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434" r:id="rId2"/>
    <p:sldId id="435" r:id="rId3"/>
    <p:sldId id="437" r:id="rId4"/>
    <p:sldId id="446" r:id="rId5"/>
    <p:sldId id="445" r:id="rId6"/>
    <p:sldId id="438" r:id="rId7"/>
    <p:sldId id="458" r:id="rId8"/>
    <p:sldId id="460" r:id="rId9"/>
    <p:sldId id="461" r:id="rId10"/>
    <p:sldId id="462" r:id="rId11"/>
    <p:sldId id="422" r:id="rId12"/>
    <p:sldId id="424" r:id="rId13"/>
    <p:sldId id="426" r:id="rId14"/>
    <p:sldId id="447" r:id="rId15"/>
    <p:sldId id="449" r:id="rId16"/>
    <p:sldId id="448" r:id="rId17"/>
    <p:sldId id="299" r:id="rId18"/>
    <p:sldId id="300" r:id="rId19"/>
    <p:sldId id="301" r:id="rId20"/>
    <p:sldId id="451" r:id="rId21"/>
    <p:sldId id="452" r:id="rId22"/>
    <p:sldId id="453" r:id="rId23"/>
    <p:sldId id="454" r:id="rId24"/>
    <p:sldId id="302" r:id="rId25"/>
    <p:sldId id="303" r:id="rId26"/>
    <p:sldId id="309" r:id="rId27"/>
    <p:sldId id="310" r:id="rId28"/>
    <p:sldId id="369" r:id="rId29"/>
    <p:sldId id="368" r:id="rId30"/>
    <p:sldId id="463" r:id="rId31"/>
    <p:sldId id="455" r:id="rId32"/>
    <p:sldId id="436"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71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2E75EF-0599-4050-B4CC-84677E8A208C}" type="datetimeFigureOut">
              <a:rPr lang="en-US" smtClean="0"/>
              <a:pPr/>
              <a:t>12/18/2016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EEC945-B8FE-467E-A352-A1419BD0F3F6}" type="slidenum">
              <a:rPr lang="en-US" smtClean="0"/>
              <a:pPr/>
              <a:t>‹#›</a:t>
            </a:fld>
            <a:endParaRPr lang="en-US"/>
          </a:p>
        </p:txBody>
      </p:sp>
    </p:spTree>
    <p:extLst>
      <p:ext uri="{BB962C8B-B14F-4D97-AF65-F5344CB8AC3E}">
        <p14:creationId xmlns:p14="http://schemas.microsoft.com/office/powerpoint/2010/main" val="3091135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D65A88-5634-40BF-B9E1-50309403E2FB}" type="slidenum">
              <a:rPr lang="en-US"/>
              <a:pPr/>
              <a:t>2</a:t>
            </a:fld>
            <a:endParaRPr lang="en-US" dirty="0"/>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519679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019A26-02F2-485A-8799-07CDB072479B}" type="slidenum">
              <a:rPr lang="en-US"/>
              <a:pPr/>
              <a:t>4</a:t>
            </a:fld>
            <a:endParaRPr lang="en-US"/>
          </a:p>
        </p:txBody>
      </p:sp>
      <p:sp>
        <p:nvSpPr>
          <p:cNvPr id="922626" name="Rectangle 2"/>
          <p:cNvSpPr>
            <a:spLocks noGrp="1" noRot="1" noChangeAspect="1" noChangeArrowheads="1" noTextEdit="1"/>
          </p:cNvSpPr>
          <p:nvPr>
            <p:ph type="sldImg"/>
          </p:nvPr>
        </p:nvSpPr>
        <p:spPr bwMode="auto">
          <a:xfrm>
            <a:off x="1144588" y="685800"/>
            <a:ext cx="4568825" cy="3427413"/>
          </a:xfrm>
          <a:prstGeom prst="rect">
            <a:avLst/>
          </a:prstGeom>
          <a:solidFill>
            <a:srgbClr val="FFFFFF"/>
          </a:solidFill>
          <a:ln>
            <a:solidFill>
              <a:srgbClr val="000000"/>
            </a:solidFill>
            <a:miter lim="800000"/>
            <a:headEnd/>
            <a:tailEnd/>
          </a:ln>
        </p:spPr>
      </p:sp>
      <p:sp>
        <p:nvSpPr>
          <p:cNvPr id="922627" name="Rectangle 3"/>
          <p:cNvSpPr>
            <a:spLocks noGrp="1" noChangeArrowheads="1"/>
          </p:cNvSpPr>
          <p:nvPr>
            <p:ph type="body" idx="1"/>
          </p:nvPr>
        </p:nvSpPr>
        <p:spPr bwMode="auto">
          <a:xfrm>
            <a:off x="913805" y="4342191"/>
            <a:ext cx="5030391" cy="4115405"/>
          </a:xfrm>
          <a:prstGeom prst="rect">
            <a:avLst/>
          </a:prstGeom>
          <a:solidFill>
            <a:srgbClr val="FFFFFF"/>
          </a:solidFill>
          <a:ln>
            <a:solidFill>
              <a:srgbClr val="000000"/>
            </a:solidFill>
            <a:miter lim="800000"/>
            <a:headEnd/>
            <a:tailEnd/>
          </a:ln>
        </p:spPr>
        <p:txBody>
          <a:bodyPr lIns="90022" tIns="45011" rIns="90022" bIns="45011"/>
          <a:lstStyle/>
          <a:p>
            <a:endParaRPr lang="en-US"/>
          </a:p>
        </p:txBody>
      </p:sp>
    </p:spTree>
    <p:extLst>
      <p:ext uri="{BB962C8B-B14F-4D97-AF65-F5344CB8AC3E}">
        <p14:creationId xmlns:p14="http://schemas.microsoft.com/office/powerpoint/2010/main" val="2738949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BCC1DE-D630-4DA8-809E-BBA600078AC5}" type="slidenum">
              <a:rPr lang="en-US"/>
              <a:pPr/>
              <a:t>14</a:t>
            </a:fld>
            <a:endParaRPr lang="en-US"/>
          </a:p>
        </p:txBody>
      </p:sp>
      <p:sp>
        <p:nvSpPr>
          <p:cNvPr id="928770" name="Rectangle 2"/>
          <p:cNvSpPr>
            <a:spLocks noGrp="1" noRot="1" noChangeAspect="1" noChangeArrowheads="1" noTextEdit="1"/>
          </p:cNvSpPr>
          <p:nvPr>
            <p:ph type="sldImg"/>
          </p:nvPr>
        </p:nvSpPr>
        <p:spPr bwMode="auto">
          <a:xfrm>
            <a:off x="1144588" y="685800"/>
            <a:ext cx="4568825" cy="3427413"/>
          </a:xfrm>
          <a:prstGeom prst="rect">
            <a:avLst/>
          </a:prstGeom>
          <a:solidFill>
            <a:srgbClr val="FFFFFF"/>
          </a:solidFill>
          <a:ln>
            <a:solidFill>
              <a:srgbClr val="000000"/>
            </a:solidFill>
            <a:miter lim="800000"/>
            <a:headEnd/>
            <a:tailEnd/>
          </a:ln>
        </p:spPr>
      </p:sp>
      <p:sp>
        <p:nvSpPr>
          <p:cNvPr id="928771" name="Rectangle 3"/>
          <p:cNvSpPr>
            <a:spLocks noGrp="1" noChangeArrowheads="1"/>
          </p:cNvSpPr>
          <p:nvPr>
            <p:ph type="body" idx="1"/>
          </p:nvPr>
        </p:nvSpPr>
        <p:spPr bwMode="auto">
          <a:xfrm>
            <a:off x="913805" y="4342191"/>
            <a:ext cx="5030391" cy="4115405"/>
          </a:xfrm>
          <a:prstGeom prst="rect">
            <a:avLst/>
          </a:prstGeom>
          <a:solidFill>
            <a:srgbClr val="FFFFFF"/>
          </a:solidFill>
          <a:ln>
            <a:solidFill>
              <a:srgbClr val="000000"/>
            </a:solidFill>
            <a:miter lim="800000"/>
            <a:headEnd/>
            <a:tailEnd/>
          </a:ln>
        </p:spPr>
        <p:txBody>
          <a:bodyPr lIns="90022" tIns="45011" rIns="90022" bIns="45011"/>
          <a:lstStyle/>
          <a:p>
            <a:endParaRPr lang="en-US"/>
          </a:p>
        </p:txBody>
      </p:sp>
    </p:spTree>
    <p:extLst>
      <p:ext uri="{BB962C8B-B14F-4D97-AF65-F5344CB8AC3E}">
        <p14:creationId xmlns:p14="http://schemas.microsoft.com/office/powerpoint/2010/main" val="3084210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1FE0C7-E151-4F4D-9BF8-5B6197675C81}" type="slidenum">
              <a:rPr lang="en-US"/>
              <a:pPr/>
              <a:t>15</a:t>
            </a:fld>
            <a:endParaRPr lang="en-US"/>
          </a:p>
        </p:txBody>
      </p:sp>
      <p:sp>
        <p:nvSpPr>
          <p:cNvPr id="936962" name="Rectangle 2"/>
          <p:cNvSpPr>
            <a:spLocks noGrp="1" noRot="1" noChangeAspect="1" noChangeArrowheads="1" noTextEdit="1"/>
          </p:cNvSpPr>
          <p:nvPr>
            <p:ph type="sldImg"/>
          </p:nvPr>
        </p:nvSpPr>
        <p:spPr bwMode="auto">
          <a:xfrm>
            <a:off x="1144588" y="685800"/>
            <a:ext cx="4568825" cy="3427413"/>
          </a:xfrm>
          <a:prstGeom prst="rect">
            <a:avLst/>
          </a:prstGeom>
          <a:solidFill>
            <a:srgbClr val="FFFFFF"/>
          </a:solidFill>
          <a:ln>
            <a:solidFill>
              <a:srgbClr val="000000"/>
            </a:solidFill>
            <a:miter lim="800000"/>
            <a:headEnd/>
            <a:tailEnd/>
          </a:ln>
        </p:spPr>
      </p:sp>
      <p:sp>
        <p:nvSpPr>
          <p:cNvPr id="936963" name="Rectangle 3"/>
          <p:cNvSpPr>
            <a:spLocks noGrp="1" noChangeArrowheads="1"/>
          </p:cNvSpPr>
          <p:nvPr>
            <p:ph type="body" idx="1"/>
          </p:nvPr>
        </p:nvSpPr>
        <p:spPr bwMode="auto">
          <a:xfrm>
            <a:off x="913805" y="4342191"/>
            <a:ext cx="5030391" cy="4115405"/>
          </a:xfrm>
          <a:prstGeom prst="rect">
            <a:avLst/>
          </a:prstGeom>
          <a:solidFill>
            <a:srgbClr val="FFFFFF"/>
          </a:solidFill>
          <a:ln>
            <a:solidFill>
              <a:srgbClr val="000000"/>
            </a:solidFill>
            <a:miter lim="800000"/>
            <a:headEnd/>
            <a:tailEnd/>
          </a:ln>
        </p:spPr>
        <p:txBody>
          <a:bodyPr lIns="90022" tIns="45011" rIns="90022" bIns="45011"/>
          <a:lstStyle/>
          <a:p>
            <a:endParaRPr lang="en-US"/>
          </a:p>
        </p:txBody>
      </p:sp>
    </p:spTree>
    <p:extLst>
      <p:ext uri="{BB962C8B-B14F-4D97-AF65-F5344CB8AC3E}">
        <p14:creationId xmlns:p14="http://schemas.microsoft.com/office/powerpoint/2010/main" val="2480180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8AD81C-9C67-4CD2-94C3-BA81A0B17436}" type="slidenum">
              <a:rPr lang="en-US"/>
              <a:pPr/>
              <a:t>16</a:t>
            </a:fld>
            <a:endParaRPr lang="en-US"/>
          </a:p>
        </p:txBody>
      </p:sp>
      <p:sp>
        <p:nvSpPr>
          <p:cNvPr id="930818" name="Rectangle 2"/>
          <p:cNvSpPr>
            <a:spLocks noGrp="1" noRot="1" noChangeAspect="1" noChangeArrowheads="1" noTextEdit="1"/>
          </p:cNvSpPr>
          <p:nvPr>
            <p:ph type="sldImg"/>
          </p:nvPr>
        </p:nvSpPr>
        <p:spPr bwMode="auto">
          <a:xfrm>
            <a:off x="1144588" y="685800"/>
            <a:ext cx="4568825" cy="3427413"/>
          </a:xfrm>
          <a:prstGeom prst="rect">
            <a:avLst/>
          </a:prstGeom>
          <a:solidFill>
            <a:srgbClr val="FFFFFF"/>
          </a:solidFill>
          <a:ln>
            <a:solidFill>
              <a:srgbClr val="000000"/>
            </a:solidFill>
            <a:miter lim="800000"/>
            <a:headEnd/>
            <a:tailEnd/>
          </a:ln>
        </p:spPr>
      </p:sp>
      <p:sp>
        <p:nvSpPr>
          <p:cNvPr id="930819" name="Rectangle 3"/>
          <p:cNvSpPr>
            <a:spLocks noGrp="1" noChangeArrowheads="1"/>
          </p:cNvSpPr>
          <p:nvPr>
            <p:ph type="body" idx="1"/>
          </p:nvPr>
        </p:nvSpPr>
        <p:spPr bwMode="auto">
          <a:xfrm>
            <a:off x="913805" y="4342191"/>
            <a:ext cx="5030391" cy="4115405"/>
          </a:xfrm>
          <a:prstGeom prst="rect">
            <a:avLst/>
          </a:prstGeom>
          <a:solidFill>
            <a:srgbClr val="FFFFFF"/>
          </a:solidFill>
          <a:ln>
            <a:solidFill>
              <a:srgbClr val="000000"/>
            </a:solidFill>
            <a:miter lim="800000"/>
            <a:headEnd/>
            <a:tailEnd/>
          </a:ln>
        </p:spPr>
        <p:txBody>
          <a:bodyPr lIns="90022" tIns="45011" rIns="90022" bIns="45011"/>
          <a:lstStyle/>
          <a:p>
            <a:endParaRPr lang="en-US"/>
          </a:p>
        </p:txBody>
      </p:sp>
    </p:spTree>
    <p:extLst>
      <p:ext uri="{BB962C8B-B14F-4D97-AF65-F5344CB8AC3E}">
        <p14:creationId xmlns:p14="http://schemas.microsoft.com/office/powerpoint/2010/main" val="240950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5909873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E87741-16AB-4DA1-8914-FE4701F0A6FF}" type="slidenum">
              <a:rPr lang="en-US"/>
              <a:pPr/>
              <a:t>28</a:t>
            </a:fld>
            <a:endParaRPr lang="en-US"/>
          </a:p>
        </p:txBody>
      </p:sp>
      <p:sp>
        <p:nvSpPr>
          <p:cNvPr id="945154" name="Rectangle 2"/>
          <p:cNvSpPr>
            <a:spLocks noGrp="1" noRot="1" noChangeAspect="1" noChangeArrowheads="1" noTextEdit="1"/>
          </p:cNvSpPr>
          <p:nvPr>
            <p:ph type="sldImg"/>
          </p:nvPr>
        </p:nvSpPr>
        <p:spPr bwMode="auto">
          <a:xfrm>
            <a:off x="1144588" y="685800"/>
            <a:ext cx="4568825" cy="3427413"/>
          </a:xfrm>
          <a:prstGeom prst="rect">
            <a:avLst/>
          </a:prstGeom>
          <a:solidFill>
            <a:srgbClr val="FFFFFF"/>
          </a:solidFill>
          <a:ln>
            <a:solidFill>
              <a:srgbClr val="000000"/>
            </a:solidFill>
            <a:miter lim="800000"/>
            <a:headEnd/>
            <a:tailEnd/>
          </a:ln>
        </p:spPr>
      </p:sp>
      <p:sp>
        <p:nvSpPr>
          <p:cNvPr id="945155" name="Rectangle 3"/>
          <p:cNvSpPr>
            <a:spLocks noGrp="1" noChangeArrowheads="1"/>
          </p:cNvSpPr>
          <p:nvPr>
            <p:ph type="body" idx="1"/>
          </p:nvPr>
        </p:nvSpPr>
        <p:spPr bwMode="auto">
          <a:xfrm>
            <a:off x="913805" y="4342191"/>
            <a:ext cx="5030391" cy="4115405"/>
          </a:xfrm>
          <a:prstGeom prst="rect">
            <a:avLst/>
          </a:prstGeom>
          <a:solidFill>
            <a:srgbClr val="FFFFFF"/>
          </a:solidFill>
          <a:ln>
            <a:solidFill>
              <a:srgbClr val="000000"/>
            </a:solidFill>
            <a:miter lim="800000"/>
            <a:headEnd/>
            <a:tailEnd/>
          </a:ln>
        </p:spPr>
        <p:txBody>
          <a:bodyPr lIns="90022" tIns="45011" rIns="90022" bIns="45011"/>
          <a:lstStyle/>
          <a:p>
            <a:endParaRPr lang="en-US"/>
          </a:p>
        </p:txBody>
      </p:sp>
    </p:spTree>
    <p:extLst>
      <p:ext uri="{BB962C8B-B14F-4D97-AF65-F5344CB8AC3E}">
        <p14:creationId xmlns:p14="http://schemas.microsoft.com/office/powerpoint/2010/main" val="2815757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7BA935-33E1-47E2-B70E-01A984E5C48B}" type="slidenum">
              <a:rPr lang="en-US"/>
              <a:pPr/>
              <a:t>29</a:t>
            </a:fld>
            <a:endParaRPr lang="en-US"/>
          </a:p>
        </p:txBody>
      </p:sp>
      <p:sp>
        <p:nvSpPr>
          <p:cNvPr id="943106" name="Rectangle 2"/>
          <p:cNvSpPr>
            <a:spLocks noGrp="1" noRot="1" noChangeAspect="1" noChangeArrowheads="1" noTextEdit="1"/>
          </p:cNvSpPr>
          <p:nvPr>
            <p:ph type="sldImg"/>
          </p:nvPr>
        </p:nvSpPr>
        <p:spPr bwMode="auto">
          <a:xfrm>
            <a:off x="1144588" y="685800"/>
            <a:ext cx="4568825" cy="3427413"/>
          </a:xfrm>
          <a:prstGeom prst="rect">
            <a:avLst/>
          </a:prstGeom>
          <a:solidFill>
            <a:srgbClr val="FFFFFF"/>
          </a:solidFill>
          <a:ln>
            <a:solidFill>
              <a:srgbClr val="000000"/>
            </a:solidFill>
            <a:miter lim="800000"/>
            <a:headEnd/>
            <a:tailEnd/>
          </a:ln>
        </p:spPr>
      </p:sp>
      <p:sp>
        <p:nvSpPr>
          <p:cNvPr id="943107" name="Rectangle 3"/>
          <p:cNvSpPr>
            <a:spLocks noGrp="1" noChangeArrowheads="1"/>
          </p:cNvSpPr>
          <p:nvPr>
            <p:ph type="body" idx="1"/>
          </p:nvPr>
        </p:nvSpPr>
        <p:spPr bwMode="auto">
          <a:xfrm>
            <a:off x="913805" y="4342191"/>
            <a:ext cx="5030391" cy="4115405"/>
          </a:xfrm>
          <a:prstGeom prst="rect">
            <a:avLst/>
          </a:prstGeom>
          <a:solidFill>
            <a:srgbClr val="FFFFFF"/>
          </a:solidFill>
          <a:ln>
            <a:solidFill>
              <a:srgbClr val="000000"/>
            </a:solidFill>
            <a:miter lim="800000"/>
            <a:headEnd/>
            <a:tailEnd/>
          </a:ln>
        </p:spPr>
        <p:txBody>
          <a:bodyPr lIns="90022" tIns="45011" rIns="90022" bIns="45011"/>
          <a:lstStyle/>
          <a:p>
            <a:endParaRPr lang="en-US"/>
          </a:p>
        </p:txBody>
      </p:sp>
    </p:spTree>
    <p:extLst>
      <p:ext uri="{BB962C8B-B14F-4D97-AF65-F5344CB8AC3E}">
        <p14:creationId xmlns:p14="http://schemas.microsoft.com/office/powerpoint/2010/main" val="3372465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782A35-721F-445C-A4E2-C532B663B0D9}" type="slidenum">
              <a:rPr lang="fa-IR"/>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D153E-44A1-4E13-8B8F-541039DD8AE2}" type="datetimeFigureOut">
              <a:rPr lang="en-US" smtClean="0"/>
              <a:pPr/>
              <a:t>12/18/2016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C7A3A2-C366-4234-A097-81DA4E0333F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36000" b="-3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2D153E-44A1-4E13-8B8F-541039DD8AE2}" type="datetimeFigureOut">
              <a:rPr lang="en-US" smtClean="0"/>
              <a:pPr/>
              <a:t>12/18/2016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C7A3A2-C366-4234-A097-81DA4E0333F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oleObject" Target="../embeddings/oleObject2.bin"/><Relationship Id="rId4" Type="http://schemas.openxmlformats.org/officeDocument/2006/relationships/image" Target="../media/image8.emf"/></Relationships>
</file>

<file path=ppt/slides/_rels/slide12.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emf"/><Relationship Id="rId5" Type="http://schemas.openxmlformats.org/officeDocument/2006/relationships/oleObject" Target="../embeddings/oleObject5.bin"/><Relationship Id="rId4" Type="http://schemas.openxmlformats.org/officeDocument/2006/relationships/image" Target="../media/image11.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4.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oleObject" Target="../embeddings/oleObject8.bin"/><Relationship Id="rId7" Type="http://schemas.openxmlformats.org/officeDocument/2006/relationships/image" Target="../media/image21.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9.bin"/><Relationship Id="rId5" Type="http://schemas.openxmlformats.org/officeDocument/2006/relationships/image" Target="../media/image20.emf"/><Relationship Id="rId4" Type="http://schemas.openxmlformats.org/officeDocument/2006/relationships/oleObject" Target="../embeddings/Microsoft_Excel_97-2003_Worksheet1.xls"/></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6.emf"/></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071537" y="2362200"/>
            <a:ext cx="7000925" cy="1066800"/>
          </a:xfrm>
        </p:spPr>
        <p:txBody>
          <a:bodyPr/>
          <a:lstStyle/>
          <a:p>
            <a:pPr rtl="1"/>
            <a:r>
              <a:rPr lang="fa-IR" sz="4800" b="1" dirty="0" smtClean="0">
                <a:solidFill>
                  <a:schemeClr val="tx1"/>
                </a:solidFill>
                <a:effectLst>
                  <a:outerShdw blurRad="38100" dist="38100" dir="2700000" algn="tl">
                    <a:srgbClr val="C0C0C0"/>
                  </a:outerShdw>
                </a:effectLst>
                <a:latin typeface="B Titr" pitchFamily="2" charset="-78"/>
                <a:cs typeface="B Titr" pitchFamily="2" charset="-78"/>
              </a:rPr>
              <a:t>مدار منطقی</a:t>
            </a:r>
            <a:endParaRPr lang="en-GB" sz="4800" dirty="0">
              <a:latin typeface="Arial Unicode MS" pitchFamily="34" charset="-128"/>
              <a:cs typeface="Nazanin" pitchFamily="2" charset="-78"/>
            </a:endParaRPr>
          </a:p>
        </p:txBody>
      </p:sp>
      <p:pic>
        <p:nvPicPr>
          <p:cNvPr id="8" name="Picture 7" descr="unvarm.gif"/>
          <p:cNvPicPr>
            <a:picLocks noChangeAspect="1"/>
          </p:cNvPicPr>
          <p:nvPr/>
        </p:nvPicPr>
        <p:blipFill>
          <a:blip r:embed="rId3"/>
          <a:stretch>
            <a:fillRect/>
          </a:stretch>
        </p:blipFill>
        <p:spPr>
          <a:xfrm>
            <a:off x="3714744" y="285728"/>
            <a:ext cx="1688535" cy="1428760"/>
          </a:xfrm>
          <a:prstGeom prst="rect">
            <a:avLst/>
          </a:prstGeom>
        </p:spPr>
      </p:pic>
    </p:spTree>
  </p:cSld>
  <p:clrMapOvr>
    <a:masterClrMapping/>
  </p:clrMapOvr>
  <p:transition spd="med">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fld id="{5882D83D-8DC8-41FA-B350-31A44216623C}" type="slidenum">
              <a:rPr lang="ar-SA"/>
              <a:pPr/>
              <a:t>10</a:t>
            </a:fld>
            <a:endParaRPr lang="en-US"/>
          </a:p>
        </p:txBody>
      </p:sp>
      <p:sp>
        <p:nvSpPr>
          <p:cNvPr id="141314" name="Rectangle 2"/>
          <p:cNvSpPr>
            <a:spLocks noGrp="1" noChangeArrowheads="1"/>
          </p:cNvSpPr>
          <p:nvPr>
            <p:ph type="title"/>
          </p:nvPr>
        </p:nvSpPr>
        <p:spPr>
          <a:xfrm>
            <a:off x="3733800" y="198438"/>
            <a:ext cx="5334000" cy="868362"/>
          </a:xfrm>
        </p:spPr>
        <p:txBody>
          <a:bodyPr>
            <a:normAutofit/>
          </a:bodyPr>
          <a:lstStyle/>
          <a:p>
            <a:pPr algn="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دیاگرام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منطقی شمارنده دودوئی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141317" name="Picture 5"/>
          <p:cNvPicPr>
            <a:picLocks noChangeAspect="1" noChangeArrowheads="1"/>
          </p:cNvPicPr>
          <p:nvPr/>
        </p:nvPicPr>
        <p:blipFill>
          <a:blip r:embed="rId2"/>
          <a:srcRect/>
          <a:stretch>
            <a:fillRect/>
          </a:stretch>
        </p:blipFill>
        <p:spPr bwMode="auto">
          <a:xfrm>
            <a:off x="1066800" y="1486225"/>
            <a:ext cx="6781800" cy="4457375"/>
          </a:xfrm>
          <a:prstGeom prst="rect">
            <a:avLst/>
          </a:prstGeom>
          <a:noFill/>
        </p:spPr>
      </p:pic>
    </p:spTree>
  </p:cSld>
  <p:clrMapOvr>
    <a:masterClrMapping/>
  </p:clrMapOvr>
  <p:transition>
    <p:randomBa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28600" y="76200"/>
            <a:ext cx="3657600" cy="838200"/>
          </a:xfrm>
        </p:spPr>
        <p:txBody>
          <a:bodyPr>
            <a:normAutofit/>
          </a:bodyPr>
          <a:lstStyle/>
          <a:p>
            <a:pPr algn="l"/>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-Up/Down Counter </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8195" name="Rectangle 3"/>
          <p:cNvSpPr>
            <a:spLocks noGrp="1" noChangeArrowheads="1"/>
          </p:cNvSpPr>
          <p:nvPr>
            <p:ph type="body" idx="1"/>
          </p:nvPr>
        </p:nvSpPr>
        <p:spPr>
          <a:xfrm>
            <a:off x="457200" y="990600"/>
            <a:ext cx="8229600" cy="1524000"/>
          </a:xfrm>
        </p:spPr>
        <p:txBody>
          <a:bodyPr>
            <a:normAutofit/>
          </a:bodyPr>
          <a:lstStyle/>
          <a:p>
            <a:pPr algn="just">
              <a:lnSpc>
                <a:spcPct val="90000"/>
              </a:lnSpc>
              <a:buFont typeface="Wingdings" pitchFamily="2" charset="2"/>
              <a:buChar char="q"/>
            </a:pPr>
            <a:r>
              <a:rPr lang="en-US" sz="2400" dirty="0"/>
              <a:t>Counters are structures that are basically simple state machines.  Let’s design a binary </a:t>
            </a:r>
            <a:r>
              <a:rPr lang="en-US" sz="2400" b="1" dirty="0">
                <a:solidFill>
                  <a:srgbClr val="C00000"/>
                </a:solidFill>
              </a:rPr>
              <a:t>up-down counter </a:t>
            </a:r>
            <a:r>
              <a:rPr lang="en-US" sz="2400" dirty="0"/>
              <a:t>(modulo 4), as shown in this figure, that will count up when clocked with u=1 and count down otherwise</a:t>
            </a:r>
            <a:r>
              <a:rPr lang="en-US" sz="2400" dirty="0" smtClean="0"/>
              <a:t>.</a:t>
            </a:r>
            <a:endParaRPr lang="en-US" sz="2400" dirty="0"/>
          </a:p>
        </p:txBody>
      </p:sp>
      <p:graphicFrame>
        <p:nvGraphicFramePr>
          <p:cNvPr id="8196" name="Object 4"/>
          <p:cNvGraphicFramePr>
            <a:graphicFrameLocks noGrp="1" noChangeAspect="1"/>
          </p:cNvGraphicFramePr>
          <p:nvPr>
            <p:ph sz="half" idx="4294967295"/>
          </p:nvPr>
        </p:nvGraphicFramePr>
        <p:xfrm>
          <a:off x="5129213" y="2290762"/>
          <a:ext cx="3024187" cy="1824038"/>
        </p:xfrm>
        <a:graphic>
          <a:graphicData uri="http://schemas.openxmlformats.org/presentationml/2006/ole">
            <mc:AlternateContent xmlns:mc="http://schemas.openxmlformats.org/markup-compatibility/2006">
              <mc:Choice xmlns:v="urn:schemas-microsoft-com:vml" Requires="v">
                <p:oleObj spid="_x0000_s1029" name="Visio" r:id="rId3" imgW="1124664" imgH="677704" progId="">
                  <p:embed/>
                </p:oleObj>
              </mc:Choice>
              <mc:Fallback>
                <p:oleObj name="Visio" r:id="rId3" imgW="1124664" imgH="677704"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9213" y="2290762"/>
                        <a:ext cx="3024187" cy="182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3"/>
          <p:cNvGraphicFramePr>
            <a:graphicFrameLocks noChangeAspect="1"/>
          </p:cNvGraphicFramePr>
          <p:nvPr/>
        </p:nvGraphicFramePr>
        <p:xfrm>
          <a:off x="1143000" y="2852738"/>
          <a:ext cx="2232025" cy="2076450"/>
        </p:xfrm>
        <a:graphic>
          <a:graphicData uri="http://schemas.openxmlformats.org/presentationml/2006/ole">
            <mc:AlternateContent xmlns:mc="http://schemas.openxmlformats.org/markup-compatibility/2006">
              <mc:Choice xmlns:v="urn:schemas-microsoft-com:vml" Requires="v">
                <p:oleObj spid="_x0000_s1030" name="Visio" r:id="rId5" imgW="953691" imgH="887492" progId="">
                  <p:embed/>
                </p:oleObj>
              </mc:Choice>
              <mc:Fallback>
                <p:oleObj name="Visio" r:id="rId5" imgW="953691" imgH="887492"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2852738"/>
                        <a:ext cx="2232025"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8" name="Object 4"/>
          <p:cNvGraphicFramePr>
            <a:graphicFrameLocks noChangeAspect="1"/>
          </p:cNvGraphicFramePr>
          <p:nvPr/>
        </p:nvGraphicFramePr>
        <p:xfrm>
          <a:off x="4283075" y="4481513"/>
          <a:ext cx="4465638" cy="1766887"/>
        </p:xfrm>
        <a:graphic>
          <a:graphicData uri="http://schemas.openxmlformats.org/presentationml/2006/ole">
            <mc:AlternateContent xmlns:mc="http://schemas.openxmlformats.org/markup-compatibility/2006">
              <mc:Choice xmlns:v="urn:schemas-microsoft-com:vml" Requires="v">
                <p:oleObj spid="_x0000_s1031" name="Visio" r:id="rId7" imgW="2243614" imgH="888206" progId="">
                  <p:embed/>
                </p:oleObj>
              </mc:Choice>
              <mc:Fallback>
                <p:oleObj name="Visio" r:id="rId7" imgW="2243614" imgH="888206" progId="">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3075" y="4481513"/>
                        <a:ext cx="4465638" cy="176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8194"/>
                                        </p:tgtEl>
                                      </p:cBhvr>
                                      <p:to x="80000" y="100000"/>
                                    </p:animScale>
                                    <p:anim by="(#ppt_w*0.10)" calcmode="lin" valueType="num">
                                      <p:cBhvr>
                                        <p:cTn id="7" dur="250" autoRev="1" fill="hold">
                                          <p:stCondLst>
                                            <p:cond delay="0"/>
                                          </p:stCondLst>
                                        </p:cTn>
                                        <p:tgtEl>
                                          <p:spTgt spid="8194"/>
                                        </p:tgtEl>
                                        <p:attrNameLst>
                                          <p:attrName>ppt_x</p:attrName>
                                        </p:attrNameLst>
                                      </p:cBhvr>
                                    </p:anim>
                                    <p:anim by="(-#ppt_w*0.10)" calcmode="lin" valueType="num">
                                      <p:cBhvr>
                                        <p:cTn id="8" dur="250" autoRev="1" fill="hold">
                                          <p:stCondLst>
                                            <p:cond delay="0"/>
                                          </p:stCondLst>
                                        </p:cTn>
                                        <p:tgtEl>
                                          <p:spTgt spid="8194"/>
                                        </p:tgtEl>
                                        <p:attrNameLst>
                                          <p:attrName>ppt_y</p:attrName>
                                        </p:attrNameLst>
                                      </p:cBhvr>
                                    </p:anim>
                                    <p:animRot by="-480000">
                                      <p:cBhvr>
                                        <p:cTn id="9" dur="250" autoRev="1" fill="hold">
                                          <p:stCondLst>
                                            <p:cond delay="0"/>
                                          </p:stCondLst>
                                        </p:cTn>
                                        <p:tgtEl>
                                          <p:spTgt spid="819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457200" y="914400"/>
            <a:ext cx="8229600" cy="2438400"/>
          </a:xfrm>
        </p:spPr>
        <p:txBody>
          <a:bodyPr>
            <a:normAutofit/>
          </a:bodyPr>
          <a:lstStyle/>
          <a:p>
            <a:pPr algn="just">
              <a:lnSpc>
                <a:spcPct val="90000"/>
              </a:lnSpc>
              <a:buFont typeface="Wingdings" pitchFamily="2" charset="2"/>
              <a:buChar char="q"/>
            </a:pPr>
            <a:r>
              <a:rPr lang="en-US" sz="2400" dirty="0">
                <a:solidFill>
                  <a:srgbClr val="FF0000"/>
                </a:solidFill>
              </a:rPr>
              <a:t>Note</a:t>
            </a:r>
            <a:r>
              <a:rPr lang="en-US" sz="2400" dirty="0"/>
              <a:t> that we can do state assignment in any particular form we like, here we have done our state assignment based on the outputs of the circuit.</a:t>
            </a:r>
          </a:p>
          <a:p>
            <a:pPr algn="just">
              <a:lnSpc>
                <a:spcPct val="90000"/>
              </a:lnSpc>
              <a:buFont typeface="Wingdings" pitchFamily="2" charset="2"/>
              <a:buChar char="q"/>
            </a:pPr>
            <a:r>
              <a:rPr lang="en-US" sz="2400" dirty="0"/>
              <a:t>Considering that we want to use </a:t>
            </a:r>
            <a:r>
              <a:rPr lang="en-US" sz="2400" b="1" dirty="0"/>
              <a:t>D flip flops</a:t>
            </a:r>
            <a:r>
              <a:rPr lang="en-US" sz="2400" dirty="0"/>
              <a:t>, so the transition table and the excitation table are the same.		</a:t>
            </a:r>
            <a:endParaRPr lang="fa-IR" sz="2400" dirty="0" smtClean="0"/>
          </a:p>
          <a:p>
            <a:pPr algn="just">
              <a:lnSpc>
                <a:spcPct val="90000"/>
              </a:lnSpc>
              <a:buFont typeface="Wingdings" pitchFamily="2" charset="2"/>
              <a:buChar char="q"/>
            </a:pPr>
            <a:r>
              <a:rPr lang="en-US" sz="2400" dirty="0" smtClean="0"/>
              <a:t>Now we can easily derive KMs and the circuit:</a:t>
            </a:r>
            <a:endParaRPr lang="en-US" sz="2400" dirty="0"/>
          </a:p>
        </p:txBody>
      </p:sp>
      <p:graphicFrame>
        <p:nvGraphicFramePr>
          <p:cNvPr id="10244" name="Object 4"/>
          <p:cNvGraphicFramePr>
            <a:graphicFrameLocks noGrp="1" noChangeAspect="1"/>
          </p:cNvGraphicFramePr>
          <p:nvPr>
            <p:ph sz="half" idx="4294967295"/>
          </p:nvPr>
        </p:nvGraphicFramePr>
        <p:xfrm>
          <a:off x="6477000" y="3338512"/>
          <a:ext cx="2132013" cy="2376488"/>
        </p:xfrm>
        <a:graphic>
          <a:graphicData uri="http://schemas.openxmlformats.org/presentationml/2006/ole">
            <mc:AlternateContent xmlns:mc="http://schemas.openxmlformats.org/markup-compatibility/2006">
              <mc:Choice xmlns:v="urn:schemas-microsoft-com:vml" Requires="v">
                <p:oleObj spid="_x0000_s3077" name="Visio" r:id="rId3" imgW="859869" imgH="958453" progId="">
                  <p:embed/>
                </p:oleObj>
              </mc:Choice>
              <mc:Fallback>
                <p:oleObj name="Visio" r:id="rId3" imgW="859869" imgH="958453"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3338512"/>
                        <a:ext cx="2132013" cy="237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3"/>
          <p:cNvGraphicFramePr>
            <a:graphicFrameLocks noChangeAspect="1"/>
          </p:cNvGraphicFramePr>
          <p:nvPr/>
        </p:nvGraphicFramePr>
        <p:xfrm>
          <a:off x="762000" y="3311525"/>
          <a:ext cx="1922462" cy="3240087"/>
        </p:xfrm>
        <a:graphic>
          <a:graphicData uri="http://schemas.openxmlformats.org/presentationml/2006/ole">
            <mc:AlternateContent xmlns:mc="http://schemas.openxmlformats.org/markup-compatibility/2006">
              <mc:Choice xmlns:v="urn:schemas-microsoft-com:vml" Requires="v">
                <p:oleObj spid="_x0000_s3078" name="Visio" r:id="rId5" imgW="1148239" imgH="1932861" progId="">
                  <p:embed/>
                </p:oleObj>
              </mc:Choice>
              <mc:Fallback>
                <p:oleObj name="Visio" r:id="rId5" imgW="1148239" imgH="1932861"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3311525"/>
                        <a:ext cx="1922462" cy="324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6" name="Object 4"/>
          <p:cNvGraphicFramePr>
            <a:graphicFrameLocks noChangeAspect="1"/>
          </p:cNvGraphicFramePr>
          <p:nvPr/>
        </p:nvGraphicFramePr>
        <p:xfrm>
          <a:off x="2705100" y="3311525"/>
          <a:ext cx="1924050" cy="3241675"/>
        </p:xfrm>
        <a:graphic>
          <a:graphicData uri="http://schemas.openxmlformats.org/presentationml/2006/ole">
            <mc:AlternateContent xmlns:mc="http://schemas.openxmlformats.org/markup-compatibility/2006">
              <mc:Choice xmlns:v="urn:schemas-microsoft-com:vml" Requires="v">
                <p:oleObj spid="_x0000_s3079" name="Visio" r:id="rId7" imgW="1148239" imgH="1932861" progId="">
                  <p:embed/>
                </p:oleObj>
              </mc:Choice>
              <mc:Fallback>
                <p:oleObj name="Visio" r:id="rId7" imgW="1148239" imgH="1932861" progId="">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311525"/>
                        <a:ext cx="1924050" cy="324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2"/>
          <p:cNvSpPr txBox="1">
            <a:spLocks noChangeArrowheads="1"/>
          </p:cNvSpPr>
          <p:nvPr/>
        </p:nvSpPr>
        <p:spPr>
          <a:xfrm>
            <a:off x="228600" y="76200"/>
            <a:ext cx="3657600" cy="8382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rgbClr val="070E93"/>
                </a:solidFill>
                <a:effectLst>
                  <a:outerShdw blurRad="38100" dist="38100" dir="2700000" algn="tl">
                    <a:srgbClr val="C0C0C0"/>
                  </a:outerShdw>
                </a:effectLst>
                <a:uLnTx/>
                <a:uFillTx/>
                <a:latin typeface="Times New Roman" pitchFamily="18" charset="0"/>
                <a:ea typeface="+mj-ea"/>
                <a:cs typeface="B Titr" pitchFamily="2" charset="-78"/>
              </a:rPr>
              <a:t>-Up/Down Counter </a:t>
            </a:r>
            <a:endParaRPr kumimoji="0" lang="en-US" sz="3200" b="1" i="0" u="none" strike="noStrike" kern="1200" cap="none" spc="0" normalizeH="0" baseline="0" noProof="0" dirty="0">
              <a:ln>
                <a:noFill/>
              </a:ln>
              <a:solidFill>
                <a:srgbClr val="070E93"/>
              </a:solidFill>
              <a:effectLst>
                <a:outerShdw blurRad="38100" dist="38100" dir="2700000" algn="tl">
                  <a:srgbClr val="C0C0C0"/>
                </a:outerShdw>
              </a:effectLst>
              <a:uLnTx/>
              <a:uFillTx/>
              <a:latin typeface="Times New Roman" pitchFamily="18" charset="0"/>
              <a:ea typeface="+mj-ea"/>
              <a:cs typeface="B Titr" pitchFamily="2" charset="-78"/>
            </a:endParaRP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11"/>
                                        </p:tgtEl>
                                      </p:cBhvr>
                                      <p:to x="80000" y="100000"/>
                                    </p:animScale>
                                    <p:anim by="(#ppt_w*0.10)" calcmode="lin" valueType="num">
                                      <p:cBhvr>
                                        <p:cTn id="7" dur="250" autoRev="1" fill="hold">
                                          <p:stCondLst>
                                            <p:cond delay="0"/>
                                          </p:stCondLst>
                                        </p:cTn>
                                        <p:tgtEl>
                                          <p:spTgt spid="11"/>
                                        </p:tgtEl>
                                        <p:attrNameLst>
                                          <p:attrName>ppt_x</p:attrName>
                                        </p:attrNameLst>
                                      </p:cBhvr>
                                    </p:anim>
                                    <p:anim by="(-#ppt_w*0.10)" calcmode="lin" valueType="num">
                                      <p:cBhvr>
                                        <p:cTn id="8" dur="250" autoRev="1" fill="hold">
                                          <p:stCondLst>
                                            <p:cond delay="0"/>
                                          </p:stCondLst>
                                        </p:cTn>
                                        <p:tgtEl>
                                          <p:spTgt spid="11"/>
                                        </p:tgtEl>
                                        <p:attrNameLst>
                                          <p:attrName>ppt_y</p:attrName>
                                        </p:attrNameLst>
                                      </p:cBhvr>
                                    </p:anim>
                                    <p:animRot by="-480000">
                                      <p:cBhvr>
                                        <p:cTn id="9" dur="2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457200" y="838200"/>
            <a:ext cx="8229600" cy="2286000"/>
          </a:xfrm>
        </p:spPr>
        <p:txBody>
          <a:bodyPr>
            <a:normAutofit/>
          </a:bodyPr>
          <a:lstStyle/>
          <a:p>
            <a:pPr algn="just">
              <a:lnSpc>
                <a:spcPct val="90000"/>
              </a:lnSpc>
              <a:buFont typeface="Wingdings" pitchFamily="2" charset="2"/>
              <a:buChar char="q"/>
            </a:pPr>
            <a:r>
              <a:rPr lang="en-US" sz="2400" dirty="0"/>
              <a:t>As you can see, no extra logic is needed for the outputs because we based </a:t>
            </a:r>
            <a:r>
              <a:rPr lang="en-US" sz="2400" b="1" dirty="0"/>
              <a:t>our state assignment on our outputs</a:t>
            </a:r>
            <a:r>
              <a:rPr lang="en-US" sz="2400" dirty="0"/>
              <a:t>.</a:t>
            </a:r>
          </a:p>
          <a:p>
            <a:pPr algn="just">
              <a:lnSpc>
                <a:spcPct val="90000"/>
              </a:lnSpc>
              <a:buFont typeface="Wingdings" pitchFamily="2" charset="2"/>
              <a:buChar char="q"/>
            </a:pPr>
            <a:r>
              <a:rPr lang="en-US" sz="2400" dirty="0"/>
              <a:t>In problems such as the above we can skip some of the steps of sequential circuit design such as the state diagram and the state table because of the fairly straight forward nature of the problem </a:t>
            </a:r>
            <a:r>
              <a:rPr lang="en-US" sz="2400" dirty="0" smtClean="0"/>
              <a:t>description</a:t>
            </a:r>
            <a:r>
              <a:rPr lang="fa-IR" sz="2400" dirty="0" smtClean="0"/>
              <a:t>.</a:t>
            </a:r>
            <a:endParaRPr lang="en-US" sz="2400" dirty="0"/>
          </a:p>
        </p:txBody>
      </p:sp>
      <p:graphicFrame>
        <p:nvGraphicFramePr>
          <p:cNvPr id="19461" name="Object 5"/>
          <p:cNvGraphicFramePr>
            <a:graphicFrameLocks noChangeAspect="1"/>
          </p:cNvGraphicFramePr>
          <p:nvPr/>
        </p:nvGraphicFramePr>
        <p:xfrm>
          <a:off x="3243030" y="3048000"/>
          <a:ext cx="4986570" cy="3683773"/>
        </p:xfrm>
        <a:graphic>
          <a:graphicData uri="http://schemas.openxmlformats.org/presentationml/2006/ole">
            <mc:AlternateContent xmlns:mc="http://schemas.openxmlformats.org/markup-compatibility/2006">
              <mc:Choice xmlns:v="urn:schemas-microsoft-com:vml" Requires="v">
                <p:oleObj spid="_x0000_s19462" name="Visio" r:id="rId3" imgW="2303383" imgH="1701641" progId="">
                  <p:embed/>
                </p:oleObj>
              </mc:Choice>
              <mc:Fallback>
                <p:oleObj name="Visio" r:id="rId3" imgW="2303383" imgH="1701641" progId="">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3030" y="3048000"/>
                        <a:ext cx="4986570" cy="3683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Rectangle 2"/>
          <p:cNvSpPr>
            <a:spLocks noGrp="1" noChangeArrowheads="1"/>
          </p:cNvSpPr>
          <p:nvPr>
            <p:ph type="title"/>
          </p:nvPr>
        </p:nvSpPr>
        <p:spPr>
          <a:xfrm>
            <a:off x="228600" y="76200"/>
            <a:ext cx="3657600" cy="838200"/>
          </a:xfrm>
        </p:spPr>
        <p:txBody>
          <a:bodyPr>
            <a:normAutofit/>
          </a:bodyPr>
          <a:lstStyle/>
          <a:p>
            <a:pPr algn="l"/>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-Up/Down Counter </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13"/>
                                        </p:tgtEl>
                                      </p:cBhvr>
                                      <p:to x="80000" y="100000"/>
                                    </p:animScale>
                                    <p:anim by="(#ppt_w*0.10)" calcmode="lin" valueType="num">
                                      <p:cBhvr>
                                        <p:cTn id="7" dur="250" autoRev="1" fill="hold">
                                          <p:stCondLst>
                                            <p:cond delay="0"/>
                                          </p:stCondLst>
                                        </p:cTn>
                                        <p:tgtEl>
                                          <p:spTgt spid="13"/>
                                        </p:tgtEl>
                                        <p:attrNameLst>
                                          <p:attrName>ppt_x</p:attrName>
                                        </p:attrNameLst>
                                      </p:cBhvr>
                                    </p:anim>
                                    <p:anim by="(-#ppt_w*0.10)" calcmode="lin" valueType="num">
                                      <p:cBhvr>
                                        <p:cTn id="8" dur="250" autoRev="1" fill="hold">
                                          <p:stCondLst>
                                            <p:cond delay="0"/>
                                          </p:stCondLst>
                                        </p:cTn>
                                        <p:tgtEl>
                                          <p:spTgt spid="13"/>
                                        </p:tgtEl>
                                        <p:attrNameLst>
                                          <p:attrName>ppt_y</p:attrName>
                                        </p:attrNameLst>
                                      </p:cBhvr>
                                    </p:anim>
                                    <p:animRot by="-480000">
                                      <p:cBhvr>
                                        <p:cTn id="9" dur="250"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lide Number Placeholder 3"/>
          <p:cNvSpPr>
            <a:spLocks noGrp="1"/>
          </p:cNvSpPr>
          <p:nvPr>
            <p:ph type="sldNum" sz="quarter" idx="10"/>
          </p:nvPr>
        </p:nvSpPr>
        <p:spPr/>
        <p:txBody>
          <a:bodyPr/>
          <a:lstStyle/>
          <a:p>
            <a:fld id="{AE52FEE6-595D-41D0-B8E4-288EC29F66A2}" type="slidenum">
              <a:rPr lang="en-US" smtClean="0"/>
              <a:pPr/>
              <a:t>14</a:t>
            </a:fld>
            <a:endParaRPr lang="en-US" dirty="0"/>
          </a:p>
        </p:txBody>
      </p:sp>
      <p:sp>
        <p:nvSpPr>
          <p:cNvPr id="927927" name="Rectangle 183"/>
          <p:cNvSpPr>
            <a:spLocks noGrp="1" noChangeArrowheads="1"/>
          </p:cNvSpPr>
          <p:nvPr>
            <p:ph type="body" idx="1"/>
          </p:nvPr>
        </p:nvSpPr>
        <p:spPr>
          <a:xfrm>
            <a:off x="668338" y="1231900"/>
            <a:ext cx="4483100" cy="5027613"/>
          </a:xfrm>
        </p:spPr>
        <p:txBody>
          <a:bodyPr>
            <a:normAutofit lnSpcReduction="10000"/>
          </a:bodyPr>
          <a:lstStyle/>
          <a:p>
            <a:pPr>
              <a:buFont typeface="Wingdings" pitchFamily="2" charset="2"/>
              <a:buChar char="q"/>
            </a:pPr>
            <a:r>
              <a:rPr lang="en-US" sz="2800" dirty="0"/>
              <a:t>How does it work?</a:t>
            </a:r>
          </a:p>
          <a:p>
            <a:pPr lvl="1">
              <a:buFont typeface="Wingdings" pitchFamily="2" charset="2"/>
              <a:buChar char="q"/>
            </a:pPr>
            <a:r>
              <a:rPr lang="en-US" sz="2400" dirty="0"/>
              <a:t>When there is a positive </a:t>
            </a:r>
            <a:br>
              <a:rPr lang="en-US" sz="2400" dirty="0"/>
            </a:br>
            <a:r>
              <a:rPr lang="en-US" sz="2400" dirty="0"/>
              <a:t>edge on the clock input</a:t>
            </a:r>
            <a:br>
              <a:rPr lang="en-US" sz="2400" dirty="0"/>
            </a:br>
            <a:r>
              <a:rPr lang="en-US" sz="2400" dirty="0"/>
              <a:t>of A, A complements</a:t>
            </a:r>
          </a:p>
          <a:p>
            <a:pPr lvl="1">
              <a:buFont typeface="Wingdings" pitchFamily="2" charset="2"/>
              <a:buChar char="q"/>
            </a:pPr>
            <a:r>
              <a:rPr lang="en-US" sz="2400" dirty="0"/>
              <a:t>The clock input for flip-</a:t>
            </a:r>
            <a:br>
              <a:rPr lang="en-US" sz="2400" dirty="0"/>
            </a:br>
            <a:r>
              <a:rPr lang="en-US" sz="2400" dirty="0"/>
              <a:t>flop B is the complemented</a:t>
            </a:r>
            <a:br>
              <a:rPr lang="en-US" sz="2400" dirty="0"/>
            </a:br>
            <a:r>
              <a:rPr lang="en-US" sz="2400" dirty="0"/>
              <a:t>output of flip-flop A</a:t>
            </a:r>
          </a:p>
          <a:p>
            <a:pPr lvl="1">
              <a:buFont typeface="Wingdings" pitchFamily="2" charset="2"/>
              <a:buChar char="q"/>
            </a:pPr>
            <a:r>
              <a:rPr lang="en-US" sz="2400" dirty="0"/>
              <a:t>When flip A changes</a:t>
            </a:r>
            <a:br>
              <a:rPr lang="en-US" sz="2400" dirty="0"/>
            </a:br>
            <a:r>
              <a:rPr lang="en-US" sz="2400" dirty="0"/>
              <a:t>from 1 to 0, there is a</a:t>
            </a:r>
            <a:br>
              <a:rPr lang="en-US" sz="2400" dirty="0"/>
            </a:br>
            <a:r>
              <a:rPr lang="en-US" sz="2400" dirty="0"/>
              <a:t>positive edge on the</a:t>
            </a:r>
            <a:br>
              <a:rPr lang="en-US" sz="2400" dirty="0"/>
            </a:br>
            <a:r>
              <a:rPr lang="en-US" sz="2400" dirty="0"/>
              <a:t>clock input of B</a:t>
            </a:r>
            <a:br>
              <a:rPr lang="en-US" sz="2400" dirty="0"/>
            </a:br>
            <a:r>
              <a:rPr lang="en-US" sz="2400" dirty="0"/>
              <a:t>causing B to</a:t>
            </a:r>
            <a:br>
              <a:rPr lang="en-US" sz="2400" dirty="0"/>
            </a:br>
            <a:r>
              <a:rPr lang="en-US" sz="2400" dirty="0"/>
              <a:t>complement</a:t>
            </a:r>
            <a:br>
              <a:rPr lang="en-US" sz="2400" dirty="0"/>
            </a:br>
            <a:endParaRPr lang="en-US" sz="2400" dirty="0"/>
          </a:p>
        </p:txBody>
      </p:sp>
      <p:sp>
        <p:nvSpPr>
          <p:cNvPr id="927837" name="Rectangle 93"/>
          <p:cNvSpPr>
            <a:spLocks noChangeArrowheads="1"/>
          </p:cNvSpPr>
          <p:nvPr/>
        </p:nvSpPr>
        <p:spPr bwMode="auto">
          <a:xfrm>
            <a:off x="2000250" y="0"/>
            <a:ext cx="7048500" cy="3860800"/>
          </a:xfrm>
          <a:prstGeom prst="rect">
            <a:avLst/>
          </a:prstGeom>
          <a:noFill/>
          <a:ln w="9525">
            <a:noFill/>
            <a:miter lim="800000"/>
            <a:headEnd/>
            <a:tailEnd/>
          </a:ln>
        </p:spPr>
        <p:txBody>
          <a:bodyPr/>
          <a:lstStyle/>
          <a:p>
            <a:endParaRPr lang="en-US"/>
          </a:p>
        </p:txBody>
      </p:sp>
      <p:sp>
        <p:nvSpPr>
          <p:cNvPr id="927900" name="Rectangle 156"/>
          <p:cNvSpPr>
            <a:spLocks noChangeAspect="1" noChangeArrowheads="1"/>
          </p:cNvSpPr>
          <p:nvPr/>
        </p:nvSpPr>
        <p:spPr bwMode="auto">
          <a:xfrm>
            <a:off x="6399213" y="3390900"/>
            <a:ext cx="0" cy="320675"/>
          </a:xfrm>
          <a:prstGeom prst="rect">
            <a:avLst/>
          </a:prstGeom>
          <a:noFill/>
          <a:ln w="9525">
            <a:noFill/>
            <a:miter lim="800000"/>
            <a:headEnd/>
            <a:tailEnd/>
          </a:ln>
        </p:spPr>
        <p:txBody>
          <a:bodyPr wrap="none" lIns="0" tIns="0" rIns="0" bIns="0">
            <a:spAutoFit/>
          </a:bodyPr>
          <a:lstStyle/>
          <a:p>
            <a:endParaRPr lang="en-US" sz="3200" i="0" u="sng"/>
          </a:p>
        </p:txBody>
      </p:sp>
      <p:grpSp>
        <p:nvGrpSpPr>
          <p:cNvPr id="2" name="Group 181"/>
          <p:cNvGrpSpPr>
            <a:grpSpLocks/>
          </p:cNvGrpSpPr>
          <p:nvPr/>
        </p:nvGrpSpPr>
        <p:grpSpPr bwMode="auto">
          <a:xfrm>
            <a:off x="5022850" y="1295400"/>
            <a:ext cx="2919413" cy="2652713"/>
            <a:chOff x="3164" y="768"/>
            <a:chExt cx="1839" cy="1671"/>
          </a:xfrm>
        </p:grpSpPr>
        <p:sp>
          <p:nvSpPr>
            <p:cNvPr id="927877" name="Rectangle 133"/>
            <p:cNvSpPr>
              <a:spLocks noChangeArrowheads="1"/>
            </p:cNvSpPr>
            <p:nvPr/>
          </p:nvSpPr>
          <p:spPr bwMode="auto">
            <a:xfrm>
              <a:off x="3164" y="2276"/>
              <a:ext cx="340" cy="163"/>
            </a:xfrm>
            <a:prstGeom prst="rect">
              <a:avLst/>
            </a:prstGeom>
            <a:noFill/>
            <a:ln w="9525">
              <a:noFill/>
              <a:miter lim="800000"/>
              <a:headEnd/>
              <a:tailEnd/>
            </a:ln>
          </p:spPr>
          <p:txBody>
            <a:bodyPr wrap="none" lIns="0" tIns="0" rIns="0" bIns="0">
              <a:spAutoFit/>
            </a:bodyPr>
            <a:lstStyle/>
            <a:p>
              <a:r>
                <a:rPr lang="en-US" sz="1700" i="0" baseline="0">
                  <a:solidFill>
                    <a:srgbClr val="000000"/>
                  </a:solidFill>
                  <a:latin typeface="TimesTen" pitchFamily="18" charset="0"/>
                </a:rPr>
                <a:t>Reset</a:t>
              </a:r>
              <a:endParaRPr lang="en-US" sz="3200" i="0" u="sng"/>
            </a:p>
          </p:txBody>
        </p:sp>
        <p:sp>
          <p:nvSpPr>
            <p:cNvPr id="927882" name="Oval 138"/>
            <p:cNvSpPr>
              <a:spLocks noChangeArrowheads="1"/>
            </p:cNvSpPr>
            <p:nvPr/>
          </p:nvSpPr>
          <p:spPr bwMode="auto">
            <a:xfrm>
              <a:off x="3592" y="2336"/>
              <a:ext cx="72" cy="72"/>
            </a:xfrm>
            <a:prstGeom prst="ellipse">
              <a:avLst/>
            </a:prstGeom>
            <a:solidFill>
              <a:schemeClr val="tx2"/>
            </a:solidFill>
            <a:ln w="9525">
              <a:solidFill>
                <a:schemeClr val="tx1"/>
              </a:solidFill>
              <a:round/>
              <a:headEnd/>
              <a:tailEnd/>
            </a:ln>
            <a:effectLst/>
          </p:spPr>
          <p:txBody>
            <a:bodyPr wrap="none" anchor="ctr"/>
            <a:lstStyle/>
            <a:p>
              <a:endParaRPr lang="en-US"/>
            </a:p>
          </p:txBody>
        </p:sp>
        <p:sp>
          <p:nvSpPr>
            <p:cNvPr id="927884" name="Line 140"/>
            <p:cNvSpPr>
              <a:spLocks noChangeShapeType="1"/>
            </p:cNvSpPr>
            <p:nvPr/>
          </p:nvSpPr>
          <p:spPr bwMode="auto">
            <a:xfrm>
              <a:off x="4328" y="1296"/>
              <a:ext cx="192" cy="0"/>
            </a:xfrm>
            <a:prstGeom prst="line">
              <a:avLst/>
            </a:prstGeom>
            <a:noFill/>
            <a:ln w="19050">
              <a:solidFill>
                <a:schemeClr val="tx1"/>
              </a:solidFill>
              <a:round/>
              <a:headEnd/>
              <a:tailEnd/>
            </a:ln>
            <a:effectLst/>
          </p:spPr>
          <p:txBody>
            <a:bodyPr/>
            <a:lstStyle/>
            <a:p>
              <a:endParaRPr lang="en-US"/>
            </a:p>
          </p:txBody>
        </p:sp>
        <p:sp>
          <p:nvSpPr>
            <p:cNvPr id="927866" name="Rectangle 122"/>
            <p:cNvSpPr>
              <a:spLocks noChangeArrowheads="1"/>
            </p:cNvSpPr>
            <p:nvPr/>
          </p:nvSpPr>
          <p:spPr bwMode="auto">
            <a:xfrm>
              <a:off x="3180" y="1199"/>
              <a:ext cx="348" cy="163"/>
            </a:xfrm>
            <a:prstGeom prst="rect">
              <a:avLst/>
            </a:prstGeom>
            <a:noFill/>
            <a:ln w="9525">
              <a:noFill/>
              <a:miter lim="800000"/>
              <a:headEnd/>
              <a:tailEnd/>
            </a:ln>
          </p:spPr>
          <p:txBody>
            <a:bodyPr wrap="none" lIns="0" tIns="0" rIns="0" bIns="0">
              <a:spAutoFit/>
            </a:bodyPr>
            <a:lstStyle/>
            <a:p>
              <a:r>
                <a:rPr lang="en-US" sz="1700" i="0" baseline="0">
                  <a:solidFill>
                    <a:srgbClr val="000000"/>
                  </a:solidFill>
                  <a:latin typeface="TimesTen" pitchFamily="18" charset="0"/>
                </a:rPr>
                <a:t>Clock</a:t>
              </a:r>
              <a:endParaRPr lang="en-US" sz="3200" i="0" u="sng"/>
            </a:p>
          </p:txBody>
        </p:sp>
        <p:sp>
          <p:nvSpPr>
            <p:cNvPr id="927850" name="Rectangle 106"/>
            <p:cNvSpPr>
              <a:spLocks noChangeAspect="1" noChangeArrowheads="1"/>
            </p:cNvSpPr>
            <p:nvPr/>
          </p:nvSpPr>
          <p:spPr bwMode="auto">
            <a:xfrm>
              <a:off x="3856" y="816"/>
              <a:ext cx="412" cy="614"/>
            </a:xfrm>
            <a:prstGeom prst="rect">
              <a:avLst/>
            </a:prstGeom>
            <a:solidFill>
              <a:srgbClr val="FFFFFF"/>
            </a:solidFill>
            <a:ln w="28575">
              <a:solidFill>
                <a:schemeClr val="hlink"/>
              </a:solidFill>
              <a:miter lim="800000"/>
              <a:headEnd/>
              <a:tailEnd/>
            </a:ln>
          </p:spPr>
          <p:txBody>
            <a:bodyPr/>
            <a:lstStyle/>
            <a:p>
              <a:endParaRPr lang="en-US"/>
            </a:p>
          </p:txBody>
        </p:sp>
        <p:sp>
          <p:nvSpPr>
            <p:cNvPr id="927856" name="Oval 112"/>
            <p:cNvSpPr>
              <a:spLocks noChangeAspect="1" noChangeArrowheads="1"/>
            </p:cNvSpPr>
            <p:nvPr/>
          </p:nvSpPr>
          <p:spPr bwMode="auto">
            <a:xfrm>
              <a:off x="4268" y="1263"/>
              <a:ext cx="60" cy="60"/>
            </a:xfrm>
            <a:prstGeom prst="ellipse">
              <a:avLst/>
            </a:prstGeom>
            <a:solidFill>
              <a:srgbClr val="FFFFFF"/>
            </a:solidFill>
            <a:ln w="28575">
              <a:solidFill>
                <a:schemeClr val="hlink"/>
              </a:solidFill>
              <a:miter lim="800000"/>
              <a:headEnd/>
              <a:tailEnd/>
            </a:ln>
          </p:spPr>
          <p:txBody>
            <a:bodyPr/>
            <a:lstStyle/>
            <a:p>
              <a:endParaRPr lang="en-US"/>
            </a:p>
          </p:txBody>
        </p:sp>
        <p:sp>
          <p:nvSpPr>
            <p:cNvPr id="927859" name="Freeform 115"/>
            <p:cNvSpPr>
              <a:spLocks noChangeAspect="1"/>
            </p:cNvSpPr>
            <p:nvPr/>
          </p:nvSpPr>
          <p:spPr bwMode="auto">
            <a:xfrm>
              <a:off x="3856" y="1262"/>
              <a:ext cx="121" cy="84"/>
            </a:xfrm>
            <a:custGeom>
              <a:avLst/>
              <a:gdLst/>
              <a:ahLst/>
              <a:cxnLst>
                <a:cxn ang="0">
                  <a:pos x="0" y="0"/>
                </a:cxn>
                <a:cxn ang="0">
                  <a:pos x="172" y="51"/>
                </a:cxn>
                <a:cxn ang="0">
                  <a:pos x="0" y="120"/>
                </a:cxn>
              </a:cxnLst>
              <a:rect l="0" t="0" r="r" b="b"/>
              <a:pathLst>
                <a:path w="172" h="120">
                  <a:moveTo>
                    <a:pt x="0" y="0"/>
                  </a:moveTo>
                  <a:lnTo>
                    <a:pt x="172" y="51"/>
                  </a:lnTo>
                  <a:lnTo>
                    <a:pt x="0" y="120"/>
                  </a:lnTo>
                </a:path>
              </a:pathLst>
            </a:custGeom>
            <a:noFill/>
            <a:ln w="28575" cap="flat">
              <a:solidFill>
                <a:schemeClr val="hlink"/>
              </a:solidFill>
              <a:prstDash val="solid"/>
              <a:miter lim="800000"/>
              <a:headEnd/>
              <a:tailEnd/>
            </a:ln>
          </p:spPr>
          <p:txBody>
            <a:bodyPr/>
            <a:lstStyle/>
            <a:p>
              <a:endParaRPr lang="en-US"/>
            </a:p>
          </p:txBody>
        </p:sp>
        <p:sp>
          <p:nvSpPr>
            <p:cNvPr id="927867" name="Rectangle 123"/>
            <p:cNvSpPr>
              <a:spLocks noChangeAspect="1" noChangeArrowheads="1"/>
            </p:cNvSpPr>
            <p:nvPr/>
          </p:nvSpPr>
          <p:spPr bwMode="auto">
            <a:xfrm>
              <a:off x="3882" y="918"/>
              <a:ext cx="113" cy="163"/>
            </a:xfrm>
            <a:prstGeom prst="rect">
              <a:avLst/>
            </a:prstGeom>
            <a:noFill/>
            <a:ln w="9525">
              <a:noFill/>
              <a:miter lim="800000"/>
              <a:headEnd/>
              <a:tailEnd/>
            </a:ln>
          </p:spPr>
          <p:txBody>
            <a:bodyPr wrap="none" lIns="0" tIns="0" rIns="0" bIns="0">
              <a:spAutoFit/>
            </a:bodyPr>
            <a:lstStyle/>
            <a:p>
              <a:r>
                <a:rPr lang="en-US" sz="1700" i="0" baseline="0">
                  <a:solidFill>
                    <a:srgbClr val="000000"/>
                  </a:solidFill>
                  <a:latin typeface="TimesTen" pitchFamily="18" charset="0"/>
                </a:rPr>
                <a:t>D</a:t>
              </a:r>
              <a:endParaRPr lang="en-US" sz="3200" i="0" u="sng"/>
            </a:p>
          </p:txBody>
        </p:sp>
        <p:sp>
          <p:nvSpPr>
            <p:cNvPr id="927881" name="Line 137"/>
            <p:cNvSpPr>
              <a:spLocks noChangeShapeType="1"/>
            </p:cNvSpPr>
            <p:nvPr/>
          </p:nvSpPr>
          <p:spPr bwMode="auto">
            <a:xfrm>
              <a:off x="3584" y="1296"/>
              <a:ext cx="264" cy="0"/>
            </a:xfrm>
            <a:prstGeom prst="line">
              <a:avLst/>
            </a:prstGeom>
            <a:noFill/>
            <a:ln w="19050">
              <a:solidFill>
                <a:schemeClr val="tx1"/>
              </a:solidFill>
              <a:round/>
              <a:headEnd/>
              <a:tailEnd/>
            </a:ln>
            <a:effectLst/>
          </p:spPr>
          <p:txBody>
            <a:bodyPr/>
            <a:lstStyle/>
            <a:p>
              <a:endParaRPr lang="en-US"/>
            </a:p>
          </p:txBody>
        </p:sp>
        <p:sp>
          <p:nvSpPr>
            <p:cNvPr id="927885" name="Line 141"/>
            <p:cNvSpPr>
              <a:spLocks noChangeShapeType="1"/>
            </p:cNvSpPr>
            <p:nvPr/>
          </p:nvSpPr>
          <p:spPr bwMode="auto">
            <a:xfrm flipH="1">
              <a:off x="3704" y="1000"/>
              <a:ext cx="144" cy="0"/>
            </a:xfrm>
            <a:prstGeom prst="line">
              <a:avLst/>
            </a:prstGeom>
            <a:noFill/>
            <a:ln w="19050">
              <a:solidFill>
                <a:schemeClr val="tx1"/>
              </a:solidFill>
              <a:round/>
              <a:headEnd/>
              <a:tailEnd/>
            </a:ln>
            <a:effectLst/>
          </p:spPr>
          <p:txBody>
            <a:bodyPr/>
            <a:lstStyle/>
            <a:p>
              <a:endParaRPr lang="en-US"/>
            </a:p>
          </p:txBody>
        </p:sp>
        <p:sp>
          <p:nvSpPr>
            <p:cNvPr id="927886" name="Line 142"/>
            <p:cNvSpPr>
              <a:spLocks noChangeShapeType="1"/>
            </p:cNvSpPr>
            <p:nvPr/>
          </p:nvSpPr>
          <p:spPr bwMode="auto">
            <a:xfrm flipV="1">
              <a:off x="3704" y="776"/>
              <a:ext cx="0" cy="224"/>
            </a:xfrm>
            <a:prstGeom prst="line">
              <a:avLst/>
            </a:prstGeom>
            <a:noFill/>
            <a:ln w="19050">
              <a:solidFill>
                <a:schemeClr val="tx1"/>
              </a:solidFill>
              <a:round/>
              <a:headEnd/>
              <a:tailEnd/>
            </a:ln>
            <a:effectLst/>
          </p:spPr>
          <p:txBody>
            <a:bodyPr/>
            <a:lstStyle/>
            <a:p>
              <a:endParaRPr lang="en-US"/>
            </a:p>
          </p:txBody>
        </p:sp>
        <p:sp>
          <p:nvSpPr>
            <p:cNvPr id="927888" name="Line 144"/>
            <p:cNvSpPr>
              <a:spLocks noChangeShapeType="1"/>
            </p:cNvSpPr>
            <p:nvPr/>
          </p:nvSpPr>
          <p:spPr bwMode="auto">
            <a:xfrm>
              <a:off x="3704" y="768"/>
              <a:ext cx="816" cy="0"/>
            </a:xfrm>
            <a:prstGeom prst="line">
              <a:avLst/>
            </a:prstGeom>
            <a:noFill/>
            <a:ln w="19050">
              <a:solidFill>
                <a:schemeClr val="tx1"/>
              </a:solidFill>
              <a:round/>
              <a:headEnd/>
              <a:tailEnd/>
            </a:ln>
            <a:effectLst/>
          </p:spPr>
          <p:txBody>
            <a:bodyPr/>
            <a:lstStyle/>
            <a:p>
              <a:endParaRPr lang="en-US"/>
            </a:p>
          </p:txBody>
        </p:sp>
        <p:sp>
          <p:nvSpPr>
            <p:cNvPr id="927889" name="Line 145"/>
            <p:cNvSpPr>
              <a:spLocks noChangeShapeType="1"/>
            </p:cNvSpPr>
            <p:nvPr/>
          </p:nvSpPr>
          <p:spPr bwMode="auto">
            <a:xfrm flipV="1">
              <a:off x="4520" y="768"/>
              <a:ext cx="0" cy="800"/>
            </a:xfrm>
            <a:prstGeom prst="line">
              <a:avLst/>
            </a:prstGeom>
            <a:noFill/>
            <a:ln w="19050">
              <a:solidFill>
                <a:schemeClr val="tx1"/>
              </a:solidFill>
              <a:round/>
              <a:headEnd/>
              <a:tailEnd/>
            </a:ln>
            <a:effectLst/>
          </p:spPr>
          <p:txBody>
            <a:bodyPr/>
            <a:lstStyle/>
            <a:p>
              <a:endParaRPr lang="en-US"/>
            </a:p>
          </p:txBody>
        </p:sp>
        <p:sp>
          <p:nvSpPr>
            <p:cNvPr id="927892" name="Line 148"/>
            <p:cNvSpPr>
              <a:spLocks noChangeShapeType="1"/>
            </p:cNvSpPr>
            <p:nvPr/>
          </p:nvSpPr>
          <p:spPr bwMode="auto">
            <a:xfrm>
              <a:off x="4328" y="2168"/>
              <a:ext cx="192" cy="0"/>
            </a:xfrm>
            <a:prstGeom prst="line">
              <a:avLst/>
            </a:prstGeom>
            <a:noFill/>
            <a:ln w="19050">
              <a:solidFill>
                <a:schemeClr val="tx1"/>
              </a:solidFill>
              <a:round/>
              <a:headEnd/>
              <a:tailEnd/>
            </a:ln>
            <a:effectLst/>
          </p:spPr>
          <p:txBody>
            <a:bodyPr/>
            <a:lstStyle/>
            <a:p>
              <a:endParaRPr lang="en-US"/>
            </a:p>
          </p:txBody>
        </p:sp>
        <p:sp>
          <p:nvSpPr>
            <p:cNvPr id="927895" name="Rectangle 151"/>
            <p:cNvSpPr>
              <a:spLocks noChangeAspect="1" noChangeArrowheads="1"/>
            </p:cNvSpPr>
            <p:nvPr/>
          </p:nvSpPr>
          <p:spPr bwMode="auto">
            <a:xfrm>
              <a:off x="3848" y="1688"/>
              <a:ext cx="412" cy="614"/>
            </a:xfrm>
            <a:prstGeom prst="rect">
              <a:avLst/>
            </a:prstGeom>
            <a:solidFill>
              <a:srgbClr val="FFFFFF"/>
            </a:solidFill>
            <a:ln w="28575">
              <a:solidFill>
                <a:schemeClr val="hlink"/>
              </a:solidFill>
              <a:miter lim="800000"/>
              <a:headEnd/>
              <a:tailEnd/>
            </a:ln>
          </p:spPr>
          <p:txBody>
            <a:bodyPr/>
            <a:lstStyle/>
            <a:p>
              <a:endParaRPr lang="en-US"/>
            </a:p>
          </p:txBody>
        </p:sp>
        <p:sp>
          <p:nvSpPr>
            <p:cNvPr id="927896" name="Oval 152"/>
            <p:cNvSpPr>
              <a:spLocks noChangeAspect="1" noChangeArrowheads="1"/>
            </p:cNvSpPr>
            <p:nvPr/>
          </p:nvSpPr>
          <p:spPr bwMode="auto">
            <a:xfrm>
              <a:off x="4260" y="2135"/>
              <a:ext cx="60" cy="60"/>
            </a:xfrm>
            <a:prstGeom prst="ellipse">
              <a:avLst/>
            </a:prstGeom>
            <a:solidFill>
              <a:srgbClr val="FFFFFF"/>
            </a:solidFill>
            <a:ln w="28575">
              <a:solidFill>
                <a:schemeClr val="hlink"/>
              </a:solidFill>
              <a:miter lim="800000"/>
              <a:headEnd/>
              <a:tailEnd/>
            </a:ln>
          </p:spPr>
          <p:txBody>
            <a:bodyPr/>
            <a:lstStyle/>
            <a:p>
              <a:endParaRPr lang="en-US"/>
            </a:p>
          </p:txBody>
        </p:sp>
        <p:sp>
          <p:nvSpPr>
            <p:cNvPr id="927897" name="Freeform 153"/>
            <p:cNvSpPr>
              <a:spLocks noChangeAspect="1"/>
            </p:cNvSpPr>
            <p:nvPr/>
          </p:nvSpPr>
          <p:spPr bwMode="auto">
            <a:xfrm>
              <a:off x="3848" y="2134"/>
              <a:ext cx="121" cy="84"/>
            </a:xfrm>
            <a:custGeom>
              <a:avLst/>
              <a:gdLst/>
              <a:ahLst/>
              <a:cxnLst>
                <a:cxn ang="0">
                  <a:pos x="0" y="0"/>
                </a:cxn>
                <a:cxn ang="0">
                  <a:pos x="172" y="51"/>
                </a:cxn>
                <a:cxn ang="0">
                  <a:pos x="0" y="120"/>
                </a:cxn>
              </a:cxnLst>
              <a:rect l="0" t="0" r="r" b="b"/>
              <a:pathLst>
                <a:path w="172" h="120">
                  <a:moveTo>
                    <a:pt x="0" y="0"/>
                  </a:moveTo>
                  <a:lnTo>
                    <a:pt x="172" y="51"/>
                  </a:lnTo>
                  <a:lnTo>
                    <a:pt x="0" y="120"/>
                  </a:lnTo>
                </a:path>
              </a:pathLst>
            </a:custGeom>
            <a:noFill/>
            <a:ln w="28575" cap="flat">
              <a:solidFill>
                <a:schemeClr val="hlink"/>
              </a:solidFill>
              <a:prstDash val="solid"/>
              <a:miter lim="800000"/>
              <a:headEnd/>
              <a:tailEnd/>
            </a:ln>
          </p:spPr>
          <p:txBody>
            <a:bodyPr/>
            <a:lstStyle/>
            <a:p>
              <a:endParaRPr lang="en-US"/>
            </a:p>
          </p:txBody>
        </p:sp>
        <p:sp>
          <p:nvSpPr>
            <p:cNvPr id="927898" name="Rectangle 154"/>
            <p:cNvSpPr>
              <a:spLocks noChangeAspect="1" noChangeArrowheads="1"/>
            </p:cNvSpPr>
            <p:nvPr/>
          </p:nvSpPr>
          <p:spPr bwMode="auto">
            <a:xfrm>
              <a:off x="3874" y="1790"/>
              <a:ext cx="113" cy="163"/>
            </a:xfrm>
            <a:prstGeom prst="rect">
              <a:avLst/>
            </a:prstGeom>
            <a:noFill/>
            <a:ln w="9525">
              <a:noFill/>
              <a:miter lim="800000"/>
              <a:headEnd/>
              <a:tailEnd/>
            </a:ln>
          </p:spPr>
          <p:txBody>
            <a:bodyPr wrap="none" lIns="0" tIns="0" rIns="0" bIns="0">
              <a:spAutoFit/>
            </a:bodyPr>
            <a:lstStyle/>
            <a:p>
              <a:r>
                <a:rPr lang="en-US" sz="1700" i="0" baseline="0">
                  <a:solidFill>
                    <a:srgbClr val="000000"/>
                  </a:solidFill>
                  <a:latin typeface="TimesTen" pitchFamily="18" charset="0"/>
                </a:rPr>
                <a:t>D</a:t>
              </a:r>
              <a:endParaRPr lang="en-US" sz="3200" i="0" u="sng"/>
            </a:p>
          </p:txBody>
        </p:sp>
        <p:sp>
          <p:nvSpPr>
            <p:cNvPr id="927899" name="Rectangle 155"/>
            <p:cNvSpPr>
              <a:spLocks noChangeAspect="1" noChangeArrowheads="1"/>
            </p:cNvSpPr>
            <p:nvPr/>
          </p:nvSpPr>
          <p:spPr bwMode="auto">
            <a:xfrm>
              <a:off x="3995" y="2107"/>
              <a:ext cx="179" cy="163"/>
            </a:xfrm>
            <a:prstGeom prst="rect">
              <a:avLst/>
            </a:prstGeom>
            <a:noFill/>
            <a:ln w="9525">
              <a:noFill/>
              <a:miter lim="800000"/>
              <a:headEnd/>
              <a:tailEnd/>
            </a:ln>
          </p:spPr>
          <p:txBody>
            <a:bodyPr wrap="none" lIns="0" tIns="0" rIns="0" bIns="0">
              <a:spAutoFit/>
            </a:bodyPr>
            <a:lstStyle/>
            <a:p>
              <a:r>
                <a:rPr lang="en-US" sz="1700" i="0" baseline="0">
                  <a:solidFill>
                    <a:srgbClr val="000000"/>
                  </a:solidFill>
                  <a:latin typeface="TimesTen" pitchFamily="18" charset="0"/>
                </a:rPr>
                <a:t>C</a:t>
              </a:r>
              <a:r>
                <a:rPr lang="en-US" sz="1900" i="0" baseline="-20000">
                  <a:solidFill>
                    <a:srgbClr val="000000"/>
                  </a:solidFill>
                  <a:latin typeface="TimesTen" pitchFamily="18" charset="0"/>
                </a:rPr>
                <a:t>R</a:t>
              </a:r>
            </a:p>
          </p:txBody>
        </p:sp>
        <p:sp>
          <p:nvSpPr>
            <p:cNvPr id="927901" name="Line 157"/>
            <p:cNvSpPr>
              <a:spLocks noChangeShapeType="1"/>
            </p:cNvSpPr>
            <p:nvPr/>
          </p:nvSpPr>
          <p:spPr bwMode="auto">
            <a:xfrm>
              <a:off x="3464" y="2168"/>
              <a:ext cx="384" cy="0"/>
            </a:xfrm>
            <a:prstGeom prst="line">
              <a:avLst/>
            </a:prstGeom>
            <a:noFill/>
            <a:ln w="19050">
              <a:solidFill>
                <a:schemeClr val="tx1"/>
              </a:solidFill>
              <a:round/>
              <a:headEnd/>
              <a:tailEnd/>
            </a:ln>
            <a:effectLst/>
          </p:spPr>
          <p:txBody>
            <a:bodyPr/>
            <a:lstStyle/>
            <a:p>
              <a:endParaRPr lang="en-US"/>
            </a:p>
          </p:txBody>
        </p:sp>
        <p:sp>
          <p:nvSpPr>
            <p:cNvPr id="927902" name="Line 158"/>
            <p:cNvSpPr>
              <a:spLocks noChangeShapeType="1"/>
            </p:cNvSpPr>
            <p:nvPr/>
          </p:nvSpPr>
          <p:spPr bwMode="auto">
            <a:xfrm flipH="1">
              <a:off x="3704" y="1872"/>
              <a:ext cx="144" cy="0"/>
            </a:xfrm>
            <a:prstGeom prst="line">
              <a:avLst/>
            </a:prstGeom>
            <a:noFill/>
            <a:ln w="19050">
              <a:solidFill>
                <a:schemeClr val="tx1"/>
              </a:solidFill>
              <a:round/>
              <a:headEnd/>
              <a:tailEnd/>
            </a:ln>
            <a:effectLst/>
          </p:spPr>
          <p:txBody>
            <a:bodyPr/>
            <a:lstStyle/>
            <a:p>
              <a:endParaRPr lang="en-US"/>
            </a:p>
          </p:txBody>
        </p:sp>
        <p:sp>
          <p:nvSpPr>
            <p:cNvPr id="927903" name="Line 159"/>
            <p:cNvSpPr>
              <a:spLocks noChangeShapeType="1"/>
            </p:cNvSpPr>
            <p:nvPr/>
          </p:nvSpPr>
          <p:spPr bwMode="auto">
            <a:xfrm flipV="1">
              <a:off x="3704" y="1648"/>
              <a:ext cx="0" cy="224"/>
            </a:xfrm>
            <a:prstGeom prst="line">
              <a:avLst/>
            </a:prstGeom>
            <a:noFill/>
            <a:ln w="19050">
              <a:solidFill>
                <a:schemeClr val="tx1"/>
              </a:solidFill>
              <a:round/>
              <a:headEnd/>
              <a:tailEnd/>
            </a:ln>
            <a:effectLst/>
          </p:spPr>
          <p:txBody>
            <a:bodyPr/>
            <a:lstStyle/>
            <a:p>
              <a:endParaRPr lang="en-US"/>
            </a:p>
          </p:txBody>
        </p:sp>
        <p:sp>
          <p:nvSpPr>
            <p:cNvPr id="927904" name="Line 160"/>
            <p:cNvSpPr>
              <a:spLocks noChangeShapeType="1"/>
            </p:cNvSpPr>
            <p:nvPr/>
          </p:nvSpPr>
          <p:spPr bwMode="auto">
            <a:xfrm>
              <a:off x="3704" y="1640"/>
              <a:ext cx="816" cy="0"/>
            </a:xfrm>
            <a:prstGeom prst="line">
              <a:avLst/>
            </a:prstGeom>
            <a:noFill/>
            <a:ln w="19050">
              <a:solidFill>
                <a:schemeClr val="tx1"/>
              </a:solidFill>
              <a:round/>
              <a:headEnd/>
              <a:tailEnd/>
            </a:ln>
            <a:effectLst/>
          </p:spPr>
          <p:txBody>
            <a:bodyPr/>
            <a:lstStyle/>
            <a:p>
              <a:endParaRPr lang="en-US"/>
            </a:p>
          </p:txBody>
        </p:sp>
        <p:sp>
          <p:nvSpPr>
            <p:cNvPr id="927905" name="Line 161"/>
            <p:cNvSpPr>
              <a:spLocks noChangeShapeType="1"/>
            </p:cNvSpPr>
            <p:nvPr/>
          </p:nvSpPr>
          <p:spPr bwMode="auto">
            <a:xfrm flipV="1">
              <a:off x="4520" y="1640"/>
              <a:ext cx="0" cy="536"/>
            </a:xfrm>
            <a:prstGeom prst="line">
              <a:avLst/>
            </a:prstGeom>
            <a:noFill/>
            <a:ln w="19050">
              <a:solidFill>
                <a:schemeClr val="tx1"/>
              </a:solidFill>
              <a:round/>
              <a:headEnd/>
              <a:tailEnd/>
            </a:ln>
            <a:effectLst/>
          </p:spPr>
          <p:txBody>
            <a:bodyPr/>
            <a:lstStyle/>
            <a:p>
              <a:endParaRPr lang="en-US"/>
            </a:p>
          </p:txBody>
        </p:sp>
        <p:sp>
          <p:nvSpPr>
            <p:cNvPr id="927907" name="Rectangle 163"/>
            <p:cNvSpPr>
              <a:spLocks noChangeAspect="1" noChangeArrowheads="1"/>
            </p:cNvSpPr>
            <p:nvPr/>
          </p:nvSpPr>
          <p:spPr bwMode="auto">
            <a:xfrm>
              <a:off x="4011" y="1227"/>
              <a:ext cx="179" cy="163"/>
            </a:xfrm>
            <a:prstGeom prst="rect">
              <a:avLst/>
            </a:prstGeom>
            <a:noFill/>
            <a:ln w="9525">
              <a:noFill/>
              <a:miter lim="800000"/>
              <a:headEnd/>
              <a:tailEnd/>
            </a:ln>
          </p:spPr>
          <p:txBody>
            <a:bodyPr wrap="none" lIns="0" tIns="0" rIns="0" bIns="0">
              <a:spAutoFit/>
            </a:bodyPr>
            <a:lstStyle/>
            <a:p>
              <a:r>
                <a:rPr lang="en-US" sz="1700" i="0" baseline="0">
                  <a:solidFill>
                    <a:srgbClr val="000000"/>
                  </a:solidFill>
                  <a:latin typeface="TimesTen" pitchFamily="18" charset="0"/>
                </a:rPr>
                <a:t>C</a:t>
              </a:r>
              <a:r>
                <a:rPr lang="en-US" sz="1900" i="0" baseline="-20000">
                  <a:solidFill>
                    <a:srgbClr val="000000"/>
                  </a:solidFill>
                  <a:latin typeface="TimesTen" pitchFamily="18" charset="0"/>
                </a:rPr>
                <a:t>R</a:t>
              </a:r>
            </a:p>
          </p:txBody>
        </p:sp>
        <p:sp>
          <p:nvSpPr>
            <p:cNvPr id="927908" name="Line 164"/>
            <p:cNvSpPr>
              <a:spLocks noChangeShapeType="1"/>
            </p:cNvSpPr>
            <p:nvPr/>
          </p:nvSpPr>
          <p:spPr bwMode="auto">
            <a:xfrm>
              <a:off x="4136" y="1432"/>
              <a:ext cx="0" cy="72"/>
            </a:xfrm>
            <a:prstGeom prst="line">
              <a:avLst/>
            </a:prstGeom>
            <a:noFill/>
            <a:ln w="9525">
              <a:solidFill>
                <a:schemeClr val="tx1"/>
              </a:solidFill>
              <a:round/>
              <a:headEnd/>
              <a:tailEnd/>
            </a:ln>
            <a:effectLst/>
          </p:spPr>
          <p:txBody>
            <a:bodyPr/>
            <a:lstStyle/>
            <a:p>
              <a:endParaRPr lang="en-US"/>
            </a:p>
          </p:txBody>
        </p:sp>
        <p:sp>
          <p:nvSpPr>
            <p:cNvPr id="927909" name="Line 165"/>
            <p:cNvSpPr>
              <a:spLocks noChangeShapeType="1"/>
            </p:cNvSpPr>
            <p:nvPr/>
          </p:nvSpPr>
          <p:spPr bwMode="auto">
            <a:xfrm>
              <a:off x="4136" y="2304"/>
              <a:ext cx="0" cy="72"/>
            </a:xfrm>
            <a:prstGeom prst="line">
              <a:avLst/>
            </a:prstGeom>
            <a:noFill/>
            <a:ln w="9525">
              <a:solidFill>
                <a:schemeClr val="tx1"/>
              </a:solidFill>
              <a:round/>
              <a:headEnd/>
              <a:tailEnd/>
            </a:ln>
            <a:effectLst/>
          </p:spPr>
          <p:txBody>
            <a:bodyPr/>
            <a:lstStyle/>
            <a:p>
              <a:endParaRPr lang="en-US"/>
            </a:p>
          </p:txBody>
        </p:sp>
        <p:sp>
          <p:nvSpPr>
            <p:cNvPr id="927911" name="Line 167"/>
            <p:cNvSpPr>
              <a:spLocks noChangeShapeType="1"/>
            </p:cNvSpPr>
            <p:nvPr/>
          </p:nvSpPr>
          <p:spPr bwMode="auto">
            <a:xfrm flipH="1">
              <a:off x="3624" y="1504"/>
              <a:ext cx="512" cy="0"/>
            </a:xfrm>
            <a:prstGeom prst="line">
              <a:avLst/>
            </a:prstGeom>
            <a:noFill/>
            <a:ln w="9525">
              <a:solidFill>
                <a:schemeClr val="tx1"/>
              </a:solidFill>
              <a:round/>
              <a:headEnd/>
              <a:tailEnd/>
            </a:ln>
            <a:effectLst/>
          </p:spPr>
          <p:txBody>
            <a:bodyPr/>
            <a:lstStyle/>
            <a:p>
              <a:endParaRPr lang="en-US"/>
            </a:p>
          </p:txBody>
        </p:sp>
        <p:sp>
          <p:nvSpPr>
            <p:cNvPr id="927912" name="Line 168"/>
            <p:cNvSpPr>
              <a:spLocks noChangeShapeType="1"/>
            </p:cNvSpPr>
            <p:nvPr/>
          </p:nvSpPr>
          <p:spPr bwMode="auto">
            <a:xfrm>
              <a:off x="3632" y="1504"/>
              <a:ext cx="0" cy="864"/>
            </a:xfrm>
            <a:prstGeom prst="line">
              <a:avLst/>
            </a:prstGeom>
            <a:noFill/>
            <a:ln w="9525">
              <a:solidFill>
                <a:schemeClr val="tx1"/>
              </a:solidFill>
              <a:round/>
              <a:headEnd/>
              <a:tailEnd/>
            </a:ln>
            <a:effectLst/>
          </p:spPr>
          <p:txBody>
            <a:bodyPr/>
            <a:lstStyle/>
            <a:p>
              <a:endParaRPr lang="en-US"/>
            </a:p>
          </p:txBody>
        </p:sp>
        <p:sp>
          <p:nvSpPr>
            <p:cNvPr id="927913" name="Line 169"/>
            <p:cNvSpPr>
              <a:spLocks noChangeShapeType="1"/>
            </p:cNvSpPr>
            <p:nvPr/>
          </p:nvSpPr>
          <p:spPr bwMode="auto">
            <a:xfrm flipH="1">
              <a:off x="3552" y="2376"/>
              <a:ext cx="576" cy="0"/>
            </a:xfrm>
            <a:prstGeom prst="line">
              <a:avLst/>
            </a:prstGeom>
            <a:noFill/>
            <a:ln w="9525">
              <a:solidFill>
                <a:schemeClr val="tx1"/>
              </a:solidFill>
              <a:round/>
              <a:headEnd/>
              <a:tailEnd/>
            </a:ln>
            <a:effectLst/>
          </p:spPr>
          <p:txBody>
            <a:bodyPr/>
            <a:lstStyle/>
            <a:p>
              <a:endParaRPr lang="en-US"/>
            </a:p>
          </p:txBody>
        </p:sp>
        <p:sp>
          <p:nvSpPr>
            <p:cNvPr id="927914" name="Oval 170"/>
            <p:cNvSpPr>
              <a:spLocks noChangeArrowheads="1"/>
            </p:cNvSpPr>
            <p:nvPr/>
          </p:nvSpPr>
          <p:spPr bwMode="auto">
            <a:xfrm>
              <a:off x="4480" y="1256"/>
              <a:ext cx="72" cy="72"/>
            </a:xfrm>
            <a:prstGeom prst="ellipse">
              <a:avLst/>
            </a:prstGeom>
            <a:solidFill>
              <a:schemeClr val="tx2"/>
            </a:solidFill>
            <a:ln w="9525">
              <a:solidFill>
                <a:schemeClr val="tx1"/>
              </a:solidFill>
              <a:round/>
              <a:headEnd/>
              <a:tailEnd/>
            </a:ln>
            <a:effectLst/>
          </p:spPr>
          <p:txBody>
            <a:bodyPr wrap="none" anchor="ctr"/>
            <a:lstStyle/>
            <a:p>
              <a:endParaRPr lang="en-US"/>
            </a:p>
          </p:txBody>
        </p:sp>
        <p:sp>
          <p:nvSpPr>
            <p:cNvPr id="927915" name="Line 171"/>
            <p:cNvSpPr>
              <a:spLocks noChangeShapeType="1"/>
            </p:cNvSpPr>
            <p:nvPr/>
          </p:nvSpPr>
          <p:spPr bwMode="auto">
            <a:xfrm flipH="1">
              <a:off x="3464" y="1560"/>
              <a:ext cx="1064" cy="0"/>
            </a:xfrm>
            <a:prstGeom prst="line">
              <a:avLst/>
            </a:prstGeom>
            <a:noFill/>
            <a:ln w="9525">
              <a:solidFill>
                <a:schemeClr val="tx1"/>
              </a:solidFill>
              <a:round/>
              <a:headEnd/>
              <a:tailEnd/>
            </a:ln>
            <a:effectLst/>
          </p:spPr>
          <p:txBody>
            <a:bodyPr/>
            <a:lstStyle/>
            <a:p>
              <a:endParaRPr lang="en-US"/>
            </a:p>
          </p:txBody>
        </p:sp>
        <p:sp>
          <p:nvSpPr>
            <p:cNvPr id="927917" name="Line 173"/>
            <p:cNvSpPr>
              <a:spLocks noChangeShapeType="1"/>
            </p:cNvSpPr>
            <p:nvPr/>
          </p:nvSpPr>
          <p:spPr bwMode="auto">
            <a:xfrm flipV="1">
              <a:off x="3464" y="1560"/>
              <a:ext cx="0" cy="608"/>
            </a:xfrm>
            <a:prstGeom prst="line">
              <a:avLst/>
            </a:prstGeom>
            <a:noFill/>
            <a:ln w="9525">
              <a:solidFill>
                <a:schemeClr val="tx1"/>
              </a:solidFill>
              <a:round/>
              <a:headEnd/>
              <a:tailEnd/>
            </a:ln>
            <a:effectLst/>
          </p:spPr>
          <p:txBody>
            <a:bodyPr/>
            <a:lstStyle/>
            <a:p>
              <a:endParaRPr lang="en-US"/>
            </a:p>
          </p:txBody>
        </p:sp>
        <p:sp>
          <p:nvSpPr>
            <p:cNvPr id="927918" name="Rectangle 174"/>
            <p:cNvSpPr>
              <a:spLocks noChangeAspect="1" noChangeArrowheads="1"/>
            </p:cNvSpPr>
            <p:nvPr/>
          </p:nvSpPr>
          <p:spPr bwMode="auto">
            <a:xfrm>
              <a:off x="4882" y="1790"/>
              <a:ext cx="98" cy="163"/>
            </a:xfrm>
            <a:prstGeom prst="rect">
              <a:avLst/>
            </a:prstGeom>
            <a:noFill/>
            <a:ln w="9525">
              <a:noFill/>
              <a:miter lim="800000"/>
              <a:headEnd/>
              <a:tailEnd/>
            </a:ln>
          </p:spPr>
          <p:txBody>
            <a:bodyPr wrap="none" lIns="0" tIns="0" rIns="0" bIns="0">
              <a:spAutoFit/>
            </a:bodyPr>
            <a:lstStyle/>
            <a:p>
              <a:r>
                <a:rPr lang="en-US" sz="1700" i="0" baseline="0">
                  <a:solidFill>
                    <a:srgbClr val="000000"/>
                  </a:solidFill>
                  <a:latin typeface="TimesTen" pitchFamily="18" charset="0"/>
                </a:rPr>
                <a:t>B</a:t>
              </a:r>
              <a:endParaRPr lang="en-US" sz="3200" i="0" u="sng"/>
            </a:p>
          </p:txBody>
        </p:sp>
        <p:sp>
          <p:nvSpPr>
            <p:cNvPr id="927919" name="Rectangle 175"/>
            <p:cNvSpPr>
              <a:spLocks noChangeAspect="1" noChangeArrowheads="1"/>
            </p:cNvSpPr>
            <p:nvPr/>
          </p:nvSpPr>
          <p:spPr bwMode="auto">
            <a:xfrm>
              <a:off x="4890" y="910"/>
              <a:ext cx="113" cy="163"/>
            </a:xfrm>
            <a:prstGeom prst="rect">
              <a:avLst/>
            </a:prstGeom>
            <a:noFill/>
            <a:ln w="9525">
              <a:noFill/>
              <a:miter lim="800000"/>
              <a:headEnd/>
              <a:tailEnd/>
            </a:ln>
          </p:spPr>
          <p:txBody>
            <a:bodyPr wrap="none" lIns="0" tIns="0" rIns="0" bIns="0">
              <a:spAutoFit/>
            </a:bodyPr>
            <a:lstStyle/>
            <a:p>
              <a:r>
                <a:rPr lang="en-US" sz="1700" i="0" baseline="0">
                  <a:solidFill>
                    <a:srgbClr val="000000"/>
                  </a:solidFill>
                  <a:latin typeface="TimesTen" pitchFamily="18" charset="0"/>
                </a:rPr>
                <a:t>A</a:t>
              </a:r>
              <a:endParaRPr lang="en-US" sz="3200" i="0" u="sng"/>
            </a:p>
          </p:txBody>
        </p:sp>
        <p:sp>
          <p:nvSpPr>
            <p:cNvPr id="927920" name="Line 176"/>
            <p:cNvSpPr>
              <a:spLocks noChangeShapeType="1"/>
            </p:cNvSpPr>
            <p:nvPr/>
          </p:nvSpPr>
          <p:spPr bwMode="auto">
            <a:xfrm>
              <a:off x="4264" y="992"/>
              <a:ext cx="568" cy="0"/>
            </a:xfrm>
            <a:prstGeom prst="line">
              <a:avLst/>
            </a:prstGeom>
            <a:noFill/>
            <a:ln w="9525">
              <a:solidFill>
                <a:schemeClr val="tx1"/>
              </a:solidFill>
              <a:round/>
              <a:headEnd/>
              <a:tailEnd/>
            </a:ln>
            <a:effectLst/>
          </p:spPr>
          <p:txBody>
            <a:bodyPr/>
            <a:lstStyle/>
            <a:p>
              <a:endParaRPr lang="en-US"/>
            </a:p>
          </p:txBody>
        </p:sp>
        <p:sp>
          <p:nvSpPr>
            <p:cNvPr id="927922" name="Line 178"/>
            <p:cNvSpPr>
              <a:spLocks noChangeShapeType="1"/>
            </p:cNvSpPr>
            <p:nvPr/>
          </p:nvSpPr>
          <p:spPr bwMode="auto">
            <a:xfrm>
              <a:off x="4272" y="1864"/>
              <a:ext cx="560" cy="0"/>
            </a:xfrm>
            <a:prstGeom prst="line">
              <a:avLst/>
            </a:prstGeom>
            <a:noFill/>
            <a:ln w="9525">
              <a:solidFill>
                <a:schemeClr val="tx1"/>
              </a:solidFill>
              <a:round/>
              <a:headEnd/>
              <a:tailEnd/>
            </a:ln>
            <a:effectLst/>
          </p:spPr>
          <p:txBody>
            <a:bodyPr/>
            <a:lstStyle/>
            <a:p>
              <a:endParaRPr lang="en-US"/>
            </a:p>
          </p:txBody>
        </p:sp>
      </p:grpSp>
      <p:sp>
        <p:nvSpPr>
          <p:cNvPr id="927929" name="Rectangle 185"/>
          <p:cNvSpPr>
            <a:spLocks noGrp="1" noChangeArrowheads="1"/>
          </p:cNvSpPr>
          <p:nvPr>
            <p:ph type="title"/>
          </p:nvPr>
        </p:nvSpPr>
        <p:spPr>
          <a:xfrm>
            <a:off x="228600" y="76200"/>
            <a:ext cx="3505200" cy="1143000"/>
          </a:xfrm>
          <a:noFill/>
          <a:ln/>
        </p:spPr>
        <p:txBody>
          <a:bodyPr>
            <a:normAutofit/>
          </a:bodyPr>
          <a:lstStyle/>
          <a:p>
            <a:pPr algn="l"/>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Ripple </a:t>
            </a:r>
            <a:r>
              <a:rPr lang="en-US" sz="3200" b="1" dirty="0">
                <a:solidFill>
                  <a:srgbClr val="070E93"/>
                </a:solidFill>
                <a:effectLst>
                  <a:outerShdw blurRad="38100" dist="38100" dir="2700000" algn="tl">
                    <a:srgbClr val="C0C0C0"/>
                  </a:outerShdw>
                </a:effectLst>
                <a:latin typeface="Times New Roman" pitchFamily="18" charset="0"/>
                <a:cs typeface="B Titr" pitchFamily="2" charset="-78"/>
              </a:rPr>
              <a:t>Counter </a:t>
            </a:r>
          </a:p>
        </p:txBody>
      </p:sp>
      <p:grpSp>
        <p:nvGrpSpPr>
          <p:cNvPr id="3" name="Group 214"/>
          <p:cNvGrpSpPr>
            <a:grpSpLocks/>
          </p:cNvGrpSpPr>
          <p:nvPr/>
        </p:nvGrpSpPr>
        <p:grpSpPr bwMode="auto">
          <a:xfrm>
            <a:off x="4419600" y="4046538"/>
            <a:ext cx="3924300" cy="2544762"/>
            <a:chOff x="2784" y="2549"/>
            <a:chExt cx="2472" cy="1603"/>
          </a:xfrm>
        </p:grpSpPr>
        <p:sp>
          <p:nvSpPr>
            <p:cNvPr id="927775" name="Freeform 31"/>
            <p:cNvSpPr>
              <a:spLocks/>
            </p:cNvSpPr>
            <p:nvPr/>
          </p:nvSpPr>
          <p:spPr bwMode="auto">
            <a:xfrm>
              <a:off x="2903" y="3049"/>
              <a:ext cx="220" cy="17"/>
            </a:xfrm>
            <a:custGeom>
              <a:avLst/>
              <a:gdLst/>
              <a:ahLst/>
              <a:cxnLst>
                <a:cxn ang="0">
                  <a:pos x="9" y="0"/>
                </a:cxn>
                <a:cxn ang="0">
                  <a:pos x="6" y="0"/>
                </a:cxn>
                <a:cxn ang="0">
                  <a:pos x="3" y="3"/>
                </a:cxn>
                <a:cxn ang="0">
                  <a:pos x="0" y="6"/>
                </a:cxn>
                <a:cxn ang="0">
                  <a:pos x="0" y="11"/>
                </a:cxn>
                <a:cxn ang="0">
                  <a:pos x="3" y="14"/>
                </a:cxn>
                <a:cxn ang="0">
                  <a:pos x="6" y="17"/>
                </a:cxn>
                <a:cxn ang="0">
                  <a:pos x="215" y="17"/>
                </a:cxn>
                <a:cxn ang="0">
                  <a:pos x="217" y="14"/>
                </a:cxn>
                <a:cxn ang="0">
                  <a:pos x="220" y="11"/>
                </a:cxn>
                <a:cxn ang="0">
                  <a:pos x="220" y="6"/>
                </a:cxn>
                <a:cxn ang="0">
                  <a:pos x="217" y="3"/>
                </a:cxn>
                <a:cxn ang="0">
                  <a:pos x="215" y="0"/>
                </a:cxn>
                <a:cxn ang="0">
                  <a:pos x="212" y="0"/>
                </a:cxn>
                <a:cxn ang="0">
                  <a:pos x="9" y="0"/>
                </a:cxn>
              </a:cxnLst>
              <a:rect l="0" t="0" r="r" b="b"/>
              <a:pathLst>
                <a:path w="220" h="17">
                  <a:moveTo>
                    <a:pt x="9" y="0"/>
                  </a:moveTo>
                  <a:lnTo>
                    <a:pt x="6" y="0"/>
                  </a:lnTo>
                  <a:lnTo>
                    <a:pt x="3" y="3"/>
                  </a:lnTo>
                  <a:lnTo>
                    <a:pt x="0" y="6"/>
                  </a:lnTo>
                  <a:lnTo>
                    <a:pt x="0" y="11"/>
                  </a:lnTo>
                  <a:lnTo>
                    <a:pt x="3" y="14"/>
                  </a:lnTo>
                  <a:lnTo>
                    <a:pt x="6" y="17"/>
                  </a:lnTo>
                  <a:lnTo>
                    <a:pt x="215" y="17"/>
                  </a:lnTo>
                  <a:lnTo>
                    <a:pt x="217" y="14"/>
                  </a:lnTo>
                  <a:lnTo>
                    <a:pt x="220" y="11"/>
                  </a:lnTo>
                  <a:lnTo>
                    <a:pt x="220" y="6"/>
                  </a:lnTo>
                  <a:lnTo>
                    <a:pt x="217" y="3"/>
                  </a:lnTo>
                  <a:lnTo>
                    <a:pt x="215" y="0"/>
                  </a:lnTo>
                  <a:lnTo>
                    <a:pt x="212" y="0"/>
                  </a:lnTo>
                  <a:lnTo>
                    <a:pt x="9" y="0"/>
                  </a:lnTo>
                  <a:close/>
                </a:path>
              </a:pathLst>
            </a:custGeom>
            <a:solidFill>
              <a:srgbClr val="000000"/>
            </a:solidFill>
            <a:ln w="9525">
              <a:noFill/>
              <a:round/>
              <a:headEnd/>
              <a:tailEnd/>
            </a:ln>
          </p:spPr>
          <p:txBody>
            <a:bodyPr/>
            <a:lstStyle/>
            <a:p>
              <a:endParaRPr lang="en-US"/>
            </a:p>
          </p:txBody>
        </p:sp>
        <p:sp>
          <p:nvSpPr>
            <p:cNvPr id="927776" name="Freeform 32"/>
            <p:cNvSpPr>
              <a:spLocks/>
            </p:cNvSpPr>
            <p:nvPr/>
          </p:nvSpPr>
          <p:spPr bwMode="auto">
            <a:xfrm>
              <a:off x="3107" y="2846"/>
              <a:ext cx="16" cy="220"/>
            </a:xfrm>
            <a:custGeom>
              <a:avLst/>
              <a:gdLst/>
              <a:ahLst/>
              <a:cxnLst>
                <a:cxn ang="0">
                  <a:pos x="0" y="211"/>
                </a:cxn>
                <a:cxn ang="0">
                  <a:pos x="0" y="214"/>
                </a:cxn>
                <a:cxn ang="0">
                  <a:pos x="3" y="217"/>
                </a:cxn>
                <a:cxn ang="0">
                  <a:pos x="5" y="220"/>
                </a:cxn>
                <a:cxn ang="0">
                  <a:pos x="11" y="220"/>
                </a:cxn>
                <a:cxn ang="0">
                  <a:pos x="13" y="217"/>
                </a:cxn>
                <a:cxn ang="0">
                  <a:pos x="16" y="214"/>
                </a:cxn>
                <a:cxn ang="0">
                  <a:pos x="16" y="5"/>
                </a:cxn>
                <a:cxn ang="0">
                  <a:pos x="13" y="3"/>
                </a:cxn>
                <a:cxn ang="0">
                  <a:pos x="11" y="0"/>
                </a:cxn>
                <a:cxn ang="0">
                  <a:pos x="5" y="0"/>
                </a:cxn>
                <a:cxn ang="0">
                  <a:pos x="3" y="3"/>
                </a:cxn>
                <a:cxn ang="0">
                  <a:pos x="0" y="5"/>
                </a:cxn>
                <a:cxn ang="0">
                  <a:pos x="0" y="8"/>
                </a:cxn>
                <a:cxn ang="0">
                  <a:pos x="0" y="211"/>
                </a:cxn>
              </a:cxnLst>
              <a:rect l="0" t="0" r="r" b="b"/>
              <a:pathLst>
                <a:path w="16" h="220">
                  <a:moveTo>
                    <a:pt x="0" y="211"/>
                  </a:moveTo>
                  <a:lnTo>
                    <a:pt x="0" y="214"/>
                  </a:lnTo>
                  <a:lnTo>
                    <a:pt x="3" y="217"/>
                  </a:lnTo>
                  <a:lnTo>
                    <a:pt x="5" y="220"/>
                  </a:lnTo>
                  <a:lnTo>
                    <a:pt x="11" y="220"/>
                  </a:lnTo>
                  <a:lnTo>
                    <a:pt x="13" y="217"/>
                  </a:lnTo>
                  <a:lnTo>
                    <a:pt x="16" y="214"/>
                  </a:lnTo>
                  <a:lnTo>
                    <a:pt x="16" y="5"/>
                  </a:lnTo>
                  <a:lnTo>
                    <a:pt x="13" y="3"/>
                  </a:lnTo>
                  <a:lnTo>
                    <a:pt x="11" y="0"/>
                  </a:lnTo>
                  <a:lnTo>
                    <a:pt x="5" y="0"/>
                  </a:lnTo>
                  <a:lnTo>
                    <a:pt x="3" y="3"/>
                  </a:lnTo>
                  <a:lnTo>
                    <a:pt x="0" y="5"/>
                  </a:lnTo>
                  <a:lnTo>
                    <a:pt x="0" y="8"/>
                  </a:lnTo>
                  <a:lnTo>
                    <a:pt x="0" y="211"/>
                  </a:lnTo>
                  <a:close/>
                </a:path>
              </a:pathLst>
            </a:custGeom>
            <a:solidFill>
              <a:srgbClr val="000000"/>
            </a:solidFill>
            <a:ln w="9525">
              <a:noFill/>
              <a:round/>
              <a:headEnd/>
              <a:tailEnd/>
            </a:ln>
          </p:spPr>
          <p:txBody>
            <a:bodyPr/>
            <a:lstStyle/>
            <a:p>
              <a:endParaRPr lang="en-US"/>
            </a:p>
          </p:txBody>
        </p:sp>
        <p:sp>
          <p:nvSpPr>
            <p:cNvPr id="927777" name="Freeform 33"/>
            <p:cNvSpPr>
              <a:spLocks/>
            </p:cNvSpPr>
            <p:nvPr/>
          </p:nvSpPr>
          <p:spPr bwMode="auto">
            <a:xfrm>
              <a:off x="3107" y="2846"/>
              <a:ext cx="220" cy="16"/>
            </a:xfrm>
            <a:custGeom>
              <a:avLst/>
              <a:gdLst/>
              <a:ahLst/>
              <a:cxnLst>
                <a:cxn ang="0">
                  <a:pos x="8" y="0"/>
                </a:cxn>
                <a:cxn ang="0">
                  <a:pos x="5" y="0"/>
                </a:cxn>
                <a:cxn ang="0">
                  <a:pos x="3" y="3"/>
                </a:cxn>
                <a:cxn ang="0">
                  <a:pos x="0" y="5"/>
                </a:cxn>
                <a:cxn ang="0">
                  <a:pos x="0" y="11"/>
                </a:cxn>
                <a:cxn ang="0">
                  <a:pos x="3" y="13"/>
                </a:cxn>
                <a:cxn ang="0">
                  <a:pos x="5" y="16"/>
                </a:cxn>
                <a:cxn ang="0">
                  <a:pos x="214" y="16"/>
                </a:cxn>
                <a:cxn ang="0">
                  <a:pos x="217" y="13"/>
                </a:cxn>
                <a:cxn ang="0">
                  <a:pos x="220" y="11"/>
                </a:cxn>
                <a:cxn ang="0">
                  <a:pos x="220" y="5"/>
                </a:cxn>
                <a:cxn ang="0">
                  <a:pos x="217" y="3"/>
                </a:cxn>
                <a:cxn ang="0">
                  <a:pos x="214" y="0"/>
                </a:cxn>
                <a:cxn ang="0">
                  <a:pos x="211" y="0"/>
                </a:cxn>
                <a:cxn ang="0">
                  <a:pos x="8" y="0"/>
                </a:cxn>
              </a:cxnLst>
              <a:rect l="0" t="0" r="r" b="b"/>
              <a:pathLst>
                <a:path w="220" h="16">
                  <a:moveTo>
                    <a:pt x="8" y="0"/>
                  </a:moveTo>
                  <a:lnTo>
                    <a:pt x="5" y="0"/>
                  </a:lnTo>
                  <a:lnTo>
                    <a:pt x="3" y="3"/>
                  </a:lnTo>
                  <a:lnTo>
                    <a:pt x="0" y="5"/>
                  </a:lnTo>
                  <a:lnTo>
                    <a:pt x="0" y="11"/>
                  </a:lnTo>
                  <a:lnTo>
                    <a:pt x="3" y="13"/>
                  </a:lnTo>
                  <a:lnTo>
                    <a:pt x="5" y="16"/>
                  </a:lnTo>
                  <a:lnTo>
                    <a:pt x="214" y="16"/>
                  </a:lnTo>
                  <a:lnTo>
                    <a:pt x="217" y="13"/>
                  </a:lnTo>
                  <a:lnTo>
                    <a:pt x="220" y="11"/>
                  </a:lnTo>
                  <a:lnTo>
                    <a:pt x="220" y="5"/>
                  </a:lnTo>
                  <a:lnTo>
                    <a:pt x="217" y="3"/>
                  </a:lnTo>
                  <a:lnTo>
                    <a:pt x="214" y="0"/>
                  </a:lnTo>
                  <a:lnTo>
                    <a:pt x="211" y="0"/>
                  </a:lnTo>
                  <a:lnTo>
                    <a:pt x="8" y="0"/>
                  </a:lnTo>
                  <a:close/>
                </a:path>
              </a:pathLst>
            </a:custGeom>
            <a:solidFill>
              <a:srgbClr val="000000"/>
            </a:solidFill>
            <a:ln w="9525">
              <a:noFill/>
              <a:round/>
              <a:headEnd/>
              <a:tailEnd/>
            </a:ln>
          </p:spPr>
          <p:txBody>
            <a:bodyPr/>
            <a:lstStyle/>
            <a:p>
              <a:endParaRPr lang="en-US"/>
            </a:p>
          </p:txBody>
        </p:sp>
        <p:sp>
          <p:nvSpPr>
            <p:cNvPr id="927778" name="Freeform 34"/>
            <p:cNvSpPr>
              <a:spLocks/>
            </p:cNvSpPr>
            <p:nvPr/>
          </p:nvSpPr>
          <p:spPr bwMode="auto">
            <a:xfrm>
              <a:off x="3310" y="2846"/>
              <a:ext cx="17" cy="220"/>
            </a:xfrm>
            <a:custGeom>
              <a:avLst/>
              <a:gdLst/>
              <a:ahLst/>
              <a:cxnLst>
                <a:cxn ang="0">
                  <a:pos x="17" y="8"/>
                </a:cxn>
                <a:cxn ang="0">
                  <a:pos x="17" y="5"/>
                </a:cxn>
                <a:cxn ang="0">
                  <a:pos x="14" y="3"/>
                </a:cxn>
                <a:cxn ang="0">
                  <a:pos x="11" y="0"/>
                </a:cxn>
                <a:cxn ang="0">
                  <a:pos x="6" y="0"/>
                </a:cxn>
                <a:cxn ang="0">
                  <a:pos x="3" y="3"/>
                </a:cxn>
                <a:cxn ang="0">
                  <a:pos x="0" y="5"/>
                </a:cxn>
                <a:cxn ang="0">
                  <a:pos x="0" y="214"/>
                </a:cxn>
                <a:cxn ang="0">
                  <a:pos x="3" y="217"/>
                </a:cxn>
                <a:cxn ang="0">
                  <a:pos x="6" y="220"/>
                </a:cxn>
                <a:cxn ang="0">
                  <a:pos x="11" y="220"/>
                </a:cxn>
                <a:cxn ang="0">
                  <a:pos x="14" y="217"/>
                </a:cxn>
                <a:cxn ang="0">
                  <a:pos x="17" y="214"/>
                </a:cxn>
                <a:cxn ang="0">
                  <a:pos x="17" y="211"/>
                </a:cxn>
                <a:cxn ang="0">
                  <a:pos x="17" y="8"/>
                </a:cxn>
              </a:cxnLst>
              <a:rect l="0" t="0" r="r" b="b"/>
              <a:pathLst>
                <a:path w="17" h="220">
                  <a:moveTo>
                    <a:pt x="17" y="8"/>
                  </a:moveTo>
                  <a:lnTo>
                    <a:pt x="17" y="5"/>
                  </a:lnTo>
                  <a:lnTo>
                    <a:pt x="14" y="3"/>
                  </a:lnTo>
                  <a:lnTo>
                    <a:pt x="11" y="0"/>
                  </a:lnTo>
                  <a:lnTo>
                    <a:pt x="6" y="0"/>
                  </a:lnTo>
                  <a:lnTo>
                    <a:pt x="3" y="3"/>
                  </a:lnTo>
                  <a:lnTo>
                    <a:pt x="0" y="5"/>
                  </a:lnTo>
                  <a:lnTo>
                    <a:pt x="0" y="214"/>
                  </a:lnTo>
                  <a:lnTo>
                    <a:pt x="3" y="217"/>
                  </a:lnTo>
                  <a:lnTo>
                    <a:pt x="6" y="220"/>
                  </a:lnTo>
                  <a:lnTo>
                    <a:pt x="11" y="220"/>
                  </a:lnTo>
                  <a:lnTo>
                    <a:pt x="14" y="217"/>
                  </a:lnTo>
                  <a:lnTo>
                    <a:pt x="17" y="214"/>
                  </a:lnTo>
                  <a:lnTo>
                    <a:pt x="17" y="211"/>
                  </a:lnTo>
                  <a:lnTo>
                    <a:pt x="17" y="8"/>
                  </a:lnTo>
                  <a:close/>
                </a:path>
              </a:pathLst>
            </a:custGeom>
            <a:solidFill>
              <a:srgbClr val="000000"/>
            </a:solidFill>
            <a:ln w="9525">
              <a:noFill/>
              <a:round/>
              <a:headEnd/>
              <a:tailEnd/>
            </a:ln>
          </p:spPr>
          <p:txBody>
            <a:bodyPr/>
            <a:lstStyle/>
            <a:p>
              <a:endParaRPr lang="en-US"/>
            </a:p>
          </p:txBody>
        </p:sp>
        <p:sp>
          <p:nvSpPr>
            <p:cNvPr id="927779" name="Freeform 35"/>
            <p:cNvSpPr>
              <a:spLocks/>
            </p:cNvSpPr>
            <p:nvPr/>
          </p:nvSpPr>
          <p:spPr bwMode="auto">
            <a:xfrm>
              <a:off x="3310" y="3049"/>
              <a:ext cx="220" cy="17"/>
            </a:xfrm>
            <a:custGeom>
              <a:avLst/>
              <a:gdLst/>
              <a:ahLst/>
              <a:cxnLst>
                <a:cxn ang="0">
                  <a:pos x="8" y="0"/>
                </a:cxn>
                <a:cxn ang="0">
                  <a:pos x="6" y="0"/>
                </a:cxn>
                <a:cxn ang="0">
                  <a:pos x="3" y="3"/>
                </a:cxn>
                <a:cxn ang="0">
                  <a:pos x="0" y="6"/>
                </a:cxn>
                <a:cxn ang="0">
                  <a:pos x="0" y="11"/>
                </a:cxn>
                <a:cxn ang="0">
                  <a:pos x="3" y="14"/>
                </a:cxn>
                <a:cxn ang="0">
                  <a:pos x="6" y="17"/>
                </a:cxn>
                <a:cxn ang="0">
                  <a:pos x="215" y="17"/>
                </a:cxn>
                <a:cxn ang="0">
                  <a:pos x="217" y="14"/>
                </a:cxn>
                <a:cxn ang="0">
                  <a:pos x="220" y="11"/>
                </a:cxn>
                <a:cxn ang="0">
                  <a:pos x="220" y="6"/>
                </a:cxn>
                <a:cxn ang="0">
                  <a:pos x="217" y="3"/>
                </a:cxn>
                <a:cxn ang="0">
                  <a:pos x="215" y="0"/>
                </a:cxn>
                <a:cxn ang="0">
                  <a:pos x="212" y="0"/>
                </a:cxn>
                <a:cxn ang="0">
                  <a:pos x="8" y="0"/>
                </a:cxn>
              </a:cxnLst>
              <a:rect l="0" t="0" r="r" b="b"/>
              <a:pathLst>
                <a:path w="220" h="17">
                  <a:moveTo>
                    <a:pt x="8" y="0"/>
                  </a:moveTo>
                  <a:lnTo>
                    <a:pt x="6" y="0"/>
                  </a:lnTo>
                  <a:lnTo>
                    <a:pt x="3" y="3"/>
                  </a:lnTo>
                  <a:lnTo>
                    <a:pt x="0" y="6"/>
                  </a:lnTo>
                  <a:lnTo>
                    <a:pt x="0" y="11"/>
                  </a:lnTo>
                  <a:lnTo>
                    <a:pt x="3" y="14"/>
                  </a:lnTo>
                  <a:lnTo>
                    <a:pt x="6" y="17"/>
                  </a:lnTo>
                  <a:lnTo>
                    <a:pt x="215" y="17"/>
                  </a:lnTo>
                  <a:lnTo>
                    <a:pt x="217" y="14"/>
                  </a:lnTo>
                  <a:lnTo>
                    <a:pt x="220" y="11"/>
                  </a:lnTo>
                  <a:lnTo>
                    <a:pt x="220" y="6"/>
                  </a:lnTo>
                  <a:lnTo>
                    <a:pt x="217" y="3"/>
                  </a:lnTo>
                  <a:lnTo>
                    <a:pt x="215" y="0"/>
                  </a:lnTo>
                  <a:lnTo>
                    <a:pt x="212" y="0"/>
                  </a:lnTo>
                  <a:lnTo>
                    <a:pt x="8" y="0"/>
                  </a:lnTo>
                  <a:close/>
                </a:path>
              </a:pathLst>
            </a:custGeom>
            <a:solidFill>
              <a:srgbClr val="000000"/>
            </a:solidFill>
            <a:ln w="9525">
              <a:noFill/>
              <a:round/>
              <a:headEnd/>
              <a:tailEnd/>
            </a:ln>
          </p:spPr>
          <p:txBody>
            <a:bodyPr/>
            <a:lstStyle/>
            <a:p>
              <a:endParaRPr lang="en-US"/>
            </a:p>
          </p:txBody>
        </p:sp>
        <p:sp>
          <p:nvSpPr>
            <p:cNvPr id="927780" name="Freeform 36"/>
            <p:cNvSpPr>
              <a:spLocks/>
            </p:cNvSpPr>
            <p:nvPr/>
          </p:nvSpPr>
          <p:spPr bwMode="auto">
            <a:xfrm>
              <a:off x="3514" y="2846"/>
              <a:ext cx="16" cy="220"/>
            </a:xfrm>
            <a:custGeom>
              <a:avLst/>
              <a:gdLst/>
              <a:ahLst/>
              <a:cxnLst>
                <a:cxn ang="0">
                  <a:pos x="0" y="211"/>
                </a:cxn>
                <a:cxn ang="0">
                  <a:pos x="0" y="214"/>
                </a:cxn>
                <a:cxn ang="0">
                  <a:pos x="3" y="217"/>
                </a:cxn>
                <a:cxn ang="0">
                  <a:pos x="5" y="220"/>
                </a:cxn>
                <a:cxn ang="0">
                  <a:pos x="11" y="220"/>
                </a:cxn>
                <a:cxn ang="0">
                  <a:pos x="13" y="217"/>
                </a:cxn>
                <a:cxn ang="0">
                  <a:pos x="16" y="214"/>
                </a:cxn>
                <a:cxn ang="0">
                  <a:pos x="16" y="5"/>
                </a:cxn>
                <a:cxn ang="0">
                  <a:pos x="13" y="3"/>
                </a:cxn>
                <a:cxn ang="0">
                  <a:pos x="11" y="0"/>
                </a:cxn>
                <a:cxn ang="0">
                  <a:pos x="5" y="0"/>
                </a:cxn>
                <a:cxn ang="0">
                  <a:pos x="3" y="3"/>
                </a:cxn>
                <a:cxn ang="0">
                  <a:pos x="0" y="5"/>
                </a:cxn>
                <a:cxn ang="0">
                  <a:pos x="0" y="8"/>
                </a:cxn>
                <a:cxn ang="0">
                  <a:pos x="0" y="211"/>
                </a:cxn>
              </a:cxnLst>
              <a:rect l="0" t="0" r="r" b="b"/>
              <a:pathLst>
                <a:path w="16" h="220">
                  <a:moveTo>
                    <a:pt x="0" y="211"/>
                  </a:moveTo>
                  <a:lnTo>
                    <a:pt x="0" y="214"/>
                  </a:lnTo>
                  <a:lnTo>
                    <a:pt x="3" y="217"/>
                  </a:lnTo>
                  <a:lnTo>
                    <a:pt x="5" y="220"/>
                  </a:lnTo>
                  <a:lnTo>
                    <a:pt x="11" y="220"/>
                  </a:lnTo>
                  <a:lnTo>
                    <a:pt x="13" y="217"/>
                  </a:lnTo>
                  <a:lnTo>
                    <a:pt x="16" y="214"/>
                  </a:lnTo>
                  <a:lnTo>
                    <a:pt x="16" y="5"/>
                  </a:lnTo>
                  <a:lnTo>
                    <a:pt x="13" y="3"/>
                  </a:lnTo>
                  <a:lnTo>
                    <a:pt x="11" y="0"/>
                  </a:lnTo>
                  <a:lnTo>
                    <a:pt x="5" y="0"/>
                  </a:lnTo>
                  <a:lnTo>
                    <a:pt x="3" y="3"/>
                  </a:lnTo>
                  <a:lnTo>
                    <a:pt x="0" y="5"/>
                  </a:lnTo>
                  <a:lnTo>
                    <a:pt x="0" y="8"/>
                  </a:lnTo>
                  <a:lnTo>
                    <a:pt x="0" y="211"/>
                  </a:lnTo>
                  <a:close/>
                </a:path>
              </a:pathLst>
            </a:custGeom>
            <a:solidFill>
              <a:srgbClr val="000000"/>
            </a:solidFill>
            <a:ln w="9525">
              <a:noFill/>
              <a:round/>
              <a:headEnd/>
              <a:tailEnd/>
            </a:ln>
          </p:spPr>
          <p:txBody>
            <a:bodyPr/>
            <a:lstStyle/>
            <a:p>
              <a:endParaRPr lang="en-US"/>
            </a:p>
          </p:txBody>
        </p:sp>
        <p:sp>
          <p:nvSpPr>
            <p:cNvPr id="927781" name="Freeform 37"/>
            <p:cNvSpPr>
              <a:spLocks/>
            </p:cNvSpPr>
            <p:nvPr/>
          </p:nvSpPr>
          <p:spPr bwMode="auto">
            <a:xfrm>
              <a:off x="3514" y="2846"/>
              <a:ext cx="220" cy="16"/>
            </a:xfrm>
            <a:custGeom>
              <a:avLst/>
              <a:gdLst/>
              <a:ahLst/>
              <a:cxnLst>
                <a:cxn ang="0">
                  <a:pos x="8" y="0"/>
                </a:cxn>
                <a:cxn ang="0">
                  <a:pos x="5" y="0"/>
                </a:cxn>
                <a:cxn ang="0">
                  <a:pos x="3" y="3"/>
                </a:cxn>
                <a:cxn ang="0">
                  <a:pos x="0" y="5"/>
                </a:cxn>
                <a:cxn ang="0">
                  <a:pos x="0" y="11"/>
                </a:cxn>
                <a:cxn ang="0">
                  <a:pos x="3" y="13"/>
                </a:cxn>
                <a:cxn ang="0">
                  <a:pos x="5" y="16"/>
                </a:cxn>
                <a:cxn ang="0">
                  <a:pos x="214" y="16"/>
                </a:cxn>
                <a:cxn ang="0">
                  <a:pos x="217" y="13"/>
                </a:cxn>
                <a:cxn ang="0">
                  <a:pos x="220" y="11"/>
                </a:cxn>
                <a:cxn ang="0">
                  <a:pos x="220" y="5"/>
                </a:cxn>
                <a:cxn ang="0">
                  <a:pos x="217" y="3"/>
                </a:cxn>
                <a:cxn ang="0">
                  <a:pos x="214" y="0"/>
                </a:cxn>
                <a:cxn ang="0">
                  <a:pos x="211" y="0"/>
                </a:cxn>
                <a:cxn ang="0">
                  <a:pos x="8" y="0"/>
                </a:cxn>
              </a:cxnLst>
              <a:rect l="0" t="0" r="r" b="b"/>
              <a:pathLst>
                <a:path w="220" h="16">
                  <a:moveTo>
                    <a:pt x="8" y="0"/>
                  </a:moveTo>
                  <a:lnTo>
                    <a:pt x="5" y="0"/>
                  </a:lnTo>
                  <a:lnTo>
                    <a:pt x="3" y="3"/>
                  </a:lnTo>
                  <a:lnTo>
                    <a:pt x="0" y="5"/>
                  </a:lnTo>
                  <a:lnTo>
                    <a:pt x="0" y="11"/>
                  </a:lnTo>
                  <a:lnTo>
                    <a:pt x="3" y="13"/>
                  </a:lnTo>
                  <a:lnTo>
                    <a:pt x="5" y="16"/>
                  </a:lnTo>
                  <a:lnTo>
                    <a:pt x="214" y="16"/>
                  </a:lnTo>
                  <a:lnTo>
                    <a:pt x="217" y="13"/>
                  </a:lnTo>
                  <a:lnTo>
                    <a:pt x="220" y="11"/>
                  </a:lnTo>
                  <a:lnTo>
                    <a:pt x="220" y="5"/>
                  </a:lnTo>
                  <a:lnTo>
                    <a:pt x="217" y="3"/>
                  </a:lnTo>
                  <a:lnTo>
                    <a:pt x="214" y="0"/>
                  </a:lnTo>
                  <a:lnTo>
                    <a:pt x="211" y="0"/>
                  </a:lnTo>
                  <a:lnTo>
                    <a:pt x="8" y="0"/>
                  </a:lnTo>
                  <a:close/>
                </a:path>
              </a:pathLst>
            </a:custGeom>
            <a:solidFill>
              <a:srgbClr val="000000"/>
            </a:solidFill>
            <a:ln w="9525">
              <a:noFill/>
              <a:round/>
              <a:headEnd/>
              <a:tailEnd/>
            </a:ln>
          </p:spPr>
          <p:txBody>
            <a:bodyPr/>
            <a:lstStyle/>
            <a:p>
              <a:endParaRPr lang="en-US"/>
            </a:p>
          </p:txBody>
        </p:sp>
        <p:sp>
          <p:nvSpPr>
            <p:cNvPr id="927782" name="Freeform 38"/>
            <p:cNvSpPr>
              <a:spLocks/>
            </p:cNvSpPr>
            <p:nvPr/>
          </p:nvSpPr>
          <p:spPr bwMode="auto">
            <a:xfrm>
              <a:off x="3717" y="2846"/>
              <a:ext cx="17" cy="220"/>
            </a:xfrm>
            <a:custGeom>
              <a:avLst/>
              <a:gdLst/>
              <a:ahLst/>
              <a:cxnLst>
                <a:cxn ang="0">
                  <a:pos x="17" y="8"/>
                </a:cxn>
                <a:cxn ang="0">
                  <a:pos x="17" y="5"/>
                </a:cxn>
                <a:cxn ang="0">
                  <a:pos x="14" y="3"/>
                </a:cxn>
                <a:cxn ang="0">
                  <a:pos x="11" y="0"/>
                </a:cxn>
                <a:cxn ang="0">
                  <a:pos x="6" y="0"/>
                </a:cxn>
                <a:cxn ang="0">
                  <a:pos x="3" y="3"/>
                </a:cxn>
                <a:cxn ang="0">
                  <a:pos x="0" y="5"/>
                </a:cxn>
                <a:cxn ang="0">
                  <a:pos x="0" y="214"/>
                </a:cxn>
                <a:cxn ang="0">
                  <a:pos x="3" y="217"/>
                </a:cxn>
                <a:cxn ang="0">
                  <a:pos x="6" y="220"/>
                </a:cxn>
                <a:cxn ang="0">
                  <a:pos x="11" y="220"/>
                </a:cxn>
                <a:cxn ang="0">
                  <a:pos x="14" y="217"/>
                </a:cxn>
                <a:cxn ang="0">
                  <a:pos x="17" y="214"/>
                </a:cxn>
                <a:cxn ang="0">
                  <a:pos x="17" y="211"/>
                </a:cxn>
                <a:cxn ang="0">
                  <a:pos x="17" y="8"/>
                </a:cxn>
              </a:cxnLst>
              <a:rect l="0" t="0" r="r" b="b"/>
              <a:pathLst>
                <a:path w="17" h="220">
                  <a:moveTo>
                    <a:pt x="17" y="8"/>
                  </a:moveTo>
                  <a:lnTo>
                    <a:pt x="17" y="5"/>
                  </a:lnTo>
                  <a:lnTo>
                    <a:pt x="14" y="3"/>
                  </a:lnTo>
                  <a:lnTo>
                    <a:pt x="11" y="0"/>
                  </a:lnTo>
                  <a:lnTo>
                    <a:pt x="6" y="0"/>
                  </a:lnTo>
                  <a:lnTo>
                    <a:pt x="3" y="3"/>
                  </a:lnTo>
                  <a:lnTo>
                    <a:pt x="0" y="5"/>
                  </a:lnTo>
                  <a:lnTo>
                    <a:pt x="0" y="214"/>
                  </a:lnTo>
                  <a:lnTo>
                    <a:pt x="3" y="217"/>
                  </a:lnTo>
                  <a:lnTo>
                    <a:pt x="6" y="220"/>
                  </a:lnTo>
                  <a:lnTo>
                    <a:pt x="11" y="220"/>
                  </a:lnTo>
                  <a:lnTo>
                    <a:pt x="14" y="217"/>
                  </a:lnTo>
                  <a:lnTo>
                    <a:pt x="17" y="214"/>
                  </a:lnTo>
                  <a:lnTo>
                    <a:pt x="17" y="211"/>
                  </a:lnTo>
                  <a:lnTo>
                    <a:pt x="17" y="8"/>
                  </a:lnTo>
                  <a:close/>
                </a:path>
              </a:pathLst>
            </a:custGeom>
            <a:solidFill>
              <a:srgbClr val="000000"/>
            </a:solidFill>
            <a:ln w="9525">
              <a:noFill/>
              <a:round/>
              <a:headEnd/>
              <a:tailEnd/>
            </a:ln>
          </p:spPr>
          <p:txBody>
            <a:bodyPr/>
            <a:lstStyle/>
            <a:p>
              <a:endParaRPr lang="en-US"/>
            </a:p>
          </p:txBody>
        </p:sp>
        <p:sp>
          <p:nvSpPr>
            <p:cNvPr id="927783" name="Freeform 39"/>
            <p:cNvSpPr>
              <a:spLocks/>
            </p:cNvSpPr>
            <p:nvPr/>
          </p:nvSpPr>
          <p:spPr bwMode="auto">
            <a:xfrm>
              <a:off x="3717" y="3049"/>
              <a:ext cx="220" cy="17"/>
            </a:xfrm>
            <a:custGeom>
              <a:avLst/>
              <a:gdLst/>
              <a:ahLst/>
              <a:cxnLst>
                <a:cxn ang="0">
                  <a:pos x="8" y="0"/>
                </a:cxn>
                <a:cxn ang="0">
                  <a:pos x="6" y="0"/>
                </a:cxn>
                <a:cxn ang="0">
                  <a:pos x="3" y="3"/>
                </a:cxn>
                <a:cxn ang="0">
                  <a:pos x="0" y="6"/>
                </a:cxn>
                <a:cxn ang="0">
                  <a:pos x="0" y="11"/>
                </a:cxn>
                <a:cxn ang="0">
                  <a:pos x="3" y="14"/>
                </a:cxn>
                <a:cxn ang="0">
                  <a:pos x="6" y="17"/>
                </a:cxn>
                <a:cxn ang="0">
                  <a:pos x="215" y="17"/>
                </a:cxn>
                <a:cxn ang="0">
                  <a:pos x="217" y="14"/>
                </a:cxn>
                <a:cxn ang="0">
                  <a:pos x="220" y="11"/>
                </a:cxn>
                <a:cxn ang="0">
                  <a:pos x="220" y="6"/>
                </a:cxn>
                <a:cxn ang="0">
                  <a:pos x="217" y="3"/>
                </a:cxn>
                <a:cxn ang="0">
                  <a:pos x="215" y="0"/>
                </a:cxn>
                <a:cxn ang="0">
                  <a:pos x="212" y="0"/>
                </a:cxn>
                <a:cxn ang="0">
                  <a:pos x="8" y="0"/>
                </a:cxn>
              </a:cxnLst>
              <a:rect l="0" t="0" r="r" b="b"/>
              <a:pathLst>
                <a:path w="220" h="17">
                  <a:moveTo>
                    <a:pt x="8" y="0"/>
                  </a:moveTo>
                  <a:lnTo>
                    <a:pt x="6" y="0"/>
                  </a:lnTo>
                  <a:lnTo>
                    <a:pt x="3" y="3"/>
                  </a:lnTo>
                  <a:lnTo>
                    <a:pt x="0" y="6"/>
                  </a:lnTo>
                  <a:lnTo>
                    <a:pt x="0" y="11"/>
                  </a:lnTo>
                  <a:lnTo>
                    <a:pt x="3" y="14"/>
                  </a:lnTo>
                  <a:lnTo>
                    <a:pt x="6" y="17"/>
                  </a:lnTo>
                  <a:lnTo>
                    <a:pt x="215" y="17"/>
                  </a:lnTo>
                  <a:lnTo>
                    <a:pt x="217" y="14"/>
                  </a:lnTo>
                  <a:lnTo>
                    <a:pt x="220" y="11"/>
                  </a:lnTo>
                  <a:lnTo>
                    <a:pt x="220" y="6"/>
                  </a:lnTo>
                  <a:lnTo>
                    <a:pt x="217" y="3"/>
                  </a:lnTo>
                  <a:lnTo>
                    <a:pt x="215" y="0"/>
                  </a:lnTo>
                  <a:lnTo>
                    <a:pt x="212" y="0"/>
                  </a:lnTo>
                  <a:lnTo>
                    <a:pt x="8" y="0"/>
                  </a:lnTo>
                  <a:close/>
                </a:path>
              </a:pathLst>
            </a:custGeom>
            <a:solidFill>
              <a:srgbClr val="000000"/>
            </a:solidFill>
            <a:ln w="9525">
              <a:noFill/>
              <a:round/>
              <a:headEnd/>
              <a:tailEnd/>
            </a:ln>
          </p:spPr>
          <p:txBody>
            <a:bodyPr/>
            <a:lstStyle/>
            <a:p>
              <a:endParaRPr lang="en-US"/>
            </a:p>
          </p:txBody>
        </p:sp>
        <p:sp>
          <p:nvSpPr>
            <p:cNvPr id="927784" name="Freeform 40"/>
            <p:cNvSpPr>
              <a:spLocks/>
            </p:cNvSpPr>
            <p:nvPr/>
          </p:nvSpPr>
          <p:spPr bwMode="auto">
            <a:xfrm>
              <a:off x="3921" y="2846"/>
              <a:ext cx="16" cy="220"/>
            </a:xfrm>
            <a:custGeom>
              <a:avLst/>
              <a:gdLst/>
              <a:ahLst/>
              <a:cxnLst>
                <a:cxn ang="0">
                  <a:pos x="0" y="211"/>
                </a:cxn>
                <a:cxn ang="0">
                  <a:pos x="0" y="214"/>
                </a:cxn>
                <a:cxn ang="0">
                  <a:pos x="2" y="217"/>
                </a:cxn>
                <a:cxn ang="0">
                  <a:pos x="5" y="220"/>
                </a:cxn>
                <a:cxn ang="0">
                  <a:pos x="11" y="220"/>
                </a:cxn>
                <a:cxn ang="0">
                  <a:pos x="13" y="217"/>
                </a:cxn>
                <a:cxn ang="0">
                  <a:pos x="16" y="214"/>
                </a:cxn>
                <a:cxn ang="0">
                  <a:pos x="16" y="5"/>
                </a:cxn>
                <a:cxn ang="0">
                  <a:pos x="13" y="3"/>
                </a:cxn>
                <a:cxn ang="0">
                  <a:pos x="11" y="0"/>
                </a:cxn>
                <a:cxn ang="0">
                  <a:pos x="5" y="0"/>
                </a:cxn>
                <a:cxn ang="0">
                  <a:pos x="2" y="3"/>
                </a:cxn>
                <a:cxn ang="0">
                  <a:pos x="0" y="5"/>
                </a:cxn>
                <a:cxn ang="0">
                  <a:pos x="0" y="8"/>
                </a:cxn>
                <a:cxn ang="0">
                  <a:pos x="0" y="211"/>
                </a:cxn>
              </a:cxnLst>
              <a:rect l="0" t="0" r="r" b="b"/>
              <a:pathLst>
                <a:path w="16" h="220">
                  <a:moveTo>
                    <a:pt x="0" y="211"/>
                  </a:moveTo>
                  <a:lnTo>
                    <a:pt x="0" y="214"/>
                  </a:lnTo>
                  <a:lnTo>
                    <a:pt x="2" y="217"/>
                  </a:lnTo>
                  <a:lnTo>
                    <a:pt x="5" y="220"/>
                  </a:lnTo>
                  <a:lnTo>
                    <a:pt x="11" y="220"/>
                  </a:lnTo>
                  <a:lnTo>
                    <a:pt x="13" y="217"/>
                  </a:lnTo>
                  <a:lnTo>
                    <a:pt x="16" y="214"/>
                  </a:lnTo>
                  <a:lnTo>
                    <a:pt x="16" y="5"/>
                  </a:lnTo>
                  <a:lnTo>
                    <a:pt x="13" y="3"/>
                  </a:lnTo>
                  <a:lnTo>
                    <a:pt x="11" y="0"/>
                  </a:lnTo>
                  <a:lnTo>
                    <a:pt x="5" y="0"/>
                  </a:lnTo>
                  <a:lnTo>
                    <a:pt x="2" y="3"/>
                  </a:lnTo>
                  <a:lnTo>
                    <a:pt x="0" y="5"/>
                  </a:lnTo>
                  <a:lnTo>
                    <a:pt x="0" y="8"/>
                  </a:lnTo>
                  <a:lnTo>
                    <a:pt x="0" y="211"/>
                  </a:lnTo>
                  <a:close/>
                </a:path>
              </a:pathLst>
            </a:custGeom>
            <a:solidFill>
              <a:srgbClr val="000000"/>
            </a:solidFill>
            <a:ln w="9525">
              <a:noFill/>
              <a:round/>
              <a:headEnd/>
              <a:tailEnd/>
            </a:ln>
          </p:spPr>
          <p:txBody>
            <a:bodyPr/>
            <a:lstStyle/>
            <a:p>
              <a:endParaRPr lang="en-US"/>
            </a:p>
          </p:txBody>
        </p:sp>
        <p:sp>
          <p:nvSpPr>
            <p:cNvPr id="927785" name="Freeform 41"/>
            <p:cNvSpPr>
              <a:spLocks/>
            </p:cNvSpPr>
            <p:nvPr/>
          </p:nvSpPr>
          <p:spPr bwMode="auto">
            <a:xfrm>
              <a:off x="3921" y="2846"/>
              <a:ext cx="220" cy="16"/>
            </a:xfrm>
            <a:custGeom>
              <a:avLst/>
              <a:gdLst/>
              <a:ahLst/>
              <a:cxnLst>
                <a:cxn ang="0">
                  <a:pos x="8" y="0"/>
                </a:cxn>
                <a:cxn ang="0">
                  <a:pos x="5" y="0"/>
                </a:cxn>
                <a:cxn ang="0">
                  <a:pos x="2" y="3"/>
                </a:cxn>
                <a:cxn ang="0">
                  <a:pos x="0" y="5"/>
                </a:cxn>
                <a:cxn ang="0">
                  <a:pos x="0" y="11"/>
                </a:cxn>
                <a:cxn ang="0">
                  <a:pos x="2" y="13"/>
                </a:cxn>
                <a:cxn ang="0">
                  <a:pos x="5" y="16"/>
                </a:cxn>
                <a:cxn ang="0">
                  <a:pos x="214" y="16"/>
                </a:cxn>
                <a:cxn ang="0">
                  <a:pos x="217" y="13"/>
                </a:cxn>
                <a:cxn ang="0">
                  <a:pos x="220" y="11"/>
                </a:cxn>
                <a:cxn ang="0">
                  <a:pos x="220" y="5"/>
                </a:cxn>
                <a:cxn ang="0">
                  <a:pos x="217" y="3"/>
                </a:cxn>
                <a:cxn ang="0">
                  <a:pos x="214" y="0"/>
                </a:cxn>
                <a:cxn ang="0">
                  <a:pos x="211" y="0"/>
                </a:cxn>
                <a:cxn ang="0">
                  <a:pos x="8" y="0"/>
                </a:cxn>
              </a:cxnLst>
              <a:rect l="0" t="0" r="r" b="b"/>
              <a:pathLst>
                <a:path w="220" h="16">
                  <a:moveTo>
                    <a:pt x="8" y="0"/>
                  </a:moveTo>
                  <a:lnTo>
                    <a:pt x="5" y="0"/>
                  </a:lnTo>
                  <a:lnTo>
                    <a:pt x="2" y="3"/>
                  </a:lnTo>
                  <a:lnTo>
                    <a:pt x="0" y="5"/>
                  </a:lnTo>
                  <a:lnTo>
                    <a:pt x="0" y="11"/>
                  </a:lnTo>
                  <a:lnTo>
                    <a:pt x="2" y="13"/>
                  </a:lnTo>
                  <a:lnTo>
                    <a:pt x="5" y="16"/>
                  </a:lnTo>
                  <a:lnTo>
                    <a:pt x="214" y="16"/>
                  </a:lnTo>
                  <a:lnTo>
                    <a:pt x="217" y="13"/>
                  </a:lnTo>
                  <a:lnTo>
                    <a:pt x="220" y="11"/>
                  </a:lnTo>
                  <a:lnTo>
                    <a:pt x="220" y="5"/>
                  </a:lnTo>
                  <a:lnTo>
                    <a:pt x="217" y="3"/>
                  </a:lnTo>
                  <a:lnTo>
                    <a:pt x="214" y="0"/>
                  </a:lnTo>
                  <a:lnTo>
                    <a:pt x="211" y="0"/>
                  </a:lnTo>
                  <a:lnTo>
                    <a:pt x="8" y="0"/>
                  </a:lnTo>
                  <a:close/>
                </a:path>
              </a:pathLst>
            </a:custGeom>
            <a:solidFill>
              <a:srgbClr val="000000"/>
            </a:solidFill>
            <a:ln w="9525">
              <a:noFill/>
              <a:round/>
              <a:headEnd/>
              <a:tailEnd/>
            </a:ln>
          </p:spPr>
          <p:txBody>
            <a:bodyPr/>
            <a:lstStyle/>
            <a:p>
              <a:endParaRPr lang="en-US"/>
            </a:p>
          </p:txBody>
        </p:sp>
        <p:sp>
          <p:nvSpPr>
            <p:cNvPr id="927786" name="Freeform 42"/>
            <p:cNvSpPr>
              <a:spLocks/>
            </p:cNvSpPr>
            <p:nvPr/>
          </p:nvSpPr>
          <p:spPr bwMode="auto">
            <a:xfrm>
              <a:off x="4124" y="2846"/>
              <a:ext cx="17" cy="220"/>
            </a:xfrm>
            <a:custGeom>
              <a:avLst/>
              <a:gdLst/>
              <a:ahLst/>
              <a:cxnLst>
                <a:cxn ang="0">
                  <a:pos x="17" y="8"/>
                </a:cxn>
                <a:cxn ang="0">
                  <a:pos x="17" y="5"/>
                </a:cxn>
                <a:cxn ang="0">
                  <a:pos x="14" y="3"/>
                </a:cxn>
                <a:cxn ang="0">
                  <a:pos x="11" y="0"/>
                </a:cxn>
                <a:cxn ang="0">
                  <a:pos x="6" y="0"/>
                </a:cxn>
                <a:cxn ang="0">
                  <a:pos x="3" y="3"/>
                </a:cxn>
                <a:cxn ang="0">
                  <a:pos x="0" y="5"/>
                </a:cxn>
                <a:cxn ang="0">
                  <a:pos x="0" y="214"/>
                </a:cxn>
                <a:cxn ang="0">
                  <a:pos x="3" y="217"/>
                </a:cxn>
                <a:cxn ang="0">
                  <a:pos x="6" y="220"/>
                </a:cxn>
                <a:cxn ang="0">
                  <a:pos x="11" y="220"/>
                </a:cxn>
                <a:cxn ang="0">
                  <a:pos x="14" y="217"/>
                </a:cxn>
                <a:cxn ang="0">
                  <a:pos x="17" y="214"/>
                </a:cxn>
                <a:cxn ang="0">
                  <a:pos x="17" y="211"/>
                </a:cxn>
                <a:cxn ang="0">
                  <a:pos x="17" y="8"/>
                </a:cxn>
              </a:cxnLst>
              <a:rect l="0" t="0" r="r" b="b"/>
              <a:pathLst>
                <a:path w="17" h="220">
                  <a:moveTo>
                    <a:pt x="17" y="8"/>
                  </a:moveTo>
                  <a:lnTo>
                    <a:pt x="17" y="5"/>
                  </a:lnTo>
                  <a:lnTo>
                    <a:pt x="14" y="3"/>
                  </a:lnTo>
                  <a:lnTo>
                    <a:pt x="11" y="0"/>
                  </a:lnTo>
                  <a:lnTo>
                    <a:pt x="6" y="0"/>
                  </a:lnTo>
                  <a:lnTo>
                    <a:pt x="3" y="3"/>
                  </a:lnTo>
                  <a:lnTo>
                    <a:pt x="0" y="5"/>
                  </a:lnTo>
                  <a:lnTo>
                    <a:pt x="0" y="214"/>
                  </a:lnTo>
                  <a:lnTo>
                    <a:pt x="3" y="217"/>
                  </a:lnTo>
                  <a:lnTo>
                    <a:pt x="6" y="220"/>
                  </a:lnTo>
                  <a:lnTo>
                    <a:pt x="11" y="220"/>
                  </a:lnTo>
                  <a:lnTo>
                    <a:pt x="14" y="217"/>
                  </a:lnTo>
                  <a:lnTo>
                    <a:pt x="17" y="214"/>
                  </a:lnTo>
                  <a:lnTo>
                    <a:pt x="17" y="211"/>
                  </a:lnTo>
                  <a:lnTo>
                    <a:pt x="17" y="8"/>
                  </a:lnTo>
                  <a:close/>
                </a:path>
              </a:pathLst>
            </a:custGeom>
            <a:solidFill>
              <a:srgbClr val="000000"/>
            </a:solidFill>
            <a:ln w="9525">
              <a:noFill/>
              <a:round/>
              <a:headEnd/>
              <a:tailEnd/>
            </a:ln>
          </p:spPr>
          <p:txBody>
            <a:bodyPr/>
            <a:lstStyle/>
            <a:p>
              <a:endParaRPr lang="en-US"/>
            </a:p>
          </p:txBody>
        </p:sp>
        <p:sp>
          <p:nvSpPr>
            <p:cNvPr id="927787" name="Freeform 43"/>
            <p:cNvSpPr>
              <a:spLocks/>
            </p:cNvSpPr>
            <p:nvPr/>
          </p:nvSpPr>
          <p:spPr bwMode="auto">
            <a:xfrm>
              <a:off x="4124" y="3049"/>
              <a:ext cx="220" cy="17"/>
            </a:xfrm>
            <a:custGeom>
              <a:avLst/>
              <a:gdLst/>
              <a:ahLst/>
              <a:cxnLst>
                <a:cxn ang="0">
                  <a:pos x="8" y="0"/>
                </a:cxn>
                <a:cxn ang="0">
                  <a:pos x="6" y="0"/>
                </a:cxn>
                <a:cxn ang="0">
                  <a:pos x="3" y="3"/>
                </a:cxn>
                <a:cxn ang="0">
                  <a:pos x="0" y="6"/>
                </a:cxn>
                <a:cxn ang="0">
                  <a:pos x="0" y="11"/>
                </a:cxn>
                <a:cxn ang="0">
                  <a:pos x="3" y="14"/>
                </a:cxn>
                <a:cxn ang="0">
                  <a:pos x="6" y="17"/>
                </a:cxn>
                <a:cxn ang="0">
                  <a:pos x="215" y="17"/>
                </a:cxn>
                <a:cxn ang="0">
                  <a:pos x="217" y="14"/>
                </a:cxn>
                <a:cxn ang="0">
                  <a:pos x="220" y="11"/>
                </a:cxn>
                <a:cxn ang="0">
                  <a:pos x="220" y="6"/>
                </a:cxn>
                <a:cxn ang="0">
                  <a:pos x="217" y="3"/>
                </a:cxn>
                <a:cxn ang="0">
                  <a:pos x="215" y="0"/>
                </a:cxn>
                <a:cxn ang="0">
                  <a:pos x="212" y="0"/>
                </a:cxn>
                <a:cxn ang="0">
                  <a:pos x="8" y="0"/>
                </a:cxn>
              </a:cxnLst>
              <a:rect l="0" t="0" r="r" b="b"/>
              <a:pathLst>
                <a:path w="220" h="17">
                  <a:moveTo>
                    <a:pt x="8" y="0"/>
                  </a:moveTo>
                  <a:lnTo>
                    <a:pt x="6" y="0"/>
                  </a:lnTo>
                  <a:lnTo>
                    <a:pt x="3" y="3"/>
                  </a:lnTo>
                  <a:lnTo>
                    <a:pt x="0" y="6"/>
                  </a:lnTo>
                  <a:lnTo>
                    <a:pt x="0" y="11"/>
                  </a:lnTo>
                  <a:lnTo>
                    <a:pt x="3" y="14"/>
                  </a:lnTo>
                  <a:lnTo>
                    <a:pt x="6" y="17"/>
                  </a:lnTo>
                  <a:lnTo>
                    <a:pt x="215" y="17"/>
                  </a:lnTo>
                  <a:lnTo>
                    <a:pt x="217" y="14"/>
                  </a:lnTo>
                  <a:lnTo>
                    <a:pt x="220" y="11"/>
                  </a:lnTo>
                  <a:lnTo>
                    <a:pt x="220" y="6"/>
                  </a:lnTo>
                  <a:lnTo>
                    <a:pt x="217" y="3"/>
                  </a:lnTo>
                  <a:lnTo>
                    <a:pt x="215" y="0"/>
                  </a:lnTo>
                  <a:lnTo>
                    <a:pt x="212" y="0"/>
                  </a:lnTo>
                  <a:lnTo>
                    <a:pt x="8" y="0"/>
                  </a:lnTo>
                  <a:close/>
                </a:path>
              </a:pathLst>
            </a:custGeom>
            <a:solidFill>
              <a:srgbClr val="000000"/>
            </a:solidFill>
            <a:ln w="9525">
              <a:noFill/>
              <a:round/>
              <a:headEnd/>
              <a:tailEnd/>
            </a:ln>
          </p:spPr>
          <p:txBody>
            <a:bodyPr/>
            <a:lstStyle/>
            <a:p>
              <a:endParaRPr lang="en-US"/>
            </a:p>
          </p:txBody>
        </p:sp>
        <p:sp>
          <p:nvSpPr>
            <p:cNvPr id="927788" name="Freeform 44"/>
            <p:cNvSpPr>
              <a:spLocks/>
            </p:cNvSpPr>
            <p:nvPr/>
          </p:nvSpPr>
          <p:spPr bwMode="auto">
            <a:xfrm>
              <a:off x="4328" y="2846"/>
              <a:ext cx="16" cy="220"/>
            </a:xfrm>
            <a:custGeom>
              <a:avLst/>
              <a:gdLst/>
              <a:ahLst/>
              <a:cxnLst>
                <a:cxn ang="0">
                  <a:pos x="0" y="211"/>
                </a:cxn>
                <a:cxn ang="0">
                  <a:pos x="0" y="214"/>
                </a:cxn>
                <a:cxn ang="0">
                  <a:pos x="2" y="217"/>
                </a:cxn>
                <a:cxn ang="0">
                  <a:pos x="5" y="220"/>
                </a:cxn>
                <a:cxn ang="0">
                  <a:pos x="11" y="220"/>
                </a:cxn>
                <a:cxn ang="0">
                  <a:pos x="13" y="217"/>
                </a:cxn>
                <a:cxn ang="0">
                  <a:pos x="16" y="214"/>
                </a:cxn>
                <a:cxn ang="0">
                  <a:pos x="16" y="5"/>
                </a:cxn>
                <a:cxn ang="0">
                  <a:pos x="13" y="3"/>
                </a:cxn>
                <a:cxn ang="0">
                  <a:pos x="11" y="0"/>
                </a:cxn>
                <a:cxn ang="0">
                  <a:pos x="5" y="0"/>
                </a:cxn>
                <a:cxn ang="0">
                  <a:pos x="2" y="3"/>
                </a:cxn>
                <a:cxn ang="0">
                  <a:pos x="0" y="5"/>
                </a:cxn>
                <a:cxn ang="0">
                  <a:pos x="0" y="8"/>
                </a:cxn>
                <a:cxn ang="0">
                  <a:pos x="0" y="211"/>
                </a:cxn>
              </a:cxnLst>
              <a:rect l="0" t="0" r="r" b="b"/>
              <a:pathLst>
                <a:path w="16" h="220">
                  <a:moveTo>
                    <a:pt x="0" y="211"/>
                  </a:moveTo>
                  <a:lnTo>
                    <a:pt x="0" y="214"/>
                  </a:lnTo>
                  <a:lnTo>
                    <a:pt x="2" y="217"/>
                  </a:lnTo>
                  <a:lnTo>
                    <a:pt x="5" y="220"/>
                  </a:lnTo>
                  <a:lnTo>
                    <a:pt x="11" y="220"/>
                  </a:lnTo>
                  <a:lnTo>
                    <a:pt x="13" y="217"/>
                  </a:lnTo>
                  <a:lnTo>
                    <a:pt x="16" y="214"/>
                  </a:lnTo>
                  <a:lnTo>
                    <a:pt x="16" y="5"/>
                  </a:lnTo>
                  <a:lnTo>
                    <a:pt x="13" y="3"/>
                  </a:lnTo>
                  <a:lnTo>
                    <a:pt x="11" y="0"/>
                  </a:lnTo>
                  <a:lnTo>
                    <a:pt x="5" y="0"/>
                  </a:lnTo>
                  <a:lnTo>
                    <a:pt x="2" y="3"/>
                  </a:lnTo>
                  <a:lnTo>
                    <a:pt x="0" y="5"/>
                  </a:lnTo>
                  <a:lnTo>
                    <a:pt x="0" y="8"/>
                  </a:lnTo>
                  <a:lnTo>
                    <a:pt x="0" y="211"/>
                  </a:lnTo>
                  <a:close/>
                </a:path>
              </a:pathLst>
            </a:custGeom>
            <a:solidFill>
              <a:srgbClr val="000000"/>
            </a:solidFill>
            <a:ln w="9525">
              <a:noFill/>
              <a:round/>
              <a:headEnd/>
              <a:tailEnd/>
            </a:ln>
          </p:spPr>
          <p:txBody>
            <a:bodyPr/>
            <a:lstStyle/>
            <a:p>
              <a:endParaRPr lang="en-US"/>
            </a:p>
          </p:txBody>
        </p:sp>
        <p:sp>
          <p:nvSpPr>
            <p:cNvPr id="927789" name="Freeform 45"/>
            <p:cNvSpPr>
              <a:spLocks/>
            </p:cNvSpPr>
            <p:nvPr/>
          </p:nvSpPr>
          <p:spPr bwMode="auto">
            <a:xfrm>
              <a:off x="4328" y="2846"/>
              <a:ext cx="219" cy="16"/>
            </a:xfrm>
            <a:custGeom>
              <a:avLst/>
              <a:gdLst/>
              <a:ahLst/>
              <a:cxnLst>
                <a:cxn ang="0">
                  <a:pos x="8" y="0"/>
                </a:cxn>
                <a:cxn ang="0">
                  <a:pos x="5" y="0"/>
                </a:cxn>
                <a:cxn ang="0">
                  <a:pos x="2" y="3"/>
                </a:cxn>
                <a:cxn ang="0">
                  <a:pos x="0" y="5"/>
                </a:cxn>
                <a:cxn ang="0">
                  <a:pos x="0" y="11"/>
                </a:cxn>
                <a:cxn ang="0">
                  <a:pos x="2" y="13"/>
                </a:cxn>
                <a:cxn ang="0">
                  <a:pos x="5" y="16"/>
                </a:cxn>
                <a:cxn ang="0">
                  <a:pos x="214" y="16"/>
                </a:cxn>
                <a:cxn ang="0">
                  <a:pos x="217" y="13"/>
                </a:cxn>
                <a:cxn ang="0">
                  <a:pos x="219" y="11"/>
                </a:cxn>
                <a:cxn ang="0">
                  <a:pos x="219" y="5"/>
                </a:cxn>
                <a:cxn ang="0">
                  <a:pos x="217" y="3"/>
                </a:cxn>
                <a:cxn ang="0">
                  <a:pos x="214" y="0"/>
                </a:cxn>
                <a:cxn ang="0">
                  <a:pos x="211" y="0"/>
                </a:cxn>
                <a:cxn ang="0">
                  <a:pos x="8" y="0"/>
                </a:cxn>
              </a:cxnLst>
              <a:rect l="0" t="0" r="r" b="b"/>
              <a:pathLst>
                <a:path w="219" h="16">
                  <a:moveTo>
                    <a:pt x="8" y="0"/>
                  </a:moveTo>
                  <a:lnTo>
                    <a:pt x="5" y="0"/>
                  </a:lnTo>
                  <a:lnTo>
                    <a:pt x="2" y="3"/>
                  </a:lnTo>
                  <a:lnTo>
                    <a:pt x="0" y="5"/>
                  </a:lnTo>
                  <a:lnTo>
                    <a:pt x="0" y="11"/>
                  </a:lnTo>
                  <a:lnTo>
                    <a:pt x="2" y="13"/>
                  </a:lnTo>
                  <a:lnTo>
                    <a:pt x="5" y="16"/>
                  </a:lnTo>
                  <a:lnTo>
                    <a:pt x="214" y="16"/>
                  </a:lnTo>
                  <a:lnTo>
                    <a:pt x="217" y="13"/>
                  </a:lnTo>
                  <a:lnTo>
                    <a:pt x="219" y="11"/>
                  </a:lnTo>
                  <a:lnTo>
                    <a:pt x="219" y="5"/>
                  </a:lnTo>
                  <a:lnTo>
                    <a:pt x="217" y="3"/>
                  </a:lnTo>
                  <a:lnTo>
                    <a:pt x="214" y="0"/>
                  </a:lnTo>
                  <a:lnTo>
                    <a:pt x="211" y="0"/>
                  </a:lnTo>
                  <a:lnTo>
                    <a:pt x="8" y="0"/>
                  </a:lnTo>
                  <a:close/>
                </a:path>
              </a:pathLst>
            </a:custGeom>
            <a:solidFill>
              <a:srgbClr val="000000"/>
            </a:solidFill>
            <a:ln w="9525">
              <a:noFill/>
              <a:round/>
              <a:headEnd/>
              <a:tailEnd/>
            </a:ln>
          </p:spPr>
          <p:txBody>
            <a:bodyPr/>
            <a:lstStyle/>
            <a:p>
              <a:endParaRPr lang="en-US"/>
            </a:p>
          </p:txBody>
        </p:sp>
        <p:sp>
          <p:nvSpPr>
            <p:cNvPr id="927790" name="Freeform 46"/>
            <p:cNvSpPr>
              <a:spLocks/>
            </p:cNvSpPr>
            <p:nvPr/>
          </p:nvSpPr>
          <p:spPr bwMode="auto">
            <a:xfrm>
              <a:off x="4531" y="2846"/>
              <a:ext cx="16" cy="220"/>
            </a:xfrm>
            <a:custGeom>
              <a:avLst/>
              <a:gdLst/>
              <a:ahLst/>
              <a:cxnLst>
                <a:cxn ang="0">
                  <a:pos x="16" y="8"/>
                </a:cxn>
                <a:cxn ang="0">
                  <a:pos x="16" y="5"/>
                </a:cxn>
                <a:cxn ang="0">
                  <a:pos x="14" y="3"/>
                </a:cxn>
                <a:cxn ang="0">
                  <a:pos x="11" y="0"/>
                </a:cxn>
                <a:cxn ang="0">
                  <a:pos x="6" y="0"/>
                </a:cxn>
                <a:cxn ang="0">
                  <a:pos x="3" y="3"/>
                </a:cxn>
                <a:cxn ang="0">
                  <a:pos x="0" y="5"/>
                </a:cxn>
                <a:cxn ang="0">
                  <a:pos x="0" y="214"/>
                </a:cxn>
                <a:cxn ang="0">
                  <a:pos x="3" y="217"/>
                </a:cxn>
                <a:cxn ang="0">
                  <a:pos x="6" y="220"/>
                </a:cxn>
                <a:cxn ang="0">
                  <a:pos x="11" y="220"/>
                </a:cxn>
                <a:cxn ang="0">
                  <a:pos x="14" y="217"/>
                </a:cxn>
                <a:cxn ang="0">
                  <a:pos x="16" y="214"/>
                </a:cxn>
                <a:cxn ang="0">
                  <a:pos x="16" y="211"/>
                </a:cxn>
                <a:cxn ang="0">
                  <a:pos x="16" y="8"/>
                </a:cxn>
              </a:cxnLst>
              <a:rect l="0" t="0" r="r" b="b"/>
              <a:pathLst>
                <a:path w="16" h="220">
                  <a:moveTo>
                    <a:pt x="16" y="8"/>
                  </a:moveTo>
                  <a:lnTo>
                    <a:pt x="16" y="5"/>
                  </a:lnTo>
                  <a:lnTo>
                    <a:pt x="14" y="3"/>
                  </a:lnTo>
                  <a:lnTo>
                    <a:pt x="11" y="0"/>
                  </a:lnTo>
                  <a:lnTo>
                    <a:pt x="6" y="0"/>
                  </a:lnTo>
                  <a:lnTo>
                    <a:pt x="3" y="3"/>
                  </a:lnTo>
                  <a:lnTo>
                    <a:pt x="0" y="5"/>
                  </a:lnTo>
                  <a:lnTo>
                    <a:pt x="0" y="214"/>
                  </a:lnTo>
                  <a:lnTo>
                    <a:pt x="3" y="217"/>
                  </a:lnTo>
                  <a:lnTo>
                    <a:pt x="6" y="220"/>
                  </a:lnTo>
                  <a:lnTo>
                    <a:pt x="11" y="220"/>
                  </a:lnTo>
                  <a:lnTo>
                    <a:pt x="14" y="217"/>
                  </a:lnTo>
                  <a:lnTo>
                    <a:pt x="16" y="214"/>
                  </a:lnTo>
                  <a:lnTo>
                    <a:pt x="16" y="211"/>
                  </a:lnTo>
                  <a:lnTo>
                    <a:pt x="16" y="8"/>
                  </a:lnTo>
                  <a:close/>
                </a:path>
              </a:pathLst>
            </a:custGeom>
            <a:solidFill>
              <a:srgbClr val="000000"/>
            </a:solidFill>
            <a:ln w="9525">
              <a:noFill/>
              <a:round/>
              <a:headEnd/>
              <a:tailEnd/>
            </a:ln>
          </p:spPr>
          <p:txBody>
            <a:bodyPr/>
            <a:lstStyle/>
            <a:p>
              <a:endParaRPr lang="en-US"/>
            </a:p>
          </p:txBody>
        </p:sp>
        <p:sp>
          <p:nvSpPr>
            <p:cNvPr id="927791" name="Freeform 47"/>
            <p:cNvSpPr>
              <a:spLocks/>
            </p:cNvSpPr>
            <p:nvPr/>
          </p:nvSpPr>
          <p:spPr bwMode="auto">
            <a:xfrm>
              <a:off x="4531" y="3049"/>
              <a:ext cx="220" cy="17"/>
            </a:xfrm>
            <a:custGeom>
              <a:avLst/>
              <a:gdLst/>
              <a:ahLst/>
              <a:cxnLst>
                <a:cxn ang="0">
                  <a:pos x="8" y="0"/>
                </a:cxn>
                <a:cxn ang="0">
                  <a:pos x="6" y="0"/>
                </a:cxn>
                <a:cxn ang="0">
                  <a:pos x="3" y="3"/>
                </a:cxn>
                <a:cxn ang="0">
                  <a:pos x="0" y="6"/>
                </a:cxn>
                <a:cxn ang="0">
                  <a:pos x="0" y="11"/>
                </a:cxn>
                <a:cxn ang="0">
                  <a:pos x="3" y="14"/>
                </a:cxn>
                <a:cxn ang="0">
                  <a:pos x="6" y="17"/>
                </a:cxn>
                <a:cxn ang="0">
                  <a:pos x="215" y="17"/>
                </a:cxn>
                <a:cxn ang="0">
                  <a:pos x="217" y="14"/>
                </a:cxn>
                <a:cxn ang="0">
                  <a:pos x="220" y="11"/>
                </a:cxn>
                <a:cxn ang="0">
                  <a:pos x="220" y="6"/>
                </a:cxn>
                <a:cxn ang="0">
                  <a:pos x="217" y="3"/>
                </a:cxn>
                <a:cxn ang="0">
                  <a:pos x="215" y="0"/>
                </a:cxn>
                <a:cxn ang="0">
                  <a:pos x="212" y="0"/>
                </a:cxn>
                <a:cxn ang="0">
                  <a:pos x="8" y="0"/>
                </a:cxn>
              </a:cxnLst>
              <a:rect l="0" t="0" r="r" b="b"/>
              <a:pathLst>
                <a:path w="220" h="17">
                  <a:moveTo>
                    <a:pt x="8" y="0"/>
                  </a:moveTo>
                  <a:lnTo>
                    <a:pt x="6" y="0"/>
                  </a:lnTo>
                  <a:lnTo>
                    <a:pt x="3" y="3"/>
                  </a:lnTo>
                  <a:lnTo>
                    <a:pt x="0" y="6"/>
                  </a:lnTo>
                  <a:lnTo>
                    <a:pt x="0" y="11"/>
                  </a:lnTo>
                  <a:lnTo>
                    <a:pt x="3" y="14"/>
                  </a:lnTo>
                  <a:lnTo>
                    <a:pt x="6" y="17"/>
                  </a:lnTo>
                  <a:lnTo>
                    <a:pt x="215" y="17"/>
                  </a:lnTo>
                  <a:lnTo>
                    <a:pt x="217" y="14"/>
                  </a:lnTo>
                  <a:lnTo>
                    <a:pt x="220" y="11"/>
                  </a:lnTo>
                  <a:lnTo>
                    <a:pt x="220" y="6"/>
                  </a:lnTo>
                  <a:lnTo>
                    <a:pt x="217" y="3"/>
                  </a:lnTo>
                  <a:lnTo>
                    <a:pt x="215" y="0"/>
                  </a:lnTo>
                  <a:lnTo>
                    <a:pt x="212" y="0"/>
                  </a:lnTo>
                  <a:lnTo>
                    <a:pt x="8" y="0"/>
                  </a:lnTo>
                  <a:close/>
                </a:path>
              </a:pathLst>
            </a:custGeom>
            <a:solidFill>
              <a:srgbClr val="000000"/>
            </a:solidFill>
            <a:ln w="9525">
              <a:noFill/>
              <a:round/>
              <a:headEnd/>
              <a:tailEnd/>
            </a:ln>
          </p:spPr>
          <p:txBody>
            <a:bodyPr/>
            <a:lstStyle/>
            <a:p>
              <a:endParaRPr lang="en-US"/>
            </a:p>
          </p:txBody>
        </p:sp>
        <p:sp>
          <p:nvSpPr>
            <p:cNvPr id="927792" name="Freeform 48"/>
            <p:cNvSpPr>
              <a:spLocks/>
            </p:cNvSpPr>
            <p:nvPr/>
          </p:nvSpPr>
          <p:spPr bwMode="auto">
            <a:xfrm>
              <a:off x="4735" y="2846"/>
              <a:ext cx="16" cy="220"/>
            </a:xfrm>
            <a:custGeom>
              <a:avLst/>
              <a:gdLst/>
              <a:ahLst/>
              <a:cxnLst>
                <a:cxn ang="0">
                  <a:pos x="0" y="211"/>
                </a:cxn>
                <a:cxn ang="0">
                  <a:pos x="0" y="214"/>
                </a:cxn>
                <a:cxn ang="0">
                  <a:pos x="2" y="217"/>
                </a:cxn>
                <a:cxn ang="0">
                  <a:pos x="5" y="220"/>
                </a:cxn>
                <a:cxn ang="0">
                  <a:pos x="11" y="220"/>
                </a:cxn>
                <a:cxn ang="0">
                  <a:pos x="13" y="217"/>
                </a:cxn>
                <a:cxn ang="0">
                  <a:pos x="16" y="214"/>
                </a:cxn>
                <a:cxn ang="0">
                  <a:pos x="16" y="5"/>
                </a:cxn>
                <a:cxn ang="0">
                  <a:pos x="13" y="3"/>
                </a:cxn>
                <a:cxn ang="0">
                  <a:pos x="11" y="0"/>
                </a:cxn>
                <a:cxn ang="0">
                  <a:pos x="5" y="0"/>
                </a:cxn>
                <a:cxn ang="0">
                  <a:pos x="2" y="3"/>
                </a:cxn>
                <a:cxn ang="0">
                  <a:pos x="0" y="5"/>
                </a:cxn>
                <a:cxn ang="0">
                  <a:pos x="0" y="8"/>
                </a:cxn>
                <a:cxn ang="0">
                  <a:pos x="0" y="211"/>
                </a:cxn>
              </a:cxnLst>
              <a:rect l="0" t="0" r="r" b="b"/>
              <a:pathLst>
                <a:path w="16" h="220">
                  <a:moveTo>
                    <a:pt x="0" y="211"/>
                  </a:moveTo>
                  <a:lnTo>
                    <a:pt x="0" y="214"/>
                  </a:lnTo>
                  <a:lnTo>
                    <a:pt x="2" y="217"/>
                  </a:lnTo>
                  <a:lnTo>
                    <a:pt x="5" y="220"/>
                  </a:lnTo>
                  <a:lnTo>
                    <a:pt x="11" y="220"/>
                  </a:lnTo>
                  <a:lnTo>
                    <a:pt x="13" y="217"/>
                  </a:lnTo>
                  <a:lnTo>
                    <a:pt x="16" y="214"/>
                  </a:lnTo>
                  <a:lnTo>
                    <a:pt x="16" y="5"/>
                  </a:lnTo>
                  <a:lnTo>
                    <a:pt x="13" y="3"/>
                  </a:lnTo>
                  <a:lnTo>
                    <a:pt x="11" y="0"/>
                  </a:lnTo>
                  <a:lnTo>
                    <a:pt x="5" y="0"/>
                  </a:lnTo>
                  <a:lnTo>
                    <a:pt x="2" y="3"/>
                  </a:lnTo>
                  <a:lnTo>
                    <a:pt x="0" y="5"/>
                  </a:lnTo>
                  <a:lnTo>
                    <a:pt x="0" y="8"/>
                  </a:lnTo>
                  <a:lnTo>
                    <a:pt x="0" y="211"/>
                  </a:lnTo>
                  <a:close/>
                </a:path>
              </a:pathLst>
            </a:custGeom>
            <a:solidFill>
              <a:srgbClr val="000000"/>
            </a:solidFill>
            <a:ln w="9525">
              <a:noFill/>
              <a:round/>
              <a:headEnd/>
              <a:tailEnd/>
            </a:ln>
          </p:spPr>
          <p:txBody>
            <a:bodyPr/>
            <a:lstStyle/>
            <a:p>
              <a:endParaRPr lang="en-US"/>
            </a:p>
          </p:txBody>
        </p:sp>
        <p:sp>
          <p:nvSpPr>
            <p:cNvPr id="927793" name="Freeform 49"/>
            <p:cNvSpPr>
              <a:spLocks/>
            </p:cNvSpPr>
            <p:nvPr/>
          </p:nvSpPr>
          <p:spPr bwMode="auto">
            <a:xfrm>
              <a:off x="4735" y="2846"/>
              <a:ext cx="219" cy="16"/>
            </a:xfrm>
            <a:custGeom>
              <a:avLst/>
              <a:gdLst/>
              <a:ahLst/>
              <a:cxnLst>
                <a:cxn ang="0">
                  <a:pos x="8" y="0"/>
                </a:cxn>
                <a:cxn ang="0">
                  <a:pos x="5" y="0"/>
                </a:cxn>
                <a:cxn ang="0">
                  <a:pos x="2" y="3"/>
                </a:cxn>
                <a:cxn ang="0">
                  <a:pos x="0" y="5"/>
                </a:cxn>
                <a:cxn ang="0">
                  <a:pos x="0" y="11"/>
                </a:cxn>
                <a:cxn ang="0">
                  <a:pos x="2" y="13"/>
                </a:cxn>
                <a:cxn ang="0">
                  <a:pos x="5" y="16"/>
                </a:cxn>
                <a:cxn ang="0">
                  <a:pos x="214" y="16"/>
                </a:cxn>
                <a:cxn ang="0">
                  <a:pos x="217" y="13"/>
                </a:cxn>
                <a:cxn ang="0">
                  <a:pos x="219" y="11"/>
                </a:cxn>
                <a:cxn ang="0">
                  <a:pos x="219" y="5"/>
                </a:cxn>
                <a:cxn ang="0">
                  <a:pos x="217" y="3"/>
                </a:cxn>
                <a:cxn ang="0">
                  <a:pos x="214" y="0"/>
                </a:cxn>
                <a:cxn ang="0">
                  <a:pos x="211" y="0"/>
                </a:cxn>
                <a:cxn ang="0">
                  <a:pos x="8" y="0"/>
                </a:cxn>
              </a:cxnLst>
              <a:rect l="0" t="0" r="r" b="b"/>
              <a:pathLst>
                <a:path w="219" h="16">
                  <a:moveTo>
                    <a:pt x="8" y="0"/>
                  </a:moveTo>
                  <a:lnTo>
                    <a:pt x="5" y="0"/>
                  </a:lnTo>
                  <a:lnTo>
                    <a:pt x="2" y="3"/>
                  </a:lnTo>
                  <a:lnTo>
                    <a:pt x="0" y="5"/>
                  </a:lnTo>
                  <a:lnTo>
                    <a:pt x="0" y="11"/>
                  </a:lnTo>
                  <a:lnTo>
                    <a:pt x="2" y="13"/>
                  </a:lnTo>
                  <a:lnTo>
                    <a:pt x="5" y="16"/>
                  </a:lnTo>
                  <a:lnTo>
                    <a:pt x="214" y="16"/>
                  </a:lnTo>
                  <a:lnTo>
                    <a:pt x="217" y="13"/>
                  </a:lnTo>
                  <a:lnTo>
                    <a:pt x="219" y="11"/>
                  </a:lnTo>
                  <a:lnTo>
                    <a:pt x="219" y="5"/>
                  </a:lnTo>
                  <a:lnTo>
                    <a:pt x="217" y="3"/>
                  </a:lnTo>
                  <a:lnTo>
                    <a:pt x="214" y="0"/>
                  </a:lnTo>
                  <a:lnTo>
                    <a:pt x="211" y="0"/>
                  </a:lnTo>
                  <a:lnTo>
                    <a:pt x="8" y="0"/>
                  </a:lnTo>
                  <a:close/>
                </a:path>
              </a:pathLst>
            </a:custGeom>
            <a:solidFill>
              <a:srgbClr val="000000"/>
            </a:solidFill>
            <a:ln w="9525">
              <a:noFill/>
              <a:round/>
              <a:headEnd/>
              <a:tailEnd/>
            </a:ln>
          </p:spPr>
          <p:txBody>
            <a:bodyPr/>
            <a:lstStyle/>
            <a:p>
              <a:endParaRPr lang="en-US"/>
            </a:p>
          </p:txBody>
        </p:sp>
        <p:sp>
          <p:nvSpPr>
            <p:cNvPr id="927794" name="Freeform 50"/>
            <p:cNvSpPr>
              <a:spLocks/>
            </p:cNvSpPr>
            <p:nvPr/>
          </p:nvSpPr>
          <p:spPr bwMode="auto">
            <a:xfrm>
              <a:off x="4938" y="2846"/>
              <a:ext cx="16" cy="220"/>
            </a:xfrm>
            <a:custGeom>
              <a:avLst/>
              <a:gdLst/>
              <a:ahLst/>
              <a:cxnLst>
                <a:cxn ang="0">
                  <a:pos x="16" y="8"/>
                </a:cxn>
                <a:cxn ang="0">
                  <a:pos x="16" y="5"/>
                </a:cxn>
                <a:cxn ang="0">
                  <a:pos x="14" y="3"/>
                </a:cxn>
                <a:cxn ang="0">
                  <a:pos x="11" y="0"/>
                </a:cxn>
                <a:cxn ang="0">
                  <a:pos x="6" y="0"/>
                </a:cxn>
                <a:cxn ang="0">
                  <a:pos x="3" y="3"/>
                </a:cxn>
                <a:cxn ang="0">
                  <a:pos x="0" y="5"/>
                </a:cxn>
                <a:cxn ang="0">
                  <a:pos x="0" y="214"/>
                </a:cxn>
                <a:cxn ang="0">
                  <a:pos x="3" y="217"/>
                </a:cxn>
                <a:cxn ang="0">
                  <a:pos x="6" y="220"/>
                </a:cxn>
                <a:cxn ang="0">
                  <a:pos x="11" y="220"/>
                </a:cxn>
                <a:cxn ang="0">
                  <a:pos x="14" y="217"/>
                </a:cxn>
                <a:cxn ang="0">
                  <a:pos x="16" y="214"/>
                </a:cxn>
                <a:cxn ang="0">
                  <a:pos x="16" y="211"/>
                </a:cxn>
                <a:cxn ang="0">
                  <a:pos x="16" y="8"/>
                </a:cxn>
              </a:cxnLst>
              <a:rect l="0" t="0" r="r" b="b"/>
              <a:pathLst>
                <a:path w="16" h="220">
                  <a:moveTo>
                    <a:pt x="16" y="8"/>
                  </a:moveTo>
                  <a:lnTo>
                    <a:pt x="16" y="5"/>
                  </a:lnTo>
                  <a:lnTo>
                    <a:pt x="14" y="3"/>
                  </a:lnTo>
                  <a:lnTo>
                    <a:pt x="11" y="0"/>
                  </a:lnTo>
                  <a:lnTo>
                    <a:pt x="6" y="0"/>
                  </a:lnTo>
                  <a:lnTo>
                    <a:pt x="3" y="3"/>
                  </a:lnTo>
                  <a:lnTo>
                    <a:pt x="0" y="5"/>
                  </a:lnTo>
                  <a:lnTo>
                    <a:pt x="0" y="214"/>
                  </a:lnTo>
                  <a:lnTo>
                    <a:pt x="3" y="217"/>
                  </a:lnTo>
                  <a:lnTo>
                    <a:pt x="6" y="220"/>
                  </a:lnTo>
                  <a:lnTo>
                    <a:pt x="11" y="220"/>
                  </a:lnTo>
                  <a:lnTo>
                    <a:pt x="14" y="217"/>
                  </a:lnTo>
                  <a:lnTo>
                    <a:pt x="16" y="214"/>
                  </a:lnTo>
                  <a:lnTo>
                    <a:pt x="16" y="211"/>
                  </a:lnTo>
                  <a:lnTo>
                    <a:pt x="16" y="8"/>
                  </a:lnTo>
                  <a:close/>
                </a:path>
              </a:pathLst>
            </a:custGeom>
            <a:solidFill>
              <a:srgbClr val="000000"/>
            </a:solidFill>
            <a:ln w="9525">
              <a:noFill/>
              <a:round/>
              <a:headEnd/>
              <a:tailEnd/>
            </a:ln>
          </p:spPr>
          <p:txBody>
            <a:bodyPr/>
            <a:lstStyle/>
            <a:p>
              <a:endParaRPr lang="en-US"/>
            </a:p>
          </p:txBody>
        </p:sp>
        <p:sp>
          <p:nvSpPr>
            <p:cNvPr id="927795" name="Freeform 51"/>
            <p:cNvSpPr>
              <a:spLocks/>
            </p:cNvSpPr>
            <p:nvPr/>
          </p:nvSpPr>
          <p:spPr bwMode="auto">
            <a:xfrm>
              <a:off x="4938" y="3049"/>
              <a:ext cx="220" cy="17"/>
            </a:xfrm>
            <a:custGeom>
              <a:avLst/>
              <a:gdLst/>
              <a:ahLst/>
              <a:cxnLst>
                <a:cxn ang="0">
                  <a:pos x="8" y="0"/>
                </a:cxn>
                <a:cxn ang="0">
                  <a:pos x="6" y="0"/>
                </a:cxn>
                <a:cxn ang="0">
                  <a:pos x="3" y="3"/>
                </a:cxn>
                <a:cxn ang="0">
                  <a:pos x="0" y="6"/>
                </a:cxn>
                <a:cxn ang="0">
                  <a:pos x="0" y="11"/>
                </a:cxn>
                <a:cxn ang="0">
                  <a:pos x="3" y="14"/>
                </a:cxn>
                <a:cxn ang="0">
                  <a:pos x="6" y="17"/>
                </a:cxn>
                <a:cxn ang="0">
                  <a:pos x="214" y="17"/>
                </a:cxn>
                <a:cxn ang="0">
                  <a:pos x="217" y="14"/>
                </a:cxn>
                <a:cxn ang="0">
                  <a:pos x="220" y="11"/>
                </a:cxn>
                <a:cxn ang="0">
                  <a:pos x="220" y="6"/>
                </a:cxn>
                <a:cxn ang="0">
                  <a:pos x="217" y="3"/>
                </a:cxn>
                <a:cxn ang="0">
                  <a:pos x="214" y="0"/>
                </a:cxn>
                <a:cxn ang="0">
                  <a:pos x="212" y="0"/>
                </a:cxn>
                <a:cxn ang="0">
                  <a:pos x="8" y="0"/>
                </a:cxn>
              </a:cxnLst>
              <a:rect l="0" t="0" r="r" b="b"/>
              <a:pathLst>
                <a:path w="220" h="17">
                  <a:moveTo>
                    <a:pt x="8" y="0"/>
                  </a:moveTo>
                  <a:lnTo>
                    <a:pt x="6" y="0"/>
                  </a:lnTo>
                  <a:lnTo>
                    <a:pt x="3" y="3"/>
                  </a:lnTo>
                  <a:lnTo>
                    <a:pt x="0" y="6"/>
                  </a:lnTo>
                  <a:lnTo>
                    <a:pt x="0" y="11"/>
                  </a:lnTo>
                  <a:lnTo>
                    <a:pt x="3" y="14"/>
                  </a:lnTo>
                  <a:lnTo>
                    <a:pt x="6" y="17"/>
                  </a:lnTo>
                  <a:lnTo>
                    <a:pt x="214" y="17"/>
                  </a:lnTo>
                  <a:lnTo>
                    <a:pt x="217" y="14"/>
                  </a:lnTo>
                  <a:lnTo>
                    <a:pt x="220" y="11"/>
                  </a:lnTo>
                  <a:lnTo>
                    <a:pt x="220" y="6"/>
                  </a:lnTo>
                  <a:lnTo>
                    <a:pt x="217" y="3"/>
                  </a:lnTo>
                  <a:lnTo>
                    <a:pt x="214" y="0"/>
                  </a:lnTo>
                  <a:lnTo>
                    <a:pt x="212" y="0"/>
                  </a:lnTo>
                  <a:lnTo>
                    <a:pt x="8" y="0"/>
                  </a:lnTo>
                  <a:close/>
                </a:path>
              </a:pathLst>
            </a:custGeom>
            <a:solidFill>
              <a:srgbClr val="000000"/>
            </a:solidFill>
            <a:ln w="9525">
              <a:noFill/>
              <a:round/>
              <a:headEnd/>
              <a:tailEnd/>
            </a:ln>
          </p:spPr>
          <p:txBody>
            <a:bodyPr/>
            <a:lstStyle/>
            <a:p>
              <a:endParaRPr lang="en-US"/>
            </a:p>
          </p:txBody>
        </p:sp>
        <p:sp>
          <p:nvSpPr>
            <p:cNvPr id="927796" name="Line 52"/>
            <p:cNvSpPr>
              <a:spLocks noChangeShapeType="1"/>
            </p:cNvSpPr>
            <p:nvPr/>
          </p:nvSpPr>
          <p:spPr bwMode="auto">
            <a:xfrm>
              <a:off x="2942" y="3465"/>
              <a:ext cx="2314" cy="1"/>
            </a:xfrm>
            <a:prstGeom prst="line">
              <a:avLst/>
            </a:prstGeom>
            <a:noFill/>
            <a:ln w="0">
              <a:solidFill>
                <a:srgbClr val="000000"/>
              </a:solidFill>
              <a:round/>
              <a:headEnd/>
              <a:tailEnd/>
            </a:ln>
          </p:spPr>
          <p:txBody>
            <a:bodyPr/>
            <a:lstStyle/>
            <a:p>
              <a:endParaRPr lang="en-US"/>
            </a:p>
          </p:txBody>
        </p:sp>
        <p:sp>
          <p:nvSpPr>
            <p:cNvPr id="927797" name="Line 53"/>
            <p:cNvSpPr>
              <a:spLocks noChangeShapeType="1"/>
            </p:cNvSpPr>
            <p:nvPr/>
          </p:nvSpPr>
          <p:spPr bwMode="auto">
            <a:xfrm>
              <a:off x="3115" y="2549"/>
              <a:ext cx="1" cy="1424"/>
            </a:xfrm>
            <a:prstGeom prst="line">
              <a:avLst/>
            </a:prstGeom>
            <a:noFill/>
            <a:ln w="0">
              <a:solidFill>
                <a:srgbClr val="000000"/>
              </a:solidFill>
              <a:round/>
              <a:headEnd/>
              <a:tailEnd/>
            </a:ln>
          </p:spPr>
          <p:txBody>
            <a:bodyPr/>
            <a:lstStyle/>
            <a:p>
              <a:endParaRPr lang="en-US"/>
            </a:p>
          </p:txBody>
        </p:sp>
        <p:sp>
          <p:nvSpPr>
            <p:cNvPr id="927798" name="Line 54"/>
            <p:cNvSpPr>
              <a:spLocks noChangeShapeType="1"/>
            </p:cNvSpPr>
            <p:nvPr/>
          </p:nvSpPr>
          <p:spPr bwMode="auto">
            <a:xfrm>
              <a:off x="3522" y="2549"/>
              <a:ext cx="1" cy="1424"/>
            </a:xfrm>
            <a:prstGeom prst="line">
              <a:avLst/>
            </a:prstGeom>
            <a:noFill/>
            <a:ln w="0">
              <a:solidFill>
                <a:srgbClr val="000000"/>
              </a:solidFill>
              <a:round/>
              <a:headEnd/>
              <a:tailEnd/>
            </a:ln>
          </p:spPr>
          <p:txBody>
            <a:bodyPr/>
            <a:lstStyle/>
            <a:p>
              <a:endParaRPr lang="en-US"/>
            </a:p>
          </p:txBody>
        </p:sp>
        <p:sp>
          <p:nvSpPr>
            <p:cNvPr id="927799" name="Line 55"/>
            <p:cNvSpPr>
              <a:spLocks noChangeShapeType="1"/>
            </p:cNvSpPr>
            <p:nvPr/>
          </p:nvSpPr>
          <p:spPr bwMode="auto">
            <a:xfrm>
              <a:off x="3929" y="2549"/>
              <a:ext cx="1" cy="1424"/>
            </a:xfrm>
            <a:prstGeom prst="line">
              <a:avLst/>
            </a:prstGeom>
            <a:noFill/>
            <a:ln w="0">
              <a:solidFill>
                <a:srgbClr val="000000"/>
              </a:solidFill>
              <a:round/>
              <a:headEnd/>
              <a:tailEnd/>
            </a:ln>
          </p:spPr>
          <p:txBody>
            <a:bodyPr/>
            <a:lstStyle/>
            <a:p>
              <a:endParaRPr lang="en-US"/>
            </a:p>
          </p:txBody>
        </p:sp>
        <p:sp>
          <p:nvSpPr>
            <p:cNvPr id="927800" name="Line 56"/>
            <p:cNvSpPr>
              <a:spLocks noChangeShapeType="1"/>
            </p:cNvSpPr>
            <p:nvPr/>
          </p:nvSpPr>
          <p:spPr bwMode="auto">
            <a:xfrm>
              <a:off x="4336" y="2549"/>
              <a:ext cx="1" cy="1424"/>
            </a:xfrm>
            <a:prstGeom prst="line">
              <a:avLst/>
            </a:prstGeom>
            <a:noFill/>
            <a:ln w="0">
              <a:solidFill>
                <a:srgbClr val="000000"/>
              </a:solidFill>
              <a:round/>
              <a:headEnd/>
              <a:tailEnd/>
            </a:ln>
          </p:spPr>
          <p:txBody>
            <a:bodyPr/>
            <a:lstStyle/>
            <a:p>
              <a:endParaRPr lang="en-US"/>
            </a:p>
          </p:txBody>
        </p:sp>
        <p:sp>
          <p:nvSpPr>
            <p:cNvPr id="927801" name="Line 57"/>
            <p:cNvSpPr>
              <a:spLocks noChangeShapeType="1"/>
            </p:cNvSpPr>
            <p:nvPr/>
          </p:nvSpPr>
          <p:spPr bwMode="auto">
            <a:xfrm>
              <a:off x="4743" y="2549"/>
              <a:ext cx="1" cy="1424"/>
            </a:xfrm>
            <a:prstGeom prst="line">
              <a:avLst/>
            </a:prstGeom>
            <a:noFill/>
            <a:ln w="0">
              <a:solidFill>
                <a:srgbClr val="000000"/>
              </a:solidFill>
              <a:round/>
              <a:headEnd/>
              <a:tailEnd/>
            </a:ln>
          </p:spPr>
          <p:txBody>
            <a:bodyPr/>
            <a:lstStyle/>
            <a:p>
              <a:endParaRPr lang="en-US"/>
            </a:p>
          </p:txBody>
        </p:sp>
        <p:sp>
          <p:nvSpPr>
            <p:cNvPr id="927802" name="Line 58"/>
            <p:cNvSpPr>
              <a:spLocks noChangeShapeType="1"/>
            </p:cNvSpPr>
            <p:nvPr/>
          </p:nvSpPr>
          <p:spPr bwMode="auto">
            <a:xfrm>
              <a:off x="5150" y="2549"/>
              <a:ext cx="1" cy="1424"/>
            </a:xfrm>
            <a:prstGeom prst="line">
              <a:avLst/>
            </a:prstGeom>
            <a:noFill/>
            <a:ln w="0">
              <a:solidFill>
                <a:srgbClr val="000000"/>
              </a:solidFill>
              <a:round/>
              <a:headEnd/>
              <a:tailEnd/>
            </a:ln>
          </p:spPr>
          <p:txBody>
            <a:bodyPr/>
            <a:lstStyle/>
            <a:p>
              <a:endParaRPr lang="en-US"/>
            </a:p>
          </p:txBody>
        </p:sp>
        <p:sp>
          <p:nvSpPr>
            <p:cNvPr id="927803" name="Line 59"/>
            <p:cNvSpPr>
              <a:spLocks noChangeShapeType="1"/>
            </p:cNvSpPr>
            <p:nvPr/>
          </p:nvSpPr>
          <p:spPr bwMode="auto">
            <a:xfrm>
              <a:off x="2886" y="3897"/>
              <a:ext cx="2314" cy="1"/>
            </a:xfrm>
            <a:prstGeom prst="line">
              <a:avLst/>
            </a:prstGeom>
            <a:noFill/>
            <a:ln w="0">
              <a:solidFill>
                <a:srgbClr val="000000"/>
              </a:solidFill>
              <a:round/>
              <a:headEnd/>
              <a:tailEnd/>
            </a:ln>
          </p:spPr>
          <p:txBody>
            <a:bodyPr/>
            <a:lstStyle/>
            <a:p>
              <a:endParaRPr lang="en-US"/>
            </a:p>
          </p:txBody>
        </p:sp>
        <p:sp>
          <p:nvSpPr>
            <p:cNvPr id="927804" name="Freeform 60"/>
            <p:cNvSpPr>
              <a:spLocks/>
            </p:cNvSpPr>
            <p:nvPr/>
          </p:nvSpPr>
          <p:spPr bwMode="auto">
            <a:xfrm>
              <a:off x="2928" y="3451"/>
              <a:ext cx="257" cy="27"/>
            </a:xfrm>
            <a:custGeom>
              <a:avLst/>
              <a:gdLst/>
              <a:ahLst/>
              <a:cxnLst>
                <a:cxn ang="0">
                  <a:pos x="14" y="0"/>
                </a:cxn>
                <a:cxn ang="0">
                  <a:pos x="10" y="0"/>
                </a:cxn>
                <a:cxn ang="0">
                  <a:pos x="7" y="1"/>
                </a:cxn>
                <a:cxn ang="0">
                  <a:pos x="2" y="7"/>
                </a:cxn>
                <a:cxn ang="0">
                  <a:pos x="0" y="9"/>
                </a:cxn>
                <a:cxn ang="0">
                  <a:pos x="0" y="18"/>
                </a:cxn>
                <a:cxn ang="0">
                  <a:pos x="2" y="20"/>
                </a:cxn>
                <a:cxn ang="0">
                  <a:pos x="7" y="26"/>
                </a:cxn>
                <a:cxn ang="0">
                  <a:pos x="10" y="27"/>
                </a:cxn>
                <a:cxn ang="0">
                  <a:pos x="247" y="27"/>
                </a:cxn>
                <a:cxn ang="0">
                  <a:pos x="250" y="26"/>
                </a:cxn>
                <a:cxn ang="0">
                  <a:pos x="255" y="20"/>
                </a:cxn>
                <a:cxn ang="0">
                  <a:pos x="257" y="18"/>
                </a:cxn>
                <a:cxn ang="0">
                  <a:pos x="257" y="9"/>
                </a:cxn>
                <a:cxn ang="0">
                  <a:pos x="255" y="7"/>
                </a:cxn>
                <a:cxn ang="0">
                  <a:pos x="250" y="1"/>
                </a:cxn>
                <a:cxn ang="0">
                  <a:pos x="247" y="0"/>
                </a:cxn>
                <a:cxn ang="0">
                  <a:pos x="243" y="0"/>
                </a:cxn>
                <a:cxn ang="0">
                  <a:pos x="14" y="0"/>
                </a:cxn>
              </a:cxnLst>
              <a:rect l="0" t="0" r="r" b="b"/>
              <a:pathLst>
                <a:path w="257" h="27">
                  <a:moveTo>
                    <a:pt x="14" y="0"/>
                  </a:moveTo>
                  <a:lnTo>
                    <a:pt x="10" y="0"/>
                  </a:lnTo>
                  <a:lnTo>
                    <a:pt x="7" y="1"/>
                  </a:lnTo>
                  <a:lnTo>
                    <a:pt x="2" y="7"/>
                  </a:lnTo>
                  <a:lnTo>
                    <a:pt x="0" y="9"/>
                  </a:lnTo>
                  <a:lnTo>
                    <a:pt x="0" y="18"/>
                  </a:lnTo>
                  <a:lnTo>
                    <a:pt x="2" y="20"/>
                  </a:lnTo>
                  <a:lnTo>
                    <a:pt x="7" y="26"/>
                  </a:lnTo>
                  <a:lnTo>
                    <a:pt x="10" y="27"/>
                  </a:lnTo>
                  <a:lnTo>
                    <a:pt x="247" y="27"/>
                  </a:lnTo>
                  <a:lnTo>
                    <a:pt x="250" y="26"/>
                  </a:lnTo>
                  <a:lnTo>
                    <a:pt x="255" y="20"/>
                  </a:lnTo>
                  <a:lnTo>
                    <a:pt x="257" y="18"/>
                  </a:lnTo>
                  <a:lnTo>
                    <a:pt x="257" y="9"/>
                  </a:lnTo>
                  <a:lnTo>
                    <a:pt x="255" y="7"/>
                  </a:lnTo>
                  <a:lnTo>
                    <a:pt x="250" y="1"/>
                  </a:lnTo>
                  <a:lnTo>
                    <a:pt x="247" y="0"/>
                  </a:lnTo>
                  <a:lnTo>
                    <a:pt x="243" y="0"/>
                  </a:lnTo>
                  <a:lnTo>
                    <a:pt x="14" y="0"/>
                  </a:lnTo>
                  <a:close/>
                </a:path>
              </a:pathLst>
            </a:custGeom>
            <a:solidFill>
              <a:srgbClr val="000000"/>
            </a:solidFill>
            <a:ln w="9525">
              <a:noFill/>
              <a:round/>
              <a:headEnd/>
              <a:tailEnd/>
            </a:ln>
          </p:spPr>
          <p:txBody>
            <a:bodyPr/>
            <a:lstStyle/>
            <a:p>
              <a:endParaRPr lang="en-US"/>
            </a:p>
          </p:txBody>
        </p:sp>
        <p:sp>
          <p:nvSpPr>
            <p:cNvPr id="927806" name="Rectangle 62"/>
            <p:cNvSpPr>
              <a:spLocks noChangeArrowheads="1"/>
            </p:cNvSpPr>
            <p:nvPr/>
          </p:nvSpPr>
          <p:spPr bwMode="auto">
            <a:xfrm>
              <a:off x="2784" y="2816"/>
              <a:ext cx="196" cy="192"/>
            </a:xfrm>
            <a:prstGeom prst="rect">
              <a:avLst/>
            </a:prstGeom>
            <a:noFill/>
            <a:ln w="9525">
              <a:noFill/>
              <a:miter lim="800000"/>
              <a:headEnd/>
              <a:tailEnd/>
            </a:ln>
          </p:spPr>
          <p:txBody>
            <a:bodyPr wrap="none" lIns="0" tIns="0" rIns="0" bIns="0">
              <a:spAutoFit/>
            </a:bodyPr>
            <a:lstStyle/>
            <a:p>
              <a:r>
                <a:rPr lang="en-US" sz="2000" b="0" i="0" baseline="0">
                  <a:solidFill>
                    <a:srgbClr val="000000"/>
                  </a:solidFill>
                  <a:latin typeface="Swiss 721 SWA" charset="0"/>
                </a:rPr>
                <a:t>CP</a:t>
              </a:r>
              <a:endParaRPr lang="en-US"/>
            </a:p>
          </p:txBody>
        </p:sp>
        <p:sp>
          <p:nvSpPr>
            <p:cNvPr id="927807" name="Rectangle 63"/>
            <p:cNvSpPr>
              <a:spLocks noChangeArrowheads="1"/>
            </p:cNvSpPr>
            <p:nvPr/>
          </p:nvSpPr>
          <p:spPr bwMode="auto">
            <a:xfrm>
              <a:off x="2810" y="3581"/>
              <a:ext cx="133" cy="240"/>
            </a:xfrm>
            <a:prstGeom prst="rect">
              <a:avLst/>
            </a:prstGeom>
            <a:noFill/>
            <a:ln w="9525">
              <a:noFill/>
              <a:miter lim="800000"/>
              <a:headEnd/>
              <a:tailEnd/>
            </a:ln>
          </p:spPr>
          <p:txBody>
            <a:bodyPr wrap="none" lIns="0" tIns="0" rIns="0" bIns="0">
              <a:spAutoFit/>
            </a:bodyPr>
            <a:lstStyle/>
            <a:p>
              <a:r>
                <a:rPr lang="en-US" sz="2500" b="0" i="0" baseline="0">
                  <a:solidFill>
                    <a:srgbClr val="000000"/>
                  </a:solidFill>
                  <a:latin typeface="Swiss 721 SWA" charset="0"/>
                </a:rPr>
                <a:t>B</a:t>
              </a:r>
              <a:endParaRPr lang="en-US"/>
            </a:p>
          </p:txBody>
        </p:sp>
        <p:sp>
          <p:nvSpPr>
            <p:cNvPr id="927808" name="Rectangle 64"/>
            <p:cNvSpPr>
              <a:spLocks noChangeArrowheads="1"/>
            </p:cNvSpPr>
            <p:nvPr/>
          </p:nvSpPr>
          <p:spPr bwMode="auto">
            <a:xfrm>
              <a:off x="2810" y="3199"/>
              <a:ext cx="127" cy="211"/>
            </a:xfrm>
            <a:prstGeom prst="rect">
              <a:avLst/>
            </a:prstGeom>
            <a:noFill/>
            <a:ln w="9525">
              <a:noFill/>
              <a:miter lim="800000"/>
              <a:headEnd/>
              <a:tailEnd/>
            </a:ln>
          </p:spPr>
          <p:txBody>
            <a:bodyPr wrap="none" lIns="0" tIns="0" rIns="0" bIns="0">
              <a:spAutoFit/>
            </a:bodyPr>
            <a:lstStyle/>
            <a:p>
              <a:r>
                <a:rPr lang="en-US" sz="2200" b="0" i="0" baseline="0">
                  <a:solidFill>
                    <a:srgbClr val="000000"/>
                  </a:solidFill>
                  <a:latin typeface="Swiss 721 SWA" charset="0"/>
                </a:rPr>
                <a:t>A</a:t>
              </a:r>
              <a:endParaRPr lang="en-US"/>
            </a:p>
          </p:txBody>
        </p:sp>
        <p:sp>
          <p:nvSpPr>
            <p:cNvPr id="927809" name="Line 65"/>
            <p:cNvSpPr>
              <a:spLocks noChangeShapeType="1"/>
            </p:cNvSpPr>
            <p:nvPr/>
          </p:nvSpPr>
          <p:spPr bwMode="auto">
            <a:xfrm flipV="1">
              <a:off x="3171" y="3261"/>
              <a:ext cx="1" cy="204"/>
            </a:xfrm>
            <a:prstGeom prst="line">
              <a:avLst/>
            </a:prstGeom>
            <a:noFill/>
            <a:ln w="0">
              <a:solidFill>
                <a:srgbClr val="000000"/>
              </a:solidFill>
              <a:round/>
              <a:headEnd/>
              <a:tailEnd/>
            </a:ln>
          </p:spPr>
          <p:txBody>
            <a:bodyPr/>
            <a:lstStyle/>
            <a:p>
              <a:endParaRPr lang="en-US"/>
            </a:p>
          </p:txBody>
        </p:sp>
        <p:sp>
          <p:nvSpPr>
            <p:cNvPr id="927810" name="Freeform 66"/>
            <p:cNvSpPr>
              <a:spLocks/>
            </p:cNvSpPr>
            <p:nvPr/>
          </p:nvSpPr>
          <p:spPr bwMode="auto">
            <a:xfrm>
              <a:off x="3157" y="3247"/>
              <a:ext cx="28" cy="231"/>
            </a:xfrm>
            <a:custGeom>
              <a:avLst/>
              <a:gdLst/>
              <a:ahLst/>
              <a:cxnLst>
                <a:cxn ang="0">
                  <a:pos x="0" y="218"/>
                </a:cxn>
                <a:cxn ang="0">
                  <a:pos x="0" y="222"/>
                </a:cxn>
                <a:cxn ang="0">
                  <a:pos x="2" y="224"/>
                </a:cxn>
                <a:cxn ang="0">
                  <a:pos x="7" y="230"/>
                </a:cxn>
                <a:cxn ang="0">
                  <a:pos x="10" y="231"/>
                </a:cxn>
                <a:cxn ang="0">
                  <a:pos x="18" y="231"/>
                </a:cxn>
                <a:cxn ang="0">
                  <a:pos x="21" y="230"/>
                </a:cxn>
                <a:cxn ang="0">
                  <a:pos x="26" y="224"/>
                </a:cxn>
                <a:cxn ang="0">
                  <a:pos x="28" y="222"/>
                </a:cxn>
                <a:cxn ang="0">
                  <a:pos x="28" y="10"/>
                </a:cxn>
                <a:cxn ang="0">
                  <a:pos x="26" y="7"/>
                </a:cxn>
                <a:cxn ang="0">
                  <a:pos x="21" y="2"/>
                </a:cxn>
                <a:cxn ang="0">
                  <a:pos x="18" y="0"/>
                </a:cxn>
                <a:cxn ang="0">
                  <a:pos x="10" y="0"/>
                </a:cxn>
                <a:cxn ang="0">
                  <a:pos x="7" y="2"/>
                </a:cxn>
                <a:cxn ang="0">
                  <a:pos x="2" y="7"/>
                </a:cxn>
                <a:cxn ang="0">
                  <a:pos x="0" y="10"/>
                </a:cxn>
                <a:cxn ang="0">
                  <a:pos x="0" y="14"/>
                </a:cxn>
                <a:cxn ang="0">
                  <a:pos x="0" y="218"/>
                </a:cxn>
              </a:cxnLst>
              <a:rect l="0" t="0" r="r" b="b"/>
              <a:pathLst>
                <a:path w="28" h="231">
                  <a:moveTo>
                    <a:pt x="0" y="218"/>
                  </a:moveTo>
                  <a:lnTo>
                    <a:pt x="0" y="222"/>
                  </a:lnTo>
                  <a:lnTo>
                    <a:pt x="2" y="224"/>
                  </a:lnTo>
                  <a:lnTo>
                    <a:pt x="7" y="230"/>
                  </a:lnTo>
                  <a:lnTo>
                    <a:pt x="10" y="231"/>
                  </a:lnTo>
                  <a:lnTo>
                    <a:pt x="18" y="231"/>
                  </a:lnTo>
                  <a:lnTo>
                    <a:pt x="21" y="230"/>
                  </a:lnTo>
                  <a:lnTo>
                    <a:pt x="26" y="224"/>
                  </a:lnTo>
                  <a:lnTo>
                    <a:pt x="28" y="222"/>
                  </a:lnTo>
                  <a:lnTo>
                    <a:pt x="28" y="10"/>
                  </a:lnTo>
                  <a:lnTo>
                    <a:pt x="26" y="7"/>
                  </a:lnTo>
                  <a:lnTo>
                    <a:pt x="21" y="2"/>
                  </a:lnTo>
                  <a:lnTo>
                    <a:pt x="18" y="0"/>
                  </a:lnTo>
                  <a:lnTo>
                    <a:pt x="10" y="0"/>
                  </a:lnTo>
                  <a:lnTo>
                    <a:pt x="7" y="2"/>
                  </a:lnTo>
                  <a:lnTo>
                    <a:pt x="2" y="7"/>
                  </a:lnTo>
                  <a:lnTo>
                    <a:pt x="0" y="10"/>
                  </a:lnTo>
                  <a:lnTo>
                    <a:pt x="0" y="14"/>
                  </a:lnTo>
                  <a:lnTo>
                    <a:pt x="0" y="218"/>
                  </a:lnTo>
                  <a:close/>
                </a:path>
              </a:pathLst>
            </a:custGeom>
            <a:solidFill>
              <a:srgbClr val="000000"/>
            </a:solidFill>
            <a:ln w="9525">
              <a:noFill/>
              <a:round/>
              <a:headEnd/>
              <a:tailEnd/>
            </a:ln>
          </p:spPr>
          <p:txBody>
            <a:bodyPr/>
            <a:lstStyle/>
            <a:p>
              <a:endParaRPr lang="en-US"/>
            </a:p>
          </p:txBody>
        </p:sp>
        <p:sp>
          <p:nvSpPr>
            <p:cNvPr id="927811" name="Freeform 67"/>
            <p:cNvSpPr>
              <a:spLocks/>
            </p:cNvSpPr>
            <p:nvPr/>
          </p:nvSpPr>
          <p:spPr bwMode="auto">
            <a:xfrm>
              <a:off x="3157" y="3247"/>
              <a:ext cx="435" cy="28"/>
            </a:xfrm>
            <a:custGeom>
              <a:avLst/>
              <a:gdLst/>
              <a:ahLst/>
              <a:cxnLst>
                <a:cxn ang="0">
                  <a:pos x="14" y="0"/>
                </a:cxn>
                <a:cxn ang="0">
                  <a:pos x="10" y="0"/>
                </a:cxn>
                <a:cxn ang="0">
                  <a:pos x="7" y="2"/>
                </a:cxn>
                <a:cxn ang="0">
                  <a:pos x="2" y="7"/>
                </a:cxn>
                <a:cxn ang="0">
                  <a:pos x="0" y="10"/>
                </a:cxn>
                <a:cxn ang="0">
                  <a:pos x="0" y="18"/>
                </a:cxn>
                <a:cxn ang="0">
                  <a:pos x="2" y="21"/>
                </a:cxn>
                <a:cxn ang="0">
                  <a:pos x="7" y="26"/>
                </a:cxn>
                <a:cxn ang="0">
                  <a:pos x="10" y="28"/>
                </a:cxn>
                <a:cxn ang="0">
                  <a:pos x="425" y="28"/>
                </a:cxn>
                <a:cxn ang="0">
                  <a:pos x="428" y="26"/>
                </a:cxn>
                <a:cxn ang="0">
                  <a:pos x="433" y="21"/>
                </a:cxn>
                <a:cxn ang="0">
                  <a:pos x="435" y="18"/>
                </a:cxn>
                <a:cxn ang="0">
                  <a:pos x="435" y="10"/>
                </a:cxn>
                <a:cxn ang="0">
                  <a:pos x="433" y="7"/>
                </a:cxn>
                <a:cxn ang="0">
                  <a:pos x="428" y="2"/>
                </a:cxn>
                <a:cxn ang="0">
                  <a:pos x="425" y="0"/>
                </a:cxn>
                <a:cxn ang="0">
                  <a:pos x="421" y="0"/>
                </a:cxn>
                <a:cxn ang="0">
                  <a:pos x="14" y="0"/>
                </a:cxn>
              </a:cxnLst>
              <a:rect l="0" t="0" r="r" b="b"/>
              <a:pathLst>
                <a:path w="435" h="28">
                  <a:moveTo>
                    <a:pt x="14" y="0"/>
                  </a:moveTo>
                  <a:lnTo>
                    <a:pt x="10" y="0"/>
                  </a:lnTo>
                  <a:lnTo>
                    <a:pt x="7" y="2"/>
                  </a:lnTo>
                  <a:lnTo>
                    <a:pt x="2" y="7"/>
                  </a:lnTo>
                  <a:lnTo>
                    <a:pt x="0" y="10"/>
                  </a:lnTo>
                  <a:lnTo>
                    <a:pt x="0" y="18"/>
                  </a:lnTo>
                  <a:lnTo>
                    <a:pt x="2" y="21"/>
                  </a:lnTo>
                  <a:lnTo>
                    <a:pt x="7" y="26"/>
                  </a:lnTo>
                  <a:lnTo>
                    <a:pt x="10" y="28"/>
                  </a:lnTo>
                  <a:lnTo>
                    <a:pt x="425" y="28"/>
                  </a:lnTo>
                  <a:lnTo>
                    <a:pt x="428" y="26"/>
                  </a:lnTo>
                  <a:lnTo>
                    <a:pt x="433" y="21"/>
                  </a:lnTo>
                  <a:lnTo>
                    <a:pt x="435" y="18"/>
                  </a:lnTo>
                  <a:lnTo>
                    <a:pt x="435" y="10"/>
                  </a:lnTo>
                  <a:lnTo>
                    <a:pt x="433" y="7"/>
                  </a:lnTo>
                  <a:lnTo>
                    <a:pt x="428" y="2"/>
                  </a:lnTo>
                  <a:lnTo>
                    <a:pt x="425" y="0"/>
                  </a:lnTo>
                  <a:lnTo>
                    <a:pt x="421" y="0"/>
                  </a:lnTo>
                  <a:lnTo>
                    <a:pt x="14" y="0"/>
                  </a:lnTo>
                  <a:close/>
                </a:path>
              </a:pathLst>
            </a:custGeom>
            <a:solidFill>
              <a:srgbClr val="000000"/>
            </a:solidFill>
            <a:ln w="9525">
              <a:noFill/>
              <a:round/>
              <a:headEnd/>
              <a:tailEnd/>
            </a:ln>
          </p:spPr>
          <p:txBody>
            <a:bodyPr/>
            <a:lstStyle/>
            <a:p>
              <a:endParaRPr lang="en-US"/>
            </a:p>
          </p:txBody>
        </p:sp>
        <p:sp>
          <p:nvSpPr>
            <p:cNvPr id="927812" name="Freeform 68"/>
            <p:cNvSpPr>
              <a:spLocks/>
            </p:cNvSpPr>
            <p:nvPr/>
          </p:nvSpPr>
          <p:spPr bwMode="auto">
            <a:xfrm>
              <a:off x="3564" y="3247"/>
              <a:ext cx="28" cy="231"/>
            </a:xfrm>
            <a:custGeom>
              <a:avLst/>
              <a:gdLst/>
              <a:ahLst/>
              <a:cxnLst>
                <a:cxn ang="0">
                  <a:pos x="28" y="14"/>
                </a:cxn>
                <a:cxn ang="0">
                  <a:pos x="28" y="10"/>
                </a:cxn>
                <a:cxn ang="0">
                  <a:pos x="26" y="7"/>
                </a:cxn>
                <a:cxn ang="0">
                  <a:pos x="21" y="2"/>
                </a:cxn>
                <a:cxn ang="0">
                  <a:pos x="18" y="0"/>
                </a:cxn>
                <a:cxn ang="0">
                  <a:pos x="10" y="0"/>
                </a:cxn>
                <a:cxn ang="0">
                  <a:pos x="7" y="2"/>
                </a:cxn>
                <a:cxn ang="0">
                  <a:pos x="2" y="7"/>
                </a:cxn>
                <a:cxn ang="0">
                  <a:pos x="0" y="10"/>
                </a:cxn>
                <a:cxn ang="0">
                  <a:pos x="0" y="222"/>
                </a:cxn>
                <a:cxn ang="0">
                  <a:pos x="2" y="224"/>
                </a:cxn>
                <a:cxn ang="0">
                  <a:pos x="7" y="230"/>
                </a:cxn>
                <a:cxn ang="0">
                  <a:pos x="10" y="231"/>
                </a:cxn>
                <a:cxn ang="0">
                  <a:pos x="18" y="231"/>
                </a:cxn>
                <a:cxn ang="0">
                  <a:pos x="21" y="230"/>
                </a:cxn>
                <a:cxn ang="0">
                  <a:pos x="26" y="224"/>
                </a:cxn>
                <a:cxn ang="0">
                  <a:pos x="28" y="222"/>
                </a:cxn>
                <a:cxn ang="0">
                  <a:pos x="28" y="218"/>
                </a:cxn>
                <a:cxn ang="0">
                  <a:pos x="28" y="14"/>
                </a:cxn>
              </a:cxnLst>
              <a:rect l="0" t="0" r="r" b="b"/>
              <a:pathLst>
                <a:path w="28" h="231">
                  <a:moveTo>
                    <a:pt x="28" y="14"/>
                  </a:moveTo>
                  <a:lnTo>
                    <a:pt x="28" y="10"/>
                  </a:lnTo>
                  <a:lnTo>
                    <a:pt x="26" y="7"/>
                  </a:lnTo>
                  <a:lnTo>
                    <a:pt x="21" y="2"/>
                  </a:lnTo>
                  <a:lnTo>
                    <a:pt x="18" y="0"/>
                  </a:lnTo>
                  <a:lnTo>
                    <a:pt x="10" y="0"/>
                  </a:lnTo>
                  <a:lnTo>
                    <a:pt x="7" y="2"/>
                  </a:lnTo>
                  <a:lnTo>
                    <a:pt x="2" y="7"/>
                  </a:lnTo>
                  <a:lnTo>
                    <a:pt x="0" y="10"/>
                  </a:lnTo>
                  <a:lnTo>
                    <a:pt x="0" y="222"/>
                  </a:lnTo>
                  <a:lnTo>
                    <a:pt x="2" y="224"/>
                  </a:lnTo>
                  <a:lnTo>
                    <a:pt x="7" y="230"/>
                  </a:lnTo>
                  <a:lnTo>
                    <a:pt x="10" y="231"/>
                  </a:lnTo>
                  <a:lnTo>
                    <a:pt x="18" y="231"/>
                  </a:lnTo>
                  <a:lnTo>
                    <a:pt x="21" y="230"/>
                  </a:lnTo>
                  <a:lnTo>
                    <a:pt x="26" y="224"/>
                  </a:lnTo>
                  <a:lnTo>
                    <a:pt x="28" y="222"/>
                  </a:lnTo>
                  <a:lnTo>
                    <a:pt x="28" y="218"/>
                  </a:lnTo>
                  <a:lnTo>
                    <a:pt x="28" y="14"/>
                  </a:lnTo>
                  <a:close/>
                </a:path>
              </a:pathLst>
            </a:custGeom>
            <a:solidFill>
              <a:srgbClr val="000000"/>
            </a:solidFill>
            <a:ln w="9525">
              <a:noFill/>
              <a:round/>
              <a:headEnd/>
              <a:tailEnd/>
            </a:ln>
          </p:spPr>
          <p:txBody>
            <a:bodyPr/>
            <a:lstStyle/>
            <a:p>
              <a:endParaRPr lang="en-US"/>
            </a:p>
          </p:txBody>
        </p:sp>
        <p:sp>
          <p:nvSpPr>
            <p:cNvPr id="927813" name="Freeform 69"/>
            <p:cNvSpPr>
              <a:spLocks/>
            </p:cNvSpPr>
            <p:nvPr/>
          </p:nvSpPr>
          <p:spPr bwMode="auto">
            <a:xfrm>
              <a:off x="3577" y="3455"/>
              <a:ext cx="434" cy="27"/>
            </a:xfrm>
            <a:custGeom>
              <a:avLst/>
              <a:gdLst/>
              <a:ahLst/>
              <a:cxnLst>
                <a:cxn ang="0">
                  <a:pos x="13" y="0"/>
                </a:cxn>
                <a:cxn ang="0">
                  <a:pos x="9" y="0"/>
                </a:cxn>
                <a:cxn ang="0">
                  <a:pos x="6" y="1"/>
                </a:cxn>
                <a:cxn ang="0">
                  <a:pos x="1" y="7"/>
                </a:cxn>
                <a:cxn ang="0">
                  <a:pos x="0" y="9"/>
                </a:cxn>
                <a:cxn ang="0">
                  <a:pos x="0" y="17"/>
                </a:cxn>
                <a:cxn ang="0">
                  <a:pos x="1" y="20"/>
                </a:cxn>
                <a:cxn ang="0">
                  <a:pos x="6" y="26"/>
                </a:cxn>
                <a:cxn ang="0">
                  <a:pos x="9" y="27"/>
                </a:cxn>
                <a:cxn ang="0">
                  <a:pos x="424" y="27"/>
                </a:cxn>
                <a:cxn ang="0">
                  <a:pos x="427" y="26"/>
                </a:cxn>
                <a:cxn ang="0">
                  <a:pos x="432" y="20"/>
                </a:cxn>
                <a:cxn ang="0">
                  <a:pos x="434" y="17"/>
                </a:cxn>
                <a:cxn ang="0">
                  <a:pos x="434" y="9"/>
                </a:cxn>
                <a:cxn ang="0">
                  <a:pos x="432" y="7"/>
                </a:cxn>
                <a:cxn ang="0">
                  <a:pos x="427" y="1"/>
                </a:cxn>
                <a:cxn ang="0">
                  <a:pos x="424" y="0"/>
                </a:cxn>
                <a:cxn ang="0">
                  <a:pos x="420" y="0"/>
                </a:cxn>
                <a:cxn ang="0">
                  <a:pos x="13" y="0"/>
                </a:cxn>
              </a:cxnLst>
              <a:rect l="0" t="0" r="r" b="b"/>
              <a:pathLst>
                <a:path w="434" h="27">
                  <a:moveTo>
                    <a:pt x="13" y="0"/>
                  </a:moveTo>
                  <a:lnTo>
                    <a:pt x="9" y="0"/>
                  </a:lnTo>
                  <a:lnTo>
                    <a:pt x="6" y="1"/>
                  </a:lnTo>
                  <a:lnTo>
                    <a:pt x="1" y="7"/>
                  </a:lnTo>
                  <a:lnTo>
                    <a:pt x="0" y="9"/>
                  </a:lnTo>
                  <a:lnTo>
                    <a:pt x="0" y="17"/>
                  </a:lnTo>
                  <a:lnTo>
                    <a:pt x="1" y="20"/>
                  </a:lnTo>
                  <a:lnTo>
                    <a:pt x="6" y="26"/>
                  </a:lnTo>
                  <a:lnTo>
                    <a:pt x="9" y="27"/>
                  </a:lnTo>
                  <a:lnTo>
                    <a:pt x="424" y="27"/>
                  </a:lnTo>
                  <a:lnTo>
                    <a:pt x="427" y="26"/>
                  </a:lnTo>
                  <a:lnTo>
                    <a:pt x="432" y="20"/>
                  </a:lnTo>
                  <a:lnTo>
                    <a:pt x="434" y="17"/>
                  </a:lnTo>
                  <a:lnTo>
                    <a:pt x="434" y="9"/>
                  </a:lnTo>
                  <a:lnTo>
                    <a:pt x="432" y="7"/>
                  </a:lnTo>
                  <a:lnTo>
                    <a:pt x="427" y="1"/>
                  </a:lnTo>
                  <a:lnTo>
                    <a:pt x="424" y="0"/>
                  </a:lnTo>
                  <a:lnTo>
                    <a:pt x="420" y="0"/>
                  </a:lnTo>
                  <a:lnTo>
                    <a:pt x="13" y="0"/>
                  </a:lnTo>
                  <a:close/>
                </a:path>
              </a:pathLst>
            </a:custGeom>
            <a:solidFill>
              <a:srgbClr val="000000"/>
            </a:solidFill>
            <a:ln w="9525">
              <a:noFill/>
              <a:round/>
              <a:headEnd/>
              <a:tailEnd/>
            </a:ln>
          </p:spPr>
          <p:txBody>
            <a:bodyPr/>
            <a:lstStyle/>
            <a:p>
              <a:endParaRPr lang="en-US"/>
            </a:p>
          </p:txBody>
        </p:sp>
        <p:sp>
          <p:nvSpPr>
            <p:cNvPr id="927814" name="Line 70"/>
            <p:cNvSpPr>
              <a:spLocks noChangeShapeType="1"/>
            </p:cNvSpPr>
            <p:nvPr/>
          </p:nvSpPr>
          <p:spPr bwMode="auto">
            <a:xfrm flipV="1">
              <a:off x="3997" y="3273"/>
              <a:ext cx="1" cy="204"/>
            </a:xfrm>
            <a:prstGeom prst="line">
              <a:avLst/>
            </a:prstGeom>
            <a:noFill/>
            <a:ln w="0">
              <a:solidFill>
                <a:srgbClr val="000000"/>
              </a:solidFill>
              <a:round/>
              <a:headEnd/>
              <a:tailEnd/>
            </a:ln>
          </p:spPr>
          <p:txBody>
            <a:bodyPr/>
            <a:lstStyle/>
            <a:p>
              <a:endParaRPr lang="en-US"/>
            </a:p>
          </p:txBody>
        </p:sp>
        <p:sp>
          <p:nvSpPr>
            <p:cNvPr id="927815" name="Freeform 71"/>
            <p:cNvSpPr>
              <a:spLocks/>
            </p:cNvSpPr>
            <p:nvPr/>
          </p:nvSpPr>
          <p:spPr bwMode="auto">
            <a:xfrm>
              <a:off x="3984" y="3260"/>
              <a:ext cx="27" cy="230"/>
            </a:xfrm>
            <a:custGeom>
              <a:avLst/>
              <a:gdLst/>
              <a:ahLst/>
              <a:cxnLst>
                <a:cxn ang="0">
                  <a:pos x="0" y="217"/>
                </a:cxn>
                <a:cxn ang="0">
                  <a:pos x="0" y="221"/>
                </a:cxn>
                <a:cxn ang="0">
                  <a:pos x="1" y="224"/>
                </a:cxn>
                <a:cxn ang="0">
                  <a:pos x="6" y="229"/>
                </a:cxn>
                <a:cxn ang="0">
                  <a:pos x="9" y="230"/>
                </a:cxn>
                <a:cxn ang="0">
                  <a:pos x="17" y="230"/>
                </a:cxn>
                <a:cxn ang="0">
                  <a:pos x="20" y="229"/>
                </a:cxn>
                <a:cxn ang="0">
                  <a:pos x="25" y="224"/>
                </a:cxn>
                <a:cxn ang="0">
                  <a:pos x="27" y="221"/>
                </a:cxn>
                <a:cxn ang="0">
                  <a:pos x="27" y="9"/>
                </a:cxn>
                <a:cxn ang="0">
                  <a:pos x="25" y="6"/>
                </a:cxn>
                <a:cxn ang="0">
                  <a:pos x="20" y="1"/>
                </a:cxn>
                <a:cxn ang="0">
                  <a:pos x="17" y="0"/>
                </a:cxn>
                <a:cxn ang="0">
                  <a:pos x="9" y="0"/>
                </a:cxn>
                <a:cxn ang="0">
                  <a:pos x="6" y="1"/>
                </a:cxn>
                <a:cxn ang="0">
                  <a:pos x="1" y="6"/>
                </a:cxn>
                <a:cxn ang="0">
                  <a:pos x="0" y="9"/>
                </a:cxn>
                <a:cxn ang="0">
                  <a:pos x="0" y="13"/>
                </a:cxn>
                <a:cxn ang="0">
                  <a:pos x="0" y="217"/>
                </a:cxn>
              </a:cxnLst>
              <a:rect l="0" t="0" r="r" b="b"/>
              <a:pathLst>
                <a:path w="27" h="230">
                  <a:moveTo>
                    <a:pt x="0" y="217"/>
                  </a:moveTo>
                  <a:lnTo>
                    <a:pt x="0" y="221"/>
                  </a:lnTo>
                  <a:lnTo>
                    <a:pt x="1" y="224"/>
                  </a:lnTo>
                  <a:lnTo>
                    <a:pt x="6" y="229"/>
                  </a:lnTo>
                  <a:lnTo>
                    <a:pt x="9" y="230"/>
                  </a:lnTo>
                  <a:lnTo>
                    <a:pt x="17" y="230"/>
                  </a:lnTo>
                  <a:lnTo>
                    <a:pt x="20" y="229"/>
                  </a:lnTo>
                  <a:lnTo>
                    <a:pt x="25" y="224"/>
                  </a:lnTo>
                  <a:lnTo>
                    <a:pt x="27" y="221"/>
                  </a:lnTo>
                  <a:lnTo>
                    <a:pt x="27" y="9"/>
                  </a:lnTo>
                  <a:lnTo>
                    <a:pt x="25" y="6"/>
                  </a:lnTo>
                  <a:lnTo>
                    <a:pt x="20" y="1"/>
                  </a:lnTo>
                  <a:lnTo>
                    <a:pt x="17" y="0"/>
                  </a:lnTo>
                  <a:lnTo>
                    <a:pt x="9" y="0"/>
                  </a:lnTo>
                  <a:lnTo>
                    <a:pt x="6" y="1"/>
                  </a:lnTo>
                  <a:lnTo>
                    <a:pt x="1" y="6"/>
                  </a:lnTo>
                  <a:lnTo>
                    <a:pt x="0" y="9"/>
                  </a:lnTo>
                  <a:lnTo>
                    <a:pt x="0" y="13"/>
                  </a:lnTo>
                  <a:lnTo>
                    <a:pt x="0" y="217"/>
                  </a:lnTo>
                  <a:close/>
                </a:path>
              </a:pathLst>
            </a:custGeom>
            <a:solidFill>
              <a:srgbClr val="000000"/>
            </a:solidFill>
            <a:ln w="9525">
              <a:noFill/>
              <a:round/>
              <a:headEnd/>
              <a:tailEnd/>
            </a:ln>
          </p:spPr>
          <p:txBody>
            <a:bodyPr/>
            <a:lstStyle/>
            <a:p>
              <a:endParaRPr lang="en-US"/>
            </a:p>
          </p:txBody>
        </p:sp>
        <p:sp>
          <p:nvSpPr>
            <p:cNvPr id="927816" name="Freeform 72"/>
            <p:cNvSpPr>
              <a:spLocks/>
            </p:cNvSpPr>
            <p:nvPr/>
          </p:nvSpPr>
          <p:spPr bwMode="auto">
            <a:xfrm>
              <a:off x="3984" y="3260"/>
              <a:ext cx="434" cy="27"/>
            </a:xfrm>
            <a:custGeom>
              <a:avLst/>
              <a:gdLst/>
              <a:ahLst/>
              <a:cxnLst>
                <a:cxn ang="0">
                  <a:pos x="13" y="0"/>
                </a:cxn>
                <a:cxn ang="0">
                  <a:pos x="9" y="0"/>
                </a:cxn>
                <a:cxn ang="0">
                  <a:pos x="6" y="1"/>
                </a:cxn>
                <a:cxn ang="0">
                  <a:pos x="1" y="6"/>
                </a:cxn>
                <a:cxn ang="0">
                  <a:pos x="0" y="9"/>
                </a:cxn>
                <a:cxn ang="0">
                  <a:pos x="0" y="17"/>
                </a:cxn>
                <a:cxn ang="0">
                  <a:pos x="1" y="20"/>
                </a:cxn>
                <a:cxn ang="0">
                  <a:pos x="6" y="25"/>
                </a:cxn>
                <a:cxn ang="0">
                  <a:pos x="9" y="27"/>
                </a:cxn>
                <a:cxn ang="0">
                  <a:pos x="424" y="27"/>
                </a:cxn>
                <a:cxn ang="0">
                  <a:pos x="427" y="25"/>
                </a:cxn>
                <a:cxn ang="0">
                  <a:pos x="432" y="20"/>
                </a:cxn>
                <a:cxn ang="0">
                  <a:pos x="434" y="17"/>
                </a:cxn>
                <a:cxn ang="0">
                  <a:pos x="434" y="9"/>
                </a:cxn>
                <a:cxn ang="0">
                  <a:pos x="432" y="6"/>
                </a:cxn>
                <a:cxn ang="0">
                  <a:pos x="427" y="1"/>
                </a:cxn>
                <a:cxn ang="0">
                  <a:pos x="424" y="0"/>
                </a:cxn>
                <a:cxn ang="0">
                  <a:pos x="420" y="0"/>
                </a:cxn>
                <a:cxn ang="0">
                  <a:pos x="13" y="0"/>
                </a:cxn>
              </a:cxnLst>
              <a:rect l="0" t="0" r="r" b="b"/>
              <a:pathLst>
                <a:path w="434" h="27">
                  <a:moveTo>
                    <a:pt x="13" y="0"/>
                  </a:moveTo>
                  <a:lnTo>
                    <a:pt x="9" y="0"/>
                  </a:lnTo>
                  <a:lnTo>
                    <a:pt x="6" y="1"/>
                  </a:lnTo>
                  <a:lnTo>
                    <a:pt x="1" y="6"/>
                  </a:lnTo>
                  <a:lnTo>
                    <a:pt x="0" y="9"/>
                  </a:lnTo>
                  <a:lnTo>
                    <a:pt x="0" y="17"/>
                  </a:lnTo>
                  <a:lnTo>
                    <a:pt x="1" y="20"/>
                  </a:lnTo>
                  <a:lnTo>
                    <a:pt x="6" y="25"/>
                  </a:lnTo>
                  <a:lnTo>
                    <a:pt x="9" y="27"/>
                  </a:lnTo>
                  <a:lnTo>
                    <a:pt x="424" y="27"/>
                  </a:lnTo>
                  <a:lnTo>
                    <a:pt x="427" y="25"/>
                  </a:lnTo>
                  <a:lnTo>
                    <a:pt x="432" y="20"/>
                  </a:lnTo>
                  <a:lnTo>
                    <a:pt x="434" y="17"/>
                  </a:lnTo>
                  <a:lnTo>
                    <a:pt x="434" y="9"/>
                  </a:lnTo>
                  <a:lnTo>
                    <a:pt x="432" y="6"/>
                  </a:lnTo>
                  <a:lnTo>
                    <a:pt x="427" y="1"/>
                  </a:lnTo>
                  <a:lnTo>
                    <a:pt x="424" y="0"/>
                  </a:lnTo>
                  <a:lnTo>
                    <a:pt x="420" y="0"/>
                  </a:lnTo>
                  <a:lnTo>
                    <a:pt x="13" y="0"/>
                  </a:lnTo>
                  <a:close/>
                </a:path>
              </a:pathLst>
            </a:custGeom>
            <a:solidFill>
              <a:srgbClr val="000000"/>
            </a:solidFill>
            <a:ln w="9525">
              <a:noFill/>
              <a:round/>
              <a:headEnd/>
              <a:tailEnd/>
            </a:ln>
          </p:spPr>
          <p:txBody>
            <a:bodyPr/>
            <a:lstStyle/>
            <a:p>
              <a:endParaRPr lang="en-US"/>
            </a:p>
          </p:txBody>
        </p:sp>
        <p:sp>
          <p:nvSpPr>
            <p:cNvPr id="927817" name="Freeform 73"/>
            <p:cNvSpPr>
              <a:spLocks/>
            </p:cNvSpPr>
            <p:nvPr/>
          </p:nvSpPr>
          <p:spPr bwMode="auto">
            <a:xfrm>
              <a:off x="4390" y="3260"/>
              <a:ext cx="28" cy="230"/>
            </a:xfrm>
            <a:custGeom>
              <a:avLst/>
              <a:gdLst/>
              <a:ahLst/>
              <a:cxnLst>
                <a:cxn ang="0">
                  <a:pos x="28" y="13"/>
                </a:cxn>
                <a:cxn ang="0">
                  <a:pos x="28" y="9"/>
                </a:cxn>
                <a:cxn ang="0">
                  <a:pos x="26" y="6"/>
                </a:cxn>
                <a:cxn ang="0">
                  <a:pos x="21" y="1"/>
                </a:cxn>
                <a:cxn ang="0">
                  <a:pos x="18" y="0"/>
                </a:cxn>
                <a:cxn ang="0">
                  <a:pos x="10" y="0"/>
                </a:cxn>
                <a:cxn ang="0">
                  <a:pos x="7" y="1"/>
                </a:cxn>
                <a:cxn ang="0">
                  <a:pos x="2" y="6"/>
                </a:cxn>
                <a:cxn ang="0">
                  <a:pos x="0" y="9"/>
                </a:cxn>
                <a:cxn ang="0">
                  <a:pos x="0" y="221"/>
                </a:cxn>
                <a:cxn ang="0">
                  <a:pos x="2" y="224"/>
                </a:cxn>
                <a:cxn ang="0">
                  <a:pos x="7" y="229"/>
                </a:cxn>
                <a:cxn ang="0">
                  <a:pos x="10" y="230"/>
                </a:cxn>
                <a:cxn ang="0">
                  <a:pos x="18" y="230"/>
                </a:cxn>
                <a:cxn ang="0">
                  <a:pos x="21" y="229"/>
                </a:cxn>
                <a:cxn ang="0">
                  <a:pos x="26" y="224"/>
                </a:cxn>
                <a:cxn ang="0">
                  <a:pos x="28" y="221"/>
                </a:cxn>
                <a:cxn ang="0">
                  <a:pos x="28" y="217"/>
                </a:cxn>
                <a:cxn ang="0">
                  <a:pos x="28" y="13"/>
                </a:cxn>
              </a:cxnLst>
              <a:rect l="0" t="0" r="r" b="b"/>
              <a:pathLst>
                <a:path w="28" h="230">
                  <a:moveTo>
                    <a:pt x="28" y="13"/>
                  </a:moveTo>
                  <a:lnTo>
                    <a:pt x="28" y="9"/>
                  </a:lnTo>
                  <a:lnTo>
                    <a:pt x="26" y="6"/>
                  </a:lnTo>
                  <a:lnTo>
                    <a:pt x="21" y="1"/>
                  </a:lnTo>
                  <a:lnTo>
                    <a:pt x="18" y="0"/>
                  </a:lnTo>
                  <a:lnTo>
                    <a:pt x="10" y="0"/>
                  </a:lnTo>
                  <a:lnTo>
                    <a:pt x="7" y="1"/>
                  </a:lnTo>
                  <a:lnTo>
                    <a:pt x="2" y="6"/>
                  </a:lnTo>
                  <a:lnTo>
                    <a:pt x="0" y="9"/>
                  </a:lnTo>
                  <a:lnTo>
                    <a:pt x="0" y="221"/>
                  </a:lnTo>
                  <a:lnTo>
                    <a:pt x="2" y="224"/>
                  </a:lnTo>
                  <a:lnTo>
                    <a:pt x="7" y="229"/>
                  </a:lnTo>
                  <a:lnTo>
                    <a:pt x="10" y="230"/>
                  </a:lnTo>
                  <a:lnTo>
                    <a:pt x="18" y="230"/>
                  </a:lnTo>
                  <a:lnTo>
                    <a:pt x="21" y="229"/>
                  </a:lnTo>
                  <a:lnTo>
                    <a:pt x="26" y="224"/>
                  </a:lnTo>
                  <a:lnTo>
                    <a:pt x="28" y="221"/>
                  </a:lnTo>
                  <a:lnTo>
                    <a:pt x="28" y="217"/>
                  </a:lnTo>
                  <a:lnTo>
                    <a:pt x="28" y="13"/>
                  </a:lnTo>
                  <a:close/>
                </a:path>
              </a:pathLst>
            </a:custGeom>
            <a:solidFill>
              <a:srgbClr val="000000"/>
            </a:solidFill>
            <a:ln w="9525">
              <a:noFill/>
              <a:round/>
              <a:headEnd/>
              <a:tailEnd/>
            </a:ln>
          </p:spPr>
          <p:txBody>
            <a:bodyPr/>
            <a:lstStyle/>
            <a:p>
              <a:endParaRPr lang="en-US"/>
            </a:p>
          </p:txBody>
        </p:sp>
        <p:sp>
          <p:nvSpPr>
            <p:cNvPr id="927818" name="Freeform 74"/>
            <p:cNvSpPr>
              <a:spLocks/>
            </p:cNvSpPr>
            <p:nvPr/>
          </p:nvSpPr>
          <p:spPr bwMode="auto">
            <a:xfrm>
              <a:off x="4396" y="3459"/>
              <a:ext cx="434" cy="27"/>
            </a:xfrm>
            <a:custGeom>
              <a:avLst/>
              <a:gdLst/>
              <a:ahLst/>
              <a:cxnLst>
                <a:cxn ang="0">
                  <a:pos x="14" y="0"/>
                </a:cxn>
                <a:cxn ang="0">
                  <a:pos x="10" y="0"/>
                </a:cxn>
                <a:cxn ang="0">
                  <a:pos x="7" y="1"/>
                </a:cxn>
                <a:cxn ang="0">
                  <a:pos x="1" y="7"/>
                </a:cxn>
                <a:cxn ang="0">
                  <a:pos x="0" y="9"/>
                </a:cxn>
                <a:cxn ang="0">
                  <a:pos x="0" y="18"/>
                </a:cxn>
                <a:cxn ang="0">
                  <a:pos x="1" y="20"/>
                </a:cxn>
                <a:cxn ang="0">
                  <a:pos x="7" y="26"/>
                </a:cxn>
                <a:cxn ang="0">
                  <a:pos x="10" y="27"/>
                </a:cxn>
                <a:cxn ang="0">
                  <a:pos x="425" y="27"/>
                </a:cxn>
                <a:cxn ang="0">
                  <a:pos x="427" y="26"/>
                </a:cxn>
                <a:cxn ang="0">
                  <a:pos x="433" y="20"/>
                </a:cxn>
                <a:cxn ang="0">
                  <a:pos x="434" y="18"/>
                </a:cxn>
                <a:cxn ang="0">
                  <a:pos x="434" y="9"/>
                </a:cxn>
                <a:cxn ang="0">
                  <a:pos x="433" y="7"/>
                </a:cxn>
                <a:cxn ang="0">
                  <a:pos x="427" y="1"/>
                </a:cxn>
                <a:cxn ang="0">
                  <a:pos x="425" y="0"/>
                </a:cxn>
                <a:cxn ang="0">
                  <a:pos x="421" y="0"/>
                </a:cxn>
                <a:cxn ang="0">
                  <a:pos x="14" y="0"/>
                </a:cxn>
              </a:cxnLst>
              <a:rect l="0" t="0" r="r" b="b"/>
              <a:pathLst>
                <a:path w="434" h="27">
                  <a:moveTo>
                    <a:pt x="14" y="0"/>
                  </a:moveTo>
                  <a:lnTo>
                    <a:pt x="10" y="0"/>
                  </a:lnTo>
                  <a:lnTo>
                    <a:pt x="7" y="1"/>
                  </a:lnTo>
                  <a:lnTo>
                    <a:pt x="1" y="7"/>
                  </a:lnTo>
                  <a:lnTo>
                    <a:pt x="0" y="9"/>
                  </a:lnTo>
                  <a:lnTo>
                    <a:pt x="0" y="18"/>
                  </a:lnTo>
                  <a:lnTo>
                    <a:pt x="1" y="20"/>
                  </a:lnTo>
                  <a:lnTo>
                    <a:pt x="7" y="26"/>
                  </a:lnTo>
                  <a:lnTo>
                    <a:pt x="10" y="27"/>
                  </a:lnTo>
                  <a:lnTo>
                    <a:pt x="425" y="27"/>
                  </a:lnTo>
                  <a:lnTo>
                    <a:pt x="427" y="26"/>
                  </a:lnTo>
                  <a:lnTo>
                    <a:pt x="433" y="20"/>
                  </a:lnTo>
                  <a:lnTo>
                    <a:pt x="434" y="18"/>
                  </a:lnTo>
                  <a:lnTo>
                    <a:pt x="434" y="9"/>
                  </a:lnTo>
                  <a:lnTo>
                    <a:pt x="433" y="7"/>
                  </a:lnTo>
                  <a:lnTo>
                    <a:pt x="427" y="1"/>
                  </a:lnTo>
                  <a:lnTo>
                    <a:pt x="425" y="0"/>
                  </a:lnTo>
                  <a:lnTo>
                    <a:pt x="421" y="0"/>
                  </a:lnTo>
                  <a:lnTo>
                    <a:pt x="14" y="0"/>
                  </a:lnTo>
                  <a:close/>
                </a:path>
              </a:pathLst>
            </a:custGeom>
            <a:solidFill>
              <a:srgbClr val="000000"/>
            </a:solidFill>
            <a:ln w="9525">
              <a:noFill/>
              <a:round/>
              <a:headEnd/>
              <a:tailEnd/>
            </a:ln>
          </p:spPr>
          <p:txBody>
            <a:bodyPr/>
            <a:lstStyle/>
            <a:p>
              <a:endParaRPr lang="en-US"/>
            </a:p>
          </p:txBody>
        </p:sp>
        <p:sp>
          <p:nvSpPr>
            <p:cNvPr id="927819" name="Line 75"/>
            <p:cNvSpPr>
              <a:spLocks noChangeShapeType="1"/>
            </p:cNvSpPr>
            <p:nvPr/>
          </p:nvSpPr>
          <p:spPr bwMode="auto">
            <a:xfrm flipV="1">
              <a:off x="4811" y="3249"/>
              <a:ext cx="1" cy="203"/>
            </a:xfrm>
            <a:prstGeom prst="line">
              <a:avLst/>
            </a:prstGeom>
            <a:noFill/>
            <a:ln w="0">
              <a:solidFill>
                <a:srgbClr val="000000"/>
              </a:solidFill>
              <a:round/>
              <a:headEnd/>
              <a:tailEnd/>
            </a:ln>
          </p:spPr>
          <p:txBody>
            <a:bodyPr/>
            <a:lstStyle/>
            <a:p>
              <a:endParaRPr lang="en-US"/>
            </a:p>
          </p:txBody>
        </p:sp>
        <p:sp>
          <p:nvSpPr>
            <p:cNvPr id="927820" name="Freeform 76"/>
            <p:cNvSpPr>
              <a:spLocks/>
            </p:cNvSpPr>
            <p:nvPr/>
          </p:nvSpPr>
          <p:spPr bwMode="auto">
            <a:xfrm>
              <a:off x="4797" y="3235"/>
              <a:ext cx="28" cy="231"/>
            </a:xfrm>
            <a:custGeom>
              <a:avLst/>
              <a:gdLst/>
              <a:ahLst/>
              <a:cxnLst>
                <a:cxn ang="0">
                  <a:pos x="0" y="217"/>
                </a:cxn>
                <a:cxn ang="0">
                  <a:pos x="0" y="221"/>
                </a:cxn>
                <a:cxn ang="0">
                  <a:pos x="2" y="224"/>
                </a:cxn>
                <a:cxn ang="0">
                  <a:pos x="7" y="230"/>
                </a:cxn>
                <a:cxn ang="0">
                  <a:pos x="10" y="231"/>
                </a:cxn>
                <a:cxn ang="0">
                  <a:pos x="18" y="231"/>
                </a:cxn>
                <a:cxn ang="0">
                  <a:pos x="21" y="230"/>
                </a:cxn>
                <a:cxn ang="0">
                  <a:pos x="26" y="224"/>
                </a:cxn>
                <a:cxn ang="0">
                  <a:pos x="28" y="221"/>
                </a:cxn>
                <a:cxn ang="0">
                  <a:pos x="28" y="10"/>
                </a:cxn>
                <a:cxn ang="0">
                  <a:pos x="26" y="7"/>
                </a:cxn>
                <a:cxn ang="0">
                  <a:pos x="21" y="2"/>
                </a:cxn>
                <a:cxn ang="0">
                  <a:pos x="18" y="0"/>
                </a:cxn>
                <a:cxn ang="0">
                  <a:pos x="10" y="0"/>
                </a:cxn>
                <a:cxn ang="0">
                  <a:pos x="7" y="2"/>
                </a:cxn>
                <a:cxn ang="0">
                  <a:pos x="2" y="7"/>
                </a:cxn>
                <a:cxn ang="0">
                  <a:pos x="0" y="10"/>
                </a:cxn>
                <a:cxn ang="0">
                  <a:pos x="0" y="14"/>
                </a:cxn>
                <a:cxn ang="0">
                  <a:pos x="0" y="217"/>
                </a:cxn>
              </a:cxnLst>
              <a:rect l="0" t="0" r="r" b="b"/>
              <a:pathLst>
                <a:path w="28" h="231">
                  <a:moveTo>
                    <a:pt x="0" y="217"/>
                  </a:moveTo>
                  <a:lnTo>
                    <a:pt x="0" y="221"/>
                  </a:lnTo>
                  <a:lnTo>
                    <a:pt x="2" y="224"/>
                  </a:lnTo>
                  <a:lnTo>
                    <a:pt x="7" y="230"/>
                  </a:lnTo>
                  <a:lnTo>
                    <a:pt x="10" y="231"/>
                  </a:lnTo>
                  <a:lnTo>
                    <a:pt x="18" y="231"/>
                  </a:lnTo>
                  <a:lnTo>
                    <a:pt x="21" y="230"/>
                  </a:lnTo>
                  <a:lnTo>
                    <a:pt x="26" y="224"/>
                  </a:lnTo>
                  <a:lnTo>
                    <a:pt x="28" y="221"/>
                  </a:lnTo>
                  <a:lnTo>
                    <a:pt x="28" y="10"/>
                  </a:lnTo>
                  <a:lnTo>
                    <a:pt x="26" y="7"/>
                  </a:lnTo>
                  <a:lnTo>
                    <a:pt x="21" y="2"/>
                  </a:lnTo>
                  <a:lnTo>
                    <a:pt x="18" y="0"/>
                  </a:lnTo>
                  <a:lnTo>
                    <a:pt x="10" y="0"/>
                  </a:lnTo>
                  <a:lnTo>
                    <a:pt x="7" y="2"/>
                  </a:lnTo>
                  <a:lnTo>
                    <a:pt x="2" y="7"/>
                  </a:lnTo>
                  <a:lnTo>
                    <a:pt x="0" y="10"/>
                  </a:lnTo>
                  <a:lnTo>
                    <a:pt x="0" y="14"/>
                  </a:lnTo>
                  <a:lnTo>
                    <a:pt x="0" y="217"/>
                  </a:lnTo>
                  <a:close/>
                </a:path>
              </a:pathLst>
            </a:custGeom>
            <a:solidFill>
              <a:srgbClr val="000000"/>
            </a:solidFill>
            <a:ln w="9525">
              <a:noFill/>
              <a:round/>
              <a:headEnd/>
              <a:tailEnd/>
            </a:ln>
          </p:spPr>
          <p:txBody>
            <a:bodyPr/>
            <a:lstStyle/>
            <a:p>
              <a:endParaRPr lang="en-US"/>
            </a:p>
          </p:txBody>
        </p:sp>
        <p:sp>
          <p:nvSpPr>
            <p:cNvPr id="927821" name="Freeform 77"/>
            <p:cNvSpPr>
              <a:spLocks/>
            </p:cNvSpPr>
            <p:nvPr/>
          </p:nvSpPr>
          <p:spPr bwMode="auto">
            <a:xfrm>
              <a:off x="4797" y="3235"/>
              <a:ext cx="435" cy="27"/>
            </a:xfrm>
            <a:custGeom>
              <a:avLst/>
              <a:gdLst/>
              <a:ahLst/>
              <a:cxnLst>
                <a:cxn ang="0">
                  <a:pos x="14" y="0"/>
                </a:cxn>
                <a:cxn ang="0">
                  <a:pos x="10" y="0"/>
                </a:cxn>
                <a:cxn ang="0">
                  <a:pos x="7" y="2"/>
                </a:cxn>
                <a:cxn ang="0">
                  <a:pos x="2" y="7"/>
                </a:cxn>
                <a:cxn ang="0">
                  <a:pos x="0" y="10"/>
                </a:cxn>
                <a:cxn ang="0">
                  <a:pos x="0" y="18"/>
                </a:cxn>
                <a:cxn ang="0">
                  <a:pos x="2" y="21"/>
                </a:cxn>
                <a:cxn ang="0">
                  <a:pos x="7" y="26"/>
                </a:cxn>
                <a:cxn ang="0">
                  <a:pos x="10" y="27"/>
                </a:cxn>
                <a:cxn ang="0">
                  <a:pos x="425" y="27"/>
                </a:cxn>
                <a:cxn ang="0">
                  <a:pos x="428" y="26"/>
                </a:cxn>
                <a:cxn ang="0">
                  <a:pos x="433" y="21"/>
                </a:cxn>
                <a:cxn ang="0">
                  <a:pos x="435" y="18"/>
                </a:cxn>
                <a:cxn ang="0">
                  <a:pos x="435" y="10"/>
                </a:cxn>
                <a:cxn ang="0">
                  <a:pos x="433" y="7"/>
                </a:cxn>
                <a:cxn ang="0">
                  <a:pos x="428" y="2"/>
                </a:cxn>
                <a:cxn ang="0">
                  <a:pos x="425" y="0"/>
                </a:cxn>
                <a:cxn ang="0">
                  <a:pos x="421" y="0"/>
                </a:cxn>
                <a:cxn ang="0">
                  <a:pos x="14" y="0"/>
                </a:cxn>
              </a:cxnLst>
              <a:rect l="0" t="0" r="r" b="b"/>
              <a:pathLst>
                <a:path w="435" h="27">
                  <a:moveTo>
                    <a:pt x="14" y="0"/>
                  </a:moveTo>
                  <a:lnTo>
                    <a:pt x="10" y="0"/>
                  </a:lnTo>
                  <a:lnTo>
                    <a:pt x="7" y="2"/>
                  </a:lnTo>
                  <a:lnTo>
                    <a:pt x="2" y="7"/>
                  </a:lnTo>
                  <a:lnTo>
                    <a:pt x="0" y="10"/>
                  </a:lnTo>
                  <a:lnTo>
                    <a:pt x="0" y="18"/>
                  </a:lnTo>
                  <a:lnTo>
                    <a:pt x="2" y="21"/>
                  </a:lnTo>
                  <a:lnTo>
                    <a:pt x="7" y="26"/>
                  </a:lnTo>
                  <a:lnTo>
                    <a:pt x="10" y="27"/>
                  </a:lnTo>
                  <a:lnTo>
                    <a:pt x="425" y="27"/>
                  </a:lnTo>
                  <a:lnTo>
                    <a:pt x="428" y="26"/>
                  </a:lnTo>
                  <a:lnTo>
                    <a:pt x="433" y="21"/>
                  </a:lnTo>
                  <a:lnTo>
                    <a:pt x="435" y="18"/>
                  </a:lnTo>
                  <a:lnTo>
                    <a:pt x="435" y="10"/>
                  </a:lnTo>
                  <a:lnTo>
                    <a:pt x="433" y="7"/>
                  </a:lnTo>
                  <a:lnTo>
                    <a:pt x="428" y="2"/>
                  </a:lnTo>
                  <a:lnTo>
                    <a:pt x="425" y="0"/>
                  </a:lnTo>
                  <a:lnTo>
                    <a:pt x="421" y="0"/>
                  </a:lnTo>
                  <a:lnTo>
                    <a:pt x="14" y="0"/>
                  </a:lnTo>
                  <a:close/>
                </a:path>
              </a:pathLst>
            </a:custGeom>
            <a:solidFill>
              <a:srgbClr val="000000"/>
            </a:solidFill>
            <a:ln w="9525">
              <a:noFill/>
              <a:round/>
              <a:headEnd/>
              <a:tailEnd/>
            </a:ln>
          </p:spPr>
          <p:txBody>
            <a:bodyPr/>
            <a:lstStyle/>
            <a:p>
              <a:endParaRPr lang="en-US"/>
            </a:p>
          </p:txBody>
        </p:sp>
        <p:sp>
          <p:nvSpPr>
            <p:cNvPr id="927822" name="Freeform 78"/>
            <p:cNvSpPr>
              <a:spLocks/>
            </p:cNvSpPr>
            <p:nvPr/>
          </p:nvSpPr>
          <p:spPr bwMode="auto">
            <a:xfrm>
              <a:off x="5204" y="3235"/>
              <a:ext cx="28" cy="231"/>
            </a:xfrm>
            <a:custGeom>
              <a:avLst/>
              <a:gdLst/>
              <a:ahLst/>
              <a:cxnLst>
                <a:cxn ang="0">
                  <a:pos x="28" y="14"/>
                </a:cxn>
                <a:cxn ang="0">
                  <a:pos x="28" y="10"/>
                </a:cxn>
                <a:cxn ang="0">
                  <a:pos x="26" y="7"/>
                </a:cxn>
                <a:cxn ang="0">
                  <a:pos x="21" y="2"/>
                </a:cxn>
                <a:cxn ang="0">
                  <a:pos x="18" y="0"/>
                </a:cxn>
                <a:cxn ang="0">
                  <a:pos x="10" y="0"/>
                </a:cxn>
                <a:cxn ang="0">
                  <a:pos x="7" y="2"/>
                </a:cxn>
                <a:cxn ang="0">
                  <a:pos x="2" y="7"/>
                </a:cxn>
                <a:cxn ang="0">
                  <a:pos x="0" y="10"/>
                </a:cxn>
                <a:cxn ang="0">
                  <a:pos x="0" y="221"/>
                </a:cxn>
                <a:cxn ang="0">
                  <a:pos x="2" y="224"/>
                </a:cxn>
                <a:cxn ang="0">
                  <a:pos x="7" y="230"/>
                </a:cxn>
                <a:cxn ang="0">
                  <a:pos x="10" y="231"/>
                </a:cxn>
                <a:cxn ang="0">
                  <a:pos x="18" y="231"/>
                </a:cxn>
                <a:cxn ang="0">
                  <a:pos x="21" y="230"/>
                </a:cxn>
                <a:cxn ang="0">
                  <a:pos x="26" y="224"/>
                </a:cxn>
                <a:cxn ang="0">
                  <a:pos x="28" y="221"/>
                </a:cxn>
                <a:cxn ang="0">
                  <a:pos x="28" y="217"/>
                </a:cxn>
                <a:cxn ang="0">
                  <a:pos x="28" y="14"/>
                </a:cxn>
              </a:cxnLst>
              <a:rect l="0" t="0" r="r" b="b"/>
              <a:pathLst>
                <a:path w="28" h="231">
                  <a:moveTo>
                    <a:pt x="28" y="14"/>
                  </a:moveTo>
                  <a:lnTo>
                    <a:pt x="28" y="10"/>
                  </a:lnTo>
                  <a:lnTo>
                    <a:pt x="26" y="7"/>
                  </a:lnTo>
                  <a:lnTo>
                    <a:pt x="21" y="2"/>
                  </a:lnTo>
                  <a:lnTo>
                    <a:pt x="18" y="0"/>
                  </a:lnTo>
                  <a:lnTo>
                    <a:pt x="10" y="0"/>
                  </a:lnTo>
                  <a:lnTo>
                    <a:pt x="7" y="2"/>
                  </a:lnTo>
                  <a:lnTo>
                    <a:pt x="2" y="7"/>
                  </a:lnTo>
                  <a:lnTo>
                    <a:pt x="0" y="10"/>
                  </a:lnTo>
                  <a:lnTo>
                    <a:pt x="0" y="221"/>
                  </a:lnTo>
                  <a:lnTo>
                    <a:pt x="2" y="224"/>
                  </a:lnTo>
                  <a:lnTo>
                    <a:pt x="7" y="230"/>
                  </a:lnTo>
                  <a:lnTo>
                    <a:pt x="10" y="231"/>
                  </a:lnTo>
                  <a:lnTo>
                    <a:pt x="18" y="231"/>
                  </a:lnTo>
                  <a:lnTo>
                    <a:pt x="21" y="230"/>
                  </a:lnTo>
                  <a:lnTo>
                    <a:pt x="26" y="224"/>
                  </a:lnTo>
                  <a:lnTo>
                    <a:pt x="28" y="221"/>
                  </a:lnTo>
                  <a:lnTo>
                    <a:pt x="28" y="217"/>
                  </a:lnTo>
                  <a:lnTo>
                    <a:pt x="28" y="14"/>
                  </a:lnTo>
                  <a:close/>
                </a:path>
              </a:pathLst>
            </a:custGeom>
            <a:solidFill>
              <a:srgbClr val="000000"/>
            </a:solidFill>
            <a:ln w="9525">
              <a:noFill/>
              <a:round/>
              <a:headEnd/>
              <a:tailEnd/>
            </a:ln>
          </p:spPr>
          <p:txBody>
            <a:bodyPr/>
            <a:lstStyle/>
            <a:p>
              <a:endParaRPr lang="en-US"/>
            </a:p>
          </p:txBody>
        </p:sp>
        <p:sp>
          <p:nvSpPr>
            <p:cNvPr id="927826" name="Freeform 82"/>
            <p:cNvSpPr>
              <a:spLocks/>
            </p:cNvSpPr>
            <p:nvPr/>
          </p:nvSpPr>
          <p:spPr bwMode="auto">
            <a:xfrm flipV="1">
              <a:off x="3629" y="3686"/>
              <a:ext cx="28" cy="231"/>
            </a:xfrm>
            <a:custGeom>
              <a:avLst/>
              <a:gdLst/>
              <a:ahLst/>
              <a:cxnLst>
                <a:cxn ang="0">
                  <a:pos x="0" y="218"/>
                </a:cxn>
                <a:cxn ang="0">
                  <a:pos x="0" y="222"/>
                </a:cxn>
                <a:cxn ang="0">
                  <a:pos x="2" y="224"/>
                </a:cxn>
                <a:cxn ang="0">
                  <a:pos x="7" y="230"/>
                </a:cxn>
                <a:cxn ang="0">
                  <a:pos x="10" y="231"/>
                </a:cxn>
                <a:cxn ang="0">
                  <a:pos x="18" y="231"/>
                </a:cxn>
                <a:cxn ang="0">
                  <a:pos x="21" y="230"/>
                </a:cxn>
                <a:cxn ang="0">
                  <a:pos x="26" y="224"/>
                </a:cxn>
                <a:cxn ang="0">
                  <a:pos x="28" y="222"/>
                </a:cxn>
                <a:cxn ang="0">
                  <a:pos x="28" y="10"/>
                </a:cxn>
                <a:cxn ang="0">
                  <a:pos x="26" y="7"/>
                </a:cxn>
                <a:cxn ang="0">
                  <a:pos x="21" y="2"/>
                </a:cxn>
                <a:cxn ang="0">
                  <a:pos x="18" y="0"/>
                </a:cxn>
                <a:cxn ang="0">
                  <a:pos x="10" y="0"/>
                </a:cxn>
                <a:cxn ang="0">
                  <a:pos x="7" y="2"/>
                </a:cxn>
                <a:cxn ang="0">
                  <a:pos x="2" y="7"/>
                </a:cxn>
                <a:cxn ang="0">
                  <a:pos x="0" y="10"/>
                </a:cxn>
                <a:cxn ang="0">
                  <a:pos x="0" y="14"/>
                </a:cxn>
                <a:cxn ang="0">
                  <a:pos x="0" y="218"/>
                </a:cxn>
              </a:cxnLst>
              <a:rect l="0" t="0" r="r" b="b"/>
              <a:pathLst>
                <a:path w="28" h="231">
                  <a:moveTo>
                    <a:pt x="0" y="218"/>
                  </a:moveTo>
                  <a:lnTo>
                    <a:pt x="0" y="222"/>
                  </a:lnTo>
                  <a:lnTo>
                    <a:pt x="2" y="224"/>
                  </a:lnTo>
                  <a:lnTo>
                    <a:pt x="7" y="230"/>
                  </a:lnTo>
                  <a:lnTo>
                    <a:pt x="10" y="231"/>
                  </a:lnTo>
                  <a:lnTo>
                    <a:pt x="18" y="231"/>
                  </a:lnTo>
                  <a:lnTo>
                    <a:pt x="21" y="230"/>
                  </a:lnTo>
                  <a:lnTo>
                    <a:pt x="26" y="224"/>
                  </a:lnTo>
                  <a:lnTo>
                    <a:pt x="28" y="222"/>
                  </a:lnTo>
                  <a:lnTo>
                    <a:pt x="28" y="10"/>
                  </a:lnTo>
                  <a:lnTo>
                    <a:pt x="26" y="7"/>
                  </a:lnTo>
                  <a:lnTo>
                    <a:pt x="21" y="2"/>
                  </a:lnTo>
                  <a:lnTo>
                    <a:pt x="18" y="0"/>
                  </a:lnTo>
                  <a:lnTo>
                    <a:pt x="10" y="0"/>
                  </a:lnTo>
                  <a:lnTo>
                    <a:pt x="7" y="2"/>
                  </a:lnTo>
                  <a:lnTo>
                    <a:pt x="2" y="7"/>
                  </a:lnTo>
                  <a:lnTo>
                    <a:pt x="0" y="10"/>
                  </a:lnTo>
                  <a:lnTo>
                    <a:pt x="0" y="14"/>
                  </a:lnTo>
                  <a:lnTo>
                    <a:pt x="0" y="218"/>
                  </a:lnTo>
                  <a:close/>
                </a:path>
              </a:pathLst>
            </a:custGeom>
            <a:solidFill>
              <a:srgbClr val="000000"/>
            </a:solidFill>
            <a:ln w="9525">
              <a:noFill/>
              <a:round/>
              <a:headEnd/>
              <a:tailEnd/>
            </a:ln>
          </p:spPr>
          <p:txBody>
            <a:bodyPr/>
            <a:lstStyle/>
            <a:p>
              <a:endParaRPr lang="en-US"/>
            </a:p>
          </p:txBody>
        </p:sp>
        <p:sp>
          <p:nvSpPr>
            <p:cNvPr id="927828" name="Line 84"/>
            <p:cNvSpPr>
              <a:spLocks noChangeShapeType="1"/>
            </p:cNvSpPr>
            <p:nvPr/>
          </p:nvSpPr>
          <p:spPr bwMode="auto">
            <a:xfrm flipH="1">
              <a:off x="2944" y="3896"/>
              <a:ext cx="696" cy="0"/>
            </a:xfrm>
            <a:prstGeom prst="line">
              <a:avLst/>
            </a:prstGeom>
            <a:noFill/>
            <a:ln w="38100">
              <a:solidFill>
                <a:schemeClr val="tx1"/>
              </a:solidFill>
              <a:round/>
              <a:headEnd/>
              <a:tailEnd/>
            </a:ln>
            <a:effectLst/>
          </p:spPr>
          <p:txBody>
            <a:bodyPr/>
            <a:lstStyle/>
            <a:p>
              <a:endParaRPr lang="en-US"/>
            </a:p>
          </p:txBody>
        </p:sp>
        <p:sp>
          <p:nvSpPr>
            <p:cNvPr id="927829" name="Freeform 85"/>
            <p:cNvSpPr>
              <a:spLocks/>
            </p:cNvSpPr>
            <p:nvPr/>
          </p:nvSpPr>
          <p:spPr bwMode="auto">
            <a:xfrm flipV="1">
              <a:off x="4445" y="3686"/>
              <a:ext cx="28" cy="231"/>
            </a:xfrm>
            <a:custGeom>
              <a:avLst/>
              <a:gdLst/>
              <a:ahLst/>
              <a:cxnLst>
                <a:cxn ang="0">
                  <a:pos x="0" y="218"/>
                </a:cxn>
                <a:cxn ang="0">
                  <a:pos x="0" y="222"/>
                </a:cxn>
                <a:cxn ang="0">
                  <a:pos x="2" y="224"/>
                </a:cxn>
                <a:cxn ang="0">
                  <a:pos x="7" y="230"/>
                </a:cxn>
                <a:cxn ang="0">
                  <a:pos x="10" y="231"/>
                </a:cxn>
                <a:cxn ang="0">
                  <a:pos x="18" y="231"/>
                </a:cxn>
                <a:cxn ang="0">
                  <a:pos x="21" y="230"/>
                </a:cxn>
                <a:cxn ang="0">
                  <a:pos x="26" y="224"/>
                </a:cxn>
                <a:cxn ang="0">
                  <a:pos x="28" y="222"/>
                </a:cxn>
                <a:cxn ang="0">
                  <a:pos x="28" y="10"/>
                </a:cxn>
                <a:cxn ang="0">
                  <a:pos x="26" y="7"/>
                </a:cxn>
                <a:cxn ang="0">
                  <a:pos x="21" y="2"/>
                </a:cxn>
                <a:cxn ang="0">
                  <a:pos x="18" y="0"/>
                </a:cxn>
                <a:cxn ang="0">
                  <a:pos x="10" y="0"/>
                </a:cxn>
                <a:cxn ang="0">
                  <a:pos x="7" y="2"/>
                </a:cxn>
                <a:cxn ang="0">
                  <a:pos x="2" y="7"/>
                </a:cxn>
                <a:cxn ang="0">
                  <a:pos x="0" y="10"/>
                </a:cxn>
                <a:cxn ang="0">
                  <a:pos x="0" y="14"/>
                </a:cxn>
                <a:cxn ang="0">
                  <a:pos x="0" y="218"/>
                </a:cxn>
              </a:cxnLst>
              <a:rect l="0" t="0" r="r" b="b"/>
              <a:pathLst>
                <a:path w="28" h="231">
                  <a:moveTo>
                    <a:pt x="0" y="218"/>
                  </a:moveTo>
                  <a:lnTo>
                    <a:pt x="0" y="222"/>
                  </a:lnTo>
                  <a:lnTo>
                    <a:pt x="2" y="224"/>
                  </a:lnTo>
                  <a:lnTo>
                    <a:pt x="7" y="230"/>
                  </a:lnTo>
                  <a:lnTo>
                    <a:pt x="10" y="231"/>
                  </a:lnTo>
                  <a:lnTo>
                    <a:pt x="18" y="231"/>
                  </a:lnTo>
                  <a:lnTo>
                    <a:pt x="21" y="230"/>
                  </a:lnTo>
                  <a:lnTo>
                    <a:pt x="26" y="224"/>
                  </a:lnTo>
                  <a:lnTo>
                    <a:pt x="28" y="222"/>
                  </a:lnTo>
                  <a:lnTo>
                    <a:pt x="28" y="10"/>
                  </a:lnTo>
                  <a:lnTo>
                    <a:pt x="26" y="7"/>
                  </a:lnTo>
                  <a:lnTo>
                    <a:pt x="21" y="2"/>
                  </a:lnTo>
                  <a:lnTo>
                    <a:pt x="18" y="0"/>
                  </a:lnTo>
                  <a:lnTo>
                    <a:pt x="10" y="0"/>
                  </a:lnTo>
                  <a:lnTo>
                    <a:pt x="7" y="2"/>
                  </a:lnTo>
                  <a:lnTo>
                    <a:pt x="2" y="7"/>
                  </a:lnTo>
                  <a:lnTo>
                    <a:pt x="0" y="10"/>
                  </a:lnTo>
                  <a:lnTo>
                    <a:pt x="0" y="14"/>
                  </a:lnTo>
                  <a:lnTo>
                    <a:pt x="0" y="218"/>
                  </a:lnTo>
                  <a:close/>
                </a:path>
              </a:pathLst>
            </a:custGeom>
            <a:solidFill>
              <a:srgbClr val="000000"/>
            </a:solidFill>
            <a:ln w="9525">
              <a:noFill/>
              <a:round/>
              <a:headEnd/>
              <a:tailEnd/>
            </a:ln>
          </p:spPr>
          <p:txBody>
            <a:bodyPr/>
            <a:lstStyle/>
            <a:p>
              <a:endParaRPr lang="en-US"/>
            </a:p>
          </p:txBody>
        </p:sp>
        <p:sp>
          <p:nvSpPr>
            <p:cNvPr id="927830" name="Line 86"/>
            <p:cNvSpPr>
              <a:spLocks noChangeShapeType="1"/>
            </p:cNvSpPr>
            <p:nvPr/>
          </p:nvSpPr>
          <p:spPr bwMode="auto">
            <a:xfrm>
              <a:off x="3640" y="3688"/>
              <a:ext cx="832" cy="0"/>
            </a:xfrm>
            <a:prstGeom prst="line">
              <a:avLst/>
            </a:prstGeom>
            <a:noFill/>
            <a:ln w="38100">
              <a:solidFill>
                <a:schemeClr val="tx1"/>
              </a:solidFill>
              <a:round/>
              <a:headEnd/>
              <a:tailEnd/>
            </a:ln>
            <a:effectLst/>
          </p:spPr>
          <p:txBody>
            <a:bodyPr/>
            <a:lstStyle/>
            <a:p>
              <a:endParaRPr lang="en-US"/>
            </a:p>
          </p:txBody>
        </p:sp>
        <p:sp>
          <p:nvSpPr>
            <p:cNvPr id="927831" name="Line 87"/>
            <p:cNvSpPr>
              <a:spLocks noChangeShapeType="1"/>
            </p:cNvSpPr>
            <p:nvPr/>
          </p:nvSpPr>
          <p:spPr bwMode="auto">
            <a:xfrm flipH="1">
              <a:off x="4448" y="3896"/>
              <a:ext cx="696" cy="0"/>
            </a:xfrm>
            <a:prstGeom prst="line">
              <a:avLst/>
            </a:prstGeom>
            <a:noFill/>
            <a:ln w="38100">
              <a:solidFill>
                <a:schemeClr val="tx1"/>
              </a:solidFill>
              <a:round/>
              <a:headEnd/>
              <a:tailEnd/>
            </a:ln>
            <a:effectLst/>
          </p:spPr>
          <p:txBody>
            <a:bodyPr/>
            <a:lstStyle/>
            <a:p>
              <a:endParaRPr lang="en-US"/>
            </a:p>
          </p:txBody>
        </p:sp>
        <p:sp>
          <p:nvSpPr>
            <p:cNvPr id="927832" name="Text Box 88"/>
            <p:cNvSpPr txBox="1">
              <a:spLocks noChangeArrowheads="1"/>
            </p:cNvSpPr>
            <p:nvPr/>
          </p:nvSpPr>
          <p:spPr bwMode="auto">
            <a:xfrm>
              <a:off x="2872" y="3864"/>
              <a:ext cx="200" cy="288"/>
            </a:xfrm>
            <a:prstGeom prst="rect">
              <a:avLst/>
            </a:prstGeom>
            <a:noFill/>
            <a:ln w="9525">
              <a:noFill/>
              <a:miter lim="800000"/>
              <a:headEnd/>
              <a:tailEnd/>
            </a:ln>
            <a:effectLst/>
          </p:spPr>
          <p:txBody>
            <a:bodyPr>
              <a:spAutoFit/>
            </a:bodyPr>
            <a:lstStyle/>
            <a:p>
              <a:pPr>
                <a:spcBef>
                  <a:spcPct val="50000"/>
                </a:spcBef>
              </a:pPr>
              <a:r>
                <a:rPr lang="en-US" sz="2400" i="0" baseline="0"/>
                <a:t>0</a:t>
              </a:r>
            </a:p>
          </p:txBody>
        </p:sp>
        <p:sp>
          <p:nvSpPr>
            <p:cNvPr id="927833" name="Text Box 89"/>
            <p:cNvSpPr txBox="1">
              <a:spLocks noChangeArrowheads="1"/>
            </p:cNvSpPr>
            <p:nvPr/>
          </p:nvSpPr>
          <p:spPr bwMode="auto">
            <a:xfrm>
              <a:off x="3240" y="3864"/>
              <a:ext cx="200" cy="288"/>
            </a:xfrm>
            <a:prstGeom prst="rect">
              <a:avLst/>
            </a:prstGeom>
            <a:noFill/>
            <a:ln w="9525">
              <a:noFill/>
              <a:miter lim="800000"/>
              <a:headEnd/>
              <a:tailEnd/>
            </a:ln>
            <a:effectLst/>
          </p:spPr>
          <p:txBody>
            <a:bodyPr>
              <a:spAutoFit/>
            </a:bodyPr>
            <a:lstStyle/>
            <a:p>
              <a:pPr>
                <a:spcBef>
                  <a:spcPct val="50000"/>
                </a:spcBef>
              </a:pPr>
              <a:r>
                <a:rPr lang="en-US" sz="2400" i="0" baseline="0"/>
                <a:t>1</a:t>
              </a:r>
            </a:p>
          </p:txBody>
        </p:sp>
        <p:sp>
          <p:nvSpPr>
            <p:cNvPr id="927834" name="Text Box 90"/>
            <p:cNvSpPr txBox="1">
              <a:spLocks noChangeArrowheads="1"/>
            </p:cNvSpPr>
            <p:nvPr/>
          </p:nvSpPr>
          <p:spPr bwMode="auto">
            <a:xfrm>
              <a:off x="3696" y="3864"/>
              <a:ext cx="200" cy="288"/>
            </a:xfrm>
            <a:prstGeom prst="rect">
              <a:avLst/>
            </a:prstGeom>
            <a:noFill/>
            <a:ln w="9525">
              <a:noFill/>
              <a:miter lim="800000"/>
              <a:headEnd/>
              <a:tailEnd/>
            </a:ln>
            <a:effectLst/>
          </p:spPr>
          <p:txBody>
            <a:bodyPr>
              <a:spAutoFit/>
            </a:bodyPr>
            <a:lstStyle/>
            <a:p>
              <a:pPr>
                <a:spcBef>
                  <a:spcPct val="50000"/>
                </a:spcBef>
              </a:pPr>
              <a:r>
                <a:rPr lang="en-US" sz="2400" i="0" baseline="0"/>
                <a:t>2</a:t>
              </a:r>
            </a:p>
          </p:txBody>
        </p:sp>
        <p:sp>
          <p:nvSpPr>
            <p:cNvPr id="927835" name="Text Box 91"/>
            <p:cNvSpPr txBox="1">
              <a:spLocks noChangeArrowheads="1"/>
            </p:cNvSpPr>
            <p:nvPr/>
          </p:nvSpPr>
          <p:spPr bwMode="auto">
            <a:xfrm>
              <a:off x="4080" y="3864"/>
              <a:ext cx="200" cy="288"/>
            </a:xfrm>
            <a:prstGeom prst="rect">
              <a:avLst/>
            </a:prstGeom>
            <a:noFill/>
            <a:ln w="9525">
              <a:noFill/>
              <a:miter lim="800000"/>
              <a:headEnd/>
              <a:tailEnd/>
            </a:ln>
            <a:effectLst/>
          </p:spPr>
          <p:txBody>
            <a:bodyPr>
              <a:spAutoFit/>
            </a:bodyPr>
            <a:lstStyle/>
            <a:p>
              <a:pPr>
                <a:spcBef>
                  <a:spcPct val="50000"/>
                </a:spcBef>
              </a:pPr>
              <a:r>
                <a:rPr lang="en-US" sz="2400" i="0" baseline="0"/>
                <a:t>3</a:t>
              </a:r>
            </a:p>
          </p:txBody>
        </p:sp>
        <p:sp>
          <p:nvSpPr>
            <p:cNvPr id="927955" name="Text Box 211"/>
            <p:cNvSpPr txBox="1">
              <a:spLocks noChangeArrowheads="1"/>
            </p:cNvSpPr>
            <p:nvPr/>
          </p:nvSpPr>
          <p:spPr bwMode="auto">
            <a:xfrm>
              <a:off x="4500" y="3853"/>
              <a:ext cx="200" cy="288"/>
            </a:xfrm>
            <a:prstGeom prst="rect">
              <a:avLst/>
            </a:prstGeom>
            <a:noFill/>
            <a:ln w="9525">
              <a:noFill/>
              <a:miter lim="800000"/>
              <a:headEnd/>
              <a:tailEnd/>
            </a:ln>
            <a:effectLst/>
          </p:spPr>
          <p:txBody>
            <a:bodyPr>
              <a:spAutoFit/>
            </a:bodyPr>
            <a:lstStyle/>
            <a:p>
              <a:pPr>
                <a:spcBef>
                  <a:spcPct val="50000"/>
                </a:spcBef>
              </a:pPr>
              <a:r>
                <a:rPr lang="en-US" sz="2400" i="0" baseline="0"/>
                <a:t>0</a:t>
              </a:r>
            </a:p>
          </p:txBody>
        </p:sp>
        <p:sp>
          <p:nvSpPr>
            <p:cNvPr id="927956" name="Text Box 212"/>
            <p:cNvSpPr txBox="1">
              <a:spLocks noChangeArrowheads="1"/>
            </p:cNvSpPr>
            <p:nvPr/>
          </p:nvSpPr>
          <p:spPr bwMode="auto">
            <a:xfrm>
              <a:off x="4868" y="3853"/>
              <a:ext cx="200" cy="288"/>
            </a:xfrm>
            <a:prstGeom prst="rect">
              <a:avLst/>
            </a:prstGeom>
            <a:noFill/>
            <a:ln w="9525">
              <a:noFill/>
              <a:miter lim="800000"/>
              <a:headEnd/>
              <a:tailEnd/>
            </a:ln>
            <a:effectLst/>
          </p:spPr>
          <p:txBody>
            <a:bodyPr>
              <a:spAutoFit/>
            </a:bodyPr>
            <a:lstStyle/>
            <a:p>
              <a:pPr>
                <a:spcBef>
                  <a:spcPct val="50000"/>
                </a:spcBef>
              </a:pPr>
              <a:r>
                <a:rPr lang="en-US" sz="2400" i="0" baseline="0"/>
                <a:t>1</a:t>
              </a:r>
            </a:p>
          </p:txBody>
        </p:sp>
      </p:grpSp>
    </p:spTree>
  </p:cSld>
  <p:clrMapOvr>
    <a:masterClrMapping/>
  </p:clrMapOvr>
  <p:transition>
    <p:zoom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F87C56F-6690-4337-9C5E-4A5576358DBA}" type="slidenum">
              <a:rPr lang="en-US" smtClean="0"/>
              <a:pPr/>
              <a:t>15</a:t>
            </a:fld>
            <a:endParaRPr lang="en-US" dirty="0"/>
          </a:p>
        </p:txBody>
      </p:sp>
      <p:sp>
        <p:nvSpPr>
          <p:cNvPr id="935942" name="Rectangle 6"/>
          <p:cNvSpPr>
            <a:spLocks noGrp="1" noChangeArrowheads="1"/>
          </p:cNvSpPr>
          <p:nvPr>
            <p:ph type="body" idx="1"/>
          </p:nvPr>
        </p:nvSpPr>
        <p:spPr>
          <a:xfrm>
            <a:off x="457200" y="1295400"/>
            <a:ext cx="8229600" cy="4830763"/>
          </a:xfrm>
        </p:spPr>
        <p:txBody>
          <a:bodyPr>
            <a:normAutofit/>
          </a:bodyPr>
          <a:lstStyle/>
          <a:p>
            <a:pPr algn="just">
              <a:buFont typeface="Wingdings" pitchFamily="2" charset="2"/>
              <a:buChar char="q"/>
            </a:pPr>
            <a:r>
              <a:rPr lang="en-US" sz="2800" dirty="0">
                <a:cs typeface="Times New Roman" pitchFamily="18" charset="0"/>
              </a:rPr>
              <a:t>These circuits are called </a:t>
            </a:r>
            <a:r>
              <a:rPr lang="en-US" sz="2800" b="1" i="1" dirty="0">
                <a:solidFill>
                  <a:srgbClr val="FF0000"/>
                </a:solidFill>
                <a:cs typeface="Times New Roman" pitchFamily="18" charset="0"/>
              </a:rPr>
              <a:t>ripple counters</a:t>
            </a:r>
            <a:r>
              <a:rPr lang="en-US" sz="2800" b="1" dirty="0">
                <a:solidFill>
                  <a:srgbClr val="FF0000"/>
                </a:solidFill>
                <a:cs typeface="Times New Roman" pitchFamily="18" charset="0"/>
              </a:rPr>
              <a:t> </a:t>
            </a:r>
            <a:r>
              <a:rPr lang="en-US" sz="2800" dirty="0">
                <a:cs typeface="Times New Roman" pitchFamily="18" charset="0"/>
              </a:rPr>
              <a:t>because each </a:t>
            </a:r>
            <a:r>
              <a:rPr lang="en-US" sz="2800" b="1" dirty="0">
                <a:solidFill>
                  <a:schemeClr val="tx2">
                    <a:lumMod val="60000"/>
                    <a:lumOff val="40000"/>
                  </a:schemeClr>
                </a:solidFill>
                <a:cs typeface="Times New Roman" pitchFamily="18" charset="0"/>
              </a:rPr>
              <a:t>edge sensitive transition </a:t>
            </a:r>
            <a:r>
              <a:rPr lang="en-US" sz="2800" dirty="0">
                <a:cs typeface="Times New Roman" pitchFamily="18" charset="0"/>
              </a:rPr>
              <a:t>(positive in the example) causes a change in the </a:t>
            </a:r>
            <a:r>
              <a:rPr lang="en-US" sz="2800" u="sng" dirty="0">
                <a:cs typeface="Times New Roman" pitchFamily="18" charset="0"/>
              </a:rPr>
              <a:t>next</a:t>
            </a:r>
            <a:r>
              <a:rPr lang="en-US" sz="2800" dirty="0">
                <a:cs typeface="Times New Roman" pitchFamily="18" charset="0"/>
              </a:rPr>
              <a:t> flip-flop’s state</a:t>
            </a:r>
            <a:r>
              <a:rPr lang="en-US" sz="2800" dirty="0" smtClean="0">
                <a:cs typeface="Times New Roman" pitchFamily="18" charset="0"/>
              </a:rPr>
              <a:t>.</a:t>
            </a:r>
          </a:p>
          <a:p>
            <a:pPr algn="just">
              <a:buFont typeface="Wingdings" pitchFamily="2" charset="2"/>
              <a:buChar char="q"/>
            </a:pPr>
            <a:endParaRPr lang="en-US" sz="2800" dirty="0">
              <a:cs typeface="Times New Roman" pitchFamily="18" charset="0"/>
            </a:endParaRPr>
          </a:p>
          <a:p>
            <a:pPr algn="just">
              <a:buFont typeface="Wingdings" pitchFamily="2" charset="2"/>
              <a:buChar char="q"/>
            </a:pPr>
            <a:r>
              <a:rPr lang="en-US" sz="2800" dirty="0">
                <a:cs typeface="Times New Roman" pitchFamily="18" charset="0"/>
              </a:rPr>
              <a:t>The changes “ripple” upward through the </a:t>
            </a:r>
            <a:r>
              <a:rPr lang="en-US" sz="2800" b="1" dirty="0">
                <a:solidFill>
                  <a:srgbClr val="C00000"/>
                </a:solidFill>
                <a:cs typeface="Times New Roman" pitchFamily="18" charset="0"/>
              </a:rPr>
              <a:t>chain of </a:t>
            </a:r>
            <a:r>
              <a:rPr lang="en-US" sz="2800" b="1" dirty="0" smtClean="0">
                <a:solidFill>
                  <a:srgbClr val="C00000"/>
                </a:solidFill>
                <a:cs typeface="Times New Roman" pitchFamily="18" charset="0"/>
              </a:rPr>
              <a:t>flip-flops.</a:t>
            </a:r>
            <a:endParaRPr lang="en-US" sz="2800" dirty="0" smtClean="0">
              <a:cs typeface="Times New Roman" pitchFamily="18" charset="0"/>
            </a:endParaRPr>
          </a:p>
          <a:p>
            <a:pPr algn="just">
              <a:buFont typeface="Wingdings" pitchFamily="2" charset="2"/>
              <a:buChar char="q"/>
            </a:pPr>
            <a:endParaRPr lang="en-US" sz="2800" dirty="0">
              <a:cs typeface="Times New Roman" pitchFamily="18" charset="0"/>
            </a:endParaRPr>
          </a:p>
          <a:p>
            <a:pPr algn="just">
              <a:buFont typeface="Wingdings" pitchFamily="2" charset="2"/>
              <a:buChar char="q"/>
            </a:pPr>
            <a:r>
              <a:rPr lang="en-US" sz="2800" dirty="0">
                <a:cs typeface="Times New Roman" pitchFamily="18" charset="0"/>
              </a:rPr>
              <a:t>To see this effect in detail look at the waveforms on the next slide.</a:t>
            </a:r>
          </a:p>
          <a:p>
            <a:pPr algn="just">
              <a:buFont typeface="Wingdings" pitchFamily="2" charset="2"/>
              <a:buChar char="q"/>
            </a:pPr>
            <a:endParaRPr lang="en-US" sz="2400" dirty="0"/>
          </a:p>
        </p:txBody>
      </p:sp>
      <p:sp>
        <p:nvSpPr>
          <p:cNvPr id="6" name="Rectangle 185"/>
          <p:cNvSpPr>
            <a:spLocks noGrp="1" noChangeArrowheads="1"/>
          </p:cNvSpPr>
          <p:nvPr>
            <p:ph type="title"/>
          </p:nvPr>
        </p:nvSpPr>
        <p:spPr>
          <a:xfrm>
            <a:off x="228600" y="76200"/>
            <a:ext cx="3505200" cy="1143000"/>
          </a:xfrm>
          <a:noFill/>
          <a:ln/>
        </p:spPr>
        <p:txBody>
          <a:bodyPr>
            <a:normAutofit/>
          </a:bodyPr>
          <a:lstStyle/>
          <a:p>
            <a:pPr algn="l"/>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Ripple </a:t>
            </a:r>
            <a:r>
              <a:rPr lang="en-US" sz="3200" b="1" dirty="0">
                <a:solidFill>
                  <a:srgbClr val="070E93"/>
                </a:solidFill>
                <a:effectLst>
                  <a:outerShdw blurRad="38100" dist="38100" dir="2700000" algn="tl">
                    <a:srgbClr val="C0C0C0"/>
                  </a:outerShdw>
                </a:effectLst>
                <a:latin typeface="Times New Roman" pitchFamily="18" charset="0"/>
                <a:cs typeface="B Titr" pitchFamily="2" charset="-78"/>
              </a:rPr>
              <a:t>Counter </a:t>
            </a:r>
          </a:p>
        </p:txBody>
      </p:sp>
    </p:spTree>
  </p:cSld>
  <p:clrMapOvr>
    <a:masterClrMapping/>
  </p:clrMapOvr>
  <p:transition>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lide Number Placeholder 3"/>
          <p:cNvSpPr>
            <a:spLocks noGrp="1"/>
          </p:cNvSpPr>
          <p:nvPr>
            <p:ph type="sldNum" sz="quarter" idx="10"/>
          </p:nvPr>
        </p:nvSpPr>
        <p:spPr/>
        <p:txBody>
          <a:bodyPr/>
          <a:lstStyle/>
          <a:p>
            <a:fld id="{E63346D0-0BC4-4430-B2F5-05B62CAF99D1}" type="slidenum">
              <a:rPr lang="en-US" smtClean="0"/>
              <a:pPr/>
              <a:t>16</a:t>
            </a:fld>
            <a:endParaRPr lang="en-US" dirty="0"/>
          </a:p>
        </p:txBody>
      </p:sp>
      <p:sp>
        <p:nvSpPr>
          <p:cNvPr id="929798" name="Rectangle 6"/>
          <p:cNvSpPr>
            <a:spLocks noGrp="1" noChangeArrowheads="1"/>
          </p:cNvSpPr>
          <p:nvPr>
            <p:ph type="body" idx="1"/>
          </p:nvPr>
        </p:nvSpPr>
        <p:spPr>
          <a:xfrm>
            <a:off x="812800" y="1601787"/>
            <a:ext cx="8255000" cy="5027613"/>
          </a:xfrm>
        </p:spPr>
        <p:txBody>
          <a:bodyPr>
            <a:normAutofit lnSpcReduction="10000"/>
          </a:bodyPr>
          <a:lstStyle/>
          <a:p>
            <a:pPr>
              <a:buSzPct val="115000"/>
              <a:buFont typeface="Wingdings" pitchFamily="2" charset="2"/>
              <a:buChar char="q"/>
            </a:pPr>
            <a:r>
              <a:rPr lang="en-US" sz="2800" dirty="0"/>
              <a:t>The arrows show the</a:t>
            </a:r>
            <a:br>
              <a:rPr lang="en-US" sz="2800" dirty="0"/>
            </a:br>
            <a:r>
              <a:rPr lang="en-US" sz="2800" dirty="0"/>
              <a:t>cause-effect relation-</a:t>
            </a:r>
            <a:br>
              <a:rPr lang="en-US" sz="2800" dirty="0"/>
            </a:br>
            <a:r>
              <a:rPr lang="en-US" sz="2800" dirty="0"/>
              <a:t>ship from the prior</a:t>
            </a:r>
            <a:br>
              <a:rPr lang="en-US" sz="2800" dirty="0"/>
            </a:br>
            <a:r>
              <a:rPr lang="en-US" sz="2800" dirty="0"/>
              <a:t>slide =&gt;</a:t>
            </a:r>
          </a:p>
          <a:p>
            <a:pPr>
              <a:buSzPct val="115000"/>
              <a:buFont typeface="Wingdings" pitchFamily="2" charset="2"/>
              <a:buChar char="q"/>
            </a:pPr>
            <a:r>
              <a:rPr lang="en-US" sz="2800" dirty="0"/>
              <a:t>The corresponding</a:t>
            </a:r>
            <a:br>
              <a:rPr lang="en-US" sz="2800" dirty="0"/>
            </a:br>
            <a:r>
              <a:rPr lang="en-US" sz="2800" dirty="0"/>
              <a:t>sequence of states =&gt;</a:t>
            </a:r>
            <a:br>
              <a:rPr lang="en-US" sz="2800" dirty="0"/>
            </a:br>
            <a:r>
              <a:rPr lang="en-US" sz="2800" dirty="0"/>
              <a:t>(B,A) = (0,0),</a:t>
            </a:r>
          </a:p>
          <a:p>
            <a:pPr>
              <a:buSzPct val="115000"/>
              <a:buFont typeface="Wingdings" pitchFamily="2" charset="2"/>
              <a:buChar char="q"/>
            </a:pPr>
            <a:r>
              <a:rPr lang="en-US" sz="2800" dirty="0"/>
              <a:t>Each additional bit, C, D, …behaves like bit B, changing </a:t>
            </a:r>
            <a:r>
              <a:rPr lang="en-US" sz="2800" b="1" dirty="0">
                <a:solidFill>
                  <a:srgbClr val="FF0000"/>
                </a:solidFill>
              </a:rPr>
              <a:t>half as frequently </a:t>
            </a:r>
            <a:r>
              <a:rPr lang="en-US" sz="2800" dirty="0"/>
              <a:t>as the bit before it.</a:t>
            </a:r>
          </a:p>
          <a:p>
            <a:pPr>
              <a:buSzPct val="115000"/>
              <a:buFont typeface="Wingdings" pitchFamily="2" charset="2"/>
              <a:buChar char="q"/>
            </a:pPr>
            <a:r>
              <a:rPr lang="en-US" sz="2800" dirty="0"/>
              <a:t>For 3 bits: (C,B,A) = (0,0,0), (0,0,1), (0,1,0), (0,1,1),</a:t>
            </a:r>
            <a:br>
              <a:rPr lang="en-US" sz="2800" dirty="0"/>
            </a:br>
            <a:r>
              <a:rPr lang="en-US" sz="2800" dirty="0"/>
              <a:t>(1,0,0), (1,0,1), (1,1,0), (1,1,1), (0,0,0), …        </a:t>
            </a:r>
            <a:br>
              <a:rPr lang="en-US" sz="2800" dirty="0"/>
            </a:br>
            <a:endParaRPr lang="en-US" sz="2800" dirty="0"/>
          </a:p>
        </p:txBody>
      </p:sp>
      <p:grpSp>
        <p:nvGrpSpPr>
          <p:cNvPr id="2" name="Group 99"/>
          <p:cNvGrpSpPr>
            <a:grpSpLocks/>
          </p:cNvGrpSpPr>
          <p:nvPr/>
        </p:nvGrpSpPr>
        <p:grpSpPr bwMode="auto">
          <a:xfrm>
            <a:off x="3903663" y="2119313"/>
            <a:ext cx="1984375" cy="2357437"/>
            <a:chOff x="2459" y="1335"/>
            <a:chExt cx="1250" cy="1485"/>
          </a:xfrm>
        </p:grpSpPr>
        <p:grpSp>
          <p:nvGrpSpPr>
            <p:cNvPr id="3" name="Group 89"/>
            <p:cNvGrpSpPr>
              <a:grpSpLocks/>
            </p:cNvGrpSpPr>
            <p:nvPr/>
          </p:nvGrpSpPr>
          <p:grpSpPr bwMode="auto">
            <a:xfrm>
              <a:off x="3388" y="1335"/>
              <a:ext cx="321" cy="828"/>
              <a:chOff x="3396" y="1335"/>
              <a:chExt cx="321" cy="828"/>
            </a:xfrm>
          </p:grpSpPr>
          <p:grpSp>
            <p:nvGrpSpPr>
              <p:cNvPr id="4" name="Group 69"/>
              <p:cNvGrpSpPr>
                <a:grpSpLocks/>
              </p:cNvGrpSpPr>
              <p:nvPr/>
            </p:nvGrpSpPr>
            <p:grpSpPr bwMode="auto">
              <a:xfrm>
                <a:off x="3396" y="1335"/>
                <a:ext cx="253" cy="394"/>
                <a:chOff x="2993" y="2953"/>
                <a:chExt cx="253" cy="394"/>
              </a:xfrm>
            </p:grpSpPr>
            <p:sp>
              <p:nvSpPr>
                <p:cNvPr id="929862" name="Freeform 70"/>
                <p:cNvSpPr>
                  <a:spLocks/>
                </p:cNvSpPr>
                <p:nvPr/>
              </p:nvSpPr>
              <p:spPr bwMode="auto">
                <a:xfrm>
                  <a:off x="2993" y="2953"/>
                  <a:ext cx="253" cy="394"/>
                </a:xfrm>
                <a:custGeom>
                  <a:avLst/>
                  <a:gdLst/>
                  <a:ahLst/>
                  <a:cxnLst>
                    <a:cxn ang="0">
                      <a:pos x="131" y="0"/>
                    </a:cxn>
                    <a:cxn ang="0">
                      <a:pos x="207" y="10"/>
                    </a:cxn>
                    <a:cxn ang="0">
                      <a:pos x="247" y="37"/>
                    </a:cxn>
                    <a:cxn ang="0">
                      <a:pos x="246" y="89"/>
                    </a:cxn>
                    <a:cxn ang="0">
                      <a:pos x="214" y="133"/>
                    </a:cxn>
                    <a:cxn ang="0">
                      <a:pos x="153" y="154"/>
                    </a:cxn>
                    <a:cxn ang="0">
                      <a:pos x="99" y="164"/>
                    </a:cxn>
                    <a:cxn ang="0">
                      <a:pos x="15" y="221"/>
                    </a:cxn>
                    <a:cxn ang="0">
                      <a:pos x="3" y="292"/>
                    </a:cxn>
                    <a:cxn ang="0">
                      <a:pos x="12" y="344"/>
                    </a:cxn>
                    <a:cxn ang="0">
                      <a:pos x="33" y="367"/>
                    </a:cxn>
                    <a:cxn ang="0">
                      <a:pos x="63" y="388"/>
                    </a:cxn>
                    <a:cxn ang="0">
                      <a:pos x="121" y="388"/>
                    </a:cxn>
                    <a:cxn ang="0">
                      <a:pos x="166" y="390"/>
                    </a:cxn>
                  </a:cxnLst>
                  <a:rect l="0" t="0" r="r" b="b"/>
                  <a:pathLst>
                    <a:path w="253" h="394">
                      <a:moveTo>
                        <a:pt x="131" y="0"/>
                      </a:moveTo>
                      <a:cubicBezTo>
                        <a:pt x="180" y="3"/>
                        <a:pt x="188" y="7"/>
                        <a:pt x="207" y="10"/>
                      </a:cubicBezTo>
                      <a:cubicBezTo>
                        <a:pt x="235" y="21"/>
                        <a:pt x="241" y="24"/>
                        <a:pt x="247" y="37"/>
                      </a:cubicBezTo>
                      <a:cubicBezTo>
                        <a:pt x="253" y="50"/>
                        <a:pt x="251" y="73"/>
                        <a:pt x="246" y="89"/>
                      </a:cubicBezTo>
                      <a:cubicBezTo>
                        <a:pt x="241" y="105"/>
                        <a:pt x="229" y="122"/>
                        <a:pt x="214" y="133"/>
                      </a:cubicBezTo>
                      <a:cubicBezTo>
                        <a:pt x="180" y="153"/>
                        <a:pt x="187" y="146"/>
                        <a:pt x="153" y="154"/>
                      </a:cubicBezTo>
                      <a:cubicBezTo>
                        <a:pt x="111" y="157"/>
                        <a:pt x="102" y="164"/>
                        <a:pt x="99" y="164"/>
                      </a:cubicBezTo>
                      <a:cubicBezTo>
                        <a:pt x="44" y="187"/>
                        <a:pt x="41" y="182"/>
                        <a:pt x="15" y="221"/>
                      </a:cubicBezTo>
                      <a:cubicBezTo>
                        <a:pt x="1" y="240"/>
                        <a:pt x="0" y="271"/>
                        <a:pt x="3" y="292"/>
                      </a:cubicBezTo>
                      <a:cubicBezTo>
                        <a:pt x="0" y="315"/>
                        <a:pt x="5" y="328"/>
                        <a:pt x="12" y="344"/>
                      </a:cubicBezTo>
                      <a:cubicBezTo>
                        <a:pt x="28" y="367"/>
                        <a:pt x="29" y="363"/>
                        <a:pt x="33" y="367"/>
                      </a:cubicBezTo>
                      <a:cubicBezTo>
                        <a:pt x="47" y="380"/>
                        <a:pt x="47" y="380"/>
                        <a:pt x="63" y="388"/>
                      </a:cubicBezTo>
                      <a:cubicBezTo>
                        <a:pt x="76" y="394"/>
                        <a:pt x="121" y="388"/>
                        <a:pt x="121" y="388"/>
                      </a:cubicBezTo>
                      <a:cubicBezTo>
                        <a:pt x="136" y="393"/>
                        <a:pt x="139" y="393"/>
                        <a:pt x="166" y="390"/>
                      </a:cubicBezTo>
                    </a:path>
                  </a:pathLst>
                </a:custGeom>
                <a:noFill/>
                <a:ln w="28575" cmpd="sng">
                  <a:solidFill>
                    <a:schemeClr val="hlink"/>
                  </a:solidFill>
                  <a:round/>
                  <a:headEnd/>
                  <a:tailEnd/>
                </a:ln>
                <a:effectLst/>
              </p:spPr>
              <p:txBody>
                <a:bodyPr/>
                <a:lstStyle/>
                <a:p>
                  <a:endParaRPr lang="en-US"/>
                </a:p>
              </p:txBody>
            </p:sp>
            <p:sp>
              <p:nvSpPr>
                <p:cNvPr id="929863" name="Line 71"/>
                <p:cNvSpPr>
                  <a:spLocks noChangeShapeType="1"/>
                </p:cNvSpPr>
                <p:nvPr/>
              </p:nvSpPr>
              <p:spPr bwMode="auto">
                <a:xfrm flipV="1">
                  <a:off x="3082" y="3343"/>
                  <a:ext cx="80" cy="0"/>
                </a:xfrm>
                <a:prstGeom prst="line">
                  <a:avLst/>
                </a:prstGeom>
                <a:noFill/>
                <a:ln w="28575">
                  <a:solidFill>
                    <a:schemeClr val="hlink"/>
                  </a:solidFill>
                  <a:round/>
                  <a:headEnd/>
                  <a:tailEnd type="triangle" w="med" len="med"/>
                </a:ln>
                <a:effectLst/>
              </p:spPr>
              <p:txBody>
                <a:bodyPr/>
                <a:lstStyle/>
                <a:p>
                  <a:endParaRPr lang="en-US"/>
                </a:p>
              </p:txBody>
            </p:sp>
          </p:grpSp>
          <p:grpSp>
            <p:nvGrpSpPr>
              <p:cNvPr id="5" name="Group 84"/>
              <p:cNvGrpSpPr>
                <a:grpSpLocks/>
              </p:cNvGrpSpPr>
              <p:nvPr/>
            </p:nvGrpSpPr>
            <p:grpSpPr bwMode="auto">
              <a:xfrm>
                <a:off x="3464" y="1731"/>
                <a:ext cx="253" cy="432"/>
                <a:chOff x="2993" y="2953"/>
                <a:chExt cx="253" cy="394"/>
              </a:xfrm>
            </p:grpSpPr>
            <p:sp>
              <p:nvSpPr>
                <p:cNvPr id="929877" name="Freeform 85"/>
                <p:cNvSpPr>
                  <a:spLocks/>
                </p:cNvSpPr>
                <p:nvPr/>
              </p:nvSpPr>
              <p:spPr bwMode="auto">
                <a:xfrm>
                  <a:off x="2993" y="2953"/>
                  <a:ext cx="253" cy="394"/>
                </a:xfrm>
                <a:custGeom>
                  <a:avLst/>
                  <a:gdLst/>
                  <a:ahLst/>
                  <a:cxnLst>
                    <a:cxn ang="0">
                      <a:pos x="131" y="0"/>
                    </a:cxn>
                    <a:cxn ang="0">
                      <a:pos x="207" y="10"/>
                    </a:cxn>
                    <a:cxn ang="0">
                      <a:pos x="247" y="37"/>
                    </a:cxn>
                    <a:cxn ang="0">
                      <a:pos x="246" y="89"/>
                    </a:cxn>
                    <a:cxn ang="0">
                      <a:pos x="214" y="133"/>
                    </a:cxn>
                    <a:cxn ang="0">
                      <a:pos x="153" y="154"/>
                    </a:cxn>
                    <a:cxn ang="0">
                      <a:pos x="99" y="164"/>
                    </a:cxn>
                    <a:cxn ang="0">
                      <a:pos x="15" y="221"/>
                    </a:cxn>
                    <a:cxn ang="0">
                      <a:pos x="3" y="292"/>
                    </a:cxn>
                    <a:cxn ang="0">
                      <a:pos x="12" y="344"/>
                    </a:cxn>
                    <a:cxn ang="0">
                      <a:pos x="33" y="367"/>
                    </a:cxn>
                    <a:cxn ang="0">
                      <a:pos x="63" y="388"/>
                    </a:cxn>
                    <a:cxn ang="0">
                      <a:pos x="121" y="388"/>
                    </a:cxn>
                    <a:cxn ang="0">
                      <a:pos x="166" y="390"/>
                    </a:cxn>
                  </a:cxnLst>
                  <a:rect l="0" t="0" r="r" b="b"/>
                  <a:pathLst>
                    <a:path w="253" h="394">
                      <a:moveTo>
                        <a:pt x="131" y="0"/>
                      </a:moveTo>
                      <a:cubicBezTo>
                        <a:pt x="180" y="3"/>
                        <a:pt x="188" y="7"/>
                        <a:pt x="207" y="10"/>
                      </a:cubicBezTo>
                      <a:cubicBezTo>
                        <a:pt x="235" y="21"/>
                        <a:pt x="241" y="24"/>
                        <a:pt x="247" y="37"/>
                      </a:cubicBezTo>
                      <a:cubicBezTo>
                        <a:pt x="253" y="50"/>
                        <a:pt x="251" y="73"/>
                        <a:pt x="246" y="89"/>
                      </a:cubicBezTo>
                      <a:cubicBezTo>
                        <a:pt x="241" y="105"/>
                        <a:pt x="229" y="122"/>
                        <a:pt x="214" y="133"/>
                      </a:cubicBezTo>
                      <a:cubicBezTo>
                        <a:pt x="180" y="153"/>
                        <a:pt x="187" y="146"/>
                        <a:pt x="153" y="154"/>
                      </a:cubicBezTo>
                      <a:cubicBezTo>
                        <a:pt x="111" y="157"/>
                        <a:pt x="102" y="164"/>
                        <a:pt x="99" y="164"/>
                      </a:cubicBezTo>
                      <a:cubicBezTo>
                        <a:pt x="44" y="187"/>
                        <a:pt x="41" y="182"/>
                        <a:pt x="15" y="221"/>
                      </a:cubicBezTo>
                      <a:cubicBezTo>
                        <a:pt x="1" y="240"/>
                        <a:pt x="0" y="271"/>
                        <a:pt x="3" y="292"/>
                      </a:cubicBezTo>
                      <a:cubicBezTo>
                        <a:pt x="0" y="315"/>
                        <a:pt x="5" y="328"/>
                        <a:pt x="12" y="344"/>
                      </a:cubicBezTo>
                      <a:cubicBezTo>
                        <a:pt x="28" y="367"/>
                        <a:pt x="29" y="363"/>
                        <a:pt x="33" y="367"/>
                      </a:cubicBezTo>
                      <a:cubicBezTo>
                        <a:pt x="47" y="380"/>
                        <a:pt x="47" y="380"/>
                        <a:pt x="63" y="388"/>
                      </a:cubicBezTo>
                      <a:cubicBezTo>
                        <a:pt x="76" y="394"/>
                        <a:pt x="121" y="388"/>
                        <a:pt x="121" y="388"/>
                      </a:cubicBezTo>
                      <a:cubicBezTo>
                        <a:pt x="136" y="393"/>
                        <a:pt x="139" y="393"/>
                        <a:pt x="166" y="390"/>
                      </a:cubicBezTo>
                    </a:path>
                  </a:pathLst>
                </a:custGeom>
                <a:noFill/>
                <a:ln w="28575" cmpd="sng">
                  <a:solidFill>
                    <a:schemeClr val="hlink"/>
                  </a:solidFill>
                  <a:round/>
                  <a:headEnd/>
                  <a:tailEnd/>
                </a:ln>
                <a:effectLst/>
              </p:spPr>
              <p:txBody>
                <a:bodyPr/>
                <a:lstStyle/>
                <a:p>
                  <a:endParaRPr lang="en-US"/>
                </a:p>
              </p:txBody>
            </p:sp>
            <p:sp>
              <p:nvSpPr>
                <p:cNvPr id="929878" name="Line 86"/>
                <p:cNvSpPr>
                  <a:spLocks noChangeShapeType="1"/>
                </p:cNvSpPr>
                <p:nvPr/>
              </p:nvSpPr>
              <p:spPr bwMode="auto">
                <a:xfrm flipV="1">
                  <a:off x="3082" y="3343"/>
                  <a:ext cx="80" cy="0"/>
                </a:xfrm>
                <a:prstGeom prst="line">
                  <a:avLst/>
                </a:prstGeom>
                <a:noFill/>
                <a:ln w="28575">
                  <a:solidFill>
                    <a:schemeClr val="hlink"/>
                  </a:solidFill>
                  <a:round/>
                  <a:headEnd/>
                  <a:tailEnd type="triangle" w="med" len="med"/>
                </a:ln>
                <a:effectLst/>
              </p:spPr>
              <p:txBody>
                <a:bodyPr/>
                <a:lstStyle/>
                <a:p>
                  <a:endParaRPr lang="en-US"/>
                </a:p>
              </p:txBody>
            </p:sp>
          </p:grpSp>
        </p:grpSp>
        <p:sp>
          <p:nvSpPr>
            <p:cNvPr id="929884" name="Rectangle 92"/>
            <p:cNvSpPr>
              <a:spLocks noChangeArrowheads="1"/>
            </p:cNvSpPr>
            <p:nvPr/>
          </p:nvSpPr>
          <p:spPr bwMode="auto">
            <a:xfrm>
              <a:off x="2459" y="2493"/>
              <a:ext cx="602" cy="327"/>
            </a:xfrm>
            <a:prstGeom prst="rect">
              <a:avLst/>
            </a:prstGeom>
            <a:noFill/>
            <a:ln w="9525">
              <a:noFill/>
              <a:miter lim="800000"/>
              <a:headEnd/>
              <a:tailEnd/>
            </a:ln>
            <a:effectLst/>
          </p:spPr>
          <p:txBody>
            <a:bodyPr wrap="none">
              <a:spAutoFit/>
            </a:bodyPr>
            <a:lstStyle/>
            <a:p>
              <a:r>
                <a:rPr lang="en-US" sz="2800" i="0" baseline="0"/>
                <a:t>(1,0),</a:t>
              </a:r>
            </a:p>
          </p:txBody>
        </p:sp>
      </p:grpSp>
      <p:grpSp>
        <p:nvGrpSpPr>
          <p:cNvPr id="6" name="Group 98"/>
          <p:cNvGrpSpPr>
            <a:grpSpLocks/>
          </p:cNvGrpSpPr>
          <p:nvPr/>
        </p:nvGrpSpPr>
        <p:grpSpPr bwMode="auto">
          <a:xfrm>
            <a:off x="3052763" y="2109788"/>
            <a:ext cx="2087562" cy="2366962"/>
            <a:chOff x="1923" y="1329"/>
            <a:chExt cx="1315" cy="1491"/>
          </a:xfrm>
        </p:grpSpPr>
        <p:grpSp>
          <p:nvGrpSpPr>
            <p:cNvPr id="7" name="Group 66"/>
            <p:cNvGrpSpPr>
              <a:grpSpLocks/>
            </p:cNvGrpSpPr>
            <p:nvPr/>
          </p:nvGrpSpPr>
          <p:grpSpPr bwMode="auto">
            <a:xfrm>
              <a:off x="2985" y="1329"/>
              <a:ext cx="253" cy="394"/>
              <a:chOff x="2993" y="2953"/>
              <a:chExt cx="253" cy="394"/>
            </a:xfrm>
          </p:grpSpPr>
          <p:sp>
            <p:nvSpPr>
              <p:cNvPr id="929859" name="Freeform 67"/>
              <p:cNvSpPr>
                <a:spLocks/>
              </p:cNvSpPr>
              <p:nvPr/>
            </p:nvSpPr>
            <p:spPr bwMode="auto">
              <a:xfrm>
                <a:off x="2993" y="2953"/>
                <a:ext cx="253" cy="394"/>
              </a:xfrm>
              <a:custGeom>
                <a:avLst/>
                <a:gdLst/>
                <a:ahLst/>
                <a:cxnLst>
                  <a:cxn ang="0">
                    <a:pos x="131" y="0"/>
                  </a:cxn>
                  <a:cxn ang="0">
                    <a:pos x="207" y="10"/>
                  </a:cxn>
                  <a:cxn ang="0">
                    <a:pos x="247" y="37"/>
                  </a:cxn>
                  <a:cxn ang="0">
                    <a:pos x="246" y="89"/>
                  </a:cxn>
                  <a:cxn ang="0">
                    <a:pos x="214" y="133"/>
                  </a:cxn>
                  <a:cxn ang="0">
                    <a:pos x="153" y="154"/>
                  </a:cxn>
                  <a:cxn ang="0">
                    <a:pos x="99" y="164"/>
                  </a:cxn>
                  <a:cxn ang="0">
                    <a:pos x="15" y="221"/>
                  </a:cxn>
                  <a:cxn ang="0">
                    <a:pos x="3" y="292"/>
                  </a:cxn>
                  <a:cxn ang="0">
                    <a:pos x="12" y="344"/>
                  </a:cxn>
                  <a:cxn ang="0">
                    <a:pos x="33" y="367"/>
                  </a:cxn>
                  <a:cxn ang="0">
                    <a:pos x="63" y="388"/>
                  </a:cxn>
                  <a:cxn ang="0">
                    <a:pos x="121" y="388"/>
                  </a:cxn>
                  <a:cxn ang="0">
                    <a:pos x="166" y="390"/>
                  </a:cxn>
                </a:cxnLst>
                <a:rect l="0" t="0" r="r" b="b"/>
                <a:pathLst>
                  <a:path w="253" h="394">
                    <a:moveTo>
                      <a:pt x="131" y="0"/>
                    </a:moveTo>
                    <a:cubicBezTo>
                      <a:pt x="180" y="3"/>
                      <a:pt x="188" y="7"/>
                      <a:pt x="207" y="10"/>
                    </a:cubicBezTo>
                    <a:cubicBezTo>
                      <a:pt x="235" y="21"/>
                      <a:pt x="241" y="24"/>
                      <a:pt x="247" y="37"/>
                    </a:cubicBezTo>
                    <a:cubicBezTo>
                      <a:pt x="253" y="50"/>
                      <a:pt x="251" y="73"/>
                      <a:pt x="246" y="89"/>
                    </a:cubicBezTo>
                    <a:cubicBezTo>
                      <a:pt x="241" y="105"/>
                      <a:pt x="229" y="122"/>
                      <a:pt x="214" y="133"/>
                    </a:cubicBezTo>
                    <a:cubicBezTo>
                      <a:pt x="180" y="153"/>
                      <a:pt x="187" y="146"/>
                      <a:pt x="153" y="154"/>
                    </a:cubicBezTo>
                    <a:cubicBezTo>
                      <a:pt x="111" y="157"/>
                      <a:pt x="102" y="164"/>
                      <a:pt x="99" y="164"/>
                    </a:cubicBezTo>
                    <a:cubicBezTo>
                      <a:pt x="44" y="187"/>
                      <a:pt x="41" y="182"/>
                      <a:pt x="15" y="221"/>
                    </a:cubicBezTo>
                    <a:cubicBezTo>
                      <a:pt x="1" y="240"/>
                      <a:pt x="0" y="271"/>
                      <a:pt x="3" y="292"/>
                    </a:cubicBezTo>
                    <a:cubicBezTo>
                      <a:pt x="0" y="315"/>
                      <a:pt x="5" y="328"/>
                      <a:pt x="12" y="344"/>
                    </a:cubicBezTo>
                    <a:cubicBezTo>
                      <a:pt x="28" y="367"/>
                      <a:pt x="29" y="363"/>
                      <a:pt x="33" y="367"/>
                    </a:cubicBezTo>
                    <a:cubicBezTo>
                      <a:pt x="47" y="380"/>
                      <a:pt x="47" y="380"/>
                      <a:pt x="63" y="388"/>
                    </a:cubicBezTo>
                    <a:cubicBezTo>
                      <a:pt x="76" y="394"/>
                      <a:pt x="121" y="388"/>
                      <a:pt x="121" y="388"/>
                    </a:cubicBezTo>
                    <a:cubicBezTo>
                      <a:pt x="136" y="393"/>
                      <a:pt x="139" y="393"/>
                      <a:pt x="166" y="390"/>
                    </a:cubicBezTo>
                  </a:path>
                </a:pathLst>
              </a:custGeom>
              <a:noFill/>
              <a:ln w="28575" cmpd="sng">
                <a:solidFill>
                  <a:schemeClr val="hlink"/>
                </a:solidFill>
                <a:round/>
                <a:headEnd/>
                <a:tailEnd/>
              </a:ln>
              <a:effectLst/>
            </p:spPr>
            <p:txBody>
              <a:bodyPr/>
              <a:lstStyle/>
              <a:p>
                <a:endParaRPr lang="en-US"/>
              </a:p>
            </p:txBody>
          </p:sp>
          <p:sp>
            <p:nvSpPr>
              <p:cNvPr id="929860" name="Line 68"/>
              <p:cNvSpPr>
                <a:spLocks noChangeShapeType="1"/>
              </p:cNvSpPr>
              <p:nvPr/>
            </p:nvSpPr>
            <p:spPr bwMode="auto">
              <a:xfrm flipV="1">
                <a:off x="3082" y="3343"/>
                <a:ext cx="80" cy="0"/>
              </a:xfrm>
              <a:prstGeom prst="line">
                <a:avLst/>
              </a:prstGeom>
              <a:noFill/>
              <a:ln w="28575">
                <a:solidFill>
                  <a:schemeClr val="hlink"/>
                </a:solidFill>
                <a:round/>
                <a:headEnd/>
                <a:tailEnd type="triangle" w="med" len="med"/>
              </a:ln>
              <a:effectLst/>
            </p:spPr>
            <p:txBody>
              <a:bodyPr/>
              <a:lstStyle/>
              <a:p>
                <a:endParaRPr lang="en-US"/>
              </a:p>
            </p:txBody>
          </p:sp>
        </p:grpSp>
        <p:sp>
          <p:nvSpPr>
            <p:cNvPr id="929885" name="Rectangle 93"/>
            <p:cNvSpPr>
              <a:spLocks noChangeArrowheads="1"/>
            </p:cNvSpPr>
            <p:nvPr/>
          </p:nvSpPr>
          <p:spPr bwMode="auto">
            <a:xfrm>
              <a:off x="1923" y="2493"/>
              <a:ext cx="602" cy="327"/>
            </a:xfrm>
            <a:prstGeom prst="rect">
              <a:avLst/>
            </a:prstGeom>
            <a:noFill/>
            <a:ln w="9525">
              <a:noFill/>
              <a:miter lim="800000"/>
              <a:headEnd/>
              <a:tailEnd/>
            </a:ln>
            <a:effectLst/>
          </p:spPr>
          <p:txBody>
            <a:bodyPr wrap="none">
              <a:spAutoFit/>
            </a:bodyPr>
            <a:lstStyle/>
            <a:p>
              <a:r>
                <a:rPr lang="en-US" sz="2800" i="0" baseline="0"/>
                <a:t>(0,1),</a:t>
              </a:r>
            </a:p>
          </p:txBody>
        </p:sp>
      </p:grpSp>
      <p:grpSp>
        <p:nvGrpSpPr>
          <p:cNvPr id="8" name="Group 102"/>
          <p:cNvGrpSpPr>
            <a:grpSpLocks/>
          </p:cNvGrpSpPr>
          <p:nvPr/>
        </p:nvGrpSpPr>
        <p:grpSpPr bwMode="auto">
          <a:xfrm>
            <a:off x="6380163" y="2125663"/>
            <a:ext cx="1611312" cy="2351087"/>
            <a:chOff x="4019" y="1339"/>
            <a:chExt cx="1015" cy="1481"/>
          </a:xfrm>
        </p:grpSpPr>
        <p:grpSp>
          <p:nvGrpSpPr>
            <p:cNvPr id="9" name="Group 78"/>
            <p:cNvGrpSpPr>
              <a:grpSpLocks/>
            </p:cNvGrpSpPr>
            <p:nvPr/>
          </p:nvGrpSpPr>
          <p:grpSpPr bwMode="auto">
            <a:xfrm>
              <a:off x="4593" y="1339"/>
              <a:ext cx="306" cy="396"/>
              <a:chOff x="2993" y="2953"/>
              <a:chExt cx="253" cy="394"/>
            </a:xfrm>
          </p:grpSpPr>
          <p:sp>
            <p:nvSpPr>
              <p:cNvPr id="929871" name="Freeform 79"/>
              <p:cNvSpPr>
                <a:spLocks/>
              </p:cNvSpPr>
              <p:nvPr/>
            </p:nvSpPr>
            <p:spPr bwMode="auto">
              <a:xfrm>
                <a:off x="2993" y="2953"/>
                <a:ext cx="253" cy="394"/>
              </a:xfrm>
              <a:custGeom>
                <a:avLst/>
                <a:gdLst/>
                <a:ahLst/>
                <a:cxnLst>
                  <a:cxn ang="0">
                    <a:pos x="131" y="0"/>
                  </a:cxn>
                  <a:cxn ang="0">
                    <a:pos x="207" y="10"/>
                  </a:cxn>
                  <a:cxn ang="0">
                    <a:pos x="247" y="37"/>
                  </a:cxn>
                  <a:cxn ang="0">
                    <a:pos x="246" y="89"/>
                  </a:cxn>
                  <a:cxn ang="0">
                    <a:pos x="214" y="133"/>
                  </a:cxn>
                  <a:cxn ang="0">
                    <a:pos x="153" y="154"/>
                  </a:cxn>
                  <a:cxn ang="0">
                    <a:pos x="99" y="164"/>
                  </a:cxn>
                  <a:cxn ang="0">
                    <a:pos x="15" y="221"/>
                  </a:cxn>
                  <a:cxn ang="0">
                    <a:pos x="3" y="292"/>
                  </a:cxn>
                  <a:cxn ang="0">
                    <a:pos x="12" y="344"/>
                  </a:cxn>
                  <a:cxn ang="0">
                    <a:pos x="33" y="367"/>
                  </a:cxn>
                  <a:cxn ang="0">
                    <a:pos x="63" y="388"/>
                  </a:cxn>
                  <a:cxn ang="0">
                    <a:pos x="121" y="388"/>
                  </a:cxn>
                  <a:cxn ang="0">
                    <a:pos x="166" y="390"/>
                  </a:cxn>
                </a:cxnLst>
                <a:rect l="0" t="0" r="r" b="b"/>
                <a:pathLst>
                  <a:path w="253" h="394">
                    <a:moveTo>
                      <a:pt x="131" y="0"/>
                    </a:moveTo>
                    <a:cubicBezTo>
                      <a:pt x="180" y="3"/>
                      <a:pt x="188" y="7"/>
                      <a:pt x="207" y="10"/>
                    </a:cubicBezTo>
                    <a:cubicBezTo>
                      <a:pt x="235" y="21"/>
                      <a:pt x="241" y="24"/>
                      <a:pt x="247" y="37"/>
                    </a:cubicBezTo>
                    <a:cubicBezTo>
                      <a:pt x="253" y="50"/>
                      <a:pt x="251" y="73"/>
                      <a:pt x="246" y="89"/>
                    </a:cubicBezTo>
                    <a:cubicBezTo>
                      <a:pt x="241" y="105"/>
                      <a:pt x="229" y="122"/>
                      <a:pt x="214" y="133"/>
                    </a:cubicBezTo>
                    <a:cubicBezTo>
                      <a:pt x="180" y="153"/>
                      <a:pt x="187" y="146"/>
                      <a:pt x="153" y="154"/>
                    </a:cubicBezTo>
                    <a:cubicBezTo>
                      <a:pt x="111" y="157"/>
                      <a:pt x="102" y="164"/>
                      <a:pt x="99" y="164"/>
                    </a:cubicBezTo>
                    <a:cubicBezTo>
                      <a:pt x="44" y="187"/>
                      <a:pt x="41" y="182"/>
                      <a:pt x="15" y="221"/>
                    </a:cubicBezTo>
                    <a:cubicBezTo>
                      <a:pt x="1" y="240"/>
                      <a:pt x="0" y="271"/>
                      <a:pt x="3" y="292"/>
                    </a:cubicBezTo>
                    <a:cubicBezTo>
                      <a:pt x="0" y="315"/>
                      <a:pt x="5" y="328"/>
                      <a:pt x="12" y="344"/>
                    </a:cubicBezTo>
                    <a:cubicBezTo>
                      <a:pt x="28" y="367"/>
                      <a:pt x="29" y="363"/>
                      <a:pt x="33" y="367"/>
                    </a:cubicBezTo>
                    <a:cubicBezTo>
                      <a:pt x="47" y="380"/>
                      <a:pt x="47" y="380"/>
                      <a:pt x="63" y="388"/>
                    </a:cubicBezTo>
                    <a:cubicBezTo>
                      <a:pt x="76" y="394"/>
                      <a:pt x="121" y="388"/>
                      <a:pt x="121" y="388"/>
                    </a:cubicBezTo>
                    <a:cubicBezTo>
                      <a:pt x="136" y="393"/>
                      <a:pt x="139" y="393"/>
                      <a:pt x="166" y="390"/>
                    </a:cubicBezTo>
                  </a:path>
                </a:pathLst>
              </a:custGeom>
              <a:noFill/>
              <a:ln w="28575" cmpd="sng">
                <a:solidFill>
                  <a:schemeClr val="hlink"/>
                </a:solidFill>
                <a:round/>
                <a:headEnd/>
                <a:tailEnd/>
              </a:ln>
              <a:effectLst/>
            </p:spPr>
            <p:txBody>
              <a:bodyPr/>
              <a:lstStyle/>
              <a:p>
                <a:endParaRPr lang="en-US"/>
              </a:p>
            </p:txBody>
          </p:sp>
          <p:sp>
            <p:nvSpPr>
              <p:cNvPr id="929872" name="Line 80"/>
              <p:cNvSpPr>
                <a:spLocks noChangeShapeType="1"/>
              </p:cNvSpPr>
              <p:nvPr/>
            </p:nvSpPr>
            <p:spPr bwMode="auto">
              <a:xfrm flipV="1">
                <a:off x="3082" y="3343"/>
                <a:ext cx="80" cy="0"/>
              </a:xfrm>
              <a:prstGeom prst="line">
                <a:avLst/>
              </a:prstGeom>
              <a:noFill/>
              <a:ln w="28575">
                <a:solidFill>
                  <a:schemeClr val="hlink"/>
                </a:solidFill>
                <a:round/>
                <a:headEnd/>
                <a:tailEnd type="triangle" w="med" len="med"/>
              </a:ln>
              <a:effectLst/>
            </p:spPr>
            <p:txBody>
              <a:bodyPr/>
              <a:lstStyle/>
              <a:p>
                <a:endParaRPr lang="en-US"/>
              </a:p>
            </p:txBody>
          </p:sp>
        </p:grpSp>
        <p:sp>
          <p:nvSpPr>
            <p:cNvPr id="929886" name="Rectangle 94"/>
            <p:cNvSpPr>
              <a:spLocks noChangeArrowheads="1"/>
            </p:cNvSpPr>
            <p:nvPr/>
          </p:nvSpPr>
          <p:spPr bwMode="auto">
            <a:xfrm>
              <a:off x="4019" y="2493"/>
              <a:ext cx="1015" cy="327"/>
            </a:xfrm>
            <a:prstGeom prst="rect">
              <a:avLst/>
            </a:prstGeom>
            <a:noFill/>
            <a:ln w="9525">
              <a:noFill/>
              <a:miter lim="800000"/>
              <a:headEnd/>
              <a:tailEnd/>
            </a:ln>
            <a:effectLst/>
          </p:spPr>
          <p:txBody>
            <a:bodyPr>
              <a:spAutoFit/>
            </a:bodyPr>
            <a:lstStyle/>
            <a:p>
              <a:pPr>
                <a:spcBef>
                  <a:spcPct val="20000"/>
                </a:spcBef>
                <a:buClr>
                  <a:srgbClr val="009999"/>
                </a:buClr>
                <a:buSzPct val="115000"/>
                <a:buFont typeface="Wingdings" pitchFamily="2" charset="2"/>
                <a:buNone/>
              </a:pPr>
              <a:r>
                <a:rPr lang="en-US" sz="2800" i="0" baseline="0"/>
                <a:t>(0,1), …</a:t>
              </a:r>
            </a:p>
          </p:txBody>
        </p:sp>
      </p:grpSp>
      <p:grpSp>
        <p:nvGrpSpPr>
          <p:cNvPr id="10" name="Group 101"/>
          <p:cNvGrpSpPr>
            <a:grpSpLocks/>
          </p:cNvGrpSpPr>
          <p:nvPr/>
        </p:nvGrpSpPr>
        <p:grpSpPr bwMode="auto">
          <a:xfrm>
            <a:off x="5554663" y="2128838"/>
            <a:ext cx="1582737" cy="2347912"/>
            <a:chOff x="3499" y="1341"/>
            <a:chExt cx="997" cy="1479"/>
          </a:xfrm>
        </p:grpSpPr>
        <p:grpSp>
          <p:nvGrpSpPr>
            <p:cNvPr id="11" name="Group 90"/>
            <p:cNvGrpSpPr>
              <a:grpSpLocks/>
            </p:cNvGrpSpPr>
            <p:nvPr/>
          </p:nvGrpSpPr>
          <p:grpSpPr bwMode="auto">
            <a:xfrm>
              <a:off x="4179" y="1341"/>
              <a:ext cx="317" cy="838"/>
              <a:chOff x="4187" y="1341"/>
              <a:chExt cx="317" cy="838"/>
            </a:xfrm>
          </p:grpSpPr>
          <p:grpSp>
            <p:nvGrpSpPr>
              <p:cNvPr id="12" name="Group 75"/>
              <p:cNvGrpSpPr>
                <a:grpSpLocks/>
              </p:cNvGrpSpPr>
              <p:nvPr/>
            </p:nvGrpSpPr>
            <p:grpSpPr bwMode="auto">
              <a:xfrm>
                <a:off x="4187" y="1341"/>
                <a:ext cx="306" cy="396"/>
                <a:chOff x="2993" y="2953"/>
                <a:chExt cx="253" cy="394"/>
              </a:xfrm>
            </p:grpSpPr>
            <p:sp>
              <p:nvSpPr>
                <p:cNvPr id="929868" name="Freeform 76"/>
                <p:cNvSpPr>
                  <a:spLocks/>
                </p:cNvSpPr>
                <p:nvPr/>
              </p:nvSpPr>
              <p:spPr bwMode="auto">
                <a:xfrm>
                  <a:off x="2993" y="2953"/>
                  <a:ext cx="253" cy="394"/>
                </a:xfrm>
                <a:custGeom>
                  <a:avLst/>
                  <a:gdLst/>
                  <a:ahLst/>
                  <a:cxnLst>
                    <a:cxn ang="0">
                      <a:pos x="131" y="0"/>
                    </a:cxn>
                    <a:cxn ang="0">
                      <a:pos x="207" y="10"/>
                    </a:cxn>
                    <a:cxn ang="0">
                      <a:pos x="247" y="37"/>
                    </a:cxn>
                    <a:cxn ang="0">
                      <a:pos x="246" y="89"/>
                    </a:cxn>
                    <a:cxn ang="0">
                      <a:pos x="214" y="133"/>
                    </a:cxn>
                    <a:cxn ang="0">
                      <a:pos x="153" y="154"/>
                    </a:cxn>
                    <a:cxn ang="0">
                      <a:pos x="99" y="164"/>
                    </a:cxn>
                    <a:cxn ang="0">
                      <a:pos x="15" y="221"/>
                    </a:cxn>
                    <a:cxn ang="0">
                      <a:pos x="3" y="292"/>
                    </a:cxn>
                    <a:cxn ang="0">
                      <a:pos x="12" y="344"/>
                    </a:cxn>
                    <a:cxn ang="0">
                      <a:pos x="33" y="367"/>
                    </a:cxn>
                    <a:cxn ang="0">
                      <a:pos x="63" y="388"/>
                    </a:cxn>
                    <a:cxn ang="0">
                      <a:pos x="121" y="388"/>
                    </a:cxn>
                    <a:cxn ang="0">
                      <a:pos x="166" y="390"/>
                    </a:cxn>
                  </a:cxnLst>
                  <a:rect l="0" t="0" r="r" b="b"/>
                  <a:pathLst>
                    <a:path w="253" h="394">
                      <a:moveTo>
                        <a:pt x="131" y="0"/>
                      </a:moveTo>
                      <a:cubicBezTo>
                        <a:pt x="180" y="3"/>
                        <a:pt x="188" y="7"/>
                        <a:pt x="207" y="10"/>
                      </a:cubicBezTo>
                      <a:cubicBezTo>
                        <a:pt x="235" y="21"/>
                        <a:pt x="241" y="24"/>
                        <a:pt x="247" y="37"/>
                      </a:cubicBezTo>
                      <a:cubicBezTo>
                        <a:pt x="253" y="50"/>
                        <a:pt x="251" y="73"/>
                        <a:pt x="246" y="89"/>
                      </a:cubicBezTo>
                      <a:cubicBezTo>
                        <a:pt x="241" y="105"/>
                        <a:pt x="229" y="122"/>
                        <a:pt x="214" y="133"/>
                      </a:cubicBezTo>
                      <a:cubicBezTo>
                        <a:pt x="180" y="153"/>
                        <a:pt x="187" y="146"/>
                        <a:pt x="153" y="154"/>
                      </a:cubicBezTo>
                      <a:cubicBezTo>
                        <a:pt x="111" y="157"/>
                        <a:pt x="102" y="164"/>
                        <a:pt x="99" y="164"/>
                      </a:cubicBezTo>
                      <a:cubicBezTo>
                        <a:pt x="44" y="187"/>
                        <a:pt x="41" y="182"/>
                        <a:pt x="15" y="221"/>
                      </a:cubicBezTo>
                      <a:cubicBezTo>
                        <a:pt x="1" y="240"/>
                        <a:pt x="0" y="271"/>
                        <a:pt x="3" y="292"/>
                      </a:cubicBezTo>
                      <a:cubicBezTo>
                        <a:pt x="0" y="315"/>
                        <a:pt x="5" y="328"/>
                        <a:pt x="12" y="344"/>
                      </a:cubicBezTo>
                      <a:cubicBezTo>
                        <a:pt x="28" y="367"/>
                        <a:pt x="29" y="363"/>
                        <a:pt x="33" y="367"/>
                      </a:cubicBezTo>
                      <a:cubicBezTo>
                        <a:pt x="47" y="380"/>
                        <a:pt x="47" y="380"/>
                        <a:pt x="63" y="388"/>
                      </a:cubicBezTo>
                      <a:cubicBezTo>
                        <a:pt x="76" y="394"/>
                        <a:pt x="121" y="388"/>
                        <a:pt x="121" y="388"/>
                      </a:cubicBezTo>
                      <a:cubicBezTo>
                        <a:pt x="136" y="393"/>
                        <a:pt x="139" y="393"/>
                        <a:pt x="166" y="390"/>
                      </a:cubicBezTo>
                    </a:path>
                  </a:pathLst>
                </a:custGeom>
                <a:noFill/>
                <a:ln w="28575" cmpd="sng">
                  <a:solidFill>
                    <a:schemeClr val="hlink"/>
                  </a:solidFill>
                  <a:round/>
                  <a:headEnd/>
                  <a:tailEnd/>
                </a:ln>
                <a:effectLst/>
              </p:spPr>
              <p:txBody>
                <a:bodyPr/>
                <a:lstStyle/>
                <a:p>
                  <a:endParaRPr lang="en-US"/>
                </a:p>
              </p:txBody>
            </p:sp>
            <p:sp>
              <p:nvSpPr>
                <p:cNvPr id="929869" name="Line 77"/>
                <p:cNvSpPr>
                  <a:spLocks noChangeShapeType="1"/>
                </p:cNvSpPr>
                <p:nvPr/>
              </p:nvSpPr>
              <p:spPr bwMode="auto">
                <a:xfrm flipV="1">
                  <a:off x="3082" y="3343"/>
                  <a:ext cx="80" cy="0"/>
                </a:xfrm>
                <a:prstGeom prst="line">
                  <a:avLst/>
                </a:prstGeom>
                <a:noFill/>
                <a:ln w="28575">
                  <a:solidFill>
                    <a:schemeClr val="hlink"/>
                  </a:solidFill>
                  <a:round/>
                  <a:headEnd/>
                  <a:tailEnd type="triangle" w="med" len="med"/>
                </a:ln>
                <a:effectLst/>
              </p:spPr>
              <p:txBody>
                <a:bodyPr/>
                <a:lstStyle/>
                <a:p>
                  <a:endParaRPr lang="en-US"/>
                </a:p>
              </p:txBody>
            </p:sp>
          </p:grpSp>
          <p:grpSp>
            <p:nvGrpSpPr>
              <p:cNvPr id="13" name="Group 81"/>
              <p:cNvGrpSpPr>
                <a:grpSpLocks/>
              </p:cNvGrpSpPr>
              <p:nvPr/>
            </p:nvGrpSpPr>
            <p:grpSpPr bwMode="auto">
              <a:xfrm>
                <a:off x="4322" y="1741"/>
                <a:ext cx="182" cy="438"/>
                <a:chOff x="2993" y="2953"/>
                <a:chExt cx="253" cy="394"/>
              </a:xfrm>
            </p:grpSpPr>
            <p:sp>
              <p:nvSpPr>
                <p:cNvPr id="929874" name="Freeform 82"/>
                <p:cNvSpPr>
                  <a:spLocks/>
                </p:cNvSpPr>
                <p:nvPr/>
              </p:nvSpPr>
              <p:spPr bwMode="auto">
                <a:xfrm>
                  <a:off x="2993" y="2953"/>
                  <a:ext cx="253" cy="394"/>
                </a:xfrm>
                <a:custGeom>
                  <a:avLst/>
                  <a:gdLst/>
                  <a:ahLst/>
                  <a:cxnLst>
                    <a:cxn ang="0">
                      <a:pos x="131" y="0"/>
                    </a:cxn>
                    <a:cxn ang="0">
                      <a:pos x="207" y="10"/>
                    </a:cxn>
                    <a:cxn ang="0">
                      <a:pos x="247" y="37"/>
                    </a:cxn>
                    <a:cxn ang="0">
                      <a:pos x="246" y="89"/>
                    </a:cxn>
                    <a:cxn ang="0">
                      <a:pos x="214" y="133"/>
                    </a:cxn>
                    <a:cxn ang="0">
                      <a:pos x="153" y="154"/>
                    </a:cxn>
                    <a:cxn ang="0">
                      <a:pos x="99" y="164"/>
                    </a:cxn>
                    <a:cxn ang="0">
                      <a:pos x="15" y="221"/>
                    </a:cxn>
                    <a:cxn ang="0">
                      <a:pos x="3" y="292"/>
                    </a:cxn>
                    <a:cxn ang="0">
                      <a:pos x="12" y="344"/>
                    </a:cxn>
                    <a:cxn ang="0">
                      <a:pos x="33" y="367"/>
                    </a:cxn>
                    <a:cxn ang="0">
                      <a:pos x="63" y="388"/>
                    </a:cxn>
                    <a:cxn ang="0">
                      <a:pos x="121" y="388"/>
                    </a:cxn>
                    <a:cxn ang="0">
                      <a:pos x="166" y="390"/>
                    </a:cxn>
                  </a:cxnLst>
                  <a:rect l="0" t="0" r="r" b="b"/>
                  <a:pathLst>
                    <a:path w="253" h="394">
                      <a:moveTo>
                        <a:pt x="131" y="0"/>
                      </a:moveTo>
                      <a:cubicBezTo>
                        <a:pt x="180" y="3"/>
                        <a:pt x="188" y="7"/>
                        <a:pt x="207" y="10"/>
                      </a:cubicBezTo>
                      <a:cubicBezTo>
                        <a:pt x="235" y="21"/>
                        <a:pt x="241" y="24"/>
                        <a:pt x="247" y="37"/>
                      </a:cubicBezTo>
                      <a:cubicBezTo>
                        <a:pt x="253" y="50"/>
                        <a:pt x="251" y="73"/>
                        <a:pt x="246" y="89"/>
                      </a:cubicBezTo>
                      <a:cubicBezTo>
                        <a:pt x="241" y="105"/>
                        <a:pt x="229" y="122"/>
                        <a:pt x="214" y="133"/>
                      </a:cubicBezTo>
                      <a:cubicBezTo>
                        <a:pt x="180" y="153"/>
                        <a:pt x="187" y="146"/>
                        <a:pt x="153" y="154"/>
                      </a:cubicBezTo>
                      <a:cubicBezTo>
                        <a:pt x="111" y="157"/>
                        <a:pt x="102" y="164"/>
                        <a:pt x="99" y="164"/>
                      </a:cubicBezTo>
                      <a:cubicBezTo>
                        <a:pt x="44" y="187"/>
                        <a:pt x="41" y="182"/>
                        <a:pt x="15" y="221"/>
                      </a:cubicBezTo>
                      <a:cubicBezTo>
                        <a:pt x="1" y="240"/>
                        <a:pt x="0" y="271"/>
                        <a:pt x="3" y="292"/>
                      </a:cubicBezTo>
                      <a:cubicBezTo>
                        <a:pt x="0" y="315"/>
                        <a:pt x="5" y="328"/>
                        <a:pt x="12" y="344"/>
                      </a:cubicBezTo>
                      <a:cubicBezTo>
                        <a:pt x="28" y="367"/>
                        <a:pt x="29" y="363"/>
                        <a:pt x="33" y="367"/>
                      </a:cubicBezTo>
                      <a:cubicBezTo>
                        <a:pt x="47" y="380"/>
                        <a:pt x="47" y="380"/>
                        <a:pt x="63" y="388"/>
                      </a:cubicBezTo>
                      <a:cubicBezTo>
                        <a:pt x="76" y="394"/>
                        <a:pt x="121" y="388"/>
                        <a:pt x="121" y="388"/>
                      </a:cubicBezTo>
                      <a:cubicBezTo>
                        <a:pt x="136" y="393"/>
                        <a:pt x="139" y="393"/>
                        <a:pt x="166" y="390"/>
                      </a:cubicBezTo>
                    </a:path>
                  </a:pathLst>
                </a:custGeom>
                <a:noFill/>
                <a:ln w="28575" cmpd="sng">
                  <a:solidFill>
                    <a:schemeClr val="hlink"/>
                  </a:solidFill>
                  <a:round/>
                  <a:headEnd/>
                  <a:tailEnd/>
                </a:ln>
                <a:effectLst/>
              </p:spPr>
              <p:txBody>
                <a:bodyPr/>
                <a:lstStyle/>
                <a:p>
                  <a:endParaRPr lang="en-US"/>
                </a:p>
              </p:txBody>
            </p:sp>
            <p:sp>
              <p:nvSpPr>
                <p:cNvPr id="929875" name="Line 83"/>
                <p:cNvSpPr>
                  <a:spLocks noChangeShapeType="1"/>
                </p:cNvSpPr>
                <p:nvPr/>
              </p:nvSpPr>
              <p:spPr bwMode="auto">
                <a:xfrm flipV="1">
                  <a:off x="3082" y="3343"/>
                  <a:ext cx="80" cy="0"/>
                </a:xfrm>
                <a:prstGeom prst="line">
                  <a:avLst/>
                </a:prstGeom>
                <a:noFill/>
                <a:ln w="28575">
                  <a:solidFill>
                    <a:schemeClr val="hlink"/>
                  </a:solidFill>
                  <a:round/>
                  <a:headEnd/>
                  <a:tailEnd type="triangle" w="med" len="med"/>
                </a:ln>
                <a:effectLst/>
              </p:spPr>
              <p:txBody>
                <a:bodyPr/>
                <a:lstStyle/>
                <a:p>
                  <a:endParaRPr lang="en-US"/>
                </a:p>
              </p:txBody>
            </p:sp>
          </p:grpSp>
        </p:grpSp>
        <p:sp>
          <p:nvSpPr>
            <p:cNvPr id="929887" name="Rectangle 95"/>
            <p:cNvSpPr>
              <a:spLocks noChangeArrowheads="1"/>
            </p:cNvSpPr>
            <p:nvPr/>
          </p:nvSpPr>
          <p:spPr bwMode="auto">
            <a:xfrm>
              <a:off x="3499" y="2493"/>
              <a:ext cx="602" cy="327"/>
            </a:xfrm>
            <a:prstGeom prst="rect">
              <a:avLst/>
            </a:prstGeom>
            <a:noFill/>
            <a:ln w="9525">
              <a:noFill/>
              <a:miter lim="800000"/>
              <a:headEnd/>
              <a:tailEnd/>
            </a:ln>
            <a:effectLst/>
          </p:spPr>
          <p:txBody>
            <a:bodyPr wrap="none">
              <a:spAutoFit/>
            </a:bodyPr>
            <a:lstStyle/>
            <a:p>
              <a:r>
                <a:rPr lang="en-US" sz="2800" i="0" baseline="0"/>
                <a:t>(0,0),</a:t>
              </a:r>
            </a:p>
          </p:txBody>
        </p:sp>
      </p:grpSp>
      <p:grpSp>
        <p:nvGrpSpPr>
          <p:cNvPr id="14" name="Group 100"/>
          <p:cNvGrpSpPr>
            <a:grpSpLocks/>
          </p:cNvGrpSpPr>
          <p:nvPr/>
        </p:nvGrpSpPr>
        <p:grpSpPr bwMode="auto">
          <a:xfrm>
            <a:off x="4729163" y="2112963"/>
            <a:ext cx="1743075" cy="2363787"/>
            <a:chOff x="2979" y="1331"/>
            <a:chExt cx="1098" cy="1489"/>
          </a:xfrm>
        </p:grpSpPr>
        <p:grpSp>
          <p:nvGrpSpPr>
            <p:cNvPr id="15" name="Group 72"/>
            <p:cNvGrpSpPr>
              <a:grpSpLocks/>
            </p:cNvGrpSpPr>
            <p:nvPr/>
          </p:nvGrpSpPr>
          <p:grpSpPr bwMode="auto">
            <a:xfrm>
              <a:off x="3771" y="1331"/>
              <a:ext cx="306" cy="396"/>
              <a:chOff x="2993" y="2953"/>
              <a:chExt cx="253" cy="394"/>
            </a:xfrm>
          </p:grpSpPr>
          <p:sp>
            <p:nvSpPr>
              <p:cNvPr id="929865" name="Freeform 73"/>
              <p:cNvSpPr>
                <a:spLocks/>
              </p:cNvSpPr>
              <p:nvPr/>
            </p:nvSpPr>
            <p:spPr bwMode="auto">
              <a:xfrm>
                <a:off x="2993" y="2953"/>
                <a:ext cx="253" cy="394"/>
              </a:xfrm>
              <a:custGeom>
                <a:avLst/>
                <a:gdLst/>
                <a:ahLst/>
                <a:cxnLst>
                  <a:cxn ang="0">
                    <a:pos x="131" y="0"/>
                  </a:cxn>
                  <a:cxn ang="0">
                    <a:pos x="207" y="10"/>
                  </a:cxn>
                  <a:cxn ang="0">
                    <a:pos x="247" y="37"/>
                  </a:cxn>
                  <a:cxn ang="0">
                    <a:pos x="246" y="89"/>
                  </a:cxn>
                  <a:cxn ang="0">
                    <a:pos x="214" y="133"/>
                  </a:cxn>
                  <a:cxn ang="0">
                    <a:pos x="153" y="154"/>
                  </a:cxn>
                  <a:cxn ang="0">
                    <a:pos x="99" y="164"/>
                  </a:cxn>
                  <a:cxn ang="0">
                    <a:pos x="15" y="221"/>
                  </a:cxn>
                  <a:cxn ang="0">
                    <a:pos x="3" y="292"/>
                  </a:cxn>
                  <a:cxn ang="0">
                    <a:pos x="12" y="344"/>
                  </a:cxn>
                  <a:cxn ang="0">
                    <a:pos x="33" y="367"/>
                  </a:cxn>
                  <a:cxn ang="0">
                    <a:pos x="63" y="388"/>
                  </a:cxn>
                  <a:cxn ang="0">
                    <a:pos x="121" y="388"/>
                  </a:cxn>
                  <a:cxn ang="0">
                    <a:pos x="166" y="390"/>
                  </a:cxn>
                </a:cxnLst>
                <a:rect l="0" t="0" r="r" b="b"/>
                <a:pathLst>
                  <a:path w="253" h="394">
                    <a:moveTo>
                      <a:pt x="131" y="0"/>
                    </a:moveTo>
                    <a:cubicBezTo>
                      <a:pt x="180" y="3"/>
                      <a:pt x="188" y="7"/>
                      <a:pt x="207" y="10"/>
                    </a:cubicBezTo>
                    <a:cubicBezTo>
                      <a:pt x="235" y="21"/>
                      <a:pt x="241" y="24"/>
                      <a:pt x="247" y="37"/>
                    </a:cubicBezTo>
                    <a:cubicBezTo>
                      <a:pt x="253" y="50"/>
                      <a:pt x="251" y="73"/>
                      <a:pt x="246" y="89"/>
                    </a:cubicBezTo>
                    <a:cubicBezTo>
                      <a:pt x="241" y="105"/>
                      <a:pt x="229" y="122"/>
                      <a:pt x="214" y="133"/>
                    </a:cubicBezTo>
                    <a:cubicBezTo>
                      <a:pt x="180" y="153"/>
                      <a:pt x="187" y="146"/>
                      <a:pt x="153" y="154"/>
                    </a:cubicBezTo>
                    <a:cubicBezTo>
                      <a:pt x="111" y="157"/>
                      <a:pt x="102" y="164"/>
                      <a:pt x="99" y="164"/>
                    </a:cubicBezTo>
                    <a:cubicBezTo>
                      <a:pt x="44" y="187"/>
                      <a:pt x="41" y="182"/>
                      <a:pt x="15" y="221"/>
                    </a:cubicBezTo>
                    <a:cubicBezTo>
                      <a:pt x="1" y="240"/>
                      <a:pt x="0" y="271"/>
                      <a:pt x="3" y="292"/>
                    </a:cubicBezTo>
                    <a:cubicBezTo>
                      <a:pt x="0" y="315"/>
                      <a:pt x="5" y="328"/>
                      <a:pt x="12" y="344"/>
                    </a:cubicBezTo>
                    <a:cubicBezTo>
                      <a:pt x="28" y="367"/>
                      <a:pt x="29" y="363"/>
                      <a:pt x="33" y="367"/>
                    </a:cubicBezTo>
                    <a:cubicBezTo>
                      <a:pt x="47" y="380"/>
                      <a:pt x="47" y="380"/>
                      <a:pt x="63" y="388"/>
                    </a:cubicBezTo>
                    <a:cubicBezTo>
                      <a:pt x="76" y="394"/>
                      <a:pt x="121" y="388"/>
                      <a:pt x="121" y="388"/>
                    </a:cubicBezTo>
                    <a:cubicBezTo>
                      <a:pt x="136" y="393"/>
                      <a:pt x="139" y="393"/>
                      <a:pt x="166" y="390"/>
                    </a:cubicBezTo>
                  </a:path>
                </a:pathLst>
              </a:custGeom>
              <a:noFill/>
              <a:ln w="28575" cmpd="sng">
                <a:solidFill>
                  <a:schemeClr val="hlink"/>
                </a:solidFill>
                <a:round/>
                <a:headEnd/>
                <a:tailEnd/>
              </a:ln>
              <a:effectLst/>
            </p:spPr>
            <p:txBody>
              <a:bodyPr/>
              <a:lstStyle/>
              <a:p>
                <a:endParaRPr lang="en-US"/>
              </a:p>
            </p:txBody>
          </p:sp>
          <p:sp>
            <p:nvSpPr>
              <p:cNvPr id="929866" name="Line 74"/>
              <p:cNvSpPr>
                <a:spLocks noChangeShapeType="1"/>
              </p:cNvSpPr>
              <p:nvPr/>
            </p:nvSpPr>
            <p:spPr bwMode="auto">
              <a:xfrm flipV="1">
                <a:off x="3082" y="3343"/>
                <a:ext cx="80" cy="0"/>
              </a:xfrm>
              <a:prstGeom prst="line">
                <a:avLst/>
              </a:prstGeom>
              <a:noFill/>
              <a:ln w="28575">
                <a:solidFill>
                  <a:schemeClr val="hlink"/>
                </a:solidFill>
                <a:round/>
                <a:headEnd/>
                <a:tailEnd type="triangle" w="med" len="med"/>
              </a:ln>
              <a:effectLst/>
            </p:spPr>
            <p:txBody>
              <a:bodyPr/>
              <a:lstStyle/>
              <a:p>
                <a:endParaRPr lang="en-US"/>
              </a:p>
            </p:txBody>
          </p:sp>
        </p:grpSp>
        <p:sp>
          <p:nvSpPr>
            <p:cNvPr id="929888" name="Rectangle 96"/>
            <p:cNvSpPr>
              <a:spLocks noChangeArrowheads="1"/>
            </p:cNvSpPr>
            <p:nvPr/>
          </p:nvSpPr>
          <p:spPr bwMode="auto">
            <a:xfrm>
              <a:off x="2979" y="2493"/>
              <a:ext cx="602" cy="327"/>
            </a:xfrm>
            <a:prstGeom prst="rect">
              <a:avLst/>
            </a:prstGeom>
            <a:noFill/>
            <a:ln w="9525">
              <a:noFill/>
              <a:miter lim="800000"/>
              <a:headEnd/>
              <a:tailEnd/>
            </a:ln>
            <a:effectLst/>
          </p:spPr>
          <p:txBody>
            <a:bodyPr wrap="none">
              <a:spAutoFit/>
            </a:bodyPr>
            <a:lstStyle/>
            <a:p>
              <a:r>
                <a:rPr lang="en-US" sz="2800" i="0" baseline="0"/>
                <a:t>(1,1),</a:t>
              </a:r>
            </a:p>
          </p:txBody>
        </p:sp>
      </p:grpSp>
      <p:grpSp>
        <p:nvGrpSpPr>
          <p:cNvPr id="16" name="Group 105"/>
          <p:cNvGrpSpPr>
            <a:grpSpLocks/>
          </p:cNvGrpSpPr>
          <p:nvPr/>
        </p:nvGrpSpPr>
        <p:grpSpPr bwMode="auto">
          <a:xfrm>
            <a:off x="4419600" y="1468438"/>
            <a:ext cx="3924300" cy="2544762"/>
            <a:chOff x="2784" y="925"/>
            <a:chExt cx="2472" cy="1603"/>
          </a:xfrm>
        </p:grpSpPr>
        <p:sp>
          <p:nvSpPr>
            <p:cNvPr id="929802" name="Freeform 10"/>
            <p:cNvSpPr>
              <a:spLocks/>
            </p:cNvSpPr>
            <p:nvPr/>
          </p:nvSpPr>
          <p:spPr bwMode="auto">
            <a:xfrm>
              <a:off x="2903" y="1425"/>
              <a:ext cx="220" cy="17"/>
            </a:xfrm>
            <a:custGeom>
              <a:avLst/>
              <a:gdLst/>
              <a:ahLst/>
              <a:cxnLst>
                <a:cxn ang="0">
                  <a:pos x="9" y="0"/>
                </a:cxn>
                <a:cxn ang="0">
                  <a:pos x="6" y="0"/>
                </a:cxn>
                <a:cxn ang="0">
                  <a:pos x="3" y="3"/>
                </a:cxn>
                <a:cxn ang="0">
                  <a:pos x="0" y="6"/>
                </a:cxn>
                <a:cxn ang="0">
                  <a:pos x="0" y="11"/>
                </a:cxn>
                <a:cxn ang="0">
                  <a:pos x="3" y="14"/>
                </a:cxn>
                <a:cxn ang="0">
                  <a:pos x="6" y="17"/>
                </a:cxn>
                <a:cxn ang="0">
                  <a:pos x="215" y="17"/>
                </a:cxn>
                <a:cxn ang="0">
                  <a:pos x="217" y="14"/>
                </a:cxn>
                <a:cxn ang="0">
                  <a:pos x="220" y="11"/>
                </a:cxn>
                <a:cxn ang="0">
                  <a:pos x="220" y="6"/>
                </a:cxn>
                <a:cxn ang="0">
                  <a:pos x="217" y="3"/>
                </a:cxn>
                <a:cxn ang="0">
                  <a:pos x="215" y="0"/>
                </a:cxn>
                <a:cxn ang="0">
                  <a:pos x="212" y="0"/>
                </a:cxn>
                <a:cxn ang="0">
                  <a:pos x="9" y="0"/>
                </a:cxn>
              </a:cxnLst>
              <a:rect l="0" t="0" r="r" b="b"/>
              <a:pathLst>
                <a:path w="220" h="17">
                  <a:moveTo>
                    <a:pt x="9" y="0"/>
                  </a:moveTo>
                  <a:lnTo>
                    <a:pt x="6" y="0"/>
                  </a:lnTo>
                  <a:lnTo>
                    <a:pt x="3" y="3"/>
                  </a:lnTo>
                  <a:lnTo>
                    <a:pt x="0" y="6"/>
                  </a:lnTo>
                  <a:lnTo>
                    <a:pt x="0" y="11"/>
                  </a:lnTo>
                  <a:lnTo>
                    <a:pt x="3" y="14"/>
                  </a:lnTo>
                  <a:lnTo>
                    <a:pt x="6" y="17"/>
                  </a:lnTo>
                  <a:lnTo>
                    <a:pt x="215" y="17"/>
                  </a:lnTo>
                  <a:lnTo>
                    <a:pt x="217" y="14"/>
                  </a:lnTo>
                  <a:lnTo>
                    <a:pt x="220" y="11"/>
                  </a:lnTo>
                  <a:lnTo>
                    <a:pt x="220" y="6"/>
                  </a:lnTo>
                  <a:lnTo>
                    <a:pt x="217" y="3"/>
                  </a:lnTo>
                  <a:lnTo>
                    <a:pt x="215" y="0"/>
                  </a:lnTo>
                  <a:lnTo>
                    <a:pt x="212" y="0"/>
                  </a:lnTo>
                  <a:lnTo>
                    <a:pt x="9" y="0"/>
                  </a:lnTo>
                  <a:close/>
                </a:path>
              </a:pathLst>
            </a:custGeom>
            <a:solidFill>
              <a:srgbClr val="000000"/>
            </a:solidFill>
            <a:ln w="9525">
              <a:noFill/>
              <a:round/>
              <a:headEnd/>
              <a:tailEnd/>
            </a:ln>
          </p:spPr>
          <p:txBody>
            <a:bodyPr/>
            <a:lstStyle/>
            <a:p>
              <a:endParaRPr lang="en-US"/>
            </a:p>
          </p:txBody>
        </p:sp>
        <p:sp>
          <p:nvSpPr>
            <p:cNvPr id="929803" name="Freeform 11"/>
            <p:cNvSpPr>
              <a:spLocks/>
            </p:cNvSpPr>
            <p:nvPr/>
          </p:nvSpPr>
          <p:spPr bwMode="auto">
            <a:xfrm>
              <a:off x="3107" y="1222"/>
              <a:ext cx="16" cy="220"/>
            </a:xfrm>
            <a:custGeom>
              <a:avLst/>
              <a:gdLst/>
              <a:ahLst/>
              <a:cxnLst>
                <a:cxn ang="0">
                  <a:pos x="0" y="211"/>
                </a:cxn>
                <a:cxn ang="0">
                  <a:pos x="0" y="214"/>
                </a:cxn>
                <a:cxn ang="0">
                  <a:pos x="3" y="217"/>
                </a:cxn>
                <a:cxn ang="0">
                  <a:pos x="5" y="220"/>
                </a:cxn>
                <a:cxn ang="0">
                  <a:pos x="11" y="220"/>
                </a:cxn>
                <a:cxn ang="0">
                  <a:pos x="13" y="217"/>
                </a:cxn>
                <a:cxn ang="0">
                  <a:pos x="16" y="214"/>
                </a:cxn>
                <a:cxn ang="0">
                  <a:pos x="16" y="5"/>
                </a:cxn>
                <a:cxn ang="0">
                  <a:pos x="13" y="3"/>
                </a:cxn>
                <a:cxn ang="0">
                  <a:pos x="11" y="0"/>
                </a:cxn>
                <a:cxn ang="0">
                  <a:pos x="5" y="0"/>
                </a:cxn>
                <a:cxn ang="0">
                  <a:pos x="3" y="3"/>
                </a:cxn>
                <a:cxn ang="0">
                  <a:pos x="0" y="5"/>
                </a:cxn>
                <a:cxn ang="0">
                  <a:pos x="0" y="8"/>
                </a:cxn>
                <a:cxn ang="0">
                  <a:pos x="0" y="211"/>
                </a:cxn>
              </a:cxnLst>
              <a:rect l="0" t="0" r="r" b="b"/>
              <a:pathLst>
                <a:path w="16" h="220">
                  <a:moveTo>
                    <a:pt x="0" y="211"/>
                  </a:moveTo>
                  <a:lnTo>
                    <a:pt x="0" y="214"/>
                  </a:lnTo>
                  <a:lnTo>
                    <a:pt x="3" y="217"/>
                  </a:lnTo>
                  <a:lnTo>
                    <a:pt x="5" y="220"/>
                  </a:lnTo>
                  <a:lnTo>
                    <a:pt x="11" y="220"/>
                  </a:lnTo>
                  <a:lnTo>
                    <a:pt x="13" y="217"/>
                  </a:lnTo>
                  <a:lnTo>
                    <a:pt x="16" y="214"/>
                  </a:lnTo>
                  <a:lnTo>
                    <a:pt x="16" y="5"/>
                  </a:lnTo>
                  <a:lnTo>
                    <a:pt x="13" y="3"/>
                  </a:lnTo>
                  <a:lnTo>
                    <a:pt x="11" y="0"/>
                  </a:lnTo>
                  <a:lnTo>
                    <a:pt x="5" y="0"/>
                  </a:lnTo>
                  <a:lnTo>
                    <a:pt x="3" y="3"/>
                  </a:lnTo>
                  <a:lnTo>
                    <a:pt x="0" y="5"/>
                  </a:lnTo>
                  <a:lnTo>
                    <a:pt x="0" y="8"/>
                  </a:lnTo>
                  <a:lnTo>
                    <a:pt x="0" y="211"/>
                  </a:lnTo>
                  <a:close/>
                </a:path>
              </a:pathLst>
            </a:custGeom>
            <a:solidFill>
              <a:srgbClr val="000000"/>
            </a:solidFill>
            <a:ln w="9525">
              <a:noFill/>
              <a:round/>
              <a:headEnd/>
              <a:tailEnd/>
            </a:ln>
          </p:spPr>
          <p:txBody>
            <a:bodyPr/>
            <a:lstStyle/>
            <a:p>
              <a:endParaRPr lang="en-US"/>
            </a:p>
          </p:txBody>
        </p:sp>
        <p:sp>
          <p:nvSpPr>
            <p:cNvPr id="929804" name="Freeform 12"/>
            <p:cNvSpPr>
              <a:spLocks/>
            </p:cNvSpPr>
            <p:nvPr/>
          </p:nvSpPr>
          <p:spPr bwMode="auto">
            <a:xfrm>
              <a:off x="3107" y="1222"/>
              <a:ext cx="220" cy="16"/>
            </a:xfrm>
            <a:custGeom>
              <a:avLst/>
              <a:gdLst/>
              <a:ahLst/>
              <a:cxnLst>
                <a:cxn ang="0">
                  <a:pos x="8" y="0"/>
                </a:cxn>
                <a:cxn ang="0">
                  <a:pos x="5" y="0"/>
                </a:cxn>
                <a:cxn ang="0">
                  <a:pos x="3" y="3"/>
                </a:cxn>
                <a:cxn ang="0">
                  <a:pos x="0" y="5"/>
                </a:cxn>
                <a:cxn ang="0">
                  <a:pos x="0" y="11"/>
                </a:cxn>
                <a:cxn ang="0">
                  <a:pos x="3" y="13"/>
                </a:cxn>
                <a:cxn ang="0">
                  <a:pos x="5" y="16"/>
                </a:cxn>
                <a:cxn ang="0">
                  <a:pos x="214" y="16"/>
                </a:cxn>
                <a:cxn ang="0">
                  <a:pos x="217" y="13"/>
                </a:cxn>
                <a:cxn ang="0">
                  <a:pos x="220" y="11"/>
                </a:cxn>
                <a:cxn ang="0">
                  <a:pos x="220" y="5"/>
                </a:cxn>
                <a:cxn ang="0">
                  <a:pos x="217" y="3"/>
                </a:cxn>
                <a:cxn ang="0">
                  <a:pos x="214" y="0"/>
                </a:cxn>
                <a:cxn ang="0">
                  <a:pos x="211" y="0"/>
                </a:cxn>
                <a:cxn ang="0">
                  <a:pos x="8" y="0"/>
                </a:cxn>
              </a:cxnLst>
              <a:rect l="0" t="0" r="r" b="b"/>
              <a:pathLst>
                <a:path w="220" h="16">
                  <a:moveTo>
                    <a:pt x="8" y="0"/>
                  </a:moveTo>
                  <a:lnTo>
                    <a:pt x="5" y="0"/>
                  </a:lnTo>
                  <a:lnTo>
                    <a:pt x="3" y="3"/>
                  </a:lnTo>
                  <a:lnTo>
                    <a:pt x="0" y="5"/>
                  </a:lnTo>
                  <a:lnTo>
                    <a:pt x="0" y="11"/>
                  </a:lnTo>
                  <a:lnTo>
                    <a:pt x="3" y="13"/>
                  </a:lnTo>
                  <a:lnTo>
                    <a:pt x="5" y="16"/>
                  </a:lnTo>
                  <a:lnTo>
                    <a:pt x="214" y="16"/>
                  </a:lnTo>
                  <a:lnTo>
                    <a:pt x="217" y="13"/>
                  </a:lnTo>
                  <a:lnTo>
                    <a:pt x="220" y="11"/>
                  </a:lnTo>
                  <a:lnTo>
                    <a:pt x="220" y="5"/>
                  </a:lnTo>
                  <a:lnTo>
                    <a:pt x="217" y="3"/>
                  </a:lnTo>
                  <a:lnTo>
                    <a:pt x="214" y="0"/>
                  </a:lnTo>
                  <a:lnTo>
                    <a:pt x="211" y="0"/>
                  </a:lnTo>
                  <a:lnTo>
                    <a:pt x="8" y="0"/>
                  </a:lnTo>
                  <a:close/>
                </a:path>
              </a:pathLst>
            </a:custGeom>
            <a:solidFill>
              <a:srgbClr val="000000"/>
            </a:solidFill>
            <a:ln w="9525">
              <a:noFill/>
              <a:round/>
              <a:headEnd/>
              <a:tailEnd/>
            </a:ln>
          </p:spPr>
          <p:txBody>
            <a:bodyPr/>
            <a:lstStyle/>
            <a:p>
              <a:endParaRPr lang="en-US"/>
            </a:p>
          </p:txBody>
        </p:sp>
        <p:sp>
          <p:nvSpPr>
            <p:cNvPr id="929805" name="Freeform 13"/>
            <p:cNvSpPr>
              <a:spLocks/>
            </p:cNvSpPr>
            <p:nvPr/>
          </p:nvSpPr>
          <p:spPr bwMode="auto">
            <a:xfrm>
              <a:off x="3310" y="1222"/>
              <a:ext cx="17" cy="220"/>
            </a:xfrm>
            <a:custGeom>
              <a:avLst/>
              <a:gdLst/>
              <a:ahLst/>
              <a:cxnLst>
                <a:cxn ang="0">
                  <a:pos x="17" y="8"/>
                </a:cxn>
                <a:cxn ang="0">
                  <a:pos x="17" y="5"/>
                </a:cxn>
                <a:cxn ang="0">
                  <a:pos x="14" y="3"/>
                </a:cxn>
                <a:cxn ang="0">
                  <a:pos x="11" y="0"/>
                </a:cxn>
                <a:cxn ang="0">
                  <a:pos x="6" y="0"/>
                </a:cxn>
                <a:cxn ang="0">
                  <a:pos x="3" y="3"/>
                </a:cxn>
                <a:cxn ang="0">
                  <a:pos x="0" y="5"/>
                </a:cxn>
                <a:cxn ang="0">
                  <a:pos x="0" y="214"/>
                </a:cxn>
                <a:cxn ang="0">
                  <a:pos x="3" y="217"/>
                </a:cxn>
                <a:cxn ang="0">
                  <a:pos x="6" y="220"/>
                </a:cxn>
                <a:cxn ang="0">
                  <a:pos x="11" y="220"/>
                </a:cxn>
                <a:cxn ang="0">
                  <a:pos x="14" y="217"/>
                </a:cxn>
                <a:cxn ang="0">
                  <a:pos x="17" y="214"/>
                </a:cxn>
                <a:cxn ang="0">
                  <a:pos x="17" y="211"/>
                </a:cxn>
                <a:cxn ang="0">
                  <a:pos x="17" y="8"/>
                </a:cxn>
              </a:cxnLst>
              <a:rect l="0" t="0" r="r" b="b"/>
              <a:pathLst>
                <a:path w="17" h="220">
                  <a:moveTo>
                    <a:pt x="17" y="8"/>
                  </a:moveTo>
                  <a:lnTo>
                    <a:pt x="17" y="5"/>
                  </a:lnTo>
                  <a:lnTo>
                    <a:pt x="14" y="3"/>
                  </a:lnTo>
                  <a:lnTo>
                    <a:pt x="11" y="0"/>
                  </a:lnTo>
                  <a:lnTo>
                    <a:pt x="6" y="0"/>
                  </a:lnTo>
                  <a:lnTo>
                    <a:pt x="3" y="3"/>
                  </a:lnTo>
                  <a:lnTo>
                    <a:pt x="0" y="5"/>
                  </a:lnTo>
                  <a:lnTo>
                    <a:pt x="0" y="214"/>
                  </a:lnTo>
                  <a:lnTo>
                    <a:pt x="3" y="217"/>
                  </a:lnTo>
                  <a:lnTo>
                    <a:pt x="6" y="220"/>
                  </a:lnTo>
                  <a:lnTo>
                    <a:pt x="11" y="220"/>
                  </a:lnTo>
                  <a:lnTo>
                    <a:pt x="14" y="217"/>
                  </a:lnTo>
                  <a:lnTo>
                    <a:pt x="17" y="214"/>
                  </a:lnTo>
                  <a:lnTo>
                    <a:pt x="17" y="211"/>
                  </a:lnTo>
                  <a:lnTo>
                    <a:pt x="17" y="8"/>
                  </a:lnTo>
                  <a:close/>
                </a:path>
              </a:pathLst>
            </a:custGeom>
            <a:solidFill>
              <a:srgbClr val="000000"/>
            </a:solidFill>
            <a:ln w="9525">
              <a:noFill/>
              <a:round/>
              <a:headEnd/>
              <a:tailEnd/>
            </a:ln>
          </p:spPr>
          <p:txBody>
            <a:bodyPr/>
            <a:lstStyle/>
            <a:p>
              <a:endParaRPr lang="en-US"/>
            </a:p>
          </p:txBody>
        </p:sp>
        <p:sp>
          <p:nvSpPr>
            <p:cNvPr id="929806" name="Freeform 14"/>
            <p:cNvSpPr>
              <a:spLocks/>
            </p:cNvSpPr>
            <p:nvPr/>
          </p:nvSpPr>
          <p:spPr bwMode="auto">
            <a:xfrm>
              <a:off x="3310" y="1425"/>
              <a:ext cx="220" cy="17"/>
            </a:xfrm>
            <a:custGeom>
              <a:avLst/>
              <a:gdLst/>
              <a:ahLst/>
              <a:cxnLst>
                <a:cxn ang="0">
                  <a:pos x="8" y="0"/>
                </a:cxn>
                <a:cxn ang="0">
                  <a:pos x="6" y="0"/>
                </a:cxn>
                <a:cxn ang="0">
                  <a:pos x="3" y="3"/>
                </a:cxn>
                <a:cxn ang="0">
                  <a:pos x="0" y="6"/>
                </a:cxn>
                <a:cxn ang="0">
                  <a:pos x="0" y="11"/>
                </a:cxn>
                <a:cxn ang="0">
                  <a:pos x="3" y="14"/>
                </a:cxn>
                <a:cxn ang="0">
                  <a:pos x="6" y="17"/>
                </a:cxn>
                <a:cxn ang="0">
                  <a:pos x="215" y="17"/>
                </a:cxn>
                <a:cxn ang="0">
                  <a:pos x="217" y="14"/>
                </a:cxn>
                <a:cxn ang="0">
                  <a:pos x="220" y="11"/>
                </a:cxn>
                <a:cxn ang="0">
                  <a:pos x="220" y="6"/>
                </a:cxn>
                <a:cxn ang="0">
                  <a:pos x="217" y="3"/>
                </a:cxn>
                <a:cxn ang="0">
                  <a:pos x="215" y="0"/>
                </a:cxn>
                <a:cxn ang="0">
                  <a:pos x="212" y="0"/>
                </a:cxn>
                <a:cxn ang="0">
                  <a:pos x="8" y="0"/>
                </a:cxn>
              </a:cxnLst>
              <a:rect l="0" t="0" r="r" b="b"/>
              <a:pathLst>
                <a:path w="220" h="17">
                  <a:moveTo>
                    <a:pt x="8" y="0"/>
                  </a:moveTo>
                  <a:lnTo>
                    <a:pt x="6" y="0"/>
                  </a:lnTo>
                  <a:lnTo>
                    <a:pt x="3" y="3"/>
                  </a:lnTo>
                  <a:lnTo>
                    <a:pt x="0" y="6"/>
                  </a:lnTo>
                  <a:lnTo>
                    <a:pt x="0" y="11"/>
                  </a:lnTo>
                  <a:lnTo>
                    <a:pt x="3" y="14"/>
                  </a:lnTo>
                  <a:lnTo>
                    <a:pt x="6" y="17"/>
                  </a:lnTo>
                  <a:lnTo>
                    <a:pt x="215" y="17"/>
                  </a:lnTo>
                  <a:lnTo>
                    <a:pt x="217" y="14"/>
                  </a:lnTo>
                  <a:lnTo>
                    <a:pt x="220" y="11"/>
                  </a:lnTo>
                  <a:lnTo>
                    <a:pt x="220" y="6"/>
                  </a:lnTo>
                  <a:lnTo>
                    <a:pt x="217" y="3"/>
                  </a:lnTo>
                  <a:lnTo>
                    <a:pt x="215" y="0"/>
                  </a:lnTo>
                  <a:lnTo>
                    <a:pt x="212" y="0"/>
                  </a:lnTo>
                  <a:lnTo>
                    <a:pt x="8" y="0"/>
                  </a:lnTo>
                  <a:close/>
                </a:path>
              </a:pathLst>
            </a:custGeom>
            <a:solidFill>
              <a:srgbClr val="000000"/>
            </a:solidFill>
            <a:ln w="9525">
              <a:noFill/>
              <a:round/>
              <a:headEnd/>
              <a:tailEnd/>
            </a:ln>
          </p:spPr>
          <p:txBody>
            <a:bodyPr/>
            <a:lstStyle/>
            <a:p>
              <a:endParaRPr lang="en-US"/>
            </a:p>
          </p:txBody>
        </p:sp>
        <p:sp>
          <p:nvSpPr>
            <p:cNvPr id="929807" name="Freeform 15"/>
            <p:cNvSpPr>
              <a:spLocks/>
            </p:cNvSpPr>
            <p:nvPr/>
          </p:nvSpPr>
          <p:spPr bwMode="auto">
            <a:xfrm>
              <a:off x="3514" y="1222"/>
              <a:ext cx="16" cy="220"/>
            </a:xfrm>
            <a:custGeom>
              <a:avLst/>
              <a:gdLst/>
              <a:ahLst/>
              <a:cxnLst>
                <a:cxn ang="0">
                  <a:pos x="0" y="211"/>
                </a:cxn>
                <a:cxn ang="0">
                  <a:pos x="0" y="214"/>
                </a:cxn>
                <a:cxn ang="0">
                  <a:pos x="3" y="217"/>
                </a:cxn>
                <a:cxn ang="0">
                  <a:pos x="5" y="220"/>
                </a:cxn>
                <a:cxn ang="0">
                  <a:pos x="11" y="220"/>
                </a:cxn>
                <a:cxn ang="0">
                  <a:pos x="13" y="217"/>
                </a:cxn>
                <a:cxn ang="0">
                  <a:pos x="16" y="214"/>
                </a:cxn>
                <a:cxn ang="0">
                  <a:pos x="16" y="5"/>
                </a:cxn>
                <a:cxn ang="0">
                  <a:pos x="13" y="3"/>
                </a:cxn>
                <a:cxn ang="0">
                  <a:pos x="11" y="0"/>
                </a:cxn>
                <a:cxn ang="0">
                  <a:pos x="5" y="0"/>
                </a:cxn>
                <a:cxn ang="0">
                  <a:pos x="3" y="3"/>
                </a:cxn>
                <a:cxn ang="0">
                  <a:pos x="0" y="5"/>
                </a:cxn>
                <a:cxn ang="0">
                  <a:pos x="0" y="8"/>
                </a:cxn>
                <a:cxn ang="0">
                  <a:pos x="0" y="211"/>
                </a:cxn>
              </a:cxnLst>
              <a:rect l="0" t="0" r="r" b="b"/>
              <a:pathLst>
                <a:path w="16" h="220">
                  <a:moveTo>
                    <a:pt x="0" y="211"/>
                  </a:moveTo>
                  <a:lnTo>
                    <a:pt x="0" y="214"/>
                  </a:lnTo>
                  <a:lnTo>
                    <a:pt x="3" y="217"/>
                  </a:lnTo>
                  <a:lnTo>
                    <a:pt x="5" y="220"/>
                  </a:lnTo>
                  <a:lnTo>
                    <a:pt x="11" y="220"/>
                  </a:lnTo>
                  <a:lnTo>
                    <a:pt x="13" y="217"/>
                  </a:lnTo>
                  <a:lnTo>
                    <a:pt x="16" y="214"/>
                  </a:lnTo>
                  <a:lnTo>
                    <a:pt x="16" y="5"/>
                  </a:lnTo>
                  <a:lnTo>
                    <a:pt x="13" y="3"/>
                  </a:lnTo>
                  <a:lnTo>
                    <a:pt x="11" y="0"/>
                  </a:lnTo>
                  <a:lnTo>
                    <a:pt x="5" y="0"/>
                  </a:lnTo>
                  <a:lnTo>
                    <a:pt x="3" y="3"/>
                  </a:lnTo>
                  <a:lnTo>
                    <a:pt x="0" y="5"/>
                  </a:lnTo>
                  <a:lnTo>
                    <a:pt x="0" y="8"/>
                  </a:lnTo>
                  <a:lnTo>
                    <a:pt x="0" y="211"/>
                  </a:lnTo>
                  <a:close/>
                </a:path>
              </a:pathLst>
            </a:custGeom>
            <a:solidFill>
              <a:srgbClr val="000000"/>
            </a:solidFill>
            <a:ln w="9525">
              <a:noFill/>
              <a:round/>
              <a:headEnd/>
              <a:tailEnd/>
            </a:ln>
          </p:spPr>
          <p:txBody>
            <a:bodyPr/>
            <a:lstStyle/>
            <a:p>
              <a:endParaRPr lang="en-US"/>
            </a:p>
          </p:txBody>
        </p:sp>
        <p:sp>
          <p:nvSpPr>
            <p:cNvPr id="929808" name="Freeform 16"/>
            <p:cNvSpPr>
              <a:spLocks/>
            </p:cNvSpPr>
            <p:nvPr/>
          </p:nvSpPr>
          <p:spPr bwMode="auto">
            <a:xfrm>
              <a:off x="3514" y="1222"/>
              <a:ext cx="220" cy="16"/>
            </a:xfrm>
            <a:custGeom>
              <a:avLst/>
              <a:gdLst/>
              <a:ahLst/>
              <a:cxnLst>
                <a:cxn ang="0">
                  <a:pos x="8" y="0"/>
                </a:cxn>
                <a:cxn ang="0">
                  <a:pos x="5" y="0"/>
                </a:cxn>
                <a:cxn ang="0">
                  <a:pos x="3" y="3"/>
                </a:cxn>
                <a:cxn ang="0">
                  <a:pos x="0" y="5"/>
                </a:cxn>
                <a:cxn ang="0">
                  <a:pos x="0" y="11"/>
                </a:cxn>
                <a:cxn ang="0">
                  <a:pos x="3" y="13"/>
                </a:cxn>
                <a:cxn ang="0">
                  <a:pos x="5" y="16"/>
                </a:cxn>
                <a:cxn ang="0">
                  <a:pos x="214" y="16"/>
                </a:cxn>
                <a:cxn ang="0">
                  <a:pos x="217" y="13"/>
                </a:cxn>
                <a:cxn ang="0">
                  <a:pos x="220" y="11"/>
                </a:cxn>
                <a:cxn ang="0">
                  <a:pos x="220" y="5"/>
                </a:cxn>
                <a:cxn ang="0">
                  <a:pos x="217" y="3"/>
                </a:cxn>
                <a:cxn ang="0">
                  <a:pos x="214" y="0"/>
                </a:cxn>
                <a:cxn ang="0">
                  <a:pos x="211" y="0"/>
                </a:cxn>
                <a:cxn ang="0">
                  <a:pos x="8" y="0"/>
                </a:cxn>
              </a:cxnLst>
              <a:rect l="0" t="0" r="r" b="b"/>
              <a:pathLst>
                <a:path w="220" h="16">
                  <a:moveTo>
                    <a:pt x="8" y="0"/>
                  </a:moveTo>
                  <a:lnTo>
                    <a:pt x="5" y="0"/>
                  </a:lnTo>
                  <a:lnTo>
                    <a:pt x="3" y="3"/>
                  </a:lnTo>
                  <a:lnTo>
                    <a:pt x="0" y="5"/>
                  </a:lnTo>
                  <a:lnTo>
                    <a:pt x="0" y="11"/>
                  </a:lnTo>
                  <a:lnTo>
                    <a:pt x="3" y="13"/>
                  </a:lnTo>
                  <a:lnTo>
                    <a:pt x="5" y="16"/>
                  </a:lnTo>
                  <a:lnTo>
                    <a:pt x="214" y="16"/>
                  </a:lnTo>
                  <a:lnTo>
                    <a:pt x="217" y="13"/>
                  </a:lnTo>
                  <a:lnTo>
                    <a:pt x="220" y="11"/>
                  </a:lnTo>
                  <a:lnTo>
                    <a:pt x="220" y="5"/>
                  </a:lnTo>
                  <a:lnTo>
                    <a:pt x="217" y="3"/>
                  </a:lnTo>
                  <a:lnTo>
                    <a:pt x="214" y="0"/>
                  </a:lnTo>
                  <a:lnTo>
                    <a:pt x="211" y="0"/>
                  </a:lnTo>
                  <a:lnTo>
                    <a:pt x="8" y="0"/>
                  </a:lnTo>
                  <a:close/>
                </a:path>
              </a:pathLst>
            </a:custGeom>
            <a:solidFill>
              <a:srgbClr val="000000"/>
            </a:solidFill>
            <a:ln w="9525">
              <a:noFill/>
              <a:round/>
              <a:headEnd/>
              <a:tailEnd/>
            </a:ln>
          </p:spPr>
          <p:txBody>
            <a:bodyPr/>
            <a:lstStyle/>
            <a:p>
              <a:endParaRPr lang="en-US"/>
            </a:p>
          </p:txBody>
        </p:sp>
        <p:sp>
          <p:nvSpPr>
            <p:cNvPr id="929809" name="Freeform 17"/>
            <p:cNvSpPr>
              <a:spLocks/>
            </p:cNvSpPr>
            <p:nvPr/>
          </p:nvSpPr>
          <p:spPr bwMode="auto">
            <a:xfrm>
              <a:off x="3717" y="1222"/>
              <a:ext cx="17" cy="220"/>
            </a:xfrm>
            <a:custGeom>
              <a:avLst/>
              <a:gdLst/>
              <a:ahLst/>
              <a:cxnLst>
                <a:cxn ang="0">
                  <a:pos x="17" y="8"/>
                </a:cxn>
                <a:cxn ang="0">
                  <a:pos x="17" y="5"/>
                </a:cxn>
                <a:cxn ang="0">
                  <a:pos x="14" y="3"/>
                </a:cxn>
                <a:cxn ang="0">
                  <a:pos x="11" y="0"/>
                </a:cxn>
                <a:cxn ang="0">
                  <a:pos x="6" y="0"/>
                </a:cxn>
                <a:cxn ang="0">
                  <a:pos x="3" y="3"/>
                </a:cxn>
                <a:cxn ang="0">
                  <a:pos x="0" y="5"/>
                </a:cxn>
                <a:cxn ang="0">
                  <a:pos x="0" y="214"/>
                </a:cxn>
                <a:cxn ang="0">
                  <a:pos x="3" y="217"/>
                </a:cxn>
                <a:cxn ang="0">
                  <a:pos x="6" y="220"/>
                </a:cxn>
                <a:cxn ang="0">
                  <a:pos x="11" y="220"/>
                </a:cxn>
                <a:cxn ang="0">
                  <a:pos x="14" y="217"/>
                </a:cxn>
                <a:cxn ang="0">
                  <a:pos x="17" y="214"/>
                </a:cxn>
                <a:cxn ang="0">
                  <a:pos x="17" y="211"/>
                </a:cxn>
                <a:cxn ang="0">
                  <a:pos x="17" y="8"/>
                </a:cxn>
              </a:cxnLst>
              <a:rect l="0" t="0" r="r" b="b"/>
              <a:pathLst>
                <a:path w="17" h="220">
                  <a:moveTo>
                    <a:pt x="17" y="8"/>
                  </a:moveTo>
                  <a:lnTo>
                    <a:pt x="17" y="5"/>
                  </a:lnTo>
                  <a:lnTo>
                    <a:pt x="14" y="3"/>
                  </a:lnTo>
                  <a:lnTo>
                    <a:pt x="11" y="0"/>
                  </a:lnTo>
                  <a:lnTo>
                    <a:pt x="6" y="0"/>
                  </a:lnTo>
                  <a:lnTo>
                    <a:pt x="3" y="3"/>
                  </a:lnTo>
                  <a:lnTo>
                    <a:pt x="0" y="5"/>
                  </a:lnTo>
                  <a:lnTo>
                    <a:pt x="0" y="214"/>
                  </a:lnTo>
                  <a:lnTo>
                    <a:pt x="3" y="217"/>
                  </a:lnTo>
                  <a:lnTo>
                    <a:pt x="6" y="220"/>
                  </a:lnTo>
                  <a:lnTo>
                    <a:pt x="11" y="220"/>
                  </a:lnTo>
                  <a:lnTo>
                    <a:pt x="14" y="217"/>
                  </a:lnTo>
                  <a:lnTo>
                    <a:pt x="17" y="214"/>
                  </a:lnTo>
                  <a:lnTo>
                    <a:pt x="17" y="211"/>
                  </a:lnTo>
                  <a:lnTo>
                    <a:pt x="17" y="8"/>
                  </a:lnTo>
                  <a:close/>
                </a:path>
              </a:pathLst>
            </a:custGeom>
            <a:solidFill>
              <a:srgbClr val="000000"/>
            </a:solidFill>
            <a:ln w="9525">
              <a:noFill/>
              <a:round/>
              <a:headEnd/>
              <a:tailEnd/>
            </a:ln>
          </p:spPr>
          <p:txBody>
            <a:bodyPr/>
            <a:lstStyle/>
            <a:p>
              <a:endParaRPr lang="en-US"/>
            </a:p>
          </p:txBody>
        </p:sp>
        <p:sp>
          <p:nvSpPr>
            <p:cNvPr id="929810" name="Freeform 18"/>
            <p:cNvSpPr>
              <a:spLocks/>
            </p:cNvSpPr>
            <p:nvPr/>
          </p:nvSpPr>
          <p:spPr bwMode="auto">
            <a:xfrm>
              <a:off x="3717" y="1425"/>
              <a:ext cx="220" cy="17"/>
            </a:xfrm>
            <a:custGeom>
              <a:avLst/>
              <a:gdLst/>
              <a:ahLst/>
              <a:cxnLst>
                <a:cxn ang="0">
                  <a:pos x="8" y="0"/>
                </a:cxn>
                <a:cxn ang="0">
                  <a:pos x="6" y="0"/>
                </a:cxn>
                <a:cxn ang="0">
                  <a:pos x="3" y="3"/>
                </a:cxn>
                <a:cxn ang="0">
                  <a:pos x="0" y="6"/>
                </a:cxn>
                <a:cxn ang="0">
                  <a:pos x="0" y="11"/>
                </a:cxn>
                <a:cxn ang="0">
                  <a:pos x="3" y="14"/>
                </a:cxn>
                <a:cxn ang="0">
                  <a:pos x="6" y="17"/>
                </a:cxn>
                <a:cxn ang="0">
                  <a:pos x="215" y="17"/>
                </a:cxn>
                <a:cxn ang="0">
                  <a:pos x="217" y="14"/>
                </a:cxn>
                <a:cxn ang="0">
                  <a:pos x="220" y="11"/>
                </a:cxn>
                <a:cxn ang="0">
                  <a:pos x="220" y="6"/>
                </a:cxn>
                <a:cxn ang="0">
                  <a:pos x="217" y="3"/>
                </a:cxn>
                <a:cxn ang="0">
                  <a:pos x="215" y="0"/>
                </a:cxn>
                <a:cxn ang="0">
                  <a:pos x="212" y="0"/>
                </a:cxn>
                <a:cxn ang="0">
                  <a:pos x="8" y="0"/>
                </a:cxn>
              </a:cxnLst>
              <a:rect l="0" t="0" r="r" b="b"/>
              <a:pathLst>
                <a:path w="220" h="17">
                  <a:moveTo>
                    <a:pt x="8" y="0"/>
                  </a:moveTo>
                  <a:lnTo>
                    <a:pt x="6" y="0"/>
                  </a:lnTo>
                  <a:lnTo>
                    <a:pt x="3" y="3"/>
                  </a:lnTo>
                  <a:lnTo>
                    <a:pt x="0" y="6"/>
                  </a:lnTo>
                  <a:lnTo>
                    <a:pt x="0" y="11"/>
                  </a:lnTo>
                  <a:lnTo>
                    <a:pt x="3" y="14"/>
                  </a:lnTo>
                  <a:lnTo>
                    <a:pt x="6" y="17"/>
                  </a:lnTo>
                  <a:lnTo>
                    <a:pt x="215" y="17"/>
                  </a:lnTo>
                  <a:lnTo>
                    <a:pt x="217" y="14"/>
                  </a:lnTo>
                  <a:lnTo>
                    <a:pt x="220" y="11"/>
                  </a:lnTo>
                  <a:lnTo>
                    <a:pt x="220" y="6"/>
                  </a:lnTo>
                  <a:lnTo>
                    <a:pt x="217" y="3"/>
                  </a:lnTo>
                  <a:lnTo>
                    <a:pt x="215" y="0"/>
                  </a:lnTo>
                  <a:lnTo>
                    <a:pt x="212" y="0"/>
                  </a:lnTo>
                  <a:lnTo>
                    <a:pt x="8" y="0"/>
                  </a:lnTo>
                  <a:close/>
                </a:path>
              </a:pathLst>
            </a:custGeom>
            <a:solidFill>
              <a:srgbClr val="000000"/>
            </a:solidFill>
            <a:ln w="9525">
              <a:noFill/>
              <a:round/>
              <a:headEnd/>
              <a:tailEnd/>
            </a:ln>
          </p:spPr>
          <p:txBody>
            <a:bodyPr/>
            <a:lstStyle/>
            <a:p>
              <a:endParaRPr lang="en-US"/>
            </a:p>
          </p:txBody>
        </p:sp>
        <p:sp>
          <p:nvSpPr>
            <p:cNvPr id="929811" name="Freeform 19"/>
            <p:cNvSpPr>
              <a:spLocks/>
            </p:cNvSpPr>
            <p:nvPr/>
          </p:nvSpPr>
          <p:spPr bwMode="auto">
            <a:xfrm>
              <a:off x="3921" y="1222"/>
              <a:ext cx="16" cy="220"/>
            </a:xfrm>
            <a:custGeom>
              <a:avLst/>
              <a:gdLst/>
              <a:ahLst/>
              <a:cxnLst>
                <a:cxn ang="0">
                  <a:pos x="0" y="211"/>
                </a:cxn>
                <a:cxn ang="0">
                  <a:pos x="0" y="214"/>
                </a:cxn>
                <a:cxn ang="0">
                  <a:pos x="2" y="217"/>
                </a:cxn>
                <a:cxn ang="0">
                  <a:pos x="5" y="220"/>
                </a:cxn>
                <a:cxn ang="0">
                  <a:pos x="11" y="220"/>
                </a:cxn>
                <a:cxn ang="0">
                  <a:pos x="13" y="217"/>
                </a:cxn>
                <a:cxn ang="0">
                  <a:pos x="16" y="214"/>
                </a:cxn>
                <a:cxn ang="0">
                  <a:pos x="16" y="5"/>
                </a:cxn>
                <a:cxn ang="0">
                  <a:pos x="13" y="3"/>
                </a:cxn>
                <a:cxn ang="0">
                  <a:pos x="11" y="0"/>
                </a:cxn>
                <a:cxn ang="0">
                  <a:pos x="5" y="0"/>
                </a:cxn>
                <a:cxn ang="0">
                  <a:pos x="2" y="3"/>
                </a:cxn>
                <a:cxn ang="0">
                  <a:pos x="0" y="5"/>
                </a:cxn>
                <a:cxn ang="0">
                  <a:pos x="0" y="8"/>
                </a:cxn>
                <a:cxn ang="0">
                  <a:pos x="0" y="211"/>
                </a:cxn>
              </a:cxnLst>
              <a:rect l="0" t="0" r="r" b="b"/>
              <a:pathLst>
                <a:path w="16" h="220">
                  <a:moveTo>
                    <a:pt x="0" y="211"/>
                  </a:moveTo>
                  <a:lnTo>
                    <a:pt x="0" y="214"/>
                  </a:lnTo>
                  <a:lnTo>
                    <a:pt x="2" y="217"/>
                  </a:lnTo>
                  <a:lnTo>
                    <a:pt x="5" y="220"/>
                  </a:lnTo>
                  <a:lnTo>
                    <a:pt x="11" y="220"/>
                  </a:lnTo>
                  <a:lnTo>
                    <a:pt x="13" y="217"/>
                  </a:lnTo>
                  <a:lnTo>
                    <a:pt x="16" y="214"/>
                  </a:lnTo>
                  <a:lnTo>
                    <a:pt x="16" y="5"/>
                  </a:lnTo>
                  <a:lnTo>
                    <a:pt x="13" y="3"/>
                  </a:lnTo>
                  <a:lnTo>
                    <a:pt x="11" y="0"/>
                  </a:lnTo>
                  <a:lnTo>
                    <a:pt x="5" y="0"/>
                  </a:lnTo>
                  <a:lnTo>
                    <a:pt x="2" y="3"/>
                  </a:lnTo>
                  <a:lnTo>
                    <a:pt x="0" y="5"/>
                  </a:lnTo>
                  <a:lnTo>
                    <a:pt x="0" y="8"/>
                  </a:lnTo>
                  <a:lnTo>
                    <a:pt x="0" y="211"/>
                  </a:lnTo>
                  <a:close/>
                </a:path>
              </a:pathLst>
            </a:custGeom>
            <a:solidFill>
              <a:srgbClr val="000000"/>
            </a:solidFill>
            <a:ln w="9525">
              <a:noFill/>
              <a:round/>
              <a:headEnd/>
              <a:tailEnd/>
            </a:ln>
          </p:spPr>
          <p:txBody>
            <a:bodyPr/>
            <a:lstStyle/>
            <a:p>
              <a:endParaRPr lang="en-US"/>
            </a:p>
          </p:txBody>
        </p:sp>
        <p:sp>
          <p:nvSpPr>
            <p:cNvPr id="929812" name="Freeform 20"/>
            <p:cNvSpPr>
              <a:spLocks/>
            </p:cNvSpPr>
            <p:nvPr/>
          </p:nvSpPr>
          <p:spPr bwMode="auto">
            <a:xfrm>
              <a:off x="3921" y="1222"/>
              <a:ext cx="220" cy="16"/>
            </a:xfrm>
            <a:custGeom>
              <a:avLst/>
              <a:gdLst/>
              <a:ahLst/>
              <a:cxnLst>
                <a:cxn ang="0">
                  <a:pos x="8" y="0"/>
                </a:cxn>
                <a:cxn ang="0">
                  <a:pos x="5" y="0"/>
                </a:cxn>
                <a:cxn ang="0">
                  <a:pos x="2" y="3"/>
                </a:cxn>
                <a:cxn ang="0">
                  <a:pos x="0" y="5"/>
                </a:cxn>
                <a:cxn ang="0">
                  <a:pos x="0" y="11"/>
                </a:cxn>
                <a:cxn ang="0">
                  <a:pos x="2" y="13"/>
                </a:cxn>
                <a:cxn ang="0">
                  <a:pos x="5" y="16"/>
                </a:cxn>
                <a:cxn ang="0">
                  <a:pos x="214" y="16"/>
                </a:cxn>
                <a:cxn ang="0">
                  <a:pos x="217" y="13"/>
                </a:cxn>
                <a:cxn ang="0">
                  <a:pos x="220" y="11"/>
                </a:cxn>
                <a:cxn ang="0">
                  <a:pos x="220" y="5"/>
                </a:cxn>
                <a:cxn ang="0">
                  <a:pos x="217" y="3"/>
                </a:cxn>
                <a:cxn ang="0">
                  <a:pos x="214" y="0"/>
                </a:cxn>
                <a:cxn ang="0">
                  <a:pos x="211" y="0"/>
                </a:cxn>
                <a:cxn ang="0">
                  <a:pos x="8" y="0"/>
                </a:cxn>
              </a:cxnLst>
              <a:rect l="0" t="0" r="r" b="b"/>
              <a:pathLst>
                <a:path w="220" h="16">
                  <a:moveTo>
                    <a:pt x="8" y="0"/>
                  </a:moveTo>
                  <a:lnTo>
                    <a:pt x="5" y="0"/>
                  </a:lnTo>
                  <a:lnTo>
                    <a:pt x="2" y="3"/>
                  </a:lnTo>
                  <a:lnTo>
                    <a:pt x="0" y="5"/>
                  </a:lnTo>
                  <a:lnTo>
                    <a:pt x="0" y="11"/>
                  </a:lnTo>
                  <a:lnTo>
                    <a:pt x="2" y="13"/>
                  </a:lnTo>
                  <a:lnTo>
                    <a:pt x="5" y="16"/>
                  </a:lnTo>
                  <a:lnTo>
                    <a:pt x="214" y="16"/>
                  </a:lnTo>
                  <a:lnTo>
                    <a:pt x="217" y="13"/>
                  </a:lnTo>
                  <a:lnTo>
                    <a:pt x="220" y="11"/>
                  </a:lnTo>
                  <a:lnTo>
                    <a:pt x="220" y="5"/>
                  </a:lnTo>
                  <a:lnTo>
                    <a:pt x="217" y="3"/>
                  </a:lnTo>
                  <a:lnTo>
                    <a:pt x="214" y="0"/>
                  </a:lnTo>
                  <a:lnTo>
                    <a:pt x="211" y="0"/>
                  </a:lnTo>
                  <a:lnTo>
                    <a:pt x="8" y="0"/>
                  </a:lnTo>
                  <a:close/>
                </a:path>
              </a:pathLst>
            </a:custGeom>
            <a:solidFill>
              <a:srgbClr val="000000"/>
            </a:solidFill>
            <a:ln w="9525">
              <a:noFill/>
              <a:round/>
              <a:headEnd/>
              <a:tailEnd/>
            </a:ln>
          </p:spPr>
          <p:txBody>
            <a:bodyPr/>
            <a:lstStyle/>
            <a:p>
              <a:endParaRPr lang="en-US"/>
            </a:p>
          </p:txBody>
        </p:sp>
        <p:sp>
          <p:nvSpPr>
            <p:cNvPr id="929813" name="Freeform 21"/>
            <p:cNvSpPr>
              <a:spLocks/>
            </p:cNvSpPr>
            <p:nvPr/>
          </p:nvSpPr>
          <p:spPr bwMode="auto">
            <a:xfrm>
              <a:off x="4124" y="1222"/>
              <a:ext cx="17" cy="220"/>
            </a:xfrm>
            <a:custGeom>
              <a:avLst/>
              <a:gdLst/>
              <a:ahLst/>
              <a:cxnLst>
                <a:cxn ang="0">
                  <a:pos x="17" y="8"/>
                </a:cxn>
                <a:cxn ang="0">
                  <a:pos x="17" y="5"/>
                </a:cxn>
                <a:cxn ang="0">
                  <a:pos x="14" y="3"/>
                </a:cxn>
                <a:cxn ang="0">
                  <a:pos x="11" y="0"/>
                </a:cxn>
                <a:cxn ang="0">
                  <a:pos x="6" y="0"/>
                </a:cxn>
                <a:cxn ang="0">
                  <a:pos x="3" y="3"/>
                </a:cxn>
                <a:cxn ang="0">
                  <a:pos x="0" y="5"/>
                </a:cxn>
                <a:cxn ang="0">
                  <a:pos x="0" y="214"/>
                </a:cxn>
                <a:cxn ang="0">
                  <a:pos x="3" y="217"/>
                </a:cxn>
                <a:cxn ang="0">
                  <a:pos x="6" y="220"/>
                </a:cxn>
                <a:cxn ang="0">
                  <a:pos x="11" y="220"/>
                </a:cxn>
                <a:cxn ang="0">
                  <a:pos x="14" y="217"/>
                </a:cxn>
                <a:cxn ang="0">
                  <a:pos x="17" y="214"/>
                </a:cxn>
                <a:cxn ang="0">
                  <a:pos x="17" y="211"/>
                </a:cxn>
                <a:cxn ang="0">
                  <a:pos x="17" y="8"/>
                </a:cxn>
              </a:cxnLst>
              <a:rect l="0" t="0" r="r" b="b"/>
              <a:pathLst>
                <a:path w="17" h="220">
                  <a:moveTo>
                    <a:pt x="17" y="8"/>
                  </a:moveTo>
                  <a:lnTo>
                    <a:pt x="17" y="5"/>
                  </a:lnTo>
                  <a:lnTo>
                    <a:pt x="14" y="3"/>
                  </a:lnTo>
                  <a:lnTo>
                    <a:pt x="11" y="0"/>
                  </a:lnTo>
                  <a:lnTo>
                    <a:pt x="6" y="0"/>
                  </a:lnTo>
                  <a:lnTo>
                    <a:pt x="3" y="3"/>
                  </a:lnTo>
                  <a:lnTo>
                    <a:pt x="0" y="5"/>
                  </a:lnTo>
                  <a:lnTo>
                    <a:pt x="0" y="214"/>
                  </a:lnTo>
                  <a:lnTo>
                    <a:pt x="3" y="217"/>
                  </a:lnTo>
                  <a:lnTo>
                    <a:pt x="6" y="220"/>
                  </a:lnTo>
                  <a:lnTo>
                    <a:pt x="11" y="220"/>
                  </a:lnTo>
                  <a:lnTo>
                    <a:pt x="14" y="217"/>
                  </a:lnTo>
                  <a:lnTo>
                    <a:pt x="17" y="214"/>
                  </a:lnTo>
                  <a:lnTo>
                    <a:pt x="17" y="211"/>
                  </a:lnTo>
                  <a:lnTo>
                    <a:pt x="17" y="8"/>
                  </a:lnTo>
                  <a:close/>
                </a:path>
              </a:pathLst>
            </a:custGeom>
            <a:solidFill>
              <a:srgbClr val="000000"/>
            </a:solidFill>
            <a:ln w="9525">
              <a:noFill/>
              <a:round/>
              <a:headEnd/>
              <a:tailEnd/>
            </a:ln>
          </p:spPr>
          <p:txBody>
            <a:bodyPr/>
            <a:lstStyle/>
            <a:p>
              <a:endParaRPr lang="en-US"/>
            </a:p>
          </p:txBody>
        </p:sp>
        <p:sp>
          <p:nvSpPr>
            <p:cNvPr id="929814" name="Freeform 22"/>
            <p:cNvSpPr>
              <a:spLocks/>
            </p:cNvSpPr>
            <p:nvPr/>
          </p:nvSpPr>
          <p:spPr bwMode="auto">
            <a:xfrm>
              <a:off x="4124" y="1425"/>
              <a:ext cx="220" cy="17"/>
            </a:xfrm>
            <a:custGeom>
              <a:avLst/>
              <a:gdLst/>
              <a:ahLst/>
              <a:cxnLst>
                <a:cxn ang="0">
                  <a:pos x="8" y="0"/>
                </a:cxn>
                <a:cxn ang="0">
                  <a:pos x="6" y="0"/>
                </a:cxn>
                <a:cxn ang="0">
                  <a:pos x="3" y="3"/>
                </a:cxn>
                <a:cxn ang="0">
                  <a:pos x="0" y="6"/>
                </a:cxn>
                <a:cxn ang="0">
                  <a:pos x="0" y="11"/>
                </a:cxn>
                <a:cxn ang="0">
                  <a:pos x="3" y="14"/>
                </a:cxn>
                <a:cxn ang="0">
                  <a:pos x="6" y="17"/>
                </a:cxn>
                <a:cxn ang="0">
                  <a:pos x="215" y="17"/>
                </a:cxn>
                <a:cxn ang="0">
                  <a:pos x="217" y="14"/>
                </a:cxn>
                <a:cxn ang="0">
                  <a:pos x="220" y="11"/>
                </a:cxn>
                <a:cxn ang="0">
                  <a:pos x="220" y="6"/>
                </a:cxn>
                <a:cxn ang="0">
                  <a:pos x="217" y="3"/>
                </a:cxn>
                <a:cxn ang="0">
                  <a:pos x="215" y="0"/>
                </a:cxn>
                <a:cxn ang="0">
                  <a:pos x="212" y="0"/>
                </a:cxn>
                <a:cxn ang="0">
                  <a:pos x="8" y="0"/>
                </a:cxn>
              </a:cxnLst>
              <a:rect l="0" t="0" r="r" b="b"/>
              <a:pathLst>
                <a:path w="220" h="17">
                  <a:moveTo>
                    <a:pt x="8" y="0"/>
                  </a:moveTo>
                  <a:lnTo>
                    <a:pt x="6" y="0"/>
                  </a:lnTo>
                  <a:lnTo>
                    <a:pt x="3" y="3"/>
                  </a:lnTo>
                  <a:lnTo>
                    <a:pt x="0" y="6"/>
                  </a:lnTo>
                  <a:lnTo>
                    <a:pt x="0" y="11"/>
                  </a:lnTo>
                  <a:lnTo>
                    <a:pt x="3" y="14"/>
                  </a:lnTo>
                  <a:lnTo>
                    <a:pt x="6" y="17"/>
                  </a:lnTo>
                  <a:lnTo>
                    <a:pt x="215" y="17"/>
                  </a:lnTo>
                  <a:lnTo>
                    <a:pt x="217" y="14"/>
                  </a:lnTo>
                  <a:lnTo>
                    <a:pt x="220" y="11"/>
                  </a:lnTo>
                  <a:lnTo>
                    <a:pt x="220" y="6"/>
                  </a:lnTo>
                  <a:lnTo>
                    <a:pt x="217" y="3"/>
                  </a:lnTo>
                  <a:lnTo>
                    <a:pt x="215" y="0"/>
                  </a:lnTo>
                  <a:lnTo>
                    <a:pt x="212" y="0"/>
                  </a:lnTo>
                  <a:lnTo>
                    <a:pt x="8" y="0"/>
                  </a:lnTo>
                  <a:close/>
                </a:path>
              </a:pathLst>
            </a:custGeom>
            <a:solidFill>
              <a:srgbClr val="000000"/>
            </a:solidFill>
            <a:ln w="9525">
              <a:noFill/>
              <a:round/>
              <a:headEnd/>
              <a:tailEnd/>
            </a:ln>
          </p:spPr>
          <p:txBody>
            <a:bodyPr/>
            <a:lstStyle/>
            <a:p>
              <a:endParaRPr lang="en-US"/>
            </a:p>
          </p:txBody>
        </p:sp>
        <p:sp>
          <p:nvSpPr>
            <p:cNvPr id="929815" name="Freeform 23"/>
            <p:cNvSpPr>
              <a:spLocks/>
            </p:cNvSpPr>
            <p:nvPr/>
          </p:nvSpPr>
          <p:spPr bwMode="auto">
            <a:xfrm>
              <a:off x="4328" y="1222"/>
              <a:ext cx="16" cy="220"/>
            </a:xfrm>
            <a:custGeom>
              <a:avLst/>
              <a:gdLst/>
              <a:ahLst/>
              <a:cxnLst>
                <a:cxn ang="0">
                  <a:pos x="0" y="211"/>
                </a:cxn>
                <a:cxn ang="0">
                  <a:pos x="0" y="214"/>
                </a:cxn>
                <a:cxn ang="0">
                  <a:pos x="2" y="217"/>
                </a:cxn>
                <a:cxn ang="0">
                  <a:pos x="5" y="220"/>
                </a:cxn>
                <a:cxn ang="0">
                  <a:pos x="11" y="220"/>
                </a:cxn>
                <a:cxn ang="0">
                  <a:pos x="13" y="217"/>
                </a:cxn>
                <a:cxn ang="0">
                  <a:pos x="16" y="214"/>
                </a:cxn>
                <a:cxn ang="0">
                  <a:pos x="16" y="5"/>
                </a:cxn>
                <a:cxn ang="0">
                  <a:pos x="13" y="3"/>
                </a:cxn>
                <a:cxn ang="0">
                  <a:pos x="11" y="0"/>
                </a:cxn>
                <a:cxn ang="0">
                  <a:pos x="5" y="0"/>
                </a:cxn>
                <a:cxn ang="0">
                  <a:pos x="2" y="3"/>
                </a:cxn>
                <a:cxn ang="0">
                  <a:pos x="0" y="5"/>
                </a:cxn>
                <a:cxn ang="0">
                  <a:pos x="0" y="8"/>
                </a:cxn>
                <a:cxn ang="0">
                  <a:pos x="0" y="211"/>
                </a:cxn>
              </a:cxnLst>
              <a:rect l="0" t="0" r="r" b="b"/>
              <a:pathLst>
                <a:path w="16" h="220">
                  <a:moveTo>
                    <a:pt x="0" y="211"/>
                  </a:moveTo>
                  <a:lnTo>
                    <a:pt x="0" y="214"/>
                  </a:lnTo>
                  <a:lnTo>
                    <a:pt x="2" y="217"/>
                  </a:lnTo>
                  <a:lnTo>
                    <a:pt x="5" y="220"/>
                  </a:lnTo>
                  <a:lnTo>
                    <a:pt x="11" y="220"/>
                  </a:lnTo>
                  <a:lnTo>
                    <a:pt x="13" y="217"/>
                  </a:lnTo>
                  <a:lnTo>
                    <a:pt x="16" y="214"/>
                  </a:lnTo>
                  <a:lnTo>
                    <a:pt x="16" y="5"/>
                  </a:lnTo>
                  <a:lnTo>
                    <a:pt x="13" y="3"/>
                  </a:lnTo>
                  <a:lnTo>
                    <a:pt x="11" y="0"/>
                  </a:lnTo>
                  <a:lnTo>
                    <a:pt x="5" y="0"/>
                  </a:lnTo>
                  <a:lnTo>
                    <a:pt x="2" y="3"/>
                  </a:lnTo>
                  <a:lnTo>
                    <a:pt x="0" y="5"/>
                  </a:lnTo>
                  <a:lnTo>
                    <a:pt x="0" y="8"/>
                  </a:lnTo>
                  <a:lnTo>
                    <a:pt x="0" y="211"/>
                  </a:lnTo>
                  <a:close/>
                </a:path>
              </a:pathLst>
            </a:custGeom>
            <a:solidFill>
              <a:srgbClr val="000000"/>
            </a:solidFill>
            <a:ln w="9525">
              <a:noFill/>
              <a:round/>
              <a:headEnd/>
              <a:tailEnd/>
            </a:ln>
          </p:spPr>
          <p:txBody>
            <a:bodyPr/>
            <a:lstStyle/>
            <a:p>
              <a:endParaRPr lang="en-US"/>
            </a:p>
          </p:txBody>
        </p:sp>
        <p:sp>
          <p:nvSpPr>
            <p:cNvPr id="929816" name="Freeform 24"/>
            <p:cNvSpPr>
              <a:spLocks/>
            </p:cNvSpPr>
            <p:nvPr/>
          </p:nvSpPr>
          <p:spPr bwMode="auto">
            <a:xfrm>
              <a:off x="4328" y="1222"/>
              <a:ext cx="219" cy="16"/>
            </a:xfrm>
            <a:custGeom>
              <a:avLst/>
              <a:gdLst/>
              <a:ahLst/>
              <a:cxnLst>
                <a:cxn ang="0">
                  <a:pos x="8" y="0"/>
                </a:cxn>
                <a:cxn ang="0">
                  <a:pos x="5" y="0"/>
                </a:cxn>
                <a:cxn ang="0">
                  <a:pos x="2" y="3"/>
                </a:cxn>
                <a:cxn ang="0">
                  <a:pos x="0" y="5"/>
                </a:cxn>
                <a:cxn ang="0">
                  <a:pos x="0" y="11"/>
                </a:cxn>
                <a:cxn ang="0">
                  <a:pos x="2" y="13"/>
                </a:cxn>
                <a:cxn ang="0">
                  <a:pos x="5" y="16"/>
                </a:cxn>
                <a:cxn ang="0">
                  <a:pos x="214" y="16"/>
                </a:cxn>
                <a:cxn ang="0">
                  <a:pos x="217" y="13"/>
                </a:cxn>
                <a:cxn ang="0">
                  <a:pos x="219" y="11"/>
                </a:cxn>
                <a:cxn ang="0">
                  <a:pos x="219" y="5"/>
                </a:cxn>
                <a:cxn ang="0">
                  <a:pos x="217" y="3"/>
                </a:cxn>
                <a:cxn ang="0">
                  <a:pos x="214" y="0"/>
                </a:cxn>
                <a:cxn ang="0">
                  <a:pos x="211" y="0"/>
                </a:cxn>
                <a:cxn ang="0">
                  <a:pos x="8" y="0"/>
                </a:cxn>
              </a:cxnLst>
              <a:rect l="0" t="0" r="r" b="b"/>
              <a:pathLst>
                <a:path w="219" h="16">
                  <a:moveTo>
                    <a:pt x="8" y="0"/>
                  </a:moveTo>
                  <a:lnTo>
                    <a:pt x="5" y="0"/>
                  </a:lnTo>
                  <a:lnTo>
                    <a:pt x="2" y="3"/>
                  </a:lnTo>
                  <a:lnTo>
                    <a:pt x="0" y="5"/>
                  </a:lnTo>
                  <a:lnTo>
                    <a:pt x="0" y="11"/>
                  </a:lnTo>
                  <a:lnTo>
                    <a:pt x="2" y="13"/>
                  </a:lnTo>
                  <a:lnTo>
                    <a:pt x="5" y="16"/>
                  </a:lnTo>
                  <a:lnTo>
                    <a:pt x="214" y="16"/>
                  </a:lnTo>
                  <a:lnTo>
                    <a:pt x="217" y="13"/>
                  </a:lnTo>
                  <a:lnTo>
                    <a:pt x="219" y="11"/>
                  </a:lnTo>
                  <a:lnTo>
                    <a:pt x="219" y="5"/>
                  </a:lnTo>
                  <a:lnTo>
                    <a:pt x="217" y="3"/>
                  </a:lnTo>
                  <a:lnTo>
                    <a:pt x="214" y="0"/>
                  </a:lnTo>
                  <a:lnTo>
                    <a:pt x="211" y="0"/>
                  </a:lnTo>
                  <a:lnTo>
                    <a:pt x="8" y="0"/>
                  </a:lnTo>
                  <a:close/>
                </a:path>
              </a:pathLst>
            </a:custGeom>
            <a:solidFill>
              <a:srgbClr val="000000"/>
            </a:solidFill>
            <a:ln w="9525">
              <a:noFill/>
              <a:round/>
              <a:headEnd/>
              <a:tailEnd/>
            </a:ln>
          </p:spPr>
          <p:txBody>
            <a:bodyPr/>
            <a:lstStyle/>
            <a:p>
              <a:endParaRPr lang="en-US"/>
            </a:p>
          </p:txBody>
        </p:sp>
        <p:sp>
          <p:nvSpPr>
            <p:cNvPr id="929817" name="Freeform 25"/>
            <p:cNvSpPr>
              <a:spLocks/>
            </p:cNvSpPr>
            <p:nvPr/>
          </p:nvSpPr>
          <p:spPr bwMode="auto">
            <a:xfrm>
              <a:off x="4531" y="1222"/>
              <a:ext cx="16" cy="220"/>
            </a:xfrm>
            <a:custGeom>
              <a:avLst/>
              <a:gdLst/>
              <a:ahLst/>
              <a:cxnLst>
                <a:cxn ang="0">
                  <a:pos x="16" y="8"/>
                </a:cxn>
                <a:cxn ang="0">
                  <a:pos x="16" y="5"/>
                </a:cxn>
                <a:cxn ang="0">
                  <a:pos x="14" y="3"/>
                </a:cxn>
                <a:cxn ang="0">
                  <a:pos x="11" y="0"/>
                </a:cxn>
                <a:cxn ang="0">
                  <a:pos x="6" y="0"/>
                </a:cxn>
                <a:cxn ang="0">
                  <a:pos x="3" y="3"/>
                </a:cxn>
                <a:cxn ang="0">
                  <a:pos x="0" y="5"/>
                </a:cxn>
                <a:cxn ang="0">
                  <a:pos x="0" y="214"/>
                </a:cxn>
                <a:cxn ang="0">
                  <a:pos x="3" y="217"/>
                </a:cxn>
                <a:cxn ang="0">
                  <a:pos x="6" y="220"/>
                </a:cxn>
                <a:cxn ang="0">
                  <a:pos x="11" y="220"/>
                </a:cxn>
                <a:cxn ang="0">
                  <a:pos x="14" y="217"/>
                </a:cxn>
                <a:cxn ang="0">
                  <a:pos x="16" y="214"/>
                </a:cxn>
                <a:cxn ang="0">
                  <a:pos x="16" y="211"/>
                </a:cxn>
                <a:cxn ang="0">
                  <a:pos x="16" y="8"/>
                </a:cxn>
              </a:cxnLst>
              <a:rect l="0" t="0" r="r" b="b"/>
              <a:pathLst>
                <a:path w="16" h="220">
                  <a:moveTo>
                    <a:pt x="16" y="8"/>
                  </a:moveTo>
                  <a:lnTo>
                    <a:pt x="16" y="5"/>
                  </a:lnTo>
                  <a:lnTo>
                    <a:pt x="14" y="3"/>
                  </a:lnTo>
                  <a:lnTo>
                    <a:pt x="11" y="0"/>
                  </a:lnTo>
                  <a:lnTo>
                    <a:pt x="6" y="0"/>
                  </a:lnTo>
                  <a:lnTo>
                    <a:pt x="3" y="3"/>
                  </a:lnTo>
                  <a:lnTo>
                    <a:pt x="0" y="5"/>
                  </a:lnTo>
                  <a:lnTo>
                    <a:pt x="0" y="214"/>
                  </a:lnTo>
                  <a:lnTo>
                    <a:pt x="3" y="217"/>
                  </a:lnTo>
                  <a:lnTo>
                    <a:pt x="6" y="220"/>
                  </a:lnTo>
                  <a:lnTo>
                    <a:pt x="11" y="220"/>
                  </a:lnTo>
                  <a:lnTo>
                    <a:pt x="14" y="217"/>
                  </a:lnTo>
                  <a:lnTo>
                    <a:pt x="16" y="214"/>
                  </a:lnTo>
                  <a:lnTo>
                    <a:pt x="16" y="211"/>
                  </a:lnTo>
                  <a:lnTo>
                    <a:pt x="16" y="8"/>
                  </a:lnTo>
                  <a:close/>
                </a:path>
              </a:pathLst>
            </a:custGeom>
            <a:solidFill>
              <a:srgbClr val="000000"/>
            </a:solidFill>
            <a:ln w="9525">
              <a:noFill/>
              <a:round/>
              <a:headEnd/>
              <a:tailEnd/>
            </a:ln>
          </p:spPr>
          <p:txBody>
            <a:bodyPr/>
            <a:lstStyle/>
            <a:p>
              <a:endParaRPr lang="en-US"/>
            </a:p>
          </p:txBody>
        </p:sp>
        <p:sp>
          <p:nvSpPr>
            <p:cNvPr id="929818" name="Freeform 26"/>
            <p:cNvSpPr>
              <a:spLocks/>
            </p:cNvSpPr>
            <p:nvPr/>
          </p:nvSpPr>
          <p:spPr bwMode="auto">
            <a:xfrm>
              <a:off x="4531" y="1425"/>
              <a:ext cx="220" cy="17"/>
            </a:xfrm>
            <a:custGeom>
              <a:avLst/>
              <a:gdLst/>
              <a:ahLst/>
              <a:cxnLst>
                <a:cxn ang="0">
                  <a:pos x="8" y="0"/>
                </a:cxn>
                <a:cxn ang="0">
                  <a:pos x="6" y="0"/>
                </a:cxn>
                <a:cxn ang="0">
                  <a:pos x="3" y="3"/>
                </a:cxn>
                <a:cxn ang="0">
                  <a:pos x="0" y="6"/>
                </a:cxn>
                <a:cxn ang="0">
                  <a:pos x="0" y="11"/>
                </a:cxn>
                <a:cxn ang="0">
                  <a:pos x="3" y="14"/>
                </a:cxn>
                <a:cxn ang="0">
                  <a:pos x="6" y="17"/>
                </a:cxn>
                <a:cxn ang="0">
                  <a:pos x="215" y="17"/>
                </a:cxn>
                <a:cxn ang="0">
                  <a:pos x="217" y="14"/>
                </a:cxn>
                <a:cxn ang="0">
                  <a:pos x="220" y="11"/>
                </a:cxn>
                <a:cxn ang="0">
                  <a:pos x="220" y="6"/>
                </a:cxn>
                <a:cxn ang="0">
                  <a:pos x="217" y="3"/>
                </a:cxn>
                <a:cxn ang="0">
                  <a:pos x="215" y="0"/>
                </a:cxn>
                <a:cxn ang="0">
                  <a:pos x="212" y="0"/>
                </a:cxn>
                <a:cxn ang="0">
                  <a:pos x="8" y="0"/>
                </a:cxn>
              </a:cxnLst>
              <a:rect l="0" t="0" r="r" b="b"/>
              <a:pathLst>
                <a:path w="220" h="17">
                  <a:moveTo>
                    <a:pt x="8" y="0"/>
                  </a:moveTo>
                  <a:lnTo>
                    <a:pt x="6" y="0"/>
                  </a:lnTo>
                  <a:lnTo>
                    <a:pt x="3" y="3"/>
                  </a:lnTo>
                  <a:lnTo>
                    <a:pt x="0" y="6"/>
                  </a:lnTo>
                  <a:lnTo>
                    <a:pt x="0" y="11"/>
                  </a:lnTo>
                  <a:lnTo>
                    <a:pt x="3" y="14"/>
                  </a:lnTo>
                  <a:lnTo>
                    <a:pt x="6" y="17"/>
                  </a:lnTo>
                  <a:lnTo>
                    <a:pt x="215" y="17"/>
                  </a:lnTo>
                  <a:lnTo>
                    <a:pt x="217" y="14"/>
                  </a:lnTo>
                  <a:lnTo>
                    <a:pt x="220" y="11"/>
                  </a:lnTo>
                  <a:lnTo>
                    <a:pt x="220" y="6"/>
                  </a:lnTo>
                  <a:lnTo>
                    <a:pt x="217" y="3"/>
                  </a:lnTo>
                  <a:lnTo>
                    <a:pt x="215" y="0"/>
                  </a:lnTo>
                  <a:lnTo>
                    <a:pt x="212" y="0"/>
                  </a:lnTo>
                  <a:lnTo>
                    <a:pt x="8" y="0"/>
                  </a:lnTo>
                  <a:close/>
                </a:path>
              </a:pathLst>
            </a:custGeom>
            <a:solidFill>
              <a:srgbClr val="000000"/>
            </a:solidFill>
            <a:ln w="9525">
              <a:noFill/>
              <a:round/>
              <a:headEnd/>
              <a:tailEnd/>
            </a:ln>
          </p:spPr>
          <p:txBody>
            <a:bodyPr/>
            <a:lstStyle/>
            <a:p>
              <a:endParaRPr lang="en-US"/>
            </a:p>
          </p:txBody>
        </p:sp>
        <p:sp>
          <p:nvSpPr>
            <p:cNvPr id="929819" name="Freeform 27"/>
            <p:cNvSpPr>
              <a:spLocks/>
            </p:cNvSpPr>
            <p:nvPr/>
          </p:nvSpPr>
          <p:spPr bwMode="auto">
            <a:xfrm>
              <a:off x="4735" y="1222"/>
              <a:ext cx="16" cy="220"/>
            </a:xfrm>
            <a:custGeom>
              <a:avLst/>
              <a:gdLst/>
              <a:ahLst/>
              <a:cxnLst>
                <a:cxn ang="0">
                  <a:pos x="0" y="211"/>
                </a:cxn>
                <a:cxn ang="0">
                  <a:pos x="0" y="214"/>
                </a:cxn>
                <a:cxn ang="0">
                  <a:pos x="2" y="217"/>
                </a:cxn>
                <a:cxn ang="0">
                  <a:pos x="5" y="220"/>
                </a:cxn>
                <a:cxn ang="0">
                  <a:pos x="11" y="220"/>
                </a:cxn>
                <a:cxn ang="0">
                  <a:pos x="13" y="217"/>
                </a:cxn>
                <a:cxn ang="0">
                  <a:pos x="16" y="214"/>
                </a:cxn>
                <a:cxn ang="0">
                  <a:pos x="16" y="5"/>
                </a:cxn>
                <a:cxn ang="0">
                  <a:pos x="13" y="3"/>
                </a:cxn>
                <a:cxn ang="0">
                  <a:pos x="11" y="0"/>
                </a:cxn>
                <a:cxn ang="0">
                  <a:pos x="5" y="0"/>
                </a:cxn>
                <a:cxn ang="0">
                  <a:pos x="2" y="3"/>
                </a:cxn>
                <a:cxn ang="0">
                  <a:pos x="0" y="5"/>
                </a:cxn>
                <a:cxn ang="0">
                  <a:pos x="0" y="8"/>
                </a:cxn>
                <a:cxn ang="0">
                  <a:pos x="0" y="211"/>
                </a:cxn>
              </a:cxnLst>
              <a:rect l="0" t="0" r="r" b="b"/>
              <a:pathLst>
                <a:path w="16" h="220">
                  <a:moveTo>
                    <a:pt x="0" y="211"/>
                  </a:moveTo>
                  <a:lnTo>
                    <a:pt x="0" y="214"/>
                  </a:lnTo>
                  <a:lnTo>
                    <a:pt x="2" y="217"/>
                  </a:lnTo>
                  <a:lnTo>
                    <a:pt x="5" y="220"/>
                  </a:lnTo>
                  <a:lnTo>
                    <a:pt x="11" y="220"/>
                  </a:lnTo>
                  <a:lnTo>
                    <a:pt x="13" y="217"/>
                  </a:lnTo>
                  <a:lnTo>
                    <a:pt x="16" y="214"/>
                  </a:lnTo>
                  <a:lnTo>
                    <a:pt x="16" y="5"/>
                  </a:lnTo>
                  <a:lnTo>
                    <a:pt x="13" y="3"/>
                  </a:lnTo>
                  <a:lnTo>
                    <a:pt x="11" y="0"/>
                  </a:lnTo>
                  <a:lnTo>
                    <a:pt x="5" y="0"/>
                  </a:lnTo>
                  <a:lnTo>
                    <a:pt x="2" y="3"/>
                  </a:lnTo>
                  <a:lnTo>
                    <a:pt x="0" y="5"/>
                  </a:lnTo>
                  <a:lnTo>
                    <a:pt x="0" y="8"/>
                  </a:lnTo>
                  <a:lnTo>
                    <a:pt x="0" y="211"/>
                  </a:lnTo>
                  <a:close/>
                </a:path>
              </a:pathLst>
            </a:custGeom>
            <a:solidFill>
              <a:srgbClr val="000000"/>
            </a:solidFill>
            <a:ln w="9525">
              <a:noFill/>
              <a:round/>
              <a:headEnd/>
              <a:tailEnd/>
            </a:ln>
          </p:spPr>
          <p:txBody>
            <a:bodyPr/>
            <a:lstStyle/>
            <a:p>
              <a:endParaRPr lang="en-US"/>
            </a:p>
          </p:txBody>
        </p:sp>
        <p:sp>
          <p:nvSpPr>
            <p:cNvPr id="929820" name="Freeform 28"/>
            <p:cNvSpPr>
              <a:spLocks/>
            </p:cNvSpPr>
            <p:nvPr/>
          </p:nvSpPr>
          <p:spPr bwMode="auto">
            <a:xfrm>
              <a:off x="4735" y="1222"/>
              <a:ext cx="219" cy="16"/>
            </a:xfrm>
            <a:custGeom>
              <a:avLst/>
              <a:gdLst/>
              <a:ahLst/>
              <a:cxnLst>
                <a:cxn ang="0">
                  <a:pos x="8" y="0"/>
                </a:cxn>
                <a:cxn ang="0">
                  <a:pos x="5" y="0"/>
                </a:cxn>
                <a:cxn ang="0">
                  <a:pos x="2" y="3"/>
                </a:cxn>
                <a:cxn ang="0">
                  <a:pos x="0" y="5"/>
                </a:cxn>
                <a:cxn ang="0">
                  <a:pos x="0" y="11"/>
                </a:cxn>
                <a:cxn ang="0">
                  <a:pos x="2" y="13"/>
                </a:cxn>
                <a:cxn ang="0">
                  <a:pos x="5" y="16"/>
                </a:cxn>
                <a:cxn ang="0">
                  <a:pos x="214" y="16"/>
                </a:cxn>
                <a:cxn ang="0">
                  <a:pos x="217" y="13"/>
                </a:cxn>
                <a:cxn ang="0">
                  <a:pos x="219" y="11"/>
                </a:cxn>
                <a:cxn ang="0">
                  <a:pos x="219" y="5"/>
                </a:cxn>
                <a:cxn ang="0">
                  <a:pos x="217" y="3"/>
                </a:cxn>
                <a:cxn ang="0">
                  <a:pos x="214" y="0"/>
                </a:cxn>
                <a:cxn ang="0">
                  <a:pos x="211" y="0"/>
                </a:cxn>
                <a:cxn ang="0">
                  <a:pos x="8" y="0"/>
                </a:cxn>
              </a:cxnLst>
              <a:rect l="0" t="0" r="r" b="b"/>
              <a:pathLst>
                <a:path w="219" h="16">
                  <a:moveTo>
                    <a:pt x="8" y="0"/>
                  </a:moveTo>
                  <a:lnTo>
                    <a:pt x="5" y="0"/>
                  </a:lnTo>
                  <a:lnTo>
                    <a:pt x="2" y="3"/>
                  </a:lnTo>
                  <a:lnTo>
                    <a:pt x="0" y="5"/>
                  </a:lnTo>
                  <a:lnTo>
                    <a:pt x="0" y="11"/>
                  </a:lnTo>
                  <a:lnTo>
                    <a:pt x="2" y="13"/>
                  </a:lnTo>
                  <a:lnTo>
                    <a:pt x="5" y="16"/>
                  </a:lnTo>
                  <a:lnTo>
                    <a:pt x="214" y="16"/>
                  </a:lnTo>
                  <a:lnTo>
                    <a:pt x="217" y="13"/>
                  </a:lnTo>
                  <a:lnTo>
                    <a:pt x="219" y="11"/>
                  </a:lnTo>
                  <a:lnTo>
                    <a:pt x="219" y="5"/>
                  </a:lnTo>
                  <a:lnTo>
                    <a:pt x="217" y="3"/>
                  </a:lnTo>
                  <a:lnTo>
                    <a:pt x="214" y="0"/>
                  </a:lnTo>
                  <a:lnTo>
                    <a:pt x="211" y="0"/>
                  </a:lnTo>
                  <a:lnTo>
                    <a:pt x="8" y="0"/>
                  </a:lnTo>
                  <a:close/>
                </a:path>
              </a:pathLst>
            </a:custGeom>
            <a:solidFill>
              <a:srgbClr val="000000"/>
            </a:solidFill>
            <a:ln w="9525">
              <a:noFill/>
              <a:round/>
              <a:headEnd/>
              <a:tailEnd/>
            </a:ln>
          </p:spPr>
          <p:txBody>
            <a:bodyPr/>
            <a:lstStyle/>
            <a:p>
              <a:endParaRPr lang="en-US"/>
            </a:p>
          </p:txBody>
        </p:sp>
        <p:sp>
          <p:nvSpPr>
            <p:cNvPr id="929821" name="Freeform 29"/>
            <p:cNvSpPr>
              <a:spLocks/>
            </p:cNvSpPr>
            <p:nvPr/>
          </p:nvSpPr>
          <p:spPr bwMode="auto">
            <a:xfrm>
              <a:off x="4938" y="1222"/>
              <a:ext cx="16" cy="220"/>
            </a:xfrm>
            <a:custGeom>
              <a:avLst/>
              <a:gdLst/>
              <a:ahLst/>
              <a:cxnLst>
                <a:cxn ang="0">
                  <a:pos x="16" y="8"/>
                </a:cxn>
                <a:cxn ang="0">
                  <a:pos x="16" y="5"/>
                </a:cxn>
                <a:cxn ang="0">
                  <a:pos x="14" y="3"/>
                </a:cxn>
                <a:cxn ang="0">
                  <a:pos x="11" y="0"/>
                </a:cxn>
                <a:cxn ang="0">
                  <a:pos x="6" y="0"/>
                </a:cxn>
                <a:cxn ang="0">
                  <a:pos x="3" y="3"/>
                </a:cxn>
                <a:cxn ang="0">
                  <a:pos x="0" y="5"/>
                </a:cxn>
                <a:cxn ang="0">
                  <a:pos x="0" y="214"/>
                </a:cxn>
                <a:cxn ang="0">
                  <a:pos x="3" y="217"/>
                </a:cxn>
                <a:cxn ang="0">
                  <a:pos x="6" y="220"/>
                </a:cxn>
                <a:cxn ang="0">
                  <a:pos x="11" y="220"/>
                </a:cxn>
                <a:cxn ang="0">
                  <a:pos x="14" y="217"/>
                </a:cxn>
                <a:cxn ang="0">
                  <a:pos x="16" y="214"/>
                </a:cxn>
                <a:cxn ang="0">
                  <a:pos x="16" y="211"/>
                </a:cxn>
                <a:cxn ang="0">
                  <a:pos x="16" y="8"/>
                </a:cxn>
              </a:cxnLst>
              <a:rect l="0" t="0" r="r" b="b"/>
              <a:pathLst>
                <a:path w="16" h="220">
                  <a:moveTo>
                    <a:pt x="16" y="8"/>
                  </a:moveTo>
                  <a:lnTo>
                    <a:pt x="16" y="5"/>
                  </a:lnTo>
                  <a:lnTo>
                    <a:pt x="14" y="3"/>
                  </a:lnTo>
                  <a:lnTo>
                    <a:pt x="11" y="0"/>
                  </a:lnTo>
                  <a:lnTo>
                    <a:pt x="6" y="0"/>
                  </a:lnTo>
                  <a:lnTo>
                    <a:pt x="3" y="3"/>
                  </a:lnTo>
                  <a:lnTo>
                    <a:pt x="0" y="5"/>
                  </a:lnTo>
                  <a:lnTo>
                    <a:pt x="0" y="214"/>
                  </a:lnTo>
                  <a:lnTo>
                    <a:pt x="3" y="217"/>
                  </a:lnTo>
                  <a:lnTo>
                    <a:pt x="6" y="220"/>
                  </a:lnTo>
                  <a:lnTo>
                    <a:pt x="11" y="220"/>
                  </a:lnTo>
                  <a:lnTo>
                    <a:pt x="14" y="217"/>
                  </a:lnTo>
                  <a:lnTo>
                    <a:pt x="16" y="214"/>
                  </a:lnTo>
                  <a:lnTo>
                    <a:pt x="16" y="211"/>
                  </a:lnTo>
                  <a:lnTo>
                    <a:pt x="16" y="8"/>
                  </a:lnTo>
                  <a:close/>
                </a:path>
              </a:pathLst>
            </a:custGeom>
            <a:solidFill>
              <a:srgbClr val="000000"/>
            </a:solidFill>
            <a:ln w="9525">
              <a:noFill/>
              <a:round/>
              <a:headEnd/>
              <a:tailEnd/>
            </a:ln>
          </p:spPr>
          <p:txBody>
            <a:bodyPr/>
            <a:lstStyle/>
            <a:p>
              <a:endParaRPr lang="en-US"/>
            </a:p>
          </p:txBody>
        </p:sp>
        <p:sp>
          <p:nvSpPr>
            <p:cNvPr id="929822" name="Freeform 30"/>
            <p:cNvSpPr>
              <a:spLocks/>
            </p:cNvSpPr>
            <p:nvPr/>
          </p:nvSpPr>
          <p:spPr bwMode="auto">
            <a:xfrm>
              <a:off x="4938" y="1425"/>
              <a:ext cx="220" cy="17"/>
            </a:xfrm>
            <a:custGeom>
              <a:avLst/>
              <a:gdLst/>
              <a:ahLst/>
              <a:cxnLst>
                <a:cxn ang="0">
                  <a:pos x="8" y="0"/>
                </a:cxn>
                <a:cxn ang="0">
                  <a:pos x="6" y="0"/>
                </a:cxn>
                <a:cxn ang="0">
                  <a:pos x="3" y="3"/>
                </a:cxn>
                <a:cxn ang="0">
                  <a:pos x="0" y="6"/>
                </a:cxn>
                <a:cxn ang="0">
                  <a:pos x="0" y="11"/>
                </a:cxn>
                <a:cxn ang="0">
                  <a:pos x="3" y="14"/>
                </a:cxn>
                <a:cxn ang="0">
                  <a:pos x="6" y="17"/>
                </a:cxn>
                <a:cxn ang="0">
                  <a:pos x="214" y="17"/>
                </a:cxn>
                <a:cxn ang="0">
                  <a:pos x="217" y="14"/>
                </a:cxn>
                <a:cxn ang="0">
                  <a:pos x="220" y="11"/>
                </a:cxn>
                <a:cxn ang="0">
                  <a:pos x="220" y="6"/>
                </a:cxn>
                <a:cxn ang="0">
                  <a:pos x="217" y="3"/>
                </a:cxn>
                <a:cxn ang="0">
                  <a:pos x="214" y="0"/>
                </a:cxn>
                <a:cxn ang="0">
                  <a:pos x="212" y="0"/>
                </a:cxn>
                <a:cxn ang="0">
                  <a:pos x="8" y="0"/>
                </a:cxn>
              </a:cxnLst>
              <a:rect l="0" t="0" r="r" b="b"/>
              <a:pathLst>
                <a:path w="220" h="17">
                  <a:moveTo>
                    <a:pt x="8" y="0"/>
                  </a:moveTo>
                  <a:lnTo>
                    <a:pt x="6" y="0"/>
                  </a:lnTo>
                  <a:lnTo>
                    <a:pt x="3" y="3"/>
                  </a:lnTo>
                  <a:lnTo>
                    <a:pt x="0" y="6"/>
                  </a:lnTo>
                  <a:lnTo>
                    <a:pt x="0" y="11"/>
                  </a:lnTo>
                  <a:lnTo>
                    <a:pt x="3" y="14"/>
                  </a:lnTo>
                  <a:lnTo>
                    <a:pt x="6" y="17"/>
                  </a:lnTo>
                  <a:lnTo>
                    <a:pt x="214" y="17"/>
                  </a:lnTo>
                  <a:lnTo>
                    <a:pt x="217" y="14"/>
                  </a:lnTo>
                  <a:lnTo>
                    <a:pt x="220" y="11"/>
                  </a:lnTo>
                  <a:lnTo>
                    <a:pt x="220" y="6"/>
                  </a:lnTo>
                  <a:lnTo>
                    <a:pt x="217" y="3"/>
                  </a:lnTo>
                  <a:lnTo>
                    <a:pt x="214" y="0"/>
                  </a:lnTo>
                  <a:lnTo>
                    <a:pt x="212" y="0"/>
                  </a:lnTo>
                  <a:lnTo>
                    <a:pt x="8" y="0"/>
                  </a:lnTo>
                  <a:close/>
                </a:path>
              </a:pathLst>
            </a:custGeom>
            <a:solidFill>
              <a:srgbClr val="000000"/>
            </a:solidFill>
            <a:ln w="9525">
              <a:noFill/>
              <a:round/>
              <a:headEnd/>
              <a:tailEnd/>
            </a:ln>
          </p:spPr>
          <p:txBody>
            <a:bodyPr/>
            <a:lstStyle/>
            <a:p>
              <a:endParaRPr lang="en-US"/>
            </a:p>
          </p:txBody>
        </p:sp>
        <p:sp>
          <p:nvSpPr>
            <p:cNvPr id="929823" name="Line 31"/>
            <p:cNvSpPr>
              <a:spLocks noChangeShapeType="1"/>
            </p:cNvSpPr>
            <p:nvPr/>
          </p:nvSpPr>
          <p:spPr bwMode="auto">
            <a:xfrm>
              <a:off x="2942" y="1841"/>
              <a:ext cx="2314" cy="1"/>
            </a:xfrm>
            <a:prstGeom prst="line">
              <a:avLst/>
            </a:prstGeom>
            <a:noFill/>
            <a:ln w="0">
              <a:solidFill>
                <a:srgbClr val="000000"/>
              </a:solidFill>
              <a:round/>
              <a:headEnd/>
              <a:tailEnd/>
            </a:ln>
          </p:spPr>
          <p:txBody>
            <a:bodyPr/>
            <a:lstStyle/>
            <a:p>
              <a:endParaRPr lang="en-US"/>
            </a:p>
          </p:txBody>
        </p:sp>
        <p:sp>
          <p:nvSpPr>
            <p:cNvPr id="929824" name="Line 32"/>
            <p:cNvSpPr>
              <a:spLocks noChangeShapeType="1"/>
            </p:cNvSpPr>
            <p:nvPr/>
          </p:nvSpPr>
          <p:spPr bwMode="auto">
            <a:xfrm>
              <a:off x="3115" y="925"/>
              <a:ext cx="1" cy="1424"/>
            </a:xfrm>
            <a:prstGeom prst="line">
              <a:avLst/>
            </a:prstGeom>
            <a:noFill/>
            <a:ln w="0">
              <a:solidFill>
                <a:srgbClr val="000000"/>
              </a:solidFill>
              <a:round/>
              <a:headEnd/>
              <a:tailEnd/>
            </a:ln>
          </p:spPr>
          <p:txBody>
            <a:bodyPr/>
            <a:lstStyle/>
            <a:p>
              <a:endParaRPr lang="en-US"/>
            </a:p>
          </p:txBody>
        </p:sp>
        <p:sp>
          <p:nvSpPr>
            <p:cNvPr id="929825" name="Line 33"/>
            <p:cNvSpPr>
              <a:spLocks noChangeShapeType="1"/>
            </p:cNvSpPr>
            <p:nvPr/>
          </p:nvSpPr>
          <p:spPr bwMode="auto">
            <a:xfrm>
              <a:off x="3522" y="925"/>
              <a:ext cx="1" cy="1424"/>
            </a:xfrm>
            <a:prstGeom prst="line">
              <a:avLst/>
            </a:prstGeom>
            <a:noFill/>
            <a:ln w="0">
              <a:solidFill>
                <a:srgbClr val="000000"/>
              </a:solidFill>
              <a:round/>
              <a:headEnd/>
              <a:tailEnd/>
            </a:ln>
          </p:spPr>
          <p:txBody>
            <a:bodyPr/>
            <a:lstStyle/>
            <a:p>
              <a:endParaRPr lang="en-US"/>
            </a:p>
          </p:txBody>
        </p:sp>
        <p:sp>
          <p:nvSpPr>
            <p:cNvPr id="929826" name="Line 34"/>
            <p:cNvSpPr>
              <a:spLocks noChangeShapeType="1"/>
            </p:cNvSpPr>
            <p:nvPr/>
          </p:nvSpPr>
          <p:spPr bwMode="auto">
            <a:xfrm>
              <a:off x="3929" y="925"/>
              <a:ext cx="1" cy="1424"/>
            </a:xfrm>
            <a:prstGeom prst="line">
              <a:avLst/>
            </a:prstGeom>
            <a:noFill/>
            <a:ln w="0">
              <a:solidFill>
                <a:srgbClr val="000000"/>
              </a:solidFill>
              <a:round/>
              <a:headEnd/>
              <a:tailEnd/>
            </a:ln>
          </p:spPr>
          <p:txBody>
            <a:bodyPr/>
            <a:lstStyle/>
            <a:p>
              <a:endParaRPr lang="en-US"/>
            </a:p>
          </p:txBody>
        </p:sp>
        <p:sp>
          <p:nvSpPr>
            <p:cNvPr id="929827" name="Line 35"/>
            <p:cNvSpPr>
              <a:spLocks noChangeShapeType="1"/>
            </p:cNvSpPr>
            <p:nvPr/>
          </p:nvSpPr>
          <p:spPr bwMode="auto">
            <a:xfrm>
              <a:off x="4336" y="925"/>
              <a:ext cx="1" cy="1424"/>
            </a:xfrm>
            <a:prstGeom prst="line">
              <a:avLst/>
            </a:prstGeom>
            <a:noFill/>
            <a:ln w="0">
              <a:solidFill>
                <a:srgbClr val="000000"/>
              </a:solidFill>
              <a:round/>
              <a:headEnd/>
              <a:tailEnd/>
            </a:ln>
          </p:spPr>
          <p:txBody>
            <a:bodyPr/>
            <a:lstStyle/>
            <a:p>
              <a:endParaRPr lang="en-US"/>
            </a:p>
          </p:txBody>
        </p:sp>
        <p:sp>
          <p:nvSpPr>
            <p:cNvPr id="929828" name="Line 36"/>
            <p:cNvSpPr>
              <a:spLocks noChangeShapeType="1"/>
            </p:cNvSpPr>
            <p:nvPr/>
          </p:nvSpPr>
          <p:spPr bwMode="auto">
            <a:xfrm>
              <a:off x="4743" y="925"/>
              <a:ext cx="1" cy="1424"/>
            </a:xfrm>
            <a:prstGeom prst="line">
              <a:avLst/>
            </a:prstGeom>
            <a:noFill/>
            <a:ln w="0">
              <a:solidFill>
                <a:srgbClr val="000000"/>
              </a:solidFill>
              <a:round/>
              <a:headEnd/>
              <a:tailEnd/>
            </a:ln>
          </p:spPr>
          <p:txBody>
            <a:bodyPr/>
            <a:lstStyle/>
            <a:p>
              <a:endParaRPr lang="en-US"/>
            </a:p>
          </p:txBody>
        </p:sp>
        <p:sp>
          <p:nvSpPr>
            <p:cNvPr id="929829" name="Line 37"/>
            <p:cNvSpPr>
              <a:spLocks noChangeShapeType="1"/>
            </p:cNvSpPr>
            <p:nvPr/>
          </p:nvSpPr>
          <p:spPr bwMode="auto">
            <a:xfrm>
              <a:off x="5150" y="925"/>
              <a:ext cx="1" cy="1424"/>
            </a:xfrm>
            <a:prstGeom prst="line">
              <a:avLst/>
            </a:prstGeom>
            <a:noFill/>
            <a:ln w="0">
              <a:solidFill>
                <a:srgbClr val="000000"/>
              </a:solidFill>
              <a:round/>
              <a:headEnd/>
              <a:tailEnd/>
            </a:ln>
          </p:spPr>
          <p:txBody>
            <a:bodyPr/>
            <a:lstStyle/>
            <a:p>
              <a:endParaRPr lang="en-US"/>
            </a:p>
          </p:txBody>
        </p:sp>
        <p:sp>
          <p:nvSpPr>
            <p:cNvPr id="929830" name="Line 38"/>
            <p:cNvSpPr>
              <a:spLocks noChangeShapeType="1"/>
            </p:cNvSpPr>
            <p:nvPr/>
          </p:nvSpPr>
          <p:spPr bwMode="auto">
            <a:xfrm>
              <a:off x="2886" y="2273"/>
              <a:ext cx="2314" cy="1"/>
            </a:xfrm>
            <a:prstGeom prst="line">
              <a:avLst/>
            </a:prstGeom>
            <a:noFill/>
            <a:ln w="0">
              <a:solidFill>
                <a:srgbClr val="000000"/>
              </a:solidFill>
              <a:round/>
              <a:headEnd/>
              <a:tailEnd/>
            </a:ln>
          </p:spPr>
          <p:txBody>
            <a:bodyPr/>
            <a:lstStyle/>
            <a:p>
              <a:endParaRPr lang="en-US"/>
            </a:p>
          </p:txBody>
        </p:sp>
        <p:sp>
          <p:nvSpPr>
            <p:cNvPr id="929831" name="Freeform 39"/>
            <p:cNvSpPr>
              <a:spLocks/>
            </p:cNvSpPr>
            <p:nvPr/>
          </p:nvSpPr>
          <p:spPr bwMode="auto">
            <a:xfrm>
              <a:off x="2928" y="1827"/>
              <a:ext cx="257" cy="27"/>
            </a:xfrm>
            <a:custGeom>
              <a:avLst/>
              <a:gdLst/>
              <a:ahLst/>
              <a:cxnLst>
                <a:cxn ang="0">
                  <a:pos x="14" y="0"/>
                </a:cxn>
                <a:cxn ang="0">
                  <a:pos x="10" y="0"/>
                </a:cxn>
                <a:cxn ang="0">
                  <a:pos x="7" y="1"/>
                </a:cxn>
                <a:cxn ang="0">
                  <a:pos x="2" y="7"/>
                </a:cxn>
                <a:cxn ang="0">
                  <a:pos x="0" y="9"/>
                </a:cxn>
                <a:cxn ang="0">
                  <a:pos x="0" y="18"/>
                </a:cxn>
                <a:cxn ang="0">
                  <a:pos x="2" y="20"/>
                </a:cxn>
                <a:cxn ang="0">
                  <a:pos x="7" y="26"/>
                </a:cxn>
                <a:cxn ang="0">
                  <a:pos x="10" y="27"/>
                </a:cxn>
                <a:cxn ang="0">
                  <a:pos x="247" y="27"/>
                </a:cxn>
                <a:cxn ang="0">
                  <a:pos x="250" y="26"/>
                </a:cxn>
                <a:cxn ang="0">
                  <a:pos x="255" y="20"/>
                </a:cxn>
                <a:cxn ang="0">
                  <a:pos x="257" y="18"/>
                </a:cxn>
                <a:cxn ang="0">
                  <a:pos x="257" y="9"/>
                </a:cxn>
                <a:cxn ang="0">
                  <a:pos x="255" y="7"/>
                </a:cxn>
                <a:cxn ang="0">
                  <a:pos x="250" y="1"/>
                </a:cxn>
                <a:cxn ang="0">
                  <a:pos x="247" y="0"/>
                </a:cxn>
                <a:cxn ang="0">
                  <a:pos x="243" y="0"/>
                </a:cxn>
                <a:cxn ang="0">
                  <a:pos x="14" y="0"/>
                </a:cxn>
              </a:cxnLst>
              <a:rect l="0" t="0" r="r" b="b"/>
              <a:pathLst>
                <a:path w="257" h="27">
                  <a:moveTo>
                    <a:pt x="14" y="0"/>
                  </a:moveTo>
                  <a:lnTo>
                    <a:pt x="10" y="0"/>
                  </a:lnTo>
                  <a:lnTo>
                    <a:pt x="7" y="1"/>
                  </a:lnTo>
                  <a:lnTo>
                    <a:pt x="2" y="7"/>
                  </a:lnTo>
                  <a:lnTo>
                    <a:pt x="0" y="9"/>
                  </a:lnTo>
                  <a:lnTo>
                    <a:pt x="0" y="18"/>
                  </a:lnTo>
                  <a:lnTo>
                    <a:pt x="2" y="20"/>
                  </a:lnTo>
                  <a:lnTo>
                    <a:pt x="7" y="26"/>
                  </a:lnTo>
                  <a:lnTo>
                    <a:pt x="10" y="27"/>
                  </a:lnTo>
                  <a:lnTo>
                    <a:pt x="247" y="27"/>
                  </a:lnTo>
                  <a:lnTo>
                    <a:pt x="250" y="26"/>
                  </a:lnTo>
                  <a:lnTo>
                    <a:pt x="255" y="20"/>
                  </a:lnTo>
                  <a:lnTo>
                    <a:pt x="257" y="18"/>
                  </a:lnTo>
                  <a:lnTo>
                    <a:pt x="257" y="9"/>
                  </a:lnTo>
                  <a:lnTo>
                    <a:pt x="255" y="7"/>
                  </a:lnTo>
                  <a:lnTo>
                    <a:pt x="250" y="1"/>
                  </a:lnTo>
                  <a:lnTo>
                    <a:pt x="247" y="0"/>
                  </a:lnTo>
                  <a:lnTo>
                    <a:pt x="243" y="0"/>
                  </a:lnTo>
                  <a:lnTo>
                    <a:pt x="14" y="0"/>
                  </a:lnTo>
                  <a:close/>
                </a:path>
              </a:pathLst>
            </a:custGeom>
            <a:solidFill>
              <a:srgbClr val="000000"/>
            </a:solidFill>
            <a:ln w="9525">
              <a:noFill/>
              <a:round/>
              <a:headEnd/>
              <a:tailEnd/>
            </a:ln>
          </p:spPr>
          <p:txBody>
            <a:bodyPr/>
            <a:lstStyle/>
            <a:p>
              <a:endParaRPr lang="en-US"/>
            </a:p>
          </p:txBody>
        </p:sp>
        <p:sp>
          <p:nvSpPr>
            <p:cNvPr id="929832" name="Rectangle 40"/>
            <p:cNvSpPr>
              <a:spLocks noChangeArrowheads="1"/>
            </p:cNvSpPr>
            <p:nvPr/>
          </p:nvSpPr>
          <p:spPr bwMode="auto">
            <a:xfrm>
              <a:off x="2784" y="1192"/>
              <a:ext cx="196" cy="192"/>
            </a:xfrm>
            <a:prstGeom prst="rect">
              <a:avLst/>
            </a:prstGeom>
            <a:noFill/>
            <a:ln w="9525">
              <a:noFill/>
              <a:miter lim="800000"/>
              <a:headEnd/>
              <a:tailEnd/>
            </a:ln>
          </p:spPr>
          <p:txBody>
            <a:bodyPr wrap="none" lIns="0" tIns="0" rIns="0" bIns="0">
              <a:spAutoFit/>
            </a:bodyPr>
            <a:lstStyle/>
            <a:p>
              <a:r>
                <a:rPr lang="en-US" sz="2000" b="0" i="0" baseline="0">
                  <a:solidFill>
                    <a:srgbClr val="000000"/>
                  </a:solidFill>
                  <a:latin typeface="Swiss 721 SWA" charset="0"/>
                </a:rPr>
                <a:t>CP</a:t>
              </a:r>
              <a:endParaRPr lang="en-US"/>
            </a:p>
          </p:txBody>
        </p:sp>
        <p:sp>
          <p:nvSpPr>
            <p:cNvPr id="929833" name="Rectangle 41"/>
            <p:cNvSpPr>
              <a:spLocks noChangeArrowheads="1"/>
            </p:cNvSpPr>
            <p:nvPr/>
          </p:nvSpPr>
          <p:spPr bwMode="auto">
            <a:xfrm>
              <a:off x="2810" y="1957"/>
              <a:ext cx="133" cy="240"/>
            </a:xfrm>
            <a:prstGeom prst="rect">
              <a:avLst/>
            </a:prstGeom>
            <a:noFill/>
            <a:ln w="9525">
              <a:noFill/>
              <a:miter lim="800000"/>
              <a:headEnd/>
              <a:tailEnd/>
            </a:ln>
          </p:spPr>
          <p:txBody>
            <a:bodyPr wrap="none" lIns="0" tIns="0" rIns="0" bIns="0">
              <a:spAutoFit/>
            </a:bodyPr>
            <a:lstStyle/>
            <a:p>
              <a:r>
                <a:rPr lang="en-US" sz="2500" b="0" i="0" baseline="0">
                  <a:solidFill>
                    <a:srgbClr val="000000"/>
                  </a:solidFill>
                  <a:latin typeface="Swiss 721 SWA" charset="0"/>
                </a:rPr>
                <a:t>B</a:t>
              </a:r>
              <a:endParaRPr lang="en-US"/>
            </a:p>
          </p:txBody>
        </p:sp>
        <p:sp>
          <p:nvSpPr>
            <p:cNvPr id="929834" name="Rectangle 42"/>
            <p:cNvSpPr>
              <a:spLocks noChangeArrowheads="1"/>
            </p:cNvSpPr>
            <p:nvPr/>
          </p:nvSpPr>
          <p:spPr bwMode="auto">
            <a:xfrm>
              <a:off x="2810" y="1575"/>
              <a:ext cx="127" cy="211"/>
            </a:xfrm>
            <a:prstGeom prst="rect">
              <a:avLst/>
            </a:prstGeom>
            <a:noFill/>
            <a:ln w="9525">
              <a:noFill/>
              <a:miter lim="800000"/>
              <a:headEnd/>
              <a:tailEnd/>
            </a:ln>
          </p:spPr>
          <p:txBody>
            <a:bodyPr wrap="none" lIns="0" tIns="0" rIns="0" bIns="0">
              <a:spAutoFit/>
            </a:bodyPr>
            <a:lstStyle/>
            <a:p>
              <a:r>
                <a:rPr lang="en-US" sz="2200" b="0" i="0" baseline="0">
                  <a:solidFill>
                    <a:srgbClr val="000000"/>
                  </a:solidFill>
                  <a:latin typeface="Swiss 721 SWA" charset="0"/>
                </a:rPr>
                <a:t>A</a:t>
              </a:r>
              <a:endParaRPr lang="en-US"/>
            </a:p>
          </p:txBody>
        </p:sp>
        <p:sp>
          <p:nvSpPr>
            <p:cNvPr id="929835" name="Line 43"/>
            <p:cNvSpPr>
              <a:spLocks noChangeShapeType="1"/>
            </p:cNvSpPr>
            <p:nvPr/>
          </p:nvSpPr>
          <p:spPr bwMode="auto">
            <a:xfrm flipV="1">
              <a:off x="3171" y="1637"/>
              <a:ext cx="1" cy="204"/>
            </a:xfrm>
            <a:prstGeom prst="line">
              <a:avLst/>
            </a:prstGeom>
            <a:noFill/>
            <a:ln w="0">
              <a:solidFill>
                <a:srgbClr val="000000"/>
              </a:solidFill>
              <a:round/>
              <a:headEnd/>
              <a:tailEnd/>
            </a:ln>
          </p:spPr>
          <p:txBody>
            <a:bodyPr/>
            <a:lstStyle/>
            <a:p>
              <a:endParaRPr lang="en-US"/>
            </a:p>
          </p:txBody>
        </p:sp>
        <p:sp>
          <p:nvSpPr>
            <p:cNvPr id="929836" name="Freeform 44"/>
            <p:cNvSpPr>
              <a:spLocks/>
            </p:cNvSpPr>
            <p:nvPr/>
          </p:nvSpPr>
          <p:spPr bwMode="auto">
            <a:xfrm>
              <a:off x="3157" y="1623"/>
              <a:ext cx="28" cy="231"/>
            </a:xfrm>
            <a:custGeom>
              <a:avLst/>
              <a:gdLst/>
              <a:ahLst/>
              <a:cxnLst>
                <a:cxn ang="0">
                  <a:pos x="0" y="218"/>
                </a:cxn>
                <a:cxn ang="0">
                  <a:pos x="0" y="222"/>
                </a:cxn>
                <a:cxn ang="0">
                  <a:pos x="2" y="224"/>
                </a:cxn>
                <a:cxn ang="0">
                  <a:pos x="7" y="230"/>
                </a:cxn>
                <a:cxn ang="0">
                  <a:pos x="10" y="231"/>
                </a:cxn>
                <a:cxn ang="0">
                  <a:pos x="18" y="231"/>
                </a:cxn>
                <a:cxn ang="0">
                  <a:pos x="21" y="230"/>
                </a:cxn>
                <a:cxn ang="0">
                  <a:pos x="26" y="224"/>
                </a:cxn>
                <a:cxn ang="0">
                  <a:pos x="28" y="222"/>
                </a:cxn>
                <a:cxn ang="0">
                  <a:pos x="28" y="10"/>
                </a:cxn>
                <a:cxn ang="0">
                  <a:pos x="26" y="7"/>
                </a:cxn>
                <a:cxn ang="0">
                  <a:pos x="21" y="2"/>
                </a:cxn>
                <a:cxn ang="0">
                  <a:pos x="18" y="0"/>
                </a:cxn>
                <a:cxn ang="0">
                  <a:pos x="10" y="0"/>
                </a:cxn>
                <a:cxn ang="0">
                  <a:pos x="7" y="2"/>
                </a:cxn>
                <a:cxn ang="0">
                  <a:pos x="2" y="7"/>
                </a:cxn>
                <a:cxn ang="0">
                  <a:pos x="0" y="10"/>
                </a:cxn>
                <a:cxn ang="0">
                  <a:pos x="0" y="14"/>
                </a:cxn>
                <a:cxn ang="0">
                  <a:pos x="0" y="218"/>
                </a:cxn>
              </a:cxnLst>
              <a:rect l="0" t="0" r="r" b="b"/>
              <a:pathLst>
                <a:path w="28" h="231">
                  <a:moveTo>
                    <a:pt x="0" y="218"/>
                  </a:moveTo>
                  <a:lnTo>
                    <a:pt x="0" y="222"/>
                  </a:lnTo>
                  <a:lnTo>
                    <a:pt x="2" y="224"/>
                  </a:lnTo>
                  <a:lnTo>
                    <a:pt x="7" y="230"/>
                  </a:lnTo>
                  <a:lnTo>
                    <a:pt x="10" y="231"/>
                  </a:lnTo>
                  <a:lnTo>
                    <a:pt x="18" y="231"/>
                  </a:lnTo>
                  <a:lnTo>
                    <a:pt x="21" y="230"/>
                  </a:lnTo>
                  <a:lnTo>
                    <a:pt x="26" y="224"/>
                  </a:lnTo>
                  <a:lnTo>
                    <a:pt x="28" y="222"/>
                  </a:lnTo>
                  <a:lnTo>
                    <a:pt x="28" y="10"/>
                  </a:lnTo>
                  <a:lnTo>
                    <a:pt x="26" y="7"/>
                  </a:lnTo>
                  <a:lnTo>
                    <a:pt x="21" y="2"/>
                  </a:lnTo>
                  <a:lnTo>
                    <a:pt x="18" y="0"/>
                  </a:lnTo>
                  <a:lnTo>
                    <a:pt x="10" y="0"/>
                  </a:lnTo>
                  <a:lnTo>
                    <a:pt x="7" y="2"/>
                  </a:lnTo>
                  <a:lnTo>
                    <a:pt x="2" y="7"/>
                  </a:lnTo>
                  <a:lnTo>
                    <a:pt x="0" y="10"/>
                  </a:lnTo>
                  <a:lnTo>
                    <a:pt x="0" y="14"/>
                  </a:lnTo>
                  <a:lnTo>
                    <a:pt x="0" y="218"/>
                  </a:lnTo>
                  <a:close/>
                </a:path>
              </a:pathLst>
            </a:custGeom>
            <a:solidFill>
              <a:srgbClr val="000000"/>
            </a:solidFill>
            <a:ln w="9525">
              <a:noFill/>
              <a:round/>
              <a:headEnd/>
              <a:tailEnd/>
            </a:ln>
          </p:spPr>
          <p:txBody>
            <a:bodyPr/>
            <a:lstStyle/>
            <a:p>
              <a:endParaRPr lang="en-US"/>
            </a:p>
          </p:txBody>
        </p:sp>
        <p:sp>
          <p:nvSpPr>
            <p:cNvPr id="929837" name="Freeform 45"/>
            <p:cNvSpPr>
              <a:spLocks/>
            </p:cNvSpPr>
            <p:nvPr/>
          </p:nvSpPr>
          <p:spPr bwMode="auto">
            <a:xfrm>
              <a:off x="3157" y="1623"/>
              <a:ext cx="435" cy="28"/>
            </a:xfrm>
            <a:custGeom>
              <a:avLst/>
              <a:gdLst/>
              <a:ahLst/>
              <a:cxnLst>
                <a:cxn ang="0">
                  <a:pos x="14" y="0"/>
                </a:cxn>
                <a:cxn ang="0">
                  <a:pos x="10" y="0"/>
                </a:cxn>
                <a:cxn ang="0">
                  <a:pos x="7" y="2"/>
                </a:cxn>
                <a:cxn ang="0">
                  <a:pos x="2" y="7"/>
                </a:cxn>
                <a:cxn ang="0">
                  <a:pos x="0" y="10"/>
                </a:cxn>
                <a:cxn ang="0">
                  <a:pos x="0" y="18"/>
                </a:cxn>
                <a:cxn ang="0">
                  <a:pos x="2" y="21"/>
                </a:cxn>
                <a:cxn ang="0">
                  <a:pos x="7" y="26"/>
                </a:cxn>
                <a:cxn ang="0">
                  <a:pos x="10" y="28"/>
                </a:cxn>
                <a:cxn ang="0">
                  <a:pos x="425" y="28"/>
                </a:cxn>
                <a:cxn ang="0">
                  <a:pos x="428" y="26"/>
                </a:cxn>
                <a:cxn ang="0">
                  <a:pos x="433" y="21"/>
                </a:cxn>
                <a:cxn ang="0">
                  <a:pos x="435" y="18"/>
                </a:cxn>
                <a:cxn ang="0">
                  <a:pos x="435" y="10"/>
                </a:cxn>
                <a:cxn ang="0">
                  <a:pos x="433" y="7"/>
                </a:cxn>
                <a:cxn ang="0">
                  <a:pos x="428" y="2"/>
                </a:cxn>
                <a:cxn ang="0">
                  <a:pos x="425" y="0"/>
                </a:cxn>
                <a:cxn ang="0">
                  <a:pos x="421" y="0"/>
                </a:cxn>
                <a:cxn ang="0">
                  <a:pos x="14" y="0"/>
                </a:cxn>
              </a:cxnLst>
              <a:rect l="0" t="0" r="r" b="b"/>
              <a:pathLst>
                <a:path w="435" h="28">
                  <a:moveTo>
                    <a:pt x="14" y="0"/>
                  </a:moveTo>
                  <a:lnTo>
                    <a:pt x="10" y="0"/>
                  </a:lnTo>
                  <a:lnTo>
                    <a:pt x="7" y="2"/>
                  </a:lnTo>
                  <a:lnTo>
                    <a:pt x="2" y="7"/>
                  </a:lnTo>
                  <a:lnTo>
                    <a:pt x="0" y="10"/>
                  </a:lnTo>
                  <a:lnTo>
                    <a:pt x="0" y="18"/>
                  </a:lnTo>
                  <a:lnTo>
                    <a:pt x="2" y="21"/>
                  </a:lnTo>
                  <a:lnTo>
                    <a:pt x="7" y="26"/>
                  </a:lnTo>
                  <a:lnTo>
                    <a:pt x="10" y="28"/>
                  </a:lnTo>
                  <a:lnTo>
                    <a:pt x="425" y="28"/>
                  </a:lnTo>
                  <a:lnTo>
                    <a:pt x="428" y="26"/>
                  </a:lnTo>
                  <a:lnTo>
                    <a:pt x="433" y="21"/>
                  </a:lnTo>
                  <a:lnTo>
                    <a:pt x="435" y="18"/>
                  </a:lnTo>
                  <a:lnTo>
                    <a:pt x="435" y="10"/>
                  </a:lnTo>
                  <a:lnTo>
                    <a:pt x="433" y="7"/>
                  </a:lnTo>
                  <a:lnTo>
                    <a:pt x="428" y="2"/>
                  </a:lnTo>
                  <a:lnTo>
                    <a:pt x="425" y="0"/>
                  </a:lnTo>
                  <a:lnTo>
                    <a:pt x="421" y="0"/>
                  </a:lnTo>
                  <a:lnTo>
                    <a:pt x="14" y="0"/>
                  </a:lnTo>
                  <a:close/>
                </a:path>
              </a:pathLst>
            </a:custGeom>
            <a:solidFill>
              <a:srgbClr val="000000"/>
            </a:solidFill>
            <a:ln w="9525">
              <a:noFill/>
              <a:round/>
              <a:headEnd/>
              <a:tailEnd/>
            </a:ln>
          </p:spPr>
          <p:txBody>
            <a:bodyPr/>
            <a:lstStyle/>
            <a:p>
              <a:endParaRPr lang="en-US"/>
            </a:p>
          </p:txBody>
        </p:sp>
        <p:sp>
          <p:nvSpPr>
            <p:cNvPr id="929838" name="Freeform 46"/>
            <p:cNvSpPr>
              <a:spLocks/>
            </p:cNvSpPr>
            <p:nvPr/>
          </p:nvSpPr>
          <p:spPr bwMode="auto">
            <a:xfrm>
              <a:off x="3564" y="1623"/>
              <a:ext cx="28" cy="231"/>
            </a:xfrm>
            <a:custGeom>
              <a:avLst/>
              <a:gdLst/>
              <a:ahLst/>
              <a:cxnLst>
                <a:cxn ang="0">
                  <a:pos x="28" y="14"/>
                </a:cxn>
                <a:cxn ang="0">
                  <a:pos x="28" y="10"/>
                </a:cxn>
                <a:cxn ang="0">
                  <a:pos x="26" y="7"/>
                </a:cxn>
                <a:cxn ang="0">
                  <a:pos x="21" y="2"/>
                </a:cxn>
                <a:cxn ang="0">
                  <a:pos x="18" y="0"/>
                </a:cxn>
                <a:cxn ang="0">
                  <a:pos x="10" y="0"/>
                </a:cxn>
                <a:cxn ang="0">
                  <a:pos x="7" y="2"/>
                </a:cxn>
                <a:cxn ang="0">
                  <a:pos x="2" y="7"/>
                </a:cxn>
                <a:cxn ang="0">
                  <a:pos x="0" y="10"/>
                </a:cxn>
                <a:cxn ang="0">
                  <a:pos x="0" y="222"/>
                </a:cxn>
                <a:cxn ang="0">
                  <a:pos x="2" y="224"/>
                </a:cxn>
                <a:cxn ang="0">
                  <a:pos x="7" y="230"/>
                </a:cxn>
                <a:cxn ang="0">
                  <a:pos x="10" y="231"/>
                </a:cxn>
                <a:cxn ang="0">
                  <a:pos x="18" y="231"/>
                </a:cxn>
                <a:cxn ang="0">
                  <a:pos x="21" y="230"/>
                </a:cxn>
                <a:cxn ang="0">
                  <a:pos x="26" y="224"/>
                </a:cxn>
                <a:cxn ang="0">
                  <a:pos x="28" y="222"/>
                </a:cxn>
                <a:cxn ang="0">
                  <a:pos x="28" y="218"/>
                </a:cxn>
                <a:cxn ang="0">
                  <a:pos x="28" y="14"/>
                </a:cxn>
              </a:cxnLst>
              <a:rect l="0" t="0" r="r" b="b"/>
              <a:pathLst>
                <a:path w="28" h="231">
                  <a:moveTo>
                    <a:pt x="28" y="14"/>
                  </a:moveTo>
                  <a:lnTo>
                    <a:pt x="28" y="10"/>
                  </a:lnTo>
                  <a:lnTo>
                    <a:pt x="26" y="7"/>
                  </a:lnTo>
                  <a:lnTo>
                    <a:pt x="21" y="2"/>
                  </a:lnTo>
                  <a:lnTo>
                    <a:pt x="18" y="0"/>
                  </a:lnTo>
                  <a:lnTo>
                    <a:pt x="10" y="0"/>
                  </a:lnTo>
                  <a:lnTo>
                    <a:pt x="7" y="2"/>
                  </a:lnTo>
                  <a:lnTo>
                    <a:pt x="2" y="7"/>
                  </a:lnTo>
                  <a:lnTo>
                    <a:pt x="0" y="10"/>
                  </a:lnTo>
                  <a:lnTo>
                    <a:pt x="0" y="222"/>
                  </a:lnTo>
                  <a:lnTo>
                    <a:pt x="2" y="224"/>
                  </a:lnTo>
                  <a:lnTo>
                    <a:pt x="7" y="230"/>
                  </a:lnTo>
                  <a:lnTo>
                    <a:pt x="10" y="231"/>
                  </a:lnTo>
                  <a:lnTo>
                    <a:pt x="18" y="231"/>
                  </a:lnTo>
                  <a:lnTo>
                    <a:pt x="21" y="230"/>
                  </a:lnTo>
                  <a:lnTo>
                    <a:pt x="26" y="224"/>
                  </a:lnTo>
                  <a:lnTo>
                    <a:pt x="28" y="222"/>
                  </a:lnTo>
                  <a:lnTo>
                    <a:pt x="28" y="218"/>
                  </a:lnTo>
                  <a:lnTo>
                    <a:pt x="28" y="14"/>
                  </a:lnTo>
                  <a:close/>
                </a:path>
              </a:pathLst>
            </a:custGeom>
            <a:solidFill>
              <a:srgbClr val="000000"/>
            </a:solidFill>
            <a:ln w="9525">
              <a:noFill/>
              <a:round/>
              <a:headEnd/>
              <a:tailEnd/>
            </a:ln>
          </p:spPr>
          <p:txBody>
            <a:bodyPr/>
            <a:lstStyle/>
            <a:p>
              <a:endParaRPr lang="en-US"/>
            </a:p>
          </p:txBody>
        </p:sp>
        <p:sp>
          <p:nvSpPr>
            <p:cNvPr id="929839" name="Freeform 47"/>
            <p:cNvSpPr>
              <a:spLocks/>
            </p:cNvSpPr>
            <p:nvPr/>
          </p:nvSpPr>
          <p:spPr bwMode="auto">
            <a:xfrm>
              <a:off x="3577" y="1831"/>
              <a:ext cx="434" cy="27"/>
            </a:xfrm>
            <a:custGeom>
              <a:avLst/>
              <a:gdLst/>
              <a:ahLst/>
              <a:cxnLst>
                <a:cxn ang="0">
                  <a:pos x="13" y="0"/>
                </a:cxn>
                <a:cxn ang="0">
                  <a:pos x="9" y="0"/>
                </a:cxn>
                <a:cxn ang="0">
                  <a:pos x="6" y="1"/>
                </a:cxn>
                <a:cxn ang="0">
                  <a:pos x="1" y="7"/>
                </a:cxn>
                <a:cxn ang="0">
                  <a:pos x="0" y="9"/>
                </a:cxn>
                <a:cxn ang="0">
                  <a:pos x="0" y="17"/>
                </a:cxn>
                <a:cxn ang="0">
                  <a:pos x="1" y="20"/>
                </a:cxn>
                <a:cxn ang="0">
                  <a:pos x="6" y="26"/>
                </a:cxn>
                <a:cxn ang="0">
                  <a:pos x="9" y="27"/>
                </a:cxn>
                <a:cxn ang="0">
                  <a:pos x="424" y="27"/>
                </a:cxn>
                <a:cxn ang="0">
                  <a:pos x="427" y="26"/>
                </a:cxn>
                <a:cxn ang="0">
                  <a:pos x="432" y="20"/>
                </a:cxn>
                <a:cxn ang="0">
                  <a:pos x="434" y="17"/>
                </a:cxn>
                <a:cxn ang="0">
                  <a:pos x="434" y="9"/>
                </a:cxn>
                <a:cxn ang="0">
                  <a:pos x="432" y="7"/>
                </a:cxn>
                <a:cxn ang="0">
                  <a:pos x="427" y="1"/>
                </a:cxn>
                <a:cxn ang="0">
                  <a:pos x="424" y="0"/>
                </a:cxn>
                <a:cxn ang="0">
                  <a:pos x="420" y="0"/>
                </a:cxn>
                <a:cxn ang="0">
                  <a:pos x="13" y="0"/>
                </a:cxn>
              </a:cxnLst>
              <a:rect l="0" t="0" r="r" b="b"/>
              <a:pathLst>
                <a:path w="434" h="27">
                  <a:moveTo>
                    <a:pt x="13" y="0"/>
                  </a:moveTo>
                  <a:lnTo>
                    <a:pt x="9" y="0"/>
                  </a:lnTo>
                  <a:lnTo>
                    <a:pt x="6" y="1"/>
                  </a:lnTo>
                  <a:lnTo>
                    <a:pt x="1" y="7"/>
                  </a:lnTo>
                  <a:lnTo>
                    <a:pt x="0" y="9"/>
                  </a:lnTo>
                  <a:lnTo>
                    <a:pt x="0" y="17"/>
                  </a:lnTo>
                  <a:lnTo>
                    <a:pt x="1" y="20"/>
                  </a:lnTo>
                  <a:lnTo>
                    <a:pt x="6" y="26"/>
                  </a:lnTo>
                  <a:lnTo>
                    <a:pt x="9" y="27"/>
                  </a:lnTo>
                  <a:lnTo>
                    <a:pt x="424" y="27"/>
                  </a:lnTo>
                  <a:lnTo>
                    <a:pt x="427" y="26"/>
                  </a:lnTo>
                  <a:lnTo>
                    <a:pt x="432" y="20"/>
                  </a:lnTo>
                  <a:lnTo>
                    <a:pt x="434" y="17"/>
                  </a:lnTo>
                  <a:lnTo>
                    <a:pt x="434" y="9"/>
                  </a:lnTo>
                  <a:lnTo>
                    <a:pt x="432" y="7"/>
                  </a:lnTo>
                  <a:lnTo>
                    <a:pt x="427" y="1"/>
                  </a:lnTo>
                  <a:lnTo>
                    <a:pt x="424" y="0"/>
                  </a:lnTo>
                  <a:lnTo>
                    <a:pt x="420" y="0"/>
                  </a:lnTo>
                  <a:lnTo>
                    <a:pt x="13" y="0"/>
                  </a:lnTo>
                  <a:close/>
                </a:path>
              </a:pathLst>
            </a:custGeom>
            <a:solidFill>
              <a:srgbClr val="000000"/>
            </a:solidFill>
            <a:ln w="9525">
              <a:noFill/>
              <a:round/>
              <a:headEnd/>
              <a:tailEnd/>
            </a:ln>
          </p:spPr>
          <p:txBody>
            <a:bodyPr/>
            <a:lstStyle/>
            <a:p>
              <a:endParaRPr lang="en-US"/>
            </a:p>
          </p:txBody>
        </p:sp>
        <p:sp>
          <p:nvSpPr>
            <p:cNvPr id="929840" name="Line 48"/>
            <p:cNvSpPr>
              <a:spLocks noChangeShapeType="1"/>
            </p:cNvSpPr>
            <p:nvPr/>
          </p:nvSpPr>
          <p:spPr bwMode="auto">
            <a:xfrm flipV="1">
              <a:off x="3997" y="1649"/>
              <a:ext cx="1" cy="204"/>
            </a:xfrm>
            <a:prstGeom prst="line">
              <a:avLst/>
            </a:prstGeom>
            <a:noFill/>
            <a:ln w="0">
              <a:solidFill>
                <a:srgbClr val="000000"/>
              </a:solidFill>
              <a:round/>
              <a:headEnd/>
              <a:tailEnd/>
            </a:ln>
          </p:spPr>
          <p:txBody>
            <a:bodyPr/>
            <a:lstStyle/>
            <a:p>
              <a:endParaRPr lang="en-US"/>
            </a:p>
          </p:txBody>
        </p:sp>
        <p:sp>
          <p:nvSpPr>
            <p:cNvPr id="929841" name="Freeform 49"/>
            <p:cNvSpPr>
              <a:spLocks/>
            </p:cNvSpPr>
            <p:nvPr/>
          </p:nvSpPr>
          <p:spPr bwMode="auto">
            <a:xfrm>
              <a:off x="3984" y="1636"/>
              <a:ext cx="27" cy="230"/>
            </a:xfrm>
            <a:custGeom>
              <a:avLst/>
              <a:gdLst/>
              <a:ahLst/>
              <a:cxnLst>
                <a:cxn ang="0">
                  <a:pos x="0" y="217"/>
                </a:cxn>
                <a:cxn ang="0">
                  <a:pos x="0" y="221"/>
                </a:cxn>
                <a:cxn ang="0">
                  <a:pos x="1" y="224"/>
                </a:cxn>
                <a:cxn ang="0">
                  <a:pos x="6" y="229"/>
                </a:cxn>
                <a:cxn ang="0">
                  <a:pos x="9" y="230"/>
                </a:cxn>
                <a:cxn ang="0">
                  <a:pos x="17" y="230"/>
                </a:cxn>
                <a:cxn ang="0">
                  <a:pos x="20" y="229"/>
                </a:cxn>
                <a:cxn ang="0">
                  <a:pos x="25" y="224"/>
                </a:cxn>
                <a:cxn ang="0">
                  <a:pos x="27" y="221"/>
                </a:cxn>
                <a:cxn ang="0">
                  <a:pos x="27" y="9"/>
                </a:cxn>
                <a:cxn ang="0">
                  <a:pos x="25" y="6"/>
                </a:cxn>
                <a:cxn ang="0">
                  <a:pos x="20" y="1"/>
                </a:cxn>
                <a:cxn ang="0">
                  <a:pos x="17" y="0"/>
                </a:cxn>
                <a:cxn ang="0">
                  <a:pos x="9" y="0"/>
                </a:cxn>
                <a:cxn ang="0">
                  <a:pos x="6" y="1"/>
                </a:cxn>
                <a:cxn ang="0">
                  <a:pos x="1" y="6"/>
                </a:cxn>
                <a:cxn ang="0">
                  <a:pos x="0" y="9"/>
                </a:cxn>
                <a:cxn ang="0">
                  <a:pos x="0" y="13"/>
                </a:cxn>
                <a:cxn ang="0">
                  <a:pos x="0" y="217"/>
                </a:cxn>
              </a:cxnLst>
              <a:rect l="0" t="0" r="r" b="b"/>
              <a:pathLst>
                <a:path w="27" h="230">
                  <a:moveTo>
                    <a:pt x="0" y="217"/>
                  </a:moveTo>
                  <a:lnTo>
                    <a:pt x="0" y="221"/>
                  </a:lnTo>
                  <a:lnTo>
                    <a:pt x="1" y="224"/>
                  </a:lnTo>
                  <a:lnTo>
                    <a:pt x="6" y="229"/>
                  </a:lnTo>
                  <a:lnTo>
                    <a:pt x="9" y="230"/>
                  </a:lnTo>
                  <a:lnTo>
                    <a:pt x="17" y="230"/>
                  </a:lnTo>
                  <a:lnTo>
                    <a:pt x="20" y="229"/>
                  </a:lnTo>
                  <a:lnTo>
                    <a:pt x="25" y="224"/>
                  </a:lnTo>
                  <a:lnTo>
                    <a:pt x="27" y="221"/>
                  </a:lnTo>
                  <a:lnTo>
                    <a:pt x="27" y="9"/>
                  </a:lnTo>
                  <a:lnTo>
                    <a:pt x="25" y="6"/>
                  </a:lnTo>
                  <a:lnTo>
                    <a:pt x="20" y="1"/>
                  </a:lnTo>
                  <a:lnTo>
                    <a:pt x="17" y="0"/>
                  </a:lnTo>
                  <a:lnTo>
                    <a:pt x="9" y="0"/>
                  </a:lnTo>
                  <a:lnTo>
                    <a:pt x="6" y="1"/>
                  </a:lnTo>
                  <a:lnTo>
                    <a:pt x="1" y="6"/>
                  </a:lnTo>
                  <a:lnTo>
                    <a:pt x="0" y="9"/>
                  </a:lnTo>
                  <a:lnTo>
                    <a:pt x="0" y="13"/>
                  </a:lnTo>
                  <a:lnTo>
                    <a:pt x="0" y="217"/>
                  </a:lnTo>
                  <a:close/>
                </a:path>
              </a:pathLst>
            </a:custGeom>
            <a:solidFill>
              <a:srgbClr val="000000"/>
            </a:solidFill>
            <a:ln w="9525">
              <a:noFill/>
              <a:round/>
              <a:headEnd/>
              <a:tailEnd/>
            </a:ln>
          </p:spPr>
          <p:txBody>
            <a:bodyPr/>
            <a:lstStyle/>
            <a:p>
              <a:endParaRPr lang="en-US"/>
            </a:p>
          </p:txBody>
        </p:sp>
        <p:sp>
          <p:nvSpPr>
            <p:cNvPr id="929842" name="Freeform 50"/>
            <p:cNvSpPr>
              <a:spLocks/>
            </p:cNvSpPr>
            <p:nvPr/>
          </p:nvSpPr>
          <p:spPr bwMode="auto">
            <a:xfrm>
              <a:off x="3984" y="1636"/>
              <a:ext cx="434" cy="27"/>
            </a:xfrm>
            <a:custGeom>
              <a:avLst/>
              <a:gdLst/>
              <a:ahLst/>
              <a:cxnLst>
                <a:cxn ang="0">
                  <a:pos x="13" y="0"/>
                </a:cxn>
                <a:cxn ang="0">
                  <a:pos x="9" y="0"/>
                </a:cxn>
                <a:cxn ang="0">
                  <a:pos x="6" y="1"/>
                </a:cxn>
                <a:cxn ang="0">
                  <a:pos x="1" y="6"/>
                </a:cxn>
                <a:cxn ang="0">
                  <a:pos x="0" y="9"/>
                </a:cxn>
                <a:cxn ang="0">
                  <a:pos x="0" y="17"/>
                </a:cxn>
                <a:cxn ang="0">
                  <a:pos x="1" y="20"/>
                </a:cxn>
                <a:cxn ang="0">
                  <a:pos x="6" y="25"/>
                </a:cxn>
                <a:cxn ang="0">
                  <a:pos x="9" y="27"/>
                </a:cxn>
                <a:cxn ang="0">
                  <a:pos x="424" y="27"/>
                </a:cxn>
                <a:cxn ang="0">
                  <a:pos x="427" y="25"/>
                </a:cxn>
                <a:cxn ang="0">
                  <a:pos x="432" y="20"/>
                </a:cxn>
                <a:cxn ang="0">
                  <a:pos x="434" y="17"/>
                </a:cxn>
                <a:cxn ang="0">
                  <a:pos x="434" y="9"/>
                </a:cxn>
                <a:cxn ang="0">
                  <a:pos x="432" y="6"/>
                </a:cxn>
                <a:cxn ang="0">
                  <a:pos x="427" y="1"/>
                </a:cxn>
                <a:cxn ang="0">
                  <a:pos x="424" y="0"/>
                </a:cxn>
                <a:cxn ang="0">
                  <a:pos x="420" y="0"/>
                </a:cxn>
                <a:cxn ang="0">
                  <a:pos x="13" y="0"/>
                </a:cxn>
              </a:cxnLst>
              <a:rect l="0" t="0" r="r" b="b"/>
              <a:pathLst>
                <a:path w="434" h="27">
                  <a:moveTo>
                    <a:pt x="13" y="0"/>
                  </a:moveTo>
                  <a:lnTo>
                    <a:pt x="9" y="0"/>
                  </a:lnTo>
                  <a:lnTo>
                    <a:pt x="6" y="1"/>
                  </a:lnTo>
                  <a:lnTo>
                    <a:pt x="1" y="6"/>
                  </a:lnTo>
                  <a:lnTo>
                    <a:pt x="0" y="9"/>
                  </a:lnTo>
                  <a:lnTo>
                    <a:pt x="0" y="17"/>
                  </a:lnTo>
                  <a:lnTo>
                    <a:pt x="1" y="20"/>
                  </a:lnTo>
                  <a:lnTo>
                    <a:pt x="6" y="25"/>
                  </a:lnTo>
                  <a:lnTo>
                    <a:pt x="9" y="27"/>
                  </a:lnTo>
                  <a:lnTo>
                    <a:pt x="424" y="27"/>
                  </a:lnTo>
                  <a:lnTo>
                    <a:pt x="427" y="25"/>
                  </a:lnTo>
                  <a:lnTo>
                    <a:pt x="432" y="20"/>
                  </a:lnTo>
                  <a:lnTo>
                    <a:pt x="434" y="17"/>
                  </a:lnTo>
                  <a:lnTo>
                    <a:pt x="434" y="9"/>
                  </a:lnTo>
                  <a:lnTo>
                    <a:pt x="432" y="6"/>
                  </a:lnTo>
                  <a:lnTo>
                    <a:pt x="427" y="1"/>
                  </a:lnTo>
                  <a:lnTo>
                    <a:pt x="424" y="0"/>
                  </a:lnTo>
                  <a:lnTo>
                    <a:pt x="420" y="0"/>
                  </a:lnTo>
                  <a:lnTo>
                    <a:pt x="13" y="0"/>
                  </a:lnTo>
                  <a:close/>
                </a:path>
              </a:pathLst>
            </a:custGeom>
            <a:solidFill>
              <a:srgbClr val="000000"/>
            </a:solidFill>
            <a:ln w="9525">
              <a:noFill/>
              <a:round/>
              <a:headEnd/>
              <a:tailEnd/>
            </a:ln>
          </p:spPr>
          <p:txBody>
            <a:bodyPr/>
            <a:lstStyle/>
            <a:p>
              <a:endParaRPr lang="en-US"/>
            </a:p>
          </p:txBody>
        </p:sp>
        <p:sp>
          <p:nvSpPr>
            <p:cNvPr id="929843" name="Freeform 51"/>
            <p:cNvSpPr>
              <a:spLocks/>
            </p:cNvSpPr>
            <p:nvPr/>
          </p:nvSpPr>
          <p:spPr bwMode="auto">
            <a:xfrm>
              <a:off x="4390" y="1636"/>
              <a:ext cx="28" cy="230"/>
            </a:xfrm>
            <a:custGeom>
              <a:avLst/>
              <a:gdLst/>
              <a:ahLst/>
              <a:cxnLst>
                <a:cxn ang="0">
                  <a:pos x="28" y="13"/>
                </a:cxn>
                <a:cxn ang="0">
                  <a:pos x="28" y="9"/>
                </a:cxn>
                <a:cxn ang="0">
                  <a:pos x="26" y="6"/>
                </a:cxn>
                <a:cxn ang="0">
                  <a:pos x="21" y="1"/>
                </a:cxn>
                <a:cxn ang="0">
                  <a:pos x="18" y="0"/>
                </a:cxn>
                <a:cxn ang="0">
                  <a:pos x="10" y="0"/>
                </a:cxn>
                <a:cxn ang="0">
                  <a:pos x="7" y="1"/>
                </a:cxn>
                <a:cxn ang="0">
                  <a:pos x="2" y="6"/>
                </a:cxn>
                <a:cxn ang="0">
                  <a:pos x="0" y="9"/>
                </a:cxn>
                <a:cxn ang="0">
                  <a:pos x="0" y="221"/>
                </a:cxn>
                <a:cxn ang="0">
                  <a:pos x="2" y="224"/>
                </a:cxn>
                <a:cxn ang="0">
                  <a:pos x="7" y="229"/>
                </a:cxn>
                <a:cxn ang="0">
                  <a:pos x="10" y="230"/>
                </a:cxn>
                <a:cxn ang="0">
                  <a:pos x="18" y="230"/>
                </a:cxn>
                <a:cxn ang="0">
                  <a:pos x="21" y="229"/>
                </a:cxn>
                <a:cxn ang="0">
                  <a:pos x="26" y="224"/>
                </a:cxn>
                <a:cxn ang="0">
                  <a:pos x="28" y="221"/>
                </a:cxn>
                <a:cxn ang="0">
                  <a:pos x="28" y="217"/>
                </a:cxn>
                <a:cxn ang="0">
                  <a:pos x="28" y="13"/>
                </a:cxn>
              </a:cxnLst>
              <a:rect l="0" t="0" r="r" b="b"/>
              <a:pathLst>
                <a:path w="28" h="230">
                  <a:moveTo>
                    <a:pt x="28" y="13"/>
                  </a:moveTo>
                  <a:lnTo>
                    <a:pt x="28" y="9"/>
                  </a:lnTo>
                  <a:lnTo>
                    <a:pt x="26" y="6"/>
                  </a:lnTo>
                  <a:lnTo>
                    <a:pt x="21" y="1"/>
                  </a:lnTo>
                  <a:lnTo>
                    <a:pt x="18" y="0"/>
                  </a:lnTo>
                  <a:lnTo>
                    <a:pt x="10" y="0"/>
                  </a:lnTo>
                  <a:lnTo>
                    <a:pt x="7" y="1"/>
                  </a:lnTo>
                  <a:lnTo>
                    <a:pt x="2" y="6"/>
                  </a:lnTo>
                  <a:lnTo>
                    <a:pt x="0" y="9"/>
                  </a:lnTo>
                  <a:lnTo>
                    <a:pt x="0" y="221"/>
                  </a:lnTo>
                  <a:lnTo>
                    <a:pt x="2" y="224"/>
                  </a:lnTo>
                  <a:lnTo>
                    <a:pt x="7" y="229"/>
                  </a:lnTo>
                  <a:lnTo>
                    <a:pt x="10" y="230"/>
                  </a:lnTo>
                  <a:lnTo>
                    <a:pt x="18" y="230"/>
                  </a:lnTo>
                  <a:lnTo>
                    <a:pt x="21" y="229"/>
                  </a:lnTo>
                  <a:lnTo>
                    <a:pt x="26" y="224"/>
                  </a:lnTo>
                  <a:lnTo>
                    <a:pt x="28" y="221"/>
                  </a:lnTo>
                  <a:lnTo>
                    <a:pt x="28" y="217"/>
                  </a:lnTo>
                  <a:lnTo>
                    <a:pt x="28" y="13"/>
                  </a:lnTo>
                  <a:close/>
                </a:path>
              </a:pathLst>
            </a:custGeom>
            <a:solidFill>
              <a:srgbClr val="000000"/>
            </a:solidFill>
            <a:ln w="9525">
              <a:noFill/>
              <a:round/>
              <a:headEnd/>
              <a:tailEnd/>
            </a:ln>
          </p:spPr>
          <p:txBody>
            <a:bodyPr/>
            <a:lstStyle/>
            <a:p>
              <a:endParaRPr lang="en-US"/>
            </a:p>
          </p:txBody>
        </p:sp>
        <p:sp>
          <p:nvSpPr>
            <p:cNvPr id="929844" name="Freeform 52"/>
            <p:cNvSpPr>
              <a:spLocks/>
            </p:cNvSpPr>
            <p:nvPr/>
          </p:nvSpPr>
          <p:spPr bwMode="auto">
            <a:xfrm>
              <a:off x="4396" y="1835"/>
              <a:ext cx="434" cy="27"/>
            </a:xfrm>
            <a:custGeom>
              <a:avLst/>
              <a:gdLst/>
              <a:ahLst/>
              <a:cxnLst>
                <a:cxn ang="0">
                  <a:pos x="14" y="0"/>
                </a:cxn>
                <a:cxn ang="0">
                  <a:pos x="10" y="0"/>
                </a:cxn>
                <a:cxn ang="0">
                  <a:pos x="7" y="1"/>
                </a:cxn>
                <a:cxn ang="0">
                  <a:pos x="1" y="7"/>
                </a:cxn>
                <a:cxn ang="0">
                  <a:pos x="0" y="9"/>
                </a:cxn>
                <a:cxn ang="0">
                  <a:pos x="0" y="18"/>
                </a:cxn>
                <a:cxn ang="0">
                  <a:pos x="1" y="20"/>
                </a:cxn>
                <a:cxn ang="0">
                  <a:pos x="7" y="26"/>
                </a:cxn>
                <a:cxn ang="0">
                  <a:pos x="10" y="27"/>
                </a:cxn>
                <a:cxn ang="0">
                  <a:pos x="425" y="27"/>
                </a:cxn>
                <a:cxn ang="0">
                  <a:pos x="427" y="26"/>
                </a:cxn>
                <a:cxn ang="0">
                  <a:pos x="433" y="20"/>
                </a:cxn>
                <a:cxn ang="0">
                  <a:pos x="434" y="18"/>
                </a:cxn>
                <a:cxn ang="0">
                  <a:pos x="434" y="9"/>
                </a:cxn>
                <a:cxn ang="0">
                  <a:pos x="433" y="7"/>
                </a:cxn>
                <a:cxn ang="0">
                  <a:pos x="427" y="1"/>
                </a:cxn>
                <a:cxn ang="0">
                  <a:pos x="425" y="0"/>
                </a:cxn>
                <a:cxn ang="0">
                  <a:pos x="421" y="0"/>
                </a:cxn>
                <a:cxn ang="0">
                  <a:pos x="14" y="0"/>
                </a:cxn>
              </a:cxnLst>
              <a:rect l="0" t="0" r="r" b="b"/>
              <a:pathLst>
                <a:path w="434" h="27">
                  <a:moveTo>
                    <a:pt x="14" y="0"/>
                  </a:moveTo>
                  <a:lnTo>
                    <a:pt x="10" y="0"/>
                  </a:lnTo>
                  <a:lnTo>
                    <a:pt x="7" y="1"/>
                  </a:lnTo>
                  <a:lnTo>
                    <a:pt x="1" y="7"/>
                  </a:lnTo>
                  <a:lnTo>
                    <a:pt x="0" y="9"/>
                  </a:lnTo>
                  <a:lnTo>
                    <a:pt x="0" y="18"/>
                  </a:lnTo>
                  <a:lnTo>
                    <a:pt x="1" y="20"/>
                  </a:lnTo>
                  <a:lnTo>
                    <a:pt x="7" y="26"/>
                  </a:lnTo>
                  <a:lnTo>
                    <a:pt x="10" y="27"/>
                  </a:lnTo>
                  <a:lnTo>
                    <a:pt x="425" y="27"/>
                  </a:lnTo>
                  <a:lnTo>
                    <a:pt x="427" y="26"/>
                  </a:lnTo>
                  <a:lnTo>
                    <a:pt x="433" y="20"/>
                  </a:lnTo>
                  <a:lnTo>
                    <a:pt x="434" y="18"/>
                  </a:lnTo>
                  <a:lnTo>
                    <a:pt x="434" y="9"/>
                  </a:lnTo>
                  <a:lnTo>
                    <a:pt x="433" y="7"/>
                  </a:lnTo>
                  <a:lnTo>
                    <a:pt x="427" y="1"/>
                  </a:lnTo>
                  <a:lnTo>
                    <a:pt x="425" y="0"/>
                  </a:lnTo>
                  <a:lnTo>
                    <a:pt x="421" y="0"/>
                  </a:lnTo>
                  <a:lnTo>
                    <a:pt x="14" y="0"/>
                  </a:lnTo>
                  <a:close/>
                </a:path>
              </a:pathLst>
            </a:custGeom>
            <a:solidFill>
              <a:srgbClr val="000000"/>
            </a:solidFill>
            <a:ln w="9525">
              <a:noFill/>
              <a:round/>
              <a:headEnd/>
              <a:tailEnd/>
            </a:ln>
          </p:spPr>
          <p:txBody>
            <a:bodyPr/>
            <a:lstStyle/>
            <a:p>
              <a:endParaRPr lang="en-US"/>
            </a:p>
          </p:txBody>
        </p:sp>
        <p:sp>
          <p:nvSpPr>
            <p:cNvPr id="929845" name="Line 53"/>
            <p:cNvSpPr>
              <a:spLocks noChangeShapeType="1"/>
            </p:cNvSpPr>
            <p:nvPr/>
          </p:nvSpPr>
          <p:spPr bwMode="auto">
            <a:xfrm flipV="1">
              <a:off x="4811" y="1625"/>
              <a:ext cx="1" cy="203"/>
            </a:xfrm>
            <a:prstGeom prst="line">
              <a:avLst/>
            </a:prstGeom>
            <a:noFill/>
            <a:ln w="0">
              <a:solidFill>
                <a:srgbClr val="000000"/>
              </a:solidFill>
              <a:round/>
              <a:headEnd/>
              <a:tailEnd/>
            </a:ln>
          </p:spPr>
          <p:txBody>
            <a:bodyPr/>
            <a:lstStyle/>
            <a:p>
              <a:endParaRPr lang="en-US"/>
            </a:p>
          </p:txBody>
        </p:sp>
        <p:sp>
          <p:nvSpPr>
            <p:cNvPr id="929846" name="Freeform 54"/>
            <p:cNvSpPr>
              <a:spLocks/>
            </p:cNvSpPr>
            <p:nvPr/>
          </p:nvSpPr>
          <p:spPr bwMode="auto">
            <a:xfrm>
              <a:off x="4797" y="1611"/>
              <a:ext cx="28" cy="231"/>
            </a:xfrm>
            <a:custGeom>
              <a:avLst/>
              <a:gdLst/>
              <a:ahLst/>
              <a:cxnLst>
                <a:cxn ang="0">
                  <a:pos x="0" y="217"/>
                </a:cxn>
                <a:cxn ang="0">
                  <a:pos x="0" y="221"/>
                </a:cxn>
                <a:cxn ang="0">
                  <a:pos x="2" y="224"/>
                </a:cxn>
                <a:cxn ang="0">
                  <a:pos x="7" y="230"/>
                </a:cxn>
                <a:cxn ang="0">
                  <a:pos x="10" y="231"/>
                </a:cxn>
                <a:cxn ang="0">
                  <a:pos x="18" y="231"/>
                </a:cxn>
                <a:cxn ang="0">
                  <a:pos x="21" y="230"/>
                </a:cxn>
                <a:cxn ang="0">
                  <a:pos x="26" y="224"/>
                </a:cxn>
                <a:cxn ang="0">
                  <a:pos x="28" y="221"/>
                </a:cxn>
                <a:cxn ang="0">
                  <a:pos x="28" y="10"/>
                </a:cxn>
                <a:cxn ang="0">
                  <a:pos x="26" y="7"/>
                </a:cxn>
                <a:cxn ang="0">
                  <a:pos x="21" y="2"/>
                </a:cxn>
                <a:cxn ang="0">
                  <a:pos x="18" y="0"/>
                </a:cxn>
                <a:cxn ang="0">
                  <a:pos x="10" y="0"/>
                </a:cxn>
                <a:cxn ang="0">
                  <a:pos x="7" y="2"/>
                </a:cxn>
                <a:cxn ang="0">
                  <a:pos x="2" y="7"/>
                </a:cxn>
                <a:cxn ang="0">
                  <a:pos x="0" y="10"/>
                </a:cxn>
                <a:cxn ang="0">
                  <a:pos x="0" y="14"/>
                </a:cxn>
                <a:cxn ang="0">
                  <a:pos x="0" y="217"/>
                </a:cxn>
              </a:cxnLst>
              <a:rect l="0" t="0" r="r" b="b"/>
              <a:pathLst>
                <a:path w="28" h="231">
                  <a:moveTo>
                    <a:pt x="0" y="217"/>
                  </a:moveTo>
                  <a:lnTo>
                    <a:pt x="0" y="221"/>
                  </a:lnTo>
                  <a:lnTo>
                    <a:pt x="2" y="224"/>
                  </a:lnTo>
                  <a:lnTo>
                    <a:pt x="7" y="230"/>
                  </a:lnTo>
                  <a:lnTo>
                    <a:pt x="10" y="231"/>
                  </a:lnTo>
                  <a:lnTo>
                    <a:pt x="18" y="231"/>
                  </a:lnTo>
                  <a:lnTo>
                    <a:pt x="21" y="230"/>
                  </a:lnTo>
                  <a:lnTo>
                    <a:pt x="26" y="224"/>
                  </a:lnTo>
                  <a:lnTo>
                    <a:pt x="28" y="221"/>
                  </a:lnTo>
                  <a:lnTo>
                    <a:pt x="28" y="10"/>
                  </a:lnTo>
                  <a:lnTo>
                    <a:pt x="26" y="7"/>
                  </a:lnTo>
                  <a:lnTo>
                    <a:pt x="21" y="2"/>
                  </a:lnTo>
                  <a:lnTo>
                    <a:pt x="18" y="0"/>
                  </a:lnTo>
                  <a:lnTo>
                    <a:pt x="10" y="0"/>
                  </a:lnTo>
                  <a:lnTo>
                    <a:pt x="7" y="2"/>
                  </a:lnTo>
                  <a:lnTo>
                    <a:pt x="2" y="7"/>
                  </a:lnTo>
                  <a:lnTo>
                    <a:pt x="0" y="10"/>
                  </a:lnTo>
                  <a:lnTo>
                    <a:pt x="0" y="14"/>
                  </a:lnTo>
                  <a:lnTo>
                    <a:pt x="0" y="217"/>
                  </a:lnTo>
                  <a:close/>
                </a:path>
              </a:pathLst>
            </a:custGeom>
            <a:solidFill>
              <a:srgbClr val="000000"/>
            </a:solidFill>
            <a:ln w="9525">
              <a:noFill/>
              <a:round/>
              <a:headEnd/>
              <a:tailEnd/>
            </a:ln>
          </p:spPr>
          <p:txBody>
            <a:bodyPr/>
            <a:lstStyle/>
            <a:p>
              <a:endParaRPr lang="en-US"/>
            </a:p>
          </p:txBody>
        </p:sp>
        <p:sp>
          <p:nvSpPr>
            <p:cNvPr id="929847" name="Freeform 55"/>
            <p:cNvSpPr>
              <a:spLocks/>
            </p:cNvSpPr>
            <p:nvPr/>
          </p:nvSpPr>
          <p:spPr bwMode="auto">
            <a:xfrm>
              <a:off x="4797" y="1611"/>
              <a:ext cx="435" cy="27"/>
            </a:xfrm>
            <a:custGeom>
              <a:avLst/>
              <a:gdLst/>
              <a:ahLst/>
              <a:cxnLst>
                <a:cxn ang="0">
                  <a:pos x="14" y="0"/>
                </a:cxn>
                <a:cxn ang="0">
                  <a:pos x="10" y="0"/>
                </a:cxn>
                <a:cxn ang="0">
                  <a:pos x="7" y="2"/>
                </a:cxn>
                <a:cxn ang="0">
                  <a:pos x="2" y="7"/>
                </a:cxn>
                <a:cxn ang="0">
                  <a:pos x="0" y="10"/>
                </a:cxn>
                <a:cxn ang="0">
                  <a:pos x="0" y="18"/>
                </a:cxn>
                <a:cxn ang="0">
                  <a:pos x="2" y="21"/>
                </a:cxn>
                <a:cxn ang="0">
                  <a:pos x="7" y="26"/>
                </a:cxn>
                <a:cxn ang="0">
                  <a:pos x="10" y="27"/>
                </a:cxn>
                <a:cxn ang="0">
                  <a:pos x="425" y="27"/>
                </a:cxn>
                <a:cxn ang="0">
                  <a:pos x="428" y="26"/>
                </a:cxn>
                <a:cxn ang="0">
                  <a:pos x="433" y="21"/>
                </a:cxn>
                <a:cxn ang="0">
                  <a:pos x="435" y="18"/>
                </a:cxn>
                <a:cxn ang="0">
                  <a:pos x="435" y="10"/>
                </a:cxn>
                <a:cxn ang="0">
                  <a:pos x="433" y="7"/>
                </a:cxn>
                <a:cxn ang="0">
                  <a:pos x="428" y="2"/>
                </a:cxn>
                <a:cxn ang="0">
                  <a:pos x="425" y="0"/>
                </a:cxn>
                <a:cxn ang="0">
                  <a:pos x="421" y="0"/>
                </a:cxn>
                <a:cxn ang="0">
                  <a:pos x="14" y="0"/>
                </a:cxn>
              </a:cxnLst>
              <a:rect l="0" t="0" r="r" b="b"/>
              <a:pathLst>
                <a:path w="435" h="27">
                  <a:moveTo>
                    <a:pt x="14" y="0"/>
                  </a:moveTo>
                  <a:lnTo>
                    <a:pt x="10" y="0"/>
                  </a:lnTo>
                  <a:lnTo>
                    <a:pt x="7" y="2"/>
                  </a:lnTo>
                  <a:lnTo>
                    <a:pt x="2" y="7"/>
                  </a:lnTo>
                  <a:lnTo>
                    <a:pt x="0" y="10"/>
                  </a:lnTo>
                  <a:lnTo>
                    <a:pt x="0" y="18"/>
                  </a:lnTo>
                  <a:lnTo>
                    <a:pt x="2" y="21"/>
                  </a:lnTo>
                  <a:lnTo>
                    <a:pt x="7" y="26"/>
                  </a:lnTo>
                  <a:lnTo>
                    <a:pt x="10" y="27"/>
                  </a:lnTo>
                  <a:lnTo>
                    <a:pt x="425" y="27"/>
                  </a:lnTo>
                  <a:lnTo>
                    <a:pt x="428" y="26"/>
                  </a:lnTo>
                  <a:lnTo>
                    <a:pt x="433" y="21"/>
                  </a:lnTo>
                  <a:lnTo>
                    <a:pt x="435" y="18"/>
                  </a:lnTo>
                  <a:lnTo>
                    <a:pt x="435" y="10"/>
                  </a:lnTo>
                  <a:lnTo>
                    <a:pt x="433" y="7"/>
                  </a:lnTo>
                  <a:lnTo>
                    <a:pt x="428" y="2"/>
                  </a:lnTo>
                  <a:lnTo>
                    <a:pt x="425" y="0"/>
                  </a:lnTo>
                  <a:lnTo>
                    <a:pt x="421" y="0"/>
                  </a:lnTo>
                  <a:lnTo>
                    <a:pt x="14" y="0"/>
                  </a:lnTo>
                  <a:close/>
                </a:path>
              </a:pathLst>
            </a:custGeom>
            <a:solidFill>
              <a:srgbClr val="000000"/>
            </a:solidFill>
            <a:ln w="9525">
              <a:noFill/>
              <a:round/>
              <a:headEnd/>
              <a:tailEnd/>
            </a:ln>
          </p:spPr>
          <p:txBody>
            <a:bodyPr/>
            <a:lstStyle/>
            <a:p>
              <a:endParaRPr lang="en-US"/>
            </a:p>
          </p:txBody>
        </p:sp>
        <p:sp>
          <p:nvSpPr>
            <p:cNvPr id="929848" name="Freeform 56"/>
            <p:cNvSpPr>
              <a:spLocks/>
            </p:cNvSpPr>
            <p:nvPr/>
          </p:nvSpPr>
          <p:spPr bwMode="auto">
            <a:xfrm>
              <a:off x="5204" y="1611"/>
              <a:ext cx="28" cy="231"/>
            </a:xfrm>
            <a:custGeom>
              <a:avLst/>
              <a:gdLst/>
              <a:ahLst/>
              <a:cxnLst>
                <a:cxn ang="0">
                  <a:pos x="28" y="14"/>
                </a:cxn>
                <a:cxn ang="0">
                  <a:pos x="28" y="10"/>
                </a:cxn>
                <a:cxn ang="0">
                  <a:pos x="26" y="7"/>
                </a:cxn>
                <a:cxn ang="0">
                  <a:pos x="21" y="2"/>
                </a:cxn>
                <a:cxn ang="0">
                  <a:pos x="18" y="0"/>
                </a:cxn>
                <a:cxn ang="0">
                  <a:pos x="10" y="0"/>
                </a:cxn>
                <a:cxn ang="0">
                  <a:pos x="7" y="2"/>
                </a:cxn>
                <a:cxn ang="0">
                  <a:pos x="2" y="7"/>
                </a:cxn>
                <a:cxn ang="0">
                  <a:pos x="0" y="10"/>
                </a:cxn>
                <a:cxn ang="0">
                  <a:pos x="0" y="221"/>
                </a:cxn>
                <a:cxn ang="0">
                  <a:pos x="2" y="224"/>
                </a:cxn>
                <a:cxn ang="0">
                  <a:pos x="7" y="230"/>
                </a:cxn>
                <a:cxn ang="0">
                  <a:pos x="10" y="231"/>
                </a:cxn>
                <a:cxn ang="0">
                  <a:pos x="18" y="231"/>
                </a:cxn>
                <a:cxn ang="0">
                  <a:pos x="21" y="230"/>
                </a:cxn>
                <a:cxn ang="0">
                  <a:pos x="26" y="224"/>
                </a:cxn>
                <a:cxn ang="0">
                  <a:pos x="28" y="221"/>
                </a:cxn>
                <a:cxn ang="0">
                  <a:pos x="28" y="217"/>
                </a:cxn>
                <a:cxn ang="0">
                  <a:pos x="28" y="14"/>
                </a:cxn>
              </a:cxnLst>
              <a:rect l="0" t="0" r="r" b="b"/>
              <a:pathLst>
                <a:path w="28" h="231">
                  <a:moveTo>
                    <a:pt x="28" y="14"/>
                  </a:moveTo>
                  <a:lnTo>
                    <a:pt x="28" y="10"/>
                  </a:lnTo>
                  <a:lnTo>
                    <a:pt x="26" y="7"/>
                  </a:lnTo>
                  <a:lnTo>
                    <a:pt x="21" y="2"/>
                  </a:lnTo>
                  <a:lnTo>
                    <a:pt x="18" y="0"/>
                  </a:lnTo>
                  <a:lnTo>
                    <a:pt x="10" y="0"/>
                  </a:lnTo>
                  <a:lnTo>
                    <a:pt x="7" y="2"/>
                  </a:lnTo>
                  <a:lnTo>
                    <a:pt x="2" y="7"/>
                  </a:lnTo>
                  <a:lnTo>
                    <a:pt x="0" y="10"/>
                  </a:lnTo>
                  <a:lnTo>
                    <a:pt x="0" y="221"/>
                  </a:lnTo>
                  <a:lnTo>
                    <a:pt x="2" y="224"/>
                  </a:lnTo>
                  <a:lnTo>
                    <a:pt x="7" y="230"/>
                  </a:lnTo>
                  <a:lnTo>
                    <a:pt x="10" y="231"/>
                  </a:lnTo>
                  <a:lnTo>
                    <a:pt x="18" y="231"/>
                  </a:lnTo>
                  <a:lnTo>
                    <a:pt x="21" y="230"/>
                  </a:lnTo>
                  <a:lnTo>
                    <a:pt x="26" y="224"/>
                  </a:lnTo>
                  <a:lnTo>
                    <a:pt x="28" y="221"/>
                  </a:lnTo>
                  <a:lnTo>
                    <a:pt x="28" y="217"/>
                  </a:lnTo>
                  <a:lnTo>
                    <a:pt x="28" y="14"/>
                  </a:lnTo>
                  <a:close/>
                </a:path>
              </a:pathLst>
            </a:custGeom>
            <a:solidFill>
              <a:srgbClr val="000000"/>
            </a:solidFill>
            <a:ln w="9525">
              <a:noFill/>
              <a:round/>
              <a:headEnd/>
              <a:tailEnd/>
            </a:ln>
          </p:spPr>
          <p:txBody>
            <a:bodyPr/>
            <a:lstStyle/>
            <a:p>
              <a:endParaRPr lang="en-US"/>
            </a:p>
          </p:txBody>
        </p:sp>
        <p:sp>
          <p:nvSpPr>
            <p:cNvPr id="929849" name="Freeform 57"/>
            <p:cNvSpPr>
              <a:spLocks/>
            </p:cNvSpPr>
            <p:nvPr/>
          </p:nvSpPr>
          <p:spPr bwMode="auto">
            <a:xfrm flipV="1">
              <a:off x="3629" y="2062"/>
              <a:ext cx="28" cy="231"/>
            </a:xfrm>
            <a:custGeom>
              <a:avLst/>
              <a:gdLst/>
              <a:ahLst/>
              <a:cxnLst>
                <a:cxn ang="0">
                  <a:pos x="0" y="218"/>
                </a:cxn>
                <a:cxn ang="0">
                  <a:pos x="0" y="222"/>
                </a:cxn>
                <a:cxn ang="0">
                  <a:pos x="2" y="224"/>
                </a:cxn>
                <a:cxn ang="0">
                  <a:pos x="7" y="230"/>
                </a:cxn>
                <a:cxn ang="0">
                  <a:pos x="10" y="231"/>
                </a:cxn>
                <a:cxn ang="0">
                  <a:pos x="18" y="231"/>
                </a:cxn>
                <a:cxn ang="0">
                  <a:pos x="21" y="230"/>
                </a:cxn>
                <a:cxn ang="0">
                  <a:pos x="26" y="224"/>
                </a:cxn>
                <a:cxn ang="0">
                  <a:pos x="28" y="222"/>
                </a:cxn>
                <a:cxn ang="0">
                  <a:pos x="28" y="10"/>
                </a:cxn>
                <a:cxn ang="0">
                  <a:pos x="26" y="7"/>
                </a:cxn>
                <a:cxn ang="0">
                  <a:pos x="21" y="2"/>
                </a:cxn>
                <a:cxn ang="0">
                  <a:pos x="18" y="0"/>
                </a:cxn>
                <a:cxn ang="0">
                  <a:pos x="10" y="0"/>
                </a:cxn>
                <a:cxn ang="0">
                  <a:pos x="7" y="2"/>
                </a:cxn>
                <a:cxn ang="0">
                  <a:pos x="2" y="7"/>
                </a:cxn>
                <a:cxn ang="0">
                  <a:pos x="0" y="10"/>
                </a:cxn>
                <a:cxn ang="0">
                  <a:pos x="0" y="14"/>
                </a:cxn>
                <a:cxn ang="0">
                  <a:pos x="0" y="218"/>
                </a:cxn>
              </a:cxnLst>
              <a:rect l="0" t="0" r="r" b="b"/>
              <a:pathLst>
                <a:path w="28" h="231">
                  <a:moveTo>
                    <a:pt x="0" y="218"/>
                  </a:moveTo>
                  <a:lnTo>
                    <a:pt x="0" y="222"/>
                  </a:lnTo>
                  <a:lnTo>
                    <a:pt x="2" y="224"/>
                  </a:lnTo>
                  <a:lnTo>
                    <a:pt x="7" y="230"/>
                  </a:lnTo>
                  <a:lnTo>
                    <a:pt x="10" y="231"/>
                  </a:lnTo>
                  <a:lnTo>
                    <a:pt x="18" y="231"/>
                  </a:lnTo>
                  <a:lnTo>
                    <a:pt x="21" y="230"/>
                  </a:lnTo>
                  <a:lnTo>
                    <a:pt x="26" y="224"/>
                  </a:lnTo>
                  <a:lnTo>
                    <a:pt x="28" y="222"/>
                  </a:lnTo>
                  <a:lnTo>
                    <a:pt x="28" y="10"/>
                  </a:lnTo>
                  <a:lnTo>
                    <a:pt x="26" y="7"/>
                  </a:lnTo>
                  <a:lnTo>
                    <a:pt x="21" y="2"/>
                  </a:lnTo>
                  <a:lnTo>
                    <a:pt x="18" y="0"/>
                  </a:lnTo>
                  <a:lnTo>
                    <a:pt x="10" y="0"/>
                  </a:lnTo>
                  <a:lnTo>
                    <a:pt x="7" y="2"/>
                  </a:lnTo>
                  <a:lnTo>
                    <a:pt x="2" y="7"/>
                  </a:lnTo>
                  <a:lnTo>
                    <a:pt x="0" y="10"/>
                  </a:lnTo>
                  <a:lnTo>
                    <a:pt x="0" y="14"/>
                  </a:lnTo>
                  <a:lnTo>
                    <a:pt x="0" y="218"/>
                  </a:lnTo>
                  <a:close/>
                </a:path>
              </a:pathLst>
            </a:custGeom>
            <a:solidFill>
              <a:srgbClr val="000000"/>
            </a:solidFill>
            <a:ln w="9525">
              <a:noFill/>
              <a:round/>
              <a:headEnd/>
              <a:tailEnd/>
            </a:ln>
          </p:spPr>
          <p:txBody>
            <a:bodyPr/>
            <a:lstStyle/>
            <a:p>
              <a:endParaRPr lang="en-US"/>
            </a:p>
          </p:txBody>
        </p:sp>
        <p:sp>
          <p:nvSpPr>
            <p:cNvPr id="929850" name="Line 58"/>
            <p:cNvSpPr>
              <a:spLocks noChangeShapeType="1"/>
            </p:cNvSpPr>
            <p:nvPr/>
          </p:nvSpPr>
          <p:spPr bwMode="auto">
            <a:xfrm flipH="1">
              <a:off x="2944" y="2272"/>
              <a:ext cx="696" cy="0"/>
            </a:xfrm>
            <a:prstGeom prst="line">
              <a:avLst/>
            </a:prstGeom>
            <a:noFill/>
            <a:ln w="38100">
              <a:solidFill>
                <a:schemeClr val="tx1"/>
              </a:solidFill>
              <a:round/>
              <a:headEnd/>
              <a:tailEnd/>
            </a:ln>
            <a:effectLst/>
          </p:spPr>
          <p:txBody>
            <a:bodyPr/>
            <a:lstStyle/>
            <a:p>
              <a:endParaRPr lang="en-US"/>
            </a:p>
          </p:txBody>
        </p:sp>
        <p:sp>
          <p:nvSpPr>
            <p:cNvPr id="929851" name="Freeform 59"/>
            <p:cNvSpPr>
              <a:spLocks/>
            </p:cNvSpPr>
            <p:nvPr/>
          </p:nvSpPr>
          <p:spPr bwMode="auto">
            <a:xfrm flipV="1">
              <a:off x="4445" y="2062"/>
              <a:ext cx="28" cy="231"/>
            </a:xfrm>
            <a:custGeom>
              <a:avLst/>
              <a:gdLst/>
              <a:ahLst/>
              <a:cxnLst>
                <a:cxn ang="0">
                  <a:pos x="0" y="218"/>
                </a:cxn>
                <a:cxn ang="0">
                  <a:pos x="0" y="222"/>
                </a:cxn>
                <a:cxn ang="0">
                  <a:pos x="2" y="224"/>
                </a:cxn>
                <a:cxn ang="0">
                  <a:pos x="7" y="230"/>
                </a:cxn>
                <a:cxn ang="0">
                  <a:pos x="10" y="231"/>
                </a:cxn>
                <a:cxn ang="0">
                  <a:pos x="18" y="231"/>
                </a:cxn>
                <a:cxn ang="0">
                  <a:pos x="21" y="230"/>
                </a:cxn>
                <a:cxn ang="0">
                  <a:pos x="26" y="224"/>
                </a:cxn>
                <a:cxn ang="0">
                  <a:pos x="28" y="222"/>
                </a:cxn>
                <a:cxn ang="0">
                  <a:pos x="28" y="10"/>
                </a:cxn>
                <a:cxn ang="0">
                  <a:pos x="26" y="7"/>
                </a:cxn>
                <a:cxn ang="0">
                  <a:pos x="21" y="2"/>
                </a:cxn>
                <a:cxn ang="0">
                  <a:pos x="18" y="0"/>
                </a:cxn>
                <a:cxn ang="0">
                  <a:pos x="10" y="0"/>
                </a:cxn>
                <a:cxn ang="0">
                  <a:pos x="7" y="2"/>
                </a:cxn>
                <a:cxn ang="0">
                  <a:pos x="2" y="7"/>
                </a:cxn>
                <a:cxn ang="0">
                  <a:pos x="0" y="10"/>
                </a:cxn>
                <a:cxn ang="0">
                  <a:pos x="0" y="14"/>
                </a:cxn>
                <a:cxn ang="0">
                  <a:pos x="0" y="218"/>
                </a:cxn>
              </a:cxnLst>
              <a:rect l="0" t="0" r="r" b="b"/>
              <a:pathLst>
                <a:path w="28" h="231">
                  <a:moveTo>
                    <a:pt x="0" y="218"/>
                  </a:moveTo>
                  <a:lnTo>
                    <a:pt x="0" y="222"/>
                  </a:lnTo>
                  <a:lnTo>
                    <a:pt x="2" y="224"/>
                  </a:lnTo>
                  <a:lnTo>
                    <a:pt x="7" y="230"/>
                  </a:lnTo>
                  <a:lnTo>
                    <a:pt x="10" y="231"/>
                  </a:lnTo>
                  <a:lnTo>
                    <a:pt x="18" y="231"/>
                  </a:lnTo>
                  <a:lnTo>
                    <a:pt x="21" y="230"/>
                  </a:lnTo>
                  <a:lnTo>
                    <a:pt x="26" y="224"/>
                  </a:lnTo>
                  <a:lnTo>
                    <a:pt x="28" y="222"/>
                  </a:lnTo>
                  <a:lnTo>
                    <a:pt x="28" y="10"/>
                  </a:lnTo>
                  <a:lnTo>
                    <a:pt x="26" y="7"/>
                  </a:lnTo>
                  <a:lnTo>
                    <a:pt x="21" y="2"/>
                  </a:lnTo>
                  <a:lnTo>
                    <a:pt x="18" y="0"/>
                  </a:lnTo>
                  <a:lnTo>
                    <a:pt x="10" y="0"/>
                  </a:lnTo>
                  <a:lnTo>
                    <a:pt x="7" y="2"/>
                  </a:lnTo>
                  <a:lnTo>
                    <a:pt x="2" y="7"/>
                  </a:lnTo>
                  <a:lnTo>
                    <a:pt x="0" y="10"/>
                  </a:lnTo>
                  <a:lnTo>
                    <a:pt x="0" y="14"/>
                  </a:lnTo>
                  <a:lnTo>
                    <a:pt x="0" y="218"/>
                  </a:lnTo>
                  <a:close/>
                </a:path>
              </a:pathLst>
            </a:custGeom>
            <a:solidFill>
              <a:srgbClr val="000000"/>
            </a:solidFill>
            <a:ln w="9525">
              <a:noFill/>
              <a:round/>
              <a:headEnd/>
              <a:tailEnd/>
            </a:ln>
          </p:spPr>
          <p:txBody>
            <a:bodyPr/>
            <a:lstStyle/>
            <a:p>
              <a:endParaRPr lang="en-US"/>
            </a:p>
          </p:txBody>
        </p:sp>
        <p:sp>
          <p:nvSpPr>
            <p:cNvPr id="929852" name="Line 60"/>
            <p:cNvSpPr>
              <a:spLocks noChangeShapeType="1"/>
            </p:cNvSpPr>
            <p:nvPr/>
          </p:nvSpPr>
          <p:spPr bwMode="auto">
            <a:xfrm>
              <a:off x="3640" y="2064"/>
              <a:ext cx="832" cy="0"/>
            </a:xfrm>
            <a:prstGeom prst="line">
              <a:avLst/>
            </a:prstGeom>
            <a:noFill/>
            <a:ln w="38100">
              <a:solidFill>
                <a:schemeClr val="tx1"/>
              </a:solidFill>
              <a:round/>
              <a:headEnd/>
              <a:tailEnd/>
            </a:ln>
            <a:effectLst/>
          </p:spPr>
          <p:txBody>
            <a:bodyPr/>
            <a:lstStyle/>
            <a:p>
              <a:endParaRPr lang="en-US"/>
            </a:p>
          </p:txBody>
        </p:sp>
        <p:sp>
          <p:nvSpPr>
            <p:cNvPr id="929853" name="Line 61"/>
            <p:cNvSpPr>
              <a:spLocks noChangeShapeType="1"/>
            </p:cNvSpPr>
            <p:nvPr/>
          </p:nvSpPr>
          <p:spPr bwMode="auto">
            <a:xfrm flipH="1">
              <a:off x="4448" y="2272"/>
              <a:ext cx="696" cy="0"/>
            </a:xfrm>
            <a:prstGeom prst="line">
              <a:avLst/>
            </a:prstGeom>
            <a:noFill/>
            <a:ln w="38100">
              <a:solidFill>
                <a:schemeClr val="tx1"/>
              </a:solidFill>
              <a:round/>
              <a:headEnd/>
              <a:tailEnd/>
            </a:ln>
            <a:effectLst/>
          </p:spPr>
          <p:txBody>
            <a:bodyPr/>
            <a:lstStyle/>
            <a:p>
              <a:endParaRPr lang="en-US"/>
            </a:p>
          </p:txBody>
        </p:sp>
        <p:sp>
          <p:nvSpPr>
            <p:cNvPr id="929854" name="Text Box 62"/>
            <p:cNvSpPr txBox="1">
              <a:spLocks noChangeArrowheads="1"/>
            </p:cNvSpPr>
            <p:nvPr/>
          </p:nvSpPr>
          <p:spPr bwMode="auto">
            <a:xfrm>
              <a:off x="2872" y="2240"/>
              <a:ext cx="200" cy="288"/>
            </a:xfrm>
            <a:prstGeom prst="rect">
              <a:avLst/>
            </a:prstGeom>
            <a:noFill/>
            <a:ln w="9525">
              <a:noFill/>
              <a:miter lim="800000"/>
              <a:headEnd/>
              <a:tailEnd/>
            </a:ln>
            <a:effectLst/>
          </p:spPr>
          <p:txBody>
            <a:bodyPr>
              <a:spAutoFit/>
            </a:bodyPr>
            <a:lstStyle/>
            <a:p>
              <a:pPr>
                <a:spcBef>
                  <a:spcPct val="50000"/>
                </a:spcBef>
              </a:pPr>
              <a:r>
                <a:rPr lang="en-US" sz="2400" i="0" baseline="0"/>
                <a:t>0</a:t>
              </a:r>
            </a:p>
          </p:txBody>
        </p:sp>
        <p:sp>
          <p:nvSpPr>
            <p:cNvPr id="929855" name="Text Box 63"/>
            <p:cNvSpPr txBox="1">
              <a:spLocks noChangeArrowheads="1"/>
            </p:cNvSpPr>
            <p:nvPr/>
          </p:nvSpPr>
          <p:spPr bwMode="auto">
            <a:xfrm>
              <a:off x="3240" y="2240"/>
              <a:ext cx="200" cy="288"/>
            </a:xfrm>
            <a:prstGeom prst="rect">
              <a:avLst/>
            </a:prstGeom>
            <a:noFill/>
            <a:ln w="9525">
              <a:noFill/>
              <a:miter lim="800000"/>
              <a:headEnd/>
              <a:tailEnd/>
            </a:ln>
            <a:effectLst/>
          </p:spPr>
          <p:txBody>
            <a:bodyPr>
              <a:spAutoFit/>
            </a:bodyPr>
            <a:lstStyle/>
            <a:p>
              <a:pPr>
                <a:spcBef>
                  <a:spcPct val="50000"/>
                </a:spcBef>
              </a:pPr>
              <a:r>
                <a:rPr lang="en-US" sz="2400" i="0" baseline="0"/>
                <a:t>1</a:t>
              </a:r>
            </a:p>
          </p:txBody>
        </p:sp>
        <p:sp>
          <p:nvSpPr>
            <p:cNvPr id="929856" name="Text Box 64"/>
            <p:cNvSpPr txBox="1">
              <a:spLocks noChangeArrowheads="1"/>
            </p:cNvSpPr>
            <p:nvPr/>
          </p:nvSpPr>
          <p:spPr bwMode="auto">
            <a:xfrm>
              <a:off x="3696" y="2240"/>
              <a:ext cx="200" cy="288"/>
            </a:xfrm>
            <a:prstGeom prst="rect">
              <a:avLst/>
            </a:prstGeom>
            <a:noFill/>
            <a:ln w="9525">
              <a:noFill/>
              <a:miter lim="800000"/>
              <a:headEnd/>
              <a:tailEnd/>
            </a:ln>
            <a:effectLst/>
          </p:spPr>
          <p:txBody>
            <a:bodyPr>
              <a:spAutoFit/>
            </a:bodyPr>
            <a:lstStyle/>
            <a:p>
              <a:pPr>
                <a:spcBef>
                  <a:spcPct val="50000"/>
                </a:spcBef>
              </a:pPr>
              <a:r>
                <a:rPr lang="en-US" sz="2400" i="0" baseline="0"/>
                <a:t>2</a:t>
              </a:r>
            </a:p>
          </p:txBody>
        </p:sp>
        <p:sp>
          <p:nvSpPr>
            <p:cNvPr id="929857" name="Text Box 65"/>
            <p:cNvSpPr txBox="1">
              <a:spLocks noChangeArrowheads="1"/>
            </p:cNvSpPr>
            <p:nvPr/>
          </p:nvSpPr>
          <p:spPr bwMode="auto">
            <a:xfrm>
              <a:off x="4080" y="2240"/>
              <a:ext cx="200" cy="288"/>
            </a:xfrm>
            <a:prstGeom prst="rect">
              <a:avLst/>
            </a:prstGeom>
            <a:noFill/>
            <a:ln w="9525">
              <a:noFill/>
              <a:miter lim="800000"/>
              <a:headEnd/>
              <a:tailEnd/>
            </a:ln>
            <a:effectLst/>
          </p:spPr>
          <p:txBody>
            <a:bodyPr>
              <a:spAutoFit/>
            </a:bodyPr>
            <a:lstStyle/>
            <a:p>
              <a:pPr>
                <a:spcBef>
                  <a:spcPct val="50000"/>
                </a:spcBef>
              </a:pPr>
              <a:r>
                <a:rPr lang="en-US" sz="2400" i="0" baseline="0"/>
                <a:t>3</a:t>
              </a:r>
            </a:p>
          </p:txBody>
        </p:sp>
        <p:sp>
          <p:nvSpPr>
            <p:cNvPr id="929895" name="Text Box 103"/>
            <p:cNvSpPr txBox="1">
              <a:spLocks noChangeArrowheads="1"/>
            </p:cNvSpPr>
            <p:nvPr/>
          </p:nvSpPr>
          <p:spPr bwMode="auto">
            <a:xfrm>
              <a:off x="4500" y="2232"/>
              <a:ext cx="200" cy="288"/>
            </a:xfrm>
            <a:prstGeom prst="rect">
              <a:avLst/>
            </a:prstGeom>
            <a:noFill/>
            <a:ln w="9525">
              <a:noFill/>
              <a:miter lim="800000"/>
              <a:headEnd/>
              <a:tailEnd/>
            </a:ln>
            <a:effectLst/>
          </p:spPr>
          <p:txBody>
            <a:bodyPr>
              <a:spAutoFit/>
            </a:bodyPr>
            <a:lstStyle/>
            <a:p>
              <a:pPr>
                <a:spcBef>
                  <a:spcPct val="50000"/>
                </a:spcBef>
              </a:pPr>
              <a:r>
                <a:rPr lang="en-US" sz="2400" i="0" baseline="0"/>
                <a:t>0</a:t>
              </a:r>
            </a:p>
          </p:txBody>
        </p:sp>
        <p:sp>
          <p:nvSpPr>
            <p:cNvPr id="929896" name="Text Box 104"/>
            <p:cNvSpPr txBox="1">
              <a:spLocks noChangeArrowheads="1"/>
            </p:cNvSpPr>
            <p:nvPr/>
          </p:nvSpPr>
          <p:spPr bwMode="auto">
            <a:xfrm>
              <a:off x="4868" y="2232"/>
              <a:ext cx="200" cy="288"/>
            </a:xfrm>
            <a:prstGeom prst="rect">
              <a:avLst/>
            </a:prstGeom>
            <a:noFill/>
            <a:ln w="9525">
              <a:noFill/>
              <a:miter lim="800000"/>
              <a:headEnd/>
              <a:tailEnd/>
            </a:ln>
            <a:effectLst/>
          </p:spPr>
          <p:txBody>
            <a:bodyPr>
              <a:spAutoFit/>
            </a:bodyPr>
            <a:lstStyle/>
            <a:p>
              <a:pPr>
                <a:spcBef>
                  <a:spcPct val="50000"/>
                </a:spcBef>
              </a:pPr>
              <a:r>
                <a:rPr lang="en-US" sz="2400" i="0" baseline="0"/>
                <a:t>1</a:t>
              </a:r>
            </a:p>
          </p:txBody>
        </p:sp>
      </p:grpSp>
      <p:sp>
        <p:nvSpPr>
          <p:cNvPr id="98" name="Rectangle 185"/>
          <p:cNvSpPr>
            <a:spLocks noGrp="1" noChangeArrowheads="1"/>
          </p:cNvSpPr>
          <p:nvPr>
            <p:ph type="title"/>
          </p:nvPr>
        </p:nvSpPr>
        <p:spPr>
          <a:xfrm>
            <a:off x="228600" y="76200"/>
            <a:ext cx="3505200" cy="1143000"/>
          </a:xfrm>
          <a:noFill/>
          <a:ln/>
        </p:spPr>
        <p:txBody>
          <a:bodyPr>
            <a:normAutofit/>
          </a:bodyPr>
          <a:lstStyle/>
          <a:p>
            <a:pPr algn="l"/>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Ripple </a:t>
            </a:r>
            <a:r>
              <a:rPr lang="en-US" sz="3200" b="1" dirty="0">
                <a:solidFill>
                  <a:srgbClr val="070E93"/>
                </a:solidFill>
                <a:effectLst>
                  <a:outerShdw blurRad="38100" dist="38100" dir="2700000" algn="tl">
                    <a:srgbClr val="C0C0C0"/>
                  </a:outerShdw>
                </a:effectLst>
                <a:latin typeface="Times New Roman" pitchFamily="18" charset="0"/>
                <a:cs typeface="B Titr" pitchFamily="2" charset="-78"/>
              </a:rPr>
              <a:t>Counter </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sp>
        <p:nvSpPr>
          <p:cNvPr id="185361" name="Rectangle 17"/>
          <p:cNvSpPr>
            <a:spLocks noGrp="1" noChangeArrowheads="1"/>
          </p:cNvSpPr>
          <p:nvPr>
            <p:ph type="body" idx="1"/>
          </p:nvPr>
        </p:nvSpPr>
        <p:spPr>
          <a:xfrm>
            <a:off x="4992688" y="1219200"/>
            <a:ext cx="3846512" cy="3670300"/>
          </a:xfrm>
        </p:spPr>
        <p:txBody>
          <a:bodyPr/>
          <a:lstStyle/>
          <a:p>
            <a:pPr algn="r" rtl="1">
              <a:buFont typeface="Wingdings" pitchFamily="2" charset="2"/>
              <a:buChar char="q"/>
            </a:pPr>
            <a:r>
              <a:rPr lang="fa-IR" sz="2600" dirty="0">
                <a:cs typeface="B Lotus" pitchFamily="2" charset="-78"/>
              </a:rPr>
              <a:t>یک شمارنده موج گونه دودویی از تعدادی فلیپ فلاپ معکوس گر (مثل فلیپ فلاپ </a:t>
            </a:r>
            <a:r>
              <a:rPr lang="en-US" sz="2600" dirty="0">
                <a:cs typeface="B Lotus" pitchFamily="2" charset="-78"/>
              </a:rPr>
              <a:t>T</a:t>
            </a:r>
            <a:r>
              <a:rPr lang="fa-IR" sz="2600" dirty="0">
                <a:cs typeface="B Lotus" pitchFamily="2" charset="-78"/>
              </a:rPr>
              <a:t>) تشکیل شده است.</a:t>
            </a:r>
          </a:p>
          <a:p>
            <a:pPr algn="r" rtl="1">
              <a:buFont typeface="Wingdings" pitchFamily="2" charset="2"/>
              <a:buChar char="q"/>
            </a:pPr>
            <a:r>
              <a:rPr lang="fa-IR" sz="2600" dirty="0">
                <a:cs typeface="B Lotus" pitchFamily="2" charset="-78"/>
              </a:rPr>
              <a:t>خروجی هر فلیپ فلاپ به کلاک فلیپ فلاپ بعدی وصل است.</a:t>
            </a:r>
          </a:p>
          <a:p>
            <a:pPr algn="r" rtl="1">
              <a:buFont typeface="Wingdings" pitchFamily="2" charset="2"/>
              <a:buChar char="q"/>
            </a:pPr>
            <a:endParaRPr lang="en-US" sz="2600" dirty="0">
              <a:cs typeface="B Lotus" pitchFamily="2" charset="-78"/>
            </a:endParaRPr>
          </a:p>
        </p:txBody>
      </p:sp>
      <p:pic>
        <p:nvPicPr>
          <p:cNvPr id="30721" name="Picture 1"/>
          <p:cNvPicPr>
            <a:picLocks noChangeAspect="1" noChangeArrowheads="1"/>
          </p:cNvPicPr>
          <p:nvPr/>
        </p:nvPicPr>
        <p:blipFill>
          <a:blip r:embed="rId3"/>
          <a:srcRect/>
          <a:stretch>
            <a:fillRect/>
          </a:stretch>
        </p:blipFill>
        <p:spPr bwMode="auto">
          <a:xfrm>
            <a:off x="304800" y="685800"/>
            <a:ext cx="4724400" cy="5767580"/>
          </a:xfrm>
          <a:prstGeom prst="rect">
            <a:avLst/>
          </a:prstGeom>
          <a:noFill/>
          <a:ln w="9525">
            <a:noFill/>
            <a:miter lim="800000"/>
            <a:headEnd/>
            <a:tailEnd/>
          </a:ln>
          <a:effectLst/>
        </p:spPr>
      </p:pic>
      <p:sp>
        <p:nvSpPr>
          <p:cNvPr id="185360" name="Rectangle 16"/>
          <p:cNvSpPr>
            <a:spLocks noGrp="1" noChangeArrowheads="1"/>
          </p:cNvSpPr>
          <p:nvPr>
            <p:ph type="title"/>
          </p:nvPr>
        </p:nvSpPr>
        <p:spPr>
          <a:xfrm>
            <a:off x="4267200" y="76200"/>
            <a:ext cx="4800600" cy="1143000"/>
          </a:xfrm>
        </p:spPr>
        <p:txBody>
          <a:bodyP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شمارنده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موج گونه دودویی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plu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1" name="Line 3"/>
          <p:cNvSpPr>
            <a:spLocks noChangeShapeType="1"/>
          </p:cNvSpPr>
          <p:nvPr/>
        </p:nvSpPr>
        <p:spPr bwMode="auto">
          <a:xfrm>
            <a:off x="1016000" y="1976438"/>
            <a:ext cx="2400300" cy="0"/>
          </a:xfrm>
          <a:prstGeom prst="line">
            <a:avLst/>
          </a:prstGeom>
          <a:noFill/>
          <a:ln w="9525">
            <a:solidFill>
              <a:schemeClr val="tx1"/>
            </a:solidFill>
            <a:round/>
            <a:headEnd/>
            <a:tailEnd/>
          </a:ln>
          <a:effectLst/>
        </p:spPr>
        <p:txBody>
          <a:bodyPr>
            <a:spAutoFit/>
          </a:bodyPr>
          <a:lstStyle/>
          <a:p>
            <a:pPr algn="r" rtl="1"/>
            <a:endParaRPr lang="en-US"/>
          </a:p>
        </p:txBody>
      </p:sp>
      <p:sp>
        <p:nvSpPr>
          <p:cNvPr id="186373" name="Text Box 5"/>
          <p:cNvSpPr txBox="1">
            <a:spLocks noChangeArrowheads="1"/>
          </p:cNvSpPr>
          <p:nvPr/>
        </p:nvSpPr>
        <p:spPr bwMode="auto">
          <a:xfrm>
            <a:off x="1046202" y="1584325"/>
            <a:ext cx="455574" cy="400110"/>
          </a:xfrm>
          <a:prstGeom prst="rect">
            <a:avLst/>
          </a:prstGeom>
          <a:noFill/>
          <a:ln w="9525">
            <a:noFill/>
            <a:miter lim="800000"/>
            <a:headEnd/>
            <a:tailEnd/>
          </a:ln>
          <a:effectLst/>
        </p:spPr>
        <p:txBody>
          <a:bodyPr wrap="none">
            <a:spAutoFit/>
          </a:bodyPr>
          <a:lstStyle/>
          <a:p>
            <a:pPr algn="r" rtl="1"/>
            <a:r>
              <a:rPr lang="en-US" sz="2000" i="1">
                <a:latin typeface="Times New Roman" pitchFamily="18" charset="0"/>
              </a:rPr>
              <a:t>Q</a:t>
            </a:r>
            <a:r>
              <a:rPr lang="en-US" sz="2000" baseline="-25000">
                <a:latin typeface="Times New Roman" pitchFamily="18" charset="0"/>
              </a:rPr>
              <a:t>3</a:t>
            </a:r>
          </a:p>
        </p:txBody>
      </p:sp>
      <p:sp>
        <p:nvSpPr>
          <p:cNvPr id="186374" name="Text Box 6"/>
          <p:cNvSpPr txBox="1">
            <a:spLocks noChangeArrowheads="1"/>
          </p:cNvSpPr>
          <p:nvPr/>
        </p:nvSpPr>
        <p:spPr bwMode="auto">
          <a:xfrm>
            <a:off x="1643102" y="1584325"/>
            <a:ext cx="455574" cy="400110"/>
          </a:xfrm>
          <a:prstGeom prst="rect">
            <a:avLst/>
          </a:prstGeom>
          <a:noFill/>
          <a:ln w="9525">
            <a:noFill/>
            <a:miter lim="800000"/>
            <a:headEnd/>
            <a:tailEnd/>
          </a:ln>
          <a:effectLst/>
        </p:spPr>
        <p:txBody>
          <a:bodyPr wrap="none">
            <a:spAutoFit/>
          </a:bodyPr>
          <a:lstStyle/>
          <a:p>
            <a:pPr algn="r" rtl="1"/>
            <a:r>
              <a:rPr lang="en-US" sz="2000" i="1">
                <a:latin typeface="Times New Roman" pitchFamily="18" charset="0"/>
              </a:rPr>
              <a:t>Q</a:t>
            </a:r>
            <a:r>
              <a:rPr lang="en-US" sz="2000" baseline="-25000">
                <a:latin typeface="Times New Roman" pitchFamily="18" charset="0"/>
              </a:rPr>
              <a:t>2</a:t>
            </a:r>
          </a:p>
        </p:txBody>
      </p:sp>
      <p:sp>
        <p:nvSpPr>
          <p:cNvPr id="186375" name="Text Box 7"/>
          <p:cNvSpPr txBox="1">
            <a:spLocks noChangeArrowheads="1"/>
          </p:cNvSpPr>
          <p:nvPr/>
        </p:nvSpPr>
        <p:spPr bwMode="auto">
          <a:xfrm>
            <a:off x="2290802" y="1597025"/>
            <a:ext cx="455574" cy="400110"/>
          </a:xfrm>
          <a:prstGeom prst="rect">
            <a:avLst/>
          </a:prstGeom>
          <a:noFill/>
          <a:ln w="9525">
            <a:noFill/>
            <a:miter lim="800000"/>
            <a:headEnd/>
            <a:tailEnd/>
          </a:ln>
          <a:effectLst/>
        </p:spPr>
        <p:txBody>
          <a:bodyPr wrap="none">
            <a:spAutoFit/>
          </a:bodyPr>
          <a:lstStyle/>
          <a:p>
            <a:pPr algn="r" rtl="1"/>
            <a:r>
              <a:rPr lang="en-US" sz="2000" i="1">
                <a:latin typeface="Times New Roman" pitchFamily="18" charset="0"/>
              </a:rPr>
              <a:t>Q</a:t>
            </a:r>
            <a:r>
              <a:rPr lang="en-US" sz="2000" baseline="-25000">
                <a:latin typeface="Times New Roman" pitchFamily="18" charset="0"/>
              </a:rPr>
              <a:t>1</a:t>
            </a:r>
          </a:p>
        </p:txBody>
      </p:sp>
      <p:sp>
        <p:nvSpPr>
          <p:cNvPr id="186376" name="Text Box 8"/>
          <p:cNvSpPr txBox="1">
            <a:spLocks noChangeArrowheads="1"/>
          </p:cNvSpPr>
          <p:nvPr/>
        </p:nvSpPr>
        <p:spPr bwMode="auto">
          <a:xfrm>
            <a:off x="2887702" y="1571625"/>
            <a:ext cx="455574" cy="400110"/>
          </a:xfrm>
          <a:prstGeom prst="rect">
            <a:avLst/>
          </a:prstGeom>
          <a:noFill/>
          <a:ln w="9525">
            <a:noFill/>
            <a:miter lim="800000"/>
            <a:headEnd/>
            <a:tailEnd/>
          </a:ln>
          <a:effectLst/>
        </p:spPr>
        <p:txBody>
          <a:bodyPr wrap="none">
            <a:spAutoFit/>
          </a:bodyPr>
          <a:lstStyle/>
          <a:p>
            <a:pPr algn="r" rtl="1"/>
            <a:r>
              <a:rPr lang="en-US" sz="2000" i="1">
                <a:latin typeface="Times New Roman" pitchFamily="18" charset="0"/>
              </a:rPr>
              <a:t>Q</a:t>
            </a:r>
            <a:r>
              <a:rPr lang="en-US" sz="2000" baseline="-25000">
                <a:latin typeface="Times New Roman" pitchFamily="18" charset="0"/>
              </a:rPr>
              <a:t>0</a:t>
            </a:r>
          </a:p>
        </p:txBody>
      </p:sp>
      <p:sp>
        <p:nvSpPr>
          <p:cNvPr id="186377" name="Text Box 9"/>
          <p:cNvSpPr txBox="1">
            <a:spLocks noChangeArrowheads="1"/>
          </p:cNvSpPr>
          <p:nvPr/>
        </p:nvSpPr>
        <p:spPr bwMode="auto">
          <a:xfrm>
            <a:off x="1089025" y="2016125"/>
            <a:ext cx="2368550" cy="2835275"/>
          </a:xfrm>
          <a:prstGeom prst="rect">
            <a:avLst/>
          </a:prstGeom>
          <a:noFill/>
          <a:ln w="9525">
            <a:noFill/>
            <a:miter lim="800000"/>
            <a:headEnd/>
            <a:tailEnd/>
          </a:ln>
          <a:effectLst/>
        </p:spPr>
        <p:txBody>
          <a:bodyPr>
            <a:spAutoFit/>
          </a:bodyPr>
          <a:lstStyle/>
          <a:p>
            <a:pPr algn="r" rtl="1"/>
            <a:r>
              <a:rPr lang="en-US" sz="2000" dirty="0">
                <a:latin typeface="Times New Roman" pitchFamily="18" charset="0"/>
              </a:rPr>
              <a:t>0       0        0       0</a:t>
            </a:r>
          </a:p>
          <a:p>
            <a:pPr algn="r" rtl="1"/>
            <a:r>
              <a:rPr lang="en-US" sz="2000" dirty="0">
                <a:latin typeface="Times New Roman" pitchFamily="18" charset="0"/>
              </a:rPr>
              <a:t>0       0        0       1</a:t>
            </a:r>
          </a:p>
          <a:p>
            <a:pPr algn="r" rtl="1"/>
            <a:r>
              <a:rPr lang="en-US" sz="2000" dirty="0">
                <a:latin typeface="Times New Roman" pitchFamily="18" charset="0"/>
              </a:rPr>
              <a:t>0       0        1       0</a:t>
            </a:r>
          </a:p>
          <a:p>
            <a:pPr algn="r" rtl="1"/>
            <a:r>
              <a:rPr lang="en-US" sz="2000" dirty="0">
                <a:latin typeface="Times New Roman" pitchFamily="18" charset="0"/>
              </a:rPr>
              <a:t>0       </a:t>
            </a:r>
            <a:r>
              <a:rPr lang="en-US" sz="2000" b="1" dirty="0">
                <a:latin typeface="Times New Roman" pitchFamily="18" charset="0"/>
              </a:rPr>
              <a:t>0</a:t>
            </a:r>
            <a:r>
              <a:rPr lang="en-US" sz="2000" dirty="0">
                <a:latin typeface="Times New Roman" pitchFamily="18" charset="0"/>
              </a:rPr>
              <a:t>       </a:t>
            </a:r>
            <a:r>
              <a:rPr lang="en-US" sz="2000" dirty="0">
                <a:solidFill>
                  <a:srgbClr val="FF0000"/>
                </a:solidFill>
                <a:latin typeface="Times New Roman" pitchFamily="18" charset="0"/>
              </a:rPr>
              <a:t> 1       </a:t>
            </a:r>
            <a:r>
              <a:rPr lang="en-US" sz="2000" dirty="0">
                <a:latin typeface="Times New Roman" pitchFamily="18" charset="0"/>
              </a:rPr>
              <a:t>1</a:t>
            </a:r>
          </a:p>
          <a:p>
            <a:pPr algn="r" rtl="1"/>
            <a:r>
              <a:rPr lang="en-US" sz="2000" dirty="0">
                <a:latin typeface="Times New Roman" pitchFamily="18" charset="0"/>
              </a:rPr>
              <a:t>0       </a:t>
            </a:r>
            <a:r>
              <a:rPr lang="en-US" sz="2000" b="1" dirty="0">
                <a:latin typeface="Times New Roman" pitchFamily="18" charset="0"/>
              </a:rPr>
              <a:t>1 </a:t>
            </a:r>
            <a:r>
              <a:rPr lang="en-US" sz="2000" dirty="0">
                <a:latin typeface="Times New Roman" pitchFamily="18" charset="0"/>
              </a:rPr>
              <a:t>       0       0</a:t>
            </a:r>
          </a:p>
          <a:p>
            <a:pPr algn="r" rtl="1"/>
            <a:r>
              <a:rPr lang="en-US" sz="2000" dirty="0">
                <a:latin typeface="Times New Roman" pitchFamily="18" charset="0"/>
              </a:rPr>
              <a:t>0       1        0       1</a:t>
            </a:r>
          </a:p>
          <a:p>
            <a:pPr algn="r" rtl="1"/>
            <a:r>
              <a:rPr lang="en-US" sz="2000" dirty="0">
                <a:latin typeface="Times New Roman" pitchFamily="18" charset="0"/>
              </a:rPr>
              <a:t>0       1        1       0</a:t>
            </a:r>
          </a:p>
          <a:p>
            <a:pPr algn="r" rtl="1"/>
            <a:r>
              <a:rPr lang="en-US" sz="2000" dirty="0">
                <a:latin typeface="Times New Roman" pitchFamily="18" charset="0"/>
              </a:rPr>
              <a:t>0       1        1       1</a:t>
            </a:r>
          </a:p>
          <a:p>
            <a:pPr algn="r" rtl="1"/>
            <a:r>
              <a:rPr lang="en-US" sz="2000" dirty="0">
                <a:latin typeface="Times New Roman" pitchFamily="18" charset="0"/>
              </a:rPr>
              <a:t>1       0        0       0</a:t>
            </a:r>
          </a:p>
        </p:txBody>
      </p:sp>
      <p:sp>
        <p:nvSpPr>
          <p:cNvPr id="186378" name="Line 10"/>
          <p:cNvSpPr>
            <a:spLocks noChangeShapeType="1"/>
          </p:cNvSpPr>
          <p:nvPr/>
        </p:nvSpPr>
        <p:spPr bwMode="auto">
          <a:xfrm flipH="1">
            <a:off x="508000" y="3132138"/>
            <a:ext cx="622300" cy="0"/>
          </a:xfrm>
          <a:prstGeom prst="line">
            <a:avLst/>
          </a:prstGeom>
          <a:noFill/>
          <a:ln w="9525">
            <a:solidFill>
              <a:srgbClr val="FF0000"/>
            </a:solidFill>
            <a:round/>
            <a:headEnd/>
            <a:tailEnd/>
          </a:ln>
          <a:effectLst/>
        </p:spPr>
        <p:txBody>
          <a:bodyPr>
            <a:spAutoFit/>
          </a:bodyPr>
          <a:lstStyle/>
          <a:p>
            <a:pPr algn="r" rtl="1"/>
            <a:endParaRPr lang="en-US"/>
          </a:p>
        </p:txBody>
      </p:sp>
      <p:sp>
        <p:nvSpPr>
          <p:cNvPr id="186379" name="Line 11"/>
          <p:cNvSpPr>
            <a:spLocks noChangeShapeType="1"/>
          </p:cNvSpPr>
          <p:nvPr/>
        </p:nvSpPr>
        <p:spPr bwMode="auto">
          <a:xfrm>
            <a:off x="508000" y="3138488"/>
            <a:ext cx="0" cy="311150"/>
          </a:xfrm>
          <a:prstGeom prst="line">
            <a:avLst/>
          </a:prstGeom>
          <a:noFill/>
          <a:ln w="9525">
            <a:solidFill>
              <a:srgbClr val="FF0000"/>
            </a:solidFill>
            <a:round/>
            <a:headEnd/>
            <a:tailEnd/>
          </a:ln>
          <a:effectLst/>
        </p:spPr>
        <p:txBody>
          <a:bodyPr>
            <a:spAutoFit/>
          </a:bodyPr>
          <a:lstStyle/>
          <a:p>
            <a:pPr algn="r" rtl="1"/>
            <a:endParaRPr lang="en-US"/>
          </a:p>
        </p:txBody>
      </p:sp>
      <p:sp>
        <p:nvSpPr>
          <p:cNvPr id="186380" name="Line 12"/>
          <p:cNvSpPr>
            <a:spLocks noChangeShapeType="1"/>
          </p:cNvSpPr>
          <p:nvPr/>
        </p:nvSpPr>
        <p:spPr bwMode="auto">
          <a:xfrm flipH="1">
            <a:off x="504825" y="3462338"/>
            <a:ext cx="574675" cy="0"/>
          </a:xfrm>
          <a:prstGeom prst="line">
            <a:avLst/>
          </a:prstGeom>
          <a:noFill/>
          <a:ln w="9525">
            <a:solidFill>
              <a:srgbClr val="FF0000"/>
            </a:solidFill>
            <a:round/>
            <a:headEnd type="triangle" w="med" len="med"/>
            <a:tailEnd/>
          </a:ln>
          <a:effectLst/>
        </p:spPr>
        <p:txBody>
          <a:bodyPr>
            <a:spAutoFit/>
          </a:bodyPr>
          <a:lstStyle/>
          <a:p>
            <a:pPr algn="r" rtl="1"/>
            <a:endParaRPr lang="en-US"/>
          </a:p>
        </p:txBody>
      </p:sp>
      <p:sp>
        <p:nvSpPr>
          <p:cNvPr id="186382" name="Line 14"/>
          <p:cNvSpPr>
            <a:spLocks noChangeShapeType="1"/>
          </p:cNvSpPr>
          <p:nvPr/>
        </p:nvSpPr>
        <p:spPr bwMode="auto">
          <a:xfrm>
            <a:off x="1028700" y="1620838"/>
            <a:ext cx="2400300" cy="0"/>
          </a:xfrm>
          <a:prstGeom prst="line">
            <a:avLst/>
          </a:prstGeom>
          <a:noFill/>
          <a:ln w="9525">
            <a:solidFill>
              <a:schemeClr val="tx1"/>
            </a:solidFill>
            <a:round/>
            <a:headEnd/>
            <a:tailEnd/>
          </a:ln>
          <a:effectLst/>
        </p:spPr>
        <p:txBody>
          <a:bodyPr>
            <a:spAutoFit/>
          </a:bodyPr>
          <a:lstStyle/>
          <a:p>
            <a:pPr algn="r" rtl="1"/>
            <a:endParaRPr lang="en-US"/>
          </a:p>
        </p:txBody>
      </p:sp>
      <p:sp>
        <p:nvSpPr>
          <p:cNvPr id="186383" name="Line 15"/>
          <p:cNvSpPr>
            <a:spLocks noChangeShapeType="1"/>
          </p:cNvSpPr>
          <p:nvPr/>
        </p:nvSpPr>
        <p:spPr bwMode="auto">
          <a:xfrm>
            <a:off x="1054100" y="4808538"/>
            <a:ext cx="2400300" cy="0"/>
          </a:xfrm>
          <a:prstGeom prst="line">
            <a:avLst/>
          </a:prstGeom>
          <a:noFill/>
          <a:ln w="9525">
            <a:solidFill>
              <a:schemeClr val="tx1"/>
            </a:solidFill>
            <a:round/>
            <a:headEnd/>
            <a:tailEnd/>
          </a:ln>
          <a:effectLst/>
        </p:spPr>
        <p:txBody>
          <a:bodyPr>
            <a:spAutoFit/>
          </a:bodyPr>
          <a:lstStyle/>
          <a:p>
            <a:pPr algn="r" rtl="1"/>
            <a:endParaRPr lang="en-US"/>
          </a:p>
        </p:txBody>
      </p:sp>
      <p:pic>
        <p:nvPicPr>
          <p:cNvPr id="186388" name="Picture 20" descr="count02"/>
          <p:cNvPicPr>
            <a:picLocks noChangeAspect="1" noChangeArrowheads="1"/>
          </p:cNvPicPr>
          <p:nvPr/>
        </p:nvPicPr>
        <p:blipFill>
          <a:blip r:embed="rId2"/>
          <a:srcRect/>
          <a:stretch>
            <a:fillRect/>
          </a:stretch>
        </p:blipFill>
        <p:spPr bwMode="auto">
          <a:xfrm>
            <a:off x="4122738" y="1346321"/>
            <a:ext cx="4411662" cy="3498729"/>
          </a:xfrm>
          <a:prstGeom prst="rect">
            <a:avLst/>
          </a:prstGeom>
          <a:noFill/>
        </p:spPr>
      </p:pic>
      <p:sp>
        <p:nvSpPr>
          <p:cNvPr id="186389" name="Rectangle 21"/>
          <p:cNvSpPr>
            <a:spLocks noGrp="1" noChangeArrowheads="1"/>
          </p:cNvSpPr>
          <p:nvPr>
            <p:ph type="title"/>
          </p:nvPr>
        </p:nvSpPr>
        <p:spPr>
          <a:xfrm>
            <a:off x="4572000" y="76200"/>
            <a:ext cx="4495800" cy="1143000"/>
          </a:xfrm>
        </p:spPr>
        <p:txBody>
          <a:bodyP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شمارنده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موج گونه دودویی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86390" name="Rectangle 22"/>
          <p:cNvSpPr>
            <a:spLocks noGrp="1" noChangeArrowheads="1"/>
          </p:cNvSpPr>
          <p:nvPr>
            <p:ph type="body" idx="1"/>
          </p:nvPr>
        </p:nvSpPr>
        <p:spPr>
          <a:xfrm>
            <a:off x="484188" y="5114925"/>
            <a:ext cx="8229600" cy="1538288"/>
          </a:xfrm>
        </p:spPr>
        <p:txBody>
          <a:bodyPr>
            <a:normAutofit/>
          </a:bodyPr>
          <a:lstStyle/>
          <a:p>
            <a:pPr algn="just" rtl="1">
              <a:buFont typeface="Wingdings" pitchFamily="2" charset="2"/>
              <a:buChar char="q"/>
            </a:pPr>
            <a:r>
              <a:rPr lang="en-US" sz="2200" i="1" dirty="0">
                <a:cs typeface="B Lotus" pitchFamily="2" charset="-78"/>
              </a:rPr>
              <a:t>Q</a:t>
            </a:r>
            <a:r>
              <a:rPr lang="en-US" sz="2200" dirty="0">
                <a:cs typeface="B Lotus" pitchFamily="2" charset="-78"/>
              </a:rPr>
              <a:t>0</a:t>
            </a:r>
            <a:r>
              <a:rPr lang="fa-IR" sz="2600" dirty="0">
                <a:cs typeface="B Lotus" pitchFamily="2" charset="-78"/>
              </a:rPr>
              <a:t> در اثر کلاک ورودی تغییر می کند. وقتی که </a:t>
            </a:r>
            <a:r>
              <a:rPr lang="en-US" sz="2200" i="1" dirty="0">
                <a:cs typeface="B Lotus" pitchFamily="2" charset="-78"/>
              </a:rPr>
              <a:t>Q</a:t>
            </a:r>
            <a:r>
              <a:rPr lang="en-US" sz="2200" dirty="0">
                <a:cs typeface="B Lotus" pitchFamily="2" charset="-78"/>
              </a:rPr>
              <a:t>0</a:t>
            </a:r>
            <a:r>
              <a:rPr lang="fa-IR" sz="2600" dirty="0">
                <a:cs typeface="B Lotus" pitchFamily="2" charset="-78"/>
              </a:rPr>
              <a:t> از 1 به 0 برود، </a:t>
            </a:r>
            <a:r>
              <a:rPr lang="en-US" sz="2200" dirty="0">
                <a:cs typeface="B Lotus" pitchFamily="2" charset="-78"/>
              </a:rPr>
              <a:t>Q1</a:t>
            </a:r>
            <a:r>
              <a:rPr lang="fa-IR" sz="2600" dirty="0">
                <a:cs typeface="B Lotus" pitchFamily="2" charset="-78"/>
              </a:rPr>
              <a:t> تریگر می شود. لذا، خروجی آن معکوس می گردد. وقتی که </a:t>
            </a:r>
            <a:r>
              <a:rPr lang="en-US" sz="2200" i="1" dirty="0">
                <a:cs typeface="B Lotus" pitchFamily="2" charset="-78"/>
              </a:rPr>
              <a:t>Q</a:t>
            </a:r>
            <a:r>
              <a:rPr lang="en-US" sz="2200" dirty="0">
                <a:cs typeface="B Lotus" pitchFamily="2" charset="-78"/>
              </a:rPr>
              <a:t>1</a:t>
            </a:r>
            <a:r>
              <a:rPr lang="fa-IR" sz="2600" dirty="0">
                <a:cs typeface="B Lotus" pitchFamily="2" charset="-78"/>
              </a:rPr>
              <a:t> از 1 به 0 برود، </a:t>
            </a:r>
            <a:r>
              <a:rPr lang="en-US" sz="2200" dirty="0">
                <a:cs typeface="B Lotus" pitchFamily="2" charset="-78"/>
              </a:rPr>
              <a:t>Q2</a:t>
            </a:r>
            <a:r>
              <a:rPr lang="fa-IR" sz="2600" dirty="0">
                <a:cs typeface="B Lotus" pitchFamily="2" charset="-78"/>
              </a:rPr>
              <a:t> تریگر می شود. لذا، خروجی آن معکوس می گردد. و ....</a:t>
            </a:r>
            <a:endParaRPr lang="en-US" sz="2600" dirty="0">
              <a:cs typeface="B Lotus" pitchFamily="2" charset="-78"/>
            </a:endParaRPr>
          </a:p>
        </p:txBody>
      </p:sp>
    </p:spTree>
  </p:cSld>
  <p:clrMapOvr>
    <a:masterClrMapping/>
  </p:clrMapOvr>
  <p:transition>
    <p:whee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Text Box 2"/>
          <p:cNvSpPr txBox="1">
            <a:spLocks noChangeArrowheads="1"/>
          </p:cNvSpPr>
          <p:nvPr/>
        </p:nvSpPr>
        <p:spPr bwMode="auto">
          <a:xfrm>
            <a:off x="1133475" y="1700213"/>
            <a:ext cx="184150" cy="457200"/>
          </a:xfrm>
          <a:prstGeom prst="rect">
            <a:avLst/>
          </a:prstGeom>
          <a:noFill/>
          <a:ln w="9525">
            <a:noFill/>
            <a:miter lim="800000"/>
            <a:headEnd/>
            <a:tailEnd/>
          </a:ln>
          <a:effectLst/>
        </p:spPr>
        <p:txBody>
          <a:bodyPr>
            <a:spAutoFit/>
          </a:bodyPr>
          <a:lstStyle/>
          <a:p>
            <a:pPr algn="just" rtl="1">
              <a:spcBef>
                <a:spcPct val="50000"/>
              </a:spcBef>
              <a:buFont typeface="Wingdings" pitchFamily="2" charset="2"/>
              <a:buChar char="q"/>
            </a:pPr>
            <a:endParaRPr lang="en-US" sz="2400">
              <a:latin typeface="Times New Roman" pitchFamily="18" charset="0"/>
              <a:cs typeface="B Lotus" pitchFamily="2" charset="-78"/>
            </a:endParaRPr>
          </a:p>
        </p:txBody>
      </p:sp>
      <p:sp>
        <p:nvSpPr>
          <p:cNvPr id="193541" name="Rectangle 5"/>
          <p:cNvSpPr>
            <a:spLocks noGrp="1" noChangeArrowheads="1"/>
          </p:cNvSpPr>
          <p:nvPr>
            <p:ph type="title"/>
          </p:nvPr>
        </p:nvSpPr>
        <p:spPr>
          <a:xfrm>
            <a:off x="4724400" y="152400"/>
            <a:ext cx="4343400" cy="1143000"/>
          </a:xfrm>
        </p:spPr>
        <p:txBody>
          <a:bodyPr>
            <a:normAutofit/>
          </a:bodyPr>
          <a:lstStyle/>
          <a:p>
            <a:pPr algn="just"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مشکل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شمارنده موج گونه</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93542" name="Rectangle 6"/>
          <p:cNvSpPr>
            <a:spLocks noGrp="1" noChangeArrowheads="1"/>
          </p:cNvSpPr>
          <p:nvPr>
            <p:ph type="body" idx="1"/>
          </p:nvPr>
        </p:nvSpPr>
        <p:spPr>
          <a:xfrm>
            <a:off x="457200" y="1371600"/>
            <a:ext cx="8229600" cy="5105400"/>
          </a:xfrm>
        </p:spPr>
        <p:txBody>
          <a:bodyPr>
            <a:normAutofit lnSpcReduction="10000"/>
          </a:bodyPr>
          <a:lstStyle/>
          <a:p>
            <a:pPr algn="just" rtl="1">
              <a:buFont typeface="Wingdings" pitchFamily="2" charset="2"/>
              <a:buChar char="q"/>
            </a:pPr>
            <a:r>
              <a:rPr lang="fa-IR" dirty="0" smtClean="0">
                <a:cs typeface="B Lotus" pitchFamily="2" charset="-78"/>
              </a:rPr>
              <a:t> چون </a:t>
            </a:r>
            <a:r>
              <a:rPr lang="fa-IR" dirty="0">
                <a:cs typeface="B Lotus" pitchFamily="2" charset="-78"/>
              </a:rPr>
              <a:t>خروجی </a:t>
            </a:r>
            <a:r>
              <a:rPr lang="fa-IR" dirty="0" smtClean="0">
                <a:cs typeface="B Lotus" pitchFamily="2" charset="-78"/>
              </a:rPr>
              <a:t>یکی از فلیپ </a:t>
            </a:r>
            <a:r>
              <a:rPr lang="fa-IR" dirty="0">
                <a:cs typeface="B Lotus" pitchFamily="2" charset="-78"/>
              </a:rPr>
              <a:t>فلاپها باعث کلاک خوردن فلیپ فلاپ بعدی می گردد، خروجی فلیپ فلاپ بعدی با </a:t>
            </a:r>
            <a:r>
              <a:rPr lang="fa-IR" b="1" dirty="0">
                <a:solidFill>
                  <a:srgbClr val="C00000"/>
                </a:solidFill>
                <a:cs typeface="B Lotus" pitchFamily="2" charset="-78"/>
              </a:rPr>
              <a:t>کمی تاخیر نسبت به کلاک اصلی </a:t>
            </a:r>
            <a:r>
              <a:rPr lang="fa-IR" dirty="0">
                <a:cs typeface="B Lotus" pitchFamily="2" charset="-78"/>
              </a:rPr>
              <a:t>معکوس می گردد. </a:t>
            </a:r>
            <a:endParaRPr lang="en-US" dirty="0" smtClean="0">
              <a:cs typeface="B Lotus" pitchFamily="2" charset="-78"/>
            </a:endParaRPr>
          </a:p>
          <a:p>
            <a:pPr algn="just" rtl="1">
              <a:buFont typeface="Wingdings" pitchFamily="2" charset="2"/>
              <a:buChar char="q"/>
            </a:pPr>
            <a:endParaRPr lang="en-US" dirty="0" smtClean="0">
              <a:cs typeface="B Lotus" pitchFamily="2" charset="-78"/>
            </a:endParaRPr>
          </a:p>
          <a:p>
            <a:pPr algn="just" rtl="1">
              <a:buFont typeface="Wingdings" pitchFamily="2" charset="2"/>
              <a:buChar char="q"/>
            </a:pPr>
            <a:r>
              <a:rPr lang="en-US" dirty="0" smtClean="0">
                <a:cs typeface="B Lotus" pitchFamily="2" charset="-78"/>
              </a:rPr>
              <a:t> </a:t>
            </a:r>
            <a:r>
              <a:rPr lang="fa-IR" dirty="0" smtClean="0">
                <a:cs typeface="B Lotus" pitchFamily="2" charset="-78"/>
              </a:rPr>
              <a:t>این </a:t>
            </a:r>
            <a:r>
              <a:rPr lang="fa-IR" dirty="0">
                <a:cs typeface="B Lotus" pitchFamily="2" charset="-78"/>
              </a:rPr>
              <a:t>مساله وقتی حادتر می شود که تعداد زیادی از این فلیپ فلاپها را به هم ببندیم. ممکن است خروجی آخرین فلیپ فلاپ نسبت به کلاک یک پالس ساعت تاخیر داشته باشد که قابل قبول نیست</a:t>
            </a:r>
            <a:r>
              <a:rPr lang="fa-IR" dirty="0" smtClean="0">
                <a:cs typeface="B Lotus" pitchFamily="2" charset="-78"/>
              </a:rPr>
              <a:t>.</a:t>
            </a:r>
            <a:endParaRPr lang="en-US" dirty="0" smtClean="0">
              <a:cs typeface="B Lotus" pitchFamily="2" charset="-78"/>
            </a:endParaRPr>
          </a:p>
          <a:p>
            <a:pPr algn="just" rtl="1">
              <a:buFont typeface="Wingdings" pitchFamily="2" charset="2"/>
              <a:buChar char="q"/>
            </a:pPr>
            <a:endParaRPr lang="fa-IR" dirty="0">
              <a:cs typeface="B Lotus" pitchFamily="2" charset="-78"/>
            </a:endParaRPr>
          </a:p>
          <a:p>
            <a:pPr algn="just" rtl="1">
              <a:buFont typeface="Wingdings" pitchFamily="2" charset="2"/>
              <a:buChar char="q"/>
            </a:pPr>
            <a:r>
              <a:rPr lang="fa-IR" dirty="0" smtClean="0">
                <a:cs typeface="B Lotus" pitchFamily="2" charset="-78"/>
              </a:rPr>
              <a:t> </a:t>
            </a:r>
            <a:r>
              <a:rPr lang="fa-IR" b="1" dirty="0" smtClean="0">
                <a:solidFill>
                  <a:srgbClr val="0070C0"/>
                </a:solidFill>
                <a:cs typeface="B Lotus" pitchFamily="2" charset="-78"/>
              </a:rPr>
              <a:t>راه </a:t>
            </a:r>
            <a:r>
              <a:rPr lang="fa-IR" b="1" dirty="0">
                <a:solidFill>
                  <a:srgbClr val="0070C0"/>
                </a:solidFill>
                <a:cs typeface="B Lotus" pitchFamily="2" charset="-78"/>
              </a:rPr>
              <a:t>حل: </a:t>
            </a:r>
            <a:r>
              <a:rPr lang="fa-IR" dirty="0">
                <a:cs typeface="B Lotus" pitchFamily="2" charset="-78"/>
              </a:rPr>
              <a:t>استفاده از شمارنده های همزمان</a:t>
            </a:r>
          </a:p>
          <a:p>
            <a:pPr algn="just" rtl="1">
              <a:buFont typeface="Wingdings" pitchFamily="2" charset="2"/>
              <a:buChar char="q"/>
            </a:pPr>
            <a:endParaRPr lang="en-US" dirty="0">
              <a:cs typeface="B Lotus" pitchFamily="2" charset="-78"/>
            </a:endParaRPr>
          </a:p>
        </p:txBody>
      </p:sp>
    </p:spTree>
  </p:cSld>
  <p:clrMapOvr>
    <a:masterClrMapping/>
  </p:clrMapOvr>
  <p:transition>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ctrTitle"/>
          </p:nvPr>
        </p:nvSpPr>
        <p:spPr>
          <a:xfrm>
            <a:off x="6557994" y="228600"/>
            <a:ext cx="2514600" cy="914400"/>
          </a:xfrm>
          <a:noFill/>
          <a:ln/>
        </p:spPr>
        <p:txBody>
          <a:bodyPr/>
          <a:lstStyle/>
          <a:p>
            <a:pPr algn="r" rtl="1"/>
            <a:r>
              <a:rPr lang="fa-IR" sz="3200" b="1" dirty="0">
                <a:solidFill>
                  <a:srgbClr val="C00000"/>
                </a:solidFill>
                <a:effectLst>
                  <a:outerShdw blurRad="38100" dist="38100" dir="2700000" algn="tl">
                    <a:srgbClr val="C0C0C0"/>
                  </a:outerShdw>
                </a:effectLst>
                <a:latin typeface="Times New Roman" pitchFamily="18" charset="0"/>
                <a:cs typeface="B Titr" pitchFamily="2" charset="-78"/>
              </a:rPr>
              <a:t>- رئوس مطالب</a:t>
            </a:r>
            <a:endParaRPr lang="en-GB" sz="3200" b="1" dirty="0">
              <a:solidFill>
                <a:srgbClr val="C00000"/>
              </a:solidFill>
              <a:effectLst>
                <a:outerShdw blurRad="38100" dist="38100" dir="2700000" algn="tl">
                  <a:srgbClr val="C0C0C0"/>
                </a:outerShdw>
              </a:effectLst>
              <a:latin typeface="Times New Roman" pitchFamily="18" charset="0"/>
              <a:cs typeface="B Titr" pitchFamily="2" charset="-78"/>
            </a:endParaRPr>
          </a:p>
        </p:txBody>
      </p:sp>
      <p:sp>
        <p:nvSpPr>
          <p:cNvPr id="6" name="Rectangle 3"/>
          <p:cNvSpPr txBox="1">
            <a:spLocks noChangeArrowheads="1"/>
          </p:cNvSpPr>
          <p:nvPr/>
        </p:nvSpPr>
        <p:spPr>
          <a:xfrm>
            <a:off x="1981200" y="1447800"/>
            <a:ext cx="6096000" cy="2667000"/>
          </a:xfrm>
          <a:prstGeom prst="rect">
            <a:avLst/>
          </a:prstGeom>
        </p:spPr>
        <p:txBody>
          <a:bodyPr vert="horz" lIns="91440" tIns="45720" rIns="91440" bIns="45720" rtlCol="0">
            <a:noAutofit/>
          </a:bodyPr>
          <a:lstStyle/>
          <a:p>
            <a:pPr algn="justLow" rtl="1">
              <a:spcBef>
                <a:spcPct val="0"/>
              </a:spcBef>
              <a:buClrTx/>
              <a:buFont typeface="Wingdings" pitchFamily="2" charset="2"/>
              <a:buChar char="q"/>
            </a:pPr>
            <a:r>
              <a:rPr lang="fa-IR" altLang="zh-CN" sz="3200" b="1" dirty="0" smtClean="0">
                <a:ea typeface="宋体" pitchFamily="2" charset="-122"/>
                <a:cs typeface="B Lotus" pitchFamily="2" charset="-78"/>
              </a:rPr>
              <a:t> شمارنده</a:t>
            </a:r>
            <a:endParaRPr lang="en-US" altLang="zh-CN" sz="3200" b="1" dirty="0" smtClean="0">
              <a:ea typeface="宋体" pitchFamily="2" charset="-122"/>
              <a:cs typeface="B Lotus" pitchFamily="2" charset="-78"/>
            </a:endParaRPr>
          </a:p>
          <a:p>
            <a:pPr algn="justLow" rtl="1">
              <a:spcBef>
                <a:spcPct val="0"/>
              </a:spcBef>
              <a:buClrTx/>
              <a:buFont typeface="Wingdings" pitchFamily="2" charset="2"/>
              <a:buChar char="q"/>
            </a:pPr>
            <a:endParaRPr lang="fa-IR" altLang="zh-CN" sz="3200" b="1" dirty="0" smtClean="0">
              <a:ea typeface="宋体" pitchFamily="2" charset="-122"/>
              <a:cs typeface="B Lotus" pitchFamily="2" charset="-78"/>
            </a:endParaRPr>
          </a:p>
          <a:p>
            <a:pPr algn="justLow" rtl="1">
              <a:spcBef>
                <a:spcPct val="0"/>
              </a:spcBef>
              <a:buClrTx/>
              <a:buFont typeface="Wingdings" pitchFamily="2" charset="2"/>
              <a:buChar char="q"/>
            </a:pPr>
            <a:r>
              <a:rPr lang="en-US" altLang="zh-CN" sz="3200" b="1" dirty="0" smtClean="0">
                <a:ea typeface="宋体" pitchFamily="2" charset="-122"/>
                <a:cs typeface="B Lotus" pitchFamily="2" charset="-78"/>
              </a:rPr>
              <a:t> </a:t>
            </a:r>
            <a:r>
              <a:rPr lang="fa-IR" altLang="zh-CN" sz="3200" b="1" dirty="0" smtClean="0">
                <a:cs typeface="B Lotus" pitchFamily="2" charset="-78"/>
              </a:rPr>
              <a:t>انواع شمارنده های همگام و ناهمگام</a:t>
            </a:r>
            <a:endParaRPr lang="en-US" altLang="zh-CN" sz="3200" b="1" dirty="0" smtClean="0">
              <a:ea typeface="宋体" pitchFamily="2" charset="-122"/>
            </a:endParaRPr>
          </a:p>
          <a:p>
            <a:pPr algn="justLow" rtl="1">
              <a:spcBef>
                <a:spcPct val="0"/>
              </a:spcBef>
              <a:buClrTx/>
              <a:buFont typeface="Wingdings" pitchFamily="2" charset="2"/>
              <a:buChar char="q"/>
            </a:pPr>
            <a:endParaRPr lang="fa-IR" altLang="zh-CN" sz="3200" b="1" dirty="0" smtClean="0">
              <a:cs typeface="B Lotus" pitchFamily="2" charset="-78"/>
            </a:endParaRPr>
          </a:p>
          <a:p>
            <a:pPr algn="justLow" rtl="1">
              <a:spcBef>
                <a:spcPct val="0"/>
              </a:spcBef>
              <a:buClrTx/>
              <a:buFont typeface="Wingdings" pitchFamily="2" charset="2"/>
              <a:buChar char="q"/>
            </a:pPr>
            <a:r>
              <a:rPr lang="en-US" altLang="zh-CN" sz="3200" b="1" dirty="0" smtClean="0">
                <a:ea typeface="宋体" pitchFamily="2" charset="-122"/>
              </a:rPr>
              <a:t> </a:t>
            </a:r>
            <a:r>
              <a:rPr lang="fa-IR" altLang="zh-CN" sz="3200" b="1" dirty="0" smtClean="0">
                <a:cs typeface="B Lotus" pitchFamily="2" charset="-78"/>
              </a:rPr>
              <a:t>بالا و پایین شمار</a:t>
            </a:r>
            <a:endParaRPr lang="en-US" altLang="zh-CN" sz="3200" b="1" dirty="0" smtClean="0">
              <a:cs typeface="B Lotus" pitchFamily="2" charset="-78"/>
            </a:endParaRPr>
          </a:p>
          <a:p>
            <a:pPr algn="justLow" rtl="1">
              <a:spcBef>
                <a:spcPct val="0"/>
              </a:spcBef>
              <a:buClrTx/>
              <a:buFont typeface="Wingdings" pitchFamily="2" charset="2"/>
              <a:buChar char="q"/>
            </a:pPr>
            <a:endParaRPr lang="en-US" altLang="zh-CN" sz="3200" b="1" dirty="0" smtClean="0">
              <a:ea typeface="宋体" pitchFamily="2" charset="-122"/>
              <a:cs typeface="B Lotus" pitchFamily="2" charset="-78"/>
            </a:endParaRPr>
          </a:p>
          <a:p>
            <a:pPr algn="justLow" rtl="1">
              <a:spcBef>
                <a:spcPct val="0"/>
              </a:spcBef>
              <a:buClrTx/>
              <a:buFont typeface="Wingdings" pitchFamily="2" charset="2"/>
              <a:buChar char="q"/>
            </a:pPr>
            <a:r>
              <a:rPr lang="fa-IR" altLang="zh-CN" sz="3200" b="1" dirty="0" smtClean="0">
                <a:ea typeface="宋体" pitchFamily="2" charset="-122"/>
                <a:cs typeface="B Lotus" pitchFamily="2" charset="-78"/>
              </a:rPr>
              <a:t> شمارنده جانسون</a:t>
            </a:r>
            <a:endParaRPr lang="en-US" altLang="zh-CN" sz="3200" b="1" dirty="0" smtClean="0">
              <a:ea typeface="宋体" pitchFamily="2" charset="-122"/>
            </a:endParaRPr>
          </a:p>
          <a:p>
            <a:pPr marL="633413" indent="-633413" algn="r" rtl="1">
              <a:lnSpc>
                <a:spcPct val="90000"/>
              </a:lnSpc>
              <a:buClrTx/>
              <a:buSzPct val="95000"/>
              <a:buFont typeface="Wingdings" pitchFamily="2" charset="2"/>
              <a:buChar char="q"/>
            </a:pPr>
            <a:endParaRPr lang="fa-IR" sz="3200" dirty="0" smtClean="0">
              <a:cs typeface="B Homa" pitchFamily="2" charset="-78"/>
            </a:endParaRP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a:xfrm>
            <a:off x="5486400" y="274638"/>
            <a:ext cx="3200400" cy="1143000"/>
          </a:xfrm>
        </p:spPr>
        <p:txBody>
          <a:bodyPr/>
          <a:lstStyle/>
          <a:p>
            <a:pPr algn="r" rtl="1" eaLnBrk="1" hangingPunct="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شمارنده سه بیتی</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graphicFrame>
        <p:nvGraphicFramePr>
          <p:cNvPr id="273411" name="Group 3"/>
          <p:cNvGraphicFramePr>
            <a:graphicFrameLocks noGrp="1"/>
          </p:cNvGraphicFramePr>
          <p:nvPr/>
        </p:nvGraphicFramePr>
        <p:xfrm>
          <a:off x="2759075" y="1905000"/>
          <a:ext cx="2362200" cy="4754880"/>
        </p:xfrm>
        <a:graphic>
          <a:graphicData uri="http://schemas.openxmlformats.org/drawingml/2006/table">
            <a:tbl>
              <a:tblPr/>
              <a:tblGrid>
                <a:gridCol w="808038"/>
                <a:gridCol w="766762"/>
                <a:gridCol w="7874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Q</a:t>
                      </a:r>
                      <a:r>
                        <a:rPr kumimoji="0" lang="en-US" sz="2400" b="0" i="0" u="none" strike="noStrike" cap="none" normalizeH="0" baseline="0" smtClean="0">
                          <a:ln>
                            <a:noFill/>
                          </a:ln>
                          <a:solidFill>
                            <a:schemeClr val="tx1"/>
                          </a:solidFill>
                          <a:effectLst/>
                          <a:latin typeface="Arial" pitchFamily="34" charset="0"/>
                          <a:cs typeface="Arial" pitchFamily="34" charset="0"/>
                        </a:rPr>
                        <a:t>2</a:t>
                      </a: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Q</a:t>
                      </a:r>
                      <a:r>
                        <a:rPr kumimoji="0" lang="en-US" sz="24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Q</a:t>
                      </a:r>
                      <a:r>
                        <a:rPr kumimoji="0" lang="en-US" sz="24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273473" name="Oval 65"/>
          <p:cNvSpPr>
            <a:spLocks noChangeArrowheads="1"/>
          </p:cNvSpPr>
          <p:nvPr/>
        </p:nvSpPr>
        <p:spPr bwMode="auto">
          <a:xfrm>
            <a:off x="4479925" y="2605088"/>
            <a:ext cx="460375" cy="458787"/>
          </a:xfrm>
          <a:prstGeom prst="ellipse">
            <a:avLst/>
          </a:prstGeom>
          <a:noFill/>
          <a:ln w="38100" algn="ctr">
            <a:solidFill>
              <a:srgbClr val="FF0000"/>
            </a:solidFill>
            <a:round/>
            <a:headEnd/>
            <a:tailEnd/>
          </a:ln>
        </p:spPr>
        <p:txBody>
          <a:bodyPr wrap="none" anchor="ctr"/>
          <a:lstStyle/>
          <a:p>
            <a:endParaRPr lang="en-US"/>
          </a:p>
        </p:txBody>
      </p:sp>
      <p:sp>
        <p:nvSpPr>
          <p:cNvPr id="273474" name="Oval 66"/>
          <p:cNvSpPr>
            <a:spLocks noChangeArrowheads="1"/>
          </p:cNvSpPr>
          <p:nvPr/>
        </p:nvSpPr>
        <p:spPr bwMode="auto">
          <a:xfrm>
            <a:off x="4479925" y="5164138"/>
            <a:ext cx="460375" cy="458787"/>
          </a:xfrm>
          <a:prstGeom prst="ellipse">
            <a:avLst/>
          </a:prstGeom>
          <a:noFill/>
          <a:ln w="38100" algn="ctr">
            <a:solidFill>
              <a:srgbClr val="FF0000"/>
            </a:solidFill>
            <a:round/>
            <a:headEnd/>
            <a:tailEnd/>
          </a:ln>
        </p:spPr>
        <p:txBody>
          <a:bodyPr wrap="none" anchor="ctr"/>
          <a:lstStyle/>
          <a:p>
            <a:endParaRPr lang="en-US"/>
          </a:p>
        </p:txBody>
      </p:sp>
      <p:sp>
        <p:nvSpPr>
          <p:cNvPr id="273475" name="Oval 67"/>
          <p:cNvSpPr>
            <a:spLocks noChangeArrowheads="1"/>
          </p:cNvSpPr>
          <p:nvPr/>
        </p:nvSpPr>
        <p:spPr bwMode="auto">
          <a:xfrm>
            <a:off x="4479925" y="5622925"/>
            <a:ext cx="460375" cy="458788"/>
          </a:xfrm>
          <a:prstGeom prst="ellipse">
            <a:avLst/>
          </a:prstGeom>
          <a:noFill/>
          <a:ln w="38100" algn="ctr">
            <a:solidFill>
              <a:srgbClr val="FF0000"/>
            </a:solidFill>
            <a:round/>
            <a:headEnd/>
            <a:tailEnd/>
          </a:ln>
        </p:spPr>
        <p:txBody>
          <a:bodyPr wrap="none" anchor="ctr"/>
          <a:lstStyle/>
          <a:p>
            <a:endParaRPr lang="en-US"/>
          </a:p>
        </p:txBody>
      </p:sp>
      <p:sp>
        <p:nvSpPr>
          <p:cNvPr id="273476" name="Oval 68"/>
          <p:cNvSpPr>
            <a:spLocks noChangeArrowheads="1"/>
          </p:cNvSpPr>
          <p:nvPr/>
        </p:nvSpPr>
        <p:spPr bwMode="auto">
          <a:xfrm>
            <a:off x="4479925" y="6172200"/>
            <a:ext cx="460375" cy="458788"/>
          </a:xfrm>
          <a:prstGeom prst="ellipse">
            <a:avLst/>
          </a:prstGeom>
          <a:noFill/>
          <a:ln w="38100" algn="ctr">
            <a:solidFill>
              <a:srgbClr val="FF0000"/>
            </a:solidFill>
            <a:round/>
            <a:headEnd/>
            <a:tailEnd/>
          </a:ln>
        </p:spPr>
        <p:txBody>
          <a:bodyPr wrap="none" anchor="ctr"/>
          <a:lstStyle/>
          <a:p>
            <a:endParaRPr lang="en-US"/>
          </a:p>
        </p:txBody>
      </p:sp>
      <p:sp>
        <p:nvSpPr>
          <p:cNvPr id="273477" name="Oval 69"/>
          <p:cNvSpPr>
            <a:spLocks noChangeArrowheads="1"/>
          </p:cNvSpPr>
          <p:nvPr/>
        </p:nvSpPr>
        <p:spPr bwMode="auto">
          <a:xfrm>
            <a:off x="4479925" y="3609975"/>
            <a:ext cx="460375" cy="458788"/>
          </a:xfrm>
          <a:prstGeom prst="ellipse">
            <a:avLst/>
          </a:prstGeom>
          <a:noFill/>
          <a:ln w="38100" algn="ctr">
            <a:solidFill>
              <a:srgbClr val="FF0000"/>
            </a:solidFill>
            <a:round/>
            <a:headEnd/>
            <a:tailEnd/>
          </a:ln>
        </p:spPr>
        <p:txBody>
          <a:bodyPr wrap="none" anchor="ctr"/>
          <a:lstStyle/>
          <a:p>
            <a:endParaRPr lang="en-US"/>
          </a:p>
        </p:txBody>
      </p:sp>
      <p:sp>
        <p:nvSpPr>
          <p:cNvPr id="273478" name="Oval 70"/>
          <p:cNvSpPr>
            <a:spLocks noChangeArrowheads="1"/>
          </p:cNvSpPr>
          <p:nvPr/>
        </p:nvSpPr>
        <p:spPr bwMode="auto">
          <a:xfrm>
            <a:off x="4479925" y="4159250"/>
            <a:ext cx="460375" cy="458788"/>
          </a:xfrm>
          <a:prstGeom prst="ellipse">
            <a:avLst/>
          </a:prstGeom>
          <a:noFill/>
          <a:ln w="38100" algn="ctr">
            <a:solidFill>
              <a:srgbClr val="FF0000"/>
            </a:solidFill>
            <a:round/>
            <a:headEnd/>
            <a:tailEnd/>
          </a:ln>
        </p:spPr>
        <p:txBody>
          <a:bodyPr wrap="none" anchor="ctr"/>
          <a:lstStyle/>
          <a:p>
            <a:endParaRPr lang="en-US"/>
          </a:p>
        </p:txBody>
      </p:sp>
      <p:sp>
        <p:nvSpPr>
          <p:cNvPr id="273479" name="Oval 71"/>
          <p:cNvSpPr>
            <a:spLocks noChangeArrowheads="1"/>
          </p:cNvSpPr>
          <p:nvPr/>
        </p:nvSpPr>
        <p:spPr bwMode="auto">
          <a:xfrm>
            <a:off x="4479925" y="4618038"/>
            <a:ext cx="460375" cy="458787"/>
          </a:xfrm>
          <a:prstGeom prst="ellipse">
            <a:avLst/>
          </a:prstGeom>
          <a:noFill/>
          <a:ln w="38100" algn="ctr">
            <a:solidFill>
              <a:srgbClr val="FF0000"/>
            </a:solidFill>
            <a:round/>
            <a:headEnd/>
            <a:tailEnd/>
          </a:ln>
        </p:spPr>
        <p:txBody>
          <a:bodyPr wrap="none" anchor="ctr"/>
          <a:lstStyle/>
          <a:p>
            <a:endParaRPr lang="en-US"/>
          </a:p>
        </p:txBody>
      </p:sp>
      <p:sp>
        <p:nvSpPr>
          <p:cNvPr id="273480" name="Oval 72"/>
          <p:cNvSpPr>
            <a:spLocks noChangeArrowheads="1"/>
          </p:cNvSpPr>
          <p:nvPr/>
        </p:nvSpPr>
        <p:spPr bwMode="auto">
          <a:xfrm>
            <a:off x="4479925" y="3062288"/>
            <a:ext cx="460375" cy="458787"/>
          </a:xfrm>
          <a:prstGeom prst="ellipse">
            <a:avLst/>
          </a:prstGeom>
          <a:noFill/>
          <a:ln w="38100" algn="ctr">
            <a:solidFill>
              <a:srgbClr val="FF0000"/>
            </a:solidFill>
            <a:round/>
            <a:headEnd/>
            <a:tailEnd/>
          </a:ln>
        </p:spPr>
        <p:txBody>
          <a:bodyPr wrap="none" anchor="ctr"/>
          <a:lstStyle/>
          <a:p>
            <a:endParaRPr lang="en-US"/>
          </a:p>
        </p:txBody>
      </p:sp>
      <p:sp>
        <p:nvSpPr>
          <p:cNvPr id="273481" name="AutoShape 73"/>
          <p:cNvSpPr>
            <a:spLocks noChangeArrowheads="1"/>
          </p:cNvSpPr>
          <p:nvPr/>
        </p:nvSpPr>
        <p:spPr bwMode="auto">
          <a:xfrm rot="5400000">
            <a:off x="5029201" y="2606675"/>
            <a:ext cx="457200" cy="822325"/>
          </a:xfrm>
          <a:custGeom>
            <a:avLst/>
            <a:gdLst>
              <a:gd name="T0" fmla="*/ 228579 w 21600"/>
              <a:gd name="T1" fmla="*/ 0 h 21600"/>
              <a:gd name="T2" fmla="*/ 57150 w 21600"/>
              <a:gd name="T3" fmla="*/ 411163 h 21600"/>
              <a:gd name="T4" fmla="*/ 228579 w 21600"/>
              <a:gd name="T5" fmla="*/ 205581 h 21600"/>
              <a:gd name="T6" fmla="*/ 514350 w 21600"/>
              <a:gd name="T7" fmla="*/ 411163 h 21600"/>
              <a:gd name="T8" fmla="*/ 400050 w 21600"/>
              <a:gd name="T9" fmla="*/ 616744 h 21600"/>
              <a:gd name="T10" fmla="*/ 285750 w 21600"/>
              <a:gd name="T11" fmla="*/ 41116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38100" algn="ctr">
            <a:solidFill>
              <a:srgbClr val="FF0000"/>
            </a:solidFill>
            <a:miter lim="800000"/>
            <a:headEnd/>
            <a:tailEnd/>
          </a:ln>
        </p:spPr>
        <p:txBody>
          <a:bodyPr wrap="none" anchor="ctr"/>
          <a:lstStyle/>
          <a:p>
            <a:endParaRPr lang="en-US"/>
          </a:p>
        </p:txBody>
      </p:sp>
      <p:sp>
        <p:nvSpPr>
          <p:cNvPr id="273482" name="AutoShape 74"/>
          <p:cNvSpPr>
            <a:spLocks noChangeArrowheads="1"/>
          </p:cNvSpPr>
          <p:nvPr/>
        </p:nvSpPr>
        <p:spPr bwMode="auto">
          <a:xfrm rot="5400000">
            <a:off x="5029201" y="3703637"/>
            <a:ext cx="457200" cy="822325"/>
          </a:xfrm>
          <a:custGeom>
            <a:avLst/>
            <a:gdLst>
              <a:gd name="T0" fmla="*/ 228579 w 21600"/>
              <a:gd name="T1" fmla="*/ 0 h 21600"/>
              <a:gd name="T2" fmla="*/ 57150 w 21600"/>
              <a:gd name="T3" fmla="*/ 411163 h 21600"/>
              <a:gd name="T4" fmla="*/ 228579 w 21600"/>
              <a:gd name="T5" fmla="*/ 205581 h 21600"/>
              <a:gd name="T6" fmla="*/ 514350 w 21600"/>
              <a:gd name="T7" fmla="*/ 411163 h 21600"/>
              <a:gd name="T8" fmla="*/ 400050 w 21600"/>
              <a:gd name="T9" fmla="*/ 616744 h 21600"/>
              <a:gd name="T10" fmla="*/ 285750 w 21600"/>
              <a:gd name="T11" fmla="*/ 41116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38100" algn="ctr">
            <a:solidFill>
              <a:srgbClr val="FF0000"/>
            </a:solidFill>
            <a:miter lim="800000"/>
            <a:headEnd/>
            <a:tailEnd/>
          </a:ln>
        </p:spPr>
        <p:txBody>
          <a:bodyPr wrap="none" anchor="ctr"/>
          <a:lstStyle/>
          <a:p>
            <a:endParaRPr lang="en-US"/>
          </a:p>
        </p:txBody>
      </p:sp>
      <p:sp>
        <p:nvSpPr>
          <p:cNvPr id="273483" name="AutoShape 75"/>
          <p:cNvSpPr>
            <a:spLocks noChangeArrowheads="1"/>
          </p:cNvSpPr>
          <p:nvPr/>
        </p:nvSpPr>
        <p:spPr bwMode="auto">
          <a:xfrm rot="5400000">
            <a:off x="5029201" y="3154362"/>
            <a:ext cx="457200" cy="822325"/>
          </a:xfrm>
          <a:custGeom>
            <a:avLst/>
            <a:gdLst>
              <a:gd name="T0" fmla="*/ 228579 w 21600"/>
              <a:gd name="T1" fmla="*/ 0 h 21600"/>
              <a:gd name="T2" fmla="*/ 57150 w 21600"/>
              <a:gd name="T3" fmla="*/ 411163 h 21600"/>
              <a:gd name="T4" fmla="*/ 228579 w 21600"/>
              <a:gd name="T5" fmla="*/ 205581 h 21600"/>
              <a:gd name="T6" fmla="*/ 514350 w 21600"/>
              <a:gd name="T7" fmla="*/ 411163 h 21600"/>
              <a:gd name="T8" fmla="*/ 400050 w 21600"/>
              <a:gd name="T9" fmla="*/ 616744 h 21600"/>
              <a:gd name="T10" fmla="*/ 285750 w 21600"/>
              <a:gd name="T11" fmla="*/ 41116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38100" algn="ctr">
            <a:solidFill>
              <a:srgbClr val="FF0000"/>
            </a:solidFill>
            <a:miter lim="800000"/>
            <a:headEnd/>
            <a:tailEnd/>
          </a:ln>
        </p:spPr>
        <p:txBody>
          <a:bodyPr wrap="none" anchor="ctr"/>
          <a:lstStyle/>
          <a:p>
            <a:endParaRPr lang="en-US"/>
          </a:p>
        </p:txBody>
      </p:sp>
      <p:sp>
        <p:nvSpPr>
          <p:cNvPr id="273484" name="AutoShape 76"/>
          <p:cNvSpPr>
            <a:spLocks noChangeArrowheads="1"/>
          </p:cNvSpPr>
          <p:nvPr/>
        </p:nvSpPr>
        <p:spPr bwMode="auto">
          <a:xfrm rot="5400000">
            <a:off x="5029201" y="4800600"/>
            <a:ext cx="457200" cy="822325"/>
          </a:xfrm>
          <a:custGeom>
            <a:avLst/>
            <a:gdLst>
              <a:gd name="T0" fmla="*/ 228579 w 21600"/>
              <a:gd name="T1" fmla="*/ 0 h 21600"/>
              <a:gd name="T2" fmla="*/ 57150 w 21600"/>
              <a:gd name="T3" fmla="*/ 411163 h 21600"/>
              <a:gd name="T4" fmla="*/ 228579 w 21600"/>
              <a:gd name="T5" fmla="*/ 205581 h 21600"/>
              <a:gd name="T6" fmla="*/ 514350 w 21600"/>
              <a:gd name="T7" fmla="*/ 411163 h 21600"/>
              <a:gd name="T8" fmla="*/ 400050 w 21600"/>
              <a:gd name="T9" fmla="*/ 616744 h 21600"/>
              <a:gd name="T10" fmla="*/ 285750 w 21600"/>
              <a:gd name="T11" fmla="*/ 41116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38100" algn="ctr">
            <a:solidFill>
              <a:srgbClr val="FF0000"/>
            </a:solidFill>
            <a:miter lim="800000"/>
            <a:headEnd/>
            <a:tailEnd/>
          </a:ln>
        </p:spPr>
        <p:txBody>
          <a:bodyPr wrap="none" anchor="ctr"/>
          <a:lstStyle/>
          <a:p>
            <a:endParaRPr lang="en-US"/>
          </a:p>
        </p:txBody>
      </p:sp>
      <p:sp>
        <p:nvSpPr>
          <p:cNvPr id="273485" name="AutoShape 77"/>
          <p:cNvSpPr>
            <a:spLocks noChangeArrowheads="1"/>
          </p:cNvSpPr>
          <p:nvPr/>
        </p:nvSpPr>
        <p:spPr bwMode="auto">
          <a:xfrm rot="5400000">
            <a:off x="5029201" y="4252912"/>
            <a:ext cx="457200" cy="822325"/>
          </a:xfrm>
          <a:custGeom>
            <a:avLst/>
            <a:gdLst>
              <a:gd name="T0" fmla="*/ 228579 w 21600"/>
              <a:gd name="T1" fmla="*/ 0 h 21600"/>
              <a:gd name="T2" fmla="*/ 57150 w 21600"/>
              <a:gd name="T3" fmla="*/ 411163 h 21600"/>
              <a:gd name="T4" fmla="*/ 228579 w 21600"/>
              <a:gd name="T5" fmla="*/ 205581 h 21600"/>
              <a:gd name="T6" fmla="*/ 514350 w 21600"/>
              <a:gd name="T7" fmla="*/ 411163 h 21600"/>
              <a:gd name="T8" fmla="*/ 400050 w 21600"/>
              <a:gd name="T9" fmla="*/ 616744 h 21600"/>
              <a:gd name="T10" fmla="*/ 285750 w 21600"/>
              <a:gd name="T11" fmla="*/ 41116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38100" algn="ctr">
            <a:solidFill>
              <a:srgbClr val="FF0000"/>
            </a:solidFill>
            <a:miter lim="800000"/>
            <a:headEnd/>
            <a:tailEnd/>
          </a:ln>
        </p:spPr>
        <p:txBody>
          <a:bodyPr wrap="none" anchor="ctr"/>
          <a:lstStyle/>
          <a:p>
            <a:endParaRPr lang="en-US"/>
          </a:p>
        </p:txBody>
      </p:sp>
      <p:sp>
        <p:nvSpPr>
          <p:cNvPr id="273486" name="AutoShape 78"/>
          <p:cNvSpPr>
            <a:spLocks noChangeArrowheads="1"/>
          </p:cNvSpPr>
          <p:nvPr/>
        </p:nvSpPr>
        <p:spPr bwMode="auto">
          <a:xfrm rot="5400000">
            <a:off x="5029201" y="5257800"/>
            <a:ext cx="457200" cy="822325"/>
          </a:xfrm>
          <a:custGeom>
            <a:avLst/>
            <a:gdLst>
              <a:gd name="T0" fmla="*/ 228579 w 21600"/>
              <a:gd name="T1" fmla="*/ 0 h 21600"/>
              <a:gd name="T2" fmla="*/ 57150 w 21600"/>
              <a:gd name="T3" fmla="*/ 411163 h 21600"/>
              <a:gd name="T4" fmla="*/ 228579 w 21600"/>
              <a:gd name="T5" fmla="*/ 205581 h 21600"/>
              <a:gd name="T6" fmla="*/ 514350 w 21600"/>
              <a:gd name="T7" fmla="*/ 411163 h 21600"/>
              <a:gd name="T8" fmla="*/ 400050 w 21600"/>
              <a:gd name="T9" fmla="*/ 616744 h 21600"/>
              <a:gd name="T10" fmla="*/ 285750 w 21600"/>
              <a:gd name="T11" fmla="*/ 41116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38100" algn="ctr">
            <a:solidFill>
              <a:srgbClr val="FF0000"/>
            </a:solidFill>
            <a:miter lim="800000"/>
            <a:headEnd/>
            <a:tailEnd/>
          </a:ln>
        </p:spPr>
        <p:txBody>
          <a:bodyPr wrap="none" anchor="ctr"/>
          <a:lstStyle/>
          <a:p>
            <a:endParaRPr lang="en-US"/>
          </a:p>
        </p:txBody>
      </p:sp>
      <p:sp>
        <p:nvSpPr>
          <p:cNvPr id="273487" name="AutoShape 79"/>
          <p:cNvSpPr>
            <a:spLocks noChangeArrowheads="1"/>
          </p:cNvSpPr>
          <p:nvPr/>
        </p:nvSpPr>
        <p:spPr bwMode="auto">
          <a:xfrm rot="5400000">
            <a:off x="5029201" y="5715000"/>
            <a:ext cx="457200" cy="822325"/>
          </a:xfrm>
          <a:custGeom>
            <a:avLst/>
            <a:gdLst>
              <a:gd name="T0" fmla="*/ 228579 w 21600"/>
              <a:gd name="T1" fmla="*/ 0 h 21600"/>
              <a:gd name="T2" fmla="*/ 57150 w 21600"/>
              <a:gd name="T3" fmla="*/ 411163 h 21600"/>
              <a:gd name="T4" fmla="*/ 228579 w 21600"/>
              <a:gd name="T5" fmla="*/ 205581 h 21600"/>
              <a:gd name="T6" fmla="*/ 514350 w 21600"/>
              <a:gd name="T7" fmla="*/ 411163 h 21600"/>
              <a:gd name="T8" fmla="*/ 400050 w 21600"/>
              <a:gd name="T9" fmla="*/ 616744 h 21600"/>
              <a:gd name="T10" fmla="*/ 285750 w 21600"/>
              <a:gd name="T11" fmla="*/ 41116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38100" algn="ctr">
            <a:solidFill>
              <a:srgbClr val="FF0000"/>
            </a:solidFill>
            <a:miter lim="800000"/>
            <a:headEnd/>
            <a:tailEnd/>
          </a:ln>
        </p:spPr>
        <p:txBody>
          <a:bodyPr wrap="none" anchor="ctr"/>
          <a:lstStyle/>
          <a:p>
            <a:endParaRPr lang="en-US"/>
          </a:p>
        </p:txBody>
      </p:sp>
      <p:sp>
        <p:nvSpPr>
          <p:cNvPr id="273488" name="AutoShape 80"/>
          <p:cNvSpPr>
            <a:spLocks noChangeArrowheads="1"/>
          </p:cNvSpPr>
          <p:nvPr/>
        </p:nvSpPr>
        <p:spPr bwMode="auto">
          <a:xfrm rot="-5400000">
            <a:off x="4300537" y="3884613"/>
            <a:ext cx="4384675" cy="914400"/>
          </a:xfrm>
          <a:prstGeom prst="curvedUpArrow">
            <a:avLst>
              <a:gd name="adj1" fmla="val 51148"/>
              <a:gd name="adj2" fmla="val 191806"/>
              <a:gd name="adj3" fmla="val 33333"/>
            </a:avLst>
          </a:prstGeom>
          <a:noFill/>
          <a:ln w="38100">
            <a:solidFill>
              <a:srgbClr val="FF0000"/>
            </a:solidFill>
            <a:miter lim="800000"/>
            <a:headEnd/>
            <a:tailEnd/>
          </a:ln>
        </p:spPr>
        <p:txBody>
          <a:bodyPr wrap="none" anchor="ctr"/>
          <a:lstStyle/>
          <a:p>
            <a:endParaRPr lang="en-US"/>
          </a:p>
        </p:txBody>
      </p:sp>
      <p:sp>
        <p:nvSpPr>
          <p:cNvPr id="231481" name="Text Box 81"/>
          <p:cNvSpPr txBox="1">
            <a:spLocks noChangeArrowheads="1"/>
          </p:cNvSpPr>
          <p:nvPr/>
        </p:nvSpPr>
        <p:spPr bwMode="auto">
          <a:xfrm>
            <a:off x="6765925" y="1692275"/>
            <a:ext cx="1646238" cy="701675"/>
          </a:xfrm>
          <a:prstGeom prst="rect">
            <a:avLst/>
          </a:prstGeom>
          <a:noFill/>
          <a:ln w="38100" algn="ctr">
            <a:noFill/>
            <a:miter lim="800000"/>
            <a:headEnd/>
            <a:tailEnd/>
          </a:ln>
        </p:spPr>
        <p:txBody>
          <a:bodyPr>
            <a:spAutoFit/>
          </a:bodyPr>
          <a:lstStyle/>
          <a:p>
            <a:pPr algn="r">
              <a:spcBef>
                <a:spcPct val="50000"/>
              </a:spcBef>
            </a:pPr>
            <a:r>
              <a:rPr lang="fa-IR" sz="4000" dirty="0">
                <a:latin typeface="Tahoma" pitchFamily="34" charset="0"/>
                <a:cs typeface="B Lotus" pitchFamily="2" charset="-78"/>
              </a:rPr>
              <a:t>بیت</a:t>
            </a:r>
            <a:r>
              <a:rPr lang="fa-IR" sz="3200" dirty="0">
                <a:latin typeface="Tahoma" pitchFamily="34" charset="0"/>
                <a:cs typeface="B Lotus" pitchFamily="2" charset="-78"/>
              </a:rPr>
              <a:t> 0</a:t>
            </a:r>
            <a:endParaRPr lang="en-US" sz="3200" dirty="0">
              <a:latin typeface="Tahoma" pitchFamily="34" charset="0"/>
              <a:cs typeface="B Lotus" pitchFamily="2" charset="-78"/>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73473"/>
                                        </p:tgtEl>
                                        <p:attrNameLst>
                                          <p:attrName>style.visibility</p:attrName>
                                        </p:attrNameLst>
                                      </p:cBhvr>
                                      <p:to>
                                        <p:strVal val="visible"/>
                                      </p:to>
                                    </p:set>
                                    <p:anim calcmode="lin" valueType="num">
                                      <p:cBhvr>
                                        <p:cTn id="7" dur="500" fill="hold"/>
                                        <p:tgtEl>
                                          <p:spTgt spid="273473"/>
                                        </p:tgtEl>
                                        <p:attrNameLst>
                                          <p:attrName>ppt_w</p:attrName>
                                        </p:attrNameLst>
                                      </p:cBhvr>
                                      <p:tavLst>
                                        <p:tav tm="0">
                                          <p:val>
                                            <p:fltVal val="0"/>
                                          </p:val>
                                        </p:tav>
                                        <p:tav tm="100000">
                                          <p:val>
                                            <p:strVal val="#ppt_w"/>
                                          </p:val>
                                        </p:tav>
                                      </p:tavLst>
                                    </p:anim>
                                    <p:anim calcmode="lin" valueType="num">
                                      <p:cBhvr>
                                        <p:cTn id="8" dur="500" fill="hold"/>
                                        <p:tgtEl>
                                          <p:spTgt spid="273473"/>
                                        </p:tgtEl>
                                        <p:attrNameLst>
                                          <p:attrName>ppt_h</p:attrName>
                                        </p:attrNameLst>
                                      </p:cBhvr>
                                      <p:tavLst>
                                        <p:tav tm="0">
                                          <p:val>
                                            <p:fltVal val="0"/>
                                          </p:val>
                                        </p:tav>
                                        <p:tav tm="100000">
                                          <p:val>
                                            <p:strVal val="#ppt_h"/>
                                          </p:val>
                                        </p:tav>
                                      </p:tavLst>
                                    </p:anim>
                                    <p:anim calcmode="lin" valueType="num">
                                      <p:cBhvr>
                                        <p:cTn id="9" dur="500" fill="hold"/>
                                        <p:tgtEl>
                                          <p:spTgt spid="273473"/>
                                        </p:tgtEl>
                                        <p:attrNameLst>
                                          <p:attrName>style.rotation</p:attrName>
                                        </p:attrNameLst>
                                      </p:cBhvr>
                                      <p:tavLst>
                                        <p:tav tm="0">
                                          <p:val>
                                            <p:fltVal val="360"/>
                                          </p:val>
                                        </p:tav>
                                        <p:tav tm="100000">
                                          <p:val>
                                            <p:fltVal val="0"/>
                                          </p:val>
                                        </p:tav>
                                      </p:tavLst>
                                    </p:anim>
                                    <p:animEffect transition="in" filter="fade">
                                      <p:cBhvr>
                                        <p:cTn id="10" dur="500"/>
                                        <p:tgtEl>
                                          <p:spTgt spid="273473"/>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273480"/>
                                        </p:tgtEl>
                                        <p:attrNameLst>
                                          <p:attrName>style.visibility</p:attrName>
                                        </p:attrNameLst>
                                      </p:cBhvr>
                                      <p:to>
                                        <p:strVal val="visible"/>
                                      </p:to>
                                    </p:set>
                                    <p:anim calcmode="lin" valueType="num">
                                      <p:cBhvr>
                                        <p:cTn id="14" dur="500" fill="hold"/>
                                        <p:tgtEl>
                                          <p:spTgt spid="273480"/>
                                        </p:tgtEl>
                                        <p:attrNameLst>
                                          <p:attrName>ppt_w</p:attrName>
                                        </p:attrNameLst>
                                      </p:cBhvr>
                                      <p:tavLst>
                                        <p:tav tm="0">
                                          <p:val>
                                            <p:fltVal val="0"/>
                                          </p:val>
                                        </p:tav>
                                        <p:tav tm="100000">
                                          <p:val>
                                            <p:strVal val="#ppt_w"/>
                                          </p:val>
                                        </p:tav>
                                      </p:tavLst>
                                    </p:anim>
                                    <p:anim calcmode="lin" valueType="num">
                                      <p:cBhvr>
                                        <p:cTn id="15" dur="500" fill="hold"/>
                                        <p:tgtEl>
                                          <p:spTgt spid="273480"/>
                                        </p:tgtEl>
                                        <p:attrNameLst>
                                          <p:attrName>ppt_h</p:attrName>
                                        </p:attrNameLst>
                                      </p:cBhvr>
                                      <p:tavLst>
                                        <p:tav tm="0">
                                          <p:val>
                                            <p:fltVal val="0"/>
                                          </p:val>
                                        </p:tav>
                                        <p:tav tm="100000">
                                          <p:val>
                                            <p:strVal val="#ppt_h"/>
                                          </p:val>
                                        </p:tav>
                                      </p:tavLst>
                                    </p:anim>
                                    <p:anim calcmode="lin" valueType="num">
                                      <p:cBhvr>
                                        <p:cTn id="16" dur="500" fill="hold"/>
                                        <p:tgtEl>
                                          <p:spTgt spid="273480"/>
                                        </p:tgtEl>
                                        <p:attrNameLst>
                                          <p:attrName>style.rotation</p:attrName>
                                        </p:attrNameLst>
                                      </p:cBhvr>
                                      <p:tavLst>
                                        <p:tav tm="0">
                                          <p:val>
                                            <p:fltVal val="360"/>
                                          </p:val>
                                        </p:tav>
                                        <p:tav tm="100000">
                                          <p:val>
                                            <p:fltVal val="0"/>
                                          </p:val>
                                        </p:tav>
                                      </p:tavLst>
                                    </p:anim>
                                    <p:animEffect transition="in" filter="fade">
                                      <p:cBhvr>
                                        <p:cTn id="17" dur="500"/>
                                        <p:tgtEl>
                                          <p:spTgt spid="273480"/>
                                        </p:tgtEl>
                                      </p:cBhvr>
                                    </p:animEffect>
                                  </p:childTnLst>
                                </p:cTn>
                              </p:par>
                            </p:childTnLst>
                          </p:cTn>
                        </p:par>
                        <p:par>
                          <p:cTn id="18" fill="hold">
                            <p:stCondLst>
                              <p:cond delay="1000"/>
                            </p:stCondLst>
                            <p:childTnLst>
                              <p:par>
                                <p:cTn id="19" presetID="54" presetClass="entr" presetSubtype="0" accel="100000" fill="hold" grpId="0" nodeType="afterEffect">
                                  <p:stCondLst>
                                    <p:cond delay="0"/>
                                  </p:stCondLst>
                                  <p:childTnLst>
                                    <p:set>
                                      <p:cBhvr>
                                        <p:cTn id="20" dur="1" fill="hold">
                                          <p:stCondLst>
                                            <p:cond delay="0"/>
                                          </p:stCondLst>
                                        </p:cTn>
                                        <p:tgtEl>
                                          <p:spTgt spid="273481"/>
                                        </p:tgtEl>
                                        <p:attrNameLst>
                                          <p:attrName>style.visibility</p:attrName>
                                        </p:attrNameLst>
                                      </p:cBhvr>
                                      <p:to>
                                        <p:strVal val="visible"/>
                                      </p:to>
                                    </p:set>
                                    <p:anim calcmode="lin" valueType="num">
                                      <p:cBhvr>
                                        <p:cTn id="21" dur="500" fill="hold"/>
                                        <p:tgtEl>
                                          <p:spTgt spid="273481"/>
                                        </p:tgtEl>
                                        <p:attrNameLst>
                                          <p:attrName>ppt_w</p:attrName>
                                        </p:attrNameLst>
                                      </p:cBhvr>
                                      <p:tavLst>
                                        <p:tav tm="0">
                                          <p:val>
                                            <p:strVal val="#ppt_w*0.05"/>
                                          </p:val>
                                        </p:tav>
                                        <p:tav tm="100000">
                                          <p:val>
                                            <p:strVal val="#ppt_w"/>
                                          </p:val>
                                        </p:tav>
                                      </p:tavLst>
                                    </p:anim>
                                    <p:anim calcmode="lin" valueType="num">
                                      <p:cBhvr>
                                        <p:cTn id="22" dur="500" fill="hold"/>
                                        <p:tgtEl>
                                          <p:spTgt spid="273481"/>
                                        </p:tgtEl>
                                        <p:attrNameLst>
                                          <p:attrName>ppt_h</p:attrName>
                                        </p:attrNameLst>
                                      </p:cBhvr>
                                      <p:tavLst>
                                        <p:tav tm="0">
                                          <p:val>
                                            <p:strVal val="#ppt_h"/>
                                          </p:val>
                                        </p:tav>
                                        <p:tav tm="100000">
                                          <p:val>
                                            <p:strVal val="#ppt_h"/>
                                          </p:val>
                                        </p:tav>
                                      </p:tavLst>
                                    </p:anim>
                                    <p:anim calcmode="lin" valueType="num">
                                      <p:cBhvr>
                                        <p:cTn id="23" dur="500" fill="hold"/>
                                        <p:tgtEl>
                                          <p:spTgt spid="273481"/>
                                        </p:tgtEl>
                                        <p:attrNameLst>
                                          <p:attrName>ppt_x</p:attrName>
                                        </p:attrNameLst>
                                      </p:cBhvr>
                                      <p:tavLst>
                                        <p:tav tm="0">
                                          <p:val>
                                            <p:strVal val="#ppt_x-.2"/>
                                          </p:val>
                                        </p:tav>
                                        <p:tav tm="100000">
                                          <p:val>
                                            <p:strVal val="#ppt_x"/>
                                          </p:val>
                                        </p:tav>
                                      </p:tavLst>
                                    </p:anim>
                                    <p:anim calcmode="lin" valueType="num">
                                      <p:cBhvr>
                                        <p:cTn id="24" dur="500" fill="hold"/>
                                        <p:tgtEl>
                                          <p:spTgt spid="273481"/>
                                        </p:tgtEl>
                                        <p:attrNameLst>
                                          <p:attrName>ppt_y</p:attrName>
                                        </p:attrNameLst>
                                      </p:cBhvr>
                                      <p:tavLst>
                                        <p:tav tm="0">
                                          <p:val>
                                            <p:strVal val="#ppt_y"/>
                                          </p:val>
                                        </p:tav>
                                        <p:tav tm="100000">
                                          <p:val>
                                            <p:strVal val="#ppt_y"/>
                                          </p:val>
                                        </p:tav>
                                      </p:tavLst>
                                    </p:anim>
                                    <p:animEffect transition="in" filter="fade">
                                      <p:cBhvr>
                                        <p:cTn id="25" dur="500"/>
                                        <p:tgtEl>
                                          <p:spTgt spid="273481"/>
                                        </p:tgtEl>
                                      </p:cBhvr>
                                    </p:animEffect>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273477"/>
                                        </p:tgtEl>
                                        <p:attrNameLst>
                                          <p:attrName>style.visibility</p:attrName>
                                        </p:attrNameLst>
                                      </p:cBhvr>
                                      <p:to>
                                        <p:strVal val="visible"/>
                                      </p:to>
                                    </p:set>
                                    <p:anim calcmode="lin" valueType="num">
                                      <p:cBhvr>
                                        <p:cTn id="29" dur="500" fill="hold"/>
                                        <p:tgtEl>
                                          <p:spTgt spid="273477"/>
                                        </p:tgtEl>
                                        <p:attrNameLst>
                                          <p:attrName>ppt_w</p:attrName>
                                        </p:attrNameLst>
                                      </p:cBhvr>
                                      <p:tavLst>
                                        <p:tav tm="0">
                                          <p:val>
                                            <p:fltVal val="0"/>
                                          </p:val>
                                        </p:tav>
                                        <p:tav tm="100000">
                                          <p:val>
                                            <p:strVal val="#ppt_w"/>
                                          </p:val>
                                        </p:tav>
                                      </p:tavLst>
                                    </p:anim>
                                    <p:anim calcmode="lin" valueType="num">
                                      <p:cBhvr>
                                        <p:cTn id="30" dur="500" fill="hold"/>
                                        <p:tgtEl>
                                          <p:spTgt spid="273477"/>
                                        </p:tgtEl>
                                        <p:attrNameLst>
                                          <p:attrName>ppt_h</p:attrName>
                                        </p:attrNameLst>
                                      </p:cBhvr>
                                      <p:tavLst>
                                        <p:tav tm="0">
                                          <p:val>
                                            <p:fltVal val="0"/>
                                          </p:val>
                                        </p:tav>
                                        <p:tav tm="100000">
                                          <p:val>
                                            <p:strVal val="#ppt_h"/>
                                          </p:val>
                                        </p:tav>
                                      </p:tavLst>
                                    </p:anim>
                                    <p:anim calcmode="lin" valueType="num">
                                      <p:cBhvr>
                                        <p:cTn id="31" dur="500" fill="hold"/>
                                        <p:tgtEl>
                                          <p:spTgt spid="273477"/>
                                        </p:tgtEl>
                                        <p:attrNameLst>
                                          <p:attrName>style.rotation</p:attrName>
                                        </p:attrNameLst>
                                      </p:cBhvr>
                                      <p:tavLst>
                                        <p:tav tm="0">
                                          <p:val>
                                            <p:fltVal val="360"/>
                                          </p:val>
                                        </p:tav>
                                        <p:tav tm="100000">
                                          <p:val>
                                            <p:fltVal val="0"/>
                                          </p:val>
                                        </p:tav>
                                      </p:tavLst>
                                    </p:anim>
                                    <p:animEffect transition="in" filter="fade">
                                      <p:cBhvr>
                                        <p:cTn id="32" dur="500"/>
                                        <p:tgtEl>
                                          <p:spTgt spid="273477"/>
                                        </p:tgtEl>
                                      </p:cBhvr>
                                    </p:animEffect>
                                  </p:childTnLst>
                                </p:cTn>
                              </p:par>
                            </p:childTnLst>
                          </p:cTn>
                        </p:par>
                        <p:par>
                          <p:cTn id="33" fill="hold">
                            <p:stCondLst>
                              <p:cond delay="2000"/>
                            </p:stCondLst>
                            <p:childTnLst>
                              <p:par>
                                <p:cTn id="34" presetID="54" presetClass="entr" presetSubtype="0" accel="100000" fill="hold" grpId="0" nodeType="afterEffect">
                                  <p:stCondLst>
                                    <p:cond delay="0"/>
                                  </p:stCondLst>
                                  <p:childTnLst>
                                    <p:set>
                                      <p:cBhvr>
                                        <p:cTn id="35" dur="1" fill="hold">
                                          <p:stCondLst>
                                            <p:cond delay="0"/>
                                          </p:stCondLst>
                                        </p:cTn>
                                        <p:tgtEl>
                                          <p:spTgt spid="273483"/>
                                        </p:tgtEl>
                                        <p:attrNameLst>
                                          <p:attrName>style.visibility</p:attrName>
                                        </p:attrNameLst>
                                      </p:cBhvr>
                                      <p:to>
                                        <p:strVal val="visible"/>
                                      </p:to>
                                    </p:set>
                                    <p:anim calcmode="lin" valueType="num">
                                      <p:cBhvr>
                                        <p:cTn id="36" dur="500" fill="hold"/>
                                        <p:tgtEl>
                                          <p:spTgt spid="273483"/>
                                        </p:tgtEl>
                                        <p:attrNameLst>
                                          <p:attrName>ppt_w</p:attrName>
                                        </p:attrNameLst>
                                      </p:cBhvr>
                                      <p:tavLst>
                                        <p:tav tm="0">
                                          <p:val>
                                            <p:strVal val="#ppt_w*0.05"/>
                                          </p:val>
                                        </p:tav>
                                        <p:tav tm="100000">
                                          <p:val>
                                            <p:strVal val="#ppt_w"/>
                                          </p:val>
                                        </p:tav>
                                      </p:tavLst>
                                    </p:anim>
                                    <p:anim calcmode="lin" valueType="num">
                                      <p:cBhvr>
                                        <p:cTn id="37" dur="500" fill="hold"/>
                                        <p:tgtEl>
                                          <p:spTgt spid="273483"/>
                                        </p:tgtEl>
                                        <p:attrNameLst>
                                          <p:attrName>ppt_h</p:attrName>
                                        </p:attrNameLst>
                                      </p:cBhvr>
                                      <p:tavLst>
                                        <p:tav tm="0">
                                          <p:val>
                                            <p:strVal val="#ppt_h"/>
                                          </p:val>
                                        </p:tav>
                                        <p:tav tm="100000">
                                          <p:val>
                                            <p:strVal val="#ppt_h"/>
                                          </p:val>
                                        </p:tav>
                                      </p:tavLst>
                                    </p:anim>
                                    <p:anim calcmode="lin" valueType="num">
                                      <p:cBhvr>
                                        <p:cTn id="38" dur="500" fill="hold"/>
                                        <p:tgtEl>
                                          <p:spTgt spid="273483"/>
                                        </p:tgtEl>
                                        <p:attrNameLst>
                                          <p:attrName>ppt_x</p:attrName>
                                        </p:attrNameLst>
                                      </p:cBhvr>
                                      <p:tavLst>
                                        <p:tav tm="0">
                                          <p:val>
                                            <p:strVal val="#ppt_x-.2"/>
                                          </p:val>
                                        </p:tav>
                                        <p:tav tm="100000">
                                          <p:val>
                                            <p:strVal val="#ppt_x"/>
                                          </p:val>
                                        </p:tav>
                                      </p:tavLst>
                                    </p:anim>
                                    <p:anim calcmode="lin" valueType="num">
                                      <p:cBhvr>
                                        <p:cTn id="39" dur="500" fill="hold"/>
                                        <p:tgtEl>
                                          <p:spTgt spid="273483"/>
                                        </p:tgtEl>
                                        <p:attrNameLst>
                                          <p:attrName>ppt_y</p:attrName>
                                        </p:attrNameLst>
                                      </p:cBhvr>
                                      <p:tavLst>
                                        <p:tav tm="0">
                                          <p:val>
                                            <p:strVal val="#ppt_y"/>
                                          </p:val>
                                        </p:tav>
                                        <p:tav tm="100000">
                                          <p:val>
                                            <p:strVal val="#ppt_y"/>
                                          </p:val>
                                        </p:tav>
                                      </p:tavLst>
                                    </p:anim>
                                    <p:animEffect transition="in" filter="fade">
                                      <p:cBhvr>
                                        <p:cTn id="40" dur="500"/>
                                        <p:tgtEl>
                                          <p:spTgt spid="273483"/>
                                        </p:tgtEl>
                                      </p:cBhvr>
                                    </p:animEffect>
                                  </p:childTnLst>
                                </p:cTn>
                              </p:par>
                            </p:childTnLst>
                          </p:cTn>
                        </p:par>
                        <p:par>
                          <p:cTn id="41" fill="hold">
                            <p:stCondLst>
                              <p:cond delay="2500"/>
                            </p:stCondLst>
                            <p:childTnLst>
                              <p:par>
                                <p:cTn id="42" presetID="49" presetClass="entr" presetSubtype="0" decel="100000" fill="hold" grpId="0" nodeType="afterEffect">
                                  <p:stCondLst>
                                    <p:cond delay="0"/>
                                  </p:stCondLst>
                                  <p:childTnLst>
                                    <p:set>
                                      <p:cBhvr>
                                        <p:cTn id="43" dur="1" fill="hold">
                                          <p:stCondLst>
                                            <p:cond delay="0"/>
                                          </p:stCondLst>
                                        </p:cTn>
                                        <p:tgtEl>
                                          <p:spTgt spid="273478"/>
                                        </p:tgtEl>
                                        <p:attrNameLst>
                                          <p:attrName>style.visibility</p:attrName>
                                        </p:attrNameLst>
                                      </p:cBhvr>
                                      <p:to>
                                        <p:strVal val="visible"/>
                                      </p:to>
                                    </p:set>
                                    <p:anim calcmode="lin" valueType="num">
                                      <p:cBhvr>
                                        <p:cTn id="44" dur="500" fill="hold"/>
                                        <p:tgtEl>
                                          <p:spTgt spid="273478"/>
                                        </p:tgtEl>
                                        <p:attrNameLst>
                                          <p:attrName>ppt_w</p:attrName>
                                        </p:attrNameLst>
                                      </p:cBhvr>
                                      <p:tavLst>
                                        <p:tav tm="0">
                                          <p:val>
                                            <p:fltVal val="0"/>
                                          </p:val>
                                        </p:tav>
                                        <p:tav tm="100000">
                                          <p:val>
                                            <p:strVal val="#ppt_w"/>
                                          </p:val>
                                        </p:tav>
                                      </p:tavLst>
                                    </p:anim>
                                    <p:anim calcmode="lin" valueType="num">
                                      <p:cBhvr>
                                        <p:cTn id="45" dur="500" fill="hold"/>
                                        <p:tgtEl>
                                          <p:spTgt spid="273478"/>
                                        </p:tgtEl>
                                        <p:attrNameLst>
                                          <p:attrName>ppt_h</p:attrName>
                                        </p:attrNameLst>
                                      </p:cBhvr>
                                      <p:tavLst>
                                        <p:tav tm="0">
                                          <p:val>
                                            <p:fltVal val="0"/>
                                          </p:val>
                                        </p:tav>
                                        <p:tav tm="100000">
                                          <p:val>
                                            <p:strVal val="#ppt_h"/>
                                          </p:val>
                                        </p:tav>
                                      </p:tavLst>
                                    </p:anim>
                                    <p:anim calcmode="lin" valueType="num">
                                      <p:cBhvr>
                                        <p:cTn id="46" dur="500" fill="hold"/>
                                        <p:tgtEl>
                                          <p:spTgt spid="273478"/>
                                        </p:tgtEl>
                                        <p:attrNameLst>
                                          <p:attrName>style.rotation</p:attrName>
                                        </p:attrNameLst>
                                      </p:cBhvr>
                                      <p:tavLst>
                                        <p:tav tm="0">
                                          <p:val>
                                            <p:fltVal val="360"/>
                                          </p:val>
                                        </p:tav>
                                        <p:tav tm="100000">
                                          <p:val>
                                            <p:fltVal val="0"/>
                                          </p:val>
                                        </p:tav>
                                      </p:tavLst>
                                    </p:anim>
                                    <p:animEffect transition="in" filter="fade">
                                      <p:cBhvr>
                                        <p:cTn id="47" dur="500"/>
                                        <p:tgtEl>
                                          <p:spTgt spid="273478"/>
                                        </p:tgtEl>
                                      </p:cBhvr>
                                    </p:animEffect>
                                  </p:childTnLst>
                                </p:cTn>
                              </p:par>
                            </p:childTnLst>
                          </p:cTn>
                        </p:par>
                        <p:par>
                          <p:cTn id="48" fill="hold">
                            <p:stCondLst>
                              <p:cond delay="3000"/>
                            </p:stCondLst>
                            <p:childTnLst>
                              <p:par>
                                <p:cTn id="49" presetID="54" presetClass="entr" presetSubtype="0" accel="100000" fill="hold" grpId="0" nodeType="afterEffect">
                                  <p:stCondLst>
                                    <p:cond delay="0"/>
                                  </p:stCondLst>
                                  <p:childTnLst>
                                    <p:set>
                                      <p:cBhvr>
                                        <p:cTn id="50" dur="1" fill="hold">
                                          <p:stCondLst>
                                            <p:cond delay="0"/>
                                          </p:stCondLst>
                                        </p:cTn>
                                        <p:tgtEl>
                                          <p:spTgt spid="273482"/>
                                        </p:tgtEl>
                                        <p:attrNameLst>
                                          <p:attrName>style.visibility</p:attrName>
                                        </p:attrNameLst>
                                      </p:cBhvr>
                                      <p:to>
                                        <p:strVal val="visible"/>
                                      </p:to>
                                    </p:set>
                                    <p:anim calcmode="lin" valueType="num">
                                      <p:cBhvr>
                                        <p:cTn id="51" dur="500" fill="hold"/>
                                        <p:tgtEl>
                                          <p:spTgt spid="273482"/>
                                        </p:tgtEl>
                                        <p:attrNameLst>
                                          <p:attrName>ppt_w</p:attrName>
                                        </p:attrNameLst>
                                      </p:cBhvr>
                                      <p:tavLst>
                                        <p:tav tm="0">
                                          <p:val>
                                            <p:strVal val="#ppt_w*0.05"/>
                                          </p:val>
                                        </p:tav>
                                        <p:tav tm="100000">
                                          <p:val>
                                            <p:strVal val="#ppt_w"/>
                                          </p:val>
                                        </p:tav>
                                      </p:tavLst>
                                    </p:anim>
                                    <p:anim calcmode="lin" valueType="num">
                                      <p:cBhvr>
                                        <p:cTn id="52" dur="500" fill="hold"/>
                                        <p:tgtEl>
                                          <p:spTgt spid="273482"/>
                                        </p:tgtEl>
                                        <p:attrNameLst>
                                          <p:attrName>ppt_h</p:attrName>
                                        </p:attrNameLst>
                                      </p:cBhvr>
                                      <p:tavLst>
                                        <p:tav tm="0">
                                          <p:val>
                                            <p:strVal val="#ppt_h"/>
                                          </p:val>
                                        </p:tav>
                                        <p:tav tm="100000">
                                          <p:val>
                                            <p:strVal val="#ppt_h"/>
                                          </p:val>
                                        </p:tav>
                                      </p:tavLst>
                                    </p:anim>
                                    <p:anim calcmode="lin" valueType="num">
                                      <p:cBhvr>
                                        <p:cTn id="53" dur="500" fill="hold"/>
                                        <p:tgtEl>
                                          <p:spTgt spid="273482"/>
                                        </p:tgtEl>
                                        <p:attrNameLst>
                                          <p:attrName>ppt_x</p:attrName>
                                        </p:attrNameLst>
                                      </p:cBhvr>
                                      <p:tavLst>
                                        <p:tav tm="0">
                                          <p:val>
                                            <p:strVal val="#ppt_x-.2"/>
                                          </p:val>
                                        </p:tav>
                                        <p:tav tm="100000">
                                          <p:val>
                                            <p:strVal val="#ppt_x"/>
                                          </p:val>
                                        </p:tav>
                                      </p:tavLst>
                                    </p:anim>
                                    <p:anim calcmode="lin" valueType="num">
                                      <p:cBhvr>
                                        <p:cTn id="54" dur="500" fill="hold"/>
                                        <p:tgtEl>
                                          <p:spTgt spid="273482"/>
                                        </p:tgtEl>
                                        <p:attrNameLst>
                                          <p:attrName>ppt_y</p:attrName>
                                        </p:attrNameLst>
                                      </p:cBhvr>
                                      <p:tavLst>
                                        <p:tav tm="0">
                                          <p:val>
                                            <p:strVal val="#ppt_y"/>
                                          </p:val>
                                        </p:tav>
                                        <p:tav tm="100000">
                                          <p:val>
                                            <p:strVal val="#ppt_y"/>
                                          </p:val>
                                        </p:tav>
                                      </p:tavLst>
                                    </p:anim>
                                    <p:animEffect transition="in" filter="fade">
                                      <p:cBhvr>
                                        <p:cTn id="55" dur="500"/>
                                        <p:tgtEl>
                                          <p:spTgt spid="273482"/>
                                        </p:tgtEl>
                                      </p:cBhvr>
                                    </p:animEffect>
                                  </p:childTnLst>
                                </p:cTn>
                              </p:par>
                            </p:childTnLst>
                          </p:cTn>
                        </p:par>
                        <p:par>
                          <p:cTn id="56" fill="hold">
                            <p:stCondLst>
                              <p:cond delay="3500"/>
                            </p:stCondLst>
                            <p:childTnLst>
                              <p:par>
                                <p:cTn id="57" presetID="49" presetClass="entr" presetSubtype="0" decel="100000" fill="hold" grpId="0" nodeType="afterEffect">
                                  <p:stCondLst>
                                    <p:cond delay="0"/>
                                  </p:stCondLst>
                                  <p:childTnLst>
                                    <p:set>
                                      <p:cBhvr>
                                        <p:cTn id="58" dur="1" fill="hold">
                                          <p:stCondLst>
                                            <p:cond delay="0"/>
                                          </p:stCondLst>
                                        </p:cTn>
                                        <p:tgtEl>
                                          <p:spTgt spid="273479"/>
                                        </p:tgtEl>
                                        <p:attrNameLst>
                                          <p:attrName>style.visibility</p:attrName>
                                        </p:attrNameLst>
                                      </p:cBhvr>
                                      <p:to>
                                        <p:strVal val="visible"/>
                                      </p:to>
                                    </p:set>
                                    <p:anim calcmode="lin" valueType="num">
                                      <p:cBhvr>
                                        <p:cTn id="59" dur="500" fill="hold"/>
                                        <p:tgtEl>
                                          <p:spTgt spid="273479"/>
                                        </p:tgtEl>
                                        <p:attrNameLst>
                                          <p:attrName>ppt_w</p:attrName>
                                        </p:attrNameLst>
                                      </p:cBhvr>
                                      <p:tavLst>
                                        <p:tav tm="0">
                                          <p:val>
                                            <p:fltVal val="0"/>
                                          </p:val>
                                        </p:tav>
                                        <p:tav tm="100000">
                                          <p:val>
                                            <p:strVal val="#ppt_w"/>
                                          </p:val>
                                        </p:tav>
                                      </p:tavLst>
                                    </p:anim>
                                    <p:anim calcmode="lin" valueType="num">
                                      <p:cBhvr>
                                        <p:cTn id="60" dur="500" fill="hold"/>
                                        <p:tgtEl>
                                          <p:spTgt spid="273479"/>
                                        </p:tgtEl>
                                        <p:attrNameLst>
                                          <p:attrName>ppt_h</p:attrName>
                                        </p:attrNameLst>
                                      </p:cBhvr>
                                      <p:tavLst>
                                        <p:tav tm="0">
                                          <p:val>
                                            <p:fltVal val="0"/>
                                          </p:val>
                                        </p:tav>
                                        <p:tav tm="100000">
                                          <p:val>
                                            <p:strVal val="#ppt_h"/>
                                          </p:val>
                                        </p:tav>
                                      </p:tavLst>
                                    </p:anim>
                                    <p:anim calcmode="lin" valueType="num">
                                      <p:cBhvr>
                                        <p:cTn id="61" dur="500" fill="hold"/>
                                        <p:tgtEl>
                                          <p:spTgt spid="273479"/>
                                        </p:tgtEl>
                                        <p:attrNameLst>
                                          <p:attrName>style.rotation</p:attrName>
                                        </p:attrNameLst>
                                      </p:cBhvr>
                                      <p:tavLst>
                                        <p:tav tm="0">
                                          <p:val>
                                            <p:fltVal val="360"/>
                                          </p:val>
                                        </p:tav>
                                        <p:tav tm="100000">
                                          <p:val>
                                            <p:fltVal val="0"/>
                                          </p:val>
                                        </p:tav>
                                      </p:tavLst>
                                    </p:anim>
                                    <p:animEffect transition="in" filter="fade">
                                      <p:cBhvr>
                                        <p:cTn id="62" dur="500"/>
                                        <p:tgtEl>
                                          <p:spTgt spid="273479"/>
                                        </p:tgtEl>
                                      </p:cBhvr>
                                    </p:animEffect>
                                  </p:childTnLst>
                                </p:cTn>
                              </p:par>
                            </p:childTnLst>
                          </p:cTn>
                        </p:par>
                        <p:par>
                          <p:cTn id="63" fill="hold">
                            <p:stCondLst>
                              <p:cond delay="4000"/>
                            </p:stCondLst>
                            <p:childTnLst>
                              <p:par>
                                <p:cTn id="64" presetID="54" presetClass="entr" presetSubtype="0" accel="100000" fill="hold" grpId="0" nodeType="afterEffect">
                                  <p:stCondLst>
                                    <p:cond delay="0"/>
                                  </p:stCondLst>
                                  <p:childTnLst>
                                    <p:set>
                                      <p:cBhvr>
                                        <p:cTn id="65" dur="1" fill="hold">
                                          <p:stCondLst>
                                            <p:cond delay="0"/>
                                          </p:stCondLst>
                                        </p:cTn>
                                        <p:tgtEl>
                                          <p:spTgt spid="273485"/>
                                        </p:tgtEl>
                                        <p:attrNameLst>
                                          <p:attrName>style.visibility</p:attrName>
                                        </p:attrNameLst>
                                      </p:cBhvr>
                                      <p:to>
                                        <p:strVal val="visible"/>
                                      </p:to>
                                    </p:set>
                                    <p:anim calcmode="lin" valueType="num">
                                      <p:cBhvr>
                                        <p:cTn id="66" dur="500" fill="hold"/>
                                        <p:tgtEl>
                                          <p:spTgt spid="273485"/>
                                        </p:tgtEl>
                                        <p:attrNameLst>
                                          <p:attrName>ppt_w</p:attrName>
                                        </p:attrNameLst>
                                      </p:cBhvr>
                                      <p:tavLst>
                                        <p:tav tm="0">
                                          <p:val>
                                            <p:strVal val="#ppt_w*0.05"/>
                                          </p:val>
                                        </p:tav>
                                        <p:tav tm="100000">
                                          <p:val>
                                            <p:strVal val="#ppt_w"/>
                                          </p:val>
                                        </p:tav>
                                      </p:tavLst>
                                    </p:anim>
                                    <p:anim calcmode="lin" valueType="num">
                                      <p:cBhvr>
                                        <p:cTn id="67" dur="500" fill="hold"/>
                                        <p:tgtEl>
                                          <p:spTgt spid="273485"/>
                                        </p:tgtEl>
                                        <p:attrNameLst>
                                          <p:attrName>ppt_h</p:attrName>
                                        </p:attrNameLst>
                                      </p:cBhvr>
                                      <p:tavLst>
                                        <p:tav tm="0">
                                          <p:val>
                                            <p:strVal val="#ppt_h"/>
                                          </p:val>
                                        </p:tav>
                                        <p:tav tm="100000">
                                          <p:val>
                                            <p:strVal val="#ppt_h"/>
                                          </p:val>
                                        </p:tav>
                                      </p:tavLst>
                                    </p:anim>
                                    <p:anim calcmode="lin" valueType="num">
                                      <p:cBhvr>
                                        <p:cTn id="68" dur="500" fill="hold"/>
                                        <p:tgtEl>
                                          <p:spTgt spid="273485"/>
                                        </p:tgtEl>
                                        <p:attrNameLst>
                                          <p:attrName>ppt_x</p:attrName>
                                        </p:attrNameLst>
                                      </p:cBhvr>
                                      <p:tavLst>
                                        <p:tav tm="0">
                                          <p:val>
                                            <p:strVal val="#ppt_x-.2"/>
                                          </p:val>
                                        </p:tav>
                                        <p:tav tm="100000">
                                          <p:val>
                                            <p:strVal val="#ppt_x"/>
                                          </p:val>
                                        </p:tav>
                                      </p:tavLst>
                                    </p:anim>
                                    <p:anim calcmode="lin" valueType="num">
                                      <p:cBhvr>
                                        <p:cTn id="69" dur="500" fill="hold"/>
                                        <p:tgtEl>
                                          <p:spTgt spid="273485"/>
                                        </p:tgtEl>
                                        <p:attrNameLst>
                                          <p:attrName>ppt_y</p:attrName>
                                        </p:attrNameLst>
                                      </p:cBhvr>
                                      <p:tavLst>
                                        <p:tav tm="0">
                                          <p:val>
                                            <p:strVal val="#ppt_y"/>
                                          </p:val>
                                        </p:tav>
                                        <p:tav tm="100000">
                                          <p:val>
                                            <p:strVal val="#ppt_y"/>
                                          </p:val>
                                        </p:tav>
                                      </p:tavLst>
                                    </p:anim>
                                    <p:animEffect transition="in" filter="fade">
                                      <p:cBhvr>
                                        <p:cTn id="70" dur="500"/>
                                        <p:tgtEl>
                                          <p:spTgt spid="273485"/>
                                        </p:tgtEl>
                                      </p:cBhvr>
                                    </p:animEffect>
                                  </p:childTnLst>
                                </p:cTn>
                              </p:par>
                            </p:childTnLst>
                          </p:cTn>
                        </p:par>
                        <p:par>
                          <p:cTn id="71" fill="hold">
                            <p:stCondLst>
                              <p:cond delay="4500"/>
                            </p:stCondLst>
                            <p:childTnLst>
                              <p:par>
                                <p:cTn id="72" presetID="49" presetClass="entr" presetSubtype="0" decel="100000" fill="hold" grpId="0" nodeType="afterEffect">
                                  <p:stCondLst>
                                    <p:cond delay="0"/>
                                  </p:stCondLst>
                                  <p:childTnLst>
                                    <p:set>
                                      <p:cBhvr>
                                        <p:cTn id="73" dur="1" fill="hold">
                                          <p:stCondLst>
                                            <p:cond delay="0"/>
                                          </p:stCondLst>
                                        </p:cTn>
                                        <p:tgtEl>
                                          <p:spTgt spid="273474"/>
                                        </p:tgtEl>
                                        <p:attrNameLst>
                                          <p:attrName>style.visibility</p:attrName>
                                        </p:attrNameLst>
                                      </p:cBhvr>
                                      <p:to>
                                        <p:strVal val="visible"/>
                                      </p:to>
                                    </p:set>
                                    <p:anim calcmode="lin" valueType="num">
                                      <p:cBhvr>
                                        <p:cTn id="74" dur="500" fill="hold"/>
                                        <p:tgtEl>
                                          <p:spTgt spid="273474"/>
                                        </p:tgtEl>
                                        <p:attrNameLst>
                                          <p:attrName>ppt_w</p:attrName>
                                        </p:attrNameLst>
                                      </p:cBhvr>
                                      <p:tavLst>
                                        <p:tav tm="0">
                                          <p:val>
                                            <p:fltVal val="0"/>
                                          </p:val>
                                        </p:tav>
                                        <p:tav tm="100000">
                                          <p:val>
                                            <p:strVal val="#ppt_w"/>
                                          </p:val>
                                        </p:tav>
                                      </p:tavLst>
                                    </p:anim>
                                    <p:anim calcmode="lin" valueType="num">
                                      <p:cBhvr>
                                        <p:cTn id="75" dur="500" fill="hold"/>
                                        <p:tgtEl>
                                          <p:spTgt spid="273474"/>
                                        </p:tgtEl>
                                        <p:attrNameLst>
                                          <p:attrName>ppt_h</p:attrName>
                                        </p:attrNameLst>
                                      </p:cBhvr>
                                      <p:tavLst>
                                        <p:tav tm="0">
                                          <p:val>
                                            <p:fltVal val="0"/>
                                          </p:val>
                                        </p:tav>
                                        <p:tav tm="100000">
                                          <p:val>
                                            <p:strVal val="#ppt_h"/>
                                          </p:val>
                                        </p:tav>
                                      </p:tavLst>
                                    </p:anim>
                                    <p:anim calcmode="lin" valueType="num">
                                      <p:cBhvr>
                                        <p:cTn id="76" dur="500" fill="hold"/>
                                        <p:tgtEl>
                                          <p:spTgt spid="273474"/>
                                        </p:tgtEl>
                                        <p:attrNameLst>
                                          <p:attrName>style.rotation</p:attrName>
                                        </p:attrNameLst>
                                      </p:cBhvr>
                                      <p:tavLst>
                                        <p:tav tm="0">
                                          <p:val>
                                            <p:fltVal val="360"/>
                                          </p:val>
                                        </p:tav>
                                        <p:tav tm="100000">
                                          <p:val>
                                            <p:fltVal val="0"/>
                                          </p:val>
                                        </p:tav>
                                      </p:tavLst>
                                    </p:anim>
                                    <p:animEffect transition="in" filter="fade">
                                      <p:cBhvr>
                                        <p:cTn id="77" dur="500"/>
                                        <p:tgtEl>
                                          <p:spTgt spid="273474"/>
                                        </p:tgtEl>
                                      </p:cBhvr>
                                    </p:animEffect>
                                  </p:childTnLst>
                                </p:cTn>
                              </p:par>
                            </p:childTnLst>
                          </p:cTn>
                        </p:par>
                        <p:par>
                          <p:cTn id="78" fill="hold">
                            <p:stCondLst>
                              <p:cond delay="5000"/>
                            </p:stCondLst>
                            <p:childTnLst>
                              <p:par>
                                <p:cTn id="79" presetID="54" presetClass="entr" presetSubtype="0" accel="100000" fill="hold" grpId="0" nodeType="afterEffect">
                                  <p:stCondLst>
                                    <p:cond delay="0"/>
                                  </p:stCondLst>
                                  <p:childTnLst>
                                    <p:set>
                                      <p:cBhvr>
                                        <p:cTn id="80" dur="1" fill="hold">
                                          <p:stCondLst>
                                            <p:cond delay="0"/>
                                          </p:stCondLst>
                                        </p:cTn>
                                        <p:tgtEl>
                                          <p:spTgt spid="273484"/>
                                        </p:tgtEl>
                                        <p:attrNameLst>
                                          <p:attrName>style.visibility</p:attrName>
                                        </p:attrNameLst>
                                      </p:cBhvr>
                                      <p:to>
                                        <p:strVal val="visible"/>
                                      </p:to>
                                    </p:set>
                                    <p:anim calcmode="lin" valueType="num">
                                      <p:cBhvr>
                                        <p:cTn id="81" dur="500" fill="hold"/>
                                        <p:tgtEl>
                                          <p:spTgt spid="273484"/>
                                        </p:tgtEl>
                                        <p:attrNameLst>
                                          <p:attrName>ppt_w</p:attrName>
                                        </p:attrNameLst>
                                      </p:cBhvr>
                                      <p:tavLst>
                                        <p:tav tm="0">
                                          <p:val>
                                            <p:strVal val="#ppt_w*0.05"/>
                                          </p:val>
                                        </p:tav>
                                        <p:tav tm="100000">
                                          <p:val>
                                            <p:strVal val="#ppt_w"/>
                                          </p:val>
                                        </p:tav>
                                      </p:tavLst>
                                    </p:anim>
                                    <p:anim calcmode="lin" valueType="num">
                                      <p:cBhvr>
                                        <p:cTn id="82" dur="500" fill="hold"/>
                                        <p:tgtEl>
                                          <p:spTgt spid="273484"/>
                                        </p:tgtEl>
                                        <p:attrNameLst>
                                          <p:attrName>ppt_h</p:attrName>
                                        </p:attrNameLst>
                                      </p:cBhvr>
                                      <p:tavLst>
                                        <p:tav tm="0">
                                          <p:val>
                                            <p:strVal val="#ppt_h"/>
                                          </p:val>
                                        </p:tav>
                                        <p:tav tm="100000">
                                          <p:val>
                                            <p:strVal val="#ppt_h"/>
                                          </p:val>
                                        </p:tav>
                                      </p:tavLst>
                                    </p:anim>
                                    <p:anim calcmode="lin" valueType="num">
                                      <p:cBhvr>
                                        <p:cTn id="83" dur="500" fill="hold"/>
                                        <p:tgtEl>
                                          <p:spTgt spid="273484"/>
                                        </p:tgtEl>
                                        <p:attrNameLst>
                                          <p:attrName>ppt_x</p:attrName>
                                        </p:attrNameLst>
                                      </p:cBhvr>
                                      <p:tavLst>
                                        <p:tav tm="0">
                                          <p:val>
                                            <p:strVal val="#ppt_x-.2"/>
                                          </p:val>
                                        </p:tav>
                                        <p:tav tm="100000">
                                          <p:val>
                                            <p:strVal val="#ppt_x"/>
                                          </p:val>
                                        </p:tav>
                                      </p:tavLst>
                                    </p:anim>
                                    <p:anim calcmode="lin" valueType="num">
                                      <p:cBhvr>
                                        <p:cTn id="84" dur="500" fill="hold"/>
                                        <p:tgtEl>
                                          <p:spTgt spid="273484"/>
                                        </p:tgtEl>
                                        <p:attrNameLst>
                                          <p:attrName>ppt_y</p:attrName>
                                        </p:attrNameLst>
                                      </p:cBhvr>
                                      <p:tavLst>
                                        <p:tav tm="0">
                                          <p:val>
                                            <p:strVal val="#ppt_y"/>
                                          </p:val>
                                        </p:tav>
                                        <p:tav tm="100000">
                                          <p:val>
                                            <p:strVal val="#ppt_y"/>
                                          </p:val>
                                        </p:tav>
                                      </p:tavLst>
                                    </p:anim>
                                    <p:animEffect transition="in" filter="fade">
                                      <p:cBhvr>
                                        <p:cTn id="85" dur="500"/>
                                        <p:tgtEl>
                                          <p:spTgt spid="273484"/>
                                        </p:tgtEl>
                                      </p:cBhvr>
                                    </p:animEffect>
                                  </p:childTnLst>
                                </p:cTn>
                              </p:par>
                            </p:childTnLst>
                          </p:cTn>
                        </p:par>
                        <p:par>
                          <p:cTn id="86" fill="hold">
                            <p:stCondLst>
                              <p:cond delay="5500"/>
                            </p:stCondLst>
                            <p:childTnLst>
                              <p:par>
                                <p:cTn id="87" presetID="49" presetClass="entr" presetSubtype="0" decel="100000" fill="hold" grpId="0" nodeType="afterEffect">
                                  <p:stCondLst>
                                    <p:cond delay="0"/>
                                  </p:stCondLst>
                                  <p:childTnLst>
                                    <p:set>
                                      <p:cBhvr>
                                        <p:cTn id="88" dur="1" fill="hold">
                                          <p:stCondLst>
                                            <p:cond delay="0"/>
                                          </p:stCondLst>
                                        </p:cTn>
                                        <p:tgtEl>
                                          <p:spTgt spid="273475"/>
                                        </p:tgtEl>
                                        <p:attrNameLst>
                                          <p:attrName>style.visibility</p:attrName>
                                        </p:attrNameLst>
                                      </p:cBhvr>
                                      <p:to>
                                        <p:strVal val="visible"/>
                                      </p:to>
                                    </p:set>
                                    <p:anim calcmode="lin" valueType="num">
                                      <p:cBhvr>
                                        <p:cTn id="89" dur="500" fill="hold"/>
                                        <p:tgtEl>
                                          <p:spTgt spid="273475"/>
                                        </p:tgtEl>
                                        <p:attrNameLst>
                                          <p:attrName>ppt_w</p:attrName>
                                        </p:attrNameLst>
                                      </p:cBhvr>
                                      <p:tavLst>
                                        <p:tav tm="0">
                                          <p:val>
                                            <p:fltVal val="0"/>
                                          </p:val>
                                        </p:tav>
                                        <p:tav tm="100000">
                                          <p:val>
                                            <p:strVal val="#ppt_w"/>
                                          </p:val>
                                        </p:tav>
                                      </p:tavLst>
                                    </p:anim>
                                    <p:anim calcmode="lin" valueType="num">
                                      <p:cBhvr>
                                        <p:cTn id="90" dur="500" fill="hold"/>
                                        <p:tgtEl>
                                          <p:spTgt spid="273475"/>
                                        </p:tgtEl>
                                        <p:attrNameLst>
                                          <p:attrName>ppt_h</p:attrName>
                                        </p:attrNameLst>
                                      </p:cBhvr>
                                      <p:tavLst>
                                        <p:tav tm="0">
                                          <p:val>
                                            <p:fltVal val="0"/>
                                          </p:val>
                                        </p:tav>
                                        <p:tav tm="100000">
                                          <p:val>
                                            <p:strVal val="#ppt_h"/>
                                          </p:val>
                                        </p:tav>
                                      </p:tavLst>
                                    </p:anim>
                                    <p:anim calcmode="lin" valueType="num">
                                      <p:cBhvr>
                                        <p:cTn id="91" dur="500" fill="hold"/>
                                        <p:tgtEl>
                                          <p:spTgt spid="273475"/>
                                        </p:tgtEl>
                                        <p:attrNameLst>
                                          <p:attrName>style.rotation</p:attrName>
                                        </p:attrNameLst>
                                      </p:cBhvr>
                                      <p:tavLst>
                                        <p:tav tm="0">
                                          <p:val>
                                            <p:fltVal val="360"/>
                                          </p:val>
                                        </p:tav>
                                        <p:tav tm="100000">
                                          <p:val>
                                            <p:fltVal val="0"/>
                                          </p:val>
                                        </p:tav>
                                      </p:tavLst>
                                    </p:anim>
                                    <p:animEffect transition="in" filter="fade">
                                      <p:cBhvr>
                                        <p:cTn id="92" dur="500"/>
                                        <p:tgtEl>
                                          <p:spTgt spid="273475"/>
                                        </p:tgtEl>
                                      </p:cBhvr>
                                    </p:animEffect>
                                  </p:childTnLst>
                                </p:cTn>
                              </p:par>
                            </p:childTnLst>
                          </p:cTn>
                        </p:par>
                        <p:par>
                          <p:cTn id="93" fill="hold">
                            <p:stCondLst>
                              <p:cond delay="6000"/>
                            </p:stCondLst>
                            <p:childTnLst>
                              <p:par>
                                <p:cTn id="94" presetID="54" presetClass="entr" presetSubtype="0" accel="100000" fill="hold" grpId="0" nodeType="afterEffect">
                                  <p:stCondLst>
                                    <p:cond delay="0"/>
                                  </p:stCondLst>
                                  <p:childTnLst>
                                    <p:set>
                                      <p:cBhvr>
                                        <p:cTn id="95" dur="1" fill="hold">
                                          <p:stCondLst>
                                            <p:cond delay="0"/>
                                          </p:stCondLst>
                                        </p:cTn>
                                        <p:tgtEl>
                                          <p:spTgt spid="273486"/>
                                        </p:tgtEl>
                                        <p:attrNameLst>
                                          <p:attrName>style.visibility</p:attrName>
                                        </p:attrNameLst>
                                      </p:cBhvr>
                                      <p:to>
                                        <p:strVal val="visible"/>
                                      </p:to>
                                    </p:set>
                                    <p:anim calcmode="lin" valueType="num">
                                      <p:cBhvr>
                                        <p:cTn id="96" dur="500" fill="hold"/>
                                        <p:tgtEl>
                                          <p:spTgt spid="273486"/>
                                        </p:tgtEl>
                                        <p:attrNameLst>
                                          <p:attrName>ppt_w</p:attrName>
                                        </p:attrNameLst>
                                      </p:cBhvr>
                                      <p:tavLst>
                                        <p:tav tm="0">
                                          <p:val>
                                            <p:strVal val="#ppt_w*0.05"/>
                                          </p:val>
                                        </p:tav>
                                        <p:tav tm="100000">
                                          <p:val>
                                            <p:strVal val="#ppt_w"/>
                                          </p:val>
                                        </p:tav>
                                      </p:tavLst>
                                    </p:anim>
                                    <p:anim calcmode="lin" valueType="num">
                                      <p:cBhvr>
                                        <p:cTn id="97" dur="500" fill="hold"/>
                                        <p:tgtEl>
                                          <p:spTgt spid="273486"/>
                                        </p:tgtEl>
                                        <p:attrNameLst>
                                          <p:attrName>ppt_h</p:attrName>
                                        </p:attrNameLst>
                                      </p:cBhvr>
                                      <p:tavLst>
                                        <p:tav tm="0">
                                          <p:val>
                                            <p:strVal val="#ppt_h"/>
                                          </p:val>
                                        </p:tav>
                                        <p:tav tm="100000">
                                          <p:val>
                                            <p:strVal val="#ppt_h"/>
                                          </p:val>
                                        </p:tav>
                                      </p:tavLst>
                                    </p:anim>
                                    <p:anim calcmode="lin" valueType="num">
                                      <p:cBhvr>
                                        <p:cTn id="98" dur="500" fill="hold"/>
                                        <p:tgtEl>
                                          <p:spTgt spid="273486"/>
                                        </p:tgtEl>
                                        <p:attrNameLst>
                                          <p:attrName>ppt_x</p:attrName>
                                        </p:attrNameLst>
                                      </p:cBhvr>
                                      <p:tavLst>
                                        <p:tav tm="0">
                                          <p:val>
                                            <p:strVal val="#ppt_x-.2"/>
                                          </p:val>
                                        </p:tav>
                                        <p:tav tm="100000">
                                          <p:val>
                                            <p:strVal val="#ppt_x"/>
                                          </p:val>
                                        </p:tav>
                                      </p:tavLst>
                                    </p:anim>
                                    <p:anim calcmode="lin" valueType="num">
                                      <p:cBhvr>
                                        <p:cTn id="99" dur="500" fill="hold"/>
                                        <p:tgtEl>
                                          <p:spTgt spid="273486"/>
                                        </p:tgtEl>
                                        <p:attrNameLst>
                                          <p:attrName>ppt_y</p:attrName>
                                        </p:attrNameLst>
                                      </p:cBhvr>
                                      <p:tavLst>
                                        <p:tav tm="0">
                                          <p:val>
                                            <p:strVal val="#ppt_y"/>
                                          </p:val>
                                        </p:tav>
                                        <p:tav tm="100000">
                                          <p:val>
                                            <p:strVal val="#ppt_y"/>
                                          </p:val>
                                        </p:tav>
                                      </p:tavLst>
                                    </p:anim>
                                    <p:animEffect transition="in" filter="fade">
                                      <p:cBhvr>
                                        <p:cTn id="100" dur="500"/>
                                        <p:tgtEl>
                                          <p:spTgt spid="273486"/>
                                        </p:tgtEl>
                                      </p:cBhvr>
                                    </p:animEffect>
                                  </p:childTnLst>
                                </p:cTn>
                              </p:par>
                            </p:childTnLst>
                          </p:cTn>
                        </p:par>
                        <p:par>
                          <p:cTn id="101" fill="hold">
                            <p:stCondLst>
                              <p:cond delay="6500"/>
                            </p:stCondLst>
                            <p:childTnLst>
                              <p:par>
                                <p:cTn id="102" presetID="49" presetClass="entr" presetSubtype="0" decel="100000" fill="hold" grpId="0" nodeType="afterEffect">
                                  <p:stCondLst>
                                    <p:cond delay="0"/>
                                  </p:stCondLst>
                                  <p:childTnLst>
                                    <p:set>
                                      <p:cBhvr>
                                        <p:cTn id="103" dur="1" fill="hold">
                                          <p:stCondLst>
                                            <p:cond delay="0"/>
                                          </p:stCondLst>
                                        </p:cTn>
                                        <p:tgtEl>
                                          <p:spTgt spid="273476"/>
                                        </p:tgtEl>
                                        <p:attrNameLst>
                                          <p:attrName>style.visibility</p:attrName>
                                        </p:attrNameLst>
                                      </p:cBhvr>
                                      <p:to>
                                        <p:strVal val="visible"/>
                                      </p:to>
                                    </p:set>
                                    <p:anim calcmode="lin" valueType="num">
                                      <p:cBhvr>
                                        <p:cTn id="104" dur="500" fill="hold"/>
                                        <p:tgtEl>
                                          <p:spTgt spid="273476"/>
                                        </p:tgtEl>
                                        <p:attrNameLst>
                                          <p:attrName>ppt_w</p:attrName>
                                        </p:attrNameLst>
                                      </p:cBhvr>
                                      <p:tavLst>
                                        <p:tav tm="0">
                                          <p:val>
                                            <p:fltVal val="0"/>
                                          </p:val>
                                        </p:tav>
                                        <p:tav tm="100000">
                                          <p:val>
                                            <p:strVal val="#ppt_w"/>
                                          </p:val>
                                        </p:tav>
                                      </p:tavLst>
                                    </p:anim>
                                    <p:anim calcmode="lin" valueType="num">
                                      <p:cBhvr>
                                        <p:cTn id="105" dur="500" fill="hold"/>
                                        <p:tgtEl>
                                          <p:spTgt spid="273476"/>
                                        </p:tgtEl>
                                        <p:attrNameLst>
                                          <p:attrName>ppt_h</p:attrName>
                                        </p:attrNameLst>
                                      </p:cBhvr>
                                      <p:tavLst>
                                        <p:tav tm="0">
                                          <p:val>
                                            <p:fltVal val="0"/>
                                          </p:val>
                                        </p:tav>
                                        <p:tav tm="100000">
                                          <p:val>
                                            <p:strVal val="#ppt_h"/>
                                          </p:val>
                                        </p:tav>
                                      </p:tavLst>
                                    </p:anim>
                                    <p:anim calcmode="lin" valueType="num">
                                      <p:cBhvr>
                                        <p:cTn id="106" dur="500" fill="hold"/>
                                        <p:tgtEl>
                                          <p:spTgt spid="273476"/>
                                        </p:tgtEl>
                                        <p:attrNameLst>
                                          <p:attrName>style.rotation</p:attrName>
                                        </p:attrNameLst>
                                      </p:cBhvr>
                                      <p:tavLst>
                                        <p:tav tm="0">
                                          <p:val>
                                            <p:fltVal val="360"/>
                                          </p:val>
                                        </p:tav>
                                        <p:tav tm="100000">
                                          <p:val>
                                            <p:fltVal val="0"/>
                                          </p:val>
                                        </p:tav>
                                      </p:tavLst>
                                    </p:anim>
                                    <p:animEffect transition="in" filter="fade">
                                      <p:cBhvr>
                                        <p:cTn id="107" dur="500"/>
                                        <p:tgtEl>
                                          <p:spTgt spid="273476"/>
                                        </p:tgtEl>
                                      </p:cBhvr>
                                    </p:animEffect>
                                  </p:childTnLst>
                                </p:cTn>
                              </p:par>
                            </p:childTnLst>
                          </p:cTn>
                        </p:par>
                        <p:par>
                          <p:cTn id="108" fill="hold">
                            <p:stCondLst>
                              <p:cond delay="7000"/>
                            </p:stCondLst>
                            <p:childTnLst>
                              <p:par>
                                <p:cTn id="109" presetID="54" presetClass="entr" presetSubtype="0" accel="100000" fill="hold" grpId="0" nodeType="afterEffect">
                                  <p:stCondLst>
                                    <p:cond delay="0"/>
                                  </p:stCondLst>
                                  <p:childTnLst>
                                    <p:set>
                                      <p:cBhvr>
                                        <p:cTn id="110" dur="1" fill="hold">
                                          <p:stCondLst>
                                            <p:cond delay="0"/>
                                          </p:stCondLst>
                                        </p:cTn>
                                        <p:tgtEl>
                                          <p:spTgt spid="273487"/>
                                        </p:tgtEl>
                                        <p:attrNameLst>
                                          <p:attrName>style.visibility</p:attrName>
                                        </p:attrNameLst>
                                      </p:cBhvr>
                                      <p:to>
                                        <p:strVal val="visible"/>
                                      </p:to>
                                    </p:set>
                                    <p:anim calcmode="lin" valueType="num">
                                      <p:cBhvr>
                                        <p:cTn id="111" dur="500" fill="hold"/>
                                        <p:tgtEl>
                                          <p:spTgt spid="273487"/>
                                        </p:tgtEl>
                                        <p:attrNameLst>
                                          <p:attrName>ppt_w</p:attrName>
                                        </p:attrNameLst>
                                      </p:cBhvr>
                                      <p:tavLst>
                                        <p:tav tm="0">
                                          <p:val>
                                            <p:strVal val="#ppt_w*0.05"/>
                                          </p:val>
                                        </p:tav>
                                        <p:tav tm="100000">
                                          <p:val>
                                            <p:strVal val="#ppt_w"/>
                                          </p:val>
                                        </p:tav>
                                      </p:tavLst>
                                    </p:anim>
                                    <p:anim calcmode="lin" valueType="num">
                                      <p:cBhvr>
                                        <p:cTn id="112" dur="500" fill="hold"/>
                                        <p:tgtEl>
                                          <p:spTgt spid="273487"/>
                                        </p:tgtEl>
                                        <p:attrNameLst>
                                          <p:attrName>ppt_h</p:attrName>
                                        </p:attrNameLst>
                                      </p:cBhvr>
                                      <p:tavLst>
                                        <p:tav tm="0">
                                          <p:val>
                                            <p:strVal val="#ppt_h"/>
                                          </p:val>
                                        </p:tav>
                                        <p:tav tm="100000">
                                          <p:val>
                                            <p:strVal val="#ppt_h"/>
                                          </p:val>
                                        </p:tav>
                                      </p:tavLst>
                                    </p:anim>
                                    <p:anim calcmode="lin" valueType="num">
                                      <p:cBhvr>
                                        <p:cTn id="113" dur="500" fill="hold"/>
                                        <p:tgtEl>
                                          <p:spTgt spid="273487"/>
                                        </p:tgtEl>
                                        <p:attrNameLst>
                                          <p:attrName>ppt_x</p:attrName>
                                        </p:attrNameLst>
                                      </p:cBhvr>
                                      <p:tavLst>
                                        <p:tav tm="0">
                                          <p:val>
                                            <p:strVal val="#ppt_x-.2"/>
                                          </p:val>
                                        </p:tav>
                                        <p:tav tm="100000">
                                          <p:val>
                                            <p:strVal val="#ppt_x"/>
                                          </p:val>
                                        </p:tav>
                                      </p:tavLst>
                                    </p:anim>
                                    <p:anim calcmode="lin" valueType="num">
                                      <p:cBhvr>
                                        <p:cTn id="114" dur="500" fill="hold"/>
                                        <p:tgtEl>
                                          <p:spTgt spid="273487"/>
                                        </p:tgtEl>
                                        <p:attrNameLst>
                                          <p:attrName>ppt_y</p:attrName>
                                        </p:attrNameLst>
                                      </p:cBhvr>
                                      <p:tavLst>
                                        <p:tav tm="0">
                                          <p:val>
                                            <p:strVal val="#ppt_y"/>
                                          </p:val>
                                        </p:tav>
                                        <p:tav tm="100000">
                                          <p:val>
                                            <p:strVal val="#ppt_y"/>
                                          </p:val>
                                        </p:tav>
                                      </p:tavLst>
                                    </p:anim>
                                    <p:animEffect transition="in" filter="fade">
                                      <p:cBhvr>
                                        <p:cTn id="115" dur="500"/>
                                        <p:tgtEl>
                                          <p:spTgt spid="273487"/>
                                        </p:tgtEl>
                                      </p:cBhvr>
                                    </p:animEffect>
                                  </p:childTnLst>
                                </p:cTn>
                              </p:par>
                            </p:childTnLst>
                          </p:cTn>
                        </p:par>
                        <p:par>
                          <p:cTn id="116" fill="hold">
                            <p:stCondLst>
                              <p:cond delay="7500"/>
                            </p:stCondLst>
                            <p:childTnLst>
                              <p:par>
                                <p:cTn id="117" presetID="54" presetClass="entr" presetSubtype="0" accel="100000" fill="hold" grpId="0" nodeType="afterEffect">
                                  <p:stCondLst>
                                    <p:cond delay="0"/>
                                  </p:stCondLst>
                                  <p:childTnLst>
                                    <p:set>
                                      <p:cBhvr>
                                        <p:cTn id="118" dur="1" fill="hold">
                                          <p:stCondLst>
                                            <p:cond delay="0"/>
                                          </p:stCondLst>
                                        </p:cTn>
                                        <p:tgtEl>
                                          <p:spTgt spid="273488"/>
                                        </p:tgtEl>
                                        <p:attrNameLst>
                                          <p:attrName>style.visibility</p:attrName>
                                        </p:attrNameLst>
                                      </p:cBhvr>
                                      <p:to>
                                        <p:strVal val="visible"/>
                                      </p:to>
                                    </p:set>
                                    <p:anim calcmode="lin" valueType="num">
                                      <p:cBhvr>
                                        <p:cTn id="119" dur="500" fill="hold"/>
                                        <p:tgtEl>
                                          <p:spTgt spid="273488"/>
                                        </p:tgtEl>
                                        <p:attrNameLst>
                                          <p:attrName>ppt_w</p:attrName>
                                        </p:attrNameLst>
                                      </p:cBhvr>
                                      <p:tavLst>
                                        <p:tav tm="0">
                                          <p:val>
                                            <p:strVal val="#ppt_w*0.05"/>
                                          </p:val>
                                        </p:tav>
                                        <p:tav tm="100000">
                                          <p:val>
                                            <p:strVal val="#ppt_w"/>
                                          </p:val>
                                        </p:tav>
                                      </p:tavLst>
                                    </p:anim>
                                    <p:anim calcmode="lin" valueType="num">
                                      <p:cBhvr>
                                        <p:cTn id="120" dur="500" fill="hold"/>
                                        <p:tgtEl>
                                          <p:spTgt spid="273488"/>
                                        </p:tgtEl>
                                        <p:attrNameLst>
                                          <p:attrName>ppt_h</p:attrName>
                                        </p:attrNameLst>
                                      </p:cBhvr>
                                      <p:tavLst>
                                        <p:tav tm="0">
                                          <p:val>
                                            <p:strVal val="#ppt_h"/>
                                          </p:val>
                                        </p:tav>
                                        <p:tav tm="100000">
                                          <p:val>
                                            <p:strVal val="#ppt_h"/>
                                          </p:val>
                                        </p:tav>
                                      </p:tavLst>
                                    </p:anim>
                                    <p:anim calcmode="lin" valueType="num">
                                      <p:cBhvr>
                                        <p:cTn id="121" dur="500" fill="hold"/>
                                        <p:tgtEl>
                                          <p:spTgt spid="273488"/>
                                        </p:tgtEl>
                                        <p:attrNameLst>
                                          <p:attrName>ppt_x</p:attrName>
                                        </p:attrNameLst>
                                      </p:cBhvr>
                                      <p:tavLst>
                                        <p:tav tm="0">
                                          <p:val>
                                            <p:strVal val="#ppt_x-.2"/>
                                          </p:val>
                                        </p:tav>
                                        <p:tav tm="100000">
                                          <p:val>
                                            <p:strVal val="#ppt_x"/>
                                          </p:val>
                                        </p:tav>
                                      </p:tavLst>
                                    </p:anim>
                                    <p:anim calcmode="lin" valueType="num">
                                      <p:cBhvr>
                                        <p:cTn id="122" dur="500" fill="hold"/>
                                        <p:tgtEl>
                                          <p:spTgt spid="273488"/>
                                        </p:tgtEl>
                                        <p:attrNameLst>
                                          <p:attrName>ppt_y</p:attrName>
                                        </p:attrNameLst>
                                      </p:cBhvr>
                                      <p:tavLst>
                                        <p:tav tm="0">
                                          <p:val>
                                            <p:strVal val="#ppt_y"/>
                                          </p:val>
                                        </p:tav>
                                        <p:tav tm="100000">
                                          <p:val>
                                            <p:strVal val="#ppt_y"/>
                                          </p:val>
                                        </p:tav>
                                      </p:tavLst>
                                    </p:anim>
                                    <p:animEffect transition="in" filter="fade">
                                      <p:cBhvr>
                                        <p:cTn id="123" dur="500"/>
                                        <p:tgtEl>
                                          <p:spTgt spid="273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73" grpId="0" animBg="1"/>
      <p:bldP spid="273474" grpId="0" animBg="1"/>
      <p:bldP spid="273475" grpId="0" animBg="1"/>
      <p:bldP spid="273476" grpId="0" animBg="1"/>
      <p:bldP spid="273477" grpId="0" animBg="1"/>
      <p:bldP spid="273478" grpId="0" animBg="1"/>
      <p:bldP spid="273479" grpId="0" animBg="1"/>
      <p:bldP spid="273480" grpId="0" animBg="1"/>
      <p:bldP spid="273481" grpId="0" animBg="1"/>
      <p:bldP spid="273482" grpId="0" animBg="1"/>
      <p:bldP spid="273483" grpId="0" animBg="1"/>
      <p:bldP spid="273484" grpId="0" animBg="1"/>
      <p:bldP spid="273485" grpId="0" animBg="1"/>
      <p:bldP spid="273486" grpId="0" animBg="1"/>
      <p:bldP spid="273487" grpId="0" animBg="1"/>
      <p:bldP spid="27348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4434" name="Group 2"/>
          <p:cNvGraphicFramePr>
            <a:graphicFrameLocks noGrp="1"/>
          </p:cNvGraphicFramePr>
          <p:nvPr>
            <p:ph idx="1"/>
          </p:nvPr>
        </p:nvGraphicFramePr>
        <p:xfrm>
          <a:off x="2576513" y="1722438"/>
          <a:ext cx="2362200" cy="4754880"/>
        </p:xfrm>
        <a:graphic>
          <a:graphicData uri="http://schemas.openxmlformats.org/drawingml/2006/table">
            <a:tbl>
              <a:tblPr/>
              <a:tblGrid>
                <a:gridCol w="808037"/>
                <a:gridCol w="766763"/>
                <a:gridCol w="7874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Q</a:t>
                      </a:r>
                      <a:r>
                        <a:rPr kumimoji="0" lang="en-US" sz="2400" b="0" i="0" u="none" strike="noStrike" cap="none" normalizeH="0" baseline="0" smtClean="0">
                          <a:ln>
                            <a:noFill/>
                          </a:ln>
                          <a:solidFill>
                            <a:schemeClr val="tx1"/>
                          </a:solidFill>
                          <a:effectLst/>
                          <a:latin typeface="Arial" pitchFamily="34" charset="0"/>
                          <a:cs typeface="Arial" pitchFamily="34" charset="0"/>
                        </a:rPr>
                        <a:t>2</a:t>
                      </a: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Q</a:t>
                      </a:r>
                      <a:r>
                        <a:rPr kumimoji="0" lang="en-US" sz="24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Q</a:t>
                      </a:r>
                      <a:r>
                        <a:rPr kumimoji="0" lang="en-US" sz="24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274496" name="AutoShape 64"/>
          <p:cNvSpPr>
            <a:spLocks noChangeArrowheads="1"/>
          </p:cNvSpPr>
          <p:nvPr/>
        </p:nvSpPr>
        <p:spPr bwMode="auto">
          <a:xfrm>
            <a:off x="5030788" y="3154363"/>
            <a:ext cx="547687" cy="731837"/>
          </a:xfrm>
          <a:prstGeom prst="curvedLeftArrow">
            <a:avLst>
              <a:gd name="adj1" fmla="val 26725"/>
              <a:gd name="adj2" fmla="val 53449"/>
              <a:gd name="adj3" fmla="val 33333"/>
            </a:avLst>
          </a:prstGeom>
          <a:solidFill>
            <a:srgbClr val="F3F3FF"/>
          </a:solidFill>
          <a:ln w="25400">
            <a:solidFill>
              <a:schemeClr val="tx2">
                <a:lumMod val="60000"/>
                <a:lumOff val="40000"/>
              </a:schemeClr>
            </a:solidFill>
            <a:miter lim="800000"/>
            <a:headEnd/>
            <a:tailEnd/>
          </a:ln>
        </p:spPr>
        <p:txBody>
          <a:bodyPr wrap="none" anchor="ctr"/>
          <a:lstStyle/>
          <a:p>
            <a:endParaRPr lang="en-US"/>
          </a:p>
        </p:txBody>
      </p:sp>
      <p:sp>
        <p:nvSpPr>
          <p:cNvPr id="274497" name="AutoShape 65"/>
          <p:cNvSpPr>
            <a:spLocks noChangeArrowheads="1"/>
          </p:cNvSpPr>
          <p:nvPr/>
        </p:nvSpPr>
        <p:spPr bwMode="auto">
          <a:xfrm>
            <a:off x="5121275" y="4068763"/>
            <a:ext cx="547688" cy="731837"/>
          </a:xfrm>
          <a:prstGeom prst="curvedLeftArrow">
            <a:avLst>
              <a:gd name="adj1" fmla="val 26725"/>
              <a:gd name="adj2" fmla="val 53449"/>
              <a:gd name="adj3" fmla="val 33333"/>
            </a:avLst>
          </a:prstGeom>
          <a:solidFill>
            <a:srgbClr val="F3F3FF"/>
          </a:solidFill>
          <a:ln w="25400">
            <a:solidFill>
              <a:schemeClr val="tx2">
                <a:lumMod val="60000"/>
                <a:lumOff val="40000"/>
              </a:schemeClr>
            </a:solidFill>
            <a:miter lim="800000"/>
            <a:headEnd/>
            <a:tailEnd/>
          </a:ln>
        </p:spPr>
        <p:txBody>
          <a:bodyPr wrap="none" anchor="ctr"/>
          <a:lstStyle/>
          <a:p>
            <a:endParaRPr lang="en-US"/>
          </a:p>
        </p:txBody>
      </p:sp>
      <p:sp>
        <p:nvSpPr>
          <p:cNvPr id="274498" name="AutoShape 66"/>
          <p:cNvSpPr>
            <a:spLocks noChangeArrowheads="1"/>
          </p:cNvSpPr>
          <p:nvPr/>
        </p:nvSpPr>
        <p:spPr bwMode="auto">
          <a:xfrm>
            <a:off x="5121275" y="5075238"/>
            <a:ext cx="547688" cy="731837"/>
          </a:xfrm>
          <a:prstGeom prst="curvedLeftArrow">
            <a:avLst>
              <a:gd name="adj1" fmla="val 26725"/>
              <a:gd name="adj2" fmla="val 53449"/>
              <a:gd name="adj3" fmla="val 33333"/>
            </a:avLst>
          </a:prstGeom>
          <a:solidFill>
            <a:srgbClr val="F3F3FF"/>
          </a:solidFill>
          <a:ln w="25400">
            <a:solidFill>
              <a:schemeClr val="tx2">
                <a:lumMod val="60000"/>
                <a:lumOff val="40000"/>
              </a:schemeClr>
            </a:solidFill>
            <a:miter lim="800000"/>
            <a:headEnd/>
            <a:tailEnd/>
          </a:ln>
        </p:spPr>
        <p:txBody>
          <a:bodyPr wrap="none" anchor="ctr"/>
          <a:lstStyle/>
          <a:p>
            <a:endParaRPr lang="en-US"/>
          </a:p>
        </p:txBody>
      </p:sp>
      <p:sp>
        <p:nvSpPr>
          <p:cNvPr id="274499" name="AutoShape 67"/>
          <p:cNvSpPr>
            <a:spLocks noChangeArrowheads="1"/>
          </p:cNvSpPr>
          <p:nvPr/>
        </p:nvSpPr>
        <p:spPr bwMode="auto">
          <a:xfrm rot="-5547965">
            <a:off x="3740944" y="3529806"/>
            <a:ext cx="4708525" cy="1033463"/>
          </a:xfrm>
          <a:prstGeom prst="curvedUpArrow">
            <a:avLst>
              <a:gd name="adj1" fmla="val 27168"/>
              <a:gd name="adj2" fmla="val 182243"/>
              <a:gd name="adj3" fmla="val 33333"/>
            </a:avLst>
          </a:prstGeom>
          <a:solidFill>
            <a:schemeClr val="bg1"/>
          </a:solidFill>
          <a:ln w="25400">
            <a:solidFill>
              <a:schemeClr val="tx2">
                <a:lumMod val="60000"/>
                <a:lumOff val="40000"/>
              </a:schemeClr>
            </a:solidFill>
            <a:miter lim="800000"/>
            <a:headEnd/>
            <a:tailEnd/>
          </a:ln>
        </p:spPr>
        <p:txBody>
          <a:bodyPr wrap="none" anchor="ctr"/>
          <a:lstStyle/>
          <a:p>
            <a:endParaRPr lang="en-US"/>
          </a:p>
        </p:txBody>
      </p:sp>
      <p:sp>
        <p:nvSpPr>
          <p:cNvPr id="274500" name="Oval 68"/>
          <p:cNvSpPr>
            <a:spLocks noChangeArrowheads="1"/>
          </p:cNvSpPr>
          <p:nvPr/>
        </p:nvSpPr>
        <p:spPr bwMode="auto">
          <a:xfrm>
            <a:off x="3475038" y="2332038"/>
            <a:ext cx="549275" cy="1006475"/>
          </a:xfrm>
          <a:prstGeom prst="ellipse">
            <a:avLst/>
          </a:prstGeom>
          <a:noFill/>
          <a:ln w="38100" algn="ctr">
            <a:solidFill>
              <a:schemeClr val="tx2">
                <a:lumMod val="60000"/>
                <a:lumOff val="40000"/>
              </a:schemeClr>
            </a:solidFill>
            <a:round/>
            <a:headEnd/>
            <a:tailEnd/>
          </a:ln>
        </p:spPr>
        <p:txBody>
          <a:bodyPr wrap="none" anchor="ctr"/>
          <a:lstStyle/>
          <a:p>
            <a:endParaRPr lang="en-US"/>
          </a:p>
        </p:txBody>
      </p:sp>
      <p:sp>
        <p:nvSpPr>
          <p:cNvPr id="274501" name="Oval 69"/>
          <p:cNvSpPr>
            <a:spLocks noChangeArrowheads="1"/>
          </p:cNvSpPr>
          <p:nvPr/>
        </p:nvSpPr>
        <p:spPr bwMode="auto">
          <a:xfrm>
            <a:off x="3475038" y="3429000"/>
            <a:ext cx="549275" cy="1006475"/>
          </a:xfrm>
          <a:prstGeom prst="ellipse">
            <a:avLst/>
          </a:prstGeom>
          <a:noFill/>
          <a:ln w="38100" algn="ctr">
            <a:solidFill>
              <a:schemeClr val="tx2">
                <a:lumMod val="60000"/>
                <a:lumOff val="40000"/>
              </a:schemeClr>
            </a:solidFill>
            <a:round/>
            <a:headEnd/>
            <a:tailEnd/>
          </a:ln>
        </p:spPr>
        <p:txBody>
          <a:bodyPr wrap="none" anchor="ctr"/>
          <a:lstStyle/>
          <a:p>
            <a:endParaRPr lang="en-US"/>
          </a:p>
        </p:txBody>
      </p:sp>
      <p:sp>
        <p:nvSpPr>
          <p:cNvPr id="274502" name="Oval 70"/>
          <p:cNvSpPr>
            <a:spLocks noChangeArrowheads="1"/>
          </p:cNvSpPr>
          <p:nvPr/>
        </p:nvSpPr>
        <p:spPr bwMode="auto">
          <a:xfrm>
            <a:off x="3475038" y="5440363"/>
            <a:ext cx="549275" cy="1006475"/>
          </a:xfrm>
          <a:prstGeom prst="ellipse">
            <a:avLst/>
          </a:prstGeom>
          <a:noFill/>
          <a:ln w="38100" algn="ctr">
            <a:solidFill>
              <a:schemeClr val="tx2">
                <a:lumMod val="60000"/>
                <a:lumOff val="40000"/>
              </a:schemeClr>
            </a:solidFill>
            <a:round/>
            <a:headEnd/>
            <a:tailEnd/>
          </a:ln>
        </p:spPr>
        <p:txBody>
          <a:bodyPr wrap="none" anchor="ctr"/>
          <a:lstStyle/>
          <a:p>
            <a:endParaRPr lang="en-US"/>
          </a:p>
        </p:txBody>
      </p:sp>
      <p:sp>
        <p:nvSpPr>
          <p:cNvPr id="274503" name="Oval 71"/>
          <p:cNvSpPr>
            <a:spLocks noChangeArrowheads="1"/>
          </p:cNvSpPr>
          <p:nvPr/>
        </p:nvSpPr>
        <p:spPr bwMode="auto">
          <a:xfrm>
            <a:off x="3475038" y="4435475"/>
            <a:ext cx="549275" cy="1006475"/>
          </a:xfrm>
          <a:prstGeom prst="ellipse">
            <a:avLst/>
          </a:prstGeom>
          <a:noFill/>
          <a:ln w="38100" algn="ctr">
            <a:solidFill>
              <a:schemeClr val="tx2">
                <a:lumMod val="60000"/>
                <a:lumOff val="40000"/>
              </a:schemeClr>
            </a:solidFill>
            <a:round/>
            <a:headEnd/>
            <a:tailEnd/>
          </a:ln>
        </p:spPr>
        <p:txBody>
          <a:bodyPr wrap="none" anchor="ctr"/>
          <a:lstStyle/>
          <a:p>
            <a:endParaRPr lang="en-US"/>
          </a:p>
        </p:txBody>
      </p:sp>
      <p:sp>
        <p:nvSpPr>
          <p:cNvPr id="232496" name="Text Box 72"/>
          <p:cNvSpPr txBox="1">
            <a:spLocks noChangeArrowheads="1"/>
          </p:cNvSpPr>
          <p:nvPr/>
        </p:nvSpPr>
        <p:spPr bwMode="auto">
          <a:xfrm>
            <a:off x="6765925" y="1692275"/>
            <a:ext cx="1646238" cy="701675"/>
          </a:xfrm>
          <a:prstGeom prst="rect">
            <a:avLst/>
          </a:prstGeom>
          <a:noFill/>
          <a:ln w="38100" algn="ctr">
            <a:noFill/>
            <a:miter lim="800000"/>
            <a:headEnd/>
            <a:tailEnd/>
          </a:ln>
        </p:spPr>
        <p:txBody>
          <a:bodyPr>
            <a:spAutoFit/>
          </a:bodyPr>
          <a:lstStyle/>
          <a:p>
            <a:pPr algn="r">
              <a:spcBef>
                <a:spcPct val="50000"/>
              </a:spcBef>
            </a:pPr>
            <a:r>
              <a:rPr lang="fa-IR" sz="4000" dirty="0">
                <a:latin typeface="Tahoma" pitchFamily="34" charset="0"/>
                <a:cs typeface="B Lotus" pitchFamily="2" charset="-78"/>
              </a:rPr>
              <a:t>بیت</a:t>
            </a:r>
            <a:r>
              <a:rPr lang="fa-IR" sz="3200" dirty="0">
                <a:latin typeface="Tahoma" pitchFamily="34" charset="0"/>
                <a:cs typeface="B Lotus" pitchFamily="2" charset="-78"/>
              </a:rPr>
              <a:t> 1</a:t>
            </a:r>
            <a:endParaRPr lang="en-US" sz="3200" dirty="0">
              <a:latin typeface="Tahoma" pitchFamily="34" charset="0"/>
              <a:cs typeface="B Lotus" pitchFamily="2" charset="-78"/>
            </a:endParaRPr>
          </a:p>
        </p:txBody>
      </p:sp>
      <p:sp>
        <p:nvSpPr>
          <p:cNvPr id="14" name="Rectangle 2"/>
          <p:cNvSpPr>
            <a:spLocks noGrp="1" noChangeArrowheads="1"/>
          </p:cNvSpPr>
          <p:nvPr>
            <p:ph type="title"/>
          </p:nvPr>
        </p:nvSpPr>
        <p:spPr>
          <a:xfrm>
            <a:off x="5486400" y="274638"/>
            <a:ext cx="3200400" cy="1143000"/>
          </a:xfrm>
        </p:spPr>
        <p:txBody>
          <a:bodyPr/>
          <a:lstStyle/>
          <a:p>
            <a:pPr algn="r" rtl="1" eaLnBrk="1" hangingPunct="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شمارنده سه بیتی</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74496"/>
                                        </p:tgtEl>
                                        <p:attrNameLst>
                                          <p:attrName>style.visibility</p:attrName>
                                        </p:attrNameLst>
                                      </p:cBhvr>
                                      <p:to>
                                        <p:strVal val="visible"/>
                                      </p:to>
                                    </p:set>
                                    <p:anim calcmode="lin" valueType="num">
                                      <p:cBhvr>
                                        <p:cTn id="7" dur="500" fill="hold"/>
                                        <p:tgtEl>
                                          <p:spTgt spid="274496"/>
                                        </p:tgtEl>
                                        <p:attrNameLst>
                                          <p:attrName>ppt_w</p:attrName>
                                        </p:attrNameLst>
                                      </p:cBhvr>
                                      <p:tavLst>
                                        <p:tav tm="0">
                                          <p:val>
                                            <p:strVal val="#ppt_w*0.05"/>
                                          </p:val>
                                        </p:tav>
                                        <p:tav tm="100000">
                                          <p:val>
                                            <p:strVal val="#ppt_w"/>
                                          </p:val>
                                        </p:tav>
                                      </p:tavLst>
                                    </p:anim>
                                    <p:anim calcmode="lin" valueType="num">
                                      <p:cBhvr>
                                        <p:cTn id="8" dur="500" fill="hold"/>
                                        <p:tgtEl>
                                          <p:spTgt spid="274496"/>
                                        </p:tgtEl>
                                        <p:attrNameLst>
                                          <p:attrName>ppt_h</p:attrName>
                                        </p:attrNameLst>
                                      </p:cBhvr>
                                      <p:tavLst>
                                        <p:tav tm="0">
                                          <p:val>
                                            <p:strVal val="#ppt_h"/>
                                          </p:val>
                                        </p:tav>
                                        <p:tav tm="100000">
                                          <p:val>
                                            <p:strVal val="#ppt_h"/>
                                          </p:val>
                                        </p:tav>
                                      </p:tavLst>
                                    </p:anim>
                                    <p:anim calcmode="lin" valueType="num">
                                      <p:cBhvr>
                                        <p:cTn id="9" dur="500" fill="hold"/>
                                        <p:tgtEl>
                                          <p:spTgt spid="274496"/>
                                        </p:tgtEl>
                                        <p:attrNameLst>
                                          <p:attrName>ppt_x</p:attrName>
                                        </p:attrNameLst>
                                      </p:cBhvr>
                                      <p:tavLst>
                                        <p:tav tm="0">
                                          <p:val>
                                            <p:strVal val="#ppt_x-.2"/>
                                          </p:val>
                                        </p:tav>
                                        <p:tav tm="100000">
                                          <p:val>
                                            <p:strVal val="#ppt_x"/>
                                          </p:val>
                                        </p:tav>
                                      </p:tavLst>
                                    </p:anim>
                                    <p:anim calcmode="lin" valueType="num">
                                      <p:cBhvr>
                                        <p:cTn id="10" dur="500" fill="hold"/>
                                        <p:tgtEl>
                                          <p:spTgt spid="274496"/>
                                        </p:tgtEl>
                                        <p:attrNameLst>
                                          <p:attrName>ppt_y</p:attrName>
                                        </p:attrNameLst>
                                      </p:cBhvr>
                                      <p:tavLst>
                                        <p:tav tm="0">
                                          <p:val>
                                            <p:strVal val="#ppt_y"/>
                                          </p:val>
                                        </p:tav>
                                        <p:tav tm="100000">
                                          <p:val>
                                            <p:strVal val="#ppt_y"/>
                                          </p:val>
                                        </p:tav>
                                      </p:tavLst>
                                    </p:anim>
                                    <p:animEffect transition="in" filter="fade">
                                      <p:cBhvr>
                                        <p:cTn id="11" dur="500"/>
                                        <p:tgtEl>
                                          <p:spTgt spid="274496"/>
                                        </p:tgtEl>
                                      </p:cBhvr>
                                    </p:animEffect>
                                  </p:childTnLst>
                                </p:cTn>
                              </p:par>
                              <p:par>
                                <p:cTn id="12" presetID="49" presetClass="entr" presetSubtype="0" decel="100000" fill="hold" grpId="0" nodeType="withEffect">
                                  <p:stCondLst>
                                    <p:cond delay="0"/>
                                  </p:stCondLst>
                                  <p:childTnLst>
                                    <p:set>
                                      <p:cBhvr>
                                        <p:cTn id="13" dur="1" fill="hold">
                                          <p:stCondLst>
                                            <p:cond delay="0"/>
                                          </p:stCondLst>
                                        </p:cTn>
                                        <p:tgtEl>
                                          <p:spTgt spid="274500"/>
                                        </p:tgtEl>
                                        <p:attrNameLst>
                                          <p:attrName>style.visibility</p:attrName>
                                        </p:attrNameLst>
                                      </p:cBhvr>
                                      <p:to>
                                        <p:strVal val="visible"/>
                                      </p:to>
                                    </p:set>
                                    <p:anim calcmode="lin" valueType="num">
                                      <p:cBhvr>
                                        <p:cTn id="14" dur="500" fill="hold"/>
                                        <p:tgtEl>
                                          <p:spTgt spid="274500"/>
                                        </p:tgtEl>
                                        <p:attrNameLst>
                                          <p:attrName>ppt_w</p:attrName>
                                        </p:attrNameLst>
                                      </p:cBhvr>
                                      <p:tavLst>
                                        <p:tav tm="0">
                                          <p:val>
                                            <p:fltVal val="0"/>
                                          </p:val>
                                        </p:tav>
                                        <p:tav tm="100000">
                                          <p:val>
                                            <p:strVal val="#ppt_w"/>
                                          </p:val>
                                        </p:tav>
                                      </p:tavLst>
                                    </p:anim>
                                    <p:anim calcmode="lin" valueType="num">
                                      <p:cBhvr>
                                        <p:cTn id="15" dur="500" fill="hold"/>
                                        <p:tgtEl>
                                          <p:spTgt spid="274500"/>
                                        </p:tgtEl>
                                        <p:attrNameLst>
                                          <p:attrName>ppt_h</p:attrName>
                                        </p:attrNameLst>
                                      </p:cBhvr>
                                      <p:tavLst>
                                        <p:tav tm="0">
                                          <p:val>
                                            <p:fltVal val="0"/>
                                          </p:val>
                                        </p:tav>
                                        <p:tav tm="100000">
                                          <p:val>
                                            <p:strVal val="#ppt_h"/>
                                          </p:val>
                                        </p:tav>
                                      </p:tavLst>
                                    </p:anim>
                                    <p:anim calcmode="lin" valueType="num">
                                      <p:cBhvr>
                                        <p:cTn id="16" dur="500" fill="hold"/>
                                        <p:tgtEl>
                                          <p:spTgt spid="274500"/>
                                        </p:tgtEl>
                                        <p:attrNameLst>
                                          <p:attrName>style.rotation</p:attrName>
                                        </p:attrNameLst>
                                      </p:cBhvr>
                                      <p:tavLst>
                                        <p:tav tm="0">
                                          <p:val>
                                            <p:fltVal val="360"/>
                                          </p:val>
                                        </p:tav>
                                        <p:tav tm="100000">
                                          <p:val>
                                            <p:fltVal val="0"/>
                                          </p:val>
                                        </p:tav>
                                      </p:tavLst>
                                    </p:anim>
                                    <p:animEffect transition="in" filter="fade">
                                      <p:cBhvr>
                                        <p:cTn id="17" dur="500"/>
                                        <p:tgtEl>
                                          <p:spTgt spid="274500"/>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274501"/>
                                        </p:tgtEl>
                                        <p:attrNameLst>
                                          <p:attrName>style.visibility</p:attrName>
                                        </p:attrNameLst>
                                      </p:cBhvr>
                                      <p:to>
                                        <p:strVal val="visible"/>
                                      </p:to>
                                    </p:set>
                                    <p:anim calcmode="lin" valueType="num">
                                      <p:cBhvr>
                                        <p:cTn id="20" dur="500" fill="hold"/>
                                        <p:tgtEl>
                                          <p:spTgt spid="274501"/>
                                        </p:tgtEl>
                                        <p:attrNameLst>
                                          <p:attrName>ppt_w</p:attrName>
                                        </p:attrNameLst>
                                      </p:cBhvr>
                                      <p:tavLst>
                                        <p:tav tm="0">
                                          <p:val>
                                            <p:fltVal val="0"/>
                                          </p:val>
                                        </p:tav>
                                        <p:tav tm="100000">
                                          <p:val>
                                            <p:strVal val="#ppt_w"/>
                                          </p:val>
                                        </p:tav>
                                      </p:tavLst>
                                    </p:anim>
                                    <p:anim calcmode="lin" valueType="num">
                                      <p:cBhvr>
                                        <p:cTn id="21" dur="500" fill="hold"/>
                                        <p:tgtEl>
                                          <p:spTgt spid="274501"/>
                                        </p:tgtEl>
                                        <p:attrNameLst>
                                          <p:attrName>ppt_h</p:attrName>
                                        </p:attrNameLst>
                                      </p:cBhvr>
                                      <p:tavLst>
                                        <p:tav tm="0">
                                          <p:val>
                                            <p:fltVal val="0"/>
                                          </p:val>
                                        </p:tav>
                                        <p:tav tm="100000">
                                          <p:val>
                                            <p:strVal val="#ppt_h"/>
                                          </p:val>
                                        </p:tav>
                                      </p:tavLst>
                                    </p:anim>
                                    <p:anim calcmode="lin" valueType="num">
                                      <p:cBhvr>
                                        <p:cTn id="22" dur="500" fill="hold"/>
                                        <p:tgtEl>
                                          <p:spTgt spid="274501"/>
                                        </p:tgtEl>
                                        <p:attrNameLst>
                                          <p:attrName>style.rotation</p:attrName>
                                        </p:attrNameLst>
                                      </p:cBhvr>
                                      <p:tavLst>
                                        <p:tav tm="0">
                                          <p:val>
                                            <p:fltVal val="360"/>
                                          </p:val>
                                        </p:tav>
                                        <p:tav tm="100000">
                                          <p:val>
                                            <p:fltVal val="0"/>
                                          </p:val>
                                        </p:tav>
                                      </p:tavLst>
                                    </p:anim>
                                    <p:animEffect transition="in" filter="fade">
                                      <p:cBhvr>
                                        <p:cTn id="23" dur="500"/>
                                        <p:tgtEl>
                                          <p:spTgt spid="274501"/>
                                        </p:tgtEl>
                                      </p:cBhvr>
                                    </p:animEffect>
                                  </p:childTnLst>
                                </p:cTn>
                              </p:par>
                            </p:childTnLst>
                          </p:cTn>
                        </p:par>
                        <p:par>
                          <p:cTn id="24" fill="hold">
                            <p:stCondLst>
                              <p:cond delay="500"/>
                            </p:stCondLst>
                            <p:childTnLst>
                              <p:par>
                                <p:cTn id="25" presetID="55" presetClass="exit" presetSubtype="0" fill="hold" grpId="1" nodeType="afterEffect">
                                  <p:stCondLst>
                                    <p:cond delay="500"/>
                                  </p:stCondLst>
                                  <p:childTnLst>
                                    <p:anim calcmode="lin" valueType="num">
                                      <p:cBhvr>
                                        <p:cTn id="26" dur="1000"/>
                                        <p:tgtEl>
                                          <p:spTgt spid="274501"/>
                                        </p:tgtEl>
                                        <p:attrNameLst>
                                          <p:attrName>ppt_w</p:attrName>
                                        </p:attrNameLst>
                                      </p:cBhvr>
                                      <p:tavLst>
                                        <p:tav tm="0">
                                          <p:val>
                                            <p:strVal val="ppt_w"/>
                                          </p:val>
                                        </p:tav>
                                        <p:tav tm="100000">
                                          <p:val>
                                            <p:strVal val="ppt_w*0.70"/>
                                          </p:val>
                                        </p:tav>
                                      </p:tavLst>
                                    </p:anim>
                                    <p:anim calcmode="lin" valueType="num">
                                      <p:cBhvr>
                                        <p:cTn id="27" dur="1000"/>
                                        <p:tgtEl>
                                          <p:spTgt spid="274501"/>
                                        </p:tgtEl>
                                        <p:attrNameLst>
                                          <p:attrName>ppt_h</p:attrName>
                                        </p:attrNameLst>
                                      </p:cBhvr>
                                      <p:tavLst>
                                        <p:tav tm="0">
                                          <p:val>
                                            <p:strVal val="ppt_h"/>
                                          </p:val>
                                        </p:tav>
                                        <p:tav tm="100000">
                                          <p:val>
                                            <p:strVal val="ppt_h"/>
                                          </p:val>
                                        </p:tav>
                                      </p:tavLst>
                                    </p:anim>
                                    <p:animEffect transition="out" filter="fade">
                                      <p:cBhvr>
                                        <p:cTn id="28" dur="1000"/>
                                        <p:tgtEl>
                                          <p:spTgt spid="274501"/>
                                        </p:tgtEl>
                                      </p:cBhvr>
                                    </p:animEffect>
                                    <p:set>
                                      <p:cBhvr>
                                        <p:cTn id="29" dur="1" fill="hold">
                                          <p:stCondLst>
                                            <p:cond delay="999"/>
                                          </p:stCondLst>
                                        </p:cTn>
                                        <p:tgtEl>
                                          <p:spTgt spid="274501"/>
                                        </p:tgtEl>
                                        <p:attrNameLst>
                                          <p:attrName>style.visibility</p:attrName>
                                        </p:attrNameLst>
                                      </p:cBhvr>
                                      <p:to>
                                        <p:strVal val="hidden"/>
                                      </p:to>
                                    </p:set>
                                  </p:childTnLst>
                                </p:cTn>
                              </p:par>
                              <p:par>
                                <p:cTn id="30" presetID="55" presetClass="exit" presetSubtype="0" fill="hold" grpId="1" nodeType="withEffect">
                                  <p:stCondLst>
                                    <p:cond delay="500"/>
                                  </p:stCondLst>
                                  <p:childTnLst>
                                    <p:anim calcmode="lin" valueType="num">
                                      <p:cBhvr>
                                        <p:cTn id="31" dur="1000"/>
                                        <p:tgtEl>
                                          <p:spTgt spid="274500"/>
                                        </p:tgtEl>
                                        <p:attrNameLst>
                                          <p:attrName>ppt_w</p:attrName>
                                        </p:attrNameLst>
                                      </p:cBhvr>
                                      <p:tavLst>
                                        <p:tav tm="0">
                                          <p:val>
                                            <p:strVal val="ppt_w"/>
                                          </p:val>
                                        </p:tav>
                                        <p:tav tm="100000">
                                          <p:val>
                                            <p:strVal val="ppt_w*0.70"/>
                                          </p:val>
                                        </p:tav>
                                      </p:tavLst>
                                    </p:anim>
                                    <p:anim calcmode="lin" valueType="num">
                                      <p:cBhvr>
                                        <p:cTn id="32" dur="1000"/>
                                        <p:tgtEl>
                                          <p:spTgt spid="274500"/>
                                        </p:tgtEl>
                                        <p:attrNameLst>
                                          <p:attrName>ppt_h</p:attrName>
                                        </p:attrNameLst>
                                      </p:cBhvr>
                                      <p:tavLst>
                                        <p:tav tm="0">
                                          <p:val>
                                            <p:strVal val="ppt_h"/>
                                          </p:val>
                                        </p:tav>
                                        <p:tav tm="100000">
                                          <p:val>
                                            <p:strVal val="ppt_h"/>
                                          </p:val>
                                        </p:tav>
                                      </p:tavLst>
                                    </p:anim>
                                    <p:animEffect transition="out" filter="fade">
                                      <p:cBhvr>
                                        <p:cTn id="33" dur="1000"/>
                                        <p:tgtEl>
                                          <p:spTgt spid="274500"/>
                                        </p:tgtEl>
                                      </p:cBhvr>
                                    </p:animEffect>
                                    <p:set>
                                      <p:cBhvr>
                                        <p:cTn id="34" dur="1" fill="hold">
                                          <p:stCondLst>
                                            <p:cond delay="999"/>
                                          </p:stCondLst>
                                        </p:cTn>
                                        <p:tgtEl>
                                          <p:spTgt spid="274500"/>
                                        </p:tgtEl>
                                        <p:attrNameLst>
                                          <p:attrName>style.visibility</p:attrName>
                                        </p:attrNameLst>
                                      </p:cBhvr>
                                      <p:to>
                                        <p:strVal val="hidden"/>
                                      </p:to>
                                    </p:set>
                                  </p:childTnLst>
                                </p:cTn>
                              </p:par>
                            </p:childTnLst>
                          </p:cTn>
                        </p:par>
                        <p:par>
                          <p:cTn id="35" fill="hold">
                            <p:stCondLst>
                              <p:cond delay="2000"/>
                            </p:stCondLst>
                            <p:childTnLst>
                              <p:par>
                                <p:cTn id="36" presetID="54" presetClass="entr" presetSubtype="0" accel="100000" fill="hold" grpId="0" nodeType="afterEffect">
                                  <p:stCondLst>
                                    <p:cond delay="1000"/>
                                  </p:stCondLst>
                                  <p:childTnLst>
                                    <p:set>
                                      <p:cBhvr>
                                        <p:cTn id="37" dur="1" fill="hold">
                                          <p:stCondLst>
                                            <p:cond delay="0"/>
                                          </p:stCondLst>
                                        </p:cTn>
                                        <p:tgtEl>
                                          <p:spTgt spid="274497"/>
                                        </p:tgtEl>
                                        <p:attrNameLst>
                                          <p:attrName>style.visibility</p:attrName>
                                        </p:attrNameLst>
                                      </p:cBhvr>
                                      <p:to>
                                        <p:strVal val="visible"/>
                                      </p:to>
                                    </p:set>
                                    <p:anim calcmode="lin" valueType="num">
                                      <p:cBhvr>
                                        <p:cTn id="38" dur="500" fill="hold"/>
                                        <p:tgtEl>
                                          <p:spTgt spid="274497"/>
                                        </p:tgtEl>
                                        <p:attrNameLst>
                                          <p:attrName>ppt_w</p:attrName>
                                        </p:attrNameLst>
                                      </p:cBhvr>
                                      <p:tavLst>
                                        <p:tav tm="0">
                                          <p:val>
                                            <p:strVal val="#ppt_w*0.05"/>
                                          </p:val>
                                        </p:tav>
                                        <p:tav tm="100000">
                                          <p:val>
                                            <p:strVal val="#ppt_w"/>
                                          </p:val>
                                        </p:tav>
                                      </p:tavLst>
                                    </p:anim>
                                    <p:anim calcmode="lin" valueType="num">
                                      <p:cBhvr>
                                        <p:cTn id="39" dur="500" fill="hold"/>
                                        <p:tgtEl>
                                          <p:spTgt spid="274497"/>
                                        </p:tgtEl>
                                        <p:attrNameLst>
                                          <p:attrName>ppt_h</p:attrName>
                                        </p:attrNameLst>
                                      </p:cBhvr>
                                      <p:tavLst>
                                        <p:tav tm="0">
                                          <p:val>
                                            <p:strVal val="#ppt_h"/>
                                          </p:val>
                                        </p:tav>
                                        <p:tav tm="100000">
                                          <p:val>
                                            <p:strVal val="#ppt_h"/>
                                          </p:val>
                                        </p:tav>
                                      </p:tavLst>
                                    </p:anim>
                                    <p:anim calcmode="lin" valueType="num">
                                      <p:cBhvr>
                                        <p:cTn id="40" dur="500" fill="hold"/>
                                        <p:tgtEl>
                                          <p:spTgt spid="274497"/>
                                        </p:tgtEl>
                                        <p:attrNameLst>
                                          <p:attrName>ppt_x</p:attrName>
                                        </p:attrNameLst>
                                      </p:cBhvr>
                                      <p:tavLst>
                                        <p:tav tm="0">
                                          <p:val>
                                            <p:strVal val="#ppt_x-.2"/>
                                          </p:val>
                                        </p:tav>
                                        <p:tav tm="100000">
                                          <p:val>
                                            <p:strVal val="#ppt_x"/>
                                          </p:val>
                                        </p:tav>
                                      </p:tavLst>
                                    </p:anim>
                                    <p:anim calcmode="lin" valueType="num">
                                      <p:cBhvr>
                                        <p:cTn id="41" dur="500" fill="hold"/>
                                        <p:tgtEl>
                                          <p:spTgt spid="274497"/>
                                        </p:tgtEl>
                                        <p:attrNameLst>
                                          <p:attrName>ppt_y</p:attrName>
                                        </p:attrNameLst>
                                      </p:cBhvr>
                                      <p:tavLst>
                                        <p:tav tm="0">
                                          <p:val>
                                            <p:strVal val="#ppt_y"/>
                                          </p:val>
                                        </p:tav>
                                        <p:tav tm="100000">
                                          <p:val>
                                            <p:strVal val="#ppt_y"/>
                                          </p:val>
                                        </p:tav>
                                      </p:tavLst>
                                    </p:anim>
                                    <p:animEffect transition="in" filter="fade">
                                      <p:cBhvr>
                                        <p:cTn id="42" dur="500"/>
                                        <p:tgtEl>
                                          <p:spTgt spid="274497"/>
                                        </p:tgtEl>
                                      </p:cBhvr>
                                    </p:animEffect>
                                  </p:childTnLst>
                                </p:cTn>
                              </p:par>
                              <p:par>
                                <p:cTn id="43" presetID="49" presetClass="entr" presetSubtype="0" decel="100000" fill="hold" grpId="0" nodeType="withEffect">
                                  <p:stCondLst>
                                    <p:cond delay="1000"/>
                                  </p:stCondLst>
                                  <p:childTnLst>
                                    <p:set>
                                      <p:cBhvr>
                                        <p:cTn id="44" dur="1" fill="hold">
                                          <p:stCondLst>
                                            <p:cond delay="0"/>
                                          </p:stCondLst>
                                        </p:cTn>
                                        <p:tgtEl>
                                          <p:spTgt spid="274503"/>
                                        </p:tgtEl>
                                        <p:attrNameLst>
                                          <p:attrName>style.visibility</p:attrName>
                                        </p:attrNameLst>
                                      </p:cBhvr>
                                      <p:to>
                                        <p:strVal val="visible"/>
                                      </p:to>
                                    </p:set>
                                    <p:anim calcmode="lin" valueType="num">
                                      <p:cBhvr>
                                        <p:cTn id="45" dur="500" fill="hold"/>
                                        <p:tgtEl>
                                          <p:spTgt spid="274503"/>
                                        </p:tgtEl>
                                        <p:attrNameLst>
                                          <p:attrName>ppt_w</p:attrName>
                                        </p:attrNameLst>
                                      </p:cBhvr>
                                      <p:tavLst>
                                        <p:tav tm="0">
                                          <p:val>
                                            <p:fltVal val="0"/>
                                          </p:val>
                                        </p:tav>
                                        <p:tav tm="100000">
                                          <p:val>
                                            <p:strVal val="#ppt_w"/>
                                          </p:val>
                                        </p:tav>
                                      </p:tavLst>
                                    </p:anim>
                                    <p:anim calcmode="lin" valueType="num">
                                      <p:cBhvr>
                                        <p:cTn id="46" dur="500" fill="hold"/>
                                        <p:tgtEl>
                                          <p:spTgt spid="274503"/>
                                        </p:tgtEl>
                                        <p:attrNameLst>
                                          <p:attrName>ppt_h</p:attrName>
                                        </p:attrNameLst>
                                      </p:cBhvr>
                                      <p:tavLst>
                                        <p:tav tm="0">
                                          <p:val>
                                            <p:fltVal val="0"/>
                                          </p:val>
                                        </p:tav>
                                        <p:tav tm="100000">
                                          <p:val>
                                            <p:strVal val="#ppt_h"/>
                                          </p:val>
                                        </p:tav>
                                      </p:tavLst>
                                    </p:anim>
                                    <p:anim calcmode="lin" valueType="num">
                                      <p:cBhvr>
                                        <p:cTn id="47" dur="500" fill="hold"/>
                                        <p:tgtEl>
                                          <p:spTgt spid="274503"/>
                                        </p:tgtEl>
                                        <p:attrNameLst>
                                          <p:attrName>style.rotation</p:attrName>
                                        </p:attrNameLst>
                                      </p:cBhvr>
                                      <p:tavLst>
                                        <p:tav tm="0">
                                          <p:val>
                                            <p:fltVal val="360"/>
                                          </p:val>
                                        </p:tav>
                                        <p:tav tm="100000">
                                          <p:val>
                                            <p:fltVal val="0"/>
                                          </p:val>
                                        </p:tav>
                                      </p:tavLst>
                                    </p:anim>
                                    <p:animEffect transition="in" filter="fade">
                                      <p:cBhvr>
                                        <p:cTn id="48" dur="500"/>
                                        <p:tgtEl>
                                          <p:spTgt spid="274503"/>
                                        </p:tgtEl>
                                      </p:cBhvr>
                                    </p:animEffect>
                                  </p:childTnLst>
                                </p:cTn>
                              </p:par>
                              <p:par>
                                <p:cTn id="49" presetID="49" presetClass="entr" presetSubtype="0" decel="100000" fill="hold" grpId="2" nodeType="withEffect">
                                  <p:stCondLst>
                                    <p:cond delay="1000"/>
                                  </p:stCondLst>
                                  <p:childTnLst>
                                    <p:set>
                                      <p:cBhvr>
                                        <p:cTn id="50" dur="1" fill="hold">
                                          <p:stCondLst>
                                            <p:cond delay="0"/>
                                          </p:stCondLst>
                                        </p:cTn>
                                        <p:tgtEl>
                                          <p:spTgt spid="274501"/>
                                        </p:tgtEl>
                                        <p:attrNameLst>
                                          <p:attrName>style.visibility</p:attrName>
                                        </p:attrNameLst>
                                      </p:cBhvr>
                                      <p:to>
                                        <p:strVal val="visible"/>
                                      </p:to>
                                    </p:set>
                                    <p:anim calcmode="lin" valueType="num">
                                      <p:cBhvr>
                                        <p:cTn id="51" dur="500" fill="hold"/>
                                        <p:tgtEl>
                                          <p:spTgt spid="274501"/>
                                        </p:tgtEl>
                                        <p:attrNameLst>
                                          <p:attrName>ppt_w</p:attrName>
                                        </p:attrNameLst>
                                      </p:cBhvr>
                                      <p:tavLst>
                                        <p:tav tm="0">
                                          <p:val>
                                            <p:fltVal val="0"/>
                                          </p:val>
                                        </p:tav>
                                        <p:tav tm="100000">
                                          <p:val>
                                            <p:strVal val="#ppt_w"/>
                                          </p:val>
                                        </p:tav>
                                      </p:tavLst>
                                    </p:anim>
                                    <p:anim calcmode="lin" valueType="num">
                                      <p:cBhvr>
                                        <p:cTn id="52" dur="500" fill="hold"/>
                                        <p:tgtEl>
                                          <p:spTgt spid="274501"/>
                                        </p:tgtEl>
                                        <p:attrNameLst>
                                          <p:attrName>ppt_h</p:attrName>
                                        </p:attrNameLst>
                                      </p:cBhvr>
                                      <p:tavLst>
                                        <p:tav tm="0">
                                          <p:val>
                                            <p:fltVal val="0"/>
                                          </p:val>
                                        </p:tav>
                                        <p:tav tm="100000">
                                          <p:val>
                                            <p:strVal val="#ppt_h"/>
                                          </p:val>
                                        </p:tav>
                                      </p:tavLst>
                                    </p:anim>
                                    <p:anim calcmode="lin" valueType="num">
                                      <p:cBhvr>
                                        <p:cTn id="53" dur="500" fill="hold"/>
                                        <p:tgtEl>
                                          <p:spTgt spid="274501"/>
                                        </p:tgtEl>
                                        <p:attrNameLst>
                                          <p:attrName>style.rotation</p:attrName>
                                        </p:attrNameLst>
                                      </p:cBhvr>
                                      <p:tavLst>
                                        <p:tav tm="0">
                                          <p:val>
                                            <p:fltVal val="360"/>
                                          </p:val>
                                        </p:tav>
                                        <p:tav tm="100000">
                                          <p:val>
                                            <p:fltVal val="0"/>
                                          </p:val>
                                        </p:tav>
                                      </p:tavLst>
                                    </p:anim>
                                    <p:animEffect transition="in" filter="fade">
                                      <p:cBhvr>
                                        <p:cTn id="54" dur="500"/>
                                        <p:tgtEl>
                                          <p:spTgt spid="274501"/>
                                        </p:tgtEl>
                                      </p:cBhvr>
                                    </p:animEffect>
                                  </p:childTnLst>
                                </p:cTn>
                              </p:par>
                            </p:childTnLst>
                          </p:cTn>
                        </p:par>
                        <p:par>
                          <p:cTn id="55" fill="hold">
                            <p:stCondLst>
                              <p:cond delay="3500"/>
                            </p:stCondLst>
                            <p:childTnLst>
                              <p:par>
                                <p:cTn id="56" presetID="55" presetClass="exit" presetSubtype="0" fill="hold" grpId="3" nodeType="afterEffect">
                                  <p:stCondLst>
                                    <p:cond delay="500"/>
                                  </p:stCondLst>
                                  <p:childTnLst>
                                    <p:anim calcmode="lin" valueType="num">
                                      <p:cBhvr>
                                        <p:cTn id="57" dur="1000"/>
                                        <p:tgtEl>
                                          <p:spTgt spid="274501"/>
                                        </p:tgtEl>
                                        <p:attrNameLst>
                                          <p:attrName>ppt_w</p:attrName>
                                        </p:attrNameLst>
                                      </p:cBhvr>
                                      <p:tavLst>
                                        <p:tav tm="0">
                                          <p:val>
                                            <p:strVal val="ppt_w"/>
                                          </p:val>
                                        </p:tav>
                                        <p:tav tm="100000">
                                          <p:val>
                                            <p:strVal val="ppt_w*0.70"/>
                                          </p:val>
                                        </p:tav>
                                      </p:tavLst>
                                    </p:anim>
                                    <p:anim calcmode="lin" valueType="num">
                                      <p:cBhvr>
                                        <p:cTn id="58" dur="1000"/>
                                        <p:tgtEl>
                                          <p:spTgt spid="274501"/>
                                        </p:tgtEl>
                                        <p:attrNameLst>
                                          <p:attrName>ppt_h</p:attrName>
                                        </p:attrNameLst>
                                      </p:cBhvr>
                                      <p:tavLst>
                                        <p:tav tm="0">
                                          <p:val>
                                            <p:strVal val="ppt_h"/>
                                          </p:val>
                                        </p:tav>
                                        <p:tav tm="100000">
                                          <p:val>
                                            <p:strVal val="ppt_h"/>
                                          </p:val>
                                        </p:tav>
                                      </p:tavLst>
                                    </p:anim>
                                    <p:animEffect transition="out" filter="fade">
                                      <p:cBhvr>
                                        <p:cTn id="59" dur="1000"/>
                                        <p:tgtEl>
                                          <p:spTgt spid="274501"/>
                                        </p:tgtEl>
                                      </p:cBhvr>
                                    </p:animEffect>
                                    <p:set>
                                      <p:cBhvr>
                                        <p:cTn id="60" dur="1" fill="hold">
                                          <p:stCondLst>
                                            <p:cond delay="999"/>
                                          </p:stCondLst>
                                        </p:cTn>
                                        <p:tgtEl>
                                          <p:spTgt spid="274501"/>
                                        </p:tgtEl>
                                        <p:attrNameLst>
                                          <p:attrName>style.visibility</p:attrName>
                                        </p:attrNameLst>
                                      </p:cBhvr>
                                      <p:to>
                                        <p:strVal val="hidden"/>
                                      </p:to>
                                    </p:set>
                                  </p:childTnLst>
                                </p:cTn>
                              </p:par>
                              <p:par>
                                <p:cTn id="61" presetID="55" presetClass="exit" presetSubtype="0" fill="hold" grpId="1" nodeType="withEffect">
                                  <p:stCondLst>
                                    <p:cond delay="500"/>
                                  </p:stCondLst>
                                  <p:childTnLst>
                                    <p:anim calcmode="lin" valueType="num">
                                      <p:cBhvr>
                                        <p:cTn id="62" dur="1000"/>
                                        <p:tgtEl>
                                          <p:spTgt spid="274503"/>
                                        </p:tgtEl>
                                        <p:attrNameLst>
                                          <p:attrName>ppt_w</p:attrName>
                                        </p:attrNameLst>
                                      </p:cBhvr>
                                      <p:tavLst>
                                        <p:tav tm="0">
                                          <p:val>
                                            <p:strVal val="ppt_w"/>
                                          </p:val>
                                        </p:tav>
                                        <p:tav tm="100000">
                                          <p:val>
                                            <p:strVal val="ppt_w*0.70"/>
                                          </p:val>
                                        </p:tav>
                                      </p:tavLst>
                                    </p:anim>
                                    <p:anim calcmode="lin" valueType="num">
                                      <p:cBhvr>
                                        <p:cTn id="63" dur="1000"/>
                                        <p:tgtEl>
                                          <p:spTgt spid="274503"/>
                                        </p:tgtEl>
                                        <p:attrNameLst>
                                          <p:attrName>ppt_h</p:attrName>
                                        </p:attrNameLst>
                                      </p:cBhvr>
                                      <p:tavLst>
                                        <p:tav tm="0">
                                          <p:val>
                                            <p:strVal val="ppt_h"/>
                                          </p:val>
                                        </p:tav>
                                        <p:tav tm="100000">
                                          <p:val>
                                            <p:strVal val="ppt_h"/>
                                          </p:val>
                                        </p:tav>
                                      </p:tavLst>
                                    </p:anim>
                                    <p:animEffect transition="out" filter="fade">
                                      <p:cBhvr>
                                        <p:cTn id="64" dur="1000"/>
                                        <p:tgtEl>
                                          <p:spTgt spid="274503"/>
                                        </p:tgtEl>
                                      </p:cBhvr>
                                    </p:animEffect>
                                    <p:set>
                                      <p:cBhvr>
                                        <p:cTn id="65" dur="1" fill="hold">
                                          <p:stCondLst>
                                            <p:cond delay="999"/>
                                          </p:stCondLst>
                                        </p:cTn>
                                        <p:tgtEl>
                                          <p:spTgt spid="274503"/>
                                        </p:tgtEl>
                                        <p:attrNameLst>
                                          <p:attrName>style.visibility</p:attrName>
                                        </p:attrNameLst>
                                      </p:cBhvr>
                                      <p:to>
                                        <p:strVal val="hidden"/>
                                      </p:to>
                                    </p:set>
                                  </p:childTnLst>
                                </p:cTn>
                              </p:par>
                            </p:childTnLst>
                          </p:cTn>
                        </p:par>
                        <p:par>
                          <p:cTn id="66" fill="hold">
                            <p:stCondLst>
                              <p:cond delay="5000"/>
                            </p:stCondLst>
                            <p:childTnLst>
                              <p:par>
                                <p:cTn id="67" presetID="54" presetClass="entr" presetSubtype="0" accel="100000" fill="hold" grpId="0" nodeType="afterEffect">
                                  <p:stCondLst>
                                    <p:cond delay="1000"/>
                                  </p:stCondLst>
                                  <p:childTnLst>
                                    <p:set>
                                      <p:cBhvr>
                                        <p:cTn id="68" dur="1" fill="hold">
                                          <p:stCondLst>
                                            <p:cond delay="0"/>
                                          </p:stCondLst>
                                        </p:cTn>
                                        <p:tgtEl>
                                          <p:spTgt spid="274498"/>
                                        </p:tgtEl>
                                        <p:attrNameLst>
                                          <p:attrName>style.visibility</p:attrName>
                                        </p:attrNameLst>
                                      </p:cBhvr>
                                      <p:to>
                                        <p:strVal val="visible"/>
                                      </p:to>
                                    </p:set>
                                    <p:anim calcmode="lin" valueType="num">
                                      <p:cBhvr>
                                        <p:cTn id="69" dur="500" fill="hold"/>
                                        <p:tgtEl>
                                          <p:spTgt spid="274498"/>
                                        </p:tgtEl>
                                        <p:attrNameLst>
                                          <p:attrName>ppt_w</p:attrName>
                                        </p:attrNameLst>
                                      </p:cBhvr>
                                      <p:tavLst>
                                        <p:tav tm="0">
                                          <p:val>
                                            <p:strVal val="#ppt_w*0.05"/>
                                          </p:val>
                                        </p:tav>
                                        <p:tav tm="100000">
                                          <p:val>
                                            <p:strVal val="#ppt_w"/>
                                          </p:val>
                                        </p:tav>
                                      </p:tavLst>
                                    </p:anim>
                                    <p:anim calcmode="lin" valueType="num">
                                      <p:cBhvr>
                                        <p:cTn id="70" dur="500" fill="hold"/>
                                        <p:tgtEl>
                                          <p:spTgt spid="274498"/>
                                        </p:tgtEl>
                                        <p:attrNameLst>
                                          <p:attrName>ppt_h</p:attrName>
                                        </p:attrNameLst>
                                      </p:cBhvr>
                                      <p:tavLst>
                                        <p:tav tm="0">
                                          <p:val>
                                            <p:strVal val="#ppt_h"/>
                                          </p:val>
                                        </p:tav>
                                        <p:tav tm="100000">
                                          <p:val>
                                            <p:strVal val="#ppt_h"/>
                                          </p:val>
                                        </p:tav>
                                      </p:tavLst>
                                    </p:anim>
                                    <p:anim calcmode="lin" valueType="num">
                                      <p:cBhvr>
                                        <p:cTn id="71" dur="500" fill="hold"/>
                                        <p:tgtEl>
                                          <p:spTgt spid="274498"/>
                                        </p:tgtEl>
                                        <p:attrNameLst>
                                          <p:attrName>ppt_x</p:attrName>
                                        </p:attrNameLst>
                                      </p:cBhvr>
                                      <p:tavLst>
                                        <p:tav tm="0">
                                          <p:val>
                                            <p:strVal val="#ppt_x-.2"/>
                                          </p:val>
                                        </p:tav>
                                        <p:tav tm="100000">
                                          <p:val>
                                            <p:strVal val="#ppt_x"/>
                                          </p:val>
                                        </p:tav>
                                      </p:tavLst>
                                    </p:anim>
                                    <p:anim calcmode="lin" valueType="num">
                                      <p:cBhvr>
                                        <p:cTn id="72" dur="500" fill="hold"/>
                                        <p:tgtEl>
                                          <p:spTgt spid="274498"/>
                                        </p:tgtEl>
                                        <p:attrNameLst>
                                          <p:attrName>ppt_y</p:attrName>
                                        </p:attrNameLst>
                                      </p:cBhvr>
                                      <p:tavLst>
                                        <p:tav tm="0">
                                          <p:val>
                                            <p:strVal val="#ppt_y"/>
                                          </p:val>
                                        </p:tav>
                                        <p:tav tm="100000">
                                          <p:val>
                                            <p:strVal val="#ppt_y"/>
                                          </p:val>
                                        </p:tav>
                                      </p:tavLst>
                                    </p:anim>
                                    <p:animEffect transition="in" filter="fade">
                                      <p:cBhvr>
                                        <p:cTn id="73" dur="500"/>
                                        <p:tgtEl>
                                          <p:spTgt spid="274498"/>
                                        </p:tgtEl>
                                      </p:cBhvr>
                                    </p:animEffect>
                                  </p:childTnLst>
                                </p:cTn>
                              </p:par>
                              <p:par>
                                <p:cTn id="74" presetID="49" presetClass="entr" presetSubtype="0" decel="100000" fill="hold" grpId="0" nodeType="withEffect">
                                  <p:stCondLst>
                                    <p:cond delay="1000"/>
                                  </p:stCondLst>
                                  <p:childTnLst>
                                    <p:set>
                                      <p:cBhvr>
                                        <p:cTn id="75" dur="1" fill="hold">
                                          <p:stCondLst>
                                            <p:cond delay="0"/>
                                          </p:stCondLst>
                                        </p:cTn>
                                        <p:tgtEl>
                                          <p:spTgt spid="274502"/>
                                        </p:tgtEl>
                                        <p:attrNameLst>
                                          <p:attrName>style.visibility</p:attrName>
                                        </p:attrNameLst>
                                      </p:cBhvr>
                                      <p:to>
                                        <p:strVal val="visible"/>
                                      </p:to>
                                    </p:set>
                                    <p:anim calcmode="lin" valueType="num">
                                      <p:cBhvr>
                                        <p:cTn id="76" dur="500" fill="hold"/>
                                        <p:tgtEl>
                                          <p:spTgt spid="274502"/>
                                        </p:tgtEl>
                                        <p:attrNameLst>
                                          <p:attrName>ppt_w</p:attrName>
                                        </p:attrNameLst>
                                      </p:cBhvr>
                                      <p:tavLst>
                                        <p:tav tm="0">
                                          <p:val>
                                            <p:fltVal val="0"/>
                                          </p:val>
                                        </p:tav>
                                        <p:tav tm="100000">
                                          <p:val>
                                            <p:strVal val="#ppt_w"/>
                                          </p:val>
                                        </p:tav>
                                      </p:tavLst>
                                    </p:anim>
                                    <p:anim calcmode="lin" valueType="num">
                                      <p:cBhvr>
                                        <p:cTn id="77" dur="500" fill="hold"/>
                                        <p:tgtEl>
                                          <p:spTgt spid="274502"/>
                                        </p:tgtEl>
                                        <p:attrNameLst>
                                          <p:attrName>ppt_h</p:attrName>
                                        </p:attrNameLst>
                                      </p:cBhvr>
                                      <p:tavLst>
                                        <p:tav tm="0">
                                          <p:val>
                                            <p:fltVal val="0"/>
                                          </p:val>
                                        </p:tav>
                                        <p:tav tm="100000">
                                          <p:val>
                                            <p:strVal val="#ppt_h"/>
                                          </p:val>
                                        </p:tav>
                                      </p:tavLst>
                                    </p:anim>
                                    <p:anim calcmode="lin" valueType="num">
                                      <p:cBhvr>
                                        <p:cTn id="78" dur="500" fill="hold"/>
                                        <p:tgtEl>
                                          <p:spTgt spid="274502"/>
                                        </p:tgtEl>
                                        <p:attrNameLst>
                                          <p:attrName>style.rotation</p:attrName>
                                        </p:attrNameLst>
                                      </p:cBhvr>
                                      <p:tavLst>
                                        <p:tav tm="0">
                                          <p:val>
                                            <p:fltVal val="360"/>
                                          </p:val>
                                        </p:tav>
                                        <p:tav tm="100000">
                                          <p:val>
                                            <p:fltVal val="0"/>
                                          </p:val>
                                        </p:tav>
                                      </p:tavLst>
                                    </p:anim>
                                    <p:animEffect transition="in" filter="fade">
                                      <p:cBhvr>
                                        <p:cTn id="79" dur="500"/>
                                        <p:tgtEl>
                                          <p:spTgt spid="274502"/>
                                        </p:tgtEl>
                                      </p:cBhvr>
                                    </p:animEffect>
                                  </p:childTnLst>
                                </p:cTn>
                              </p:par>
                              <p:par>
                                <p:cTn id="80" presetID="49" presetClass="entr" presetSubtype="0" decel="100000" fill="hold" grpId="2" nodeType="withEffect">
                                  <p:stCondLst>
                                    <p:cond delay="1000"/>
                                  </p:stCondLst>
                                  <p:childTnLst>
                                    <p:set>
                                      <p:cBhvr>
                                        <p:cTn id="81" dur="1" fill="hold">
                                          <p:stCondLst>
                                            <p:cond delay="0"/>
                                          </p:stCondLst>
                                        </p:cTn>
                                        <p:tgtEl>
                                          <p:spTgt spid="274503"/>
                                        </p:tgtEl>
                                        <p:attrNameLst>
                                          <p:attrName>style.visibility</p:attrName>
                                        </p:attrNameLst>
                                      </p:cBhvr>
                                      <p:to>
                                        <p:strVal val="visible"/>
                                      </p:to>
                                    </p:set>
                                    <p:anim calcmode="lin" valueType="num">
                                      <p:cBhvr>
                                        <p:cTn id="82" dur="500" fill="hold"/>
                                        <p:tgtEl>
                                          <p:spTgt spid="274503"/>
                                        </p:tgtEl>
                                        <p:attrNameLst>
                                          <p:attrName>ppt_w</p:attrName>
                                        </p:attrNameLst>
                                      </p:cBhvr>
                                      <p:tavLst>
                                        <p:tav tm="0">
                                          <p:val>
                                            <p:fltVal val="0"/>
                                          </p:val>
                                        </p:tav>
                                        <p:tav tm="100000">
                                          <p:val>
                                            <p:strVal val="#ppt_w"/>
                                          </p:val>
                                        </p:tav>
                                      </p:tavLst>
                                    </p:anim>
                                    <p:anim calcmode="lin" valueType="num">
                                      <p:cBhvr>
                                        <p:cTn id="83" dur="500" fill="hold"/>
                                        <p:tgtEl>
                                          <p:spTgt spid="274503"/>
                                        </p:tgtEl>
                                        <p:attrNameLst>
                                          <p:attrName>ppt_h</p:attrName>
                                        </p:attrNameLst>
                                      </p:cBhvr>
                                      <p:tavLst>
                                        <p:tav tm="0">
                                          <p:val>
                                            <p:fltVal val="0"/>
                                          </p:val>
                                        </p:tav>
                                        <p:tav tm="100000">
                                          <p:val>
                                            <p:strVal val="#ppt_h"/>
                                          </p:val>
                                        </p:tav>
                                      </p:tavLst>
                                    </p:anim>
                                    <p:anim calcmode="lin" valueType="num">
                                      <p:cBhvr>
                                        <p:cTn id="84" dur="500" fill="hold"/>
                                        <p:tgtEl>
                                          <p:spTgt spid="274503"/>
                                        </p:tgtEl>
                                        <p:attrNameLst>
                                          <p:attrName>style.rotation</p:attrName>
                                        </p:attrNameLst>
                                      </p:cBhvr>
                                      <p:tavLst>
                                        <p:tav tm="0">
                                          <p:val>
                                            <p:fltVal val="360"/>
                                          </p:val>
                                        </p:tav>
                                        <p:tav tm="100000">
                                          <p:val>
                                            <p:fltVal val="0"/>
                                          </p:val>
                                        </p:tav>
                                      </p:tavLst>
                                    </p:anim>
                                    <p:animEffect transition="in" filter="fade">
                                      <p:cBhvr>
                                        <p:cTn id="85" dur="500"/>
                                        <p:tgtEl>
                                          <p:spTgt spid="274503"/>
                                        </p:tgtEl>
                                      </p:cBhvr>
                                    </p:animEffect>
                                  </p:childTnLst>
                                </p:cTn>
                              </p:par>
                            </p:childTnLst>
                          </p:cTn>
                        </p:par>
                        <p:par>
                          <p:cTn id="86" fill="hold">
                            <p:stCondLst>
                              <p:cond delay="6500"/>
                            </p:stCondLst>
                            <p:childTnLst>
                              <p:par>
                                <p:cTn id="87" presetID="55" presetClass="exit" presetSubtype="0" fill="hold" grpId="3" nodeType="afterEffect">
                                  <p:stCondLst>
                                    <p:cond delay="500"/>
                                  </p:stCondLst>
                                  <p:childTnLst>
                                    <p:anim calcmode="lin" valueType="num">
                                      <p:cBhvr>
                                        <p:cTn id="88" dur="1000"/>
                                        <p:tgtEl>
                                          <p:spTgt spid="274503"/>
                                        </p:tgtEl>
                                        <p:attrNameLst>
                                          <p:attrName>ppt_w</p:attrName>
                                        </p:attrNameLst>
                                      </p:cBhvr>
                                      <p:tavLst>
                                        <p:tav tm="0">
                                          <p:val>
                                            <p:strVal val="ppt_w"/>
                                          </p:val>
                                        </p:tav>
                                        <p:tav tm="100000">
                                          <p:val>
                                            <p:strVal val="ppt_w*0.70"/>
                                          </p:val>
                                        </p:tav>
                                      </p:tavLst>
                                    </p:anim>
                                    <p:anim calcmode="lin" valueType="num">
                                      <p:cBhvr>
                                        <p:cTn id="89" dur="1000"/>
                                        <p:tgtEl>
                                          <p:spTgt spid="274503"/>
                                        </p:tgtEl>
                                        <p:attrNameLst>
                                          <p:attrName>ppt_h</p:attrName>
                                        </p:attrNameLst>
                                      </p:cBhvr>
                                      <p:tavLst>
                                        <p:tav tm="0">
                                          <p:val>
                                            <p:strVal val="ppt_h"/>
                                          </p:val>
                                        </p:tav>
                                        <p:tav tm="100000">
                                          <p:val>
                                            <p:strVal val="ppt_h"/>
                                          </p:val>
                                        </p:tav>
                                      </p:tavLst>
                                    </p:anim>
                                    <p:animEffect transition="out" filter="fade">
                                      <p:cBhvr>
                                        <p:cTn id="90" dur="1000"/>
                                        <p:tgtEl>
                                          <p:spTgt spid="274503"/>
                                        </p:tgtEl>
                                      </p:cBhvr>
                                    </p:animEffect>
                                    <p:set>
                                      <p:cBhvr>
                                        <p:cTn id="91" dur="1" fill="hold">
                                          <p:stCondLst>
                                            <p:cond delay="999"/>
                                          </p:stCondLst>
                                        </p:cTn>
                                        <p:tgtEl>
                                          <p:spTgt spid="274503"/>
                                        </p:tgtEl>
                                        <p:attrNameLst>
                                          <p:attrName>style.visibility</p:attrName>
                                        </p:attrNameLst>
                                      </p:cBhvr>
                                      <p:to>
                                        <p:strVal val="hidden"/>
                                      </p:to>
                                    </p:set>
                                  </p:childTnLst>
                                </p:cTn>
                              </p:par>
                              <p:par>
                                <p:cTn id="92" presetID="55" presetClass="exit" presetSubtype="0" fill="hold" grpId="1" nodeType="withEffect">
                                  <p:stCondLst>
                                    <p:cond delay="500"/>
                                  </p:stCondLst>
                                  <p:childTnLst>
                                    <p:anim calcmode="lin" valueType="num">
                                      <p:cBhvr>
                                        <p:cTn id="93" dur="1000"/>
                                        <p:tgtEl>
                                          <p:spTgt spid="274502"/>
                                        </p:tgtEl>
                                        <p:attrNameLst>
                                          <p:attrName>ppt_w</p:attrName>
                                        </p:attrNameLst>
                                      </p:cBhvr>
                                      <p:tavLst>
                                        <p:tav tm="0">
                                          <p:val>
                                            <p:strVal val="ppt_w"/>
                                          </p:val>
                                        </p:tav>
                                        <p:tav tm="100000">
                                          <p:val>
                                            <p:strVal val="ppt_w*0.70"/>
                                          </p:val>
                                        </p:tav>
                                      </p:tavLst>
                                    </p:anim>
                                    <p:anim calcmode="lin" valueType="num">
                                      <p:cBhvr>
                                        <p:cTn id="94" dur="1000"/>
                                        <p:tgtEl>
                                          <p:spTgt spid="274502"/>
                                        </p:tgtEl>
                                        <p:attrNameLst>
                                          <p:attrName>ppt_h</p:attrName>
                                        </p:attrNameLst>
                                      </p:cBhvr>
                                      <p:tavLst>
                                        <p:tav tm="0">
                                          <p:val>
                                            <p:strVal val="ppt_h"/>
                                          </p:val>
                                        </p:tav>
                                        <p:tav tm="100000">
                                          <p:val>
                                            <p:strVal val="ppt_h"/>
                                          </p:val>
                                        </p:tav>
                                      </p:tavLst>
                                    </p:anim>
                                    <p:animEffect transition="out" filter="fade">
                                      <p:cBhvr>
                                        <p:cTn id="95" dur="1000"/>
                                        <p:tgtEl>
                                          <p:spTgt spid="274502"/>
                                        </p:tgtEl>
                                      </p:cBhvr>
                                    </p:animEffect>
                                    <p:set>
                                      <p:cBhvr>
                                        <p:cTn id="96" dur="1" fill="hold">
                                          <p:stCondLst>
                                            <p:cond delay="999"/>
                                          </p:stCondLst>
                                        </p:cTn>
                                        <p:tgtEl>
                                          <p:spTgt spid="274502"/>
                                        </p:tgtEl>
                                        <p:attrNameLst>
                                          <p:attrName>style.visibility</p:attrName>
                                        </p:attrNameLst>
                                      </p:cBhvr>
                                      <p:to>
                                        <p:strVal val="hidden"/>
                                      </p:to>
                                    </p:set>
                                  </p:childTnLst>
                                </p:cTn>
                              </p:par>
                            </p:childTnLst>
                          </p:cTn>
                        </p:par>
                        <p:par>
                          <p:cTn id="97" fill="hold">
                            <p:stCondLst>
                              <p:cond delay="8000"/>
                            </p:stCondLst>
                            <p:childTnLst>
                              <p:par>
                                <p:cTn id="98" presetID="54" presetClass="entr" presetSubtype="0" accel="100000" fill="hold" grpId="0" nodeType="afterEffect">
                                  <p:stCondLst>
                                    <p:cond delay="1000"/>
                                  </p:stCondLst>
                                  <p:childTnLst>
                                    <p:set>
                                      <p:cBhvr>
                                        <p:cTn id="99" dur="1" fill="hold">
                                          <p:stCondLst>
                                            <p:cond delay="0"/>
                                          </p:stCondLst>
                                        </p:cTn>
                                        <p:tgtEl>
                                          <p:spTgt spid="274499"/>
                                        </p:tgtEl>
                                        <p:attrNameLst>
                                          <p:attrName>style.visibility</p:attrName>
                                        </p:attrNameLst>
                                      </p:cBhvr>
                                      <p:to>
                                        <p:strVal val="visible"/>
                                      </p:to>
                                    </p:set>
                                    <p:anim calcmode="lin" valueType="num">
                                      <p:cBhvr>
                                        <p:cTn id="100" dur="500" fill="hold"/>
                                        <p:tgtEl>
                                          <p:spTgt spid="274499"/>
                                        </p:tgtEl>
                                        <p:attrNameLst>
                                          <p:attrName>ppt_w</p:attrName>
                                        </p:attrNameLst>
                                      </p:cBhvr>
                                      <p:tavLst>
                                        <p:tav tm="0">
                                          <p:val>
                                            <p:strVal val="#ppt_w*0.05"/>
                                          </p:val>
                                        </p:tav>
                                        <p:tav tm="100000">
                                          <p:val>
                                            <p:strVal val="#ppt_w"/>
                                          </p:val>
                                        </p:tav>
                                      </p:tavLst>
                                    </p:anim>
                                    <p:anim calcmode="lin" valueType="num">
                                      <p:cBhvr>
                                        <p:cTn id="101" dur="500" fill="hold"/>
                                        <p:tgtEl>
                                          <p:spTgt spid="274499"/>
                                        </p:tgtEl>
                                        <p:attrNameLst>
                                          <p:attrName>ppt_h</p:attrName>
                                        </p:attrNameLst>
                                      </p:cBhvr>
                                      <p:tavLst>
                                        <p:tav tm="0">
                                          <p:val>
                                            <p:strVal val="#ppt_h"/>
                                          </p:val>
                                        </p:tav>
                                        <p:tav tm="100000">
                                          <p:val>
                                            <p:strVal val="#ppt_h"/>
                                          </p:val>
                                        </p:tav>
                                      </p:tavLst>
                                    </p:anim>
                                    <p:anim calcmode="lin" valueType="num">
                                      <p:cBhvr>
                                        <p:cTn id="102" dur="500" fill="hold"/>
                                        <p:tgtEl>
                                          <p:spTgt spid="274499"/>
                                        </p:tgtEl>
                                        <p:attrNameLst>
                                          <p:attrName>ppt_x</p:attrName>
                                        </p:attrNameLst>
                                      </p:cBhvr>
                                      <p:tavLst>
                                        <p:tav tm="0">
                                          <p:val>
                                            <p:strVal val="#ppt_x-.2"/>
                                          </p:val>
                                        </p:tav>
                                        <p:tav tm="100000">
                                          <p:val>
                                            <p:strVal val="#ppt_x"/>
                                          </p:val>
                                        </p:tav>
                                      </p:tavLst>
                                    </p:anim>
                                    <p:anim calcmode="lin" valueType="num">
                                      <p:cBhvr>
                                        <p:cTn id="103" dur="500" fill="hold"/>
                                        <p:tgtEl>
                                          <p:spTgt spid="274499"/>
                                        </p:tgtEl>
                                        <p:attrNameLst>
                                          <p:attrName>ppt_y</p:attrName>
                                        </p:attrNameLst>
                                      </p:cBhvr>
                                      <p:tavLst>
                                        <p:tav tm="0">
                                          <p:val>
                                            <p:strVal val="#ppt_y"/>
                                          </p:val>
                                        </p:tav>
                                        <p:tav tm="100000">
                                          <p:val>
                                            <p:strVal val="#ppt_y"/>
                                          </p:val>
                                        </p:tav>
                                      </p:tavLst>
                                    </p:anim>
                                    <p:animEffect transition="in" filter="fade">
                                      <p:cBhvr>
                                        <p:cTn id="104" dur="500"/>
                                        <p:tgtEl>
                                          <p:spTgt spid="274499"/>
                                        </p:tgtEl>
                                      </p:cBhvr>
                                    </p:animEffect>
                                  </p:childTnLst>
                                </p:cTn>
                              </p:par>
                              <p:par>
                                <p:cTn id="105" presetID="49" presetClass="entr" presetSubtype="0" decel="100000" fill="hold" grpId="2" nodeType="withEffect">
                                  <p:stCondLst>
                                    <p:cond delay="1000"/>
                                  </p:stCondLst>
                                  <p:childTnLst>
                                    <p:set>
                                      <p:cBhvr>
                                        <p:cTn id="106" dur="1" fill="hold">
                                          <p:stCondLst>
                                            <p:cond delay="0"/>
                                          </p:stCondLst>
                                        </p:cTn>
                                        <p:tgtEl>
                                          <p:spTgt spid="274502"/>
                                        </p:tgtEl>
                                        <p:attrNameLst>
                                          <p:attrName>style.visibility</p:attrName>
                                        </p:attrNameLst>
                                      </p:cBhvr>
                                      <p:to>
                                        <p:strVal val="visible"/>
                                      </p:to>
                                    </p:set>
                                    <p:anim calcmode="lin" valueType="num">
                                      <p:cBhvr>
                                        <p:cTn id="107" dur="500" fill="hold"/>
                                        <p:tgtEl>
                                          <p:spTgt spid="274502"/>
                                        </p:tgtEl>
                                        <p:attrNameLst>
                                          <p:attrName>ppt_w</p:attrName>
                                        </p:attrNameLst>
                                      </p:cBhvr>
                                      <p:tavLst>
                                        <p:tav tm="0">
                                          <p:val>
                                            <p:fltVal val="0"/>
                                          </p:val>
                                        </p:tav>
                                        <p:tav tm="100000">
                                          <p:val>
                                            <p:strVal val="#ppt_w"/>
                                          </p:val>
                                        </p:tav>
                                      </p:tavLst>
                                    </p:anim>
                                    <p:anim calcmode="lin" valueType="num">
                                      <p:cBhvr>
                                        <p:cTn id="108" dur="500" fill="hold"/>
                                        <p:tgtEl>
                                          <p:spTgt spid="274502"/>
                                        </p:tgtEl>
                                        <p:attrNameLst>
                                          <p:attrName>ppt_h</p:attrName>
                                        </p:attrNameLst>
                                      </p:cBhvr>
                                      <p:tavLst>
                                        <p:tav tm="0">
                                          <p:val>
                                            <p:fltVal val="0"/>
                                          </p:val>
                                        </p:tav>
                                        <p:tav tm="100000">
                                          <p:val>
                                            <p:strVal val="#ppt_h"/>
                                          </p:val>
                                        </p:tav>
                                      </p:tavLst>
                                    </p:anim>
                                    <p:anim calcmode="lin" valueType="num">
                                      <p:cBhvr>
                                        <p:cTn id="109" dur="500" fill="hold"/>
                                        <p:tgtEl>
                                          <p:spTgt spid="274502"/>
                                        </p:tgtEl>
                                        <p:attrNameLst>
                                          <p:attrName>style.rotation</p:attrName>
                                        </p:attrNameLst>
                                      </p:cBhvr>
                                      <p:tavLst>
                                        <p:tav tm="0">
                                          <p:val>
                                            <p:fltVal val="360"/>
                                          </p:val>
                                        </p:tav>
                                        <p:tav tm="100000">
                                          <p:val>
                                            <p:fltVal val="0"/>
                                          </p:val>
                                        </p:tav>
                                      </p:tavLst>
                                    </p:anim>
                                    <p:animEffect transition="in" filter="fade">
                                      <p:cBhvr>
                                        <p:cTn id="110" dur="500"/>
                                        <p:tgtEl>
                                          <p:spTgt spid="274502"/>
                                        </p:tgtEl>
                                      </p:cBhvr>
                                    </p:animEffect>
                                  </p:childTnLst>
                                </p:cTn>
                              </p:par>
                              <p:par>
                                <p:cTn id="111" presetID="49" presetClass="entr" presetSubtype="0" decel="100000" fill="hold" grpId="2" nodeType="withEffect">
                                  <p:stCondLst>
                                    <p:cond delay="1000"/>
                                  </p:stCondLst>
                                  <p:childTnLst>
                                    <p:set>
                                      <p:cBhvr>
                                        <p:cTn id="112" dur="1" fill="hold">
                                          <p:stCondLst>
                                            <p:cond delay="0"/>
                                          </p:stCondLst>
                                        </p:cTn>
                                        <p:tgtEl>
                                          <p:spTgt spid="274500"/>
                                        </p:tgtEl>
                                        <p:attrNameLst>
                                          <p:attrName>style.visibility</p:attrName>
                                        </p:attrNameLst>
                                      </p:cBhvr>
                                      <p:to>
                                        <p:strVal val="visible"/>
                                      </p:to>
                                    </p:set>
                                    <p:anim calcmode="lin" valueType="num">
                                      <p:cBhvr>
                                        <p:cTn id="113" dur="500" fill="hold"/>
                                        <p:tgtEl>
                                          <p:spTgt spid="274500"/>
                                        </p:tgtEl>
                                        <p:attrNameLst>
                                          <p:attrName>ppt_w</p:attrName>
                                        </p:attrNameLst>
                                      </p:cBhvr>
                                      <p:tavLst>
                                        <p:tav tm="0">
                                          <p:val>
                                            <p:fltVal val="0"/>
                                          </p:val>
                                        </p:tav>
                                        <p:tav tm="100000">
                                          <p:val>
                                            <p:strVal val="#ppt_w"/>
                                          </p:val>
                                        </p:tav>
                                      </p:tavLst>
                                    </p:anim>
                                    <p:anim calcmode="lin" valueType="num">
                                      <p:cBhvr>
                                        <p:cTn id="114" dur="500" fill="hold"/>
                                        <p:tgtEl>
                                          <p:spTgt spid="274500"/>
                                        </p:tgtEl>
                                        <p:attrNameLst>
                                          <p:attrName>ppt_h</p:attrName>
                                        </p:attrNameLst>
                                      </p:cBhvr>
                                      <p:tavLst>
                                        <p:tav tm="0">
                                          <p:val>
                                            <p:fltVal val="0"/>
                                          </p:val>
                                        </p:tav>
                                        <p:tav tm="100000">
                                          <p:val>
                                            <p:strVal val="#ppt_h"/>
                                          </p:val>
                                        </p:tav>
                                      </p:tavLst>
                                    </p:anim>
                                    <p:anim calcmode="lin" valueType="num">
                                      <p:cBhvr>
                                        <p:cTn id="115" dur="500" fill="hold"/>
                                        <p:tgtEl>
                                          <p:spTgt spid="274500"/>
                                        </p:tgtEl>
                                        <p:attrNameLst>
                                          <p:attrName>style.rotation</p:attrName>
                                        </p:attrNameLst>
                                      </p:cBhvr>
                                      <p:tavLst>
                                        <p:tav tm="0">
                                          <p:val>
                                            <p:fltVal val="360"/>
                                          </p:val>
                                        </p:tav>
                                        <p:tav tm="100000">
                                          <p:val>
                                            <p:fltVal val="0"/>
                                          </p:val>
                                        </p:tav>
                                      </p:tavLst>
                                    </p:anim>
                                    <p:animEffect transition="in" filter="fade">
                                      <p:cBhvr>
                                        <p:cTn id="116" dur="500"/>
                                        <p:tgtEl>
                                          <p:spTgt spid="274500"/>
                                        </p:tgtEl>
                                      </p:cBhvr>
                                    </p:animEffect>
                                  </p:childTnLst>
                                </p:cTn>
                              </p:par>
                            </p:childTnLst>
                          </p:cTn>
                        </p:par>
                        <p:par>
                          <p:cTn id="117" fill="hold">
                            <p:stCondLst>
                              <p:cond delay="9500"/>
                            </p:stCondLst>
                            <p:childTnLst>
                              <p:par>
                                <p:cTn id="118" presetID="55" presetClass="exit" presetSubtype="0" fill="hold" grpId="3" nodeType="afterEffect">
                                  <p:stCondLst>
                                    <p:cond delay="500"/>
                                  </p:stCondLst>
                                  <p:childTnLst>
                                    <p:anim calcmode="lin" valueType="num">
                                      <p:cBhvr>
                                        <p:cTn id="119" dur="1000"/>
                                        <p:tgtEl>
                                          <p:spTgt spid="274502"/>
                                        </p:tgtEl>
                                        <p:attrNameLst>
                                          <p:attrName>ppt_w</p:attrName>
                                        </p:attrNameLst>
                                      </p:cBhvr>
                                      <p:tavLst>
                                        <p:tav tm="0">
                                          <p:val>
                                            <p:strVal val="ppt_w"/>
                                          </p:val>
                                        </p:tav>
                                        <p:tav tm="100000">
                                          <p:val>
                                            <p:strVal val="ppt_w*0.70"/>
                                          </p:val>
                                        </p:tav>
                                      </p:tavLst>
                                    </p:anim>
                                    <p:anim calcmode="lin" valueType="num">
                                      <p:cBhvr>
                                        <p:cTn id="120" dur="1000"/>
                                        <p:tgtEl>
                                          <p:spTgt spid="274502"/>
                                        </p:tgtEl>
                                        <p:attrNameLst>
                                          <p:attrName>ppt_h</p:attrName>
                                        </p:attrNameLst>
                                      </p:cBhvr>
                                      <p:tavLst>
                                        <p:tav tm="0">
                                          <p:val>
                                            <p:strVal val="ppt_h"/>
                                          </p:val>
                                        </p:tav>
                                        <p:tav tm="100000">
                                          <p:val>
                                            <p:strVal val="ppt_h"/>
                                          </p:val>
                                        </p:tav>
                                      </p:tavLst>
                                    </p:anim>
                                    <p:animEffect transition="out" filter="fade">
                                      <p:cBhvr>
                                        <p:cTn id="121" dur="1000"/>
                                        <p:tgtEl>
                                          <p:spTgt spid="274502"/>
                                        </p:tgtEl>
                                      </p:cBhvr>
                                    </p:animEffect>
                                    <p:set>
                                      <p:cBhvr>
                                        <p:cTn id="122" dur="1" fill="hold">
                                          <p:stCondLst>
                                            <p:cond delay="999"/>
                                          </p:stCondLst>
                                        </p:cTn>
                                        <p:tgtEl>
                                          <p:spTgt spid="274502"/>
                                        </p:tgtEl>
                                        <p:attrNameLst>
                                          <p:attrName>style.visibility</p:attrName>
                                        </p:attrNameLst>
                                      </p:cBhvr>
                                      <p:to>
                                        <p:strVal val="hidden"/>
                                      </p:to>
                                    </p:set>
                                  </p:childTnLst>
                                </p:cTn>
                              </p:par>
                              <p:par>
                                <p:cTn id="123" presetID="55" presetClass="exit" presetSubtype="0" fill="hold" grpId="3" nodeType="withEffect">
                                  <p:stCondLst>
                                    <p:cond delay="500"/>
                                  </p:stCondLst>
                                  <p:childTnLst>
                                    <p:anim calcmode="lin" valueType="num">
                                      <p:cBhvr>
                                        <p:cTn id="124" dur="1000"/>
                                        <p:tgtEl>
                                          <p:spTgt spid="274500"/>
                                        </p:tgtEl>
                                        <p:attrNameLst>
                                          <p:attrName>ppt_w</p:attrName>
                                        </p:attrNameLst>
                                      </p:cBhvr>
                                      <p:tavLst>
                                        <p:tav tm="0">
                                          <p:val>
                                            <p:strVal val="ppt_w"/>
                                          </p:val>
                                        </p:tav>
                                        <p:tav tm="100000">
                                          <p:val>
                                            <p:strVal val="ppt_w*0.70"/>
                                          </p:val>
                                        </p:tav>
                                      </p:tavLst>
                                    </p:anim>
                                    <p:anim calcmode="lin" valueType="num">
                                      <p:cBhvr>
                                        <p:cTn id="125" dur="1000"/>
                                        <p:tgtEl>
                                          <p:spTgt spid="274500"/>
                                        </p:tgtEl>
                                        <p:attrNameLst>
                                          <p:attrName>ppt_h</p:attrName>
                                        </p:attrNameLst>
                                      </p:cBhvr>
                                      <p:tavLst>
                                        <p:tav tm="0">
                                          <p:val>
                                            <p:strVal val="ppt_h"/>
                                          </p:val>
                                        </p:tav>
                                        <p:tav tm="100000">
                                          <p:val>
                                            <p:strVal val="ppt_h"/>
                                          </p:val>
                                        </p:tav>
                                      </p:tavLst>
                                    </p:anim>
                                    <p:animEffect transition="out" filter="fade">
                                      <p:cBhvr>
                                        <p:cTn id="126" dur="1000"/>
                                        <p:tgtEl>
                                          <p:spTgt spid="274500"/>
                                        </p:tgtEl>
                                      </p:cBhvr>
                                    </p:animEffect>
                                    <p:set>
                                      <p:cBhvr>
                                        <p:cTn id="127" dur="1" fill="hold">
                                          <p:stCondLst>
                                            <p:cond delay="999"/>
                                          </p:stCondLst>
                                        </p:cTn>
                                        <p:tgtEl>
                                          <p:spTgt spid="2745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96" grpId="0" animBg="1"/>
      <p:bldP spid="274497" grpId="0" animBg="1"/>
      <p:bldP spid="274498" grpId="0" animBg="1"/>
      <p:bldP spid="274499" grpId="0" animBg="1"/>
      <p:bldP spid="274500" grpId="0" animBg="1"/>
      <p:bldP spid="274500" grpId="1" animBg="1"/>
      <p:bldP spid="274500" grpId="2" animBg="1"/>
      <p:bldP spid="274500" grpId="3" animBg="1"/>
      <p:bldP spid="274501" grpId="0" animBg="1"/>
      <p:bldP spid="274501" grpId="1" animBg="1"/>
      <p:bldP spid="274501" grpId="2" animBg="1"/>
      <p:bldP spid="274501" grpId="3" animBg="1"/>
      <p:bldP spid="274502" grpId="0" animBg="1"/>
      <p:bldP spid="274502" grpId="1" animBg="1"/>
      <p:bldP spid="274502" grpId="2" animBg="1"/>
      <p:bldP spid="274502" grpId="3" animBg="1"/>
      <p:bldP spid="274503" grpId="0" animBg="1"/>
      <p:bldP spid="274503" grpId="1" animBg="1"/>
      <p:bldP spid="274503" grpId="2" animBg="1"/>
      <p:bldP spid="274503" grpId="3"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6000" b="-36000"/>
          </a:stretch>
        </a:blipFill>
        <a:effectLst/>
      </p:bgPr>
    </p:bg>
    <p:spTree>
      <p:nvGrpSpPr>
        <p:cNvPr id="1" name=""/>
        <p:cNvGrpSpPr/>
        <p:nvPr/>
      </p:nvGrpSpPr>
      <p:grpSpPr>
        <a:xfrm>
          <a:off x="0" y="0"/>
          <a:ext cx="0" cy="0"/>
          <a:chOff x="0" y="0"/>
          <a:chExt cx="0" cy="0"/>
        </a:xfrm>
      </p:grpSpPr>
      <p:graphicFrame>
        <p:nvGraphicFramePr>
          <p:cNvPr id="275458" name="Group 2"/>
          <p:cNvGraphicFramePr>
            <a:graphicFrameLocks noGrp="1"/>
          </p:cNvGraphicFramePr>
          <p:nvPr/>
        </p:nvGraphicFramePr>
        <p:xfrm>
          <a:off x="3306763" y="1722438"/>
          <a:ext cx="2362200" cy="4754880"/>
        </p:xfrm>
        <a:graphic>
          <a:graphicData uri="http://schemas.openxmlformats.org/drawingml/2006/table">
            <a:tbl>
              <a:tblPr/>
              <a:tblGrid>
                <a:gridCol w="808037"/>
                <a:gridCol w="766763"/>
                <a:gridCol w="7874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Q</a:t>
                      </a:r>
                      <a:r>
                        <a:rPr kumimoji="0" lang="en-US" sz="2400" b="0" i="0" u="none" strike="noStrike" cap="none" normalizeH="0" baseline="0" smtClean="0">
                          <a:ln>
                            <a:noFill/>
                          </a:ln>
                          <a:solidFill>
                            <a:schemeClr val="tx1"/>
                          </a:solidFill>
                          <a:effectLst/>
                          <a:latin typeface="Arial" pitchFamily="34" charset="0"/>
                          <a:cs typeface="Arial" pitchFamily="34" charset="0"/>
                        </a:rPr>
                        <a:t>2</a:t>
                      </a: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Q</a:t>
                      </a:r>
                      <a:r>
                        <a:rPr kumimoji="0" lang="en-US" sz="24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Q</a:t>
                      </a:r>
                      <a:r>
                        <a:rPr kumimoji="0" lang="en-US" sz="24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0</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275520" name="Oval 64"/>
          <p:cNvSpPr>
            <a:spLocks noChangeArrowheads="1"/>
          </p:cNvSpPr>
          <p:nvPr/>
        </p:nvSpPr>
        <p:spPr bwMode="auto">
          <a:xfrm rot="5400000">
            <a:off x="4641056" y="5555457"/>
            <a:ext cx="503237" cy="1371600"/>
          </a:xfrm>
          <a:prstGeom prst="ellipse">
            <a:avLst/>
          </a:prstGeom>
          <a:noFill/>
          <a:ln w="38100" algn="ctr">
            <a:solidFill>
              <a:schemeClr val="accent6">
                <a:lumMod val="75000"/>
              </a:schemeClr>
            </a:solidFill>
            <a:round/>
            <a:headEnd/>
            <a:tailEnd/>
          </a:ln>
        </p:spPr>
        <p:txBody>
          <a:bodyPr wrap="none" anchor="ctr"/>
          <a:lstStyle/>
          <a:p>
            <a:endParaRPr lang="en-US"/>
          </a:p>
        </p:txBody>
      </p:sp>
      <p:sp>
        <p:nvSpPr>
          <p:cNvPr id="275521" name="Oval 65"/>
          <p:cNvSpPr>
            <a:spLocks noChangeArrowheads="1"/>
          </p:cNvSpPr>
          <p:nvPr/>
        </p:nvSpPr>
        <p:spPr bwMode="auto">
          <a:xfrm rot="5400000">
            <a:off x="4641056" y="3452019"/>
            <a:ext cx="503238" cy="1371600"/>
          </a:xfrm>
          <a:prstGeom prst="ellipse">
            <a:avLst/>
          </a:prstGeom>
          <a:noFill/>
          <a:ln w="38100" algn="ctr">
            <a:solidFill>
              <a:schemeClr val="accent6">
                <a:lumMod val="75000"/>
              </a:schemeClr>
            </a:solidFill>
            <a:round/>
            <a:headEnd/>
            <a:tailEnd/>
          </a:ln>
        </p:spPr>
        <p:txBody>
          <a:bodyPr wrap="none" anchor="ctr"/>
          <a:lstStyle/>
          <a:p>
            <a:endParaRPr lang="en-US"/>
          </a:p>
        </p:txBody>
      </p:sp>
      <p:sp>
        <p:nvSpPr>
          <p:cNvPr id="275522" name="AutoShape 66"/>
          <p:cNvSpPr>
            <a:spLocks noChangeArrowheads="1"/>
          </p:cNvSpPr>
          <p:nvPr/>
        </p:nvSpPr>
        <p:spPr bwMode="auto">
          <a:xfrm>
            <a:off x="2743200" y="3795713"/>
            <a:ext cx="457200" cy="1096962"/>
          </a:xfrm>
          <a:prstGeom prst="curvedRightArrow">
            <a:avLst>
              <a:gd name="adj1" fmla="val 47986"/>
              <a:gd name="adj2" fmla="val 95972"/>
              <a:gd name="adj3" fmla="val 33333"/>
            </a:avLst>
          </a:prstGeom>
          <a:solidFill>
            <a:srgbClr val="F3F3FF"/>
          </a:solidFill>
          <a:ln w="25400">
            <a:solidFill>
              <a:schemeClr val="accent6">
                <a:lumMod val="75000"/>
              </a:schemeClr>
            </a:solidFill>
            <a:miter lim="800000"/>
            <a:headEnd/>
            <a:tailEnd/>
          </a:ln>
        </p:spPr>
        <p:txBody>
          <a:bodyPr wrap="none" anchor="ctr"/>
          <a:lstStyle/>
          <a:p>
            <a:endParaRPr lang="en-US"/>
          </a:p>
        </p:txBody>
      </p:sp>
      <p:sp>
        <p:nvSpPr>
          <p:cNvPr id="275523" name="AutoShape 67"/>
          <p:cNvSpPr>
            <a:spLocks noChangeArrowheads="1"/>
          </p:cNvSpPr>
          <p:nvPr/>
        </p:nvSpPr>
        <p:spPr bwMode="auto">
          <a:xfrm rot="-5400000">
            <a:off x="-320675" y="3657600"/>
            <a:ext cx="4754563" cy="639763"/>
          </a:xfrm>
          <a:prstGeom prst="curvedDownArrow">
            <a:avLst>
              <a:gd name="adj1" fmla="val 100982"/>
              <a:gd name="adj2" fmla="val 359993"/>
              <a:gd name="adj3" fmla="val 31019"/>
            </a:avLst>
          </a:prstGeom>
          <a:solidFill>
            <a:schemeClr val="bg1"/>
          </a:solidFill>
          <a:ln w="25400">
            <a:solidFill>
              <a:schemeClr val="accent6">
                <a:lumMod val="75000"/>
              </a:schemeClr>
            </a:solidFill>
            <a:miter lim="800000"/>
            <a:headEnd/>
            <a:tailEnd/>
          </a:ln>
        </p:spPr>
        <p:txBody>
          <a:bodyPr wrap="none" anchor="ctr"/>
          <a:lstStyle/>
          <a:p>
            <a:endParaRPr lang="en-US"/>
          </a:p>
        </p:txBody>
      </p:sp>
      <p:sp>
        <p:nvSpPr>
          <p:cNvPr id="233516" name="Text Box 68"/>
          <p:cNvSpPr txBox="1">
            <a:spLocks noChangeArrowheads="1"/>
          </p:cNvSpPr>
          <p:nvPr/>
        </p:nvSpPr>
        <p:spPr bwMode="auto">
          <a:xfrm>
            <a:off x="6765925" y="1692275"/>
            <a:ext cx="1646238" cy="701675"/>
          </a:xfrm>
          <a:prstGeom prst="rect">
            <a:avLst/>
          </a:prstGeom>
          <a:noFill/>
          <a:ln w="38100" algn="ctr">
            <a:noFill/>
            <a:miter lim="800000"/>
            <a:headEnd/>
            <a:tailEnd/>
          </a:ln>
        </p:spPr>
        <p:txBody>
          <a:bodyPr>
            <a:spAutoFit/>
          </a:bodyPr>
          <a:lstStyle/>
          <a:p>
            <a:pPr algn="r">
              <a:spcBef>
                <a:spcPct val="50000"/>
              </a:spcBef>
            </a:pPr>
            <a:r>
              <a:rPr lang="fa-IR" sz="4000" dirty="0">
                <a:latin typeface="Tahoma" pitchFamily="34" charset="0"/>
                <a:cs typeface="B Lotus" pitchFamily="2" charset="-78"/>
              </a:rPr>
              <a:t>بیت</a:t>
            </a:r>
            <a:r>
              <a:rPr lang="fa-IR" sz="3200" dirty="0">
                <a:latin typeface="Tahoma" pitchFamily="34" charset="0"/>
                <a:cs typeface="B Lotus" pitchFamily="2" charset="-78"/>
              </a:rPr>
              <a:t> 2</a:t>
            </a:r>
            <a:endParaRPr lang="en-US" sz="3200" dirty="0">
              <a:latin typeface="Tahoma" pitchFamily="34" charset="0"/>
              <a:cs typeface="B Lotus" pitchFamily="2" charset="-78"/>
            </a:endParaRPr>
          </a:p>
        </p:txBody>
      </p:sp>
      <p:sp>
        <p:nvSpPr>
          <p:cNvPr id="10" name="Rectangle 2"/>
          <p:cNvSpPr>
            <a:spLocks noGrp="1" noChangeArrowheads="1"/>
          </p:cNvSpPr>
          <p:nvPr>
            <p:ph type="title"/>
          </p:nvPr>
        </p:nvSpPr>
        <p:spPr>
          <a:xfrm>
            <a:off x="5486400" y="274638"/>
            <a:ext cx="3200400" cy="1143000"/>
          </a:xfrm>
        </p:spPr>
        <p:txBody>
          <a:bodyPr/>
          <a:lstStyle/>
          <a:p>
            <a:pPr algn="r" rtl="1" eaLnBrk="1" hangingPunct="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شمارنده سه بیتی</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75521"/>
                                        </p:tgtEl>
                                        <p:attrNameLst>
                                          <p:attrName>style.visibility</p:attrName>
                                        </p:attrNameLst>
                                      </p:cBhvr>
                                      <p:to>
                                        <p:strVal val="visible"/>
                                      </p:to>
                                    </p:set>
                                    <p:anim calcmode="lin" valueType="num">
                                      <p:cBhvr>
                                        <p:cTn id="7" dur="500" fill="hold"/>
                                        <p:tgtEl>
                                          <p:spTgt spid="275521"/>
                                        </p:tgtEl>
                                        <p:attrNameLst>
                                          <p:attrName>ppt_w</p:attrName>
                                        </p:attrNameLst>
                                      </p:cBhvr>
                                      <p:tavLst>
                                        <p:tav tm="0">
                                          <p:val>
                                            <p:fltVal val="0"/>
                                          </p:val>
                                        </p:tav>
                                        <p:tav tm="100000">
                                          <p:val>
                                            <p:strVal val="#ppt_w"/>
                                          </p:val>
                                        </p:tav>
                                      </p:tavLst>
                                    </p:anim>
                                    <p:anim calcmode="lin" valueType="num">
                                      <p:cBhvr>
                                        <p:cTn id="8" dur="500" fill="hold"/>
                                        <p:tgtEl>
                                          <p:spTgt spid="275521"/>
                                        </p:tgtEl>
                                        <p:attrNameLst>
                                          <p:attrName>ppt_h</p:attrName>
                                        </p:attrNameLst>
                                      </p:cBhvr>
                                      <p:tavLst>
                                        <p:tav tm="0">
                                          <p:val>
                                            <p:fltVal val="0"/>
                                          </p:val>
                                        </p:tav>
                                        <p:tav tm="100000">
                                          <p:val>
                                            <p:strVal val="#ppt_h"/>
                                          </p:val>
                                        </p:tav>
                                      </p:tavLst>
                                    </p:anim>
                                    <p:anim calcmode="lin" valueType="num">
                                      <p:cBhvr>
                                        <p:cTn id="9" dur="500" fill="hold"/>
                                        <p:tgtEl>
                                          <p:spTgt spid="275521"/>
                                        </p:tgtEl>
                                        <p:attrNameLst>
                                          <p:attrName>style.rotation</p:attrName>
                                        </p:attrNameLst>
                                      </p:cBhvr>
                                      <p:tavLst>
                                        <p:tav tm="0">
                                          <p:val>
                                            <p:fltVal val="360"/>
                                          </p:val>
                                        </p:tav>
                                        <p:tav tm="100000">
                                          <p:val>
                                            <p:fltVal val="0"/>
                                          </p:val>
                                        </p:tav>
                                      </p:tavLst>
                                    </p:anim>
                                    <p:animEffect transition="in" filter="fade">
                                      <p:cBhvr>
                                        <p:cTn id="10" dur="500"/>
                                        <p:tgtEl>
                                          <p:spTgt spid="275521"/>
                                        </p:tgtEl>
                                      </p:cBhvr>
                                    </p:animEffect>
                                  </p:childTnLst>
                                </p:cTn>
                              </p:par>
                            </p:childTnLst>
                          </p:cTn>
                        </p:par>
                        <p:par>
                          <p:cTn id="11" fill="hold">
                            <p:stCondLst>
                              <p:cond delay="500"/>
                            </p:stCondLst>
                            <p:childTnLst>
                              <p:par>
                                <p:cTn id="12" presetID="54" presetClass="entr" presetSubtype="0" accel="100000" fill="hold" grpId="0" nodeType="afterEffect">
                                  <p:stCondLst>
                                    <p:cond delay="0"/>
                                  </p:stCondLst>
                                  <p:childTnLst>
                                    <p:set>
                                      <p:cBhvr>
                                        <p:cTn id="13" dur="1" fill="hold">
                                          <p:stCondLst>
                                            <p:cond delay="0"/>
                                          </p:stCondLst>
                                        </p:cTn>
                                        <p:tgtEl>
                                          <p:spTgt spid="275522"/>
                                        </p:tgtEl>
                                        <p:attrNameLst>
                                          <p:attrName>style.visibility</p:attrName>
                                        </p:attrNameLst>
                                      </p:cBhvr>
                                      <p:to>
                                        <p:strVal val="visible"/>
                                      </p:to>
                                    </p:set>
                                    <p:anim calcmode="lin" valueType="num">
                                      <p:cBhvr>
                                        <p:cTn id="14" dur="500" fill="hold"/>
                                        <p:tgtEl>
                                          <p:spTgt spid="275522"/>
                                        </p:tgtEl>
                                        <p:attrNameLst>
                                          <p:attrName>ppt_w</p:attrName>
                                        </p:attrNameLst>
                                      </p:cBhvr>
                                      <p:tavLst>
                                        <p:tav tm="0">
                                          <p:val>
                                            <p:strVal val="#ppt_w*0.05"/>
                                          </p:val>
                                        </p:tav>
                                        <p:tav tm="100000">
                                          <p:val>
                                            <p:strVal val="#ppt_w"/>
                                          </p:val>
                                        </p:tav>
                                      </p:tavLst>
                                    </p:anim>
                                    <p:anim calcmode="lin" valueType="num">
                                      <p:cBhvr>
                                        <p:cTn id="15" dur="500" fill="hold"/>
                                        <p:tgtEl>
                                          <p:spTgt spid="275522"/>
                                        </p:tgtEl>
                                        <p:attrNameLst>
                                          <p:attrName>ppt_h</p:attrName>
                                        </p:attrNameLst>
                                      </p:cBhvr>
                                      <p:tavLst>
                                        <p:tav tm="0">
                                          <p:val>
                                            <p:strVal val="#ppt_h"/>
                                          </p:val>
                                        </p:tav>
                                        <p:tav tm="100000">
                                          <p:val>
                                            <p:strVal val="#ppt_h"/>
                                          </p:val>
                                        </p:tav>
                                      </p:tavLst>
                                    </p:anim>
                                    <p:anim calcmode="lin" valueType="num">
                                      <p:cBhvr>
                                        <p:cTn id="16" dur="500" fill="hold"/>
                                        <p:tgtEl>
                                          <p:spTgt spid="275522"/>
                                        </p:tgtEl>
                                        <p:attrNameLst>
                                          <p:attrName>ppt_x</p:attrName>
                                        </p:attrNameLst>
                                      </p:cBhvr>
                                      <p:tavLst>
                                        <p:tav tm="0">
                                          <p:val>
                                            <p:strVal val="#ppt_x-.2"/>
                                          </p:val>
                                        </p:tav>
                                        <p:tav tm="100000">
                                          <p:val>
                                            <p:strVal val="#ppt_x"/>
                                          </p:val>
                                        </p:tav>
                                      </p:tavLst>
                                    </p:anim>
                                    <p:anim calcmode="lin" valueType="num">
                                      <p:cBhvr>
                                        <p:cTn id="17" dur="500" fill="hold"/>
                                        <p:tgtEl>
                                          <p:spTgt spid="275522"/>
                                        </p:tgtEl>
                                        <p:attrNameLst>
                                          <p:attrName>ppt_y</p:attrName>
                                        </p:attrNameLst>
                                      </p:cBhvr>
                                      <p:tavLst>
                                        <p:tav tm="0">
                                          <p:val>
                                            <p:strVal val="#ppt_y"/>
                                          </p:val>
                                        </p:tav>
                                        <p:tav tm="100000">
                                          <p:val>
                                            <p:strVal val="#ppt_y"/>
                                          </p:val>
                                        </p:tav>
                                      </p:tavLst>
                                    </p:anim>
                                    <p:animEffect transition="in" filter="fade">
                                      <p:cBhvr>
                                        <p:cTn id="18" dur="500"/>
                                        <p:tgtEl>
                                          <p:spTgt spid="275522"/>
                                        </p:tgtEl>
                                      </p:cBhvr>
                                    </p:animEffect>
                                  </p:childTnLst>
                                </p:cTn>
                              </p:par>
                            </p:childTnLst>
                          </p:cTn>
                        </p:par>
                        <p:par>
                          <p:cTn id="19" fill="hold">
                            <p:stCondLst>
                              <p:cond delay="1000"/>
                            </p:stCondLst>
                            <p:childTnLst>
                              <p:par>
                                <p:cTn id="20" presetID="49" presetClass="entr" presetSubtype="0" decel="100000" fill="hold" grpId="0" nodeType="afterEffect">
                                  <p:stCondLst>
                                    <p:cond delay="0"/>
                                  </p:stCondLst>
                                  <p:childTnLst>
                                    <p:set>
                                      <p:cBhvr>
                                        <p:cTn id="21" dur="1" fill="hold">
                                          <p:stCondLst>
                                            <p:cond delay="0"/>
                                          </p:stCondLst>
                                        </p:cTn>
                                        <p:tgtEl>
                                          <p:spTgt spid="275520"/>
                                        </p:tgtEl>
                                        <p:attrNameLst>
                                          <p:attrName>style.visibility</p:attrName>
                                        </p:attrNameLst>
                                      </p:cBhvr>
                                      <p:to>
                                        <p:strVal val="visible"/>
                                      </p:to>
                                    </p:set>
                                    <p:anim calcmode="lin" valueType="num">
                                      <p:cBhvr>
                                        <p:cTn id="22" dur="500" fill="hold"/>
                                        <p:tgtEl>
                                          <p:spTgt spid="275520"/>
                                        </p:tgtEl>
                                        <p:attrNameLst>
                                          <p:attrName>ppt_w</p:attrName>
                                        </p:attrNameLst>
                                      </p:cBhvr>
                                      <p:tavLst>
                                        <p:tav tm="0">
                                          <p:val>
                                            <p:fltVal val="0"/>
                                          </p:val>
                                        </p:tav>
                                        <p:tav tm="100000">
                                          <p:val>
                                            <p:strVal val="#ppt_w"/>
                                          </p:val>
                                        </p:tav>
                                      </p:tavLst>
                                    </p:anim>
                                    <p:anim calcmode="lin" valueType="num">
                                      <p:cBhvr>
                                        <p:cTn id="23" dur="500" fill="hold"/>
                                        <p:tgtEl>
                                          <p:spTgt spid="275520"/>
                                        </p:tgtEl>
                                        <p:attrNameLst>
                                          <p:attrName>ppt_h</p:attrName>
                                        </p:attrNameLst>
                                      </p:cBhvr>
                                      <p:tavLst>
                                        <p:tav tm="0">
                                          <p:val>
                                            <p:fltVal val="0"/>
                                          </p:val>
                                        </p:tav>
                                        <p:tav tm="100000">
                                          <p:val>
                                            <p:strVal val="#ppt_h"/>
                                          </p:val>
                                        </p:tav>
                                      </p:tavLst>
                                    </p:anim>
                                    <p:anim calcmode="lin" valueType="num">
                                      <p:cBhvr>
                                        <p:cTn id="24" dur="500" fill="hold"/>
                                        <p:tgtEl>
                                          <p:spTgt spid="275520"/>
                                        </p:tgtEl>
                                        <p:attrNameLst>
                                          <p:attrName>style.rotation</p:attrName>
                                        </p:attrNameLst>
                                      </p:cBhvr>
                                      <p:tavLst>
                                        <p:tav tm="0">
                                          <p:val>
                                            <p:fltVal val="360"/>
                                          </p:val>
                                        </p:tav>
                                        <p:tav tm="100000">
                                          <p:val>
                                            <p:fltVal val="0"/>
                                          </p:val>
                                        </p:tav>
                                      </p:tavLst>
                                    </p:anim>
                                    <p:animEffect transition="in" filter="fade">
                                      <p:cBhvr>
                                        <p:cTn id="25" dur="500"/>
                                        <p:tgtEl>
                                          <p:spTgt spid="275520"/>
                                        </p:tgtEl>
                                      </p:cBhvr>
                                    </p:animEffect>
                                  </p:childTnLst>
                                </p:cTn>
                              </p:par>
                            </p:childTnLst>
                          </p:cTn>
                        </p:par>
                        <p:par>
                          <p:cTn id="26" fill="hold">
                            <p:stCondLst>
                              <p:cond delay="1500"/>
                            </p:stCondLst>
                            <p:childTnLst>
                              <p:par>
                                <p:cTn id="27" presetID="54" presetClass="entr" presetSubtype="0" accel="100000" fill="hold" grpId="0" nodeType="afterEffect">
                                  <p:stCondLst>
                                    <p:cond delay="0"/>
                                  </p:stCondLst>
                                  <p:childTnLst>
                                    <p:set>
                                      <p:cBhvr>
                                        <p:cTn id="28" dur="1" fill="hold">
                                          <p:stCondLst>
                                            <p:cond delay="0"/>
                                          </p:stCondLst>
                                        </p:cTn>
                                        <p:tgtEl>
                                          <p:spTgt spid="275523"/>
                                        </p:tgtEl>
                                        <p:attrNameLst>
                                          <p:attrName>style.visibility</p:attrName>
                                        </p:attrNameLst>
                                      </p:cBhvr>
                                      <p:to>
                                        <p:strVal val="visible"/>
                                      </p:to>
                                    </p:set>
                                    <p:anim calcmode="lin" valueType="num">
                                      <p:cBhvr>
                                        <p:cTn id="29" dur="500" fill="hold"/>
                                        <p:tgtEl>
                                          <p:spTgt spid="275523"/>
                                        </p:tgtEl>
                                        <p:attrNameLst>
                                          <p:attrName>ppt_w</p:attrName>
                                        </p:attrNameLst>
                                      </p:cBhvr>
                                      <p:tavLst>
                                        <p:tav tm="0">
                                          <p:val>
                                            <p:strVal val="#ppt_w*0.05"/>
                                          </p:val>
                                        </p:tav>
                                        <p:tav tm="100000">
                                          <p:val>
                                            <p:strVal val="#ppt_w"/>
                                          </p:val>
                                        </p:tav>
                                      </p:tavLst>
                                    </p:anim>
                                    <p:anim calcmode="lin" valueType="num">
                                      <p:cBhvr>
                                        <p:cTn id="30" dur="500" fill="hold"/>
                                        <p:tgtEl>
                                          <p:spTgt spid="275523"/>
                                        </p:tgtEl>
                                        <p:attrNameLst>
                                          <p:attrName>ppt_h</p:attrName>
                                        </p:attrNameLst>
                                      </p:cBhvr>
                                      <p:tavLst>
                                        <p:tav tm="0">
                                          <p:val>
                                            <p:strVal val="#ppt_h"/>
                                          </p:val>
                                        </p:tav>
                                        <p:tav tm="100000">
                                          <p:val>
                                            <p:strVal val="#ppt_h"/>
                                          </p:val>
                                        </p:tav>
                                      </p:tavLst>
                                    </p:anim>
                                    <p:anim calcmode="lin" valueType="num">
                                      <p:cBhvr>
                                        <p:cTn id="31" dur="500" fill="hold"/>
                                        <p:tgtEl>
                                          <p:spTgt spid="275523"/>
                                        </p:tgtEl>
                                        <p:attrNameLst>
                                          <p:attrName>ppt_x</p:attrName>
                                        </p:attrNameLst>
                                      </p:cBhvr>
                                      <p:tavLst>
                                        <p:tav tm="0">
                                          <p:val>
                                            <p:strVal val="#ppt_x-.2"/>
                                          </p:val>
                                        </p:tav>
                                        <p:tav tm="100000">
                                          <p:val>
                                            <p:strVal val="#ppt_x"/>
                                          </p:val>
                                        </p:tav>
                                      </p:tavLst>
                                    </p:anim>
                                    <p:anim calcmode="lin" valueType="num">
                                      <p:cBhvr>
                                        <p:cTn id="32" dur="500" fill="hold"/>
                                        <p:tgtEl>
                                          <p:spTgt spid="275523"/>
                                        </p:tgtEl>
                                        <p:attrNameLst>
                                          <p:attrName>ppt_y</p:attrName>
                                        </p:attrNameLst>
                                      </p:cBhvr>
                                      <p:tavLst>
                                        <p:tav tm="0">
                                          <p:val>
                                            <p:strVal val="#ppt_y"/>
                                          </p:val>
                                        </p:tav>
                                        <p:tav tm="100000">
                                          <p:val>
                                            <p:strVal val="#ppt_y"/>
                                          </p:val>
                                        </p:tav>
                                      </p:tavLst>
                                    </p:anim>
                                    <p:animEffect transition="in" filter="fade">
                                      <p:cBhvr>
                                        <p:cTn id="33" dur="500"/>
                                        <p:tgtEl>
                                          <p:spTgt spid="275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520" grpId="0" animBg="1"/>
      <p:bldP spid="275521" grpId="0" animBg="1"/>
      <p:bldP spid="275522" grpId="0" animBg="1"/>
      <p:bldP spid="2755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normAutofit/>
          </a:bodyPr>
          <a:lstStyle/>
          <a:p>
            <a:pPr algn="r" rtl="1" eaLnBrk="1" hangingPunct="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مدار یک شمارنده سه بیتی سنکرون</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234499" name="Rectangle 3"/>
          <p:cNvSpPr>
            <a:spLocks noChangeArrowheads="1"/>
          </p:cNvSpPr>
          <p:nvPr/>
        </p:nvSpPr>
        <p:spPr bwMode="auto">
          <a:xfrm>
            <a:off x="4295775" y="1874838"/>
            <a:ext cx="1098550" cy="1098550"/>
          </a:xfrm>
          <a:prstGeom prst="rect">
            <a:avLst/>
          </a:prstGeom>
          <a:noFill/>
          <a:ln w="31750" algn="ctr">
            <a:solidFill>
              <a:schemeClr val="tx1"/>
            </a:solidFill>
            <a:miter lim="800000"/>
            <a:headEnd/>
            <a:tailEnd/>
          </a:ln>
        </p:spPr>
        <p:txBody>
          <a:bodyPr wrap="none" anchor="ctr"/>
          <a:lstStyle/>
          <a:p>
            <a:endParaRPr lang="en-US"/>
          </a:p>
        </p:txBody>
      </p:sp>
      <p:sp>
        <p:nvSpPr>
          <p:cNvPr id="234500" name="Rectangle 4"/>
          <p:cNvSpPr>
            <a:spLocks noChangeArrowheads="1"/>
          </p:cNvSpPr>
          <p:nvPr/>
        </p:nvSpPr>
        <p:spPr bwMode="auto">
          <a:xfrm>
            <a:off x="4297363" y="3429000"/>
            <a:ext cx="1098550" cy="1098550"/>
          </a:xfrm>
          <a:prstGeom prst="rect">
            <a:avLst/>
          </a:prstGeom>
          <a:noFill/>
          <a:ln w="31750" algn="ctr">
            <a:solidFill>
              <a:schemeClr val="tx1"/>
            </a:solidFill>
            <a:miter lim="800000"/>
            <a:headEnd/>
            <a:tailEnd/>
          </a:ln>
        </p:spPr>
        <p:txBody>
          <a:bodyPr wrap="none" anchor="ctr"/>
          <a:lstStyle/>
          <a:p>
            <a:endParaRPr lang="en-US"/>
          </a:p>
        </p:txBody>
      </p:sp>
      <p:sp>
        <p:nvSpPr>
          <p:cNvPr id="234501" name="Rectangle 5"/>
          <p:cNvSpPr>
            <a:spLocks noChangeArrowheads="1"/>
          </p:cNvSpPr>
          <p:nvPr/>
        </p:nvSpPr>
        <p:spPr bwMode="auto">
          <a:xfrm>
            <a:off x="4297363" y="4983163"/>
            <a:ext cx="1098550" cy="1098550"/>
          </a:xfrm>
          <a:prstGeom prst="rect">
            <a:avLst/>
          </a:prstGeom>
          <a:noFill/>
          <a:ln w="31750" algn="ctr">
            <a:solidFill>
              <a:schemeClr val="tx1"/>
            </a:solidFill>
            <a:miter lim="800000"/>
            <a:headEnd/>
            <a:tailEnd/>
          </a:ln>
        </p:spPr>
        <p:txBody>
          <a:bodyPr wrap="none" anchor="ctr"/>
          <a:lstStyle/>
          <a:p>
            <a:endParaRPr lang="en-US"/>
          </a:p>
        </p:txBody>
      </p:sp>
      <p:sp>
        <p:nvSpPr>
          <p:cNvPr id="234502" name="Line 6"/>
          <p:cNvSpPr>
            <a:spLocks noChangeShapeType="1"/>
          </p:cNvSpPr>
          <p:nvPr/>
        </p:nvSpPr>
        <p:spPr bwMode="auto">
          <a:xfrm>
            <a:off x="2743200" y="2149475"/>
            <a:ext cx="1554163" cy="0"/>
          </a:xfrm>
          <a:prstGeom prst="line">
            <a:avLst/>
          </a:prstGeom>
          <a:noFill/>
          <a:ln w="31750">
            <a:solidFill>
              <a:schemeClr val="tx1"/>
            </a:solidFill>
            <a:round/>
            <a:headEnd/>
            <a:tailEnd/>
          </a:ln>
        </p:spPr>
        <p:txBody>
          <a:bodyPr/>
          <a:lstStyle/>
          <a:p>
            <a:endParaRPr lang="en-US"/>
          </a:p>
        </p:txBody>
      </p:sp>
      <p:sp>
        <p:nvSpPr>
          <p:cNvPr id="234503" name="Line 7"/>
          <p:cNvSpPr>
            <a:spLocks noChangeShapeType="1"/>
          </p:cNvSpPr>
          <p:nvPr/>
        </p:nvSpPr>
        <p:spPr bwMode="auto">
          <a:xfrm>
            <a:off x="5394325" y="2149475"/>
            <a:ext cx="1098550" cy="0"/>
          </a:xfrm>
          <a:prstGeom prst="line">
            <a:avLst/>
          </a:prstGeom>
          <a:noFill/>
          <a:ln w="31750">
            <a:solidFill>
              <a:schemeClr val="tx1"/>
            </a:solidFill>
            <a:round/>
            <a:headEnd/>
            <a:tailEnd/>
          </a:ln>
        </p:spPr>
        <p:txBody>
          <a:bodyPr/>
          <a:lstStyle/>
          <a:p>
            <a:endParaRPr lang="en-US"/>
          </a:p>
        </p:txBody>
      </p:sp>
      <p:sp>
        <p:nvSpPr>
          <p:cNvPr id="234504" name="Line 8"/>
          <p:cNvSpPr>
            <a:spLocks noChangeShapeType="1"/>
          </p:cNvSpPr>
          <p:nvPr/>
        </p:nvSpPr>
        <p:spPr bwMode="auto">
          <a:xfrm>
            <a:off x="6035675" y="2149475"/>
            <a:ext cx="0" cy="1004888"/>
          </a:xfrm>
          <a:prstGeom prst="line">
            <a:avLst/>
          </a:prstGeom>
          <a:noFill/>
          <a:ln w="31750">
            <a:solidFill>
              <a:schemeClr val="tx1"/>
            </a:solidFill>
            <a:round/>
            <a:headEnd type="oval" w="med" len="med"/>
            <a:tailEnd/>
          </a:ln>
        </p:spPr>
        <p:txBody>
          <a:bodyPr/>
          <a:lstStyle/>
          <a:p>
            <a:endParaRPr lang="en-US"/>
          </a:p>
        </p:txBody>
      </p:sp>
      <p:sp>
        <p:nvSpPr>
          <p:cNvPr id="234505" name="Line 9"/>
          <p:cNvSpPr>
            <a:spLocks noChangeShapeType="1"/>
          </p:cNvSpPr>
          <p:nvPr/>
        </p:nvSpPr>
        <p:spPr bwMode="auto">
          <a:xfrm flipH="1">
            <a:off x="2651125" y="3154363"/>
            <a:ext cx="3384550" cy="0"/>
          </a:xfrm>
          <a:prstGeom prst="line">
            <a:avLst/>
          </a:prstGeom>
          <a:noFill/>
          <a:ln w="31750">
            <a:solidFill>
              <a:schemeClr val="tx1"/>
            </a:solidFill>
            <a:round/>
            <a:headEnd/>
            <a:tailEnd/>
          </a:ln>
        </p:spPr>
        <p:txBody>
          <a:bodyPr/>
          <a:lstStyle/>
          <a:p>
            <a:endParaRPr lang="en-US"/>
          </a:p>
        </p:txBody>
      </p:sp>
      <p:sp>
        <p:nvSpPr>
          <p:cNvPr id="234506" name="Line 10"/>
          <p:cNvSpPr>
            <a:spLocks noChangeShapeType="1"/>
          </p:cNvSpPr>
          <p:nvPr/>
        </p:nvSpPr>
        <p:spPr bwMode="auto">
          <a:xfrm>
            <a:off x="2651125" y="3154363"/>
            <a:ext cx="0" cy="549275"/>
          </a:xfrm>
          <a:prstGeom prst="line">
            <a:avLst/>
          </a:prstGeom>
          <a:noFill/>
          <a:ln w="31750">
            <a:solidFill>
              <a:schemeClr val="tx1"/>
            </a:solidFill>
            <a:round/>
            <a:headEnd/>
            <a:tailEnd/>
          </a:ln>
        </p:spPr>
        <p:txBody>
          <a:bodyPr/>
          <a:lstStyle/>
          <a:p>
            <a:endParaRPr lang="en-US"/>
          </a:p>
        </p:txBody>
      </p:sp>
      <p:sp>
        <p:nvSpPr>
          <p:cNvPr id="234507" name="Line 11"/>
          <p:cNvSpPr>
            <a:spLocks noChangeShapeType="1"/>
          </p:cNvSpPr>
          <p:nvPr/>
        </p:nvSpPr>
        <p:spPr bwMode="auto">
          <a:xfrm>
            <a:off x="2651125" y="3703638"/>
            <a:ext cx="1646238" cy="0"/>
          </a:xfrm>
          <a:prstGeom prst="line">
            <a:avLst/>
          </a:prstGeom>
          <a:noFill/>
          <a:ln w="31750">
            <a:solidFill>
              <a:schemeClr val="tx1"/>
            </a:solidFill>
            <a:round/>
            <a:headEnd/>
            <a:tailEnd/>
          </a:ln>
        </p:spPr>
        <p:txBody>
          <a:bodyPr/>
          <a:lstStyle/>
          <a:p>
            <a:endParaRPr lang="en-US"/>
          </a:p>
        </p:txBody>
      </p:sp>
      <p:sp>
        <p:nvSpPr>
          <p:cNvPr id="234508" name="Line 12"/>
          <p:cNvSpPr>
            <a:spLocks noChangeShapeType="1"/>
          </p:cNvSpPr>
          <p:nvPr/>
        </p:nvSpPr>
        <p:spPr bwMode="auto">
          <a:xfrm>
            <a:off x="3657600" y="3703638"/>
            <a:ext cx="0" cy="547687"/>
          </a:xfrm>
          <a:prstGeom prst="line">
            <a:avLst/>
          </a:prstGeom>
          <a:noFill/>
          <a:ln w="31750">
            <a:solidFill>
              <a:schemeClr val="tx1"/>
            </a:solidFill>
            <a:round/>
            <a:headEnd type="oval" w="med" len="med"/>
            <a:tailEnd/>
          </a:ln>
        </p:spPr>
        <p:txBody>
          <a:bodyPr/>
          <a:lstStyle/>
          <a:p>
            <a:endParaRPr lang="en-US"/>
          </a:p>
        </p:txBody>
      </p:sp>
      <p:sp>
        <p:nvSpPr>
          <p:cNvPr id="234509" name="Line 13"/>
          <p:cNvSpPr>
            <a:spLocks noChangeShapeType="1"/>
          </p:cNvSpPr>
          <p:nvPr/>
        </p:nvSpPr>
        <p:spPr bwMode="auto">
          <a:xfrm>
            <a:off x="3657600" y="4251325"/>
            <a:ext cx="639763" cy="0"/>
          </a:xfrm>
          <a:prstGeom prst="line">
            <a:avLst/>
          </a:prstGeom>
          <a:noFill/>
          <a:ln w="31750">
            <a:solidFill>
              <a:schemeClr val="tx1"/>
            </a:solidFill>
            <a:round/>
            <a:headEnd/>
            <a:tailEnd/>
          </a:ln>
        </p:spPr>
        <p:txBody>
          <a:bodyPr/>
          <a:lstStyle/>
          <a:p>
            <a:endParaRPr lang="en-US"/>
          </a:p>
        </p:txBody>
      </p:sp>
      <p:sp>
        <p:nvSpPr>
          <p:cNvPr id="234510" name="Line 14"/>
          <p:cNvSpPr>
            <a:spLocks noChangeShapeType="1"/>
          </p:cNvSpPr>
          <p:nvPr/>
        </p:nvSpPr>
        <p:spPr bwMode="auto">
          <a:xfrm>
            <a:off x="2651125" y="3703638"/>
            <a:ext cx="0" cy="1646237"/>
          </a:xfrm>
          <a:prstGeom prst="line">
            <a:avLst/>
          </a:prstGeom>
          <a:noFill/>
          <a:ln w="31750">
            <a:solidFill>
              <a:schemeClr val="tx1"/>
            </a:solidFill>
            <a:round/>
            <a:headEnd type="oval" w="med" len="med"/>
            <a:tailEnd/>
          </a:ln>
        </p:spPr>
        <p:txBody>
          <a:bodyPr/>
          <a:lstStyle/>
          <a:p>
            <a:endParaRPr lang="en-US"/>
          </a:p>
        </p:txBody>
      </p:sp>
      <p:sp>
        <p:nvSpPr>
          <p:cNvPr id="234511" name="Line 15"/>
          <p:cNvSpPr>
            <a:spLocks noChangeShapeType="1"/>
          </p:cNvSpPr>
          <p:nvPr/>
        </p:nvSpPr>
        <p:spPr bwMode="auto">
          <a:xfrm>
            <a:off x="5394325" y="3703638"/>
            <a:ext cx="1098550" cy="0"/>
          </a:xfrm>
          <a:prstGeom prst="line">
            <a:avLst/>
          </a:prstGeom>
          <a:noFill/>
          <a:ln w="31750">
            <a:solidFill>
              <a:schemeClr val="tx1"/>
            </a:solidFill>
            <a:round/>
            <a:headEnd/>
            <a:tailEnd/>
          </a:ln>
        </p:spPr>
        <p:txBody>
          <a:bodyPr/>
          <a:lstStyle/>
          <a:p>
            <a:endParaRPr lang="en-US"/>
          </a:p>
        </p:txBody>
      </p:sp>
      <p:sp>
        <p:nvSpPr>
          <p:cNvPr id="234512" name="Line 16"/>
          <p:cNvSpPr>
            <a:spLocks noChangeShapeType="1"/>
          </p:cNvSpPr>
          <p:nvPr/>
        </p:nvSpPr>
        <p:spPr bwMode="auto">
          <a:xfrm>
            <a:off x="6218238" y="3703638"/>
            <a:ext cx="0" cy="1004887"/>
          </a:xfrm>
          <a:prstGeom prst="line">
            <a:avLst/>
          </a:prstGeom>
          <a:noFill/>
          <a:ln w="31750">
            <a:solidFill>
              <a:schemeClr val="tx1"/>
            </a:solidFill>
            <a:round/>
            <a:headEnd type="oval" w="med" len="med"/>
            <a:tailEnd/>
          </a:ln>
        </p:spPr>
        <p:txBody>
          <a:bodyPr/>
          <a:lstStyle/>
          <a:p>
            <a:endParaRPr lang="en-US"/>
          </a:p>
        </p:txBody>
      </p:sp>
      <p:sp>
        <p:nvSpPr>
          <p:cNvPr id="234513" name="Line 17"/>
          <p:cNvSpPr>
            <a:spLocks noChangeShapeType="1"/>
          </p:cNvSpPr>
          <p:nvPr/>
        </p:nvSpPr>
        <p:spPr bwMode="auto">
          <a:xfrm flipH="1">
            <a:off x="2743200" y="4708525"/>
            <a:ext cx="3475038" cy="0"/>
          </a:xfrm>
          <a:prstGeom prst="line">
            <a:avLst/>
          </a:prstGeom>
          <a:noFill/>
          <a:ln w="31750">
            <a:solidFill>
              <a:schemeClr val="tx1"/>
            </a:solidFill>
            <a:round/>
            <a:headEnd/>
            <a:tailEnd/>
          </a:ln>
        </p:spPr>
        <p:txBody>
          <a:bodyPr/>
          <a:lstStyle/>
          <a:p>
            <a:endParaRPr lang="en-US"/>
          </a:p>
        </p:txBody>
      </p:sp>
      <p:sp>
        <p:nvSpPr>
          <p:cNvPr id="234514" name="AutoShape 18"/>
          <p:cNvSpPr>
            <a:spLocks noChangeArrowheads="1"/>
          </p:cNvSpPr>
          <p:nvPr/>
        </p:nvSpPr>
        <p:spPr bwMode="auto">
          <a:xfrm>
            <a:off x="3017838" y="5075238"/>
            <a:ext cx="457200" cy="365125"/>
          </a:xfrm>
          <a:prstGeom prst="flowChartDelay">
            <a:avLst/>
          </a:prstGeom>
          <a:noFill/>
          <a:ln w="25400">
            <a:solidFill>
              <a:schemeClr val="tx1"/>
            </a:solidFill>
            <a:miter lim="800000"/>
            <a:headEnd/>
            <a:tailEnd/>
          </a:ln>
        </p:spPr>
        <p:txBody>
          <a:bodyPr wrap="none" anchor="ctr"/>
          <a:lstStyle/>
          <a:p>
            <a:endParaRPr lang="en-US"/>
          </a:p>
        </p:txBody>
      </p:sp>
      <p:sp>
        <p:nvSpPr>
          <p:cNvPr id="234515" name="Line 19"/>
          <p:cNvSpPr>
            <a:spLocks noChangeShapeType="1"/>
          </p:cNvSpPr>
          <p:nvPr/>
        </p:nvSpPr>
        <p:spPr bwMode="auto">
          <a:xfrm>
            <a:off x="2743200" y="4708525"/>
            <a:ext cx="0" cy="457200"/>
          </a:xfrm>
          <a:prstGeom prst="line">
            <a:avLst/>
          </a:prstGeom>
          <a:noFill/>
          <a:ln w="31750">
            <a:solidFill>
              <a:schemeClr val="tx1"/>
            </a:solidFill>
            <a:round/>
            <a:headEnd/>
            <a:tailEnd/>
          </a:ln>
        </p:spPr>
        <p:txBody>
          <a:bodyPr/>
          <a:lstStyle/>
          <a:p>
            <a:endParaRPr lang="en-US"/>
          </a:p>
        </p:txBody>
      </p:sp>
      <p:sp>
        <p:nvSpPr>
          <p:cNvPr id="234516" name="Line 20"/>
          <p:cNvSpPr>
            <a:spLocks noChangeShapeType="1"/>
          </p:cNvSpPr>
          <p:nvPr/>
        </p:nvSpPr>
        <p:spPr bwMode="auto">
          <a:xfrm>
            <a:off x="2743200" y="5165725"/>
            <a:ext cx="274638" cy="0"/>
          </a:xfrm>
          <a:prstGeom prst="line">
            <a:avLst/>
          </a:prstGeom>
          <a:noFill/>
          <a:ln w="31750">
            <a:solidFill>
              <a:schemeClr val="tx1"/>
            </a:solidFill>
            <a:round/>
            <a:headEnd/>
            <a:tailEnd/>
          </a:ln>
        </p:spPr>
        <p:txBody>
          <a:bodyPr/>
          <a:lstStyle/>
          <a:p>
            <a:endParaRPr lang="en-US"/>
          </a:p>
        </p:txBody>
      </p:sp>
      <p:sp>
        <p:nvSpPr>
          <p:cNvPr id="234517" name="Line 21"/>
          <p:cNvSpPr>
            <a:spLocks noChangeShapeType="1"/>
          </p:cNvSpPr>
          <p:nvPr/>
        </p:nvSpPr>
        <p:spPr bwMode="auto">
          <a:xfrm>
            <a:off x="2651125" y="5349875"/>
            <a:ext cx="366713" cy="0"/>
          </a:xfrm>
          <a:prstGeom prst="line">
            <a:avLst/>
          </a:prstGeom>
          <a:noFill/>
          <a:ln w="31750">
            <a:solidFill>
              <a:schemeClr val="tx1"/>
            </a:solidFill>
            <a:round/>
            <a:headEnd/>
            <a:tailEnd/>
          </a:ln>
        </p:spPr>
        <p:txBody>
          <a:bodyPr/>
          <a:lstStyle/>
          <a:p>
            <a:endParaRPr lang="en-US"/>
          </a:p>
        </p:txBody>
      </p:sp>
      <p:sp>
        <p:nvSpPr>
          <p:cNvPr id="234518" name="Line 22"/>
          <p:cNvSpPr>
            <a:spLocks noChangeShapeType="1"/>
          </p:cNvSpPr>
          <p:nvPr/>
        </p:nvSpPr>
        <p:spPr bwMode="auto">
          <a:xfrm>
            <a:off x="3475038" y="5257800"/>
            <a:ext cx="822325" cy="0"/>
          </a:xfrm>
          <a:prstGeom prst="line">
            <a:avLst/>
          </a:prstGeom>
          <a:noFill/>
          <a:ln w="31750">
            <a:solidFill>
              <a:schemeClr val="tx1"/>
            </a:solidFill>
            <a:round/>
            <a:headEnd/>
            <a:tailEnd/>
          </a:ln>
        </p:spPr>
        <p:txBody>
          <a:bodyPr/>
          <a:lstStyle/>
          <a:p>
            <a:endParaRPr lang="en-US"/>
          </a:p>
        </p:txBody>
      </p:sp>
      <p:sp>
        <p:nvSpPr>
          <p:cNvPr id="234519" name="Line 23"/>
          <p:cNvSpPr>
            <a:spLocks noChangeShapeType="1"/>
          </p:cNvSpPr>
          <p:nvPr/>
        </p:nvSpPr>
        <p:spPr bwMode="auto">
          <a:xfrm>
            <a:off x="3657600" y="5257800"/>
            <a:ext cx="0" cy="549275"/>
          </a:xfrm>
          <a:prstGeom prst="line">
            <a:avLst/>
          </a:prstGeom>
          <a:noFill/>
          <a:ln w="31750">
            <a:solidFill>
              <a:schemeClr val="tx1"/>
            </a:solidFill>
            <a:round/>
            <a:headEnd type="oval" w="med" len="med"/>
            <a:tailEnd/>
          </a:ln>
        </p:spPr>
        <p:txBody>
          <a:bodyPr/>
          <a:lstStyle/>
          <a:p>
            <a:endParaRPr lang="en-US"/>
          </a:p>
        </p:txBody>
      </p:sp>
      <p:sp>
        <p:nvSpPr>
          <p:cNvPr id="234520" name="Line 24"/>
          <p:cNvSpPr>
            <a:spLocks noChangeShapeType="1"/>
          </p:cNvSpPr>
          <p:nvPr/>
        </p:nvSpPr>
        <p:spPr bwMode="auto">
          <a:xfrm>
            <a:off x="3657600" y="5807075"/>
            <a:ext cx="639763" cy="0"/>
          </a:xfrm>
          <a:prstGeom prst="line">
            <a:avLst/>
          </a:prstGeom>
          <a:noFill/>
          <a:ln w="31750">
            <a:solidFill>
              <a:schemeClr val="tx1"/>
            </a:solidFill>
            <a:round/>
            <a:headEnd/>
            <a:tailEnd/>
          </a:ln>
        </p:spPr>
        <p:txBody>
          <a:bodyPr/>
          <a:lstStyle/>
          <a:p>
            <a:endParaRPr lang="en-US"/>
          </a:p>
        </p:txBody>
      </p:sp>
      <p:sp>
        <p:nvSpPr>
          <p:cNvPr id="234521" name="Line 25"/>
          <p:cNvSpPr>
            <a:spLocks noChangeShapeType="1"/>
          </p:cNvSpPr>
          <p:nvPr/>
        </p:nvSpPr>
        <p:spPr bwMode="auto">
          <a:xfrm>
            <a:off x="5394325" y="5257800"/>
            <a:ext cx="1098550" cy="0"/>
          </a:xfrm>
          <a:prstGeom prst="line">
            <a:avLst/>
          </a:prstGeom>
          <a:noFill/>
          <a:ln w="31750">
            <a:solidFill>
              <a:schemeClr val="tx1"/>
            </a:solidFill>
            <a:round/>
            <a:headEnd/>
            <a:tailEnd/>
          </a:ln>
        </p:spPr>
        <p:txBody>
          <a:bodyPr/>
          <a:lstStyle/>
          <a:p>
            <a:endParaRPr lang="en-US"/>
          </a:p>
        </p:txBody>
      </p:sp>
      <p:sp>
        <p:nvSpPr>
          <p:cNvPr id="234522" name="Line 26"/>
          <p:cNvSpPr>
            <a:spLocks noChangeShapeType="1"/>
          </p:cNvSpPr>
          <p:nvPr/>
        </p:nvSpPr>
        <p:spPr bwMode="auto">
          <a:xfrm>
            <a:off x="5394325" y="5807075"/>
            <a:ext cx="457200" cy="0"/>
          </a:xfrm>
          <a:prstGeom prst="line">
            <a:avLst/>
          </a:prstGeom>
          <a:noFill/>
          <a:ln w="31750">
            <a:solidFill>
              <a:schemeClr val="tx1"/>
            </a:solidFill>
            <a:round/>
            <a:headEnd/>
            <a:tailEnd/>
          </a:ln>
        </p:spPr>
        <p:txBody>
          <a:bodyPr/>
          <a:lstStyle/>
          <a:p>
            <a:endParaRPr lang="en-US"/>
          </a:p>
        </p:txBody>
      </p:sp>
      <p:sp>
        <p:nvSpPr>
          <p:cNvPr id="234523" name="Line 27"/>
          <p:cNvSpPr>
            <a:spLocks noChangeShapeType="1"/>
          </p:cNvSpPr>
          <p:nvPr/>
        </p:nvSpPr>
        <p:spPr bwMode="auto">
          <a:xfrm>
            <a:off x="5394325" y="4251325"/>
            <a:ext cx="457200" cy="0"/>
          </a:xfrm>
          <a:prstGeom prst="line">
            <a:avLst/>
          </a:prstGeom>
          <a:noFill/>
          <a:ln w="31750">
            <a:solidFill>
              <a:schemeClr val="tx1"/>
            </a:solidFill>
            <a:round/>
            <a:headEnd/>
            <a:tailEnd/>
          </a:ln>
        </p:spPr>
        <p:txBody>
          <a:bodyPr/>
          <a:lstStyle/>
          <a:p>
            <a:endParaRPr lang="en-US"/>
          </a:p>
        </p:txBody>
      </p:sp>
      <p:sp>
        <p:nvSpPr>
          <p:cNvPr id="234524" name="Line 28"/>
          <p:cNvSpPr>
            <a:spLocks noChangeShapeType="1"/>
          </p:cNvSpPr>
          <p:nvPr/>
        </p:nvSpPr>
        <p:spPr bwMode="auto">
          <a:xfrm>
            <a:off x="5394325" y="2697163"/>
            <a:ext cx="457200" cy="0"/>
          </a:xfrm>
          <a:prstGeom prst="line">
            <a:avLst/>
          </a:prstGeom>
          <a:noFill/>
          <a:ln w="31750">
            <a:solidFill>
              <a:schemeClr val="tx1"/>
            </a:solidFill>
            <a:round/>
            <a:headEnd/>
            <a:tailEnd/>
          </a:ln>
        </p:spPr>
        <p:txBody>
          <a:bodyPr/>
          <a:lstStyle/>
          <a:p>
            <a:endParaRPr lang="en-US"/>
          </a:p>
        </p:txBody>
      </p:sp>
      <p:sp>
        <p:nvSpPr>
          <p:cNvPr id="234525" name="Text Box 29"/>
          <p:cNvSpPr txBox="1">
            <a:spLocks noChangeArrowheads="1"/>
          </p:cNvSpPr>
          <p:nvPr/>
        </p:nvSpPr>
        <p:spPr bwMode="auto">
          <a:xfrm>
            <a:off x="4206875" y="5075238"/>
            <a:ext cx="457200"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J</a:t>
            </a:r>
          </a:p>
        </p:txBody>
      </p:sp>
      <p:sp>
        <p:nvSpPr>
          <p:cNvPr id="234526" name="Text Box 30"/>
          <p:cNvSpPr txBox="1">
            <a:spLocks noChangeArrowheads="1"/>
          </p:cNvSpPr>
          <p:nvPr/>
        </p:nvSpPr>
        <p:spPr bwMode="auto">
          <a:xfrm>
            <a:off x="4206875" y="3521075"/>
            <a:ext cx="457200"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J</a:t>
            </a:r>
          </a:p>
        </p:txBody>
      </p:sp>
      <p:sp>
        <p:nvSpPr>
          <p:cNvPr id="234527" name="Text Box 31"/>
          <p:cNvSpPr txBox="1">
            <a:spLocks noChangeArrowheads="1"/>
          </p:cNvSpPr>
          <p:nvPr/>
        </p:nvSpPr>
        <p:spPr bwMode="auto">
          <a:xfrm>
            <a:off x="4206875" y="1965325"/>
            <a:ext cx="457200"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J</a:t>
            </a:r>
          </a:p>
        </p:txBody>
      </p:sp>
      <p:sp>
        <p:nvSpPr>
          <p:cNvPr id="234528" name="Text Box 32"/>
          <p:cNvSpPr txBox="1">
            <a:spLocks noChangeArrowheads="1"/>
          </p:cNvSpPr>
          <p:nvPr/>
        </p:nvSpPr>
        <p:spPr bwMode="auto">
          <a:xfrm>
            <a:off x="4206875" y="5532438"/>
            <a:ext cx="457200"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K</a:t>
            </a:r>
          </a:p>
        </p:txBody>
      </p:sp>
      <p:sp>
        <p:nvSpPr>
          <p:cNvPr id="234529" name="Text Box 33"/>
          <p:cNvSpPr txBox="1">
            <a:spLocks noChangeArrowheads="1"/>
          </p:cNvSpPr>
          <p:nvPr/>
        </p:nvSpPr>
        <p:spPr bwMode="auto">
          <a:xfrm>
            <a:off x="4206875" y="3978275"/>
            <a:ext cx="457200"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K</a:t>
            </a:r>
          </a:p>
        </p:txBody>
      </p:sp>
      <p:sp>
        <p:nvSpPr>
          <p:cNvPr id="234530" name="Text Box 34"/>
          <p:cNvSpPr txBox="1">
            <a:spLocks noChangeArrowheads="1"/>
          </p:cNvSpPr>
          <p:nvPr/>
        </p:nvSpPr>
        <p:spPr bwMode="auto">
          <a:xfrm>
            <a:off x="4206875" y="2422525"/>
            <a:ext cx="457200"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K</a:t>
            </a:r>
          </a:p>
        </p:txBody>
      </p:sp>
      <p:sp>
        <p:nvSpPr>
          <p:cNvPr id="234531" name="Text Box 35"/>
          <p:cNvSpPr txBox="1">
            <a:spLocks noChangeArrowheads="1"/>
          </p:cNvSpPr>
          <p:nvPr/>
        </p:nvSpPr>
        <p:spPr bwMode="auto">
          <a:xfrm>
            <a:off x="4937125" y="4983163"/>
            <a:ext cx="457200"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Q</a:t>
            </a:r>
          </a:p>
        </p:txBody>
      </p:sp>
      <p:sp>
        <p:nvSpPr>
          <p:cNvPr id="234532" name="Text Box 36"/>
          <p:cNvSpPr txBox="1">
            <a:spLocks noChangeArrowheads="1"/>
          </p:cNvSpPr>
          <p:nvPr/>
        </p:nvSpPr>
        <p:spPr bwMode="auto">
          <a:xfrm>
            <a:off x="4937125" y="3429000"/>
            <a:ext cx="457200"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Q</a:t>
            </a:r>
          </a:p>
        </p:txBody>
      </p:sp>
      <p:sp>
        <p:nvSpPr>
          <p:cNvPr id="234533" name="Text Box 37"/>
          <p:cNvSpPr txBox="1">
            <a:spLocks noChangeArrowheads="1"/>
          </p:cNvSpPr>
          <p:nvPr/>
        </p:nvSpPr>
        <p:spPr bwMode="auto">
          <a:xfrm>
            <a:off x="4937125" y="1874838"/>
            <a:ext cx="457200"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Q</a:t>
            </a:r>
          </a:p>
        </p:txBody>
      </p:sp>
      <p:sp>
        <p:nvSpPr>
          <p:cNvPr id="234534" name="Text Box 38"/>
          <p:cNvSpPr txBox="1">
            <a:spLocks noChangeArrowheads="1"/>
          </p:cNvSpPr>
          <p:nvPr/>
        </p:nvSpPr>
        <p:spPr bwMode="auto">
          <a:xfrm>
            <a:off x="4937125" y="5532438"/>
            <a:ext cx="549275"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Q’</a:t>
            </a:r>
          </a:p>
        </p:txBody>
      </p:sp>
      <p:sp>
        <p:nvSpPr>
          <p:cNvPr id="234535" name="Text Box 39"/>
          <p:cNvSpPr txBox="1">
            <a:spLocks noChangeArrowheads="1"/>
          </p:cNvSpPr>
          <p:nvPr/>
        </p:nvSpPr>
        <p:spPr bwMode="auto">
          <a:xfrm>
            <a:off x="4937125" y="3978275"/>
            <a:ext cx="549275"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Q’</a:t>
            </a:r>
          </a:p>
        </p:txBody>
      </p:sp>
      <p:sp>
        <p:nvSpPr>
          <p:cNvPr id="234536" name="Text Box 40"/>
          <p:cNvSpPr txBox="1">
            <a:spLocks noChangeArrowheads="1"/>
          </p:cNvSpPr>
          <p:nvPr/>
        </p:nvSpPr>
        <p:spPr bwMode="auto">
          <a:xfrm>
            <a:off x="4937125" y="2422525"/>
            <a:ext cx="549275"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Q’</a:t>
            </a:r>
          </a:p>
        </p:txBody>
      </p:sp>
      <p:sp>
        <p:nvSpPr>
          <p:cNvPr id="234537" name="Text Box 41"/>
          <p:cNvSpPr txBox="1">
            <a:spLocks noChangeArrowheads="1"/>
          </p:cNvSpPr>
          <p:nvPr/>
        </p:nvSpPr>
        <p:spPr bwMode="auto">
          <a:xfrm>
            <a:off x="2286000" y="1874838"/>
            <a:ext cx="457200" cy="457200"/>
          </a:xfrm>
          <a:prstGeom prst="rect">
            <a:avLst/>
          </a:prstGeom>
          <a:noFill/>
          <a:ln w="38100" algn="ctr">
            <a:noFill/>
            <a:miter lim="800000"/>
            <a:headEnd/>
            <a:tailEnd/>
          </a:ln>
        </p:spPr>
        <p:txBody>
          <a:bodyPr>
            <a:spAutoFit/>
          </a:bodyPr>
          <a:lstStyle/>
          <a:p>
            <a:pPr algn="r">
              <a:spcBef>
                <a:spcPct val="50000"/>
              </a:spcBef>
            </a:pPr>
            <a:r>
              <a:rPr lang="en-US" sz="2400" b="1">
                <a:latin typeface="Times New Roman" pitchFamily="18" charset="0"/>
                <a:cs typeface="Times New Roman" pitchFamily="18" charset="0"/>
              </a:rPr>
              <a:t>1</a:t>
            </a:r>
          </a:p>
        </p:txBody>
      </p:sp>
      <p:sp>
        <p:nvSpPr>
          <p:cNvPr id="234538" name="Line 42"/>
          <p:cNvSpPr>
            <a:spLocks noChangeShapeType="1"/>
          </p:cNvSpPr>
          <p:nvPr/>
        </p:nvSpPr>
        <p:spPr bwMode="auto">
          <a:xfrm>
            <a:off x="3932238" y="3063875"/>
            <a:ext cx="0" cy="3290888"/>
          </a:xfrm>
          <a:prstGeom prst="line">
            <a:avLst/>
          </a:prstGeom>
          <a:noFill/>
          <a:ln w="31750">
            <a:solidFill>
              <a:schemeClr val="accent6">
                <a:lumMod val="75000"/>
              </a:schemeClr>
            </a:solidFill>
            <a:round/>
            <a:headEnd/>
            <a:tailEnd/>
          </a:ln>
        </p:spPr>
        <p:txBody>
          <a:bodyPr/>
          <a:lstStyle/>
          <a:p>
            <a:endParaRPr lang="en-US"/>
          </a:p>
        </p:txBody>
      </p:sp>
      <p:sp>
        <p:nvSpPr>
          <p:cNvPr id="234539" name="Line 43"/>
          <p:cNvSpPr>
            <a:spLocks noChangeShapeType="1"/>
          </p:cNvSpPr>
          <p:nvPr/>
        </p:nvSpPr>
        <p:spPr bwMode="auto">
          <a:xfrm flipV="1">
            <a:off x="3932238" y="2971799"/>
            <a:ext cx="334962" cy="92075"/>
          </a:xfrm>
          <a:prstGeom prst="line">
            <a:avLst/>
          </a:prstGeom>
          <a:noFill/>
          <a:ln w="31750">
            <a:solidFill>
              <a:schemeClr val="accent6">
                <a:lumMod val="75000"/>
              </a:schemeClr>
            </a:solidFill>
            <a:round/>
            <a:headEnd/>
            <a:tailEnd/>
          </a:ln>
        </p:spPr>
        <p:txBody>
          <a:bodyPr/>
          <a:lstStyle/>
          <a:p>
            <a:endParaRPr lang="en-US"/>
          </a:p>
        </p:txBody>
      </p:sp>
      <p:sp>
        <p:nvSpPr>
          <p:cNvPr id="234540" name="Line 44"/>
          <p:cNvSpPr>
            <a:spLocks noChangeShapeType="1"/>
          </p:cNvSpPr>
          <p:nvPr/>
        </p:nvSpPr>
        <p:spPr bwMode="auto">
          <a:xfrm flipV="1">
            <a:off x="3932238" y="6096000"/>
            <a:ext cx="334962" cy="77788"/>
          </a:xfrm>
          <a:prstGeom prst="line">
            <a:avLst/>
          </a:prstGeom>
          <a:noFill/>
          <a:ln w="31750">
            <a:solidFill>
              <a:schemeClr val="accent6">
                <a:lumMod val="75000"/>
              </a:schemeClr>
            </a:solidFill>
            <a:round/>
            <a:headEnd/>
            <a:tailEnd/>
          </a:ln>
        </p:spPr>
        <p:txBody>
          <a:bodyPr/>
          <a:lstStyle/>
          <a:p>
            <a:endParaRPr lang="en-US"/>
          </a:p>
        </p:txBody>
      </p:sp>
      <p:sp>
        <p:nvSpPr>
          <p:cNvPr id="234541" name="Line 45"/>
          <p:cNvSpPr>
            <a:spLocks noChangeShapeType="1"/>
          </p:cNvSpPr>
          <p:nvPr/>
        </p:nvSpPr>
        <p:spPr bwMode="auto">
          <a:xfrm flipV="1">
            <a:off x="3932238" y="4495799"/>
            <a:ext cx="411162" cy="123825"/>
          </a:xfrm>
          <a:prstGeom prst="line">
            <a:avLst/>
          </a:prstGeom>
          <a:noFill/>
          <a:ln w="31750">
            <a:solidFill>
              <a:schemeClr val="accent6">
                <a:lumMod val="75000"/>
              </a:schemeClr>
            </a:solidFill>
            <a:round/>
            <a:headEnd/>
            <a:tailEnd/>
          </a:ln>
        </p:spPr>
        <p:txBody>
          <a:bodyPr/>
          <a:lstStyle/>
          <a:p>
            <a:endParaRPr lang="en-US"/>
          </a:p>
        </p:txBody>
      </p:sp>
      <p:sp>
        <p:nvSpPr>
          <p:cNvPr id="234542" name="Text Box 46"/>
          <p:cNvSpPr txBox="1">
            <a:spLocks noChangeArrowheads="1"/>
          </p:cNvSpPr>
          <p:nvPr/>
        </p:nvSpPr>
        <p:spPr bwMode="auto">
          <a:xfrm>
            <a:off x="3565525" y="6264275"/>
            <a:ext cx="639763" cy="396875"/>
          </a:xfrm>
          <a:prstGeom prst="rect">
            <a:avLst/>
          </a:prstGeom>
          <a:noFill/>
          <a:ln w="25400" algn="ctr">
            <a:noFill/>
            <a:miter lim="800000"/>
            <a:headEnd/>
            <a:tailEnd/>
          </a:ln>
        </p:spPr>
        <p:txBody>
          <a:bodyPr>
            <a:spAutoFit/>
          </a:bodyPr>
          <a:lstStyle/>
          <a:p>
            <a:pPr algn="r">
              <a:spcBef>
                <a:spcPct val="50000"/>
              </a:spcBef>
            </a:pPr>
            <a:r>
              <a:rPr lang="en-US" sz="2000" dirty="0" err="1">
                <a:solidFill>
                  <a:schemeClr val="accent6">
                    <a:lumMod val="75000"/>
                  </a:schemeClr>
                </a:solidFill>
                <a:latin typeface="Times New Roman" pitchFamily="18" charset="0"/>
                <a:cs typeface="Times New Roman" pitchFamily="18" charset="0"/>
              </a:rPr>
              <a:t>Clk</a:t>
            </a:r>
            <a:endParaRPr lang="en-US" sz="2000" dirty="0">
              <a:solidFill>
                <a:schemeClr val="accent6">
                  <a:lumMod val="75000"/>
                </a:schemeClr>
              </a:solidFill>
              <a:latin typeface="Times New Roman" pitchFamily="18" charset="0"/>
              <a:cs typeface="Times New Roman" pitchFamily="18" charset="0"/>
            </a:endParaRPr>
          </a:p>
        </p:txBody>
      </p:sp>
      <p:sp>
        <p:nvSpPr>
          <p:cNvPr id="47" name="Line 12"/>
          <p:cNvSpPr>
            <a:spLocks noChangeShapeType="1"/>
          </p:cNvSpPr>
          <p:nvPr/>
        </p:nvSpPr>
        <p:spPr bwMode="auto">
          <a:xfrm>
            <a:off x="3657600" y="2133600"/>
            <a:ext cx="0" cy="547687"/>
          </a:xfrm>
          <a:prstGeom prst="line">
            <a:avLst/>
          </a:prstGeom>
          <a:noFill/>
          <a:ln w="31750">
            <a:solidFill>
              <a:schemeClr val="tx1"/>
            </a:solidFill>
            <a:round/>
            <a:headEnd type="oval" w="med" len="med"/>
            <a:tailEnd/>
          </a:ln>
        </p:spPr>
        <p:txBody>
          <a:bodyPr/>
          <a:lstStyle/>
          <a:p>
            <a:endParaRPr lang="en-US"/>
          </a:p>
        </p:txBody>
      </p:sp>
      <p:sp>
        <p:nvSpPr>
          <p:cNvPr id="48" name="Line 13"/>
          <p:cNvSpPr>
            <a:spLocks noChangeShapeType="1"/>
          </p:cNvSpPr>
          <p:nvPr/>
        </p:nvSpPr>
        <p:spPr bwMode="auto">
          <a:xfrm>
            <a:off x="3657600" y="2667000"/>
            <a:ext cx="639763" cy="0"/>
          </a:xfrm>
          <a:prstGeom prst="line">
            <a:avLst/>
          </a:prstGeom>
          <a:noFill/>
          <a:ln w="31750">
            <a:solidFill>
              <a:schemeClr val="tx1"/>
            </a:solidFill>
            <a:round/>
            <a:headEnd/>
            <a:tailEnd/>
          </a:ln>
        </p:spPr>
        <p:txBody>
          <a:bodyPr/>
          <a:lstStyle/>
          <a:p>
            <a:endParaRPr lang="en-US"/>
          </a:p>
        </p:txBody>
      </p:sp>
    </p:spTree>
  </p:cSld>
  <p:clrMapOvr>
    <a:masterClrMapping/>
  </p:clrMapOvr>
  <p:transition>
    <p:cover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4" name="Rectangle 4"/>
          <p:cNvSpPr>
            <a:spLocks noGrp="1" noChangeArrowheads="1"/>
          </p:cNvSpPr>
          <p:nvPr>
            <p:ph type="title"/>
          </p:nvPr>
        </p:nvSpPr>
        <p:spPr>
          <a:xfrm>
            <a:off x="5181600" y="76200"/>
            <a:ext cx="3886200" cy="792162"/>
          </a:xfrm>
        </p:spPr>
        <p:txBody>
          <a:bodyPr>
            <a:normAutofit/>
          </a:bodyPr>
          <a:lstStyle/>
          <a:p>
            <a:pPr algn="just"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شمارنده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های همزمان</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89445" name="Rectangle 5"/>
          <p:cNvSpPr>
            <a:spLocks noGrp="1" noChangeArrowheads="1"/>
          </p:cNvSpPr>
          <p:nvPr>
            <p:ph type="body" idx="1"/>
          </p:nvPr>
        </p:nvSpPr>
        <p:spPr>
          <a:xfrm>
            <a:off x="457200" y="1295400"/>
            <a:ext cx="8229600" cy="4525963"/>
          </a:xfrm>
        </p:spPr>
        <p:txBody>
          <a:bodyPr/>
          <a:lstStyle/>
          <a:p>
            <a:pPr algn="just" rtl="1">
              <a:buFont typeface="Wingdings" pitchFamily="2" charset="2"/>
              <a:buChar char="q"/>
            </a:pPr>
            <a:r>
              <a:rPr lang="fa-IR" sz="2600" dirty="0">
                <a:cs typeface="B Lotus" pitchFamily="2" charset="-78"/>
              </a:rPr>
              <a:t>فرق شمارنده های همزمان با شمارنده های موج گونه در این است که کلاک تمام فلیپ فلاپها یکسان است و با هم تریگر می شوند.</a:t>
            </a:r>
          </a:p>
          <a:p>
            <a:pPr lvl="1" algn="just" rtl="1">
              <a:buFont typeface="Wingdings" pitchFamily="2" charset="2"/>
              <a:buChar char="q"/>
            </a:pPr>
            <a:r>
              <a:rPr lang="fa-IR" sz="2200" dirty="0">
                <a:cs typeface="B Lotus" pitchFamily="2" charset="-78"/>
              </a:rPr>
              <a:t>اگر </a:t>
            </a:r>
            <a:r>
              <a:rPr lang="en-US" sz="2000" i="1" dirty="0">
                <a:cs typeface="B Lotus" pitchFamily="2" charset="-78"/>
              </a:rPr>
              <a:t>T</a:t>
            </a:r>
            <a:r>
              <a:rPr lang="en-US" sz="2000" dirty="0">
                <a:cs typeface="B Lotus" pitchFamily="2" charset="-78"/>
              </a:rPr>
              <a:t> = 0</a:t>
            </a:r>
            <a:r>
              <a:rPr lang="en-US" sz="2200" dirty="0">
                <a:cs typeface="B Lotus" pitchFamily="2" charset="-78"/>
              </a:rPr>
              <a:t> </a:t>
            </a:r>
            <a:r>
              <a:rPr lang="fa-IR" sz="2200" dirty="0">
                <a:cs typeface="B Lotus" pitchFamily="2" charset="-78"/>
              </a:rPr>
              <a:t> یا </a:t>
            </a:r>
            <a:r>
              <a:rPr lang="en-US" sz="2200" dirty="0">
                <a:cs typeface="B Lotus" pitchFamily="2" charset="-78"/>
              </a:rPr>
              <a:t> </a:t>
            </a:r>
            <a:r>
              <a:rPr lang="en-US" sz="2000" i="1" dirty="0">
                <a:cs typeface="B Lotus" pitchFamily="2" charset="-78"/>
              </a:rPr>
              <a:t>J</a:t>
            </a:r>
            <a:r>
              <a:rPr lang="en-US" sz="2000" dirty="0">
                <a:cs typeface="B Lotus" pitchFamily="2" charset="-78"/>
              </a:rPr>
              <a:t> = </a:t>
            </a:r>
            <a:r>
              <a:rPr lang="en-US" sz="2000" i="1" dirty="0">
                <a:cs typeface="B Lotus" pitchFamily="2" charset="-78"/>
              </a:rPr>
              <a:t>K</a:t>
            </a:r>
            <a:r>
              <a:rPr lang="en-US" sz="2000" dirty="0">
                <a:cs typeface="B Lotus" pitchFamily="2" charset="-78"/>
              </a:rPr>
              <a:t> = 0</a:t>
            </a:r>
            <a:r>
              <a:rPr lang="fa-IR" sz="2200" dirty="0">
                <a:cs typeface="B Lotus" pitchFamily="2" charset="-78"/>
              </a:rPr>
              <a:t>، فلیپ فلاپ تغییر حالت نمی دهد.</a:t>
            </a:r>
          </a:p>
          <a:p>
            <a:pPr lvl="1" algn="just" rtl="1">
              <a:buFont typeface="Wingdings" pitchFamily="2" charset="2"/>
              <a:buChar char="q"/>
            </a:pPr>
            <a:r>
              <a:rPr lang="fa-IR" sz="2200" dirty="0">
                <a:cs typeface="B Lotus" pitchFamily="2" charset="-78"/>
              </a:rPr>
              <a:t>اگر </a:t>
            </a:r>
            <a:r>
              <a:rPr lang="en-US" sz="2000" i="1" dirty="0">
                <a:cs typeface="B Lotus" pitchFamily="2" charset="-78"/>
              </a:rPr>
              <a:t>T</a:t>
            </a:r>
            <a:r>
              <a:rPr lang="en-US" sz="2000" dirty="0">
                <a:cs typeface="B Lotus" pitchFamily="2" charset="-78"/>
              </a:rPr>
              <a:t> = 1</a:t>
            </a:r>
            <a:r>
              <a:rPr lang="en-US" sz="2200" dirty="0">
                <a:cs typeface="B Lotus" pitchFamily="2" charset="-78"/>
              </a:rPr>
              <a:t> </a:t>
            </a:r>
            <a:r>
              <a:rPr lang="fa-IR" sz="2200" dirty="0">
                <a:cs typeface="B Lotus" pitchFamily="2" charset="-78"/>
              </a:rPr>
              <a:t> یا </a:t>
            </a:r>
            <a:r>
              <a:rPr lang="en-US" sz="2200" dirty="0">
                <a:cs typeface="B Lotus" pitchFamily="2" charset="-78"/>
              </a:rPr>
              <a:t> </a:t>
            </a:r>
            <a:r>
              <a:rPr lang="en-US" sz="2000" i="1" dirty="0">
                <a:cs typeface="B Lotus" pitchFamily="2" charset="-78"/>
              </a:rPr>
              <a:t>J</a:t>
            </a:r>
            <a:r>
              <a:rPr lang="en-US" sz="2000" dirty="0">
                <a:cs typeface="B Lotus" pitchFamily="2" charset="-78"/>
              </a:rPr>
              <a:t> = </a:t>
            </a:r>
            <a:r>
              <a:rPr lang="en-US" sz="2000" i="1" dirty="0">
                <a:cs typeface="B Lotus" pitchFamily="2" charset="-78"/>
              </a:rPr>
              <a:t>K</a:t>
            </a:r>
            <a:r>
              <a:rPr lang="en-US" sz="2000" dirty="0">
                <a:cs typeface="B Lotus" pitchFamily="2" charset="-78"/>
              </a:rPr>
              <a:t> = 1</a:t>
            </a:r>
            <a:r>
              <a:rPr lang="fa-IR" sz="2200" dirty="0">
                <a:cs typeface="B Lotus" pitchFamily="2" charset="-78"/>
              </a:rPr>
              <a:t>، خروجی فلیپ فلاپ معکوس می شود</a:t>
            </a:r>
            <a:r>
              <a:rPr lang="fa-IR" sz="2200" dirty="0" smtClean="0">
                <a:cs typeface="B Lotus" pitchFamily="2" charset="-78"/>
              </a:rPr>
              <a:t>.</a:t>
            </a:r>
            <a:endParaRPr lang="en-US" sz="2200" dirty="0" smtClean="0">
              <a:cs typeface="B Lotus" pitchFamily="2" charset="-78"/>
            </a:endParaRPr>
          </a:p>
          <a:p>
            <a:pPr lvl="1" algn="just" rtl="1">
              <a:buFont typeface="Wingdings" pitchFamily="2" charset="2"/>
              <a:buChar char="q"/>
            </a:pPr>
            <a:endParaRPr lang="fa-IR" sz="2200" dirty="0">
              <a:cs typeface="B Lotus" pitchFamily="2" charset="-78"/>
            </a:endParaRPr>
          </a:p>
          <a:p>
            <a:pPr algn="just" rtl="1">
              <a:buFont typeface="Wingdings" pitchFamily="2" charset="2"/>
              <a:buChar char="q"/>
            </a:pPr>
            <a:r>
              <a:rPr lang="fa-IR" sz="2600" dirty="0">
                <a:cs typeface="B Lotus" pitchFamily="2" charset="-78"/>
              </a:rPr>
              <a:t>فرض کنید که </a:t>
            </a:r>
            <a:r>
              <a:rPr lang="en-US" sz="2200" i="1" dirty="0">
                <a:cs typeface="B Lotus" pitchFamily="2" charset="-78"/>
              </a:rPr>
              <a:t>A</a:t>
            </a:r>
            <a:r>
              <a:rPr lang="en-US" sz="2200" dirty="0">
                <a:cs typeface="B Lotus" pitchFamily="2" charset="-78"/>
              </a:rPr>
              <a:t>3</a:t>
            </a:r>
            <a:r>
              <a:rPr lang="en-US" sz="2200" i="1" dirty="0">
                <a:cs typeface="B Lotus" pitchFamily="2" charset="-78"/>
              </a:rPr>
              <a:t>A</a:t>
            </a:r>
            <a:r>
              <a:rPr lang="en-US" sz="2200" dirty="0">
                <a:cs typeface="B Lotus" pitchFamily="2" charset="-78"/>
              </a:rPr>
              <a:t>2</a:t>
            </a:r>
            <a:r>
              <a:rPr lang="en-US" sz="2200" i="1" dirty="0">
                <a:cs typeface="B Lotus" pitchFamily="2" charset="-78"/>
              </a:rPr>
              <a:t>A</a:t>
            </a:r>
            <a:r>
              <a:rPr lang="en-US" sz="2200" dirty="0">
                <a:cs typeface="B Lotus" pitchFamily="2" charset="-78"/>
              </a:rPr>
              <a:t>1</a:t>
            </a:r>
            <a:r>
              <a:rPr lang="en-US" sz="2200" i="1" dirty="0">
                <a:cs typeface="B Lotus" pitchFamily="2" charset="-78"/>
              </a:rPr>
              <a:t>A</a:t>
            </a:r>
            <a:r>
              <a:rPr lang="en-US" sz="2200" dirty="0">
                <a:cs typeface="B Lotus" pitchFamily="2" charset="-78"/>
              </a:rPr>
              <a:t>0 = 0011</a:t>
            </a:r>
            <a:r>
              <a:rPr lang="fa-IR" sz="2600" dirty="0">
                <a:cs typeface="B Lotus" pitchFamily="2" charset="-78"/>
              </a:rPr>
              <a:t> باشد حالت بعدی </a:t>
            </a:r>
            <a:r>
              <a:rPr lang="en-US" sz="2200" dirty="0">
                <a:cs typeface="B Lotus" pitchFamily="2" charset="-78"/>
              </a:rPr>
              <a:t>0100</a:t>
            </a:r>
            <a:r>
              <a:rPr lang="fa-IR" sz="2600" dirty="0">
                <a:cs typeface="B Lotus" pitchFamily="2" charset="-78"/>
              </a:rPr>
              <a:t> است:</a:t>
            </a:r>
          </a:p>
          <a:p>
            <a:pPr lvl="1" algn="just" rtl="1">
              <a:buFont typeface="Wingdings" pitchFamily="2" charset="2"/>
              <a:buChar char="q"/>
            </a:pPr>
            <a:r>
              <a:rPr lang="en-US" sz="2000" dirty="0">
                <a:cs typeface="B Lotus" pitchFamily="2" charset="-78"/>
              </a:rPr>
              <a:t>A0</a:t>
            </a:r>
            <a:r>
              <a:rPr lang="fa-IR" sz="2200" dirty="0">
                <a:cs typeface="B Lotus" pitchFamily="2" charset="-78"/>
              </a:rPr>
              <a:t> همیشه معکوس می شود.</a:t>
            </a:r>
          </a:p>
          <a:p>
            <a:pPr lvl="1" algn="just" rtl="1">
              <a:buFont typeface="Wingdings" pitchFamily="2" charset="2"/>
              <a:buChar char="q"/>
            </a:pPr>
            <a:r>
              <a:rPr lang="en-US" sz="2000" dirty="0">
                <a:cs typeface="B Lotus" pitchFamily="2" charset="-78"/>
              </a:rPr>
              <a:t>A1</a:t>
            </a:r>
            <a:r>
              <a:rPr lang="fa-IR" sz="2200" dirty="0">
                <a:cs typeface="B Lotus" pitchFamily="2" charset="-78"/>
              </a:rPr>
              <a:t> معکوس می شود چون در حالت فعلی </a:t>
            </a:r>
            <a:r>
              <a:rPr lang="en-US" sz="2000" i="1" dirty="0">
                <a:cs typeface="B Lotus" pitchFamily="2" charset="-78"/>
              </a:rPr>
              <a:t>A</a:t>
            </a:r>
            <a:r>
              <a:rPr lang="en-US" sz="2000" dirty="0">
                <a:cs typeface="B Lotus" pitchFamily="2" charset="-78"/>
              </a:rPr>
              <a:t>0 = 1</a:t>
            </a:r>
            <a:r>
              <a:rPr lang="fa-IR" sz="2200" dirty="0">
                <a:cs typeface="B Lotus" pitchFamily="2" charset="-78"/>
              </a:rPr>
              <a:t> است.</a:t>
            </a:r>
          </a:p>
          <a:p>
            <a:pPr lvl="1" algn="just" rtl="1">
              <a:buFont typeface="Wingdings" pitchFamily="2" charset="2"/>
              <a:buChar char="q"/>
            </a:pPr>
            <a:r>
              <a:rPr lang="en-US" sz="2000" dirty="0">
                <a:cs typeface="B Lotus" pitchFamily="2" charset="-78"/>
              </a:rPr>
              <a:t>A2</a:t>
            </a:r>
            <a:r>
              <a:rPr lang="fa-IR" sz="2200" dirty="0">
                <a:cs typeface="B Lotus" pitchFamily="2" charset="-78"/>
              </a:rPr>
              <a:t> معکوس می شود چون در حالت فعلی </a:t>
            </a:r>
            <a:r>
              <a:rPr lang="en-US" sz="2000" i="1" dirty="0">
                <a:cs typeface="B Lotus" pitchFamily="2" charset="-78"/>
              </a:rPr>
              <a:t>A</a:t>
            </a:r>
            <a:r>
              <a:rPr lang="en-US" sz="2000" dirty="0">
                <a:cs typeface="B Lotus" pitchFamily="2" charset="-78"/>
              </a:rPr>
              <a:t>1</a:t>
            </a:r>
            <a:r>
              <a:rPr lang="en-US" sz="2000" i="1" dirty="0">
                <a:cs typeface="B Lotus" pitchFamily="2" charset="-78"/>
              </a:rPr>
              <a:t>A</a:t>
            </a:r>
            <a:r>
              <a:rPr lang="en-US" sz="2000" dirty="0">
                <a:cs typeface="B Lotus" pitchFamily="2" charset="-78"/>
              </a:rPr>
              <a:t>0 = 11</a:t>
            </a:r>
            <a:r>
              <a:rPr lang="fa-IR" sz="2200" dirty="0">
                <a:cs typeface="B Lotus" pitchFamily="2" charset="-78"/>
              </a:rPr>
              <a:t> است</a:t>
            </a:r>
            <a:endParaRPr lang="en-US" sz="2200" dirty="0">
              <a:cs typeface="B Lotus" pitchFamily="2" charset="-78"/>
            </a:endParaRPr>
          </a:p>
          <a:p>
            <a:pPr lvl="1" algn="just" rtl="1">
              <a:buFont typeface="Wingdings" pitchFamily="2" charset="2"/>
              <a:buChar char="q"/>
            </a:pPr>
            <a:r>
              <a:rPr lang="en-US" sz="2000" dirty="0">
                <a:cs typeface="B Lotus" pitchFamily="2" charset="-78"/>
              </a:rPr>
              <a:t>A3</a:t>
            </a:r>
            <a:r>
              <a:rPr lang="fa-IR" sz="2200" dirty="0">
                <a:cs typeface="B Lotus" pitchFamily="2" charset="-78"/>
              </a:rPr>
              <a:t> معکوس نمی شود چون در حالت فعلی </a:t>
            </a:r>
            <a:r>
              <a:rPr lang="en-US" sz="2000" i="1" dirty="0">
                <a:cs typeface="B Lotus" pitchFamily="2" charset="-78"/>
              </a:rPr>
              <a:t>A</a:t>
            </a:r>
            <a:r>
              <a:rPr lang="en-US" sz="2000" dirty="0">
                <a:cs typeface="B Lotus" pitchFamily="2" charset="-78"/>
              </a:rPr>
              <a:t>2</a:t>
            </a:r>
            <a:r>
              <a:rPr lang="en-US" sz="2000" i="1" dirty="0">
                <a:cs typeface="B Lotus" pitchFamily="2" charset="-78"/>
              </a:rPr>
              <a:t>A</a:t>
            </a:r>
            <a:r>
              <a:rPr lang="en-US" sz="2000" dirty="0">
                <a:cs typeface="B Lotus" pitchFamily="2" charset="-78"/>
              </a:rPr>
              <a:t>1</a:t>
            </a:r>
            <a:r>
              <a:rPr lang="en-US" sz="2000" i="1" dirty="0">
                <a:cs typeface="B Lotus" pitchFamily="2" charset="-78"/>
              </a:rPr>
              <a:t>A</a:t>
            </a:r>
            <a:r>
              <a:rPr lang="en-US" sz="2000" dirty="0">
                <a:cs typeface="B Lotus" pitchFamily="2" charset="-78"/>
              </a:rPr>
              <a:t>0 = 011</a:t>
            </a:r>
            <a:r>
              <a:rPr lang="fa-IR" sz="2200" dirty="0">
                <a:cs typeface="B Lotus" pitchFamily="2" charset="-78"/>
              </a:rPr>
              <a:t> است</a:t>
            </a:r>
            <a:endParaRPr lang="en-US" sz="2200" dirty="0">
              <a:cs typeface="B Lotus" pitchFamily="2" charset="-78"/>
            </a:endParaRPr>
          </a:p>
          <a:p>
            <a:pPr lvl="1" algn="just" rtl="1">
              <a:buFont typeface="Wingdings" pitchFamily="2" charset="2"/>
              <a:buChar char="q"/>
            </a:pPr>
            <a:endParaRPr lang="en-US" sz="2200" dirty="0">
              <a:cs typeface="B Lotus" pitchFamily="2" charset="-78"/>
            </a:endParaRP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4572000" y="1436688"/>
            <a:ext cx="3752625" cy="2220912"/>
            <a:chOff x="3872138" y="1522413"/>
            <a:chExt cx="3752625" cy="2220912"/>
          </a:xfrm>
        </p:grpSpPr>
        <p:sp>
          <p:nvSpPr>
            <p:cNvPr id="190475" name="Text Box 11"/>
            <p:cNvSpPr txBox="1">
              <a:spLocks noChangeArrowheads="1"/>
            </p:cNvSpPr>
            <p:nvPr/>
          </p:nvSpPr>
          <p:spPr bwMode="auto">
            <a:xfrm>
              <a:off x="3872138" y="1522413"/>
              <a:ext cx="2898550" cy="400110"/>
            </a:xfrm>
            <a:prstGeom prst="rect">
              <a:avLst/>
            </a:prstGeom>
            <a:noFill/>
            <a:ln w="9525">
              <a:noFill/>
              <a:miter lim="800000"/>
              <a:headEnd/>
              <a:tailEnd/>
            </a:ln>
            <a:effectLst/>
          </p:spPr>
          <p:txBody>
            <a:bodyPr wrap="none">
              <a:spAutoFit/>
            </a:bodyPr>
            <a:lstStyle/>
            <a:p>
              <a:pPr algn="r" rtl="1"/>
              <a:r>
                <a:rPr lang="en-US" sz="2000" dirty="0">
                  <a:latin typeface="Times New Roman" pitchFamily="18" charset="0"/>
                  <a:cs typeface="B Lotus" pitchFamily="2" charset="-78"/>
                </a:rPr>
                <a:t>Flip-Flop Excitation table:</a:t>
              </a:r>
            </a:p>
          </p:txBody>
        </p:sp>
        <p:graphicFrame>
          <p:nvGraphicFramePr>
            <p:cNvPr id="190476" name="Object 12"/>
            <p:cNvGraphicFramePr>
              <a:graphicFrameLocks noChangeAspect="1"/>
            </p:cNvGraphicFramePr>
            <p:nvPr/>
          </p:nvGraphicFramePr>
          <p:xfrm>
            <a:off x="4248150" y="1952625"/>
            <a:ext cx="3376613" cy="1392238"/>
          </p:xfrm>
          <a:graphic>
            <a:graphicData uri="http://schemas.openxmlformats.org/presentationml/2006/ole">
              <mc:AlternateContent xmlns:mc="http://schemas.openxmlformats.org/markup-compatibility/2006">
                <mc:Choice xmlns:v="urn:schemas-microsoft-com:vml" Requires="v">
                  <p:oleObj spid="_x0000_s9219" name="Worksheet" r:id="rId4" imgW="2440080" imgH="1004760" progId="Excel.Sheet.8">
                    <p:embed/>
                  </p:oleObj>
                </mc:Choice>
                <mc:Fallback>
                  <p:oleObj name="Worksheet" r:id="rId4" imgW="2440080" imgH="1004760" progId="Excel.Shee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8150" y="1952625"/>
                          <a:ext cx="3376613" cy="1392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0477" name="Line 13"/>
            <p:cNvSpPr>
              <a:spLocks noChangeShapeType="1"/>
            </p:cNvSpPr>
            <p:nvPr/>
          </p:nvSpPr>
          <p:spPr bwMode="auto">
            <a:xfrm>
              <a:off x="4252913" y="2233613"/>
              <a:ext cx="3367087" cy="0"/>
            </a:xfrm>
            <a:prstGeom prst="line">
              <a:avLst/>
            </a:prstGeom>
            <a:noFill/>
            <a:ln w="9525">
              <a:solidFill>
                <a:schemeClr val="tx1"/>
              </a:solidFill>
              <a:round/>
              <a:headEnd/>
              <a:tailEnd/>
            </a:ln>
            <a:effectLst/>
          </p:spPr>
          <p:txBody>
            <a:bodyPr/>
            <a:lstStyle/>
            <a:p>
              <a:pPr algn="r" rtl="1">
                <a:buFont typeface="Wingdings" pitchFamily="2" charset="2"/>
                <a:buChar char="q"/>
              </a:pPr>
              <a:endParaRPr lang="en-US">
                <a:cs typeface="B Lotus" pitchFamily="2" charset="-78"/>
              </a:endParaRPr>
            </a:p>
          </p:txBody>
        </p:sp>
        <p:graphicFrame>
          <p:nvGraphicFramePr>
            <p:cNvPr id="190478" name="Object 14"/>
            <p:cNvGraphicFramePr>
              <a:graphicFrameLocks noChangeAspect="1"/>
            </p:cNvGraphicFramePr>
            <p:nvPr/>
          </p:nvGraphicFramePr>
          <p:xfrm>
            <a:off x="4276725" y="3368675"/>
            <a:ext cx="2049463" cy="374650"/>
          </p:xfrm>
          <a:graphic>
            <a:graphicData uri="http://schemas.openxmlformats.org/presentationml/2006/ole">
              <mc:AlternateContent xmlns:mc="http://schemas.openxmlformats.org/markup-compatibility/2006">
                <mc:Choice xmlns:v="urn:schemas-microsoft-com:vml" Requires="v">
                  <p:oleObj spid="_x0000_s9220" name="Equation" r:id="rId6" imgW="1041120" imgH="190440" progId="Equation.3">
                    <p:embed/>
                  </p:oleObj>
                </mc:Choice>
                <mc:Fallback>
                  <p:oleObj name="Equation" r:id="rId6" imgW="1041120" imgH="190440" progId="Equation.3">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6725" y="3368675"/>
                          <a:ext cx="2049463"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90479" name="Rectangle 15"/>
          <p:cNvSpPr>
            <a:spLocks noGrp="1" noChangeArrowheads="1"/>
          </p:cNvSpPr>
          <p:nvPr>
            <p:ph type="title"/>
          </p:nvPr>
        </p:nvSpPr>
        <p:spPr>
          <a:xfrm>
            <a:off x="4495800" y="76200"/>
            <a:ext cx="4572000" cy="762000"/>
          </a:xfrm>
        </p:spPr>
        <p:txBody>
          <a:bodyP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شمارنده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همزمان چهار بیتی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90480" name="Rectangle 16"/>
          <p:cNvSpPr>
            <a:spLocks noGrp="1" noChangeArrowheads="1"/>
          </p:cNvSpPr>
          <p:nvPr>
            <p:ph type="body" idx="1"/>
          </p:nvPr>
        </p:nvSpPr>
        <p:spPr>
          <a:xfrm>
            <a:off x="3792537" y="4152900"/>
            <a:ext cx="5122863" cy="2552700"/>
          </a:xfrm>
        </p:spPr>
        <p:txBody>
          <a:bodyPr/>
          <a:lstStyle/>
          <a:p>
            <a:pPr algn="just" rtl="1">
              <a:lnSpc>
                <a:spcPct val="90000"/>
              </a:lnSpc>
              <a:buFont typeface="Wingdings" pitchFamily="2" charset="2"/>
              <a:buChar char="q"/>
            </a:pPr>
            <a:r>
              <a:rPr lang="fa-IR" sz="2100" dirty="0">
                <a:cs typeface="B Lotus" pitchFamily="2" charset="-78"/>
              </a:rPr>
              <a:t>اگر ورودی </a:t>
            </a:r>
            <a:r>
              <a:rPr lang="en-US" sz="1900" dirty="0">
                <a:cs typeface="B Lotus" pitchFamily="2" charset="-78"/>
              </a:rPr>
              <a:t>enable</a:t>
            </a:r>
            <a:r>
              <a:rPr lang="fa-IR" sz="2100" dirty="0">
                <a:cs typeface="B Lotus" pitchFamily="2" charset="-78"/>
              </a:rPr>
              <a:t> صفر باشد، ورودی </a:t>
            </a:r>
            <a:r>
              <a:rPr lang="en-US" sz="1900" dirty="0">
                <a:cs typeface="B Lotus" pitchFamily="2" charset="-78"/>
              </a:rPr>
              <a:t>J</a:t>
            </a:r>
            <a:r>
              <a:rPr lang="fa-IR" sz="2100" dirty="0">
                <a:cs typeface="B Lotus" pitchFamily="2" charset="-78"/>
              </a:rPr>
              <a:t> و </a:t>
            </a:r>
            <a:r>
              <a:rPr lang="en-US" sz="1900" dirty="0">
                <a:cs typeface="B Lotus" pitchFamily="2" charset="-78"/>
              </a:rPr>
              <a:t>K</a:t>
            </a:r>
            <a:r>
              <a:rPr lang="fa-IR" sz="2100" dirty="0">
                <a:cs typeface="B Lotus" pitchFamily="2" charset="-78"/>
              </a:rPr>
              <a:t> تمام فلیپ فلاپها برابر صفر است و کلاک باعث تغییر حالت فلیپ فلاپها نخواهد شد.</a:t>
            </a:r>
          </a:p>
          <a:p>
            <a:pPr algn="just" rtl="1">
              <a:lnSpc>
                <a:spcPct val="90000"/>
              </a:lnSpc>
              <a:buFont typeface="Wingdings" pitchFamily="2" charset="2"/>
              <a:buChar char="q"/>
            </a:pPr>
            <a:r>
              <a:rPr lang="fa-IR" sz="2100" dirty="0">
                <a:cs typeface="B Lotus" pitchFamily="2" charset="-78"/>
              </a:rPr>
              <a:t>اگر ورودی </a:t>
            </a:r>
            <a:r>
              <a:rPr lang="en-US" sz="1900" dirty="0">
                <a:cs typeface="B Lotus" pitchFamily="2" charset="-78"/>
              </a:rPr>
              <a:t>enable</a:t>
            </a:r>
            <a:r>
              <a:rPr lang="fa-IR" sz="2100" dirty="0">
                <a:cs typeface="B Lotus" pitchFamily="2" charset="-78"/>
              </a:rPr>
              <a:t> یک باشد، ورودی </a:t>
            </a:r>
            <a:r>
              <a:rPr lang="en-US" sz="1900" dirty="0">
                <a:cs typeface="B Lotus" pitchFamily="2" charset="-78"/>
              </a:rPr>
              <a:t>J</a:t>
            </a:r>
            <a:r>
              <a:rPr lang="fa-IR" sz="2100" dirty="0">
                <a:cs typeface="B Lotus" pitchFamily="2" charset="-78"/>
              </a:rPr>
              <a:t> و </a:t>
            </a:r>
            <a:r>
              <a:rPr lang="en-US" sz="1900" dirty="0">
                <a:cs typeface="B Lotus" pitchFamily="2" charset="-78"/>
              </a:rPr>
              <a:t>K</a:t>
            </a:r>
            <a:r>
              <a:rPr lang="fa-IR" sz="2100" dirty="0">
                <a:cs typeface="B Lotus" pitchFamily="2" charset="-78"/>
              </a:rPr>
              <a:t> فلیپ فلاپ اول یک هست و در هر </a:t>
            </a:r>
            <a:r>
              <a:rPr lang="fa-IR" sz="2100" dirty="0" smtClean="0">
                <a:cs typeface="B Lotus" pitchFamily="2" charset="-78"/>
              </a:rPr>
              <a:t>کلاک، </a:t>
            </a:r>
            <a:r>
              <a:rPr lang="fa-IR" sz="2100" dirty="0">
                <a:cs typeface="B Lotus" pitchFamily="2" charset="-78"/>
              </a:rPr>
              <a:t>معکوس خواهد شد. اما، </a:t>
            </a:r>
            <a:r>
              <a:rPr lang="fa-IR" sz="2100" b="1" dirty="0">
                <a:cs typeface="B Lotus" pitchFamily="2" charset="-78"/>
              </a:rPr>
              <a:t>ورودی </a:t>
            </a:r>
            <a:r>
              <a:rPr lang="en-US" sz="1900" b="1" dirty="0">
                <a:cs typeface="B Lotus" pitchFamily="2" charset="-78"/>
              </a:rPr>
              <a:t>J</a:t>
            </a:r>
            <a:r>
              <a:rPr lang="fa-IR" sz="2100" b="1" dirty="0">
                <a:cs typeface="B Lotus" pitchFamily="2" charset="-78"/>
              </a:rPr>
              <a:t> و </a:t>
            </a:r>
            <a:r>
              <a:rPr lang="en-US" sz="1900" b="1" dirty="0">
                <a:cs typeface="B Lotus" pitchFamily="2" charset="-78"/>
              </a:rPr>
              <a:t>K</a:t>
            </a:r>
            <a:r>
              <a:rPr lang="fa-IR" sz="2100" b="1" dirty="0">
                <a:cs typeface="B Lotus" pitchFamily="2" charset="-78"/>
              </a:rPr>
              <a:t> فلیپ فلاپهای دیگر در صورتی یک خواهد شد که خروجی تمام فلیپ فلاپهای قبلی یک باشد.</a:t>
            </a:r>
            <a:endParaRPr lang="en-US" sz="2100" b="1" dirty="0">
              <a:cs typeface="B Lotus" pitchFamily="2" charset="-78"/>
            </a:endParaRPr>
          </a:p>
        </p:txBody>
      </p:sp>
      <p:pic>
        <p:nvPicPr>
          <p:cNvPr id="9219" name="Picture 3"/>
          <p:cNvPicPr>
            <a:picLocks noChangeAspect="1" noChangeArrowheads="1"/>
          </p:cNvPicPr>
          <p:nvPr/>
        </p:nvPicPr>
        <p:blipFill>
          <a:blip r:embed="rId8"/>
          <a:srcRect/>
          <a:stretch>
            <a:fillRect/>
          </a:stretch>
        </p:blipFill>
        <p:spPr bwMode="auto">
          <a:xfrm>
            <a:off x="180975" y="304800"/>
            <a:ext cx="3552825" cy="4962525"/>
          </a:xfrm>
          <a:prstGeom prst="rect">
            <a:avLst/>
          </a:prstGeom>
          <a:noFill/>
          <a:ln w="9525">
            <a:noFill/>
            <a:miter lim="800000"/>
            <a:headEnd/>
            <a:tailEnd/>
          </a:ln>
          <a:effectLst/>
        </p:spPr>
      </p:pic>
    </p:spTree>
  </p:cSld>
  <p:clrMapOvr>
    <a:masterClrMapping/>
  </p:clrMapOvr>
  <p:transition>
    <p:comb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2"/>
          <a:srcRect/>
          <a:stretch>
            <a:fillRect/>
          </a:stretch>
        </p:blipFill>
        <p:spPr bwMode="auto">
          <a:xfrm>
            <a:off x="2895600" y="990600"/>
            <a:ext cx="5744001" cy="4800600"/>
          </a:xfrm>
          <a:prstGeom prst="rect">
            <a:avLst/>
          </a:prstGeom>
          <a:noFill/>
          <a:ln w="9525">
            <a:noFill/>
            <a:miter lim="800000"/>
            <a:headEnd/>
            <a:tailEnd/>
          </a:ln>
          <a:effectLst/>
        </p:spPr>
      </p:pic>
      <p:grpSp>
        <p:nvGrpSpPr>
          <p:cNvPr id="2" name="Group 8"/>
          <p:cNvGrpSpPr>
            <a:grpSpLocks/>
          </p:cNvGrpSpPr>
          <p:nvPr/>
        </p:nvGrpSpPr>
        <p:grpSpPr bwMode="auto">
          <a:xfrm>
            <a:off x="4784725" y="422275"/>
            <a:ext cx="1463675" cy="644525"/>
            <a:chOff x="3014" y="266"/>
            <a:chExt cx="922" cy="406"/>
          </a:xfrm>
        </p:grpSpPr>
        <p:sp>
          <p:nvSpPr>
            <p:cNvPr id="254982" name="Text Box 6"/>
            <p:cNvSpPr txBox="1">
              <a:spLocks noChangeArrowheads="1"/>
            </p:cNvSpPr>
            <p:nvPr/>
          </p:nvSpPr>
          <p:spPr bwMode="auto">
            <a:xfrm>
              <a:off x="3014" y="266"/>
              <a:ext cx="479" cy="288"/>
            </a:xfrm>
            <a:prstGeom prst="rect">
              <a:avLst/>
            </a:prstGeom>
            <a:noFill/>
            <a:ln w="25400">
              <a:noFill/>
              <a:miter lim="800000"/>
              <a:headEnd/>
              <a:tailEnd/>
            </a:ln>
            <a:effectLst/>
          </p:spPr>
          <p:txBody>
            <a:bodyPr wrap="none">
              <a:spAutoFit/>
            </a:bodyPr>
            <a:lstStyle/>
            <a:p>
              <a:r>
                <a:rPr lang="en-US" sz="2400"/>
                <a:t>LSB</a:t>
              </a:r>
            </a:p>
          </p:txBody>
        </p:sp>
        <p:sp>
          <p:nvSpPr>
            <p:cNvPr id="254983" name="Line 7"/>
            <p:cNvSpPr>
              <a:spLocks noChangeShapeType="1"/>
            </p:cNvSpPr>
            <p:nvPr/>
          </p:nvSpPr>
          <p:spPr bwMode="auto">
            <a:xfrm>
              <a:off x="3552" y="432"/>
              <a:ext cx="384" cy="240"/>
            </a:xfrm>
            <a:prstGeom prst="line">
              <a:avLst/>
            </a:prstGeom>
            <a:noFill/>
            <a:ln w="25400">
              <a:solidFill>
                <a:schemeClr val="tx1"/>
              </a:solidFill>
              <a:round/>
              <a:headEnd/>
              <a:tailEnd type="triangle" w="med" len="med"/>
            </a:ln>
            <a:effectLst/>
          </p:spPr>
          <p:txBody>
            <a:bodyPr wrap="none" anchor="ctr"/>
            <a:lstStyle/>
            <a:p>
              <a:endParaRPr lang="en-US"/>
            </a:p>
          </p:txBody>
        </p:sp>
      </p:grpSp>
      <p:grpSp>
        <p:nvGrpSpPr>
          <p:cNvPr id="3" name="Group 11"/>
          <p:cNvGrpSpPr>
            <a:grpSpLocks/>
          </p:cNvGrpSpPr>
          <p:nvPr/>
        </p:nvGrpSpPr>
        <p:grpSpPr bwMode="auto">
          <a:xfrm>
            <a:off x="4784725" y="5867400"/>
            <a:ext cx="1539875" cy="574675"/>
            <a:chOff x="3014" y="3696"/>
            <a:chExt cx="970" cy="362"/>
          </a:xfrm>
        </p:grpSpPr>
        <p:sp>
          <p:nvSpPr>
            <p:cNvPr id="254985" name="Text Box 9"/>
            <p:cNvSpPr txBox="1">
              <a:spLocks noChangeArrowheads="1"/>
            </p:cNvSpPr>
            <p:nvPr/>
          </p:nvSpPr>
          <p:spPr bwMode="auto">
            <a:xfrm>
              <a:off x="3014" y="3770"/>
              <a:ext cx="532" cy="288"/>
            </a:xfrm>
            <a:prstGeom prst="rect">
              <a:avLst/>
            </a:prstGeom>
            <a:noFill/>
            <a:ln w="25400">
              <a:noFill/>
              <a:miter lim="800000"/>
              <a:headEnd/>
              <a:tailEnd/>
            </a:ln>
            <a:effectLst/>
          </p:spPr>
          <p:txBody>
            <a:bodyPr wrap="none">
              <a:spAutoFit/>
            </a:bodyPr>
            <a:lstStyle/>
            <a:p>
              <a:r>
                <a:rPr lang="en-US" sz="2400"/>
                <a:t>MSB</a:t>
              </a:r>
            </a:p>
          </p:txBody>
        </p:sp>
        <p:sp>
          <p:nvSpPr>
            <p:cNvPr id="254986" name="Line 10"/>
            <p:cNvSpPr>
              <a:spLocks noChangeShapeType="1"/>
            </p:cNvSpPr>
            <p:nvPr/>
          </p:nvSpPr>
          <p:spPr bwMode="auto">
            <a:xfrm flipV="1">
              <a:off x="3552" y="3696"/>
              <a:ext cx="432" cy="192"/>
            </a:xfrm>
            <a:prstGeom prst="line">
              <a:avLst/>
            </a:prstGeom>
            <a:noFill/>
            <a:ln w="25400">
              <a:solidFill>
                <a:schemeClr val="tx1"/>
              </a:solidFill>
              <a:round/>
              <a:headEnd/>
              <a:tailEnd type="triangle" w="med" len="med"/>
            </a:ln>
            <a:effectLst/>
          </p:spPr>
          <p:txBody>
            <a:bodyPr wrap="none" anchor="ctr"/>
            <a:lstStyle/>
            <a:p>
              <a:endParaRPr lang="en-US"/>
            </a:p>
          </p:txBody>
        </p:sp>
      </p:grpSp>
      <p:grpSp>
        <p:nvGrpSpPr>
          <p:cNvPr id="4" name="Group 14"/>
          <p:cNvGrpSpPr>
            <a:grpSpLocks/>
          </p:cNvGrpSpPr>
          <p:nvPr/>
        </p:nvGrpSpPr>
        <p:grpSpPr bwMode="auto">
          <a:xfrm>
            <a:off x="1157288" y="4343401"/>
            <a:ext cx="2195512" cy="1455738"/>
            <a:chOff x="729" y="2736"/>
            <a:chExt cx="1383" cy="917"/>
          </a:xfrm>
        </p:grpSpPr>
        <p:sp>
          <p:nvSpPr>
            <p:cNvPr id="254988" name="Text Box 12"/>
            <p:cNvSpPr txBox="1">
              <a:spLocks noChangeArrowheads="1"/>
            </p:cNvSpPr>
            <p:nvPr/>
          </p:nvSpPr>
          <p:spPr bwMode="auto">
            <a:xfrm>
              <a:off x="729" y="3130"/>
              <a:ext cx="1079" cy="523"/>
            </a:xfrm>
            <a:prstGeom prst="rect">
              <a:avLst/>
            </a:prstGeom>
            <a:noFill/>
            <a:ln w="25400">
              <a:noFill/>
              <a:miter lim="800000"/>
              <a:headEnd/>
              <a:tailEnd/>
            </a:ln>
            <a:effectLst/>
          </p:spPr>
          <p:txBody>
            <a:bodyPr wrap="none">
              <a:spAutoFit/>
            </a:bodyPr>
            <a:lstStyle/>
            <a:p>
              <a:r>
                <a:rPr lang="en-US" sz="2400" b="1" dirty="0">
                  <a:solidFill>
                    <a:srgbClr val="FF0000"/>
                  </a:solidFill>
                </a:rPr>
                <a:t>Serial </a:t>
              </a:r>
              <a:br>
                <a:rPr lang="en-US" sz="2400" b="1" dirty="0">
                  <a:solidFill>
                    <a:srgbClr val="FF0000"/>
                  </a:solidFill>
                </a:rPr>
              </a:br>
              <a:r>
                <a:rPr lang="en-US" sz="2400" b="1" dirty="0">
                  <a:solidFill>
                    <a:srgbClr val="FF0000"/>
                  </a:solidFill>
                </a:rPr>
                <a:t>enable logic</a:t>
              </a:r>
            </a:p>
          </p:txBody>
        </p:sp>
        <p:sp>
          <p:nvSpPr>
            <p:cNvPr id="254989" name="Line 13"/>
            <p:cNvSpPr>
              <a:spLocks noChangeShapeType="1"/>
            </p:cNvSpPr>
            <p:nvPr/>
          </p:nvSpPr>
          <p:spPr bwMode="auto">
            <a:xfrm flipV="1">
              <a:off x="1392" y="2736"/>
              <a:ext cx="720" cy="528"/>
            </a:xfrm>
            <a:prstGeom prst="line">
              <a:avLst/>
            </a:prstGeom>
            <a:noFill/>
            <a:ln w="25400">
              <a:solidFill>
                <a:schemeClr val="tx1"/>
              </a:solidFill>
              <a:round/>
              <a:headEnd/>
              <a:tailEnd type="triangle" w="med" len="med"/>
            </a:ln>
            <a:effectLst/>
          </p:spPr>
          <p:txBody>
            <a:bodyPr wrap="none" anchor="ctr"/>
            <a:lstStyle/>
            <a:p>
              <a:endParaRPr lang="en-US"/>
            </a:p>
          </p:txBody>
        </p:sp>
      </p:grpSp>
      <p:grpSp>
        <p:nvGrpSpPr>
          <p:cNvPr id="5" name="Group 21"/>
          <p:cNvGrpSpPr>
            <a:grpSpLocks/>
          </p:cNvGrpSpPr>
          <p:nvPr/>
        </p:nvGrpSpPr>
        <p:grpSpPr bwMode="auto">
          <a:xfrm>
            <a:off x="6765925" y="290513"/>
            <a:ext cx="2063750" cy="1004887"/>
            <a:chOff x="4262" y="183"/>
            <a:chExt cx="1300" cy="633"/>
          </a:xfrm>
        </p:grpSpPr>
        <p:sp>
          <p:nvSpPr>
            <p:cNvPr id="254991" name="Text Box 15"/>
            <p:cNvSpPr txBox="1">
              <a:spLocks noChangeArrowheads="1"/>
            </p:cNvSpPr>
            <p:nvPr/>
          </p:nvSpPr>
          <p:spPr bwMode="auto">
            <a:xfrm>
              <a:off x="4262" y="183"/>
              <a:ext cx="1300" cy="212"/>
            </a:xfrm>
            <a:prstGeom prst="rect">
              <a:avLst/>
            </a:prstGeom>
            <a:noFill/>
            <a:ln w="25400">
              <a:noFill/>
              <a:miter lim="800000"/>
              <a:headEnd/>
              <a:tailEnd/>
            </a:ln>
            <a:effectLst/>
          </p:spPr>
          <p:txBody>
            <a:bodyPr wrap="none">
              <a:spAutoFit/>
            </a:bodyPr>
            <a:lstStyle/>
            <a:p>
              <a:r>
                <a:rPr lang="en-US" b="1"/>
                <a:t>toggles every clock</a:t>
              </a:r>
            </a:p>
          </p:txBody>
        </p:sp>
        <p:sp>
          <p:nvSpPr>
            <p:cNvPr id="254992" name="Line 16"/>
            <p:cNvSpPr>
              <a:spLocks noChangeShapeType="1"/>
            </p:cNvSpPr>
            <p:nvPr/>
          </p:nvSpPr>
          <p:spPr bwMode="auto">
            <a:xfrm flipH="1">
              <a:off x="4608" y="384"/>
              <a:ext cx="96" cy="432"/>
            </a:xfrm>
            <a:prstGeom prst="line">
              <a:avLst/>
            </a:prstGeom>
            <a:noFill/>
            <a:ln w="19050">
              <a:solidFill>
                <a:schemeClr val="tx1"/>
              </a:solidFill>
              <a:round/>
              <a:headEnd/>
              <a:tailEnd type="triangle" w="med" len="med"/>
            </a:ln>
            <a:effectLst/>
          </p:spPr>
          <p:txBody>
            <a:bodyPr/>
            <a:lstStyle/>
            <a:p>
              <a:endParaRPr lang="en-US"/>
            </a:p>
          </p:txBody>
        </p:sp>
      </p:grpSp>
      <p:grpSp>
        <p:nvGrpSpPr>
          <p:cNvPr id="6" name="Group 22"/>
          <p:cNvGrpSpPr>
            <a:grpSpLocks/>
          </p:cNvGrpSpPr>
          <p:nvPr/>
        </p:nvGrpSpPr>
        <p:grpSpPr bwMode="auto">
          <a:xfrm>
            <a:off x="1371600" y="914400"/>
            <a:ext cx="5791200" cy="1600200"/>
            <a:chOff x="912" y="288"/>
            <a:chExt cx="3648" cy="1008"/>
          </a:xfrm>
        </p:grpSpPr>
        <p:sp>
          <p:nvSpPr>
            <p:cNvPr id="254993" name="Text Box 17"/>
            <p:cNvSpPr txBox="1">
              <a:spLocks noChangeArrowheads="1"/>
            </p:cNvSpPr>
            <p:nvPr/>
          </p:nvSpPr>
          <p:spPr bwMode="auto">
            <a:xfrm>
              <a:off x="912" y="288"/>
              <a:ext cx="1363" cy="212"/>
            </a:xfrm>
            <a:prstGeom prst="rect">
              <a:avLst/>
            </a:prstGeom>
            <a:noFill/>
            <a:ln w="25400">
              <a:noFill/>
              <a:miter lim="800000"/>
              <a:headEnd/>
              <a:tailEnd/>
            </a:ln>
            <a:effectLst/>
          </p:spPr>
          <p:txBody>
            <a:bodyPr wrap="none">
              <a:spAutoFit/>
            </a:bodyPr>
            <a:lstStyle/>
            <a:p>
              <a:r>
                <a:rPr lang="en-US" b="1"/>
                <a:t>toggles when Q0 = 1</a:t>
              </a:r>
            </a:p>
          </p:txBody>
        </p:sp>
        <p:sp>
          <p:nvSpPr>
            <p:cNvPr id="254994" name="Line 18"/>
            <p:cNvSpPr>
              <a:spLocks noChangeShapeType="1"/>
            </p:cNvSpPr>
            <p:nvPr/>
          </p:nvSpPr>
          <p:spPr bwMode="auto">
            <a:xfrm>
              <a:off x="1200" y="528"/>
              <a:ext cx="3360" cy="768"/>
            </a:xfrm>
            <a:prstGeom prst="line">
              <a:avLst/>
            </a:prstGeom>
            <a:noFill/>
            <a:ln w="19050">
              <a:solidFill>
                <a:schemeClr val="tx1"/>
              </a:solidFill>
              <a:round/>
              <a:headEnd/>
              <a:tailEnd type="triangle" w="med" len="med"/>
            </a:ln>
            <a:effectLst/>
          </p:spPr>
          <p:txBody>
            <a:bodyPr/>
            <a:lstStyle/>
            <a:p>
              <a:endParaRPr lang="en-US"/>
            </a:p>
          </p:txBody>
        </p:sp>
      </p:grpSp>
      <p:grpSp>
        <p:nvGrpSpPr>
          <p:cNvPr id="7" name="Group 23"/>
          <p:cNvGrpSpPr>
            <a:grpSpLocks/>
          </p:cNvGrpSpPr>
          <p:nvPr/>
        </p:nvGrpSpPr>
        <p:grpSpPr bwMode="auto">
          <a:xfrm>
            <a:off x="533400" y="2057400"/>
            <a:ext cx="6705600" cy="1752600"/>
            <a:chOff x="336" y="1296"/>
            <a:chExt cx="4224" cy="1104"/>
          </a:xfrm>
        </p:grpSpPr>
        <p:sp>
          <p:nvSpPr>
            <p:cNvPr id="254995" name="Text Box 19"/>
            <p:cNvSpPr txBox="1">
              <a:spLocks noChangeArrowheads="1"/>
            </p:cNvSpPr>
            <p:nvPr/>
          </p:nvSpPr>
          <p:spPr bwMode="auto">
            <a:xfrm>
              <a:off x="336" y="1296"/>
              <a:ext cx="1681" cy="212"/>
            </a:xfrm>
            <a:prstGeom prst="rect">
              <a:avLst/>
            </a:prstGeom>
            <a:noFill/>
            <a:ln w="25400">
              <a:noFill/>
              <a:miter lim="800000"/>
              <a:headEnd/>
              <a:tailEnd/>
            </a:ln>
            <a:effectLst/>
          </p:spPr>
          <p:txBody>
            <a:bodyPr wrap="none">
              <a:spAutoFit/>
            </a:bodyPr>
            <a:lstStyle/>
            <a:p>
              <a:r>
                <a:rPr lang="en-US" b="1"/>
                <a:t>toggles when Q0 = Q1 = 1</a:t>
              </a:r>
            </a:p>
          </p:txBody>
        </p:sp>
        <p:sp>
          <p:nvSpPr>
            <p:cNvPr id="254996" name="Line 20"/>
            <p:cNvSpPr>
              <a:spLocks noChangeShapeType="1"/>
            </p:cNvSpPr>
            <p:nvPr/>
          </p:nvSpPr>
          <p:spPr bwMode="auto">
            <a:xfrm>
              <a:off x="720" y="1488"/>
              <a:ext cx="3840" cy="912"/>
            </a:xfrm>
            <a:prstGeom prst="line">
              <a:avLst/>
            </a:prstGeom>
            <a:noFill/>
            <a:ln w="19050">
              <a:solidFill>
                <a:schemeClr val="tx1"/>
              </a:solidFill>
              <a:round/>
              <a:headEnd/>
              <a:tailEnd type="triangle" w="med" len="med"/>
            </a:ln>
            <a:effectLst/>
          </p:spPr>
          <p:txBody>
            <a:bodyPr/>
            <a:lstStyle/>
            <a:p>
              <a:endParaRPr lang="en-US"/>
            </a:p>
          </p:txBody>
        </p:sp>
      </p:grpSp>
      <p:sp>
        <p:nvSpPr>
          <p:cNvPr id="24" name="Rectangle 1033"/>
          <p:cNvSpPr>
            <a:spLocks noGrp="1" noChangeArrowheads="1"/>
          </p:cNvSpPr>
          <p:nvPr>
            <p:ph type="title"/>
          </p:nvPr>
        </p:nvSpPr>
        <p:spPr>
          <a:xfrm>
            <a:off x="0" y="0"/>
            <a:ext cx="4267200" cy="762000"/>
          </a:xfrm>
        </p:spPr>
        <p:txBody>
          <a:bodyPr>
            <a:noAutofit/>
          </a:bodyPr>
          <a:lstStyle/>
          <a:p>
            <a:r>
              <a:rPr lang="en-US" sz="2400" b="1" dirty="0">
                <a:solidFill>
                  <a:srgbClr val="070E93"/>
                </a:solidFill>
                <a:effectLst>
                  <a:outerShdw blurRad="38100" dist="38100" dir="2700000" algn="tl">
                    <a:srgbClr val="C0C0C0"/>
                  </a:outerShdw>
                </a:effectLst>
                <a:latin typeface="Times New Roman" pitchFamily="18" charset="0"/>
                <a:cs typeface="B Titr" pitchFamily="2" charset="-78"/>
              </a:rPr>
              <a:t>Synchronous</a:t>
            </a:r>
            <a:r>
              <a:rPr lang="en-US" sz="2400" dirty="0"/>
              <a:t> </a:t>
            </a:r>
            <a:r>
              <a:rPr lang="en-US" sz="2400" b="1" dirty="0">
                <a:solidFill>
                  <a:srgbClr val="070E93"/>
                </a:solidFill>
                <a:effectLst>
                  <a:outerShdw blurRad="38100" dist="38100" dir="2700000" algn="tl">
                    <a:srgbClr val="C0C0C0"/>
                  </a:outerShdw>
                </a:effectLst>
                <a:latin typeface="Times New Roman" pitchFamily="18" charset="0"/>
                <a:cs typeface="B Titr" pitchFamily="2" charset="-78"/>
              </a:rPr>
              <a:t>counter</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p:cNvPicPr>
            <a:picLocks noChangeAspect="1" noChangeArrowheads="1"/>
          </p:cNvPicPr>
          <p:nvPr/>
        </p:nvPicPr>
        <p:blipFill>
          <a:blip r:embed="rId2"/>
          <a:srcRect/>
          <a:stretch>
            <a:fillRect/>
          </a:stretch>
        </p:blipFill>
        <p:spPr bwMode="auto">
          <a:xfrm>
            <a:off x="2514600" y="838200"/>
            <a:ext cx="6276975" cy="4839023"/>
          </a:xfrm>
          <a:prstGeom prst="rect">
            <a:avLst/>
          </a:prstGeom>
          <a:noFill/>
          <a:ln w="9525">
            <a:noFill/>
            <a:miter lim="800000"/>
            <a:headEnd/>
            <a:tailEnd/>
          </a:ln>
          <a:effectLst/>
        </p:spPr>
      </p:pic>
      <p:grpSp>
        <p:nvGrpSpPr>
          <p:cNvPr id="2" name="Group 1027"/>
          <p:cNvGrpSpPr>
            <a:grpSpLocks/>
          </p:cNvGrpSpPr>
          <p:nvPr/>
        </p:nvGrpSpPr>
        <p:grpSpPr bwMode="auto">
          <a:xfrm>
            <a:off x="4784725" y="422275"/>
            <a:ext cx="1463675" cy="644525"/>
            <a:chOff x="3014" y="266"/>
            <a:chExt cx="922" cy="406"/>
          </a:xfrm>
        </p:grpSpPr>
        <p:sp>
          <p:nvSpPr>
            <p:cNvPr id="256004" name="Text Box 1028"/>
            <p:cNvSpPr txBox="1">
              <a:spLocks noChangeArrowheads="1"/>
            </p:cNvSpPr>
            <p:nvPr/>
          </p:nvSpPr>
          <p:spPr bwMode="auto">
            <a:xfrm>
              <a:off x="3014" y="266"/>
              <a:ext cx="479" cy="288"/>
            </a:xfrm>
            <a:prstGeom prst="rect">
              <a:avLst/>
            </a:prstGeom>
            <a:noFill/>
            <a:ln w="25400">
              <a:noFill/>
              <a:miter lim="800000"/>
              <a:headEnd/>
              <a:tailEnd/>
            </a:ln>
            <a:effectLst/>
          </p:spPr>
          <p:txBody>
            <a:bodyPr wrap="none">
              <a:spAutoFit/>
            </a:bodyPr>
            <a:lstStyle/>
            <a:p>
              <a:r>
                <a:rPr lang="en-US" sz="2400"/>
                <a:t>LSB</a:t>
              </a:r>
            </a:p>
          </p:txBody>
        </p:sp>
        <p:sp>
          <p:nvSpPr>
            <p:cNvPr id="256005" name="Line 1029"/>
            <p:cNvSpPr>
              <a:spLocks noChangeShapeType="1"/>
            </p:cNvSpPr>
            <p:nvPr/>
          </p:nvSpPr>
          <p:spPr bwMode="auto">
            <a:xfrm>
              <a:off x="3552" y="432"/>
              <a:ext cx="384" cy="240"/>
            </a:xfrm>
            <a:prstGeom prst="line">
              <a:avLst/>
            </a:prstGeom>
            <a:noFill/>
            <a:ln w="25400">
              <a:solidFill>
                <a:schemeClr val="tx1"/>
              </a:solidFill>
              <a:round/>
              <a:headEnd/>
              <a:tailEnd type="triangle" w="med" len="med"/>
            </a:ln>
            <a:effectLst/>
          </p:spPr>
          <p:txBody>
            <a:bodyPr wrap="none" anchor="ctr"/>
            <a:lstStyle/>
            <a:p>
              <a:endParaRPr lang="en-US"/>
            </a:p>
          </p:txBody>
        </p:sp>
      </p:grpSp>
      <p:grpSp>
        <p:nvGrpSpPr>
          <p:cNvPr id="3" name="Group 1030"/>
          <p:cNvGrpSpPr>
            <a:grpSpLocks/>
          </p:cNvGrpSpPr>
          <p:nvPr/>
        </p:nvGrpSpPr>
        <p:grpSpPr bwMode="auto">
          <a:xfrm>
            <a:off x="4784725" y="5867400"/>
            <a:ext cx="1539875" cy="574675"/>
            <a:chOff x="3014" y="3696"/>
            <a:chExt cx="970" cy="362"/>
          </a:xfrm>
        </p:grpSpPr>
        <p:sp>
          <p:nvSpPr>
            <p:cNvPr id="256007" name="Text Box 1031"/>
            <p:cNvSpPr txBox="1">
              <a:spLocks noChangeArrowheads="1"/>
            </p:cNvSpPr>
            <p:nvPr/>
          </p:nvSpPr>
          <p:spPr bwMode="auto">
            <a:xfrm>
              <a:off x="3014" y="3770"/>
              <a:ext cx="532" cy="288"/>
            </a:xfrm>
            <a:prstGeom prst="rect">
              <a:avLst/>
            </a:prstGeom>
            <a:noFill/>
            <a:ln w="25400">
              <a:noFill/>
              <a:miter lim="800000"/>
              <a:headEnd/>
              <a:tailEnd/>
            </a:ln>
            <a:effectLst/>
          </p:spPr>
          <p:txBody>
            <a:bodyPr wrap="none">
              <a:spAutoFit/>
            </a:bodyPr>
            <a:lstStyle/>
            <a:p>
              <a:r>
                <a:rPr lang="en-US" sz="2400"/>
                <a:t>MSB</a:t>
              </a:r>
            </a:p>
          </p:txBody>
        </p:sp>
        <p:sp>
          <p:nvSpPr>
            <p:cNvPr id="256008" name="Line 1032"/>
            <p:cNvSpPr>
              <a:spLocks noChangeShapeType="1"/>
            </p:cNvSpPr>
            <p:nvPr/>
          </p:nvSpPr>
          <p:spPr bwMode="auto">
            <a:xfrm flipV="1">
              <a:off x="3552" y="3696"/>
              <a:ext cx="432" cy="192"/>
            </a:xfrm>
            <a:prstGeom prst="line">
              <a:avLst/>
            </a:prstGeom>
            <a:noFill/>
            <a:ln w="25400">
              <a:solidFill>
                <a:schemeClr val="tx1"/>
              </a:solidFill>
              <a:round/>
              <a:headEnd/>
              <a:tailEnd type="triangle" w="med" len="med"/>
            </a:ln>
            <a:effectLst/>
          </p:spPr>
          <p:txBody>
            <a:bodyPr wrap="none" anchor="ctr"/>
            <a:lstStyle/>
            <a:p>
              <a:endParaRPr lang="en-US"/>
            </a:p>
          </p:txBody>
        </p:sp>
      </p:grpSp>
      <p:sp>
        <p:nvSpPr>
          <p:cNvPr id="256009" name="Rectangle 1033"/>
          <p:cNvSpPr>
            <a:spLocks noGrp="1" noChangeArrowheads="1"/>
          </p:cNvSpPr>
          <p:nvPr>
            <p:ph type="title"/>
          </p:nvPr>
        </p:nvSpPr>
        <p:spPr>
          <a:xfrm>
            <a:off x="0" y="0"/>
            <a:ext cx="3352800" cy="1143000"/>
          </a:xfrm>
        </p:spPr>
        <p:txBody>
          <a:bodyPr>
            <a:normAutofit fontScale="90000"/>
          </a:bodyPr>
          <a:lstStyle/>
          <a:p>
            <a:r>
              <a:rPr lang="en-US" sz="3600" b="1" dirty="0">
                <a:solidFill>
                  <a:srgbClr val="070E93"/>
                </a:solidFill>
                <a:effectLst>
                  <a:outerShdw blurRad="38100" dist="38100" dir="2700000" algn="tl">
                    <a:srgbClr val="C0C0C0"/>
                  </a:outerShdw>
                </a:effectLst>
                <a:latin typeface="Times New Roman" pitchFamily="18" charset="0"/>
                <a:cs typeface="B Titr" pitchFamily="2" charset="-78"/>
              </a:rPr>
              <a:t>Synchronous</a:t>
            </a:r>
            <a:r>
              <a:rPr lang="en-US" dirty="0"/>
              <a:t> </a:t>
            </a:r>
            <a:r>
              <a:rPr lang="en-US" sz="3600" b="1" dirty="0">
                <a:solidFill>
                  <a:srgbClr val="070E93"/>
                </a:solidFill>
                <a:effectLst>
                  <a:outerShdw blurRad="38100" dist="38100" dir="2700000" algn="tl">
                    <a:srgbClr val="C0C0C0"/>
                  </a:outerShdw>
                </a:effectLst>
                <a:latin typeface="Times New Roman" pitchFamily="18" charset="0"/>
                <a:cs typeface="B Titr" pitchFamily="2" charset="-78"/>
              </a:rPr>
              <a:t>counter</a:t>
            </a:r>
          </a:p>
        </p:txBody>
      </p:sp>
      <p:grpSp>
        <p:nvGrpSpPr>
          <p:cNvPr id="4" name="Group 1034"/>
          <p:cNvGrpSpPr>
            <a:grpSpLocks/>
          </p:cNvGrpSpPr>
          <p:nvPr/>
        </p:nvGrpSpPr>
        <p:grpSpPr bwMode="auto">
          <a:xfrm>
            <a:off x="1157288" y="4343401"/>
            <a:ext cx="2195512" cy="1455738"/>
            <a:chOff x="729" y="2736"/>
            <a:chExt cx="1383" cy="917"/>
          </a:xfrm>
        </p:grpSpPr>
        <p:sp>
          <p:nvSpPr>
            <p:cNvPr id="256011" name="Text Box 1035"/>
            <p:cNvSpPr txBox="1">
              <a:spLocks noChangeArrowheads="1"/>
            </p:cNvSpPr>
            <p:nvPr/>
          </p:nvSpPr>
          <p:spPr bwMode="auto">
            <a:xfrm>
              <a:off x="729" y="3130"/>
              <a:ext cx="1079" cy="523"/>
            </a:xfrm>
            <a:prstGeom prst="rect">
              <a:avLst/>
            </a:prstGeom>
            <a:noFill/>
            <a:ln w="25400">
              <a:noFill/>
              <a:miter lim="800000"/>
              <a:headEnd/>
              <a:tailEnd/>
            </a:ln>
            <a:effectLst/>
          </p:spPr>
          <p:txBody>
            <a:bodyPr wrap="none">
              <a:spAutoFit/>
            </a:bodyPr>
            <a:lstStyle/>
            <a:p>
              <a:r>
                <a:rPr lang="en-US" sz="2400" b="1" dirty="0">
                  <a:solidFill>
                    <a:srgbClr val="671CFC"/>
                  </a:solidFill>
                </a:rPr>
                <a:t>Parallel </a:t>
              </a:r>
              <a:br>
                <a:rPr lang="en-US" sz="2400" b="1" dirty="0">
                  <a:solidFill>
                    <a:srgbClr val="671CFC"/>
                  </a:solidFill>
                </a:rPr>
              </a:br>
              <a:r>
                <a:rPr lang="en-US" sz="2400" b="1" dirty="0">
                  <a:solidFill>
                    <a:srgbClr val="671CFC"/>
                  </a:solidFill>
                </a:rPr>
                <a:t>enable logic</a:t>
              </a:r>
            </a:p>
          </p:txBody>
        </p:sp>
        <p:sp>
          <p:nvSpPr>
            <p:cNvPr id="256012" name="Line 1036"/>
            <p:cNvSpPr>
              <a:spLocks noChangeShapeType="1"/>
            </p:cNvSpPr>
            <p:nvPr/>
          </p:nvSpPr>
          <p:spPr bwMode="auto">
            <a:xfrm flipV="1">
              <a:off x="1392" y="2736"/>
              <a:ext cx="720" cy="528"/>
            </a:xfrm>
            <a:prstGeom prst="line">
              <a:avLst/>
            </a:prstGeom>
            <a:noFill/>
            <a:ln w="25400">
              <a:solidFill>
                <a:schemeClr val="tx1"/>
              </a:solidFill>
              <a:round/>
              <a:headEnd/>
              <a:tailEnd type="triangle" w="med" len="med"/>
            </a:ln>
            <a:effectLst/>
          </p:spPr>
          <p:txBody>
            <a:bodyPr wrap="none" anchor="ctr"/>
            <a:lstStyle/>
            <a:p>
              <a:endParaRPr lang="en-US"/>
            </a:p>
          </p:txBody>
        </p:sp>
      </p:grpSp>
    </p:spTree>
  </p:cSld>
  <p:clrMapOvr>
    <a:masterClrMapping/>
  </p:clrMapOvr>
  <p:transition>
    <p:blinds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0"/>
          </p:nvPr>
        </p:nvSpPr>
        <p:spPr/>
        <p:txBody>
          <a:bodyPr/>
          <a:lstStyle/>
          <a:p>
            <a:fld id="{11B740D1-D4BB-436D-98B3-16C783468C58}" type="slidenum">
              <a:rPr lang="en-US" smtClean="0"/>
              <a:pPr/>
              <a:t>28</a:t>
            </a:fld>
            <a:endParaRPr lang="en-US" dirty="0"/>
          </a:p>
        </p:txBody>
      </p:sp>
      <p:sp>
        <p:nvSpPr>
          <p:cNvPr id="944134" name="Rectangle 6"/>
          <p:cNvSpPr>
            <a:spLocks noGrp="1" noChangeArrowheads="1"/>
          </p:cNvSpPr>
          <p:nvPr>
            <p:ph type="body" idx="1"/>
          </p:nvPr>
        </p:nvSpPr>
        <p:spPr>
          <a:xfrm>
            <a:off x="515938" y="1200150"/>
            <a:ext cx="7772400" cy="5027613"/>
          </a:xfrm>
        </p:spPr>
        <p:txBody>
          <a:bodyPr>
            <a:normAutofit lnSpcReduction="10000"/>
          </a:bodyPr>
          <a:lstStyle/>
          <a:p>
            <a:pPr>
              <a:buFont typeface="Wingdings" pitchFamily="2" charset="2"/>
              <a:buChar char="q"/>
            </a:pPr>
            <a:r>
              <a:rPr lang="en-US" sz="2400" dirty="0"/>
              <a:t>Internal details =&gt;</a:t>
            </a:r>
          </a:p>
          <a:p>
            <a:pPr>
              <a:buFont typeface="Wingdings" pitchFamily="2" charset="2"/>
              <a:buChar char="q"/>
            </a:pPr>
            <a:r>
              <a:rPr lang="en-US" sz="2400" dirty="0"/>
              <a:t>Internal Logic</a:t>
            </a:r>
          </a:p>
          <a:p>
            <a:pPr lvl="1">
              <a:buFont typeface="Wingdings" pitchFamily="2" charset="2"/>
              <a:buChar char="q"/>
            </a:pPr>
            <a:r>
              <a:rPr lang="en-US" sz="2000" dirty="0"/>
              <a:t>XOR complements each bit</a:t>
            </a:r>
          </a:p>
          <a:p>
            <a:pPr lvl="1">
              <a:buFont typeface="Wingdings" pitchFamily="2" charset="2"/>
              <a:buChar char="q"/>
            </a:pPr>
            <a:r>
              <a:rPr lang="en-US" sz="2000" dirty="0"/>
              <a:t>AND chain causes complement</a:t>
            </a:r>
            <a:br>
              <a:rPr lang="en-US" sz="2000" dirty="0"/>
            </a:br>
            <a:r>
              <a:rPr lang="en-US" sz="2000" dirty="0"/>
              <a:t>of a bit if all bits toward LSB</a:t>
            </a:r>
            <a:br>
              <a:rPr lang="en-US" sz="2000" dirty="0"/>
            </a:br>
            <a:r>
              <a:rPr lang="en-US" sz="2000" dirty="0"/>
              <a:t>from it equal 1</a:t>
            </a:r>
          </a:p>
          <a:p>
            <a:pPr>
              <a:buFont typeface="Wingdings" pitchFamily="2" charset="2"/>
              <a:buChar char="q"/>
            </a:pPr>
            <a:r>
              <a:rPr lang="en-US" sz="2400" dirty="0">
                <a:solidFill>
                  <a:srgbClr val="671CFC"/>
                </a:solidFill>
              </a:rPr>
              <a:t>Count Enable</a:t>
            </a:r>
          </a:p>
          <a:p>
            <a:pPr lvl="1">
              <a:buFont typeface="Wingdings" pitchFamily="2" charset="2"/>
              <a:buChar char="q"/>
            </a:pPr>
            <a:r>
              <a:rPr lang="en-US" sz="2000" dirty="0"/>
              <a:t>Forces all outputs of AND</a:t>
            </a:r>
            <a:br>
              <a:rPr lang="en-US" sz="2000" dirty="0"/>
            </a:br>
            <a:r>
              <a:rPr lang="en-US" sz="2000" dirty="0"/>
              <a:t>chain to 0 to “hold” the state</a:t>
            </a:r>
          </a:p>
          <a:p>
            <a:pPr>
              <a:buFont typeface="Wingdings" pitchFamily="2" charset="2"/>
              <a:buChar char="q"/>
            </a:pPr>
            <a:r>
              <a:rPr lang="en-US" sz="2400" dirty="0">
                <a:solidFill>
                  <a:srgbClr val="FF0000"/>
                </a:solidFill>
              </a:rPr>
              <a:t>Carry Out</a:t>
            </a:r>
          </a:p>
          <a:p>
            <a:pPr lvl="1">
              <a:buFont typeface="Wingdings" pitchFamily="2" charset="2"/>
              <a:buChar char="q"/>
            </a:pPr>
            <a:r>
              <a:rPr lang="en-US" sz="2000" dirty="0"/>
              <a:t>Added as part of  </a:t>
            </a:r>
            <a:r>
              <a:rPr lang="en-US" sz="2000" dirty="0" err="1"/>
              <a:t>incrementer</a:t>
            </a:r>
            <a:endParaRPr lang="en-US" sz="2000" dirty="0"/>
          </a:p>
          <a:p>
            <a:pPr lvl="1">
              <a:buFont typeface="Wingdings" pitchFamily="2" charset="2"/>
              <a:buChar char="q"/>
            </a:pPr>
            <a:r>
              <a:rPr lang="en-US" sz="2000" dirty="0"/>
              <a:t>Connect to Count Enable of</a:t>
            </a:r>
            <a:br>
              <a:rPr lang="en-US" sz="2000" dirty="0"/>
            </a:br>
            <a:r>
              <a:rPr lang="en-US" sz="2000" dirty="0"/>
              <a:t>additional 4-bit counters to</a:t>
            </a:r>
            <a:br>
              <a:rPr lang="en-US" sz="2000" dirty="0"/>
            </a:br>
            <a:r>
              <a:rPr lang="en-US" sz="2000" dirty="0"/>
              <a:t>form larger counters</a:t>
            </a:r>
          </a:p>
          <a:p>
            <a:pPr lvl="1">
              <a:buFont typeface="Wingdings" pitchFamily="2" charset="2"/>
              <a:buChar char="q"/>
            </a:pPr>
            <a:endParaRPr lang="en-US" sz="2000" dirty="0"/>
          </a:p>
        </p:txBody>
      </p:sp>
      <p:sp>
        <p:nvSpPr>
          <p:cNvPr id="944136" name="Rectangle 8"/>
          <p:cNvSpPr>
            <a:spLocks noGrp="1" noChangeArrowheads="1"/>
          </p:cNvSpPr>
          <p:nvPr>
            <p:ph type="title"/>
          </p:nvPr>
        </p:nvSpPr>
        <p:spPr>
          <a:xfrm>
            <a:off x="457200" y="76200"/>
            <a:ext cx="4572000" cy="868362"/>
          </a:xfrm>
          <a:noFill/>
          <a:ln/>
        </p:spPr>
        <p:txBody>
          <a:bodyPr>
            <a:normAutofit/>
          </a:bodyPr>
          <a:lstStyle/>
          <a:p>
            <a:pPr algn="l"/>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Synchronous </a:t>
            </a:r>
            <a:r>
              <a:rPr lang="en-US" sz="3200" b="1" dirty="0">
                <a:solidFill>
                  <a:srgbClr val="070E93"/>
                </a:solidFill>
                <a:effectLst>
                  <a:outerShdw blurRad="38100" dist="38100" dir="2700000" algn="tl">
                    <a:srgbClr val="C0C0C0"/>
                  </a:outerShdw>
                </a:effectLst>
                <a:latin typeface="Times New Roman" pitchFamily="18" charset="0"/>
                <a:cs typeface="B Titr" pitchFamily="2" charset="-78"/>
              </a:rPr>
              <a:t>Counters </a:t>
            </a:r>
          </a:p>
        </p:txBody>
      </p:sp>
      <p:sp>
        <p:nvSpPr>
          <p:cNvPr id="944154" name="Text Box 26"/>
          <p:cNvSpPr txBox="1">
            <a:spLocks noChangeArrowheads="1"/>
          </p:cNvSpPr>
          <p:nvPr/>
        </p:nvSpPr>
        <p:spPr bwMode="auto">
          <a:xfrm>
            <a:off x="-650875" y="3944938"/>
            <a:ext cx="184150" cy="168275"/>
          </a:xfrm>
          <a:prstGeom prst="rect">
            <a:avLst/>
          </a:prstGeom>
          <a:noFill/>
          <a:ln w="9525">
            <a:noFill/>
            <a:miter lim="800000"/>
            <a:headEnd/>
            <a:tailEnd/>
          </a:ln>
          <a:effectLst/>
        </p:spPr>
        <p:txBody>
          <a:bodyPr wrap="none">
            <a:spAutoFit/>
          </a:bodyPr>
          <a:lstStyle/>
          <a:p>
            <a:endParaRPr lang="en-US"/>
          </a:p>
        </p:txBody>
      </p:sp>
      <p:grpSp>
        <p:nvGrpSpPr>
          <p:cNvPr id="2" name="Group 31"/>
          <p:cNvGrpSpPr>
            <a:grpSpLocks/>
          </p:cNvGrpSpPr>
          <p:nvPr/>
        </p:nvGrpSpPr>
        <p:grpSpPr bwMode="auto">
          <a:xfrm>
            <a:off x="3352800" y="1231900"/>
            <a:ext cx="5608638" cy="5340350"/>
            <a:chOff x="2112" y="776"/>
            <a:chExt cx="3533" cy="3364"/>
          </a:xfrm>
        </p:grpSpPr>
        <p:sp>
          <p:nvSpPr>
            <p:cNvPr id="944151" name="Rectangle 23"/>
            <p:cNvSpPr>
              <a:spLocks noChangeArrowheads="1"/>
            </p:cNvSpPr>
            <p:nvPr/>
          </p:nvSpPr>
          <p:spPr bwMode="auto">
            <a:xfrm>
              <a:off x="3216" y="776"/>
              <a:ext cx="960" cy="3096"/>
            </a:xfrm>
            <a:prstGeom prst="rect">
              <a:avLst/>
            </a:prstGeom>
            <a:noFill/>
            <a:ln w="9525">
              <a:solidFill>
                <a:schemeClr val="hlink"/>
              </a:solidFill>
              <a:miter lim="800000"/>
              <a:headEnd/>
              <a:tailEnd/>
            </a:ln>
            <a:effectLst/>
          </p:spPr>
          <p:txBody>
            <a:bodyPr wrap="none" anchor="ctr"/>
            <a:lstStyle/>
            <a:p>
              <a:endParaRPr lang="en-US"/>
            </a:p>
          </p:txBody>
        </p:sp>
        <p:sp>
          <p:nvSpPr>
            <p:cNvPr id="944152" name="Text Box 24"/>
            <p:cNvSpPr txBox="1">
              <a:spLocks noChangeArrowheads="1"/>
            </p:cNvSpPr>
            <p:nvPr/>
          </p:nvSpPr>
          <p:spPr bwMode="auto">
            <a:xfrm>
              <a:off x="2112" y="800"/>
              <a:ext cx="808" cy="212"/>
            </a:xfrm>
            <a:prstGeom prst="rect">
              <a:avLst/>
            </a:prstGeom>
            <a:noFill/>
            <a:ln w="9525">
              <a:noFill/>
              <a:miter lim="800000"/>
              <a:headEnd/>
              <a:tailEnd/>
            </a:ln>
            <a:effectLst/>
          </p:spPr>
          <p:txBody>
            <a:bodyPr>
              <a:spAutoFit/>
            </a:bodyPr>
            <a:lstStyle/>
            <a:p>
              <a:pPr>
                <a:spcBef>
                  <a:spcPct val="50000"/>
                </a:spcBef>
              </a:pPr>
              <a:r>
                <a:rPr lang="en-US" sz="1600" i="0" baseline="0"/>
                <a:t>Incrementer</a:t>
              </a:r>
            </a:p>
          </p:txBody>
        </p:sp>
        <p:sp>
          <p:nvSpPr>
            <p:cNvPr id="944155" name="Line 27"/>
            <p:cNvSpPr>
              <a:spLocks noChangeShapeType="1"/>
            </p:cNvSpPr>
            <p:nvPr/>
          </p:nvSpPr>
          <p:spPr bwMode="auto">
            <a:xfrm>
              <a:off x="2888" y="920"/>
              <a:ext cx="329" cy="88"/>
            </a:xfrm>
            <a:prstGeom prst="line">
              <a:avLst/>
            </a:prstGeom>
            <a:noFill/>
            <a:ln w="9525">
              <a:solidFill>
                <a:schemeClr val="tx1"/>
              </a:solidFill>
              <a:round/>
              <a:headEnd/>
              <a:tailEnd type="triangle" w="med" len="med"/>
            </a:ln>
            <a:effectLst/>
          </p:spPr>
          <p:txBody>
            <a:bodyPr/>
            <a:lstStyle/>
            <a:p>
              <a:endParaRPr lang="en-US"/>
            </a:p>
          </p:txBody>
        </p:sp>
        <p:pic>
          <p:nvPicPr>
            <p:cNvPr id="944158" name="Picture 30" descr="Fig_7-13_a"/>
            <p:cNvPicPr>
              <a:picLocks noChangeAspect="1" noChangeArrowheads="1"/>
            </p:cNvPicPr>
            <p:nvPr/>
          </p:nvPicPr>
          <p:blipFill>
            <a:blip r:embed="rId3"/>
            <a:srcRect/>
            <a:stretch>
              <a:fillRect/>
            </a:stretch>
          </p:blipFill>
          <p:spPr bwMode="auto">
            <a:xfrm>
              <a:off x="2328" y="796"/>
              <a:ext cx="3317" cy="3344"/>
            </a:xfrm>
            <a:prstGeom prst="rect">
              <a:avLst/>
            </a:prstGeom>
            <a:noFill/>
          </p:spPr>
        </p:pic>
      </p:gr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lide Number Placeholder 3"/>
          <p:cNvSpPr>
            <a:spLocks noGrp="1"/>
          </p:cNvSpPr>
          <p:nvPr>
            <p:ph type="sldNum" sz="quarter" idx="10"/>
          </p:nvPr>
        </p:nvSpPr>
        <p:spPr/>
        <p:txBody>
          <a:bodyPr/>
          <a:lstStyle/>
          <a:p>
            <a:fld id="{EC8C6294-1173-4E44-AE4C-F3CEA4283C0B}" type="slidenum">
              <a:rPr lang="en-US" smtClean="0"/>
              <a:pPr/>
              <a:t>29</a:t>
            </a:fld>
            <a:endParaRPr lang="en-US" dirty="0"/>
          </a:p>
        </p:txBody>
      </p:sp>
      <p:sp>
        <p:nvSpPr>
          <p:cNvPr id="942082" name="Rectangle 2"/>
          <p:cNvSpPr>
            <a:spLocks noGrp="1" noChangeArrowheads="1"/>
          </p:cNvSpPr>
          <p:nvPr>
            <p:ph type="title"/>
          </p:nvPr>
        </p:nvSpPr>
        <p:spPr>
          <a:xfrm>
            <a:off x="457200" y="76200"/>
            <a:ext cx="4572000" cy="1143000"/>
          </a:xfrm>
        </p:spPr>
        <p:txBody>
          <a:bodyPr>
            <a:normAutofit/>
          </a:bodyPr>
          <a:lstStyle/>
          <a:p>
            <a:pPr algn="l"/>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Synchronous </a:t>
            </a:r>
            <a:r>
              <a:rPr lang="en-US" sz="3200" b="1" dirty="0">
                <a:solidFill>
                  <a:srgbClr val="070E93"/>
                </a:solidFill>
                <a:effectLst>
                  <a:outerShdw blurRad="38100" dist="38100" dir="2700000" algn="tl">
                    <a:srgbClr val="C0C0C0"/>
                  </a:outerShdw>
                </a:effectLst>
                <a:latin typeface="Times New Roman" pitchFamily="18" charset="0"/>
                <a:cs typeface="B Titr" pitchFamily="2" charset="-78"/>
              </a:rPr>
              <a:t>Counters</a:t>
            </a:r>
          </a:p>
        </p:txBody>
      </p:sp>
      <p:sp>
        <p:nvSpPr>
          <p:cNvPr id="942087" name="Rectangle 7"/>
          <p:cNvSpPr>
            <a:spLocks noGrp="1" noChangeArrowheads="1"/>
          </p:cNvSpPr>
          <p:nvPr>
            <p:ph type="body" idx="1"/>
          </p:nvPr>
        </p:nvSpPr>
        <p:spPr>
          <a:xfrm>
            <a:off x="668338" y="1212850"/>
            <a:ext cx="7772400" cy="5027613"/>
          </a:xfrm>
        </p:spPr>
        <p:txBody>
          <a:bodyPr/>
          <a:lstStyle/>
          <a:p>
            <a:pPr>
              <a:buFont typeface="Wingdings" pitchFamily="2" charset="2"/>
              <a:buChar char="q"/>
            </a:pPr>
            <a:r>
              <a:rPr lang="en-US" sz="2400" dirty="0">
                <a:cs typeface="Times New Roman" pitchFamily="18" charset="0"/>
              </a:rPr>
              <a:t>To eliminate the "ripple" effects, use a common clock for each flip-flop and a combinational circuit to generate the next state.</a:t>
            </a:r>
          </a:p>
          <a:p>
            <a:pPr>
              <a:buFont typeface="Wingdings" pitchFamily="2" charset="2"/>
              <a:buChar char="q"/>
            </a:pPr>
            <a:r>
              <a:rPr lang="en-US" sz="2400" dirty="0">
                <a:cs typeface="Times New Roman" pitchFamily="18" charset="0"/>
              </a:rPr>
              <a:t>For an up-counter,</a:t>
            </a:r>
            <a:br>
              <a:rPr lang="en-US" sz="2400" dirty="0">
                <a:cs typeface="Times New Roman" pitchFamily="18" charset="0"/>
              </a:rPr>
            </a:br>
            <a:r>
              <a:rPr lang="en-US" sz="2400" dirty="0">
                <a:cs typeface="Times New Roman" pitchFamily="18" charset="0"/>
              </a:rPr>
              <a:t>use an </a:t>
            </a:r>
            <a:r>
              <a:rPr lang="en-US" sz="2400" dirty="0" err="1">
                <a:cs typeface="Times New Roman" pitchFamily="18" charset="0"/>
              </a:rPr>
              <a:t>incrementer</a:t>
            </a:r>
            <a:r>
              <a:rPr lang="en-US" sz="2400" dirty="0">
                <a:cs typeface="Times New Roman" pitchFamily="18" charset="0"/>
              </a:rPr>
              <a:t> =&gt;</a:t>
            </a:r>
            <a:r>
              <a:rPr lang="en-US" sz="2400" dirty="0"/>
              <a:t> </a:t>
            </a:r>
          </a:p>
        </p:txBody>
      </p:sp>
      <p:grpSp>
        <p:nvGrpSpPr>
          <p:cNvPr id="54" name="Group 53"/>
          <p:cNvGrpSpPr/>
          <p:nvPr/>
        </p:nvGrpSpPr>
        <p:grpSpPr>
          <a:xfrm>
            <a:off x="3886200" y="3071812"/>
            <a:ext cx="4467225" cy="3405188"/>
            <a:chOff x="4100513" y="2247900"/>
            <a:chExt cx="4467225" cy="3405188"/>
          </a:xfrm>
        </p:grpSpPr>
        <p:sp>
          <p:nvSpPr>
            <p:cNvPr id="942088" name="Freeform 8"/>
            <p:cNvSpPr>
              <a:spLocks/>
            </p:cNvSpPr>
            <p:nvPr/>
          </p:nvSpPr>
          <p:spPr bwMode="auto">
            <a:xfrm>
              <a:off x="7165975" y="3378200"/>
              <a:ext cx="839788" cy="2274888"/>
            </a:xfrm>
            <a:custGeom>
              <a:avLst/>
              <a:gdLst/>
              <a:ahLst/>
              <a:cxnLst>
                <a:cxn ang="0">
                  <a:pos x="9" y="0"/>
                </a:cxn>
                <a:cxn ang="0">
                  <a:pos x="6" y="0"/>
                </a:cxn>
                <a:cxn ang="0">
                  <a:pos x="3" y="3"/>
                </a:cxn>
                <a:cxn ang="0">
                  <a:pos x="0" y="7"/>
                </a:cxn>
                <a:cxn ang="0">
                  <a:pos x="0" y="1427"/>
                </a:cxn>
                <a:cxn ang="0">
                  <a:pos x="3" y="1430"/>
                </a:cxn>
                <a:cxn ang="0">
                  <a:pos x="6" y="1433"/>
                </a:cxn>
                <a:cxn ang="0">
                  <a:pos x="523" y="1433"/>
                </a:cxn>
                <a:cxn ang="0">
                  <a:pos x="526" y="1430"/>
                </a:cxn>
                <a:cxn ang="0">
                  <a:pos x="529" y="1427"/>
                </a:cxn>
                <a:cxn ang="0">
                  <a:pos x="529" y="7"/>
                </a:cxn>
                <a:cxn ang="0">
                  <a:pos x="526" y="3"/>
                </a:cxn>
                <a:cxn ang="0">
                  <a:pos x="523" y="0"/>
                </a:cxn>
                <a:cxn ang="0">
                  <a:pos x="520" y="0"/>
                </a:cxn>
                <a:cxn ang="0">
                  <a:pos x="9" y="0"/>
                </a:cxn>
                <a:cxn ang="0">
                  <a:pos x="9" y="19"/>
                </a:cxn>
                <a:cxn ang="0">
                  <a:pos x="520" y="19"/>
                </a:cxn>
                <a:cxn ang="0">
                  <a:pos x="511" y="10"/>
                </a:cxn>
                <a:cxn ang="0">
                  <a:pos x="511" y="1424"/>
                </a:cxn>
                <a:cxn ang="0">
                  <a:pos x="520" y="1415"/>
                </a:cxn>
                <a:cxn ang="0">
                  <a:pos x="9" y="1415"/>
                </a:cxn>
                <a:cxn ang="0">
                  <a:pos x="18" y="1424"/>
                </a:cxn>
                <a:cxn ang="0">
                  <a:pos x="18" y="10"/>
                </a:cxn>
                <a:cxn ang="0">
                  <a:pos x="9" y="19"/>
                </a:cxn>
                <a:cxn ang="0">
                  <a:pos x="9" y="0"/>
                </a:cxn>
              </a:cxnLst>
              <a:rect l="0" t="0" r="r" b="b"/>
              <a:pathLst>
                <a:path w="529" h="1433">
                  <a:moveTo>
                    <a:pt x="9" y="0"/>
                  </a:moveTo>
                  <a:lnTo>
                    <a:pt x="6" y="0"/>
                  </a:lnTo>
                  <a:lnTo>
                    <a:pt x="3" y="3"/>
                  </a:lnTo>
                  <a:lnTo>
                    <a:pt x="0" y="7"/>
                  </a:lnTo>
                  <a:lnTo>
                    <a:pt x="0" y="1427"/>
                  </a:lnTo>
                  <a:lnTo>
                    <a:pt x="3" y="1430"/>
                  </a:lnTo>
                  <a:lnTo>
                    <a:pt x="6" y="1433"/>
                  </a:lnTo>
                  <a:lnTo>
                    <a:pt x="523" y="1433"/>
                  </a:lnTo>
                  <a:lnTo>
                    <a:pt x="526" y="1430"/>
                  </a:lnTo>
                  <a:lnTo>
                    <a:pt x="529" y="1427"/>
                  </a:lnTo>
                  <a:lnTo>
                    <a:pt x="529" y="7"/>
                  </a:lnTo>
                  <a:lnTo>
                    <a:pt x="526" y="3"/>
                  </a:lnTo>
                  <a:lnTo>
                    <a:pt x="523" y="0"/>
                  </a:lnTo>
                  <a:lnTo>
                    <a:pt x="520" y="0"/>
                  </a:lnTo>
                  <a:lnTo>
                    <a:pt x="9" y="0"/>
                  </a:lnTo>
                  <a:lnTo>
                    <a:pt x="9" y="19"/>
                  </a:lnTo>
                  <a:lnTo>
                    <a:pt x="520" y="19"/>
                  </a:lnTo>
                  <a:lnTo>
                    <a:pt x="511" y="10"/>
                  </a:lnTo>
                  <a:lnTo>
                    <a:pt x="511" y="1424"/>
                  </a:lnTo>
                  <a:lnTo>
                    <a:pt x="520" y="1415"/>
                  </a:lnTo>
                  <a:lnTo>
                    <a:pt x="9" y="1415"/>
                  </a:lnTo>
                  <a:lnTo>
                    <a:pt x="18" y="1424"/>
                  </a:lnTo>
                  <a:lnTo>
                    <a:pt x="18" y="10"/>
                  </a:lnTo>
                  <a:lnTo>
                    <a:pt x="9" y="19"/>
                  </a:lnTo>
                  <a:lnTo>
                    <a:pt x="9" y="0"/>
                  </a:lnTo>
                  <a:close/>
                </a:path>
              </a:pathLst>
            </a:custGeom>
            <a:solidFill>
              <a:srgbClr val="000000"/>
            </a:solidFill>
            <a:ln w="9525">
              <a:noFill/>
              <a:round/>
              <a:headEnd/>
              <a:tailEnd/>
            </a:ln>
          </p:spPr>
          <p:txBody>
            <a:bodyPr/>
            <a:lstStyle/>
            <a:p>
              <a:endParaRPr lang="en-US"/>
            </a:p>
          </p:txBody>
        </p:sp>
        <p:sp>
          <p:nvSpPr>
            <p:cNvPr id="942089" name="Rectangle 9"/>
            <p:cNvSpPr>
              <a:spLocks noChangeArrowheads="1"/>
            </p:cNvSpPr>
            <p:nvPr/>
          </p:nvSpPr>
          <p:spPr bwMode="auto">
            <a:xfrm>
              <a:off x="7239000" y="3502025"/>
              <a:ext cx="334963" cy="265113"/>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D3</a:t>
              </a:r>
              <a:endParaRPr lang="en-US"/>
            </a:p>
          </p:txBody>
        </p:sp>
        <p:sp>
          <p:nvSpPr>
            <p:cNvPr id="942090" name="Rectangle 10"/>
            <p:cNvSpPr>
              <a:spLocks noChangeArrowheads="1"/>
            </p:cNvSpPr>
            <p:nvPr/>
          </p:nvSpPr>
          <p:spPr bwMode="auto">
            <a:xfrm>
              <a:off x="7670800" y="3502025"/>
              <a:ext cx="344488" cy="265113"/>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Q3</a:t>
              </a:r>
              <a:endParaRPr lang="en-US"/>
            </a:p>
          </p:txBody>
        </p:sp>
        <p:sp>
          <p:nvSpPr>
            <p:cNvPr id="942091" name="Freeform 11"/>
            <p:cNvSpPr>
              <a:spLocks/>
            </p:cNvSpPr>
            <p:nvPr/>
          </p:nvSpPr>
          <p:spPr bwMode="auto">
            <a:xfrm>
              <a:off x="7165975" y="5257800"/>
              <a:ext cx="301625" cy="131763"/>
            </a:xfrm>
            <a:custGeom>
              <a:avLst/>
              <a:gdLst/>
              <a:ahLst/>
              <a:cxnLst>
                <a:cxn ang="0">
                  <a:pos x="12" y="0"/>
                </a:cxn>
                <a:cxn ang="0">
                  <a:pos x="8" y="0"/>
                </a:cxn>
                <a:cxn ang="0">
                  <a:pos x="6" y="1"/>
                </a:cxn>
                <a:cxn ang="0">
                  <a:pos x="3" y="1"/>
                </a:cxn>
                <a:cxn ang="0">
                  <a:pos x="2" y="3"/>
                </a:cxn>
                <a:cxn ang="0">
                  <a:pos x="0" y="6"/>
                </a:cxn>
                <a:cxn ang="0">
                  <a:pos x="0" y="10"/>
                </a:cxn>
                <a:cxn ang="0">
                  <a:pos x="2" y="12"/>
                </a:cxn>
                <a:cxn ang="0">
                  <a:pos x="2" y="15"/>
                </a:cxn>
                <a:cxn ang="0">
                  <a:pos x="3" y="17"/>
                </a:cxn>
                <a:cxn ang="0">
                  <a:pos x="6" y="18"/>
                </a:cxn>
                <a:cxn ang="0">
                  <a:pos x="178" y="83"/>
                </a:cxn>
                <a:cxn ang="0">
                  <a:pos x="183" y="83"/>
                </a:cxn>
                <a:cxn ang="0">
                  <a:pos x="184" y="82"/>
                </a:cxn>
                <a:cxn ang="0">
                  <a:pos x="187" y="82"/>
                </a:cxn>
                <a:cxn ang="0">
                  <a:pos x="189" y="80"/>
                </a:cxn>
                <a:cxn ang="0">
                  <a:pos x="190" y="77"/>
                </a:cxn>
                <a:cxn ang="0">
                  <a:pos x="190" y="73"/>
                </a:cxn>
                <a:cxn ang="0">
                  <a:pos x="189" y="71"/>
                </a:cxn>
                <a:cxn ang="0">
                  <a:pos x="189" y="68"/>
                </a:cxn>
                <a:cxn ang="0">
                  <a:pos x="187" y="67"/>
                </a:cxn>
                <a:cxn ang="0">
                  <a:pos x="184" y="65"/>
                </a:cxn>
                <a:cxn ang="0">
                  <a:pos x="12" y="0"/>
                </a:cxn>
              </a:cxnLst>
              <a:rect l="0" t="0" r="r" b="b"/>
              <a:pathLst>
                <a:path w="190" h="83">
                  <a:moveTo>
                    <a:pt x="12" y="0"/>
                  </a:moveTo>
                  <a:lnTo>
                    <a:pt x="8" y="0"/>
                  </a:lnTo>
                  <a:lnTo>
                    <a:pt x="6" y="1"/>
                  </a:lnTo>
                  <a:lnTo>
                    <a:pt x="3" y="1"/>
                  </a:lnTo>
                  <a:lnTo>
                    <a:pt x="2" y="3"/>
                  </a:lnTo>
                  <a:lnTo>
                    <a:pt x="0" y="6"/>
                  </a:lnTo>
                  <a:lnTo>
                    <a:pt x="0" y="10"/>
                  </a:lnTo>
                  <a:lnTo>
                    <a:pt x="2" y="12"/>
                  </a:lnTo>
                  <a:lnTo>
                    <a:pt x="2" y="15"/>
                  </a:lnTo>
                  <a:lnTo>
                    <a:pt x="3" y="17"/>
                  </a:lnTo>
                  <a:lnTo>
                    <a:pt x="6" y="18"/>
                  </a:lnTo>
                  <a:lnTo>
                    <a:pt x="178" y="83"/>
                  </a:lnTo>
                  <a:lnTo>
                    <a:pt x="183" y="83"/>
                  </a:lnTo>
                  <a:lnTo>
                    <a:pt x="184" y="82"/>
                  </a:lnTo>
                  <a:lnTo>
                    <a:pt x="187" y="82"/>
                  </a:lnTo>
                  <a:lnTo>
                    <a:pt x="189" y="80"/>
                  </a:lnTo>
                  <a:lnTo>
                    <a:pt x="190" y="77"/>
                  </a:lnTo>
                  <a:lnTo>
                    <a:pt x="190" y="73"/>
                  </a:lnTo>
                  <a:lnTo>
                    <a:pt x="189" y="71"/>
                  </a:lnTo>
                  <a:lnTo>
                    <a:pt x="189" y="68"/>
                  </a:lnTo>
                  <a:lnTo>
                    <a:pt x="187" y="67"/>
                  </a:lnTo>
                  <a:lnTo>
                    <a:pt x="184" y="65"/>
                  </a:lnTo>
                  <a:lnTo>
                    <a:pt x="12" y="0"/>
                  </a:lnTo>
                  <a:close/>
                </a:path>
              </a:pathLst>
            </a:custGeom>
            <a:solidFill>
              <a:srgbClr val="000000"/>
            </a:solidFill>
            <a:ln w="9525">
              <a:noFill/>
              <a:round/>
              <a:headEnd/>
              <a:tailEnd/>
            </a:ln>
          </p:spPr>
          <p:txBody>
            <a:bodyPr/>
            <a:lstStyle/>
            <a:p>
              <a:endParaRPr lang="en-US"/>
            </a:p>
          </p:txBody>
        </p:sp>
        <p:sp>
          <p:nvSpPr>
            <p:cNvPr id="942092" name="Freeform 12"/>
            <p:cNvSpPr>
              <a:spLocks/>
            </p:cNvSpPr>
            <p:nvPr/>
          </p:nvSpPr>
          <p:spPr bwMode="auto">
            <a:xfrm>
              <a:off x="7165975" y="5360988"/>
              <a:ext cx="301625" cy="103187"/>
            </a:xfrm>
            <a:custGeom>
              <a:avLst/>
              <a:gdLst/>
              <a:ahLst/>
              <a:cxnLst>
                <a:cxn ang="0">
                  <a:pos x="184" y="18"/>
                </a:cxn>
                <a:cxn ang="0">
                  <a:pos x="187" y="15"/>
                </a:cxn>
                <a:cxn ang="0">
                  <a:pos x="190" y="12"/>
                </a:cxn>
                <a:cxn ang="0">
                  <a:pos x="190" y="6"/>
                </a:cxn>
                <a:cxn ang="0">
                  <a:pos x="187" y="3"/>
                </a:cxn>
                <a:cxn ang="0">
                  <a:pos x="184" y="0"/>
                </a:cxn>
                <a:cxn ang="0">
                  <a:pos x="178" y="0"/>
                </a:cxn>
                <a:cxn ang="0">
                  <a:pos x="6" y="47"/>
                </a:cxn>
                <a:cxn ang="0">
                  <a:pos x="3" y="50"/>
                </a:cxn>
                <a:cxn ang="0">
                  <a:pos x="0" y="53"/>
                </a:cxn>
                <a:cxn ang="0">
                  <a:pos x="0" y="59"/>
                </a:cxn>
                <a:cxn ang="0">
                  <a:pos x="3" y="62"/>
                </a:cxn>
                <a:cxn ang="0">
                  <a:pos x="6" y="65"/>
                </a:cxn>
                <a:cxn ang="0">
                  <a:pos x="12" y="65"/>
                </a:cxn>
                <a:cxn ang="0">
                  <a:pos x="184" y="18"/>
                </a:cxn>
              </a:cxnLst>
              <a:rect l="0" t="0" r="r" b="b"/>
              <a:pathLst>
                <a:path w="190" h="65">
                  <a:moveTo>
                    <a:pt x="184" y="18"/>
                  </a:moveTo>
                  <a:lnTo>
                    <a:pt x="187" y="15"/>
                  </a:lnTo>
                  <a:lnTo>
                    <a:pt x="190" y="12"/>
                  </a:lnTo>
                  <a:lnTo>
                    <a:pt x="190" y="6"/>
                  </a:lnTo>
                  <a:lnTo>
                    <a:pt x="187" y="3"/>
                  </a:lnTo>
                  <a:lnTo>
                    <a:pt x="184" y="0"/>
                  </a:lnTo>
                  <a:lnTo>
                    <a:pt x="178" y="0"/>
                  </a:lnTo>
                  <a:lnTo>
                    <a:pt x="6" y="47"/>
                  </a:lnTo>
                  <a:lnTo>
                    <a:pt x="3" y="50"/>
                  </a:lnTo>
                  <a:lnTo>
                    <a:pt x="0" y="53"/>
                  </a:lnTo>
                  <a:lnTo>
                    <a:pt x="0" y="59"/>
                  </a:lnTo>
                  <a:lnTo>
                    <a:pt x="3" y="62"/>
                  </a:lnTo>
                  <a:lnTo>
                    <a:pt x="6" y="65"/>
                  </a:lnTo>
                  <a:lnTo>
                    <a:pt x="12" y="65"/>
                  </a:lnTo>
                  <a:lnTo>
                    <a:pt x="184" y="18"/>
                  </a:lnTo>
                  <a:close/>
                </a:path>
              </a:pathLst>
            </a:custGeom>
            <a:solidFill>
              <a:srgbClr val="000000"/>
            </a:solidFill>
            <a:ln w="9525">
              <a:noFill/>
              <a:round/>
              <a:headEnd/>
              <a:tailEnd/>
            </a:ln>
          </p:spPr>
          <p:txBody>
            <a:bodyPr/>
            <a:lstStyle/>
            <a:p>
              <a:endParaRPr lang="en-US"/>
            </a:p>
          </p:txBody>
        </p:sp>
        <p:sp>
          <p:nvSpPr>
            <p:cNvPr id="942093" name="Rectangle 13"/>
            <p:cNvSpPr>
              <a:spLocks noChangeArrowheads="1"/>
            </p:cNvSpPr>
            <p:nvPr/>
          </p:nvSpPr>
          <p:spPr bwMode="auto">
            <a:xfrm>
              <a:off x="7239000" y="3840163"/>
              <a:ext cx="334963" cy="265112"/>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D2</a:t>
              </a:r>
              <a:endParaRPr lang="en-US"/>
            </a:p>
          </p:txBody>
        </p:sp>
        <p:sp>
          <p:nvSpPr>
            <p:cNvPr id="942094" name="Rectangle 14"/>
            <p:cNvSpPr>
              <a:spLocks noChangeArrowheads="1"/>
            </p:cNvSpPr>
            <p:nvPr/>
          </p:nvSpPr>
          <p:spPr bwMode="auto">
            <a:xfrm>
              <a:off x="7670800" y="3836988"/>
              <a:ext cx="344488" cy="265112"/>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Q2</a:t>
              </a:r>
              <a:endParaRPr lang="en-US"/>
            </a:p>
          </p:txBody>
        </p:sp>
        <p:sp>
          <p:nvSpPr>
            <p:cNvPr id="942095" name="Rectangle 15"/>
            <p:cNvSpPr>
              <a:spLocks noChangeArrowheads="1"/>
            </p:cNvSpPr>
            <p:nvPr/>
          </p:nvSpPr>
          <p:spPr bwMode="auto">
            <a:xfrm>
              <a:off x="7239000" y="4176713"/>
              <a:ext cx="334963" cy="265112"/>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D1</a:t>
              </a:r>
              <a:endParaRPr lang="en-US"/>
            </a:p>
          </p:txBody>
        </p:sp>
        <p:sp>
          <p:nvSpPr>
            <p:cNvPr id="942096" name="Rectangle 16"/>
            <p:cNvSpPr>
              <a:spLocks noChangeArrowheads="1"/>
            </p:cNvSpPr>
            <p:nvPr/>
          </p:nvSpPr>
          <p:spPr bwMode="auto">
            <a:xfrm>
              <a:off x="7670800" y="4175125"/>
              <a:ext cx="344488" cy="265113"/>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Q1</a:t>
              </a:r>
              <a:endParaRPr lang="en-US"/>
            </a:p>
          </p:txBody>
        </p:sp>
        <p:sp>
          <p:nvSpPr>
            <p:cNvPr id="942097" name="Rectangle 17"/>
            <p:cNvSpPr>
              <a:spLocks noChangeArrowheads="1"/>
            </p:cNvSpPr>
            <p:nvPr/>
          </p:nvSpPr>
          <p:spPr bwMode="auto">
            <a:xfrm>
              <a:off x="7239000" y="4511675"/>
              <a:ext cx="334963" cy="265113"/>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D0</a:t>
              </a:r>
              <a:endParaRPr lang="en-US"/>
            </a:p>
          </p:txBody>
        </p:sp>
        <p:sp>
          <p:nvSpPr>
            <p:cNvPr id="942098" name="Rectangle 18"/>
            <p:cNvSpPr>
              <a:spLocks noChangeArrowheads="1"/>
            </p:cNvSpPr>
            <p:nvPr/>
          </p:nvSpPr>
          <p:spPr bwMode="auto">
            <a:xfrm>
              <a:off x="7670800" y="4511675"/>
              <a:ext cx="344488" cy="265113"/>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Q0</a:t>
              </a:r>
              <a:endParaRPr lang="en-US"/>
            </a:p>
          </p:txBody>
        </p:sp>
        <p:sp>
          <p:nvSpPr>
            <p:cNvPr id="942099" name="Freeform 19"/>
            <p:cNvSpPr>
              <a:spLocks/>
            </p:cNvSpPr>
            <p:nvPr/>
          </p:nvSpPr>
          <p:spPr bwMode="auto">
            <a:xfrm>
              <a:off x="5419725" y="3032125"/>
              <a:ext cx="1235075" cy="2095500"/>
            </a:xfrm>
            <a:custGeom>
              <a:avLst/>
              <a:gdLst/>
              <a:ahLst/>
              <a:cxnLst>
                <a:cxn ang="0">
                  <a:pos x="9" y="0"/>
                </a:cxn>
                <a:cxn ang="0">
                  <a:pos x="6" y="0"/>
                </a:cxn>
                <a:cxn ang="0">
                  <a:pos x="3" y="3"/>
                </a:cxn>
                <a:cxn ang="0">
                  <a:pos x="0" y="6"/>
                </a:cxn>
                <a:cxn ang="0">
                  <a:pos x="0" y="1314"/>
                </a:cxn>
                <a:cxn ang="0">
                  <a:pos x="3" y="1317"/>
                </a:cxn>
                <a:cxn ang="0">
                  <a:pos x="6" y="1320"/>
                </a:cxn>
                <a:cxn ang="0">
                  <a:pos x="772" y="1320"/>
                </a:cxn>
                <a:cxn ang="0">
                  <a:pos x="775" y="1317"/>
                </a:cxn>
                <a:cxn ang="0">
                  <a:pos x="778" y="1314"/>
                </a:cxn>
                <a:cxn ang="0">
                  <a:pos x="778" y="6"/>
                </a:cxn>
                <a:cxn ang="0">
                  <a:pos x="775" y="3"/>
                </a:cxn>
                <a:cxn ang="0">
                  <a:pos x="772" y="0"/>
                </a:cxn>
                <a:cxn ang="0">
                  <a:pos x="769" y="0"/>
                </a:cxn>
                <a:cxn ang="0">
                  <a:pos x="9" y="0"/>
                </a:cxn>
                <a:cxn ang="0">
                  <a:pos x="9" y="18"/>
                </a:cxn>
                <a:cxn ang="0">
                  <a:pos x="769" y="18"/>
                </a:cxn>
                <a:cxn ang="0">
                  <a:pos x="760" y="9"/>
                </a:cxn>
                <a:cxn ang="0">
                  <a:pos x="760" y="1311"/>
                </a:cxn>
                <a:cxn ang="0">
                  <a:pos x="769" y="1302"/>
                </a:cxn>
                <a:cxn ang="0">
                  <a:pos x="9" y="1302"/>
                </a:cxn>
                <a:cxn ang="0">
                  <a:pos x="18" y="1311"/>
                </a:cxn>
                <a:cxn ang="0">
                  <a:pos x="18" y="9"/>
                </a:cxn>
                <a:cxn ang="0">
                  <a:pos x="9" y="18"/>
                </a:cxn>
                <a:cxn ang="0">
                  <a:pos x="9" y="0"/>
                </a:cxn>
              </a:cxnLst>
              <a:rect l="0" t="0" r="r" b="b"/>
              <a:pathLst>
                <a:path w="778" h="1320">
                  <a:moveTo>
                    <a:pt x="9" y="0"/>
                  </a:moveTo>
                  <a:lnTo>
                    <a:pt x="6" y="0"/>
                  </a:lnTo>
                  <a:lnTo>
                    <a:pt x="3" y="3"/>
                  </a:lnTo>
                  <a:lnTo>
                    <a:pt x="0" y="6"/>
                  </a:lnTo>
                  <a:lnTo>
                    <a:pt x="0" y="1314"/>
                  </a:lnTo>
                  <a:lnTo>
                    <a:pt x="3" y="1317"/>
                  </a:lnTo>
                  <a:lnTo>
                    <a:pt x="6" y="1320"/>
                  </a:lnTo>
                  <a:lnTo>
                    <a:pt x="772" y="1320"/>
                  </a:lnTo>
                  <a:lnTo>
                    <a:pt x="775" y="1317"/>
                  </a:lnTo>
                  <a:lnTo>
                    <a:pt x="778" y="1314"/>
                  </a:lnTo>
                  <a:lnTo>
                    <a:pt x="778" y="6"/>
                  </a:lnTo>
                  <a:lnTo>
                    <a:pt x="775" y="3"/>
                  </a:lnTo>
                  <a:lnTo>
                    <a:pt x="772" y="0"/>
                  </a:lnTo>
                  <a:lnTo>
                    <a:pt x="769" y="0"/>
                  </a:lnTo>
                  <a:lnTo>
                    <a:pt x="9" y="0"/>
                  </a:lnTo>
                  <a:lnTo>
                    <a:pt x="9" y="18"/>
                  </a:lnTo>
                  <a:lnTo>
                    <a:pt x="769" y="18"/>
                  </a:lnTo>
                  <a:lnTo>
                    <a:pt x="760" y="9"/>
                  </a:lnTo>
                  <a:lnTo>
                    <a:pt x="760" y="1311"/>
                  </a:lnTo>
                  <a:lnTo>
                    <a:pt x="769" y="1302"/>
                  </a:lnTo>
                  <a:lnTo>
                    <a:pt x="9" y="1302"/>
                  </a:lnTo>
                  <a:lnTo>
                    <a:pt x="18" y="1311"/>
                  </a:lnTo>
                  <a:lnTo>
                    <a:pt x="18" y="9"/>
                  </a:lnTo>
                  <a:lnTo>
                    <a:pt x="9" y="18"/>
                  </a:lnTo>
                  <a:lnTo>
                    <a:pt x="9" y="0"/>
                  </a:lnTo>
                  <a:close/>
                </a:path>
              </a:pathLst>
            </a:custGeom>
            <a:solidFill>
              <a:srgbClr val="000000"/>
            </a:solidFill>
            <a:ln w="9525">
              <a:noFill/>
              <a:round/>
              <a:headEnd/>
              <a:tailEnd/>
            </a:ln>
          </p:spPr>
          <p:txBody>
            <a:bodyPr/>
            <a:lstStyle/>
            <a:p>
              <a:endParaRPr lang="en-US"/>
            </a:p>
          </p:txBody>
        </p:sp>
        <p:sp>
          <p:nvSpPr>
            <p:cNvPr id="942104" name="Freeform 24"/>
            <p:cNvSpPr>
              <a:spLocks/>
            </p:cNvSpPr>
            <p:nvPr/>
          </p:nvSpPr>
          <p:spPr bwMode="auto">
            <a:xfrm>
              <a:off x="6640513" y="3559175"/>
              <a:ext cx="525462" cy="30163"/>
            </a:xfrm>
            <a:custGeom>
              <a:avLst/>
              <a:gdLst/>
              <a:ahLst/>
              <a:cxnLst>
                <a:cxn ang="0">
                  <a:pos x="322" y="19"/>
                </a:cxn>
                <a:cxn ang="0">
                  <a:pos x="325" y="19"/>
                </a:cxn>
                <a:cxn ang="0">
                  <a:pos x="328" y="16"/>
                </a:cxn>
                <a:cxn ang="0">
                  <a:pos x="331" y="13"/>
                </a:cxn>
                <a:cxn ang="0">
                  <a:pos x="331" y="6"/>
                </a:cxn>
                <a:cxn ang="0">
                  <a:pos x="328" y="3"/>
                </a:cxn>
                <a:cxn ang="0">
                  <a:pos x="325" y="0"/>
                </a:cxn>
                <a:cxn ang="0">
                  <a:pos x="6" y="0"/>
                </a:cxn>
                <a:cxn ang="0">
                  <a:pos x="3" y="3"/>
                </a:cxn>
                <a:cxn ang="0">
                  <a:pos x="0" y="6"/>
                </a:cxn>
                <a:cxn ang="0">
                  <a:pos x="0" y="13"/>
                </a:cxn>
                <a:cxn ang="0">
                  <a:pos x="3" y="16"/>
                </a:cxn>
                <a:cxn ang="0">
                  <a:pos x="6" y="19"/>
                </a:cxn>
                <a:cxn ang="0">
                  <a:pos x="9" y="19"/>
                </a:cxn>
                <a:cxn ang="0">
                  <a:pos x="322" y="19"/>
                </a:cxn>
              </a:cxnLst>
              <a:rect l="0" t="0" r="r" b="b"/>
              <a:pathLst>
                <a:path w="331" h="19">
                  <a:moveTo>
                    <a:pt x="322" y="19"/>
                  </a:moveTo>
                  <a:lnTo>
                    <a:pt x="325" y="19"/>
                  </a:lnTo>
                  <a:lnTo>
                    <a:pt x="328" y="16"/>
                  </a:lnTo>
                  <a:lnTo>
                    <a:pt x="331" y="13"/>
                  </a:lnTo>
                  <a:lnTo>
                    <a:pt x="331" y="6"/>
                  </a:lnTo>
                  <a:lnTo>
                    <a:pt x="328" y="3"/>
                  </a:lnTo>
                  <a:lnTo>
                    <a:pt x="325" y="0"/>
                  </a:lnTo>
                  <a:lnTo>
                    <a:pt x="6" y="0"/>
                  </a:lnTo>
                  <a:lnTo>
                    <a:pt x="3" y="3"/>
                  </a:lnTo>
                  <a:lnTo>
                    <a:pt x="0" y="6"/>
                  </a:lnTo>
                  <a:lnTo>
                    <a:pt x="0" y="13"/>
                  </a:lnTo>
                  <a:lnTo>
                    <a:pt x="3" y="16"/>
                  </a:lnTo>
                  <a:lnTo>
                    <a:pt x="6" y="19"/>
                  </a:lnTo>
                  <a:lnTo>
                    <a:pt x="9" y="19"/>
                  </a:lnTo>
                  <a:lnTo>
                    <a:pt x="322" y="19"/>
                  </a:lnTo>
                  <a:close/>
                </a:path>
              </a:pathLst>
            </a:custGeom>
            <a:solidFill>
              <a:srgbClr val="000000"/>
            </a:solidFill>
            <a:ln w="9525">
              <a:noFill/>
              <a:round/>
              <a:headEnd/>
              <a:tailEnd/>
            </a:ln>
          </p:spPr>
          <p:txBody>
            <a:bodyPr/>
            <a:lstStyle/>
            <a:p>
              <a:endParaRPr lang="en-US"/>
            </a:p>
          </p:txBody>
        </p:sp>
        <p:sp>
          <p:nvSpPr>
            <p:cNvPr id="942105" name="Freeform 25"/>
            <p:cNvSpPr>
              <a:spLocks/>
            </p:cNvSpPr>
            <p:nvPr/>
          </p:nvSpPr>
          <p:spPr bwMode="auto">
            <a:xfrm>
              <a:off x="6640513" y="3921125"/>
              <a:ext cx="525462" cy="28575"/>
            </a:xfrm>
            <a:custGeom>
              <a:avLst/>
              <a:gdLst/>
              <a:ahLst/>
              <a:cxnLst>
                <a:cxn ang="0">
                  <a:pos x="322" y="18"/>
                </a:cxn>
                <a:cxn ang="0">
                  <a:pos x="325" y="18"/>
                </a:cxn>
                <a:cxn ang="0">
                  <a:pos x="328" y="15"/>
                </a:cxn>
                <a:cxn ang="0">
                  <a:pos x="331" y="12"/>
                </a:cxn>
                <a:cxn ang="0">
                  <a:pos x="331" y="6"/>
                </a:cxn>
                <a:cxn ang="0">
                  <a:pos x="328" y="3"/>
                </a:cxn>
                <a:cxn ang="0">
                  <a:pos x="325" y="0"/>
                </a:cxn>
                <a:cxn ang="0">
                  <a:pos x="6" y="0"/>
                </a:cxn>
                <a:cxn ang="0">
                  <a:pos x="3" y="3"/>
                </a:cxn>
                <a:cxn ang="0">
                  <a:pos x="0" y="6"/>
                </a:cxn>
                <a:cxn ang="0">
                  <a:pos x="0" y="12"/>
                </a:cxn>
                <a:cxn ang="0">
                  <a:pos x="3" y="15"/>
                </a:cxn>
                <a:cxn ang="0">
                  <a:pos x="6" y="18"/>
                </a:cxn>
                <a:cxn ang="0">
                  <a:pos x="9" y="18"/>
                </a:cxn>
                <a:cxn ang="0">
                  <a:pos x="322" y="18"/>
                </a:cxn>
              </a:cxnLst>
              <a:rect l="0" t="0" r="r" b="b"/>
              <a:pathLst>
                <a:path w="331" h="18">
                  <a:moveTo>
                    <a:pt x="322" y="18"/>
                  </a:moveTo>
                  <a:lnTo>
                    <a:pt x="325" y="18"/>
                  </a:lnTo>
                  <a:lnTo>
                    <a:pt x="328" y="15"/>
                  </a:lnTo>
                  <a:lnTo>
                    <a:pt x="331" y="12"/>
                  </a:lnTo>
                  <a:lnTo>
                    <a:pt x="331" y="6"/>
                  </a:lnTo>
                  <a:lnTo>
                    <a:pt x="328" y="3"/>
                  </a:lnTo>
                  <a:lnTo>
                    <a:pt x="325" y="0"/>
                  </a:lnTo>
                  <a:lnTo>
                    <a:pt x="6" y="0"/>
                  </a:lnTo>
                  <a:lnTo>
                    <a:pt x="3" y="3"/>
                  </a:lnTo>
                  <a:lnTo>
                    <a:pt x="0" y="6"/>
                  </a:lnTo>
                  <a:lnTo>
                    <a:pt x="0" y="12"/>
                  </a:lnTo>
                  <a:lnTo>
                    <a:pt x="3" y="15"/>
                  </a:lnTo>
                  <a:lnTo>
                    <a:pt x="6" y="18"/>
                  </a:lnTo>
                  <a:lnTo>
                    <a:pt x="9" y="18"/>
                  </a:lnTo>
                  <a:lnTo>
                    <a:pt x="322" y="18"/>
                  </a:lnTo>
                  <a:close/>
                </a:path>
              </a:pathLst>
            </a:custGeom>
            <a:solidFill>
              <a:srgbClr val="000000"/>
            </a:solidFill>
            <a:ln w="9525">
              <a:noFill/>
              <a:round/>
              <a:headEnd/>
              <a:tailEnd/>
            </a:ln>
          </p:spPr>
          <p:txBody>
            <a:bodyPr/>
            <a:lstStyle/>
            <a:p>
              <a:endParaRPr lang="en-US"/>
            </a:p>
          </p:txBody>
        </p:sp>
        <p:sp>
          <p:nvSpPr>
            <p:cNvPr id="942106" name="Freeform 26"/>
            <p:cNvSpPr>
              <a:spLocks/>
            </p:cNvSpPr>
            <p:nvPr/>
          </p:nvSpPr>
          <p:spPr bwMode="auto">
            <a:xfrm>
              <a:off x="6640513" y="4283075"/>
              <a:ext cx="525462" cy="28575"/>
            </a:xfrm>
            <a:custGeom>
              <a:avLst/>
              <a:gdLst/>
              <a:ahLst/>
              <a:cxnLst>
                <a:cxn ang="0">
                  <a:pos x="322" y="18"/>
                </a:cxn>
                <a:cxn ang="0">
                  <a:pos x="325" y="18"/>
                </a:cxn>
                <a:cxn ang="0">
                  <a:pos x="328" y="15"/>
                </a:cxn>
                <a:cxn ang="0">
                  <a:pos x="331" y="12"/>
                </a:cxn>
                <a:cxn ang="0">
                  <a:pos x="331" y="6"/>
                </a:cxn>
                <a:cxn ang="0">
                  <a:pos x="328" y="3"/>
                </a:cxn>
                <a:cxn ang="0">
                  <a:pos x="325" y="0"/>
                </a:cxn>
                <a:cxn ang="0">
                  <a:pos x="6" y="0"/>
                </a:cxn>
                <a:cxn ang="0">
                  <a:pos x="3" y="3"/>
                </a:cxn>
                <a:cxn ang="0">
                  <a:pos x="0" y="6"/>
                </a:cxn>
                <a:cxn ang="0">
                  <a:pos x="0" y="12"/>
                </a:cxn>
                <a:cxn ang="0">
                  <a:pos x="3" y="15"/>
                </a:cxn>
                <a:cxn ang="0">
                  <a:pos x="6" y="18"/>
                </a:cxn>
                <a:cxn ang="0">
                  <a:pos x="9" y="18"/>
                </a:cxn>
                <a:cxn ang="0">
                  <a:pos x="322" y="18"/>
                </a:cxn>
              </a:cxnLst>
              <a:rect l="0" t="0" r="r" b="b"/>
              <a:pathLst>
                <a:path w="331" h="18">
                  <a:moveTo>
                    <a:pt x="322" y="18"/>
                  </a:moveTo>
                  <a:lnTo>
                    <a:pt x="325" y="18"/>
                  </a:lnTo>
                  <a:lnTo>
                    <a:pt x="328" y="15"/>
                  </a:lnTo>
                  <a:lnTo>
                    <a:pt x="331" y="12"/>
                  </a:lnTo>
                  <a:lnTo>
                    <a:pt x="331" y="6"/>
                  </a:lnTo>
                  <a:lnTo>
                    <a:pt x="328" y="3"/>
                  </a:lnTo>
                  <a:lnTo>
                    <a:pt x="325" y="0"/>
                  </a:lnTo>
                  <a:lnTo>
                    <a:pt x="6" y="0"/>
                  </a:lnTo>
                  <a:lnTo>
                    <a:pt x="3" y="3"/>
                  </a:lnTo>
                  <a:lnTo>
                    <a:pt x="0" y="6"/>
                  </a:lnTo>
                  <a:lnTo>
                    <a:pt x="0" y="12"/>
                  </a:lnTo>
                  <a:lnTo>
                    <a:pt x="3" y="15"/>
                  </a:lnTo>
                  <a:lnTo>
                    <a:pt x="6" y="18"/>
                  </a:lnTo>
                  <a:lnTo>
                    <a:pt x="9" y="18"/>
                  </a:lnTo>
                  <a:lnTo>
                    <a:pt x="322" y="18"/>
                  </a:lnTo>
                  <a:close/>
                </a:path>
              </a:pathLst>
            </a:custGeom>
            <a:solidFill>
              <a:srgbClr val="000000"/>
            </a:solidFill>
            <a:ln w="9525">
              <a:noFill/>
              <a:round/>
              <a:headEnd/>
              <a:tailEnd/>
            </a:ln>
          </p:spPr>
          <p:txBody>
            <a:bodyPr/>
            <a:lstStyle/>
            <a:p>
              <a:endParaRPr lang="en-US"/>
            </a:p>
          </p:txBody>
        </p:sp>
        <p:sp>
          <p:nvSpPr>
            <p:cNvPr id="942107" name="Freeform 27"/>
            <p:cNvSpPr>
              <a:spLocks/>
            </p:cNvSpPr>
            <p:nvPr/>
          </p:nvSpPr>
          <p:spPr bwMode="auto">
            <a:xfrm>
              <a:off x="6640513" y="4598988"/>
              <a:ext cx="571500" cy="28575"/>
            </a:xfrm>
            <a:custGeom>
              <a:avLst/>
              <a:gdLst/>
              <a:ahLst/>
              <a:cxnLst>
                <a:cxn ang="0">
                  <a:pos x="351" y="18"/>
                </a:cxn>
                <a:cxn ang="0">
                  <a:pos x="354" y="18"/>
                </a:cxn>
                <a:cxn ang="0">
                  <a:pos x="357" y="15"/>
                </a:cxn>
                <a:cxn ang="0">
                  <a:pos x="360" y="12"/>
                </a:cxn>
                <a:cxn ang="0">
                  <a:pos x="360" y="6"/>
                </a:cxn>
                <a:cxn ang="0">
                  <a:pos x="357" y="3"/>
                </a:cxn>
                <a:cxn ang="0">
                  <a:pos x="354" y="0"/>
                </a:cxn>
                <a:cxn ang="0">
                  <a:pos x="6" y="0"/>
                </a:cxn>
                <a:cxn ang="0">
                  <a:pos x="3" y="3"/>
                </a:cxn>
                <a:cxn ang="0">
                  <a:pos x="0" y="6"/>
                </a:cxn>
                <a:cxn ang="0">
                  <a:pos x="0" y="12"/>
                </a:cxn>
                <a:cxn ang="0">
                  <a:pos x="3" y="15"/>
                </a:cxn>
                <a:cxn ang="0">
                  <a:pos x="6" y="18"/>
                </a:cxn>
                <a:cxn ang="0">
                  <a:pos x="9" y="18"/>
                </a:cxn>
                <a:cxn ang="0">
                  <a:pos x="351" y="18"/>
                </a:cxn>
              </a:cxnLst>
              <a:rect l="0" t="0" r="r" b="b"/>
              <a:pathLst>
                <a:path w="360" h="18">
                  <a:moveTo>
                    <a:pt x="351" y="18"/>
                  </a:moveTo>
                  <a:lnTo>
                    <a:pt x="354" y="18"/>
                  </a:lnTo>
                  <a:lnTo>
                    <a:pt x="357" y="15"/>
                  </a:lnTo>
                  <a:lnTo>
                    <a:pt x="360" y="12"/>
                  </a:lnTo>
                  <a:lnTo>
                    <a:pt x="360" y="6"/>
                  </a:lnTo>
                  <a:lnTo>
                    <a:pt x="357" y="3"/>
                  </a:lnTo>
                  <a:lnTo>
                    <a:pt x="354" y="0"/>
                  </a:lnTo>
                  <a:lnTo>
                    <a:pt x="6" y="0"/>
                  </a:lnTo>
                  <a:lnTo>
                    <a:pt x="3" y="3"/>
                  </a:lnTo>
                  <a:lnTo>
                    <a:pt x="0" y="6"/>
                  </a:lnTo>
                  <a:lnTo>
                    <a:pt x="0" y="12"/>
                  </a:lnTo>
                  <a:lnTo>
                    <a:pt x="3" y="15"/>
                  </a:lnTo>
                  <a:lnTo>
                    <a:pt x="6" y="18"/>
                  </a:lnTo>
                  <a:lnTo>
                    <a:pt x="9" y="18"/>
                  </a:lnTo>
                  <a:lnTo>
                    <a:pt x="351" y="18"/>
                  </a:lnTo>
                  <a:close/>
                </a:path>
              </a:pathLst>
            </a:custGeom>
            <a:solidFill>
              <a:srgbClr val="000000"/>
            </a:solidFill>
            <a:ln w="9525">
              <a:noFill/>
              <a:round/>
              <a:headEnd/>
              <a:tailEnd/>
            </a:ln>
          </p:spPr>
          <p:txBody>
            <a:bodyPr/>
            <a:lstStyle/>
            <a:p>
              <a:endParaRPr lang="en-US"/>
            </a:p>
          </p:txBody>
        </p:sp>
        <p:sp>
          <p:nvSpPr>
            <p:cNvPr id="942108" name="Freeform 28"/>
            <p:cNvSpPr>
              <a:spLocks/>
            </p:cNvSpPr>
            <p:nvPr/>
          </p:nvSpPr>
          <p:spPr bwMode="auto">
            <a:xfrm>
              <a:off x="7996238" y="3559175"/>
              <a:ext cx="166687" cy="30163"/>
            </a:xfrm>
            <a:custGeom>
              <a:avLst/>
              <a:gdLst/>
              <a:ahLst/>
              <a:cxnLst>
                <a:cxn ang="0">
                  <a:pos x="9" y="0"/>
                </a:cxn>
                <a:cxn ang="0">
                  <a:pos x="6" y="0"/>
                </a:cxn>
                <a:cxn ang="0">
                  <a:pos x="3" y="3"/>
                </a:cxn>
                <a:cxn ang="0">
                  <a:pos x="0" y="6"/>
                </a:cxn>
                <a:cxn ang="0">
                  <a:pos x="0" y="13"/>
                </a:cxn>
                <a:cxn ang="0">
                  <a:pos x="3" y="16"/>
                </a:cxn>
                <a:cxn ang="0">
                  <a:pos x="6" y="19"/>
                </a:cxn>
                <a:cxn ang="0">
                  <a:pos x="99" y="19"/>
                </a:cxn>
                <a:cxn ang="0">
                  <a:pos x="102" y="16"/>
                </a:cxn>
                <a:cxn ang="0">
                  <a:pos x="105" y="13"/>
                </a:cxn>
                <a:cxn ang="0">
                  <a:pos x="105" y="6"/>
                </a:cxn>
                <a:cxn ang="0">
                  <a:pos x="102" y="3"/>
                </a:cxn>
                <a:cxn ang="0">
                  <a:pos x="99" y="0"/>
                </a:cxn>
                <a:cxn ang="0">
                  <a:pos x="96" y="0"/>
                </a:cxn>
                <a:cxn ang="0">
                  <a:pos x="9" y="0"/>
                </a:cxn>
              </a:cxnLst>
              <a:rect l="0" t="0" r="r" b="b"/>
              <a:pathLst>
                <a:path w="105" h="19">
                  <a:moveTo>
                    <a:pt x="9" y="0"/>
                  </a:moveTo>
                  <a:lnTo>
                    <a:pt x="6" y="0"/>
                  </a:lnTo>
                  <a:lnTo>
                    <a:pt x="3" y="3"/>
                  </a:lnTo>
                  <a:lnTo>
                    <a:pt x="0" y="6"/>
                  </a:lnTo>
                  <a:lnTo>
                    <a:pt x="0" y="13"/>
                  </a:lnTo>
                  <a:lnTo>
                    <a:pt x="3" y="16"/>
                  </a:lnTo>
                  <a:lnTo>
                    <a:pt x="6" y="19"/>
                  </a:lnTo>
                  <a:lnTo>
                    <a:pt x="99" y="19"/>
                  </a:lnTo>
                  <a:lnTo>
                    <a:pt x="102" y="16"/>
                  </a:lnTo>
                  <a:lnTo>
                    <a:pt x="105" y="13"/>
                  </a:lnTo>
                  <a:lnTo>
                    <a:pt x="105" y="6"/>
                  </a:lnTo>
                  <a:lnTo>
                    <a:pt x="102" y="3"/>
                  </a:lnTo>
                  <a:lnTo>
                    <a:pt x="99" y="0"/>
                  </a:lnTo>
                  <a:lnTo>
                    <a:pt x="96" y="0"/>
                  </a:lnTo>
                  <a:lnTo>
                    <a:pt x="9" y="0"/>
                  </a:lnTo>
                  <a:close/>
                </a:path>
              </a:pathLst>
            </a:custGeom>
            <a:solidFill>
              <a:srgbClr val="000000"/>
            </a:solidFill>
            <a:ln w="9525">
              <a:noFill/>
              <a:round/>
              <a:headEnd/>
              <a:tailEnd/>
            </a:ln>
          </p:spPr>
          <p:txBody>
            <a:bodyPr/>
            <a:lstStyle/>
            <a:p>
              <a:endParaRPr lang="en-US"/>
            </a:p>
          </p:txBody>
        </p:sp>
        <p:sp>
          <p:nvSpPr>
            <p:cNvPr id="942109" name="Freeform 29"/>
            <p:cNvSpPr>
              <a:spLocks/>
            </p:cNvSpPr>
            <p:nvPr/>
          </p:nvSpPr>
          <p:spPr bwMode="auto">
            <a:xfrm>
              <a:off x="8132763" y="2655888"/>
              <a:ext cx="30162" cy="933450"/>
            </a:xfrm>
            <a:custGeom>
              <a:avLst/>
              <a:gdLst/>
              <a:ahLst/>
              <a:cxnLst>
                <a:cxn ang="0">
                  <a:pos x="0" y="579"/>
                </a:cxn>
                <a:cxn ang="0">
                  <a:pos x="0" y="582"/>
                </a:cxn>
                <a:cxn ang="0">
                  <a:pos x="4" y="585"/>
                </a:cxn>
                <a:cxn ang="0">
                  <a:pos x="7" y="588"/>
                </a:cxn>
                <a:cxn ang="0">
                  <a:pos x="13" y="588"/>
                </a:cxn>
                <a:cxn ang="0">
                  <a:pos x="16" y="585"/>
                </a:cxn>
                <a:cxn ang="0">
                  <a:pos x="19" y="582"/>
                </a:cxn>
                <a:cxn ang="0">
                  <a:pos x="19" y="6"/>
                </a:cxn>
                <a:cxn ang="0">
                  <a:pos x="16" y="3"/>
                </a:cxn>
                <a:cxn ang="0">
                  <a:pos x="13" y="0"/>
                </a:cxn>
                <a:cxn ang="0">
                  <a:pos x="7" y="0"/>
                </a:cxn>
                <a:cxn ang="0">
                  <a:pos x="4" y="3"/>
                </a:cxn>
                <a:cxn ang="0">
                  <a:pos x="0" y="6"/>
                </a:cxn>
                <a:cxn ang="0">
                  <a:pos x="0" y="9"/>
                </a:cxn>
                <a:cxn ang="0">
                  <a:pos x="0" y="579"/>
                </a:cxn>
              </a:cxnLst>
              <a:rect l="0" t="0" r="r" b="b"/>
              <a:pathLst>
                <a:path w="19" h="588">
                  <a:moveTo>
                    <a:pt x="0" y="579"/>
                  </a:moveTo>
                  <a:lnTo>
                    <a:pt x="0" y="582"/>
                  </a:lnTo>
                  <a:lnTo>
                    <a:pt x="4" y="585"/>
                  </a:lnTo>
                  <a:lnTo>
                    <a:pt x="7" y="588"/>
                  </a:lnTo>
                  <a:lnTo>
                    <a:pt x="13" y="588"/>
                  </a:lnTo>
                  <a:lnTo>
                    <a:pt x="16" y="585"/>
                  </a:lnTo>
                  <a:lnTo>
                    <a:pt x="19" y="582"/>
                  </a:lnTo>
                  <a:lnTo>
                    <a:pt x="19" y="6"/>
                  </a:lnTo>
                  <a:lnTo>
                    <a:pt x="16" y="3"/>
                  </a:lnTo>
                  <a:lnTo>
                    <a:pt x="13" y="0"/>
                  </a:lnTo>
                  <a:lnTo>
                    <a:pt x="7" y="0"/>
                  </a:lnTo>
                  <a:lnTo>
                    <a:pt x="4" y="3"/>
                  </a:lnTo>
                  <a:lnTo>
                    <a:pt x="0" y="6"/>
                  </a:lnTo>
                  <a:lnTo>
                    <a:pt x="0" y="9"/>
                  </a:lnTo>
                  <a:lnTo>
                    <a:pt x="0" y="579"/>
                  </a:lnTo>
                  <a:close/>
                </a:path>
              </a:pathLst>
            </a:custGeom>
            <a:solidFill>
              <a:srgbClr val="000000"/>
            </a:solidFill>
            <a:ln w="9525">
              <a:noFill/>
              <a:round/>
              <a:headEnd/>
              <a:tailEnd/>
            </a:ln>
          </p:spPr>
          <p:txBody>
            <a:bodyPr/>
            <a:lstStyle/>
            <a:p>
              <a:endParaRPr lang="en-US"/>
            </a:p>
          </p:txBody>
        </p:sp>
        <p:sp>
          <p:nvSpPr>
            <p:cNvPr id="942110" name="Freeform 30"/>
            <p:cNvSpPr>
              <a:spLocks/>
            </p:cNvSpPr>
            <p:nvPr/>
          </p:nvSpPr>
          <p:spPr bwMode="auto">
            <a:xfrm>
              <a:off x="5148263" y="2655888"/>
              <a:ext cx="3014662" cy="28575"/>
            </a:xfrm>
            <a:custGeom>
              <a:avLst/>
              <a:gdLst/>
              <a:ahLst/>
              <a:cxnLst>
                <a:cxn ang="0">
                  <a:pos x="1890" y="18"/>
                </a:cxn>
                <a:cxn ang="0">
                  <a:pos x="1893" y="18"/>
                </a:cxn>
                <a:cxn ang="0">
                  <a:pos x="1896" y="15"/>
                </a:cxn>
                <a:cxn ang="0">
                  <a:pos x="1899" y="12"/>
                </a:cxn>
                <a:cxn ang="0">
                  <a:pos x="1899" y="6"/>
                </a:cxn>
                <a:cxn ang="0">
                  <a:pos x="1896" y="3"/>
                </a:cxn>
                <a:cxn ang="0">
                  <a:pos x="1893" y="0"/>
                </a:cxn>
                <a:cxn ang="0">
                  <a:pos x="6" y="0"/>
                </a:cxn>
                <a:cxn ang="0">
                  <a:pos x="3" y="3"/>
                </a:cxn>
                <a:cxn ang="0">
                  <a:pos x="0" y="6"/>
                </a:cxn>
                <a:cxn ang="0">
                  <a:pos x="0" y="12"/>
                </a:cxn>
                <a:cxn ang="0">
                  <a:pos x="3" y="15"/>
                </a:cxn>
                <a:cxn ang="0">
                  <a:pos x="6" y="18"/>
                </a:cxn>
                <a:cxn ang="0">
                  <a:pos x="9" y="18"/>
                </a:cxn>
                <a:cxn ang="0">
                  <a:pos x="1890" y="18"/>
                </a:cxn>
              </a:cxnLst>
              <a:rect l="0" t="0" r="r" b="b"/>
              <a:pathLst>
                <a:path w="1899" h="18">
                  <a:moveTo>
                    <a:pt x="1890" y="18"/>
                  </a:moveTo>
                  <a:lnTo>
                    <a:pt x="1893" y="18"/>
                  </a:lnTo>
                  <a:lnTo>
                    <a:pt x="1896" y="15"/>
                  </a:lnTo>
                  <a:lnTo>
                    <a:pt x="1899" y="12"/>
                  </a:lnTo>
                  <a:lnTo>
                    <a:pt x="1899" y="6"/>
                  </a:lnTo>
                  <a:lnTo>
                    <a:pt x="1896" y="3"/>
                  </a:lnTo>
                  <a:lnTo>
                    <a:pt x="1893" y="0"/>
                  </a:lnTo>
                  <a:lnTo>
                    <a:pt x="6" y="0"/>
                  </a:lnTo>
                  <a:lnTo>
                    <a:pt x="3" y="3"/>
                  </a:lnTo>
                  <a:lnTo>
                    <a:pt x="0" y="6"/>
                  </a:lnTo>
                  <a:lnTo>
                    <a:pt x="0" y="12"/>
                  </a:lnTo>
                  <a:lnTo>
                    <a:pt x="3" y="15"/>
                  </a:lnTo>
                  <a:lnTo>
                    <a:pt x="6" y="18"/>
                  </a:lnTo>
                  <a:lnTo>
                    <a:pt x="9" y="18"/>
                  </a:lnTo>
                  <a:lnTo>
                    <a:pt x="1890" y="18"/>
                  </a:lnTo>
                  <a:close/>
                </a:path>
              </a:pathLst>
            </a:custGeom>
            <a:solidFill>
              <a:srgbClr val="000000"/>
            </a:solidFill>
            <a:ln w="9525">
              <a:noFill/>
              <a:round/>
              <a:headEnd/>
              <a:tailEnd/>
            </a:ln>
          </p:spPr>
          <p:txBody>
            <a:bodyPr/>
            <a:lstStyle/>
            <a:p>
              <a:endParaRPr lang="en-US"/>
            </a:p>
          </p:txBody>
        </p:sp>
        <p:sp>
          <p:nvSpPr>
            <p:cNvPr id="942112" name="Freeform 32"/>
            <p:cNvSpPr>
              <a:spLocks/>
            </p:cNvSpPr>
            <p:nvPr/>
          </p:nvSpPr>
          <p:spPr bwMode="auto">
            <a:xfrm>
              <a:off x="5160963" y="3584575"/>
              <a:ext cx="300037" cy="28575"/>
            </a:xfrm>
            <a:custGeom>
              <a:avLst/>
              <a:gdLst/>
              <a:ahLst/>
              <a:cxnLst>
                <a:cxn ang="0">
                  <a:pos x="9" y="0"/>
                </a:cxn>
                <a:cxn ang="0">
                  <a:pos x="6" y="0"/>
                </a:cxn>
                <a:cxn ang="0">
                  <a:pos x="3" y="3"/>
                </a:cxn>
                <a:cxn ang="0">
                  <a:pos x="0" y="6"/>
                </a:cxn>
                <a:cxn ang="0">
                  <a:pos x="0" y="12"/>
                </a:cxn>
                <a:cxn ang="0">
                  <a:pos x="3" y="15"/>
                </a:cxn>
                <a:cxn ang="0">
                  <a:pos x="6" y="18"/>
                </a:cxn>
                <a:cxn ang="0">
                  <a:pos x="183" y="18"/>
                </a:cxn>
                <a:cxn ang="0">
                  <a:pos x="186" y="15"/>
                </a:cxn>
                <a:cxn ang="0">
                  <a:pos x="189" y="12"/>
                </a:cxn>
                <a:cxn ang="0">
                  <a:pos x="189" y="6"/>
                </a:cxn>
                <a:cxn ang="0">
                  <a:pos x="186" y="3"/>
                </a:cxn>
                <a:cxn ang="0">
                  <a:pos x="183" y="0"/>
                </a:cxn>
                <a:cxn ang="0">
                  <a:pos x="180" y="0"/>
                </a:cxn>
                <a:cxn ang="0">
                  <a:pos x="9" y="0"/>
                </a:cxn>
              </a:cxnLst>
              <a:rect l="0" t="0" r="r" b="b"/>
              <a:pathLst>
                <a:path w="189" h="18">
                  <a:moveTo>
                    <a:pt x="9" y="0"/>
                  </a:moveTo>
                  <a:lnTo>
                    <a:pt x="6" y="0"/>
                  </a:lnTo>
                  <a:lnTo>
                    <a:pt x="3" y="3"/>
                  </a:lnTo>
                  <a:lnTo>
                    <a:pt x="0" y="6"/>
                  </a:lnTo>
                  <a:lnTo>
                    <a:pt x="0" y="12"/>
                  </a:lnTo>
                  <a:lnTo>
                    <a:pt x="3" y="15"/>
                  </a:lnTo>
                  <a:lnTo>
                    <a:pt x="6" y="18"/>
                  </a:lnTo>
                  <a:lnTo>
                    <a:pt x="183" y="18"/>
                  </a:lnTo>
                  <a:lnTo>
                    <a:pt x="186" y="15"/>
                  </a:lnTo>
                  <a:lnTo>
                    <a:pt x="189" y="12"/>
                  </a:lnTo>
                  <a:lnTo>
                    <a:pt x="189" y="6"/>
                  </a:lnTo>
                  <a:lnTo>
                    <a:pt x="186" y="3"/>
                  </a:lnTo>
                  <a:lnTo>
                    <a:pt x="183" y="0"/>
                  </a:lnTo>
                  <a:lnTo>
                    <a:pt x="180" y="0"/>
                  </a:lnTo>
                  <a:lnTo>
                    <a:pt x="9" y="0"/>
                  </a:lnTo>
                  <a:close/>
                </a:path>
              </a:pathLst>
            </a:custGeom>
            <a:solidFill>
              <a:srgbClr val="000000"/>
            </a:solidFill>
            <a:ln w="9525">
              <a:noFill/>
              <a:round/>
              <a:headEnd/>
              <a:tailEnd/>
            </a:ln>
          </p:spPr>
          <p:txBody>
            <a:bodyPr/>
            <a:lstStyle/>
            <a:p>
              <a:endParaRPr lang="en-US"/>
            </a:p>
          </p:txBody>
        </p:sp>
        <p:sp>
          <p:nvSpPr>
            <p:cNvPr id="942113" name="Freeform 33"/>
            <p:cNvSpPr>
              <a:spLocks/>
            </p:cNvSpPr>
            <p:nvPr/>
          </p:nvSpPr>
          <p:spPr bwMode="auto">
            <a:xfrm>
              <a:off x="7996238" y="3921125"/>
              <a:ext cx="301625" cy="28575"/>
            </a:xfrm>
            <a:custGeom>
              <a:avLst/>
              <a:gdLst/>
              <a:ahLst/>
              <a:cxnLst>
                <a:cxn ang="0">
                  <a:pos x="9" y="0"/>
                </a:cxn>
                <a:cxn ang="0">
                  <a:pos x="6" y="0"/>
                </a:cxn>
                <a:cxn ang="0">
                  <a:pos x="3" y="3"/>
                </a:cxn>
                <a:cxn ang="0">
                  <a:pos x="0" y="6"/>
                </a:cxn>
                <a:cxn ang="0">
                  <a:pos x="0" y="12"/>
                </a:cxn>
                <a:cxn ang="0">
                  <a:pos x="3" y="15"/>
                </a:cxn>
                <a:cxn ang="0">
                  <a:pos x="6" y="18"/>
                </a:cxn>
                <a:cxn ang="0">
                  <a:pos x="184" y="18"/>
                </a:cxn>
                <a:cxn ang="0">
                  <a:pos x="187" y="15"/>
                </a:cxn>
                <a:cxn ang="0">
                  <a:pos x="190" y="12"/>
                </a:cxn>
                <a:cxn ang="0">
                  <a:pos x="190" y="6"/>
                </a:cxn>
                <a:cxn ang="0">
                  <a:pos x="187" y="3"/>
                </a:cxn>
                <a:cxn ang="0">
                  <a:pos x="184" y="0"/>
                </a:cxn>
                <a:cxn ang="0">
                  <a:pos x="181" y="0"/>
                </a:cxn>
                <a:cxn ang="0">
                  <a:pos x="9" y="0"/>
                </a:cxn>
              </a:cxnLst>
              <a:rect l="0" t="0" r="r" b="b"/>
              <a:pathLst>
                <a:path w="190" h="18">
                  <a:moveTo>
                    <a:pt x="9" y="0"/>
                  </a:moveTo>
                  <a:lnTo>
                    <a:pt x="6" y="0"/>
                  </a:lnTo>
                  <a:lnTo>
                    <a:pt x="3" y="3"/>
                  </a:lnTo>
                  <a:lnTo>
                    <a:pt x="0" y="6"/>
                  </a:lnTo>
                  <a:lnTo>
                    <a:pt x="0" y="12"/>
                  </a:lnTo>
                  <a:lnTo>
                    <a:pt x="3" y="15"/>
                  </a:lnTo>
                  <a:lnTo>
                    <a:pt x="6" y="18"/>
                  </a:lnTo>
                  <a:lnTo>
                    <a:pt x="184" y="18"/>
                  </a:lnTo>
                  <a:lnTo>
                    <a:pt x="187" y="15"/>
                  </a:lnTo>
                  <a:lnTo>
                    <a:pt x="190" y="12"/>
                  </a:lnTo>
                  <a:lnTo>
                    <a:pt x="190" y="6"/>
                  </a:lnTo>
                  <a:lnTo>
                    <a:pt x="187" y="3"/>
                  </a:lnTo>
                  <a:lnTo>
                    <a:pt x="184" y="0"/>
                  </a:lnTo>
                  <a:lnTo>
                    <a:pt x="181" y="0"/>
                  </a:lnTo>
                  <a:lnTo>
                    <a:pt x="9" y="0"/>
                  </a:lnTo>
                  <a:close/>
                </a:path>
              </a:pathLst>
            </a:custGeom>
            <a:solidFill>
              <a:srgbClr val="000000"/>
            </a:solidFill>
            <a:ln w="9525">
              <a:noFill/>
              <a:round/>
              <a:headEnd/>
              <a:tailEnd/>
            </a:ln>
          </p:spPr>
          <p:txBody>
            <a:bodyPr/>
            <a:lstStyle/>
            <a:p>
              <a:endParaRPr lang="en-US"/>
            </a:p>
          </p:txBody>
        </p:sp>
        <p:sp>
          <p:nvSpPr>
            <p:cNvPr id="942114" name="Freeform 34"/>
            <p:cNvSpPr>
              <a:spLocks/>
            </p:cNvSpPr>
            <p:nvPr/>
          </p:nvSpPr>
          <p:spPr bwMode="auto">
            <a:xfrm>
              <a:off x="8269288" y="2520950"/>
              <a:ext cx="28575" cy="1428750"/>
            </a:xfrm>
            <a:custGeom>
              <a:avLst/>
              <a:gdLst/>
              <a:ahLst/>
              <a:cxnLst>
                <a:cxn ang="0">
                  <a:pos x="0" y="891"/>
                </a:cxn>
                <a:cxn ang="0">
                  <a:pos x="0" y="894"/>
                </a:cxn>
                <a:cxn ang="0">
                  <a:pos x="3" y="897"/>
                </a:cxn>
                <a:cxn ang="0">
                  <a:pos x="6" y="900"/>
                </a:cxn>
                <a:cxn ang="0">
                  <a:pos x="12" y="900"/>
                </a:cxn>
                <a:cxn ang="0">
                  <a:pos x="15" y="897"/>
                </a:cxn>
                <a:cxn ang="0">
                  <a:pos x="18" y="894"/>
                </a:cxn>
                <a:cxn ang="0">
                  <a:pos x="18" y="6"/>
                </a:cxn>
                <a:cxn ang="0">
                  <a:pos x="15" y="3"/>
                </a:cxn>
                <a:cxn ang="0">
                  <a:pos x="12" y="0"/>
                </a:cxn>
                <a:cxn ang="0">
                  <a:pos x="6" y="0"/>
                </a:cxn>
                <a:cxn ang="0">
                  <a:pos x="3" y="3"/>
                </a:cxn>
                <a:cxn ang="0">
                  <a:pos x="0" y="6"/>
                </a:cxn>
                <a:cxn ang="0">
                  <a:pos x="0" y="9"/>
                </a:cxn>
                <a:cxn ang="0">
                  <a:pos x="0" y="891"/>
                </a:cxn>
              </a:cxnLst>
              <a:rect l="0" t="0" r="r" b="b"/>
              <a:pathLst>
                <a:path w="18" h="900">
                  <a:moveTo>
                    <a:pt x="0" y="891"/>
                  </a:moveTo>
                  <a:lnTo>
                    <a:pt x="0" y="894"/>
                  </a:lnTo>
                  <a:lnTo>
                    <a:pt x="3" y="897"/>
                  </a:lnTo>
                  <a:lnTo>
                    <a:pt x="6" y="900"/>
                  </a:lnTo>
                  <a:lnTo>
                    <a:pt x="12" y="900"/>
                  </a:lnTo>
                  <a:lnTo>
                    <a:pt x="15" y="897"/>
                  </a:lnTo>
                  <a:lnTo>
                    <a:pt x="18" y="894"/>
                  </a:lnTo>
                  <a:lnTo>
                    <a:pt x="18" y="6"/>
                  </a:lnTo>
                  <a:lnTo>
                    <a:pt x="15" y="3"/>
                  </a:lnTo>
                  <a:lnTo>
                    <a:pt x="12" y="0"/>
                  </a:lnTo>
                  <a:lnTo>
                    <a:pt x="6" y="0"/>
                  </a:lnTo>
                  <a:lnTo>
                    <a:pt x="3" y="3"/>
                  </a:lnTo>
                  <a:lnTo>
                    <a:pt x="0" y="6"/>
                  </a:lnTo>
                  <a:lnTo>
                    <a:pt x="0" y="9"/>
                  </a:lnTo>
                  <a:lnTo>
                    <a:pt x="0" y="891"/>
                  </a:lnTo>
                  <a:close/>
                </a:path>
              </a:pathLst>
            </a:custGeom>
            <a:solidFill>
              <a:srgbClr val="000000"/>
            </a:solidFill>
            <a:ln w="9525">
              <a:noFill/>
              <a:round/>
              <a:headEnd/>
              <a:tailEnd/>
            </a:ln>
          </p:spPr>
          <p:txBody>
            <a:bodyPr/>
            <a:lstStyle/>
            <a:p>
              <a:endParaRPr lang="en-US"/>
            </a:p>
          </p:txBody>
        </p:sp>
        <p:sp>
          <p:nvSpPr>
            <p:cNvPr id="942115" name="Freeform 35"/>
            <p:cNvSpPr>
              <a:spLocks/>
            </p:cNvSpPr>
            <p:nvPr/>
          </p:nvSpPr>
          <p:spPr bwMode="auto">
            <a:xfrm>
              <a:off x="5011738" y="2520950"/>
              <a:ext cx="3286125" cy="28575"/>
            </a:xfrm>
            <a:custGeom>
              <a:avLst/>
              <a:gdLst/>
              <a:ahLst/>
              <a:cxnLst>
                <a:cxn ang="0">
                  <a:pos x="2061" y="18"/>
                </a:cxn>
                <a:cxn ang="0">
                  <a:pos x="2064" y="18"/>
                </a:cxn>
                <a:cxn ang="0">
                  <a:pos x="2067" y="15"/>
                </a:cxn>
                <a:cxn ang="0">
                  <a:pos x="2070" y="12"/>
                </a:cxn>
                <a:cxn ang="0">
                  <a:pos x="2070" y="6"/>
                </a:cxn>
                <a:cxn ang="0">
                  <a:pos x="2067" y="3"/>
                </a:cxn>
                <a:cxn ang="0">
                  <a:pos x="2064" y="0"/>
                </a:cxn>
                <a:cxn ang="0">
                  <a:pos x="7" y="0"/>
                </a:cxn>
                <a:cxn ang="0">
                  <a:pos x="4" y="3"/>
                </a:cxn>
                <a:cxn ang="0">
                  <a:pos x="0" y="6"/>
                </a:cxn>
                <a:cxn ang="0">
                  <a:pos x="0" y="12"/>
                </a:cxn>
                <a:cxn ang="0">
                  <a:pos x="4" y="15"/>
                </a:cxn>
                <a:cxn ang="0">
                  <a:pos x="7" y="18"/>
                </a:cxn>
                <a:cxn ang="0">
                  <a:pos x="10" y="18"/>
                </a:cxn>
                <a:cxn ang="0">
                  <a:pos x="2061" y="18"/>
                </a:cxn>
              </a:cxnLst>
              <a:rect l="0" t="0" r="r" b="b"/>
              <a:pathLst>
                <a:path w="2070" h="18">
                  <a:moveTo>
                    <a:pt x="2061" y="18"/>
                  </a:moveTo>
                  <a:lnTo>
                    <a:pt x="2064" y="18"/>
                  </a:lnTo>
                  <a:lnTo>
                    <a:pt x="2067" y="15"/>
                  </a:lnTo>
                  <a:lnTo>
                    <a:pt x="2070" y="12"/>
                  </a:lnTo>
                  <a:lnTo>
                    <a:pt x="2070" y="6"/>
                  </a:lnTo>
                  <a:lnTo>
                    <a:pt x="2067" y="3"/>
                  </a:lnTo>
                  <a:lnTo>
                    <a:pt x="2064" y="0"/>
                  </a:lnTo>
                  <a:lnTo>
                    <a:pt x="7" y="0"/>
                  </a:lnTo>
                  <a:lnTo>
                    <a:pt x="4" y="3"/>
                  </a:lnTo>
                  <a:lnTo>
                    <a:pt x="0" y="6"/>
                  </a:lnTo>
                  <a:lnTo>
                    <a:pt x="0" y="12"/>
                  </a:lnTo>
                  <a:lnTo>
                    <a:pt x="4" y="15"/>
                  </a:lnTo>
                  <a:lnTo>
                    <a:pt x="7" y="18"/>
                  </a:lnTo>
                  <a:lnTo>
                    <a:pt x="10" y="18"/>
                  </a:lnTo>
                  <a:lnTo>
                    <a:pt x="2061" y="18"/>
                  </a:lnTo>
                  <a:close/>
                </a:path>
              </a:pathLst>
            </a:custGeom>
            <a:solidFill>
              <a:srgbClr val="000000"/>
            </a:solidFill>
            <a:ln w="9525">
              <a:noFill/>
              <a:round/>
              <a:headEnd/>
              <a:tailEnd/>
            </a:ln>
          </p:spPr>
          <p:txBody>
            <a:bodyPr/>
            <a:lstStyle/>
            <a:p>
              <a:endParaRPr lang="en-US"/>
            </a:p>
          </p:txBody>
        </p:sp>
        <p:sp>
          <p:nvSpPr>
            <p:cNvPr id="942117" name="Freeform 37"/>
            <p:cNvSpPr>
              <a:spLocks/>
            </p:cNvSpPr>
            <p:nvPr/>
          </p:nvSpPr>
          <p:spPr bwMode="auto">
            <a:xfrm>
              <a:off x="5011738" y="3937000"/>
              <a:ext cx="436562" cy="28575"/>
            </a:xfrm>
            <a:custGeom>
              <a:avLst/>
              <a:gdLst/>
              <a:ahLst/>
              <a:cxnLst>
                <a:cxn ang="0">
                  <a:pos x="10" y="0"/>
                </a:cxn>
                <a:cxn ang="0">
                  <a:pos x="7" y="0"/>
                </a:cxn>
                <a:cxn ang="0">
                  <a:pos x="4" y="3"/>
                </a:cxn>
                <a:cxn ang="0">
                  <a:pos x="0" y="6"/>
                </a:cxn>
                <a:cxn ang="0">
                  <a:pos x="0" y="12"/>
                </a:cxn>
                <a:cxn ang="0">
                  <a:pos x="4" y="15"/>
                </a:cxn>
                <a:cxn ang="0">
                  <a:pos x="7" y="18"/>
                </a:cxn>
                <a:cxn ang="0">
                  <a:pos x="269" y="18"/>
                </a:cxn>
                <a:cxn ang="0">
                  <a:pos x="272" y="15"/>
                </a:cxn>
                <a:cxn ang="0">
                  <a:pos x="275" y="12"/>
                </a:cxn>
                <a:cxn ang="0">
                  <a:pos x="275" y="6"/>
                </a:cxn>
                <a:cxn ang="0">
                  <a:pos x="272" y="3"/>
                </a:cxn>
                <a:cxn ang="0">
                  <a:pos x="269" y="0"/>
                </a:cxn>
                <a:cxn ang="0">
                  <a:pos x="266" y="0"/>
                </a:cxn>
                <a:cxn ang="0">
                  <a:pos x="10" y="0"/>
                </a:cxn>
              </a:cxnLst>
              <a:rect l="0" t="0" r="r" b="b"/>
              <a:pathLst>
                <a:path w="275" h="18">
                  <a:moveTo>
                    <a:pt x="10" y="0"/>
                  </a:moveTo>
                  <a:lnTo>
                    <a:pt x="7" y="0"/>
                  </a:lnTo>
                  <a:lnTo>
                    <a:pt x="4" y="3"/>
                  </a:lnTo>
                  <a:lnTo>
                    <a:pt x="0" y="6"/>
                  </a:lnTo>
                  <a:lnTo>
                    <a:pt x="0" y="12"/>
                  </a:lnTo>
                  <a:lnTo>
                    <a:pt x="4" y="15"/>
                  </a:lnTo>
                  <a:lnTo>
                    <a:pt x="7" y="18"/>
                  </a:lnTo>
                  <a:lnTo>
                    <a:pt x="269" y="18"/>
                  </a:lnTo>
                  <a:lnTo>
                    <a:pt x="272" y="15"/>
                  </a:lnTo>
                  <a:lnTo>
                    <a:pt x="275" y="12"/>
                  </a:lnTo>
                  <a:lnTo>
                    <a:pt x="275" y="6"/>
                  </a:lnTo>
                  <a:lnTo>
                    <a:pt x="272" y="3"/>
                  </a:lnTo>
                  <a:lnTo>
                    <a:pt x="269" y="0"/>
                  </a:lnTo>
                  <a:lnTo>
                    <a:pt x="266" y="0"/>
                  </a:lnTo>
                  <a:lnTo>
                    <a:pt x="10" y="0"/>
                  </a:lnTo>
                  <a:close/>
                </a:path>
              </a:pathLst>
            </a:custGeom>
            <a:solidFill>
              <a:srgbClr val="000000"/>
            </a:solidFill>
            <a:ln w="9525">
              <a:noFill/>
              <a:round/>
              <a:headEnd/>
              <a:tailEnd/>
            </a:ln>
          </p:spPr>
          <p:txBody>
            <a:bodyPr/>
            <a:lstStyle/>
            <a:p>
              <a:endParaRPr lang="en-US"/>
            </a:p>
          </p:txBody>
        </p:sp>
        <p:sp>
          <p:nvSpPr>
            <p:cNvPr id="942118" name="Freeform 38"/>
            <p:cNvSpPr>
              <a:spLocks/>
            </p:cNvSpPr>
            <p:nvPr/>
          </p:nvSpPr>
          <p:spPr bwMode="auto">
            <a:xfrm>
              <a:off x="7996238" y="4283075"/>
              <a:ext cx="390525" cy="28575"/>
            </a:xfrm>
            <a:custGeom>
              <a:avLst/>
              <a:gdLst/>
              <a:ahLst/>
              <a:cxnLst>
                <a:cxn ang="0">
                  <a:pos x="9" y="0"/>
                </a:cxn>
                <a:cxn ang="0">
                  <a:pos x="6" y="0"/>
                </a:cxn>
                <a:cxn ang="0">
                  <a:pos x="3" y="3"/>
                </a:cxn>
                <a:cxn ang="0">
                  <a:pos x="0" y="6"/>
                </a:cxn>
                <a:cxn ang="0">
                  <a:pos x="0" y="12"/>
                </a:cxn>
                <a:cxn ang="0">
                  <a:pos x="3" y="15"/>
                </a:cxn>
                <a:cxn ang="0">
                  <a:pos x="6" y="18"/>
                </a:cxn>
                <a:cxn ang="0">
                  <a:pos x="240" y="18"/>
                </a:cxn>
                <a:cxn ang="0">
                  <a:pos x="243" y="15"/>
                </a:cxn>
                <a:cxn ang="0">
                  <a:pos x="246" y="12"/>
                </a:cxn>
                <a:cxn ang="0">
                  <a:pos x="246" y="6"/>
                </a:cxn>
                <a:cxn ang="0">
                  <a:pos x="243" y="3"/>
                </a:cxn>
                <a:cxn ang="0">
                  <a:pos x="240" y="0"/>
                </a:cxn>
                <a:cxn ang="0">
                  <a:pos x="237" y="0"/>
                </a:cxn>
                <a:cxn ang="0">
                  <a:pos x="9" y="0"/>
                </a:cxn>
              </a:cxnLst>
              <a:rect l="0" t="0" r="r" b="b"/>
              <a:pathLst>
                <a:path w="246" h="18">
                  <a:moveTo>
                    <a:pt x="9" y="0"/>
                  </a:moveTo>
                  <a:lnTo>
                    <a:pt x="6" y="0"/>
                  </a:lnTo>
                  <a:lnTo>
                    <a:pt x="3" y="3"/>
                  </a:lnTo>
                  <a:lnTo>
                    <a:pt x="0" y="6"/>
                  </a:lnTo>
                  <a:lnTo>
                    <a:pt x="0" y="12"/>
                  </a:lnTo>
                  <a:lnTo>
                    <a:pt x="3" y="15"/>
                  </a:lnTo>
                  <a:lnTo>
                    <a:pt x="6" y="18"/>
                  </a:lnTo>
                  <a:lnTo>
                    <a:pt x="240" y="18"/>
                  </a:lnTo>
                  <a:lnTo>
                    <a:pt x="243" y="15"/>
                  </a:lnTo>
                  <a:lnTo>
                    <a:pt x="246" y="12"/>
                  </a:lnTo>
                  <a:lnTo>
                    <a:pt x="246" y="6"/>
                  </a:lnTo>
                  <a:lnTo>
                    <a:pt x="243" y="3"/>
                  </a:lnTo>
                  <a:lnTo>
                    <a:pt x="240" y="0"/>
                  </a:lnTo>
                  <a:lnTo>
                    <a:pt x="237" y="0"/>
                  </a:lnTo>
                  <a:lnTo>
                    <a:pt x="9" y="0"/>
                  </a:lnTo>
                  <a:close/>
                </a:path>
              </a:pathLst>
            </a:custGeom>
            <a:solidFill>
              <a:srgbClr val="000000"/>
            </a:solidFill>
            <a:ln w="9525">
              <a:noFill/>
              <a:round/>
              <a:headEnd/>
              <a:tailEnd/>
            </a:ln>
          </p:spPr>
          <p:txBody>
            <a:bodyPr/>
            <a:lstStyle/>
            <a:p>
              <a:endParaRPr lang="en-US"/>
            </a:p>
          </p:txBody>
        </p:sp>
        <p:sp>
          <p:nvSpPr>
            <p:cNvPr id="942119" name="Freeform 39"/>
            <p:cNvSpPr>
              <a:spLocks/>
            </p:cNvSpPr>
            <p:nvPr/>
          </p:nvSpPr>
          <p:spPr bwMode="auto">
            <a:xfrm>
              <a:off x="8358188" y="4237038"/>
              <a:ext cx="74612" cy="74612"/>
            </a:xfrm>
            <a:custGeom>
              <a:avLst/>
              <a:gdLst/>
              <a:ahLst/>
              <a:cxnLst>
                <a:cxn ang="0">
                  <a:pos x="3" y="32"/>
                </a:cxn>
                <a:cxn ang="0">
                  <a:pos x="0" y="35"/>
                </a:cxn>
                <a:cxn ang="0">
                  <a:pos x="0" y="41"/>
                </a:cxn>
                <a:cxn ang="0">
                  <a:pos x="3" y="44"/>
                </a:cxn>
                <a:cxn ang="0">
                  <a:pos x="6" y="47"/>
                </a:cxn>
                <a:cxn ang="0">
                  <a:pos x="12" y="47"/>
                </a:cxn>
                <a:cxn ang="0">
                  <a:pos x="15" y="44"/>
                </a:cxn>
                <a:cxn ang="0">
                  <a:pos x="44" y="15"/>
                </a:cxn>
                <a:cxn ang="0">
                  <a:pos x="47" y="12"/>
                </a:cxn>
                <a:cxn ang="0">
                  <a:pos x="47" y="6"/>
                </a:cxn>
                <a:cxn ang="0">
                  <a:pos x="44" y="3"/>
                </a:cxn>
                <a:cxn ang="0">
                  <a:pos x="41" y="0"/>
                </a:cxn>
                <a:cxn ang="0">
                  <a:pos x="35" y="0"/>
                </a:cxn>
                <a:cxn ang="0">
                  <a:pos x="32" y="3"/>
                </a:cxn>
                <a:cxn ang="0">
                  <a:pos x="3" y="32"/>
                </a:cxn>
              </a:cxnLst>
              <a:rect l="0" t="0" r="r" b="b"/>
              <a:pathLst>
                <a:path w="47" h="47">
                  <a:moveTo>
                    <a:pt x="3" y="32"/>
                  </a:moveTo>
                  <a:lnTo>
                    <a:pt x="0" y="35"/>
                  </a:lnTo>
                  <a:lnTo>
                    <a:pt x="0" y="41"/>
                  </a:lnTo>
                  <a:lnTo>
                    <a:pt x="3" y="44"/>
                  </a:lnTo>
                  <a:lnTo>
                    <a:pt x="6" y="47"/>
                  </a:lnTo>
                  <a:lnTo>
                    <a:pt x="12" y="47"/>
                  </a:lnTo>
                  <a:lnTo>
                    <a:pt x="15" y="44"/>
                  </a:lnTo>
                  <a:lnTo>
                    <a:pt x="44" y="15"/>
                  </a:lnTo>
                  <a:lnTo>
                    <a:pt x="47" y="12"/>
                  </a:lnTo>
                  <a:lnTo>
                    <a:pt x="47" y="6"/>
                  </a:lnTo>
                  <a:lnTo>
                    <a:pt x="44" y="3"/>
                  </a:lnTo>
                  <a:lnTo>
                    <a:pt x="41" y="0"/>
                  </a:lnTo>
                  <a:lnTo>
                    <a:pt x="35" y="0"/>
                  </a:lnTo>
                  <a:lnTo>
                    <a:pt x="32" y="3"/>
                  </a:lnTo>
                  <a:lnTo>
                    <a:pt x="3" y="32"/>
                  </a:lnTo>
                  <a:close/>
                </a:path>
              </a:pathLst>
            </a:custGeom>
            <a:solidFill>
              <a:srgbClr val="000000"/>
            </a:solidFill>
            <a:ln w="9525">
              <a:noFill/>
              <a:round/>
              <a:headEnd/>
              <a:tailEnd/>
            </a:ln>
          </p:spPr>
          <p:txBody>
            <a:bodyPr/>
            <a:lstStyle/>
            <a:p>
              <a:endParaRPr lang="en-US"/>
            </a:p>
          </p:txBody>
        </p:sp>
        <p:sp>
          <p:nvSpPr>
            <p:cNvPr id="942120" name="Freeform 40"/>
            <p:cNvSpPr>
              <a:spLocks/>
            </p:cNvSpPr>
            <p:nvPr/>
          </p:nvSpPr>
          <p:spPr bwMode="auto">
            <a:xfrm>
              <a:off x="8404225" y="2386013"/>
              <a:ext cx="28575" cy="1879600"/>
            </a:xfrm>
            <a:custGeom>
              <a:avLst/>
              <a:gdLst/>
              <a:ahLst/>
              <a:cxnLst>
                <a:cxn ang="0">
                  <a:pos x="0" y="1175"/>
                </a:cxn>
                <a:cxn ang="0">
                  <a:pos x="0" y="1178"/>
                </a:cxn>
                <a:cxn ang="0">
                  <a:pos x="3" y="1181"/>
                </a:cxn>
                <a:cxn ang="0">
                  <a:pos x="6" y="1184"/>
                </a:cxn>
                <a:cxn ang="0">
                  <a:pos x="12" y="1184"/>
                </a:cxn>
                <a:cxn ang="0">
                  <a:pos x="15" y="1181"/>
                </a:cxn>
                <a:cxn ang="0">
                  <a:pos x="18" y="1178"/>
                </a:cxn>
                <a:cxn ang="0">
                  <a:pos x="18" y="6"/>
                </a:cxn>
                <a:cxn ang="0">
                  <a:pos x="15" y="3"/>
                </a:cxn>
                <a:cxn ang="0">
                  <a:pos x="12" y="0"/>
                </a:cxn>
                <a:cxn ang="0">
                  <a:pos x="6" y="0"/>
                </a:cxn>
                <a:cxn ang="0">
                  <a:pos x="3" y="3"/>
                </a:cxn>
                <a:cxn ang="0">
                  <a:pos x="0" y="6"/>
                </a:cxn>
                <a:cxn ang="0">
                  <a:pos x="0" y="9"/>
                </a:cxn>
                <a:cxn ang="0">
                  <a:pos x="0" y="1175"/>
                </a:cxn>
              </a:cxnLst>
              <a:rect l="0" t="0" r="r" b="b"/>
              <a:pathLst>
                <a:path w="18" h="1184">
                  <a:moveTo>
                    <a:pt x="0" y="1175"/>
                  </a:moveTo>
                  <a:lnTo>
                    <a:pt x="0" y="1178"/>
                  </a:lnTo>
                  <a:lnTo>
                    <a:pt x="3" y="1181"/>
                  </a:lnTo>
                  <a:lnTo>
                    <a:pt x="6" y="1184"/>
                  </a:lnTo>
                  <a:lnTo>
                    <a:pt x="12" y="1184"/>
                  </a:lnTo>
                  <a:lnTo>
                    <a:pt x="15" y="1181"/>
                  </a:lnTo>
                  <a:lnTo>
                    <a:pt x="18" y="1178"/>
                  </a:lnTo>
                  <a:lnTo>
                    <a:pt x="18" y="6"/>
                  </a:lnTo>
                  <a:lnTo>
                    <a:pt x="15" y="3"/>
                  </a:lnTo>
                  <a:lnTo>
                    <a:pt x="12" y="0"/>
                  </a:lnTo>
                  <a:lnTo>
                    <a:pt x="6" y="0"/>
                  </a:lnTo>
                  <a:lnTo>
                    <a:pt x="3" y="3"/>
                  </a:lnTo>
                  <a:lnTo>
                    <a:pt x="0" y="6"/>
                  </a:lnTo>
                  <a:lnTo>
                    <a:pt x="0" y="9"/>
                  </a:lnTo>
                  <a:lnTo>
                    <a:pt x="0" y="1175"/>
                  </a:lnTo>
                  <a:close/>
                </a:path>
              </a:pathLst>
            </a:custGeom>
            <a:solidFill>
              <a:srgbClr val="000000"/>
            </a:solidFill>
            <a:ln w="9525">
              <a:noFill/>
              <a:round/>
              <a:headEnd/>
              <a:tailEnd/>
            </a:ln>
          </p:spPr>
          <p:txBody>
            <a:bodyPr/>
            <a:lstStyle/>
            <a:p>
              <a:endParaRPr lang="en-US"/>
            </a:p>
          </p:txBody>
        </p:sp>
        <p:sp>
          <p:nvSpPr>
            <p:cNvPr id="942121" name="Freeform 41"/>
            <p:cNvSpPr>
              <a:spLocks/>
            </p:cNvSpPr>
            <p:nvPr/>
          </p:nvSpPr>
          <p:spPr bwMode="auto">
            <a:xfrm>
              <a:off x="4876800" y="2386013"/>
              <a:ext cx="3556000" cy="28575"/>
            </a:xfrm>
            <a:custGeom>
              <a:avLst/>
              <a:gdLst/>
              <a:ahLst/>
              <a:cxnLst>
                <a:cxn ang="0">
                  <a:pos x="2231" y="18"/>
                </a:cxn>
                <a:cxn ang="0">
                  <a:pos x="2234" y="18"/>
                </a:cxn>
                <a:cxn ang="0">
                  <a:pos x="2237" y="15"/>
                </a:cxn>
                <a:cxn ang="0">
                  <a:pos x="2240" y="12"/>
                </a:cxn>
                <a:cxn ang="0">
                  <a:pos x="2240" y="6"/>
                </a:cxn>
                <a:cxn ang="0">
                  <a:pos x="2237" y="3"/>
                </a:cxn>
                <a:cxn ang="0">
                  <a:pos x="2234" y="0"/>
                </a:cxn>
                <a:cxn ang="0">
                  <a:pos x="6" y="0"/>
                </a:cxn>
                <a:cxn ang="0">
                  <a:pos x="3" y="3"/>
                </a:cxn>
                <a:cxn ang="0">
                  <a:pos x="0" y="6"/>
                </a:cxn>
                <a:cxn ang="0">
                  <a:pos x="0" y="12"/>
                </a:cxn>
                <a:cxn ang="0">
                  <a:pos x="3" y="15"/>
                </a:cxn>
                <a:cxn ang="0">
                  <a:pos x="6" y="18"/>
                </a:cxn>
                <a:cxn ang="0">
                  <a:pos x="10" y="18"/>
                </a:cxn>
                <a:cxn ang="0">
                  <a:pos x="2231" y="18"/>
                </a:cxn>
              </a:cxnLst>
              <a:rect l="0" t="0" r="r" b="b"/>
              <a:pathLst>
                <a:path w="2240" h="18">
                  <a:moveTo>
                    <a:pt x="2231" y="18"/>
                  </a:moveTo>
                  <a:lnTo>
                    <a:pt x="2234" y="18"/>
                  </a:lnTo>
                  <a:lnTo>
                    <a:pt x="2237" y="15"/>
                  </a:lnTo>
                  <a:lnTo>
                    <a:pt x="2240" y="12"/>
                  </a:lnTo>
                  <a:lnTo>
                    <a:pt x="2240" y="6"/>
                  </a:lnTo>
                  <a:lnTo>
                    <a:pt x="2237" y="3"/>
                  </a:lnTo>
                  <a:lnTo>
                    <a:pt x="2234" y="0"/>
                  </a:lnTo>
                  <a:lnTo>
                    <a:pt x="6" y="0"/>
                  </a:lnTo>
                  <a:lnTo>
                    <a:pt x="3" y="3"/>
                  </a:lnTo>
                  <a:lnTo>
                    <a:pt x="0" y="6"/>
                  </a:lnTo>
                  <a:lnTo>
                    <a:pt x="0" y="12"/>
                  </a:lnTo>
                  <a:lnTo>
                    <a:pt x="3" y="15"/>
                  </a:lnTo>
                  <a:lnTo>
                    <a:pt x="6" y="18"/>
                  </a:lnTo>
                  <a:lnTo>
                    <a:pt x="10" y="18"/>
                  </a:lnTo>
                  <a:lnTo>
                    <a:pt x="2231" y="18"/>
                  </a:lnTo>
                  <a:close/>
                </a:path>
              </a:pathLst>
            </a:custGeom>
            <a:solidFill>
              <a:srgbClr val="000000"/>
            </a:solidFill>
            <a:ln w="9525">
              <a:noFill/>
              <a:round/>
              <a:headEnd/>
              <a:tailEnd/>
            </a:ln>
          </p:spPr>
          <p:txBody>
            <a:bodyPr/>
            <a:lstStyle/>
            <a:p>
              <a:endParaRPr lang="en-US"/>
            </a:p>
          </p:txBody>
        </p:sp>
        <p:sp>
          <p:nvSpPr>
            <p:cNvPr id="942123" name="Freeform 43"/>
            <p:cNvSpPr>
              <a:spLocks/>
            </p:cNvSpPr>
            <p:nvPr/>
          </p:nvSpPr>
          <p:spPr bwMode="auto">
            <a:xfrm>
              <a:off x="4876800" y="4295775"/>
              <a:ext cx="571500" cy="28575"/>
            </a:xfrm>
            <a:custGeom>
              <a:avLst/>
              <a:gdLst/>
              <a:ahLst/>
              <a:cxnLst>
                <a:cxn ang="0">
                  <a:pos x="10" y="0"/>
                </a:cxn>
                <a:cxn ang="0">
                  <a:pos x="6" y="0"/>
                </a:cxn>
                <a:cxn ang="0">
                  <a:pos x="3" y="3"/>
                </a:cxn>
                <a:cxn ang="0">
                  <a:pos x="0" y="6"/>
                </a:cxn>
                <a:cxn ang="0">
                  <a:pos x="0" y="12"/>
                </a:cxn>
                <a:cxn ang="0">
                  <a:pos x="3" y="15"/>
                </a:cxn>
                <a:cxn ang="0">
                  <a:pos x="6" y="18"/>
                </a:cxn>
                <a:cxn ang="0">
                  <a:pos x="354" y="18"/>
                </a:cxn>
                <a:cxn ang="0">
                  <a:pos x="357" y="15"/>
                </a:cxn>
                <a:cxn ang="0">
                  <a:pos x="360" y="12"/>
                </a:cxn>
                <a:cxn ang="0">
                  <a:pos x="360" y="6"/>
                </a:cxn>
                <a:cxn ang="0">
                  <a:pos x="357" y="3"/>
                </a:cxn>
                <a:cxn ang="0">
                  <a:pos x="354" y="0"/>
                </a:cxn>
                <a:cxn ang="0">
                  <a:pos x="351" y="0"/>
                </a:cxn>
                <a:cxn ang="0">
                  <a:pos x="10" y="0"/>
                </a:cxn>
              </a:cxnLst>
              <a:rect l="0" t="0" r="r" b="b"/>
              <a:pathLst>
                <a:path w="360" h="18">
                  <a:moveTo>
                    <a:pt x="10" y="0"/>
                  </a:moveTo>
                  <a:lnTo>
                    <a:pt x="6" y="0"/>
                  </a:lnTo>
                  <a:lnTo>
                    <a:pt x="3" y="3"/>
                  </a:lnTo>
                  <a:lnTo>
                    <a:pt x="0" y="6"/>
                  </a:lnTo>
                  <a:lnTo>
                    <a:pt x="0" y="12"/>
                  </a:lnTo>
                  <a:lnTo>
                    <a:pt x="3" y="15"/>
                  </a:lnTo>
                  <a:lnTo>
                    <a:pt x="6" y="18"/>
                  </a:lnTo>
                  <a:lnTo>
                    <a:pt x="354" y="18"/>
                  </a:lnTo>
                  <a:lnTo>
                    <a:pt x="357" y="15"/>
                  </a:lnTo>
                  <a:lnTo>
                    <a:pt x="360" y="12"/>
                  </a:lnTo>
                  <a:lnTo>
                    <a:pt x="360" y="6"/>
                  </a:lnTo>
                  <a:lnTo>
                    <a:pt x="357" y="3"/>
                  </a:lnTo>
                  <a:lnTo>
                    <a:pt x="354" y="0"/>
                  </a:lnTo>
                  <a:lnTo>
                    <a:pt x="351" y="0"/>
                  </a:lnTo>
                  <a:lnTo>
                    <a:pt x="10" y="0"/>
                  </a:lnTo>
                  <a:close/>
                </a:path>
              </a:pathLst>
            </a:custGeom>
            <a:solidFill>
              <a:srgbClr val="000000"/>
            </a:solidFill>
            <a:ln w="9525">
              <a:noFill/>
              <a:round/>
              <a:headEnd/>
              <a:tailEnd/>
            </a:ln>
          </p:spPr>
          <p:txBody>
            <a:bodyPr/>
            <a:lstStyle/>
            <a:p>
              <a:endParaRPr lang="en-US"/>
            </a:p>
          </p:txBody>
        </p:sp>
        <p:sp>
          <p:nvSpPr>
            <p:cNvPr id="942124" name="Freeform 44"/>
            <p:cNvSpPr>
              <a:spLocks/>
            </p:cNvSpPr>
            <p:nvPr/>
          </p:nvSpPr>
          <p:spPr bwMode="auto">
            <a:xfrm>
              <a:off x="7996238" y="4645025"/>
              <a:ext cx="528637" cy="28575"/>
            </a:xfrm>
            <a:custGeom>
              <a:avLst/>
              <a:gdLst/>
              <a:ahLst/>
              <a:cxnLst>
                <a:cxn ang="0">
                  <a:pos x="9" y="0"/>
                </a:cxn>
                <a:cxn ang="0">
                  <a:pos x="6" y="0"/>
                </a:cxn>
                <a:cxn ang="0">
                  <a:pos x="3" y="3"/>
                </a:cxn>
                <a:cxn ang="0">
                  <a:pos x="0" y="6"/>
                </a:cxn>
                <a:cxn ang="0">
                  <a:pos x="0" y="12"/>
                </a:cxn>
                <a:cxn ang="0">
                  <a:pos x="3" y="15"/>
                </a:cxn>
                <a:cxn ang="0">
                  <a:pos x="6" y="18"/>
                </a:cxn>
                <a:cxn ang="0">
                  <a:pos x="327" y="18"/>
                </a:cxn>
                <a:cxn ang="0">
                  <a:pos x="330" y="15"/>
                </a:cxn>
                <a:cxn ang="0">
                  <a:pos x="333" y="12"/>
                </a:cxn>
                <a:cxn ang="0">
                  <a:pos x="333" y="6"/>
                </a:cxn>
                <a:cxn ang="0">
                  <a:pos x="330" y="3"/>
                </a:cxn>
                <a:cxn ang="0">
                  <a:pos x="327" y="0"/>
                </a:cxn>
                <a:cxn ang="0">
                  <a:pos x="323" y="0"/>
                </a:cxn>
                <a:cxn ang="0">
                  <a:pos x="9" y="0"/>
                </a:cxn>
              </a:cxnLst>
              <a:rect l="0" t="0" r="r" b="b"/>
              <a:pathLst>
                <a:path w="333" h="18">
                  <a:moveTo>
                    <a:pt x="9" y="0"/>
                  </a:moveTo>
                  <a:lnTo>
                    <a:pt x="6" y="0"/>
                  </a:lnTo>
                  <a:lnTo>
                    <a:pt x="3" y="3"/>
                  </a:lnTo>
                  <a:lnTo>
                    <a:pt x="0" y="6"/>
                  </a:lnTo>
                  <a:lnTo>
                    <a:pt x="0" y="12"/>
                  </a:lnTo>
                  <a:lnTo>
                    <a:pt x="3" y="15"/>
                  </a:lnTo>
                  <a:lnTo>
                    <a:pt x="6" y="18"/>
                  </a:lnTo>
                  <a:lnTo>
                    <a:pt x="327" y="18"/>
                  </a:lnTo>
                  <a:lnTo>
                    <a:pt x="330" y="15"/>
                  </a:lnTo>
                  <a:lnTo>
                    <a:pt x="333" y="12"/>
                  </a:lnTo>
                  <a:lnTo>
                    <a:pt x="333" y="6"/>
                  </a:lnTo>
                  <a:lnTo>
                    <a:pt x="330" y="3"/>
                  </a:lnTo>
                  <a:lnTo>
                    <a:pt x="327" y="0"/>
                  </a:lnTo>
                  <a:lnTo>
                    <a:pt x="323" y="0"/>
                  </a:lnTo>
                  <a:lnTo>
                    <a:pt x="9" y="0"/>
                  </a:lnTo>
                  <a:close/>
                </a:path>
              </a:pathLst>
            </a:custGeom>
            <a:solidFill>
              <a:srgbClr val="000000"/>
            </a:solidFill>
            <a:ln w="9525">
              <a:noFill/>
              <a:round/>
              <a:headEnd/>
              <a:tailEnd/>
            </a:ln>
          </p:spPr>
          <p:txBody>
            <a:bodyPr/>
            <a:lstStyle/>
            <a:p>
              <a:endParaRPr lang="en-US"/>
            </a:p>
          </p:txBody>
        </p:sp>
        <p:sp>
          <p:nvSpPr>
            <p:cNvPr id="942125" name="Freeform 45"/>
            <p:cNvSpPr>
              <a:spLocks/>
            </p:cNvSpPr>
            <p:nvPr/>
          </p:nvSpPr>
          <p:spPr bwMode="auto">
            <a:xfrm>
              <a:off x="8494713" y="4556125"/>
              <a:ext cx="73025" cy="117475"/>
            </a:xfrm>
            <a:custGeom>
              <a:avLst/>
              <a:gdLst/>
              <a:ahLst/>
              <a:cxnLst>
                <a:cxn ang="0">
                  <a:pos x="2" y="61"/>
                </a:cxn>
                <a:cxn ang="0">
                  <a:pos x="0" y="64"/>
                </a:cxn>
                <a:cxn ang="0">
                  <a:pos x="0" y="68"/>
                </a:cxn>
                <a:cxn ang="0">
                  <a:pos x="2" y="70"/>
                </a:cxn>
                <a:cxn ang="0">
                  <a:pos x="3" y="73"/>
                </a:cxn>
                <a:cxn ang="0">
                  <a:pos x="5" y="73"/>
                </a:cxn>
                <a:cxn ang="0">
                  <a:pos x="8" y="74"/>
                </a:cxn>
                <a:cxn ang="0">
                  <a:pos x="13" y="74"/>
                </a:cxn>
                <a:cxn ang="0">
                  <a:pos x="14" y="73"/>
                </a:cxn>
                <a:cxn ang="0">
                  <a:pos x="17" y="71"/>
                </a:cxn>
                <a:cxn ang="0">
                  <a:pos x="17" y="70"/>
                </a:cxn>
                <a:cxn ang="0">
                  <a:pos x="44" y="13"/>
                </a:cxn>
                <a:cxn ang="0">
                  <a:pos x="46" y="10"/>
                </a:cxn>
                <a:cxn ang="0">
                  <a:pos x="46" y="6"/>
                </a:cxn>
                <a:cxn ang="0">
                  <a:pos x="44" y="4"/>
                </a:cxn>
                <a:cxn ang="0">
                  <a:pos x="43" y="1"/>
                </a:cxn>
                <a:cxn ang="0">
                  <a:pos x="41" y="1"/>
                </a:cxn>
                <a:cxn ang="0">
                  <a:pos x="38" y="0"/>
                </a:cxn>
                <a:cxn ang="0">
                  <a:pos x="34" y="0"/>
                </a:cxn>
                <a:cxn ang="0">
                  <a:pos x="32" y="1"/>
                </a:cxn>
                <a:cxn ang="0">
                  <a:pos x="29" y="3"/>
                </a:cxn>
                <a:cxn ang="0">
                  <a:pos x="29" y="4"/>
                </a:cxn>
                <a:cxn ang="0">
                  <a:pos x="2" y="61"/>
                </a:cxn>
              </a:cxnLst>
              <a:rect l="0" t="0" r="r" b="b"/>
              <a:pathLst>
                <a:path w="46" h="74">
                  <a:moveTo>
                    <a:pt x="2" y="61"/>
                  </a:moveTo>
                  <a:lnTo>
                    <a:pt x="0" y="64"/>
                  </a:lnTo>
                  <a:lnTo>
                    <a:pt x="0" y="68"/>
                  </a:lnTo>
                  <a:lnTo>
                    <a:pt x="2" y="70"/>
                  </a:lnTo>
                  <a:lnTo>
                    <a:pt x="3" y="73"/>
                  </a:lnTo>
                  <a:lnTo>
                    <a:pt x="5" y="73"/>
                  </a:lnTo>
                  <a:lnTo>
                    <a:pt x="8" y="74"/>
                  </a:lnTo>
                  <a:lnTo>
                    <a:pt x="13" y="74"/>
                  </a:lnTo>
                  <a:lnTo>
                    <a:pt x="14" y="73"/>
                  </a:lnTo>
                  <a:lnTo>
                    <a:pt x="17" y="71"/>
                  </a:lnTo>
                  <a:lnTo>
                    <a:pt x="17" y="70"/>
                  </a:lnTo>
                  <a:lnTo>
                    <a:pt x="44" y="13"/>
                  </a:lnTo>
                  <a:lnTo>
                    <a:pt x="46" y="10"/>
                  </a:lnTo>
                  <a:lnTo>
                    <a:pt x="46" y="6"/>
                  </a:lnTo>
                  <a:lnTo>
                    <a:pt x="44" y="4"/>
                  </a:lnTo>
                  <a:lnTo>
                    <a:pt x="43" y="1"/>
                  </a:lnTo>
                  <a:lnTo>
                    <a:pt x="41" y="1"/>
                  </a:lnTo>
                  <a:lnTo>
                    <a:pt x="38" y="0"/>
                  </a:lnTo>
                  <a:lnTo>
                    <a:pt x="34" y="0"/>
                  </a:lnTo>
                  <a:lnTo>
                    <a:pt x="32" y="1"/>
                  </a:lnTo>
                  <a:lnTo>
                    <a:pt x="29" y="3"/>
                  </a:lnTo>
                  <a:lnTo>
                    <a:pt x="29" y="4"/>
                  </a:lnTo>
                  <a:lnTo>
                    <a:pt x="2" y="61"/>
                  </a:lnTo>
                  <a:close/>
                </a:path>
              </a:pathLst>
            </a:custGeom>
            <a:solidFill>
              <a:srgbClr val="000000"/>
            </a:solidFill>
            <a:ln w="9525">
              <a:noFill/>
              <a:round/>
              <a:headEnd/>
              <a:tailEnd/>
            </a:ln>
          </p:spPr>
          <p:txBody>
            <a:bodyPr/>
            <a:lstStyle/>
            <a:p>
              <a:endParaRPr lang="en-US"/>
            </a:p>
          </p:txBody>
        </p:sp>
        <p:sp>
          <p:nvSpPr>
            <p:cNvPr id="942126" name="Freeform 46"/>
            <p:cNvSpPr>
              <a:spLocks/>
            </p:cNvSpPr>
            <p:nvPr/>
          </p:nvSpPr>
          <p:spPr bwMode="auto">
            <a:xfrm>
              <a:off x="8539163" y="2247900"/>
              <a:ext cx="28575" cy="2336800"/>
            </a:xfrm>
            <a:custGeom>
              <a:avLst/>
              <a:gdLst/>
              <a:ahLst/>
              <a:cxnLst>
                <a:cxn ang="0">
                  <a:pos x="0" y="1463"/>
                </a:cxn>
                <a:cxn ang="0">
                  <a:pos x="0" y="1466"/>
                </a:cxn>
                <a:cxn ang="0">
                  <a:pos x="3" y="1469"/>
                </a:cxn>
                <a:cxn ang="0">
                  <a:pos x="6" y="1472"/>
                </a:cxn>
                <a:cxn ang="0">
                  <a:pos x="12" y="1472"/>
                </a:cxn>
                <a:cxn ang="0">
                  <a:pos x="15" y="1469"/>
                </a:cxn>
                <a:cxn ang="0">
                  <a:pos x="18" y="1466"/>
                </a:cxn>
                <a:cxn ang="0">
                  <a:pos x="18" y="6"/>
                </a:cxn>
                <a:cxn ang="0">
                  <a:pos x="15" y="3"/>
                </a:cxn>
                <a:cxn ang="0">
                  <a:pos x="12" y="0"/>
                </a:cxn>
                <a:cxn ang="0">
                  <a:pos x="6" y="0"/>
                </a:cxn>
                <a:cxn ang="0">
                  <a:pos x="3" y="3"/>
                </a:cxn>
                <a:cxn ang="0">
                  <a:pos x="0" y="6"/>
                </a:cxn>
                <a:cxn ang="0">
                  <a:pos x="0" y="9"/>
                </a:cxn>
                <a:cxn ang="0">
                  <a:pos x="0" y="1463"/>
                </a:cxn>
              </a:cxnLst>
              <a:rect l="0" t="0" r="r" b="b"/>
              <a:pathLst>
                <a:path w="18" h="1472">
                  <a:moveTo>
                    <a:pt x="0" y="1463"/>
                  </a:moveTo>
                  <a:lnTo>
                    <a:pt x="0" y="1466"/>
                  </a:lnTo>
                  <a:lnTo>
                    <a:pt x="3" y="1469"/>
                  </a:lnTo>
                  <a:lnTo>
                    <a:pt x="6" y="1472"/>
                  </a:lnTo>
                  <a:lnTo>
                    <a:pt x="12" y="1472"/>
                  </a:lnTo>
                  <a:lnTo>
                    <a:pt x="15" y="1469"/>
                  </a:lnTo>
                  <a:lnTo>
                    <a:pt x="18" y="1466"/>
                  </a:lnTo>
                  <a:lnTo>
                    <a:pt x="18" y="6"/>
                  </a:lnTo>
                  <a:lnTo>
                    <a:pt x="15" y="3"/>
                  </a:lnTo>
                  <a:lnTo>
                    <a:pt x="12" y="0"/>
                  </a:lnTo>
                  <a:lnTo>
                    <a:pt x="6" y="0"/>
                  </a:lnTo>
                  <a:lnTo>
                    <a:pt x="3" y="3"/>
                  </a:lnTo>
                  <a:lnTo>
                    <a:pt x="0" y="6"/>
                  </a:lnTo>
                  <a:lnTo>
                    <a:pt x="0" y="9"/>
                  </a:lnTo>
                  <a:lnTo>
                    <a:pt x="0" y="1463"/>
                  </a:lnTo>
                  <a:close/>
                </a:path>
              </a:pathLst>
            </a:custGeom>
            <a:solidFill>
              <a:srgbClr val="000000"/>
            </a:solidFill>
            <a:ln w="9525">
              <a:noFill/>
              <a:round/>
              <a:headEnd/>
              <a:tailEnd/>
            </a:ln>
          </p:spPr>
          <p:txBody>
            <a:bodyPr/>
            <a:lstStyle/>
            <a:p>
              <a:endParaRPr lang="en-US"/>
            </a:p>
          </p:txBody>
        </p:sp>
        <p:sp>
          <p:nvSpPr>
            <p:cNvPr id="942127" name="Freeform 47"/>
            <p:cNvSpPr>
              <a:spLocks/>
            </p:cNvSpPr>
            <p:nvPr/>
          </p:nvSpPr>
          <p:spPr bwMode="auto">
            <a:xfrm>
              <a:off x="4740275" y="2247900"/>
              <a:ext cx="3827463" cy="28575"/>
            </a:xfrm>
            <a:custGeom>
              <a:avLst/>
              <a:gdLst/>
              <a:ahLst/>
              <a:cxnLst>
                <a:cxn ang="0">
                  <a:pos x="2402" y="18"/>
                </a:cxn>
                <a:cxn ang="0">
                  <a:pos x="2405" y="18"/>
                </a:cxn>
                <a:cxn ang="0">
                  <a:pos x="2408" y="15"/>
                </a:cxn>
                <a:cxn ang="0">
                  <a:pos x="2411" y="12"/>
                </a:cxn>
                <a:cxn ang="0">
                  <a:pos x="2411" y="6"/>
                </a:cxn>
                <a:cxn ang="0">
                  <a:pos x="2408" y="3"/>
                </a:cxn>
                <a:cxn ang="0">
                  <a:pos x="2405" y="0"/>
                </a:cxn>
                <a:cxn ang="0">
                  <a:pos x="6" y="0"/>
                </a:cxn>
                <a:cxn ang="0">
                  <a:pos x="3" y="3"/>
                </a:cxn>
                <a:cxn ang="0">
                  <a:pos x="0" y="6"/>
                </a:cxn>
                <a:cxn ang="0">
                  <a:pos x="0" y="12"/>
                </a:cxn>
                <a:cxn ang="0">
                  <a:pos x="3" y="15"/>
                </a:cxn>
                <a:cxn ang="0">
                  <a:pos x="6" y="18"/>
                </a:cxn>
                <a:cxn ang="0">
                  <a:pos x="9" y="18"/>
                </a:cxn>
                <a:cxn ang="0">
                  <a:pos x="2402" y="18"/>
                </a:cxn>
              </a:cxnLst>
              <a:rect l="0" t="0" r="r" b="b"/>
              <a:pathLst>
                <a:path w="2411" h="18">
                  <a:moveTo>
                    <a:pt x="2402" y="18"/>
                  </a:moveTo>
                  <a:lnTo>
                    <a:pt x="2405" y="18"/>
                  </a:lnTo>
                  <a:lnTo>
                    <a:pt x="2408" y="15"/>
                  </a:lnTo>
                  <a:lnTo>
                    <a:pt x="2411" y="12"/>
                  </a:lnTo>
                  <a:lnTo>
                    <a:pt x="2411" y="6"/>
                  </a:lnTo>
                  <a:lnTo>
                    <a:pt x="2408" y="3"/>
                  </a:lnTo>
                  <a:lnTo>
                    <a:pt x="2405" y="0"/>
                  </a:lnTo>
                  <a:lnTo>
                    <a:pt x="6" y="0"/>
                  </a:lnTo>
                  <a:lnTo>
                    <a:pt x="3" y="3"/>
                  </a:lnTo>
                  <a:lnTo>
                    <a:pt x="0" y="6"/>
                  </a:lnTo>
                  <a:lnTo>
                    <a:pt x="0" y="12"/>
                  </a:lnTo>
                  <a:lnTo>
                    <a:pt x="3" y="15"/>
                  </a:lnTo>
                  <a:lnTo>
                    <a:pt x="6" y="18"/>
                  </a:lnTo>
                  <a:lnTo>
                    <a:pt x="9" y="18"/>
                  </a:lnTo>
                  <a:lnTo>
                    <a:pt x="2402" y="18"/>
                  </a:lnTo>
                  <a:close/>
                </a:path>
              </a:pathLst>
            </a:custGeom>
            <a:solidFill>
              <a:srgbClr val="000000"/>
            </a:solidFill>
            <a:ln w="9525">
              <a:noFill/>
              <a:round/>
              <a:headEnd/>
              <a:tailEnd/>
            </a:ln>
          </p:spPr>
          <p:txBody>
            <a:bodyPr/>
            <a:lstStyle/>
            <a:p>
              <a:endParaRPr lang="en-US"/>
            </a:p>
          </p:txBody>
        </p:sp>
        <p:sp>
          <p:nvSpPr>
            <p:cNvPr id="942129" name="Freeform 49"/>
            <p:cNvSpPr>
              <a:spLocks/>
            </p:cNvSpPr>
            <p:nvPr/>
          </p:nvSpPr>
          <p:spPr bwMode="auto">
            <a:xfrm>
              <a:off x="4740275" y="4608513"/>
              <a:ext cx="708025" cy="28575"/>
            </a:xfrm>
            <a:custGeom>
              <a:avLst/>
              <a:gdLst/>
              <a:ahLst/>
              <a:cxnLst>
                <a:cxn ang="0">
                  <a:pos x="9" y="0"/>
                </a:cxn>
                <a:cxn ang="0">
                  <a:pos x="6" y="0"/>
                </a:cxn>
                <a:cxn ang="0">
                  <a:pos x="3" y="3"/>
                </a:cxn>
                <a:cxn ang="0">
                  <a:pos x="0" y="6"/>
                </a:cxn>
                <a:cxn ang="0">
                  <a:pos x="0" y="12"/>
                </a:cxn>
                <a:cxn ang="0">
                  <a:pos x="3" y="15"/>
                </a:cxn>
                <a:cxn ang="0">
                  <a:pos x="6" y="18"/>
                </a:cxn>
                <a:cxn ang="0">
                  <a:pos x="440" y="18"/>
                </a:cxn>
                <a:cxn ang="0">
                  <a:pos x="443" y="15"/>
                </a:cxn>
                <a:cxn ang="0">
                  <a:pos x="446" y="12"/>
                </a:cxn>
                <a:cxn ang="0">
                  <a:pos x="446" y="6"/>
                </a:cxn>
                <a:cxn ang="0">
                  <a:pos x="443" y="3"/>
                </a:cxn>
                <a:cxn ang="0">
                  <a:pos x="440" y="0"/>
                </a:cxn>
                <a:cxn ang="0">
                  <a:pos x="437" y="0"/>
                </a:cxn>
                <a:cxn ang="0">
                  <a:pos x="9" y="0"/>
                </a:cxn>
              </a:cxnLst>
              <a:rect l="0" t="0" r="r" b="b"/>
              <a:pathLst>
                <a:path w="446" h="18">
                  <a:moveTo>
                    <a:pt x="9" y="0"/>
                  </a:moveTo>
                  <a:lnTo>
                    <a:pt x="6" y="0"/>
                  </a:lnTo>
                  <a:lnTo>
                    <a:pt x="3" y="3"/>
                  </a:lnTo>
                  <a:lnTo>
                    <a:pt x="0" y="6"/>
                  </a:lnTo>
                  <a:lnTo>
                    <a:pt x="0" y="12"/>
                  </a:lnTo>
                  <a:lnTo>
                    <a:pt x="3" y="15"/>
                  </a:lnTo>
                  <a:lnTo>
                    <a:pt x="6" y="18"/>
                  </a:lnTo>
                  <a:lnTo>
                    <a:pt x="440" y="18"/>
                  </a:lnTo>
                  <a:lnTo>
                    <a:pt x="443" y="15"/>
                  </a:lnTo>
                  <a:lnTo>
                    <a:pt x="446" y="12"/>
                  </a:lnTo>
                  <a:lnTo>
                    <a:pt x="446" y="6"/>
                  </a:lnTo>
                  <a:lnTo>
                    <a:pt x="443" y="3"/>
                  </a:lnTo>
                  <a:lnTo>
                    <a:pt x="440" y="0"/>
                  </a:lnTo>
                  <a:lnTo>
                    <a:pt x="437" y="0"/>
                  </a:lnTo>
                  <a:lnTo>
                    <a:pt x="9" y="0"/>
                  </a:lnTo>
                  <a:close/>
                </a:path>
              </a:pathLst>
            </a:custGeom>
            <a:solidFill>
              <a:srgbClr val="000000"/>
            </a:solidFill>
            <a:ln w="9525">
              <a:noFill/>
              <a:round/>
              <a:headEnd/>
              <a:tailEnd/>
            </a:ln>
          </p:spPr>
          <p:txBody>
            <a:bodyPr/>
            <a:lstStyle/>
            <a:p>
              <a:endParaRPr lang="en-US"/>
            </a:p>
          </p:txBody>
        </p:sp>
        <p:sp>
          <p:nvSpPr>
            <p:cNvPr id="942134" name="Freeform 54"/>
            <p:cNvSpPr>
              <a:spLocks/>
            </p:cNvSpPr>
            <p:nvPr/>
          </p:nvSpPr>
          <p:spPr bwMode="auto">
            <a:xfrm>
              <a:off x="4967288" y="5368925"/>
              <a:ext cx="2198687" cy="28575"/>
            </a:xfrm>
            <a:custGeom>
              <a:avLst/>
              <a:gdLst/>
              <a:ahLst/>
              <a:cxnLst>
                <a:cxn ang="0">
                  <a:pos x="1376" y="18"/>
                </a:cxn>
                <a:cxn ang="0">
                  <a:pos x="1379" y="18"/>
                </a:cxn>
                <a:cxn ang="0">
                  <a:pos x="1382" y="15"/>
                </a:cxn>
                <a:cxn ang="0">
                  <a:pos x="1385" y="12"/>
                </a:cxn>
                <a:cxn ang="0">
                  <a:pos x="1385" y="6"/>
                </a:cxn>
                <a:cxn ang="0">
                  <a:pos x="1382" y="3"/>
                </a:cxn>
                <a:cxn ang="0">
                  <a:pos x="1379" y="0"/>
                </a:cxn>
                <a:cxn ang="0">
                  <a:pos x="6" y="0"/>
                </a:cxn>
                <a:cxn ang="0">
                  <a:pos x="3" y="3"/>
                </a:cxn>
                <a:cxn ang="0">
                  <a:pos x="0" y="6"/>
                </a:cxn>
                <a:cxn ang="0">
                  <a:pos x="0" y="12"/>
                </a:cxn>
                <a:cxn ang="0">
                  <a:pos x="3" y="15"/>
                </a:cxn>
                <a:cxn ang="0">
                  <a:pos x="6" y="18"/>
                </a:cxn>
                <a:cxn ang="0">
                  <a:pos x="9" y="18"/>
                </a:cxn>
                <a:cxn ang="0">
                  <a:pos x="1376" y="18"/>
                </a:cxn>
              </a:cxnLst>
              <a:rect l="0" t="0" r="r" b="b"/>
              <a:pathLst>
                <a:path w="1385" h="18">
                  <a:moveTo>
                    <a:pt x="1376" y="18"/>
                  </a:moveTo>
                  <a:lnTo>
                    <a:pt x="1379" y="18"/>
                  </a:lnTo>
                  <a:lnTo>
                    <a:pt x="1382" y="15"/>
                  </a:lnTo>
                  <a:lnTo>
                    <a:pt x="1385" y="12"/>
                  </a:lnTo>
                  <a:lnTo>
                    <a:pt x="1385" y="6"/>
                  </a:lnTo>
                  <a:lnTo>
                    <a:pt x="1382" y="3"/>
                  </a:lnTo>
                  <a:lnTo>
                    <a:pt x="1379" y="0"/>
                  </a:lnTo>
                  <a:lnTo>
                    <a:pt x="6" y="0"/>
                  </a:lnTo>
                  <a:lnTo>
                    <a:pt x="3" y="3"/>
                  </a:lnTo>
                  <a:lnTo>
                    <a:pt x="0" y="6"/>
                  </a:lnTo>
                  <a:lnTo>
                    <a:pt x="0" y="12"/>
                  </a:lnTo>
                  <a:lnTo>
                    <a:pt x="3" y="15"/>
                  </a:lnTo>
                  <a:lnTo>
                    <a:pt x="6" y="18"/>
                  </a:lnTo>
                  <a:lnTo>
                    <a:pt x="9" y="18"/>
                  </a:lnTo>
                  <a:lnTo>
                    <a:pt x="1376" y="18"/>
                  </a:lnTo>
                  <a:close/>
                </a:path>
              </a:pathLst>
            </a:custGeom>
            <a:solidFill>
              <a:srgbClr val="000000"/>
            </a:solidFill>
            <a:ln w="9525">
              <a:noFill/>
              <a:round/>
              <a:headEnd/>
              <a:tailEnd/>
            </a:ln>
          </p:spPr>
          <p:txBody>
            <a:bodyPr/>
            <a:lstStyle/>
            <a:p>
              <a:endParaRPr lang="en-US"/>
            </a:p>
          </p:txBody>
        </p:sp>
        <p:sp>
          <p:nvSpPr>
            <p:cNvPr id="942135" name="Rectangle 55"/>
            <p:cNvSpPr>
              <a:spLocks noChangeArrowheads="1"/>
            </p:cNvSpPr>
            <p:nvPr/>
          </p:nvSpPr>
          <p:spPr bwMode="auto">
            <a:xfrm>
              <a:off x="4100513" y="5145088"/>
              <a:ext cx="788987" cy="396875"/>
            </a:xfrm>
            <a:prstGeom prst="rect">
              <a:avLst/>
            </a:prstGeom>
            <a:noFill/>
            <a:ln w="9525">
              <a:noFill/>
              <a:miter lim="800000"/>
              <a:headEnd/>
              <a:tailEnd/>
            </a:ln>
          </p:spPr>
          <p:txBody>
            <a:bodyPr wrap="none" lIns="0" tIns="0" rIns="0" bIns="0">
              <a:spAutoFit/>
            </a:bodyPr>
            <a:lstStyle/>
            <a:p>
              <a:r>
                <a:rPr lang="en-US" sz="2600" b="0" i="0" baseline="0">
                  <a:solidFill>
                    <a:srgbClr val="000000"/>
                  </a:solidFill>
                  <a:latin typeface="Swiss 721 SWA" charset="0"/>
                </a:rPr>
                <a:t>Clock</a:t>
              </a:r>
              <a:endParaRPr lang="en-US"/>
            </a:p>
          </p:txBody>
        </p:sp>
        <p:sp>
          <p:nvSpPr>
            <p:cNvPr id="942136" name="Rectangle 56"/>
            <p:cNvSpPr>
              <a:spLocks noChangeArrowheads="1"/>
            </p:cNvSpPr>
            <p:nvPr/>
          </p:nvSpPr>
          <p:spPr bwMode="auto">
            <a:xfrm>
              <a:off x="5562600" y="3048000"/>
              <a:ext cx="985838" cy="215444"/>
            </a:xfrm>
            <a:prstGeom prst="rect">
              <a:avLst/>
            </a:prstGeom>
            <a:noFill/>
            <a:ln w="9525">
              <a:noFill/>
              <a:miter lim="800000"/>
              <a:headEnd/>
              <a:tailEnd/>
            </a:ln>
          </p:spPr>
          <p:txBody>
            <a:bodyPr wrap="square" lIns="0" tIns="0" rIns="0" bIns="0">
              <a:spAutoFit/>
            </a:bodyPr>
            <a:lstStyle/>
            <a:p>
              <a:r>
                <a:rPr lang="en-US" sz="1400" b="0" i="0" baseline="0" dirty="0" err="1" smtClean="0">
                  <a:solidFill>
                    <a:srgbClr val="000000"/>
                  </a:solidFill>
                  <a:latin typeface="Swiss 721 SWA" charset="0"/>
                </a:rPr>
                <a:t>I</a:t>
              </a:r>
              <a:r>
                <a:rPr lang="en-US" sz="1400" b="0" i="0" baseline="0" dirty="0" err="1" smtClean="0">
                  <a:solidFill>
                    <a:srgbClr val="000000"/>
                  </a:solidFill>
                </a:rPr>
                <a:t>ncr</a:t>
              </a:r>
              <a:r>
                <a:rPr lang="en-US" sz="1400" b="0" i="0" baseline="0" dirty="0" err="1" smtClean="0">
                  <a:solidFill>
                    <a:srgbClr val="000000"/>
                  </a:solidFill>
                  <a:latin typeface="Swiss 721 SWA" charset="0"/>
                </a:rPr>
                <a:t>ementer</a:t>
              </a:r>
              <a:endParaRPr lang="en-US" sz="1400" dirty="0"/>
            </a:p>
          </p:txBody>
        </p:sp>
        <p:sp>
          <p:nvSpPr>
            <p:cNvPr id="942138" name="Line 58"/>
            <p:cNvSpPr>
              <a:spLocks noChangeShapeType="1"/>
            </p:cNvSpPr>
            <p:nvPr/>
          </p:nvSpPr>
          <p:spPr bwMode="auto">
            <a:xfrm flipV="1">
              <a:off x="4737100" y="2247900"/>
              <a:ext cx="0" cy="2387600"/>
            </a:xfrm>
            <a:prstGeom prst="line">
              <a:avLst/>
            </a:prstGeom>
            <a:noFill/>
            <a:ln w="28575">
              <a:solidFill>
                <a:schemeClr val="tx1"/>
              </a:solidFill>
              <a:round/>
              <a:headEnd/>
              <a:tailEnd/>
            </a:ln>
            <a:effectLst/>
          </p:spPr>
          <p:txBody>
            <a:bodyPr/>
            <a:lstStyle/>
            <a:p>
              <a:endParaRPr lang="en-US"/>
            </a:p>
          </p:txBody>
        </p:sp>
        <p:sp>
          <p:nvSpPr>
            <p:cNvPr id="942139" name="Line 59"/>
            <p:cNvSpPr>
              <a:spLocks noChangeShapeType="1"/>
            </p:cNvSpPr>
            <p:nvPr/>
          </p:nvSpPr>
          <p:spPr bwMode="auto">
            <a:xfrm>
              <a:off x="4889500" y="2387600"/>
              <a:ext cx="0" cy="1943100"/>
            </a:xfrm>
            <a:prstGeom prst="line">
              <a:avLst/>
            </a:prstGeom>
            <a:noFill/>
            <a:ln w="28575">
              <a:solidFill>
                <a:schemeClr val="tx1"/>
              </a:solidFill>
              <a:round/>
              <a:headEnd/>
              <a:tailEnd/>
            </a:ln>
            <a:effectLst/>
          </p:spPr>
          <p:txBody>
            <a:bodyPr/>
            <a:lstStyle/>
            <a:p>
              <a:endParaRPr lang="en-US"/>
            </a:p>
          </p:txBody>
        </p:sp>
        <p:sp>
          <p:nvSpPr>
            <p:cNvPr id="942141" name="Line 61"/>
            <p:cNvSpPr>
              <a:spLocks noChangeShapeType="1"/>
            </p:cNvSpPr>
            <p:nvPr/>
          </p:nvSpPr>
          <p:spPr bwMode="auto">
            <a:xfrm>
              <a:off x="5016500" y="2552700"/>
              <a:ext cx="0" cy="1384300"/>
            </a:xfrm>
            <a:prstGeom prst="line">
              <a:avLst/>
            </a:prstGeom>
            <a:noFill/>
            <a:ln w="28575">
              <a:solidFill>
                <a:schemeClr val="tx1"/>
              </a:solidFill>
              <a:round/>
              <a:headEnd/>
              <a:tailEnd/>
            </a:ln>
            <a:effectLst/>
          </p:spPr>
          <p:txBody>
            <a:bodyPr/>
            <a:lstStyle/>
            <a:p>
              <a:endParaRPr lang="en-US"/>
            </a:p>
          </p:txBody>
        </p:sp>
        <p:sp>
          <p:nvSpPr>
            <p:cNvPr id="942143" name="Line 63"/>
            <p:cNvSpPr>
              <a:spLocks noChangeShapeType="1"/>
            </p:cNvSpPr>
            <p:nvPr/>
          </p:nvSpPr>
          <p:spPr bwMode="auto">
            <a:xfrm>
              <a:off x="5156200" y="2654300"/>
              <a:ext cx="0" cy="952500"/>
            </a:xfrm>
            <a:prstGeom prst="line">
              <a:avLst/>
            </a:prstGeom>
            <a:noFill/>
            <a:ln w="28575">
              <a:solidFill>
                <a:schemeClr val="tx1"/>
              </a:solidFill>
              <a:round/>
              <a:headEnd/>
              <a:tailEnd/>
            </a:ln>
            <a:effectLst/>
          </p:spPr>
          <p:txBody>
            <a:bodyPr/>
            <a:lstStyle/>
            <a:p>
              <a:endParaRPr lang="en-US"/>
            </a:p>
          </p:txBody>
        </p:sp>
        <p:sp>
          <p:nvSpPr>
            <p:cNvPr id="942146" name="Rectangle 66"/>
            <p:cNvSpPr>
              <a:spLocks noChangeArrowheads="1"/>
            </p:cNvSpPr>
            <p:nvPr/>
          </p:nvSpPr>
          <p:spPr bwMode="auto">
            <a:xfrm>
              <a:off x="5499100" y="3503613"/>
              <a:ext cx="233363" cy="228600"/>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A3</a:t>
              </a:r>
              <a:endParaRPr lang="en-US"/>
            </a:p>
          </p:txBody>
        </p:sp>
        <p:sp>
          <p:nvSpPr>
            <p:cNvPr id="942147" name="Rectangle 67"/>
            <p:cNvSpPr>
              <a:spLocks noChangeArrowheads="1"/>
            </p:cNvSpPr>
            <p:nvPr/>
          </p:nvSpPr>
          <p:spPr bwMode="auto">
            <a:xfrm>
              <a:off x="5499100" y="3841750"/>
              <a:ext cx="233363" cy="228600"/>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A2</a:t>
              </a:r>
              <a:endParaRPr lang="en-US"/>
            </a:p>
          </p:txBody>
        </p:sp>
        <p:sp>
          <p:nvSpPr>
            <p:cNvPr id="942148" name="Rectangle 68"/>
            <p:cNvSpPr>
              <a:spLocks noChangeArrowheads="1"/>
            </p:cNvSpPr>
            <p:nvPr/>
          </p:nvSpPr>
          <p:spPr bwMode="auto">
            <a:xfrm>
              <a:off x="5499100" y="4178300"/>
              <a:ext cx="233363" cy="228600"/>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A1</a:t>
              </a:r>
              <a:endParaRPr lang="en-US"/>
            </a:p>
          </p:txBody>
        </p:sp>
        <p:sp>
          <p:nvSpPr>
            <p:cNvPr id="942149" name="Rectangle 69"/>
            <p:cNvSpPr>
              <a:spLocks noChangeArrowheads="1"/>
            </p:cNvSpPr>
            <p:nvPr/>
          </p:nvSpPr>
          <p:spPr bwMode="auto">
            <a:xfrm>
              <a:off x="5499100" y="4513263"/>
              <a:ext cx="233363" cy="228600"/>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A0</a:t>
              </a:r>
              <a:endParaRPr lang="en-US"/>
            </a:p>
          </p:txBody>
        </p:sp>
        <p:sp>
          <p:nvSpPr>
            <p:cNvPr id="942150" name="Rectangle 70"/>
            <p:cNvSpPr>
              <a:spLocks noChangeArrowheads="1"/>
            </p:cNvSpPr>
            <p:nvPr/>
          </p:nvSpPr>
          <p:spPr bwMode="auto">
            <a:xfrm>
              <a:off x="6384925" y="3500438"/>
              <a:ext cx="201613" cy="228600"/>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S3</a:t>
              </a:r>
              <a:endParaRPr lang="en-US"/>
            </a:p>
          </p:txBody>
        </p:sp>
        <p:sp>
          <p:nvSpPr>
            <p:cNvPr id="942151" name="Rectangle 71"/>
            <p:cNvSpPr>
              <a:spLocks noChangeArrowheads="1"/>
            </p:cNvSpPr>
            <p:nvPr/>
          </p:nvSpPr>
          <p:spPr bwMode="auto">
            <a:xfrm>
              <a:off x="6384925" y="3838575"/>
              <a:ext cx="201613" cy="228600"/>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S2</a:t>
              </a:r>
              <a:endParaRPr lang="en-US"/>
            </a:p>
          </p:txBody>
        </p:sp>
        <p:sp>
          <p:nvSpPr>
            <p:cNvPr id="942152" name="Rectangle 72"/>
            <p:cNvSpPr>
              <a:spLocks noChangeArrowheads="1"/>
            </p:cNvSpPr>
            <p:nvPr/>
          </p:nvSpPr>
          <p:spPr bwMode="auto">
            <a:xfrm>
              <a:off x="6384925" y="4175125"/>
              <a:ext cx="201613" cy="228600"/>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S1</a:t>
              </a:r>
              <a:endParaRPr lang="en-US"/>
            </a:p>
          </p:txBody>
        </p:sp>
        <p:sp>
          <p:nvSpPr>
            <p:cNvPr id="942153" name="Rectangle 73"/>
            <p:cNvSpPr>
              <a:spLocks noChangeArrowheads="1"/>
            </p:cNvSpPr>
            <p:nvPr/>
          </p:nvSpPr>
          <p:spPr bwMode="auto">
            <a:xfrm>
              <a:off x="6384925" y="4510088"/>
              <a:ext cx="201613" cy="228600"/>
            </a:xfrm>
            <a:prstGeom prst="rect">
              <a:avLst/>
            </a:prstGeom>
            <a:noFill/>
            <a:ln w="9525">
              <a:noFill/>
              <a:miter lim="800000"/>
              <a:headEnd/>
              <a:tailEnd/>
            </a:ln>
          </p:spPr>
          <p:txBody>
            <a:bodyPr wrap="none" lIns="0" tIns="0" rIns="0" bIns="0">
              <a:spAutoFit/>
            </a:bodyPr>
            <a:lstStyle/>
            <a:p>
              <a:r>
                <a:rPr lang="en-US" sz="1500" i="0" baseline="0">
                  <a:solidFill>
                    <a:srgbClr val="000000"/>
                  </a:solidFill>
                  <a:latin typeface="Swiss 721 SWA" charset="0"/>
                </a:rPr>
                <a:t>S0</a:t>
              </a:r>
              <a:endParaRPr lang="en-US"/>
            </a:p>
          </p:txBody>
        </p:sp>
      </p:gr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lgn="l" rtl="1"/>
            <a:fld id="{65FE19CE-4A47-4076-BE33-64C5E84378F9}" type="slidenum">
              <a:rPr lang="en-US" altLang="en-US">
                <a:cs typeface="B Lotus" pitchFamily="2" charset="-78"/>
              </a:rPr>
              <a:pPr algn="l" rtl="1"/>
              <a:t>3</a:t>
            </a:fld>
            <a:endParaRPr lang="en-US" altLang="en-US">
              <a:cs typeface="B Lotus" pitchFamily="2" charset="-78"/>
            </a:endParaRPr>
          </a:p>
        </p:txBody>
      </p:sp>
      <p:sp>
        <p:nvSpPr>
          <p:cNvPr id="154628" name="Rectangle 4"/>
          <p:cNvSpPr>
            <a:spLocks noGrp="1" noChangeArrowheads="1"/>
          </p:cNvSpPr>
          <p:nvPr>
            <p:ph type="title"/>
          </p:nvPr>
        </p:nvSpPr>
        <p:spPr>
          <a:xfrm>
            <a:off x="6705600" y="76200"/>
            <a:ext cx="2362200" cy="838200"/>
          </a:xfrm>
        </p:spPr>
        <p:txBody>
          <a:bodyP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شمارنده</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54629" name="Rectangle 5"/>
          <p:cNvSpPr>
            <a:spLocks noGrp="1" noChangeArrowheads="1"/>
          </p:cNvSpPr>
          <p:nvPr>
            <p:ph type="body" idx="1"/>
          </p:nvPr>
        </p:nvSpPr>
        <p:spPr>
          <a:xfrm>
            <a:off x="457200" y="990600"/>
            <a:ext cx="8229600" cy="1600200"/>
          </a:xfrm>
        </p:spPr>
        <p:txBody>
          <a:bodyPr>
            <a:normAutofit/>
          </a:bodyPr>
          <a:lstStyle/>
          <a:p>
            <a:pPr algn="just" rtl="1">
              <a:buFont typeface="Wingdings" pitchFamily="2" charset="2"/>
              <a:buChar char="q"/>
            </a:pPr>
            <a:r>
              <a:rPr lang="fa-IR" sz="2800" dirty="0" smtClean="0">
                <a:cs typeface="B Lotus" pitchFamily="2" charset="-78"/>
              </a:rPr>
              <a:t> شمارنده </a:t>
            </a:r>
            <a:r>
              <a:rPr lang="fa-IR" sz="2800" dirty="0">
                <a:cs typeface="B Lotus" pitchFamily="2" charset="-78"/>
              </a:rPr>
              <a:t>یک </a:t>
            </a:r>
            <a:r>
              <a:rPr lang="fa-IR" sz="2800" dirty="0" smtClean="0">
                <a:cs typeface="B Lotus" pitchFamily="2" charset="-78"/>
              </a:rPr>
              <a:t>مدار ترتیبی </a:t>
            </a:r>
            <a:r>
              <a:rPr lang="fa-IR" sz="2800" dirty="0">
                <a:cs typeface="B Lotus" pitchFamily="2" charset="-78"/>
              </a:rPr>
              <a:t>است که می تواند یک </a:t>
            </a:r>
            <a:r>
              <a:rPr lang="fa-IR" sz="2800" b="1" dirty="0">
                <a:cs typeface="B Lotus" pitchFamily="2" charset="-78"/>
              </a:rPr>
              <a:t>دنباله از پیش تعیین شده از حالتها را دنبال کند. </a:t>
            </a:r>
            <a:r>
              <a:rPr lang="fa-IR" sz="2800" dirty="0">
                <a:cs typeface="B Lotus" pitchFamily="2" charset="-78"/>
              </a:rPr>
              <a:t>در شمارنده، گیتهای منطقی طوری به هم وصل شده اند تا خروجی مورد نظر تامین شود</a:t>
            </a:r>
            <a:r>
              <a:rPr lang="fa-IR" sz="2800" dirty="0" smtClean="0">
                <a:cs typeface="B Lotus" pitchFamily="2" charset="-78"/>
              </a:rPr>
              <a:t>.</a:t>
            </a:r>
            <a:endParaRPr lang="en-US" sz="2800" dirty="0">
              <a:cs typeface="B Lotus" pitchFamily="2" charset="-78"/>
            </a:endParaRPr>
          </a:p>
        </p:txBody>
      </p:sp>
      <p:sp>
        <p:nvSpPr>
          <p:cNvPr id="7" name="Rectangle 6"/>
          <p:cNvSpPr/>
          <p:nvPr/>
        </p:nvSpPr>
        <p:spPr>
          <a:xfrm>
            <a:off x="533400" y="4191000"/>
            <a:ext cx="8077200" cy="2616101"/>
          </a:xfrm>
          <a:prstGeom prst="rect">
            <a:avLst/>
          </a:prstGeom>
        </p:spPr>
        <p:txBody>
          <a:bodyPr wrap="square">
            <a:spAutoFit/>
          </a:bodyPr>
          <a:lstStyle/>
          <a:p>
            <a:pPr marL="0" lvl="2" algn="just" rtl="1">
              <a:buSzPct val="70000"/>
              <a:buFont typeface="Wingdings" pitchFamily="2" charset="2"/>
              <a:buChar char="q"/>
            </a:pPr>
            <a:r>
              <a:rPr lang="fa-IR" sz="2800" dirty="0" smtClean="0">
                <a:cs typeface="B Lotus" pitchFamily="2" charset="-78"/>
              </a:rPr>
              <a:t> </a:t>
            </a:r>
            <a:r>
              <a:rPr lang="fa-IR" sz="2800" b="1" dirty="0" smtClean="0">
                <a:solidFill>
                  <a:srgbClr val="FF0000"/>
                </a:solidFill>
                <a:cs typeface="B Lotus" pitchFamily="2" charset="-78"/>
              </a:rPr>
              <a:t>سنکرون(هنگام): </a:t>
            </a:r>
            <a:r>
              <a:rPr lang="fa-IR" sz="2800" dirty="0" smtClean="0">
                <a:cs typeface="B Lotus" pitchFamily="2" charset="-78"/>
              </a:rPr>
              <a:t>در این نوع تمام واحدهای ترتیبی مدار با یک </a:t>
            </a:r>
            <a:r>
              <a:rPr lang="en-US" sz="2800" dirty="0" err="1" smtClean="0">
                <a:cs typeface="B Lotus" pitchFamily="2" charset="-78"/>
              </a:rPr>
              <a:t>Clk</a:t>
            </a:r>
            <a:r>
              <a:rPr lang="fa-IR" sz="2800" dirty="0" smtClean="0">
                <a:cs typeface="B Lotus" pitchFamily="2" charset="-78"/>
              </a:rPr>
              <a:t> کار می کنند. </a:t>
            </a:r>
            <a:r>
              <a:rPr lang="fa-IR" sz="2400" dirty="0" smtClean="0">
                <a:cs typeface="B Lotus" pitchFamily="2" charset="-78"/>
              </a:rPr>
              <a:t>یک کلاک مشترک به همه وصل است و فلیپ فلاپها را همزمان تریگر می کند.</a:t>
            </a:r>
            <a:endParaRPr lang="en-US" sz="2400" dirty="0" smtClean="0">
              <a:cs typeface="B Lotus" pitchFamily="2" charset="-78"/>
            </a:endParaRPr>
          </a:p>
          <a:p>
            <a:pPr algn="just" rtl="1">
              <a:buSzPct val="70000"/>
              <a:buFont typeface="Wingdings" pitchFamily="2" charset="2"/>
              <a:buChar char="q"/>
            </a:pPr>
            <a:r>
              <a:rPr lang="fa-IR" sz="2800" dirty="0" smtClean="0">
                <a:cs typeface="B Lotus" pitchFamily="2" charset="-78"/>
              </a:rPr>
              <a:t> </a:t>
            </a:r>
            <a:r>
              <a:rPr lang="fa-IR" sz="2800" b="1" dirty="0" smtClean="0">
                <a:solidFill>
                  <a:srgbClr val="FF0000"/>
                </a:solidFill>
                <a:cs typeface="B Lotus" pitchFamily="2" charset="-78"/>
              </a:rPr>
              <a:t>آسنکرون(ناهمگام): </a:t>
            </a:r>
            <a:r>
              <a:rPr lang="fa-IR" sz="2800" dirty="0" smtClean="0">
                <a:cs typeface="B Lotus" pitchFamily="2" charset="-78"/>
              </a:rPr>
              <a:t>در این نوع هر واحد </a:t>
            </a:r>
            <a:r>
              <a:rPr lang="en-US" sz="2800" dirty="0" err="1" smtClean="0">
                <a:cs typeface="B Lotus" pitchFamily="2" charset="-78"/>
              </a:rPr>
              <a:t>Clk</a:t>
            </a:r>
            <a:r>
              <a:rPr lang="fa-IR" sz="2800" dirty="0" smtClean="0">
                <a:cs typeface="B Lotus" pitchFamily="2" charset="-78"/>
              </a:rPr>
              <a:t> مجزایی دارد. </a:t>
            </a:r>
            <a:r>
              <a:rPr lang="fa-IR" sz="2800" b="1" dirty="0" smtClean="0">
                <a:solidFill>
                  <a:srgbClr val="FF0000"/>
                </a:solidFill>
                <a:cs typeface="B Lotus" pitchFamily="2" charset="-78"/>
              </a:rPr>
              <a:t>(موج گونه) </a:t>
            </a:r>
            <a:r>
              <a:rPr lang="fa-IR" sz="2800" dirty="0" smtClean="0">
                <a:cs typeface="B Lotus" pitchFamily="2" charset="-78"/>
              </a:rPr>
              <a:t>خروجی فلیپ فلاپها باعث کلاک خوردن دیگر فلیپ فلاپها می گردد. </a:t>
            </a:r>
            <a:endParaRPr lang="en-US" sz="2800" dirty="0" smtClean="0">
              <a:cs typeface="B Lotus" pitchFamily="2" charset="-78"/>
            </a:endParaRPr>
          </a:p>
        </p:txBody>
      </p:sp>
      <p:sp>
        <p:nvSpPr>
          <p:cNvPr id="10" name="Text Box 2"/>
          <p:cNvSpPr txBox="1">
            <a:spLocks noChangeArrowheads="1"/>
          </p:cNvSpPr>
          <p:nvPr/>
        </p:nvSpPr>
        <p:spPr bwMode="auto">
          <a:xfrm>
            <a:off x="380999" y="2362200"/>
            <a:ext cx="7467601" cy="1785104"/>
          </a:xfrm>
          <a:prstGeom prst="rect">
            <a:avLst/>
          </a:prstGeom>
          <a:noFill/>
          <a:ln w="38100" algn="ctr">
            <a:noFill/>
            <a:miter lim="800000"/>
            <a:headEnd/>
            <a:tailEnd/>
          </a:ln>
        </p:spPr>
        <p:txBody>
          <a:bodyPr wrap="square">
            <a:spAutoFit/>
          </a:bodyPr>
          <a:lstStyle/>
          <a:p>
            <a:pPr algn="r" rtl="1">
              <a:spcBef>
                <a:spcPct val="50000"/>
              </a:spcBef>
              <a:buClr>
                <a:schemeClr val="hlink"/>
              </a:buClr>
              <a:buSzPct val="70000"/>
              <a:buFont typeface="Wingdings" pitchFamily="2" charset="2"/>
              <a:buChar char="q"/>
            </a:pPr>
            <a:r>
              <a:rPr lang="fa-IR" sz="2000" dirty="0" smtClean="0">
                <a:latin typeface="Tahoma" pitchFamily="34" charset="0"/>
                <a:cs typeface="B Lotus" pitchFamily="2" charset="-78"/>
              </a:rPr>
              <a:t> منظم(دنباله ای از اعداد در مبنای دو را تولید می کند)</a:t>
            </a:r>
          </a:p>
          <a:p>
            <a:pPr lvl="1" algn="r" rtl="1">
              <a:spcBef>
                <a:spcPct val="50000"/>
              </a:spcBef>
              <a:buClr>
                <a:schemeClr val="tx2"/>
              </a:buClr>
              <a:buSzPct val="60000"/>
              <a:buFont typeface="Wingdings" pitchFamily="2" charset="2"/>
              <a:buChar char="q"/>
            </a:pPr>
            <a:r>
              <a:rPr lang="fa-IR" sz="2000" dirty="0" smtClean="0">
                <a:latin typeface="Tahoma" pitchFamily="34" charset="0"/>
                <a:cs typeface="B Lotus" pitchFamily="2" charset="-78"/>
              </a:rPr>
              <a:t> بالا شمار</a:t>
            </a:r>
          </a:p>
          <a:p>
            <a:pPr lvl="1" algn="r" rtl="1">
              <a:spcBef>
                <a:spcPct val="50000"/>
              </a:spcBef>
              <a:buClr>
                <a:schemeClr val="tx2"/>
              </a:buClr>
              <a:buSzPct val="60000"/>
              <a:buFont typeface="Wingdings" pitchFamily="2" charset="2"/>
              <a:buChar char="q"/>
            </a:pPr>
            <a:r>
              <a:rPr lang="fa-IR" sz="2000" dirty="0" smtClean="0">
                <a:latin typeface="Tahoma" pitchFamily="34" charset="0"/>
                <a:cs typeface="B Lotus" pitchFamily="2" charset="-78"/>
              </a:rPr>
              <a:t> پائین شمار</a:t>
            </a:r>
          </a:p>
          <a:p>
            <a:pPr algn="r" rtl="1">
              <a:spcBef>
                <a:spcPct val="50000"/>
              </a:spcBef>
              <a:buClr>
                <a:schemeClr val="hlink"/>
              </a:buClr>
              <a:buSzPct val="70000"/>
              <a:buFont typeface="Wingdings" pitchFamily="2" charset="2"/>
              <a:buChar char="q"/>
            </a:pPr>
            <a:r>
              <a:rPr lang="fa-IR" sz="2000" dirty="0" smtClean="0">
                <a:latin typeface="Tahoma" pitchFamily="34" charset="0"/>
                <a:cs typeface="B Lotus" pitchFamily="2" charset="-78"/>
              </a:rPr>
              <a:t> نامنظم(دنباله ای غیر منظم دودویی را تولید می کند)</a:t>
            </a:r>
            <a:endParaRPr lang="en-US" sz="2000" dirty="0">
              <a:latin typeface="Tahoma" pitchFamily="34" charset="0"/>
              <a:cs typeface="B Lotus" pitchFamily="2" charset="-78"/>
            </a:endParaRPr>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2400" y="152400"/>
            <a:ext cx="4267200" cy="868362"/>
          </a:xfrm>
        </p:spPr>
        <p:txBody>
          <a:bodyPr>
            <a:normAutofit/>
          </a:bodyPr>
          <a:lstStyle/>
          <a:p>
            <a:pPr algn="l"/>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Designing </a:t>
            </a:r>
            <a:r>
              <a:rPr lang="en-US" sz="3200" b="1" dirty="0">
                <a:solidFill>
                  <a:srgbClr val="070E93"/>
                </a:solidFill>
                <a:effectLst>
                  <a:outerShdw blurRad="38100" dist="38100" dir="2700000" algn="tl">
                    <a:srgbClr val="C0C0C0"/>
                  </a:outerShdw>
                </a:effectLst>
                <a:latin typeface="Times New Roman" pitchFamily="18" charset="0"/>
                <a:cs typeface="B Titr" pitchFamily="2" charset="-78"/>
              </a:rPr>
              <a:t>a Counter</a:t>
            </a:r>
          </a:p>
        </p:txBody>
      </p:sp>
      <p:sp>
        <p:nvSpPr>
          <p:cNvPr id="27651" name="Rectangle 3"/>
          <p:cNvSpPr>
            <a:spLocks noGrp="1" noChangeArrowheads="1"/>
          </p:cNvSpPr>
          <p:nvPr>
            <p:ph type="body" idx="1"/>
          </p:nvPr>
        </p:nvSpPr>
        <p:spPr>
          <a:xfrm>
            <a:off x="457200" y="1066800"/>
            <a:ext cx="8229600" cy="990600"/>
          </a:xfrm>
        </p:spPr>
        <p:txBody>
          <a:bodyPr/>
          <a:lstStyle/>
          <a:p>
            <a:pPr>
              <a:buFont typeface="Wingdings" pitchFamily="2" charset="2"/>
              <a:buChar char="q"/>
            </a:pPr>
            <a:r>
              <a:rPr lang="en-US" sz="2400" dirty="0"/>
              <a:t>Now that we have seen how a simple memory element is made, let’s try and make a counter:</a:t>
            </a:r>
          </a:p>
        </p:txBody>
      </p:sp>
      <p:sp>
        <p:nvSpPr>
          <p:cNvPr id="27653" name="Rectangle 5"/>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en-US"/>
          </a:p>
        </p:txBody>
      </p:sp>
      <p:graphicFrame>
        <p:nvGraphicFramePr>
          <p:cNvPr id="27658" name="Object 10"/>
          <p:cNvGraphicFramePr>
            <a:graphicFrameLocks noGrp="1" noChangeAspect="1"/>
          </p:cNvGraphicFramePr>
          <p:nvPr>
            <p:ph sz="half" idx="4294967295"/>
          </p:nvPr>
        </p:nvGraphicFramePr>
        <p:xfrm>
          <a:off x="1390650" y="2239481"/>
          <a:ext cx="6229350" cy="4142269"/>
        </p:xfrm>
        <a:graphic>
          <a:graphicData uri="http://schemas.openxmlformats.org/presentationml/2006/ole">
            <mc:AlternateContent xmlns:mc="http://schemas.openxmlformats.org/markup-compatibility/2006">
              <mc:Choice xmlns:v="urn:schemas-microsoft-com:vml" Requires="v">
                <p:oleObj spid="_x0000_s151555" name="Visio" r:id="rId3" imgW="3591878" imgH="2389108" progId="">
                  <p:embed/>
                </p:oleObj>
              </mc:Choice>
              <mc:Fallback>
                <p:oleObj name="Visio" r:id="rId3" imgW="3591878" imgH="2389108"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0650" y="2239481"/>
                        <a:ext cx="6229350" cy="4142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3"/>
          <p:cNvSpPr txBox="1">
            <a:spLocks noChangeArrowheads="1"/>
          </p:cNvSpPr>
          <p:nvPr/>
        </p:nvSpPr>
        <p:spPr>
          <a:xfrm>
            <a:off x="2286000" y="4724400"/>
            <a:ext cx="1600200" cy="914400"/>
          </a:xfrm>
          <a:prstGeom prst="rect">
            <a:avLst/>
          </a:prstGeom>
          <a:solidFill>
            <a:schemeClr val="bg1"/>
          </a:solidFill>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q"/>
              <a:tabLst/>
              <a:defRPr/>
            </a:pPr>
            <a:r>
              <a:rPr kumimoji="0" lang="en-US" sz="2400" b="0" i="0" u="none" strike="noStrike" kern="1200" cap="none" spc="0" normalizeH="0" baseline="0" noProof="0" dirty="0" smtClean="0">
                <a:ln>
                  <a:noFill/>
                </a:ln>
                <a:solidFill>
                  <a:schemeClr val="bg1"/>
                </a:solidFill>
                <a:effectLst/>
                <a:uLnTx/>
                <a:uFillTx/>
                <a:latin typeface="+mn-lt"/>
                <a:ea typeface="+mn-ea"/>
                <a:cs typeface="+mn-cs"/>
              </a:rPr>
              <a:t>Now that we have seen how a simple memory element is made, let’s try and make a counter:</a:t>
            </a: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27650"/>
                                        </p:tgtEl>
                                      </p:cBhvr>
                                      <p:to x="80000" y="100000"/>
                                    </p:animScale>
                                    <p:anim by="(#ppt_w*0.10)" calcmode="lin" valueType="num">
                                      <p:cBhvr>
                                        <p:cTn id="7" dur="250" autoRev="1" fill="hold">
                                          <p:stCondLst>
                                            <p:cond delay="0"/>
                                          </p:stCondLst>
                                        </p:cTn>
                                        <p:tgtEl>
                                          <p:spTgt spid="27650"/>
                                        </p:tgtEl>
                                        <p:attrNameLst>
                                          <p:attrName>ppt_x</p:attrName>
                                        </p:attrNameLst>
                                      </p:cBhvr>
                                    </p:anim>
                                    <p:anim by="(-#ppt_w*0.10)" calcmode="lin" valueType="num">
                                      <p:cBhvr>
                                        <p:cTn id="8" dur="250" autoRev="1" fill="hold">
                                          <p:stCondLst>
                                            <p:cond delay="0"/>
                                          </p:stCondLst>
                                        </p:cTn>
                                        <p:tgtEl>
                                          <p:spTgt spid="27650"/>
                                        </p:tgtEl>
                                        <p:attrNameLst>
                                          <p:attrName>ppt_y</p:attrName>
                                        </p:attrNameLst>
                                      </p:cBhvr>
                                    </p:anim>
                                    <p:animRot by="-480000">
                                      <p:cBhvr>
                                        <p:cTn id="9" dur="250" autoRev="1" fill="hold">
                                          <p:stCondLst>
                                            <p:cond delay="0"/>
                                          </p:stCondLst>
                                        </p:cTn>
                                        <p:tgtEl>
                                          <p:spTgt spid="276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309250" name="Shape 5121"/>
          <p:cNvSpPr>
            <a:spLocks noGrp="1" noChangeArrowheads="1"/>
          </p:cNvSpPr>
          <p:nvPr>
            <p:ph type="title" idx="4294967295"/>
          </p:nvPr>
        </p:nvSpPr>
        <p:spPr>
          <a:xfrm>
            <a:off x="5638800" y="152400"/>
            <a:ext cx="3276600" cy="639762"/>
          </a:xfrm>
        </p:spPr>
        <p:txBody>
          <a:bodyPr lIns="92075" tIns="46038" rIns="92075" bIns="46038">
            <a:normAutofit/>
          </a:bodyPr>
          <a:lstStyle/>
          <a:p>
            <a:pPr algn="r" rtl="1" eaLnBrk="1" hangingPunct="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شمارندة جانسون</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133122" name="Picture 2"/>
          <p:cNvPicPr>
            <a:picLocks noChangeAspect="1" noChangeArrowheads="1"/>
          </p:cNvPicPr>
          <p:nvPr/>
        </p:nvPicPr>
        <p:blipFill>
          <a:blip r:embed="rId3"/>
          <a:srcRect/>
          <a:stretch>
            <a:fillRect/>
          </a:stretch>
        </p:blipFill>
        <p:spPr bwMode="auto">
          <a:xfrm>
            <a:off x="304800" y="838200"/>
            <a:ext cx="7381875" cy="5819775"/>
          </a:xfrm>
          <a:prstGeom prst="rect">
            <a:avLst/>
          </a:prstGeom>
          <a:noFill/>
          <a:ln w="9525">
            <a:noFill/>
            <a:miter lim="800000"/>
            <a:headEnd/>
            <a:tailEnd/>
          </a:ln>
          <a:effectLst/>
        </p:spPr>
      </p:pic>
    </p:spTree>
  </p:cSld>
  <p:clrMapOvr>
    <a:masterClrMapping/>
  </p:clrMapOvr>
  <p:transition>
    <p:spli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6477000" y="304800"/>
            <a:ext cx="2252540" cy="547842"/>
          </a:xfrm>
          <a:prstGeom prst="rect">
            <a:avLst/>
          </a:prstGeom>
        </p:spPr>
        <p:txBody>
          <a:bodyPr wrap="none">
            <a:spAutoFit/>
          </a:bodyPr>
          <a:lstStyle/>
          <a:p>
            <a:pPr algn="r" rtl="1">
              <a:lnSpc>
                <a:spcPct val="90000"/>
              </a:lnSpc>
            </a:pPr>
            <a:r>
              <a:rPr lang="fa-IR" sz="3200" b="1" kern="0" dirty="0" smtClean="0">
                <a:solidFill>
                  <a:srgbClr val="C00000"/>
                </a:solidFill>
                <a:effectLst>
                  <a:outerShdw blurRad="38100" dist="38100" dir="2700000" algn="tl">
                    <a:srgbClr val="C0C0C0"/>
                  </a:outerShdw>
                </a:effectLst>
                <a:latin typeface="Times New Roman" pitchFamily="18" charset="0"/>
                <a:ea typeface="+mj-ea"/>
                <a:cs typeface="B Titr" pitchFamily="2" charset="-78"/>
              </a:rPr>
              <a:t>- جلسه آینده</a:t>
            </a:r>
            <a:endParaRPr lang="en-US" sz="3200" b="1" kern="0" dirty="0" smtClean="0">
              <a:solidFill>
                <a:srgbClr val="C00000"/>
              </a:solidFill>
              <a:effectLst>
                <a:outerShdw blurRad="38100" dist="38100" dir="2700000" algn="tl">
                  <a:srgbClr val="C0C0C0"/>
                </a:outerShdw>
              </a:effectLst>
              <a:latin typeface="Times New Roman" pitchFamily="18" charset="0"/>
              <a:ea typeface="+mj-ea"/>
              <a:cs typeface="B Titr" pitchFamily="2" charset="-78"/>
            </a:endParaRPr>
          </a:p>
        </p:txBody>
      </p:sp>
      <p:sp>
        <p:nvSpPr>
          <p:cNvPr id="5" name="Rectangle 3"/>
          <p:cNvSpPr txBox="1">
            <a:spLocks noChangeArrowheads="1"/>
          </p:cNvSpPr>
          <p:nvPr/>
        </p:nvSpPr>
        <p:spPr>
          <a:xfrm>
            <a:off x="3733800" y="1371600"/>
            <a:ext cx="4724400" cy="1981200"/>
          </a:xfrm>
          <a:prstGeom prst="rect">
            <a:avLst/>
          </a:prstGeom>
        </p:spPr>
        <p:txBody>
          <a:bodyPr vert="horz" lIns="91440" tIns="45720" rIns="91440" bIns="45720" rtlCol="0">
            <a:normAutofit/>
          </a:bodyPr>
          <a:lstStyle/>
          <a:p>
            <a:pPr marL="342900" marR="0" lvl="0" indent="-342900" algn="just" defTabSz="914400" rtl="1" eaLnBrk="1" fontAlgn="auto" latinLnBrk="0" hangingPunct="1">
              <a:lnSpc>
                <a:spcPct val="100000"/>
              </a:lnSpc>
              <a:spcBef>
                <a:spcPct val="20000"/>
              </a:spcBef>
              <a:spcAft>
                <a:spcPts val="0"/>
              </a:spcAft>
              <a:buClrTx/>
              <a:buSzTx/>
              <a:buFont typeface="Wingdings" pitchFamily="2" charset="2"/>
              <a:buChar char="q"/>
              <a:tabLst/>
              <a:defRPr/>
            </a:pPr>
            <a:r>
              <a:rPr kumimoji="0" lang="fa-IR" sz="3200" b="0" i="0" u="none" strike="noStrike" kern="1200" cap="none" spc="0" normalizeH="0" baseline="0" noProof="0" dirty="0" smtClean="0">
                <a:ln>
                  <a:noFill/>
                </a:ln>
                <a:solidFill>
                  <a:schemeClr val="tx1"/>
                </a:solidFill>
                <a:effectLst/>
                <a:uLnTx/>
                <a:uFillTx/>
                <a:cs typeface="B Titr" pitchFamily="2" charset="-78"/>
              </a:rPr>
              <a:t> ثبات</a:t>
            </a:r>
            <a:r>
              <a:rPr kumimoji="0" lang="fa-IR" sz="3200" b="0" i="0" u="none" strike="noStrike" kern="1200" cap="none" spc="0" normalizeH="0" noProof="0" dirty="0" smtClean="0">
                <a:ln>
                  <a:noFill/>
                </a:ln>
                <a:solidFill>
                  <a:schemeClr val="tx1"/>
                </a:solidFill>
                <a:effectLst/>
                <a:uLnTx/>
                <a:uFillTx/>
                <a:cs typeface="B Titr" pitchFamily="2" charset="-78"/>
              </a:rPr>
              <a:t> ها</a:t>
            </a:r>
            <a:endParaRPr kumimoji="0" lang="en-US" sz="3200" b="0" i="0" u="none" strike="noStrike" kern="1200" cap="none" spc="0" normalizeH="0" baseline="0" noProof="0" dirty="0">
              <a:ln>
                <a:noFill/>
              </a:ln>
              <a:solidFill>
                <a:schemeClr val="tx1"/>
              </a:solidFill>
              <a:effectLst/>
              <a:uLnTx/>
              <a:uFillTx/>
              <a:cs typeface="B Titr"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F6FC8C30-0089-4344-844A-1283DD3633BC}" type="slidenum">
              <a:rPr lang="en-US" smtClean="0"/>
              <a:pPr/>
              <a:t>4</a:t>
            </a:fld>
            <a:endParaRPr lang="en-US" dirty="0"/>
          </a:p>
        </p:txBody>
      </p:sp>
      <p:sp>
        <p:nvSpPr>
          <p:cNvPr id="921604" name="Rectangle 4"/>
          <p:cNvSpPr>
            <a:spLocks noGrp="1" noChangeArrowheads="1"/>
          </p:cNvSpPr>
          <p:nvPr>
            <p:ph type="body" idx="1"/>
          </p:nvPr>
        </p:nvSpPr>
        <p:spPr>
          <a:xfrm>
            <a:off x="685800" y="1600200"/>
            <a:ext cx="7772400" cy="4724400"/>
          </a:xfrm>
        </p:spPr>
        <p:txBody>
          <a:bodyPr>
            <a:normAutofit/>
          </a:bodyPr>
          <a:lstStyle/>
          <a:p>
            <a:pPr algn="just">
              <a:buFont typeface="Wingdings" pitchFamily="2" charset="2"/>
              <a:buChar char="q"/>
            </a:pPr>
            <a:r>
              <a:rPr lang="en-US" sz="2400" u="sng" dirty="0">
                <a:cs typeface="Times New Roman" pitchFamily="18" charset="0"/>
              </a:rPr>
              <a:t>Counters</a:t>
            </a:r>
            <a:r>
              <a:rPr lang="en-US" sz="2400" dirty="0">
                <a:cs typeface="Times New Roman" pitchFamily="18" charset="0"/>
              </a:rPr>
              <a:t> are sequential circuits which "count" through a </a:t>
            </a:r>
            <a:r>
              <a:rPr lang="en-US" sz="2400" b="1" dirty="0">
                <a:solidFill>
                  <a:srgbClr val="C00000"/>
                </a:solidFill>
                <a:cs typeface="Times New Roman" pitchFamily="18" charset="0"/>
              </a:rPr>
              <a:t>specific state sequence</a:t>
            </a:r>
            <a:r>
              <a:rPr lang="en-US" sz="2400" dirty="0">
                <a:cs typeface="Times New Roman" pitchFamily="18" charset="0"/>
              </a:rPr>
              <a:t>.  They can </a:t>
            </a:r>
            <a:r>
              <a:rPr lang="en-US" sz="2400" u="sng" dirty="0">
                <a:cs typeface="Times New Roman" pitchFamily="18" charset="0"/>
              </a:rPr>
              <a:t>count up</a:t>
            </a:r>
            <a:r>
              <a:rPr lang="en-US" sz="2400" dirty="0">
                <a:cs typeface="Times New Roman" pitchFamily="18" charset="0"/>
              </a:rPr>
              <a:t>, </a:t>
            </a:r>
            <a:r>
              <a:rPr lang="en-US" sz="2400" u="sng" dirty="0">
                <a:cs typeface="Times New Roman" pitchFamily="18" charset="0"/>
              </a:rPr>
              <a:t>count down</a:t>
            </a:r>
            <a:r>
              <a:rPr lang="en-US" sz="2400" dirty="0">
                <a:cs typeface="Times New Roman" pitchFamily="18" charset="0"/>
              </a:rPr>
              <a:t>, or </a:t>
            </a:r>
            <a:r>
              <a:rPr lang="en-US" sz="2400" u="sng" dirty="0">
                <a:cs typeface="Times New Roman" pitchFamily="18" charset="0"/>
              </a:rPr>
              <a:t>count through other fixed sequences</a:t>
            </a:r>
            <a:r>
              <a:rPr lang="en-US" sz="2400" dirty="0">
                <a:cs typeface="Times New Roman" pitchFamily="18" charset="0"/>
              </a:rPr>
              <a:t>.  Two distinct types are in common usage:</a:t>
            </a:r>
          </a:p>
          <a:p>
            <a:pPr algn="just">
              <a:buFont typeface="Wingdings" pitchFamily="2" charset="2"/>
              <a:buChar char="q"/>
            </a:pPr>
            <a:r>
              <a:rPr lang="en-US" sz="2400" b="1" dirty="0">
                <a:cs typeface="Times New Roman" pitchFamily="18" charset="0"/>
              </a:rPr>
              <a:t>Ripple Counters</a:t>
            </a:r>
          </a:p>
          <a:p>
            <a:pPr lvl="1" algn="just">
              <a:buFont typeface="Wingdings" pitchFamily="2" charset="2"/>
              <a:buChar char="q"/>
            </a:pPr>
            <a:r>
              <a:rPr lang="en-US" sz="2000" dirty="0">
                <a:cs typeface="Times New Roman" pitchFamily="18" charset="0"/>
              </a:rPr>
              <a:t>Clock connected to the flip-flop clock input on the LSB bit flip-flop</a:t>
            </a:r>
          </a:p>
          <a:p>
            <a:pPr lvl="1" algn="just">
              <a:buFont typeface="Wingdings" pitchFamily="2" charset="2"/>
              <a:buChar char="q"/>
            </a:pPr>
            <a:r>
              <a:rPr lang="en-US" sz="2000" dirty="0">
                <a:cs typeface="Times New Roman" pitchFamily="18" charset="0"/>
              </a:rPr>
              <a:t>For all other bits, a flip-flop output is connected to the clock input, thus circuit is not truly synchronous!</a:t>
            </a:r>
          </a:p>
          <a:p>
            <a:pPr algn="just">
              <a:buFont typeface="Wingdings" pitchFamily="2" charset="2"/>
              <a:buChar char="q"/>
            </a:pPr>
            <a:r>
              <a:rPr lang="en-US" sz="2400" b="1" dirty="0" smtClean="0">
                <a:cs typeface="Times New Roman" pitchFamily="18" charset="0"/>
              </a:rPr>
              <a:t>Synchronous </a:t>
            </a:r>
            <a:r>
              <a:rPr lang="en-US" sz="2400" b="1" dirty="0">
                <a:cs typeface="Times New Roman" pitchFamily="18" charset="0"/>
              </a:rPr>
              <a:t>Counters</a:t>
            </a:r>
          </a:p>
          <a:p>
            <a:pPr lvl="1" algn="just">
              <a:buFont typeface="Wingdings" pitchFamily="2" charset="2"/>
              <a:buChar char="q"/>
            </a:pPr>
            <a:r>
              <a:rPr lang="en-US" sz="2000" dirty="0">
                <a:cs typeface="Times New Roman" pitchFamily="18" charset="0"/>
              </a:rPr>
              <a:t>Clock is directly connected to the flip-flop clock inputs</a:t>
            </a:r>
          </a:p>
          <a:p>
            <a:pPr lvl="1" algn="just">
              <a:buFont typeface="Wingdings" pitchFamily="2" charset="2"/>
              <a:buChar char="q"/>
            </a:pPr>
            <a:r>
              <a:rPr lang="en-US" sz="2000" dirty="0">
                <a:cs typeface="Times New Roman" pitchFamily="18" charset="0"/>
              </a:rPr>
              <a:t>Logic is used to implement the desired state </a:t>
            </a:r>
            <a:r>
              <a:rPr lang="en-US" sz="2000" dirty="0" smtClean="0">
                <a:cs typeface="Times New Roman" pitchFamily="18" charset="0"/>
              </a:rPr>
              <a:t>sequencing</a:t>
            </a:r>
            <a:endParaRPr lang="en-US" sz="2000" dirty="0">
              <a:cs typeface="Times New Roman" pitchFamily="18" charset="0"/>
            </a:endParaRPr>
          </a:p>
        </p:txBody>
      </p:sp>
      <p:sp>
        <p:nvSpPr>
          <p:cNvPr id="7" name="Rectangle 2"/>
          <p:cNvSpPr>
            <a:spLocks noGrp="1" noChangeArrowheads="1"/>
          </p:cNvSpPr>
          <p:nvPr>
            <p:ph type="title"/>
          </p:nvPr>
        </p:nvSpPr>
        <p:spPr>
          <a:xfrm>
            <a:off x="228600" y="76200"/>
            <a:ext cx="2133600" cy="838200"/>
          </a:xfrm>
        </p:spPr>
        <p:txBody>
          <a:bodyPr>
            <a:normAutofit/>
          </a:bodyPr>
          <a:lstStyle/>
          <a:p>
            <a:pPr algn="l"/>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Counter </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5" name="Rectangle 4"/>
          <p:cNvSpPr/>
          <p:nvPr/>
        </p:nvSpPr>
        <p:spPr>
          <a:xfrm>
            <a:off x="838200" y="762000"/>
            <a:ext cx="7467600" cy="830997"/>
          </a:xfrm>
          <a:prstGeom prst="rect">
            <a:avLst/>
          </a:prstGeom>
        </p:spPr>
        <p:txBody>
          <a:bodyPr wrap="square">
            <a:spAutoFit/>
          </a:bodyPr>
          <a:lstStyle/>
          <a:p>
            <a:pPr algn="just">
              <a:buFont typeface="Wingdings" pitchFamily="2" charset="2"/>
              <a:buChar char="q"/>
            </a:pPr>
            <a:r>
              <a:rPr lang="fa-IR" sz="2400" dirty="0" smtClean="0"/>
              <a:t> </a:t>
            </a:r>
            <a:r>
              <a:rPr lang="en-US" sz="2400" dirty="0" smtClean="0"/>
              <a:t>Any sequential circuit whose state diagram is a </a:t>
            </a:r>
            <a:r>
              <a:rPr lang="en-US" sz="2400" dirty="0" smtClean="0">
                <a:solidFill>
                  <a:srgbClr val="FF0000"/>
                </a:solidFill>
              </a:rPr>
              <a:t>single cycle.</a:t>
            </a:r>
            <a:endParaRPr lang="en-US" sz="2400" dirty="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7"/>
                                        </p:tgtEl>
                                      </p:cBhvr>
                                      <p:to x="80000" y="100000"/>
                                    </p:animScale>
                                    <p:anim by="(#ppt_w*0.10)" calcmode="lin" valueType="num">
                                      <p:cBhvr>
                                        <p:cTn id="7" dur="250" autoRev="1" fill="hold">
                                          <p:stCondLst>
                                            <p:cond delay="0"/>
                                          </p:stCondLst>
                                        </p:cTn>
                                        <p:tgtEl>
                                          <p:spTgt spid="7"/>
                                        </p:tgtEl>
                                        <p:attrNameLst>
                                          <p:attrName>ppt_x</p:attrName>
                                        </p:attrNameLst>
                                      </p:cBhvr>
                                    </p:anim>
                                    <p:anim by="(-#ppt_w*0.10)" calcmode="lin" valueType="num">
                                      <p:cBhvr>
                                        <p:cTn id="8" dur="250" autoRev="1" fill="hold">
                                          <p:stCondLst>
                                            <p:cond delay="0"/>
                                          </p:stCondLst>
                                        </p:cTn>
                                        <p:tgtEl>
                                          <p:spTgt spid="7"/>
                                        </p:tgtEl>
                                        <p:attrNameLst>
                                          <p:attrName>ppt_y</p:attrName>
                                        </p:attrNameLst>
                                      </p:cBhvr>
                                    </p:anim>
                                    <p:animRot by="-480000">
                                      <p:cBhvr>
                                        <p:cTn id="9" dur="2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72BF9E0B-6EB0-4940-BD65-2DE7EA22DA9E}" type="slidenum">
              <a:rPr lang="en-US" smtClean="0"/>
              <a:pPr/>
              <a:t>5</a:t>
            </a:fld>
            <a:endParaRPr lang="en-US" dirty="0"/>
          </a:p>
        </p:txBody>
      </p:sp>
      <p:sp>
        <p:nvSpPr>
          <p:cNvPr id="998402" name="Rectangle 2"/>
          <p:cNvSpPr>
            <a:spLocks noGrp="1" noChangeArrowheads="1"/>
          </p:cNvSpPr>
          <p:nvPr>
            <p:ph type="title"/>
          </p:nvPr>
        </p:nvSpPr>
        <p:spPr>
          <a:xfrm>
            <a:off x="457200" y="274638"/>
            <a:ext cx="3581400" cy="868362"/>
          </a:xfrm>
        </p:spPr>
        <p:txBody>
          <a:bodyPr>
            <a:normAutofit/>
          </a:bodyPr>
          <a:lstStyle/>
          <a:p>
            <a:pPr algn="l"/>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Other </a:t>
            </a:r>
            <a:r>
              <a:rPr lang="en-US" sz="3200" b="1" dirty="0">
                <a:solidFill>
                  <a:srgbClr val="070E93"/>
                </a:solidFill>
                <a:effectLst>
                  <a:outerShdw blurRad="38100" dist="38100" dir="2700000" algn="tl">
                    <a:srgbClr val="C0C0C0"/>
                  </a:outerShdw>
                </a:effectLst>
                <a:latin typeface="Times New Roman" pitchFamily="18" charset="0"/>
                <a:cs typeface="B Titr" pitchFamily="2" charset="-78"/>
              </a:rPr>
              <a:t>Counters</a:t>
            </a:r>
          </a:p>
        </p:txBody>
      </p:sp>
      <p:sp>
        <p:nvSpPr>
          <p:cNvPr id="998403" name="Rectangle 3"/>
          <p:cNvSpPr>
            <a:spLocks noGrp="1" noChangeArrowheads="1"/>
          </p:cNvSpPr>
          <p:nvPr>
            <p:ph type="body" idx="1"/>
          </p:nvPr>
        </p:nvSpPr>
        <p:spPr>
          <a:xfrm>
            <a:off x="457200" y="1295400"/>
            <a:ext cx="8458200" cy="4876800"/>
          </a:xfrm>
        </p:spPr>
        <p:txBody>
          <a:bodyPr>
            <a:normAutofit/>
          </a:bodyPr>
          <a:lstStyle/>
          <a:p>
            <a:pPr lvl="1" algn="just">
              <a:buFont typeface="Wingdings" pitchFamily="2" charset="2"/>
              <a:buChar char="q"/>
            </a:pPr>
            <a:r>
              <a:rPr lang="en-US" sz="2400" i="1" dirty="0" smtClean="0"/>
              <a:t>Down </a:t>
            </a:r>
            <a:r>
              <a:rPr lang="en-US" sz="2400" i="1" dirty="0"/>
              <a:t>Counter</a:t>
            </a:r>
            <a:r>
              <a:rPr lang="en-US" sz="2400" dirty="0"/>
              <a:t> - </a:t>
            </a:r>
            <a:r>
              <a:rPr lang="en-US" sz="2000" dirty="0"/>
              <a:t>counts downward instead of upward</a:t>
            </a:r>
          </a:p>
          <a:p>
            <a:pPr lvl="1" algn="just">
              <a:buFont typeface="Wingdings" pitchFamily="2" charset="2"/>
              <a:buChar char="q"/>
            </a:pPr>
            <a:r>
              <a:rPr lang="en-US" sz="2400" i="1" dirty="0"/>
              <a:t>Up-Down Counter</a:t>
            </a:r>
            <a:r>
              <a:rPr lang="en-US" sz="2400" dirty="0"/>
              <a:t> - </a:t>
            </a:r>
            <a:r>
              <a:rPr lang="en-US" sz="2000" dirty="0"/>
              <a:t>counts up or down depending on value a control input such as Up/Down</a:t>
            </a:r>
          </a:p>
          <a:p>
            <a:pPr lvl="1" algn="just">
              <a:buFont typeface="Wingdings" pitchFamily="2" charset="2"/>
              <a:buChar char="q"/>
            </a:pPr>
            <a:r>
              <a:rPr lang="en-US" sz="2400" i="1" dirty="0"/>
              <a:t>Parallel Load Counter</a:t>
            </a:r>
            <a:r>
              <a:rPr lang="en-US" sz="2400" dirty="0"/>
              <a:t> - </a:t>
            </a:r>
            <a:r>
              <a:rPr lang="en-US" sz="2000" dirty="0"/>
              <a:t>Has parallel load of values available depending on control input such as Load</a:t>
            </a:r>
          </a:p>
          <a:p>
            <a:pPr algn="just">
              <a:buFont typeface="Wingdings" pitchFamily="2" charset="2"/>
              <a:buChar char="q"/>
            </a:pPr>
            <a:r>
              <a:rPr lang="en-US" sz="2800" dirty="0"/>
              <a:t> </a:t>
            </a:r>
            <a:r>
              <a:rPr lang="en-US" sz="2800" i="1" dirty="0"/>
              <a:t>Divide-by-n</a:t>
            </a:r>
            <a:r>
              <a:rPr lang="en-US" sz="2800" dirty="0"/>
              <a:t> (</a:t>
            </a:r>
            <a:r>
              <a:rPr lang="en-US" sz="2800" i="1" dirty="0"/>
              <a:t>Modulo n) Counter</a:t>
            </a:r>
          </a:p>
          <a:p>
            <a:pPr lvl="1" algn="just">
              <a:buFont typeface="Wingdings" pitchFamily="2" charset="2"/>
              <a:buChar char="q"/>
            </a:pPr>
            <a:r>
              <a:rPr lang="en-US" sz="2400" dirty="0"/>
              <a:t>Count is remainder of division by </a:t>
            </a:r>
            <a:r>
              <a:rPr lang="en-US" sz="2400" i="1" dirty="0"/>
              <a:t>n;</a:t>
            </a:r>
            <a:r>
              <a:rPr lang="en-US" sz="2400" dirty="0"/>
              <a:t> </a:t>
            </a:r>
            <a:r>
              <a:rPr lang="en-US" sz="2400" i="1" dirty="0"/>
              <a:t>n</a:t>
            </a:r>
            <a:r>
              <a:rPr lang="en-US" sz="2400" dirty="0"/>
              <a:t> may not be a power of 2 or</a:t>
            </a:r>
          </a:p>
          <a:p>
            <a:pPr lvl="1" algn="just">
              <a:buFont typeface="Wingdings" pitchFamily="2" charset="2"/>
              <a:buChar char="q"/>
            </a:pPr>
            <a:r>
              <a:rPr lang="en-US" sz="2400" dirty="0"/>
              <a:t>Count is </a:t>
            </a:r>
            <a:r>
              <a:rPr lang="en-US" sz="2400" b="1" dirty="0"/>
              <a:t>arbitrary </a:t>
            </a:r>
            <a:r>
              <a:rPr lang="en-US" sz="2400" dirty="0"/>
              <a:t>sequence of </a:t>
            </a:r>
            <a:r>
              <a:rPr lang="en-US" sz="2400" i="1" dirty="0"/>
              <a:t>n</a:t>
            </a:r>
            <a:r>
              <a:rPr lang="en-US" sz="2400" dirty="0"/>
              <a:t> states specifically designed state-by-state</a:t>
            </a:r>
          </a:p>
          <a:p>
            <a:pPr lvl="1" algn="just">
              <a:buFont typeface="Wingdings" pitchFamily="2" charset="2"/>
              <a:buChar char="q"/>
            </a:pPr>
            <a:r>
              <a:rPr lang="en-US" sz="2400" dirty="0"/>
              <a:t>Includes modulo 10 which is the </a:t>
            </a:r>
            <a:r>
              <a:rPr lang="en-US" sz="2400" i="1" dirty="0"/>
              <a:t>BCD counter</a:t>
            </a:r>
            <a:r>
              <a:rPr lang="en-US" sz="2400" dirty="0"/>
              <a:t> </a:t>
            </a:r>
          </a:p>
        </p:txBody>
      </p:sp>
      <p:sp>
        <p:nvSpPr>
          <p:cNvPr id="998404" name="Line 4"/>
          <p:cNvSpPr>
            <a:spLocks noChangeShapeType="1"/>
          </p:cNvSpPr>
          <p:nvPr/>
        </p:nvSpPr>
        <p:spPr bwMode="auto">
          <a:xfrm>
            <a:off x="3048000" y="2133600"/>
            <a:ext cx="698500" cy="0"/>
          </a:xfrm>
          <a:prstGeom prst="line">
            <a:avLst/>
          </a:prstGeom>
          <a:noFill/>
          <a:ln w="28575">
            <a:solidFill>
              <a:schemeClr val="tx1"/>
            </a:solidFill>
            <a:round/>
            <a:headEnd/>
            <a:tailEnd/>
          </a:ln>
          <a:effectLst/>
        </p:spPr>
        <p:txBody>
          <a:bodyPr/>
          <a:lstStyle/>
          <a:p>
            <a:endParaRPr lang="en-US"/>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9" name="Rectangle 5"/>
          <p:cNvSpPr>
            <a:spLocks noGrp="1" noChangeArrowheads="1"/>
          </p:cNvSpPr>
          <p:nvPr>
            <p:ph type="body" idx="1"/>
          </p:nvPr>
        </p:nvSpPr>
        <p:spPr>
          <a:xfrm>
            <a:off x="457200" y="1143000"/>
            <a:ext cx="8229600" cy="5181600"/>
          </a:xfrm>
        </p:spPr>
        <p:txBody>
          <a:bodyPr>
            <a:normAutofit lnSpcReduction="10000"/>
          </a:bodyPr>
          <a:lstStyle/>
          <a:p>
            <a:pPr algn="r" rtl="1">
              <a:buFont typeface="Wingdings" pitchFamily="2" charset="2"/>
              <a:buChar char="q"/>
            </a:pPr>
            <a:r>
              <a:rPr lang="fa-IR" dirty="0" smtClean="0">
                <a:cs typeface="B Lotus" pitchFamily="2" charset="-78"/>
              </a:rPr>
              <a:t> چرا </a:t>
            </a:r>
            <a:r>
              <a:rPr lang="fa-IR" dirty="0">
                <a:cs typeface="B Lotus" pitchFamily="2" charset="-78"/>
              </a:rPr>
              <a:t>ما به شمارنده نیازمندیم</a:t>
            </a:r>
            <a:r>
              <a:rPr lang="fa-IR" dirty="0" smtClean="0">
                <a:cs typeface="B Lotus" pitchFamily="2" charset="-78"/>
              </a:rPr>
              <a:t>:</a:t>
            </a:r>
          </a:p>
          <a:p>
            <a:pPr lvl="1" algn="r" rtl="1">
              <a:buFont typeface="Wingdings" pitchFamily="2" charset="2"/>
              <a:buChar char="q"/>
            </a:pPr>
            <a:r>
              <a:rPr lang="fa-IR" b="1" dirty="0" smtClean="0">
                <a:cs typeface="B Lotus" pitchFamily="2" charset="-78"/>
              </a:rPr>
              <a:t> زمانبندی</a:t>
            </a:r>
            <a:r>
              <a:rPr lang="fa-IR" dirty="0">
                <a:cs typeface="B Lotus" pitchFamily="2" charset="-78"/>
              </a:rPr>
              <a:t>: ساختن یک </a:t>
            </a:r>
            <a:r>
              <a:rPr lang="fa-IR" b="1" dirty="0">
                <a:solidFill>
                  <a:srgbClr val="C00000"/>
                </a:solidFill>
                <a:cs typeface="B Lotus" pitchFamily="2" charset="-78"/>
              </a:rPr>
              <a:t>کلاک دقیق </a:t>
            </a:r>
            <a:r>
              <a:rPr lang="fa-IR" dirty="0">
                <a:cs typeface="B Lotus" pitchFamily="2" charset="-78"/>
              </a:rPr>
              <a:t>در فرکانسهای پایین (مثل </a:t>
            </a:r>
            <a:r>
              <a:rPr lang="en-US" dirty="0">
                <a:cs typeface="B Lotus" pitchFamily="2" charset="-78"/>
              </a:rPr>
              <a:t>10 </a:t>
            </a:r>
            <a:r>
              <a:rPr lang="en-US" dirty="0" err="1">
                <a:cs typeface="B Lotus" pitchFamily="2" charset="-78"/>
              </a:rPr>
              <a:t>hz</a:t>
            </a:r>
            <a:r>
              <a:rPr lang="fa-IR" dirty="0">
                <a:cs typeface="B Lotus" pitchFamily="2" charset="-78"/>
              </a:rPr>
              <a:t>) توسط کریستالها امکان پذیر نیست.</a:t>
            </a:r>
          </a:p>
          <a:p>
            <a:pPr lvl="1" algn="r" rtl="1">
              <a:buFont typeface="Wingdings" pitchFamily="2" charset="2"/>
              <a:buChar char="q"/>
            </a:pPr>
            <a:r>
              <a:rPr lang="fa-IR" b="1" dirty="0" smtClean="0">
                <a:cs typeface="B Lotus" pitchFamily="2" charset="-78"/>
              </a:rPr>
              <a:t> توالی و ترتیب</a:t>
            </a:r>
            <a:r>
              <a:rPr lang="fa-IR" dirty="0">
                <a:cs typeface="B Lotus" pitchFamily="2" charset="-78"/>
              </a:rPr>
              <a:t>: در پرتاب یک موشک:</a:t>
            </a:r>
          </a:p>
          <a:p>
            <a:pPr lvl="2" algn="r" rtl="1">
              <a:buFont typeface="Wingdings" pitchFamily="2" charset="2"/>
              <a:buChar char="q"/>
            </a:pPr>
            <a:r>
              <a:rPr lang="fa-IR" dirty="0">
                <a:cs typeface="B Lotus" pitchFamily="2" charset="-78"/>
              </a:rPr>
              <a:t> پر کردن مخزنهای سوخت، آتش کردن موتور و ... باید مطابق یک توالی دقیق باشد. </a:t>
            </a:r>
          </a:p>
          <a:p>
            <a:pPr lvl="1" algn="r" rtl="1">
              <a:buFont typeface="Wingdings" pitchFamily="2" charset="2"/>
              <a:buChar char="q"/>
            </a:pPr>
            <a:r>
              <a:rPr lang="fa-IR" b="1" dirty="0" smtClean="0">
                <a:cs typeface="B Lotus" pitchFamily="2" charset="-78"/>
              </a:rPr>
              <a:t> شمارش</a:t>
            </a:r>
            <a:r>
              <a:rPr lang="fa-IR" dirty="0">
                <a:cs typeface="B Lotus" pitchFamily="2" charset="-78"/>
              </a:rPr>
              <a:t>: چراغهای راهنمایی، شمارش ماشینها در ترافیک، ساعت و </a:t>
            </a:r>
            <a:r>
              <a:rPr lang="fa-IR" dirty="0" smtClean="0">
                <a:cs typeface="B Lotus" pitchFamily="2" charset="-78"/>
              </a:rPr>
              <a:t>...</a:t>
            </a:r>
          </a:p>
          <a:p>
            <a:pPr lvl="1" algn="r" rtl="1">
              <a:buFont typeface="Wingdings" pitchFamily="2" charset="2"/>
              <a:buChar char="q"/>
            </a:pPr>
            <a:endParaRPr lang="en-US" dirty="0" smtClean="0">
              <a:cs typeface="B Lotus" pitchFamily="2" charset="-78"/>
            </a:endParaRPr>
          </a:p>
          <a:p>
            <a:pPr algn="just" rtl="1">
              <a:buFont typeface="Wingdings" pitchFamily="2" charset="2"/>
              <a:buChar char="q"/>
            </a:pPr>
            <a:r>
              <a:rPr lang="fa-IR" dirty="0" smtClean="0">
                <a:solidFill>
                  <a:srgbClr val="FF0000"/>
                </a:solidFill>
                <a:cs typeface="B Lotus" pitchFamily="2" charset="-78"/>
              </a:rPr>
              <a:t> برای پیاده سازی شمارنده ها از فلیپ فلاپهای کلاک دار حساس به لبه استفاده می شود.</a:t>
            </a:r>
            <a:endParaRPr lang="en-US" dirty="0">
              <a:solidFill>
                <a:srgbClr val="FF0000"/>
              </a:solidFill>
              <a:cs typeface="B Lotus" pitchFamily="2" charset="-78"/>
            </a:endParaRPr>
          </a:p>
        </p:txBody>
      </p:sp>
      <p:sp>
        <p:nvSpPr>
          <p:cNvPr id="5" name="Rectangle 4"/>
          <p:cNvSpPr>
            <a:spLocks noGrp="1" noChangeArrowheads="1"/>
          </p:cNvSpPr>
          <p:nvPr>
            <p:ph type="title"/>
          </p:nvPr>
        </p:nvSpPr>
        <p:spPr>
          <a:xfrm>
            <a:off x="6553200" y="152400"/>
            <a:ext cx="2362200" cy="838200"/>
          </a:xfrm>
        </p:spPr>
        <p:txBody>
          <a:bodyP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شمارنده</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AE15283-AF02-4A14-BB4E-AEC9C7F3EDD4}" type="slidenum">
              <a:rPr lang="ar-SA"/>
              <a:pPr/>
              <a:t>7</a:t>
            </a:fld>
            <a:endParaRPr lang="en-US"/>
          </a:p>
        </p:txBody>
      </p:sp>
      <p:sp>
        <p:nvSpPr>
          <p:cNvPr id="137218" name="Rectangle 2"/>
          <p:cNvSpPr>
            <a:spLocks noGrp="1" noChangeArrowheads="1"/>
          </p:cNvSpPr>
          <p:nvPr>
            <p:ph type="title"/>
          </p:nvPr>
        </p:nvSpPr>
        <p:spPr>
          <a:xfrm>
            <a:off x="5562600" y="152400"/>
            <a:ext cx="3276600" cy="1143000"/>
          </a:xfrm>
        </p:spPr>
        <p:txBody>
          <a:bodyP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یک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مثال طراحی </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37219" name="Rectangle 3"/>
          <p:cNvSpPr>
            <a:spLocks noGrp="1" noChangeArrowheads="1"/>
          </p:cNvSpPr>
          <p:nvPr>
            <p:ph type="body" idx="1"/>
          </p:nvPr>
        </p:nvSpPr>
        <p:spPr>
          <a:xfrm>
            <a:off x="457200" y="1143000"/>
            <a:ext cx="8229600" cy="3810000"/>
          </a:xfrm>
        </p:spPr>
        <p:txBody>
          <a:bodyPr/>
          <a:lstStyle/>
          <a:p>
            <a:pPr algn="r" rtl="1">
              <a:buFont typeface="Wingdings" pitchFamily="2" charset="2"/>
              <a:buChar char="q"/>
            </a:pPr>
            <a:r>
              <a:rPr lang="fa-IR" dirty="0" smtClean="0">
                <a:cs typeface="B Lotus" pitchFamily="2" charset="-78"/>
              </a:rPr>
              <a:t> یک </a:t>
            </a:r>
            <a:r>
              <a:rPr lang="fa-IR" dirty="0">
                <a:cs typeface="B Lotus" pitchFamily="2" charset="-78"/>
              </a:rPr>
              <a:t>مدار ترتیبی ساعت دار که شمارنده دو بیتی باشد.</a:t>
            </a:r>
          </a:p>
          <a:p>
            <a:pPr lvl="1" algn="r" rtl="1">
              <a:buFont typeface="Wingdings" pitchFamily="2" charset="2"/>
              <a:buChar char="q"/>
            </a:pPr>
            <a:r>
              <a:rPr lang="fa-IR" dirty="0" smtClean="0">
                <a:cs typeface="B Lotus" pitchFamily="2" charset="-78"/>
              </a:rPr>
              <a:t> وقتی </a:t>
            </a:r>
            <a:r>
              <a:rPr lang="fa-IR" dirty="0">
                <a:cs typeface="B Lotus" pitchFamily="2" charset="-78"/>
              </a:rPr>
              <a:t>ورودی </a:t>
            </a:r>
            <a:r>
              <a:rPr lang="en-US" dirty="0">
                <a:cs typeface="B Lotus" pitchFamily="2" charset="-78"/>
              </a:rPr>
              <a:t>x</a:t>
            </a:r>
            <a:r>
              <a:rPr lang="fa-IR" dirty="0">
                <a:cs typeface="B Lotus" pitchFamily="2" charset="-78"/>
              </a:rPr>
              <a:t> یک بود، یک واحد افزایش یابد.</a:t>
            </a:r>
          </a:p>
          <a:p>
            <a:pPr lvl="1" algn="r" rtl="1">
              <a:buFont typeface="Wingdings" pitchFamily="2" charset="2"/>
              <a:buChar char="q"/>
            </a:pPr>
            <a:r>
              <a:rPr lang="fa-IR" dirty="0" smtClean="0">
                <a:cs typeface="B Lotus" pitchFamily="2" charset="-78"/>
              </a:rPr>
              <a:t> وقتی </a:t>
            </a:r>
            <a:r>
              <a:rPr lang="fa-IR" dirty="0">
                <a:cs typeface="B Lotus" pitchFamily="2" charset="-78"/>
              </a:rPr>
              <a:t>ورودی </a:t>
            </a:r>
            <a:r>
              <a:rPr lang="en-US" dirty="0">
                <a:cs typeface="B Lotus" pitchFamily="2" charset="-78"/>
              </a:rPr>
              <a:t>x</a:t>
            </a:r>
            <a:r>
              <a:rPr lang="fa-IR" dirty="0">
                <a:cs typeface="B Lotus" pitchFamily="2" charset="-78"/>
              </a:rPr>
              <a:t> صفر </a:t>
            </a:r>
            <a:r>
              <a:rPr lang="fa-IR" dirty="0" smtClean="0">
                <a:cs typeface="B Lotus" pitchFamily="2" charset="-78"/>
              </a:rPr>
              <a:t>بود، </a:t>
            </a:r>
            <a:r>
              <a:rPr lang="fa-IR" dirty="0">
                <a:cs typeface="B Lotus" pitchFamily="2" charset="-78"/>
              </a:rPr>
              <a:t>تغییر نکند.</a:t>
            </a:r>
          </a:p>
          <a:p>
            <a:pPr algn="r" rtl="1">
              <a:buFont typeface="Wingdings" pitchFamily="2" charset="2"/>
              <a:buChar char="q"/>
            </a:pPr>
            <a:r>
              <a:rPr lang="fa-IR" dirty="0" smtClean="0">
                <a:cs typeface="B Lotus" pitchFamily="2" charset="-78"/>
              </a:rPr>
              <a:t> مراحل </a:t>
            </a:r>
            <a:r>
              <a:rPr lang="fa-IR" dirty="0">
                <a:cs typeface="B Lotus" pitchFamily="2" charset="-78"/>
              </a:rPr>
              <a:t>ساخت</a:t>
            </a:r>
          </a:p>
          <a:p>
            <a:pPr lvl="1" algn="r" rtl="1">
              <a:buFont typeface="Wingdings" pitchFamily="2" charset="2"/>
              <a:buChar char="q"/>
            </a:pPr>
            <a:r>
              <a:rPr lang="fa-IR" dirty="0" smtClean="0">
                <a:cs typeface="B Lotus" pitchFamily="2" charset="-78"/>
              </a:rPr>
              <a:t> نمودار </a:t>
            </a:r>
            <a:r>
              <a:rPr lang="fa-IR" dirty="0">
                <a:cs typeface="B Lotus" pitchFamily="2" charset="-78"/>
              </a:rPr>
              <a:t>حالت </a:t>
            </a:r>
          </a:p>
          <a:p>
            <a:pPr lvl="1" algn="r" rtl="1">
              <a:buFont typeface="Wingdings" pitchFamily="2" charset="2"/>
              <a:buChar char="q"/>
            </a:pPr>
            <a:r>
              <a:rPr lang="fa-IR" dirty="0" smtClean="0">
                <a:cs typeface="B Lotus" pitchFamily="2" charset="-78"/>
              </a:rPr>
              <a:t> جدول </a:t>
            </a:r>
            <a:r>
              <a:rPr lang="fa-IR" dirty="0">
                <a:cs typeface="B Lotus" pitchFamily="2" charset="-78"/>
              </a:rPr>
              <a:t>تحریک </a:t>
            </a:r>
          </a:p>
          <a:p>
            <a:pPr lvl="1" algn="r" rtl="1">
              <a:buFont typeface="Wingdings" pitchFamily="2" charset="2"/>
              <a:buChar char="q"/>
            </a:pPr>
            <a:r>
              <a:rPr lang="fa-IR" dirty="0" smtClean="0">
                <a:cs typeface="B Lotus" pitchFamily="2" charset="-78"/>
              </a:rPr>
              <a:t> نمودار </a:t>
            </a:r>
            <a:r>
              <a:rPr lang="fa-IR" dirty="0">
                <a:cs typeface="B Lotus" pitchFamily="2" charset="-78"/>
              </a:rPr>
              <a:t>مدار منطقی </a:t>
            </a:r>
            <a:endParaRPr lang="en-US" dirty="0">
              <a:cs typeface="B Lotus" pitchFamily="2" charset="-78"/>
            </a:endParaRPr>
          </a:p>
        </p:txBody>
      </p:sp>
      <p:pic>
        <p:nvPicPr>
          <p:cNvPr id="5" name="Picture 5"/>
          <p:cNvPicPr>
            <a:picLocks noChangeAspect="1" noChangeArrowheads="1"/>
          </p:cNvPicPr>
          <p:nvPr/>
        </p:nvPicPr>
        <p:blipFill>
          <a:blip r:embed="rId2"/>
          <a:srcRect/>
          <a:stretch>
            <a:fillRect/>
          </a:stretch>
        </p:blipFill>
        <p:spPr bwMode="auto">
          <a:xfrm>
            <a:off x="505176" y="2846387"/>
            <a:ext cx="4905024" cy="3706813"/>
          </a:xfrm>
          <a:prstGeom prst="rect">
            <a:avLst/>
          </a:prstGeom>
          <a:noFill/>
        </p:spPr>
      </p:pic>
    </p:spTree>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Date Placeholder 3"/>
          <p:cNvSpPr>
            <a:spLocks noGrp="1"/>
          </p:cNvSpPr>
          <p:nvPr>
            <p:ph type="dt" sz="half" idx="10"/>
          </p:nvPr>
        </p:nvSpPr>
        <p:spPr/>
        <p:txBody>
          <a:bodyPr/>
          <a:lstStyle/>
          <a:p>
            <a:fld id="{3C49074A-3531-4E81-9B72-E9F7DCADCF01}" type="slidenum">
              <a:rPr lang="ar-SA"/>
              <a:pPr/>
              <a:t>8</a:t>
            </a:fld>
            <a:endParaRPr lang="en-US"/>
          </a:p>
        </p:txBody>
      </p:sp>
      <p:sp>
        <p:nvSpPr>
          <p:cNvPr id="139266" name="Rectangle 2"/>
          <p:cNvSpPr>
            <a:spLocks noGrp="1" noChangeArrowheads="1"/>
          </p:cNvSpPr>
          <p:nvPr>
            <p:ph type="title"/>
          </p:nvPr>
        </p:nvSpPr>
        <p:spPr>
          <a:xfrm>
            <a:off x="914400" y="76200"/>
            <a:ext cx="8229600" cy="914400"/>
          </a:xfrm>
        </p:spPr>
        <p:txBody>
          <a:bodyPr>
            <a:normAutofit/>
          </a:bodyPr>
          <a:lstStyle/>
          <a:p>
            <a:pPr algn="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جدول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تحریک شمارنده دودوئی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graphicFrame>
        <p:nvGraphicFramePr>
          <p:cNvPr id="139856" name="Group 592"/>
          <p:cNvGraphicFramePr>
            <a:graphicFrameLocks noGrp="1"/>
          </p:cNvGraphicFramePr>
          <p:nvPr/>
        </p:nvGraphicFramePr>
        <p:xfrm>
          <a:off x="1295400" y="1371600"/>
          <a:ext cx="6553200" cy="4937126"/>
        </p:xfrm>
        <a:graphic>
          <a:graphicData uri="http://schemas.openxmlformats.org/drawingml/2006/table">
            <a:tbl>
              <a:tblPr/>
              <a:tblGrid>
                <a:gridCol w="685800"/>
                <a:gridCol w="685800"/>
                <a:gridCol w="1066800"/>
                <a:gridCol w="695325"/>
                <a:gridCol w="695325"/>
                <a:gridCol w="681038"/>
                <a:gridCol w="681037"/>
                <a:gridCol w="681038"/>
                <a:gridCol w="681037"/>
              </a:tblGrid>
              <a:tr h="639763">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Arial" charset="0"/>
                          <a:cs typeface="B Yekan" pitchFamily="2" charset="-78"/>
                        </a:rPr>
                        <a:t>حالت فعلی</a:t>
                      </a:r>
                      <a:endParaRPr kumimoji="0" lang="en-US" sz="2400" b="0" i="0" u="none" strike="noStrike" cap="none" normalizeH="0" baseline="0" dirty="0" smtClean="0">
                        <a:ln>
                          <a:noFill/>
                        </a:ln>
                        <a:solidFill>
                          <a:schemeClr val="tx1"/>
                        </a:solidFill>
                        <a:effectLst/>
                        <a:latin typeface="Arial" charset="0"/>
                        <a:cs typeface="B Yeka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schemeClr>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Arial" charset="0"/>
                          <a:cs typeface="B Yekan" pitchFamily="2" charset="-78"/>
                        </a:rPr>
                        <a:t>ورودی</a:t>
                      </a:r>
                      <a:endParaRPr kumimoji="0" lang="en-US" sz="2400" b="0" i="0" u="none" strike="noStrike" cap="none" normalizeH="0" baseline="0" dirty="0" smtClean="0">
                        <a:ln>
                          <a:noFill/>
                        </a:ln>
                        <a:solidFill>
                          <a:schemeClr val="tx1"/>
                        </a:solidFill>
                        <a:effectLst/>
                        <a:latin typeface="Arial" charset="0"/>
                        <a:cs typeface="B Yeka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schemeClr>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Arial" charset="0"/>
                          <a:cs typeface="B Yekan" pitchFamily="2" charset="-78"/>
                        </a:rPr>
                        <a:t>حالت بعدی</a:t>
                      </a:r>
                      <a:endParaRPr kumimoji="0" lang="en-US" sz="2400" b="0" i="0" u="none" strike="noStrike" cap="none" normalizeH="0" baseline="0" dirty="0" smtClean="0">
                        <a:ln>
                          <a:noFill/>
                        </a:ln>
                        <a:solidFill>
                          <a:schemeClr val="tx1"/>
                        </a:solidFill>
                        <a:effectLst/>
                        <a:latin typeface="Arial" charset="0"/>
                        <a:cs typeface="B Yeka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hMerge="1">
                  <a:txBody>
                    <a:bodyPr/>
                    <a:lstStyle/>
                    <a:p>
                      <a:endParaRPr lang="en-US"/>
                    </a:p>
                  </a:txBody>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tx1"/>
                          </a:solidFill>
                          <a:effectLst/>
                          <a:latin typeface="Arial" charset="0"/>
                          <a:cs typeface="B Yekan" pitchFamily="2" charset="-78"/>
                        </a:rPr>
                        <a:t>ورودی فلیپ فلاپ ها</a:t>
                      </a:r>
                      <a:endParaRPr kumimoji="0" lang="en-US" sz="2400" b="0" i="0" u="none" strike="noStrike" cap="none" normalizeH="0" baseline="0" dirty="0" smtClean="0">
                        <a:ln>
                          <a:noFill/>
                        </a:ln>
                        <a:solidFill>
                          <a:schemeClr val="tx1"/>
                        </a:solidFill>
                        <a:effectLst/>
                        <a:latin typeface="Arial" charset="0"/>
                        <a:cs typeface="B Yekan" pitchFamily="2" charset="-7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63976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A</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B</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A</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B</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J</a:t>
                      </a:r>
                      <a:r>
                        <a:rPr kumimoji="0" lang="en-US" sz="2400" b="1" i="0" u="none" strike="noStrike" cap="none" normalizeH="0" baseline="-30000" smtClean="0">
                          <a:ln>
                            <a:noFill/>
                          </a:ln>
                          <a:solidFill>
                            <a:schemeClr val="tx1"/>
                          </a:solidFill>
                          <a:effectLst/>
                          <a:latin typeface="Times New Roman" pitchFamily="18" charset="0"/>
                          <a:cs typeface="Times New Roman" pitchFamily="18" charset="0"/>
                        </a:rPr>
                        <a:t>A</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K</a:t>
                      </a:r>
                      <a:r>
                        <a:rPr kumimoji="0" lang="en-US" sz="2400" b="1" i="0" u="none" strike="noStrike" cap="none" normalizeH="0" baseline="-30000" smtClean="0">
                          <a:ln>
                            <a:noFill/>
                          </a:ln>
                          <a:solidFill>
                            <a:schemeClr val="tx1"/>
                          </a:solidFill>
                          <a:effectLst/>
                          <a:latin typeface="Times New Roman" pitchFamily="18" charset="0"/>
                          <a:cs typeface="Times New Roman" pitchFamily="18" charset="0"/>
                        </a:rPr>
                        <a:t>A</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J</a:t>
                      </a:r>
                      <a:r>
                        <a:rPr kumimoji="0" lang="en-US" sz="2400" b="1" i="0" u="none" strike="noStrike" cap="none" normalizeH="0" baseline="-30000" smtClean="0">
                          <a:ln>
                            <a:noFill/>
                          </a:ln>
                          <a:solidFill>
                            <a:schemeClr val="tx1"/>
                          </a:solidFill>
                          <a:effectLst/>
                          <a:latin typeface="Times New Roman" pitchFamily="18" charset="0"/>
                          <a:cs typeface="Times New Roman" pitchFamily="18" charset="0"/>
                        </a:rPr>
                        <a:t>B</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K</a:t>
                      </a:r>
                      <a:r>
                        <a:rPr kumimoji="0" lang="en-US" sz="2400" b="1" i="0" u="none" strike="noStrike" cap="none" normalizeH="0" baseline="-30000" smtClean="0">
                          <a:ln>
                            <a:noFill/>
                          </a:ln>
                          <a:solidFill>
                            <a:schemeClr val="tx1"/>
                          </a:solidFill>
                          <a:effectLst/>
                          <a:latin typeface="Times New Roman" pitchFamily="18" charset="0"/>
                          <a:cs typeface="Times New Roman" pitchFamily="18" charset="0"/>
                        </a:rPr>
                        <a:t>B</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743200" algn="ctr"/>
                          <a:tab pos="5486400" algn="r"/>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2400" b="0" i="0" u="none" strike="noStrike" cap="none" normalizeH="0" baseline="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1</a:t>
                      </a:r>
                      <a:endParaRPr kumimoji="0" lang="en-US" sz="2400" b="0" i="0" u="none" strike="noStrike" cap="none" normalizeH="0" baseline="0" dirty="0" smtClean="0">
                        <a:ln>
                          <a:noFill/>
                        </a:ln>
                        <a:solidFill>
                          <a:schemeClr val="tx1"/>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39807" name="Rectangle 543"/>
          <p:cNvSpPr>
            <a:spLocks noChangeArrowheads="1"/>
          </p:cNvSpPr>
          <p:nvPr/>
        </p:nvSpPr>
        <p:spPr bwMode="auto">
          <a:xfrm>
            <a:off x="0" y="5121275"/>
            <a:ext cx="9144000" cy="0"/>
          </a:xfrm>
          <a:prstGeom prst="rect">
            <a:avLst/>
          </a:prstGeom>
          <a:noFill/>
          <a:ln w="9525">
            <a:noFill/>
            <a:miter lim="800000"/>
            <a:headEnd/>
            <a:tailEnd/>
          </a:ln>
          <a:effectLst/>
        </p:spPr>
        <p:txBody>
          <a:bodyPr wrap="none" anchor="ctr">
            <a:spAutoFit/>
          </a:bodyPr>
          <a:lstStyle/>
          <a:p>
            <a:endParaRPr lang="en-US" sz="1800"/>
          </a:p>
        </p:txBody>
      </p:sp>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fld id="{7BAD8AC6-A53A-49B3-9AF2-1EC735842240}" type="slidenum">
              <a:rPr lang="ar-SA"/>
              <a:pPr/>
              <a:t>9</a:t>
            </a:fld>
            <a:endParaRPr lang="en-US"/>
          </a:p>
        </p:txBody>
      </p:sp>
      <p:sp>
        <p:nvSpPr>
          <p:cNvPr id="140290" name="Rectangle 2"/>
          <p:cNvSpPr>
            <a:spLocks noGrp="1" noChangeArrowheads="1"/>
          </p:cNvSpPr>
          <p:nvPr>
            <p:ph type="title"/>
          </p:nvPr>
        </p:nvSpPr>
        <p:spPr>
          <a:xfrm>
            <a:off x="1981200" y="152400"/>
            <a:ext cx="7086600" cy="1143000"/>
          </a:xfrm>
        </p:spPr>
        <p:txBody>
          <a:bodyPr>
            <a:normAutofit/>
          </a:bodyPr>
          <a:lstStyle/>
          <a:p>
            <a:pPr algn="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جدول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کارنو برای ورودی های فلیپ فلاپ ها</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140293" name="Picture 5"/>
          <p:cNvPicPr>
            <a:picLocks noChangeAspect="1" noChangeArrowheads="1"/>
          </p:cNvPicPr>
          <p:nvPr/>
        </p:nvPicPr>
        <p:blipFill>
          <a:blip r:embed="rId2"/>
          <a:srcRect/>
          <a:stretch>
            <a:fillRect/>
          </a:stretch>
        </p:blipFill>
        <p:spPr bwMode="auto">
          <a:xfrm>
            <a:off x="1066800" y="1447800"/>
            <a:ext cx="6251575" cy="4728518"/>
          </a:xfrm>
          <a:prstGeom prst="rect">
            <a:avLst/>
          </a:prstGeom>
          <a:noFill/>
        </p:spPr>
      </p:pic>
    </p:spTree>
  </p:cSld>
  <p:clrMapOvr>
    <a:masterClrMapping/>
  </p:clrMapOvr>
  <p:transition>
    <p:randomBar dir="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1656</TotalTime>
  <Words>1587</Words>
  <Application>Microsoft Office PowerPoint</Application>
  <PresentationFormat>On-screen Show (4:3)</PresentationFormat>
  <Paragraphs>402</Paragraphs>
  <Slides>32</Slides>
  <Notes>8</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3</vt:i4>
      </vt:variant>
      <vt:variant>
        <vt:lpstr>Slide Titles</vt:lpstr>
      </vt:variant>
      <vt:variant>
        <vt:i4>32</vt:i4>
      </vt:variant>
    </vt:vector>
  </HeadingPairs>
  <TitlesOfParts>
    <vt:vector size="50" baseType="lpstr">
      <vt:lpstr>Arial Unicode MS</vt:lpstr>
      <vt:lpstr>宋体</vt:lpstr>
      <vt:lpstr>Arial</vt:lpstr>
      <vt:lpstr>B Homa</vt:lpstr>
      <vt:lpstr>B Lotus</vt:lpstr>
      <vt:lpstr>B Titr</vt:lpstr>
      <vt:lpstr>B Yekan</vt:lpstr>
      <vt:lpstr>Calibri</vt:lpstr>
      <vt:lpstr>Nazanin</vt:lpstr>
      <vt:lpstr>Swiss 721 SWA</vt:lpstr>
      <vt:lpstr>Tahoma</vt:lpstr>
      <vt:lpstr>Times New Roman</vt:lpstr>
      <vt:lpstr>TimesTen</vt:lpstr>
      <vt:lpstr>Wingdings</vt:lpstr>
      <vt:lpstr>Office Theme</vt:lpstr>
      <vt:lpstr>Visio</vt:lpstr>
      <vt:lpstr>Worksheet</vt:lpstr>
      <vt:lpstr>Equation</vt:lpstr>
      <vt:lpstr>مدار منطقی</vt:lpstr>
      <vt:lpstr>- رئوس مطالب</vt:lpstr>
      <vt:lpstr>- شمارنده</vt:lpstr>
      <vt:lpstr>-Counter </vt:lpstr>
      <vt:lpstr>-Other Counters</vt:lpstr>
      <vt:lpstr>- شمارنده</vt:lpstr>
      <vt:lpstr>- یک مثال طراحی </vt:lpstr>
      <vt:lpstr>- جدول تحریک شمارنده دودوئی</vt:lpstr>
      <vt:lpstr>- جدول کارنو برای ورودی های فلیپ فلاپ ها</vt:lpstr>
      <vt:lpstr>- دیاگرام منطقی شمارنده دودوئی</vt:lpstr>
      <vt:lpstr>-Up/Down Counter </vt:lpstr>
      <vt:lpstr>PowerPoint Presentation</vt:lpstr>
      <vt:lpstr>-Up/Down Counter </vt:lpstr>
      <vt:lpstr>-Ripple Counter </vt:lpstr>
      <vt:lpstr>-Ripple Counter </vt:lpstr>
      <vt:lpstr>-Ripple Counter </vt:lpstr>
      <vt:lpstr>- شمارنده موج گونه دودویی</vt:lpstr>
      <vt:lpstr>- شمارنده موج گونه دودویی</vt:lpstr>
      <vt:lpstr>- مشکل شمارنده موج گونه</vt:lpstr>
      <vt:lpstr>- شمارنده سه بیتی</vt:lpstr>
      <vt:lpstr>- شمارنده سه بیتی</vt:lpstr>
      <vt:lpstr>- شمارنده سه بیتی</vt:lpstr>
      <vt:lpstr>- مدار یک شمارنده سه بیتی سنکرون</vt:lpstr>
      <vt:lpstr>- شمارنده های همزمان</vt:lpstr>
      <vt:lpstr>- شمارنده همزمان چهار بیتی</vt:lpstr>
      <vt:lpstr>Synchronous counter</vt:lpstr>
      <vt:lpstr>Synchronous counter</vt:lpstr>
      <vt:lpstr>-Synchronous Counters </vt:lpstr>
      <vt:lpstr>-Synchronous Counters</vt:lpstr>
      <vt:lpstr>-Designing a Counter</vt:lpstr>
      <vt:lpstr>- شمارندة جانسون</vt:lpstr>
      <vt:lpstr>PowerPoint Presentation</vt:lpstr>
    </vt:vector>
  </TitlesOfParts>
  <Company>samira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Hamed</dc:creator>
  <cp:lastModifiedBy>Mohsen</cp:lastModifiedBy>
  <cp:revision>70</cp:revision>
  <dcterms:created xsi:type="dcterms:W3CDTF">2008-11-23T10:57:12Z</dcterms:created>
  <dcterms:modified xsi:type="dcterms:W3CDTF">2016-12-18T17:31:41Z</dcterms:modified>
</cp:coreProperties>
</file>