
<file path=[Content_Types].xml><?xml version="1.0" encoding="utf-8"?>
<Types xmlns="http://schemas.openxmlformats.org/package/2006/content-types">
  <Default Extension="bin" ContentType="application/vnd.openxmlformats-officedocument.oleObject"/>
  <Default Extension="png" ContentType="image/png"/>
  <Default Extension="emf" ContentType="image/x-emf"/>
  <Default Extension="xls" ContentType="application/vnd.ms-excel"/>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39"/>
  </p:notesMasterIdLst>
  <p:handoutMasterIdLst>
    <p:handoutMasterId r:id="rId40"/>
  </p:handoutMasterIdLst>
  <p:sldIdLst>
    <p:sldId id="286" r:id="rId2"/>
    <p:sldId id="287" r:id="rId3"/>
    <p:sldId id="288" r:id="rId4"/>
    <p:sldId id="289" r:id="rId5"/>
    <p:sldId id="290" r:id="rId6"/>
    <p:sldId id="291" r:id="rId7"/>
    <p:sldId id="293" r:id="rId8"/>
    <p:sldId id="295" r:id="rId9"/>
    <p:sldId id="294" r:id="rId10"/>
    <p:sldId id="292" r:id="rId11"/>
    <p:sldId id="296" r:id="rId12"/>
    <p:sldId id="297" r:id="rId13"/>
    <p:sldId id="298" r:id="rId14"/>
    <p:sldId id="299" r:id="rId15"/>
    <p:sldId id="300" r:id="rId16"/>
    <p:sldId id="301" r:id="rId17"/>
    <p:sldId id="302" r:id="rId18"/>
    <p:sldId id="303" r:id="rId19"/>
    <p:sldId id="304" r:id="rId20"/>
    <p:sldId id="305" r:id="rId21"/>
    <p:sldId id="306" r:id="rId22"/>
    <p:sldId id="307" r:id="rId23"/>
    <p:sldId id="308" r:id="rId24"/>
    <p:sldId id="309" r:id="rId25"/>
    <p:sldId id="310" r:id="rId26"/>
    <p:sldId id="311" r:id="rId27"/>
    <p:sldId id="312" r:id="rId28"/>
    <p:sldId id="313" r:id="rId29"/>
    <p:sldId id="317" r:id="rId30"/>
    <p:sldId id="314" r:id="rId31"/>
    <p:sldId id="315" r:id="rId32"/>
    <p:sldId id="316" r:id="rId33"/>
    <p:sldId id="318" r:id="rId34"/>
    <p:sldId id="320" r:id="rId35"/>
    <p:sldId id="319" r:id="rId36"/>
    <p:sldId id="321" r:id="rId37"/>
    <p:sldId id="322" r:id="rId38"/>
  </p:sldIdLst>
  <p:sldSz cx="9144000" cy="6858000" type="screen4x3"/>
  <p:notesSz cx="6858000" cy="9144000"/>
  <p:defaultTextStyle>
    <a:defPPr>
      <a:defRPr lang="en-US"/>
    </a:defPPr>
    <a:lvl1pPr algn="l" rtl="0" eaLnBrk="0" fontAlgn="base" hangingPunct="0">
      <a:spcBef>
        <a:spcPct val="0"/>
      </a:spcBef>
      <a:spcAft>
        <a:spcPct val="0"/>
      </a:spcAft>
      <a:defRPr sz="1400" kern="1200">
        <a:solidFill>
          <a:schemeClr val="tx1"/>
        </a:solidFill>
        <a:latin typeface="Times New Roman" pitchFamily="18" charset="0"/>
        <a:ea typeface="굴림" pitchFamily="50" charset="-127"/>
        <a:cs typeface="+mn-cs"/>
      </a:defRPr>
    </a:lvl1pPr>
    <a:lvl2pPr marL="457200" algn="l" rtl="0" eaLnBrk="0" fontAlgn="base" hangingPunct="0">
      <a:spcBef>
        <a:spcPct val="0"/>
      </a:spcBef>
      <a:spcAft>
        <a:spcPct val="0"/>
      </a:spcAft>
      <a:defRPr sz="1400" kern="1200">
        <a:solidFill>
          <a:schemeClr val="tx1"/>
        </a:solidFill>
        <a:latin typeface="Times New Roman" pitchFamily="18" charset="0"/>
        <a:ea typeface="굴림" pitchFamily="50" charset="-127"/>
        <a:cs typeface="+mn-cs"/>
      </a:defRPr>
    </a:lvl2pPr>
    <a:lvl3pPr marL="914400" algn="l" rtl="0" eaLnBrk="0" fontAlgn="base" hangingPunct="0">
      <a:spcBef>
        <a:spcPct val="0"/>
      </a:spcBef>
      <a:spcAft>
        <a:spcPct val="0"/>
      </a:spcAft>
      <a:defRPr sz="1400" kern="1200">
        <a:solidFill>
          <a:schemeClr val="tx1"/>
        </a:solidFill>
        <a:latin typeface="Times New Roman" pitchFamily="18" charset="0"/>
        <a:ea typeface="굴림" pitchFamily="50" charset="-127"/>
        <a:cs typeface="+mn-cs"/>
      </a:defRPr>
    </a:lvl3pPr>
    <a:lvl4pPr marL="1371600" algn="l" rtl="0" eaLnBrk="0" fontAlgn="base" hangingPunct="0">
      <a:spcBef>
        <a:spcPct val="0"/>
      </a:spcBef>
      <a:spcAft>
        <a:spcPct val="0"/>
      </a:spcAft>
      <a:defRPr sz="1400" kern="1200">
        <a:solidFill>
          <a:schemeClr val="tx1"/>
        </a:solidFill>
        <a:latin typeface="Times New Roman" pitchFamily="18" charset="0"/>
        <a:ea typeface="굴림" pitchFamily="50" charset="-127"/>
        <a:cs typeface="+mn-cs"/>
      </a:defRPr>
    </a:lvl4pPr>
    <a:lvl5pPr marL="1828800" algn="l" rtl="0" eaLnBrk="0" fontAlgn="base" hangingPunct="0">
      <a:spcBef>
        <a:spcPct val="0"/>
      </a:spcBef>
      <a:spcAft>
        <a:spcPct val="0"/>
      </a:spcAft>
      <a:defRPr sz="1400" kern="1200">
        <a:solidFill>
          <a:schemeClr val="tx1"/>
        </a:solidFill>
        <a:latin typeface="Times New Roman" pitchFamily="18" charset="0"/>
        <a:ea typeface="굴림" pitchFamily="50" charset="-127"/>
        <a:cs typeface="+mn-cs"/>
      </a:defRPr>
    </a:lvl5pPr>
    <a:lvl6pPr marL="2286000" algn="l" defTabSz="914400" rtl="0" eaLnBrk="1" latinLnBrk="0" hangingPunct="1">
      <a:defRPr sz="1400" kern="1200">
        <a:solidFill>
          <a:schemeClr val="tx1"/>
        </a:solidFill>
        <a:latin typeface="Times New Roman" pitchFamily="18" charset="0"/>
        <a:ea typeface="굴림" pitchFamily="50" charset="-127"/>
        <a:cs typeface="+mn-cs"/>
      </a:defRPr>
    </a:lvl6pPr>
    <a:lvl7pPr marL="2743200" algn="l" defTabSz="914400" rtl="0" eaLnBrk="1" latinLnBrk="0" hangingPunct="1">
      <a:defRPr sz="1400" kern="1200">
        <a:solidFill>
          <a:schemeClr val="tx1"/>
        </a:solidFill>
        <a:latin typeface="Times New Roman" pitchFamily="18" charset="0"/>
        <a:ea typeface="굴림" pitchFamily="50" charset="-127"/>
        <a:cs typeface="+mn-cs"/>
      </a:defRPr>
    </a:lvl7pPr>
    <a:lvl8pPr marL="3200400" algn="l" defTabSz="914400" rtl="0" eaLnBrk="1" latinLnBrk="0" hangingPunct="1">
      <a:defRPr sz="1400" kern="1200">
        <a:solidFill>
          <a:schemeClr val="tx1"/>
        </a:solidFill>
        <a:latin typeface="Times New Roman" pitchFamily="18" charset="0"/>
        <a:ea typeface="굴림" pitchFamily="50" charset="-127"/>
        <a:cs typeface="+mn-cs"/>
      </a:defRPr>
    </a:lvl8pPr>
    <a:lvl9pPr marL="3657600" algn="l" defTabSz="914400" rtl="0" eaLnBrk="1" latinLnBrk="0" hangingPunct="1">
      <a:defRPr sz="1400" kern="1200">
        <a:solidFill>
          <a:schemeClr val="tx1"/>
        </a:solidFill>
        <a:latin typeface="Times New Roman" pitchFamily="18" charset="0"/>
        <a:ea typeface="굴림" pitchFamily="50" charset="-127"/>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00"/>
    <a:srgbClr val="333399"/>
    <a:srgbClr val="FF00FF"/>
    <a:srgbClr val="CC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p:cViewPr varScale="1">
        <p:scale>
          <a:sx n="74" d="100"/>
          <a:sy n="74" d="100"/>
        </p:scale>
        <p:origin x="1266" y="5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7.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latinLnBrk="1" hangingPunct="1">
              <a:defRPr kumimoji="1" sz="1200">
                <a:ea typeface="굴림" pitchFamily="34" charset="-127"/>
              </a:defRPr>
            </a:lvl1pPr>
          </a:lstStyle>
          <a:p>
            <a:pPr>
              <a:defRPr/>
            </a:pPr>
            <a:endParaRPr lang="en-US" altLang="ko-KR"/>
          </a:p>
        </p:txBody>
      </p:sp>
      <p:sp>
        <p:nvSpPr>
          <p:cNvPr id="3075"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latinLnBrk="1" hangingPunct="1">
              <a:defRPr kumimoji="1" sz="1200">
                <a:ea typeface="굴림" pitchFamily="34" charset="-127"/>
              </a:defRPr>
            </a:lvl1pPr>
          </a:lstStyle>
          <a:p>
            <a:pPr>
              <a:defRPr/>
            </a:pPr>
            <a:endParaRPr lang="en-US" altLang="ko-KR"/>
          </a:p>
        </p:txBody>
      </p:sp>
      <p:sp>
        <p:nvSpPr>
          <p:cNvPr id="3076"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latinLnBrk="1" hangingPunct="1">
              <a:defRPr kumimoji="1" sz="1200">
                <a:ea typeface="굴림" pitchFamily="34" charset="-127"/>
              </a:defRPr>
            </a:lvl1pPr>
          </a:lstStyle>
          <a:p>
            <a:pPr>
              <a:defRPr/>
            </a:pPr>
            <a:endParaRPr lang="en-US" altLang="ko-KR"/>
          </a:p>
        </p:txBody>
      </p:sp>
      <p:sp>
        <p:nvSpPr>
          <p:cNvPr id="3077"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latinLnBrk="1" hangingPunct="1">
              <a:defRPr kumimoji="1" sz="1200">
                <a:ea typeface="굴림" pitchFamily="34" charset="-127"/>
              </a:defRPr>
            </a:lvl1pPr>
          </a:lstStyle>
          <a:p>
            <a:pPr>
              <a:defRPr/>
            </a:pPr>
            <a:fld id="{AF264AFE-1245-45B9-B77F-3197FE652F18}" type="slidenum">
              <a:rPr lang="ko-KR" altLang="en-US"/>
              <a:pPr>
                <a:defRPr/>
              </a:pPr>
              <a:t>‹#›</a:t>
            </a:fld>
            <a:endParaRPr lang="en-US" altLang="ko-KR"/>
          </a:p>
        </p:txBody>
      </p:sp>
    </p:spTree>
    <p:extLst>
      <p:ext uri="{BB962C8B-B14F-4D97-AF65-F5344CB8AC3E}">
        <p14:creationId xmlns:p14="http://schemas.microsoft.com/office/powerpoint/2010/main" val="314734680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latinLnBrk="1" hangingPunct="1">
              <a:defRPr kumimoji="1" sz="1200">
                <a:ea typeface="굴림" pitchFamily="34" charset="-127"/>
              </a:defRPr>
            </a:lvl1pPr>
          </a:lstStyle>
          <a:p>
            <a:pPr>
              <a:defRPr/>
            </a:pPr>
            <a:endParaRPr lang="ko-KR" altLang="ko-KR"/>
          </a:p>
        </p:txBody>
      </p:sp>
      <p:sp>
        <p:nvSpPr>
          <p:cNvPr id="2051"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latinLnBrk="1" hangingPunct="1">
              <a:defRPr kumimoji="1" sz="1200">
                <a:ea typeface="굴림" pitchFamily="34" charset="-127"/>
              </a:defRPr>
            </a:lvl1pPr>
          </a:lstStyle>
          <a:p>
            <a:pPr>
              <a:defRPr/>
            </a:pPr>
            <a:endParaRPr lang="ko-KR" altLang="ko-KR"/>
          </a:p>
        </p:txBody>
      </p:sp>
      <p:sp>
        <p:nvSpPr>
          <p:cNvPr id="717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2053"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ko-KR" altLang="ko-KR" noProof="0" smtClean="0"/>
              <a:t>마스터 문자열 유형 편집</a:t>
            </a:r>
          </a:p>
          <a:p>
            <a:pPr lvl="1"/>
            <a:r>
              <a:rPr lang="ko-KR" altLang="ko-KR" noProof="0" smtClean="0"/>
              <a:t>둘째 수준</a:t>
            </a:r>
          </a:p>
          <a:p>
            <a:pPr lvl="2"/>
            <a:r>
              <a:rPr lang="ko-KR" altLang="ko-KR" noProof="0" smtClean="0"/>
              <a:t>셋째 수준</a:t>
            </a:r>
          </a:p>
          <a:p>
            <a:pPr lvl="3"/>
            <a:r>
              <a:rPr lang="ko-KR" altLang="ko-KR" noProof="0" smtClean="0"/>
              <a:t>넷째 수준</a:t>
            </a:r>
          </a:p>
          <a:p>
            <a:pPr lvl="4"/>
            <a:r>
              <a:rPr lang="ko-KR" altLang="ko-KR" noProof="0" smtClean="0"/>
              <a:t>다섯째 수준</a:t>
            </a:r>
          </a:p>
        </p:txBody>
      </p:sp>
      <p:sp>
        <p:nvSpPr>
          <p:cNvPr id="2054"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latinLnBrk="1" hangingPunct="1">
              <a:defRPr kumimoji="1" sz="1200">
                <a:ea typeface="굴림" pitchFamily="34" charset="-127"/>
              </a:defRPr>
            </a:lvl1pPr>
          </a:lstStyle>
          <a:p>
            <a:pPr>
              <a:defRPr/>
            </a:pPr>
            <a:endParaRPr lang="ko-KR" altLang="ko-KR"/>
          </a:p>
        </p:txBody>
      </p:sp>
      <p:sp>
        <p:nvSpPr>
          <p:cNvPr id="2055"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latinLnBrk="1" hangingPunct="1">
              <a:defRPr kumimoji="1" sz="1200">
                <a:ea typeface="굴림" pitchFamily="34" charset="-127"/>
              </a:defRPr>
            </a:lvl1pPr>
          </a:lstStyle>
          <a:p>
            <a:pPr>
              <a:defRPr/>
            </a:pPr>
            <a:fld id="{3A500F85-9EA8-4BC2-BFE5-264763F2E031}" type="slidenum">
              <a:rPr lang="ko-KR" altLang="ko-KR"/>
              <a:pPr>
                <a:defRPr/>
              </a:pPr>
              <a:t>‹#›</a:t>
            </a:fld>
            <a:endParaRPr lang="ko-KR" altLang="ko-KR"/>
          </a:p>
        </p:txBody>
      </p:sp>
    </p:spTree>
    <p:extLst>
      <p:ext uri="{BB962C8B-B14F-4D97-AF65-F5344CB8AC3E}">
        <p14:creationId xmlns:p14="http://schemas.microsoft.com/office/powerpoint/2010/main" val="3984111796"/>
      </p:ext>
    </p:extLst>
  </p:cSld>
  <p:clrMap bg1="lt1" tx1="dk1" bg2="lt2" tx2="dk2" accent1="accent1" accent2="accent2" accent3="accent3" accent4="accent4" accent5="accent5" accent6="accent6" hlink="hlink" folHlink="folHlink"/>
  <p:notesStyle>
    <a:lvl1pPr algn="l" rtl="0" eaLnBrk="0" fontAlgn="base" latinLnBrk="1" hangingPunct="0">
      <a:spcBef>
        <a:spcPct val="30000"/>
      </a:spcBef>
      <a:spcAft>
        <a:spcPct val="0"/>
      </a:spcAft>
      <a:defRPr sz="1200" kern="1200">
        <a:solidFill>
          <a:schemeClr val="tx1"/>
        </a:solidFill>
        <a:latin typeface="Times New Roman" pitchFamily="18" charset="0"/>
        <a:ea typeface="굴림" pitchFamily="34" charset="-127"/>
        <a:cs typeface="+mn-cs"/>
      </a:defRPr>
    </a:lvl1pPr>
    <a:lvl2pPr marL="457200" algn="l" rtl="0" eaLnBrk="0" fontAlgn="base" latinLnBrk="1" hangingPunct="0">
      <a:spcBef>
        <a:spcPct val="30000"/>
      </a:spcBef>
      <a:spcAft>
        <a:spcPct val="0"/>
      </a:spcAft>
      <a:defRPr sz="1200" kern="1200">
        <a:solidFill>
          <a:schemeClr val="tx1"/>
        </a:solidFill>
        <a:latin typeface="Times New Roman" pitchFamily="18" charset="0"/>
        <a:ea typeface="굴림" pitchFamily="34" charset="-127"/>
        <a:cs typeface="+mn-cs"/>
      </a:defRPr>
    </a:lvl2pPr>
    <a:lvl3pPr marL="914400" algn="l" rtl="0" eaLnBrk="0" fontAlgn="base" latinLnBrk="1" hangingPunct="0">
      <a:spcBef>
        <a:spcPct val="30000"/>
      </a:spcBef>
      <a:spcAft>
        <a:spcPct val="0"/>
      </a:spcAft>
      <a:defRPr sz="1200" kern="1200">
        <a:solidFill>
          <a:schemeClr val="tx1"/>
        </a:solidFill>
        <a:latin typeface="Times New Roman" pitchFamily="18" charset="0"/>
        <a:ea typeface="굴림" pitchFamily="34" charset="-127"/>
        <a:cs typeface="+mn-cs"/>
      </a:defRPr>
    </a:lvl3pPr>
    <a:lvl4pPr marL="1371600" algn="l" rtl="0" eaLnBrk="0" fontAlgn="base" latinLnBrk="1" hangingPunct="0">
      <a:spcBef>
        <a:spcPct val="30000"/>
      </a:spcBef>
      <a:spcAft>
        <a:spcPct val="0"/>
      </a:spcAft>
      <a:defRPr sz="1200" kern="1200">
        <a:solidFill>
          <a:schemeClr val="tx1"/>
        </a:solidFill>
        <a:latin typeface="Times New Roman" pitchFamily="18" charset="0"/>
        <a:ea typeface="굴림" pitchFamily="34" charset="-127"/>
        <a:cs typeface="+mn-cs"/>
      </a:defRPr>
    </a:lvl4pPr>
    <a:lvl5pPr marL="1828800" algn="l" rtl="0" eaLnBrk="0" fontAlgn="base" latinLnBrk="1" hangingPunct="0">
      <a:spcBef>
        <a:spcPct val="30000"/>
      </a:spcBef>
      <a:spcAft>
        <a:spcPct val="0"/>
      </a:spcAft>
      <a:defRPr sz="1200" kern="1200">
        <a:solidFill>
          <a:schemeClr val="tx1"/>
        </a:solidFill>
        <a:latin typeface="Times New Roman" pitchFamily="18" charset="0"/>
        <a:ea typeface="굴림" pitchFamily="34" charset="-127"/>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67500" y="0"/>
            <a:ext cx="2171700" cy="64770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52400" y="0"/>
            <a:ext cx="6362700" cy="64770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rtl="1">
              <a:defRPr>
                <a:cs typeface="B Traffic" pitchFamily="2" charset="-78"/>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lgn="r" rtl="1">
              <a:defRPr>
                <a:cs typeface="B Nazanin" pitchFamily="2" charset="-78"/>
              </a:defRPr>
            </a:lvl1pPr>
            <a:lvl2pPr algn="r" rtl="1">
              <a:defRPr>
                <a:cs typeface="B Nazanin" pitchFamily="2" charset="-78"/>
              </a:defRPr>
            </a:lvl2pPr>
            <a:lvl3pPr algn="r" rtl="1">
              <a:defRPr>
                <a:cs typeface="B Nazanin" pitchFamily="2" charset="-78"/>
              </a:defRPr>
            </a:lvl3pPr>
            <a:lvl4pPr algn="r" rtl="1">
              <a:defRPr>
                <a:cs typeface="B Nazanin" pitchFamily="2" charset="-78"/>
              </a:defRPr>
            </a:lvl4pPr>
            <a:lvl5pPr algn="r" rtl="1">
              <a:defRPr>
                <a:cs typeface="B Nazanin" pitchFamily="2" charset="-78"/>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52400" y="990600"/>
            <a:ext cx="4267200" cy="5486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72000" y="990600"/>
            <a:ext cx="4267200" cy="5486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ChangeArrowheads="1"/>
          </p:cNvSpPr>
          <p:nvPr/>
        </p:nvSpPr>
        <p:spPr bwMode="auto">
          <a:xfrm>
            <a:off x="11113" y="839788"/>
            <a:ext cx="9132887" cy="74612"/>
          </a:xfrm>
          <a:prstGeom prst="rect">
            <a:avLst/>
          </a:prstGeom>
          <a:gradFill rotWithShape="0">
            <a:gsLst>
              <a:gs pos="0">
                <a:srgbClr val="E71909">
                  <a:gamma/>
                  <a:shade val="51373"/>
                  <a:invGamma/>
                </a:srgbClr>
              </a:gs>
              <a:gs pos="50000">
                <a:srgbClr val="E71909"/>
              </a:gs>
              <a:gs pos="100000">
                <a:srgbClr val="E71909">
                  <a:gamma/>
                  <a:shade val="51373"/>
                  <a:invGamma/>
                </a:srgbClr>
              </a:gs>
            </a:gsLst>
            <a:lin ang="0" scaled="1"/>
          </a:gradFill>
          <a:ln w="12700">
            <a:noFill/>
            <a:miter lim="800000"/>
            <a:headEnd/>
            <a:tailEnd/>
          </a:ln>
          <a:effectLst/>
        </p:spPr>
        <p:txBody>
          <a:bodyPr wrap="none" anchor="ctr"/>
          <a:lstStyle/>
          <a:p>
            <a:pPr>
              <a:defRPr/>
            </a:pPr>
            <a:endParaRPr lang="en-US">
              <a:ea typeface="굴림" pitchFamily="34" charset="-127"/>
            </a:endParaRPr>
          </a:p>
        </p:txBody>
      </p:sp>
      <p:sp>
        <p:nvSpPr>
          <p:cNvPr id="5123" name="Rectangle 1027"/>
          <p:cNvSpPr>
            <a:spLocks noChangeArrowheads="1"/>
          </p:cNvSpPr>
          <p:nvPr/>
        </p:nvSpPr>
        <p:spPr bwMode="auto">
          <a:xfrm>
            <a:off x="11113" y="762000"/>
            <a:ext cx="9132887" cy="38100"/>
          </a:xfrm>
          <a:prstGeom prst="rect">
            <a:avLst/>
          </a:prstGeom>
          <a:gradFill rotWithShape="0">
            <a:gsLst>
              <a:gs pos="0">
                <a:srgbClr val="0000B6">
                  <a:gamma/>
                  <a:shade val="69804"/>
                  <a:invGamma/>
                </a:srgbClr>
              </a:gs>
              <a:gs pos="50000">
                <a:srgbClr val="0000B6"/>
              </a:gs>
              <a:gs pos="100000">
                <a:srgbClr val="0000B6">
                  <a:gamma/>
                  <a:shade val="69804"/>
                  <a:invGamma/>
                </a:srgbClr>
              </a:gs>
            </a:gsLst>
            <a:lin ang="0" scaled="1"/>
          </a:gradFill>
          <a:ln w="12700">
            <a:noFill/>
            <a:miter lim="800000"/>
            <a:headEnd/>
            <a:tailEnd/>
          </a:ln>
          <a:effectLst/>
        </p:spPr>
        <p:txBody>
          <a:bodyPr wrap="none" anchor="ctr"/>
          <a:lstStyle/>
          <a:p>
            <a:pPr>
              <a:defRPr/>
            </a:pPr>
            <a:endParaRPr lang="en-US">
              <a:ea typeface="굴림" pitchFamily="34" charset="-127"/>
            </a:endParaRPr>
          </a:p>
        </p:txBody>
      </p:sp>
      <p:sp>
        <p:nvSpPr>
          <p:cNvPr id="1028" name="Rectangle 1028"/>
          <p:cNvSpPr>
            <a:spLocks noGrp="1" noChangeArrowheads="1"/>
          </p:cNvSpPr>
          <p:nvPr>
            <p:ph type="title"/>
          </p:nvPr>
        </p:nvSpPr>
        <p:spPr bwMode="auto">
          <a:xfrm>
            <a:off x="685800" y="0"/>
            <a:ext cx="7772400" cy="685800"/>
          </a:xfrm>
          <a:prstGeom prst="rect">
            <a:avLst/>
          </a:prstGeom>
          <a:noFill/>
          <a:ln w="12700">
            <a:noFill/>
            <a:miter lim="800000"/>
            <a:headEnd/>
            <a:tailEnd/>
          </a:ln>
        </p:spPr>
        <p:txBody>
          <a:bodyPr vert="horz" wrap="square" lIns="90488" tIns="44450" rIns="90488" bIns="44450" numCol="1" anchor="b" anchorCtr="0" compatLnSpc="1">
            <a:prstTxWarp prst="textNoShape">
              <a:avLst/>
            </a:prstTxWarp>
          </a:bodyPr>
          <a:lstStyle/>
          <a:p>
            <a:pPr lvl="0"/>
            <a:r>
              <a:rPr lang="en-US" altLang="ko-KR" smtClean="0"/>
              <a:t>Click to edit Master title style</a:t>
            </a:r>
          </a:p>
        </p:txBody>
      </p:sp>
      <p:sp>
        <p:nvSpPr>
          <p:cNvPr id="1029" name="Rectangle 1029"/>
          <p:cNvSpPr>
            <a:spLocks noGrp="1" noChangeArrowheads="1"/>
          </p:cNvSpPr>
          <p:nvPr>
            <p:ph type="body" idx="1"/>
          </p:nvPr>
        </p:nvSpPr>
        <p:spPr bwMode="auto">
          <a:xfrm>
            <a:off x="152400" y="990600"/>
            <a:ext cx="8686800" cy="5486400"/>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lvl="0"/>
            <a:r>
              <a:rPr lang="en-US" altLang="ko-KR" smtClean="0"/>
              <a:t>Click to edit Master text styles</a:t>
            </a:r>
          </a:p>
          <a:p>
            <a:pPr lvl="1"/>
            <a:r>
              <a:rPr lang="en-US" altLang="ko-KR" smtClean="0"/>
              <a:t>Second Level</a:t>
            </a:r>
          </a:p>
          <a:p>
            <a:pPr lvl="2"/>
            <a:r>
              <a:rPr lang="en-US" altLang="ko-KR" smtClean="0"/>
              <a:t>Third Level</a:t>
            </a:r>
          </a:p>
          <a:p>
            <a:pPr lvl="3"/>
            <a:r>
              <a:rPr lang="en-US" altLang="ko-KR" smtClean="0"/>
              <a:t>Fourth Level</a:t>
            </a:r>
          </a:p>
          <a:p>
            <a:pPr lvl="4"/>
            <a:r>
              <a:rPr lang="en-US" altLang="ko-KR" smtClean="0"/>
              <a:t>Fifth Level</a:t>
            </a:r>
          </a:p>
        </p:txBody>
      </p:sp>
      <p:sp>
        <p:nvSpPr>
          <p:cNvPr id="5126" name="Text Box 1030"/>
          <p:cNvSpPr txBox="1">
            <a:spLocks noChangeArrowheads="1"/>
          </p:cNvSpPr>
          <p:nvPr/>
        </p:nvSpPr>
        <p:spPr bwMode="auto">
          <a:xfrm>
            <a:off x="228600" y="6629400"/>
            <a:ext cx="1739900" cy="228600"/>
          </a:xfrm>
          <a:prstGeom prst="rect">
            <a:avLst/>
          </a:prstGeom>
          <a:noFill/>
          <a:ln w="12700">
            <a:noFill/>
            <a:miter lim="800000"/>
            <a:headEnd/>
            <a:tailEnd/>
          </a:ln>
          <a:effectLst/>
        </p:spPr>
        <p:txBody>
          <a:bodyPr wrap="none">
            <a:spAutoFit/>
          </a:bodyPr>
          <a:lstStyle/>
          <a:p>
            <a:pPr>
              <a:defRPr/>
            </a:pPr>
            <a:r>
              <a:rPr lang="en-US" altLang="ko-KR" sz="900">
                <a:solidFill>
                  <a:srgbClr val="000082"/>
                </a:solidFill>
                <a:latin typeface="Arial" pitchFamily="34" charset="0"/>
                <a:ea typeface="굴림" pitchFamily="34" charset="-127"/>
              </a:rPr>
              <a:t>Computer System Architecture</a:t>
            </a:r>
            <a:endParaRPr lang="en-US" altLang="ko-KR" sz="900">
              <a:solidFill>
                <a:srgbClr val="000082"/>
              </a:solidFill>
              <a:ea typeface="굴림" pitchFamily="34" charset="-127"/>
            </a:endParaRPr>
          </a:p>
        </p:txBody>
      </p:sp>
      <p:sp>
        <p:nvSpPr>
          <p:cNvPr id="5127" name="Text Box 1031"/>
          <p:cNvSpPr txBox="1">
            <a:spLocks noChangeArrowheads="1"/>
          </p:cNvSpPr>
          <p:nvPr/>
        </p:nvSpPr>
        <p:spPr bwMode="auto">
          <a:xfrm>
            <a:off x="6877050" y="6583363"/>
            <a:ext cx="1976438" cy="274637"/>
          </a:xfrm>
          <a:prstGeom prst="rect">
            <a:avLst/>
          </a:prstGeom>
          <a:noFill/>
          <a:ln w="12700">
            <a:noFill/>
            <a:miter lim="800000"/>
            <a:headEnd/>
            <a:tailEnd/>
          </a:ln>
          <a:effectLst/>
        </p:spPr>
        <p:txBody>
          <a:bodyPr wrap="none">
            <a:spAutoFit/>
          </a:bodyPr>
          <a:lstStyle/>
          <a:p>
            <a:pPr>
              <a:defRPr/>
            </a:pPr>
            <a:r>
              <a:rPr lang="en-US" altLang="ko-KR" sz="1200">
                <a:solidFill>
                  <a:srgbClr val="000082"/>
                </a:solidFill>
                <a:ea typeface="굴림" pitchFamily="34" charset="-127"/>
              </a:rPr>
              <a:t>Dept. of  Info. Of  Computer.</a:t>
            </a:r>
          </a:p>
        </p:txBody>
      </p:sp>
      <p:sp>
        <p:nvSpPr>
          <p:cNvPr id="5128" name="Text Box 1032"/>
          <p:cNvSpPr txBox="1">
            <a:spLocks noChangeArrowheads="1"/>
          </p:cNvSpPr>
          <p:nvPr/>
        </p:nvSpPr>
        <p:spPr bwMode="auto">
          <a:xfrm>
            <a:off x="3276600" y="6583363"/>
            <a:ext cx="2706688" cy="276225"/>
          </a:xfrm>
          <a:prstGeom prst="rect">
            <a:avLst/>
          </a:prstGeom>
          <a:noFill/>
          <a:ln w="12700">
            <a:noFill/>
            <a:miter lim="800000"/>
            <a:headEnd/>
            <a:tailEnd/>
          </a:ln>
          <a:effectLst/>
        </p:spPr>
        <p:txBody>
          <a:bodyPr wrap="none">
            <a:spAutoFit/>
          </a:bodyPr>
          <a:lstStyle/>
          <a:p>
            <a:pPr>
              <a:defRPr/>
            </a:pPr>
            <a:r>
              <a:rPr lang="en-US" altLang="ko-KR" sz="1200" b="1" dirty="0">
                <a:solidFill>
                  <a:srgbClr val="000082"/>
                </a:solidFill>
                <a:effectLst>
                  <a:outerShdw blurRad="38100" dist="38100" dir="2700000" algn="tl">
                    <a:srgbClr val="C0C0C0"/>
                  </a:outerShdw>
                </a:effectLst>
                <a:latin typeface="Arial" pitchFamily="34" charset="0"/>
                <a:ea typeface="굴림" pitchFamily="34" charset="-127"/>
              </a:rPr>
              <a:t>Chap. 8 Input-Output Organization</a:t>
            </a:r>
            <a:endParaRPr lang="en-US" altLang="ko-KR" sz="1200" dirty="0">
              <a:solidFill>
                <a:srgbClr val="000082"/>
              </a:solidFill>
              <a:latin typeface="Arial" pitchFamily="34" charset="0"/>
              <a:ea typeface="굴림" pitchFamily="34" charset="-127"/>
            </a:endParaRPr>
          </a:p>
        </p:txBody>
      </p:sp>
      <p:sp>
        <p:nvSpPr>
          <p:cNvPr id="5129" name="Rectangle 1033"/>
          <p:cNvSpPr>
            <a:spLocks noChangeArrowheads="1"/>
          </p:cNvSpPr>
          <p:nvPr/>
        </p:nvSpPr>
        <p:spPr bwMode="auto">
          <a:xfrm>
            <a:off x="0" y="6553200"/>
            <a:ext cx="9132888" cy="28575"/>
          </a:xfrm>
          <a:prstGeom prst="rect">
            <a:avLst/>
          </a:prstGeom>
          <a:solidFill>
            <a:schemeClr val="tx2">
              <a:alpha val="50000"/>
            </a:schemeClr>
          </a:solidFill>
          <a:ln w="12700">
            <a:noFill/>
            <a:miter lim="800000"/>
            <a:headEnd/>
            <a:tailEnd/>
          </a:ln>
          <a:effectLst/>
        </p:spPr>
        <p:txBody>
          <a:bodyPr wrap="none" anchor="ctr"/>
          <a:lstStyle/>
          <a:p>
            <a:pPr>
              <a:defRPr/>
            </a:pPr>
            <a:endParaRPr lang="en-US">
              <a:ea typeface="굴림" pitchFamily="34" charset="-127"/>
            </a:endParaRPr>
          </a:p>
        </p:txBody>
      </p:sp>
      <p:sp>
        <p:nvSpPr>
          <p:cNvPr id="5130" name="Text Box 1034"/>
          <p:cNvSpPr txBox="1">
            <a:spLocks noChangeArrowheads="1"/>
          </p:cNvSpPr>
          <p:nvPr/>
        </p:nvSpPr>
        <p:spPr bwMode="auto">
          <a:xfrm>
            <a:off x="8458200" y="0"/>
            <a:ext cx="762000" cy="336550"/>
          </a:xfrm>
          <a:prstGeom prst="rect">
            <a:avLst/>
          </a:prstGeom>
          <a:noFill/>
          <a:ln w="12700">
            <a:noFill/>
            <a:miter lim="800000"/>
            <a:headEnd/>
            <a:tailEnd/>
          </a:ln>
          <a:effectLst/>
        </p:spPr>
        <p:txBody>
          <a:bodyPr>
            <a:spAutoFit/>
          </a:bodyPr>
          <a:lstStyle/>
          <a:p>
            <a:pPr eaLnBrk="1" latinLnBrk="1" hangingPunct="1">
              <a:spcBef>
                <a:spcPct val="50000"/>
              </a:spcBef>
              <a:defRPr/>
            </a:pPr>
            <a:r>
              <a:rPr lang="ko-KR" altLang="en-US" sz="2400" b="1" baseline="-25000">
                <a:solidFill>
                  <a:srgbClr val="CC00FF"/>
                </a:solidFill>
                <a:latin typeface="Book Antiqua" pitchFamily="18" charset="0"/>
                <a:ea typeface="굴림" pitchFamily="34" charset="-127"/>
              </a:rPr>
              <a:t>11-</a:t>
            </a:r>
            <a:fld id="{3BB63B41-2230-4AC4-9BB6-ED34AF35B013}" type="slidenum">
              <a:rPr lang="ko-KR" altLang="en-US" sz="2400" b="1" baseline="-25000">
                <a:solidFill>
                  <a:srgbClr val="CC00FF"/>
                </a:solidFill>
                <a:latin typeface="Book Antiqua" pitchFamily="18" charset="0"/>
                <a:ea typeface="굴림" pitchFamily="34" charset="-127"/>
              </a:rPr>
              <a:pPr eaLnBrk="1" latinLnBrk="1" hangingPunct="1">
                <a:spcBef>
                  <a:spcPct val="50000"/>
                </a:spcBef>
                <a:defRPr/>
              </a:pPr>
              <a:t>‹#›</a:t>
            </a:fld>
            <a:endParaRPr lang="en-US" altLang="ko-KR" sz="1800" b="1" baseline="-25000">
              <a:solidFill>
                <a:srgbClr val="0000B6"/>
              </a:solidFill>
              <a:latin typeface="Book Antiqua" pitchFamily="18" charset="0"/>
              <a:ea typeface="굴림" pitchFamily="34" charset="-127"/>
            </a:endParaRP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rtl="0" eaLnBrk="0" fontAlgn="base" hangingPunct="0">
        <a:spcBef>
          <a:spcPct val="0"/>
        </a:spcBef>
        <a:spcAft>
          <a:spcPct val="0"/>
        </a:spcAft>
        <a:defRPr sz="2800">
          <a:solidFill>
            <a:srgbClr val="000082"/>
          </a:solidFill>
          <a:latin typeface="+mj-lt"/>
          <a:ea typeface="+mj-ea"/>
          <a:cs typeface="+mj-cs"/>
        </a:defRPr>
      </a:lvl1pPr>
      <a:lvl2pPr algn="ctr" rtl="0" eaLnBrk="0" fontAlgn="base" hangingPunct="0">
        <a:spcBef>
          <a:spcPct val="0"/>
        </a:spcBef>
        <a:spcAft>
          <a:spcPct val="0"/>
        </a:spcAft>
        <a:defRPr sz="2800">
          <a:solidFill>
            <a:srgbClr val="000082"/>
          </a:solidFill>
          <a:latin typeface="Book Antiqua" pitchFamily="18" charset="0"/>
          <a:ea typeface="굴림" pitchFamily="34" charset="-127"/>
        </a:defRPr>
      </a:lvl2pPr>
      <a:lvl3pPr algn="ctr" rtl="0" eaLnBrk="0" fontAlgn="base" hangingPunct="0">
        <a:spcBef>
          <a:spcPct val="0"/>
        </a:spcBef>
        <a:spcAft>
          <a:spcPct val="0"/>
        </a:spcAft>
        <a:defRPr sz="2800">
          <a:solidFill>
            <a:srgbClr val="000082"/>
          </a:solidFill>
          <a:latin typeface="Book Antiqua" pitchFamily="18" charset="0"/>
          <a:ea typeface="굴림" pitchFamily="34" charset="-127"/>
        </a:defRPr>
      </a:lvl3pPr>
      <a:lvl4pPr algn="ctr" rtl="0" eaLnBrk="0" fontAlgn="base" hangingPunct="0">
        <a:spcBef>
          <a:spcPct val="0"/>
        </a:spcBef>
        <a:spcAft>
          <a:spcPct val="0"/>
        </a:spcAft>
        <a:defRPr sz="2800">
          <a:solidFill>
            <a:srgbClr val="000082"/>
          </a:solidFill>
          <a:latin typeface="Book Antiqua" pitchFamily="18" charset="0"/>
          <a:ea typeface="굴림" pitchFamily="34" charset="-127"/>
        </a:defRPr>
      </a:lvl4pPr>
      <a:lvl5pPr algn="ctr" rtl="0" eaLnBrk="0" fontAlgn="base" hangingPunct="0">
        <a:spcBef>
          <a:spcPct val="0"/>
        </a:spcBef>
        <a:spcAft>
          <a:spcPct val="0"/>
        </a:spcAft>
        <a:defRPr sz="2800">
          <a:solidFill>
            <a:srgbClr val="000082"/>
          </a:solidFill>
          <a:latin typeface="Book Antiqua" pitchFamily="18" charset="0"/>
          <a:ea typeface="굴림" pitchFamily="34" charset="-127"/>
        </a:defRPr>
      </a:lvl5pPr>
      <a:lvl6pPr marL="457200" algn="ctr" rtl="0" eaLnBrk="0" fontAlgn="base" hangingPunct="0">
        <a:spcBef>
          <a:spcPct val="0"/>
        </a:spcBef>
        <a:spcAft>
          <a:spcPct val="0"/>
        </a:spcAft>
        <a:defRPr sz="2800">
          <a:solidFill>
            <a:srgbClr val="000082"/>
          </a:solidFill>
          <a:latin typeface="Book Antiqua" pitchFamily="18" charset="0"/>
          <a:ea typeface="굴림" pitchFamily="34" charset="-127"/>
        </a:defRPr>
      </a:lvl6pPr>
      <a:lvl7pPr marL="914400" algn="ctr" rtl="0" eaLnBrk="0" fontAlgn="base" hangingPunct="0">
        <a:spcBef>
          <a:spcPct val="0"/>
        </a:spcBef>
        <a:spcAft>
          <a:spcPct val="0"/>
        </a:spcAft>
        <a:defRPr sz="2800">
          <a:solidFill>
            <a:srgbClr val="000082"/>
          </a:solidFill>
          <a:latin typeface="Book Antiqua" pitchFamily="18" charset="0"/>
          <a:ea typeface="굴림" pitchFamily="34" charset="-127"/>
        </a:defRPr>
      </a:lvl7pPr>
      <a:lvl8pPr marL="1371600" algn="ctr" rtl="0" eaLnBrk="0" fontAlgn="base" hangingPunct="0">
        <a:spcBef>
          <a:spcPct val="0"/>
        </a:spcBef>
        <a:spcAft>
          <a:spcPct val="0"/>
        </a:spcAft>
        <a:defRPr sz="2800">
          <a:solidFill>
            <a:srgbClr val="000082"/>
          </a:solidFill>
          <a:latin typeface="Book Antiqua" pitchFamily="18" charset="0"/>
          <a:ea typeface="굴림" pitchFamily="34" charset="-127"/>
        </a:defRPr>
      </a:lvl8pPr>
      <a:lvl9pPr marL="1828800" algn="ctr" rtl="0" eaLnBrk="0" fontAlgn="base" hangingPunct="0">
        <a:spcBef>
          <a:spcPct val="0"/>
        </a:spcBef>
        <a:spcAft>
          <a:spcPct val="0"/>
        </a:spcAft>
        <a:defRPr sz="2800">
          <a:solidFill>
            <a:srgbClr val="000082"/>
          </a:solidFill>
          <a:latin typeface="Book Antiqua" pitchFamily="18" charset="0"/>
          <a:ea typeface="굴림" pitchFamily="34" charset="-127"/>
        </a:defRPr>
      </a:lvl9pPr>
    </p:titleStyle>
    <p:bodyStyle>
      <a:lvl1pPr marL="342900" indent="-342900" algn="r" rtl="1" eaLnBrk="0" fontAlgn="base" hangingPunct="0">
        <a:spcBef>
          <a:spcPct val="20000"/>
        </a:spcBef>
        <a:spcAft>
          <a:spcPct val="0"/>
        </a:spcAft>
        <a:buClr>
          <a:schemeClr val="accent1"/>
        </a:buClr>
        <a:buSzPct val="75000"/>
        <a:buFont typeface="Monotype Sorts" pitchFamily="2" charset="2"/>
        <a:buChar char="n"/>
        <a:defRPr sz="2000">
          <a:solidFill>
            <a:schemeClr val="tx1"/>
          </a:solidFill>
          <a:latin typeface="+mn-lt"/>
          <a:ea typeface="+mn-ea"/>
          <a:cs typeface="B Nazanin" pitchFamily="2" charset="-78"/>
        </a:defRPr>
      </a:lvl1pPr>
      <a:lvl2pPr marL="742950" indent="-285750" algn="r" rtl="1" eaLnBrk="0" fontAlgn="base" hangingPunct="0">
        <a:spcBef>
          <a:spcPct val="20000"/>
        </a:spcBef>
        <a:spcAft>
          <a:spcPct val="0"/>
        </a:spcAft>
        <a:buClr>
          <a:schemeClr val="hlink"/>
        </a:buClr>
        <a:buSzPct val="90000"/>
        <a:buFont typeface="Wingdings" pitchFamily="2" charset="2"/>
        <a:buChar char="u"/>
        <a:defRPr sz="2800">
          <a:solidFill>
            <a:schemeClr val="accent2"/>
          </a:solidFill>
          <a:latin typeface="+mn-lt"/>
          <a:ea typeface="+mn-ea"/>
          <a:cs typeface="B Nazanin" pitchFamily="2" charset="-78"/>
        </a:defRPr>
      </a:lvl2pPr>
      <a:lvl3pPr marL="1143000" indent="-228600" algn="r" rtl="1" eaLnBrk="0" fontAlgn="base" hangingPunct="0">
        <a:spcBef>
          <a:spcPct val="20000"/>
        </a:spcBef>
        <a:spcAft>
          <a:spcPct val="0"/>
        </a:spcAft>
        <a:buClr>
          <a:schemeClr val="accent1"/>
        </a:buClr>
        <a:buSzPct val="75000"/>
        <a:buFont typeface="Monotype Sorts" pitchFamily="2" charset="2"/>
        <a:buChar char="l"/>
        <a:defRPr sz="1600">
          <a:solidFill>
            <a:schemeClr val="tx1"/>
          </a:solidFill>
          <a:latin typeface="+mn-lt"/>
          <a:ea typeface="+mn-ea"/>
          <a:cs typeface="B Nazanin" pitchFamily="2" charset="-78"/>
        </a:defRPr>
      </a:lvl3pPr>
      <a:lvl4pPr marL="1600200" indent="-228600" algn="r" rtl="1" eaLnBrk="0" fontAlgn="base" hangingPunct="0">
        <a:spcBef>
          <a:spcPct val="20000"/>
        </a:spcBef>
        <a:spcAft>
          <a:spcPct val="0"/>
        </a:spcAft>
        <a:buClr>
          <a:schemeClr val="accent2"/>
        </a:buClr>
        <a:buChar char="»"/>
        <a:defRPr sz="1400">
          <a:solidFill>
            <a:schemeClr val="accent2"/>
          </a:solidFill>
          <a:latin typeface="+mn-lt"/>
          <a:ea typeface="+mn-ea"/>
          <a:cs typeface="B Nazanin" pitchFamily="2" charset="-78"/>
        </a:defRPr>
      </a:lvl4pPr>
      <a:lvl5pPr marL="2057400" indent="-228600" algn="r" rtl="1" eaLnBrk="0" fontAlgn="base" hangingPunct="0">
        <a:spcBef>
          <a:spcPct val="20000"/>
        </a:spcBef>
        <a:spcAft>
          <a:spcPct val="0"/>
        </a:spcAft>
        <a:buClr>
          <a:schemeClr val="accent2"/>
        </a:buClr>
        <a:buSzPct val="65000"/>
        <a:buFont typeface="Monotype Sorts" pitchFamily="2" charset="2"/>
        <a:buChar char="n"/>
        <a:defRPr sz="1200">
          <a:solidFill>
            <a:schemeClr val="tx1"/>
          </a:solidFill>
          <a:latin typeface="+mn-lt"/>
          <a:ea typeface="+mn-ea"/>
          <a:cs typeface="B Nazanin" pitchFamily="2" charset="-78"/>
        </a:defRPr>
      </a:lvl5pPr>
      <a:lvl6pPr marL="2514600" indent="-228600" algn="l" rtl="0" eaLnBrk="0" fontAlgn="base" hangingPunct="0">
        <a:spcBef>
          <a:spcPct val="20000"/>
        </a:spcBef>
        <a:spcAft>
          <a:spcPct val="0"/>
        </a:spcAft>
        <a:buClr>
          <a:schemeClr val="accent2"/>
        </a:buClr>
        <a:buSzPct val="65000"/>
        <a:buFont typeface="Monotype Sorts" pitchFamily="2" charset="2"/>
        <a:buChar char="n"/>
        <a:defRPr sz="1200">
          <a:solidFill>
            <a:schemeClr val="tx1"/>
          </a:solidFill>
          <a:latin typeface="+mn-lt"/>
          <a:ea typeface="+mn-ea"/>
        </a:defRPr>
      </a:lvl6pPr>
      <a:lvl7pPr marL="2971800" indent="-228600" algn="l" rtl="0" eaLnBrk="0" fontAlgn="base" hangingPunct="0">
        <a:spcBef>
          <a:spcPct val="20000"/>
        </a:spcBef>
        <a:spcAft>
          <a:spcPct val="0"/>
        </a:spcAft>
        <a:buClr>
          <a:schemeClr val="accent2"/>
        </a:buClr>
        <a:buSzPct val="65000"/>
        <a:buFont typeface="Monotype Sorts" pitchFamily="2" charset="2"/>
        <a:buChar char="n"/>
        <a:defRPr sz="1200">
          <a:solidFill>
            <a:schemeClr val="tx1"/>
          </a:solidFill>
          <a:latin typeface="+mn-lt"/>
          <a:ea typeface="+mn-ea"/>
        </a:defRPr>
      </a:lvl7pPr>
      <a:lvl8pPr marL="3429000" indent="-228600" algn="l" rtl="0" eaLnBrk="0" fontAlgn="base" hangingPunct="0">
        <a:spcBef>
          <a:spcPct val="20000"/>
        </a:spcBef>
        <a:spcAft>
          <a:spcPct val="0"/>
        </a:spcAft>
        <a:buClr>
          <a:schemeClr val="accent2"/>
        </a:buClr>
        <a:buSzPct val="65000"/>
        <a:buFont typeface="Monotype Sorts" pitchFamily="2" charset="2"/>
        <a:buChar char="n"/>
        <a:defRPr sz="1200">
          <a:solidFill>
            <a:schemeClr val="tx1"/>
          </a:solidFill>
          <a:latin typeface="+mn-lt"/>
          <a:ea typeface="+mn-ea"/>
        </a:defRPr>
      </a:lvl8pPr>
      <a:lvl9pPr marL="3886200" indent="-228600" algn="l" rtl="0" eaLnBrk="0" fontAlgn="base" hangingPunct="0">
        <a:spcBef>
          <a:spcPct val="20000"/>
        </a:spcBef>
        <a:spcAft>
          <a:spcPct val="0"/>
        </a:spcAft>
        <a:buClr>
          <a:schemeClr val="accent2"/>
        </a:buClr>
        <a:buSzPct val="65000"/>
        <a:buFont typeface="Monotype Sorts" pitchFamily="2" charset="2"/>
        <a:buChar char="n"/>
        <a:defRPr sz="12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2.emf"/></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image" Target="../media/image3.em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2.xml"/><Relationship Id="rId1" Type="http://schemas.openxmlformats.org/officeDocument/2006/relationships/vmlDrawing" Target="../drawings/vmlDrawing4.vml"/><Relationship Id="rId5" Type="http://schemas.openxmlformats.org/officeDocument/2006/relationships/image" Target="../media/image4.emf"/><Relationship Id="rId4" Type="http://schemas.openxmlformats.org/officeDocument/2006/relationships/oleObject" Target="../embeddings/Microsoft_Excel_97-2003_Worksheet1.xls"/></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5.vml"/><Relationship Id="rId4" Type="http://schemas.openxmlformats.org/officeDocument/2006/relationships/image" Target="../media/image7.emf"/></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1.em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p:txBody>
          <a:bodyPr/>
          <a:lstStyle/>
          <a:p>
            <a:r>
              <a:rPr lang="fa-IR" sz="3200" smtClean="0">
                <a:cs typeface="B Titr" pitchFamily="2" charset="-78"/>
              </a:rPr>
              <a:t>فصل هشت</a:t>
            </a:r>
            <a:endParaRPr lang="en-US" sz="3200" smtClean="0">
              <a:cs typeface="B Titr" pitchFamily="2" charset="-78"/>
            </a:endParaRPr>
          </a:p>
        </p:txBody>
      </p:sp>
      <p:sp>
        <p:nvSpPr>
          <p:cNvPr id="2051" name="Subtitle 2"/>
          <p:cNvSpPr>
            <a:spLocks noGrp="1"/>
          </p:cNvSpPr>
          <p:nvPr>
            <p:ph type="subTitle" idx="1"/>
          </p:nvPr>
        </p:nvSpPr>
        <p:spPr/>
        <p:txBody>
          <a:bodyPr/>
          <a:lstStyle/>
          <a:p>
            <a:r>
              <a:rPr lang="fa-IR" sz="2800" smtClean="0"/>
              <a:t>واحد پردازش مرکزي</a:t>
            </a:r>
          </a:p>
          <a:p>
            <a:r>
              <a:rPr lang="en-US" altLang="ko-KR" smtClean="0"/>
              <a:t>Central Processing Unit</a:t>
            </a:r>
            <a:endParaRPr lang="fa-IR" altLang="ko-KR" smtClean="0"/>
          </a:p>
          <a:p>
            <a:endParaRPr lang="fa-IR" smtClean="0"/>
          </a:p>
          <a:p>
            <a:r>
              <a:rPr lang="fa-IR" smtClean="0"/>
              <a:t>تهيه کننده: محسن فرهادي</a:t>
            </a:r>
            <a:endParaRPr lang="en-US" smtClean="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سازمان پشته</a:t>
            </a:r>
            <a:endParaRPr lang="en-US" dirty="0"/>
          </a:p>
        </p:txBody>
      </p:sp>
      <p:sp>
        <p:nvSpPr>
          <p:cNvPr id="3" name="Content Placeholder 2"/>
          <p:cNvSpPr>
            <a:spLocks noGrp="1"/>
          </p:cNvSpPr>
          <p:nvPr>
            <p:ph idx="1"/>
          </p:nvPr>
        </p:nvSpPr>
        <p:spPr/>
        <p:txBody>
          <a:bodyPr/>
          <a:lstStyle/>
          <a:p>
            <a:r>
              <a:rPr lang="fa-IR" dirty="0" smtClean="0"/>
              <a:t>يک ويژگي مفيد که در </a:t>
            </a:r>
            <a:r>
              <a:rPr lang="en-US" dirty="0" smtClean="0"/>
              <a:t>CPU</a:t>
            </a:r>
            <a:r>
              <a:rPr lang="fa-IR" dirty="0" smtClean="0"/>
              <a:t> اکثر کامپيوترها وجود دارد پشته است. </a:t>
            </a:r>
          </a:p>
          <a:p>
            <a:r>
              <a:rPr lang="en-US" dirty="0" smtClean="0"/>
              <a:t>STACK (LIFO)</a:t>
            </a:r>
            <a:endParaRPr lang="fa-IR" dirty="0" smtClean="0"/>
          </a:p>
          <a:p>
            <a:pPr lvl="1"/>
            <a:r>
              <a:rPr lang="fa-IR" dirty="0" smtClean="0"/>
              <a:t>يک وسيله ذخيره سازي اطلاعات</a:t>
            </a:r>
          </a:p>
          <a:p>
            <a:pPr lvl="2"/>
            <a:r>
              <a:rPr lang="fa-IR" dirty="0" smtClean="0"/>
              <a:t>آخرين داده‌ي ذخيره شده ابتدا بازيابي مي‌شود.</a:t>
            </a:r>
          </a:p>
          <a:p>
            <a:pPr lvl="1"/>
            <a:r>
              <a:rPr lang="fa-IR" dirty="0" smtClean="0"/>
              <a:t>اشاره‌گر پشته (</a:t>
            </a:r>
            <a:r>
              <a:rPr lang="en-US" dirty="0" smtClean="0"/>
              <a:t>SP</a:t>
            </a:r>
            <a:r>
              <a:rPr lang="fa-IR" dirty="0" smtClean="0"/>
              <a:t>)</a:t>
            </a:r>
          </a:p>
          <a:p>
            <a:pPr lvl="2"/>
            <a:r>
              <a:rPr lang="fa-IR" dirty="0" smtClean="0"/>
              <a:t>ثباتي که آدرس پشته را نگهداري مي‌کند.</a:t>
            </a:r>
          </a:p>
          <a:p>
            <a:pPr lvl="2"/>
            <a:r>
              <a:rPr lang="en-US" dirty="0" smtClean="0"/>
              <a:t>SP</a:t>
            </a:r>
            <a:r>
              <a:rPr lang="fa-IR" dirty="0" smtClean="0"/>
              <a:t> هميشه به بالاي پشته اشاره مي‌کند.</a:t>
            </a:r>
          </a:p>
          <a:p>
            <a:pPr lvl="1"/>
            <a:r>
              <a:rPr lang="fa-IR" dirty="0" smtClean="0"/>
              <a:t>دو عملي که روي پشته انجام مي‌شود. </a:t>
            </a:r>
            <a:r>
              <a:rPr lang="fa-IR" sz="2400" dirty="0" smtClean="0"/>
              <a:t>(درج و حذف داده‌ها)</a:t>
            </a:r>
            <a:endParaRPr lang="en-US" dirty="0" smtClean="0"/>
          </a:p>
          <a:p>
            <a:pPr lvl="2"/>
            <a:r>
              <a:rPr lang="fa-IR" dirty="0" smtClean="0"/>
              <a:t>عمل درج يا </a:t>
            </a:r>
            <a:r>
              <a:rPr lang="en-US" dirty="0" smtClean="0"/>
              <a:t>PUSH</a:t>
            </a:r>
          </a:p>
          <a:p>
            <a:pPr lvl="2"/>
            <a:r>
              <a:rPr lang="fa-IR" dirty="0" smtClean="0"/>
              <a:t>عمل حذف يا </a:t>
            </a:r>
            <a:r>
              <a:rPr lang="en-US" dirty="0" smtClean="0"/>
              <a:t>POP</a:t>
            </a:r>
          </a:p>
          <a:p>
            <a:pPr lvl="2"/>
            <a:endParaRPr lang="en-US" dirty="0" smtClean="0"/>
          </a:p>
          <a:p>
            <a:r>
              <a:rPr lang="fa-IR" dirty="0" smtClean="0"/>
              <a:t>پشته را مي‌توان در بخشي از يک حافظه‌ي بزرگ قرار داد يا آنرا بصورت مجموعه‌اي از تعداد محدودي از کلمات حافظه يا ثبات‌ها سازماندهي کرد.</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پشته ثبات</a:t>
            </a:r>
            <a:endParaRPr lang="en-US" dirty="0"/>
          </a:p>
        </p:txBody>
      </p:sp>
      <p:sp>
        <p:nvSpPr>
          <p:cNvPr id="3" name="Content Placeholder 2"/>
          <p:cNvSpPr>
            <a:spLocks noGrp="1"/>
          </p:cNvSpPr>
          <p:nvPr>
            <p:ph idx="1"/>
          </p:nvPr>
        </p:nvSpPr>
        <p:spPr/>
        <p:txBody>
          <a:bodyPr/>
          <a:lstStyle/>
          <a:p>
            <a:r>
              <a:rPr lang="fa-IR" dirty="0" smtClean="0"/>
              <a:t>شکل زير سازمان يک پشته ثبات 64 کلمه‌اي را نشان مي‌دهد.</a:t>
            </a:r>
          </a:p>
          <a:p>
            <a:r>
              <a:rPr lang="fa-IR" dirty="0" smtClean="0"/>
              <a:t>اشاره گر پشته </a:t>
            </a:r>
            <a:r>
              <a:rPr lang="en-US" dirty="0" smtClean="0"/>
              <a:t>(SP)</a:t>
            </a:r>
            <a:r>
              <a:rPr lang="fa-IR" dirty="0" smtClean="0"/>
              <a:t> داراي 6 بيت است. </a:t>
            </a:r>
          </a:p>
          <a:p>
            <a:pPr lvl="2"/>
            <a:r>
              <a:rPr lang="fa-IR" dirty="0" smtClean="0"/>
              <a:t>اگر </a:t>
            </a:r>
            <a:r>
              <a:rPr lang="en-US" dirty="0" smtClean="0"/>
              <a:t>SP</a:t>
            </a:r>
            <a:r>
              <a:rPr lang="fa-IR" dirty="0" smtClean="0"/>
              <a:t>‌به آدرس 63 اشاره کند و يک واحد به آن اضافه گردد، نتيجه صفر خواهد شد.</a:t>
            </a:r>
          </a:p>
          <a:p>
            <a:pPr lvl="2"/>
            <a:r>
              <a:rPr lang="fa-IR" dirty="0" smtClean="0"/>
              <a:t>هرگاه پشته پر باشد، ثبات يک بيتي </a:t>
            </a:r>
            <a:r>
              <a:rPr lang="en-US" dirty="0" smtClean="0"/>
              <a:t>FULL</a:t>
            </a:r>
            <a:r>
              <a:rPr lang="fa-IR" dirty="0" smtClean="0"/>
              <a:t>‌برابر 1 مي‌شود.</a:t>
            </a:r>
          </a:p>
          <a:p>
            <a:pPr lvl="2"/>
            <a:r>
              <a:rPr lang="fa-IR" dirty="0" smtClean="0"/>
              <a:t>هرگاه پشته خالي باشد ثبات يک بيتي </a:t>
            </a:r>
            <a:r>
              <a:rPr lang="en-US" dirty="0" smtClean="0"/>
              <a:t>EMPTY</a:t>
            </a:r>
            <a:r>
              <a:rPr lang="fa-IR" dirty="0" smtClean="0"/>
              <a:t> برابر 1 مي‌گردد.</a:t>
            </a:r>
          </a:p>
          <a:p>
            <a:pPr lvl="3">
              <a:buNone/>
            </a:pPr>
            <a:r>
              <a:rPr lang="fa-IR" dirty="0" smtClean="0"/>
              <a:t>				</a:t>
            </a:r>
            <a:r>
              <a:rPr lang="en-US" dirty="0" smtClean="0"/>
              <a:t>DR</a:t>
            </a:r>
            <a:r>
              <a:rPr lang="fa-IR" dirty="0" smtClean="0"/>
              <a:t> ثبات داده‌اي است که داده‌هاي دودويي را که در پشته نوشته يا از آن خوانده مي‌شوند 			را  نگهداري مي‌کند..</a:t>
            </a:r>
          </a:p>
          <a:p>
            <a:pPr lvl="3">
              <a:buNone/>
            </a:pPr>
            <a:r>
              <a:rPr lang="fa-IR" dirty="0" smtClean="0"/>
              <a:t>					ريز عملهاي دستور </a:t>
            </a:r>
            <a:r>
              <a:rPr lang="en-US" dirty="0" smtClean="0"/>
              <a:t>PUSH</a:t>
            </a:r>
          </a:p>
          <a:p>
            <a:pPr marL="87313" lvl="3" indent="0" algn="l" rtl="0">
              <a:buNone/>
            </a:pPr>
            <a:r>
              <a:rPr lang="en-US" dirty="0" smtClean="0"/>
              <a:t>SP </a:t>
            </a:r>
            <a:r>
              <a:rPr lang="en-US" dirty="0" smtClean="0">
                <a:sym typeface="Wingdings" pitchFamily="2" charset="2"/>
              </a:rPr>
              <a:t> SP + 1</a:t>
            </a:r>
          </a:p>
          <a:p>
            <a:pPr marL="87313" lvl="3" indent="0" algn="l" rtl="0">
              <a:buNone/>
            </a:pPr>
            <a:r>
              <a:rPr lang="en-US" dirty="0" smtClean="0">
                <a:sym typeface="Wingdings" pitchFamily="2" charset="2"/>
              </a:rPr>
              <a:t>M[SP]  DR</a:t>
            </a:r>
          </a:p>
          <a:p>
            <a:pPr marL="87313" lvl="3" indent="0" algn="l" rtl="0">
              <a:buNone/>
            </a:pPr>
            <a:r>
              <a:rPr lang="en-US" dirty="0" smtClean="0">
                <a:sym typeface="Wingdings" pitchFamily="2" charset="2"/>
              </a:rPr>
              <a:t>IF (SP = 0) then (FULL  1)</a:t>
            </a:r>
          </a:p>
          <a:p>
            <a:pPr marL="87313" lvl="3" indent="0" algn="l" rtl="0">
              <a:buNone/>
            </a:pPr>
            <a:r>
              <a:rPr lang="en-US" dirty="0" smtClean="0">
                <a:sym typeface="Wingdings" pitchFamily="2" charset="2"/>
              </a:rPr>
              <a:t>EPTY  0</a:t>
            </a:r>
          </a:p>
          <a:p>
            <a:pPr marL="87313" lvl="3" indent="0" algn="r">
              <a:buNone/>
            </a:pPr>
            <a:r>
              <a:rPr lang="fa-IR" dirty="0" smtClean="0">
                <a:sym typeface="Wingdings" pitchFamily="2" charset="2"/>
              </a:rPr>
              <a:t>				اولين داده ذخيره شده در آدرس 1 و آخرين داده در آدرس 0 قرار مي‌گيرد.</a:t>
            </a:r>
          </a:p>
          <a:p>
            <a:pPr marL="87313" lvl="3" indent="0" algn="r">
              <a:buNone/>
            </a:pPr>
            <a:endParaRPr lang="fa-IR" dirty="0" smtClean="0">
              <a:sym typeface="Wingdings" pitchFamily="2" charset="2"/>
            </a:endParaRPr>
          </a:p>
          <a:p>
            <a:pPr marL="87313" lvl="3" indent="0" algn="r">
              <a:buNone/>
            </a:pPr>
            <a:r>
              <a:rPr lang="fa-IR" dirty="0" smtClean="0">
                <a:sym typeface="Wingdings" pitchFamily="2" charset="2"/>
              </a:rPr>
              <a:t>					ريزعمل‌هاي دستور </a:t>
            </a:r>
            <a:r>
              <a:rPr lang="en-US" dirty="0" smtClean="0">
                <a:sym typeface="Wingdings" pitchFamily="2" charset="2"/>
              </a:rPr>
              <a:t>POP</a:t>
            </a:r>
          </a:p>
          <a:p>
            <a:pPr marL="87313" lvl="3" indent="0" algn="l" rtl="0">
              <a:buNone/>
            </a:pPr>
            <a:r>
              <a:rPr lang="en-US" dirty="0" smtClean="0">
                <a:sym typeface="Wingdings" pitchFamily="2" charset="2"/>
              </a:rPr>
              <a:t>DR  M[SP]</a:t>
            </a:r>
          </a:p>
          <a:p>
            <a:pPr marL="87313" lvl="3" indent="0" algn="l" rtl="0">
              <a:buNone/>
            </a:pPr>
            <a:r>
              <a:rPr lang="en-US" dirty="0" smtClean="0">
                <a:sym typeface="Wingdings" pitchFamily="2" charset="2"/>
              </a:rPr>
              <a:t>SP  SP -1</a:t>
            </a:r>
          </a:p>
          <a:p>
            <a:pPr marL="87313" lvl="3" indent="0" algn="l" rtl="0">
              <a:buNone/>
            </a:pPr>
            <a:r>
              <a:rPr lang="en-US" dirty="0" smtClean="0">
                <a:sym typeface="Wingdings" pitchFamily="2" charset="2"/>
              </a:rPr>
              <a:t>IF (SP = 0)  then  (EMPTY 1)</a:t>
            </a:r>
          </a:p>
          <a:p>
            <a:pPr marL="87313" lvl="3" indent="0" algn="l" rtl="0">
              <a:buNone/>
            </a:pPr>
            <a:r>
              <a:rPr lang="en-US" dirty="0" smtClean="0">
                <a:sym typeface="Wingdings" pitchFamily="2" charset="2"/>
              </a:rPr>
              <a:t>FULL  0</a:t>
            </a:r>
            <a:endParaRPr lang="fa-IR" dirty="0" smtClean="0"/>
          </a:p>
        </p:txBody>
      </p:sp>
      <p:grpSp>
        <p:nvGrpSpPr>
          <p:cNvPr id="4" name="Group 8"/>
          <p:cNvGrpSpPr>
            <a:grpSpLocks/>
          </p:cNvGrpSpPr>
          <p:nvPr/>
        </p:nvGrpSpPr>
        <p:grpSpPr bwMode="auto">
          <a:xfrm>
            <a:off x="5214942" y="2571744"/>
            <a:ext cx="3892546" cy="3967169"/>
            <a:chOff x="3792" y="2073"/>
            <a:chExt cx="1872" cy="2007"/>
          </a:xfrm>
        </p:grpSpPr>
        <p:graphicFrame>
          <p:nvGraphicFramePr>
            <p:cNvPr id="5" name="Object 4"/>
            <p:cNvGraphicFramePr>
              <a:graphicFrameLocks noChangeAspect="1"/>
            </p:cNvGraphicFramePr>
            <p:nvPr/>
          </p:nvGraphicFramePr>
          <p:xfrm>
            <a:off x="3792" y="2073"/>
            <a:ext cx="1872" cy="2007"/>
          </p:xfrm>
          <a:graphic>
            <a:graphicData uri="http://schemas.openxmlformats.org/presentationml/2006/ole">
              <mc:AlternateContent xmlns:mc="http://schemas.openxmlformats.org/markup-compatibility/2006">
                <mc:Choice xmlns:v="urn:schemas-microsoft-com:vml" Requires="v">
                  <p:oleObj spid="_x0000_s27655" name="VISIO" r:id="rId3" imgW="6250320" imgH="6723360" progId="">
                    <p:embed/>
                  </p:oleObj>
                </mc:Choice>
                <mc:Fallback>
                  <p:oleObj name="VISIO" r:id="rId3" imgW="6250320" imgH="6723360" progId="">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92" y="2073"/>
                          <a:ext cx="1872" cy="2007"/>
                        </a:xfrm>
                        <a:prstGeom prst="rect">
                          <a:avLst/>
                        </a:prstGeom>
                        <a:solidFill>
                          <a:srgbClr val="FFCC99">
                            <a:alpha val="50000"/>
                          </a:srgbClr>
                        </a:solidFill>
                      </p:spPr>
                    </p:pic>
                  </p:oleObj>
                </mc:Fallback>
              </mc:AlternateContent>
            </a:graphicData>
          </a:graphic>
        </p:graphicFrame>
        <p:sp>
          <p:nvSpPr>
            <p:cNvPr id="6" name="AutoShape 5"/>
            <p:cNvSpPr>
              <a:spLocks noChangeArrowheads="1"/>
            </p:cNvSpPr>
            <p:nvPr/>
          </p:nvSpPr>
          <p:spPr bwMode="auto">
            <a:xfrm>
              <a:off x="4896" y="2640"/>
              <a:ext cx="144" cy="336"/>
            </a:xfrm>
            <a:prstGeom prst="downArrow">
              <a:avLst>
                <a:gd name="adj1" fmla="val 50000"/>
                <a:gd name="adj2" fmla="val 58333"/>
              </a:avLst>
            </a:prstGeom>
            <a:solidFill>
              <a:schemeClr val="accent1"/>
            </a:solidFill>
            <a:ln w="28575">
              <a:solidFill>
                <a:srgbClr val="0000FF"/>
              </a:solidFill>
              <a:miter lim="800000"/>
              <a:headEnd/>
              <a:tailEnd/>
            </a:ln>
            <a:effectLst/>
          </p:spPr>
          <p:txBody>
            <a:bodyPr wrap="none" anchor="ctr"/>
            <a:lstStyle/>
            <a:p>
              <a:endParaRPr lang="en-US"/>
            </a:p>
          </p:txBody>
        </p:sp>
        <p:sp>
          <p:nvSpPr>
            <p:cNvPr id="7" name="AutoShape 7"/>
            <p:cNvSpPr>
              <a:spLocks noChangeArrowheads="1"/>
            </p:cNvSpPr>
            <p:nvPr/>
          </p:nvSpPr>
          <p:spPr bwMode="auto">
            <a:xfrm>
              <a:off x="3888" y="3456"/>
              <a:ext cx="720" cy="192"/>
            </a:xfrm>
            <a:prstGeom prst="rightArrowCallout">
              <a:avLst>
                <a:gd name="adj1" fmla="val 25000"/>
                <a:gd name="adj2" fmla="val 25000"/>
                <a:gd name="adj3" fmla="val 62500"/>
                <a:gd name="adj4" fmla="val 66667"/>
              </a:avLst>
            </a:prstGeom>
            <a:noFill/>
            <a:ln w="28575">
              <a:solidFill>
                <a:srgbClr val="FF00FF"/>
              </a:solidFill>
              <a:miter lim="800000"/>
              <a:headEnd/>
              <a:tailEnd/>
            </a:ln>
            <a:effectLst/>
          </p:spPr>
          <p:txBody>
            <a:bodyPr wrap="none" anchor="ctr"/>
            <a:lstStyle/>
            <a:p>
              <a:pPr eaLnBrk="1" latinLnBrk="1" hangingPunct="1"/>
              <a:r>
                <a:rPr kumimoji="1" lang="en-US" altLang="ko-KR" sz="1400"/>
                <a:t>Last Item </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6" end="6"/>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7" end="7"/>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8" end="8"/>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9" end="9"/>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10" end="10"/>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13" end="13"/>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14" end="14"/>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
                                            <p:txEl>
                                              <p:pRg st="15" end="15"/>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
                                            <p:txEl>
                                              <p:pRg st="16" end="16"/>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
                                            <p:txEl>
                                              <p:pRg st="17" end="1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پشته حافظه</a:t>
            </a:r>
            <a:endParaRPr lang="en-US" dirty="0"/>
          </a:p>
        </p:txBody>
      </p:sp>
      <p:sp>
        <p:nvSpPr>
          <p:cNvPr id="3" name="Content Placeholder 2"/>
          <p:cNvSpPr>
            <a:spLocks noGrp="1"/>
          </p:cNvSpPr>
          <p:nvPr>
            <p:ph idx="1"/>
          </p:nvPr>
        </p:nvSpPr>
        <p:spPr/>
        <p:txBody>
          <a:bodyPr/>
          <a:lstStyle/>
          <a:p>
            <a:r>
              <a:rPr lang="fa-IR" sz="2400" dirty="0" smtClean="0"/>
              <a:t>در اين پشته، مقدار اوليه </a:t>
            </a:r>
            <a:r>
              <a:rPr lang="en-US" sz="2400" dirty="0" smtClean="0"/>
              <a:t>SP</a:t>
            </a:r>
            <a:r>
              <a:rPr lang="fa-IR" sz="2400" dirty="0" smtClean="0"/>
              <a:t> برابر است با 4001 و پشته با کاهش آدرس‌ها پر مي‌شود. آخرين آدرسي که مي‌تواند براي پشته به کار رود 3000 است.</a:t>
            </a:r>
            <a:endParaRPr lang="fa-IR" sz="1800" dirty="0" smtClean="0"/>
          </a:p>
          <a:p>
            <a:pPr algn="l" rtl="0">
              <a:buNone/>
            </a:pPr>
            <a:r>
              <a:rPr lang="en-US" sz="1600" dirty="0" smtClean="0"/>
              <a:t>PUSH:</a:t>
            </a:r>
          </a:p>
          <a:p>
            <a:pPr algn="l" rtl="0">
              <a:buNone/>
            </a:pPr>
            <a:r>
              <a:rPr lang="en-US" sz="1600" dirty="0" smtClean="0"/>
              <a:t>SP </a:t>
            </a:r>
            <a:r>
              <a:rPr lang="en-US" sz="1600" dirty="0" smtClean="0">
                <a:sym typeface="Wingdings" pitchFamily="2" charset="2"/>
              </a:rPr>
              <a:t> SP -1</a:t>
            </a:r>
          </a:p>
          <a:p>
            <a:pPr algn="l" rtl="0">
              <a:buNone/>
            </a:pPr>
            <a:r>
              <a:rPr lang="en-US" sz="1600" dirty="0" smtClean="0">
                <a:sym typeface="Wingdings" pitchFamily="2" charset="2"/>
              </a:rPr>
              <a:t>M[SP]  DR</a:t>
            </a:r>
          </a:p>
          <a:p>
            <a:pPr algn="l" rtl="0">
              <a:buNone/>
            </a:pPr>
            <a:endParaRPr lang="en-US" sz="1600" dirty="0" smtClean="0">
              <a:sym typeface="Wingdings" pitchFamily="2" charset="2"/>
            </a:endParaRPr>
          </a:p>
          <a:p>
            <a:pPr algn="l" rtl="0">
              <a:buNone/>
            </a:pPr>
            <a:r>
              <a:rPr lang="en-US" sz="1600" dirty="0" smtClean="0">
                <a:sym typeface="Wingdings" pitchFamily="2" charset="2"/>
              </a:rPr>
              <a:t>POP:</a:t>
            </a:r>
          </a:p>
          <a:p>
            <a:pPr algn="l" rtl="0">
              <a:buNone/>
            </a:pPr>
            <a:r>
              <a:rPr lang="en-US" sz="1600" dirty="0" smtClean="0">
                <a:sym typeface="Wingdings" pitchFamily="2" charset="2"/>
              </a:rPr>
              <a:t>DR  M[SP]</a:t>
            </a:r>
          </a:p>
          <a:p>
            <a:pPr algn="l" rtl="0">
              <a:buNone/>
            </a:pPr>
            <a:r>
              <a:rPr lang="en-US" sz="1600" dirty="0" smtClean="0">
                <a:sym typeface="Wingdings" pitchFamily="2" charset="2"/>
              </a:rPr>
              <a:t>SP  SP + 1</a:t>
            </a:r>
            <a:endParaRPr lang="fa-IR" sz="1600" dirty="0" smtClean="0"/>
          </a:p>
        </p:txBody>
      </p:sp>
      <p:grpSp>
        <p:nvGrpSpPr>
          <p:cNvPr id="4" name="Group 7"/>
          <p:cNvGrpSpPr>
            <a:grpSpLocks/>
          </p:cNvGrpSpPr>
          <p:nvPr/>
        </p:nvGrpSpPr>
        <p:grpSpPr bwMode="auto">
          <a:xfrm>
            <a:off x="5541963" y="2209800"/>
            <a:ext cx="3525837" cy="4262438"/>
            <a:chOff x="3456" y="1104"/>
            <a:chExt cx="2221" cy="2685"/>
          </a:xfrm>
        </p:grpSpPr>
        <p:graphicFrame>
          <p:nvGraphicFramePr>
            <p:cNvPr id="5" name="Object 4"/>
            <p:cNvGraphicFramePr>
              <a:graphicFrameLocks noChangeAspect="1"/>
            </p:cNvGraphicFramePr>
            <p:nvPr/>
          </p:nvGraphicFramePr>
          <p:xfrm>
            <a:off x="3456" y="1104"/>
            <a:ext cx="2221" cy="2685"/>
          </p:xfrm>
          <a:graphic>
            <a:graphicData uri="http://schemas.openxmlformats.org/presentationml/2006/ole">
              <mc:AlternateContent xmlns:mc="http://schemas.openxmlformats.org/markup-compatibility/2006">
                <mc:Choice xmlns:v="urn:schemas-microsoft-com:vml" Requires="v">
                  <p:oleObj spid="_x0000_s28679" name="VISIO" r:id="rId3" imgW="6593400" imgH="7923600" progId="">
                    <p:embed/>
                  </p:oleObj>
                </mc:Choice>
                <mc:Fallback>
                  <p:oleObj name="VISIO" r:id="rId3" imgW="6593400" imgH="7923600" progId="">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56" y="1104"/>
                          <a:ext cx="2221" cy="2685"/>
                        </a:xfrm>
                        <a:prstGeom prst="rect">
                          <a:avLst/>
                        </a:prstGeom>
                        <a:solidFill>
                          <a:srgbClr val="FFCC99">
                            <a:alpha val="50000"/>
                          </a:srgbClr>
                        </a:solidFill>
                      </p:spPr>
                    </p:pic>
                  </p:oleObj>
                </mc:Fallback>
              </mc:AlternateContent>
            </a:graphicData>
          </a:graphic>
        </p:graphicFrame>
        <p:sp>
          <p:nvSpPr>
            <p:cNvPr id="6" name="AutoShape 5"/>
            <p:cNvSpPr>
              <a:spLocks noChangeArrowheads="1"/>
            </p:cNvSpPr>
            <p:nvPr/>
          </p:nvSpPr>
          <p:spPr bwMode="auto">
            <a:xfrm>
              <a:off x="4848" y="2640"/>
              <a:ext cx="144" cy="336"/>
            </a:xfrm>
            <a:prstGeom prst="downArrow">
              <a:avLst>
                <a:gd name="adj1" fmla="val 50000"/>
                <a:gd name="adj2" fmla="val 58333"/>
              </a:avLst>
            </a:prstGeom>
            <a:solidFill>
              <a:schemeClr val="accent1"/>
            </a:solidFill>
            <a:ln w="28575">
              <a:solidFill>
                <a:srgbClr val="0000FF"/>
              </a:solidFill>
              <a:miter lim="800000"/>
              <a:headEnd/>
              <a:tailEnd/>
            </a:ln>
            <a:effectLst/>
          </p:spPr>
          <p:txBody>
            <a:bodyPr wrap="none" anchor="ctr"/>
            <a:lstStyle/>
            <a:p>
              <a:endParaRPr lang="en-US"/>
            </a:p>
          </p:txBody>
        </p:sp>
        <p:sp>
          <p:nvSpPr>
            <p:cNvPr id="7" name="AutoShape 6"/>
            <p:cNvSpPr>
              <a:spLocks noChangeArrowheads="1"/>
            </p:cNvSpPr>
            <p:nvPr/>
          </p:nvSpPr>
          <p:spPr bwMode="auto">
            <a:xfrm>
              <a:off x="3504" y="3120"/>
              <a:ext cx="960" cy="192"/>
            </a:xfrm>
            <a:prstGeom prst="rightArrowCallout">
              <a:avLst>
                <a:gd name="adj1" fmla="val 25000"/>
                <a:gd name="adj2" fmla="val 25000"/>
                <a:gd name="adj3" fmla="val 83333"/>
                <a:gd name="adj4" fmla="val 66667"/>
              </a:avLst>
            </a:prstGeom>
            <a:noFill/>
            <a:ln w="28575">
              <a:solidFill>
                <a:srgbClr val="FF00FF"/>
              </a:solidFill>
              <a:miter lim="800000"/>
              <a:headEnd/>
              <a:tailEnd/>
            </a:ln>
            <a:effectLst/>
          </p:spPr>
          <p:txBody>
            <a:bodyPr wrap="none" anchor="ctr"/>
            <a:lstStyle/>
            <a:p>
              <a:pPr eaLnBrk="1" latinLnBrk="1" hangingPunct="1"/>
              <a:r>
                <a:rPr kumimoji="1" lang="en-US" altLang="ko-KR" sz="1400"/>
                <a:t>Start Here </a:t>
              </a:r>
            </a:p>
          </p:txBody>
        </p:sp>
      </p:grpSp>
      <p:sp>
        <p:nvSpPr>
          <p:cNvPr id="8" name="Rectangle 7"/>
          <p:cNvSpPr/>
          <p:nvPr/>
        </p:nvSpPr>
        <p:spPr>
          <a:xfrm>
            <a:off x="0" y="3811994"/>
            <a:ext cx="4572000" cy="2739211"/>
          </a:xfrm>
          <a:prstGeom prst="rect">
            <a:avLst/>
          </a:prstGeom>
        </p:spPr>
        <p:txBody>
          <a:bodyPr>
            <a:spAutoFit/>
          </a:bodyPr>
          <a:lstStyle/>
          <a:p>
            <a:pPr marL="742950" lvl="1" indent="-285750">
              <a:buFont typeface="Wingdings" panose="05000000000000000000" pitchFamily="2" charset="2"/>
              <a:buChar char="v"/>
            </a:pPr>
            <a:r>
              <a:rPr lang="en-US" altLang="ko-KR" sz="1800" dirty="0"/>
              <a:t>Stack Limits</a:t>
            </a:r>
          </a:p>
          <a:p>
            <a:pPr marL="1200150" lvl="2" indent="-285750">
              <a:buFont typeface="Wingdings" panose="05000000000000000000" pitchFamily="2" charset="2"/>
              <a:buChar char="v"/>
            </a:pPr>
            <a:r>
              <a:rPr lang="en-US" altLang="ko-KR" dirty="0"/>
              <a:t>Check for stack overflow(</a:t>
            </a:r>
            <a:r>
              <a:rPr lang="en-US" altLang="ko-KR" i="1" dirty="0">
                <a:solidFill>
                  <a:schemeClr val="accent1"/>
                </a:solidFill>
              </a:rPr>
              <a:t>full</a:t>
            </a:r>
            <a:r>
              <a:rPr lang="en-US" altLang="ko-KR" dirty="0"/>
              <a:t>)/underflow(</a:t>
            </a:r>
            <a:r>
              <a:rPr lang="en-US" altLang="ko-KR" i="1" dirty="0">
                <a:solidFill>
                  <a:schemeClr val="accent1"/>
                </a:solidFill>
              </a:rPr>
              <a:t>empty</a:t>
            </a:r>
            <a:r>
              <a:rPr lang="en-US" altLang="ko-KR" dirty="0"/>
              <a:t>)</a:t>
            </a:r>
          </a:p>
          <a:p>
            <a:pPr marL="1657350" lvl="3" indent="-285750">
              <a:buFont typeface="Wingdings" panose="05000000000000000000" pitchFamily="2" charset="2"/>
              <a:buChar char="v"/>
            </a:pPr>
            <a:r>
              <a:rPr lang="en-US" altLang="ko-KR" dirty="0"/>
              <a:t>Checked by using two register</a:t>
            </a:r>
          </a:p>
          <a:p>
            <a:pPr marL="2114550" lvl="4" indent="-285750">
              <a:buFont typeface="Wingdings" panose="05000000000000000000" pitchFamily="2" charset="2"/>
              <a:buChar char="v"/>
            </a:pPr>
            <a:r>
              <a:rPr lang="en-US" altLang="ko-KR" dirty="0"/>
              <a:t>Upper Limit and Lower Limit Register</a:t>
            </a:r>
          </a:p>
          <a:p>
            <a:pPr marL="1657350" lvl="3" indent="-285750">
              <a:buFont typeface="Wingdings" panose="05000000000000000000" pitchFamily="2" charset="2"/>
              <a:buChar char="v"/>
            </a:pPr>
            <a:r>
              <a:rPr lang="en-US" altLang="ko-KR" dirty="0"/>
              <a:t>After PUSH Operation</a:t>
            </a:r>
          </a:p>
          <a:p>
            <a:pPr marL="2114550" lvl="4" indent="-285750">
              <a:buFont typeface="Wingdings" panose="05000000000000000000" pitchFamily="2" charset="2"/>
              <a:buChar char="v"/>
            </a:pPr>
            <a:r>
              <a:rPr lang="en-US" altLang="ko-KR" dirty="0"/>
              <a:t>SP compared with the upper limit register</a:t>
            </a:r>
          </a:p>
          <a:p>
            <a:pPr marL="1657350" lvl="3" indent="-285750">
              <a:buFont typeface="Wingdings" panose="05000000000000000000" pitchFamily="2" charset="2"/>
              <a:buChar char="v"/>
            </a:pPr>
            <a:r>
              <a:rPr lang="en-US" altLang="ko-KR" dirty="0"/>
              <a:t>After POP Operation</a:t>
            </a:r>
          </a:p>
          <a:p>
            <a:pPr marL="2114550" lvl="4" indent="-285750">
              <a:buFont typeface="Wingdings" panose="05000000000000000000" pitchFamily="2" charset="2"/>
              <a:buChar char="v"/>
            </a:pPr>
            <a:r>
              <a:rPr lang="en-US" altLang="ko-KR" dirty="0"/>
              <a:t>SP compared with the lower limit register</a:t>
            </a:r>
            <a:endParaRPr lang="ko-KR"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نمايش لهستاني معکوس</a:t>
            </a:r>
            <a:endParaRPr lang="en-US" dirty="0"/>
          </a:p>
        </p:txBody>
      </p:sp>
      <p:sp>
        <p:nvSpPr>
          <p:cNvPr id="3" name="Content Placeholder 2"/>
          <p:cNvSpPr>
            <a:spLocks noGrp="1"/>
          </p:cNvSpPr>
          <p:nvPr>
            <p:ph idx="1"/>
          </p:nvPr>
        </p:nvSpPr>
        <p:spPr/>
        <p:txBody>
          <a:bodyPr/>
          <a:lstStyle/>
          <a:p>
            <a:r>
              <a:rPr lang="fa-IR" dirty="0" smtClean="0"/>
              <a:t>سازمان پشته براي محاسبه‌ي عبارت‌هاي حسابي بسيار کارآمد است.</a:t>
            </a:r>
          </a:p>
          <a:p>
            <a:r>
              <a:rPr lang="fa-IR" dirty="0" smtClean="0"/>
              <a:t>نمايش لهستاني معکوس </a:t>
            </a:r>
            <a:r>
              <a:rPr lang="en-US" dirty="0" smtClean="0"/>
              <a:t>AB*CD*+</a:t>
            </a:r>
          </a:p>
          <a:p>
            <a:r>
              <a:rPr lang="fa-IR" dirty="0" smtClean="0"/>
              <a:t>محاسبه: عبارت را از چپ به راست مرور کرده، وقتي به عملگري رسيديد، عمل مورد نظر را با دو عملوند سمت چپ عملگر انجام دهيد و نتيجه را جايگزين آن نماييد. اين روند را ادامه دهيد تا ديگر عملگري باقي نماند.</a:t>
            </a:r>
          </a:p>
          <a:p>
            <a:r>
              <a:rPr lang="fa-IR" dirty="0" smtClean="0"/>
              <a:t>مثال:	</a:t>
            </a:r>
            <a:r>
              <a:rPr lang="en-US" dirty="0" smtClean="0"/>
              <a:t>3 4 * 5 6 * +</a:t>
            </a:r>
            <a:endParaRPr lang="en-US" dirty="0"/>
          </a:p>
        </p:txBody>
      </p:sp>
      <p:graphicFrame>
        <p:nvGraphicFramePr>
          <p:cNvPr id="4" name="Table 3"/>
          <p:cNvGraphicFramePr>
            <a:graphicFrameLocks noGrp="1"/>
          </p:cNvGraphicFramePr>
          <p:nvPr/>
        </p:nvGraphicFramePr>
        <p:xfrm>
          <a:off x="571472" y="3143248"/>
          <a:ext cx="547670" cy="1483360"/>
        </p:xfrm>
        <a:graphic>
          <a:graphicData uri="http://schemas.openxmlformats.org/drawingml/2006/table">
            <a:tbl>
              <a:tblPr firstRow="1" bandRow="1">
                <a:tableStyleId>{5C22544A-7EE6-4342-B048-85BDC9FD1C3A}</a:tableStyleId>
              </a:tblPr>
              <a:tblGrid>
                <a:gridCol w="547670"/>
              </a:tblGrid>
              <a:tr h="370840">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0840">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0840">
                <a:tc>
                  <a:txBody>
                    <a:bodyPr/>
                    <a:lstStyle/>
                    <a:p>
                      <a:pPr algn="ctr"/>
                      <a:r>
                        <a:rPr lang="en-US" dirty="0" smtClean="0"/>
                        <a:t>3</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0840">
                <a:tc>
                  <a:txBody>
                    <a:bodyPr/>
                    <a:lstStyle/>
                    <a:p>
                      <a:pPr algn="ctr"/>
                      <a:r>
                        <a:rPr lang="en-US" dirty="0" smtClean="0"/>
                        <a:t>3</a:t>
                      </a:r>
                      <a:endParaRPr lang="en-US" dirty="0"/>
                    </a:p>
                  </a:txBody>
                  <a:tcPr>
                    <a:lnT w="12700" cap="flat" cmpd="sng" algn="ctr">
                      <a:solidFill>
                        <a:schemeClr val="tx1"/>
                      </a:solidFill>
                      <a:prstDash val="solid"/>
                      <a:round/>
                      <a:headEnd type="none" w="med" len="med"/>
                      <a:tailEnd type="none" w="med" len="med"/>
                    </a:lnT>
                    <a:solidFill>
                      <a:schemeClr val="bg1"/>
                    </a:solidFill>
                  </a:tcPr>
                </a:tc>
              </a:tr>
            </a:tbl>
          </a:graphicData>
        </a:graphic>
      </p:graphicFrame>
      <p:cxnSp>
        <p:nvCxnSpPr>
          <p:cNvPr id="6" name="Straight Arrow Connector 5"/>
          <p:cNvCxnSpPr/>
          <p:nvPr/>
        </p:nvCxnSpPr>
        <p:spPr bwMode="auto">
          <a:xfrm>
            <a:off x="214282" y="4071942"/>
            <a:ext cx="357190" cy="1588"/>
          </a:xfrm>
          <a:prstGeom prst="straightConnector1">
            <a:avLst/>
          </a:prstGeom>
          <a:solidFill>
            <a:srgbClr val="CCFFFF"/>
          </a:solidFill>
          <a:ln w="31750" cap="flat" cmpd="sng" algn="ctr">
            <a:solidFill>
              <a:srgbClr val="0000FF"/>
            </a:solidFill>
            <a:prstDash val="solid"/>
            <a:round/>
            <a:headEnd type="none" w="med" len="med"/>
            <a:tailEnd type="arrow"/>
          </a:ln>
          <a:effectLst/>
        </p:spPr>
      </p:cxnSp>
      <p:graphicFrame>
        <p:nvGraphicFramePr>
          <p:cNvPr id="7" name="Table 6"/>
          <p:cNvGraphicFramePr>
            <a:graphicFrameLocks noGrp="1"/>
          </p:cNvGraphicFramePr>
          <p:nvPr/>
        </p:nvGraphicFramePr>
        <p:xfrm>
          <a:off x="1666876" y="3143248"/>
          <a:ext cx="547670" cy="1483360"/>
        </p:xfrm>
        <a:graphic>
          <a:graphicData uri="http://schemas.openxmlformats.org/drawingml/2006/table">
            <a:tbl>
              <a:tblPr firstRow="1" bandRow="1">
                <a:tableStyleId>{5C22544A-7EE6-4342-B048-85BDC9FD1C3A}</a:tableStyleId>
              </a:tblPr>
              <a:tblGrid>
                <a:gridCol w="547670"/>
              </a:tblGrid>
              <a:tr h="370840">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0840">
                <a:tc>
                  <a:txBody>
                    <a:bodyPr/>
                    <a:lstStyle/>
                    <a:p>
                      <a:pPr algn="ctr"/>
                      <a:r>
                        <a:rPr lang="en-US" dirty="0" smtClean="0"/>
                        <a:t>4</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0840">
                <a:tc>
                  <a:txBody>
                    <a:bodyPr/>
                    <a:lstStyle/>
                    <a:p>
                      <a:pPr algn="ctr"/>
                      <a:r>
                        <a:rPr lang="en-US" dirty="0" smtClean="0"/>
                        <a:t>3</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0840">
                <a:tc>
                  <a:txBody>
                    <a:bodyPr/>
                    <a:lstStyle/>
                    <a:p>
                      <a:pPr algn="ctr"/>
                      <a:r>
                        <a:rPr lang="en-US" dirty="0" smtClean="0"/>
                        <a:t>4</a:t>
                      </a:r>
                      <a:endParaRPr lang="en-US" dirty="0"/>
                    </a:p>
                  </a:txBody>
                  <a:tcPr>
                    <a:lnT w="12700" cap="flat" cmpd="sng" algn="ctr">
                      <a:solidFill>
                        <a:schemeClr val="tx1"/>
                      </a:solidFill>
                      <a:prstDash val="solid"/>
                      <a:round/>
                      <a:headEnd type="none" w="med" len="med"/>
                      <a:tailEnd type="none" w="med" len="med"/>
                    </a:lnT>
                    <a:solidFill>
                      <a:schemeClr val="bg1"/>
                    </a:solidFill>
                  </a:tcPr>
                </a:tc>
              </a:tr>
            </a:tbl>
          </a:graphicData>
        </a:graphic>
      </p:graphicFrame>
      <p:cxnSp>
        <p:nvCxnSpPr>
          <p:cNvPr id="8" name="Straight Arrow Connector 7"/>
          <p:cNvCxnSpPr/>
          <p:nvPr/>
        </p:nvCxnSpPr>
        <p:spPr bwMode="auto">
          <a:xfrm>
            <a:off x="1309686" y="3714752"/>
            <a:ext cx="357190" cy="1588"/>
          </a:xfrm>
          <a:prstGeom prst="straightConnector1">
            <a:avLst/>
          </a:prstGeom>
          <a:solidFill>
            <a:srgbClr val="CCFFFF"/>
          </a:solidFill>
          <a:ln w="31750" cap="flat" cmpd="sng" algn="ctr">
            <a:solidFill>
              <a:srgbClr val="0000FF"/>
            </a:solidFill>
            <a:prstDash val="solid"/>
            <a:round/>
            <a:headEnd type="none" w="med" len="med"/>
            <a:tailEnd type="arrow"/>
          </a:ln>
          <a:effectLst/>
        </p:spPr>
      </p:cxnSp>
      <p:graphicFrame>
        <p:nvGraphicFramePr>
          <p:cNvPr id="9" name="Table 8"/>
          <p:cNvGraphicFramePr>
            <a:graphicFrameLocks noGrp="1"/>
          </p:cNvGraphicFramePr>
          <p:nvPr/>
        </p:nvGraphicFramePr>
        <p:xfrm>
          <a:off x="2809884" y="3143248"/>
          <a:ext cx="547670" cy="1483360"/>
        </p:xfrm>
        <a:graphic>
          <a:graphicData uri="http://schemas.openxmlformats.org/drawingml/2006/table">
            <a:tbl>
              <a:tblPr firstRow="1" bandRow="1">
                <a:tableStyleId>{5C22544A-7EE6-4342-B048-85BDC9FD1C3A}</a:tableStyleId>
              </a:tblPr>
              <a:tblGrid>
                <a:gridCol w="547670"/>
              </a:tblGrid>
              <a:tr h="370840">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0840">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0840">
                <a:tc>
                  <a:txBody>
                    <a:bodyPr/>
                    <a:lstStyle/>
                    <a:p>
                      <a:pPr algn="ctr"/>
                      <a:r>
                        <a:rPr lang="en-US" dirty="0" smtClean="0"/>
                        <a:t>12</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0840">
                <a:tc>
                  <a:txBody>
                    <a:bodyPr/>
                    <a:lstStyle/>
                    <a:p>
                      <a:pPr algn="ctr"/>
                      <a:r>
                        <a:rPr lang="en-US" dirty="0" smtClean="0"/>
                        <a:t>*</a:t>
                      </a:r>
                      <a:endParaRPr lang="en-US" dirty="0"/>
                    </a:p>
                  </a:txBody>
                  <a:tcPr>
                    <a:lnT w="12700" cap="flat" cmpd="sng" algn="ctr">
                      <a:solidFill>
                        <a:schemeClr val="tx1"/>
                      </a:solidFill>
                      <a:prstDash val="solid"/>
                      <a:round/>
                      <a:headEnd type="none" w="med" len="med"/>
                      <a:tailEnd type="none" w="med" len="med"/>
                    </a:lnT>
                    <a:solidFill>
                      <a:schemeClr val="bg1"/>
                    </a:solidFill>
                  </a:tcPr>
                </a:tc>
              </a:tr>
            </a:tbl>
          </a:graphicData>
        </a:graphic>
      </p:graphicFrame>
      <p:cxnSp>
        <p:nvCxnSpPr>
          <p:cNvPr id="10" name="Straight Arrow Connector 9"/>
          <p:cNvCxnSpPr/>
          <p:nvPr/>
        </p:nvCxnSpPr>
        <p:spPr bwMode="auto">
          <a:xfrm>
            <a:off x="2452694" y="4071942"/>
            <a:ext cx="357190" cy="1588"/>
          </a:xfrm>
          <a:prstGeom prst="straightConnector1">
            <a:avLst/>
          </a:prstGeom>
          <a:solidFill>
            <a:srgbClr val="CCFFFF"/>
          </a:solidFill>
          <a:ln w="31750" cap="flat" cmpd="sng" algn="ctr">
            <a:solidFill>
              <a:srgbClr val="0000FF"/>
            </a:solidFill>
            <a:prstDash val="solid"/>
            <a:round/>
            <a:headEnd type="none" w="med" len="med"/>
            <a:tailEnd type="arrow"/>
          </a:ln>
          <a:effectLst/>
        </p:spPr>
      </p:cxnSp>
      <p:graphicFrame>
        <p:nvGraphicFramePr>
          <p:cNvPr id="11" name="Table 10"/>
          <p:cNvGraphicFramePr>
            <a:graphicFrameLocks noGrp="1"/>
          </p:cNvGraphicFramePr>
          <p:nvPr/>
        </p:nvGraphicFramePr>
        <p:xfrm>
          <a:off x="4000496" y="3143248"/>
          <a:ext cx="547670" cy="1483360"/>
        </p:xfrm>
        <a:graphic>
          <a:graphicData uri="http://schemas.openxmlformats.org/drawingml/2006/table">
            <a:tbl>
              <a:tblPr firstRow="1" bandRow="1">
                <a:tableStyleId>{5C22544A-7EE6-4342-B048-85BDC9FD1C3A}</a:tableStyleId>
              </a:tblPr>
              <a:tblGrid>
                <a:gridCol w="547670"/>
              </a:tblGrid>
              <a:tr h="370840">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0840">
                <a:tc>
                  <a:txBody>
                    <a:bodyPr/>
                    <a:lstStyle/>
                    <a:p>
                      <a:r>
                        <a:rPr lang="en-US" dirty="0" smtClean="0"/>
                        <a:t>5</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0840">
                <a:tc>
                  <a:txBody>
                    <a:bodyPr/>
                    <a:lstStyle/>
                    <a:p>
                      <a:pPr algn="ctr"/>
                      <a:r>
                        <a:rPr lang="en-US" dirty="0" smtClean="0"/>
                        <a:t>12</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0840">
                <a:tc>
                  <a:txBody>
                    <a:bodyPr/>
                    <a:lstStyle/>
                    <a:p>
                      <a:pPr algn="ctr"/>
                      <a:r>
                        <a:rPr lang="en-US" dirty="0" smtClean="0"/>
                        <a:t>5</a:t>
                      </a:r>
                      <a:endParaRPr lang="en-US" dirty="0"/>
                    </a:p>
                  </a:txBody>
                  <a:tcPr>
                    <a:lnT w="12700" cap="flat" cmpd="sng" algn="ctr">
                      <a:solidFill>
                        <a:schemeClr val="tx1"/>
                      </a:solidFill>
                      <a:prstDash val="solid"/>
                      <a:round/>
                      <a:headEnd type="none" w="med" len="med"/>
                      <a:tailEnd type="none" w="med" len="med"/>
                    </a:lnT>
                    <a:solidFill>
                      <a:schemeClr val="bg1"/>
                    </a:solidFill>
                  </a:tcPr>
                </a:tc>
              </a:tr>
            </a:tbl>
          </a:graphicData>
        </a:graphic>
      </p:graphicFrame>
      <p:cxnSp>
        <p:nvCxnSpPr>
          <p:cNvPr id="12" name="Straight Arrow Connector 11"/>
          <p:cNvCxnSpPr/>
          <p:nvPr/>
        </p:nvCxnSpPr>
        <p:spPr bwMode="auto">
          <a:xfrm>
            <a:off x="3643306" y="3714752"/>
            <a:ext cx="357190" cy="1588"/>
          </a:xfrm>
          <a:prstGeom prst="straightConnector1">
            <a:avLst/>
          </a:prstGeom>
          <a:solidFill>
            <a:srgbClr val="CCFFFF"/>
          </a:solidFill>
          <a:ln w="31750" cap="flat" cmpd="sng" algn="ctr">
            <a:solidFill>
              <a:srgbClr val="0000FF"/>
            </a:solidFill>
            <a:prstDash val="solid"/>
            <a:round/>
            <a:headEnd type="none" w="med" len="med"/>
            <a:tailEnd type="arrow"/>
          </a:ln>
          <a:effectLst/>
        </p:spPr>
      </p:cxnSp>
      <p:graphicFrame>
        <p:nvGraphicFramePr>
          <p:cNvPr id="13" name="Table 12"/>
          <p:cNvGraphicFramePr>
            <a:graphicFrameLocks noGrp="1"/>
          </p:cNvGraphicFramePr>
          <p:nvPr/>
        </p:nvGraphicFramePr>
        <p:xfrm>
          <a:off x="5143504" y="3143248"/>
          <a:ext cx="547670" cy="1483360"/>
        </p:xfrm>
        <a:graphic>
          <a:graphicData uri="http://schemas.openxmlformats.org/drawingml/2006/table">
            <a:tbl>
              <a:tblPr firstRow="1" bandRow="1">
                <a:tableStyleId>{5C22544A-7EE6-4342-B048-85BDC9FD1C3A}</a:tableStyleId>
              </a:tblPr>
              <a:tblGrid>
                <a:gridCol w="547670"/>
              </a:tblGrid>
              <a:tr h="370840">
                <a:tc>
                  <a:txBody>
                    <a:bodyPr/>
                    <a:lstStyle/>
                    <a:p>
                      <a:pPr algn="ctr"/>
                      <a:r>
                        <a:rPr lang="en-US" dirty="0" smtClean="0">
                          <a:solidFill>
                            <a:sysClr val="windowText" lastClr="000000"/>
                          </a:solidFill>
                        </a:rPr>
                        <a:t>6</a:t>
                      </a:r>
                      <a:endParaRPr 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0840">
                <a:tc>
                  <a:txBody>
                    <a:bodyPr/>
                    <a:lstStyle/>
                    <a:p>
                      <a:pPr algn="ctr"/>
                      <a:r>
                        <a:rPr lang="en-US" dirty="0" smtClean="0">
                          <a:solidFill>
                            <a:sysClr val="windowText" lastClr="000000"/>
                          </a:solidFill>
                        </a:rPr>
                        <a:t>5</a:t>
                      </a:r>
                      <a:endParaRPr 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0840">
                <a:tc>
                  <a:txBody>
                    <a:bodyPr/>
                    <a:lstStyle/>
                    <a:p>
                      <a:pPr algn="ctr"/>
                      <a:r>
                        <a:rPr lang="en-US" dirty="0" smtClean="0">
                          <a:solidFill>
                            <a:sysClr val="windowText" lastClr="000000"/>
                          </a:solidFill>
                        </a:rPr>
                        <a:t>12</a:t>
                      </a:r>
                      <a:endParaRPr 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0840">
                <a:tc>
                  <a:txBody>
                    <a:bodyPr/>
                    <a:lstStyle/>
                    <a:p>
                      <a:pPr algn="ctr"/>
                      <a:r>
                        <a:rPr lang="en-US" dirty="0" smtClean="0">
                          <a:solidFill>
                            <a:sysClr val="windowText" lastClr="000000"/>
                          </a:solidFill>
                        </a:rPr>
                        <a:t>6</a:t>
                      </a:r>
                      <a:endParaRPr lang="en-US" dirty="0">
                        <a:solidFill>
                          <a:sysClr val="windowText" lastClr="000000"/>
                        </a:solidFill>
                      </a:endParaRPr>
                    </a:p>
                  </a:txBody>
                  <a:tcPr>
                    <a:lnT w="12700" cap="flat" cmpd="sng" algn="ctr">
                      <a:solidFill>
                        <a:schemeClr val="tx1"/>
                      </a:solidFill>
                      <a:prstDash val="solid"/>
                      <a:round/>
                      <a:headEnd type="none" w="med" len="med"/>
                      <a:tailEnd type="none" w="med" len="med"/>
                    </a:lnT>
                    <a:solidFill>
                      <a:schemeClr val="bg1"/>
                    </a:solidFill>
                  </a:tcPr>
                </a:tc>
              </a:tr>
            </a:tbl>
          </a:graphicData>
        </a:graphic>
      </p:graphicFrame>
      <p:cxnSp>
        <p:nvCxnSpPr>
          <p:cNvPr id="14" name="Straight Arrow Connector 13"/>
          <p:cNvCxnSpPr/>
          <p:nvPr/>
        </p:nvCxnSpPr>
        <p:spPr bwMode="auto">
          <a:xfrm>
            <a:off x="4786314" y="3355974"/>
            <a:ext cx="357190" cy="1588"/>
          </a:xfrm>
          <a:prstGeom prst="straightConnector1">
            <a:avLst/>
          </a:prstGeom>
          <a:solidFill>
            <a:srgbClr val="CCFFFF"/>
          </a:solidFill>
          <a:ln w="31750" cap="flat" cmpd="sng" algn="ctr">
            <a:solidFill>
              <a:srgbClr val="0000FF"/>
            </a:solidFill>
            <a:prstDash val="solid"/>
            <a:round/>
            <a:headEnd type="none" w="med" len="med"/>
            <a:tailEnd type="arrow"/>
          </a:ln>
          <a:effectLst/>
        </p:spPr>
      </p:cxnSp>
      <p:graphicFrame>
        <p:nvGraphicFramePr>
          <p:cNvPr id="15" name="Table 14"/>
          <p:cNvGraphicFramePr>
            <a:graphicFrameLocks noGrp="1"/>
          </p:cNvGraphicFramePr>
          <p:nvPr/>
        </p:nvGraphicFramePr>
        <p:xfrm>
          <a:off x="6215074" y="3143248"/>
          <a:ext cx="547670" cy="1483360"/>
        </p:xfrm>
        <a:graphic>
          <a:graphicData uri="http://schemas.openxmlformats.org/drawingml/2006/table">
            <a:tbl>
              <a:tblPr firstRow="1" bandRow="1">
                <a:tableStyleId>{5C22544A-7EE6-4342-B048-85BDC9FD1C3A}</a:tableStyleId>
              </a:tblPr>
              <a:tblGrid>
                <a:gridCol w="547670"/>
              </a:tblGrid>
              <a:tr h="370840">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0840">
                <a:tc>
                  <a:txBody>
                    <a:bodyPr/>
                    <a:lstStyle/>
                    <a:p>
                      <a:pPr algn="ctr"/>
                      <a:r>
                        <a:rPr lang="en-US" dirty="0" smtClean="0"/>
                        <a:t>30</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0840">
                <a:tc>
                  <a:txBody>
                    <a:bodyPr/>
                    <a:lstStyle/>
                    <a:p>
                      <a:pPr algn="ctr"/>
                      <a:r>
                        <a:rPr lang="en-US" dirty="0" smtClean="0"/>
                        <a:t>12</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0840">
                <a:tc>
                  <a:txBody>
                    <a:bodyPr/>
                    <a:lstStyle/>
                    <a:p>
                      <a:pPr algn="ctr"/>
                      <a:r>
                        <a:rPr lang="en-US" dirty="0" smtClean="0"/>
                        <a:t>*</a:t>
                      </a:r>
                      <a:endParaRPr lang="en-US" dirty="0"/>
                    </a:p>
                  </a:txBody>
                  <a:tcPr>
                    <a:lnT w="12700" cap="flat" cmpd="sng" algn="ctr">
                      <a:solidFill>
                        <a:schemeClr val="tx1"/>
                      </a:solidFill>
                      <a:prstDash val="solid"/>
                      <a:round/>
                      <a:headEnd type="none" w="med" len="med"/>
                      <a:tailEnd type="none" w="med" len="med"/>
                    </a:lnT>
                    <a:solidFill>
                      <a:schemeClr val="bg1"/>
                    </a:solidFill>
                  </a:tcPr>
                </a:tc>
              </a:tr>
            </a:tbl>
          </a:graphicData>
        </a:graphic>
      </p:graphicFrame>
      <p:cxnSp>
        <p:nvCxnSpPr>
          <p:cNvPr id="16" name="Straight Arrow Connector 15"/>
          <p:cNvCxnSpPr/>
          <p:nvPr/>
        </p:nvCxnSpPr>
        <p:spPr bwMode="auto">
          <a:xfrm>
            <a:off x="5857884" y="3714752"/>
            <a:ext cx="357190" cy="1588"/>
          </a:xfrm>
          <a:prstGeom prst="straightConnector1">
            <a:avLst/>
          </a:prstGeom>
          <a:solidFill>
            <a:srgbClr val="CCFFFF"/>
          </a:solidFill>
          <a:ln w="31750" cap="flat" cmpd="sng" algn="ctr">
            <a:solidFill>
              <a:srgbClr val="0000FF"/>
            </a:solidFill>
            <a:prstDash val="solid"/>
            <a:round/>
            <a:headEnd type="none" w="med" len="med"/>
            <a:tailEnd type="arrow"/>
          </a:ln>
          <a:effectLst/>
        </p:spPr>
      </p:cxnSp>
      <p:graphicFrame>
        <p:nvGraphicFramePr>
          <p:cNvPr id="17" name="Table 16"/>
          <p:cNvGraphicFramePr>
            <a:graphicFrameLocks noGrp="1"/>
          </p:cNvGraphicFramePr>
          <p:nvPr/>
        </p:nvGraphicFramePr>
        <p:xfrm>
          <a:off x="7358082" y="3143248"/>
          <a:ext cx="547670" cy="1483360"/>
        </p:xfrm>
        <a:graphic>
          <a:graphicData uri="http://schemas.openxmlformats.org/drawingml/2006/table">
            <a:tbl>
              <a:tblPr firstRow="1" bandRow="1">
                <a:tableStyleId>{5C22544A-7EE6-4342-B048-85BDC9FD1C3A}</a:tableStyleId>
              </a:tblPr>
              <a:tblGrid>
                <a:gridCol w="547670"/>
              </a:tblGrid>
              <a:tr h="370840">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0840">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0840">
                <a:tc>
                  <a:txBody>
                    <a:bodyPr/>
                    <a:lstStyle/>
                    <a:p>
                      <a:pPr algn="ctr"/>
                      <a:r>
                        <a:rPr lang="en-US" dirty="0" smtClean="0"/>
                        <a:t>42</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0840">
                <a:tc>
                  <a:txBody>
                    <a:bodyPr/>
                    <a:lstStyle/>
                    <a:p>
                      <a:pPr algn="ctr"/>
                      <a:r>
                        <a:rPr lang="en-US" dirty="0" smtClean="0"/>
                        <a:t>+</a:t>
                      </a:r>
                      <a:endParaRPr lang="en-US" dirty="0"/>
                    </a:p>
                  </a:txBody>
                  <a:tcPr>
                    <a:lnT w="12700" cap="flat" cmpd="sng" algn="ctr">
                      <a:solidFill>
                        <a:schemeClr val="tx1"/>
                      </a:solidFill>
                      <a:prstDash val="solid"/>
                      <a:round/>
                      <a:headEnd type="none" w="med" len="med"/>
                      <a:tailEnd type="none" w="med" len="med"/>
                    </a:lnT>
                    <a:solidFill>
                      <a:schemeClr val="bg1"/>
                    </a:solidFill>
                  </a:tcPr>
                </a:tc>
              </a:tr>
            </a:tbl>
          </a:graphicData>
        </a:graphic>
      </p:graphicFrame>
      <p:cxnSp>
        <p:nvCxnSpPr>
          <p:cNvPr id="18" name="Straight Arrow Connector 17"/>
          <p:cNvCxnSpPr/>
          <p:nvPr/>
        </p:nvCxnSpPr>
        <p:spPr bwMode="auto">
          <a:xfrm>
            <a:off x="7000892" y="4071942"/>
            <a:ext cx="357190" cy="1588"/>
          </a:xfrm>
          <a:prstGeom prst="straightConnector1">
            <a:avLst/>
          </a:prstGeom>
          <a:solidFill>
            <a:srgbClr val="CCFFFF"/>
          </a:solidFill>
          <a:ln w="31750" cap="flat" cmpd="sng" algn="ctr">
            <a:solidFill>
              <a:srgbClr val="0000FF"/>
            </a:solidFill>
            <a:prstDash val="solid"/>
            <a:round/>
            <a:headEnd type="none" w="med" len="med"/>
            <a:tailEnd type="arrow"/>
          </a:ln>
          <a:effectLst/>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1"/>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4"/>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5"/>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7"/>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قالب‌هاي دستورالعمل</a:t>
            </a:r>
            <a:endParaRPr lang="en-US" dirty="0"/>
          </a:p>
        </p:txBody>
      </p:sp>
      <p:sp>
        <p:nvSpPr>
          <p:cNvPr id="3" name="Content Placeholder 2"/>
          <p:cNvSpPr>
            <a:spLocks noGrp="1"/>
          </p:cNvSpPr>
          <p:nvPr>
            <p:ph idx="1"/>
          </p:nvPr>
        </p:nvSpPr>
        <p:spPr/>
        <p:txBody>
          <a:bodyPr/>
          <a:lstStyle/>
          <a:p>
            <a:r>
              <a:rPr lang="fa-IR" sz="2400" dirty="0" smtClean="0"/>
              <a:t>قالب دستورالعمل، بيت‌هاي دستورالعمل را نشان مي‌دهد. </a:t>
            </a:r>
          </a:p>
          <a:p>
            <a:r>
              <a:rPr lang="fa-IR" sz="2400" dirty="0" smtClean="0"/>
              <a:t>بيت‌هاي دستورالعمل به گروههايي به نام ميدان تقسيم مي‌شوند. </a:t>
            </a:r>
          </a:p>
          <a:p>
            <a:r>
              <a:rPr lang="fa-IR" sz="2400" dirty="0" smtClean="0"/>
              <a:t>متداولترين ميدان‌هايي که در قالب‌هاي مختلف ديده مي‌شوند:</a:t>
            </a:r>
          </a:p>
          <a:p>
            <a:pPr lvl="2"/>
            <a:r>
              <a:rPr lang="fa-IR" sz="1800" dirty="0" smtClean="0"/>
              <a:t>ميدان کد عمل: مشخص کردن عملي که بايد انجام شود.</a:t>
            </a:r>
          </a:p>
          <a:p>
            <a:pPr lvl="2"/>
            <a:r>
              <a:rPr lang="fa-IR" sz="1800" dirty="0" smtClean="0"/>
              <a:t>ميدان آدرس: مشخص نمودن آدرسي در حافظه با يک ثبات از پردازنده.</a:t>
            </a:r>
          </a:p>
          <a:p>
            <a:pPr lvl="2"/>
            <a:r>
              <a:rPr lang="fa-IR" sz="1800" dirty="0" smtClean="0"/>
              <a:t>ميدان شيوه: نحوه‌ي تعيين عملوند يا آدرس موثر را مشخص مي‌کند.</a:t>
            </a:r>
          </a:p>
          <a:p>
            <a:r>
              <a:rPr lang="fa-IR" sz="2200" dirty="0" smtClean="0"/>
              <a:t>تعداد ميدان‌هاي آدرس در قالب دستورالعمل‌هاي يک کامپيوتر به سازمان داخلي ثبات‌هاي آن بستگي دارد. اکثر کامپيوترها يکي از سه نوع سازمان </a:t>
            </a:r>
            <a:r>
              <a:rPr lang="en-US" sz="2200" dirty="0" smtClean="0"/>
              <a:t>CPU</a:t>
            </a:r>
            <a:r>
              <a:rPr lang="fa-IR" sz="2200" dirty="0" smtClean="0"/>
              <a:t> را دارند:</a:t>
            </a:r>
          </a:p>
          <a:p>
            <a:pPr lvl="2"/>
            <a:r>
              <a:rPr lang="fa-IR" sz="1800" dirty="0" smtClean="0"/>
              <a:t>سازمان تک انباشتگري: (کامپيوتر پايه فصل 5 – مثال     </a:t>
            </a:r>
            <a:r>
              <a:rPr lang="en-US" sz="1800" dirty="0" smtClean="0"/>
              <a:t>ADD   X</a:t>
            </a:r>
            <a:r>
              <a:rPr lang="fa-IR" sz="1800" dirty="0" smtClean="0"/>
              <a:t>)</a:t>
            </a:r>
          </a:p>
          <a:p>
            <a:pPr lvl="2"/>
            <a:r>
              <a:rPr lang="fa-IR" sz="1800" dirty="0" smtClean="0"/>
              <a:t>سازمان مبتني بر ثبات‌هاي عمومي (مثال   </a:t>
            </a:r>
            <a:r>
              <a:rPr lang="en-US" sz="1800" dirty="0" smtClean="0"/>
              <a:t>ADD   R1, R2, R3</a:t>
            </a:r>
            <a:r>
              <a:rPr lang="fa-IR" sz="1800" dirty="0" smtClean="0"/>
              <a:t>)</a:t>
            </a:r>
          </a:p>
          <a:p>
            <a:pPr lvl="2"/>
            <a:r>
              <a:rPr lang="fa-IR" sz="1800" dirty="0" smtClean="0"/>
              <a:t>سازمان پشته‌اي (مثال     </a:t>
            </a:r>
            <a:r>
              <a:rPr lang="en-US" sz="1800" dirty="0" smtClean="0"/>
              <a:t>PUSH  X</a:t>
            </a:r>
            <a:r>
              <a:rPr lang="fa-IR" sz="1800" dirty="0" smtClean="0"/>
              <a:t>)</a:t>
            </a:r>
            <a:endParaRPr lang="en-US" sz="1800"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دستورالعمل‌هاي سه آدرسي</a:t>
            </a:r>
            <a:endParaRPr lang="en-US" dirty="0"/>
          </a:p>
        </p:txBody>
      </p:sp>
      <p:sp>
        <p:nvSpPr>
          <p:cNvPr id="3" name="Content Placeholder 2"/>
          <p:cNvSpPr>
            <a:spLocks noGrp="1"/>
          </p:cNvSpPr>
          <p:nvPr>
            <p:ph idx="1"/>
          </p:nvPr>
        </p:nvSpPr>
        <p:spPr/>
        <p:txBody>
          <a:bodyPr/>
          <a:lstStyle/>
          <a:p>
            <a:r>
              <a:rPr lang="fa-IR" dirty="0" smtClean="0"/>
              <a:t>کامپيوترهاي داراي قالب دستورالعمل‌هاي سه آدرسي مي‌توانند از هر ميدان آدرس براي مشخص نمودن يک ثبات پردازنده يا عملوندي در حافظه استفاده کنند.</a:t>
            </a:r>
          </a:p>
          <a:p>
            <a:r>
              <a:rPr lang="fa-IR" dirty="0" smtClean="0"/>
              <a:t>مثال: محاسبه </a:t>
            </a:r>
            <a:r>
              <a:rPr lang="en-US" dirty="0" smtClean="0"/>
              <a:t>X=(A+B)*(C+D)</a:t>
            </a:r>
          </a:p>
          <a:p>
            <a:pPr algn="l" rtl="0">
              <a:buNone/>
            </a:pPr>
            <a:r>
              <a:rPr lang="en-US" dirty="0" smtClean="0"/>
              <a:t>ADD	R1, A, B	R1</a:t>
            </a:r>
            <a:r>
              <a:rPr lang="en-US" dirty="0" smtClean="0">
                <a:sym typeface="Wingdings" pitchFamily="2" charset="2"/>
              </a:rPr>
              <a:t> M[A] + M[B]	</a:t>
            </a:r>
            <a:endParaRPr lang="en-US" dirty="0" smtClean="0"/>
          </a:p>
          <a:p>
            <a:pPr algn="l" rtl="0">
              <a:buNone/>
            </a:pPr>
            <a:r>
              <a:rPr lang="en-US" dirty="0" smtClean="0"/>
              <a:t>ADD	R2, C, D	R2 </a:t>
            </a:r>
            <a:r>
              <a:rPr lang="en-US" dirty="0" smtClean="0">
                <a:sym typeface="Wingdings" pitchFamily="2" charset="2"/>
              </a:rPr>
              <a:t> M[C] + M[D]</a:t>
            </a:r>
            <a:endParaRPr lang="en-US" dirty="0" smtClean="0"/>
          </a:p>
          <a:p>
            <a:pPr algn="l" rtl="0">
              <a:buNone/>
            </a:pPr>
            <a:r>
              <a:rPr lang="en-US" dirty="0" smtClean="0"/>
              <a:t>MUL	X, R1, R2	M[X] </a:t>
            </a:r>
            <a:r>
              <a:rPr lang="en-US" dirty="0" smtClean="0">
                <a:sym typeface="Wingdings" pitchFamily="2" charset="2"/>
              </a:rPr>
              <a:t> R1 * R2</a:t>
            </a:r>
          </a:p>
          <a:p>
            <a:pPr algn="r">
              <a:buNone/>
            </a:pPr>
            <a:r>
              <a:rPr lang="fa-IR" dirty="0" smtClean="0">
                <a:sym typeface="Wingdings" pitchFamily="2" charset="2"/>
              </a:rPr>
              <a:t>مزيت: ايجاد برنامه‌هاي کوتاه</a:t>
            </a:r>
          </a:p>
          <a:p>
            <a:pPr algn="r">
              <a:buNone/>
            </a:pPr>
            <a:r>
              <a:rPr lang="fa-IR" dirty="0" smtClean="0">
                <a:sym typeface="Wingdings" pitchFamily="2" charset="2"/>
              </a:rPr>
              <a:t>اشکال: دستورالعمل‌هاي کد شده نياز به بيت‌هاي بيشتر</a:t>
            </a:r>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دستورالعمل‌هاي دو آدرسي</a:t>
            </a:r>
            <a:endParaRPr lang="en-US" dirty="0"/>
          </a:p>
        </p:txBody>
      </p:sp>
      <p:sp>
        <p:nvSpPr>
          <p:cNvPr id="3" name="Content Placeholder 2"/>
          <p:cNvSpPr>
            <a:spLocks noGrp="1"/>
          </p:cNvSpPr>
          <p:nvPr>
            <p:ph idx="1"/>
          </p:nvPr>
        </p:nvSpPr>
        <p:spPr/>
        <p:txBody>
          <a:bodyPr/>
          <a:lstStyle/>
          <a:p>
            <a:r>
              <a:rPr lang="fa-IR" dirty="0" smtClean="0"/>
              <a:t>دستورالعمل‌هاي دو آدرسي متداول‌ترين شکل دستورالعمل‌ها در کامپيوترهاي تجاري هستند. در اين مورد نيز هر ميدان آدرس مي‌تواند يک ثبات پردازنده يا يک کلمه حافظه را مشخص نمايد.</a:t>
            </a:r>
          </a:p>
          <a:p>
            <a:r>
              <a:rPr lang="fa-IR" dirty="0" smtClean="0"/>
              <a:t>مثال: محاسبه </a:t>
            </a:r>
            <a:r>
              <a:rPr lang="en-US" dirty="0" smtClean="0"/>
              <a:t>X=(A+B)*(C+D)</a:t>
            </a:r>
            <a:endParaRPr lang="fa-IR" dirty="0" smtClean="0"/>
          </a:p>
          <a:p>
            <a:pPr algn="l" rtl="0">
              <a:buNone/>
            </a:pPr>
            <a:r>
              <a:rPr lang="en-US" dirty="0" smtClean="0"/>
              <a:t>MOV	R1, A		R1 </a:t>
            </a:r>
            <a:r>
              <a:rPr lang="en-US" dirty="0" smtClean="0">
                <a:sym typeface="Wingdings" pitchFamily="2" charset="2"/>
              </a:rPr>
              <a:t> M[A]</a:t>
            </a:r>
          </a:p>
          <a:p>
            <a:pPr algn="l" rtl="0">
              <a:buNone/>
            </a:pPr>
            <a:r>
              <a:rPr lang="en-US" dirty="0" smtClean="0">
                <a:sym typeface="Wingdings" pitchFamily="2" charset="2"/>
              </a:rPr>
              <a:t>ADD	R1, B		R1  R1 + M[B]</a:t>
            </a:r>
          </a:p>
          <a:p>
            <a:pPr algn="l" rtl="0">
              <a:buNone/>
            </a:pPr>
            <a:r>
              <a:rPr lang="en-US" dirty="0" smtClean="0">
                <a:sym typeface="Wingdings" pitchFamily="2" charset="2"/>
              </a:rPr>
              <a:t>MOV	R2, C		R2  M[C]</a:t>
            </a:r>
          </a:p>
          <a:p>
            <a:pPr algn="l" rtl="0">
              <a:buNone/>
            </a:pPr>
            <a:r>
              <a:rPr lang="en-US" dirty="0" smtClean="0">
                <a:sym typeface="Wingdings" pitchFamily="2" charset="2"/>
              </a:rPr>
              <a:t>ADD	R2, D		R2  R2 + M[D]</a:t>
            </a:r>
          </a:p>
          <a:p>
            <a:pPr algn="l" rtl="0">
              <a:buNone/>
            </a:pPr>
            <a:r>
              <a:rPr lang="en-US" dirty="0" smtClean="0">
                <a:sym typeface="Wingdings" pitchFamily="2" charset="2"/>
              </a:rPr>
              <a:t>MUL	R1, R2		R1  R1 * R2</a:t>
            </a:r>
          </a:p>
          <a:p>
            <a:pPr algn="l" rtl="0">
              <a:buNone/>
            </a:pPr>
            <a:r>
              <a:rPr lang="en-US" dirty="0" smtClean="0">
                <a:sym typeface="Wingdings" pitchFamily="2" charset="2"/>
              </a:rPr>
              <a:t>MOV	X, R1		M[X]  R1</a:t>
            </a:r>
            <a:endParaRPr lang="en-US" dirty="0" smtClean="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دستورالعمل‌هاي يک آدرسي</a:t>
            </a:r>
            <a:endParaRPr lang="en-US" dirty="0"/>
          </a:p>
        </p:txBody>
      </p:sp>
      <p:sp>
        <p:nvSpPr>
          <p:cNvPr id="3" name="Content Placeholder 2"/>
          <p:cNvSpPr>
            <a:spLocks noGrp="1"/>
          </p:cNvSpPr>
          <p:nvPr>
            <p:ph idx="1"/>
          </p:nvPr>
        </p:nvSpPr>
        <p:spPr/>
        <p:txBody>
          <a:bodyPr/>
          <a:lstStyle/>
          <a:p>
            <a:r>
              <a:rPr lang="fa-IR" dirty="0" smtClean="0"/>
              <a:t>دستورالعمل‌هاي يک آدرسي از يک ثبات انباشتگر ضمني (</a:t>
            </a:r>
            <a:r>
              <a:rPr lang="en-US" dirty="0" smtClean="0"/>
              <a:t>AC</a:t>
            </a:r>
            <a:r>
              <a:rPr lang="fa-IR" dirty="0" smtClean="0"/>
              <a:t>) براي همه‌ي عملياتي که روي داده‌ها انجام مي‌شود، استفاده مي‌کند.</a:t>
            </a:r>
          </a:p>
          <a:p>
            <a:r>
              <a:rPr lang="fa-IR" dirty="0" smtClean="0"/>
              <a:t>مثال: محاسبه </a:t>
            </a:r>
            <a:r>
              <a:rPr lang="en-US" dirty="0" smtClean="0"/>
              <a:t>X=(A+B)*(C+D)</a:t>
            </a:r>
          </a:p>
          <a:p>
            <a:pPr algn="l" rtl="0">
              <a:buNone/>
            </a:pPr>
            <a:r>
              <a:rPr lang="en-US" dirty="0" smtClean="0"/>
              <a:t>LOAD	  A	AC </a:t>
            </a:r>
            <a:r>
              <a:rPr lang="en-US" dirty="0" smtClean="0">
                <a:sym typeface="Wingdings" pitchFamily="2" charset="2"/>
              </a:rPr>
              <a:t> M[A]</a:t>
            </a:r>
          </a:p>
          <a:p>
            <a:pPr algn="l" rtl="0">
              <a:buNone/>
            </a:pPr>
            <a:r>
              <a:rPr lang="en-US" dirty="0" smtClean="0">
                <a:sym typeface="Wingdings" pitchFamily="2" charset="2"/>
              </a:rPr>
              <a:t>ADD	  B	AC  AC + M[B]</a:t>
            </a:r>
          </a:p>
          <a:p>
            <a:pPr algn="l" rtl="0">
              <a:buNone/>
            </a:pPr>
            <a:r>
              <a:rPr lang="en-US" dirty="0" smtClean="0">
                <a:sym typeface="Wingdings" pitchFamily="2" charset="2"/>
              </a:rPr>
              <a:t>STORE   T	M[T]  AC</a:t>
            </a:r>
          </a:p>
          <a:p>
            <a:pPr algn="l" rtl="0">
              <a:buNone/>
            </a:pPr>
            <a:r>
              <a:rPr lang="en-US" dirty="0" smtClean="0">
                <a:sym typeface="Wingdings" pitchFamily="2" charset="2"/>
              </a:rPr>
              <a:t>LOAD	   C	AC  M[C]</a:t>
            </a:r>
          </a:p>
          <a:p>
            <a:pPr algn="l" rtl="0">
              <a:buNone/>
            </a:pPr>
            <a:r>
              <a:rPr lang="en-US" dirty="0" smtClean="0">
                <a:sym typeface="Wingdings" pitchFamily="2" charset="2"/>
              </a:rPr>
              <a:t>ADD	   D	AC  AC + M[D]</a:t>
            </a:r>
          </a:p>
          <a:p>
            <a:pPr algn="l" rtl="0">
              <a:buNone/>
            </a:pPr>
            <a:r>
              <a:rPr lang="en-US" dirty="0" smtClean="0">
                <a:sym typeface="Wingdings" pitchFamily="2" charset="2"/>
              </a:rPr>
              <a:t>MUL	   T	AC  AC * M[T]</a:t>
            </a:r>
          </a:p>
          <a:p>
            <a:pPr algn="l" rtl="0">
              <a:buNone/>
            </a:pPr>
            <a:r>
              <a:rPr lang="en-US" dirty="0" smtClean="0">
                <a:sym typeface="Wingdings" pitchFamily="2" charset="2"/>
              </a:rPr>
              <a:t>STORE   X	M[X]  AC</a:t>
            </a:r>
          </a:p>
          <a:p>
            <a:pPr algn="r">
              <a:buNone/>
            </a:pPr>
            <a:r>
              <a:rPr lang="fa-IR" dirty="0" smtClean="0">
                <a:sym typeface="Wingdings" pitchFamily="2" charset="2"/>
              </a:rPr>
              <a:t>همه‌ي عمل‌ها بين ثبات </a:t>
            </a:r>
            <a:r>
              <a:rPr lang="en-US" dirty="0" smtClean="0">
                <a:sym typeface="Wingdings" pitchFamily="2" charset="2"/>
              </a:rPr>
              <a:t>AC</a:t>
            </a:r>
            <a:r>
              <a:rPr lang="fa-IR" dirty="0" smtClean="0">
                <a:sym typeface="Wingdings" pitchFamily="2" charset="2"/>
              </a:rPr>
              <a:t> و يک عملوند حافظه انجام مي‌شوند.</a:t>
            </a:r>
          </a:p>
          <a:p>
            <a:pPr algn="r">
              <a:buNone/>
            </a:pPr>
            <a:r>
              <a:rPr lang="en-US" dirty="0" smtClean="0">
                <a:sym typeface="Wingdings" pitchFamily="2" charset="2"/>
              </a:rPr>
              <a:t>T</a:t>
            </a:r>
            <a:r>
              <a:rPr lang="fa-IR" dirty="0" smtClean="0">
                <a:sym typeface="Wingdings" pitchFamily="2" charset="2"/>
              </a:rPr>
              <a:t>‌ آدرس يک خانه‌ي موقت حافظه است که براي ذخيره‌ي نتيجه مياني به‌کار مي‌رود.</a:t>
            </a:r>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دستورالعمل‌هاي صفر آدرسي</a:t>
            </a:r>
            <a:endParaRPr lang="en-US" dirty="0"/>
          </a:p>
        </p:txBody>
      </p:sp>
      <p:sp>
        <p:nvSpPr>
          <p:cNvPr id="3" name="Content Placeholder 2"/>
          <p:cNvSpPr>
            <a:spLocks noGrp="1"/>
          </p:cNvSpPr>
          <p:nvPr>
            <p:ph idx="1"/>
          </p:nvPr>
        </p:nvSpPr>
        <p:spPr/>
        <p:txBody>
          <a:bodyPr/>
          <a:lstStyle/>
          <a:p>
            <a:r>
              <a:rPr lang="fa-IR" dirty="0" smtClean="0"/>
              <a:t>کامپيوتري با سازمان پشته‌اي، براي دستورالعمل هاي </a:t>
            </a:r>
            <a:r>
              <a:rPr lang="en-US" dirty="0" smtClean="0"/>
              <a:t>ADD</a:t>
            </a:r>
            <a:r>
              <a:rPr lang="fa-IR" dirty="0" smtClean="0"/>
              <a:t> و </a:t>
            </a:r>
            <a:r>
              <a:rPr lang="en-US" dirty="0" smtClean="0"/>
              <a:t>MUL</a:t>
            </a:r>
            <a:r>
              <a:rPr lang="fa-IR" dirty="0" smtClean="0"/>
              <a:t> از ميدان آدرس استفاده نمي‌کند. اما دستورالعمل‌هاي </a:t>
            </a:r>
            <a:r>
              <a:rPr lang="en-US" dirty="0" smtClean="0"/>
              <a:t>PUSH</a:t>
            </a:r>
            <a:r>
              <a:rPr lang="fa-IR" dirty="0" smtClean="0"/>
              <a:t> و </a:t>
            </a:r>
            <a:r>
              <a:rPr lang="en-US" dirty="0" smtClean="0"/>
              <a:t>POP</a:t>
            </a:r>
            <a:r>
              <a:rPr lang="fa-IR" dirty="0" smtClean="0"/>
              <a:t> نياز به يک ميدان آدرس براي مشخص کردن عملوند دارند.</a:t>
            </a:r>
          </a:p>
          <a:p>
            <a:r>
              <a:rPr lang="fa-IR" dirty="0" smtClean="0"/>
              <a:t>مثال: محاسبه </a:t>
            </a:r>
            <a:r>
              <a:rPr lang="en-US" dirty="0" smtClean="0"/>
              <a:t>X=(A+B)*(C+D)</a:t>
            </a:r>
          </a:p>
          <a:p>
            <a:pPr algn="l" rtl="0">
              <a:buNone/>
            </a:pPr>
            <a:r>
              <a:rPr lang="en-US" dirty="0" smtClean="0"/>
              <a:t>PUSH	A	TOS</a:t>
            </a:r>
            <a:r>
              <a:rPr lang="en-US" dirty="0" smtClean="0">
                <a:sym typeface="Wingdings" pitchFamily="2" charset="2"/>
              </a:rPr>
              <a:t>A</a:t>
            </a:r>
          </a:p>
          <a:p>
            <a:pPr algn="l" rtl="0">
              <a:buNone/>
            </a:pPr>
            <a:r>
              <a:rPr lang="en-US" dirty="0" smtClean="0">
                <a:sym typeface="Wingdings" pitchFamily="2" charset="2"/>
              </a:rPr>
              <a:t>PUSH	B	TOSB</a:t>
            </a:r>
          </a:p>
          <a:p>
            <a:pPr algn="l" rtl="0">
              <a:buNone/>
            </a:pPr>
            <a:r>
              <a:rPr lang="en-US" dirty="0" smtClean="0">
                <a:sym typeface="Wingdings" pitchFamily="2" charset="2"/>
              </a:rPr>
              <a:t>ADD		TOS(A+B)</a:t>
            </a:r>
          </a:p>
          <a:p>
            <a:pPr algn="l" rtl="0">
              <a:buNone/>
            </a:pPr>
            <a:r>
              <a:rPr lang="en-US" dirty="0" smtClean="0">
                <a:sym typeface="Wingdings" pitchFamily="2" charset="2"/>
              </a:rPr>
              <a:t>PUSH	C	TOSC</a:t>
            </a:r>
          </a:p>
          <a:p>
            <a:pPr algn="l" rtl="0">
              <a:buNone/>
            </a:pPr>
            <a:r>
              <a:rPr lang="en-US" dirty="0" smtClean="0">
                <a:sym typeface="Wingdings" pitchFamily="2" charset="2"/>
              </a:rPr>
              <a:t>PUSH	D	TOSD</a:t>
            </a:r>
          </a:p>
          <a:p>
            <a:pPr algn="l" rtl="0">
              <a:buNone/>
            </a:pPr>
            <a:r>
              <a:rPr lang="en-US" dirty="0" smtClean="0">
                <a:sym typeface="Wingdings" pitchFamily="2" charset="2"/>
              </a:rPr>
              <a:t>ADD		TOS(C+D)</a:t>
            </a:r>
          </a:p>
          <a:p>
            <a:pPr algn="l" rtl="0">
              <a:buNone/>
            </a:pPr>
            <a:r>
              <a:rPr lang="en-US" dirty="0" smtClean="0">
                <a:sym typeface="Wingdings" pitchFamily="2" charset="2"/>
              </a:rPr>
              <a:t>MUL		TOS(A+B)*(C+D)</a:t>
            </a:r>
          </a:p>
          <a:p>
            <a:pPr algn="l" rtl="0">
              <a:buNone/>
            </a:pPr>
            <a:r>
              <a:rPr lang="en-US" dirty="0" smtClean="0">
                <a:sym typeface="Wingdings" pitchFamily="2" charset="2"/>
              </a:rPr>
              <a:t>POP	X	M[X]TOS</a:t>
            </a:r>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دستورالعمل‌هاي </a:t>
            </a:r>
            <a:r>
              <a:rPr lang="en-US" dirty="0" smtClean="0"/>
              <a:t>RISC</a:t>
            </a:r>
            <a:endParaRPr lang="en-US" dirty="0"/>
          </a:p>
        </p:txBody>
      </p:sp>
      <p:sp>
        <p:nvSpPr>
          <p:cNvPr id="3" name="Content Placeholder 2"/>
          <p:cNvSpPr>
            <a:spLocks noGrp="1"/>
          </p:cNvSpPr>
          <p:nvPr>
            <p:ph idx="1"/>
          </p:nvPr>
        </p:nvSpPr>
        <p:spPr/>
        <p:txBody>
          <a:bodyPr/>
          <a:lstStyle/>
          <a:p>
            <a:r>
              <a:rPr lang="fa-IR" dirty="0" smtClean="0"/>
              <a:t>در مجموعه‌ي دستورالعمل‌هاي يک پردازنده </a:t>
            </a:r>
            <a:r>
              <a:rPr lang="en-US" dirty="0" smtClean="0"/>
              <a:t>RISC</a:t>
            </a:r>
            <a:r>
              <a:rPr lang="fa-IR" dirty="0" smtClean="0"/>
              <a:t>، تنها دستورالعمل‌هايي که بين حافظه و </a:t>
            </a:r>
            <a:r>
              <a:rPr lang="en-US" dirty="0" smtClean="0"/>
              <a:t>CPU</a:t>
            </a:r>
            <a:r>
              <a:rPr lang="fa-IR" dirty="0" smtClean="0"/>
              <a:t> تبادل اطلاعات مي‌کنند، دستورالعمل‌هاي باردهي و ذخيره هستند. ساير دستورالعمل‌ها بين ثبات‌هاي </a:t>
            </a:r>
            <a:r>
              <a:rPr lang="en-US" dirty="0" smtClean="0"/>
              <a:t>CPU</a:t>
            </a:r>
            <a:r>
              <a:rPr lang="fa-IR" dirty="0" smtClean="0"/>
              <a:t> و بدون مراجعه به حافظه اجرا مي‌شوند.</a:t>
            </a:r>
          </a:p>
          <a:p>
            <a:r>
              <a:rPr lang="fa-IR" dirty="0" smtClean="0"/>
              <a:t>مثال: محاسبه </a:t>
            </a:r>
            <a:r>
              <a:rPr lang="en-US" dirty="0" smtClean="0"/>
              <a:t>X=(A+B)*(C+D)</a:t>
            </a:r>
          </a:p>
          <a:p>
            <a:pPr algn="l" rtl="0">
              <a:buNone/>
            </a:pPr>
            <a:r>
              <a:rPr lang="en-US" dirty="0" smtClean="0"/>
              <a:t>LOAD	R1, A		R1</a:t>
            </a:r>
            <a:r>
              <a:rPr lang="en-US" dirty="0" smtClean="0">
                <a:sym typeface="Wingdings" pitchFamily="2" charset="2"/>
              </a:rPr>
              <a:t>M[A]</a:t>
            </a:r>
          </a:p>
          <a:p>
            <a:pPr algn="l" rtl="0">
              <a:buNone/>
            </a:pPr>
            <a:r>
              <a:rPr lang="en-US" dirty="0" smtClean="0">
                <a:sym typeface="Wingdings" pitchFamily="2" charset="2"/>
              </a:rPr>
              <a:t>LOAD	R2, B		R2M[B]</a:t>
            </a:r>
          </a:p>
          <a:p>
            <a:pPr algn="l" rtl="0">
              <a:buNone/>
            </a:pPr>
            <a:r>
              <a:rPr lang="en-US" dirty="0" smtClean="0">
                <a:sym typeface="Wingdings" pitchFamily="2" charset="2"/>
              </a:rPr>
              <a:t>LOAD	R3, C		R3M[C]</a:t>
            </a:r>
          </a:p>
          <a:p>
            <a:pPr algn="l" rtl="0">
              <a:buNone/>
            </a:pPr>
            <a:r>
              <a:rPr lang="en-US" dirty="0" smtClean="0">
                <a:sym typeface="Wingdings" pitchFamily="2" charset="2"/>
              </a:rPr>
              <a:t>LOAD	R4, D		R4M[D]</a:t>
            </a:r>
          </a:p>
          <a:p>
            <a:pPr algn="l" rtl="0">
              <a:buNone/>
            </a:pPr>
            <a:r>
              <a:rPr lang="en-US" dirty="0" smtClean="0">
                <a:sym typeface="Wingdings" pitchFamily="2" charset="2"/>
              </a:rPr>
              <a:t>ADD	R1, R1, R2	R1R1+R2</a:t>
            </a:r>
          </a:p>
          <a:p>
            <a:pPr algn="l" rtl="0">
              <a:buNone/>
            </a:pPr>
            <a:r>
              <a:rPr lang="en-US" dirty="0" smtClean="0">
                <a:sym typeface="Wingdings" pitchFamily="2" charset="2"/>
              </a:rPr>
              <a:t>ADD	R3, R3, R4	R3R3+R4</a:t>
            </a:r>
          </a:p>
          <a:p>
            <a:pPr algn="l" rtl="0">
              <a:buNone/>
            </a:pPr>
            <a:r>
              <a:rPr lang="en-US" dirty="0" smtClean="0">
                <a:sym typeface="Wingdings" pitchFamily="2" charset="2"/>
              </a:rPr>
              <a:t>MUL	R1, R1, R3	R1R1+R3</a:t>
            </a:r>
          </a:p>
          <a:p>
            <a:pPr algn="l" rtl="0">
              <a:buNone/>
            </a:pPr>
            <a:r>
              <a:rPr lang="en-US" dirty="0" smtClean="0">
                <a:sym typeface="Wingdings" pitchFamily="2" charset="2"/>
              </a:rPr>
              <a:t>STORE  X, R1		M[X]R1</a:t>
            </a:r>
          </a:p>
          <a:p>
            <a:pPr algn="l" rtl="0">
              <a:buNone/>
            </a:pP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fa-IR" smtClean="0"/>
              <a:t>واحد پردازش مرکزي</a:t>
            </a:r>
            <a:endParaRPr lang="en-US" smtClean="0"/>
          </a:p>
        </p:txBody>
      </p:sp>
      <p:sp>
        <p:nvSpPr>
          <p:cNvPr id="3075" name="Content Placeholder 2"/>
          <p:cNvSpPr>
            <a:spLocks noGrp="1"/>
          </p:cNvSpPr>
          <p:nvPr>
            <p:ph idx="1"/>
          </p:nvPr>
        </p:nvSpPr>
        <p:spPr/>
        <p:txBody>
          <a:bodyPr/>
          <a:lstStyle/>
          <a:p>
            <a:r>
              <a:rPr lang="fa-IR" sz="2400" smtClean="0"/>
              <a:t>مقدمه:</a:t>
            </a:r>
          </a:p>
          <a:p>
            <a:pPr lvl="1"/>
            <a:r>
              <a:rPr lang="fa-IR" sz="3200" smtClean="0"/>
              <a:t>سه بخش اصلي </a:t>
            </a:r>
            <a:r>
              <a:rPr lang="en-US" sz="3200" smtClean="0"/>
              <a:t>cpu</a:t>
            </a:r>
            <a:r>
              <a:rPr lang="fa-IR" sz="3200" smtClean="0"/>
              <a:t>:</a:t>
            </a:r>
          </a:p>
          <a:p>
            <a:pPr lvl="2"/>
            <a:r>
              <a:rPr lang="fa-IR" sz="1800" smtClean="0"/>
              <a:t>مجموعه رجيسترها: داده‌هاي مياني مورد استفاده در حين اجراي دستورالعمل‌ها را ذخيره مي‌کند.</a:t>
            </a:r>
          </a:p>
          <a:p>
            <a:pPr lvl="2"/>
            <a:r>
              <a:rPr lang="fa-IR" sz="1800" smtClean="0"/>
              <a:t>واحد حساب و منطق: ريزعمل‌هاي لازم براي اجراي دستورالعمل‌ها را انجام مي‌دهد.</a:t>
            </a:r>
          </a:p>
          <a:p>
            <a:pPr lvl="2"/>
            <a:r>
              <a:rPr lang="fa-IR" sz="1800" smtClean="0"/>
              <a:t>واحد کنترل: بر انتقال اطلاعات بين ثبات‌ها نظارت مي‌کند و </a:t>
            </a:r>
            <a:r>
              <a:rPr lang="en-US" sz="1800" smtClean="0"/>
              <a:t>ALU</a:t>
            </a:r>
            <a:r>
              <a:rPr lang="fa-IR" sz="1800" smtClean="0"/>
              <a:t> را هدايت مي کند که چه عملي را انجام دهد.</a:t>
            </a:r>
          </a:p>
          <a:p>
            <a:pPr lvl="1"/>
            <a:r>
              <a:rPr lang="fa-IR" sz="3200" smtClean="0"/>
              <a:t>طراح کامپيوتر و برنامه‌نويس کامپيوتر</a:t>
            </a:r>
          </a:p>
          <a:p>
            <a:pPr lvl="2"/>
            <a:r>
              <a:rPr lang="fa-IR" sz="2000" smtClean="0"/>
              <a:t>بخشي از </a:t>
            </a:r>
            <a:r>
              <a:rPr lang="en-US" sz="2000" smtClean="0"/>
              <a:t>cpu</a:t>
            </a:r>
            <a:r>
              <a:rPr lang="fa-IR" sz="2000" smtClean="0"/>
              <a:t> که به مجموعه دستورالعمل‌ها مربوط مي‌گردد، ديد مشترک طراح و برنامه نويس است.</a:t>
            </a:r>
          </a:p>
          <a:p>
            <a:pPr lvl="2"/>
            <a:r>
              <a:rPr lang="fa-IR" sz="2000" smtClean="0"/>
              <a:t>مجموعه‌ي دستورالعمل‌هاي کامپيوتر مشخصات لازم براي طراحي </a:t>
            </a:r>
            <a:r>
              <a:rPr lang="en-US" sz="2000" smtClean="0"/>
              <a:t>CPU</a:t>
            </a:r>
            <a:r>
              <a:rPr lang="fa-IR" sz="2000" smtClean="0"/>
              <a:t> را در اختيار مي گذارد.</a:t>
            </a:r>
          </a:p>
          <a:p>
            <a:pPr lvl="2"/>
            <a:r>
              <a:rPr lang="fa-IR" sz="2000" smtClean="0"/>
              <a:t>کاربري که براي کامپيوتر با زبان ماشين يا اسمبلي برنامه نويسي مي‌کند بايد از مجموعه‌ي ثبات‌ها، ساختار حافظه، نوع داده‌هايي که دستورالعمل‌ها مي توانند با آنها کار کنند و کاري که هر دستورالعمل انجام مي دهد آگاه باشد.</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شيوه‌هاي آدرس‌دهي</a:t>
            </a:r>
            <a:endParaRPr lang="en-US" dirty="0"/>
          </a:p>
        </p:txBody>
      </p:sp>
      <p:sp>
        <p:nvSpPr>
          <p:cNvPr id="3" name="Content Placeholder 2"/>
          <p:cNvSpPr>
            <a:spLocks noGrp="1"/>
          </p:cNvSpPr>
          <p:nvPr>
            <p:ph idx="1"/>
          </p:nvPr>
        </p:nvSpPr>
        <p:spPr/>
        <p:txBody>
          <a:bodyPr/>
          <a:lstStyle/>
          <a:p>
            <a:r>
              <a:rPr lang="fa-IR" dirty="0" smtClean="0"/>
              <a:t>نحوه‌ي انتخاب عملوند‌ها در حين اجراي برنامه به شيوه‌ي آدرس‌دهي دستورالعمل بستگي دارد.</a:t>
            </a:r>
          </a:p>
          <a:p>
            <a:r>
              <a:rPr lang="fa-IR" dirty="0" smtClean="0"/>
              <a:t>امکانات فراهم شده:</a:t>
            </a:r>
          </a:p>
          <a:p>
            <a:pPr lvl="2"/>
            <a:r>
              <a:rPr lang="fa-IR" dirty="0" smtClean="0"/>
              <a:t>انعطاف پذيري در برنامه‌نويسي با فراهم کردن امکاناتي از قبيل اشاره‌گر حافظه، شمارنده براي کنترل حلقه، شاخص‌گذاري داده‌ها و تغيير مکان برنامه.</a:t>
            </a:r>
          </a:p>
          <a:p>
            <a:pPr lvl="2"/>
            <a:r>
              <a:rPr lang="fa-IR" dirty="0" smtClean="0"/>
              <a:t>کاهش تعداد بيت‌ها در ميدان آدرس دستورالعمل.</a:t>
            </a:r>
          </a:p>
          <a:p>
            <a:r>
              <a:rPr lang="fa-IR" dirty="0" smtClean="0"/>
              <a:t>شيوه‌هاي آدرس‌دهي:</a:t>
            </a:r>
          </a:p>
          <a:p>
            <a:pPr lvl="2"/>
            <a:r>
              <a:rPr lang="fa-IR" dirty="0" smtClean="0"/>
              <a:t>شيوه ضمني.</a:t>
            </a:r>
          </a:p>
          <a:p>
            <a:pPr lvl="2"/>
            <a:r>
              <a:rPr lang="fa-IR" dirty="0" smtClean="0"/>
              <a:t>شيوه بلافصل.</a:t>
            </a:r>
          </a:p>
          <a:p>
            <a:pPr lvl="2"/>
            <a:r>
              <a:rPr lang="fa-IR" dirty="0" smtClean="0"/>
              <a:t>شيوه ثباتي غيرمستقيم.</a:t>
            </a:r>
          </a:p>
          <a:p>
            <a:pPr lvl="2"/>
            <a:r>
              <a:rPr lang="fa-IR" dirty="0" smtClean="0"/>
              <a:t>شيوه خودافزايشي يا خودکاهشي.</a:t>
            </a:r>
          </a:p>
          <a:p>
            <a:pPr lvl="2"/>
            <a:r>
              <a:rPr lang="fa-IR" dirty="0" smtClean="0"/>
              <a:t>شيوه ادرس مستقيم.</a:t>
            </a:r>
          </a:p>
          <a:p>
            <a:pPr lvl="2"/>
            <a:r>
              <a:rPr lang="fa-IR" dirty="0" smtClean="0"/>
              <a:t>شيوه آدرس غير مستقيم.</a:t>
            </a:r>
          </a:p>
          <a:p>
            <a:pPr lvl="2"/>
            <a:r>
              <a:rPr lang="fa-IR" dirty="0" smtClean="0"/>
              <a:t>شيوه آدرس نسبي.</a:t>
            </a:r>
          </a:p>
          <a:p>
            <a:pPr lvl="2"/>
            <a:r>
              <a:rPr lang="fa-IR" dirty="0" smtClean="0"/>
              <a:t>شيوه آدرس‌دهي شاخص‌دار.</a:t>
            </a:r>
          </a:p>
          <a:p>
            <a:pPr lvl="2"/>
            <a:r>
              <a:rPr lang="fa-IR" dirty="0" smtClean="0"/>
              <a:t>شيوه آدرس‌دهي ثبات مبنا.</a:t>
            </a:r>
            <a:endParaRPr 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شيوه‌هاي آدرس‌دهي</a:t>
            </a:r>
            <a:endParaRPr lang="en-US" dirty="0"/>
          </a:p>
        </p:txBody>
      </p:sp>
      <p:sp>
        <p:nvSpPr>
          <p:cNvPr id="3" name="Content Placeholder 2"/>
          <p:cNvSpPr>
            <a:spLocks noGrp="1"/>
          </p:cNvSpPr>
          <p:nvPr>
            <p:ph idx="1"/>
          </p:nvPr>
        </p:nvSpPr>
        <p:spPr/>
        <p:txBody>
          <a:bodyPr/>
          <a:lstStyle/>
          <a:p>
            <a:pPr lvl="1"/>
            <a:r>
              <a:rPr lang="fa-IR" dirty="0" smtClean="0"/>
              <a:t>روش ضمني و روش بلافصل نيازي به ميدان آدرس ندارند.</a:t>
            </a:r>
          </a:p>
          <a:p>
            <a:r>
              <a:rPr lang="fa-IR" dirty="0" smtClean="0"/>
              <a:t>شيوه ضمني:</a:t>
            </a:r>
          </a:p>
          <a:p>
            <a:pPr lvl="2"/>
            <a:r>
              <a:rPr lang="fa-IR" dirty="0" smtClean="0"/>
              <a:t>در اين روش عملوندها به‌طور ضمني در تعريف دستورالعمل مستتر هستند. (مثلا متمم کردن انباشتگر. دستورالعمل‌هاي صفر آدرسي در کامپيوترهاي پشته‌اي نيز دستورالعمل‌هايي با شيوه ضمني هستند.)</a:t>
            </a:r>
          </a:p>
          <a:p>
            <a:r>
              <a:rPr lang="fa-IR" dirty="0" smtClean="0"/>
              <a:t>شيوه بلافصل:</a:t>
            </a:r>
          </a:p>
          <a:p>
            <a:pPr lvl="2"/>
            <a:r>
              <a:rPr lang="fa-IR" dirty="0" smtClean="0"/>
              <a:t>در اين شيوه عملوند در خود دستورالعمل مشخص مي‌شود. به عبارت ديگر، دستورالعملي با شيوه‌ي بلافصل به‌جاي ميدان آدرس، ميدان عملوند دارد.</a:t>
            </a:r>
          </a:p>
          <a:p>
            <a:pPr lvl="1"/>
            <a:r>
              <a:rPr lang="fa-IR" dirty="0" smtClean="0"/>
              <a:t>شيوه ثباتي:</a:t>
            </a:r>
          </a:p>
          <a:p>
            <a:pPr lvl="2"/>
            <a:r>
              <a:rPr lang="fa-IR" dirty="0" smtClean="0"/>
              <a:t>وقتي ميدان آدرس يک ثبات پردازنده را مشخص کند. در اين شيوه عملوندها در ثبات‌هايي در داخل </a:t>
            </a:r>
            <a:r>
              <a:rPr lang="en-US" dirty="0" smtClean="0"/>
              <a:t>CPU </a:t>
            </a:r>
            <a:r>
              <a:rPr lang="fa-IR" dirty="0" smtClean="0"/>
              <a:t> قرار دارند. با يک ميدان </a:t>
            </a:r>
            <a:r>
              <a:rPr lang="en-US" dirty="0" smtClean="0"/>
              <a:t>K</a:t>
            </a:r>
            <a:r>
              <a:rPr lang="fa-IR" dirty="0" smtClean="0"/>
              <a:t> بيتي مي‌توان يکي از </a:t>
            </a:r>
            <a:r>
              <a:rPr lang="en-US" dirty="0" smtClean="0"/>
              <a:t>2</a:t>
            </a:r>
            <a:r>
              <a:rPr lang="en-US" baseline="30000" dirty="0" smtClean="0"/>
              <a:t>K</a:t>
            </a:r>
            <a:r>
              <a:rPr lang="fa-IR" dirty="0" smtClean="0"/>
              <a:t> ثبات را مشخص کرد.</a:t>
            </a:r>
          </a:p>
          <a:p>
            <a:pPr lvl="1"/>
            <a:r>
              <a:rPr lang="fa-IR" dirty="0" smtClean="0"/>
              <a:t>شيوه ثباتي غيرمستقيم:</a:t>
            </a:r>
          </a:p>
          <a:p>
            <a:pPr lvl="2"/>
            <a:r>
              <a:rPr lang="fa-IR" dirty="0" smtClean="0"/>
              <a:t>در اين شيوه، دستورالعمل ثباتي را در </a:t>
            </a:r>
            <a:r>
              <a:rPr lang="en-US" dirty="0" smtClean="0"/>
              <a:t>CPU</a:t>
            </a:r>
            <a:r>
              <a:rPr lang="fa-IR" dirty="0" smtClean="0"/>
              <a:t> مشخص مي‌کند که محتواي آن ، آدرس عملوند در حافظه است.</a:t>
            </a:r>
          </a:p>
          <a:p>
            <a:pPr lvl="1"/>
            <a:r>
              <a:rPr lang="fa-IR" dirty="0" smtClean="0"/>
              <a:t>شيوه خود افزايشي يا خودکاهشي:</a:t>
            </a:r>
          </a:p>
          <a:p>
            <a:pPr lvl="2"/>
            <a:r>
              <a:rPr lang="fa-IR" dirty="0" smtClean="0"/>
              <a:t>اين شيوه مشابه شيوه‌ي ثباتي غيرمستقيم است، جز اينکه پس از (قبل از) استفاده از مقدار ثبات براي مراجعه به حافظه، مقدار آن افزايش يا کاهش مي‌يابد.</a:t>
            </a:r>
            <a:endParaRPr 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شيوه‌هاي آدرس‌دهي</a:t>
            </a:r>
            <a:endParaRPr lang="en-US" dirty="0"/>
          </a:p>
        </p:txBody>
      </p:sp>
      <p:sp>
        <p:nvSpPr>
          <p:cNvPr id="3" name="Content Placeholder 2"/>
          <p:cNvSpPr>
            <a:spLocks noGrp="1"/>
          </p:cNvSpPr>
          <p:nvPr>
            <p:ph idx="1"/>
          </p:nvPr>
        </p:nvSpPr>
        <p:spPr/>
        <p:txBody>
          <a:bodyPr/>
          <a:lstStyle/>
          <a:p>
            <a:pPr lvl="1"/>
            <a:r>
              <a:rPr lang="fa-IR" dirty="0" smtClean="0"/>
              <a:t>شيوه آدرس‌دهي مستقيم:</a:t>
            </a:r>
          </a:p>
          <a:p>
            <a:pPr lvl="2"/>
            <a:r>
              <a:rPr lang="fa-IR" dirty="0" smtClean="0"/>
              <a:t>در اين روش آدرس موثر برابر بخش آدرس دستورالعمل است.</a:t>
            </a:r>
          </a:p>
          <a:p>
            <a:pPr lvl="1"/>
            <a:r>
              <a:rPr lang="fa-IR" dirty="0" smtClean="0"/>
              <a:t>شيوه آدرس دهي غيرمستقيم:</a:t>
            </a:r>
          </a:p>
          <a:p>
            <a:pPr lvl="2"/>
            <a:r>
              <a:rPr lang="fa-IR" dirty="0" smtClean="0"/>
              <a:t>در اين روش، ميدان آدرس دستورالعمل، آدرسي در حافظه را مي‌دهد که آدرس موثر در آنجا ذخيره شده است.</a:t>
            </a:r>
          </a:p>
          <a:p>
            <a:pPr lvl="1"/>
            <a:r>
              <a:rPr lang="fa-IR" dirty="0" smtClean="0"/>
              <a:t>شيوه آدرس‌دهي نسبي:</a:t>
            </a:r>
          </a:p>
          <a:p>
            <a:pPr lvl="2"/>
            <a:r>
              <a:rPr lang="fa-IR" dirty="0" smtClean="0"/>
              <a:t>در اين روش براي بدست آوردن آدرس موثر، شمارنده‌ي برنامه با بخش آدرس دستورالعمل جمع مي‌شود. در واقع آدرس موثر خانه‌اي خواهد بود که محل آن در حافظه نسبت به آدرس دستورالعمل بعدي مشخص شده است.</a:t>
            </a:r>
          </a:p>
          <a:p>
            <a:pPr lvl="2" algn="ctr">
              <a:buNone/>
            </a:pPr>
            <a:r>
              <a:rPr lang="fa-IR" dirty="0" smtClean="0"/>
              <a:t>محتواي ثبات </a:t>
            </a:r>
            <a:r>
              <a:rPr lang="en-US" smtClean="0"/>
              <a:t>PC </a:t>
            </a:r>
            <a:r>
              <a:rPr lang="fa-IR" dirty="0" smtClean="0"/>
              <a:t> + بخش آدرس دستورالعمل = آدرس موثر</a:t>
            </a:r>
          </a:p>
          <a:p>
            <a:pPr lvl="1" algn="just"/>
            <a:r>
              <a:rPr lang="fa-IR" dirty="0" smtClean="0"/>
              <a:t>شيوه آدرس‌دهي شاخص‌دار:</a:t>
            </a:r>
          </a:p>
          <a:p>
            <a:pPr lvl="2" algn="just"/>
            <a:r>
              <a:rPr lang="fa-IR" dirty="0" smtClean="0"/>
              <a:t>آدرس موثر برابر است با حاصل جمع محتواي يک ثبات شاخص با بخش آدرس دستورالعمل.</a:t>
            </a:r>
          </a:p>
          <a:p>
            <a:pPr lvl="2" algn="just"/>
            <a:r>
              <a:rPr lang="fa-IR" dirty="0" smtClean="0"/>
              <a:t>ثبات شاخص ثبات خاصي در </a:t>
            </a:r>
            <a:r>
              <a:rPr lang="en-US" dirty="0" smtClean="0"/>
              <a:t>CPU</a:t>
            </a:r>
            <a:r>
              <a:rPr lang="fa-IR" dirty="0" smtClean="0"/>
              <a:t> است که يک مقدار شاخص را در خود نگه مي‌دارد.</a:t>
            </a:r>
          </a:p>
          <a:p>
            <a:pPr lvl="1" algn="just"/>
            <a:r>
              <a:rPr lang="fa-IR" dirty="0" smtClean="0"/>
              <a:t>شيوه آدرس‌دهي مبنا:</a:t>
            </a:r>
          </a:p>
          <a:p>
            <a:pPr lvl="2" algn="just"/>
            <a:r>
              <a:rPr lang="fa-IR" dirty="0" smtClean="0"/>
              <a:t>در اين روش براي بدست آوردن آدرس موثر، محتواي يک ثبات مبنا با بخش آدرس دستورالعمل جمع مي‌شود.</a:t>
            </a:r>
          </a:p>
          <a:p>
            <a:pPr lvl="2" algn="just"/>
            <a:r>
              <a:rPr lang="fa-IR" dirty="0" smtClean="0"/>
              <a:t>تفاوت آن با روش آدرس‌دهي شاخص‌دار در اين است که ثبات مبنا حاوي آدرس مبناست و ميدان آدرس دستورالعمل فاصله‌اي را نسبت به اين آدرس مبنا مشخص مي‌کند.</a:t>
            </a:r>
          </a:p>
          <a:p>
            <a:pPr lvl="2" algn="just"/>
            <a:r>
              <a:rPr lang="fa-IR" dirty="0" smtClean="0"/>
              <a:t>اين روش براي تسهيل تغيير مکان برنامه‌ها در حافظه به‌کار مي‌رود.</a:t>
            </a:r>
            <a:endParaRPr 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z="2000" dirty="0" smtClean="0"/>
              <a:t>مثال: نمايش تأثير شيوه آدرس‌دهي روي دستورالعمل تعريف شده در شکل زير</a:t>
            </a:r>
            <a:endParaRPr lang="en-US" sz="2000" dirty="0"/>
          </a:p>
        </p:txBody>
      </p:sp>
      <p:sp>
        <p:nvSpPr>
          <p:cNvPr id="3" name="Content Placeholder 2"/>
          <p:cNvSpPr>
            <a:spLocks noGrp="1"/>
          </p:cNvSpPr>
          <p:nvPr>
            <p:ph idx="1"/>
          </p:nvPr>
        </p:nvSpPr>
        <p:spPr/>
        <p:txBody>
          <a:bodyPr/>
          <a:lstStyle/>
          <a:p>
            <a:r>
              <a:rPr lang="fa-IR" dirty="0" smtClean="0"/>
              <a:t>دستورالعمل دو کلمه‌اي «باردهي </a:t>
            </a:r>
            <a:r>
              <a:rPr lang="en-US" dirty="0" smtClean="0"/>
              <a:t>AC</a:t>
            </a:r>
            <a:r>
              <a:rPr lang="fa-IR" dirty="0" smtClean="0"/>
              <a:t>» در آدرس‌هاي 200 و 201 با ميدان آدرس 500 موجود است. کلمه‌ي اول، کد عمل و شيوه‌ي آدرس‌دهي و </a:t>
            </a:r>
            <a:r>
              <a:rPr lang="fa-IR" dirty="0" smtClean="0"/>
              <a:t>کلمه‌ي </a:t>
            </a:r>
            <a:r>
              <a:rPr lang="fa-IR" dirty="0" smtClean="0"/>
              <a:t>دوم بخش آدرس است. پس از اجراي دستورالعمل، عملوند در </a:t>
            </a:r>
            <a:r>
              <a:rPr lang="en-US" dirty="0" smtClean="0"/>
              <a:t>AC</a:t>
            </a:r>
            <a:r>
              <a:rPr lang="fa-IR" dirty="0" smtClean="0"/>
              <a:t> قرار مي‌گيرد. در اين‌جا هر شيوه‌ي ممکن، آدرس موثر و عملوندي که در </a:t>
            </a:r>
            <a:r>
              <a:rPr lang="en-US" dirty="0" smtClean="0"/>
              <a:t>AC</a:t>
            </a:r>
            <a:r>
              <a:rPr lang="fa-IR" dirty="0" smtClean="0"/>
              <a:t> قرار مي‌گيرد</a:t>
            </a:r>
            <a:br>
              <a:rPr lang="fa-IR" dirty="0" smtClean="0"/>
            </a:br>
            <a:r>
              <a:rPr lang="fa-IR" dirty="0" smtClean="0"/>
              <a:t>را محاسبه مي‌کنيم </a:t>
            </a:r>
            <a:br>
              <a:rPr lang="fa-IR" dirty="0" smtClean="0"/>
            </a:br>
            <a:r>
              <a:rPr lang="en-US" dirty="0" smtClean="0"/>
              <a:t>R1</a:t>
            </a:r>
            <a:r>
              <a:rPr lang="fa-IR" dirty="0" smtClean="0"/>
              <a:t>: ثبات پردازنده</a:t>
            </a:r>
            <a:br>
              <a:rPr lang="fa-IR" dirty="0" smtClean="0"/>
            </a:br>
            <a:r>
              <a:rPr lang="en-US" dirty="0" smtClean="0"/>
              <a:t>XR</a:t>
            </a:r>
            <a:r>
              <a:rPr lang="fa-IR" dirty="0" smtClean="0"/>
              <a:t>: ثبات شاخص</a:t>
            </a:r>
            <a:br>
              <a:rPr lang="fa-IR" dirty="0" smtClean="0"/>
            </a:br>
            <a:r>
              <a:rPr lang="fa-IR" dirty="0" smtClean="0"/>
              <a:t>. </a:t>
            </a:r>
            <a:endParaRPr lang="en-US" dirty="0"/>
          </a:p>
        </p:txBody>
      </p:sp>
      <p:pic>
        <p:nvPicPr>
          <p:cNvPr id="34818" name="Picture 2"/>
          <p:cNvPicPr>
            <a:picLocks noChangeAspect="1" noChangeArrowheads="1"/>
          </p:cNvPicPr>
          <p:nvPr/>
        </p:nvPicPr>
        <p:blipFill>
          <a:blip r:embed="rId3"/>
          <a:srcRect/>
          <a:stretch>
            <a:fillRect/>
          </a:stretch>
        </p:blipFill>
        <p:spPr bwMode="auto">
          <a:xfrm>
            <a:off x="71406" y="2054595"/>
            <a:ext cx="4500594" cy="4446239"/>
          </a:xfrm>
          <a:prstGeom prst="rect">
            <a:avLst/>
          </a:prstGeom>
          <a:noFill/>
          <a:ln w="9525">
            <a:noFill/>
            <a:miter lim="800000"/>
            <a:headEnd/>
            <a:tailEnd/>
          </a:ln>
          <a:effectLst/>
        </p:spPr>
      </p:pic>
      <p:graphicFrame>
        <p:nvGraphicFramePr>
          <p:cNvPr id="34819" name="Object 3"/>
          <p:cNvGraphicFramePr>
            <a:graphicFrameLocks noChangeAspect="1"/>
          </p:cNvGraphicFramePr>
          <p:nvPr/>
        </p:nvGraphicFramePr>
        <p:xfrm>
          <a:off x="4601980" y="3073400"/>
          <a:ext cx="4541837" cy="2112963"/>
        </p:xfrm>
        <a:graphic>
          <a:graphicData uri="http://schemas.openxmlformats.org/presentationml/2006/ole">
            <mc:AlternateContent xmlns:mc="http://schemas.openxmlformats.org/markup-compatibility/2006">
              <mc:Choice xmlns:v="urn:schemas-microsoft-com:vml" Requires="v">
                <p:oleObj spid="_x0000_s34824" name="Worksheet" r:id="rId4" imgW="5334000" imgH="2409749" progId="Excel.Sheet.8">
                  <p:embed/>
                </p:oleObj>
              </mc:Choice>
              <mc:Fallback>
                <p:oleObj name="Worksheet" r:id="rId4" imgW="5334000" imgH="2409749" progId="Excel.Sheet.8">
                  <p:embed/>
                  <p:pic>
                    <p:nvPicPr>
                      <p:cNvPr id="0"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01980" y="3073400"/>
                        <a:ext cx="4541837" cy="21129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Freeform 17"/>
          <p:cNvSpPr>
            <a:spLocks/>
          </p:cNvSpPr>
          <p:nvPr/>
        </p:nvSpPr>
        <p:spPr bwMode="auto">
          <a:xfrm>
            <a:off x="1011223" y="2305424"/>
            <a:ext cx="773113" cy="249237"/>
          </a:xfrm>
          <a:custGeom>
            <a:avLst/>
            <a:gdLst/>
            <a:ahLst/>
            <a:cxnLst>
              <a:cxn ang="0">
                <a:pos x="230" y="133"/>
              </a:cxn>
              <a:cxn ang="0">
                <a:pos x="108" y="135"/>
              </a:cxn>
              <a:cxn ang="0">
                <a:pos x="26" y="116"/>
              </a:cxn>
              <a:cxn ang="0">
                <a:pos x="7" y="83"/>
              </a:cxn>
              <a:cxn ang="0">
                <a:pos x="146" y="11"/>
              </a:cxn>
              <a:cxn ang="0">
                <a:pos x="362" y="15"/>
              </a:cxn>
              <a:cxn ang="0">
                <a:pos x="396" y="15"/>
              </a:cxn>
              <a:cxn ang="0">
                <a:pos x="453" y="25"/>
              </a:cxn>
              <a:cxn ang="0">
                <a:pos x="477" y="59"/>
              </a:cxn>
              <a:cxn ang="0">
                <a:pos x="373" y="133"/>
              </a:cxn>
              <a:cxn ang="0">
                <a:pos x="230" y="133"/>
              </a:cxn>
            </a:cxnLst>
            <a:rect l="0" t="0" r="r" b="b"/>
            <a:pathLst>
              <a:path w="487" h="157">
                <a:moveTo>
                  <a:pt x="230" y="133"/>
                </a:moveTo>
                <a:cubicBezTo>
                  <a:pt x="196" y="154"/>
                  <a:pt x="147" y="130"/>
                  <a:pt x="108" y="135"/>
                </a:cubicBezTo>
                <a:cubicBezTo>
                  <a:pt x="70" y="128"/>
                  <a:pt x="62" y="131"/>
                  <a:pt x="26" y="116"/>
                </a:cubicBezTo>
                <a:cubicBezTo>
                  <a:pt x="22" y="103"/>
                  <a:pt x="8" y="97"/>
                  <a:pt x="7" y="83"/>
                </a:cubicBezTo>
                <a:cubicBezTo>
                  <a:pt x="0" y="2"/>
                  <a:pt x="102" y="16"/>
                  <a:pt x="146" y="11"/>
                </a:cubicBezTo>
                <a:cubicBezTo>
                  <a:pt x="218" y="15"/>
                  <a:pt x="320" y="14"/>
                  <a:pt x="362" y="15"/>
                </a:cubicBezTo>
                <a:cubicBezTo>
                  <a:pt x="404" y="16"/>
                  <a:pt x="381" y="13"/>
                  <a:pt x="396" y="15"/>
                </a:cubicBezTo>
                <a:cubicBezTo>
                  <a:pt x="450" y="30"/>
                  <a:pt x="401" y="0"/>
                  <a:pt x="453" y="25"/>
                </a:cubicBezTo>
                <a:cubicBezTo>
                  <a:pt x="458" y="31"/>
                  <a:pt x="476" y="49"/>
                  <a:pt x="477" y="59"/>
                </a:cubicBezTo>
                <a:cubicBezTo>
                  <a:pt x="487" y="157"/>
                  <a:pt x="395" y="132"/>
                  <a:pt x="373" y="133"/>
                </a:cubicBezTo>
                <a:cubicBezTo>
                  <a:pt x="322" y="125"/>
                  <a:pt x="282" y="140"/>
                  <a:pt x="230" y="133"/>
                </a:cubicBezTo>
                <a:close/>
              </a:path>
            </a:pathLst>
          </a:custGeom>
          <a:noFill/>
          <a:ln w="25400" cap="flat" cmpd="sng">
            <a:solidFill>
              <a:srgbClr val="FF6600"/>
            </a:solidFill>
            <a:prstDash val="solid"/>
            <a:round/>
            <a:headEnd/>
            <a:tailEnd/>
          </a:ln>
          <a:effectLst/>
        </p:spPr>
        <p:txBody>
          <a:bodyPr wrap="none" anchor="ctr"/>
          <a:lstStyle/>
          <a:p>
            <a:endParaRPr lang="en-US"/>
          </a:p>
        </p:txBody>
      </p:sp>
      <p:sp>
        <p:nvSpPr>
          <p:cNvPr id="7" name="Freeform 20"/>
          <p:cNvSpPr>
            <a:spLocks/>
          </p:cNvSpPr>
          <p:nvPr/>
        </p:nvSpPr>
        <p:spPr bwMode="auto">
          <a:xfrm>
            <a:off x="1662098" y="2243511"/>
            <a:ext cx="838200" cy="177800"/>
          </a:xfrm>
          <a:custGeom>
            <a:avLst/>
            <a:gdLst/>
            <a:ahLst/>
            <a:cxnLst>
              <a:cxn ang="0">
                <a:pos x="0" y="64"/>
              </a:cxn>
              <a:cxn ang="0">
                <a:pos x="144" y="16"/>
              </a:cxn>
              <a:cxn ang="0">
                <a:pos x="336" y="16"/>
              </a:cxn>
              <a:cxn ang="0">
                <a:pos x="528" y="112"/>
              </a:cxn>
            </a:cxnLst>
            <a:rect l="0" t="0" r="r" b="b"/>
            <a:pathLst>
              <a:path w="528" h="112">
                <a:moveTo>
                  <a:pt x="0" y="64"/>
                </a:moveTo>
                <a:cubicBezTo>
                  <a:pt x="44" y="44"/>
                  <a:pt x="88" y="24"/>
                  <a:pt x="144" y="16"/>
                </a:cubicBezTo>
                <a:cubicBezTo>
                  <a:pt x="200" y="8"/>
                  <a:pt x="272" y="0"/>
                  <a:pt x="336" y="16"/>
                </a:cubicBezTo>
                <a:cubicBezTo>
                  <a:pt x="400" y="32"/>
                  <a:pt x="464" y="72"/>
                  <a:pt x="528" y="112"/>
                </a:cubicBezTo>
              </a:path>
            </a:pathLst>
          </a:custGeom>
          <a:noFill/>
          <a:ln w="25400" cap="flat" cmpd="sng">
            <a:solidFill>
              <a:srgbClr val="FF6600"/>
            </a:solidFill>
            <a:prstDash val="solid"/>
            <a:round/>
            <a:headEnd type="none" w="med" len="med"/>
            <a:tailEnd type="arrow" w="med" len="med"/>
          </a:ln>
          <a:effectLst/>
        </p:spPr>
        <p:txBody>
          <a:bodyPr wrap="none" anchor="ctr"/>
          <a:lstStyle/>
          <a:p>
            <a:endParaRPr lang="en-US"/>
          </a:p>
        </p:txBody>
      </p:sp>
      <p:sp>
        <p:nvSpPr>
          <p:cNvPr id="8" name="Freeform 12"/>
          <p:cNvSpPr>
            <a:spLocks/>
          </p:cNvSpPr>
          <p:nvPr/>
        </p:nvSpPr>
        <p:spPr bwMode="auto">
          <a:xfrm>
            <a:off x="7572396" y="4205302"/>
            <a:ext cx="685800" cy="1219200"/>
          </a:xfrm>
          <a:custGeom>
            <a:avLst/>
            <a:gdLst/>
            <a:ahLst/>
            <a:cxnLst>
              <a:cxn ang="0">
                <a:pos x="0" y="0"/>
              </a:cxn>
              <a:cxn ang="0">
                <a:pos x="240" y="48"/>
              </a:cxn>
              <a:cxn ang="0">
                <a:pos x="336" y="144"/>
              </a:cxn>
              <a:cxn ang="0">
                <a:pos x="384" y="432"/>
              </a:cxn>
              <a:cxn ang="0">
                <a:pos x="432" y="672"/>
              </a:cxn>
              <a:cxn ang="0">
                <a:pos x="576" y="720"/>
              </a:cxn>
              <a:cxn ang="0">
                <a:pos x="672" y="720"/>
              </a:cxn>
            </a:cxnLst>
            <a:rect l="0" t="0" r="r" b="b"/>
            <a:pathLst>
              <a:path w="672" h="728">
                <a:moveTo>
                  <a:pt x="0" y="0"/>
                </a:moveTo>
                <a:cubicBezTo>
                  <a:pt x="92" y="12"/>
                  <a:pt x="184" y="24"/>
                  <a:pt x="240" y="48"/>
                </a:cubicBezTo>
                <a:cubicBezTo>
                  <a:pt x="296" y="72"/>
                  <a:pt x="312" y="80"/>
                  <a:pt x="336" y="144"/>
                </a:cubicBezTo>
                <a:cubicBezTo>
                  <a:pt x="360" y="208"/>
                  <a:pt x="368" y="344"/>
                  <a:pt x="384" y="432"/>
                </a:cubicBezTo>
                <a:cubicBezTo>
                  <a:pt x="400" y="520"/>
                  <a:pt x="400" y="624"/>
                  <a:pt x="432" y="672"/>
                </a:cubicBezTo>
                <a:cubicBezTo>
                  <a:pt x="464" y="720"/>
                  <a:pt x="536" y="712"/>
                  <a:pt x="576" y="720"/>
                </a:cubicBezTo>
                <a:cubicBezTo>
                  <a:pt x="616" y="728"/>
                  <a:pt x="656" y="720"/>
                  <a:pt x="672" y="720"/>
                </a:cubicBezTo>
              </a:path>
            </a:pathLst>
          </a:custGeom>
          <a:noFill/>
          <a:ln w="28575" cap="flat" cmpd="sng">
            <a:solidFill>
              <a:srgbClr val="FF00FF"/>
            </a:solidFill>
            <a:prstDash val="solid"/>
            <a:round/>
            <a:headEnd type="diamond" w="sm" len="med"/>
            <a:tailEnd type="arrow" w="med" len="sm"/>
          </a:ln>
          <a:effectLst/>
        </p:spPr>
        <p:txBody>
          <a:bodyPr wrap="none" anchor="ctr"/>
          <a:lstStyle/>
          <a:p>
            <a:endParaRPr lang="en-US"/>
          </a:p>
        </p:txBody>
      </p:sp>
      <p:sp>
        <p:nvSpPr>
          <p:cNvPr id="9" name="Text Box 21"/>
          <p:cNvSpPr txBox="1">
            <a:spLocks noChangeArrowheads="1"/>
          </p:cNvSpPr>
          <p:nvPr/>
        </p:nvSpPr>
        <p:spPr bwMode="auto">
          <a:xfrm>
            <a:off x="8258196" y="5226065"/>
            <a:ext cx="752475" cy="274637"/>
          </a:xfrm>
          <a:prstGeom prst="rect">
            <a:avLst/>
          </a:prstGeom>
          <a:solidFill>
            <a:srgbClr val="FFCC00"/>
          </a:solidFill>
          <a:ln w="28575">
            <a:noFill/>
            <a:miter lim="800000"/>
            <a:headEnd/>
            <a:tailEnd/>
          </a:ln>
          <a:effectLst/>
        </p:spPr>
        <p:txBody>
          <a:bodyPr wrap="none" anchor="ctr">
            <a:spAutoFit/>
          </a:bodyPr>
          <a:lstStyle/>
          <a:p>
            <a:pPr eaLnBrk="1" latinLnBrk="1" hangingPunct="1"/>
            <a:r>
              <a:rPr kumimoji="1" lang="en-US" altLang="ko-KR" sz="1200"/>
              <a:t>R1 = 400</a:t>
            </a:r>
          </a:p>
        </p:txBody>
      </p:sp>
      <p:sp>
        <p:nvSpPr>
          <p:cNvPr id="10" name="Freeform 13"/>
          <p:cNvSpPr>
            <a:spLocks/>
          </p:cNvSpPr>
          <p:nvPr/>
        </p:nvSpPr>
        <p:spPr bwMode="auto">
          <a:xfrm>
            <a:off x="7572396" y="4429132"/>
            <a:ext cx="533400" cy="1295400"/>
          </a:xfrm>
          <a:custGeom>
            <a:avLst/>
            <a:gdLst/>
            <a:ahLst/>
            <a:cxnLst>
              <a:cxn ang="0">
                <a:pos x="0" y="0"/>
              </a:cxn>
              <a:cxn ang="0">
                <a:pos x="240" y="48"/>
              </a:cxn>
              <a:cxn ang="0">
                <a:pos x="336" y="144"/>
              </a:cxn>
              <a:cxn ang="0">
                <a:pos x="384" y="432"/>
              </a:cxn>
              <a:cxn ang="0">
                <a:pos x="432" y="672"/>
              </a:cxn>
              <a:cxn ang="0">
                <a:pos x="576" y="720"/>
              </a:cxn>
              <a:cxn ang="0">
                <a:pos x="672" y="720"/>
              </a:cxn>
            </a:cxnLst>
            <a:rect l="0" t="0" r="r" b="b"/>
            <a:pathLst>
              <a:path w="672" h="728">
                <a:moveTo>
                  <a:pt x="0" y="0"/>
                </a:moveTo>
                <a:cubicBezTo>
                  <a:pt x="92" y="12"/>
                  <a:pt x="184" y="24"/>
                  <a:pt x="240" y="48"/>
                </a:cubicBezTo>
                <a:cubicBezTo>
                  <a:pt x="296" y="72"/>
                  <a:pt x="312" y="80"/>
                  <a:pt x="336" y="144"/>
                </a:cubicBezTo>
                <a:cubicBezTo>
                  <a:pt x="360" y="208"/>
                  <a:pt x="368" y="344"/>
                  <a:pt x="384" y="432"/>
                </a:cubicBezTo>
                <a:cubicBezTo>
                  <a:pt x="400" y="520"/>
                  <a:pt x="400" y="624"/>
                  <a:pt x="432" y="672"/>
                </a:cubicBezTo>
                <a:cubicBezTo>
                  <a:pt x="464" y="720"/>
                  <a:pt x="536" y="712"/>
                  <a:pt x="576" y="720"/>
                </a:cubicBezTo>
                <a:cubicBezTo>
                  <a:pt x="616" y="728"/>
                  <a:pt x="656" y="720"/>
                  <a:pt x="672" y="720"/>
                </a:cubicBezTo>
              </a:path>
            </a:pathLst>
          </a:custGeom>
          <a:noFill/>
          <a:ln w="28575" cap="flat" cmpd="sng">
            <a:solidFill>
              <a:srgbClr val="FF00FF"/>
            </a:solidFill>
            <a:prstDash val="solid"/>
            <a:round/>
            <a:headEnd type="diamond" w="sm" len="med"/>
            <a:tailEnd type="arrow" w="med" len="sm"/>
          </a:ln>
          <a:effectLst/>
        </p:spPr>
        <p:txBody>
          <a:bodyPr wrap="none" anchor="ctr"/>
          <a:lstStyle/>
          <a:p>
            <a:endParaRPr lang="en-US"/>
          </a:p>
        </p:txBody>
      </p:sp>
      <p:sp>
        <p:nvSpPr>
          <p:cNvPr id="11" name="Text Box 23"/>
          <p:cNvSpPr txBox="1">
            <a:spLocks noChangeArrowheads="1"/>
          </p:cNvSpPr>
          <p:nvPr/>
        </p:nvSpPr>
        <p:spPr bwMode="auto">
          <a:xfrm>
            <a:off x="8105796" y="5602295"/>
            <a:ext cx="1146175" cy="274637"/>
          </a:xfrm>
          <a:prstGeom prst="rect">
            <a:avLst/>
          </a:prstGeom>
          <a:solidFill>
            <a:srgbClr val="FFCC00"/>
          </a:solidFill>
          <a:ln w="28575">
            <a:noFill/>
            <a:miter lim="800000"/>
            <a:headEnd/>
            <a:tailEnd/>
          </a:ln>
          <a:effectLst/>
        </p:spPr>
        <p:txBody>
          <a:bodyPr wrap="none" anchor="ctr">
            <a:spAutoFit/>
          </a:bodyPr>
          <a:lstStyle/>
          <a:p>
            <a:pPr eaLnBrk="1" latinLnBrk="1" hangingPunct="1"/>
            <a:r>
              <a:rPr kumimoji="1" lang="ko-KR" altLang="ko-KR" sz="1200"/>
              <a:t>500 + 202 (</a:t>
            </a:r>
            <a:r>
              <a:rPr kumimoji="1" lang="en-US" altLang="ko-KR" sz="1200" b="1">
                <a:solidFill>
                  <a:schemeClr val="accent1"/>
                </a:solidFill>
              </a:rPr>
              <a:t>PC</a:t>
            </a:r>
            <a:r>
              <a:rPr kumimoji="1" lang="en-US" altLang="ko-KR" sz="1200"/>
              <a:t>)</a:t>
            </a:r>
          </a:p>
        </p:txBody>
      </p:sp>
      <p:sp>
        <p:nvSpPr>
          <p:cNvPr id="12" name="Freeform 14"/>
          <p:cNvSpPr>
            <a:spLocks/>
          </p:cNvSpPr>
          <p:nvPr/>
        </p:nvSpPr>
        <p:spPr bwMode="auto">
          <a:xfrm>
            <a:off x="7572396" y="4614882"/>
            <a:ext cx="381000" cy="1447800"/>
          </a:xfrm>
          <a:custGeom>
            <a:avLst/>
            <a:gdLst/>
            <a:ahLst/>
            <a:cxnLst>
              <a:cxn ang="0">
                <a:pos x="0" y="0"/>
              </a:cxn>
              <a:cxn ang="0">
                <a:pos x="240" y="48"/>
              </a:cxn>
              <a:cxn ang="0">
                <a:pos x="336" y="144"/>
              </a:cxn>
              <a:cxn ang="0">
                <a:pos x="384" y="432"/>
              </a:cxn>
              <a:cxn ang="0">
                <a:pos x="432" y="672"/>
              </a:cxn>
              <a:cxn ang="0">
                <a:pos x="576" y="720"/>
              </a:cxn>
              <a:cxn ang="0">
                <a:pos x="672" y="720"/>
              </a:cxn>
            </a:cxnLst>
            <a:rect l="0" t="0" r="r" b="b"/>
            <a:pathLst>
              <a:path w="672" h="728">
                <a:moveTo>
                  <a:pt x="0" y="0"/>
                </a:moveTo>
                <a:cubicBezTo>
                  <a:pt x="92" y="12"/>
                  <a:pt x="184" y="24"/>
                  <a:pt x="240" y="48"/>
                </a:cubicBezTo>
                <a:cubicBezTo>
                  <a:pt x="296" y="72"/>
                  <a:pt x="312" y="80"/>
                  <a:pt x="336" y="144"/>
                </a:cubicBezTo>
                <a:cubicBezTo>
                  <a:pt x="360" y="208"/>
                  <a:pt x="368" y="344"/>
                  <a:pt x="384" y="432"/>
                </a:cubicBezTo>
                <a:cubicBezTo>
                  <a:pt x="400" y="520"/>
                  <a:pt x="400" y="624"/>
                  <a:pt x="432" y="672"/>
                </a:cubicBezTo>
                <a:cubicBezTo>
                  <a:pt x="464" y="720"/>
                  <a:pt x="536" y="712"/>
                  <a:pt x="576" y="720"/>
                </a:cubicBezTo>
                <a:cubicBezTo>
                  <a:pt x="616" y="728"/>
                  <a:pt x="656" y="720"/>
                  <a:pt x="672" y="720"/>
                </a:cubicBezTo>
              </a:path>
            </a:pathLst>
          </a:custGeom>
          <a:noFill/>
          <a:ln w="28575" cap="flat" cmpd="sng">
            <a:solidFill>
              <a:srgbClr val="FF00FF"/>
            </a:solidFill>
            <a:prstDash val="solid"/>
            <a:round/>
            <a:headEnd type="diamond" w="sm" len="med"/>
            <a:tailEnd type="arrow" w="med" len="sm"/>
          </a:ln>
          <a:effectLst/>
        </p:spPr>
        <p:txBody>
          <a:bodyPr wrap="none" anchor="ctr"/>
          <a:lstStyle/>
          <a:p>
            <a:endParaRPr lang="en-US"/>
          </a:p>
        </p:txBody>
      </p:sp>
      <p:sp>
        <p:nvSpPr>
          <p:cNvPr id="13" name="Text Box 24"/>
          <p:cNvSpPr txBox="1">
            <a:spLocks noChangeArrowheads="1"/>
          </p:cNvSpPr>
          <p:nvPr/>
        </p:nvSpPr>
        <p:spPr bwMode="auto">
          <a:xfrm>
            <a:off x="8029596" y="5940445"/>
            <a:ext cx="1162050" cy="274637"/>
          </a:xfrm>
          <a:prstGeom prst="rect">
            <a:avLst/>
          </a:prstGeom>
          <a:solidFill>
            <a:srgbClr val="FFCC00"/>
          </a:solidFill>
          <a:ln w="28575">
            <a:noFill/>
            <a:miter lim="800000"/>
            <a:headEnd/>
            <a:tailEnd/>
          </a:ln>
          <a:effectLst/>
        </p:spPr>
        <p:txBody>
          <a:bodyPr wrap="none" anchor="ctr">
            <a:spAutoFit/>
          </a:bodyPr>
          <a:lstStyle/>
          <a:p>
            <a:pPr eaLnBrk="1" latinLnBrk="1" hangingPunct="1"/>
            <a:r>
              <a:rPr kumimoji="1" lang="ko-KR" altLang="ko-KR" sz="1200"/>
              <a:t>500 + 100 (</a:t>
            </a:r>
            <a:r>
              <a:rPr kumimoji="1" lang="en-US" altLang="ko-KR" sz="1200" b="1">
                <a:solidFill>
                  <a:schemeClr val="accent1"/>
                </a:solidFill>
              </a:rPr>
              <a:t>XR</a:t>
            </a:r>
            <a:r>
              <a:rPr kumimoji="1" lang="en-US" altLang="ko-KR" sz="1200"/>
              <a:t>)</a:t>
            </a:r>
          </a:p>
        </p:txBody>
      </p:sp>
      <p:sp>
        <p:nvSpPr>
          <p:cNvPr id="14" name="Freeform 15"/>
          <p:cNvSpPr>
            <a:spLocks/>
          </p:cNvSpPr>
          <p:nvPr/>
        </p:nvSpPr>
        <p:spPr bwMode="auto">
          <a:xfrm flipH="1">
            <a:off x="6377006" y="4853006"/>
            <a:ext cx="838200" cy="1155700"/>
          </a:xfrm>
          <a:custGeom>
            <a:avLst/>
            <a:gdLst/>
            <a:ahLst/>
            <a:cxnLst>
              <a:cxn ang="0">
                <a:pos x="0" y="0"/>
              </a:cxn>
              <a:cxn ang="0">
                <a:pos x="240" y="48"/>
              </a:cxn>
              <a:cxn ang="0">
                <a:pos x="336" y="144"/>
              </a:cxn>
              <a:cxn ang="0">
                <a:pos x="384" y="432"/>
              </a:cxn>
              <a:cxn ang="0">
                <a:pos x="432" y="672"/>
              </a:cxn>
              <a:cxn ang="0">
                <a:pos x="576" y="720"/>
              </a:cxn>
              <a:cxn ang="0">
                <a:pos x="672" y="720"/>
              </a:cxn>
            </a:cxnLst>
            <a:rect l="0" t="0" r="r" b="b"/>
            <a:pathLst>
              <a:path w="672" h="728">
                <a:moveTo>
                  <a:pt x="0" y="0"/>
                </a:moveTo>
                <a:cubicBezTo>
                  <a:pt x="92" y="12"/>
                  <a:pt x="184" y="24"/>
                  <a:pt x="240" y="48"/>
                </a:cubicBezTo>
                <a:cubicBezTo>
                  <a:pt x="296" y="72"/>
                  <a:pt x="312" y="80"/>
                  <a:pt x="336" y="144"/>
                </a:cubicBezTo>
                <a:cubicBezTo>
                  <a:pt x="360" y="208"/>
                  <a:pt x="368" y="344"/>
                  <a:pt x="384" y="432"/>
                </a:cubicBezTo>
                <a:cubicBezTo>
                  <a:pt x="400" y="520"/>
                  <a:pt x="400" y="624"/>
                  <a:pt x="432" y="672"/>
                </a:cubicBezTo>
                <a:cubicBezTo>
                  <a:pt x="464" y="720"/>
                  <a:pt x="536" y="712"/>
                  <a:pt x="576" y="720"/>
                </a:cubicBezTo>
                <a:cubicBezTo>
                  <a:pt x="616" y="728"/>
                  <a:pt x="656" y="720"/>
                  <a:pt x="672" y="720"/>
                </a:cubicBezTo>
              </a:path>
            </a:pathLst>
          </a:custGeom>
          <a:noFill/>
          <a:ln w="28575" cap="flat" cmpd="sng">
            <a:solidFill>
              <a:srgbClr val="FF00FF"/>
            </a:solidFill>
            <a:prstDash val="solid"/>
            <a:round/>
            <a:headEnd type="diamond" w="sm" len="med"/>
            <a:tailEnd type="arrow" w="med" len="sm"/>
          </a:ln>
          <a:effectLst/>
        </p:spPr>
        <p:txBody>
          <a:bodyPr wrap="none" anchor="ctr"/>
          <a:lstStyle/>
          <a:p>
            <a:endParaRPr lang="en-US"/>
          </a:p>
        </p:txBody>
      </p:sp>
      <p:sp>
        <p:nvSpPr>
          <p:cNvPr id="15" name="Text Box 25"/>
          <p:cNvSpPr txBox="1">
            <a:spLocks noChangeArrowheads="1"/>
          </p:cNvSpPr>
          <p:nvPr/>
        </p:nvSpPr>
        <p:spPr bwMode="auto">
          <a:xfrm>
            <a:off x="5157806" y="5797569"/>
            <a:ext cx="1206500" cy="274637"/>
          </a:xfrm>
          <a:prstGeom prst="rect">
            <a:avLst/>
          </a:prstGeom>
          <a:solidFill>
            <a:srgbClr val="FFCC00"/>
          </a:solidFill>
          <a:ln w="28575">
            <a:noFill/>
            <a:miter lim="800000"/>
            <a:headEnd/>
            <a:tailEnd/>
          </a:ln>
          <a:effectLst/>
        </p:spPr>
        <p:txBody>
          <a:bodyPr wrap="none" anchor="ctr">
            <a:spAutoFit/>
          </a:bodyPr>
          <a:lstStyle/>
          <a:p>
            <a:pPr eaLnBrk="1" latinLnBrk="1" hangingPunct="1"/>
            <a:r>
              <a:rPr kumimoji="1" lang="en-US" altLang="ko-KR" sz="1200"/>
              <a:t>R1 = 400 (</a:t>
            </a:r>
            <a:r>
              <a:rPr kumimoji="1" lang="en-US" altLang="ko-KR" sz="1200" b="1">
                <a:solidFill>
                  <a:schemeClr val="accent1"/>
                </a:solidFill>
              </a:rPr>
              <a:t>after</a:t>
            </a:r>
            <a:r>
              <a:rPr kumimoji="1" lang="en-US" altLang="ko-KR" sz="1200"/>
              <a:t>)</a:t>
            </a:r>
          </a:p>
        </p:txBody>
      </p:sp>
      <p:sp>
        <p:nvSpPr>
          <p:cNvPr id="16" name="Freeform 16"/>
          <p:cNvSpPr>
            <a:spLocks/>
          </p:cNvSpPr>
          <p:nvPr/>
        </p:nvSpPr>
        <p:spPr bwMode="auto">
          <a:xfrm flipH="1">
            <a:off x="6519866" y="5062558"/>
            <a:ext cx="685800" cy="1155700"/>
          </a:xfrm>
          <a:custGeom>
            <a:avLst/>
            <a:gdLst/>
            <a:ahLst/>
            <a:cxnLst>
              <a:cxn ang="0">
                <a:pos x="0" y="0"/>
              </a:cxn>
              <a:cxn ang="0">
                <a:pos x="240" y="48"/>
              </a:cxn>
              <a:cxn ang="0">
                <a:pos x="336" y="144"/>
              </a:cxn>
              <a:cxn ang="0">
                <a:pos x="384" y="432"/>
              </a:cxn>
              <a:cxn ang="0">
                <a:pos x="432" y="672"/>
              </a:cxn>
              <a:cxn ang="0">
                <a:pos x="576" y="720"/>
              </a:cxn>
              <a:cxn ang="0">
                <a:pos x="672" y="720"/>
              </a:cxn>
            </a:cxnLst>
            <a:rect l="0" t="0" r="r" b="b"/>
            <a:pathLst>
              <a:path w="672" h="728">
                <a:moveTo>
                  <a:pt x="0" y="0"/>
                </a:moveTo>
                <a:cubicBezTo>
                  <a:pt x="92" y="12"/>
                  <a:pt x="184" y="24"/>
                  <a:pt x="240" y="48"/>
                </a:cubicBezTo>
                <a:cubicBezTo>
                  <a:pt x="296" y="72"/>
                  <a:pt x="312" y="80"/>
                  <a:pt x="336" y="144"/>
                </a:cubicBezTo>
                <a:cubicBezTo>
                  <a:pt x="360" y="208"/>
                  <a:pt x="368" y="344"/>
                  <a:pt x="384" y="432"/>
                </a:cubicBezTo>
                <a:cubicBezTo>
                  <a:pt x="400" y="520"/>
                  <a:pt x="400" y="624"/>
                  <a:pt x="432" y="672"/>
                </a:cubicBezTo>
                <a:cubicBezTo>
                  <a:pt x="464" y="720"/>
                  <a:pt x="536" y="712"/>
                  <a:pt x="576" y="720"/>
                </a:cubicBezTo>
                <a:cubicBezTo>
                  <a:pt x="616" y="728"/>
                  <a:pt x="656" y="720"/>
                  <a:pt x="672" y="720"/>
                </a:cubicBezTo>
              </a:path>
            </a:pathLst>
          </a:custGeom>
          <a:noFill/>
          <a:ln w="28575" cap="flat" cmpd="sng">
            <a:solidFill>
              <a:srgbClr val="FF00FF"/>
            </a:solidFill>
            <a:prstDash val="solid"/>
            <a:round/>
            <a:headEnd type="diamond" w="sm" len="med"/>
            <a:tailEnd type="arrow" w="med" len="sm"/>
          </a:ln>
          <a:effectLst/>
        </p:spPr>
        <p:txBody>
          <a:bodyPr wrap="none" anchor="ctr"/>
          <a:lstStyle/>
          <a:p>
            <a:endParaRPr lang="en-US"/>
          </a:p>
        </p:txBody>
      </p:sp>
      <p:sp>
        <p:nvSpPr>
          <p:cNvPr id="17" name="Text Box 26"/>
          <p:cNvSpPr txBox="1">
            <a:spLocks noChangeArrowheads="1"/>
          </p:cNvSpPr>
          <p:nvPr/>
        </p:nvSpPr>
        <p:spPr bwMode="auto">
          <a:xfrm>
            <a:off x="5072066" y="6083321"/>
            <a:ext cx="1397000" cy="274637"/>
          </a:xfrm>
          <a:prstGeom prst="rect">
            <a:avLst/>
          </a:prstGeom>
          <a:solidFill>
            <a:srgbClr val="FFCC00"/>
          </a:solidFill>
          <a:ln w="28575">
            <a:noFill/>
            <a:miter lim="800000"/>
            <a:headEnd/>
            <a:tailEnd/>
          </a:ln>
          <a:effectLst/>
        </p:spPr>
        <p:txBody>
          <a:bodyPr wrap="none" anchor="ctr">
            <a:spAutoFit/>
          </a:bodyPr>
          <a:lstStyle/>
          <a:p>
            <a:pPr eaLnBrk="1" latinLnBrk="1" hangingPunct="1"/>
            <a:r>
              <a:rPr kumimoji="1" lang="en-US" altLang="ko-KR" sz="1200"/>
              <a:t>R1 = 400 -1 (</a:t>
            </a:r>
            <a:r>
              <a:rPr kumimoji="1" lang="en-US" altLang="ko-KR" sz="1200" b="1">
                <a:solidFill>
                  <a:schemeClr val="accent1"/>
                </a:solidFill>
              </a:rPr>
              <a:t>prior</a:t>
            </a:r>
            <a:r>
              <a:rPr kumimoji="1" lang="en-US" altLang="ko-KR" sz="1200"/>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nodeType="clickEffect">
                                  <p:stCondLst>
                                    <p:cond delay="0"/>
                                  </p:stCondLst>
                                  <p:childTnLst>
                                    <p:set>
                                      <p:cBhvr>
                                        <p:cTn id="12" dur="1" fill="hold">
                                          <p:stCondLst>
                                            <p:cond delay="0"/>
                                          </p:stCondLst>
                                        </p:cTn>
                                        <p:tgtEl>
                                          <p:spTgt spid="34819"/>
                                        </p:tgtEl>
                                        <p:attrNameLst>
                                          <p:attrName>style.visibility</p:attrName>
                                        </p:attrNameLst>
                                      </p:cBhvr>
                                      <p:to>
                                        <p:strVal val="visible"/>
                                      </p:to>
                                    </p:set>
                                    <p:animEffect transition="in" filter="wipe(up)">
                                      <p:cBhvr>
                                        <p:cTn id="13" dur="5000"/>
                                        <p:tgtEl>
                                          <p:spTgt spid="34819"/>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childTnLst>
                                </p:cTn>
                              </p:par>
                              <p:par>
                                <p:cTn id="18" presetID="1" presetClass="entr" presetSubtype="0"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childTnLst>
                                </p:cTn>
                              </p:par>
                              <p:par>
                                <p:cTn id="24" presetID="1" presetClass="entr" presetSubtype="0"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12"/>
                                        </p:tgtEl>
                                        <p:attrNameLst>
                                          <p:attrName>style.visibility</p:attrName>
                                        </p:attrNameLst>
                                      </p:cBhvr>
                                      <p:to>
                                        <p:strVal val="visible"/>
                                      </p:to>
                                    </p:set>
                                  </p:childTnLst>
                                </p:cTn>
                              </p:par>
                              <p:par>
                                <p:cTn id="30" presetID="1" presetClass="entr" presetSubtype="0" fill="hold" grpId="0" nodeType="withEffect">
                                  <p:stCondLst>
                                    <p:cond delay="0"/>
                                  </p:stCondLst>
                                  <p:childTnLst>
                                    <p:set>
                                      <p:cBhvr>
                                        <p:cTn id="31" dur="1" fill="hold">
                                          <p:stCondLst>
                                            <p:cond delay="0"/>
                                          </p:stCondLst>
                                        </p:cTn>
                                        <p:tgtEl>
                                          <p:spTgt spid="13"/>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14"/>
                                        </p:tgtEl>
                                        <p:attrNameLst>
                                          <p:attrName>style.visibility</p:attrName>
                                        </p:attrNameLst>
                                      </p:cBhvr>
                                      <p:to>
                                        <p:strVal val="visible"/>
                                      </p:to>
                                    </p:set>
                                  </p:childTnLst>
                                </p:cTn>
                              </p:par>
                              <p:par>
                                <p:cTn id="36" presetID="1" presetClass="entr" presetSubtype="0" fill="hold" grpId="0" nodeType="withEffect">
                                  <p:stCondLst>
                                    <p:cond delay="0"/>
                                  </p:stCondLst>
                                  <p:childTnLst>
                                    <p:set>
                                      <p:cBhvr>
                                        <p:cTn id="37" dur="1" fill="hold">
                                          <p:stCondLst>
                                            <p:cond delay="0"/>
                                          </p:stCondLst>
                                        </p:cTn>
                                        <p:tgtEl>
                                          <p:spTgt spid="15"/>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grpId="0" nodeType="clickEffect">
                                  <p:stCondLst>
                                    <p:cond delay="0"/>
                                  </p:stCondLst>
                                  <p:childTnLst>
                                    <p:set>
                                      <p:cBhvr>
                                        <p:cTn id="41" dur="1" fill="hold">
                                          <p:stCondLst>
                                            <p:cond delay="0"/>
                                          </p:stCondLst>
                                        </p:cTn>
                                        <p:tgtEl>
                                          <p:spTgt spid="16"/>
                                        </p:tgtEl>
                                        <p:attrNameLst>
                                          <p:attrName>style.visibility</p:attrName>
                                        </p:attrNameLst>
                                      </p:cBhvr>
                                      <p:to>
                                        <p:strVal val="visible"/>
                                      </p:to>
                                    </p:set>
                                  </p:childTnLst>
                                </p:cTn>
                              </p:par>
                              <p:par>
                                <p:cTn id="42" presetID="1" presetClass="entr" presetSubtype="0" fill="hold" grpId="0" nodeType="withEffect">
                                  <p:stCondLst>
                                    <p:cond delay="0"/>
                                  </p:stCondLst>
                                  <p:childTnLst>
                                    <p:set>
                                      <p:cBhvr>
                                        <p:cTn id="43"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انتقال و دستکاري داده‌ها</a:t>
            </a:r>
            <a:endParaRPr lang="en-US" dirty="0"/>
          </a:p>
        </p:txBody>
      </p:sp>
      <p:sp>
        <p:nvSpPr>
          <p:cNvPr id="3" name="Content Placeholder 2"/>
          <p:cNvSpPr>
            <a:spLocks noGrp="1"/>
          </p:cNvSpPr>
          <p:nvPr>
            <p:ph idx="1"/>
          </p:nvPr>
        </p:nvSpPr>
        <p:spPr/>
        <p:txBody>
          <a:bodyPr/>
          <a:lstStyle/>
          <a:p>
            <a:r>
              <a:rPr lang="fa-IR" dirty="0" smtClean="0"/>
              <a:t>اکثر دستورالعمل‌هاي کامپيوتر را مي‌توان به سه دسته تقسيم نمود.</a:t>
            </a:r>
          </a:p>
          <a:p>
            <a:pPr lvl="2"/>
            <a:r>
              <a:rPr lang="fa-IR" dirty="0" smtClean="0"/>
              <a:t>دستورالعمل‌هاي انتقال داده‌ها</a:t>
            </a:r>
          </a:p>
          <a:p>
            <a:pPr lvl="2"/>
            <a:r>
              <a:rPr lang="fa-IR" dirty="0" smtClean="0"/>
              <a:t>دستورالعمل‌هاي دستکاري داده‌ها</a:t>
            </a:r>
          </a:p>
          <a:p>
            <a:pPr lvl="2"/>
            <a:r>
              <a:rPr lang="fa-IR" dirty="0" smtClean="0"/>
              <a:t>دستورالعمل‌هاي کنترل برنامه</a:t>
            </a:r>
          </a:p>
          <a:p>
            <a:pPr lvl="1"/>
            <a:r>
              <a:rPr lang="fa-IR" dirty="0" smtClean="0"/>
              <a:t>دستورالعمل‌هاي انتقال داده‌ها</a:t>
            </a:r>
          </a:p>
          <a:p>
            <a:pPr lvl="2"/>
            <a:r>
              <a:rPr lang="fa-IR" dirty="0" smtClean="0"/>
              <a:t>داده‌ها را در کامپيوتر از يک محل به محل ديگر انتقال مي‌دهند، بدون آنکه محتواي داده‌ها را تغيير دهمند.</a:t>
            </a:r>
          </a:p>
          <a:p>
            <a:pPr lvl="2"/>
            <a:r>
              <a:rPr lang="fa-IR" dirty="0" smtClean="0"/>
              <a:t>متداولترين انتقال‌ها بين حافظه و ثبات‌هاي پردازنده، ثبات‌هاي پردازنده و ورودي يا خروجي، و بين خود ثبات‌هاي پردازنده انجام مي‌شود.</a:t>
            </a:r>
          </a:p>
          <a:p>
            <a:pPr lvl="2"/>
            <a:r>
              <a:rPr lang="fa-IR" dirty="0" smtClean="0"/>
              <a:t>جدول مقابل فهرست هشت دستورالعمل نمونه از </a:t>
            </a:r>
            <a:br>
              <a:rPr lang="fa-IR" dirty="0" smtClean="0"/>
            </a:br>
            <a:r>
              <a:rPr lang="fa-IR" dirty="0" smtClean="0"/>
              <a:t>انتقال داده‌ها را نشان مي‌دهد</a:t>
            </a:r>
          </a:p>
          <a:p>
            <a:r>
              <a:rPr lang="fa-IR" dirty="0" smtClean="0"/>
              <a:t>نکته: هر دستورالعمل مي‌تواند با انواع شيوه‌هاي آدرس‌دهي</a:t>
            </a:r>
            <a:br>
              <a:rPr lang="fa-IR" dirty="0" smtClean="0"/>
            </a:br>
            <a:r>
              <a:rPr lang="fa-IR" dirty="0" smtClean="0"/>
              <a:t>مختلف همراه باشد. بعنوان مثال چند نمونه براي دستور </a:t>
            </a:r>
            <a:r>
              <a:rPr lang="en-US" dirty="0" smtClean="0"/>
              <a:t>LD</a:t>
            </a:r>
            <a:r>
              <a:rPr lang="fa-IR" dirty="0" smtClean="0"/>
              <a:t/>
            </a:r>
            <a:br>
              <a:rPr lang="fa-IR" dirty="0" smtClean="0"/>
            </a:br>
            <a:r>
              <a:rPr lang="fa-IR" dirty="0" smtClean="0"/>
              <a:t>در ادامه آمده است:</a:t>
            </a:r>
          </a:p>
          <a:p>
            <a:pPr>
              <a:buNone/>
            </a:pPr>
            <a:r>
              <a:rPr lang="fa-IR" sz="1800" dirty="0" smtClean="0"/>
              <a:t>آدرس مستقيم	    </a:t>
            </a:r>
            <a:r>
              <a:rPr lang="en-US" sz="1800" dirty="0" smtClean="0"/>
              <a:t>LD ADR</a:t>
            </a:r>
            <a:r>
              <a:rPr lang="fa-IR" sz="1800" dirty="0" smtClean="0"/>
              <a:t>             </a:t>
            </a:r>
            <a:r>
              <a:rPr lang="en-US" sz="1800" dirty="0" smtClean="0"/>
              <a:t>  AC</a:t>
            </a:r>
            <a:r>
              <a:rPr lang="en-US" sz="1800" dirty="0" smtClean="0">
                <a:sym typeface="Wingdings" pitchFamily="2" charset="2"/>
              </a:rPr>
              <a:t>M[ADR]</a:t>
            </a:r>
            <a:endParaRPr lang="fa-IR" sz="1800" dirty="0" smtClean="0">
              <a:sym typeface="Wingdings" pitchFamily="2" charset="2"/>
            </a:endParaRPr>
          </a:p>
          <a:p>
            <a:pPr>
              <a:buNone/>
            </a:pPr>
            <a:r>
              <a:rPr lang="fa-IR" sz="1800" dirty="0" smtClean="0">
                <a:sym typeface="Wingdings" pitchFamily="2" charset="2"/>
              </a:rPr>
              <a:t>آدرس غيرمستقيم	</a:t>
            </a:r>
            <a:r>
              <a:rPr lang="en-US" sz="1800" dirty="0" smtClean="0">
                <a:sym typeface="Wingdings" pitchFamily="2" charset="2"/>
              </a:rPr>
              <a:t>LD @ADR</a:t>
            </a:r>
            <a:r>
              <a:rPr lang="fa-IR" sz="1800" dirty="0" smtClean="0">
                <a:sym typeface="Wingdings" pitchFamily="2" charset="2"/>
              </a:rPr>
              <a:t>       </a:t>
            </a:r>
            <a:r>
              <a:rPr lang="en-US" sz="1800" dirty="0" smtClean="0">
                <a:sym typeface="Wingdings" pitchFamily="2" charset="2"/>
              </a:rPr>
              <a:t>ACM[M[ADR]]</a:t>
            </a:r>
            <a:endParaRPr lang="fa-IR" sz="1800" dirty="0" smtClean="0">
              <a:sym typeface="Wingdings" pitchFamily="2" charset="2"/>
            </a:endParaRPr>
          </a:p>
          <a:p>
            <a:pPr>
              <a:buNone/>
            </a:pPr>
            <a:r>
              <a:rPr lang="fa-IR" sz="1800" dirty="0" smtClean="0">
                <a:sym typeface="Wingdings" pitchFamily="2" charset="2"/>
              </a:rPr>
              <a:t>آدرس نسبي</a:t>
            </a:r>
            <a:r>
              <a:rPr lang="en-US" sz="1800" dirty="0" smtClean="0">
                <a:sym typeface="Wingdings" pitchFamily="2" charset="2"/>
              </a:rPr>
              <a:t>	  </a:t>
            </a:r>
            <a:r>
              <a:rPr lang="fa-IR" sz="1800" dirty="0" smtClean="0">
                <a:sym typeface="Wingdings" pitchFamily="2" charset="2"/>
              </a:rPr>
              <a:t>	</a:t>
            </a:r>
            <a:r>
              <a:rPr lang="en-US" sz="1800" dirty="0" smtClean="0">
                <a:sym typeface="Wingdings" pitchFamily="2" charset="2"/>
              </a:rPr>
              <a:t>LD $ADR </a:t>
            </a:r>
            <a:r>
              <a:rPr lang="fa-IR" sz="1800" dirty="0" smtClean="0">
                <a:sym typeface="Wingdings" pitchFamily="2" charset="2"/>
              </a:rPr>
              <a:t>    </a:t>
            </a:r>
            <a:r>
              <a:rPr lang="en-US" sz="1800" dirty="0" smtClean="0">
                <a:sym typeface="Wingdings" pitchFamily="2" charset="2"/>
              </a:rPr>
              <a:t>ACM[PC+ADR] </a:t>
            </a:r>
          </a:p>
          <a:p>
            <a:pPr>
              <a:buNone/>
            </a:pPr>
            <a:r>
              <a:rPr lang="fa-IR" sz="1800" dirty="0" smtClean="0">
                <a:sym typeface="Wingdings" pitchFamily="2" charset="2"/>
              </a:rPr>
              <a:t>عملوند بلافصل	</a:t>
            </a:r>
            <a:r>
              <a:rPr lang="en-US" sz="1800" dirty="0" smtClean="0">
                <a:sym typeface="Wingdings" pitchFamily="2" charset="2"/>
              </a:rPr>
              <a:t>LD #NBR </a:t>
            </a:r>
            <a:r>
              <a:rPr lang="fa-IR" sz="1800" dirty="0" smtClean="0">
                <a:sym typeface="Wingdings" pitchFamily="2" charset="2"/>
              </a:rPr>
              <a:t>               </a:t>
            </a:r>
            <a:r>
              <a:rPr lang="en-US" sz="1800" dirty="0" smtClean="0">
                <a:sym typeface="Wingdings" pitchFamily="2" charset="2"/>
              </a:rPr>
              <a:t>ACNMR   </a:t>
            </a:r>
            <a:endParaRPr lang="en-US" sz="1800" dirty="0"/>
          </a:p>
        </p:txBody>
      </p:sp>
      <p:graphicFrame>
        <p:nvGraphicFramePr>
          <p:cNvPr id="4" name="Table 3"/>
          <p:cNvGraphicFramePr>
            <a:graphicFrameLocks noGrp="1"/>
          </p:cNvGraphicFramePr>
          <p:nvPr/>
        </p:nvGraphicFramePr>
        <p:xfrm>
          <a:off x="357159" y="3411876"/>
          <a:ext cx="3357585" cy="3017520"/>
        </p:xfrm>
        <a:graphic>
          <a:graphicData uri="http://schemas.openxmlformats.org/drawingml/2006/table">
            <a:tbl>
              <a:tblPr firstRow="1" bandRow="1">
                <a:tableStyleId>{5C22544A-7EE6-4342-B048-85BDC9FD1C3A}</a:tableStyleId>
              </a:tblPr>
              <a:tblGrid>
                <a:gridCol w="1159893"/>
                <a:gridCol w="1159893"/>
                <a:gridCol w="1037799"/>
              </a:tblGrid>
              <a:tr h="333377">
                <a:tc>
                  <a:txBody>
                    <a:bodyPr/>
                    <a:lstStyle/>
                    <a:p>
                      <a:r>
                        <a:rPr lang="fa-IR" sz="1600" dirty="0" smtClean="0">
                          <a:cs typeface="B Nazanin" pitchFamily="2" charset="-78"/>
                        </a:rPr>
                        <a:t>نماد اختصاري</a:t>
                      </a:r>
                      <a:endParaRPr lang="en-US" sz="1600" dirty="0">
                        <a:cs typeface="B Nazanin" pitchFamily="2" charset="-78"/>
                      </a:endParaRPr>
                    </a:p>
                  </a:txBody>
                  <a:tcPr/>
                </a:tc>
                <a:tc>
                  <a:txBody>
                    <a:bodyPr/>
                    <a:lstStyle/>
                    <a:p>
                      <a:r>
                        <a:rPr lang="fa-IR" sz="1600" dirty="0" smtClean="0">
                          <a:cs typeface="B Nazanin" pitchFamily="2" charset="-78"/>
                        </a:rPr>
                        <a:t>نام انگليسي</a:t>
                      </a:r>
                      <a:endParaRPr lang="en-US" sz="1600" dirty="0">
                        <a:cs typeface="B Nazanin" pitchFamily="2" charset="-78"/>
                      </a:endParaRPr>
                    </a:p>
                  </a:txBody>
                  <a:tcPr/>
                </a:tc>
                <a:tc>
                  <a:txBody>
                    <a:bodyPr/>
                    <a:lstStyle/>
                    <a:p>
                      <a:r>
                        <a:rPr lang="fa-IR" sz="1600" dirty="0" smtClean="0">
                          <a:cs typeface="B Nazanin" pitchFamily="2" charset="-78"/>
                        </a:rPr>
                        <a:t>نام فارسي</a:t>
                      </a:r>
                      <a:endParaRPr lang="en-US" sz="1600" dirty="0">
                        <a:cs typeface="B Nazanin" pitchFamily="2" charset="-78"/>
                      </a:endParaRPr>
                    </a:p>
                  </a:txBody>
                  <a:tcPr/>
                </a:tc>
              </a:tr>
              <a:tr h="333377">
                <a:tc>
                  <a:txBody>
                    <a:bodyPr/>
                    <a:lstStyle/>
                    <a:p>
                      <a:r>
                        <a:rPr lang="en-US" sz="1600" dirty="0" smtClean="0">
                          <a:cs typeface="B Nazanin" pitchFamily="2" charset="-78"/>
                        </a:rPr>
                        <a:t>LD</a:t>
                      </a:r>
                      <a:endParaRPr lang="en-US" sz="1600" dirty="0">
                        <a:cs typeface="B Nazanin" pitchFamily="2" charset="-78"/>
                      </a:endParaRPr>
                    </a:p>
                  </a:txBody>
                  <a:tcPr/>
                </a:tc>
                <a:tc>
                  <a:txBody>
                    <a:bodyPr/>
                    <a:lstStyle/>
                    <a:p>
                      <a:r>
                        <a:rPr lang="en-US" sz="1600" dirty="0" smtClean="0">
                          <a:cs typeface="B Nazanin" pitchFamily="2" charset="-78"/>
                        </a:rPr>
                        <a:t>Load</a:t>
                      </a:r>
                      <a:endParaRPr lang="en-US" sz="1600" dirty="0">
                        <a:cs typeface="B Nazanin" pitchFamily="2" charset="-78"/>
                      </a:endParaRPr>
                    </a:p>
                  </a:txBody>
                  <a:tcPr/>
                </a:tc>
                <a:tc>
                  <a:txBody>
                    <a:bodyPr/>
                    <a:lstStyle/>
                    <a:p>
                      <a:pPr algn="r" rtl="1"/>
                      <a:r>
                        <a:rPr lang="fa-IR" sz="1600" dirty="0" smtClean="0">
                          <a:cs typeface="B Nazanin" pitchFamily="2" charset="-78"/>
                        </a:rPr>
                        <a:t>باردهي</a:t>
                      </a:r>
                      <a:endParaRPr lang="en-US" sz="1600" dirty="0">
                        <a:cs typeface="B Nazanin" pitchFamily="2" charset="-78"/>
                      </a:endParaRPr>
                    </a:p>
                  </a:txBody>
                  <a:tcPr/>
                </a:tc>
              </a:tr>
              <a:tr h="333377">
                <a:tc>
                  <a:txBody>
                    <a:bodyPr/>
                    <a:lstStyle/>
                    <a:p>
                      <a:r>
                        <a:rPr lang="en-US" sz="1600" dirty="0" smtClean="0">
                          <a:cs typeface="B Nazanin" pitchFamily="2" charset="-78"/>
                        </a:rPr>
                        <a:t>ST</a:t>
                      </a:r>
                      <a:endParaRPr lang="en-US" sz="1600" dirty="0">
                        <a:cs typeface="B Nazanin" pitchFamily="2" charset="-78"/>
                      </a:endParaRPr>
                    </a:p>
                  </a:txBody>
                  <a:tcPr/>
                </a:tc>
                <a:tc>
                  <a:txBody>
                    <a:bodyPr/>
                    <a:lstStyle/>
                    <a:p>
                      <a:r>
                        <a:rPr lang="en-US" sz="1600" dirty="0" smtClean="0">
                          <a:cs typeface="B Nazanin" pitchFamily="2" charset="-78"/>
                        </a:rPr>
                        <a:t>Store</a:t>
                      </a:r>
                      <a:endParaRPr lang="en-US" sz="1600" dirty="0">
                        <a:cs typeface="B Nazanin" pitchFamily="2" charset="-78"/>
                      </a:endParaRPr>
                    </a:p>
                  </a:txBody>
                  <a:tcPr/>
                </a:tc>
                <a:tc>
                  <a:txBody>
                    <a:bodyPr/>
                    <a:lstStyle/>
                    <a:p>
                      <a:pPr algn="r" rtl="1"/>
                      <a:r>
                        <a:rPr lang="fa-IR" sz="1600" dirty="0" smtClean="0">
                          <a:cs typeface="B Nazanin" pitchFamily="2" charset="-78"/>
                        </a:rPr>
                        <a:t>ذخيره</a:t>
                      </a:r>
                      <a:endParaRPr lang="en-US" sz="1600" dirty="0">
                        <a:cs typeface="B Nazanin" pitchFamily="2" charset="-78"/>
                      </a:endParaRPr>
                    </a:p>
                  </a:txBody>
                  <a:tcPr/>
                </a:tc>
              </a:tr>
              <a:tr h="333377">
                <a:tc>
                  <a:txBody>
                    <a:bodyPr/>
                    <a:lstStyle/>
                    <a:p>
                      <a:r>
                        <a:rPr lang="en-US" sz="1600" dirty="0" smtClean="0">
                          <a:cs typeface="B Nazanin" pitchFamily="2" charset="-78"/>
                        </a:rPr>
                        <a:t>MOV</a:t>
                      </a:r>
                      <a:endParaRPr lang="en-US" sz="1600" dirty="0">
                        <a:cs typeface="B Nazanin" pitchFamily="2" charset="-78"/>
                      </a:endParaRPr>
                    </a:p>
                  </a:txBody>
                  <a:tcPr/>
                </a:tc>
                <a:tc>
                  <a:txBody>
                    <a:bodyPr/>
                    <a:lstStyle/>
                    <a:p>
                      <a:r>
                        <a:rPr lang="en-US" sz="1600" dirty="0" smtClean="0">
                          <a:cs typeface="B Nazanin" pitchFamily="2" charset="-78"/>
                        </a:rPr>
                        <a:t>Move</a:t>
                      </a:r>
                      <a:endParaRPr lang="en-US" sz="1600" dirty="0">
                        <a:cs typeface="B Nazanin" pitchFamily="2" charset="-78"/>
                      </a:endParaRPr>
                    </a:p>
                  </a:txBody>
                  <a:tcPr/>
                </a:tc>
                <a:tc>
                  <a:txBody>
                    <a:bodyPr/>
                    <a:lstStyle/>
                    <a:p>
                      <a:pPr algn="r" rtl="1"/>
                      <a:r>
                        <a:rPr lang="fa-IR" sz="1600" dirty="0" smtClean="0">
                          <a:cs typeface="B Nazanin" pitchFamily="2" charset="-78"/>
                        </a:rPr>
                        <a:t>انتقال</a:t>
                      </a:r>
                      <a:endParaRPr lang="en-US" sz="1600" dirty="0">
                        <a:cs typeface="B Nazanin" pitchFamily="2" charset="-78"/>
                      </a:endParaRPr>
                    </a:p>
                  </a:txBody>
                  <a:tcPr/>
                </a:tc>
              </a:tr>
              <a:tr h="333377">
                <a:tc>
                  <a:txBody>
                    <a:bodyPr/>
                    <a:lstStyle/>
                    <a:p>
                      <a:r>
                        <a:rPr lang="en-US" sz="1600" dirty="0" smtClean="0">
                          <a:cs typeface="B Nazanin" pitchFamily="2" charset="-78"/>
                        </a:rPr>
                        <a:t>XCH</a:t>
                      </a:r>
                      <a:endParaRPr lang="en-US" sz="1600" dirty="0">
                        <a:cs typeface="B Nazanin" pitchFamily="2" charset="-78"/>
                      </a:endParaRPr>
                    </a:p>
                  </a:txBody>
                  <a:tcPr/>
                </a:tc>
                <a:tc>
                  <a:txBody>
                    <a:bodyPr/>
                    <a:lstStyle/>
                    <a:p>
                      <a:r>
                        <a:rPr lang="en-US" sz="1600" dirty="0" smtClean="0">
                          <a:cs typeface="B Nazanin" pitchFamily="2" charset="-78"/>
                        </a:rPr>
                        <a:t>Exchange</a:t>
                      </a:r>
                      <a:endParaRPr lang="en-US" sz="1600" dirty="0">
                        <a:cs typeface="B Nazanin" pitchFamily="2" charset="-78"/>
                      </a:endParaRPr>
                    </a:p>
                  </a:txBody>
                  <a:tcPr/>
                </a:tc>
                <a:tc>
                  <a:txBody>
                    <a:bodyPr/>
                    <a:lstStyle/>
                    <a:p>
                      <a:pPr algn="r" rtl="1"/>
                      <a:r>
                        <a:rPr lang="fa-IR" sz="1600" dirty="0" smtClean="0">
                          <a:cs typeface="B Nazanin" pitchFamily="2" charset="-78"/>
                        </a:rPr>
                        <a:t>تبادل</a:t>
                      </a:r>
                      <a:endParaRPr lang="en-US" sz="1600" dirty="0">
                        <a:cs typeface="B Nazanin" pitchFamily="2" charset="-78"/>
                      </a:endParaRPr>
                    </a:p>
                  </a:txBody>
                  <a:tcPr/>
                </a:tc>
              </a:tr>
              <a:tr h="333377">
                <a:tc>
                  <a:txBody>
                    <a:bodyPr/>
                    <a:lstStyle/>
                    <a:p>
                      <a:r>
                        <a:rPr lang="en-US" sz="1600" dirty="0" smtClean="0">
                          <a:cs typeface="B Nazanin" pitchFamily="2" charset="-78"/>
                        </a:rPr>
                        <a:t>IN</a:t>
                      </a:r>
                      <a:endParaRPr lang="en-US" sz="1600" dirty="0">
                        <a:cs typeface="B Nazanin" pitchFamily="2" charset="-78"/>
                      </a:endParaRPr>
                    </a:p>
                  </a:txBody>
                  <a:tcPr/>
                </a:tc>
                <a:tc>
                  <a:txBody>
                    <a:bodyPr/>
                    <a:lstStyle/>
                    <a:p>
                      <a:r>
                        <a:rPr lang="en-US" sz="1600" dirty="0" smtClean="0">
                          <a:cs typeface="B Nazanin" pitchFamily="2" charset="-78"/>
                        </a:rPr>
                        <a:t>Input</a:t>
                      </a:r>
                      <a:endParaRPr lang="en-US" sz="1600" dirty="0">
                        <a:cs typeface="B Nazanin" pitchFamily="2" charset="-78"/>
                      </a:endParaRPr>
                    </a:p>
                  </a:txBody>
                  <a:tcPr/>
                </a:tc>
                <a:tc>
                  <a:txBody>
                    <a:bodyPr/>
                    <a:lstStyle/>
                    <a:p>
                      <a:pPr algn="r" rtl="1"/>
                      <a:r>
                        <a:rPr lang="fa-IR" sz="1600" dirty="0" smtClean="0">
                          <a:cs typeface="B Nazanin" pitchFamily="2" charset="-78"/>
                        </a:rPr>
                        <a:t>ورودي</a:t>
                      </a:r>
                      <a:endParaRPr lang="en-US" sz="1600" dirty="0">
                        <a:cs typeface="B Nazanin" pitchFamily="2" charset="-78"/>
                      </a:endParaRPr>
                    </a:p>
                  </a:txBody>
                  <a:tcPr/>
                </a:tc>
              </a:tr>
              <a:tr h="333377">
                <a:tc>
                  <a:txBody>
                    <a:bodyPr/>
                    <a:lstStyle/>
                    <a:p>
                      <a:r>
                        <a:rPr lang="en-US" sz="1600" dirty="0" smtClean="0">
                          <a:cs typeface="B Nazanin" pitchFamily="2" charset="-78"/>
                        </a:rPr>
                        <a:t>OUT</a:t>
                      </a:r>
                      <a:endParaRPr lang="en-US" sz="1600" dirty="0">
                        <a:cs typeface="B Nazanin" pitchFamily="2" charset="-78"/>
                      </a:endParaRPr>
                    </a:p>
                  </a:txBody>
                  <a:tcPr/>
                </a:tc>
                <a:tc>
                  <a:txBody>
                    <a:bodyPr/>
                    <a:lstStyle/>
                    <a:p>
                      <a:r>
                        <a:rPr lang="en-US" sz="1600" dirty="0" smtClean="0">
                          <a:cs typeface="B Nazanin" pitchFamily="2" charset="-78"/>
                        </a:rPr>
                        <a:t>Output</a:t>
                      </a:r>
                      <a:endParaRPr lang="en-US" sz="1600" dirty="0">
                        <a:cs typeface="B Nazanin" pitchFamily="2" charset="-78"/>
                      </a:endParaRPr>
                    </a:p>
                  </a:txBody>
                  <a:tcPr/>
                </a:tc>
                <a:tc>
                  <a:txBody>
                    <a:bodyPr/>
                    <a:lstStyle/>
                    <a:p>
                      <a:pPr algn="r" rtl="1"/>
                      <a:r>
                        <a:rPr lang="fa-IR" sz="1600" dirty="0" smtClean="0">
                          <a:cs typeface="B Nazanin" pitchFamily="2" charset="-78"/>
                        </a:rPr>
                        <a:t>خروجي</a:t>
                      </a:r>
                      <a:endParaRPr lang="en-US" sz="1600" dirty="0">
                        <a:cs typeface="B Nazanin" pitchFamily="2" charset="-78"/>
                      </a:endParaRPr>
                    </a:p>
                  </a:txBody>
                  <a:tcPr/>
                </a:tc>
              </a:tr>
              <a:tr h="333377">
                <a:tc>
                  <a:txBody>
                    <a:bodyPr/>
                    <a:lstStyle/>
                    <a:p>
                      <a:r>
                        <a:rPr lang="en-US" sz="1600" dirty="0" smtClean="0">
                          <a:cs typeface="B Nazanin" pitchFamily="2" charset="-78"/>
                        </a:rPr>
                        <a:t>PUSH</a:t>
                      </a:r>
                      <a:endParaRPr lang="en-US" sz="1600" dirty="0">
                        <a:cs typeface="B Nazanin" pitchFamily="2" charset="-78"/>
                      </a:endParaRPr>
                    </a:p>
                  </a:txBody>
                  <a:tcPr/>
                </a:tc>
                <a:tc>
                  <a:txBody>
                    <a:bodyPr/>
                    <a:lstStyle/>
                    <a:p>
                      <a:r>
                        <a:rPr lang="en-US" sz="1600" dirty="0" smtClean="0">
                          <a:cs typeface="B Nazanin" pitchFamily="2" charset="-78"/>
                        </a:rPr>
                        <a:t>Push</a:t>
                      </a:r>
                      <a:endParaRPr lang="en-US" sz="1600" dirty="0">
                        <a:cs typeface="B Nazanin" pitchFamily="2" charset="-78"/>
                      </a:endParaRPr>
                    </a:p>
                  </a:txBody>
                  <a:tcPr/>
                </a:tc>
                <a:tc>
                  <a:txBody>
                    <a:bodyPr/>
                    <a:lstStyle/>
                    <a:p>
                      <a:pPr algn="r" rtl="1"/>
                      <a:r>
                        <a:rPr lang="fa-IR" sz="1600" dirty="0" smtClean="0">
                          <a:cs typeface="B Nazanin" pitchFamily="2" charset="-78"/>
                        </a:rPr>
                        <a:t>پوش</a:t>
                      </a:r>
                      <a:endParaRPr lang="en-US" sz="1600" dirty="0">
                        <a:cs typeface="B Nazanin" pitchFamily="2" charset="-78"/>
                      </a:endParaRPr>
                    </a:p>
                  </a:txBody>
                  <a:tcPr/>
                </a:tc>
              </a:tr>
              <a:tr h="333377">
                <a:tc>
                  <a:txBody>
                    <a:bodyPr/>
                    <a:lstStyle/>
                    <a:p>
                      <a:r>
                        <a:rPr lang="en-US" sz="1600" dirty="0" smtClean="0">
                          <a:cs typeface="B Nazanin" pitchFamily="2" charset="-78"/>
                        </a:rPr>
                        <a:t>POP</a:t>
                      </a:r>
                      <a:endParaRPr lang="en-US" sz="1600" dirty="0">
                        <a:cs typeface="B Nazanin" pitchFamily="2" charset="-78"/>
                      </a:endParaRPr>
                    </a:p>
                  </a:txBody>
                  <a:tcPr/>
                </a:tc>
                <a:tc>
                  <a:txBody>
                    <a:bodyPr/>
                    <a:lstStyle/>
                    <a:p>
                      <a:r>
                        <a:rPr lang="en-US" sz="1600" dirty="0" smtClean="0">
                          <a:cs typeface="B Nazanin" pitchFamily="2" charset="-78"/>
                        </a:rPr>
                        <a:t>Pop</a:t>
                      </a:r>
                      <a:endParaRPr lang="en-US" sz="1600" dirty="0">
                        <a:cs typeface="B Nazanin" pitchFamily="2" charset="-78"/>
                      </a:endParaRPr>
                    </a:p>
                  </a:txBody>
                  <a:tcPr/>
                </a:tc>
                <a:tc>
                  <a:txBody>
                    <a:bodyPr/>
                    <a:lstStyle/>
                    <a:p>
                      <a:pPr algn="r" rtl="1"/>
                      <a:r>
                        <a:rPr lang="fa-IR" sz="1600" dirty="0" smtClean="0">
                          <a:cs typeface="B Nazanin" pitchFamily="2" charset="-78"/>
                        </a:rPr>
                        <a:t>پاپ</a:t>
                      </a:r>
                      <a:endParaRPr lang="en-US" sz="1600" dirty="0">
                        <a:cs typeface="B Nazanin" pitchFamily="2" charset="-78"/>
                      </a:endParaRPr>
                    </a:p>
                  </a:txBody>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7" end="7"/>
                                            </p:txEl>
                                          </p:spTgt>
                                        </p:tgtEl>
                                        <p:attrNameLst>
                                          <p:attrName>style.visibility</p:attrName>
                                        </p:attrNameLst>
                                      </p:cBhvr>
                                      <p:to>
                                        <p:strVal val="visible"/>
                                      </p:to>
                                    </p:set>
                                  </p:childTnLst>
                                </p:cTn>
                              </p:par>
                            </p:childTnLst>
                          </p:cTn>
                        </p:par>
                        <p:par>
                          <p:cTn id="7" fill="hold">
                            <p:stCondLst>
                              <p:cond delay="0"/>
                            </p:stCondLst>
                            <p:childTnLst>
                              <p:par>
                                <p:cTn id="8" presetID="5" presetClass="entr" presetSubtype="10" fill="hold" nodeType="after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checkerboard(across)">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انتقال و دستکاري داده‌ها</a:t>
            </a:r>
            <a:endParaRPr lang="en-US" dirty="0"/>
          </a:p>
        </p:txBody>
      </p:sp>
      <p:sp>
        <p:nvSpPr>
          <p:cNvPr id="3" name="Content Placeholder 2"/>
          <p:cNvSpPr>
            <a:spLocks noGrp="1"/>
          </p:cNvSpPr>
          <p:nvPr>
            <p:ph idx="1"/>
          </p:nvPr>
        </p:nvSpPr>
        <p:spPr/>
        <p:txBody>
          <a:bodyPr/>
          <a:lstStyle/>
          <a:p>
            <a:pPr lvl="1"/>
            <a:r>
              <a:rPr lang="fa-IR" dirty="0" smtClean="0"/>
              <a:t>دستورالعمل‌هاي دستکاري داده‌ها</a:t>
            </a:r>
          </a:p>
          <a:p>
            <a:pPr marL="1257300" lvl="2" indent="-342900">
              <a:buFont typeface="+mj-lt"/>
              <a:buAutoNum type="arabicPeriod"/>
            </a:pPr>
            <a:r>
              <a:rPr lang="fa-IR" dirty="0" smtClean="0"/>
              <a:t>دستورالعمل‌هاي حسابي (مثال: </a:t>
            </a:r>
            <a:r>
              <a:rPr lang="en-US" dirty="0" smtClean="0"/>
              <a:t>INC</a:t>
            </a:r>
            <a:r>
              <a:rPr lang="fa-IR" dirty="0" smtClean="0"/>
              <a:t>، </a:t>
            </a:r>
            <a:r>
              <a:rPr lang="en-US" dirty="0" smtClean="0"/>
              <a:t>ADD</a:t>
            </a:r>
            <a:r>
              <a:rPr lang="fa-IR" dirty="0" smtClean="0"/>
              <a:t>، </a:t>
            </a:r>
            <a:r>
              <a:rPr lang="en-US" dirty="0" smtClean="0"/>
              <a:t>ADDC</a:t>
            </a:r>
            <a:r>
              <a:rPr lang="fa-IR" dirty="0" smtClean="0"/>
              <a:t>، </a:t>
            </a:r>
            <a:r>
              <a:rPr lang="en-US" dirty="0" smtClean="0"/>
              <a:t>NEG</a:t>
            </a:r>
            <a:r>
              <a:rPr lang="fa-IR" dirty="0" smtClean="0"/>
              <a:t>)</a:t>
            </a:r>
          </a:p>
          <a:p>
            <a:pPr marL="1257300" lvl="2" indent="-342900">
              <a:buFont typeface="+mj-lt"/>
              <a:buAutoNum type="arabicPeriod"/>
            </a:pPr>
            <a:r>
              <a:rPr lang="fa-IR" dirty="0" smtClean="0"/>
              <a:t>دستورالعمل‌هاي منطقي و دستکاري بيتها (مثال: </a:t>
            </a:r>
            <a:r>
              <a:rPr lang="en-US" dirty="0" smtClean="0"/>
              <a:t>CLR</a:t>
            </a:r>
            <a:r>
              <a:rPr lang="fa-IR" dirty="0" smtClean="0"/>
              <a:t>، </a:t>
            </a:r>
            <a:r>
              <a:rPr lang="en-US" dirty="0" smtClean="0"/>
              <a:t>AND</a:t>
            </a:r>
            <a:r>
              <a:rPr lang="fa-IR" dirty="0" smtClean="0"/>
              <a:t>، </a:t>
            </a:r>
            <a:r>
              <a:rPr lang="en-US" dirty="0" smtClean="0"/>
              <a:t>XOR</a:t>
            </a:r>
            <a:r>
              <a:rPr lang="fa-IR" dirty="0" smtClean="0"/>
              <a:t>، </a:t>
            </a:r>
            <a:r>
              <a:rPr lang="en-US" dirty="0" smtClean="0"/>
              <a:t>SETC</a:t>
            </a:r>
            <a:r>
              <a:rPr lang="fa-IR" dirty="0" smtClean="0"/>
              <a:t>، </a:t>
            </a:r>
            <a:r>
              <a:rPr lang="en-US" dirty="0" smtClean="0"/>
              <a:t>EI</a:t>
            </a:r>
            <a:r>
              <a:rPr lang="fa-IR" dirty="0" smtClean="0"/>
              <a:t>)</a:t>
            </a:r>
          </a:p>
          <a:p>
            <a:pPr marL="1257300" lvl="2" indent="-342900">
              <a:buFont typeface="+mj-lt"/>
              <a:buAutoNum type="arabicPeriod"/>
            </a:pPr>
            <a:r>
              <a:rPr lang="fa-IR" dirty="0" smtClean="0"/>
              <a:t>دستورالعمل‌هاي جابجايي (مثال: </a:t>
            </a:r>
            <a:r>
              <a:rPr lang="en-US" dirty="0" smtClean="0"/>
              <a:t>SHR</a:t>
            </a:r>
            <a:r>
              <a:rPr lang="fa-IR" dirty="0" smtClean="0"/>
              <a:t>، </a:t>
            </a:r>
            <a:r>
              <a:rPr lang="en-US" dirty="0" smtClean="0"/>
              <a:t>SHLA</a:t>
            </a:r>
            <a:r>
              <a:rPr lang="fa-IR" dirty="0" smtClean="0"/>
              <a:t>، </a:t>
            </a:r>
            <a:r>
              <a:rPr lang="en-US" dirty="0" smtClean="0"/>
              <a:t>ROR</a:t>
            </a:r>
            <a:r>
              <a:rPr lang="fa-IR" dirty="0" smtClean="0"/>
              <a:t>، </a:t>
            </a:r>
            <a:r>
              <a:rPr lang="en-US" dirty="0" smtClean="0"/>
              <a:t>RORC</a:t>
            </a:r>
            <a:r>
              <a:rPr lang="fa-IR" dirty="0" smtClean="0"/>
              <a:t>)</a:t>
            </a:r>
          </a:p>
          <a:p>
            <a:pPr marL="857250" lvl="1" indent="-342900"/>
            <a:r>
              <a:rPr lang="fa-IR" dirty="0" smtClean="0"/>
              <a:t>کنترل برنامه</a:t>
            </a:r>
          </a:p>
          <a:p>
            <a:pPr marL="1257300" lvl="2" indent="-342900"/>
            <a:r>
              <a:rPr lang="fa-IR" dirty="0" smtClean="0"/>
              <a:t>هر بار که دستورالعملي از حافظه واکشي مي‌شود، شمارنده‌ي برنامه افزايش مي‌يابد تا حاوي دستورالعمل متوالي بعدي شود.</a:t>
            </a:r>
          </a:p>
          <a:p>
            <a:pPr marL="1257300" lvl="2" indent="-342900"/>
            <a:r>
              <a:rPr lang="fa-IR" dirty="0" smtClean="0"/>
              <a:t>اجراي يک دستورالعمل کنترل برنامه، موجب قطع شدن توالي اجراي دستورالعمل‌ها مي‌شود.</a:t>
            </a:r>
          </a:p>
          <a:p>
            <a:pPr marL="1257300" lvl="2" indent="-342900" algn="ctr">
              <a:buNone/>
            </a:pPr>
            <a:r>
              <a:rPr lang="fa-IR" dirty="0" smtClean="0"/>
              <a:t>چند دستورالعمل نمونه از کنترل برنامه</a:t>
            </a:r>
            <a:endParaRPr lang="en-US" dirty="0"/>
          </a:p>
        </p:txBody>
      </p:sp>
      <p:graphicFrame>
        <p:nvGraphicFramePr>
          <p:cNvPr id="4" name="Table 3"/>
          <p:cNvGraphicFramePr>
            <a:graphicFrameLocks noGrp="1"/>
          </p:cNvGraphicFramePr>
          <p:nvPr/>
        </p:nvGraphicFramePr>
        <p:xfrm>
          <a:off x="3071802" y="4000504"/>
          <a:ext cx="2500330" cy="2682240"/>
        </p:xfrm>
        <a:graphic>
          <a:graphicData uri="http://schemas.openxmlformats.org/drawingml/2006/table">
            <a:tbl>
              <a:tblPr firstRow="1" bandRow="1">
                <a:tableStyleId>{5C22544A-7EE6-4342-B048-85BDC9FD1C3A}</a:tableStyleId>
              </a:tblPr>
              <a:tblGrid>
                <a:gridCol w="964413"/>
                <a:gridCol w="1535917"/>
              </a:tblGrid>
              <a:tr h="285752">
                <a:tc>
                  <a:txBody>
                    <a:bodyPr/>
                    <a:lstStyle/>
                    <a:p>
                      <a:r>
                        <a:rPr lang="fa-IR" sz="1600" dirty="0" smtClean="0">
                          <a:cs typeface="B Nazanin" pitchFamily="2" charset="-78"/>
                        </a:rPr>
                        <a:t>نماد</a:t>
                      </a:r>
                      <a:endParaRPr lang="en-US" sz="1600" dirty="0">
                        <a:cs typeface="B Nazanin" pitchFamily="2" charset="-78"/>
                      </a:endParaRPr>
                    </a:p>
                  </a:txBody>
                  <a:tcPr/>
                </a:tc>
                <a:tc>
                  <a:txBody>
                    <a:bodyPr/>
                    <a:lstStyle/>
                    <a:p>
                      <a:pPr algn="ctr"/>
                      <a:r>
                        <a:rPr lang="fa-IR" sz="1600" dirty="0" smtClean="0">
                          <a:cs typeface="B Nazanin" pitchFamily="2" charset="-78"/>
                        </a:rPr>
                        <a:t>نام</a:t>
                      </a:r>
                      <a:endParaRPr lang="en-US" sz="1600" dirty="0">
                        <a:cs typeface="B Nazanin" pitchFamily="2" charset="-78"/>
                      </a:endParaRPr>
                    </a:p>
                  </a:txBody>
                  <a:tcPr/>
                </a:tc>
              </a:tr>
              <a:tr h="236224">
                <a:tc>
                  <a:txBody>
                    <a:bodyPr/>
                    <a:lstStyle/>
                    <a:p>
                      <a:r>
                        <a:rPr lang="en-US" sz="1400" dirty="0" smtClean="0">
                          <a:cs typeface="B Nazanin" pitchFamily="2" charset="-78"/>
                        </a:rPr>
                        <a:t>BR</a:t>
                      </a:r>
                      <a:endParaRPr lang="en-US" sz="1400" dirty="0">
                        <a:cs typeface="B Nazanin" pitchFamily="2" charset="-78"/>
                      </a:endParaRPr>
                    </a:p>
                  </a:txBody>
                  <a:tcPr/>
                </a:tc>
                <a:tc>
                  <a:txBody>
                    <a:bodyPr/>
                    <a:lstStyle/>
                    <a:p>
                      <a:pPr algn="just" rtl="1"/>
                      <a:r>
                        <a:rPr lang="fa-IR" sz="1600" dirty="0" smtClean="0">
                          <a:cs typeface="B Nazanin" pitchFamily="2" charset="-78"/>
                        </a:rPr>
                        <a:t>انشعاب</a:t>
                      </a:r>
                      <a:endParaRPr lang="en-US" sz="1600" dirty="0">
                        <a:cs typeface="B Nazanin" pitchFamily="2" charset="-78"/>
                      </a:endParaRPr>
                    </a:p>
                  </a:txBody>
                  <a:tcPr/>
                </a:tc>
              </a:tr>
              <a:tr h="330398">
                <a:tc>
                  <a:txBody>
                    <a:bodyPr/>
                    <a:lstStyle/>
                    <a:p>
                      <a:r>
                        <a:rPr lang="en-US" sz="1400" dirty="0" smtClean="0">
                          <a:cs typeface="B Nazanin" pitchFamily="2" charset="-78"/>
                        </a:rPr>
                        <a:t>JMP</a:t>
                      </a:r>
                      <a:endParaRPr lang="en-US" sz="1400" dirty="0">
                        <a:cs typeface="B Nazanin" pitchFamily="2" charset="-78"/>
                      </a:endParaRPr>
                    </a:p>
                  </a:txBody>
                  <a:tcPr/>
                </a:tc>
                <a:tc>
                  <a:txBody>
                    <a:bodyPr/>
                    <a:lstStyle/>
                    <a:p>
                      <a:pPr algn="just" rtl="1"/>
                      <a:r>
                        <a:rPr lang="fa-IR" sz="1600" dirty="0" smtClean="0">
                          <a:cs typeface="B Nazanin" pitchFamily="2" charset="-78"/>
                        </a:rPr>
                        <a:t>پرش</a:t>
                      </a:r>
                      <a:endParaRPr lang="en-US" sz="1600" dirty="0">
                        <a:cs typeface="B Nazanin" pitchFamily="2" charset="-78"/>
                      </a:endParaRPr>
                    </a:p>
                  </a:txBody>
                  <a:tcPr/>
                </a:tc>
              </a:tr>
              <a:tr h="330398">
                <a:tc>
                  <a:txBody>
                    <a:bodyPr/>
                    <a:lstStyle/>
                    <a:p>
                      <a:r>
                        <a:rPr lang="en-US" sz="1400" dirty="0" smtClean="0">
                          <a:cs typeface="B Nazanin" pitchFamily="2" charset="-78"/>
                        </a:rPr>
                        <a:t>SKP</a:t>
                      </a:r>
                      <a:endParaRPr lang="en-US" sz="1400" dirty="0">
                        <a:cs typeface="B Nazanin" pitchFamily="2" charset="-78"/>
                      </a:endParaRPr>
                    </a:p>
                  </a:txBody>
                  <a:tcPr/>
                </a:tc>
                <a:tc>
                  <a:txBody>
                    <a:bodyPr/>
                    <a:lstStyle/>
                    <a:p>
                      <a:pPr algn="just" rtl="1"/>
                      <a:r>
                        <a:rPr lang="fa-IR" sz="1600" dirty="0" smtClean="0">
                          <a:cs typeface="B Nazanin" pitchFamily="2" charset="-78"/>
                        </a:rPr>
                        <a:t>گذر</a:t>
                      </a:r>
                      <a:endParaRPr lang="en-US" sz="1600" dirty="0">
                        <a:cs typeface="B Nazanin" pitchFamily="2" charset="-78"/>
                      </a:endParaRPr>
                    </a:p>
                  </a:txBody>
                  <a:tcPr/>
                </a:tc>
              </a:tr>
              <a:tr h="330398">
                <a:tc>
                  <a:txBody>
                    <a:bodyPr/>
                    <a:lstStyle/>
                    <a:p>
                      <a:r>
                        <a:rPr lang="en-US" sz="1400" dirty="0" smtClean="0">
                          <a:cs typeface="B Nazanin" pitchFamily="2" charset="-78"/>
                        </a:rPr>
                        <a:t>CALL</a:t>
                      </a:r>
                      <a:endParaRPr lang="en-US" sz="1400" dirty="0">
                        <a:cs typeface="B Nazanin" pitchFamily="2" charset="-78"/>
                      </a:endParaRPr>
                    </a:p>
                  </a:txBody>
                  <a:tcPr/>
                </a:tc>
                <a:tc>
                  <a:txBody>
                    <a:bodyPr/>
                    <a:lstStyle/>
                    <a:p>
                      <a:pPr algn="just" rtl="1"/>
                      <a:r>
                        <a:rPr lang="fa-IR" sz="1600" dirty="0" smtClean="0">
                          <a:cs typeface="B Nazanin" pitchFamily="2" charset="-78"/>
                        </a:rPr>
                        <a:t>فراخواني</a:t>
                      </a:r>
                      <a:endParaRPr lang="en-US" sz="1600" dirty="0">
                        <a:cs typeface="B Nazanin" pitchFamily="2" charset="-78"/>
                      </a:endParaRPr>
                    </a:p>
                  </a:txBody>
                  <a:tcPr/>
                </a:tc>
              </a:tr>
              <a:tr h="330398">
                <a:tc>
                  <a:txBody>
                    <a:bodyPr/>
                    <a:lstStyle/>
                    <a:p>
                      <a:r>
                        <a:rPr lang="en-US" sz="1400" dirty="0" smtClean="0">
                          <a:cs typeface="B Nazanin" pitchFamily="2" charset="-78"/>
                        </a:rPr>
                        <a:t>RET</a:t>
                      </a:r>
                      <a:endParaRPr lang="en-US" sz="1400" dirty="0">
                        <a:cs typeface="B Nazanin" pitchFamily="2" charset="-78"/>
                      </a:endParaRPr>
                    </a:p>
                  </a:txBody>
                  <a:tcPr/>
                </a:tc>
                <a:tc>
                  <a:txBody>
                    <a:bodyPr/>
                    <a:lstStyle/>
                    <a:p>
                      <a:pPr algn="just" rtl="1"/>
                      <a:r>
                        <a:rPr lang="fa-IR" sz="1600" dirty="0" smtClean="0">
                          <a:cs typeface="B Nazanin" pitchFamily="2" charset="-78"/>
                        </a:rPr>
                        <a:t>بازگشت</a:t>
                      </a:r>
                      <a:endParaRPr lang="en-US" sz="1600" dirty="0">
                        <a:cs typeface="B Nazanin" pitchFamily="2" charset="-78"/>
                      </a:endParaRPr>
                    </a:p>
                  </a:txBody>
                  <a:tcPr/>
                </a:tc>
              </a:tr>
              <a:tr h="330398">
                <a:tc>
                  <a:txBody>
                    <a:bodyPr/>
                    <a:lstStyle/>
                    <a:p>
                      <a:r>
                        <a:rPr lang="en-US" sz="1400" dirty="0" smtClean="0">
                          <a:cs typeface="B Nazanin" pitchFamily="2" charset="-78"/>
                        </a:rPr>
                        <a:t>CMP</a:t>
                      </a:r>
                      <a:endParaRPr lang="en-US" sz="1400" dirty="0">
                        <a:cs typeface="B Nazanin" pitchFamily="2" charset="-78"/>
                      </a:endParaRPr>
                    </a:p>
                  </a:txBody>
                  <a:tcPr/>
                </a:tc>
                <a:tc>
                  <a:txBody>
                    <a:bodyPr/>
                    <a:lstStyle/>
                    <a:p>
                      <a:pPr algn="just" rtl="1"/>
                      <a:r>
                        <a:rPr lang="fa-IR" sz="1600" dirty="0" smtClean="0">
                          <a:cs typeface="B Nazanin" pitchFamily="2" charset="-78"/>
                        </a:rPr>
                        <a:t>مقايسه (يا تفريق)</a:t>
                      </a:r>
                      <a:endParaRPr lang="en-US" sz="1600" dirty="0">
                        <a:cs typeface="B Nazanin" pitchFamily="2" charset="-78"/>
                      </a:endParaRPr>
                    </a:p>
                  </a:txBody>
                  <a:tcPr/>
                </a:tc>
              </a:tr>
              <a:tr h="330398">
                <a:tc>
                  <a:txBody>
                    <a:bodyPr/>
                    <a:lstStyle/>
                    <a:p>
                      <a:r>
                        <a:rPr lang="en-US" sz="1400" dirty="0" smtClean="0">
                          <a:cs typeface="B Nazanin" pitchFamily="2" charset="-78"/>
                        </a:rPr>
                        <a:t>TST</a:t>
                      </a:r>
                      <a:endParaRPr lang="en-US" sz="1400" dirty="0">
                        <a:cs typeface="B Nazanin" pitchFamily="2" charset="-78"/>
                      </a:endParaRPr>
                    </a:p>
                  </a:txBody>
                  <a:tcPr/>
                </a:tc>
                <a:tc>
                  <a:txBody>
                    <a:bodyPr/>
                    <a:lstStyle/>
                    <a:p>
                      <a:pPr algn="just" rtl="1"/>
                      <a:r>
                        <a:rPr lang="fa-IR" sz="1600" dirty="0" smtClean="0">
                          <a:cs typeface="B Nazanin" pitchFamily="2" charset="-78"/>
                        </a:rPr>
                        <a:t>آزمون (يا </a:t>
                      </a:r>
                      <a:r>
                        <a:rPr lang="en-US" sz="1400" dirty="0" smtClean="0">
                          <a:cs typeface="B Nazanin" pitchFamily="2" charset="-78"/>
                        </a:rPr>
                        <a:t>AND</a:t>
                      </a:r>
                      <a:r>
                        <a:rPr lang="fa-IR" sz="1600" dirty="0" smtClean="0">
                          <a:cs typeface="B Nazanin" pitchFamily="2" charset="-78"/>
                        </a:rPr>
                        <a:t>)</a:t>
                      </a:r>
                      <a:endParaRPr lang="en-US" sz="1600" dirty="0">
                        <a:cs typeface="B Nazanin" pitchFamily="2" charset="-78"/>
                      </a:endParaRPr>
                    </a:p>
                  </a:txBody>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7" end="7"/>
                                            </p:txEl>
                                          </p:spTgt>
                                        </p:tgtEl>
                                        <p:attrNameLst>
                                          <p:attrName>style.visibility</p:attrName>
                                        </p:attrNameLst>
                                      </p:cBhvr>
                                      <p:to>
                                        <p:strVal val="visible"/>
                                      </p:to>
                                    </p:set>
                                  </p:childTnLst>
                                </p:cTn>
                              </p:par>
                            </p:childTnLst>
                          </p:cTn>
                        </p:par>
                        <p:par>
                          <p:cTn id="15" fill="hold">
                            <p:stCondLst>
                              <p:cond delay="0"/>
                            </p:stCondLst>
                            <p:childTnLst>
                              <p:par>
                                <p:cTn id="16" presetID="10" presetClass="entr" presetSubtype="0"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کنترل برنامه</a:t>
            </a:r>
            <a:endParaRPr lang="en-US" dirty="0"/>
          </a:p>
        </p:txBody>
      </p:sp>
      <p:sp>
        <p:nvSpPr>
          <p:cNvPr id="3" name="Content Placeholder 2"/>
          <p:cNvSpPr>
            <a:spLocks noGrp="1"/>
          </p:cNvSpPr>
          <p:nvPr>
            <p:ph idx="1"/>
          </p:nvPr>
        </p:nvSpPr>
        <p:spPr/>
        <p:txBody>
          <a:bodyPr/>
          <a:lstStyle/>
          <a:p>
            <a:r>
              <a:rPr lang="fa-IR" dirty="0" smtClean="0"/>
              <a:t>دستورالعمل‌هاي مقايسه و آزمون، توالي برنامه را مستقيماً تغيير نمي‌دهند.</a:t>
            </a:r>
          </a:p>
          <a:p>
            <a:pPr lvl="2"/>
            <a:r>
              <a:rPr lang="fa-IR" dirty="0" smtClean="0"/>
              <a:t>دستورالعمل مقايسه عمل تفريق  بين دو عملوند است بدون آنکه نتيجه عمل جايي ذخيره شود. فقط بيت‌هاي وضعيت معيني در نتيجه‌ي عمل تفريق مقدار مي‌گيرند.</a:t>
            </a:r>
          </a:p>
          <a:p>
            <a:pPr lvl="2"/>
            <a:r>
              <a:rPr lang="fa-IR" dirty="0" smtClean="0"/>
              <a:t>دستورالعمل آزمون،</a:t>
            </a:r>
            <a:r>
              <a:rPr lang="en-US" dirty="0" smtClean="0"/>
              <a:t>AND</a:t>
            </a:r>
            <a:r>
              <a:rPr lang="fa-IR" dirty="0" smtClean="0"/>
              <a:t> منطقي دو عملوند را انجام مي‌دهد و بيت‌هاي وضعيت معيني را به‌هنگام مي‌کند، بدون اينکه نتيجه‌ي عمل جايي ذخيره شود.</a:t>
            </a:r>
          </a:p>
          <a:p>
            <a:r>
              <a:rPr lang="fa-IR" dirty="0" smtClean="0"/>
              <a:t>بيت‌هاي وضعيتي</a:t>
            </a:r>
            <a:endParaRPr lang="en-US" dirty="0"/>
          </a:p>
        </p:txBody>
      </p:sp>
      <p:pic>
        <p:nvPicPr>
          <p:cNvPr id="4" name="Picture 3" descr="scan 001.jpg"/>
          <p:cNvPicPr>
            <a:picLocks noChangeAspect="1"/>
          </p:cNvPicPr>
          <p:nvPr/>
        </p:nvPicPr>
        <p:blipFill>
          <a:blip r:embed="rId2"/>
          <a:stretch>
            <a:fillRect/>
          </a:stretch>
        </p:blipFill>
        <p:spPr>
          <a:xfrm>
            <a:off x="3214678" y="3000372"/>
            <a:ext cx="3770760" cy="322913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strips(downLeft)">
                                      <p:cBhvr>
                                        <p:cTn id="7" dur="500"/>
                                        <p:tgtEl>
                                          <p:spTgt spid="3">
                                            <p:txEl>
                                              <p:pRg st="3" end="3"/>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فراخواني و بازگشت از زيرروال</a:t>
            </a:r>
            <a:endParaRPr lang="en-US" dirty="0"/>
          </a:p>
        </p:txBody>
      </p:sp>
      <p:sp>
        <p:nvSpPr>
          <p:cNvPr id="3" name="Content Placeholder 2"/>
          <p:cNvSpPr>
            <a:spLocks noGrp="1"/>
          </p:cNvSpPr>
          <p:nvPr>
            <p:ph idx="1"/>
          </p:nvPr>
        </p:nvSpPr>
        <p:spPr/>
        <p:txBody>
          <a:bodyPr/>
          <a:lstStyle/>
          <a:p>
            <a:r>
              <a:rPr lang="fa-IR" dirty="0" smtClean="0"/>
              <a:t>زيرروال دنباله‌ي مستقلي از دستورالعمل‌هاست که يک کار محاسباتي معين را انجام مي‌دهد.</a:t>
            </a:r>
          </a:p>
          <a:p>
            <a:r>
              <a:rPr lang="fa-IR" dirty="0" smtClean="0"/>
              <a:t>ريزعمل هاي مربوط به فراخواني زيرروال‌ </a:t>
            </a:r>
          </a:p>
          <a:p>
            <a:pPr algn="l" rtl="0">
              <a:buNone/>
            </a:pPr>
            <a:r>
              <a:rPr lang="en-US" dirty="0" smtClean="0"/>
              <a:t>SP </a:t>
            </a:r>
            <a:r>
              <a:rPr lang="en-US" dirty="0" smtClean="0">
                <a:sym typeface="Wingdings" pitchFamily="2" charset="2"/>
              </a:rPr>
              <a:t> SP – 1</a:t>
            </a:r>
          </a:p>
          <a:p>
            <a:pPr algn="l" rtl="0">
              <a:buNone/>
            </a:pPr>
            <a:r>
              <a:rPr lang="en-US" dirty="0" smtClean="0">
                <a:sym typeface="Wingdings" pitchFamily="2" charset="2"/>
              </a:rPr>
              <a:t>M[SP]  PC</a:t>
            </a:r>
          </a:p>
          <a:p>
            <a:pPr algn="l" rtl="0">
              <a:buNone/>
            </a:pPr>
            <a:r>
              <a:rPr lang="en-US" dirty="0" smtClean="0">
                <a:sym typeface="Wingdings" pitchFamily="2" charset="2"/>
              </a:rPr>
              <a:t>PC  </a:t>
            </a:r>
            <a:r>
              <a:rPr lang="fa-IR" dirty="0" smtClean="0">
                <a:sym typeface="Wingdings" pitchFamily="2" charset="2"/>
              </a:rPr>
              <a:t>آدرس موثر</a:t>
            </a:r>
          </a:p>
          <a:p>
            <a:r>
              <a:rPr lang="fa-IR" dirty="0" smtClean="0">
                <a:sym typeface="Wingdings" pitchFamily="2" charset="2"/>
              </a:rPr>
              <a:t>ريزعمل‌هاي مربوط به بازگشت از زيرروال</a:t>
            </a:r>
          </a:p>
          <a:p>
            <a:pPr algn="l" rtl="0">
              <a:buNone/>
            </a:pPr>
            <a:r>
              <a:rPr lang="en-US" dirty="0" smtClean="0">
                <a:sym typeface="Wingdings" pitchFamily="2" charset="2"/>
              </a:rPr>
              <a:t>PC  M[SP]</a:t>
            </a:r>
          </a:p>
          <a:p>
            <a:pPr algn="l" rtl="0">
              <a:buNone/>
            </a:pPr>
            <a:r>
              <a:rPr lang="en-US" dirty="0" smtClean="0">
                <a:sym typeface="Wingdings" pitchFamily="2" charset="2"/>
              </a:rPr>
              <a:t>SP  SP + 1</a:t>
            </a:r>
            <a:endParaRPr lang="fa-IR" dirty="0" smtClean="0">
              <a:sym typeface="Wingdings" pitchFamily="2" charset="2"/>
            </a:endParaRPr>
          </a:p>
          <a:p>
            <a:pPr algn="l" rtl="0">
              <a:buNone/>
            </a:pPr>
            <a:endParaRPr lang="fa-IR" dirty="0" smtClean="0">
              <a:sym typeface="Wingdings" pitchFamily="2" charset="2"/>
            </a:endParaRPr>
          </a:p>
          <a:p>
            <a:pPr algn="r">
              <a:buNone/>
            </a:pPr>
            <a:r>
              <a:rPr lang="fa-IR" dirty="0" smtClean="0">
                <a:sym typeface="Wingdings" pitchFamily="2" charset="2"/>
              </a:rPr>
              <a:t>مزيت استفاده از پشته براي نگه‌داري آدرس بازگشت از زيرروال چيست؟</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trips(downLeft)">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9"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strips(upLeft)">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9"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strips(upLeft)">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9"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strips(upLeft)">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12"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strips(downLeft)">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8" presetClass="entr" presetSubtype="6"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strips(downRight)">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8" presetClass="entr" presetSubtype="6"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strips(downRight)">
                                      <p:cBhvr>
                                        <p:cTn id="42" dur="500"/>
                                        <p:tgtEl>
                                          <p:spTgt spid="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8" presetClass="entr" presetSubtype="12" fill="hold" grpId="0" nodeType="clickEffect">
                                  <p:stCondLst>
                                    <p:cond delay="0"/>
                                  </p:stCondLst>
                                  <p:childTnLst>
                                    <p:set>
                                      <p:cBhvr>
                                        <p:cTn id="46" dur="1" fill="hold">
                                          <p:stCondLst>
                                            <p:cond delay="0"/>
                                          </p:stCondLst>
                                        </p:cTn>
                                        <p:tgtEl>
                                          <p:spTgt spid="3">
                                            <p:txEl>
                                              <p:pRg st="9" end="9"/>
                                            </p:txEl>
                                          </p:spTgt>
                                        </p:tgtEl>
                                        <p:attrNameLst>
                                          <p:attrName>style.visibility</p:attrName>
                                        </p:attrNameLst>
                                      </p:cBhvr>
                                      <p:to>
                                        <p:strVal val="visible"/>
                                      </p:to>
                                    </p:set>
                                    <p:animEffect transition="in" filter="strips(downLeft)">
                                      <p:cBhvr>
                                        <p:cTn id="47"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وقفه</a:t>
            </a:r>
            <a:endParaRPr lang="en-US" dirty="0"/>
          </a:p>
        </p:txBody>
      </p:sp>
      <p:sp>
        <p:nvSpPr>
          <p:cNvPr id="3" name="Content Placeholder 2"/>
          <p:cNvSpPr>
            <a:spLocks noGrp="1"/>
          </p:cNvSpPr>
          <p:nvPr>
            <p:ph idx="1"/>
          </p:nvPr>
        </p:nvSpPr>
        <p:spPr>
          <a:xfrm>
            <a:off x="152400" y="990600"/>
            <a:ext cx="8777318" cy="5486400"/>
          </a:xfrm>
        </p:spPr>
        <p:txBody>
          <a:bodyPr/>
          <a:lstStyle/>
          <a:p>
            <a:r>
              <a:rPr lang="fa-IR" sz="2800" dirty="0" smtClean="0"/>
              <a:t>منظور از وقفه‌ي برنامه، انتقال کنترل برنامه از يک برنامه‌ي در حال اجرا به يک برنامه‌ي سرويس‌دهي ديگر در نتيجه‌ي درخواست خارجي يا داخلي است. پس از اينکه برنامه‌ي سرويس دهي اجرا شد، کنترل به برنامه‌ي اصلي بازمي‌گردد.</a:t>
            </a:r>
          </a:p>
          <a:p>
            <a:r>
              <a:rPr lang="fa-IR" sz="2800" dirty="0" smtClean="0"/>
              <a:t>رويه‌ي وقفه مشابه فراخواني زيرروال است جز سه مورد:</a:t>
            </a:r>
          </a:p>
          <a:p>
            <a:pPr lvl="2"/>
            <a:r>
              <a:rPr lang="fa-IR" sz="2000" dirty="0" smtClean="0"/>
              <a:t>وقفه معمولاً از يک سيگنال داخلي يا خارجي ناشي مي‌شود، نه از اجراي يک دستورالعمل ( به جز وقفه نرم‌افزاري)</a:t>
            </a:r>
          </a:p>
          <a:p>
            <a:pPr lvl="2"/>
            <a:r>
              <a:rPr lang="fa-IR" sz="2000" dirty="0" smtClean="0"/>
              <a:t>آدرس برنامه‌ي سرويس‌دهي به وقفه را سخت‌افزار تعيين مي‌کند، نه ميدان آدرس يک دستورالعمل</a:t>
            </a:r>
          </a:p>
          <a:p>
            <a:pPr lvl="2"/>
            <a:r>
              <a:rPr lang="fa-IR" sz="2000" dirty="0" smtClean="0"/>
              <a:t>رويه‌ي وقفه معمولاً همه‌ي اطلاعات لازم براي مشخص کردن وضعيت </a:t>
            </a:r>
            <a:r>
              <a:rPr lang="en-US" sz="2000" dirty="0" err="1" smtClean="0"/>
              <a:t>cpu</a:t>
            </a:r>
            <a:r>
              <a:rPr lang="fa-IR" sz="2000" dirty="0" smtClean="0"/>
              <a:t> را ذخيره مي‌کند، نه فقط شمارنده‌ي برنامه را.</a:t>
            </a:r>
          </a:p>
          <a:p>
            <a:pPr lvl="2"/>
            <a:endParaRPr lang="fa-IR" sz="2000" dirty="0" smtClean="0"/>
          </a:p>
          <a:p>
            <a:pPr lvl="2"/>
            <a:r>
              <a:rPr lang="fa-IR" sz="2000" dirty="0" smtClean="0"/>
              <a:t>پس از پايان سرويس وقفه، </a:t>
            </a:r>
            <a:r>
              <a:rPr lang="en-US" sz="2000" dirty="0" err="1" smtClean="0"/>
              <a:t>cpu</a:t>
            </a:r>
            <a:r>
              <a:rPr lang="fa-IR" sz="2000" dirty="0" smtClean="0"/>
              <a:t> بايد دقيقاً به وضعيت قبل از وقوع وقفه بازگردد.</a:t>
            </a:r>
          </a:p>
          <a:p>
            <a:pPr lvl="1"/>
            <a:endParaRPr lang="fa-IR" sz="36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وقفه</a:t>
            </a:r>
            <a:endParaRPr lang="en-US" dirty="0"/>
          </a:p>
        </p:txBody>
      </p:sp>
      <p:sp>
        <p:nvSpPr>
          <p:cNvPr id="3" name="Content Placeholder 2"/>
          <p:cNvSpPr>
            <a:spLocks noGrp="1"/>
          </p:cNvSpPr>
          <p:nvPr>
            <p:ph idx="1"/>
          </p:nvPr>
        </p:nvSpPr>
        <p:spPr>
          <a:xfrm>
            <a:off x="152400" y="990600"/>
            <a:ext cx="8777318" cy="5486400"/>
          </a:xfrm>
        </p:spPr>
        <p:txBody>
          <a:bodyPr/>
          <a:lstStyle/>
          <a:p>
            <a:r>
              <a:rPr lang="fa-IR" sz="2800" dirty="0" smtClean="0"/>
              <a:t>وضعيت </a:t>
            </a:r>
            <a:r>
              <a:rPr lang="en-US" sz="2800" dirty="0" err="1" smtClean="0"/>
              <a:t>cpu</a:t>
            </a:r>
            <a:r>
              <a:rPr lang="fa-IR" sz="2800" dirty="0" smtClean="0"/>
              <a:t> در پايان چرخه‌ي اجرا (زماني که وقفه تشخيص داده مي‌شود) از اطلاعات زير تعيين مي‌شود:</a:t>
            </a:r>
          </a:p>
          <a:p>
            <a:pPr marL="1257300" lvl="2" indent="-342900">
              <a:buFont typeface="+mj-lt"/>
              <a:buAutoNum type="arabicPeriod"/>
            </a:pPr>
            <a:r>
              <a:rPr lang="fa-IR" sz="2000" dirty="0" smtClean="0"/>
              <a:t>محتواي شمارنده‌ي برنامه</a:t>
            </a:r>
          </a:p>
          <a:p>
            <a:pPr marL="1257300" lvl="2" indent="-342900">
              <a:buFont typeface="+mj-lt"/>
              <a:buAutoNum type="arabicPeriod"/>
            </a:pPr>
            <a:r>
              <a:rPr lang="fa-IR" sz="2000" dirty="0" smtClean="0"/>
              <a:t>محتواي همه‌ي ثبات‌هاي پردازنده</a:t>
            </a:r>
          </a:p>
          <a:p>
            <a:pPr marL="1257300" lvl="2" indent="-342900">
              <a:buFont typeface="+mj-lt"/>
              <a:buAutoNum type="arabicPeriod"/>
            </a:pPr>
            <a:r>
              <a:rPr lang="fa-IR" sz="2000" dirty="0" smtClean="0"/>
              <a:t>محتواي بعضي از بيت‌هاي وضعيت</a:t>
            </a:r>
          </a:p>
          <a:p>
            <a:pPr marL="857250" lvl="1" indent="-342900"/>
            <a:r>
              <a:rPr lang="en-US" altLang="ko-KR" sz="3200" dirty="0" smtClean="0"/>
              <a:t>Program Status Word (PSW)</a:t>
            </a:r>
            <a:endParaRPr lang="fa-IR" altLang="ko-KR" sz="3200" dirty="0" smtClean="0"/>
          </a:p>
          <a:p>
            <a:pPr marL="1257300" lvl="2" indent="-342900"/>
            <a:r>
              <a:rPr lang="en-US" sz="1800" dirty="0" smtClean="0"/>
              <a:t>PSW</a:t>
            </a:r>
            <a:r>
              <a:rPr lang="fa-IR" sz="1800" dirty="0" smtClean="0"/>
              <a:t> </a:t>
            </a:r>
            <a:r>
              <a:rPr lang="fa-IR" sz="2000" dirty="0" smtClean="0"/>
              <a:t>مجموعه‌ي تمام بيت‌هاي وضعيتي در </a:t>
            </a:r>
            <a:r>
              <a:rPr lang="en-US" sz="1800" dirty="0" smtClean="0"/>
              <a:t>CPU</a:t>
            </a:r>
            <a:r>
              <a:rPr lang="fa-IR" sz="1800" dirty="0" smtClean="0"/>
              <a:t> </a:t>
            </a:r>
            <a:r>
              <a:rPr lang="fa-IR" sz="2000" dirty="0" smtClean="0"/>
              <a:t>خوانده مي‌شود و در يک ثبات سخت‌افزاري جداگانه ذخيره مي‌شود.</a:t>
            </a:r>
            <a:endParaRPr lang="en-US" sz="20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endParaRPr lang="en-US" smtClean="0"/>
          </a:p>
        </p:txBody>
      </p:sp>
      <p:sp>
        <p:nvSpPr>
          <p:cNvPr id="4099" name="Content Placeholder 2"/>
          <p:cNvSpPr>
            <a:spLocks noGrp="1"/>
          </p:cNvSpPr>
          <p:nvPr>
            <p:ph idx="1"/>
          </p:nvPr>
        </p:nvSpPr>
        <p:spPr/>
        <p:txBody>
          <a:bodyPr/>
          <a:lstStyle/>
          <a:p>
            <a:pPr lvl="1"/>
            <a:r>
              <a:rPr lang="fa-IR" sz="3000" smtClean="0"/>
              <a:t>در اين فصل سازمان و معماري </a:t>
            </a:r>
            <a:r>
              <a:rPr lang="en-US" sz="3000" smtClean="0"/>
              <a:t>cpu</a:t>
            </a:r>
            <a:r>
              <a:rPr lang="fa-IR" sz="3000" smtClean="0"/>
              <a:t> را با تأکيد بر ديدگاه کاربر از کامپيوتر شرح مي‌دهيم.</a:t>
            </a:r>
          </a:p>
          <a:p>
            <a:pPr lvl="2"/>
            <a:r>
              <a:rPr lang="fa-IR" sz="1800" smtClean="0"/>
              <a:t>نحوه‌ي ارتباط ثبات‌ها با </a:t>
            </a:r>
            <a:r>
              <a:rPr lang="en-US" sz="1800" smtClean="0"/>
              <a:t>ALU</a:t>
            </a:r>
            <a:r>
              <a:rPr lang="fa-IR" sz="1800" smtClean="0"/>
              <a:t> از طريق گذرکاهها</a:t>
            </a:r>
          </a:p>
          <a:p>
            <a:pPr lvl="2"/>
            <a:r>
              <a:rPr lang="fa-IR" sz="1800" smtClean="0"/>
              <a:t>عملکرد پشته حافظه</a:t>
            </a:r>
          </a:p>
          <a:p>
            <a:pPr lvl="2"/>
            <a:r>
              <a:rPr lang="fa-IR" sz="1800" smtClean="0"/>
              <a:t>انواع قالب‌هاي موجود براي دستورالعمل‌ها</a:t>
            </a:r>
          </a:p>
          <a:p>
            <a:pPr lvl="2"/>
            <a:r>
              <a:rPr lang="fa-IR" sz="1800" smtClean="0"/>
              <a:t>شيوه‌هاي آدرس دهي مورد استفاده براي بازيابي داده‌ها از حافظه</a:t>
            </a:r>
          </a:p>
          <a:p>
            <a:pPr lvl="2"/>
            <a:r>
              <a:rPr lang="fa-IR" sz="1800" smtClean="0"/>
              <a:t>دستورالعمل‌هايي که در مجموعه‌ي دستورالعمل‌هاي کامپيوتر ديده مي شود.</a:t>
            </a:r>
          </a:p>
          <a:p>
            <a:pPr lvl="2"/>
            <a:r>
              <a:rPr lang="fa-IR" sz="1800" smtClean="0"/>
              <a:t>مفهوم کامپيوتر کم دستور </a:t>
            </a:r>
            <a:r>
              <a:rPr lang="en-US" sz="1800" smtClean="0"/>
              <a:t>RISC</a:t>
            </a:r>
          </a:p>
          <a:p>
            <a:endParaRPr lang="en-US" smtClean="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انواع وقفه:</a:t>
            </a:r>
            <a:endParaRPr lang="en-US" dirty="0"/>
          </a:p>
        </p:txBody>
      </p:sp>
      <p:sp>
        <p:nvSpPr>
          <p:cNvPr id="3" name="Content Placeholder 2"/>
          <p:cNvSpPr>
            <a:spLocks noGrp="1"/>
          </p:cNvSpPr>
          <p:nvPr>
            <p:ph idx="1"/>
          </p:nvPr>
        </p:nvSpPr>
        <p:spPr/>
        <p:txBody>
          <a:bodyPr/>
          <a:lstStyle/>
          <a:p>
            <a:pPr lvl="1"/>
            <a:r>
              <a:rPr lang="fa-IR" sz="3600" dirty="0" smtClean="0"/>
              <a:t>وقفه‌هاي خارجي</a:t>
            </a:r>
          </a:p>
          <a:p>
            <a:pPr lvl="2"/>
            <a:r>
              <a:rPr lang="fa-IR" sz="2000" dirty="0" smtClean="0"/>
              <a:t>وقفه‌هاي خارجي از وسيله‌هاي ورودي – خروجي، از يک وسيله‌ي زمان</a:t>
            </a:r>
            <a:r>
              <a:rPr lang="en-US" sz="2000" dirty="0" smtClean="0"/>
              <a:t> </a:t>
            </a:r>
            <a:r>
              <a:rPr lang="fa-IR" sz="2000" dirty="0" smtClean="0"/>
              <a:t>بندي، از مداري که بر منبع تغذيه نظارت دارد يا از هر منبع خارجي ديگر ناشي مي‌شوند.</a:t>
            </a:r>
          </a:p>
          <a:p>
            <a:pPr lvl="1"/>
            <a:r>
              <a:rPr lang="fa-IR" sz="3600" dirty="0" smtClean="0"/>
              <a:t>وقفه‌هاي داخلي</a:t>
            </a:r>
          </a:p>
          <a:p>
            <a:pPr lvl="2"/>
            <a:r>
              <a:rPr lang="fa-IR" sz="2000" dirty="0" smtClean="0"/>
              <a:t>وقفه‌هاي داخلي از استفاده‌ي غيرمجاز يا اشتباه از يک دستورالعمل يا داده ناشي مي‌شوند. (مانند سرريز ثبات، تقسيم بر صفر، کد عمل نامعتبر و ...)</a:t>
            </a:r>
          </a:p>
          <a:p>
            <a:pPr lvl="1"/>
            <a:r>
              <a:rPr lang="fa-IR" sz="3600" dirty="0" smtClean="0"/>
              <a:t>وقفه‌هاي نرم‌افزاري</a:t>
            </a:r>
          </a:p>
          <a:p>
            <a:pPr lvl="2"/>
            <a:r>
              <a:rPr lang="fa-IR" sz="2000" dirty="0" smtClean="0"/>
              <a:t>وقفه نرم‌افزاري يک دستورالعمل فراخواني مخصوص است که مانند وقفه رفتار مي‌کند و نه مانند فراخواني زيرروال.</a:t>
            </a:r>
            <a:endParaRPr lang="en-US"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rtl="1"/>
            <a:r>
              <a:rPr lang="en-US" altLang="ko-KR" dirty="0" smtClean="0"/>
              <a:t>Complex Instruction Set Computer (</a:t>
            </a:r>
            <a:r>
              <a:rPr lang="en-US" altLang="ko-KR" sz="1600" dirty="0" smtClean="0">
                <a:solidFill>
                  <a:schemeClr val="tx1"/>
                </a:solidFill>
              </a:rPr>
              <a:t>CISC</a:t>
            </a:r>
            <a:r>
              <a:rPr lang="en-US" altLang="ko-KR" dirty="0" smtClean="0"/>
              <a:t>)</a:t>
            </a:r>
            <a:endParaRPr lang="en-US" dirty="0"/>
          </a:p>
        </p:txBody>
      </p:sp>
      <p:sp>
        <p:nvSpPr>
          <p:cNvPr id="3" name="Content Placeholder 2"/>
          <p:cNvSpPr>
            <a:spLocks noGrp="1"/>
          </p:cNvSpPr>
          <p:nvPr>
            <p:ph idx="1"/>
          </p:nvPr>
        </p:nvSpPr>
        <p:spPr/>
        <p:txBody>
          <a:bodyPr/>
          <a:lstStyle/>
          <a:p>
            <a:pPr lvl="2"/>
            <a:r>
              <a:rPr lang="fa-IR" sz="2400" dirty="0" smtClean="0"/>
              <a:t>کامپيوتري که تعداد دستورالعمل‌هاي آن زياد باشد به‌عنوان کامپيوتر با مجموعه دستورالعمل‌هاي پيچيده (</a:t>
            </a:r>
            <a:r>
              <a:rPr lang="en-US" sz="2400" dirty="0" err="1" smtClean="0"/>
              <a:t>cisc</a:t>
            </a:r>
            <a:r>
              <a:rPr lang="fa-IR" sz="2400" dirty="0" smtClean="0"/>
              <a:t>) يا کامپيوتر پر دستور طبقه‌بندي مي‌شود.</a:t>
            </a:r>
            <a:endParaRPr lang="en-US" sz="2400" dirty="0" smtClean="0"/>
          </a:p>
          <a:p>
            <a:pPr lvl="1"/>
            <a:r>
              <a:rPr lang="fa-IR" sz="4000" dirty="0" smtClean="0"/>
              <a:t>مشخصات </a:t>
            </a:r>
            <a:r>
              <a:rPr lang="en-US" sz="4000" dirty="0" smtClean="0"/>
              <a:t>CISC</a:t>
            </a:r>
            <a:endParaRPr lang="fa-IR" sz="4000" dirty="0" smtClean="0"/>
          </a:p>
          <a:p>
            <a:pPr marL="1257300" lvl="2" indent="-342900">
              <a:buFont typeface="+mj-lt"/>
              <a:buAutoNum type="arabicPeriod"/>
            </a:pPr>
            <a:r>
              <a:rPr lang="fa-IR" sz="2400" dirty="0" smtClean="0"/>
              <a:t>تعداد زياد دستورالعمل‌ها، نوعاً 100 تا 250 دستورالعمل</a:t>
            </a:r>
          </a:p>
          <a:p>
            <a:pPr marL="1257300" lvl="2" indent="-342900">
              <a:buFont typeface="+mj-lt"/>
              <a:buAutoNum type="arabicPeriod"/>
            </a:pPr>
            <a:r>
              <a:rPr lang="fa-IR" sz="2400" dirty="0" smtClean="0"/>
              <a:t>دستورالعمل‌هايي که کارهايي تخصصي را انجام مي‌دهند و کمتر از آن استفاده مي‌شود.</a:t>
            </a:r>
          </a:p>
          <a:p>
            <a:pPr marL="1257300" lvl="2" indent="-342900">
              <a:buFont typeface="+mj-lt"/>
              <a:buAutoNum type="arabicPeriod"/>
            </a:pPr>
            <a:r>
              <a:rPr lang="fa-IR" sz="2400" dirty="0" smtClean="0"/>
              <a:t>گستره‌ي وسيعي از شيوه‌هاي آدرس‌دهي، نوعاً 5 تا 30 شيوه‌ي مختلف را در بر مي‌گيرند.</a:t>
            </a:r>
          </a:p>
          <a:p>
            <a:pPr marL="1257300" lvl="2" indent="-342900">
              <a:buFont typeface="+mj-lt"/>
              <a:buAutoNum type="arabicPeriod"/>
            </a:pPr>
            <a:r>
              <a:rPr lang="fa-IR" sz="2400" dirty="0" smtClean="0"/>
              <a:t>قالب‌هاي داراي طول متغيير براي دستورالعمل‌ها</a:t>
            </a:r>
          </a:p>
          <a:p>
            <a:pPr marL="1257300" lvl="2" indent="-342900">
              <a:buFont typeface="+mj-lt"/>
              <a:buAutoNum type="arabicPeriod"/>
            </a:pPr>
            <a:r>
              <a:rPr lang="fa-IR" sz="2400" dirty="0" smtClean="0"/>
              <a:t>دستورالعمل‌هايي که عملوند‌ها را در حافظه دستکاري مي‌کنند.</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grpId="0" nodeType="after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par>
                          <p:cTn id="13" fill="hold">
                            <p:stCondLst>
                              <p:cond delay="0"/>
                            </p:stCondLst>
                            <p:childTnLst>
                              <p:par>
                                <p:cTn id="14" presetID="1" presetClass="entr" presetSubtype="0" fill="hold" grpId="0" nodeType="after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childTnLst>
                                </p:cTn>
                              </p:par>
                            </p:childTnLst>
                          </p:cTn>
                        </p:par>
                        <p:par>
                          <p:cTn id="16" fill="hold">
                            <p:stCondLst>
                              <p:cond delay="0"/>
                            </p:stCondLst>
                            <p:childTnLst>
                              <p:par>
                                <p:cTn id="17" presetID="1" presetClass="entr" presetSubtype="0" fill="hold" grpId="0" nodeType="after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par>
                          <p:cTn id="19" fill="hold">
                            <p:stCondLst>
                              <p:cond delay="0"/>
                            </p:stCondLst>
                            <p:childTnLst>
                              <p:par>
                                <p:cTn id="20" presetID="1" presetClass="entr" presetSubtype="0" fill="hold" grpId="0" nodeType="after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rtl="1"/>
            <a:r>
              <a:rPr lang="en-US" altLang="ko-KR" dirty="0" smtClean="0"/>
              <a:t>Reduced Instruction Set Computer (</a:t>
            </a:r>
            <a:r>
              <a:rPr lang="en-US" altLang="ko-KR" sz="1600" dirty="0" smtClean="0">
                <a:solidFill>
                  <a:schemeClr val="tx1"/>
                </a:solidFill>
              </a:rPr>
              <a:t>RISC</a:t>
            </a:r>
            <a:r>
              <a:rPr lang="en-US" altLang="ko-KR" dirty="0" smtClean="0"/>
              <a:t>)</a:t>
            </a:r>
            <a:endParaRPr lang="en-US" dirty="0"/>
          </a:p>
        </p:txBody>
      </p:sp>
      <p:sp>
        <p:nvSpPr>
          <p:cNvPr id="3" name="Content Placeholder 2"/>
          <p:cNvSpPr>
            <a:spLocks noGrp="1"/>
          </p:cNvSpPr>
          <p:nvPr>
            <p:ph idx="1"/>
          </p:nvPr>
        </p:nvSpPr>
        <p:spPr/>
        <p:txBody>
          <a:bodyPr/>
          <a:lstStyle/>
          <a:p>
            <a:pPr marL="630238" lvl="2" indent="-360363"/>
            <a:r>
              <a:rPr lang="fa-IR" sz="1800" dirty="0" smtClean="0"/>
              <a:t>در معماري </a:t>
            </a:r>
            <a:r>
              <a:rPr lang="en-US" sz="1800" dirty="0" smtClean="0"/>
              <a:t>RISC</a:t>
            </a:r>
            <a:r>
              <a:rPr lang="fa-IR" sz="1800" dirty="0" smtClean="0"/>
              <a:t> تلاش بر کاهش زمان اجرا يا ساده کردن مجموعه‌ي دستورالعمل‌هاي کامپيوتر شده است.</a:t>
            </a:r>
          </a:p>
          <a:p>
            <a:pPr marL="630238" lvl="1" indent="-360363"/>
            <a:r>
              <a:rPr lang="fa-IR" sz="3200" dirty="0" smtClean="0"/>
              <a:t>مشخصات </a:t>
            </a:r>
            <a:r>
              <a:rPr lang="en-US" sz="3200" dirty="0" smtClean="0"/>
              <a:t>RISC</a:t>
            </a:r>
            <a:endParaRPr lang="fa-IR" sz="3200" dirty="0" smtClean="0"/>
          </a:p>
          <a:p>
            <a:pPr marL="630238" lvl="2" indent="-360363">
              <a:buFont typeface="+mj-lt"/>
              <a:buAutoNum type="arabicPeriod"/>
            </a:pPr>
            <a:r>
              <a:rPr lang="fa-IR" sz="1800" dirty="0" smtClean="0"/>
              <a:t>تعداد دستورالعمل‌هاي نسبتاٌ کم</a:t>
            </a:r>
          </a:p>
          <a:p>
            <a:pPr marL="630238" lvl="2" indent="-360363">
              <a:buFont typeface="+mj-lt"/>
              <a:buAutoNum type="arabicPeriod"/>
            </a:pPr>
            <a:r>
              <a:rPr lang="fa-IR" sz="1800" dirty="0" smtClean="0"/>
              <a:t>تعداد شيوه‌هاي آدرسي دهي نسبتاً کم</a:t>
            </a:r>
          </a:p>
          <a:p>
            <a:pPr marL="630238" lvl="2" indent="-360363">
              <a:buFont typeface="+mj-lt"/>
              <a:buAutoNum type="arabicPeriod"/>
            </a:pPr>
            <a:r>
              <a:rPr lang="fa-IR" sz="1800" dirty="0" smtClean="0"/>
              <a:t>مراجعه به حافظه محدود است به دستورالعمل‌هاي ذخيره و بازيابي</a:t>
            </a:r>
          </a:p>
          <a:p>
            <a:pPr marL="630238" lvl="2" indent="-360363">
              <a:buFont typeface="+mj-lt"/>
              <a:buAutoNum type="arabicPeriod"/>
            </a:pPr>
            <a:r>
              <a:rPr lang="fa-IR" sz="1800" dirty="0" smtClean="0"/>
              <a:t>همه‌ي عمل‌ها در ثبات‌هاي </a:t>
            </a:r>
            <a:r>
              <a:rPr lang="en-US" sz="1800" dirty="0" smtClean="0"/>
              <a:t>CPU</a:t>
            </a:r>
            <a:r>
              <a:rPr lang="fa-IR" sz="1800" dirty="0" smtClean="0"/>
              <a:t> انجام مي‌شود.</a:t>
            </a:r>
          </a:p>
          <a:p>
            <a:pPr marL="630238" lvl="2" indent="-360363">
              <a:buFont typeface="+mj-lt"/>
              <a:buAutoNum type="arabicPeriod"/>
            </a:pPr>
            <a:r>
              <a:rPr lang="fa-IR" sz="1800" dirty="0" smtClean="0"/>
              <a:t>قالب دستورالعمل‌ها طول ثابتي دارد و به آساني کدگشايي مي‌شود.</a:t>
            </a:r>
          </a:p>
          <a:p>
            <a:pPr marL="630238" lvl="2" indent="-360363">
              <a:buFont typeface="+mj-lt"/>
              <a:buAutoNum type="arabicPeriod"/>
            </a:pPr>
            <a:r>
              <a:rPr lang="fa-IR" sz="1800" dirty="0" smtClean="0"/>
              <a:t>اجراي دستورالعمل‌ها تک چرخه‌اي است.</a:t>
            </a:r>
          </a:p>
          <a:p>
            <a:pPr marL="630238" lvl="2" indent="-360363">
              <a:buFont typeface="+mj-lt"/>
              <a:buAutoNum type="arabicPeriod"/>
            </a:pPr>
            <a:r>
              <a:rPr lang="fa-IR" sz="1800" dirty="0" smtClean="0"/>
              <a:t>کنترل از نوع سخت‌افزاري است و نه ريزبرنامه‌نويسي شده.</a:t>
            </a:r>
          </a:p>
          <a:p>
            <a:pPr marL="630238" lvl="1" indent="-360363"/>
            <a:r>
              <a:rPr lang="fa-IR" sz="3200" dirty="0" smtClean="0"/>
              <a:t>ساير ويژگيهاي معماري </a:t>
            </a:r>
            <a:r>
              <a:rPr lang="en-US" sz="3200" dirty="0" smtClean="0"/>
              <a:t>RISC</a:t>
            </a:r>
            <a:endParaRPr lang="fa-IR" sz="3200" dirty="0" smtClean="0"/>
          </a:p>
          <a:p>
            <a:pPr marL="630238" lvl="2" indent="-360363"/>
            <a:r>
              <a:rPr lang="fa-IR" sz="1800" dirty="0" smtClean="0"/>
              <a:t>تعداد نسبتاً زياد ثبات‌ها در واحد پردازنده</a:t>
            </a:r>
          </a:p>
          <a:p>
            <a:pPr marL="630238" lvl="2" indent="-360363"/>
            <a:r>
              <a:rPr lang="fa-IR" sz="1800" dirty="0" smtClean="0"/>
              <a:t>استفاده از پنجره‌هاي همپوشان براي تسريع فراخواني و بازگشت از رويه.</a:t>
            </a:r>
          </a:p>
          <a:p>
            <a:pPr marL="630238" lvl="2" indent="-360363"/>
            <a:r>
              <a:rPr lang="fa-IR" sz="1800" dirty="0" smtClean="0"/>
              <a:t>خط لوله‌ي دستورالعمل کارا</a:t>
            </a:r>
          </a:p>
          <a:p>
            <a:pPr marL="630238" lvl="2" indent="-360363"/>
            <a:r>
              <a:rPr lang="fa-IR" sz="1800" dirty="0" smtClean="0"/>
              <a:t>پشتيباني مترجم براي ترجمه‌ي کاراي برنامه‌هاي نوشته شده به زبان‌هاي سطح بالا به برنامه‌هاي زبان ماشين.</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strips(downLeft)">
                                      <p:cBhvr>
                                        <p:cTn id="7" dur="500"/>
                                        <p:tgtEl>
                                          <p:spTgt spid="3">
                                            <p:txEl>
                                              <p:pRg st="1" end="1"/>
                                            </p:txEl>
                                          </p:spTgt>
                                        </p:tgtEl>
                                      </p:cBhvr>
                                    </p:animEffect>
                                  </p:childTnLst>
                                </p:cTn>
                              </p:par>
                              <p:par>
                                <p:cTn id="8" presetID="18" presetClass="entr" presetSubtype="12" fill="hold" grpId="0"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strips(downLeft)">
                                      <p:cBhvr>
                                        <p:cTn id="10" dur="500"/>
                                        <p:tgtEl>
                                          <p:spTgt spid="3">
                                            <p:txEl>
                                              <p:pRg st="2" end="2"/>
                                            </p:txEl>
                                          </p:spTgt>
                                        </p:tgtEl>
                                      </p:cBhvr>
                                    </p:animEffect>
                                  </p:childTnLst>
                                </p:cTn>
                              </p:par>
                              <p:par>
                                <p:cTn id="11" presetID="18" presetClass="entr" presetSubtype="12"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strips(downLeft)">
                                      <p:cBhvr>
                                        <p:cTn id="13" dur="500"/>
                                        <p:tgtEl>
                                          <p:spTgt spid="3">
                                            <p:txEl>
                                              <p:pRg st="3" end="3"/>
                                            </p:txEl>
                                          </p:spTgt>
                                        </p:tgtEl>
                                      </p:cBhvr>
                                    </p:animEffect>
                                  </p:childTnLst>
                                </p:cTn>
                              </p:par>
                              <p:par>
                                <p:cTn id="14" presetID="18" presetClass="entr" presetSubtype="12" fill="hold" grpId="0"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strips(downLeft)">
                                      <p:cBhvr>
                                        <p:cTn id="16" dur="500"/>
                                        <p:tgtEl>
                                          <p:spTgt spid="3">
                                            <p:txEl>
                                              <p:pRg st="4" end="4"/>
                                            </p:txEl>
                                          </p:spTgt>
                                        </p:tgtEl>
                                      </p:cBhvr>
                                    </p:animEffect>
                                  </p:childTnLst>
                                </p:cTn>
                              </p:par>
                              <p:par>
                                <p:cTn id="17" presetID="18" presetClass="entr" presetSubtype="12" fill="hold" grpId="0"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Effect transition="in" filter="strips(downLeft)">
                                      <p:cBhvr>
                                        <p:cTn id="19" dur="500"/>
                                        <p:tgtEl>
                                          <p:spTgt spid="3">
                                            <p:txEl>
                                              <p:pRg st="5" end="5"/>
                                            </p:txEl>
                                          </p:spTgt>
                                        </p:tgtEl>
                                      </p:cBhvr>
                                    </p:animEffect>
                                  </p:childTnLst>
                                </p:cTn>
                              </p:par>
                              <p:par>
                                <p:cTn id="20" presetID="18" presetClass="entr" presetSubtype="12" fill="hold" grpId="0" nodeType="with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strips(downLeft)">
                                      <p:cBhvr>
                                        <p:cTn id="22" dur="500"/>
                                        <p:tgtEl>
                                          <p:spTgt spid="3">
                                            <p:txEl>
                                              <p:pRg st="6" end="6"/>
                                            </p:txEl>
                                          </p:spTgt>
                                        </p:tgtEl>
                                      </p:cBhvr>
                                    </p:animEffect>
                                  </p:childTnLst>
                                </p:cTn>
                              </p:par>
                              <p:par>
                                <p:cTn id="23" presetID="18" presetClass="entr" presetSubtype="12" fill="hold" grpId="0" nodeType="with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animEffect transition="in" filter="strips(downLeft)">
                                      <p:cBhvr>
                                        <p:cTn id="25" dur="500"/>
                                        <p:tgtEl>
                                          <p:spTgt spid="3">
                                            <p:txEl>
                                              <p:pRg st="7" end="7"/>
                                            </p:txEl>
                                          </p:spTgt>
                                        </p:tgtEl>
                                      </p:cBhvr>
                                    </p:animEffect>
                                  </p:childTnLst>
                                </p:cTn>
                              </p:par>
                              <p:par>
                                <p:cTn id="26" presetID="18" presetClass="entr" presetSubtype="12" fill="hold" grpId="0" nodeType="withEffect">
                                  <p:stCondLst>
                                    <p:cond delay="0"/>
                                  </p:stCondLst>
                                  <p:childTnLst>
                                    <p:set>
                                      <p:cBhvr>
                                        <p:cTn id="27" dur="1" fill="hold">
                                          <p:stCondLst>
                                            <p:cond delay="0"/>
                                          </p:stCondLst>
                                        </p:cTn>
                                        <p:tgtEl>
                                          <p:spTgt spid="3">
                                            <p:txEl>
                                              <p:pRg st="8" end="8"/>
                                            </p:txEl>
                                          </p:spTgt>
                                        </p:tgtEl>
                                        <p:attrNameLst>
                                          <p:attrName>style.visibility</p:attrName>
                                        </p:attrNameLst>
                                      </p:cBhvr>
                                      <p:to>
                                        <p:strVal val="visible"/>
                                      </p:to>
                                    </p:set>
                                    <p:animEffect transition="in" filter="strips(downLeft)">
                                      <p:cBhvr>
                                        <p:cTn id="28" dur="500"/>
                                        <p:tgtEl>
                                          <p:spTgt spid="3">
                                            <p:txEl>
                                              <p:pRg st="8" end="8"/>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8" presetClass="entr" presetSubtype="12" fill="hold" grpId="0" nodeType="clickEffect">
                                  <p:stCondLst>
                                    <p:cond delay="0"/>
                                  </p:stCondLst>
                                  <p:childTnLst>
                                    <p:set>
                                      <p:cBhvr>
                                        <p:cTn id="32" dur="1" fill="hold">
                                          <p:stCondLst>
                                            <p:cond delay="0"/>
                                          </p:stCondLst>
                                        </p:cTn>
                                        <p:tgtEl>
                                          <p:spTgt spid="3">
                                            <p:txEl>
                                              <p:pRg st="9" end="9"/>
                                            </p:txEl>
                                          </p:spTgt>
                                        </p:tgtEl>
                                        <p:attrNameLst>
                                          <p:attrName>style.visibility</p:attrName>
                                        </p:attrNameLst>
                                      </p:cBhvr>
                                      <p:to>
                                        <p:strVal val="visible"/>
                                      </p:to>
                                    </p:set>
                                    <p:animEffect transition="in" filter="strips(downLeft)">
                                      <p:cBhvr>
                                        <p:cTn id="33" dur="500"/>
                                        <p:tgtEl>
                                          <p:spTgt spid="3">
                                            <p:txEl>
                                              <p:pRg st="9" end="9"/>
                                            </p:txEl>
                                          </p:spTgt>
                                        </p:tgtEl>
                                      </p:cBhvr>
                                    </p:animEffect>
                                  </p:childTnLst>
                                </p:cTn>
                              </p:par>
                              <p:par>
                                <p:cTn id="34" presetID="18" presetClass="entr" presetSubtype="12" fill="hold" grpId="0" nodeType="withEffect">
                                  <p:stCondLst>
                                    <p:cond delay="0"/>
                                  </p:stCondLst>
                                  <p:childTnLst>
                                    <p:set>
                                      <p:cBhvr>
                                        <p:cTn id="35" dur="1" fill="hold">
                                          <p:stCondLst>
                                            <p:cond delay="0"/>
                                          </p:stCondLst>
                                        </p:cTn>
                                        <p:tgtEl>
                                          <p:spTgt spid="3">
                                            <p:txEl>
                                              <p:pRg st="10" end="10"/>
                                            </p:txEl>
                                          </p:spTgt>
                                        </p:tgtEl>
                                        <p:attrNameLst>
                                          <p:attrName>style.visibility</p:attrName>
                                        </p:attrNameLst>
                                      </p:cBhvr>
                                      <p:to>
                                        <p:strVal val="visible"/>
                                      </p:to>
                                    </p:set>
                                    <p:animEffect transition="in" filter="strips(downLeft)">
                                      <p:cBhvr>
                                        <p:cTn id="36" dur="500"/>
                                        <p:tgtEl>
                                          <p:spTgt spid="3">
                                            <p:txEl>
                                              <p:pRg st="10" end="10"/>
                                            </p:txEl>
                                          </p:spTgt>
                                        </p:tgtEl>
                                      </p:cBhvr>
                                    </p:animEffect>
                                  </p:childTnLst>
                                </p:cTn>
                              </p:par>
                              <p:par>
                                <p:cTn id="37" presetID="18" presetClass="entr" presetSubtype="12" fill="hold" grpId="0" nodeType="withEffect">
                                  <p:stCondLst>
                                    <p:cond delay="0"/>
                                  </p:stCondLst>
                                  <p:childTnLst>
                                    <p:set>
                                      <p:cBhvr>
                                        <p:cTn id="38" dur="1" fill="hold">
                                          <p:stCondLst>
                                            <p:cond delay="0"/>
                                          </p:stCondLst>
                                        </p:cTn>
                                        <p:tgtEl>
                                          <p:spTgt spid="3">
                                            <p:txEl>
                                              <p:pRg st="11" end="11"/>
                                            </p:txEl>
                                          </p:spTgt>
                                        </p:tgtEl>
                                        <p:attrNameLst>
                                          <p:attrName>style.visibility</p:attrName>
                                        </p:attrNameLst>
                                      </p:cBhvr>
                                      <p:to>
                                        <p:strVal val="visible"/>
                                      </p:to>
                                    </p:set>
                                    <p:animEffect transition="in" filter="strips(downLeft)">
                                      <p:cBhvr>
                                        <p:cTn id="39" dur="500"/>
                                        <p:tgtEl>
                                          <p:spTgt spid="3">
                                            <p:txEl>
                                              <p:pRg st="11" end="11"/>
                                            </p:txEl>
                                          </p:spTgt>
                                        </p:tgtEl>
                                      </p:cBhvr>
                                    </p:animEffect>
                                  </p:childTnLst>
                                </p:cTn>
                              </p:par>
                              <p:par>
                                <p:cTn id="40" presetID="18" presetClass="entr" presetSubtype="12" fill="hold" grpId="0" nodeType="withEffect">
                                  <p:stCondLst>
                                    <p:cond delay="0"/>
                                  </p:stCondLst>
                                  <p:childTnLst>
                                    <p:set>
                                      <p:cBhvr>
                                        <p:cTn id="41" dur="1" fill="hold">
                                          <p:stCondLst>
                                            <p:cond delay="0"/>
                                          </p:stCondLst>
                                        </p:cTn>
                                        <p:tgtEl>
                                          <p:spTgt spid="3">
                                            <p:txEl>
                                              <p:pRg st="12" end="12"/>
                                            </p:txEl>
                                          </p:spTgt>
                                        </p:tgtEl>
                                        <p:attrNameLst>
                                          <p:attrName>style.visibility</p:attrName>
                                        </p:attrNameLst>
                                      </p:cBhvr>
                                      <p:to>
                                        <p:strVal val="visible"/>
                                      </p:to>
                                    </p:set>
                                    <p:animEffect transition="in" filter="strips(downLeft)">
                                      <p:cBhvr>
                                        <p:cTn id="42" dur="500"/>
                                        <p:tgtEl>
                                          <p:spTgt spid="3">
                                            <p:txEl>
                                              <p:pRg st="12" end="12"/>
                                            </p:txEl>
                                          </p:spTgt>
                                        </p:tgtEl>
                                      </p:cBhvr>
                                    </p:animEffect>
                                  </p:childTnLst>
                                </p:cTn>
                              </p:par>
                              <p:par>
                                <p:cTn id="43" presetID="18" presetClass="entr" presetSubtype="12" fill="hold" grpId="0" nodeType="withEffect">
                                  <p:stCondLst>
                                    <p:cond delay="0"/>
                                  </p:stCondLst>
                                  <p:childTnLst>
                                    <p:set>
                                      <p:cBhvr>
                                        <p:cTn id="44" dur="1" fill="hold">
                                          <p:stCondLst>
                                            <p:cond delay="0"/>
                                          </p:stCondLst>
                                        </p:cTn>
                                        <p:tgtEl>
                                          <p:spTgt spid="3">
                                            <p:txEl>
                                              <p:pRg st="13" end="13"/>
                                            </p:txEl>
                                          </p:spTgt>
                                        </p:tgtEl>
                                        <p:attrNameLst>
                                          <p:attrName>style.visibility</p:attrName>
                                        </p:attrNameLst>
                                      </p:cBhvr>
                                      <p:to>
                                        <p:strVal val="visible"/>
                                      </p:to>
                                    </p:set>
                                    <p:animEffect transition="in" filter="strips(downLeft)">
                                      <p:cBhvr>
                                        <p:cTn id="45" dur="500"/>
                                        <p:tgtEl>
                                          <p:spTgt spid="3">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پنجره‌هاي ثبات همپوشان</a:t>
            </a:r>
            <a:endParaRPr lang="en-US" dirty="0"/>
          </a:p>
        </p:txBody>
      </p:sp>
      <p:sp>
        <p:nvSpPr>
          <p:cNvPr id="3" name="Content Placeholder 2"/>
          <p:cNvSpPr>
            <a:spLocks noGrp="1"/>
          </p:cNvSpPr>
          <p:nvPr>
            <p:ph idx="1"/>
          </p:nvPr>
        </p:nvSpPr>
        <p:spPr>
          <a:xfrm>
            <a:off x="214282" y="990600"/>
            <a:ext cx="8624918" cy="5486400"/>
          </a:xfrm>
        </p:spPr>
        <p:txBody>
          <a:bodyPr/>
          <a:lstStyle/>
          <a:p>
            <a:r>
              <a:rPr lang="fa-IR" sz="2400" dirty="0" smtClean="0"/>
              <a:t>در زبان‌هاي سطح بالا از فراخواني و بازگشت از رويه‌ها بسيار استفاده مي‌شود.</a:t>
            </a:r>
          </a:p>
          <a:p>
            <a:r>
              <a:rPr lang="fa-IR" sz="2400" dirty="0" smtClean="0"/>
              <a:t>در فراخواني رويه‌ها:</a:t>
            </a:r>
          </a:p>
          <a:p>
            <a:pPr lvl="2"/>
            <a:r>
              <a:rPr lang="fa-IR" sz="1800" dirty="0" smtClean="0"/>
              <a:t>مقادير ثبات‌ها ذخيره مي‌شود.</a:t>
            </a:r>
          </a:p>
          <a:p>
            <a:pPr lvl="2"/>
            <a:r>
              <a:rPr lang="fa-IR" sz="1800" dirty="0" smtClean="0"/>
              <a:t>پارامترهاي لازم براي رويه ارسال مي‌گردد.</a:t>
            </a:r>
          </a:p>
          <a:p>
            <a:pPr lvl="2"/>
            <a:r>
              <a:rPr lang="fa-IR" sz="1800" dirty="0" smtClean="0"/>
              <a:t>زير روالي براي اجراي رويه فراخواني مي‌گردد</a:t>
            </a:r>
          </a:p>
          <a:p>
            <a:r>
              <a:rPr lang="fa-IR" sz="2400" dirty="0" smtClean="0"/>
              <a:t>در بازگشت از رويه:</a:t>
            </a:r>
          </a:p>
          <a:p>
            <a:pPr lvl="2"/>
            <a:r>
              <a:rPr lang="fa-IR" sz="1800" dirty="0" smtClean="0"/>
              <a:t>مقادير قبلي ثبات‌ها بازيابي مي‌گردد.</a:t>
            </a:r>
          </a:p>
          <a:p>
            <a:pPr lvl="2"/>
            <a:r>
              <a:rPr lang="fa-IR" sz="1800" dirty="0" smtClean="0"/>
              <a:t>نتايج به برنامه فراخواننده ارسال مي‌شود.</a:t>
            </a:r>
          </a:p>
          <a:p>
            <a:pPr lvl="2"/>
            <a:r>
              <a:rPr lang="fa-IR" sz="1800" dirty="0" smtClean="0"/>
              <a:t>بازگشت از زيرروال صورت مي‌پذيرد.</a:t>
            </a:r>
          </a:p>
          <a:p>
            <a:endParaRPr lang="fa-IR" sz="2400" dirty="0" smtClean="0"/>
          </a:p>
          <a:p>
            <a:r>
              <a:rPr lang="fa-IR" sz="2400" dirty="0" smtClean="0"/>
              <a:t>ذخيره و بازيابي ثبات‌ها و ارسال پارامترها و نتايج، </a:t>
            </a:r>
            <a:r>
              <a:rPr lang="fa-IR" sz="2400" smtClean="0"/>
              <a:t>مستلزم عملياتي </a:t>
            </a:r>
            <a:r>
              <a:rPr lang="fa-IR" sz="2400" dirty="0" smtClean="0"/>
              <a:t>زمانبر است.</a:t>
            </a:r>
          </a:p>
          <a:p>
            <a:pPr lvl="2"/>
            <a:r>
              <a:rPr lang="fa-IR" sz="1800" dirty="0" smtClean="0"/>
              <a:t>برخي از کامپيوترها بانک‌هاي ثبات متعددي در اختيار مي‌گذارند و به هر رويه بانک ثبات مخصوصي اختصاص مي دهند. به اين ترتيب نياز به ذخيره و بازيابي مقادير ثبات‌ها از بين مي‌رود.</a:t>
            </a:r>
          </a:p>
          <a:p>
            <a:pPr lvl="2"/>
            <a:r>
              <a:rPr lang="fa-IR" sz="1800" dirty="0" smtClean="0"/>
              <a:t>بعضي از کامپيوترها از پشته‌اي در حافظه براي ذخيره‌ي پارامترهاي لازم براي رويه استفاده مي‌کنند، اما در اين صورت هربار مراجعه به پشته، مستلزم مراجعه به حافظه دارد.</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10" end="10"/>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
                                            <p:txEl>
                                              <p:pRg st="11" end="11"/>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پنجره‌هاي ثبات همپوشان</a:t>
            </a:r>
            <a:endParaRPr lang="en-US" dirty="0"/>
          </a:p>
        </p:txBody>
      </p:sp>
      <p:sp>
        <p:nvSpPr>
          <p:cNvPr id="3" name="Content Placeholder 2"/>
          <p:cNvSpPr>
            <a:spLocks noGrp="1"/>
          </p:cNvSpPr>
          <p:nvPr>
            <p:ph idx="1"/>
          </p:nvPr>
        </p:nvSpPr>
        <p:spPr>
          <a:xfrm>
            <a:off x="214282" y="990600"/>
            <a:ext cx="8624918" cy="5486400"/>
          </a:xfrm>
        </p:spPr>
        <p:txBody>
          <a:bodyPr/>
          <a:lstStyle/>
          <a:p>
            <a:r>
              <a:rPr lang="fa-IR" sz="2400" dirty="0" smtClean="0"/>
              <a:t>يکي از ويژگيهاي برخي از پردازنده‌هاي </a:t>
            </a:r>
            <a:r>
              <a:rPr lang="en-US" sz="2400" dirty="0" smtClean="0"/>
              <a:t>RISC</a:t>
            </a:r>
            <a:r>
              <a:rPr lang="fa-IR" sz="2400" dirty="0" smtClean="0"/>
              <a:t>، استفاده‌ي آنها از پنجره‌هاي ثبات همپوشان براي ايجاد امکان رد کردن پارامترها و اجتناب از نياز به ذخيره و بازيابي مقادير ثبات‌هاست.</a:t>
            </a:r>
          </a:p>
          <a:p>
            <a:endParaRPr lang="fa-IR" sz="2400" dirty="0" smtClean="0"/>
          </a:p>
          <a:p>
            <a:r>
              <a:rPr lang="fa-IR" sz="2400" dirty="0" smtClean="0"/>
              <a:t>فراخواني هر رويه منجر به تخصيص پنجره‌ي جديدي متشکل از مجموعه‌اي از ثبات‌هاي پردازنده براي استفاده‌ي رويه‌ي جديد مي‌شود.</a:t>
            </a:r>
          </a:p>
          <a:p>
            <a:r>
              <a:rPr lang="fa-IR" sz="2400" dirty="0" smtClean="0"/>
              <a:t>هر بار فراخواني رويه، پنجره‌ي ثبات جديدي را با افزايش يک اشاره‌گر فعال مي‌کند و در هنگام بازگشت اين اشاره‌گر را کاهش داده و موجب فعال شدن پنجره‌ي قبلي مي‌گردد.</a:t>
            </a:r>
          </a:p>
          <a:p>
            <a:endParaRPr lang="fa-IR" sz="2400" dirty="0" smtClean="0"/>
          </a:p>
          <a:p>
            <a:r>
              <a:rPr lang="fa-IR" sz="2400" dirty="0" smtClean="0"/>
              <a:t>پنجره‌هاي رويه‌هاي مجاور، ثبات‌هاي همپوشاني دارند که براي ايجاد امکان تبادل پارامترها و نتايج، از آنها به‌صورت مشترک استفاده مي‌شود.</a:t>
            </a:r>
            <a:endParaRPr lang="en-US"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20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20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Effect transition="in" filter="fade">
                                      <p:cBhvr>
                                        <p:cTn id="17" dur="2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just"/>
            <a:r>
              <a:rPr lang="fa-IR" sz="2400" dirty="0" smtClean="0"/>
              <a:t>پنجره‌هاي ثبات همپوشان - مثال</a:t>
            </a:r>
            <a:endParaRPr lang="en-US" sz="2400" dirty="0"/>
          </a:p>
        </p:txBody>
      </p:sp>
      <p:sp>
        <p:nvSpPr>
          <p:cNvPr id="3" name="Content Placeholder 2"/>
          <p:cNvSpPr>
            <a:spLocks noGrp="1"/>
          </p:cNvSpPr>
          <p:nvPr>
            <p:ph idx="1"/>
          </p:nvPr>
        </p:nvSpPr>
        <p:spPr>
          <a:xfrm>
            <a:off x="4929190" y="990600"/>
            <a:ext cx="4000528" cy="5486400"/>
          </a:xfrm>
        </p:spPr>
        <p:txBody>
          <a:bodyPr/>
          <a:lstStyle/>
          <a:p>
            <a:r>
              <a:rPr lang="fa-IR" dirty="0" smtClean="0"/>
              <a:t>اين سيستم مجموعاً 74 ثبات دارد.</a:t>
            </a:r>
          </a:p>
          <a:p>
            <a:r>
              <a:rPr lang="fa-IR" dirty="0" smtClean="0"/>
              <a:t>ثبات‌هاي </a:t>
            </a:r>
            <a:r>
              <a:rPr lang="en-US" dirty="0" smtClean="0"/>
              <a:t>R0</a:t>
            </a:r>
            <a:r>
              <a:rPr lang="fa-IR" dirty="0" smtClean="0"/>
              <a:t> تا </a:t>
            </a:r>
            <a:r>
              <a:rPr lang="en-US" dirty="0" smtClean="0"/>
              <a:t>R9</a:t>
            </a:r>
            <a:r>
              <a:rPr lang="fa-IR" dirty="0" smtClean="0"/>
              <a:t> ثبات‌هاي عام هستند که پارامترهاي مشترک در همه‌ي رويه‌ها را نگهداري مي‌کنند.</a:t>
            </a:r>
          </a:p>
          <a:p>
            <a:r>
              <a:rPr lang="fa-IR" dirty="0" smtClean="0"/>
              <a:t>64 ثبات ديگر به چهار پنجره براي رويه‌هاي </a:t>
            </a:r>
            <a:r>
              <a:rPr lang="en-US" dirty="0" smtClean="0"/>
              <a:t>A</a:t>
            </a:r>
            <a:r>
              <a:rPr lang="fa-IR" dirty="0" smtClean="0"/>
              <a:t>، </a:t>
            </a:r>
            <a:r>
              <a:rPr lang="en-US" dirty="0" smtClean="0"/>
              <a:t>B</a:t>
            </a:r>
            <a:r>
              <a:rPr lang="fa-IR" dirty="0" smtClean="0"/>
              <a:t>، </a:t>
            </a:r>
            <a:r>
              <a:rPr lang="en-US" dirty="0" smtClean="0"/>
              <a:t>C</a:t>
            </a:r>
            <a:r>
              <a:rPr lang="fa-IR" dirty="0" smtClean="0"/>
              <a:t> و </a:t>
            </a:r>
            <a:r>
              <a:rPr lang="en-US" dirty="0" smtClean="0"/>
              <a:t>D</a:t>
            </a:r>
            <a:r>
              <a:rPr lang="fa-IR" dirty="0" smtClean="0"/>
              <a:t> تقسيم شده است. </a:t>
            </a:r>
          </a:p>
          <a:p>
            <a:pPr marL="441325" lvl="1" indent="-268288"/>
            <a:r>
              <a:rPr lang="fa-IR" sz="2000" dirty="0" smtClean="0"/>
              <a:t>هر پنجره ثبات از 10 ثبات محلي و دو مجموعه‌ي شش ثباتي مشترک در پنجره‌هاي مجاور تشکيل مي‌شود.</a:t>
            </a:r>
          </a:p>
          <a:p>
            <a:pPr marL="41275" indent="-268288"/>
            <a:r>
              <a:rPr lang="fa-IR" dirty="0" smtClean="0"/>
              <a:t>ثبات‌هاي محلي براي متغيرهاي محلي و ثبات‌هاي مشترک براي تبادل پارامترها و نتايج بين رويه‌هاي مجاور بکار مي‌روند.</a:t>
            </a:r>
          </a:p>
          <a:p>
            <a:pPr marL="41275" indent="-268288"/>
            <a:r>
              <a:rPr lang="fa-IR" sz="1800" dirty="0" smtClean="0"/>
              <a:t>در هر زمان معين فقط يک پنجره‌ي ثبات فعال است و يک اشاره‌گر، پنجره‌ي فعال را مشخص مي‌کند.</a:t>
            </a:r>
          </a:p>
        </p:txBody>
      </p:sp>
      <p:graphicFrame>
        <p:nvGraphicFramePr>
          <p:cNvPr id="53250" name="Object 2"/>
          <p:cNvGraphicFramePr>
            <a:graphicFrameLocks noChangeAspect="1"/>
          </p:cNvGraphicFramePr>
          <p:nvPr/>
        </p:nvGraphicFramePr>
        <p:xfrm>
          <a:off x="0" y="214290"/>
          <a:ext cx="4920498" cy="6643710"/>
        </p:xfrm>
        <a:graphic>
          <a:graphicData uri="http://schemas.openxmlformats.org/presentationml/2006/ole">
            <mc:AlternateContent xmlns:mc="http://schemas.openxmlformats.org/markup-compatibility/2006">
              <mc:Choice xmlns:v="urn:schemas-microsoft-com:vml" Requires="v">
                <p:oleObj spid="_x0000_s53255" name="VISIO" r:id="rId3" imgW="6492600" imgH="8768160" progId="">
                  <p:embed/>
                </p:oleObj>
              </mc:Choice>
              <mc:Fallback>
                <p:oleObj name="VISIO" r:id="rId3" imgW="6492600" imgH="8768160" progId="">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214290"/>
                        <a:ext cx="4920498" cy="6643710"/>
                      </a:xfrm>
                      <a:prstGeom prst="rect">
                        <a:avLst/>
                      </a:prstGeom>
                      <a:solidFill>
                        <a:srgbClr val="FFFF99"/>
                      </a:solidFill>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2000"/>
                                        <p:tgtEl>
                                          <p:spTgt spid="3">
                                            <p:txEl>
                                              <p:pRg st="2" end="2"/>
                                            </p:txEl>
                                          </p:spTgt>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2000"/>
                                        <p:tgtEl>
                                          <p:spTgt spid="3">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2000"/>
                                        <p:tgtEl>
                                          <p:spTgt spid="3">
                                            <p:txEl>
                                              <p:pRg st="4" end="4"/>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3">
                                            <p:txEl>
                                              <p:pRg st="5" end="5"/>
                                            </p:txEl>
                                          </p:spTgt>
                                        </p:tgtEl>
                                        <p:attrNameLst>
                                          <p:attrName>style.visibility</p:attrName>
                                        </p:attrNameLst>
                                      </p:cBhvr>
                                      <p:to>
                                        <p:strVal val="visible"/>
                                      </p:to>
                                    </p:set>
                                    <p:animEffect transition="in" filter="fade">
                                      <p:cBhvr>
                                        <p:cTn id="30" dur="2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پنجره‌هاي ثبات همپوشان</a:t>
            </a:r>
            <a:endParaRPr lang="en-US" dirty="0"/>
          </a:p>
        </p:txBody>
      </p:sp>
      <p:sp>
        <p:nvSpPr>
          <p:cNvPr id="3" name="Content Placeholder 2"/>
          <p:cNvSpPr>
            <a:spLocks noGrp="1"/>
          </p:cNvSpPr>
          <p:nvPr>
            <p:ph idx="1"/>
          </p:nvPr>
        </p:nvSpPr>
        <p:spPr/>
        <p:txBody>
          <a:bodyPr/>
          <a:lstStyle/>
          <a:p>
            <a:r>
              <a:rPr lang="fa-IR" dirty="0" smtClean="0"/>
              <a:t>روابط حاکم در سازمان پنجره‌هاي ثبات</a:t>
            </a:r>
          </a:p>
          <a:p>
            <a:pPr lvl="1"/>
            <a:r>
              <a:rPr lang="fa-IR" dirty="0" smtClean="0"/>
              <a:t>تعداد ثبات‌هاي عام:			</a:t>
            </a:r>
            <a:r>
              <a:rPr lang="en-US" dirty="0" smtClean="0"/>
              <a:t>G</a:t>
            </a:r>
            <a:endParaRPr lang="fa-IR" dirty="0" smtClean="0"/>
          </a:p>
          <a:p>
            <a:pPr lvl="1"/>
            <a:r>
              <a:rPr lang="fa-IR" dirty="0" smtClean="0"/>
              <a:t>تعداد ثبات‌هاي محلي هر پنجره:		</a:t>
            </a:r>
            <a:r>
              <a:rPr lang="en-US" dirty="0" smtClean="0"/>
              <a:t>L</a:t>
            </a:r>
          </a:p>
          <a:p>
            <a:pPr lvl="1"/>
            <a:r>
              <a:rPr lang="fa-IR" dirty="0" smtClean="0"/>
              <a:t>تعداد ثبات‌هاي مشترک در دو پنجره:	</a:t>
            </a:r>
            <a:r>
              <a:rPr lang="en-US" dirty="0" smtClean="0"/>
              <a:t>C</a:t>
            </a:r>
            <a:endParaRPr lang="fa-IR" dirty="0" smtClean="0"/>
          </a:p>
          <a:p>
            <a:pPr lvl="1"/>
            <a:r>
              <a:rPr lang="fa-IR" dirty="0" smtClean="0"/>
              <a:t>تعداد پنجره‌ها:				</a:t>
            </a:r>
            <a:r>
              <a:rPr lang="en-US" dirty="0" smtClean="0"/>
              <a:t>W</a:t>
            </a:r>
            <a:endParaRPr lang="fa-IR" dirty="0" smtClean="0"/>
          </a:p>
          <a:p>
            <a:endParaRPr lang="fa-IR" dirty="0" smtClean="0"/>
          </a:p>
          <a:p>
            <a:r>
              <a:rPr lang="fa-IR" dirty="0" smtClean="0"/>
              <a:t>تعداد ثبات‌هايي که در اختيار هر پنجره قرار دارد به صورت زير محاسبه مي‌شود:</a:t>
            </a:r>
          </a:p>
          <a:p>
            <a:pPr lvl="1" algn="l" rtl="0"/>
            <a:r>
              <a:rPr lang="fa-IR" dirty="0" smtClean="0"/>
              <a:t>اندازه‌ي پنجره</a:t>
            </a:r>
            <a:r>
              <a:rPr lang="en-US" dirty="0" smtClean="0"/>
              <a:t>= L + 2C + G</a:t>
            </a:r>
          </a:p>
          <a:p>
            <a:pPr algn="r"/>
            <a:endParaRPr lang="en-US" dirty="0" smtClean="0"/>
          </a:p>
          <a:p>
            <a:pPr algn="r"/>
            <a:r>
              <a:rPr lang="fa-IR" dirty="0" smtClean="0"/>
              <a:t>تعداد کل ثبات‌هاي لازم در پردازنده:</a:t>
            </a:r>
          </a:p>
          <a:p>
            <a:pPr lvl="1" algn="l" rtl="0"/>
            <a:r>
              <a:rPr lang="fa-IR" dirty="0" smtClean="0"/>
              <a:t>مجموعه‌ي ثبات‌ها</a:t>
            </a:r>
            <a:r>
              <a:rPr lang="en-US" dirty="0" smtClean="0"/>
              <a:t> = ( L + C ) * W + G</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تمرين فصل 8 کتاب</a:t>
            </a:r>
            <a:endParaRPr lang="en-US" dirty="0"/>
          </a:p>
        </p:txBody>
      </p:sp>
      <p:sp>
        <p:nvSpPr>
          <p:cNvPr id="3" name="Content Placeholder 2"/>
          <p:cNvSpPr>
            <a:spLocks noGrp="1"/>
          </p:cNvSpPr>
          <p:nvPr>
            <p:ph idx="1"/>
          </p:nvPr>
        </p:nvSpPr>
        <p:spPr/>
        <p:txBody>
          <a:bodyPr/>
          <a:lstStyle/>
          <a:p>
            <a:r>
              <a:rPr lang="fa-IR" dirty="0" smtClean="0"/>
              <a:t>سئوالات 1، 12، 13، 18، 25 و 37</a:t>
            </a: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fa-IR" smtClean="0"/>
              <a:t>سازمان عمومي ثبات‌ها</a:t>
            </a:r>
            <a:endParaRPr lang="en-US" smtClean="0"/>
          </a:p>
        </p:txBody>
      </p:sp>
      <p:sp>
        <p:nvSpPr>
          <p:cNvPr id="5123" name="Content Placeholder 2"/>
          <p:cNvSpPr>
            <a:spLocks noGrp="1"/>
          </p:cNvSpPr>
          <p:nvPr>
            <p:ph idx="1"/>
          </p:nvPr>
        </p:nvSpPr>
        <p:spPr/>
        <p:txBody>
          <a:bodyPr/>
          <a:lstStyle/>
          <a:p>
            <a:r>
              <a:rPr lang="fa-IR" dirty="0" smtClean="0"/>
              <a:t>ثبات:</a:t>
            </a:r>
          </a:p>
          <a:p>
            <a:pPr lvl="1"/>
            <a:r>
              <a:rPr lang="fa-IR" dirty="0" smtClean="0"/>
              <a:t>خانه‌هاي حافظه براي ذخيره‌ي اشاره‌گرها، شمارنده‌ها، آدرس‌هاي بازگشت، نتايج موقت و حاصل‌ضرب‌هاي مياني در حين عمل ضرب لازم است.</a:t>
            </a:r>
          </a:p>
          <a:p>
            <a:pPr lvl="1"/>
            <a:r>
              <a:rPr lang="fa-IR" dirty="0" smtClean="0"/>
              <a:t>ضرورت مراجعه به حافظه براي چنين کارهايي زمان‌بر است.</a:t>
            </a:r>
          </a:p>
          <a:p>
            <a:pPr lvl="1"/>
            <a:r>
              <a:rPr lang="fa-IR" dirty="0" smtClean="0"/>
              <a:t>ذخيره‌ي اين مقادير در ثبات هاي پردازنده، کاراتر و راحت‌تر است.</a:t>
            </a:r>
          </a:p>
          <a:p>
            <a:pPr lvl="1"/>
            <a:endParaRPr lang="fa-IR" dirty="0" smtClean="0"/>
          </a:p>
          <a:p>
            <a:r>
              <a:rPr lang="fa-IR" dirty="0" smtClean="0"/>
              <a:t>  </a:t>
            </a:r>
            <a:endParaRPr lang="en-US" dirty="0"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r>
              <a:rPr lang="fa-IR" dirty="0" smtClean="0"/>
              <a:t>سازمان گذرگاهي براي هفت ثبات </a:t>
            </a:r>
            <a:r>
              <a:rPr lang="en-US" dirty="0" smtClean="0"/>
              <a:t>CPU</a:t>
            </a:r>
          </a:p>
        </p:txBody>
      </p:sp>
      <p:sp>
        <p:nvSpPr>
          <p:cNvPr id="6147" name="Content Placeholder 2"/>
          <p:cNvSpPr>
            <a:spLocks noGrp="1"/>
          </p:cNvSpPr>
          <p:nvPr>
            <p:ph idx="1"/>
          </p:nvPr>
        </p:nvSpPr>
        <p:spPr>
          <a:xfrm>
            <a:off x="4214810" y="990600"/>
            <a:ext cx="4624390" cy="5486400"/>
          </a:xfrm>
        </p:spPr>
        <p:txBody>
          <a:bodyPr/>
          <a:lstStyle/>
          <a:p>
            <a:r>
              <a:rPr lang="en-US" dirty="0" smtClean="0"/>
              <a:t>2 MUX</a:t>
            </a:r>
            <a:r>
              <a:rPr lang="fa-IR" dirty="0" smtClean="0"/>
              <a:t>: يکي از هفت رجيستر يا داده‌ي خارجي بوسيله‌ي </a:t>
            </a:r>
            <a:r>
              <a:rPr lang="en-US" sz="1800" dirty="0" smtClean="0"/>
              <a:t>SELA</a:t>
            </a:r>
            <a:r>
              <a:rPr lang="fa-IR" sz="1800" dirty="0" smtClean="0"/>
              <a:t> </a:t>
            </a:r>
            <a:r>
              <a:rPr lang="fa-IR" dirty="0" smtClean="0"/>
              <a:t>و </a:t>
            </a:r>
            <a:r>
              <a:rPr lang="en-US" sz="1800" dirty="0" smtClean="0"/>
              <a:t>SELB</a:t>
            </a:r>
            <a:r>
              <a:rPr lang="fa-IR" sz="1800" dirty="0" smtClean="0"/>
              <a:t> </a:t>
            </a:r>
            <a:r>
              <a:rPr lang="fa-IR" dirty="0" smtClean="0"/>
              <a:t>انتخاب مي‌شوند.</a:t>
            </a:r>
          </a:p>
          <a:p>
            <a:endParaRPr lang="fa-IR" dirty="0" smtClean="0"/>
          </a:p>
          <a:p>
            <a:r>
              <a:rPr lang="en-US" dirty="0" smtClean="0"/>
              <a:t>BUS A</a:t>
            </a:r>
            <a:r>
              <a:rPr lang="fa-IR" dirty="0" smtClean="0"/>
              <a:t> و </a:t>
            </a:r>
            <a:r>
              <a:rPr lang="en-US" dirty="0" smtClean="0"/>
              <a:t>BUS B</a:t>
            </a:r>
            <a:r>
              <a:rPr lang="fa-IR" dirty="0" smtClean="0"/>
              <a:t>: وروديهاي واحد </a:t>
            </a:r>
            <a:r>
              <a:rPr lang="en-US" dirty="0" smtClean="0"/>
              <a:t>ALU</a:t>
            </a:r>
            <a:r>
              <a:rPr lang="fa-IR" dirty="0" smtClean="0"/>
              <a:t> را تشکيل مي دهند.</a:t>
            </a:r>
          </a:p>
          <a:p>
            <a:endParaRPr lang="fa-IR" dirty="0" smtClean="0"/>
          </a:p>
          <a:p>
            <a:r>
              <a:rPr lang="en-US" dirty="0" smtClean="0"/>
              <a:t>ALU</a:t>
            </a:r>
            <a:r>
              <a:rPr lang="fa-IR" dirty="0" smtClean="0"/>
              <a:t>: </a:t>
            </a:r>
            <a:r>
              <a:rPr lang="en-US" dirty="0" smtClean="0"/>
              <a:t>OPR</a:t>
            </a:r>
            <a:r>
              <a:rPr lang="fa-IR" dirty="0" smtClean="0"/>
              <a:t> ريز عمل حسابي يا منطقي را که بايد انجام شود، مشخص مي کند.</a:t>
            </a:r>
          </a:p>
          <a:p>
            <a:endParaRPr lang="fa-IR" dirty="0" smtClean="0"/>
          </a:p>
          <a:p>
            <a:r>
              <a:rPr lang="en-US" dirty="0" smtClean="0"/>
              <a:t>3X8 DECODER</a:t>
            </a:r>
            <a:r>
              <a:rPr lang="fa-IR" dirty="0" smtClean="0"/>
              <a:t>: ثباتي که اطلاعات را از گذرگاه خروجي دريافت مي کند توسط اين کدگشا انتخاب مي‌شود.</a:t>
            </a:r>
          </a:p>
          <a:p>
            <a:endParaRPr lang="en-US" dirty="0" smtClean="0"/>
          </a:p>
        </p:txBody>
      </p:sp>
      <p:graphicFrame>
        <p:nvGraphicFramePr>
          <p:cNvPr id="6148" name="Object 4"/>
          <p:cNvGraphicFramePr>
            <a:graphicFrameLocks noChangeAspect="1"/>
          </p:cNvGraphicFramePr>
          <p:nvPr>
            <p:extLst>
              <p:ext uri="{D42A27DB-BD31-4B8C-83A1-F6EECF244321}">
                <p14:modId xmlns:p14="http://schemas.microsoft.com/office/powerpoint/2010/main" val="3341633602"/>
              </p:ext>
            </p:extLst>
          </p:nvPr>
        </p:nvGraphicFramePr>
        <p:xfrm>
          <a:off x="0" y="1000108"/>
          <a:ext cx="4355976" cy="5405072"/>
        </p:xfrm>
        <a:graphic>
          <a:graphicData uri="http://schemas.openxmlformats.org/presentationml/2006/ole">
            <mc:AlternateContent xmlns:mc="http://schemas.openxmlformats.org/markup-compatibility/2006">
              <mc:Choice xmlns:v="urn:schemas-microsoft-com:vml" Requires="v">
                <p:oleObj spid="_x0000_s6153" name="VISIO" r:id="rId3" imgW="8704800" imgH="11058480" progId="">
                  <p:embed/>
                </p:oleObj>
              </mc:Choice>
              <mc:Fallback>
                <p:oleObj name="VISIO" r:id="rId3" imgW="8704800" imgH="11058480" progId="">
                  <p:embed/>
                  <p:pic>
                    <p:nvPicPr>
                      <p:cNvPr id="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000108"/>
                        <a:ext cx="4355976" cy="5405072"/>
                      </a:xfrm>
                      <a:prstGeom prst="rect">
                        <a:avLst/>
                      </a:prstGeom>
                      <a:solidFill>
                        <a:srgbClr val="CCFFCC"/>
                      </a:solidFill>
                    </p:spPr>
                  </p:pic>
                </p:oleObj>
              </mc:Fallback>
            </mc:AlternateContent>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مثال:	</a:t>
            </a:r>
            <a:r>
              <a:rPr lang="en-US" dirty="0" smtClean="0"/>
              <a:t>R1 </a:t>
            </a:r>
            <a:r>
              <a:rPr lang="en-US" dirty="0" smtClean="0">
                <a:sym typeface="Wingdings" pitchFamily="2" charset="2"/>
              </a:rPr>
              <a:t> R2 + R3</a:t>
            </a:r>
            <a:endParaRPr lang="en-US" dirty="0"/>
          </a:p>
        </p:txBody>
      </p:sp>
      <p:sp>
        <p:nvSpPr>
          <p:cNvPr id="3" name="Content Placeholder 2"/>
          <p:cNvSpPr>
            <a:spLocks noGrp="1"/>
          </p:cNvSpPr>
          <p:nvPr>
            <p:ph idx="1"/>
          </p:nvPr>
        </p:nvSpPr>
        <p:spPr/>
        <p:txBody>
          <a:bodyPr/>
          <a:lstStyle/>
          <a:p>
            <a:r>
              <a:rPr lang="en-US" dirty="0" smtClean="0"/>
              <a:t>SELA</a:t>
            </a:r>
            <a:r>
              <a:rPr lang="fa-IR" dirty="0" smtClean="0"/>
              <a:t>: براي قرار دادن محتواي </a:t>
            </a:r>
            <a:r>
              <a:rPr lang="en-US" dirty="0" smtClean="0"/>
              <a:t>R2</a:t>
            </a:r>
            <a:r>
              <a:rPr lang="fa-IR" dirty="0" smtClean="0"/>
              <a:t> روي گذرگاه </a:t>
            </a:r>
            <a:r>
              <a:rPr lang="en-US" dirty="0" smtClean="0"/>
              <a:t>A</a:t>
            </a:r>
            <a:r>
              <a:rPr lang="fa-IR" dirty="0" smtClean="0"/>
              <a:t>.</a:t>
            </a:r>
          </a:p>
          <a:p>
            <a:r>
              <a:rPr lang="en-US" dirty="0" smtClean="0"/>
              <a:t>SELB</a:t>
            </a:r>
            <a:r>
              <a:rPr lang="fa-IR" dirty="0" smtClean="0"/>
              <a:t>: براي قرار دادن محتواي </a:t>
            </a:r>
            <a:r>
              <a:rPr lang="en-US" dirty="0" smtClean="0"/>
              <a:t>R3</a:t>
            </a:r>
            <a:r>
              <a:rPr lang="fa-IR" dirty="0" smtClean="0"/>
              <a:t> روي گذرگاه </a:t>
            </a:r>
            <a:r>
              <a:rPr lang="en-US" dirty="0" smtClean="0"/>
              <a:t>B</a:t>
            </a:r>
            <a:r>
              <a:rPr lang="fa-IR" dirty="0" smtClean="0"/>
              <a:t>.</a:t>
            </a:r>
            <a:endParaRPr lang="en-US" dirty="0" smtClean="0"/>
          </a:p>
          <a:p>
            <a:r>
              <a:rPr lang="en-US" dirty="0" smtClean="0"/>
              <a:t>OPR</a:t>
            </a:r>
            <a:r>
              <a:rPr lang="fa-IR" dirty="0" smtClean="0"/>
              <a:t>: براي انجام جمع حسابي </a:t>
            </a:r>
            <a:r>
              <a:rPr lang="en-US" dirty="0" smtClean="0"/>
              <a:t>A+B</a:t>
            </a:r>
            <a:r>
              <a:rPr lang="fa-IR" dirty="0" smtClean="0"/>
              <a:t>.</a:t>
            </a:r>
          </a:p>
          <a:p>
            <a:r>
              <a:rPr lang="en-US" dirty="0" smtClean="0"/>
              <a:t>SELD</a:t>
            </a:r>
            <a:r>
              <a:rPr lang="fa-IR" dirty="0" smtClean="0"/>
              <a:t>: براي انتقال محتواي گذرگاه خروجي به </a:t>
            </a:r>
            <a:r>
              <a:rPr lang="en-US" dirty="0" smtClean="0"/>
              <a:t>R1</a:t>
            </a:r>
            <a:r>
              <a:rPr lang="fa-IR" dirty="0" smtClean="0"/>
              <a:t>. </a:t>
            </a:r>
            <a:endParaRPr lang="en-US" dirty="0" smtClean="0"/>
          </a:p>
          <a:p>
            <a:endParaRPr lang="fa-IR" dirty="0" smtClean="0"/>
          </a:p>
          <a:p>
            <a:r>
              <a:rPr lang="fa-IR" dirty="0" smtClean="0"/>
              <a:t>اين چهار متغير انتخاب در واحد کنترل ايجاد و بايد در ابتداي يکي از چرخه‌هاي ساعت در اختيار باشند.</a:t>
            </a:r>
          </a:p>
          <a:p>
            <a:endParaRPr lang="fa-IR" dirty="0" smtClean="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کلمه کنترل</a:t>
            </a:r>
            <a:endParaRPr lang="en-US" dirty="0"/>
          </a:p>
        </p:txBody>
      </p:sp>
      <p:sp>
        <p:nvSpPr>
          <p:cNvPr id="3" name="Content Placeholder 2"/>
          <p:cNvSpPr>
            <a:spLocks noGrp="1"/>
          </p:cNvSpPr>
          <p:nvPr>
            <p:ph idx="1"/>
          </p:nvPr>
        </p:nvSpPr>
        <p:spPr/>
        <p:txBody>
          <a:bodyPr/>
          <a:lstStyle/>
          <a:p>
            <a:pPr lvl="1"/>
            <a:r>
              <a:rPr lang="fa-IR" dirty="0" smtClean="0"/>
              <a:t>کلمه‌ي کنترل 14 بيتي بوده و از 4 ميدان تشکيل شده است.</a:t>
            </a:r>
          </a:p>
          <a:p>
            <a:pPr lvl="2"/>
            <a:r>
              <a:rPr lang="fa-IR" dirty="0" smtClean="0"/>
              <a:t>3 بيت </a:t>
            </a:r>
            <a:r>
              <a:rPr lang="en-US" dirty="0" smtClean="0"/>
              <a:t>SELA</a:t>
            </a:r>
            <a:r>
              <a:rPr lang="fa-IR" dirty="0" smtClean="0"/>
              <a:t>: انتخاب يک ثبات مبدأ براي ورودي </a:t>
            </a:r>
            <a:r>
              <a:rPr lang="en-US" dirty="0" smtClean="0"/>
              <a:t>A</a:t>
            </a:r>
            <a:r>
              <a:rPr lang="fa-IR" dirty="0" smtClean="0"/>
              <a:t> از </a:t>
            </a:r>
            <a:r>
              <a:rPr lang="en-US" dirty="0" smtClean="0"/>
              <a:t>ALU</a:t>
            </a:r>
            <a:r>
              <a:rPr lang="fa-IR" dirty="0" smtClean="0"/>
              <a:t>.</a:t>
            </a:r>
          </a:p>
          <a:p>
            <a:pPr lvl="2"/>
            <a:r>
              <a:rPr lang="fa-IR" dirty="0" smtClean="0"/>
              <a:t>3 بيت </a:t>
            </a:r>
            <a:r>
              <a:rPr lang="en-US" dirty="0" smtClean="0"/>
              <a:t>SELB</a:t>
            </a:r>
            <a:r>
              <a:rPr lang="fa-IR" dirty="0" smtClean="0"/>
              <a:t>: انتخاب يک ثبات مبدأ براي ورودي </a:t>
            </a:r>
            <a:r>
              <a:rPr lang="en-US" dirty="0" smtClean="0"/>
              <a:t>B</a:t>
            </a:r>
            <a:r>
              <a:rPr lang="fa-IR" dirty="0" smtClean="0"/>
              <a:t> از </a:t>
            </a:r>
            <a:r>
              <a:rPr lang="en-US" dirty="0" smtClean="0"/>
              <a:t>ALU</a:t>
            </a:r>
            <a:r>
              <a:rPr lang="fa-IR" dirty="0" smtClean="0"/>
              <a:t>.</a:t>
            </a:r>
          </a:p>
          <a:p>
            <a:pPr lvl="2"/>
            <a:r>
              <a:rPr lang="fa-IR" dirty="0" smtClean="0"/>
              <a:t>3 بيت </a:t>
            </a:r>
            <a:r>
              <a:rPr lang="en-US" dirty="0" smtClean="0"/>
              <a:t>SELD</a:t>
            </a:r>
            <a:r>
              <a:rPr lang="fa-IR" dirty="0" smtClean="0"/>
              <a:t>: يک ثبات مقصد را با استفاده از کدگشا انتخاب مي کند.</a:t>
            </a:r>
          </a:p>
          <a:p>
            <a:pPr lvl="2"/>
            <a:r>
              <a:rPr lang="fa-IR" dirty="0" smtClean="0"/>
              <a:t>5 بيت </a:t>
            </a:r>
            <a:r>
              <a:rPr lang="en-US" dirty="0" smtClean="0"/>
              <a:t>OPR</a:t>
            </a:r>
            <a:r>
              <a:rPr lang="fa-IR" dirty="0" smtClean="0"/>
              <a:t>: يکي از عمل‌ها در </a:t>
            </a:r>
            <a:r>
              <a:rPr lang="en-US" dirty="0" smtClean="0"/>
              <a:t>ALU</a:t>
            </a:r>
            <a:r>
              <a:rPr lang="fa-IR" dirty="0" smtClean="0"/>
              <a:t> را انتخاب مي کند.</a:t>
            </a:r>
            <a:endParaRPr lang="en-US" dirty="0" smtClean="0"/>
          </a:p>
          <a:p>
            <a:pPr lvl="2"/>
            <a:endParaRPr lang="en-US" sz="1050" dirty="0" smtClean="0"/>
          </a:p>
          <a:p>
            <a:pPr algn="ctr">
              <a:buNone/>
            </a:pPr>
            <a:r>
              <a:rPr lang="fa-IR" dirty="0" smtClean="0"/>
              <a:t>کدگذاري ميدان‌هاي انتخاب ثبات</a:t>
            </a:r>
          </a:p>
          <a:p>
            <a:pPr algn="ctr">
              <a:buNone/>
            </a:pPr>
            <a:endParaRPr lang="en-US" dirty="0" smtClean="0"/>
          </a:p>
          <a:p>
            <a:endParaRPr lang="fa-IR" dirty="0" smtClean="0"/>
          </a:p>
          <a:p>
            <a:pPr algn="l" rtl="0"/>
            <a:endParaRPr lang="en-US" dirty="0"/>
          </a:p>
        </p:txBody>
      </p:sp>
      <p:graphicFrame>
        <p:nvGraphicFramePr>
          <p:cNvPr id="6" name="Table 5"/>
          <p:cNvGraphicFramePr>
            <a:graphicFrameLocks noGrp="1"/>
          </p:cNvGraphicFramePr>
          <p:nvPr/>
        </p:nvGraphicFramePr>
        <p:xfrm>
          <a:off x="1428728" y="3234712"/>
          <a:ext cx="6096000" cy="3337560"/>
        </p:xfrm>
        <a:graphic>
          <a:graphicData uri="http://schemas.openxmlformats.org/drawingml/2006/table">
            <a:tbl>
              <a:tblPr firstRow="1" bandRow="1">
                <a:tableStyleId>{5C22544A-7EE6-4342-B048-85BDC9FD1C3A}</a:tableStyleId>
              </a:tblPr>
              <a:tblGrid>
                <a:gridCol w="1524000"/>
                <a:gridCol w="1524000"/>
                <a:gridCol w="1524000"/>
                <a:gridCol w="1524000"/>
              </a:tblGrid>
              <a:tr h="370840">
                <a:tc>
                  <a:txBody>
                    <a:bodyPr/>
                    <a:lstStyle/>
                    <a:p>
                      <a:pPr algn="ctr"/>
                      <a:r>
                        <a:rPr lang="en-US" dirty="0" smtClean="0"/>
                        <a:t>SELD</a:t>
                      </a:r>
                      <a:endParaRPr lang="en-US" dirty="0"/>
                    </a:p>
                  </a:txBody>
                  <a:tcPr/>
                </a:tc>
                <a:tc>
                  <a:txBody>
                    <a:bodyPr/>
                    <a:lstStyle/>
                    <a:p>
                      <a:pPr algn="ctr"/>
                      <a:r>
                        <a:rPr lang="en-US" dirty="0" smtClean="0"/>
                        <a:t>SELB</a:t>
                      </a:r>
                      <a:endParaRPr lang="en-US" dirty="0"/>
                    </a:p>
                  </a:txBody>
                  <a:tcPr/>
                </a:tc>
                <a:tc>
                  <a:txBody>
                    <a:bodyPr/>
                    <a:lstStyle/>
                    <a:p>
                      <a:pPr algn="ctr"/>
                      <a:r>
                        <a:rPr lang="en-US" dirty="0" smtClean="0"/>
                        <a:t>SELA</a:t>
                      </a:r>
                      <a:endParaRPr lang="en-US" dirty="0"/>
                    </a:p>
                  </a:txBody>
                  <a:tcPr/>
                </a:tc>
                <a:tc>
                  <a:txBody>
                    <a:bodyPr/>
                    <a:lstStyle/>
                    <a:p>
                      <a:pPr algn="ctr"/>
                      <a:r>
                        <a:rPr lang="fa-IR" dirty="0" smtClean="0">
                          <a:cs typeface="B Nazanin" pitchFamily="2" charset="-78"/>
                        </a:rPr>
                        <a:t>کد</a:t>
                      </a:r>
                      <a:r>
                        <a:rPr lang="fa-IR" baseline="0" dirty="0" smtClean="0">
                          <a:cs typeface="B Nazanin" pitchFamily="2" charset="-78"/>
                        </a:rPr>
                        <a:t> دودويي</a:t>
                      </a:r>
                      <a:endParaRPr lang="en-US" dirty="0">
                        <a:cs typeface="B Nazanin" pitchFamily="2" charset="-78"/>
                      </a:endParaRPr>
                    </a:p>
                  </a:txBody>
                  <a:tcPr/>
                </a:tc>
              </a:tr>
              <a:tr h="370840">
                <a:tc>
                  <a:txBody>
                    <a:bodyPr/>
                    <a:lstStyle/>
                    <a:p>
                      <a:pPr algn="ctr"/>
                      <a:r>
                        <a:rPr lang="fa-IR" dirty="0" smtClean="0">
                          <a:cs typeface="B Nazanin" pitchFamily="2" charset="-78"/>
                        </a:rPr>
                        <a:t>هيچ</a:t>
                      </a:r>
                      <a:endParaRPr lang="en-US" dirty="0">
                        <a:cs typeface="B Nazanin" pitchFamily="2" charset="-78"/>
                      </a:endParaRPr>
                    </a:p>
                  </a:txBody>
                  <a:tcPr/>
                </a:tc>
                <a:tc>
                  <a:txBody>
                    <a:bodyPr/>
                    <a:lstStyle/>
                    <a:p>
                      <a:pPr algn="ctr"/>
                      <a:r>
                        <a:rPr lang="fa-IR" dirty="0" smtClean="0">
                          <a:cs typeface="B Nazanin" pitchFamily="2" charset="-78"/>
                        </a:rPr>
                        <a:t>ورودي</a:t>
                      </a:r>
                      <a:endParaRPr lang="en-US" dirty="0">
                        <a:cs typeface="B Nazanin" pitchFamily="2" charset="-78"/>
                      </a:endParaRPr>
                    </a:p>
                  </a:txBody>
                  <a:tcPr/>
                </a:tc>
                <a:tc>
                  <a:txBody>
                    <a:bodyPr/>
                    <a:lstStyle/>
                    <a:p>
                      <a:pPr algn="ctr"/>
                      <a:r>
                        <a:rPr lang="fa-IR" dirty="0" smtClean="0">
                          <a:cs typeface="B Nazanin" pitchFamily="2" charset="-78"/>
                        </a:rPr>
                        <a:t>ورودي</a:t>
                      </a:r>
                      <a:endParaRPr lang="en-US" dirty="0">
                        <a:cs typeface="B Nazanin" pitchFamily="2" charset="-78"/>
                      </a:endParaRPr>
                    </a:p>
                  </a:txBody>
                  <a:tcPr/>
                </a:tc>
                <a:tc>
                  <a:txBody>
                    <a:bodyPr/>
                    <a:lstStyle/>
                    <a:p>
                      <a:pPr algn="ctr"/>
                      <a:r>
                        <a:rPr lang="en-US" dirty="0" smtClean="0"/>
                        <a:t>000</a:t>
                      </a:r>
                      <a:endParaRPr lang="en-US" dirty="0"/>
                    </a:p>
                  </a:txBody>
                  <a:tcPr/>
                </a:tc>
              </a:tr>
              <a:tr h="370840">
                <a:tc>
                  <a:txBody>
                    <a:bodyPr/>
                    <a:lstStyle/>
                    <a:p>
                      <a:pPr algn="ctr"/>
                      <a:r>
                        <a:rPr lang="en-US" dirty="0" smtClean="0"/>
                        <a:t>R1</a:t>
                      </a:r>
                      <a:endParaRPr lang="en-US" dirty="0"/>
                    </a:p>
                  </a:txBody>
                  <a:tcPr/>
                </a:tc>
                <a:tc>
                  <a:txBody>
                    <a:bodyPr/>
                    <a:lstStyle/>
                    <a:p>
                      <a:pPr algn="ctr"/>
                      <a:r>
                        <a:rPr lang="en-US" dirty="0" smtClean="0"/>
                        <a:t>R1</a:t>
                      </a:r>
                      <a:endParaRPr lang="en-US" dirty="0"/>
                    </a:p>
                  </a:txBody>
                  <a:tcPr/>
                </a:tc>
                <a:tc>
                  <a:txBody>
                    <a:bodyPr/>
                    <a:lstStyle/>
                    <a:p>
                      <a:pPr algn="ctr"/>
                      <a:r>
                        <a:rPr lang="en-US" dirty="0" smtClean="0"/>
                        <a:t>R1</a:t>
                      </a:r>
                      <a:endParaRPr lang="en-US" dirty="0"/>
                    </a:p>
                  </a:txBody>
                  <a:tcPr/>
                </a:tc>
                <a:tc>
                  <a:txBody>
                    <a:bodyPr/>
                    <a:lstStyle/>
                    <a:p>
                      <a:pPr algn="ctr"/>
                      <a:r>
                        <a:rPr lang="en-US" dirty="0" smtClean="0"/>
                        <a:t>001</a:t>
                      </a:r>
                      <a:endParaRPr lang="en-US" dirty="0"/>
                    </a:p>
                  </a:txBody>
                  <a:tcPr/>
                </a:tc>
              </a:tr>
              <a:tr h="370840">
                <a:tc>
                  <a:txBody>
                    <a:bodyPr/>
                    <a:lstStyle/>
                    <a:p>
                      <a:pPr algn="ctr"/>
                      <a:r>
                        <a:rPr lang="en-US" dirty="0" smtClean="0"/>
                        <a:t>R2</a:t>
                      </a:r>
                      <a:endParaRPr lang="en-US" dirty="0"/>
                    </a:p>
                  </a:txBody>
                  <a:tcPr/>
                </a:tc>
                <a:tc>
                  <a:txBody>
                    <a:bodyPr/>
                    <a:lstStyle/>
                    <a:p>
                      <a:pPr algn="ctr"/>
                      <a:r>
                        <a:rPr lang="en-US" dirty="0" smtClean="0"/>
                        <a:t>R2</a:t>
                      </a:r>
                      <a:endParaRPr lang="en-US" dirty="0"/>
                    </a:p>
                  </a:txBody>
                  <a:tcPr/>
                </a:tc>
                <a:tc>
                  <a:txBody>
                    <a:bodyPr/>
                    <a:lstStyle/>
                    <a:p>
                      <a:pPr algn="ctr"/>
                      <a:r>
                        <a:rPr lang="en-US" dirty="0" smtClean="0"/>
                        <a:t>R2</a:t>
                      </a:r>
                      <a:endParaRPr lang="en-US" dirty="0"/>
                    </a:p>
                  </a:txBody>
                  <a:tcPr/>
                </a:tc>
                <a:tc>
                  <a:txBody>
                    <a:bodyPr/>
                    <a:lstStyle/>
                    <a:p>
                      <a:pPr algn="ctr"/>
                      <a:r>
                        <a:rPr lang="en-US" dirty="0" smtClean="0"/>
                        <a:t>010</a:t>
                      </a:r>
                      <a:endParaRPr lang="en-US" dirty="0"/>
                    </a:p>
                  </a:txBody>
                  <a:tcPr/>
                </a:tc>
              </a:tr>
              <a:tr h="370840">
                <a:tc>
                  <a:txBody>
                    <a:bodyPr/>
                    <a:lstStyle/>
                    <a:p>
                      <a:pPr algn="ctr"/>
                      <a:r>
                        <a:rPr lang="en-US" dirty="0" smtClean="0"/>
                        <a:t>R3</a:t>
                      </a:r>
                      <a:endParaRPr lang="en-US" dirty="0"/>
                    </a:p>
                  </a:txBody>
                  <a:tcPr/>
                </a:tc>
                <a:tc>
                  <a:txBody>
                    <a:bodyPr/>
                    <a:lstStyle/>
                    <a:p>
                      <a:pPr algn="ctr"/>
                      <a:r>
                        <a:rPr lang="en-US" dirty="0" smtClean="0"/>
                        <a:t>R3</a:t>
                      </a:r>
                      <a:endParaRPr lang="en-US" dirty="0"/>
                    </a:p>
                  </a:txBody>
                  <a:tcPr/>
                </a:tc>
                <a:tc>
                  <a:txBody>
                    <a:bodyPr/>
                    <a:lstStyle/>
                    <a:p>
                      <a:pPr algn="ctr"/>
                      <a:r>
                        <a:rPr lang="en-US" dirty="0" smtClean="0"/>
                        <a:t>R3</a:t>
                      </a:r>
                      <a:endParaRPr lang="en-US" dirty="0"/>
                    </a:p>
                  </a:txBody>
                  <a:tcPr/>
                </a:tc>
                <a:tc>
                  <a:txBody>
                    <a:bodyPr/>
                    <a:lstStyle/>
                    <a:p>
                      <a:pPr algn="ctr"/>
                      <a:r>
                        <a:rPr lang="en-US" dirty="0" smtClean="0"/>
                        <a:t>011</a:t>
                      </a:r>
                      <a:endParaRPr lang="en-US" dirty="0"/>
                    </a:p>
                  </a:txBody>
                  <a:tcPr/>
                </a:tc>
              </a:tr>
              <a:tr h="370840">
                <a:tc>
                  <a:txBody>
                    <a:bodyPr/>
                    <a:lstStyle/>
                    <a:p>
                      <a:pPr algn="ctr"/>
                      <a:r>
                        <a:rPr lang="en-US" dirty="0" smtClean="0"/>
                        <a:t>R4</a:t>
                      </a:r>
                      <a:endParaRPr lang="en-US" dirty="0"/>
                    </a:p>
                  </a:txBody>
                  <a:tcPr/>
                </a:tc>
                <a:tc>
                  <a:txBody>
                    <a:bodyPr/>
                    <a:lstStyle/>
                    <a:p>
                      <a:pPr algn="ctr"/>
                      <a:r>
                        <a:rPr lang="en-US" dirty="0" smtClean="0"/>
                        <a:t>R4</a:t>
                      </a:r>
                      <a:endParaRPr lang="en-US" dirty="0"/>
                    </a:p>
                  </a:txBody>
                  <a:tcPr/>
                </a:tc>
                <a:tc>
                  <a:txBody>
                    <a:bodyPr/>
                    <a:lstStyle/>
                    <a:p>
                      <a:pPr algn="ctr"/>
                      <a:r>
                        <a:rPr lang="en-US" dirty="0" smtClean="0"/>
                        <a:t>R4</a:t>
                      </a:r>
                      <a:endParaRPr lang="en-US" dirty="0"/>
                    </a:p>
                  </a:txBody>
                  <a:tcPr/>
                </a:tc>
                <a:tc>
                  <a:txBody>
                    <a:bodyPr/>
                    <a:lstStyle/>
                    <a:p>
                      <a:pPr algn="ctr"/>
                      <a:r>
                        <a:rPr lang="en-US" dirty="0" smtClean="0"/>
                        <a:t>100</a:t>
                      </a:r>
                      <a:endParaRPr lang="en-US" dirty="0"/>
                    </a:p>
                  </a:txBody>
                  <a:tcPr/>
                </a:tc>
              </a:tr>
              <a:tr h="370840">
                <a:tc>
                  <a:txBody>
                    <a:bodyPr/>
                    <a:lstStyle/>
                    <a:p>
                      <a:pPr algn="ctr"/>
                      <a:r>
                        <a:rPr lang="en-US" dirty="0" smtClean="0"/>
                        <a:t>R5</a:t>
                      </a:r>
                      <a:endParaRPr lang="en-US" dirty="0"/>
                    </a:p>
                  </a:txBody>
                  <a:tcPr/>
                </a:tc>
                <a:tc>
                  <a:txBody>
                    <a:bodyPr/>
                    <a:lstStyle/>
                    <a:p>
                      <a:pPr algn="ctr"/>
                      <a:r>
                        <a:rPr lang="en-US" dirty="0" smtClean="0"/>
                        <a:t>R5</a:t>
                      </a:r>
                      <a:endParaRPr lang="en-US" dirty="0"/>
                    </a:p>
                  </a:txBody>
                  <a:tcPr/>
                </a:tc>
                <a:tc>
                  <a:txBody>
                    <a:bodyPr/>
                    <a:lstStyle/>
                    <a:p>
                      <a:pPr algn="ctr"/>
                      <a:r>
                        <a:rPr lang="en-US" dirty="0" smtClean="0"/>
                        <a:t>R5</a:t>
                      </a:r>
                      <a:endParaRPr lang="en-US" dirty="0"/>
                    </a:p>
                  </a:txBody>
                  <a:tcPr/>
                </a:tc>
                <a:tc>
                  <a:txBody>
                    <a:bodyPr/>
                    <a:lstStyle/>
                    <a:p>
                      <a:pPr algn="ctr"/>
                      <a:r>
                        <a:rPr lang="en-US" dirty="0" smtClean="0"/>
                        <a:t>101</a:t>
                      </a:r>
                      <a:endParaRPr lang="en-US" dirty="0"/>
                    </a:p>
                  </a:txBody>
                  <a:tcPr/>
                </a:tc>
              </a:tr>
              <a:tr h="370840">
                <a:tc>
                  <a:txBody>
                    <a:bodyPr/>
                    <a:lstStyle/>
                    <a:p>
                      <a:pPr algn="ctr"/>
                      <a:r>
                        <a:rPr lang="en-US" dirty="0" smtClean="0"/>
                        <a:t>R6</a:t>
                      </a:r>
                      <a:endParaRPr lang="en-US" dirty="0"/>
                    </a:p>
                  </a:txBody>
                  <a:tcPr/>
                </a:tc>
                <a:tc>
                  <a:txBody>
                    <a:bodyPr/>
                    <a:lstStyle/>
                    <a:p>
                      <a:pPr algn="ctr"/>
                      <a:r>
                        <a:rPr lang="en-US" dirty="0" smtClean="0"/>
                        <a:t>R6</a:t>
                      </a:r>
                      <a:endParaRPr lang="en-US" dirty="0"/>
                    </a:p>
                  </a:txBody>
                  <a:tcPr/>
                </a:tc>
                <a:tc>
                  <a:txBody>
                    <a:bodyPr/>
                    <a:lstStyle/>
                    <a:p>
                      <a:pPr algn="ctr"/>
                      <a:r>
                        <a:rPr lang="en-US" dirty="0" smtClean="0"/>
                        <a:t>R6</a:t>
                      </a:r>
                      <a:endParaRPr lang="en-US" dirty="0"/>
                    </a:p>
                  </a:txBody>
                  <a:tcPr/>
                </a:tc>
                <a:tc>
                  <a:txBody>
                    <a:bodyPr/>
                    <a:lstStyle/>
                    <a:p>
                      <a:pPr algn="ctr"/>
                      <a:r>
                        <a:rPr lang="en-US" dirty="0" smtClean="0"/>
                        <a:t>110</a:t>
                      </a:r>
                      <a:endParaRPr lang="en-US" dirty="0"/>
                    </a:p>
                  </a:txBody>
                  <a:tcPr/>
                </a:tc>
              </a:tr>
              <a:tr h="370840">
                <a:tc>
                  <a:txBody>
                    <a:bodyPr/>
                    <a:lstStyle/>
                    <a:p>
                      <a:pPr algn="ctr"/>
                      <a:r>
                        <a:rPr lang="en-US" dirty="0" smtClean="0"/>
                        <a:t>R7</a:t>
                      </a:r>
                      <a:endParaRPr lang="en-US" dirty="0"/>
                    </a:p>
                  </a:txBody>
                  <a:tcPr/>
                </a:tc>
                <a:tc>
                  <a:txBody>
                    <a:bodyPr/>
                    <a:lstStyle/>
                    <a:p>
                      <a:pPr algn="ctr"/>
                      <a:r>
                        <a:rPr lang="en-US" dirty="0" smtClean="0"/>
                        <a:t>R7</a:t>
                      </a:r>
                      <a:endParaRPr lang="en-US" dirty="0"/>
                    </a:p>
                  </a:txBody>
                  <a:tcPr/>
                </a:tc>
                <a:tc>
                  <a:txBody>
                    <a:bodyPr/>
                    <a:lstStyle/>
                    <a:p>
                      <a:pPr algn="ctr"/>
                      <a:r>
                        <a:rPr lang="en-US" dirty="0" smtClean="0"/>
                        <a:t>R7</a:t>
                      </a:r>
                      <a:endParaRPr lang="en-US" dirty="0"/>
                    </a:p>
                  </a:txBody>
                  <a:tcPr/>
                </a:tc>
                <a:tc>
                  <a:txBody>
                    <a:bodyPr/>
                    <a:lstStyle/>
                    <a:p>
                      <a:pPr algn="ctr"/>
                      <a:r>
                        <a:rPr lang="en-US" dirty="0" smtClean="0"/>
                        <a:t>111</a:t>
                      </a:r>
                      <a:endParaRPr lang="en-US" dirty="0"/>
                    </a:p>
                  </a:txBody>
                  <a:tcPr/>
                </a:tc>
              </a:tr>
            </a:tbl>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کلمه کنترل</a:t>
            </a:r>
            <a:endParaRPr lang="en-US" dirty="0"/>
          </a:p>
        </p:txBody>
      </p:sp>
      <p:sp>
        <p:nvSpPr>
          <p:cNvPr id="3" name="Content Placeholder 2"/>
          <p:cNvSpPr>
            <a:spLocks noGrp="1"/>
          </p:cNvSpPr>
          <p:nvPr>
            <p:ph idx="1"/>
          </p:nvPr>
        </p:nvSpPr>
        <p:spPr/>
        <p:txBody>
          <a:bodyPr/>
          <a:lstStyle/>
          <a:p>
            <a:pPr algn="ctr">
              <a:buNone/>
            </a:pPr>
            <a:r>
              <a:rPr lang="fa-IR" dirty="0" smtClean="0"/>
              <a:t>کدگذاري عمل‌هاي </a:t>
            </a:r>
            <a:r>
              <a:rPr lang="en-US" dirty="0" smtClean="0"/>
              <a:t>ALU</a:t>
            </a:r>
          </a:p>
          <a:p>
            <a:pPr algn="ctr">
              <a:buNone/>
            </a:pPr>
            <a:endParaRPr lang="en-US" dirty="0"/>
          </a:p>
        </p:txBody>
      </p:sp>
      <p:graphicFrame>
        <p:nvGraphicFramePr>
          <p:cNvPr id="4" name="Table 3"/>
          <p:cNvGraphicFramePr>
            <a:graphicFrameLocks noGrp="1"/>
          </p:cNvGraphicFramePr>
          <p:nvPr/>
        </p:nvGraphicFramePr>
        <p:xfrm>
          <a:off x="1524000" y="1397000"/>
          <a:ext cx="6096000" cy="4754880"/>
        </p:xfrm>
        <a:graphic>
          <a:graphicData uri="http://schemas.openxmlformats.org/drawingml/2006/table">
            <a:tbl>
              <a:tblPr firstRow="1" bandRow="1">
                <a:tableStyleId>{5C22544A-7EE6-4342-B048-85BDC9FD1C3A}</a:tableStyleId>
              </a:tblPr>
              <a:tblGrid>
                <a:gridCol w="2032000"/>
                <a:gridCol w="2032000"/>
                <a:gridCol w="2032000"/>
              </a:tblGrid>
              <a:tr h="370840">
                <a:tc>
                  <a:txBody>
                    <a:bodyPr/>
                    <a:lstStyle/>
                    <a:p>
                      <a:pPr algn="ctr"/>
                      <a:r>
                        <a:rPr lang="fa-IR" sz="2000" dirty="0" smtClean="0">
                          <a:cs typeface="B Nazanin" pitchFamily="2" charset="-78"/>
                        </a:rPr>
                        <a:t>نماد</a:t>
                      </a:r>
                      <a:endParaRPr lang="en-US" sz="2000" dirty="0">
                        <a:cs typeface="B Nazanin" pitchFamily="2" charset="-78"/>
                      </a:endParaRPr>
                    </a:p>
                  </a:txBody>
                  <a:tcPr/>
                </a:tc>
                <a:tc>
                  <a:txBody>
                    <a:bodyPr/>
                    <a:lstStyle/>
                    <a:p>
                      <a:pPr algn="ctr"/>
                      <a:r>
                        <a:rPr lang="fa-IR" sz="2000" dirty="0" smtClean="0">
                          <a:cs typeface="B Nazanin" pitchFamily="2" charset="-78"/>
                        </a:rPr>
                        <a:t>عمل</a:t>
                      </a:r>
                      <a:endParaRPr lang="en-US" sz="2000" dirty="0">
                        <a:cs typeface="B Nazanin" pitchFamily="2" charset="-78"/>
                      </a:endParaRPr>
                    </a:p>
                  </a:txBody>
                  <a:tcPr/>
                </a:tc>
                <a:tc>
                  <a:txBody>
                    <a:bodyPr/>
                    <a:lstStyle/>
                    <a:p>
                      <a:pPr algn="ctr" rtl="1"/>
                      <a:r>
                        <a:rPr lang="fa-IR" sz="2000" dirty="0" smtClean="0">
                          <a:cs typeface="B Nazanin" pitchFamily="2" charset="-78"/>
                        </a:rPr>
                        <a:t>انتخابگر </a:t>
                      </a:r>
                      <a:r>
                        <a:rPr lang="en-US" sz="2000" dirty="0" smtClean="0">
                          <a:cs typeface="B Nazanin" pitchFamily="2" charset="-78"/>
                        </a:rPr>
                        <a:t>OPR</a:t>
                      </a:r>
                      <a:endParaRPr lang="en-US" sz="2000" dirty="0">
                        <a:cs typeface="B Nazanin" pitchFamily="2" charset="-78"/>
                      </a:endParaRPr>
                    </a:p>
                  </a:txBody>
                  <a:tcPr/>
                </a:tc>
              </a:tr>
              <a:tr h="370840">
                <a:tc>
                  <a:txBody>
                    <a:bodyPr/>
                    <a:lstStyle/>
                    <a:p>
                      <a:r>
                        <a:rPr lang="en-US" sz="2000" dirty="0" smtClean="0">
                          <a:cs typeface="B Nazanin" pitchFamily="2" charset="-78"/>
                        </a:rPr>
                        <a:t>TSFA</a:t>
                      </a:r>
                      <a:endParaRPr lang="en-US" sz="2000" dirty="0">
                        <a:cs typeface="B Nazanin" pitchFamily="2" charset="-78"/>
                      </a:endParaRPr>
                    </a:p>
                  </a:txBody>
                  <a:tcPr/>
                </a:tc>
                <a:tc>
                  <a:txBody>
                    <a:bodyPr/>
                    <a:lstStyle/>
                    <a:p>
                      <a:pPr algn="r" rtl="1"/>
                      <a:r>
                        <a:rPr lang="fa-IR" sz="2000" dirty="0" smtClean="0">
                          <a:cs typeface="B Nazanin" pitchFamily="2" charset="-78"/>
                        </a:rPr>
                        <a:t>انتقال </a:t>
                      </a:r>
                      <a:r>
                        <a:rPr lang="en-US" sz="2000" dirty="0" smtClean="0">
                          <a:cs typeface="B Nazanin" pitchFamily="2" charset="-78"/>
                        </a:rPr>
                        <a:t>A</a:t>
                      </a:r>
                      <a:endParaRPr lang="en-US" sz="2000" dirty="0">
                        <a:cs typeface="B Nazanin" pitchFamily="2" charset="-78"/>
                      </a:endParaRPr>
                    </a:p>
                  </a:txBody>
                  <a:tcPr/>
                </a:tc>
                <a:tc>
                  <a:txBody>
                    <a:bodyPr/>
                    <a:lstStyle/>
                    <a:p>
                      <a:pPr algn="ctr"/>
                      <a:r>
                        <a:rPr lang="en-US" sz="2000" dirty="0" smtClean="0">
                          <a:cs typeface="B Nazanin" pitchFamily="2" charset="-78"/>
                        </a:rPr>
                        <a:t>00000</a:t>
                      </a:r>
                      <a:endParaRPr lang="en-US" sz="2000" dirty="0">
                        <a:cs typeface="B Nazanin" pitchFamily="2" charset="-78"/>
                      </a:endParaRPr>
                    </a:p>
                  </a:txBody>
                  <a:tcPr/>
                </a:tc>
              </a:tr>
              <a:tr h="370840">
                <a:tc>
                  <a:txBody>
                    <a:bodyPr/>
                    <a:lstStyle/>
                    <a:p>
                      <a:r>
                        <a:rPr lang="en-US" sz="2000" dirty="0" smtClean="0">
                          <a:cs typeface="B Nazanin" pitchFamily="2" charset="-78"/>
                        </a:rPr>
                        <a:t>INCA</a:t>
                      </a:r>
                      <a:endParaRPr lang="en-US" sz="2000" dirty="0">
                        <a:cs typeface="B Nazanin" pitchFamily="2" charset="-78"/>
                      </a:endParaRPr>
                    </a:p>
                  </a:txBody>
                  <a:tcPr/>
                </a:tc>
                <a:tc>
                  <a:txBody>
                    <a:bodyPr/>
                    <a:lstStyle/>
                    <a:p>
                      <a:pPr algn="r" rtl="1"/>
                      <a:r>
                        <a:rPr lang="fa-IR" sz="2000" dirty="0" smtClean="0">
                          <a:cs typeface="B Nazanin" pitchFamily="2" charset="-78"/>
                        </a:rPr>
                        <a:t>افزايش</a:t>
                      </a:r>
                      <a:r>
                        <a:rPr lang="fa-IR" sz="2000" baseline="0" dirty="0" smtClean="0">
                          <a:cs typeface="B Nazanin" pitchFamily="2" charset="-78"/>
                        </a:rPr>
                        <a:t> </a:t>
                      </a:r>
                      <a:r>
                        <a:rPr lang="en-US" sz="2000" baseline="0" dirty="0" smtClean="0">
                          <a:cs typeface="B Nazanin" pitchFamily="2" charset="-78"/>
                        </a:rPr>
                        <a:t>A</a:t>
                      </a:r>
                      <a:endParaRPr lang="en-US" sz="2000" dirty="0">
                        <a:cs typeface="B Nazanin" pitchFamily="2" charset="-78"/>
                      </a:endParaRPr>
                    </a:p>
                  </a:txBody>
                  <a:tcPr/>
                </a:tc>
                <a:tc>
                  <a:txBody>
                    <a:bodyPr/>
                    <a:lstStyle/>
                    <a:p>
                      <a:pPr algn="ctr"/>
                      <a:r>
                        <a:rPr lang="en-US" sz="2000" dirty="0" smtClean="0">
                          <a:cs typeface="B Nazanin" pitchFamily="2" charset="-78"/>
                        </a:rPr>
                        <a:t>00001</a:t>
                      </a:r>
                      <a:endParaRPr lang="en-US" sz="2000" dirty="0">
                        <a:cs typeface="B Nazanin" pitchFamily="2" charset="-78"/>
                      </a:endParaRPr>
                    </a:p>
                  </a:txBody>
                  <a:tcPr/>
                </a:tc>
              </a:tr>
              <a:tr h="370840">
                <a:tc>
                  <a:txBody>
                    <a:bodyPr/>
                    <a:lstStyle/>
                    <a:p>
                      <a:r>
                        <a:rPr lang="en-US" sz="2000" dirty="0" smtClean="0">
                          <a:cs typeface="B Nazanin" pitchFamily="2" charset="-78"/>
                        </a:rPr>
                        <a:t>ADD</a:t>
                      </a:r>
                      <a:endParaRPr lang="en-US" sz="2000" dirty="0">
                        <a:cs typeface="B Nazanin" pitchFamily="2" charset="-78"/>
                      </a:endParaRPr>
                    </a:p>
                  </a:txBody>
                  <a:tcPr/>
                </a:tc>
                <a:tc>
                  <a:txBody>
                    <a:bodyPr/>
                    <a:lstStyle/>
                    <a:p>
                      <a:pPr algn="r" rtl="1"/>
                      <a:r>
                        <a:rPr lang="fa-IR" sz="2000" dirty="0" smtClean="0">
                          <a:cs typeface="B Nazanin" pitchFamily="2" charset="-78"/>
                        </a:rPr>
                        <a:t>جمع </a:t>
                      </a:r>
                      <a:r>
                        <a:rPr lang="en-US" sz="2000" dirty="0" smtClean="0">
                          <a:cs typeface="B Nazanin" pitchFamily="2" charset="-78"/>
                        </a:rPr>
                        <a:t> A+B</a:t>
                      </a:r>
                      <a:endParaRPr lang="en-US" sz="2000" dirty="0">
                        <a:cs typeface="B Nazanin" pitchFamily="2" charset="-78"/>
                      </a:endParaRPr>
                    </a:p>
                  </a:txBody>
                  <a:tcPr/>
                </a:tc>
                <a:tc>
                  <a:txBody>
                    <a:bodyPr/>
                    <a:lstStyle/>
                    <a:p>
                      <a:pPr algn="ctr"/>
                      <a:r>
                        <a:rPr lang="en-US" sz="2000" dirty="0" smtClean="0">
                          <a:cs typeface="B Nazanin" pitchFamily="2" charset="-78"/>
                        </a:rPr>
                        <a:t>00010</a:t>
                      </a:r>
                      <a:endParaRPr lang="en-US" sz="2000" dirty="0">
                        <a:cs typeface="B Nazanin" pitchFamily="2" charset="-78"/>
                      </a:endParaRPr>
                    </a:p>
                  </a:txBody>
                  <a:tcPr/>
                </a:tc>
              </a:tr>
              <a:tr h="370840">
                <a:tc>
                  <a:txBody>
                    <a:bodyPr/>
                    <a:lstStyle/>
                    <a:p>
                      <a:r>
                        <a:rPr lang="en-US" sz="2000" dirty="0" smtClean="0">
                          <a:cs typeface="B Nazanin" pitchFamily="2" charset="-78"/>
                        </a:rPr>
                        <a:t>SUB</a:t>
                      </a:r>
                      <a:endParaRPr lang="en-US" sz="2000" dirty="0">
                        <a:cs typeface="B Nazanin" pitchFamily="2" charset="-78"/>
                      </a:endParaRPr>
                    </a:p>
                  </a:txBody>
                  <a:tcPr/>
                </a:tc>
                <a:tc>
                  <a:txBody>
                    <a:bodyPr/>
                    <a:lstStyle/>
                    <a:p>
                      <a:pPr algn="r" rtl="1"/>
                      <a:r>
                        <a:rPr lang="fa-IR" sz="2000" dirty="0" smtClean="0">
                          <a:cs typeface="B Nazanin" pitchFamily="2" charset="-78"/>
                        </a:rPr>
                        <a:t>تفريق</a:t>
                      </a:r>
                      <a:r>
                        <a:rPr lang="fa-IR" sz="2000" baseline="0" dirty="0" smtClean="0">
                          <a:cs typeface="B Nazanin" pitchFamily="2" charset="-78"/>
                        </a:rPr>
                        <a:t> </a:t>
                      </a:r>
                      <a:r>
                        <a:rPr lang="en-US" sz="2000" baseline="0" dirty="0" smtClean="0">
                          <a:cs typeface="B Nazanin" pitchFamily="2" charset="-78"/>
                        </a:rPr>
                        <a:t>A-B</a:t>
                      </a:r>
                      <a:endParaRPr lang="en-US" sz="2000" dirty="0">
                        <a:cs typeface="B Nazanin" pitchFamily="2" charset="-78"/>
                      </a:endParaRPr>
                    </a:p>
                  </a:txBody>
                  <a:tcPr/>
                </a:tc>
                <a:tc>
                  <a:txBody>
                    <a:bodyPr/>
                    <a:lstStyle/>
                    <a:p>
                      <a:pPr algn="ctr"/>
                      <a:r>
                        <a:rPr lang="en-US" sz="2000" dirty="0" smtClean="0">
                          <a:cs typeface="B Nazanin" pitchFamily="2" charset="-78"/>
                        </a:rPr>
                        <a:t>00011</a:t>
                      </a:r>
                      <a:endParaRPr lang="en-US" sz="2000" dirty="0">
                        <a:cs typeface="B Nazanin" pitchFamily="2" charset="-78"/>
                      </a:endParaRPr>
                    </a:p>
                  </a:txBody>
                  <a:tcPr/>
                </a:tc>
              </a:tr>
              <a:tr h="370840">
                <a:tc>
                  <a:txBody>
                    <a:bodyPr/>
                    <a:lstStyle/>
                    <a:p>
                      <a:r>
                        <a:rPr lang="en-US" sz="2000" dirty="0" smtClean="0">
                          <a:cs typeface="B Nazanin" pitchFamily="2" charset="-78"/>
                        </a:rPr>
                        <a:t>DECA</a:t>
                      </a:r>
                      <a:endParaRPr lang="en-US" sz="2000" dirty="0">
                        <a:cs typeface="B Nazanin" pitchFamily="2" charset="-78"/>
                      </a:endParaRPr>
                    </a:p>
                  </a:txBody>
                  <a:tcPr/>
                </a:tc>
                <a:tc>
                  <a:txBody>
                    <a:bodyPr/>
                    <a:lstStyle/>
                    <a:p>
                      <a:pPr algn="r" rtl="1"/>
                      <a:r>
                        <a:rPr lang="fa-IR" sz="2000" dirty="0" smtClean="0">
                          <a:cs typeface="B Nazanin" pitchFamily="2" charset="-78"/>
                        </a:rPr>
                        <a:t>کاهش </a:t>
                      </a:r>
                      <a:r>
                        <a:rPr lang="en-US" sz="2000" dirty="0" smtClean="0">
                          <a:cs typeface="B Nazanin" pitchFamily="2" charset="-78"/>
                        </a:rPr>
                        <a:t>A</a:t>
                      </a:r>
                      <a:endParaRPr lang="en-US" sz="2000" dirty="0">
                        <a:cs typeface="B Nazanin" pitchFamily="2" charset="-78"/>
                      </a:endParaRPr>
                    </a:p>
                  </a:txBody>
                  <a:tcPr/>
                </a:tc>
                <a:tc>
                  <a:txBody>
                    <a:bodyPr/>
                    <a:lstStyle/>
                    <a:p>
                      <a:pPr algn="ctr"/>
                      <a:r>
                        <a:rPr lang="en-US" sz="2000" dirty="0" smtClean="0">
                          <a:cs typeface="B Nazanin" pitchFamily="2" charset="-78"/>
                        </a:rPr>
                        <a:t>00100</a:t>
                      </a:r>
                      <a:endParaRPr lang="en-US" sz="2000" dirty="0">
                        <a:cs typeface="B Nazanin" pitchFamily="2" charset="-78"/>
                      </a:endParaRPr>
                    </a:p>
                  </a:txBody>
                  <a:tcPr/>
                </a:tc>
              </a:tr>
              <a:tr h="370840">
                <a:tc>
                  <a:txBody>
                    <a:bodyPr/>
                    <a:lstStyle/>
                    <a:p>
                      <a:r>
                        <a:rPr lang="en-US" sz="2000" dirty="0" smtClean="0">
                          <a:cs typeface="B Nazanin" pitchFamily="2" charset="-78"/>
                        </a:rPr>
                        <a:t>AND</a:t>
                      </a:r>
                      <a:endParaRPr lang="en-US" sz="2000" dirty="0">
                        <a:cs typeface="B Nazanin" pitchFamily="2" charset="-78"/>
                      </a:endParaRPr>
                    </a:p>
                  </a:txBody>
                  <a:tcPr/>
                </a:tc>
                <a:tc>
                  <a:txBody>
                    <a:bodyPr/>
                    <a:lstStyle/>
                    <a:p>
                      <a:pPr algn="r" rtl="1"/>
                      <a:r>
                        <a:rPr lang="en-US" sz="2000" dirty="0" smtClean="0">
                          <a:cs typeface="B Nazanin" pitchFamily="2" charset="-78"/>
                        </a:rPr>
                        <a:t>AND</a:t>
                      </a:r>
                      <a:r>
                        <a:rPr lang="fa-IR" sz="2000" dirty="0" smtClean="0">
                          <a:cs typeface="B Nazanin" pitchFamily="2" charset="-78"/>
                        </a:rPr>
                        <a:t> ثباتهاي </a:t>
                      </a:r>
                      <a:r>
                        <a:rPr lang="en-US" sz="2000" dirty="0" smtClean="0">
                          <a:cs typeface="B Nazanin" pitchFamily="2" charset="-78"/>
                        </a:rPr>
                        <a:t> A</a:t>
                      </a:r>
                      <a:r>
                        <a:rPr lang="fa-IR" sz="2000" dirty="0" smtClean="0">
                          <a:cs typeface="B Nazanin" pitchFamily="2" charset="-78"/>
                        </a:rPr>
                        <a:t> </a:t>
                      </a:r>
                      <a:r>
                        <a:rPr lang="fa-IR" sz="2000" baseline="0" dirty="0" smtClean="0">
                          <a:cs typeface="B Nazanin" pitchFamily="2" charset="-78"/>
                        </a:rPr>
                        <a:t>و </a:t>
                      </a:r>
                      <a:r>
                        <a:rPr lang="en-US" sz="2000" baseline="0" dirty="0" smtClean="0">
                          <a:cs typeface="B Nazanin" pitchFamily="2" charset="-78"/>
                        </a:rPr>
                        <a:t>B</a:t>
                      </a:r>
                      <a:endParaRPr lang="en-US" sz="2000" dirty="0">
                        <a:cs typeface="B Nazanin" pitchFamily="2" charset="-78"/>
                      </a:endParaRPr>
                    </a:p>
                  </a:txBody>
                  <a:tcPr/>
                </a:tc>
                <a:tc>
                  <a:txBody>
                    <a:bodyPr/>
                    <a:lstStyle/>
                    <a:p>
                      <a:pPr algn="ctr"/>
                      <a:r>
                        <a:rPr lang="en-US" sz="2000" dirty="0" smtClean="0">
                          <a:cs typeface="B Nazanin" pitchFamily="2" charset="-78"/>
                        </a:rPr>
                        <a:t>00101</a:t>
                      </a:r>
                      <a:endParaRPr lang="en-US" sz="2000" dirty="0">
                        <a:cs typeface="B Nazanin" pitchFamily="2" charset="-78"/>
                      </a:endParaRPr>
                    </a:p>
                  </a:txBody>
                  <a:tcPr/>
                </a:tc>
              </a:tr>
              <a:tr h="370840">
                <a:tc>
                  <a:txBody>
                    <a:bodyPr/>
                    <a:lstStyle/>
                    <a:p>
                      <a:r>
                        <a:rPr lang="en-US" sz="2000" dirty="0" smtClean="0">
                          <a:cs typeface="B Nazanin" pitchFamily="2" charset="-78"/>
                        </a:rPr>
                        <a:t>OR</a:t>
                      </a:r>
                      <a:endParaRPr lang="en-US" sz="2000" dirty="0">
                        <a:cs typeface="B Nazanin" pitchFamily="2" charset="-78"/>
                      </a:endParaRPr>
                    </a:p>
                  </a:txBody>
                  <a:tcPr/>
                </a:tc>
                <a:tc>
                  <a: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en-US" sz="2000" dirty="0" smtClean="0">
                          <a:cs typeface="B Nazanin" pitchFamily="2" charset="-78"/>
                        </a:rPr>
                        <a:t>OR</a:t>
                      </a:r>
                      <a:r>
                        <a:rPr lang="fa-IR" sz="2000" dirty="0" smtClean="0">
                          <a:cs typeface="B Nazanin" pitchFamily="2" charset="-78"/>
                        </a:rPr>
                        <a:t> ثباتهاي </a:t>
                      </a:r>
                      <a:r>
                        <a:rPr lang="en-US" sz="2000" dirty="0" smtClean="0">
                          <a:cs typeface="B Nazanin" pitchFamily="2" charset="-78"/>
                        </a:rPr>
                        <a:t> A</a:t>
                      </a:r>
                      <a:r>
                        <a:rPr lang="fa-IR" sz="2000" dirty="0" smtClean="0">
                          <a:cs typeface="B Nazanin" pitchFamily="2" charset="-78"/>
                        </a:rPr>
                        <a:t> </a:t>
                      </a:r>
                      <a:r>
                        <a:rPr lang="fa-IR" sz="2000" baseline="0" dirty="0" smtClean="0">
                          <a:cs typeface="B Nazanin" pitchFamily="2" charset="-78"/>
                        </a:rPr>
                        <a:t>و </a:t>
                      </a:r>
                      <a:r>
                        <a:rPr lang="en-US" sz="2000" baseline="0" dirty="0" smtClean="0">
                          <a:cs typeface="B Nazanin" pitchFamily="2" charset="-78"/>
                        </a:rPr>
                        <a:t>B</a:t>
                      </a:r>
                      <a:endParaRPr lang="en-US" sz="2000" dirty="0" smtClean="0">
                        <a:cs typeface="B Nazanin" pitchFamily="2" charset="-78"/>
                      </a:endParaRPr>
                    </a:p>
                  </a:txBody>
                  <a:tcPr/>
                </a:tc>
                <a:tc>
                  <a:txBody>
                    <a:bodyPr/>
                    <a:lstStyle/>
                    <a:p>
                      <a:pPr algn="ctr"/>
                      <a:r>
                        <a:rPr lang="en-US" sz="2000" dirty="0" smtClean="0">
                          <a:cs typeface="B Nazanin" pitchFamily="2" charset="-78"/>
                        </a:rPr>
                        <a:t>01010</a:t>
                      </a:r>
                      <a:endParaRPr lang="en-US" sz="2000" dirty="0">
                        <a:cs typeface="B Nazanin" pitchFamily="2" charset="-78"/>
                      </a:endParaRPr>
                    </a:p>
                  </a:txBody>
                  <a:tcPr/>
                </a:tc>
              </a:tr>
              <a:tr h="370840">
                <a:tc>
                  <a:txBody>
                    <a:bodyPr/>
                    <a:lstStyle/>
                    <a:p>
                      <a:r>
                        <a:rPr lang="en-US" sz="2000" dirty="0" smtClean="0">
                          <a:cs typeface="B Nazanin" pitchFamily="2" charset="-78"/>
                        </a:rPr>
                        <a:t>XOR</a:t>
                      </a:r>
                      <a:endParaRPr lang="en-US" sz="2000" dirty="0">
                        <a:cs typeface="B Nazanin" pitchFamily="2" charset="-78"/>
                      </a:endParaRPr>
                    </a:p>
                  </a:txBody>
                  <a:tcPr/>
                </a:tc>
                <a:tc>
                  <a: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en-US" sz="2000" dirty="0" smtClean="0">
                          <a:cs typeface="B Nazanin" pitchFamily="2" charset="-78"/>
                        </a:rPr>
                        <a:t>XOR</a:t>
                      </a:r>
                      <a:r>
                        <a:rPr lang="fa-IR" sz="2000" dirty="0" smtClean="0">
                          <a:cs typeface="B Nazanin" pitchFamily="2" charset="-78"/>
                        </a:rPr>
                        <a:t> ثباتهاي </a:t>
                      </a:r>
                      <a:r>
                        <a:rPr lang="en-US" sz="2000" dirty="0" smtClean="0">
                          <a:cs typeface="B Nazanin" pitchFamily="2" charset="-78"/>
                        </a:rPr>
                        <a:t> A</a:t>
                      </a:r>
                      <a:r>
                        <a:rPr lang="fa-IR" sz="2000" dirty="0" smtClean="0">
                          <a:cs typeface="B Nazanin" pitchFamily="2" charset="-78"/>
                        </a:rPr>
                        <a:t> </a:t>
                      </a:r>
                      <a:r>
                        <a:rPr lang="fa-IR" sz="2000" baseline="0" dirty="0" smtClean="0">
                          <a:cs typeface="B Nazanin" pitchFamily="2" charset="-78"/>
                        </a:rPr>
                        <a:t>و </a:t>
                      </a:r>
                      <a:r>
                        <a:rPr lang="en-US" sz="2000" baseline="0" dirty="0" smtClean="0">
                          <a:cs typeface="B Nazanin" pitchFamily="2" charset="-78"/>
                        </a:rPr>
                        <a:t>B</a:t>
                      </a:r>
                      <a:endParaRPr lang="en-US" sz="2000" dirty="0" smtClean="0">
                        <a:cs typeface="B Nazanin" pitchFamily="2" charset="-78"/>
                      </a:endParaRPr>
                    </a:p>
                  </a:txBody>
                  <a:tcPr/>
                </a:tc>
                <a:tc>
                  <a:txBody>
                    <a:bodyPr/>
                    <a:lstStyle/>
                    <a:p>
                      <a:pPr algn="ctr"/>
                      <a:r>
                        <a:rPr lang="en-US" sz="2000" dirty="0" smtClean="0">
                          <a:cs typeface="B Nazanin" pitchFamily="2" charset="-78"/>
                        </a:rPr>
                        <a:t>01100</a:t>
                      </a:r>
                      <a:endParaRPr lang="en-US" sz="2000" dirty="0">
                        <a:cs typeface="B Nazanin" pitchFamily="2" charset="-78"/>
                      </a:endParaRPr>
                    </a:p>
                  </a:txBody>
                  <a:tcPr/>
                </a:tc>
              </a:tr>
              <a:tr h="370840">
                <a:tc>
                  <a:txBody>
                    <a:bodyPr/>
                    <a:lstStyle/>
                    <a:p>
                      <a:r>
                        <a:rPr lang="en-US" sz="2000" dirty="0" smtClean="0">
                          <a:cs typeface="B Nazanin" pitchFamily="2" charset="-78"/>
                        </a:rPr>
                        <a:t>COMA</a:t>
                      </a:r>
                      <a:endParaRPr lang="en-US" sz="2000" dirty="0">
                        <a:cs typeface="B Nazanin" pitchFamily="2" charset="-78"/>
                      </a:endParaRPr>
                    </a:p>
                  </a:txBody>
                  <a:tcPr/>
                </a:tc>
                <a:tc>
                  <a:txBody>
                    <a:bodyPr/>
                    <a:lstStyle/>
                    <a:p>
                      <a:pPr algn="r" rtl="1"/>
                      <a:r>
                        <a:rPr lang="fa-IR" sz="2000" dirty="0" smtClean="0">
                          <a:cs typeface="B Nazanin" pitchFamily="2" charset="-78"/>
                        </a:rPr>
                        <a:t>متمم کردن </a:t>
                      </a:r>
                      <a:r>
                        <a:rPr lang="en-US" sz="2000" dirty="0" smtClean="0">
                          <a:cs typeface="B Nazanin" pitchFamily="2" charset="-78"/>
                        </a:rPr>
                        <a:t>A</a:t>
                      </a:r>
                      <a:endParaRPr lang="en-US" sz="2000" dirty="0">
                        <a:cs typeface="B Nazanin" pitchFamily="2" charset="-78"/>
                      </a:endParaRPr>
                    </a:p>
                  </a:txBody>
                  <a:tcPr/>
                </a:tc>
                <a:tc>
                  <a:txBody>
                    <a:bodyPr/>
                    <a:lstStyle/>
                    <a:p>
                      <a:pPr algn="ctr"/>
                      <a:r>
                        <a:rPr lang="en-US" sz="2000" dirty="0" smtClean="0">
                          <a:cs typeface="B Nazanin" pitchFamily="2" charset="-78"/>
                        </a:rPr>
                        <a:t>01110</a:t>
                      </a:r>
                      <a:endParaRPr lang="en-US" sz="2000" dirty="0">
                        <a:cs typeface="B Nazanin" pitchFamily="2" charset="-78"/>
                      </a:endParaRPr>
                    </a:p>
                  </a:txBody>
                  <a:tcPr/>
                </a:tc>
              </a:tr>
              <a:tr h="370840">
                <a:tc>
                  <a:txBody>
                    <a:bodyPr/>
                    <a:lstStyle/>
                    <a:p>
                      <a:r>
                        <a:rPr lang="en-US" sz="2000" dirty="0" smtClean="0">
                          <a:cs typeface="B Nazanin" pitchFamily="2" charset="-78"/>
                        </a:rPr>
                        <a:t>SHRA</a:t>
                      </a:r>
                      <a:endParaRPr lang="en-US" sz="2000" dirty="0">
                        <a:cs typeface="B Nazanin" pitchFamily="2" charset="-78"/>
                      </a:endParaRPr>
                    </a:p>
                  </a:txBody>
                  <a:tcPr/>
                </a:tc>
                <a:tc>
                  <a:txBody>
                    <a:bodyPr/>
                    <a:lstStyle/>
                    <a:p>
                      <a:pPr algn="r" rtl="1"/>
                      <a:r>
                        <a:rPr lang="fa-IR" sz="2000" dirty="0" smtClean="0">
                          <a:cs typeface="B Nazanin" pitchFamily="2" charset="-78"/>
                        </a:rPr>
                        <a:t>جابجايي </a:t>
                      </a:r>
                      <a:r>
                        <a:rPr lang="en-US" sz="2000" dirty="0" smtClean="0">
                          <a:cs typeface="B Nazanin" pitchFamily="2" charset="-78"/>
                        </a:rPr>
                        <a:t>A</a:t>
                      </a:r>
                      <a:r>
                        <a:rPr lang="fa-IR" sz="2000" dirty="0" smtClean="0">
                          <a:cs typeface="B Nazanin" pitchFamily="2" charset="-78"/>
                        </a:rPr>
                        <a:t> به راست</a:t>
                      </a:r>
                      <a:endParaRPr lang="en-US" sz="2000" dirty="0">
                        <a:cs typeface="B Nazanin" pitchFamily="2" charset="-78"/>
                      </a:endParaRPr>
                    </a:p>
                  </a:txBody>
                  <a:tcPr/>
                </a:tc>
                <a:tc>
                  <a:txBody>
                    <a:bodyPr/>
                    <a:lstStyle/>
                    <a:p>
                      <a:pPr algn="ctr"/>
                      <a:r>
                        <a:rPr lang="en-US" sz="2000" dirty="0" smtClean="0">
                          <a:cs typeface="B Nazanin" pitchFamily="2" charset="-78"/>
                        </a:rPr>
                        <a:t>10000</a:t>
                      </a:r>
                      <a:endParaRPr lang="en-US" sz="2000" dirty="0">
                        <a:cs typeface="B Nazanin" pitchFamily="2" charset="-78"/>
                      </a:endParaRPr>
                    </a:p>
                  </a:txBody>
                  <a:tcPr/>
                </a:tc>
              </a:tr>
              <a:tr h="370840">
                <a:tc>
                  <a:txBody>
                    <a:bodyPr/>
                    <a:lstStyle/>
                    <a:p>
                      <a:r>
                        <a:rPr lang="en-US" sz="2000" dirty="0" smtClean="0">
                          <a:cs typeface="B Nazanin" pitchFamily="2" charset="-78"/>
                        </a:rPr>
                        <a:t>SHLA</a:t>
                      </a:r>
                      <a:endParaRPr lang="en-US" sz="2000" dirty="0">
                        <a:cs typeface="B Nazanin" pitchFamily="2" charset="-78"/>
                      </a:endParaRPr>
                    </a:p>
                  </a:txBody>
                  <a:tcPr/>
                </a:tc>
                <a:tc>
                  <a:txBody>
                    <a:bodyPr/>
                    <a:lstStyle/>
                    <a:p>
                      <a:pPr algn="r" rtl="1"/>
                      <a:r>
                        <a:rPr lang="fa-IR" sz="2000" dirty="0" smtClean="0">
                          <a:cs typeface="B Nazanin" pitchFamily="2" charset="-78"/>
                        </a:rPr>
                        <a:t>جابجايي </a:t>
                      </a:r>
                      <a:r>
                        <a:rPr lang="en-US" sz="2000" dirty="0" smtClean="0">
                          <a:cs typeface="B Nazanin" pitchFamily="2" charset="-78"/>
                        </a:rPr>
                        <a:t>A</a:t>
                      </a:r>
                      <a:r>
                        <a:rPr lang="fa-IR" sz="2000" dirty="0" smtClean="0">
                          <a:cs typeface="B Nazanin" pitchFamily="2" charset="-78"/>
                        </a:rPr>
                        <a:t> به چپ </a:t>
                      </a:r>
                      <a:endParaRPr lang="en-US" sz="2000" dirty="0">
                        <a:cs typeface="B Nazanin" pitchFamily="2" charset="-78"/>
                      </a:endParaRPr>
                    </a:p>
                  </a:txBody>
                  <a:tcPr/>
                </a:tc>
                <a:tc>
                  <a:txBody>
                    <a:bodyPr/>
                    <a:lstStyle/>
                    <a:p>
                      <a:pPr algn="ctr"/>
                      <a:r>
                        <a:rPr lang="en-US" sz="2000" dirty="0" smtClean="0">
                          <a:cs typeface="B Nazanin" pitchFamily="2" charset="-78"/>
                        </a:rPr>
                        <a:t>11000</a:t>
                      </a:r>
                      <a:endParaRPr lang="en-US" sz="2000" dirty="0">
                        <a:cs typeface="B Nazanin" pitchFamily="2" charset="-78"/>
                      </a:endParaRPr>
                    </a:p>
                  </a:txBody>
                  <a:tcPr/>
                </a:tc>
              </a:tr>
            </a:tbl>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کلمه کنترل</a:t>
            </a:r>
            <a:endParaRPr lang="en-US" dirty="0"/>
          </a:p>
        </p:txBody>
      </p:sp>
      <p:sp>
        <p:nvSpPr>
          <p:cNvPr id="3" name="Content Placeholder 2"/>
          <p:cNvSpPr>
            <a:spLocks noGrp="1"/>
          </p:cNvSpPr>
          <p:nvPr>
            <p:ph idx="1"/>
          </p:nvPr>
        </p:nvSpPr>
        <p:spPr/>
        <p:txBody>
          <a:bodyPr/>
          <a:lstStyle/>
          <a:p>
            <a:r>
              <a:rPr lang="fa-IR" dirty="0" smtClean="0"/>
              <a:t>مثال‌هايي از ريزعمل‌ها:</a:t>
            </a:r>
            <a:endParaRPr lang="en-US" dirty="0" smtClean="0"/>
          </a:p>
          <a:p>
            <a:endParaRPr lang="fa-IR" dirty="0" smtClean="0"/>
          </a:p>
          <a:p>
            <a:pPr marL="449263" lvl="2" indent="-274638" algn="l" rtl="0">
              <a:buNone/>
            </a:pPr>
            <a:r>
              <a:rPr lang="en-US" altLang="ko-KR" dirty="0" smtClean="0"/>
              <a:t>	       </a:t>
            </a:r>
            <a:r>
              <a:rPr lang="fa-IR" altLang="ko-KR" dirty="0" smtClean="0"/>
              <a:t>کلمه کنترل		</a:t>
            </a:r>
            <a:r>
              <a:rPr lang="en-US" altLang="ko-KR" dirty="0" smtClean="0"/>
              <a:t>SELA	SELB	SELD	OPR	       </a:t>
            </a:r>
            <a:r>
              <a:rPr lang="fa-IR" altLang="ko-KR" dirty="0" smtClean="0"/>
              <a:t>ريزعمل</a:t>
            </a:r>
            <a:endParaRPr lang="en-US" altLang="ko-KR" dirty="0" smtClean="0"/>
          </a:p>
          <a:p>
            <a:pPr marL="449263" lvl="2" indent="-274638" algn="l" rtl="0"/>
            <a:endParaRPr lang="fa-IR" altLang="ko-KR" dirty="0" smtClean="0"/>
          </a:p>
          <a:p>
            <a:pPr marL="449263" lvl="2" indent="-274638" algn="l" rtl="0"/>
            <a:r>
              <a:rPr lang="en-US" altLang="ko-KR" dirty="0" smtClean="0"/>
              <a:t>010 011 </a:t>
            </a:r>
            <a:r>
              <a:rPr lang="en-US" altLang="ko-KR" smtClean="0"/>
              <a:t>001 00011</a:t>
            </a:r>
            <a:r>
              <a:rPr lang="en-US" altLang="ko-KR" dirty="0" smtClean="0"/>
              <a:t>	R2	R3	R1	SUB	</a:t>
            </a:r>
            <a:r>
              <a:rPr lang="en-US" dirty="0" smtClean="0"/>
              <a:t> R1 </a:t>
            </a:r>
            <a:r>
              <a:rPr lang="en-US" dirty="0" smtClean="0">
                <a:sym typeface="Wingdings" pitchFamily="2" charset="2"/>
              </a:rPr>
              <a:t> R2 - R3</a:t>
            </a:r>
          </a:p>
          <a:p>
            <a:pPr marL="449263" lvl="2" indent="-274638" algn="l" rtl="0"/>
            <a:r>
              <a:rPr lang="en-US" altLang="ko-KR" dirty="0" smtClean="0">
                <a:sym typeface="Wingdings" pitchFamily="2" charset="2"/>
              </a:rPr>
              <a:t>001 000 111 00000	R1	--	R7	TSFA	R7  R1</a:t>
            </a:r>
          </a:p>
          <a:p>
            <a:pPr marL="449263" lvl="2" indent="-274638" algn="l" rtl="0"/>
            <a:r>
              <a:rPr lang="en-US" altLang="ko-KR" dirty="0" smtClean="0">
                <a:sym typeface="Wingdings" pitchFamily="2" charset="2"/>
              </a:rPr>
              <a:t>101 101 101 01100	R5	</a:t>
            </a:r>
            <a:r>
              <a:rPr lang="en-US" altLang="ko-KR" dirty="0" err="1" smtClean="0">
                <a:sym typeface="Wingdings" pitchFamily="2" charset="2"/>
              </a:rPr>
              <a:t>R5</a:t>
            </a:r>
            <a:r>
              <a:rPr lang="en-US" altLang="ko-KR" dirty="0" smtClean="0">
                <a:sym typeface="Wingdings" pitchFamily="2" charset="2"/>
              </a:rPr>
              <a:t>	</a:t>
            </a:r>
            <a:r>
              <a:rPr lang="en-US" altLang="ko-KR" dirty="0" err="1" smtClean="0">
                <a:sym typeface="Wingdings" pitchFamily="2" charset="2"/>
              </a:rPr>
              <a:t>R5</a:t>
            </a:r>
            <a:r>
              <a:rPr lang="en-US" altLang="ko-KR" dirty="0" smtClean="0">
                <a:sym typeface="Wingdings" pitchFamily="2" charset="2"/>
              </a:rPr>
              <a:t>	XOR	R5  0</a:t>
            </a:r>
            <a:endParaRPr lang="en-US" altLang="ko-KR" dirty="0" smtClean="0"/>
          </a:p>
          <a:p>
            <a:endParaRPr lang="en-US" dirty="0"/>
          </a:p>
        </p:txBody>
      </p:sp>
      <p:cxnSp>
        <p:nvCxnSpPr>
          <p:cNvPr id="7" name="Straight Connector 6"/>
          <p:cNvCxnSpPr/>
          <p:nvPr/>
        </p:nvCxnSpPr>
        <p:spPr bwMode="auto">
          <a:xfrm rot="10800000">
            <a:off x="357158" y="2143116"/>
            <a:ext cx="7643866" cy="1588"/>
          </a:xfrm>
          <a:prstGeom prst="line">
            <a:avLst/>
          </a:prstGeom>
          <a:solidFill>
            <a:srgbClr val="CCFFFF"/>
          </a:solidFill>
          <a:ln w="31750" cap="flat" cmpd="sng" algn="ctr">
            <a:solidFill>
              <a:srgbClr val="0000FF"/>
            </a:solidFill>
            <a:prstDash val="solid"/>
            <a:round/>
            <a:headEnd type="none" w="med" len="med"/>
            <a:tailEnd type="none" w="med" len="med"/>
          </a:ln>
          <a:effectLst/>
        </p:spPr>
      </p:cxnSp>
    </p:spTree>
  </p:cSld>
  <p:clrMapOvr>
    <a:masterClrMapping/>
  </p:clrMapOvr>
  <p:timing>
    <p:tnLst>
      <p:par>
        <p:cTn id="1" dur="indefinite" restart="never" nodeType="tmRoot"/>
      </p:par>
    </p:tnLst>
  </p:timing>
</p:sld>
</file>

<file path=ppt/theme/theme1.xml><?xml version="1.0" encoding="utf-8"?>
<a:theme xmlns:a="http://schemas.openxmlformats.org/drawingml/2006/main" name="org">
  <a:themeElements>
    <a:clrScheme name="">
      <a:dk1>
        <a:srgbClr val="000000"/>
      </a:dk1>
      <a:lt1>
        <a:srgbClr val="FFFFFF"/>
      </a:lt1>
      <a:dk2>
        <a:srgbClr val="000082"/>
      </a:dk2>
      <a:lt2>
        <a:srgbClr val="C0C0C0"/>
      </a:lt2>
      <a:accent1>
        <a:srgbClr val="D01608"/>
      </a:accent1>
      <a:accent2>
        <a:srgbClr val="000082"/>
      </a:accent2>
      <a:accent3>
        <a:srgbClr val="FFFFFF"/>
      </a:accent3>
      <a:accent4>
        <a:srgbClr val="000000"/>
      </a:accent4>
      <a:accent5>
        <a:srgbClr val="E4ABAA"/>
      </a:accent5>
      <a:accent6>
        <a:srgbClr val="000075"/>
      </a:accent6>
      <a:hlink>
        <a:srgbClr val="00C000"/>
      </a:hlink>
      <a:folHlink>
        <a:srgbClr val="800080"/>
      </a:folHlink>
    </a:clrScheme>
    <a:fontScheme name="org.pot">
      <a:majorFont>
        <a:latin typeface="Book Antiqua"/>
        <a:ea typeface="굴림"/>
        <a:cs typeface=""/>
      </a:majorFont>
      <a:minorFont>
        <a:latin typeface="Arial"/>
        <a:ea typeface="굴림"/>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CCFFFF"/>
        </a:solidFill>
        <a:ln w="31750" cap="flat" cmpd="sng" algn="ctr">
          <a:solidFill>
            <a:srgbClr val="0000FF"/>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Times New Roman" pitchFamily="18" charset="0"/>
            <a:ea typeface="굴림" pitchFamily="34" charset="-127"/>
          </a:defRPr>
        </a:defPPr>
      </a:lstStyle>
    </a:spDef>
    <a:lnDef>
      <a:spPr bwMode="auto">
        <a:xfrm>
          <a:off x="0" y="0"/>
          <a:ext cx="1" cy="1"/>
        </a:xfrm>
        <a:custGeom>
          <a:avLst/>
          <a:gdLst/>
          <a:ahLst/>
          <a:cxnLst/>
          <a:rect l="0" t="0" r="0" b="0"/>
          <a:pathLst/>
        </a:custGeom>
        <a:solidFill>
          <a:srgbClr val="CCFFFF"/>
        </a:solidFill>
        <a:ln w="31750" cap="flat" cmpd="sng" algn="ctr">
          <a:solidFill>
            <a:srgbClr val="0000FF"/>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Times New Roman" pitchFamily="18" charset="0"/>
            <a:ea typeface="굴림" pitchFamily="34" charset="-127"/>
          </a:defRPr>
        </a:defPPr>
      </a:lstStyle>
    </a:lnDef>
  </a:objectDefaults>
  <a:extraClrSchemeLst>
    <a:extraClrScheme>
      <a:clrScheme name="org.pot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rg.pot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rg.pot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rg.pot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rg.pot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rg.pot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rg.pot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D:\+++comarc\org.pot</Template>
  <TotalTime>5702</TotalTime>
  <Words>3086</Words>
  <Application>Microsoft Office PowerPoint</Application>
  <PresentationFormat>On-screen Show (4:3)</PresentationFormat>
  <Paragraphs>490</Paragraphs>
  <Slides>37</Slides>
  <Notes>0</Notes>
  <HiddenSlides>0</HiddenSlides>
  <MMClips>0</MMClips>
  <ScaleCrop>false</ScaleCrop>
  <HeadingPairs>
    <vt:vector size="8" baseType="variant">
      <vt:variant>
        <vt:lpstr>Fonts Used</vt:lpstr>
      </vt:variant>
      <vt:variant>
        <vt:i4>9</vt:i4>
      </vt:variant>
      <vt:variant>
        <vt:lpstr>Theme</vt:lpstr>
      </vt:variant>
      <vt:variant>
        <vt:i4>1</vt:i4>
      </vt:variant>
      <vt:variant>
        <vt:lpstr>Embedded OLE Servers</vt:lpstr>
      </vt:variant>
      <vt:variant>
        <vt:i4>2</vt:i4>
      </vt:variant>
      <vt:variant>
        <vt:lpstr>Slide Titles</vt:lpstr>
      </vt:variant>
      <vt:variant>
        <vt:i4>37</vt:i4>
      </vt:variant>
    </vt:vector>
  </HeadingPairs>
  <TitlesOfParts>
    <vt:vector size="49" baseType="lpstr">
      <vt:lpstr>Arial</vt:lpstr>
      <vt:lpstr>B Nazanin</vt:lpstr>
      <vt:lpstr>B Titr</vt:lpstr>
      <vt:lpstr>B Traffic</vt:lpstr>
      <vt:lpstr>Book Antiqua</vt:lpstr>
      <vt:lpstr>굴림</vt:lpstr>
      <vt:lpstr>Monotype Sorts</vt:lpstr>
      <vt:lpstr>Times New Roman</vt:lpstr>
      <vt:lpstr>Wingdings</vt:lpstr>
      <vt:lpstr>org</vt:lpstr>
      <vt:lpstr>VISIO</vt:lpstr>
      <vt:lpstr>Worksheet</vt:lpstr>
      <vt:lpstr>فصل هشت</vt:lpstr>
      <vt:lpstr>واحد پردازش مرکزي</vt:lpstr>
      <vt:lpstr>PowerPoint Presentation</vt:lpstr>
      <vt:lpstr>سازمان عمومي ثبات‌ها</vt:lpstr>
      <vt:lpstr>سازمان گذرگاهي براي هفت ثبات CPU</vt:lpstr>
      <vt:lpstr>مثال: R1  R2 + R3</vt:lpstr>
      <vt:lpstr>کلمه کنترل</vt:lpstr>
      <vt:lpstr>کلمه کنترل</vt:lpstr>
      <vt:lpstr>کلمه کنترل</vt:lpstr>
      <vt:lpstr>سازمان پشته</vt:lpstr>
      <vt:lpstr>پشته ثبات</vt:lpstr>
      <vt:lpstr>پشته حافظه</vt:lpstr>
      <vt:lpstr>نمايش لهستاني معکوس</vt:lpstr>
      <vt:lpstr>قالب‌هاي دستورالعمل</vt:lpstr>
      <vt:lpstr>دستورالعمل‌هاي سه آدرسي</vt:lpstr>
      <vt:lpstr>دستورالعمل‌هاي دو آدرسي</vt:lpstr>
      <vt:lpstr>دستورالعمل‌هاي يک آدرسي</vt:lpstr>
      <vt:lpstr>دستورالعمل‌هاي صفر آدرسي</vt:lpstr>
      <vt:lpstr>دستورالعمل‌هاي RISC</vt:lpstr>
      <vt:lpstr>شيوه‌هاي آدرس‌دهي</vt:lpstr>
      <vt:lpstr>شيوه‌هاي آدرس‌دهي</vt:lpstr>
      <vt:lpstr>شيوه‌هاي آدرس‌دهي</vt:lpstr>
      <vt:lpstr>مثال: نمايش تأثير شيوه آدرس‌دهي روي دستورالعمل تعريف شده در شکل زير</vt:lpstr>
      <vt:lpstr>انتقال و دستکاري داده‌ها</vt:lpstr>
      <vt:lpstr>انتقال و دستکاري داده‌ها</vt:lpstr>
      <vt:lpstr>کنترل برنامه</vt:lpstr>
      <vt:lpstr>فراخواني و بازگشت از زيرروال</vt:lpstr>
      <vt:lpstr>وقفه</vt:lpstr>
      <vt:lpstr>وقفه</vt:lpstr>
      <vt:lpstr>انواع وقفه:</vt:lpstr>
      <vt:lpstr>Complex Instruction Set Computer (CISC)</vt:lpstr>
      <vt:lpstr>Reduced Instruction Set Computer (RISC)</vt:lpstr>
      <vt:lpstr>پنجره‌هاي ثبات همپوشان</vt:lpstr>
      <vt:lpstr>پنجره‌هاي ثبات همپوشان</vt:lpstr>
      <vt:lpstr>پنجره‌هاي ثبات همپوشان - مثال</vt:lpstr>
      <vt:lpstr>پنجره‌هاي ثبات همپوشان</vt:lpstr>
      <vt:lpstr>تمرين فصل 8 کتاب</vt:lpstr>
    </vt:vector>
  </TitlesOfParts>
  <Company>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11.  Input-Output Organization</dc:title>
  <dc:creator/>
  <cp:lastModifiedBy>Windows User</cp:lastModifiedBy>
  <cp:revision>129</cp:revision>
  <cp:lastPrinted>1999-05-25T09:56:58Z</cp:lastPrinted>
  <dcterms:created xsi:type="dcterms:W3CDTF">1996-09-30T18:28:10Z</dcterms:created>
  <dcterms:modified xsi:type="dcterms:W3CDTF">2017-06-25T10:06:34Z</dcterms:modified>
</cp:coreProperties>
</file>