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9"/>
  </p:notesMasterIdLst>
  <p:sldIdLst>
    <p:sldId id="256" r:id="rId2"/>
    <p:sldId id="257" r:id="rId3"/>
    <p:sldId id="270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7" r:id="rId32"/>
    <p:sldId id="288" r:id="rId33"/>
    <p:sldId id="289" r:id="rId34"/>
    <p:sldId id="290" r:id="rId35"/>
    <p:sldId id="291" r:id="rId36"/>
    <p:sldId id="292" r:id="rId37"/>
    <p:sldId id="293" r:id="rId3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4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image" Target="../media/image18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BFBEBD-F899-4E87-AA2C-1331B57BBF05}" type="datetimeFigureOut">
              <a:rPr lang="en-US" smtClean="0"/>
              <a:pPr/>
              <a:t>6/18/2018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DF49E9-6D53-4A39-892E-95A0B8D4F5C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5877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4034828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1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B Titr" pitchFamily="2" charset="-78"/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  <a:cs typeface="B Traffic" pitchFamily="2" charset="-78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dirty="0" smtClean="0"/>
              <a:t>Click to edit Master subtitle style</a:t>
            </a:r>
            <a:endParaRPr kumimoji="0" lang="en-US" dirty="0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6/18/2018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cs typeface="B Traffic" pitchFamily="2" charset="-78"/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cs typeface="B Nazanin" pitchFamily="2" charset="-78"/>
              </a:defRPr>
            </a:lvl1pPr>
            <a:lvl2pPr>
              <a:defRPr>
                <a:cs typeface="B Nazanin" pitchFamily="2" charset="-78"/>
              </a:defRPr>
            </a:lvl2pPr>
            <a:lvl3pPr>
              <a:defRPr>
                <a:cs typeface="B Nazanin" pitchFamily="2" charset="-78"/>
              </a:defRPr>
            </a:lvl3pPr>
            <a:lvl4pPr>
              <a:defRPr>
                <a:cs typeface="B Nazanin" pitchFamily="2" charset="-78"/>
              </a:defRPr>
            </a:lvl4pPr>
            <a:lvl5pPr>
              <a:defRPr>
                <a:cs typeface="B Nazanin" pitchFamily="2" charset="-78"/>
              </a:defRPr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6/18/2018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>
            <a:lvl1pPr>
              <a:defRPr>
                <a:cs typeface="B Nazanin" pitchFamily="2" charset="-78"/>
              </a:defRPr>
            </a:lvl1pPr>
            <a:lvl2pPr>
              <a:defRPr>
                <a:cs typeface="B Nazanin" pitchFamily="2" charset="-78"/>
              </a:defRPr>
            </a:lvl2pPr>
            <a:lvl3pPr>
              <a:defRPr>
                <a:cs typeface="B Nazanin" pitchFamily="2" charset="-78"/>
              </a:defRPr>
            </a:lvl3pPr>
            <a:lvl4pPr>
              <a:defRPr>
                <a:cs typeface="B Nazanin" pitchFamily="2" charset="-78"/>
              </a:defRPr>
            </a:lvl4pPr>
            <a:lvl5pPr>
              <a:defRPr>
                <a:cs typeface="B Nazanin" pitchFamily="2" charset="-78"/>
              </a:defRPr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6/18/2018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DB0584-DF91-4092-9BAB-CC46018D3D4D}" type="slidenum">
              <a:rPr lang="fa-IR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6/18/2018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r" rtl="1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B Titr" pitchFamily="2" charset="-78"/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  <a:cs typeface="B Traffic" pitchFamily="2" charset="-78"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6/18/2018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>
                <a:cs typeface="B Traffic" pitchFamily="2" charset="-78"/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>
                <a:cs typeface="B Nazanin" pitchFamily="2" charset="-78"/>
              </a:defRPr>
            </a:lvl1pPr>
            <a:lvl2pPr>
              <a:defRPr sz="2400">
                <a:cs typeface="B Nazanin" pitchFamily="2" charset="-78"/>
              </a:defRPr>
            </a:lvl2pPr>
            <a:lvl3pPr>
              <a:defRPr sz="2000">
                <a:cs typeface="B Nazanin" pitchFamily="2" charset="-78"/>
              </a:defRPr>
            </a:lvl3pPr>
            <a:lvl4pPr>
              <a:defRPr sz="1800">
                <a:cs typeface="B Nazanin" pitchFamily="2" charset="-78"/>
              </a:defRPr>
            </a:lvl4pPr>
            <a:lvl5pPr>
              <a:defRPr sz="1800">
                <a:cs typeface="B Nazanin" pitchFamily="2" charset="-78"/>
              </a:defRPr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>
                <a:cs typeface="B Nazanin" pitchFamily="2" charset="-78"/>
              </a:defRPr>
            </a:lvl1pPr>
            <a:lvl2pPr>
              <a:defRPr sz="2400">
                <a:cs typeface="B Nazanin" pitchFamily="2" charset="-78"/>
              </a:defRPr>
            </a:lvl2pPr>
            <a:lvl3pPr>
              <a:defRPr sz="2000">
                <a:cs typeface="B Nazanin" pitchFamily="2" charset="-78"/>
              </a:defRPr>
            </a:lvl3pPr>
            <a:lvl4pPr>
              <a:defRPr sz="1800">
                <a:cs typeface="B Nazanin" pitchFamily="2" charset="-78"/>
              </a:defRPr>
            </a:lvl4pPr>
            <a:lvl5pPr>
              <a:defRPr sz="1800">
                <a:cs typeface="B Nazanin" pitchFamily="2" charset="-78"/>
              </a:defRPr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6/18/2018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6/18/2018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r" rtl="1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B Traffic" pitchFamily="2" charset="-78"/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6/18/2018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6/18/2018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>
                <a:cs typeface="B Nazanin" pitchFamily="2" charset="-78"/>
              </a:defRPr>
            </a:lvl1pPr>
            <a:lvl2pPr>
              <a:defRPr sz="2600">
                <a:cs typeface="B Nazanin" pitchFamily="2" charset="-78"/>
              </a:defRPr>
            </a:lvl2pPr>
            <a:lvl3pPr>
              <a:defRPr sz="2400">
                <a:cs typeface="B Nazanin" pitchFamily="2" charset="-78"/>
              </a:defRPr>
            </a:lvl3pPr>
            <a:lvl4pPr>
              <a:defRPr sz="2000">
                <a:cs typeface="B Nazanin" pitchFamily="2" charset="-78"/>
              </a:defRPr>
            </a:lvl4pPr>
            <a:lvl5pPr>
              <a:defRPr sz="1800">
                <a:cs typeface="B Nazanin" pitchFamily="2" charset="-78"/>
              </a:defRPr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6/18/2018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6/18/2018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dirty="0" smtClean="0"/>
              <a:t>Click to edit Master text styles</a:t>
            </a:r>
          </a:p>
          <a:p>
            <a:pPr lvl="1" eaLnBrk="1" latinLnBrk="0" hangingPunct="1"/>
            <a:r>
              <a:rPr kumimoji="0" lang="en-US" dirty="0" smtClean="0"/>
              <a:t>Second level</a:t>
            </a:r>
          </a:p>
          <a:p>
            <a:pPr lvl="2" eaLnBrk="1" latinLnBrk="0" hangingPunct="1"/>
            <a:r>
              <a:rPr kumimoji="0" lang="en-US" dirty="0" smtClean="0"/>
              <a:t>Third level</a:t>
            </a:r>
          </a:p>
          <a:p>
            <a:pPr lvl="3" eaLnBrk="1" latinLnBrk="0" hangingPunct="1"/>
            <a:r>
              <a:rPr kumimoji="0" lang="en-US" dirty="0" smtClean="0"/>
              <a:t>Fourth level</a:t>
            </a:r>
          </a:p>
          <a:p>
            <a:pPr lvl="4" eaLnBrk="1" latinLnBrk="0" hangingPunct="1"/>
            <a:r>
              <a:rPr kumimoji="0" lang="en-US" dirty="0" smtClean="0"/>
              <a:t>Fifth level</a:t>
            </a:r>
            <a:endParaRPr kumimoji="0"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45B236B-377E-4FF4-AF6C-7F72E537E7B8}" type="datetimeFigureOut">
              <a:rPr lang="en-US" smtClean="0"/>
              <a:pPr/>
              <a:t>6/18/2018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r" rtl="1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B Traffic" pitchFamily="2" charset="-78"/>
        </a:defRPr>
      </a:lvl1pPr>
    </p:titleStyle>
    <p:bodyStyle>
      <a:lvl1pPr marL="274320" indent="-274320" algn="r" rtl="1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800" kern="1200">
          <a:solidFill>
            <a:schemeClr val="tx1"/>
          </a:solidFill>
          <a:latin typeface="+mn-lt"/>
          <a:ea typeface="+mn-ea"/>
          <a:cs typeface="B Nazanin" pitchFamily="2" charset="-78"/>
        </a:defRPr>
      </a:lvl1pPr>
      <a:lvl2pPr marL="640080" indent="-246888" algn="r" rtl="1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800" kern="1200">
          <a:solidFill>
            <a:schemeClr val="tx1"/>
          </a:solidFill>
          <a:latin typeface="+mn-lt"/>
          <a:ea typeface="+mn-ea"/>
          <a:cs typeface="B Nazanin" pitchFamily="2" charset="-78"/>
        </a:defRPr>
      </a:lvl2pPr>
      <a:lvl3pPr marL="914400" indent="-246888" algn="r" rtl="1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B Nazanin" pitchFamily="2" charset="-78"/>
        </a:defRPr>
      </a:lvl3pPr>
      <a:lvl4pPr marL="1188720" indent="-210312" algn="r" rtl="1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B Nazanin" pitchFamily="2" charset="-78"/>
        </a:defRPr>
      </a:lvl4pPr>
      <a:lvl5pPr marL="1463040" indent="-210312" algn="r" rtl="1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B Nazanin" pitchFamily="2" charset="-78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3" Type="http://schemas.openxmlformats.org/officeDocument/2006/relationships/oleObject" Target="../embeddings/oleObject10.bin"/><Relationship Id="rId7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4.wmf"/><Relationship Id="rId5" Type="http://schemas.openxmlformats.org/officeDocument/2006/relationships/oleObject" Target="../embeddings/oleObject11.bin"/><Relationship Id="rId4" Type="http://schemas.openxmlformats.org/officeDocument/2006/relationships/image" Target="../media/image13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7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6.wmf"/><Relationship Id="rId5" Type="http://schemas.openxmlformats.org/officeDocument/2006/relationships/oleObject" Target="../embeddings/oleObject14.bin"/><Relationship Id="rId4" Type="http://schemas.openxmlformats.org/officeDocument/2006/relationships/image" Target="../media/image15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18.wmf"/><Relationship Id="rId4" Type="http://schemas.openxmlformats.org/officeDocument/2006/relationships/oleObject" Target="../embeddings/oleObject15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wmf"/><Relationship Id="rId3" Type="http://schemas.openxmlformats.org/officeDocument/2006/relationships/oleObject" Target="../embeddings/oleObject16.bin"/><Relationship Id="rId7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20.wmf"/><Relationship Id="rId5" Type="http://schemas.openxmlformats.org/officeDocument/2006/relationships/oleObject" Target="../embeddings/oleObject17.bin"/><Relationship Id="rId4" Type="http://schemas.openxmlformats.org/officeDocument/2006/relationships/image" Target="../media/image18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22.png"/><Relationship Id="rId4" Type="http://schemas.openxmlformats.org/officeDocument/2006/relationships/image" Target="../media/image20.w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image" Target="../media/image6.png"/><Relationship Id="rId7" Type="http://schemas.openxmlformats.org/officeDocument/2006/relationships/image" Target="../media/image3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5.wmf"/><Relationship Id="rId5" Type="http://schemas.openxmlformats.org/officeDocument/2006/relationships/image" Target="../media/image2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4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3.w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9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8.bin"/><Relationship Id="rId5" Type="http://schemas.openxmlformats.org/officeDocument/2006/relationships/image" Target="../media/image8.wmf"/><Relationship Id="rId4" Type="http://schemas.openxmlformats.org/officeDocument/2006/relationships/oleObject" Target="../embeddings/oleObject7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11.wmf"/><Relationship Id="rId4" Type="http://schemas.openxmlformats.org/officeDocument/2006/relationships/oleObject" Target="../embeddings/oleObject9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fa-IR" dirty="0" smtClean="0"/>
              <a:t>مدار منطقي</a:t>
            </a:r>
            <a:endParaRPr lang="en-US" dirty="0" smtClean="0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fa-IR" smtClean="0"/>
              <a:t>مدارهای ترتیبی</a:t>
            </a: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Text Box 2"/>
          <p:cNvSpPr txBox="1">
            <a:spLocks noChangeArrowheads="1"/>
          </p:cNvSpPr>
          <p:nvPr/>
        </p:nvSpPr>
        <p:spPr bwMode="auto">
          <a:xfrm>
            <a:off x="2092325" y="1857375"/>
            <a:ext cx="6119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rtl="1"/>
            <a:r>
              <a:rPr lang="fa-IR" sz="2400">
                <a:latin typeface="Times New Roman" pitchFamily="18" charset="0"/>
                <a:cs typeface="B Lotus" pitchFamily="2" charset="-78"/>
              </a:rPr>
              <a:t>2- جاگذاري معادلات حالت در جدول تحريک فلیپ فلاپ </a:t>
            </a:r>
            <a:r>
              <a:rPr lang="en-US" sz="2400">
                <a:latin typeface="Times New Roman" pitchFamily="18" charset="0"/>
                <a:cs typeface="B Lotus" pitchFamily="2" charset="-78"/>
              </a:rPr>
              <a:t>JK</a:t>
            </a:r>
            <a:r>
              <a:rPr lang="fa-IR" sz="2400">
                <a:latin typeface="Times New Roman" pitchFamily="18" charset="0"/>
                <a:cs typeface="B Lotus" pitchFamily="2" charset="-78"/>
              </a:rPr>
              <a:t> </a:t>
            </a:r>
            <a:endParaRPr lang="en-US" sz="2400">
              <a:latin typeface="Times New Roman" pitchFamily="18" charset="0"/>
              <a:cs typeface="B Lotus" pitchFamily="2" charset="-78"/>
            </a:endParaRPr>
          </a:p>
        </p:txBody>
      </p:sp>
      <p:graphicFrame>
        <p:nvGraphicFramePr>
          <p:cNvPr id="5122" name="Object 4"/>
          <p:cNvGraphicFramePr>
            <a:graphicFrameLocks noChangeAspect="1"/>
          </p:cNvGraphicFramePr>
          <p:nvPr/>
        </p:nvGraphicFramePr>
        <p:xfrm>
          <a:off x="387350" y="3140075"/>
          <a:ext cx="5497513" cy="2178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1" name="Equation" r:id="rId3" imgW="2857320" imgH="1130040" progId="Equation.3">
                  <p:embed/>
                </p:oleObj>
              </mc:Choice>
              <mc:Fallback>
                <p:oleObj name="Equation" r:id="rId3" imgW="2857320" imgH="113004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7350" y="3140075"/>
                        <a:ext cx="5497513" cy="21780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6" name="Text Box 5"/>
          <p:cNvSpPr txBox="1">
            <a:spLocks noChangeArrowheads="1"/>
          </p:cNvSpPr>
          <p:nvPr/>
        </p:nvSpPr>
        <p:spPr bwMode="auto">
          <a:xfrm>
            <a:off x="5659438" y="5549900"/>
            <a:ext cx="25415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a-IR" sz="2400">
                <a:latin typeface="Times New Roman" pitchFamily="18" charset="0"/>
                <a:cs typeface="B Lotus" pitchFamily="2" charset="-78"/>
              </a:rPr>
              <a:t>3- پر کردن جدول حالت</a:t>
            </a:r>
            <a:endParaRPr lang="en-US" sz="2400">
              <a:latin typeface="Times New Roman" pitchFamily="18" charset="0"/>
              <a:cs typeface="B Lotus" pitchFamily="2" charset="-78"/>
            </a:endParaRPr>
          </a:p>
        </p:txBody>
      </p:sp>
      <p:graphicFrame>
        <p:nvGraphicFramePr>
          <p:cNvPr id="5123" name="Object 7"/>
          <p:cNvGraphicFramePr>
            <a:graphicFrameLocks noChangeAspect="1"/>
          </p:cNvGraphicFramePr>
          <p:nvPr/>
        </p:nvGraphicFramePr>
        <p:xfrm>
          <a:off x="4514850" y="4149725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2" name="Equation" r:id="rId5" imgW="114120" imgH="215640" progId="Equation.3">
                  <p:embed/>
                </p:oleObj>
              </mc:Choice>
              <mc:Fallback>
                <p:oleObj name="Equation" r:id="rId5" imgW="114120" imgH="21564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4850" y="4149725"/>
                        <a:ext cx="114300" cy="215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4" name="Object 8"/>
          <p:cNvGraphicFramePr>
            <a:graphicFrameLocks noChangeAspect="1"/>
          </p:cNvGraphicFramePr>
          <p:nvPr/>
        </p:nvGraphicFramePr>
        <p:xfrm>
          <a:off x="4467225" y="3113088"/>
          <a:ext cx="2786063" cy="904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3" name="Equation" r:id="rId7" imgW="1409400" imgH="457200" progId="Equation.3">
                  <p:embed/>
                </p:oleObj>
              </mc:Choice>
              <mc:Fallback>
                <p:oleObj name="Equation" r:id="rId7" imgW="1409400" imgH="45720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67225" y="3113088"/>
                        <a:ext cx="2786063" cy="904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7" name="Text Box 9"/>
          <p:cNvSpPr txBox="1">
            <a:spLocks noChangeArrowheads="1"/>
          </p:cNvSpPr>
          <p:nvPr/>
        </p:nvSpPr>
        <p:spPr bwMode="auto">
          <a:xfrm>
            <a:off x="217488" y="2632075"/>
            <a:ext cx="41084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 i="1" u="sng">
                <a:latin typeface="Times New Roman" pitchFamily="18" charset="0"/>
              </a:rPr>
              <a:t>JK</a:t>
            </a:r>
            <a:r>
              <a:rPr lang="en-US" sz="2000" b="1" u="sng">
                <a:latin typeface="Times New Roman" pitchFamily="18" charset="0"/>
              </a:rPr>
              <a:t> Flip-Flop characteristic equation</a:t>
            </a:r>
          </a:p>
        </p:txBody>
      </p:sp>
      <p:sp>
        <p:nvSpPr>
          <p:cNvPr id="5128" name="Text Box 10"/>
          <p:cNvSpPr txBox="1">
            <a:spLocks noChangeArrowheads="1"/>
          </p:cNvSpPr>
          <p:nvPr/>
        </p:nvSpPr>
        <p:spPr bwMode="auto">
          <a:xfrm>
            <a:off x="4435475" y="2638425"/>
            <a:ext cx="2946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 u="sng">
                <a:latin typeface="Times New Roman" pitchFamily="18" charset="0"/>
              </a:rPr>
              <a:t>Flip-Flop input equations</a:t>
            </a:r>
          </a:p>
        </p:txBody>
      </p:sp>
      <p:sp>
        <p:nvSpPr>
          <p:cNvPr id="5129" name="Text Box 11"/>
          <p:cNvSpPr txBox="1">
            <a:spLocks noChangeArrowheads="1"/>
          </p:cNvSpPr>
          <p:nvPr/>
        </p:nvSpPr>
        <p:spPr bwMode="auto">
          <a:xfrm>
            <a:off x="193675" y="4108450"/>
            <a:ext cx="38401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 u="sng">
                <a:latin typeface="Times New Roman" pitchFamily="18" charset="0"/>
              </a:rPr>
              <a:t>Sequential Circuit state equations</a:t>
            </a:r>
          </a:p>
        </p:txBody>
      </p:sp>
      <p:sp>
        <p:nvSpPr>
          <p:cNvPr id="5130" name="Rectangle 1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smtClean="0"/>
              <a:t>ادامه مثال فلیپ فلاپ </a:t>
            </a:r>
            <a:r>
              <a:rPr lang="en-US" sz="3500" smtClean="0"/>
              <a:t>JK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Text Box 3"/>
          <p:cNvSpPr txBox="1">
            <a:spLocks noChangeArrowheads="1"/>
          </p:cNvSpPr>
          <p:nvPr/>
        </p:nvSpPr>
        <p:spPr bwMode="auto">
          <a:xfrm>
            <a:off x="701675" y="1155700"/>
            <a:ext cx="4146550" cy="405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457200" indent="-457200"/>
            <a:endParaRPr lang="en-US" sz="2000" i="1">
              <a:latin typeface="Times New Roman" pitchFamily="18" charset="0"/>
            </a:endParaRPr>
          </a:p>
          <a:p>
            <a:pPr marL="457200" indent="-457200"/>
            <a:endParaRPr lang="en-US" sz="2000" i="1">
              <a:latin typeface="Times New Roman" pitchFamily="18" charset="0"/>
            </a:endParaRPr>
          </a:p>
          <a:p>
            <a:pPr marL="457200" indent="-457200"/>
            <a:r>
              <a:rPr lang="en-US" sz="2000">
                <a:latin typeface="Times New Roman" pitchFamily="18" charset="0"/>
              </a:rPr>
              <a:t>Present                 Next        Flip-Flop</a:t>
            </a:r>
          </a:p>
          <a:p>
            <a:pPr marL="457200" indent="-457200"/>
            <a:r>
              <a:rPr lang="en-US" sz="2000">
                <a:latin typeface="Times New Roman" pitchFamily="18" charset="0"/>
              </a:rPr>
              <a:t> State   	Input	State           Inputs</a:t>
            </a:r>
          </a:p>
          <a:p>
            <a:pPr marL="457200" indent="-457200"/>
            <a:r>
              <a:rPr lang="en-US" sz="2000" i="1">
                <a:latin typeface="Times New Roman" pitchFamily="18" charset="0"/>
              </a:rPr>
              <a:t>A  B          x          A  B         </a:t>
            </a:r>
          </a:p>
          <a:p>
            <a:pPr marL="457200" indent="-457200"/>
            <a:r>
              <a:rPr lang="en-US" sz="2000">
                <a:latin typeface="Times New Roman" pitchFamily="18" charset="0"/>
              </a:rPr>
              <a:t>0   0    	  0          0   1         0    0   1   0</a:t>
            </a:r>
          </a:p>
          <a:p>
            <a:pPr marL="457200" indent="-457200"/>
            <a:r>
              <a:rPr lang="en-US" sz="2000">
                <a:latin typeface="Times New Roman" pitchFamily="18" charset="0"/>
              </a:rPr>
              <a:t>0   0		  1          0   0         0    0   0   1</a:t>
            </a:r>
            <a:endParaRPr lang="en-US" sz="2400" b="1" i="1">
              <a:latin typeface="Times New Roman" pitchFamily="18" charset="0"/>
            </a:endParaRPr>
          </a:p>
          <a:p>
            <a:pPr marL="457200" indent="-457200"/>
            <a:r>
              <a:rPr lang="en-US" sz="2000">
                <a:latin typeface="Times New Roman" pitchFamily="18" charset="0"/>
              </a:rPr>
              <a:t>0   1          0         1   1         1    1   1   0</a:t>
            </a:r>
          </a:p>
          <a:p>
            <a:pPr marL="457200" indent="-457200"/>
            <a:r>
              <a:rPr lang="en-US" sz="2000">
                <a:latin typeface="Times New Roman" pitchFamily="18" charset="0"/>
              </a:rPr>
              <a:t>0   1          1         1   0         1    0   0   1</a:t>
            </a:r>
            <a:endParaRPr lang="en-US" sz="2400" b="1" i="1">
              <a:latin typeface="Times New Roman" pitchFamily="18" charset="0"/>
            </a:endParaRPr>
          </a:p>
          <a:p>
            <a:pPr marL="457200" indent="-457200"/>
            <a:r>
              <a:rPr lang="en-US" sz="2000">
                <a:latin typeface="Times New Roman" pitchFamily="18" charset="0"/>
              </a:rPr>
              <a:t>1   0          0         1   1         0    0   1   1</a:t>
            </a:r>
          </a:p>
          <a:p>
            <a:pPr marL="457200" indent="-457200"/>
            <a:r>
              <a:rPr lang="en-US" sz="2000">
                <a:latin typeface="Times New Roman" pitchFamily="18" charset="0"/>
              </a:rPr>
              <a:t>1   0          1         1   0         0    0   0   0</a:t>
            </a:r>
            <a:endParaRPr lang="en-US" sz="2400" b="1" i="1">
              <a:latin typeface="Times New Roman" pitchFamily="18" charset="0"/>
            </a:endParaRPr>
          </a:p>
          <a:p>
            <a:pPr marL="457200" indent="-457200"/>
            <a:r>
              <a:rPr lang="en-US" sz="2000">
                <a:latin typeface="Times New Roman" pitchFamily="18" charset="0"/>
              </a:rPr>
              <a:t>1   1          0         0   0         1    1   1   1</a:t>
            </a:r>
          </a:p>
          <a:p>
            <a:pPr marL="457200" indent="-457200"/>
            <a:r>
              <a:rPr lang="en-US" sz="2000">
                <a:latin typeface="Times New Roman" pitchFamily="18" charset="0"/>
              </a:rPr>
              <a:t>1   1          1         1   1         1    0   0   0</a:t>
            </a:r>
          </a:p>
        </p:txBody>
      </p:sp>
      <p:sp>
        <p:nvSpPr>
          <p:cNvPr id="6149" name="Line 4"/>
          <p:cNvSpPr>
            <a:spLocks noChangeShapeType="1"/>
          </p:cNvSpPr>
          <p:nvPr/>
        </p:nvSpPr>
        <p:spPr bwMode="auto">
          <a:xfrm>
            <a:off x="588963" y="5218113"/>
            <a:ext cx="43688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6150" name="Line 11"/>
          <p:cNvSpPr>
            <a:spLocks noChangeShapeType="1"/>
          </p:cNvSpPr>
          <p:nvPr/>
        </p:nvSpPr>
        <p:spPr bwMode="auto">
          <a:xfrm>
            <a:off x="712788" y="2743200"/>
            <a:ext cx="43688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6151" name="Line 12"/>
          <p:cNvSpPr>
            <a:spLocks noChangeShapeType="1"/>
          </p:cNvSpPr>
          <p:nvPr/>
        </p:nvSpPr>
        <p:spPr bwMode="auto">
          <a:xfrm>
            <a:off x="712788" y="2409825"/>
            <a:ext cx="43688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6152" name="Line 13"/>
          <p:cNvSpPr>
            <a:spLocks noChangeShapeType="1"/>
          </p:cNvSpPr>
          <p:nvPr/>
        </p:nvSpPr>
        <p:spPr bwMode="auto">
          <a:xfrm>
            <a:off x="3333750" y="1781175"/>
            <a:ext cx="0" cy="34401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6153" name="Line 14"/>
          <p:cNvSpPr>
            <a:spLocks noChangeShapeType="1"/>
          </p:cNvSpPr>
          <p:nvPr/>
        </p:nvSpPr>
        <p:spPr bwMode="auto">
          <a:xfrm>
            <a:off x="711200" y="1785938"/>
            <a:ext cx="43688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graphicFrame>
        <p:nvGraphicFramePr>
          <p:cNvPr id="6146" name="Object 15"/>
          <p:cNvGraphicFramePr>
            <a:graphicFrameLocks noChangeAspect="1"/>
          </p:cNvGraphicFramePr>
          <p:nvPr/>
        </p:nvGraphicFramePr>
        <p:xfrm>
          <a:off x="3543300" y="2417763"/>
          <a:ext cx="1495425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2" name="Equation" r:id="rId3" imgW="1002960" imgH="215640" progId="Equation.3">
                  <p:embed/>
                </p:oleObj>
              </mc:Choice>
              <mc:Fallback>
                <p:oleObj name="Equation" r:id="rId3" imgW="1002960" imgH="215640" progId="Equation.3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43300" y="2417763"/>
                        <a:ext cx="1495425" cy="3238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47" name="Object 24"/>
          <p:cNvGraphicFramePr>
            <a:graphicFrameLocks noChangeAspect="1"/>
          </p:cNvGraphicFramePr>
          <p:nvPr/>
        </p:nvGraphicFramePr>
        <p:xfrm>
          <a:off x="1208088" y="5837238"/>
          <a:ext cx="5335587" cy="808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3" name="Equation" r:id="rId5" imgW="2857320" imgH="431640" progId="Equation.3">
                  <p:embed/>
                </p:oleObj>
              </mc:Choice>
              <mc:Fallback>
                <p:oleObj name="Equation" r:id="rId5" imgW="2857320" imgH="431640" progId="Equation.3">
                  <p:embed/>
                  <p:pic>
                    <p:nvPicPr>
                      <p:cNvPr id="0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08088" y="5837238"/>
                        <a:ext cx="5335587" cy="8080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154" name="Picture 26" descr="AACFLQN0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297488" y="1868488"/>
            <a:ext cx="3656012" cy="3529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55" name="AutoShape 27"/>
          <p:cNvSpPr>
            <a:spLocks/>
          </p:cNvSpPr>
          <p:nvPr/>
        </p:nvSpPr>
        <p:spPr bwMode="auto">
          <a:xfrm rot="16225164" flipH="1">
            <a:off x="2688431" y="4998245"/>
            <a:ext cx="288925" cy="754062"/>
          </a:xfrm>
          <a:prstGeom prst="rightBrace">
            <a:avLst>
              <a:gd name="adj1" fmla="val 21749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6156" name="Line 28"/>
          <p:cNvSpPr>
            <a:spLocks noChangeShapeType="1"/>
          </p:cNvSpPr>
          <p:nvPr/>
        </p:nvSpPr>
        <p:spPr bwMode="auto">
          <a:xfrm>
            <a:off x="547688" y="5486400"/>
            <a:ext cx="22494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6157" name="Line 29"/>
          <p:cNvSpPr>
            <a:spLocks noChangeShapeType="1"/>
          </p:cNvSpPr>
          <p:nvPr/>
        </p:nvSpPr>
        <p:spPr bwMode="auto">
          <a:xfrm>
            <a:off x="557213" y="5500688"/>
            <a:ext cx="0" cy="8270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6158" name="Line 30"/>
          <p:cNvSpPr>
            <a:spLocks noChangeShapeType="1"/>
          </p:cNvSpPr>
          <p:nvPr/>
        </p:nvSpPr>
        <p:spPr bwMode="auto">
          <a:xfrm flipV="1">
            <a:off x="565150" y="6350000"/>
            <a:ext cx="4222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6159" name="AutoShape 31"/>
          <p:cNvSpPr>
            <a:spLocks/>
          </p:cNvSpPr>
          <p:nvPr/>
        </p:nvSpPr>
        <p:spPr bwMode="auto">
          <a:xfrm flipH="1">
            <a:off x="987425" y="5884863"/>
            <a:ext cx="288925" cy="914400"/>
          </a:xfrm>
          <a:prstGeom prst="rightBrace">
            <a:avLst>
              <a:gd name="adj1" fmla="val 26374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6160" name="Rectangle 3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smtClean="0"/>
              <a:t>ادامه مثال فلیپ فلاپ </a:t>
            </a:r>
            <a:r>
              <a:rPr lang="en-US" sz="3500" smtClean="0"/>
              <a:t>JK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AACFLQO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1013" y="1858963"/>
            <a:ext cx="6569075" cy="521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170" name="Object 4"/>
          <p:cNvGraphicFramePr>
            <a:graphicFrameLocks noChangeAspect="1"/>
          </p:cNvGraphicFramePr>
          <p:nvPr/>
        </p:nvGraphicFramePr>
        <p:xfrm>
          <a:off x="6548438" y="1865313"/>
          <a:ext cx="1100137" cy="1422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3" name="Equation" r:id="rId4" imgW="520560" imgH="672840" progId="Equation.3">
                  <p:embed/>
                </p:oleObj>
              </mc:Choice>
              <mc:Fallback>
                <p:oleObj name="Equation" r:id="rId4" imgW="520560" imgH="67284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48438" y="1865313"/>
                        <a:ext cx="1100137" cy="1422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72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smtClean="0"/>
              <a:t>مثال: فلیپ فلاپ </a:t>
            </a:r>
            <a:r>
              <a:rPr lang="en-US" smtClean="0"/>
              <a:t>T</a:t>
            </a:r>
          </a:p>
        </p:txBody>
      </p:sp>
      <p:sp>
        <p:nvSpPr>
          <p:cNvPr id="7173" name="Text Box 8"/>
          <p:cNvSpPr txBox="1">
            <a:spLocks noChangeArrowheads="1"/>
          </p:cNvSpPr>
          <p:nvPr/>
        </p:nvSpPr>
        <p:spPr bwMode="auto">
          <a:xfrm>
            <a:off x="720725" y="955675"/>
            <a:ext cx="3222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a-IR" sz="2400">
                <a:latin typeface="Times New Roman" pitchFamily="18" charset="0"/>
                <a:cs typeface="B Lotus" pitchFamily="2" charset="-78"/>
              </a:rPr>
              <a:t>1- معادلات ورودي فليپ فلاپها:</a:t>
            </a:r>
            <a:endParaRPr lang="en-US" sz="2400" u="sng">
              <a:latin typeface="Times New Roman" pitchFamily="18" charset="0"/>
              <a:cs typeface="B Lotus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4" name="Object 5"/>
          <p:cNvGraphicFramePr>
            <a:graphicFrameLocks noChangeAspect="1"/>
          </p:cNvGraphicFramePr>
          <p:nvPr/>
        </p:nvGraphicFramePr>
        <p:xfrm>
          <a:off x="339725" y="3641725"/>
          <a:ext cx="1112838" cy="1438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3" name="Equation" r:id="rId3" imgW="520560" imgH="672840" progId="Equation.3">
                  <p:embed/>
                </p:oleObj>
              </mc:Choice>
              <mc:Fallback>
                <p:oleObj name="Equation" r:id="rId3" imgW="520560" imgH="67284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9725" y="3641725"/>
                        <a:ext cx="1112838" cy="1438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5" name="Object 6"/>
          <p:cNvGraphicFramePr>
            <a:graphicFrameLocks noChangeAspect="1"/>
          </p:cNvGraphicFramePr>
          <p:nvPr/>
        </p:nvGraphicFramePr>
        <p:xfrm>
          <a:off x="306388" y="5284788"/>
          <a:ext cx="5978525" cy="923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4" name="Equation" r:id="rId5" imgW="2793960" imgH="431640" progId="Equation.3">
                  <p:embed/>
                </p:oleObj>
              </mc:Choice>
              <mc:Fallback>
                <p:oleObj name="Equation" r:id="rId5" imgW="2793960" imgH="43164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6388" y="5284788"/>
                        <a:ext cx="5978525" cy="923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6" name="Object 7"/>
          <p:cNvGraphicFramePr>
            <a:graphicFrameLocks noChangeAspect="1"/>
          </p:cNvGraphicFramePr>
          <p:nvPr/>
        </p:nvGraphicFramePr>
        <p:xfrm>
          <a:off x="331788" y="3062288"/>
          <a:ext cx="3800475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5" name="Equation" r:id="rId7" imgW="1803240" imgH="203040" progId="Equation.3">
                  <p:embed/>
                </p:oleObj>
              </mc:Choice>
              <mc:Fallback>
                <p:oleObj name="Equation" r:id="rId7" imgW="1803240" imgH="20304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1788" y="3062288"/>
                        <a:ext cx="3800475" cy="4286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197" name="AutoShape 10"/>
          <p:cNvSpPr>
            <a:spLocks/>
          </p:cNvSpPr>
          <p:nvPr/>
        </p:nvSpPr>
        <p:spPr bwMode="auto">
          <a:xfrm>
            <a:off x="1614488" y="3770313"/>
            <a:ext cx="304800" cy="1247775"/>
          </a:xfrm>
          <a:prstGeom prst="rightBrace">
            <a:avLst>
              <a:gd name="adj1" fmla="val 34115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8198" name="AutoShape 11"/>
          <p:cNvSpPr>
            <a:spLocks/>
          </p:cNvSpPr>
          <p:nvPr/>
        </p:nvSpPr>
        <p:spPr bwMode="auto">
          <a:xfrm>
            <a:off x="6208713" y="5286375"/>
            <a:ext cx="261937" cy="973138"/>
          </a:xfrm>
          <a:prstGeom prst="rightBrace">
            <a:avLst>
              <a:gd name="adj1" fmla="val 30960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8199" name="AutoShape 12"/>
          <p:cNvSpPr>
            <a:spLocks/>
          </p:cNvSpPr>
          <p:nvPr/>
        </p:nvSpPr>
        <p:spPr bwMode="auto">
          <a:xfrm>
            <a:off x="4140200" y="2957513"/>
            <a:ext cx="203200" cy="725487"/>
          </a:xfrm>
          <a:prstGeom prst="rightBrace">
            <a:avLst>
              <a:gd name="adj1" fmla="val 29753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8200" name="Text Box 13"/>
          <p:cNvSpPr txBox="1">
            <a:spLocks noChangeArrowheads="1"/>
          </p:cNvSpPr>
          <p:nvPr/>
        </p:nvSpPr>
        <p:spPr bwMode="auto">
          <a:xfrm>
            <a:off x="2046288" y="4070350"/>
            <a:ext cx="35036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latin typeface="Times New Roman" pitchFamily="18" charset="0"/>
              </a:rPr>
              <a:t>Flip-Flop input equations</a:t>
            </a:r>
          </a:p>
        </p:txBody>
      </p:sp>
      <p:sp>
        <p:nvSpPr>
          <p:cNvPr id="8201" name="Text Box 14"/>
          <p:cNvSpPr txBox="1">
            <a:spLocks noChangeArrowheads="1"/>
          </p:cNvSpPr>
          <p:nvPr/>
        </p:nvSpPr>
        <p:spPr bwMode="auto">
          <a:xfrm>
            <a:off x="4427538" y="3071813"/>
            <a:ext cx="47259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i="1">
                <a:latin typeface="Times New Roman" pitchFamily="18" charset="0"/>
              </a:rPr>
              <a:t>T</a:t>
            </a:r>
            <a:r>
              <a:rPr lang="en-US" sz="2400" b="1">
                <a:latin typeface="Times New Roman" pitchFamily="18" charset="0"/>
              </a:rPr>
              <a:t> Flip-Flop characteristic equation</a:t>
            </a:r>
          </a:p>
        </p:txBody>
      </p:sp>
      <p:sp>
        <p:nvSpPr>
          <p:cNvPr id="8202" name="Text Box 15"/>
          <p:cNvSpPr txBox="1">
            <a:spLocks noChangeArrowheads="1"/>
          </p:cNvSpPr>
          <p:nvPr/>
        </p:nvSpPr>
        <p:spPr bwMode="auto">
          <a:xfrm>
            <a:off x="6472238" y="5173663"/>
            <a:ext cx="256222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latin typeface="Times New Roman" pitchFamily="18" charset="0"/>
              </a:rPr>
              <a:t>Sequential Circuit</a:t>
            </a:r>
          </a:p>
          <a:p>
            <a:r>
              <a:rPr lang="en-US" sz="2400" b="1">
                <a:latin typeface="Times New Roman" pitchFamily="18" charset="0"/>
              </a:rPr>
              <a:t>state equations</a:t>
            </a:r>
          </a:p>
        </p:txBody>
      </p:sp>
      <p:sp>
        <p:nvSpPr>
          <p:cNvPr id="8203" name="Rectangle 1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smtClean="0"/>
              <a:t>ادامه مثال فلیپ فلاپ </a:t>
            </a:r>
            <a:r>
              <a:rPr lang="en-US" sz="3100" smtClean="0"/>
              <a:t>T</a:t>
            </a:r>
          </a:p>
        </p:txBody>
      </p:sp>
      <p:sp>
        <p:nvSpPr>
          <p:cNvPr id="8204" name="Text Box 19"/>
          <p:cNvSpPr txBox="1">
            <a:spLocks noChangeArrowheads="1"/>
          </p:cNvSpPr>
          <p:nvPr/>
        </p:nvSpPr>
        <p:spPr bwMode="auto">
          <a:xfrm>
            <a:off x="2246313" y="1857375"/>
            <a:ext cx="5965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rtl="1"/>
            <a:r>
              <a:rPr lang="fa-IR" sz="2400">
                <a:latin typeface="Times New Roman" pitchFamily="18" charset="0"/>
                <a:cs typeface="B Lotus" pitchFamily="2" charset="-78"/>
              </a:rPr>
              <a:t>2- جاگذاري معادلات حالت در جدول تحريک فلیپ فلاپ </a:t>
            </a:r>
            <a:r>
              <a:rPr lang="en-US" sz="2400">
                <a:latin typeface="Times New Roman" pitchFamily="18" charset="0"/>
                <a:cs typeface="B Lotus" pitchFamily="2" charset="-78"/>
              </a:rPr>
              <a:t>T</a:t>
            </a:r>
            <a:r>
              <a:rPr lang="fa-IR" sz="2400">
                <a:latin typeface="Times New Roman" pitchFamily="18" charset="0"/>
                <a:cs typeface="B Lotus" pitchFamily="2" charset="-78"/>
              </a:rPr>
              <a:t> </a:t>
            </a:r>
            <a:endParaRPr lang="en-US" sz="2400">
              <a:latin typeface="Times New Roman" pitchFamily="18" charset="0"/>
              <a:cs typeface="B Lotus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8" name="Object 10"/>
          <p:cNvGraphicFramePr>
            <a:graphicFrameLocks noChangeAspect="1"/>
          </p:cNvGraphicFramePr>
          <p:nvPr/>
        </p:nvGraphicFramePr>
        <p:xfrm>
          <a:off x="1477963" y="5756275"/>
          <a:ext cx="5397500" cy="833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1" name="Equation" r:id="rId3" imgW="2793960" imgH="431640" progId="Equation.3">
                  <p:embed/>
                </p:oleObj>
              </mc:Choice>
              <mc:Fallback>
                <p:oleObj name="Equation" r:id="rId3" imgW="2793960" imgH="43164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7963" y="5756275"/>
                        <a:ext cx="5397500" cy="8334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19" name="Text Box 12"/>
          <p:cNvSpPr txBox="1">
            <a:spLocks noChangeArrowheads="1"/>
          </p:cNvSpPr>
          <p:nvPr/>
        </p:nvSpPr>
        <p:spPr bwMode="auto">
          <a:xfrm>
            <a:off x="2300288" y="992188"/>
            <a:ext cx="3605212" cy="405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457200" indent="-457200"/>
            <a:endParaRPr lang="en-US" sz="2000" i="1" dirty="0">
              <a:latin typeface="Times New Roman" pitchFamily="18" charset="0"/>
            </a:endParaRPr>
          </a:p>
          <a:p>
            <a:pPr marL="457200" indent="-457200"/>
            <a:endParaRPr lang="en-US" sz="2000" i="1" dirty="0">
              <a:latin typeface="Times New Roman" pitchFamily="18" charset="0"/>
            </a:endParaRPr>
          </a:p>
          <a:p>
            <a:pPr marL="457200" indent="-457200"/>
            <a:r>
              <a:rPr lang="en-US" sz="2000" b="1" dirty="0">
                <a:latin typeface="Times New Roman" pitchFamily="18" charset="0"/>
              </a:rPr>
              <a:t>Present                Next</a:t>
            </a:r>
          </a:p>
          <a:p>
            <a:pPr marL="457200" indent="-457200"/>
            <a:r>
              <a:rPr lang="en-US" sz="2000" b="1" dirty="0">
                <a:latin typeface="Times New Roman" pitchFamily="18" charset="0"/>
              </a:rPr>
              <a:t> </a:t>
            </a:r>
            <a:r>
              <a:rPr lang="en-US" sz="2000" b="1" u="sng" dirty="0">
                <a:latin typeface="Times New Roman" pitchFamily="18" charset="0"/>
              </a:rPr>
              <a:t>State</a:t>
            </a:r>
            <a:r>
              <a:rPr lang="en-US" sz="2000" b="1" dirty="0">
                <a:latin typeface="Times New Roman" pitchFamily="18" charset="0"/>
              </a:rPr>
              <a:t>   	</a:t>
            </a:r>
            <a:r>
              <a:rPr lang="en-US" sz="2000" b="1" u="sng" dirty="0">
                <a:latin typeface="Times New Roman" pitchFamily="18" charset="0"/>
              </a:rPr>
              <a:t>Input</a:t>
            </a:r>
            <a:r>
              <a:rPr lang="en-US" sz="2000" b="1" dirty="0">
                <a:latin typeface="Times New Roman" pitchFamily="18" charset="0"/>
              </a:rPr>
              <a:t>	</a:t>
            </a:r>
            <a:r>
              <a:rPr lang="en-US" sz="2000" b="1" u="sng" dirty="0">
                <a:latin typeface="Times New Roman" pitchFamily="18" charset="0"/>
              </a:rPr>
              <a:t>State</a:t>
            </a:r>
            <a:r>
              <a:rPr lang="en-US" sz="2000" b="1" dirty="0">
                <a:latin typeface="Times New Roman" pitchFamily="18" charset="0"/>
              </a:rPr>
              <a:t>    </a:t>
            </a:r>
            <a:r>
              <a:rPr lang="en-US" sz="2000" b="1" u="sng" dirty="0">
                <a:latin typeface="Times New Roman" pitchFamily="18" charset="0"/>
              </a:rPr>
              <a:t>Output</a:t>
            </a:r>
          </a:p>
          <a:p>
            <a:pPr marL="457200" indent="-457200"/>
            <a:r>
              <a:rPr lang="en-US" sz="2000" b="1" i="1" dirty="0">
                <a:latin typeface="Times New Roman" pitchFamily="18" charset="0"/>
              </a:rPr>
              <a:t>A  B          x          A  B         y</a:t>
            </a:r>
            <a:endParaRPr lang="en-US" sz="2000" b="1" dirty="0">
              <a:latin typeface="Times New Roman" pitchFamily="18" charset="0"/>
            </a:endParaRPr>
          </a:p>
          <a:p>
            <a:pPr marL="457200" indent="-457200"/>
            <a:r>
              <a:rPr lang="en-US" sz="2000" dirty="0">
                <a:latin typeface="Times New Roman" pitchFamily="18" charset="0"/>
              </a:rPr>
              <a:t>0   0    	  0          0   0         0</a:t>
            </a:r>
          </a:p>
          <a:p>
            <a:pPr marL="457200" indent="-457200"/>
            <a:r>
              <a:rPr lang="en-US" sz="2000" dirty="0">
                <a:latin typeface="Times New Roman" pitchFamily="18" charset="0"/>
              </a:rPr>
              <a:t>0   0		  1          0   1         0     </a:t>
            </a:r>
            <a:endParaRPr lang="en-US" sz="2400" b="1" i="1" dirty="0">
              <a:latin typeface="Times New Roman" pitchFamily="18" charset="0"/>
            </a:endParaRPr>
          </a:p>
          <a:p>
            <a:pPr marL="457200" indent="-457200"/>
            <a:r>
              <a:rPr lang="en-US" sz="2000" dirty="0">
                <a:latin typeface="Times New Roman" pitchFamily="18" charset="0"/>
              </a:rPr>
              <a:t>0   1          0         0   1         0 </a:t>
            </a:r>
          </a:p>
          <a:p>
            <a:pPr marL="457200" indent="-457200"/>
            <a:r>
              <a:rPr lang="en-US" sz="2000" dirty="0">
                <a:latin typeface="Times New Roman" pitchFamily="18" charset="0"/>
              </a:rPr>
              <a:t>0   1          1         1   0         0     </a:t>
            </a:r>
            <a:endParaRPr lang="en-US" sz="2400" b="1" i="1" dirty="0">
              <a:latin typeface="Times New Roman" pitchFamily="18" charset="0"/>
            </a:endParaRPr>
          </a:p>
          <a:p>
            <a:pPr marL="457200" indent="-457200"/>
            <a:r>
              <a:rPr lang="en-US" sz="2000" dirty="0">
                <a:latin typeface="Times New Roman" pitchFamily="18" charset="0"/>
              </a:rPr>
              <a:t>1   0          0         1   0         0</a:t>
            </a:r>
          </a:p>
          <a:p>
            <a:pPr marL="457200" indent="-457200"/>
            <a:r>
              <a:rPr lang="en-US" sz="2000" dirty="0">
                <a:latin typeface="Times New Roman" pitchFamily="18" charset="0"/>
              </a:rPr>
              <a:t>1   0          1         1   1         </a:t>
            </a:r>
            <a:r>
              <a:rPr lang="en-US" sz="2000" dirty="0" smtClean="0">
                <a:latin typeface="Times New Roman" pitchFamily="18" charset="0"/>
              </a:rPr>
              <a:t>1     </a:t>
            </a:r>
            <a:endParaRPr lang="en-US" sz="2400" b="1" i="1" dirty="0">
              <a:latin typeface="Times New Roman" pitchFamily="18" charset="0"/>
            </a:endParaRPr>
          </a:p>
          <a:p>
            <a:pPr marL="457200" indent="-457200"/>
            <a:r>
              <a:rPr lang="en-US" sz="2000" dirty="0">
                <a:latin typeface="Times New Roman" pitchFamily="18" charset="0"/>
              </a:rPr>
              <a:t>1   1          0         1   1         1</a:t>
            </a:r>
          </a:p>
          <a:p>
            <a:pPr marL="457200" indent="-457200"/>
            <a:r>
              <a:rPr lang="en-US" sz="2000" dirty="0">
                <a:latin typeface="Times New Roman" pitchFamily="18" charset="0"/>
              </a:rPr>
              <a:t>1   1          1         0   0         </a:t>
            </a:r>
            <a:r>
              <a:rPr lang="en-US" sz="2000" dirty="0" smtClean="0">
                <a:latin typeface="Times New Roman" pitchFamily="18" charset="0"/>
              </a:rPr>
              <a:t>0</a:t>
            </a:r>
            <a:endParaRPr lang="en-US" sz="2000" dirty="0">
              <a:latin typeface="Times New Roman" pitchFamily="18" charset="0"/>
            </a:endParaRPr>
          </a:p>
        </p:txBody>
      </p:sp>
      <p:sp>
        <p:nvSpPr>
          <p:cNvPr id="9220" name="Line 13"/>
          <p:cNvSpPr>
            <a:spLocks noChangeShapeType="1"/>
          </p:cNvSpPr>
          <p:nvPr/>
        </p:nvSpPr>
        <p:spPr bwMode="auto">
          <a:xfrm>
            <a:off x="2305050" y="5026025"/>
            <a:ext cx="3671888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9221" name="Line 17"/>
          <p:cNvSpPr>
            <a:spLocks noChangeShapeType="1"/>
          </p:cNvSpPr>
          <p:nvPr/>
        </p:nvSpPr>
        <p:spPr bwMode="auto">
          <a:xfrm>
            <a:off x="2298700" y="2551113"/>
            <a:ext cx="3671888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9222" name="Line 18"/>
          <p:cNvSpPr>
            <a:spLocks noChangeShapeType="1"/>
          </p:cNvSpPr>
          <p:nvPr/>
        </p:nvSpPr>
        <p:spPr bwMode="auto">
          <a:xfrm>
            <a:off x="2276475" y="1671638"/>
            <a:ext cx="3671888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9223" name="AutoShape 22"/>
          <p:cNvSpPr>
            <a:spLocks/>
          </p:cNvSpPr>
          <p:nvPr/>
        </p:nvSpPr>
        <p:spPr bwMode="auto">
          <a:xfrm flipH="1">
            <a:off x="1216025" y="5813425"/>
            <a:ext cx="288925" cy="914400"/>
          </a:xfrm>
          <a:prstGeom prst="rightBrace">
            <a:avLst>
              <a:gd name="adj1" fmla="val 26374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224" name="AutoShape 23"/>
          <p:cNvSpPr>
            <a:spLocks/>
          </p:cNvSpPr>
          <p:nvPr/>
        </p:nvSpPr>
        <p:spPr bwMode="auto">
          <a:xfrm rot="16225164" flipH="1">
            <a:off x="4266406" y="4868070"/>
            <a:ext cx="288925" cy="754062"/>
          </a:xfrm>
          <a:prstGeom prst="rightBrace">
            <a:avLst>
              <a:gd name="adj1" fmla="val 21749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9225" name="Line 27"/>
          <p:cNvSpPr>
            <a:spLocks noChangeShapeType="1"/>
          </p:cNvSpPr>
          <p:nvPr/>
        </p:nvSpPr>
        <p:spPr bwMode="auto">
          <a:xfrm>
            <a:off x="790575" y="5414963"/>
            <a:ext cx="36131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9226" name="Line 28"/>
          <p:cNvSpPr>
            <a:spLocks noChangeShapeType="1"/>
          </p:cNvSpPr>
          <p:nvPr/>
        </p:nvSpPr>
        <p:spPr bwMode="auto">
          <a:xfrm>
            <a:off x="800100" y="5429250"/>
            <a:ext cx="0" cy="8270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9227" name="Line 29"/>
          <p:cNvSpPr>
            <a:spLocks noChangeShapeType="1"/>
          </p:cNvSpPr>
          <p:nvPr/>
        </p:nvSpPr>
        <p:spPr bwMode="auto">
          <a:xfrm flipV="1">
            <a:off x="808038" y="6278563"/>
            <a:ext cx="4222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9228" name="Rectangle 3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smtClean="0"/>
              <a:t>ادامه مثال فلیپ فلاپ </a:t>
            </a:r>
            <a:r>
              <a:rPr lang="en-US" sz="3100" smtClean="0"/>
              <a:t>T</a:t>
            </a:r>
          </a:p>
        </p:txBody>
      </p:sp>
      <p:pic>
        <p:nvPicPr>
          <p:cNvPr id="9229" name="Picture 1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03760" y="1712686"/>
            <a:ext cx="2396218" cy="3194957"/>
          </a:xfrm>
          <a:prstGeom prst="rect">
            <a:avLst/>
          </a:prstGeom>
          <a:noFill/>
          <a:ln w="9525" cap="flat" cmpd="sng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110F868-27D9-4820-B161-1B5D631F5D89}" type="slidenum">
              <a:rPr lang="ar-SA"/>
              <a:pPr>
                <a:defRPr/>
              </a:pPr>
              <a:t>15</a:t>
            </a:fld>
            <a:endParaRPr lang="en-US"/>
          </a:p>
        </p:txBody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98935"/>
            <a:ext cx="8229600" cy="5020865"/>
          </a:xfrm>
        </p:spPr>
        <p:txBody>
          <a:bodyPr>
            <a:noAutofit/>
          </a:bodyPr>
          <a:lstStyle/>
          <a:p>
            <a:pPr eaLnBrk="1" hangingPunct="1">
              <a:buFontTx/>
              <a:buNone/>
              <a:defRPr/>
            </a:pPr>
            <a:r>
              <a:rPr lang="fa-IR" sz="2400" dirty="0" smtClean="0"/>
              <a:t>گفتیم که جدول حالت را می توان به صورت نمودار نشان داد. این نمودار شامل ”حالت فعلی“، حالت بعدی بر اثر ورودی‌ها و خروجی‌ها در حالت“بعدی“ و یا خروجی در هنگام انتقال به حالت بعدی است.</a:t>
            </a:r>
          </a:p>
          <a:p>
            <a:pPr eaLnBrk="1" hangingPunct="1">
              <a:buFontTx/>
              <a:buNone/>
              <a:defRPr/>
            </a:pPr>
            <a:endParaRPr lang="fa-IR" sz="100" dirty="0" smtClean="0"/>
          </a:p>
          <a:p>
            <a:pPr eaLnBrk="1" hangingPunct="1">
              <a:buFontTx/>
              <a:buNone/>
              <a:defRPr/>
            </a:pPr>
            <a:r>
              <a:rPr lang="fa-IR" sz="2400" dirty="0" smtClean="0">
                <a:solidFill>
                  <a:srgbClr val="C00000"/>
                </a:solidFill>
              </a:rPr>
              <a:t>انواع مدلهای مدارهای ترتیبی:</a:t>
            </a:r>
          </a:p>
          <a:p>
            <a:pPr eaLnBrk="1" hangingPunct="1">
              <a:buFontTx/>
              <a:buNone/>
              <a:defRPr/>
            </a:pPr>
            <a:r>
              <a:rPr lang="fa-IR" sz="2400" dirty="0" smtClean="0"/>
              <a:t>          مدل مور(</a:t>
            </a:r>
            <a:r>
              <a:rPr lang="en-US" sz="2400" dirty="0" smtClean="0"/>
              <a:t>MOORE</a:t>
            </a:r>
            <a:r>
              <a:rPr lang="fa-IR" sz="2400" dirty="0" smtClean="0"/>
              <a:t>): در این مدل، خروجی ها فقط تابع حالت فعلی است</a:t>
            </a:r>
          </a:p>
          <a:p>
            <a:pPr eaLnBrk="1" hangingPunct="1">
              <a:buFontTx/>
              <a:buNone/>
              <a:defRPr/>
            </a:pPr>
            <a:r>
              <a:rPr lang="fa-IR" sz="2400" dirty="0" smtClean="0"/>
              <a:t>         مدل (</a:t>
            </a:r>
            <a:r>
              <a:rPr lang="en-US" sz="2400" dirty="0" smtClean="0"/>
              <a:t>MELAY</a:t>
            </a:r>
            <a:r>
              <a:rPr lang="fa-IR" sz="2400" dirty="0" smtClean="0"/>
              <a:t>): در این مدل خروجی ها بر اساس حالت فعلی و ورودی ها  مشخص می‌گردد</a:t>
            </a:r>
          </a:p>
          <a:p>
            <a:pPr eaLnBrk="1" hangingPunct="1">
              <a:buFontTx/>
              <a:buNone/>
              <a:defRPr/>
            </a:pPr>
            <a:endParaRPr lang="fa-IR" sz="2400" dirty="0" smtClean="0">
              <a:solidFill>
                <a:srgbClr val="C00000"/>
              </a:solidFill>
            </a:endParaRPr>
          </a:p>
          <a:p>
            <a:pPr eaLnBrk="1" hangingPunct="1">
              <a:buFontTx/>
              <a:buNone/>
              <a:defRPr/>
            </a:pPr>
            <a:r>
              <a:rPr lang="fa-IR" sz="2400" dirty="0" smtClean="0">
                <a:solidFill>
                  <a:srgbClr val="C00000"/>
                </a:solidFill>
              </a:rPr>
              <a:t>کلیه مدارات ترتیبی در یکی از اين دو مدل قرار می گیرند. </a:t>
            </a:r>
            <a:r>
              <a:rPr lang="fa-IR" sz="2400" dirty="0" smtClean="0">
                <a:solidFill>
                  <a:schemeClr val="bg1"/>
                </a:solidFill>
              </a:rPr>
              <a:t>این دو مدل از لحاظ نمودار حالت، جدول حالت و پیاده سازی متفاوت می باشند.</a:t>
            </a:r>
          </a:p>
          <a:p>
            <a:pPr eaLnBrk="1" hangingPunct="1">
              <a:buFontTx/>
              <a:buNone/>
              <a:defRPr/>
            </a:pPr>
            <a:endParaRPr lang="fa-IR" sz="2400" dirty="0" smtClean="0">
              <a:solidFill>
                <a:srgbClr val="C00000"/>
              </a:solidFill>
            </a:endParaRPr>
          </a:p>
          <a:p>
            <a:pPr eaLnBrk="1" hangingPunct="1">
              <a:buFontTx/>
              <a:buNone/>
              <a:defRPr/>
            </a:pPr>
            <a:r>
              <a:rPr lang="fa-IR" sz="2400" dirty="0" smtClean="0">
                <a:solidFill>
                  <a:srgbClr val="C00000"/>
                </a:solidFill>
              </a:rPr>
              <a:t>مدل مختلط: ماشین حالتی که دارای خروجی های نوع مور و میلی است</a:t>
            </a:r>
          </a:p>
          <a:p>
            <a:pPr eaLnBrk="1" hangingPunct="1">
              <a:buFontTx/>
              <a:buNone/>
              <a:defRPr/>
            </a:pPr>
            <a:endParaRPr lang="en-US" sz="2400" dirty="0" smtClean="0">
              <a:solidFill>
                <a:schemeClr val="hlink"/>
              </a:solidFill>
            </a:endParaRPr>
          </a:p>
        </p:txBody>
      </p:sp>
      <p:sp>
        <p:nvSpPr>
          <p:cNvPr id="19460" name="AutoShape 4"/>
          <p:cNvSpPr>
            <a:spLocks/>
          </p:cNvSpPr>
          <p:nvPr/>
        </p:nvSpPr>
        <p:spPr bwMode="auto">
          <a:xfrm>
            <a:off x="7858148" y="2643182"/>
            <a:ext cx="551922" cy="857256"/>
          </a:xfrm>
          <a:prstGeom prst="rightBrace">
            <a:avLst>
              <a:gd name="adj1" fmla="val 33297"/>
              <a:gd name="adj2" fmla="val 50000"/>
            </a:avLst>
          </a:prstGeom>
          <a:noFill/>
          <a:ln w="9525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sz="4800" smtClean="0">
                <a:latin typeface="Times New Roman" pitchFamily="18" charset="0"/>
                <a:cs typeface="Nazanin" pitchFamily="2" charset="-78"/>
              </a:rPr>
              <a:t>مراحل طراحي مدار ترتيبي</a:t>
            </a:r>
            <a:endParaRPr lang="en-US" sz="4800" smtClean="0">
              <a:latin typeface="Times New Roman" pitchFamily="18" charset="0"/>
              <a:cs typeface="Nazanin" pitchFamily="2" charset="-78"/>
            </a:endParaRPr>
          </a:p>
        </p:txBody>
      </p:sp>
      <p:sp>
        <p:nvSpPr>
          <p:cNvPr id="289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pPr algn="r" rtl="1" eaLnBrk="1" hangingPunct="1">
              <a:buNone/>
            </a:pPr>
            <a:endParaRPr lang="fa-IR" sz="4000" dirty="0" smtClean="0">
              <a:latin typeface="Times New Roman" pitchFamily="18" charset="0"/>
              <a:cs typeface="Nazanin" pitchFamily="2" charset="-78"/>
            </a:endParaRPr>
          </a:p>
          <a:p>
            <a:pPr algn="r" rtl="1" eaLnBrk="1" hangingPunct="1">
              <a:buNone/>
            </a:pPr>
            <a:r>
              <a:rPr lang="fa-IR" sz="4000" dirty="0" smtClean="0">
                <a:latin typeface="Times New Roman" pitchFamily="18" charset="0"/>
                <a:cs typeface="Nazanin" pitchFamily="2" charset="-78"/>
              </a:rPr>
              <a:t>1- توصيف و فهم مسأله</a:t>
            </a:r>
          </a:p>
          <a:p>
            <a:pPr algn="r" rtl="1" eaLnBrk="1" hangingPunct="1">
              <a:buNone/>
            </a:pPr>
            <a:r>
              <a:rPr lang="fa-IR" sz="4000" dirty="0" smtClean="0">
                <a:latin typeface="Times New Roman" pitchFamily="18" charset="0"/>
                <a:cs typeface="Nazanin" pitchFamily="2" charset="-78"/>
              </a:rPr>
              <a:t>2- بدست آوردن جدول حالت با استفاده از اطلاعات داده شده از مسأله</a:t>
            </a:r>
          </a:p>
          <a:p>
            <a:pPr algn="r" rtl="1" eaLnBrk="1" hangingPunct="1">
              <a:buNone/>
            </a:pPr>
            <a:r>
              <a:rPr lang="fa-IR" sz="4000" dirty="0" smtClean="0">
                <a:latin typeface="Times New Roman" pitchFamily="18" charset="0"/>
                <a:cs typeface="Nazanin" pitchFamily="2" charset="-78"/>
              </a:rPr>
              <a:t>3- تعيين تعداد فليپ فلاپهاي مورد نياز</a:t>
            </a:r>
          </a:p>
          <a:p>
            <a:pPr algn="r" rtl="1" eaLnBrk="1" hangingPunct="1">
              <a:buNone/>
            </a:pPr>
            <a:r>
              <a:rPr lang="fa-IR" sz="4000" dirty="0" smtClean="0">
                <a:latin typeface="Times New Roman" pitchFamily="18" charset="0"/>
                <a:cs typeface="Nazanin" pitchFamily="2" charset="-78"/>
              </a:rPr>
              <a:t>4- انتخاب نوع فليپ فلاپ</a:t>
            </a:r>
          </a:p>
          <a:p>
            <a:pPr algn="r" rtl="1" eaLnBrk="1" hangingPunct="1">
              <a:buNone/>
            </a:pPr>
            <a:r>
              <a:rPr lang="fa-IR" sz="4000" dirty="0" smtClean="0">
                <a:latin typeface="Times New Roman" pitchFamily="18" charset="0"/>
                <a:cs typeface="Nazanin" pitchFamily="2" charset="-78"/>
              </a:rPr>
              <a:t>5- يافتن جداول تحريك و خروجي مدار با استفاده از جدول حالت </a:t>
            </a:r>
          </a:p>
          <a:p>
            <a:pPr algn="r" rtl="1" eaLnBrk="1" hangingPunct="1">
              <a:buNone/>
            </a:pPr>
            <a:r>
              <a:rPr lang="fa-IR" sz="4000" dirty="0" smtClean="0">
                <a:latin typeface="Times New Roman" pitchFamily="18" charset="0"/>
                <a:cs typeface="Nazanin" pitchFamily="2" charset="-78"/>
              </a:rPr>
              <a:t>6- ساده سازي جهت يافتن توابع ورودي فليپ فلاپها</a:t>
            </a:r>
          </a:p>
          <a:p>
            <a:pPr algn="r" rtl="1" eaLnBrk="1" hangingPunct="1">
              <a:buNone/>
            </a:pPr>
            <a:r>
              <a:rPr lang="fa-IR" sz="4000" dirty="0" smtClean="0">
                <a:latin typeface="Times New Roman" pitchFamily="18" charset="0"/>
                <a:cs typeface="Nazanin" pitchFamily="2" charset="-78"/>
              </a:rPr>
              <a:t>7- رسم نمودار منطقي</a:t>
            </a:r>
          </a:p>
          <a:p>
            <a:pPr algn="r" rtl="1" eaLnBrk="1" hangingPunct="1">
              <a:buNone/>
            </a:pPr>
            <a:endParaRPr lang="en-US" sz="4000" dirty="0" smtClean="0">
              <a:latin typeface="Times New Roman" pitchFamily="18" charset="0"/>
              <a:cs typeface="Nazanin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81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066800" y="457200"/>
            <a:ext cx="7620000" cy="1828800"/>
          </a:xfrm>
        </p:spPr>
        <p:txBody>
          <a:bodyPr>
            <a:normAutofit/>
          </a:bodyPr>
          <a:lstStyle/>
          <a:p>
            <a:pPr algn="r" rtl="1" eaLnBrk="1" hangingPunct="1"/>
            <a:r>
              <a:rPr lang="fa-IR" sz="2800" dirty="0" smtClean="0">
                <a:latin typeface="Times New Roman" pitchFamily="18" charset="0"/>
                <a:cs typeface="Nazanin" pitchFamily="2" charset="-78"/>
              </a:rPr>
              <a:t>با استفاده از فليپ فلاپهاي </a:t>
            </a:r>
            <a:r>
              <a:rPr lang="en-US" sz="2800" dirty="0" smtClean="0">
                <a:latin typeface="Times New Roman" pitchFamily="18" charset="0"/>
                <a:cs typeface="Nazanin" pitchFamily="2" charset="-78"/>
              </a:rPr>
              <a:t>JK</a:t>
            </a:r>
            <a:r>
              <a:rPr lang="fa-IR" sz="2800" dirty="0" smtClean="0">
                <a:latin typeface="Times New Roman" pitchFamily="18" charset="0"/>
                <a:cs typeface="Nazanin" pitchFamily="2" charset="-78"/>
              </a:rPr>
              <a:t> مداري ترتيبي طراحي كنيد كه بر اساس جدول حالت زير تغيير وضعيت دهد.</a:t>
            </a:r>
          </a:p>
          <a:p>
            <a:pPr algn="r" rtl="1" eaLnBrk="1" hangingPunct="1"/>
            <a:endParaRPr lang="en-US" sz="2800" dirty="0" smtClean="0">
              <a:latin typeface="Times New Roman" pitchFamily="18" charset="0"/>
              <a:cs typeface="Nazanin" pitchFamily="2" charset="-78"/>
            </a:endParaRPr>
          </a:p>
        </p:txBody>
      </p:sp>
      <p:graphicFrame>
        <p:nvGraphicFramePr>
          <p:cNvPr id="405508" name="Group 4"/>
          <p:cNvGraphicFramePr>
            <a:graphicFrameLocks noGrp="1"/>
          </p:cNvGraphicFramePr>
          <p:nvPr>
            <p:ph sz="half" idx="2"/>
          </p:nvPr>
        </p:nvGraphicFramePr>
        <p:xfrm>
          <a:off x="1447800" y="2057400"/>
          <a:ext cx="2286001" cy="4267200"/>
        </p:xfrm>
        <a:graphic>
          <a:graphicData uri="http://schemas.openxmlformats.org/drawingml/2006/table">
            <a:tbl>
              <a:tblPr/>
              <a:tblGrid>
                <a:gridCol w="457017"/>
                <a:gridCol w="457933"/>
                <a:gridCol w="456101"/>
                <a:gridCol w="457933"/>
                <a:gridCol w="457017"/>
              </a:tblGrid>
              <a:tr h="328613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حالت فعلي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Nazanin" pitchFamily="2" charset="-7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ورودي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Nazanin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حالت بعدي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Nazanin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286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A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B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33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33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B</a:t>
                      </a:r>
                    </a:p>
                  </a:txBody>
                  <a:tcPr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86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0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33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33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0</a:t>
                      </a:r>
                    </a:p>
                  </a:txBody>
                  <a:tcPr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86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0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33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33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1</a:t>
                      </a:r>
                    </a:p>
                  </a:txBody>
                  <a:tcPr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86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1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33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33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0</a:t>
                      </a:r>
                    </a:p>
                  </a:txBody>
                  <a:tcPr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86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1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33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33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1</a:t>
                      </a:r>
                    </a:p>
                  </a:txBody>
                  <a:tcPr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86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0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33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33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0</a:t>
                      </a:r>
                    </a:p>
                  </a:txBody>
                  <a:tcPr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86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0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33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33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1</a:t>
                      </a:r>
                    </a:p>
                  </a:txBody>
                  <a:tcPr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86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1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33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33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1</a:t>
                      </a:r>
                    </a:p>
                  </a:txBody>
                  <a:tcPr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86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1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33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33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0</a:t>
                      </a:r>
                    </a:p>
                  </a:txBody>
                  <a:tcPr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84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457200"/>
            <a:ext cx="8001000" cy="914400"/>
          </a:xfrm>
        </p:spPr>
        <p:txBody>
          <a:bodyPr>
            <a:normAutofit fontScale="92500" lnSpcReduction="20000"/>
          </a:bodyPr>
          <a:lstStyle/>
          <a:p>
            <a:pPr algn="r" rtl="1" eaLnBrk="1" hangingPunct="1"/>
            <a:r>
              <a:rPr lang="fa-IR" sz="3600" dirty="0" smtClean="0">
                <a:latin typeface="Times New Roman" pitchFamily="18" charset="0"/>
                <a:cs typeface="Nazanin" pitchFamily="2" charset="-78"/>
              </a:rPr>
              <a:t>با فرض استفاده از فليپ فلاپهاي </a:t>
            </a:r>
            <a:r>
              <a:rPr lang="en-US" sz="3600" dirty="0" smtClean="0">
                <a:latin typeface="Times New Roman" pitchFamily="18" charset="0"/>
                <a:cs typeface="Nazanin" pitchFamily="2" charset="-78"/>
              </a:rPr>
              <a:t>JK</a:t>
            </a:r>
            <a:r>
              <a:rPr lang="fa-IR" sz="3600" dirty="0" smtClean="0">
                <a:latin typeface="Times New Roman" pitchFamily="18" charset="0"/>
                <a:cs typeface="Nazanin" pitchFamily="2" charset="-78"/>
              </a:rPr>
              <a:t>، از جداول تحريك </a:t>
            </a:r>
            <a:r>
              <a:rPr lang="en-US" sz="3600" dirty="0" smtClean="0">
                <a:latin typeface="Times New Roman" pitchFamily="18" charset="0"/>
                <a:cs typeface="Nazanin" pitchFamily="2" charset="-78"/>
              </a:rPr>
              <a:t>JK</a:t>
            </a:r>
            <a:r>
              <a:rPr lang="fa-IR" sz="3600" dirty="0" smtClean="0">
                <a:latin typeface="Times New Roman" pitchFamily="18" charset="0"/>
                <a:cs typeface="Nazanin" pitchFamily="2" charset="-78"/>
              </a:rPr>
              <a:t> استفاده مي‌شود:</a:t>
            </a:r>
            <a:endParaRPr lang="en-US" sz="3600" dirty="0" smtClean="0">
              <a:latin typeface="Times New Roman" pitchFamily="18" charset="0"/>
              <a:cs typeface="Nazanin" pitchFamily="2" charset="-78"/>
            </a:endParaRPr>
          </a:p>
        </p:txBody>
      </p:sp>
      <p:graphicFrame>
        <p:nvGraphicFramePr>
          <p:cNvPr id="406532" name="Group 4"/>
          <p:cNvGraphicFramePr>
            <a:graphicFrameLocks noGrp="1"/>
          </p:cNvGraphicFramePr>
          <p:nvPr>
            <p:ph sz="half" idx="2"/>
          </p:nvPr>
        </p:nvGraphicFramePr>
        <p:xfrm>
          <a:off x="1600200" y="1752596"/>
          <a:ext cx="6324600" cy="4419604"/>
        </p:xfrm>
        <a:graphic>
          <a:graphicData uri="http://schemas.openxmlformats.org/drawingml/2006/table">
            <a:tbl>
              <a:tblPr/>
              <a:tblGrid>
                <a:gridCol w="703263"/>
                <a:gridCol w="701675"/>
                <a:gridCol w="703262"/>
                <a:gridCol w="703263"/>
                <a:gridCol w="701675"/>
                <a:gridCol w="703262"/>
                <a:gridCol w="703263"/>
                <a:gridCol w="701675"/>
                <a:gridCol w="703262"/>
              </a:tblGrid>
              <a:tr h="401638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وروديهاي مدار تركيبي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Nazanin" pitchFamily="2" charset="-78"/>
                      </a:endParaRP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Nazanin" pitchFamily="2" charset="-78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Nazanin" pitchFamily="2" charset="-78"/>
                      </a:endParaRP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خروجيهاي مدار تركيبي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Nazanin" pitchFamily="2" charset="-78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01638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حالت فعلي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Nazanin" pitchFamily="2" charset="-78"/>
                      </a:endParaRP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ورودي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Nazanin" pitchFamily="2" charset="-78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حالت بعدي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Nazanin" pitchFamily="2" charset="-78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وروديهاي فليپ فلاپ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Nazanin" pitchFamily="2" charset="-78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016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A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B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x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A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B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33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JA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33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KA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33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JB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33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KB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16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0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0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0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0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0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33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0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33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X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33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0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33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X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32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0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0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1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0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1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33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0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33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X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33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1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33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X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00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0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1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0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1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0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33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1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33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X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33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X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33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1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32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0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1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1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0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1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33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0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33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X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33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X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33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0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16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1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0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0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1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0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33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X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33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0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33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0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33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X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16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1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0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1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1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1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33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X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33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0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33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1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33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X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16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1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1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0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1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1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33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X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33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0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33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X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33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0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16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1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1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1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0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0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33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X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33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1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33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X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33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1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34" y="428604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fa-IR" sz="4000" dirty="0" smtClean="0">
                <a:latin typeface="Times New Roman" pitchFamily="18" charset="0"/>
                <a:cs typeface="Nazanin" pitchFamily="2" charset="-78"/>
              </a:rPr>
              <a:t>جداول كارنو براي روديهاي فليپ فلاپها </a:t>
            </a:r>
            <a:endParaRPr lang="en-US" sz="4000" dirty="0" smtClean="0">
              <a:latin typeface="Times New Roman" pitchFamily="18" charset="0"/>
              <a:cs typeface="Nazanin" pitchFamily="2" charset="-78"/>
            </a:endParaRPr>
          </a:p>
        </p:txBody>
      </p:sp>
      <p:pic>
        <p:nvPicPr>
          <p:cNvPr id="292867" name="Picture 3" descr="S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1095278"/>
            <a:ext cx="7167586" cy="52801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3"/>
          <p:cNvSpPr txBox="1">
            <a:spLocks noChangeArrowheads="1"/>
          </p:cNvSpPr>
          <p:nvPr/>
        </p:nvSpPr>
        <p:spPr bwMode="auto">
          <a:xfrm>
            <a:off x="1071563" y="1643050"/>
            <a:ext cx="73644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a-IR" sz="2400" dirty="0">
                <a:latin typeface="Times New Roman" pitchFamily="18" charset="0"/>
                <a:cs typeface="B Lotus" pitchFamily="2" charset="-78"/>
              </a:rPr>
              <a:t>رفتار یک مدار ترتیبی وابسته به ورودیها، خروجیها و حالت فلیپ فلاپها است.</a:t>
            </a:r>
            <a:endParaRPr lang="en-US" sz="2400" dirty="0">
              <a:latin typeface="Times New Roman" pitchFamily="18" charset="0"/>
              <a:cs typeface="B Lotus" pitchFamily="2" charset="-78"/>
            </a:endParaRPr>
          </a:p>
        </p:txBody>
      </p:sp>
      <p:sp>
        <p:nvSpPr>
          <p:cNvPr id="13315" name="Text Box 4"/>
          <p:cNvSpPr txBox="1">
            <a:spLocks noChangeArrowheads="1"/>
          </p:cNvSpPr>
          <p:nvPr/>
        </p:nvSpPr>
        <p:spPr bwMode="auto">
          <a:xfrm>
            <a:off x="0" y="2285993"/>
            <a:ext cx="9144000" cy="4278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rtl="1">
              <a:buFont typeface="Wingdings" pitchFamily="2" charset="2"/>
              <a:buChar char="§"/>
            </a:pPr>
            <a:r>
              <a:rPr lang="fa-IR" sz="3200" dirty="0" smtClean="0">
                <a:latin typeface="Times New Roman" pitchFamily="18" charset="0"/>
                <a:cs typeface="B Lotus" pitchFamily="2" charset="-78"/>
              </a:rPr>
              <a:t>حالت:</a:t>
            </a:r>
            <a:r>
              <a:rPr lang="fa-IR" sz="3200" dirty="0" smtClean="0"/>
              <a:t> </a:t>
            </a:r>
            <a:r>
              <a:rPr lang="fa-IR" sz="2400" dirty="0" smtClean="0">
                <a:latin typeface="Times New Roman" pitchFamily="18" charset="0"/>
                <a:cs typeface="B Lotus" pitchFamily="2" charset="-78"/>
              </a:rPr>
              <a:t>هر ترکیب از ترکیبات ممکن برای عناصر حافظه در مدارات ترتیبی یک حالت است.</a:t>
            </a:r>
          </a:p>
          <a:p>
            <a:pPr algn="r" rtl="1">
              <a:buFont typeface="Wingdings" pitchFamily="2" charset="2"/>
              <a:buChar char="§"/>
            </a:pPr>
            <a:r>
              <a:rPr lang="en-US" sz="3200" dirty="0" smtClean="0">
                <a:latin typeface="Times New Roman" pitchFamily="18" charset="0"/>
                <a:cs typeface="B Lotus" pitchFamily="2" charset="-78"/>
              </a:rPr>
              <a:t> </a:t>
            </a:r>
            <a:r>
              <a:rPr lang="fa-IR" sz="3200" dirty="0">
                <a:latin typeface="Times New Roman" pitchFamily="18" charset="0"/>
                <a:cs typeface="B Lotus" pitchFamily="2" charset="-78"/>
              </a:rPr>
              <a:t>معادله حالت</a:t>
            </a:r>
            <a:endParaRPr lang="en-US" sz="3200" dirty="0">
              <a:latin typeface="Times New Roman" pitchFamily="18" charset="0"/>
              <a:cs typeface="B Lotus" pitchFamily="2" charset="-78"/>
            </a:endParaRPr>
          </a:p>
          <a:p>
            <a:pPr lvl="1" algn="r" rtl="1">
              <a:buFontTx/>
              <a:buChar char="•"/>
            </a:pPr>
            <a:r>
              <a:rPr lang="fa-IR" sz="2400" dirty="0">
                <a:latin typeface="Times New Roman" pitchFamily="18" charset="0"/>
                <a:cs typeface="B Lotus" pitchFamily="2" charset="-78"/>
              </a:rPr>
              <a:t>معادله حالت، حالت بعدي مدار را بر اساس حالت فعلي مدار و وروديها مشخص </a:t>
            </a:r>
            <a:r>
              <a:rPr lang="fa-IR" sz="2400" dirty="0" smtClean="0">
                <a:latin typeface="Times New Roman" pitchFamily="18" charset="0"/>
                <a:cs typeface="B Lotus" pitchFamily="2" charset="-78"/>
              </a:rPr>
              <a:t>مي‌کند.</a:t>
            </a:r>
            <a:endParaRPr lang="en-US" sz="2400" dirty="0">
              <a:latin typeface="Times New Roman" pitchFamily="18" charset="0"/>
              <a:cs typeface="B Lotus" pitchFamily="2" charset="-78"/>
            </a:endParaRPr>
          </a:p>
          <a:p>
            <a:pPr algn="r" rtl="1">
              <a:buFont typeface="Wingdings" pitchFamily="2" charset="2"/>
              <a:buChar char="§"/>
            </a:pPr>
            <a:r>
              <a:rPr lang="en-US" sz="3200" dirty="0">
                <a:latin typeface="Times New Roman" pitchFamily="18" charset="0"/>
                <a:cs typeface="B Lotus" pitchFamily="2" charset="-78"/>
              </a:rPr>
              <a:t> </a:t>
            </a:r>
            <a:r>
              <a:rPr lang="fa-IR" sz="3200" dirty="0">
                <a:latin typeface="Times New Roman" pitchFamily="18" charset="0"/>
                <a:cs typeface="B Lotus" pitchFamily="2" charset="-78"/>
              </a:rPr>
              <a:t>جدول حالت</a:t>
            </a:r>
            <a:endParaRPr lang="en-US" sz="3200" dirty="0">
              <a:latin typeface="Times New Roman" pitchFamily="18" charset="0"/>
              <a:cs typeface="B Lotus" pitchFamily="2" charset="-78"/>
            </a:endParaRPr>
          </a:p>
          <a:p>
            <a:pPr lvl="1" algn="r" rtl="1">
              <a:buFontTx/>
              <a:buChar char="•"/>
            </a:pPr>
            <a:r>
              <a:rPr lang="fa-IR" sz="2400" dirty="0">
                <a:latin typeface="Times New Roman" pitchFamily="18" charset="0"/>
                <a:cs typeface="B Lotus" pitchFamily="2" charset="-78"/>
              </a:rPr>
              <a:t>جدول حالت شامل حالت فعلي، ورودي، حالت بعدي و خروجي است.</a:t>
            </a:r>
            <a:endParaRPr lang="en-US" sz="2400" u="sng" dirty="0">
              <a:latin typeface="Times New Roman" pitchFamily="18" charset="0"/>
              <a:cs typeface="B Lotus" pitchFamily="2" charset="-78"/>
            </a:endParaRPr>
          </a:p>
          <a:p>
            <a:pPr algn="r" rtl="1">
              <a:buFont typeface="Wingdings" pitchFamily="2" charset="2"/>
              <a:buChar char="§"/>
            </a:pPr>
            <a:r>
              <a:rPr lang="en-US" sz="3200" dirty="0">
                <a:latin typeface="Times New Roman" pitchFamily="18" charset="0"/>
                <a:cs typeface="B Lotus" pitchFamily="2" charset="-78"/>
              </a:rPr>
              <a:t> </a:t>
            </a:r>
            <a:r>
              <a:rPr lang="fa-IR" sz="3200" dirty="0">
                <a:latin typeface="Times New Roman" pitchFamily="18" charset="0"/>
                <a:cs typeface="B Lotus" pitchFamily="2" charset="-78"/>
              </a:rPr>
              <a:t>دیاگرام حالت</a:t>
            </a:r>
          </a:p>
          <a:p>
            <a:pPr lvl="1" algn="r" rtl="1">
              <a:buFontTx/>
              <a:buChar char="•"/>
            </a:pPr>
            <a:r>
              <a:rPr lang="fa-IR" sz="2400" dirty="0">
                <a:latin typeface="Times New Roman" pitchFamily="18" charset="0"/>
                <a:cs typeface="B Lotus" pitchFamily="2" charset="-78"/>
              </a:rPr>
              <a:t>اطلاعات جدول حالت را </a:t>
            </a:r>
            <a:r>
              <a:rPr lang="fa-IR" sz="2400" dirty="0" smtClean="0">
                <a:latin typeface="Times New Roman" pitchFamily="18" charset="0"/>
                <a:cs typeface="B Lotus" pitchFamily="2" charset="-78"/>
              </a:rPr>
              <a:t>مي‌شود </a:t>
            </a:r>
            <a:r>
              <a:rPr lang="fa-IR" sz="2400" dirty="0">
                <a:latin typeface="Times New Roman" pitchFamily="18" charset="0"/>
                <a:cs typeface="B Lotus" pitchFamily="2" charset="-78"/>
              </a:rPr>
              <a:t>به صورت گرافيکي نشان داد. </a:t>
            </a:r>
          </a:p>
          <a:p>
            <a:pPr lvl="1" algn="r" rtl="1">
              <a:buFontTx/>
              <a:buChar char="•"/>
            </a:pPr>
            <a:r>
              <a:rPr lang="fa-IR" sz="2400" dirty="0">
                <a:latin typeface="Times New Roman" pitchFamily="18" charset="0"/>
                <a:cs typeface="B Lotus" pitchFamily="2" charset="-78"/>
              </a:rPr>
              <a:t>هر حالت با يک دايره نشان داده </a:t>
            </a:r>
            <a:r>
              <a:rPr lang="fa-IR" sz="2400" dirty="0" smtClean="0">
                <a:latin typeface="Times New Roman" pitchFamily="18" charset="0"/>
                <a:cs typeface="B Lotus" pitchFamily="2" charset="-78"/>
              </a:rPr>
              <a:t>مي‌شود</a:t>
            </a:r>
            <a:r>
              <a:rPr lang="fa-IR" sz="2400" dirty="0">
                <a:latin typeface="Times New Roman" pitchFamily="18" charset="0"/>
                <a:cs typeface="B Lotus" pitchFamily="2" charset="-78"/>
              </a:rPr>
              <a:t>.</a:t>
            </a:r>
          </a:p>
          <a:p>
            <a:pPr lvl="1" algn="r" rtl="1">
              <a:buFontTx/>
              <a:buChar char="•"/>
            </a:pPr>
            <a:r>
              <a:rPr lang="fa-IR" sz="2400" dirty="0">
                <a:latin typeface="Times New Roman" pitchFamily="18" charset="0"/>
                <a:cs typeface="B Lotus" pitchFamily="2" charset="-78"/>
              </a:rPr>
              <a:t> انتقال از حالتها به همديگر با خطوط </a:t>
            </a:r>
            <a:r>
              <a:rPr lang="fa-IR" sz="2400" dirty="0" smtClean="0">
                <a:latin typeface="Times New Roman" pitchFamily="18" charset="0"/>
                <a:cs typeface="B Lotus" pitchFamily="2" charset="-78"/>
              </a:rPr>
              <a:t>جهت‌دار </a:t>
            </a:r>
            <a:r>
              <a:rPr lang="fa-IR" sz="2400" dirty="0">
                <a:latin typeface="Times New Roman" pitchFamily="18" charset="0"/>
                <a:cs typeface="B Lotus" pitchFamily="2" charset="-78"/>
              </a:rPr>
              <a:t>که </a:t>
            </a:r>
            <a:r>
              <a:rPr lang="fa-IR" sz="2400" dirty="0" smtClean="0">
                <a:latin typeface="Times New Roman" pitchFamily="18" charset="0"/>
                <a:cs typeface="B Lotus" pitchFamily="2" charset="-78"/>
              </a:rPr>
              <a:t>دايره‌ها </a:t>
            </a:r>
            <a:r>
              <a:rPr lang="fa-IR" sz="2400" dirty="0">
                <a:latin typeface="Times New Roman" pitchFamily="18" charset="0"/>
                <a:cs typeface="B Lotus" pitchFamily="2" charset="-78"/>
              </a:rPr>
              <a:t>را به هم وصل </a:t>
            </a:r>
            <a:r>
              <a:rPr lang="fa-IR" sz="2400" dirty="0" smtClean="0">
                <a:latin typeface="Times New Roman" pitchFamily="18" charset="0"/>
                <a:cs typeface="B Lotus" pitchFamily="2" charset="-78"/>
              </a:rPr>
              <a:t>مي‌کند </a:t>
            </a:r>
            <a:r>
              <a:rPr lang="fa-IR" sz="2400" dirty="0">
                <a:latin typeface="Times New Roman" pitchFamily="18" charset="0"/>
                <a:cs typeface="B Lotus" pitchFamily="2" charset="-78"/>
              </a:rPr>
              <a:t>نشان داده </a:t>
            </a:r>
            <a:r>
              <a:rPr lang="fa-IR" sz="2400" dirty="0" smtClean="0">
                <a:latin typeface="Times New Roman" pitchFamily="18" charset="0"/>
                <a:cs typeface="B Lotus" pitchFamily="2" charset="-78"/>
              </a:rPr>
              <a:t>مي‌گردد</a:t>
            </a:r>
            <a:r>
              <a:rPr lang="fa-IR" sz="2400" dirty="0">
                <a:latin typeface="Times New Roman" pitchFamily="18" charset="0"/>
                <a:cs typeface="B Lotus" pitchFamily="2" charset="-78"/>
              </a:rPr>
              <a:t>.</a:t>
            </a:r>
            <a:endParaRPr lang="en-US" sz="2400" dirty="0">
              <a:latin typeface="Times New Roman" pitchFamily="18" charset="0"/>
              <a:cs typeface="B Lotus" pitchFamily="2" charset="-78"/>
            </a:endParaRPr>
          </a:p>
        </p:txBody>
      </p:sp>
      <p:sp>
        <p:nvSpPr>
          <p:cNvPr id="1331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smtClean="0"/>
              <a:t>آنالیز مدارات ترتیبی</a:t>
            </a: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sz="4800" smtClean="0">
                <a:latin typeface="Times New Roman" pitchFamily="18" charset="0"/>
                <a:cs typeface="Nazanin" pitchFamily="2" charset="-78"/>
              </a:rPr>
              <a:t>نمودار منطقي</a:t>
            </a:r>
            <a:endParaRPr lang="en-US" sz="4800" smtClean="0">
              <a:latin typeface="Times New Roman" pitchFamily="18" charset="0"/>
              <a:cs typeface="Nazanin" pitchFamily="2" charset="-78"/>
            </a:endParaRPr>
          </a:p>
        </p:txBody>
      </p:sp>
      <p:pic>
        <p:nvPicPr>
          <p:cNvPr id="293891" name="Picture 3" descr="S1-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1" y="1654295"/>
            <a:ext cx="6296044" cy="46941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sz="4800" smtClean="0">
                <a:latin typeface="Times New Roman" pitchFamily="18" charset="0"/>
                <a:cs typeface="Nazanin" pitchFamily="2" charset="-78"/>
              </a:rPr>
              <a:t>مثال</a:t>
            </a:r>
            <a:endParaRPr lang="en-US" sz="4800" smtClean="0">
              <a:latin typeface="Times New Roman" pitchFamily="18" charset="0"/>
              <a:cs typeface="Nazanin" pitchFamily="2" charset="-78"/>
            </a:endParaRPr>
          </a:p>
        </p:txBody>
      </p:sp>
      <p:sp>
        <p:nvSpPr>
          <p:cNvPr id="294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r" rtl="1" eaLnBrk="1" hangingPunct="1"/>
            <a:r>
              <a:rPr lang="fa-IR" sz="4000" smtClean="0">
                <a:latin typeface="Times New Roman" pitchFamily="18" charset="0"/>
                <a:cs typeface="Nazanin" pitchFamily="2" charset="-78"/>
              </a:rPr>
              <a:t>يك شمارندة سه بيتي با استفاده از فليپ فلاپ </a:t>
            </a:r>
            <a:r>
              <a:rPr lang="en-US" sz="4000" smtClean="0">
                <a:latin typeface="Times New Roman" pitchFamily="18" charset="0"/>
                <a:cs typeface="Nazanin" pitchFamily="2" charset="-78"/>
              </a:rPr>
              <a:t>T</a:t>
            </a:r>
            <a:r>
              <a:rPr lang="fa-IR" sz="4000" smtClean="0">
                <a:latin typeface="Times New Roman" pitchFamily="18" charset="0"/>
                <a:cs typeface="Nazanin" pitchFamily="2" charset="-78"/>
              </a:rPr>
              <a:t> طراحي كنيد كه به ترتيب از </a:t>
            </a:r>
            <a:r>
              <a:rPr lang="en-US" sz="4000" smtClean="0">
                <a:latin typeface="Times New Roman" pitchFamily="18" charset="0"/>
                <a:cs typeface="Nazanin" pitchFamily="2" charset="-78"/>
              </a:rPr>
              <a:t>000</a:t>
            </a:r>
            <a:r>
              <a:rPr lang="fa-IR" sz="4000" smtClean="0">
                <a:latin typeface="Times New Roman" pitchFamily="18" charset="0"/>
                <a:cs typeface="Nazanin" pitchFamily="2" charset="-78"/>
              </a:rPr>
              <a:t> تا </a:t>
            </a:r>
            <a:r>
              <a:rPr lang="en-US" sz="4000" smtClean="0">
                <a:latin typeface="Times New Roman" pitchFamily="18" charset="0"/>
                <a:cs typeface="Nazanin" pitchFamily="2" charset="-78"/>
              </a:rPr>
              <a:t>111</a:t>
            </a:r>
            <a:r>
              <a:rPr lang="fa-IR" sz="4000" smtClean="0">
                <a:latin typeface="Times New Roman" pitchFamily="18" charset="0"/>
                <a:cs typeface="Nazanin" pitchFamily="2" charset="-78"/>
              </a:rPr>
              <a:t> را بشمارد.</a:t>
            </a:r>
            <a:endParaRPr lang="en-US" sz="4000" smtClean="0">
              <a:latin typeface="Times New Roman" pitchFamily="18" charset="0"/>
              <a:cs typeface="Nazanin" pitchFamily="2" charset="-78"/>
            </a:endParaRPr>
          </a:p>
        </p:txBody>
      </p:sp>
      <p:pic>
        <p:nvPicPr>
          <p:cNvPr id="294916" name="Picture 4" descr="COUNTE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73983" y="3286124"/>
            <a:ext cx="3105888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93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304800"/>
            <a:ext cx="8001000" cy="838200"/>
          </a:xfrm>
        </p:spPr>
        <p:txBody>
          <a:bodyPr/>
          <a:lstStyle/>
          <a:p>
            <a:pPr algn="r" rtl="1" eaLnBrk="1" hangingPunct="1"/>
            <a:r>
              <a:rPr lang="fa-IR" sz="3600" dirty="0" smtClean="0">
                <a:latin typeface="Times New Roman" pitchFamily="18" charset="0"/>
                <a:cs typeface="Nazanin" pitchFamily="2" charset="-78"/>
              </a:rPr>
              <a:t>جدول تحريك فليپ فلاپها بصورت زير مي‌باشد:</a:t>
            </a:r>
          </a:p>
          <a:p>
            <a:pPr algn="r" rtl="1" eaLnBrk="1" hangingPunct="1"/>
            <a:endParaRPr lang="en-US" sz="3600" dirty="0" smtClean="0">
              <a:latin typeface="Times New Roman" pitchFamily="18" charset="0"/>
              <a:cs typeface="Nazanin" pitchFamily="2" charset="-78"/>
            </a:endParaRPr>
          </a:p>
        </p:txBody>
      </p:sp>
      <p:graphicFrame>
        <p:nvGraphicFramePr>
          <p:cNvPr id="410628" name="Group 4"/>
          <p:cNvGraphicFramePr>
            <a:graphicFrameLocks noGrp="1"/>
          </p:cNvGraphicFramePr>
          <p:nvPr>
            <p:ph sz="half" idx="2"/>
          </p:nvPr>
        </p:nvGraphicFramePr>
        <p:xfrm>
          <a:off x="1447800" y="2198688"/>
          <a:ext cx="5943600" cy="4267200"/>
        </p:xfrm>
        <a:graphic>
          <a:graphicData uri="http://schemas.openxmlformats.org/drawingml/2006/table">
            <a:tbl>
              <a:tblPr/>
              <a:tblGrid>
                <a:gridCol w="660400"/>
                <a:gridCol w="660400"/>
                <a:gridCol w="660400"/>
                <a:gridCol w="660400"/>
                <a:gridCol w="660400"/>
                <a:gridCol w="660400"/>
                <a:gridCol w="660400"/>
                <a:gridCol w="660400"/>
                <a:gridCol w="660400"/>
              </a:tblGrid>
              <a:tr h="425450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حالت فعلي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Nazanin" pitchFamily="2" charset="-78"/>
                      </a:endParaRP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حالت بعدي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Nazanin" pitchFamily="2" charset="-78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وروديهاي فليپ فلاپ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Nazanin" pitchFamily="2" charset="-78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286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A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2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Nazanin" pitchFamily="2" charset="-78"/>
                      </a:endParaRP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A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1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Nazanin" pitchFamily="2" charset="-78"/>
                      </a:endParaRP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A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0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Nazanin" pitchFamily="2" charset="-78"/>
                      </a:endParaRP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A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2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Nazanin" pitchFamily="2" charset="-78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A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1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Nazanin" pitchFamily="2" charset="-78"/>
                      </a:endParaRP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A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0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Nazanin" pitchFamily="2" charset="-78"/>
                      </a:endParaRP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33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TA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rgbClr val="FF0033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2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33"/>
                        </a:solidFill>
                        <a:effectLst/>
                        <a:latin typeface="Times New Roman" pitchFamily="18" charset="0"/>
                        <a:cs typeface="Nazanin" pitchFamily="2" charset="-78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33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TA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rgbClr val="FF0033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1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33"/>
                        </a:solidFill>
                        <a:effectLst/>
                        <a:latin typeface="Times New Roman" pitchFamily="18" charset="0"/>
                        <a:cs typeface="Nazanin" pitchFamily="2" charset="-78"/>
                      </a:endParaRP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33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TA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rgbClr val="FF0033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0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33"/>
                        </a:solidFill>
                        <a:effectLst/>
                        <a:latin typeface="Times New Roman" pitchFamily="18" charset="0"/>
                        <a:cs typeface="Nazanin" pitchFamily="2" charset="-78"/>
                      </a:endParaRP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4254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0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0</a:t>
                      </a: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0</a:t>
                      </a: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0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0</a:t>
                      </a: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1</a:t>
                      </a: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33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0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33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0</a:t>
                      </a: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33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1</a:t>
                      </a: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86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0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0</a:t>
                      </a: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1</a:t>
                      </a: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0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1</a:t>
                      </a: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0</a:t>
                      </a: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33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0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33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1</a:t>
                      </a: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33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1</a:t>
                      </a: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54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0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1</a:t>
                      </a: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0</a:t>
                      </a: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0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1</a:t>
                      </a: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1</a:t>
                      </a: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33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0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33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0</a:t>
                      </a: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33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1</a:t>
                      </a: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54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0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1</a:t>
                      </a: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1</a:t>
                      </a: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1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0</a:t>
                      </a: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0</a:t>
                      </a: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33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1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33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1</a:t>
                      </a: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33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1</a:t>
                      </a: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86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1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0</a:t>
                      </a: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0</a:t>
                      </a: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1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0</a:t>
                      </a: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1</a:t>
                      </a: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33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0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33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0</a:t>
                      </a: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33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1</a:t>
                      </a: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54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1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0</a:t>
                      </a: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1</a:t>
                      </a: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1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1</a:t>
                      </a: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0</a:t>
                      </a: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33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0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33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1</a:t>
                      </a: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33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1</a:t>
                      </a: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86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1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1</a:t>
                      </a: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0</a:t>
                      </a: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1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1</a:t>
                      </a: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1</a:t>
                      </a: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33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0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33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0</a:t>
                      </a: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33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1</a:t>
                      </a: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54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1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1</a:t>
                      </a: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1</a:t>
                      </a: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0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0</a:t>
                      </a: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0</a:t>
                      </a: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33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1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33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1</a:t>
                      </a: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33"/>
                          </a:solidFill>
                          <a:effectLst/>
                          <a:latin typeface="Times New Roman" pitchFamily="18" charset="0"/>
                          <a:cs typeface="Nazanin" pitchFamily="2" charset="-78"/>
                        </a:rPr>
                        <a:t>1</a:t>
                      </a: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sz="4800" smtClean="0">
                <a:latin typeface="Times New Roman" pitchFamily="18" charset="0"/>
                <a:cs typeface="Nazanin" pitchFamily="2" charset="-78"/>
              </a:rPr>
              <a:t>جداول كارنو خروجيهاي مدار تركيبي</a:t>
            </a:r>
            <a:endParaRPr lang="en-US" sz="4800" smtClean="0">
              <a:latin typeface="Times New Roman" pitchFamily="18" charset="0"/>
              <a:cs typeface="Nazanin" pitchFamily="2" charset="-78"/>
            </a:endParaRPr>
          </a:p>
        </p:txBody>
      </p:sp>
      <p:pic>
        <p:nvPicPr>
          <p:cNvPr id="296963" name="Picture 3" descr="S1-KARN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2057400"/>
            <a:ext cx="7229475" cy="278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sz="4800" smtClean="0">
                <a:latin typeface="Times New Roman" pitchFamily="18" charset="0"/>
                <a:cs typeface="Nazanin" pitchFamily="2" charset="-78"/>
              </a:rPr>
              <a:t>نمودار منطقي شمارندة سه بيتي</a:t>
            </a:r>
            <a:endParaRPr lang="en-US" sz="4800" smtClean="0">
              <a:latin typeface="Times New Roman" pitchFamily="18" charset="0"/>
              <a:cs typeface="Nazanin" pitchFamily="2" charset="-78"/>
            </a:endParaRPr>
          </a:p>
        </p:txBody>
      </p:sp>
      <p:pic>
        <p:nvPicPr>
          <p:cNvPr id="297987" name="Picture 3" descr="S1-CIRCUI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2475" y="1920885"/>
            <a:ext cx="7629525" cy="300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4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642918"/>
            <a:ext cx="8686800" cy="1216045"/>
          </a:xfrm>
        </p:spPr>
        <p:txBody>
          <a:bodyPr>
            <a:noAutofit/>
          </a:bodyPr>
          <a:lstStyle/>
          <a:p>
            <a:r>
              <a:rPr lang="fa-IR" sz="3200" dirty="0" smtClean="0">
                <a:solidFill>
                  <a:srgbClr val="40458C"/>
                </a:solidFill>
                <a:cs typeface="B Nazanin" pitchFamily="2" charset="-78"/>
              </a:rPr>
              <a:t>مثال</a:t>
            </a:r>
            <a:r>
              <a:rPr lang="fa-IR" sz="2800" dirty="0" smtClean="0">
                <a:solidFill>
                  <a:srgbClr val="40458C"/>
                </a:solidFill>
                <a:cs typeface="B Nazanin" pitchFamily="2" charset="-78"/>
              </a:rPr>
              <a:t> : طراحی یک شمارنده دو بیتی بالاشمار ( با ورودی 0 ) و پایین شمار ( با ورودی 1 )، خروجی </a:t>
            </a:r>
            <a:r>
              <a:rPr lang="en-US" sz="2800" dirty="0" smtClean="0">
                <a:solidFill>
                  <a:srgbClr val="40458C"/>
                </a:solidFill>
                <a:cs typeface="B Nazanin" pitchFamily="2" charset="-78"/>
              </a:rPr>
              <a:t>Carry </a:t>
            </a:r>
            <a:r>
              <a:rPr lang="fa-IR" sz="2800" dirty="0" smtClean="0">
                <a:solidFill>
                  <a:srgbClr val="40458C"/>
                </a:solidFill>
                <a:cs typeface="B Nazanin" pitchFamily="2" charset="-78"/>
              </a:rPr>
              <a:t> </a:t>
            </a:r>
            <a:r>
              <a:rPr lang="en-US" sz="2800" dirty="0" smtClean="0">
                <a:solidFill>
                  <a:srgbClr val="40458C"/>
                </a:solidFill>
                <a:cs typeface="B Nazanin" pitchFamily="2" charset="-78"/>
              </a:rPr>
              <a:t> </a:t>
            </a:r>
            <a:r>
              <a:rPr lang="fa-IR" sz="2800" dirty="0" smtClean="0">
                <a:solidFill>
                  <a:srgbClr val="40458C"/>
                </a:solidFill>
                <a:cs typeface="B Nazanin" pitchFamily="2" charset="-78"/>
              </a:rPr>
              <a:t>(به کمک فلیپ فلاپ های </a:t>
            </a:r>
            <a:r>
              <a:rPr lang="en-US" sz="2800" dirty="0" smtClean="0">
                <a:solidFill>
                  <a:srgbClr val="40458C"/>
                </a:solidFill>
                <a:cs typeface="B Nazanin" pitchFamily="2" charset="-78"/>
              </a:rPr>
              <a:t>JK </a:t>
            </a:r>
            <a:r>
              <a:rPr lang="fa-IR" sz="2800" dirty="0" smtClean="0">
                <a:solidFill>
                  <a:srgbClr val="40458C"/>
                </a:solidFill>
                <a:cs typeface="B Nazanin" pitchFamily="2" charset="-78"/>
              </a:rPr>
              <a:t>)</a:t>
            </a:r>
            <a:r>
              <a:rPr lang="en-US" sz="2800" dirty="0" smtClean="0">
                <a:solidFill>
                  <a:srgbClr val="40458C"/>
                </a:solidFill>
                <a:cs typeface="B Nazanin" pitchFamily="2" charset="-78"/>
              </a:rPr>
              <a:t/>
            </a:r>
            <a:br>
              <a:rPr lang="en-US" sz="2800" dirty="0" smtClean="0">
                <a:solidFill>
                  <a:srgbClr val="40458C"/>
                </a:solidFill>
                <a:cs typeface="B Nazanin" pitchFamily="2" charset="-78"/>
              </a:rPr>
            </a:br>
            <a:endParaRPr lang="en-US" sz="2800" dirty="0" smtClean="0">
              <a:solidFill>
                <a:srgbClr val="40458C"/>
              </a:solidFill>
              <a:cs typeface="B Nazanin" pitchFamily="2" charset="-78"/>
            </a:endParaRPr>
          </a:p>
        </p:txBody>
      </p:sp>
      <p:sp>
        <p:nvSpPr>
          <p:cNvPr id="202755" name="Oval 3"/>
          <p:cNvSpPr>
            <a:spLocks noChangeArrowheads="1"/>
          </p:cNvSpPr>
          <p:nvPr/>
        </p:nvSpPr>
        <p:spPr bwMode="auto">
          <a:xfrm>
            <a:off x="1481138" y="4267200"/>
            <a:ext cx="685800" cy="533400"/>
          </a:xfrm>
          <a:prstGeom prst="ellipse">
            <a:avLst/>
          </a:prstGeom>
          <a:noFill/>
          <a:ln w="19050">
            <a:solidFill>
              <a:srgbClr val="40458C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2756" name="Oval 4"/>
          <p:cNvSpPr>
            <a:spLocks noChangeArrowheads="1"/>
          </p:cNvSpPr>
          <p:nvPr/>
        </p:nvSpPr>
        <p:spPr bwMode="auto">
          <a:xfrm>
            <a:off x="3462338" y="4276725"/>
            <a:ext cx="685800" cy="533400"/>
          </a:xfrm>
          <a:prstGeom prst="ellipse">
            <a:avLst/>
          </a:prstGeom>
          <a:noFill/>
          <a:ln w="19050">
            <a:solidFill>
              <a:srgbClr val="40458C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2757" name="Oval 5"/>
          <p:cNvSpPr>
            <a:spLocks noChangeArrowheads="1"/>
          </p:cNvSpPr>
          <p:nvPr/>
        </p:nvSpPr>
        <p:spPr bwMode="auto">
          <a:xfrm>
            <a:off x="1481138" y="2828925"/>
            <a:ext cx="685800" cy="533400"/>
          </a:xfrm>
          <a:prstGeom prst="ellipse">
            <a:avLst/>
          </a:prstGeom>
          <a:noFill/>
          <a:ln w="19050">
            <a:solidFill>
              <a:srgbClr val="40458C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2758" name="Oval 6"/>
          <p:cNvSpPr>
            <a:spLocks noChangeArrowheads="1"/>
          </p:cNvSpPr>
          <p:nvPr/>
        </p:nvSpPr>
        <p:spPr bwMode="auto">
          <a:xfrm>
            <a:off x="3462338" y="2828925"/>
            <a:ext cx="685800" cy="533400"/>
          </a:xfrm>
          <a:prstGeom prst="ellipse">
            <a:avLst/>
          </a:prstGeom>
          <a:noFill/>
          <a:ln w="19050">
            <a:solidFill>
              <a:srgbClr val="40458C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4743" name="Arc 7"/>
          <p:cNvSpPr>
            <a:spLocks/>
          </p:cNvSpPr>
          <p:nvPr/>
        </p:nvSpPr>
        <p:spPr bwMode="auto">
          <a:xfrm rot="7475638" flipV="1">
            <a:off x="3017044" y="3467894"/>
            <a:ext cx="933450" cy="719138"/>
          </a:xfrm>
          <a:custGeom>
            <a:avLst/>
            <a:gdLst>
              <a:gd name="T0" fmla="*/ 0 w 26137"/>
              <a:gd name="T1" fmla="*/ 16047 h 21600"/>
              <a:gd name="T2" fmla="*/ 933450 w 26137"/>
              <a:gd name="T3" fmla="*/ 719138 h 21600"/>
              <a:gd name="T4" fmla="*/ 162033 w 26137"/>
              <a:gd name="T5" fmla="*/ 719138 h 21600"/>
              <a:gd name="T6" fmla="*/ 0 60000 65536"/>
              <a:gd name="T7" fmla="*/ 0 60000 65536"/>
              <a:gd name="T8" fmla="*/ 0 60000 65536"/>
              <a:gd name="T9" fmla="*/ 0 w 26137"/>
              <a:gd name="T10" fmla="*/ 0 h 21600"/>
              <a:gd name="T11" fmla="*/ 26137 w 26137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6137" h="21600" fill="none" extrusionOk="0">
                <a:moveTo>
                  <a:pt x="-1" y="481"/>
                </a:moveTo>
                <a:cubicBezTo>
                  <a:pt x="1491" y="161"/>
                  <a:pt x="3011" y="-1"/>
                  <a:pt x="4537" y="0"/>
                </a:cubicBezTo>
                <a:cubicBezTo>
                  <a:pt x="16466" y="0"/>
                  <a:pt x="26137" y="9670"/>
                  <a:pt x="26137" y="21600"/>
                </a:cubicBezTo>
              </a:path>
              <a:path w="26137" h="21600" stroke="0" extrusionOk="0">
                <a:moveTo>
                  <a:pt x="-1" y="481"/>
                </a:moveTo>
                <a:cubicBezTo>
                  <a:pt x="1491" y="161"/>
                  <a:pt x="3011" y="-1"/>
                  <a:pt x="4537" y="0"/>
                </a:cubicBezTo>
                <a:cubicBezTo>
                  <a:pt x="16466" y="0"/>
                  <a:pt x="26137" y="9670"/>
                  <a:pt x="26137" y="21600"/>
                </a:cubicBezTo>
                <a:lnTo>
                  <a:pt x="4537" y="21600"/>
                </a:lnTo>
                <a:close/>
              </a:path>
            </a:pathLst>
          </a:custGeom>
          <a:noFill/>
          <a:ln w="19050">
            <a:solidFill>
              <a:srgbClr val="40458C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2760" name="Text Box 8"/>
          <p:cNvSpPr txBox="1">
            <a:spLocks noChangeArrowheads="1"/>
          </p:cNvSpPr>
          <p:nvPr/>
        </p:nvSpPr>
        <p:spPr bwMode="auto">
          <a:xfrm>
            <a:off x="1600200" y="2879725"/>
            <a:ext cx="609600" cy="3968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00</a:t>
            </a:r>
          </a:p>
        </p:txBody>
      </p:sp>
      <p:sp>
        <p:nvSpPr>
          <p:cNvPr id="202761" name="Text Box 9"/>
          <p:cNvSpPr txBox="1">
            <a:spLocks noChangeArrowheads="1"/>
          </p:cNvSpPr>
          <p:nvPr/>
        </p:nvSpPr>
        <p:spPr bwMode="auto">
          <a:xfrm>
            <a:off x="3581400" y="2879725"/>
            <a:ext cx="533400" cy="3968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01</a:t>
            </a:r>
          </a:p>
        </p:txBody>
      </p:sp>
      <p:sp>
        <p:nvSpPr>
          <p:cNvPr id="202762" name="Text Box 10"/>
          <p:cNvSpPr txBox="1">
            <a:spLocks noChangeArrowheads="1"/>
          </p:cNvSpPr>
          <p:nvPr/>
        </p:nvSpPr>
        <p:spPr bwMode="auto">
          <a:xfrm>
            <a:off x="3581400" y="4343400"/>
            <a:ext cx="685800" cy="3968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10</a:t>
            </a:r>
          </a:p>
        </p:txBody>
      </p:sp>
      <p:sp>
        <p:nvSpPr>
          <p:cNvPr id="202763" name="Text Box 11"/>
          <p:cNvSpPr txBox="1">
            <a:spLocks noChangeArrowheads="1"/>
          </p:cNvSpPr>
          <p:nvPr/>
        </p:nvSpPr>
        <p:spPr bwMode="auto">
          <a:xfrm>
            <a:off x="1600200" y="4352925"/>
            <a:ext cx="685800" cy="3968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11</a:t>
            </a:r>
          </a:p>
        </p:txBody>
      </p:sp>
      <p:sp>
        <p:nvSpPr>
          <p:cNvPr id="244748" name="Arc 12"/>
          <p:cNvSpPr>
            <a:spLocks/>
          </p:cNvSpPr>
          <p:nvPr/>
        </p:nvSpPr>
        <p:spPr bwMode="auto">
          <a:xfrm rot="18518453" flipV="1">
            <a:off x="1669256" y="3463132"/>
            <a:ext cx="915987" cy="685800"/>
          </a:xfrm>
          <a:custGeom>
            <a:avLst/>
            <a:gdLst>
              <a:gd name="T0" fmla="*/ 0 w 26137"/>
              <a:gd name="T1" fmla="*/ 15303 h 21600"/>
              <a:gd name="T2" fmla="*/ 915987 w 26137"/>
              <a:gd name="T3" fmla="*/ 685800 h 21600"/>
              <a:gd name="T4" fmla="*/ 159002 w 26137"/>
              <a:gd name="T5" fmla="*/ 685800 h 21600"/>
              <a:gd name="T6" fmla="*/ 0 60000 65536"/>
              <a:gd name="T7" fmla="*/ 0 60000 65536"/>
              <a:gd name="T8" fmla="*/ 0 60000 65536"/>
              <a:gd name="T9" fmla="*/ 0 w 26137"/>
              <a:gd name="T10" fmla="*/ 0 h 21600"/>
              <a:gd name="T11" fmla="*/ 26137 w 26137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6137" h="21600" fill="none" extrusionOk="0">
                <a:moveTo>
                  <a:pt x="-1" y="481"/>
                </a:moveTo>
                <a:cubicBezTo>
                  <a:pt x="1491" y="161"/>
                  <a:pt x="3011" y="-1"/>
                  <a:pt x="4537" y="0"/>
                </a:cubicBezTo>
                <a:cubicBezTo>
                  <a:pt x="16466" y="0"/>
                  <a:pt x="26137" y="9670"/>
                  <a:pt x="26137" y="21600"/>
                </a:cubicBezTo>
              </a:path>
              <a:path w="26137" h="21600" stroke="0" extrusionOk="0">
                <a:moveTo>
                  <a:pt x="-1" y="481"/>
                </a:moveTo>
                <a:cubicBezTo>
                  <a:pt x="1491" y="161"/>
                  <a:pt x="3011" y="-1"/>
                  <a:pt x="4537" y="0"/>
                </a:cubicBezTo>
                <a:cubicBezTo>
                  <a:pt x="16466" y="0"/>
                  <a:pt x="26137" y="9670"/>
                  <a:pt x="26137" y="21600"/>
                </a:cubicBezTo>
                <a:lnTo>
                  <a:pt x="4537" y="21600"/>
                </a:lnTo>
                <a:close/>
              </a:path>
            </a:pathLst>
          </a:custGeom>
          <a:noFill/>
          <a:ln w="19050">
            <a:solidFill>
              <a:srgbClr val="40458C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4749" name="Arc 13"/>
          <p:cNvSpPr>
            <a:spLocks/>
          </p:cNvSpPr>
          <p:nvPr/>
        </p:nvSpPr>
        <p:spPr bwMode="auto">
          <a:xfrm rot="7444868" flipV="1">
            <a:off x="1036638" y="3451225"/>
            <a:ext cx="931862" cy="719138"/>
          </a:xfrm>
          <a:custGeom>
            <a:avLst/>
            <a:gdLst>
              <a:gd name="T0" fmla="*/ 0 w 26137"/>
              <a:gd name="T1" fmla="*/ 16047 h 21600"/>
              <a:gd name="T2" fmla="*/ 931862 w 26137"/>
              <a:gd name="T3" fmla="*/ 719138 h 21600"/>
              <a:gd name="T4" fmla="*/ 161758 w 26137"/>
              <a:gd name="T5" fmla="*/ 719138 h 21600"/>
              <a:gd name="T6" fmla="*/ 0 60000 65536"/>
              <a:gd name="T7" fmla="*/ 0 60000 65536"/>
              <a:gd name="T8" fmla="*/ 0 60000 65536"/>
              <a:gd name="T9" fmla="*/ 0 w 26137"/>
              <a:gd name="T10" fmla="*/ 0 h 21600"/>
              <a:gd name="T11" fmla="*/ 26137 w 26137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6137" h="21600" fill="none" extrusionOk="0">
                <a:moveTo>
                  <a:pt x="-1" y="481"/>
                </a:moveTo>
                <a:cubicBezTo>
                  <a:pt x="1491" y="161"/>
                  <a:pt x="3011" y="-1"/>
                  <a:pt x="4537" y="0"/>
                </a:cubicBezTo>
                <a:cubicBezTo>
                  <a:pt x="16466" y="0"/>
                  <a:pt x="26137" y="9670"/>
                  <a:pt x="26137" y="21600"/>
                </a:cubicBezTo>
              </a:path>
              <a:path w="26137" h="21600" stroke="0" extrusionOk="0">
                <a:moveTo>
                  <a:pt x="-1" y="481"/>
                </a:moveTo>
                <a:cubicBezTo>
                  <a:pt x="1491" y="161"/>
                  <a:pt x="3011" y="-1"/>
                  <a:pt x="4537" y="0"/>
                </a:cubicBezTo>
                <a:cubicBezTo>
                  <a:pt x="16466" y="0"/>
                  <a:pt x="26137" y="9670"/>
                  <a:pt x="26137" y="21600"/>
                </a:cubicBezTo>
                <a:lnTo>
                  <a:pt x="4537" y="21600"/>
                </a:lnTo>
                <a:close/>
              </a:path>
            </a:pathLst>
          </a:custGeom>
          <a:noFill/>
          <a:ln w="19050">
            <a:solidFill>
              <a:srgbClr val="40458C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4750" name="Arc 14"/>
          <p:cNvSpPr>
            <a:spLocks/>
          </p:cNvSpPr>
          <p:nvPr/>
        </p:nvSpPr>
        <p:spPr bwMode="auto">
          <a:xfrm rot="18259238" flipV="1">
            <a:off x="3660775" y="3468688"/>
            <a:ext cx="931863" cy="719137"/>
          </a:xfrm>
          <a:custGeom>
            <a:avLst/>
            <a:gdLst>
              <a:gd name="T0" fmla="*/ 0 w 26137"/>
              <a:gd name="T1" fmla="*/ 16047 h 21600"/>
              <a:gd name="T2" fmla="*/ 931863 w 26137"/>
              <a:gd name="T3" fmla="*/ 719137 h 21600"/>
              <a:gd name="T4" fmla="*/ 161758 w 26137"/>
              <a:gd name="T5" fmla="*/ 719137 h 21600"/>
              <a:gd name="T6" fmla="*/ 0 60000 65536"/>
              <a:gd name="T7" fmla="*/ 0 60000 65536"/>
              <a:gd name="T8" fmla="*/ 0 60000 65536"/>
              <a:gd name="T9" fmla="*/ 0 w 26137"/>
              <a:gd name="T10" fmla="*/ 0 h 21600"/>
              <a:gd name="T11" fmla="*/ 26137 w 26137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6137" h="21600" fill="none" extrusionOk="0">
                <a:moveTo>
                  <a:pt x="-1" y="481"/>
                </a:moveTo>
                <a:cubicBezTo>
                  <a:pt x="1491" y="161"/>
                  <a:pt x="3011" y="-1"/>
                  <a:pt x="4537" y="0"/>
                </a:cubicBezTo>
                <a:cubicBezTo>
                  <a:pt x="16466" y="0"/>
                  <a:pt x="26137" y="9670"/>
                  <a:pt x="26137" y="21600"/>
                </a:cubicBezTo>
              </a:path>
              <a:path w="26137" h="21600" stroke="0" extrusionOk="0">
                <a:moveTo>
                  <a:pt x="-1" y="481"/>
                </a:moveTo>
                <a:cubicBezTo>
                  <a:pt x="1491" y="161"/>
                  <a:pt x="3011" y="-1"/>
                  <a:pt x="4537" y="0"/>
                </a:cubicBezTo>
                <a:cubicBezTo>
                  <a:pt x="16466" y="0"/>
                  <a:pt x="26137" y="9670"/>
                  <a:pt x="26137" y="21600"/>
                </a:cubicBezTo>
                <a:lnTo>
                  <a:pt x="4537" y="21600"/>
                </a:lnTo>
                <a:close/>
              </a:path>
            </a:pathLst>
          </a:custGeom>
          <a:noFill/>
          <a:ln w="19050">
            <a:solidFill>
              <a:srgbClr val="40458C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4751" name="Arc 15"/>
          <p:cNvSpPr>
            <a:spLocks/>
          </p:cNvSpPr>
          <p:nvPr/>
        </p:nvSpPr>
        <p:spPr bwMode="auto">
          <a:xfrm rot="15320790" flipV="1">
            <a:off x="2309813" y="2178050"/>
            <a:ext cx="1117600" cy="1708150"/>
          </a:xfrm>
          <a:custGeom>
            <a:avLst/>
            <a:gdLst>
              <a:gd name="T0" fmla="*/ 564802 w 21600"/>
              <a:gd name="T1" fmla="*/ 0 h 27079"/>
              <a:gd name="T2" fmla="*/ 1028761 w 21600"/>
              <a:gd name="T3" fmla="*/ 1708150 h 27079"/>
              <a:gd name="T4" fmla="*/ 0 w 21600"/>
              <a:gd name="T5" fmla="*/ 1175753 h 27079"/>
              <a:gd name="T6" fmla="*/ 0 60000 65536"/>
              <a:gd name="T7" fmla="*/ 0 60000 65536"/>
              <a:gd name="T8" fmla="*/ 0 60000 65536"/>
              <a:gd name="T9" fmla="*/ 0 w 21600"/>
              <a:gd name="T10" fmla="*/ 0 h 27079"/>
              <a:gd name="T11" fmla="*/ 21600 w 21600"/>
              <a:gd name="T12" fmla="*/ 27079 h 2707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7079" fill="none" extrusionOk="0">
                <a:moveTo>
                  <a:pt x="10915" y="0"/>
                </a:moveTo>
                <a:cubicBezTo>
                  <a:pt x="17533" y="3875"/>
                  <a:pt x="21600" y="10969"/>
                  <a:pt x="21600" y="18639"/>
                </a:cubicBezTo>
                <a:cubicBezTo>
                  <a:pt x="21600" y="21539"/>
                  <a:pt x="21016" y="24409"/>
                  <a:pt x="19882" y="27078"/>
                </a:cubicBezTo>
              </a:path>
              <a:path w="21600" h="27079" stroke="0" extrusionOk="0">
                <a:moveTo>
                  <a:pt x="10915" y="0"/>
                </a:moveTo>
                <a:cubicBezTo>
                  <a:pt x="17533" y="3875"/>
                  <a:pt x="21600" y="10969"/>
                  <a:pt x="21600" y="18639"/>
                </a:cubicBezTo>
                <a:cubicBezTo>
                  <a:pt x="21600" y="21539"/>
                  <a:pt x="21016" y="24409"/>
                  <a:pt x="19882" y="27078"/>
                </a:cubicBezTo>
                <a:lnTo>
                  <a:pt x="0" y="18639"/>
                </a:lnTo>
                <a:close/>
              </a:path>
            </a:pathLst>
          </a:custGeom>
          <a:noFill/>
          <a:ln w="19050">
            <a:solidFill>
              <a:srgbClr val="40458C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4752" name="Arc 16"/>
          <p:cNvSpPr>
            <a:spLocks/>
          </p:cNvSpPr>
          <p:nvPr/>
        </p:nvSpPr>
        <p:spPr bwMode="auto">
          <a:xfrm rot="4514022" flipV="1">
            <a:off x="2233613" y="3752850"/>
            <a:ext cx="1117600" cy="1708150"/>
          </a:xfrm>
          <a:custGeom>
            <a:avLst/>
            <a:gdLst>
              <a:gd name="T0" fmla="*/ 564802 w 21600"/>
              <a:gd name="T1" fmla="*/ 0 h 27079"/>
              <a:gd name="T2" fmla="*/ 1028761 w 21600"/>
              <a:gd name="T3" fmla="*/ 1708150 h 27079"/>
              <a:gd name="T4" fmla="*/ 0 w 21600"/>
              <a:gd name="T5" fmla="*/ 1175753 h 27079"/>
              <a:gd name="T6" fmla="*/ 0 60000 65536"/>
              <a:gd name="T7" fmla="*/ 0 60000 65536"/>
              <a:gd name="T8" fmla="*/ 0 60000 65536"/>
              <a:gd name="T9" fmla="*/ 0 w 21600"/>
              <a:gd name="T10" fmla="*/ 0 h 27079"/>
              <a:gd name="T11" fmla="*/ 21600 w 21600"/>
              <a:gd name="T12" fmla="*/ 27079 h 2707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7079" fill="none" extrusionOk="0">
                <a:moveTo>
                  <a:pt x="10915" y="0"/>
                </a:moveTo>
                <a:cubicBezTo>
                  <a:pt x="17533" y="3875"/>
                  <a:pt x="21600" y="10969"/>
                  <a:pt x="21600" y="18639"/>
                </a:cubicBezTo>
                <a:cubicBezTo>
                  <a:pt x="21600" y="21539"/>
                  <a:pt x="21016" y="24409"/>
                  <a:pt x="19882" y="27078"/>
                </a:cubicBezTo>
              </a:path>
              <a:path w="21600" h="27079" stroke="0" extrusionOk="0">
                <a:moveTo>
                  <a:pt x="10915" y="0"/>
                </a:moveTo>
                <a:cubicBezTo>
                  <a:pt x="17533" y="3875"/>
                  <a:pt x="21600" y="10969"/>
                  <a:pt x="21600" y="18639"/>
                </a:cubicBezTo>
                <a:cubicBezTo>
                  <a:pt x="21600" y="21539"/>
                  <a:pt x="21016" y="24409"/>
                  <a:pt x="19882" y="27078"/>
                </a:cubicBezTo>
                <a:lnTo>
                  <a:pt x="0" y="18639"/>
                </a:lnTo>
                <a:close/>
              </a:path>
            </a:pathLst>
          </a:custGeom>
          <a:noFill/>
          <a:ln w="19050">
            <a:solidFill>
              <a:srgbClr val="40458C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4753" name="Arc 17"/>
          <p:cNvSpPr>
            <a:spLocks/>
          </p:cNvSpPr>
          <p:nvPr/>
        </p:nvSpPr>
        <p:spPr bwMode="auto">
          <a:xfrm rot="14679292" flipV="1">
            <a:off x="2443163" y="4108450"/>
            <a:ext cx="838200" cy="1082675"/>
          </a:xfrm>
          <a:custGeom>
            <a:avLst/>
            <a:gdLst>
              <a:gd name="T0" fmla="*/ 261394 w 21600"/>
              <a:gd name="T1" fmla="*/ 0 h 27260"/>
              <a:gd name="T2" fmla="*/ 796368 w 21600"/>
              <a:gd name="T3" fmla="*/ 1082675 h 27260"/>
              <a:gd name="T4" fmla="*/ 0 w 21600"/>
              <a:gd name="T5" fmla="*/ 815104 h 27260"/>
              <a:gd name="T6" fmla="*/ 0 60000 65536"/>
              <a:gd name="T7" fmla="*/ 0 60000 65536"/>
              <a:gd name="T8" fmla="*/ 0 60000 65536"/>
              <a:gd name="T9" fmla="*/ 0 w 21600"/>
              <a:gd name="T10" fmla="*/ 0 h 27260"/>
              <a:gd name="T11" fmla="*/ 21600 w 21600"/>
              <a:gd name="T12" fmla="*/ 27260 h 2726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7260" fill="none" extrusionOk="0">
                <a:moveTo>
                  <a:pt x="6735" y="0"/>
                </a:moveTo>
                <a:cubicBezTo>
                  <a:pt x="15604" y="2910"/>
                  <a:pt x="21600" y="11189"/>
                  <a:pt x="21600" y="20523"/>
                </a:cubicBezTo>
                <a:cubicBezTo>
                  <a:pt x="21600" y="22811"/>
                  <a:pt x="21236" y="25085"/>
                  <a:pt x="20522" y="27260"/>
                </a:cubicBezTo>
              </a:path>
              <a:path w="21600" h="27260" stroke="0" extrusionOk="0">
                <a:moveTo>
                  <a:pt x="6735" y="0"/>
                </a:moveTo>
                <a:cubicBezTo>
                  <a:pt x="15604" y="2910"/>
                  <a:pt x="21600" y="11189"/>
                  <a:pt x="21600" y="20523"/>
                </a:cubicBezTo>
                <a:cubicBezTo>
                  <a:pt x="21600" y="22811"/>
                  <a:pt x="21236" y="25085"/>
                  <a:pt x="20522" y="27260"/>
                </a:cubicBezTo>
                <a:lnTo>
                  <a:pt x="0" y="20523"/>
                </a:lnTo>
                <a:close/>
              </a:path>
            </a:pathLst>
          </a:custGeom>
          <a:noFill/>
          <a:ln w="19050">
            <a:solidFill>
              <a:srgbClr val="40458C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4754" name="Arc 18"/>
          <p:cNvSpPr>
            <a:spLocks/>
          </p:cNvSpPr>
          <p:nvPr/>
        </p:nvSpPr>
        <p:spPr bwMode="auto">
          <a:xfrm rot="3889274" flipV="1">
            <a:off x="2350294" y="2477294"/>
            <a:ext cx="836613" cy="1082675"/>
          </a:xfrm>
          <a:custGeom>
            <a:avLst/>
            <a:gdLst>
              <a:gd name="T0" fmla="*/ 260899 w 21600"/>
              <a:gd name="T1" fmla="*/ 0 h 27260"/>
              <a:gd name="T2" fmla="*/ 794860 w 21600"/>
              <a:gd name="T3" fmla="*/ 1082675 h 27260"/>
              <a:gd name="T4" fmla="*/ 0 w 21600"/>
              <a:gd name="T5" fmla="*/ 815104 h 27260"/>
              <a:gd name="T6" fmla="*/ 0 60000 65536"/>
              <a:gd name="T7" fmla="*/ 0 60000 65536"/>
              <a:gd name="T8" fmla="*/ 0 60000 65536"/>
              <a:gd name="T9" fmla="*/ 0 w 21600"/>
              <a:gd name="T10" fmla="*/ 0 h 27260"/>
              <a:gd name="T11" fmla="*/ 21600 w 21600"/>
              <a:gd name="T12" fmla="*/ 27260 h 2726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7260" fill="none" extrusionOk="0">
                <a:moveTo>
                  <a:pt x="6735" y="0"/>
                </a:moveTo>
                <a:cubicBezTo>
                  <a:pt x="15604" y="2910"/>
                  <a:pt x="21600" y="11189"/>
                  <a:pt x="21600" y="20523"/>
                </a:cubicBezTo>
                <a:cubicBezTo>
                  <a:pt x="21600" y="22811"/>
                  <a:pt x="21236" y="25085"/>
                  <a:pt x="20522" y="27260"/>
                </a:cubicBezTo>
              </a:path>
              <a:path w="21600" h="27260" stroke="0" extrusionOk="0">
                <a:moveTo>
                  <a:pt x="6735" y="0"/>
                </a:moveTo>
                <a:cubicBezTo>
                  <a:pt x="15604" y="2910"/>
                  <a:pt x="21600" y="11189"/>
                  <a:pt x="21600" y="20523"/>
                </a:cubicBezTo>
                <a:cubicBezTo>
                  <a:pt x="21600" y="22811"/>
                  <a:pt x="21236" y="25085"/>
                  <a:pt x="20522" y="27260"/>
                </a:cubicBezTo>
                <a:lnTo>
                  <a:pt x="0" y="20523"/>
                </a:lnTo>
                <a:close/>
              </a:path>
            </a:pathLst>
          </a:custGeom>
          <a:noFill/>
          <a:ln w="19050">
            <a:solidFill>
              <a:srgbClr val="40458C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4755" name="Text Box 19"/>
          <p:cNvSpPr txBox="1">
            <a:spLocks noChangeArrowheads="1"/>
          </p:cNvSpPr>
          <p:nvPr/>
        </p:nvSpPr>
        <p:spPr bwMode="auto">
          <a:xfrm>
            <a:off x="2514600" y="2133600"/>
            <a:ext cx="609600" cy="3968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0</a:t>
            </a:r>
            <a:r>
              <a:rPr lang="fa-IR" sz="2000">
                <a:solidFill>
                  <a:srgbClr val="40458C"/>
                </a:solidFill>
                <a:cs typeface="Arial" pitchFamily="34" charset="0"/>
              </a:rPr>
              <a:t>/</a:t>
            </a: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0</a:t>
            </a:r>
          </a:p>
        </p:txBody>
      </p:sp>
      <p:sp>
        <p:nvSpPr>
          <p:cNvPr id="244756" name="Text Box 20"/>
          <p:cNvSpPr txBox="1">
            <a:spLocks noChangeArrowheads="1"/>
          </p:cNvSpPr>
          <p:nvPr/>
        </p:nvSpPr>
        <p:spPr bwMode="auto">
          <a:xfrm>
            <a:off x="685800" y="3657600"/>
            <a:ext cx="609600" cy="3968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0</a:t>
            </a:r>
            <a:r>
              <a:rPr lang="fa-IR" sz="2000">
                <a:solidFill>
                  <a:srgbClr val="40458C"/>
                </a:solidFill>
                <a:cs typeface="Arial" pitchFamily="34" charset="0"/>
              </a:rPr>
              <a:t>/</a:t>
            </a: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1</a:t>
            </a:r>
          </a:p>
        </p:txBody>
      </p:sp>
      <p:sp>
        <p:nvSpPr>
          <p:cNvPr id="244757" name="Text Box 21"/>
          <p:cNvSpPr txBox="1">
            <a:spLocks noChangeArrowheads="1"/>
          </p:cNvSpPr>
          <p:nvPr/>
        </p:nvSpPr>
        <p:spPr bwMode="auto">
          <a:xfrm>
            <a:off x="2514600" y="2971800"/>
            <a:ext cx="685800" cy="3968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1</a:t>
            </a:r>
            <a:r>
              <a:rPr lang="fa-IR" sz="2000">
                <a:solidFill>
                  <a:srgbClr val="40458C"/>
                </a:solidFill>
                <a:cs typeface="Arial" pitchFamily="34" charset="0"/>
              </a:rPr>
              <a:t>/</a:t>
            </a: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0</a:t>
            </a:r>
          </a:p>
        </p:txBody>
      </p:sp>
      <p:sp>
        <p:nvSpPr>
          <p:cNvPr id="244758" name="Text Box 22"/>
          <p:cNvSpPr txBox="1">
            <a:spLocks noChangeArrowheads="1"/>
          </p:cNvSpPr>
          <p:nvPr/>
        </p:nvSpPr>
        <p:spPr bwMode="auto">
          <a:xfrm>
            <a:off x="1828800" y="3657600"/>
            <a:ext cx="685800" cy="3968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1</a:t>
            </a:r>
            <a:r>
              <a:rPr lang="fa-IR" sz="2000">
                <a:solidFill>
                  <a:srgbClr val="40458C"/>
                </a:solidFill>
                <a:cs typeface="Arial" pitchFamily="34" charset="0"/>
              </a:rPr>
              <a:t>/</a:t>
            </a: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1</a:t>
            </a:r>
          </a:p>
        </p:txBody>
      </p:sp>
      <p:sp>
        <p:nvSpPr>
          <p:cNvPr id="244759" name="Text Box 23"/>
          <p:cNvSpPr txBox="1">
            <a:spLocks noChangeArrowheads="1"/>
          </p:cNvSpPr>
          <p:nvPr/>
        </p:nvSpPr>
        <p:spPr bwMode="auto">
          <a:xfrm>
            <a:off x="4419600" y="3641725"/>
            <a:ext cx="609600" cy="3968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0</a:t>
            </a:r>
            <a:r>
              <a:rPr lang="fa-IR" sz="2000">
                <a:solidFill>
                  <a:srgbClr val="40458C"/>
                </a:solidFill>
                <a:cs typeface="Arial" pitchFamily="34" charset="0"/>
              </a:rPr>
              <a:t>/</a:t>
            </a: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0</a:t>
            </a:r>
          </a:p>
        </p:txBody>
      </p:sp>
      <p:sp>
        <p:nvSpPr>
          <p:cNvPr id="244760" name="Text Box 24"/>
          <p:cNvSpPr txBox="1">
            <a:spLocks noChangeArrowheads="1"/>
          </p:cNvSpPr>
          <p:nvPr/>
        </p:nvSpPr>
        <p:spPr bwMode="auto">
          <a:xfrm>
            <a:off x="2514600" y="5089525"/>
            <a:ext cx="609600" cy="3968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0</a:t>
            </a:r>
            <a:r>
              <a:rPr lang="fa-IR" sz="2000">
                <a:solidFill>
                  <a:srgbClr val="40458C"/>
                </a:solidFill>
                <a:cs typeface="Arial" pitchFamily="34" charset="0"/>
              </a:rPr>
              <a:t>/</a:t>
            </a: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0</a:t>
            </a:r>
          </a:p>
        </p:txBody>
      </p:sp>
      <p:sp>
        <p:nvSpPr>
          <p:cNvPr id="244761" name="Text Box 25"/>
          <p:cNvSpPr txBox="1">
            <a:spLocks noChangeArrowheads="1"/>
          </p:cNvSpPr>
          <p:nvPr/>
        </p:nvSpPr>
        <p:spPr bwMode="auto">
          <a:xfrm>
            <a:off x="3200400" y="3641725"/>
            <a:ext cx="685800" cy="3968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1</a:t>
            </a:r>
            <a:r>
              <a:rPr lang="fa-IR" sz="2000">
                <a:solidFill>
                  <a:srgbClr val="40458C"/>
                </a:solidFill>
                <a:cs typeface="Arial" pitchFamily="34" charset="0"/>
              </a:rPr>
              <a:t>/</a:t>
            </a: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0</a:t>
            </a:r>
          </a:p>
        </p:txBody>
      </p:sp>
      <p:sp>
        <p:nvSpPr>
          <p:cNvPr id="244762" name="Text Box 26"/>
          <p:cNvSpPr txBox="1">
            <a:spLocks noChangeArrowheads="1"/>
          </p:cNvSpPr>
          <p:nvPr/>
        </p:nvSpPr>
        <p:spPr bwMode="auto">
          <a:xfrm>
            <a:off x="2514600" y="4343400"/>
            <a:ext cx="685800" cy="3968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1</a:t>
            </a:r>
            <a:r>
              <a:rPr lang="fa-IR" sz="2000">
                <a:solidFill>
                  <a:srgbClr val="40458C"/>
                </a:solidFill>
                <a:cs typeface="Arial" pitchFamily="34" charset="0"/>
              </a:rPr>
              <a:t>/</a:t>
            </a: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0</a:t>
            </a:r>
          </a:p>
        </p:txBody>
      </p:sp>
      <p:sp>
        <p:nvSpPr>
          <p:cNvPr id="202779" name="Text Box 27"/>
          <p:cNvSpPr txBox="1">
            <a:spLocks noChangeArrowheads="1"/>
          </p:cNvSpPr>
          <p:nvPr/>
        </p:nvSpPr>
        <p:spPr bwMode="auto">
          <a:xfrm>
            <a:off x="5334000" y="4572000"/>
            <a:ext cx="2286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( State Diagram 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447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44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44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44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44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44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44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44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44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244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44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244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244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244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244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244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4743" grpId="0" animBg="1"/>
      <p:bldP spid="244748" grpId="0" animBg="1"/>
      <p:bldP spid="244749" grpId="0" animBg="1"/>
      <p:bldP spid="244750" grpId="0" animBg="1"/>
      <p:bldP spid="244751" grpId="0" animBg="1"/>
      <p:bldP spid="244752" grpId="0" animBg="1"/>
      <p:bldP spid="244753" grpId="0" animBg="1"/>
      <p:bldP spid="244754" grpId="0" animBg="1"/>
      <p:bldP spid="244755" grpId="0"/>
      <p:bldP spid="244756" grpId="0"/>
      <p:bldP spid="244757" grpId="0"/>
      <p:bldP spid="244758" grpId="0"/>
      <p:bldP spid="244759" grpId="0"/>
      <p:bldP spid="244760" grpId="0"/>
      <p:bldP spid="244761" grpId="0"/>
      <p:bldP spid="24476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8" name="Rectangle 2"/>
          <p:cNvSpPr>
            <a:spLocks noGrp="1" noChangeArrowheads="1"/>
          </p:cNvSpPr>
          <p:nvPr>
            <p:ph type="title"/>
          </p:nvPr>
        </p:nvSpPr>
        <p:spPr>
          <a:xfrm>
            <a:off x="6477000" y="304800"/>
            <a:ext cx="2286000" cy="1143000"/>
          </a:xfrm>
        </p:spPr>
        <p:txBody>
          <a:bodyPr/>
          <a:lstStyle/>
          <a:p>
            <a:pPr algn="r" eaLnBrk="1" hangingPunct="1"/>
            <a:r>
              <a:rPr lang="fa-IR" sz="3200" smtClean="0">
                <a:solidFill>
                  <a:srgbClr val="660066"/>
                </a:solidFill>
                <a:cs typeface="B Zar" pitchFamily="2" charset="-78"/>
              </a:rPr>
              <a:t>جدول تحریک :</a:t>
            </a:r>
            <a:endParaRPr lang="en-US" sz="3200" smtClean="0">
              <a:solidFill>
                <a:srgbClr val="660066"/>
              </a:solidFill>
              <a:cs typeface="B Zar" pitchFamily="2" charset="-78"/>
            </a:endParaRPr>
          </a:p>
        </p:txBody>
      </p:sp>
      <p:sp>
        <p:nvSpPr>
          <p:cNvPr id="203779" name="Line 3"/>
          <p:cNvSpPr>
            <a:spLocks noChangeShapeType="1"/>
          </p:cNvSpPr>
          <p:nvPr/>
        </p:nvSpPr>
        <p:spPr bwMode="auto">
          <a:xfrm>
            <a:off x="685800" y="1981200"/>
            <a:ext cx="5943600" cy="0"/>
          </a:xfrm>
          <a:prstGeom prst="line">
            <a:avLst/>
          </a:prstGeom>
          <a:noFill/>
          <a:ln w="22225">
            <a:solidFill>
              <a:srgbClr val="40458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3780" name="Line 4"/>
          <p:cNvSpPr>
            <a:spLocks noChangeShapeType="1"/>
          </p:cNvSpPr>
          <p:nvPr/>
        </p:nvSpPr>
        <p:spPr bwMode="auto">
          <a:xfrm>
            <a:off x="2743200" y="1600200"/>
            <a:ext cx="0" cy="2209800"/>
          </a:xfrm>
          <a:prstGeom prst="line">
            <a:avLst/>
          </a:prstGeom>
          <a:noFill/>
          <a:ln w="22225">
            <a:solidFill>
              <a:srgbClr val="40458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3781" name="Line 5"/>
          <p:cNvSpPr>
            <a:spLocks noChangeShapeType="1"/>
          </p:cNvSpPr>
          <p:nvPr/>
        </p:nvSpPr>
        <p:spPr bwMode="auto">
          <a:xfrm>
            <a:off x="3429000" y="1600200"/>
            <a:ext cx="0" cy="2209800"/>
          </a:xfrm>
          <a:prstGeom prst="line">
            <a:avLst/>
          </a:prstGeom>
          <a:noFill/>
          <a:ln w="22225">
            <a:solidFill>
              <a:srgbClr val="40458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3782" name="Line 6"/>
          <p:cNvSpPr>
            <a:spLocks noChangeShapeType="1"/>
          </p:cNvSpPr>
          <p:nvPr/>
        </p:nvSpPr>
        <p:spPr bwMode="auto">
          <a:xfrm>
            <a:off x="4038600" y="1600200"/>
            <a:ext cx="0" cy="2209800"/>
          </a:xfrm>
          <a:prstGeom prst="line">
            <a:avLst/>
          </a:prstGeom>
          <a:noFill/>
          <a:ln w="22225">
            <a:solidFill>
              <a:srgbClr val="40458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3783" name="Line 7"/>
          <p:cNvSpPr>
            <a:spLocks noChangeShapeType="1"/>
          </p:cNvSpPr>
          <p:nvPr/>
        </p:nvSpPr>
        <p:spPr bwMode="auto">
          <a:xfrm>
            <a:off x="5334000" y="1600200"/>
            <a:ext cx="0" cy="2209800"/>
          </a:xfrm>
          <a:prstGeom prst="line">
            <a:avLst/>
          </a:prstGeom>
          <a:noFill/>
          <a:ln w="22225">
            <a:solidFill>
              <a:srgbClr val="40458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3784" name="Text Box 8"/>
          <p:cNvSpPr txBox="1">
            <a:spLocks noChangeArrowheads="1"/>
          </p:cNvSpPr>
          <p:nvPr/>
        </p:nvSpPr>
        <p:spPr bwMode="auto">
          <a:xfrm>
            <a:off x="1676400" y="1524000"/>
            <a:ext cx="9302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Q(t+1)</a:t>
            </a:r>
          </a:p>
        </p:txBody>
      </p:sp>
      <p:sp>
        <p:nvSpPr>
          <p:cNvPr id="203785" name="Rectangle 9"/>
          <p:cNvSpPr>
            <a:spLocks noChangeArrowheads="1"/>
          </p:cNvSpPr>
          <p:nvPr/>
        </p:nvSpPr>
        <p:spPr bwMode="auto">
          <a:xfrm>
            <a:off x="762000" y="1524000"/>
            <a:ext cx="6191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Q(t)</a:t>
            </a:r>
          </a:p>
        </p:txBody>
      </p:sp>
      <p:sp>
        <p:nvSpPr>
          <p:cNvPr id="203786" name="Text Box 10"/>
          <p:cNvSpPr txBox="1">
            <a:spLocks noChangeArrowheads="1"/>
          </p:cNvSpPr>
          <p:nvPr/>
        </p:nvSpPr>
        <p:spPr bwMode="auto">
          <a:xfrm>
            <a:off x="2895600" y="1524000"/>
            <a:ext cx="457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D</a:t>
            </a:r>
          </a:p>
        </p:txBody>
      </p:sp>
      <p:sp>
        <p:nvSpPr>
          <p:cNvPr id="203787" name="Text Box 11"/>
          <p:cNvSpPr txBox="1">
            <a:spLocks noChangeArrowheads="1"/>
          </p:cNvSpPr>
          <p:nvPr/>
        </p:nvSpPr>
        <p:spPr bwMode="auto">
          <a:xfrm>
            <a:off x="3581400" y="1524000"/>
            <a:ext cx="381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T</a:t>
            </a:r>
          </a:p>
        </p:txBody>
      </p:sp>
      <p:sp>
        <p:nvSpPr>
          <p:cNvPr id="203788" name="Text Box 12"/>
          <p:cNvSpPr txBox="1">
            <a:spLocks noChangeArrowheads="1"/>
          </p:cNvSpPr>
          <p:nvPr/>
        </p:nvSpPr>
        <p:spPr bwMode="auto">
          <a:xfrm>
            <a:off x="5486400" y="1524000"/>
            <a:ext cx="381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J</a:t>
            </a:r>
          </a:p>
        </p:txBody>
      </p:sp>
      <p:sp>
        <p:nvSpPr>
          <p:cNvPr id="203789" name="Text Box 13"/>
          <p:cNvSpPr txBox="1">
            <a:spLocks noChangeArrowheads="1"/>
          </p:cNvSpPr>
          <p:nvPr/>
        </p:nvSpPr>
        <p:spPr bwMode="auto">
          <a:xfrm>
            <a:off x="6019800" y="1524000"/>
            <a:ext cx="457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K</a:t>
            </a:r>
          </a:p>
        </p:txBody>
      </p:sp>
      <p:sp>
        <p:nvSpPr>
          <p:cNvPr id="203790" name="Text Box 14"/>
          <p:cNvSpPr txBox="1">
            <a:spLocks noChangeArrowheads="1"/>
          </p:cNvSpPr>
          <p:nvPr/>
        </p:nvSpPr>
        <p:spPr bwMode="auto">
          <a:xfrm>
            <a:off x="4191000" y="1524000"/>
            <a:ext cx="381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R</a:t>
            </a:r>
          </a:p>
        </p:txBody>
      </p:sp>
      <p:sp>
        <p:nvSpPr>
          <p:cNvPr id="203791" name="Text Box 15"/>
          <p:cNvSpPr txBox="1">
            <a:spLocks noChangeArrowheads="1"/>
          </p:cNvSpPr>
          <p:nvPr/>
        </p:nvSpPr>
        <p:spPr bwMode="auto">
          <a:xfrm>
            <a:off x="4800600" y="1524000"/>
            <a:ext cx="685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S</a:t>
            </a:r>
          </a:p>
        </p:txBody>
      </p:sp>
      <p:sp>
        <p:nvSpPr>
          <p:cNvPr id="203792" name="Text Box 16"/>
          <p:cNvSpPr txBox="1">
            <a:spLocks noChangeArrowheads="1"/>
          </p:cNvSpPr>
          <p:nvPr/>
        </p:nvSpPr>
        <p:spPr bwMode="auto">
          <a:xfrm>
            <a:off x="928662" y="2000240"/>
            <a:ext cx="6248400" cy="3231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400" dirty="0">
                <a:solidFill>
                  <a:srgbClr val="40458C"/>
                </a:solidFill>
                <a:cs typeface="Arial" pitchFamily="34" charset="0"/>
              </a:rPr>
              <a:t>0              0       </a:t>
            </a:r>
            <a:r>
              <a:rPr lang="en-US" sz="2400" dirty="0" smtClean="0">
                <a:solidFill>
                  <a:srgbClr val="40458C"/>
                </a:solidFill>
                <a:cs typeface="Arial" pitchFamily="34" charset="0"/>
              </a:rPr>
              <a:t>0        </a:t>
            </a:r>
            <a:r>
              <a:rPr lang="en-US" sz="2400" dirty="0">
                <a:solidFill>
                  <a:srgbClr val="40458C"/>
                </a:solidFill>
                <a:cs typeface="Arial" pitchFamily="34" charset="0"/>
              </a:rPr>
              <a:t>0    </a:t>
            </a:r>
            <a:r>
              <a:rPr lang="en-US" sz="2400" dirty="0" smtClean="0">
                <a:solidFill>
                  <a:srgbClr val="40458C"/>
                </a:solidFill>
                <a:cs typeface="Arial" pitchFamily="34" charset="0"/>
              </a:rPr>
              <a:t>          </a:t>
            </a:r>
            <a:r>
              <a:rPr lang="en-US" sz="2400" dirty="0">
                <a:solidFill>
                  <a:srgbClr val="40458C"/>
                </a:solidFill>
                <a:cs typeface="Arial" pitchFamily="34" charset="0"/>
              </a:rPr>
              <a:t>0        0       </a:t>
            </a:r>
            <a:endParaRPr lang="fa-IR" sz="2400" dirty="0">
              <a:solidFill>
                <a:srgbClr val="40458C"/>
              </a:solidFill>
              <a:cs typeface="Arial" pitchFamily="34" charset="0"/>
            </a:endParaRPr>
          </a:p>
          <a:p>
            <a:pPr algn="l">
              <a:spcBef>
                <a:spcPct val="50000"/>
              </a:spcBef>
            </a:pPr>
            <a:r>
              <a:rPr lang="en-US" sz="2400" dirty="0">
                <a:solidFill>
                  <a:srgbClr val="40458C"/>
                </a:solidFill>
                <a:cs typeface="Arial" pitchFamily="34" charset="0"/>
              </a:rPr>
              <a:t>0              1        </a:t>
            </a:r>
            <a:r>
              <a:rPr lang="fa-IR" sz="2400" dirty="0" smtClean="0">
                <a:solidFill>
                  <a:srgbClr val="40458C"/>
                </a:solidFill>
                <a:cs typeface="Arial" pitchFamily="34" charset="0"/>
              </a:rPr>
              <a:t> </a:t>
            </a:r>
            <a:r>
              <a:rPr lang="en-US" sz="2400" dirty="0" smtClean="0">
                <a:solidFill>
                  <a:srgbClr val="40458C"/>
                </a:solidFill>
                <a:cs typeface="Arial" pitchFamily="34" charset="0"/>
              </a:rPr>
              <a:t> </a:t>
            </a:r>
            <a:r>
              <a:rPr lang="en-US" sz="2400" dirty="0">
                <a:solidFill>
                  <a:srgbClr val="40458C"/>
                </a:solidFill>
                <a:cs typeface="Arial" pitchFamily="34" charset="0"/>
              </a:rPr>
              <a:t>1        1    </a:t>
            </a:r>
            <a:r>
              <a:rPr lang="en-US" sz="2400" dirty="0" smtClean="0">
                <a:solidFill>
                  <a:srgbClr val="40458C"/>
                </a:solidFill>
                <a:cs typeface="Arial" pitchFamily="34" charset="0"/>
              </a:rPr>
              <a:t> </a:t>
            </a:r>
            <a:r>
              <a:rPr lang="en-US" sz="2400" dirty="0">
                <a:solidFill>
                  <a:srgbClr val="40458C"/>
                </a:solidFill>
                <a:cs typeface="Arial" pitchFamily="34" charset="0"/>
              </a:rPr>
              <a:t>0       1        1</a:t>
            </a:r>
            <a:endParaRPr lang="fa-IR" sz="2400" dirty="0">
              <a:solidFill>
                <a:srgbClr val="40458C"/>
              </a:solidFill>
              <a:cs typeface="Arial" pitchFamily="34" charset="0"/>
            </a:endParaRPr>
          </a:p>
          <a:p>
            <a:pPr algn="l">
              <a:spcBef>
                <a:spcPct val="50000"/>
              </a:spcBef>
            </a:pPr>
            <a:r>
              <a:rPr lang="en-US" sz="2400" dirty="0">
                <a:solidFill>
                  <a:srgbClr val="40458C"/>
                </a:solidFill>
                <a:cs typeface="Arial" pitchFamily="34" charset="0"/>
              </a:rPr>
              <a:t>1              0       </a:t>
            </a:r>
            <a:r>
              <a:rPr lang="en-US" sz="2400" dirty="0" smtClean="0">
                <a:solidFill>
                  <a:srgbClr val="40458C"/>
                </a:solidFill>
                <a:cs typeface="Arial" pitchFamily="34" charset="0"/>
              </a:rPr>
              <a:t>  </a:t>
            </a:r>
            <a:r>
              <a:rPr lang="en-US" sz="2400" dirty="0">
                <a:solidFill>
                  <a:srgbClr val="40458C"/>
                </a:solidFill>
                <a:cs typeface="Arial" pitchFamily="34" charset="0"/>
              </a:rPr>
              <a:t>0        1    </a:t>
            </a:r>
            <a:r>
              <a:rPr lang="en-US" sz="2400" dirty="0" smtClean="0">
                <a:solidFill>
                  <a:srgbClr val="40458C"/>
                </a:solidFill>
                <a:cs typeface="Arial" pitchFamily="34" charset="0"/>
              </a:rPr>
              <a:t>1       </a:t>
            </a:r>
            <a:r>
              <a:rPr lang="en-US" sz="2400" dirty="0">
                <a:solidFill>
                  <a:srgbClr val="40458C"/>
                </a:solidFill>
                <a:cs typeface="Arial" pitchFamily="34" charset="0"/>
              </a:rPr>
              <a:t>0              </a:t>
            </a:r>
            <a:r>
              <a:rPr lang="en-US" sz="2400" dirty="0" smtClean="0">
                <a:solidFill>
                  <a:srgbClr val="40458C"/>
                </a:solidFill>
                <a:cs typeface="Arial" pitchFamily="34" charset="0"/>
              </a:rPr>
              <a:t>   </a:t>
            </a:r>
            <a:r>
              <a:rPr lang="en-US" sz="2400" dirty="0">
                <a:solidFill>
                  <a:srgbClr val="40458C"/>
                </a:solidFill>
                <a:cs typeface="Arial" pitchFamily="34" charset="0"/>
              </a:rPr>
              <a:t>1</a:t>
            </a:r>
            <a:endParaRPr lang="fa-IR" sz="2400" dirty="0">
              <a:solidFill>
                <a:srgbClr val="40458C"/>
              </a:solidFill>
              <a:cs typeface="Arial" pitchFamily="34" charset="0"/>
            </a:endParaRPr>
          </a:p>
          <a:p>
            <a:pPr algn="l">
              <a:spcBef>
                <a:spcPct val="50000"/>
              </a:spcBef>
            </a:pPr>
            <a:r>
              <a:rPr lang="en-US" sz="2400" dirty="0">
                <a:solidFill>
                  <a:srgbClr val="40458C"/>
                </a:solidFill>
                <a:cs typeface="Arial" pitchFamily="34" charset="0"/>
              </a:rPr>
              <a:t>1              1         </a:t>
            </a:r>
            <a:r>
              <a:rPr lang="en-US" sz="2400" dirty="0" smtClean="0">
                <a:solidFill>
                  <a:srgbClr val="40458C"/>
                </a:solidFill>
                <a:cs typeface="Arial" pitchFamily="34" charset="0"/>
              </a:rPr>
              <a:t>  </a:t>
            </a:r>
            <a:r>
              <a:rPr lang="en-US" sz="2400" dirty="0">
                <a:solidFill>
                  <a:srgbClr val="40458C"/>
                </a:solidFill>
                <a:cs typeface="Arial" pitchFamily="34" charset="0"/>
              </a:rPr>
              <a:t>1   </a:t>
            </a:r>
            <a:r>
              <a:rPr lang="fa-IR" sz="2400" dirty="0" smtClean="0">
                <a:solidFill>
                  <a:srgbClr val="40458C"/>
                </a:solidFill>
                <a:cs typeface="Arial" pitchFamily="34" charset="0"/>
              </a:rPr>
              <a:t>  </a:t>
            </a:r>
            <a:r>
              <a:rPr lang="en-US" sz="2400" dirty="0" smtClean="0">
                <a:solidFill>
                  <a:srgbClr val="40458C"/>
                </a:solidFill>
                <a:cs typeface="Arial" pitchFamily="34" charset="0"/>
              </a:rPr>
              <a:t> </a:t>
            </a:r>
            <a:r>
              <a:rPr lang="en-US" sz="2400" dirty="0">
                <a:solidFill>
                  <a:srgbClr val="40458C"/>
                </a:solidFill>
                <a:cs typeface="Arial" pitchFamily="34" charset="0"/>
              </a:rPr>
              <a:t>0    </a:t>
            </a:r>
            <a:r>
              <a:rPr lang="en-US" sz="2400" dirty="0" smtClean="0">
                <a:solidFill>
                  <a:srgbClr val="40458C"/>
                </a:solidFill>
                <a:cs typeface="Arial" pitchFamily="34" charset="0"/>
              </a:rPr>
              <a:t> </a:t>
            </a:r>
            <a:r>
              <a:rPr lang="en-US" sz="2400" dirty="0">
                <a:solidFill>
                  <a:srgbClr val="40458C"/>
                </a:solidFill>
                <a:cs typeface="Arial" pitchFamily="34" charset="0"/>
              </a:rPr>
              <a:t>0 </a:t>
            </a:r>
            <a:r>
              <a:rPr lang="en-US" sz="2400" dirty="0" smtClean="0">
                <a:solidFill>
                  <a:srgbClr val="40458C"/>
                </a:solidFill>
                <a:cs typeface="Arial" pitchFamily="34" charset="0"/>
              </a:rPr>
              <a:t>                   </a:t>
            </a:r>
            <a:r>
              <a:rPr lang="fa-IR" sz="2400" dirty="0" smtClean="0">
                <a:solidFill>
                  <a:srgbClr val="40458C"/>
                </a:solidFill>
                <a:cs typeface="Arial" pitchFamily="34" charset="0"/>
              </a:rPr>
              <a:t> </a:t>
            </a:r>
            <a:r>
              <a:rPr lang="en-US" sz="2400" dirty="0" smtClean="0">
                <a:solidFill>
                  <a:srgbClr val="40458C"/>
                </a:solidFill>
                <a:cs typeface="Arial" pitchFamily="34" charset="0"/>
              </a:rPr>
              <a:t>  </a:t>
            </a:r>
            <a:r>
              <a:rPr lang="en-US" sz="2400" dirty="0">
                <a:solidFill>
                  <a:srgbClr val="40458C"/>
                </a:solidFill>
                <a:cs typeface="Arial" pitchFamily="34" charset="0"/>
              </a:rPr>
              <a:t>0</a:t>
            </a:r>
            <a:endParaRPr lang="fa-IR" sz="2400" dirty="0">
              <a:solidFill>
                <a:srgbClr val="40458C"/>
              </a:solidFill>
              <a:cs typeface="Arial" pitchFamily="34" charset="0"/>
            </a:endParaRPr>
          </a:p>
          <a:p>
            <a:pPr algn="l">
              <a:spcBef>
                <a:spcPct val="50000"/>
              </a:spcBef>
            </a:pPr>
            <a:endParaRPr lang="fa-IR" sz="2400" dirty="0">
              <a:solidFill>
                <a:srgbClr val="40458C"/>
              </a:solidFill>
              <a:cs typeface="Arial" pitchFamily="34" charset="0"/>
            </a:endParaRPr>
          </a:p>
          <a:p>
            <a:pPr algn="l">
              <a:spcBef>
                <a:spcPct val="50000"/>
              </a:spcBef>
            </a:pPr>
            <a:endParaRPr lang="en-US" sz="2400" dirty="0">
              <a:solidFill>
                <a:srgbClr val="40458C"/>
              </a:solidFill>
              <a:cs typeface="Arial" pitchFamily="34" charset="0"/>
            </a:endParaRPr>
          </a:p>
        </p:txBody>
      </p:sp>
      <p:sp>
        <p:nvSpPr>
          <p:cNvPr id="203793" name="Text Box 17"/>
          <p:cNvSpPr txBox="1">
            <a:spLocks noChangeArrowheads="1"/>
          </p:cNvSpPr>
          <p:nvPr/>
        </p:nvSpPr>
        <p:spPr bwMode="auto">
          <a:xfrm>
            <a:off x="4267200" y="2057400"/>
            <a:ext cx="533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X</a:t>
            </a:r>
          </a:p>
        </p:txBody>
      </p:sp>
      <p:sp>
        <p:nvSpPr>
          <p:cNvPr id="203794" name="Text Box 18"/>
          <p:cNvSpPr txBox="1">
            <a:spLocks noChangeArrowheads="1"/>
          </p:cNvSpPr>
          <p:nvPr/>
        </p:nvSpPr>
        <p:spPr bwMode="auto">
          <a:xfrm>
            <a:off x="4786314" y="3643314"/>
            <a:ext cx="533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>
                <a:solidFill>
                  <a:srgbClr val="40458C"/>
                </a:solidFill>
                <a:cs typeface="Arial" pitchFamily="34" charset="0"/>
              </a:rPr>
              <a:t>X</a:t>
            </a:r>
          </a:p>
        </p:txBody>
      </p:sp>
      <p:sp>
        <p:nvSpPr>
          <p:cNvPr id="203795" name="Text Box 19"/>
          <p:cNvSpPr txBox="1">
            <a:spLocks noChangeArrowheads="1"/>
          </p:cNvSpPr>
          <p:nvPr/>
        </p:nvSpPr>
        <p:spPr bwMode="auto">
          <a:xfrm>
            <a:off x="6096000" y="2041525"/>
            <a:ext cx="533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X</a:t>
            </a:r>
          </a:p>
        </p:txBody>
      </p:sp>
      <p:sp>
        <p:nvSpPr>
          <p:cNvPr id="203796" name="Text Box 20"/>
          <p:cNvSpPr txBox="1">
            <a:spLocks noChangeArrowheads="1"/>
          </p:cNvSpPr>
          <p:nvPr/>
        </p:nvSpPr>
        <p:spPr bwMode="auto">
          <a:xfrm>
            <a:off x="6096000" y="2498725"/>
            <a:ext cx="533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X</a:t>
            </a:r>
          </a:p>
        </p:txBody>
      </p:sp>
      <p:sp>
        <p:nvSpPr>
          <p:cNvPr id="203797" name="Text Box 21"/>
          <p:cNvSpPr txBox="1">
            <a:spLocks noChangeArrowheads="1"/>
          </p:cNvSpPr>
          <p:nvPr/>
        </p:nvSpPr>
        <p:spPr bwMode="auto">
          <a:xfrm>
            <a:off x="5429256" y="3143248"/>
            <a:ext cx="533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>
                <a:solidFill>
                  <a:srgbClr val="40458C"/>
                </a:solidFill>
                <a:cs typeface="Arial" pitchFamily="34" charset="0"/>
              </a:rPr>
              <a:t>X</a:t>
            </a:r>
          </a:p>
        </p:txBody>
      </p:sp>
      <p:sp>
        <p:nvSpPr>
          <p:cNvPr id="203798" name="Text Box 22"/>
          <p:cNvSpPr txBox="1">
            <a:spLocks noChangeArrowheads="1"/>
          </p:cNvSpPr>
          <p:nvPr/>
        </p:nvSpPr>
        <p:spPr bwMode="auto">
          <a:xfrm>
            <a:off x="5429256" y="3643314"/>
            <a:ext cx="533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>
                <a:solidFill>
                  <a:srgbClr val="40458C"/>
                </a:solidFill>
                <a:cs typeface="Arial" pitchFamily="34" charset="0"/>
              </a:rPr>
              <a:t>X</a:t>
            </a:r>
          </a:p>
        </p:txBody>
      </p:sp>
      <p:sp>
        <p:nvSpPr>
          <p:cNvPr id="203800" name="Text Box 24"/>
          <p:cNvSpPr txBox="1">
            <a:spLocks noChangeArrowheads="1"/>
          </p:cNvSpPr>
          <p:nvPr/>
        </p:nvSpPr>
        <p:spPr bwMode="auto">
          <a:xfrm>
            <a:off x="381000" y="5254625"/>
            <a:ext cx="3429000" cy="167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</a:rPr>
              <a:t>  </a:t>
            </a:r>
            <a:r>
              <a:rPr lang="fa-IR" sz="2000">
                <a:solidFill>
                  <a:srgbClr val="40458C"/>
                </a:solidFill>
              </a:rPr>
              <a:t>: تعداد فلیپ فلاپ ها  </a:t>
            </a:r>
            <a:r>
              <a:rPr lang="en-US" sz="2000">
                <a:solidFill>
                  <a:srgbClr val="40458C"/>
                </a:solidFill>
              </a:rPr>
              <a:t>  log 4   = 2</a:t>
            </a:r>
            <a:endParaRPr lang="fa-IR" sz="2000">
              <a:solidFill>
                <a:srgbClr val="40458C"/>
              </a:solidFill>
            </a:endParaRPr>
          </a:p>
          <a:p>
            <a:pPr>
              <a:spcBef>
                <a:spcPct val="50000"/>
              </a:spcBef>
            </a:pPr>
            <a:endParaRPr lang="fa-IR" sz="2000">
              <a:solidFill>
                <a:srgbClr val="40458C"/>
              </a:solidFill>
            </a:endParaRPr>
          </a:p>
          <a:p>
            <a:pPr>
              <a:spcBef>
                <a:spcPct val="50000"/>
              </a:spcBef>
            </a:pPr>
            <a:endParaRPr lang="fa-IR">
              <a:solidFill>
                <a:srgbClr val="40458C"/>
              </a:solidFill>
            </a:endParaRPr>
          </a:p>
          <a:p>
            <a:pPr>
              <a:spcBef>
                <a:spcPct val="50000"/>
              </a:spcBef>
            </a:pPr>
            <a:endParaRPr lang="en-US">
              <a:solidFill>
                <a:srgbClr val="40458C"/>
              </a:solidFill>
            </a:endParaRPr>
          </a:p>
        </p:txBody>
      </p:sp>
      <p:cxnSp>
        <p:nvCxnSpPr>
          <p:cNvPr id="203801" name="AutoShape 25"/>
          <p:cNvCxnSpPr>
            <a:cxnSpLocks noChangeShapeType="1"/>
          </p:cNvCxnSpPr>
          <p:nvPr/>
        </p:nvCxnSpPr>
        <p:spPr bwMode="auto">
          <a:xfrm rot="-5400000">
            <a:off x="2286793" y="5330032"/>
            <a:ext cx="455613" cy="152400"/>
          </a:xfrm>
          <a:prstGeom prst="bentConnector2">
            <a:avLst/>
          </a:prstGeom>
          <a:noFill/>
          <a:ln w="19050">
            <a:solidFill>
              <a:srgbClr val="40458C"/>
            </a:solidFill>
            <a:miter lim="800000"/>
            <a:headEnd/>
            <a:tailEnd/>
          </a:ln>
        </p:spPr>
      </p:cxnSp>
      <p:sp>
        <p:nvSpPr>
          <p:cNvPr id="203802" name="Line 26"/>
          <p:cNvSpPr>
            <a:spLocks noChangeShapeType="1"/>
          </p:cNvSpPr>
          <p:nvPr/>
        </p:nvSpPr>
        <p:spPr bwMode="auto">
          <a:xfrm>
            <a:off x="2971800" y="5178425"/>
            <a:ext cx="152400" cy="0"/>
          </a:xfrm>
          <a:prstGeom prst="line">
            <a:avLst/>
          </a:prstGeom>
          <a:noFill/>
          <a:ln w="19050">
            <a:solidFill>
              <a:srgbClr val="40458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3803" name="Line 27"/>
          <p:cNvSpPr>
            <a:spLocks noChangeShapeType="1"/>
          </p:cNvSpPr>
          <p:nvPr/>
        </p:nvSpPr>
        <p:spPr bwMode="auto">
          <a:xfrm>
            <a:off x="3124200" y="5178425"/>
            <a:ext cx="0" cy="457200"/>
          </a:xfrm>
          <a:prstGeom prst="line">
            <a:avLst/>
          </a:prstGeom>
          <a:noFill/>
          <a:ln w="19050">
            <a:solidFill>
              <a:srgbClr val="40458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2" name="Line 2"/>
          <p:cNvSpPr>
            <a:spLocks noChangeShapeType="1"/>
          </p:cNvSpPr>
          <p:nvPr/>
        </p:nvSpPr>
        <p:spPr bwMode="auto">
          <a:xfrm>
            <a:off x="609600" y="1981200"/>
            <a:ext cx="8001000" cy="0"/>
          </a:xfrm>
          <a:prstGeom prst="line">
            <a:avLst/>
          </a:prstGeom>
          <a:noFill/>
          <a:ln w="22225">
            <a:solidFill>
              <a:srgbClr val="40458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4803" name="Line 3"/>
          <p:cNvSpPr>
            <a:spLocks noChangeShapeType="1"/>
          </p:cNvSpPr>
          <p:nvPr/>
        </p:nvSpPr>
        <p:spPr bwMode="auto">
          <a:xfrm>
            <a:off x="1447800" y="1524000"/>
            <a:ext cx="0" cy="4191000"/>
          </a:xfrm>
          <a:prstGeom prst="line">
            <a:avLst/>
          </a:prstGeom>
          <a:noFill/>
          <a:ln w="22225">
            <a:solidFill>
              <a:srgbClr val="40458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4804" name="Line 4"/>
          <p:cNvSpPr>
            <a:spLocks noChangeShapeType="1"/>
          </p:cNvSpPr>
          <p:nvPr/>
        </p:nvSpPr>
        <p:spPr bwMode="auto">
          <a:xfrm>
            <a:off x="2209800" y="1524000"/>
            <a:ext cx="0" cy="4191000"/>
          </a:xfrm>
          <a:prstGeom prst="line">
            <a:avLst/>
          </a:prstGeom>
          <a:noFill/>
          <a:ln w="22225">
            <a:solidFill>
              <a:srgbClr val="40458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4805" name="Line 5"/>
          <p:cNvSpPr>
            <a:spLocks noChangeShapeType="1"/>
          </p:cNvSpPr>
          <p:nvPr/>
        </p:nvSpPr>
        <p:spPr bwMode="auto">
          <a:xfrm>
            <a:off x="2819400" y="1524000"/>
            <a:ext cx="0" cy="4191000"/>
          </a:xfrm>
          <a:prstGeom prst="line">
            <a:avLst/>
          </a:prstGeom>
          <a:noFill/>
          <a:ln w="22225">
            <a:solidFill>
              <a:srgbClr val="40458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4806" name="Line 6"/>
          <p:cNvSpPr>
            <a:spLocks noChangeShapeType="1"/>
          </p:cNvSpPr>
          <p:nvPr/>
        </p:nvSpPr>
        <p:spPr bwMode="auto">
          <a:xfrm>
            <a:off x="4953000" y="1524000"/>
            <a:ext cx="0" cy="4191000"/>
          </a:xfrm>
          <a:prstGeom prst="line">
            <a:avLst/>
          </a:prstGeom>
          <a:noFill/>
          <a:ln w="22225">
            <a:solidFill>
              <a:srgbClr val="40458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4807" name="Line 7"/>
          <p:cNvSpPr>
            <a:spLocks noChangeShapeType="1"/>
          </p:cNvSpPr>
          <p:nvPr/>
        </p:nvSpPr>
        <p:spPr bwMode="auto">
          <a:xfrm>
            <a:off x="6400800" y="1524000"/>
            <a:ext cx="0" cy="4191000"/>
          </a:xfrm>
          <a:prstGeom prst="line">
            <a:avLst/>
          </a:prstGeom>
          <a:noFill/>
          <a:ln w="22225">
            <a:solidFill>
              <a:srgbClr val="40458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4808" name="Line 8"/>
          <p:cNvSpPr>
            <a:spLocks noChangeShapeType="1"/>
          </p:cNvSpPr>
          <p:nvPr/>
        </p:nvSpPr>
        <p:spPr bwMode="auto">
          <a:xfrm>
            <a:off x="7696200" y="1524000"/>
            <a:ext cx="0" cy="4191000"/>
          </a:xfrm>
          <a:prstGeom prst="line">
            <a:avLst/>
          </a:prstGeom>
          <a:noFill/>
          <a:ln w="22225">
            <a:solidFill>
              <a:srgbClr val="40458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4809" name="Rectangle 9"/>
          <p:cNvSpPr>
            <a:spLocks noChangeArrowheads="1"/>
          </p:cNvSpPr>
          <p:nvPr/>
        </p:nvSpPr>
        <p:spPr bwMode="auto">
          <a:xfrm>
            <a:off x="609600" y="1524000"/>
            <a:ext cx="7318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Q</a:t>
            </a:r>
            <a:r>
              <a:rPr lang="en-US" sz="2400" baseline="-25000">
                <a:solidFill>
                  <a:srgbClr val="40458C"/>
                </a:solidFill>
                <a:cs typeface="Arial" pitchFamily="34" charset="0"/>
              </a:rPr>
              <a:t>2</a:t>
            </a: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(t)</a:t>
            </a:r>
          </a:p>
        </p:txBody>
      </p:sp>
      <p:sp>
        <p:nvSpPr>
          <p:cNvPr id="204810" name="Rectangle 10"/>
          <p:cNvSpPr>
            <a:spLocks noChangeArrowheads="1"/>
          </p:cNvSpPr>
          <p:nvPr/>
        </p:nvSpPr>
        <p:spPr bwMode="auto">
          <a:xfrm>
            <a:off x="1449388" y="1524000"/>
            <a:ext cx="7318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Q</a:t>
            </a:r>
            <a:r>
              <a:rPr lang="en-US" sz="2400" baseline="-25000">
                <a:solidFill>
                  <a:srgbClr val="40458C"/>
                </a:solidFill>
                <a:cs typeface="Arial" pitchFamily="34" charset="0"/>
              </a:rPr>
              <a:t>1</a:t>
            </a: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(t)</a:t>
            </a:r>
          </a:p>
        </p:txBody>
      </p:sp>
      <p:sp>
        <p:nvSpPr>
          <p:cNvPr id="204811" name="Text Box 11"/>
          <p:cNvSpPr txBox="1">
            <a:spLocks noChangeArrowheads="1"/>
          </p:cNvSpPr>
          <p:nvPr/>
        </p:nvSpPr>
        <p:spPr bwMode="auto">
          <a:xfrm>
            <a:off x="2362200" y="1524000"/>
            <a:ext cx="311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x</a:t>
            </a:r>
          </a:p>
        </p:txBody>
      </p:sp>
      <p:sp>
        <p:nvSpPr>
          <p:cNvPr id="204812" name="Rectangle 12"/>
          <p:cNvSpPr>
            <a:spLocks noChangeArrowheads="1"/>
          </p:cNvSpPr>
          <p:nvPr/>
        </p:nvSpPr>
        <p:spPr bwMode="auto">
          <a:xfrm>
            <a:off x="2820988" y="1524000"/>
            <a:ext cx="10207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Q</a:t>
            </a:r>
            <a:r>
              <a:rPr lang="en-US" sz="2400" baseline="-25000">
                <a:solidFill>
                  <a:srgbClr val="40458C"/>
                </a:solidFill>
                <a:cs typeface="Arial" pitchFamily="34" charset="0"/>
              </a:rPr>
              <a:t>2</a:t>
            </a: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(t+1)</a:t>
            </a:r>
          </a:p>
        </p:txBody>
      </p:sp>
      <p:sp>
        <p:nvSpPr>
          <p:cNvPr id="204813" name="Rectangle 13"/>
          <p:cNvSpPr>
            <a:spLocks noChangeArrowheads="1"/>
          </p:cNvSpPr>
          <p:nvPr/>
        </p:nvSpPr>
        <p:spPr bwMode="auto">
          <a:xfrm>
            <a:off x="3886200" y="1524000"/>
            <a:ext cx="10207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Q</a:t>
            </a:r>
            <a:r>
              <a:rPr lang="en-US" sz="2400" baseline="-25000">
                <a:solidFill>
                  <a:srgbClr val="40458C"/>
                </a:solidFill>
                <a:cs typeface="Arial" pitchFamily="34" charset="0"/>
              </a:rPr>
              <a:t>1</a:t>
            </a: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(t+1)</a:t>
            </a:r>
          </a:p>
        </p:txBody>
      </p:sp>
      <p:sp>
        <p:nvSpPr>
          <p:cNvPr id="204814" name="Text Box 14"/>
          <p:cNvSpPr txBox="1">
            <a:spLocks noChangeArrowheads="1"/>
          </p:cNvSpPr>
          <p:nvPr/>
        </p:nvSpPr>
        <p:spPr bwMode="auto">
          <a:xfrm>
            <a:off x="5110163" y="1524000"/>
            <a:ext cx="4238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J</a:t>
            </a:r>
            <a:r>
              <a:rPr lang="en-US" sz="2400" baseline="-25000">
                <a:solidFill>
                  <a:srgbClr val="40458C"/>
                </a:solidFill>
                <a:cs typeface="Arial" pitchFamily="34" charset="0"/>
              </a:rPr>
              <a:t>2</a:t>
            </a:r>
          </a:p>
        </p:txBody>
      </p:sp>
      <p:sp>
        <p:nvSpPr>
          <p:cNvPr id="204815" name="Text Box 15"/>
          <p:cNvSpPr txBox="1">
            <a:spLocks noChangeArrowheads="1"/>
          </p:cNvSpPr>
          <p:nvPr/>
        </p:nvSpPr>
        <p:spPr bwMode="auto">
          <a:xfrm>
            <a:off x="6481763" y="1524000"/>
            <a:ext cx="4238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J</a:t>
            </a:r>
            <a:r>
              <a:rPr lang="en-US" sz="2400" baseline="-25000">
                <a:solidFill>
                  <a:srgbClr val="40458C"/>
                </a:solidFill>
                <a:cs typeface="Arial" pitchFamily="34" charset="0"/>
              </a:rPr>
              <a:t>1</a:t>
            </a:r>
          </a:p>
        </p:txBody>
      </p:sp>
      <p:sp>
        <p:nvSpPr>
          <p:cNvPr id="204816" name="Text Box 16"/>
          <p:cNvSpPr txBox="1">
            <a:spLocks noChangeArrowheads="1"/>
          </p:cNvSpPr>
          <p:nvPr/>
        </p:nvSpPr>
        <p:spPr bwMode="auto">
          <a:xfrm>
            <a:off x="5638800" y="1524000"/>
            <a:ext cx="533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K</a:t>
            </a:r>
            <a:r>
              <a:rPr lang="en-US" sz="2400" baseline="-25000">
                <a:solidFill>
                  <a:srgbClr val="40458C"/>
                </a:solidFill>
                <a:cs typeface="Arial" pitchFamily="34" charset="0"/>
              </a:rPr>
              <a:t>2</a:t>
            </a:r>
          </a:p>
        </p:txBody>
      </p:sp>
      <p:sp>
        <p:nvSpPr>
          <p:cNvPr id="204817" name="Text Box 17"/>
          <p:cNvSpPr txBox="1">
            <a:spLocks noChangeArrowheads="1"/>
          </p:cNvSpPr>
          <p:nvPr/>
        </p:nvSpPr>
        <p:spPr bwMode="auto">
          <a:xfrm>
            <a:off x="7010400" y="1524000"/>
            <a:ext cx="533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K</a:t>
            </a:r>
            <a:r>
              <a:rPr lang="en-US" sz="2400" baseline="-25000">
                <a:solidFill>
                  <a:srgbClr val="40458C"/>
                </a:solidFill>
                <a:cs typeface="Arial" pitchFamily="34" charset="0"/>
              </a:rPr>
              <a:t>1</a:t>
            </a:r>
          </a:p>
        </p:txBody>
      </p:sp>
      <p:sp>
        <p:nvSpPr>
          <p:cNvPr id="204818" name="Text Box 18"/>
          <p:cNvSpPr txBox="1">
            <a:spLocks noChangeArrowheads="1"/>
          </p:cNvSpPr>
          <p:nvPr/>
        </p:nvSpPr>
        <p:spPr bwMode="auto">
          <a:xfrm>
            <a:off x="7848600" y="1524000"/>
            <a:ext cx="381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Z</a:t>
            </a:r>
          </a:p>
        </p:txBody>
      </p:sp>
      <p:sp>
        <p:nvSpPr>
          <p:cNvPr id="204819" name="Text Box 19"/>
          <p:cNvSpPr txBox="1">
            <a:spLocks noChangeArrowheads="1"/>
          </p:cNvSpPr>
          <p:nvPr/>
        </p:nvSpPr>
        <p:spPr bwMode="auto">
          <a:xfrm>
            <a:off x="838200" y="2057400"/>
            <a:ext cx="381000" cy="359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0</a:t>
            </a:r>
          </a:p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0</a:t>
            </a:r>
          </a:p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0</a:t>
            </a:r>
          </a:p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0</a:t>
            </a:r>
          </a:p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1</a:t>
            </a:r>
          </a:p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1</a:t>
            </a:r>
          </a:p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1</a:t>
            </a:r>
          </a:p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1</a:t>
            </a:r>
          </a:p>
        </p:txBody>
      </p:sp>
      <p:sp>
        <p:nvSpPr>
          <p:cNvPr id="204820" name="Text Box 20"/>
          <p:cNvSpPr txBox="1">
            <a:spLocks noChangeArrowheads="1"/>
          </p:cNvSpPr>
          <p:nvPr/>
        </p:nvSpPr>
        <p:spPr bwMode="auto">
          <a:xfrm>
            <a:off x="1676400" y="2057400"/>
            <a:ext cx="381000" cy="359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0</a:t>
            </a:r>
          </a:p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0</a:t>
            </a:r>
          </a:p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1</a:t>
            </a:r>
          </a:p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1</a:t>
            </a:r>
          </a:p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0</a:t>
            </a:r>
          </a:p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0</a:t>
            </a:r>
          </a:p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1</a:t>
            </a:r>
          </a:p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1</a:t>
            </a:r>
          </a:p>
        </p:txBody>
      </p:sp>
      <p:sp>
        <p:nvSpPr>
          <p:cNvPr id="204821" name="Text Box 21"/>
          <p:cNvSpPr txBox="1">
            <a:spLocks noChangeArrowheads="1"/>
          </p:cNvSpPr>
          <p:nvPr/>
        </p:nvSpPr>
        <p:spPr bwMode="auto">
          <a:xfrm>
            <a:off x="2362200" y="2057400"/>
            <a:ext cx="381000" cy="359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0</a:t>
            </a:r>
          </a:p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1</a:t>
            </a:r>
          </a:p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0</a:t>
            </a:r>
          </a:p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1</a:t>
            </a:r>
          </a:p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0</a:t>
            </a:r>
          </a:p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1</a:t>
            </a:r>
          </a:p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0</a:t>
            </a:r>
          </a:p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1</a:t>
            </a:r>
          </a:p>
        </p:txBody>
      </p:sp>
      <p:sp>
        <p:nvSpPr>
          <p:cNvPr id="204822" name="Text Box 22"/>
          <p:cNvSpPr txBox="1">
            <a:spLocks noChangeArrowheads="1"/>
          </p:cNvSpPr>
          <p:nvPr/>
        </p:nvSpPr>
        <p:spPr bwMode="auto">
          <a:xfrm>
            <a:off x="3200400" y="2057400"/>
            <a:ext cx="381000" cy="359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0</a:t>
            </a:r>
          </a:p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1</a:t>
            </a:r>
          </a:p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1</a:t>
            </a:r>
          </a:p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0</a:t>
            </a:r>
          </a:p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1</a:t>
            </a:r>
          </a:p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0</a:t>
            </a:r>
          </a:p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0</a:t>
            </a:r>
          </a:p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1</a:t>
            </a:r>
          </a:p>
        </p:txBody>
      </p:sp>
      <p:sp>
        <p:nvSpPr>
          <p:cNvPr id="204823" name="Text Box 23"/>
          <p:cNvSpPr txBox="1">
            <a:spLocks noChangeArrowheads="1"/>
          </p:cNvSpPr>
          <p:nvPr/>
        </p:nvSpPr>
        <p:spPr bwMode="auto">
          <a:xfrm>
            <a:off x="4191000" y="2057400"/>
            <a:ext cx="381000" cy="359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1</a:t>
            </a:r>
          </a:p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1</a:t>
            </a:r>
          </a:p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0</a:t>
            </a:r>
          </a:p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0</a:t>
            </a:r>
          </a:p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1</a:t>
            </a:r>
          </a:p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1</a:t>
            </a:r>
          </a:p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0</a:t>
            </a:r>
          </a:p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0</a:t>
            </a:r>
          </a:p>
        </p:txBody>
      </p:sp>
      <p:sp>
        <p:nvSpPr>
          <p:cNvPr id="204824" name="Text Box 24"/>
          <p:cNvSpPr txBox="1">
            <a:spLocks noChangeArrowheads="1"/>
          </p:cNvSpPr>
          <p:nvPr/>
        </p:nvSpPr>
        <p:spPr bwMode="auto">
          <a:xfrm>
            <a:off x="7848600" y="2057400"/>
            <a:ext cx="381000" cy="359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0</a:t>
            </a:r>
          </a:p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1</a:t>
            </a:r>
          </a:p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0</a:t>
            </a:r>
          </a:p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0</a:t>
            </a:r>
          </a:p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0</a:t>
            </a:r>
          </a:p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0</a:t>
            </a:r>
          </a:p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1</a:t>
            </a:r>
          </a:p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0</a:t>
            </a:r>
          </a:p>
        </p:txBody>
      </p:sp>
      <p:sp>
        <p:nvSpPr>
          <p:cNvPr id="204825" name="Text Box 25"/>
          <p:cNvSpPr txBox="1">
            <a:spLocks noChangeArrowheads="1"/>
          </p:cNvSpPr>
          <p:nvPr/>
        </p:nvSpPr>
        <p:spPr bwMode="auto">
          <a:xfrm>
            <a:off x="7086600" y="2057400"/>
            <a:ext cx="381000" cy="359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X</a:t>
            </a:r>
          </a:p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X</a:t>
            </a:r>
          </a:p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1</a:t>
            </a:r>
          </a:p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1</a:t>
            </a:r>
          </a:p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X</a:t>
            </a:r>
          </a:p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X</a:t>
            </a:r>
          </a:p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1</a:t>
            </a:r>
          </a:p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1</a:t>
            </a:r>
          </a:p>
        </p:txBody>
      </p:sp>
      <p:sp>
        <p:nvSpPr>
          <p:cNvPr id="204826" name="Text Box 26"/>
          <p:cNvSpPr txBox="1">
            <a:spLocks noChangeArrowheads="1"/>
          </p:cNvSpPr>
          <p:nvPr/>
        </p:nvSpPr>
        <p:spPr bwMode="auto">
          <a:xfrm>
            <a:off x="6553200" y="2057400"/>
            <a:ext cx="381000" cy="359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1</a:t>
            </a:r>
          </a:p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1</a:t>
            </a:r>
          </a:p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X</a:t>
            </a:r>
          </a:p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X</a:t>
            </a:r>
          </a:p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1</a:t>
            </a:r>
          </a:p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1</a:t>
            </a:r>
          </a:p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X</a:t>
            </a:r>
          </a:p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X</a:t>
            </a:r>
          </a:p>
        </p:txBody>
      </p:sp>
      <p:sp>
        <p:nvSpPr>
          <p:cNvPr id="204827" name="Text Box 27"/>
          <p:cNvSpPr txBox="1">
            <a:spLocks noChangeArrowheads="1"/>
          </p:cNvSpPr>
          <p:nvPr/>
        </p:nvSpPr>
        <p:spPr bwMode="auto">
          <a:xfrm>
            <a:off x="5715000" y="2057400"/>
            <a:ext cx="381000" cy="359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X</a:t>
            </a:r>
          </a:p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X</a:t>
            </a:r>
          </a:p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X</a:t>
            </a:r>
          </a:p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X</a:t>
            </a:r>
          </a:p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0</a:t>
            </a:r>
          </a:p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1</a:t>
            </a:r>
          </a:p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1</a:t>
            </a:r>
          </a:p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0</a:t>
            </a:r>
          </a:p>
        </p:txBody>
      </p:sp>
      <p:sp>
        <p:nvSpPr>
          <p:cNvPr id="204828" name="Text Box 28"/>
          <p:cNvSpPr txBox="1">
            <a:spLocks noChangeArrowheads="1"/>
          </p:cNvSpPr>
          <p:nvPr/>
        </p:nvSpPr>
        <p:spPr bwMode="auto">
          <a:xfrm>
            <a:off x="5181600" y="2057400"/>
            <a:ext cx="381000" cy="359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0</a:t>
            </a:r>
          </a:p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1</a:t>
            </a:r>
          </a:p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1</a:t>
            </a:r>
          </a:p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0</a:t>
            </a:r>
          </a:p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X</a:t>
            </a:r>
          </a:p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X</a:t>
            </a:r>
          </a:p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X</a:t>
            </a:r>
          </a:p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X</a:t>
            </a:r>
          </a:p>
        </p:txBody>
      </p:sp>
      <p:sp>
        <p:nvSpPr>
          <p:cNvPr id="204829" name="Text Box 29"/>
          <p:cNvSpPr txBox="1">
            <a:spLocks noChangeArrowheads="1"/>
          </p:cNvSpPr>
          <p:nvPr/>
        </p:nvSpPr>
        <p:spPr bwMode="auto">
          <a:xfrm>
            <a:off x="6172200" y="563563"/>
            <a:ext cx="26670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fa-IR" sz="3200">
                <a:solidFill>
                  <a:srgbClr val="660066"/>
                </a:solidFill>
                <a:cs typeface="B Zar" pitchFamily="2" charset="-78"/>
              </a:rPr>
              <a:t>رسم جدول حالت :</a:t>
            </a:r>
            <a:endParaRPr lang="en-US" sz="3200">
              <a:solidFill>
                <a:srgbClr val="660066"/>
              </a:solidFill>
              <a:cs typeface="B Zar" pitchFamily="2" charset="-78"/>
            </a:endParaRPr>
          </a:p>
        </p:txBody>
      </p:sp>
      <p:sp>
        <p:nvSpPr>
          <p:cNvPr id="246814" name="Oval 30"/>
          <p:cNvSpPr>
            <a:spLocks noChangeArrowheads="1"/>
          </p:cNvSpPr>
          <p:nvPr/>
        </p:nvSpPr>
        <p:spPr bwMode="auto">
          <a:xfrm>
            <a:off x="6477000" y="1981200"/>
            <a:ext cx="457200" cy="3810000"/>
          </a:xfrm>
          <a:prstGeom prst="ellipse">
            <a:avLst/>
          </a:prstGeom>
          <a:noFill/>
          <a:ln w="9525">
            <a:solidFill>
              <a:srgbClr val="40458C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6815" name="Oval 31"/>
          <p:cNvSpPr>
            <a:spLocks noChangeArrowheads="1"/>
          </p:cNvSpPr>
          <p:nvPr/>
        </p:nvSpPr>
        <p:spPr bwMode="auto">
          <a:xfrm>
            <a:off x="7010400" y="1981200"/>
            <a:ext cx="457200" cy="3810000"/>
          </a:xfrm>
          <a:prstGeom prst="ellipse">
            <a:avLst/>
          </a:prstGeom>
          <a:noFill/>
          <a:ln w="9525">
            <a:solidFill>
              <a:srgbClr val="40458C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46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246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6814" grpId="0" animBg="1"/>
      <p:bldP spid="24681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7810" name="Group 2"/>
          <p:cNvGraphicFramePr>
            <a:graphicFrameLocks noGrp="1"/>
          </p:cNvGraphicFramePr>
          <p:nvPr/>
        </p:nvGraphicFramePr>
        <p:xfrm>
          <a:off x="1676400" y="3200400"/>
          <a:ext cx="2362200" cy="1036320"/>
        </p:xfrm>
        <a:graphic>
          <a:graphicData uri="http://schemas.openxmlformats.org/drawingml/2006/table">
            <a:tbl>
              <a:tblPr/>
              <a:tblGrid>
                <a:gridCol w="533400"/>
                <a:gridCol w="647700"/>
                <a:gridCol w="590550"/>
                <a:gridCol w="590550"/>
              </a:tblGrid>
              <a:tr h="330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40458C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4045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4045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4045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4045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40458C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4045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4045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4045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4045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40458C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4045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4045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4045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4045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40458C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4045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4045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4045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4045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30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40458C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4045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4045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4045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4045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40458C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4045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4045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4045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4045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40458C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4045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4045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4045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4045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40458C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4045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4045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4045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4045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05843" name="Line 19"/>
          <p:cNvSpPr>
            <a:spLocks noChangeShapeType="1"/>
          </p:cNvSpPr>
          <p:nvPr/>
        </p:nvSpPr>
        <p:spPr bwMode="auto">
          <a:xfrm flipH="1" flipV="1">
            <a:off x="1066800" y="2743200"/>
            <a:ext cx="609600" cy="457200"/>
          </a:xfrm>
          <a:prstGeom prst="line">
            <a:avLst/>
          </a:prstGeom>
          <a:noFill/>
          <a:ln w="9525">
            <a:solidFill>
              <a:srgbClr val="40458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844" name="Text Box 20"/>
          <p:cNvSpPr txBox="1">
            <a:spLocks noChangeArrowheads="1"/>
          </p:cNvSpPr>
          <p:nvPr/>
        </p:nvSpPr>
        <p:spPr bwMode="auto">
          <a:xfrm>
            <a:off x="1219200" y="3276600"/>
            <a:ext cx="4730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0</a:t>
            </a:r>
          </a:p>
        </p:txBody>
      </p:sp>
      <p:sp>
        <p:nvSpPr>
          <p:cNvPr id="205845" name="Text Box 21"/>
          <p:cNvSpPr txBox="1">
            <a:spLocks noChangeArrowheads="1"/>
          </p:cNvSpPr>
          <p:nvPr/>
        </p:nvSpPr>
        <p:spPr bwMode="auto">
          <a:xfrm>
            <a:off x="1219200" y="3794125"/>
            <a:ext cx="3254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1</a:t>
            </a:r>
          </a:p>
        </p:txBody>
      </p:sp>
      <p:sp>
        <p:nvSpPr>
          <p:cNvPr id="205846" name="Text Box 22"/>
          <p:cNvSpPr txBox="1">
            <a:spLocks noChangeArrowheads="1"/>
          </p:cNvSpPr>
          <p:nvPr/>
        </p:nvSpPr>
        <p:spPr bwMode="auto">
          <a:xfrm>
            <a:off x="1676400" y="2803525"/>
            <a:ext cx="609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00</a:t>
            </a:r>
          </a:p>
        </p:txBody>
      </p:sp>
      <p:sp>
        <p:nvSpPr>
          <p:cNvPr id="205847" name="Text Box 23"/>
          <p:cNvSpPr txBox="1">
            <a:spLocks noChangeArrowheads="1"/>
          </p:cNvSpPr>
          <p:nvPr/>
        </p:nvSpPr>
        <p:spPr bwMode="auto">
          <a:xfrm>
            <a:off x="2286000" y="2803525"/>
            <a:ext cx="533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01</a:t>
            </a:r>
          </a:p>
        </p:txBody>
      </p:sp>
      <p:sp>
        <p:nvSpPr>
          <p:cNvPr id="205848" name="Text Box 24"/>
          <p:cNvSpPr txBox="1">
            <a:spLocks noChangeArrowheads="1"/>
          </p:cNvSpPr>
          <p:nvPr/>
        </p:nvSpPr>
        <p:spPr bwMode="auto">
          <a:xfrm>
            <a:off x="3505200" y="2803525"/>
            <a:ext cx="685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10</a:t>
            </a:r>
          </a:p>
        </p:txBody>
      </p:sp>
      <p:sp>
        <p:nvSpPr>
          <p:cNvPr id="205849" name="Text Box 25"/>
          <p:cNvSpPr txBox="1">
            <a:spLocks noChangeArrowheads="1"/>
          </p:cNvSpPr>
          <p:nvPr/>
        </p:nvSpPr>
        <p:spPr bwMode="auto">
          <a:xfrm>
            <a:off x="2895600" y="2803525"/>
            <a:ext cx="685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11</a:t>
            </a:r>
          </a:p>
        </p:txBody>
      </p:sp>
      <p:sp>
        <p:nvSpPr>
          <p:cNvPr id="205850" name="Text Box 26"/>
          <p:cNvSpPr txBox="1">
            <a:spLocks noChangeArrowheads="1"/>
          </p:cNvSpPr>
          <p:nvPr/>
        </p:nvSpPr>
        <p:spPr bwMode="auto">
          <a:xfrm>
            <a:off x="2362200" y="3794125"/>
            <a:ext cx="3254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1</a:t>
            </a:r>
          </a:p>
        </p:txBody>
      </p:sp>
      <p:sp>
        <p:nvSpPr>
          <p:cNvPr id="205851" name="Text Box 27"/>
          <p:cNvSpPr txBox="1">
            <a:spLocks noChangeArrowheads="1"/>
          </p:cNvSpPr>
          <p:nvPr/>
        </p:nvSpPr>
        <p:spPr bwMode="auto">
          <a:xfrm>
            <a:off x="3560763" y="3794125"/>
            <a:ext cx="3254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1</a:t>
            </a:r>
          </a:p>
        </p:txBody>
      </p:sp>
      <p:sp>
        <p:nvSpPr>
          <p:cNvPr id="205852" name="Text Box 28"/>
          <p:cNvSpPr txBox="1">
            <a:spLocks noChangeArrowheads="1"/>
          </p:cNvSpPr>
          <p:nvPr/>
        </p:nvSpPr>
        <p:spPr bwMode="auto">
          <a:xfrm>
            <a:off x="1752600" y="3260725"/>
            <a:ext cx="35401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X</a:t>
            </a:r>
          </a:p>
        </p:txBody>
      </p:sp>
      <p:sp>
        <p:nvSpPr>
          <p:cNvPr id="205853" name="Text Box 29"/>
          <p:cNvSpPr txBox="1">
            <a:spLocks noChangeArrowheads="1"/>
          </p:cNvSpPr>
          <p:nvPr/>
        </p:nvSpPr>
        <p:spPr bwMode="auto">
          <a:xfrm>
            <a:off x="3581400" y="3260725"/>
            <a:ext cx="35401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X</a:t>
            </a:r>
          </a:p>
        </p:txBody>
      </p:sp>
      <p:sp>
        <p:nvSpPr>
          <p:cNvPr id="247838" name="Oval 30"/>
          <p:cNvSpPr>
            <a:spLocks noChangeArrowheads="1"/>
          </p:cNvSpPr>
          <p:nvPr/>
        </p:nvSpPr>
        <p:spPr bwMode="auto">
          <a:xfrm rot="5400000">
            <a:off x="3314700" y="3543300"/>
            <a:ext cx="914400" cy="381000"/>
          </a:xfrm>
          <a:prstGeom prst="ellipse">
            <a:avLst/>
          </a:prstGeom>
          <a:noFill/>
          <a:ln w="9525">
            <a:solidFill>
              <a:srgbClr val="40458C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7839" name="Oval 31"/>
          <p:cNvSpPr>
            <a:spLocks noChangeArrowheads="1"/>
          </p:cNvSpPr>
          <p:nvPr/>
        </p:nvSpPr>
        <p:spPr bwMode="auto">
          <a:xfrm rot="5400000">
            <a:off x="2095500" y="3543300"/>
            <a:ext cx="914400" cy="381000"/>
          </a:xfrm>
          <a:prstGeom prst="ellipse">
            <a:avLst/>
          </a:prstGeom>
          <a:noFill/>
          <a:ln w="9525">
            <a:solidFill>
              <a:srgbClr val="40458C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5856" name="Text Box 32"/>
          <p:cNvSpPr txBox="1">
            <a:spLocks noChangeArrowheads="1"/>
          </p:cNvSpPr>
          <p:nvPr/>
        </p:nvSpPr>
        <p:spPr bwMode="auto">
          <a:xfrm>
            <a:off x="2389188" y="3276600"/>
            <a:ext cx="35401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X</a:t>
            </a:r>
          </a:p>
        </p:txBody>
      </p:sp>
      <p:sp>
        <p:nvSpPr>
          <p:cNvPr id="205857" name="Text Box 33"/>
          <p:cNvSpPr txBox="1">
            <a:spLocks noChangeArrowheads="1"/>
          </p:cNvSpPr>
          <p:nvPr/>
        </p:nvSpPr>
        <p:spPr bwMode="auto">
          <a:xfrm>
            <a:off x="2998788" y="3260725"/>
            <a:ext cx="35401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X</a:t>
            </a:r>
          </a:p>
        </p:txBody>
      </p:sp>
      <p:sp>
        <p:nvSpPr>
          <p:cNvPr id="205858" name="Rectangle 34"/>
          <p:cNvSpPr>
            <a:spLocks noChangeArrowheads="1"/>
          </p:cNvSpPr>
          <p:nvPr/>
        </p:nvSpPr>
        <p:spPr bwMode="auto">
          <a:xfrm>
            <a:off x="639763" y="2879725"/>
            <a:ext cx="7318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Q</a:t>
            </a:r>
            <a:r>
              <a:rPr lang="en-US" sz="2400" baseline="-25000">
                <a:solidFill>
                  <a:srgbClr val="40458C"/>
                </a:solidFill>
                <a:cs typeface="Arial" pitchFamily="34" charset="0"/>
              </a:rPr>
              <a:t>2</a:t>
            </a: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(t)</a:t>
            </a:r>
          </a:p>
        </p:txBody>
      </p:sp>
      <p:sp>
        <p:nvSpPr>
          <p:cNvPr id="205859" name="Rectangle 35"/>
          <p:cNvSpPr>
            <a:spLocks noChangeArrowheads="1"/>
          </p:cNvSpPr>
          <p:nvPr/>
        </p:nvSpPr>
        <p:spPr bwMode="auto">
          <a:xfrm>
            <a:off x="1066800" y="2438400"/>
            <a:ext cx="7318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Q</a:t>
            </a:r>
            <a:r>
              <a:rPr lang="en-US" sz="2400" baseline="-25000">
                <a:solidFill>
                  <a:srgbClr val="40458C"/>
                </a:solidFill>
                <a:cs typeface="Arial" pitchFamily="34" charset="0"/>
              </a:rPr>
              <a:t>1</a:t>
            </a: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(t)</a:t>
            </a:r>
          </a:p>
        </p:txBody>
      </p:sp>
      <p:sp>
        <p:nvSpPr>
          <p:cNvPr id="205860" name="Text Box 36"/>
          <p:cNvSpPr txBox="1">
            <a:spLocks noChangeArrowheads="1"/>
          </p:cNvSpPr>
          <p:nvPr/>
        </p:nvSpPr>
        <p:spPr bwMode="auto">
          <a:xfrm>
            <a:off x="1676400" y="2374900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solidFill>
                  <a:srgbClr val="40458C"/>
                </a:solidFill>
                <a:cs typeface="Arial" pitchFamily="34" charset="0"/>
              </a:rPr>
              <a:t>x</a:t>
            </a:r>
          </a:p>
        </p:txBody>
      </p:sp>
      <p:graphicFrame>
        <p:nvGraphicFramePr>
          <p:cNvPr id="247845" name="Group 37"/>
          <p:cNvGraphicFramePr>
            <a:graphicFrameLocks noGrp="1"/>
          </p:cNvGraphicFramePr>
          <p:nvPr/>
        </p:nvGraphicFramePr>
        <p:xfrm>
          <a:off x="5943600" y="3216275"/>
          <a:ext cx="2362200" cy="1036320"/>
        </p:xfrm>
        <a:graphic>
          <a:graphicData uri="http://schemas.openxmlformats.org/drawingml/2006/table">
            <a:tbl>
              <a:tblPr/>
              <a:tblGrid>
                <a:gridCol w="533400"/>
                <a:gridCol w="647700"/>
                <a:gridCol w="590550"/>
                <a:gridCol w="590550"/>
              </a:tblGrid>
              <a:tr h="330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40458C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4045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4045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4045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4045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40458C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4045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4045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4045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4045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40458C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4045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4045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4045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4045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40458C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4045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4045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4045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4045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30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40458C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4045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4045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4045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4045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40458C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4045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4045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4045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4045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40458C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4045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4045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4045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4045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40458C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4045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4045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4045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4045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05878" name="Line 54"/>
          <p:cNvSpPr>
            <a:spLocks noChangeShapeType="1"/>
          </p:cNvSpPr>
          <p:nvPr/>
        </p:nvSpPr>
        <p:spPr bwMode="auto">
          <a:xfrm flipH="1" flipV="1">
            <a:off x="5334000" y="2759075"/>
            <a:ext cx="609600" cy="457200"/>
          </a:xfrm>
          <a:prstGeom prst="line">
            <a:avLst/>
          </a:prstGeom>
          <a:noFill/>
          <a:ln w="9525">
            <a:solidFill>
              <a:srgbClr val="40458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879" name="Text Box 55"/>
          <p:cNvSpPr txBox="1">
            <a:spLocks noChangeArrowheads="1"/>
          </p:cNvSpPr>
          <p:nvPr/>
        </p:nvSpPr>
        <p:spPr bwMode="auto">
          <a:xfrm>
            <a:off x="5486400" y="3292475"/>
            <a:ext cx="4730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0</a:t>
            </a:r>
          </a:p>
        </p:txBody>
      </p:sp>
      <p:sp>
        <p:nvSpPr>
          <p:cNvPr id="205880" name="Text Box 56"/>
          <p:cNvSpPr txBox="1">
            <a:spLocks noChangeArrowheads="1"/>
          </p:cNvSpPr>
          <p:nvPr/>
        </p:nvSpPr>
        <p:spPr bwMode="auto">
          <a:xfrm>
            <a:off x="5486400" y="3810000"/>
            <a:ext cx="3254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1</a:t>
            </a:r>
          </a:p>
        </p:txBody>
      </p:sp>
      <p:sp>
        <p:nvSpPr>
          <p:cNvPr id="205881" name="Text Box 57"/>
          <p:cNvSpPr txBox="1">
            <a:spLocks noChangeArrowheads="1"/>
          </p:cNvSpPr>
          <p:nvPr/>
        </p:nvSpPr>
        <p:spPr bwMode="auto">
          <a:xfrm>
            <a:off x="5943600" y="2819400"/>
            <a:ext cx="609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00</a:t>
            </a:r>
          </a:p>
        </p:txBody>
      </p:sp>
      <p:sp>
        <p:nvSpPr>
          <p:cNvPr id="205882" name="Text Box 58"/>
          <p:cNvSpPr txBox="1">
            <a:spLocks noChangeArrowheads="1"/>
          </p:cNvSpPr>
          <p:nvPr/>
        </p:nvSpPr>
        <p:spPr bwMode="auto">
          <a:xfrm>
            <a:off x="6553200" y="2819400"/>
            <a:ext cx="533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01</a:t>
            </a:r>
          </a:p>
        </p:txBody>
      </p:sp>
      <p:sp>
        <p:nvSpPr>
          <p:cNvPr id="205883" name="Text Box 59"/>
          <p:cNvSpPr txBox="1">
            <a:spLocks noChangeArrowheads="1"/>
          </p:cNvSpPr>
          <p:nvPr/>
        </p:nvSpPr>
        <p:spPr bwMode="auto">
          <a:xfrm>
            <a:off x="7772400" y="2819400"/>
            <a:ext cx="685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10</a:t>
            </a:r>
          </a:p>
        </p:txBody>
      </p:sp>
      <p:sp>
        <p:nvSpPr>
          <p:cNvPr id="205884" name="Text Box 60"/>
          <p:cNvSpPr txBox="1">
            <a:spLocks noChangeArrowheads="1"/>
          </p:cNvSpPr>
          <p:nvPr/>
        </p:nvSpPr>
        <p:spPr bwMode="auto">
          <a:xfrm>
            <a:off x="7162800" y="2819400"/>
            <a:ext cx="685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11</a:t>
            </a:r>
          </a:p>
        </p:txBody>
      </p:sp>
      <p:sp>
        <p:nvSpPr>
          <p:cNvPr id="205885" name="Text Box 61"/>
          <p:cNvSpPr txBox="1">
            <a:spLocks noChangeArrowheads="1"/>
          </p:cNvSpPr>
          <p:nvPr/>
        </p:nvSpPr>
        <p:spPr bwMode="auto">
          <a:xfrm>
            <a:off x="6629400" y="3336925"/>
            <a:ext cx="3254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1</a:t>
            </a:r>
          </a:p>
        </p:txBody>
      </p:sp>
      <p:sp>
        <p:nvSpPr>
          <p:cNvPr id="205886" name="Text Box 62"/>
          <p:cNvSpPr txBox="1">
            <a:spLocks noChangeArrowheads="1"/>
          </p:cNvSpPr>
          <p:nvPr/>
        </p:nvSpPr>
        <p:spPr bwMode="auto">
          <a:xfrm>
            <a:off x="7848600" y="3336925"/>
            <a:ext cx="3254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1</a:t>
            </a:r>
          </a:p>
        </p:txBody>
      </p:sp>
      <p:sp>
        <p:nvSpPr>
          <p:cNvPr id="205887" name="Text Box 63"/>
          <p:cNvSpPr txBox="1">
            <a:spLocks noChangeArrowheads="1"/>
          </p:cNvSpPr>
          <p:nvPr/>
        </p:nvSpPr>
        <p:spPr bwMode="auto">
          <a:xfrm>
            <a:off x="6019800" y="3794125"/>
            <a:ext cx="35401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X</a:t>
            </a:r>
          </a:p>
        </p:txBody>
      </p:sp>
      <p:sp>
        <p:nvSpPr>
          <p:cNvPr id="205888" name="Text Box 64"/>
          <p:cNvSpPr txBox="1">
            <a:spLocks noChangeArrowheads="1"/>
          </p:cNvSpPr>
          <p:nvPr/>
        </p:nvSpPr>
        <p:spPr bwMode="auto">
          <a:xfrm>
            <a:off x="7848600" y="3794125"/>
            <a:ext cx="35401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X</a:t>
            </a:r>
          </a:p>
        </p:txBody>
      </p:sp>
      <p:sp>
        <p:nvSpPr>
          <p:cNvPr id="247873" name="Oval 65"/>
          <p:cNvSpPr>
            <a:spLocks noChangeArrowheads="1"/>
          </p:cNvSpPr>
          <p:nvPr/>
        </p:nvSpPr>
        <p:spPr bwMode="auto">
          <a:xfrm rot="5400000">
            <a:off x="7581900" y="3559175"/>
            <a:ext cx="914400" cy="381000"/>
          </a:xfrm>
          <a:prstGeom prst="ellipse">
            <a:avLst/>
          </a:prstGeom>
          <a:noFill/>
          <a:ln w="9525">
            <a:solidFill>
              <a:srgbClr val="40458C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7874" name="Oval 66"/>
          <p:cNvSpPr>
            <a:spLocks noChangeArrowheads="1"/>
          </p:cNvSpPr>
          <p:nvPr/>
        </p:nvSpPr>
        <p:spPr bwMode="auto">
          <a:xfrm rot="5400000">
            <a:off x="6362700" y="3559175"/>
            <a:ext cx="914400" cy="381000"/>
          </a:xfrm>
          <a:prstGeom prst="ellipse">
            <a:avLst/>
          </a:prstGeom>
          <a:noFill/>
          <a:ln w="9525">
            <a:solidFill>
              <a:srgbClr val="40458C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5891" name="Text Box 67"/>
          <p:cNvSpPr txBox="1">
            <a:spLocks noChangeArrowheads="1"/>
          </p:cNvSpPr>
          <p:nvPr/>
        </p:nvSpPr>
        <p:spPr bwMode="auto">
          <a:xfrm>
            <a:off x="6656388" y="3810000"/>
            <a:ext cx="35401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X</a:t>
            </a:r>
          </a:p>
        </p:txBody>
      </p:sp>
      <p:sp>
        <p:nvSpPr>
          <p:cNvPr id="205892" name="Text Box 68"/>
          <p:cNvSpPr txBox="1">
            <a:spLocks noChangeArrowheads="1"/>
          </p:cNvSpPr>
          <p:nvPr/>
        </p:nvSpPr>
        <p:spPr bwMode="auto">
          <a:xfrm>
            <a:off x="7265988" y="3794125"/>
            <a:ext cx="35401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X</a:t>
            </a:r>
          </a:p>
        </p:txBody>
      </p:sp>
      <p:sp>
        <p:nvSpPr>
          <p:cNvPr id="205893" name="Rectangle 69"/>
          <p:cNvSpPr>
            <a:spLocks noChangeArrowheads="1"/>
          </p:cNvSpPr>
          <p:nvPr/>
        </p:nvSpPr>
        <p:spPr bwMode="auto">
          <a:xfrm>
            <a:off x="4906963" y="2895600"/>
            <a:ext cx="7318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Q</a:t>
            </a:r>
            <a:r>
              <a:rPr lang="en-US" sz="2400" baseline="-25000">
                <a:solidFill>
                  <a:srgbClr val="40458C"/>
                </a:solidFill>
                <a:cs typeface="Arial" pitchFamily="34" charset="0"/>
              </a:rPr>
              <a:t>2</a:t>
            </a: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(t)</a:t>
            </a:r>
          </a:p>
        </p:txBody>
      </p:sp>
      <p:sp>
        <p:nvSpPr>
          <p:cNvPr id="205894" name="Rectangle 70"/>
          <p:cNvSpPr>
            <a:spLocks noChangeArrowheads="1"/>
          </p:cNvSpPr>
          <p:nvPr/>
        </p:nvSpPr>
        <p:spPr bwMode="auto">
          <a:xfrm>
            <a:off x="5334000" y="2454275"/>
            <a:ext cx="7318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Q</a:t>
            </a:r>
            <a:r>
              <a:rPr lang="en-US" sz="2400" baseline="-25000">
                <a:solidFill>
                  <a:srgbClr val="40458C"/>
                </a:solidFill>
                <a:cs typeface="Arial" pitchFamily="34" charset="0"/>
              </a:rPr>
              <a:t>1</a:t>
            </a: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(t)</a:t>
            </a:r>
          </a:p>
        </p:txBody>
      </p:sp>
      <p:sp>
        <p:nvSpPr>
          <p:cNvPr id="205895" name="Text Box 71"/>
          <p:cNvSpPr txBox="1">
            <a:spLocks noChangeArrowheads="1"/>
          </p:cNvSpPr>
          <p:nvPr/>
        </p:nvSpPr>
        <p:spPr bwMode="auto">
          <a:xfrm>
            <a:off x="5943600" y="2438400"/>
            <a:ext cx="311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x</a:t>
            </a:r>
          </a:p>
        </p:txBody>
      </p:sp>
      <p:sp>
        <p:nvSpPr>
          <p:cNvPr id="205896" name="Text Box 72"/>
          <p:cNvSpPr txBox="1">
            <a:spLocks noChangeArrowheads="1"/>
          </p:cNvSpPr>
          <p:nvPr/>
        </p:nvSpPr>
        <p:spPr bwMode="auto">
          <a:xfrm>
            <a:off x="1828800" y="45720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K</a:t>
            </a:r>
            <a:r>
              <a:rPr lang="en-US" sz="2400" baseline="-25000">
                <a:solidFill>
                  <a:srgbClr val="40458C"/>
                </a:solidFill>
                <a:cs typeface="Arial" pitchFamily="34" charset="0"/>
              </a:rPr>
              <a:t>2</a:t>
            </a: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 = Q</a:t>
            </a:r>
            <a:r>
              <a:rPr lang="en-US" sz="2400" baseline="-25000">
                <a:solidFill>
                  <a:srgbClr val="40458C"/>
                </a:solidFill>
                <a:cs typeface="Arial" pitchFamily="34" charset="0"/>
              </a:rPr>
              <a:t>1</a:t>
            </a: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(t)      </a:t>
            </a:r>
            <a:r>
              <a:rPr lang="en-US" sz="2400">
                <a:solidFill>
                  <a:srgbClr val="40458C"/>
                </a:solidFill>
                <a:cs typeface="Arial" pitchFamily="34" charset="0"/>
              </a:rPr>
              <a:t>x</a:t>
            </a:r>
          </a:p>
        </p:txBody>
      </p:sp>
      <p:sp>
        <p:nvSpPr>
          <p:cNvPr id="205897" name="AutoShape 73"/>
          <p:cNvSpPr>
            <a:spLocks noChangeArrowheads="1"/>
          </p:cNvSpPr>
          <p:nvPr/>
        </p:nvSpPr>
        <p:spPr bwMode="auto">
          <a:xfrm>
            <a:off x="3170238" y="4724400"/>
            <a:ext cx="182562" cy="182563"/>
          </a:xfrm>
          <a:prstGeom prst="flowChartOr">
            <a:avLst/>
          </a:prstGeom>
          <a:noFill/>
          <a:ln w="19050">
            <a:solidFill>
              <a:srgbClr val="40458C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5898" name="Text Box 74"/>
          <p:cNvSpPr txBox="1">
            <a:spLocks noChangeArrowheads="1"/>
          </p:cNvSpPr>
          <p:nvPr/>
        </p:nvSpPr>
        <p:spPr bwMode="auto">
          <a:xfrm>
            <a:off x="6172200" y="45720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J</a:t>
            </a:r>
            <a:r>
              <a:rPr lang="en-US" sz="2400" baseline="-25000">
                <a:solidFill>
                  <a:srgbClr val="40458C"/>
                </a:solidFill>
                <a:cs typeface="Arial" pitchFamily="34" charset="0"/>
              </a:rPr>
              <a:t>2</a:t>
            </a: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 = Q</a:t>
            </a:r>
            <a:r>
              <a:rPr lang="en-US" sz="2400" baseline="-25000">
                <a:solidFill>
                  <a:srgbClr val="40458C"/>
                </a:solidFill>
                <a:cs typeface="Arial" pitchFamily="34" charset="0"/>
              </a:rPr>
              <a:t>1</a:t>
            </a: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(t)      </a:t>
            </a:r>
            <a:r>
              <a:rPr lang="en-US" sz="2400">
                <a:solidFill>
                  <a:srgbClr val="40458C"/>
                </a:solidFill>
                <a:cs typeface="Arial" pitchFamily="34" charset="0"/>
              </a:rPr>
              <a:t>x</a:t>
            </a:r>
          </a:p>
        </p:txBody>
      </p:sp>
      <p:sp>
        <p:nvSpPr>
          <p:cNvPr id="205899" name="AutoShape 75"/>
          <p:cNvSpPr>
            <a:spLocks noChangeArrowheads="1"/>
          </p:cNvSpPr>
          <p:nvPr/>
        </p:nvSpPr>
        <p:spPr bwMode="auto">
          <a:xfrm>
            <a:off x="7467600" y="4724400"/>
            <a:ext cx="182563" cy="182563"/>
          </a:xfrm>
          <a:prstGeom prst="flowChartOr">
            <a:avLst/>
          </a:prstGeom>
          <a:noFill/>
          <a:ln w="19050">
            <a:solidFill>
              <a:srgbClr val="40458C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5900" name="Text Box 76"/>
          <p:cNvSpPr txBox="1">
            <a:spLocks noChangeArrowheads="1"/>
          </p:cNvSpPr>
          <p:nvPr/>
        </p:nvSpPr>
        <p:spPr bwMode="auto">
          <a:xfrm>
            <a:off x="7010400" y="609600"/>
            <a:ext cx="1905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a-IR" sz="3200">
                <a:solidFill>
                  <a:srgbClr val="660066"/>
                </a:solidFill>
                <a:cs typeface="B Zar" pitchFamily="2" charset="-78"/>
              </a:rPr>
              <a:t>جدول کارنا :</a:t>
            </a:r>
            <a:endParaRPr lang="en-US" sz="3200">
              <a:solidFill>
                <a:srgbClr val="660066"/>
              </a:solidFill>
              <a:cs typeface="B Za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478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47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247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247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7838" grpId="0" animBg="1"/>
      <p:bldP spid="247839" grpId="0" animBg="1"/>
      <p:bldP spid="247873" grpId="0" animBg="1"/>
      <p:bldP spid="24787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50" name="Rectangle 2"/>
          <p:cNvSpPr>
            <a:spLocks noChangeArrowheads="1"/>
          </p:cNvSpPr>
          <p:nvPr/>
        </p:nvSpPr>
        <p:spPr bwMode="auto">
          <a:xfrm>
            <a:off x="2886075" y="2133600"/>
            <a:ext cx="914400" cy="1219200"/>
          </a:xfrm>
          <a:prstGeom prst="rect">
            <a:avLst/>
          </a:prstGeom>
          <a:noFill/>
          <a:ln w="22225">
            <a:solidFill>
              <a:srgbClr val="40458C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6851" name="Line 3"/>
          <p:cNvSpPr>
            <a:spLocks noChangeShapeType="1"/>
          </p:cNvSpPr>
          <p:nvPr/>
        </p:nvSpPr>
        <p:spPr bwMode="auto">
          <a:xfrm flipH="1">
            <a:off x="1981200" y="2438400"/>
            <a:ext cx="904875" cy="0"/>
          </a:xfrm>
          <a:prstGeom prst="line">
            <a:avLst/>
          </a:prstGeom>
          <a:noFill/>
          <a:ln w="22225">
            <a:solidFill>
              <a:srgbClr val="40458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6852" name="Line 4"/>
          <p:cNvSpPr>
            <a:spLocks noChangeShapeType="1"/>
          </p:cNvSpPr>
          <p:nvPr/>
        </p:nvSpPr>
        <p:spPr bwMode="auto">
          <a:xfrm rot="5400000" flipH="1">
            <a:off x="2085975" y="2781300"/>
            <a:ext cx="685800" cy="0"/>
          </a:xfrm>
          <a:prstGeom prst="line">
            <a:avLst/>
          </a:prstGeom>
          <a:noFill/>
          <a:ln w="22225">
            <a:solidFill>
              <a:srgbClr val="40458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6853" name="Line 5"/>
          <p:cNvSpPr>
            <a:spLocks noChangeShapeType="1"/>
          </p:cNvSpPr>
          <p:nvPr/>
        </p:nvSpPr>
        <p:spPr bwMode="auto">
          <a:xfrm flipH="1">
            <a:off x="2428875" y="3124200"/>
            <a:ext cx="457200" cy="0"/>
          </a:xfrm>
          <a:prstGeom prst="line">
            <a:avLst/>
          </a:prstGeom>
          <a:noFill/>
          <a:ln w="22225">
            <a:solidFill>
              <a:srgbClr val="40458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6854" name="Text Box 6"/>
          <p:cNvSpPr txBox="1">
            <a:spLocks noChangeArrowheads="1"/>
          </p:cNvSpPr>
          <p:nvPr/>
        </p:nvSpPr>
        <p:spPr bwMode="auto">
          <a:xfrm>
            <a:off x="2886075" y="2270125"/>
            <a:ext cx="5429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J</a:t>
            </a:r>
            <a:r>
              <a:rPr lang="fa-IR" sz="2400" baseline="-25000">
                <a:solidFill>
                  <a:srgbClr val="40458C"/>
                </a:solidFill>
                <a:cs typeface="Arial" pitchFamily="34" charset="0"/>
              </a:rPr>
              <a:t>1</a:t>
            </a:r>
            <a:endParaRPr lang="en-US" sz="2400" baseline="-25000">
              <a:solidFill>
                <a:srgbClr val="40458C"/>
              </a:solidFill>
              <a:cs typeface="Arial" pitchFamily="34" charset="0"/>
            </a:endParaRPr>
          </a:p>
        </p:txBody>
      </p:sp>
      <p:sp>
        <p:nvSpPr>
          <p:cNvPr id="206855" name="Text Box 7"/>
          <p:cNvSpPr txBox="1">
            <a:spLocks noChangeArrowheads="1"/>
          </p:cNvSpPr>
          <p:nvPr/>
        </p:nvSpPr>
        <p:spPr bwMode="auto">
          <a:xfrm>
            <a:off x="2895600" y="2895600"/>
            <a:ext cx="6000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K</a:t>
            </a:r>
            <a:r>
              <a:rPr lang="en-US" sz="2400" baseline="-25000">
                <a:solidFill>
                  <a:srgbClr val="40458C"/>
                </a:solidFill>
                <a:cs typeface="Arial" pitchFamily="34" charset="0"/>
              </a:rPr>
              <a:t>1</a:t>
            </a:r>
          </a:p>
        </p:txBody>
      </p:sp>
      <p:sp>
        <p:nvSpPr>
          <p:cNvPr id="206856" name="Line 8"/>
          <p:cNvSpPr>
            <a:spLocks noChangeShapeType="1"/>
          </p:cNvSpPr>
          <p:nvPr/>
        </p:nvSpPr>
        <p:spPr bwMode="auto">
          <a:xfrm flipH="1">
            <a:off x="3800475" y="3124200"/>
            <a:ext cx="1533525" cy="0"/>
          </a:xfrm>
          <a:prstGeom prst="line">
            <a:avLst/>
          </a:prstGeom>
          <a:noFill/>
          <a:ln w="22225">
            <a:solidFill>
              <a:srgbClr val="40458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6857" name="Line 9"/>
          <p:cNvSpPr>
            <a:spLocks noChangeShapeType="1"/>
          </p:cNvSpPr>
          <p:nvPr/>
        </p:nvSpPr>
        <p:spPr bwMode="auto">
          <a:xfrm flipH="1">
            <a:off x="3800475" y="2438400"/>
            <a:ext cx="1325563" cy="0"/>
          </a:xfrm>
          <a:prstGeom prst="line">
            <a:avLst/>
          </a:prstGeom>
          <a:noFill/>
          <a:ln w="22225">
            <a:solidFill>
              <a:srgbClr val="40458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6858" name="Line 10"/>
          <p:cNvSpPr>
            <a:spLocks noChangeShapeType="1"/>
          </p:cNvSpPr>
          <p:nvPr/>
        </p:nvSpPr>
        <p:spPr bwMode="auto">
          <a:xfrm>
            <a:off x="4237038" y="2743200"/>
            <a:ext cx="182562" cy="0"/>
          </a:xfrm>
          <a:prstGeom prst="line">
            <a:avLst/>
          </a:prstGeom>
          <a:noFill/>
          <a:ln w="25400">
            <a:solidFill>
              <a:srgbClr val="40458C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6859" name="Rectangle 11"/>
          <p:cNvSpPr>
            <a:spLocks noChangeArrowheads="1"/>
          </p:cNvSpPr>
          <p:nvPr/>
        </p:nvSpPr>
        <p:spPr bwMode="auto">
          <a:xfrm>
            <a:off x="2886075" y="4267200"/>
            <a:ext cx="914400" cy="1219200"/>
          </a:xfrm>
          <a:prstGeom prst="rect">
            <a:avLst/>
          </a:prstGeom>
          <a:noFill/>
          <a:ln w="22225">
            <a:solidFill>
              <a:srgbClr val="40458C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6860" name="Line 12"/>
          <p:cNvSpPr>
            <a:spLocks noChangeShapeType="1"/>
          </p:cNvSpPr>
          <p:nvPr/>
        </p:nvSpPr>
        <p:spPr bwMode="auto">
          <a:xfrm flipH="1">
            <a:off x="1981200" y="4572000"/>
            <a:ext cx="904875" cy="0"/>
          </a:xfrm>
          <a:prstGeom prst="line">
            <a:avLst/>
          </a:prstGeom>
          <a:noFill/>
          <a:ln w="22225">
            <a:solidFill>
              <a:srgbClr val="40458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6861" name="Line 13"/>
          <p:cNvSpPr>
            <a:spLocks noChangeShapeType="1"/>
          </p:cNvSpPr>
          <p:nvPr/>
        </p:nvSpPr>
        <p:spPr bwMode="auto">
          <a:xfrm rot="5400000" flipH="1">
            <a:off x="2085975" y="4914900"/>
            <a:ext cx="685800" cy="0"/>
          </a:xfrm>
          <a:prstGeom prst="line">
            <a:avLst/>
          </a:prstGeom>
          <a:noFill/>
          <a:ln w="22225">
            <a:solidFill>
              <a:srgbClr val="40458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6862" name="Line 14"/>
          <p:cNvSpPr>
            <a:spLocks noChangeShapeType="1"/>
          </p:cNvSpPr>
          <p:nvPr/>
        </p:nvSpPr>
        <p:spPr bwMode="auto">
          <a:xfrm flipH="1">
            <a:off x="2428875" y="5257800"/>
            <a:ext cx="457200" cy="0"/>
          </a:xfrm>
          <a:prstGeom prst="line">
            <a:avLst/>
          </a:prstGeom>
          <a:noFill/>
          <a:ln w="22225">
            <a:solidFill>
              <a:srgbClr val="40458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6863" name="Text Box 15"/>
          <p:cNvSpPr txBox="1">
            <a:spLocks noChangeArrowheads="1"/>
          </p:cNvSpPr>
          <p:nvPr/>
        </p:nvSpPr>
        <p:spPr bwMode="auto">
          <a:xfrm>
            <a:off x="2886075" y="4403725"/>
            <a:ext cx="4667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J</a:t>
            </a:r>
            <a:r>
              <a:rPr lang="en-US" sz="2400" baseline="-25000">
                <a:solidFill>
                  <a:srgbClr val="40458C"/>
                </a:solidFill>
                <a:cs typeface="Arial" pitchFamily="34" charset="0"/>
              </a:rPr>
              <a:t>2</a:t>
            </a:r>
          </a:p>
        </p:txBody>
      </p:sp>
      <p:sp>
        <p:nvSpPr>
          <p:cNvPr id="206864" name="Text Box 16"/>
          <p:cNvSpPr txBox="1">
            <a:spLocks noChangeArrowheads="1"/>
          </p:cNvSpPr>
          <p:nvPr/>
        </p:nvSpPr>
        <p:spPr bwMode="auto">
          <a:xfrm>
            <a:off x="2886075" y="5029200"/>
            <a:ext cx="6953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K</a:t>
            </a:r>
            <a:r>
              <a:rPr lang="en-US" sz="2400" baseline="-25000">
                <a:solidFill>
                  <a:srgbClr val="40458C"/>
                </a:solidFill>
                <a:cs typeface="Arial" pitchFamily="34" charset="0"/>
              </a:rPr>
              <a:t>2</a:t>
            </a:r>
          </a:p>
        </p:txBody>
      </p:sp>
      <p:sp>
        <p:nvSpPr>
          <p:cNvPr id="206865" name="Line 17"/>
          <p:cNvSpPr>
            <a:spLocks noChangeShapeType="1"/>
          </p:cNvSpPr>
          <p:nvPr/>
        </p:nvSpPr>
        <p:spPr bwMode="auto">
          <a:xfrm flipH="1">
            <a:off x="3800475" y="5257800"/>
            <a:ext cx="1838325" cy="0"/>
          </a:xfrm>
          <a:prstGeom prst="line">
            <a:avLst/>
          </a:prstGeom>
          <a:noFill/>
          <a:ln w="22225">
            <a:solidFill>
              <a:srgbClr val="40458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6866" name="Line 18"/>
          <p:cNvSpPr>
            <a:spLocks noChangeShapeType="1"/>
          </p:cNvSpPr>
          <p:nvPr/>
        </p:nvSpPr>
        <p:spPr bwMode="auto">
          <a:xfrm flipH="1">
            <a:off x="3800475" y="4572000"/>
            <a:ext cx="2143125" cy="0"/>
          </a:xfrm>
          <a:prstGeom prst="line">
            <a:avLst/>
          </a:prstGeom>
          <a:noFill/>
          <a:ln w="22225">
            <a:solidFill>
              <a:srgbClr val="40458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6867" name="Rectangle 19"/>
          <p:cNvSpPr>
            <a:spLocks noChangeArrowheads="1"/>
          </p:cNvSpPr>
          <p:nvPr/>
        </p:nvSpPr>
        <p:spPr bwMode="auto">
          <a:xfrm>
            <a:off x="4144963" y="4800600"/>
            <a:ext cx="7318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Q</a:t>
            </a:r>
            <a:r>
              <a:rPr lang="en-US" sz="2400" baseline="-25000">
                <a:solidFill>
                  <a:srgbClr val="40458C"/>
                </a:solidFill>
                <a:cs typeface="Arial" pitchFamily="34" charset="0"/>
              </a:rPr>
              <a:t>2</a:t>
            </a: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(t)</a:t>
            </a:r>
          </a:p>
        </p:txBody>
      </p:sp>
      <p:sp>
        <p:nvSpPr>
          <p:cNvPr id="206868" name="Rectangle 20"/>
          <p:cNvSpPr>
            <a:spLocks noChangeArrowheads="1"/>
          </p:cNvSpPr>
          <p:nvPr/>
        </p:nvSpPr>
        <p:spPr bwMode="auto">
          <a:xfrm>
            <a:off x="4144963" y="2041525"/>
            <a:ext cx="7318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Q</a:t>
            </a:r>
            <a:r>
              <a:rPr lang="en-US" sz="2400" baseline="-25000">
                <a:solidFill>
                  <a:srgbClr val="40458C"/>
                </a:solidFill>
                <a:cs typeface="Arial" pitchFamily="34" charset="0"/>
              </a:rPr>
              <a:t>1</a:t>
            </a: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(t)</a:t>
            </a:r>
          </a:p>
        </p:txBody>
      </p:sp>
      <p:sp>
        <p:nvSpPr>
          <p:cNvPr id="206869" name="Rectangle 21"/>
          <p:cNvSpPr>
            <a:spLocks noChangeArrowheads="1"/>
          </p:cNvSpPr>
          <p:nvPr/>
        </p:nvSpPr>
        <p:spPr bwMode="auto">
          <a:xfrm>
            <a:off x="4144963" y="4098925"/>
            <a:ext cx="7318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Q</a:t>
            </a:r>
            <a:r>
              <a:rPr lang="en-US" sz="2400" baseline="-25000">
                <a:solidFill>
                  <a:srgbClr val="40458C"/>
                </a:solidFill>
                <a:cs typeface="Arial" pitchFamily="34" charset="0"/>
              </a:rPr>
              <a:t>2</a:t>
            </a: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(t)</a:t>
            </a:r>
          </a:p>
        </p:txBody>
      </p:sp>
      <p:sp>
        <p:nvSpPr>
          <p:cNvPr id="206870" name="Rectangle 22"/>
          <p:cNvSpPr>
            <a:spLocks noChangeArrowheads="1"/>
          </p:cNvSpPr>
          <p:nvPr/>
        </p:nvSpPr>
        <p:spPr bwMode="auto">
          <a:xfrm>
            <a:off x="4144963" y="2743200"/>
            <a:ext cx="7318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Q</a:t>
            </a:r>
            <a:r>
              <a:rPr lang="en-US" sz="2400" baseline="-25000">
                <a:solidFill>
                  <a:srgbClr val="40458C"/>
                </a:solidFill>
                <a:cs typeface="Arial" pitchFamily="34" charset="0"/>
              </a:rPr>
              <a:t>1</a:t>
            </a: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(t)</a:t>
            </a:r>
          </a:p>
        </p:txBody>
      </p:sp>
      <p:sp>
        <p:nvSpPr>
          <p:cNvPr id="206871" name="Line 23"/>
          <p:cNvSpPr>
            <a:spLocks noChangeShapeType="1"/>
          </p:cNvSpPr>
          <p:nvPr/>
        </p:nvSpPr>
        <p:spPr bwMode="auto">
          <a:xfrm>
            <a:off x="4237038" y="4800600"/>
            <a:ext cx="182562" cy="0"/>
          </a:xfrm>
          <a:prstGeom prst="line">
            <a:avLst/>
          </a:prstGeom>
          <a:noFill/>
          <a:ln w="25400">
            <a:solidFill>
              <a:srgbClr val="40458C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" name="Group 24"/>
          <p:cNvGrpSpPr>
            <a:grpSpLocks/>
          </p:cNvGrpSpPr>
          <p:nvPr/>
        </p:nvGrpSpPr>
        <p:grpSpPr bwMode="auto">
          <a:xfrm>
            <a:off x="1295400" y="4267200"/>
            <a:ext cx="685800" cy="609600"/>
            <a:chOff x="2688" y="1488"/>
            <a:chExt cx="432" cy="384"/>
          </a:xfrm>
        </p:grpSpPr>
        <p:sp>
          <p:nvSpPr>
            <p:cNvPr id="206915" name="Arc 25"/>
            <p:cNvSpPr>
              <a:spLocks/>
            </p:cNvSpPr>
            <p:nvPr/>
          </p:nvSpPr>
          <p:spPr bwMode="auto">
            <a:xfrm>
              <a:off x="2688" y="1488"/>
              <a:ext cx="96" cy="383"/>
            </a:xfrm>
            <a:custGeom>
              <a:avLst/>
              <a:gdLst>
                <a:gd name="T0" fmla="*/ 0 w 21600"/>
                <a:gd name="T1" fmla="*/ 0 h 43154"/>
                <a:gd name="T2" fmla="*/ 6 w 21600"/>
                <a:gd name="T3" fmla="*/ 383 h 43154"/>
                <a:gd name="T4" fmla="*/ 0 w 21600"/>
                <a:gd name="T5" fmla="*/ 192 h 43154"/>
                <a:gd name="T6" fmla="*/ 0 60000 65536"/>
                <a:gd name="T7" fmla="*/ 0 60000 65536"/>
                <a:gd name="T8" fmla="*/ 0 60000 65536"/>
                <a:gd name="T9" fmla="*/ 0 w 21600"/>
                <a:gd name="T10" fmla="*/ 0 h 43154"/>
                <a:gd name="T11" fmla="*/ 21600 w 21600"/>
                <a:gd name="T12" fmla="*/ 43154 h 4315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43154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32980"/>
                    <a:pt x="12769" y="42409"/>
                    <a:pt x="1412" y="43153"/>
                  </a:cubicBezTo>
                </a:path>
                <a:path w="21600" h="43154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32980"/>
                    <a:pt x="12769" y="42409"/>
                    <a:pt x="1412" y="43153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5400">
              <a:solidFill>
                <a:srgbClr val="40458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6916" name="Arc 26"/>
            <p:cNvSpPr>
              <a:spLocks/>
            </p:cNvSpPr>
            <p:nvPr/>
          </p:nvSpPr>
          <p:spPr bwMode="auto">
            <a:xfrm>
              <a:off x="2688" y="1488"/>
              <a:ext cx="432" cy="384"/>
            </a:xfrm>
            <a:custGeom>
              <a:avLst/>
              <a:gdLst>
                <a:gd name="T0" fmla="*/ 0 w 21600"/>
                <a:gd name="T1" fmla="*/ 0 h 43189"/>
                <a:gd name="T2" fmla="*/ 14 w 21600"/>
                <a:gd name="T3" fmla="*/ 384 h 43189"/>
                <a:gd name="T4" fmla="*/ 0 w 21600"/>
                <a:gd name="T5" fmla="*/ 192 h 43189"/>
                <a:gd name="T6" fmla="*/ 0 60000 65536"/>
                <a:gd name="T7" fmla="*/ 0 60000 65536"/>
                <a:gd name="T8" fmla="*/ 0 60000 65536"/>
                <a:gd name="T9" fmla="*/ 0 w 21600"/>
                <a:gd name="T10" fmla="*/ 0 h 43189"/>
                <a:gd name="T11" fmla="*/ 21600 w 21600"/>
                <a:gd name="T12" fmla="*/ 43189 h 4318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43189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33256"/>
                    <a:pt x="12350" y="42810"/>
                    <a:pt x="699" y="43188"/>
                  </a:cubicBezTo>
                </a:path>
                <a:path w="21600" h="43189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33256"/>
                    <a:pt x="12350" y="42810"/>
                    <a:pt x="699" y="43188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5400">
              <a:solidFill>
                <a:srgbClr val="40458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06873" name="Line 27"/>
          <p:cNvSpPr>
            <a:spLocks noChangeShapeType="1"/>
          </p:cNvSpPr>
          <p:nvPr/>
        </p:nvSpPr>
        <p:spPr bwMode="auto">
          <a:xfrm>
            <a:off x="1143000" y="4419600"/>
            <a:ext cx="304800" cy="0"/>
          </a:xfrm>
          <a:prstGeom prst="line">
            <a:avLst/>
          </a:prstGeom>
          <a:noFill/>
          <a:ln w="25400">
            <a:solidFill>
              <a:srgbClr val="40458C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6874" name="Line 28"/>
          <p:cNvSpPr>
            <a:spLocks noChangeShapeType="1"/>
          </p:cNvSpPr>
          <p:nvPr/>
        </p:nvSpPr>
        <p:spPr bwMode="auto">
          <a:xfrm>
            <a:off x="1143000" y="4724400"/>
            <a:ext cx="304800" cy="0"/>
          </a:xfrm>
          <a:prstGeom prst="line">
            <a:avLst/>
          </a:prstGeom>
          <a:noFill/>
          <a:ln w="25400">
            <a:solidFill>
              <a:srgbClr val="40458C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6875" name="Arc 29"/>
          <p:cNvSpPr>
            <a:spLocks/>
          </p:cNvSpPr>
          <p:nvPr/>
        </p:nvSpPr>
        <p:spPr bwMode="auto">
          <a:xfrm>
            <a:off x="1143000" y="4267200"/>
            <a:ext cx="152400" cy="608013"/>
          </a:xfrm>
          <a:custGeom>
            <a:avLst/>
            <a:gdLst>
              <a:gd name="T0" fmla="*/ 0 w 21600"/>
              <a:gd name="T1" fmla="*/ 0 h 43154"/>
              <a:gd name="T2" fmla="*/ 9969 w 21600"/>
              <a:gd name="T3" fmla="*/ 608013 h 43154"/>
              <a:gd name="T4" fmla="*/ 0 w 21600"/>
              <a:gd name="T5" fmla="*/ 304331 h 43154"/>
              <a:gd name="T6" fmla="*/ 0 60000 65536"/>
              <a:gd name="T7" fmla="*/ 0 60000 65536"/>
              <a:gd name="T8" fmla="*/ 0 60000 65536"/>
              <a:gd name="T9" fmla="*/ 0 w 21600"/>
              <a:gd name="T10" fmla="*/ 0 h 43154"/>
              <a:gd name="T11" fmla="*/ 21600 w 21600"/>
              <a:gd name="T12" fmla="*/ 43154 h 4315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43154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32980"/>
                  <a:pt x="12769" y="42409"/>
                  <a:pt x="1412" y="43153"/>
                </a:cubicBezTo>
              </a:path>
              <a:path w="21600" h="43154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32980"/>
                  <a:pt x="12769" y="42409"/>
                  <a:pt x="1412" y="43153"/>
                </a:cubicBezTo>
                <a:lnTo>
                  <a:pt x="0" y="21600"/>
                </a:lnTo>
                <a:close/>
              </a:path>
            </a:pathLst>
          </a:custGeom>
          <a:noFill/>
          <a:ln w="25400">
            <a:solidFill>
              <a:srgbClr val="40458C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6876" name="Line 30"/>
          <p:cNvSpPr>
            <a:spLocks noChangeShapeType="1"/>
          </p:cNvSpPr>
          <p:nvPr/>
        </p:nvSpPr>
        <p:spPr bwMode="auto">
          <a:xfrm flipH="1">
            <a:off x="457200" y="4724400"/>
            <a:ext cx="685800" cy="0"/>
          </a:xfrm>
          <a:prstGeom prst="line">
            <a:avLst/>
          </a:prstGeom>
          <a:noFill/>
          <a:ln w="22225">
            <a:solidFill>
              <a:srgbClr val="40458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6877" name="Text Box 31"/>
          <p:cNvSpPr txBox="1">
            <a:spLocks noChangeArrowheads="1"/>
          </p:cNvSpPr>
          <p:nvPr/>
        </p:nvSpPr>
        <p:spPr bwMode="auto">
          <a:xfrm>
            <a:off x="76200" y="4419600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>
                <a:solidFill>
                  <a:srgbClr val="40458C"/>
                </a:solidFill>
                <a:cs typeface="Arial" pitchFamily="34" charset="0"/>
              </a:rPr>
              <a:t>x</a:t>
            </a:r>
          </a:p>
        </p:txBody>
      </p:sp>
      <p:sp>
        <p:nvSpPr>
          <p:cNvPr id="206878" name="Line 32"/>
          <p:cNvSpPr>
            <a:spLocks noChangeShapeType="1"/>
          </p:cNvSpPr>
          <p:nvPr/>
        </p:nvSpPr>
        <p:spPr bwMode="auto">
          <a:xfrm flipH="1">
            <a:off x="914400" y="4419600"/>
            <a:ext cx="228600" cy="0"/>
          </a:xfrm>
          <a:prstGeom prst="line">
            <a:avLst/>
          </a:prstGeom>
          <a:noFill/>
          <a:ln w="22225">
            <a:solidFill>
              <a:srgbClr val="40458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6879" name="Line 33"/>
          <p:cNvSpPr>
            <a:spLocks noChangeShapeType="1"/>
          </p:cNvSpPr>
          <p:nvPr/>
        </p:nvSpPr>
        <p:spPr bwMode="auto">
          <a:xfrm rot="5400000" flipH="1">
            <a:off x="-840582" y="3202782"/>
            <a:ext cx="3052763" cy="0"/>
          </a:xfrm>
          <a:prstGeom prst="line">
            <a:avLst/>
          </a:prstGeom>
          <a:noFill/>
          <a:ln w="22225">
            <a:solidFill>
              <a:srgbClr val="40458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6880" name="Line 34"/>
          <p:cNvSpPr>
            <a:spLocks noChangeShapeType="1"/>
          </p:cNvSpPr>
          <p:nvPr/>
        </p:nvSpPr>
        <p:spPr bwMode="auto">
          <a:xfrm flipH="1">
            <a:off x="681038" y="1676400"/>
            <a:ext cx="4652962" cy="0"/>
          </a:xfrm>
          <a:prstGeom prst="line">
            <a:avLst/>
          </a:prstGeom>
          <a:noFill/>
          <a:ln w="22225">
            <a:solidFill>
              <a:srgbClr val="40458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6881" name="Line 35"/>
          <p:cNvSpPr>
            <a:spLocks noChangeShapeType="1"/>
          </p:cNvSpPr>
          <p:nvPr/>
        </p:nvSpPr>
        <p:spPr bwMode="auto">
          <a:xfrm rot="5400000" flipH="1">
            <a:off x="3238500" y="3162300"/>
            <a:ext cx="1447800" cy="0"/>
          </a:xfrm>
          <a:prstGeom prst="line">
            <a:avLst/>
          </a:prstGeom>
          <a:noFill/>
          <a:ln w="22225">
            <a:solidFill>
              <a:srgbClr val="40458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6882" name="Line 36"/>
          <p:cNvSpPr>
            <a:spLocks noChangeShapeType="1"/>
          </p:cNvSpPr>
          <p:nvPr/>
        </p:nvSpPr>
        <p:spPr bwMode="auto">
          <a:xfrm flipH="1">
            <a:off x="909638" y="3886200"/>
            <a:ext cx="3052762" cy="0"/>
          </a:xfrm>
          <a:prstGeom prst="line">
            <a:avLst/>
          </a:prstGeom>
          <a:noFill/>
          <a:ln w="22225">
            <a:solidFill>
              <a:srgbClr val="40458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6883" name="Line 37"/>
          <p:cNvSpPr>
            <a:spLocks noChangeShapeType="1"/>
          </p:cNvSpPr>
          <p:nvPr/>
        </p:nvSpPr>
        <p:spPr bwMode="auto">
          <a:xfrm rot="5400000" flipH="1">
            <a:off x="647700" y="4152900"/>
            <a:ext cx="533400" cy="0"/>
          </a:xfrm>
          <a:prstGeom prst="line">
            <a:avLst/>
          </a:prstGeom>
          <a:noFill/>
          <a:ln w="22225">
            <a:solidFill>
              <a:srgbClr val="40458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6884" name="Line 38"/>
          <p:cNvSpPr>
            <a:spLocks noChangeShapeType="1"/>
          </p:cNvSpPr>
          <p:nvPr/>
        </p:nvSpPr>
        <p:spPr bwMode="auto">
          <a:xfrm rot="5400000" flipH="1">
            <a:off x="5067300" y="1943100"/>
            <a:ext cx="533400" cy="0"/>
          </a:xfrm>
          <a:prstGeom prst="line">
            <a:avLst/>
          </a:prstGeom>
          <a:noFill/>
          <a:ln w="22225">
            <a:solidFill>
              <a:srgbClr val="40458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6885" name="Line 39"/>
          <p:cNvSpPr>
            <a:spLocks noChangeShapeType="1"/>
          </p:cNvSpPr>
          <p:nvPr/>
        </p:nvSpPr>
        <p:spPr bwMode="auto">
          <a:xfrm rot="5400000" flipH="1">
            <a:off x="4953000" y="2743200"/>
            <a:ext cx="762000" cy="0"/>
          </a:xfrm>
          <a:prstGeom prst="line">
            <a:avLst/>
          </a:prstGeom>
          <a:noFill/>
          <a:ln w="22225">
            <a:solidFill>
              <a:srgbClr val="40458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6886" name="Line 40"/>
          <p:cNvSpPr>
            <a:spLocks noChangeShapeType="1"/>
          </p:cNvSpPr>
          <p:nvPr/>
        </p:nvSpPr>
        <p:spPr bwMode="auto">
          <a:xfrm rot="5400000" flipH="1">
            <a:off x="4267200" y="3886200"/>
            <a:ext cx="2743200" cy="0"/>
          </a:xfrm>
          <a:prstGeom prst="line">
            <a:avLst/>
          </a:prstGeom>
          <a:noFill/>
          <a:ln w="22225">
            <a:solidFill>
              <a:srgbClr val="40458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6887" name="Line 41"/>
          <p:cNvSpPr>
            <a:spLocks noChangeShapeType="1"/>
          </p:cNvSpPr>
          <p:nvPr/>
        </p:nvSpPr>
        <p:spPr bwMode="auto">
          <a:xfrm flipH="1">
            <a:off x="5334000" y="2209800"/>
            <a:ext cx="685800" cy="0"/>
          </a:xfrm>
          <a:prstGeom prst="line">
            <a:avLst/>
          </a:prstGeom>
          <a:noFill/>
          <a:ln w="22225">
            <a:solidFill>
              <a:srgbClr val="40458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6888" name="Line 42"/>
          <p:cNvSpPr>
            <a:spLocks noChangeShapeType="1"/>
          </p:cNvSpPr>
          <p:nvPr/>
        </p:nvSpPr>
        <p:spPr bwMode="auto">
          <a:xfrm flipH="1">
            <a:off x="5638800" y="2514600"/>
            <a:ext cx="381000" cy="0"/>
          </a:xfrm>
          <a:prstGeom prst="line">
            <a:avLst/>
          </a:prstGeom>
          <a:noFill/>
          <a:ln w="22225">
            <a:solidFill>
              <a:srgbClr val="40458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6889" name="Line 43"/>
          <p:cNvSpPr>
            <a:spLocks noChangeShapeType="1"/>
          </p:cNvSpPr>
          <p:nvPr/>
        </p:nvSpPr>
        <p:spPr bwMode="auto">
          <a:xfrm flipH="1">
            <a:off x="5334000" y="2362200"/>
            <a:ext cx="685800" cy="0"/>
          </a:xfrm>
          <a:prstGeom prst="line">
            <a:avLst/>
          </a:prstGeom>
          <a:noFill/>
          <a:ln w="22225">
            <a:solidFill>
              <a:srgbClr val="40458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6890" name="AutoShape 44"/>
          <p:cNvSpPr>
            <a:spLocks noChangeArrowheads="1"/>
          </p:cNvSpPr>
          <p:nvPr/>
        </p:nvSpPr>
        <p:spPr bwMode="auto">
          <a:xfrm>
            <a:off x="6019800" y="2057400"/>
            <a:ext cx="547688" cy="533400"/>
          </a:xfrm>
          <a:prstGeom prst="flowChartDelay">
            <a:avLst/>
          </a:prstGeom>
          <a:noFill/>
          <a:ln w="25400">
            <a:solidFill>
              <a:srgbClr val="40458C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6891" name="Line 45"/>
          <p:cNvSpPr>
            <a:spLocks noChangeShapeType="1"/>
          </p:cNvSpPr>
          <p:nvPr/>
        </p:nvSpPr>
        <p:spPr bwMode="auto">
          <a:xfrm rot="5400000" flipH="1">
            <a:off x="5105400" y="2895600"/>
            <a:ext cx="1371600" cy="0"/>
          </a:xfrm>
          <a:prstGeom prst="line">
            <a:avLst/>
          </a:prstGeom>
          <a:noFill/>
          <a:ln w="22225">
            <a:solidFill>
              <a:srgbClr val="40458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6892" name="Line 46"/>
          <p:cNvSpPr>
            <a:spLocks noChangeShapeType="1"/>
          </p:cNvSpPr>
          <p:nvPr/>
        </p:nvSpPr>
        <p:spPr bwMode="auto">
          <a:xfrm flipH="1">
            <a:off x="5791200" y="3581400"/>
            <a:ext cx="152400" cy="0"/>
          </a:xfrm>
          <a:prstGeom prst="line">
            <a:avLst/>
          </a:prstGeom>
          <a:noFill/>
          <a:ln w="22225">
            <a:solidFill>
              <a:srgbClr val="40458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6893" name="AutoShape 47"/>
          <p:cNvSpPr>
            <a:spLocks noChangeArrowheads="1"/>
          </p:cNvSpPr>
          <p:nvPr/>
        </p:nvSpPr>
        <p:spPr bwMode="auto">
          <a:xfrm rot="5400000">
            <a:off x="5943600" y="3429000"/>
            <a:ext cx="228600" cy="228600"/>
          </a:xfrm>
          <a:prstGeom prst="triangle">
            <a:avLst>
              <a:gd name="adj" fmla="val 50000"/>
            </a:avLst>
          </a:prstGeom>
          <a:noFill/>
          <a:ln w="25400">
            <a:solidFill>
              <a:srgbClr val="40458C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6894" name="Oval 48"/>
          <p:cNvSpPr>
            <a:spLocks noChangeArrowheads="1"/>
          </p:cNvSpPr>
          <p:nvPr/>
        </p:nvSpPr>
        <p:spPr bwMode="auto">
          <a:xfrm>
            <a:off x="6172200" y="3505200"/>
            <a:ext cx="92075" cy="92075"/>
          </a:xfrm>
          <a:prstGeom prst="ellipse">
            <a:avLst/>
          </a:prstGeom>
          <a:noFill/>
          <a:ln w="25400">
            <a:solidFill>
              <a:srgbClr val="40458C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6895" name="Line 49"/>
          <p:cNvSpPr>
            <a:spLocks noChangeShapeType="1"/>
          </p:cNvSpPr>
          <p:nvPr/>
        </p:nvSpPr>
        <p:spPr bwMode="auto">
          <a:xfrm flipH="1">
            <a:off x="6248400" y="3505200"/>
            <a:ext cx="152400" cy="0"/>
          </a:xfrm>
          <a:prstGeom prst="line">
            <a:avLst/>
          </a:prstGeom>
          <a:noFill/>
          <a:ln w="22225">
            <a:solidFill>
              <a:srgbClr val="40458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6896" name="Line 50"/>
          <p:cNvSpPr>
            <a:spLocks noChangeShapeType="1"/>
          </p:cNvSpPr>
          <p:nvPr/>
        </p:nvSpPr>
        <p:spPr bwMode="auto">
          <a:xfrm rot="5400000" flipH="1">
            <a:off x="4457700" y="3086100"/>
            <a:ext cx="1295400" cy="0"/>
          </a:xfrm>
          <a:prstGeom prst="line">
            <a:avLst/>
          </a:prstGeom>
          <a:noFill/>
          <a:ln w="22225">
            <a:solidFill>
              <a:srgbClr val="40458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6897" name="Line 51"/>
          <p:cNvSpPr>
            <a:spLocks noChangeShapeType="1"/>
          </p:cNvSpPr>
          <p:nvPr/>
        </p:nvSpPr>
        <p:spPr bwMode="auto">
          <a:xfrm flipH="1">
            <a:off x="5105400" y="3733800"/>
            <a:ext cx="1295400" cy="0"/>
          </a:xfrm>
          <a:prstGeom prst="line">
            <a:avLst/>
          </a:prstGeom>
          <a:noFill/>
          <a:ln w="22225">
            <a:solidFill>
              <a:srgbClr val="40458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6898" name="Line 52"/>
          <p:cNvSpPr>
            <a:spLocks noChangeShapeType="1"/>
          </p:cNvSpPr>
          <p:nvPr/>
        </p:nvSpPr>
        <p:spPr bwMode="auto">
          <a:xfrm rot="5400000" flipH="1">
            <a:off x="5600700" y="4229100"/>
            <a:ext cx="685800" cy="0"/>
          </a:xfrm>
          <a:prstGeom prst="line">
            <a:avLst/>
          </a:prstGeom>
          <a:noFill/>
          <a:ln w="22225">
            <a:solidFill>
              <a:srgbClr val="40458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6899" name="Line 53"/>
          <p:cNvSpPr>
            <a:spLocks noChangeShapeType="1"/>
          </p:cNvSpPr>
          <p:nvPr/>
        </p:nvSpPr>
        <p:spPr bwMode="auto">
          <a:xfrm flipH="1">
            <a:off x="5943600" y="3886200"/>
            <a:ext cx="457200" cy="0"/>
          </a:xfrm>
          <a:prstGeom prst="line">
            <a:avLst/>
          </a:prstGeom>
          <a:noFill/>
          <a:ln w="22225">
            <a:solidFill>
              <a:srgbClr val="40458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6900" name="AutoShape 54"/>
          <p:cNvSpPr>
            <a:spLocks noChangeArrowheads="1"/>
          </p:cNvSpPr>
          <p:nvPr/>
        </p:nvSpPr>
        <p:spPr bwMode="auto">
          <a:xfrm>
            <a:off x="6386513" y="3429000"/>
            <a:ext cx="547687" cy="533400"/>
          </a:xfrm>
          <a:prstGeom prst="flowChartDelay">
            <a:avLst/>
          </a:prstGeom>
          <a:noFill/>
          <a:ln w="25400">
            <a:solidFill>
              <a:srgbClr val="40458C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6901" name="Line 55"/>
          <p:cNvSpPr>
            <a:spLocks noChangeShapeType="1"/>
          </p:cNvSpPr>
          <p:nvPr/>
        </p:nvSpPr>
        <p:spPr bwMode="auto">
          <a:xfrm flipH="1">
            <a:off x="6543675" y="2362200"/>
            <a:ext cx="1076325" cy="0"/>
          </a:xfrm>
          <a:prstGeom prst="line">
            <a:avLst/>
          </a:prstGeom>
          <a:noFill/>
          <a:ln w="22225">
            <a:solidFill>
              <a:srgbClr val="40458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6902" name="Line 56"/>
          <p:cNvSpPr>
            <a:spLocks noChangeShapeType="1"/>
          </p:cNvSpPr>
          <p:nvPr/>
        </p:nvSpPr>
        <p:spPr bwMode="auto">
          <a:xfrm flipH="1">
            <a:off x="6924675" y="3733800"/>
            <a:ext cx="695325" cy="0"/>
          </a:xfrm>
          <a:prstGeom prst="line">
            <a:avLst/>
          </a:prstGeom>
          <a:noFill/>
          <a:ln w="22225">
            <a:solidFill>
              <a:srgbClr val="40458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6903" name="Line 57"/>
          <p:cNvSpPr>
            <a:spLocks noChangeShapeType="1"/>
          </p:cNvSpPr>
          <p:nvPr/>
        </p:nvSpPr>
        <p:spPr bwMode="auto">
          <a:xfrm rot="5400000" flipH="1">
            <a:off x="7346156" y="3459957"/>
            <a:ext cx="547687" cy="0"/>
          </a:xfrm>
          <a:prstGeom prst="line">
            <a:avLst/>
          </a:prstGeom>
          <a:noFill/>
          <a:ln w="22225">
            <a:solidFill>
              <a:srgbClr val="40458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6904" name="Line 58"/>
          <p:cNvSpPr>
            <a:spLocks noChangeShapeType="1"/>
          </p:cNvSpPr>
          <p:nvPr/>
        </p:nvSpPr>
        <p:spPr bwMode="auto">
          <a:xfrm rot="5400000" flipH="1">
            <a:off x="7346156" y="2636044"/>
            <a:ext cx="547688" cy="0"/>
          </a:xfrm>
          <a:prstGeom prst="line">
            <a:avLst/>
          </a:prstGeom>
          <a:noFill/>
          <a:ln w="22225">
            <a:solidFill>
              <a:srgbClr val="40458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6905" name="Line 59"/>
          <p:cNvSpPr>
            <a:spLocks noChangeShapeType="1"/>
          </p:cNvSpPr>
          <p:nvPr/>
        </p:nvSpPr>
        <p:spPr bwMode="auto">
          <a:xfrm flipH="1">
            <a:off x="7620000" y="2895600"/>
            <a:ext cx="381000" cy="0"/>
          </a:xfrm>
          <a:prstGeom prst="line">
            <a:avLst/>
          </a:prstGeom>
          <a:noFill/>
          <a:ln w="22225">
            <a:solidFill>
              <a:srgbClr val="40458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6906" name="Line 60"/>
          <p:cNvSpPr>
            <a:spLocks noChangeShapeType="1"/>
          </p:cNvSpPr>
          <p:nvPr/>
        </p:nvSpPr>
        <p:spPr bwMode="auto">
          <a:xfrm flipH="1">
            <a:off x="7620000" y="3200400"/>
            <a:ext cx="381000" cy="0"/>
          </a:xfrm>
          <a:prstGeom prst="line">
            <a:avLst/>
          </a:prstGeom>
          <a:noFill/>
          <a:ln w="22225">
            <a:solidFill>
              <a:srgbClr val="40458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3" name="Group 61"/>
          <p:cNvGrpSpPr>
            <a:grpSpLocks/>
          </p:cNvGrpSpPr>
          <p:nvPr/>
        </p:nvGrpSpPr>
        <p:grpSpPr bwMode="auto">
          <a:xfrm>
            <a:off x="7848600" y="2743200"/>
            <a:ext cx="685800" cy="609600"/>
            <a:chOff x="2688" y="1488"/>
            <a:chExt cx="432" cy="384"/>
          </a:xfrm>
        </p:grpSpPr>
        <p:sp>
          <p:nvSpPr>
            <p:cNvPr id="206913" name="Arc 62"/>
            <p:cNvSpPr>
              <a:spLocks/>
            </p:cNvSpPr>
            <p:nvPr/>
          </p:nvSpPr>
          <p:spPr bwMode="auto">
            <a:xfrm>
              <a:off x="2688" y="1488"/>
              <a:ext cx="96" cy="383"/>
            </a:xfrm>
            <a:custGeom>
              <a:avLst/>
              <a:gdLst>
                <a:gd name="T0" fmla="*/ 0 w 21600"/>
                <a:gd name="T1" fmla="*/ 0 h 43154"/>
                <a:gd name="T2" fmla="*/ 6 w 21600"/>
                <a:gd name="T3" fmla="*/ 383 h 43154"/>
                <a:gd name="T4" fmla="*/ 0 w 21600"/>
                <a:gd name="T5" fmla="*/ 192 h 43154"/>
                <a:gd name="T6" fmla="*/ 0 60000 65536"/>
                <a:gd name="T7" fmla="*/ 0 60000 65536"/>
                <a:gd name="T8" fmla="*/ 0 60000 65536"/>
                <a:gd name="T9" fmla="*/ 0 w 21600"/>
                <a:gd name="T10" fmla="*/ 0 h 43154"/>
                <a:gd name="T11" fmla="*/ 21600 w 21600"/>
                <a:gd name="T12" fmla="*/ 43154 h 4315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43154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32980"/>
                    <a:pt x="12769" y="42409"/>
                    <a:pt x="1412" y="43153"/>
                  </a:cubicBezTo>
                </a:path>
                <a:path w="21600" h="43154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32980"/>
                    <a:pt x="12769" y="42409"/>
                    <a:pt x="1412" y="43153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5400">
              <a:solidFill>
                <a:srgbClr val="40458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6914" name="Arc 63"/>
            <p:cNvSpPr>
              <a:spLocks/>
            </p:cNvSpPr>
            <p:nvPr/>
          </p:nvSpPr>
          <p:spPr bwMode="auto">
            <a:xfrm>
              <a:off x="2688" y="1488"/>
              <a:ext cx="432" cy="384"/>
            </a:xfrm>
            <a:custGeom>
              <a:avLst/>
              <a:gdLst>
                <a:gd name="T0" fmla="*/ 0 w 21600"/>
                <a:gd name="T1" fmla="*/ 0 h 43189"/>
                <a:gd name="T2" fmla="*/ 14 w 21600"/>
                <a:gd name="T3" fmla="*/ 384 h 43189"/>
                <a:gd name="T4" fmla="*/ 0 w 21600"/>
                <a:gd name="T5" fmla="*/ 192 h 43189"/>
                <a:gd name="T6" fmla="*/ 0 60000 65536"/>
                <a:gd name="T7" fmla="*/ 0 60000 65536"/>
                <a:gd name="T8" fmla="*/ 0 60000 65536"/>
                <a:gd name="T9" fmla="*/ 0 w 21600"/>
                <a:gd name="T10" fmla="*/ 0 h 43189"/>
                <a:gd name="T11" fmla="*/ 21600 w 21600"/>
                <a:gd name="T12" fmla="*/ 43189 h 4318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43189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33256"/>
                    <a:pt x="12350" y="42810"/>
                    <a:pt x="699" y="43188"/>
                  </a:cubicBezTo>
                </a:path>
                <a:path w="21600" h="43189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33256"/>
                    <a:pt x="12350" y="42810"/>
                    <a:pt x="699" y="43188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5400">
              <a:solidFill>
                <a:srgbClr val="40458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06908" name="Line 64"/>
          <p:cNvSpPr>
            <a:spLocks noChangeShapeType="1"/>
          </p:cNvSpPr>
          <p:nvPr/>
        </p:nvSpPr>
        <p:spPr bwMode="auto">
          <a:xfrm flipH="1">
            <a:off x="8534400" y="3048000"/>
            <a:ext cx="457200" cy="0"/>
          </a:xfrm>
          <a:prstGeom prst="line">
            <a:avLst/>
          </a:prstGeom>
          <a:noFill/>
          <a:ln w="22225">
            <a:solidFill>
              <a:srgbClr val="40458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6909" name="Text Box 65"/>
          <p:cNvSpPr txBox="1">
            <a:spLocks noChangeArrowheads="1"/>
          </p:cNvSpPr>
          <p:nvPr/>
        </p:nvSpPr>
        <p:spPr bwMode="auto">
          <a:xfrm>
            <a:off x="8534400" y="2651125"/>
            <a:ext cx="533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Z</a:t>
            </a:r>
          </a:p>
        </p:txBody>
      </p:sp>
      <p:sp>
        <p:nvSpPr>
          <p:cNvPr id="206910" name="Text Box 66"/>
          <p:cNvSpPr txBox="1">
            <a:spLocks noChangeArrowheads="1"/>
          </p:cNvSpPr>
          <p:nvPr/>
        </p:nvSpPr>
        <p:spPr bwMode="auto">
          <a:xfrm>
            <a:off x="1617663" y="2193925"/>
            <a:ext cx="4397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‘1’</a:t>
            </a:r>
          </a:p>
        </p:txBody>
      </p:sp>
      <p:sp>
        <p:nvSpPr>
          <p:cNvPr id="206911" name="AutoShape 67"/>
          <p:cNvSpPr>
            <a:spLocks noChangeArrowheads="1"/>
          </p:cNvSpPr>
          <p:nvPr/>
        </p:nvSpPr>
        <p:spPr bwMode="auto">
          <a:xfrm>
            <a:off x="5784850" y="2203450"/>
            <a:ext cx="82550" cy="82550"/>
          </a:xfrm>
          <a:prstGeom prst="flowChartConnector">
            <a:avLst/>
          </a:prstGeom>
          <a:solidFill>
            <a:srgbClr val="40458C"/>
          </a:solidFill>
          <a:ln w="9525">
            <a:solidFill>
              <a:srgbClr val="40458C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6912" name="AutoShape 68"/>
          <p:cNvSpPr>
            <a:spLocks noChangeArrowheads="1"/>
          </p:cNvSpPr>
          <p:nvPr/>
        </p:nvSpPr>
        <p:spPr bwMode="auto">
          <a:xfrm>
            <a:off x="3956050" y="2432050"/>
            <a:ext cx="82550" cy="82550"/>
          </a:xfrm>
          <a:prstGeom prst="flowChartConnector">
            <a:avLst/>
          </a:prstGeom>
          <a:solidFill>
            <a:srgbClr val="40458C"/>
          </a:solidFill>
          <a:ln w="9525">
            <a:solidFill>
              <a:srgbClr val="40458C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dirty="0" smtClean="0">
                <a:solidFill>
                  <a:srgbClr val="FFFF00"/>
                </a:solidFill>
              </a:rPr>
              <a:t>تحلیل مدارات همگام:</a:t>
            </a:r>
            <a:br>
              <a:rPr lang="fa-IR" dirty="0" smtClean="0">
                <a:solidFill>
                  <a:srgbClr val="FFFF00"/>
                </a:solidFill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09600" indent="-609600">
              <a:defRPr/>
            </a:pPr>
            <a:r>
              <a:rPr lang="fa-IR" dirty="0" smtClean="0"/>
              <a:t>هدف از تحلیل بدست آوردن خروجی ها و حالات بعدی از روی ورودی ها و حالت فعلی مدار است.</a:t>
            </a:r>
          </a:p>
          <a:p>
            <a:pPr marL="609600" indent="-609600">
              <a:defRPr/>
            </a:pPr>
            <a:r>
              <a:rPr lang="fa-IR" dirty="0" smtClean="0"/>
              <a:t>رابطه بالا معمولاً به صورت جدول حالت، دیاگرام حالت و یا معادله حالت بیان می‌گردد.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8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642926"/>
            <a:ext cx="8686800" cy="1143000"/>
          </a:xfrm>
        </p:spPr>
        <p:txBody>
          <a:bodyPr>
            <a:noAutofit/>
          </a:bodyPr>
          <a:lstStyle/>
          <a:p>
            <a:r>
              <a:rPr lang="fa-IR" sz="2800" dirty="0" smtClean="0">
                <a:solidFill>
                  <a:srgbClr val="40458C"/>
                </a:solidFill>
                <a:cs typeface="B Nazanin" pitchFamily="2" charset="-78"/>
              </a:rPr>
              <a:t>مثال </a:t>
            </a:r>
            <a:r>
              <a:rPr lang="fa-IR" sz="2400" dirty="0" smtClean="0">
                <a:solidFill>
                  <a:srgbClr val="40458C"/>
                </a:solidFill>
                <a:cs typeface="B Nazanin" pitchFamily="2" charset="-78"/>
              </a:rPr>
              <a:t>: مدار ترتیبی طراحی کنید که در هر کلاک پالس یک بیت از ورودی دریافت نموده و </a:t>
            </a:r>
            <a:r>
              <a:rPr lang="en-US" sz="2400" dirty="0" smtClean="0">
                <a:solidFill>
                  <a:srgbClr val="40458C"/>
                </a:solidFill>
                <a:cs typeface="B Nazanin" pitchFamily="2" charset="-78"/>
              </a:rPr>
              <a:t>Parity </a:t>
            </a:r>
            <a:r>
              <a:rPr lang="fa-IR" sz="2400" dirty="0" smtClean="0">
                <a:solidFill>
                  <a:srgbClr val="40458C"/>
                </a:solidFill>
                <a:cs typeface="B Nazanin" pitchFamily="2" charset="-78"/>
              </a:rPr>
              <a:t>زوج را روی بیت دریافت شده در این کلاک و بیت دریافت شده در کلاک قبل، در خروجی نمایش دهد.</a:t>
            </a:r>
            <a:endParaRPr lang="en-US" sz="2400" dirty="0" smtClean="0">
              <a:solidFill>
                <a:srgbClr val="40458C"/>
              </a:solidFill>
              <a:cs typeface="B Nazanin" pitchFamily="2" charset="-78"/>
            </a:endParaRPr>
          </a:p>
        </p:txBody>
      </p:sp>
      <p:sp>
        <p:nvSpPr>
          <p:cNvPr id="208899" name="Oval 3"/>
          <p:cNvSpPr>
            <a:spLocks noChangeArrowheads="1"/>
          </p:cNvSpPr>
          <p:nvPr/>
        </p:nvSpPr>
        <p:spPr bwMode="auto">
          <a:xfrm>
            <a:off x="1846263" y="4343400"/>
            <a:ext cx="762000" cy="609600"/>
          </a:xfrm>
          <a:prstGeom prst="ellipse">
            <a:avLst/>
          </a:prstGeom>
          <a:noFill/>
          <a:ln w="19050">
            <a:solidFill>
              <a:srgbClr val="40458C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50884" name="Arc 4"/>
          <p:cNvSpPr>
            <a:spLocks/>
          </p:cNvSpPr>
          <p:nvPr/>
        </p:nvSpPr>
        <p:spPr bwMode="auto">
          <a:xfrm rot="-3150834" flipH="1" flipV="1">
            <a:off x="1189832" y="4085431"/>
            <a:ext cx="685800" cy="744537"/>
          </a:xfrm>
          <a:custGeom>
            <a:avLst/>
            <a:gdLst>
              <a:gd name="T0" fmla="*/ 447564 w 43200"/>
              <a:gd name="T1" fmla="*/ 0 h 42169"/>
              <a:gd name="T2" fmla="*/ 99441 w 43200"/>
              <a:gd name="T3" fmla="*/ 94619 h 42169"/>
              <a:gd name="T4" fmla="*/ 342900 w 43200"/>
              <a:gd name="T5" fmla="*/ 363167 h 42169"/>
              <a:gd name="T6" fmla="*/ 0 60000 65536"/>
              <a:gd name="T7" fmla="*/ 0 60000 65536"/>
              <a:gd name="T8" fmla="*/ 0 60000 65536"/>
              <a:gd name="T9" fmla="*/ 0 w 43200"/>
              <a:gd name="T10" fmla="*/ 0 h 42169"/>
              <a:gd name="T11" fmla="*/ 43200 w 43200"/>
              <a:gd name="T12" fmla="*/ 42169 h 4216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200" h="42169" fill="none" extrusionOk="0">
                <a:moveTo>
                  <a:pt x="28193" y="-1"/>
                </a:moveTo>
                <a:cubicBezTo>
                  <a:pt x="37134" y="2865"/>
                  <a:pt x="43200" y="11179"/>
                  <a:pt x="43200" y="20569"/>
                </a:cubicBezTo>
                <a:cubicBezTo>
                  <a:pt x="43200" y="32498"/>
                  <a:pt x="33529" y="42169"/>
                  <a:pt x="21600" y="42169"/>
                </a:cubicBezTo>
                <a:cubicBezTo>
                  <a:pt x="9670" y="42169"/>
                  <a:pt x="0" y="32498"/>
                  <a:pt x="0" y="20569"/>
                </a:cubicBezTo>
                <a:cubicBezTo>
                  <a:pt x="-1" y="14871"/>
                  <a:pt x="2251" y="9404"/>
                  <a:pt x="6263" y="5358"/>
                </a:cubicBezTo>
              </a:path>
              <a:path w="43200" h="42169" stroke="0" extrusionOk="0">
                <a:moveTo>
                  <a:pt x="28193" y="-1"/>
                </a:moveTo>
                <a:cubicBezTo>
                  <a:pt x="37134" y="2865"/>
                  <a:pt x="43200" y="11179"/>
                  <a:pt x="43200" y="20569"/>
                </a:cubicBezTo>
                <a:cubicBezTo>
                  <a:pt x="43200" y="32498"/>
                  <a:pt x="33529" y="42169"/>
                  <a:pt x="21600" y="42169"/>
                </a:cubicBezTo>
                <a:cubicBezTo>
                  <a:pt x="9670" y="42169"/>
                  <a:pt x="0" y="32498"/>
                  <a:pt x="0" y="20569"/>
                </a:cubicBezTo>
                <a:cubicBezTo>
                  <a:pt x="-1" y="14871"/>
                  <a:pt x="2251" y="9404"/>
                  <a:pt x="6263" y="5358"/>
                </a:cubicBezTo>
                <a:lnTo>
                  <a:pt x="21600" y="20569"/>
                </a:lnTo>
                <a:close/>
              </a:path>
            </a:pathLst>
          </a:custGeom>
          <a:noFill/>
          <a:ln w="9525">
            <a:solidFill>
              <a:srgbClr val="40458C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8901" name="Oval 5"/>
          <p:cNvSpPr>
            <a:spLocks noChangeArrowheads="1"/>
          </p:cNvSpPr>
          <p:nvPr/>
        </p:nvSpPr>
        <p:spPr bwMode="auto">
          <a:xfrm>
            <a:off x="4343400" y="4325938"/>
            <a:ext cx="762000" cy="609600"/>
          </a:xfrm>
          <a:prstGeom prst="ellipse">
            <a:avLst/>
          </a:prstGeom>
          <a:noFill/>
          <a:ln w="19050">
            <a:solidFill>
              <a:srgbClr val="40458C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50886" name="Arc 6"/>
          <p:cNvSpPr>
            <a:spLocks/>
          </p:cNvSpPr>
          <p:nvPr/>
        </p:nvSpPr>
        <p:spPr bwMode="auto">
          <a:xfrm rot="4940446" flipH="1" flipV="1">
            <a:off x="5058569" y="4009231"/>
            <a:ext cx="685800" cy="744538"/>
          </a:xfrm>
          <a:custGeom>
            <a:avLst/>
            <a:gdLst>
              <a:gd name="T0" fmla="*/ 447564 w 43200"/>
              <a:gd name="T1" fmla="*/ 0 h 42169"/>
              <a:gd name="T2" fmla="*/ 99441 w 43200"/>
              <a:gd name="T3" fmla="*/ 94619 h 42169"/>
              <a:gd name="T4" fmla="*/ 342900 w 43200"/>
              <a:gd name="T5" fmla="*/ 363167 h 42169"/>
              <a:gd name="T6" fmla="*/ 0 60000 65536"/>
              <a:gd name="T7" fmla="*/ 0 60000 65536"/>
              <a:gd name="T8" fmla="*/ 0 60000 65536"/>
              <a:gd name="T9" fmla="*/ 0 w 43200"/>
              <a:gd name="T10" fmla="*/ 0 h 42169"/>
              <a:gd name="T11" fmla="*/ 43200 w 43200"/>
              <a:gd name="T12" fmla="*/ 42169 h 4216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200" h="42169" fill="none" extrusionOk="0">
                <a:moveTo>
                  <a:pt x="28193" y="-1"/>
                </a:moveTo>
                <a:cubicBezTo>
                  <a:pt x="37134" y="2865"/>
                  <a:pt x="43200" y="11179"/>
                  <a:pt x="43200" y="20569"/>
                </a:cubicBezTo>
                <a:cubicBezTo>
                  <a:pt x="43200" y="32498"/>
                  <a:pt x="33529" y="42169"/>
                  <a:pt x="21600" y="42169"/>
                </a:cubicBezTo>
                <a:cubicBezTo>
                  <a:pt x="9670" y="42169"/>
                  <a:pt x="0" y="32498"/>
                  <a:pt x="0" y="20569"/>
                </a:cubicBezTo>
                <a:cubicBezTo>
                  <a:pt x="-1" y="14871"/>
                  <a:pt x="2251" y="9404"/>
                  <a:pt x="6263" y="5358"/>
                </a:cubicBezTo>
              </a:path>
              <a:path w="43200" h="42169" stroke="0" extrusionOk="0">
                <a:moveTo>
                  <a:pt x="28193" y="-1"/>
                </a:moveTo>
                <a:cubicBezTo>
                  <a:pt x="37134" y="2865"/>
                  <a:pt x="43200" y="11179"/>
                  <a:pt x="43200" y="20569"/>
                </a:cubicBezTo>
                <a:cubicBezTo>
                  <a:pt x="43200" y="32498"/>
                  <a:pt x="33529" y="42169"/>
                  <a:pt x="21600" y="42169"/>
                </a:cubicBezTo>
                <a:cubicBezTo>
                  <a:pt x="9670" y="42169"/>
                  <a:pt x="0" y="32498"/>
                  <a:pt x="0" y="20569"/>
                </a:cubicBezTo>
                <a:cubicBezTo>
                  <a:pt x="-1" y="14871"/>
                  <a:pt x="2251" y="9404"/>
                  <a:pt x="6263" y="5358"/>
                </a:cubicBezTo>
                <a:lnTo>
                  <a:pt x="21600" y="20569"/>
                </a:lnTo>
                <a:close/>
              </a:path>
            </a:pathLst>
          </a:custGeom>
          <a:noFill/>
          <a:ln w="9525">
            <a:solidFill>
              <a:srgbClr val="40458C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50887" name="Arc 7"/>
          <p:cNvSpPr>
            <a:spLocks/>
          </p:cNvSpPr>
          <p:nvPr/>
        </p:nvSpPr>
        <p:spPr bwMode="auto">
          <a:xfrm rot="15320790" flipV="1">
            <a:off x="3006725" y="3921125"/>
            <a:ext cx="1117600" cy="1708150"/>
          </a:xfrm>
          <a:custGeom>
            <a:avLst/>
            <a:gdLst>
              <a:gd name="T0" fmla="*/ 564802 w 21600"/>
              <a:gd name="T1" fmla="*/ 0 h 27079"/>
              <a:gd name="T2" fmla="*/ 1028761 w 21600"/>
              <a:gd name="T3" fmla="*/ 1708150 h 27079"/>
              <a:gd name="T4" fmla="*/ 0 w 21600"/>
              <a:gd name="T5" fmla="*/ 1175753 h 27079"/>
              <a:gd name="T6" fmla="*/ 0 60000 65536"/>
              <a:gd name="T7" fmla="*/ 0 60000 65536"/>
              <a:gd name="T8" fmla="*/ 0 60000 65536"/>
              <a:gd name="T9" fmla="*/ 0 w 21600"/>
              <a:gd name="T10" fmla="*/ 0 h 27079"/>
              <a:gd name="T11" fmla="*/ 21600 w 21600"/>
              <a:gd name="T12" fmla="*/ 27079 h 2707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7079" fill="none" extrusionOk="0">
                <a:moveTo>
                  <a:pt x="10915" y="0"/>
                </a:moveTo>
                <a:cubicBezTo>
                  <a:pt x="17533" y="3875"/>
                  <a:pt x="21600" y="10969"/>
                  <a:pt x="21600" y="18639"/>
                </a:cubicBezTo>
                <a:cubicBezTo>
                  <a:pt x="21600" y="21539"/>
                  <a:pt x="21016" y="24409"/>
                  <a:pt x="19882" y="27078"/>
                </a:cubicBezTo>
              </a:path>
              <a:path w="21600" h="27079" stroke="0" extrusionOk="0">
                <a:moveTo>
                  <a:pt x="10915" y="0"/>
                </a:moveTo>
                <a:cubicBezTo>
                  <a:pt x="17533" y="3875"/>
                  <a:pt x="21600" y="10969"/>
                  <a:pt x="21600" y="18639"/>
                </a:cubicBezTo>
                <a:cubicBezTo>
                  <a:pt x="21600" y="21539"/>
                  <a:pt x="21016" y="24409"/>
                  <a:pt x="19882" y="27078"/>
                </a:cubicBezTo>
                <a:lnTo>
                  <a:pt x="0" y="18639"/>
                </a:lnTo>
                <a:close/>
              </a:path>
            </a:pathLst>
          </a:custGeom>
          <a:noFill/>
          <a:ln w="19050">
            <a:solidFill>
              <a:srgbClr val="40458C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50888" name="Arc 8"/>
          <p:cNvSpPr>
            <a:spLocks/>
          </p:cNvSpPr>
          <p:nvPr/>
        </p:nvSpPr>
        <p:spPr bwMode="auto">
          <a:xfrm rot="4437738" flipV="1">
            <a:off x="2854325" y="3743325"/>
            <a:ext cx="1117600" cy="1708150"/>
          </a:xfrm>
          <a:custGeom>
            <a:avLst/>
            <a:gdLst>
              <a:gd name="T0" fmla="*/ 564802 w 21600"/>
              <a:gd name="T1" fmla="*/ 0 h 27079"/>
              <a:gd name="T2" fmla="*/ 1028761 w 21600"/>
              <a:gd name="T3" fmla="*/ 1708150 h 27079"/>
              <a:gd name="T4" fmla="*/ 0 w 21600"/>
              <a:gd name="T5" fmla="*/ 1175753 h 27079"/>
              <a:gd name="T6" fmla="*/ 0 60000 65536"/>
              <a:gd name="T7" fmla="*/ 0 60000 65536"/>
              <a:gd name="T8" fmla="*/ 0 60000 65536"/>
              <a:gd name="T9" fmla="*/ 0 w 21600"/>
              <a:gd name="T10" fmla="*/ 0 h 27079"/>
              <a:gd name="T11" fmla="*/ 21600 w 21600"/>
              <a:gd name="T12" fmla="*/ 27079 h 2707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7079" fill="none" extrusionOk="0">
                <a:moveTo>
                  <a:pt x="10915" y="0"/>
                </a:moveTo>
                <a:cubicBezTo>
                  <a:pt x="17533" y="3875"/>
                  <a:pt x="21600" y="10969"/>
                  <a:pt x="21600" y="18639"/>
                </a:cubicBezTo>
                <a:cubicBezTo>
                  <a:pt x="21600" y="21539"/>
                  <a:pt x="21016" y="24409"/>
                  <a:pt x="19882" y="27078"/>
                </a:cubicBezTo>
              </a:path>
              <a:path w="21600" h="27079" stroke="0" extrusionOk="0">
                <a:moveTo>
                  <a:pt x="10915" y="0"/>
                </a:moveTo>
                <a:cubicBezTo>
                  <a:pt x="17533" y="3875"/>
                  <a:pt x="21600" y="10969"/>
                  <a:pt x="21600" y="18639"/>
                </a:cubicBezTo>
                <a:cubicBezTo>
                  <a:pt x="21600" y="21539"/>
                  <a:pt x="21016" y="24409"/>
                  <a:pt x="19882" y="27078"/>
                </a:cubicBezTo>
                <a:lnTo>
                  <a:pt x="0" y="18639"/>
                </a:lnTo>
                <a:close/>
              </a:path>
            </a:pathLst>
          </a:custGeom>
          <a:noFill/>
          <a:ln w="19050">
            <a:solidFill>
              <a:srgbClr val="40458C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8905" name="Text Box 9"/>
          <p:cNvSpPr txBox="1">
            <a:spLocks noChangeArrowheads="1"/>
          </p:cNvSpPr>
          <p:nvPr/>
        </p:nvSpPr>
        <p:spPr bwMode="auto">
          <a:xfrm>
            <a:off x="2057400" y="4419600"/>
            <a:ext cx="533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0</a:t>
            </a:r>
          </a:p>
        </p:txBody>
      </p:sp>
      <p:sp>
        <p:nvSpPr>
          <p:cNvPr id="208906" name="Text Box 10"/>
          <p:cNvSpPr txBox="1">
            <a:spLocks noChangeArrowheads="1"/>
          </p:cNvSpPr>
          <p:nvPr/>
        </p:nvSpPr>
        <p:spPr bwMode="auto">
          <a:xfrm>
            <a:off x="4495800" y="4419600"/>
            <a:ext cx="381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1</a:t>
            </a:r>
          </a:p>
        </p:txBody>
      </p:sp>
      <p:sp>
        <p:nvSpPr>
          <p:cNvPr id="250891" name="Text Box 11"/>
          <p:cNvSpPr txBox="1">
            <a:spLocks noChangeArrowheads="1"/>
          </p:cNvSpPr>
          <p:nvPr/>
        </p:nvSpPr>
        <p:spPr bwMode="auto">
          <a:xfrm>
            <a:off x="3200400" y="3886200"/>
            <a:ext cx="685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1/1</a:t>
            </a:r>
          </a:p>
        </p:txBody>
      </p:sp>
      <p:sp>
        <p:nvSpPr>
          <p:cNvPr id="250892" name="Text Box 12"/>
          <p:cNvSpPr txBox="1">
            <a:spLocks noChangeArrowheads="1"/>
          </p:cNvSpPr>
          <p:nvPr/>
        </p:nvSpPr>
        <p:spPr bwMode="auto">
          <a:xfrm>
            <a:off x="3200400" y="5105400"/>
            <a:ext cx="838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0/1</a:t>
            </a:r>
          </a:p>
        </p:txBody>
      </p:sp>
      <p:sp>
        <p:nvSpPr>
          <p:cNvPr id="250893" name="Text Box 13"/>
          <p:cNvSpPr txBox="1">
            <a:spLocks noChangeArrowheads="1"/>
          </p:cNvSpPr>
          <p:nvPr/>
        </p:nvSpPr>
        <p:spPr bwMode="auto">
          <a:xfrm>
            <a:off x="685800" y="4022725"/>
            <a:ext cx="914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0/0</a:t>
            </a:r>
          </a:p>
        </p:txBody>
      </p:sp>
      <p:sp>
        <p:nvSpPr>
          <p:cNvPr id="250894" name="Text Box 14"/>
          <p:cNvSpPr txBox="1">
            <a:spLocks noChangeArrowheads="1"/>
          </p:cNvSpPr>
          <p:nvPr/>
        </p:nvSpPr>
        <p:spPr bwMode="auto">
          <a:xfrm>
            <a:off x="5715000" y="4022725"/>
            <a:ext cx="762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cs typeface="Arial" pitchFamily="34" charset="0"/>
              </a:rPr>
              <a:t>1/0</a:t>
            </a:r>
          </a:p>
        </p:txBody>
      </p:sp>
      <p:sp>
        <p:nvSpPr>
          <p:cNvPr id="250895" name="Text Box 15"/>
          <p:cNvSpPr txBox="1">
            <a:spLocks noChangeArrowheads="1"/>
          </p:cNvSpPr>
          <p:nvPr/>
        </p:nvSpPr>
        <p:spPr bwMode="auto">
          <a:xfrm>
            <a:off x="5791200" y="2189163"/>
            <a:ext cx="22098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fa-IR" sz="2000" dirty="0">
                <a:solidFill>
                  <a:srgbClr val="40458C"/>
                </a:solidFill>
              </a:rPr>
              <a:t>ورودی : 1 بیت</a:t>
            </a:r>
            <a:endParaRPr lang="en-US" sz="2000" dirty="0">
              <a:solidFill>
                <a:srgbClr val="40458C"/>
              </a:solidFill>
            </a:endParaRPr>
          </a:p>
          <a:p>
            <a:pPr algn="r">
              <a:spcBef>
                <a:spcPct val="50000"/>
              </a:spcBef>
            </a:pPr>
            <a:r>
              <a:rPr lang="en-US" sz="2000" dirty="0">
                <a:solidFill>
                  <a:srgbClr val="40458C"/>
                </a:solidFill>
              </a:rPr>
              <a:t>p </a:t>
            </a:r>
            <a:r>
              <a:rPr lang="en-US" sz="2400" baseline="-25000" dirty="0">
                <a:solidFill>
                  <a:srgbClr val="40458C"/>
                </a:solidFill>
              </a:rPr>
              <a:t>e </a:t>
            </a:r>
            <a:r>
              <a:rPr lang="fa-IR" sz="2000" dirty="0">
                <a:solidFill>
                  <a:srgbClr val="40458C"/>
                </a:solidFill>
              </a:rPr>
              <a:t>خروجی:1 بیت </a:t>
            </a:r>
            <a:endParaRPr lang="en-US" sz="2000" dirty="0">
              <a:solidFill>
                <a:srgbClr val="40458C"/>
              </a:solidFill>
            </a:endParaRPr>
          </a:p>
          <a:p>
            <a:pPr algn="r">
              <a:spcBef>
                <a:spcPct val="50000"/>
              </a:spcBef>
            </a:pPr>
            <a:r>
              <a:rPr lang="fa-IR" sz="2000" dirty="0">
                <a:solidFill>
                  <a:srgbClr val="40458C"/>
                </a:solidFill>
              </a:rPr>
              <a:t>حالت : بیت ما قبل </a:t>
            </a:r>
            <a:endParaRPr lang="en-US" sz="2000" dirty="0">
              <a:solidFill>
                <a:srgbClr val="40458C"/>
              </a:solidFill>
            </a:endParaRPr>
          </a:p>
        </p:txBody>
      </p:sp>
      <p:sp>
        <p:nvSpPr>
          <p:cNvPr id="250896" name="AutoShape 16"/>
          <p:cNvSpPr>
            <a:spLocks/>
          </p:cNvSpPr>
          <p:nvPr/>
        </p:nvSpPr>
        <p:spPr bwMode="auto">
          <a:xfrm>
            <a:off x="8001000" y="2214554"/>
            <a:ext cx="152400" cy="1219200"/>
          </a:xfrm>
          <a:prstGeom prst="rightBrace">
            <a:avLst>
              <a:gd name="adj1" fmla="val 66667"/>
              <a:gd name="adj2" fmla="val 50000"/>
            </a:avLst>
          </a:prstGeom>
          <a:noFill/>
          <a:ln w="9525">
            <a:solidFill>
              <a:srgbClr val="40458C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50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50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50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50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508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2508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50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250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250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250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0884" grpId="0" animBg="1"/>
      <p:bldP spid="250886" grpId="0" animBg="1"/>
      <p:bldP spid="250887" grpId="0" animBg="1"/>
      <p:bldP spid="250888" grpId="0" animBg="1"/>
      <p:bldP spid="250891" grpId="0"/>
      <p:bldP spid="250892" grpId="0"/>
      <p:bldP spid="250893" grpId="0"/>
      <p:bldP spid="250894" grpId="0"/>
      <p:bldP spid="250895" grpId="0"/>
      <p:bldP spid="25089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CBF92-8236-4C4A-8ABB-AB9A44113874}" type="slidenum">
              <a:rPr lang="en-US" altLang="en-US"/>
              <a:pPr/>
              <a:t>31</a:t>
            </a:fld>
            <a:endParaRPr lang="en-US" altLang="en-US"/>
          </a:p>
        </p:txBody>
      </p:sp>
      <p:pic>
        <p:nvPicPr>
          <p:cNvPr id="138244" name="Picture 4" descr="AACFLQQ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6875" y="1238250"/>
            <a:ext cx="3030538" cy="4762500"/>
          </a:xfrm>
          <a:prstGeom prst="rect">
            <a:avLst/>
          </a:prstGeom>
          <a:noFill/>
        </p:spPr>
      </p:pic>
      <p:sp>
        <p:nvSpPr>
          <p:cNvPr id="138249" name="Rectangle 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a-IR"/>
              <a:t>کاهش حالت</a:t>
            </a:r>
            <a:endParaRPr lang="en-US"/>
          </a:p>
        </p:txBody>
      </p:sp>
      <p:sp>
        <p:nvSpPr>
          <p:cNvPr id="138250" name="Rectangle 10"/>
          <p:cNvSpPr>
            <a:spLocks noGrp="1" noChangeArrowheads="1"/>
          </p:cNvSpPr>
          <p:nvPr>
            <p:ph type="body" idx="1"/>
          </p:nvPr>
        </p:nvSpPr>
        <p:spPr>
          <a:xfrm>
            <a:off x="3403600" y="1719263"/>
            <a:ext cx="5283200" cy="4411662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fa-IR" sz="2100" dirty="0">
                <a:solidFill>
                  <a:schemeClr val="accent2"/>
                </a:solidFill>
              </a:rPr>
              <a:t>هدف</a:t>
            </a:r>
            <a:r>
              <a:rPr lang="fa-IR" sz="2100" dirty="0"/>
              <a:t>: کاهش حالتهاي مدار بدون تغيير در عملکرد آن. (ساده سازي مدارات ترتيبي)</a:t>
            </a:r>
            <a:endParaRPr lang="en-US" sz="2100" dirty="0"/>
          </a:p>
          <a:p>
            <a:pPr>
              <a:lnSpc>
                <a:spcPct val="80000"/>
              </a:lnSpc>
            </a:pPr>
            <a:r>
              <a:rPr lang="fa-IR" sz="2100" dirty="0"/>
              <a:t>مثالي از دياگرام حالت:</a:t>
            </a:r>
            <a:endParaRPr lang="en-US" sz="2100" dirty="0"/>
          </a:p>
          <a:p>
            <a:pPr>
              <a:lnSpc>
                <a:spcPct val="80000"/>
              </a:lnSpc>
            </a:pPr>
            <a:endParaRPr lang="en-US" sz="2100" dirty="0"/>
          </a:p>
          <a:p>
            <a:pPr>
              <a:lnSpc>
                <a:spcPct val="80000"/>
              </a:lnSpc>
            </a:pPr>
            <a:r>
              <a:rPr lang="fa-IR" sz="2100" dirty="0">
                <a:solidFill>
                  <a:schemeClr val="accent2"/>
                </a:solidFill>
              </a:rPr>
              <a:t>حالت </a:t>
            </a:r>
            <a:r>
              <a:rPr lang="en-US" sz="2100" dirty="0">
                <a:solidFill>
                  <a:schemeClr val="accent2"/>
                </a:solidFill>
              </a:rPr>
              <a:t>a</a:t>
            </a:r>
            <a:r>
              <a:rPr lang="fa-IR" sz="2100" dirty="0">
                <a:solidFill>
                  <a:schemeClr val="accent2"/>
                </a:solidFill>
              </a:rPr>
              <a:t>:</a:t>
            </a:r>
            <a:r>
              <a:rPr lang="en-US" sz="2100" dirty="0"/>
              <a:t> </a:t>
            </a:r>
            <a:r>
              <a:rPr lang="fa-IR" sz="2100" dirty="0"/>
              <a:t>ورودي </a:t>
            </a:r>
            <a:r>
              <a:rPr lang="en-US" sz="2100" dirty="0"/>
              <a:t>0</a:t>
            </a:r>
            <a:r>
              <a:rPr lang="fa-IR" sz="2100" dirty="0"/>
              <a:t> </a:t>
            </a:r>
            <a:r>
              <a:rPr lang="en-US" sz="2100" dirty="0"/>
              <a:t> </a:t>
            </a:r>
            <a:r>
              <a:rPr lang="en-US" sz="2100" dirty="0">
                <a:sym typeface="Wingdings" pitchFamily="2" charset="2"/>
              </a:rPr>
              <a:t></a:t>
            </a:r>
            <a:r>
              <a:rPr lang="fa-IR" sz="2100" dirty="0">
                <a:sym typeface="Wingdings" pitchFamily="2" charset="2"/>
              </a:rPr>
              <a:t>خروجي </a:t>
            </a:r>
            <a:r>
              <a:rPr lang="en-US" sz="2100" dirty="0">
                <a:sym typeface="Wingdings" pitchFamily="2" charset="2"/>
              </a:rPr>
              <a:t> 0</a:t>
            </a:r>
            <a:r>
              <a:rPr lang="fa-IR" sz="2100" dirty="0">
                <a:sym typeface="Wingdings" pitchFamily="2" charset="2"/>
              </a:rPr>
              <a:t>، مدار حالت خود را حفظ </a:t>
            </a:r>
            <a:r>
              <a:rPr lang="fa-IR" sz="2100" dirty="0" smtClean="0">
                <a:sym typeface="Wingdings" pitchFamily="2" charset="2"/>
              </a:rPr>
              <a:t>مي‌کند</a:t>
            </a:r>
            <a:endParaRPr lang="fa-IR" sz="2100" dirty="0">
              <a:sym typeface="Wingdings" pitchFamily="2" charset="2"/>
            </a:endParaRPr>
          </a:p>
          <a:p>
            <a:pPr>
              <a:lnSpc>
                <a:spcPct val="80000"/>
              </a:lnSpc>
            </a:pPr>
            <a:r>
              <a:rPr lang="fa-IR" sz="2100" dirty="0">
                <a:solidFill>
                  <a:schemeClr val="accent2"/>
                </a:solidFill>
              </a:rPr>
              <a:t>حالت</a:t>
            </a:r>
            <a:r>
              <a:rPr lang="en-US" sz="2100" dirty="0">
                <a:solidFill>
                  <a:schemeClr val="accent2"/>
                </a:solidFill>
              </a:rPr>
              <a:t>a</a:t>
            </a:r>
            <a:r>
              <a:rPr lang="fa-IR" sz="2100" dirty="0">
                <a:solidFill>
                  <a:schemeClr val="accent2"/>
                </a:solidFill>
              </a:rPr>
              <a:t>:</a:t>
            </a:r>
            <a:r>
              <a:rPr lang="en-US" sz="2100" dirty="0"/>
              <a:t> </a:t>
            </a:r>
            <a:r>
              <a:rPr lang="fa-IR" sz="2100" dirty="0"/>
              <a:t>ورودي </a:t>
            </a:r>
            <a:r>
              <a:rPr lang="en-US" sz="2100" dirty="0"/>
              <a:t>1</a:t>
            </a:r>
            <a:r>
              <a:rPr lang="fa-IR" sz="2100" dirty="0"/>
              <a:t> </a:t>
            </a:r>
            <a:r>
              <a:rPr lang="en-US" sz="2100" dirty="0"/>
              <a:t> </a:t>
            </a:r>
            <a:r>
              <a:rPr lang="en-US" sz="2100" dirty="0">
                <a:sym typeface="Wingdings" pitchFamily="2" charset="2"/>
              </a:rPr>
              <a:t></a:t>
            </a:r>
            <a:r>
              <a:rPr lang="fa-IR" sz="2100" dirty="0">
                <a:sym typeface="Wingdings" pitchFamily="2" charset="2"/>
              </a:rPr>
              <a:t>خروجي </a:t>
            </a:r>
            <a:r>
              <a:rPr lang="en-US" sz="2100" dirty="0">
                <a:sym typeface="Wingdings" pitchFamily="2" charset="2"/>
              </a:rPr>
              <a:t> 0</a:t>
            </a:r>
            <a:r>
              <a:rPr lang="fa-IR" sz="2100" dirty="0">
                <a:sym typeface="Wingdings" pitchFamily="2" charset="2"/>
              </a:rPr>
              <a:t>، مدار به حالت </a:t>
            </a:r>
            <a:r>
              <a:rPr lang="en-US" sz="2100" dirty="0">
                <a:sym typeface="Wingdings" pitchFamily="2" charset="2"/>
              </a:rPr>
              <a:t>b</a:t>
            </a:r>
            <a:r>
              <a:rPr lang="fa-IR" sz="2100" dirty="0">
                <a:sym typeface="Wingdings" pitchFamily="2" charset="2"/>
              </a:rPr>
              <a:t> </a:t>
            </a:r>
            <a:r>
              <a:rPr lang="fa-IR" sz="2100" dirty="0" smtClean="0">
                <a:sym typeface="Wingdings" pitchFamily="2" charset="2"/>
              </a:rPr>
              <a:t>مي‌رود</a:t>
            </a:r>
            <a:r>
              <a:rPr lang="fa-IR" sz="2100" dirty="0">
                <a:sym typeface="Wingdings" pitchFamily="2" charset="2"/>
              </a:rPr>
              <a:t>.</a:t>
            </a:r>
          </a:p>
          <a:p>
            <a:pPr>
              <a:lnSpc>
                <a:spcPct val="80000"/>
              </a:lnSpc>
            </a:pPr>
            <a:r>
              <a:rPr lang="en-US" sz="2100" dirty="0">
                <a:sym typeface="Wingdings" pitchFamily="2" charset="2"/>
              </a:rPr>
              <a:t> </a:t>
            </a:r>
          </a:p>
          <a:p>
            <a:pPr>
              <a:lnSpc>
                <a:spcPct val="80000"/>
              </a:lnSpc>
            </a:pPr>
            <a:r>
              <a:rPr lang="fa-IR" sz="2100" dirty="0">
                <a:solidFill>
                  <a:schemeClr val="accent2"/>
                </a:solidFill>
              </a:rPr>
              <a:t>حالت </a:t>
            </a:r>
            <a:r>
              <a:rPr lang="en-US" sz="2100" dirty="0">
                <a:solidFill>
                  <a:schemeClr val="accent2"/>
                </a:solidFill>
              </a:rPr>
              <a:t>b</a:t>
            </a:r>
            <a:r>
              <a:rPr lang="fa-IR" sz="2100" dirty="0">
                <a:solidFill>
                  <a:schemeClr val="accent2"/>
                </a:solidFill>
              </a:rPr>
              <a:t>:</a:t>
            </a:r>
            <a:r>
              <a:rPr lang="en-US" sz="2100" dirty="0"/>
              <a:t> </a:t>
            </a:r>
            <a:r>
              <a:rPr lang="fa-IR" sz="2100" dirty="0"/>
              <a:t>ورودي </a:t>
            </a:r>
            <a:r>
              <a:rPr lang="en-US" sz="2100" dirty="0"/>
              <a:t>0</a:t>
            </a:r>
            <a:r>
              <a:rPr lang="fa-IR" sz="2100" dirty="0"/>
              <a:t> </a:t>
            </a:r>
            <a:r>
              <a:rPr lang="en-US" sz="2100" dirty="0"/>
              <a:t> </a:t>
            </a:r>
            <a:r>
              <a:rPr lang="en-US" sz="2100" dirty="0">
                <a:sym typeface="Wingdings" pitchFamily="2" charset="2"/>
              </a:rPr>
              <a:t></a:t>
            </a:r>
            <a:r>
              <a:rPr lang="fa-IR" sz="2100" dirty="0">
                <a:sym typeface="Wingdings" pitchFamily="2" charset="2"/>
              </a:rPr>
              <a:t>خروجي </a:t>
            </a:r>
            <a:r>
              <a:rPr lang="en-US" sz="2100" dirty="0">
                <a:sym typeface="Wingdings" pitchFamily="2" charset="2"/>
              </a:rPr>
              <a:t> </a:t>
            </a:r>
            <a:r>
              <a:rPr lang="en-US" sz="2100" dirty="0" smtClean="0">
                <a:sym typeface="Wingdings" pitchFamily="2" charset="2"/>
              </a:rPr>
              <a:t>0</a:t>
            </a:r>
            <a:r>
              <a:rPr lang="fa-IR" sz="2100" dirty="0" smtClean="0">
                <a:sym typeface="Wingdings" pitchFamily="2" charset="2"/>
              </a:rPr>
              <a:t>، </a:t>
            </a:r>
            <a:r>
              <a:rPr lang="fa-IR" sz="2100" dirty="0">
                <a:sym typeface="Wingdings" pitchFamily="2" charset="2"/>
              </a:rPr>
              <a:t>مدار به حالت </a:t>
            </a:r>
            <a:r>
              <a:rPr lang="en-US" sz="2100" dirty="0">
                <a:sym typeface="Wingdings" pitchFamily="2" charset="2"/>
              </a:rPr>
              <a:t>c</a:t>
            </a:r>
            <a:r>
              <a:rPr lang="fa-IR" sz="2100" dirty="0">
                <a:sym typeface="Wingdings" pitchFamily="2" charset="2"/>
              </a:rPr>
              <a:t> </a:t>
            </a:r>
            <a:r>
              <a:rPr lang="fa-IR" sz="2100" dirty="0" smtClean="0">
                <a:sym typeface="Wingdings" pitchFamily="2" charset="2"/>
              </a:rPr>
              <a:t>مي‌رود</a:t>
            </a:r>
            <a:r>
              <a:rPr lang="fa-IR" sz="2100" dirty="0">
                <a:sym typeface="Wingdings" pitchFamily="2" charset="2"/>
              </a:rPr>
              <a:t>.</a:t>
            </a:r>
          </a:p>
          <a:p>
            <a:pPr>
              <a:lnSpc>
                <a:spcPct val="80000"/>
              </a:lnSpc>
            </a:pPr>
            <a:r>
              <a:rPr lang="en-US" sz="2100" i="1" dirty="0"/>
              <a:t>   </a:t>
            </a:r>
            <a:r>
              <a:rPr lang="en-US" sz="2100" dirty="0">
                <a:sym typeface="Wingdings" pitchFamily="2" charset="2"/>
              </a:rPr>
              <a:t> </a:t>
            </a:r>
          </a:p>
          <a:p>
            <a:pPr>
              <a:lnSpc>
                <a:spcPct val="80000"/>
              </a:lnSpc>
            </a:pPr>
            <a:r>
              <a:rPr lang="fa-IR" sz="2100" dirty="0">
                <a:solidFill>
                  <a:schemeClr val="accent2"/>
                </a:solidFill>
              </a:rPr>
              <a:t>حالت </a:t>
            </a:r>
            <a:r>
              <a:rPr lang="en-US" sz="2100" dirty="0">
                <a:solidFill>
                  <a:schemeClr val="accent2"/>
                </a:solidFill>
              </a:rPr>
              <a:t>b</a:t>
            </a:r>
            <a:r>
              <a:rPr lang="fa-IR" sz="2100" dirty="0">
                <a:solidFill>
                  <a:schemeClr val="accent2"/>
                </a:solidFill>
              </a:rPr>
              <a:t>:</a:t>
            </a:r>
            <a:r>
              <a:rPr lang="en-US" sz="2100" dirty="0"/>
              <a:t> </a:t>
            </a:r>
            <a:r>
              <a:rPr lang="fa-IR" sz="2100" dirty="0"/>
              <a:t>ورودي </a:t>
            </a:r>
            <a:r>
              <a:rPr lang="en-US" sz="2100" dirty="0"/>
              <a:t>1</a:t>
            </a:r>
            <a:r>
              <a:rPr lang="fa-IR" sz="2100" dirty="0"/>
              <a:t> </a:t>
            </a:r>
            <a:r>
              <a:rPr lang="en-US" sz="2100" dirty="0"/>
              <a:t> </a:t>
            </a:r>
            <a:r>
              <a:rPr lang="en-US" sz="2100" dirty="0">
                <a:sym typeface="Wingdings" pitchFamily="2" charset="2"/>
              </a:rPr>
              <a:t></a:t>
            </a:r>
            <a:r>
              <a:rPr lang="fa-IR" sz="2100" dirty="0">
                <a:sym typeface="Wingdings" pitchFamily="2" charset="2"/>
              </a:rPr>
              <a:t>خروجي </a:t>
            </a:r>
            <a:r>
              <a:rPr lang="en-US" sz="2100" dirty="0">
                <a:sym typeface="Wingdings" pitchFamily="2" charset="2"/>
              </a:rPr>
              <a:t> 0</a:t>
            </a:r>
            <a:r>
              <a:rPr lang="fa-IR" sz="2100" dirty="0">
                <a:sym typeface="Wingdings" pitchFamily="2" charset="2"/>
              </a:rPr>
              <a:t>، مدار به حالت </a:t>
            </a:r>
            <a:r>
              <a:rPr lang="en-US" sz="2100" dirty="0">
                <a:sym typeface="Wingdings" pitchFamily="2" charset="2"/>
              </a:rPr>
              <a:t>d</a:t>
            </a:r>
            <a:r>
              <a:rPr lang="fa-IR" sz="2100" dirty="0">
                <a:sym typeface="Wingdings" pitchFamily="2" charset="2"/>
              </a:rPr>
              <a:t> </a:t>
            </a:r>
            <a:r>
              <a:rPr lang="fa-IR" sz="2100" dirty="0" smtClean="0">
                <a:sym typeface="Wingdings" pitchFamily="2" charset="2"/>
              </a:rPr>
              <a:t>مي‌رود</a:t>
            </a:r>
            <a:r>
              <a:rPr lang="fa-IR" sz="2100" dirty="0">
                <a:sym typeface="Wingdings" pitchFamily="2" charset="2"/>
              </a:rPr>
              <a:t>.</a:t>
            </a:r>
            <a:endParaRPr lang="en-US" sz="2100" dirty="0">
              <a:sym typeface="Wingdings" pitchFamily="2" charset="2"/>
            </a:endParaRPr>
          </a:p>
          <a:p>
            <a:pPr>
              <a:lnSpc>
                <a:spcPct val="80000"/>
              </a:lnSpc>
            </a:pPr>
            <a:endParaRPr lang="en-US" sz="21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E5B913-A768-4FC6-9C3C-C6E3A772D87C}" type="slidenum">
              <a:rPr lang="en-US" altLang="en-US"/>
              <a:pPr/>
              <a:t>32</a:t>
            </a:fld>
            <a:endParaRPr lang="en-US" altLang="en-US"/>
          </a:p>
        </p:txBody>
      </p:sp>
      <p:sp>
        <p:nvSpPr>
          <p:cNvPr id="139267" name="Text Box 3"/>
          <p:cNvSpPr txBox="1">
            <a:spLocks noChangeArrowheads="1"/>
          </p:cNvSpPr>
          <p:nvPr/>
        </p:nvSpPr>
        <p:spPr bwMode="auto">
          <a:xfrm>
            <a:off x="342900" y="1903413"/>
            <a:ext cx="5935663" cy="344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457200" indent="-457200"/>
            <a:endParaRPr lang="en-US" sz="2000" i="1">
              <a:latin typeface="Times New Roman" pitchFamily="18" charset="0"/>
            </a:endParaRPr>
          </a:p>
          <a:p>
            <a:pPr marL="457200" indent="-457200"/>
            <a:endParaRPr lang="en-US" sz="2000" i="1">
              <a:latin typeface="Times New Roman" pitchFamily="18" charset="0"/>
            </a:endParaRPr>
          </a:p>
          <a:p>
            <a:pPr marL="457200" indent="-457200"/>
            <a:r>
              <a:rPr lang="fa-IR" sz="2000" u="sng">
                <a:latin typeface="Times New Roman" pitchFamily="18" charset="0"/>
                <a:cs typeface="B Lotus" pitchFamily="2" charset="-78"/>
              </a:rPr>
              <a:t>حالت فعلي </a:t>
            </a:r>
            <a:r>
              <a:rPr lang="en-US" sz="2000" u="sng">
                <a:latin typeface="Times New Roman" pitchFamily="18" charset="0"/>
                <a:cs typeface="B Lotus" pitchFamily="2" charset="-78"/>
              </a:rPr>
              <a:t>	 </a:t>
            </a:r>
            <a:r>
              <a:rPr lang="fa-IR" sz="2000" u="sng">
                <a:latin typeface="Times New Roman" pitchFamily="18" charset="0"/>
                <a:cs typeface="B Lotus" pitchFamily="2" charset="-78"/>
              </a:rPr>
              <a:t>حالت بعدي</a:t>
            </a:r>
            <a:r>
              <a:rPr lang="en-US" sz="2000" u="sng">
                <a:latin typeface="Times New Roman" pitchFamily="18" charset="0"/>
                <a:cs typeface="B Lotus" pitchFamily="2" charset="-78"/>
              </a:rPr>
              <a:t> 	   </a:t>
            </a:r>
            <a:r>
              <a:rPr lang="fa-IR" sz="2000" u="sng">
                <a:latin typeface="Times New Roman" pitchFamily="18" charset="0"/>
                <a:cs typeface="B Lotus" pitchFamily="2" charset="-78"/>
              </a:rPr>
              <a:t>خروجي</a:t>
            </a:r>
            <a:r>
              <a:rPr lang="en-US" sz="2000" u="sng">
                <a:latin typeface="Times New Roman" pitchFamily="18" charset="0"/>
                <a:cs typeface="B Lotus" pitchFamily="2" charset="-78"/>
              </a:rPr>
              <a:t> </a:t>
            </a:r>
            <a:r>
              <a:rPr lang="fa-IR" sz="2000" u="sng">
                <a:latin typeface="Times New Roman" pitchFamily="18" charset="0"/>
                <a:cs typeface="B Lotus" pitchFamily="2" charset="-78"/>
              </a:rPr>
              <a:t>     </a:t>
            </a:r>
            <a:endParaRPr lang="en-US" sz="2000" u="sng">
              <a:latin typeface="Times New Roman" pitchFamily="18" charset="0"/>
              <a:cs typeface="B Lotus" pitchFamily="2" charset="-78"/>
            </a:endParaRPr>
          </a:p>
          <a:p>
            <a:pPr marL="457200" indent="-457200"/>
            <a:r>
              <a:rPr lang="en-US" sz="2000">
                <a:latin typeface="Times New Roman" pitchFamily="18" charset="0"/>
              </a:rPr>
              <a:t>	 		</a:t>
            </a:r>
            <a:r>
              <a:rPr lang="en-US" sz="2000" i="1">
                <a:latin typeface="Times New Roman" pitchFamily="18" charset="0"/>
              </a:rPr>
              <a:t>x</a:t>
            </a:r>
            <a:r>
              <a:rPr lang="en-US" sz="2000">
                <a:latin typeface="Times New Roman" pitchFamily="18" charset="0"/>
              </a:rPr>
              <a:t> = 0  </a:t>
            </a:r>
            <a:r>
              <a:rPr lang="en-US" sz="2000" i="1">
                <a:latin typeface="Times New Roman" pitchFamily="18" charset="0"/>
              </a:rPr>
              <a:t>x</a:t>
            </a:r>
            <a:r>
              <a:rPr lang="en-US" sz="2000">
                <a:latin typeface="Times New Roman" pitchFamily="18" charset="0"/>
              </a:rPr>
              <a:t> = 1</a:t>
            </a:r>
            <a:r>
              <a:rPr lang="en-US" sz="2000" i="1">
                <a:latin typeface="Times New Roman" pitchFamily="18" charset="0"/>
              </a:rPr>
              <a:t>  	 x</a:t>
            </a:r>
            <a:r>
              <a:rPr lang="en-US" sz="2000">
                <a:latin typeface="Times New Roman" pitchFamily="18" charset="0"/>
              </a:rPr>
              <a:t> = 0  </a:t>
            </a:r>
            <a:r>
              <a:rPr lang="en-US" sz="2000" i="1">
                <a:latin typeface="Times New Roman" pitchFamily="18" charset="0"/>
              </a:rPr>
              <a:t>x</a:t>
            </a:r>
            <a:r>
              <a:rPr lang="en-US" sz="2000">
                <a:latin typeface="Times New Roman" pitchFamily="18" charset="0"/>
              </a:rPr>
              <a:t> = 1</a:t>
            </a:r>
          </a:p>
          <a:p>
            <a:pPr marL="457200" indent="-457200"/>
            <a:r>
              <a:rPr lang="en-US" sz="2000" i="1">
                <a:latin typeface="Times New Roman" pitchFamily="18" charset="0"/>
              </a:rPr>
              <a:t>a			  a        b                   </a:t>
            </a:r>
            <a:r>
              <a:rPr lang="en-US" sz="2000">
                <a:latin typeface="Times New Roman" pitchFamily="18" charset="0"/>
              </a:rPr>
              <a:t>0        0</a:t>
            </a:r>
          </a:p>
          <a:p>
            <a:pPr marL="457200" indent="-457200"/>
            <a:r>
              <a:rPr lang="en-US" sz="2000" i="1">
                <a:latin typeface="Times New Roman" pitchFamily="18" charset="0"/>
              </a:rPr>
              <a:t>b			  c        d		    </a:t>
            </a:r>
            <a:r>
              <a:rPr lang="en-US" sz="2000">
                <a:latin typeface="Times New Roman" pitchFamily="18" charset="0"/>
              </a:rPr>
              <a:t>0        0</a:t>
            </a:r>
            <a:r>
              <a:rPr lang="en-US" sz="2000" i="1">
                <a:latin typeface="Times New Roman" pitchFamily="18" charset="0"/>
              </a:rPr>
              <a:t> 	</a:t>
            </a:r>
          </a:p>
          <a:p>
            <a:pPr marL="457200" indent="-457200"/>
            <a:r>
              <a:rPr lang="en-US" sz="2000" i="1">
                <a:latin typeface="Times New Roman" pitchFamily="18" charset="0"/>
              </a:rPr>
              <a:t>c                             a        d                   </a:t>
            </a:r>
            <a:r>
              <a:rPr lang="en-US" sz="2000">
                <a:latin typeface="Times New Roman" pitchFamily="18" charset="0"/>
              </a:rPr>
              <a:t>0        0</a:t>
            </a:r>
            <a:endParaRPr lang="en-US" sz="2000" i="1">
              <a:latin typeface="Times New Roman" pitchFamily="18" charset="0"/>
            </a:endParaRPr>
          </a:p>
          <a:p>
            <a:pPr marL="457200" indent="-457200"/>
            <a:r>
              <a:rPr lang="en-US" sz="2000" i="1">
                <a:latin typeface="Times New Roman" pitchFamily="18" charset="0"/>
              </a:rPr>
              <a:t>d                             e        f                    </a:t>
            </a:r>
            <a:r>
              <a:rPr lang="en-US" sz="2000">
                <a:latin typeface="Times New Roman" pitchFamily="18" charset="0"/>
              </a:rPr>
              <a:t>0        1</a:t>
            </a:r>
            <a:endParaRPr lang="en-US" sz="2000" i="1">
              <a:latin typeface="Times New Roman" pitchFamily="18" charset="0"/>
            </a:endParaRPr>
          </a:p>
          <a:p>
            <a:pPr marL="457200" indent="-457200"/>
            <a:r>
              <a:rPr lang="en-US" sz="2000" i="1">
                <a:latin typeface="Times New Roman" pitchFamily="18" charset="0"/>
              </a:rPr>
              <a:t>e                             a        f                    </a:t>
            </a:r>
            <a:r>
              <a:rPr lang="en-US" sz="2000">
                <a:latin typeface="Times New Roman" pitchFamily="18" charset="0"/>
              </a:rPr>
              <a:t>0        1</a:t>
            </a:r>
            <a:endParaRPr lang="en-US" sz="2000" i="1">
              <a:latin typeface="Times New Roman" pitchFamily="18" charset="0"/>
            </a:endParaRPr>
          </a:p>
          <a:p>
            <a:pPr marL="457200" indent="-457200"/>
            <a:r>
              <a:rPr lang="en-US" sz="2000" i="1">
                <a:latin typeface="Times New Roman" pitchFamily="18" charset="0"/>
              </a:rPr>
              <a:t>f                              g        f                    </a:t>
            </a:r>
            <a:r>
              <a:rPr lang="en-US" sz="2000">
                <a:latin typeface="Times New Roman" pitchFamily="18" charset="0"/>
              </a:rPr>
              <a:t>0        1</a:t>
            </a:r>
            <a:endParaRPr lang="en-US" sz="2000" i="1">
              <a:latin typeface="Times New Roman" pitchFamily="18" charset="0"/>
            </a:endParaRPr>
          </a:p>
          <a:p>
            <a:pPr marL="457200" indent="-457200"/>
            <a:r>
              <a:rPr lang="en-US" sz="2000" i="1">
                <a:latin typeface="Times New Roman" pitchFamily="18" charset="0"/>
              </a:rPr>
              <a:t>g 			  a        f                    </a:t>
            </a:r>
            <a:r>
              <a:rPr lang="en-US" sz="2000">
                <a:latin typeface="Times New Roman" pitchFamily="18" charset="0"/>
              </a:rPr>
              <a:t>0        1</a:t>
            </a:r>
          </a:p>
        </p:txBody>
      </p:sp>
      <p:sp>
        <p:nvSpPr>
          <p:cNvPr id="139269" name="Line 5"/>
          <p:cNvSpPr>
            <a:spLocks noChangeShapeType="1"/>
          </p:cNvSpPr>
          <p:nvPr/>
        </p:nvSpPr>
        <p:spPr bwMode="auto">
          <a:xfrm>
            <a:off x="433388" y="3168650"/>
            <a:ext cx="496252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39272" name="Line 8"/>
          <p:cNvSpPr>
            <a:spLocks noChangeShapeType="1"/>
          </p:cNvSpPr>
          <p:nvPr/>
        </p:nvSpPr>
        <p:spPr bwMode="auto">
          <a:xfrm>
            <a:off x="411163" y="2508250"/>
            <a:ext cx="496252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39273" name="Line 9"/>
          <p:cNvSpPr>
            <a:spLocks noChangeShapeType="1"/>
          </p:cNvSpPr>
          <p:nvPr/>
        </p:nvSpPr>
        <p:spPr bwMode="auto">
          <a:xfrm>
            <a:off x="409575" y="5338763"/>
            <a:ext cx="496252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139274" name="Picture 10" descr="AACFLQQ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76900" y="1833563"/>
            <a:ext cx="2813050" cy="4421187"/>
          </a:xfrm>
          <a:prstGeom prst="rect">
            <a:avLst/>
          </a:prstGeom>
          <a:noFill/>
        </p:spPr>
      </p:pic>
      <p:sp>
        <p:nvSpPr>
          <p:cNvPr id="139275" name="Rectangle 1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a-IR"/>
              <a:t>کاهش حالت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AB533-1B67-42B6-A0F2-8DBDD47F4F22}" type="slidenum">
              <a:rPr lang="en-US" altLang="en-US"/>
              <a:pPr/>
              <a:t>33</a:t>
            </a:fld>
            <a:endParaRPr lang="en-US" altLang="en-US"/>
          </a:p>
        </p:txBody>
      </p:sp>
      <p:sp>
        <p:nvSpPr>
          <p:cNvPr id="140293" name="Text Box 5"/>
          <p:cNvSpPr txBox="1">
            <a:spLocks noChangeArrowheads="1"/>
          </p:cNvSpPr>
          <p:nvPr/>
        </p:nvSpPr>
        <p:spPr bwMode="auto">
          <a:xfrm>
            <a:off x="1763713" y="2219325"/>
            <a:ext cx="5935662" cy="344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457200" indent="-457200"/>
            <a:endParaRPr lang="en-US" sz="2000" i="1" dirty="0">
              <a:latin typeface="Times New Roman" pitchFamily="18" charset="0"/>
            </a:endParaRPr>
          </a:p>
          <a:p>
            <a:pPr marL="457200" indent="-457200"/>
            <a:endParaRPr lang="en-US" sz="2000" i="1" dirty="0">
              <a:latin typeface="Times New Roman" pitchFamily="18" charset="0"/>
            </a:endParaRPr>
          </a:p>
          <a:p>
            <a:pPr marL="457200" indent="-457200"/>
            <a:r>
              <a:rPr lang="fa-IR" sz="2000" u="sng" dirty="0">
                <a:cs typeface="B Lotus" pitchFamily="2" charset="-78"/>
              </a:rPr>
              <a:t>حالت فعلي </a:t>
            </a:r>
            <a:r>
              <a:rPr lang="en-US" sz="2000" u="sng" dirty="0">
                <a:cs typeface="B Lotus" pitchFamily="2" charset="-78"/>
              </a:rPr>
              <a:t>	 </a:t>
            </a:r>
            <a:r>
              <a:rPr lang="fa-IR" sz="2000" u="sng" dirty="0">
                <a:cs typeface="B Lotus" pitchFamily="2" charset="-78"/>
              </a:rPr>
              <a:t>حالت بعدي</a:t>
            </a:r>
            <a:r>
              <a:rPr lang="en-US" sz="2000" u="sng" dirty="0">
                <a:cs typeface="B Lotus" pitchFamily="2" charset="-78"/>
              </a:rPr>
              <a:t> 	   </a:t>
            </a:r>
            <a:r>
              <a:rPr lang="fa-IR" sz="2000" u="sng" dirty="0">
                <a:cs typeface="B Lotus" pitchFamily="2" charset="-78"/>
              </a:rPr>
              <a:t>خروجي</a:t>
            </a:r>
            <a:r>
              <a:rPr lang="en-US" sz="2000" u="sng" dirty="0">
                <a:cs typeface="B Lotus" pitchFamily="2" charset="-78"/>
              </a:rPr>
              <a:t> </a:t>
            </a:r>
            <a:r>
              <a:rPr lang="fa-IR" sz="2000" u="sng" dirty="0">
                <a:cs typeface="B Lotus" pitchFamily="2" charset="-78"/>
              </a:rPr>
              <a:t>     </a:t>
            </a:r>
            <a:endParaRPr lang="en-US" sz="2000" u="sng" dirty="0">
              <a:cs typeface="B Lotus" pitchFamily="2" charset="-78"/>
            </a:endParaRPr>
          </a:p>
          <a:p>
            <a:pPr marL="457200" indent="-457200"/>
            <a:r>
              <a:rPr lang="en-US" sz="2000" dirty="0">
                <a:latin typeface="Times New Roman" pitchFamily="18" charset="0"/>
              </a:rPr>
              <a:t>	 		</a:t>
            </a:r>
            <a:r>
              <a:rPr lang="en-US" sz="2000" i="1" dirty="0">
                <a:latin typeface="Times New Roman" pitchFamily="18" charset="0"/>
              </a:rPr>
              <a:t>x</a:t>
            </a:r>
            <a:r>
              <a:rPr lang="en-US" sz="2000" dirty="0">
                <a:latin typeface="Times New Roman" pitchFamily="18" charset="0"/>
              </a:rPr>
              <a:t> = 0  </a:t>
            </a:r>
            <a:r>
              <a:rPr lang="en-US" sz="2000" i="1" dirty="0">
                <a:latin typeface="Times New Roman" pitchFamily="18" charset="0"/>
              </a:rPr>
              <a:t>x</a:t>
            </a:r>
            <a:r>
              <a:rPr lang="en-US" sz="2000" dirty="0">
                <a:latin typeface="Times New Roman" pitchFamily="18" charset="0"/>
              </a:rPr>
              <a:t> = 1</a:t>
            </a:r>
            <a:r>
              <a:rPr lang="en-US" sz="2000" i="1" dirty="0">
                <a:latin typeface="Times New Roman" pitchFamily="18" charset="0"/>
              </a:rPr>
              <a:t>  	 x</a:t>
            </a:r>
            <a:r>
              <a:rPr lang="en-US" sz="2000" dirty="0">
                <a:latin typeface="Times New Roman" pitchFamily="18" charset="0"/>
              </a:rPr>
              <a:t> = 0  </a:t>
            </a:r>
            <a:r>
              <a:rPr lang="en-US" sz="2000" i="1" dirty="0">
                <a:latin typeface="Times New Roman" pitchFamily="18" charset="0"/>
              </a:rPr>
              <a:t>x</a:t>
            </a:r>
            <a:r>
              <a:rPr lang="en-US" sz="2000" dirty="0">
                <a:latin typeface="Times New Roman" pitchFamily="18" charset="0"/>
              </a:rPr>
              <a:t> = 1</a:t>
            </a:r>
          </a:p>
          <a:p>
            <a:pPr marL="457200" indent="-457200"/>
            <a:r>
              <a:rPr lang="en-US" sz="2000" i="1" dirty="0">
                <a:latin typeface="Times New Roman" pitchFamily="18" charset="0"/>
              </a:rPr>
              <a:t>  a			  </a:t>
            </a:r>
            <a:r>
              <a:rPr lang="en-US" sz="2000" i="1" dirty="0" err="1">
                <a:latin typeface="Times New Roman" pitchFamily="18" charset="0"/>
              </a:rPr>
              <a:t>a</a:t>
            </a:r>
            <a:r>
              <a:rPr lang="en-US" sz="2000" i="1" dirty="0">
                <a:latin typeface="Times New Roman" pitchFamily="18" charset="0"/>
              </a:rPr>
              <a:t>        b                   </a:t>
            </a:r>
            <a:r>
              <a:rPr lang="en-US" sz="2000" dirty="0">
                <a:latin typeface="Times New Roman" pitchFamily="18" charset="0"/>
              </a:rPr>
              <a:t>0        0</a:t>
            </a:r>
          </a:p>
          <a:p>
            <a:pPr marL="457200" indent="-457200"/>
            <a:r>
              <a:rPr lang="en-US" sz="2000" i="1" dirty="0">
                <a:latin typeface="Times New Roman" pitchFamily="18" charset="0"/>
              </a:rPr>
              <a:t>  b			  c        d		    </a:t>
            </a:r>
            <a:r>
              <a:rPr lang="en-US" sz="2000" dirty="0">
                <a:latin typeface="Times New Roman" pitchFamily="18" charset="0"/>
              </a:rPr>
              <a:t>0        0</a:t>
            </a:r>
            <a:r>
              <a:rPr lang="en-US" sz="2000" i="1" dirty="0">
                <a:latin typeface="Times New Roman" pitchFamily="18" charset="0"/>
              </a:rPr>
              <a:t> 	</a:t>
            </a:r>
          </a:p>
          <a:p>
            <a:pPr marL="457200" indent="-457200"/>
            <a:r>
              <a:rPr lang="en-US" sz="2000" i="1" dirty="0">
                <a:latin typeface="Times New Roman" pitchFamily="18" charset="0"/>
              </a:rPr>
              <a:t>  c                           a        d                   </a:t>
            </a:r>
            <a:r>
              <a:rPr lang="en-US" sz="2000" dirty="0">
                <a:latin typeface="Times New Roman" pitchFamily="18" charset="0"/>
              </a:rPr>
              <a:t>0        0</a:t>
            </a:r>
            <a:endParaRPr lang="en-US" sz="2000" i="1" dirty="0">
              <a:latin typeface="Times New Roman" pitchFamily="18" charset="0"/>
            </a:endParaRPr>
          </a:p>
          <a:p>
            <a:pPr marL="457200" indent="-457200"/>
            <a:r>
              <a:rPr lang="en-US" sz="2000" i="1" dirty="0">
                <a:latin typeface="Times New Roman" pitchFamily="18" charset="0"/>
              </a:rPr>
              <a:t>  d                           e        f                    </a:t>
            </a:r>
            <a:r>
              <a:rPr lang="en-US" sz="2000" dirty="0">
                <a:latin typeface="Times New Roman" pitchFamily="18" charset="0"/>
              </a:rPr>
              <a:t>0        1</a:t>
            </a:r>
            <a:endParaRPr lang="en-US" sz="2000" i="1" dirty="0">
              <a:latin typeface="Times New Roman" pitchFamily="18" charset="0"/>
            </a:endParaRPr>
          </a:p>
          <a:p>
            <a:pPr marL="457200" indent="-457200"/>
            <a:r>
              <a:rPr lang="en-US" sz="2000" i="1" dirty="0">
                <a:latin typeface="Times New Roman" pitchFamily="18" charset="0"/>
              </a:rPr>
              <a:t>  e                           a        f                    </a:t>
            </a:r>
            <a:r>
              <a:rPr lang="en-US" sz="2000" dirty="0">
                <a:latin typeface="Times New Roman" pitchFamily="18" charset="0"/>
              </a:rPr>
              <a:t>0        1</a:t>
            </a:r>
            <a:endParaRPr lang="en-US" sz="2000" i="1" dirty="0">
              <a:latin typeface="Times New Roman" pitchFamily="18" charset="0"/>
            </a:endParaRPr>
          </a:p>
          <a:p>
            <a:pPr marL="457200" indent="-457200"/>
            <a:r>
              <a:rPr lang="en-US" sz="2000" i="1" dirty="0">
                <a:latin typeface="Times New Roman" pitchFamily="18" charset="0"/>
              </a:rPr>
              <a:t>  f                            g        f                    </a:t>
            </a:r>
            <a:r>
              <a:rPr lang="en-US" sz="2000" dirty="0">
                <a:latin typeface="Times New Roman" pitchFamily="18" charset="0"/>
              </a:rPr>
              <a:t>0        1</a:t>
            </a:r>
            <a:endParaRPr lang="en-US" sz="2000" i="1" dirty="0">
              <a:latin typeface="Times New Roman" pitchFamily="18" charset="0"/>
            </a:endParaRPr>
          </a:p>
          <a:p>
            <a:pPr marL="457200" indent="-457200"/>
            <a:r>
              <a:rPr lang="en-US" sz="2000" i="1" dirty="0">
                <a:latin typeface="Times New Roman" pitchFamily="18" charset="0"/>
              </a:rPr>
              <a:t>  g 			  a        f                    </a:t>
            </a:r>
            <a:r>
              <a:rPr lang="en-US" sz="2000" dirty="0">
                <a:latin typeface="Times New Roman" pitchFamily="18" charset="0"/>
              </a:rPr>
              <a:t>0        1</a:t>
            </a:r>
          </a:p>
        </p:txBody>
      </p:sp>
      <p:sp>
        <p:nvSpPr>
          <p:cNvPr id="140294" name="Line 6"/>
          <p:cNvSpPr>
            <a:spLocks noChangeShapeType="1"/>
          </p:cNvSpPr>
          <p:nvPr/>
        </p:nvSpPr>
        <p:spPr bwMode="auto">
          <a:xfrm>
            <a:off x="1854200" y="3484563"/>
            <a:ext cx="496252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40295" name="Line 7"/>
          <p:cNvSpPr>
            <a:spLocks noChangeShapeType="1"/>
          </p:cNvSpPr>
          <p:nvPr/>
        </p:nvSpPr>
        <p:spPr bwMode="auto">
          <a:xfrm>
            <a:off x="1831975" y="2824163"/>
            <a:ext cx="496252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40297" name="Text Box 9"/>
          <p:cNvSpPr txBox="1">
            <a:spLocks noChangeArrowheads="1"/>
          </p:cNvSpPr>
          <p:nvPr/>
        </p:nvSpPr>
        <p:spPr bwMode="auto">
          <a:xfrm>
            <a:off x="504825" y="1658938"/>
            <a:ext cx="794543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457200" indent="-457200" algn="r" rtl="1"/>
            <a:r>
              <a:rPr lang="fa-IR" sz="2400" dirty="0">
                <a:solidFill>
                  <a:schemeClr val="accent2"/>
                </a:solidFill>
                <a:latin typeface="Times New Roman" pitchFamily="18" charset="0"/>
                <a:cs typeface="B Lotus" pitchFamily="2" charset="-78"/>
              </a:rPr>
              <a:t>الگوريتم کاهش حالت</a:t>
            </a:r>
            <a:r>
              <a:rPr lang="fa-IR" sz="2400" dirty="0">
                <a:latin typeface="Times New Roman" pitchFamily="18" charset="0"/>
                <a:cs typeface="B Lotus" pitchFamily="2" charset="-78"/>
              </a:rPr>
              <a:t>:</a:t>
            </a:r>
            <a:r>
              <a:rPr lang="en-US" sz="2400" dirty="0">
                <a:latin typeface="Times New Roman" pitchFamily="18" charset="0"/>
                <a:cs typeface="B Lotus" pitchFamily="2" charset="-78"/>
              </a:rPr>
              <a:t> </a:t>
            </a:r>
            <a:r>
              <a:rPr lang="fa-IR" sz="2400" dirty="0">
                <a:latin typeface="Times New Roman" pitchFamily="18" charset="0"/>
                <a:cs typeface="B Lotus" pitchFamily="2" charset="-78"/>
              </a:rPr>
              <a:t>دو حالت در صورتي معادل هستند که به ازاي همه وروديها، </a:t>
            </a:r>
            <a:r>
              <a:rPr lang="fa-IR" sz="2400" dirty="0" smtClean="0">
                <a:latin typeface="Times New Roman" pitchFamily="18" charset="0"/>
                <a:cs typeface="B Lotus" pitchFamily="2" charset="-78"/>
              </a:rPr>
              <a:t>خروجي‌هاي </a:t>
            </a:r>
            <a:r>
              <a:rPr lang="fa-IR" sz="2400" dirty="0">
                <a:latin typeface="Times New Roman" pitchFamily="18" charset="0"/>
                <a:cs typeface="B Lotus" pitchFamily="2" charset="-78"/>
              </a:rPr>
              <a:t>آنها يکسان باشد. يعني حالت بعدي مدار و سيگنالهاي خروجي يکسان باشند. </a:t>
            </a:r>
            <a:endParaRPr lang="en-US" sz="2400" dirty="0">
              <a:latin typeface="Times New Roman" pitchFamily="18" charset="0"/>
              <a:cs typeface="B Lotus" pitchFamily="2" charset="-78"/>
            </a:endParaRPr>
          </a:p>
        </p:txBody>
      </p:sp>
      <p:sp>
        <p:nvSpPr>
          <p:cNvPr id="140304" name="Line 16"/>
          <p:cNvSpPr>
            <a:spLocks noChangeShapeType="1"/>
          </p:cNvSpPr>
          <p:nvPr/>
        </p:nvSpPr>
        <p:spPr bwMode="auto">
          <a:xfrm>
            <a:off x="1831975" y="5637213"/>
            <a:ext cx="496252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40305" name="Text Box 17"/>
          <p:cNvSpPr txBox="1">
            <a:spLocks noChangeArrowheads="1"/>
          </p:cNvSpPr>
          <p:nvPr/>
        </p:nvSpPr>
        <p:spPr bwMode="auto">
          <a:xfrm>
            <a:off x="346075" y="5838825"/>
            <a:ext cx="82327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 rtl="1"/>
            <a:r>
              <a:rPr lang="en-US" sz="2400" dirty="0">
                <a:latin typeface="Times New Roman" pitchFamily="18" charset="0"/>
                <a:cs typeface="B Lotus" pitchFamily="2" charset="-78"/>
              </a:rPr>
              <a:t>e</a:t>
            </a:r>
            <a:r>
              <a:rPr lang="fa-IR" sz="2400" dirty="0">
                <a:latin typeface="Times New Roman" pitchFamily="18" charset="0"/>
                <a:cs typeface="B Lotus" pitchFamily="2" charset="-78"/>
              </a:rPr>
              <a:t> و </a:t>
            </a:r>
            <a:r>
              <a:rPr lang="en-US" sz="2400" dirty="0">
                <a:latin typeface="Times New Roman" pitchFamily="18" charset="0"/>
                <a:cs typeface="B Lotus" pitchFamily="2" charset="-78"/>
              </a:rPr>
              <a:t>g</a:t>
            </a:r>
            <a:r>
              <a:rPr lang="fa-IR" sz="2400" dirty="0">
                <a:latin typeface="Times New Roman" pitchFamily="18" charset="0"/>
                <a:cs typeface="B Lotus" pitchFamily="2" charset="-78"/>
              </a:rPr>
              <a:t> معادل هستند. لذا حالت </a:t>
            </a:r>
            <a:r>
              <a:rPr lang="en-US" sz="2400" dirty="0">
                <a:latin typeface="Times New Roman" pitchFamily="18" charset="0"/>
                <a:cs typeface="B Lotus" pitchFamily="2" charset="-78"/>
              </a:rPr>
              <a:t>g</a:t>
            </a:r>
            <a:r>
              <a:rPr lang="fa-IR" sz="2400" dirty="0">
                <a:latin typeface="Times New Roman" pitchFamily="18" charset="0"/>
                <a:cs typeface="B Lotus" pitchFamily="2" charset="-78"/>
              </a:rPr>
              <a:t> را حذف مي کنيم و تمام </a:t>
            </a:r>
            <a:r>
              <a:rPr lang="en-US" sz="2400" dirty="0">
                <a:latin typeface="Times New Roman" pitchFamily="18" charset="0"/>
                <a:cs typeface="B Lotus" pitchFamily="2" charset="-78"/>
              </a:rPr>
              <a:t>g</a:t>
            </a:r>
            <a:r>
              <a:rPr lang="fa-IR" sz="2400" dirty="0">
                <a:latin typeface="Times New Roman" pitchFamily="18" charset="0"/>
                <a:cs typeface="B Lotus" pitchFamily="2" charset="-78"/>
              </a:rPr>
              <a:t> ها را با </a:t>
            </a:r>
            <a:r>
              <a:rPr lang="en-US" sz="2400" dirty="0">
                <a:latin typeface="Times New Roman" pitchFamily="18" charset="0"/>
                <a:cs typeface="B Lotus" pitchFamily="2" charset="-78"/>
              </a:rPr>
              <a:t>e</a:t>
            </a:r>
            <a:r>
              <a:rPr lang="fa-IR" sz="2400" dirty="0">
                <a:latin typeface="Times New Roman" pitchFamily="18" charset="0"/>
                <a:cs typeface="B Lotus" pitchFamily="2" charset="-78"/>
              </a:rPr>
              <a:t> عوض مي کنيم.</a:t>
            </a:r>
            <a:endParaRPr lang="en-US" sz="2400" dirty="0">
              <a:latin typeface="Times New Roman" pitchFamily="18" charset="0"/>
              <a:cs typeface="B Lotus" pitchFamily="2" charset="-78"/>
            </a:endParaRPr>
          </a:p>
        </p:txBody>
      </p:sp>
      <p:sp>
        <p:nvSpPr>
          <p:cNvPr id="140306" name="Line 18"/>
          <p:cNvSpPr>
            <a:spLocks noChangeShapeType="1"/>
          </p:cNvSpPr>
          <p:nvPr/>
        </p:nvSpPr>
        <p:spPr bwMode="auto">
          <a:xfrm>
            <a:off x="6604000" y="4867275"/>
            <a:ext cx="363538" cy="3635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140307" name="Line 19"/>
          <p:cNvSpPr>
            <a:spLocks noChangeShapeType="1"/>
          </p:cNvSpPr>
          <p:nvPr/>
        </p:nvSpPr>
        <p:spPr bwMode="auto">
          <a:xfrm flipV="1">
            <a:off x="6683375" y="5253038"/>
            <a:ext cx="247650" cy="2746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40308" name="Text Box 20"/>
          <p:cNvSpPr txBox="1">
            <a:spLocks noChangeArrowheads="1"/>
          </p:cNvSpPr>
          <p:nvPr/>
        </p:nvSpPr>
        <p:spPr bwMode="auto">
          <a:xfrm>
            <a:off x="6983413" y="5040313"/>
            <a:ext cx="186531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>
                <a:latin typeface="Times New Roman" pitchFamily="18" charset="0"/>
              </a:rPr>
              <a:t>equivalent states</a:t>
            </a:r>
          </a:p>
        </p:txBody>
      </p:sp>
      <p:grpSp>
        <p:nvGrpSpPr>
          <p:cNvPr id="17" name="Group 16"/>
          <p:cNvGrpSpPr/>
          <p:nvPr/>
        </p:nvGrpSpPr>
        <p:grpSpPr>
          <a:xfrm>
            <a:off x="3375025" y="4838700"/>
            <a:ext cx="660400" cy="536575"/>
            <a:chOff x="3375025" y="4838700"/>
            <a:chExt cx="660400" cy="536575"/>
          </a:xfrm>
        </p:grpSpPr>
        <p:sp>
          <p:nvSpPr>
            <p:cNvPr id="140310" name="Oval 22"/>
            <p:cNvSpPr>
              <a:spLocks noChangeArrowheads="1"/>
            </p:cNvSpPr>
            <p:nvPr/>
          </p:nvSpPr>
          <p:spPr bwMode="auto">
            <a:xfrm>
              <a:off x="3759200" y="5070475"/>
              <a:ext cx="276225" cy="30480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140311" name="Line 23"/>
            <p:cNvSpPr>
              <a:spLocks noChangeShapeType="1"/>
            </p:cNvSpPr>
            <p:nvPr/>
          </p:nvSpPr>
          <p:spPr bwMode="auto">
            <a:xfrm flipH="1" flipV="1">
              <a:off x="3614738" y="5084763"/>
              <a:ext cx="158750" cy="8731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  <a:effectLst/>
          </p:spPr>
          <p:txBody>
            <a:bodyPr wrap="none">
              <a:spAutoFit/>
            </a:bodyPr>
            <a:lstStyle/>
            <a:p>
              <a:endParaRPr lang="en-US"/>
            </a:p>
          </p:txBody>
        </p:sp>
        <p:sp>
          <p:nvSpPr>
            <p:cNvPr id="140312" name="Text Box 24"/>
            <p:cNvSpPr txBox="1">
              <a:spLocks noChangeArrowheads="1"/>
            </p:cNvSpPr>
            <p:nvPr/>
          </p:nvSpPr>
          <p:spPr bwMode="auto">
            <a:xfrm>
              <a:off x="3375025" y="4838700"/>
              <a:ext cx="296863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000" i="1" dirty="0">
                  <a:latin typeface="Times New Roman" pitchFamily="18" charset="0"/>
                </a:rPr>
                <a:t>e</a:t>
              </a:r>
            </a:p>
          </p:txBody>
        </p:sp>
      </p:grpSp>
      <p:sp>
        <p:nvSpPr>
          <p:cNvPr id="140317" name="Rectangle 29"/>
          <p:cNvSpPr>
            <a:spLocks noGrp="1" noChangeArrowheads="1"/>
          </p:cNvSpPr>
          <p:nvPr>
            <p:ph type="title"/>
          </p:nvPr>
        </p:nvSpPr>
        <p:spPr>
          <a:xfrm>
            <a:off x="457200" y="704088"/>
            <a:ext cx="8305800" cy="796086"/>
          </a:xfrm>
        </p:spPr>
        <p:txBody>
          <a:bodyPr>
            <a:normAutofit fontScale="90000"/>
          </a:bodyPr>
          <a:lstStyle/>
          <a:p>
            <a:r>
              <a:rPr lang="fa-IR" dirty="0"/>
              <a:t>کاهش حالت</a:t>
            </a:r>
            <a:endParaRPr lang="en-US" dirty="0"/>
          </a:p>
        </p:txBody>
      </p:sp>
      <p:sp>
        <p:nvSpPr>
          <p:cNvPr id="18" name="Rectangle 17"/>
          <p:cNvSpPr/>
          <p:nvPr/>
        </p:nvSpPr>
        <p:spPr>
          <a:xfrm>
            <a:off x="1785918" y="4786322"/>
            <a:ext cx="4786346" cy="28575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1785918" y="5357826"/>
            <a:ext cx="4786346" cy="28575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40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305" grpId="0"/>
      <p:bldP spid="18" grpId="0" animBg="1"/>
      <p:bldP spid="19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5E641-B801-4FBF-8A5F-3CE8DBA37E46}" type="slidenum">
              <a:rPr lang="en-US" altLang="en-US"/>
              <a:pPr/>
              <a:t>34</a:t>
            </a:fld>
            <a:endParaRPr lang="en-US" altLang="en-US"/>
          </a:p>
        </p:txBody>
      </p:sp>
      <p:sp>
        <p:nvSpPr>
          <p:cNvPr id="141314" name="Text Box 2"/>
          <p:cNvSpPr txBox="1">
            <a:spLocks noChangeArrowheads="1"/>
          </p:cNvSpPr>
          <p:nvPr/>
        </p:nvSpPr>
        <p:spPr bwMode="auto">
          <a:xfrm>
            <a:off x="1714480" y="1857364"/>
            <a:ext cx="5935662" cy="344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457200" indent="-457200"/>
            <a:endParaRPr lang="en-US" sz="2000" i="1" dirty="0">
              <a:latin typeface="Times New Roman" pitchFamily="18" charset="0"/>
            </a:endParaRPr>
          </a:p>
          <a:p>
            <a:pPr marL="457200" indent="-457200"/>
            <a:endParaRPr lang="en-US" sz="2000" i="1" dirty="0">
              <a:latin typeface="Times New Roman" pitchFamily="18" charset="0"/>
            </a:endParaRPr>
          </a:p>
          <a:p>
            <a:pPr marL="457200" indent="-457200"/>
            <a:r>
              <a:rPr lang="fa-IR" sz="2000" u="sng" dirty="0">
                <a:cs typeface="B Lotus" pitchFamily="2" charset="-78"/>
              </a:rPr>
              <a:t>حالت فعلي </a:t>
            </a:r>
            <a:r>
              <a:rPr lang="en-US" sz="2000" u="sng" dirty="0">
                <a:cs typeface="B Lotus" pitchFamily="2" charset="-78"/>
              </a:rPr>
              <a:t>	 </a:t>
            </a:r>
            <a:r>
              <a:rPr lang="fa-IR" sz="2000" u="sng" dirty="0">
                <a:cs typeface="B Lotus" pitchFamily="2" charset="-78"/>
              </a:rPr>
              <a:t>حالت بعدي</a:t>
            </a:r>
            <a:r>
              <a:rPr lang="en-US" sz="2000" u="sng" dirty="0">
                <a:cs typeface="B Lotus" pitchFamily="2" charset="-78"/>
              </a:rPr>
              <a:t> 	   </a:t>
            </a:r>
            <a:r>
              <a:rPr lang="fa-IR" sz="2000" u="sng" dirty="0">
                <a:cs typeface="B Lotus" pitchFamily="2" charset="-78"/>
              </a:rPr>
              <a:t>خروجي</a:t>
            </a:r>
            <a:r>
              <a:rPr lang="en-US" sz="2000" u="sng" dirty="0">
                <a:cs typeface="B Lotus" pitchFamily="2" charset="-78"/>
              </a:rPr>
              <a:t> </a:t>
            </a:r>
            <a:r>
              <a:rPr lang="fa-IR" sz="2000" u="sng" dirty="0">
                <a:cs typeface="B Lotus" pitchFamily="2" charset="-78"/>
              </a:rPr>
              <a:t>     </a:t>
            </a:r>
            <a:endParaRPr lang="en-US" sz="2000" u="sng" dirty="0">
              <a:cs typeface="B Lotus" pitchFamily="2" charset="-78"/>
            </a:endParaRPr>
          </a:p>
          <a:p>
            <a:pPr marL="457200" indent="-457200"/>
            <a:r>
              <a:rPr lang="en-US" sz="2000" dirty="0">
                <a:latin typeface="Times New Roman" pitchFamily="18" charset="0"/>
              </a:rPr>
              <a:t>	 		</a:t>
            </a:r>
            <a:r>
              <a:rPr lang="en-US" sz="2000" i="1" dirty="0">
                <a:latin typeface="Times New Roman" pitchFamily="18" charset="0"/>
              </a:rPr>
              <a:t>x</a:t>
            </a:r>
            <a:r>
              <a:rPr lang="en-US" sz="2000" dirty="0">
                <a:latin typeface="Times New Roman" pitchFamily="18" charset="0"/>
              </a:rPr>
              <a:t> = 0  </a:t>
            </a:r>
            <a:r>
              <a:rPr lang="en-US" sz="2000" i="1" dirty="0">
                <a:latin typeface="Times New Roman" pitchFamily="18" charset="0"/>
              </a:rPr>
              <a:t>x</a:t>
            </a:r>
            <a:r>
              <a:rPr lang="en-US" sz="2000" dirty="0">
                <a:latin typeface="Times New Roman" pitchFamily="18" charset="0"/>
              </a:rPr>
              <a:t> = 1</a:t>
            </a:r>
            <a:r>
              <a:rPr lang="en-US" sz="2000" i="1" dirty="0">
                <a:latin typeface="Times New Roman" pitchFamily="18" charset="0"/>
              </a:rPr>
              <a:t>  	 x</a:t>
            </a:r>
            <a:r>
              <a:rPr lang="en-US" sz="2000" dirty="0">
                <a:latin typeface="Times New Roman" pitchFamily="18" charset="0"/>
              </a:rPr>
              <a:t> = 0  </a:t>
            </a:r>
            <a:r>
              <a:rPr lang="en-US" sz="2000" i="1" dirty="0">
                <a:latin typeface="Times New Roman" pitchFamily="18" charset="0"/>
              </a:rPr>
              <a:t>x</a:t>
            </a:r>
            <a:r>
              <a:rPr lang="en-US" sz="2000" dirty="0">
                <a:latin typeface="Times New Roman" pitchFamily="18" charset="0"/>
              </a:rPr>
              <a:t> = 1</a:t>
            </a:r>
          </a:p>
          <a:p>
            <a:pPr marL="457200" indent="-457200"/>
            <a:r>
              <a:rPr lang="en-US" sz="2000" i="1" dirty="0">
                <a:latin typeface="Times New Roman" pitchFamily="18" charset="0"/>
              </a:rPr>
              <a:t>  a			  </a:t>
            </a:r>
            <a:r>
              <a:rPr lang="en-US" sz="2000" i="1" dirty="0" err="1">
                <a:latin typeface="Times New Roman" pitchFamily="18" charset="0"/>
              </a:rPr>
              <a:t>a</a:t>
            </a:r>
            <a:r>
              <a:rPr lang="en-US" sz="2000" i="1" dirty="0">
                <a:latin typeface="Times New Roman" pitchFamily="18" charset="0"/>
              </a:rPr>
              <a:t>        b                   </a:t>
            </a:r>
            <a:r>
              <a:rPr lang="en-US" sz="2000" dirty="0">
                <a:latin typeface="Times New Roman" pitchFamily="18" charset="0"/>
              </a:rPr>
              <a:t>0        0</a:t>
            </a:r>
          </a:p>
          <a:p>
            <a:pPr marL="457200" indent="-457200"/>
            <a:r>
              <a:rPr lang="en-US" sz="2000" i="1" dirty="0">
                <a:latin typeface="Times New Roman" pitchFamily="18" charset="0"/>
              </a:rPr>
              <a:t>  b			  c        d		    </a:t>
            </a:r>
            <a:r>
              <a:rPr lang="en-US" sz="2000" dirty="0">
                <a:latin typeface="Times New Roman" pitchFamily="18" charset="0"/>
              </a:rPr>
              <a:t>0        0</a:t>
            </a:r>
            <a:r>
              <a:rPr lang="en-US" sz="2000" i="1" dirty="0">
                <a:latin typeface="Times New Roman" pitchFamily="18" charset="0"/>
              </a:rPr>
              <a:t> 	</a:t>
            </a:r>
          </a:p>
          <a:p>
            <a:pPr marL="457200" indent="-457200"/>
            <a:r>
              <a:rPr lang="en-US" sz="2000" i="1" dirty="0">
                <a:latin typeface="Times New Roman" pitchFamily="18" charset="0"/>
              </a:rPr>
              <a:t>  c                           a        d                   </a:t>
            </a:r>
            <a:r>
              <a:rPr lang="en-US" sz="2000" dirty="0">
                <a:latin typeface="Times New Roman" pitchFamily="18" charset="0"/>
              </a:rPr>
              <a:t>0        0</a:t>
            </a:r>
            <a:endParaRPr lang="en-US" sz="2000" i="1" dirty="0">
              <a:latin typeface="Times New Roman" pitchFamily="18" charset="0"/>
            </a:endParaRPr>
          </a:p>
          <a:p>
            <a:pPr marL="457200" indent="-457200"/>
            <a:r>
              <a:rPr lang="en-US" sz="2000" i="1" dirty="0">
                <a:latin typeface="Times New Roman" pitchFamily="18" charset="0"/>
              </a:rPr>
              <a:t>  d                           e        f                    </a:t>
            </a:r>
            <a:r>
              <a:rPr lang="en-US" sz="2000" dirty="0">
                <a:latin typeface="Times New Roman" pitchFamily="18" charset="0"/>
              </a:rPr>
              <a:t>0        1</a:t>
            </a:r>
            <a:endParaRPr lang="en-US" sz="2000" i="1" dirty="0">
              <a:latin typeface="Times New Roman" pitchFamily="18" charset="0"/>
            </a:endParaRPr>
          </a:p>
          <a:p>
            <a:pPr marL="457200" indent="-457200"/>
            <a:r>
              <a:rPr lang="en-US" sz="2000" i="1" dirty="0">
                <a:latin typeface="Times New Roman" pitchFamily="18" charset="0"/>
              </a:rPr>
              <a:t>  e                           a        f                    </a:t>
            </a:r>
            <a:r>
              <a:rPr lang="en-US" sz="2000" dirty="0">
                <a:latin typeface="Times New Roman" pitchFamily="18" charset="0"/>
              </a:rPr>
              <a:t>0        1</a:t>
            </a:r>
            <a:endParaRPr lang="en-US" sz="2000" i="1" dirty="0">
              <a:latin typeface="Times New Roman" pitchFamily="18" charset="0"/>
            </a:endParaRPr>
          </a:p>
          <a:p>
            <a:pPr marL="457200" indent="-457200"/>
            <a:r>
              <a:rPr lang="en-US" sz="2000" i="1" dirty="0">
                <a:latin typeface="Times New Roman" pitchFamily="18" charset="0"/>
              </a:rPr>
              <a:t>  f                            e        f                    </a:t>
            </a:r>
            <a:r>
              <a:rPr lang="en-US" sz="2000" dirty="0">
                <a:latin typeface="Times New Roman" pitchFamily="18" charset="0"/>
              </a:rPr>
              <a:t>0        1</a:t>
            </a:r>
            <a:endParaRPr lang="en-US" sz="2000" i="1" dirty="0">
              <a:latin typeface="Times New Roman" pitchFamily="18" charset="0"/>
            </a:endParaRPr>
          </a:p>
          <a:p>
            <a:pPr marL="457200" indent="-457200"/>
            <a:r>
              <a:rPr lang="en-US" sz="2000" i="1" dirty="0">
                <a:latin typeface="Times New Roman" pitchFamily="18" charset="0"/>
              </a:rPr>
              <a:t>  </a:t>
            </a:r>
          </a:p>
        </p:txBody>
      </p:sp>
      <p:sp>
        <p:nvSpPr>
          <p:cNvPr id="141315" name="Line 3"/>
          <p:cNvSpPr>
            <a:spLocks noChangeShapeType="1"/>
          </p:cNvSpPr>
          <p:nvPr/>
        </p:nvSpPr>
        <p:spPr bwMode="auto">
          <a:xfrm>
            <a:off x="1854200" y="3119748"/>
            <a:ext cx="496252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41316" name="Line 4"/>
          <p:cNvSpPr>
            <a:spLocks noChangeShapeType="1"/>
          </p:cNvSpPr>
          <p:nvPr/>
        </p:nvSpPr>
        <p:spPr bwMode="auto">
          <a:xfrm>
            <a:off x="1831975" y="2459348"/>
            <a:ext cx="496252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41321" name="Line 9"/>
          <p:cNvSpPr>
            <a:spLocks noChangeShapeType="1"/>
          </p:cNvSpPr>
          <p:nvPr/>
        </p:nvSpPr>
        <p:spPr bwMode="auto">
          <a:xfrm flipV="1">
            <a:off x="1568450" y="4270685"/>
            <a:ext cx="377825" cy="2762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41323" name="Text Box 11"/>
          <p:cNvSpPr txBox="1">
            <a:spLocks noChangeArrowheads="1"/>
          </p:cNvSpPr>
          <p:nvPr/>
        </p:nvSpPr>
        <p:spPr bwMode="auto">
          <a:xfrm>
            <a:off x="304800" y="4269098"/>
            <a:ext cx="123983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>
                <a:latin typeface="Times New Roman" pitchFamily="18" charset="0"/>
              </a:rPr>
              <a:t>equivalent</a:t>
            </a:r>
          </a:p>
          <a:p>
            <a:r>
              <a:rPr lang="en-US" sz="2000">
                <a:latin typeface="Times New Roman" pitchFamily="18" charset="0"/>
              </a:rPr>
              <a:t>states</a:t>
            </a:r>
          </a:p>
        </p:txBody>
      </p:sp>
      <p:sp>
        <p:nvSpPr>
          <p:cNvPr id="141327" name="Line 15"/>
          <p:cNvSpPr>
            <a:spLocks noChangeShapeType="1"/>
          </p:cNvSpPr>
          <p:nvPr/>
        </p:nvSpPr>
        <p:spPr bwMode="auto">
          <a:xfrm>
            <a:off x="1576388" y="4613585"/>
            <a:ext cx="347662" cy="2476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41328" name="Line 16"/>
          <p:cNvSpPr>
            <a:spLocks noChangeShapeType="1"/>
          </p:cNvSpPr>
          <p:nvPr/>
        </p:nvSpPr>
        <p:spPr bwMode="auto">
          <a:xfrm>
            <a:off x="1978025" y="4967598"/>
            <a:ext cx="496252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grpSp>
        <p:nvGrpSpPr>
          <p:cNvPr id="20" name="Group 19"/>
          <p:cNvGrpSpPr/>
          <p:nvPr/>
        </p:nvGrpSpPr>
        <p:grpSpPr>
          <a:xfrm>
            <a:off x="4340225" y="3805548"/>
            <a:ext cx="746125" cy="552450"/>
            <a:chOff x="4340225" y="4227513"/>
            <a:chExt cx="746125" cy="552450"/>
          </a:xfrm>
        </p:grpSpPr>
        <p:sp>
          <p:nvSpPr>
            <p:cNvPr id="141331" name="Oval 19"/>
            <p:cNvSpPr>
              <a:spLocks noChangeArrowheads="1"/>
            </p:cNvSpPr>
            <p:nvPr/>
          </p:nvSpPr>
          <p:spPr bwMode="auto">
            <a:xfrm>
              <a:off x="4340225" y="4475163"/>
              <a:ext cx="276225" cy="30480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141332" name="Line 20"/>
            <p:cNvSpPr>
              <a:spLocks noChangeShapeType="1"/>
            </p:cNvSpPr>
            <p:nvPr/>
          </p:nvSpPr>
          <p:spPr bwMode="auto">
            <a:xfrm flipV="1">
              <a:off x="4600575" y="4486275"/>
              <a:ext cx="195263" cy="904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41333" name="Text Box 21"/>
            <p:cNvSpPr txBox="1">
              <a:spLocks noChangeArrowheads="1"/>
            </p:cNvSpPr>
            <p:nvPr/>
          </p:nvSpPr>
          <p:spPr bwMode="auto">
            <a:xfrm>
              <a:off x="4775200" y="4227513"/>
              <a:ext cx="311150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000" i="1" dirty="0">
                  <a:latin typeface="Times New Roman" pitchFamily="18" charset="0"/>
                </a:rPr>
                <a:t>d</a:t>
              </a: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4354513" y="4105585"/>
            <a:ext cx="760412" cy="555625"/>
            <a:chOff x="4354513" y="4527550"/>
            <a:chExt cx="760412" cy="555625"/>
          </a:xfrm>
        </p:grpSpPr>
        <p:sp>
          <p:nvSpPr>
            <p:cNvPr id="141329" name="Oval 17"/>
            <p:cNvSpPr>
              <a:spLocks noChangeArrowheads="1"/>
            </p:cNvSpPr>
            <p:nvPr/>
          </p:nvSpPr>
          <p:spPr bwMode="auto">
            <a:xfrm>
              <a:off x="4354513" y="4778375"/>
              <a:ext cx="276225" cy="30480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141334" name="Line 22"/>
            <p:cNvSpPr>
              <a:spLocks noChangeShapeType="1"/>
            </p:cNvSpPr>
            <p:nvPr/>
          </p:nvSpPr>
          <p:spPr bwMode="auto">
            <a:xfrm flipV="1">
              <a:off x="4629150" y="4786313"/>
              <a:ext cx="195263" cy="9048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41335" name="Text Box 23"/>
            <p:cNvSpPr txBox="1">
              <a:spLocks noChangeArrowheads="1"/>
            </p:cNvSpPr>
            <p:nvPr/>
          </p:nvSpPr>
          <p:spPr bwMode="auto">
            <a:xfrm>
              <a:off x="4803775" y="4527550"/>
              <a:ext cx="311150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000" i="1" dirty="0">
                  <a:latin typeface="Times New Roman" pitchFamily="18" charset="0"/>
                </a:rPr>
                <a:t>d</a:t>
              </a:r>
            </a:p>
          </p:txBody>
        </p:sp>
      </p:grpSp>
      <p:sp>
        <p:nvSpPr>
          <p:cNvPr id="141336" name="Rectangle 2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a-IR"/>
              <a:t>کاهش حالت</a:t>
            </a:r>
            <a:endParaRPr lang="en-US"/>
          </a:p>
        </p:txBody>
      </p:sp>
      <p:sp>
        <p:nvSpPr>
          <p:cNvPr id="141337" name="Text Box 25"/>
          <p:cNvSpPr txBox="1">
            <a:spLocks noChangeArrowheads="1"/>
          </p:cNvSpPr>
          <p:nvPr/>
        </p:nvSpPr>
        <p:spPr bwMode="auto">
          <a:xfrm>
            <a:off x="219075" y="5838825"/>
            <a:ext cx="856776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latin typeface="Times New Roman" pitchFamily="18" charset="0"/>
                <a:cs typeface="B Lotus" pitchFamily="2" charset="-78"/>
              </a:rPr>
              <a:t>حالت، </a:t>
            </a:r>
            <a:r>
              <a:rPr lang="en-US" sz="2400" dirty="0">
                <a:latin typeface="Times New Roman" pitchFamily="18" charset="0"/>
                <a:cs typeface="B Lotus" pitchFamily="2" charset="-78"/>
              </a:rPr>
              <a:t>d</a:t>
            </a:r>
            <a:r>
              <a:rPr lang="fa-IR" sz="2400" dirty="0">
                <a:latin typeface="Times New Roman" pitchFamily="18" charset="0"/>
                <a:cs typeface="B Lotus" pitchFamily="2" charset="-78"/>
              </a:rPr>
              <a:t> و </a:t>
            </a:r>
            <a:r>
              <a:rPr lang="en-US" sz="2400" dirty="0">
                <a:latin typeface="Times New Roman" pitchFamily="18" charset="0"/>
                <a:cs typeface="B Lotus" pitchFamily="2" charset="-78"/>
              </a:rPr>
              <a:t>f</a:t>
            </a:r>
            <a:r>
              <a:rPr lang="fa-IR" sz="2400" dirty="0">
                <a:latin typeface="Times New Roman" pitchFamily="18" charset="0"/>
                <a:cs typeface="B Lotus" pitchFamily="2" charset="-78"/>
              </a:rPr>
              <a:t> معادل هستند. لذا حالت </a:t>
            </a:r>
            <a:r>
              <a:rPr lang="en-US" sz="2400" dirty="0">
                <a:latin typeface="Times New Roman" pitchFamily="18" charset="0"/>
                <a:cs typeface="B Lotus" pitchFamily="2" charset="-78"/>
              </a:rPr>
              <a:t>f</a:t>
            </a:r>
            <a:r>
              <a:rPr lang="fa-IR" sz="2400" dirty="0">
                <a:latin typeface="Times New Roman" pitchFamily="18" charset="0"/>
                <a:cs typeface="B Lotus" pitchFamily="2" charset="-78"/>
              </a:rPr>
              <a:t> را حذف </a:t>
            </a:r>
            <a:r>
              <a:rPr lang="fa-IR" sz="2400" dirty="0" smtClean="0">
                <a:latin typeface="Times New Roman" pitchFamily="18" charset="0"/>
                <a:cs typeface="B Lotus" pitchFamily="2" charset="-78"/>
              </a:rPr>
              <a:t>مي‌کنيم </a:t>
            </a:r>
            <a:r>
              <a:rPr lang="fa-IR" sz="2400" dirty="0">
                <a:latin typeface="Times New Roman" pitchFamily="18" charset="0"/>
                <a:cs typeface="B Lotus" pitchFamily="2" charset="-78"/>
              </a:rPr>
              <a:t>و تمام </a:t>
            </a:r>
            <a:r>
              <a:rPr lang="en-US" sz="2400" dirty="0">
                <a:latin typeface="Times New Roman" pitchFamily="18" charset="0"/>
                <a:cs typeface="B Lotus" pitchFamily="2" charset="-78"/>
              </a:rPr>
              <a:t>f</a:t>
            </a:r>
            <a:r>
              <a:rPr lang="fa-IR" sz="2400" dirty="0">
                <a:latin typeface="Times New Roman" pitchFamily="18" charset="0"/>
                <a:cs typeface="B Lotus" pitchFamily="2" charset="-78"/>
              </a:rPr>
              <a:t> ها را با </a:t>
            </a:r>
            <a:r>
              <a:rPr lang="en-US" sz="2400" dirty="0">
                <a:latin typeface="Times New Roman" pitchFamily="18" charset="0"/>
                <a:cs typeface="B Lotus" pitchFamily="2" charset="-78"/>
              </a:rPr>
              <a:t>d</a:t>
            </a:r>
            <a:r>
              <a:rPr lang="fa-IR" sz="2400" dirty="0">
                <a:latin typeface="Times New Roman" pitchFamily="18" charset="0"/>
                <a:cs typeface="B Lotus" pitchFamily="2" charset="-78"/>
              </a:rPr>
              <a:t> عوض </a:t>
            </a:r>
            <a:r>
              <a:rPr lang="fa-IR" sz="2400" dirty="0" smtClean="0">
                <a:latin typeface="Times New Roman" pitchFamily="18" charset="0"/>
                <a:cs typeface="B Lotus" pitchFamily="2" charset="-78"/>
              </a:rPr>
              <a:t>مي‌کنيم</a:t>
            </a:r>
            <a:r>
              <a:rPr lang="fa-IR" sz="2400" dirty="0">
                <a:latin typeface="Times New Roman" pitchFamily="18" charset="0"/>
                <a:cs typeface="B Lotus" pitchFamily="2" charset="-78"/>
              </a:rPr>
              <a:t>.</a:t>
            </a:r>
            <a:endParaRPr lang="en-US" sz="2400" dirty="0">
              <a:latin typeface="Times New Roman" pitchFamily="18" charset="0"/>
              <a:cs typeface="B Lotus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1857356" y="4078605"/>
            <a:ext cx="4786346" cy="28575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1857356" y="4650109"/>
            <a:ext cx="4786346" cy="28575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41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337" grpId="0"/>
      <p:bldP spid="22" grpId="0" animBg="1"/>
      <p:bldP spid="2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AF095F-B6D2-4F94-9F2D-08060397ED61}" type="slidenum">
              <a:rPr lang="en-US" altLang="en-US"/>
              <a:pPr/>
              <a:t>35</a:t>
            </a:fld>
            <a:endParaRPr lang="en-US" altLang="en-US"/>
          </a:p>
        </p:txBody>
      </p:sp>
      <p:sp>
        <p:nvSpPr>
          <p:cNvPr id="142338" name="Text Box 2"/>
          <p:cNvSpPr txBox="1">
            <a:spLocks noChangeArrowheads="1"/>
          </p:cNvSpPr>
          <p:nvPr/>
        </p:nvSpPr>
        <p:spPr bwMode="auto">
          <a:xfrm>
            <a:off x="404813" y="2365375"/>
            <a:ext cx="5935662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457200" indent="-457200"/>
            <a:endParaRPr lang="en-US" sz="2000" i="1">
              <a:latin typeface="Times New Roman" pitchFamily="18" charset="0"/>
            </a:endParaRPr>
          </a:p>
          <a:p>
            <a:pPr marL="457200" indent="-457200"/>
            <a:endParaRPr lang="en-US" sz="2000" i="1">
              <a:latin typeface="Times New Roman" pitchFamily="18" charset="0"/>
            </a:endParaRPr>
          </a:p>
          <a:p>
            <a:pPr marL="457200" indent="-457200"/>
            <a:r>
              <a:rPr lang="fa-IR" sz="2000" u="sng">
                <a:cs typeface="B Lotus" pitchFamily="2" charset="-78"/>
              </a:rPr>
              <a:t>حالت فعلي </a:t>
            </a:r>
            <a:r>
              <a:rPr lang="en-US" sz="2000" u="sng">
                <a:cs typeface="B Lotus" pitchFamily="2" charset="-78"/>
              </a:rPr>
              <a:t>	 </a:t>
            </a:r>
            <a:r>
              <a:rPr lang="fa-IR" sz="2000" u="sng">
                <a:cs typeface="B Lotus" pitchFamily="2" charset="-78"/>
              </a:rPr>
              <a:t>حالت بعدي</a:t>
            </a:r>
            <a:r>
              <a:rPr lang="en-US" sz="2000" u="sng">
                <a:cs typeface="B Lotus" pitchFamily="2" charset="-78"/>
              </a:rPr>
              <a:t> 	   </a:t>
            </a:r>
            <a:r>
              <a:rPr lang="fa-IR" sz="2000" u="sng">
                <a:cs typeface="B Lotus" pitchFamily="2" charset="-78"/>
              </a:rPr>
              <a:t>خروجي</a:t>
            </a:r>
            <a:r>
              <a:rPr lang="en-US" sz="2000" u="sng">
                <a:cs typeface="B Lotus" pitchFamily="2" charset="-78"/>
              </a:rPr>
              <a:t> </a:t>
            </a:r>
            <a:r>
              <a:rPr lang="fa-IR" sz="2000" u="sng">
                <a:cs typeface="B Lotus" pitchFamily="2" charset="-78"/>
              </a:rPr>
              <a:t>     </a:t>
            </a:r>
            <a:endParaRPr lang="en-US" sz="2000" u="sng">
              <a:cs typeface="B Lotus" pitchFamily="2" charset="-78"/>
            </a:endParaRPr>
          </a:p>
          <a:p>
            <a:pPr marL="457200" indent="-457200"/>
            <a:r>
              <a:rPr lang="en-US" sz="2000">
                <a:latin typeface="Times New Roman" pitchFamily="18" charset="0"/>
              </a:rPr>
              <a:t>	 		</a:t>
            </a:r>
            <a:r>
              <a:rPr lang="en-US" sz="2000" i="1">
                <a:latin typeface="Times New Roman" pitchFamily="18" charset="0"/>
              </a:rPr>
              <a:t>x</a:t>
            </a:r>
            <a:r>
              <a:rPr lang="en-US" sz="2000">
                <a:latin typeface="Times New Roman" pitchFamily="18" charset="0"/>
              </a:rPr>
              <a:t> = 0  </a:t>
            </a:r>
            <a:r>
              <a:rPr lang="en-US" sz="2000" i="1">
                <a:latin typeface="Times New Roman" pitchFamily="18" charset="0"/>
              </a:rPr>
              <a:t>x</a:t>
            </a:r>
            <a:r>
              <a:rPr lang="en-US" sz="2000">
                <a:latin typeface="Times New Roman" pitchFamily="18" charset="0"/>
              </a:rPr>
              <a:t> = 1</a:t>
            </a:r>
            <a:r>
              <a:rPr lang="en-US" sz="2000" i="1">
                <a:latin typeface="Times New Roman" pitchFamily="18" charset="0"/>
              </a:rPr>
              <a:t>  	 x</a:t>
            </a:r>
            <a:r>
              <a:rPr lang="en-US" sz="2000">
                <a:latin typeface="Times New Roman" pitchFamily="18" charset="0"/>
              </a:rPr>
              <a:t> = 0  </a:t>
            </a:r>
            <a:r>
              <a:rPr lang="en-US" sz="2000" i="1">
                <a:latin typeface="Times New Roman" pitchFamily="18" charset="0"/>
              </a:rPr>
              <a:t>x</a:t>
            </a:r>
            <a:r>
              <a:rPr lang="en-US" sz="2000">
                <a:latin typeface="Times New Roman" pitchFamily="18" charset="0"/>
              </a:rPr>
              <a:t> = 1</a:t>
            </a:r>
          </a:p>
          <a:p>
            <a:pPr marL="457200" indent="-457200"/>
            <a:r>
              <a:rPr lang="en-US" sz="2000" i="1">
                <a:latin typeface="Times New Roman" pitchFamily="18" charset="0"/>
              </a:rPr>
              <a:t>  a			  a        b                   </a:t>
            </a:r>
            <a:r>
              <a:rPr lang="en-US" sz="2000">
                <a:latin typeface="Times New Roman" pitchFamily="18" charset="0"/>
              </a:rPr>
              <a:t>0        0</a:t>
            </a:r>
          </a:p>
          <a:p>
            <a:pPr marL="457200" indent="-457200"/>
            <a:r>
              <a:rPr lang="en-US" sz="2000" i="1">
                <a:latin typeface="Times New Roman" pitchFamily="18" charset="0"/>
              </a:rPr>
              <a:t>  b			  c        d		    </a:t>
            </a:r>
            <a:r>
              <a:rPr lang="en-US" sz="2000">
                <a:latin typeface="Times New Roman" pitchFamily="18" charset="0"/>
              </a:rPr>
              <a:t>0        0</a:t>
            </a:r>
            <a:r>
              <a:rPr lang="en-US" sz="2000" i="1">
                <a:latin typeface="Times New Roman" pitchFamily="18" charset="0"/>
              </a:rPr>
              <a:t> 	</a:t>
            </a:r>
          </a:p>
          <a:p>
            <a:pPr marL="457200" indent="-457200"/>
            <a:r>
              <a:rPr lang="en-US" sz="2000" i="1">
                <a:latin typeface="Times New Roman" pitchFamily="18" charset="0"/>
              </a:rPr>
              <a:t>  c                           a        d                   </a:t>
            </a:r>
            <a:r>
              <a:rPr lang="en-US" sz="2000">
                <a:latin typeface="Times New Roman" pitchFamily="18" charset="0"/>
              </a:rPr>
              <a:t>0        0</a:t>
            </a:r>
            <a:endParaRPr lang="en-US" sz="2000" i="1">
              <a:latin typeface="Times New Roman" pitchFamily="18" charset="0"/>
            </a:endParaRPr>
          </a:p>
          <a:p>
            <a:pPr marL="457200" indent="-457200"/>
            <a:r>
              <a:rPr lang="en-US" sz="2000" i="1">
                <a:latin typeface="Times New Roman" pitchFamily="18" charset="0"/>
              </a:rPr>
              <a:t>  d                           e        d                   </a:t>
            </a:r>
            <a:r>
              <a:rPr lang="en-US" sz="2000">
                <a:latin typeface="Times New Roman" pitchFamily="18" charset="0"/>
              </a:rPr>
              <a:t>0        1</a:t>
            </a:r>
            <a:endParaRPr lang="en-US" sz="2000" i="1">
              <a:latin typeface="Times New Roman" pitchFamily="18" charset="0"/>
            </a:endParaRPr>
          </a:p>
          <a:p>
            <a:pPr marL="457200" indent="-457200"/>
            <a:r>
              <a:rPr lang="en-US" sz="2000" i="1">
                <a:latin typeface="Times New Roman" pitchFamily="18" charset="0"/>
              </a:rPr>
              <a:t>  e                           a        d                   </a:t>
            </a:r>
            <a:r>
              <a:rPr lang="en-US" sz="2000">
                <a:latin typeface="Times New Roman" pitchFamily="18" charset="0"/>
              </a:rPr>
              <a:t>0        1</a:t>
            </a:r>
            <a:endParaRPr lang="en-US" sz="2000" i="1">
              <a:latin typeface="Times New Roman" pitchFamily="18" charset="0"/>
            </a:endParaRPr>
          </a:p>
          <a:p>
            <a:pPr marL="457200" indent="-457200"/>
            <a:r>
              <a:rPr lang="en-US" sz="2000" i="1">
                <a:latin typeface="Times New Roman" pitchFamily="18" charset="0"/>
              </a:rPr>
              <a:t>  </a:t>
            </a:r>
          </a:p>
        </p:txBody>
      </p:sp>
      <p:sp>
        <p:nvSpPr>
          <p:cNvPr id="142339" name="Line 3"/>
          <p:cNvSpPr>
            <a:spLocks noChangeShapeType="1"/>
          </p:cNvSpPr>
          <p:nvPr/>
        </p:nvSpPr>
        <p:spPr bwMode="auto">
          <a:xfrm>
            <a:off x="495300" y="3630613"/>
            <a:ext cx="496252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42340" name="Line 4"/>
          <p:cNvSpPr>
            <a:spLocks noChangeShapeType="1"/>
          </p:cNvSpPr>
          <p:nvPr/>
        </p:nvSpPr>
        <p:spPr bwMode="auto">
          <a:xfrm>
            <a:off x="473075" y="2970213"/>
            <a:ext cx="496252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42343" name="Line 7"/>
          <p:cNvSpPr>
            <a:spLocks noChangeShapeType="1"/>
          </p:cNvSpPr>
          <p:nvPr/>
        </p:nvSpPr>
        <p:spPr bwMode="auto">
          <a:xfrm>
            <a:off x="619125" y="5321300"/>
            <a:ext cx="496252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142351" name="Picture 15" descr="AACFLQR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65825" y="2273300"/>
            <a:ext cx="2741613" cy="3603625"/>
          </a:xfrm>
          <a:prstGeom prst="rect">
            <a:avLst/>
          </a:prstGeom>
          <a:noFill/>
        </p:spPr>
      </p:pic>
      <p:sp>
        <p:nvSpPr>
          <p:cNvPr id="142352" name="Rectangle 1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a-IR"/>
              <a:t>کاهش حالت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5147B-B300-4774-B767-7F1E09546C58}" type="slidenum">
              <a:rPr lang="en-US" altLang="en-US"/>
              <a:pPr/>
              <a:t>36</a:t>
            </a:fld>
            <a:endParaRPr lang="en-US" altLang="en-US"/>
          </a:p>
        </p:txBody>
      </p:sp>
      <p:sp>
        <p:nvSpPr>
          <p:cNvPr id="143362" name="Text Box 2"/>
          <p:cNvSpPr txBox="1">
            <a:spLocks noChangeArrowheads="1"/>
          </p:cNvSpPr>
          <p:nvPr/>
        </p:nvSpPr>
        <p:spPr bwMode="auto">
          <a:xfrm>
            <a:off x="1700213" y="1225550"/>
            <a:ext cx="5935662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457200" indent="-457200"/>
            <a:endParaRPr lang="en-US" sz="2000" i="1">
              <a:latin typeface="Times New Roman" pitchFamily="18" charset="0"/>
            </a:endParaRPr>
          </a:p>
          <a:p>
            <a:pPr marL="457200" indent="-457200"/>
            <a:endParaRPr lang="en-US" sz="2000" i="1">
              <a:latin typeface="Times New Roman" pitchFamily="18" charset="0"/>
            </a:endParaRPr>
          </a:p>
          <a:p>
            <a:pPr marL="457200" indent="-457200"/>
            <a:r>
              <a:rPr lang="fa-IR" sz="2000" u="sng">
                <a:cs typeface="B Lotus" pitchFamily="2" charset="-78"/>
              </a:rPr>
              <a:t>حالت فعلي </a:t>
            </a:r>
            <a:r>
              <a:rPr lang="en-US" sz="2000" u="sng">
                <a:cs typeface="B Lotus" pitchFamily="2" charset="-78"/>
              </a:rPr>
              <a:t>	 </a:t>
            </a:r>
            <a:r>
              <a:rPr lang="fa-IR" sz="2000" u="sng">
                <a:cs typeface="B Lotus" pitchFamily="2" charset="-78"/>
              </a:rPr>
              <a:t>حالت بعدي</a:t>
            </a:r>
            <a:r>
              <a:rPr lang="en-US" sz="2000" u="sng">
                <a:cs typeface="B Lotus" pitchFamily="2" charset="-78"/>
              </a:rPr>
              <a:t> 	   </a:t>
            </a:r>
            <a:r>
              <a:rPr lang="fa-IR" sz="2000" u="sng">
                <a:cs typeface="B Lotus" pitchFamily="2" charset="-78"/>
              </a:rPr>
              <a:t>خروجي</a:t>
            </a:r>
            <a:r>
              <a:rPr lang="en-US" sz="2000" u="sng">
                <a:cs typeface="B Lotus" pitchFamily="2" charset="-78"/>
              </a:rPr>
              <a:t> </a:t>
            </a:r>
            <a:r>
              <a:rPr lang="fa-IR" sz="2000" u="sng">
                <a:cs typeface="B Lotus" pitchFamily="2" charset="-78"/>
              </a:rPr>
              <a:t>     </a:t>
            </a:r>
            <a:endParaRPr lang="en-US" sz="2000" u="sng">
              <a:cs typeface="B Lotus" pitchFamily="2" charset="-78"/>
            </a:endParaRPr>
          </a:p>
          <a:p>
            <a:pPr marL="457200" indent="-457200"/>
            <a:r>
              <a:rPr lang="en-US" sz="2000">
                <a:latin typeface="Times New Roman" pitchFamily="18" charset="0"/>
              </a:rPr>
              <a:t>	 		</a:t>
            </a:r>
            <a:r>
              <a:rPr lang="en-US" sz="2000" i="1">
                <a:latin typeface="Times New Roman" pitchFamily="18" charset="0"/>
              </a:rPr>
              <a:t>x</a:t>
            </a:r>
            <a:r>
              <a:rPr lang="en-US" sz="2000">
                <a:latin typeface="Times New Roman" pitchFamily="18" charset="0"/>
              </a:rPr>
              <a:t> = 0  </a:t>
            </a:r>
            <a:r>
              <a:rPr lang="en-US" sz="2000" i="1">
                <a:latin typeface="Times New Roman" pitchFamily="18" charset="0"/>
              </a:rPr>
              <a:t>x</a:t>
            </a:r>
            <a:r>
              <a:rPr lang="en-US" sz="2000">
                <a:latin typeface="Times New Roman" pitchFamily="18" charset="0"/>
              </a:rPr>
              <a:t> = 1</a:t>
            </a:r>
            <a:r>
              <a:rPr lang="en-US" sz="2000" i="1">
                <a:latin typeface="Times New Roman" pitchFamily="18" charset="0"/>
              </a:rPr>
              <a:t>  	  x</a:t>
            </a:r>
            <a:r>
              <a:rPr lang="en-US" sz="2000">
                <a:latin typeface="Times New Roman" pitchFamily="18" charset="0"/>
              </a:rPr>
              <a:t> = 0  </a:t>
            </a:r>
            <a:r>
              <a:rPr lang="en-US" sz="2000" i="1">
                <a:latin typeface="Times New Roman" pitchFamily="18" charset="0"/>
              </a:rPr>
              <a:t>x</a:t>
            </a:r>
            <a:r>
              <a:rPr lang="en-US" sz="2000">
                <a:latin typeface="Times New Roman" pitchFamily="18" charset="0"/>
              </a:rPr>
              <a:t> = 1</a:t>
            </a:r>
          </a:p>
          <a:p>
            <a:pPr marL="457200" indent="-457200"/>
            <a:r>
              <a:rPr lang="en-US" sz="2000" i="1">
                <a:latin typeface="Times New Roman" pitchFamily="18" charset="0"/>
              </a:rPr>
              <a:t>  a  </a:t>
            </a:r>
            <a:r>
              <a:rPr lang="en-US" sz="2000">
                <a:latin typeface="Times New Roman" pitchFamily="18" charset="0"/>
              </a:rPr>
              <a:t>000</a:t>
            </a:r>
            <a:r>
              <a:rPr lang="en-US" sz="2000" i="1">
                <a:latin typeface="Times New Roman" pitchFamily="18" charset="0"/>
              </a:rPr>
              <a:t>		  a </a:t>
            </a:r>
            <a:r>
              <a:rPr lang="en-US" sz="2000">
                <a:latin typeface="Times New Roman" pitchFamily="18" charset="0"/>
              </a:rPr>
              <a:t>000</a:t>
            </a:r>
            <a:r>
              <a:rPr lang="en-US" sz="2000" i="1">
                <a:latin typeface="Times New Roman" pitchFamily="18" charset="0"/>
              </a:rPr>
              <a:t>    b </a:t>
            </a:r>
            <a:r>
              <a:rPr lang="en-US" sz="2000">
                <a:latin typeface="Times New Roman" pitchFamily="18" charset="0"/>
              </a:rPr>
              <a:t>001            0        0</a:t>
            </a:r>
          </a:p>
          <a:p>
            <a:pPr marL="457200" indent="-457200"/>
            <a:r>
              <a:rPr lang="en-US" sz="2000" i="1">
                <a:latin typeface="Times New Roman" pitchFamily="18" charset="0"/>
              </a:rPr>
              <a:t>  b  </a:t>
            </a:r>
            <a:r>
              <a:rPr lang="en-US" sz="2000">
                <a:latin typeface="Times New Roman" pitchFamily="18" charset="0"/>
              </a:rPr>
              <a:t>001</a:t>
            </a:r>
            <a:r>
              <a:rPr lang="en-US" sz="2000" i="1">
                <a:latin typeface="Times New Roman" pitchFamily="18" charset="0"/>
              </a:rPr>
              <a:t> 		  c </a:t>
            </a:r>
            <a:r>
              <a:rPr lang="en-US" sz="2000">
                <a:latin typeface="Times New Roman" pitchFamily="18" charset="0"/>
              </a:rPr>
              <a:t>010  </a:t>
            </a:r>
            <a:r>
              <a:rPr lang="en-US" sz="2000" i="1">
                <a:latin typeface="Times New Roman" pitchFamily="18" charset="0"/>
              </a:rPr>
              <a:t>  d </a:t>
            </a:r>
            <a:r>
              <a:rPr lang="en-US" sz="2000">
                <a:latin typeface="Times New Roman" pitchFamily="18" charset="0"/>
              </a:rPr>
              <a:t>011</a:t>
            </a:r>
            <a:r>
              <a:rPr lang="en-US" sz="2000" i="1">
                <a:latin typeface="Times New Roman" pitchFamily="18" charset="0"/>
              </a:rPr>
              <a:t> 	       </a:t>
            </a:r>
            <a:r>
              <a:rPr lang="en-US" sz="2000">
                <a:latin typeface="Times New Roman" pitchFamily="18" charset="0"/>
              </a:rPr>
              <a:t>0        0</a:t>
            </a:r>
            <a:r>
              <a:rPr lang="en-US" sz="2000" i="1">
                <a:latin typeface="Times New Roman" pitchFamily="18" charset="0"/>
              </a:rPr>
              <a:t> 	</a:t>
            </a:r>
          </a:p>
          <a:p>
            <a:pPr marL="457200" indent="-457200"/>
            <a:r>
              <a:rPr lang="en-US" sz="2000" i="1">
                <a:latin typeface="Times New Roman" pitchFamily="18" charset="0"/>
              </a:rPr>
              <a:t>  c  </a:t>
            </a:r>
            <a:r>
              <a:rPr lang="en-US" sz="2000">
                <a:latin typeface="Times New Roman" pitchFamily="18" charset="0"/>
              </a:rPr>
              <a:t>010</a:t>
            </a:r>
            <a:r>
              <a:rPr lang="en-US" sz="2000" i="1">
                <a:latin typeface="Times New Roman" pitchFamily="18" charset="0"/>
              </a:rPr>
              <a:t> 	                a </a:t>
            </a:r>
            <a:r>
              <a:rPr lang="en-US" sz="2000">
                <a:latin typeface="Times New Roman" pitchFamily="18" charset="0"/>
              </a:rPr>
              <a:t>000</a:t>
            </a:r>
            <a:r>
              <a:rPr lang="en-US" sz="2000" i="1">
                <a:latin typeface="Times New Roman" pitchFamily="18" charset="0"/>
              </a:rPr>
              <a:t>    d </a:t>
            </a:r>
            <a:r>
              <a:rPr lang="en-US" sz="2000">
                <a:latin typeface="Times New Roman" pitchFamily="18" charset="0"/>
              </a:rPr>
              <a:t>011           </a:t>
            </a:r>
            <a:r>
              <a:rPr lang="en-US" sz="2000" i="1">
                <a:latin typeface="Times New Roman" pitchFamily="18" charset="0"/>
              </a:rPr>
              <a:t> </a:t>
            </a:r>
            <a:r>
              <a:rPr lang="en-US" sz="2000">
                <a:latin typeface="Times New Roman" pitchFamily="18" charset="0"/>
              </a:rPr>
              <a:t>0        0</a:t>
            </a:r>
            <a:endParaRPr lang="en-US" sz="2000" i="1">
              <a:latin typeface="Times New Roman" pitchFamily="18" charset="0"/>
            </a:endParaRPr>
          </a:p>
          <a:p>
            <a:pPr marL="457200" indent="-457200"/>
            <a:r>
              <a:rPr lang="en-US" sz="2000" i="1">
                <a:latin typeface="Times New Roman" pitchFamily="18" charset="0"/>
              </a:rPr>
              <a:t>  d  </a:t>
            </a:r>
            <a:r>
              <a:rPr lang="en-US" sz="2000">
                <a:latin typeface="Times New Roman" pitchFamily="18" charset="0"/>
              </a:rPr>
              <a:t>011</a:t>
            </a:r>
            <a:r>
              <a:rPr lang="en-US" sz="2000" i="1">
                <a:latin typeface="Times New Roman" pitchFamily="18" charset="0"/>
              </a:rPr>
              <a:t>                   e </a:t>
            </a:r>
            <a:r>
              <a:rPr lang="en-US" sz="2000">
                <a:latin typeface="Times New Roman" pitchFamily="18" charset="0"/>
              </a:rPr>
              <a:t>100   </a:t>
            </a:r>
            <a:r>
              <a:rPr lang="en-US" sz="2000" i="1">
                <a:latin typeface="Times New Roman" pitchFamily="18" charset="0"/>
              </a:rPr>
              <a:t>d </a:t>
            </a:r>
            <a:r>
              <a:rPr lang="en-US" sz="2000">
                <a:latin typeface="Times New Roman" pitchFamily="18" charset="0"/>
              </a:rPr>
              <a:t>011            </a:t>
            </a:r>
            <a:r>
              <a:rPr lang="en-US" sz="2000" i="1">
                <a:latin typeface="Times New Roman" pitchFamily="18" charset="0"/>
              </a:rPr>
              <a:t> </a:t>
            </a:r>
            <a:r>
              <a:rPr lang="en-US" sz="2000">
                <a:latin typeface="Times New Roman" pitchFamily="18" charset="0"/>
              </a:rPr>
              <a:t>0        1</a:t>
            </a:r>
            <a:endParaRPr lang="en-US" sz="2000" i="1">
              <a:latin typeface="Times New Roman" pitchFamily="18" charset="0"/>
            </a:endParaRPr>
          </a:p>
          <a:p>
            <a:pPr marL="457200" indent="-457200"/>
            <a:r>
              <a:rPr lang="en-US" sz="2000" i="1">
                <a:latin typeface="Times New Roman" pitchFamily="18" charset="0"/>
              </a:rPr>
              <a:t>  e  </a:t>
            </a:r>
            <a:r>
              <a:rPr lang="en-US" sz="2000">
                <a:latin typeface="Times New Roman" pitchFamily="18" charset="0"/>
              </a:rPr>
              <a:t>100</a:t>
            </a:r>
            <a:r>
              <a:rPr lang="en-US" sz="2000" i="1">
                <a:latin typeface="Times New Roman" pitchFamily="18" charset="0"/>
              </a:rPr>
              <a:t>                   a </a:t>
            </a:r>
            <a:r>
              <a:rPr lang="en-US" sz="2000">
                <a:latin typeface="Times New Roman" pitchFamily="18" charset="0"/>
              </a:rPr>
              <a:t>000   </a:t>
            </a:r>
            <a:r>
              <a:rPr lang="en-US" sz="2000" i="1">
                <a:latin typeface="Times New Roman" pitchFamily="18" charset="0"/>
              </a:rPr>
              <a:t>d </a:t>
            </a:r>
            <a:r>
              <a:rPr lang="en-US" sz="2000">
                <a:latin typeface="Times New Roman" pitchFamily="18" charset="0"/>
              </a:rPr>
              <a:t>011            </a:t>
            </a:r>
            <a:r>
              <a:rPr lang="en-US" sz="2000" i="1">
                <a:latin typeface="Times New Roman" pitchFamily="18" charset="0"/>
              </a:rPr>
              <a:t> </a:t>
            </a:r>
            <a:r>
              <a:rPr lang="en-US" sz="2000">
                <a:latin typeface="Times New Roman" pitchFamily="18" charset="0"/>
              </a:rPr>
              <a:t>0        1</a:t>
            </a:r>
            <a:endParaRPr lang="en-US" sz="2000" i="1">
              <a:latin typeface="Times New Roman" pitchFamily="18" charset="0"/>
            </a:endParaRPr>
          </a:p>
          <a:p>
            <a:pPr marL="457200" indent="-457200"/>
            <a:r>
              <a:rPr lang="en-US" sz="2000" i="1">
                <a:latin typeface="Times New Roman" pitchFamily="18" charset="0"/>
              </a:rPr>
              <a:t>  </a:t>
            </a:r>
          </a:p>
        </p:txBody>
      </p:sp>
      <p:sp>
        <p:nvSpPr>
          <p:cNvPr id="143363" name="Line 3"/>
          <p:cNvSpPr>
            <a:spLocks noChangeShapeType="1"/>
          </p:cNvSpPr>
          <p:nvPr/>
        </p:nvSpPr>
        <p:spPr bwMode="auto">
          <a:xfrm>
            <a:off x="1790700" y="2490788"/>
            <a:ext cx="496252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43364" name="Line 4"/>
          <p:cNvSpPr>
            <a:spLocks noChangeShapeType="1"/>
          </p:cNvSpPr>
          <p:nvPr/>
        </p:nvSpPr>
        <p:spPr bwMode="auto">
          <a:xfrm>
            <a:off x="1768475" y="1830388"/>
            <a:ext cx="496252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43365" name="Line 5"/>
          <p:cNvSpPr>
            <a:spLocks noChangeShapeType="1"/>
          </p:cNvSpPr>
          <p:nvPr/>
        </p:nvSpPr>
        <p:spPr bwMode="auto">
          <a:xfrm>
            <a:off x="1914525" y="4181475"/>
            <a:ext cx="496252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43366" name="Text Box 6"/>
          <p:cNvSpPr txBox="1">
            <a:spLocks noChangeArrowheads="1"/>
          </p:cNvSpPr>
          <p:nvPr/>
        </p:nvSpPr>
        <p:spPr bwMode="auto">
          <a:xfrm>
            <a:off x="2530475" y="4322763"/>
            <a:ext cx="35861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a-IR" sz="2000">
                <a:latin typeface="Times New Roman" pitchFamily="18" charset="0"/>
                <a:cs typeface="B Lotus" pitchFamily="2" charset="-78"/>
              </a:rPr>
              <a:t>جدول حالت کاهش يافته با تخصيص حالت</a:t>
            </a:r>
            <a:endParaRPr lang="en-US" sz="2000">
              <a:latin typeface="Times New Roman" pitchFamily="18" charset="0"/>
              <a:cs typeface="B Lotus" pitchFamily="2" charset="-78"/>
            </a:endParaRPr>
          </a:p>
        </p:txBody>
      </p:sp>
      <p:sp>
        <p:nvSpPr>
          <p:cNvPr id="143368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a-IR"/>
              <a:t>تخصيص کد باينري به حالتها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smtClean="0"/>
              <a:t>تمرین:</a:t>
            </a:r>
            <a:endParaRPr lang="en-US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7024" y="2127109"/>
            <a:ext cx="8260595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fa-IR" alt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نمودار حالت یک مدار ترتیبی با دو ورودی و یک خروجی در شکل زیر داده شده است</a:t>
            </a:r>
            <a:r>
              <a:rPr kumimoji="0" lang="fa-IR" alt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. </a:t>
            </a:r>
            <a:r>
              <a:rPr kumimoji="0" lang="fa-IR" alt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آنرا </a:t>
            </a:r>
            <a:r>
              <a:rPr kumimoji="0" lang="fa-IR" alt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ساده نمایید.</a:t>
            </a:r>
            <a:endParaRPr kumimoji="0" lang="en-US" altLang="en-US" sz="105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41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238128"/>
            <a:ext cx="5472608" cy="3496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16496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3"/>
          <p:cNvSpPr txBox="1">
            <a:spLocks noChangeArrowheads="1"/>
          </p:cNvSpPr>
          <p:nvPr/>
        </p:nvSpPr>
        <p:spPr bwMode="auto">
          <a:xfrm>
            <a:off x="595313" y="1990725"/>
            <a:ext cx="8358187" cy="3935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algn="r" rtl="1"/>
            <a:endParaRPr lang="en-US" sz="2800" u="sng" dirty="0">
              <a:latin typeface="Times New Roman" pitchFamily="18" charset="0"/>
              <a:cs typeface="B Lotus" pitchFamily="2" charset="-78"/>
            </a:endParaRPr>
          </a:p>
          <a:p>
            <a:pPr marL="457200" indent="-457200" algn="r" rtl="1"/>
            <a:endParaRPr lang="en-US" sz="2800" u="sng" dirty="0">
              <a:latin typeface="Times New Roman" pitchFamily="18" charset="0"/>
              <a:cs typeface="B Lotus" pitchFamily="2" charset="-78"/>
            </a:endParaRPr>
          </a:p>
          <a:p>
            <a:pPr marL="457200" indent="-457200" algn="r" rtl="1">
              <a:buFontTx/>
              <a:buAutoNum type="arabicPeriod"/>
            </a:pPr>
            <a:r>
              <a:rPr lang="fa-IR" sz="2800" dirty="0">
                <a:latin typeface="Times New Roman" pitchFamily="18" charset="0"/>
                <a:cs typeface="B Lotus" pitchFamily="2" charset="-78"/>
              </a:rPr>
              <a:t>معادله ورودي فليپ فلاپها را بر حسب حالت فعلي و </a:t>
            </a:r>
            <a:r>
              <a:rPr lang="fa-IR" sz="2800" dirty="0" smtClean="0">
                <a:latin typeface="Times New Roman" pitchFamily="18" charset="0"/>
                <a:cs typeface="B Lotus" pitchFamily="2" charset="-78"/>
              </a:rPr>
              <a:t>متغيرهاي </a:t>
            </a:r>
            <a:r>
              <a:rPr lang="fa-IR" sz="2800" dirty="0">
                <a:latin typeface="Times New Roman" pitchFamily="18" charset="0"/>
                <a:cs typeface="B Lotus" pitchFamily="2" charset="-78"/>
              </a:rPr>
              <a:t>ورودي بنويسيد.</a:t>
            </a:r>
          </a:p>
          <a:p>
            <a:pPr marL="457200" indent="-457200" algn="r" rtl="1">
              <a:buFontTx/>
              <a:buAutoNum type="arabicPeriod"/>
            </a:pPr>
            <a:endParaRPr lang="fa-IR" sz="2800" dirty="0">
              <a:latin typeface="Times New Roman" pitchFamily="18" charset="0"/>
              <a:cs typeface="B Lotus" pitchFamily="2" charset="-78"/>
            </a:endParaRPr>
          </a:p>
          <a:p>
            <a:pPr marL="457200" indent="-457200" algn="r" rtl="1">
              <a:buFontTx/>
              <a:buAutoNum type="arabicPeriod"/>
            </a:pPr>
            <a:r>
              <a:rPr lang="fa-IR" sz="2800" dirty="0">
                <a:latin typeface="Times New Roman" pitchFamily="18" charset="0"/>
                <a:cs typeface="B Lotus" pitchFamily="2" charset="-78"/>
              </a:rPr>
              <a:t>با استفاده از معادلات فوق و جداول تحريک فليپ فلاپها، معادلات حالت را بدست آوريد.</a:t>
            </a:r>
          </a:p>
          <a:p>
            <a:pPr marL="457200" indent="-457200" algn="r" rtl="1">
              <a:buFontTx/>
              <a:buAutoNum type="arabicPeriod"/>
            </a:pPr>
            <a:endParaRPr lang="fa-IR" sz="2800" dirty="0">
              <a:latin typeface="Times New Roman" pitchFamily="18" charset="0"/>
              <a:cs typeface="B Lotus" pitchFamily="2" charset="-78"/>
            </a:endParaRPr>
          </a:p>
          <a:p>
            <a:pPr marL="457200" indent="-457200" algn="r" rtl="1">
              <a:buFontTx/>
              <a:buAutoNum type="arabicPeriod"/>
            </a:pPr>
            <a:r>
              <a:rPr lang="fa-IR" sz="2800" dirty="0">
                <a:latin typeface="Times New Roman" pitchFamily="18" charset="0"/>
                <a:cs typeface="B Lotus" pitchFamily="2" charset="-78"/>
              </a:rPr>
              <a:t>با استفاده از معادلات حالت، جدول حالت را پر کنيد.</a:t>
            </a:r>
            <a:endParaRPr lang="en-US" sz="2800" dirty="0">
              <a:latin typeface="Times New Roman" pitchFamily="18" charset="0"/>
              <a:cs typeface="B Lotus" pitchFamily="2" charset="-78"/>
            </a:endParaRPr>
          </a:p>
        </p:txBody>
      </p:sp>
      <p:sp>
        <p:nvSpPr>
          <p:cNvPr id="14339" name="Text Box 4"/>
          <p:cNvSpPr txBox="1">
            <a:spLocks noChangeArrowheads="1"/>
          </p:cNvSpPr>
          <p:nvPr/>
        </p:nvSpPr>
        <p:spPr bwMode="auto">
          <a:xfrm>
            <a:off x="7004050" y="2044700"/>
            <a:ext cx="12795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a-IR" sz="2400" u="sng">
                <a:latin typeface="Times New Roman" pitchFamily="18" charset="0"/>
                <a:cs typeface="B Lotus" pitchFamily="2" charset="-78"/>
              </a:rPr>
              <a:t>پروسه آنالیز</a:t>
            </a:r>
            <a:endParaRPr lang="en-US" sz="2400" u="sng">
              <a:latin typeface="Times New Roman" pitchFamily="18" charset="0"/>
              <a:cs typeface="B Lotus" pitchFamily="2" charset="-78"/>
            </a:endParaRPr>
          </a:p>
        </p:txBody>
      </p:sp>
      <p:sp>
        <p:nvSpPr>
          <p:cNvPr id="14340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smtClean="0"/>
              <a:t>آنالیز مدارات ترتیبی</a:t>
            </a: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3" descr="AACFLQJ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30688" y="1704975"/>
            <a:ext cx="4613275" cy="527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26" name="Object 4"/>
          <p:cNvGraphicFramePr>
            <a:graphicFrameLocks noChangeAspect="1"/>
          </p:cNvGraphicFramePr>
          <p:nvPr/>
        </p:nvGraphicFramePr>
        <p:xfrm>
          <a:off x="588963" y="1298575"/>
          <a:ext cx="3368675" cy="1258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" name="Equation" r:id="rId4" imgW="1765080" imgH="660240" progId="Equation.3">
                  <p:embed/>
                </p:oleObj>
              </mc:Choice>
              <mc:Fallback>
                <p:oleObj name="Equation" r:id="rId4" imgW="1765080" imgH="66024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8963" y="1298575"/>
                        <a:ext cx="3368675" cy="12588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1" name="Text Box 5"/>
          <p:cNvSpPr txBox="1">
            <a:spLocks noChangeArrowheads="1"/>
          </p:cNvSpPr>
          <p:nvPr/>
        </p:nvSpPr>
        <p:spPr bwMode="auto">
          <a:xfrm>
            <a:off x="541338" y="809625"/>
            <a:ext cx="22431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latin typeface="Times New Roman" pitchFamily="18" charset="0"/>
              </a:rPr>
              <a:t>State Equations</a:t>
            </a:r>
          </a:p>
        </p:txBody>
      </p:sp>
      <p:sp>
        <p:nvSpPr>
          <p:cNvPr id="1032" name="Line 6"/>
          <p:cNvSpPr>
            <a:spLocks noChangeShapeType="1"/>
          </p:cNvSpPr>
          <p:nvPr/>
        </p:nvSpPr>
        <p:spPr bwMode="auto">
          <a:xfrm>
            <a:off x="6518275" y="4595813"/>
            <a:ext cx="1016000" cy="0"/>
          </a:xfrm>
          <a:prstGeom prst="line">
            <a:avLst/>
          </a:prstGeom>
          <a:noFill/>
          <a:ln w="6350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33" name="Text Box 7"/>
          <p:cNvSpPr txBox="1">
            <a:spLocks noChangeArrowheads="1"/>
          </p:cNvSpPr>
          <p:nvPr/>
        </p:nvSpPr>
        <p:spPr bwMode="auto">
          <a:xfrm>
            <a:off x="795338" y="6418263"/>
            <a:ext cx="27257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Times New Roman" pitchFamily="18" charset="0"/>
              </a:rPr>
              <a:t>note mistake in Fig. 5-15</a:t>
            </a:r>
          </a:p>
        </p:txBody>
      </p:sp>
      <p:sp>
        <p:nvSpPr>
          <p:cNvPr id="1034" name="Text Box 8"/>
          <p:cNvSpPr txBox="1">
            <a:spLocks noChangeArrowheads="1"/>
          </p:cNvSpPr>
          <p:nvPr/>
        </p:nvSpPr>
        <p:spPr bwMode="auto">
          <a:xfrm>
            <a:off x="469900" y="2651125"/>
            <a:ext cx="3868738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200">
                <a:latin typeface="Times New Roman" pitchFamily="18" charset="0"/>
              </a:rPr>
              <a:t>(</a:t>
            </a:r>
            <a:r>
              <a:rPr lang="en-US" sz="2200" i="1">
                <a:latin typeface="Times New Roman" pitchFamily="18" charset="0"/>
              </a:rPr>
              <a:t>t</a:t>
            </a:r>
            <a:r>
              <a:rPr lang="en-US" sz="2200">
                <a:latin typeface="Times New Roman" pitchFamily="18" charset="0"/>
              </a:rPr>
              <a:t>+1)</a:t>
            </a:r>
            <a:r>
              <a:rPr lang="en-US" sz="2200">
                <a:latin typeface="Times New Roman" pitchFamily="18" charset="0"/>
                <a:sym typeface="Wingdings" pitchFamily="2" charset="2"/>
              </a:rPr>
              <a:t> next state of the flip-flop</a:t>
            </a:r>
          </a:p>
          <a:p>
            <a:r>
              <a:rPr lang="en-US" sz="2200">
                <a:latin typeface="Times New Roman" pitchFamily="18" charset="0"/>
                <a:sym typeface="Wingdings" pitchFamily="2" charset="2"/>
              </a:rPr>
              <a:t>one clock edge later</a:t>
            </a:r>
            <a:r>
              <a:rPr lang="en-US" sz="2400">
                <a:latin typeface="Times New Roman" pitchFamily="18" charset="0"/>
                <a:sym typeface="Wingdings" pitchFamily="2" charset="2"/>
              </a:rPr>
              <a:t>.</a:t>
            </a:r>
            <a:endParaRPr lang="en-US" sz="2400">
              <a:latin typeface="Times New Roman" pitchFamily="18" charset="0"/>
            </a:endParaRPr>
          </a:p>
        </p:txBody>
      </p:sp>
      <p:graphicFrame>
        <p:nvGraphicFramePr>
          <p:cNvPr id="1027" name="Object 9"/>
          <p:cNvGraphicFramePr>
            <a:graphicFrameLocks noChangeAspect="1"/>
          </p:cNvGraphicFramePr>
          <p:nvPr/>
        </p:nvGraphicFramePr>
        <p:xfrm>
          <a:off x="549275" y="3517900"/>
          <a:ext cx="2132013" cy="823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" name="Equation" r:id="rId6" imgW="1117440" imgH="431640" progId="Equation.3">
                  <p:embed/>
                </p:oleObj>
              </mc:Choice>
              <mc:Fallback>
                <p:oleObj name="Equation" r:id="rId6" imgW="1117440" imgH="43164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9275" y="3517900"/>
                        <a:ext cx="2132013" cy="8239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8" name="Object 10"/>
          <p:cNvGraphicFramePr>
            <a:graphicFrameLocks noChangeAspect="1"/>
          </p:cNvGraphicFramePr>
          <p:nvPr/>
        </p:nvGraphicFramePr>
        <p:xfrm>
          <a:off x="584200" y="4314825"/>
          <a:ext cx="1598613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0" name="Equation" r:id="rId8" imgW="838080" imgH="203040" progId="Equation.3">
                  <p:embed/>
                </p:oleObj>
              </mc:Choice>
              <mc:Fallback>
                <p:oleObj name="Equation" r:id="rId8" imgW="838080" imgH="20304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4200" y="4314825"/>
                        <a:ext cx="1598613" cy="387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5" name="Text Box 14"/>
          <p:cNvSpPr txBox="1">
            <a:spLocks noChangeArrowheads="1"/>
          </p:cNvSpPr>
          <p:nvPr/>
        </p:nvSpPr>
        <p:spPr bwMode="auto">
          <a:xfrm>
            <a:off x="231775" y="4791075"/>
            <a:ext cx="2717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Times New Roman" pitchFamily="18" charset="0"/>
              </a:rPr>
              <a:t>Flip-flop </a:t>
            </a:r>
            <a:r>
              <a:rPr lang="en-US" sz="2000" i="1">
                <a:latin typeface="Times New Roman" pitchFamily="18" charset="0"/>
              </a:rPr>
              <a:t>input equations</a:t>
            </a:r>
          </a:p>
          <a:p>
            <a:r>
              <a:rPr lang="en-US" sz="2000" i="1">
                <a:latin typeface="Times New Roman" pitchFamily="18" charset="0"/>
              </a:rPr>
              <a:t>(excitation equations)</a:t>
            </a:r>
          </a:p>
        </p:txBody>
      </p:sp>
      <p:graphicFrame>
        <p:nvGraphicFramePr>
          <p:cNvPr id="1029" name="Object 15"/>
          <p:cNvGraphicFramePr>
            <a:graphicFrameLocks noChangeAspect="1"/>
          </p:cNvGraphicFramePr>
          <p:nvPr/>
        </p:nvGraphicFramePr>
        <p:xfrm>
          <a:off x="890588" y="5561013"/>
          <a:ext cx="1647825" cy="871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" name="Equation" r:id="rId10" imgW="863280" imgH="457200" progId="Equation.3">
                  <p:embed/>
                </p:oleObj>
              </mc:Choice>
              <mc:Fallback>
                <p:oleObj name="Equation" r:id="rId10" imgW="863280" imgH="457200" progId="Equation.3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0588" y="5561013"/>
                        <a:ext cx="1647825" cy="8715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6" name="Line 17"/>
          <p:cNvSpPr>
            <a:spLocks noChangeShapeType="1"/>
          </p:cNvSpPr>
          <p:nvPr/>
        </p:nvSpPr>
        <p:spPr bwMode="auto">
          <a:xfrm>
            <a:off x="2874963" y="3686175"/>
            <a:ext cx="812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1037" name="Line 18"/>
          <p:cNvSpPr>
            <a:spLocks noChangeShapeType="1"/>
          </p:cNvSpPr>
          <p:nvPr/>
        </p:nvSpPr>
        <p:spPr bwMode="auto">
          <a:xfrm>
            <a:off x="3700463" y="3686175"/>
            <a:ext cx="0" cy="20764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38" name="Line 19"/>
          <p:cNvSpPr>
            <a:spLocks noChangeShapeType="1"/>
          </p:cNvSpPr>
          <p:nvPr/>
        </p:nvSpPr>
        <p:spPr bwMode="auto">
          <a:xfrm>
            <a:off x="2881313" y="5754688"/>
            <a:ext cx="812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1039" name="Line 20"/>
          <p:cNvSpPr>
            <a:spLocks noChangeShapeType="1"/>
          </p:cNvSpPr>
          <p:nvPr/>
        </p:nvSpPr>
        <p:spPr bwMode="auto">
          <a:xfrm>
            <a:off x="2606675" y="4100513"/>
            <a:ext cx="812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1040" name="Line 21"/>
          <p:cNvSpPr>
            <a:spLocks noChangeShapeType="1"/>
          </p:cNvSpPr>
          <p:nvPr/>
        </p:nvSpPr>
        <p:spPr bwMode="auto">
          <a:xfrm>
            <a:off x="3432175" y="4100513"/>
            <a:ext cx="0" cy="20764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41" name="Line 22"/>
          <p:cNvSpPr>
            <a:spLocks noChangeShapeType="1"/>
          </p:cNvSpPr>
          <p:nvPr/>
        </p:nvSpPr>
        <p:spPr bwMode="auto">
          <a:xfrm>
            <a:off x="2613025" y="6183313"/>
            <a:ext cx="812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1042" name="Rectangle 2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smtClean="0"/>
              <a:t>مثال: فلیپ فلاپ </a:t>
            </a:r>
            <a:r>
              <a:rPr lang="en-US" sz="3500" smtClean="0"/>
              <a:t>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Text Box 3"/>
          <p:cNvSpPr txBox="1">
            <a:spLocks noChangeArrowheads="1"/>
          </p:cNvSpPr>
          <p:nvPr/>
        </p:nvSpPr>
        <p:spPr bwMode="auto">
          <a:xfrm>
            <a:off x="198438" y="1812925"/>
            <a:ext cx="3478212" cy="405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457200" indent="-457200"/>
            <a:endParaRPr lang="en-US" sz="2000" i="1">
              <a:latin typeface="Times New Roman" pitchFamily="18" charset="0"/>
            </a:endParaRPr>
          </a:p>
          <a:p>
            <a:pPr marL="457200" indent="-457200"/>
            <a:endParaRPr lang="en-US" sz="2000" i="1">
              <a:latin typeface="Times New Roman" pitchFamily="18" charset="0"/>
            </a:endParaRPr>
          </a:p>
          <a:p>
            <a:pPr marL="457200" indent="-457200"/>
            <a:r>
              <a:rPr lang="en-US" sz="2000">
                <a:latin typeface="Times New Roman" pitchFamily="18" charset="0"/>
              </a:rPr>
              <a:t>Present                 Next</a:t>
            </a:r>
          </a:p>
          <a:p>
            <a:pPr marL="457200" indent="-457200"/>
            <a:r>
              <a:rPr lang="en-US" sz="2000">
                <a:latin typeface="Times New Roman" pitchFamily="18" charset="0"/>
              </a:rPr>
              <a:t> </a:t>
            </a:r>
            <a:r>
              <a:rPr lang="en-US" sz="2000" u="sng">
                <a:latin typeface="Times New Roman" pitchFamily="18" charset="0"/>
              </a:rPr>
              <a:t>State</a:t>
            </a:r>
            <a:r>
              <a:rPr lang="en-US" sz="2000">
                <a:latin typeface="Times New Roman" pitchFamily="18" charset="0"/>
              </a:rPr>
              <a:t>   	</a:t>
            </a:r>
            <a:r>
              <a:rPr lang="en-US" sz="2000" u="sng">
                <a:latin typeface="Times New Roman" pitchFamily="18" charset="0"/>
              </a:rPr>
              <a:t>Input</a:t>
            </a:r>
            <a:r>
              <a:rPr lang="en-US" sz="2000">
                <a:latin typeface="Times New Roman" pitchFamily="18" charset="0"/>
              </a:rPr>
              <a:t>	</a:t>
            </a:r>
            <a:r>
              <a:rPr lang="en-US" sz="2000" u="sng">
                <a:latin typeface="Times New Roman" pitchFamily="18" charset="0"/>
              </a:rPr>
              <a:t>State</a:t>
            </a:r>
            <a:r>
              <a:rPr lang="en-US" sz="2000">
                <a:latin typeface="Times New Roman" pitchFamily="18" charset="0"/>
              </a:rPr>
              <a:t>    </a:t>
            </a:r>
            <a:r>
              <a:rPr lang="en-US" sz="2000" u="sng">
                <a:latin typeface="Times New Roman" pitchFamily="18" charset="0"/>
              </a:rPr>
              <a:t>Output</a:t>
            </a:r>
          </a:p>
          <a:p>
            <a:pPr marL="457200" indent="-457200"/>
            <a:r>
              <a:rPr lang="en-US" sz="2000" i="1">
                <a:latin typeface="Times New Roman" pitchFamily="18" charset="0"/>
              </a:rPr>
              <a:t>A  B          x          A  B         y</a:t>
            </a:r>
            <a:endParaRPr lang="en-US" sz="2000">
              <a:latin typeface="Times New Roman" pitchFamily="18" charset="0"/>
            </a:endParaRPr>
          </a:p>
          <a:p>
            <a:pPr marL="457200" indent="-457200"/>
            <a:r>
              <a:rPr lang="en-US" sz="2000">
                <a:latin typeface="Times New Roman" pitchFamily="18" charset="0"/>
              </a:rPr>
              <a:t>0   0    	  0          0   0         0</a:t>
            </a:r>
          </a:p>
          <a:p>
            <a:pPr marL="457200" indent="-457200"/>
            <a:r>
              <a:rPr lang="en-US" sz="2000">
                <a:latin typeface="Times New Roman" pitchFamily="18" charset="0"/>
              </a:rPr>
              <a:t>0   0		  1          0   1         0</a:t>
            </a:r>
          </a:p>
          <a:p>
            <a:pPr marL="457200" indent="-457200"/>
            <a:r>
              <a:rPr lang="en-US" sz="2000">
                <a:latin typeface="Times New Roman" pitchFamily="18" charset="0"/>
              </a:rPr>
              <a:t>0   1          0         0   0         1 </a:t>
            </a:r>
          </a:p>
          <a:p>
            <a:pPr marL="457200" indent="-457200"/>
            <a:r>
              <a:rPr lang="en-US" sz="2000">
                <a:latin typeface="Times New Roman" pitchFamily="18" charset="0"/>
              </a:rPr>
              <a:t>0   1          1         1   1         0</a:t>
            </a:r>
          </a:p>
          <a:p>
            <a:pPr marL="457200" indent="-457200"/>
            <a:r>
              <a:rPr lang="en-US" sz="2000">
                <a:latin typeface="Times New Roman" pitchFamily="18" charset="0"/>
              </a:rPr>
              <a:t>1   0          0         0   0         1</a:t>
            </a:r>
          </a:p>
          <a:p>
            <a:pPr marL="457200" indent="-457200"/>
            <a:r>
              <a:rPr lang="en-US" sz="2000">
                <a:latin typeface="Times New Roman" pitchFamily="18" charset="0"/>
              </a:rPr>
              <a:t>1   0          1         1   0         0</a:t>
            </a:r>
          </a:p>
          <a:p>
            <a:pPr marL="457200" indent="-457200"/>
            <a:r>
              <a:rPr lang="en-US" sz="2000">
                <a:latin typeface="Times New Roman" pitchFamily="18" charset="0"/>
              </a:rPr>
              <a:t>1   1          0         0   0         1</a:t>
            </a:r>
          </a:p>
          <a:p>
            <a:pPr marL="457200" indent="-457200"/>
            <a:r>
              <a:rPr lang="en-US" sz="2000">
                <a:latin typeface="Times New Roman" pitchFamily="18" charset="0"/>
              </a:rPr>
              <a:t>1   1          1         1   0         0</a:t>
            </a:r>
          </a:p>
        </p:txBody>
      </p:sp>
      <p:sp>
        <p:nvSpPr>
          <p:cNvPr id="2053" name="Line 4"/>
          <p:cNvSpPr>
            <a:spLocks noChangeShapeType="1"/>
          </p:cNvSpPr>
          <p:nvPr/>
        </p:nvSpPr>
        <p:spPr bwMode="auto">
          <a:xfrm>
            <a:off x="261938" y="5832475"/>
            <a:ext cx="35702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2054" name="Line 6"/>
          <p:cNvSpPr>
            <a:spLocks noChangeShapeType="1"/>
          </p:cNvSpPr>
          <p:nvPr/>
        </p:nvSpPr>
        <p:spPr bwMode="auto">
          <a:xfrm>
            <a:off x="269875" y="3398838"/>
            <a:ext cx="3570288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>
            <a:spAutoFit/>
          </a:bodyPr>
          <a:lstStyle/>
          <a:p>
            <a:endParaRPr lang="en-US"/>
          </a:p>
        </p:txBody>
      </p:sp>
      <p:graphicFrame>
        <p:nvGraphicFramePr>
          <p:cNvPr id="2050" name="Object 7"/>
          <p:cNvGraphicFramePr>
            <a:graphicFrameLocks noChangeAspect="1"/>
          </p:cNvGraphicFramePr>
          <p:nvPr/>
        </p:nvGraphicFramePr>
        <p:xfrm>
          <a:off x="407988" y="1022350"/>
          <a:ext cx="2132012" cy="823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" name="Equation" r:id="rId3" imgW="1117440" imgH="431640" progId="Equation.3">
                  <p:embed/>
                </p:oleObj>
              </mc:Choice>
              <mc:Fallback>
                <p:oleObj name="Equation" r:id="rId3" imgW="1117440" imgH="43164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7988" y="1022350"/>
                        <a:ext cx="2132012" cy="8239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1" name="Object 8"/>
          <p:cNvGraphicFramePr>
            <a:graphicFrameLocks noChangeAspect="1"/>
          </p:cNvGraphicFramePr>
          <p:nvPr/>
        </p:nvGraphicFramePr>
        <p:xfrm>
          <a:off x="396875" y="1847850"/>
          <a:ext cx="1598613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" name="Equation" r:id="rId5" imgW="838080" imgH="203040" progId="Equation.3">
                  <p:embed/>
                </p:oleObj>
              </mc:Choice>
              <mc:Fallback>
                <p:oleObj name="Equation" r:id="rId5" imgW="838080" imgH="20304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875" y="1847850"/>
                        <a:ext cx="1598613" cy="387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5" name="Line 11"/>
          <p:cNvSpPr>
            <a:spLocks noChangeShapeType="1"/>
          </p:cNvSpPr>
          <p:nvPr/>
        </p:nvSpPr>
        <p:spPr bwMode="auto">
          <a:xfrm>
            <a:off x="263525" y="2492375"/>
            <a:ext cx="3570288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>
            <a:spAutoFit/>
          </a:bodyPr>
          <a:lstStyle/>
          <a:p>
            <a:endParaRPr lang="en-US"/>
          </a:p>
        </p:txBody>
      </p:sp>
      <p:pic>
        <p:nvPicPr>
          <p:cNvPr id="2056" name="Picture 13" descr="AACFLQJ0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202113" y="1770063"/>
            <a:ext cx="4613275" cy="527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7" name="Line 14"/>
          <p:cNvSpPr>
            <a:spLocks noChangeShapeType="1"/>
          </p:cNvSpPr>
          <p:nvPr/>
        </p:nvSpPr>
        <p:spPr bwMode="auto">
          <a:xfrm>
            <a:off x="6475413" y="4667250"/>
            <a:ext cx="10160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058" name="Rectangle 1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smtClean="0"/>
              <a:t>ادامه مثال</a:t>
            </a:r>
            <a:r>
              <a:rPr lang="en-US" smtClean="0"/>
              <a:t> </a:t>
            </a:r>
            <a:r>
              <a:rPr lang="fa-IR" smtClean="0"/>
              <a:t>فلیپ فلاپ </a:t>
            </a:r>
            <a:r>
              <a:rPr lang="en-US" sz="3500" smtClean="0"/>
              <a:t>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3" descr="AACFLQK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33863" y="1276350"/>
            <a:ext cx="4497387" cy="3881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Text Box 7"/>
          <p:cNvSpPr txBox="1">
            <a:spLocks noChangeArrowheads="1"/>
          </p:cNvSpPr>
          <p:nvPr/>
        </p:nvSpPr>
        <p:spPr bwMode="auto">
          <a:xfrm>
            <a:off x="300038" y="592138"/>
            <a:ext cx="3605212" cy="423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457200" indent="-457200"/>
            <a:endParaRPr lang="en-US" sz="2000" i="1">
              <a:latin typeface="Times New Roman" pitchFamily="18" charset="0"/>
            </a:endParaRPr>
          </a:p>
          <a:p>
            <a:pPr marL="457200" indent="-457200"/>
            <a:endParaRPr lang="en-US" sz="2000" i="1">
              <a:latin typeface="Times New Roman" pitchFamily="18" charset="0"/>
            </a:endParaRPr>
          </a:p>
          <a:p>
            <a:pPr marL="457200" indent="-457200"/>
            <a:r>
              <a:rPr lang="en-US" sz="2000" b="1">
                <a:latin typeface="Times New Roman" pitchFamily="18" charset="0"/>
              </a:rPr>
              <a:t>Present</a:t>
            </a:r>
            <a:r>
              <a:rPr lang="en-US" sz="2000">
                <a:latin typeface="Times New Roman" pitchFamily="18" charset="0"/>
              </a:rPr>
              <a:t>                </a:t>
            </a:r>
            <a:r>
              <a:rPr lang="en-US" sz="2000" b="1">
                <a:latin typeface="Times New Roman" pitchFamily="18" charset="0"/>
              </a:rPr>
              <a:t>Next</a:t>
            </a:r>
          </a:p>
          <a:p>
            <a:pPr marL="457200" indent="-457200"/>
            <a:r>
              <a:rPr lang="en-US" sz="2000">
                <a:latin typeface="Times New Roman" pitchFamily="18" charset="0"/>
              </a:rPr>
              <a:t> </a:t>
            </a:r>
            <a:r>
              <a:rPr lang="en-US" sz="2000" b="1" u="sng">
                <a:latin typeface="Times New Roman" pitchFamily="18" charset="0"/>
              </a:rPr>
              <a:t>State</a:t>
            </a:r>
            <a:r>
              <a:rPr lang="en-US" sz="2000">
                <a:latin typeface="Times New Roman" pitchFamily="18" charset="0"/>
              </a:rPr>
              <a:t>   	</a:t>
            </a:r>
            <a:r>
              <a:rPr lang="en-US" sz="2000" b="1" u="sng">
                <a:latin typeface="Times New Roman" pitchFamily="18" charset="0"/>
              </a:rPr>
              <a:t>Input</a:t>
            </a:r>
            <a:r>
              <a:rPr lang="en-US" sz="2000">
                <a:latin typeface="Times New Roman" pitchFamily="18" charset="0"/>
              </a:rPr>
              <a:t>	</a:t>
            </a:r>
            <a:r>
              <a:rPr lang="en-US" sz="2000" b="1" u="sng">
                <a:latin typeface="Times New Roman" pitchFamily="18" charset="0"/>
              </a:rPr>
              <a:t>State</a:t>
            </a:r>
            <a:r>
              <a:rPr lang="en-US" sz="2000">
                <a:latin typeface="Times New Roman" pitchFamily="18" charset="0"/>
              </a:rPr>
              <a:t>    </a:t>
            </a:r>
            <a:r>
              <a:rPr lang="en-US" sz="2000" b="1" u="sng">
                <a:latin typeface="Times New Roman" pitchFamily="18" charset="0"/>
              </a:rPr>
              <a:t>Output</a:t>
            </a:r>
          </a:p>
          <a:p>
            <a:pPr marL="457200" indent="-457200"/>
            <a:r>
              <a:rPr lang="en-US" sz="2000" b="1" i="1">
                <a:latin typeface="Times New Roman" pitchFamily="18" charset="0"/>
              </a:rPr>
              <a:t>A  B          x          A  B         y</a:t>
            </a:r>
            <a:endParaRPr lang="en-US" sz="2000" b="1">
              <a:latin typeface="Times New Roman" pitchFamily="18" charset="0"/>
            </a:endParaRPr>
          </a:p>
          <a:p>
            <a:pPr marL="457200" indent="-457200"/>
            <a:r>
              <a:rPr lang="en-US" sz="2000">
                <a:latin typeface="Times New Roman" pitchFamily="18" charset="0"/>
              </a:rPr>
              <a:t>0   0    	  0          0   0         0</a:t>
            </a:r>
          </a:p>
          <a:p>
            <a:pPr marL="457200" indent="-457200"/>
            <a:r>
              <a:rPr lang="en-US" sz="2000">
                <a:latin typeface="Times New Roman" pitchFamily="18" charset="0"/>
              </a:rPr>
              <a:t>0   0		  1          0   1         0     </a:t>
            </a:r>
            <a:r>
              <a:rPr lang="en-US" sz="2400" b="1" i="1">
                <a:latin typeface="Times New Roman" pitchFamily="18" charset="0"/>
              </a:rPr>
              <a:t>a</a:t>
            </a:r>
          </a:p>
          <a:p>
            <a:pPr marL="457200" indent="-457200"/>
            <a:r>
              <a:rPr lang="en-US" sz="2000">
                <a:latin typeface="Times New Roman" pitchFamily="18" charset="0"/>
              </a:rPr>
              <a:t>0   1          0         0   0         1 </a:t>
            </a:r>
          </a:p>
          <a:p>
            <a:pPr marL="457200" indent="-457200"/>
            <a:r>
              <a:rPr lang="en-US" sz="2000">
                <a:latin typeface="Times New Roman" pitchFamily="18" charset="0"/>
              </a:rPr>
              <a:t>0   1          1         1   1         0     </a:t>
            </a:r>
            <a:r>
              <a:rPr lang="en-US" sz="2400" b="1" i="1">
                <a:latin typeface="Times New Roman" pitchFamily="18" charset="0"/>
              </a:rPr>
              <a:t>b</a:t>
            </a:r>
          </a:p>
          <a:p>
            <a:pPr marL="457200" indent="-457200"/>
            <a:r>
              <a:rPr lang="en-US" sz="2000">
                <a:latin typeface="Times New Roman" pitchFamily="18" charset="0"/>
              </a:rPr>
              <a:t>1   0          0         0   0         1</a:t>
            </a:r>
          </a:p>
          <a:p>
            <a:pPr marL="457200" indent="-457200"/>
            <a:r>
              <a:rPr lang="en-US" sz="2000">
                <a:latin typeface="Times New Roman" pitchFamily="18" charset="0"/>
              </a:rPr>
              <a:t>1   0          1         1   0         0     </a:t>
            </a:r>
            <a:r>
              <a:rPr lang="en-US" sz="2400" b="1" i="1">
                <a:latin typeface="Times New Roman" pitchFamily="18" charset="0"/>
              </a:rPr>
              <a:t>c</a:t>
            </a:r>
          </a:p>
          <a:p>
            <a:pPr marL="457200" indent="-457200"/>
            <a:r>
              <a:rPr lang="en-US" sz="2000">
                <a:latin typeface="Times New Roman" pitchFamily="18" charset="0"/>
              </a:rPr>
              <a:t>1   1          0         0   0         1</a:t>
            </a:r>
          </a:p>
          <a:p>
            <a:pPr marL="457200" indent="-457200"/>
            <a:r>
              <a:rPr lang="en-US" sz="2000">
                <a:latin typeface="Times New Roman" pitchFamily="18" charset="0"/>
              </a:rPr>
              <a:t>1   1          1         1   0         1</a:t>
            </a:r>
          </a:p>
        </p:txBody>
      </p:sp>
      <p:sp>
        <p:nvSpPr>
          <p:cNvPr id="15364" name="Line 8"/>
          <p:cNvSpPr>
            <a:spLocks noChangeShapeType="1"/>
          </p:cNvSpPr>
          <p:nvPr/>
        </p:nvSpPr>
        <p:spPr bwMode="auto">
          <a:xfrm>
            <a:off x="261938" y="5041900"/>
            <a:ext cx="36718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5365" name="Text Box 18"/>
          <p:cNvSpPr txBox="1">
            <a:spLocks noChangeArrowheads="1"/>
          </p:cNvSpPr>
          <p:nvPr/>
        </p:nvSpPr>
        <p:spPr bwMode="auto">
          <a:xfrm>
            <a:off x="4776788" y="3321050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i="1">
                <a:latin typeface="Times New Roman" pitchFamily="18" charset="0"/>
              </a:rPr>
              <a:t>a</a:t>
            </a:r>
          </a:p>
        </p:txBody>
      </p:sp>
      <p:sp>
        <p:nvSpPr>
          <p:cNvPr id="15366" name="Text Box 19"/>
          <p:cNvSpPr txBox="1">
            <a:spLocks noChangeArrowheads="1"/>
          </p:cNvSpPr>
          <p:nvPr/>
        </p:nvSpPr>
        <p:spPr bwMode="auto">
          <a:xfrm>
            <a:off x="0" y="5403850"/>
            <a:ext cx="893445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rtl="1"/>
            <a:r>
              <a:rPr lang="en-US" sz="2000" b="1" i="1">
                <a:latin typeface="Times New Roman" pitchFamily="18" charset="0"/>
                <a:cs typeface="B Lotus" pitchFamily="2" charset="-78"/>
              </a:rPr>
              <a:t>a</a:t>
            </a:r>
            <a:r>
              <a:rPr lang="fa-IR" sz="2000" b="1" i="1">
                <a:latin typeface="Times New Roman" pitchFamily="18" charset="0"/>
                <a:cs typeface="B Lotus" pitchFamily="2" charset="-78"/>
              </a:rPr>
              <a:t>: </a:t>
            </a:r>
            <a:r>
              <a:rPr lang="en-US" sz="2000">
                <a:latin typeface="Times New Roman" pitchFamily="18" charset="0"/>
                <a:cs typeface="B Lotus" pitchFamily="2" charset="-78"/>
              </a:rPr>
              <a:t> </a:t>
            </a:r>
            <a:r>
              <a:rPr lang="fa-IR" sz="2000">
                <a:latin typeface="Times New Roman" pitchFamily="18" charset="0"/>
                <a:cs typeface="B Lotus" pitchFamily="2" charset="-78"/>
              </a:rPr>
              <a:t>اگر مدار در حالت</a:t>
            </a:r>
            <a:r>
              <a:rPr lang="en-US" sz="2000">
                <a:latin typeface="Times New Roman" pitchFamily="18" charset="0"/>
                <a:cs typeface="B Lotus" pitchFamily="2" charset="-78"/>
              </a:rPr>
              <a:t> </a:t>
            </a:r>
            <a:r>
              <a:rPr lang="fa-IR" sz="2000">
                <a:latin typeface="Times New Roman" pitchFamily="18" charset="0"/>
                <a:cs typeface="B Lotus" pitchFamily="2" charset="-78"/>
              </a:rPr>
              <a:t> </a:t>
            </a:r>
            <a:r>
              <a:rPr lang="en-US" sz="2000">
                <a:latin typeface="Times New Roman" pitchFamily="18" charset="0"/>
                <a:cs typeface="B Lotus" pitchFamily="2" charset="-78"/>
              </a:rPr>
              <a:t> 00</a:t>
            </a:r>
            <a:r>
              <a:rPr lang="fa-IR" sz="2000">
                <a:latin typeface="Times New Roman" pitchFamily="18" charset="0"/>
                <a:cs typeface="B Lotus" pitchFamily="2" charset="-78"/>
              </a:rPr>
              <a:t> باشد و ورودي 1 باشد خروجي 0 است و مدار در کلاک بعدي به حالت </a:t>
            </a:r>
            <a:r>
              <a:rPr lang="en-US" sz="2000">
                <a:latin typeface="Times New Roman" pitchFamily="18" charset="0"/>
                <a:cs typeface="B Lotus" pitchFamily="2" charset="-78"/>
              </a:rPr>
              <a:t>01</a:t>
            </a:r>
            <a:r>
              <a:rPr lang="fa-IR" sz="2000">
                <a:latin typeface="Times New Roman" pitchFamily="18" charset="0"/>
                <a:cs typeface="B Lotus" pitchFamily="2" charset="-78"/>
              </a:rPr>
              <a:t> مي رود.</a:t>
            </a:r>
          </a:p>
          <a:p>
            <a:pPr algn="r" rtl="1"/>
            <a:r>
              <a:rPr lang="en-US" sz="2000">
                <a:latin typeface="Times New Roman" pitchFamily="18" charset="0"/>
                <a:cs typeface="B Lotus" pitchFamily="2" charset="-78"/>
              </a:rPr>
              <a:t>b</a:t>
            </a:r>
            <a:r>
              <a:rPr lang="fa-IR" sz="2000">
                <a:latin typeface="Times New Roman" pitchFamily="18" charset="0"/>
                <a:cs typeface="B Lotus" pitchFamily="2" charset="-78"/>
              </a:rPr>
              <a:t>: </a:t>
            </a:r>
            <a:r>
              <a:rPr lang="en-US" sz="2000">
                <a:latin typeface="Times New Roman" pitchFamily="18" charset="0"/>
                <a:cs typeface="B Lotus" pitchFamily="2" charset="-78"/>
              </a:rPr>
              <a:t> </a:t>
            </a:r>
            <a:r>
              <a:rPr lang="fa-IR" sz="2000">
                <a:latin typeface="Times New Roman" pitchFamily="18" charset="0"/>
                <a:cs typeface="B Lotus" pitchFamily="2" charset="-78"/>
              </a:rPr>
              <a:t>اگر مدار در حالت</a:t>
            </a:r>
            <a:r>
              <a:rPr lang="en-US" sz="2000">
                <a:latin typeface="Times New Roman" pitchFamily="18" charset="0"/>
                <a:cs typeface="B Lotus" pitchFamily="2" charset="-78"/>
              </a:rPr>
              <a:t> </a:t>
            </a:r>
            <a:r>
              <a:rPr lang="fa-IR" sz="2000">
                <a:latin typeface="Times New Roman" pitchFamily="18" charset="0"/>
                <a:cs typeface="B Lotus" pitchFamily="2" charset="-78"/>
              </a:rPr>
              <a:t> </a:t>
            </a:r>
            <a:r>
              <a:rPr lang="en-US" sz="2000">
                <a:latin typeface="Times New Roman" pitchFamily="18" charset="0"/>
                <a:cs typeface="B Lotus" pitchFamily="2" charset="-78"/>
              </a:rPr>
              <a:t> 01</a:t>
            </a:r>
            <a:r>
              <a:rPr lang="fa-IR" sz="2000">
                <a:latin typeface="Times New Roman" pitchFamily="18" charset="0"/>
                <a:cs typeface="B Lotus" pitchFamily="2" charset="-78"/>
              </a:rPr>
              <a:t> باشد و ورودي 1 باشد خروجي 0 است و مدار در کلاک بعدي به حالت </a:t>
            </a:r>
            <a:r>
              <a:rPr lang="en-US" sz="2000">
                <a:latin typeface="Times New Roman" pitchFamily="18" charset="0"/>
                <a:cs typeface="B Lotus" pitchFamily="2" charset="-78"/>
              </a:rPr>
              <a:t>11</a:t>
            </a:r>
            <a:r>
              <a:rPr lang="fa-IR" sz="2000">
                <a:latin typeface="Times New Roman" pitchFamily="18" charset="0"/>
                <a:cs typeface="B Lotus" pitchFamily="2" charset="-78"/>
              </a:rPr>
              <a:t> مي رود.</a:t>
            </a:r>
          </a:p>
          <a:p>
            <a:pPr algn="r" rtl="1"/>
            <a:r>
              <a:rPr lang="en-US" sz="2000">
                <a:latin typeface="Times New Roman" pitchFamily="18" charset="0"/>
                <a:cs typeface="B Lotus" pitchFamily="2" charset="-78"/>
              </a:rPr>
              <a:t>c</a:t>
            </a:r>
            <a:r>
              <a:rPr lang="fa-IR" sz="2000">
                <a:latin typeface="Times New Roman" pitchFamily="18" charset="0"/>
                <a:cs typeface="B Lotus" pitchFamily="2" charset="-78"/>
              </a:rPr>
              <a:t>: </a:t>
            </a:r>
            <a:r>
              <a:rPr lang="en-US" sz="2000">
                <a:latin typeface="Times New Roman" pitchFamily="18" charset="0"/>
                <a:cs typeface="B Lotus" pitchFamily="2" charset="-78"/>
              </a:rPr>
              <a:t> </a:t>
            </a:r>
            <a:r>
              <a:rPr lang="fa-IR" sz="2000">
                <a:latin typeface="Times New Roman" pitchFamily="18" charset="0"/>
                <a:cs typeface="B Lotus" pitchFamily="2" charset="-78"/>
              </a:rPr>
              <a:t>اگر مدار در حالت</a:t>
            </a:r>
            <a:r>
              <a:rPr lang="en-US" sz="2000">
                <a:latin typeface="Times New Roman" pitchFamily="18" charset="0"/>
                <a:cs typeface="B Lotus" pitchFamily="2" charset="-78"/>
              </a:rPr>
              <a:t> </a:t>
            </a:r>
            <a:r>
              <a:rPr lang="fa-IR" sz="2000">
                <a:latin typeface="Times New Roman" pitchFamily="18" charset="0"/>
                <a:cs typeface="B Lotus" pitchFamily="2" charset="-78"/>
              </a:rPr>
              <a:t> </a:t>
            </a:r>
            <a:r>
              <a:rPr lang="en-US" sz="2000">
                <a:latin typeface="Times New Roman" pitchFamily="18" charset="0"/>
                <a:cs typeface="B Lotus" pitchFamily="2" charset="-78"/>
              </a:rPr>
              <a:t> 10</a:t>
            </a:r>
            <a:r>
              <a:rPr lang="fa-IR" sz="2000">
                <a:latin typeface="Times New Roman" pitchFamily="18" charset="0"/>
                <a:cs typeface="B Lotus" pitchFamily="2" charset="-78"/>
              </a:rPr>
              <a:t> باشد و ورودي 1 باشد خروجي 0 است و  حالت مدار تغييري نمي کند..</a:t>
            </a:r>
          </a:p>
        </p:txBody>
      </p:sp>
      <p:sp>
        <p:nvSpPr>
          <p:cNvPr id="15367" name="Text Box 20"/>
          <p:cNvSpPr txBox="1">
            <a:spLocks noChangeArrowheads="1"/>
          </p:cNvSpPr>
          <p:nvPr/>
        </p:nvSpPr>
        <p:spPr bwMode="auto">
          <a:xfrm>
            <a:off x="7294563" y="1122363"/>
            <a:ext cx="3190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i="1">
                <a:latin typeface="Times New Roman" pitchFamily="18" charset="0"/>
              </a:rPr>
              <a:t>c</a:t>
            </a:r>
          </a:p>
        </p:txBody>
      </p:sp>
      <p:sp>
        <p:nvSpPr>
          <p:cNvPr id="15368" name="Rectangle 21"/>
          <p:cNvSpPr>
            <a:spLocks noChangeArrowheads="1"/>
          </p:cNvSpPr>
          <p:nvPr/>
        </p:nvSpPr>
        <p:spPr bwMode="auto">
          <a:xfrm>
            <a:off x="319088" y="2554288"/>
            <a:ext cx="3194050" cy="2603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5369" name="Rectangle 23"/>
          <p:cNvSpPr>
            <a:spLocks noChangeArrowheads="1"/>
          </p:cNvSpPr>
          <p:nvPr/>
        </p:nvSpPr>
        <p:spPr bwMode="auto">
          <a:xfrm>
            <a:off x="284163" y="3881438"/>
            <a:ext cx="3194050" cy="2603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5370" name="Rectangle 24"/>
          <p:cNvSpPr>
            <a:spLocks noChangeArrowheads="1"/>
          </p:cNvSpPr>
          <p:nvPr/>
        </p:nvSpPr>
        <p:spPr bwMode="auto">
          <a:xfrm>
            <a:off x="298450" y="3179763"/>
            <a:ext cx="3194050" cy="2603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5371" name="Text Box 25"/>
          <p:cNvSpPr txBox="1">
            <a:spLocks noChangeArrowheads="1"/>
          </p:cNvSpPr>
          <p:nvPr/>
        </p:nvSpPr>
        <p:spPr bwMode="auto">
          <a:xfrm>
            <a:off x="6365875" y="4387850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i="1">
                <a:latin typeface="Times New Roman" pitchFamily="18" charset="0"/>
              </a:rPr>
              <a:t>b</a:t>
            </a:r>
          </a:p>
        </p:txBody>
      </p:sp>
      <p:sp>
        <p:nvSpPr>
          <p:cNvPr id="15372" name="Line 26"/>
          <p:cNvSpPr>
            <a:spLocks noChangeShapeType="1"/>
          </p:cNvSpPr>
          <p:nvPr/>
        </p:nvSpPr>
        <p:spPr bwMode="auto">
          <a:xfrm>
            <a:off x="298450" y="2436813"/>
            <a:ext cx="3671888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5373" name="Line 27"/>
          <p:cNvSpPr>
            <a:spLocks noChangeShapeType="1"/>
          </p:cNvSpPr>
          <p:nvPr/>
        </p:nvSpPr>
        <p:spPr bwMode="auto">
          <a:xfrm>
            <a:off x="276225" y="1557338"/>
            <a:ext cx="3671888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5374" name="Rectangle 2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smtClean="0"/>
              <a:t>ادامه مثال</a:t>
            </a:r>
            <a:r>
              <a:rPr lang="en-US" smtClean="0"/>
              <a:t> </a:t>
            </a:r>
            <a:r>
              <a:rPr lang="fa-IR" smtClean="0"/>
              <a:t>فلیپ فلاپ </a:t>
            </a:r>
            <a:r>
              <a:rPr lang="en-US" sz="3500" smtClean="0"/>
              <a:t>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2" descr="AACFLQL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1313" y="1408113"/>
            <a:ext cx="7950200" cy="5761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074" name="Object 4"/>
          <p:cNvGraphicFramePr>
            <a:graphicFrameLocks noChangeAspect="1"/>
          </p:cNvGraphicFramePr>
          <p:nvPr/>
        </p:nvGraphicFramePr>
        <p:xfrm>
          <a:off x="342900" y="3146425"/>
          <a:ext cx="2082800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Equation" r:id="rId4" imgW="990360" imgH="215640" progId="Equation.3">
                  <p:embed/>
                </p:oleObj>
              </mc:Choice>
              <mc:Fallback>
                <p:oleObj name="Equation" r:id="rId4" imgW="990360" imgH="21564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900" y="3146425"/>
                        <a:ext cx="2082800" cy="454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7" name="Text Box 7"/>
          <p:cNvSpPr txBox="1">
            <a:spLocks noChangeArrowheads="1"/>
          </p:cNvSpPr>
          <p:nvPr/>
        </p:nvSpPr>
        <p:spPr bwMode="auto">
          <a:xfrm>
            <a:off x="6853238" y="4986338"/>
            <a:ext cx="311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i="1">
                <a:latin typeface="Times New Roman" pitchFamily="18" charset="0"/>
              </a:rPr>
              <a:t>a</a:t>
            </a:r>
          </a:p>
        </p:txBody>
      </p:sp>
      <p:sp>
        <p:nvSpPr>
          <p:cNvPr id="3078" name="Text Box 10"/>
          <p:cNvSpPr txBox="1">
            <a:spLocks noChangeArrowheads="1"/>
          </p:cNvSpPr>
          <p:nvPr/>
        </p:nvSpPr>
        <p:spPr bwMode="auto">
          <a:xfrm>
            <a:off x="5351463" y="4356100"/>
            <a:ext cx="311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i="1">
                <a:latin typeface="Times New Roman" pitchFamily="18" charset="0"/>
              </a:rPr>
              <a:t>b</a:t>
            </a:r>
          </a:p>
        </p:txBody>
      </p:sp>
      <p:graphicFrame>
        <p:nvGraphicFramePr>
          <p:cNvPr id="3075" name="Object 13"/>
          <p:cNvGraphicFramePr>
            <a:graphicFrameLocks noChangeAspect="1"/>
          </p:cNvGraphicFramePr>
          <p:nvPr/>
        </p:nvGraphicFramePr>
        <p:xfrm>
          <a:off x="292100" y="3641725"/>
          <a:ext cx="2590800" cy="427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Equation" r:id="rId6" imgW="1231560" imgH="203040" progId="">
                  <p:embed/>
                </p:oleObj>
              </mc:Choice>
              <mc:Fallback>
                <p:oleObj name="Equation" r:id="rId6" imgW="1231560" imgH="203040" progId="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2100" y="3641725"/>
                        <a:ext cx="2590800" cy="4270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9" name="Rectangle 1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dirty="0" smtClean="0"/>
              <a:t>یک مثال دیگر با فلیپ فلاپ </a:t>
            </a:r>
            <a:r>
              <a:rPr lang="en-US" dirty="0" smtClean="0"/>
              <a:t>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2" descr="AACFLQM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16050" y="2486025"/>
            <a:ext cx="6262688" cy="4519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098" name="Object 4"/>
          <p:cNvGraphicFramePr>
            <a:graphicFrameLocks noChangeAspect="1"/>
          </p:cNvGraphicFramePr>
          <p:nvPr/>
        </p:nvGraphicFramePr>
        <p:xfrm>
          <a:off x="376238" y="2387600"/>
          <a:ext cx="2940050" cy="954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" name="Equation" r:id="rId4" imgW="1409400" imgH="457200" progId="Equation.3">
                  <p:embed/>
                </p:oleObj>
              </mc:Choice>
              <mc:Fallback>
                <p:oleObj name="Equation" r:id="rId4" imgW="1409400" imgH="4572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6238" y="2387600"/>
                        <a:ext cx="2940050" cy="9540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0" name="Text Box 5"/>
          <p:cNvSpPr txBox="1">
            <a:spLocks noChangeArrowheads="1"/>
          </p:cNvSpPr>
          <p:nvPr/>
        </p:nvSpPr>
        <p:spPr bwMode="auto">
          <a:xfrm>
            <a:off x="4640263" y="1768475"/>
            <a:ext cx="3222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a-IR" sz="2400">
                <a:latin typeface="Times New Roman" pitchFamily="18" charset="0"/>
                <a:cs typeface="B Lotus" pitchFamily="2" charset="-78"/>
              </a:rPr>
              <a:t>1- معادلات ورودي فليپ فلاپها:</a:t>
            </a:r>
            <a:endParaRPr lang="en-US" sz="2400" u="sng">
              <a:latin typeface="Times New Roman" pitchFamily="18" charset="0"/>
              <a:cs typeface="B Lotus" pitchFamily="2" charset="-78"/>
            </a:endParaRPr>
          </a:p>
        </p:txBody>
      </p:sp>
      <p:sp>
        <p:nvSpPr>
          <p:cNvPr id="4101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smtClean="0"/>
              <a:t>مثال: فلیپ فلاپ </a:t>
            </a:r>
            <a:r>
              <a:rPr lang="en-US" sz="3500" smtClean="0"/>
              <a:t>JK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902</TotalTime>
  <Words>1519</Words>
  <Application>Microsoft Office PowerPoint</Application>
  <PresentationFormat>On-screen Show (4:3)</PresentationFormat>
  <Paragraphs>626</Paragraphs>
  <Slides>37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52" baseType="lpstr">
      <vt:lpstr>Arial</vt:lpstr>
      <vt:lpstr>B Lotus</vt:lpstr>
      <vt:lpstr>B Nazanin</vt:lpstr>
      <vt:lpstr>B Titr</vt:lpstr>
      <vt:lpstr>B Traffic</vt:lpstr>
      <vt:lpstr>B Zar</vt:lpstr>
      <vt:lpstr>Calibri</vt:lpstr>
      <vt:lpstr>Constantia</vt:lpstr>
      <vt:lpstr>Majalla UI</vt:lpstr>
      <vt:lpstr>Nazanin</vt:lpstr>
      <vt:lpstr>Times New Roman</vt:lpstr>
      <vt:lpstr>Wingdings</vt:lpstr>
      <vt:lpstr>Wingdings 2</vt:lpstr>
      <vt:lpstr>Flow</vt:lpstr>
      <vt:lpstr>Equation</vt:lpstr>
      <vt:lpstr>مدار منطقي</vt:lpstr>
      <vt:lpstr>آنالیز مدارات ترتیبی</vt:lpstr>
      <vt:lpstr>تحلیل مدارات همگام: </vt:lpstr>
      <vt:lpstr>آنالیز مدارات ترتیبی</vt:lpstr>
      <vt:lpstr>مثال: فلیپ فلاپ D</vt:lpstr>
      <vt:lpstr>ادامه مثال فلیپ فلاپ D</vt:lpstr>
      <vt:lpstr>ادامه مثال فلیپ فلاپ D</vt:lpstr>
      <vt:lpstr>یک مثال دیگر با فلیپ فلاپ D</vt:lpstr>
      <vt:lpstr>مثال: فلیپ فلاپ JK</vt:lpstr>
      <vt:lpstr>ادامه مثال فلیپ فلاپ JK</vt:lpstr>
      <vt:lpstr>ادامه مثال فلیپ فلاپ JK</vt:lpstr>
      <vt:lpstr>مثال: فلیپ فلاپ T</vt:lpstr>
      <vt:lpstr>ادامه مثال فلیپ فلاپ T</vt:lpstr>
      <vt:lpstr>ادامه مثال فلیپ فلاپ T</vt:lpstr>
      <vt:lpstr>PowerPoint Presentation</vt:lpstr>
      <vt:lpstr>مراحل طراحي مدار ترتيبي</vt:lpstr>
      <vt:lpstr>PowerPoint Presentation</vt:lpstr>
      <vt:lpstr>PowerPoint Presentation</vt:lpstr>
      <vt:lpstr>جداول كارنو براي روديهاي فليپ فلاپها </vt:lpstr>
      <vt:lpstr>نمودار منطقي</vt:lpstr>
      <vt:lpstr>مثال</vt:lpstr>
      <vt:lpstr>PowerPoint Presentation</vt:lpstr>
      <vt:lpstr>جداول كارنو خروجيهاي مدار تركيبي</vt:lpstr>
      <vt:lpstr>نمودار منطقي شمارندة سه بيتي</vt:lpstr>
      <vt:lpstr>مثال : طراحی یک شمارنده دو بیتی بالاشمار ( با ورودی 0 ) و پایین شمار ( با ورودی 1 )، خروجی Carry   (به کمک فلیپ فلاپ های JK ) </vt:lpstr>
      <vt:lpstr>جدول تحریک :</vt:lpstr>
      <vt:lpstr>PowerPoint Presentation</vt:lpstr>
      <vt:lpstr>PowerPoint Presentation</vt:lpstr>
      <vt:lpstr>PowerPoint Presentation</vt:lpstr>
      <vt:lpstr>مثال : مدار ترتیبی طراحی کنید که در هر کلاک پالس یک بیت از ورودی دریافت نموده و Parity زوج را روی بیت دریافت شده در این کلاک و بیت دریافت شده در کلاک قبل، در خروجی نمایش دهد.</vt:lpstr>
      <vt:lpstr>کاهش حالت</vt:lpstr>
      <vt:lpstr>کاهش حالت</vt:lpstr>
      <vt:lpstr>کاهش حالت</vt:lpstr>
      <vt:lpstr>کاهش حالت</vt:lpstr>
      <vt:lpstr>کاهش حالت</vt:lpstr>
      <vt:lpstr>تخصيص کد باينري به حالتها</vt:lpstr>
      <vt:lpstr>تمرین:</vt:lpstr>
    </vt:vector>
  </TitlesOfParts>
  <Company>HOME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مدار منطقی</dc:title>
  <dc:creator>MOHSEN</dc:creator>
  <cp:lastModifiedBy>Windows User</cp:lastModifiedBy>
  <cp:revision>25</cp:revision>
  <dcterms:created xsi:type="dcterms:W3CDTF">2013-09-14T02:05:42Z</dcterms:created>
  <dcterms:modified xsi:type="dcterms:W3CDTF">2018-06-18T03:21:23Z</dcterms:modified>
</cp:coreProperties>
</file>