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-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D1AFE-350E-4E8E-BFF5-A49B1C1A9DEE}" type="datetimeFigureOut">
              <a:rPr lang="en-US" smtClean="0"/>
              <a:t>5/6/2018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02916-CD10-479D-8C8C-8AB802F60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753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06DB-9CE1-4825-A5FC-D7F609FE188B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AC66-C8FB-4EDF-BB37-C104839B7E28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BB1A5-1B56-4277-AA6C-96100A701E6E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A3B4-AC40-4538-B9C9-525B21345DC0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31638-D318-47B2-AD8C-6265E219E2F9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64DCB-7B89-414D-9C91-7E809B075FDC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E739F-5CC6-4187-BB78-43B04ABA464F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A0E3-CF64-496E-9A21-0FC774563CFB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>
            <a:lvl1pPr algn="r" rtl="1">
              <a:defRPr>
                <a:cs typeface="B Traffic" panose="000004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>
                <a:cs typeface="B Yagut" panose="00000400000000000000" pitchFamily="2" charset="-78"/>
              </a:defRPr>
            </a:lvl1pPr>
            <a:lvl2pPr>
              <a:defRPr sz="1800">
                <a:cs typeface="B Yagut" panose="00000400000000000000" pitchFamily="2" charset="-78"/>
              </a:defRPr>
            </a:lvl2pPr>
            <a:lvl3pPr>
              <a:defRPr sz="1600">
                <a:cs typeface="B Yagut" panose="00000400000000000000" pitchFamily="2" charset="-78"/>
              </a:defRPr>
            </a:lvl3pPr>
            <a:lvl4pPr>
              <a:defRPr sz="1400">
                <a:cs typeface="B Yagut" panose="00000400000000000000" pitchFamily="2" charset="-78"/>
              </a:defRPr>
            </a:lvl4pPr>
            <a:lvl5pPr>
              <a:defRPr sz="1400">
                <a:cs typeface="B Yagut" panose="00000400000000000000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4605-7295-4C02-B237-F6038553F3B7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C4907-CCF5-43B6-AAAF-266574A6250B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1BCD9-CEC5-4BBF-B257-16E55F52FE10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0F6F-DAE3-4409-8B69-48E0E71C8A23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07080-69DF-4315-AD92-8A42B3628DBF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0580-1F53-44C8-9E99-5F4501C2B44A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0278-0232-46E7-9002-4DD6B52A070E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34D7-1A1D-454F-968A-614034995989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DF39D-FEAC-418F-8A1A-276829B43AA9}" type="datetime1">
              <a:rPr lang="en-US" smtClean="0"/>
              <a:t>5/6/2018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 ftr="0" dt="0"/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Transaction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43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تراکنش‌ها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تراکنش‌ها در </a:t>
            </a:r>
            <a:r>
              <a:rPr lang="en-US" dirty="0" smtClean="0"/>
              <a:t>SQL SERVER</a:t>
            </a:r>
            <a:r>
              <a:rPr lang="fa-IR" dirty="0" smtClean="0"/>
              <a:t>‌به دو دسته تقسيم مي‌شوند:</a:t>
            </a:r>
          </a:p>
          <a:p>
            <a:pPr lvl="1"/>
            <a:r>
              <a:rPr lang="fa-IR" dirty="0" smtClean="0"/>
              <a:t>تراکنش‌هاي ضمني (</a:t>
            </a:r>
            <a:r>
              <a:rPr lang="en-US" dirty="0" smtClean="0"/>
              <a:t>implicit</a:t>
            </a:r>
            <a:r>
              <a:rPr lang="fa-IR" dirty="0" smtClean="0"/>
              <a:t>)</a:t>
            </a:r>
            <a:endParaRPr lang="en-US" dirty="0" smtClean="0"/>
          </a:p>
          <a:p>
            <a:pPr lvl="1"/>
            <a:r>
              <a:rPr lang="fa-IR" dirty="0" smtClean="0"/>
              <a:t>تراکنش‌هاي صريح (</a:t>
            </a:r>
            <a:r>
              <a:rPr lang="en-US" dirty="0" smtClean="0"/>
              <a:t>explicit</a:t>
            </a:r>
            <a:r>
              <a:rPr lang="fa-IR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02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تراکنش‌هاي ضمني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هر تراکنش ضمني، همان گونه که از نامش مشخص است، تراکنشي است که </a:t>
            </a:r>
            <a:r>
              <a:rPr lang="en-US" dirty="0" smtClean="0"/>
              <a:t>SQL SERVER</a:t>
            </a:r>
            <a:r>
              <a:rPr lang="fa-IR" dirty="0" smtClean="0"/>
              <a:t> برايتان انجام مي‌دهد. اين تراکنش‌ها تراکنش‌هاي «خود اعمال» ناميده مي‌شوند.</a:t>
            </a:r>
          </a:p>
          <a:p>
            <a:endParaRPr lang="fa-IR" dirty="0" smtClean="0"/>
          </a:p>
          <a:p>
            <a:r>
              <a:rPr lang="fa-IR" dirty="0" smtClean="0"/>
              <a:t>بطور مثال اگر دستور </a:t>
            </a:r>
            <a:r>
              <a:rPr lang="en-US" dirty="0" smtClean="0"/>
              <a:t>INSERT</a:t>
            </a:r>
            <a:r>
              <a:rPr lang="fa-IR" dirty="0" smtClean="0"/>
              <a:t>‌را اجرا کنيد، </a:t>
            </a:r>
            <a:r>
              <a:rPr lang="en-US" dirty="0" smtClean="0"/>
              <a:t>SQL SERVER</a:t>
            </a:r>
            <a:r>
              <a:rPr lang="fa-IR" dirty="0" smtClean="0"/>
              <a:t>‌ آن را به صورت يک تراکنش در مي‌آورد.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42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تراکنش‌هاي صريح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هر تراکنش صريح، تراکنشي است که شما مشخص مي‌کنيد. اين تراکنش‌ها به شما امکان مي‌دهند تا مشخص نماييد که چه حجمي از کار بايد با موفقيت انجام شود.</a:t>
            </a:r>
          </a:p>
          <a:p>
            <a:endParaRPr lang="fa-IR" dirty="0" smtClean="0"/>
          </a:p>
          <a:p>
            <a:r>
              <a:rPr lang="fa-IR" dirty="0" smtClean="0"/>
              <a:t>براي جدا کردن تراکنش‌هاي خاص خود مي توانيد از کلمات کليدي </a:t>
            </a:r>
            <a:r>
              <a:rPr lang="en-US" dirty="0" smtClean="0"/>
              <a:t>BEGIN TRANSACTION</a:t>
            </a:r>
            <a:r>
              <a:rPr lang="fa-IR" dirty="0" smtClean="0"/>
              <a:t>، </a:t>
            </a:r>
            <a:r>
              <a:rPr lang="en-US" dirty="0" smtClean="0"/>
              <a:t>ROLLBACK TRANSACTION</a:t>
            </a:r>
            <a:r>
              <a:rPr lang="fa-IR" dirty="0" smtClean="0"/>
              <a:t> و </a:t>
            </a:r>
            <a:r>
              <a:rPr lang="en-US" dirty="0" smtClean="0"/>
              <a:t>COMMIT TRANSACTION</a:t>
            </a:r>
            <a:r>
              <a:rPr lang="fa-IR" dirty="0" smtClean="0"/>
              <a:t> استفاده نماييد.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8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BEGIN TRANSACTION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با استفاده از اين عبارت کليدي به </a:t>
            </a:r>
            <a:r>
              <a:rPr lang="en-US" dirty="0" smtClean="0"/>
              <a:t>SQL SERVER</a:t>
            </a:r>
            <a:r>
              <a:rPr lang="fa-IR" dirty="0" smtClean="0"/>
              <a:t> اطلاع داده مي‌شود که قرار است يک تراکنش آغاز گردد. تمام دستورات </a:t>
            </a:r>
            <a:r>
              <a:rPr lang="en-US" dirty="0" smtClean="0"/>
              <a:t>SQL</a:t>
            </a:r>
            <a:r>
              <a:rPr lang="fa-IR" dirty="0" smtClean="0"/>
              <a:t>ي که پس از آن اجرا مي‌شوند بخشي از يک تراکنش به‌شمار مي‌آيند.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81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ROLLBACK TRANSACTION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با استفاده از اين کلمه کليدي به </a:t>
            </a:r>
            <a:r>
              <a:rPr lang="en-US" dirty="0" smtClean="0"/>
              <a:t>SQL SERVER</a:t>
            </a:r>
            <a:r>
              <a:rPr lang="fa-IR" dirty="0" smtClean="0"/>
              <a:t> فرمان داده مي‌شود که تمام کارهاي بعد از </a:t>
            </a:r>
            <a:r>
              <a:rPr lang="en-US" dirty="0" smtClean="0"/>
              <a:t>BEGIN TRANSACTION</a:t>
            </a:r>
            <a:r>
              <a:rPr lang="fa-IR" dirty="0" smtClean="0"/>
              <a:t> لغو شوند.</a:t>
            </a:r>
          </a:p>
          <a:p>
            <a:r>
              <a:rPr lang="fa-IR" dirty="0" smtClean="0"/>
              <a:t>تمام تغييراتي که در داده‌هاي بانک اطلاعاتي اعمال شده‌اند به حالت نخست بازگردانده مي‌شوند و تمام شيءهاي ايجاد يا حذف شده، حذف يا بازگردانده مي‌شوند.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11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COMMIT TRANSACTION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با استفاده از اين کلمه کليدي به </a:t>
            </a:r>
            <a:r>
              <a:rPr lang="en-US" dirty="0" smtClean="0"/>
              <a:t>SQL SERVER</a:t>
            </a:r>
            <a:r>
              <a:rPr lang="fa-IR" dirty="0" smtClean="0"/>
              <a:t> فرمان داده مي‌شود که تمام کارهاي بعد از </a:t>
            </a:r>
            <a:r>
              <a:rPr lang="en-US" dirty="0" smtClean="0"/>
              <a:t>BEGIN TRANSACTION</a:t>
            </a:r>
            <a:r>
              <a:rPr lang="fa-IR" dirty="0" smtClean="0"/>
              <a:t> تکميل و بخش دائمي از بانک اطلاعاتي شوند.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21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238375" y="5929314"/>
            <a:ext cx="8229600" cy="714375"/>
          </a:xfrm>
          <a:prstGeom prst="rect">
            <a:avLst/>
          </a:prstGeom>
        </p:spPr>
        <p:txBody>
          <a:bodyPr/>
          <a:lstStyle/>
          <a:p>
            <a:pPr algn="r" rtl="1">
              <a:defRPr/>
            </a:pPr>
            <a:endParaRPr lang="en-US" sz="32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ea typeface="+mj-ea"/>
              <a:cs typeface="B Titr" pitchFamily="2" charset="-78"/>
            </a:endParaRPr>
          </a:p>
        </p:txBody>
      </p:sp>
      <p:sp>
        <p:nvSpPr>
          <p:cNvPr id="3" name="Rectangle 1"/>
          <p:cNvSpPr txBox="1">
            <a:spLocks/>
          </p:cNvSpPr>
          <p:nvPr/>
        </p:nvSpPr>
        <p:spPr>
          <a:xfrm>
            <a:off x="2081213" y="642938"/>
            <a:ext cx="8229600" cy="571500"/>
          </a:xfrm>
          <a:prstGeom prst="rect">
            <a:avLst/>
          </a:prstGeom>
        </p:spPr>
        <p:txBody>
          <a:bodyPr>
            <a:normAutofit fontScale="97500"/>
          </a:bodyPr>
          <a:lstStyle>
            <a:extLst/>
          </a:lstStyle>
          <a:p>
            <a:pPr algn="r" rtl="1">
              <a:defRPr/>
            </a:pP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B Titr" pitchFamily="2" charset="-78"/>
              </a:rPr>
              <a:t>کنترل خطاها با 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B Titr" pitchFamily="2" charset="-78"/>
              </a:rPr>
              <a:t>SEH </a:t>
            </a:r>
          </a:p>
        </p:txBody>
      </p:sp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1952626" y="1241425"/>
            <a:ext cx="8215313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rtl="1" eaLnBrk="1" hangingPunct="1">
              <a:lnSpc>
                <a:spcPct val="150000"/>
              </a:lnSpc>
            </a:pP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در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SQL Server</a:t>
            </a: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 امکان کنترل خطاها به روش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SEH</a:t>
            </a: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 ، 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(Structured Exception Handling)</a:t>
            </a: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 با استفاده از بلوک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Try-Catch</a:t>
            </a: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 وجود دارد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 هنگام بروز خطا در بلوک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Try</a:t>
            </a: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 ، اجرای دستورات به بلوک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Catch</a:t>
            </a: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 منتقل خواهد شد . در بلوک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Catch</a:t>
            </a: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 می توان از دو تابع </a:t>
            </a:r>
            <a:r>
              <a:rPr lang="en-US" sz="1400" dirty="0" err="1">
                <a:latin typeface="Tahoma" panose="020B0604030504040204" pitchFamily="34" charset="0"/>
                <a:cs typeface="Tahoma" panose="020B0604030504040204" pitchFamily="34" charset="0"/>
              </a:rPr>
              <a:t>Error_Message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()</a:t>
            </a: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 و </a:t>
            </a:r>
            <a:r>
              <a:rPr lang="en-US" sz="1400" dirty="0" err="1">
                <a:latin typeface="Tahoma" panose="020B0604030504040204" pitchFamily="34" charset="0"/>
                <a:cs typeface="Tahoma" panose="020B0604030504040204" pitchFamily="34" charset="0"/>
              </a:rPr>
              <a:t>Error_Number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()</a:t>
            </a: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 برای بررسی جزئیات خطا استفاده نمود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fa-IR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rtl="1" eaLnBrk="1" hangingPunct="1">
              <a:lnSpc>
                <a:spcPct val="150000"/>
              </a:lnSpc>
            </a:pP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قالب کلی استفاده از آن به شکل زیر است :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Begin	Try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		…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End		Try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Begin 	Catch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		…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End </a:t>
            </a:r>
            <a:r>
              <a:rPr lang="en-US" sz="1400" b="1">
                <a:latin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1400" b="1" smtClean="0">
                <a:latin typeface="Tahoma" panose="020B0604030504040204" pitchFamily="34" charset="0"/>
                <a:cs typeface="Tahoma" panose="020B0604030504040204" pitchFamily="34" charset="0"/>
              </a:rPr>
              <a:t>Catch </a:t>
            </a:r>
            <a:endParaRPr lang="en-US" sz="14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fa-IR" sz="1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8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238375" y="5929314"/>
            <a:ext cx="8229600" cy="714375"/>
          </a:xfrm>
          <a:prstGeom prst="rect">
            <a:avLst/>
          </a:prstGeom>
        </p:spPr>
        <p:txBody>
          <a:bodyPr/>
          <a:lstStyle/>
          <a:p>
            <a:pPr algn="r" rtl="1">
              <a:defRPr/>
            </a:pPr>
            <a:endParaRPr lang="en-US" sz="32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ea typeface="+mj-ea"/>
              <a:cs typeface="B Titr" pitchFamily="2" charset="-78"/>
            </a:endParaRPr>
          </a:p>
        </p:txBody>
      </p:sp>
      <p:sp>
        <p:nvSpPr>
          <p:cNvPr id="3" name="Rectangle 1"/>
          <p:cNvSpPr txBox="1">
            <a:spLocks/>
          </p:cNvSpPr>
          <p:nvPr/>
        </p:nvSpPr>
        <p:spPr>
          <a:xfrm>
            <a:off x="2081213" y="642938"/>
            <a:ext cx="8229600" cy="571500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extLst/>
          </a:lstStyle>
          <a:p>
            <a:pPr algn="r" rtl="1">
              <a:defRPr/>
            </a:pPr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B Titr" pitchFamily="2" charset="-78"/>
              </a:rPr>
              <a:t>اضافه ک</a:t>
            </a:r>
            <a:r>
              <a:rPr lang="fa-IR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B Titr" pitchFamily="2" charset="-78"/>
              </a:rPr>
              <a:t>ر</a:t>
            </a:r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B Titr" pitchFamily="2" charset="-78"/>
              </a:rPr>
              <a:t>دن یک سطر به جدول </a:t>
            </a: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B Titr" pitchFamily="2" charset="-78"/>
              </a:rPr>
              <a:t>sec</a:t>
            </a:r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B Titr" pitchFamily="2" charset="-78"/>
              </a:rPr>
              <a:t> و به روز رسانی معدل کل دانشجویان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ea typeface="+mj-ea"/>
              <a:cs typeface="B Titr" pitchFamily="2" charset="-78"/>
            </a:endParaRPr>
          </a:p>
        </p:txBody>
      </p:sp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1952626" y="1241425"/>
            <a:ext cx="8215313" cy="59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3587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en-US" sz="1400" b="1" dirty="0" smtClean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Begin Transaction</a:t>
            </a:r>
            <a:endParaRPr lang="fa-IR" sz="1400" b="1" dirty="0" smtClean="0">
              <a:solidFill>
                <a:srgbClr val="FF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 smtClean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Begin</a:t>
            </a:r>
            <a:r>
              <a:rPr lang="en-US" sz="1400" b="1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1400" b="1" dirty="0" smtClean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Try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Insert into sec  Values (…)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Update stud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Set </a:t>
            </a:r>
            <a:r>
              <a:rPr lang="en-US" sz="1400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ave</a:t>
            </a: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= (select sum(score*unit)/sum(unit)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		from </a:t>
            </a:r>
            <a:r>
              <a:rPr lang="en-US" sz="1400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sec,crs</a:t>
            </a:r>
            <a:endParaRPr lang="en-US" sz="1400" b="1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		where </a:t>
            </a:r>
            <a:r>
              <a:rPr lang="en-US" sz="1400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sec.c</a:t>
            </a: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#=</a:t>
            </a:r>
            <a:r>
              <a:rPr lang="en-US" sz="1400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crs.c</a:t>
            </a: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#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		and </a:t>
            </a:r>
            <a:r>
              <a:rPr lang="en-US" sz="1400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sec.s</a:t>
            </a: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#=</a:t>
            </a:r>
            <a:r>
              <a:rPr lang="en-US" sz="1400" b="1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stud.s</a:t>
            </a: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#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		and score is not null)</a:t>
            </a:r>
            <a:endParaRPr lang="fa-IR" sz="1400" b="1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fa-IR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--</a:t>
            </a: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 where ?</a:t>
            </a:r>
            <a:endParaRPr lang="en-US" sz="14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 smtClean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Commit Transaction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Print ‘successfully’</a:t>
            </a:r>
            <a:endParaRPr lang="en-US" sz="14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End		Try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>
                <a:solidFill>
                  <a:schemeClr val="accent5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Begin 	Catch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>
                <a:latin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1400" b="1" smtClean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rollback </a:t>
            </a:r>
            <a:r>
              <a:rPr lang="en-US" sz="1400" b="1" dirty="0" smtClean="0">
                <a:solidFill>
                  <a:srgbClr val="FF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Transaction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 smtClean="0">
                <a:latin typeface="Tahoma" panose="020B0604030504040204" pitchFamily="34" charset="0"/>
                <a:cs typeface="Tahoma" panose="020B0604030504040204" pitchFamily="34" charset="0"/>
              </a:rPr>
              <a:t>	print ERROR_MESSAGE()</a:t>
            </a:r>
            <a:endParaRPr lang="en-US" sz="14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sz="1400" b="1" dirty="0">
                <a:solidFill>
                  <a:schemeClr val="accent5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End 	</a:t>
            </a:r>
            <a:r>
              <a:rPr lang="en-US" sz="1400" b="1" dirty="0" smtClean="0">
                <a:solidFill>
                  <a:schemeClr val="accent5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Catch </a:t>
            </a:r>
            <a:endParaRPr lang="en-US" sz="1400" b="1" dirty="0">
              <a:solidFill>
                <a:schemeClr val="accent5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fa-IR" sz="1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17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3017</TotalTime>
  <Words>343</Words>
  <Application>Microsoft Office PowerPoint</Application>
  <PresentationFormat>Widescreen</PresentationFormat>
  <Paragraphs>48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Black</vt:lpstr>
      <vt:lpstr>B Titr</vt:lpstr>
      <vt:lpstr>B Traffic</vt:lpstr>
      <vt:lpstr>B Yagut</vt:lpstr>
      <vt:lpstr>Calibri</vt:lpstr>
      <vt:lpstr>Century Gothic</vt:lpstr>
      <vt:lpstr>Tahoma</vt:lpstr>
      <vt:lpstr>Wingdings 3</vt:lpstr>
      <vt:lpstr>Wisp</vt:lpstr>
      <vt:lpstr>Transaction</vt:lpstr>
      <vt:lpstr>تراکنش‌ها</vt:lpstr>
      <vt:lpstr>تراکنش‌هاي ضمني</vt:lpstr>
      <vt:lpstr>تراکنش‌هاي صريح</vt:lpstr>
      <vt:lpstr>BEGIN TRANSACTION</vt:lpstr>
      <vt:lpstr>ROLLBACK TRANSACTION</vt:lpstr>
      <vt:lpstr>COMMIT TRANSACTION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cursor</dc:title>
  <dc:creator>Mohsen</dc:creator>
  <cp:lastModifiedBy>Windows User</cp:lastModifiedBy>
  <cp:revision>83</cp:revision>
  <dcterms:created xsi:type="dcterms:W3CDTF">2015-05-06T03:23:21Z</dcterms:created>
  <dcterms:modified xsi:type="dcterms:W3CDTF">2018-05-07T02:23:52Z</dcterms:modified>
</cp:coreProperties>
</file>