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91" r:id="rId2"/>
    <p:sldId id="256" r:id="rId3"/>
    <p:sldId id="365" r:id="rId4"/>
    <p:sldId id="375" r:id="rId5"/>
    <p:sldId id="379" r:id="rId6"/>
    <p:sldId id="380" r:id="rId7"/>
    <p:sldId id="376" r:id="rId8"/>
    <p:sldId id="378" r:id="rId9"/>
    <p:sldId id="381" r:id="rId10"/>
    <p:sldId id="382" r:id="rId11"/>
    <p:sldId id="386" r:id="rId12"/>
    <p:sldId id="385" r:id="rId13"/>
    <p:sldId id="384" r:id="rId14"/>
    <p:sldId id="388" r:id="rId15"/>
    <p:sldId id="387" r:id="rId16"/>
    <p:sldId id="383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354" y="-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FBEBD-F899-4E87-AA2C-1331B57BBF05}" type="datetimeFigureOut">
              <a:rPr lang="en-US" smtClean="0"/>
              <a:pPr/>
              <a:t>1/3/2002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F49E9-6D53-4A39-892E-95A0B8D4F5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14846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  <a:cs typeface="B Traffic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1/3/2002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1/3/2002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1/3/2002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1pPr>
            <a:lvl2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2pPr>
            <a:lvl3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3pPr>
            <a:lvl4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4pPr>
            <a:lvl5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1/3/2002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r" rtl="1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  <a:cs typeface="B Traffic" pitchFamily="2" charset="-78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1/3/2002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1/3/2002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1/3/2002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1/3/2002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1/3/2002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>
                <a:cs typeface="B Nazanin" pitchFamily="2" charset="-78"/>
              </a:defRPr>
            </a:lvl1pPr>
            <a:lvl2pPr>
              <a:defRPr sz="2600">
                <a:cs typeface="B Nazanin" pitchFamily="2" charset="-78"/>
              </a:defRPr>
            </a:lvl2pPr>
            <a:lvl3pPr>
              <a:defRPr sz="2400">
                <a:cs typeface="B Nazanin" pitchFamily="2" charset="-78"/>
              </a:defRPr>
            </a:lvl3pPr>
            <a:lvl4pPr>
              <a:defRPr sz="20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1/3/2002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1/3/2002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5B236B-377E-4FF4-AF6C-7F72E537E7B8}" type="datetimeFigureOut">
              <a:rPr lang="en-US" smtClean="0"/>
              <a:pPr/>
              <a:t>1/3/2002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B Traffic" pitchFamily="2" charset="-78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400189"/>
            <a:ext cx="6019800" cy="40290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409128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fa-IR" sz="4400" dirty="0" smtClean="0"/>
              <a:t>حل: توصيف ساختاري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4169"/>
            <a:ext cx="8229600" cy="5245192"/>
          </a:xfrm>
        </p:spPr>
        <p:txBody>
          <a:bodyPr>
            <a:noAutofit/>
          </a:bodyPr>
          <a:lstStyle/>
          <a:p>
            <a:pPr marL="0" indent="0" algn="l" rtl="0">
              <a:buNone/>
            </a:pPr>
            <a:r>
              <a:rPr lang="en-US" sz="1600" dirty="0"/>
              <a:t>Library </a:t>
            </a:r>
            <a:r>
              <a:rPr lang="en-US" sz="1600" dirty="0" err="1"/>
              <a:t>ieee</a:t>
            </a:r>
            <a:r>
              <a:rPr lang="en-US" sz="1600" dirty="0"/>
              <a:t>;</a:t>
            </a:r>
          </a:p>
          <a:p>
            <a:pPr marL="0" indent="0" algn="l" rtl="0">
              <a:buNone/>
            </a:pPr>
            <a:r>
              <a:rPr lang="en-US" sz="1600" dirty="0"/>
              <a:t>Use ieee.std_logic_1164.all;</a:t>
            </a:r>
          </a:p>
          <a:p>
            <a:pPr marL="0" indent="0" algn="l" rtl="0">
              <a:buNone/>
            </a:pPr>
            <a:r>
              <a:rPr lang="en-US" sz="1600" dirty="0"/>
              <a:t>Entity  </a:t>
            </a:r>
            <a:r>
              <a:rPr lang="en-US" sz="1600" dirty="0" smtClean="0"/>
              <a:t>FA </a:t>
            </a:r>
            <a:r>
              <a:rPr lang="en-US" sz="1600" dirty="0"/>
              <a:t>is</a:t>
            </a:r>
          </a:p>
          <a:p>
            <a:pPr marL="0" indent="0" algn="l" rtl="0">
              <a:buNone/>
            </a:pPr>
            <a:r>
              <a:rPr lang="en-US" sz="1600" dirty="0"/>
              <a:t>	port( </a:t>
            </a:r>
            <a:r>
              <a:rPr lang="en-US" sz="1600" dirty="0" err="1" smtClean="0"/>
              <a:t>x,y,z</a:t>
            </a:r>
            <a:r>
              <a:rPr lang="en-US" sz="1600" dirty="0" smtClean="0"/>
              <a:t>: </a:t>
            </a:r>
            <a:r>
              <a:rPr lang="en-US" sz="1600" dirty="0"/>
              <a:t>in </a:t>
            </a:r>
            <a:r>
              <a:rPr lang="en-US" sz="1600" dirty="0" err="1" smtClean="0"/>
              <a:t>std_logic</a:t>
            </a:r>
            <a:r>
              <a:rPr lang="en-US" sz="1600" dirty="0" smtClean="0"/>
              <a:t>;</a:t>
            </a:r>
            <a:endParaRPr lang="en-US" sz="1600" dirty="0"/>
          </a:p>
          <a:p>
            <a:pPr marL="0" indent="0" algn="l" rtl="0">
              <a:buNone/>
            </a:pPr>
            <a:r>
              <a:rPr lang="en-US" sz="1600" dirty="0"/>
              <a:t>	         </a:t>
            </a:r>
            <a:r>
              <a:rPr lang="en-US" sz="1600" dirty="0" err="1" smtClean="0"/>
              <a:t>Sum,cout</a:t>
            </a:r>
            <a:r>
              <a:rPr lang="en-US" sz="1600" dirty="0" smtClean="0"/>
              <a:t>: </a:t>
            </a:r>
            <a:r>
              <a:rPr lang="en-US" sz="1600" dirty="0"/>
              <a:t>out </a:t>
            </a:r>
            <a:r>
              <a:rPr lang="en-US" sz="1600" dirty="0" err="1" smtClean="0"/>
              <a:t>std_logic</a:t>
            </a:r>
            <a:r>
              <a:rPr lang="en-US" sz="1600" dirty="0" smtClean="0"/>
              <a:t>);</a:t>
            </a:r>
            <a:endParaRPr lang="en-US" sz="1600" dirty="0"/>
          </a:p>
          <a:p>
            <a:pPr marL="0" indent="0" algn="l" rtl="0">
              <a:buNone/>
            </a:pPr>
            <a:r>
              <a:rPr lang="en-US" sz="1600" dirty="0"/>
              <a:t>End;</a:t>
            </a:r>
          </a:p>
          <a:p>
            <a:pPr marL="0" indent="0" algn="l" rtl="0">
              <a:buNone/>
            </a:pPr>
            <a:r>
              <a:rPr lang="en-US" sz="1600" dirty="0"/>
              <a:t>Architecture </a:t>
            </a:r>
            <a:r>
              <a:rPr lang="en-US" sz="1600" dirty="0" err="1" smtClean="0"/>
              <a:t>fulladder</a:t>
            </a:r>
            <a:r>
              <a:rPr lang="en-US" sz="1600" dirty="0" smtClean="0"/>
              <a:t> </a:t>
            </a:r>
            <a:r>
              <a:rPr lang="en-US" sz="1600" dirty="0"/>
              <a:t>of </a:t>
            </a:r>
            <a:r>
              <a:rPr lang="en-US" sz="1600" dirty="0" smtClean="0"/>
              <a:t>FA </a:t>
            </a:r>
            <a:r>
              <a:rPr lang="en-US" sz="1600" dirty="0"/>
              <a:t>is</a:t>
            </a:r>
          </a:p>
          <a:p>
            <a:pPr marL="0" indent="0" algn="l" rtl="0">
              <a:buNone/>
            </a:pPr>
            <a:r>
              <a:rPr lang="en-US" sz="1600" dirty="0"/>
              <a:t>     component </a:t>
            </a:r>
            <a:r>
              <a:rPr lang="en-US" sz="1600" dirty="0" smtClean="0"/>
              <a:t>DEC38 </a:t>
            </a:r>
            <a:r>
              <a:rPr lang="en-US" sz="1600" dirty="0"/>
              <a:t>port( S: in </a:t>
            </a:r>
            <a:r>
              <a:rPr lang="en-US" sz="1600" dirty="0" err="1"/>
              <a:t>std_logic_vector</a:t>
            </a:r>
            <a:r>
              <a:rPr lang="en-US" sz="1600" dirty="0"/>
              <a:t>(2 </a:t>
            </a:r>
            <a:r>
              <a:rPr lang="en-US" sz="1600" dirty="0" err="1"/>
              <a:t>downto</a:t>
            </a:r>
            <a:r>
              <a:rPr lang="en-US" sz="1600" dirty="0"/>
              <a:t> 0);</a:t>
            </a:r>
          </a:p>
          <a:p>
            <a:pPr marL="0" indent="0" algn="l" rtl="0">
              <a:buNone/>
            </a:pPr>
            <a:r>
              <a:rPr lang="en-US" sz="1600" dirty="0"/>
              <a:t>	     </a:t>
            </a:r>
            <a:r>
              <a:rPr lang="en-US" sz="1600" dirty="0" smtClean="0"/>
              <a:t>	            </a:t>
            </a:r>
            <a:r>
              <a:rPr lang="en-US" sz="1600" dirty="0"/>
              <a:t>Q: out </a:t>
            </a:r>
            <a:r>
              <a:rPr lang="en-US" sz="1600" dirty="0" err="1"/>
              <a:t>std_logic_vector</a:t>
            </a:r>
            <a:r>
              <a:rPr lang="en-US" sz="1600" dirty="0"/>
              <a:t>(7 </a:t>
            </a:r>
            <a:r>
              <a:rPr lang="en-US" sz="1600" dirty="0" err="1"/>
              <a:t>downto</a:t>
            </a:r>
            <a:r>
              <a:rPr lang="en-US" sz="1600" dirty="0"/>
              <a:t> 0));</a:t>
            </a:r>
          </a:p>
          <a:p>
            <a:pPr marL="0" indent="0" algn="l" rtl="0">
              <a:buNone/>
            </a:pPr>
            <a:r>
              <a:rPr lang="en-US" sz="1600" dirty="0" smtClean="0"/>
              <a:t>     </a:t>
            </a:r>
            <a:r>
              <a:rPr lang="en-US" sz="1600" dirty="0"/>
              <a:t>End component;</a:t>
            </a:r>
          </a:p>
          <a:p>
            <a:pPr marL="0" indent="0" algn="l" rtl="0">
              <a:buNone/>
            </a:pPr>
            <a:r>
              <a:rPr lang="en-US" sz="1600" dirty="0"/>
              <a:t>     signal </a:t>
            </a:r>
            <a:r>
              <a:rPr lang="en-US" sz="1600" dirty="0" smtClean="0"/>
              <a:t>m: </a:t>
            </a:r>
            <a:r>
              <a:rPr lang="en-US" sz="1600" dirty="0" err="1" smtClean="0"/>
              <a:t>std_logic_vector</a:t>
            </a:r>
            <a:r>
              <a:rPr lang="en-US" sz="1600" dirty="0" smtClean="0"/>
              <a:t>(7 </a:t>
            </a:r>
            <a:r>
              <a:rPr lang="en-US" sz="1600" dirty="0" err="1" smtClean="0"/>
              <a:t>downto</a:t>
            </a:r>
            <a:r>
              <a:rPr lang="en-US" sz="1600" dirty="0" smtClean="0"/>
              <a:t> 0);</a:t>
            </a:r>
            <a:endParaRPr lang="en-US" sz="1600" dirty="0"/>
          </a:p>
          <a:p>
            <a:pPr marL="0" indent="0" algn="l" rtl="0">
              <a:buNone/>
            </a:pPr>
            <a:r>
              <a:rPr lang="en-US" sz="1600" dirty="0" smtClean="0"/>
              <a:t>Begin</a:t>
            </a:r>
            <a:endParaRPr lang="en-US" sz="1600" dirty="0"/>
          </a:p>
          <a:p>
            <a:pPr marL="0" indent="0" algn="l" rtl="0">
              <a:buNone/>
            </a:pPr>
            <a:r>
              <a:rPr lang="en-US" sz="1600" dirty="0"/>
              <a:t>  </a:t>
            </a:r>
            <a:r>
              <a:rPr lang="en-US" sz="1600" dirty="0" smtClean="0"/>
              <a:t>DEC: DEC38 </a:t>
            </a:r>
            <a:r>
              <a:rPr lang="en-US" sz="1600" dirty="0"/>
              <a:t>port </a:t>
            </a:r>
            <a:r>
              <a:rPr lang="en-US" sz="1600" dirty="0" smtClean="0"/>
              <a:t>map(s(2)=&gt;x, s(1)=&gt;y, s(0)=&gt;z, Q(7)=&gt;m(7), Q(6)=&gt;m(6), Q(5)=&gt;m(5), </a:t>
            </a:r>
          </a:p>
          <a:p>
            <a:pPr marL="0" indent="0" algn="l" rtl="0">
              <a:buNone/>
            </a:pPr>
            <a:r>
              <a:rPr lang="en-US" sz="1600" dirty="0"/>
              <a:t> </a:t>
            </a:r>
            <a:r>
              <a:rPr lang="en-US" sz="1600" dirty="0" smtClean="0"/>
              <a:t>                                    Q(4)=&gt; m(4), Q(3)=&gt;m(3), Q(2)=&gt;m(2), Q(1)=&gt;m(1), Q(0)=&gt;m(0));</a:t>
            </a:r>
            <a:endParaRPr lang="en-US" sz="1600" dirty="0"/>
          </a:p>
          <a:p>
            <a:pPr marL="0" indent="0" algn="l" rtl="0">
              <a:buNone/>
            </a:pPr>
            <a:r>
              <a:rPr lang="en-US" sz="1600" dirty="0" smtClean="0"/>
              <a:t>  sum &lt;= m(1) OR m(2) OR m(4) OR m(7);</a:t>
            </a:r>
          </a:p>
          <a:p>
            <a:pPr marL="0" indent="0" algn="l" rtl="0">
              <a:buNone/>
            </a:pPr>
            <a:r>
              <a:rPr lang="en-US" sz="1600" dirty="0"/>
              <a:t> </a:t>
            </a:r>
            <a:r>
              <a:rPr lang="en-US" sz="1600" dirty="0" smtClean="0"/>
              <a:t> </a:t>
            </a:r>
            <a:r>
              <a:rPr lang="en-US" sz="1600" dirty="0" err="1" smtClean="0"/>
              <a:t>cout</a:t>
            </a:r>
            <a:r>
              <a:rPr lang="en-US" sz="1600" dirty="0" smtClean="0"/>
              <a:t> &lt;= m(3) OR m(5) OR m(6) OR m(7);</a:t>
            </a:r>
            <a:endParaRPr lang="en-US" sz="1600" dirty="0"/>
          </a:p>
          <a:p>
            <a:pPr marL="0" indent="0" algn="l" rtl="0">
              <a:buNone/>
            </a:pPr>
            <a:r>
              <a:rPr lang="en-US" sz="1600" dirty="0"/>
              <a:t>End;</a:t>
            </a:r>
          </a:p>
          <a:p>
            <a:pPr marL="0" indent="0" algn="l" rtl="0">
              <a:buNone/>
            </a:pPr>
            <a:endParaRPr lang="en-US" sz="1600" dirty="0"/>
          </a:p>
          <a:p>
            <a:pPr marL="0" indent="0" algn="l" rtl="0">
              <a:buNone/>
            </a:pPr>
            <a:endParaRPr lang="en-US" sz="1600" dirty="0"/>
          </a:p>
          <a:p>
            <a:pPr marL="0" indent="0" algn="l" rtl="0">
              <a:buNone/>
            </a:pPr>
            <a:endParaRPr lang="en-US" sz="1600" dirty="0"/>
          </a:p>
        </p:txBody>
      </p:sp>
      <p:grpSp>
        <p:nvGrpSpPr>
          <p:cNvPr id="4" name="Group 3"/>
          <p:cNvGrpSpPr/>
          <p:nvPr/>
        </p:nvGrpSpPr>
        <p:grpSpPr>
          <a:xfrm>
            <a:off x="4672805" y="116632"/>
            <a:ext cx="4471195" cy="2520280"/>
            <a:chOff x="381000" y="1752600"/>
            <a:chExt cx="8550275" cy="3733800"/>
          </a:xfrm>
        </p:grpSpPr>
        <p:pic>
          <p:nvPicPr>
            <p:cNvPr id="5" name="Picture 3" descr="untitled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1000" y="1752600"/>
              <a:ext cx="6280253" cy="3733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6" name="Object 4"/>
            <p:cNvGraphicFramePr>
              <a:graphicFrameLocks noChangeAspect="1"/>
            </p:cNvGraphicFramePr>
            <p:nvPr/>
          </p:nvGraphicFramePr>
          <p:xfrm>
            <a:off x="6629400" y="2444750"/>
            <a:ext cx="2301875" cy="374650"/>
          </p:xfrm>
          <a:graphic>
            <a:graphicData uri="http://schemas.openxmlformats.org/presentationml/2006/ole">
              <p:oleObj spid="_x0000_s7186" name="Equation" r:id="rId4" imgW="1244600" imgH="203200" progId="Equation.3">
                <p:embed/>
              </p:oleObj>
            </a:graphicData>
          </a:graphic>
        </p:graphicFrame>
        <p:graphicFrame>
          <p:nvGraphicFramePr>
            <p:cNvPr id="7" name="Object 5"/>
            <p:cNvGraphicFramePr>
              <a:graphicFrameLocks noChangeAspect="1"/>
            </p:cNvGraphicFramePr>
            <p:nvPr/>
          </p:nvGraphicFramePr>
          <p:xfrm>
            <a:off x="6629400" y="4038600"/>
            <a:ext cx="2279650" cy="366712"/>
          </p:xfrm>
          <a:graphic>
            <a:graphicData uri="http://schemas.openxmlformats.org/presentationml/2006/ole">
              <p:oleObj spid="_x0000_s7187" name="Equation" r:id="rId5" imgW="1256755" imgH="203112" progId="Equation.3">
                <p:embed/>
              </p:oleObj>
            </a:graphicData>
          </a:graphic>
        </p:graphicFrame>
      </p:grpSp>
    </p:spTree>
    <p:extLst>
      <p:ext uri="{BB962C8B-B14F-4D97-AF65-F5344CB8AC3E}">
        <p14:creationId xmlns="" xmlns:p14="http://schemas.microsoft.com/office/powerpoint/2010/main" val="132454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200" dirty="0" smtClean="0"/>
              <a:t>طراحي </a:t>
            </a:r>
            <a:r>
              <a:rPr lang="fa-IR" sz="3200" dirty="0"/>
              <a:t>د</a:t>
            </a:r>
            <a:r>
              <a:rPr lang="fa-IR" altLang="ar-SA" sz="3200" dirty="0"/>
              <a:t>ي مالتي پلكسر1 به 4 </a:t>
            </a:r>
            <a:r>
              <a:rPr lang="fa-IR" altLang="ar-SA" sz="3200" dirty="0" smtClean="0"/>
              <a:t>با خط </a:t>
            </a:r>
            <a:r>
              <a:rPr lang="fa-IR" altLang="ar-SA" sz="3200" dirty="0"/>
              <a:t>فعال </a:t>
            </a:r>
            <a:r>
              <a:rPr lang="fa-IR" altLang="ar-SA" sz="3200" dirty="0" smtClean="0"/>
              <a:t>ساز با استفاده از ديکدر 2 به 4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966658"/>
            <a:ext cx="3414713" cy="35794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/>
              <a:t>S0   s1     </a:t>
            </a:r>
            <a:endParaRPr lang="en-US" dirty="0"/>
          </a:p>
        </p:txBody>
      </p:sp>
      <p:grpSp>
        <p:nvGrpSpPr>
          <p:cNvPr id="4" name="Group 49"/>
          <p:cNvGrpSpPr/>
          <p:nvPr/>
        </p:nvGrpSpPr>
        <p:grpSpPr>
          <a:xfrm>
            <a:off x="304800" y="1667708"/>
            <a:ext cx="6583363" cy="4713982"/>
            <a:chOff x="304800" y="685800"/>
            <a:chExt cx="6583363" cy="4713982"/>
          </a:xfrm>
        </p:grpSpPr>
        <p:grpSp>
          <p:nvGrpSpPr>
            <p:cNvPr id="5" name="Group 41"/>
            <p:cNvGrpSpPr/>
            <p:nvPr/>
          </p:nvGrpSpPr>
          <p:grpSpPr>
            <a:xfrm>
              <a:off x="304800" y="685800"/>
              <a:ext cx="6583363" cy="4298950"/>
              <a:chOff x="914400" y="1874838"/>
              <a:chExt cx="6583363" cy="4298950"/>
            </a:xfrm>
          </p:grpSpPr>
          <p:sp>
            <p:nvSpPr>
              <p:cNvPr id="7" name="AutoShape 2"/>
              <p:cNvSpPr>
                <a:spLocks noChangeArrowheads="1"/>
              </p:cNvSpPr>
              <p:nvPr/>
            </p:nvSpPr>
            <p:spPr bwMode="auto">
              <a:xfrm>
                <a:off x="2651125" y="2057400"/>
                <a:ext cx="547688" cy="549275"/>
              </a:xfrm>
              <a:prstGeom prst="flowChartDelay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altLang="en-US" sz="28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8" name="Line 3"/>
              <p:cNvSpPr>
                <a:spLocks noChangeShapeType="1"/>
              </p:cNvSpPr>
              <p:nvPr/>
            </p:nvSpPr>
            <p:spPr bwMode="auto">
              <a:xfrm>
                <a:off x="2193925" y="2241550"/>
                <a:ext cx="4572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" name="Line 4"/>
              <p:cNvSpPr>
                <a:spLocks noChangeShapeType="1"/>
              </p:cNvSpPr>
              <p:nvPr/>
            </p:nvSpPr>
            <p:spPr bwMode="auto">
              <a:xfrm>
                <a:off x="2193925" y="2424113"/>
                <a:ext cx="4572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Line 5"/>
              <p:cNvSpPr>
                <a:spLocks noChangeShapeType="1"/>
              </p:cNvSpPr>
              <p:nvPr/>
            </p:nvSpPr>
            <p:spPr bwMode="auto">
              <a:xfrm>
                <a:off x="3200400" y="2332038"/>
                <a:ext cx="246856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AutoShape 6"/>
              <p:cNvSpPr>
                <a:spLocks noChangeArrowheads="1"/>
              </p:cNvSpPr>
              <p:nvPr/>
            </p:nvSpPr>
            <p:spPr bwMode="auto">
              <a:xfrm>
                <a:off x="5668963" y="4527550"/>
                <a:ext cx="547687" cy="549275"/>
              </a:xfrm>
              <a:prstGeom prst="flowChartDelay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altLang="en-US" sz="28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2" name="AutoShape 7"/>
              <p:cNvSpPr>
                <a:spLocks noChangeArrowheads="1"/>
              </p:cNvSpPr>
              <p:nvPr/>
            </p:nvSpPr>
            <p:spPr bwMode="auto">
              <a:xfrm>
                <a:off x="5668963" y="3795713"/>
                <a:ext cx="547687" cy="549275"/>
              </a:xfrm>
              <a:prstGeom prst="flowChartDelay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altLang="en-US" sz="28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3" name="AutoShape 8"/>
              <p:cNvSpPr>
                <a:spLocks noChangeArrowheads="1"/>
              </p:cNvSpPr>
              <p:nvPr/>
            </p:nvSpPr>
            <p:spPr bwMode="auto">
              <a:xfrm>
                <a:off x="5668963" y="2971800"/>
                <a:ext cx="547687" cy="549275"/>
              </a:xfrm>
              <a:prstGeom prst="flowChartDelay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altLang="en-US" sz="28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4" name="AutoShape 9"/>
              <p:cNvSpPr>
                <a:spLocks noChangeArrowheads="1"/>
              </p:cNvSpPr>
              <p:nvPr/>
            </p:nvSpPr>
            <p:spPr bwMode="auto">
              <a:xfrm>
                <a:off x="5668963" y="2149475"/>
                <a:ext cx="547687" cy="549275"/>
              </a:xfrm>
              <a:prstGeom prst="flowChartDelay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altLang="en-US" sz="28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5" name="Rectangle 10"/>
              <p:cNvSpPr>
                <a:spLocks noChangeArrowheads="1"/>
              </p:cNvSpPr>
              <p:nvPr/>
            </p:nvSpPr>
            <p:spPr bwMode="auto">
              <a:xfrm>
                <a:off x="2835275" y="5532438"/>
                <a:ext cx="2378075" cy="641350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Line 11"/>
              <p:cNvSpPr>
                <a:spLocks noChangeShapeType="1"/>
              </p:cNvSpPr>
              <p:nvPr/>
            </p:nvSpPr>
            <p:spPr bwMode="auto">
              <a:xfrm flipH="1">
                <a:off x="3292475" y="2514600"/>
                <a:ext cx="23764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Line 12"/>
              <p:cNvSpPr>
                <a:spLocks noChangeShapeType="1"/>
              </p:cNvSpPr>
              <p:nvPr/>
            </p:nvSpPr>
            <p:spPr bwMode="auto">
              <a:xfrm>
                <a:off x="3292475" y="2514600"/>
                <a:ext cx="0" cy="30178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Line 13"/>
              <p:cNvSpPr>
                <a:spLocks noChangeShapeType="1"/>
              </p:cNvSpPr>
              <p:nvPr/>
            </p:nvSpPr>
            <p:spPr bwMode="auto">
              <a:xfrm flipH="1">
                <a:off x="3749675" y="3336925"/>
                <a:ext cx="1919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Line 14"/>
              <p:cNvSpPr>
                <a:spLocks noChangeShapeType="1"/>
              </p:cNvSpPr>
              <p:nvPr/>
            </p:nvSpPr>
            <p:spPr bwMode="auto">
              <a:xfrm>
                <a:off x="3749675" y="3336925"/>
                <a:ext cx="0" cy="21955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Line 15"/>
              <p:cNvSpPr>
                <a:spLocks noChangeShapeType="1"/>
              </p:cNvSpPr>
              <p:nvPr/>
            </p:nvSpPr>
            <p:spPr bwMode="auto">
              <a:xfrm flipH="1">
                <a:off x="4206875" y="4160838"/>
                <a:ext cx="14620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Line 16"/>
              <p:cNvSpPr>
                <a:spLocks noChangeShapeType="1"/>
              </p:cNvSpPr>
              <p:nvPr/>
            </p:nvSpPr>
            <p:spPr bwMode="auto">
              <a:xfrm>
                <a:off x="4206875" y="4160838"/>
                <a:ext cx="0" cy="1371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" name="Line 17"/>
              <p:cNvSpPr>
                <a:spLocks noChangeShapeType="1"/>
              </p:cNvSpPr>
              <p:nvPr/>
            </p:nvSpPr>
            <p:spPr bwMode="auto">
              <a:xfrm flipH="1">
                <a:off x="4664075" y="4892675"/>
                <a:ext cx="10048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Line 18"/>
              <p:cNvSpPr>
                <a:spLocks noChangeShapeType="1"/>
              </p:cNvSpPr>
              <p:nvPr/>
            </p:nvSpPr>
            <p:spPr bwMode="auto">
              <a:xfrm>
                <a:off x="4664075" y="4892675"/>
                <a:ext cx="0" cy="639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Line 19"/>
              <p:cNvSpPr>
                <a:spLocks noChangeShapeType="1"/>
              </p:cNvSpPr>
              <p:nvPr/>
            </p:nvSpPr>
            <p:spPr bwMode="auto">
              <a:xfrm>
                <a:off x="4846638" y="2332038"/>
                <a:ext cx="0" cy="23764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Line 20"/>
              <p:cNvSpPr>
                <a:spLocks noChangeShapeType="1"/>
              </p:cNvSpPr>
              <p:nvPr/>
            </p:nvSpPr>
            <p:spPr bwMode="auto">
              <a:xfrm>
                <a:off x="4846638" y="4708525"/>
                <a:ext cx="8223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" name="Line 21"/>
              <p:cNvSpPr>
                <a:spLocks noChangeShapeType="1"/>
              </p:cNvSpPr>
              <p:nvPr/>
            </p:nvSpPr>
            <p:spPr bwMode="auto">
              <a:xfrm>
                <a:off x="4846638" y="3154363"/>
                <a:ext cx="8223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" name="Line 22"/>
              <p:cNvSpPr>
                <a:spLocks noChangeShapeType="1"/>
              </p:cNvSpPr>
              <p:nvPr/>
            </p:nvSpPr>
            <p:spPr bwMode="auto">
              <a:xfrm>
                <a:off x="4846638" y="3978275"/>
                <a:ext cx="8223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" name="Line 23"/>
              <p:cNvSpPr>
                <a:spLocks noChangeShapeType="1"/>
              </p:cNvSpPr>
              <p:nvPr/>
            </p:nvSpPr>
            <p:spPr bwMode="auto">
              <a:xfrm>
                <a:off x="6218238" y="2422525"/>
                <a:ext cx="4572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" name="Line 24"/>
              <p:cNvSpPr>
                <a:spLocks noChangeShapeType="1"/>
              </p:cNvSpPr>
              <p:nvPr/>
            </p:nvSpPr>
            <p:spPr bwMode="auto">
              <a:xfrm>
                <a:off x="6218238" y="3246438"/>
                <a:ext cx="4572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Line 25"/>
              <p:cNvSpPr>
                <a:spLocks noChangeShapeType="1"/>
              </p:cNvSpPr>
              <p:nvPr/>
            </p:nvSpPr>
            <p:spPr bwMode="auto">
              <a:xfrm>
                <a:off x="6218238" y="4068763"/>
                <a:ext cx="4572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Line 26"/>
              <p:cNvSpPr>
                <a:spLocks noChangeShapeType="1"/>
              </p:cNvSpPr>
              <p:nvPr/>
            </p:nvSpPr>
            <p:spPr bwMode="auto">
              <a:xfrm>
                <a:off x="6218238" y="4800600"/>
                <a:ext cx="4572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" name="Text Box 27"/>
              <p:cNvSpPr txBox="1">
                <a:spLocks noChangeArrowheads="1"/>
              </p:cNvSpPr>
              <p:nvPr/>
            </p:nvSpPr>
            <p:spPr bwMode="auto">
              <a:xfrm>
                <a:off x="6675438" y="2239963"/>
                <a:ext cx="822325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Times New Roman" pitchFamily="18" charset="0"/>
                    <a:cs typeface="Arial" pitchFamily="34" charset="0"/>
                  </a:rPr>
                  <a:t>Y</a:t>
                </a:r>
                <a:r>
                  <a:rPr lang="en-US" sz="2000" baseline="-25000">
                    <a:latin typeface="Times New Roman" pitchFamily="18" charset="0"/>
                    <a:cs typeface="Arial" pitchFamily="34" charset="0"/>
                  </a:rPr>
                  <a:t>0</a:t>
                </a:r>
                <a:endParaRPr lang="en-US" sz="20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33" name="Text Box 28"/>
              <p:cNvSpPr txBox="1">
                <a:spLocks noChangeArrowheads="1"/>
              </p:cNvSpPr>
              <p:nvPr/>
            </p:nvSpPr>
            <p:spPr bwMode="auto">
              <a:xfrm>
                <a:off x="6675438" y="3063875"/>
                <a:ext cx="822325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Times New Roman" pitchFamily="18" charset="0"/>
                    <a:cs typeface="Arial" pitchFamily="34" charset="0"/>
                  </a:rPr>
                  <a:t>Y</a:t>
                </a:r>
                <a:r>
                  <a:rPr lang="en-US" sz="2000" baseline="-25000">
                    <a:latin typeface="Times New Roman" pitchFamily="18" charset="0"/>
                    <a:cs typeface="Arial" pitchFamily="34" charset="0"/>
                  </a:rPr>
                  <a:t>1</a:t>
                </a:r>
                <a:endParaRPr lang="en-US" sz="20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34" name="Text Box 29"/>
              <p:cNvSpPr txBox="1">
                <a:spLocks noChangeArrowheads="1"/>
              </p:cNvSpPr>
              <p:nvPr/>
            </p:nvSpPr>
            <p:spPr bwMode="auto">
              <a:xfrm>
                <a:off x="6675438" y="3886200"/>
                <a:ext cx="822325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Times New Roman" pitchFamily="18" charset="0"/>
                    <a:cs typeface="Arial" pitchFamily="34" charset="0"/>
                  </a:rPr>
                  <a:t>Y</a:t>
                </a:r>
                <a:r>
                  <a:rPr lang="en-US" sz="2000" baseline="-25000">
                    <a:latin typeface="Times New Roman" pitchFamily="18" charset="0"/>
                    <a:cs typeface="Arial" pitchFamily="34" charset="0"/>
                  </a:rPr>
                  <a:t>2</a:t>
                </a:r>
                <a:endParaRPr lang="en-US" sz="20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35" name="Text Box 30"/>
              <p:cNvSpPr txBox="1">
                <a:spLocks noChangeArrowheads="1"/>
              </p:cNvSpPr>
              <p:nvPr/>
            </p:nvSpPr>
            <p:spPr bwMode="auto">
              <a:xfrm>
                <a:off x="6675438" y="4525963"/>
                <a:ext cx="822325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Times New Roman" pitchFamily="18" charset="0"/>
                    <a:cs typeface="Arial" pitchFamily="34" charset="0"/>
                  </a:rPr>
                  <a:t>Y</a:t>
                </a:r>
                <a:r>
                  <a:rPr lang="en-US" sz="2000" baseline="-25000">
                    <a:latin typeface="Times New Roman" pitchFamily="18" charset="0"/>
                    <a:cs typeface="Arial" pitchFamily="34" charset="0"/>
                  </a:rPr>
                  <a:t>3</a:t>
                </a:r>
                <a:endParaRPr lang="en-US" sz="20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36" name="Text Box 31"/>
              <p:cNvSpPr txBox="1">
                <a:spLocks noChangeArrowheads="1"/>
              </p:cNvSpPr>
              <p:nvPr/>
            </p:nvSpPr>
            <p:spPr bwMode="auto">
              <a:xfrm>
                <a:off x="1736725" y="1874838"/>
                <a:ext cx="366713" cy="8540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Times New Roman" pitchFamily="18" charset="0"/>
                    <a:cs typeface="Arial" pitchFamily="34" charset="0"/>
                  </a:rPr>
                  <a:t>D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Times New Roman" pitchFamily="18" charset="0"/>
                    <a:cs typeface="Arial" pitchFamily="34" charset="0"/>
                  </a:rPr>
                  <a:t>E</a:t>
                </a:r>
              </a:p>
            </p:txBody>
          </p:sp>
          <p:sp>
            <p:nvSpPr>
              <p:cNvPr id="37" name="Text Box 32"/>
              <p:cNvSpPr txBox="1">
                <a:spLocks noChangeArrowheads="1"/>
              </p:cNvSpPr>
              <p:nvPr/>
            </p:nvSpPr>
            <p:spPr bwMode="auto">
              <a:xfrm>
                <a:off x="3292475" y="5075238"/>
                <a:ext cx="731838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Times New Roman" pitchFamily="18" charset="0"/>
                    <a:cs typeface="Arial" pitchFamily="34" charset="0"/>
                  </a:rPr>
                  <a:t>m</a:t>
                </a:r>
                <a:r>
                  <a:rPr lang="en-US" sz="2000" baseline="-25000">
                    <a:latin typeface="Times New Roman" pitchFamily="18" charset="0"/>
                    <a:cs typeface="Arial" pitchFamily="34" charset="0"/>
                  </a:rPr>
                  <a:t>0</a:t>
                </a:r>
                <a:endParaRPr lang="en-US" sz="20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38" name="Text Box 33"/>
              <p:cNvSpPr txBox="1">
                <a:spLocks noChangeArrowheads="1"/>
              </p:cNvSpPr>
              <p:nvPr/>
            </p:nvSpPr>
            <p:spPr bwMode="auto">
              <a:xfrm>
                <a:off x="3749675" y="5075238"/>
                <a:ext cx="731838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Times New Roman" pitchFamily="18" charset="0"/>
                    <a:cs typeface="Arial" pitchFamily="34" charset="0"/>
                  </a:rPr>
                  <a:t>m</a:t>
                </a:r>
                <a:r>
                  <a:rPr lang="en-US" sz="2000" baseline="-25000">
                    <a:latin typeface="Times New Roman" pitchFamily="18" charset="0"/>
                    <a:cs typeface="Arial" pitchFamily="34" charset="0"/>
                  </a:rPr>
                  <a:t>1</a:t>
                </a:r>
                <a:endParaRPr lang="en-US" sz="20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39" name="Text Box 34"/>
              <p:cNvSpPr txBox="1">
                <a:spLocks noChangeArrowheads="1"/>
              </p:cNvSpPr>
              <p:nvPr/>
            </p:nvSpPr>
            <p:spPr bwMode="auto">
              <a:xfrm>
                <a:off x="4206875" y="5075238"/>
                <a:ext cx="731838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Times New Roman" pitchFamily="18" charset="0"/>
                    <a:cs typeface="Arial" pitchFamily="34" charset="0"/>
                  </a:rPr>
                  <a:t>m</a:t>
                </a:r>
                <a:r>
                  <a:rPr lang="en-US" sz="2000" baseline="-25000">
                    <a:latin typeface="Times New Roman" pitchFamily="18" charset="0"/>
                    <a:cs typeface="Arial" pitchFamily="34" charset="0"/>
                  </a:rPr>
                  <a:t>2</a:t>
                </a:r>
                <a:endParaRPr lang="en-US" sz="20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40" name="Text Box 35"/>
              <p:cNvSpPr txBox="1">
                <a:spLocks noChangeArrowheads="1"/>
              </p:cNvSpPr>
              <p:nvPr/>
            </p:nvSpPr>
            <p:spPr bwMode="auto">
              <a:xfrm>
                <a:off x="4664075" y="5075238"/>
                <a:ext cx="731838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Times New Roman" pitchFamily="18" charset="0"/>
                    <a:cs typeface="Arial" pitchFamily="34" charset="0"/>
                  </a:rPr>
                  <a:t>m</a:t>
                </a:r>
                <a:r>
                  <a:rPr lang="en-US" sz="2000" baseline="-25000">
                    <a:latin typeface="Times New Roman" pitchFamily="18" charset="0"/>
                    <a:cs typeface="Arial" pitchFamily="34" charset="0"/>
                  </a:rPr>
                  <a:t>3</a:t>
                </a:r>
                <a:endParaRPr lang="en-US" sz="20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41" name="Text Box 36"/>
              <p:cNvSpPr txBox="1">
                <a:spLocks noChangeArrowheads="1"/>
              </p:cNvSpPr>
              <p:nvPr/>
            </p:nvSpPr>
            <p:spPr bwMode="auto">
              <a:xfrm>
                <a:off x="3017838" y="5622925"/>
                <a:ext cx="2103437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Times New Roman" pitchFamily="18" charset="0"/>
                    <a:cs typeface="Arial" pitchFamily="34" charset="0"/>
                  </a:rPr>
                  <a:t>  2-to-4  Decoder</a:t>
                </a:r>
              </a:p>
            </p:txBody>
          </p:sp>
          <p:sp>
            <p:nvSpPr>
              <p:cNvPr id="42" name="Line 37"/>
              <p:cNvSpPr>
                <a:spLocks noChangeShapeType="1"/>
              </p:cNvSpPr>
              <p:nvPr/>
            </p:nvSpPr>
            <p:spPr bwMode="auto">
              <a:xfrm flipV="1">
                <a:off x="1295400" y="2149474"/>
                <a:ext cx="441325" cy="487363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Line 38"/>
              <p:cNvSpPr>
                <a:spLocks noChangeShapeType="1"/>
              </p:cNvSpPr>
              <p:nvPr/>
            </p:nvSpPr>
            <p:spPr bwMode="auto">
              <a:xfrm flipV="1">
                <a:off x="1371600" y="2789238"/>
                <a:ext cx="457200" cy="731837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Text Box 40"/>
              <p:cNvSpPr txBox="1">
                <a:spLocks noChangeArrowheads="1"/>
              </p:cNvSpPr>
              <p:nvPr/>
            </p:nvSpPr>
            <p:spPr bwMode="auto">
              <a:xfrm>
                <a:off x="914400" y="3521075"/>
                <a:ext cx="1646238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fa-IR" sz="2000" dirty="0">
                    <a:solidFill>
                      <a:srgbClr val="CC3399"/>
                    </a:solidFill>
                    <a:latin typeface="Times New Roman" pitchFamily="18" charset="0"/>
                    <a:cs typeface="B Roya" pitchFamily="2" charset="-78"/>
                  </a:rPr>
                  <a:t>فعال ساز</a:t>
                </a:r>
                <a:endParaRPr lang="en-US" sz="2000" dirty="0">
                  <a:solidFill>
                    <a:srgbClr val="CC3399"/>
                  </a:solidFill>
                  <a:latin typeface="Times New Roman" pitchFamily="18" charset="0"/>
                  <a:cs typeface="B Roya" pitchFamily="2" charset="-78"/>
                </a:endParaRPr>
              </a:p>
            </p:txBody>
          </p:sp>
        </p:grpSp>
        <p:sp>
          <p:nvSpPr>
            <p:cNvPr id="6" name="Line 14"/>
            <p:cNvSpPr>
              <a:spLocks noChangeShapeType="1"/>
            </p:cNvSpPr>
            <p:nvPr/>
          </p:nvSpPr>
          <p:spPr bwMode="auto">
            <a:xfrm flipV="1">
              <a:off x="3098695" y="4960611"/>
              <a:ext cx="0" cy="4391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" name="Line 14"/>
          <p:cNvSpPr>
            <a:spLocks noChangeShapeType="1"/>
          </p:cNvSpPr>
          <p:nvPr/>
        </p:nvSpPr>
        <p:spPr bwMode="auto">
          <a:xfrm flipV="1">
            <a:off x="3491880" y="5949280"/>
            <a:ext cx="0" cy="43917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5307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000" dirty="0" smtClean="0"/>
              <a:t>مثال5: طراحي ديکدر 4 به 16 با استفاده از اتصال درختي 5 ديکدر 2 به 4 با خط فعال ساز.</a:t>
            </a:r>
            <a:endParaRPr lang="en-US" sz="2000" dirty="0"/>
          </a:p>
        </p:txBody>
      </p:sp>
      <p:graphicFrame>
        <p:nvGraphicFramePr>
          <p:cNvPr id="4" name="Object 8"/>
          <p:cNvGraphicFramePr>
            <a:graphicFrameLocks noGrp="1" noChangeAspect="1"/>
          </p:cNvGraphicFramePr>
          <p:nvPr>
            <p:ph idx="1"/>
            <p:extLst/>
          </p:nvPr>
        </p:nvGraphicFramePr>
        <p:xfrm>
          <a:off x="3455368" y="1143907"/>
          <a:ext cx="5688632" cy="5597461"/>
        </p:xfrm>
        <a:graphic>
          <a:graphicData uri="http://schemas.openxmlformats.org/presentationml/2006/ole">
            <p:oleObj spid="_x0000_s8199" name="Visio" r:id="rId3" imgW="4258866" imgH="4190524" progId="">
              <p:embed/>
            </p:oleObj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412776"/>
            <a:ext cx="8229600" cy="5328592"/>
          </a:xfrm>
          <a:prstGeom prst="rect">
            <a:avLst/>
          </a:prstGeom>
        </p:spPr>
        <p:txBody>
          <a:bodyPr vert="horz">
            <a:normAutofit fontScale="55000" lnSpcReduction="20000"/>
          </a:bodyPr>
          <a:lstStyle>
            <a:lvl1pPr marL="274320" indent="-274320" algn="r" rtl="1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8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B Nazanin" panose="00000400000000000000" pitchFamily="2" charset="-78"/>
              </a:defRPr>
            </a:lvl1pPr>
            <a:lvl2pPr marL="640080" indent="-246888" algn="r" rtl="1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8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B Nazanin" panose="00000400000000000000" pitchFamily="2" charset="-78"/>
              </a:defRPr>
            </a:lvl2pPr>
            <a:lvl3pPr marL="914400" indent="-246888" algn="r" rtl="1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B Nazanin" panose="00000400000000000000" pitchFamily="2" charset="-78"/>
              </a:defRPr>
            </a:lvl3pPr>
            <a:lvl4pPr marL="1188720" indent="-210312" algn="r" rtl="1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B Nazanin" panose="00000400000000000000" pitchFamily="2" charset="-78"/>
              </a:defRPr>
            </a:lvl4pPr>
            <a:lvl5pPr marL="1463040" indent="-210312" algn="r" rtl="1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B Nazanin" panose="00000400000000000000" pitchFamily="2" charset="-78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buFont typeface="Wingdings 2"/>
              <a:buNone/>
            </a:pPr>
            <a:r>
              <a:rPr lang="en-US" dirty="0" smtClean="0"/>
              <a:t>Library </a:t>
            </a:r>
            <a:r>
              <a:rPr lang="en-US" dirty="0" err="1" smtClean="0"/>
              <a:t>ieee</a:t>
            </a:r>
            <a:r>
              <a:rPr lang="en-US" dirty="0" smtClean="0"/>
              <a:t>;</a:t>
            </a:r>
          </a:p>
          <a:p>
            <a:pPr marL="0" indent="0" algn="l" rtl="0">
              <a:buFont typeface="Wingdings 2"/>
              <a:buNone/>
            </a:pPr>
            <a:r>
              <a:rPr lang="en-US" dirty="0" smtClean="0"/>
              <a:t>Use ieee.std_logic_1164.all;</a:t>
            </a:r>
          </a:p>
          <a:p>
            <a:pPr marL="0" indent="0" algn="l" rtl="0">
              <a:buFont typeface="Wingdings 2"/>
              <a:buNone/>
            </a:pPr>
            <a:r>
              <a:rPr lang="en-US" dirty="0" smtClean="0"/>
              <a:t>Entity  DEC416is</a:t>
            </a:r>
          </a:p>
          <a:p>
            <a:pPr marL="0" indent="0" algn="l" rtl="0">
              <a:buFont typeface="Wingdings 2"/>
              <a:buNone/>
            </a:pPr>
            <a:r>
              <a:rPr lang="en-US" dirty="0" smtClean="0"/>
              <a:t>	port( a,b,c,d,en1: in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</a:p>
          <a:p>
            <a:pPr marL="0" indent="0" algn="l" rtl="0">
              <a:buFont typeface="Wingdings 2"/>
              <a:buNone/>
            </a:pPr>
            <a:r>
              <a:rPr lang="en-US" dirty="0" smtClean="0"/>
              <a:t>	         Q: out </a:t>
            </a:r>
            <a:r>
              <a:rPr lang="en-US" dirty="0" err="1" smtClean="0"/>
              <a:t>std_logic_vector</a:t>
            </a:r>
            <a:r>
              <a:rPr lang="en-US" dirty="0" smtClean="0"/>
              <a:t>(15 </a:t>
            </a:r>
            <a:r>
              <a:rPr lang="en-US" dirty="0" err="1" smtClean="0"/>
              <a:t>downto</a:t>
            </a:r>
            <a:r>
              <a:rPr lang="en-US" dirty="0" smtClean="0"/>
              <a:t> 0));</a:t>
            </a:r>
          </a:p>
          <a:p>
            <a:pPr marL="0" indent="0" algn="l" rtl="0">
              <a:buFont typeface="Wingdings 2"/>
              <a:buNone/>
            </a:pPr>
            <a:r>
              <a:rPr lang="en-US" dirty="0" smtClean="0"/>
              <a:t>End;</a:t>
            </a:r>
          </a:p>
          <a:p>
            <a:pPr marL="0" indent="0" algn="l" rtl="0">
              <a:buFont typeface="Wingdings 2"/>
              <a:buNone/>
            </a:pPr>
            <a:r>
              <a:rPr lang="en-US" dirty="0" smtClean="0"/>
              <a:t>Architecture dec4to16 of DEC416 is</a:t>
            </a:r>
          </a:p>
          <a:p>
            <a:pPr marL="0" indent="0" algn="l" rtl="0">
              <a:buFont typeface="Wingdings 2"/>
              <a:buNone/>
            </a:pPr>
            <a:r>
              <a:rPr lang="en-US" dirty="0" smtClean="0"/>
              <a:t>     component DEC24 port(I : in </a:t>
            </a:r>
            <a:r>
              <a:rPr lang="en-US" dirty="0" err="1" smtClean="0"/>
              <a:t>std_logic_vector</a:t>
            </a:r>
            <a:r>
              <a:rPr lang="en-US" dirty="0" smtClean="0"/>
              <a:t>(1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marL="0" indent="0" algn="l" rtl="0">
              <a:buFont typeface="Wingdings 2"/>
              <a:buNone/>
            </a:pPr>
            <a:r>
              <a:rPr lang="en-US" dirty="0" smtClean="0"/>
              <a:t>			     EN: in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</a:p>
          <a:p>
            <a:pPr marL="0" indent="0" algn="l" rtl="0">
              <a:buFont typeface="Wingdings 2"/>
              <a:buNone/>
            </a:pPr>
            <a:r>
              <a:rPr lang="en-US" dirty="0" smtClean="0"/>
              <a:t>			     Y: out </a:t>
            </a:r>
            <a:r>
              <a:rPr lang="en-US" dirty="0" err="1" smtClean="0"/>
              <a:t>std_logic_vector</a:t>
            </a:r>
            <a:r>
              <a:rPr lang="en-US" dirty="0" smtClean="0"/>
              <a:t>(3 </a:t>
            </a:r>
            <a:r>
              <a:rPr lang="en-US" dirty="0" err="1" smtClean="0"/>
              <a:t>downto</a:t>
            </a:r>
            <a:r>
              <a:rPr lang="en-US" dirty="0" smtClean="0"/>
              <a:t> 0));</a:t>
            </a:r>
          </a:p>
          <a:p>
            <a:pPr marL="0" indent="0" algn="l" rtl="0">
              <a:buFont typeface="Wingdings 2"/>
              <a:buNone/>
            </a:pPr>
            <a:r>
              <a:rPr lang="en-US" dirty="0" smtClean="0"/>
              <a:t>     End component;</a:t>
            </a:r>
          </a:p>
          <a:p>
            <a:pPr marL="0" indent="0" algn="l" rtl="0">
              <a:buFont typeface="Wingdings 2"/>
              <a:buNone/>
            </a:pPr>
            <a:r>
              <a:rPr lang="en-US" dirty="0" smtClean="0"/>
              <a:t>     signal e: </a:t>
            </a:r>
            <a:r>
              <a:rPr lang="en-US" dirty="0" err="1" smtClean="0"/>
              <a:t>std_logic_vector</a:t>
            </a:r>
            <a:r>
              <a:rPr lang="en-US" dirty="0" smtClean="0"/>
              <a:t>(3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marL="0" indent="0" algn="l" rtl="0">
              <a:buFont typeface="Wingdings 2"/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 DEC1: DEC24 port map(I(1</a:t>
            </a:r>
            <a:r>
              <a:rPr lang="en-US" dirty="0" smtClean="0"/>
              <a:t>)=&gt;a, </a:t>
            </a:r>
            <a:r>
              <a:rPr lang="en-US" dirty="0"/>
              <a:t>I(0</a:t>
            </a:r>
            <a:r>
              <a:rPr lang="en-US" dirty="0" smtClean="0"/>
              <a:t>)=&gt;b, </a:t>
            </a:r>
            <a:r>
              <a:rPr lang="en-US" dirty="0" err="1"/>
              <a:t>En</a:t>
            </a:r>
            <a:r>
              <a:rPr lang="en-US" dirty="0" smtClean="0"/>
              <a:t>=&gt;en1, Y(3)=&gt;e(3</a:t>
            </a:r>
            <a:r>
              <a:rPr lang="en-US" dirty="0"/>
              <a:t>),Y(2) </a:t>
            </a:r>
            <a:r>
              <a:rPr lang="en-US" dirty="0" smtClean="0"/>
              <a:t>=&gt;e(2</a:t>
            </a:r>
            <a:r>
              <a:rPr lang="en-US" dirty="0"/>
              <a:t>), Y(1</a:t>
            </a:r>
            <a:r>
              <a:rPr lang="en-US" dirty="0" smtClean="0"/>
              <a:t>)=&gt;e(1</a:t>
            </a:r>
            <a:r>
              <a:rPr lang="en-US" dirty="0"/>
              <a:t>), Y(0)=&gt; </a:t>
            </a:r>
            <a:r>
              <a:rPr lang="en-US" dirty="0" smtClean="0"/>
              <a:t>e(0));</a:t>
            </a:r>
          </a:p>
          <a:p>
            <a:pPr marL="0" indent="0" algn="l" rtl="0">
              <a:buNone/>
            </a:pPr>
            <a:r>
              <a:rPr lang="en-US" dirty="0" smtClean="0"/>
              <a:t> DEC2: </a:t>
            </a:r>
            <a:r>
              <a:rPr lang="en-US" dirty="0"/>
              <a:t>DEC24 port map(I(1)=&gt;c, I(0)=&gt;d, </a:t>
            </a:r>
            <a:r>
              <a:rPr lang="en-US" dirty="0" err="1"/>
              <a:t>En</a:t>
            </a:r>
            <a:r>
              <a:rPr lang="en-US" dirty="0"/>
              <a:t>=&gt; </a:t>
            </a:r>
            <a:r>
              <a:rPr lang="en-US" dirty="0" smtClean="0"/>
              <a:t>e(0</a:t>
            </a:r>
            <a:r>
              <a:rPr lang="en-US" dirty="0"/>
              <a:t>), </a:t>
            </a:r>
            <a:r>
              <a:rPr lang="en-US" dirty="0" smtClean="0"/>
              <a:t>Y(3</a:t>
            </a:r>
            <a:r>
              <a:rPr lang="en-US" dirty="0"/>
              <a:t>)=&gt;Q(3),Y(2) =&gt;Q(2), Y(1)=&gt;Q(1), Y(0)=&gt; Q(0</a:t>
            </a:r>
            <a:r>
              <a:rPr lang="en-US" dirty="0" smtClean="0"/>
              <a:t>));</a:t>
            </a:r>
          </a:p>
          <a:p>
            <a:pPr marL="0" indent="0" algn="l" rtl="0">
              <a:buNone/>
            </a:pPr>
            <a:r>
              <a:rPr lang="en-US" dirty="0" smtClean="0"/>
              <a:t>  DEC3: DEC24 port map(I(1)=&gt;c, I(0)=&gt;d, </a:t>
            </a:r>
            <a:r>
              <a:rPr lang="en-US" dirty="0" err="1" smtClean="0"/>
              <a:t>En</a:t>
            </a:r>
            <a:r>
              <a:rPr lang="en-US" dirty="0" smtClean="0"/>
              <a:t>=&gt; e(1), Y(3)=&gt;Q(7),Y(2) =&gt;Q(6), Y(1)=&gt;Q(5), Y(0)=&gt; Q(4));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DEC4: </a:t>
            </a:r>
            <a:r>
              <a:rPr lang="en-US" dirty="0"/>
              <a:t>DEC24 port map(I(1)=&gt;c, I(0)=&gt;d, </a:t>
            </a:r>
            <a:r>
              <a:rPr lang="en-US" dirty="0" err="1"/>
              <a:t>En</a:t>
            </a:r>
            <a:r>
              <a:rPr lang="en-US" dirty="0"/>
              <a:t>=&gt; </a:t>
            </a:r>
            <a:r>
              <a:rPr lang="en-US" dirty="0" smtClean="0"/>
              <a:t>e(2), </a:t>
            </a:r>
            <a:r>
              <a:rPr lang="en-US" dirty="0"/>
              <a:t>Y(3)=&gt;</a:t>
            </a:r>
            <a:r>
              <a:rPr lang="en-US" dirty="0" smtClean="0"/>
              <a:t>Q(11),</a:t>
            </a:r>
            <a:r>
              <a:rPr lang="en-US" dirty="0"/>
              <a:t>Y(2) =&gt;</a:t>
            </a:r>
            <a:r>
              <a:rPr lang="en-US" dirty="0" smtClean="0"/>
              <a:t>Q(10), </a:t>
            </a:r>
            <a:r>
              <a:rPr lang="en-US" dirty="0"/>
              <a:t>Y(1)=&gt;</a:t>
            </a:r>
            <a:r>
              <a:rPr lang="en-US" dirty="0" smtClean="0"/>
              <a:t>Q(9), </a:t>
            </a:r>
            <a:r>
              <a:rPr lang="en-US" dirty="0"/>
              <a:t>Y(0)=&gt; </a:t>
            </a:r>
            <a:r>
              <a:rPr lang="en-US" dirty="0" smtClean="0"/>
              <a:t>Q(8));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DEC5: </a:t>
            </a:r>
            <a:r>
              <a:rPr lang="en-US" dirty="0"/>
              <a:t>DEC24 port map(I(1)=&gt;c, I(0)=&gt;d, </a:t>
            </a:r>
            <a:r>
              <a:rPr lang="en-US" dirty="0" err="1"/>
              <a:t>En</a:t>
            </a:r>
            <a:r>
              <a:rPr lang="en-US" dirty="0"/>
              <a:t>=&gt; </a:t>
            </a:r>
            <a:r>
              <a:rPr lang="en-US" dirty="0" smtClean="0"/>
              <a:t>e(3), </a:t>
            </a:r>
            <a:r>
              <a:rPr lang="en-US" dirty="0"/>
              <a:t>Y(3)=&gt;</a:t>
            </a:r>
            <a:r>
              <a:rPr lang="en-US" dirty="0" smtClean="0"/>
              <a:t>Q(15),Y(2) </a:t>
            </a:r>
            <a:r>
              <a:rPr lang="en-US" dirty="0"/>
              <a:t>=&gt;</a:t>
            </a:r>
            <a:r>
              <a:rPr lang="en-US" dirty="0" smtClean="0"/>
              <a:t>Q(14), </a:t>
            </a:r>
            <a:r>
              <a:rPr lang="en-US" dirty="0"/>
              <a:t>Y(1)=&gt;</a:t>
            </a:r>
            <a:r>
              <a:rPr lang="en-US" dirty="0" smtClean="0"/>
              <a:t>Q(13), </a:t>
            </a:r>
            <a:r>
              <a:rPr lang="en-US" dirty="0"/>
              <a:t>Y(0)=&gt; </a:t>
            </a:r>
            <a:r>
              <a:rPr lang="en-US" dirty="0" smtClean="0"/>
              <a:t>Q(12));</a:t>
            </a:r>
          </a:p>
          <a:p>
            <a:pPr marL="0" indent="0" algn="l" rtl="0">
              <a:buFont typeface="Wingdings 2"/>
              <a:buNone/>
            </a:pPr>
            <a:r>
              <a:rPr lang="en-US" dirty="0" smtClean="0"/>
              <a:t>End;</a:t>
            </a:r>
          </a:p>
          <a:p>
            <a:pPr marL="0" indent="0" algn="l" rtl="0">
              <a:buFont typeface="Wingdings 2"/>
              <a:buNone/>
            </a:pPr>
            <a:endParaRPr lang="en-US" dirty="0" smtClean="0"/>
          </a:p>
          <a:p>
            <a:pPr marL="0" indent="0" algn="l" rtl="0">
              <a:buFont typeface="Wingdings 2"/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4625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2895600"/>
            <a:ext cx="4114800" cy="292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048000"/>
            <a:ext cx="363855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3400" y="1447800"/>
            <a:ext cx="35623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0400" y="304800"/>
            <a:ext cx="84772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18"/>
          <p:cNvSpPr txBox="1">
            <a:spLocks noChangeArrowheads="1"/>
          </p:cNvSpPr>
          <p:nvPr/>
        </p:nvSpPr>
        <p:spPr>
          <a:xfrm>
            <a:off x="152400" y="228600"/>
            <a:ext cx="442595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-Seven Segment Decoder   </a:t>
            </a:r>
          </a:p>
        </p:txBody>
      </p:sp>
    </p:spTree>
    <p:extLst>
      <p:ext uri="{BB962C8B-B14F-4D97-AF65-F5344CB8AC3E}">
        <p14:creationId xmlns="" xmlns:p14="http://schemas.microsoft.com/office/powerpoint/2010/main" val="284250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714356"/>
            <a:ext cx="8229600" cy="6143644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Library </a:t>
            </a:r>
            <a:r>
              <a:rPr lang="en-US" sz="2800" dirty="0" err="1" smtClean="0">
                <a:latin typeface="Segoe UI" panose="020B0502040204020203" pitchFamily="34" charset="0"/>
                <a:cs typeface="B Nazanin" panose="00000400000000000000" pitchFamily="2" charset="-78"/>
              </a:rPr>
              <a:t>ieee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Use ieee.std_logic_1164.all;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Entity  </a:t>
            </a:r>
            <a:r>
              <a:rPr lang="en-US" sz="2800" dirty="0" err="1" smtClean="0">
                <a:latin typeface="Segoe UI" panose="020B0502040204020203" pitchFamily="34" charset="0"/>
                <a:cs typeface="B Nazanin" panose="00000400000000000000" pitchFamily="2" charset="-78"/>
              </a:rPr>
              <a:t>seven_seg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 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	port( a: in </a:t>
            </a:r>
            <a:r>
              <a:rPr lang="en-US" sz="2800" dirty="0" err="1" smtClean="0">
                <a:latin typeface="Segoe UI" panose="020B0502040204020203" pitchFamily="34" charset="0"/>
                <a:cs typeface="B Nazanin" panose="00000400000000000000" pitchFamily="2" charset="-78"/>
              </a:rPr>
              <a:t>std_logic_vector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(3 </a:t>
            </a:r>
            <a:r>
              <a:rPr lang="en-US" sz="2800" dirty="0" err="1" smtClean="0">
                <a:latin typeface="Segoe UI" panose="020B0502040204020203" pitchFamily="34" charset="0"/>
                <a:cs typeface="B Nazanin" panose="00000400000000000000" pitchFamily="2" charset="-78"/>
              </a:rPr>
              <a:t>downto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 0);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	         z: out </a:t>
            </a:r>
            <a:r>
              <a:rPr lang="en-US" sz="2800" dirty="0" err="1" smtClean="0">
                <a:latin typeface="Segoe UI" panose="020B0502040204020203" pitchFamily="34" charset="0"/>
                <a:cs typeface="B Nazanin" panose="00000400000000000000" pitchFamily="2" charset="-78"/>
              </a:rPr>
              <a:t>std_logic_vector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(6 </a:t>
            </a:r>
            <a:r>
              <a:rPr lang="en-US" sz="2800" dirty="0" err="1" smtClean="0">
                <a:latin typeface="Segoe UI" panose="020B0502040204020203" pitchFamily="34" charset="0"/>
                <a:cs typeface="B Nazanin" panose="00000400000000000000" pitchFamily="2" charset="-78"/>
              </a:rPr>
              <a:t>downto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 0);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End;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Architecture </a:t>
            </a:r>
            <a:r>
              <a:rPr lang="en-US" sz="2800" dirty="0" err="1" smtClean="0">
                <a:latin typeface="Segoe UI" panose="020B0502040204020203" pitchFamily="34" charset="0"/>
                <a:cs typeface="B Nazanin" panose="00000400000000000000" pitchFamily="2" charset="-78"/>
              </a:rPr>
              <a:t>with_select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 of </a:t>
            </a:r>
            <a:r>
              <a:rPr lang="en-US" sz="2800" dirty="0" err="1" smtClean="0">
                <a:latin typeface="Segoe UI" panose="020B0502040204020203" pitchFamily="34" charset="0"/>
                <a:cs typeface="B Nazanin" panose="00000400000000000000" pitchFamily="2" charset="-78"/>
              </a:rPr>
              <a:t>seven_seg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 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Begin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   with a select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    z &lt;= 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 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“1111110” when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“0000” ,</a:t>
            </a:r>
          </a:p>
          <a:p>
            <a:pPr lvl="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	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 “0110000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” when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“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0001” ,</a:t>
            </a:r>
          </a:p>
          <a:p>
            <a:pPr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	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“1101101”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when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 “0010”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,</a:t>
            </a:r>
          </a:p>
          <a:p>
            <a:pPr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	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“1111001”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when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 “0011”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,</a:t>
            </a:r>
          </a:p>
          <a:p>
            <a:pPr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	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“0110011”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when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“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0100”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,</a:t>
            </a:r>
          </a:p>
          <a:p>
            <a:pPr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	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“1011011”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when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 “0101”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,</a:t>
            </a:r>
          </a:p>
          <a:p>
            <a:pPr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	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“1011111”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when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“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0110” ,</a:t>
            </a:r>
          </a:p>
          <a:p>
            <a:pPr lvl="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	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“1110000”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when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 “0111”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,</a:t>
            </a:r>
          </a:p>
          <a:p>
            <a:pPr lvl="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	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“1111111”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when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 “1000”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,</a:t>
            </a:r>
          </a:p>
          <a:p>
            <a:pPr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	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“1111011”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when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 “1001”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,</a:t>
            </a:r>
          </a:p>
          <a:p>
            <a:pPr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	 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“0000000” when others ;</a:t>
            </a:r>
            <a:endParaRPr lang="en-US" sz="2800" dirty="0" smtClean="0">
              <a:latin typeface="Segoe UI" panose="020B0502040204020203" pitchFamily="34" charset="0"/>
              <a:cs typeface="B Nazanin" panose="00000400000000000000" pitchFamily="2" charset="-7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End</a:t>
            </a:r>
            <a:r>
              <a:rPr lang="en-US" sz="2800" dirty="0" smtClean="0">
                <a:latin typeface="Segoe UI" panose="020B0502040204020203" pitchFamily="34" charset="0"/>
                <a:cs typeface="B Nazanin" panose="00000400000000000000" pitchFamily="2" charset="-78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274320" marR="0" lvl="0" indent="-27432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Shape 5121"/>
          <p:cNvSpPr>
            <a:spLocks noGrp="1" noChangeArrowheads="1"/>
          </p:cNvSpPr>
          <p:nvPr>
            <p:ph type="title" idx="4294967295"/>
          </p:nvPr>
        </p:nvSpPr>
        <p:spPr>
          <a:xfrm>
            <a:off x="2819400" y="442898"/>
            <a:ext cx="6172200" cy="914400"/>
          </a:xfrm>
        </p:spPr>
        <p:txBody>
          <a:bodyPr lIns="92075" tIns="46038" rIns="92075" bIns="46038"/>
          <a:lstStyle/>
          <a:p>
            <a:r>
              <a:rPr lang="fa-IR" sz="3200" b="1" dirty="0" smtClean="0"/>
              <a:t>- طراحی </a:t>
            </a:r>
            <a:r>
              <a:rPr lang="fa-IR" sz="3200" b="1" dirty="0" smtClean="0"/>
              <a:t>انکدر اولويت دار 4 به 2</a:t>
            </a:r>
            <a:endParaRPr lang="en-US" altLang="ar-SA" sz="3200" b="1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204803" name="Shape 5122"/>
          <p:cNvSpPr>
            <a:spLocks noGrp="1" noChangeArrowheads="1"/>
          </p:cNvSpPr>
          <p:nvPr>
            <p:ph type="body" idx="4294967295"/>
          </p:nvPr>
        </p:nvSpPr>
        <p:spPr/>
        <p:txBody>
          <a:bodyPr lIns="92075" tIns="46038" rIns="92075" bIns="46038"/>
          <a:lstStyle/>
          <a:p>
            <a:pPr algn="r" rtl="1" eaLnBrk="1" hangingPunct="1"/>
            <a:endParaRPr lang="fa-IR" sz="2400" smtClean="0">
              <a:cs typeface="Nazanin" pitchFamily="2" charset="-78"/>
            </a:endParaRPr>
          </a:p>
          <a:p>
            <a:pPr algn="r" rtl="1" eaLnBrk="1" hangingPunct="1"/>
            <a:endParaRPr lang="fa-IR" sz="2400" smtClean="0">
              <a:cs typeface="Nazanin" pitchFamily="2" charset="-78"/>
            </a:endParaRPr>
          </a:p>
          <a:p>
            <a:pPr algn="r" rtl="1" eaLnBrk="1" hangingPunct="1">
              <a:buFontTx/>
              <a:buNone/>
            </a:pPr>
            <a:endParaRPr lang="en-US" sz="2000" smtClean="0"/>
          </a:p>
        </p:txBody>
      </p:sp>
      <p:graphicFrame>
        <p:nvGraphicFramePr>
          <p:cNvPr id="308228" name="Group 4"/>
          <p:cNvGraphicFramePr>
            <a:graphicFrameLocks noGrp="1"/>
          </p:cNvGraphicFramePr>
          <p:nvPr/>
        </p:nvGraphicFramePr>
        <p:xfrm>
          <a:off x="1357290" y="1928802"/>
          <a:ext cx="2895598" cy="2893318"/>
        </p:xfrm>
        <a:graphic>
          <a:graphicData uri="http://schemas.openxmlformats.org/drawingml/2006/table">
            <a:tbl>
              <a:tblPr/>
              <a:tblGrid>
                <a:gridCol w="408991"/>
                <a:gridCol w="408249"/>
                <a:gridCol w="408991"/>
                <a:gridCol w="408991"/>
                <a:gridCol w="408991"/>
                <a:gridCol w="408249"/>
                <a:gridCol w="443136"/>
              </a:tblGrid>
              <a:tr h="36959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وروديها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خروجي</a:t>
                      </a:r>
                      <a:r>
                        <a:rPr kumimoji="0" lang="fa-I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‌</a:t>
                      </a:r>
                      <a:r>
                        <a:rPr kumimoji="0" lang="fa-I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ها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670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D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D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D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2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D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3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Y</a:t>
                      </a:r>
                      <a:r>
                        <a:rPr kumimoji="0" lang="en-US" sz="16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  <a:endParaRPr kumimoji="0" lang="en-US" sz="16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Y</a:t>
                      </a:r>
                      <a:r>
                        <a:rPr kumimoji="0" lang="en-US" sz="16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V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62028"/>
            <a:ext cx="8229600" cy="5538806"/>
          </a:xfrm>
        </p:spPr>
        <p:txBody>
          <a:bodyPr>
            <a:normAutofit fontScale="775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Library </a:t>
            </a:r>
            <a:r>
              <a:rPr lang="en-US" dirty="0" err="1" smtClean="0"/>
              <a:t>ieee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Use ieee.std_logic_1164.all;</a:t>
            </a:r>
          </a:p>
          <a:p>
            <a:pPr marL="0" indent="0" algn="l" rtl="0">
              <a:buNone/>
            </a:pPr>
            <a:r>
              <a:rPr lang="en-US" dirty="0" smtClean="0"/>
              <a:t>Entity  </a:t>
            </a:r>
            <a:r>
              <a:rPr lang="en-US" dirty="0" smtClean="0"/>
              <a:t>priority is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 smtClean="0"/>
              <a:t>	port( D</a:t>
            </a:r>
            <a:r>
              <a:rPr lang="en-US" dirty="0" smtClean="0"/>
              <a:t>: </a:t>
            </a:r>
            <a:r>
              <a:rPr lang="en-US" dirty="0" smtClean="0"/>
              <a:t>in </a:t>
            </a:r>
            <a:r>
              <a:rPr lang="en-US" dirty="0" err="1" smtClean="0"/>
              <a:t>std_logic_vector</a:t>
            </a:r>
            <a:r>
              <a:rPr lang="en-US" dirty="0" smtClean="0"/>
              <a:t>(3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 smtClean="0"/>
              <a:t>	         </a:t>
            </a:r>
            <a:r>
              <a:rPr lang="en-US" dirty="0" smtClean="0"/>
              <a:t>y: </a:t>
            </a:r>
            <a:r>
              <a:rPr lang="en-US" dirty="0" smtClean="0"/>
              <a:t>out </a:t>
            </a:r>
            <a:r>
              <a:rPr lang="en-US" dirty="0" err="1" smtClean="0"/>
              <a:t>std_logic_vector</a:t>
            </a:r>
            <a:r>
              <a:rPr lang="en-US" dirty="0" smtClean="0"/>
              <a:t>(1 </a:t>
            </a:r>
            <a:r>
              <a:rPr lang="en-US" dirty="0" err="1" smtClean="0"/>
              <a:t>downto</a:t>
            </a:r>
            <a:r>
              <a:rPr lang="en-US" dirty="0" smtClean="0"/>
              <a:t> 0),</a:t>
            </a:r>
          </a:p>
          <a:p>
            <a:pPr marL="0" indent="0" algn="l" rtl="0">
              <a:buNone/>
            </a:pPr>
            <a:r>
              <a:rPr lang="en-US" dirty="0" smtClean="0"/>
              <a:t>	 </a:t>
            </a:r>
            <a:r>
              <a:rPr lang="en-US" dirty="0" smtClean="0"/>
              <a:t>        v: out </a:t>
            </a:r>
            <a:r>
              <a:rPr lang="en-US" dirty="0" err="1" smtClean="0"/>
              <a:t>std_logic</a:t>
            </a:r>
            <a:r>
              <a:rPr lang="en-US" dirty="0" smtClean="0"/>
              <a:t>);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 smtClean="0"/>
              <a:t>End;</a:t>
            </a:r>
          </a:p>
          <a:p>
            <a:pPr marL="0" indent="0" algn="l" rtl="0">
              <a:buNone/>
            </a:pPr>
            <a:r>
              <a:rPr lang="en-US" dirty="0" smtClean="0"/>
              <a:t>Architecture </a:t>
            </a:r>
            <a:r>
              <a:rPr lang="en-US" dirty="0" smtClean="0"/>
              <a:t>EN of priority is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 smtClean="0"/>
              <a:t>Begin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 smtClean="0"/>
              <a:t>  y &lt;=   “11” when D(3) = ‘1’ else</a:t>
            </a:r>
          </a:p>
          <a:p>
            <a:pPr marL="0" indent="0" algn="l" rtl="0">
              <a:buNone/>
            </a:pPr>
            <a:r>
              <a:rPr lang="en-US" dirty="0" smtClean="0"/>
              <a:t>	</a:t>
            </a:r>
            <a:r>
              <a:rPr lang="en-US" dirty="0" smtClean="0"/>
              <a:t> “10” when D(2) = ‘1’ else</a:t>
            </a:r>
          </a:p>
          <a:p>
            <a:pPr marL="0" indent="0" algn="l" rtl="0">
              <a:buNone/>
            </a:pPr>
            <a:r>
              <a:rPr lang="en-US" dirty="0" smtClean="0"/>
              <a:t>	</a:t>
            </a:r>
            <a:r>
              <a:rPr lang="en-US" dirty="0" smtClean="0"/>
              <a:t> “01” when D(1) = ‘1’ else</a:t>
            </a:r>
          </a:p>
          <a:p>
            <a:pPr marL="0" indent="0" algn="l" rtl="0">
              <a:buNone/>
            </a:pPr>
            <a:r>
              <a:rPr lang="en-US" dirty="0" smtClean="0"/>
              <a:t>	</a:t>
            </a:r>
            <a:r>
              <a:rPr lang="en-US" dirty="0" smtClean="0"/>
              <a:t> “00” when D(0) = ‘1’ else</a:t>
            </a:r>
          </a:p>
          <a:p>
            <a:pPr marL="0" indent="0" algn="l" rtl="0">
              <a:buNone/>
            </a:pPr>
            <a:r>
              <a:rPr lang="en-US" dirty="0" smtClean="0"/>
              <a:t>	</a:t>
            </a:r>
            <a:r>
              <a:rPr lang="en-US" dirty="0" smtClean="0"/>
              <a:t> “00”;</a:t>
            </a:r>
          </a:p>
          <a:p>
            <a:pPr marL="0" indent="0" algn="l" rtl="0">
              <a:buNone/>
            </a:pPr>
            <a:r>
              <a:rPr lang="en-US" dirty="0" smtClean="0"/>
              <a:t> </a:t>
            </a:r>
            <a:r>
              <a:rPr lang="en-US" dirty="0" smtClean="0"/>
              <a:t> v &lt;= D(0) or D(1) or D(2) or D(3);</a:t>
            </a:r>
          </a:p>
          <a:p>
            <a:pPr marL="0" indent="0" algn="l" rtl="0">
              <a:buNone/>
            </a:pPr>
            <a:r>
              <a:rPr lang="en-US" dirty="0" smtClean="0"/>
              <a:t>End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endParaRPr lang="en-US" dirty="0" smtClean="0"/>
          </a:p>
          <a:p>
            <a:pPr marL="0" indent="0" algn="l" rtl="0">
              <a:buNone/>
            </a:pPr>
            <a:endParaRPr lang="en-US" dirty="0" smtClean="0"/>
          </a:p>
          <a:p>
            <a:pPr marL="0" indent="0" algn="l" rtl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8943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1AB5-0C6C-417E-922E-E1EC7404616A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58548" y="1526126"/>
            <a:ext cx="7000925" cy="1066800"/>
          </a:xfrm>
        </p:spPr>
        <p:txBody>
          <a:bodyPr>
            <a:normAutofit/>
          </a:bodyPr>
          <a:lstStyle/>
          <a:p>
            <a:pPr algn="ctr" rtl="1"/>
            <a:r>
              <a:rPr lang="fa-IR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طراحي کامپيوتري سيستم هاي ديجيتال</a:t>
            </a:r>
            <a:endParaRPr lang="en-GB" sz="3600" dirty="0">
              <a:latin typeface="Arial Unicode MS" pitchFamily="34" charset="-128"/>
              <a:cs typeface="Nazanin" pitchFamily="2" charset="-78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786530" y="3085208"/>
            <a:ext cx="7560840" cy="6463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cs typeface="B Traffic" panose="00000400000000000000" pitchFamily="2" charset="-78"/>
              </a:rPr>
              <a:t>حل چند مثال</a:t>
            </a:r>
            <a:endParaRPr lang="en-US" sz="3600" dirty="0">
              <a:cs typeface="B Traffic" panose="00000400000000000000" pitchFamily="2" charset="-78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4038600" y="5943600"/>
            <a:ext cx="918841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 rtl="0">
              <a:buSzTx/>
              <a:buFontTx/>
              <a:buNone/>
            </a:pPr>
            <a:r>
              <a:rPr lang="fa-IR" sz="2400" b="1" dirty="0" smtClean="0">
                <a:solidFill>
                  <a:srgbClr val="C0C0C0"/>
                </a:solidFill>
                <a:latin typeface="Arial" pitchFamily="34" charset="0"/>
                <a:cs typeface="B Titr" pitchFamily="2" charset="-78"/>
              </a:rPr>
              <a:t>پاييز 96</a:t>
            </a:r>
            <a:endParaRPr lang="en-US" sz="2400" b="1" dirty="0">
              <a:solidFill>
                <a:schemeClr val="accent2"/>
              </a:solidFill>
              <a:latin typeface="Arial" pitchFamily="34" charset="0"/>
              <a:cs typeface="B Titr" pitchFamily="2" charset="-78"/>
            </a:endParaRPr>
          </a:p>
        </p:txBody>
      </p:sp>
      <p:pic>
        <p:nvPicPr>
          <p:cNvPr id="8" name="Picture 7" descr="unvar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285728"/>
            <a:ext cx="1688535" cy="142876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200" dirty="0" smtClean="0"/>
              <a:t>مثال1: طراحي ديکدر باينري 2 به 4 همراه با خط فعال ساز </a:t>
            </a:r>
            <a:endParaRPr lang="en-US" sz="3200" dirty="0"/>
          </a:p>
        </p:txBody>
      </p:sp>
      <p:graphicFrame>
        <p:nvGraphicFramePr>
          <p:cNvPr id="4" name="Object 1028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52325453"/>
              </p:ext>
            </p:extLst>
          </p:nvPr>
        </p:nvGraphicFramePr>
        <p:xfrm>
          <a:off x="823012" y="1275588"/>
          <a:ext cx="1948788" cy="2108962"/>
        </p:xfrm>
        <a:graphic>
          <a:graphicData uri="http://schemas.openxmlformats.org/presentationml/2006/ole">
            <p:oleObj spid="_x0000_s1089" name="Artwork" r:id="rId3" imgW="1390844" imgH="1504762" progId="">
              <p:embed/>
            </p:oleObj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47242482"/>
              </p:ext>
            </p:extLst>
          </p:nvPr>
        </p:nvGraphicFramePr>
        <p:xfrm>
          <a:off x="755576" y="3623978"/>
          <a:ext cx="4191000" cy="3143250"/>
        </p:xfrm>
        <a:graphic>
          <a:graphicData uri="http://schemas.openxmlformats.org/presentationml/2006/ole">
            <p:oleObj spid="_x0000_s1090" name="Artwork" r:id="rId4" imgW="3772427" imgH="2828571" progId="">
              <p:embed/>
            </p:oleObj>
          </a:graphicData>
        </a:graphic>
      </p:graphicFrame>
      <p:graphicFrame>
        <p:nvGraphicFramePr>
          <p:cNvPr id="6" name="Object 103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89115696"/>
              </p:ext>
            </p:extLst>
          </p:nvPr>
        </p:nvGraphicFramePr>
        <p:xfrm>
          <a:off x="3390316" y="1275588"/>
          <a:ext cx="5467350" cy="2377534"/>
        </p:xfrm>
        <a:graphic>
          <a:graphicData uri="http://schemas.openxmlformats.org/presentationml/2006/ole">
            <p:oleObj spid="_x0000_s1091" name="Artwork" r:id="rId5" imgW="3010320" imgH="1400000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53143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451248650"/>
              </p:ext>
            </p:extLst>
          </p:nvPr>
        </p:nvGraphicFramePr>
        <p:xfrm>
          <a:off x="6300192" y="1484784"/>
          <a:ext cx="2750840" cy="2063130"/>
        </p:xfrm>
        <a:graphic>
          <a:graphicData uri="http://schemas.openxmlformats.org/presentationml/2006/ole">
            <p:oleObj spid="_x0000_s2072" name="Artwork" r:id="rId3" imgW="3772427" imgH="2828571" progId="">
              <p:embed/>
            </p:oleObj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حل مثال 1: توصيف </a:t>
            </a:r>
            <a:r>
              <a:rPr lang="en-US" dirty="0" smtClean="0"/>
              <a:t>data flow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l" rtl="0">
              <a:buNone/>
            </a:pPr>
            <a:r>
              <a:rPr lang="en-US" dirty="0"/>
              <a:t>Library </a:t>
            </a:r>
            <a:r>
              <a:rPr lang="en-US" dirty="0" err="1"/>
              <a:t>ieee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Use ieee.std_logic_1164.all;</a:t>
            </a:r>
          </a:p>
          <a:p>
            <a:pPr marL="0" indent="0" algn="l" rtl="0">
              <a:buNone/>
            </a:pPr>
            <a:r>
              <a:rPr lang="en-US" dirty="0"/>
              <a:t>Entity  </a:t>
            </a:r>
            <a:r>
              <a:rPr lang="en-US" dirty="0" smtClean="0"/>
              <a:t>DEC24 is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port( I</a:t>
            </a:r>
            <a:r>
              <a:rPr lang="en-US" dirty="0" smtClean="0"/>
              <a:t> </a:t>
            </a:r>
            <a:r>
              <a:rPr lang="en-US" dirty="0"/>
              <a:t>: in </a:t>
            </a:r>
            <a:r>
              <a:rPr lang="en-US" dirty="0" err="1" smtClean="0"/>
              <a:t>std_logic_vector</a:t>
            </a:r>
            <a:r>
              <a:rPr lang="en-US" dirty="0" smtClean="0"/>
              <a:t>(1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marL="0" indent="0" algn="l" rtl="0">
              <a:buNone/>
            </a:pPr>
            <a:r>
              <a:rPr lang="en-US" dirty="0"/>
              <a:t>		</a:t>
            </a:r>
            <a:r>
              <a:rPr lang="en-US" dirty="0" smtClean="0"/>
              <a:t>EN: in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	Y</a:t>
            </a:r>
            <a:r>
              <a:rPr lang="en-US" dirty="0" smtClean="0"/>
              <a:t>: </a:t>
            </a:r>
            <a:r>
              <a:rPr lang="en-US" dirty="0"/>
              <a:t>out </a:t>
            </a:r>
            <a:r>
              <a:rPr lang="en-US" dirty="0" err="1" smtClean="0"/>
              <a:t>std_logic_vector</a:t>
            </a:r>
            <a:r>
              <a:rPr lang="en-US" dirty="0" smtClean="0"/>
              <a:t>(3 </a:t>
            </a:r>
            <a:r>
              <a:rPr lang="en-US" dirty="0" err="1" smtClean="0"/>
              <a:t>downto</a:t>
            </a:r>
            <a:r>
              <a:rPr lang="en-US" dirty="0" smtClean="0"/>
              <a:t> 0)</a:t>
            </a:r>
            <a:r>
              <a:rPr lang="en-US" dirty="0"/>
              <a:t>)</a:t>
            </a:r>
            <a:r>
              <a:rPr lang="en-US" dirty="0" smtClean="0"/>
              <a:t>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End;</a:t>
            </a:r>
          </a:p>
          <a:p>
            <a:pPr marL="0" indent="0" algn="l" rtl="0">
              <a:buNone/>
            </a:pPr>
            <a:r>
              <a:rPr lang="en-US" dirty="0"/>
              <a:t>Architecture </a:t>
            </a:r>
            <a:r>
              <a:rPr lang="en-US" dirty="0" smtClean="0"/>
              <a:t>dec2to4 of DEC24 is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Y(0) </a:t>
            </a:r>
            <a:r>
              <a:rPr lang="en-US" dirty="0"/>
              <a:t>&lt;= </a:t>
            </a:r>
            <a:r>
              <a:rPr lang="en-US" dirty="0" smtClean="0"/>
              <a:t>(NOT I(0)) and (NOT I(1)) and EN;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Y(1) </a:t>
            </a:r>
            <a:r>
              <a:rPr lang="en-US" dirty="0"/>
              <a:t>&lt;= </a:t>
            </a:r>
            <a:r>
              <a:rPr lang="en-US" dirty="0" smtClean="0"/>
              <a:t>I(0) </a:t>
            </a:r>
            <a:r>
              <a:rPr lang="en-US" dirty="0"/>
              <a:t>and (NOT I(1)) and EN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Y(2) </a:t>
            </a:r>
            <a:r>
              <a:rPr lang="en-US" dirty="0"/>
              <a:t>&lt;= (NOT I(0)) and </a:t>
            </a:r>
            <a:r>
              <a:rPr lang="en-US" dirty="0" smtClean="0"/>
              <a:t> I(1) </a:t>
            </a:r>
            <a:r>
              <a:rPr lang="en-US" dirty="0"/>
              <a:t>and EN;</a:t>
            </a:r>
          </a:p>
          <a:p>
            <a:pPr marL="0" indent="0" algn="l" rtl="0">
              <a:buNone/>
            </a:pPr>
            <a:r>
              <a:rPr lang="en-US" dirty="0" smtClean="0"/>
              <a:t>	Y(3) &lt;= </a:t>
            </a:r>
            <a:r>
              <a:rPr lang="en-US" dirty="0"/>
              <a:t>I(0</a:t>
            </a:r>
            <a:r>
              <a:rPr lang="en-US" dirty="0" smtClean="0"/>
              <a:t>) </a:t>
            </a:r>
            <a:r>
              <a:rPr lang="en-US" dirty="0"/>
              <a:t>and </a:t>
            </a:r>
            <a:r>
              <a:rPr lang="en-US" dirty="0" smtClean="0"/>
              <a:t> I(1) </a:t>
            </a:r>
            <a:r>
              <a:rPr lang="en-US" dirty="0"/>
              <a:t>and EN</a:t>
            </a:r>
            <a:r>
              <a:rPr lang="en-US" dirty="0" smtClean="0"/>
              <a:t>;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End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1752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6300192" y="1484784"/>
          <a:ext cx="2750840" cy="2063130"/>
        </p:xfrm>
        <a:graphic>
          <a:graphicData uri="http://schemas.openxmlformats.org/presentationml/2006/ole">
            <p:oleObj spid="_x0000_s4112" name="Artwork" r:id="rId3" imgW="3772427" imgH="2828571" progId="">
              <p:embed/>
            </p:oleObj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4000" dirty="0" smtClean="0"/>
              <a:t>حل مثال 1: با استفاده از دستور </a:t>
            </a:r>
            <a:r>
              <a:rPr lang="en-US" sz="4000" dirty="0" smtClean="0"/>
              <a:t>when … else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84576"/>
          </a:xfrm>
        </p:spPr>
        <p:txBody>
          <a:bodyPr>
            <a:normAutofit fontScale="77500" lnSpcReduction="20000"/>
          </a:bodyPr>
          <a:lstStyle/>
          <a:p>
            <a:pPr marL="0" indent="0" algn="l" rtl="0">
              <a:buNone/>
            </a:pPr>
            <a:r>
              <a:rPr lang="en-US" dirty="0"/>
              <a:t>Library </a:t>
            </a:r>
            <a:r>
              <a:rPr lang="en-US" dirty="0" err="1"/>
              <a:t>ieee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Use ieee.std_logic_1164.all;</a:t>
            </a:r>
          </a:p>
          <a:p>
            <a:pPr marL="0" indent="0" algn="l" rtl="0">
              <a:buNone/>
            </a:pPr>
            <a:r>
              <a:rPr lang="en-US" dirty="0"/>
              <a:t>Entity  </a:t>
            </a:r>
            <a:r>
              <a:rPr lang="en-US" dirty="0" smtClean="0"/>
              <a:t>DEC24 is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port( I</a:t>
            </a:r>
            <a:r>
              <a:rPr lang="en-US" dirty="0" smtClean="0"/>
              <a:t> </a:t>
            </a:r>
            <a:r>
              <a:rPr lang="en-US" dirty="0"/>
              <a:t>: in </a:t>
            </a:r>
            <a:r>
              <a:rPr lang="en-US" dirty="0" err="1" smtClean="0"/>
              <a:t>std_logic_vector</a:t>
            </a:r>
            <a:r>
              <a:rPr lang="en-US" dirty="0" smtClean="0"/>
              <a:t>(1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marL="0" indent="0" algn="l" rtl="0">
              <a:buNone/>
            </a:pPr>
            <a:r>
              <a:rPr lang="en-US" dirty="0"/>
              <a:t>		</a:t>
            </a:r>
            <a:r>
              <a:rPr lang="en-US" dirty="0" smtClean="0"/>
              <a:t>EN: in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	Y</a:t>
            </a:r>
            <a:r>
              <a:rPr lang="en-US" dirty="0" smtClean="0"/>
              <a:t>: </a:t>
            </a:r>
            <a:r>
              <a:rPr lang="en-US" dirty="0"/>
              <a:t>out </a:t>
            </a:r>
            <a:r>
              <a:rPr lang="en-US" dirty="0" err="1" smtClean="0"/>
              <a:t>std_logic_vector</a:t>
            </a:r>
            <a:r>
              <a:rPr lang="en-US" dirty="0" smtClean="0"/>
              <a:t>(3 </a:t>
            </a:r>
            <a:r>
              <a:rPr lang="en-US" dirty="0" err="1" smtClean="0"/>
              <a:t>downto</a:t>
            </a:r>
            <a:r>
              <a:rPr lang="en-US" dirty="0" smtClean="0"/>
              <a:t> 0)</a:t>
            </a:r>
            <a:r>
              <a:rPr lang="en-US" dirty="0"/>
              <a:t>)</a:t>
            </a:r>
            <a:r>
              <a:rPr lang="en-US" dirty="0" smtClean="0"/>
              <a:t>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End;</a:t>
            </a:r>
          </a:p>
          <a:p>
            <a:pPr marL="0" indent="0" algn="l" rtl="0">
              <a:buNone/>
            </a:pPr>
            <a:r>
              <a:rPr lang="en-US" dirty="0"/>
              <a:t>Architecture </a:t>
            </a:r>
            <a:r>
              <a:rPr lang="en-US" dirty="0" smtClean="0"/>
              <a:t>dec2to4 of DEC24 is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 smtClean="0"/>
              <a:t>           Y </a:t>
            </a:r>
            <a:r>
              <a:rPr lang="en-US" dirty="0"/>
              <a:t>&lt;= "0001" when I="00" and (EN='1') else</a:t>
            </a:r>
          </a:p>
          <a:p>
            <a:pPr marL="0" indent="0" algn="l" rtl="0">
              <a:buNone/>
            </a:pPr>
            <a:r>
              <a:rPr lang="en-US" dirty="0"/>
              <a:t>	        "0010" when I="01" and (EN='1') else</a:t>
            </a:r>
          </a:p>
          <a:p>
            <a:pPr marL="0" indent="0" algn="l" rtl="0">
              <a:buNone/>
            </a:pPr>
            <a:r>
              <a:rPr lang="en-US" dirty="0"/>
              <a:t>	        "0100" when I="10" and (EN='1') else</a:t>
            </a:r>
          </a:p>
          <a:p>
            <a:pPr marL="0" indent="0" algn="l" rtl="0">
              <a:buNone/>
            </a:pPr>
            <a:r>
              <a:rPr lang="en-US" dirty="0"/>
              <a:t>	        "1000" when I="</a:t>
            </a:r>
            <a:r>
              <a:rPr lang="en-US" dirty="0" smtClean="0"/>
              <a:t>11" </a:t>
            </a:r>
            <a:r>
              <a:rPr lang="en-US" dirty="0"/>
              <a:t>and (EN='1') else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       "</a:t>
            </a:r>
            <a:r>
              <a:rPr lang="en-US" dirty="0"/>
              <a:t>0000" 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End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4091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6300192" y="1484784"/>
          <a:ext cx="2750840" cy="2063130"/>
        </p:xfrm>
        <a:graphic>
          <a:graphicData uri="http://schemas.openxmlformats.org/presentationml/2006/ole">
            <p:oleObj spid="_x0000_s5135" name="Artwork" r:id="rId3" imgW="3772427" imgH="2828571" progId="">
              <p:embed/>
            </p:oleObj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4000" dirty="0" smtClean="0"/>
              <a:t>حل مثال 1: با استفاده از دستور </a:t>
            </a:r>
            <a:r>
              <a:rPr lang="en-US" sz="4000" dirty="0" smtClean="0"/>
              <a:t>process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373216"/>
          </a:xfrm>
        </p:spPr>
        <p:txBody>
          <a:bodyPr>
            <a:normAutofit fontScale="62500" lnSpcReduction="20000"/>
          </a:bodyPr>
          <a:lstStyle/>
          <a:p>
            <a:pPr marL="0" indent="0" algn="l" rtl="0">
              <a:buNone/>
            </a:pPr>
            <a:r>
              <a:rPr lang="en-US" dirty="0"/>
              <a:t>Library </a:t>
            </a:r>
            <a:r>
              <a:rPr lang="en-US" dirty="0" err="1"/>
              <a:t>ieee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Use ieee.std_logic_1164.all;</a:t>
            </a:r>
          </a:p>
          <a:p>
            <a:pPr marL="0" indent="0" algn="l" rtl="0">
              <a:buNone/>
            </a:pPr>
            <a:r>
              <a:rPr lang="en-US" dirty="0"/>
              <a:t>Entity  </a:t>
            </a:r>
            <a:r>
              <a:rPr lang="en-US" dirty="0" smtClean="0"/>
              <a:t>DEC24 is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port( I</a:t>
            </a:r>
            <a:r>
              <a:rPr lang="en-US" dirty="0" smtClean="0"/>
              <a:t> </a:t>
            </a:r>
            <a:r>
              <a:rPr lang="en-US" dirty="0"/>
              <a:t>: in </a:t>
            </a:r>
            <a:r>
              <a:rPr lang="en-US" dirty="0" err="1" smtClean="0"/>
              <a:t>std_logic_vector</a:t>
            </a:r>
            <a:r>
              <a:rPr lang="en-US" dirty="0" smtClean="0"/>
              <a:t>(1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marL="0" indent="0" algn="l" rtl="0">
              <a:buNone/>
            </a:pPr>
            <a:r>
              <a:rPr lang="en-US" dirty="0"/>
              <a:t>		</a:t>
            </a:r>
            <a:r>
              <a:rPr lang="en-US" dirty="0" smtClean="0"/>
              <a:t>EN: in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	Y</a:t>
            </a:r>
            <a:r>
              <a:rPr lang="en-US" dirty="0" smtClean="0"/>
              <a:t>: </a:t>
            </a:r>
            <a:r>
              <a:rPr lang="en-US" dirty="0"/>
              <a:t>out </a:t>
            </a:r>
            <a:r>
              <a:rPr lang="en-US" dirty="0" err="1" smtClean="0"/>
              <a:t>std_logic_vector</a:t>
            </a:r>
            <a:r>
              <a:rPr lang="en-US" dirty="0" smtClean="0"/>
              <a:t>(3 </a:t>
            </a:r>
            <a:r>
              <a:rPr lang="en-US" dirty="0" err="1" smtClean="0"/>
              <a:t>downto</a:t>
            </a:r>
            <a:r>
              <a:rPr lang="en-US" dirty="0" smtClean="0"/>
              <a:t> 0)</a:t>
            </a:r>
            <a:r>
              <a:rPr lang="en-US" dirty="0"/>
              <a:t>)</a:t>
            </a:r>
            <a:r>
              <a:rPr lang="en-US" dirty="0" smtClean="0"/>
              <a:t>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End;</a:t>
            </a:r>
          </a:p>
          <a:p>
            <a:pPr marL="0" indent="0" algn="l" rtl="0">
              <a:buNone/>
            </a:pPr>
            <a:r>
              <a:rPr lang="en-US" dirty="0"/>
              <a:t>Architecture </a:t>
            </a:r>
            <a:r>
              <a:rPr lang="en-US" dirty="0" smtClean="0"/>
              <a:t>dec2to4 of DEC24 is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 smtClean="0"/>
              <a:t>      process (I,EN)</a:t>
            </a:r>
          </a:p>
          <a:p>
            <a:pPr marL="0" indent="0" algn="l" rtl="0">
              <a:buNone/>
            </a:pPr>
            <a:r>
              <a:rPr lang="en-US" dirty="0" smtClean="0"/>
              <a:t>          begin  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if EN=‘0’ then   Y </a:t>
            </a:r>
            <a:r>
              <a:rPr lang="en-US" dirty="0"/>
              <a:t>&lt;= "</a:t>
            </a:r>
            <a:r>
              <a:rPr lang="en-US" dirty="0" smtClean="0"/>
              <a:t>0000“;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err="1" smtClean="0"/>
              <a:t>elsif</a:t>
            </a:r>
            <a:r>
              <a:rPr lang="en-US" dirty="0" smtClean="0"/>
              <a:t> I="00" then Y &lt;= “0001”;</a:t>
            </a:r>
          </a:p>
          <a:p>
            <a:pPr marL="0" indent="0" algn="l" rtl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elsif</a:t>
            </a:r>
            <a:r>
              <a:rPr lang="en-US" dirty="0" smtClean="0"/>
              <a:t> </a:t>
            </a:r>
            <a:r>
              <a:rPr lang="en-US" dirty="0"/>
              <a:t>I="</a:t>
            </a:r>
            <a:r>
              <a:rPr lang="en-US" dirty="0" smtClean="0"/>
              <a:t>01" </a:t>
            </a:r>
            <a:r>
              <a:rPr lang="en-US" dirty="0"/>
              <a:t>then Y &lt;= “</a:t>
            </a:r>
            <a:r>
              <a:rPr lang="en-US" dirty="0" smtClean="0"/>
              <a:t>0010”;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err="1" smtClean="0"/>
              <a:t>elsif</a:t>
            </a:r>
            <a:r>
              <a:rPr lang="en-US" dirty="0" smtClean="0"/>
              <a:t> </a:t>
            </a:r>
            <a:r>
              <a:rPr lang="en-US" dirty="0"/>
              <a:t>I</a:t>
            </a:r>
            <a:r>
              <a:rPr lang="en-US" dirty="0" smtClean="0"/>
              <a:t>="10</a:t>
            </a:r>
            <a:r>
              <a:rPr lang="en-US" dirty="0"/>
              <a:t>" then Y &lt;= “</a:t>
            </a:r>
            <a:r>
              <a:rPr lang="en-US" dirty="0" smtClean="0"/>
              <a:t>0100”;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else Y&lt;= “1000”;</a:t>
            </a:r>
          </a:p>
          <a:p>
            <a:pPr marL="0" indent="0" algn="l" rtl="0">
              <a:buNone/>
            </a:pPr>
            <a:r>
              <a:rPr lang="en-US" dirty="0" smtClean="0"/>
              <a:t>	end if;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        end process;</a:t>
            </a:r>
          </a:p>
          <a:p>
            <a:pPr marL="0" indent="0" algn="l" rtl="0">
              <a:buNone/>
            </a:pPr>
            <a:r>
              <a:rPr lang="en-US" dirty="0" smtClean="0"/>
              <a:t>End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1891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altLang="ar-SA" sz="24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مثال 2- طراحي رمزگشاي </a:t>
            </a:r>
            <a:r>
              <a:rPr lang="fa-IR" altLang="ar-SA" sz="24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3 به 8 با استفاده از دو رمز </a:t>
            </a:r>
            <a:r>
              <a:rPr lang="fa-IR" altLang="ar-SA" sz="24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گشاي </a:t>
            </a:r>
            <a:r>
              <a:rPr lang="fa-IR" altLang="ar-SA" sz="24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2 به 4</a:t>
            </a:r>
            <a:endParaRPr lang="en-US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0175" y="1269121"/>
            <a:ext cx="3933825" cy="2667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328592"/>
          </a:xfrm>
        </p:spPr>
        <p:txBody>
          <a:bodyPr>
            <a:normAutofit fontScale="62500" lnSpcReduction="20000"/>
          </a:bodyPr>
          <a:lstStyle/>
          <a:p>
            <a:pPr marL="0" indent="0" algn="l" rtl="0">
              <a:buNone/>
            </a:pPr>
            <a:r>
              <a:rPr lang="en-US" dirty="0"/>
              <a:t>Library </a:t>
            </a:r>
            <a:r>
              <a:rPr lang="en-US" dirty="0" err="1"/>
              <a:t>ieee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Use ieee.std_logic_1164.all;</a:t>
            </a:r>
          </a:p>
          <a:p>
            <a:pPr marL="0" indent="0" algn="l" rtl="0">
              <a:buNone/>
            </a:pPr>
            <a:r>
              <a:rPr lang="en-US" dirty="0"/>
              <a:t>Entity  </a:t>
            </a:r>
            <a:r>
              <a:rPr lang="en-US" dirty="0" smtClean="0"/>
              <a:t>DEC38 is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port( </a:t>
            </a:r>
            <a:r>
              <a:rPr lang="en-US" dirty="0" smtClean="0"/>
              <a:t>S: </a:t>
            </a:r>
            <a:r>
              <a:rPr lang="en-US" dirty="0"/>
              <a:t>in </a:t>
            </a:r>
            <a:r>
              <a:rPr lang="en-US" dirty="0" err="1" smtClean="0"/>
              <a:t>std_logic_vector</a:t>
            </a:r>
            <a:r>
              <a:rPr lang="en-US" dirty="0" smtClean="0"/>
              <a:t>(2 </a:t>
            </a:r>
            <a:r>
              <a:rPr lang="en-US" dirty="0" err="1"/>
              <a:t>downto</a:t>
            </a:r>
            <a:r>
              <a:rPr lang="en-US" dirty="0"/>
              <a:t> 0);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        Q: </a:t>
            </a:r>
            <a:r>
              <a:rPr lang="en-US" dirty="0"/>
              <a:t>out </a:t>
            </a:r>
            <a:r>
              <a:rPr lang="en-US" dirty="0" err="1" smtClean="0"/>
              <a:t>std_logic_vector</a:t>
            </a:r>
            <a:r>
              <a:rPr lang="en-US" dirty="0" smtClean="0"/>
              <a:t>(7 </a:t>
            </a:r>
            <a:r>
              <a:rPr lang="en-US" dirty="0" err="1"/>
              <a:t>downto</a:t>
            </a:r>
            <a:r>
              <a:rPr lang="en-US" dirty="0"/>
              <a:t> 0));</a:t>
            </a:r>
          </a:p>
          <a:p>
            <a:pPr marL="0" indent="0" algn="l" rtl="0">
              <a:buNone/>
            </a:pPr>
            <a:r>
              <a:rPr lang="en-US" dirty="0"/>
              <a:t>End;</a:t>
            </a:r>
          </a:p>
          <a:p>
            <a:pPr marL="0" indent="0" algn="l" rtl="0">
              <a:buNone/>
            </a:pPr>
            <a:r>
              <a:rPr lang="en-US" dirty="0"/>
              <a:t>Architecture </a:t>
            </a:r>
            <a:r>
              <a:rPr lang="en-US" dirty="0" smtClean="0"/>
              <a:t>dec3to8 </a:t>
            </a:r>
            <a:r>
              <a:rPr lang="en-US" dirty="0"/>
              <a:t>of </a:t>
            </a:r>
            <a:r>
              <a:rPr lang="en-US" dirty="0" smtClean="0"/>
              <a:t>DEC38 is</a:t>
            </a:r>
          </a:p>
          <a:p>
            <a:pPr marL="0" indent="0" algn="l" rtl="0">
              <a:buNone/>
            </a:pPr>
            <a:r>
              <a:rPr lang="en-US" dirty="0" smtClean="0"/>
              <a:t>     component DEC24 port(</a:t>
            </a:r>
            <a:r>
              <a:rPr lang="en-US" dirty="0"/>
              <a:t>I : in </a:t>
            </a:r>
            <a:r>
              <a:rPr lang="en-US" dirty="0" err="1"/>
              <a:t>std_logic_vector</a:t>
            </a:r>
            <a:r>
              <a:rPr lang="en-US" dirty="0"/>
              <a:t>(1 </a:t>
            </a:r>
            <a:r>
              <a:rPr lang="en-US" dirty="0" err="1"/>
              <a:t>downto</a:t>
            </a:r>
            <a:r>
              <a:rPr lang="en-US" dirty="0"/>
              <a:t> 0);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	     EN</a:t>
            </a:r>
            <a:r>
              <a:rPr lang="en-US" dirty="0"/>
              <a:t>: in </a:t>
            </a:r>
            <a:r>
              <a:rPr lang="en-US" dirty="0" err="1"/>
              <a:t>std_logic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	     Y</a:t>
            </a:r>
            <a:r>
              <a:rPr lang="en-US" dirty="0"/>
              <a:t>: out </a:t>
            </a:r>
            <a:r>
              <a:rPr lang="en-US" dirty="0" err="1"/>
              <a:t>std_logic_vector</a:t>
            </a:r>
            <a:r>
              <a:rPr lang="en-US" dirty="0"/>
              <a:t>(3 </a:t>
            </a:r>
            <a:r>
              <a:rPr lang="en-US" dirty="0" err="1"/>
              <a:t>downto</a:t>
            </a:r>
            <a:r>
              <a:rPr lang="en-US" dirty="0"/>
              <a:t> 0));</a:t>
            </a:r>
          </a:p>
          <a:p>
            <a:pPr marL="0" indent="0" algn="l" rtl="0">
              <a:buNone/>
            </a:pPr>
            <a:r>
              <a:rPr lang="en-US" dirty="0" smtClean="0"/>
              <a:t>     End component;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   signal ns: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ns&lt;= not s(2);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  DEC1: DEC24 </a:t>
            </a:r>
            <a:r>
              <a:rPr lang="en-US" dirty="0"/>
              <a:t>port </a:t>
            </a:r>
            <a:r>
              <a:rPr lang="en-US" dirty="0" smtClean="0"/>
              <a:t>map(</a:t>
            </a:r>
            <a:r>
              <a:rPr lang="en-US" dirty="0"/>
              <a:t>I</a:t>
            </a:r>
            <a:r>
              <a:rPr lang="en-US" dirty="0" smtClean="0"/>
              <a:t>(1)=&gt;S(1), I(0)=&gt;S(0), </a:t>
            </a:r>
            <a:r>
              <a:rPr lang="en-US" dirty="0" err="1" smtClean="0"/>
              <a:t>En</a:t>
            </a:r>
            <a:r>
              <a:rPr lang="en-US" dirty="0" smtClean="0"/>
              <a:t>=&gt; ns, 	 	Y(3)=&gt;Q(3),Y(2) =&gt;Q(2), Y(1)=&gt;Q(1), Y(0)=&gt; Q(0));</a:t>
            </a:r>
          </a:p>
          <a:p>
            <a:pPr marL="0" indent="0" algn="l" rtl="0">
              <a:buNone/>
            </a:pPr>
            <a:r>
              <a:rPr lang="en-US" dirty="0" smtClean="0"/>
              <a:t>  DEC2: </a:t>
            </a:r>
            <a:r>
              <a:rPr lang="en-US" dirty="0"/>
              <a:t>DEC24 port map(I(1)=&gt;S(1), I(0)=&gt;S(0), </a:t>
            </a:r>
            <a:r>
              <a:rPr lang="en-US" dirty="0" err="1"/>
              <a:t>En</a:t>
            </a:r>
            <a:r>
              <a:rPr lang="en-US" dirty="0" smtClean="0"/>
              <a:t>=&gt; S(2), 			Y(3</a:t>
            </a:r>
            <a:r>
              <a:rPr lang="en-US" dirty="0"/>
              <a:t>)=&gt;</a:t>
            </a:r>
            <a:r>
              <a:rPr lang="en-US" dirty="0" smtClean="0"/>
              <a:t>Q(7),</a:t>
            </a:r>
            <a:r>
              <a:rPr lang="en-US" dirty="0"/>
              <a:t>Y(2) =&gt;</a:t>
            </a:r>
            <a:r>
              <a:rPr lang="en-US" dirty="0" smtClean="0"/>
              <a:t>Q(6), </a:t>
            </a:r>
            <a:r>
              <a:rPr lang="en-US" dirty="0"/>
              <a:t>Y(1)=&gt;</a:t>
            </a:r>
            <a:r>
              <a:rPr lang="en-US" dirty="0" smtClean="0"/>
              <a:t>Q(5), </a:t>
            </a:r>
            <a:r>
              <a:rPr lang="en-US" dirty="0"/>
              <a:t>Y(0)=&gt; </a:t>
            </a:r>
            <a:r>
              <a:rPr lang="en-US" dirty="0" smtClean="0"/>
              <a:t>Q(4));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End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0430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 smtClean="0"/>
              <a:t>نتيجه شبيه سازي مثال2</a:t>
            </a:r>
            <a:endParaRPr lang="en-US" sz="4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9097" y="2060848"/>
            <a:ext cx="6735966" cy="43924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5642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600" dirty="0" smtClean="0"/>
              <a:t>مثال3: طراحي </a:t>
            </a:r>
            <a:r>
              <a:rPr lang="en-US" sz="3600" dirty="0" smtClean="0"/>
              <a:t>full adder</a:t>
            </a:r>
            <a:r>
              <a:rPr lang="fa-IR" sz="3600" dirty="0" smtClean="0"/>
              <a:t> با استفاده از </a:t>
            </a:r>
            <a:r>
              <a:rPr lang="en-US" sz="3600" dirty="0" smtClean="0"/>
              <a:t>dec3to8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04800" y="2286000"/>
            <a:ext cx="8550275" cy="3733800"/>
            <a:chOff x="381000" y="1752600"/>
            <a:chExt cx="8550275" cy="3733800"/>
          </a:xfrm>
        </p:grpSpPr>
        <p:pic>
          <p:nvPicPr>
            <p:cNvPr id="5" name="Picture 3" descr="untitled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1000" y="1752600"/>
              <a:ext cx="6280253" cy="3733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6" name="Object 4"/>
            <p:cNvGraphicFramePr>
              <a:graphicFrameLocks noChangeAspect="1"/>
            </p:cNvGraphicFramePr>
            <p:nvPr/>
          </p:nvGraphicFramePr>
          <p:xfrm>
            <a:off x="6629400" y="2444750"/>
            <a:ext cx="2301875" cy="374650"/>
          </p:xfrm>
          <a:graphic>
            <a:graphicData uri="http://schemas.openxmlformats.org/presentationml/2006/ole">
              <p:oleObj spid="_x0000_s6168" name="Equation" r:id="rId4" imgW="1244600" imgH="203200" progId="Equation.3">
                <p:embed/>
              </p:oleObj>
            </a:graphicData>
          </a:graphic>
        </p:graphicFrame>
        <p:graphicFrame>
          <p:nvGraphicFramePr>
            <p:cNvPr id="7" name="Object 5"/>
            <p:cNvGraphicFramePr>
              <a:graphicFrameLocks noChangeAspect="1"/>
            </p:cNvGraphicFramePr>
            <p:nvPr/>
          </p:nvGraphicFramePr>
          <p:xfrm>
            <a:off x="6629400" y="4038600"/>
            <a:ext cx="2279650" cy="366712"/>
          </p:xfrm>
          <a:graphic>
            <a:graphicData uri="http://schemas.openxmlformats.org/presentationml/2006/ole">
              <p:oleObj spid="_x0000_s6169" name="Equation" r:id="rId5" imgW="1256755" imgH="203112" progId="Equation.3">
                <p:embed/>
              </p:oleObj>
            </a:graphicData>
          </a:graphic>
        </p:graphicFrame>
      </p:grpSp>
    </p:spTree>
    <p:extLst>
      <p:ext uri="{BB962C8B-B14F-4D97-AF65-F5344CB8AC3E}">
        <p14:creationId xmlns="" xmlns:p14="http://schemas.microsoft.com/office/powerpoint/2010/main" val="379751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21453</TotalTime>
  <Words>267</Words>
  <Application>Microsoft Office PowerPoint</Application>
  <PresentationFormat>On-screen Show (4:3)</PresentationFormat>
  <Paragraphs>217</Paragraphs>
  <Slides>16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Flow</vt:lpstr>
      <vt:lpstr>Artwork</vt:lpstr>
      <vt:lpstr>Visio</vt:lpstr>
      <vt:lpstr>Equation</vt:lpstr>
      <vt:lpstr>Slide 1</vt:lpstr>
      <vt:lpstr>طراحي کامپيوتري سيستم هاي ديجيتال</vt:lpstr>
      <vt:lpstr>مثال1: طراحي ديکدر باينري 2 به 4 همراه با خط فعال ساز </vt:lpstr>
      <vt:lpstr>حل مثال 1: توصيف data flow</vt:lpstr>
      <vt:lpstr>حل مثال 1: با استفاده از دستور when … else</vt:lpstr>
      <vt:lpstr>حل مثال 1: با استفاده از دستور process</vt:lpstr>
      <vt:lpstr>مثال 2- طراحي رمزگشاي 3 به 8 با استفاده از دو رمز گشاي 2 به 4</vt:lpstr>
      <vt:lpstr>نتيجه شبيه سازي مثال2</vt:lpstr>
      <vt:lpstr>مثال3: طراحي full adder با استفاده از dec3to8</vt:lpstr>
      <vt:lpstr>حل: توصيف ساختاري</vt:lpstr>
      <vt:lpstr>طراحي دي مالتي پلكسر1 به 4 با خط فعال ساز با استفاده از ديکدر 2 به 4</vt:lpstr>
      <vt:lpstr>مثال5: طراحي ديکدر 4 به 16 با استفاده از اتصال درختي 5 ديکدر 2 به 4 با خط فعال ساز.</vt:lpstr>
      <vt:lpstr>Slide 13</vt:lpstr>
      <vt:lpstr>Slide 14</vt:lpstr>
      <vt:lpstr>- طراحی انکدر اولويت دار 4 به 2</vt:lpstr>
      <vt:lpstr>Slide 16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مدار منطقی</dc:title>
  <dc:creator>MOHSEN</dc:creator>
  <cp:lastModifiedBy>Mohsen</cp:lastModifiedBy>
  <cp:revision>290</cp:revision>
  <dcterms:created xsi:type="dcterms:W3CDTF">2013-09-14T02:05:42Z</dcterms:created>
  <dcterms:modified xsi:type="dcterms:W3CDTF">2002-01-03T22:27:07Z</dcterms:modified>
</cp:coreProperties>
</file>