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7"/>
  </p:notesMasterIdLst>
  <p:handoutMasterIdLst>
    <p:handoutMasterId r:id="rId28"/>
  </p:handoutMasterIdLst>
  <p:sldIdLst>
    <p:sldId id="286" r:id="rId2"/>
    <p:sldId id="287" r:id="rId3"/>
    <p:sldId id="288" r:id="rId4"/>
    <p:sldId id="289" r:id="rId5"/>
    <p:sldId id="290" r:id="rId6"/>
    <p:sldId id="291" r:id="rId7"/>
    <p:sldId id="292" r:id="rId8"/>
    <p:sldId id="293" r:id="rId9"/>
    <p:sldId id="294" r:id="rId10"/>
    <p:sldId id="295" r:id="rId11"/>
    <p:sldId id="296" r:id="rId12"/>
    <p:sldId id="297" r:id="rId13"/>
    <p:sldId id="298" r:id="rId14"/>
    <p:sldId id="308" r:id="rId15"/>
    <p:sldId id="309" r:id="rId16"/>
    <p:sldId id="310" r:id="rId17"/>
    <p:sldId id="299" r:id="rId18"/>
    <p:sldId id="307" r:id="rId19"/>
    <p:sldId id="300" r:id="rId20"/>
    <p:sldId id="301" r:id="rId21"/>
    <p:sldId id="302" r:id="rId22"/>
    <p:sldId id="303" r:id="rId23"/>
    <p:sldId id="304" r:id="rId24"/>
    <p:sldId id="305" r:id="rId25"/>
    <p:sldId id="306" r:id="rId26"/>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Times New Roman" pitchFamily="18" charset="0"/>
        <a:ea typeface="굴림" pitchFamily="50" charset="-127"/>
        <a:cs typeface="+mn-cs"/>
      </a:defRPr>
    </a:lvl1pPr>
    <a:lvl2pPr marL="457200" algn="l" rtl="0" eaLnBrk="0" fontAlgn="base" hangingPunct="0">
      <a:spcBef>
        <a:spcPct val="0"/>
      </a:spcBef>
      <a:spcAft>
        <a:spcPct val="0"/>
      </a:spcAft>
      <a:defRPr sz="1400" kern="1200">
        <a:solidFill>
          <a:schemeClr val="tx1"/>
        </a:solidFill>
        <a:latin typeface="Times New Roman" pitchFamily="18" charset="0"/>
        <a:ea typeface="굴림" pitchFamily="50" charset="-127"/>
        <a:cs typeface="+mn-cs"/>
      </a:defRPr>
    </a:lvl2pPr>
    <a:lvl3pPr marL="914400" algn="l" rtl="0" eaLnBrk="0" fontAlgn="base" hangingPunct="0">
      <a:spcBef>
        <a:spcPct val="0"/>
      </a:spcBef>
      <a:spcAft>
        <a:spcPct val="0"/>
      </a:spcAft>
      <a:defRPr sz="1400" kern="1200">
        <a:solidFill>
          <a:schemeClr val="tx1"/>
        </a:solidFill>
        <a:latin typeface="Times New Roman" pitchFamily="18" charset="0"/>
        <a:ea typeface="굴림" pitchFamily="50" charset="-127"/>
        <a:cs typeface="+mn-cs"/>
      </a:defRPr>
    </a:lvl3pPr>
    <a:lvl4pPr marL="1371600" algn="l" rtl="0" eaLnBrk="0" fontAlgn="base" hangingPunct="0">
      <a:spcBef>
        <a:spcPct val="0"/>
      </a:spcBef>
      <a:spcAft>
        <a:spcPct val="0"/>
      </a:spcAft>
      <a:defRPr sz="1400" kern="1200">
        <a:solidFill>
          <a:schemeClr val="tx1"/>
        </a:solidFill>
        <a:latin typeface="Times New Roman" pitchFamily="18" charset="0"/>
        <a:ea typeface="굴림" pitchFamily="50" charset="-127"/>
        <a:cs typeface="+mn-cs"/>
      </a:defRPr>
    </a:lvl4pPr>
    <a:lvl5pPr marL="1828800" algn="l" rtl="0" eaLnBrk="0" fontAlgn="base" hangingPunct="0">
      <a:spcBef>
        <a:spcPct val="0"/>
      </a:spcBef>
      <a:spcAft>
        <a:spcPct val="0"/>
      </a:spcAft>
      <a:defRPr sz="1400" kern="1200">
        <a:solidFill>
          <a:schemeClr val="tx1"/>
        </a:solidFill>
        <a:latin typeface="Times New Roman" pitchFamily="18" charset="0"/>
        <a:ea typeface="굴림" pitchFamily="50" charset="-127"/>
        <a:cs typeface="+mn-cs"/>
      </a:defRPr>
    </a:lvl5pPr>
    <a:lvl6pPr marL="2286000" algn="l" defTabSz="914400" rtl="0" eaLnBrk="1" latinLnBrk="0" hangingPunct="1">
      <a:defRPr sz="1400" kern="1200">
        <a:solidFill>
          <a:schemeClr val="tx1"/>
        </a:solidFill>
        <a:latin typeface="Times New Roman" pitchFamily="18" charset="0"/>
        <a:ea typeface="굴림" pitchFamily="50" charset="-127"/>
        <a:cs typeface="+mn-cs"/>
      </a:defRPr>
    </a:lvl6pPr>
    <a:lvl7pPr marL="2743200" algn="l" defTabSz="914400" rtl="0" eaLnBrk="1" latinLnBrk="0" hangingPunct="1">
      <a:defRPr sz="1400" kern="1200">
        <a:solidFill>
          <a:schemeClr val="tx1"/>
        </a:solidFill>
        <a:latin typeface="Times New Roman" pitchFamily="18" charset="0"/>
        <a:ea typeface="굴림" pitchFamily="50" charset="-127"/>
        <a:cs typeface="+mn-cs"/>
      </a:defRPr>
    </a:lvl7pPr>
    <a:lvl8pPr marL="3200400" algn="l" defTabSz="914400" rtl="0" eaLnBrk="1" latinLnBrk="0" hangingPunct="1">
      <a:defRPr sz="1400" kern="1200">
        <a:solidFill>
          <a:schemeClr val="tx1"/>
        </a:solidFill>
        <a:latin typeface="Times New Roman" pitchFamily="18" charset="0"/>
        <a:ea typeface="굴림" pitchFamily="50" charset="-127"/>
        <a:cs typeface="+mn-cs"/>
      </a:defRPr>
    </a:lvl8pPr>
    <a:lvl9pPr marL="3657600" algn="l" defTabSz="914400" rtl="0" eaLnBrk="1" latinLnBrk="0" hangingPunct="1">
      <a:defRPr sz="1400" kern="1200">
        <a:solidFill>
          <a:schemeClr val="tx1"/>
        </a:solidFill>
        <a:latin typeface="Times New Roman" pitchFamily="18" charset="0"/>
        <a:ea typeface="굴림" pitchFamily="50" charset="-127"/>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333399"/>
    <a:srgbClr val="FF00FF"/>
    <a:srgbClr val="CC99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60" d="100"/>
          <a:sy n="60" d="100"/>
        </p:scale>
        <p:origin x="270" y="33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latinLnBrk="1" hangingPunct="1">
              <a:defRPr kumimoji="1" sz="1200">
                <a:ea typeface="굴림" pitchFamily="34" charset="-127"/>
              </a:defRPr>
            </a:lvl1pPr>
          </a:lstStyle>
          <a:p>
            <a:pPr>
              <a:defRPr/>
            </a:pPr>
            <a:endParaRPr lang="en-US" altLang="ko-KR"/>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latinLnBrk="1" hangingPunct="1">
              <a:defRPr kumimoji="1" sz="1200">
                <a:ea typeface="굴림" pitchFamily="34" charset="-127"/>
              </a:defRPr>
            </a:lvl1pPr>
          </a:lstStyle>
          <a:p>
            <a:pPr>
              <a:defRPr/>
            </a:pPr>
            <a:endParaRPr lang="en-US" altLang="ko-KR"/>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latinLnBrk="1" hangingPunct="1">
              <a:defRPr kumimoji="1" sz="1200">
                <a:ea typeface="굴림" pitchFamily="34" charset="-127"/>
              </a:defRPr>
            </a:lvl1pPr>
          </a:lstStyle>
          <a:p>
            <a:pPr>
              <a:defRPr/>
            </a:pPr>
            <a:endParaRPr lang="en-US" altLang="ko-KR"/>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latinLnBrk="1" hangingPunct="1">
              <a:defRPr kumimoji="1" sz="1200">
                <a:ea typeface="굴림" pitchFamily="34" charset="-127"/>
              </a:defRPr>
            </a:lvl1pPr>
          </a:lstStyle>
          <a:p>
            <a:pPr>
              <a:defRPr/>
            </a:pPr>
            <a:fld id="{AF264AFE-1245-45B9-B77F-3197FE652F18}" type="slidenum">
              <a:rPr lang="ko-KR" altLang="en-US"/>
              <a:pPr>
                <a:defRPr/>
              </a:pPr>
              <a:t>‹#›</a:t>
            </a:fld>
            <a:endParaRPr lang="en-US" altLang="ko-K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latinLnBrk="1" hangingPunct="1">
              <a:defRPr kumimoji="1" sz="1200">
                <a:ea typeface="굴림" pitchFamily="34" charset="-127"/>
              </a:defRPr>
            </a:lvl1pPr>
          </a:lstStyle>
          <a:p>
            <a:pPr>
              <a:defRPr/>
            </a:pPr>
            <a:endParaRPr lang="ko-KR" altLang="ko-KR"/>
          </a:p>
        </p:txBody>
      </p:sp>
      <p:sp>
        <p:nvSpPr>
          <p:cNvPr id="205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latinLnBrk="1" hangingPunct="1">
              <a:defRPr kumimoji="1" sz="1200">
                <a:ea typeface="굴림" pitchFamily="34" charset="-127"/>
              </a:defRPr>
            </a:lvl1pPr>
          </a:lstStyle>
          <a:p>
            <a:pPr>
              <a:defRPr/>
            </a:pPr>
            <a:endParaRPr lang="ko-KR" altLang="ko-KR"/>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ko-KR" altLang="ko-KR" noProof="0" smtClean="0"/>
              <a:t>마스터 문자열 유형 편집</a:t>
            </a:r>
          </a:p>
          <a:p>
            <a:pPr lvl="1"/>
            <a:r>
              <a:rPr lang="ko-KR" altLang="ko-KR" noProof="0" smtClean="0"/>
              <a:t>둘째 수준</a:t>
            </a:r>
          </a:p>
          <a:p>
            <a:pPr lvl="2"/>
            <a:r>
              <a:rPr lang="ko-KR" altLang="ko-KR" noProof="0" smtClean="0"/>
              <a:t>셋째 수준</a:t>
            </a:r>
          </a:p>
          <a:p>
            <a:pPr lvl="3"/>
            <a:r>
              <a:rPr lang="ko-KR" altLang="ko-KR" noProof="0" smtClean="0"/>
              <a:t>넷째 수준</a:t>
            </a:r>
          </a:p>
          <a:p>
            <a:pPr lvl="4"/>
            <a:r>
              <a:rPr lang="ko-KR" altLang="ko-KR" noProof="0" smtClean="0"/>
              <a:t>다섯째 수준</a:t>
            </a:r>
          </a:p>
        </p:txBody>
      </p:sp>
      <p:sp>
        <p:nvSpPr>
          <p:cNvPr id="205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latinLnBrk="1" hangingPunct="1">
              <a:defRPr kumimoji="1" sz="1200">
                <a:ea typeface="굴림" pitchFamily="34" charset="-127"/>
              </a:defRPr>
            </a:lvl1pPr>
          </a:lstStyle>
          <a:p>
            <a:pPr>
              <a:defRPr/>
            </a:pPr>
            <a:endParaRPr lang="ko-KR" altLang="ko-KR"/>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latinLnBrk="1" hangingPunct="1">
              <a:defRPr kumimoji="1" sz="1200">
                <a:ea typeface="굴림" pitchFamily="34" charset="-127"/>
              </a:defRPr>
            </a:lvl1pPr>
          </a:lstStyle>
          <a:p>
            <a:pPr>
              <a:defRPr/>
            </a:pPr>
            <a:fld id="{3A500F85-9EA8-4BC2-BFE5-264763F2E031}" type="slidenum">
              <a:rPr lang="ko-KR" altLang="ko-KR"/>
              <a:pPr>
                <a:defRPr/>
              </a:pPr>
              <a:t>‹#›</a:t>
            </a:fld>
            <a:endParaRPr lang="ko-KR" altLang="ko-KR"/>
          </a:p>
        </p:txBody>
      </p:sp>
    </p:spTree>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sz="1200" kern="1200">
        <a:solidFill>
          <a:schemeClr val="tx1"/>
        </a:solidFill>
        <a:latin typeface="Times New Roman" pitchFamily="18" charset="0"/>
        <a:ea typeface="굴림" pitchFamily="34" charset="-127"/>
        <a:cs typeface="+mn-cs"/>
      </a:defRPr>
    </a:lvl1pPr>
    <a:lvl2pPr marL="457200" algn="l" rtl="0" eaLnBrk="0" fontAlgn="base" latinLnBrk="1" hangingPunct="0">
      <a:spcBef>
        <a:spcPct val="30000"/>
      </a:spcBef>
      <a:spcAft>
        <a:spcPct val="0"/>
      </a:spcAft>
      <a:defRPr sz="1200" kern="1200">
        <a:solidFill>
          <a:schemeClr val="tx1"/>
        </a:solidFill>
        <a:latin typeface="Times New Roman" pitchFamily="18" charset="0"/>
        <a:ea typeface="굴림" pitchFamily="34" charset="-127"/>
        <a:cs typeface="+mn-cs"/>
      </a:defRPr>
    </a:lvl2pPr>
    <a:lvl3pPr marL="914400" algn="l" rtl="0" eaLnBrk="0" fontAlgn="base" latinLnBrk="1" hangingPunct="0">
      <a:spcBef>
        <a:spcPct val="30000"/>
      </a:spcBef>
      <a:spcAft>
        <a:spcPct val="0"/>
      </a:spcAft>
      <a:defRPr sz="1200" kern="1200">
        <a:solidFill>
          <a:schemeClr val="tx1"/>
        </a:solidFill>
        <a:latin typeface="Times New Roman" pitchFamily="18" charset="0"/>
        <a:ea typeface="굴림" pitchFamily="34" charset="-127"/>
        <a:cs typeface="+mn-cs"/>
      </a:defRPr>
    </a:lvl3pPr>
    <a:lvl4pPr marL="1371600" algn="l" rtl="0" eaLnBrk="0" fontAlgn="base" latinLnBrk="1" hangingPunct="0">
      <a:spcBef>
        <a:spcPct val="30000"/>
      </a:spcBef>
      <a:spcAft>
        <a:spcPct val="0"/>
      </a:spcAft>
      <a:defRPr sz="1200" kern="1200">
        <a:solidFill>
          <a:schemeClr val="tx1"/>
        </a:solidFill>
        <a:latin typeface="Times New Roman" pitchFamily="18" charset="0"/>
        <a:ea typeface="굴림" pitchFamily="34" charset="-127"/>
        <a:cs typeface="+mn-cs"/>
      </a:defRPr>
    </a:lvl4pPr>
    <a:lvl5pPr marL="1828800" algn="l" rtl="0" eaLnBrk="0" fontAlgn="base" latinLnBrk="1" hangingPunct="0">
      <a:spcBef>
        <a:spcPct val="30000"/>
      </a:spcBef>
      <a:spcAft>
        <a:spcPct val="0"/>
      </a:spcAft>
      <a:defRPr sz="1200" kern="1200">
        <a:solidFill>
          <a:schemeClr val="tx1"/>
        </a:solidFill>
        <a:latin typeface="Times New Roman" pitchFamily="18" charset="0"/>
        <a:ea typeface="굴림" pitchFamily="34" charset="-127"/>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0"/>
            <a:ext cx="2171700" cy="6477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0"/>
            <a:ext cx="6362700" cy="6477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rtl="1">
              <a:defRPr>
                <a:cs typeface="B Traffic"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lgn="r" rtl="1">
              <a:defRPr sz="2400">
                <a:cs typeface="B Nazanin" pitchFamily="2" charset="-78"/>
              </a:defRPr>
            </a:lvl1pPr>
            <a:lvl2pPr algn="r" rtl="1">
              <a:defRPr sz="2400">
                <a:cs typeface="B Nazanin" pitchFamily="2" charset="-78"/>
              </a:defRPr>
            </a:lvl2pPr>
            <a:lvl3pPr algn="r" rtl="1">
              <a:defRPr sz="1800">
                <a:cs typeface="B Nazanin" pitchFamily="2" charset="-78"/>
              </a:defRPr>
            </a:lvl3pPr>
            <a:lvl4pPr algn="r" rtl="1">
              <a:defRPr sz="1600">
                <a:cs typeface="B Nazanin" pitchFamily="2" charset="-78"/>
              </a:defRPr>
            </a:lvl4pPr>
            <a:lvl5pPr algn="r" rtl="1">
              <a:defRPr sz="1400">
                <a:cs typeface="B Nazanin"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990600"/>
            <a:ext cx="42672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0" y="990600"/>
            <a:ext cx="42672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ChangeArrowheads="1"/>
          </p:cNvSpPr>
          <p:nvPr/>
        </p:nvSpPr>
        <p:spPr bwMode="auto">
          <a:xfrm>
            <a:off x="11113" y="839788"/>
            <a:ext cx="9132887" cy="74612"/>
          </a:xfrm>
          <a:prstGeom prst="rect">
            <a:avLst/>
          </a:prstGeom>
          <a:gradFill rotWithShape="0">
            <a:gsLst>
              <a:gs pos="0">
                <a:srgbClr val="E71909">
                  <a:gamma/>
                  <a:shade val="51373"/>
                  <a:invGamma/>
                </a:srgbClr>
              </a:gs>
              <a:gs pos="50000">
                <a:srgbClr val="E71909"/>
              </a:gs>
              <a:gs pos="100000">
                <a:srgbClr val="E71909">
                  <a:gamma/>
                  <a:shade val="51373"/>
                  <a:invGamma/>
                </a:srgbClr>
              </a:gs>
            </a:gsLst>
            <a:lin ang="0" scaled="1"/>
          </a:gradFill>
          <a:ln w="12700">
            <a:noFill/>
            <a:miter lim="800000"/>
            <a:headEnd/>
            <a:tailEnd/>
          </a:ln>
          <a:effectLst/>
        </p:spPr>
        <p:txBody>
          <a:bodyPr wrap="none" anchor="ctr"/>
          <a:lstStyle/>
          <a:p>
            <a:pPr>
              <a:defRPr/>
            </a:pPr>
            <a:endParaRPr lang="en-US">
              <a:ea typeface="굴림" pitchFamily="34" charset="-127"/>
            </a:endParaRPr>
          </a:p>
        </p:txBody>
      </p:sp>
      <p:sp>
        <p:nvSpPr>
          <p:cNvPr id="5123" name="Rectangle 1027"/>
          <p:cNvSpPr>
            <a:spLocks noChangeArrowheads="1"/>
          </p:cNvSpPr>
          <p:nvPr/>
        </p:nvSpPr>
        <p:spPr bwMode="auto">
          <a:xfrm>
            <a:off x="11113" y="762000"/>
            <a:ext cx="9132887" cy="38100"/>
          </a:xfrm>
          <a:prstGeom prst="rect">
            <a:avLst/>
          </a:prstGeom>
          <a:gradFill rotWithShape="0">
            <a:gsLst>
              <a:gs pos="0">
                <a:srgbClr val="0000B6">
                  <a:gamma/>
                  <a:shade val="69804"/>
                  <a:invGamma/>
                </a:srgbClr>
              </a:gs>
              <a:gs pos="50000">
                <a:srgbClr val="0000B6"/>
              </a:gs>
              <a:gs pos="100000">
                <a:srgbClr val="0000B6">
                  <a:gamma/>
                  <a:shade val="69804"/>
                  <a:invGamma/>
                </a:srgbClr>
              </a:gs>
            </a:gsLst>
            <a:lin ang="0" scaled="1"/>
          </a:gradFill>
          <a:ln w="12700">
            <a:noFill/>
            <a:miter lim="800000"/>
            <a:headEnd/>
            <a:tailEnd/>
          </a:ln>
          <a:effectLst/>
        </p:spPr>
        <p:txBody>
          <a:bodyPr wrap="none" anchor="ctr"/>
          <a:lstStyle/>
          <a:p>
            <a:pPr>
              <a:defRPr/>
            </a:pPr>
            <a:endParaRPr lang="en-US">
              <a:ea typeface="굴림" pitchFamily="34" charset="-127"/>
            </a:endParaRPr>
          </a:p>
        </p:txBody>
      </p:sp>
      <p:sp>
        <p:nvSpPr>
          <p:cNvPr id="1028" name="Rectangle 1028"/>
          <p:cNvSpPr>
            <a:spLocks noGrp="1" noChangeArrowheads="1"/>
          </p:cNvSpPr>
          <p:nvPr>
            <p:ph type="title"/>
          </p:nvPr>
        </p:nvSpPr>
        <p:spPr bwMode="auto">
          <a:xfrm>
            <a:off x="685800" y="0"/>
            <a:ext cx="7772400" cy="685800"/>
          </a:xfrm>
          <a:prstGeom prst="rect">
            <a:avLst/>
          </a:prstGeom>
          <a:noFill/>
          <a:ln w="12700">
            <a:noFill/>
            <a:miter lim="800000"/>
            <a:headEnd/>
            <a:tailEnd/>
          </a:ln>
        </p:spPr>
        <p:txBody>
          <a:bodyPr vert="horz" wrap="square" lIns="90488" tIns="44450" rIns="90488" bIns="44450" numCol="1" anchor="b" anchorCtr="0" compatLnSpc="1">
            <a:prstTxWarp prst="textNoShape">
              <a:avLst/>
            </a:prstTxWarp>
          </a:bodyPr>
          <a:lstStyle/>
          <a:p>
            <a:pPr lvl="0"/>
            <a:r>
              <a:rPr lang="en-US" altLang="ko-KR" smtClean="0"/>
              <a:t>Click to edit Master title style</a:t>
            </a:r>
          </a:p>
        </p:txBody>
      </p:sp>
      <p:sp>
        <p:nvSpPr>
          <p:cNvPr id="1029" name="Rectangle 1029"/>
          <p:cNvSpPr>
            <a:spLocks noGrp="1" noChangeArrowheads="1"/>
          </p:cNvSpPr>
          <p:nvPr>
            <p:ph type="body" idx="1"/>
          </p:nvPr>
        </p:nvSpPr>
        <p:spPr bwMode="auto">
          <a:xfrm>
            <a:off x="152400" y="990600"/>
            <a:ext cx="8686800" cy="54864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ko-KR" dirty="0" smtClean="0"/>
              <a:t>Click to edit Master text styles</a:t>
            </a:r>
          </a:p>
          <a:p>
            <a:pPr lvl="1"/>
            <a:r>
              <a:rPr lang="en-US" altLang="ko-KR" dirty="0" smtClean="0"/>
              <a:t>Second Level</a:t>
            </a:r>
          </a:p>
          <a:p>
            <a:pPr lvl="2"/>
            <a:r>
              <a:rPr lang="en-US" altLang="ko-KR" dirty="0" smtClean="0"/>
              <a:t>Third Level</a:t>
            </a:r>
          </a:p>
          <a:p>
            <a:pPr lvl="3"/>
            <a:r>
              <a:rPr lang="en-US" altLang="ko-KR" dirty="0" smtClean="0"/>
              <a:t>Fourth Level</a:t>
            </a:r>
          </a:p>
          <a:p>
            <a:pPr lvl="4"/>
            <a:r>
              <a:rPr lang="en-US" altLang="ko-KR" dirty="0" smtClean="0"/>
              <a:t>Fifth Level</a:t>
            </a:r>
          </a:p>
        </p:txBody>
      </p:sp>
      <p:sp>
        <p:nvSpPr>
          <p:cNvPr id="5126" name="Text Box 1030"/>
          <p:cNvSpPr txBox="1">
            <a:spLocks noChangeArrowheads="1"/>
          </p:cNvSpPr>
          <p:nvPr/>
        </p:nvSpPr>
        <p:spPr bwMode="auto">
          <a:xfrm>
            <a:off x="228600" y="6629400"/>
            <a:ext cx="1739900" cy="228600"/>
          </a:xfrm>
          <a:prstGeom prst="rect">
            <a:avLst/>
          </a:prstGeom>
          <a:noFill/>
          <a:ln w="12700">
            <a:noFill/>
            <a:miter lim="800000"/>
            <a:headEnd/>
            <a:tailEnd/>
          </a:ln>
          <a:effectLst/>
        </p:spPr>
        <p:txBody>
          <a:bodyPr wrap="none">
            <a:spAutoFit/>
          </a:bodyPr>
          <a:lstStyle/>
          <a:p>
            <a:pPr>
              <a:defRPr/>
            </a:pPr>
            <a:r>
              <a:rPr lang="en-US" altLang="ko-KR" sz="900">
                <a:solidFill>
                  <a:srgbClr val="000082"/>
                </a:solidFill>
                <a:latin typeface="Arial" pitchFamily="34" charset="0"/>
                <a:ea typeface="굴림" pitchFamily="34" charset="-127"/>
              </a:rPr>
              <a:t>Computer System Architecture</a:t>
            </a:r>
            <a:endParaRPr lang="en-US" altLang="ko-KR" sz="900">
              <a:solidFill>
                <a:srgbClr val="000082"/>
              </a:solidFill>
              <a:ea typeface="굴림" pitchFamily="34" charset="-127"/>
            </a:endParaRPr>
          </a:p>
        </p:txBody>
      </p:sp>
      <p:sp>
        <p:nvSpPr>
          <p:cNvPr id="5127" name="Text Box 1031"/>
          <p:cNvSpPr txBox="1">
            <a:spLocks noChangeArrowheads="1"/>
          </p:cNvSpPr>
          <p:nvPr/>
        </p:nvSpPr>
        <p:spPr bwMode="auto">
          <a:xfrm>
            <a:off x="6877050" y="6583363"/>
            <a:ext cx="1976438" cy="274637"/>
          </a:xfrm>
          <a:prstGeom prst="rect">
            <a:avLst/>
          </a:prstGeom>
          <a:noFill/>
          <a:ln w="12700">
            <a:noFill/>
            <a:miter lim="800000"/>
            <a:headEnd/>
            <a:tailEnd/>
          </a:ln>
          <a:effectLst/>
        </p:spPr>
        <p:txBody>
          <a:bodyPr wrap="none">
            <a:spAutoFit/>
          </a:bodyPr>
          <a:lstStyle/>
          <a:p>
            <a:pPr>
              <a:defRPr/>
            </a:pPr>
            <a:r>
              <a:rPr lang="en-US" altLang="ko-KR" sz="1200">
                <a:solidFill>
                  <a:srgbClr val="000082"/>
                </a:solidFill>
                <a:ea typeface="굴림" pitchFamily="34" charset="-127"/>
              </a:rPr>
              <a:t>Dept. of  Info. Of  Computer.</a:t>
            </a:r>
          </a:p>
        </p:txBody>
      </p:sp>
      <p:sp>
        <p:nvSpPr>
          <p:cNvPr id="5128" name="Text Box 1032"/>
          <p:cNvSpPr txBox="1">
            <a:spLocks noChangeArrowheads="1"/>
          </p:cNvSpPr>
          <p:nvPr/>
        </p:nvSpPr>
        <p:spPr bwMode="auto">
          <a:xfrm>
            <a:off x="3276600" y="6583363"/>
            <a:ext cx="2034531" cy="276999"/>
          </a:xfrm>
          <a:prstGeom prst="rect">
            <a:avLst/>
          </a:prstGeom>
          <a:noFill/>
          <a:ln w="12700">
            <a:noFill/>
            <a:miter lim="800000"/>
            <a:headEnd/>
            <a:tailEnd/>
          </a:ln>
          <a:effectLst/>
        </p:spPr>
        <p:txBody>
          <a:bodyPr wrap="none">
            <a:spAutoFit/>
          </a:bodyPr>
          <a:lstStyle/>
          <a:p>
            <a:pPr>
              <a:defRPr/>
            </a:pPr>
            <a:r>
              <a:rPr lang="en-US" altLang="ko-KR" sz="1200" b="1" dirty="0">
                <a:solidFill>
                  <a:srgbClr val="002060"/>
                </a:solidFill>
                <a:effectLst>
                  <a:outerShdw blurRad="38100" dist="38100" dir="2700000" algn="tl">
                    <a:srgbClr val="C0C0C0"/>
                  </a:outerShdw>
                </a:effectLst>
                <a:latin typeface="Arial" pitchFamily="34" charset="0"/>
                <a:ea typeface="굴림" pitchFamily="34" charset="-127"/>
              </a:rPr>
              <a:t>Chap. </a:t>
            </a:r>
            <a:r>
              <a:rPr lang="en-US" altLang="ko-KR" sz="1200" b="1" dirty="0" smtClean="0">
                <a:solidFill>
                  <a:srgbClr val="002060"/>
                </a:solidFill>
                <a:effectLst>
                  <a:outerShdw blurRad="38100" dist="38100" dir="2700000" algn="tl">
                    <a:srgbClr val="C0C0C0"/>
                  </a:outerShdw>
                </a:effectLst>
                <a:latin typeface="Arial" pitchFamily="34" charset="0"/>
                <a:ea typeface="굴림" pitchFamily="34" charset="-127"/>
              </a:rPr>
              <a:t>9 </a:t>
            </a:r>
            <a:r>
              <a:rPr lang="en-US" altLang="ko-KR" sz="1200" dirty="0" smtClean="0">
                <a:solidFill>
                  <a:srgbClr val="002060"/>
                </a:solidFill>
              </a:rPr>
              <a:t>Pipeline  Processing</a:t>
            </a:r>
            <a:endParaRPr lang="en-US" altLang="ko-KR" sz="1200" dirty="0">
              <a:solidFill>
                <a:srgbClr val="002060"/>
              </a:solidFill>
              <a:latin typeface="Arial" pitchFamily="34" charset="0"/>
              <a:ea typeface="굴림" pitchFamily="34" charset="-127"/>
            </a:endParaRPr>
          </a:p>
        </p:txBody>
      </p:sp>
      <p:sp>
        <p:nvSpPr>
          <p:cNvPr id="5129" name="Rectangle 1033"/>
          <p:cNvSpPr>
            <a:spLocks noChangeArrowheads="1"/>
          </p:cNvSpPr>
          <p:nvPr/>
        </p:nvSpPr>
        <p:spPr bwMode="auto">
          <a:xfrm>
            <a:off x="0" y="6553200"/>
            <a:ext cx="9132888" cy="28575"/>
          </a:xfrm>
          <a:prstGeom prst="rect">
            <a:avLst/>
          </a:prstGeom>
          <a:solidFill>
            <a:schemeClr val="tx2">
              <a:alpha val="50000"/>
            </a:schemeClr>
          </a:solidFill>
          <a:ln w="12700">
            <a:noFill/>
            <a:miter lim="800000"/>
            <a:headEnd/>
            <a:tailEnd/>
          </a:ln>
          <a:effectLst/>
        </p:spPr>
        <p:txBody>
          <a:bodyPr wrap="none" anchor="ctr"/>
          <a:lstStyle/>
          <a:p>
            <a:pPr>
              <a:defRPr/>
            </a:pPr>
            <a:endParaRPr lang="en-US">
              <a:ea typeface="굴림" pitchFamily="34" charset="-127"/>
            </a:endParaRPr>
          </a:p>
        </p:txBody>
      </p:sp>
      <p:sp>
        <p:nvSpPr>
          <p:cNvPr id="5130" name="Text Box 1034"/>
          <p:cNvSpPr txBox="1">
            <a:spLocks noChangeArrowheads="1"/>
          </p:cNvSpPr>
          <p:nvPr/>
        </p:nvSpPr>
        <p:spPr bwMode="auto">
          <a:xfrm>
            <a:off x="8458200" y="0"/>
            <a:ext cx="762000" cy="336550"/>
          </a:xfrm>
          <a:prstGeom prst="rect">
            <a:avLst/>
          </a:prstGeom>
          <a:noFill/>
          <a:ln w="12700">
            <a:noFill/>
            <a:miter lim="800000"/>
            <a:headEnd/>
            <a:tailEnd/>
          </a:ln>
          <a:effectLst/>
        </p:spPr>
        <p:txBody>
          <a:bodyPr>
            <a:spAutoFit/>
          </a:bodyPr>
          <a:lstStyle/>
          <a:p>
            <a:pPr eaLnBrk="1" latinLnBrk="1" hangingPunct="1">
              <a:spcBef>
                <a:spcPct val="50000"/>
              </a:spcBef>
              <a:defRPr/>
            </a:pPr>
            <a:r>
              <a:rPr lang="en-US" altLang="ko-KR" sz="2400" b="1" baseline="-25000" dirty="0" smtClean="0">
                <a:solidFill>
                  <a:srgbClr val="CC00FF"/>
                </a:solidFill>
                <a:latin typeface="Book Antiqua" pitchFamily="18" charset="0"/>
                <a:ea typeface="굴림" pitchFamily="34" charset="-127"/>
              </a:rPr>
              <a:t>21</a:t>
            </a:r>
            <a:r>
              <a:rPr lang="ko-KR" altLang="en-US" sz="2400" b="1" baseline="-25000" dirty="0" smtClean="0">
                <a:solidFill>
                  <a:srgbClr val="CC00FF"/>
                </a:solidFill>
                <a:latin typeface="Book Antiqua" pitchFamily="18" charset="0"/>
                <a:ea typeface="굴림" pitchFamily="34" charset="-127"/>
              </a:rPr>
              <a:t>-</a:t>
            </a:r>
            <a:fld id="{3BB63B41-2230-4AC4-9BB6-ED34AF35B013}" type="slidenum">
              <a:rPr lang="ko-KR" altLang="en-US" sz="2400" b="1" baseline="-25000">
                <a:solidFill>
                  <a:srgbClr val="CC00FF"/>
                </a:solidFill>
                <a:latin typeface="Book Antiqua" pitchFamily="18" charset="0"/>
                <a:ea typeface="굴림" pitchFamily="34" charset="-127"/>
              </a:rPr>
              <a:pPr eaLnBrk="1" latinLnBrk="1" hangingPunct="1">
                <a:spcBef>
                  <a:spcPct val="50000"/>
                </a:spcBef>
                <a:defRPr/>
              </a:pPr>
              <a:t>‹#›</a:t>
            </a:fld>
            <a:endParaRPr lang="en-US" altLang="ko-KR" sz="1800" b="1" baseline="-25000" dirty="0">
              <a:solidFill>
                <a:srgbClr val="0000B6"/>
              </a:solidFill>
              <a:latin typeface="Book Antiqua" pitchFamily="18" charset="0"/>
              <a:ea typeface="굴림" pitchFamily="34" charset="-127"/>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rtl="0" eaLnBrk="0" fontAlgn="base" hangingPunct="0">
        <a:spcBef>
          <a:spcPct val="0"/>
        </a:spcBef>
        <a:spcAft>
          <a:spcPct val="0"/>
        </a:spcAft>
        <a:defRPr sz="2800">
          <a:solidFill>
            <a:srgbClr val="000082"/>
          </a:solidFill>
          <a:latin typeface="+mj-lt"/>
          <a:ea typeface="+mj-ea"/>
          <a:cs typeface="+mj-cs"/>
        </a:defRPr>
      </a:lvl1pPr>
      <a:lvl2pPr algn="ctr" rtl="0" eaLnBrk="0" fontAlgn="base" hangingPunct="0">
        <a:spcBef>
          <a:spcPct val="0"/>
        </a:spcBef>
        <a:spcAft>
          <a:spcPct val="0"/>
        </a:spcAft>
        <a:defRPr sz="2800">
          <a:solidFill>
            <a:srgbClr val="000082"/>
          </a:solidFill>
          <a:latin typeface="Book Antiqua" pitchFamily="18" charset="0"/>
          <a:ea typeface="굴림" pitchFamily="34" charset="-127"/>
        </a:defRPr>
      </a:lvl2pPr>
      <a:lvl3pPr algn="ctr" rtl="0" eaLnBrk="0" fontAlgn="base" hangingPunct="0">
        <a:spcBef>
          <a:spcPct val="0"/>
        </a:spcBef>
        <a:spcAft>
          <a:spcPct val="0"/>
        </a:spcAft>
        <a:defRPr sz="2800">
          <a:solidFill>
            <a:srgbClr val="000082"/>
          </a:solidFill>
          <a:latin typeface="Book Antiqua" pitchFamily="18" charset="0"/>
          <a:ea typeface="굴림" pitchFamily="34" charset="-127"/>
        </a:defRPr>
      </a:lvl3pPr>
      <a:lvl4pPr algn="ctr" rtl="0" eaLnBrk="0" fontAlgn="base" hangingPunct="0">
        <a:spcBef>
          <a:spcPct val="0"/>
        </a:spcBef>
        <a:spcAft>
          <a:spcPct val="0"/>
        </a:spcAft>
        <a:defRPr sz="2800">
          <a:solidFill>
            <a:srgbClr val="000082"/>
          </a:solidFill>
          <a:latin typeface="Book Antiqua" pitchFamily="18" charset="0"/>
          <a:ea typeface="굴림" pitchFamily="34" charset="-127"/>
        </a:defRPr>
      </a:lvl4pPr>
      <a:lvl5pPr algn="ctr" rtl="0" eaLnBrk="0" fontAlgn="base" hangingPunct="0">
        <a:spcBef>
          <a:spcPct val="0"/>
        </a:spcBef>
        <a:spcAft>
          <a:spcPct val="0"/>
        </a:spcAft>
        <a:defRPr sz="2800">
          <a:solidFill>
            <a:srgbClr val="000082"/>
          </a:solidFill>
          <a:latin typeface="Book Antiqua" pitchFamily="18" charset="0"/>
          <a:ea typeface="굴림" pitchFamily="34" charset="-127"/>
        </a:defRPr>
      </a:lvl5pPr>
      <a:lvl6pPr marL="457200" algn="ctr" rtl="0" eaLnBrk="0" fontAlgn="base" hangingPunct="0">
        <a:spcBef>
          <a:spcPct val="0"/>
        </a:spcBef>
        <a:spcAft>
          <a:spcPct val="0"/>
        </a:spcAft>
        <a:defRPr sz="2800">
          <a:solidFill>
            <a:srgbClr val="000082"/>
          </a:solidFill>
          <a:latin typeface="Book Antiqua" pitchFamily="18" charset="0"/>
          <a:ea typeface="굴림" pitchFamily="34" charset="-127"/>
        </a:defRPr>
      </a:lvl6pPr>
      <a:lvl7pPr marL="914400" algn="ctr" rtl="0" eaLnBrk="0" fontAlgn="base" hangingPunct="0">
        <a:spcBef>
          <a:spcPct val="0"/>
        </a:spcBef>
        <a:spcAft>
          <a:spcPct val="0"/>
        </a:spcAft>
        <a:defRPr sz="2800">
          <a:solidFill>
            <a:srgbClr val="000082"/>
          </a:solidFill>
          <a:latin typeface="Book Antiqua" pitchFamily="18" charset="0"/>
          <a:ea typeface="굴림" pitchFamily="34" charset="-127"/>
        </a:defRPr>
      </a:lvl7pPr>
      <a:lvl8pPr marL="1371600" algn="ctr" rtl="0" eaLnBrk="0" fontAlgn="base" hangingPunct="0">
        <a:spcBef>
          <a:spcPct val="0"/>
        </a:spcBef>
        <a:spcAft>
          <a:spcPct val="0"/>
        </a:spcAft>
        <a:defRPr sz="2800">
          <a:solidFill>
            <a:srgbClr val="000082"/>
          </a:solidFill>
          <a:latin typeface="Book Antiqua" pitchFamily="18" charset="0"/>
          <a:ea typeface="굴림" pitchFamily="34" charset="-127"/>
        </a:defRPr>
      </a:lvl8pPr>
      <a:lvl9pPr marL="1828800" algn="ctr" rtl="0" eaLnBrk="0" fontAlgn="base" hangingPunct="0">
        <a:spcBef>
          <a:spcPct val="0"/>
        </a:spcBef>
        <a:spcAft>
          <a:spcPct val="0"/>
        </a:spcAft>
        <a:defRPr sz="2800">
          <a:solidFill>
            <a:srgbClr val="000082"/>
          </a:solidFill>
          <a:latin typeface="Book Antiqua" pitchFamily="18" charset="0"/>
          <a:ea typeface="굴림" pitchFamily="34" charset="-127"/>
        </a:defRPr>
      </a:lvl9pPr>
    </p:titleStyle>
    <p:bodyStyle>
      <a:lvl1pPr marL="342900" indent="-342900" algn="r" rtl="1" eaLnBrk="0" fontAlgn="base" hangingPunct="0">
        <a:spcBef>
          <a:spcPct val="20000"/>
        </a:spcBef>
        <a:spcAft>
          <a:spcPct val="0"/>
        </a:spcAft>
        <a:buClr>
          <a:schemeClr val="accent1"/>
        </a:buClr>
        <a:buSzPct val="75000"/>
        <a:buFont typeface="Monotype Sorts" pitchFamily="2" charset="2"/>
        <a:buChar char="n"/>
        <a:defRPr sz="2400">
          <a:solidFill>
            <a:schemeClr val="tx1"/>
          </a:solidFill>
          <a:latin typeface="+mn-lt"/>
          <a:ea typeface="+mn-ea"/>
          <a:cs typeface="B Nazanin" pitchFamily="2" charset="-78"/>
        </a:defRPr>
      </a:lvl1pPr>
      <a:lvl2pPr marL="742950" indent="-285750" algn="r" rtl="1" eaLnBrk="0" fontAlgn="base" hangingPunct="0">
        <a:spcBef>
          <a:spcPct val="20000"/>
        </a:spcBef>
        <a:spcAft>
          <a:spcPct val="0"/>
        </a:spcAft>
        <a:buClr>
          <a:schemeClr val="hlink"/>
        </a:buClr>
        <a:buSzPct val="90000"/>
        <a:buFont typeface="Wingdings" pitchFamily="2" charset="2"/>
        <a:buChar char="u"/>
        <a:defRPr sz="2400">
          <a:solidFill>
            <a:schemeClr val="accent2"/>
          </a:solidFill>
          <a:latin typeface="+mn-lt"/>
          <a:ea typeface="+mn-ea"/>
          <a:cs typeface="B Nazanin" pitchFamily="2" charset="-78"/>
        </a:defRPr>
      </a:lvl2pPr>
      <a:lvl3pPr marL="1143000" indent="-228600" algn="r" rtl="1" eaLnBrk="0" fontAlgn="base" hangingPunct="0">
        <a:spcBef>
          <a:spcPct val="20000"/>
        </a:spcBef>
        <a:spcAft>
          <a:spcPct val="0"/>
        </a:spcAft>
        <a:buClr>
          <a:schemeClr val="accent1"/>
        </a:buClr>
        <a:buSzPct val="75000"/>
        <a:buFont typeface="Monotype Sorts" pitchFamily="2" charset="2"/>
        <a:buChar char="l"/>
        <a:defRPr sz="1800">
          <a:solidFill>
            <a:schemeClr val="tx1"/>
          </a:solidFill>
          <a:latin typeface="+mn-lt"/>
          <a:ea typeface="+mn-ea"/>
          <a:cs typeface="B Nazanin" pitchFamily="2" charset="-78"/>
        </a:defRPr>
      </a:lvl3pPr>
      <a:lvl4pPr marL="1600200" indent="-228600" algn="r" rtl="1" eaLnBrk="0" fontAlgn="base" hangingPunct="0">
        <a:spcBef>
          <a:spcPct val="20000"/>
        </a:spcBef>
        <a:spcAft>
          <a:spcPct val="0"/>
        </a:spcAft>
        <a:buClr>
          <a:schemeClr val="accent2"/>
        </a:buClr>
        <a:buChar char="»"/>
        <a:defRPr sz="1600">
          <a:solidFill>
            <a:schemeClr val="accent2"/>
          </a:solidFill>
          <a:latin typeface="+mn-lt"/>
          <a:ea typeface="+mn-ea"/>
          <a:cs typeface="B Nazanin" pitchFamily="2" charset="-78"/>
        </a:defRPr>
      </a:lvl4pPr>
      <a:lvl5pPr marL="2057400" indent="-228600" algn="r" rtl="1" eaLnBrk="0" fontAlgn="base" hangingPunct="0">
        <a:spcBef>
          <a:spcPct val="20000"/>
        </a:spcBef>
        <a:spcAft>
          <a:spcPct val="0"/>
        </a:spcAft>
        <a:buClr>
          <a:schemeClr val="accent2"/>
        </a:buClr>
        <a:buSzPct val="65000"/>
        <a:buFont typeface="Monotype Sorts" pitchFamily="2" charset="2"/>
        <a:buChar char="n"/>
        <a:defRPr sz="1400">
          <a:solidFill>
            <a:schemeClr val="tx1"/>
          </a:solidFill>
          <a:latin typeface="+mn-lt"/>
          <a:ea typeface="+mn-ea"/>
          <a:cs typeface="B Nazanin" pitchFamily="2" charset="-78"/>
        </a:defRPr>
      </a:lvl5pPr>
      <a:lvl6pPr marL="2514600" indent="-228600" algn="l" rtl="0" eaLnBrk="0" fontAlgn="base" hangingPunct="0">
        <a:spcBef>
          <a:spcPct val="20000"/>
        </a:spcBef>
        <a:spcAft>
          <a:spcPct val="0"/>
        </a:spcAft>
        <a:buClr>
          <a:schemeClr val="accent2"/>
        </a:buClr>
        <a:buSzPct val="65000"/>
        <a:buFont typeface="Monotype Sorts" pitchFamily="2" charset="2"/>
        <a:buChar char="n"/>
        <a:defRPr sz="1200">
          <a:solidFill>
            <a:schemeClr val="tx1"/>
          </a:solidFill>
          <a:latin typeface="+mn-lt"/>
          <a:ea typeface="+mn-ea"/>
        </a:defRPr>
      </a:lvl6pPr>
      <a:lvl7pPr marL="2971800" indent="-228600" algn="l" rtl="0" eaLnBrk="0" fontAlgn="base" hangingPunct="0">
        <a:spcBef>
          <a:spcPct val="20000"/>
        </a:spcBef>
        <a:spcAft>
          <a:spcPct val="0"/>
        </a:spcAft>
        <a:buClr>
          <a:schemeClr val="accent2"/>
        </a:buClr>
        <a:buSzPct val="65000"/>
        <a:buFont typeface="Monotype Sorts" pitchFamily="2" charset="2"/>
        <a:buChar char="n"/>
        <a:defRPr sz="1200">
          <a:solidFill>
            <a:schemeClr val="tx1"/>
          </a:solidFill>
          <a:latin typeface="+mn-lt"/>
          <a:ea typeface="+mn-ea"/>
        </a:defRPr>
      </a:lvl7pPr>
      <a:lvl8pPr marL="3429000" indent="-228600" algn="l" rtl="0" eaLnBrk="0" fontAlgn="base" hangingPunct="0">
        <a:spcBef>
          <a:spcPct val="20000"/>
        </a:spcBef>
        <a:spcAft>
          <a:spcPct val="0"/>
        </a:spcAft>
        <a:buClr>
          <a:schemeClr val="accent2"/>
        </a:buClr>
        <a:buSzPct val="65000"/>
        <a:buFont typeface="Monotype Sorts" pitchFamily="2" charset="2"/>
        <a:buChar char="n"/>
        <a:defRPr sz="1200">
          <a:solidFill>
            <a:schemeClr val="tx1"/>
          </a:solidFill>
          <a:latin typeface="+mn-lt"/>
          <a:ea typeface="+mn-ea"/>
        </a:defRPr>
      </a:lvl8pPr>
      <a:lvl9pPr marL="3886200" indent="-228600" algn="l" rtl="0" eaLnBrk="0" fontAlgn="base" hangingPunct="0">
        <a:spcBef>
          <a:spcPct val="20000"/>
        </a:spcBef>
        <a:spcAft>
          <a:spcPct val="0"/>
        </a:spcAft>
        <a:buClr>
          <a:schemeClr val="accent2"/>
        </a:buClr>
        <a:buSzPct val="65000"/>
        <a:buFont typeface="Monotype Sorts" pitchFamily="2" charset="2"/>
        <a:buChar char="n"/>
        <a:defRPr sz="12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r>
              <a:rPr lang="fa-IR" sz="3200" dirty="0" smtClean="0">
                <a:cs typeface="B Titr" pitchFamily="2" charset="-78"/>
              </a:rPr>
              <a:t>فصل 9</a:t>
            </a:r>
            <a:endParaRPr lang="en-US" sz="3200" dirty="0" smtClean="0">
              <a:cs typeface="B Titr" pitchFamily="2" charset="-78"/>
            </a:endParaRPr>
          </a:p>
        </p:txBody>
      </p:sp>
      <p:sp>
        <p:nvSpPr>
          <p:cNvPr id="2051" name="Subtitle 2"/>
          <p:cNvSpPr>
            <a:spLocks noGrp="1"/>
          </p:cNvSpPr>
          <p:nvPr>
            <p:ph type="subTitle" idx="1"/>
          </p:nvPr>
        </p:nvSpPr>
        <p:spPr/>
        <p:txBody>
          <a:bodyPr/>
          <a:lstStyle/>
          <a:p>
            <a:r>
              <a:rPr lang="fa-IR" sz="2800" dirty="0" smtClean="0"/>
              <a:t>پردازش لوله‌اي</a:t>
            </a:r>
          </a:p>
          <a:p>
            <a:r>
              <a:rPr lang="en-US" altLang="ko-KR" dirty="0" smtClean="0"/>
              <a:t>Pipeline Processing</a:t>
            </a:r>
            <a:endParaRPr lang="fa-IR" dirty="0" smtClean="0"/>
          </a:p>
          <a:p>
            <a:r>
              <a:rPr lang="fa-IR" dirty="0" smtClean="0"/>
              <a:t>تهيه کننده: محسن فرهادي</a:t>
            </a:r>
            <a:endParaRPr lang="en-US"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سيستم لوله‌اي (</a:t>
            </a:r>
            <a:r>
              <a:rPr lang="en-US" altLang="ko-KR" dirty="0" smtClean="0"/>
              <a:t>Pipelining</a:t>
            </a:r>
            <a:r>
              <a:rPr lang="fa-IR" dirty="0" smtClean="0"/>
              <a:t>)</a:t>
            </a:r>
            <a:endParaRPr lang="en-US" dirty="0"/>
          </a:p>
        </p:txBody>
      </p:sp>
      <p:sp>
        <p:nvSpPr>
          <p:cNvPr id="3" name="Content Placeholder 2"/>
          <p:cNvSpPr>
            <a:spLocks noGrp="1"/>
          </p:cNvSpPr>
          <p:nvPr>
            <p:ph idx="1"/>
          </p:nvPr>
        </p:nvSpPr>
        <p:spPr>
          <a:xfrm>
            <a:off x="152400" y="5214950"/>
            <a:ext cx="8686800" cy="1262050"/>
          </a:xfrm>
        </p:spPr>
        <p:txBody>
          <a:bodyPr/>
          <a:lstStyle/>
          <a:p>
            <a:r>
              <a:rPr lang="fa-IR" dirty="0" smtClean="0"/>
              <a:t>پر شدن خط لوله و دريافت اولين خروجي از </a:t>
            </a:r>
            <a:r>
              <a:rPr lang="en-US" sz="2000" dirty="0" smtClean="0"/>
              <a:t>R5</a:t>
            </a:r>
            <a:r>
              <a:rPr lang="fa-IR" sz="2000" dirty="0" smtClean="0"/>
              <a:t> </a:t>
            </a:r>
            <a:r>
              <a:rPr lang="fa-IR" dirty="0" smtClean="0"/>
              <a:t>سه پالس ساعت طول مي‌کشد. بعد از آن، با هر پالس يک خروجي جديد توليد مي‌شود.</a:t>
            </a:r>
            <a:endParaRPr lang="en-US" dirty="0"/>
          </a:p>
        </p:txBody>
      </p:sp>
      <p:pic>
        <p:nvPicPr>
          <p:cNvPr id="60419" name="Picture 3"/>
          <p:cNvPicPr>
            <a:picLocks noChangeAspect="1" noChangeArrowheads="1"/>
          </p:cNvPicPr>
          <p:nvPr/>
        </p:nvPicPr>
        <p:blipFill>
          <a:blip r:embed="rId2"/>
          <a:srcRect/>
          <a:stretch>
            <a:fillRect/>
          </a:stretch>
        </p:blipFill>
        <p:spPr bwMode="auto">
          <a:xfrm>
            <a:off x="2928926" y="1108248"/>
            <a:ext cx="5715040" cy="3963826"/>
          </a:xfrm>
          <a:prstGeom prst="rect">
            <a:avLst/>
          </a:prstGeom>
          <a:noFill/>
          <a:ln w="9525">
            <a:noFill/>
            <a:miter lim="800000"/>
            <a:headEnd/>
            <a:tailEnd/>
          </a:ln>
          <a:effectLst/>
        </p:spPr>
      </p:pic>
      <p:pic>
        <p:nvPicPr>
          <p:cNvPr id="5" name="Picture 4" descr="001.jpg"/>
          <p:cNvPicPr>
            <a:picLocks noChangeAspect="1"/>
          </p:cNvPicPr>
          <p:nvPr/>
        </p:nvPicPr>
        <p:blipFill>
          <a:blip r:embed="rId3" cstate="print"/>
          <a:stretch>
            <a:fillRect/>
          </a:stretch>
        </p:blipFill>
        <p:spPr>
          <a:xfrm>
            <a:off x="-32" y="1928802"/>
            <a:ext cx="2908478" cy="25003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سيستم لوله‌اي (</a:t>
            </a:r>
            <a:r>
              <a:rPr lang="en-US" altLang="ko-KR" dirty="0" smtClean="0"/>
              <a:t>Pipelining</a:t>
            </a:r>
            <a:r>
              <a:rPr lang="fa-IR" dirty="0" smtClean="0"/>
              <a:t>)</a:t>
            </a:r>
            <a:endParaRPr lang="en-US" dirty="0"/>
          </a:p>
        </p:txBody>
      </p:sp>
      <p:sp>
        <p:nvSpPr>
          <p:cNvPr id="3" name="Content Placeholder 2"/>
          <p:cNvSpPr>
            <a:spLocks noGrp="1"/>
          </p:cNvSpPr>
          <p:nvPr>
            <p:ph idx="1"/>
          </p:nvPr>
        </p:nvSpPr>
        <p:spPr/>
        <p:txBody>
          <a:bodyPr/>
          <a:lstStyle/>
          <a:p>
            <a:r>
              <a:rPr lang="fa-IR" dirty="0" smtClean="0"/>
              <a:t>اين روش براي کاربردهايي که نياز به تکرار تکليف يکساني به دفعات متعدد با مجموعه‌هاي مختلفي از داده‌ها دارند روش کارآمدي است.</a:t>
            </a:r>
          </a:p>
          <a:p>
            <a:r>
              <a:rPr lang="fa-IR" dirty="0" smtClean="0"/>
              <a:t>ساختار کلي يک خط لوله‌ي 4 قطعه‌اي در شکل زير نشان داده شده است.</a:t>
            </a:r>
          </a:p>
          <a:p>
            <a:endParaRPr lang="fa-IR" dirty="0" smtClean="0"/>
          </a:p>
          <a:p>
            <a:endParaRPr lang="fa-IR" dirty="0" smtClean="0"/>
          </a:p>
          <a:p>
            <a:endParaRPr lang="fa-IR" dirty="0" smtClean="0"/>
          </a:p>
          <a:p>
            <a:endParaRPr lang="fa-IR" dirty="0" smtClean="0"/>
          </a:p>
          <a:p>
            <a:r>
              <a:rPr lang="fa-IR" dirty="0" smtClean="0"/>
              <a:t>هر قطعه از يک مدار ترکيبي </a:t>
            </a:r>
            <a:r>
              <a:rPr lang="en-US" sz="2000" dirty="0" smtClean="0"/>
              <a:t>Si</a:t>
            </a:r>
            <a:r>
              <a:rPr lang="fa-IR" sz="2000" dirty="0" smtClean="0"/>
              <a:t> </a:t>
            </a:r>
            <a:r>
              <a:rPr lang="fa-IR" dirty="0" smtClean="0"/>
              <a:t>تشکيل مي‌شود که يک زيرعمل را روي رشته‌ي داده‌هايي که در طول خط لوله جريان دارد انجام مي‌دهد.</a:t>
            </a:r>
          </a:p>
          <a:p>
            <a:r>
              <a:rPr lang="fa-IR" dirty="0" smtClean="0"/>
              <a:t>قطعه‌ها توسط ثبات </a:t>
            </a:r>
            <a:r>
              <a:rPr lang="en-US" sz="2000" dirty="0" err="1" smtClean="0"/>
              <a:t>Ri</a:t>
            </a:r>
            <a:r>
              <a:rPr lang="fa-IR" sz="2000" dirty="0" smtClean="0"/>
              <a:t> </a:t>
            </a:r>
            <a:r>
              <a:rPr lang="fa-IR" dirty="0" smtClean="0"/>
              <a:t>که نتايج مياني را بين طبقات نگه مي‌دارند از هم جدا مي‌شوند.</a:t>
            </a:r>
          </a:p>
          <a:p>
            <a:r>
              <a:rPr lang="fa-IR" dirty="0" smtClean="0"/>
              <a:t>اطلاعات بين طبقات مجاور تحت کنترل يک ساعت مشترک که همزمان به همه‌ي ثباتها اعمال مي‌شود جريان مي‌يابد.</a:t>
            </a:r>
            <a:endParaRPr lang="en-US" dirty="0"/>
          </a:p>
        </p:txBody>
      </p:sp>
      <p:pic>
        <p:nvPicPr>
          <p:cNvPr id="4" name="Picture 3" descr="003.jpg"/>
          <p:cNvPicPr>
            <a:picLocks noChangeAspect="1"/>
          </p:cNvPicPr>
          <p:nvPr/>
        </p:nvPicPr>
        <p:blipFill>
          <a:blip r:embed="rId2"/>
          <a:stretch>
            <a:fillRect/>
          </a:stretch>
        </p:blipFill>
        <p:spPr>
          <a:xfrm>
            <a:off x="1285852" y="2285992"/>
            <a:ext cx="7020768" cy="15813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سيستم لوله‌اي (</a:t>
            </a:r>
            <a:r>
              <a:rPr lang="en-US" altLang="ko-KR" dirty="0" smtClean="0"/>
              <a:t>Pipelining</a:t>
            </a:r>
            <a:r>
              <a:rPr lang="fa-IR" dirty="0" smtClean="0"/>
              <a:t>)</a:t>
            </a:r>
            <a:endParaRPr lang="en-US" dirty="0"/>
          </a:p>
        </p:txBody>
      </p:sp>
      <p:sp>
        <p:nvSpPr>
          <p:cNvPr id="3" name="Content Placeholder 2"/>
          <p:cNvSpPr>
            <a:spLocks noGrp="1"/>
          </p:cNvSpPr>
          <p:nvPr>
            <p:ph idx="1"/>
          </p:nvPr>
        </p:nvSpPr>
        <p:spPr/>
        <p:txBody>
          <a:bodyPr/>
          <a:lstStyle/>
          <a:p>
            <a:r>
              <a:rPr lang="fa-IR" dirty="0" smtClean="0"/>
              <a:t>رفتار خط لوله را مي‌توان به کمک يک نمودار فضا-زمان نشان داد.</a:t>
            </a:r>
          </a:p>
          <a:p>
            <a:endParaRPr lang="fa-IR" dirty="0" smtClean="0"/>
          </a:p>
          <a:p>
            <a:endParaRPr lang="fa-IR" dirty="0" smtClean="0"/>
          </a:p>
          <a:p>
            <a:endParaRPr lang="fa-IR" dirty="0" smtClean="0"/>
          </a:p>
          <a:p>
            <a:endParaRPr lang="fa-IR" dirty="0" smtClean="0"/>
          </a:p>
          <a:p>
            <a:endParaRPr lang="fa-IR" dirty="0" smtClean="0"/>
          </a:p>
          <a:p>
            <a:endParaRPr lang="fa-IR" dirty="0" smtClean="0"/>
          </a:p>
          <a:p>
            <a:endParaRPr lang="fa-IR" dirty="0" smtClean="0"/>
          </a:p>
          <a:p>
            <a:endParaRPr lang="fa-IR" dirty="0" smtClean="0"/>
          </a:p>
          <a:p>
            <a:r>
              <a:rPr lang="fa-IR" dirty="0" smtClean="0"/>
              <a:t>اين نمودار 6 تکليف (</a:t>
            </a:r>
            <a:r>
              <a:rPr lang="en-US" sz="2000" dirty="0" smtClean="0"/>
              <a:t>TASK</a:t>
            </a:r>
            <a:r>
              <a:rPr lang="fa-IR" dirty="0" smtClean="0"/>
              <a:t>) که توسط چهار قطعه اجرا مي‌شوند را نشان مي‌دهد.</a:t>
            </a:r>
            <a:endParaRPr lang="en-US" dirty="0"/>
          </a:p>
        </p:txBody>
      </p:sp>
      <p:graphicFrame>
        <p:nvGraphicFramePr>
          <p:cNvPr id="61442" name="Object 2"/>
          <p:cNvGraphicFramePr>
            <a:graphicFrameLocks noChangeAspect="1"/>
          </p:cNvGraphicFramePr>
          <p:nvPr/>
        </p:nvGraphicFramePr>
        <p:xfrm>
          <a:off x="2357422" y="1571612"/>
          <a:ext cx="5214974" cy="2792613"/>
        </p:xfrm>
        <a:graphic>
          <a:graphicData uri="http://schemas.openxmlformats.org/presentationml/2006/ole">
            <p:oleObj spid="_x0000_s61442" r:id="rId3" imgW="4739760" imgH="2538720" progId="">
              <p:embed/>
            </p:oleObj>
          </a:graphicData>
        </a:graphic>
      </p:graphicFrame>
      <p:sp>
        <p:nvSpPr>
          <p:cNvPr id="5" name="Freeform 14"/>
          <p:cNvSpPr>
            <a:spLocks/>
          </p:cNvSpPr>
          <p:nvPr/>
        </p:nvSpPr>
        <p:spPr bwMode="auto">
          <a:xfrm rot="3199528">
            <a:off x="3227388" y="3010436"/>
            <a:ext cx="2458473" cy="375470"/>
          </a:xfrm>
          <a:custGeom>
            <a:avLst/>
            <a:gdLst/>
            <a:ahLst/>
            <a:cxnLst>
              <a:cxn ang="0">
                <a:pos x="827" y="253"/>
              </a:cxn>
              <a:cxn ang="0">
                <a:pos x="646" y="246"/>
              </a:cxn>
              <a:cxn ang="0">
                <a:pos x="492" y="251"/>
              </a:cxn>
              <a:cxn ang="0">
                <a:pos x="142" y="241"/>
              </a:cxn>
              <a:cxn ang="0">
                <a:pos x="8" y="184"/>
              </a:cxn>
              <a:cxn ang="0">
                <a:pos x="8" y="121"/>
              </a:cxn>
              <a:cxn ang="0">
                <a:pos x="104" y="44"/>
              </a:cxn>
              <a:cxn ang="0">
                <a:pos x="296" y="25"/>
              </a:cxn>
              <a:cxn ang="0">
                <a:pos x="488" y="30"/>
              </a:cxn>
              <a:cxn ang="0">
                <a:pos x="968" y="40"/>
              </a:cxn>
              <a:cxn ang="0">
                <a:pos x="1210" y="42"/>
              </a:cxn>
              <a:cxn ang="0">
                <a:pos x="1270" y="73"/>
              </a:cxn>
              <a:cxn ang="0">
                <a:pos x="1291" y="139"/>
              </a:cxn>
              <a:cxn ang="0">
                <a:pos x="1275" y="204"/>
              </a:cxn>
              <a:cxn ang="0">
                <a:pos x="1161" y="245"/>
              </a:cxn>
              <a:cxn ang="0">
                <a:pos x="862" y="251"/>
              </a:cxn>
              <a:cxn ang="0">
                <a:pos x="857" y="275"/>
              </a:cxn>
            </a:cxnLst>
            <a:rect l="0" t="0" r="r" b="b"/>
            <a:pathLst>
              <a:path w="1291" h="275">
                <a:moveTo>
                  <a:pt x="827" y="253"/>
                </a:moveTo>
                <a:cubicBezTo>
                  <a:pt x="768" y="260"/>
                  <a:pt x="704" y="236"/>
                  <a:pt x="646" y="246"/>
                </a:cubicBezTo>
                <a:cubicBezTo>
                  <a:pt x="591" y="253"/>
                  <a:pt x="576" y="252"/>
                  <a:pt x="492" y="251"/>
                </a:cubicBezTo>
                <a:cubicBezTo>
                  <a:pt x="408" y="250"/>
                  <a:pt x="223" y="252"/>
                  <a:pt x="142" y="241"/>
                </a:cubicBezTo>
                <a:cubicBezTo>
                  <a:pt x="89" y="226"/>
                  <a:pt x="46" y="222"/>
                  <a:pt x="8" y="184"/>
                </a:cubicBezTo>
                <a:cubicBezTo>
                  <a:pt x="0" y="176"/>
                  <a:pt x="8" y="121"/>
                  <a:pt x="8" y="121"/>
                </a:cubicBezTo>
                <a:cubicBezTo>
                  <a:pt x="20" y="96"/>
                  <a:pt x="56" y="61"/>
                  <a:pt x="104" y="44"/>
                </a:cubicBezTo>
                <a:cubicBezTo>
                  <a:pt x="152" y="28"/>
                  <a:pt x="232" y="27"/>
                  <a:pt x="296" y="25"/>
                </a:cubicBezTo>
                <a:cubicBezTo>
                  <a:pt x="377" y="20"/>
                  <a:pt x="376" y="28"/>
                  <a:pt x="488" y="30"/>
                </a:cubicBezTo>
                <a:cubicBezTo>
                  <a:pt x="600" y="32"/>
                  <a:pt x="848" y="38"/>
                  <a:pt x="968" y="40"/>
                </a:cubicBezTo>
                <a:cubicBezTo>
                  <a:pt x="1052" y="45"/>
                  <a:pt x="1128" y="0"/>
                  <a:pt x="1210" y="42"/>
                </a:cubicBezTo>
                <a:cubicBezTo>
                  <a:pt x="1237" y="56"/>
                  <a:pt x="1251" y="47"/>
                  <a:pt x="1270" y="73"/>
                </a:cubicBezTo>
                <a:cubicBezTo>
                  <a:pt x="1281" y="89"/>
                  <a:pt x="1291" y="139"/>
                  <a:pt x="1291" y="139"/>
                </a:cubicBezTo>
                <a:cubicBezTo>
                  <a:pt x="1289" y="147"/>
                  <a:pt x="1283" y="192"/>
                  <a:pt x="1275" y="204"/>
                </a:cubicBezTo>
                <a:cubicBezTo>
                  <a:pt x="1255" y="236"/>
                  <a:pt x="1193" y="239"/>
                  <a:pt x="1161" y="245"/>
                </a:cubicBezTo>
                <a:cubicBezTo>
                  <a:pt x="1041" y="267"/>
                  <a:pt x="1060" y="245"/>
                  <a:pt x="862" y="251"/>
                </a:cubicBezTo>
                <a:cubicBezTo>
                  <a:pt x="835" y="234"/>
                  <a:pt x="800" y="200"/>
                  <a:pt x="857" y="275"/>
                </a:cubicBezTo>
              </a:path>
            </a:pathLst>
          </a:custGeom>
          <a:noFill/>
          <a:ln w="25400" cap="flat" cmpd="sng">
            <a:solidFill>
              <a:srgbClr val="FF99CC"/>
            </a:solidFill>
            <a:prstDash val="solid"/>
            <a:round/>
            <a:headEnd type="none" w="med" len="med"/>
            <a:tailEnd type="none" w="med" len="med"/>
          </a:ln>
          <a:effectLst/>
        </p:spPr>
        <p:txBody>
          <a:bodyPr wrap="none" anchor="ctr"/>
          <a:lstStyle/>
          <a:p>
            <a:endParaRPr lang="en-US"/>
          </a:p>
        </p:txBody>
      </p:sp>
      <p:sp>
        <p:nvSpPr>
          <p:cNvPr id="6" name="Freeform 15"/>
          <p:cNvSpPr>
            <a:spLocks/>
          </p:cNvSpPr>
          <p:nvPr/>
        </p:nvSpPr>
        <p:spPr bwMode="auto">
          <a:xfrm rot="3199528">
            <a:off x="3628516" y="3024245"/>
            <a:ext cx="2458473" cy="306895"/>
          </a:xfrm>
          <a:custGeom>
            <a:avLst/>
            <a:gdLst/>
            <a:ahLst/>
            <a:cxnLst>
              <a:cxn ang="0">
                <a:pos x="827" y="253"/>
              </a:cxn>
              <a:cxn ang="0">
                <a:pos x="646" y="246"/>
              </a:cxn>
              <a:cxn ang="0">
                <a:pos x="492" y="251"/>
              </a:cxn>
              <a:cxn ang="0">
                <a:pos x="142" y="241"/>
              </a:cxn>
              <a:cxn ang="0">
                <a:pos x="8" y="184"/>
              </a:cxn>
              <a:cxn ang="0">
                <a:pos x="8" y="121"/>
              </a:cxn>
              <a:cxn ang="0">
                <a:pos x="104" y="44"/>
              </a:cxn>
              <a:cxn ang="0">
                <a:pos x="296" y="25"/>
              </a:cxn>
              <a:cxn ang="0">
                <a:pos x="488" y="30"/>
              </a:cxn>
              <a:cxn ang="0">
                <a:pos x="968" y="40"/>
              </a:cxn>
              <a:cxn ang="0">
                <a:pos x="1210" y="42"/>
              </a:cxn>
              <a:cxn ang="0">
                <a:pos x="1270" y="73"/>
              </a:cxn>
              <a:cxn ang="0">
                <a:pos x="1291" y="139"/>
              </a:cxn>
              <a:cxn ang="0">
                <a:pos x="1275" y="204"/>
              </a:cxn>
              <a:cxn ang="0">
                <a:pos x="1161" y="245"/>
              </a:cxn>
              <a:cxn ang="0">
                <a:pos x="862" y="251"/>
              </a:cxn>
              <a:cxn ang="0">
                <a:pos x="857" y="275"/>
              </a:cxn>
            </a:cxnLst>
            <a:rect l="0" t="0" r="r" b="b"/>
            <a:pathLst>
              <a:path w="1291" h="275">
                <a:moveTo>
                  <a:pt x="827" y="253"/>
                </a:moveTo>
                <a:cubicBezTo>
                  <a:pt x="768" y="260"/>
                  <a:pt x="704" y="236"/>
                  <a:pt x="646" y="246"/>
                </a:cubicBezTo>
                <a:cubicBezTo>
                  <a:pt x="591" y="253"/>
                  <a:pt x="576" y="252"/>
                  <a:pt x="492" y="251"/>
                </a:cubicBezTo>
                <a:cubicBezTo>
                  <a:pt x="408" y="250"/>
                  <a:pt x="223" y="252"/>
                  <a:pt x="142" y="241"/>
                </a:cubicBezTo>
                <a:cubicBezTo>
                  <a:pt x="89" y="226"/>
                  <a:pt x="46" y="222"/>
                  <a:pt x="8" y="184"/>
                </a:cubicBezTo>
                <a:cubicBezTo>
                  <a:pt x="0" y="176"/>
                  <a:pt x="8" y="121"/>
                  <a:pt x="8" y="121"/>
                </a:cubicBezTo>
                <a:cubicBezTo>
                  <a:pt x="20" y="96"/>
                  <a:pt x="56" y="61"/>
                  <a:pt x="104" y="44"/>
                </a:cubicBezTo>
                <a:cubicBezTo>
                  <a:pt x="152" y="28"/>
                  <a:pt x="232" y="27"/>
                  <a:pt x="296" y="25"/>
                </a:cubicBezTo>
                <a:cubicBezTo>
                  <a:pt x="377" y="20"/>
                  <a:pt x="376" y="28"/>
                  <a:pt x="488" y="30"/>
                </a:cubicBezTo>
                <a:cubicBezTo>
                  <a:pt x="600" y="32"/>
                  <a:pt x="848" y="38"/>
                  <a:pt x="968" y="40"/>
                </a:cubicBezTo>
                <a:cubicBezTo>
                  <a:pt x="1052" y="45"/>
                  <a:pt x="1128" y="0"/>
                  <a:pt x="1210" y="42"/>
                </a:cubicBezTo>
                <a:cubicBezTo>
                  <a:pt x="1237" y="56"/>
                  <a:pt x="1251" y="47"/>
                  <a:pt x="1270" y="73"/>
                </a:cubicBezTo>
                <a:cubicBezTo>
                  <a:pt x="1281" y="89"/>
                  <a:pt x="1291" y="139"/>
                  <a:pt x="1291" y="139"/>
                </a:cubicBezTo>
                <a:cubicBezTo>
                  <a:pt x="1289" y="147"/>
                  <a:pt x="1283" y="192"/>
                  <a:pt x="1275" y="204"/>
                </a:cubicBezTo>
                <a:cubicBezTo>
                  <a:pt x="1255" y="236"/>
                  <a:pt x="1193" y="239"/>
                  <a:pt x="1161" y="245"/>
                </a:cubicBezTo>
                <a:cubicBezTo>
                  <a:pt x="1041" y="267"/>
                  <a:pt x="1060" y="245"/>
                  <a:pt x="862" y="251"/>
                </a:cubicBezTo>
                <a:cubicBezTo>
                  <a:pt x="835" y="234"/>
                  <a:pt x="800" y="200"/>
                  <a:pt x="857" y="275"/>
                </a:cubicBezTo>
              </a:path>
            </a:pathLst>
          </a:custGeom>
          <a:noFill/>
          <a:ln w="25400" cap="flat" cmpd="sng">
            <a:solidFill>
              <a:srgbClr val="CC99FF"/>
            </a:solidFill>
            <a:prstDash val="solid"/>
            <a:round/>
            <a:headEnd type="none" w="med" len="med"/>
            <a:tailEnd type="none" w="med" len="me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سيستم لوله‌اي (</a:t>
            </a:r>
            <a:r>
              <a:rPr lang="en-US" altLang="ko-KR" dirty="0" smtClean="0"/>
              <a:t>Pipelining</a:t>
            </a:r>
            <a:r>
              <a:rPr lang="fa-IR" dirty="0" smtClean="0"/>
              <a:t>)</a:t>
            </a:r>
            <a:endParaRPr lang="en-US" dirty="0"/>
          </a:p>
        </p:txBody>
      </p:sp>
      <p:sp>
        <p:nvSpPr>
          <p:cNvPr id="3" name="Content Placeholder 2"/>
          <p:cNvSpPr>
            <a:spLocks noGrp="1"/>
          </p:cNvSpPr>
          <p:nvPr>
            <p:ph idx="1"/>
          </p:nvPr>
        </p:nvSpPr>
        <p:spPr/>
        <p:txBody>
          <a:bodyPr/>
          <a:lstStyle/>
          <a:p>
            <a:r>
              <a:rPr lang="fa-IR" dirty="0" smtClean="0"/>
              <a:t>يک خط لوله‌ي </a:t>
            </a:r>
            <a:r>
              <a:rPr lang="en-US" dirty="0" smtClean="0"/>
              <a:t>k</a:t>
            </a:r>
            <a:r>
              <a:rPr lang="fa-IR" dirty="0" smtClean="0"/>
              <a:t> قطعه‌اي با زمان چرخه‌ي ساعت برابر </a:t>
            </a:r>
            <a:r>
              <a:rPr lang="en-US" dirty="0" err="1" smtClean="0"/>
              <a:t>t</a:t>
            </a:r>
            <a:r>
              <a:rPr lang="en-US" baseline="-25000" dirty="0" err="1" smtClean="0"/>
              <a:t>p</a:t>
            </a:r>
            <a:r>
              <a:rPr lang="fa-IR" dirty="0" smtClean="0"/>
              <a:t> جهت انجام </a:t>
            </a:r>
            <a:r>
              <a:rPr lang="en-US" dirty="0" smtClean="0"/>
              <a:t>n</a:t>
            </a:r>
            <a:r>
              <a:rPr lang="fa-IR" dirty="0" smtClean="0"/>
              <a:t> تکليف را در نظر بگيريد.</a:t>
            </a:r>
          </a:p>
          <a:p>
            <a:pPr lvl="1"/>
            <a:r>
              <a:rPr lang="fa-IR" dirty="0" smtClean="0"/>
              <a:t>انجام تکليف اول (</a:t>
            </a:r>
            <a:r>
              <a:rPr lang="en-US" dirty="0" smtClean="0"/>
              <a:t>T1</a:t>
            </a:r>
            <a:r>
              <a:rPr lang="fa-IR" dirty="0" smtClean="0"/>
              <a:t>) به زماني برابر </a:t>
            </a:r>
            <a:r>
              <a:rPr lang="en-US" dirty="0" err="1" smtClean="0"/>
              <a:t>kt</a:t>
            </a:r>
            <a:r>
              <a:rPr lang="en-US" baseline="-25000" dirty="0" err="1" smtClean="0"/>
              <a:t>p</a:t>
            </a:r>
            <a:r>
              <a:rPr lang="fa-IR" dirty="0" smtClean="0"/>
              <a:t> نياز دارد.</a:t>
            </a:r>
          </a:p>
          <a:p>
            <a:pPr lvl="1"/>
            <a:r>
              <a:rPr lang="en-US" dirty="0" smtClean="0"/>
              <a:t>n-1</a:t>
            </a:r>
            <a:r>
              <a:rPr lang="fa-IR" dirty="0" smtClean="0"/>
              <a:t> تکليف باقيمانده پس از زماني برابر </a:t>
            </a:r>
            <a:r>
              <a:rPr lang="en-US" dirty="0" smtClean="0"/>
              <a:t>(n-1)</a:t>
            </a:r>
            <a:r>
              <a:rPr lang="en-US" dirty="0" err="1" smtClean="0"/>
              <a:t>t</a:t>
            </a:r>
            <a:r>
              <a:rPr lang="en-US" baseline="-25000" dirty="0" err="1" smtClean="0"/>
              <a:t>p</a:t>
            </a:r>
            <a:r>
              <a:rPr lang="fa-IR" dirty="0" smtClean="0"/>
              <a:t> به انجام مي‌رسند.</a:t>
            </a:r>
          </a:p>
          <a:p>
            <a:pPr lvl="1"/>
            <a:r>
              <a:rPr lang="fa-IR" dirty="0" smtClean="0"/>
              <a:t>بنابراين، انجام </a:t>
            </a:r>
            <a:r>
              <a:rPr lang="en-US" dirty="0" smtClean="0"/>
              <a:t>n</a:t>
            </a:r>
            <a:r>
              <a:rPr lang="fa-IR" dirty="0" smtClean="0"/>
              <a:t> تکليف با استفاده از يک خط لوله‌ي </a:t>
            </a:r>
            <a:r>
              <a:rPr lang="en-US" dirty="0" smtClean="0"/>
              <a:t>k</a:t>
            </a:r>
            <a:r>
              <a:rPr lang="fa-IR" dirty="0" smtClean="0"/>
              <a:t> قطعه‌اي مستلزم </a:t>
            </a:r>
            <a:r>
              <a:rPr lang="en-US" dirty="0" smtClean="0"/>
              <a:t>k+(n-1)</a:t>
            </a:r>
            <a:r>
              <a:rPr lang="fa-IR" dirty="0" smtClean="0"/>
              <a:t> چرخه‌ي ساعت است.</a:t>
            </a:r>
          </a:p>
          <a:p>
            <a:r>
              <a:rPr lang="fa-IR" sz="2000" dirty="0" smtClean="0"/>
              <a:t>زمان کل لازم براي انجام </a:t>
            </a:r>
            <a:r>
              <a:rPr lang="en-US" sz="2000" dirty="0" smtClean="0"/>
              <a:t>n</a:t>
            </a:r>
            <a:r>
              <a:rPr lang="fa-IR" sz="2000" dirty="0" smtClean="0"/>
              <a:t> تکليف، در يک واحد غيرلوله‌اي که هر تکليف را در زماني برابر </a:t>
            </a:r>
            <a:r>
              <a:rPr lang="en-US" sz="2000" dirty="0" err="1" smtClean="0"/>
              <a:t>t</a:t>
            </a:r>
            <a:r>
              <a:rPr lang="en-US" sz="2000" baseline="-25000" dirty="0" err="1" smtClean="0"/>
              <a:t>n</a:t>
            </a:r>
            <a:r>
              <a:rPr lang="fa-IR" sz="2000" dirty="0" smtClean="0"/>
              <a:t> انجام مي‌دهد، برابر </a:t>
            </a:r>
            <a:r>
              <a:rPr lang="en-US" sz="2000" dirty="0" err="1" smtClean="0"/>
              <a:t>nt</a:t>
            </a:r>
            <a:r>
              <a:rPr lang="en-US" sz="2000" baseline="-25000" dirty="0" err="1" smtClean="0"/>
              <a:t>n</a:t>
            </a:r>
            <a:r>
              <a:rPr lang="fa-IR" sz="2000" dirty="0" smtClean="0"/>
              <a:t> خواهد بود.</a:t>
            </a:r>
          </a:p>
          <a:p>
            <a:r>
              <a:rPr lang="fa-IR" sz="2000" dirty="0" smtClean="0"/>
              <a:t>تسريع پردازش لوله‌اي نسبت به پردازش غيرلوله‌اي معادل آن :		</a:t>
            </a:r>
            <a:r>
              <a:rPr lang="en-US" sz="2000" dirty="0" smtClean="0"/>
              <a:t>S = </a:t>
            </a:r>
            <a:r>
              <a:rPr lang="en-US" sz="2000" dirty="0" err="1" smtClean="0"/>
              <a:t>nt</a:t>
            </a:r>
            <a:r>
              <a:rPr lang="en-US" sz="2000" baseline="-25000" dirty="0" err="1" smtClean="0"/>
              <a:t>n</a:t>
            </a:r>
            <a:r>
              <a:rPr lang="en-US" sz="2000" dirty="0" smtClean="0"/>
              <a:t> / [(k+n-1)</a:t>
            </a:r>
            <a:r>
              <a:rPr lang="en-US" sz="2000" dirty="0" err="1" smtClean="0"/>
              <a:t>t</a:t>
            </a:r>
            <a:r>
              <a:rPr lang="en-US" sz="2000" baseline="-25000" dirty="0" err="1" smtClean="0"/>
              <a:t>p</a:t>
            </a:r>
            <a:r>
              <a:rPr lang="en-US" sz="2000" dirty="0" smtClean="0"/>
              <a:t>]</a:t>
            </a:r>
          </a:p>
          <a:p>
            <a:pPr algn="r"/>
            <a:r>
              <a:rPr lang="fa-IR" sz="2000" dirty="0" smtClean="0"/>
              <a:t>با افزايش تعداد تکليف‌ها، </a:t>
            </a:r>
            <a:r>
              <a:rPr lang="en-US" sz="2000" dirty="0" smtClean="0"/>
              <a:t>n</a:t>
            </a:r>
            <a:r>
              <a:rPr lang="fa-IR" sz="2000" dirty="0" smtClean="0"/>
              <a:t> بسيار بزرگتر از </a:t>
            </a:r>
            <a:r>
              <a:rPr lang="en-US" sz="2000" dirty="0" smtClean="0"/>
              <a:t>k-1</a:t>
            </a:r>
            <a:r>
              <a:rPr lang="fa-IR" sz="2000" dirty="0" smtClean="0"/>
              <a:t> شده و </a:t>
            </a:r>
            <a:r>
              <a:rPr lang="en-US" sz="2000" dirty="0" smtClean="0"/>
              <a:t>k+n-1</a:t>
            </a:r>
            <a:r>
              <a:rPr lang="fa-IR" sz="2000" dirty="0" smtClean="0"/>
              <a:t> به سمت </a:t>
            </a:r>
            <a:r>
              <a:rPr lang="en-US" sz="2000" dirty="0" smtClean="0"/>
              <a:t>n</a:t>
            </a:r>
            <a:r>
              <a:rPr lang="fa-IR" sz="2000" dirty="0" smtClean="0"/>
              <a:t> ميل مي‌کند. در نتيجه</a:t>
            </a:r>
          </a:p>
          <a:p>
            <a:pPr algn="l" rtl="0">
              <a:buNone/>
            </a:pPr>
            <a:r>
              <a:rPr lang="fa-IR" sz="2000" dirty="0" smtClean="0"/>
              <a:t>  </a:t>
            </a:r>
            <a:r>
              <a:rPr lang="en-US" sz="2000" dirty="0" smtClean="0"/>
              <a:t>s = </a:t>
            </a:r>
            <a:r>
              <a:rPr lang="en-US" sz="2000" dirty="0" err="1" smtClean="0"/>
              <a:t>t</a:t>
            </a:r>
            <a:r>
              <a:rPr lang="en-US" sz="2000" baseline="-25000" dirty="0" err="1" smtClean="0"/>
              <a:t>n</a:t>
            </a:r>
            <a:r>
              <a:rPr lang="en-US" sz="2000" dirty="0" smtClean="0"/>
              <a:t> / </a:t>
            </a:r>
            <a:r>
              <a:rPr lang="en-US" sz="2000" dirty="0" err="1" smtClean="0"/>
              <a:t>t</a:t>
            </a:r>
            <a:r>
              <a:rPr lang="en-US" sz="2000" baseline="-25000" dirty="0" err="1" smtClean="0"/>
              <a:t>p</a:t>
            </a:r>
            <a:endParaRPr lang="en-US" sz="2000" baseline="-25000" dirty="0" smtClean="0"/>
          </a:p>
          <a:p>
            <a:pPr algn="r"/>
            <a:r>
              <a:rPr lang="fa-IR" sz="2000" dirty="0" smtClean="0"/>
              <a:t>اگر فرض کنيم زماني که پردازش يک تکليف در مدار لوله‌اي و غيرلوله‌اي طول مي‌کشد يکسان است، خواهيم داشت </a:t>
            </a:r>
            <a:r>
              <a:rPr lang="en-US" sz="2000" dirty="0" err="1" smtClean="0"/>
              <a:t>t</a:t>
            </a:r>
            <a:r>
              <a:rPr lang="en-US" sz="2000" baseline="-25000" dirty="0" err="1" smtClean="0"/>
              <a:t>n</a:t>
            </a:r>
            <a:r>
              <a:rPr lang="en-US" sz="2000" dirty="0" smtClean="0"/>
              <a:t> = </a:t>
            </a:r>
            <a:r>
              <a:rPr lang="en-US" sz="2000" dirty="0" err="1" smtClean="0"/>
              <a:t>kt</a:t>
            </a:r>
            <a:r>
              <a:rPr lang="en-US" sz="2000" baseline="-25000" dirty="0" err="1" smtClean="0"/>
              <a:t>p</a:t>
            </a:r>
            <a:r>
              <a:rPr lang="fa-IR" sz="2000" dirty="0" smtClean="0"/>
              <a:t>، بنابراين	</a:t>
            </a:r>
            <a:r>
              <a:rPr lang="en-US" sz="2000" dirty="0" smtClean="0"/>
              <a:t>		</a:t>
            </a:r>
            <a:r>
              <a:rPr lang="fa-IR" sz="2000" dirty="0" smtClean="0"/>
              <a:t>	          </a:t>
            </a:r>
            <a:r>
              <a:rPr lang="en-US" sz="2000" dirty="0" smtClean="0"/>
              <a:t>s = </a:t>
            </a:r>
            <a:r>
              <a:rPr lang="en-US" sz="2000" dirty="0" err="1" smtClean="0"/>
              <a:t>kt</a:t>
            </a:r>
            <a:r>
              <a:rPr lang="en-US" sz="2000" baseline="-25000" dirty="0" err="1" smtClean="0"/>
              <a:t>p</a:t>
            </a:r>
            <a:r>
              <a:rPr lang="en-US" sz="2000" dirty="0" smtClean="0"/>
              <a:t>/</a:t>
            </a:r>
            <a:r>
              <a:rPr lang="en-US" sz="2000" dirty="0" err="1" smtClean="0"/>
              <a:t>t</a:t>
            </a:r>
            <a:r>
              <a:rPr lang="en-US" sz="2000" baseline="-25000" dirty="0" err="1" smtClean="0"/>
              <a:t>p</a:t>
            </a:r>
            <a:r>
              <a:rPr lang="en-US" sz="2000" dirty="0" smtClean="0"/>
              <a:t> = k</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تمرين</a:t>
            </a:r>
            <a:endParaRPr lang="en-US" dirty="0"/>
          </a:p>
        </p:txBody>
      </p:sp>
      <p:sp>
        <p:nvSpPr>
          <p:cNvPr id="3" name="Content Placeholder 2"/>
          <p:cNvSpPr>
            <a:spLocks noGrp="1"/>
          </p:cNvSpPr>
          <p:nvPr>
            <p:ph idx="1"/>
          </p:nvPr>
        </p:nvSpPr>
        <p:spPr/>
        <p:txBody>
          <a:bodyPr/>
          <a:lstStyle/>
          <a:p>
            <a:r>
              <a:rPr lang="fa-IR" dirty="0" smtClean="0"/>
              <a:t>در برخي از محاسبات علمي لازم است عمل رياضي </a:t>
            </a:r>
            <a:r>
              <a:rPr lang="en-US" dirty="0" smtClean="0"/>
              <a:t>(</a:t>
            </a:r>
            <a:r>
              <a:rPr lang="en-US" dirty="0" err="1" smtClean="0"/>
              <a:t>Ai+Bi</a:t>
            </a:r>
            <a:r>
              <a:rPr lang="en-US" dirty="0" smtClean="0"/>
              <a:t>)(</a:t>
            </a:r>
            <a:r>
              <a:rPr lang="en-US" dirty="0" err="1" smtClean="0"/>
              <a:t>Ci+Di</a:t>
            </a:r>
            <a:r>
              <a:rPr lang="en-US" dirty="0" smtClean="0"/>
              <a:t>)</a:t>
            </a:r>
            <a:r>
              <a:rPr lang="fa-IR" dirty="0" smtClean="0"/>
              <a:t> با رشته‌اي از اعداد انجام شود. يک پيکربندي خط لوله‌اي را براي اين تکليف مشخص کنيد. </a:t>
            </a:r>
          </a:p>
          <a:p>
            <a:r>
              <a:rPr lang="fa-IR" dirty="0" smtClean="0"/>
              <a:t>يک نمودار فضا-زمان براي يک خط لوله‌ي شش قطعه‌اي رسم کنيد که زمان صرف شده براي پردازش هشت تکليف را نشان دهد.</a:t>
            </a:r>
          </a:p>
          <a:p>
            <a:r>
              <a:rPr lang="fa-IR" dirty="0" smtClean="0"/>
              <a:t>يک سيستم غيرلوله‌اي 50 نانو ثانيه براي پردازش يک تکليف وقت صرف مي‌کند. همين تکليف مي‌تواند در يک خط لوله‌ي شش قطعه‌اي با چرخه‌ي ساعت 10 نانو ثانيه انجام شود. نسبت تسريع خط لوله را براي 100 تکليف تعيين کنيد. حداکثر تسريع قابل حصول چقدر است؟</a:t>
            </a: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تمرين</a:t>
            </a:r>
            <a:endParaRPr lang="en-US" dirty="0"/>
          </a:p>
        </p:txBody>
      </p:sp>
      <p:sp>
        <p:nvSpPr>
          <p:cNvPr id="3" name="Content Placeholder 2"/>
          <p:cNvSpPr>
            <a:spLocks noGrp="1"/>
          </p:cNvSpPr>
          <p:nvPr>
            <p:ph idx="1"/>
          </p:nvPr>
        </p:nvSpPr>
        <p:spPr/>
        <p:txBody>
          <a:bodyPr/>
          <a:lstStyle/>
          <a:p>
            <a:r>
              <a:rPr lang="fa-IR" dirty="0" smtClean="0"/>
              <a:t>خط لوله‌ي شکل زير </a:t>
            </a:r>
            <a:r>
              <a:rPr lang="fa-IR" dirty="0" smtClean="0"/>
              <a:t>زمان‌هاي </a:t>
            </a:r>
            <a:r>
              <a:rPr lang="fa-IR" dirty="0" smtClean="0"/>
              <a:t>انتشار زير را دارد: 40 نانوثانيه براي خواندن عملوندها از حافظه و قرار دادن آنها در ثبات‌هاي </a:t>
            </a:r>
            <a:r>
              <a:rPr lang="en-US" dirty="0" smtClean="0"/>
              <a:t>R1</a:t>
            </a:r>
            <a:r>
              <a:rPr lang="fa-IR" dirty="0" smtClean="0"/>
              <a:t> و </a:t>
            </a:r>
            <a:r>
              <a:rPr lang="en-US" dirty="0" smtClean="0"/>
              <a:t>R2</a:t>
            </a:r>
            <a:r>
              <a:rPr lang="fa-IR" dirty="0" smtClean="0"/>
              <a:t>، 45 نانوثانيه براي عبور سيگنال از ضرب کننده، 5 نانوثانيه براي انتقال به </a:t>
            </a:r>
            <a:r>
              <a:rPr lang="en-US" dirty="0" smtClean="0"/>
              <a:t>R3</a:t>
            </a:r>
            <a:r>
              <a:rPr lang="fa-IR" dirty="0" smtClean="0"/>
              <a:t> و 15 نانوثانيه براي جمع دو عدد و قرار گرفتن حاصل در </a:t>
            </a:r>
            <a:r>
              <a:rPr lang="en-US" dirty="0" smtClean="0"/>
              <a:t>R5</a:t>
            </a:r>
            <a:r>
              <a:rPr lang="fa-IR" dirty="0" smtClean="0"/>
              <a:t>.</a:t>
            </a:r>
          </a:p>
          <a:p>
            <a:pPr>
              <a:buNone/>
            </a:pPr>
            <a:r>
              <a:rPr lang="fa-IR" dirty="0" smtClean="0"/>
              <a:t>الف) حداکثر زمان چرخه‌ي ساعت قابل استفاده چقدر است؟</a:t>
            </a:r>
          </a:p>
          <a:p>
            <a:pPr>
              <a:buNone/>
            </a:pPr>
            <a:r>
              <a:rPr lang="fa-IR" dirty="0" smtClean="0"/>
              <a:t>ب) يک سيستم غيرلوله‌اي مي‌تواند </a:t>
            </a:r>
            <a:r>
              <a:rPr lang="fa-IR" dirty="0" smtClean="0"/>
              <a:t>همين </a:t>
            </a:r>
            <a:r>
              <a:rPr lang="fa-IR" dirty="0" smtClean="0"/>
              <a:t>عمل را با حذف </a:t>
            </a:r>
            <a:r>
              <a:rPr lang="en-US" dirty="0" smtClean="0"/>
              <a:t>R3</a:t>
            </a:r>
            <a:r>
              <a:rPr lang="fa-IR" dirty="0" smtClean="0"/>
              <a:t> </a:t>
            </a:r>
            <a:r>
              <a:rPr lang="fa-IR" dirty="0" smtClean="0"/>
              <a:t>انجام </a:t>
            </a:r>
            <a:r>
              <a:rPr lang="fa-IR" dirty="0" smtClean="0"/>
              <a:t>دهد. ضرب و جمع عملوندها بدون استفاده از خط لوله چقدر طول خواهد کشيد؟</a:t>
            </a:r>
          </a:p>
          <a:p>
            <a:pPr>
              <a:buNone/>
            </a:pPr>
            <a:r>
              <a:rPr lang="fa-IR" dirty="0" smtClean="0"/>
              <a:t>ج) تسريع خط لوله براي 10 تکليف و دوباره براي 100 تکليف محاسبه کنيد.</a:t>
            </a:r>
          </a:p>
          <a:p>
            <a:pPr>
              <a:buNone/>
            </a:pPr>
            <a:r>
              <a:rPr lang="fa-IR" dirty="0" smtClean="0"/>
              <a:t>د) حداکثر تسريع قابل حصول چقدر است؟</a:t>
            </a:r>
            <a:endParaRPr lang="en-US" dirty="0"/>
          </a:p>
        </p:txBody>
      </p:sp>
      <p:pic>
        <p:nvPicPr>
          <p:cNvPr id="4" name="Picture 3" descr="001.jpg"/>
          <p:cNvPicPr>
            <a:picLocks noChangeAspect="1"/>
          </p:cNvPicPr>
          <p:nvPr/>
        </p:nvPicPr>
        <p:blipFill>
          <a:blip r:embed="rId2" cstate="print"/>
          <a:stretch>
            <a:fillRect/>
          </a:stretch>
        </p:blipFill>
        <p:spPr>
          <a:xfrm>
            <a:off x="214282" y="4143380"/>
            <a:ext cx="2908478" cy="250033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تمرين</a:t>
            </a:r>
            <a:endParaRPr lang="en-US" dirty="0"/>
          </a:p>
        </p:txBody>
      </p:sp>
      <p:sp>
        <p:nvSpPr>
          <p:cNvPr id="3" name="Content Placeholder 2"/>
          <p:cNvSpPr>
            <a:spLocks noGrp="1"/>
          </p:cNvSpPr>
          <p:nvPr>
            <p:ph idx="1"/>
          </p:nvPr>
        </p:nvSpPr>
        <p:spPr/>
        <p:txBody>
          <a:bodyPr/>
          <a:lstStyle/>
          <a:p>
            <a:r>
              <a:rPr lang="fa-IR" smtClean="0"/>
              <a:t>يک </a:t>
            </a:r>
            <a:r>
              <a:rPr lang="fa-IR" dirty="0" smtClean="0"/>
              <a:t>واحد محاسباتي لوله‌اي (</a:t>
            </a:r>
            <a:r>
              <a:rPr lang="en-US" dirty="0" smtClean="0"/>
              <a:t>Pipeline</a:t>
            </a:r>
            <a:r>
              <a:rPr lang="fa-IR" dirty="0" smtClean="0"/>
              <a:t>) داراي پنج قسمت (</a:t>
            </a:r>
            <a:r>
              <a:rPr lang="en-US" dirty="0" smtClean="0"/>
              <a:t>Stage</a:t>
            </a:r>
            <a:r>
              <a:rPr lang="fa-IR" dirty="0" smtClean="0"/>
              <a:t>) با زمان اجراي </a:t>
            </a:r>
            <a:r>
              <a:rPr lang="en-US" dirty="0" smtClean="0"/>
              <a:t>36ns</a:t>
            </a:r>
            <a:r>
              <a:rPr lang="fa-IR" dirty="0" smtClean="0"/>
              <a:t>، </a:t>
            </a:r>
            <a:r>
              <a:rPr lang="en-US" dirty="0" smtClean="0"/>
              <a:t>39ns</a:t>
            </a:r>
            <a:r>
              <a:rPr lang="fa-IR" dirty="0" smtClean="0"/>
              <a:t>، </a:t>
            </a:r>
            <a:r>
              <a:rPr lang="en-US" dirty="0" smtClean="0"/>
              <a:t>23ns</a:t>
            </a:r>
            <a:r>
              <a:rPr lang="fa-IR" dirty="0" smtClean="0"/>
              <a:t>، </a:t>
            </a:r>
            <a:r>
              <a:rPr lang="en-US" dirty="0" smtClean="0"/>
              <a:t>28ns</a:t>
            </a:r>
            <a:r>
              <a:rPr lang="fa-IR" dirty="0" smtClean="0"/>
              <a:t> و </a:t>
            </a:r>
            <a:r>
              <a:rPr lang="en-US" dirty="0" smtClean="0"/>
              <a:t>64ns</a:t>
            </a:r>
            <a:r>
              <a:rPr lang="fa-IR" dirty="0" smtClean="0"/>
              <a:t> مي‌باشد. اگر از ثبات‌هايي با تأخير </a:t>
            </a:r>
            <a:r>
              <a:rPr lang="en-US" dirty="0" smtClean="0"/>
              <a:t>1ns</a:t>
            </a:r>
            <a:r>
              <a:rPr lang="fa-IR" dirty="0" smtClean="0"/>
              <a:t> در بين قسمت‌هاي مختلف لوله استفاده شده‌باشد، افزايش سرعت اين واحد محاسباتي نسبت به تأخير غيرلوله‌اي در اجراي 8 دستور متوالي غير وابسته چقدر است؟</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خط لوله‌ي دستورالعمل (</a:t>
            </a:r>
            <a:r>
              <a:rPr lang="en-US" altLang="ko-KR" sz="2400" dirty="0" smtClean="0"/>
              <a:t>Instruction Pipeline</a:t>
            </a:r>
            <a:r>
              <a:rPr lang="fa-IR" dirty="0" smtClean="0"/>
              <a:t>)</a:t>
            </a:r>
            <a:endParaRPr lang="en-US" dirty="0"/>
          </a:p>
        </p:txBody>
      </p:sp>
      <p:sp>
        <p:nvSpPr>
          <p:cNvPr id="3" name="Content Placeholder 2"/>
          <p:cNvSpPr>
            <a:spLocks noGrp="1"/>
          </p:cNvSpPr>
          <p:nvPr>
            <p:ph idx="1"/>
          </p:nvPr>
        </p:nvSpPr>
        <p:spPr/>
        <p:txBody>
          <a:bodyPr/>
          <a:lstStyle/>
          <a:p>
            <a:r>
              <a:rPr lang="fa-IR" dirty="0" smtClean="0"/>
              <a:t>در حالت کلي، کامپيوتر بايد هر دستورالعمل را با رشته‌ مراحل زير پردازش کند.</a:t>
            </a:r>
          </a:p>
          <a:p>
            <a:pPr marL="914400" lvl="1" indent="-457200">
              <a:buFont typeface="+mj-lt"/>
              <a:buAutoNum type="arabicPeriod"/>
            </a:pPr>
            <a:r>
              <a:rPr lang="fa-IR" dirty="0" smtClean="0"/>
              <a:t>واکشي دستورالعمل از حافظه</a:t>
            </a:r>
          </a:p>
          <a:p>
            <a:pPr marL="914400" lvl="1" indent="-457200">
              <a:buFont typeface="+mj-lt"/>
              <a:buAutoNum type="arabicPeriod"/>
            </a:pPr>
            <a:r>
              <a:rPr lang="fa-IR" dirty="0" smtClean="0"/>
              <a:t>کدگشايي دستورالعمل</a:t>
            </a:r>
          </a:p>
          <a:p>
            <a:pPr marL="914400" lvl="1" indent="-457200">
              <a:buFont typeface="+mj-lt"/>
              <a:buAutoNum type="arabicPeriod"/>
            </a:pPr>
            <a:r>
              <a:rPr lang="fa-IR" dirty="0" smtClean="0"/>
              <a:t>محاسبه‌ي آدرس موثر</a:t>
            </a:r>
          </a:p>
          <a:p>
            <a:pPr marL="914400" lvl="1" indent="-457200">
              <a:buFont typeface="+mj-lt"/>
              <a:buAutoNum type="arabicPeriod"/>
            </a:pPr>
            <a:r>
              <a:rPr lang="fa-IR" dirty="0" smtClean="0"/>
              <a:t>واکشي عملوند‌ها از حافظه</a:t>
            </a:r>
          </a:p>
          <a:p>
            <a:pPr marL="914400" lvl="1" indent="-457200">
              <a:buFont typeface="+mj-lt"/>
              <a:buAutoNum type="arabicPeriod"/>
            </a:pPr>
            <a:r>
              <a:rPr lang="fa-IR" dirty="0" smtClean="0"/>
              <a:t>اجراي دستورالعمل</a:t>
            </a:r>
          </a:p>
          <a:p>
            <a:pPr marL="914400" lvl="1" indent="-457200">
              <a:buFont typeface="+mj-lt"/>
              <a:buAutoNum type="arabicPeriod"/>
            </a:pPr>
            <a:r>
              <a:rPr lang="fa-IR" dirty="0" smtClean="0"/>
              <a:t>ذخيره‌ي نتيجه در محل مناسب</a:t>
            </a:r>
          </a:p>
          <a:p>
            <a:r>
              <a:rPr lang="fa-IR" dirty="0" smtClean="0"/>
              <a:t>اشکالات خاصي که مانع از عملکرد خط لوله‌ي دستورالعمل با حداکثر سرعت آن مي‌شود:</a:t>
            </a:r>
          </a:p>
          <a:p>
            <a:pPr lvl="1"/>
            <a:r>
              <a:rPr lang="fa-IR" dirty="0" smtClean="0"/>
              <a:t>قطعه‌هاي مختلف مدت زمان متفاوتي براي کار روي اطلاعات صرف مي‌کنند.</a:t>
            </a:r>
          </a:p>
          <a:p>
            <a:pPr lvl="1"/>
            <a:r>
              <a:rPr lang="fa-IR" dirty="0" smtClean="0"/>
              <a:t>براي بعضي از عمليات‌ها، از روي برخي از قطعه‌ها پرش مي‌شود.</a:t>
            </a:r>
          </a:p>
          <a:p>
            <a:r>
              <a:rPr lang="fa-IR" dirty="0" smtClean="0"/>
              <a:t>اگر چرخه‌ي دستورالعمل به قطعه‌هايي با مدت مساوي تقسيم شود، طرح خط لوله‌ي دستورالعمل کارآمدتري خواهيم داشت.</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trips(down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trips(downLeft)">
                                      <p:cBhvr>
                                        <p:cTn id="42" dur="500"/>
                                        <p:tgtEl>
                                          <p:spTgt spid="3">
                                            <p:txEl>
                                              <p:pRg st="7" end="7"/>
                                            </p:txEl>
                                          </p:spTgt>
                                        </p:tgtEl>
                                      </p:cBhvr>
                                    </p:animEffect>
                                  </p:childTnLst>
                                </p:cTn>
                              </p:par>
                            </p:childTnLst>
                          </p:cTn>
                        </p:par>
                        <p:par>
                          <p:cTn id="43" fill="hold">
                            <p:stCondLst>
                              <p:cond delay="500"/>
                            </p:stCondLst>
                            <p:childTnLst>
                              <p:par>
                                <p:cTn id="44" presetID="18" presetClass="entr" presetSubtype="12" fill="hold" grpId="0" nodeType="afterEffect">
                                  <p:stCondLst>
                                    <p:cond delay="0"/>
                                  </p:stCondLst>
                                  <p:childTnLst>
                                    <p:set>
                                      <p:cBhvr>
                                        <p:cTn id="45" dur="1" fill="hold">
                                          <p:stCondLst>
                                            <p:cond delay="0"/>
                                          </p:stCondLst>
                                        </p:cTn>
                                        <p:tgtEl>
                                          <p:spTgt spid="3">
                                            <p:txEl>
                                              <p:pRg st="8" end="8"/>
                                            </p:txEl>
                                          </p:spTgt>
                                        </p:tgtEl>
                                        <p:attrNameLst>
                                          <p:attrName>style.visibility</p:attrName>
                                        </p:attrNameLst>
                                      </p:cBhvr>
                                      <p:to>
                                        <p:strVal val="visible"/>
                                      </p:to>
                                    </p:set>
                                    <p:animEffect transition="in" filter="strips(downLeft)">
                                      <p:cBhvr>
                                        <p:cTn id="46" dur="500"/>
                                        <p:tgtEl>
                                          <p:spTgt spid="3">
                                            <p:txEl>
                                              <p:pRg st="8" end="8"/>
                                            </p:txEl>
                                          </p:spTgt>
                                        </p:tgtEl>
                                      </p:cBhvr>
                                    </p:animEffect>
                                  </p:childTnLst>
                                </p:cTn>
                              </p:par>
                            </p:childTnLst>
                          </p:cTn>
                        </p:par>
                        <p:par>
                          <p:cTn id="47" fill="hold">
                            <p:stCondLst>
                              <p:cond delay="1000"/>
                            </p:stCondLst>
                            <p:childTnLst>
                              <p:par>
                                <p:cTn id="48" presetID="18" presetClass="entr" presetSubtype="12" fill="hold" grpId="0" nodeType="afterEffect">
                                  <p:stCondLst>
                                    <p:cond delay="0"/>
                                  </p:stCondLst>
                                  <p:childTnLst>
                                    <p:set>
                                      <p:cBhvr>
                                        <p:cTn id="49" dur="1" fill="hold">
                                          <p:stCondLst>
                                            <p:cond delay="0"/>
                                          </p:stCondLst>
                                        </p:cTn>
                                        <p:tgtEl>
                                          <p:spTgt spid="3">
                                            <p:txEl>
                                              <p:pRg st="9" end="9"/>
                                            </p:txEl>
                                          </p:spTgt>
                                        </p:tgtEl>
                                        <p:attrNameLst>
                                          <p:attrName>style.visibility</p:attrName>
                                        </p:attrNameLst>
                                      </p:cBhvr>
                                      <p:to>
                                        <p:strVal val="visible"/>
                                      </p:to>
                                    </p:set>
                                    <p:animEffect transition="in" filter="strips(downLeft)">
                                      <p:cBhvr>
                                        <p:cTn id="50" dur="500"/>
                                        <p:tgtEl>
                                          <p:spTgt spid="3">
                                            <p:txEl>
                                              <p:pRg st="9" end="9"/>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8" presetClass="entr" presetSubtype="12" fill="hold" grpId="0" nodeType="click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animEffect transition="in" filter="strips(downLeft)">
                                      <p:cBhvr>
                                        <p:cTn id="55"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چرخه‌ي دستورالعمل در </a:t>
            </a:r>
            <a:r>
              <a:rPr lang="en-US" dirty="0" err="1" smtClean="0"/>
              <a:t>cpu</a:t>
            </a:r>
            <a:r>
              <a:rPr lang="fa-IR" dirty="0" smtClean="0"/>
              <a:t> با خط لوله چهار قطعه‌اي</a:t>
            </a:r>
            <a:endParaRPr lang="en-US" dirty="0"/>
          </a:p>
        </p:txBody>
      </p:sp>
      <p:pic>
        <p:nvPicPr>
          <p:cNvPr id="4" name="Content Placeholder 3" descr="other 001.jpg"/>
          <p:cNvPicPr>
            <a:picLocks noGrp="1" noChangeAspect="1"/>
          </p:cNvPicPr>
          <p:nvPr>
            <p:ph idx="1"/>
          </p:nvPr>
        </p:nvPicPr>
        <p:blipFill>
          <a:blip r:embed="rId2"/>
          <a:stretch>
            <a:fillRect/>
          </a:stretch>
        </p:blipFill>
        <p:spPr>
          <a:xfrm>
            <a:off x="2571736" y="913818"/>
            <a:ext cx="3786214" cy="554922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مثال: خط لوله‌ي چهارقطعه‌اي</a:t>
            </a:r>
            <a:endParaRPr lang="en-US" dirty="0"/>
          </a:p>
        </p:txBody>
      </p:sp>
      <p:sp>
        <p:nvSpPr>
          <p:cNvPr id="3" name="Content Placeholder 2"/>
          <p:cNvSpPr>
            <a:spLocks noGrp="1"/>
          </p:cNvSpPr>
          <p:nvPr>
            <p:ph idx="1"/>
          </p:nvPr>
        </p:nvSpPr>
        <p:spPr/>
        <p:txBody>
          <a:bodyPr/>
          <a:lstStyle/>
          <a:p>
            <a:r>
              <a:rPr lang="en-US" dirty="0" smtClean="0"/>
              <a:t>FI</a:t>
            </a:r>
            <a:r>
              <a:rPr lang="fa-IR" dirty="0" smtClean="0"/>
              <a:t>: واکشي دستورالعمل</a:t>
            </a:r>
          </a:p>
          <a:p>
            <a:r>
              <a:rPr lang="en-US" dirty="0" smtClean="0"/>
              <a:t>DA</a:t>
            </a:r>
            <a:r>
              <a:rPr lang="fa-IR" dirty="0" smtClean="0"/>
              <a:t>: کدگشايي دستورالعمل و محاسبه‌ي آدرس موثر</a:t>
            </a:r>
          </a:p>
          <a:p>
            <a:r>
              <a:rPr lang="en-US" dirty="0" smtClean="0"/>
              <a:t>FO</a:t>
            </a:r>
            <a:r>
              <a:rPr lang="fa-IR" dirty="0" smtClean="0"/>
              <a:t>: واکشي عملوند</a:t>
            </a:r>
          </a:p>
          <a:p>
            <a:r>
              <a:rPr lang="en-US" dirty="0" smtClean="0"/>
              <a:t>EX</a:t>
            </a:r>
            <a:r>
              <a:rPr lang="fa-IR" dirty="0" smtClean="0"/>
              <a:t>: اجراي دستورالعمل</a:t>
            </a:r>
          </a:p>
          <a:p>
            <a:endParaRPr lang="fa-IR" dirty="0" smtClean="0"/>
          </a:p>
          <a:p>
            <a:endParaRPr lang="fa-IR" dirty="0" smtClean="0"/>
          </a:p>
          <a:p>
            <a:endParaRPr lang="fa-IR" dirty="0" smtClean="0"/>
          </a:p>
          <a:p>
            <a:endParaRPr lang="fa-IR" dirty="0" smtClean="0"/>
          </a:p>
          <a:p>
            <a:endParaRPr lang="fa-IR" dirty="0" smtClean="0"/>
          </a:p>
          <a:p>
            <a:r>
              <a:rPr lang="fa-IR" dirty="0" smtClean="0"/>
              <a:t>فرض شده که پردازنده حافظه‌هاي جداگانه‌اي براي دستورالعمل ها و داده‌ها دارد.</a:t>
            </a:r>
          </a:p>
          <a:p>
            <a:r>
              <a:rPr lang="fa-IR" sz="2000" dirty="0" smtClean="0"/>
              <a:t>دستورالعمل 3 يک دستورالعمل پرش است. به محض کدگشايي اين دستورالعمل در قطعه </a:t>
            </a:r>
            <a:r>
              <a:rPr lang="en-US" sz="2000" dirty="0" smtClean="0"/>
              <a:t>DA</a:t>
            </a:r>
            <a:r>
              <a:rPr lang="fa-IR" sz="2000" dirty="0" smtClean="0"/>
              <a:t>، انتقال دستورالعمل‌هاي ديگر از </a:t>
            </a:r>
            <a:r>
              <a:rPr lang="en-US" sz="2000" dirty="0" smtClean="0"/>
              <a:t>FI</a:t>
            </a:r>
            <a:r>
              <a:rPr lang="fa-IR" sz="2000" dirty="0" smtClean="0"/>
              <a:t> به </a:t>
            </a:r>
            <a:r>
              <a:rPr lang="en-US" sz="2000" dirty="0" smtClean="0"/>
              <a:t>DA</a:t>
            </a:r>
            <a:r>
              <a:rPr lang="fa-IR" sz="2000" dirty="0" smtClean="0"/>
              <a:t> متوقف شده تا دستورالعمل پرش در مرحله 6 اجرا شود. اگر پرش صورت گيرد، دستورالعمل جديدي در مرحله‌ي 7 واکشي مي‌شود.</a:t>
            </a:r>
            <a:endParaRPr lang="en-US" sz="2000" dirty="0"/>
          </a:p>
        </p:txBody>
      </p:sp>
      <p:graphicFrame>
        <p:nvGraphicFramePr>
          <p:cNvPr id="62468" name="Object 4"/>
          <p:cNvGraphicFramePr>
            <a:graphicFrameLocks noChangeAspect="1"/>
          </p:cNvGraphicFramePr>
          <p:nvPr/>
        </p:nvGraphicFramePr>
        <p:xfrm>
          <a:off x="0" y="1928802"/>
          <a:ext cx="6000750" cy="2867025"/>
        </p:xfrm>
        <a:graphic>
          <a:graphicData uri="http://schemas.openxmlformats.org/presentationml/2006/ole">
            <p:oleObj spid="_x0000_s62468" r:id="rId3" imgW="7466040" imgH="3567600" progId="">
              <p:embed/>
            </p:oleObj>
          </a:graphicData>
        </a:graphic>
      </p:graphicFrame>
      <p:sp>
        <p:nvSpPr>
          <p:cNvPr id="7" name="Freeform 14"/>
          <p:cNvSpPr>
            <a:spLocks/>
          </p:cNvSpPr>
          <p:nvPr/>
        </p:nvSpPr>
        <p:spPr bwMode="auto">
          <a:xfrm>
            <a:off x="2285984" y="3357562"/>
            <a:ext cx="2000264" cy="1500198"/>
          </a:xfrm>
          <a:custGeom>
            <a:avLst/>
            <a:gdLst/>
            <a:ahLst/>
            <a:cxnLst>
              <a:cxn ang="0">
                <a:pos x="88" y="16"/>
              </a:cxn>
              <a:cxn ang="0">
                <a:pos x="568" y="16"/>
              </a:cxn>
              <a:cxn ang="0">
                <a:pos x="616" y="16"/>
              </a:cxn>
              <a:cxn ang="0">
                <a:pos x="712" y="112"/>
              </a:cxn>
              <a:cxn ang="0">
                <a:pos x="1000" y="400"/>
              </a:cxn>
              <a:cxn ang="0">
                <a:pos x="1048" y="496"/>
              </a:cxn>
              <a:cxn ang="0">
                <a:pos x="952" y="544"/>
              </a:cxn>
              <a:cxn ang="0">
                <a:pos x="520" y="544"/>
              </a:cxn>
              <a:cxn ang="0">
                <a:pos x="280" y="352"/>
              </a:cxn>
              <a:cxn ang="0">
                <a:pos x="40" y="64"/>
              </a:cxn>
              <a:cxn ang="0">
                <a:pos x="88" y="16"/>
              </a:cxn>
            </a:cxnLst>
            <a:rect l="0" t="0" r="r" b="b"/>
            <a:pathLst>
              <a:path w="1056" h="576">
                <a:moveTo>
                  <a:pt x="88" y="16"/>
                </a:moveTo>
                <a:cubicBezTo>
                  <a:pt x="176" y="8"/>
                  <a:pt x="480" y="16"/>
                  <a:pt x="568" y="16"/>
                </a:cubicBezTo>
                <a:cubicBezTo>
                  <a:pt x="656" y="16"/>
                  <a:pt x="592" y="0"/>
                  <a:pt x="616" y="16"/>
                </a:cubicBezTo>
                <a:cubicBezTo>
                  <a:pt x="640" y="32"/>
                  <a:pt x="648" y="48"/>
                  <a:pt x="712" y="112"/>
                </a:cubicBezTo>
                <a:cubicBezTo>
                  <a:pt x="776" y="176"/>
                  <a:pt x="944" y="336"/>
                  <a:pt x="1000" y="400"/>
                </a:cubicBezTo>
                <a:cubicBezTo>
                  <a:pt x="1056" y="464"/>
                  <a:pt x="1056" y="472"/>
                  <a:pt x="1048" y="496"/>
                </a:cubicBezTo>
                <a:cubicBezTo>
                  <a:pt x="1040" y="520"/>
                  <a:pt x="1040" y="536"/>
                  <a:pt x="952" y="544"/>
                </a:cubicBezTo>
                <a:cubicBezTo>
                  <a:pt x="864" y="552"/>
                  <a:pt x="632" y="576"/>
                  <a:pt x="520" y="544"/>
                </a:cubicBezTo>
                <a:cubicBezTo>
                  <a:pt x="408" y="512"/>
                  <a:pt x="360" y="432"/>
                  <a:pt x="280" y="352"/>
                </a:cubicBezTo>
                <a:cubicBezTo>
                  <a:pt x="200" y="272"/>
                  <a:pt x="72" y="120"/>
                  <a:pt x="40" y="64"/>
                </a:cubicBezTo>
                <a:cubicBezTo>
                  <a:pt x="8" y="8"/>
                  <a:pt x="0" y="24"/>
                  <a:pt x="88" y="16"/>
                </a:cubicBezTo>
                <a:close/>
              </a:path>
            </a:pathLst>
          </a:custGeom>
          <a:noFill/>
          <a:ln w="31750" cap="flat" cmpd="sng">
            <a:solidFill>
              <a:srgbClr val="FF9900"/>
            </a:solidFill>
            <a:prstDash val="solid"/>
            <a:round/>
            <a:headEnd type="none" w="med" len="med"/>
            <a:tailEnd type="none" w="med" len="med"/>
          </a:ln>
          <a:effectLst/>
        </p:spPr>
        <p:txBody>
          <a:bodyPr wrap="none" anchor="ctr"/>
          <a:lstStyle/>
          <a:p>
            <a:endParaRPr lang="en-US"/>
          </a:p>
        </p:txBody>
      </p:sp>
      <p:sp>
        <p:nvSpPr>
          <p:cNvPr id="8" name="AutoShape 16"/>
          <p:cNvSpPr>
            <a:spLocks noChangeArrowheads="1"/>
          </p:cNvSpPr>
          <p:nvPr/>
        </p:nvSpPr>
        <p:spPr bwMode="auto">
          <a:xfrm>
            <a:off x="3786182" y="4572008"/>
            <a:ext cx="1143000" cy="609600"/>
          </a:xfrm>
          <a:prstGeom prst="irregularSeal1">
            <a:avLst/>
          </a:prstGeom>
          <a:solidFill>
            <a:srgbClr val="00FF00"/>
          </a:solidFill>
          <a:ln w="25400">
            <a:solidFill>
              <a:schemeClr val="accent1"/>
            </a:solidFill>
            <a:miter lim="800000"/>
            <a:headEnd/>
            <a:tailEnd/>
          </a:ln>
          <a:effectLst/>
        </p:spPr>
        <p:txBody>
          <a:bodyPr wrap="none" anchor="ctr"/>
          <a:lstStyle/>
          <a:p>
            <a:pPr eaLnBrk="1" latinLnBrk="1" hangingPunct="1"/>
            <a:r>
              <a:rPr kumimoji="1" lang="en-US" altLang="ko-KR" sz="1400" b="1" dirty="0"/>
              <a:t>Branch</a:t>
            </a:r>
            <a:endParaRPr kumimoji="1" lang="en-US" altLang="ko-KR"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20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پردازش موازي</a:t>
            </a:r>
            <a:endParaRPr lang="en-US" dirty="0"/>
          </a:p>
        </p:txBody>
      </p:sp>
      <p:sp>
        <p:nvSpPr>
          <p:cNvPr id="3" name="Content Placeholder 2"/>
          <p:cNvSpPr>
            <a:spLocks noGrp="1"/>
          </p:cNvSpPr>
          <p:nvPr>
            <p:ph idx="1"/>
          </p:nvPr>
        </p:nvSpPr>
        <p:spPr/>
        <p:txBody>
          <a:bodyPr/>
          <a:lstStyle/>
          <a:p>
            <a:r>
              <a:rPr lang="fa-IR" dirty="0" smtClean="0"/>
              <a:t>پردازش موازي اصلاحي است براي مشخص کردن دسته‌ي وسيعي از روش‌هايي که براي پردازش همزمان اطلاعات با هدف افزايش سرعت محاسباتي يک سيستم کامپيوتري به‌کار مي‌رود.</a:t>
            </a:r>
          </a:p>
          <a:p>
            <a:r>
              <a:rPr lang="fa-IR" dirty="0" smtClean="0"/>
              <a:t>هدف از پردازش موازي تسريع قابليت پردازشي کامپيوتر و افزايش توان عملياتي آن مي‌باشد.</a:t>
            </a:r>
          </a:p>
          <a:p>
            <a:pPr lvl="1"/>
            <a:r>
              <a:rPr lang="fa-IR" dirty="0" smtClean="0"/>
              <a:t>توان عملياتي: ميزان پردازش قابل انجام در طول يک فاصله‌ي زماني معين.</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خط لوله‌ي دستورالعمل</a:t>
            </a:r>
            <a:endParaRPr lang="en-US" dirty="0"/>
          </a:p>
        </p:txBody>
      </p:sp>
      <p:sp>
        <p:nvSpPr>
          <p:cNvPr id="3" name="Content Placeholder 2"/>
          <p:cNvSpPr>
            <a:spLocks noGrp="1"/>
          </p:cNvSpPr>
          <p:nvPr>
            <p:ph idx="1"/>
          </p:nvPr>
        </p:nvSpPr>
        <p:spPr/>
        <p:txBody>
          <a:bodyPr/>
          <a:lstStyle/>
          <a:p>
            <a:r>
              <a:rPr lang="fa-IR" dirty="0" smtClean="0"/>
              <a:t>سه اشکال عمده که باعث انحراف خط لوله‌ي دستورالعمل از عملکرد عادي مي‌شود.</a:t>
            </a:r>
          </a:p>
          <a:p>
            <a:pPr lvl="1"/>
            <a:r>
              <a:rPr lang="fa-IR" dirty="0" smtClean="0"/>
              <a:t>تزاحم هاي منابع: در اثر مراجعه به حافظه توسط دو قطعه به‌طور همزمان. </a:t>
            </a:r>
          </a:p>
          <a:p>
            <a:pPr lvl="2"/>
            <a:r>
              <a:rPr lang="fa-IR" dirty="0" smtClean="0"/>
              <a:t>بيشتر اين تزاحم‌ها با استفاده از حافظه‌هاي جداگانه براي دستورالعمل‌ها و داده‌ها برطرف مي‌شود.</a:t>
            </a:r>
          </a:p>
          <a:p>
            <a:pPr lvl="1"/>
            <a:r>
              <a:rPr lang="fa-IR" dirty="0" smtClean="0"/>
              <a:t>تزاحم وابستگي داده‌ها: زماني که دستورالعملي وابسته به نتيجه‌ي يکي از دستورالعمل‌هاي قبلي باشد و اين نتيجه هنوز در اختيار نباشد.</a:t>
            </a:r>
          </a:p>
          <a:p>
            <a:pPr lvl="1"/>
            <a:r>
              <a:rPr lang="fa-IR" dirty="0" smtClean="0"/>
              <a:t>اشکالات انشعابي، از دستورالعمل‌هاي انشعاب و دستورات ديگري که مقدار </a:t>
            </a:r>
            <a:r>
              <a:rPr lang="en-US" dirty="0" smtClean="0"/>
              <a:t>PC</a:t>
            </a:r>
            <a:r>
              <a:rPr lang="fa-IR" dirty="0" smtClean="0"/>
              <a:t> را تغيير مي‌دهند ناشي مي‌گردد.</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خط لوله‌ي دستورالعمل</a:t>
            </a:r>
            <a:endParaRPr lang="en-US" dirty="0"/>
          </a:p>
        </p:txBody>
      </p:sp>
      <p:sp>
        <p:nvSpPr>
          <p:cNvPr id="3" name="Content Placeholder 2"/>
          <p:cNvSpPr>
            <a:spLocks noGrp="1"/>
          </p:cNvSpPr>
          <p:nvPr>
            <p:ph idx="1"/>
          </p:nvPr>
        </p:nvSpPr>
        <p:spPr/>
        <p:txBody>
          <a:bodyPr/>
          <a:lstStyle/>
          <a:p>
            <a:r>
              <a:rPr lang="fa-IR" sz="2800" dirty="0" smtClean="0"/>
              <a:t>وابستگي داده‌ها</a:t>
            </a:r>
          </a:p>
          <a:p>
            <a:pPr lvl="1"/>
            <a:r>
              <a:rPr lang="fa-IR" sz="2800" dirty="0" smtClean="0"/>
              <a:t>روش‌هاي مقابله با تزاحم وابستگي‌هاي داده‌ها</a:t>
            </a:r>
          </a:p>
          <a:p>
            <a:pPr lvl="2"/>
            <a:r>
              <a:rPr lang="fa-IR" sz="2400" b="1" dirty="0" smtClean="0"/>
              <a:t>هم‌بندهاي سخت‌افزاري: </a:t>
            </a:r>
            <a:r>
              <a:rPr lang="fa-IR" sz="2400" dirty="0" smtClean="0"/>
              <a:t>همبند مداري است که دستورالعمل هايي را که عملوند‌هاي مبدا آنها مقصد دستورالعمل‌هاي ديگري در پشت سر آنها در خط لوله است را آشکار مي کند. (جهت ايجاد تاخير سخت افزاري)</a:t>
            </a:r>
          </a:p>
          <a:p>
            <a:pPr lvl="2"/>
            <a:r>
              <a:rPr lang="fa-IR" sz="2400" b="1" dirty="0" smtClean="0"/>
              <a:t>ارسال عملوند: </a:t>
            </a:r>
            <a:r>
              <a:rPr lang="fa-IR" sz="2400" dirty="0" smtClean="0"/>
              <a:t>از سخت‌افزار خاصي براي آشکارسازي تزاحم و سپس احتزار از آن با هدايت داده‌ي مورد نياز از طريق مسيرهاي خاصي بين قطعات خط لوله استفاده مي‌شود.</a:t>
            </a:r>
          </a:p>
          <a:p>
            <a:pPr lvl="2"/>
            <a:r>
              <a:rPr lang="fa-IR" sz="2400" b="1" dirty="0" smtClean="0"/>
              <a:t>باردهي با تأخير: </a:t>
            </a:r>
            <a:r>
              <a:rPr lang="fa-IR" sz="2400" dirty="0" smtClean="0"/>
              <a:t>مترجم برنامه تزاحم داده‌ها را کشف کرده و با گنجاندن دستورالعمل‌هاي بيکار، باردهي داده‌هاي مزاحم را به تأخير مي‌اندازد.</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خط لوله‌ي دستورالعمل</a:t>
            </a:r>
            <a:endParaRPr lang="en-US" dirty="0"/>
          </a:p>
        </p:txBody>
      </p:sp>
      <p:sp>
        <p:nvSpPr>
          <p:cNvPr id="3" name="Content Placeholder 2"/>
          <p:cNvSpPr>
            <a:spLocks noGrp="1"/>
          </p:cNvSpPr>
          <p:nvPr>
            <p:ph idx="1"/>
          </p:nvPr>
        </p:nvSpPr>
        <p:spPr/>
        <p:txBody>
          <a:bodyPr/>
          <a:lstStyle/>
          <a:p>
            <a:r>
              <a:rPr lang="fa-IR" dirty="0" smtClean="0"/>
              <a:t>واکنش در قبال دستورالعمل‌هاي انشعاب:</a:t>
            </a:r>
          </a:p>
          <a:p>
            <a:pPr lvl="1"/>
            <a:r>
              <a:rPr lang="fa-IR" dirty="0" smtClean="0"/>
              <a:t>دستورالعمل انشعاب ممکن است شرطي يا غير شرطي باشد.</a:t>
            </a:r>
          </a:p>
          <a:p>
            <a:pPr lvl="1"/>
            <a:r>
              <a:rPr lang="fa-IR" dirty="0" smtClean="0"/>
              <a:t>انشعاب غير شرطي هميشه جريان متوالي برنامه را تغيير مي‌دهد.</a:t>
            </a:r>
          </a:p>
          <a:p>
            <a:pPr lvl="1"/>
            <a:r>
              <a:rPr lang="fa-IR" dirty="0" smtClean="0"/>
              <a:t>در انشعاب شرطي، در صورت برقرار بودن شرط، جريان متوالي برنامه تغيير مي‌يابد.</a:t>
            </a:r>
          </a:p>
          <a:p>
            <a:r>
              <a:rPr lang="fa-IR" dirty="0" smtClean="0"/>
              <a:t>روش‌هاي سخت افزاري برخورد با دستورالعمل‌هاي انشعاب</a:t>
            </a:r>
          </a:p>
          <a:p>
            <a:pPr lvl="1"/>
            <a:r>
              <a:rPr lang="fa-IR" dirty="0" smtClean="0"/>
              <a:t>پيش واکشي دستورالعمل (</a:t>
            </a:r>
            <a:r>
              <a:rPr lang="en-US" altLang="ko-KR" dirty="0" err="1" smtClean="0"/>
              <a:t>Prefetch</a:t>
            </a:r>
            <a:r>
              <a:rPr lang="en-US" altLang="ko-KR" dirty="0" smtClean="0"/>
              <a:t> target instruction</a:t>
            </a:r>
            <a:r>
              <a:rPr lang="fa-IR" dirty="0" smtClean="0"/>
              <a:t>): </a:t>
            </a:r>
            <a:br>
              <a:rPr lang="fa-IR" dirty="0" smtClean="0"/>
            </a:br>
            <a:r>
              <a:rPr lang="fa-IR" dirty="0" smtClean="0"/>
              <a:t>	پيش واکشي دستورالعمل مقصد علاوه بر دستورالعمل بعد از انشعاب.</a:t>
            </a:r>
          </a:p>
          <a:p>
            <a:pPr lvl="1"/>
            <a:r>
              <a:rPr lang="fa-IR" dirty="0" smtClean="0"/>
              <a:t>بافر مقصد انشعاب - </a:t>
            </a:r>
            <a:r>
              <a:rPr lang="en-US" dirty="0" smtClean="0"/>
              <a:t>(</a:t>
            </a:r>
            <a:r>
              <a:rPr lang="en-US" altLang="ko-KR" dirty="0" smtClean="0"/>
              <a:t>Branch Target Buffer) </a:t>
            </a:r>
            <a:r>
              <a:rPr lang="en-US" altLang="ko-KR" b="1" dirty="0" smtClean="0"/>
              <a:t>BTB</a:t>
            </a:r>
            <a:r>
              <a:rPr lang="fa-IR" altLang="ko-KR" b="1" dirty="0" smtClean="0"/>
              <a:t>: </a:t>
            </a:r>
            <a:r>
              <a:rPr lang="en-US" altLang="ko-KR" sz="2000" b="1" dirty="0" smtClean="0"/>
              <a:t>BTB</a:t>
            </a:r>
            <a:r>
              <a:rPr lang="fa-IR" altLang="ko-KR" sz="2000" dirty="0" smtClean="0"/>
              <a:t> </a:t>
            </a:r>
            <a:r>
              <a:rPr lang="fa-IR" altLang="ko-KR" dirty="0" smtClean="0"/>
              <a:t>يک حافظه‌ي انجمني است که در قطعه‌ي واکشي خط </a:t>
            </a:r>
            <a:r>
              <a:rPr lang="fa-IR" altLang="ko-KR" smtClean="0"/>
              <a:t>لوله اضافه </a:t>
            </a:r>
            <a:r>
              <a:rPr lang="fa-IR" altLang="ko-KR" dirty="0" smtClean="0"/>
              <a:t>مي‌شود. </a:t>
            </a:r>
          </a:p>
          <a:p>
            <a:pPr lvl="2"/>
            <a:r>
              <a:rPr lang="fa-IR" altLang="ko-KR" dirty="0" smtClean="0"/>
              <a:t>هر يک از درايه‌هاي </a:t>
            </a:r>
            <a:r>
              <a:rPr lang="en-US" altLang="ko-KR" dirty="0" smtClean="0"/>
              <a:t>BTB</a:t>
            </a:r>
            <a:r>
              <a:rPr lang="fa-IR" altLang="ko-KR" dirty="0" smtClean="0"/>
              <a:t> از آدرس يک دستورالعمل انشعاب که قبلاً اجرا شده است و دستورالعمل مقصد آن انشعاب تشکيل مي‌شود. </a:t>
            </a:r>
          </a:p>
          <a:p>
            <a:pPr lvl="2"/>
            <a:r>
              <a:rPr lang="fa-IR" altLang="ko-KR" dirty="0" smtClean="0"/>
              <a:t>مزيت اين روش اين است که دستورالعمل‌هاي انشعاب که قبلاً ديده شده‌اند بطور آماده در خط لوله موجود خواهد بود.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trips(downLeft)">
                                      <p:cBhvr>
                                        <p:cTn id="7" dur="500"/>
                                        <p:tgtEl>
                                          <p:spTgt spid="3">
                                            <p:txEl>
                                              <p:pRg st="1" end="1"/>
                                            </p:txEl>
                                          </p:spTgt>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strips(downLeft)">
                                      <p:cBhvr>
                                        <p:cTn id="11" dur="500"/>
                                        <p:tgtEl>
                                          <p:spTgt spid="3">
                                            <p:txEl>
                                              <p:pRg st="2" end="2"/>
                                            </p:txEl>
                                          </p:spTgt>
                                        </p:tgtEl>
                                      </p:cBhvr>
                                    </p:animEffect>
                                  </p:childTnLst>
                                </p:cTn>
                              </p:par>
                            </p:childTnLst>
                          </p:cTn>
                        </p:par>
                        <p:par>
                          <p:cTn id="12" fill="hold">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strips(downLeft)">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strips(downLeft)">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strips(downLeft)">
                                      <p:cBhvr>
                                        <p:cTn id="25" dur="500"/>
                                        <p:tgtEl>
                                          <p:spTgt spid="3">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grpId="0"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strips(downLeft)">
                                      <p:cBhvr>
                                        <p:cTn id="30" dur="500"/>
                                        <p:tgtEl>
                                          <p:spTgt spid="3">
                                            <p:txEl>
                                              <p:pRg st="6" end="6"/>
                                            </p:txEl>
                                          </p:spTgt>
                                        </p:tgtEl>
                                      </p:cBhvr>
                                    </p:animEffect>
                                  </p:childTnLst>
                                </p:cTn>
                              </p:par>
                            </p:childTnLst>
                          </p:cTn>
                        </p:par>
                        <p:par>
                          <p:cTn id="31" fill="hold">
                            <p:stCondLst>
                              <p:cond delay="500"/>
                            </p:stCondLst>
                            <p:childTnLst>
                              <p:par>
                                <p:cTn id="32" presetID="18" presetClass="entr" presetSubtype="12" fill="hold" grpId="0" nodeType="after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strips(downLeft)">
                                      <p:cBhvr>
                                        <p:cTn id="34" dur="500"/>
                                        <p:tgtEl>
                                          <p:spTgt spid="3">
                                            <p:txEl>
                                              <p:pRg st="7" end="7"/>
                                            </p:txEl>
                                          </p:spTgt>
                                        </p:tgtEl>
                                      </p:cBhvr>
                                    </p:animEffect>
                                  </p:childTnLst>
                                </p:cTn>
                              </p:par>
                            </p:childTnLst>
                          </p:cTn>
                        </p:par>
                        <p:par>
                          <p:cTn id="35" fill="hold">
                            <p:stCondLst>
                              <p:cond delay="1000"/>
                            </p:stCondLst>
                            <p:childTnLst>
                              <p:par>
                                <p:cTn id="36" presetID="18" presetClass="entr" presetSubtype="12" fill="hold" grpId="0" nodeType="after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strips(downLeft)">
                                      <p:cBhvr>
                                        <p:cTn id="38"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خط لوله‌ي دستورالعمل- </a:t>
            </a:r>
            <a:r>
              <a:rPr lang="fa-IR" sz="1800" dirty="0" smtClean="0"/>
              <a:t>ادامه‌ي روش هاي برخورد</a:t>
            </a:r>
            <a:endParaRPr lang="en-US" dirty="0"/>
          </a:p>
        </p:txBody>
      </p:sp>
      <p:sp>
        <p:nvSpPr>
          <p:cNvPr id="3" name="Content Placeholder 2"/>
          <p:cNvSpPr>
            <a:spLocks noGrp="1"/>
          </p:cNvSpPr>
          <p:nvPr>
            <p:ph idx="1"/>
          </p:nvPr>
        </p:nvSpPr>
        <p:spPr/>
        <p:txBody>
          <a:bodyPr/>
          <a:lstStyle/>
          <a:p>
            <a:pPr lvl="1"/>
            <a:r>
              <a:rPr lang="fa-IR" altLang="ko-KR" sz="2800" dirty="0" smtClean="0"/>
              <a:t>بافر حلقه (</a:t>
            </a:r>
            <a:r>
              <a:rPr lang="en-US" altLang="ko-KR" sz="2800" dirty="0" smtClean="0"/>
              <a:t>Loop Buffer</a:t>
            </a:r>
            <a:r>
              <a:rPr lang="fa-IR" altLang="ko-KR" sz="2800" dirty="0" smtClean="0"/>
              <a:t>): </a:t>
            </a:r>
            <a:r>
              <a:rPr lang="fa-IR" altLang="ko-KR" dirty="0" smtClean="0"/>
              <a:t>هرگاه حلقه‌اي در برنامه کشف شود، همه‌ي انشعاب‌ها بطور کامل، در بافر حلقه ذخيره مي‌شود.</a:t>
            </a:r>
            <a:endParaRPr lang="en-US" altLang="ko-KR" sz="2800" dirty="0" smtClean="0"/>
          </a:p>
          <a:p>
            <a:pPr lvl="1"/>
            <a:r>
              <a:rPr lang="fa-IR" sz="2800" dirty="0" smtClean="0"/>
              <a:t>پيش‌بيني انشعاب (</a:t>
            </a:r>
            <a:r>
              <a:rPr lang="en-US" altLang="ko-KR" sz="2800" dirty="0" smtClean="0"/>
              <a:t>Branch Prediction</a:t>
            </a:r>
            <a:r>
              <a:rPr lang="fa-IR" sz="2800" dirty="0" smtClean="0"/>
              <a:t>):</a:t>
            </a:r>
          </a:p>
          <a:p>
            <a:pPr lvl="2"/>
            <a:r>
              <a:rPr lang="fa-IR" sz="2000" dirty="0" smtClean="0"/>
              <a:t>با استفاده از نوعي مدار منطقي اضافي، حاصل يک دستورالعمل انشعاب شرطي را قبل از اجراي آن حدس مي‌زند.</a:t>
            </a:r>
          </a:p>
          <a:p>
            <a:r>
              <a:rPr lang="fa-IR" sz="2800" dirty="0" smtClean="0"/>
              <a:t>انشعاب با تأخير: (روش نرم‌افزاري) </a:t>
            </a:r>
          </a:p>
          <a:p>
            <a:pPr lvl="1"/>
            <a:r>
              <a:rPr lang="fa-IR" dirty="0" smtClean="0"/>
              <a:t>روشي که در بيشتر پردازنده‌هاي </a:t>
            </a:r>
            <a:r>
              <a:rPr lang="en-US" dirty="0" smtClean="0"/>
              <a:t>RISC</a:t>
            </a:r>
            <a:r>
              <a:rPr lang="fa-IR" dirty="0" smtClean="0"/>
              <a:t> استفاده مي‌شود، انشعاب با تأخير است. </a:t>
            </a:r>
          </a:p>
          <a:p>
            <a:pPr lvl="2"/>
            <a:r>
              <a:rPr lang="fa-IR" sz="2000" dirty="0" smtClean="0"/>
              <a:t>در اين روش، برنامه‌ي مترجم دستورالعمل‌هاي انشعاب را پيدا کرده و ترتيب کد زبان ماشين را با گنجاندن دستورالعمل‌هاي مفيدي که خط لوله را بدون توقف مشغول نگه دارد تغيير مي‌دهد.</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20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2000"/>
                                        <p:tgtEl>
                                          <p:spTgt spid="3">
                                            <p:txEl>
                                              <p:pRg st="3" end="3"/>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2000"/>
                                        <p:tgtEl>
                                          <p:spTgt spid="3">
                                            <p:txEl>
                                              <p:pRg st="4" end="4"/>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مثال: انشعاب با تأخير</a:t>
            </a:r>
            <a:endParaRPr lang="en-US" dirty="0"/>
          </a:p>
        </p:txBody>
      </p:sp>
      <p:sp>
        <p:nvSpPr>
          <p:cNvPr id="3" name="Content Placeholder 2"/>
          <p:cNvSpPr>
            <a:spLocks noGrp="1"/>
          </p:cNvSpPr>
          <p:nvPr>
            <p:ph idx="1"/>
          </p:nvPr>
        </p:nvSpPr>
        <p:spPr/>
        <p:txBody>
          <a:bodyPr/>
          <a:lstStyle/>
          <a:p>
            <a:r>
              <a:rPr lang="fa-IR" dirty="0" smtClean="0"/>
              <a:t>اجراي پنج دستورالعمل زير</a:t>
            </a:r>
            <a:r>
              <a:rPr lang="en-US" dirty="0" smtClean="0"/>
              <a:t>:</a:t>
            </a:r>
            <a:endParaRPr lang="fa-IR" dirty="0" smtClean="0"/>
          </a:p>
          <a:p>
            <a:pPr>
              <a:buFont typeface="Arial" pitchFamily="34" charset="0"/>
              <a:buChar char="•"/>
            </a:pPr>
            <a:r>
              <a:rPr lang="fa-IR" dirty="0" smtClean="0"/>
              <a:t>باردهي از حافظه در </a:t>
            </a:r>
            <a:r>
              <a:rPr lang="en-US" dirty="0" smtClean="0"/>
              <a:t>R1</a:t>
            </a:r>
            <a:endParaRPr lang="fa-IR" dirty="0" smtClean="0"/>
          </a:p>
          <a:p>
            <a:pPr>
              <a:buFont typeface="Arial" pitchFamily="34" charset="0"/>
              <a:buChar char="•"/>
            </a:pPr>
            <a:r>
              <a:rPr lang="fa-IR" dirty="0" smtClean="0"/>
              <a:t>افزايش </a:t>
            </a:r>
            <a:r>
              <a:rPr lang="en-US" dirty="0" smtClean="0"/>
              <a:t>R2</a:t>
            </a:r>
            <a:endParaRPr lang="fa-IR" dirty="0" smtClean="0"/>
          </a:p>
          <a:p>
            <a:pPr>
              <a:buFont typeface="Arial" pitchFamily="34" charset="0"/>
              <a:buChar char="•"/>
            </a:pPr>
            <a:r>
              <a:rPr lang="fa-IR" dirty="0" smtClean="0"/>
              <a:t>جمع کردن </a:t>
            </a:r>
            <a:r>
              <a:rPr lang="en-US" dirty="0" smtClean="0"/>
              <a:t>R3</a:t>
            </a:r>
            <a:r>
              <a:rPr lang="fa-IR" dirty="0" smtClean="0"/>
              <a:t> با </a:t>
            </a:r>
            <a:r>
              <a:rPr lang="en-US" dirty="0" smtClean="0"/>
              <a:t>R4</a:t>
            </a:r>
            <a:endParaRPr lang="fa-IR" dirty="0" smtClean="0"/>
          </a:p>
          <a:p>
            <a:pPr>
              <a:buFont typeface="Arial" pitchFamily="34" charset="0"/>
              <a:buChar char="•"/>
            </a:pPr>
            <a:r>
              <a:rPr lang="fa-IR" dirty="0" smtClean="0"/>
              <a:t>تفريق </a:t>
            </a:r>
            <a:r>
              <a:rPr lang="en-US" dirty="0" smtClean="0"/>
              <a:t>R5</a:t>
            </a:r>
            <a:r>
              <a:rPr lang="fa-IR" dirty="0" smtClean="0"/>
              <a:t> از </a:t>
            </a:r>
            <a:r>
              <a:rPr lang="en-US" dirty="0" smtClean="0"/>
              <a:t>R6</a:t>
            </a:r>
            <a:endParaRPr lang="fa-IR" dirty="0" smtClean="0"/>
          </a:p>
          <a:p>
            <a:pPr>
              <a:buFont typeface="Arial" pitchFamily="34" charset="0"/>
              <a:buChar char="•"/>
            </a:pPr>
            <a:r>
              <a:rPr lang="fa-IR" dirty="0" smtClean="0"/>
              <a:t>انشعاب به آدرس </a:t>
            </a:r>
            <a:r>
              <a:rPr lang="en-US" dirty="0" smtClean="0"/>
              <a:t>X</a:t>
            </a:r>
          </a:p>
          <a:p>
            <a:pPr>
              <a:buFont typeface="Arial" pitchFamily="34" charset="0"/>
              <a:buChar char="•"/>
            </a:pPr>
            <a:endParaRPr lang="fa-IR" dirty="0" smtClean="0"/>
          </a:p>
          <a:p>
            <a:pPr>
              <a:buFont typeface="Arial" pitchFamily="34" charset="0"/>
              <a:buChar char="•"/>
            </a:pPr>
            <a:endParaRPr lang="fa-IR" dirty="0" smtClean="0"/>
          </a:p>
          <a:p>
            <a:pPr>
              <a:buFont typeface="Arial" pitchFamily="34" charset="0"/>
              <a:buChar char="•"/>
            </a:pPr>
            <a:endParaRPr lang="fa-IR" dirty="0" smtClean="0"/>
          </a:p>
          <a:p>
            <a:pPr>
              <a:buFont typeface="Arial" pitchFamily="34" charset="0"/>
              <a:buChar char="•"/>
            </a:pPr>
            <a:endParaRPr lang="fa-IR" dirty="0" smtClean="0"/>
          </a:p>
          <a:p>
            <a:pPr>
              <a:buFont typeface="Arial" pitchFamily="34" charset="0"/>
              <a:buChar char="•"/>
            </a:pPr>
            <a:endParaRPr lang="en-US" sz="3600" dirty="0" smtClean="0"/>
          </a:p>
          <a:p>
            <a:pPr>
              <a:buFont typeface="Arial" pitchFamily="34" charset="0"/>
              <a:buChar char="•"/>
            </a:pPr>
            <a:r>
              <a:rPr lang="fa-IR" dirty="0" smtClean="0"/>
              <a:t>برنامه مترجم دو دستورالعمل بيکار را بعد از انشعاب قرار داده است.</a:t>
            </a:r>
            <a:endParaRPr lang="en-US" dirty="0"/>
          </a:p>
        </p:txBody>
      </p:sp>
      <p:pic>
        <p:nvPicPr>
          <p:cNvPr id="63491" name="Picture 3"/>
          <p:cNvPicPr>
            <a:picLocks noChangeAspect="1" noChangeArrowheads="1"/>
          </p:cNvPicPr>
          <p:nvPr/>
        </p:nvPicPr>
        <p:blipFill>
          <a:blip r:embed="rId2"/>
          <a:srcRect/>
          <a:stretch>
            <a:fillRect/>
          </a:stretch>
        </p:blipFill>
        <p:spPr bwMode="auto">
          <a:xfrm>
            <a:off x="71406" y="1824056"/>
            <a:ext cx="6067425" cy="4248150"/>
          </a:xfrm>
          <a:prstGeom prst="rect">
            <a:avLst/>
          </a:prstGeom>
          <a:noFill/>
          <a:ln w="9525">
            <a:noFill/>
            <a:miter lim="800000"/>
            <a:headEnd/>
            <a:tailEnd/>
          </a:ln>
          <a:effectLst/>
        </p:spPr>
      </p:pic>
      <p:sp>
        <p:nvSpPr>
          <p:cNvPr id="6" name="Freeform 5"/>
          <p:cNvSpPr>
            <a:spLocks/>
          </p:cNvSpPr>
          <p:nvPr/>
        </p:nvSpPr>
        <p:spPr bwMode="auto">
          <a:xfrm>
            <a:off x="312129" y="3786190"/>
            <a:ext cx="1233929" cy="535785"/>
          </a:xfrm>
          <a:custGeom>
            <a:avLst/>
            <a:gdLst/>
            <a:ahLst/>
            <a:cxnLst>
              <a:cxn ang="0">
                <a:pos x="827" y="253"/>
              </a:cxn>
              <a:cxn ang="0">
                <a:pos x="646" y="246"/>
              </a:cxn>
              <a:cxn ang="0">
                <a:pos x="492" y="251"/>
              </a:cxn>
              <a:cxn ang="0">
                <a:pos x="142" y="241"/>
              </a:cxn>
              <a:cxn ang="0">
                <a:pos x="8" y="184"/>
              </a:cxn>
              <a:cxn ang="0">
                <a:pos x="8" y="121"/>
              </a:cxn>
              <a:cxn ang="0">
                <a:pos x="104" y="44"/>
              </a:cxn>
              <a:cxn ang="0">
                <a:pos x="296" y="25"/>
              </a:cxn>
              <a:cxn ang="0">
                <a:pos x="488" y="30"/>
              </a:cxn>
              <a:cxn ang="0">
                <a:pos x="968" y="40"/>
              </a:cxn>
              <a:cxn ang="0">
                <a:pos x="1210" y="42"/>
              </a:cxn>
              <a:cxn ang="0">
                <a:pos x="1270" y="73"/>
              </a:cxn>
              <a:cxn ang="0">
                <a:pos x="1291" y="139"/>
              </a:cxn>
              <a:cxn ang="0">
                <a:pos x="1275" y="204"/>
              </a:cxn>
              <a:cxn ang="0">
                <a:pos x="1161" y="245"/>
              </a:cxn>
              <a:cxn ang="0">
                <a:pos x="862" y="251"/>
              </a:cxn>
              <a:cxn ang="0">
                <a:pos x="857" y="275"/>
              </a:cxn>
            </a:cxnLst>
            <a:rect l="0" t="0" r="r" b="b"/>
            <a:pathLst>
              <a:path w="1291" h="275">
                <a:moveTo>
                  <a:pt x="827" y="253"/>
                </a:moveTo>
                <a:cubicBezTo>
                  <a:pt x="768" y="260"/>
                  <a:pt x="704" y="236"/>
                  <a:pt x="646" y="246"/>
                </a:cubicBezTo>
                <a:cubicBezTo>
                  <a:pt x="591" y="253"/>
                  <a:pt x="576" y="252"/>
                  <a:pt x="492" y="251"/>
                </a:cubicBezTo>
                <a:cubicBezTo>
                  <a:pt x="408" y="250"/>
                  <a:pt x="223" y="252"/>
                  <a:pt x="142" y="241"/>
                </a:cubicBezTo>
                <a:cubicBezTo>
                  <a:pt x="89" y="226"/>
                  <a:pt x="46" y="222"/>
                  <a:pt x="8" y="184"/>
                </a:cubicBezTo>
                <a:cubicBezTo>
                  <a:pt x="0" y="176"/>
                  <a:pt x="8" y="121"/>
                  <a:pt x="8" y="121"/>
                </a:cubicBezTo>
                <a:cubicBezTo>
                  <a:pt x="20" y="96"/>
                  <a:pt x="56" y="61"/>
                  <a:pt x="104" y="44"/>
                </a:cubicBezTo>
                <a:cubicBezTo>
                  <a:pt x="152" y="28"/>
                  <a:pt x="232" y="27"/>
                  <a:pt x="296" y="25"/>
                </a:cubicBezTo>
                <a:cubicBezTo>
                  <a:pt x="377" y="20"/>
                  <a:pt x="376" y="28"/>
                  <a:pt x="488" y="30"/>
                </a:cubicBezTo>
                <a:cubicBezTo>
                  <a:pt x="600" y="32"/>
                  <a:pt x="848" y="38"/>
                  <a:pt x="968" y="40"/>
                </a:cubicBezTo>
                <a:cubicBezTo>
                  <a:pt x="1052" y="45"/>
                  <a:pt x="1128" y="0"/>
                  <a:pt x="1210" y="42"/>
                </a:cubicBezTo>
                <a:cubicBezTo>
                  <a:pt x="1237" y="56"/>
                  <a:pt x="1251" y="47"/>
                  <a:pt x="1270" y="73"/>
                </a:cubicBezTo>
                <a:cubicBezTo>
                  <a:pt x="1281" y="89"/>
                  <a:pt x="1291" y="139"/>
                  <a:pt x="1291" y="139"/>
                </a:cubicBezTo>
                <a:cubicBezTo>
                  <a:pt x="1289" y="147"/>
                  <a:pt x="1283" y="192"/>
                  <a:pt x="1275" y="204"/>
                </a:cubicBezTo>
                <a:cubicBezTo>
                  <a:pt x="1255" y="236"/>
                  <a:pt x="1193" y="239"/>
                  <a:pt x="1161" y="245"/>
                </a:cubicBezTo>
                <a:cubicBezTo>
                  <a:pt x="1041" y="267"/>
                  <a:pt x="1060" y="245"/>
                  <a:pt x="862" y="251"/>
                </a:cubicBezTo>
                <a:cubicBezTo>
                  <a:pt x="835" y="234"/>
                  <a:pt x="800" y="200"/>
                  <a:pt x="857" y="275"/>
                </a:cubicBezTo>
              </a:path>
            </a:pathLst>
          </a:custGeom>
          <a:noFill/>
          <a:ln w="25400" cap="flat" cmpd="sng">
            <a:solidFill>
              <a:srgbClr val="0000FF"/>
            </a:solidFill>
            <a:prstDash val="solid"/>
            <a:round/>
            <a:headEnd type="none" w="med" len="med"/>
            <a:tailEnd type="none" w="med" len="med"/>
          </a:ln>
          <a:effectLst/>
        </p:spPr>
        <p:txBody>
          <a:bodyPr wrap="none" anchor="ctr"/>
          <a:lstStyle/>
          <a:p>
            <a:endParaRPr lang="en-US"/>
          </a:p>
        </p:txBody>
      </p:sp>
      <p:sp>
        <p:nvSpPr>
          <p:cNvPr id="7" name="Freeform 7"/>
          <p:cNvSpPr>
            <a:spLocks/>
          </p:cNvSpPr>
          <p:nvPr/>
        </p:nvSpPr>
        <p:spPr bwMode="auto">
          <a:xfrm>
            <a:off x="285720" y="4214818"/>
            <a:ext cx="1357322" cy="1071570"/>
          </a:xfrm>
          <a:custGeom>
            <a:avLst/>
            <a:gdLst/>
            <a:ahLst/>
            <a:cxnLst>
              <a:cxn ang="0">
                <a:pos x="827" y="253"/>
              </a:cxn>
              <a:cxn ang="0">
                <a:pos x="646" y="246"/>
              </a:cxn>
              <a:cxn ang="0">
                <a:pos x="492" y="251"/>
              </a:cxn>
              <a:cxn ang="0">
                <a:pos x="142" y="241"/>
              </a:cxn>
              <a:cxn ang="0">
                <a:pos x="8" y="184"/>
              </a:cxn>
              <a:cxn ang="0">
                <a:pos x="8" y="121"/>
              </a:cxn>
              <a:cxn ang="0">
                <a:pos x="104" y="44"/>
              </a:cxn>
              <a:cxn ang="0">
                <a:pos x="296" y="25"/>
              </a:cxn>
              <a:cxn ang="0">
                <a:pos x="488" y="30"/>
              </a:cxn>
              <a:cxn ang="0">
                <a:pos x="968" y="40"/>
              </a:cxn>
              <a:cxn ang="0">
                <a:pos x="1210" y="42"/>
              </a:cxn>
              <a:cxn ang="0">
                <a:pos x="1270" y="73"/>
              </a:cxn>
              <a:cxn ang="0">
                <a:pos x="1291" y="139"/>
              </a:cxn>
              <a:cxn ang="0">
                <a:pos x="1275" y="204"/>
              </a:cxn>
              <a:cxn ang="0">
                <a:pos x="1161" y="245"/>
              </a:cxn>
              <a:cxn ang="0">
                <a:pos x="862" y="251"/>
              </a:cxn>
              <a:cxn ang="0">
                <a:pos x="857" y="275"/>
              </a:cxn>
            </a:cxnLst>
            <a:rect l="0" t="0" r="r" b="b"/>
            <a:pathLst>
              <a:path w="1291" h="275">
                <a:moveTo>
                  <a:pt x="827" y="253"/>
                </a:moveTo>
                <a:cubicBezTo>
                  <a:pt x="768" y="260"/>
                  <a:pt x="704" y="236"/>
                  <a:pt x="646" y="246"/>
                </a:cubicBezTo>
                <a:cubicBezTo>
                  <a:pt x="591" y="253"/>
                  <a:pt x="576" y="252"/>
                  <a:pt x="492" y="251"/>
                </a:cubicBezTo>
                <a:cubicBezTo>
                  <a:pt x="408" y="250"/>
                  <a:pt x="223" y="252"/>
                  <a:pt x="142" y="241"/>
                </a:cubicBezTo>
                <a:cubicBezTo>
                  <a:pt x="89" y="226"/>
                  <a:pt x="46" y="222"/>
                  <a:pt x="8" y="184"/>
                </a:cubicBezTo>
                <a:cubicBezTo>
                  <a:pt x="0" y="176"/>
                  <a:pt x="8" y="121"/>
                  <a:pt x="8" y="121"/>
                </a:cubicBezTo>
                <a:cubicBezTo>
                  <a:pt x="20" y="96"/>
                  <a:pt x="56" y="61"/>
                  <a:pt x="104" y="44"/>
                </a:cubicBezTo>
                <a:cubicBezTo>
                  <a:pt x="152" y="28"/>
                  <a:pt x="232" y="27"/>
                  <a:pt x="296" y="25"/>
                </a:cubicBezTo>
                <a:cubicBezTo>
                  <a:pt x="377" y="20"/>
                  <a:pt x="376" y="28"/>
                  <a:pt x="488" y="30"/>
                </a:cubicBezTo>
                <a:cubicBezTo>
                  <a:pt x="600" y="32"/>
                  <a:pt x="848" y="38"/>
                  <a:pt x="968" y="40"/>
                </a:cubicBezTo>
                <a:cubicBezTo>
                  <a:pt x="1052" y="45"/>
                  <a:pt x="1128" y="0"/>
                  <a:pt x="1210" y="42"/>
                </a:cubicBezTo>
                <a:cubicBezTo>
                  <a:pt x="1237" y="56"/>
                  <a:pt x="1251" y="47"/>
                  <a:pt x="1270" y="73"/>
                </a:cubicBezTo>
                <a:cubicBezTo>
                  <a:pt x="1281" y="89"/>
                  <a:pt x="1291" y="139"/>
                  <a:pt x="1291" y="139"/>
                </a:cubicBezTo>
                <a:cubicBezTo>
                  <a:pt x="1289" y="147"/>
                  <a:pt x="1283" y="192"/>
                  <a:pt x="1275" y="204"/>
                </a:cubicBezTo>
                <a:cubicBezTo>
                  <a:pt x="1255" y="236"/>
                  <a:pt x="1193" y="239"/>
                  <a:pt x="1161" y="245"/>
                </a:cubicBezTo>
                <a:cubicBezTo>
                  <a:pt x="1041" y="267"/>
                  <a:pt x="1060" y="245"/>
                  <a:pt x="862" y="251"/>
                </a:cubicBezTo>
                <a:cubicBezTo>
                  <a:pt x="835" y="234"/>
                  <a:pt x="800" y="200"/>
                  <a:pt x="857" y="275"/>
                </a:cubicBezTo>
              </a:path>
            </a:pathLst>
          </a:custGeom>
          <a:noFill/>
          <a:ln w="25400" cap="flat" cmpd="sng">
            <a:solidFill>
              <a:srgbClr val="FF0000"/>
            </a:solidFill>
            <a:prstDash val="solid"/>
            <a:round/>
            <a:headEnd type="none" w="med" len="med"/>
            <a:tailEnd type="none" w="med" len="med"/>
          </a:ln>
          <a:effectLst/>
        </p:spPr>
        <p:txBody>
          <a:bodyPr wrap="none" anchor="ctr"/>
          <a:lstStyle/>
          <a:p>
            <a:endParaRPr lang="en-US"/>
          </a:p>
        </p:txBody>
      </p:sp>
      <p:sp>
        <p:nvSpPr>
          <p:cNvPr id="8" name="Freeform 9"/>
          <p:cNvSpPr>
            <a:spLocks/>
          </p:cNvSpPr>
          <p:nvPr/>
        </p:nvSpPr>
        <p:spPr bwMode="auto">
          <a:xfrm>
            <a:off x="4000496" y="4143380"/>
            <a:ext cx="1643074" cy="1143008"/>
          </a:xfrm>
          <a:custGeom>
            <a:avLst/>
            <a:gdLst/>
            <a:ahLst/>
            <a:cxnLst>
              <a:cxn ang="0">
                <a:pos x="827" y="253"/>
              </a:cxn>
              <a:cxn ang="0">
                <a:pos x="646" y="246"/>
              </a:cxn>
              <a:cxn ang="0">
                <a:pos x="492" y="251"/>
              </a:cxn>
              <a:cxn ang="0">
                <a:pos x="142" y="241"/>
              </a:cxn>
              <a:cxn ang="0">
                <a:pos x="8" y="184"/>
              </a:cxn>
              <a:cxn ang="0">
                <a:pos x="8" y="121"/>
              </a:cxn>
              <a:cxn ang="0">
                <a:pos x="104" y="44"/>
              </a:cxn>
              <a:cxn ang="0">
                <a:pos x="296" y="25"/>
              </a:cxn>
              <a:cxn ang="0">
                <a:pos x="488" y="30"/>
              </a:cxn>
              <a:cxn ang="0">
                <a:pos x="968" y="40"/>
              </a:cxn>
              <a:cxn ang="0">
                <a:pos x="1210" y="42"/>
              </a:cxn>
              <a:cxn ang="0">
                <a:pos x="1270" y="73"/>
              </a:cxn>
              <a:cxn ang="0">
                <a:pos x="1291" y="139"/>
              </a:cxn>
              <a:cxn ang="0">
                <a:pos x="1275" y="204"/>
              </a:cxn>
              <a:cxn ang="0">
                <a:pos x="1161" y="245"/>
              </a:cxn>
              <a:cxn ang="0">
                <a:pos x="862" y="251"/>
              </a:cxn>
              <a:cxn ang="0">
                <a:pos x="857" y="275"/>
              </a:cxn>
            </a:cxnLst>
            <a:rect l="0" t="0" r="r" b="b"/>
            <a:pathLst>
              <a:path w="1291" h="275">
                <a:moveTo>
                  <a:pt x="827" y="253"/>
                </a:moveTo>
                <a:cubicBezTo>
                  <a:pt x="768" y="260"/>
                  <a:pt x="704" y="236"/>
                  <a:pt x="646" y="246"/>
                </a:cubicBezTo>
                <a:cubicBezTo>
                  <a:pt x="591" y="253"/>
                  <a:pt x="576" y="252"/>
                  <a:pt x="492" y="251"/>
                </a:cubicBezTo>
                <a:cubicBezTo>
                  <a:pt x="408" y="250"/>
                  <a:pt x="223" y="252"/>
                  <a:pt x="142" y="241"/>
                </a:cubicBezTo>
                <a:cubicBezTo>
                  <a:pt x="89" y="226"/>
                  <a:pt x="46" y="222"/>
                  <a:pt x="8" y="184"/>
                </a:cubicBezTo>
                <a:cubicBezTo>
                  <a:pt x="0" y="176"/>
                  <a:pt x="8" y="121"/>
                  <a:pt x="8" y="121"/>
                </a:cubicBezTo>
                <a:cubicBezTo>
                  <a:pt x="20" y="96"/>
                  <a:pt x="56" y="61"/>
                  <a:pt x="104" y="44"/>
                </a:cubicBezTo>
                <a:cubicBezTo>
                  <a:pt x="152" y="28"/>
                  <a:pt x="232" y="27"/>
                  <a:pt x="296" y="25"/>
                </a:cubicBezTo>
                <a:cubicBezTo>
                  <a:pt x="377" y="20"/>
                  <a:pt x="376" y="28"/>
                  <a:pt x="488" y="30"/>
                </a:cubicBezTo>
                <a:cubicBezTo>
                  <a:pt x="600" y="32"/>
                  <a:pt x="848" y="38"/>
                  <a:pt x="968" y="40"/>
                </a:cubicBezTo>
                <a:cubicBezTo>
                  <a:pt x="1052" y="45"/>
                  <a:pt x="1128" y="0"/>
                  <a:pt x="1210" y="42"/>
                </a:cubicBezTo>
                <a:cubicBezTo>
                  <a:pt x="1237" y="56"/>
                  <a:pt x="1251" y="47"/>
                  <a:pt x="1270" y="73"/>
                </a:cubicBezTo>
                <a:cubicBezTo>
                  <a:pt x="1281" y="89"/>
                  <a:pt x="1291" y="139"/>
                  <a:pt x="1291" y="139"/>
                </a:cubicBezTo>
                <a:cubicBezTo>
                  <a:pt x="1289" y="147"/>
                  <a:pt x="1283" y="192"/>
                  <a:pt x="1275" y="204"/>
                </a:cubicBezTo>
                <a:cubicBezTo>
                  <a:pt x="1255" y="236"/>
                  <a:pt x="1193" y="239"/>
                  <a:pt x="1161" y="245"/>
                </a:cubicBezTo>
                <a:cubicBezTo>
                  <a:pt x="1041" y="267"/>
                  <a:pt x="1060" y="245"/>
                  <a:pt x="862" y="251"/>
                </a:cubicBezTo>
                <a:cubicBezTo>
                  <a:pt x="835" y="234"/>
                  <a:pt x="800" y="200"/>
                  <a:pt x="857" y="275"/>
                </a:cubicBezTo>
              </a:path>
            </a:pathLst>
          </a:custGeom>
          <a:noFill/>
          <a:ln w="25400" cap="flat" cmpd="sng">
            <a:solidFill>
              <a:srgbClr val="FF0000"/>
            </a:solidFill>
            <a:prstDash val="solid"/>
            <a:round/>
            <a:headEnd type="none" w="med" len="med"/>
            <a:tailEnd type="none" w="med" len="me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checkerboard(across)">
                                      <p:cBhvr>
                                        <p:cTn id="7" dur="500"/>
                                        <p:tgtEl>
                                          <p:spTgt spid="6349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nodeType="clickEffect">
                                  <p:stCondLst>
                                    <p:cond delay="0"/>
                                  </p:stCondLst>
                                  <p:childTnLst>
                                    <p:set>
                                      <p:cBhvr>
                                        <p:cTn id="15" dur="1" fill="hold">
                                          <p:stCondLst>
                                            <p:cond delay="0"/>
                                          </p:stCondLst>
                                        </p:cTn>
                                        <p:tgtEl>
                                          <p:spTgt spid="3">
                                            <p:txEl>
                                              <p:pRg st="11" end="11"/>
                                            </p:txEl>
                                          </p:spTgt>
                                        </p:tgtEl>
                                        <p:attrNameLst>
                                          <p:attrName>style.visibility</p:attrName>
                                        </p:attrNameLst>
                                      </p:cBhvr>
                                      <p:to>
                                        <p:strVal val="visible"/>
                                      </p:to>
                                    </p:set>
                                    <p:animEffect transition="in" filter="strips(downLeft)">
                                      <p:cBhvr>
                                        <p:cTn id="16" dur="500"/>
                                        <p:tgtEl>
                                          <p:spTgt spid="3">
                                            <p:txEl>
                                              <p:pRg st="11" end="11"/>
                                            </p:txEl>
                                          </p:spTgt>
                                        </p:tgtEl>
                                      </p:cBhvr>
                                    </p:animEffect>
                                  </p:childTnLst>
                                </p:cTn>
                              </p:par>
                            </p:childTnLst>
                          </p:cTn>
                        </p:par>
                        <p:par>
                          <p:cTn id="17" fill="hold">
                            <p:stCondLst>
                              <p:cond delay="500"/>
                            </p:stCondLst>
                            <p:childTnLst>
                              <p:par>
                                <p:cTn id="18" presetID="1"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مثال: انشعاب با تأخير</a:t>
            </a:r>
            <a:endParaRPr lang="en-US" dirty="0"/>
          </a:p>
        </p:txBody>
      </p:sp>
      <p:sp>
        <p:nvSpPr>
          <p:cNvPr id="3" name="Content Placeholder 2"/>
          <p:cNvSpPr>
            <a:spLocks noGrp="1"/>
          </p:cNvSpPr>
          <p:nvPr>
            <p:ph idx="1"/>
          </p:nvPr>
        </p:nvSpPr>
        <p:spPr/>
        <p:txBody>
          <a:bodyPr/>
          <a:lstStyle/>
          <a:p>
            <a:r>
              <a:rPr lang="fa-IR" dirty="0" smtClean="0"/>
              <a:t>در اين روش ترتيب دستورالعمل‌ها تغيير داده شده است.</a:t>
            </a:r>
            <a:endParaRPr lang="en-US" dirty="0"/>
          </a:p>
        </p:txBody>
      </p:sp>
      <p:pic>
        <p:nvPicPr>
          <p:cNvPr id="64514" name="Picture 2"/>
          <p:cNvPicPr>
            <a:picLocks noChangeAspect="1" noChangeArrowheads="1"/>
          </p:cNvPicPr>
          <p:nvPr/>
        </p:nvPicPr>
        <p:blipFill>
          <a:blip r:embed="rId2"/>
          <a:srcRect/>
          <a:stretch>
            <a:fillRect/>
          </a:stretch>
        </p:blipFill>
        <p:spPr bwMode="auto">
          <a:xfrm>
            <a:off x="1643042" y="2071678"/>
            <a:ext cx="5686425" cy="3400425"/>
          </a:xfrm>
          <a:prstGeom prst="rect">
            <a:avLst/>
          </a:prstGeom>
          <a:noFill/>
          <a:ln w="9525">
            <a:noFill/>
            <a:miter lim="800000"/>
            <a:headEnd/>
            <a:tailEnd/>
          </a:ln>
          <a:effectLst/>
        </p:spPr>
      </p:pic>
      <p:sp>
        <p:nvSpPr>
          <p:cNvPr id="6" name="Freeform 8"/>
          <p:cNvSpPr>
            <a:spLocks/>
          </p:cNvSpPr>
          <p:nvPr/>
        </p:nvSpPr>
        <p:spPr bwMode="auto">
          <a:xfrm>
            <a:off x="1714480" y="3714752"/>
            <a:ext cx="1643074" cy="928694"/>
          </a:xfrm>
          <a:custGeom>
            <a:avLst/>
            <a:gdLst/>
            <a:ahLst/>
            <a:cxnLst>
              <a:cxn ang="0">
                <a:pos x="827" y="253"/>
              </a:cxn>
              <a:cxn ang="0">
                <a:pos x="646" y="246"/>
              </a:cxn>
              <a:cxn ang="0">
                <a:pos x="492" y="251"/>
              </a:cxn>
              <a:cxn ang="0">
                <a:pos x="142" y="241"/>
              </a:cxn>
              <a:cxn ang="0">
                <a:pos x="8" y="184"/>
              </a:cxn>
              <a:cxn ang="0">
                <a:pos x="8" y="121"/>
              </a:cxn>
              <a:cxn ang="0">
                <a:pos x="104" y="44"/>
              </a:cxn>
              <a:cxn ang="0">
                <a:pos x="296" y="25"/>
              </a:cxn>
              <a:cxn ang="0">
                <a:pos x="488" y="30"/>
              </a:cxn>
              <a:cxn ang="0">
                <a:pos x="968" y="40"/>
              </a:cxn>
              <a:cxn ang="0">
                <a:pos x="1210" y="42"/>
              </a:cxn>
              <a:cxn ang="0">
                <a:pos x="1270" y="73"/>
              </a:cxn>
              <a:cxn ang="0">
                <a:pos x="1291" y="139"/>
              </a:cxn>
              <a:cxn ang="0">
                <a:pos x="1275" y="204"/>
              </a:cxn>
              <a:cxn ang="0">
                <a:pos x="1161" y="245"/>
              </a:cxn>
              <a:cxn ang="0">
                <a:pos x="862" y="251"/>
              </a:cxn>
              <a:cxn ang="0">
                <a:pos x="857" y="275"/>
              </a:cxn>
            </a:cxnLst>
            <a:rect l="0" t="0" r="r" b="b"/>
            <a:pathLst>
              <a:path w="1291" h="275">
                <a:moveTo>
                  <a:pt x="827" y="253"/>
                </a:moveTo>
                <a:cubicBezTo>
                  <a:pt x="768" y="260"/>
                  <a:pt x="704" y="236"/>
                  <a:pt x="646" y="246"/>
                </a:cubicBezTo>
                <a:cubicBezTo>
                  <a:pt x="591" y="253"/>
                  <a:pt x="576" y="252"/>
                  <a:pt x="492" y="251"/>
                </a:cubicBezTo>
                <a:cubicBezTo>
                  <a:pt x="408" y="250"/>
                  <a:pt x="223" y="252"/>
                  <a:pt x="142" y="241"/>
                </a:cubicBezTo>
                <a:cubicBezTo>
                  <a:pt x="89" y="226"/>
                  <a:pt x="46" y="222"/>
                  <a:pt x="8" y="184"/>
                </a:cubicBezTo>
                <a:cubicBezTo>
                  <a:pt x="0" y="176"/>
                  <a:pt x="8" y="121"/>
                  <a:pt x="8" y="121"/>
                </a:cubicBezTo>
                <a:cubicBezTo>
                  <a:pt x="20" y="96"/>
                  <a:pt x="56" y="61"/>
                  <a:pt x="104" y="44"/>
                </a:cubicBezTo>
                <a:cubicBezTo>
                  <a:pt x="152" y="28"/>
                  <a:pt x="232" y="27"/>
                  <a:pt x="296" y="25"/>
                </a:cubicBezTo>
                <a:cubicBezTo>
                  <a:pt x="377" y="20"/>
                  <a:pt x="376" y="28"/>
                  <a:pt x="488" y="30"/>
                </a:cubicBezTo>
                <a:cubicBezTo>
                  <a:pt x="600" y="32"/>
                  <a:pt x="848" y="38"/>
                  <a:pt x="968" y="40"/>
                </a:cubicBezTo>
                <a:cubicBezTo>
                  <a:pt x="1052" y="45"/>
                  <a:pt x="1128" y="0"/>
                  <a:pt x="1210" y="42"/>
                </a:cubicBezTo>
                <a:cubicBezTo>
                  <a:pt x="1237" y="56"/>
                  <a:pt x="1251" y="47"/>
                  <a:pt x="1270" y="73"/>
                </a:cubicBezTo>
                <a:cubicBezTo>
                  <a:pt x="1281" y="89"/>
                  <a:pt x="1291" y="139"/>
                  <a:pt x="1291" y="139"/>
                </a:cubicBezTo>
                <a:cubicBezTo>
                  <a:pt x="1289" y="147"/>
                  <a:pt x="1283" y="192"/>
                  <a:pt x="1275" y="204"/>
                </a:cubicBezTo>
                <a:cubicBezTo>
                  <a:pt x="1255" y="236"/>
                  <a:pt x="1193" y="239"/>
                  <a:pt x="1161" y="245"/>
                </a:cubicBezTo>
                <a:cubicBezTo>
                  <a:pt x="1041" y="267"/>
                  <a:pt x="1060" y="245"/>
                  <a:pt x="862" y="251"/>
                </a:cubicBezTo>
                <a:cubicBezTo>
                  <a:pt x="835" y="234"/>
                  <a:pt x="800" y="200"/>
                  <a:pt x="857" y="275"/>
                </a:cubicBezTo>
              </a:path>
            </a:pathLst>
          </a:custGeom>
          <a:noFill/>
          <a:ln w="25400" cap="flat" cmpd="sng">
            <a:solidFill>
              <a:srgbClr val="FF0000"/>
            </a:solidFill>
            <a:prstDash val="solid"/>
            <a:round/>
            <a:headEnd type="none" w="med" len="med"/>
            <a:tailEnd type="none" w="med" len="me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پردازش موازي</a:t>
            </a:r>
            <a:endParaRPr lang="en-US" dirty="0"/>
          </a:p>
        </p:txBody>
      </p:sp>
      <p:sp>
        <p:nvSpPr>
          <p:cNvPr id="3" name="Content Placeholder 2"/>
          <p:cNvSpPr>
            <a:spLocks noGrp="1"/>
          </p:cNvSpPr>
          <p:nvPr>
            <p:ph idx="1"/>
          </p:nvPr>
        </p:nvSpPr>
        <p:spPr>
          <a:xfrm>
            <a:off x="5929322" y="990600"/>
            <a:ext cx="3000396" cy="5486400"/>
          </a:xfrm>
        </p:spPr>
        <p:txBody>
          <a:bodyPr/>
          <a:lstStyle/>
          <a:p>
            <a:r>
              <a:rPr lang="fa-IR" dirty="0" smtClean="0"/>
              <a:t>پردازش موازي مي‌تواند با داشتن تعدادي واحد عملياتي پياده‌سازي شود.</a:t>
            </a:r>
            <a:endParaRPr lang="en-US" dirty="0" smtClean="0"/>
          </a:p>
          <a:p>
            <a:endParaRPr lang="fa-IR" dirty="0" smtClean="0"/>
          </a:p>
          <a:p>
            <a:r>
              <a:rPr lang="fa-IR" dirty="0" smtClean="0"/>
              <a:t>شکل روبرو يک راه ممکن براي تقسيم واحد اجرا به هشت واحد عملياتي موازي را نشان مي‌دهد.</a:t>
            </a:r>
          </a:p>
          <a:p>
            <a:endParaRPr lang="fa-IR" dirty="0" smtClean="0"/>
          </a:p>
          <a:p>
            <a:pPr marL="95250" indent="173038">
              <a:buNone/>
            </a:pPr>
            <a:r>
              <a:rPr lang="fa-IR" sz="2000" dirty="0" smtClean="0"/>
              <a:t>به عنوان مثال مي توان عمليات حسابي، منطقي و جابجايي را بين سه واحد تقسيم کرد و عملوندها را تحت نظارت واحد کنترل به سوي هر واحد هدايت کرد.</a:t>
            </a:r>
            <a:endParaRPr lang="en-US" sz="2000" dirty="0"/>
          </a:p>
        </p:txBody>
      </p:sp>
      <p:graphicFrame>
        <p:nvGraphicFramePr>
          <p:cNvPr id="55299" name="Object 3"/>
          <p:cNvGraphicFramePr>
            <a:graphicFrameLocks noChangeAspect="1"/>
          </p:cNvGraphicFramePr>
          <p:nvPr/>
        </p:nvGraphicFramePr>
        <p:xfrm>
          <a:off x="256282" y="1142984"/>
          <a:ext cx="5601602" cy="5195856"/>
        </p:xfrm>
        <a:graphic>
          <a:graphicData uri="http://schemas.openxmlformats.org/presentationml/2006/ole">
            <p:oleObj spid="_x0000_s55299" r:id="rId3" imgW="7670160" imgH="711504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پردازش موازي</a:t>
            </a:r>
            <a:endParaRPr lang="en-US" dirty="0"/>
          </a:p>
        </p:txBody>
      </p:sp>
      <p:sp>
        <p:nvSpPr>
          <p:cNvPr id="3" name="Content Placeholder 2"/>
          <p:cNvSpPr>
            <a:spLocks noGrp="1"/>
          </p:cNvSpPr>
          <p:nvPr>
            <p:ph idx="1"/>
          </p:nvPr>
        </p:nvSpPr>
        <p:spPr/>
        <p:txBody>
          <a:bodyPr/>
          <a:lstStyle/>
          <a:p>
            <a:r>
              <a:rPr lang="fa-IR" dirty="0" smtClean="0"/>
              <a:t>روش‌هاي طبقه‌بندي پردازش موازي</a:t>
            </a:r>
          </a:p>
          <a:p>
            <a:pPr lvl="1"/>
            <a:r>
              <a:rPr lang="fa-IR" dirty="0" smtClean="0"/>
              <a:t>سازمان دروني پردازنده‌ها</a:t>
            </a:r>
          </a:p>
          <a:p>
            <a:pPr lvl="1"/>
            <a:r>
              <a:rPr lang="fa-IR" dirty="0" smtClean="0"/>
              <a:t>ساختار اتصالات متقابل پردازنده‌ها</a:t>
            </a:r>
          </a:p>
          <a:p>
            <a:pPr lvl="1"/>
            <a:r>
              <a:rPr lang="fa-IR" dirty="0" smtClean="0"/>
              <a:t>جريان اطلاعات در سيستم</a:t>
            </a:r>
          </a:p>
          <a:p>
            <a:pPr lvl="1"/>
            <a:endParaRPr lang="fa-IR" dirty="0" smtClean="0"/>
          </a:p>
          <a:p>
            <a:r>
              <a:rPr lang="fa-IR" dirty="0" smtClean="0"/>
              <a:t>دسته‌بندي بر اساس سازمان دروني پردازنده‌ها: (طبقه‌بندي فلين)</a:t>
            </a:r>
          </a:p>
          <a:p>
            <a:pPr lvl="2"/>
            <a:r>
              <a:rPr lang="fa-IR" dirty="0" smtClean="0"/>
              <a:t>در اين روش تعداد دستورالعمل‌ها و اقلام اطلاعاتي که همزمان با آنها کار مي‌شود در نظر گرفته شده است.</a:t>
            </a:r>
          </a:p>
          <a:p>
            <a:pPr lvl="1"/>
            <a:r>
              <a:rPr lang="fa-IR" dirty="0" smtClean="0"/>
              <a:t>رشته دستورالعمل واحد، رشته داده واحد (</a:t>
            </a:r>
            <a:r>
              <a:rPr lang="en-US" dirty="0" smtClean="0"/>
              <a:t>SISD</a:t>
            </a:r>
            <a:r>
              <a:rPr lang="fa-IR" dirty="0" smtClean="0"/>
              <a:t>)</a:t>
            </a:r>
            <a:endParaRPr lang="en-US" dirty="0" smtClean="0"/>
          </a:p>
          <a:p>
            <a:pPr lvl="1"/>
            <a:r>
              <a:rPr lang="fa-IR" dirty="0" smtClean="0"/>
              <a:t>رشته دستورالعمل واحد، رشته داده متعدد (</a:t>
            </a:r>
            <a:r>
              <a:rPr lang="en-US" dirty="0" smtClean="0"/>
              <a:t>SIMD</a:t>
            </a:r>
            <a:r>
              <a:rPr lang="fa-IR" dirty="0" smtClean="0"/>
              <a:t>)</a:t>
            </a:r>
            <a:endParaRPr lang="en-US" dirty="0" smtClean="0"/>
          </a:p>
          <a:p>
            <a:pPr lvl="1"/>
            <a:r>
              <a:rPr lang="fa-IR" dirty="0" smtClean="0"/>
              <a:t>رشته دستورالعمل متعدد، رشته داده واحد (</a:t>
            </a:r>
            <a:r>
              <a:rPr lang="en-US" dirty="0" smtClean="0"/>
              <a:t>MISD</a:t>
            </a:r>
            <a:r>
              <a:rPr lang="fa-IR" dirty="0" smtClean="0"/>
              <a:t>)</a:t>
            </a:r>
            <a:endParaRPr lang="en-US" dirty="0" smtClean="0"/>
          </a:p>
          <a:p>
            <a:pPr lvl="1"/>
            <a:r>
              <a:rPr lang="fa-IR" dirty="0" smtClean="0"/>
              <a:t>رشته دستورالعمل متعدد، رشته داده متعدد (</a:t>
            </a:r>
            <a:r>
              <a:rPr lang="en-US" dirty="0" smtClean="0"/>
              <a:t>MIMD</a:t>
            </a:r>
            <a:r>
              <a:rPr lang="fa-IR" dirty="0" smtClean="0"/>
              <a:t>)</a:t>
            </a:r>
            <a:endParaRPr lang="en-US" dirty="0" smtClean="0"/>
          </a:p>
          <a:p>
            <a:pPr lvl="1"/>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strips(downLeft)">
                                      <p:cBhvr>
                                        <p:cTn id="11" dur="500"/>
                                        <p:tgtEl>
                                          <p:spTgt spid="3">
                                            <p:txEl>
                                              <p:pRg st="1" end="1"/>
                                            </p:txEl>
                                          </p:spTgt>
                                        </p:tgtEl>
                                      </p:cBhvr>
                                    </p:animEffect>
                                  </p:childTnLst>
                                </p:cTn>
                              </p:par>
                            </p:childTnLst>
                          </p:cTn>
                        </p:par>
                        <p:par>
                          <p:cTn id="12" fill="hold">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trips(downLeft)">
                                      <p:cBhvr>
                                        <p:cTn id="15" dur="500"/>
                                        <p:tgtEl>
                                          <p:spTgt spid="3">
                                            <p:txEl>
                                              <p:pRg st="2" end="2"/>
                                            </p:txEl>
                                          </p:spTgt>
                                        </p:tgtEl>
                                      </p:cBhvr>
                                    </p:animEffect>
                                  </p:childTnLst>
                                </p:cTn>
                              </p:par>
                            </p:childTnLst>
                          </p:cTn>
                        </p:par>
                        <p:par>
                          <p:cTn id="16" fill="hold">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strips(downLeft)">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grpId="0"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strips(downLeft)">
                                      <p:cBhvr>
                                        <p:cTn id="24" dur="500"/>
                                        <p:tgtEl>
                                          <p:spTgt spid="3">
                                            <p:txEl>
                                              <p:pRg st="5" end="5"/>
                                            </p:txEl>
                                          </p:spTgt>
                                        </p:tgtEl>
                                      </p:cBhvr>
                                    </p:animEffect>
                                  </p:childTnLst>
                                </p:cTn>
                              </p:par>
                            </p:childTnLst>
                          </p:cTn>
                        </p:par>
                        <p:par>
                          <p:cTn id="25" fill="hold">
                            <p:stCondLst>
                              <p:cond delay="500"/>
                            </p:stCondLst>
                            <p:childTnLst>
                              <p:par>
                                <p:cTn id="26" presetID="18" presetClass="entr" presetSubtype="12" fill="hold" grpId="0" nodeType="after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strips(downLeft)">
                                      <p:cBhvr>
                                        <p:cTn id="28" dur="500"/>
                                        <p:tgtEl>
                                          <p:spTgt spid="3">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strips(downLeft)">
                                      <p:cBhvr>
                                        <p:cTn id="33" dur="500"/>
                                        <p:tgtEl>
                                          <p:spTgt spid="3">
                                            <p:txEl>
                                              <p:pRg st="7" end="7"/>
                                            </p:txEl>
                                          </p:spTgt>
                                        </p:tgtEl>
                                      </p:cBhvr>
                                    </p:animEffect>
                                  </p:childTnLst>
                                </p:cTn>
                              </p:par>
                            </p:childTnLst>
                          </p:cTn>
                        </p:par>
                        <p:par>
                          <p:cTn id="34" fill="hold">
                            <p:stCondLst>
                              <p:cond delay="500"/>
                            </p:stCondLst>
                            <p:childTnLst>
                              <p:par>
                                <p:cTn id="35" presetID="18" presetClass="entr" presetSubtype="12" fill="hold" grpId="0" nodeType="after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strips(downLeft)">
                                      <p:cBhvr>
                                        <p:cTn id="37" dur="500"/>
                                        <p:tgtEl>
                                          <p:spTgt spid="3">
                                            <p:txEl>
                                              <p:pRg st="8" end="8"/>
                                            </p:txEl>
                                          </p:spTgt>
                                        </p:tgtEl>
                                      </p:cBhvr>
                                    </p:animEffect>
                                  </p:childTnLst>
                                </p:cTn>
                              </p:par>
                            </p:childTnLst>
                          </p:cTn>
                        </p:par>
                        <p:par>
                          <p:cTn id="38" fill="hold">
                            <p:stCondLst>
                              <p:cond delay="1000"/>
                            </p:stCondLst>
                            <p:childTnLst>
                              <p:par>
                                <p:cTn id="39" presetID="18" presetClass="entr" presetSubtype="12" fill="hold" grpId="0" nodeType="after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Effect transition="in" filter="strips(downLeft)">
                                      <p:cBhvr>
                                        <p:cTn id="41" dur="500"/>
                                        <p:tgtEl>
                                          <p:spTgt spid="3">
                                            <p:txEl>
                                              <p:pRg st="9" end="9"/>
                                            </p:txEl>
                                          </p:spTgt>
                                        </p:tgtEl>
                                      </p:cBhvr>
                                    </p:animEffect>
                                  </p:childTnLst>
                                </p:cTn>
                              </p:par>
                            </p:childTnLst>
                          </p:cTn>
                        </p:par>
                        <p:par>
                          <p:cTn id="42" fill="hold">
                            <p:stCondLst>
                              <p:cond delay="1500"/>
                            </p:stCondLst>
                            <p:childTnLst>
                              <p:par>
                                <p:cTn id="43" presetID="18" presetClass="entr" presetSubtype="12" fill="hold" grpId="0" nodeType="after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Effect transition="in" filter="strips(downLeft)">
                                      <p:cBhvr>
                                        <p:cTn id="45"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SISD</a:t>
            </a:r>
            <a:endParaRPr lang="en-US" dirty="0"/>
          </a:p>
        </p:txBody>
      </p:sp>
      <p:sp>
        <p:nvSpPr>
          <p:cNvPr id="3" name="Content Placeholder 2"/>
          <p:cNvSpPr>
            <a:spLocks noGrp="1"/>
          </p:cNvSpPr>
          <p:nvPr>
            <p:ph idx="1"/>
          </p:nvPr>
        </p:nvSpPr>
        <p:spPr/>
        <p:txBody>
          <a:bodyPr/>
          <a:lstStyle/>
          <a:p>
            <a:r>
              <a:rPr lang="fa-IR" dirty="0" smtClean="0"/>
              <a:t>سازمان کامپيوتر شامل يک واحد کنترل، يک واحد پردازنده و يک واحد حافظه است.</a:t>
            </a:r>
          </a:p>
          <a:p>
            <a:r>
              <a:rPr lang="fa-IR" dirty="0" smtClean="0"/>
              <a:t>دستورالعمل‌ها به طور متوالي اجرا مي‌شوند و سيستم مي‌تواند قابليت پردازش موازي داشته باشد يا نداشته باشد.</a:t>
            </a:r>
          </a:p>
          <a:p>
            <a:r>
              <a:rPr lang="fa-IR" dirty="0" smtClean="0"/>
              <a:t>پردازش موازي در اين‌حالت با استفاده از چندين واحد عملياتي يا با پردازش خط لوله‌اي حاصل مي‌شود.</a:t>
            </a:r>
            <a:endParaRPr lang="en-US" dirty="0"/>
          </a:p>
        </p:txBody>
      </p:sp>
      <p:graphicFrame>
        <p:nvGraphicFramePr>
          <p:cNvPr id="56324" name="Object 4"/>
          <p:cNvGraphicFramePr>
            <a:graphicFrameLocks noChangeAspect="1"/>
          </p:cNvGraphicFramePr>
          <p:nvPr/>
        </p:nvGraphicFramePr>
        <p:xfrm>
          <a:off x="785786" y="3571876"/>
          <a:ext cx="7429552" cy="1936669"/>
        </p:xfrm>
        <a:graphic>
          <a:graphicData uri="http://schemas.openxmlformats.org/presentationml/2006/ole">
            <p:oleObj spid="_x0000_s56324" r:id="rId3" imgW="6939360" imgH="180792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5632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SIMD</a:t>
            </a:r>
            <a:endParaRPr lang="en-US" dirty="0"/>
          </a:p>
        </p:txBody>
      </p:sp>
      <p:sp>
        <p:nvSpPr>
          <p:cNvPr id="3" name="Content Placeholder 2"/>
          <p:cNvSpPr>
            <a:spLocks noGrp="1"/>
          </p:cNvSpPr>
          <p:nvPr>
            <p:ph idx="1"/>
          </p:nvPr>
        </p:nvSpPr>
        <p:spPr/>
        <p:txBody>
          <a:bodyPr/>
          <a:lstStyle/>
          <a:p>
            <a:r>
              <a:rPr lang="fa-IR" dirty="0" smtClean="0"/>
              <a:t>سازماني مشتمل بر چندين واحد پردازشي تحت نظارت يک واحد کنترل مشترک.</a:t>
            </a:r>
          </a:p>
          <a:p>
            <a:endParaRPr lang="en-US" dirty="0"/>
          </a:p>
        </p:txBody>
      </p:sp>
      <p:graphicFrame>
        <p:nvGraphicFramePr>
          <p:cNvPr id="57346" name="Object 2"/>
          <p:cNvGraphicFramePr>
            <a:graphicFrameLocks noChangeAspect="1"/>
          </p:cNvGraphicFramePr>
          <p:nvPr/>
        </p:nvGraphicFramePr>
        <p:xfrm>
          <a:off x="1390672" y="2071678"/>
          <a:ext cx="6253162" cy="4081463"/>
        </p:xfrm>
        <a:graphic>
          <a:graphicData uri="http://schemas.openxmlformats.org/presentationml/2006/ole">
            <p:oleObj spid="_x0000_s57346" r:id="rId3" imgW="6253560" imgH="4081680" progId="">
              <p:embed/>
            </p:oleObj>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MISD</a:t>
            </a:r>
            <a:endParaRPr lang="en-US" dirty="0"/>
          </a:p>
        </p:txBody>
      </p:sp>
      <p:sp>
        <p:nvSpPr>
          <p:cNvPr id="3" name="Content Placeholder 2"/>
          <p:cNvSpPr>
            <a:spLocks noGrp="1"/>
          </p:cNvSpPr>
          <p:nvPr>
            <p:ph idx="1"/>
          </p:nvPr>
        </p:nvSpPr>
        <p:spPr/>
        <p:txBody>
          <a:bodyPr/>
          <a:lstStyle/>
          <a:p>
            <a:r>
              <a:rPr lang="fa-IR" dirty="0" smtClean="0"/>
              <a:t>هيچ سيستم عملي بر اين اساس ساخته نشده است.</a:t>
            </a:r>
            <a:endParaRPr lang="en-US" dirty="0"/>
          </a:p>
        </p:txBody>
      </p:sp>
      <p:graphicFrame>
        <p:nvGraphicFramePr>
          <p:cNvPr id="58371" name="Object 3"/>
          <p:cNvGraphicFramePr>
            <a:graphicFrameLocks noChangeAspect="1"/>
          </p:cNvGraphicFramePr>
          <p:nvPr/>
        </p:nvGraphicFramePr>
        <p:xfrm>
          <a:off x="214281" y="2285992"/>
          <a:ext cx="8623093" cy="4254277"/>
        </p:xfrm>
        <a:graphic>
          <a:graphicData uri="http://schemas.openxmlformats.org/presentationml/2006/ole">
            <p:oleObj spid="_x0000_s58371" r:id="rId3" imgW="10242000" imgH="5053320" progId="">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MIMD</a:t>
            </a:r>
            <a:endParaRPr lang="en-US" dirty="0"/>
          </a:p>
        </p:txBody>
      </p:sp>
      <p:sp>
        <p:nvSpPr>
          <p:cNvPr id="3" name="Content Placeholder 2"/>
          <p:cNvSpPr>
            <a:spLocks noGrp="1"/>
          </p:cNvSpPr>
          <p:nvPr>
            <p:ph idx="1"/>
          </p:nvPr>
        </p:nvSpPr>
        <p:spPr/>
        <p:txBody>
          <a:bodyPr/>
          <a:lstStyle/>
          <a:p>
            <a:r>
              <a:rPr lang="fa-IR" dirty="0" smtClean="0"/>
              <a:t>سيستم‌هايي که مي توانند چندين برنامه را بطور همزمان اجرا کنند.</a:t>
            </a:r>
            <a:endParaRPr lang="en-US" dirty="0"/>
          </a:p>
        </p:txBody>
      </p:sp>
      <p:graphicFrame>
        <p:nvGraphicFramePr>
          <p:cNvPr id="59394" name="Object 2"/>
          <p:cNvGraphicFramePr>
            <a:graphicFrameLocks noChangeAspect="1"/>
          </p:cNvGraphicFramePr>
          <p:nvPr/>
        </p:nvGraphicFramePr>
        <p:xfrm>
          <a:off x="882675" y="1600200"/>
          <a:ext cx="7189787" cy="4835525"/>
        </p:xfrm>
        <a:graphic>
          <a:graphicData uri="http://schemas.openxmlformats.org/presentationml/2006/ole">
            <p:oleObj spid="_x0000_s59394" r:id="rId3" imgW="7189920" imgH="4834800" progId="">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سيستم لوله‌اي (</a:t>
            </a:r>
            <a:r>
              <a:rPr lang="en-US" altLang="ko-KR" dirty="0" smtClean="0"/>
              <a:t>Pipelining</a:t>
            </a:r>
            <a:r>
              <a:rPr lang="fa-IR" dirty="0" smtClean="0"/>
              <a:t>)</a:t>
            </a:r>
            <a:endParaRPr lang="en-US" dirty="0"/>
          </a:p>
        </p:txBody>
      </p:sp>
      <p:sp>
        <p:nvSpPr>
          <p:cNvPr id="3" name="Content Placeholder 2"/>
          <p:cNvSpPr>
            <a:spLocks noGrp="1"/>
          </p:cNvSpPr>
          <p:nvPr>
            <p:ph idx="1"/>
          </p:nvPr>
        </p:nvSpPr>
        <p:spPr/>
        <p:txBody>
          <a:bodyPr/>
          <a:lstStyle/>
          <a:p>
            <a:r>
              <a:rPr lang="en-US" altLang="ko-KR" dirty="0" smtClean="0"/>
              <a:t>Pipelining</a:t>
            </a:r>
            <a:r>
              <a:rPr lang="fa-IR" altLang="ko-KR" dirty="0" smtClean="0"/>
              <a:t>:</a:t>
            </a:r>
            <a:endParaRPr lang="fa-IR" dirty="0" smtClean="0"/>
          </a:p>
          <a:p>
            <a:pPr lvl="1"/>
            <a:r>
              <a:rPr lang="fa-IR" dirty="0" smtClean="0"/>
              <a:t>سيستم لوله‌اي تکنيکي است براي تجزيه‌ي يک فرآيند ترتيبي به تعدادي زيرعمل.</a:t>
            </a:r>
          </a:p>
          <a:p>
            <a:pPr lvl="1"/>
            <a:r>
              <a:rPr lang="fa-IR" dirty="0" smtClean="0"/>
              <a:t>هر زيرفرآيند در يک قطعه‌ي اختصاصي ويژه اجرا مي‌شود.</a:t>
            </a:r>
          </a:p>
          <a:p>
            <a:r>
              <a:rPr lang="fa-IR" dirty="0" smtClean="0"/>
              <a:t>مثال: مي‌خواهيم عمليات جمع و ضرب مرکب زير را با رشته‌اي از اعداد انجام دهيم:</a:t>
            </a:r>
          </a:p>
          <a:p>
            <a:pPr algn="l" rtl="0"/>
            <a:r>
              <a:rPr lang="en-US" dirty="0" smtClean="0"/>
              <a:t>Ai * Bi + </a:t>
            </a:r>
            <a:r>
              <a:rPr lang="en-US" dirty="0" err="1" smtClean="0"/>
              <a:t>Ci</a:t>
            </a:r>
            <a:r>
              <a:rPr lang="en-US" dirty="0" smtClean="0"/>
              <a:t>		</a:t>
            </a:r>
            <a:r>
              <a:rPr lang="en-US" dirty="0" err="1" smtClean="0"/>
              <a:t>i</a:t>
            </a:r>
            <a:r>
              <a:rPr lang="en-US" dirty="0" smtClean="0"/>
              <a:t> =1, 2, 3, .. ,7</a:t>
            </a:r>
          </a:p>
          <a:p>
            <a:pPr algn="r"/>
            <a:r>
              <a:rPr lang="fa-IR" dirty="0" smtClean="0"/>
              <a:t>مي‌خواهيم هر زيرعمل را با قطعه‌اي از يک </a:t>
            </a:r>
            <a:br>
              <a:rPr lang="fa-IR" dirty="0" smtClean="0"/>
            </a:br>
            <a:r>
              <a:rPr lang="fa-IR" dirty="0" smtClean="0"/>
              <a:t>سيستم لوله‌اي پياده‌سازي کنيم.</a:t>
            </a:r>
          </a:p>
          <a:p>
            <a:pPr lvl="1"/>
            <a:r>
              <a:rPr lang="fa-IR" dirty="0" smtClean="0"/>
              <a:t>هر سيستم داراي يک يا دو ثبات و يک</a:t>
            </a:r>
            <a:br>
              <a:rPr lang="fa-IR" dirty="0" smtClean="0"/>
            </a:br>
            <a:r>
              <a:rPr lang="fa-IR" dirty="0" smtClean="0"/>
              <a:t>مدار ترکيبي است.</a:t>
            </a:r>
          </a:p>
          <a:p>
            <a:r>
              <a:rPr lang="fa-IR" dirty="0" smtClean="0"/>
              <a:t>زيرعمل‌هايي که در هر قطعه انجام مي‌شود:</a:t>
            </a:r>
          </a:p>
          <a:p>
            <a:pPr>
              <a:buNone/>
            </a:pPr>
            <a:r>
              <a:rPr lang="en-US" dirty="0" smtClean="0"/>
              <a:t>R1 </a:t>
            </a:r>
            <a:r>
              <a:rPr lang="en-US" dirty="0" smtClean="0">
                <a:sym typeface="Wingdings" pitchFamily="2" charset="2"/>
              </a:rPr>
              <a:t> Ai ,  R2  Bi         </a:t>
            </a:r>
          </a:p>
          <a:p>
            <a:pPr>
              <a:buNone/>
            </a:pPr>
            <a:r>
              <a:rPr lang="en-US" dirty="0" smtClean="0">
                <a:sym typeface="Wingdings" pitchFamily="2" charset="2"/>
              </a:rPr>
              <a:t>R3  R1 * R2 ,  R4  </a:t>
            </a:r>
            <a:r>
              <a:rPr lang="en-US" dirty="0" err="1" smtClean="0">
                <a:sym typeface="Wingdings" pitchFamily="2" charset="2"/>
              </a:rPr>
              <a:t>Ci</a:t>
            </a:r>
            <a:endParaRPr lang="en-US" dirty="0" smtClean="0">
              <a:sym typeface="Wingdings" pitchFamily="2" charset="2"/>
            </a:endParaRPr>
          </a:p>
          <a:p>
            <a:pPr>
              <a:buNone/>
            </a:pPr>
            <a:r>
              <a:rPr lang="en-US" dirty="0" smtClean="0">
                <a:sym typeface="Wingdings" pitchFamily="2" charset="2"/>
              </a:rPr>
              <a:t>R5  R3 + R4                 </a:t>
            </a:r>
            <a:endParaRPr lang="en-US" dirty="0"/>
          </a:p>
        </p:txBody>
      </p:sp>
      <p:pic>
        <p:nvPicPr>
          <p:cNvPr id="4" name="Picture 3" descr="001.jpg"/>
          <p:cNvPicPr>
            <a:picLocks noChangeAspect="1"/>
          </p:cNvPicPr>
          <p:nvPr/>
        </p:nvPicPr>
        <p:blipFill>
          <a:blip r:embed="rId2"/>
          <a:stretch>
            <a:fillRect/>
          </a:stretch>
        </p:blipFill>
        <p:spPr>
          <a:xfrm>
            <a:off x="266316" y="3239284"/>
            <a:ext cx="3877056" cy="3332988"/>
          </a:xfrm>
          <a:prstGeom prst="rect">
            <a:avLst/>
          </a:prstGeom>
        </p:spPr>
      </p:pic>
      <p:sp>
        <p:nvSpPr>
          <p:cNvPr id="5" name="Rectangle 4"/>
          <p:cNvSpPr/>
          <p:nvPr/>
        </p:nvSpPr>
        <p:spPr bwMode="auto">
          <a:xfrm>
            <a:off x="214282" y="3571876"/>
            <a:ext cx="3929090" cy="642942"/>
          </a:xfrm>
          <a:prstGeom prst="rect">
            <a:avLst/>
          </a:prstGeom>
          <a:noFill/>
          <a:ln w="31750"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Times New Roman" pitchFamily="18" charset="0"/>
              <a:ea typeface="굴림" pitchFamily="34" charset="-127"/>
            </a:endParaRPr>
          </a:p>
        </p:txBody>
      </p:sp>
      <p:sp>
        <p:nvSpPr>
          <p:cNvPr id="6" name="Rectangle 5"/>
          <p:cNvSpPr/>
          <p:nvPr/>
        </p:nvSpPr>
        <p:spPr bwMode="auto">
          <a:xfrm>
            <a:off x="214282" y="4214818"/>
            <a:ext cx="3929090" cy="1143008"/>
          </a:xfrm>
          <a:prstGeom prst="rect">
            <a:avLst/>
          </a:prstGeom>
          <a:noFill/>
          <a:ln w="31750"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Times New Roman" pitchFamily="18" charset="0"/>
              <a:ea typeface="굴림" pitchFamily="34" charset="-127"/>
            </a:endParaRPr>
          </a:p>
        </p:txBody>
      </p:sp>
      <p:sp>
        <p:nvSpPr>
          <p:cNvPr id="7" name="Rectangle 6"/>
          <p:cNvSpPr/>
          <p:nvPr/>
        </p:nvSpPr>
        <p:spPr bwMode="auto">
          <a:xfrm>
            <a:off x="214282" y="5357826"/>
            <a:ext cx="3929090" cy="1214446"/>
          </a:xfrm>
          <a:prstGeom prst="rect">
            <a:avLst/>
          </a:prstGeom>
          <a:noFill/>
          <a:ln w="31750" cap="flat" cmpd="sng" algn="ctr">
            <a:solidFill>
              <a:srgbClr val="FF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Times New Roman" pitchFamily="18" charset="0"/>
              <a:ea typeface="굴림" pitchFamily="34"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strips(downLeft)">
                                      <p:cBhvr>
                                        <p:cTn id="7" dur="500"/>
                                        <p:tgtEl>
                                          <p:spTgt spid="3">
                                            <p:txEl>
                                              <p:pRg st="3" end="3"/>
                                            </p:txEl>
                                          </p:spTgt>
                                        </p:tgtEl>
                                      </p:cBhvr>
                                    </p:animEffect>
                                  </p:childTnLst>
                                </p:cTn>
                              </p:par>
                            </p:childTnLst>
                          </p:cTn>
                        </p:par>
                        <p:par>
                          <p:cTn id="8" fill="hold">
                            <p:stCondLst>
                              <p:cond delay="500"/>
                            </p:stCondLst>
                            <p:childTnLst>
                              <p:par>
                                <p:cTn id="9" presetID="18" presetClass="entr" presetSubtype="6" fill="hold" nodeType="after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Effect transition="in" filter="strips(downRight)">
                                      <p:cBhvr>
                                        <p:cTn id="11" dur="500"/>
                                        <p:tgtEl>
                                          <p:spTgt spid="3">
                                            <p:txEl>
                                              <p:pRg st="4" end="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9" fill="hold" nodeType="click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strips(upLeft)">
                                      <p:cBhvr>
                                        <p:cTn id="16" dur="500"/>
                                        <p:tgtEl>
                                          <p:spTgt spid="3">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2000"/>
                                        <p:tgtEl>
                                          <p:spTgt spid="4"/>
                                        </p:tgtEl>
                                      </p:cBhvr>
                                    </p:animEffect>
                                  </p:childTnLst>
                                </p:cTn>
                              </p:par>
                            </p:childTnLst>
                          </p:cTn>
                        </p:par>
                        <p:par>
                          <p:cTn id="22" fill="hold">
                            <p:stCondLst>
                              <p:cond delay="2000"/>
                            </p:stCondLst>
                            <p:childTnLst>
                              <p:par>
                                <p:cTn id="23" presetID="18" presetClass="entr" presetSubtype="12" fill="hold" nodeType="after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strips(downLeft)">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up)">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8" presetClass="entr" presetSubtype="12"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Effect transition="in" filter="strips(downLeft)">
                                      <p:cBhvr>
                                        <p:cTn id="45" dur="500"/>
                                        <p:tgtEl>
                                          <p:spTgt spid="3">
                                            <p:txEl>
                                              <p:pRg st="7" end="7"/>
                                            </p:txEl>
                                          </p:spTgt>
                                        </p:tgtEl>
                                      </p:cBhvr>
                                    </p:animEffect>
                                  </p:childTnLst>
                                </p:cTn>
                              </p:par>
                            </p:childTnLst>
                          </p:cTn>
                        </p:par>
                        <p:par>
                          <p:cTn id="46" fill="hold">
                            <p:stCondLst>
                              <p:cond delay="500"/>
                            </p:stCondLst>
                            <p:childTnLst>
                              <p:par>
                                <p:cTn id="47" presetID="18" presetClass="entr" presetSubtype="6" fill="hold" nodeType="after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Effect transition="in" filter="strips(downRight)">
                                      <p:cBhvr>
                                        <p:cTn id="49" dur="500"/>
                                        <p:tgtEl>
                                          <p:spTgt spid="3">
                                            <p:txEl>
                                              <p:pRg st="8" end="8"/>
                                            </p:txEl>
                                          </p:spTgt>
                                        </p:tgtEl>
                                      </p:cBhvr>
                                    </p:animEffect>
                                  </p:childTnLst>
                                </p:cTn>
                              </p:par>
                            </p:childTnLst>
                          </p:cTn>
                        </p:par>
                        <p:par>
                          <p:cTn id="50" fill="hold">
                            <p:stCondLst>
                              <p:cond delay="1000"/>
                            </p:stCondLst>
                            <p:childTnLst>
                              <p:par>
                                <p:cTn id="51" presetID="18" presetClass="entr" presetSubtype="6" fill="hold" nodeType="afterEffect">
                                  <p:stCondLst>
                                    <p:cond delay="0"/>
                                  </p:stCondLst>
                                  <p:childTnLst>
                                    <p:set>
                                      <p:cBhvr>
                                        <p:cTn id="52" dur="1" fill="hold">
                                          <p:stCondLst>
                                            <p:cond delay="0"/>
                                          </p:stCondLst>
                                        </p:cTn>
                                        <p:tgtEl>
                                          <p:spTgt spid="3">
                                            <p:txEl>
                                              <p:pRg st="9" end="9"/>
                                            </p:txEl>
                                          </p:spTgt>
                                        </p:tgtEl>
                                        <p:attrNameLst>
                                          <p:attrName>style.visibility</p:attrName>
                                        </p:attrNameLst>
                                      </p:cBhvr>
                                      <p:to>
                                        <p:strVal val="visible"/>
                                      </p:to>
                                    </p:set>
                                    <p:animEffect transition="in" filter="strips(downRight)">
                                      <p:cBhvr>
                                        <p:cTn id="53" dur="500"/>
                                        <p:tgtEl>
                                          <p:spTgt spid="3">
                                            <p:txEl>
                                              <p:pRg st="9" end="9"/>
                                            </p:txEl>
                                          </p:spTgt>
                                        </p:tgtEl>
                                      </p:cBhvr>
                                    </p:animEffect>
                                  </p:childTnLst>
                                </p:cTn>
                              </p:par>
                            </p:childTnLst>
                          </p:cTn>
                        </p:par>
                        <p:par>
                          <p:cTn id="54" fill="hold">
                            <p:stCondLst>
                              <p:cond delay="1500"/>
                            </p:stCondLst>
                            <p:childTnLst>
                              <p:par>
                                <p:cTn id="55" presetID="18" presetClass="entr" presetSubtype="6" fill="hold" nodeType="after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strips(downRight)">
                                      <p:cBhvr>
                                        <p:cTn id="5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theme/theme1.xml><?xml version="1.0" encoding="utf-8"?>
<a:theme xmlns:a="http://schemas.openxmlformats.org/drawingml/2006/main" name="org">
  <a:themeElements>
    <a:clrScheme name="">
      <a:dk1>
        <a:srgbClr val="000000"/>
      </a:dk1>
      <a:lt1>
        <a:srgbClr val="FFFFFF"/>
      </a:lt1>
      <a:dk2>
        <a:srgbClr val="000082"/>
      </a:dk2>
      <a:lt2>
        <a:srgbClr val="C0C0C0"/>
      </a:lt2>
      <a:accent1>
        <a:srgbClr val="D01608"/>
      </a:accent1>
      <a:accent2>
        <a:srgbClr val="000082"/>
      </a:accent2>
      <a:accent3>
        <a:srgbClr val="FFFFFF"/>
      </a:accent3>
      <a:accent4>
        <a:srgbClr val="000000"/>
      </a:accent4>
      <a:accent5>
        <a:srgbClr val="E4ABAA"/>
      </a:accent5>
      <a:accent6>
        <a:srgbClr val="000075"/>
      </a:accent6>
      <a:hlink>
        <a:srgbClr val="00C000"/>
      </a:hlink>
      <a:folHlink>
        <a:srgbClr val="800080"/>
      </a:folHlink>
    </a:clrScheme>
    <a:fontScheme name="org.pot">
      <a:majorFont>
        <a:latin typeface="Book Antiqua"/>
        <a:ea typeface="굴림"/>
        <a:cs typeface=""/>
      </a:majorFont>
      <a:minorFont>
        <a:latin typeface="Arial"/>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FF"/>
        </a:solidFill>
        <a:ln w="31750" cap="flat" cmpd="sng" algn="ctr">
          <a:solidFill>
            <a:srgbClr val="0000F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Times New Roman" pitchFamily="18" charset="0"/>
            <a:ea typeface="굴림" pitchFamily="34" charset="-127"/>
          </a:defRPr>
        </a:defPPr>
      </a:lstStyle>
    </a:spDef>
    <a:lnDef>
      <a:spPr bwMode="auto">
        <a:xfrm>
          <a:off x="0" y="0"/>
          <a:ext cx="1" cy="1"/>
        </a:xfrm>
        <a:custGeom>
          <a:avLst/>
          <a:gdLst/>
          <a:ahLst/>
          <a:cxnLst/>
          <a:rect l="0" t="0" r="0" b="0"/>
          <a:pathLst/>
        </a:custGeom>
        <a:solidFill>
          <a:srgbClr val="CCFFFF"/>
        </a:solidFill>
        <a:ln w="31750" cap="flat" cmpd="sng" algn="ctr">
          <a:solidFill>
            <a:srgbClr val="0000F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Times New Roman" pitchFamily="18" charset="0"/>
            <a:ea typeface="굴림" pitchFamily="34" charset="-127"/>
          </a:defRPr>
        </a:defPPr>
      </a:lstStyle>
    </a:lnDef>
  </a:objectDefaults>
  <a:extraClrSchemeLst>
    <a:extraClrScheme>
      <a:clrScheme name="org.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rg.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rg.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rg.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rg.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rg.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rg.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D:\+++comarc\org.pot</Template>
  <TotalTime>5229</TotalTime>
  <Words>1556</Words>
  <Application>Microsoft PowerPoint</Application>
  <PresentationFormat>On-screen Show (4:3)</PresentationFormat>
  <Paragraphs>163</Paragraphs>
  <Slides>25</Slides>
  <Notes>0</Notes>
  <HiddenSlides>0</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25</vt:i4>
      </vt:variant>
    </vt:vector>
  </HeadingPairs>
  <TitlesOfParts>
    <vt:vector size="26" baseType="lpstr">
      <vt:lpstr>org</vt:lpstr>
      <vt:lpstr>فصل 9</vt:lpstr>
      <vt:lpstr>پردازش موازي</vt:lpstr>
      <vt:lpstr>پردازش موازي</vt:lpstr>
      <vt:lpstr>پردازش موازي</vt:lpstr>
      <vt:lpstr>SISD</vt:lpstr>
      <vt:lpstr>SIMD</vt:lpstr>
      <vt:lpstr>MISD</vt:lpstr>
      <vt:lpstr>MIMD</vt:lpstr>
      <vt:lpstr>سيستم لوله‌اي (Pipelining)</vt:lpstr>
      <vt:lpstr>سيستم لوله‌اي (Pipelining)</vt:lpstr>
      <vt:lpstr>سيستم لوله‌اي (Pipelining)</vt:lpstr>
      <vt:lpstr>سيستم لوله‌اي (Pipelining)</vt:lpstr>
      <vt:lpstr>سيستم لوله‌اي (Pipelining)</vt:lpstr>
      <vt:lpstr>تمرين</vt:lpstr>
      <vt:lpstr>تمرين</vt:lpstr>
      <vt:lpstr>تمرين</vt:lpstr>
      <vt:lpstr>خط لوله‌ي دستورالعمل (Instruction Pipeline)</vt:lpstr>
      <vt:lpstr>چرخه‌ي دستورالعمل در cpu با خط لوله چهار قطعه‌اي</vt:lpstr>
      <vt:lpstr>مثال: خط لوله‌ي چهارقطعه‌اي</vt:lpstr>
      <vt:lpstr>خط لوله‌ي دستورالعمل</vt:lpstr>
      <vt:lpstr>خط لوله‌ي دستورالعمل</vt:lpstr>
      <vt:lpstr>خط لوله‌ي دستورالعمل</vt:lpstr>
      <vt:lpstr>خط لوله‌ي دستورالعمل- ادامه‌ي روش هاي برخورد</vt:lpstr>
      <vt:lpstr>مثال: انشعاب با تأخير</vt:lpstr>
      <vt:lpstr>مثال: انشعاب با تأخير</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  Input-Output Organization</dc:title>
  <dc:creator/>
  <cp:lastModifiedBy>MOHSEN</cp:lastModifiedBy>
  <cp:revision>139</cp:revision>
  <cp:lastPrinted>1999-05-25T09:56:58Z</cp:lastPrinted>
  <dcterms:created xsi:type="dcterms:W3CDTF">1996-09-30T18:28:10Z</dcterms:created>
  <dcterms:modified xsi:type="dcterms:W3CDTF">2014-05-18T13:02:43Z</dcterms:modified>
</cp:coreProperties>
</file>