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32"/>
  </p:notesMasterIdLst>
  <p:handoutMasterIdLst>
    <p:handoutMasterId r:id="rId33"/>
  </p:handoutMasterIdLst>
  <p:sldIdLst>
    <p:sldId id="476" r:id="rId2"/>
    <p:sldId id="477" r:id="rId3"/>
    <p:sldId id="478" r:id="rId4"/>
    <p:sldId id="479" r:id="rId5"/>
    <p:sldId id="480" r:id="rId6"/>
    <p:sldId id="481" r:id="rId7"/>
    <p:sldId id="482" r:id="rId8"/>
    <p:sldId id="483" r:id="rId9"/>
    <p:sldId id="484" r:id="rId10"/>
    <p:sldId id="485" r:id="rId11"/>
    <p:sldId id="486" r:id="rId12"/>
    <p:sldId id="487" r:id="rId13"/>
    <p:sldId id="488" r:id="rId14"/>
    <p:sldId id="489" r:id="rId15"/>
    <p:sldId id="490" r:id="rId16"/>
    <p:sldId id="507" r:id="rId17"/>
    <p:sldId id="511" r:id="rId18"/>
    <p:sldId id="508" r:id="rId19"/>
    <p:sldId id="509" r:id="rId20"/>
    <p:sldId id="510" r:id="rId21"/>
    <p:sldId id="497" r:id="rId22"/>
    <p:sldId id="498" r:id="rId23"/>
    <p:sldId id="499" r:id="rId24"/>
    <p:sldId id="500" r:id="rId25"/>
    <p:sldId id="501" r:id="rId26"/>
    <p:sldId id="502" r:id="rId27"/>
    <p:sldId id="503" r:id="rId28"/>
    <p:sldId id="504" r:id="rId29"/>
    <p:sldId id="505" r:id="rId30"/>
    <p:sldId id="506" r:id="rId31"/>
  </p:sldIdLst>
  <p:sldSz cx="9144000" cy="6858000" type="screen4x3"/>
  <p:notesSz cx="6743700" cy="9906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CCCC"/>
    <a:srgbClr val="FFFF99"/>
    <a:srgbClr val="FFFFCC"/>
    <a:srgbClr val="99FFCC"/>
    <a:srgbClr val="00FFFF"/>
    <a:srgbClr val="00FF99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napToGrid="0" snapToObjects="1">
      <p:cViewPr>
        <p:scale>
          <a:sx n="57" d="100"/>
          <a:sy n="57" d="100"/>
        </p:scale>
        <p:origin x="-79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25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1113" y="0"/>
            <a:ext cx="29225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10700"/>
            <a:ext cx="29225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1113" y="9410700"/>
            <a:ext cx="29225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A6AC498-293A-4D85-BC71-AA0C13F1CE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25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1113" y="0"/>
            <a:ext cx="29225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535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525" y="4705350"/>
            <a:ext cx="494665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10700"/>
            <a:ext cx="29225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1113" y="9410700"/>
            <a:ext cx="29225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E8DCC1B8-50A3-4658-ADF8-414662FA2B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15" name="Rectangle 4"/>
              <p:cNvSpPr>
                <a:spLocks noChangeArrowheads="1"/>
              </p:cNvSpPr>
              <p:nvPr/>
            </p:nvSpPr>
            <p:spPr bwMode="ltGray">
              <a:xfrm>
                <a:off x="2112" y="0"/>
                <a:ext cx="3648" cy="9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16" name="Group 5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60" cy="4320"/>
                <a:chOff x="0" y="0"/>
                <a:chExt cx="5760" cy="4320"/>
              </a:xfrm>
            </p:grpSpPr>
            <p:sp>
              <p:nvSpPr>
                <p:cNvPr id="18" name="Line 6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" name="Line 7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" name="Line 8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" name="Line 9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2" name="Line 10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" name="Line 11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" name="Line 12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5" name="Line 13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6" name="Line 14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7" name="Line 15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8" name="Line 16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9" name="Line 17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0" name="Line 18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1" name="Line 19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2" name="Line 20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3" name="Line 21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4" name="Line 22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5" name="Line 23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6" name="Line 24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7" name="Line 25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8" name="Line 26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9" name="Line 27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0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1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3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4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5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6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7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8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9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0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1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2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3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5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6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7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8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9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0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1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2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3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4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5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6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7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8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sp>
            <p:nvSpPr>
              <p:cNvPr id="17" name="Line 57"/>
              <p:cNvSpPr>
                <a:spLocks noChangeShapeType="1"/>
              </p:cNvSpPr>
              <p:nvPr/>
            </p:nvSpPr>
            <p:spPr bwMode="ltGray">
              <a:xfrm>
                <a:off x="5568" y="0"/>
                <a:ext cx="0" cy="14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6" name="Group 58"/>
            <p:cNvGrpSpPr>
              <a:grpSpLocks/>
            </p:cNvGrpSpPr>
            <p:nvPr userDrawn="1"/>
          </p:nvGrpSpPr>
          <p:grpSpPr bwMode="auto">
            <a:xfrm>
              <a:off x="3" y="559"/>
              <a:ext cx="4192" cy="1796"/>
              <a:chOff x="3" y="559"/>
              <a:chExt cx="4192" cy="1796"/>
            </a:xfrm>
          </p:grpSpPr>
          <p:sp>
            <p:nvSpPr>
              <p:cNvPr id="11" name="Line 59"/>
              <p:cNvSpPr>
                <a:spLocks noChangeShapeType="1"/>
              </p:cNvSpPr>
              <p:nvPr/>
            </p:nvSpPr>
            <p:spPr bwMode="ltGray">
              <a:xfrm>
                <a:off x="506" y="559"/>
                <a:ext cx="0" cy="1796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" name="Line 60"/>
              <p:cNvSpPr>
                <a:spLocks noChangeShapeType="1"/>
              </p:cNvSpPr>
              <p:nvPr/>
            </p:nvSpPr>
            <p:spPr bwMode="ltGray">
              <a:xfrm flipH="1" flipV="1">
                <a:off x="3" y="1924"/>
                <a:ext cx="32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" name="Line 61"/>
              <p:cNvSpPr>
                <a:spLocks noChangeShapeType="1"/>
              </p:cNvSpPr>
              <p:nvPr/>
            </p:nvSpPr>
            <p:spPr bwMode="ltGray">
              <a:xfrm flipH="1" flipV="1">
                <a:off x="384" y="938"/>
                <a:ext cx="38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4" name="Arc 62"/>
              <p:cNvSpPr>
                <a:spLocks/>
              </p:cNvSpPr>
              <p:nvPr/>
            </p:nvSpPr>
            <p:spPr bwMode="ltGray">
              <a:xfrm rot="16200000" flipH="1">
                <a:off x="426" y="860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7" name="Group 63"/>
            <p:cNvGrpSpPr>
              <a:grpSpLocks/>
            </p:cNvGrpSpPr>
            <p:nvPr userDrawn="1"/>
          </p:nvGrpSpPr>
          <p:grpSpPr bwMode="auto">
            <a:xfrm>
              <a:off x="1480" y="1952"/>
              <a:ext cx="3808" cy="1812"/>
              <a:chOff x="1480" y="1952"/>
              <a:chExt cx="3808" cy="1812"/>
            </a:xfrm>
          </p:grpSpPr>
          <p:sp>
            <p:nvSpPr>
              <p:cNvPr id="8" name="Line 64"/>
              <p:cNvSpPr>
                <a:spLocks noChangeShapeType="1"/>
              </p:cNvSpPr>
              <p:nvPr/>
            </p:nvSpPr>
            <p:spPr bwMode="ltGray">
              <a:xfrm flipV="1">
                <a:off x="1480" y="3442"/>
                <a:ext cx="38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Line 65"/>
              <p:cNvSpPr>
                <a:spLocks noChangeShapeType="1"/>
              </p:cNvSpPr>
              <p:nvPr/>
            </p:nvSpPr>
            <p:spPr bwMode="ltGray">
              <a:xfrm flipH="1">
                <a:off x="5172" y="1952"/>
                <a:ext cx="0" cy="181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Arc 66"/>
              <p:cNvSpPr>
                <a:spLocks/>
              </p:cNvSpPr>
              <p:nvPr/>
            </p:nvSpPr>
            <p:spPr bwMode="ltGray">
              <a:xfrm rot="5400000">
                <a:off x="5097" y="3347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54339" name="Rectangle 67"/>
          <p:cNvSpPr>
            <a:spLocks noGrp="1" noChangeArrowheads="1"/>
          </p:cNvSpPr>
          <p:nvPr>
            <p:ph type="ctrTitle"/>
          </p:nvPr>
        </p:nvSpPr>
        <p:spPr>
          <a:xfrm>
            <a:off x="990600" y="1752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4340" name="Rectangle 68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309938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0367B-9BDE-4454-A118-26406BB85F18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a-IR" dirty="0" smtClean="0"/>
              <a:t>ضرب و تقسيم صحيح</a:t>
            </a:r>
            <a:endParaRPr lang="en-US" dirty="0"/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C374D-CFBF-48C9-B24D-694ADA2A29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D0F7D-918E-4936-BCC6-6AEC3021A9DD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\cpeg323-04F\Topic0.ppt</a:t>
            </a: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717EF-B15F-488E-8E99-E14FA316C9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0350" y="304800"/>
            <a:ext cx="20002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8483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5A4CA-44F4-4E3E-A5CB-B8C5BA48088D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\cpeg323-04F\Topic0.ppt</a:t>
            </a: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3B48B-9778-4156-84DD-C99BE2885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800600" y="19050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800600" y="40386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88A74-499C-4236-9917-0C94A5A74D9C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7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\cpeg323-04F\Topic0.ppt</a:t>
            </a:r>
          </a:p>
        </p:txBody>
      </p:sp>
      <p:sp>
        <p:nvSpPr>
          <p:cNvPr id="8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13E35-55BC-4465-BB4A-E441DDDA5C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304800"/>
            <a:ext cx="8001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BF5F6-FA4E-410C-B26F-68B18BFA9AC2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4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\cpeg323-04F\Topic0.ppt</a:t>
            </a:r>
          </a:p>
        </p:txBody>
      </p:sp>
      <p:sp>
        <p:nvSpPr>
          <p:cNvPr id="5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1ED5D-D838-479B-A759-6CB070BBB3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1B0DA-F5BE-46EA-8E7B-41D61F91DA5D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\cpeg323-04F\Topic0.ppt</a:t>
            </a:r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22F2D-66DC-448D-8ABF-8D142A850A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06089-7611-480D-ADB2-76FC61B60557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a-IR" dirty="0" smtClean="0"/>
              <a:t>ضرب و تقسيم صحيح</a:t>
            </a:r>
            <a:endParaRPr lang="en-US" dirty="0"/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72213-AD2C-4A47-8622-7052DEBBE1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B990E-C672-42B5-9B34-A1C136278C55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a-IR" dirty="0" smtClean="0"/>
              <a:t>ضرب و تقسيم صحيح</a:t>
            </a:r>
            <a:endParaRPr lang="en-US" dirty="0"/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37D22-8E01-4FCB-8DD1-94F94EA515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42EDB-F1F3-43AE-8183-328F8AD75D40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\</a:t>
            </a:r>
            <a:r>
              <a:rPr lang="fa-IR" dirty="0" smtClean="0"/>
              <a:t>ضرب و تقسيم صحيح</a:t>
            </a:r>
            <a:endParaRPr lang="en-US" dirty="0" smtClean="0"/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C4C8B-A9EE-4912-AE47-55D55C268B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43D5CC-14A3-45E1-A13B-B007ADCAEF4F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8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a-IR" dirty="0" smtClean="0"/>
              <a:t>ضرب و تقسيم صحيح</a:t>
            </a:r>
            <a:endParaRPr lang="en-US" dirty="0"/>
          </a:p>
        </p:txBody>
      </p:sp>
      <p:sp>
        <p:nvSpPr>
          <p:cNvPr id="9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F1DDB-0E12-49EC-B531-97E23E257C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08583-F7B3-4634-A884-F660D38BDF9B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4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\</a:t>
            </a:r>
            <a:r>
              <a:rPr lang="fa-IR" dirty="0" smtClean="0"/>
              <a:t>ضرب و تقسيم صحيح</a:t>
            </a:r>
            <a:endParaRPr lang="en-US" dirty="0" smtClean="0"/>
          </a:p>
        </p:txBody>
      </p:sp>
      <p:sp>
        <p:nvSpPr>
          <p:cNvPr id="5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BD6AC-DDEA-4F99-B9E4-29FDC6ED4C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CB77A-99D8-44F1-A0D7-FA56B9BEB534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3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\</a:t>
            </a:r>
            <a:r>
              <a:rPr lang="fa-IR" dirty="0" smtClean="0"/>
              <a:t>ضرب و تقسيم صحيح</a:t>
            </a:r>
            <a:endParaRPr lang="en-US" dirty="0" smtClean="0"/>
          </a:p>
        </p:txBody>
      </p:sp>
      <p:sp>
        <p:nvSpPr>
          <p:cNvPr id="4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450B3-4387-4166-B318-EC3EDFC26D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D337B-8A01-4F20-9594-42D4E1C129CE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\cpeg323-04F\Topic0.ppt</a:t>
            </a:r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3A393-7D8A-44D4-A3B4-0A75A0A478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B0331-9B68-4E31-BAB1-E1075D5A234B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\cpeg323-04F\Topic0.ppt</a:t>
            </a:r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61012-2F54-4D6F-8A95-8E65BAF9FD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3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2061" name="Group 4"/>
            <p:cNvGrpSpPr>
              <a:grpSpLocks/>
            </p:cNvGrpSpPr>
            <p:nvPr userDrawn="1"/>
          </p:nvGrpSpPr>
          <p:grpSpPr bwMode="auto">
            <a:xfrm>
              <a:off x="0" y="192"/>
              <a:ext cx="5760" cy="4032"/>
              <a:chOff x="0" y="192"/>
              <a:chExt cx="5760" cy="4032"/>
            </a:xfrm>
          </p:grpSpPr>
          <p:sp>
            <p:nvSpPr>
              <p:cNvPr id="53253" name="Line 5"/>
              <p:cNvSpPr>
                <a:spLocks noChangeShapeType="1"/>
              </p:cNvSpPr>
              <p:nvPr userDrawn="1"/>
            </p:nvSpPr>
            <p:spPr bwMode="white">
              <a:xfrm>
                <a:off x="0" y="192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54" name="Line 6"/>
              <p:cNvSpPr>
                <a:spLocks noChangeShapeType="1"/>
              </p:cNvSpPr>
              <p:nvPr userDrawn="1"/>
            </p:nvSpPr>
            <p:spPr bwMode="white">
              <a:xfrm>
                <a:off x="0" y="384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55" name="Line 7"/>
              <p:cNvSpPr>
                <a:spLocks noChangeShapeType="1"/>
              </p:cNvSpPr>
              <p:nvPr userDrawn="1"/>
            </p:nvSpPr>
            <p:spPr bwMode="white">
              <a:xfrm>
                <a:off x="0" y="576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56" name="Line 8"/>
              <p:cNvSpPr>
                <a:spLocks noChangeShapeType="1"/>
              </p:cNvSpPr>
              <p:nvPr userDrawn="1"/>
            </p:nvSpPr>
            <p:spPr bwMode="white">
              <a:xfrm>
                <a:off x="0" y="768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57" name="Line 9"/>
              <p:cNvSpPr>
                <a:spLocks noChangeShapeType="1"/>
              </p:cNvSpPr>
              <p:nvPr userDrawn="1"/>
            </p:nvSpPr>
            <p:spPr bwMode="white">
              <a:xfrm>
                <a:off x="0" y="960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58" name="Line 10"/>
              <p:cNvSpPr>
                <a:spLocks noChangeShapeType="1"/>
              </p:cNvSpPr>
              <p:nvPr userDrawn="1"/>
            </p:nvSpPr>
            <p:spPr bwMode="white">
              <a:xfrm>
                <a:off x="0" y="1152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59" name="Line 11"/>
              <p:cNvSpPr>
                <a:spLocks noChangeShapeType="1"/>
              </p:cNvSpPr>
              <p:nvPr userDrawn="1"/>
            </p:nvSpPr>
            <p:spPr bwMode="white">
              <a:xfrm>
                <a:off x="0" y="1344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0" name="Line 12"/>
              <p:cNvSpPr>
                <a:spLocks noChangeShapeType="1"/>
              </p:cNvSpPr>
              <p:nvPr userDrawn="1"/>
            </p:nvSpPr>
            <p:spPr bwMode="white">
              <a:xfrm>
                <a:off x="0" y="1536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1" name="Line 13"/>
              <p:cNvSpPr>
                <a:spLocks noChangeShapeType="1"/>
              </p:cNvSpPr>
              <p:nvPr userDrawn="1"/>
            </p:nvSpPr>
            <p:spPr bwMode="white">
              <a:xfrm>
                <a:off x="0" y="1728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2" name="Line 14"/>
              <p:cNvSpPr>
                <a:spLocks noChangeShapeType="1"/>
              </p:cNvSpPr>
              <p:nvPr userDrawn="1"/>
            </p:nvSpPr>
            <p:spPr bwMode="white">
              <a:xfrm>
                <a:off x="0" y="1920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3" name="Line 15"/>
              <p:cNvSpPr>
                <a:spLocks noChangeShapeType="1"/>
              </p:cNvSpPr>
              <p:nvPr userDrawn="1"/>
            </p:nvSpPr>
            <p:spPr bwMode="white">
              <a:xfrm>
                <a:off x="0" y="2112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4" name="Line 16"/>
              <p:cNvSpPr>
                <a:spLocks noChangeShapeType="1"/>
              </p:cNvSpPr>
              <p:nvPr userDrawn="1"/>
            </p:nvSpPr>
            <p:spPr bwMode="white">
              <a:xfrm>
                <a:off x="0" y="2304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5" name="Line 17"/>
              <p:cNvSpPr>
                <a:spLocks noChangeShapeType="1"/>
              </p:cNvSpPr>
              <p:nvPr userDrawn="1"/>
            </p:nvSpPr>
            <p:spPr bwMode="white">
              <a:xfrm>
                <a:off x="0" y="2496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6" name="Line 18"/>
              <p:cNvSpPr>
                <a:spLocks noChangeShapeType="1"/>
              </p:cNvSpPr>
              <p:nvPr userDrawn="1"/>
            </p:nvSpPr>
            <p:spPr bwMode="white">
              <a:xfrm>
                <a:off x="0" y="2688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7" name="Line 19"/>
              <p:cNvSpPr>
                <a:spLocks noChangeShapeType="1"/>
              </p:cNvSpPr>
              <p:nvPr userDrawn="1"/>
            </p:nvSpPr>
            <p:spPr bwMode="white">
              <a:xfrm>
                <a:off x="0" y="2880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8" name="Line 20"/>
              <p:cNvSpPr>
                <a:spLocks noChangeShapeType="1"/>
              </p:cNvSpPr>
              <p:nvPr userDrawn="1"/>
            </p:nvSpPr>
            <p:spPr bwMode="white">
              <a:xfrm>
                <a:off x="0" y="3072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9" name="Line 21"/>
              <p:cNvSpPr>
                <a:spLocks noChangeShapeType="1"/>
              </p:cNvSpPr>
              <p:nvPr userDrawn="1"/>
            </p:nvSpPr>
            <p:spPr bwMode="white">
              <a:xfrm>
                <a:off x="0" y="3264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70" name="Line 22"/>
              <p:cNvSpPr>
                <a:spLocks noChangeShapeType="1"/>
              </p:cNvSpPr>
              <p:nvPr userDrawn="1"/>
            </p:nvSpPr>
            <p:spPr bwMode="white">
              <a:xfrm>
                <a:off x="0" y="3456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71" name="Line 23"/>
              <p:cNvSpPr>
                <a:spLocks noChangeShapeType="1"/>
              </p:cNvSpPr>
              <p:nvPr userDrawn="1"/>
            </p:nvSpPr>
            <p:spPr bwMode="white">
              <a:xfrm>
                <a:off x="0" y="3648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72" name="Line 24"/>
              <p:cNvSpPr>
                <a:spLocks noChangeShapeType="1"/>
              </p:cNvSpPr>
              <p:nvPr userDrawn="1"/>
            </p:nvSpPr>
            <p:spPr bwMode="white">
              <a:xfrm>
                <a:off x="0" y="3840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73" name="Line 25"/>
              <p:cNvSpPr>
                <a:spLocks noChangeShapeType="1"/>
              </p:cNvSpPr>
              <p:nvPr userDrawn="1"/>
            </p:nvSpPr>
            <p:spPr bwMode="white">
              <a:xfrm>
                <a:off x="0" y="4032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74" name="Line 26"/>
              <p:cNvSpPr>
                <a:spLocks noChangeShapeType="1"/>
              </p:cNvSpPr>
              <p:nvPr userDrawn="1"/>
            </p:nvSpPr>
            <p:spPr bwMode="white">
              <a:xfrm>
                <a:off x="0" y="4224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2062" name="Group 27"/>
            <p:cNvGrpSpPr>
              <a:grpSpLocks/>
            </p:cNvGrpSpPr>
            <p:nvPr userDrawn="1"/>
          </p:nvGrpSpPr>
          <p:grpSpPr bwMode="auto">
            <a:xfrm>
              <a:off x="192" y="0"/>
              <a:ext cx="5376" cy="4320"/>
              <a:chOff x="192" y="0"/>
              <a:chExt cx="5376" cy="4320"/>
            </a:xfrm>
          </p:grpSpPr>
          <p:sp>
            <p:nvSpPr>
              <p:cNvPr id="53276" name="Line 28"/>
              <p:cNvSpPr>
                <a:spLocks noChangeShapeType="1"/>
              </p:cNvSpPr>
              <p:nvPr userDrawn="1"/>
            </p:nvSpPr>
            <p:spPr bwMode="white">
              <a:xfrm>
                <a:off x="19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77" name="Line 29"/>
              <p:cNvSpPr>
                <a:spLocks noChangeShapeType="1"/>
              </p:cNvSpPr>
              <p:nvPr userDrawn="1"/>
            </p:nvSpPr>
            <p:spPr bwMode="white">
              <a:xfrm>
                <a:off x="38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78" name="Line 30"/>
              <p:cNvSpPr>
                <a:spLocks noChangeShapeType="1"/>
              </p:cNvSpPr>
              <p:nvPr userDrawn="1"/>
            </p:nvSpPr>
            <p:spPr bwMode="white">
              <a:xfrm>
                <a:off x="57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79" name="Line 31"/>
              <p:cNvSpPr>
                <a:spLocks noChangeShapeType="1"/>
              </p:cNvSpPr>
              <p:nvPr userDrawn="1"/>
            </p:nvSpPr>
            <p:spPr bwMode="white">
              <a:xfrm>
                <a:off x="76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0" name="Line 32"/>
              <p:cNvSpPr>
                <a:spLocks noChangeShapeType="1"/>
              </p:cNvSpPr>
              <p:nvPr userDrawn="1"/>
            </p:nvSpPr>
            <p:spPr bwMode="white">
              <a:xfrm>
                <a:off x="960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1" name="Line 33"/>
              <p:cNvSpPr>
                <a:spLocks noChangeShapeType="1"/>
              </p:cNvSpPr>
              <p:nvPr userDrawn="1"/>
            </p:nvSpPr>
            <p:spPr bwMode="white">
              <a:xfrm>
                <a:off x="115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2" name="Line 34"/>
              <p:cNvSpPr>
                <a:spLocks noChangeShapeType="1"/>
              </p:cNvSpPr>
              <p:nvPr userDrawn="1"/>
            </p:nvSpPr>
            <p:spPr bwMode="white">
              <a:xfrm>
                <a:off x="134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3" name="Line 35"/>
              <p:cNvSpPr>
                <a:spLocks noChangeShapeType="1"/>
              </p:cNvSpPr>
              <p:nvPr userDrawn="1"/>
            </p:nvSpPr>
            <p:spPr bwMode="white">
              <a:xfrm>
                <a:off x="153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4" name="Line 36"/>
              <p:cNvSpPr>
                <a:spLocks noChangeShapeType="1"/>
              </p:cNvSpPr>
              <p:nvPr userDrawn="1"/>
            </p:nvSpPr>
            <p:spPr bwMode="white">
              <a:xfrm>
                <a:off x="172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5" name="Line 37"/>
              <p:cNvSpPr>
                <a:spLocks noChangeShapeType="1"/>
              </p:cNvSpPr>
              <p:nvPr userDrawn="1"/>
            </p:nvSpPr>
            <p:spPr bwMode="white">
              <a:xfrm>
                <a:off x="1920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6" name="Line 38"/>
              <p:cNvSpPr>
                <a:spLocks noChangeShapeType="1"/>
              </p:cNvSpPr>
              <p:nvPr userDrawn="1"/>
            </p:nvSpPr>
            <p:spPr bwMode="white">
              <a:xfrm>
                <a:off x="211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7" name="Line 39"/>
              <p:cNvSpPr>
                <a:spLocks noChangeShapeType="1"/>
              </p:cNvSpPr>
              <p:nvPr userDrawn="1"/>
            </p:nvSpPr>
            <p:spPr bwMode="white">
              <a:xfrm>
                <a:off x="230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8" name="Line 40"/>
              <p:cNvSpPr>
                <a:spLocks noChangeShapeType="1"/>
              </p:cNvSpPr>
              <p:nvPr userDrawn="1"/>
            </p:nvSpPr>
            <p:spPr bwMode="white">
              <a:xfrm>
                <a:off x="249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9" name="Line 41"/>
              <p:cNvSpPr>
                <a:spLocks noChangeShapeType="1"/>
              </p:cNvSpPr>
              <p:nvPr userDrawn="1"/>
            </p:nvSpPr>
            <p:spPr bwMode="white">
              <a:xfrm>
                <a:off x="268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0" name="Line 42"/>
              <p:cNvSpPr>
                <a:spLocks noChangeShapeType="1"/>
              </p:cNvSpPr>
              <p:nvPr userDrawn="1"/>
            </p:nvSpPr>
            <p:spPr bwMode="white">
              <a:xfrm>
                <a:off x="2880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1" name="Line 43"/>
              <p:cNvSpPr>
                <a:spLocks noChangeShapeType="1"/>
              </p:cNvSpPr>
              <p:nvPr userDrawn="1"/>
            </p:nvSpPr>
            <p:spPr bwMode="white">
              <a:xfrm>
                <a:off x="307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2" name="Line 44"/>
              <p:cNvSpPr>
                <a:spLocks noChangeShapeType="1"/>
              </p:cNvSpPr>
              <p:nvPr userDrawn="1"/>
            </p:nvSpPr>
            <p:spPr bwMode="white">
              <a:xfrm>
                <a:off x="326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3" name="Line 45"/>
              <p:cNvSpPr>
                <a:spLocks noChangeShapeType="1"/>
              </p:cNvSpPr>
              <p:nvPr userDrawn="1"/>
            </p:nvSpPr>
            <p:spPr bwMode="white">
              <a:xfrm>
                <a:off x="345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4" name="Line 46"/>
              <p:cNvSpPr>
                <a:spLocks noChangeShapeType="1"/>
              </p:cNvSpPr>
              <p:nvPr userDrawn="1"/>
            </p:nvSpPr>
            <p:spPr bwMode="white">
              <a:xfrm>
                <a:off x="364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5" name="Line 47"/>
              <p:cNvSpPr>
                <a:spLocks noChangeShapeType="1"/>
              </p:cNvSpPr>
              <p:nvPr userDrawn="1"/>
            </p:nvSpPr>
            <p:spPr bwMode="white">
              <a:xfrm>
                <a:off x="3840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6" name="Line 48"/>
              <p:cNvSpPr>
                <a:spLocks noChangeShapeType="1"/>
              </p:cNvSpPr>
              <p:nvPr userDrawn="1"/>
            </p:nvSpPr>
            <p:spPr bwMode="white">
              <a:xfrm>
                <a:off x="403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7" name="Line 49"/>
              <p:cNvSpPr>
                <a:spLocks noChangeShapeType="1"/>
              </p:cNvSpPr>
              <p:nvPr userDrawn="1"/>
            </p:nvSpPr>
            <p:spPr bwMode="white">
              <a:xfrm>
                <a:off x="422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8" name="Line 50"/>
              <p:cNvSpPr>
                <a:spLocks noChangeShapeType="1"/>
              </p:cNvSpPr>
              <p:nvPr userDrawn="1"/>
            </p:nvSpPr>
            <p:spPr bwMode="white">
              <a:xfrm>
                <a:off x="441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9" name="Line 51"/>
              <p:cNvSpPr>
                <a:spLocks noChangeShapeType="1"/>
              </p:cNvSpPr>
              <p:nvPr userDrawn="1"/>
            </p:nvSpPr>
            <p:spPr bwMode="white">
              <a:xfrm>
                <a:off x="460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300" name="Line 52"/>
              <p:cNvSpPr>
                <a:spLocks noChangeShapeType="1"/>
              </p:cNvSpPr>
              <p:nvPr userDrawn="1"/>
            </p:nvSpPr>
            <p:spPr bwMode="white">
              <a:xfrm>
                <a:off x="4800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301" name="Line 53"/>
              <p:cNvSpPr>
                <a:spLocks noChangeShapeType="1"/>
              </p:cNvSpPr>
              <p:nvPr userDrawn="1"/>
            </p:nvSpPr>
            <p:spPr bwMode="white">
              <a:xfrm>
                <a:off x="499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302" name="Line 54"/>
              <p:cNvSpPr>
                <a:spLocks noChangeShapeType="1"/>
              </p:cNvSpPr>
              <p:nvPr userDrawn="1"/>
            </p:nvSpPr>
            <p:spPr bwMode="white">
              <a:xfrm>
                <a:off x="518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303" name="Line 55"/>
              <p:cNvSpPr>
                <a:spLocks noChangeShapeType="1"/>
              </p:cNvSpPr>
              <p:nvPr userDrawn="1"/>
            </p:nvSpPr>
            <p:spPr bwMode="white">
              <a:xfrm>
                <a:off x="537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304" name="Line 56"/>
              <p:cNvSpPr>
                <a:spLocks noChangeShapeType="1"/>
              </p:cNvSpPr>
              <p:nvPr userDrawn="1"/>
            </p:nvSpPr>
            <p:spPr bwMode="white">
              <a:xfrm>
                <a:off x="556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53305" name="Rectangle 57" descr="60%"/>
          <p:cNvSpPr>
            <a:spLocks noChangeArrowheads="1"/>
          </p:cNvSpPr>
          <p:nvPr userDrawn="1"/>
        </p:nvSpPr>
        <p:spPr bwMode="ltGray">
          <a:xfrm>
            <a:off x="0" y="0"/>
            <a:ext cx="5791200" cy="152400"/>
          </a:xfrm>
          <a:prstGeom prst="rect">
            <a:avLst/>
          </a:prstGeom>
          <a:pattFill prst="pct60">
            <a:fgClr>
              <a:schemeClr val="folHlink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306" name="Line 58"/>
          <p:cNvSpPr>
            <a:spLocks noChangeShapeType="1"/>
          </p:cNvSpPr>
          <p:nvPr userDrawn="1"/>
        </p:nvSpPr>
        <p:spPr bwMode="ltGray">
          <a:xfrm>
            <a:off x="304800" y="0"/>
            <a:ext cx="0" cy="23622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308" name="Line 60"/>
          <p:cNvSpPr>
            <a:spLocks noChangeShapeType="1"/>
          </p:cNvSpPr>
          <p:nvPr userDrawn="1"/>
        </p:nvSpPr>
        <p:spPr bwMode="ltGray">
          <a:xfrm rot="5400000" flipH="1">
            <a:off x="7312025" y="2665413"/>
            <a:ext cx="281940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309" name="Line 61"/>
          <p:cNvSpPr>
            <a:spLocks noChangeShapeType="1"/>
          </p:cNvSpPr>
          <p:nvPr userDrawn="1"/>
        </p:nvSpPr>
        <p:spPr bwMode="ltGray">
          <a:xfrm rot="5400000">
            <a:off x="7808913" y="441325"/>
            <a:ext cx="0" cy="2016125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310" name="Arc 62"/>
          <p:cNvSpPr>
            <a:spLocks/>
          </p:cNvSpPr>
          <p:nvPr userDrawn="1"/>
        </p:nvSpPr>
        <p:spPr bwMode="ltGray">
          <a:xfrm rot="5400000" flipH="1">
            <a:off x="8627269" y="1353344"/>
            <a:ext cx="192087" cy="193675"/>
          </a:xfrm>
          <a:custGeom>
            <a:avLst/>
            <a:gdLst>
              <a:gd name="G0" fmla="+- 21595 0 0"/>
              <a:gd name="G1" fmla="+- 21600 0 0"/>
              <a:gd name="G2" fmla="+- 21600 0 0"/>
              <a:gd name="T0" fmla="*/ 21114 w 43195"/>
              <a:gd name="T1" fmla="*/ 5 h 43200"/>
              <a:gd name="T2" fmla="*/ 0 w 43195"/>
              <a:gd name="T3" fmla="*/ 22056 h 43200"/>
              <a:gd name="T4" fmla="*/ 21595 w 43195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95" h="43200" fill="none" extrusionOk="0">
                <a:moveTo>
                  <a:pt x="21114" y="5"/>
                </a:moveTo>
                <a:cubicBezTo>
                  <a:pt x="21274" y="1"/>
                  <a:pt x="21434" y="-1"/>
                  <a:pt x="21595" y="0"/>
                </a:cubicBezTo>
                <a:cubicBezTo>
                  <a:pt x="33524" y="0"/>
                  <a:pt x="43195" y="9670"/>
                  <a:pt x="43195" y="21600"/>
                </a:cubicBezTo>
                <a:cubicBezTo>
                  <a:pt x="43195" y="33529"/>
                  <a:pt x="33524" y="43200"/>
                  <a:pt x="21595" y="43200"/>
                </a:cubicBezTo>
                <a:cubicBezTo>
                  <a:pt x="9843" y="43200"/>
                  <a:pt x="247" y="33805"/>
                  <a:pt x="-1" y="22056"/>
                </a:cubicBezTo>
              </a:path>
              <a:path w="43195" h="43200" stroke="0" extrusionOk="0">
                <a:moveTo>
                  <a:pt x="21114" y="5"/>
                </a:moveTo>
                <a:cubicBezTo>
                  <a:pt x="21274" y="1"/>
                  <a:pt x="21434" y="-1"/>
                  <a:pt x="21595" y="0"/>
                </a:cubicBezTo>
                <a:cubicBezTo>
                  <a:pt x="33524" y="0"/>
                  <a:pt x="43195" y="9670"/>
                  <a:pt x="43195" y="21600"/>
                </a:cubicBezTo>
                <a:cubicBezTo>
                  <a:pt x="43195" y="33529"/>
                  <a:pt x="33524" y="43200"/>
                  <a:pt x="21595" y="43200"/>
                </a:cubicBezTo>
                <a:cubicBezTo>
                  <a:pt x="9843" y="43200"/>
                  <a:pt x="247" y="33805"/>
                  <a:pt x="-1" y="22056"/>
                </a:cubicBezTo>
                <a:lnTo>
                  <a:pt x="21595" y="21600"/>
                </a:lnTo>
                <a:close/>
              </a:path>
            </a:pathLst>
          </a:cu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6" name="Rectangle 6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7" name="Rectangle 64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905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3313" name="Rectangle 6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fld id="{80D54BF6-1F29-4B8C-86A7-D8D662016149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53314" name="Rectangle 6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r>
              <a:rPr lang="en-US" dirty="0" smtClean="0"/>
              <a:t>\</a:t>
            </a:r>
            <a:r>
              <a:rPr lang="fa-IR" dirty="0" smtClean="0"/>
              <a:t>ضرب و تقسيم صحيح</a:t>
            </a:r>
            <a:endParaRPr lang="en-US" dirty="0" smtClean="0"/>
          </a:p>
        </p:txBody>
      </p:sp>
      <p:sp>
        <p:nvSpPr>
          <p:cNvPr id="53315" name="Rectangle 6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DF07EA88-B00C-41F1-A722-2F6B135C0C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</p:sldLayoutIdLst>
  <p:hf hdr="0"/>
  <p:txStyles>
    <p:titleStyle>
      <a:lvl1pPr algn="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B Traffic" pitchFamily="2" charset="-78"/>
        </a:defRPr>
      </a:lvl1pPr>
      <a:lvl2pPr algn="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B Traffic" pitchFamily="2" charset="-78"/>
        </a:defRPr>
      </a:lvl2pPr>
      <a:lvl3pPr algn="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B Traffic" pitchFamily="2" charset="-78"/>
        </a:defRPr>
      </a:lvl3pPr>
      <a:lvl4pPr algn="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B Traffic" pitchFamily="2" charset="-78"/>
        </a:defRPr>
      </a:lvl4pPr>
      <a:lvl5pPr algn="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B Traffic" pitchFamily="2" charset="-78"/>
        </a:defRPr>
      </a:lvl5pPr>
      <a:lvl6pPr marL="457200" algn="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itchFamily="2" charset="2"/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  <a:cs typeface="B Nazanin" pitchFamily="2" charset="-78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w"/>
        <a:defRPr sz="2400">
          <a:solidFill>
            <a:schemeClr val="tx1"/>
          </a:solidFill>
          <a:latin typeface="+mn-lt"/>
          <a:cs typeface="B Nazanin" pitchFamily="2" charset="-78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B Nazanin" pitchFamily="2" charset="-78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B Nazanin" pitchFamily="2" charset="-78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30DB602-77F0-473A-B685-23AECCC81350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409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dirty="0" smtClean="0"/>
              <a:t>\cpeg323-04F\Topic0.ppt</a:t>
            </a:r>
          </a:p>
        </p:txBody>
      </p:sp>
      <p:sp>
        <p:nvSpPr>
          <p:cNvPr id="410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C245424-71ED-43D0-AA04-671551FA416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101" name="Rectangle 2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fa-IR" sz="6000" smtClean="0">
                <a:latin typeface="Arial" pitchFamily="34" charset="0"/>
                <a:cs typeface="B Titr" pitchFamily="2" charset="-78"/>
              </a:rPr>
              <a:t>ضرب وتقسيم صحيح</a:t>
            </a:r>
            <a:endParaRPr lang="en-US" sz="6000" smtClean="0">
              <a:latin typeface="Arial" pitchFamily="34" charset="0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9F60DAB8-0719-4897-8E63-33ACA16BA4B7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1229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122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4E39BB-5768-4EC7-8B6E-EF85B753E8DD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467600" cy="655638"/>
          </a:xfrm>
        </p:spPr>
        <p:txBody>
          <a:bodyPr/>
          <a:lstStyle/>
          <a:p>
            <a:pPr eaLnBrk="1" hangingPunct="1"/>
            <a:r>
              <a:rPr lang="fa-IR" sz="3200" smtClean="0">
                <a:cs typeface="Lotus" pitchFamily="2" charset="-78"/>
              </a:rPr>
              <a:t>الگوريتم ضرب ور</a:t>
            </a:r>
            <a:r>
              <a:rPr lang="ar-SA" sz="3200" b="1" smtClean="0">
                <a:cs typeface="Lotus" pitchFamily="2" charset="-78"/>
              </a:rPr>
              <a:t>ژ</a:t>
            </a:r>
            <a:r>
              <a:rPr lang="fa-IR" sz="3200" smtClean="0">
                <a:cs typeface="Lotus" pitchFamily="2" charset="-78"/>
              </a:rPr>
              <a:t>ن2</a:t>
            </a:r>
            <a:endParaRPr lang="en-US" sz="3200" smtClean="0">
              <a:cs typeface="Lotus" pitchFamily="2" charset="-78"/>
            </a:endParaRPr>
          </a:p>
        </p:txBody>
      </p:sp>
      <p:sp>
        <p:nvSpPr>
          <p:cNvPr id="12294" name="Rectangle 3"/>
          <p:cNvSpPr>
            <a:spLocks noChangeArrowheads="1"/>
          </p:cNvSpPr>
          <p:nvPr/>
        </p:nvSpPr>
        <p:spPr bwMode="auto">
          <a:xfrm>
            <a:off x="4481513" y="4837113"/>
            <a:ext cx="2560637" cy="273050"/>
          </a:xfrm>
          <a:prstGeom prst="rect">
            <a:avLst/>
          </a:prstGeom>
          <a:solidFill>
            <a:srgbClr val="FFFFFF"/>
          </a:solidFill>
          <a:ln w="1270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5" name="Rectangle 4"/>
          <p:cNvSpPr>
            <a:spLocks noChangeArrowheads="1"/>
          </p:cNvSpPr>
          <p:nvPr/>
        </p:nvSpPr>
        <p:spPr bwMode="auto">
          <a:xfrm>
            <a:off x="3559175" y="4740275"/>
            <a:ext cx="4540250" cy="4286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altLang="zh-TW" sz="2200" b="1">
                <a:solidFill>
                  <a:srgbClr val="000000"/>
                </a:solidFill>
                <a:latin typeface="Arial" pitchFamily="34" charset="0"/>
                <a:ea typeface="新細明體" pitchFamily="18" charset="-120"/>
                <a:cs typeface="Arial" pitchFamily="34" charset="0"/>
              </a:rPr>
              <a:t>3. </a:t>
            </a:r>
            <a:r>
              <a:rPr lang="fa-IR" altLang="zh-TW" sz="2200" b="1">
                <a:solidFill>
                  <a:srgbClr val="000000"/>
                </a:solidFill>
                <a:latin typeface="Arial" pitchFamily="34" charset="0"/>
                <a:ea typeface="新細明體" pitchFamily="18" charset="-120"/>
                <a:cs typeface="Arial" pitchFamily="34" charset="0"/>
              </a:rPr>
              <a:t>يک بيت مضروب فيه را به راست شيفت بده</a:t>
            </a:r>
            <a:endParaRPr lang="en-US" altLang="zh-TW" sz="2200" b="1">
              <a:solidFill>
                <a:srgbClr val="000000"/>
              </a:solidFill>
              <a:latin typeface="Arial" pitchFamily="34" charset="0"/>
              <a:ea typeface="新細明體" pitchFamily="18" charset="-120"/>
              <a:cs typeface="Arial" pitchFamily="34" charset="0"/>
            </a:endParaRPr>
          </a:p>
        </p:txBody>
      </p:sp>
      <p:sp>
        <p:nvSpPr>
          <p:cNvPr id="12296" name="Rectangle 5"/>
          <p:cNvSpPr>
            <a:spLocks noChangeArrowheads="1"/>
          </p:cNvSpPr>
          <p:nvPr/>
        </p:nvSpPr>
        <p:spPr bwMode="auto">
          <a:xfrm>
            <a:off x="3452813" y="4760913"/>
            <a:ext cx="4783137" cy="40798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7" name="AutoShape 6"/>
          <p:cNvSpPr>
            <a:spLocks noChangeArrowheads="1"/>
          </p:cNvSpPr>
          <p:nvPr/>
        </p:nvSpPr>
        <p:spPr bwMode="auto">
          <a:xfrm>
            <a:off x="4965700" y="6445250"/>
            <a:ext cx="904875" cy="249238"/>
          </a:xfrm>
          <a:prstGeom prst="roundRect">
            <a:avLst>
              <a:gd name="adj" fmla="val 43542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8" name="Rectangle 7"/>
          <p:cNvSpPr>
            <a:spLocks noChangeArrowheads="1"/>
          </p:cNvSpPr>
          <p:nvPr/>
        </p:nvSpPr>
        <p:spPr bwMode="auto">
          <a:xfrm>
            <a:off x="5051425" y="6376988"/>
            <a:ext cx="582613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پايان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2299" name="Rectangle 8"/>
          <p:cNvSpPr>
            <a:spLocks noChangeArrowheads="1"/>
          </p:cNvSpPr>
          <p:nvPr/>
        </p:nvSpPr>
        <p:spPr bwMode="auto">
          <a:xfrm>
            <a:off x="5399088" y="6089650"/>
            <a:ext cx="414337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بله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2300" name="Rectangle 9"/>
          <p:cNvSpPr>
            <a:spLocks noChangeArrowheads="1"/>
          </p:cNvSpPr>
          <p:nvPr/>
        </p:nvSpPr>
        <p:spPr bwMode="auto">
          <a:xfrm>
            <a:off x="4443413" y="4089400"/>
            <a:ext cx="2711450" cy="16510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1" name="Rectangle 10"/>
          <p:cNvSpPr>
            <a:spLocks noChangeArrowheads="1"/>
          </p:cNvSpPr>
          <p:nvPr/>
        </p:nvSpPr>
        <p:spPr bwMode="auto">
          <a:xfrm>
            <a:off x="3348038" y="3992563"/>
            <a:ext cx="5221287" cy="4286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altLang="zh-TW" sz="22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</a:rPr>
              <a:t>2. </a:t>
            </a:r>
            <a:r>
              <a:rPr lang="fa-IR" altLang="zh-TW" sz="22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يک بيت ثبات حاصلضرب را به راست شيفت بده</a:t>
            </a:r>
            <a:r>
              <a:rPr lang="en-US" altLang="zh-TW" sz="22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</a:rPr>
              <a:t>.</a:t>
            </a:r>
          </a:p>
        </p:txBody>
      </p:sp>
      <p:sp>
        <p:nvSpPr>
          <p:cNvPr id="12302" name="Rectangle 11"/>
          <p:cNvSpPr>
            <a:spLocks noChangeArrowheads="1"/>
          </p:cNvSpPr>
          <p:nvPr/>
        </p:nvSpPr>
        <p:spPr bwMode="auto">
          <a:xfrm>
            <a:off x="3254375" y="3984625"/>
            <a:ext cx="4856163" cy="3841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3" name="Rectangle 12"/>
          <p:cNvSpPr>
            <a:spLocks noChangeArrowheads="1"/>
          </p:cNvSpPr>
          <p:nvPr/>
        </p:nvSpPr>
        <p:spPr bwMode="auto">
          <a:xfrm>
            <a:off x="6494463" y="5475288"/>
            <a:ext cx="1508125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نه</a:t>
            </a:r>
            <a:r>
              <a:rPr lang="en-US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: &lt; 32 </a:t>
            </a:r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تکرار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2304" name="Rectangle 13"/>
          <p:cNvSpPr>
            <a:spLocks noChangeArrowheads="1"/>
          </p:cNvSpPr>
          <p:nvPr/>
        </p:nvSpPr>
        <p:spPr bwMode="auto">
          <a:xfrm>
            <a:off x="5037138" y="1647825"/>
            <a:ext cx="1081087" cy="45085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305" name="Group 14"/>
          <p:cNvGrpSpPr>
            <a:grpSpLocks/>
          </p:cNvGrpSpPr>
          <p:nvPr/>
        </p:nvGrpSpPr>
        <p:grpSpPr bwMode="auto">
          <a:xfrm>
            <a:off x="5121275" y="1417638"/>
            <a:ext cx="1323975" cy="730250"/>
            <a:chOff x="3520" y="758"/>
            <a:chExt cx="731" cy="289"/>
          </a:xfrm>
        </p:grpSpPr>
        <p:sp>
          <p:nvSpPr>
            <p:cNvPr id="12326" name="Rectangle 15"/>
            <p:cNvSpPr>
              <a:spLocks noChangeArrowheads="1"/>
            </p:cNvSpPr>
            <p:nvPr/>
          </p:nvSpPr>
          <p:spPr bwMode="auto">
            <a:xfrm>
              <a:off x="3566" y="758"/>
              <a:ext cx="205" cy="15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000000"/>
                  </a:solidFill>
                  <a:latin typeface="Times New Roman" pitchFamily="18" charset="0"/>
                  <a:ea typeface="新細明體" pitchFamily="18" charset="-120"/>
                </a:rPr>
                <a:t>1.</a:t>
              </a:r>
            </a:p>
          </p:txBody>
        </p:sp>
        <p:grpSp>
          <p:nvGrpSpPr>
            <p:cNvPr id="12327" name="Group 16"/>
            <p:cNvGrpSpPr>
              <a:grpSpLocks/>
            </p:cNvGrpSpPr>
            <p:nvPr/>
          </p:nvGrpSpPr>
          <p:grpSpPr bwMode="auto">
            <a:xfrm>
              <a:off x="3520" y="784"/>
              <a:ext cx="731" cy="263"/>
              <a:chOff x="3520" y="784"/>
              <a:chExt cx="731" cy="263"/>
            </a:xfrm>
          </p:grpSpPr>
          <p:sp>
            <p:nvSpPr>
              <p:cNvPr id="12328" name="Rectangle 17"/>
              <p:cNvSpPr>
                <a:spLocks noChangeArrowheads="1"/>
              </p:cNvSpPr>
              <p:nvPr/>
            </p:nvSpPr>
            <p:spPr bwMode="auto">
              <a:xfrm>
                <a:off x="3752" y="784"/>
                <a:ext cx="314" cy="156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/>
                <a:r>
                  <a:rPr lang="fa-IR" altLang="zh-TW" sz="2000" b="1">
                    <a:solidFill>
                      <a:srgbClr val="000000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تست</a:t>
                </a:r>
                <a:endParaRPr lang="en-US" altLang="zh-TW" sz="2000" b="1">
                  <a:solidFill>
                    <a:srgbClr val="000000"/>
                  </a:solidFill>
                  <a:latin typeface="Times New Roman" pitchFamily="18" charset="0"/>
                  <a:ea typeface="新細明體" pitchFamily="18" charset="-120"/>
                  <a:cs typeface="Times New Roman" pitchFamily="18" charset="0"/>
                </a:endParaRPr>
              </a:p>
            </p:txBody>
          </p:sp>
          <p:sp>
            <p:nvSpPr>
              <p:cNvPr id="12329" name="Rectangle 18"/>
              <p:cNvSpPr>
                <a:spLocks noChangeArrowheads="1"/>
              </p:cNvSpPr>
              <p:nvPr/>
            </p:nvSpPr>
            <p:spPr bwMode="auto">
              <a:xfrm>
                <a:off x="3520" y="890"/>
                <a:ext cx="731" cy="157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fa-IR" altLang="zh-TW" sz="2000" b="1">
                    <a:solidFill>
                      <a:srgbClr val="000000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مضروب فيه</a:t>
                </a:r>
                <a:r>
                  <a:rPr lang="en-US" altLang="zh-TW" sz="2000" b="1">
                    <a:solidFill>
                      <a:srgbClr val="000000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0</a:t>
                </a:r>
              </a:p>
            </p:txBody>
          </p:sp>
        </p:grpSp>
      </p:grpSp>
      <p:sp>
        <p:nvSpPr>
          <p:cNvPr id="12306" name="Rectangle 19"/>
          <p:cNvSpPr>
            <a:spLocks noChangeArrowheads="1"/>
          </p:cNvSpPr>
          <p:nvPr/>
        </p:nvSpPr>
        <p:spPr bwMode="auto">
          <a:xfrm>
            <a:off x="6648450" y="1446213"/>
            <a:ext cx="172720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 فيه</a:t>
            </a:r>
            <a:r>
              <a:rPr lang="en-US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0 = 0</a:t>
            </a:r>
          </a:p>
        </p:txBody>
      </p:sp>
      <p:sp>
        <p:nvSpPr>
          <p:cNvPr id="12307" name="Rectangle 20"/>
          <p:cNvSpPr>
            <a:spLocks noChangeArrowheads="1"/>
          </p:cNvSpPr>
          <p:nvPr/>
        </p:nvSpPr>
        <p:spPr bwMode="auto">
          <a:xfrm>
            <a:off x="3127375" y="1423988"/>
            <a:ext cx="1598613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 فيه</a:t>
            </a:r>
            <a:r>
              <a:rPr lang="en-US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0=1</a:t>
            </a:r>
          </a:p>
        </p:txBody>
      </p:sp>
      <p:sp>
        <p:nvSpPr>
          <p:cNvPr id="12308" name="Rectangle 21"/>
          <p:cNvSpPr>
            <a:spLocks noChangeArrowheads="1"/>
          </p:cNvSpPr>
          <p:nvPr/>
        </p:nvSpPr>
        <p:spPr bwMode="auto">
          <a:xfrm>
            <a:off x="3609975" y="2843213"/>
            <a:ext cx="2987675" cy="325437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9" name="Rectangle 22"/>
          <p:cNvSpPr>
            <a:spLocks noChangeArrowheads="1"/>
          </p:cNvSpPr>
          <p:nvPr/>
        </p:nvSpPr>
        <p:spPr bwMode="auto">
          <a:xfrm>
            <a:off x="2932113" y="2732088"/>
            <a:ext cx="4398962" cy="6445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altLang="zh-TW" sz="1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B Nazanin" pitchFamily="2" charset="-78"/>
              </a:rPr>
              <a:t>1a</a:t>
            </a:r>
            <a:r>
              <a:rPr lang="fa-IR" altLang="zh-TW" sz="1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B Nazanin" pitchFamily="2" charset="-78"/>
              </a:rPr>
              <a:t>مضروب را جمع کن با نيمه چپ حاصلضرب&amp; نتيجه</a:t>
            </a:r>
          </a:p>
          <a:p>
            <a:pPr eaLnBrk="0" hangingPunct="0"/>
            <a:r>
              <a:rPr lang="fa-IR" altLang="zh-TW" sz="1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B Nazanin" pitchFamily="2" charset="-78"/>
              </a:rPr>
              <a:t> را درنيمه چپ ثبات حاصلضرب قرار بده</a:t>
            </a:r>
            <a:endParaRPr lang="en-US" altLang="zh-TW" sz="1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B Nazanin" pitchFamily="2" charset="-78"/>
            </a:endParaRPr>
          </a:p>
        </p:txBody>
      </p:sp>
      <p:sp>
        <p:nvSpPr>
          <p:cNvPr id="12310" name="Rectangle 23"/>
          <p:cNvSpPr>
            <a:spLocks noChangeArrowheads="1"/>
          </p:cNvSpPr>
          <p:nvPr/>
        </p:nvSpPr>
        <p:spPr bwMode="auto">
          <a:xfrm>
            <a:off x="2925763" y="2711450"/>
            <a:ext cx="4335462" cy="69373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1" name="Freeform 24"/>
          <p:cNvSpPr>
            <a:spLocks/>
          </p:cNvSpPr>
          <p:nvPr/>
        </p:nvSpPr>
        <p:spPr bwMode="auto">
          <a:xfrm>
            <a:off x="4908550" y="5353050"/>
            <a:ext cx="1636713" cy="862013"/>
          </a:xfrm>
          <a:custGeom>
            <a:avLst/>
            <a:gdLst>
              <a:gd name="T0" fmla="*/ 1261945820 w 1023"/>
              <a:gd name="T1" fmla="*/ 0 h 560"/>
              <a:gd name="T2" fmla="*/ 2147483647 w 1023"/>
              <a:gd name="T3" fmla="*/ 649235775 h 560"/>
              <a:gd name="T4" fmla="*/ 1261945820 w 1023"/>
              <a:gd name="T5" fmla="*/ 1324535118 h 560"/>
              <a:gd name="T6" fmla="*/ 0 w 1023"/>
              <a:gd name="T7" fmla="*/ 649235775 h 560"/>
              <a:gd name="T8" fmla="*/ 1261945820 w 1023"/>
              <a:gd name="T9" fmla="*/ 0 h 5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3"/>
              <a:gd name="T16" fmla="*/ 0 h 560"/>
              <a:gd name="T17" fmla="*/ 1023 w 1023"/>
              <a:gd name="T18" fmla="*/ 560 h 5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3" h="560">
                <a:moveTo>
                  <a:pt x="493" y="0"/>
                </a:moveTo>
                <a:lnTo>
                  <a:pt x="1022" y="274"/>
                </a:lnTo>
                <a:lnTo>
                  <a:pt x="493" y="559"/>
                </a:lnTo>
                <a:lnTo>
                  <a:pt x="0" y="274"/>
                </a:lnTo>
                <a:lnTo>
                  <a:pt x="493" y="0"/>
                </a:lnTo>
              </a:path>
            </a:pathLst>
          </a:custGeom>
          <a:solidFill>
            <a:srgbClr val="FFFFFF"/>
          </a:solidFill>
          <a:ln w="127000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12" name="Rectangle 25"/>
          <p:cNvSpPr>
            <a:spLocks noChangeArrowheads="1"/>
          </p:cNvSpPr>
          <p:nvPr/>
        </p:nvSpPr>
        <p:spPr bwMode="auto">
          <a:xfrm>
            <a:off x="5167313" y="5710238"/>
            <a:ext cx="1117600" cy="147637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3" name="Rectangle 26"/>
          <p:cNvSpPr>
            <a:spLocks noChangeArrowheads="1"/>
          </p:cNvSpPr>
          <p:nvPr/>
        </p:nvSpPr>
        <p:spPr bwMode="auto">
          <a:xfrm>
            <a:off x="4664075" y="5532438"/>
            <a:ext cx="1530350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32 مرتبه تکرار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2314" name="AutoShape 27"/>
          <p:cNvSpPr>
            <a:spLocks noChangeArrowheads="1"/>
          </p:cNvSpPr>
          <p:nvPr/>
        </p:nvSpPr>
        <p:spPr bwMode="auto">
          <a:xfrm>
            <a:off x="5273675" y="663575"/>
            <a:ext cx="885825" cy="247650"/>
          </a:xfrm>
          <a:prstGeom prst="roundRect">
            <a:avLst>
              <a:gd name="adj" fmla="val 43778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5" name="Rectangle 28"/>
          <p:cNvSpPr>
            <a:spLocks noChangeArrowheads="1"/>
          </p:cNvSpPr>
          <p:nvPr/>
        </p:nvSpPr>
        <p:spPr bwMode="auto">
          <a:xfrm>
            <a:off x="5121275" y="593725"/>
            <a:ext cx="1128713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r"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شروع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2316" name="AutoShape 29"/>
          <p:cNvSpPr>
            <a:spLocks noChangeArrowheads="1"/>
          </p:cNvSpPr>
          <p:nvPr/>
        </p:nvSpPr>
        <p:spPr bwMode="auto">
          <a:xfrm>
            <a:off x="4768850" y="1327150"/>
            <a:ext cx="1971675" cy="960438"/>
          </a:xfrm>
          <a:prstGeom prst="diamond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7" name="AutoShape 30"/>
          <p:cNvSpPr>
            <a:spLocks noChangeArrowheads="1"/>
          </p:cNvSpPr>
          <p:nvPr/>
        </p:nvSpPr>
        <p:spPr bwMode="auto">
          <a:xfrm>
            <a:off x="4325938" y="5365750"/>
            <a:ext cx="2209800" cy="828675"/>
          </a:xfrm>
          <a:prstGeom prst="diamond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8" name="Freeform 31"/>
          <p:cNvSpPr>
            <a:spLocks/>
          </p:cNvSpPr>
          <p:nvPr/>
        </p:nvSpPr>
        <p:spPr bwMode="auto">
          <a:xfrm>
            <a:off x="3441700" y="1824038"/>
            <a:ext cx="1314450" cy="871537"/>
          </a:xfrm>
          <a:custGeom>
            <a:avLst/>
            <a:gdLst>
              <a:gd name="T0" fmla="*/ 2099363919 w 822"/>
              <a:gd name="T1" fmla="*/ 0 h 566"/>
              <a:gd name="T2" fmla="*/ 0 w 822"/>
              <a:gd name="T3" fmla="*/ 0 h 566"/>
              <a:gd name="T4" fmla="*/ 0 w 822"/>
              <a:gd name="T5" fmla="*/ 1339636866 h 566"/>
              <a:gd name="T6" fmla="*/ 0 60000 65536"/>
              <a:gd name="T7" fmla="*/ 0 60000 65536"/>
              <a:gd name="T8" fmla="*/ 0 60000 65536"/>
              <a:gd name="T9" fmla="*/ 0 w 822"/>
              <a:gd name="T10" fmla="*/ 0 h 566"/>
              <a:gd name="T11" fmla="*/ 822 w 822"/>
              <a:gd name="T12" fmla="*/ 566 h 56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22" h="566">
                <a:moveTo>
                  <a:pt x="821" y="0"/>
                </a:moveTo>
                <a:lnTo>
                  <a:pt x="0" y="0"/>
                </a:lnTo>
                <a:lnTo>
                  <a:pt x="0" y="56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19" name="Freeform 32"/>
          <p:cNvSpPr>
            <a:spLocks/>
          </p:cNvSpPr>
          <p:nvPr/>
        </p:nvSpPr>
        <p:spPr bwMode="auto">
          <a:xfrm>
            <a:off x="3476625" y="3411538"/>
            <a:ext cx="2066925" cy="596900"/>
          </a:xfrm>
          <a:custGeom>
            <a:avLst/>
            <a:gdLst>
              <a:gd name="T0" fmla="*/ 0 w 1292"/>
              <a:gd name="T1" fmla="*/ 0 h 459"/>
              <a:gd name="T2" fmla="*/ 0 w 1292"/>
              <a:gd name="T3" fmla="*/ 306095262 h 459"/>
              <a:gd name="T4" fmla="*/ 2147483647 w 1292"/>
              <a:gd name="T5" fmla="*/ 306095262 h 459"/>
              <a:gd name="T6" fmla="*/ 2147483647 w 1292"/>
              <a:gd name="T7" fmla="*/ 774539640 h 459"/>
              <a:gd name="T8" fmla="*/ 0 60000 65536"/>
              <a:gd name="T9" fmla="*/ 0 60000 65536"/>
              <a:gd name="T10" fmla="*/ 0 60000 65536"/>
              <a:gd name="T11" fmla="*/ 0 60000 65536"/>
              <a:gd name="T12" fmla="*/ 0 w 1292"/>
              <a:gd name="T13" fmla="*/ 0 h 459"/>
              <a:gd name="T14" fmla="*/ 1292 w 1292"/>
              <a:gd name="T15" fmla="*/ 459 h 45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2" h="459">
                <a:moveTo>
                  <a:pt x="0" y="0"/>
                </a:moveTo>
                <a:lnTo>
                  <a:pt x="0" y="181"/>
                </a:lnTo>
                <a:lnTo>
                  <a:pt x="1291" y="181"/>
                </a:lnTo>
                <a:lnTo>
                  <a:pt x="1291" y="45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0" name="Freeform 33"/>
          <p:cNvSpPr>
            <a:spLocks/>
          </p:cNvSpPr>
          <p:nvPr/>
        </p:nvSpPr>
        <p:spPr bwMode="auto">
          <a:xfrm>
            <a:off x="6019800" y="1824038"/>
            <a:ext cx="1400175" cy="2168525"/>
          </a:xfrm>
          <a:custGeom>
            <a:avLst/>
            <a:gdLst>
              <a:gd name="T0" fmla="*/ 1229107276 w 875"/>
              <a:gd name="T1" fmla="*/ 0 h 1409"/>
              <a:gd name="T2" fmla="*/ 2147483647 w 875"/>
              <a:gd name="T3" fmla="*/ 0 h 1409"/>
              <a:gd name="T4" fmla="*/ 2147483647 w 875"/>
              <a:gd name="T5" fmla="*/ 2147483647 h 1409"/>
              <a:gd name="T6" fmla="*/ 0 w 875"/>
              <a:gd name="T7" fmla="*/ 2147483647 h 1409"/>
              <a:gd name="T8" fmla="*/ 0 w 875"/>
              <a:gd name="T9" fmla="*/ 2147483647 h 14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5"/>
              <a:gd name="T16" fmla="*/ 0 h 1409"/>
              <a:gd name="T17" fmla="*/ 875 w 875"/>
              <a:gd name="T18" fmla="*/ 1409 h 14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5" h="1409">
                <a:moveTo>
                  <a:pt x="480" y="0"/>
                </a:moveTo>
                <a:lnTo>
                  <a:pt x="874" y="0"/>
                </a:lnTo>
                <a:lnTo>
                  <a:pt x="874" y="1152"/>
                </a:lnTo>
                <a:lnTo>
                  <a:pt x="0" y="1152"/>
                </a:lnTo>
                <a:lnTo>
                  <a:pt x="0" y="140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1" name="Freeform 34"/>
          <p:cNvSpPr>
            <a:spLocks/>
          </p:cNvSpPr>
          <p:nvPr/>
        </p:nvSpPr>
        <p:spPr bwMode="auto">
          <a:xfrm>
            <a:off x="5745163" y="4351338"/>
            <a:ext cx="1587" cy="363537"/>
          </a:xfrm>
          <a:custGeom>
            <a:avLst/>
            <a:gdLst>
              <a:gd name="T0" fmla="*/ 0 w 1"/>
              <a:gd name="T1" fmla="*/ 0 h 236"/>
              <a:gd name="T2" fmla="*/ 0 w 1"/>
              <a:gd name="T3" fmla="*/ 557624215 h 236"/>
              <a:gd name="T4" fmla="*/ 0 60000 65536"/>
              <a:gd name="T5" fmla="*/ 0 60000 65536"/>
              <a:gd name="T6" fmla="*/ 0 w 1"/>
              <a:gd name="T7" fmla="*/ 0 h 236"/>
              <a:gd name="T8" fmla="*/ 1 w 1"/>
              <a:gd name="T9" fmla="*/ 236 h 2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36">
                <a:moveTo>
                  <a:pt x="0" y="0"/>
                </a:moveTo>
                <a:lnTo>
                  <a:pt x="0" y="23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2" name="Freeform 35"/>
          <p:cNvSpPr>
            <a:spLocks/>
          </p:cNvSpPr>
          <p:nvPr/>
        </p:nvSpPr>
        <p:spPr bwMode="auto">
          <a:xfrm>
            <a:off x="5445125" y="5159375"/>
            <a:ext cx="1588" cy="247650"/>
          </a:xfrm>
          <a:custGeom>
            <a:avLst/>
            <a:gdLst>
              <a:gd name="T0" fmla="*/ 0 w 1"/>
              <a:gd name="T1" fmla="*/ 0 h 161"/>
              <a:gd name="T2" fmla="*/ 0 w 1"/>
              <a:gd name="T3" fmla="*/ 378569125 h 161"/>
              <a:gd name="T4" fmla="*/ 0 60000 65536"/>
              <a:gd name="T5" fmla="*/ 0 60000 65536"/>
              <a:gd name="T6" fmla="*/ 0 w 1"/>
              <a:gd name="T7" fmla="*/ 0 h 161"/>
              <a:gd name="T8" fmla="*/ 1 w 1"/>
              <a:gd name="T9" fmla="*/ 161 h 16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61">
                <a:moveTo>
                  <a:pt x="0" y="0"/>
                </a:moveTo>
                <a:lnTo>
                  <a:pt x="0" y="16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3" name="Freeform 36"/>
          <p:cNvSpPr>
            <a:spLocks/>
          </p:cNvSpPr>
          <p:nvPr/>
        </p:nvSpPr>
        <p:spPr bwMode="auto">
          <a:xfrm>
            <a:off x="5411788" y="6226175"/>
            <a:ext cx="1587" cy="215900"/>
          </a:xfrm>
          <a:custGeom>
            <a:avLst/>
            <a:gdLst>
              <a:gd name="T0" fmla="*/ 0 w 1"/>
              <a:gd name="T1" fmla="*/ 0 h 140"/>
              <a:gd name="T2" fmla="*/ 0 w 1"/>
              <a:gd name="T3" fmla="*/ 330570611 h 140"/>
              <a:gd name="T4" fmla="*/ 0 60000 65536"/>
              <a:gd name="T5" fmla="*/ 0 60000 65536"/>
              <a:gd name="T6" fmla="*/ 0 w 1"/>
              <a:gd name="T7" fmla="*/ 0 h 140"/>
              <a:gd name="T8" fmla="*/ 1 w 1"/>
              <a:gd name="T9" fmla="*/ 140 h 1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40">
                <a:moveTo>
                  <a:pt x="0" y="0"/>
                </a:moveTo>
                <a:lnTo>
                  <a:pt x="0" y="139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4" name="Freeform 37"/>
          <p:cNvSpPr>
            <a:spLocks/>
          </p:cNvSpPr>
          <p:nvPr/>
        </p:nvSpPr>
        <p:spPr bwMode="auto">
          <a:xfrm>
            <a:off x="5761038" y="1143000"/>
            <a:ext cx="3051175" cy="4694238"/>
          </a:xfrm>
          <a:custGeom>
            <a:avLst/>
            <a:gdLst>
              <a:gd name="T0" fmla="*/ 1323498017 w 1907"/>
              <a:gd name="T1" fmla="*/ 2147483647 h 3050"/>
              <a:gd name="T2" fmla="*/ 2147483647 w 1907"/>
              <a:gd name="T3" fmla="*/ 2147483647 h 3050"/>
              <a:gd name="T4" fmla="*/ 2147483647 w 1907"/>
              <a:gd name="T5" fmla="*/ 23688201 h 3050"/>
              <a:gd name="T6" fmla="*/ 0 w 1907"/>
              <a:gd name="T7" fmla="*/ 0 h 3050"/>
              <a:gd name="T8" fmla="*/ 0 60000 65536"/>
              <a:gd name="T9" fmla="*/ 0 60000 65536"/>
              <a:gd name="T10" fmla="*/ 0 60000 65536"/>
              <a:gd name="T11" fmla="*/ 0 60000 65536"/>
              <a:gd name="T12" fmla="*/ 0 w 1907"/>
              <a:gd name="T13" fmla="*/ 0 h 3050"/>
              <a:gd name="T14" fmla="*/ 1907 w 1907"/>
              <a:gd name="T15" fmla="*/ 3050 h 30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07" h="3050">
                <a:moveTo>
                  <a:pt x="517" y="3050"/>
                </a:moveTo>
                <a:lnTo>
                  <a:pt x="1907" y="3050"/>
                </a:lnTo>
                <a:lnTo>
                  <a:pt x="1907" y="1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5" name="Freeform 38"/>
          <p:cNvSpPr>
            <a:spLocks/>
          </p:cNvSpPr>
          <p:nvPr/>
        </p:nvSpPr>
        <p:spPr bwMode="auto">
          <a:xfrm>
            <a:off x="5780088" y="920750"/>
            <a:ext cx="1587" cy="411163"/>
          </a:xfrm>
          <a:custGeom>
            <a:avLst/>
            <a:gdLst>
              <a:gd name="T0" fmla="*/ 0 w 1"/>
              <a:gd name="T1" fmla="*/ 0 h 268"/>
              <a:gd name="T2" fmla="*/ 0 w 1"/>
              <a:gd name="T3" fmla="*/ 628448743 h 268"/>
              <a:gd name="T4" fmla="*/ 0 60000 65536"/>
              <a:gd name="T5" fmla="*/ 0 60000 65536"/>
              <a:gd name="T6" fmla="*/ 0 w 1"/>
              <a:gd name="T7" fmla="*/ 0 h 268"/>
              <a:gd name="T8" fmla="*/ 1 w 1"/>
              <a:gd name="T9" fmla="*/ 268 h 2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68">
                <a:moveTo>
                  <a:pt x="0" y="0"/>
                </a:moveTo>
                <a:lnTo>
                  <a:pt x="0" y="267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A2B471C-33C7-4AD7-9473-45117FA4AE84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00B5C2-D892-4FDD-B7BD-891BE96BD49B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3317" name="Rectangle 2"/>
          <p:cNvSpPr>
            <a:spLocks noChangeArrowheads="1"/>
          </p:cNvSpPr>
          <p:nvPr/>
        </p:nvSpPr>
        <p:spPr bwMode="auto">
          <a:xfrm>
            <a:off x="914400" y="1050925"/>
            <a:ext cx="5105400" cy="282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63500" tIns="25400" rIns="63500" bIns="25400">
            <a:spAutoFit/>
          </a:bodyPr>
          <a:lstStyle/>
          <a:p>
            <a:pPr marL="203200" indent="-203200" eaLnBrk="0" hangingPunct="0">
              <a:lnSpc>
                <a:spcPct val="75000"/>
              </a:lnSpc>
              <a:tabLst>
                <a:tab pos="1608138" algn="l"/>
                <a:tab pos="2794000" algn="l"/>
              </a:tabLst>
            </a:pPr>
            <a:r>
              <a:rPr lang="fa-IR" sz="2000" b="1" u="sng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حاصلضرب</a:t>
            </a:r>
            <a:r>
              <a:rPr lang="en-US" sz="2000" b="1" u="sng">
                <a:solidFill>
                  <a:schemeClr val="tx2"/>
                </a:solidFill>
                <a:latin typeface="Arial" pitchFamily="34" charset="0"/>
              </a:rPr>
              <a:t>     	 </a:t>
            </a:r>
            <a:r>
              <a:rPr lang="fa-IR" sz="2000" b="1" u="sng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مضروب فيه</a:t>
            </a:r>
            <a:r>
              <a:rPr lang="en-US" sz="2000" b="1" u="sng">
                <a:solidFill>
                  <a:schemeClr val="tx2"/>
                </a:solidFill>
                <a:latin typeface="Arial" pitchFamily="34" charset="0"/>
              </a:rPr>
              <a:t>   </a:t>
            </a:r>
            <a:r>
              <a:rPr lang="fa-IR" sz="2000" b="1" u="sng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   </a:t>
            </a:r>
            <a:r>
              <a:rPr lang="en-US" sz="2000" b="1" u="sng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fa-IR" sz="2000" b="1" u="sng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مضروب</a:t>
            </a:r>
            <a:endParaRPr lang="en-US" sz="2000" b="1" u="sng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318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smtClean="0"/>
              <a:t>      </a:t>
            </a:r>
            <a:r>
              <a:rPr lang="en-US" sz="1600" b="1" smtClean="0"/>
              <a:t>0000 0000         0011                    0010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1:   0010 0000         0011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2:   0001 0000         0011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3:   0001 0000         0001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1:   0011 0000         0001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2:   0001 1000         0001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3:   0001 1000         0000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1:   0001 1000         0000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2:   0000 1100         0000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3:   0000 1100         0000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1:   0000 1100         0000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2:   0000 0110         0000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3:   0000 0110         0000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endParaRPr lang="en-US" sz="1600" b="1" smtClean="0"/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      0000 0110         0000                     0010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3323F367-3F79-44CB-927E-B02E8BE8933E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143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24DF02C-3DAE-42E4-922B-7F5FD9001B91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چه چيزي روي مي دهد؟</a:t>
            </a:r>
            <a:endParaRPr lang="en-US" smtClean="0">
              <a:cs typeface="Lotus" pitchFamily="2" charset="-78"/>
            </a:endParaRPr>
          </a:p>
        </p:txBody>
      </p:sp>
      <p:sp>
        <p:nvSpPr>
          <p:cNvPr id="14342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5394325" y="1905000"/>
            <a:ext cx="3216275" cy="8842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fa-IR" sz="2000" smtClean="0">
                <a:latin typeface="Arial" pitchFamily="34" charset="0"/>
                <a:cs typeface="Arial" pitchFamily="34" charset="0"/>
              </a:rPr>
              <a:t>مضروب فيه هنوز مي ماند و حاصلضرب به راست حرکت مي کند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343" name="Group 4"/>
          <p:cNvGrpSpPr>
            <a:grpSpLocks/>
          </p:cNvGrpSpPr>
          <p:nvPr/>
        </p:nvGrpSpPr>
        <p:grpSpPr bwMode="auto">
          <a:xfrm>
            <a:off x="457200" y="1782763"/>
            <a:ext cx="6345238" cy="4800600"/>
            <a:chOff x="960" y="504"/>
            <a:chExt cx="3383" cy="3269"/>
          </a:xfrm>
        </p:grpSpPr>
        <p:sp>
          <p:nvSpPr>
            <p:cNvPr id="14344" name="Rectangle 5"/>
            <p:cNvSpPr>
              <a:spLocks noChangeArrowheads="1"/>
            </p:cNvSpPr>
            <p:nvPr/>
          </p:nvSpPr>
          <p:spPr bwMode="auto">
            <a:xfrm>
              <a:off x="4023" y="864"/>
              <a:ext cx="231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sz="2000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14345" name="Line 6"/>
            <p:cNvSpPr>
              <a:spLocks noChangeShapeType="1"/>
            </p:cNvSpPr>
            <p:nvPr/>
          </p:nvSpPr>
          <p:spPr bwMode="auto">
            <a:xfrm flipH="1">
              <a:off x="2688" y="960"/>
              <a:ext cx="12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6" name="Line 7"/>
            <p:cNvSpPr>
              <a:spLocks noChangeShapeType="1"/>
            </p:cNvSpPr>
            <p:nvPr/>
          </p:nvSpPr>
          <p:spPr bwMode="auto">
            <a:xfrm>
              <a:off x="4224" y="3264"/>
              <a:ext cx="0" cy="2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7" name="Line 8"/>
            <p:cNvSpPr>
              <a:spLocks noChangeShapeType="1"/>
            </p:cNvSpPr>
            <p:nvPr/>
          </p:nvSpPr>
          <p:spPr bwMode="auto">
            <a:xfrm flipH="1">
              <a:off x="2688" y="1680"/>
              <a:ext cx="12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8" name="Line 9"/>
            <p:cNvSpPr>
              <a:spLocks noChangeShapeType="1"/>
            </p:cNvSpPr>
            <p:nvPr/>
          </p:nvSpPr>
          <p:spPr bwMode="auto">
            <a:xfrm>
              <a:off x="1392" y="3360"/>
              <a:ext cx="0" cy="19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9" name="Line 10"/>
            <p:cNvSpPr>
              <a:spLocks noChangeShapeType="1"/>
            </p:cNvSpPr>
            <p:nvPr/>
          </p:nvSpPr>
          <p:spPr bwMode="auto">
            <a:xfrm>
              <a:off x="1776" y="3360"/>
              <a:ext cx="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0" name="Line 11"/>
            <p:cNvSpPr>
              <a:spLocks noChangeShapeType="1"/>
            </p:cNvSpPr>
            <p:nvPr/>
          </p:nvSpPr>
          <p:spPr bwMode="auto">
            <a:xfrm>
              <a:off x="2160" y="3408"/>
              <a:ext cx="0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1" name="Line 12"/>
            <p:cNvSpPr>
              <a:spLocks noChangeShapeType="1"/>
            </p:cNvSpPr>
            <p:nvPr/>
          </p:nvSpPr>
          <p:spPr bwMode="auto">
            <a:xfrm>
              <a:off x="2544" y="3360"/>
              <a:ext cx="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2" name="Line 13"/>
            <p:cNvSpPr>
              <a:spLocks noChangeShapeType="1"/>
            </p:cNvSpPr>
            <p:nvPr/>
          </p:nvSpPr>
          <p:spPr bwMode="auto">
            <a:xfrm>
              <a:off x="2928" y="3360"/>
              <a:ext cx="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3" name="Rectangle 14"/>
            <p:cNvSpPr>
              <a:spLocks noChangeArrowheads="1"/>
            </p:cNvSpPr>
            <p:nvPr/>
          </p:nvSpPr>
          <p:spPr bwMode="auto">
            <a:xfrm>
              <a:off x="4023" y="1584"/>
              <a:ext cx="231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sz="2000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1</a:t>
              </a:r>
            </a:p>
          </p:txBody>
        </p:sp>
        <p:sp>
          <p:nvSpPr>
            <p:cNvPr id="14354" name="Rectangle 15"/>
            <p:cNvSpPr>
              <a:spLocks noChangeArrowheads="1"/>
            </p:cNvSpPr>
            <p:nvPr/>
          </p:nvSpPr>
          <p:spPr bwMode="auto">
            <a:xfrm>
              <a:off x="4071" y="2208"/>
              <a:ext cx="231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sz="2000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2</a:t>
              </a:r>
            </a:p>
          </p:txBody>
        </p:sp>
        <p:sp>
          <p:nvSpPr>
            <p:cNvPr id="14355" name="Rectangle 16"/>
            <p:cNvSpPr>
              <a:spLocks noChangeArrowheads="1"/>
            </p:cNvSpPr>
            <p:nvPr/>
          </p:nvSpPr>
          <p:spPr bwMode="auto">
            <a:xfrm>
              <a:off x="4071" y="2833"/>
              <a:ext cx="231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sz="2000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3</a:t>
              </a:r>
            </a:p>
          </p:txBody>
        </p:sp>
        <p:sp>
          <p:nvSpPr>
            <p:cNvPr id="14356" name="Rectangle 17"/>
            <p:cNvSpPr>
              <a:spLocks noChangeArrowheads="1"/>
            </p:cNvSpPr>
            <p:nvPr/>
          </p:nvSpPr>
          <p:spPr bwMode="auto">
            <a:xfrm>
              <a:off x="4119" y="3504"/>
              <a:ext cx="224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sz="2000" b="1" baseline="-25000"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14357" name="Rectangle 18"/>
            <p:cNvSpPr>
              <a:spLocks noChangeArrowheads="1"/>
            </p:cNvSpPr>
            <p:nvPr/>
          </p:nvSpPr>
          <p:spPr bwMode="auto">
            <a:xfrm>
              <a:off x="3687" y="3504"/>
              <a:ext cx="223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sz="2000" b="1" baseline="-25000">
                  <a:latin typeface="Times New Roman" pitchFamily="18" charset="0"/>
                  <a:ea typeface="新細明體" pitchFamily="18" charset="-120"/>
                </a:rPr>
                <a:t>1</a:t>
              </a:r>
            </a:p>
          </p:txBody>
        </p:sp>
        <p:sp>
          <p:nvSpPr>
            <p:cNvPr id="14358" name="Rectangle 19"/>
            <p:cNvSpPr>
              <a:spLocks noChangeArrowheads="1"/>
            </p:cNvSpPr>
            <p:nvPr/>
          </p:nvSpPr>
          <p:spPr bwMode="auto">
            <a:xfrm>
              <a:off x="3255" y="3504"/>
              <a:ext cx="224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sz="2000" b="1" baseline="-25000">
                  <a:latin typeface="Times New Roman" pitchFamily="18" charset="0"/>
                  <a:ea typeface="新細明體" pitchFamily="18" charset="-120"/>
                </a:rPr>
                <a:t>2</a:t>
              </a:r>
            </a:p>
          </p:txBody>
        </p:sp>
        <p:sp>
          <p:nvSpPr>
            <p:cNvPr id="14359" name="Rectangle 20"/>
            <p:cNvSpPr>
              <a:spLocks noChangeArrowheads="1"/>
            </p:cNvSpPr>
            <p:nvPr/>
          </p:nvSpPr>
          <p:spPr bwMode="auto">
            <a:xfrm>
              <a:off x="2823" y="3504"/>
              <a:ext cx="223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sz="2000" b="1" baseline="-25000">
                  <a:latin typeface="Times New Roman" pitchFamily="18" charset="0"/>
                  <a:ea typeface="新細明體" pitchFamily="18" charset="-120"/>
                </a:rPr>
                <a:t>3</a:t>
              </a:r>
            </a:p>
          </p:txBody>
        </p:sp>
        <p:sp>
          <p:nvSpPr>
            <p:cNvPr id="14360" name="Rectangle 21"/>
            <p:cNvSpPr>
              <a:spLocks noChangeArrowheads="1"/>
            </p:cNvSpPr>
            <p:nvPr/>
          </p:nvSpPr>
          <p:spPr bwMode="auto">
            <a:xfrm>
              <a:off x="2439" y="3504"/>
              <a:ext cx="224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sz="2000" b="1" baseline="-25000">
                  <a:latin typeface="Times New Roman" pitchFamily="18" charset="0"/>
                  <a:ea typeface="新細明體" pitchFamily="18" charset="-120"/>
                </a:rPr>
                <a:t>4</a:t>
              </a:r>
            </a:p>
          </p:txBody>
        </p:sp>
        <p:sp>
          <p:nvSpPr>
            <p:cNvPr id="14361" name="Rectangle 22"/>
            <p:cNvSpPr>
              <a:spLocks noChangeArrowheads="1"/>
            </p:cNvSpPr>
            <p:nvPr/>
          </p:nvSpPr>
          <p:spPr bwMode="auto">
            <a:xfrm>
              <a:off x="2055" y="3504"/>
              <a:ext cx="224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sz="2000" b="1" baseline="-25000">
                  <a:latin typeface="Times New Roman" pitchFamily="18" charset="0"/>
                  <a:ea typeface="新細明體" pitchFamily="18" charset="-120"/>
                </a:rPr>
                <a:t>5</a:t>
              </a:r>
            </a:p>
          </p:txBody>
        </p:sp>
        <p:sp>
          <p:nvSpPr>
            <p:cNvPr id="14362" name="Rectangle 23"/>
            <p:cNvSpPr>
              <a:spLocks noChangeArrowheads="1"/>
            </p:cNvSpPr>
            <p:nvPr/>
          </p:nvSpPr>
          <p:spPr bwMode="auto">
            <a:xfrm>
              <a:off x="1623" y="3504"/>
              <a:ext cx="223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sz="2000" b="1" baseline="-25000">
                  <a:latin typeface="Times New Roman" pitchFamily="18" charset="0"/>
                  <a:ea typeface="新細明體" pitchFamily="18" charset="-120"/>
                </a:rPr>
                <a:t>6</a:t>
              </a:r>
            </a:p>
          </p:txBody>
        </p:sp>
        <p:sp>
          <p:nvSpPr>
            <p:cNvPr id="14363" name="Rectangle 24"/>
            <p:cNvSpPr>
              <a:spLocks noChangeArrowheads="1"/>
            </p:cNvSpPr>
            <p:nvPr/>
          </p:nvSpPr>
          <p:spPr bwMode="auto">
            <a:xfrm>
              <a:off x="1191" y="3504"/>
              <a:ext cx="223" cy="2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sz="2000" b="1" baseline="-25000">
                  <a:latin typeface="Times New Roman" pitchFamily="18" charset="0"/>
                  <a:ea typeface="新細明體" pitchFamily="18" charset="-120"/>
                </a:rPr>
                <a:t>7</a:t>
              </a:r>
            </a:p>
          </p:txBody>
        </p:sp>
        <p:sp>
          <p:nvSpPr>
            <p:cNvPr id="14364" name="Line 25"/>
            <p:cNvSpPr>
              <a:spLocks noChangeShapeType="1"/>
            </p:cNvSpPr>
            <p:nvPr/>
          </p:nvSpPr>
          <p:spPr bwMode="auto">
            <a:xfrm>
              <a:off x="2160" y="3360"/>
              <a:ext cx="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5" name="Rectangle 26"/>
            <p:cNvSpPr>
              <a:spLocks noChangeArrowheads="1"/>
            </p:cNvSpPr>
            <p:nvPr/>
          </p:nvSpPr>
          <p:spPr bwMode="auto">
            <a:xfrm>
              <a:off x="1293" y="504"/>
              <a:ext cx="164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14366" name="Rectangle 27"/>
            <p:cNvSpPr>
              <a:spLocks noChangeArrowheads="1"/>
            </p:cNvSpPr>
            <p:nvPr/>
          </p:nvSpPr>
          <p:spPr bwMode="auto">
            <a:xfrm>
              <a:off x="1677" y="504"/>
              <a:ext cx="164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14367" name="Rectangle 28"/>
            <p:cNvSpPr>
              <a:spLocks noChangeArrowheads="1"/>
            </p:cNvSpPr>
            <p:nvPr/>
          </p:nvSpPr>
          <p:spPr bwMode="auto">
            <a:xfrm>
              <a:off x="2109" y="504"/>
              <a:ext cx="165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14368" name="Rectangle 29"/>
            <p:cNvSpPr>
              <a:spLocks noChangeArrowheads="1"/>
            </p:cNvSpPr>
            <p:nvPr/>
          </p:nvSpPr>
          <p:spPr bwMode="auto">
            <a:xfrm>
              <a:off x="2445" y="504"/>
              <a:ext cx="165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14369" name="Line 30"/>
            <p:cNvSpPr>
              <a:spLocks noChangeShapeType="1"/>
            </p:cNvSpPr>
            <p:nvPr/>
          </p:nvSpPr>
          <p:spPr bwMode="auto">
            <a:xfrm>
              <a:off x="2496" y="1200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370" name="Group 31"/>
            <p:cNvGrpSpPr>
              <a:grpSpLocks/>
            </p:cNvGrpSpPr>
            <p:nvPr/>
          </p:nvGrpSpPr>
          <p:grpSpPr bwMode="auto">
            <a:xfrm>
              <a:off x="960" y="672"/>
              <a:ext cx="1720" cy="672"/>
              <a:chOff x="960" y="672"/>
              <a:chExt cx="1720" cy="672"/>
            </a:xfrm>
          </p:grpSpPr>
          <p:grpSp>
            <p:nvGrpSpPr>
              <p:cNvPr id="14475" name="Group 32"/>
              <p:cNvGrpSpPr>
                <a:grpSpLocks/>
              </p:cNvGrpSpPr>
              <p:nvPr/>
            </p:nvGrpSpPr>
            <p:grpSpPr bwMode="auto">
              <a:xfrm>
                <a:off x="1095" y="672"/>
                <a:ext cx="1585" cy="528"/>
                <a:chOff x="1095" y="672"/>
                <a:chExt cx="1585" cy="528"/>
              </a:xfrm>
            </p:grpSpPr>
            <p:grpSp>
              <p:nvGrpSpPr>
                <p:cNvPr id="14482" name="Group 33"/>
                <p:cNvGrpSpPr>
                  <a:grpSpLocks/>
                </p:cNvGrpSpPr>
                <p:nvPr/>
              </p:nvGrpSpPr>
              <p:grpSpPr bwMode="auto">
                <a:xfrm>
                  <a:off x="2246" y="672"/>
                  <a:ext cx="434" cy="528"/>
                  <a:chOff x="2246" y="672"/>
                  <a:chExt cx="434" cy="528"/>
                </a:xfrm>
              </p:grpSpPr>
              <p:sp>
                <p:nvSpPr>
                  <p:cNvPr id="14498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2246" y="719"/>
                    <a:ext cx="239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0</a:t>
                    </a:r>
                  </a:p>
                </p:txBody>
              </p:sp>
              <p:sp>
                <p:nvSpPr>
                  <p:cNvPr id="14499" name="Rectangle 35"/>
                  <p:cNvSpPr>
                    <a:spLocks noChangeArrowheads="1"/>
                  </p:cNvSpPr>
                  <p:nvPr/>
                </p:nvSpPr>
                <p:spPr bwMode="auto">
                  <a:xfrm>
                    <a:off x="2312" y="920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500" name="Line 3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44" y="672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501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2496" y="1104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83" name="Group 38"/>
                <p:cNvGrpSpPr>
                  <a:grpSpLocks/>
                </p:cNvGrpSpPr>
                <p:nvPr/>
              </p:nvGrpSpPr>
              <p:grpSpPr bwMode="auto">
                <a:xfrm>
                  <a:off x="1863" y="672"/>
                  <a:ext cx="433" cy="528"/>
                  <a:chOff x="1863" y="672"/>
                  <a:chExt cx="433" cy="528"/>
                </a:xfrm>
              </p:grpSpPr>
              <p:sp>
                <p:nvSpPr>
                  <p:cNvPr id="14494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1863" y="719"/>
                    <a:ext cx="239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1</a:t>
                    </a:r>
                  </a:p>
                </p:txBody>
              </p:sp>
              <p:sp>
                <p:nvSpPr>
                  <p:cNvPr id="14495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1928" y="920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96" name="Line 4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60" y="672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97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104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84" name="Group 43"/>
                <p:cNvGrpSpPr>
                  <a:grpSpLocks/>
                </p:cNvGrpSpPr>
                <p:nvPr/>
              </p:nvGrpSpPr>
              <p:grpSpPr bwMode="auto">
                <a:xfrm>
                  <a:off x="1479" y="672"/>
                  <a:ext cx="433" cy="528"/>
                  <a:chOff x="1479" y="672"/>
                  <a:chExt cx="433" cy="528"/>
                </a:xfrm>
              </p:grpSpPr>
              <p:sp>
                <p:nvSpPr>
                  <p:cNvPr id="14490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1479" y="719"/>
                    <a:ext cx="238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2</a:t>
                    </a:r>
                  </a:p>
                </p:txBody>
              </p:sp>
              <p:sp>
                <p:nvSpPr>
                  <p:cNvPr id="14491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1544" y="920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92" name="Line 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76" y="672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93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1728" y="1104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85" name="Group 48"/>
                <p:cNvGrpSpPr>
                  <a:grpSpLocks/>
                </p:cNvGrpSpPr>
                <p:nvPr/>
              </p:nvGrpSpPr>
              <p:grpSpPr bwMode="auto">
                <a:xfrm>
                  <a:off x="1095" y="672"/>
                  <a:ext cx="433" cy="528"/>
                  <a:chOff x="1095" y="672"/>
                  <a:chExt cx="433" cy="528"/>
                </a:xfrm>
              </p:grpSpPr>
              <p:sp>
                <p:nvSpPr>
                  <p:cNvPr id="14486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1095" y="719"/>
                    <a:ext cx="238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3</a:t>
                    </a:r>
                  </a:p>
                </p:txBody>
              </p:sp>
              <p:sp>
                <p:nvSpPr>
                  <p:cNvPr id="14487" name="Rectangle 50"/>
                  <p:cNvSpPr>
                    <a:spLocks noChangeArrowheads="1"/>
                  </p:cNvSpPr>
                  <p:nvPr/>
                </p:nvSpPr>
                <p:spPr bwMode="auto">
                  <a:xfrm>
                    <a:off x="1160" y="920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88" name="Line 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92" y="672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89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1344" y="1104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4476" name="Line 53"/>
              <p:cNvSpPr>
                <a:spLocks noChangeShapeType="1"/>
              </p:cNvSpPr>
              <p:nvPr/>
            </p:nvSpPr>
            <p:spPr bwMode="auto">
              <a:xfrm flipH="1">
                <a:off x="960" y="1056"/>
                <a:ext cx="192" cy="9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7" name="Line 54"/>
              <p:cNvSpPr>
                <a:spLocks noChangeShapeType="1"/>
              </p:cNvSpPr>
              <p:nvPr/>
            </p:nvSpPr>
            <p:spPr bwMode="auto">
              <a:xfrm flipV="1">
                <a:off x="960" y="1152"/>
                <a:ext cx="0" cy="4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8" name="Line 55"/>
              <p:cNvSpPr>
                <a:spLocks noChangeShapeType="1"/>
              </p:cNvSpPr>
              <p:nvPr/>
            </p:nvSpPr>
            <p:spPr bwMode="auto">
              <a:xfrm>
                <a:off x="2112" y="1200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9" name="Line 56"/>
              <p:cNvSpPr>
                <a:spLocks noChangeShapeType="1"/>
              </p:cNvSpPr>
              <p:nvPr/>
            </p:nvSpPr>
            <p:spPr bwMode="auto">
              <a:xfrm>
                <a:off x="1728" y="1200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80" name="Line 57"/>
              <p:cNvSpPr>
                <a:spLocks noChangeShapeType="1"/>
              </p:cNvSpPr>
              <p:nvPr/>
            </p:nvSpPr>
            <p:spPr bwMode="auto">
              <a:xfrm>
                <a:off x="1344" y="1200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81" name="Line 58"/>
              <p:cNvSpPr>
                <a:spLocks noChangeShapeType="1"/>
              </p:cNvSpPr>
              <p:nvPr/>
            </p:nvSpPr>
            <p:spPr bwMode="auto">
              <a:xfrm>
                <a:off x="960" y="1200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371" name="Group 59"/>
            <p:cNvGrpSpPr>
              <a:grpSpLocks/>
            </p:cNvGrpSpPr>
            <p:nvPr/>
          </p:nvGrpSpPr>
          <p:grpSpPr bwMode="auto">
            <a:xfrm>
              <a:off x="960" y="1344"/>
              <a:ext cx="1720" cy="672"/>
              <a:chOff x="960" y="1344"/>
              <a:chExt cx="1720" cy="672"/>
            </a:xfrm>
          </p:grpSpPr>
          <p:grpSp>
            <p:nvGrpSpPr>
              <p:cNvPr id="14448" name="Group 60"/>
              <p:cNvGrpSpPr>
                <a:grpSpLocks/>
              </p:cNvGrpSpPr>
              <p:nvPr/>
            </p:nvGrpSpPr>
            <p:grpSpPr bwMode="auto">
              <a:xfrm>
                <a:off x="1095" y="1344"/>
                <a:ext cx="1585" cy="528"/>
                <a:chOff x="1095" y="1344"/>
                <a:chExt cx="1585" cy="528"/>
              </a:xfrm>
            </p:grpSpPr>
            <p:grpSp>
              <p:nvGrpSpPr>
                <p:cNvPr id="14455" name="Group 61"/>
                <p:cNvGrpSpPr>
                  <a:grpSpLocks/>
                </p:cNvGrpSpPr>
                <p:nvPr/>
              </p:nvGrpSpPr>
              <p:grpSpPr bwMode="auto">
                <a:xfrm>
                  <a:off x="2246" y="1344"/>
                  <a:ext cx="434" cy="528"/>
                  <a:chOff x="2246" y="1344"/>
                  <a:chExt cx="434" cy="528"/>
                </a:xfrm>
              </p:grpSpPr>
              <p:sp>
                <p:nvSpPr>
                  <p:cNvPr id="14471" name="Rectangle 62"/>
                  <p:cNvSpPr>
                    <a:spLocks noChangeArrowheads="1"/>
                  </p:cNvSpPr>
                  <p:nvPr/>
                </p:nvSpPr>
                <p:spPr bwMode="auto">
                  <a:xfrm>
                    <a:off x="2246" y="1391"/>
                    <a:ext cx="239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0</a:t>
                    </a:r>
                  </a:p>
                </p:txBody>
              </p:sp>
              <p:sp>
                <p:nvSpPr>
                  <p:cNvPr id="14472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2312" y="1592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73" name="Line 6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44" y="1344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74" name="Line 65"/>
                  <p:cNvSpPr>
                    <a:spLocks noChangeShapeType="1"/>
                  </p:cNvSpPr>
                  <p:nvPr/>
                </p:nvSpPr>
                <p:spPr bwMode="auto">
                  <a:xfrm>
                    <a:off x="2496" y="1776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56" name="Group 66"/>
                <p:cNvGrpSpPr>
                  <a:grpSpLocks/>
                </p:cNvGrpSpPr>
                <p:nvPr/>
              </p:nvGrpSpPr>
              <p:grpSpPr bwMode="auto">
                <a:xfrm>
                  <a:off x="1863" y="1344"/>
                  <a:ext cx="433" cy="528"/>
                  <a:chOff x="1863" y="1344"/>
                  <a:chExt cx="433" cy="528"/>
                </a:xfrm>
              </p:grpSpPr>
              <p:sp>
                <p:nvSpPr>
                  <p:cNvPr id="14467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1863" y="1391"/>
                    <a:ext cx="239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1</a:t>
                    </a:r>
                  </a:p>
                </p:txBody>
              </p:sp>
              <p:sp>
                <p:nvSpPr>
                  <p:cNvPr id="14468" name="Rectangle 68"/>
                  <p:cNvSpPr>
                    <a:spLocks noChangeArrowheads="1"/>
                  </p:cNvSpPr>
                  <p:nvPr/>
                </p:nvSpPr>
                <p:spPr bwMode="auto">
                  <a:xfrm>
                    <a:off x="1928" y="1592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69" name="Line 6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60" y="1344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70" name="Line 70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776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57" name="Group 71"/>
                <p:cNvGrpSpPr>
                  <a:grpSpLocks/>
                </p:cNvGrpSpPr>
                <p:nvPr/>
              </p:nvGrpSpPr>
              <p:grpSpPr bwMode="auto">
                <a:xfrm>
                  <a:off x="1479" y="1344"/>
                  <a:ext cx="433" cy="528"/>
                  <a:chOff x="1479" y="1344"/>
                  <a:chExt cx="433" cy="528"/>
                </a:xfrm>
              </p:grpSpPr>
              <p:sp>
                <p:nvSpPr>
                  <p:cNvPr id="14463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1479" y="1391"/>
                    <a:ext cx="238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2</a:t>
                    </a:r>
                  </a:p>
                </p:txBody>
              </p:sp>
              <p:sp>
                <p:nvSpPr>
                  <p:cNvPr id="14464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1544" y="1592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65" name="Line 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76" y="1344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66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1728" y="1776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58" name="Group 76"/>
                <p:cNvGrpSpPr>
                  <a:grpSpLocks/>
                </p:cNvGrpSpPr>
                <p:nvPr/>
              </p:nvGrpSpPr>
              <p:grpSpPr bwMode="auto">
                <a:xfrm>
                  <a:off x="1095" y="1344"/>
                  <a:ext cx="433" cy="528"/>
                  <a:chOff x="1095" y="1344"/>
                  <a:chExt cx="433" cy="528"/>
                </a:xfrm>
              </p:grpSpPr>
              <p:sp>
                <p:nvSpPr>
                  <p:cNvPr id="14459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1095" y="1391"/>
                    <a:ext cx="238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3</a:t>
                    </a:r>
                  </a:p>
                </p:txBody>
              </p:sp>
              <p:sp>
                <p:nvSpPr>
                  <p:cNvPr id="14460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1160" y="1592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61" name="Line 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92" y="1344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62" name="Line 80"/>
                  <p:cNvSpPr>
                    <a:spLocks noChangeShapeType="1"/>
                  </p:cNvSpPr>
                  <p:nvPr/>
                </p:nvSpPr>
                <p:spPr bwMode="auto">
                  <a:xfrm>
                    <a:off x="1344" y="1776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4449" name="Line 81"/>
              <p:cNvSpPr>
                <a:spLocks noChangeShapeType="1"/>
              </p:cNvSpPr>
              <p:nvPr/>
            </p:nvSpPr>
            <p:spPr bwMode="auto">
              <a:xfrm flipH="1">
                <a:off x="960" y="1728"/>
                <a:ext cx="192" cy="9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50" name="Line 82"/>
              <p:cNvSpPr>
                <a:spLocks noChangeShapeType="1"/>
              </p:cNvSpPr>
              <p:nvPr/>
            </p:nvSpPr>
            <p:spPr bwMode="auto">
              <a:xfrm flipV="1">
                <a:off x="960" y="1824"/>
                <a:ext cx="0" cy="4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51" name="Line 83"/>
              <p:cNvSpPr>
                <a:spLocks noChangeShapeType="1"/>
              </p:cNvSpPr>
              <p:nvPr/>
            </p:nvSpPr>
            <p:spPr bwMode="auto">
              <a:xfrm>
                <a:off x="2112" y="1872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52" name="Line 84"/>
              <p:cNvSpPr>
                <a:spLocks noChangeShapeType="1"/>
              </p:cNvSpPr>
              <p:nvPr/>
            </p:nvSpPr>
            <p:spPr bwMode="auto">
              <a:xfrm>
                <a:off x="1728" y="1872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53" name="Line 85"/>
              <p:cNvSpPr>
                <a:spLocks noChangeShapeType="1"/>
              </p:cNvSpPr>
              <p:nvPr/>
            </p:nvSpPr>
            <p:spPr bwMode="auto">
              <a:xfrm>
                <a:off x="1344" y="1872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54" name="Line 86"/>
              <p:cNvSpPr>
                <a:spLocks noChangeShapeType="1"/>
              </p:cNvSpPr>
              <p:nvPr/>
            </p:nvSpPr>
            <p:spPr bwMode="auto">
              <a:xfrm>
                <a:off x="960" y="1872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372" name="Line 87"/>
            <p:cNvSpPr>
              <a:spLocks noChangeShapeType="1"/>
            </p:cNvSpPr>
            <p:nvPr/>
          </p:nvSpPr>
          <p:spPr bwMode="auto">
            <a:xfrm>
              <a:off x="2496" y="1872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3" name="Line 88"/>
            <p:cNvSpPr>
              <a:spLocks noChangeShapeType="1"/>
            </p:cNvSpPr>
            <p:nvPr/>
          </p:nvSpPr>
          <p:spPr bwMode="auto">
            <a:xfrm>
              <a:off x="2928" y="1824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4" name="Line 89"/>
            <p:cNvSpPr>
              <a:spLocks noChangeShapeType="1"/>
            </p:cNvSpPr>
            <p:nvPr/>
          </p:nvSpPr>
          <p:spPr bwMode="auto">
            <a:xfrm>
              <a:off x="2928" y="1344"/>
              <a:ext cx="0" cy="4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5" name="Line 90"/>
            <p:cNvSpPr>
              <a:spLocks noChangeShapeType="1"/>
            </p:cNvSpPr>
            <p:nvPr/>
          </p:nvSpPr>
          <p:spPr bwMode="auto">
            <a:xfrm flipH="1">
              <a:off x="2688" y="2352"/>
              <a:ext cx="12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376" name="Group 91"/>
            <p:cNvGrpSpPr>
              <a:grpSpLocks/>
            </p:cNvGrpSpPr>
            <p:nvPr/>
          </p:nvGrpSpPr>
          <p:grpSpPr bwMode="auto">
            <a:xfrm>
              <a:off x="960" y="2016"/>
              <a:ext cx="1720" cy="672"/>
              <a:chOff x="960" y="2016"/>
              <a:chExt cx="1720" cy="672"/>
            </a:xfrm>
          </p:grpSpPr>
          <p:grpSp>
            <p:nvGrpSpPr>
              <p:cNvPr id="14421" name="Group 92"/>
              <p:cNvGrpSpPr>
                <a:grpSpLocks/>
              </p:cNvGrpSpPr>
              <p:nvPr/>
            </p:nvGrpSpPr>
            <p:grpSpPr bwMode="auto">
              <a:xfrm>
                <a:off x="1095" y="2016"/>
                <a:ext cx="1585" cy="528"/>
                <a:chOff x="1095" y="2016"/>
                <a:chExt cx="1585" cy="528"/>
              </a:xfrm>
            </p:grpSpPr>
            <p:grpSp>
              <p:nvGrpSpPr>
                <p:cNvPr id="14428" name="Group 93"/>
                <p:cNvGrpSpPr>
                  <a:grpSpLocks/>
                </p:cNvGrpSpPr>
                <p:nvPr/>
              </p:nvGrpSpPr>
              <p:grpSpPr bwMode="auto">
                <a:xfrm>
                  <a:off x="2246" y="2016"/>
                  <a:ext cx="434" cy="528"/>
                  <a:chOff x="2246" y="2016"/>
                  <a:chExt cx="434" cy="528"/>
                </a:xfrm>
              </p:grpSpPr>
              <p:sp>
                <p:nvSpPr>
                  <p:cNvPr id="14444" name="Rectangle 94"/>
                  <p:cNvSpPr>
                    <a:spLocks noChangeArrowheads="1"/>
                  </p:cNvSpPr>
                  <p:nvPr/>
                </p:nvSpPr>
                <p:spPr bwMode="auto">
                  <a:xfrm>
                    <a:off x="2246" y="2064"/>
                    <a:ext cx="239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0</a:t>
                    </a:r>
                  </a:p>
                </p:txBody>
              </p:sp>
              <p:sp>
                <p:nvSpPr>
                  <p:cNvPr id="14445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2312" y="2264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46" name="Line 9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44" y="2016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47" name="Line 97"/>
                  <p:cNvSpPr>
                    <a:spLocks noChangeShapeType="1"/>
                  </p:cNvSpPr>
                  <p:nvPr/>
                </p:nvSpPr>
                <p:spPr bwMode="auto">
                  <a:xfrm>
                    <a:off x="2496" y="2448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29" name="Group 98"/>
                <p:cNvGrpSpPr>
                  <a:grpSpLocks/>
                </p:cNvGrpSpPr>
                <p:nvPr/>
              </p:nvGrpSpPr>
              <p:grpSpPr bwMode="auto">
                <a:xfrm>
                  <a:off x="1863" y="2016"/>
                  <a:ext cx="433" cy="528"/>
                  <a:chOff x="1863" y="2016"/>
                  <a:chExt cx="433" cy="528"/>
                </a:xfrm>
              </p:grpSpPr>
              <p:sp>
                <p:nvSpPr>
                  <p:cNvPr id="14440" name="Rectangle 99"/>
                  <p:cNvSpPr>
                    <a:spLocks noChangeArrowheads="1"/>
                  </p:cNvSpPr>
                  <p:nvPr/>
                </p:nvSpPr>
                <p:spPr bwMode="auto">
                  <a:xfrm>
                    <a:off x="1863" y="2064"/>
                    <a:ext cx="239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1</a:t>
                    </a:r>
                  </a:p>
                </p:txBody>
              </p:sp>
              <p:sp>
                <p:nvSpPr>
                  <p:cNvPr id="14441" name="Rectangle 100"/>
                  <p:cNvSpPr>
                    <a:spLocks noChangeArrowheads="1"/>
                  </p:cNvSpPr>
                  <p:nvPr/>
                </p:nvSpPr>
                <p:spPr bwMode="auto">
                  <a:xfrm>
                    <a:off x="1928" y="2264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42" name="Line 10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60" y="2016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43" name="Line 102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448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30" name="Group 103"/>
                <p:cNvGrpSpPr>
                  <a:grpSpLocks/>
                </p:cNvGrpSpPr>
                <p:nvPr/>
              </p:nvGrpSpPr>
              <p:grpSpPr bwMode="auto">
                <a:xfrm>
                  <a:off x="1479" y="2016"/>
                  <a:ext cx="433" cy="528"/>
                  <a:chOff x="1479" y="2016"/>
                  <a:chExt cx="433" cy="528"/>
                </a:xfrm>
              </p:grpSpPr>
              <p:sp>
                <p:nvSpPr>
                  <p:cNvPr id="14436" name="Rectangle 104"/>
                  <p:cNvSpPr>
                    <a:spLocks noChangeArrowheads="1"/>
                  </p:cNvSpPr>
                  <p:nvPr/>
                </p:nvSpPr>
                <p:spPr bwMode="auto">
                  <a:xfrm>
                    <a:off x="1479" y="2064"/>
                    <a:ext cx="238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2</a:t>
                    </a:r>
                  </a:p>
                </p:txBody>
              </p:sp>
              <p:sp>
                <p:nvSpPr>
                  <p:cNvPr id="14437" name="Rectangle 105"/>
                  <p:cNvSpPr>
                    <a:spLocks noChangeArrowheads="1"/>
                  </p:cNvSpPr>
                  <p:nvPr/>
                </p:nvSpPr>
                <p:spPr bwMode="auto">
                  <a:xfrm>
                    <a:off x="1544" y="2264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38" name="Line 10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76" y="2016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39" name="Line 107"/>
                  <p:cNvSpPr>
                    <a:spLocks noChangeShapeType="1"/>
                  </p:cNvSpPr>
                  <p:nvPr/>
                </p:nvSpPr>
                <p:spPr bwMode="auto">
                  <a:xfrm>
                    <a:off x="1728" y="2448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31" name="Group 108"/>
                <p:cNvGrpSpPr>
                  <a:grpSpLocks/>
                </p:cNvGrpSpPr>
                <p:nvPr/>
              </p:nvGrpSpPr>
              <p:grpSpPr bwMode="auto">
                <a:xfrm>
                  <a:off x="1095" y="2016"/>
                  <a:ext cx="433" cy="528"/>
                  <a:chOff x="1095" y="2016"/>
                  <a:chExt cx="433" cy="528"/>
                </a:xfrm>
              </p:grpSpPr>
              <p:sp>
                <p:nvSpPr>
                  <p:cNvPr id="14432" name="Rectangle 109"/>
                  <p:cNvSpPr>
                    <a:spLocks noChangeArrowheads="1"/>
                  </p:cNvSpPr>
                  <p:nvPr/>
                </p:nvSpPr>
                <p:spPr bwMode="auto">
                  <a:xfrm>
                    <a:off x="1095" y="2064"/>
                    <a:ext cx="238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3</a:t>
                    </a:r>
                  </a:p>
                </p:txBody>
              </p:sp>
              <p:sp>
                <p:nvSpPr>
                  <p:cNvPr id="14433" name="Rectangle 110"/>
                  <p:cNvSpPr>
                    <a:spLocks noChangeArrowheads="1"/>
                  </p:cNvSpPr>
                  <p:nvPr/>
                </p:nvSpPr>
                <p:spPr bwMode="auto">
                  <a:xfrm>
                    <a:off x="1160" y="2264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34" name="Line 11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92" y="2016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35" name="Line 112"/>
                  <p:cNvSpPr>
                    <a:spLocks noChangeShapeType="1"/>
                  </p:cNvSpPr>
                  <p:nvPr/>
                </p:nvSpPr>
                <p:spPr bwMode="auto">
                  <a:xfrm>
                    <a:off x="1344" y="2448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4422" name="Line 113"/>
              <p:cNvSpPr>
                <a:spLocks noChangeShapeType="1"/>
              </p:cNvSpPr>
              <p:nvPr/>
            </p:nvSpPr>
            <p:spPr bwMode="auto">
              <a:xfrm flipH="1">
                <a:off x="960" y="2400"/>
                <a:ext cx="192" cy="9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3" name="Line 114"/>
              <p:cNvSpPr>
                <a:spLocks noChangeShapeType="1"/>
              </p:cNvSpPr>
              <p:nvPr/>
            </p:nvSpPr>
            <p:spPr bwMode="auto">
              <a:xfrm flipV="1">
                <a:off x="960" y="2496"/>
                <a:ext cx="0" cy="4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4" name="Line 115"/>
              <p:cNvSpPr>
                <a:spLocks noChangeShapeType="1"/>
              </p:cNvSpPr>
              <p:nvPr/>
            </p:nvSpPr>
            <p:spPr bwMode="auto">
              <a:xfrm>
                <a:off x="2112" y="2544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5" name="Line 116"/>
              <p:cNvSpPr>
                <a:spLocks noChangeShapeType="1"/>
              </p:cNvSpPr>
              <p:nvPr/>
            </p:nvSpPr>
            <p:spPr bwMode="auto">
              <a:xfrm>
                <a:off x="1728" y="2544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6" name="Line 117"/>
              <p:cNvSpPr>
                <a:spLocks noChangeShapeType="1"/>
              </p:cNvSpPr>
              <p:nvPr/>
            </p:nvSpPr>
            <p:spPr bwMode="auto">
              <a:xfrm>
                <a:off x="1344" y="2544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7" name="Line 118"/>
              <p:cNvSpPr>
                <a:spLocks noChangeShapeType="1"/>
              </p:cNvSpPr>
              <p:nvPr/>
            </p:nvSpPr>
            <p:spPr bwMode="auto">
              <a:xfrm>
                <a:off x="960" y="2544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377" name="Line 119"/>
            <p:cNvSpPr>
              <a:spLocks noChangeShapeType="1"/>
            </p:cNvSpPr>
            <p:nvPr/>
          </p:nvSpPr>
          <p:spPr bwMode="auto">
            <a:xfrm>
              <a:off x="2496" y="2544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8" name="Line 120"/>
            <p:cNvSpPr>
              <a:spLocks noChangeShapeType="1"/>
            </p:cNvSpPr>
            <p:nvPr/>
          </p:nvSpPr>
          <p:spPr bwMode="auto">
            <a:xfrm>
              <a:off x="2928" y="2496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9" name="Line 121"/>
            <p:cNvSpPr>
              <a:spLocks noChangeShapeType="1"/>
            </p:cNvSpPr>
            <p:nvPr/>
          </p:nvSpPr>
          <p:spPr bwMode="auto">
            <a:xfrm>
              <a:off x="2928" y="2016"/>
              <a:ext cx="0" cy="4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0" name="Line 122"/>
            <p:cNvSpPr>
              <a:spLocks noChangeShapeType="1"/>
            </p:cNvSpPr>
            <p:nvPr/>
          </p:nvSpPr>
          <p:spPr bwMode="auto">
            <a:xfrm>
              <a:off x="3360" y="2448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1" name="Line 123"/>
            <p:cNvSpPr>
              <a:spLocks noChangeShapeType="1"/>
            </p:cNvSpPr>
            <p:nvPr/>
          </p:nvSpPr>
          <p:spPr bwMode="auto">
            <a:xfrm>
              <a:off x="3360" y="1968"/>
              <a:ext cx="0" cy="4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2" name="Line 124"/>
            <p:cNvSpPr>
              <a:spLocks noChangeShapeType="1"/>
            </p:cNvSpPr>
            <p:nvPr/>
          </p:nvSpPr>
          <p:spPr bwMode="auto">
            <a:xfrm>
              <a:off x="2496" y="2544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3" name="Line 125"/>
            <p:cNvSpPr>
              <a:spLocks noChangeShapeType="1"/>
            </p:cNvSpPr>
            <p:nvPr/>
          </p:nvSpPr>
          <p:spPr bwMode="auto">
            <a:xfrm flipH="1">
              <a:off x="2688" y="3024"/>
              <a:ext cx="15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384" name="Group 126"/>
            <p:cNvGrpSpPr>
              <a:grpSpLocks/>
            </p:cNvGrpSpPr>
            <p:nvPr/>
          </p:nvGrpSpPr>
          <p:grpSpPr bwMode="auto">
            <a:xfrm>
              <a:off x="960" y="2688"/>
              <a:ext cx="1720" cy="672"/>
              <a:chOff x="960" y="2688"/>
              <a:chExt cx="1720" cy="672"/>
            </a:xfrm>
          </p:grpSpPr>
          <p:grpSp>
            <p:nvGrpSpPr>
              <p:cNvPr id="14394" name="Group 127"/>
              <p:cNvGrpSpPr>
                <a:grpSpLocks/>
              </p:cNvGrpSpPr>
              <p:nvPr/>
            </p:nvGrpSpPr>
            <p:grpSpPr bwMode="auto">
              <a:xfrm>
                <a:off x="1095" y="2688"/>
                <a:ext cx="1585" cy="528"/>
                <a:chOff x="1095" y="2688"/>
                <a:chExt cx="1585" cy="528"/>
              </a:xfrm>
            </p:grpSpPr>
            <p:grpSp>
              <p:nvGrpSpPr>
                <p:cNvPr id="14401" name="Group 128"/>
                <p:cNvGrpSpPr>
                  <a:grpSpLocks/>
                </p:cNvGrpSpPr>
                <p:nvPr/>
              </p:nvGrpSpPr>
              <p:grpSpPr bwMode="auto">
                <a:xfrm>
                  <a:off x="2246" y="2688"/>
                  <a:ext cx="434" cy="528"/>
                  <a:chOff x="2246" y="2688"/>
                  <a:chExt cx="434" cy="528"/>
                </a:xfrm>
              </p:grpSpPr>
              <p:sp>
                <p:nvSpPr>
                  <p:cNvPr id="14417" name="Rectangle 129"/>
                  <p:cNvSpPr>
                    <a:spLocks noChangeArrowheads="1"/>
                  </p:cNvSpPr>
                  <p:nvPr/>
                </p:nvSpPr>
                <p:spPr bwMode="auto">
                  <a:xfrm>
                    <a:off x="2246" y="2736"/>
                    <a:ext cx="239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0</a:t>
                    </a:r>
                  </a:p>
                </p:txBody>
              </p:sp>
              <p:sp>
                <p:nvSpPr>
                  <p:cNvPr id="14418" name="Rectangle 130"/>
                  <p:cNvSpPr>
                    <a:spLocks noChangeArrowheads="1"/>
                  </p:cNvSpPr>
                  <p:nvPr/>
                </p:nvSpPr>
                <p:spPr bwMode="auto">
                  <a:xfrm>
                    <a:off x="2312" y="2936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19" name="Line 13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44" y="2688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20" name="Line 132"/>
                  <p:cNvSpPr>
                    <a:spLocks noChangeShapeType="1"/>
                  </p:cNvSpPr>
                  <p:nvPr/>
                </p:nvSpPr>
                <p:spPr bwMode="auto">
                  <a:xfrm>
                    <a:off x="2496" y="3120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02" name="Group 133"/>
                <p:cNvGrpSpPr>
                  <a:grpSpLocks/>
                </p:cNvGrpSpPr>
                <p:nvPr/>
              </p:nvGrpSpPr>
              <p:grpSpPr bwMode="auto">
                <a:xfrm>
                  <a:off x="1863" y="2688"/>
                  <a:ext cx="433" cy="528"/>
                  <a:chOff x="1863" y="2688"/>
                  <a:chExt cx="433" cy="528"/>
                </a:xfrm>
              </p:grpSpPr>
              <p:sp>
                <p:nvSpPr>
                  <p:cNvPr id="14413" name="Rectangle 134"/>
                  <p:cNvSpPr>
                    <a:spLocks noChangeArrowheads="1"/>
                  </p:cNvSpPr>
                  <p:nvPr/>
                </p:nvSpPr>
                <p:spPr bwMode="auto">
                  <a:xfrm>
                    <a:off x="1863" y="2736"/>
                    <a:ext cx="239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1</a:t>
                    </a:r>
                  </a:p>
                </p:txBody>
              </p:sp>
              <p:sp>
                <p:nvSpPr>
                  <p:cNvPr id="14414" name="Rectangle 135"/>
                  <p:cNvSpPr>
                    <a:spLocks noChangeArrowheads="1"/>
                  </p:cNvSpPr>
                  <p:nvPr/>
                </p:nvSpPr>
                <p:spPr bwMode="auto">
                  <a:xfrm>
                    <a:off x="1928" y="2936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15" name="Line 13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60" y="2688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16" name="Line 137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3120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03" name="Group 138"/>
                <p:cNvGrpSpPr>
                  <a:grpSpLocks/>
                </p:cNvGrpSpPr>
                <p:nvPr/>
              </p:nvGrpSpPr>
              <p:grpSpPr bwMode="auto">
                <a:xfrm>
                  <a:off x="1479" y="2688"/>
                  <a:ext cx="433" cy="528"/>
                  <a:chOff x="1479" y="2688"/>
                  <a:chExt cx="433" cy="528"/>
                </a:xfrm>
              </p:grpSpPr>
              <p:sp>
                <p:nvSpPr>
                  <p:cNvPr id="14409" name="Rectangle 139"/>
                  <p:cNvSpPr>
                    <a:spLocks noChangeArrowheads="1"/>
                  </p:cNvSpPr>
                  <p:nvPr/>
                </p:nvSpPr>
                <p:spPr bwMode="auto">
                  <a:xfrm>
                    <a:off x="1479" y="2736"/>
                    <a:ext cx="238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2</a:t>
                    </a:r>
                  </a:p>
                </p:txBody>
              </p:sp>
              <p:sp>
                <p:nvSpPr>
                  <p:cNvPr id="14410" name="Rectangle 140"/>
                  <p:cNvSpPr>
                    <a:spLocks noChangeArrowheads="1"/>
                  </p:cNvSpPr>
                  <p:nvPr/>
                </p:nvSpPr>
                <p:spPr bwMode="auto">
                  <a:xfrm>
                    <a:off x="1544" y="2936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11" name="Line 14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76" y="2688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12" name="Line 142"/>
                  <p:cNvSpPr>
                    <a:spLocks noChangeShapeType="1"/>
                  </p:cNvSpPr>
                  <p:nvPr/>
                </p:nvSpPr>
                <p:spPr bwMode="auto">
                  <a:xfrm>
                    <a:off x="1728" y="3120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04" name="Group 143"/>
                <p:cNvGrpSpPr>
                  <a:grpSpLocks/>
                </p:cNvGrpSpPr>
                <p:nvPr/>
              </p:nvGrpSpPr>
              <p:grpSpPr bwMode="auto">
                <a:xfrm>
                  <a:off x="1095" y="2688"/>
                  <a:ext cx="433" cy="528"/>
                  <a:chOff x="1095" y="2688"/>
                  <a:chExt cx="433" cy="528"/>
                </a:xfrm>
              </p:grpSpPr>
              <p:sp>
                <p:nvSpPr>
                  <p:cNvPr id="14405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1095" y="2736"/>
                    <a:ext cx="238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3</a:t>
                    </a:r>
                  </a:p>
                </p:txBody>
              </p:sp>
              <p:sp>
                <p:nvSpPr>
                  <p:cNvPr id="14406" name="Rectangle 145"/>
                  <p:cNvSpPr>
                    <a:spLocks noChangeArrowheads="1"/>
                  </p:cNvSpPr>
                  <p:nvPr/>
                </p:nvSpPr>
                <p:spPr bwMode="auto">
                  <a:xfrm>
                    <a:off x="1160" y="2936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07" name="Line 1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92" y="2688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08" name="Line 147"/>
                  <p:cNvSpPr>
                    <a:spLocks noChangeShapeType="1"/>
                  </p:cNvSpPr>
                  <p:nvPr/>
                </p:nvSpPr>
                <p:spPr bwMode="auto">
                  <a:xfrm>
                    <a:off x="1344" y="3120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4395" name="Line 148"/>
              <p:cNvSpPr>
                <a:spLocks noChangeShapeType="1"/>
              </p:cNvSpPr>
              <p:nvPr/>
            </p:nvSpPr>
            <p:spPr bwMode="auto">
              <a:xfrm flipH="1">
                <a:off x="960" y="3072"/>
                <a:ext cx="192" cy="9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96" name="Line 149"/>
              <p:cNvSpPr>
                <a:spLocks noChangeShapeType="1"/>
              </p:cNvSpPr>
              <p:nvPr/>
            </p:nvSpPr>
            <p:spPr bwMode="auto">
              <a:xfrm flipV="1">
                <a:off x="960" y="3168"/>
                <a:ext cx="0" cy="4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97" name="Line 150"/>
              <p:cNvSpPr>
                <a:spLocks noChangeShapeType="1"/>
              </p:cNvSpPr>
              <p:nvPr/>
            </p:nvSpPr>
            <p:spPr bwMode="auto">
              <a:xfrm>
                <a:off x="2112" y="3216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98" name="Line 151"/>
              <p:cNvSpPr>
                <a:spLocks noChangeShapeType="1"/>
              </p:cNvSpPr>
              <p:nvPr/>
            </p:nvSpPr>
            <p:spPr bwMode="auto">
              <a:xfrm>
                <a:off x="1728" y="3216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99" name="Line 152"/>
              <p:cNvSpPr>
                <a:spLocks noChangeShapeType="1"/>
              </p:cNvSpPr>
              <p:nvPr/>
            </p:nvSpPr>
            <p:spPr bwMode="auto">
              <a:xfrm>
                <a:off x="1344" y="3216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00" name="Line 153"/>
              <p:cNvSpPr>
                <a:spLocks noChangeShapeType="1"/>
              </p:cNvSpPr>
              <p:nvPr/>
            </p:nvSpPr>
            <p:spPr bwMode="auto">
              <a:xfrm>
                <a:off x="960" y="3216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385" name="Line 154"/>
            <p:cNvSpPr>
              <a:spLocks noChangeShapeType="1"/>
            </p:cNvSpPr>
            <p:nvPr/>
          </p:nvSpPr>
          <p:spPr bwMode="auto">
            <a:xfrm>
              <a:off x="2496" y="3216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6" name="Line 155"/>
            <p:cNvSpPr>
              <a:spLocks noChangeShapeType="1"/>
            </p:cNvSpPr>
            <p:nvPr/>
          </p:nvSpPr>
          <p:spPr bwMode="auto">
            <a:xfrm>
              <a:off x="2928" y="3168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7" name="Line 156"/>
            <p:cNvSpPr>
              <a:spLocks noChangeShapeType="1"/>
            </p:cNvSpPr>
            <p:nvPr/>
          </p:nvSpPr>
          <p:spPr bwMode="auto">
            <a:xfrm>
              <a:off x="2928" y="2688"/>
              <a:ext cx="0" cy="4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8" name="Line 157"/>
            <p:cNvSpPr>
              <a:spLocks noChangeShapeType="1"/>
            </p:cNvSpPr>
            <p:nvPr/>
          </p:nvSpPr>
          <p:spPr bwMode="auto">
            <a:xfrm>
              <a:off x="3360" y="3120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9" name="Line 158"/>
            <p:cNvSpPr>
              <a:spLocks noChangeShapeType="1"/>
            </p:cNvSpPr>
            <p:nvPr/>
          </p:nvSpPr>
          <p:spPr bwMode="auto">
            <a:xfrm>
              <a:off x="3360" y="2640"/>
              <a:ext cx="0" cy="4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0" name="Line 159"/>
            <p:cNvSpPr>
              <a:spLocks noChangeShapeType="1"/>
            </p:cNvSpPr>
            <p:nvPr/>
          </p:nvSpPr>
          <p:spPr bwMode="auto">
            <a:xfrm>
              <a:off x="3792" y="3120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1" name="Line 160"/>
            <p:cNvSpPr>
              <a:spLocks noChangeShapeType="1"/>
            </p:cNvSpPr>
            <p:nvPr/>
          </p:nvSpPr>
          <p:spPr bwMode="auto">
            <a:xfrm>
              <a:off x="3792" y="2640"/>
              <a:ext cx="0" cy="4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2" name="Line 161"/>
            <p:cNvSpPr>
              <a:spLocks noChangeShapeType="1"/>
            </p:cNvSpPr>
            <p:nvPr/>
          </p:nvSpPr>
          <p:spPr bwMode="auto">
            <a:xfrm>
              <a:off x="3792" y="3264"/>
              <a:ext cx="0" cy="2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3" name="Line 162"/>
            <p:cNvSpPr>
              <a:spLocks noChangeShapeType="1"/>
            </p:cNvSpPr>
            <p:nvPr/>
          </p:nvSpPr>
          <p:spPr bwMode="auto">
            <a:xfrm>
              <a:off x="3360" y="3312"/>
              <a:ext cx="0" cy="19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0FB45CA-DC08-40E8-9BDE-DF77CC13369E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1536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153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3DC26BA-008A-4D17-80CC-EBFCC509F3D9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مشاهدات ور</a:t>
            </a:r>
            <a:r>
              <a:rPr lang="ar-SA" b="1" smtClean="0">
                <a:cs typeface="Lotus" pitchFamily="2" charset="-78"/>
              </a:rPr>
              <a:t>ژ</a:t>
            </a:r>
            <a:r>
              <a:rPr lang="fa-IR" smtClean="0">
                <a:cs typeface="Lotus" pitchFamily="2" charset="-78"/>
              </a:rPr>
              <a:t>ن2ضرب</a:t>
            </a:r>
            <a:endParaRPr lang="en-US" smtClean="0">
              <a:cs typeface="Lotus" pitchFamily="2" charset="-78"/>
            </a:endParaRPr>
          </a:p>
        </p:txBody>
      </p:sp>
      <p:sp>
        <p:nvSpPr>
          <p:cNvPr id="15366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fa-IR" sz="3600" smtClean="0">
                <a:latin typeface="Arial" pitchFamily="34" charset="0"/>
              </a:rPr>
              <a:t>فضاي هدر رفته ثبات حاصلضرب که دقيقا هم اندازه مضروب فيه است </a:t>
            </a:r>
            <a:r>
              <a:rPr lang="en-US" sz="3600" smtClean="0">
                <a:latin typeface="Arial" pitchFamily="34" charset="0"/>
                <a:sym typeface="Wingdings" pitchFamily="2" charset="2"/>
              </a:rPr>
              <a:t></a:t>
            </a:r>
            <a:r>
              <a:rPr lang="fa-IR" sz="3600" smtClean="0">
                <a:latin typeface="Arial" pitchFamily="34" charset="0"/>
                <a:sym typeface="Wingdings" pitchFamily="2" charset="2"/>
              </a:rPr>
              <a:t> </a:t>
            </a:r>
            <a:r>
              <a:rPr lang="fa-IR" sz="3600" smtClean="0">
                <a:latin typeface="Arial" pitchFamily="34" charset="0"/>
              </a:rPr>
              <a:t>به هم پيوستن ثبات مضروب فيه و ثبات حاصلضرب</a:t>
            </a:r>
            <a:endParaRPr lang="en-US" sz="360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0F9828F-9080-4171-AF4E-1851A70B7DBA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1638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FA41FE4-26E9-44E0-B04F-1CF8A5BD6EB0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سخت افزار ضرب </a:t>
            </a:r>
            <a:r>
              <a:rPr lang="fa-IR" sz="3600" smtClean="0">
                <a:cs typeface="Lotus" pitchFamily="2" charset="-78"/>
              </a:rPr>
              <a:t>ور</a:t>
            </a:r>
            <a:r>
              <a:rPr lang="ar-SA" sz="3600" b="1" smtClean="0">
                <a:cs typeface="Lotus" pitchFamily="2" charset="-78"/>
              </a:rPr>
              <a:t>ژ</a:t>
            </a:r>
            <a:r>
              <a:rPr lang="fa-IR" sz="3600" smtClean="0">
                <a:cs typeface="Lotus" pitchFamily="2" charset="-78"/>
              </a:rPr>
              <a:t>ن2</a:t>
            </a:r>
            <a:endParaRPr lang="en-US" sz="3600" smtClean="0">
              <a:cs typeface="Lotus" pitchFamily="2" charset="-78"/>
            </a:endParaRPr>
          </a:p>
        </p:txBody>
      </p:sp>
      <p:sp>
        <p:nvSpPr>
          <p:cNvPr id="16390" name="Rectangle 3"/>
          <p:cNvSpPr>
            <a:spLocks noChangeArrowheads="1"/>
          </p:cNvSpPr>
          <p:nvPr/>
        </p:nvSpPr>
        <p:spPr bwMode="auto">
          <a:xfrm>
            <a:off x="1293813" y="4356100"/>
            <a:ext cx="2830512" cy="392113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1" name="Rectangle 4"/>
          <p:cNvSpPr>
            <a:spLocks noChangeArrowheads="1"/>
          </p:cNvSpPr>
          <p:nvPr/>
        </p:nvSpPr>
        <p:spPr bwMode="auto">
          <a:xfrm>
            <a:off x="1306513" y="4368800"/>
            <a:ext cx="2828925" cy="3905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2" name="Rectangle 5"/>
          <p:cNvSpPr>
            <a:spLocks noChangeArrowheads="1"/>
          </p:cNvSpPr>
          <p:nvPr/>
        </p:nvSpPr>
        <p:spPr bwMode="auto">
          <a:xfrm>
            <a:off x="1250950" y="4292600"/>
            <a:ext cx="14097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cs typeface="Tahoma" pitchFamily="34" charset="0"/>
              </a:rPr>
              <a:t>حاصلضرب</a:t>
            </a:r>
            <a:endParaRPr lang="en-US" altLang="zh-TW" sz="2000" b="1">
              <a:solidFill>
                <a:srgbClr val="000000"/>
              </a:solidFill>
              <a:ea typeface="新細明體" pitchFamily="18" charset="-120"/>
              <a:cs typeface="Tahoma" pitchFamily="34" charset="0"/>
            </a:endParaRPr>
          </a:p>
        </p:txBody>
      </p:sp>
      <p:sp>
        <p:nvSpPr>
          <p:cNvPr id="16393" name="Rectangle 6"/>
          <p:cNvSpPr>
            <a:spLocks noChangeArrowheads="1"/>
          </p:cNvSpPr>
          <p:nvPr/>
        </p:nvSpPr>
        <p:spPr bwMode="auto">
          <a:xfrm>
            <a:off x="5808663" y="3138488"/>
            <a:ext cx="1500187" cy="48260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7"/>
          <p:cNvSpPr>
            <a:spLocks noChangeArrowheads="1"/>
          </p:cNvSpPr>
          <p:nvPr/>
        </p:nvSpPr>
        <p:spPr bwMode="auto">
          <a:xfrm>
            <a:off x="2106613" y="2122488"/>
            <a:ext cx="2830512" cy="39370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5" name="Rectangle 8"/>
          <p:cNvSpPr>
            <a:spLocks noChangeArrowheads="1"/>
          </p:cNvSpPr>
          <p:nvPr/>
        </p:nvSpPr>
        <p:spPr bwMode="auto">
          <a:xfrm>
            <a:off x="2119313" y="2135188"/>
            <a:ext cx="2828925" cy="3905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6" name="Rectangle 9"/>
          <p:cNvSpPr>
            <a:spLocks noChangeArrowheads="1"/>
          </p:cNvSpPr>
          <p:nvPr/>
        </p:nvSpPr>
        <p:spPr bwMode="auto">
          <a:xfrm>
            <a:off x="2479675" y="2070100"/>
            <a:ext cx="126365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cs typeface="Tahoma" pitchFamily="34" charset="0"/>
              </a:rPr>
              <a:t>مضروب</a:t>
            </a:r>
            <a:endParaRPr lang="en-US" altLang="zh-TW" b="1">
              <a:solidFill>
                <a:srgbClr val="000000"/>
              </a:solidFill>
              <a:ea typeface="新細明體" pitchFamily="18" charset="-120"/>
              <a:cs typeface="Tahoma" pitchFamily="34" charset="0"/>
            </a:endParaRPr>
          </a:p>
        </p:txBody>
      </p:sp>
      <p:sp>
        <p:nvSpPr>
          <p:cNvPr id="16397" name="Rectangle 10"/>
          <p:cNvSpPr>
            <a:spLocks noChangeArrowheads="1"/>
          </p:cNvSpPr>
          <p:nvPr/>
        </p:nvSpPr>
        <p:spPr bwMode="auto">
          <a:xfrm>
            <a:off x="1844675" y="3332163"/>
            <a:ext cx="1809750" cy="458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C91F03"/>
                </a:solidFill>
                <a:cs typeface="Tahoma" pitchFamily="34" charset="0"/>
              </a:rPr>
              <a:t>32بيت</a:t>
            </a:r>
            <a:r>
              <a:rPr lang="en-US" altLang="zh-TW" b="1">
                <a:solidFill>
                  <a:srgbClr val="C91F03"/>
                </a:solidFill>
                <a:ea typeface="新細明體" pitchFamily="18" charset="-120"/>
                <a:cs typeface="Tahoma" pitchFamily="34" charset="0"/>
              </a:rPr>
              <a:t> ALU</a:t>
            </a:r>
          </a:p>
        </p:txBody>
      </p:sp>
      <p:sp>
        <p:nvSpPr>
          <p:cNvPr id="16398" name="Rectangle 11"/>
          <p:cNvSpPr>
            <a:spLocks noChangeArrowheads="1"/>
          </p:cNvSpPr>
          <p:nvPr/>
        </p:nvSpPr>
        <p:spPr bwMode="auto">
          <a:xfrm>
            <a:off x="4033838" y="4073525"/>
            <a:ext cx="1622425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>
                <a:solidFill>
                  <a:srgbClr val="C91F03"/>
                </a:solidFill>
                <a:cs typeface="Tahoma" pitchFamily="34" charset="0"/>
              </a:rPr>
              <a:t>شيفت راست</a:t>
            </a:r>
            <a:endParaRPr lang="en-US" altLang="zh-TW" sz="2000">
              <a:solidFill>
                <a:srgbClr val="C91F03"/>
              </a:solidFill>
              <a:ea typeface="新細明體" pitchFamily="18" charset="-120"/>
              <a:cs typeface="Tahoma" pitchFamily="34" charset="0"/>
            </a:endParaRPr>
          </a:p>
        </p:txBody>
      </p:sp>
      <p:sp>
        <p:nvSpPr>
          <p:cNvPr id="16399" name="AutoShape 12"/>
          <p:cNvSpPr>
            <a:spLocks noChangeArrowheads="1"/>
          </p:cNvSpPr>
          <p:nvPr/>
        </p:nvSpPr>
        <p:spPr bwMode="auto">
          <a:xfrm>
            <a:off x="5284788" y="4233863"/>
            <a:ext cx="1762125" cy="795337"/>
          </a:xfrm>
          <a:prstGeom prst="roundRect">
            <a:avLst>
              <a:gd name="adj" fmla="val 48565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00" name="Rectangle 13"/>
          <p:cNvSpPr>
            <a:spLocks noChangeArrowheads="1"/>
          </p:cNvSpPr>
          <p:nvPr/>
        </p:nvSpPr>
        <p:spPr bwMode="auto">
          <a:xfrm>
            <a:off x="5462588" y="4419600"/>
            <a:ext cx="976312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FF"/>
                </a:solidFill>
                <a:cs typeface="Tahoma" pitchFamily="34" charset="0"/>
              </a:rPr>
              <a:t>کنترل</a:t>
            </a:r>
            <a:endParaRPr lang="en-US" altLang="zh-TW" b="1">
              <a:solidFill>
                <a:srgbClr val="0000FF"/>
              </a:solidFill>
              <a:ea typeface="新細明體" pitchFamily="18" charset="-120"/>
              <a:cs typeface="Tahoma" pitchFamily="34" charset="0"/>
            </a:endParaRPr>
          </a:p>
        </p:txBody>
      </p:sp>
      <p:sp>
        <p:nvSpPr>
          <p:cNvPr id="16401" name="Rectangle 14"/>
          <p:cNvSpPr>
            <a:spLocks noChangeArrowheads="1"/>
          </p:cNvSpPr>
          <p:nvPr/>
        </p:nvSpPr>
        <p:spPr bwMode="auto">
          <a:xfrm>
            <a:off x="3305175" y="2454275"/>
            <a:ext cx="1106488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C91F03"/>
                </a:solidFill>
                <a:cs typeface="Tahoma" pitchFamily="34" charset="0"/>
              </a:rPr>
              <a:t>32بيت</a:t>
            </a:r>
            <a:endParaRPr lang="en-US" altLang="zh-TW" b="1">
              <a:solidFill>
                <a:srgbClr val="C91F03"/>
              </a:solidFill>
              <a:ea typeface="新細明體" pitchFamily="18" charset="-120"/>
              <a:cs typeface="Tahoma" pitchFamily="34" charset="0"/>
            </a:endParaRPr>
          </a:p>
        </p:txBody>
      </p:sp>
      <p:sp>
        <p:nvSpPr>
          <p:cNvPr id="16402" name="Rectangle 15"/>
          <p:cNvSpPr>
            <a:spLocks noChangeArrowheads="1"/>
          </p:cNvSpPr>
          <p:nvPr/>
        </p:nvSpPr>
        <p:spPr bwMode="auto">
          <a:xfrm>
            <a:off x="2754313" y="4724400"/>
            <a:ext cx="1014412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64بيت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6403" name="Freeform 16"/>
          <p:cNvSpPr>
            <a:spLocks/>
          </p:cNvSpPr>
          <p:nvPr/>
        </p:nvSpPr>
        <p:spPr bwMode="auto">
          <a:xfrm>
            <a:off x="3759200" y="3592513"/>
            <a:ext cx="2227263" cy="646112"/>
          </a:xfrm>
          <a:custGeom>
            <a:avLst/>
            <a:gdLst>
              <a:gd name="T0" fmla="*/ 2147483647 w 1142"/>
              <a:gd name="T1" fmla="*/ 1023182736 h 407"/>
              <a:gd name="T2" fmla="*/ 2147483647 w 1142"/>
              <a:gd name="T3" fmla="*/ 0 h 407"/>
              <a:gd name="T4" fmla="*/ 0 w 1142"/>
              <a:gd name="T5" fmla="*/ 0 h 407"/>
              <a:gd name="T6" fmla="*/ 0 60000 65536"/>
              <a:gd name="T7" fmla="*/ 0 60000 65536"/>
              <a:gd name="T8" fmla="*/ 0 60000 65536"/>
              <a:gd name="T9" fmla="*/ 0 w 1142"/>
              <a:gd name="T10" fmla="*/ 0 h 407"/>
              <a:gd name="T11" fmla="*/ 1142 w 1142"/>
              <a:gd name="T12" fmla="*/ 407 h 4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42" h="407">
                <a:moveTo>
                  <a:pt x="1141" y="406"/>
                </a:moveTo>
                <a:lnTo>
                  <a:pt x="1141" y="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4" name="Freeform 17"/>
          <p:cNvSpPr>
            <a:spLocks/>
          </p:cNvSpPr>
          <p:nvPr/>
        </p:nvSpPr>
        <p:spPr bwMode="auto">
          <a:xfrm>
            <a:off x="4165600" y="4672013"/>
            <a:ext cx="1103313" cy="1587"/>
          </a:xfrm>
          <a:custGeom>
            <a:avLst/>
            <a:gdLst>
              <a:gd name="T0" fmla="*/ 1748989409 w 695"/>
              <a:gd name="T1" fmla="*/ 0 h 1"/>
              <a:gd name="T2" fmla="*/ 0 w 695"/>
              <a:gd name="T3" fmla="*/ 0 h 1"/>
              <a:gd name="T4" fmla="*/ 0 60000 65536"/>
              <a:gd name="T5" fmla="*/ 0 60000 65536"/>
              <a:gd name="T6" fmla="*/ 0 w 695"/>
              <a:gd name="T7" fmla="*/ 0 h 1"/>
              <a:gd name="T8" fmla="*/ 695 w 69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5" h="1">
                <a:moveTo>
                  <a:pt x="694" y="0"/>
                </a:move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5" name="Freeform 18"/>
          <p:cNvSpPr>
            <a:spLocks/>
          </p:cNvSpPr>
          <p:nvPr/>
        </p:nvSpPr>
        <p:spPr bwMode="auto">
          <a:xfrm>
            <a:off x="1498600" y="3122613"/>
            <a:ext cx="2562225" cy="865187"/>
          </a:xfrm>
          <a:custGeom>
            <a:avLst/>
            <a:gdLst>
              <a:gd name="T0" fmla="*/ 0 w 1515"/>
              <a:gd name="T1" fmla="*/ 25201543 h 545"/>
              <a:gd name="T2" fmla="*/ 1126952868 w 1515"/>
              <a:gd name="T3" fmla="*/ 1370963990 h 545"/>
              <a:gd name="T4" fmla="*/ 2147483647 w 1515"/>
              <a:gd name="T5" fmla="*/ 1370963990 h 545"/>
              <a:gd name="T6" fmla="*/ 2147483647 w 1515"/>
              <a:gd name="T7" fmla="*/ 52922458 h 545"/>
              <a:gd name="T8" fmla="*/ 2147483647 w 1515"/>
              <a:gd name="T9" fmla="*/ 52922458 h 545"/>
              <a:gd name="T10" fmla="*/ 2147483647 w 1515"/>
              <a:gd name="T11" fmla="*/ 509071239 h 545"/>
              <a:gd name="T12" fmla="*/ 1739053847 w 1515"/>
              <a:gd name="T13" fmla="*/ 0 h 545"/>
              <a:gd name="T14" fmla="*/ 0 w 1515"/>
              <a:gd name="T15" fmla="*/ 25201543 h 5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15"/>
              <a:gd name="T25" fmla="*/ 0 h 545"/>
              <a:gd name="T26" fmla="*/ 1515 w 1515"/>
              <a:gd name="T27" fmla="*/ 545 h 54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15" h="545">
                <a:moveTo>
                  <a:pt x="0" y="10"/>
                </a:moveTo>
                <a:lnTo>
                  <a:pt x="394" y="544"/>
                </a:lnTo>
                <a:lnTo>
                  <a:pt x="1130" y="544"/>
                </a:lnTo>
                <a:lnTo>
                  <a:pt x="1514" y="21"/>
                </a:lnTo>
                <a:lnTo>
                  <a:pt x="906" y="21"/>
                </a:lnTo>
                <a:lnTo>
                  <a:pt x="768" y="202"/>
                </a:lnTo>
                <a:lnTo>
                  <a:pt x="608" y="0"/>
                </a:lnTo>
                <a:lnTo>
                  <a:pt x="0" y="1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06" name="Freeform 19"/>
          <p:cNvSpPr>
            <a:spLocks/>
          </p:cNvSpPr>
          <p:nvPr/>
        </p:nvSpPr>
        <p:spPr bwMode="auto">
          <a:xfrm>
            <a:off x="2743200" y="3968750"/>
            <a:ext cx="1588" cy="374650"/>
          </a:xfrm>
          <a:custGeom>
            <a:avLst/>
            <a:gdLst>
              <a:gd name="T0" fmla="*/ 0 w 1"/>
              <a:gd name="T1" fmla="*/ 0 h 236"/>
              <a:gd name="T2" fmla="*/ 0 w 1"/>
              <a:gd name="T3" fmla="*/ 592237558 h 236"/>
              <a:gd name="T4" fmla="*/ 0 60000 65536"/>
              <a:gd name="T5" fmla="*/ 0 60000 65536"/>
              <a:gd name="T6" fmla="*/ 0 w 1"/>
              <a:gd name="T7" fmla="*/ 0 h 236"/>
              <a:gd name="T8" fmla="*/ 1 w 1"/>
              <a:gd name="T9" fmla="*/ 236 h 2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36">
                <a:moveTo>
                  <a:pt x="0" y="0"/>
                </a:moveTo>
                <a:lnTo>
                  <a:pt x="0" y="23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7" name="Freeform 20"/>
          <p:cNvSpPr>
            <a:spLocks/>
          </p:cNvSpPr>
          <p:nvPr/>
        </p:nvSpPr>
        <p:spPr bwMode="auto">
          <a:xfrm>
            <a:off x="830263" y="2665413"/>
            <a:ext cx="1914525" cy="2574925"/>
          </a:xfrm>
          <a:custGeom>
            <a:avLst/>
            <a:gdLst>
              <a:gd name="T0" fmla="*/ 2147483647 w 1206"/>
              <a:gd name="T1" fmla="*/ 2147483647 h 1622"/>
              <a:gd name="T2" fmla="*/ 2147483647 w 1206"/>
              <a:gd name="T3" fmla="*/ 2147483647 h 1622"/>
              <a:gd name="T4" fmla="*/ 0 w 1206"/>
              <a:gd name="T5" fmla="*/ 2147483647 h 1622"/>
              <a:gd name="T6" fmla="*/ 0 w 1206"/>
              <a:gd name="T7" fmla="*/ 0 h 1622"/>
              <a:gd name="T8" fmla="*/ 1963200924 w 1206"/>
              <a:gd name="T9" fmla="*/ 0 h 1622"/>
              <a:gd name="T10" fmla="*/ 1963200924 w 1206"/>
              <a:gd name="T11" fmla="*/ 725804980 h 16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6"/>
              <a:gd name="T19" fmla="*/ 0 h 1622"/>
              <a:gd name="T20" fmla="*/ 1206 w 1206"/>
              <a:gd name="T21" fmla="*/ 1622 h 162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6" h="1622">
                <a:moveTo>
                  <a:pt x="1205" y="1323"/>
                </a:moveTo>
                <a:lnTo>
                  <a:pt x="1205" y="1621"/>
                </a:lnTo>
                <a:lnTo>
                  <a:pt x="0" y="1621"/>
                </a:lnTo>
                <a:lnTo>
                  <a:pt x="0" y="0"/>
                </a:lnTo>
                <a:lnTo>
                  <a:pt x="779" y="0"/>
                </a:lnTo>
                <a:lnTo>
                  <a:pt x="779" y="28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8" name="Freeform 21"/>
          <p:cNvSpPr>
            <a:spLocks/>
          </p:cNvSpPr>
          <p:nvPr/>
        </p:nvSpPr>
        <p:spPr bwMode="auto">
          <a:xfrm>
            <a:off x="3370263" y="2546350"/>
            <a:ext cx="1587" cy="577850"/>
          </a:xfrm>
          <a:custGeom>
            <a:avLst/>
            <a:gdLst>
              <a:gd name="T0" fmla="*/ 0 w 1"/>
              <a:gd name="T1" fmla="*/ 0 h 364"/>
              <a:gd name="T2" fmla="*/ 0 w 1"/>
              <a:gd name="T3" fmla="*/ 914817603 h 364"/>
              <a:gd name="T4" fmla="*/ 0 60000 65536"/>
              <a:gd name="T5" fmla="*/ 0 60000 65536"/>
              <a:gd name="T6" fmla="*/ 0 w 1"/>
              <a:gd name="T7" fmla="*/ 0 h 364"/>
              <a:gd name="T8" fmla="*/ 1 w 1"/>
              <a:gd name="T9" fmla="*/ 364 h 36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64">
                <a:moveTo>
                  <a:pt x="0" y="0"/>
                </a:moveTo>
                <a:lnTo>
                  <a:pt x="0" y="363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9" name="Line 22"/>
          <p:cNvSpPr>
            <a:spLocks noChangeShapeType="1"/>
          </p:cNvSpPr>
          <p:nvPr/>
        </p:nvSpPr>
        <p:spPr bwMode="auto">
          <a:xfrm>
            <a:off x="2614613" y="4400550"/>
            <a:ext cx="0" cy="34290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6410" name="Line 23"/>
          <p:cNvSpPr>
            <a:spLocks noChangeShapeType="1"/>
          </p:cNvSpPr>
          <p:nvPr/>
        </p:nvSpPr>
        <p:spPr bwMode="auto">
          <a:xfrm>
            <a:off x="3238500" y="4248150"/>
            <a:ext cx="709613" cy="0"/>
          </a:xfrm>
          <a:prstGeom prst="line">
            <a:avLst/>
          </a:prstGeom>
          <a:noFill/>
          <a:ln w="25400">
            <a:solidFill>
              <a:srgbClr val="C91F0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11" name="Rectangle 24"/>
          <p:cNvSpPr>
            <a:spLocks noChangeArrowheads="1"/>
          </p:cNvSpPr>
          <p:nvPr/>
        </p:nvSpPr>
        <p:spPr bwMode="auto">
          <a:xfrm>
            <a:off x="4305300" y="4602163"/>
            <a:ext cx="8350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نوشتن</a:t>
            </a:r>
            <a:endParaRPr lang="en-US" altLang="zh-TW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6412" name="Freeform 25"/>
          <p:cNvSpPr>
            <a:spLocks/>
          </p:cNvSpPr>
          <p:nvPr/>
        </p:nvSpPr>
        <p:spPr bwMode="auto">
          <a:xfrm>
            <a:off x="4108450" y="4500563"/>
            <a:ext cx="1189038" cy="42862"/>
          </a:xfrm>
          <a:custGeom>
            <a:avLst/>
            <a:gdLst>
              <a:gd name="T0" fmla="*/ 2031333842 w 695"/>
              <a:gd name="T1" fmla="*/ 0 h 1"/>
              <a:gd name="T2" fmla="*/ 0 w 695"/>
              <a:gd name="T3" fmla="*/ 0 h 1"/>
              <a:gd name="T4" fmla="*/ 0 60000 65536"/>
              <a:gd name="T5" fmla="*/ 0 60000 65536"/>
              <a:gd name="T6" fmla="*/ 0 w 695"/>
              <a:gd name="T7" fmla="*/ 0 h 1"/>
              <a:gd name="T8" fmla="*/ 695 w 69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5" h="1">
                <a:moveTo>
                  <a:pt x="694" y="0"/>
                </a:move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13" name="Rectangle 26"/>
          <p:cNvSpPr>
            <a:spLocks noChangeArrowheads="1"/>
          </p:cNvSpPr>
          <p:nvPr/>
        </p:nvSpPr>
        <p:spPr bwMode="auto">
          <a:xfrm>
            <a:off x="2551113" y="4306888"/>
            <a:ext cx="136525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altLang="zh-TW" sz="2000" b="1" i="1">
                <a:latin typeface="Times New Roman" pitchFamily="18" charset="0"/>
                <a:ea typeface="新細明體" pitchFamily="18" charset="-120"/>
              </a:rPr>
              <a:t>(</a:t>
            </a:r>
            <a:r>
              <a:rPr lang="fa-IR" altLang="zh-TW" sz="2000" b="1" i="1"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 فيه</a:t>
            </a:r>
            <a:r>
              <a:rPr lang="en-US" altLang="zh-TW" sz="2000" b="1" i="1">
                <a:latin typeface="Times New Roman" pitchFamily="18" charset="0"/>
                <a:ea typeface="新細明體" pitchFamily="18" charset="-120"/>
              </a:rPr>
              <a:t>)</a:t>
            </a:r>
          </a:p>
        </p:txBody>
      </p:sp>
      <p:sp>
        <p:nvSpPr>
          <p:cNvPr id="16414" name="Freeform 27"/>
          <p:cNvSpPr>
            <a:spLocks/>
          </p:cNvSpPr>
          <p:nvPr/>
        </p:nvSpPr>
        <p:spPr bwMode="auto">
          <a:xfrm>
            <a:off x="4043363" y="4743450"/>
            <a:ext cx="1628775" cy="600075"/>
          </a:xfrm>
          <a:custGeom>
            <a:avLst/>
            <a:gdLst>
              <a:gd name="T0" fmla="*/ 0 w 1026"/>
              <a:gd name="T1" fmla="*/ 0 h 378"/>
              <a:gd name="T2" fmla="*/ 340220237 w 1026"/>
              <a:gd name="T3" fmla="*/ 952619152 h 378"/>
              <a:gd name="T4" fmla="*/ 2147483647 w 1026"/>
              <a:gd name="T5" fmla="*/ 952619152 h 378"/>
              <a:gd name="T6" fmla="*/ 2147483647 w 1026"/>
              <a:gd name="T7" fmla="*/ 453628177 h 378"/>
              <a:gd name="T8" fmla="*/ 0 60000 65536"/>
              <a:gd name="T9" fmla="*/ 0 60000 65536"/>
              <a:gd name="T10" fmla="*/ 0 60000 65536"/>
              <a:gd name="T11" fmla="*/ 0 60000 65536"/>
              <a:gd name="T12" fmla="*/ 0 w 1026"/>
              <a:gd name="T13" fmla="*/ 0 h 378"/>
              <a:gd name="T14" fmla="*/ 1026 w 1026"/>
              <a:gd name="T15" fmla="*/ 378 h 37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26" h="378">
                <a:moveTo>
                  <a:pt x="0" y="0"/>
                </a:moveTo>
                <a:lnTo>
                  <a:pt x="135" y="378"/>
                </a:lnTo>
                <a:lnTo>
                  <a:pt x="918" y="378"/>
                </a:lnTo>
                <a:lnTo>
                  <a:pt x="1026" y="180"/>
                </a:lnTo>
              </a:path>
            </a:pathLst>
          </a:custGeom>
          <a:noFill/>
          <a:ln w="25400">
            <a:solidFill>
              <a:srgbClr val="C91F03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CCD654C-2135-480B-ABD3-F122EE643B43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1741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174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E2D39CE-0242-4661-A94C-B9095CB0F31E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28600"/>
            <a:ext cx="7407275" cy="549275"/>
          </a:xfrm>
        </p:spPr>
        <p:txBody>
          <a:bodyPr/>
          <a:lstStyle/>
          <a:p>
            <a:pPr eaLnBrk="1" hangingPunct="1"/>
            <a:r>
              <a:rPr lang="fa-IR" sz="2800" dirty="0" smtClean="0">
                <a:cs typeface="Lotus" pitchFamily="2" charset="-78"/>
              </a:rPr>
              <a:t>الگوريتم ضرب ور</a:t>
            </a:r>
            <a:r>
              <a:rPr lang="ar-SA" sz="2800" b="1" dirty="0" smtClean="0">
                <a:cs typeface="Lotus" pitchFamily="2" charset="-78"/>
              </a:rPr>
              <a:t>ژ</a:t>
            </a:r>
            <a:r>
              <a:rPr lang="fa-IR" sz="2800" dirty="0" smtClean="0">
                <a:cs typeface="Lotus" pitchFamily="2" charset="-78"/>
              </a:rPr>
              <a:t>ن 2</a:t>
            </a:r>
            <a:endParaRPr lang="en-US" sz="2800" dirty="0" smtClean="0">
              <a:cs typeface="Lotus" pitchFamily="2" charset="-78"/>
            </a:endParaRPr>
          </a:p>
        </p:txBody>
      </p:sp>
      <p:sp>
        <p:nvSpPr>
          <p:cNvPr id="17414" name="Rectangle 3"/>
          <p:cNvSpPr>
            <a:spLocks noChangeArrowheads="1"/>
          </p:cNvSpPr>
          <p:nvPr/>
        </p:nvSpPr>
        <p:spPr bwMode="auto">
          <a:xfrm>
            <a:off x="4219575" y="5359400"/>
            <a:ext cx="2541588" cy="280988"/>
          </a:xfrm>
          <a:prstGeom prst="rect">
            <a:avLst/>
          </a:prstGeom>
          <a:solidFill>
            <a:srgbClr val="FFFFFF"/>
          </a:solidFill>
          <a:ln w="1270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5" name="AutoShape 4"/>
          <p:cNvSpPr>
            <a:spLocks noChangeArrowheads="1"/>
          </p:cNvSpPr>
          <p:nvPr/>
        </p:nvSpPr>
        <p:spPr bwMode="auto">
          <a:xfrm>
            <a:off x="4514850" y="6332538"/>
            <a:ext cx="898525" cy="342900"/>
          </a:xfrm>
          <a:prstGeom prst="roundRect">
            <a:avLst>
              <a:gd name="adj" fmla="val 43542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6" name="Rectangle 5"/>
          <p:cNvSpPr>
            <a:spLocks noChangeArrowheads="1"/>
          </p:cNvSpPr>
          <p:nvPr/>
        </p:nvSpPr>
        <p:spPr bwMode="auto">
          <a:xfrm>
            <a:off x="4529138" y="6275388"/>
            <a:ext cx="660400" cy="45878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پايان</a:t>
            </a:r>
            <a:endParaRPr lang="en-US" altLang="zh-TW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7417" name="Rectangle 6"/>
          <p:cNvSpPr>
            <a:spLocks noChangeArrowheads="1"/>
          </p:cNvSpPr>
          <p:nvPr/>
        </p:nvSpPr>
        <p:spPr bwMode="auto">
          <a:xfrm>
            <a:off x="4959350" y="6021388"/>
            <a:ext cx="1360488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بله</a:t>
            </a:r>
            <a:r>
              <a:rPr lang="en-US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: 32 </a:t>
            </a:r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تکرار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7418" name="Rectangle 7"/>
          <p:cNvSpPr>
            <a:spLocks noChangeArrowheads="1"/>
          </p:cNvSpPr>
          <p:nvPr/>
        </p:nvSpPr>
        <p:spPr bwMode="auto">
          <a:xfrm>
            <a:off x="4183063" y="4587875"/>
            <a:ext cx="2689225" cy="169863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9" name="Rectangle 8"/>
          <p:cNvSpPr>
            <a:spLocks noChangeArrowheads="1"/>
          </p:cNvSpPr>
          <p:nvPr/>
        </p:nvSpPr>
        <p:spPr bwMode="auto">
          <a:xfrm>
            <a:off x="2709863" y="4545013"/>
            <a:ext cx="5429250" cy="45878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altLang="zh-TW" b="1">
                <a:latin typeface="Arial" pitchFamily="34" charset="0"/>
                <a:ea typeface="新細明體" pitchFamily="18" charset="-120"/>
                <a:cs typeface="Arial" pitchFamily="34" charset="0"/>
              </a:rPr>
              <a:t>2. </a:t>
            </a:r>
            <a:r>
              <a:rPr lang="fa-IR" altLang="zh-TW" b="1">
                <a:latin typeface="Arial" pitchFamily="34" charset="0"/>
                <a:ea typeface="新細明體" pitchFamily="18" charset="-120"/>
                <a:cs typeface="Arial" pitchFamily="34" charset="0"/>
              </a:rPr>
              <a:t>يک بيت ثبات حاصلضرب را به راست شيفت بده</a:t>
            </a:r>
            <a:r>
              <a:rPr lang="en-US" altLang="zh-TW" b="1">
                <a:latin typeface="Arial" pitchFamily="34" charset="0"/>
                <a:ea typeface="新細明體" pitchFamily="18" charset="-120"/>
                <a:cs typeface="Arial" pitchFamily="34" charset="0"/>
              </a:rPr>
              <a:t>.</a:t>
            </a:r>
          </a:p>
        </p:txBody>
      </p:sp>
      <p:sp>
        <p:nvSpPr>
          <p:cNvPr id="17420" name="Rectangle 9"/>
          <p:cNvSpPr>
            <a:spLocks noChangeArrowheads="1"/>
          </p:cNvSpPr>
          <p:nvPr/>
        </p:nvSpPr>
        <p:spPr bwMode="auto">
          <a:xfrm>
            <a:off x="2659063" y="4508500"/>
            <a:ext cx="5319712" cy="52546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1" name="Rectangle 10"/>
          <p:cNvSpPr>
            <a:spLocks noChangeArrowheads="1"/>
          </p:cNvSpPr>
          <p:nvPr/>
        </p:nvSpPr>
        <p:spPr bwMode="auto">
          <a:xfrm>
            <a:off x="6096000" y="5257800"/>
            <a:ext cx="1508125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نه</a:t>
            </a:r>
            <a:r>
              <a:rPr lang="en-US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: &lt; 32 </a:t>
            </a:r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تکرار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7422" name="Rectangle 11"/>
          <p:cNvSpPr>
            <a:spLocks noChangeArrowheads="1"/>
          </p:cNvSpPr>
          <p:nvPr/>
        </p:nvSpPr>
        <p:spPr bwMode="auto">
          <a:xfrm>
            <a:off x="4772025" y="2070100"/>
            <a:ext cx="1071563" cy="465138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423" name="Group 12"/>
          <p:cNvGrpSpPr>
            <a:grpSpLocks/>
          </p:cNvGrpSpPr>
          <p:nvPr/>
        </p:nvGrpSpPr>
        <p:grpSpPr bwMode="auto">
          <a:xfrm>
            <a:off x="4846638" y="1874838"/>
            <a:ext cx="1249362" cy="825500"/>
            <a:chOff x="3566" y="758"/>
            <a:chExt cx="787" cy="252"/>
          </a:xfrm>
        </p:grpSpPr>
        <p:sp>
          <p:nvSpPr>
            <p:cNvPr id="17444" name="Rectangle 13"/>
            <p:cNvSpPr>
              <a:spLocks noChangeArrowheads="1"/>
            </p:cNvSpPr>
            <p:nvPr/>
          </p:nvSpPr>
          <p:spPr bwMode="auto">
            <a:xfrm>
              <a:off x="3566" y="758"/>
              <a:ext cx="258" cy="13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  <a:ea typeface="新細明體" pitchFamily="18" charset="-120"/>
                </a:rPr>
                <a:t>1.</a:t>
              </a:r>
            </a:p>
          </p:txBody>
        </p:sp>
        <p:grpSp>
          <p:nvGrpSpPr>
            <p:cNvPr id="17445" name="Group 14"/>
            <p:cNvGrpSpPr>
              <a:grpSpLocks/>
            </p:cNvGrpSpPr>
            <p:nvPr/>
          </p:nvGrpSpPr>
          <p:grpSpPr bwMode="auto">
            <a:xfrm>
              <a:off x="3578" y="784"/>
              <a:ext cx="775" cy="226"/>
              <a:chOff x="3578" y="784"/>
              <a:chExt cx="775" cy="226"/>
            </a:xfrm>
          </p:grpSpPr>
          <p:sp>
            <p:nvSpPr>
              <p:cNvPr id="17446" name="Rectangle 15"/>
              <p:cNvSpPr>
                <a:spLocks noChangeArrowheads="1"/>
              </p:cNvSpPr>
              <p:nvPr/>
            </p:nvSpPr>
            <p:spPr bwMode="auto">
              <a:xfrm>
                <a:off x="3578" y="784"/>
                <a:ext cx="667" cy="120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/>
                <a:r>
                  <a:rPr lang="fa-IR" altLang="zh-TW" sz="2000" b="1">
                    <a:solidFill>
                      <a:srgbClr val="000000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تست کردن</a:t>
                </a:r>
                <a:endParaRPr lang="en-US" altLang="zh-TW" sz="2000" b="1">
                  <a:solidFill>
                    <a:srgbClr val="000000"/>
                  </a:solidFill>
                  <a:latin typeface="Times New Roman" pitchFamily="18" charset="0"/>
                  <a:ea typeface="新細明體" pitchFamily="18" charset="-120"/>
                  <a:cs typeface="Times New Roman" pitchFamily="18" charset="0"/>
                </a:endParaRPr>
              </a:p>
            </p:txBody>
          </p:sp>
          <p:sp>
            <p:nvSpPr>
              <p:cNvPr id="17447" name="Rectangle 16"/>
              <p:cNvSpPr>
                <a:spLocks noChangeArrowheads="1"/>
              </p:cNvSpPr>
              <p:nvPr/>
            </p:nvSpPr>
            <p:spPr bwMode="auto">
              <a:xfrm>
                <a:off x="3580" y="890"/>
                <a:ext cx="773" cy="120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 lIns="90488" tIns="44450" rIns="90488" bIns="44450">
                <a:spAutoFit/>
              </a:bodyPr>
              <a:lstStyle/>
              <a:p>
                <a:pPr algn="ctr" eaLnBrk="0" hangingPunct="0"/>
                <a:r>
                  <a:rPr lang="fa-IR" altLang="zh-TW" sz="2000" b="1">
                    <a:solidFill>
                      <a:srgbClr val="C91F03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حاصلضرب</a:t>
                </a:r>
                <a:r>
                  <a:rPr lang="en-US" altLang="zh-TW" sz="2000" b="1">
                    <a:solidFill>
                      <a:srgbClr val="C91F03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0</a:t>
                </a:r>
              </a:p>
            </p:txBody>
          </p:sp>
        </p:grpSp>
      </p:grpSp>
      <p:sp>
        <p:nvSpPr>
          <p:cNvPr id="17424" name="Rectangle 17"/>
          <p:cNvSpPr>
            <a:spLocks noChangeArrowheads="1"/>
          </p:cNvSpPr>
          <p:nvPr/>
        </p:nvSpPr>
        <p:spPr bwMode="auto">
          <a:xfrm>
            <a:off x="6299200" y="1819275"/>
            <a:ext cx="1914525" cy="454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حاصلضرب</a:t>
            </a:r>
            <a:r>
              <a:rPr lang="en-US" altLang="zh-TW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0</a:t>
            </a:r>
            <a:r>
              <a:rPr lang="en-US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= 0</a:t>
            </a:r>
          </a:p>
        </p:txBody>
      </p:sp>
      <p:sp>
        <p:nvSpPr>
          <p:cNvPr id="17425" name="Rectangle 18"/>
          <p:cNvSpPr>
            <a:spLocks noChangeArrowheads="1"/>
          </p:cNvSpPr>
          <p:nvPr/>
        </p:nvSpPr>
        <p:spPr bwMode="auto">
          <a:xfrm>
            <a:off x="2676525" y="1851025"/>
            <a:ext cx="1914525" cy="454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حاصلضرب</a:t>
            </a:r>
            <a:r>
              <a:rPr lang="en-US" altLang="zh-TW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0</a:t>
            </a:r>
            <a:r>
              <a:rPr lang="en-US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= 1</a:t>
            </a:r>
          </a:p>
        </p:txBody>
      </p:sp>
      <p:grpSp>
        <p:nvGrpSpPr>
          <p:cNvPr id="17426" name="Group 19"/>
          <p:cNvGrpSpPr>
            <a:grpSpLocks/>
          </p:cNvGrpSpPr>
          <p:nvPr/>
        </p:nvGrpSpPr>
        <p:grpSpPr bwMode="auto">
          <a:xfrm>
            <a:off x="304800" y="3124200"/>
            <a:ext cx="7035800" cy="849313"/>
            <a:chOff x="342" y="2006"/>
            <a:chExt cx="4432" cy="535"/>
          </a:xfrm>
        </p:grpSpPr>
        <p:sp>
          <p:nvSpPr>
            <p:cNvPr id="17441" name="Rectangle 20"/>
            <p:cNvSpPr>
              <a:spLocks noChangeArrowheads="1"/>
            </p:cNvSpPr>
            <p:nvPr/>
          </p:nvSpPr>
          <p:spPr bwMode="auto">
            <a:xfrm>
              <a:off x="1420" y="2091"/>
              <a:ext cx="1867" cy="212"/>
            </a:xfrm>
            <a:prstGeom prst="rect">
              <a:avLst/>
            </a:prstGeom>
            <a:solidFill>
              <a:srgbClr val="FFFFFF"/>
            </a:solidFill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2" name="Rectangle 21"/>
            <p:cNvSpPr>
              <a:spLocks noChangeArrowheads="1"/>
            </p:cNvSpPr>
            <p:nvPr/>
          </p:nvSpPr>
          <p:spPr bwMode="auto">
            <a:xfrm>
              <a:off x="346" y="2019"/>
              <a:ext cx="3712" cy="52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1a. </a:t>
              </a:r>
              <a:r>
                <a:rPr lang="fa-IR" altLang="zh-TW" b="1">
                  <a:latin typeface="Times New Roman" pitchFamily="18" charset="0"/>
                  <a:ea typeface="新細明體" pitchFamily="18" charset="-120"/>
                  <a:cs typeface="Arial" pitchFamily="34" charset="0"/>
                </a:rPr>
                <a:t>جمع کن مضروب را با نيمه چپ حاصلضرب&amp; </a:t>
              </a:r>
              <a:r>
                <a:rPr lang="fa-IR" altLang="zh-TW" b="1">
                  <a:cs typeface="Arial" pitchFamily="34" charset="0"/>
                </a:rPr>
                <a:t>نتيجه</a:t>
              </a:r>
            </a:p>
            <a:p>
              <a:r>
                <a:rPr lang="fa-IR" altLang="zh-TW" b="1">
                  <a:cs typeface="Arial" pitchFamily="34" charset="0"/>
                </a:rPr>
                <a:t> را درنيمه چپ ثبات حاصلضرب قرار بده</a:t>
              </a:r>
              <a:endParaRPr lang="en-US" altLang="zh-TW" b="1">
                <a:ea typeface="新細明體" pitchFamily="18" charset="-120"/>
              </a:endParaRPr>
            </a:p>
          </p:txBody>
        </p:sp>
        <p:sp>
          <p:nvSpPr>
            <p:cNvPr id="17443" name="Rectangle 22"/>
            <p:cNvSpPr>
              <a:spLocks noChangeArrowheads="1"/>
            </p:cNvSpPr>
            <p:nvPr/>
          </p:nvSpPr>
          <p:spPr bwMode="auto">
            <a:xfrm>
              <a:off x="342" y="2006"/>
              <a:ext cx="4432" cy="505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427" name="Freeform 23"/>
          <p:cNvSpPr>
            <a:spLocks/>
          </p:cNvSpPr>
          <p:nvPr/>
        </p:nvSpPr>
        <p:spPr bwMode="auto">
          <a:xfrm>
            <a:off x="4400550" y="5176838"/>
            <a:ext cx="1624013" cy="889000"/>
          </a:xfrm>
          <a:custGeom>
            <a:avLst/>
            <a:gdLst>
              <a:gd name="T0" fmla="*/ 1242438308 w 1023"/>
              <a:gd name="T1" fmla="*/ 0 h 560"/>
              <a:gd name="T2" fmla="*/ 2147483647 w 1023"/>
              <a:gd name="T3" fmla="*/ 690522710 h 560"/>
              <a:gd name="T4" fmla="*/ 1242438308 w 1023"/>
              <a:gd name="T5" fmla="*/ 1408767920 h 560"/>
              <a:gd name="T6" fmla="*/ 0 w 1023"/>
              <a:gd name="T7" fmla="*/ 690522710 h 560"/>
              <a:gd name="T8" fmla="*/ 1242438308 w 1023"/>
              <a:gd name="T9" fmla="*/ 0 h 5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3"/>
              <a:gd name="T16" fmla="*/ 0 h 560"/>
              <a:gd name="T17" fmla="*/ 1023 w 1023"/>
              <a:gd name="T18" fmla="*/ 560 h 5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3" h="560">
                <a:moveTo>
                  <a:pt x="493" y="0"/>
                </a:moveTo>
                <a:lnTo>
                  <a:pt x="1022" y="274"/>
                </a:lnTo>
                <a:lnTo>
                  <a:pt x="493" y="559"/>
                </a:lnTo>
                <a:lnTo>
                  <a:pt x="0" y="274"/>
                </a:lnTo>
                <a:lnTo>
                  <a:pt x="493" y="0"/>
                </a:lnTo>
              </a:path>
            </a:pathLst>
          </a:custGeom>
          <a:solidFill>
            <a:srgbClr val="FFFFFF"/>
          </a:solidFill>
          <a:ln w="127000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8" name="Rectangle 24"/>
          <p:cNvSpPr>
            <a:spLocks noChangeArrowheads="1"/>
          </p:cNvSpPr>
          <p:nvPr/>
        </p:nvSpPr>
        <p:spPr bwMode="auto">
          <a:xfrm>
            <a:off x="4657725" y="5545138"/>
            <a:ext cx="1108075" cy="15240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9" name="Rectangle 25"/>
          <p:cNvSpPr>
            <a:spLocks noChangeArrowheads="1"/>
          </p:cNvSpPr>
          <p:nvPr/>
        </p:nvSpPr>
        <p:spPr bwMode="auto">
          <a:xfrm>
            <a:off x="4206875" y="5440363"/>
            <a:ext cx="1606550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32مرتبه تکرار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7430" name="AutoShape 26"/>
          <p:cNvSpPr>
            <a:spLocks noChangeArrowheads="1"/>
          </p:cNvSpPr>
          <p:nvPr/>
        </p:nvSpPr>
        <p:spPr bwMode="auto">
          <a:xfrm>
            <a:off x="5005388" y="1066800"/>
            <a:ext cx="879475" cy="300038"/>
          </a:xfrm>
          <a:prstGeom prst="roundRect">
            <a:avLst>
              <a:gd name="adj" fmla="val 43778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1" name="Rectangle 27"/>
          <p:cNvSpPr>
            <a:spLocks noChangeArrowheads="1"/>
          </p:cNvSpPr>
          <p:nvPr/>
        </p:nvSpPr>
        <p:spPr bwMode="auto">
          <a:xfrm>
            <a:off x="5059363" y="982663"/>
            <a:ext cx="801687" cy="454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شروع</a:t>
            </a:r>
            <a:endParaRPr lang="en-US" altLang="zh-TW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7432" name="AutoShape 28"/>
          <p:cNvSpPr>
            <a:spLocks noChangeArrowheads="1"/>
          </p:cNvSpPr>
          <p:nvPr/>
        </p:nvSpPr>
        <p:spPr bwMode="auto">
          <a:xfrm>
            <a:off x="4479925" y="1782763"/>
            <a:ext cx="2012950" cy="990600"/>
          </a:xfrm>
          <a:prstGeom prst="diamond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3" name="AutoShape 29"/>
          <p:cNvSpPr>
            <a:spLocks noChangeArrowheads="1"/>
          </p:cNvSpPr>
          <p:nvPr/>
        </p:nvSpPr>
        <p:spPr bwMode="auto">
          <a:xfrm>
            <a:off x="3879850" y="5246688"/>
            <a:ext cx="2135188" cy="855662"/>
          </a:xfrm>
          <a:prstGeom prst="diamond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4" name="Freeform 30"/>
          <p:cNvSpPr>
            <a:spLocks/>
          </p:cNvSpPr>
          <p:nvPr/>
        </p:nvSpPr>
        <p:spPr bwMode="auto">
          <a:xfrm>
            <a:off x="3187700" y="2251075"/>
            <a:ext cx="1304925" cy="898525"/>
          </a:xfrm>
          <a:custGeom>
            <a:avLst/>
            <a:gdLst>
              <a:gd name="T0" fmla="*/ 2069049254 w 822"/>
              <a:gd name="T1" fmla="*/ 0 h 566"/>
              <a:gd name="T2" fmla="*/ 0 w 822"/>
              <a:gd name="T3" fmla="*/ 0 h 566"/>
              <a:gd name="T4" fmla="*/ 0 w 822"/>
              <a:gd name="T5" fmla="*/ 1423888858 h 566"/>
              <a:gd name="T6" fmla="*/ 0 60000 65536"/>
              <a:gd name="T7" fmla="*/ 0 60000 65536"/>
              <a:gd name="T8" fmla="*/ 0 60000 65536"/>
              <a:gd name="T9" fmla="*/ 0 w 822"/>
              <a:gd name="T10" fmla="*/ 0 h 566"/>
              <a:gd name="T11" fmla="*/ 822 w 822"/>
              <a:gd name="T12" fmla="*/ 566 h 56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22" h="566">
                <a:moveTo>
                  <a:pt x="821" y="0"/>
                </a:moveTo>
                <a:lnTo>
                  <a:pt x="0" y="0"/>
                </a:lnTo>
                <a:lnTo>
                  <a:pt x="0" y="56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5" name="Freeform 31"/>
          <p:cNvSpPr>
            <a:spLocks/>
          </p:cNvSpPr>
          <p:nvPr/>
        </p:nvSpPr>
        <p:spPr bwMode="auto">
          <a:xfrm>
            <a:off x="3222625" y="3932238"/>
            <a:ext cx="2051050" cy="571500"/>
          </a:xfrm>
          <a:custGeom>
            <a:avLst/>
            <a:gdLst>
              <a:gd name="T0" fmla="*/ 0 w 1292"/>
              <a:gd name="T1" fmla="*/ 0 h 459"/>
              <a:gd name="T2" fmla="*/ 0 w 1292"/>
              <a:gd name="T3" fmla="*/ 280599033 h 459"/>
              <a:gd name="T4" fmla="*/ 2147483647 w 1292"/>
              <a:gd name="T5" fmla="*/ 280599033 h 459"/>
              <a:gd name="T6" fmla="*/ 2147483647 w 1292"/>
              <a:gd name="T7" fmla="*/ 710023505 h 459"/>
              <a:gd name="T8" fmla="*/ 0 60000 65536"/>
              <a:gd name="T9" fmla="*/ 0 60000 65536"/>
              <a:gd name="T10" fmla="*/ 0 60000 65536"/>
              <a:gd name="T11" fmla="*/ 0 60000 65536"/>
              <a:gd name="T12" fmla="*/ 0 w 1292"/>
              <a:gd name="T13" fmla="*/ 0 h 459"/>
              <a:gd name="T14" fmla="*/ 1292 w 1292"/>
              <a:gd name="T15" fmla="*/ 459 h 45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2" h="459">
                <a:moveTo>
                  <a:pt x="0" y="0"/>
                </a:moveTo>
                <a:lnTo>
                  <a:pt x="0" y="181"/>
                </a:lnTo>
                <a:lnTo>
                  <a:pt x="1291" y="181"/>
                </a:lnTo>
                <a:lnTo>
                  <a:pt x="1291" y="45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6" name="Freeform 32"/>
          <p:cNvSpPr>
            <a:spLocks/>
          </p:cNvSpPr>
          <p:nvPr/>
        </p:nvSpPr>
        <p:spPr bwMode="auto">
          <a:xfrm>
            <a:off x="5746750" y="2271713"/>
            <a:ext cx="2157413" cy="2243137"/>
          </a:xfrm>
          <a:custGeom>
            <a:avLst/>
            <a:gdLst>
              <a:gd name="T0" fmla="*/ 1174393060 w 1359"/>
              <a:gd name="T1" fmla="*/ 0 h 1413"/>
              <a:gd name="T2" fmla="*/ 2147483647 w 1359"/>
              <a:gd name="T3" fmla="*/ 12599983 h 1413"/>
              <a:gd name="T4" fmla="*/ 2147483647 w 1359"/>
              <a:gd name="T5" fmla="*/ 2147483647 h 1413"/>
              <a:gd name="T6" fmla="*/ 0 w 1359"/>
              <a:gd name="T7" fmla="*/ 2147483647 h 1413"/>
              <a:gd name="T8" fmla="*/ 0 w 1359"/>
              <a:gd name="T9" fmla="*/ 2147483647 h 14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59"/>
              <a:gd name="T16" fmla="*/ 0 h 1413"/>
              <a:gd name="T17" fmla="*/ 1359 w 1359"/>
              <a:gd name="T18" fmla="*/ 1413 h 14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59" h="1413">
                <a:moveTo>
                  <a:pt x="466" y="0"/>
                </a:moveTo>
                <a:lnTo>
                  <a:pt x="1359" y="5"/>
                </a:lnTo>
                <a:lnTo>
                  <a:pt x="1359" y="1157"/>
                </a:lnTo>
                <a:lnTo>
                  <a:pt x="0" y="1157"/>
                </a:lnTo>
                <a:lnTo>
                  <a:pt x="0" y="1413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7" name="Freeform 33"/>
          <p:cNvSpPr>
            <a:spLocks/>
          </p:cNvSpPr>
          <p:nvPr/>
        </p:nvSpPr>
        <p:spPr bwMode="auto">
          <a:xfrm flipH="1">
            <a:off x="4902200" y="5014913"/>
            <a:ext cx="42863" cy="252412"/>
          </a:xfrm>
          <a:custGeom>
            <a:avLst/>
            <a:gdLst>
              <a:gd name="T0" fmla="*/ 0 w 1"/>
              <a:gd name="T1" fmla="*/ 0 h 663"/>
              <a:gd name="T2" fmla="*/ 0 w 1"/>
              <a:gd name="T3" fmla="*/ 95951193 h 663"/>
              <a:gd name="T4" fmla="*/ 0 60000 65536"/>
              <a:gd name="T5" fmla="*/ 0 60000 65536"/>
              <a:gd name="T6" fmla="*/ 0 w 1"/>
              <a:gd name="T7" fmla="*/ 0 h 663"/>
              <a:gd name="T8" fmla="*/ 1 w 1"/>
              <a:gd name="T9" fmla="*/ 663 h 66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663">
                <a:moveTo>
                  <a:pt x="0" y="0"/>
                </a:moveTo>
                <a:lnTo>
                  <a:pt x="0" y="662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8" name="Freeform 34"/>
          <p:cNvSpPr>
            <a:spLocks/>
          </p:cNvSpPr>
          <p:nvPr/>
        </p:nvSpPr>
        <p:spPr bwMode="auto">
          <a:xfrm>
            <a:off x="4957763" y="6105525"/>
            <a:ext cx="1587" cy="222250"/>
          </a:xfrm>
          <a:custGeom>
            <a:avLst/>
            <a:gdLst>
              <a:gd name="T0" fmla="*/ 0 w 1"/>
              <a:gd name="T1" fmla="*/ 0 h 140"/>
              <a:gd name="T2" fmla="*/ 0 w 1"/>
              <a:gd name="T3" fmla="*/ 350302459 h 140"/>
              <a:gd name="T4" fmla="*/ 0 60000 65536"/>
              <a:gd name="T5" fmla="*/ 0 60000 65536"/>
              <a:gd name="T6" fmla="*/ 0 w 1"/>
              <a:gd name="T7" fmla="*/ 0 h 140"/>
              <a:gd name="T8" fmla="*/ 1 w 1"/>
              <a:gd name="T9" fmla="*/ 140 h 1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40">
                <a:moveTo>
                  <a:pt x="0" y="0"/>
                </a:moveTo>
                <a:lnTo>
                  <a:pt x="0" y="139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9" name="Freeform 35"/>
          <p:cNvSpPr>
            <a:spLocks/>
          </p:cNvSpPr>
          <p:nvPr/>
        </p:nvSpPr>
        <p:spPr bwMode="auto">
          <a:xfrm>
            <a:off x="5457825" y="1522413"/>
            <a:ext cx="3241675" cy="4154487"/>
          </a:xfrm>
          <a:custGeom>
            <a:avLst/>
            <a:gdLst>
              <a:gd name="T0" fmla="*/ 884575823 w 2042"/>
              <a:gd name="T1" fmla="*/ 2147483647 h 2644"/>
              <a:gd name="T2" fmla="*/ 2147483647 w 2042"/>
              <a:gd name="T3" fmla="*/ 2147483647 h 2644"/>
              <a:gd name="T4" fmla="*/ 2147483647 w 2042"/>
              <a:gd name="T5" fmla="*/ 0 h 2644"/>
              <a:gd name="T6" fmla="*/ 0 w 2042"/>
              <a:gd name="T7" fmla="*/ 0 h 2644"/>
              <a:gd name="T8" fmla="*/ 0 60000 65536"/>
              <a:gd name="T9" fmla="*/ 0 60000 65536"/>
              <a:gd name="T10" fmla="*/ 0 60000 65536"/>
              <a:gd name="T11" fmla="*/ 0 60000 65536"/>
              <a:gd name="T12" fmla="*/ 0 w 2042"/>
              <a:gd name="T13" fmla="*/ 0 h 2644"/>
              <a:gd name="T14" fmla="*/ 2042 w 2042"/>
              <a:gd name="T15" fmla="*/ 2644 h 26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42" h="2644">
                <a:moveTo>
                  <a:pt x="351" y="2641"/>
                </a:moveTo>
                <a:lnTo>
                  <a:pt x="2042" y="2644"/>
                </a:lnTo>
                <a:lnTo>
                  <a:pt x="2042" y="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40" name="Freeform 36"/>
          <p:cNvSpPr>
            <a:spLocks/>
          </p:cNvSpPr>
          <p:nvPr/>
        </p:nvSpPr>
        <p:spPr bwMode="auto">
          <a:xfrm>
            <a:off x="5487988" y="1379538"/>
            <a:ext cx="1587" cy="390525"/>
          </a:xfrm>
          <a:custGeom>
            <a:avLst/>
            <a:gdLst>
              <a:gd name="T0" fmla="*/ 0 w 1"/>
              <a:gd name="T1" fmla="*/ 0 h 246"/>
              <a:gd name="T2" fmla="*/ 0 w 1"/>
              <a:gd name="T3" fmla="*/ 617439120 h 246"/>
              <a:gd name="T4" fmla="*/ 0 60000 65536"/>
              <a:gd name="T5" fmla="*/ 0 60000 65536"/>
              <a:gd name="T6" fmla="*/ 0 w 1"/>
              <a:gd name="T7" fmla="*/ 0 h 246"/>
              <a:gd name="T8" fmla="*/ 1 w 1"/>
              <a:gd name="T9" fmla="*/ 246 h 24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46">
                <a:moveTo>
                  <a:pt x="0" y="0"/>
                </a:moveTo>
                <a:lnTo>
                  <a:pt x="0" y="24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9382"/>
            <a:ext cx="8229600" cy="699731"/>
          </a:xfrm>
        </p:spPr>
        <p:txBody>
          <a:bodyPr>
            <a:noAutofit/>
          </a:bodyPr>
          <a:lstStyle/>
          <a:p>
            <a:pPr lvl="0" algn="ctr"/>
            <a:r>
              <a:rPr lang="fa-IR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الگوریتم ضرب بوت </a:t>
            </a:r>
            <a:r>
              <a:rPr sz="4400" b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(Booth)</a:t>
            </a:r>
            <a:endParaRPr lang="en-US" sz="4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46155"/>
            <a:ext cx="8229600" cy="4816546"/>
          </a:xfrm>
        </p:spPr>
        <p:txBody>
          <a:bodyPr/>
          <a:lstStyle/>
          <a:p>
            <a:pPr marL="457200" indent="-457200" algn="justLow" rtl="1">
              <a:spcBef>
                <a:spcPts val="0"/>
              </a:spcBef>
              <a:spcAft>
                <a:spcPts val="600"/>
              </a:spcAft>
            </a:pPr>
            <a:r>
              <a:rPr lang="fa-IR" sz="2400" dirty="0" smtClean="0">
                <a:cs typeface="B Traffic" pitchFamily="2" charset="-78"/>
              </a:rPr>
              <a:t>الگوريتم بوت رويه‌اي براي ضرب اعداد صحيح دودويي با نمايش متمم 2 علامتدار مي‌باشد.</a:t>
            </a:r>
          </a:p>
          <a:p>
            <a:pPr marL="457200" indent="-457200" algn="justLow" rtl="1">
              <a:spcBef>
                <a:spcPts val="0"/>
              </a:spcBef>
              <a:spcAft>
                <a:spcPts val="600"/>
              </a:spcAft>
            </a:pPr>
            <a:r>
              <a:rPr lang="fa-IR" sz="2400" dirty="0" smtClean="0">
                <a:cs typeface="B Traffic" pitchFamily="2" charset="-78"/>
              </a:rPr>
              <a:t>الگوریتم ضرب بوت بر این اساس استوار است که رشته ای از صفرهای پشت سر هم در مضروب فیه نیازی به جمع ندارد و فقط به تعداد آن‌ها، نیاز به شیفت وجود دارد، همچنین ارزش مقداری رشته‌ای از یک های متوالی در مضروب فیه که اولین یک رشته در جایگاه </a:t>
            </a:r>
            <a:r>
              <a:rPr lang="en-US" sz="2400" dirty="0" smtClean="0">
                <a:cs typeface="B Traffic" pitchFamily="2" charset="-78"/>
              </a:rPr>
              <a:t>m</a:t>
            </a:r>
            <a:r>
              <a:rPr lang="fa-IR" sz="2400" dirty="0" smtClean="0">
                <a:cs typeface="B Traffic" pitchFamily="2" charset="-78"/>
              </a:rPr>
              <a:t>ام و آخرین یک رشته، در جایگاه </a:t>
            </a:r>
            <a:r>
              <a:rPr lang="en-US" sz="2400" dirty="0" smtClean="0">
                <a:cs typeface="B Traffic" pitchFamily="2" charset="-78"/>
              </a:rPr>
              <a:t>k</a:t>
            </a:r>
            <a:r>
              <a:rPr lang="fa-IR" sz="2400" dirty="0" smtClean="0">
                <a:cs typeface="B Traffic" pitchFamily="2" charset="-78"/>
              </a:rPr>
              <a:t>ام باشد را می‌توان بصورت </a:t>
            </a:r>
            <a:r>
              <a:rPr lang="en-US" sz="2400" dirty="0" smtClean="0">
                <a:cs typeface="B Traffic" pitchFamily="2" charset="-78"/>
              </a:rPr>
              <a:t>2</a:t>
            </a:r>
            <a:r>
              <a:rPr lang="en-US" sz="2400" baseline="30000" dirty="0" smtClean="0">
                <a:cs typeface="B Traffic" pitchFamily="2" charset="-78"/>
              </a:rPr>
              <a:t>k+1</a:t>
            </a:r>
            <a:r>
              <a:rPr lang="en-US" sz="2400" dirty="0" smtClean="0">
                <a:cs typeface="B Traffic" pitchFamily="2" charset="-78"/>
              </a:rPr>
              <a:t> – 2</a:t>
            </a:r>
            <a:r>
              <a:rPr lang="en-US" sz="2400" baseline="30000" dirty="0" smtClean="0">
                <a:cs typeface="B Traffic" pitchFamily="2" charset="-78"/>
              </a:rPr>
              <a:t>m</a:t>
            </a:r>
            <a:r>
              <a:rPr lang="fa-IR" sz="2400" dirty="0" smtClean="0">
                <a:cs typeface="B Traffic" pitchFamily="2" charset="-78"/>
              </a:rPr>
              <a:t> نوشت.</a:t>
            </a:r>
          </a:p>
          <a:p>
            <a:pPr marL="457200" indent="-457200" algn="justLow" rtl="1">
              <a:spcBef>
                <a:spcPts val="0"/>
              </a:spcBef>
              <a:spcAft>
                <a:spcPts val="600"/>
              </a:spcAft>
            </a:pPr>
            <a:r>
              <a:rPr lang="fa-IR" sz="2400" dirty="0" smtClean="0">
                <a:cs typeface="B Traffic" pitchFamily="2" charset="-78"/>
              </a:rPr>
              <a:t>مثالا برای محاسبه </a:t>
            </a:r>
            <a:r>
              <a:rPr lang="en-US" sz="2400" dirty="0" smtClean="0">
                <a:cs typeface="B Traffic" pitchFamily="2" charset="-78"/>
              </a:rPr>
              <a:t>14</a:t>
            </a:r>
            <a:r>
              <a:rPr lang="fa-IR" sz="2400" dirty="0" smtClean="0">
                <a:cs typeface="B Traffic" pitchFamily="2" charset="-78"/>
              </a:rPr>
              <a:t>×</a:t>
            </a:r>
            <a:r>
              <a:rPr lang="en-US" sz="2400" dirty="0" smtClean="0">
                <a:cs typeface="B Traffic" pitchFamily="2" charset="-78"/>
              </a:rPr>
              <a:t>M</a:t>
            </a:r>
            <a:r>
              <a:rPr lang="fa-IR" sz="2400" dirty="0" smtClean="0">
                <a:cs typeface="B Traffic" pitchFamily="2" charset="-78"/>
              </a:rPr>
              <a:t>، چون </a:t>
            </a:r>
            <a:r>
              <a:rPr lang="en-US" sz="2400" dirty="0" smtClean="0">
                <a:cs typeface="B Traffic" pitchFamily="2" charset="-78"/>
              </a:rPr>
              <a:t>14=001110</a:t>
            </a:r>
            <a:r>
              <a:rPr lang="fa-IR" sz="2400" dirty="0" smtClean="0">
                <a:cs typeface="B Traffic" pitchFamily="2" charset="-78"/>
              </a:rPr>
              <a:t> است (پس </a:t>
            </a:r>
            <a:r>
              <a:rPr lang="en-US" sz="2400" dirty="0" smtClean="0">
                <a:cs typeface="B Traffic" pitchFamily="2" charset="-78"/>
              </a:rPr>
              <a:t>k=3, m=1</a:t>
            </a:r>
            <a:r>
              <a:rPr lang="fa-IR" sz="2400" dirty="0" smtClean="0">
                <a:cs typeface="B Traffic" pitchFamily="2" charset="-78"/>
              </a:rPr>
              <a:t>) این عدد معادل با </a:t>
            </a:r>
            <a:r>
              <a:rPr lang="en-US" sz="2400" dirty="0" smtClean="0">
                <a:cs typeface="B Traffic" pitchFamily="2" charset="-78"/>
              </a:rPr>
              <a:t>2</a:t>
            </a:r>
            <a:r>
              <a:rPr lang="en-US" sz="2400" baseline="30000" dirty="0" smtClean="0">
                <a:cs typeface="B Traffic" pitchFamily="2" charset="-78"/>
              </a:rPr>
              <a:t>3+1</a:t>
            </a:r>
            <a:r>
              <a:rPr lang="en-US" sz="2400" dirty="0" smtClean="0">
                <a:cs typeface="B Traffic" pitchFamily="2" charset="-78"/>
              </a:rPr>
              <a:t> – 2</a:t>
            </a:r>
            <a:r>
              <a:rPr lang="en-US" sz="2400" baseline="30000" dirty="0" smtClean="0">
                <a:cs typeface="B Traffic" pitchFamily="2" charset="-78"/>
              </a:rPr>
              <a:t>1</a:t>
            </a:r>
            <a:r>
              <a:rPr lang="fa-IR" sz="2400" dirty="0" smtClean="0">
                <a:cs typeface="B Traffic" pitchFamily="2" charset="-78"/>
              </a:rPr>
              <a:t> خواهد شد و در نهایت حاصلضرب برابر با     </a:t>
            </a:r>
            <a:r>
              <a:rPr lang="en-US" sz="2400" dirty="0" smtClean="0">
                <a:cs typeface="B Traffic" pitchFamily="2" charset="-78"/>
              </a:rPr>
              <a:t>M×2</a:t>
            </a:r>
            <a:r>
              <a:rPr lang="en-US" sz="2400" baseline="30000" dirty="0" smtClean="0">
                <a:cs typeface="B Traffic" pitchFamily="2" charset="-78"/>
              </a:rPr>
              <a:t>4</a:t>
            </a:r>
            <a:r>
              <a:rPr lang="en-US" sz="2400" dirty="0" smtClean="0">
                <a:cs typeface="B Traffic" pitchFamily="2" charset="-78"/>
              </a:rPr>
              <a:t> – M×2</a:t>
            </a:r>
            <a:r>
              <a:rPr lang="en-US" sz="2400" baseline="30000" dirty="0" smtClean="0">
                <a:cs typeface="B Traffic" pitchFamily="2" charset="-78"/>
              </a:rPr>
              <a:t>1</a:t>
            </a:r>
            <a:r>
              <a:rPr lang="fa-IR" sz="2400" dirty="0" smtClean="0">
                <a:cs typeface="B Traffic" pitchFamily="2" charset="-78"/>
              </a:rPr>
              <a:t> می‌شود.</a:t>
            </a:r>
          </a:p>
          <a:p>
            <a:pPr marL="857250" lvl="1" indent="-457200" algn="justLow">
              <a:spcBef>
                <a:spcPts val="0"/>
              </a:spcBef>
              <a:spcAft>
                <a:spcPts val="600"/>
              </a:spcAft>
            </a:pPr>
            <a:r>
              <a:rPr lang="fa-IR" sz="2000" dirty="0" smtClean="0">
                <a:cs typeface="B Traffic" pitchFamily="2" charset="-78"/>
              </a:rPr>
              <a:t>به اين ترتيب مي‌توان با چهار بار جابجا کردن مضروب </a:t>
            </a:r>
            <a:r>
              <a:rPr lang="en-US" sz="2000" dirty="0" smtClean="0">
                <a:cs typeface="B Traffic" pitchFamily="2" charset="-78"/>
              </a:rPr>
              <a:t>M</a:t>
            </a:r>
            <a:r>
              <a:rPr lang="fa-IR" sz="2000" dirty="0" smtClean="0">
                <a:cs typeface="B Traffic" pitchFamily="2" charset="-78"/>
              </a:rPr>
              <a:t> به چپ و تفريق </a:t>
            </a:r>
            <a:r>
              <a:rPr lang="en-US" sz="2000" dirty="0" smtClean="0">
                <a:cs typeface="B Traffic" pitchFamily="2" charset="-78"/>
              </a:rPr>
              <a:t>M </a:t>
            </a:r>
            <a:r>
              <a:rPr lang="fa-IR" sz="2000" dirty="0" smtClean="0">
                <a:cs typeface="B Traffic" pitchFamily="2" charset="-78"/>
              </a:rPr>
              <a:t>اي که يک بار به چپ جابجا شده، حاصلضرب را به‌دست آورد.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10587" y="6362700"/>
            <a:ext cx="557213" cy="358775"/>
          </a:xfrm>
        </p:spPr>
        <p:txBody>
          <a:bodyPr/>
          <a:lstStyle/>
          <a:p>
            <a:fld id="{A5EFF314-D564-40C5-858C-550EA37CBC09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709353"/>
          </a:xfrm>
        </p:spPr>
        <p:txBody>
          <a:bodyPr/>
          <a:lstStyle/>
          <a:p>
            <a:r>
              <a:rPr lang="fa-IR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الگوریتم ضرب بوت (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Booth</a:t>
            </a:r>
            <a:r>
              <a:rPr lang="fa-IR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509" y="1662545"/>
            <a:ext cx="8545483" cy="4357255"/>
          </a:xfrm>
        </p:spPr>
        <p:txBody>
          <a:bodyPr/>
          <a:lstStyle/>
          <a:p>
            <a:pPr marL="457200" indent="-457200" algn="justLow">
              <a:spcBef>
                <a:spcPts val="0"/>
              </a:spcBef>
              <a:spcAft>
                <a:spcPts val="600"/>
              </a:spcAft>
            </a:pPr>
            <a:r>
              <a:rPr lang="fa-IR" dirty="0" smtClean="0">
                <a:cs typeface="B Traffic" pitchFamily="2" charset="-78"/>
              </a:rPr>
              <a:t>برای ضرب دو عدد مراحل زیر با بررسی بیت های مضروب فیه صورت خواهد گرفت:</a:t>
            </a:r>
          </a:p>
          <a:p>
            <a:pPr marL="857250" lvl="1" indent="-457200" algn="justLow">
              <a:spcBef>
                <a:spcPts val="0"/>
              </a:spcBef>
              <a:spcAft>
                <a:spcPts val="600"/>
              </a:spcAft>
            </a:pPr>
            <a:r>
              <a:rPr lang="fa-IR" dirty="0" smtClean="0">
                <a:cs typeface="B Traffic" pitchFamily="2" charset="-78"/>
              </a:rPr>
              <a:t>به محض برخورد با اولین </a:t>
            </a:r>
            <a:r>
              <a:rPr lang="en-US" dirty="0" smtClean="0">
                <a:cs typeface="B Traffic" pitchFamily="2" charset="-78"/>
              </a:rPr>
              <a:t>1</a:t>
            </a:r>
            <a:r>
              <a:rPr lang="fa-IR" dirty="0" smtClean="0">
                <a:cs typeface="B Traffic" pitchFamily="2" charset="-78"/>
              </a:rPr>
              <a:t> کم ارزش در رشته </a:t>
            </a:r>
            <a:r>
              <a:rPr lang="en-US" dirty="0" smtClean="0">
                <a:cs typeface="B Traffic" pitchFamily="2" charset="-78"/>
              </a:rPr>
              <a:t>1</a:t>
            </a:r>
            <a:r>
              <a:rPr lang="fa-IR" dirty="0" smtClean="0">
                <a:cs typeface="B Traffic" pitchFamily="2" charset="-78"/>
              </a:rPr>
              <a:t>های مضروب فیه، مضروب از حاصلضرب جزیی کم خواهد شد.</a:t>
            </a:r>
          </a:p>
          <a:p>
            <a:pPr marL="857250" lvl="1" indent="-457200" algn="justLow">
              <a:spcBef>
                <a:spcPts val="0"/>
              </a:spcBef>
              <a:spcAft>
                <a:spcPts val="600"/>
              </a:spcAft>
            </a:pPr>
            <a:r>
              <a:rPr lang="fa-IR" dirty="0" smtClean="0">
                <a:cs typeface="B Traffic" pitchFamily="2" charset="-78"/>
              </a:rPr>
              <a:t>به محض دیدن اولین </a:t>
            </a:r>
            <a:r>
              <a:rPr lang="en-US" dirty="0" smtClean="0">
                <a:cs typeface="B Traffic" pitchFamily="2" charset="-78"/>
              </a:rPr>
              <a:t>0</a:t>
            </a:r>
            <a:r>
              <a:rPr lang="fa-IR" dirty="0" smtClean="0">
                <a:cs typeface="B Traffic" pitchFamily="2" charset="-78"/>
              </a:rPr>
              <a:t> (بشرطی که قبل از آن </a:t>
            </a:r>
            <a:r>
              <a:rPr lang="en-US" dirty="0" smtClean="0">
                <a:cs typeface="B Traffic" pitchFamily="2" charset="-78"/>
              </a:rPr>
              <a:t>1</a:t>
            </a:r>
            <a:r>
              <a:rPr lang="fa-IR" dirty="0" smtClean="0">
                <a:cs typeface="B Traffic" pitchFamily="2" charset="-78"/>
              </a:rPr>
              <a:t> باشد) در رشته </a:t>
            </a:r>
            <a:r>
              <a:rPr lang="en-US" dirty="0" smtClean="0">
                <a:cs typeface="B Traffic" pitchFamily="2" charset="-78"/>
              </a:rPr>
              <a:t>0</a:t>
            </a:r>
            <a:r>
              <a:rPr lang="fa-IR" dirty="0" smtClean="0">
                <a:cs typeface="B Traffic" pitchFamily="2" charset="-78"/>
              </a:rPr>
              <a:t>های مضروب فیه، مضروب با حاصلضرب جزیی جمع خواهد شد.</a:t>
            </a:r>
          </a:p>
          <a:p>
            <a:pPr marL="857250" lvl="1" indent="-457200" algn="justLow">
              <a:spcBef>
                <a:spcPts val="0"/>
              </a:spcBef>
              <a:spcAft>
                <a:spcPts val="600"/>
              </a:spcAft>
            </a:pPr>
            <a:r>
              <a:rPr lang="fa-IR" dirty="0" smtClean="0">
                <a:cs typeface="B Traffic" pitchFamily="2" charset="-78"/>
              </a:rPr>
              <a:t>وقتی بیت جاری مضروب فیه همانند بیت قبلی بررسی شده باشد، حاصلضرب جزیی تغییری نمی کند.</a:t>
            </a:r>
            <a:endParaRPr lang="en-US" dirty="0" smtClean="0">
              <a:cs typeface="B Traffic" pitchFamily="2" charset="-78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406089-7611-480D-ADB2-76FC61B60557}" type="datetime1">
              <a:rPr lang="en-US" smtClean="0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\cpeg323-04F\Topic0.ppt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E72213-AD2C-4A47-8622-7052DEBBE17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5207"/>
            <a:ext cx="8229600" cy="490538"/>
          </a:xfrm>
        </p:spPr>
        <p:txBody>
          <a:bodyPr>
            <a:noAutofit/>
          </a:bodyPr>
          <a:lstStyle/>
          <a:p>
            <a:pPr lvl="0" algn="ctr" rtl="1"/>
            <a:r>
              <a:rPr lang="fa-IR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الگوریتم ضرب بوت</a:t>
            </a:r>
            <a:endParaRPr lang="en-US" sz="4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8490" y="609600"/>
            <a:ext cx="5336310" cy="2946400"/>
          </a:xfrm>
        </p:spPr>
        <p:txBody>
          <a:bodyPr/>
          <a:lstStyle/>
          <a:p>
            <a:pPr marL="457200" indent="-457200" algn="justLow" rtl="1">
              <a:spcBef>
                <a:spcPts val="0"/>
              </a:spcBef>
              <a:spcAft>
                <a:spcPts val="0"/>
              </a:spcAft>
            </a:pPr>
            <a:r>
              <a:rPr lang="fa-IR" sz="2400" dirty="0" smtClean="0">
                <a:cs typeface="B Traffic" pitchFamily="2" charset="-78"/>
              </a:rPr>
              <a:t>نکته: اگر به ابتدای مضروب فیه یک صفر اضافه نماییم، سپس تعداد دنباله </a:t>
            </a:r>
            <a:r>
              <a:rPr lang="en-US" sz="2400" dirty="0" smtClean="0">
                <a:cs typeface="B Traffic" pitchFamily="2" charset="-78"/>
              </a:rPr>
              <a:t>01</a:t>
            </a:r>
            <a:r>
              <a:rPr lang="fa-IR" sz="2400" dirty="0" smtClean="0">
                <a:cs typeface="B Traffic" pitchFamily="2" charset="-78"/>
              </a:rPr>
              <a:t> در این عدد برابر با تعداد جمع های لازم برای عمل ضرب و تعداد دنباله </a:t>
            </a:r>
            <a:r>
              <a:rPr lang="en-US" sz="2400" dirty="0" smtClean="0">
                <a:cs typeface="B Traffic" pitchFamily="2" charset="-78"/>
              </a:rPr>
              <a:t>10</a:t>
            </a:r>
            <a:r>
              <a:rPr lang="fa-IR" sz="2400" dirty="0" smtClean="0">
                <a:cs typeface="B Traffic" pitchFamily="2" charset="-78"/>
              </a:rPr>
              <a:t> برابر با تعداد تفریق ها خواهد شد. تعداد عملیات شیفت دقیقا برابر تعداد بیت های مضروب فیه می باشد.</a:t>
            </a:r>
          </a:p>
          <a:p>
            <a:pPr marL="457200" indent="-457200" algn="justLow" rtl="1">
              <a:spcBef>
                <a:spcPts val="0"/>
              </a:spcBef>
              <a:spcAft>
                <a:spcPts val="0"/>
              </a:spcAft>
            </a:pPr>
            <a:r>
              <a:rPr lang="fa-IR" sz="2400" dirty="0" smtClean="0">
                <a:cs typeface="B Traffic" pitchFamily="2" charset="-78"/>
              </a:rPr>
              <a:t>در شکل زیر سخت افزار لازم برای انجام ضرب باینری با استفاده از الگوریتم بوت آورده شده است.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86787" y="6362700"/>
            <a:ext cx="557213" cy="358775"/>
          </a:xfrm>
        </p:spPr>
        <p:txBody>
          <a:bodyPr/>
          <a:lstStyle/>
          <a:p>
            <a:fld id="{A5EFF314-D564-40C5-858C-550EA37CBC09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6" name="Picture 4" descr="p33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30782" y="4267200"/>
            <a:ext cx="4804508" cy="2371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Mahdi\Desktop\Untitled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490" y="699655"/>
            <a:ext cx="3810000" cy="5991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062"/>
            <a:ext cx="8229600" cy="490538"/>
          </a:xfrm>
        </p:spPr>
        <p:txBody>
          <a:bodyPr>
            <a:noAutofit/>
          </a:bodyPr>
          <a:lstStyle/>
          <a:p>
            <a:pPr lvl="0" algn="ctr" rtl="1"/>
            <a:r>
              <a:rPr lang="fa-IR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الگوریتم ضرب بوت</a:t>
            </a:r>
            <a:endParaRPr lang="en-US" sz="4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11200"/>
            <a:ext cx="9042400" cy="1193800"/>
          </a:xfrm>
        </p:spPr>
        <p:txBody>
          <a:bodyPr/>
          <a:lstStyle/>
          <a:p>
            <a:pPr marL="457200" indent="-457200" algn="justLow" rtl="1">
              <a:spcBef>
                <a:spcPts val="0"/>
              </a:spcBef>
              <a:spcAft>
                <a:spcPts val="2400"/>
              </a:spcAft>
            </a:pPr>
            <a:r>
              <a:rPr lang="fa-IR" dirty="0" smtClean="0">
                <a:cs typeface="B Traffic" pitchFamily="2" charset="-78"/>
              </a:rPr>
              <a:t>شکل زیر مثالی برای انجام ضرب با استفاده از الگوریتم بوت را نمایش می دهد.</a:t>
            </a:r>
            <a:endParaRPr lang="en-US" dirty="0" smtClean="0">
              <a:cs typeface="B Traffic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10587" y="6362700"/>
            <a:ext cx="557213" cy="358775"/>
          </a:xfrm>
        </p:spPr>
        <p:txBody>
          <a:bodyPr/>
          <a:lstStyle/>
          <a:p>
            <a:fld id="{A5EFF314-D564-40C5-858C-550EA37CBC09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5" name="Picture 4" descr="p331"/>
          <p:cNvPicPr>
            <a:picLocks noChangeAspect="1" noChangeArrowheads="1"/>
          </p:cNvPicPr>
          <p:nvPr/>
        </p:nvPicPr>
        <p:blipFill>
          <a:blip r:embed="rId2" cstate="email">
            <a:lum contrast="10000"/>
          </a:blip>
          <a:srcRect/>
          <a:stretch>
            <a:fillRect/>
          </a:stretch>
        </p:blipFill>
        <p:spPr bwMode="auto">
          <a:xfrm>
            <a:off x="290945" y="1219200"/>
            <a:ext cx="8534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240088" y="1476376"/>
            <a:ext cx="1117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justLow" defTabSz="914400" rtl="1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B Traffic" pitchFamily="2" charset="-78"/>
              </a:rPr>
              <a:t>=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B Traffic" pitchFamily="2" charset="-78"/>
              </a:rPr>
              <a:t> -9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B Traffic" pitchFamily="2" charset="-78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6197600" y="2528888"/>
            <a:ext cx="1117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justLow" defTabSz="914400" rtl="1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tabLst/>
              <a:defRPr/>
            </a:pPr>
            <a:r>
              <a:rPr lang="en-US" sz="2000" kern="0" dirty="0" smtClean="0">
                <a:solidFill>
                  <a:schemeClr val="bg2"/>
                </a:solidFill>
                <a:cs typeface="B Traffic" pitchFamily="2" charset="-78"/>
              </a:rPr>
              <a:t>= -13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B Traffic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6276976" y="6157912"/>
            <a:ext cx="1117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justLow" defTabSz="914400" rtl="1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tabLst/>
              <a:defRPr/>
            </a:pPr>
            <a:r>
              <a:rPr lang="en-US" sz="2000" kern="0" dirty="0" smtClean="0">
                <a:solidFill>
                  <a:schemeClr val="bg2"/>
                </a:solidFill>
                <a:cs typeface="B Traffic" pitchFamily="2" charset="-78"/>
              </a:rPr>
              <a:t>= 117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B Traffic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572000" y="6172200"/>
            <a:ext cx="2071688" cy="31908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C2369DD-308A-48FC-91EF-D547E91361C2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512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51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52DB47-7278-4261-B54E-335889E95B4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51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ضرب صحيح بدون علامت</a:t>
            </a:r>
            <a:endParaRPr lang="en-US" smtClean="0">
              <a:cs typeface="Lotus" pitchFamily="2" charset="-78"/>
            </a:endParaRPr>
          </a:p>
        </p:txBody>
      </p:sp>
      <p:sp>
        <p:nvSpPr>
          <p:cNvPr id="5126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5578475" y="1905000"/>
            <a:ext cx="3032125" cy="701675"/>
          </a:xfrm>
        </p:spPr>
        <p:txBody>
          <a:bodyPr/>
          <a:lstStyle/>
          <a:p>
            <a:pPr eaLnBrk="1" hangingPunct="1"/>
            <a:r>
              <a:rPr lang="fa-IR" smtClean="0">
                <a:latin typeface="Arial" pitchFamily="34" charset="0"/>
                <a:cs typeface="Arial" pitchFamily="34" charset="0"/>
              </a:rPr>
              <a:t>مثال مداد و کاغذ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822325" y="2971800"/>
            <a:ext cx="7224713" cy="2678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fa-IR" altLang="zh-TW" b="1">
                <a:solidFill>
                  <a:srgbClr val="000000"/>
                </a:solidFill>
                <a:cs typeface="Tahoma" pitchFamily="34" charset="0"/>
              </a:rPr>
              <a:t>مضروب     </a:t>
            </a:r>
            <a:r>
              <a:rPr lang="en-US" altLang="zh-TW" b="1">
                <a:solidFill>
                  <a:schemeClr val="accent1"/>
                </a:solidFill>
                <a:ea typeface="新細明體" pitchFamily="18" charset="-120"/>
              </a:rPr>
              <a:t>	    </a:t>
            </a:r>
            <a:r>
              <a:rPr lang="fa-IR" altLang="zh-TW" b="1">
                <a:solidFill>
                  <a:schemeClr val="accent1"/>
                </a:solidFill>
                <a:cs typeface="Tahoma" pitchFamily="34" charset="0"/>
              </a:rPr>
              <a:t>            </a:t>
            </a:r>
            <a:r>
              <a:rPr lang="en-US" altLang="zh-TW" b="1">
                <a:ea typeface="新細明體" pitchFamily="18" charset="-120"/>
              </a:rPr>
              <a:t>1000</a:t>
            </a:r>
            <a:r>
              <a:rPr lang="fa-IR" altLang="zh-TW" b="1">
                <a:cs typeface="Tahoma" pitchFamily="34" charset="0"/>
              </a:rPr>
              <a:t>     </a:t>
            </a:r>
            <a:r>
              <a:rPr lang="en-US" altLang="zh-TW" b="1">
                <a:ea typeface="新細明體" pitchFamily="18" charset="-120"/>
              </a:rPr>
              <a:t/>
            </a:r>
            <a:br>
              <a:rPr lang="en-US" altLang="zh-TW" b="1">
                <a:ea typeface="新細明體" pitchFamily="18" charset="-120"/>
              </a:rPr>
            </a:br>
            <a:r>
              <a:rPr lang="en-US" altLang="zh-TW" b="1">
                <a:ea typeface="新細明體" pitchFamily="18" charset="-120"/>
              </a:rPr>
              <a:t> </a:t>
            </a:r>
            <a:r>
              <a:rPr lang="fa-IR" altLang="zh-TW" b="1">
                <a:solidFill>
                  <a:srgbClr val="000000"/>
                </a:solidFill>
                <a:cs typeface="Tahoma" pitchFamily="34" charset="0"/>
              </a:rPr>
              <a:t>مضروب فيه</a:t>
            </a:r>
            <a:r>
              <a:rPr lang="en-US" altLang="zh-TW" b="1">
                <a:ea typeface="新細明體" pitchFamily="18" charset="-120"/>
              </a:rPr>
              <a:t>  	  </a:t>
            </a:r>
            <a:r>
              <a:rPr lang="en-US" altLang="zh-TW" b="1" u="sng">
                <a:ea typeface="新細明體" pitchFamily="18" charset="-120"/>
              </a:rPr>
              <a:t> * 1001</a:t>
            </a:r>
            <a:br>
              <a:rPr lang="en-US" altLang="zh-TW" b="1" u="sng">
                <a:ea typeface="新細明體" pitchFamily="18" charset="-120"/>
              </a:rPr>
            </a:br>
            <a:r>
              <a:rPr lang="en-US" altLang="zh-TW" b="1">
                <a:ea typeface="新細明體" pitchFamily="18" charset="-120"/>
              </a:rPr>
              <a:t>		    </a:t>
            </a:r>
            <a:r>
              <a:rPr lang="fa-IR" altLang="zh-TW" b="1">
                <a:ea typeface="新細明體" pitchFamily="18" charset="-120"/>
              </a:rPr>
              <a:t>	    </a:t>
            </a:r>
            <a:r>
              <a:rPr lang="en-US" altLang="zh-TW" b="1">
                <a:ea typeface="新細明體" pitchFamily="18" charset="-120"/>
              </a:rPr>
              <a:t>  1000</a:t>
            </a:r>
            <a:br>
              <a:rPr lang="en-US" altLang="zh-TW" b="1">
                <a:ea typeface="新細明體" pitchFamily="18" charset="-120"/>
              </a:rPr>
            </a:br>
            <a:r>
              <a:rPr lang="en-US" altLang="zh-TW" b="1">
                <a:ea typeface="新細明體" pitchFamily="18" charset="-120"/>
              </a:rPr>
              <a:t>		</a:t>
            </a:r>
            <a:r>
              <a:rPr lang="fa-IR" altLang="zh-TW" b="1">
                <a:ea typeface="新細明體" pitchFamily="18" charset="-120"/>
              </a:rPr>
              <a:t>	</a:t>
            </a:r>
            <a:r>
              <a:rPr lang="en-US" altLang="zh-TW" b="1">
                <a:ea typeface="新細明體" pitchFamily="18" charset="-120"/>
              </a:rPr>
              <a:t>    0000</a:t>
            </a:r>
            <a:br>
              <a:rPr lang="en-US" altLang="zh-TW" b="1">
                <a:ea typeface="新細明體" pitchFamily="18" charset="-120"/>
              </a:rPr>
            </a:br>
            <a:r>
              <a:rPr lang="en-US" altLang="zh-TW" b="1">
                <a:ea typeface="新細明體" pitchFamily="18" charset="-120"/>
              </a:rPr>
              <a:t>	</a:t>
            </a:r>
            <a:r>
              <a:rPr lang="fa-IR" altLang="zh-TW" b="1">
                <a:ea typeface="新細明體" pitchFamily="18" charset="-120"/>
              </a:rPr>
              <a:t>	</a:t>
            </a:r>
            <a:r>
              <a:rPr lang="en-US" altLang="zh-TW" b="1">
                <a:ea typeface="新細明體" pitchFamily="18" charset="-120"/>
              </a:rPr>
              <a:t>	  0000</a:t>
            </a:r>
            <a:br>
              <a:rPr lang="en-US" altLang="zh-TW" b="1">
                <a:ea typeface="新細明體" pitchFamily="18" charset="-120"/>
              </a:rPr>
            </a:br>
            <a:r>
              <a:rPr lang="en-US" altLang="zh-TW" b="1">
                <a:ea typeface="新細明體" pitchFamily="18" charset="-120"/>
              </a:rPr>
              <a:t>	   </a:t>
            </a:r>
            <a:r>
              <a:rPr lang="fa-IR" altLang="zh-TW" b="1">
                <a:ea typeface="新細明體" pitchFamily="18" charset="-120"/>
              </a:rPr>
              <a:t>	    </a:t>
            </a:r>
            <a:r>
              <a:rPr lang="en-US" altLang="zh-TW" b="1">
                <a:ea typeface="新細明體" pitchFamily="18" charset="-120"/>
              </a:rPr>
              <a:t>      </a:t>
            </a:r>
            <a:r>
              <a:rPr lang="en-US" altLang="zh-TW" b="1" u="sng">
                <a:ea typeface="新細明體" pitchFamily="18" charset="-120"/>
              </a:rPr>
              <a:t>1000   	        </a:t>
            </a:r>
            <a:r>
              <a:rPr lang="en-US" altLang="zh-TW" b="1">
                <a:ea typeface="新細明體" pitchFamily="18" charset="-120"/>
              </a:rPr>
              <a:t>          </a:t>
            </a:r>
            <a:r>
              <a:rPr lang="en-US" altLang="zh-TW" b="1" u="sng">
                <a:ea typeface="新細明體" pitchFamily="18" charset="-120"/>
              </a:rPr>
              <a:t>      </a:t>
            </a:r>
            <a:r>
              <a:rPr lang="en-US" altLang="zh-TW" b="1">
                <a:ea typeface="新細明體" pitchFamily="18" charset="-120"/>
              </a:rPr>
              <a:t>   </a:t>
            </a:r>
            <a:br>
              <a:rPr lang="en-US" altLang="zh-TW" b="1">
                <a:ea typeface="新細明體" pitchFamily="18" charset="-120"/>
              </a:rPr>
            </a:br>
            <a:r>
              <a:rPr lang="fa-IR" altLang="zh-TW" b="1">
                <a:solidFill>
                  <a:srgbClr val="000000"/>
                </a:solidFill>
                <a:cs typeface="Tahoma" pitchFamily="34" charset="0"/>
              </a:rPr>
              <a:t>حاصلضرب</a:t>
            </a:r>
            <a:r>
              <a:rPr lang="en-US" altLang="zh-TW" b="1">
                <a:ea typeface="新細明體" pitchFamily="18" charset="-120"/>
              </a:rPr>
              <a:t>   </a:t>
            </a:r>
            <a:r>
              <a:rPr lang="fa-IR" altLang="zh-TW" b="1">
                <a:ea typeface="新細明體" pitchFamily="18" charset="-120"/>
              </a:rPr>
              <a:t>	        </a:t>
            </a:r>
            <a:r>
              <a:rPr lang="en-US" altLang="zh-TW" b="1">
                <a:ea typeface="新細明體" pitchFamily="18" charset="-120"/>
              </a:rPr>
              <a:t>01001000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0538"/>
          </a:xfrm>
        </p:spPr>
        <p:txBody>
          <a:bodyPr>
            <a:noAutofit/>
          </a:bodyPr>
          <a:lstStyle/>
          <a:p>
            <a:pPr lvl="0" algn="ctr" rtl="1"/>
            <a:r>
              <a:rPr lang="fa-IR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ضرب کننده آرایه ای</a:t>
            </a:r>
            <a:endParaRPr lang="en-US" sz="4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62000"/>
            <a:ext cx="9042400" cy="914400"/>
          </a:xfrm>
        </p:spPr>
        <p:txBody>
          <a:bodyPr/>
          <a:lstStyle/>
          <a:p>
            <a:pPr algn="justLow" rtl="1"/>
            <a:r>
              <a:rPr lang="fa-IR" sz="2400" dirty="0" smtClean="0">
                <a:cs typeface="B Traffic" pitchFamily="2" charset="-78"/>
              </a:rPr>
              <a:t>در ضرب کننده آرایه ای، سخت افزار مورد نیاز برای ضرب را بسته به تعداد بیت های مضروب و مضروب فیه دقیقا براساس نحوه ضرب دو عدد باینری بصورت دستی، طراحی می نماییم. درنتیجه ضرب بصورت موازی و با سرعت بالایی انجام می پذیرد. در شکل زیر یک ضرب کننده آرایه ای 2×2</a:t>
            </a:r>
            <a:r>
              <a:rPr lang="en-US" sz="2400" dirty="0" smtClean="0">
                <a:cs typeface="B Traffic" pitchFamily="2" charset="-78"/>
              </a:rPr>
              <a:t> </a:t>
            </a:r>
            <a:r>
              <a:rPr lang="fa-IR" sz="2400" dirty="0" smtClean="0">
                <a:cs typeface="B Traffic" pitchFamily="2" charset="-78"/>
              </a:rPr>
              <a:t> نمایش داده شده اند.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423025"/>
            <a:ext cx="557213" cy="358775"/>
          </a:xfrm>
        </p:spPr>
        <p:txBody>
          <a:bodyPr/>
          <a:lstStyle/>
          <a:p>
            <a:fld id="{A5EFF314-D564-40C5-858C-550EA37CBC09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7" name="Picture 4" descr="p33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62050" y="2286000"/>
            <a:ext cx="683895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D94F094-02E5-4AD4-B002-353441463FBD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2457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2458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CD9406C-B567-4B45-9F88-7D069C26DC51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245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تقسيم :مداد و کاغذ</a:t>
            </a:r>
            <a:endParaRPr lang="en-US" smtClean="0">
              <a:cs typeface="Lotus" pitchFamily="2" charset="-78"/>
            </a:endParaRPr>
          </a:p>
        </p:txBody>
      </p:sp>
      <p:sp>
        <p:nvSpPr>
          <p:cNvPr id="24582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TW" sz="2800" b="1" smtClean="0">
                <a:solidFill>
                  <a:srgbClr val="C91F03"/>
                </a:solidFill>
                <a:latin typeface="Courier New" pitchFamily="49" charset="0"/>
                <a:ea typeface="新細明體" pitchFamily="18" charset="-120"/>
              </a:rPr>
              <a:t>Quotient</a:t>
            </a:r>
            <a:r>
              <a:rPr lang="fa-IR" altLang="en-US" sz="2800" b="1" smtClean="0">
                <a:latin typeface="Courier New" pitchFamily="49" charset="0"/>
                <a:ea typeface="新細明體" pitchFamily="18" charset="-120"/>
                <a:cs typeface="Courier New" pitchFamily="49" charset="0"/>
              </a:rPr>
              <a:t>  </a:t>
            </a: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>1001</a:t>
            </a:r>
            <a:r>
              <a:rPr lang="fa-IR" altLang="zh-TW" sz="2800" b="1" smtClean="0">
                <a:latin typeface="Courier New" pitchFamily="49" charset="0"/>
                <a:cs typeface="Courier New" pitchFamily="49" charset="0"/>
              </a:rPr>
              <a:t> </a:t>
            </a:r>
            <a:endParaRPr lang="en-US" altLang="zh-TW" sz="2800" b="1" smtClean="0">
              <a:solidFill>
                <a:srgbClr val="C91F03"/>
              </a:solidFill>
              <a:latin typeface="Courier New" pitchFamily="49" charset="0"/>
              <a:ea typeface="新細明體" pitchFamily="18" charset="-12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TW" sz="2800" b="1" smtClean="0">
                <a:solidFill>
                  <a:srgbClr val="C91F03"/>
                </a:solidFill>
                <a:latin typeface="Courier New" pitchFamily="49" charset="0"/>
                <a:ea typeface="新細明體" pitchFamily="18" charset="-120"/>
              </a:rPr>
              <a:t>Divisor</a:t>
            </a: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> 1000 1001010  </a:t>
            </a:r>
            <a:r>
              <a:rPr lang="en-US" altLang="zh-TW" sz="2800" b="1" smtClean="0">
                <a:solidFill>
                  <a:srgbClr val="C91F03"/>
                </a:solidFill>
                <a:latin typeface="Courier New" pitchFamily="49" charset="0"/>
                <a:ea typeface="新細明體" pitchFamily="18" charset="-120"/>
              </a:rPr>
              <a:t>Dividend</a:t>
            </a: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/>
            </a:r>
            <a:br>
              <a:rPr lang="en-US" altLang="zh-TW" sz="2800" b="1" smtClean="0">
                <a:latin typeface="Courier New" pitchFamily="49" charset="0"/>
                <a:ea typeface="新細明體" pitchFamily="18" charset="-120"/>
              </a:rPr>
            </a:b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>	</a:t>
            </a:r>
            <a:r>
              <a:rPr lang="fa-IR" altLang="zh-TW" sz="2800" b="1" smtClean="0">
                <a:latin typeface="Courier New" pitchFamily="49" charset="0"/>
                <a:cs typeface="Courier New" pitchFamily="49" charset="0"/>
              </a:rPr>
              <a:t>         </a:t>
            </a: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> </a:t>
            </a:r>
            <a:r>
              <a:rPr lang="en-US" altLang="zh-TW" sz="2800" b="1" smtClean="0">
                <a:solidFill>
                  <a:srgbClr val="0C0D1A"/>
                </a:solidFill>
                <a:latin typeface="Courier New" pitchFamily="49" charset="0"/>
                <a:ea typeface="新細明體" pitchFamily="18" charset="-120"/>
              </a:rPr>
              <a:t>–1000</a:t>
            </a: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/>
            </a:r>
            <a:br>
              <a:rPr lang="en-US" altLang="zh-TW" sz="2800" b="1" smtClean="0">
                <a:latin typeface="Courier New" pitchFamily="49" charset="0"/>
                <a:ea typeface="新細明體" pitchFamily="18" charset="-120"/>
              </a:rPr>
            </a:b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>		      </a:t>
            </a:r>
            <a:r>
              <a:rPr lang="fa-IR" altLang="zh-TW" sz="2800" b="1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>10</a:t>
            </a:r>
            <a:br>
              <a:rPr lang="en-US" altLang="zh-TW" sz="2800" b="1" smtClean="0">
                <a:latin typeface="Courier New" pitchFamily="49" charset="0"/>
                <a:ea typeface="新細明體" pitchFamily="18" charset="-120"/>
              </a:rPr>
            </a:b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>	</a:t>
            </a:r>
            <a:r>
              <a:rPr lang="fa-IR" altLang="zh-TW" sz="2800" b="1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>       </a:t>
            </a:r>
            <a:r>
              <a:rPr lang="fa-IR" altLang="zh-TW" sz="2800" b="1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>101</a:t>
            </a:r>
            <a:br>
              <a:rPr lang="en-US" altLang="zh-TW" sz="2800" b="1" smtClean="0">
                <a:latin typeface="Courier New" pitchFamily="49" charset="0"/>
                <a:ea typeface="新細明體" pitchFamily="18" charset="-120"/>
              </a:rPr>
            </a:b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>	</a:t>
            </a:r>
            <a:r>
              <a:rPr lang="fa-IR" altLang="zh-TW" sz="2800" b="1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>       </a:t>
            </a:r>
            <a:r>
              <a:rPr lang="fa-IR" altLang="zh-TW" sz="2800" b="1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>1010</a:t>
            </a:r>
            <a:br>
              <a:rPr lang="en-US" altLang="zh-TW" sz="2800" b="1" smtClean="0">
                <a:latin typeface="Courier New" pitchFamily="49" charset="0"/>
                <a:ea typeface="新細明體" pitchFamily="18" charset="-120"/>
              </a:rPr>
            </a:br>
            <a:r>
              <a:rPr lang="en-US" altLang="zh-TW" sz="2800" b="1" smtClean="0">
                <a:solidFill>
                  <a:schemeClr val="accent2"/>
                </a:solidFill>
                <a:latin typeface="Courier New" pitchFamily="49" charset="0"/>
                <a:ea typeface="新細明體" pitchFamily="18" charset="-120"/>
              </a:rPr>
              <a:t>	      </a:t>
            </a:r>
            <a:r>
              <a:rPr lang="fa-IR" altLang="zh-TW" sz="2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altLang="zh-TW" sz="2800" b="1" smtClean="0">
                <a:solidFill>
                  <a:srgbClr val="0C0D1A"/>
                </a:solidFill>
                <a:latin typeface="Courier New" pitchFamily="49" charset="0"/>
                <a:ea typeface="新細明體" pitchFamily="18" charset="-120"/>
              </a:rPr>
              <a:t>–1000</a:t>
            </a: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/>
            </a:r>
            <a:br>
              <a:rPr lang="en-US" altLang="zh-TW" sz="2800" b="1" smtClean="0">
                <a:latin typeface="Courier New" pitchFamily="49" charset="0"/>
                <a:ea typeface="新細明體" pitchFamily="18" charset="-120"/>
              </a:rPr>
            </a:b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>		</a:t>
            </a:r>
            <a:r>
              <a:rPr lang="fa-IR" altLang="zh-TW" sz="2800" b="1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> </a:t>
            </a:r>
            <a:r>
              <a:rPr lang="en-US" altLang="zh-TW" sz="2800" b="1" smtClean="0">
                <a:solidFill>
                  <a:srgbClr val="C91F03"/>
                </a:solidFill>
                <a:latin typeface="Courier New" pitchFamily="49" charset="0"/>
                <a:ea typeface="新細明體" pitchFamily="18" charset="-120"/>
              </a:rPr>
              <a:t>Remainder</a:t>
            </a: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> 10 	</a:t>
            </a:r>
            <a:endParaRPr lang="en-US" altLang="zh-TW" sz="2800" b="1" smtClean="0">
              <a:ea typeface="新細明體" pitchFamily="18" charset="-12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TW" sz="2800" b="1" smtClean="0">
                <a:latin typeface="Courier New" pitchFamily="49" charset="0"/>
                <a:ea typeface="新細明體" pitchFamily="18" charset="-120"/>
              </a:rPr>
              <a:t>Dividend = Quotient * Divisor + Remainder</a:t>
            </a:r>
          </a:p>
          <a:p>
            <a:pPr eaLnBrk="1" hangingPunct="1">
              <a:lnSpc>
                <a:spcPct val="90000"/>
              </a:lnSpc>
            </a:pPr>
            <a:endParaRPr lang="en-US" sz="2800" smtClean="0"/>
          </a:p>
        </p:txBody>
      </p:sp>
      <p:sp>
        <p:nvSpPr>
          <p:cNvPr id="24583" name="Line 4"/>
          <p:cNvSpPr>
            <a:spLocks noChangeShapeType="1"/>
          </p:cNvSpPr>
          <p:nvPr/>
        </p:nvSpPr>
        <p:spPr bwMode="auto">
          <a:xfrm>
            <a:off x="4846638" y="4708525"/>
            <a:ext cx="8191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4584" name="Group 5"/>
          <p:cNvGrpSpPr>
            <a:grpSpLocks/>
          </p:cNvGrpSpPr>
          <p:nvPr/>
        </p:nvGrpSpPr>
        <p:grpSpPr bwMode="auto">
          <a:xfrm>
            <a:off x="4754563" y="2239963"/>
            <a:ext cx="1757362" cy="862012"/>
            <a:chOff x="2148" y="1185"/>
            <a:chExt cx="1107" cy="543"/>
          </a:xfrm>
        </p:grpSpPr>
        <p:sp>
          <p:nvSpPr>
            <p:cNvPr id="24585" name="Line 6"/>
            <p:cNvSpPr>
              <a:spLocks noChangeShapeType="1"/>
            </p:cNvSpPr>
            <p:nvPr/>
          </p:nvSpPr>
          <p:spPr bwMode="auto">
            <a:xfrm flipV="1">
              <a:off x="2169" y="1194"/>
              <a:ext cx="0" cy="2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586" name="Line 7"/>
            <p:cNvSpPr>
              <a:spLocks noChangeShapeType="1"/>
            </p:cNvSpPr>
            <p:nvPr/>
          </p:nvSpPr>
          <p:spPr bwMode="auto">
            <a:xfrm>
              <a:off x="2148" y="1185"/>
              <a:ext cx="110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587" name="Line 8"/>
            <p:cNvSpPr>
              <a:spLocks noChangeShapeType="1"/>
            </p:cNvSpPr>
            <p:nvPr/>
          </p:nvSpPr>
          <p:spPr bwMode="auto">
            <a:xfrm>
              <a:off x="2244" y="1728"/>
              <a:ext cx="51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01FFE24-8DA2-4EAE-8385-1531C47826B5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2560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2560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4F12E32-AAB2-4570-B78F-147DF872B9A1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256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سخت افزار تقسيم </a:t>
            </a:r>
            <a:r>
              <a:rPr lang="fa-IR" sz="3600" smtClean="0">
                <a:cs typeface="Lotus" pitchFamily="2" charset="-78"/>
              </a:rPr>
              <a:t>ور</a:t>
            </a:r>
            <a:r>
              <a:rPr lang="ar-SA" sz="3600" b="1" smtClean="0">
                <a:cs typeface="Lotus" pitchFamily="2" charset="-78"/>
              </a:rPr>
              <a:t>ژ</a:t>
            </a:r>
            <a:r>
              <a:rPr lang="fa-IR" sz="3600" smtClean="0">
                <a:cs typeface="Lotus" pitchFamily="2" charset="-78"/>
              </a:rPr>
              <a:t>ن1</a:t>
            </a:r>
            <a:endParaRPr lang="en-US" sz="3600" smtClean="0">
              <a:cs typeface="Lotus" pitchFamily="2" charset="-78"/>
            </a:endParaRPr>
          </a:p>
        </p:txBody>
      </p:sp>
      <p:sp>
        <p:nvSpPr>
          <p:cNvPr id="25606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914400" y="1508125"/>
            <a:ext cx="7696200" cy="1066800"/>
          </a:xfrm>
        </p:spPr>
        <p:txBody>
          <a:bodyPr/>
          <a:lstStyle/>
          <a:p>
            <a:pPr eaLnBrk="1" hangingPunct="1"/>
            <a:r>
              <a:rPr lang="fa-IR" sz="2800" smtClean="0">
                <a:latin typeface="Arial" pitchFamily="34" charset="0"/>
                <a:cs typeface="Arial" pitchFamily="34" charset="0"/>
              </a:rPr>
              <a:t>64 بيت ثبات مقسوم عليه </a:t>
            </a:r>
            <a:r>
              <a:rPr lang="ar-SA" sz="2800" smtClean="0">
                <a:latin typeface="Arial" pitchFamily="34" charset="0"/>
                <a:cs typeface="Arial" pitchFamily="34" charset="0"/>
              </a:rPr>
              <a:t>،</a:t>
            </a:r>
            <a:r>
              <a:rPr lang="fa-IR" sz="2800" smtClean="0">
                <a:latin typeface="Arial" pitchFamily="34" charset="0"/>
                <a:cs typeface="Arial" pitchFamily="34" charset="0"/>
              </a:rPr>
              <a:t>واحد محاسبه و منطق 64 بيتي </a:t>
            </a:r>
            <a:r>
              <a:rPr lang="ar-SA" sz="2800" smtClean="0">
                <a:latin typeface="Arial" pitchFamily="34" charset="0"/>
                <a:cs typeface="Arial" pitchFamily="34" charset="0"/>
              </a:rPr>
              <a:t>،</a:t>
            </a:r>
            <a:r>
              <a:rPr lang="fa-IR" sz="2800" smtClean="0">
                <a:latin typeface="Arial" pitchFamily="34" charset="0"/>
                <a:cs typeface="Arial" pitchFamily="34" charset="0"/>
              </a:rPr>
              <a:t> ثبات باقي مانده </a:t>
            </a:r>
            <a:r>
              <a:rPr lang="ar-SA" sz="2800" smtClean="0">
                <a:latin typeface="Arial" pitchFamily="34" charset="0"/>
                <a:cs typeface="Arial" pitchFamily="34" charset="0"/>
              </a:rPr>
              <a:t>،</a:t>
            </a:r>
            <a:r>
              <a:rPr lang="fa-IR" sz="2800" smtClean="0">
                <a:latin typeface="Arial" pitchFamily="34" charset="0"/>
                <a:cs typeface="Arial" pitchFamily="34" charset="0"/>
              </a:rPr>
              <a:t>  ثبات خارج قسمت 32 بيتي</a:t>
            </a:r>
            <a:endParaRPr lang="en-US" sz="28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7" name="Rectangle 4"/>
          <p:cNvSpPr>
            <a:spLocks noChangeArrowheads="1"/>
          </p:cNvSpPr>
          <p:nvPr/>
        </p:nvSpPr>
        <p:spPr bwMode="auto">
          <a:xfrm>
            <a:off x="1479550" y="5470525"/>
            <a:ext cx="2830513" cy="392113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8" name="Rectangle 5"/>
          <p:cNvSpPr>
            <a:spLocks noChangeArrowheads="1"/>
          </p:cNvSpPr>
          <p:nvPr/>
        </p:nvSpPr>
        <p:spPr bwMode="auto">
          <a:xfrm>
            <a:off x="1492250" y="5483225"/>
            <a:ext cx="2828925" cy="3905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9" name="Rectangle 6"/>
          <p:cNvSpPr>
            <a:spLocks noChangeArrowheads="1"/>
          </p:cNvSpPr>
          <p:nvPr/>
        </p:nvSpPr>
        <p:spPr bwMode="auto">
          <a:xfrm>
            <a:off x="2530475" y="5472113"/>
            <a:ext cx="931863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باقي مانده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10" name="Rectangle 7"/>
          <p:cNvSpPr>
            <a:spLocks noChangeArrowheads="1"/>
          </p:cNvSpPr>
          <p:nvPr/>
        </p:nvSpPr>
        <p:spPr bwMode="auto">
          <a:xfrm>
            <a:off x="5994400" y="4252913"/>
            <a:ext cx="1500188" cy="48260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1" name="Rectangle 8"/>
          <p:cNvSpPr>
            <a:spLocks noChangeArrowheads="1"/>
          </p:cNvSpPr>
          <p:nvPr/>
        </p:nvSpPr>
        <p:spPr bwMode="auto">
          <a:xfrm>
            <a:off x="6007100" y="4265613"/>
            <a:ext cx="1497013" cy="4794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2" name="Rectangle 9"/>
          <p:cNvSpPr>
            <a:spLocks noChangeArrowheads="1"/>
          </p:cNvSpPr>
          <p:nvPr/>
        </p:nvSpPr>
        <p:spPr bwMode="auto">
          <a:xfrm>
            <a:off x="6219825" y="4230688"/>
            <a:ext cx="1095375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خارج قسمت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13" name="Rectangle 10"/>
          <p:cNvSpPr>
            <a:spLocks noChangeArrowheads="1"/>
          </p:cNvSpPr>
          <p:nvPr/>
        </p:nvSpPr>
        <p:spPr bwMode="auto">
          <a:xfrm>
            <a:off x="2292350" y="3236913"/>
            <a:ext cx="2830513" cy="39370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4" name="Rectangle 11"/>
          <p:cNvSpPr>
            <a:spLocks noChangeArrowheads="1"/>
          </p:cNvSpPr>
          <p:nvPr/>
        </p:nvSpPr>
        <p:spPr bwMode="auto">
          <a:xfrm>
            <a:off x="2305050" y="3249613"/>
            <a:ext cx="2828925" cy="3905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5" name="Rectangle 12"/>
          <p:cNvSpPr>
            <a:spLocks noChangeArrowheads="1"/>
          </p:cNvSpPr>
          <p:nvPr/>
        </p:nvSpPr>
        <p:spPr bwMode="auto">
          <a:xfrm>
            <a:off x="2987675" y="3306763"/>
            <a:ext cx="107950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مقسوم عليه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16" name="Rectangle 13"/>
          <p:cNvSpPr>
            <a:spLocks noChangeArrowheads="1"/>
          </p:cNvSpPr>
          <p:nvPr/>
        </p:nvSpPr>
        <p:spPr bwMode="auto">
          <a:xfrm>
            <a:off x="2409825" y="4568825"/>
            <a:ext cx="1246188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64بيتي</a:t>
            </a:r>
            <a:r>
              <a:rPr lang="en-US" sz="1800" b="1">
                <a:solidFill>
                  <a:srgbClr val="000000"/>
                </a:solidFill>
                <a:latin typeface="Times New Roman" pitchFamily="18" charset="0"/>
              </a:rPr>
              <a:t>ALU</a:t>
            </a:r>
          </a:p>
        </p:txBody>
      </p:sp>
      <p:sp>
        <p:nvSpPr>
          <p:cNvPr id="25617" name="Line 14"/>
          <p:cNvSpPr>
            <a:spLocks noChangeShapeType="1"/>
          </p:cNvSpPr>
          <p:nvPr/>
        </p:nvSpPr>
        <p:spPr bwMode="auto">
          <a:xfrm>
            <a:off x="3433763" y="3048000"/>
            <a:ext cx="682625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8" name="Line 15"/>
          <p:cNvSpPr>
            <a:spLocks noChangeShapeType="1"/>
          </p:cNvSpPr>
          <p:nvPr/>
        </p:nvSpPr>
        <p:spPr bwMode="auto">
          <a:xfrm>
            <a:off x="6380163" y="4062413"/>
            <a:ext cx="684212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9" name="Rectangle 16"/>
          <p:cNvSpPr>
            <a:spLocks noChangeArrowheads="1"/>
          </p:cNvSpPr>
          <p:nvPr/>
        </p:nvSpPr>
        <p:spPr bwMode="auto">
          <a:xfrm>
            <a:off x="3200400" y="2697163"/>
            <a:ext cx="11112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شيفت راست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20" name="Rectangle 17"/>
          <p:cNvSpPr>
            <a:spLocks noChangeArrowheads="1"/>
          </p:cNvSpPr>
          <p:nvPr/>
        </p:nvSpPr>
        <p:spPr bwMode="auto">
          <a:xfrm>
            <a:off x="6218238" y="3636963"/>
            <a:ext cx="941387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شيفت چپ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21" name="Rectangle 18"/>
          <p:cNvSpPr>
            <a:spLocks noChangeArrowheads="1"/>
          </p:cNvSpPr>
          <p:nvPr/>
        </p:nvSpPr>
        <p:spPr bwMode="auto">
          <a:xfrm>
            <a:off x="4556125" y="5353050"/>
            <a:ext cx="671513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نوشتن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22" name="AutoShape 19"/>
          <p:cNvSpPr>
            <a:spLocks noChangeArrowheads="1"/>
          </p:cNvSpPr>
          <p:nvPr/>
        </p:nvSpPr>
        <p:spPr bwMode="auto">
          <a:xfrm>
            <a:off x="5441950" y="5348288"/>
            <a:ext cx="1790700" cy="795337"/>
          </a:xfrm>
          <a:prstGeom prst="roundRect">
            <a:avLst>
              <a:gd name="adj" fmla="val 48565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23" name="Rectangle 20"/>
          <p:cNvSpPr>
            <a:spLocks noChangeArrowheads="1"/>
          </p:cNvSpPr>
          <p:nvPr/>
        </p:nvSpPr>
        <p:spPr bwMode="auto">
          <a:xfrm>
            <a:off x="5970588" y="5584825"/>
            <a:ext cx="588962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کنترل</a:t>
            </a:r>
            <a:endParaRPr lang="en-US" sz="1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24" name="Rectangle 21"/>
          <p:cNvSpPr>
            <a:spLocks noChangeArrowheads="1"/>
          </p:cNvSpPr>
          <p:nvPr/>
        </p:nvSpPr>
        <p:spPr bwMode="auto">
          <a:xfrm>
            <a:off x="6446838" y="4705350"/>
            <a:ext cx="71755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32بيت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25" name="Rectangle 22"/>
          <p:cNvSpPr>
            <a:spLocks noChangeArrowheads="1"/>
          </p:cNvSpPr>
          <p:nvPr/>
        </p:nvSpPr>
        <p:spPr bwMode="auto">
          <a:xfrm>
            <a:off x="3541713" y="3576638"/>
            <a:ext cx="7175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62بيت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26" name="Rectangle 23"/>
          <p:cNvSpPr>
            <a:spLocks noChangeArrowheads="1"/>
          </p:cNvSpPr>
          <p:nvPr/>
        </p:nvSpPr>
        <p:spPr bwMode="auto">
          <a:xfrm>
            <a:off x="2933700" y="5832475"/>
            <a:ext cx="71755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64بيت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27" name="Freeform 24"/>
          <p:cNvSpPr>
            <a:spLocks/>
          </p:cNvSpPr>
          <p:nvPr/>
        </p:nvSpPr>
        <p:spPr bwMode="auto">
          <a:xfrm>
            <a:off x="7246938" y="4660900"/>
            <a:ext cx="661987" cy="1068388"/>
          </a:xfrm>
          <a:custGeom>
            <a:avLst/>
            <a:gdLst>
              <a:gd name="T0" fmla="*/ 0 w 417"/>
              <a:gd name="T1" fmla="*/ 1693545972 h 673"/>
              <a:gd name="T2" fmla="*/ 1048384298 w 417"/>
              <a:gd name="T3" fmla="*/ 1693545972 h 673"/>
              <a:gd name="T4" fmla="*/ 1048384298 w 417"/>
              <a:gd name="T5" fmla="*/ 0 h 673"/>
              <a:gd name="T6" fmla="*/ 430945672 w 417"/>
              <a:gd name="T7" fmla="*/ 0 h 673"/>
              <a:gd name="T8" fmla="*/ 0 60000 65536"/>
              <a:gd name="T9" fmla="*/ 0 60000 65536"/>
              <a:gd name="T10" fmla="*/ 0 60000 65536"/>
              <a:gd name="T11" fmla="*/ 0 60000 65536"/>
              <a:gd name="T12" fmla="*/ 0 w 417"/>
              <a:gd name="T13" fmla="*/ 0 h 673"/>
              <a:gd name="T14" fmla="*/ 417 w 417"/>
              <a:gd name="T15" fmla="*/ 673 h 6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17" h="673">
                <a:moveTo>
                  <a:pt x="0" y="672"/>
                </a:moveTo>
                <a:lnTo>
                  <a:pt x="416" y="672"/>
                </a:lnTo>
                <a:lnTo>
                  <a:pt x="416" y="0"/>
                </a:lnTo>
                <a:lnTo>
                  <a:pt x="171" y="0"/>
                </a:lnTo>
              </a:path>
            </a:pathLst>
          </a:custGeom>
          <a:noFill/>
          <a:ln w="25400" cap="rnd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28" name="Freeform 25"/>
          <p:cNvSpPr>
            <a:spLocks/>
          </p:cNvSpPr>
          <p:nvPr/>
        </p:nvSpPr>
        <p:spPr bwMode="auto">
          <a:xfrm>
            <a:off x="5164138" y="3525838"/>
            <a:ext cx="679450" cy="1812925"/>
          </a:xfrm>
          <a:custGeom>
            <a:avLst/>
            <a:gdLst>
              <a:gd name="T0" fmla="*/ 1076107602 w 428"/>
              <a:gd name="T1" fmla="*/ 2147483647 h 1142"/>
              <a:gd name="T2" fmla="*/ 1076107602 w 428"/>
              <a:gd name="T3" fmla="*/ 0 h 1142"/>
              <a:gd name="T4" fmla="*/ 0 w 428"/>
              <a:gd name="T5" fmla="*/ 0 h 1142"/>
              <a:gd name="T6" fmla="*/ 0 w 428"/>
              <a:gd name="T7" fmla="*/ 0 h 1142"/>
              <a:gd name="T8" fmla="*/ 0 w 428"/>
              <a:gd name="T9" fmla="*/ 0 h 11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8"/>
              <a:gd name="T16" fmla="*/ 0 h 1142"/>
              <a:gd name="T17" fmla="*/ 428 w 428"/>
              <a:gd name="T18" fmla="*/ 1142 h 11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8" h="1142">
                <a:moveTo>
                  <a:pt x="427" y="1141"/>
                </a:moveTo>
                <a:lnTo>
                  <a:pt x="427" y="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29" name="Freeform 26"/>
          <p:cNvSpPr>
            <a:spLocks/>
          </p:cNvSpPr>
          <p:nvPr/>
        </p:nvSpPr>
        <p:spPr bwMode="auto">
          <a:xfrm>
            <a:off x="3759200" y="4778375"/>
            <a:ext cx="1812925" cy="646113"/>
          </a:xfrm>
          <a:custGeom>
            <a:avLst/>
            <a:gdLst>
              <a:gd name="T0" fmla="*/ 2147483647 w 1142"/>
              <a:gd name="T1" fmla="*/ 1023184319 h 407"/>
              <a:gd name="T2" fmla="*/ 2147483647 w 1142"/>
              <a:gd name="T3" fmla="*/ 0 h 407"/>
              <a:gd name="T4" fmla="*/ 0 w 1142"/>
              <a:gd name="T5" fmla="*/ 0 h 407"/>
              <a:gd name="T6" fmla="*/ 0 60000 65536"/>
              <a:gd name="T7" fmla="*/ 0 60000 65536"/>
              <a:gd name="T8" fmla="*/ 0 60000 65536"/>
              <a:gd name="T9" fmla="*/ 0 w 1142"/>
              <a:gd name="T10" fmla="*/ 0 h 407"/>
              <a:gd name="T11" fmla="*/ 1142 w 1142"/>
              <a:gd name="T12" fmla="*/ 407 h 4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42" h="407">
                <a:moveTo>
                  <a:pt x="1141" y="406"/>
                </a:moveTo>
                <a:lnTo>
                  <a:pt x="1141" y="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30" name="Freeform 27"/>
          <p:cNvSpPr>
            <a:spLocks/>
          </p:cNvSpPr>
          <p:nvPr/>
        </p:nvSpPr>
        <p:spPr bwMode="auto">
          <a:xfrm>
            <a:off x="4351338" y="5743575"/>
            <a:ext cx="1103312" cy="1588"/>
          </a:xfrm>
          <a:custGeom>
            <a:avLst/>
            <a:gdLst>
              <a:gd name="T0" fmla="*/ 1748987824 w 695"/>
              <a:gd name="T1" fmla="*/ 0 h 1"/>
              <a:gd name="T2" fmla="*/ 0 w 695"/>
              <a:gd name="T3" fmla="*/ 0 h 1"/>
              <a:gd name="T4" fmla="*/ 0 60000 65536"/>
              <a:gd name="T5" fmla="*/ 0 60000 65536"/>
              <a:gd name="T6" fmla="*/ 0 w 695"/>
              <a:gd name="T7" fmla="*/ 0 h 1"/>
              <a:gd name="T8" fmla="*/ 695 w 69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5" h="1">
                <a:moveTo>
                  <a:pt x="694" y="0"/>
                </a:moveTo>
                <a:lnTo>
                  <a:pt x="0" y="0"/>
                </a:lnTo>
              </a:path>
            </a:pathLst>
          </a:custGeom>
          <a:noFill/>
          <a:ln w="25400" cap="rnd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31" name="Freeform 28"/>
          <p:cNvSpPr>
            <a:spLocks/>
          </p:cNvSpPr>
          <p:nvPr/>
        </p:nvSpPr>
        <p:spPr bwMode="auto">
          <a:xfrm>
            <a:off x="1727200" y="4237038"/>
            <a:ext cx="2405063" cy="865187"/>
          </a:xfrm>
          <a:custGeom>
            <a:avLst/>
            <a:gdLst>
              <a:gd name="T0" fmla="*/ 0 w 1515"/>
              <a:gd name="T1" fmla="*/ 25201543 h 545"/>
              <a:gd name="T2" fmla="*/ 992941846 w 1515"/>
              <a:gd name="T3" fmla="*/ 1370963990 h 545"/>
              <a:gd name="T4" fmla="*/ 2147483647 w 1515"/>
              <a:gd name="T5" fmla="*/ 1370963990 h 545"/>
              <a:gd name="T6" fmla="*/ 2147483647 w 1515"/>
              <a:gd name="T7" fmla="*/ 52922458 h 545"/>
              <a:gd name="T8" fmla="*/ 2147483647 w 1515"/>
              <a:gd name="T9" fmla="*/ 52922458 h 545"/>
              <a:gd name="T10" fmla="*/ 1935480572 w 1515"/>
              <a:gd name="T11" fmla="*/ 509071239 h 545"/>
              <a:gd name="T12" fmla="*/ 1532255222 w 1515"/>
              <a:gd name="T13" fmla="*/ 0 h 545"/>
              <a:gd name="T14" fmla="*/ 0 w 1515"/>
              <a:gd name="T15" fmla="*/ 25201543 h 5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15"/>
              <a:gd name="T25" fmla="*/ 0 h 545"/>
              <a:gd name="T26" fmla="*/ 1515 w 1515"/>
              <a:gd name="T27" fmla="*/ 545 h 54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15" h="545">
                <a:moveTo>
                  <a:pt x="0" y="10"/>
                </a:moveTo>
                <a:lnTo>
                  <a:pt x="394" y="544"/>
                </a:lnTo>
                <a:lnTo>
                  <a:pt x="1130" y="544"/>
                </a:lnTo>
                <a:lnTo>
                  <a:pt x="1514" y="21"/>
                </a:lnTo>
                <a:lnTo>
                  <a:pt x="906" y="21"/>
                </a:lnTo>
                <a:lnTo>
                  <a:pt x="768" y="202"/>
                </a:lnTo>
                <a:lnTo>
                  <a:pt x="608" y="0"/>
                </a:lnTo>
                <a:lnTo>
                  <a:pt x="0" y="1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32" name="Freeform 29"/>
          <p:cNvSpPr>
            <a:spLocks/>
          </p:cNvSpPr>
          <p:nvPr/>
        </p:nvSpPr>
        <p:spPr bwMode="auto">
          <a:xfrm>
            <a:off x="2928938" y="5083175"/>
            <a:ext cx="1587" cy="374650"/>
          </a:xfrm>
          <a:custGeom>
            <a:avLst/>
            <a:gdLst>
              <a:gd name="T0" fmla="*/ 0 w 1"/>
              <a:gd name="T1" fmla="*/ 0 h 236"/>
              <a:gd name="T2" fmla="*/ 0 w 1"/>
              <a:gd name="T3" fmla="*/ 592237558 h 236"/>
              <a:gd name="T4" fmla="*/ 0 60000 65536"/>
              <a:gd name="T5" fmla="*/ 0 60000 65536"/>
              <a:gd name="T6" fmla="*/ 0 w 1"/>
              <a:gd name="T7" fmla="*/ 0 h 236"/>
              <a:gd name="T8" fmla="*/ 1 w 1"/>
              <a:gd name="T9" fmla="*/ 236 h 2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36">
                <a:moveTo>
                  <a:pt x="0" y="0"/>
                </a:moveTo>
                <a:lnTo>
                  <a:pt x="0" y="23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33" name="Freeform 30"/>
          <p:cNvSpPr>
            <a:spLocks/>
          </p:cNvSpPr>
          <p:nvPr/>
        </p:nvSpPr>
        <p:spPr bwMode="auto">
          <a:xfrm>
            <a:off x="1016000" y="3779838"/>
            <a:ext cx="1914525" cy="2574925"/>
          </a:xfrm>
          <a:custGeom>
            <a:avLst/>
            <a:gdLst>
              <a:gd name="T0" fmla="*/ 2147483647 w 1206"/>
              <a:gd name="T1" fmla="*/ 2147483647 h 1622"/>
              <a:gd name="T2" fmla="*/ 2147483647 w 1206"/>
              <a:gd name="T3" fmla="*/ 2147483647 h 1622"/>
              <a:gd name="T4" fmla="*/ 0 w 1206"/>
              <a:gd name="T5" fmla="*/ 2147483647 h 1622"/>
              <a:gd name="T6" fmla="*/ 0 w 1206"/>
              <a:gd name="T7" fmla="*/ 0 h 1622"/>
              <a:gd name="T8" fmla="*/ 1963200924 w 1206"/>
              <a:gd name="T9" fmla="*/ 0 h 1622"/>
              <a:gd name="T10" fmla="*/ 1963200924 w 1206"/>
              <a:gd name="T11" fmla="*/ 725804980 h 16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6"/>
              <a:gd name="T19" fmla="*/ 0 h 1622"/>
              <a:gd name="T20" fmla="*/ 1206 w 1206"/>
              <a:gd name="T21" fmla="*/ 1622 h 162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6" h="1622">
                <a:moveTo>
                  <a:pt x="1205" y="1323"/>
                </a:moveTo>
                <a:lnTo>
                  <a:pt x="1205" y="1621"/>
                </a:lnTo>
                <a:lnTo>
                  <a:pt x="0" y="1621"/>
                </a:lnTo>
                <a:lnTo>
                  <a:pt x="0" y="0"/>
                </a:lnTo>
                <a:lnTo>
                  <a:pt x="779" y="0"/>
                </a:lnTo>
                <a:lnTo>
                  <a:pt x="779" y="28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34" name="Freeform 31"/>
          <p:cNvSpPr>
            <a:spLocks/>
          </p:cNvSpPr>
          <p:nvPr/>
        </p:nvSpPr>
        <p:spPr bwMode="auto">
          <a:xfrm>
            <a:off x="3556000" y="3660775"/>
            <a:ext cx="1588" cy="577850"/>
          </a:xfrm>
          <a:custGeom>
            <a:avLst/>
            <a:gdLst>
              <a:gd name="T0" fmla="*/ 0 w 1"/>
              <a:gd name="T1" fmla="*/ 0 h 364"/>
              <a:gd name="T2" fmla="*/ 0 w 1"/>
              <a:gd name="T3" fmla="*/ 914817603 h 364"/>
              <a:gd name="T4" fmla="*/ 0 60000 65536"/>
              <a:gd name="T5" fmla="*/ 0 60000 65536"/>
              <a:gd name="T6" fmla="*/ 0 w 1"/>
              <a:gd name="T7" fmla="*/ 0 h 364"/>
              <a:gd name="T8" fmla="*/ 1 w 1"/>
              <a:gd name="T9" fmla="*/ 364 h 36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64">
                <a:moveTo>
                  <a:pt x="0" y="0"/>
                </a:moveTo>
                <a:lnTo>
                  <a:pt x="0" y="363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35" name="Freeform 32"/>
          <p:cNvSpPr>
            <a:spLocks/>
          </p:cNvSpPr>
          <p:nvPr/>
        </p:nvSpPr>
        <p:spPr bwMode="auto">
          <a:xfrm>
            <a:off x="2933700" y="6129338"/>
            <a:ext cx="3468688" cy="211137"/>
          </a:xfrm>
          <a:custGeom>
            <a:avLst/>
            <a:gdLst>
              <a:gd name="T0" fmla="*/ 0 w 2185"/>
              <a:gd name="T1" fmla="*/ 332659784 h 133"/>
              <a:gd name="T2" fmla="*/ 2147483647 w 2185"/>
              <a:gd name="T3" fmla="*/ 332659784 h 133"/>
              <a:gd name="T4" fmla="*/ 2147483647 w 2185"/>
              <a:gd name="T5" fmla="*/ 0 h 133"/>
              <a:gd name="T6" fmla="*/ 0 60000 65536"/>
              <a:gd name="T7" fmla="*/ 0 60000 65536"/>
              <a:gd name="T8" fmla="*/ 0 60000 65536"/>
              <a:gd name="T9" fmla="*/ 0 w 2185"/>
              <a:gd name="T10" fmla="*/ 0 h 133"/>
              <a:gd name="T11" fmla="*/ 2185 w 2185"/>
              <a:gd name="T12" fmla="*/ 133 h 13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85" h="133">
                <a:moveTo>
                  <a:pt x="0" y="132"/>
                </a:moveTo>
                <a:lnTo>
                  <a:pt x="2184" y="132"/>
                </a:lnTo>
                <a:lnTo>
                  <a:pt x="2184" y="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0C60E4E-F5FE-4264-A7BF-7C2E523B5BB4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2662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2662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FAFA2F-43D4-495A-8449-C08D60FF93A8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>
          <a:xfrm>
            <a:off x="639763" y="228600"/>
            <a:ext cx="3382962" cy="457200"/>
          </a:xfrm>
        </p:spPr>
        <p:txBody>
          <a:bodyPr/>
          <a:lstStyle/>
          <a:p>
            <a:pPr algn="l" eaLnBrk="1" hangingPunct="1"/>
            <a:r>
              <a:rPr lang="fa-IR" sz="2800" smtClean="0">
                <a:cs typeface="Lotus" pitchFamily="2" charset="-78"/>
              </a:rPr>
              <a:t>الگوريتم تقسيم ور</a:t>
            </a:r>
            <a:r>
              <a:rPr lang="ar-SA" sz="2800" b="1" smtClean="0">
                <a:cs typeface="Lotus" pitchFamily="2" charset="-78"/>
              </a:rPr>
              <a:t>ژ</a:t>
            </a:r>
            <a:r>
              <a:rPr lang="fa-IR" sz="2800" smtClean="0">
                <a:cs typeface="Lotus" pitchFamily="2" charset="-78"/>
              </a:rPr>
              <a:t>ن 1</a:t>
            </a:r>
            <a:endParaRPr lang="en-US" sz="2800" smtClean="0">
              <a:cs typeface="Lotus" pitchFamily="2" charset="-78"/>
            </a:endParaRPr>
          </a:p>
        </p:txBody>
      </p:sp>
      <p:sp>
        <p:nvSpPr>
          <p:cNvPr id="26630" name="Rectangle 3"/>
          <p:cNvSpPr>
            <a:spLocks noChangeArrowheads="1"/>
          </p:cNvSpPr>
          <p:nvPr/>
        </p:nvSpPr>
        <p:spPr bwMode="auto">
          <a:xfrm>
            <a:off x="3429000" y="6096000"/>
            <a:ext cx="2590800" cy="7620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16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6631" name="Rectangle 4"/>
          <p:cNvSpPr>
            <a:spLocks noChangeArrowheads="1"/>
          </p:cNvSpPr>
          <p:nvPr/>
        </p:nvSpPr>
        <p:spPr bwMode="auto">
          <a:xfrm>
            <a:off x="4241800" y="2794000"/>
            <a:ext cx="4584700" cy="149701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2" name="Rectangle 5"/>
          <p:cNvSpPr>
            <a:spLocks noChangeArrowheads="1"/>
          </p:cNvSpPr>
          <p:nvPr/>
        </p:nvSpPr>
        <p:spPr bwMode="auto">
          <a:xfrm>
            <a:off x="4297363" y="2789238"/>
            <a:ext cx="4572000" cy="9128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2ب.بازيابي مقدار اوليه با جمع ثبات مقسوم عليه و قرار دادن مجموع در ثبات باقي مانده . شيفت ثبات خارج قسمت به چپ و صفر کردن کم ارزش ترين بيت جديد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3" name="Rectangle 6"/>
          <p:cNvSpPr>
            <a:spLocks noChangeArrowheads="1"/>
          </p:cNvSpPr>
          <p:nvPr/>
        </p:nvSpPr>
        <p:spPr bwMode="auto">
          <a:xfrm>
            <a:off x="5510213" y="1111250"/>
            <a:ext cx="3363912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4" name="Rectangle 7"/>
          <p:cNvSpPr>
            <a:spLocks noChangeArrowheads="1"/>
          </p:cNvSpPr>
          <p:nvPr/>
        </p:nvSpPr>
        <p:spPr bwMode="auto">
          <a:xfrm>
            <a:off x="5711825" y="2141538"/>
            <a:ext cx="1149350" cy="20955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5" name="Rectangle 8"/>
          <p:cNvSpPr>
            <a:spLocks noChangeArrowheads="1"/>
          </p:cNvSpPr>
          <p:nvPr/>
        </p:nvSpPr>
        <p:spPr bwMode="auto">
          <a:xfrm>
            <a:off x="5394325" y="2057400"/>
            <a:ext cx="1787525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تست کردن باقي مانده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6" name="Rectangle 9"/>
          <p:cNvSpPr>
            <a:spLocks noChangeArrowheads="1"/>
          </p:cNvSpPr>
          <p:nvPr/>
        </p:nvSpPr>
        <p:spPr bwMode="auto">
          <a:xfrm>
            <a:off x="7032625" y="1889125"/>
            <a:ext cx="1293813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باقي مانده</a:t>
            </a:r>
            <a:r>
              <a:rPr lang="en-US" sz="1800" b="1">
                <a:solidFill>
                  <a:srgbClr val="000000"/>
                </a:solidFill>
                <a:latin typeface="Times New Roman" pitchFamily="18" charset="0"/>
              </a:rPr>
              <a:t> &lt; 0</a:t>
            </a:r>
          </a:p>
        </p:txBody>
      </p:sp>
      <p:sp>
        <p:nvSpPr>
          <p:cNvPr id="26637" name="Rectangle 10"/>
          <p:cNvSpPr>
            <a:spLocks noChangeArrowheads="1"/>
          </p:cNvSpPr>
          <p:nvPr/>
        </p:nvSpPr>
        <p:spPr bwMode="auto">
          <a:xfrm>
            <a:off x="3579813" y="1911350"/>
            <a:ext cx="1289050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باقي مانده</a:t>
            </a:r>
            <a:r>
              <a:rPr lang="en-US" sz="1800" b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1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</a:t>
            </a:r>
            <a:r>
              <a:rPr lang="en-US" sz="1800" b="1">
                <a:solidFill>
                  <a:srgbClr val="000000"/>
                </a:solidFill>
                <a:latin typeface="Times New Roman" pitchFamily="18" charset="0"/>
              </a:rPr>
              <a:t> 0</a:t>
            </a:r>
          </a:p>
        </p:txBody>
      </p:sp>
      <p:sp>
        <p:nvSpPr>
          <p:cNvPr id="26638" name="Rectangle 11"/>
          <p:cNvSpPr>
            <a:spLocks noChangeArrowheads="1"/>
          </p:cNvSpPr>
          <p:nvPr/>
        </p:nvSpPr>
        <p:spPr bwMode="auto">
          <a:xfrm>
            <a:off x="4705350" y="836613"/>
            <a:ext cx="3927475" cy="6445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r" eaLnBrk="0" hangingPunct="0"/>
            <a:r>
              <a:rPr lang="en-US" sz="1800" b="1">
                <a:solidFill>
                  <a:srgbClr val="000000"/>
                </a:solidFill>
                <a:latin typeface="Times New Roman" pitchFamily="18" charset="0"/>
              </a:rPr>
              <a:t>1. </a:t>
            </a:r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کم کنيد ثبات مقسوم عليه را از ثبات باقي مانده </a:t>
            </a:r>
          </a:p>
          <a:p>
            <a:pPr algn="r"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نتيجه را در ثبات باقي مانده قرار دهيد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9" name="Rectangle 12"/>
          <p:cNvSpPr>
            <a:spLocks noChangeArrowheads="1"/>
          </p:cNvSpPr>
          <p:nvPr/>
        </p:nvSpPr>
        <p:spPr bwMode="auto">
          <a:xfrm>
            <a:off x="4775200" y="852488"/>
            <a:ext cx="4013200" cy="849312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40" name="Rectangle 13"/>
          <p:cNvSpPr>
            <a:spLocks noChangeArrowheads="1"/>
          </p:cNvSpPr>
          <p:nvPr/>
        </p:nvSpPr>
        <p:spPr bwMode="auto">
          <a:xfrm>
            <a:off x="2103438" y="2879725"/>
            <a:ext cx="1835150" cy="11874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800" b="1">
                <a:solidFill>
                  <a:srgbClr val="000000"/>
                </a:solidFill>
                <a:latin typeface="Times New Roman" pitchFamily="18" charset="0"/>
              </a:rPr>
              <a:t>2a. </a:t>
            </a:r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شيفت به چپ ثبات خارج قسمت و 1 کردن آخرين بيت جديد سمت راست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41" name="Rectangle 14"/>
          <p:cNvSpPr>
            <a:spLocks noChangeArrowheads="1"/>
          </p:cNvSpPr>
          <p:nvPr/>
        </p:nvSpPr>
        <p:spPr bwMode="auto">
          <a:xfrm>
            <a:off x="2070100" y="2794000"/>
            <a:ext cx="1917700" cy="14605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42" name="Rectangle 15"/>
          <p:cNvSpPr>
            <a:spLocks noChangeArrowheads="1"/>
          </p:cNvSpPr>
          <p:nvPr/>
        </p:nvSpPr>
        <p:spPr bwMode="auto">
          <a:xfrm>
            <a:off x="2828925" y="4541838"/>
            <a:ext cx="4283075" cy="3667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3- شيفت به راست ثبات مقسوم عليه به اندازه يک بيت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43" name="Rectangle 16"/>
          <p:cNvSpPr>
            <a:spLocks noChangeArrowheads="1"/>
          </p:cNvSpPr>
          <p:nvPr/>
        </p:nvSpPr>
        <p:spPr bwMode="auto">
          <a:xfrm>
            <a:off x="2795588" y="4562475"/>
            <a:ext cx="3954462" cy="3016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44" name="Rectangle 17"/>
          <p:cNvSpPr>
            <a:spLocks noChangeArrowheads="1"/>
          </p:cNvSpPr>
          <p:nvPr/>
        </p:nvSpPr>
        <p:spPr bwMode="auto">
          <a:xfrm>
            <a:off x="5592763" y="5281613"/>
            <a:ext cx="1114425" cy="193675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45" name="AutoShape 18"/>
          <p:cNvSpPr>
            <a:spLocks noChangeArrowheads="1"/>
          </p:cNvSpPr>
          <p:nvPr/>
        </p:nvSpPr>
        <p:spPr bwMode="auto">
          <a:xfrm>
            <a:off x="4048125" y="6318250"/>
            <a:ext cx="1006475" cy="355600"/>
          </a:xfrm>
          <a:prstGeom prst="roundRect">
            <a:avLst>
              <a:gd name="adj" fmla="val 46292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46" name="Rectangle 19"/>
          <p:cNvSpPr>
            <a:spLocks noChangeArrowheads="1"/>
          </p:cNvSpPr>
          <p:nvPr/>
        </p:nvSpPr>
        <p:spPr bwMode="auto">
          <a:xfrm>
            <a:off x="4237038" y="6342063"/>
            <a:ext cx="541337" cy="3667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پايان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47" name="Rectangle 20"/>
          <p:cNvSpPr>
            <a:spLocks noChangeArrowheads="1"/>
          </p:cNvSpPr>
          <p:nvPr/>
        </p:nvSpPr>
        <p:spPr bwMode="auto">
          <a:xfrm>
            <a:off x="6026150" y="5600700"/>
            <a:ext cx="787400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48" name="Rectangle 21"/>
          <p:cNvSpPr>
            <a:spLocks noChangeArrowheads="1"/>
          </p:cNvSpPr>
          <p:nvPr/>
        </p:nvSpPr>
        <p:spPr bwMode="auto">
          <a:xfrm>
            <a:off x="4881563" y="5938838"/>
            <a:ext cx="392112" cy="36353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بله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49" name="AutoShape 22"/>
          <p:cNvSpPr>
            <a:spLocks noChangeArrowheads="1"/>
          </p:cNvSpPr>
          <p:nvPr/>
        </p:nvSpPr>
        <p:spPr bwMode="auto">
          <a:xfrm>
            <a:off x="4851400" y="127000"/>
            <a:ext cx="3822700" cy="317500"/>
          </a:xfrm>
          <a:prstGeom prst="roundRect">
            <a:avLst>
              <a:gd name="adj" fmla="val 43597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50" name="Rectangle 23"/>
          <p:cNvSpPr>
            <a:spLocks noChangeArrowheads="1"/>
          </p:cNvSpPr>
          <p:nvPr/>
        </p:nvSpPr>
        <p:spPr bwMode="auto">
          <a:xfrm>
            <a:off x="4913313" y="123825"/>
            <a:ext cx="3241675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r"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شروع:مقسوم را در باقي مانده قرار دهيد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51" name="AutoShape 24"/>
          <p:cNvSpPr>
            <a:spLocks noChangeArrowheads="1"/>
          </p:cNvSpPr>
          <p:nvPr/>
        </p:nvSpPr>
        <p:spPr bwMode="auto">
          <a:xfrm>
            <a:off x="5251450" y="1936750"/>
            <a:ext cx="1765300" cy="755650"/>
          </a:xfrm>
          <a:prstGeom prst="diamond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52" name="Line 25"/>
          <p:cNvSpPr>
            <a:spLocks noChangeShapeType="1"/>
          </p:cNvSpPr>
          <p:nvPr/>
        </p:nvSpPr>
        <p:spPr bwMode="auto">
          <a:xfrm>
            <a:off x="6153150" y="1727200"/>
            <a:ext cx="0" cy="203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53" name="Freeform 26"/>
          <p:cNvSpPr>
            <a:spLocks/>
          </p:cNvSpPr>
          <p:nvPr/>
        </p:nvSpPr>
        <p:spPr bwMode="auto">
          <a:xfrm>
            <a:off x="7010400" y="2305050"/>
            <a:ext cx="706438" cy="458788"/>
          </a:xfrm>
          <a:custGeom>
            <a:avLst/>
            <a:gdLst>
              <a:gd name="T0" fmla="*/ 0 w 445"/>
              <a:gd name="T1" fmla="*/ 0 h 289"/>
              <a:gd name="T2" fmla="*/ 1118950257 w 445"/>
              <a:gd name="T3" fmla="*/ 0 h 289"/>
              <a:gd name="T4" fmla="*/ 1118950257 w 445"/>
              <a:gd name="T5" fmla="*/ 725805683 h 289"/>
              <a:gd name="T6" fmla="*/ 0 60000 65536"/>
              <a:gd name="T7" fmla="*/ 0 60000 65536"/>
              <a:gd name="T8" fmla="*/ 0 60000 65536"/>
              <a:gd name="T9" fmla="*/ 0 w 445"/>
              <a:gd name="T10" fmla="*/ 0 h 289"/>
              <a:gd name="T11" fmla="*/ 445 w 445"/>
              <a:gd name="T12" fmla="*/ 289 h 28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5" h="289">
                <a:moveTo>
                  <a:pt x="0" y="0"/>
                </a:moveTo>
                <a:lnTo>
                  <a:pt x="444" y="0"/>
                </a:lnTo>
                <a:lnTo>
                  <a:pt x="444" y="28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54" name="Freeform 27"/>
          <p:cNvSpPr>
            <a:spLocks/>
          </p:cNvSpPr>
          <p:nvPr/>
        </p:nvSpPr>
        <p:spPr bwMode="auto">
          <a:xfrm>
            <a:off x="3009900" y="2305050"/>
            <a:ext cx="2268538" cy="477838"/>
          </a:xfrm>
          <a:custGeom>
            <a:avLst/>
            <a:gdLst>
              <a:gd name="T0" fmla="*/ 2147483647 w 1429"/>
              <a:gd name="T1" fmla="*/ 0 h 301"/>
              <a:gd name="T2" fmla="*/ 0 w 1429"/>
              <a:gd name="T3" fmla="*/ 0 h 301"/>
              <a:gd name="T4" fmla="*/ 0 w 1429"/>
              <a:gd name="T5" fmla="*/ 756047558 h 301"/>
              <a:gd name="T6" fmla="*/ 0 60000 65536"/>
              <a:gd name="T7" fmla="*/ 0 60000 65536"/>
              <a:gd name="T8" fmla="*/ 0 60000 65536"/>
              <a:gd name="T9" fmla="*/ 0 w 1429"/>
              <a:gd name="T10" fmla="*/ 0 h 301"/>
              <a:gd name="T11" fmla="*/ 1429 w 1429"/>
              <a:gd name="T12" fmla="*/ 301 h 30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29" h="301">
                <a:moveTo>
                  <a:pt x="1428" y="0"/>
                </a:moveTo>
                <a:lnTo>
                  <a:pt x="0" y="0"/>
                </a:lnTo>
                <a:lnTo>
                  <a:pt x="0" y="30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55" name="Rectangle 28"/>
          <p:cNvSpPr>
            <a:spLocks noChangeArrowheads="1"/>
          </p:cNvSpPr>
          <p:nvPr/>
        </p:nvSpPr>
        <p:spPr bwMode="auto">
          <a:xfrm>
            <a:off x="3932238" y="5257800"/>
            <a:ext cx="1322387" cy="9128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آيا سي و سومين تکرار است؟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56" name="AutoShape 29"/>
          <p:cNvSpPr>
            <a:spLocks noChangeArrowheads="1"/>
          </p:cNvSpPr>
          <p:nvPr/>
        </p:nvSpPr>
        <p:spPr bwMode="auto">
          <a:xfrm>
            <a:off x="3657600" y="5257800"/>
            <a:ext cx="1765300" cy="755650"/>
          </a:xfrm>
          <a:prstGeom prst="diamond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57" name="Line 30"/>
          <p:cNvSpPr>
            <a:spLocks noChangeShapeType="1"/>
          </p:cNvSpPr>
          <p:nvPr/>
        </p:nvSpPr>
        <p:spPr bwMode="auto">
          <a:xfrm>
            <a:off x="4572000" y="4889500"/>
            <a:ext cx="0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58" name="Line 31"/>
          <p:cNvSpPr>
            <a:spLocks noChangeShapeType="1"/>
          </p:cNvSpPr>
          <p:nvPr/>
        </p:nvSpPr>
        <p:spPr bwMode="auto">
          <a:xfrm>
            <a:off x="4552950" y="6089650"/>
            <a:ext cx="0" cy="203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59" name="Rectangle 32"/>
          <p:cNvSpPr>
            <a:spLocks noChangeArrowheads="1"/>
          </p:cNvSpPr>
          <p:nvPr/>
        </p:nvSpPr>
        <p:spPr bwMode="auto">
          <a:xfrm>
            <a:off x="5529263" y="5310188"/>
            <a:ext cx="465137" cy="3667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خير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60" name="Line 33"/>
          <p:cNvSpPr>
            <a:spLocks noChangeShapeType="1"/>
          </p:cNvSpPr>
          <p:nvPr/>
        </p:nvSpPr>
        <p:spPr bwMode="auto">
          <a:xfrm>
            <a:off x="6153150" y="508000"/>
            <a:ext cx="0" cy="3175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61" name="Freeform 34"/>
          <p:cNvSpPr>
            <a:spLocks/>
          </p:cNvSpPr>
          <p:nvPr/>
        </p:nvSpPr>
        <p:spPr bwMode="auto">
          <a:xfrm>
            <a:off x="5410200" y="628650"/>
            <a:ext cx="3602038" cy="5049838"/>
          </a:xfrm>
          <a:custGeom>
            <a:avLst/>
            <a:gdLst>
              <a:gd name="T0" fmla="*/ 0 w 2269"/>
              <a:gd name="T1" fmla="*/ 2147483647 h 3181"/>
              <a:gd name="T2" fmla="*/ 2147483647 w 2269"/>
              <a:gd name="T3" fmla="*/ 2147483647 h 3181"/>
              <a:gd name="T4" fmla="*/ 2147483647 w 2269"/>
              <a:gd name="T5" fmla="*/ 0 h 3181"/>
              <a:gd name="T6" fmla="*/ 1239916910 w 2269"/>
              <a:gd name="T7" fmla="*/ 0 h 3181"/>
              <a:gd name="T8" fmla="*/ 0 60000 65536"/>
              <a:gd name="T9" fmla="*/ 0 60000 65536"/>
              <a:gd name="T10" fmla="*/ 0 60000 65536"/>
              <a:gd name="T11" fmla="*/ 0 60000 65536"/>
              <a:gd name="T12" fmla="*/ 0 w 2269"/>
              <a:gd name="T13" fmla="*/ 0 h 3181"/>
              <a:gd name="T14" fmla="*/ 2269 w 2269"/>
              <a:gd name="T15" fmla="*/ 3181 h 31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69" h="3181">
                <a:moveTo>
                  <a:pt x="0" y="3180"/>
                </a:moveTo>
                <a:lnTo>
                  <a:pt x="2268" y="3180"/>
                </a:lnTo>
                <a:lnTo>
                  <a:pt x="2268" y="0"/>
                </a:lnTo>
                <a:lnTo>
                  <a:pt x="492" y="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62" name="Freeform 35"/>
          <p:cNvSpPr>
            <a:spLocks/>
          </p:cNvSpPr>
          <p:nvPr/>
        </p:nvSpPr>
        <p:spPr bwMode="auto">
          <a:xfrm>
            <a:off x="6229350" y="4324350"/>
            <a:ext cx="1588" cy="249238"/>
          </a:xfrm>
          <a:custGeom>
            <a:avLst/>
            <a:gdLst>
              <a:gd name="T0" fmla="*/ 0 w 1"/>
              <a:gd name="T1" fmla="*/ 0 h 157"/>
              <a:gd name="T2" fmla="*/ 0 w 1"/>
              <a:gd name="T3" fmla="*/ 393145110 h 157"/>
              <a:gd name="T4" fmla="*/ 0 60000 65536"/>
              <a:gd name="T5" fmla="*/ 0 60000 65536"/>
              <a:gd name="T6" fmla="*/ 0 w 1"/>
              <a:gd name="T7" fmla="*/ 0 h 157"/>
              <a:gd name="T8" fmla="*/ 1 w 1"/>
              <a:gd name="T9" fmla="*/ 157 h 15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57">
                <a:moveTo>
                  <a:pt x="0" y="0"/>
                </a:moveTo>
                <a:lnTo>
                  <a:pt x="0" y="156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63" name="Freeform 36"/>
          <p:cNvSpPr>
            <a:spLocks/>
          </p:cNvSpPr>
          <p:nvPr/>
        </p:nvSpPr>
        <p:spPr bwMode="auto">
          <a:xfrm flipH="1">
            <a:off x="2935288" y="4262438"/>
            <a:ext cx="74612" cy="311150"/>
          </a:xfrm>
          <a:custGeom>
            <a:avLst/>
            <a:gdLst>
              <a:gd name="T0" fmla="*/ 0 w 1"/>
              <a:gd name="T1" fmla="*/ 0 h 157"/>
              <a:gd name="T2" fmla="*/ 0 w 1"/>
              <a:gd name="T3" fmla="*/ 612723724 h 157"/>
              <a:gd name="T4" fmla="*/ 0 60000 65536"/>
              <a:gd name="T5" fmla="*/ 0 60000 65536"/>
              <a:gd name="T6" fmla="*/ 0 w 1"/>
              <a:gd name="T7" fmla="*/ 0 h 157"/>
              <a:gd name="T8" fmla="*/ 1 w 1"/>
              <a:gd name="T9" fmla="*/ 157 h 15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57">
                <a:moveTo>
                  <a:pt x="0" y="0"/>
                </a:moveTo>
                <a:lnTo>
                  <a:pt x="0" y="156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64" name="Rectangle 37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457200" y="1050925"/>
            <a:ext cx="3017838" cy="660400"/>
          </a:xfrm>
          <a:noFill/>
        </p:spPr>
        <p:txBody>
          <a:bodyPr lIns="63500" tIns="25400" rIns="63500" bIns="25400">
            <a:spAutoFit/>
          </a:bodyPr>
          <a:lstStyle/>
          <a:p>
            <a:pPr marL="0" indent="0" eaLnBrk="1" hangingPunct="1">
              <a:buFont typeface="Wingdings" pitchFamily="2" charset="2"/>
              <a:buNone/>
              <a:tabLst>
                <a:tab pos="1028700" algn="l"/>
                <a:tab pos="2914650" algn="l"/>
              </a:tabLst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N+1</a:t>
            </a:r>
            <a:r>
              <a:rPr lang="fa-IR" sz="2000" b="1" smtClean="0">
                <a:latin typeface="Arial" pitchFamily="34" charset="0"/>
                <a:cs typeface="Arial" pitchFamily="34" charset="0"/>
              </a:rPr>
              <a:t> مرحله براي 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n</a:t>
            </a:r>
            <a:r>
              <a:rPr lang="fa-IR" sz="2000" b="1" smtClean="0">
                <a:latin typeface="Arial" pitchFamily="34" charset="0"/>
                <a:cs typeface="Arial" pitchFamily="34" charset="0"/>
              </a:rPr>
              <a:t>بيت خرج قسمت و باقي مانده</a:t>
            </a:r>
            <a:endParaRPr lang="en-US" sz="2000" b="1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65" name="Rectangle 38"/>
          <p:cNvSpPr>
            <a:spLocks noChangeArrowheads="1"/>
          </p:cNvSpPr>
          <p:nvPr/>
        </p:nvSpPr>
        <p:spPr bwMode="auto">
          <a:xfrm>
            <a:off x="274638" y="5635625"/>
            <a:ext cx="37211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1600" b="1">
                <a:latin typeface="Arial" pitchFamily="34" charset="0"/>
                <a:cs typeface="Arial" pitchFamily="34" charset="0"/>
              </a:rPr>
              <a:t>باقي مانده</a:t>
            </a:r>
            <a:r>
              <a:rPr lang="en-US" sz="1600" b="1">
                <a:latin typeface="Arial" pitchFamily="34" charset="0"/>
                <a:cs typeface="Arial" pitchFamily="34" charset="0"/>
              </a:rPr>
              <a:t>         </a:t>
            </a:r>
            <a:r>
              <a:rPr lang="fa-IR" sz="1600" b="1">
                <a:latin typeface="Arial" pitchFamily="34" charset="0"/>
                <a:cs typeface="Arial" pitchFamily="34" charset="0"/>
              </a:rPr>
              <a:t>خارج قسمت</a:t>
            </a:r>
            <a:r>
              <a:rPr lang="en-US" sz="1600" b="1">
                <a:latin typeface="Arial" pitchFamily="34" charset="0"/>
                <a:cs typeface="Arial" pitchFamily="34" charset="0"/>
              </a:rPr>
              <a:t>	</a:t>
            </a:r>
            <a:r>
              <a:rPr lang="fa-IR" sz="1600" b="1">
                <a:latin typeface="Arial" pitchFamily="34" charset="0"/>
                <a:cs typeface="Arial" pitchFamily="34" charset="0"/>
              </a:rPr>
              <a:t>مقسوم غليه</a:t>
            </a:r>
            <a:r>
              <a:rPr lang="en-US" sz="1600" b="1">
                <a:latin typeface="Arial" pitchFamily="34" charset="0"/>
                <a:cs typeface="Arial" pitchFamily="34" charset="0"/>
              </a:rPr>
              <a:t/>
            </a:r>
            <a:br>
              <a:rPr lang="en-US" sz="1600" b="1">
                <a:latin typeface="Arial" pitchFamily="34" charset="0"/>
                <a:cs typeface="Arial" pitchFamily="34" charset="0"/>
              </a:rPr>
            </a:br>
            <a:r>
              <a:rPr lang="en-US" sz="1600" b="1">
                <a:latin typeface="Arial" pitchFamily="34" charset="0"/>
                <a:cs typeface="Arial" pitchFamily="34" charset="0"/>
              </a:rPr>
              <a:t>0000 0111  0000	0010 0000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D2E01A4-4035-47B5-92ED-033B4F49132F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2765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2765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9BA6C5A-7C88-47DF-BEC4-0E05D294373E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276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مشاهدات تقسيم ور</a:t>
            </a:r>
            <a:r>
              <a:rPr lang="ar-SA" b="1" smtClean="0">
                <a:cs typeface="Lotus" pitchFamily="2" charset="-78"/>
              </a:rPr>
              <a:t>ژ</a:t>
            </a:r>
            <a:r>
              <a:rPr lang="fa-IR" smtClean="0">
                <a:cs typeface="Lotus" pitchFamily="2" charset="-78"/>
              </a:rPr>
              <a:t>ن1</a:t>
            </a:r>
            <a:endParaRPr lang="en-US" smtClean="0">
              <a:cs typeface="Lotus" pitchFamily="2" charset="-78"/>
            </a:endParaRPr>
          </a:p>
        </p:txBody>
      </p:sp>
      <p:sp>
        <p:nvSpPr>
          <p:cNvPr id="27654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a-IR" sz="2800" smtClean="0">
                <a:latin typeface="Arial" pitchFamily="34" charset="0"/>
                <a:cs typeface="Arial" pitchFamily="34" charset="0"/>
              </a:rPr>
              <a:t>نصف بيت ها در مقسوم عليه هميشه صفر است</a:t>
            </a:r>
          </a:p>
          <a:p>
            <a:pPr eaLnBrk="1" hangingPunct="1">
              <a:lnSpc>
                <a:spcPct val="90000"/>
              </a:lnSpc>
            </a:pPr>
            <a:r>
              <a:rPr lang="fa-IR" sz="2800" smtClean="0">
                <a:latin typeface="Arial" pitchFamily="34" charset="0"/>
                <a:cs typeface="Arial" pitchFamily="34" charset="0"/>
              </a:rPr>
              <a:t> =&gt;نصف 64 بيت جمع کننده هدررفته است</a:t>
            </a:r>
          </a:p>
          <a:p>
            <a:pPr eaLnBrk="1" hangingPunct="1">
              <a:lnSpc>
                <a:spcPct val="90000"/>
              </a:lnSpc>
            </a:pPr>
            <a:r>
              <a:rPr lang="fa-IR" sz="2800" smtClean="0">
                <a:latin typeface="Arial" pitchFamily="34" charset="0"/>
                <a:cs typeface="Arial" pitchFamily="34" charset="0"/>
              </a:rPr>
              <a:t>=&gt;نصف مقسوم عليه هدر رفته است</a:t>
            </a:r>
          </a:p>
          <a:p>
            <a:pPr eaLnBrk="1" hangingPunct="1">
              <a:lnSpc>
                <a:spcPct val="90000"/>
              </a:lnSpc>
            </a:pPr>
            <a:r>
              <a:rPr lang="fa-IR" sz="2800" smtClean="0">
                <a:latin typeface="Arial" pitchFamily="34" charset="0"/>
                <a:cs typeface="Arial" pitchFamily="34" charset="0"/>
              </a:rPr>
              <a:t>به جاي اينکه مقسوم عليه را شيفت به راست دهيم </a:t>
            </a:r>
            <a:r>
              <a:rPr lang="ar-SA" sz="2400" smtClean="0">
                <a:latin typeface="Arial" pitchFamily="34" charset="0"/>
                <a:cs typeface="Arial" pitchFamily="34" charset="0"/>
              </a:rPr>
              <a:t>،</a:t>
            </a:r>
            <a:r>
              <a:rPr lang="fa-IR" sz="2800" smtClean="0">
                <a:latin typeface="Arial" pitchFamily="34" charset="0"/>
                <a:cs typeface="Arial" pitchFamily="34" charset="0"/>
              </a:rPr>
              <a:t> باقي مانده را شيفت به چپ مي دهيم ؟</a:t>
            </a:r>
          </a:p>
          <a:p>
            <a:pPr eaLnBrk="1" hangingPunct="1">
              <a:lnSpc>
                <a:spcPct val="90000"/>
              </a:lnSpc>
            </a:pPr>
            <a:r>
              <a:rPr lang="fa-IR" sz="2800" smtClean="0">
                <a:latin typeface="Arial" pitchFamily="34" charset="0"/>
                <a:cs typeface="Arial" pitchFamily="34" charset="0"/>
              </a:rPr>
              <a:t>مرحله اول نمي تواند توليد يک خارج قسمت کند(به عبارت ديگر خيلي بزرگ است)</a:t>
            </a:r>
          </a:p>
          <a:p>
            <a:pPr eaLnBrk="1" hangingPunct="1">
              <a:lnSpc>
                <a:spcPct val="90000"/>
              </a:lnSpc>
            </a:pPr>
            <a:r>
              <a:rPr lang="fa-IR" sz="2800" smtClean="0">
                <a:latin typeface="Arial" pitchFamily="34" charset="0"/>
                <a:cs typeface="Arial" pitchFamily="34" charset="0"/>
              </a:rPr>
              <a:t>=&gt;به وسيله اجراي فرمان ها با شيفت اول و سپس تفريق مي توان يک تکرار ذخيره کرد.</a:t>
            </a:r>
            <a:endParaRPr lang="en-US" sz="280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385B763-C84A-46B8-81AA-69F4A80D5D55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286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286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923FCD0-1330-4F82-8E4D-A49ECEE630B6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286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سخت افزار تقسيم </a:t>
            </a:r>
            <a:r>
              <a:rPr lang="fa-IR" sz="3600" smtClean="0">
                <a:cs typeface="Lotus" pitchFamily="2" charset="-78"/>
              </a:rPr>
              <a:t>ور</a:t>
            </a:r>
            <a:r>
              <a:rPr lang="ar-SA" sz="3600" b="1" smtClean="0">
                <a:cs typeface="Lotus" pitchFamily="2" charset="-78"/>
              </a:rPr>
              <a:t>ژ</a:t>
            </a:r>
            <a:r>
              <a:rPr lang="fa-IR" sz="3600" smtClean="0">
                <a:cs typeface="Lotus" pitchFamily="2" charset="-78"/>
              </a:rPr>
              <a:t>ن 2</a:t>
            </a:r>
            <a:endParaRPr lang="en-US" sz="3600" smtClean="0">
              <a:cs typeface="Lotus" pitchFamily="2" charset="-78"/>
            </a:endParaRPr>
          </a:p>
        </p:txBody>
      </p:sp>
      <p:sp>
        <p:nvSpPr>
          <p:cNvPr id="28678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639763" y="1905000"/>
            <a:ext cx="7970837" cy="1066800"/>
          </a:xfrm>
        </p:spPr>
        <p:txBody>
          <a:bodyPr/>
          <a:lstStyle/>
          <a:p>
            <a:pPr eaLnBrk="1" hangingPunct="1"/>
            <a:r>
              <a:rPr lang="fa-IR" smtClean="0">
                <a:latin typeface="Arial" pitchFamily="34" charset="0"/>
                <a:cs typeface="Arial" pitchFamily="34" charset="0"/>
              </a:rPr>
              <a:t>32 بيت ثبات مقسوم عليه </a:t>
            </a:r>
            <a:r>
              <a:rPr lang="ar-SA" sz="2800" smtClean="0">
                <a:latin typeface="Arial" pitchFamily="34" charset="0"/>
                <a:cs typeface="Arial" pitchFamily="34" charset="0"/>
              </a:rPr>
              <a:t>،</a:t>
            </a:r>
            <a:r>
              <a:rPr lang="fa-IR" smtClean="0">
                <a:latin typeface="Arial" pitchFamily="34" charset="0"/>
                <a:cs typeface="Arial" pitchFamily="34" charset="0"/>
              </a:rPr>
              <a:t> 32بيت</a:t>
            </a:r>
            <a:r>
              <a:rPr lang="en-US" smtClean="0">
                <a:latin typeface="Arial" pitchFamily="34" charset="0"/>
                <a:cs typeface="Arial" pitchFamily="34" charset="0"/>
              </a:rPr>
              <a:t>ALU </a:t>
            </a:r>
            <a:r>
              <a:rPr lang="ar-SA" sz="2800" smtClean="0">
                <a:latin typeface="Arial" pitchFamily="34" charset="0"/>
                <a:cs typeface="Arial" pitchFamily="34" charset="0"/>
              </a:rPr>
              <a:t>،</a:t>
            </a:r>
            <a:r>
              <a:rPr lang="fa-IR" sz="2800" smtClean="0">
                <a:latin typeface="Arial" pitchFamily="34" charset="0"/>
                <a:cs typeface="Arial" pitchFamily="34" charset="0"/>
              </a:rPr>
              <a:t> 64بيت ثبات باقي مانده</a:t>
            </a:r>
            <a:r>
              <a:rPr lang="fa-IR" smtClean="0">
                <a:latin typeface="Arial" pitchFamily="34" charset="0"/>
                <a:cs typeface="Arial" pitchFamily="34" charset="0"/>
              </a:rPr>
              <a:t> </a:t>
            </a:r>
            <a:r>
              <a:rPr lang="ar-SA" sz="2800" smtClean="0">
                <a:latin typeface="Arial" pitchFamily="34" charset="0"/>
                <a:cs typeface="Arial" pitchFamily="34" charset="0"/>
              </a:rPr>
              <a:t>،</a:t>
            </a:r>
            <a:r>
              <a:rPr lang="fa-IR" sz="2800" smtClean="0">
                <a:latin typeface="Arial" pitchFamily="34" charset="0"/>
                <a:cs typeface="Arial" pitchFamily="34" charset="0"/>
              </a:rPr>
              <a:t>32بيت ثبات باقي مانده </a:t>
            </a:r>
            <a:endParaRPr lang="en-US" sz="28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679" name="Freeform 4" descr="10%"/>
          <p:cNvSpPr>
            <a:spLocks/>
          </p:cNvSpPr>
          <p:nvPr/>
        </p:nvSpPr>
        <p:spPr bwMode="auto">
          <a:xfrm>
            <a:off x="1871663" y="4291013"/>
            <a:ext cx="1611312" cy="579437"/>
          </a:xfrm>
          <a:custGeom>
            <a:avLst/>
            <a:gdLst>
              <a:gd name="T0" fmla="*/ 0 w 1015"/>
              <a:gd name="T1" fmla="*/ 17640285 h 365"/>
              <a:gd name="T2" fmla="*/ 665321082 w 1015"/>
              <a:gd name="T3" fmla="*/ 917336174 h 365"/>
              <a:gd name="T4" fmla="*/ 1907757230 w 1015"/>
              <a:gd name="T5" fmla="*/ 917336174 h 365"/>
              <a:gd name="T6" fmla="*/ 2147483647 w 1015"/>
              <a:gd name="T7" fmla="*/ 35282158 h 365"/>
              <a:gd name="T8" fmla="*/ 1529733604 w 1015"/>
              <a:gd name="T9" fmla="*/ 35282158 h 365"/>
              <a:gd name="T10" fmla="*/ 1295359996 w 1015"/>
              <a:gd name="T11" fmla="*/ 340219992 h 365"/>
              <a:gd name="T12" fmla="*/ 1025702632 w 1015"/>
              <a:gd name="T13" fmla="*/ 0 h 365"/>
              <a:gd name="T14" fmla="*/ 0 w 1015"/>
              <a:gd name="T15" fmla="*/ 17640285 h 3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15"/>
              <a:gd name="T25" fmla="*/ 0 h 365"/>
              <a:gd name="T26" fmla="*/ 1015 w 1015"/>
              <a:gd name="T27" fmla="*/ 365 h 36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15" h="365">
                <a:moveTo>
                  <a:pt x="0" y="7"/>
                </a:moveTo>
                <a:lnTo>
                  <a:pt x="264" y="364"/>
                </a:lnTo>
                <a:lnTo>
                  <a:pt x="757" y="364"/>
                </a:lnTo>
                <a:lnTo>
                  <a:pt x="1014" y="14"/>
                </a:lnTo>
                <a:lnTo>
                  <a:pt x="607" y="14"/>
                </a:lnTo>
                <a:lnTo>
                  <a:pt x="514" y="135"/>
                </a:lnTo>
                <a:lnTo>
                  <a:pt x="407" y="0"/>
                </a:lnTo>
                <a:lnTo>
                  <a:pt x="0" y="7"/>
                </a:lnTo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  <a:ln w="25400" cap="rnd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680" name="Rectangle 5"/>
          <p:cNvSpPr>
            <a:spLocks noChangeArrowheads="1"/>
          </p:cNvSpPr>
          <p:nvPr/>
        </p:nvSpPr>
        <p:spPr bwMode="auto">
          <a:xfrm>
            <a:off x="1803400" y="5229225"/>
            <a:ext cx="2830513" cy="392113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81" name="Rectangle 6"/>
          <p:cNvSpPr>
            <a:spLocks noChangeArrowheads="1"/>
          </p:cNvSpPr>
          <p:nvPr/>
        </p:nvSpPr>
        <p:spPr bwMode="auto">
          <a:xfrm>
            <a:off x="1816100" y="5241925"/>
            <a:ext cx="2828925" cy="3905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82" name="Rectangle 7"/>
          <p:cNvSpPr>
            <a:spLocks noChangeArrowheads="1"/>
          </p:cNvSpPr>
          <p:nvPr/>
        </p:nvSpPr>
        <p:spPr bwMode="auto">
          <a:xfrm>
            <a:off x="1897063" y="5248275"/>
            <a:ext cx="931862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باقي مانده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3" name="Rectangle 8"/>
          <p:cNvSpPr>
            <a:spLocks noChangeArrowheads="1"/>
          </p:cNvSpPr>
          <p:nvPr/>
        </p:nvSpPr>
        <p:spPr bwMode="auto">
          <a:xfrm>
            <a:off x="6318250" y="4011613"/>
            <a:ext cx="1500188" cy="48260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84" name="Rectangle 9"/>
          <p:cNvSpPr>
            <a:spLocks noChangeArrowheads="1"/>
          </p:cNvSpPr>
          <p:nvPr/>
        </p:nvSpPr>
        <p:spPr bwMode="auto">
          <a:xfrm>
            <a:off x="6330950" y="4024313"/>
            <a:ext cx="1497013" cy="4794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85" name="Rectangle 10"/>
          <p:cNvSpPr>
            <a:spLocks noChangeArrowheads="1"/>
          </p:cNvSpPr>
          <p:nvPr/>
        </p:nvSpPr>
        <p:spPr bwMode="auto">
          <a:xfrm>
            <a:off x="6543675" y="3989388"/>
            <a:ext cx="1041400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خرج قسمت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6" name="Rectangle 11" descr="10%"/>
          <p:cNvSpPr>
            <a:spLocks noChangeArrowheads="1"/>
          </p:cNvSpPr>
          <p:nvPr/>
        </p:nvSpPr>
        <p:spPr bwMode="auto">
          <a:xfrm>
            <a:off x="2509838" y="3313113"/>
            <a:ext cx="1339850" cy="390525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87" name="Rectangle 12"/>
          <p:cNvSpPr>
            <a:spLocks noChangeArrowheads="1"/>
          </p:cNvSpPr>
          <p:nvPr/>
        </p:nvSpPr>
        <p:spPr bwMode="auto">
          <a:xfrm>
            <a:off x="2463800" y="3279775"/>
            <a:ext cx="1463675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مقسوم عليه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8" name="Rectangle 13"/>
          <p:cNvSpPr>
            <a:spLocks noChangeArrowheads="1"/>
          </p:cNvSpPr>
          <p:nvPr/>
        </p:nvSpPr>
        <p:spPr bwMode="auto">
          <a:xfrm>
            <a:off x="2055813" y="4395788"/>
            <a:ext cx="1250950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32بيت</a:t>
            </a:r>
            <a:r>
              <a:rPr lang="en-US" sz="1800" b="1">
                <a:solidFill>
                  <a:srgbClr val="000000"/>
                </a:solidFill>
                <a:latin typeface="Times New Roman" pitchFamily="18" charset="0"/>
              </a:rPr>
              <a:t> ALU</a:t>
            </a:r>
          </a:p>
        </p:txBody>
      </p:sp>
      <p:sp>
        <p:nvSpPr>
          <p:cNvPr id="28689" name="Line 14"/>
          <p:cNvSpPr>
            <a:spLocks noChangeShapeType="1"/>
          </p:cNvSpPr>
          <p:nvPr/>
        </p:nvSpPr>
        <p:spPr bwMode="auto">
          <a:xfrm>
            <a:off x="6704013" y="3821113"/>
            <a:ext cx="684212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90" name="Rectangle 15"/>
          <p:cNvSpPr>
            <a:spLocks noChangeArrowheads="1"/>
          </p:cNvSpPr>
          <p:nvPr/>
        </p:nvSpPr>
        <p:spPr bwMode="auto">
          <a:xfrm>
            <a:off x="7847013" y="4051300"/>
            <a:ext cx="941387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شيفت چپ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91" name="Rectangle 16"/>
          <p:cNvSpPr>
            <a:spLocks noChangeArrowheads="1"/>
          </p:cNvSpPr>
          <p:nvPr/>
        </p:nvSpPr>
        <p:spPr bwMode="auto">
          <a:xfrm>
            <a:off x="4813300" y="5619750"/>
            <a:ext cx="671513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نوشتن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92" name="AutoShape 17"/>
          <p:cNvSpPr>
            <a:spLocks noChangeArrowheads="1"/>
          </p:cNvSpPr>
          <p:nvPr/>
        </p:nvSpPr>
        <p:spPr bwMode="auto">
          <a:xfrm>
            <a:off x="5765800" y="5106988"/>
            <a:ext cx="1790700" cy="795337"/>
          </a:xfrm>
          <a:prstGeom prst="roundRect">
            <a:avLst>
              <a:gd name="adj" fmla="val 48565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93" name="Rectangle 18"/>
          <p:cNvSpPr>
            <a:spLocks noChangeArrowheads="1"/>
          </p:cNvSpPr>
          <p:nvPr/>
        </p:nvSpPr>
        <p:spPr bwMode="auto">
          <a:xfrm>
            <a:off x="6294438" y="5343525"/>
            <a:ext cx="588962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کنترل</a:t>
            </a:r>
            <a:endParaRPr lang="en-US" sz="1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94" name="Rectangle 19"/>
          <p:cNvSpPr>
            <a:spLocks noChangeArrowheads="1"/>
          </p:cNvSpPr>
          <p:nvPr/>
        </p:nvSpPr>
        <p:spPr bwMode="auto">
          <a:xfrm>
            <a:off x="6770688" y="4464050"/>
            <a:ext cx="71755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32بيت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95" name="Rectangle 20"/>
          <p:cNvSpPr>
            <a:spLocks noChangeArrowheads="1"/>
          </p:cNvSpPr>
          <p:nvPr/>
        </p:nvSpPr>
        <p:spPr bwMode="auto">
          <a:xfrm>
            <a:off x="3086100" y="3725863"/>
            <a:ext cx="7175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32بيت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96" name="Rectangle 21"/>
          <p:cNvSpPr>
            <a:spLocks noChangeArrowheads="1"/>
          </p:cNvSpPr>
          <p:nvPr/>
        </p:nvSpPr>
        <p:spPr bwMode="auto">
          <a:xfrm>
            <a:off x="2884488" y="5641975"/>
            <a:ext cx="71755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64بيت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97" name="Freeform 22"/>
          <p:cNvSpPr>
            <a:spLocks/>
          </p:cNvSpPr>
          <p:nvPr/>
        </p:nvSpPr>
        <p:spPr bwMode="auto">
          <a:xfrm>
            <a:off x="7570788" y="4419600"/>
            <a:ext cx="661987" cy="1068388"/>
          </a:xfrm>
          <a:custGeom>
            <a:avLst/>
            <a:gdLst>
              <a:gd name="T0" fmla="*/ 0 w 417"/>
              <a:gd name="T1" fmla="*/ 1693545972 h 673"/>
              <a:gd name="T2" fmla="*/ 1048384298 w 417"/>
              <a:gd name="T3" fmla="*/ 1693545972 h 673"/>
              <a:gd name="T4" fmla="*/ 1048384298 w 417"/>
              <a:gd name="T5" fmla="*/ 0 h 673"/>
              <a:gd name="T6" fmla="*/ 430945672 w 417"/>
              <a:gd name="T7" fmla="*/ 0 h 673"/>
              <a:gd name="T8" fmla="*/ 0 60000 65536"/>
              <a:gd name="T9" fmla="*/ 0 60000 65536"/>
              <a:gd name="T10" fmla="*/ 0 60000 65536"/>
              <a:gd name="T11" fmla="*/ 0 60000 65536"/>
              <a:gd name="T12" fmla="*/ 0 w 417"/>
              <a:gd name="T13" fmla="*/ 0 h 673"/>
              <a:gd name="T14" fmla="*/ 417 w 417"/>
              <a:gd name="T15" fmla="*/ 673 h 6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17" h="673">
                <a:moveTo>
                  <a:pt x="0" y="672"/>
                </a:moveTo>
                <a:lnTo>
                  <a:pt x="416" y="672"/>
                </a:lnTo>
                <a:lnTo>
                  <a:pt x="416" y="0"/>
                </a:lnTo>
                <a:lnTo>
                  <a:pt x="171" y="0"/>
                </a:lnTo>
              </a:path>
            </a:pathLst>
          </a:custGeom>
          <a:noFill/>
          <a:ln w="25400" cap="rnd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98" name="Freeform 23"/>
          <p:cNvSpPr>
            <a:spLocks/>
          </p:cNvSpPr>
          <p:nvPr/>
        </p:nvSpPr>
        <p:spPr bwMode="auto">
          <a:xfrm>
            <a:off x="3338513" y="4537075"/>
            <a:ext cx="2557462" cy="646113"/>
          </a:xfrm>
          <a:custGeom>
            <a:avLst/>
            <a:gdLst>
              <a:gd name="T0" fmla="*/ 2147483647 w 1611"/>
              <a:gd name="T1" fmla="*/ 1023184319 h 407"/>
              <a:gd name="T2" fmla="*/ 2147483647 w 1611"/>
              <a:gd name="T3" fmla="*/ 0 h 407"/>
              <a:gd name="T4" fmla="*/ 0 w 1611"/>
              <a:gd name="T5" fmla="*/ 0 h 407"/>
              <a:gd name="T6" fmla="*/ 0 60000 65536"/>
              <a:gd name="T7" fmla="*/ 0 60000 65536"/>
              <a:gd name="T8" fmla="*/ 0 60000 65536"/>
              <a:gd name="T9" fmla="*/ 0 w 1611"/>
              <a:gd name="T10" fmla="*/ 0 h 407"/>
              <a:gd name="T11" fmla="*/ 1611 w 1611"/>
              <a:gd name="T12" fmla="*/ 407 h 4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11" h="407">
                <a:moveTo>
                  <a:pt x="1610" y="406"/>
                </a:moveTo>
                <a:lnTo>
                  <a:pt x="1610" y="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99" name="Freeform 24"/>
          <p:cNvSpPr>
            <a:spLocks/>
          </p:cNvSpPr>
          <p:nvPr/>
        </p:nvSpPr>
        <p:spPr bwMode="auto">
          <a:xfrm>
            <a:off x="4675188" y="5502275"/>
            <a:ext cx="1103312" cy="1588"/>
          </a:xfrm>
          <a:custGeom>
            <a:avLst/>
            <a:gdLst>
              <a:gd name="T0" fmla="*/ 1748987824 w 695"/>
              <a:gd name="T1" fmla="*/ 0 h 1"/>
              <a:gd name="T2" fmla="*/ 0 w 695"/>
              <a:gd name="T3" fmla="*/ 0 h 1"/>
              <a:gd name="T4" fmla="*/ 0 60000 65536"/>
              <a:gd name="T5" fmla="*/ 0 60000 65536"/>
              <a:gd name="T6" fmla="*/ 0 w 695"/>
              <a:gd name="T7" fmla="*/ 0 h 1"/>
              <a:gd name="T8" fmla="*/ 695 w 69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5" h="1">
                <a:moveTo>
                  <a:pt x="694" y="0"/>
                </a:moveTo>
                <a:lnTo>
                  <a:pt x="0" y="0"/>
                </a:lnTo>
              </a:path>
            </a:pathLst>
          </a:custGeom>
          <a:noFill/>
          <a:ln w="25400" cap="rnd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700" name="Freeform 25"/>
          <p:cNvSpPr>
            <a:spLocks/>
          </p:cNvSpPr>
          <p:nvPr/>
        </p:nvSpPr>
        <p:spPr bwMode="auto">
          <a:xfrm>
            <a:off x="2660650" y="4892675"/>
            <a:ext cx="1588" cy="374650"/>
          </a:xfrm>
          <a:custGeom>
            <a:avLst/>
            <a:gdLst>
              <a:gd name="T0" fmla="*/ 0 w 1"/>
              <a:gd name="T1" fmla="*/ 0 h 236"/>
              <a:gd name="T2" fmla="*/ 0 w 1"/>
              <a:gd name="T3" fmla="*/ 592237558 h 236"/>
              <a:gd name="T4" fmla="*/ 0 60000 65536"/>
              <a:gd name="T5" fmla="*/ 0 60000 65536"/>
              <a:gd name="T6" fmla="*/ 0 w 1"/>
              <a:gd name="T7" fmla="*/ 0 h 236"/>
              <a:gd name="T8" fmla="*/ 1 w 1"/>
              <a:gd name="T9" fmla="*/ 236 h 2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36">
                <a:moveTo>
                  <a:pt x="0" y="0"/>
                </a:moveTo>
                <a:lnTo>
                  <a:pt x="0" y="23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701" name="Freeform 26"/>
          <p:cNvSpPr>
            <a:spLocks/>
          </p:cNvSpPr>
          <p:nvPr/>
        </p:nvSpPr>
        <p:spPr bwMode="auto">
          <a:xfrm>
            <a:off x="781050" y="3911600"/>
            <a:ext cx="1914525" cy="2168525"/>
          </a:xfrm>
          <a:custGeom>
            <a:avLst/>
            <a:gdLst>
              <a:gd name="T0" fmla="*/ 2147483647 w 1206"/>
              <a:gd name="T1" fmla="*/ 2147483647 h 1366"/>
              <a:gd name="T2" fmla="*/ 2147483647 w 1206"/>
              <a:gd name="T3" fmla="*/ 2147483647 h 1366"/>
              <a:gd name="T4" fmla="*/ 0 w 1206"/>
              <a:gd name="T5" fmla="*/ 2147483647 h 1366"/>
              <a:gd name="T6" fmla="*/ 0 w 1206"/>
              <a:gd name="T7" fmla="*/ 0 h 1366"/>
              <a:gd name="T8" fmla="*/ 1963200924 w 1206"/>
              <a:gd name="T9" fmla="*/ 0 h 1366"/>
              <a:gd name="T10" fmla="*/ 1963200924 w 1206"/>
              <a:gd name="T11" fmla="*/ 612397155 h 13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6"/>
              <a:gd name="T19" fmla="*/ 0 h 1366"/>
              <a:gd name="T20" fmla="*/ 1206 w 1206"/>
              <a:gd name="T21" fmla="*/ 1366 h 13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6" h="1366">
                <a:moveTo>
                  <a:pt x="1205" y="1114"/>
                </a:moveTo>
                <a:lnTo>
                  <a:pt x="1205" y="1365"/>
                </a:lnTo>
                <a:lnTo>
                  <a:pt x="0" y="1365"/>
                </a:lnTo>
                <a:lnTo>
                  <a:pt x="0" y="0"/>
                </a:lnTo>
                <a:lnTo>
                  <a:pt x="779" y="0"/>
                </a:lnTo>
                <a:lnTo>
                  <a:pt x="779" y="243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702" name="Freeform 27"/>
          <p:cNvSpPr>
            <a:spLocks/>
          </p:cNvSpPr>
          <p:nvPr/>
        </p:nvSpPr>
        <p:spPr bwMode="auto">
          <a:xfrm>
            <a:off x="3082925" y="3724275"/>
            <a:ext cx="1588" cy="577850"/>
          </a:xfrm>
          <a:custGeom>
            <a:avLst/>
            <a:gdLst>
              <a:gd name="T0" fmla="*/ 0 w 1"/>
              <a:gd name="T1" fmla="*/ 0 h 364"/>
              <a:gd name="T2" fmla="*/ 0 w 1"/>
              <a:gd name="T3" fmla="*/ 914817603 h 364"/>
              <a:gd name="T4" fmla="*/ 0 60000 65536"/>
              <a:gd name="T5" fmla="*/ 0 60000 65536"/>
              <a:gd name="T6" fmla="*/ 0 w 1"/>
              <a:gd name="T7" fmla="*/ 0 h 364"/>
              <a:gd name="T8" fmla="*/ 1 w 1"/>
              <a:gd name="T9" fmla="*/ 364 h 36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64">
                <a:moveTo>
                  <a:pt x="0" y="0"/>
                </a:moveTo>
                <a:lnTo>
                  <a:pt x="0" y="363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703" name="Line 28"/>
          <p:cNvSpPr>
            <a:spLocks noChangeShapeType="1"/>
          </p:cNvSpPr>
          <p:nvPr/>
        </p:nvSpPr>
        <p:spPr bwMode="auto">
          <a:xfrm>
            <a:off x="3252788" y="5295900"/>
            <a:ext cx="0" cy="27940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704" name="Line 29"/>
          <p:cNvSpPr>
            <a:spLocks noChangeShapeType="1"/>
          </p:cNvSpPr>
          <p:nvPr/>
        </p:nvSpPr>
        <p:spPr bwMode="auto">
          <a:xfrm>
            <a:off x="3063875" y="5108575"/>
            <a:ext cx="684213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705" name="Freeform 30"/>
          <p:cNvSpPr>
            <a:spLocks/>
          </p:cNvSpPr>
          <p:nvPr/>
        </p:nvSpPr>
        <p:spPr bwMode="auto">
          <a:xfrm>
            <a:off x="4691063" y="5349875"/>
            <a:ext cx="1103312" cy="1588"/>
          </a:xfrm>
          <a:custGeom>
            <a:avLst/>
            <a:gdLst>
              <a:gd name="T0" fmla="*/ 1748987824 w 695"/>
              <a:gd name="T1" fmla="*/ 0 h 1"/>
              <a:gd name="T2" fmla="*/ 0 w 695"/>
              <a:gd name="T3" fmla="*/ 0 h 1"/>
              <a:gd name="T4" fmla="*/ 0 60000 65536"/>
              <a:gd name="T5" fmla="*/ 0 60000 65536"/>
              <a:gd name="T6" fmla="*/ 0 w 695"/>
              <a:gd name="T7" fmla="*/ 0 h 1"/>
              <a:gd name="T8" fmla="*/ 695 w 69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5" h="1">
                <a:moveTo>
                  <a:pt x="694" y="0"/>
                </a:moveTo>
                <a:lnTo>
                  <a:pt x="0" y="0"/>
                </a:lnTo>
              </a:path>
            </a:pathLst>
          </a:custGeom>
          <a:noFill/>
          <a:ln w="25400" cap="rnd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706" name="Rectangle 31"/>
          <p:cNvSpPr>
            <a:spLocks noChangeArrowheads="1"/>
          </p:cNvSpPr>
          <p:nvPr/>
        </p:nvSpPr>
        <p:spPr bwMode="auto">
          <a:xfrm>
            <a:off x="4578350" y="4914900"/>
            <a:ext cx="941388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شيفت چپ</a:t>
            </a:r>
            <a:endParaRPr lang="en-US" sz="1800" b="1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07" name="Freeform 32"/>
          <p:cNvSpPr>
            <a:spLocks/>
          </p:cNvSpPr>
          <p:nvPr/>
        </p:nvSpPr>
        <p:spPr bwMode="auto">
          <a:xfrm>
            <a:off x="2686050" y="5888038"/>
            <a:ext cx="4040188" cy="192087"/>
          </a:xfrm>
          <a:custGeom>
            <a:avLst/>
            <a:gdLst>
              <a:gd name="T0" fmla="*/ 0 w 2545"/>
              <a:gd name="T1" fmla="*/ 302417986 h 121"/>
              <a:gd name="T2" fmla="*/ 2147483647 w 2545"/>
              <a:gd name="T3" fmla="*/ 302417986 h 121"/>
              <a:gd name="T4" fmla="*/ 2147483647 w 2545"/>
              <a:gd name="T5" fmla="*/ 0 h 121"/>
              <a:gd name="T6" fmla="*/ 0 60000 65536"/>
              <a:gd name="T7" fmla="*/ 0 60000 65536"/>
              <a:gd name="T8" fmla="*/ 0 60000 65536"/>
              <a:gd name="T9" fmla="*/ 0 w 2545"/>
              <a:gd name="T10" fmla="*/ 0 h 121"/>
              <a:gd name="T11" fmla="*/ 2545 w 2545"/>
              <a:gd name="T12" fmla="*/ 121 h 12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45" h="121">
                <a:moveTo>
                  <a:pt x="0" y="120"/>
                </a:moveTo>
                <a:lnTo>
                  <a:pt x="2544" y="120"/>
                </a:lnTo>
                <a:lnTo>
                  <a:pt x="2544" y="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B7B88DE-3B4D-43C7-9557-9ADC1D68C8A2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2969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2970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1B5AA70-B45C-4994-B20F-E9EE3B4FFADF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2970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675"/>
            <a:ext cx="3597275" cy="473075"/>
          </a:xfrm>
        </p:spPr>
        <p:txBody>
          <a:bodyPr/>
          <a:lstStyle/>
          <a:p>
            <a:pPr algn="l" eaLnBrk="1" hangingPunct="1"/>
            <a:r>
              <a:rPr lang="fa-IR" sz="2800" smtClean="0">
                <a:cs typeface="Lotus" pitchFamily="2" charset="-78"/>
              </a:rPr>
              <a:t>الگوريتم تقسيم ور</a:t>
            </a:r>
            <a:r>
              <a:rPr lang="ar-SA" sz="2800" b="1" smtClean="0">
                <a:cs typeface="Lotus" pitchFamily="2" charset="-78"/>
              </a:rPr>
              <a:t>ژ</a:t>
            </a:r>
            <a:r>
              <a:rPr lang="fa-IR" sz="2800" smtClean="0">
                <a:cs typeface="Lotus" pitchFamily="2" charset="-78"/>
              </a:rPr>
              <a:t>ن 2</a:t>
            </a:r>
            <a:endParaRPr lang="en-US" sz="2800" smtClean="0">
              <a:cs typeface="Lotus" pitchFamily="2" charset="-78"/>
            </a:endParaRPr>
          </a:p>
        </p:txBody>
      </p:sp>
      <p:grpSp>
        <p:nvGrpSpPr>
          <p:cNvPr id="29702" name="Group 3"/>
          <p:cNvGrpSpPr>
            <a:grpSpLocks/>
          </p:cNvGrpSpPr>
          <p:nvPr/>
        </p:nvGrpSpPr>
        <p:grpSpPr bwMode="auto">
          <a:xfrm>
            <a:off x="3524250" y="3452813"/>
            <a:ext cx="5543550" cy="1497012"/>
            <a:chOff x="2300" y="2108"/>
            <a:chExt cx="3492" cy="943"/>
          </a:xfrm>
        </p:grpSpPr>
        <p:sp>
          <p:nvSpPr>
            <p:cNvPr id="29741" name="Rectangle 4"/>
            <p:cNvSpPr>
              <a:spLocks noChangeArrowheads="1"/>
            </p:cNvSpPr>
            <p:nvPr/>
          </p:nvSpPr>
          <p:spPr bwMode="auto">
            <a:xfrm>
              <a:off x="2300" y="2108"/>
              <a:ext cx="3308" cy="943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42" name="Rectangle 5"/>
            <p:cNvSpPr>
              <a:spLocks noChangeArrowheads="1"/>
            </p:cNvSpPr>
            <p:nvPr/>
          </p:nvSpPr>
          <p:spPr bwMode="auto">
            <a:xfrm>
              <a:off x="2335" y="2113"/>
              <a:ext cx="3457" cy="58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3ب- بازيابي مقدار اوليه با جمع ثبات مقسوم عليه و قرار دادن مجموع </a:t>
              </a:r>
            </a:p>
            <a:p>
              <a:pPr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در نيمه سمت چپ ثبات باقيماندههمچنين شيفت ثبات خارج قسمت به </a:t>
              </a:r>
            </a:p>
            <a:p>
              <a:pPr eaLnBrk="0" hangingPunct="0"/>
              <a:r>
                <a:rPr lang="fa-IR" sz="1800" b="1" u="sng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چپ و صفر کردن </a:t>
              </a:r>
              <a:r>
                <a:rPr lang="fa-IR" sz="1800" b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کم ارزش ترين بيت جديد</a:t>
              </a:r>
              <a:r>
                <a:rPr lang="fa-IR" sz="1800" b="1" u="sng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en-US" sz="1800" b="1" u="sng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9703" name="Rectangle 6"/>
          <p:cNvSpPr>
            <a:spLocks noChangeArrowheads="1"/>
          </p:cNvSpPr>
          <p:nvPr/>
        </p:nvSpPr>
        <p:spPr bwMode="auto">
          <a:xfrm>
            <a:off x="5516563" y="1808163"/>
            <a:ext cx="3363912" cy="3667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04" name="Rectangle 7"/>
          <p:cNvSpPr>
            <a:spLocks noChangeArrowheads="1"/>
          </p:cNvSpPr>
          <p:nvPr/>
        </p:nvSpPr>
        <p:spPr bwMode="auto">
          <a:xfrm>
            <a:off x="5718175" y="2838450"/>
            <a:ext cx="1149350" cy="20955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05" name="Rectangle 8"/>
          <p:cNvSpPr>
            <a:spLocks noChangeArrowheads="1"/>
          </p:cNvSpPr>
          <p:nvPr/>
        </p:nvSpPr>
        <p:spPr bwMode="auto">
          <a:xfrm>
            <a:off x="5394325" y="2789238"/>
            <a:ext cx="1560513" cy="3667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آزمايش باقي مانده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6" name="Rectangle 9"/>
          <p:cNvSpPr>
            <a:spLocks noChangeArrowheads="1"/>
          </p:cNvSpPr>
          <p:nvPr/>
        </p:nvSpPr>
        <p:spPr bwMode="auto">
          <a:xfrm>
            <a:off x="7000875" y="2643188"/>
            <a:ext cx="1293813" cy="3667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باقي مانده</a:t>
            </a:r>
            <a:r>
              <a:rPr lang="en-US" sz="1800" b="1">
                <a:solidFill>
                  <a:srgbClr val="000000"/>
                </a:solidFill>
                <a:latin typeface="Times New Roman" pitchFamily="18" charset="0"/>
              </a:rPr>
              <a:t> &lt; 0</a:t>
            </a:r>
          </a:p>
        </p:txBody>
      </p:sp>
      <p:sp>
        <p:nvSpPr>
          <p:cNvPr id="29707" name="Rectangle 10"/>
          <p:cNvSpPr>
            <a:spLocks noChangeArrowheads="1"/>
          </p:cNvSpPr>
          <p:nvPr/>
        </p:nvSpPr>
        <p:spPr bwMode="auto">
          <a:xfrm>
            <a:off x="3567113" y="2632075"/>
            <a:ext cx="1289050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باقي مانده</a:t>
            </a:r>
            <a:r>
              <a:rPr lang="en-US" sz="1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</a:t>
            </a:r>
            <a:r>
              <a:rPr lang="en-US" sz="1800" b="1">
                <a:solidFill>
                  <a:srgbClr val="000000"/>
                </a:solidFill>
                <a:latin typeface="Times New Roman" pitchFamily="18" charset="0"/>
              </a:rPr>
              <a:t> 0</a:t>
            </a:r>
          </a:p>
        </p:txBody>
      </p:sp>
      <p:grpSp>
        <p:nvGrpSpPr>
          <p:cNvPr id="29708" name="Group 11"/>
          <p:cNvGrpSpPr>
            <a:grpSpLocks/>
          </p:cNvGrpSpPr>
          <p:nvPr/>
        </p:nvGrpSpPr>
        <p:grpSpPr bwMode="auto">
          <a:xfrm>
            <a:off x="3697288" y="1495425"/>
            <a:ext cx="4735512" cy="920750"/>
            <a:chOff x="2409" y="875"/>
            <a:chExt cx="2983" cy="580"/>
          </a:xfrm>
        </p:grpSpPr>
        <p:sp>
          <p:nvSpPr>
            <p:cNvPr id="29739" name="Rectangle 12"/>
            <p:cNvSpPr>
              <a:spLocks noChangeArrowheads="1"/>
            </p:cNvSpPr>
            <p:nvPr/>
          </p:nvSpPr>
          <p:spPr bwMode="auto">
            <a:xfrm>
              <a:off x="2409" y="875"/>
              <a:ext cx="2683" cy="58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2- ثبات مقسوم را از نيمه چپ </a:t>
              </a:r>
            </a:p>
            <a:p>
              <a:pPr algn="ctr"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 ثبات باقي مانده کم کن&amp;قرار بده نتيجه را در نيمه چپ</a:t>
              </a:r>
            </a:p>
            <a:p>
              <a:pPr algn="ctr"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ثبات باقي مانده</a:t>
              </a:r>
              <a:endParaRPr lang="en-US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740" name="Rectangle 13"/>
            <p:cNvSpPr>
              <a:spLocks noChangeArrowheads="1"/>
            </p:cNvSpPr>
            <p:nvPr/>
          </p:nvSpPr>
          <p:spPr bwMode="auto">
            <a:xfrm>
              <a:off x="2421" y="885"/>
              <a:ext cx="2971" cy="535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9709" name="Group 14"/>
          <p:cNvGrpSpPr>
            <a:grpSpLocks/>
          </p:cNvGrpSpPr>
          <p:nvPr/>
        </p:nvGrpSpPr>
        <p:grpSpPr bwMode="auto">
          <a:xfrm>
            <a:off x="1466850" y="3452813"/>
            <a:ext cx="2079625" cy="1460500"/>
            <a:chOff x="1004" y="2108"/>
            <a:chExt cx="1310" cy="920"/>
          </a:xfrm>
        </p:grpSpPr>
        <p:sp>
          <p:nvSpPr>
            <p:cNvPr id="29737" name="Rectangle 15"/>
            <p:cNvSpPr>
              <a:spLocks noChangeArrowheads="1"/>
            </p:cNvSpPr>
            <p:nvPr/>
          </p:nvSpPr>
          <p:spPr bwMode="auto">
            <a:xfrm>
              <a:off x="1035" y="2114"/>
              <a:ext cx="1279" cy="75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3الف-شيفت به چپ ثبات</a:t>
              </a:r>
            </a:p>
            <a:p>
              <a:pPr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 خارج قسمت و يک</a:t>
              </a:r>
            </a:p>
            <a:p>
              <a:pPr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 کردن آخرين بيت جديد</a:t>
              </a:r>
            </a:p>
            <a:p>
              <a:pPr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 سمت راست </a:t>
              </a:r>
              <a:endParaRPr lang="en-US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738" name="Rectangle 16"/>
            <p:cNvSpPr>
              <a:spLocks noChangeArrowheads="1"/>
            </p:cNvSpPr>
            <p:nvPr/>
          </p:nvSpPr>
          <p:spPr bwMode="auto">
            <a:xfrm>
              <a:off x="1004" y="2108"/>
              <a:ext cx="1208" cy="92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9710" name="Group 17"/>
          <p:cNvGrpSpPr>
            <a:grpSpLocks/>
          </p:cNvGrpSpPr>
          <p:nvPr/>
        </p:nvGrpSpPr>
        <p:grpSpPr bwMode="auto">
          <a:xfrm>
            <a:off x="4783138" y="895350"/>
            <a:ext cx="4056062" cy="458788"/>
            <a:chOff x="3093" y="497"/>
            <a:chExt cx="2555" cy="289"/>
          </a:xfrm>
        </p:grpSpPr>
        <p:sp>
          <p:nvSpPr>
            <p:cNvPr id="29735" name="Rectangle 18"/>
            <p:cNvSpPr>
              <a:spLocks noChangeArrowheads="1"/>
            </p:cNvSpPr>
            <p:nvPr/>
          </p:nvSpPr>
          <p:spPr bwMode="auto">
            <a:xfrm>
              <a:off x="3116" y="497"/>
              <a:ext cx="2341" cy="28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fa-IR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شيفت بده ثبات باقي مانده را به چپ</a:t>
              </a:r>
              <a:endParaRPr lang="en-US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736" name="Rectangle 19"/>
            <p:cNvSpPr>
              <a:spLocks noChangeArrowheads="1"/>
            </p:cNvSpPr>
            <p:nvPr/>
          </p:nvSpPr>
          <p:spPr bwMode="auto">
            <a:xfrm>
              <a:off x="3093" y="510"/>
              <a:ext cx="2555" cy="19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9711" name="Rectangle 20"/>
          <p:cNvSpPr>
            <a:spLocks noChangeArrowheads="1"/>
          </p:cNvSpPr>
          <p:nvPr/>
        </p:nvSpPr>
        <p:spPr bwMode="auto">
          <a:xfrm>
            <a:off x="5465763" y="5387975"/>
            <a:ext cx="1114425" cy="193675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9712" name="Group 21"/>
          <p:cNvGrpSpPr>
            <a:grpSpLocks/>
          </p:cNvGrpSpPr>
          <p:nvPr/>
        </p:nvGrpSpPr>
        <p:grpSpPr bwMode="auto">
          <a:xfrm>
            <a:off x="3921125" y="6424613"/>
            <a:ext cx="1006475" cy="390525"/>
            <a:chOff x="2550" y="3980"/>
            <a:chExt cx="634" cy="246"/>
          </a:xfrm>
        </p:grpSpPr>
        <p:sp>
          <p:nvSpPr>
            <p:cNvPr id="29733" name="AutoShape 22"/>
            <p:cNvSpPr>
              <a:spLocks noChangeArrowheads="1"/>
            </p:cNvSpPr>
            <p:nvPr/>
          </p:nvSpPr>
          <p:spPr bwMode="auto">
            <a:xfrm>
              <a:off x="2550" y="3980"/>
              <a:ext cx="634" cy="224"/>
            </a:xfrm>
            <a:prstGeom prst="roundRect">
              <a:avLst>
                <a:gd name="adj" fmla="val 46292"/>
              </a:avLst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34" name="Rectangle 23"/>
            <p:cNvSpPr>
              <a:spLocks noChangeArrowheads="1"/>
            </p:cNvSpPr>
            <p:nvPr/>
          </p:nvSpPr>
          <p:spPr bwMode="auto">
            <a:xfrm>
              <a:off x="2669" y="3995"/>
              <a:ext cx="341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fa-IR" sz="18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پايان</a:t>
              </a:r>
              <a:endParaRPr lang="en-US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9713" name="Rectangle 24"/>
          <p:cNvSpPr>
            <a:spLocks noChangeArrowheads="1"/>
          </p:cNvSpPr>
          <p:nvPr/>
        </p:nvSpPr>
        <p:spPr bwMode="auto">
          <a:xfrm>
            <a:off x="5899150" y="5707063"/>
            <a:ext cx="787400" cy="3667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14" name="Rectangle 25"/>
          <p:cNvSpPr>
            <a:spLocks noChangeArrowheads="1"/>
          </p:cNvSpPr>
          <p:nvPr/>
        </p:nvSpPr>
        <p:spPr bwMode="auto">
          <a:xfrm>
            <a:off x="4754563" y="6045200"/>
            <a:ext cx="392112" cy="36353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بله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15" name="AutoShape 26"/>
          <p:cNvSpPr>
            <a:spLocks noChangeArrowheads="1"/>
          </p:cNvSpPr>
          <p:nvPr/>
        </p:nvSpPr>
        <p:spPr bwMode="auto">
          <a:xfrm>
            <a:off x="5257800" y="2633663"/>
            <a:ext cx="1765300" cy="755650"/>
          </a:xfrm>
          <a:prstGeom prst="diamond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16" name="Line 27"/>
          <p:cNvSpPr>
            <a:spLocks noChangeShapeType="1"/>
          </p:cNvSpPr>
          <p:nvPr/>
        </p:nvSpPr>
        <p:spPr bwMode="auto">
          <a:xfrm>
            <a:off x="6159500" y="2424113"/>
            <a:ext cx="0" cy="203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17" name="Freeform 28"/>
          <p:cNvSpPr>
            <a:spLocks/>
          </p:cNvSpPr>
          <p:nvPr/>
        </p:nvSpPr>
        <p:spPr bwMode="auto">
          <a:xfrm>
            <a:off x="7016750" y="3001963"/>
            <a:ext cx="706438" cy="458787"/>
          </a:xfrm>
          <a:custGeom>
            <a:avLst/>
            <a:gdLst>
              <a:gd name="T0" fmla="*/ 0 w 445"/>
              <a:gd name="T1" fmla="*/ 0 h 289"/>
              <a:gd name="T2" fmla="*/ 1118950257 w 445"/>
              <a:gd name="T3" fmla="*/ 0 h 289"/>
              <a:gd name="T4" fmla="*/ 1118950257 w 445"/>
              <a:gd name="T5" fmla="*/ 725804101 h 289"/>
              <a:gd name="T6" fmla="*/ 0 60000 65536"/>
              <a:gd name="T7" fmla="*/ 0 60000 65536"/>
              <a:gd name="T8" fmla="*/ 0 60000 65536"/>
              <a:gd name="T9" fmla="*/ 0 w 445"/>
              <a:gd name="T10" fmla="*/ 0 h 289"/>
              <a:gd name="T11" fmla="*/ 445 w 445"/>
              <a:gd name="T12" fmla="*/ 289 h 28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5" h="289">
                <a:moveTo>
                  <a:pt x="0" y="0"/>
                </a:moveTo>
                <a:lnTo>
                  <a:pt x="444" y="0"/>
                </a:lnTo>
                <a:lnTo>
                  <a:pt x="444" y="28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18" name="Freeform 29"/>
          <p:cNvSpPr>
            <a:spLocks/>
          </p:cNvSpPr>
          <p:nvPr/>
        </p:nvSpPr>
        <p:spPr bwMode="auto">
          <a:xfrm>
            <a:off x="2330450" y="3001963"/>
            <a:ext cx="2954338" cy="477837"/>
          </a:xfrm>
          <a:custGeom>
            <a:avLst/>
            <a:gdLst>
              <a:gd name="T0" fmla="*/ 2147483647 w 1861"/>
              <a:gd name="T1" fmla="*/ 0 h 301"/>
              <a:gd name="T2" fmla="*/ 0 w 1861"/>
              <a:gd name="T3" fmla="*/ 0 h 301"/>
              <a:gd name="T4" fmla="*/ 0 w 1861"/>
              <a:gd name="T5" fmla="*/ 756045976 h 301"/>
              <a:gd name="T6" fmla="*/ 0 60000 65536"/>
              <a:gd name="T7" fmla="*/ 0 60000 65536"/>
              <a:gd name="T8" fmla="*/ 0 60000 65536"/>
              <a:gd name="T9" fmla="*/ 0 w 1861"/>
              <a:gd name="T10" fmla="*/ 0 h 301"/>
              <a:gd name="T11" fmla="*/ 1861 w 1861"/>
              <a:gd name="T12" fmla="*/ 301 h 30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61" h="301">
                <a:moveTo>
                  <a:pt x="1860" y="0"/>
                </a:moveTo>
                <a:lnTo>
                  <a:pt x="0" y="0"/>
                </a:lnTo>
                <a:lnTo>
                  <a:pt x="0" y="30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29719" name="Group 30"/>
          <p:cNvGrpSpPr>
            <a:grpSpLocks/>
          </p:cNvGrpSpPr>
          <p:nvPr/>
        </p:nvGrpSpPr>
        <p:grpSpPr bwMode="auto">
          <a:xfrm>
            <a:off x="3524250" y="5395913"/>
            <a:ext cx="1765300" cy="755650"/>
            <a:chOff x="2300" y="3332"/>
            <a:chExt cx="1112" cy="476"/>
          </a:xfrm>
        </p:grpSpPr>
        <p:sp>
          <p:nvSpPr>
            <p:cNvPr id="29731" name="Rectangle 31"/>
            <p:cNvSpPr>
              <a:spLocks noChangeArrowheads="1"/>
            </p:cNvSpPr>
            <p:nvPr/>
          </p:nvSpPr>
          <p:spPr bwMode="auto">
            <a:xfrm>
              <a:off x="2442" y="3343"/>
              <a:ext cx="934" cy="40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 eaLnBrk="0" hangingPunct="0"/>
              <a:r>
                <a:rPr lang="en-US" sz="18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آيا سي ودومين  </a:t>
              </a:r>
            </a:p>
            <a:p>
              <a:pPr algn="ctr"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تکرار است؟</a:t>
              </a:r>
              <a:endParaRPr lang="en-US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732" name="AutoShape 32"/>
            <p:cNvSpPr>
              <a:spLocks noChangeArrowheads="1"/>
            </p:cNvSpPr>
            <p:nvPr/>
          </p:nvSpPr>
          <p:spPr bwMode="auto">
            <a:xfrm>
              <a:off x="2300" y="3332"/>
              <a:ext cx="1112" cy="476"/>
            </a:xfrm>
            <a:prstGeom prst="diamond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9720" name="Line 33"/>
          <p:cNvSpPr>
            <a:spLocks noChangeShapeType="1"/>
          </p:cNvSpPr>
          <p:nvPr/>
        </p:nvSpPr>
        <p:spPr bwMode="auto">
          <a:xfrm>
            <a:off x="4616450" y="4957763"/>
            <a:ext cx="0" cy="4889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21" name="Line 34"/>
          <p:cNvSpPr>
            <a:spLocks noChangeShapeType="1"/>
          </p:cNvSpPr>
          <p:nvPr/>
        </p:nvSpPr>
        <p:spPr bwMode="auto">
          <a:xfrm>
            <a:off x="4425950" y="6196013"/>
            <a:ext cx="0" cy="203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22" name="Rectangle 35"/>
          <p:cNvSpPr>
            <a:spLocks noChangeArrowheads="1"/>
          </p:cNvSpPr>
          <p:nvPr/>
        </p:nvSpPr>
        <p:spPr bwMode="auto">
          <a:xfrm>
            <a:off x="5402263" y="5416550"/>
            <a:ext cx="465137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خير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23" name="Line 36"/>
          <p:cNvSpPr>
            <a:spLocks noChangeShapeType="1"/>
          </p:cNvSpPr>
          <p:nvPr/>
        </p:nvSpPr>
        <p:spPr bwMode="auto">
          <a:xfrm>
            <a:off x="6121400" y="595313"/>
            <a:ext cx="0" cy="3175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24" name="Freeform 37"/>
          <p:cNvSpPr>
            <a:spLocks/>
          </p:cNvSpPr>
          <p:nvPr/>
        </p:nvSpPr>
        <p:spPr bwMode="auto">
          <a:xfrm>
            <a:off x="5245100" y="735013"/>
            <a:ext cx="3716338" cy="5049837"/>
          </a:xfrm>
          <a:custGeom>
            <a:avLst/>
            <a:gdLst>
              <a:gd name="T0" fmla="*/ 0 w 2341"/>
              <a:gd name="T1" fmla="*/ 2147483647 h 3181"/>
              <a:gd name="T2" fmla="*/ 2147483647 w 2341"/>
              <a:gd name="T3" fmla="*/ 2147483647 h 3181"/>
              <a:gd name="T4" fmla="*/ 2147483647 w 2341"/>
              <a:gd name="T5" fmla="*/ 0 h 3181"/>
              <a:gd name="T6" fmla="*/ 1280239410 w 2341"/>
              <a:gd name="T7" fmla="*/ 0 h 3181"/>
              <a:gd name="T8" fmla="*/ 0 60000 65536"/>
              <a:gd name="T9" fmla="*/ 0 60000 65536"/>
              <a:gd name="T10" fmla="*/ 0 60000 65536"/>
              <a:gd name="T11" fmla="*/ 0 60000 65536"/>
              <a:gd name="T12" fmla="*/ 0 w 2341"/>
              <a:gd name="T13" fmla="*/ 0 h 3181"/>
              <a:gd name="T14" fmla="*/ 2341 w 2341"/>
              <a:gd name="T15" fmla="*/ 3181 h 31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41" h="3181">
                <a:moveTo>
                  <a:pt x="0" y="3180"/>
                </a:moveTo>
                <a:lnTo>
                  <a:pt x="2340" y="3180"/>
                </a:lnTo>
                <a:lnTo>
                  <a:pt x="2340" y="0"/>
                </a:lnTo>
                <a:lnTo>
                  <a:pt x="508" y="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25" name="Line 38"/>
          <p:cNvSpPr>
            <a:spLocks noChangeShapeType="1"/>
          </p:cNvSpPr>
          <p:nvPr/>
        </p:nvSpPr>
        <p:spPr bwMode="auto">
          <a:xfrm>
            <a:off x="6159500" y="1281113"/>
            <a:ext cx="0" cy="203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26" name="Freeform 39"/>
          <p:cNvSpPr>
            <a:spLocks/>
          </p:cNvSpPr>
          <p:nvPr/>
        </p:nvSpPr>
        <p:spPr bwMode="auto">
          <a:xfrm>
            <a:off x="2406650" y="4964113"/>
            <a:ext cx="1830388" cy="515937"/>
          </a:xfrm>
          <a:custGeom>
            <a:avLst/>
            <a:gdLst>
              <a:gd name="T0" fmla="*/ 0 w 1153"/>
              <a:gd name="T1" fmla="*/ 0 h 325"/>
              <a:gd name="T2" fmla="*/ 0 w 1153"/>
              <a:gd name="T3" fmla="*/ 211692940 h 325"/>
              <a:gd name="T4" fmla="*/ 2147483647 w 1153"/>
              <a:gd name="T5" fmla="*/ 211692940 h 325"/>
              <a:gd name="T6" fmla="*/ 2147483647 w 1153"/>
              <a:gd name="T7" fmla="*/ 816529725 h 325"/>
              <a:gd name="T8" fmla="*/ 2147483647 w 1153"/>
              <a:gd name="T9" fmla="*/ 816529725 h 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3"/>
              <a:gd name="T16" fmla="*/ 0 h 325"/>
              <a:gd name="T17" fmla="*/ 1153 w 1153"/>
              <a:gd name="T18" fmla="*/ 325 h 3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3" h="325">
                <a:moveTo>
                  <a:pt x="0" y="0"/>
                </a:moveTo>
                <a:lnTo>
                  <a:pt x="0" y="84"/>
                </a:lnTo>
                <a:lnTo>
                  <a:pt x="1152" y="84"/>
                </a:lnTo>
                <a:lnTo>
                  <a:pt x="1152" y="324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29727" name="Group 40"/>
          <p:cNvGrpSpPr>
            <a:grpSpLocks/>
          </p:cNvGrpSpPr>
          <p:nvPr/>
        </p:nvGrpSpPr>
        <p:grpSpPr bwMode="auto">
          <a:xfrm>
            <a:off x="4724400" y="211138"/>
            <a:ext cx="3822700" cy="366712"/>
            <a:chOff x="3056" y="66"/>
            <a:chExt cx="2408" cy="231"/>
          </a:xfrm>
        </p:grpSpPr>
        <p:sp>
          <p:nvSpPr>
            <p:cNvPr id="29729" name="AutoShape 41"/>
            <p:cNvSpPr>
              <a:spLocks noChangeArrowheads="1"/>
            </p:cNvSpPr>
            <p:nvPr/>
          </p:nvSpPr>
          <p:spPr bwMode="auto">
            <a:xfrm>
              <a:off x="3056" y="68"/>
              <a:ext cx="2408" cy="200"/>
            </a:xfrm>
            <a:prstGeom prst="roundRect">
              <a:avLst>
                <a:gd name="adj" fmla="val 43597"/>
              </a:avLst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30" name="Rectangle 42"/>
            <p:cNvSpPr>
              <a:spLocks noChangeArrowheads="1"/>
            </p:cNvSpPr>
            <p:nvPr/>
          </p:nvSpPr>
          <p:spPr bwMode="auto">
            <a:xfrm>
              <a:off x="3118" y="66"/>
              <a:ext cx="2316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fa-IR" sz="1800" b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شروع:مقسوم عليه را در باقي مانده قرار دهيد</a:t>
              </a:r>
              <a:endParaRPr lang="en-US" sz="1800" b="1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9728" name="Rectangle 43"/>
          <p:cNvSpPr>
            <a:spLocks noChangeArrowheads="1"/>
          </p:cNvSpPr>
          <p:nvPr/>
        </p:nvSpPr>
        <p:spPr bwMode="auto">
          <a:xfrm>
            <a:off x="0" y="5446713"/>
            <a:ext cx="5724525" cy="830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fa-IR" b="1" u="sng">
                <a:latin typeface="Arial" pitchFamily="34" charset="0"/>
                <a:cs typeface="Arial" pitchFamily="34" charset="0"/>
              </a:rPr>
              <a:t>باقي مانده</a:t>
            </a:r>
            <a:r>
              <a:rPr lang="en-US" b="1" u="sng">
                <a:latin typeface="Arial" pitchFamily="34" charset="0"/>
                <a:cs typeface="Arial" pitchFamily="34" charset="0"/>
              </a:rPr>
              <a:t>     </a:t>
            </a:r>
            <a:r>
              <a:rPr lang="fa-IR" b="1" u="sng">
                <a:latin typeface="Arial" pitchFamily="34" charset="0"/>
                <a:cs typeface="Arial" pitchFamily="34" charset="0"/>
              </a:rPr>
              <a:t>خارج قسمت</a:t>
            </a:r>
            <a:r>
              <a:rPr lang="en-US" b="1" u="sng">
                <a:latin typeface="Arial" pitchFamily="34" charset="0"/>
                <a:cs typeface="Arial" pitchFamily="34" charset="0"/>
              </a:rPr>
              <a:t>  </a:t>
            </a:r>
            <a:r>
              <a:rPr lang="fa-IR" b="1" u="sng">
                <a:latin typeface="Arial" pitchFamily="34" charset="0"/>
                <a:cs typeface="Arial" pitchFamily="34" charset="0"/>
              </a:rPr>
              <a:t>مقسوم</a:t>
            </a:r>
            <a:r>
              <a:rPr lang="en-US" b="1">
                <a:latin typeface="Arial" pitchFamily="34" charset="0"/>
                <a:cs typeface="Arial" pitchFamily="34" charset="0"/>
              </a:rPr>
              <a:t>	</a:t>
            </a:r>
            <a:br>
              <a:rPr lang="en-US" b="1">
                <a:latin typeface="Arial" pitchFamily="34" charset="0"/>
                <a:cs typeface="Arial" pitchFamily="34" charset="0"/>
              </a:rPr>
            </a:br>
            <a:r>
              <a:rPr lang="en-US" b="1">
                <a:latin typeface="Arial" pitchFamily="34" charset="0"/>
                <a:cs typeface="Arial" pitchFamily="34" charset="0"/>
              </a:rPr>
              <a:t>0000 0111         0000	   0010 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F8B873F-629A-4863-BCBD-B0333522BB13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3072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307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505B211-C9FF-4BBC-B854-304DDE8A0D61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307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مشاهدات تقسيم ور</a:t>
            </a:r>
            <a:r>
              <a:rPr lang="ar-SA" b="1" smtClean="0">
                <a:cs typeface="Lotus" pitchFamily="2" charset="-78"/>
              </a:rPr>
              <a:t>ژ</a:t>
            </a:r>
            <a:r>
              <a:rPr lang="fa-IR" smtClean="0">
                <a:cs typeface="Lotus" pitchFamily="2" charset="-78"/>
              </a:rPr>
              <a:t>ن2</a:t>
            </a:r>
            <a:endParaRPr lang="en-US" smtClean="0">
              <a:cs typeface="Lotus" pitchFamily="2" charset="-78"/>
            </a:endParaRPr>
          </a:p>
        </p:txBody>
      </p:sp>
      <p:sp>
        <p:nvSpPr>
          <p:cNvPr id="30726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a-IR" sz="2400" smtClean="0">
                <a:latin typeface="Arial" pitchFamily="34" charset="0"/>
                <a:cs typeface="Arial" pitchFamily="34" charset="0"/>
              </a:rPr>
              <a:t>حذف کردن ثبات خارج قسمت به وسيله بهم پيوستن با باقيمانده به عنوان شيفت چپ</a:t>
            </a:r>
          </a:p>
          <a:p>
            <a:pPr eaLnBrk="1" hangingPunct="1">
              <a:lnSpc>
                <a:spcPct val="90000"/>
              </a:lnSpc>
            </a:pPr>
            <a:r>
              <a:rPr lang="fa-IR" sz="2400" smtClean="0">
                <a:latin typeface="Arial" pitchFamily="34" charset="0"/>
                <a:cs typeface="Arial" pitchFamily="34" charset="0"/>
              </a:rPr>
              <a:t>آغاز شيفت دادن باقي مانده به چپ مانند قبل</a:t>
            </a:r>
          </a:p>
          <a:p>
            <a:pPr eaLnBrk="1" hangingPunct="1">
              <a:lnSpc>
                <a:spcPct val="90000"/>
              </a:lnSpc>
            </a:pPr>
            <a:r>
              <a:rPr lang="fa-IR" sz="2400" smtClean="0">
                <a:latin typeface="Arial" pitchFamily="34" charset="0"/>
                <a:cs typeface="Arial" pitchFamily="34" charset="0"/>
              </a:rPr>
              <a:t>پس از آن حلقه فقط محتوي 2 مرحله است چون شيفت دادن ثبات باقي مانده  هر دو شيفت ها باقي مانده در نيمه چپ و خارج قسمت در نيمه راست.</a:t>
            </a:r>
          </a:p>
          <a:p>
            <a:pPr eaLnBrk="1" hangingPunct="1">
              <a:lnSpc>
                <a:spcPct val="90000"/>
              </a:lnSpc>
            </a:pPr>
            <a:r>
              <a:rPr lang="fa-IR" sz="2400" smtClean="0">
                <a:latin typeface="Arial" pitchFamily="34" charset="0"/>
                <a:cs typeface="Arial" pitchFamily="34" charset="0"/>
              </a:rPr>
              <a:t>در نتيجه به هم پيوستن 2 ثبات به يکديگر و فرمان هاي جديد عملگرها در اين حلقه باقي مانده اي است که در يک لحظه بارها به چپ شيفت خواهد يافت</a:t>
            </a:r>
          </a:p>
          <a:p>
            <a:pPr eaLnBrk="1" hangingPunct="1">
              <a:lnSpc>
                <a:spcPct val="90000"/>
              </a:lnSpc>
            </a:pPr>
            <a:r>
              <a:rPr lang="fa-IR" sz="2400" smtClean="0">
                <a:latin typeface="Arial" pitchFamily="34" charset="0"/>
                <a:cs typeface="Arial" pitchFamily="34" charset="0"/>
              </a:rPr>
              <a:t>بنابراين در مرحله تصحيح پاياني بايد شيفت به عقب بدهيم که تنها باقي مانده در نيمه چپ ثبات باشد</a:t>
            </a:r>
            <a:endParaRPr lang="en-US" sz="240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6E273D1-90F0-4162-9507-3E91A304244B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317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317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B67AB08-A3E1-4C0A-ABD6-EEDC27AE0FCD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31749" name="Rectangle 2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822325" y="1417638"/>
            <a:ext cx="7772400" cy="10048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a-IR" smtClean="0">
                <a:latin typeface="Arial" pitchFamily="34" charset="0"/>
                <a:cs typeface="Arial" pitchFamily="34" charset="0"/>
              </a:rPr>
              <a:t>32 بيت ثبات مقسوم </a:t>
            </a:r>
            <a:r>
              <a:rPr lang="ar-SA" sz="2800" smtClean="0">
                <a:latin typeface="Arial" pitchFamily="34" charset="0"/>
                <a:cs typeface="Arial" pitchFamily="34" charset="0"/>
              </a:rPr>
              <a:t>،</a:t>
            </a:r>
            <a:r>
              <a:rPr lang="fa-IR" smtClean="0">
                <a:latin typeface="Arial" pitchFamily="34" charset="0"/>
                <a:cs typeface="Arial" pitchFamily="34" charset="0"/>
              </a:rPr>
              <a:t>  32بيت </a:t>
            </a:r>
            <a:r>
              <a:rPr lang="en-US" smtClean="0">
                <a:latin typeface="Arial" pitchFamily="34" charset="0"/>
                <a:cs typeface="Arial" pitchFamily="34" charset="0"/>
              </a:rPr>
              <a:t>ALU </a:t>
            </a:r>
            <a:r>
              <a:rPr lang="ar-SA" sz="2800" smtClean="0">
                <a:latin typeface="Arial" pitchFamily="34" charset="0"/>
                <a:cs typeface="Arial" pitchFamily="34" charset="0"/>
              </a:rPr>
              <a:t>،</a:t>
            </a:r>
            <a:r>
              <a:rPr lang="fa-IR" smtClean="0">
                <a:latin typeface="Arial" pitchFamily="34" charset="0"/>
                <a:cs typeface="Arial" pitchFamily="34" charset="0"/>
              </a:rPr>
              <a:t> 64 بيت ثبات باقي مانده </a:t>
            </a:r>
            <a:r>
              <a:rPr lang="ar-SA" sz="2800" smtClean="0">
                <a:latin typeface="Arial" pitchFamily="34" charset="0"/>
                <a:cs typeface="Arial" pitchFamily="34" charset="0"/>
              </a:rPr>
              <a:t>،</a:t>
            </a:r>
            <a:r>
              <a:rPr lang="fa-IR" smtClean="0">
                <a:latin typeface="Arial" pitchFamily="34" charset="0"/>
                <a:cs typeface="Arial" pitchFamily="34" charset="0"/>
              </a:rPr>
              <a:t> (صفر بيت خارج قسمت).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750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سخت افزار تقسيم ور</a:t>
            </a:r>
            <a:r>
              <a:rPr lang="ar-SA" b="1" smtClean="0">
                <a:cs typeface="Lotus" pitchFamily="2" charset="-78"/>
              </a:rPr>
              <a:t>ژ</a:t>
            </a:r>
            <a:r>
              <a:rPr lang="fa-IR" smtClean="0">
                <a:cs typeface="Lotus" pitchFamily="2" charset="-78"/>
              </a:rPr>
              <a:t>ن 2</a:t>
            </a:r>
            <a:endParaRPr lang="en-US" smtClean="0">
              <a:cs typeface="Lotus" pitchFamily="2" charset="-78"/>
            </a:endParaRPr>
          </a:p>
        </p:txBody>
      </p:sp>
      <p:sp>
        <p:nvSpPr>
          <p:cNvPr id="31751" name="Rectangle 4"/>
          <p:cNvSpPr>
            <a:spLocks noChangeArrowheads="1"/>
          </p:cNvSpPr>
          <p:nvPr/>
        </p:nvSpPr>
        <p:spPr bwMode="auto">
          <a:xfrm>
            <a:off x="1936750" y="4713288"/>
            <a:ext cx="2830513" cy="392112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2" name="Rectangle 5"/>
          <p:cNvSpPr>
            <a:spLocks noChangeArrowheads="1"/>
          </p:cNvSpPr>
          <p:nvPr/>
        </p:nvSpPr>
        <p:spPr bwMode="auto">
          <a:xfrm>
            <a:off x="1949450" y="4725988"/>
            <a:ext cx="2828925" cy="3905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3" name="Rectangle 6"/>
          <p:cNvSpPr>
            <a:spLocks noChangeArrowheads="1"/>
          </p:cNvSpPr>
          <p:nvPr/>
        </p:nvSpPr>
        <p:spPr bwMode="auto">
          <a:xfrm>
            <a:off x="2049463" y="4751388"/>
            <a:ext cx="931862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باقي مانده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4" name="Rectangle 7"/>
          <p:cNvSpPr>
            <a:spLocks noChangeArrowheads="1"/>
          </p:cNvSpPr>
          <p:nvPr/>
        </p:nvSpPr>
        <p:spPr bwMode="auto">
          <a:xfrm>
            <a:off x="3359150" y="4743450"/>
            <a:ext cx="1247775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 b="1" i="1">
                <a:solidFill>
                  <a:schemeClr val="accent1"/>
                </a:solidFill>
                <a:latin typeface="Times New Roman" pitchFamily="18" charset="0"/>
              </a:rPr>
              <a:t>(</a:t>
            </a:r>
            <a:r>
              <a:rPr lang="fa-IR" sz="1800" b="1" i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خارج قسمت</a:t>
            </a:r>
            <a:r>
              <a:rPr lang="en-US" sz="1800" b="1" i="1">
                <a:solidFill>
                  <a:schemeClr val="accent1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31755" name="Rectangle 8"/>
          <p:cNvSpPr>
            <a:spLocks noChangeArrowheads="1"/>
          </p:cNvSpPr>
          <p:nvPr/>
        </p:nvSpPr>
        <p:spPr bwMode="auto">
          <a:xfrm>
            <a:off x="2643188" y="2797175"/>
            <a:ext cx="1339850" cy="3905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6" name="Rectangle 9"/>
          <p:cNvSpPr>
            <a:spLocks noChangeArrowheads="1"/>
          </p:cNvSpPr>
          <p:nvPr/>
        </p:nvSpPr>
        <p:spPr bwMode="auto">
          <a:xfrm>
            <a:off x="2597150" y="2763838"/>
            <a:ext cx="1463675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مقسوم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7" name="Rectangle 10"/>
          <p:cNvSpPr>
            <a:spLocks noChangeArrowheads="1"/>
          </p:cNvSpPr>
          <p:nvPr/>
        </p:nvSpPr>
        <p:spPr bwMode="auto">
          <a:xfrm>
            <a:off x="2189163" y="3879850"/>
            <a:ext cx="1250950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32بيت</a:t>
            </a:r>
            <a:r>
              <a:rPr lang="en-US" sz="1800" b="1">
                <a:solidFill>
                  <a:srgbClr val="000000"/>
                </a:solidFill>
                <a:latin typeface="Times New Roman" pitchFamily="18" charset="0"/>
              </a:rPr>
              <a:t> ALU</a:t>
            </a:r>
          </a:p>
        </p:txBody>
      </p:sp>
      <p:sp>
        <p:nvSpPr>
          <p:cNvPr id="31758" name="Rectangle 11"/>
          <p:cNvSpPr>
            <a:spLocks noChangeArrowheads="1"/>
          </p:cNvSpPr>
          <p:nvPr/>
        </p:nvSpPr>
        <p:spPr bwMode="auto">
          <a:xfrm>
            <a:off x="4946650" y="5103813"/>
            <a:ext cx="671513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نوشتن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9" name="AutoShape 12"/>
          <p:cNvSpPr>
            <a:spLocks noChangeArrowheads="1"/>
          </p:cNvSpPr>
          <p:nvPr/>
        </p:nvSpPr>
        <p:spPr bwMode="auto">
          <a:xfrm>
            <a:off x="5899150" y="4591050"/>
            <a:ext cx="1790700" cy="795338"/>
          </a:xfrm>
          <a:prstGeom prst="roundRect">
            <a:avLst>
              <a:gd name="adj" fmla="val 48565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60" name="Rectangle 13"/>
          <p:cNvSpPr>
            <a:spLocks noChangeArrowheads="1"/>
          </p:cNvSpPr>
          <p:nvPr/>
        </p:nvSpPr>
        <p:spPr bwMode="auto">
          <a:xfrm>
            <a:off x="6427788" y="4827588"/>
            <a:ext cx="1028700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کنترل کردن</a:t>
            </a:r>
            <a:endParaRPr lang="en-US" sz="1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61" name="Rectangle 14"/>
          <p:cNvSpPr>
            <a:spLocks noChangeArrowheads="1"/>
          </p:cNvSpPr>
          <p:nvPr/>
        </p:nvSpPr>
        <p:spPr bwMode="auto">
          <a:xfrm>
            <a:off x="3219450" y="3209925"/>
            <a:ext cx="71755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32بيت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62" name="Rectangle 15"/>
          <p:cNvSpPr>
            <a:spLocks noChangeArrowheads="1"/>
          </p:cNvSpPr>
          <p:nvPr/>
        </p:nvSpPr>
        <p:spPr bwMode="auto">
          <a:xfrm>
            <a:off x="3017838" y="5126038"/>
            <a:ext cx="71755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64بيت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63" name="Freeform 16"/>
          <p:cNvSpPr>
            <a:spLocks/>
          </p:cNvSpPr>
          <p:nvPr/>
        </p:nvSpPr>
        <p:spPr bwMode="auto">
          <a:xfrm>
            <a:off x="3471863" y="4021138"/>
            <a:ext cx="2557462" cy="646112"/>
          </a:xfrm>
          <a:custGeom>
            <a:avLst/>
            <a:gdLst>
              <a:gd name="T0" fmla="*/ 2147483647 w 1611"/>
              <a:gd name="T1" fmla="*/ 1023182736 h 407"/>
              <a:gd name="T2" fmla="*/ 2147483647 w 1611"/>
              <a:gd name="T3" fmla="*/ 0 h 407"/>
              <a:gd name="T4" fmla="*/ 0 w 1611"/>
              <a:gd name="T5" fmla="*/ 0 h 407"/>
              <a:gd name="T6" fmla="*/ 0 60000 65536"/>
              <a:gd name="T7" fmla="*/ 0 60000 65536"/>
              <a:gd name="T8" fmla="*/ 0 60000 65536"/>
              <a:gd name="T9" fmla="*/ 0 w 1611"/>
              <a:gd name="T10" fmla="*/ 0 h 407"/>
              <a:gd name="T11" fmla="*/ 1611 w 1611"/>
              <a:gd name="T12" fmla="*/ 407 h 4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11" h="407">
                <a:moveTo>
                  <a:pt x="1610" y="406"/>
                </a:moveTo>
                <a:lnTo>
                  <a:pt x="1610" y="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64" name="Freeform 17"/>
          <p:cNvSpPr>
            <a:spLocks/>
          </p:cNvSpPr>
          <p:nvPr/>
        </p:nvSpPr>
        <p:spPr bwMode="auto">
          <a:xfrm>
            <a:off x="4808538" y="4986338"/>
            <a:ext cx="1103312" cy="1587"/>
          </a:xfrm>
          <a:custGeom>
            <a:avLst/>
            <a:gdLst>
              <a:gd name="T0" fmla="*/ 1748987824 w 695"/>
              <a:gd name="T1" fmla="*/ 0 h 1"/>
              <a:gd name="T2" fmla="*/ 0 w 695"/>
              <a:gd name="T3" fmla="*/ 0 h 1"/>
              <a:gd name="T4" fmla="*/ 0 60000 65536"/>
              <a:gd name="T5" fmla="*/ 0 60000 65536"/>
              <a:gd name="T6" fmla="*/ 0 w 695"/>
              <a:gd name="T7" fmla="*/ 0 h 1"/>
              <a:gd name="T8" fmla="*/ 695 w 69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5" h="1">
                <a:moveTo>
                  <a:pt x="694" y="0"/>
                </a:moveTo>
                <a:lnTo>
                  <a:pt x="0" y="0"/>
                </a:lnTo>
              </a:path>
            </a:pathLst>
          </a:custGeom>
          <a:noFill/>
          <a:ln w="25400" cap="rnd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65" name="Freeform 18"/>
          <p:cNvSpPr>
            <a:spLocks/>
          </p:cNvSpPr>
          <p:nvPr/>
        </p:nvSpPr>
        <p:spPr bwMode="auto">
          <a:xfrm>
            <a:off x="2005013" y="3775075"/>
            <a:ext cx="1611312" cy="579438"/>
          </a:xfrm>
          <a:custGeom>
            <a:avLst/>
            <a:gdLst>
              <a:gd name="T0" fmla="*/ 0 w 1015"/>
              <a:gd name="T1" fmla="*/ 17641903 h 365"/>
              <a:gd name="T2" fmla="*/ 665321082 w 1015"/>
              <a:gd name="T3" fmla="*/ 917337757 h 365"/>
              <a:gd name="T4" fmla="*/ 1907757230 w 1015"/>
              <a:gd name="T5" fmla="*/ 917337757 h 365"/>
              <a:gd name="T6" fmla="*/ 2147483647 w 1015"/>
              <a:gd name="T7" fmla="*/ 35282219 h 365"/>
              <a:gd name="T8" fmla="*/ 1529733604 w 1015"/>
              <a:gd name="T9" fmla="*/ 35282219 h 365"/>
              <a:gd name="T10" fmla="*/ 1295359996 w 1015"/>
              <a:gd name="T11" fmla="*/ 340222167 h 365"/>
              <a:gd name="T12" fmla="*/ 1025702632 w 1015"/>
              <a:gd name="T13" fmla="*/ 0 h 365"/>
              <a:gd name="T14" fmla="*/ 0 w 1015"/>
              <a:gd name="T15" fmla="*/ 17641903 h 3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15"/>
              <a:gd name="T25" fmla="*/ 0 h 365"/>
              <a:gd name="T26" fmla="*/ 1015 w 1015"/>
              <a:gd name="T27" fmla="*/ 365 h 36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15" h="365">
                <a:moveTo>
                  <a:pt x="0" y="7"/>
                </a:moveTo>
                <a:lnTo>
                  <a:pt x="264" y="364"/>
                </a:lnTo>
                <a:lnTo>
                  <a:pt x="757" y="364"/>
                </a:lnTo>
                <a:lnTo>
                  <a:pt x="1014" y="14"/>
                </a:lnTo>
                <a:lnTo>
                  <a:pt x="607" y="14"/>
                </a:lnTo>
                <a:lnTo>
                  <a:pt x="514" y="135"/>
                </a:lnTo>
                <a:lnTo>
                  <a:pt x="407" y="0"/>
                </a:lnTo>
                <a:lnTo>
                  <a:pt x="0" y="7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66" name="Freeform 19"/>
          <p:cNvSpPr>
            <a:spLocks/>
          </p:cNvSpPr>
          <p:nvPr/>
        </p:nvSpPr>
        <p:spPr bwMode="auto">
          <a:xfrm>
            <a:off x="2794000" y="4376738"/>
            <a:ext cx="1588" cy="374650"/>
          </a:xfrm>
          <a:custGeom>
            <a:avLst/>
            <a:gdLst>
              <a:gd name="T0" fmla="*/ 0 w 1"/>
              <a:gd name="T1" fmla="*/ 0 h 236"/>
              <a:gd name="T2" fmla="*/ 0 w 1"/>
              <a:gd name="T3" fmla="*/ 592237558 h 236"/>
              <a:gd name="T4" fmla="*/ 0 60000 65536"/>
              <a:gd name="T5" fmla="*/ 0 60000 65536"/>
              <a:gd name="T6" fmla="*/ 0 w 1"/>
              <a:gd name="T7" fmla="*/ 0 h 236"/>
              <a:gd name="T8" fmla="*/ 1 w 1"/>
              <a:gd name="T9" fmla="*/ 236 h 2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36">
                <a:moveTo>
                  <a:pt x="0" y="0"/>
                </a:moveTo>
                <a:lnTo>
                  <a:pt x="0" y="23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67" name="Freeform 20"/>
          <p:cNvSpPr>
            <a:spLocks/>
          </p:cNvSpPr>
          <p:nvPr/>
        </p:nvSpPr>
        <p:spPr bwMode="auto">
          <a:xfrm>
            <a:off x="914400" y="3395663"/>
            <a:ext cx="1914525" cy="2168525"/>
          </a:xfrm>
          <a:custGeom>
            <a:avLst/>
            <a:gdLst>
              <a:gd name="T0" fmla="*/ 2147483647 w 1206"/>
              <a:gd name="T1" fmla="*/ 2147483647 h 1366"/>
              <a:gd name="T2" fmla="*/ 2147483647 w 1206"/>
              <a:gd name="T3" fmla="*/ 2147483647 h 1366"/>
              <a:gd name="T4" fmla="*/ 0 w 1206"/>
              <a:gd name="T5" fmla="*/ 2147483647 h 1366"/>
              <a:gd name="T6" fmla="*/ 0 w 1206"/>
              <a:gd name="T7" fmla="*/ 0 h 1366"/>
              <a:gd name="T8" fmla="*/ 1963200924 w 1206"/>
              <a:gd name="T9" fmla="*/ 0 h 1366"/>
              <a:gd name="T10" fmla="*/ 1963200924 w 1206"/>
              <a:gd name="T11" fmla="*/ 612397155 h 13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6"/>
              <a:gd name="T19" fmla="*/ 0 h 1366"/>
              <a:gd name="T20" fmla="*/ 1206 w 1206"/>
              <a:gd name="T21" fmla="*/ 1366 h 13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6" h="1366">
                <a:moveTo>
                  <a:pt x="1205" y="1114"/>
                </a:moveTo>
                <a:lnTo>
                  <a:pt x="1205" y="1365"/>
                </a:lnTo>
                <a:lnTo>
                  <a:pt x="0" y="1365"/>
                </a:lnTo>
                <a:lnTo>
                  <a:pt x="0" y="0"/>
                </a:lnTo>
                <a:lnTo>
                  <a:pt x="779" y="0"/>
                </a:lnTo>
                <a:lnTo>
                  <a:pt x="779" y="243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68" name="Freeform 21"/>
          <p:cNvSpPr>
            <a:spLocks/>
          </p:cNvSpPr>
          <p:nvPr/>
        </p:nvSpPr>
        <p:spPr bwMode="auto">
          <a:xfrm>
            <a:off x="3216275" y="3208338"/>
            <a:ext cx="1588" cy="577850"/>
          </a:xfrm>
          <a:custGeom>
            <a:avLst/>
            <a:gdLst>
              <a:gd name="T0" fmla="*/ 0 w 1"/>
              <a:gd name="T1" fmla="*/ 0 h 364"/>
              <a:gd name="T2" fmla="*/ 0 w 1"/>
              <a:gd name="T3" fmla="*/ 914817603 h 364"/>
              <a:gd name="T4" fmla="*/ 0 60000 65536"/>
              <a:gd name="T5" fmla="*/ 0 60000 65536"/>
              <a:gd name="T6" fmla="*/ 0 w 1"/>
              <a:gd name="T7" fmla="*/ 0 h 364"/>
              <a:gd name="T8" fmla="*/ 1 w 1"/>
              <a:gd name="T9" fmla="*/ 364 h 36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64">
                <a:moveTo>
                  <a:pt x="0" y="0"/>
                </a:moveTo>
                <a:lnTo>
                  <a:pt x="0" y="363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69" name="Line 22"/>
          <p:cNvSpPr>
            <a:spLocks noChangeShapeType="1"/>
          </p:cNvSpPr>
          <p:nvPr/>
        </p:nvSpPr>
        <p:spPr bwMode="auto">
          <a:xfrm>
            <a:off x="3386138" y="4779963"/>
            <a:ext cx="0" cy="27940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70" name="Line 23"/>
          <p:cNvSpPr>
            <a:spLocks noChangeShapeType="1"/>
          </p:cNvSpPr>
          <p:nvPr/>
        </p:nvSpPr>
        <p:spPr bwMode="auto">
          <a:xfrm>
            <a:off x="3197225" y="4592638"/>
            <a:ext cx="68421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71" name="Freeform 24"/>
          <p:cNvSpPr>
            <a:spLocks/>
          </p:cNvSpPr>
          <p:nvPr/>
        </p:nvSpPr>
        <p:spPr bwMode="auto">
          <a:xfrm>
            <a:off x="4824413" y="4833938"/>
            <a:ext cx="1103312" cy="1587"/>
          </a:xfrm>
          <a:custGeom>
            <a:avLst/>
            <a:gdLst>
              <a:gd name="T0" fmla="*/ 1748987824 w 695"/>
              <a:gd name="T1" fmla="*/ 0 h 1"/>
              <a:gd name="T2" fmla="*/ 0 w 695"/>
              <a:gd name="T3" fmla="*/ 0 h 1"/>
              <a:gd name="T4" fmla="*/ 0 60000 65536"/>
              <a:gd name="T5" fmla="*/ 0 60000 65536"/>
              <a:gd name="T6" fmla="*/ 0 w 695"/>
              <a:gd name="T7" fmla="*/ 0 h 1"/>
              <a:gd name="T8" fmla="*/ 695 w 69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5" h="1">
                <a:moveTo>
                  <a:pt x="694" y="0"/>
                </a:moveTo>
                <a:lnTo>
                  <a:pt x="0" y="0"/>
                </a:lnTo>
              </a:path>
            </a:pathLst>
          </a:custGeom>
          <a:noFill/>
          <a:ln w="25400" cap="rnd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72" name="Rectangle 25"/>
          <p:cNvSpPr>
            <a:spLocks noChangeArrowheads="1"/>
          </p:cNvSpPr>
          <p:nvPr/>
        </p:nvSpPr>
        <p:spPr bwMode="auto">
          <a:xfrm>
            <a:off x="4711700" y="4398963"/>
            <a:ext cx="941388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latin typeface="Times New Roman" pitchFamily="18" charset="0"/>
                <a:cs typeface="Times New Roman" pitchFamily="18" charset="0"/>
              </a:rPr>
              <a:t>شيفت چپ</a:t>
            </a:r>
            <a:endParaRPr lang="en-US" sz="1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73" name="Freeform 26"/>
          <p:cNvSpPr>
            <a:spLocks/>
          </p:cNvSpPr>
          <p:nvPr/>
        </p:nvSpPr>
        <p:spPr bwMode="auto">
          <a:xfrm>
            <a:off x="2819400" y="5372100"/>
            <a:ext cx="4040188" cy="192088"/>
          </a:xfrm>
          <a:custGeom>
            <a:avLst/>
            <a:gdLst>
              <a:gd name="T0" fmla="*/ 0 w 2545"/>
              <a:gd name="T1" fmla="*/ 302419560 h 121"/>
              <a:gd name="T2" fmla="*/ 2147483647 w 2545"/>
              <a:gd name="T3" fmla="*/ 302419560 h 121"/>
              <a:gd name="T4" fmla="*/ 2147483647 w 2545"/>
              <a:gd name="T5" fmla="*/ 0 h 121"/>
              <a:gd name="T6" fmla="*/ 0 60000 65536"/>
              <a:gd name="T7" fmla="*/ 0 60000 65536"/>
              <a:gd name="T8" fmla="*/ 0 60000 65536"/>
              <a:gd name="T9" fmla="*/ 0 w 2545"/>
              <a:gd name="T10" fmla="*/ 0 h 121"/>
              <a:gd name="T11" fmla="*/ 2545 w 2545"/>
              <a:gd name="T12" fmla="*/ 121 h 12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45" h="121">
                <a:moveTo>
                  <a:pt x="0" y="120"/>
                </a:moveTo>
                <a:lnTo>
                  <a:pt x="2544" y="120"/>
                </a:lnTo>
                <a:lnTo>
                  <a:pt x="2544" y="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74" name="Rectangle 27"/>
          <p:cNvSpPr>
            <a:spLocks noChangeArrowheads="1"/>
          </p:cNvSpPr>
          <p:nvPr/>
        </p:nvSpPr>
        <p:spPr bwMode="auto">
          <a:xfrm>
            <a:off x="6143625" y="3492500"/>
            <a:ext cx="1616075" cy="296863"/>
          </a:xfrm>
          <a:prstGeom prst="rect">
            <a:avLst/>
          </a:prstGeom>
          <a:noFill/>
          <a:ln w="25400">
            <a:solidFill>
              <a:schemeClr val="accent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75" name="Rectangle 28"/>
          <p:cNvSpPr>
            <a:spLocks noChangeArrowheads="1"/>
          </p:cNvSpPr>
          <p:nvPr/>
        </p:nvSpPr>
        <p:spPr bwMode="auto">
          <a:xfrm>
            <a:off x="1998663" y="4356100"/>
            <a:ext cx="622300" cy="3333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b="1" i="1">
                <a:latin typeface="Times New Roman" pitchFamily="18" charset="0"/>
              </a:rPr>
              <a:t>“HI”</a:t>
            </a:r>
          </a:p>
        </p:txBody>
      </p:sp>
      <p:sp>
        <p:nvSpPr>
          <p:cNvPr id="31776" name="Rectangle 29"/>
          <p:cNvSpPr>
            <a:spLocks noChangeArrowheads="1"/>
          </p:cNvSpPr>
          <p:nvPr/>
        </p:nvSpPr>
        <p:spPr bwMode="auto">
          <a:xfrm>
            <a:off x="3979863" y="4356100"/>
            <a:ext cx="654050" cy="3333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b="1" i="1">
                <a:latin typeface="Times New Roman" pitchFamily="18" charset="0"/>
              </a:rPr>
              <a:t>“LO”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319AE4FF-8F45-4A89-9B9C-99A006BC4A9C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327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327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92A999-702C-436D-840C-8736B01A4095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32773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3322638" cy="746125"/>
          </a:xfrm>
        </p:spPr>
        <p:txBody>
          <a:bodyPr/>
          <a:lstStyle/>
          <a:p>
            <a:pPr algn="l" eaLnBrk="1" hangingPunct="1"/>
            <a:r>
              <a:rPr lang="fa-IR" sz="3200" smtClean="0">
                <a:cs typeface="Lotus" pitchFamily="2" charset="-78"/>
              </a:rPr>
              <a:t>الگوريتم تقسيم ور</a:t>
            </a:r>
            <a:r>
              <a:rPr lang="ar-SA" sz="3200" b="1" smtClean="0">
                <a:cs typeface="Lotus" pitchFamily="2" charset="-78"/>
              </a:rPr>
              <a:t>ژ</a:t>
            </a:r>
            <a:r>
              <a:rPr lang="fa-IR" sz="3200" smtClean="0">
                <a:cs typeface="Lotus" pitchFamily="2" charset="-78"/>
              </a:rPr>
              <a:t>ن 3</a:t>
            </a:r>
            <a:endParaRPr lang="en-US" sz="3200" smtClean="0">
              <a:cs typeface="Lotus" pitchFamily="2" charset="-78"/>
            </a:endParaRPr>
          </a:p>
        </p:txBody>
      </p:sp>
      <p:grpSp>
        <p:nvGrpSpPr>
          <p:cNvPr id="32774" name="Group 3"/>
          <p:cNvGrpSpPr>
            <a:grpSpLocks/>
          </p:cNvGrpSpPr>
          <p:nvPr/>
        </p:nvGrpSpPr>
        <p:grpSpPr bwMode="auto">
          <a:xfrm>
            <a:off x="3524250" y="3452813"/>
            <a:ext cx="5543550" cy="1497012"/>
            <a:chOff x="2300" y="2108"/>
            <a:chExt cx="3492" cy="943"/>
          </a:xfrm>
        </p:grpSpPr>
        <p:sp>
          <p:nvSpPr>
            <p:cNvPr id="32813" name="Rectangle 4"/>
            <p:cNvSpPr>
              <a:spLocks noChangeArrowheads="1"/>
            </p:cNvSpPr>
            <p:nvPr/>
          </p:nvSpPr>
          <p:spPr bwMode="auto">
            <a:xfrm>
              <a:off x="2300" y="2108"/>
              <a:ext cx="3308" cy="943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4" name="Rectangle 5"/>
            <p:cNvSpPr>
              <a:spLocks noChangeArrowheads="1"/>
            </p:cNvSpPr>
            <p:nvPr/>
          </p:nvSpPr>
          <p:spPr bwMode="auto">
            <a:xfrm>
              <a:off x="2335" y="2113"/>
              <a:ext cx="3457" cy="58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3ب- بازيابي مقدار اوليه با جمع ثبات مقسوم عليه و قرار دادن مجموع </a:t>
              </a:r>
            </a:p>
            <a:p>
              <a:pPr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در نيمه سمت چپ ثبات باقيمانده همچنين شيفت ثبات باقي مانده به </a:t>
              </a:r>
            </a:p>
            <a:p>
              <a:pPr eaLnBrk="0" hangingPunct="0"/>
              <a:r>
                <a:rPr lang="fa-IR" sz="1800" b="1" u="sng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چپ و صفر کردن </a:t>
              </a:r>
              <a:r>
                <a:rPr lang="fa-IR" sz="1800" b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کم ارزش ترين بيت جديد</a:t>
              </a:r>
              <a:r>
                <a:rPr lang="fa-IR" sz="1800" b="1" u="sng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en-US" sz="1800" b="1" u="sng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2775" name="Rectangle 6"/>
          <p:cNvSpPr>
            <a:spLocks noChangeArrowheads="1"/>
          </p:cNvSpPr>
          <p:nvPr/>
        </p:nvSpPr>
        <p:spPr bwMode="auto">
          <a:xfrm>
            <a:off x="5516563" y="1808163"/>
            <a:ext cx="3363912" cy="3667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6" name="Rectangle 7"/>
          <p:cNvSpPr>
            <a:spLocks noChangeArrowheads="1"/>
          </p:cNvSpPr>
          <p:nvPr/>
        </p:nvSpPr>
        <p:spPr bwMode="auto">
          <a:xfrm>
            <a:off x="5718175" y="2838450"/>
            <a:ext cx="1149350" cy="20955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7" name="Rectangle 8"/>
          <p:cNvSpPr>
            <a:spLocks noChangeArrowheads="1"/>
          </p:cNvSpPr>
          <p:nvPr/>
        </p:nvSpPr>
        <p:spPr bwMode="auto">
          <a:xfrm>
            <a:off x="5394325" y="2789238"/>
            <a:ext cx="1560513" cy="3667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آزمايش باقي مانده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8" name="Rectangle 9"/>
          <p:cNvSpPr>
            <a:spLocks noChangeArrowheads="1"/>
          </p:cNvSpPr>
          <p:nvPr/>
        </p:nvSpPr>
        <p:spPr bwMode="auto">
          <a:xfrm>
            <a:off x="7000875" y="2643188"/>
            <a:ext cx="1293813" cy="3667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باقي مانده</a:t>
            </a:r>
            <a:r>
              <a:rPr lang="en-US" sz="1800" b="1">
                <a:solidFill>
                  <a:srgbClr val="000000"/>
                </a:solidFill>
                <a:latin typeface="Times New Roman" pitchFamily="18" charset="0"/>
              </a:rPr>
              <a:t> &lt; 0</a:t>
            </a:r>
          </a:p>
        </p:txBody>
      </p:sp>
      <p:sp>
        <p:nvSpPr>
          <p:cNvPr id="32779" name="Rectangle 10"/>
          <p:cNvSpPr>
            <a:spLocks noChangeArrowheads="1"/>
          </p:cNvSpPr>
          <p:nvPr/>
        </p:nvSpPr>
        <p:spPr bwMode="auto">
          <a:xfrm>
            <a:off x="3567113" y="2632075"/>
            <a:ext cx="1289050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باقي مانده</a:t>
            </a:r>
            <a:r>
              <a:rPr lang="en-US" sz="1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</a:t>
            </a:r>
            <a:r>
              <a:rPr lang="en-US" sz="1800" b="1">
                <a:solidFill>
                  <a:srgbClr val="000000"/>
                </a:solidFill>
                <a:latin typeface="Times New Roman" pitchFamily="18" charset="0"/>
              </a:rPr>
              <a:t> 0</a:t>
            </a:r>
          </a:p>
        </p:txBody>
      </p:sp>
      <p:grpSp>
        <p:nvGrpSpPr>
          <p:cNvPr id="32780" name="Group 11"/>
          <p:cNvGrpSpPr>
            <a:grpSpLocks/>
          </p:cNvGrpSpPr>
          <p:nvPr/>
        </p:nvGrpSpPr>
        <p:grpSpPr bwMode="auto">
          <a:xfrm>
            <a:off x="3697288" y="1495425"/>
            <a:ext cx="4735512" cy="920750"/>
            <a:chOff x="2409" y="875"/>
            <a:chExt cx="2983" cy="580"/>
          </a:xfrm>
        </p:grpSpPr>
        <p:sp>
          <p:nvSpPr>
            <p:cNvPr id="32811" name="Rectangle 12"/>
            <p:cNvSpPr>
              <a:spLocks noChangeArrowheads="1"/>
            </p:cNvSpPr>
            <p:nvPr/>
          </p:nvSpPr>
          <p:spPr bwMode="auto">
            <a:xfrm>
              <a:off x="2409" y="875"/>
              <a:ext cx="2683" cy="58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2- ثبات مقسوم را از نيمه چپ </a:t>
              </a:r>
            </a:p>
            <a:p>
              <a:pPr algn="ctr"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 ثبات باقي مانده کم کن&amp;قرار بده نتيجه را در نيمه چپ</a:t>
              </a:r>
            </a:p>
            <a:p>
              <a:pPr algn="ctr"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ثبات باقي مانده</a:t>
              </a:r>
              <a:endParaRPr lang="en-US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812" name="Rectangle 13"/>
            <p:cNvSpPr>
              <a:spLocks noChangeArrowheads="1"/>
            </p:cNvSpPr>
            <p:nvPr/>
          </p:nvSpPr>
          <p:spPr bwMode="auto">
            <a:xfrm>
              <a:off x="2421" y="885"/>
              <a:ext cx="2971" cy="535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2781" name="Group 14"/>
          <p:cNvGrpSpPr>
            <a:grpSpLocks/>
          </p:cNvGrpSpPr>
          <p:nvPr/>
        </p:nvGrpSpPr>
        <p:grpSpPr bwMode="auto">
          <a:xfrm>
            <a:off x="1466850" y="3452813"/>
            <a:ext cx="2079625" cy="1460500"/>
            <a:chOff x="1004" y="2108"/>
            <a:chExt cx="1310" cy="920"/>
          </a:xfrm>
        </p:grpSpPr>
        <p:sp>
          <p:nvSpPr>
            <p:cNvPr id="32809" name="Rectangle 15"/>
            <p:cNvSpPr>
              <a:spLocks noChangeArrowheads="1"/>
            </p:cNvSpPr>
            <p:nvPr/>
          </p:nvSpPr>
          <p:spPr bwMode="auto">
            <a:xfrm>
              <a:off x="1035" y="2114"/>
              <a:ext cx="1279" cy="75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3الف-شيفت به چپ ثبات</a:t>
              </a:r>
            </a:p>
            <a:p>
              <a:pPr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 باقي مانده و يک</a:t>
              </a:r>
            </a:p>
            <a:p>
              <a:pPr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 کردن آخرين بيت جديد</a:t>
              </a:r>
            </a:p>
            <a:p>
              <a:pPr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 سمت راست </a:t>
              </a:r>
              <a:endParaRPr lang="en-US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810" name="Rectangle 16"/>
            <p:cNvSpPr>
              <a:spLocks noChangeArrowheads="1"/>
            </p:cNvSpPr>
            <p:nvPr/>
          </p:nvSpPr>
          <p:spPr bwMode="auto">
            <a:xfrm>
              <a:off x="1004" y="2108"/>
              <a:ext cx="1208" cy="92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2782" name="Group 17"/>
          <p:cNvGrpSpPr>
            <a:grpSpLocks/>
          </p:cNvGrpSpPr>
          <p:nvPr/>
        </p:nvGrpSpPr>
        <p:grpSpPr bwMode="auto">
          <a:xfrm>
            <a:off x="4783138" y="895350"/>
            <a:ext cx="4056062" cy="458788"/>
            <a:chOff x="3093" y="497"/>
            <a:chExt cx="2555" cy="289"/>
          </a:xfrm>
        </p:grpSpPr>
        <p:sp>
          <p:nvSpPr>
            <p:cNvPr id="32807" name="Rectangle 18"/>
            <p:cNvSpPr>
              <a:spLocks noChangeArrowheads="1"/>
            </p:cNvSpPr>
            <p:nvPr/>
          </p:nvSpPr>
          <p:spPr bwMode="auto">
            <a:xfrm>
              <a:off x="3116" y="497"/>
              <a:ext cx="2341" cy="28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fa-IR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شيفت بده ثبات باقي مانده را به چپ</a:t>
              </a:r>
              <a:endParaRPr lang="en-US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808" name="Rectangle 19"/>
            <p:cNvSpPr>
              <a:spLocks noChangeArrowheads="1"/>
            </p:cNvSpPr>
            <p:nvPr/>
          </p:nvSpPr>
          <p:spPr bwMode="auto">
            <a:xfrm>
              <a:off x="3093" y="510"/>
              <a:ext cx="2555" cy="19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2783" name="Rectangle 20"/>
          <p:cNvSpPr>
            <a:spLocks noChangeArrowheads="1"/>
          </p:cNvSpPr>
          <p:nvPr/>
        </p:nvSpPr>
        <p:spPr bwMode="auto">
          <a:xfrm>
            <a:off x="5465763" y="5387975"/>
            <a:ext cx="1114425" cy="193675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2784" name="Group 21"/>
          <p:cNvGrpSpPr>
            <a:grpSpLocks/>
          </p:cNvGrpSpPr>
          <p:nvPr/>
        </p:nvGrpSpPr>
        <p:grpSpPr bwMode="auto">
          <a:xfrm>
            <a:off x="3921125" y="6424613"/>
            <a:ext cx="1006475" cy="390525"/>
            <a:chOff x="2550" y="3980"/>
            <a:chExt cx="634" cy="246"/>
          </a:xfrm>
        </p:grpSpPr>
        <p:sp>
          <p:nvSpPr>
            <p:cNvPr id="32805" name="AutoShape 22"/>
            <p:cNvSpPr>
              <a:spLocks noChangeArrowheads="1"/>
            </p:cNvSpPr>
            <p:nvPr/>
          </p:nvSpPr>
          <p:spPr bwMode="auto">
            <a:xfrm>
              <a:off x="2550" y="3980"/>
              <a:ext cx="634" cy="224"/>
            </a:xfrm>
            <a:prstGeom prst="roundRect">
              <a:avLst>
                <a:gd name="adj" fmla="val 46292"/>
              </a:avLst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6" name="Rectangle 23"/>
            <p:cNvSpPr>
              <a:spLocks noChangeArrowheads="1"/>
            </p:cNvSpPr>
            <p:nvPr/>
          </p:nvSpPr>
          <p:spPr bwMode="auto">
            <a:xfrm>
              <a:off x="2669" y="3995"/>
              <a:ext cx="341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fa-IR" sz="18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پايان</a:t>
              </a:r>
              <a:endParaRPr lang="en-US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2785" name="Rectangle 24"/>
          <p:cNvSpPr>
            <a:spLocks noChangeArrowheads="1"/>
          </p:cNvSpPr>
          <p:nvPr/>
        </p:nvSpPr>
        <p:spPr bwMode="auto">
          <a:xfrm>
            <a:off x="5899150" y="5707063"/>
            <a:ext cx="787400" cy="3667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6" name="Rectangle 25"/>
          <p:cNvSpPr>
            <a:spLocks noChangeArrowheads="1"/>
          </p:cNvSpPr>
          <p:nvPr/>
        </p:nvSpPr>
        <p:spPr bwMode="auto">
          <a:xfrm>
            <a:off x="4754563" y="6045200"/>
            <a:ext cx="392112" cy="36353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بله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87" name="AutoShape 26"/>
          <p:cNvSpPr>
            <a:spLocks noChangeArrowheads="1"/>
          </p:cNvSpPr>
          <p:nvPr/>
        </p:nvSpPr>
        <p:spPr bwMode="auto">
          <a:xfrm>
            <a:off x="5257800" y="2633663"/>
            <a:ext cx="1765300" cy="755650"/>
          </a:xfrm>
          <a:prstGeom prst="diamond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8" name="Line 27"/>
          <p:cNvSpPr>
            <a:spLocks noChangeShapeType="1"/>
          </p:cNvSpPr>
          <p:nvPr/>
        </p:nvSpPr>
        <p:spPr bwMode="auto">
          <a:xfrm>
            <a:off x="6159500" y="2424113"/>
            <a:ext cx="0" cy="203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9" name="Freeform 28"/>
          <p:cNvSpPr>
            <a:spLocks/>
          </p:cNvSpPr>
          <p:nvPr/>
        </p:nvSpPr>
        <p:spPr bwMode="auto">
          <a:xfrm>
            <a:off x="7016750" y="3001963"/>
            <a:ext cx="706438" cy="458787"/>
          </a:xfrm>
          <a:custGeom>
            <a:avLst/>
            <a:gdLst>
              <a:gd name="T0" fmla="*/ 0 w 445"/>
              <a:gd name="T1" fmla="*/ 0 h 289"/>
              <a:gd name="T2" fmla="*/ 1118950257 w 445"/>
              <a:gd name="T3" fmla="*/ 0 h 289"/>
              <a:gd name="T4" fmla="*/ 1118950257 w 445"/>
              <a:gd name="T5" fmla="*/ 725804101 h 289"/>
              <a:gd name="T6" fmla="*/ 0 60000 65536"/>
              <a:gd name="T7" fmla="*/ 0 60000 65536"/>
              <a:gd name="T8" fmla="*/ 0 60000 65536"/>
              <a:gd name="T9" fmla="*/ 0 w 445"/>
              <a:gd name="T10" fmla="*/ 0 h 289"/>
              <a:gd name="T11" fmla="*/ 445 w 445"/>
              <a:gd name="T12" fmla="*/ 289 h 28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5" h="289">
                <a:moveTo>
                  <a:pt x="0" y="0"/>
                </a:moveTo>
                <a:lnTo>
                  <a:pt x="444" y="0"/>
                </a:lnTo>
                <a:lnTo>
                  <a:pt x="444" y="28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90" name="Freeform 29"/>
          <p:cNvSpPr>
            <a:spLocks/>
          </p:cNvSpPr>
          <p:nvPr/>
        </p:nvSpPr>
        <p:spPr bwMode="auto">
          <a:xfrm>
            <a:off x="2330450" y="3001963"/>
            <a:ext cx="2954338" cy="477837"/>
          </a:xfrm>
          <a:custGeom>
            <a:avLst/>
            <a:gdLst>
              <a:gd name="T0" fmla="*/ 2147483647 w 1861"/>
              <a:gd name="T1" fmla="*/ 0 h 301"/>
              <a:gd name="T2" fmla="*/ 0 w 1861"/>
              <a:gd name="T3" fmla="*/ 0 h 301"/>
              <a:gd name="T4" fmla="*/ 0 w 1861"/>
              <a:gd name="T5" fmla="*/ 756045976 h 301"/>
              <a:gd name="T6" fmla="*/ 0 60000 65536"/>
              <a:gd name="T7" fmla="*/ 0 60000 65536"/>
              <a:gd name="T8" fmla="*/ 0 60000 65536"/>
              <a:gd name="T9" fmla="*/ 0 w 1861"/>
              <a:gd name="T10" fmla="*/ 0 h 301"/>
              <a:gd name="T11" fmla="*/ 1861 w 1861"/>
              <a:gd name="T12" fmla="*/ 301 h 30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61" h="301">
                <a:moveTo>
                  <a:pt x="1860" y="0"/>
                </a:moveTo>
                <a:lnTo>
                  <a:pt x="0" y="0"/>
                </a:lnTo>
                <a:lnTo>
                  <a:pt x="0" y="30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32791" name="Group 30"/>
          <p:cNvGrpSpPr>
            <a:grpSpLocks/>
          </p:cNvGrpSpPr>
          <p:nvPr/>
        </p:nvGrpSpPr>
        <p:grpSpPr bwMode="auto">
          <a:xfrm>
            <a:off x="3524250" y="5395913"/>
            <a:ext cx="1765300" cy="755650"/>
            <a:chOff x="2300" y="3332"/>
            <a:chExt cx="1112" cy="476"/>
          </a:xfrm>
        </p:grpSpPr>
        <p:sp>
          <p:nvSpPr>
            <p:cNvPr id="32803" name="Rectangle 31"/>
            <p:cNvSpPr>
              <a:spLocks noChangeArrowheads="1"/>
            </p:cNvSpPr>
            <p:nvPr/>
          </p:nvSpPr>
          <p:spPr bwMode="auto">
            <a:xfrm>
              <a:off x="2442" y="3343"/>
              <a:ext cx="934" cy="40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 eaLnBrk="0" hangingPunct="0"/>
              <a:r>
                <a:rPr lang="en-US" sz="18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آيا سي ودومين  </a:t>
              </a:r>
            </a:p>
            <a:p>
              <a:pPr algn="ctr" eaLnBrk="0" hangingPunct="0"/>
              <a:r>
                <a:rPr lang="fa-IR" sz="1800" b="1" u="sng">
                  <a:solidFill>
                    <a:schemeClr val="accent1"/>
                  </a:solidFill>
                  <a:latin typeface="Times New Roman" pitchFamily="18" charset="0"/>
                  <a:cs typeface="Times New Roman" pitchFamily="18" charset="0"/>
                </a:rPr>
                <a:t>تکرار است؟</a:t>
              </a:r>
              <a:endParaRPr lang="en-US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804" name="AutoShape 32"/>
            <p:cNvSpPr>
              <a:spLocks noChangeArrowheads="1"/>
            </p:cNvSpPr>
            <p:nvPr/>
          </p:nvSpPr>
          <p:spPr bwMode="auto">
            <a:xfrm>
              <a:off x="2300" y="3332"/>
              <a:ext cx="1112" cy="476"/>
            </a:xfrm>
            <a:prstGeom prst="diamond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2792" name="Line 33"/>
          <p:cNvSpPr>
            <a:spLocks noChangeShapeType="1"/>
          </p:cNvSpPr>
          <p:nvPr/>
        </p:nvSpPr>
        <p:spPr bwMode="auto">
          <a:xfrm>
            <a:off x="4616450" y="4957763"/>
            <a:ext cx="0" cy="4889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93" name="Line 34"/>
          <p:cNvSpPr>
            <a:spLocks noChangeShapeType="1"/>
          </p:cNvSpPr>
          <p:nvPr/>
        </p:nvSpPr>
        <p:spPr bwMode="auto">
          <a:xfrm>
            <a:off x="4425950" y="6196013"/>
            <a:ext cx="0" cy="203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94" name="Rectangle 35"/>
          <p:cNvSpPr>
            <a:spLocks noChangeArrowheads="1"/>
          </p:cNvSpPr>
          <p:nvPr/>
        </p:nvSpPr>
        <p:spPr bwMode="auto">
          <a:xfrm>
            <a:off x="5402263" y="5416550"/>
            <a:ext cx="465137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خير</a:t>
            </a:r>
            <a:endParaRPr lang="en-US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95" name="Line 36"/>
          <p:cNvSpPr>
            <a:spLocks noChangeShapeType="1"/>
          </p:cNvSpPr>
          <p:nvPr/>
        </p:nvSpPr>
        <p:spPr bwMode="auto">
          <a:xfrm>
            <a:off x="6121400" y="595313"/>
            <a:ext cx="0" cy="3175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96" name="Freeform 37"/>
          <p:cNvSpPr>
            <a:spLocks/>
          </p:cNvSpPr>
          <p:nvPr/>
        </p:nvSpPr>
        <p:spPr bwMode="auto">
          <a:xfrm>
            <a:off x="5245100" y="735013"/>
            <a:ext cx="3716338" cy="5049837"/>
          </a:xfrm>
          <a:custGeom>
            <a:avLst/>
            <a:gdLst>
              <a:gd name="T0" fmla="*/ 0 w 2341"/>
              <a:gd name="T1" fmla="*/ 2147483647 h 3181"/>
              <a:gd name="T2" fmla="*/ 2147483647 w 2341"/>
              <a:gd name="T3" fmla="*/ 2147483647 h 3181"/>
              <a:gd name="T4" fmla="*/ 2147483647 w 2341"/>
              <a:gd name="T5" fmla="*/ 0 h 3181"/>
              <a:gd name="T6" fmla="*/ 1280239410 w 2341"/>
              <a:gd name="T7" fmla="*/ 0 h 3181"/>
              <a:gd name="T8" fmla="*/ 0 60000 65536"/>
              <a:gd name="T9" fmla="*/ 0 60000 65536"/>
              <a:gd name="T10" fmla="*/ 0 60000 65536"/>
              <a:gd name="T11" fmla="*/ 0 60000 65536"/>
              <a:gd name="T12" fmla="*/ 0 w 2341"/>
              <a:gd name="T13" fmla="*/ 0 h 3181"/>
              <a:gd name="T14" fmla="*/ 2341 w 2341"/>
              <a:gd name="T15" fmla="*/ 3181 h 31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41" h="3181">
                <a:moveTo>
                  <a:pt x="0" y="3180"/>
                </a:moveTo>
                <a:lnTo>
                  <a:pt x="2340" y="3180"/>
                </a:lnTo>
                <a:lnTo>
                  <a:pt x="2340" y="0"/>
                </a:lnTo>
                <a:lnTo>
                  <a:pt x="508" y="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97" name="Line 38"/>
          <p:cNvSpPr>
            <a:spLocks noChangeShapeType="1"/>
          </p:cNvSpPr>
          <p:nvPr/>
        </p:nvSpPr>
        <p:spPr bwMode="auto">
          <a:xfrm>
            <a:off x="6159500" y="1281113"/>
            <a:ext cx="0" cy="203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98" name="Freeform 39"/>
          <p:cNvSpPr>
            <a:spLocks/>
          </p:cNvSpPr>
          <p:nvPr/>
        </p:nvSpPr>
        <p:spPr bwMode="auto">
          <a:xfrm>
            <a:off x="2406650" y="4964113"/>
            <a:ext cx="1830388" cy="515937"/>
          </a:xfrm>
          <a:custGeom>
            <a:avLst/>
            <a:gdLst>
              <a:gd name="T0" fmla="*/ 0 w 1153"/>
              <a:gd name="T1" fmla="*/ 0 h 325"/>
              <a:gd name="T2" fmla="*/ 0 w 1153"/>
              <a:gd name="T3" fmla="*/ 211692940 h 325"/>
              <a:gd name="T4" fmla="*/ 2147483647 w 1153"/>
              <a:gd name="T5" fmla="*/ 211692940 h 325"/>
              <a:gd name="T6" fmla="*/ 2147483647 w 1153"/>
              <a:gd name="T7" fmla="*/ 816529725 h 325"/>
              <a:gd name="T8" fmla="*/ 2147483647 w 1153"/>
              <a:gd name="T9" fmla="*/ 816529725 h 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3"/>
              <a:gd name="T16" fmla="*/ 0 h 325"/>
              <a:gd name="T17" fmla="*/ 1153 w 1153"/>
              <a:gd name="T18" fmla="*/ 325 h 3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3" h="325">
                <a:moveTo>
                  <a:pt x="0" y="0"/>
                </a:moveTo>
                <a:lnTo>
                  <a:pt x="0" y="84"/>
                </a:lnTo>
                <a:lnTo>
                  <a:pt x="1152" y="84"/>
                </a:lnTo>
                <a:lnTo>
                  <a:pt x="1152" y="324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32799" name="Group 40"/>
          <p:cNvGrpSpPr>
            <a:grpSpLocks/>
          </p:cNvGrpSpPr>
          <p:nvPr/>
        </p:nvGrpSpPr>
        <p:grpSpPr bwMode="auto">
          <a:xfrm>
            <a:off x="4724400" y="211138"/>
            <a:ext cx="3822700" cy="366712"/>
            <a:chOff x="3056" y="66"/>
            <a:chExt cx="2408" cy="231"/>
          </a:xfrm>
        </p:grpSpPr>
        <p:sp>
          <p:nvSpPr>
            <p:cNvPr id="32801" name="AutoShape 41"/>
            <p:cNvSpPr>
              <a:spLocks noChangeArrowheads="1"/>
            </p:cNvSpPr>
            <p:nvPr/>
          </p:nvSpPr>
          <p:spPr bwMode="auto">
            <a:xfrm>
              <a:off x="3056" y="68"/>
              <a:ext cx="2408" cy="200"/>
            </a:xfrm>
            <a:prstGeom prst="roundRect">
              <a:avLst>
                <a:gd name="adj" fmla="val 43597"/>
              </a:avLst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2" name="Rectangle 42"/>
            <p:cNvSpPr>
              <a:spLocks noChangeArrowheads="1"/>
            </p:cNvSpPr>
            <p:nvPr/>
          </p:nvSpPr>
          <p:spPr bwMode="auto">
            <a:xfrm>
              <a:off x="3118" y="66"/>
              <a:ext cx="2316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fa-IR" sz="1800" b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شروع:مقسوم عليه را در باقي مانده قرار دهيد</a:t>
              </a:r>
              <a:endParaRPr lang="en-US" sz="1800" b="1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2800" name="Rectangle 43"/>
          <p:cNvSpPr>
            <a:spLocks noChangeArrowheads="1"/>
          </p:cNvSpPr>
          <p:nvPr/>
        </p:nvSpPr>
        <p:spPr bwMode="auto">
          <a:xfrm>
            <a:off x="274638" y="5629275"/>
            <a:ext cx="2801937" cy="830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fa-IR" b="1" u="sng">
                <a:latin typeface="Arial" pitchFamily="34" charset="0"/>
                <a:cs typeface="Arial" pitchFamily="34" charset="0"/>
              </a:rPr>
              <a:t>باقي مانده</a:t>
            </a:r>
            <a:r>
              <a:rPr lang="en-US" b="1" u="sng">
                <a:latin typeface="Arial" pitchFamily="34" charset="0"/>
                <a:cs typeface="Arial" pitchFamily="34" charset="0"/>
              </a:rPr>
              <a:t>	 </a:t>
            </a:r>
            <a:r>
              <a:rPr lang="fa-IR" b="1" u="sng">
                <a:latin typeface="Arial" pitchFamily="34" charset="0"/>
                <a:cs typeface="Arial" pitchFamily="34" charset="0"/>
              </a:rPr>
              <a:t>مقسوم</a:t>
            </a:r>
            <a:r>
              <a:rPr lang="en-US" b="1">
                <a:latin typeface="Arial" pitchFamily="34" charset="0"/>
                <a:cs typeface="Arial" pitchFamily="34" charset="0"/>
              </a:rPr>
              <a:t/>
            </a:r>
            <a:br>
              <a:rPr lang="en-US" b="1">
                <a:latin typeface="Arial" pitchFamily="34" charset="0"/>
                <a:cs typeface="Arial" pitchFamily="34" charset="0"/>
              </a:rPr>
            </a:br>
            <a:r>
              <a:rPr lang="en-US" b="1">
                <a:latin typeface="Arial" pitchFamily="34" charset="0"/>
                <a:cs typeface="Arial" pitchFamily="34" charset="0"/>
              </a:rPr>
              <a:t>0000 0111	 0010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1DC6F78-734F-4BB7-9F71-E5FFDC01AACE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61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7C487D0-F27E-4ACF-9CA1-CE204874CA03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مشاهدات</a:t>
            </a:r>
            <a:endParaRPr lang="en-US" smtClean="0">
              <a:cs typeface="Lotus" pitchFamily="2" charset="-78"/>
            </a:endParaRPr>
          </a:p>
        </p:txBody>
      </p:sp>
      <p:sp>
        <p:nvSpPr>
          <p:cNvPr id="6150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3749675" y="1508125"/>
            <a:ext cx="4860925" cy="1066800"/>
          </a:xfrm>
        </p:spPr>
        <p:txBody>
          <a:bodyPr/>
          <a:lstStyle/>
          <a:p>
            <a:pPr eaLnBrk="1" hangingPunct="1"/>
            <a:r>
              <a:rPr lang="en-US" sz="2000" smtClean="0"/>
              <a:t>m</a:t>
            </a:r>
            <a:r>
              <a:rPr lang="fa-IR" sz="2000" smtClean="0">
                <a:cs typeface="Tahoma" pitchFamily="34" charset="0"/>
              </a:rPr>
              <a:t>بيت*</a:t>
            </a:r>
            <a:r>
              <a:rPr lang="en-US" sz="2000" smtClean="0">
                <a:cs typeface="Tahoma" pitchFamily="34" charset="0"/>
              </a:rPr>
              <a:t>n</a:t>
            </a:r>
            <a:r>
              <a:rPr lang="fa-IR" sz="2000" smtClean="0">
                <a:cs typeface="Tahoma" pitchFamily="34" charset="0"/>
              </a:rPr>
              <a:t>بيت=</a:t>
            </a:r>
            <a:r>
              <a:rPr lang="en-US" sz="2000" smtClean="0">
                <a:cs typeface="Tahoma" pitchFamily="34" charset="0"/>
              </a:rPr>
              <a:t>m+n</a:t>
            </a:r>
            <a:r>
              <a:rPr lang="fa-IR" sz="2000" smtClean="0">
                <a:cs typeface="Tahoma" pitchFamily="34" charset="0"/>
              </a:rPr>
              <a:t> بيت حاصلضرب </a:t>
            </a:r>
          </a:p>
          <a:p>
            <a:pPr eaLnBrk="1" hangingPunct="1"/>
            <a:r>
              <a:rPr lang="fa-IR" sz="2000" smtClean="0">
                <a:cs typeface="Tahoma" pitchFamily="34" charset="0"/>
              </a:rPr>
              <a:t>انباشته هاي </a:t>
            </a:r>
            <a:r>
              <a:rPr lang="en-US" sz="2000" smtClean="0">
                <a:cs typeface="Tahoma" pitchFamily="34" charset="0"/>
              </a:rPr>
              <a:t>i</a:t>
            </a:r>
            <a:r>
              <a:rPr lang="fa-IR" sz="2000" smtClean="0">
                <a:cs typeface="Tahoma" pitchFamily="34" charset="0"/>
              </a:rPr>
              <a:t> مرحله  </a:t>
            </a:r>
            <a:r>
              <a:rPr lang="en-US" altLang="zh-TW" sz="2000" smtClean="0">
                <a:ea typeface="新細明體" pitchFamily="18" charset="-120"/>
              </a:rPr>
              <a:t>A * 2 </a:t>
            </a:r>
            <a:r>
              <a:rPr lang="en-US" altLang="zh-TW" sz="2000" baseline="30000" smtClean="0">
                <a:ea typeface="新細明體" pitchFamily="18" charset="-120"/>
              </a:rPr>
              <a:t>i</a:t>
            </a:r>
            <a:r>
              <a:rPr lang="en-US" altLang="zh-TW" sz="2000" smtClean="0">
                <a:ea typeface="新細明體" pitchFamily="18" charset="-120"/>
              </a:rPr>
              <a:t> if B</a:t>
            </a:r>
            <a:r>
              <a:rPr lang="en-US" altLang="zh-TW" sz="2000" baseline="-25000" smtClean="0">
                <a:ea typeface="新細明體" pitchFamily="18" charset="-120"/>
              </a:rPr>
              <a:t>i</a:t>
            </a:r>
            <a:r>
              <a:rPr lang="en-US" altLang="zh-TW" sz="2000" smtClean="0">
                <a:ea typeface="新細明體" pitchFamily="18" charset="-120"/>
              </a:rPr>
              <a:t> == 1</a:t>
            </a:r>
          </a:p>
          <a:p>
            <a:pPr eaLnBrk="1" hangingPunct="1"/>
            <a:endParaRPr lang="en-US" sz="2800" smtClean="0">
              <a:cs typeface="Tahoma" pitchFamily="34" charset="0"/>
            </a:endParaRPr>
          </a:p>
        </p:txBody>
      </p:sp>
      <p:grpSp>
        <p:nvGrpSpPr>
          <p:cNvPr id="6151" name="Group 4"/>
          <p:cNvGrpSpPr>
            <a:grpSpLocks/>
          </p:cNvGrpSpPr>
          <p:nvPr/>
        </p:nvGrpSpPr>
        <p:grpSpPr bwMode="auto">
          <a:xfrm>
            <a:off x="549275" y="2239963"/>
            <a:ext cx="7762875" cy="4244975"/>
            <a:chOff x="903" y="432"/>
            <a:chExt cx="3890" cy="2850"/>
          </a:xfrm>
        </p:grpSpPr>
        <p:sp>
          <p:nvSpPr>
            <p:cNvPr id="6152" name="Rectangle 5"/>
            <p:cNvSpPr>
              <a:spLocks noChangeArrowheads="1"/>
            </p:cNvSpPr>
            <p:nvPr/>
          </p:nvSpPr>
          <p:spPr bwMode="auto">
            <a:xfrm>
              <a:off x="4503" y="816"/>
              <a:ext cx="243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grpSp>
          <p:nvGrpSpPr>
            <p:cNvPr id="6153" name="Group 6"/>
            <p:cNvGrpSpPr>
              <a:grpSpLocks/>
            </p:cNvGrpSpPr>
            <p:nvPr/>
          </p:nvGrpSpPr>
          <p:grpSpPr bwMode="auto">
            <a:xfrm>
              <a:off x="2535" y="624"/>
              <a:ext cx="1585" cy="528"/>
              <a:chOff x="2535" y="624"/>
              <a:chExt cx="1585" cy="528"/>
            </a:xfrm>
          </p:grpSpPr>
          <p:grpSp>
            <p:nvGrpSpPr>
              <p:cNvPr id="6261" name="Group 7"/>
              <p:cNvGrpSpPr>
                <a:grpSpLocks/>
              </p:cNvGrpSpPr>
              <p:nvPr/>
            </p:nvGrpSpPr>
            <p:grpSpPr bwMode="auto">
              <a:xfrm>
                <a:off x="3686" y="624"/>
                <a:ext cx="434" cy="528"/>
                <a:chOff x="3686" y="624"/>
                <a:chExt cx="434" cy="528"/>
              </a:xfrm>
            </p:grpSpPr>
            <p:sp>
              <p:nvSpPr>
                <p:cNvPr id="6277" name="Rectangle 8"/>
                <p:cNvSpPr>
                  <a:spLocks noChangeArrowheads="1"/>
                </p:cNvSpPr>
                <p:nvPr/>
              </p:nvSpPr>
              <p:spPr bwMode="auto">
                <a:xfrm>
                  <a:off x="3686" y="672"/>
                  <a:ext cx="252" cy="30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0</a:t>
                  </a:r>
                </a:p>
              </p:txBody>
            </p:sp>
            <p:sp>
              <p:nvSpPr>
                <p:cNvPr id="6278" name="Rectangle 9"/>
                <p:cNvSpPr>
                  <a:spLocks noChangeArrowheads="1"/>
                </p:cNvSpPr>
                <p:nvPr/>
              </p:nvSpPr>
              <p:spPr bwMode="auto">
                <a:xfrm>
                  <a:off x="3752" y="872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79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3984" y="624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80" name="Line 11"/>
                <p:cNvSpPr>
                  <a:spLocks noChangeShapeType="1"/>
                </p:cNvSpPr>
                <p:nvPr/>
              </p:nvSpPr>
              <p:spPr bwMode="auto">
                <a:xfrm>
                  <a:off x="3936" y="1056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62" name="Group 12"/>
              <p:cNvGrpSpPr>
                <a:grpSpLocks/>
              </p:cNvGrpSpPr>
              <p:nvPr/>
            </p:nvGrpSpPr>
            <p:grpSpPr bwMode="auto">
              <a:xfrm>
                <a:off x="3303" y="624"/>
                <a:ext cx="433" cy="528"/>
                <a:chOff x="3303" y="624"/>
                <a:chExt cx="433" cy="528"/>
              </a:xfrm>
            </p:grpSpPr>
            <p:sp>
              <p:nvSpPr>
                <p:cNvPr id="6273" name="Rectangle 13"/>
                <p:cNvSpPr>
                  <a:spLocks noChangeArrowheads="1"/>
                </p:cNvSpPr>
                <p:nvPr/>
              </p:nvSpPr>
              <p:spPr bwMode="auto">
                <a:xfrm>
                  <a:off x="3303" y="672"/>
                  <a:ext cx="252" cy="30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1</a:t>
                  </a:r>
                </a:p>
              </p:txBody>
            </p:sp>
            <p:sp>
              <p:nvSpPr>
                <p:cNvPr id="6274" name="Rectangle 14"/>
                <p:cNvSpPr>
                  <a:spLocks noChangeArrowheads="1"/>
                </p:cNvSpPr>
                <p:nvPr/>
              </p:nvSpPr>
              <p:spPr bwMode="auto">
                <a:xfrm>
                  <a:off x="3368" y="872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75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3600" y="624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76" name="Line 16"/>
                <p:cNvSpPr>
                  <a:spLocks noChangeShapeType="1"/>
                </p:cNvSpPr>
                <p:nvPr/>
              </p:nvSpPr>
              <p:spPr bwMode="auto">
                <a:xfrm>
                  <a:off x="3552" y="1056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63" name="Group 17"/>
              <p:cNvGrpSpPr>
                <a:grpSpLocks/>
              </p:cNvGrpSpPr>
              <p:nvPr/>
            </p:nvGrpSpPr>
            <p:grpSpPr bwMode="auto">
              <a:xfrm>
                <a:off x="2919" y="624"/>
                <a:ext cx="433" cy="528"/>
                <a:chOff x="2919" y="624"/>
                <a:chExt cx="433" cy="528"/>
              </a:xfrm>
            </p:grpSpPr>
            <p:sp>
              <p:nvSpPr>
                <p:cNvPr id="6269" name="Rectangle 18"/>
                <p:cNvSpPr>
                  <a:spLocks noChangeArrowheads="1"/>
                </p:cNvSpPr>
                <p:nvPr/>
              </p:nvSpPr>
              <p:spPr bwMode="auto">
                <a:xfrm>
                  <a:off x="2919" y="672"/>
                  <a:ext cx="252" cy="30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2</a:t>
                  </a:r>
                </a:p>
              </p:txBody>
            </p:sp>
            <p:sp>
              <p:nvSpPr>
                <p:cNvPr id="6270" name="Rectangle 19"/>
                <p:cNvSpPr>
                  <a:spLocks noChangeArrowheads="1"/>
                </p:cNvSpPr>
                <p:nvPr/>
              </p:nvSpPr>
              <p:spPr bwMode="auto">
                <a:xfrm>
                  <a:off x="2984" y="872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71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3216" y="624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72" name="Line 21"/>
                <p:cNvSpPr>
                  <a:spLocks noChangeShapeType="1"/>
                </p:cNvSpPr>
                <p:nvPr/>
              </p:nvSpPr>
              <p:spPr bwMode="auto">
                <a:xfrm>
                  <a:off x="3168" y="1056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64" name="Group 22"/>
              <p:cNvGrpSpPr>
                <a:grpSpLocks/>
              </p:cNvGrpSpPr>
              <p:nvPr/>
            </p:nvGrpSpPr>
            <p:grpSpPr bwMode="auto">
              <a:xfrm>
                <a:off x="2535" y="624"/>
                <a:ext cx="433" cy="528"/>
                <a:chOff x="2535" y="624"/>
                <a:chExt cx="433" cy="528"/>
              </a:xfrm>
            </p:grpSpPr>
            <p:sp>
              <p:nvSpPr>
                <p:cNvPr id="6265" name="Rectangle 23"/>
                <p:cNvSpPr>
                  <a:spLocks noChangeArrowheads="1"/>
                </p:cNvSpPr>
                <p:nvPr/>
              </p:nvSpPr>
              <p:spPr bwMode="auto">
                <a:xfrm>
                  <a:off x="2535" y="672"/>
                  <a:ext cx="252" cy="30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3</a:t>
                  </a:r>
                </a:p>
              </p:txBody>
            </p:sp>
            <p:sp>
              <p:nvSpPr>
                <p:cNvPr id="6266" name="Rectangle 24"/>
                <p:cNvSpPr>
                  <a:spLocks noChangeArrowheads="1"/>
                </p:cNvSpPr>
                <p:nvPr/>
              </p:nvSpPr>
              <p:spPr bwMode="auto">
                <a:xfrm>
                  <a:off x="2600" y="872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67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832" y="624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68" name="Line 26"/>
                <p:cNvSpPr>
                  <a:spLocks noChangeShapeType="1"/>
                </p:cNvSpPr>
                <p:nvPr/>
              </p:nvSpPr>
              <p:spPr bwMode="auto">
                <a:xfrm>
                  <a:off x="2784" y="1056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6154" name="Line 27"/>
            <p:cNvSpPr>
              <a:spLocks noChangeShapeType="1"/>
            </p:cNvSpPr>
            <p:nvPr/>
          </p:nvSpPr>
          <p:spPr bwMode="auto">
            <a:xfrm flipH="1">
              <a:off x="4128" y="912"/>
              <a:ext cx="38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5" name="Line 28"/>
            <p:cNvSpPr>
              <a:spLocks noChangeShapeType="1"/>
            </p:cNvSpPr>
            <p:nvPr/>
          </p:nvSpPr>
          <p:spPr bwMode="auto">
            <a:xfrm flipH="1">
              <a:off x="2400" y="1056"/>
              <a:ext cx="24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6" name="Line 29"/>
            <p:cNvSpPr>
              <a:spLocks noChangeShapeType="1"/>
            </p:cNvSpPr>
            <p:nvPr/>
          </p:nvSpPr>
          <p:spPr bwMode="auto">
            <a:xfrm>
              <a:off x="2400" y="1152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7" name="Line 30"/>
            <p:cNvSpPr>
              <a:spLocks noChangeShapeType="1"/>
            </p:cNvSpPr>
            <p:nvPr/>
          </p:nvSpPr>
          <p:spPr bwMode="auto">
            <a:xfrm>
              <a:off x="2784" y="1152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8" name="Line 31"/>
            <p:cNvSpPr>
              <a:spLocks noChangeShapeType="1"/>
            </p:cNvSpPr>
            <p:nvPr/>
          </p:nvSpPr>
          <p:spPr bwMode="auto">
            <a:xfrm>
              <a:off x="3168" y="1152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9" name="Line 32"/>
            <p:cNvSpPr>
              <a:spLocks noChangeShapeType="1"/>
            </p:cNvSpPr>
            <p:nvPr/>
          </p:nvSpPr>
          <p:spPr bwMode="auto">
            <a:xfrm>
              <a:off x="3552" y="1152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0" name="Line 33"/>
            <p:cNvSpPr>
              <a:spLocks noChangeShapeType="1"/>
            </p:cNvSpPr>
            <p:nvPr/>
          </p:nvSpPr>
          <p:spPr bwMode="auto">
            <a:xfrm>
              <a:off x="3936" y="1152"/>
              <a:ext cx="0" cy="187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161" name="Group 34"/>
            <p:cNvGrpSpPr>
              <a:grpSpLocks/>
            </p:cNvGrpSpPr>
            <p:nvPr/>
          </p:nvGrpSpPr>
          <p:grpSpPr bwMode="auto">
            <a:xfrm>
              <a:off x="2103" y="1200"/>
              <a:ext cx="1585" cy="528"/>
              <a:chOff x="2103" y="1200"/>
              <a:chExt cx="1585" cy="528"/>
            </a:xfrm>
          </p:grpSpPr>
          <p:grpSp>
            <p:nvGrpSpPr>
              <p:cNvPr id="6241" name="Group 35"/>
              <p:cNvGrpSpPr>
                <a:grpSpLocks/>
              </p:cNvGrpSpPr>
              <p:nvPr/>
            </p:nvGrpSpPr>
            <p:grpSpPr bwMode="auto">
              <a:xfrm>
                <a:off x="3255" y="1200"/>
                <a:ext cx="433" cy="528"/>
                <a:chOff x="3255" y="1200"/>
                <a:chExt cx="433" cy="528"/>
              </a:xfrm>
            </p:grpSpPr>
            <p:sp>
              <p:nvSpPr>
                <p:cNvPr id="6257" name="Rectangle 36"/>
                <p:cNvSpPr>
                  <a:spLocks noChangeArrowheads="1"/>
                </p:cNvSpPr>
                <p:nvPr/>
              </p:nvSpPr>
              <p:spPr bwMode="auto">
                <a:xfrm>
                  <a:off x="3255" y="1248"/>
                  <a:ext cx="252" cy="30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0</a:t>
                  </a:r>
                </a:p>
              </p:txBody>
            </p:sp>
            <p:sp>
              <p:nvSpPr>
                <p:cNvPr id="6258" name="Rectangle 37"/>
                <p:cNvSpPr>
                  <a:spLocks noChangeArrowheads="1"/>
                </p:cNvSpPr>
                <p:nvPr/>
              </p:nvSpPr>
              <p:spPr bwMode="auto">
                <a:xfrm>
                  <a:off x="3320" y="1448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59" name="Line 38"/>
                <p:cNvSpPr>
                  <a:spLocks noChangeShapeType="1"/>
                </p:cNvSpPr>
                <p:nvPr/>
              </p:nvSpPr>
              <p:spPr bwMode="auto">
                <a:xfrm flipV="1">
                  <a:off x="3552" y="1200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60" name="Line 39"/>
                <p:cNvSpPr>
                  <a:spLocks noChangeShapeType="1"/>
                </p:cNvSpPr>
                <p:nvPr/>
              </p:nvSpPr>
              <p:spPr bwMode="auto">
                <a:xfrm>
                  <a:off x="3504" y="1632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42" name="Group 40"/>
              <p:cNvGrpSpPr>
                <a:grpSpLocks/>
              </p:cNvGrpSpPr>
              <p:nvPr/>
            </p:nvGrpSpPr>
            <p:grpSpPr bwMode="auto">
              <a:xfrm>
                <a:off x="2871" y="1200"/>
                <a:ext cx="433" cy="528"/>
                <a:chOff x="2871" y="1200"/>
                <a:chExt cx="433" cy="528"/>
              </a:xfrm>
            </p:grpSpPr>
            <p:sp>
              <p:nvSpPr>
                <p:cNvPr id="6253" name="Rectangle 41"/>
                <p:cNvSpPr>
                  <a:spLocks noChangeArrowheads="1"/>
                </p:cNvSpPr>
                <p:nvPr/>
              </p:nvSpPr>
              <p:spPr bwMode="auto">
                <a:xfrm>
                  <a:off x="2871" y="1248"/>
                  <a:ext cx="252" cy="30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1</a:t>
                  </a:r>
                </a:p>
              </p:txBody>
            </p:sp>
            <p:sp>
              <p:nvSpPr>
                <p:cNvPr id="6254" name="Rectangle 42"/>
                <p:cNvSpPr>
                  <a:spLocks noChangeArrowheads="1"/>
                </p:cNvSpPr>
                <p:nvPr/>
              </p:nvSpPr>
              <p:spPr bwMode="auto">
                <a:xfrm>
                  <a:off x="2936" y="1448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55" name="Line 43"/>
                <p:cNvSpPr>
                  <a:spLocks noChangeShapeType="1"/>
                </p:cNvSpPr>
                <p:nvPr/>
              </p:nvSpPr>
              <p:spPr bwMode="auto">
                <a:xfrm flipV="1">
                  <a:off x="3168" y="1200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6" name="Line 44"/>
                <p:cNvSpPr>
                  <a:spLocks noChangeShapeType="1"/>
                </p:cNvSpPr>
                <p:nvPr/>
              </p:nvSpPr>
              <p:spPr bwMode="auto">
                <a:xfrm>
                  <a:off x="3120" y="1632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43" name="Group 45"/>
              <p:cNvGrpSpPr>
                <a:grpSpLocks/>
              </p:cNvGrpSpPr>
              <p:nvPr/>
            </p:nvGrpSpPr>
            <p:grpSpPr bwMode="auto">
              <a:xfrm>
                <a:off x="2487" y="1200"/>
                <a:ext cx="433" cy="528"/>
                <a:chOff x="2487" y="1200"/>
                <a:chExt cx="433" cy="528"/>
              </a:xfrm>
            </p:grpSpPr>
            <p:sp>
              <p:nvSpPr>
                <p:cNvPr id="6249" name="Rectangle 46"/>
                <p:cNvSpPr>
                  <a:spLocks noChangeArrowheads="1"/>
                </p:cNvSpPr>
                <p:nvPr/>
              </p:nvSpPr>
              <p:spPr bwMode="auto">
                <a:xfrm>
                  <a:off x="2487" y="1248"/>
                  <a:ext cx="252" cy="30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2</a:t>
                  </a:r>
                </a:p>
              </p:txBody>
            </p:sp>
            <p:sp>
              <p:nvSpPr>
                <p:cNvPr id="6250" name="Rectangle 47"/>
                <p:cNvSpPr>
                  <a:spLocks noChangeArrowheads="1"/>
                </p:cNvSpPr>
                <p:nvPr/>
              </p:nvSpPr>
              <p:spPr bwMode="auto">
                <a:xfrm>
                  <a:off x="2552" y="1448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51" name="Line 48"/>
                <p:cNvSpPr>
                  <a:spLocks noChangeShapeType="1"/>
                </p:cNvSpPr>
                <p:nvPr/>
              </p:nvSpPr>
              <p:spPr bwMode="auto">
                <a:xfrm flipV="1">
                  <a:off x="2784" y="1200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2" name="Line 49"/>
                <p:cNvSpPr>
                  <a:spLocks noChangeShapeType="1"/>
                </p:cNvSpPr>
                <p:nvPr/>
              </p:nvSpPr>
              <p:spPr bwMode="auto">
                <a:xfrm>
                  <a:off x="2736" y="1632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44" name="Group 50"/>
              <p:cNvGrpSpPr>
                <a:grpSpLocks/>
              </p:cNvGrpSpPr>
              <p:nvPr/>
            </p:nvGrpSpPr>
            <p:grpSpPr bwMode="auto">
              <a:xfrm>
                <a:off x="2103" y="1200"/>
                <a:ext cx="433" cy="528"/>
                <a:chOff x="2103" y="1200"/>
                <a:chExt cx="433" cy="528"/>
              </a:xfrm>
            </p:grpSpPr>
            <p:sp>
              <p:nvSpPr>
                <p:cNvPr id="6245" name="Rectangle 51"/>
                <p:cNvSpPr>
                  <a:spLocks noChangeArrowheads="1"/>
                </p:cNvSpPr>
                <p:nvPr/>
              </p:nvSpPr>
              <p:spPr bwMode="auto">
                <a:xfrm>
                  <a:off x="2103" y="1248"/>
                  <a:ext cx="252" cy="30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3</a:t>
                  </a:r>
                </a:p>
              </p:txBody>
            </p:sp>
            <p:sp>
              <p:nvSpPr>
                <p:cNvPr id="6246" name="Rectangle 52"/>
                <p:cNvSpPr>
                  <a:spLocks noChangeArrowheads="1"/>
                </p:cNvSpPr>
                <p:nvPr/>
              </p:nvSpPr>
              <p:spPr bwMode="auto">
                <a:xfrm>
                  <a:off x="2168" y="1448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47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2400" y="1200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48" name="Line 54"/>
                <p:cNvSpPr>
                  <a:spLocks noChangeShapeType="1"/>
                </p:cNvSpPr>
                <p:nvPr/>
              </p:nvSpPr>
              <p:spPr bwMode="auto">
                <a:xfrm>
                  <a:off x="2352" y="1632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6162" name="Line 55"/>
            <p:cNvSpPr>
              <a:spLocks noChangeShapeType="1"/>
            </p:cNvSpPr>
            <p:nvPr/>
          </p:nvSpPr>
          <p:spPr bwMode="auto">
            <a:xfrm flipH="1">
              <a:off x="3696" y="1488"/>
              <a:ext cx="81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3" name="Line 56"/>
            <p:cNvSpPr>
              <a:spLocks noChangeShapeType="1"/>
            </p:cNvSpPr>
            <p:nvPr/>
          </p:nvSpPr>
          <p:spPr bwMode="auto">
            <a:xfrm flipH="1">
              <a:off x="1968" y="1632"/>
              <a:ext cx="24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4" name="Line 57"/>
            <p:cNvSpPr>
              <a:spLocks noChangeShapeType="1"/>
            </p:cNvSpPr>
            <p:nvPr/>
          </p:nvSpPr>
          <p:spPr bwMode="auto">
            <a:xfrm>
              <a:off x="1968" y="1728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5" name="Line 58"/>
            <p:cNvSpPr>
              <a:spLocks noChangeShapeType="1"/>
            </p:cNvSpPr>
            <p:nvPr/>
          </p:nvSpPr>
          <p:spPr bwMode="auto">
            <a:xfrm>
              <a:off x="2352" y="1728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6" name="Line 59"/>
            <p:cNvSpPr>
              <a:spLocks noChangeShapeType="1"/>
            </p:cNvSpPr>
            <p:nvPr/>
          </p:nvSpPr>
          <p:spPr bwMode="auto">
            <a:xfrm>
              <a:off x="2736" y="1728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7" name="Line 60"/>
            <p:cNvSpPr>
              <a:spLocks noChangeShapeType="1"/>
            </p:cNvSpPr>
            <p:nvPr/>
          </p:nvSpPr>
          <p:spPr bwMode="auto">
            <a:xfrm>
              <a:off x="3120" y="1728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8" name="Line 61"/>
            <p:cNvSpPr>
              <a:spLocks noChangeShapeType="1"/>
            </p:cNvSpPr>
            <p:nvPr/>
          </p:nvSpPr>
          <p:spPr bwMode="auto">
            <a:xfrm>
              <a:off x="3504" y="1728"/>
              <a:ext cx="0" cy="12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169" name="Group 62"/>
            <p:cNvGrpSpPr>
              <a:grpSpLocks/>
            </p:cNvGrpSpPr>
            <p:nvPr/>
          </p:nvGrpSpPr>
          <p:grpSpPr bwMode="auto">
            <a:xfrm>
              <a:off x="1671" y="1776"/>
              <a:ext cx="1585" cy="528"/>
              <a:chOff x="1671" y="1776"/>
              <a:chExt cx="1585" cy="528"/>
            </a:xfrm>
          </p:grpSpPr>
          <p:grpSp>
            <p:nvGrpSpPr>
              <p:cNvPr id="6221" name="Group 63"/>
              <p:cNvGrpSpPr>
                <a:grpSpLocks/>
              </p:cNvGrpSpPr>
              <p:nvPr/>
            </p:nvGrpSpPr>
            <p:grpSpPr bwMode="auto">
              <a:xfrm>
                <a:off x="2822" y="1776"/>
                <a:ext cx="434" cy="528"/>
                <a:chOff x="2822" y="1776"/>
                <a:chExt cx="434" cy="528"/>
              </a:xfrm>
            </p:grpSpPr>
            <p:sp>
              <p:nvSpPr>
                <p:cNvPr id="6237" name="Rectangle 64"/>
                <p:cNvSpPr>
                  <a:spLocks noChangeArrowheads="1"/>
                </p:cNvSpPr>
                <p:nvPr/>
              </p:nvSpPr>
              <p:spPr bwMode="auto">
                <a:xfrm>
                  <a:off x="2822" y="1825"/>
                  <a:ext cx="252" cy="30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0</a:t>
                  </a:r>
                </a:p>
              </p:txBody>
            </p:sp>
            <p:sp>
              <p:nvSpPr>
                <p:cNvPr id="6238" name="Rectangle 65"/>
                <p:cNvSpPr>
                  <a:spLocks noChangeArrowheads="1"/>
                </p:cNvSpPr>
                <p:nvPr/>
              </p:nvSpPr>
              <p:spPr bwMode="auto">
                <a:xfrm>
                  <a:off x="2888" y="2024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39" name="Line 66"/>
                <p:cNvSpPr>
                  <a:spLocks noChangeShapeType="1"/>
                </p:cNvSpPr>
                <p:nvPr/>
              </p:nvSpPr>
              <p:spPr bwMode="auto">
                <a:xfrm flipV="1">
                  <a:off x="3120" y="1776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40" name="Line 67"/>
                <p:cNvSpPr>
                  <a:spLocks noChangeShapeType="1"/>
                </p:cNvSpPr>
                <p:nvPr/>
              </p:nvSpPr>
              <p:spPr bwMode="auto">
                <a:xfrm>
                  <a:off x="3072" y="2208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22" name="Group 68"/>
              <p:cNvGrpSpPr>
                <a:grpSpLocks/>
              </p:cNvGrpSpPr>
              <p:nvPr/>
            </p:nvGrpSpPr>
            <p:grpSpPr bwMode="auto">
              <a:xfrm>
                <a:off x="2439" y="1776"/>
                <a:ext cx="433" cy="528"/>
                <a:chOff x="2439" y="1776"/>
                <a:chExt cx="433" cy="528"/>
              </a:xfrm>
            </p:grpSpPr>
            <p:sp>
              <p:nvSpPr>
                <p:cNvPr id="6233" name="Rectangle 69"/>
                <p:cNvSpPr>
                  <a:spLocks noChangeArrowheads="1"/>
                </p:cNvSpPr>
                <p:nvPr/>
              </p:nvSpPr>
              <p:spPr bwMode="auto">
                <a:xfrm>
                  <a:off x="2439" y="1825"/>
                  <a:ext cx="252" cy="30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1</a:t>
                  </a:r>
                </a:p>
              </p:txBody>
            </p:sp>
            <p:sp>
              <p:nvSpPr>
                <p:cNvPr id="6234" name="Rectangle 70"/>
                <p:cNvSpPr>
                  <a:spLocks noChangeArrowheads="1"/>
                </p:cNvSpPr>
                <p:nvPr/>
              </p:nvSpPr>
              <p:spPr bwMode="auto">
                <a:xfrm>
                  <a:off x="2504" y="2024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35" name="Line 71"/>
                <p:cNvSpPr>
                  <a:spLocks noChangeShapeType="1"/>
                </p:cNvSpPr>
                <p:nvPr/>
              </p:nvSpPr>
              <p:spPr bwMode="auto">
                <a:xfrm flipV="1">
                  <a:off x="2736" y="1776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36" name="Line 72"/>
                <p:cNvSpPr>
                  <a:spLocks noChangeShapeType="1"/>
                </p:cNvSpPr>
                <p:nvPr/>
              </p:nvSpPr>
              <p:spPr bwMode="auto">
                <a:xfrm>
                  <a:off x="2688" y="2208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23" name="Group 73"/>
              <p:cNvGrpSpPr>
                <a:grpSpLocks/>
              </p:cNvGrpSpPr>
              <p:nvPr/>
            </p:nvGrpSpPr>
            <p:grpSpPr bwMode="auto">
              <a:xfrm>
                <a:off x="2055" y="1776"/>
                <a:ext cx="433" cy="528"/>
                <a:chOff x="2055" y="1776"/>
                <a:chExt cx="433" cy="528"/>
              </a:xfrm>
            </p:grpSpPr>
            <p:sp>
              <p:nvSpPr>
                <p:cNvPr id="6229" name="Rectangle 74"/>
                <p:cNvSpPr>
                  <a:spLocks noChangeArrowheads="1"/>
                </p:cNvSpPr>
                <p:nvPr/>
              </p:nvSpPr>
              <p:spPr bwMode="auto">
                <a:xfrm>
                  <a:off x="2055" y="1825"/>
                  <a:ext cx="252" cy="30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2</a:t>
                  </a:r>
                </a:p>
              </p:txBody>
            </p:sp>
            <p:sp>
              <p:nvSpPr>
                <p:cNvPr id="6230" name="Rectangle 75"/>
                <p:cNvSpPr>
                  <a:spLocks noChangeArrowheads="1"/>
                </p:cNvSpPr>
                <p:nvPr/>
              </p:nvSpPr>
              <p:spPr bwMode="auto">
                <a:xfrm>
                  <a:off x="2120" y="2024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31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2352" y="1776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32" name="Line 77"/>
                <p:cNvSpPr>
                  <a:spLocks noChangeShapeType="1"/>
                </p:cNvSpPr>
                <p:nvPr/>
              </p:nvSpPr>
              <p:spPr bwMode="auto">
                <a:xfrm>
                  <a:off x="2304" y="2208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24" name="Group 78"/>
              <p:cNvGrpSpPr>
                <a:grpSpLocks/>
              </p:cNvGrpSpPr>
              <p:nvPr/>
            </p:nvGrpSpPr>
            <p:grpSpPr bwMode="auto">
              <a:xfrm>
                <a:off x="1671" y="1776"/>
                <a:ext cx="433" cy="528"/>
                <a:chOff x="1671" y="1776"/>
                <a:chExt cx="433" cy="528"/>
              </a:xfrm>
            </p:grpSpPr>
            <p:sp>
              <p:nvSpPr>
                <p:cNvPr id="6225" name="Rectangle 79"/>
                <p:cNvSpPr>
                  <a:spLocks noChangeArrowheads="1"/>
                </p:cNvSpPr>
                <p:nvPr/>
              </p:nvSpPr>
              <p:spPr bwMode="auto">
                <a:xfrm>
                  <a:off x="1671" y="1825"/>
                  <a:ext cx="252" cy="30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3</a:t>
                  </a:r>
                </a:p>
              </p:txBody>
            </p:sp>
            <p:sp>
              <p:nvSpPr>
                <p:cNvPr id="6226" name="Rectangle 80"/>
                <p:cNvSpPr>
                  <a:spLocks noChangeArrowheads="1"/>
                </p:cNvSpPr>
                <p:nvPr/>
              </p:nvSpPr>
              <p:spPr bwMode="auto">
                <a:xfrm>
                  <a:off x="1736" y="2024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27" name="Line 81"/>
                <p:cNvSpPr>
                  <a:spLocks noChangeShapeType="1"/>
                </p:cNvSpPr>
                <p:nvPr/>
              </p:nvSpPr>
              <p:spPr bwMode="auto">
                <a:xfrm flipV="1">
                  <a:off x="1968" y="1776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28" name="Line 82"/>
                <p:cNvSpPr>
                  <a:spLocks noChangeShapeType="1"/>
                </p:cNvSpPr>
                <p:nvPr/>
              </p:nvSpPr>
              <p:spPr bwMode="auto">
                <a:xfrm>
                  <a:off x="1920" y="2208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6170" name="Line 83"/>
            <p:cNvSpPr>
              <a:spLocks noChangeShapeType="1"/>
            </p:cNvSpPr>
            <p:nvPr/>
          </p:nvSpPr>
          <p:spPr bwMode="auto">
            <a:xfrm flipH="1">
              <a:off x="3264" y="2064"/>
              <a:ext cx="124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1" name="Line 84"/>
            <p:cNvSpPr>
              <a:spLocks noChangeShapeType="1"/>
            </p:cNvSpPr>
            <p:nvPr/>
          </p:nvSpPr>
          <p:spPr bwMode="auto">
            <a:xfrm flipH="1">
              <a:off x="1536" y="2208"/>
              <a:ext cx="24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2" name="Line 85"/>
            <p:cNvSpPr>
              <a:spLocks noChangeShapeType="1"/>
            </p:cNvSpPr>
            <p:nvPr/>
          </p:nvSpPr>
          <p:spPr bwMode="auto">
            <a:xfrm>
              <a:off x="1536" y="2304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3" name="Line 86"/>
            <p:cNvSpPr>
              <a:spLocks noChangeShapeType="1"/>
            </p:cNvSpPr>
            <p:nvPr/>
          </p:nvSpPr>
          <p:spPr bwMode="auto">
            <a:xfrm>
              <a:off x="1920" y="2304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4" name="Line 87"/>
            <p:cNvSpPr>
              <a:spLocks noChangeShapeType="1"/>
            </p:cNvSpPr>
            <p:nvPr/>
          </p:nvSpPr>
          <p:spPr bwMode="auto">
            <a:xfrm>
              <a:off x="2304" y="2304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5" name="Line 88"/>
            <p:cNvSpPr>
              <a:spLocks noChangeShapeType="1"/>
            </p:cNvSpPr>
            <p:nvPr/>
          </p:nvSpPr>
          <p:spPr bwMode="auto">
            <a:xfrm>
              <a:off x="2688" y="2304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6" name="Line 89"/>
            <p:cNvSpPr>
              <a:spLocks noChangeShapeType="1"/>
            </p:cNvSpPr>
            <p:nvPr/>
          </p:nvSpPr>
          <p:spPr bwMode="auto">
            <a:xfrm>
              <a:off x="3072" y="2304"/>
              <a:ext cx="0" cy="72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177" name="Group 90"/>
            <p:cNvGrpSpPr>
              <a:grpSpLocks/>
            </p:cNvGrpSpPr>
            <p:nvPr/>
          </p:nvGrpSpPr>
          <p:grpSpPr bwMode="auto">
            <a:xfrm>
              <a:off x="1239" y="2352"/>
              <a:ext cx="1585" cy="528"/>
              <a:chOff x="1239" y="2352"/>
              <a:chExt cx="1585" cy="528"/>
            </a:xfrm>
          </p:grpSpPr>
          <p:grpSp>
            <p:nvGrpSpPr>
              <p:cNvPr id="6201" name="Group 91"/>
              <p:cNvGrpSpPr>
                <a:grpSpLocks/>
              </p:cNvGrpSpPr>
              <p:nvPr/>
            </p:nvGrpSpPr>
            <p:grpSpPr bwMode="auto">
              <a:xfrm>
                <a:off x="2391" y="2352"/>
                <a:ext cx="433" cy="528"/>
                <a:chOff x="2391" y="2352"/>
                <a:chExt cx="433" cy="528"/>
              </a:xfrm>
            </p:grpSpPr>
            <p:sp>
              <p:nvSpPr>
                <p:cNvPr id="6217" name="Rectangle 92"/>
                <p:cNvSpPr>
                  <a:spLocks noChangeArrowheads="1"/>
                </p:cNvSpPr>
                <p:nvPr/>
              </p:nvSpPr>
              <p:spPr bwMode="auto">
                <a:xfrm>
                  <a:off x="2391" y="2401"/>
                  <a:ext cx="252" cy="30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0</a:t>
                  </a:r>
                </a:p>
              </p:txBody>
            </p:sp>
            <p:sp>
              <p:nvSpPr>
                <p:cNvPr id="6218" name="Rectangle 93"/>
                <p:cNvSpPr>
                  <a:spLocks noChangeArrowheads="1"/>
                </p:cNvSpPr>
                <p:nvPr/>
              </p:nvSpPr>
              <p:spPr bwMode="auto">
                <a:xfrm>
                  <a:off x="2456" y="2600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19" name="Line 94"/>
                <p:cNvSpPr>
                  <a:spLocks noChangeShapeType="1"/>
                </p:cNvSpPr>
                <p:nvPr/>
              </p:nvSpPr>
              <p:spPr bwMode="auto">
                <a:xfrm flipV="1">
                  <a:off x="2688" y="2352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20" name="Line 95"/>
                <p:cNvSpPr>
                  <a:spLocks noChangeShapeType="1"/>
                </p:cNvSpPr>
                <p:nvPr/>
              </p:nvSpPr>
              <p:spPr bwMode="auto">
                <a:xfrm>
                  <a:off x="2640" y="2784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02" name="Group 96"/>
              <p:cNvGrpSpPr>
                <a:grpSpLocks/>
              </p:cNvGrpSpPr>
              <p:nvPr/>
            </p:nvGrpSpPr>
            <p:grpSpPr bwMode="auto">
              <a:xfrm>
                <a:off x="2007" y="2352"/>
                <a:ext cx="433" cy="528"/>
                <a:chOff x="2007" y="2352"/>
                <a:chExt cx="433" cy="528"/>
              </a:xfrm>
            </p:grpSpPr>
            <p:sp>
              <p:nvSpPr>
                <p:cNvPr id="6213" name="Rectangle 97"/>
                <p:cNvSpPr>
                  <a:spLocks noChangeArrowheads="1"/>
                </p:cNvSpPr>
                <p:nvPr/>
              </p:nvSpPr>
              <p:spPr bwMode="auto">
                <a:xfrm>
                  <a:off x="2007" y="2401"/>
                  <a:ext cx="252" cy="30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1</a:t>
                  </a:r>
                </a:p>
              </p:txBody>
            </p:sp>
            <p:sp>
              <p:nvSpPr>
                <p:cNvPr id="6214" name="Rectangle 98"/>
                <p:cNvSpPr>
                  <a:spLocks noChangeArrowheads="1"/>
                </p:cNvSpPr>
                <p:nvPr/>
              </p:nvSpPr>
              <p:spPr bwMode="auto">
                <a:xfrm>
                  <a:off x="2072" y="2600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15" name="Line 99"/>
                <p:cNvSpPr>
                  <a:spLocks noChangeShapeType="1"/>
                </p:cNvSpPr>
                <p:nvPr/>
              </p:nvSpPr>
              <p:spPr bwMode="auto">
                <a:xfrm flipV="1">
                  <a:off x="2304" y="2352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16" name="Line 100"/>
                <p:cNvSpPr>
                  <a:spLocks noChangeShapeType="1"/>
                </p:cNvSpPr>
                <p:nvPr/>
              </p:nvSpPr>
              <p:spPr bwMode="auto">
                <a:xfrm>
                  <a:off x="2256" y="2784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03" name="Group 101"/>
              <p:cNvGrpSpPr>
                <a:grpSpLocks/>
              </p:cNvGrpSpPr>
              <p:nvPr/>
            </p:nvGrpSpPr>
            <p:grpSpPr bwMode="auto">
              <a:xfrm>
                <a:off x="1623" y="2352"/>
                <a:ext cx="433" cy="528"/>
                <a:chOff x="1623" y="2352"/>
                <a:chExt cx="433" cy="528"/>
              </a:xfrm>
            </p:grpSpPr>
            <p:sp>
              <p:nvSpPr>
                <p:cNvPr id="6209" name="Rectangle 102"/>
                <p:cNvSpPr>
                  <a:spLocks noChangeArrowheads="1"/>
                </p:cNvSpPr>
                <p:nvPr/>
              </p:nvSpPr>
              <p:spPr bwMode="auto">
                <a:xfrm>
                  <a:off x="1623" y="2401"/>
                  <a:ext cx="252" cy="30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2</a:t>
                  </a:r>
                </a:p>
              </p:txBody>
            </p:sp>
            <p:sp>
              <p:nvSpPr>
                <p:cNvPr id="6210" name="Rectangle 103"/>
                <p:cNvSpPr>
                  <a:spLocks noChangeArrowheads="1"/>
                </p:cNvSpPr>
                <p:nvPr/>
              </p:nvSpPr>
              <p:spPr bwMode="auto">
                <a:xfrm>
                  <a:off x="1688" y="2600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11" name="Line 104"/>
                <p:cNvSpPr>
                  <a:spLocks noChangeShapeType="1"/>
                </p:cNvSpPr>
                <p:nvPr/>
              </p:nvSpPr>
              <p:spPr bwMode="auto">
                <a:xfrm flipV="1">
                  <a:off x="1920" y="2352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12" name="Line 105"/>
                <p:cNvSpPr>
                  <a:spLocks noChangeShapeType="1"/>
                </p:cNvSpPr>
                <p:nvPr/>
              </p:nvSpPr>
              <p:spPr bwMode="auto">
                <a:xfrm>
                  <a:off x="1872" y="2784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04" name="Group 106"/>
              <p:cNvGrpSpPr>
                <a:grpSpLocks/>
              </p:cNvGrpSpPr>
              <p:nvPr/>
            </p:nvGrpSpPr>
            <p:grpSpPr bwMode="auto">
              <a:xfrm>
                <a:off x="1239" y="2352"/>
                <a:ext cx="433" cy="528"/>
                <a:chOff x="1239" y="2352"/>
                <a:chExt cx="433" cy="528"/>
              </a:xfrm>
            </p:grpSpPr>
            <p:sp>
              <p:nvSpPr>
                <p:cNvPr id="6205" name="Rectangle 107"/>
                <p:cNvSpPr>
                  <a:spLocks noChangeArrowheads="1"/>
                </p:cNvSpPr>
                <p:nvPr/>
              </p:nvSpPr>
              <p:spPr bwMode="auto">
                <a:xfrm>
                  <a:off x="1239" y="2401"/>
                  <a:ext cx="252" cy="30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3</a:t>
                  </a:r>
                </a:p>
              </p:txBody>
            </p:sp>
            <p:sp>
              <p:nvSpPr>
                <p:cNvPr id="6206" name="Rectangle 108"/>
                <p:cNvSpPr>
                  <a:spLocks noChangeArrowheads="1"/>
                </p:cNvSpPr>
                <p:nvPr/>
              </p:nvSpPr>
              <p:spPr bwMode="auto">
                <a:xfrm>
                  <a:off x="1304" y="2600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07" name="Line 109"/>
                <p:cNvSpPr>
                  <a:spLocks noChangeShapeType="1"/>
                </p:cNvSpPr>
                <p:nvPr/>
              </p:nvSpPr>
              <p:spPr bwMode="auto">
                <a:xfrm flipV="1">
                  <a:off x="1536" y="2352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08" name="Line 110"/>
                <p:cNvSpPr>
                  <a:spLocks noChangeShapeType="1"/>
                </p:cNvSpPr>
                <p:nvPr/>
              </p:nvSpPr>
              <p:spPr bwMode="auto">
                <a:xfrm>
                  <a:off x="1488" y="2784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6178" name="Line 111"/>
            <p:cNvSpPr>
              <a:spLocks noChangeShapeType="1"/>
            </p:cNvSpPr>
            <p:nvPr/>
          </p:nvSpPr>
          <p:spPr bwMode="auto">
            <a:xfrm flipH="1">
              <a:off x="2832" y="2640"/>
              <a:ext cx="168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9" name="Line 112"/>
            <p:cNvSpPr>
              <a:spLocks noChangeShapeType="1"/>
            </p:cNvSpPr>
            <p:nvPr/>
          </p:nvSpPr>
          <p:spPr bwMode="auto">
            <a:xfrm flipH="1">
              <a:off x="1104" y="2784"/>
              <a:ext cx="24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0" name="Line 113"/>
            <p:cNvSpPr>
              <a:spLocks noChangeShapeType="1"/>
            </p:cNvSpPr>
            <p:nvPr/>
          </p:nvSpPr>
          <p:spPr bwMode="auto">
            <a:xfrm>
              <a:off x="1104" y="2880"/>
              <a:ext cx="0" cy="19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1" name="Line 114"/>
            <p:cNvSpPr>
              <a:spLocks noChangeShapeType="1"/>
            </p:cNvSpPr>
            <p:nvPr/>
          </p:nvSpPr>
          <p:spPr bwMode="auto">
            <a:xfrm>
              <a:off x="1488" y="2880"/>
              <a:ext cx="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2" name="Line 115"/>
            <p:cNvSpPr>
              <a:spLocks noChangeShapeType="1"/>
            </p:cNvSpPr>
            <p:nvPr/>
          </p:nvSpPr>
          <p:spPr bwMode="auto">
            <a:xfrm>
              <a:off x="1872" y="2928"/>
              <a:ext cx="0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3" name="Line 116"/>
            <p:cNvSpPr>
              <a:spLocks noChangeShapeType="1"/>
            </p:cNvSpPr>
            <p:nvPr/>
          </p:nvSpPr>
          <p:spPr bwMode="auto">
            <a:xfrm>
              <a:off x="2256" y="2880"/>
              <a:ext cx="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4" name="Line 117"/>
            <p:cNvSpPr>
              <a:spLocks noChangeShapeType="1"/>
            </p:cNvSpPr>
            <p:nvPr/>
          </p:nvSpPr>
          <p:spPr bwMode="auto">
            <a:xfrm>
              <a:off x="2640" y="2880"/>
              <a:ext cx="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5" name="Rectangle 118"/>
            <p:cNvSpPr>
              <a:spLocks noChangeArrowheads="1"/>
            </p:cNvSpPr>
            <p:nvPr/>
          </p:nvSpPr>
          <p:spPr bwMode="auto">
            <a:xfrm>
              <a:off x="4503" y="1345"/>
              <a:ext cx="243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1</a:t>
              </a:r>
            </a:p>
          </p:txBody>
        </p:sp>
        <p:sp>
          <p:nvSpPr>
            <p:cNvPr id="6186" name="Rectangle 119"/>
            <p:cNvSpPr>
              <a:spLocks noChangeArrowheads="1"/>
            </p:cNvSpPr>
            <p:nvPr/>
          </p:nvSpPr>
          <p:spPr bwMode="auto">
            <a:xfrm>
              <a:off x="4550" y="1969"/>
              <a:ext cx="243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2</a:t>
              </a:r>
            </a:p>
          </p:txBody>
        </p:sp>
        <p:sp>
          <p:nvSpPr>
            <p:cNvPr id="6187" name="Rectangle 120"/>
            <p:cNvSpPr>
              <a:spLocks noChangeArrowheads="1"/>
            </p:cNvSpPr>
            <p:nvPr/>
          </p:nvSpPr>
          <p:spPr bwMode="auto">
            <a:xfrm>
              <a:off x="4550" y="2496"/>
              <a:ext cx="243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3</a:t>
              </a:r>
            </a:p>
          </p:txBody>
        </p:sp>
        <p:sp>
          <p:nvSpPr>
            <p:cNvPr id="6188" name="Rectangle 121"/>
            <p:cNvSpPr>
              <a:spLocks noChangeArrowheads="1"/>
            </p:cNvSpPr>
            <p:nvPr/>
          </p:nvSpPr>
          <p:spPr bwMode="auto">
            <a:xfrm>
              <a:off x="3830" y="2977"/>
              <a:ext cx="235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6189" name="Rectangle 122"/>
            <p:cNvSpPr>
              <a:spLocks noChangeArrowheads="1"/>
            </p:cNvSpPr>
            <p:nvPr/>
          </p:nvSpPr>
          <p:spPr bwMode="auto">
            <a:xfrm>
              <a:off x="3399" y="2977"/>
              <a:ext cx="234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1</a:t>
              </a:r>
            </a:p>
          </p:txBody>
        </p:sp>
        <p:sp>
          <p:nvSpPr>
            <p:cNvPr id="6190" name="Rectangle 123"/>
            <p:cNvSpPr>
              <a:spLocks noChangeArrowheads="1"/>
            </p:cNvSpPr>
            <p:nvPr/>
          </p:nvSpPr>
          <p:spPr bwMode="auto">
            <a:xfrm>
              <a:off x="2966" y="2977"/>
              <a:ext cx="235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2</a:t>
              </a:r>
            </a:p>
          </p:txBody>
        </p:sp>
        <p:sp>
          <p:nvSpPr>
            <p:cNvPr id="6191" name="Rectangle 124"/>
            <p:cNvSpPr>
              <a:spLocks noChangeArrowheads="1"/>
            </p:cNvSpPr>
            <p:nvPr/>
          </p:nvSpPr>
          <p:spPr bwMode="auto">
            <a:xfrm>
              <a:off x="2535" y="2977"/>
              <a:ext cx="234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3</a:t>
              </a:r>
            </a:p>
          </p:txBody>
        </p:sp>
        <p:sp>
          <p:nvSpPr>
            <p:cNvPr id="6192" name="Rectangle 125"/>
            <p:cNvSpPr>
              <a:spLocks noChangeArrowheads="1"/>
            </p:cNvSpPr>
            <p:nvPr/>
          </p:nvSpPr>
          <p:spPr bwMode="auto">
            <a:xfrm>
              <a:off x="2151" y="2977"/>
              <a:ext cx="235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4</a:t>
              </a:r>
            </a:p>
          </p:txBody>
        </p:sp>
        <p:sp>
          <p:nvSpPr>
            <p:cNvPr id="6193" name="Rectangle 126"/>
            <p:cNvSpPr>
              <a:spLocks noChangeArrowheads="1"/>
            </p:cNvSpPr>
            <p:nvPr/>
          </p:nvSpPr>
          <p:spPr bwMode="auto">
            <a:xfrm>
              <a:off x="1767" y="2977"/>
              <a:ext cx="235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5</a:t>
              </a:r>
            </a:p>
          </p:txBody>
        </p:sp>
        <p:sp>
          <p:nvSpPr>
            <p:cNvPr id="6194" name="Rectangle 127"/>
            <p:cNvSpPr>
              <a:spLocks noChangeArrowheads="1"/>
            </p:cNvSpPr>
            <p:nvPr/>
          </p:nvSpPr>
          <p:spPr bwMode="auto">
            <a:xfrm>
              <a:off x="1335" y="2977"/>
              <a:ext cx="235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6</a:t>
              </a:r>
            </a:p>
          </p:txBody>
        </p:sp>
        <p:sp>
          <p:nvSpPr>
            <p:cNvPr id="6195" name="Rectangle 128"/>
            <p:cNvSpPr>
              <a:spLocks noChangeArrowheads="1"/>
            </p:cNvSpPr>
            <p:nvPr/>
          </p:nvSpPr>
          <p:spPr bwMode="auto">
            <a:xfrm>
              <a:off x="903" y="2977"/>
              <a:ext cx="235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7</a:t>
              </a:r>
            </a:p>
          </p:txBody>
        </p:sp>
        <p:sp>
          <p:nvSpPr>
            <p:cNvPr id="6196" name="Line 129"/>
            <p:cNvSpPr>
              <a:spLocks noChangeShapeType="1"/>
            </p:cNvSpPr>
            <p:nvPr/>
          </p:nvSpPr>
          <p:spPr bwMode="auto">
            <a:xfrm>
              <a:off x="1872" y="2880"/>
              <a:ext cx="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97" name="Rectangle 130"/>
            <p:cNvSpPr>
              <a:spLocks noChangeArrowheads="1"/>
            </p:cNvSpPr>
            <p:nvPr/>
          </p:nvSpPr>
          <p:spPr bwMode="auto">
            <a:xfrm>
              <a:off x="2727" y="432"/>
              <a:ext cx="168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6198" name="Rectangle 131"/>
            <p:cNvSpPr>
              <a:spLocks noChangeArrowheads="1"/>
            </p:cNvSpPr>
            <p:nvPr/>
          </p:nvSpPr>
          <p:spPr bwMode="auto">
            <a:xfrm>
              <a:off x="3111" y="432"/>
              <a:ext cx="167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6199" name="Rectangle 132"/>
            <p:cNvSpPr>
              <a:spLocks noChangeArrowheads="1"/>
            </p:cNvSpPr>
            <p:nvPr/>
          </p:nvSpPr>
          <p:spPr bwMode="auto">
            <a:xfrm>
              <a:off x="3543" y="432"/>
              <a:ext cx="167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6200" name="Rectangle 133"/>
            <p:cNvSpPr>
              <a:spLocks noChangeArrowheads="1"/>
            </p:cNvSpPr>
            <p:nvPr/>
          </p:nvSpPr>
          <p:spPr bwMode="auto">
            <a:xfrm>
              <a:off x="3879" y="432"/>
              <a:ext cx="167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FF34547-E8EC-4EE2-9AF2-CE80C8A6C0FD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337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337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7BFBADA-A43C-48A1-8DFF-D279377B6EB7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337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مشاهدات تقسيم ور</a:t>
            </a:r>
            <a:r>
              <a:rPr lang="ar-SA" b="1" smtClean="0">
                <a:cs typeface="Lotus" pitchFamily="2" charset="-78"/>
              </a:rPr>
              <a:t>ژ</a:t>
            </a:r>
            <a:r>
              <a:rPr lang="fa-IR" smtClean="0">
                <a:cs typeface="Lotus" pitchFamily="2" charset="-78"/>
              </a:rPr>
              <a:t>ن3</a:t>
            </a:r>
            <a:endParaRPr lang="en-US" smtClean="0">
              <a:cs typeface="Lotus" pitchFamily="2" charset="-78"/>
            </a:endParaRPr>
          </a:p>
        </p:txBody>
      </p:sp>
      <p:sp>
        <p:nvSpPr>
          <p:cNvPr id="33798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822325" y="1508125"/>
            <a:ext cx="7772400" cy="4572000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a-IR" sz="2600" smtClean="0">
                <a:latin typeface="Arial" pitchFamily="34" charset="0"/>
                <a:cs typeface="Arial" pitchFamily="34" charset="0"/>
              </a:rPr>
              <a:t>سخت افزار يکسان مانند ضرب:فقط به 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ALU</a:t>
            </a:r>
            <a:r>
              <a:rPr lang="fa-IR" sz="2600" smtClean="0">
                <a:latin typeface="Arial" pitchFamily="34" charset="0"/>
                <a:cs typeface="Arial" pitchFamily="34" charset="0"/>
              </a:rPr>
              <a:t> نياز داريم براي جمع يا تفريق </a:t>
            </a:r>
            <a:r>
              <a:rPr lang="ar-SA" sz="2600" smtClean="0">
                <a:latin typeface="Arial" pitchFamily="34" charset="0"/>
                <a:cs typeface="Arial" pitchFamily="34" charset="0"/>
              </a:rPr>
              <a:t>،</a:t>
            </a:r>
            <a:r>
              <a:rPr lang="fa-IR" sz="2600" smtClean="0">
                <a:latin typeface="Arial" pitchFamily="34" charset="0"/>
                <a:cs typeface="Arial" pitchFamily="34" charset="0"/>
              </a:rPr>
              <a:t> 63 بيت شيفت به چپ يا راست</a:t>
            </a:r>
          </a:p>
          <a:p>
            <a:pPr eaLnBrk="1" hangingPunct="1">
              <a:lnSpc>
                <a:spcPct val="90000"/>
              </a:lnSpc>
            </a:pPr>
            <a:r>
              <a:rPr lang="fa-IR" sz="2600" smtClean="0">
                <a:latin typeface="Arial" pitchFamily="34" charset="0"/>
                <a:cs typeface="Arial" pitchFamily="34" charset="0"/>
              </a:rPr>
              <a:t>ثبات هاي 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HI </a:t>
            </a:r>
            <a:r>
              <a:rPr lang="fa-IR" sz="2600" smtClean="0">
                <a:latin typeface="Arial" pitchFamily="34" charset="0"/>
                <a:cs typeface="Arial" pitchFamily="34" charset="0"/>
              </a:rPr>
              <a:t>و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lo</a:t>
            </a:r>
            <a:r>
              <a:rPr lang="fa-IR" sz="2600" smtClean="0">
                <a:latin typeface="Arial" pitchFamily="34" charset="0"/>
                <a:cs typeface="Arial" pitchFamily="34" charset="0"/>
              </a:rPr>
              <a:t> به هم مي پيوندند به عنوان ثبات 64 بيتي براي ضرب و تقسيم</a:t>
            </a:r>
          </a:p>
          <a:p>
            <a:pPr eaLnBrk="1" hangingPunct="1">
              <a:lnSpc>
                <a:spcPct val="90000"/>
              </a:lnSpc>
            </a:pPr>
            <a:r>
              <a:rPr lang="fa-IR" sz="2600" smtClean="0">
                <a:latin typeface="Arial" pitchFamily="34" charset="0"/>
                <a:cs typeface="Arial" pitchFamily="34" charset="0"/>
              </a:rPr>
              <a:t>تقسيم علامت دار:وووووووووووووووووووووووووووووو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fa-IR" sz="2600" smtClean="0">
                <a:latin typeface="Arial" pitchFamily="34" charset="0"/>
                <a:cs typeface="Arial" pitchFamily="34" charset="0"/>
              </a:rPr>
              <a:t>يادداشت:مقسوم عليه م باقي مانده بايد هم علامت باشند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fa-IR" sz="2600" smtClean="0">
                <a:latin typeface="Arial" pitchFamily="34" charset="0"/>
                <a:cs typeface="Arial" pitchFamily="34" charset="0"/>
              </a:rPr>
              <a:t>يادداشت:خارج قسمت منفي شده اگر علامت مقسوم و علامت باقي مانده مخالف باشند مثال :</a:t>
            </a:r>
          </a:p>
          <a:p>
            <a:pPr algn="l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fa-IR" sz="2600" smtClean="0">
                <a:latin typeface="Arial" pitchFamily="34" charset="0"/>
                <a:cs typeface="Arial" pitchFamily="34" charset="0"/>
              </a:rPr>
              <a:t> 1-=باقي مانده و 3-=2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÷</a:t>
            </a:r>
            <a:r>
              <a:rPr lang="fa-IR" sz="2600" smtClean="0">
                <a:latin typeface="Arial" pitchFamily="34" charset="0"/>
                <a:cs typeface="Arial" pitchFamily="34" charset="0"/>
              </a:rPr>
              <a:t>7-</a:t>
            </a:r>
          </a:p>
          <a:p>
            <a:pPr eaLnBrk="1" hangingPunct="1">
              <a:lnSpc>
                <a:spcPct val="90000"/>
              </a:lnSpc>
            </a:pPr>
            <a:r>
              <a:rPr lang="fa-IR" sz="2600" smtClean="0">
                <a:latin typeface="Arial" pitchFamily="34" charset="0"/>
                <a:cs typeface="Arial" pitchFamily="34" charset="0"/>
              </a:rPr>
              <a:t>ممکن است براي خارج قسمت خيلي بزرگ باشد: اگر تقسسيم صحيح 64 بيتي  به وسيله 1  </a:t>
            </a:r>
            <a:r>
              <a:rPr lang="ar-SA" sz="2600" smtClean="0">
                <a:latin typeface="Arial" pitchFamily="34" charset="0"/>
                <a:cs typeface="Arial" pitchFamily="34" charset="0"/>
              </a:rPr>
              <a:t>،</a:t>
            </a:r>
            <a:r>
              <a:rPr lang="fa-IR" sz="2600" smtClean="0">
                <a:latin typeface="Arial" pitchFamily="34" charset="0"/>
                <a:cs typeface="Arial" pitchFamily="34" charset="0"/>
              </a:rPr>
              <a:t>  خارج قسمت64 بيت است</a:t>
            </a:r>
            <a:endParaRPr lang="en-US" sz="260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60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9C828FA-8FD9-4CE5-825C-C651C569A5FD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034342A-859D-4342-8052-B7097D7398F0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639763" y="304800"/>
            <a:ext cx="7742237" cy="838200"/>
          </a:xfrm>
        </p:spPr>
        <p:txBody>
          <a:bodyPr/>
          <a:lstStyle/>
          <a:p>
            <a:pPr eaLnBrk="1" hangingPunct="1"/>
            <a:r>
              <a:rPr lang="fa-IR" sz="4000" smtClean="0">
                <a:cs typeface="Lotus" pitchFamily="2" charset="-78"/>
              </a:rPr>
              <a:t>اين چگونه کار مي کند؟</a:t>
            </a:r>
            <a:endParaRPr lang="en-US" sz="4000" smtClean="0">
              <a:cs typeface="Lotus" pitchFamily="2" charset="-78"/>
            </a:endParaRPr>
          </a:p>
        </p:txBody>
      </p:sp>
      <p:sp>
        <p:nvSpPr>
          <p:cNvPr id="7174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4572000" y="1692275"/>
            <a:ext cx="4129088" cy="2743200"/>
          </a:xfrm>
        </p:spPr>
        <p:txBody>
          <a:bodyPr/>
          <a:lstStyle/>
          <a:p>
            <a:pPr eaLnBrk="1" hangingPunct="1"/>
            <a:r>
              <a:rPr lang="fa-IR" sz="2200" smtClean="0">
                <a:latin typeface="Arial" pitchFamily="34" charset="0"/>
                <a:cs typeface="Arial" pitchFamily="34" charset="0"/>
              </a:rPr>
              <a:t>در هر مرحله 2 بار به چپ شيفت ميدهد.</a:t>
            </a:r>
          </a:p>
          <a:p>
            <a:pPr eaLnBrk="1" hangingPunct="1"/>
            <a:r>
              <a:rPr lang="fa-IR" sz="2200" smtClean="0">
                <a:latin typeface="Arial" pitchFamily="34" charset="0"/>
                <a:cs typeface="Arial" pitchFamily="34" charset="0"/>
              </a:rPr>
              <a:t>استفاده از بيت بعدي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B</a:t>
            </a:r>
            <a:r>
              <a:rPr lang="fa-IR" sz="2200" smtClean="0">
                <a:latin typeface="Arial" pitchFamily="34" charset="0"/>
                <a:cs typeface="Arial" pitchFamily="34" charset="0"/>
              </a:rPr>
              <a:t>براي اينکه  تعيين کند که آيا با مضروب شيفت داده شده جمع شود يا نه.</a:t>
            </a:r>
          </a:p>
          <a:p>
            <a:pPr eaLnBrk="1" hangingPunct="1"/>
            <a:r>
              <a:rPr lang="fa-IR" sz="2200" smtClean="0">
                <a:latin typeface="Arial" pitchFamily="34" charset="0"/>
                <a:cs typeface="Arial" pitchFamily="34" charset="0"/>
              </a:rPr>
              <a:t>جمع کردن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2n</a:t>
            </a:r>
            <a:r>
              <a:rPr lang="fa-IR" sz="2200" smtClean="0">
                <a:latin typeface="Arial" pitchFamily="34" charset="0"/>
                <a:cs typeface="Arial" pitchFamily="34" charset="0"/>
              </a:rPr>
              <a:t>بيت حاصل ناتمام در هر مرحله</a:t>
            </a:r>
            <a:endParaRPr lang="en-US" sz="220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175" name="Group 4"/>
          <p:cNvGrpSpPr>
            <a:grpSpLocks/>
          </p:cNvGrpSpPr>
          <p:nvPr/>
        </p:nvGrpSpPr>
        <p:grpSpPr bwMode="auto">
          <a:xfrm>
            <a:off x="0" y="1235075"/>
            <a:ext cx="4775200" cy="4754563"/>
            <a:chOff x="1891" y="980"/>
            <a:chExt cx="3450" cy="2215"/>
          </a:xfrm>
        </p:grpSpPr>
        <p:sp>
          <p:nvSpPr>
            <p:cNvPr id="7176" name="Rectangle 5"/>
            <p:cNvSpPr>
              <a:spLocks noChangeArrowheads="1"/>
            </p:cNvSpPr>
            <p:nvPr/>
          </p:nvSpPr>
          <p:spPr bwMode="auto">
            <a:xfrm>
              <a:off x="4949" y="1275"/>
              <a:ext cx="35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grpSp>
          <p:nvGrpSpPr>
            <p:cNvPr id="7177" name="Group 6"/>
            <p:cNvGrpSpPr>
              <a:grpSpLocks/>
            </p:cNvGrpSpPr>
            <p:nvPr/>
          </p:nvGrpSpPr>
          <p:grpSpPr bwMode="auto">
            <a:xfrm>
              <a:off x="3278" y="1134"/>
              <a:ext cx="1353" cy="405"/>
              <a:chOff x="2675" y="531"/>
              <a:chExt cx="1353" cy="405"/>
            </a:xfrm>
          </p:grpSpPr>
          <p:grpSp>
            <p:nvGrpSpPr>
              <p:cNvPr id="7304" name="Group 7"/>
              <p:cNvGrpSpPr>
                <a:grpSpLocks/>
              </p:cNvGrpSpPr>
              <p:nvPr/>
            </p:nvGrpSpPr>
            <p:grpSpPr bwMode="auto">
              <a:xfrm>
                <a:off x="3654" y="531"/>
                <a:ext cx="374" cy="405"/>
                <a:chOff x="3654" y="531"/>
                <a:chExt cx="374" cy="405"/>
              </a:xfrm>
            </p:grpSpPr>
            <p:sp>
              <p:nvSpPr>
                <p:cNvPr id="7320" name="Rectangle 8"/>
                <p:cNvSpPr>
                  <a:spLocks noChangeArrowheads="1"/>
                </p:cNvSpPr>
                <p:nvPr/>
              </p:nvSpPr>
              <p:spPr bwMode="auto">
                <a:xfrm>
                  <a:off x="3654" y="561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0</a:t>
                  </a:r>
                </a:p>
              </p:txBody>
            </p:sp>
            <p:sp>
              <p:nvSpPr>
                <p:cNvPr id="7321" name="Rectangle 9"/>
                <p:cNvSpPr>
                  <a:spLocks noChangeArrowheads="1"/>
                </p:cNvSpPr>
                <p:nvPr/>
              </p:nvSpPr>
              <p:spPr bwMode="auto">
                <a:xfrm>
                  <a:off x="3718" y="723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22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3914" y="531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3" name="Line 11"/>
                <p:cNvSpPr>
                  <a:spLocks noChangeShapeType="1"/>
                </p:cNvSpPr>
                <p:nvPr/>
              </p:nvSpPr>
              <p:spPr bwMode="auto">
                <a:xfrm>
                  <a:off x="3873" y="862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305" name="Group 12"/>
              <p:cNvGrpSpPr>
                <a:grpSpLocks/>
              </p:cNvGrpSpPr>
              <p:nvPr/>
            </p:nvGrpSpPr>
            <p:grpSpPr bwMode="auto">
              <a:xfrm>
                <a:off x="3327" y="531"/>
                <a:ext cx="375" cy="405"/>
                <a:chOff x="3327" y="531"/>
                <a:chExt cx="375" cy="405"/>
              </a:xfrm>
            </p:grpSpPr>
            <p:sp>
              <p:nvSpPr>
                <p:cNvPr id="7316" name="Rectangle 13"/>
                <p:cNvSpPr>
                  <a:spLocks noChangeArrowheads="1"/>
                </p:cNvSpPr>
                <p:nvPr/>
              </p:nvSpPr>
              <p:spPr bwMode="auto">
                <a:xfrm>
                  <a:off x="3327" y="561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1</a:t>
                  </a:r>
                </a:p>
              </p:txBody>
            </p:sp>
            <p:sp>
              <p:nvSpPr>
                <p:cNvPr id="7317" name="Rectangle 14"/>
                <p:cNvSpPr>
                  <a:spLocks noChangeArrowheads="1"/>
                </p:cNvSpPr>
                <p:nvPr/>
              </p:nvSpPr>
              <p:spPr bwMode="auto">
                <a:xfrm>
                  <a:off x="3392" y="723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18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3588" y="531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9" name="Line 16"/>
                <p:cNvSpPr>
                  <a:spLocks noChangeShapeType="1"/>
                </p:cNvSpPr>
                <p:nvPr/>
              </p:nvSpPr>
              <p:spPr bwMode="auto">
                <a:xfrm>
                  <a:off x="3547" y="862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306" name="Group 17"/>
              <p:cNvGrpSpPr>
                <a:grpSpLocks/>
              </p:cNvGrpSpPr>
              <p:nvPr/>
            </p:nvGrpSpPr>
            <p:grpSpPr bwMode="auto">
              <a:xfrm>
                <a:off x="3001" y="531"/>
                <a:ext cx="375" cy="405"/>
                <a:chOff x="3001" y="531"/>
                <a:chExt cx="375" cy="405"/>
              </a:xfrm>
            </p:grpSpPr>
            <p:sp>
              <p:nvSpPr>
                <p:cNvPr id="7312" name="Rectangle 18"/>
                <p:cNvSpPr>
                  <a:spLocks noChangeArrowheads="1"/>
                </p:cNvSpPr>
                <p:nvPr/>
              </p:nvSpPr>
              <p:spPr bwMode="auto">
                <a:xfrm>
                  <a:off x="3001" y="561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2</a:t>
                  </a:r>
                </a:p>
              </p:txBody>
            </p:sp>
            <p:sp>
              <p:nvSpPr>
                <p:cNvPr id="7313" name="Rectangle 19"/>
                <p:cNvSpPr>
                  <a:spLocks noChangeArrowheads="1"/>
                </p:cNvSpPr>
                <p:nvPr/>
              </p:nvSpPr>
              <p:spPr bwMode="auto">
                <a:xfrm>
                  <a:off x="3066" y="723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14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3262" y="531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5" name="Line 21"/>
                <p:cNvSpPr>
                  <a:spLocks noChangeShapeType="1"/>
                </p:cNvSpPr>
                <p:nvPr/>
              </p:nvSpPr>
              <p:spPr bwMode="auto">
                <a:xfrm>
                  <a:off x="3221" y="862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307" name="Group 22"/>
              <p:cNvGrpSpPr>
                <a:grpSpLocks/>
              </p:cNvGrpSpPr>
              <p:nvPr/>
            </p:nvGrpSpPr>
            <p:grpSpPr bwMode="auto">
              <a:xfrm>
                <a:off x="2675" y="531"/>
                <a:ext cx="375" cy="405"/>
                <a:chOff x="2675" y="531"/>
                <a:chExt cx="375" cy="405"/>
              </a:xfrm>
            </p:grpSpPr>
            <p:sp>
              <p:nvSpPr>
                <p:cNvPr id="7308" name="Rectangle 23"/>
                <p:cNvSpPr>
                  <a:spLocks noChangeArrowheads="1"/>
                </p:cNvSpPr>
                <p:nvPr/>
              </p:nvSpPr>
              <p:spPr bwMode="auto">
                <a:xfrm>
                  <a:off x="2675" y="561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3</a:t>
                  </a:r>
                </a:p>
              </p:txBody>
            </p:sp>
            <p:sp>
              <p:nvSpPr>
                <p:cNvPr id="7309" name="Rectangle 24"/>
                <p:cNvSpPr>
                  <a:spLocks noChangeArrowheads="1"/>
                </p:cNvSpPr>
                <p:nvPr/>
              </p:nvSpPr>
              <p:spPr bwMode="auto">
                <a:xfrm>
                  <a:off x="2740" y="723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10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935" y="531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1" name="Line 26"/>
                <p:cNvSpPr>
                  <a:spLocks noChangeShapeType="1"/>
                </p:cNvSpPr>
                <p:nvPr/>
              </p:nvSpPr>
              <p:spPr bwMode="auto">
                <a:xfrm>
                  <a:off x="2895" y="862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7178" name="Line 27"/>
            <p:cNvSpPr>
              <a:spLocks noChangeShapeType="1"/>
            </p:cNvSpPr>
            <p:nvPr/>
          </p:nvSpPr>
          <p:spPr bwMode="auto">
            <a:xfrm flipH="1">
              <a:off x="4639" y="1355"/>
              <a:ext cx="3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9" name="Line 28"/>
            <p:cNvSpPr>
              <a:spLocks noChangeShapeType="1"/>
            </p:cNvSpPr>
            <p:nvPr/>
          </p:nvSpPr>
          <p:spPr bwMode="auto">
            <a:xfrm flipH="1">
              <a:off x="3172" y="1465"/>
              <a:ext cx="203" cy="7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0" name="Line 29"/>
            <p:cNvSpPr>
              <a:spLocks noChangeShapeType="1"/>
            </p:cNvSpPr>
            <p:nvPr/>
          </p:nvSpPr>
          <p:spPr bwMode="auto">
            <a:xfrm>
              <a:off x="3172" y="1539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1" name="Line 30"/>
            <p:cNvSpPr>
              <a:spLocks noChangeShapeType="1"/>
            </p:cNvSpPr>
            <p:nvPr/>
          </p:nvSpPr>
          <p:spPr bwMode="auto">
            <a:xfrm>
              <a:off x="3498" y="1539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2" name="Line 31"/>
            <p:cNvSpPr>
              <a:spLocks noChangeShapeType="1"/>
            </p:cNvSpPr>
            <p:nvPr/>
          </p:nvSpPr>
          <p:spPr bwMode="auto">
            <a:xfrm>
              <a:off x="3824" y="1539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3" name="Line 32"/>
            <p:cNvSpPr>
              <a:spLocks noChangeShapeType="1"/>
            </p:cNvSpPr>
            <p:nvPr/>
          </p:nvSpPr>
          <p:spPr bwMode="auto">
            <a:xfrm>
              <a:off x="4150" y="1539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4" name="Line 33"/>
            <p:cNvSpPr>
              <a:spLocks noChangeShapeType="1"/>
            </p:cNvSpPr>
            <p:nvPr/>
          </p:nvSpPr>
          <p:spPr bwMode="auto">
            <a:xfrm>
              <a:off x="4476" y="1539"/>
              <a:ext cx="0" cy="143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185" name="Group 34"/>
            <p:cNvGrpSpPr>
              <a:grpSpLocks/>
            </p:cNvGrpSpPr>
            <p:nvPr/>
          </p:nvGrpSpPr>
          <p:grpSpPr bwMode="auto">
            <a:xfrm>
              <a:off x="2911" y="1576"/>
              <a:ext cx="1353" cy="404"/>
              <a:chOff x="2308" y="973"/>
              <a:chExt cx="1353" cy="404"/>
            </a:xfrm>
          </p:grpSpPr>
          <p:grpSp>
            <p:nvGrpSpPr>
              <p:cNvPr id="7284" name="Group 35"/>
              <p:cNvGrpSpPr>
                <a:grpSpLocks/>
              </p:cNvGrpSpPr>
              <p:nvPr/>
            </p:nvGrpSpPr>
            <p:grpSpPr bwMode="auto">
              <a:xfrm>
                <a:off x="3286" y="973"/>
                <a:ext cx="375" cy="404"/>
                <a:chOff x="3286" y="973"/>
                <a:chExt cx="375" cy="404"/>
              </a:xfrm>
            </p:grpSpPr>
            <p:sp>
              <p:nvSpPr>
                <p:cNvPr id="7300" name="Rectangle 36"/>
                <p:cNvSpPr>
                  <a:spLocks noChangeArrowheads="1"/>
                </p:cNvSpPr>
                <p:nvPr/>
              </p:nvSpPr>
              <p:spPr bwMode="auto">
                <a:xfrm>
                  <a:off x="3286" y="1003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0</a:t>
                  </a:r>
                </a:p>
              </p:txBody>
            </p:sp>
            <p:sp>
              <p:nvSpPr>
                <p:cNvPr id="7301" name="Rectangle 37"/>
                <p:cNvSpPr>
                  <a:spLocks noChangeArrowheads="1"/>
                </p:cNvSpPr>
                <p:nvPr/>
              </p:nvSpPr>
              <p:spPr bwMode="auto">
                <a:xfrm>
                  <a:off x="3351" y="1165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02" name="Line 38"/>
                <p:cNvSpPr>
                  <a:spLocks noChangeShapeType="1"/>
                </p:cNvSpPr>
                <p:nvPr/>
              </p:nvSpPr>
              <p:spPr bwMode="auto">
                <a:xfrm flipV="1">
                  <a:off x="3547" y="973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3" name="Line 39"/>
                <p:cNvSpPr>
                  <a:spLocks noChangeShapeType="1"/>
                </p:cNvSpPr>
                <p:nvPr/>
              </p:nvSpPr>
              <p:spPr bwMode="auto">
                <a:xfrm>
                  <a:off x="3506" y="1304"/>
                  <a:ext cx="0" cy="7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85" name="Group 40"/>
              <p:cNvGrpSpPr>
                <a:grpSpLocks/>
              </p:cNvGrpSpPr>
              <p:nvPr/>
            </p:nvGrpSpPr>
            <p:grpSpPr bwMode="auto">
              <a:xfrm>
                <a:off x="2960" y="973"/>
                <a:ext cx="375" cy="404"/>
                <a:chOff x="2960" y="973"/>
                <a:chExt cx="375" cy="404"/>
              </a:xfrm>
            </p:grpSpPr>
            <p:sp>
              <p:nvSpPr>
                <p:cNvPr id="7296" name="Rectangle 41"/>
                <p:cNvSpPr>
                  <a:spLocks noChangeArrowheads="1"/>
                </p:cNvSpPr>
                <p:nvPr/>
              </p:nvSpPr>
              <p:spPr bwMode="auto">
                <a:xfrm>
                  <a:off x="2960" y="1003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1</a:t>
                  </a:r>
                </a:p>
              </p:txBody>
            </p:sp>
            <p:sp>
              <p:nvSpPr>
                <p:cNvPr id="7297" name="Rectangle 42"/>
                <p:cNvSpPr>
                  <a:spLocks noChangeArrowheads="1"/>
                </p:cNvSpPr>
                <p:nvPr/>
              </p:nvSpPr>
              <p:spPr bwMode="auto">
                <a:xfrm>
                  <a:off x="3025" y="1165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98" name="Line 43"/>
                <p:cNvSpPr>
                  <a:spLocks noChangeShapeType="1"/>
                </p:cNvSpPr>
                <p:nvPr/>
              </p:nvSpPr>
              <p:spPr bwMode="auto">
                <a:xfrm flipV="1">
                  <a:off x="3221" y="973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9" name="Line 44"/>
                <p:cNvSpPr>
                  <a:spLocks noChangeShapeType="1"/>
                </p:cNvSpPr>
                <p:nvPr/>
              </p:nvSpPr>
              <p:spPr bwMode="auto">
                <a:xfrm>
                  <a:off x="3180" y="1304"/>
                  <a:ext cx="0" cy="7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86" name="Group 45"/>
              <p:cNvGrpSpPr>
                <a:grpSpLocks/>
              </p:cNvGrpSpPr>
              <p:nvPr/>
            </p:nvGrpSpPr>
            <p:grpSpPr bwMode="auto">
              <a:xfrm>
                <a:off x="2634" y="973"/>
                <a:ext cx="375" cy="404"/>
                <a:chOff x="2634" y="973"/>
                <a:chExt cx="375" cy="404"/>
              </a:xfrm>
            </p:grpSpPr>
            <p:sp>
              <p:nvSpPr>
                <p:cNvPr id="7292" name="Rectangle 46"/>
                <p:cNvSpPr>
                  <a:spLocks noChangeArrowheads="1"/>
                </p:cNvSpPr>
                <p:nvPr/>
              </p:nvSpPr>
              <p:spPr bwMode="auto">
                <a:xfrm>
                  <a:off x="2634" y="1003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2</a:t>
                  </a:r>
                </a:p>
              </p:txBody>
            </p:sp>
            <p:sp>
              <p:nvSpPr>
                <p:cNvPr id="7293" name="Rectangle 47"/>
                <p:cNvSpPr>
                  <a:spLocks noChangeArrowheads="1"/>
                </p:cNvSpPr>
                <p:nvPr/>
              </p:nvSpPr>
              <p:spPr bwMode="auto">
                <a:xfrm>
                  <a:off x="2699" y="1165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94" name="Line 48"/>
                <p:cNvSpPr>
                  <a:spLocks noChangeShapeType="1"/>
                </p:cNvSpPr>
                <p:nvPr/>
              </p:nvSpPr>
              <p:spPr bwMode="auto">
                <a:xfrm flipV="1">
                  <a:off x="2895" y="973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5" name="Line 49"/>
                <p:cNvSpPr>
                  <a:spLocks noChangeShapeType="1"/>
                </p:cNvSpPr>
                <p:nvPr/>
              </p:nvSpPr>
              <p:spPr bwMode="auto">
                <a:xfrm>
                  <a:off x="2854" y="1304"/>
                  <a:ext cx="0" cy="7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87" name="Group 50"/>
              <p:cNvGrpSpPr>
                <a:grpSpLocks/>
              </p:cNvGrpSpPr>
              <p:nvPr/>
            </p:nvGrpSpPr>
            <p:grpSpPr bwMode="auto">
              <a:xfrm>
                <a:off x="2308" y="973"/>
                <a:ext cx="375" cy="404"/>
                <a:chOff x="2308" y="973"/>
                <a:chExt cx="375" cy="404"/>
              </a:xfrm>
            </p:grpSpPr>
            <p:sp>
              <p:nvSpPr>
                <p:cNvPr id="7288" name="Rectangle 51"/>
                <p:cNvSpPr>
                  <a:spLocks noChangeArrowheads="1"/>
                </p:cNvSpPr>
                <p:nvPr/>
              </p:nvSpPr>
              <p:spPr bwMode="auto">
                <a:xfrm>
                  <a:off x="2308" y="1003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3</a:t>
                  </a:r>
                </a:p>
              </p:txBody>
            </p:sp>
            <p:sp>
              <p:nvSpPr>
                <p:cNvPr id="7289" name="Rectangle 52"/>
                <p:cNvSpPr>
                  <a:spLocks noChangeArrowheads="1"/>
                </p:cNvSpPr>
                <p:nvPr/>
              </p:nvSpPr>
              <p:spPr bwMode="auto">
                <a:xfrm>
                  <a:off x="2373" y="1165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90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2569" y="973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1" name="Line 54"/>
                <p:cNvSpPr>
                  <a:spLocks noChangeShapeType="1"/>
                </p:cNvSpPr>
                <p:nvPr/>
              </p:nvSpPr>
              <p:spPr bwMode="auto">
                <a:xfrm>
                  <a:off x="2528" y="1304"/>
                  <a:ext cx="0" cy="7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7186" name="Line 55"/>
            <p:cNvSpPr>
              <a:spLocks noChangeShapeType="1"/>
            </p:cNvSpPr>
            <p:nvPr/>
          </p:nvSpPr>
          <p:spPr bwMode="auto">
            <a:xfrm flipH="1">
              <a:off x="4635" y="1796"/>
              <a:ext cx="33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7" name="Line 56"/>
            <p:cNvSpPr>
              <a:spLocks noChangeShapeType="1"/>
            </p:cNvSpPr>
            <p:nvPr/>
          </p:nvSpPr>
          <p:spPr bwMode="auto">
            <a:xfrm flipH="1">
              <a:off x="2805" y="1907"/>
              <a:ext cx="203" cy="7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8" name="Line 57"/>
            <p:cNvSpPr>
              <a:spLocks noChangeShapeType="1"/>
            </p:cNvSpPr>
            <p:nvPr/>
          </p:nvSpPr>
          <p:spPr bwMode="auto">
            <a:xfrm>
              <a:off x="2805" y="1980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9" name="Line 58"/>
            <p:cNvSpPr>
              <a:spLocks noChangeShapeType="1"/>
            </p:cNvSpPr>
            <p:nvPr/>
          </p:nvSpPr>
          <p:spPr bwMode="auto">
            <a:xfrm>
              <a:off x="3131" y="1980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0" name="Line 59"/>
            <p:cNvSpPr>
              <a:spLocks noChangeShapeType="1"/>
            </p:cNvSpPr>
            <p:nvPr/>
          </p:nvSpPr>
          <p:spPr bwMode="auto">
            <a:xfrm>
              <a:off x="3457" y="1980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1" name="Line 60"/>
            <p:cNvSpPr>
              <a:spLocks noChangeShapeType="1"/>
            </p:cNvSpPr>
            <p:nvPr/>
          </p:nvSpPr>
          <p:spPr bwMode="auto">
            <a:xfrm>
              <a:off x="3783" y="1980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2" name="Line 61"/>
            <p:cNvSpPr>
              <a:spLocks noChangeShapeType="1"/>
            </p:cNvSpPr>
            <p:nvPr/>
          </p:nvSpPr>
          <p:spPr bwMode="auto">
            <a:xfrm>
              <a:off x="4109" y="1980"/>
              <a:ext cx="0" cy="99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193" name="Group 62"/>
            <p:cNvGrpSpPr>
              <a:grpSpLocks/>
            </p:cNvGrpSpPr>
            <p:nvPr/>
          </p:nvGrpSpPr>
          <p:grpSpPr bwMode="auto">
            <a:xfrm>
              <a:off x="2544" y="2017"/>
              <a:ext cx="1353" cy="405"/>
              <a:chOff x="1941" y="1414"/>
              <a:chExt cx="1353" cy="405"/>
            </a:xfrm>
          </p:grpSpPr>
          <p:grpSp>
            <p:nvGrpSpPr>
              <p:cNvPr id="7264" name="Group 63"/>
              <p:cNvGrpSpPr>
                <a:grpSpLocks/>
              </p:cNvGrpSpPr>
              <p:nvPr/>
            </p:nvGrpSpPr>
            <p:grpSpPr bwMode="auto">
              <a:xfrm>
                <a:off x="2919" y="1414"/>
                <a:ext cx="375" cy="405"/>
                <a:chOff x="2919" y="1414"/>
                <a:chExt cx="375" cy="405"/>
              </a:xfrm>
            </p:grpSpPr>
            <p:sp>
              <p:nvSpPr>
                <p:cNvPr id="7280" name="Rectangle 64"/>
                <p:cNvSpPr>
                  <a:spLocks noChangeArrowheads="1"/>
                </p:cNvSpPr>
                <p:nvPr/>
              </p:nvSpPr>
              <p:spPr bwMode="auto">
                <a:xfrm>
                  <a:off x="2919" y="1444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0</a:t>
                  </a:r>
                </a:p>
              </p:txBody>
            </p:sp>
            <p:sp>
              <p:nvSpPr>
                <p:cNvPr id="7281" name="Rectangle 65"/>
                <p:cNvSpPr>
                  <a:spLocks noChangeArrowheads="1"/>
                </p:cNvSpPr>
                <p:nvPr/>
              </p:nvSpPr>
              <p:spPr bwMode="auto">
                <a:xfrm>
                  <a:off x="2984" y="1606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82" name="Line 66"/>
                <p:cNvSpPr>
                  <a:spLocks noChangeShapeType="1"/>
                </p:cNvSpPr>
                <p:nvPr/>
              </p:nvSpPr>
              <p:spPr bwMode="auto">
                <a:xfrm flipV="1">
                  <a:off x="3180" y="1414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3" name="Line 67"/>
                <p:cNvSpPr>
                  <a:spLocks noChangeShapeType="1"/>
                </p:cNvSpPr>
                <p:nvPr/>
              </p:nvSpPr>
              <p:spPr bwMode="auto">
                <a:xfrm>
                  <a:off x="3139" y="1745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65" name="Group 68"/>
              <p:cNvGrpSpPr>
                <a:grpSpLocks/>
              </p:cNvGrpSpPr>
              <p:nvPr/>
            </p:nvGrpSpPr>
            <p:grpSpPr bwMode="auto">
              <a:xfrm>
                <a:off x="2593" y="1414"/>
                <a:ext cx="375" cy="405"/>
                <a:chOff x="2593" y="1414"/>
                <a:chExt cx="375" cy="405"/>
              </a:xfrm>
            </p:grpSpPr>
            <p:sp>
              <p:nvSpPr>
                <p:cNvPr id="7276" name="Rectangle 69"/>
                <p:cNvSpPr>
                  <a:spLocks noChangeArrowheads="1"/>
                </p:cNvSpPr>
                <p:nvPr/>
              </p:nvSpPr>
              <p:spPr bwMode="auto">
                <a:xfrm>
                  <a:off x="2593" y="1444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1</a:t>
                  </a:r>
                </a:p>
              </p:txBody>
            </p:sp>
            <p:sp>
              <p:nvSpPr>
                <p:cNvPr id="7277" name="Rectangle 70"/>
                <p:cNvSpPr>
                  <a:spLocks noChangeArrowheads="1"/>
                </p:cNvSpPr>
                <p:nvPr/>
              </p:nvSpPr>
              <p:spPr bwMode="auto">
                <a:xfrm>
                  <a:off x="2658" y="1606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78" name="Line 71"/>
                <p:cNvSpPr>
                  <a:spLocks noChangeShapeType="1"/>
                </p:cNvSpPr>
                <p:nvPr/>
              </p:nvSpPr>
              <p:spPr bwMode="auto">
                <a:xfrm flipV="1">
                  <a:off x="2854" y="1414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9" name="Line 72"/>
                <p:cNvSpPr>
                  <a:spLocks noChangeShapeType="1"/>
                </p:cNvSpPr>
                <p:nvPr/>
              </p:nvSpPr>
              <p:spPr bwMode="auto">
                <a:xfrm>
                  <a:off x="2813" y="1745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66" name="Group 73"/>
              <p:cNvGrpSpPr>
                <a:grpSpLocks/>
              </p:cNvGrpSpPr>
              <p:nvPr/>
            </p:nvGrpSpPr>
            <p:grpSpPr bwMode="auto">
              <a:xfrm>
                <a:off x="2267" y="1414"/>
                <a:ext cx="375" cy="405"/>
                <a:chOff x="2267" y="1414"/>
                <a:chExt cx="375" cy="405"/>
              </a:xfrm>
            </p:grpSpPr>
            <p:sp>
              <p:nvSpPr>
                <p:cNvPr id="7272" name="Rectangle 74"/>
                <p:cNvSpPr>
                  <a:spLocks noChangeArrowheads="1"/>
                </p:cNvSpPr>
                <p:nvPr/>
              </p:nvSpPr>
              <p:spPr bwMode="auto">
                <a:xfrm>
                  <a:off x="2267" y="1444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2</a:t>
                  </a:r>
                </a:p>
              </p:txBody>
            </p:sp>
            <p:sp>
              <p:nvSpPr>
                <p:cNvPr id="7273" name="Rectangle 75"/>
                <p:cNvSpPr>
                  <a:spLocks noChangeArrowheads="1"/>
                </p:cNvSpPr>
                <p:nvPr/>
              </p:nvSpPr>
              <p:spPr bwMode="auto">
                <a:xfrm>
                  <a:off x="2332" y="1606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74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2528" y="1414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5" name="Line 77"/>
                <p:cNvSpPr>
                  <a:spLocks noChangeShapeType="1"/>
                </p:cNvSpPr>
                <p:nvPr/>
              </p:nvSpPr>
              <p:spPr bwMode="auto">
                <a:xfrm>
                  <a:off x="2487" y="1745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67" name="Group 78"/>
              <p:cNvGrpSpPr>
                <a:grpSpLocks/>
              </p:cNvGrpSpPr>
              <p:nvPr/>
            </p:nvGrpSpPr>
            <p:grpSpPr bwMode="auto">
              <a:xfrm>
                <a:off x="1941" y="1414"/>
                <a:ext cx="375" cy="405"/>
                <a:chOff x="1941" y="1414"/>
                <a:chExt cx="375" cy="405"/>
              </a:xfrm>
            </p:grpSpPr>
            <p:sp>
              <p:nvSpPr>
                <p:cNvPr id="7268" name="Rectangle 79"/>
                <p:cNvSpPr>
                  <a:spLocks noChangeArrowheads="1"/>
                </p:cNvSpPr>
                <p:nvPr/>
              </p:nvSpPr>
              <p:spPr bwMode="auto">
                <a:xfrm>
                  <a:off x="1941" y="1444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3</a:t>
                  </a:r>
                </a:p>
              </p:txBody>
            </p:sp>
            <p:sp>
              <p:nvSpPr>
                <p:cNvPr id="7269" name="Rectangle 80"/>
                <p:cNvSpPr>
                  <a:spLocks noChangeArrowheads="1"/>
                </p:cNvSpPr>
                <p:nvPr/>
              </p:nvSpPr>
              <p:spPr bwMode="auto">
                <a:xfrm>
                  <a:off x="2006" y="1606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70" name="Line 81"/>
                <p:cNvSpPr>
                  <a:spLocks noChangeShapeType="1"/>
                </p:cNvSpPr>
                <p:nvPr/>
              </p:nvSpPr>
              <p:spPr bwMode="auto">
                <a:xfrm flipV="1">
                  <a:off x="2202" y="1414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1" name="Line 82"/>
                <p:cNvSpPr>
                  <a:spLocks noChangeShapeType="1"/>
                </p:cNvSpPr>
                <p:nvPr/>
              </p:nvSpPr>
              <p:spPr bwMode="auto">
                <a:xfrm>
                  <a:off x="2161" y="1745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7194" name="Line 83"/>
            <p:cNvSpPr>
              <a:spLocks noChangeShapeType="1"/>
            </p:cNvSpPr>
            <p:nvPr/>
          </p:nvSpPr>
          <p:spPr bwMode="auto">
            <a:xfrm flipH="1">
              <a:off x="4635" y="2238"/>
              <a:ext cx="33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5" name="Line 84"/>
            <p:cNvSpPr>
              <a:spLocks noChangeShapeType="1"/>
            </p:cNvSpPr>
            <p:nvPr/>
          </p:nvSpPr>
          <p:spPr bwMode="auto">
            <a:xfrm flipH="1">
              <a:off x="2438" y="2348"/>
              <a:ext cx="203" cy="7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6" name="Line 85"/>
            <p:cNvSpPr>
              <a:spLocks noChangeShapeType="1"/>
            </p:cNvSpPr>
            <p:nvPr/>
          </p:nvSpPr>
          <p:spPr bwMode="auto">
            <a:xfrm>
              <a:off x="2438" y="2422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7" name="Line 86"/>
            <p:cNvSpPr>
              <a:spLocks noChangeShapeType="1"/>
            </p:cNvSpPr>
            <p:nvPr/>
          </p:nvSpPr>
          <p:spPr bwMode="auto">
            <a:xfrm>
              <a:off x="2764" y="2422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8" name="Line 87"/>
            <p:cNvSpPr>
              <a:spLocks noChangeShapeType="1"/>
            </p:cNvSpPr>
            <p:nvPr/>
          </p:nvSpPr>
          <p:spPr bwMode="auto">
            <a:xfrm>
              <a:off x="3090" y="2422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9" name="Line 88"/>
            <p:cNvSpPr>
              <a:spLocks noChangeShapeType="1"/>
            </p:cNvSpPr>
            <p:nvPr/>
          </p:nvSpPr>
          <p:spPr bwMode="auto">
            <a:xfrm>
              <a:off x="3416" y="2422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0" name="Line 89"/>
            <p:cNvSpPr>
              <a:spLocks noChangeShapeType="1"/>
            </p:cNvSpPr>
            <p:nvPr/>
          </p:nvSpPr>
          <p:spPr bwMode="auto">
            <a:xfrm>
              <a:off x="3742" y="2422"/>
              <a:ext cx="0" cy="55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201" name="Group 90"/>
            <p:cNvGrpSpPr>
              <a:grpSpLocks/>
            </p:cNvGrpSpPr>
            <p:nvPr/>
          </p:nvGrpSpPr>
          <p:grpSpPr bwMode="auto">
            <a:xfrm>
              <a:off x="2177" y="2459"/>
              <a:ext cx="1353" cy="405"/>
              <a:chOff x="1574" y="1856"/>
              <a:chExt cx="1353" cy="405"/>
            </a:xfrm>
          </p:grpSpPr>
          <p:grpSp>
            <p:nvGrpSpPr>
              <p:cNvPr id="7244" name="Group 91"/>
              <p:cNvGrpSpPr>
                <a:grpSpLocks/>
              </p:cNvGrpSpPr>
              <p:nvPr/>
            </p:nvGrpSpPr>
            <p:grpSpPr bwMode="auto">
              <a:xfrm>
                <a:off x="2553" y="1856"/>
                <a:ext cx="374" cy="405"/>
                <a:chOff x="2553" y="1856"/>
                <a:chExt cx="374" cy="405"/>
              </a:xfrm>
            </p:grpSpPr>
            <p:sp>
              <p:nvSpPr>
                <p:cNvPr id="7260" name="Rectangle 92"/>
                <p:cNvSpPr>
                  <a:spLocks noChangeArrowheads="1"/>
                </p:cNvSpPr>
                <p:nvPr/>
              </p:nvSpPr>
              <p:spPr bwMode="auto">
                <a:xfrm>
                  <a:off x="2553" y="1886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0</a:t>
                  </a:r>
                </a:p>
              </p:txBody>
            </p:sp>
            <p:sp>
              <p:nvSpPr>
                <p:cNvPr id="7261" name="Rectangle 93"/>
                <p:cNvSpPr>
                  <a:spLocks noChangeArrowheads="1"/>
                </p:cNvSpPr>
                <p:nvPr/>
              </p:nvSpPr>
              <p:spPr bwMode="auto">
                <a:xfrm>
                  <a:off x="2617" y="2048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62" name="Line 94"/>
                <p:cNvSpPr>
                  <a:spLocks noChangeShapeType="1"/>
                </p:cNvSpPr>
                <p:nvPr/>
              </p:nvSpPr>
              <p:spPr bwMode="auto">
                <a:xfrm flipV="1">
                  <a:off x="2813" y="1856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3" name="Line 95"/>
                <p:cNvSpPr>
                  <a:spLocks noChangeShapeType="1"/>
                </p:cNvSpPr>
                <p:nvPr/>
              </p:nvSpPr>
              <p:spPr bwMode="auto">
                <a:xfrm>
                  <a:off x="2772" y="2187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45" name="Group 96"/>
              <p:cNvGrpSpPr>
                <a:grpSpLocks/>
              </p:cNvGrpSpPr>
              <p:nvPr/>
            </p:nvGrpSpPr>
            <p:grpSpPr bwMode="auto">
              <a:xfrm>
                <a:off x="2226" y="1856"/>
                <a:ext cx="375" cy="405"/>
                <a:chOff x="2226" y="1856"/>
                <a:chExt cx="375" cy="405"/>
              </a:xfrm>
            </p:grpSpPr>
            <p:sp>
              <p:nvSpPr>
                <p:cNvPr id="7256" name="Rectangle 97"/>
                <p:cNvSpPr>
                  <a:spLocks noChangeArrowheads="1"/>
                </p:cNvSpPr>
                <p:nvPr/>
              </p:nvSpPr>
              <p:spPr bwMode="auto">
                <a:xfrm>
                  <a:off x="2226" y="1886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1</a:t>
                  </a:r>
                </a:p>
              </p:txBody>
            </p:sp>
            <p:sp>
              <p:nvSpPr>
                <p:cNvPr id="7257" name="Rectangle 98"/>
                <p:cNvSpPr>
                  <a:spLocks noChangeArrowheads="1"/>
                </p:cNvSpPr>
                <p:nvPr/>
              </p:nvSpPr>
              <p:spPr bwMode="auto">
                <a:xfrm>
                  <a:off x="2291" y="2048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58" name="Line 99"/>
                <p:cNvSpPr>
                  <a:spLocks noChangeShapeType="1"/>
                </p:cNvSpPr>
                <p:nvPr/>
              </p:nvSpPr>
              <p:spPr bwMode="auto">
                <a:xfrm flipV="1">
                  <a:off x="2487" y="1856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9" name="Line 100"/>
                <p:cNvSpPr>
                  <a:spLocks noChangeShapeType="1"/>
                </p:cNvSpPr>
                <p:nvPr/>
              </p:nvSpPr>
              <p:spPr bwMode="auto">
                <a:xfrm>
                  <a:off x="2446" y="2187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46" name="Group 101"/>
              <p:cNvGrpSpPr>
                <a:grpSpLocks/>
              </p:cNvGrpSpPr>
              <p:nvPr/>
            </p:nvGrpSpPr>
            <p:grpSpPr bwMode="auto">
              <a:xfrm>
                <a:off x="1900" y="1856"/>
                <a:ext cx="375" cy="405"/>
                <a:chOff x="1900" y="1856"/>
                <a:chExt cx="375" cy="405"/>
              </a:xfrm>
            </p:grpSpPr>
            <p:sp>
              <p:nvSpPr>
                <p:cNvPr id="7252" name="Rectangle 102"/>
                <p:cNvSpPr>
                  <a:spLocks noChangeArrowheads="1"/>
                </p:cNvSpPr>
                <p:nvPr/>
              </p:nvSpPr>
              <p:spPr bwMode="auto">
                <a:xfrm>
                  <a:off x="1900" y="1886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2</a:t>
                  </a:r>
                </a:p>
              </p:txBody>
            </p:sp>
            <p:sp>
              <p:nvSpPr>
                <p:cNvPr id="7253" name="Rectangle 103"/>
                <p:cNvSpPr>
                  <a:spLocks noChangeArrowheads="1"/>
                </p:cNvSpPr>
                <p:nvPr/>
              </p:nvSpPr>
              <p:spPr bwMode="auto">
                <a:xfrm>
                  <a:off x="1965" y="2048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54" name="Line 104"/>
                <p:cNvSpPr>
                  <a:spLocks noChangeShapeType="1"/>
                </p:cNvSpPr>
                <p:nvPr/>
              </p:nvSpPr>
              <p:spPr bwMode="auto">
                <a:xfrm flipV="1">
                  <a:off x="2161" y="1856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5" name="Line 105"/>
                <p:cNvSpPr>
                  <a:spLocks noChangeShapeType="1"/>
                </p:cNvSpPr>
                <p:nvPr/>
              </p:nvSpPr>
              <p:spPr bwMode="auto">
                <a:xfrm>
                  <a:off x="2120" y="2187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47" name="Group 106"/>
              <p:cNvGrpSpPr>
                <a:grpSpLocks/>
              </p:cNvGrpSpPr>
              <p:nvPr/>
            </p:nvGrpSpPr>
            <p:grpSpPr bwMode="auto">
              <a:xfrm>
                <a:off x="1574" y="1856"/>
                <a:ext cx="375" cy="405"/>
                <a:chOff x="1574" y="1856"/>
                <a:chExt cx="375" cy="405"/>
              </a:xfrm>
            </p:grpSpPr>
            <p:sp>
              <p:nvSpPr>
                <p:cNvPr id="7248" name="Rectangle 107"/>
                <p:cNvSpPr>
                  <a:spLocks noChangeArrowheads="1"/>
                </p:cNvSpPr>
                <p:nvPr/>
              </p:nvSpPr>
              <p:spPr bwMode="auto">
                <a:xfrm>
                  <a:off x="1574" y="1886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3</a:t>
                  </a:r>
                </a:p>
              </p:txBody>
            </p:sp>
            <p:sp>
              <p:nvSpPr>
                <p:cNvPr id="7249" name="Rectangle 108"/>
                <p:cNvSpPr>
                  <a:spLocks noChangeArrowheads="1"/>
                </p:cNvSpPr>
                <p:nvPr/>
              </p:nvSpPr>
              <p:spPr bwMode="auto">
                <a:xfrm>
                  <a:off x="1639" y="2048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50" name="Line 109"/>
                <p:cNvSpPr>
                  <a:spLocks noChangeShapeType="1"/>
                </p:cNvSpPr>
                <p:nvPr/>
              </p:nvSpPr>
              <p:spPr bwMode="auto">
                <a:xfrm flipV="1">
                  <a:off x="1835" y="1856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1" name="Line 110"/>
                <p:cNvSpPr>
                  <a:spLocks noChangeShapeType="1"/>
                </p:cNvSpPr>
                <p:nvPr/>
              </p:nvSpPr>
              <p:spPr bwMode="auto">
                <a:xfrm>
                  <a:off x="1794" y="2187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7202" name="Line 111"/>
            <p:cNvSpPr>
              <a:spLocks noChangeShapeType="1"/>
            </p:cNvSpPr>
            <p:nvPr/>
          </p:nvSpPr>
          <p:spPr bwMode="auto">
            <a:xfrm flipH="1">
              <a:off x="4635" y="2680"/>
              <a:ext cx="33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3" name="Line 112"/>
            <p:cNvSpPr>
              <a:spLocks noChangeShapeType="1"/>
            </p:cNvSpPr>
            <p:nvPr/>
          </p:nvSpPr>
          <p:spPr bwMode="auto">
            <a:xfrm flipH="1">
              <a:off x="2071" y="2790"/>
              <a:ext cx="203" cy="7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4" name="Line 113"/>
            <p:cNvSpPr>
              <a:spLocks noChangeShapeType="1"/>
            </p:cNvSpPr>
            <p:nvPr/>
          </p:nvSpPr>
          <p:spPr bwMode="auto">
            <a:xfrm>
              <a:off x="2071" y="2864"/>
              <a:ext cx="0" cy="14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5" name="Line 114"/>
            <p:cNvSpPr>
              <a:spLocks noChangeShapeType="1"/>
            </p:cNvSpPr>
            <p:nvPr/>
          </p:nvSpPr>
          <p:spPr bwMode="auto">
            <a:xfrm>
              <a:off x="2397" y="2864"/>
              <a:ext cx="0" cy="1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6" name="Line 115"/>
            <p:cNvSpPr>
              <a:spLocks noChangeShapeType="1"/>
            </p:cNvSpPr>
            <p:nvPr/>
          </p:nvSpPr>
          <p:spPr bwMode="auto">
            <a:xfrm>
              <a:off x="2723" y="2900"/>
              <a:ext cx="0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7" name="Line 116"/>
            <p:cNvSpPr>
              <a:spLocks noChangeShapeType="1"/>
            </p:cNvSpPr>
            <p:nvPr/>
          </p:nvSpPr>
          <p:spPr bwMode="auto">
            <a:xfrm>
              <a:off x="3049" y="2864"/>
              <a:ext cx="0" cy="1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8" name="Line 117"/>
            <p:cNvSpPr>
              <a:spLocks noChangeShapeType="1"/>
            </p:cNvSpPr>
            <p:nvPr/>
          </p:nvSpPr>
          <p:spPr bwMode="auto">
            <a:xfrm>
              <a:off x="3375" y="2864"/>
              <a:ext cx="0" cy="1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9" name="Rectangle 118"/>
            <p:cNvSpPr>
              <a:spLocks noChangeArrowheads="1"/>
            </p:cNvSpPr>
            <p:nvPr/>
          </p:nvSpPr>
          <p:spPr bwMode="auto">
            <a:xfrm>
              <a:off x="4949" y="1679"/>
              <a:ext cx="351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1</a:t>
              </a:r>
            </a:p>
          </p:txBody>
        </p:sp>
        <p:sp>
          <p:nvSpPr>
            <p:cNvPr id="7210" name="Rectangle 119"/>
            <p:cNvSpPr>
              <a:spLocks noChangeArrowheads="1"/>
            </p:cNvSpPr>
            <p:nvPr/>
          </p:nvSpPr>
          <p:spPr bwMode="auto">
            <a:xfrm>
              <a:off x="4990" y="2158"/>
              <a:ext cx="35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2</a:t>
              </a:r>
            </a:p>
          </p:txBody>
        </p:sp>
        <p:sp>
          <p:nvSpPr>
            <p:cNvPr id="7211" name="Rectangle 120"/>
            <p:cNvSpPr>
              <a:spLocks noChangeArrowheads="1"/>
            </p:cNvSpPr>
            <p:nvPr/>
          </p:nvSpPr>
          <p:spPr bwMode="auto">
            <a:xfrm>
              <a:off x="4990" y="2563"/>
              <a:ext cx="336" cy="3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3</a:t>
              </a:r>
            </a:p>
          </p:txBody>
        </p:sp>
        <p:sp>
          <p:nvSpPr>
            <p:cNvPr id="7212" name="Rectangle 121"/>
            <p:cNvSpPr>
              <a:spLocks noChangeArrowheads="1"/>
            </p:cNvSpPr>
            <p:nvPr/>
          </p:nvSpPr>
          <p:spPr bwMode="auto">
            <a:xfrm>
              <a:off x="4378" y="2931"/>
              <a:ext cx="338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7213" name="Rectangle 122"/>
            <p:cNvSpPr>
              <a:spLocks noChangeArrowheads="1"/>
            </p:cNvSpPr>
            <p:nvPr/>
          </p:nvSpPr>
          <p:spPr bwMode="auto">
            <a:xfrm>
              <a:off x="4012" y="2931"/>
              <a:ext cx="338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1</a:t>
              </a:r>
            </a:p>
          </p:txBody>
        </p:sp>
        <p:sp>
          <p:nvSpPr>
            <p:cNvPr id="7214" name="Rectangle 123"/>
            <p:cNvSpPr>
              <a:spLocks noChangeArrowheads="1"/>
            </p:cNvSpPr>
            <p:nvPr/>
          </p:nvSpPr>
          <p:spPr bwMode="auto">
            <a:xfrm>
              <a:off x="3645" y="2931"/>
              <a:ext cx="338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2</a:t>
              </a:r>
            </a:p>
          </p:txBody>
        </p:sp>
        <p:sp>
          <p:nvSpPr>
            <p:cNvPr id="7215" name="Rectangle 124"/>
            <p:cNvSpPr>
              <a:spLocks noChangeArrowheads="1"/>
            </p:cNvSpPr>
            <p:nvPr/>
          </p:nvSpPr>
          <p:spPr bwMode="auto">
            <a:xfrm>
              <a:off x="3276" y="2931"/>
              <a:ext cx="339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3</a:t>
              </a:r>
            </a:p>
          </p:txBody>
        </p:sp>
        <p:sp>
          <p:nvSpPr>
            <p:cNvPr id="7216" name="Rectangle 125"/>
            <p:cNvSpPr>
              <a:spLocks noChangeArrowheads="1"/>
            </p:cNvSpPr>
            <p:nvPr/>
          </p:nvSpPr>
          <p:spPr bwMode="auto">
            <a:xfrm>
              <a:off x="2951" y="2931"/>
              <a:ext cx="338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4</a:t>
              </a:r>
            </a:p>
          </p:txBody>
        </p:sp>
        <p:sp>
          <p:nvSpPr>
            <p:cNvPr id="7217" name="Rectangle 126"/>
            <p:cNvSpPr>
              <a:spLocks noChangeArrowheads="1"/>
            </p:cNvSpPr>
            <p:nvPr/>
          </p:nvSpPr>
          <p:spPr bwMode="auto">
            <a:xfrm>
              <a:off x="2625" y="2931"/>
              <a:ext cx="338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5</a:t>
              </a:r>
            </a:p>
          </p:txBody>
        </p:sp>
        <p:sp>
          <p:nvSpPr>
            <p:cNvPr id="7218" name="Rectangle 127"/>
            <p:cNvSpPr>
              <a:spLocks noChangeArrowheads="1"/>
            </p:cNvSpPr>
            <p:nvPr/>
          </p:nvSpPr>
          <p:spPr bwMode="auto">
            <a:xfrm>
              <a:off x="2258" y="2931"/>
              <a:ext cx="338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6</a:t>
              </a:r>
            </a:p>
          </p:txBody>
        </p:sp>
        <p:sp>
          <p:nvSpPr>
            <p:cNvPr id="7219" name="Rectangle 128"/>
            <p:cNvSpPr>
              <a:spLocks noChangeArrowheads="1"/>
            </p:cNvSpPr>
            <p:nvPr/>
          </p:nvSpPr>
          <p:spPr bwMode="auto">
            <a:xfrm>
              <a:off x="1891" y="2931"/>
              <a:ext cx="338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7</a:t>
              </a:r>
            </a:p>
          </p:txBody>
        </p:sp>
        <p:sp>
          <p:nvSpPr>
            <p:cNvPr id="7220" name="Line 129"/>
            <p:cNvSpPr>
              <a:spLocks noChangeShapeType="1"/>
            </p:cNvSpPr>
            <p:nvPr/>
          </p:nvSpPr>
          <p:spPr bwMode="auto">
            <a:xfrm>
              <a:off x="2723" y="2864"/>
              <a:ext cx="0" cy="1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1" name="Rectangle 130"/>
            <p:cNvSpPr>
              <a:spLocks noChangeArrowheads="1"/>
            </p:cNvSpPr>
            <p:nvPr/>
          </p:nvSpPr>
          <p:spPr bwMode="auto">
            <a:xfrm>
              <a:off x="3440" y="980"/>
              <a:ext cx="24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7222" name="Rectangle 131"/>
            <p:cNvSpPr>
              <a:spLocks noChangeArrowheads="1"/>
            </p:cNvSpPr>
            <p:nvPr/>
          </p:nvSpPr>
          <p:spPr bwMode="auto">
            <a:xfrm>
              <a:off x="3768" y="980"/>
              <a:ext cx="24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7223" name="Rectangle 132"/>
            <p:cNvSpPr>
              <a:spLocks noChangeArrowheads="1"/>
            </p:cNvSpPr>
            <p:nvPr/>
          </p:nvSpPr>
          <p:spPr bwMode="auto">
            <a:xfrm>
              <a:off x="4133" y="980"/>
              <a:ext cx="24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7224" name="Rectangle 133"/>
            <p:cNvSpPr>
              <a:spLocks noChangeArrowheads="1"/>
            </p:cNvSpPr>
            <p:nvPr/>
          </p:nvSpPr>
          <p:spPr bwMode="auto">
            <a:xfrm>
              <a:off x="4419" y="980"/>
              <a:ext cx="24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7225" name="Rectangle 134"/>
            <p:cNvSpPr>
              <a:spLocks noChangeArrowheads="1"/>
            </p:cNvSpPr>
            <p:nvPr/>
          </p:nvSpPr>
          <p:spPr bwMode="auto">
            <a:xfrm>
              <a:off x="4355" y="1763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26" name="Rectangle 135"/>
            <p:cNvSpPr>
              <a:spLocks noChangeArrowheads="1"/>
            </p:cNvSpPr>
            <p:nvPr/>
          </p:nvSpPr>
          <p:spPr bwMode="auto">
            <a:xfrm>
              <a:off x="3011" y="1331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27" name="Rectangle 136"/>
            <p:cNvSpPr>
              <a:spLocks noChangeArrowheads="1"/>
            </p:cNvSpPr>
            <p:nvPr/>
          </p:nvSpPr>
          <p:spPr bwMode="auto">
            <a:xfrm>
              <a:off x="2627" y="1331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28" name="Rectangle 137"/>
            <p:cNvSpPr>
              <a:spLocks noChangeArrowheads="1"/>
            </p:cNvSpPr>
            <p:nvPr/>
          </p:nvSpPr>
          <p:spPr bwMode="auto">
            <a:xfrm>
              <a:off x="2243" y="1331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29" name="Rectangle 138"/>
            <p:cNvSpPr>
              <a:spLocks noChangeArrowheads="1"/>
            </p:cNvSpPr>
            <p:nvPr/>
          </p:nvSpPr>
          <p:spPr bwMode="auto">
            <a:xfrm>
              <a:off x="2627" y="1763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30" name="Rectangle 139"/>
            <p:cNvSpPr>
              <a:spLocks noChangeArrowheads="1"/>
            </p:cNvSpPr>
            <p:nvPr/>
          </p:nvSpPr>
          <p:spPr bwMode="auto">
            <a:xfrm>
              <a:off x="2243" y="1763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31" name="Rectangle 140"/>
            <p:cNvSpPr>
              <a:spLocks noChangeArrowheads="1"/>
            </p:cNvSpPr>
            <p:nvPr/>
          </p:nvSpPr>
          <p:spPr bwMode="auto">
            <a:xfrm>
              <a:off x="2243" y="2195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32" name="Rectangle 141"/>
            <p:cNvSpPr>
              <a:spLocks noChangeArrowheads="1"/>
            </p:cNvSpPr>
            <p:nvPr/>
          </p:nvSpPr>
          <p:spPr bwMode="auto">
            <a:xfrm>
              <a:off x="4355" y="2195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33" name="Rectangle 142"/>
            <p:cNvSpPr>
              <a:spLocks noChangeArrowheads="1"/>
            </p:cNvSpPr>
            <p:nvPr/>
          </p:nvSpPr>
          <p:spPr bwMode="auto">
            <a:xfrm>
              <a:off x="4355" y="2627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34" name="Rectangle 143"/>
            <p:cNvSpPr>
              <a:spLocks noChangeArrowheads="1"/>
            </p:cNvSpPr>
            <p:nvPr/>
          </p:nvSpPr>
          <p:spPr bwMode="auto">
            <a:xfrm>
              <a:off x="3971" y="2627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35" name="Rectangle 144"/>
            <p:cNvSpPr>
              <a:spLocks noChangeArrowheads="1"/>
            </p:cNvSpPr>
            <p:nvPr/>
          </p:nvSpPr>
          <p:spPr bwMode="auto">
            <a:xfrm>
              <a:off x="3971" y="2195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36" name="Rectangle 145"/>
            <p:cNvSpPr>
              <a:spLocks noChangeArrowheads="1"/>
            </p:cNvSpPr>
            <p:nvPr/>
          </p:nvSpPr>
          <p:spPr bwMode="auto">
            <a:xfrm>
              <a:off x="3587" y="2627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37" name="Rectangle 146"/>
            <p:cNvSpPr>
              <a:spLocks noChangeArrowheads="1"/>
            </p:cNvSpPr>
            <p:nvPr/>
          </p:nvSpPr>
          <p:spPr bwMode="auto">
            <a:xfrm>
              <a:off x="2327" y="1028"/>
              <a:ext cx="24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7238" name="Rectangle 147"/>
            <p:cNvSpPr>
              <a:spLocks noChangeArrowheads="1"/>
            </p:cNvSpPr>
            <p:nvPr/>
          </p:nvSpPr>
          <p:spPr bwMode="auto">
            <a:xfrm>
              <a:off x="2693" y="1028"/>
              <a:ext cx="24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7239" name="Rectangle 148"/>
            <p:cNvSpPr>
              <a:spLocks noChangeArrowheads="1"/>
            </p:cNvSpPr>
            <p:nvPr/>
          </p:nvSpPr>
          <p:spPr bwMode="auto">
            <a:xfrm>
              <a:off x="2979" y="1028"/>
              <a:ext cx="24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7240" name="Line 149"/>
            <p:cNvSpPr>
              <a:spLocks noChangeShapeType="1"/>
            </p:cNvSpPr>
            <p:nvPr/>
          </p:nvSpPr>
          <p:spPr bwMode="auto">
            <a:xfrm>
              <a:off x="2043" y="1611"/>
              <a:ext cx="2640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1" name="Line 150"/>
            <p:cNvSpPr>
              <a:spLocks noChangeShapeType="1"/>
            </p:cNvSpPr>
            <p:nvPr/>
          </p:nvSpPr>
          <p:spPr bwMode="auto">
            <a:xfrm>
              <a:off x="2043" y="2043"/>
              <a:ext cx="2640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2" name="Line 151"/>
            <p:cNvSpPr>
              <a:spLocks noChangeShapeType="1"/>
            </p:cNvSpPr>
            <p:nvPr/>
          </p:nvSpPr>
          <p:spPr bwMode="auto">
            <a:xfrm>
              <a:off x="2043" y="2475"/>
              <a:ext cx="2640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3" name="Line 152"/>
            <p:cNvSpPr>
              <a:spLocks noChangeShapeType="1"/>
            </p:cNvSpPr>
            <p:nvPr/>
          </p:nvSpPr>
          <p:spPr bwMode="auto">
            <a:xfrm>
              <a:off x="2043" y="3195"/>
              <a:ext cx="2688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CB66428-BC97-4F5A-A9B3-3212F0851749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103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103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0E78BDF-BA01-490C-9F83-D09F4FF5AA42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zh-TW" smtClean="0">
                <a:latin typeface="Arial" pitchFamily="34" charset="0"/>
                <a:ea typeface="新細明體" pitchFamily="18" charset="-120"/>
                <a:cs typeface="Lotus" pitchFamily="2" charset="-78"/>
              </a:rPr>
              <a:t>محاسبات ساده رياضي</a:t>
            </a:r>
            <a:endParaRPr lang="en-US" altLang="zh-TW" smtClean="0">
              <a:latin typeface="Arial" pitchFamily="34" charset="0"/>
              <a:ea typeface="新細明體" pitchFamily="18" charset="-120"/>
              <a:cs typeface="Lotus" pitchFamily="2" charset="-78"/>
            </a:endParaRPr>
          </a:p>
        </p:txBody>
      </p:sp>
      <p:sp>
        <p:nvSpPr>
          <p:cNvPr id="1033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752475" y="4505325"/>
            <a:ext cx="7943850" cy="1814513"/>
          </a:xfrm>
        </p:spPr>
        <p:txBody>
          <a:bodyPr/>
          <a:lstStyle/>
          <a:p>
            <a:pPr eaLnBrk="1" hangingPunct="1"/>
            <a:r>
              <a:rPr lang="en-US" altLang="zh-TW" smtClean="0">
                <a:latin typeface="Arial" pitchFamily="34" charset="0"/>
                <a:ea typeface="新細明體" pitchFamily="18" charset="-120"/>
                <a:cs typeface="Arial" pitchFamily="34" charset="0"/>
              </a:rPr>
              <a:t>A</a:t>
            </a:r>
            <a:r>
              <a:rPr lang="fa-IR" altLang="zh-TW" smtClean="0">
                <a:latin typeface="Arial" pitchFamily="34" charset="0"/>
                <a:ea typeface="新細明體" pitchFamily="18" charset="-120"/>
                <a:cs typeface="Arial" pitchFamily="34" charset="0"/>
              </a:rPr>
              <a:t>رايک مرتبه به چپ شيفت دادن</a:t>
            </a:r>
            <a:r>
              <a:rPr lang="en-US" altLang="zh-TW" smtClean="0">
                <a:latin typeface="Arial" pitchFamily="34" charset="0"/>
                <a:ea typeface="新細明體" pitchFamily="18" charset="-120"/>
                <a:cs typeface="Arial" pitchFamily="34" charset="0"/>
              </a:rPr>
              <a:t>. 2</a:t>
            </a:r>
            <a:r>
              <a:rPr lang="en-US" altLang="zh-TW" baseline="30000" smtClean="0">
                <a:latin typeface="Arial" pitchFamily="34" charset="0"/>
                <a:ea typeface="新細明體" pitchFamily="18" charset="-120"/>
                <a:cs typeface="Arial" pitchFamily="34" charset="0"/>
              </a:rPr>
              <a:t>i</a:t>
            </a:r>
            <a:r>
              <a:rPr lang="en-US" altLang="zh-TW" smtClean="0">
                <a:latin typeface="Arial" pitchFamily="34" charset="0"/>
                <a:ea typeface="新細明體" pitchFamily="18" charset="-120"/>
                <a:cs typeface="Arial" pitchFamily="34" charset="0"/>
              </a:rPr>
              <a:t>*A: </a:t>
            </a:r>
          </a:p>
          <a:p>
            <a:pPr eaLnBrk="1" hangingPunct="1"/>
            <a:r>
              <a:rPr lang="fa-IR" altLang="zh-TW" sz="2800" smtClean="0">
                <a:latin typeface="Arial" pitchFamily="34" charset="0"/>
                <a:ea typeface="新細明體" pitchFamily="18" charset="-120"/>
                <a:cs typeface="Arial" pitchFamily="34" charset="0"/>
              </a:rPr>
              <a:t>اين واضح است که ضرب مشتمل بر شيفت و جمع تکراري است.</a:t>
            </a:r>
            <a:endParaRPr lang="en-US" altLang="zh-TW" sz="2800" smtClean="0">
              <a:latin typeface="Arial" pitchFamily="34" charset="0"/>
              <a:ea typeface="新細明體" pitchFamily="18" charset="-120"/>
              <a:cs typeface="Arial" pitchFamily="34" charset="0"/>
            </a:endParaRP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1176338" y="2370138"/>
          <a:ext cx="2119312" cy="960437"/>
        </p:xfrm>
        <a:graphic>
          <a:graphicData uri="http://schemas.openxmlformats.org/presentationml/2006/ole">
            <p:oleObj spid="_x0000_s1026" name="Equation" r:id="rId3" imgW="965160" imgH="431640" progId="Equation.3">
              <p:embed/>
            </p:oleObj>
          </a:graphicData>
        </a:graphic>
      </p:graphicFrame>
      <p:graphicFrame>
        <p:nvGraphicFramePr>
          <p:cNvPr id="1027" name="Object 5"/>
          <p:cNvGraphicFramePr>
            <a:graphicFrameLocks noChangeAspect="1"/>
          </p:cNvGraphicFramePr>
          <p:nvPr/>
        </p:nvGraphicFramePr>
        <p:xfrm>
          <a:off x="1336675" y="3611563"/>
          <a:ext cx="7029450" cy="960437"/>
        </p:xfrm>
        <a:graphic>
          <a:graphicData uri="http://schemas.openxmlformats.org/presentationml/2006/ole">
            <p:oleObj spid="_x0000_s1027" name="Equation" r:id="rId4" imgW="3200400" imgH="431640" progId="Equation.3">
              <p:embed/>
            </p:oleObj>
          </a:graphicData>
        </a:graphic>
      </p:graphicFrame>
      <p:sp>
        <p:nvSpPr>
          <p:cNvPr id="1034" name="Rectangle 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00075" y="1443038"/>
            <a:ext cx="81153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altLang="zh-TW" sz="2800">
                <a:ea typeface="新細明體" pitchFamily="18" charset="-120"/>
              </a:rPr>
              <a:t>A*B</a:t>
            </a:r>
          </a:p>
          <a:p>
            <a:pPr marL="457200" indent="-457200" algn="r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fa-IR" altLang="zh-TW" sz="2800">
                <a:latin typeface="Arial" pitchFamily="34" charset="0"/>
                <a:ea typeface="新細明體" pitchFamily="18" charset="-120"/>
                <a:cs typeface="Arial" pitchFamily="34" charset="0"/>
              </a:rPr>
              <a:t> تا بيت داشته باشد</a:t>
            </a:r>
            <a:r>
              <a:rPr lang="en-US" altLang="zh-TW" sz="2800">
                <a:latin typeface="Arial" pitchFamily="34" charset="0"/>
                <a:ea typeface="新細明體" pitchFamily="18" charset="-120"/>
                <a:cs typeface="Arial" pitchFamily="34" charset="0"/>
              </a:rPr>
              <a:t>N  B</a:t>
            </a:r>
            <a:r>
              <a:rPr lang="fa-IR" altLang="zh-TW" sz="2800">
                <a:latin typeface="Arial" pitchFamily="34" charset="0"/>
                <a:ea typeface="新細明體" pitchFamily="18" charset="-120"/>
                <a:cs typeface="Arial" pitchFamily="34" charset="0"/>
              </a:rPr>
              <a:t>اگر</a:t>
            </a:r>
            <a:endParaRPr lang="en-US" altLang="zh-TW" sz="2800">
              <a:latin typeface="Arial" pitchFamily="34" charset="0"/>
              <a:ea typeface="新細明體" pitchFamily="18" charset="-120"/>
              <a:cs typeface="Arial" pitchFamily="34" charset="0"/>
            </a:endParaRPr>
          </a:p>
        </p:txBody>
      </p:sp>
      <p:sp>
        <p:nvSpPr>
          <p:cNvPr id="1035" name="Rectangle 7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00075" y="3143250"/>
            <a:ext cx="51863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r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altLang="zh-TW">
                <a:ea typeface="新細明體" pitchFamily="18" charset="-120"/>
                <a:cs typeface="Tahoma" pitchFamily="34" charset="0"/>
              </a:rPr>
              <a:t>       </a:t>
            </a:r>
            <a:r>
              <a:rPr lang="fa-IR" altLang="zh-TW">
                <a:ea typeface="新細明體" pitchFamily="18" charset="-120"/>
                <a:cs typeface="Tahoma" pitchFamily="34" charset="0"/>
              </a:rPr>
              <a:t> بيت دارد</a:t>
            </a:r>
            <a:r>
              <a:rPr lang="en-US" altLang="zh-TW">
                <a:ea typeface="新細明體" pitchFamily="18" charset="-120"/>
                <a:cs typeface="Tahoma" pitchFamily="34" charset="0"/>
              </a:rPr>
              <a:t>N+1  B</a:t>
            </a:r>
            <a:r>
              <a:rPr lang="fa-IR" altLang="zh-TW">
                <a:cs typeface="Tahoma" pitchFamily="34" charset="0"/>
              </a:rPr>
              <a:t>سپس زماني که </a:t>
            </a:r>
            <a:endParaRPr lang="en-US" altLang="zh-TW" sz="2800">
              <a:ea typeface="新細明體" pitchFamily="18" charset="-120"/>
            </a:endParaRPr>
          </a:p>
        </p:txBody>
      </p:sp>
      <p:graphicFrame>
        <p:nvGraphicFramePr>
          <p:cNvPr id="1028" name="Object 8"/>
          <p:cNvGraphicFramePr>
            <a:graphicFrameLocks noChangeAspect="1"/>
          </p:cNvGraphicFramePr>
          <p:nvPr/>
        </p:nvGraphicFramePr>
        <p:xfrm>
          <a:off x="3795713" y="2370138"/>
          <a:ext cx="3597275" cy="960437"/>
        </p:xfrm>
        <a:graphic>
          <a:graphicData uri="http://schemas.openxmlformats.org/presentationml/2006/ole">
            <p:oleObj spid="_x0000_s1028" name="Equation" r:id="rId5" imgW="1638000" imgH="4316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729E7C4-667C-41A3-876D-634932A9C978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782227A-1DFB-4B64-8D8A-1BFB69B19BDB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سخت افزار ضرب ور</a:t>
            </a:r>
            <a:r>
              <a:rPr lang="ar-SA" b="1" smtClean="0">
                <a:cs typeface="Lotus" pitchFamily="2" charset="-78"/>
              </a:rPr>
              <a:t>ژ</a:t>
            </a:r>
            <a:r>
              <a:rPr lang="fa-IR" smtClean="0">
                <a:cs typeface="Lotus" pitchFamily="2" charset="-78"/>
              </a:rPr>
              <a:t>ن1</a:t>
            </a:r>
            <a:endParaRPr lang="en-US" smtClean="0">
              <a:cs typeface="Lotus" pitchFamily="2" charset="-78"/>
            </a:endParaRPr>
          </a:p>
        </p:txBody>
      </p:sp>
      <p:sp>
        <p:nvSpPr>
          <p:cNvPr id="8198" name="Rectangle 3"/>
          <p:cNvSpPr>
            <a:spLocks noChangeArrowheads="1"/>
          </p:cNvSpPr>
          <p:nvPr/>
        </p:nvSpPr>
        <p:spPr bwMode="auto">
          <a:xfrm>
            <a:off x="1293813" y="4356100"/>
            <a:ext cx="2830512" cy="392113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Rectangle 4"/>
          <p:cNvSpPr>
            <a:spLocks noChangeArrowheads="1"/>
          </p:cNvSpPr>
          <p:nvPr/>
        </p:nvSpPr>
        <p:spPr bwMode="auto">
          <a:xfrm>
            <a:off x="1306513" y="4368800"/>
            <a:ext cx="2828925" cy="3905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0" name="Rectangle 5"/>
          <p:cNvSpPr>
            <a:spLocks noChangeArrowheads="1"/>
          </p:cNvSpPr>
          <p:nvPr/>
        </p:nvSpPr>
        <p:spPr bwMode="auto">
          <a:xfrm>
            <a:off x="2122488" y="4292600"/>
            <a:ext cx="1384300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حصلضرب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01" name="Rectangle 6"/>
          <p:cNvSpPr>
            <a:spLocks noChangeArrowheads="1"/>
          </p:cNvSpPr>
          <p:nvPr/>
        </p:nvSpPr>
        <p:spPr bwMode="auto">
          <a:xfrm>
            <a:off x="5808663" y="3138488"/>
            <a:ext cx="1500187" cy="48260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2" name="Rectangle 7"/>
          <p:cNvSpPr>
            <a:spLocks noChangeArrowheads="1"/>
          </p:cNvSpPr>
          <p:nvPr/>
        </p:nvSpPr>
        <p:spPr bwMode="auto">
          <a:xfrm>
            <a:off x="5921375" y="3165475"/>
            <a:ext cx="2068513" cy="4794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3" name="Rectangle 8"/>
          <p:cNvSpPr>
            <a:spLocks noChangeArrowheads="1"/>
          </p:cNvSpPr>
          <p:nvPr/>
        </p:nvSpPr>
        <p:spPr bwMode="auto">
          <a:xfrm>
            <a:off x="6040438" y="3122613"/>
            <a:ext cx="1604962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 فيه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04" name="Rectangle 9"/>
          <p:cNvSpPr>
            <a:spLocks noChangeArrowheads="1"/>
          </p:cNvSpPr>
          <p:nvPr/>
        </p:nvSpPr>
        <p:spPr bwMode="auto">
          <a:xfrm>
            <a:off x="2106613" y="2122488"/>
            <a:ext cx="2830512" cy="39370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5" name="Rectangle 10"/>
          <p:cNvSpPr>
            <a:spLocks noChangeArrowheads="1"/>
          </p:cNvSpPr>
          <p:nvPr/>
        </p:nvSpPr>
        <p:spPr bwMode="auto">
          <a:xfrm>
            <a:off x="2119313" y="2135188"/>
            <a:ext cx="2828925" cy="3905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6" name="Rectangle 11"/>
          <p:cNvSpPr>
            <a:spLocks noChangeArrowheads="1"/>
          </p:cNvSpPr>
          <p:nvPr/>
        </p:nvSpPr>
        <p:spPr bwMode="auto">
          <a:xfrm>
            <a:off x="2479675" y="2070100"/>
            <a:ext cx="2371725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r"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07" name="Rectangle 12"/>
          <p:cNvSpPr>
            <a:spLocks noChangeArrowheads="1"/>
          </p:cNvSpPr>
          <p:nvPr/>
        </p:nvSpPr>
        <p:spPr bwMode="auto">
          <a:xfrm>
            <a:off x="1844675" y="3332163"/>
            <a:ext cx="1836738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altLang="zh-TW" sz="2800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</a:rPr>
              <a:t>ALU</a:t>
            </a:r>
            <a:r>
              <a:rPr lang="fa-IR" altLang="zh-TW" sz="2800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64بيتي</a:t>
            </a:r>
            <a:endParaRPr lang="en-US" altLang="zh-TW" sz="2800" b="1">
              <a:solidFill>
                <a:srgbClr val="C91F03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08" name="Line 13"/>
          <p:cNvSpPr>
            <a:spLocks noChangeShapeType="1"/>
          </p:cNvSpPr>
          <p:nvPr/>
        </p:nvSpPr>
        <p:spPr bwMode="auto">
          <a:xfrm>
            <a:off x="3092450" y="1976438"/>
            <a:ext cx="708025" cy="0"/>
          </a:xfrm>
          <a:prstGeom prst="line">
            <a:avLst/>
          </a:prstGeom>
          <a:noFill/>
          <a:ln w="25400">
            <a:solidFill>
              <a:srgbClr val="C91F03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9" name="Line 14"/>
          <p:cNvSpPr>
            <a:spLocks noChangeShapeType="1"/>
          </p:cNvSpPr>
          <p:nvPr/>
        </p:nvSpPr>
        <p:spPr bwMode="auto">
          <a:xfrm>
            <a:off x="6610350" y="3048000"/>
            <a:ext cx="709613" cy="0"/>
          </a:xfrm>
          <a:prstGeom prst="line">
            <a:avLst/>
          </a:prstGeom>
          <a:noFill/>
          <a:ln w="25400">
            <a:solidFill>
              <a:srgbClr val="C91F0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10" name="Rectangle 15"/>
          <p:cNvSpPr>
            <a:spLocks noChangeArrowheads="1"/>
          </p:cNvSpPr>
          <p:nvPr/>
        </p:nvSpPr>
        <p:spPr bwMode="auto">
          <a:xfrm>
            <a:off x="5059363" y="2032000"/>
            <a:ext cx="1192212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شيفت چپ</a:t>
            </a:r>
            <a:endParaRPr lang="en-US" altLang="zh-TW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11" name="Rectangle 16"/>
          <p:cNvSpPr>
            <a:spLocks noChangeArrowheads="1"/>
          </p:cNvSpPr>
          <p:nvPr/>
        </p:nvSpPr>
        <p:spPr bwMode="auto">
          <a:xfrm>
            <a:off x="7000875" y="4213225"/>
            <a:ext cx="1419225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شيفت راست</a:t>
            </a:r>
            <a:endParaRPr lang="en-US" altLang="zh-TW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12" name="Rectangle 17"/>
          <p:cNvSpPr>
            <a:spLocks noChangeArrowheads="1"/>
          </p:cNvSpPr>
          <p:nvPr/>
        </p:nvSpPr>
        <p:spPr bwMode="auto">
          <a:xfrm>
            <a:off x="4305300" y="4259263"/>
            <a:ext cx="8350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نوشتن</a:t>
            </a:r>
            <a:endParaRPr lang="en-US" altLang="zh-TW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13" name="AutoShape 18"/>
          <p:cNvSpPr>
            <a:spLocks noChangeArrowheads="1"/>
          </p:cNvSpPr>
          <p:nvPr/>
        </p:nvSpPr>
        <p:spPr bwMode="auto">
          <a:xfrm>
            <a:off x="5256213" y="4233863"/>
            <a:ext cx="1790700" cy="795337"/>
          </a:xfrm>
          <a:prstGeom prst="roundRect">
            <a:avLst>
              <a:gd name="adj" fmla="val 48565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14" name="Rectangle 19"/>
          <p:cNvSpPr>
            <a:spLocks noChangeArrowheads="1"/>
          </p:cNvSpPr>
          <p:nvPr/>
        </p:nvSpPr>
        <p:spPr bwMode="auto">
          <a:xfrm>
            <a:off x="5462588" y="4419600"/>
            <a:ext cx="817562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FF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کنترل</a:t>
            </a:r>
            <a:endParaRPr lang="en-US" altLang="zh-TW" sz="2800" b="1">
              <a:solidFill>
                <a:srgbClr val="0000FF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15" name="Rectangle 20"/>
          <p:cNvSpPr>
            <a:spLocks noChangeArrowheads="1"/>
          </p:cNvSpPr>
          <p:nvPr/>
        </p:nvSpPr>
        <p:spPr bwMode="auto">
          <a:xfrm>
            <a:off x="6138863" y="3554413"/>
            <a:ext cx="1014412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32بيت</a:t>
            </a:r>
            <a:endParaRPr lang="en-US" altLang="zh-TW" sz="2800" b="1">
              <a:solidFill>
                <a:srgbClr val="C91F03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16" name="Rectangle 21"/>
          <p:cNvSpPr>
            <a:spLocks noChangeArrowheads="1"/>
          </p:cNvSpPr>
          <p:nvPr/>
        </p:nvSpPr>
        <p:spPr bwMode="auto">
          <a:xfrm>
            <a:off x="3305175" y="2454275"/>
            <a:ext cx="1014413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64بيت</a:t>
            </a:r>
            <a:endParaRPr lang="en-US" altLang="zh-TW" sz="2800" b="1">
              <a:solidFill>
                <a:srgbClr val="C91F03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17" name="Rectangle 22"/>
          <p:cNvSpPr>
            <a:spLocks noChangeArrowheads="1"/>
          </p:cNvSpPr>
          <p:nvPr/>
        </p:nvSpPr>
        <p:spPr bwMode="auto">
          <a:xfrm>
            <a:off x="2754313" y="4724400"/>
            <a:ext cx="1014412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64بيت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18" name="Freeform 23"/>
          <p:cNvSpPr>
            <a:spLocks/>
          </p:cNvSpPr>
          <p:nvPr/>
        </p:nvSpPr>
        <p:spPr bwMode="auto">
          <a:xfrm>
            <a:off x="7061200" y="3414713"/>
            <a:ext cx="1587500" cy="1241425"/>
          </a:xfrm>
          <a:custGeom>
            <a:avLst/>
            <a:gdLst>
              <a:gd name="T0" fmla="*/ 0 w 901"/>
              <a:gd name="T1" fmla="*/ 2147483647 h 674"/>
              <a:gd name="T2" fmla="*/ 2147483647 w 901"/>
              <a:gd name="T3" fmla="*/ 2147483647 h 674"/>
              <a:gd name="T4" fmla="*/ 2147483647 w 901"/>
              <a:gd name="T5" fmla="*/ 6785474 h 674"/>
              <a:gd name="T6" fmla="*/ 1614288405 w 901"/>
              <a:gd name="T7" fmla="*/ 0 h 674"/>
              <a:gd name="T8" fmla="*/ 0 60000 65536"/>
              <a:gd name="T9" fmla="*/ 0 60000 65536"/>
              <a:gd name="T10" fmla="*/ 0 60000 65536"/>
              <a:gd name="T11" fmla="*/ 0 60000 65536"/>
              <a:gd name="T12" fmla="*/ 0 w 901"/>
              <a:gd name="T13" fmla="*/ 0 h 674"/>
              <a:gd name="T14" fmla="*/ 901 w 901"/>
              <a:gd name="T15" fmla="*/ 674 h 6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01" h="674">
                <a:moveTo>
                  <a:pt x="0" y="674"/>
                </a:moveTo>
                <a:lnTo>
                  <a:pt x="901" y="674"/>
                </a:lnTo>
                <a:lnTo>
                  <a:pt x="901" y="2"/>
                </a:lnTo>
                <a:lnTo>
                  <a:pt x="520" y="0"/>
                </a:lnTo>
              </a:path>
            </a:pathLst>
          </a:custGeom>
          <a:noFill/>
          <a:ln w="25400" cap="rnd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19" name="Freeform 24"/>
          <p:cNvSpPr>
            <a:spLocks/>
          </p:cNvSpPr>
          <p:nvPr/>
        </p:nvSpPr>
        <p:spPr bwMode="auto">
          <a:xfrm>
            <a:off x="4978400" y="2411413"/>
            <a:ext cx="679450" cy="1812925"/>
          </a:xfrm>
          <a:custGeom>
            <a:avLst/>
            <a:gdLst>
              <a:gd name="T0" fmla="*/ 1076107602 w 428"/>
              <a:gd name="T1" fmla="*/ 2147483647 h 1142"/>
              <a:gd name="T2" fmla="*/ 1076107602 w 428"/>
              <a:gd name="T3" fmla="*/ 0 h 1142"/>
              <a:gd name="T4" fmla="*/ 0 w 428"/>
              <a:gd name="T5" fmla="*/ 0 h 1142"/>
              <a:gd name="T6" fmla="*/ 0 w 428"/>
              <a:gd name="T7" fmla="*/ 0 h 1142"/>
              <a:gd name="T8" fmla="*/ 0 w 428"/>
              <a:gd name="T9" fmla="*/ 0 h 11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8"/>
              <a:gd name="T16" fmla="*/ 0 h 1142"/>
              <a:gd name="T17" fmla="*/ 428 w 428"/>
              <a:gd name="T18" fmla="*/ 1142 h 11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8" h="1142">
                <a:moveTo>
                  <a:pt x="427" y="1141"/>
                </a:moveTo>
                <a:lnTo>
                  <a:pt x="427" y="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0" name="Freeform 25"/>
          <p:cNvSpPr>
            <a:spLocks/>
          </p:cNvSpPr>
          <p:nvPr/>
        </p:nvSpPr>
        <p:spPr bwMode="auto">
          <a:xfrm>
            <a:off x="3759200" y="3592513"/>
            <a:ext cx="1698625" cy="646112"/>
          </a:xfrm>
          <a:custGeom>
            <a:avLst/>
            <a:gdLst>
              <a:gd name="T0" fmla="*/ 2147483647 w 1142"/>
              <a:gd name="T1" fmla="*/ 1023182736 h 407"/>
              <a:gd name="T2" fmla="*/ 2147483647 w 1142"/>
              <a:gd name="T3" fmla="*/ 0 h 407"/>
              <a:gd name="T4" fmla="*/ 0 w 1142"/>
              <a:gd name="T5" fmla="*/ 0 h 407"/>
              <a:gd name="T6" fmla="*/ 0 60000 65536"/>
              <a:gd name="T7" fmla="*/ 0 60000 65536"/>
              <a:gd name="T8" fmla="*/ 0 60000 65536"/>
              <a:gd name="T9" fmla="*/ 0 w 1142"/>
              <a:gd name="T10" fmla="*/ 0 h 407"/>
              <a:gd name="T11" fmla="*/ 1142 w 1142"/>
              <a:gd name="T12" fmla="*/ 407 h 4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42" h="407">
                <a:moveTo>
                  <a:pt x="1141" y="406"/>
                </a:moveTo>
                <a:lnTo>
                  <a:pt x="1141" y="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1" name="Freeform 26"/>
          <p:cNvSpPr>
            <a:spLocks/>
          </p:cNvSpPr>
          <p:nvPr/>
        </p:nvSpPr>
        <p:spPr bwMode="auto">
          <a:xfrm>
            <a:off x="4165600" y="4629150"/>
            <a:ext cx="1103313" cy="1588"/>
          </a:xfrm>
          <a:custGeom>
            <a:avLst/>
            <a:gdLst>
              <a:gd name="T0" fmla="*/ 1748989409 w 695"/>
              <a:gd name="T1" fmla="*/ 0 h 1"/>
              <a:gd name="T2" fmla="*/ 0 w 695"/>
              <a:gd name="T3" fmla="*/ 0 h 1"/>
              <a:gd name="T4" fmla="*/ 0 60000 65536"/>
              <a:gd name="T5" fmla="*/ 0 60000 65536"/>
              <a:gd name="T6" fmla="*/ 0 w 695"/>
              <a:gd name="T7" fmla="*/ 0 h 1"/>
              <a:gd name="T8" fmla="*/ 695 w 69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5" h="1">
                <a:moveTo>
                  <a:pt x="694" y="0"/>
                </a:move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2" name="Freeform 27"/>
          <p:cNvSpPr>
            <a:spLocks/>
          </p:cNvSpPr>
          <p:nvPr/>
        </p:nvSpPr>
        <p:spPr bwMode="auto">
          <a:xfrm>
            <a:off x="1498600" y="3122613"/>
            <a:ext cx="2562225" cy="865187"/>
          </a:xfrm>
          <a:custGeom>
            <a:avLst/>
            <a:gdLst>
              <a:gd name="T0" fmla="*/ 0 w 1515"/>
              <a:gd name="T1" fmla="*/ 25201543 h 545"/>
              <a:gd name="T2" fmla="*/ 1126952868 w 1515"/>
              <a:gd name="T3" fmla="*/ 1370963990 h 545"/>
              <a:gd name="T4" fmla="*/ 2147483647 w 1515"/>
              <a:gd name="T5" fmla="*/ 1370963990 h 545"/>
              <a:gd name="T6" fmla="*/ 2147483647 w 1515"/>
              <a:gd name="T7" fmla="*/ 52922458 h 545"/>
              <a:gd name="T8" fmla="*/ 2147483647 w 1515"/>
              <a:gd name="T9" fmla="*/ 52922458 h 545"/>
              <a:gd name="T10" fmla="*/ 2147483647 w 1515"/>
              <a:gd name="T11" fmla="*/ 509071239 h 545"/>
              <a:gd name="T12" fmla="*/ 1739053847 w 1515"/>
              <a:gd name="T13" fmla="*/ 0 h 545"/>
              <a:gd name="T14" fmla="*/ 0 w 1515"/>
              <a:gd name="T15" fmla="*/ 25201543 h 5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15"/>
              <a:gd name="T25" fmla="*/ 0 h 545"/>
              <a:gd name="T26" fmla="*/ 1515 w 1515"/>
              <a:gd name="T27" fmla="*/ 545 h 54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15" h="545">
                <a:moveTo>
                  <a:pt x="0" y="10"/>
                </a:moveTo>
                <a:lnTo>
                  <a:pt x="394" y="544"/>
                </a:lnTo>
                <a:lnTo>
                  <a:pt x="1130" y="544"/>
                </a:lnTo>
                <a:lnTo>
                  <a:pt x="1514" y="21"/>
                </a:lnTo>
                <a:lnTo>
                  <a:pt x="906" y="21"/>
                </a:lnTo>
                <a:lnTo>
                  <a:pt x="768" y="202"/>
                </a:lnTo>
                <a:lnTo>
                  <a:pt x="608" y="0"/>
                </a:lnTo>
                <a:lnTo>
                  <a:pt x="0" y="1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23" name="Freeform 28"/>
          <p:cNvSpPr>
            <a:spLocks/>
          </p:cNvSpPr>
          <p:nvPr/>
        </p:nvSpPr>
        <p:spPr bwMode="auto">
          <a:xfrm>
            <a:off x="2743200" y="3968750"/>
            <a:ext cx="1588" cy="374650"/>
          </a:xfrm>
          <a:custGeom>
            <a:avLst/>
            <a:gdLst>
              <a:gd name="T0" fmla="*/ 0 w 1"/>
              <a:gd name="T1" fmla="*/ 0 h 236"/>
              <a:gd name="T2" fmla="*/ 0 w 1"/>
              <a:gd name="T3" fmla="*/ 592237558 h 236"/>
              <a:gd name="T4" fmla="*/ 0 60000 65536"/>
              <a:gd name="T5" fmla="*/ 0 60000 65536"/>
              <a:gd name="T6" fmla="*/ 0 w 1"/>
              <a:gd name="T7" fmla="*/ 0 h 236"/>
              <a:gd name="T8" fmla="*/ 1 w 1"/>
              <a:gd name="T9" fmla="*/ 236 h 2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36">
                <a:moveTo>
                  <a:pt x="0" y="0"/>
                </a:moveTo>
                <a:lnTo>
                  <a:pt x="0" y="23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4" name="Freeform 29"/>
          <p:cNvSpPr>
            <a:spLocks/>
          </p:cNvSpPr>
          <p:nvPr/>
        </p:nvSpPr>
        <p:spPr bwMode="auto">
          <a:xfrm>
            <a:off x="830263" y="2665413"/>
            <a:ext cx="1914525" cy="2574925"/>
          </a:xfrm>
          <a:custGeom>
            <a:avLst/>
            <a:gdLst>
              <a:gd name="T0" fmla="*/ 2147483647 w 1206"/>
              <a:gd name="T1" fmla="*/ 2147483647 h 1622"/>
              <a:gd name="T2" fmla="*/ 2147483647 w 1206"/>
              <a:gd name="T3" fmla="*/ 2147483647 h 1622"/>
              <a:gd name="T4" fmla="*/ 0 w 1206"/>
              <a:gd name="T5" fmla="*/ 2147483647 h 1622"/>
              <a:gd name="T6" fmla="*/ 0 w 1206"/>
              <a:gd name="T7" fmla="*/ 0 h 1622"/>
              <a:gd name="T8" fmla="*/ 1963200924 w 1206"/>
              <a:gd name="T9" fmla="*/ 0 h 1622"/>
              <a:gd name="T10" fmla="*/ 1963200924 w 1206"/>
              <a:gd name="T11" fmla="*/ 725804980 h 16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6"/>
              <a:gd name="T19" fmla="*/ 0 h 1622"/>
              <a:gd name="T20" fmla="*/ 1206 w 1206"/>
              <a:gd name="T21" fmla="*/ 1622 h 162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6" h="1622">
                <a:moveTo>
                  <a:pt x="1205" y="1323"/>
                </a:moveTo>
                <a:lnTo>
                  <a:pt x="1205" y="1621"/>
                </a:lnTo>
                <a:lnTo>
                  <a:pt x="0" y="1621"/>
                </a:lnTo>
                <a:lnTo>
                  <a:pt x="0" y="0"/>
                </a:lnTo>
                <a:lnTo>
                  <a:pt x="779" y="0"/>
                </a:lnTo>
                <a:lnTo>
                  <a:pt x="779" y="28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5" name="Freeform 30"/>
          <p:cNvSpPr>
            <a:spLocks/>
          </p:cNvSpPr>
          <p:nvPr/>
        </p:nvSpPr>
        <p:spPr bwMode="auto">
          <a:xfrm>
            <a:off x="3370263" y="2546350"/>
            <a:ext cx="1587" cy="577850"/>
          </a:xfrm>
          <a:custGeom>
            <a:avLst/>
            <a:gdLst>
              <a:gd name="T0" fmla="*/ 0 w 1"/>
              <a:gd name="T1" fmla="*/ 0 h 364"/>
              <a:gd name="T2" fmla="*/ 0 w 1"/>
              <a:gd name="T3" fmla="*/ 914817603 h 364"/>
              <a:gd name="T4" fmla="*/ 0 60000 65536"/>
              <a:gd name="T5" fmla="*/ 0 60000 65536"/>
              <a:gd name="T6" fmla="*/ 0 w 1"/>
              <a:gd name="T7" fmla="*/ 0 h 364"/>
              <a:gd name="T8" fmla="*/ 1 w 1"/>
              <a:gd name="T9" fmla="*/ 364 h 36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64">
                <a:moveTo>
                  <a:pt x="0" y="0"/>
                </a:moveTo>
                <a:lnTo>
                  <a:pt x="0" y="363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6" name="Line 31"/>
          <p:cNvSpPr>
            <a:spLocks noChangeShapeType="1"/>
          </p:cNvSpPr>
          <p:nvPr/>
        </p:nvSpPr>
        <p:spPr bwMode="auto">
          <a:xfrm flipH="1">
            <a:off x="6915150" y="3609975"/>
            <a:ext cx="1038225" cy="666750"/>
          </a:xfrm>
          <a:prstGeom prst="line">
            <a:avLst/>
          </a:prstGeom>
          <a:noFill/>
          <a:ln w="12700">
            <a:solidFill>
              <a:srgbClr val="C91F0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82900EB-67E3-4938-8A37-8410CA95D5C7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921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92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1084097-EC50-41A7-AEDB-92F2F7E084C5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0"/>
            <a:ext cx="6583363" cy="639763"/>
          </a:xfrm>
        </p:spPr>
        <p:txBody>
          <a:bodyPr/>
          <a:lstStyle/>
          <a:p>
            <a:pPr eaLnBrk="1" hangingPunct="1"/>
            <a:r>
              <a:rPr lang="fa-IR" sz="3200" smtClean="0">
                <a:cs typeface="Lotus" pitchFamily="2" charset="-78"/>
              </a:rPr>
              <a:t>الگوريتم ضرب ور</a:t>
            </a:r>
            <a:r>
              <a:rPr lang="ar-SA" sz="3200" b="1" smtClean="0">
                <a:cs typeface="Lotus" pitchFamily="2" charset="-78"/>
              </a:rPr>
              <a:t>ژ</a:t>
            </a:r>
            <a:r>
              <a:rPr lang="fa-IR" sz="3200" smtClean="0">
                <a:cs typeface="Lotus" pitchFamily="2" charset="-78"/>
              </a:rPr>
              <a:t>ن1 </a:t>
            </a:r>
            <a:endParaRPr lang="en-US" sz="3200" smtClean="0">
              <a:cs typeface="Lotus" pitchFamily="2" charset="-78"/>
            </a:endParaRPr>
          </a:p>
        </p:txBody>
      </p:sp>
      <p:sp>
        <p:nvSpPr>
          <p:cNvPr id="9222" name="Rectangle 3"/>
          <p:cNvSpPr>
            <a:spLocks noChangeArrowheads="1"/>
          </p:cNvSpPr>
          <p:nvPr/>
        </p:nvSpPr>
        <p:spPr bwMode="auto">
          <a:xfrm>
            <a:off x="4481513" y="4837113"/>
            <a:ext cx="2560637" cy="273050"/>
          </a:xfrm>
          <a:prstGeom prst="rect">
            <a:avLst/>
          </a:prstGeom>
          <a:solidFill>
            <a:srgbClr val="FFFFFF"/>
          </a:solidFill>
          <a:ln w="1270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3" name="Rectangle 4"/>
          <p:cNvSpPr>
            <a:spLocks noChangeArrowheads="1"/>
          </p:cNvSpPr>
          <p:nvPr/>
        </p:nvSpPr>
        <p:spPr bwMode="auto">
          <a:xfrm>
            <a:off x="3559175" y="4740275"/>
            <a:ext cx="4540250" cy="4286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altLang="zh-TW" sz="2200" b="1">
                <a:solidFill>
                  <a:srgbClr val="000000"/>
                </a:solidFill>
                <a:latin typeface="Arial" pitchFamily="34" charset="0"/>
                <a:ea typeface="新細明體" pitchFamily="18" charset="-120"/>
                <a:cs typeface="Arial" pitchFamily="34" charset="0"/>
              </a:rPr>
              <a:t>3. </a:t>
            </a:r>
            <a:r>
              <a:rPr lang="fa-IR" altLang="zh-TW" sz="2200" b="1">
                <a:solidFill>
                  <a:srgbClr val="000000"/>
                </a:solidFill>
                <a:latin typeface="Arial" pitchFamily="34" charset="0"/>
                <a:ea typeface="新細明體" pitchFamily="18" charset="-120"/>
                <a:cs typeface="Arial" pitchFamily="34" charset="0"/>
              </a:rPr>
              <a:t>يک بيت مضروب فيه را به راست شيفت بده</a:t>
            </a:r>
            <a:endParaRPr lang="en-US" altLang="zh-TW" sz="2200" b="1">
              <a:solidFill>
                <a:srgbClr val="000000"/>
              </a:solidFill>
              <a:latin typeface="Arial" pitchFamily="34" charset="0"/>
              <a:ea typeface="新細明體" pitchFamily="18" charset="-120"/>
              <a:cs typeface="Arial" pitchFamily="34" charset="0"/>
            </a:endParaRPr>
          </a:p>
        </p:txBody>
      </p:sp>
      <p:sp>
        <p:nvSpPr>
          <p:cNvPr id="9224" name="Rectangle 5"/>
          <p:cNvSpPr>
            <a:spLocks noChangeArrowheads="1"/>
          </p:cNvSpPr>
          <p:nvPr/>
        </p:nvSpPr>
        <p:spPr bwMode="auto">
          <a:xfrm>
            <a:off x="3452813" y="4760913"/>
            <a:ext cx="4783137" cy="40798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5" name="AutoShape 6"/>
          <p:cNvSpPr>
            <a:spLocks noChangeArrowheads="1"/>
          </p:cNvSpPr>
          <p:nvPr/>
        </p:nvSpPr>
        <p:spPr bwMode="auto">
          <a:xfrm>
            <a:off x="4965700" y="6445250"/>
            <a:ext cx="904875" cy="249238"/>
          </a:xfrm>
          <a:prstGeom prst="roundRect">
            <a:avLst>
              <a:gd name="adj" fmla="val 43542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6" name="Rectangle 7"/>
          <p:cNvSpPr>
            <a:spLocks noChangeArrowheads="1"/>
          </p:cNvSpPr>
          <p:nvPr/>
        </p:nvSpPr>
        <p:spPr bwMode="auto">
          <a:xfrm>
            <a:off x="5051425" y="6376988"/>
            <a:ext cx="582613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پايان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9227" name="Rectangle 8"/>
          <p:cNvSpPr>
            <a:spLocks noChangeArrowheads="1"/>
          </p:cNvSpPr>
          <p:nvPr/>
        </p:nvSpPr>
        <p:spPr bwMode="auto">
          <a:xfrm>
            <a:off x="5399088" y="6089650"/>
            <a:ext cx="414337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بله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9228" name="Rectangle 9"/>
          <p:cNvSpPr>
            <a:spLocks noChangeArrowheads="1"/>
          </p:cNvSpPr>
          <p:nvPr/>
        </p:nvSpPr>
        <p:spPr bwMode="auto">
          <a:xfrm>
            <a:off x="4443413" y="4089400"/>
            <a:ext cx="2711450" cy="16510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9" name="Rectangle 10"/>
          <p:cNvSpPr>
            <a:spLocks noChangeArrowheads="1"/>
          </p:cNvSpPr>
          <p:nvPr/>
        </p:nvSpPr>
        <p:spPr bwMode="auto">
          <a:xfrm>
            <a:off x="3348038" y="3992563"/>
            <a:ext cx="5221287" cy="4286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altLang="zh-TW" sz="22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</a:rPr>
              <a:t>2. </a:t>
            </a:r>
            <a:r>
              <a:rPr lang="fa-IR" altLang="zh-TW" sz="22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يک بيت مضروب را به چپ شيفت بده</a:t>
            </a:r>
            <a:r>
              <a:rPr lang="en-US" altLang="zh-TW" sz="22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</a:rPr>
              <a:t>.</a:t>
            </a:r>
          </a:p>
        </p:txBody>
      </p:sp>
      <p:sp>
        <p:nvSpPr>
          <p:cNvPr id="9230" name="Rectangle 11"/>
          <p:cNvSpPr>
            <a:spLocks noChangeArrowheads="1"/>
          </p:cNvSpPr>
          <p:nvPr/>
        </p:nvSpPr>
        <p:spPr bwMode="auto">
          <a:xfrm>
            <a:off x="3254375" y="3984625"/>
            <a:ext cx="4856163" cy="3841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1" name="Rectangle 12"/>
          <p:cNvSpPr>
            <a:spLocks noChangeArrowheads="1"/>
          </p:cNvSpPr>
          <p:nvPr/>
        </p:nvSpPr>
        <p:spPr bwMode="auto">
          <a:xfrm>
            <a:off x="6494463" y="5475288"/>
            <a:ext cx="1508125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نه</a:t>
            </a:r>
            <a:r>
              <a:rPr lang="en-US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: &lt; 32 </a:t>
            </a:r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تکرار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9232" name="Rectangle 13"/>
          <p:cNvSpPr>
            <a:spLocks noChangeArrowheads="1"/>
          </p:cNvSpPr>
          <p:nvPr/>
        </p:nvSpPr>
        <p:spPr bwMode="auto">
          <a:xfrm>
            <a:off x="5037138" y="1647825"/>
            <a:ext cx="1081087" cy="45085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233" name="Group 14"/>
          <p:cNvGrpSpPr>
            <a:grpSpLocks/>
          </p:cNvGrpSpPr>
          <p:nvPr/>
        </p:nvGrpSpPr>
        <p:grpSpPr bwMode="auto">
          <a:xfrm>
            <a:off x="5121275" y="1417638"/>
            <a:ext cx="1323975" cy="730250"/>
            <a:chOff x="3520" y="758"/>
            <a:chExt cx="731" cy="289"/>
          </a:xfrm>
        </p:grpSpPr>
        <p:sp>
          <p:nvSpPr>
            <p:cNvPr id="9255" name="Rectangle 15"/>
            <p:cNvSpPr>
              <a:spLocks noChangeArrowheads="1"/>
            </p:cNvSpPr>
            <p:nvPr/>
          </p:nvSpPr>
          <p:spPr bwMode="auto">
            <a:xfrm>
              <a:off x="3564" y="758"/>
              <a:ext cx="207" cy="157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rtl="1" eaLnBrk="0" hangingPunct="0"/>
              <a:r>
                <a:rPr lang="en-US" altLang="zh-TW" sz="2000" b="1">
                  <a:solidFill>
                    <a:srgbClr val="000000"/>
                  </a:solidFill>
                  <a:latin typeface="Times New Roman" pitchFamily="18" charset="0"/>
                  <a:ea typeface="新細明體" pitchFamily="18" charset="-120"/>
                </a:rPr>
                <a:t>1.</a:t>
              </a:r>
            </a:p>
          </p:txBody>
        </p:sp>
        <p:grpSp>
          <p:nvGrpSpPr>
            <p:cNvPr id="9256" name="Group 16"/>
            <p:cNvGrpSpPr>
              <a:grpSpLocks/>
            </p:cNvGrpSpPr>
            <p:nvPr/>
          </p:nvGrpSpPr>
          <p:grpSpPr bwMode="auto">
            <a:xfrm>
              <a:off x="3520" y="784"/>
              <a:ext cx="731" cy="263"/>
              <a:chOff x="3520" y="784"/>
              <a:chExt cx="731" cy="263"/>
            </a:xfrm>
          </p:grpSpPr>
          <p:sp>
            <p:nvSpPr>
              <p:cNvPr id="9257" name="Rectangle 17"/>
              <p:cNvSpPr>
                <a:spLocks noChangeArrowheads="1"/>
              </p:cNvSpPr>
              <p:nvPr/>
            </p:nvSpPr>
            <p:spPr bwMode="auto">
              <a:xfrm>
                <a:off x="3752" y="784"/>
                <a:ext cx="314" cy="156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rtl="1" eaLnBrk="0" hangingPunct="0"/>
                <a:r>
                  <a:rPr lang="fa-IR" altLang="zh-TW" sz="2000" b="1">
                    <a:solidFill>
                      <a:srgbClr val="000000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تست</a:t>
                </a:r>
                <a:endParaRPr lang="en-US" altLang="zh-TW" sz="2000" b="1">
                  <a:solidFill>
                    <a:srgbClr val="000000"/>
                  </a:solidFill>
                  <a:latin typeface="Times New Roman" pitchFamily="18" charset="0"/>
                  <a:ea typeface="新細明體" pitchFamily="18" charset="-120"/>
                  <a:cs typeface="Times New Roman" pitchFamily="18" charset="0"/>
                </a:endParaRPr>
              </a:p>
            </p:txBody>
          </p:sp>
          <p:sp>
            <p:nvSpPr>
              <p:cNvPr id="9258" name="Rectangle 18"/>
              <p:cNvSpPr>
                <a:spLocks noChangeArrowheads="1"/>
              </p:cNvSpPr>
              <p:nvPr/>
            </p:nvSpPr>
            <p:spPr bwMode="auto">
              <a:xfrm>
                <a:off x="3520" y="890"/>
                <a:ext cx="731" cy="157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r" rtl="1" eaLnBrk="0" hangingPunct="0"/>
                <a:r>
                  <a:rPr lang="fa-IR" altLang="zh-TW" sz="2000" b="1">
                    <a:solidFill>
                      <a:srgbClr val="000000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مضروب فيه</a:t>
                </a:r>
                <a:r>
                  <a:rPr lang="en-US" altLang="zh-TW" sz="2000" b="1">
                    <a:solidFill>
                      <a:srgbClr val="000000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0</a:t>
                </a:r>
              </a:p>
            </p:txBody>
          </p:sp>
        </p:grpSp>
      </p:grpSp>
      <p:sp>
        <p:nvSpPr>
          <p:cNvPr id="9234" name="Rectangle 19"/>
          <p:cNvSpPr>
            <a:spLocks noChangeArrowheads="1"/>
          </p:cNvSpPr>
          <p:nvPr/>
        </p:nvSpPr>
        <p:spPr bwMode="auto">
          <a:xfrm>
            <a:off x="6648450" y="1446213"/>
            <a:ext cx="172720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 فيه</a:t>
            </a:r>
            <a:r>
              <a:rPr lang="en-US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0 = 0</a:t>
            </a:r>
          </a:p>
        </p:txBody>
      </p:sp>
      <p:sp>
        <p:nvSpPr>
          <p:cNvPr id="9235" name="Rectangle 20"/>
          <p:cNvSpPr>
            <a:spLocks noChangeArrowheads="1"/>
          </p:cNvSpPr>
          <p:nvPr/>
        </p:nvSpPr>
        <p:spPr bwMode="auto">
          <a:xfrm>
            <a:off x="3127375" y="1423988"/>
            <a:ext cx="1598613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 فيه</a:t>
            </a:r>
            <a:r>
              <a:rPr lang="en-US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0=1</a:t>
            </a:r>
          </a:p>
        </p:txBody>
      </p:sp>
      <p:sp>
        <p:nvSpPr>
          <p:cNvPr id="9236" name="Rectangle 21"/>
          <p:cNvSpPr>
            <a:spLocks noChangeArrowheads="1"/>
          </p:cNvSpPr>
          <p:nvPr/>
        </p:nvSpPr>
        <p:spPr bwMode="auto">
          <a:xfrm>
            <a:off x="3609975" y="2843213"/>
            <a:ext cx="2987675" cy="325437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7" name="Rectangle 22"/>
          <p:cNvSpPr>
            <a:spLocks noChangeArrowheads="1"/>
          </p:cNvSpPr>
          <p:nvPr/>
        </p:nvSpPr>
        <p:spPr bwMode="auto">
          <a:xfrm>
            <a:off x="2867025" y="2732088"/>
            <a:ext cx="4062413" cy="7048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r" eaLnBrk="0" hangingPunct="0"/>
            <a:r>
              <a:rPr lang="en-US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</a:rPr>
              <a:t>1a</a:t>
            </a:r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 را جمع کن با حاصلضرب&amp; نتيجه</a:t>
            </a:r>
          </a:p>
          <a:p>
            <a:pPr algn="r" rtl="1"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را در ثبات حاصلضرب قرار بده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9238" name="Rectangle 23"/>
          <p:cNvSpPr>
            <a:spLocks noChangeArrowheads="1"/>
          </p:cNvSpPr>
          <p:nvPr/>
        </p:nvSpPr>
        <p:spPr bwMode="auto">
          <a:xfrm>
            <a:off x="2925763" y="2711450"/>
            <a:ext cx="4335462" cy="69373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9" name="Freeform 24"/>
          <p:cNvSpPr>
            <a:spLocks/>
          </p:cNvSpPr>
          <p:nvPr/>
        </p:nvSpPr>
        <p:spPr bwMode="auto">
          <a:xfrm>
            <a:off x="4908550" y="5353050"/>
            <a:ext cx="1636713" cy="862013"/>
          </a:xfrm>
          <a:custGeom>
            <a:avLst/>
            <a:gdLst>
              <a:gd name="T0" fmla="*/ 1261945820 w 1023"/>
              <a:gd name="T1" fmla="*/ 0 h 560"/>
              <a:gd name="T2" fmla="*/ 2147483647 w 1023"/>
              <a:gd name="T3" fmla="*/ 649235775 h 560"/>
              <a:gd name="T4" fmla="*/ 1261945820 w 1023"/>
              <a:gd name="T5" fmla="*/ 1324535118 h 560"/>
              <a:gd name="T6" fmla="*/ 0 w 1023"/>
              <a:gd name="T7" fmla="*/ 649235775 h 560"/>
              <a:gd name="T8" fmla="*/ 1261945820 w 1023"/>
              <a:gd name="T9" fmla="*/ 0 h 5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3"/>
              <a:gd name="T16" fmla="*/ 0 h 560"/>
              <a:gd name="T17" fmla="*/ 1023 w 1023"/>
              <a:gd name="T18" fmla="*/ 560 h 5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3" h="560">
                <a:moveTo>
                  <a:pt x="493" y="0"/>
                </a:moveTo>
                <a:lnTo>
                  <a:pt x="1022" y="274"/>
                </a:lnTo>
                <a:lnTo>
                  <a:pt x="493" y="559"/>
                </a:lnTo>
                <a:lnTo>
                  <a:pt x="0" y="274"/>
                </a:lnTo>
                <a:lnTo>
                  <a:pt x="493" y="0"/>
                </a:lnTo>
              </a:path>
            </a:pathLst>
          </a:custGeom>
          <a:solidFill>
            <a:srgbClr val="FFFFFF"/>
          </a:solidFill>
          <a:ln w="127000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0" name="Rectangle 25"/>
          <p:cNvSpPr>
            <a:spLocks noChangeArrowheads="1"/>
          </p:cNvSpPr>
          <p:nvPr/>
        </p:nvSpPr>
        <p:spPr bwMode="auto">
          <a:xfrm>
            <a:off x="5167313" y="5710238"/>
            <a:ext cx="1117600" cy="147637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41" name="Rectangle 26"/>
          <p:cNvSpPr>
            <a:spLocks noChangeArrowheads="1"/>
          </p:cNvSpPr>
          <p:nvPr/>
        </p:nvSpPr>
        <p:spPr bwMode="auto">
          <a:xfrm>
            <a:off x="4664075" y="5532438"/>
            <a:ext cx="1530350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32 مرتبه تکرار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9242" name="AutoShape 27"/>
          <p:cNvSpPr>
            <a:spLocks noChangeArrowheads="1"/>
          </p:cNvSpPr>
          <p:nvPr/>
        </p:nvSpPr>
        <p:spPr bwMode="auto">
          <a:xfrm>
            <a:off x="5273675" y="663575"/>
            <a:ext cx="885825" cy="247650"/>
          </a:xfrm>
          <a:prstGeom prst="roundRect">
            <a:avLst>
              <a:gd name="adj" fmla="val 43778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43" name="Rectangle 28"/>
          <p:cNvSpPr>
            <a:spLocks noChangeArrowheads="1"/>
          </p:cNvSpPr>
          <p:nvPr/>
        </p:nvSpPr>
        <p:spPr bwMode="auto">
          <a:xfrm>
            <a:off x="5121275" y="593725"/>
            <a:ext cx="1128713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r"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شروع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9244" name="AutoShape 29"/>
          <p:cNvSpPr>
            <a:spLocks noChangeArrowheads="1"/>
          </p:cNvSpPr>
          <p:nvPr/>
        </p:nvSpPr>
        <p:spPr bwMode="auto">
          <a:xfrm>
            <a:off x="4768850" y="1327150"/>
            <a:ext cx="1971675" cy="960438"/>
          </a:xfrm>
          <a:prstGeom prst="diamond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45" name="AutoShape 30"/>
          <p:cNvSpPr>
            <a:spLocks noChangeArrowheads="1"/>
          </p:cNvSpPr>
          <p:nvPr/>
        </p:nvSpPr>
        <p:spPr bwMode="auto">
          <a:xfrm>
            <a:off x="4325938" y="5365750"/>
            <a:ext cx="2209800" cy="828675"/>
          </a:xfrm>
          <a:prstGeom prst="diamond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46" name="Freeform 31"/>
          <p:cNvSpPr>
            <a:spLocks/>
          </p:cNvSpPr>
          <p:nvPr/>
        </p:nvSpPr>
        <p:spPr bwMode="auto">
          <a:xfrm>
            <a:off x="3441700" y="1824038"/>
            <a:ext cx="1314450" cy="871537"/>
          </a:xfrm>
          <a:custGeom>
            <a:avLst/>
            <a:gdLst>
              <a:gd name="T0" fmla="*/ 2099363919 w 822"/>
              <a:gd name="T1" fmla="*/ 0 h 566"/>
              <a:gd name="T2" fmla="*/ 0 w 822"/>
              <a:gd name="T3" fmla="*/ 0 h 566"/>
              <a:gd name="T4" fmla="*/ 0 w 822"/>
              <a:gd name="T5" fmla="*/ 1339636866 h 566"/>
              <a:gd name="T6" fmla="*/ 0 60000 65536"/>
              <a:gd name="T7" fmla="*/ 0 60000 65536"/>
              <a:gd name="T8" fmla="*/ 0 60000 65536"/>
              <a:gd name="T9" fmla="*/ 0 w 822"/>
              <a:gd name="T10" fmla="*/ 0 h 566"/>
              <a:gd name="T11" fmla="*/ 822 w 822"/>
              <a:gd name="T12" fmla="*/ 566 h 56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22" h="566">
                <a:moveTo>
                  <a:pt x="821" y="0"/>
                </a:moveTo>
                <a:lnTo>
                  <a:pt x="0" y="0"/>
                </a:lnTo>
                <a:lnTo>
                  <a:pt x="0" y="56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47" name="Freeform 32"/>
          <p:cNvSpPr>
            <a:spLocks/>
          </p:cNvSpPr>
          <p:nvPr/>
        </p:nvSpPr>
        <p:spPr bwMode="auto">
          <a:xfrm>
            <a:off x="3476625" y="3411538"/>
            <a:ext cx="2066925" cy="596900"/>
          </a:xfrm>
          <a:custGeom>
            <a:avLst/>
            <a:gdLst>
              <a:gd name="T0" fmla="*/ 0 w 1292"/>
              <a:gd name="T1" fmla="*/ 0 h 459"/>
              <a:gd name="T2" fmla="*/ 0 w 1292"/>
              <a:gd name="T3" fmla="*/ 306095262 h 459"/>
              <a:gd name="T4" fmla="*/ 2147483647 w 1292"/>
              <a:gd name="T5" fmla="*/ 306095262 h 459"/>
              <a:gd name="T6" fmla="*/ 2147483647 w 1292"/>
              <a:gd name="T7" fmla="*/ 774539640 h 459"/>
              <a:gd name="T8" fmla="*/ 0 60000 65536"/>
              <a:gd name="T9" fmla="*/ 0 60000 65536"/>
              <a:gd name="T10" fmla="*/ 0 60000 65536"/>
              <a:gd name="T11" fmla="*/ 0 60000 65536"/>
              <a:gd name="T12" fmla="*/ 0 w 1292"/>
              <a:gd name="T13" fmla="*/ 0 h 459"/>
              <a:gd name="T14" fmla="*/ 1292 w 1292"/>
              <a:gd name="T15" fmla="*/ 459 h 45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2" h="459">
                <a:moveTo>
                  <a:pt x="0" y="0"/>
                </a:moveTo>
                <a:lnTo>
                  <a:pt x="0" y="181"/>
                </a:lnTo>
                <a:lnTo>
                  <a:pt x="1291" y="181"/>
                </a:lnTo>
                <a:lnTo>
                  <a:pt x="1291" y="45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48" name="Freeform 33"/>
          <p:cNvSpPr>
            <a:spLocks/>
          </p:cNvSpPr>
          <p:nvPr/>
        </p:nvSpPr>
        <p:spPr bwMode="auto">
          <a:xfrm>
            <a:off x="6019800" y="1824038"/>
            <a:ext cx="1400175" cy="2168525"/>
          </a:xfrm>
          <a:custGeom>
            <a:avLst/>
            <a:gdLst>
              <a:gd name="T0" fmla="*/ 1229107276 w 875"/>
              <a:gd name="T1" fmla="*/ 0 h 1409"/>
              <a:gd name="T2" fmla="*/ 2147483647 w 875"/>
              <a:gd name="T3" fmla="*/ 0 h 1409"/>
              <a:gd name="T4" fmla="*/ 2147483647 w 875"/>
              <a:gd name="T5" fmla="*/ 2147483647 h 1409"/>
              <a:gd name="T6" fmla="*/ 0 w 875"/>
              <a:gd name="T7" fmla="*/ 2147483647 h 1409"/>
              <a:gd name="T8" fmla="*/ 0 w 875"/>
              <a:gd name="T9" fmla="*/ 2147483647 h 14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5"/>
              <a:gd name="T16" fmla="*/ 0 h 1409"/>
              <a:gd name="T17" fmla="*/ 875 w 875"/>
              <a:gd name="T18" fmla="*/ 1409 h 14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5" h="1409">
                <a:moveTo>
                  <a:pt x="480" y="0"/>
                </a:moveTo>
                <a:lnTo>
                  <a:pt x="874" y="0"/>
                </a:lnTo>
                <a:lnTo>
                  <a:pt x="874" y="1152"/>
                </a:lnTo>
                <a:lnTo>
                  <a:pt x="0" y="1152"/>
                </a:lnTo>
                <a:lnTo>
                  <a:pt x="0" y="140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49" name="Freeform 34"/>
          <p:cNvSpPr>
            <a:spLocks/>
          </p:cNvSpPr>
          <p:nvPr/>
        </p:nvSpPr>
        <p:spPr bwMode="auto">
          <a:xfrm>
            <a:off x="5745163" y="4351338"/>
            <a:ext cx="1587" cy="363537"/>
          </a:xfrm>
          <a:custGeom>
            <a:avLst/>
            <a:gdLst>
              <a:gd name="T0" fmla="*/ 0 w 1"/>
              <a:gd name="T1" fmla="*/ 0 h 236"/>
              <a:gd name="T2" fmla="*/ 0 w 1"/>
              <a:gd name="T3" fmla="*/ 557624215 h 236"/>
              <a:gd name="T4" fmla="*/ 0 60000 65536"/>
              <a:gd name="T5" fmla="*/ 0 60000 65536"/>
              <a:gd name="T6" fmla="*/ 0 w 1"/>
              <a:gd name="T7" fmla="*/ 0 h 236"/>
              <a:gd name="T8" fmla="*/ 1 w 1"/>
              <a:gd name="T9" fmla="*/ 236 h 2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36">
                <a:moveTo>
                  <a:pt x="0" y="0"/>
                </a:moveTo>
                <a:lnTo>
                  <a:pt x="0" y="23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50" name="Freeform 35"/>
          <p:cNvSpPr>
            <a:spLocks/>
          </p:cNvSpPr>
          <p:nvPr/>
        </p:nvSpPr>
        <p:spPr bwMode="auto">
          <a:xfrm>
            <a:off x="5445125" y="5159375"/>
            <a:ext cx="1588" cy="247650"/>
          </a:xfrm>
          <a:custGeom>
            <a:avLst/>
            <a:gdLst>
              <a:gd name="T0" fmla="*/ 0 w 1"/>
              <a:gd name="T1" fmla="*/ 0 h 161"/>
              <a:gd name="T2" fmla="*/ 0 w 1"/>
              <a:gd name="T3" fmla="*/ 378569125 h 161"/>
              <a:gd name="T4" fmla="*/ 0 60000 65536"/>
              <a:gd name="T5" fmla="*/ 0 60000 65536"/>
              <a:gd name="T6" fmla="*/ 0 w 1"/>
              <a:gd name="T7" fmla="*/ 0 h 161"/>
              <a:gd name="T8" fmla="*/ 1 w 1"/>
              <a:gd name="T9" fmla="*/ 161 h 16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61">
                <a:moveTo>
                  <a:pt x="0" y="0"/>
                </a:moveTo>
                <a:lnTo>
                  <a:pt x="0" y="16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51" name="Freeform 36"/>
          <p:cNvSpPr>
            <a:spLocks/>
          </p:cNvSpPr>
          <p:nvPr/>
        </p:nvSpPr>
        <p:spPr bwMode="auto">
          <a:xfrm>
            <a:off x="5411788" y="6226175"/>
            <a:ext cx="1587" cy="215900"/>
          </a:xfrm>
          <a:custGeom>
            <a:avLst/>
            <a:gdLst>
              <a:gd name="T0" fmla="*/ 0 w 1"/>
              <a:gd name="T1" fmla="*/ 0 h 140"/>
              <a:gd name="T2" fmla="*/ 0 w 1"/>
              <a:gd name="T3" fmla="*/ 330570611 h 140"/>
              <a:gd name="T4" fmla="*/ 0 60000 65536"/>
              <a:gd name="T5" fmla="*/ 0 60000 65536"/>
              <a:gd name="T6" fmla="*/ 0 w 1"/>
              <a:gd name="T7" fmla="*/ 0 h 140"/>
              <a:gd name="T8" fmla="*/ 1 w 1"/>
              <a:gd name="T9" fmla="*/ 140 h 1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40">
                <a:moveTo>
                  <a:pt x="0" y="0"/>
                </a:moveTo>
                <a:lnTo>
                  <a:pt x="0" y="139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52" name="Freeform 37"/>
          <p:cNvSpPr>
            <a:spLocks/>
          </p:cNvSpPr>
          <p:nvPr/>
        </p:nvSpPr>
        <p:spPr bwMode="auto">
          <a:xfrm>
            <a:off x="5761038" y="1143000"/>
            <a:ext cx="3051175" cy="4694238"/>
          </a:xfrm>
          <a:custGeom>
            <a:avLst/>
            <a:gdLst>
              <a:gd name="T0" fmla="*/ 1323498017 w 1907"/>
              <a:gd name="T1" fmla="*/ 2147483647 h 3050"/>
              <a:gd name="T2" fmla="*/ 2147483647 w 1907"/>
              <a:gd name="T3" fmla="*/ 2147483647 h 3050"/>
              <a:gd name="T4" fmla="*/ 2147483647 w 1907"/>
              <a:gd name="T5" fmla="*/ 23688201 h 3050"/>
              <a:gd name="T6" fmla="*/ 0 w 1907"/>
              <a:gd name="T7" fmla="*/ 0 h 3050"/>
              <a:gd name="T8" fmla="*/ 0 60000 65536"/>
              <a:gd name="T9" fmla="*/ 0 60000 65536"/>
              <a:gd name="T10" fmla="*/ 0 60000 65536"/>
              <a:gd name="T11" fmla="*/ 0 60000 65536"/>
              <a:gd name="T12" fmla="*/ 0 w 1907"/>
              <a:gd name="T13" fmla="*/ 0 h 3050"/>
              <a:gd name="T14" fmla="*/ 1907 w 1907"/>
              <a:gd name="T15" fmla="*/ 3050 h 30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07" h="3050">
                <a:moveTo>
                  <a:pt x="517" y="3050"/>
                </a:moveTo>
                <a:lnTo>
                  <a:pt x="1907" y="3050"/>
                </a:lnTo>
                <a:lnTo>
                  <a:pt x="1907" y="1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53" name="Freeform 38"/>
          <p:cNvSpPr>
            <a:spLocks/>
          </p:cNvSpPr>
          <p:nvPr/>
        </p:nvSpPr>
        <p:spPr bwMode="auto">
          <a:xfrm>
            <a:off x="5780088" y="920750"/>
            <a:ext cx="1587" cy="411163"/>
          </a:xfrm>
          <a:custGeom>
            <a:avLst/>
            <a:gdLst>
              <a:gd name="T0" fmla="*/ 0 w 1"/>
              <a:gd name="T1" fmla="*/ 0 h 268"/>
              <a:gd name="T2" fmla="*/ 0 w 1"/>
              <a:gd name="T3" fmla="*/ 628448743 h 268"/>
              <a:gd name="T4" fmla="*/ 0 60000 65536"/>
              <a:gd name="T5" fmla="*/ 0 60000 65536"/>
              <a:gd name="T6" fmla="*/ 0 w 1"/>
              <a:gd name="T7" fmla="*/ 0 h 268"/>
              <a:gd name="T8" fmla="*/ 1 w 1"/>
              <a:gd name="T9" fmla="*/ 268 h 2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68">
                <a:moveTo>
                  <a:pt x="0" y="0"/>
                </a:moveTo>
                <a:lnTo>
                  <a:pt x="0" y="267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54" name="Rectangle 39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274638" y="5089525"/>
            <a:ext cx="3733800" cy="1768475"/>
          </a:xfrm>
        </p:spPr>
        <p:txBody>
          <a:bodyPr/>
          <a:lstStyle/>
          <a:p>
            <a:pPr algn="ctr" rtl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400" smtClean="0">
                <a:cs typeface="Tahoma" pitchFamily="34" charset="0"/>
              </a:rPr>
              <a:t>0000</a:t>
            </a:r>
            <a:r>
              <a:rPr lang="fa-IR" sz="1400" smtClean="0">
                <a:cs typeface="Tahoma" pitchFamily="34" charset="0"/>
              </a:rPr>
              <a:t>مضروب         مضروب فيه   حاصلضرب</a:t>
            </a:r>
            <a:endParaRPr lang="en-US" sz="1400" smtClean="0">
              <a:cs typeface="Tahoma" pitchFamily="34" charset="0"/>
            </a:endParaRPr>
          </a:p>
          <a:p>
            <a:pPr rtl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400" smtClean="0">
                <a:cs typeface="Tahoma" pitchFamily="34" charset="0"/>
              </a:rPr>
              <a:t>0000          0011                   00000010</a:t>
            </a:r>
          </a:p>
          <a:p>
            <a:pPr rtl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400" smtClean="0">
                <a:cs typeface="Tahoma" pitchFamily="34" charset="0"/>
              </a:rPr>
              <a:t>00000010   0001                   00000100</a:t>
            </a:r>
          </a:p>
          <a:p>
            <a:pPr rtl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400" smtClean="0">
                <a:cs typeface="Tahoma" pitchFamily="34" charset="0"/>
              </a:rPr>
              <a:t>00000110   0000                  00001000          00000110</a:t>
            </a:r>
          </a:p>
          <a:p>
            <a:pPr rtl="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1400" smtClean="0">
              <a:cs typeface="Tahoma" pitchFamily="34" charset="0"/>
            </a:endParaRPr>
          </a:p>
          <a:p>
            <a:pPr rtl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800" smtClean="0">
                <a:cs typeface="Tahoma" pitchFamily="34" charset="0"/>
              </a:rPr>
              <a:t>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0410199-AEED-4DBD-A121-6CADD120CD0C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1024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102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6008343-5C8B-4637-B5ED-C453128DA0F7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نظارت بر روي ور</a:t>
            </a:r>
            <a:r>
              <a:rPr lang="ar-SA" b="1" smtClean="0">
                <a:cs typeface="Lotus" pitchFamily="2" charset="-78"/>
              </a:rPr>
              <a:t>ژ</a:t>
            </a:r>
            <a:r>
              <a:rPr lang="fa-IR" smtClean="0">
                <a:cs typeface="Lotus" pitchFamily="2" charset="-78"/>
              </a:rPr>
              <a:t>ن1ضرب</a:t>
            </a:r>
            <a:endParaRPr lang="en-US" smtClean="0">
              <a:cs typeface="Lotus" pitchFamily="2" charset="-78"/>
            </a:endParaRPr>
          </a:p>
        </p:txBody>
      </p:sp>
      <p:sp>
        <p:nvSpPr>
          <p:cNvPr id="10246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fa-IR" sz="2800" smtClean="0">
                <a:latin typeface="Arial" pitchFamily="34" charset="0"/>
              </a:rPr>
              <a:t>نصف بيتها در مضروب هميشه صفر است </a:t>
            </a:r>
            <a:r>
              <a:rPr lang="en-US" sz="2800" smtClean="0">
                <a:latin typeface="Arial" pitchFamily="34" charset="0"/>
              </a:rPr>
              <a:t> </a:t>
            </a:r>
            <a:r>
              <a:rPr lang="en-US" sz="2800" smtClean="0">
                <a:latin typeface="Arial" pitchFamily="34" charset="0"/>
                <a:sym typeface="Wingdings" pitchFamily="2" charset="2"/>
              </a:rPr>
              <a:t></a:t>
            </a:r>
            <a:r>
              <a:rPr lang="fa-IR" sz="2800" smtClean="0">
                <a:latin typeface="Arial" pitchFamily="34" charset="0"/>
              </a:rPr>
              <a:t>64 بيت جمع کننده هدر رفته است</a:t>
            </a:r>
          </a:p>
          <a:p>
            <a:pPr eaLnBrk="1" hangingPunct="1"/>
            <a:r>
              <a:rPr lang="fa-IR" sz="2800" smtClean="0">
                <a:latin typeface="Arial" pitchFamily="34" charset="0"/>
              </a:rPr>
              <a:t>مقدار دادن در سمت چپ مضروب به عنوان شيفت دادن</a:t>
            </a:r>
            <a:r>
              <a:rPr lang="en-US" sz="2800" smtClean="0">
                <a:latin typeface="Arial" pitchFamily="34" charset="0"/>
              </a:rPr>
              <a:t> </a:t>
            </a:r>
            <a:r>
              <a:rPr lang="en-US" sz="2800" smtClean="0">
                <a:latin typeface="Arial" pitchFamily="34" charset="0"/>
                <a:sym typeface="Wingdings" pitchFamily="2" charset="2"/>
              </a:rPr>
              <a:t> </a:t>
            </a:r>
            <a:r>
              <a:rPr lang="fa-IR" sz="2800" smtClean="0">
                <a:latin typeface="Arial" pitchFamily="34" charset="0"/>
              </a:rPr>
              <a:t> کم ارزش ترين بيت حاصلضرب هرگز تغيير نمي کند</a:t>
            </a:r>
          </a:p>
          <a:p>
            <a:pPr eaLnBrk="1" hangingPunct="1"/>
            <a:r>
              <a:rPr lang="fa-IR" sz="2800" smtClean="0">
                <a:latin typeface="Arial" pitchFamily="34" charset="0"/>
              </a:rPr>
              <a:t>به جاي اينکه مضروب را به چپ</a:t>
            </a:r>
            <a:r>
              <a:rPr lang="en-US" sz="2800" smtClean="0">
                <a:latin typeface="Arial" pitchFamily="34" charset="0"/>
              </a:rPr>
              <a:t> </a:t>
            </a:r>
            <a:r>
              <a:rPr lang="fa-IR" sz="2800" smtClean="0">
                <a:latin typeface="Arial" pitchFamily="34" charset="0"/>
              </a:rPr>
              <a:t>شيفت دهيم. حاصل را به راست  شيفت مي دهيم؟</a:t>
            </a:r>
            <a:endParaRPr lang="en-US" sz="280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EFD4ED4-A55A-40FF-AFCD-215C5C14231F}" type="datetime1">
              <a:rPr lang="en-US" smtClean="0"/>
              <a:pPr/>
              <a:t>5/21/2013</a:t>
            </a:fld>
            <a:endParaRPr lang="en-US" smtClean="0"/>
          </a:p>
        </p:txBody>
      </p:sp>
      <p:sp>
        <p:nvSpPr>
          <p:cNvPr id="1126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\cpeg323-04F\Topic0.ppt</a:t>
            </a:r>
          </a:p>
        </p:txBody>
      </p:sp>
      <p:sp>
        <p:nvSpPr>
          <p:cNvPr id="112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341F65C-E6B7-4ED7-83C2-17A17F441618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سخت افزار ضرب </a:t>
            </a:r>
            <a:r>
              <a:rPr lang="fa-IR" sz="3600" smtClean="0">
                <a:cs typeface="Lotus" pitchFamily="2" charset="-78"/>
              </a:rPr>
              <a:t>ور</a:t>
            </a:r>
            <a:r>
              <a:rPr lang="ar-SA" sz="3600" b="1" smtClean="0">
                <a:cs typeface="Lotus" pitchFamily="2" charset="-78"/>
              </a:rPr>
              <a:t>ژ</a:t>
            </a:r>
            <a:r>
              <a:rPr lang="fa-IR" sz="3600" smtClean="0">
                <a:cs typeface="Lotus" pitchFamily="2" charset="-78"/>
              </a:rPr>
              <a:t>ن2 </a:t>
            </a:r>
            <a:endParaRPr lang="en-US" sz="3600" smtClean="0">
              <a:cs typeface="Lotus" pitchFamily="2" charset="-78"/>
            </a:endParaRPr>
          </a:p>
        </p:txBody>
      </p:sp>
      <p:sp>
        <p:nvSpPr>
          <p:cNvPr id="11270" name="Rectangle 3"/>
          <p:cNvSpPr>
            <a:spLocks noChangeArrowheads="1"/>
          </p:cNvSpPr>
          <p:nvPr/>
        </p:nvSpPr>
        <p:spPr bwMode="auto">
          <a:xfrm>
            <a:off x="1293813" y="4356100"/>
            <a:ext cx="2830512" cy="392113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1306513" y="4368800"/>
            <a:ext cx="2828925" cy="3905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2" name="Rectangle 5"/>
          <p:cNvSpPr>
            <a:spLocks noChangeArrowheads="1"/>
          </p:cNvSpPr>
          <p:nvPr/>
        </p:nvSpPr>
        <p:spPr bwMode="auto">
          <a:xfrm>
            <a:off x="1436688" y="4292600"/>
            <a:ext cx="1468437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حاصلضرب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73" name="Rectangle 6"/>
          <p:cNvSpPr>
            <a:spLocks noChangeArrowheads="1"/>
          </p:cNvSpPr>
          <p:nvPr/>
        </p:nvSpPr>
        <p:spPr bwMode="auto">
          <a:xfrm>
            <a:off x="5808663" y="3138488"/>
            <a:ext cx="1500187" cy="48260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4" name="Rectangle 7"/>
          <p:cNvSpPr>
            <a:spLocks noChangeArrowheads="1"/>
          </p:cNvSpPr>
          <p:nvPr/>
        </p:nvSpPr>
        <p:spPr bwMode="auto">
          <a:xfrm>
            <a:off x="5921375" y="3165475"/>
            <a:ext cx="2068513" cy="4794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5" name="Rectangle 8"/>
          <p:cNvSpPr>
            <a:spLocks noChangeArrowheads="1"/>
          </p:cNvSpPr>
          <p:nvPr/>
        </p:nvSpPr>
        <p:spPr bwMode="auto">
          <a:xfrm>
            <a:off x="6040438" y="3122613"/>
            <a:ext cx="1604962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 فيه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76" name="Rectangle 9"/>
          <p:cNvSpPr>
            <a:spLocks noChangeArrowheads="1"/>
          </p:cNvSpPr>
          <p:nvPr/>
        </p:nvSpPr>
        <p:spPr bwMode="auto">
          <a:xfrm>
            <a:off x="2106613" y="2122488"/>
            <a:ext cx="2830512" cy="39370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7" name="Rectangle 10"/>
          <p:cNvSpPr>
            <a:spLocks noChangeArrowheads="1"/>
          </p:cNvSpPr>
          <p:nvPr/>
        </p:nvSpPr>
        <p:spPr bwMode="auto">
          <a:xfrm>
            <a:off x="2119313" y="2135188"/>
            <a:ext cx="2828925" cy="3905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8" name="Rectangle 11"/>
          <p:cNvSpPr>
            <a:spLocks noChangeArrowheads="1"/>
          </p:cNvSpPr>
          <p:nvPr/>
        </p:nvSpPr>
        <p:spPr bwMode="auto">
          <a:xfrm>
            <a:off x="2479675" y="2070100"/>
            <a:ext cx="1147763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79" name="Rectangle 12"/>
          <p:cNvSpPr>
            <a:spLocks noChangeArrowheads="1"/>
          </p:cNvSpPr>
          <p:nvPr/>
        </p:nvSpPr>
        <p:spPr bwMode="auto">
          <a:xfrm>
            <a:off x="1844675" y="3332163"/>
            <a:ext cx="1844675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32بيت</a:t>
            </a:r>
            <a:r>
              <a:rPr lang="en-US" altLang="zh-TW" sz="2800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ALU</a:t>
            </a:r>
          </a:p>
        </p:txBody>
      </p:sp>
      <p:sp>
        <p:nvSpPr>
          <p:cNvPr id="11280" name="Line 13"/>
          <p:cNvSpPr>
            <a:spLocks noChangeShapeType="1"/>
          </p:cNvSpPr>
          <p:nvPr/>
        </p:nvSpPr>
        <p:spPr bwMode="auto">
          <a:xfrm>
            <a:off x="6610350" y="3048000"/>
            <a:ext cx="709613" cy="0"/>
          </a:xfrm>
          <a:prstGeom prst="line">
            <a:avLst/>
          </a:prstGeom>
          <a:noFill/>
          <a:ln w="25400">
            <a:solidFill>
              <a:srgbClr val="C91F0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81" name="Rectangle 14"/>
          <p:cNvSpPr>
            <a:spLocks noChangeArrowheads="1"/>
          </p:cNvSpPr>
          <p:nvPr/>
        </p:nvSpPr>
        <p:spPr bwMode="auto">
          <a:xfrm>
            <a:off x="7000875" y="4213225"/>
            <a:ext cx="1419225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شيفت راست</a:t>
            </a:r>
            <a:endParaRPr lang="en-US" altLang="zh-TW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82" name="Rectangle 15"/>
          <p:cNvSpPr>
            <a:spLocks noChangeArrowheads="1"/>
          </p:cNvSpPr>
          <p:nvPr/>
        </p:nvSpPr>
        <p:spPr bwMode="auto">
          <a:xfrm>
            <a:off x="4033838" y="4073525"/>
            <a:ext cx="1397000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شيفت راست</a:t>
            </a:r>
            <a:endParaRPr lang="en-US" altLang="zh-TW">
              <a:solidFill>
                <a:srgbClr val="C91F03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83" name="AutoShape 16"/>
          <p:cNvSpPr>
            <a:spLocks noChangeArrowheads="1"/>
          </p:cNvSpPr>
          <p:nvPr/>
        </p:nvSpPr>
        <p:spPr bwMode="auto">
          <a:xfrm>
            <a:off x="5284788" y="4233863"/>
            <a:ext cx="1762125" cy="795337"/>
          </a:xfrm>
          <a:prstGeom prst="roundRect">
            <a:avLst>
              <a:gd name="adj" fmla="val 48565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84" name="Rectangle 17"/>
          <p:cNvSpPr>
            <a:spLocks noChangeArrowheads="1"/>
          </p:cNvSpPr>
          <p:nvPr/>
        </p:nvSpPr>
        <p:spPr bwMode="auto">
          <a:xfrm>
            <a:off x="5462588" y="4419600"/>
            <a:ext cx="817562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FF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کنترل</a:t>
            </a:r>
            <a:endParaRPr lang="en-US" altLang="zh-TW" sz="2800" b="1">
              <a:solidFill>
                <a:srgbClr val="0000FF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85" name="Rectangle 18"/>
          <p:cNvSpPr>
            <a:spLocks noChangeArrowheads="1"/>
          </p:cNvSpPr>
          <p:nvPr/>
        </p:nvSpPr>
        <p:spPr bwMode="auto">
          <a:xfrm>
            <a:off x="6138863" y="3554413"/>
            <a:ext cx="1014412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32بيت</a:t>
            </a:r>
            <a:endParaRPr lang="en-US" altLang="zh-TW" sz="2800" b="1">
              <a:solidFill>
                <a:srgbClr val="C91F03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86" name="Rectangle 19"/>
          <p:cNvSpPr>
            <a:spLocks noChangeArrowheads="1"/>
          </p:cNvSpPr>
          <p:nvPr/>
        </p:nvSpPr>
        <p:spPr bwMode="auto">
          <a:xfrm>
            <a:off x="3305175" y="2454275"/>
            <a:ext cx="1014413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32بيت</a:t>
            </a:r>
            <a:endParaRPr lang="en-US" altLang="zh-TW" sz="2800" b="1">
              <a:solidFill>
                <a:srgbClr val="C91F03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87" name="Rectangle 20"/>
          <p:cNvSpPr>
            <a:spLocks noChangeArrowheads="1"/>
          </p:cNvSpPr>
          <p:nvPr/>
        </p:nvSpPr>
        <p:spPr bwMode="auto">
          <a:xfrm>
            <a:off x="2754313" y="4724400"/>
            <a:ext cx="1014412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64بيت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88" name="Freeform 21"/>
          <p:cNvSpPr>
            <a:spLocks/>
          </p:cNvSpPr>
          <p:nvPr/>
        </p:nvSpPr>
        <p:spPr bwMode="auto">
          <a:xfrm>
            <a:off x="7061200" y="3414713"/>
            <a:ext cx="1587500" cy="1241425"/>
          </a:xfrm>
          <a:custGeom>
            <a:avLst/>
            <a:gdLst>
              <a:gd name="T0" fmla="*/ 0 w 901"/>
              <a:gd name="T1" fmla="*/ 2147483647 h 674"/>
              <a:gd name="T2" fmla="*/ 2147483647 w 901"/>
              <a:gd name="T3" fmla="*/ 2147483647 h 674"/>
              <a:gd name="T4" fmla="*/ 2147483647 w 901"/>
              <a:gd name="T5" fmla="*/ 6785474 h 674"/>
              <a:gd name="T6" fmla="*/ 1614288405 w 901"/>
              <a:gd name="T7" fmla="*/ 0 h 674"/>
              <a:gd name="T8" fmla="*/ 0 60000 65536"/>
              <a:gd name="T9" fmla="*/ 0 60000 65536"/>
              <a:gd name="T10" fmla="*/ 0 60000 65536"/>
              <a:gd name="T11" fmla="*/ 0 60000 65536"/>
              <a:gd name="T12" fmla="*/ 0 w 901"/>
              <a:gd name="T13" fmla="*/ 0 h 674"/>
              <a:gd name="T14" fmla="*/ 901 w 901"/>
              <a:gd name="T15" fmla="*/ 674 h 6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01" h="674">
                <a:moveTo>
                  <a:pt x="0" y="674"/>
                </a:moveTo>
                <a:lnTo>
                  <a:pt x="901" y="674"/>
                </a:lnTo>
                <a:lnTo>
                  <a:pt x="901" y="2"/>
                </a:lnTo>
                <a:lnTo>
                  <a:pt x="520" y="0"/>
                </a:lnTo>
              </a:path>
            </a:pathLst>
          </a:custGeom>
          <a:noFill/>
          <a:ln w="25400" cap="rnd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89" name="Freeform 22"/>
          <p:cNvSpPr>
            <a:spLocks/>
          </p:cNvSpPr>
          <p:nvPr/>
        </p:nvSpPr>
        <p:spPr bwMode="auto">
          <a:xfrm>
            <a:off x="3759200" y="3592513"/>
            <a:ext cx="1784350" cy="646112"/>
          </a:xfrm>
          <a:custGeom>
            <a:avLst/>
            <a:gdLst>
              <a:gd name="T0" fmla="*/ 2147483647 w 1142"/>
              <a:gd name="T1" fmla="*/ 1023182736 h 407"/>
              <a:gd name="T2" fmla="*/ 2147483647 w 1142"/>
              <a:gd name="T3" fmla="*/ 0 h 407"/>
              <a:gd name="T4" fmla="*/ 0 w 1142"/>
              <a:gd name="T5" fmla="*/ 0 h 407"/>
              <a:gd name="T6" fmla="*/ 0 60000 65536"/>
              <a:gd name="T7" fmla="*/ 0 60000 65536"/>
              <a:gd name="T8" fmla="*/ 0 60000 65536"/>
              <a:gd name="T9" fmla="*/ 0 w 1142"/>
              <a:gd name="T10" fmla="*/ 0 h 407"/>
              <a:gd name="T11" fmla="*/ 1142 w 1142"/>
              <a:gd name="T12" fmla="*/ 407 h 4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42" h="407">
                <a:moveTo>
                  <a:pt x="1141" y="406"/>
                </a:moveTo>
                <a:lnTo>
                  <a:pt x="1141" y="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90" name="Freeform 23"/>
          <p:cNvSpPr>
            <a:spLocks/>
          </p:cNvSpPr>
          <p:nvPr/>
        </p:nvSpPr>
        <p:spPr bwMode="auto">
          <a:xfrm>
            <a:off x="4165600" y="4672013"/>
            <a:ext cx="1103313" cy="1587"/>
          </a:xfrm>
          <a:custGeom>
            <a:avLst/>
            <a:gdLst>
              <a:gd name="T0" fmla="*/ 1748989409 w 695"/>
              <a:gd name="T1" fmla="*/ 0 h 1"/>
              <a:gd name="T2" fmla="*/ 0 w 695"/>
              <a:gd name="T3" fmla="*/ 0 h 1"/>
              <a:gd name="T4" fmla="*/ 0 60000 65536"/>
              <a:gd name="T5" fmla="*/ 0 60000 65536"/>
              <a:gd name="T6" fmla="*/ 0 w 695"/>
              <a:gd name="T7" fmla="*/ 0 h 1"/>
              <a:gd name="T8" fmla="*/ 695 w 69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5" h="1">
                <a:moveTo>
                  <a:pt x="694" y="0"/>
                </a:move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91" name="Freeform 24"/>
          <p:cNvSpPr>
            <a:spLocks/>
          </p:cNvSpPr>
          <p:nvPr/>
        </p:nvSpPr>
        <p:spPr bwMode="auto">
          <a:xfrm>
            <a:off x="1498600" y="3122613"/>
            <a:ext cx="2562225" cy="865187"/>
          </a:xfrm>
          <a:custGeom>
            <a:avLst/>
            <a:gdLst>
              <a:gd name="T0" fmla="*/ 0 w 1515"/>
              <a:gd name="T1" fmla="*/ 25201543 h 545"/>
              <a:gd name="T2" fmla="*/ 1126952868 w 1515"/>
              <a:gd name="T3" fmla="*/ 1370963990 h 545"/>
              <a:gd name="T4" fmla="*/ 2147483647 w 1515"/>
              <a:gd name="T5" fmla="*/ 1370963990 h 545"/>
              <a:gd name="T6" fmla="*/ 2147483647 w 1515"/>
              <a:gd name="T7" fmla="*/ 52922458 h 545"/>
              <a:gd name="T8" fmla="*/ 2147483647 w 1515"/>
              <a:gd name="T9" fmla="*/ 52922458 h 545"/>
              <a:gd name="T10" fmla="*/ 2147483647 w 1515"/>
              <a:gd name="T11" fmla="*/ 509071239 h 545"/>
              <a:gd name="T12" fmla="*/ 1739053847 w 1515"/>
              <a:gd name="T13" fmla="*/ 0 h 545"/>
              <a:gd name="T14" fmla="*/ 0 w 1515"/>
              <a:gd name="T15" fmla="*/ 25201543 h 5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15"/>
              <a:gd name="T25" fmla="*/ 0 h 545"/>
              <a:gd name="T26" fmla="*/ 1515 w 1515"/>
              <a:gd name="T27" fmla="*/ 545 h 54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15" h="545">
                <a:moveTo>
                  <a:pt x="0" y="10"/>
                </a:moveTo>
                <a:lnTo>
                  <a:pt x="394" y="544"/>
                </a:lnTo>
                <a:lnTo>
                  <a:pt x="1130" y="544"/>
                </a:lnTo>
                <a:lnTo>
                  <a:pt x="1514" y="21"/>
                </a:lnTo>
                <a:lnTo>
                  <a:pt x="906" y="21"/>
                </a:lnTo>
                <a:lnTo>
                  <a:pt x="768" y="202"/>
                </a:lnTo>
                <a:lnTo>
                  <a:pt x="608" y="0"/>
                </a:lnTo>
                <a:lnTo>
                  <a:pt x="0" y="1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92" name="Freeform 25"/>
          <p:cNvSpPr>
            <a:spLocks/>
          </p:cNvSpPr>
          <p:nvPr/>
        </p:nvSpPr>
        <p:spPr bwMode="auto">
          <a:xfrm>
            <a:off x="2743200" y="3968750"/>
            <a:ext cx="1588" cy="374650"/>
          </a:xfrm>
          <a:custGeom>
            <a:avLst/>
            <a:gdLst>
              <a:gd name="T0" fmla="*/ 0 w 1"/>
              <a:gd name="T1" fmla="*/ 0 h 236"/>
              <a:gd name="T2" fmla="*/ 0 w 1"/>
              <a:gd name="T3" fmla="*/ 592237558 h 236"/>
              <a:gd name="T4" fmla="*/ 0 60000 65536"/>
              <a:gd name="T5" fmla="*/ 0 60000 65536"/>
              <a:gd name="T6" fmla="*/ 0 w 1"/>
              <a:gd name="T7" fmla="*/ 0 h 236"/>
              <a:gd name="T8" fmla="*/ 1 w 1"/>
              <a:gd name="T9" fmla="*/ 236 h 2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36">
                <a:moveTo>
                  <a:pt x="0" y="0"/>
                </a:moveTo>
                <a:lnTo>
                  <a:pt x="0" y="23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93" name="Freeform 26"/>
          <p:cNvSpPr>
            <a:spLocks/>
          </p:cNvSpPr>
          <p:nvPr/>
        </p:nvSpPr>
        <p:spPr bwMode="auto">
          <a:xfrm>
            <a:off x="830263" y="2665413"/>
            <a:ext cx="1914525" cy="2574925"/>
          </a:xfrm>
          <a:custGeom>
            <a:avLst/>
            <a:gdLst>
              <a:gd name="T0" fmla="*/ 2147483647 w 1206"/>
              <a:gd name="T1" fmla="*/ 2147483647 h 1622"/>
              <a:gd name="T2" fmla="*/ 2147483647 w 1206"/>
              <a:gd name="T3" fmla="*/ 2147483647 h 1622"/>
              <a:gd name="T4" fmla="*/ 0 w 1206"/>
              <a:gd name="T5" fmla="*/ 2147483647 h 1622"/>
              <a:gd name="T6" fmla="*/ 0 w 1206"/>
              <a:gd name="T7" fmla="*/ 0 h 1622"/>
              <a:gd name="T8" fmla="*/ 1963200924 w 1206"/>
              <a:gd name="T9" fmla="*/ 0 h 1622"/>
              <a:gd name="T10" fmla="*/ 1963200924 w 1206"/>
              <a:gd name="T11" fmla="*/ 725804980 h 16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6"/>
              <a:gd name="T19" fmla="*/ 0 h 1622"/>
              <a:gd name="T20" fmla="*/ 1206 w 1206"/>
              <a:gd name="T21" fmla="*/ 1622 h 162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6" h="1622">
                <a:moveTo>
                  <a:pt x="1205" y="1323"/>
                </a:moveTo>
                <a:lnTo>
                  <a:pt x="1205" y="1621"/>
                </a:lnTo>
                <a:lnTo>
                  <a:pt x="0" y="1621"/>
                </a:lnTo>
                <a:lnTo>
                  <a:pt x="0" y="0"/>
                </a:lnTo>
                <a:lnTo>
                  <a:pt x="779" y="0"/>
                </a:lnTo>
                <a:lnTo>
                  <a:pt x="779" y="28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94" name="Freeform 27"/>
          <p:cNvSpPr>
            <a:spLocks/>
          </p:cNvSpPr>
          <p:nvPr/>
        </p:nvSpPr>
        <p:spPr bwMode="auto">
          <a:xfrm>
            <a:off x="3370263" y="2546350"/>
            <a:ext cx="1587" cy="577850"/>
          </a:xfrm>
          <a:custGeom>
            <a:avLst/>
            <a:gdLst>
              <a:gd name="T0" fmla="*/ 0 w 1"/>
              <a:gd name="T1" fmla="*/ 0 h 364"/>
              <a:gd name="T2" fmla="*/ 0 w 1"/>
              <a:gd name="T3" fmla="*/ 914817603 h 364"/>
              <a:gd name="T4" fmla="*/ 0 60000 65536"/>
              <a:gd name="T5" fmla="*/ 0 60000 65536"/>
              <a:gd name="T6" fmla="*/ 0 w 1"/>
              <a:gd name="T7" fmla="*/ 0 h 364"/>
              <a:gd name="T8" fmla="*/ 1 w 1"/>
              <a:gd name="T9" fmla="*/ 364 h 36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64">
                <a:moveTo>
                  <a:pt x="0" y="0"/>
                </a:moveTo>
                <a:lnTo>
                  <a:pt x="0" y="363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95" name="Line 28"/>
          <p:cNvSpPr>
            <a:spLocks noChangeShapeType="1"/>
          </p:cNvSpPr>
          <p:nvPr/>
        </p:nvSpPr>
        <p:spPr bwMode="auto">
          <a:xfrm flipH="1">
            <a:off x="6915150" y="3609975"/>
            <a:ext cx="1038225" cy="666750"/>
          </a:xfrm>
          <a:prstGeom prst="line">
            <a:avLst/>
          </a:prstGeom>
          <a:noFill/>
          <a:ln w="12700">
            <a:solidFill>
              <a:srgbClr val="C91F0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96" name="Line 29"/>
          <p:cNvSpPr>
            <a:spLocks noChangeShapeType="1"/>
          </p:cNvSpPr>
          <p:nvPr/>
        </p:nvSpPr>
        <p:spPr bwMode="auto">
          <a:xfrm>
            <a:off x="2814638" y="4400550"/>
            <a:ext cx="0" cy="34290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1297" name="Line 30"/>
          <p:cNvSpPr>
            <a:spLocks noChangeShapeType="1"/>
          </p:cNvSpPr>
          <p:nvPr/>
        </p:nvSpPr>
        <p:spPr bwMode="auto">
          <a:xfrm>
            <a:off x="3238500" y="4248150"/>
            <a:ext cx="709613" cy="0"/>
          </a:xfrm>
          <a:prstGeom prst="line">
            <a:avLst/>
          </a:prstGeom>
          <a:noFill/>
          <a:ln w="25400">
            <a:solidFill>
              <a:srgbClr val="C91F0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98" name="Rectangle 31"/>
          <p:cNvSpPr>
            <a:spLocks noChangeArrowheads="1"/>
          </p:cNvSpPr>
          <p:nvPr/>
        </p:nvSpPr>
        <p:spPr bwMode="auto">
          <a:xfrm>
            <a:off x="4305300" y="4602163"/>
            <a:ext cx="8350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نوشتن</a:t>
            </a:r>
            <a:endParaRPr lang="en-US" altLang="zh-TW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99" name="Freeform 32"/>
          <p:cNvSpPr>
            <a:spLocks/>
          </p:cNvSpPr>
          <p:nvPr/>
        </p:nvSpPr>
        <p:spPr bwMode="auto">
          <a:xfrm>
            <a:off x="4108450" y="4500563"/>
            <a:ext cx="1189038" cy="42862"/>
          </a:xfrm>
          <a:custGeom>
            <a:avLst/>
            <a:gdLst>
              <a:gd name="T0" fmla="*/ 2031333842 w 695"/>
              <a:gd name="T1" fmla="*/ 0 h 1"/>
              <a:gd name="T2" fmla="*/ 0 w 695"/>
              <a:gd name="T3" fmla="*/ 0 h 1"/>
              <a:gd name="T4" fmla="*/ 0 60000 65536"/>
              <a:gd name="T5" fmla="*/ 0 60000 65536"/>
              <a:gd name="T6" fmla="*/ 0 w 695"/>
              <a:gd name="T7" fmla="*/ 0 h 1"/>
              <a:gd name="T8" fmla="*/ 695 w 69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5" h="1">
                <a:moveTo>
                  <a:pt x="694" y="0"/>
                </a:move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ueprint">
  <a:themeElements>
    <a:clrScheme name="Blueprint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Blueprin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ueprint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Designs\Blueprint.pot</Template>
  <TotalTime>4222</TotalTime>
  <Words>2026</Words>
  <Application>Microsoft PowerPoint</Application>
  <PresentationFormat>On-screen Show (4:3)</PresentationFormat>
  <Paragraphs>450</Paragraphs>
  <Slides>30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Blueprint</vt:lpstr>
      <vt:lpstr>Equation</vt:lpstr>
      <vt:lpstr>Slide 1</vt:lpstr>
      <vt:lpstr>ضرب صحيح بدون علامت</vt:lpstr>
      <vt:lpstr>مشاهدات</vt:lpstr>
      <vt:lpstr>اين چگونه کار مي کند؟</vt:lpstr>
      <vt:lpstr>محاسبات ساده رياضي</vt:lpstr>
      <vt:lpstr>سخت افزار ضرب ورژن1</vt:lpstr>
      <vt:lpstr>الگوريتم ضرب ورژن1 </vt:lpstr>
      <vt:lpstr>نظارت بر روي ورژن1ضرب</vt:lpstr>
      <vt:lpstr>سخت افزار ضرب ورژن2 </vt:lpstr>
      <vt:lpstr>الگوريتم ضرب ورژن2</vt:lpstr>
      <vt:lpstr>Slide 11</vt:lpstr>
      <vt:lpstr>چه چيزي روي مي دهد؟</vt:lpstr>
      <vt:lpstr>مشاهدات ورژن2ضرب</vt:lpstr>
      <vt:lpstr>سخت افزار ضرب ورژن2</vt:lpstr>
      <vt:lpstr>الگوريتم ضرب ورژن 2</vt:lpstr>
      <vt:lpstr>الگوریتم ضرب بوت (Booth)</vt:lpstr>
      <vt:lpstr>الگوریتم ضرب بوت (Booth)</vt:lpstr>
      <vt:lpstr>الگوریتم ضرب بوت</vt:lpstr>
      <vt:lpstr>الگوریتم ضرب بوت</vt:lpstr>
      <vt:lpstr>ضرب کننده آرایه ای</vt:lpstr>
      <vt:lpstr>تقسيم :مداد و کاغذ</vt:lpstr>
      <vt:lpstr>سخت افزار تقسيم ورژن1</vt:lpstr>
      <vt:lpstr>الگوريتم تقسيم ورژن 1</vt:lpstr>
      <vt:lpstr>مشاهدات تقسيم ورژن1</vt:lpstr>
      <vt:lpstr>سخت افزار تقسيم ورژن 2</vt:lpstr>
      <vt:lpstr>الگوريتم تقسيم ورژن 2</vt:lpstr>
      <vt:lpstr>مشاهدات تقسيم ورژن2</vt:lpstr>
      <vt:lpstr>سخت افزار تقسيم ورژن 2</vt:lpstr>
      <vt:lpstr>الگوريتم تقسيم ورژن 3</vt:lpstr>
      <vt:lpstr>مشاهدات تقسيم ورژن3</vt:lpstr>
    </vt:vector>
  </TitlesOfParts>
  <Company>EECE of Udel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Topics in Hardware/Software Co-Design</dc:title>
  <dc:subject>محسن شادمان دانشگاه آزاد واحد مشهد تابستان 85</dc:subject>
  <dc:creator>معماری کامپیوتر -  استاد مجتبی پور محقق</dc:creator>
  <cp:lastModifiedBy>MOHSEN</cp:lastModifiedBy>
  <cp:revision>134</cp:revision>
  <dcterms:created xsi:type="dcterms:W3CDTF">1998-02-10T15:49:30Z</dcterms:created>
  <dcterms:modified xsi:type="dcterms:W3CDTF">2013-05-21T10:23:11Z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hadman.mohsen@gmail.com">
    <vt:lpwstr>1</vt:lpwstr>
  </property>
</Properties>
</file>