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1" r:id="rId2"/>
    <p:sldId id="256" r:id="rId3"/>
    <p:sldId id="295" r:id="rId4"/>
    <p:sldId id="296" r:id="rId5"/>
    <p:sldId id="297" r:id="rId6"/>
    <p:sldId id="298" r:id="rId7"/>
    <p:sldId id="299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5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1676400" cy="715962"/>
          </a:xfrm>
        </p:spPr>
        <p:txBody>
          <a:bodyPr>
            <a:normAutofit/>
          </a:bodyPr>
          <a:lstStyle/>
          <a:p>
            <a:pPr algn="l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PAL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8229600" cy="1219200"/>
          </a:xfrm>
        </p:spPr>
        <p:txBody>
          <a:bodyPr>
            <a:normAutofit fontScale="92500"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There is also </a:t>
            </a:r>
            <a:r>
              <a:rPr lang="en-US" sz="2400" dirty="0" smtClean="0"/>
              <a:t>another kind </a:t>
            </a:r>
            <a:r>
              <a:rPr lang="en-US" sz="2400" dirty="0"/>
              <a:t>of programmable device with a fixed OR plane and a programmable AND plane.  An example of this structure called a PAL structure can be seen below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5370" name="Object 1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924947" y="2057400"/>
          <a:ext cx="6380854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Visio" r:id="rId3" imgW="7114222" imgH="5012531" progId="">
                  <p:embed/>
                </p:oleObj>
              </mc:Choice>
              <mc:Fallback>
                <p:oleObj name="Visio" r:id="rId3" imgW="7114222" imgH="501253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947" y="2057400"/>
                        <a:ext cx="6380854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09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" y="0"/>
            <a:ext cx="9134454" cy="6858000"/>
          </a:xfrm>
        </p:spPr>
      </p:pic>
    </p:spTree>
    <p:extLst>
      <p:ext uri="{BB962C8B-B14F-4D97-AF65-F5344CB8AC3E}">
        <p14:creationId xmlns:p14="http://schemas.microsoft.com/office/powerpoint/2010/main" val="139100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9144000" cy="6865167"/>
          </a:xfrm>
        </p:spPr>
      </p:pic>
    </p:spTree>
    <p:extLst>
      <p:ext uri="{BB962C8B-B14F-4D97-AF65-F5344CB8AC3E}">
        <p14:creationId xmlns:p14="http://schemas.microsoft.com/office/powerpoint/2010/main" val="268990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مدارهای منطقی برنامه پذیر </a:t>
            </a:r>
            <a:r>
              <a:rPr lang="en-US" dirty="0" smtClean="0"/>
              <a:t>CPLD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PAL</a:t>
            </a:r>
            <a:r>
              <a:rPr lang="fa-IR" dirty="0" smtClean="0"/>
              <a:t>ها، </a:t>
            </a:r>
            <a:r>
              <a:rPr lang="en-US" dirty="0" smtClean="0"/>
              <a:t>IC</a:t>
            </a:r>
            <a:r>
              <a:rPr lang="fa-IR" dirty="0" smtClean="0"/>
              <a:t>های قابل برنامه ریزی خوبی هستند، ولی برای طراحی سیستم های پیچیده دیجیتال، ممکن است به چندین </a:t>
            </a:r>
            <a:r>
              <a:rPr lang="en-US" dirty="0" smtClean="0"/>
              <a:t>PAL</a:t>
            </a:r>
            <a:r>
              <a:rPr lang="fa-IR" dirty="0" smtClean="0"/>
              <a:t> نیاز باشد.</a:t>
            </a:r>
          </a:p>
          <a:p>
            <a:endParaRPr lang="fa-IR" sz="3200" dirty="0"/>
          </a:p>
          <a:p>
            <a:r>
              <a:rPr lang="en-US" dirty="0" smtClean="0"/>
              <a:t>CPLD</a:t>
            </a:r>
            <a:r>
              <a:rPr lang="fa-IR" dirty="0" smtClean="0"/>
              <a:t>ها از چندین بلوک منطقی و تعدادی ماکروسل تشکیل شده اند که با سیستم های ارتباطی و سوییچ های قابل برنامه ریزی با هم مرتبط می شوند.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5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ساختار </a:t>
            </a:r>
            <a:r>
              <a:rPr lang="en-US" dirty="0" smtClean="0"/>
              <a:t>CPLD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01" y="1935163"/>
            <a:ext cx="8123998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7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کاربردها و مزایای </a:t>
            </a:r>
            <a:r>
              <a:rPr lang="en-US" dirty="0" smtClean="0"/>
              <a:t>CPLD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CPLD</a:t>
            </a:r>
            <a:r>
              <a:rPr lang="fa-IR" dirty="0" smtClean="0"/>
              <a:t> به علت سرعت زیاد و ظرفیت بالا (چند هزار گیت در یک </a:t>
            </a:r>
            <a:r>
              <a:rPr lang="en-US" dirty="0" smtClean="0"/>
              <a:t>IC</a:t>
            </a:r>
            <a:r>
              <a:rPr lang="fa-IR" dirty="0" smtClean="0"/>
              <a:t>) برای طراحی نمونه سازی سیستم های دیجیتال، کنترل کننده های گرافیکی، شبکه های کامپیوتری </a:t>
            </a:r>
            <a:r>
              <a:rPr lang="en-US" dirty="0" smtClean="0"/>
              <a:t>LAN</a:t>
            </a:r>
            <a:r>
              <a:rPr lang="fa-IR" dirty="0" smtClean="0"/>
              <a:t>، قسمت های مختلف پروسسور و ... به کار برده می شود.</a:t>
            </a:r>
          </a:p>
          <a:p>
            <a:endParaRPr lang="fa-IR" dirty="0" smtClean="0"/>
          </a:p>
          <a:p>
            <a:r>
              <a:rPr lang="fa-IR" dirty="0" smtClean="0"/>
              <a:t>به طور کلی </a:t>
            </a:r>
            <a:r>
              <a:rPr lang="en-US" dirty="0" smtClean="0"/>
              <a:t>CPLD</a:t>
            </a:r>
            <a:r>
              <a:rPr lang="fa-IR" dirty="0" smtClean="0"/>
              <a:t> برای طراحی سیستم های دیجیتالی که به تعداد زیاد گیت های </a:t>
            </a:r>
            <a:r>
              <a:rPr lang="en-US" dirty="0" smtClean="0"/>
              <a:t>AND</a:t>
            </a:r>
            <a:r>
              <a:rPr lang="fa-IR" dirty="0"/>
              <a:t> </a:t>
            </a:r>
            <a:r>
              <a:rPr lang="fa-IR" dirty="0" smtClean="0"/>
              <a:t>و </a:t>
            </a:r>
            <a:r>
              <a:rPr lang="en-US" dirty="0" smtClean="0"/>
              <a:t>OR</a:t>
            </a:r>
            <a:r>
              <a:rPr lang="fa-IR" dirty="0" smtClean="0"/>
              <a:t> نیاز دارند به کار برده می شوند.</a:t>
            </a:r>
          </a:p>
          <a:p>
            <a:endParaRPr lang="fa-IR" dirty="0" smtClean="0"/>
          </a:p>
          <a:p>
            <a:r>
              <a:rPr lang="fa-IR" dirty="0" smtClean="0"/>
              <a:t>یکی دیگر از مزایای </a:t>
            </a:r>
            <a:r>
              <a:rPr lang="en-US" dirty="0" smtClean="0"/>
              <a:t>CPLD</a:t>
            </a:r>
            <a:r>
              <a:rPr lang="fa-IR" dirty="0" smtClean="0"/>
              <a:t>، </a:t>
            </a:r>
            <a:r>
              <a:rPr lang="fa-IR" dirty="0" smtClean="0">
                <a:solidFill>
                  <a:srgbClr val="FF0000"/>
                </a:solidFill>
              </a:rPr>
              <a:t>قابلیت برنامه ریزی مجدد </a:t>
            </a:r>
            <a:r>
              <a:rPr lang="fa-IR" dirty="0" smtClean="0"/>
              <a:t>آن می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انواع سوییچ های قابل برنامه ریزی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ترانزیستور سوییچ قابل برنامه ریزی با گیت شناور</a:t>
            </a:r>
          </a:p>
          <a:p>
            <a:r>
              <a:rPr lang="fa-IR" dirty="0" smtClean="0"/>
              <a:t>سوییچ قابل برنامه ریزی با حافظه </a:t>
            </a:r>
            <a:r>
              <a:rPr lang="en-US" dirty="0" smtClean="0"/>
              <a:t>SRAM</a:t>
            </a:r>
          </a:p>
          <a:p>
            <a:r>
              <a:rPr lang="fa-IR" dirty="0" smtClean="0"/>
              <a:t>سوییچ قابل برنامه ریزی آنتی فیوز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15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/>
              <a:t>ترانزیستور سوییچ قابل برنامه ریزی با گیت </a:t>
            </a:r>
            <a:r>
              <a:rPr lang="fa-IR" sz="3600" dirty="0" smtClean="0"/>
              <a:t>شناور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39845"/>
            <a:ext cx="3888431" cy="4380072"/>
          </a:xfrm>
        </p:spPr>
      </p:pic>
    </p:spTree>
    <p:extLst>
      <p:ext uri="{BB962C8B-B14F-4D97-AF65-F5344CB8AC3E}">
        <p14:creationId xmlns:p14="http://schemas.microsoft.com/office/powerpoint/2010/main" val="261830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سوییچ قابل برنامه ریزی با حافظه </a:t>
            </a:r>
            <a:r>
              <a:rPr lang="en-US" dirty="0"/>
              <a:t>SRAM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2477294"/>
            <a:ext cx="3733800" cy="3305175"/>
          </a:xfrm>
        </p:spPr>
      </p:pic>
    </p:spTree>
    <p:extLst>
      <p:ext uri="{BB962C8B-B14F-4D97-AF65-F5344CB8AC3E}">
        <p14:creationId xmlns:p14="http://schemas.microsoft.com/office/powerpoint/2010/main" val="387944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سوییچ قابل برنامه ریزی آنتی فیوز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376684"/>
            <a:ext cx="3528392" cy="5481316"/>
          </a:xfrm>
        </p:spPr>
      </p:pic>
    </p:spTree>
    <p:extLst>
      <p:ext uri="{BB962C8B-B14F-4D97-AF65-F5344CB8AC3E}">
        <p14:creationId xmlns:p14="http://schemas.microsoft.com/office/powerpoint/2010/main" val="423507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طراحی کامپیوتری سیستم های دیجیتال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786578" y="4000504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567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ساختار </a:t>
            </a:r>
            <a:r>
              <a:rPr lang="en-US" dirty="0" smtClean="0"/>
              <a:t>FPGA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اندازه </a:t>
            </a:r>
            <a:r>
              <a:rPr lang="en-US" dirty="0" smtClean="0"/>
              <a:t>PAL</a:t>
            </a:r>
            <a:r>
              <a:rPr lang="fa-IR" dirty="0" smtClean="0"/>
              <a:t>ها محدود و تا حدود 200 گیت می باشد و خروجی آن ها، مجموع حاصل ضرب است.</a:t>
            </a:r>
          </a:p>
          <a:p>
            <a:pPr algn="just"/>
            <a:r>
              <a:rPr lang="en-US" dirty="0" smtClean="0"/>
              <a:t>FPGA</a:t>
            </a:r>
            <a:r>
              <a:rPr lang="fa-IR" dirty="0" smtClean="0"/>
              <a:t>ها مدارهای قابل برنامه ریزی هستند که از </a:t>
            </a:r>
            <a:r>
              <a:rPr lang="fa-IR" dirty="0" smtClean="0">
                <a:solidFill>
                  <a:srgbClr val="FF0000"/>
                </a:solidFill>
              </a:rPr>
              <a:t>آرایه ای از بلوک ها (سلول</a:t>
            </a:r>
            <a:r>
              <a:rPr lang="fa-IR" sz="1200" dirty="0" smtClean="0">
                <a:solidFill>
                  <a:srgbClr val="FF0000"/>
                </a:solidFill>
              </a:rPr>
              <a:t> </a:t>
            </a:r>
            <a:r>
              <a:rPr lang="fa-IR" dirty="0" smtClean="0">
                <a:solidFill>
                  <a:srgbClr val="FF0000"/>
                </a:solidFill>
              </a:rPr>
              <a:t>ها)ی منطقی</a:t>
            </a:r>
            <a:r>
              <a:rPr lang="fa-IR" dirty="0" smtClean="0"/>
              <a:t> تشکیل شده اندکه توسط </a:t>
            </a:r>
            <a:r>
              <a:rPr lang="fa-IR" dirty="0" smtClean="0">
                <a:solidFill>
                  <a:srgbClr val="FF0000"/>
                </a:solidFill>
              </a:rPr>
              <a:t>خطوط ارتباطی </a:t>
            </a:r>
            <a:r>
              <a:rPr lang="fa-IR" dirty="0" smtClean="0"/>
              <a:t>و </a:t>
            </a:r>
            <a:r>
              <a:rPr lang="fa-IR" dirty="0" smtClean="0">
                <a:solidFill>
                  <a:srgbClr val="FF0000"/>
                </a:solidFill>
              </a:rPr>
              <a:t>از طریق سوییچ های قابل برنامه ریزی </a:t>
            </a:r>
            <a:r>
              <a:rPr lang="fa-IR" dirty="0" smtClean="0"/>
              <a:t>به هم متصل می شوند.</a:t>
            </a:r>
          </a:p>
          <a:p>
            <a:pPr lvl="1" algn="just"/>
            <a:r>
              <a:rPr lang="fa-IR" dirty="0" smtClean="0"/>
              <a:t>علاوه بر این، </a:t>
            </a:r>
            <a:r>
              <a:rPr lang="fa-IR" dirty="0" smtClean="0">
                <a:solidFill>
                  <a:srgbClr val="FF0000"/>
                </a:solidFill>
              </a:rPr>
              <a:t>بافرهای ورودی/خروجی قابل برنامه ریزی </a:t>
            </a:r>
            <a:r>
              <a:rPr lang="fa-IR" dirty="0" smtClean="0"/>
              <a:t>برای ارتباط با پایه های </a:t>
            </a:r>
            <a:r>
              <a:rPr lang="en-US" dirty="0" smtClean="0"/>
              <a:t>FPGA</a:t>
            </a:r>
            <a:r>
              <a:rPr lang="fa-IR" dirty="0" smtClean="0"/>
              <a:t> پیش بینی شده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05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ساختار </a:t>
            </a:r>
            <a:r>
              <a:rPr lang="en-US" sz="4000" dirty="0" smtClean="0"/>
              <a:t>FPGA</a:t>
            </a:r>
            <a:r>
              <a:rPr lang="fa-IR" sz="4000" dirty="0" smtClean="0"/>
              <a:t> و خطوط ارتباطی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03124"/>
            <a:ext cx="5472608" cy="5118809"/>
          </a:xfrm>
        </p:spPr>
      </p:pic>
    </p:spTree>
    <p:extLst>
      <p:ext uri="{BB962C8B-B14F-4D97-AF65-F5344CB8AC3E}">
        <p14:creationId xmlns:p14="http://schemas.microsoft.com/office/powerpoint/2010/main" val="42090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بلوک یا سلول منطقی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بلوک یا سلول منطقی می تواند:</a:t>
            </a:r>
          </a:p>
          <a:p>
            <a:pPr marL="0" indent="0">
              <a:buNone/>
            </a:pPr>
            <a:r>
              <a:rPr lang="fa-IR" dirty="0" smtClean="0"/>
              <a:t>1- از تعدادی مولتی پلکسر تشکیل شده باشد که با آنها می توان توابع منطقی را پیاده سازی کرد.</a:t>
            </a:r>
          </a:p>
          <a:p>
            <a:pPr marL="0" indent="0">
              <a:buNone/>
            </a:pPr>
            <a:r>
              <a:rPr lang="fa-IR" dirty="0" smtClean="0"/>
              <a:t>2- از جدول </a:t>
            </a:r>
            <a:r>
              <a:rPr lang="en-US" dirty="0" smtClean="0"/>
              <a:t>LUT</a:t>
            </a:r>
            <a:r>
              <a:rPr lang="fa-IR" dirty="0" smtClean="0"/>
              <a:t> (</a:t>
            </a:r>
            <a:r>
              <a:rPr lang="en-US" dirty="0" smtClean="0"/>
              <a:t>Look Up Table</a:t>
            </a:r>
            <a:r>
              <a:rPr lang="fa-IR" dirty="0" smtClean="0"/>
              <a:t>) تشکیل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41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/>
              <a:t>سلول منطقی بر اساس مالتی پلکسر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/>
          <a:lstStyle/>
          <a:p>
            <a:r>
              <a:rPr lang="fa-IR" dirty="0" smtClean="0"/>
              <a:t>یکی از سلول های منطقی با مالتی پلکسر به نام سلول منطقی خانواده </a:t>
            </a:r>
            <a:r>
              <a:rPr lang="en-US" dirty="0" smtClean="0"/>
              <a:t>ACT-1</a:t>
            </a:r>
            <a:r>
              <a:rPr lang="fa-IR" dirty="0" smtClean="0"/>
              <a:t> از شرکت </a:t>
            </a:r>
            <a:r>
              <a:rPr lang="en-US" dirty="0" err="1" smtClean="0"/>
              <a:t>Actel</a:t>
            </a:r>
            <a:r>
              <a:rPr lang="fa-IR" dirty="0" smtClean="0"/>
              <a:t> می باشد.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4" y="2547308"/>
            <a:ext cx="5800620" cy="401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8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پیاده سازی تابع </a:t>
            </a:r>
            <a:r>
              <a:rPr lang="en-US" sz="3200" dirty="0" smtClean="0"/>
              <a:t>F=</a:t>
            </a:r>
            <a:r>
              <a:rPr lang="en-US" sz="3200" dirty="0" err="1" smtClean="0"/>
              <a:t>xy+z</a:t>
            </a:r>
            <a:r>
              <a:rPr lang="fa-IR" sz="3200" dirty="0" smtClean="0"/>
              <a:t> با استفاده از سلول </a:t>
            </a:r>
            <a:r>
              <a:rPr lang="en-US" sz="3200" dirty="0" smtClean="0"/>
              <a:t>ACT-1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1986756"/>
            <a:ext cx="5515623" cy="3818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2226322"/>
            <a:ext cx="432048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  <a:p>
            <a:endParaRPr lang="en-US" sz="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endParaRPr lang="en-US" sz="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  <a:p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256" y="3789040"/>
            <a:ext cx="2469744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سلول های منطقی بر اساس جدول </a:t>
            </a:r>
            <a:r>
              <a:rPr lang="en-US" sz="4000" dirty="0" smtClean="0"/>
              <a:t>LUT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اکثر سلول های منطقی </a:t>
            </a:r>
            <a:r>
              <a:rPr lang="en-US" dirty="0" smtClean="0"/>
              <a:t>FPGA</a:t>
            </a:r>
            <a:r>
              <a:rPr lang="fa-IR" dirty="0" smtClean="0"/>
              <a:t> بر اساس جدول </a:t>
            </a:r>
            <a:r>
              <a:rPr lang="en-US" dirty="0" smtClean="0"/>
              <a:t>LUT</a:t>
            </a:r>
            <a:r>
              <a:rPr lang="fa-IR" dirty="0" smtClean="0"/>
              <a:t> ساخته شده اند.</a:t>
            </a:r>
          </a:p>
          <a:p>
            <a:r>
              <a:rPr lang="fa-IR" dirty="0" smtClean="0"/>
              <a:t>جدول </a:t>
            </a:r>
            <a:r>
              <a:rPr lang="en-US" dirty="0" smtClean="0"/>
              <a:t>LUT</a:t>
            </a:r>
            <a:r>
              <a:rPr lang="fa-IR" dirty="0" smtClean="0"/>
              <a:t> از تعدادی سلول های حافظه </a:t>
            </a:r>
            <a:r>
              <a:rPr lang="en-US" dirty="0" smtClean="0"/>
              <a:t>SRAM</a:t>
            </a:r>
            <a:r>
              <a:rPr lang="fa-IR" dirty="0" smtClean="0"/>
              <a:t> ساخته می شود که در موقع برنامه ریزی به آن مقدار داده می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71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33369"/>
            <a:ext cx="5570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7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72" y="-30734"/>
            <a:ext cx="6786564" cy="6849695"/>
          </a:xfrm>
        </p:spPr>
      </p:pic>
    </p:spTree>
    <p:extLst>
      <p:ext uri="{BB962C8B-B14F-4D97-AF65-F5344CB8AC3E}">
        <p14:creationId xmlns:p14="http://schemas.microsoft.com/office/powerpoint/2010/main" val="18198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جلسه آینده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Titr" pitchFamily="2" charset="-78"/>
              </a:rPr>
              <a:t>زبان توصیف سخت افزار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B Titr" pitchFamily="2" charset="-78"/>
              </a:rPr>
              <a:t>VHDL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cs typeface="B Titr" pitchFamily="2" charset="-78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امروزه علاوه بر مدارهای مجتمع </a:t>
            </a:r>
            <a:r>
              <a:rPr lang="en-US" dirty="0" smtClean="0"/>
              <a:t>(IC)</a:t>
            </a:r>
            <a:r>
              <a:rPr lang="fa-IR" dirty="0" smtClean="0"/>
              <a:t> استاندارد، مدارهای مجتمع خاص </a:t>
            </a:r>
            <a:r>
              <a:rPr lang="en-US" dirty="0" smtClean="0"/>
              <a:t>ASIC</a:t>
            </a:r>
            <a:r>
              <a:rPr lang="fa-IR" dirty="0" smtClean="0"/>
              <a:t> </a:t>
            </a:r>
            <a:r>
              <a:rPr lang="en-US" dirty="0" smtClean="0"/>
              <a:t>(Application-Specific-</a:t>
            </a:r>
            <a:r>
              <a:rPr lang="en-US" dirty="0" err="1" smtClean="0"/>
              <a:t>Iintegrated_Circuits</a:t>
            </a:r>
            <a:r>
              <a:rPr lang="en-US" dirty="0" smtClean="0"/>
              <a:t>)</a:t>
            </a:r>
            <a:r>
              <a:rPr lang="fa-IR" dirty="0" smtClean="0"/>
              <a:t> </a:t>
            </a:r>
            <a:br>
              <a:rPr lang="fa-IR" dirty="0" smtClean="0"/>
            </a:br>
            <a:r>
              <a:rPr lang="fa-IR" dirty="0" smtClean="0"/>
              <a:t>بر اساس نیاز مشتری ساخته می شود. (تعدادکم، ساخت پرهزینه)</a:t>
            </a:r>
          </a:p>
          <a:p>
            <a:endParaRPr lang="fa-IR" dirty="0"/>
          </a:p>
          <a:p>
            <a:r>
              <a:rPr lang="fa-IR" dirty="0" smtClean="0"/>
              <a:t>برای حل این مشکل مدارهای منطقی قابل برنامه ریزی</a:t>
            </a:r>
            <a:br>
              <a:rPr lang="fa-IR" dirty="0" smtClean="0"/>
            </a:br>
            <a:r>
              <a:rPr lang="fa-IR" dirty="0" smtClean="0"/>
              <a:t> </a:t>
            </a:r>
            <a:r>
              <a:rPr lang="en-US" sz="2400" dirty="0" smtClean="0"/>
              <a:t>(Programmable Logic Array)PLA</a:t>
            </a:r>
            <a:r>
              <a:rPr lang="fa-IR" sz="2400" dirty="0" smtClean="0"/>
              <a:t>،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(Programmable Array Logic)PAL</a:t>
            </a:r>
            <a:r>
              <a:rPr lang="fa-IR" sz="2400" dirty="0" smtClean="0"/>
              <a:t> و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(</a:t>
            </a:r>
            <a:r>
              <a:rPr lang="en-US" sz="2400" dirty="0"/>
              <a:t>Programmable Logic </a:t>
            </a:r>
            <a:r>
              <a:rPr lang="en-US" sz="2400" dirty="0" smtClean="0"/>
              <a:t>Device)PLD</a:t>
            </a:r>
            <a:r>
              <a:rPr lang="fa-IR" dirty="0" smtClean="0"/>
              <a:t> به بازار آمدند.</a:t>
            </a:r>
            <a:endParaRPr lang="en-US" dirty="0" smtClean="0"/>
          </a:p>
          <a:p>
            <a:endParaRPr lang="en-US" dirty="0"/>
          </a:p>
          <a:p>
            <a:r>
              <a:rPr lang="fa-IR" dirty="0" smtClean="0"/>
              <a:t>نوع پیشرفته</a:t>
            </a:r>
            <a:r>
              <a:rPr lang="fa-IR" sz="1200" dirty="0"/>
              <a:t> </a:t>
            </a:r>
            <a:r>
              <a:rPr lang="fa-IR" dirty="0" smtClean="0"/>
              <a:t>تر مدارهای مجتمع قابل برنامه ریزی </a:t>
            </a:r>
            <a:r>
              <a:rPr lang="en-US" dirty="0" smtClean="0"/>
              <a:t>FPGA</a:t>
            </a:r>
            <a:r>
              <a:rPr lang="fa-IR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(Field Programmable Gate Array)</a:t>
            </a:r>
            <a:r>
              <a:rPr lang="fa-IR" dirty="0" smtClean="0"/>
              <a:t>نام دارد.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4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مزایا و معایب </a:t>
            </a:r>
            <a:r>
              <a:rPr lang="en-US" dirty="0" smtClean="0"/>
              <a:t>FPGA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b="1" dirty="0" smtClean="0"/>
              <a:t>مزایا:</a:t>
            </a:r>
          </a:p>
          <a:p>
            <a:pPr lvl="1"/>
            <a:r>
              <a:rPr lang="fa-IR" dirty="0" smtClean="0"/>
              <a:t>مدارهای دیجیتال پیچیده به آسانی در آن ها پیاده سازی می شوند.</a:t>
            </a:r>
          </a:p>
          <a:p>
            <a:pPr lvl="1"/>
            <a:r>
              <a:rPr lang="fa-IR" dirty="0" smtClean="0"/>
              <a:t>تست مدار سریع است.</a:t>
            </a:r>
          </a:p>
          <a:p>
            <a:pPr lvl="1"/>
            <a:r>
              <a:rPr lang="fa-IR" dirty="0" smtClean="0"/>
              <a:t>برای تولید کم، ارزان تمام می شود.</a:t>
            </a:r>
          </a:p>
          <a:p>
            <a:pPr lvl="1"/>
            <a:r>
              <a:rPr lang="fa-IR" dirty="0"/>
              <a:t>قابل برنامه ریزی توسط کاربر.</a:t>
            </a:r>
          </a:p>
          <a:p>
            <a:pPr lvl="1"/>
            <a:r>
              <a:rPr lang="fa-IR" dirty="0" smtClean="0"/>
              <a:t>متناسب با نیاز، </a:t>
            </a:r>
            <a:r>
              <a:rPr lang="fa-IR" dirty="0"/>
              <a:t>تغییرات لازم در طراحی </a:t>
            </a:r>
            <a:r>
              <a:rPr lang="fa-IR" dirty="0" smtClean="0"/>
              <a:t>ایجاد و مجدداً </a:t>
            </a:r>
            <a:r>
              <a:rPr lang="en-US" dirty="0" smtClean="0"/>
              <a:t>FPGA</a:t>
            </a:r>
            <a:r>
              <a:rPr lang="fa-IR" dirty="0" smtClean="0"/>
              <a:t> با ساختار جدید برنامه ریزی می شود.</a:t>
            </a:r>
          </a:p>
          <a:p>
            <a:endParaRPr lang="fa-IR" dirty="0" smtClean="0"/>
          </a:p>
          <a:p>
            <a:r>
              <a:rPr lang="fa-IR" b="1" dirty="0" smtClean="0"/>
              <a:t>معایب:</a:t>
            </a:r>
          </a:p>
          <a:p>
            <a:pPr lvl="1"/>
            <a:r>
              <a:rPr lang="fa-IR" dirty="0" smtClean="0"/>
              <a:t>سطح سیلیکن </a:t>
            </a:r>
            <a:r>
              <a:rPr lang="en-US" dirty="0" smtClean="0"/>
              <a:t>FPGA</a:t>
            </a:r>
            <a:r>
              <a:rPr lang="fa-IR" dirty="0" smtClean="0"/>
              <a:t> بصورت بهینه استفاده نمی شود.</a:t>
            </a:r>
          </a:p>
          <a:p>
            <a:pPr lvl="1"/>
            <a:r>
              <a:rPr lang="fa-IR" dirty="0" smtClean="0"/>
              <a:t>تأخیر و توان مصرفی آن نسبت به </a:t>
            </a:r>
            <a:r>
              <a:rPr lang="en-US" dirty="0" smtClean="0"/>
              <a:t>IC</a:t>
            </a:r>
            <a:r>
              <a:rPr lang="fa-IR" dirty="0" smtClean="0"/>
              <a:t>های ساخت کارخانه بیشتر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0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مدارهای منطقی برنامه پذیر </a:t>
            </a:r>
            <a:r>
              <a:rPr lang="en-US" dirty="0" smtClean="0"/>
              <a:t>PLA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</a:t>
            </a:r>
            <a:r>
              <a:rPr lang="fa-IR" dirty="0" smtClean="0"/>
              <a:t> دارای یک طبقه آرایه ای قابل برنامه ریزی از گیت </a:t>
            </a:r>
            <a:r>
              <a:rPr lang="en-US" dirty="0" smtClean="0"/>
              <a:t>AND</a:t>
            </a:r>
            <a:r>
              <a:rPr lang="fa-IR" dirty="0" smtClean="0"/>
              <a:t> و یک طبقه آرایه قابل برنامه ریزی از گیت </a:t>
            </a:r>
            <a:r>
              <a:rPr lang="en-US" dirty="0" smtClean="0"/>
              <a:t>OR</a:t>
            </a:r>
            <a:r>
              <a:rPr lang="fa-IR" dirty="0" smtClean="0"/>
              <a:t> می باشد.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68960"/>
            <a:ext cx="4752528" cy="354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2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dirty="0" smtClean="0"/>
          </a:p>
        </p:txBody>
      </p:sp>
      <p:pic>
        <p:nvPicPr>
          <p:cNvPr id="244740" name="Picture 4" descr="PLA-EX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14400"/>
            <a:ext cx="754380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hape 5121"/>
          <p:cNvSpPr txBox="1">
            <a:spLocks noChangeArrowheads="1"/>
          </p:cNvSpPr>
          <p:nvPr/>
        </p:nvSpPr>
        <p:spPr>
          <a:xfrm>
            <a:off x="762000" y="0"/>
            <a:ext cx="8229600" cy="1143000"/>
          </a:xfrm>
          <a:prstGeom prst="rect">
            <a:avLst/>
          </a:prstGeom>
        </p:spPr>
        <p:txBody>
          <a:bodyPr vert="horz" lIns="92075" tIns="46038" rIns="92075" bIns="46038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مثال: پیاده سازی مدار با استفاده از یک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PLA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با 3 ورودي و 2 خروجي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638800"/>
            <a:ext cx="8077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Tx/>
              <a:buNone/>
            </a:pPr>
            <a:r>
              <a:rPr lang="fa-IR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نکته: 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در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PLA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 توابع به فرم ساده شده مورد استفاده قرار می گیرند و هر چه توابع ساده شده دارای جملات مشترک بیشتری باشند تعداد اتصالات لازم برای برنامه ریزی و حجم 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PLA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 مورد نیاز کمتر می شود.</a:t>
            </a:r>
            <a:endParaRPr lang="en-US" dirty="0">
              <a:latin typeface="Arial Unicode MS" pitchFamily="34" charset="-128"/>
              <a:ea typeface="Arial Unicode MS" pitchFamily="34" charset="-128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646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4088"/>
            <a:ext cx="8229600" cy="677037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ادامه مثال</a:t>
            </a:r>
            <a:endParaRPr lang="en-US" sz="24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43715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85145"/>
            <a:ext cx="7086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/>
              <a:t>روشهای مختلف برنامه ریزی </a:t>
            </a:r>
            <a:r>
              <a:rPr lang="fa-IR" sz="4000" dirty="0" smtClean="0"/>
              <a:t>اتصالات در </a:t>
            </a:r>
            <a:r>
              <a:rPr lang="en-US" sz="4000" dirty="0" smtClean="0"/>
              <a:t>PLA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b="1" dirty="0" smtClean="0"/>
              <a:t>سوزاندن یا قطع یک فیوز</a:t>
            </a:r>
            <a:r>
              <a:rPr lang="fa-IR" dirty="0" smtClean="0"/>
              <a:t>: </a:t>
            </a:r>
            <a:br>
              <a:rPr lang="fa-IR" dirty="0" smtClean="0"/>
            </a:br>
            <a:r>
              <a:rPr lang="fa-IR" dirty="0" smtClean="0"/>
              <a:t>	در این روش، با ارسال جریان بیش از حد در مسیری که نباید اتصالی وجود داشته باشد، فیوز را سوزانده و در نتیجه اتصال قطع </a:t>
            </a:r>
            <a:br>
              <a:rPr lang="fa-IR" dirty="0" smtClean="0"/>
            </a:br>
            <a:r>
              <a:rPr lang="fa-IR" dirty="0" smtClean="0"/>
              <a:t>می شود.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/>
          </a:p>
          <a:p>
            <a:pPr marL="514350" indent="-514350">
              <a:buFont typeface="+mj-lt"/>
              <a:buAutoNum type="arabicPeriod"/>
            </a:pPr>
            <a:r>
              <a:rPr lang="fa-IR" b="1" dirty="0" smtClean="0"/>
              <a:t>استفاده از ترانزیستور به عنوان سوییچ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8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مدارهای منطقی برنامه پذیر </a:t>
            </a:r>
            <a:r>
              <a:rPr lang="en-US" dirty="0" smtClean="0"/>
              <a:t>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</a:t>
            </a:r>
            <a:r>
              <a:rPr lang="en-US" dirty="0" smtClean="0"/>
              <a:t>PAL</a:t>
            </a:r>
            <a:r>
              <a:rPr lang="fa-IR" dirty="0" smtClean="0"/>
              <a:t> فقط آرایه </a:t>
            </a:r>
            <a:r>
              <a:rPr lang="en-US" dirty="0" smtClean="0"/>
              <a:t>AND</a:t>
            </a:r>
            <a:r>
              <a:rPr lang="fa-IR" dirty="0" smtClean="0"/>
              <a:t> قابل برنامه ریزی است و خروجی های </a:t>
            </a:r>
            <a:r>
              <a:rPr lang="en-US" dirty="0" smtClean="0"/>
              <a:t>AND</a:t>
            </a:r>
            <a:r>
              <a:rPr lang="fa-IR" dirty="0" smtClean="0"/>
              <a:t> به ورودی های </a:t>
            </a:r>
            <a:r>
              <a:rPr lang="en-US" dirty="0" smtClean="0"/>
              <a:t>OR</a:t>
            </a:r>
            <a:r>
              <a:rPr lang="fa-IR" dirty="0" smtClean="0"/>
              <a:t> به طور دائم متصل هستند.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12" y="3068960"/>
            <a:ext cx="32289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1503</TotalTime>
  <Words>702</Words>
  <Application>Microsoft Office PowerPoint</Application>
  <PresentationFormat>On-screen Show (4:3)</PresentationFormat>
  <Paragraphs>86</Paragraphs>
  <Slides>28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2" baseType="lpstr">
      <vt:lpstr>Arial Unicode MS</vt:lpstr>
      <vt:lpstr>Arial</vt:lpstr>
      <vt:lpstr>B Lotus</vt:lpstr>
      <vt:lpstr>B Nazanin</vt:lpstr>
      <vt:lpstr>B Titr</vt:lpstr>
      <vt:lpstr>B Traffic</vt:lpstr>
      <vt:lpstr>Calibri</vt:lpstr>
      <vt:lpstr>Constantia</vt:lpstr>
      <vt:lpstr>Nazanin</vt:lpstr>
      <vt:lpstr>Times New Roman</vt:lpstr>
      <vt:lpstr>Wingdings</vt:lpstr>
      <vt:lpstr>Wingdings 2</vt:lpstr>
      <vt:lpstr>Flow</vt:lpstr>
      <vt:lpstr>Visio</vt:lpstr>
      <vt:lpstr>io</vt:lpstr>
      <vt:lpstr>طراحی کامپیوتری سیستم های دیجیتال</vt:lpstr>
      <vt:lpstr>مقدمه</vt:lpstr>
      <vt:lpstr>مزایا و معایب FPGA</vt:lpstr>
      <vt:lpstr>مدارهای منطقی برنامه پذیر PLA</vt:lpstr>
      <vt:lpstr>PowerPoint Presentation</vt:lpstr>
      <vt:lpstr>ادامه مثال</vt:lpstr>
      <vt:lpstr>روشهای مختلف برنامه ریزی اتصالات در PLA</vt:lpstr>
      <vt:lpstr>مدارهای منطقی برنامه پذیر PAL</vt:lpstr>
      <vt:lpstr>-PAL</vt:lpstr>
      <vt:lpstr>PowerPoint Presentation</vt:lpstr>
      <vt:lpstr>PowerPoint Presentation</vt:lpstr>
      <vt:lpstr>مدارهای منطقی برنامه پذیر CPLD</vt:lpstr>
      <vt:lpstr>ساختار CPLD</vt:lpstr>
      <vt:lpstr>کاربردها و مزایای CPLD</vt:lpstr>
      <vt:lpstr>انواع سوییچ های قابل برنامه ریزی</vt:lpstr>
      <vt:lpstr>ترانزیستور سوییچ قابل برنامه ریزی با گیت شناور</vt:lpstr>
      <vt:lpstr>سوییچ قابل برنامه ریزی با حافظه SRAM </vt:lpstr>
      <vt:lpstr>سوییچ قابل برنامه ریزی آنتی فیوز </vt:lpstr>
      <vt:lpstr>ساختار FPGA</vt:lpstr>
      <vt:lpstr>ساختار FPGA و خطوط ارتباطی</vt:lpstr>
      <vt:lpstr>بلوک یا سلول منطقی</vt:lpstr>
      <vt:lpstr>سلول منطقی بر اساس مالتی پلکسر</vt:lpstr>
      <vt:lpstr>مثال: پیاده سازی تابع F=xy+z با استفاده از سلول ACT-1</vt:lpstr>
      <vt:lpstr>سلول های منطقی بر اساس جدول LUT</vt:lpstr>
      <vt:lpstr>PowerPoint Presentation</vt:lpstr>
      <vt:lpstr>PowerPoint Presentation</vt:lpstr>
      <vt:lpstr>جلسه آینده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Windows User</cp:lastModifiedBy>
  <cp:revision>55</cp:revision>
  <dcterms:created xsi:type="dcterms:W3CDTF">2013-09-14T02:05:42Z</dcterms:created>
  <dcterms:modified xsi:type="dcterms:W3CDTF">2019-02-26T08:15:34Z</dcterms:modified>
</cp:coreProperties>
</file>