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2"/>
  </p:notesMasterIdLst>
  <p:sldIdLst>
    <p:sldId id="502" r:id="rId2"/>
    <p:sldId id="503" r:id="rId3"/>
    <p:sldId id="601" r:id="rId4"/>
    <p:sldId id="602" r:id="rId5"/>
    <p:sldId id="603" r:id="rId6"/>
    <p:sldId id="604" r:id="rId7"/>
    <p:sldId id="605" r:id="rId8"/>
    <p:sldId id="606" r:id="rId9"/>
    <p:sldId id="607" r:id="rId10"/>
    <p:sldId id="608" r:id="rId11"/>
    <p:sldId id="609" r:id="rId12"/>
    <p:sldId id="610" r:id="rId13"/>
    <p:sldId id="611" r:id="rId14"/>
    <p:sldId id="612" r:id="rId15"/>
    <p:sldId id="613" r:id="rId16"/>
    <p:sldId id="579" r:id="rId17"/>
    <p:sldId id="580" r:id="rId18"/>
    <p:sldId id="461" r:id="rId19"/>
    <p:sldId id="421" r:id="rId20"/>
    <p:sldId id="422" r:id="rId21"/>
    <p:sldId id="423" r:id="rId22"/>
    <p:sldId id="475" r:id="rId23"/>
    <p:sldId id="581" r:id="rId24"/>
    <p:sldId id="582" r:id="rId25"/>
    <p:sldId id="505" r:id="rId26"/>
    <p:sldId id="506" r:id="rId27"/>
    <p:sldId id="540" r:id="rId28"/>
    <p:sldId id="583" r:id="rId29"/>
    <p:sldId id="585" r:id="rId30"/>
    <p:sldId id="586" r:id="rId31"/>
    <p:sldId id="587" r:id="rId32"/>
    <p:sldId id="471" r:id="rId33"/>
    <p:sldId id="495" r:id="rId34"/>
    <p:sldId id="493" r:id="rId35"/>
    <p:sldId id="496" r:id="rId36"/>
    <p:sldId id="588" r:id="rId37"/>
    <p:sldId id="497" r:id="rId38"/>
    <p:sldId id="507" r:id="rId39"/>
    <p:sldId id="498" r:id="rId40"/>
    <p:sldId id="553" r:id="rId41"/>
    <p:sldId id="554" r:id="rId42"/>
    <p:sldId id="555" r:id="rId43"/>
    <p:sldId id="556" r:id="rId44"/>
    <p:sldId id="557" r:id="rId45"/>
    <p:sldId id="558" r:id="rId46"/>
    <p:sldId id="559" r:id="rId47"/>
    <p:sldId id="565" r:id="rId48"/>
    <p:sldId id="589" r:id="rId49"/>
    <p:sldId id="590" r:id="rId50"/>
    <p:sldId id="591" r:id="rId51"/>
    <p:sldId id="592" r:id="rId52"/>
    <p:sldId id="593" r:id="rId53"/>
    <p:sldId id="594" r:id="rId54"/>
    <p:sldId id="595" r:id="rId55"/>
    <p:sldId id="596" r:id="rId56"/>
    <p:sldId id="597" r:id="rId57"/>
    <p:sldId id="598" r:id="rId58"/>
    <p:sldId id="599" r:id="rId59"/>
    <p:sldId id="600" r:id="rId60"/>
    <p:sldId id="504" r:id="rId6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135" autoAdjust="0"/>
    <p:restoredTop sz="94660"/>
  </p:normalViewPr>
  <p:slideViewPr>
    <p:cSldViewPr>
      <p:cViewPr varScale="1">
        <p:scale>
          <a:sx n="70" d="100"/>
          <a:sy n="70" d="100"/>
        </p:scale>
        <p:origin x="111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20.png"/></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4.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7.png"/></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image" Target="../media/image39.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9.png"/></Relationships>
</file>

<file path=ppt/drawings/_rels/vmlDrawing17.v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image" Target="../media/image42.png"/></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image" Target="../media/image44.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47.wmf"/><Relationship Id="rId1" Type="http://schemas.openxmlformats.org/officeDocument/2006/relationships/image" Target="../media/image4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9.png"/></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image" Target="../media/image5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image" Target="../media/image1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A0AA99-19B5-4ADC-9925-1049FC35FB30}" type="datetimeFigureOut">
              <a:rPr lang="en-US" smtClean="0"/>
              <a:pPr/>
              <a:t>4/21/2018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002E73F-2DFA-4A16-8F4C-8F63FF37BEDC}" type="slidenum">
              <a:rPr lang="en-US" smtClean="0"/>
              <a:pPr/>
              <a:t>‹#›</a:t>
            </a:fld>
            <a:endParaRPr lang="en-US"/>
          </a:p>
        </p:txBody>
      </p:sp>
    </p:spTree>
    <p:extLst>
      <p:ext uri="{BB962C8B-B14F-4D97-AF65-F5344CB8AC3E}">
        <p14:creationId xmlns:p14="http://schemas.microsoft.com/office/powerpoint/2010/main" val="5162662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D65A88-5634-40BF-B9E1-50309403E2FB}" type="slidenum">
              <a:rPr lang="en-US"/>
              <a:pPr/>
              <a:t>2</a:t>
            </a:fld>
            <a:endParaRPr lang="en-US" dirty="0"/>
          </a:p>
        </p:txBody>
      </p:sp>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5299991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9657A5C7-C97E-4070-B5DF-D2B761DCCA8F}" type="datetimeFigureOut">
              <a:rPr lang="en-US" smtClean="0"/>
              <a:pPr/>
              <a:t>4/21/2018</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EAEA74C8-854B-4E1B-87A4-9082A4ECC2A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657A5C7-C97E-4070-B5DF-D2B761DCCA8F}" type="datetimeFigureOut">
              <a:rPr lang="en-US" smtClean="0"/>
              <a:pPr/>
              <a:t>4/21/2018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EA74C8-854B-4E1B-87A4-9082A4ECC2A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657A5C7-C97E-4070-B5DF-D2B761DCCA8F}" type="datetimeFigureOut">
              <a:rPr lang="en-US" smtClean="0"/>
              <a:pPr/>
              <a:t>4/21/2018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EA74C8-854B-4E1B-87A4-9082A4ECC2A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657A5C7-C97E-4070-B5DF-D2B761DCCA8F}" type="datetimeFigureOut">
              <a:rPr lang="en-US" smtClean="0"/>
              <a:pPr/>
              <a:t>4/21/2018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EA74C8-854B-4E1B-87A4-9082A4ECC2A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657A5C7-C97E-4070-B5DF-D2B761DCCA8F}" type="datetimeFigureOut">
              <a:rPr lang="en-US" smtClean="0"/>
              <a:pPr/>
              <a:t>4/21/2018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EA74C8-854B-4E1B-87A4-9082A4ECC2A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657A5C7-C97E-4070-B5DF-D2B761DCCA8F}" type="datetimeFigureOut">
              <a:rPr lang="en-US" smtClean="0"/>
              <a:pPr/>
              <a:t>4/21/2018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EA74C8-854B-4E1B-87A4-9082A4ECC2A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657A5C7-C97E-4070-B5DF-D2B761DCCA8F}" type="datetimeFigureOut">
              <a:rPr lang="en-US" smtClean="0"/>
              <a:pPr/>
              <a:t>4/21/2018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EA74C8-854B-4E1B-87A4-9082A4ECC2A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657A5C7-C97E-4070-B5DF-D2B761DCCA8F}" type="datetimeFigureOut">
              <a:rPr lang="en-US" smtClean="0"/>
              <a:pPr/>
              <a:t>4/21/2018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EA74C8-854B-4E1B-87A4-9082A4ECC2A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57A5C7-C97E-4070-B5DF-D2B761DCCA8F}" type="datetimeFigureOut">
              <a:rPr lang="en-US" smtClean="0"/>
              <a:pPr/>
              <a:t>4/21/2018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EA74C8-854B-4E1B-87A4-9082A4ECC2A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657A5C7-C97E-4070-B5DF-D2B761DCCA8F}" type="datetimeFigureOut">
              <a:rPr lang="en-US" smtClean="0"/>
              <a:pPr/>
              <a:t>4/21/2018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EA74C8-854B-4E1B-87A4-9082A4ECC2A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657A5C7-C97E-4070-B5DF-D2B761DCCA8F}" type="datetimeFigureOut">
              <a:rPr lang="en-US" smtClean="0"/>
              <a:pPr/>
              <a:t>4/21/2018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EAEA74C8-854B-4E1B-87A4-9082A4ECC2A8}"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9657A5C7-C97E-4070-B5DF-D2B761DCCA8F}" type="datetimeFigureOut">
              <a:rPr lang="en-US" smtClean="0"/>
              <a:pPr/>
              <a:t>4/21/2018</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AEA74C8-854B-4E1B-87A4-9082A4ECC2A8}"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12.emf"/><Relationship Id="rId4" Type="http://schemas.openxmlformats.org/officeDocument/2006/relationships/oleObject" Target="../embeddings/oleObject4.bin"/></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3.emf"/><Relationship Id="rId4" Type="http://schemas.openxmlformats.org/officeDocument/2006/relationships/oleObject" Target="../embeddings/Microsoft_Word_97_-_2003_Document2.doc"/></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 Id="rId5" Type="http://schemas.openxmlformats.org/officeDocument/2006/relationships/image" Target="../media/image15.png"/><Relationship Id="rId4" Type="http://schemas.openxmlformats.org/officeDocument/2006/relationships/image" Target="../media/image14.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image" Target="../media/image19.png"/><Relationship Id="rId7"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10.bin"/><Relationship Id="rId5" Type="http://schemas.openxmlformats.org/officeDocument/2006/relationships/image" Target="../media/image10.png"/><Relationship Id="rId4" Type="http://schemas.openxmlformats.org/officeDocument/2006/relationships/oleObject" Target="../embeddings/oleObject9.bin"/><Relationship Id="rId9"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gif"/></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2.bin"/><Relationship Id="rId7"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21.png"/><Relationship Id="rId5" Type="http://schemas.openxmlformats.org/officeDocument/2006/relationships/oleObject" Target="../embeddings/oleObject13.bin"/><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30.wmf"/><Relationship Id="rId5" Type="http://schemas.openxmlformats.org/officeDocument/2006/relationships/oleObject" Target="../embeddings/oleObject15.bin"/><Relationship Id="rId4" Type="http://schemas.openxmlformats.org/officeDocument/2006/relationships/image" Target="../media/image29.e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image" Target="../media/image31.emf"/></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19.bin"/><Relationship Id="rId7" Type="http://schemas.openxmlformats.org/officeDocument/2006/relationships/image" Target="../media/image40.emf"/><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oleObject" Target="../embeddings/Microsoft_Word_97_-_2003_Document3.doc"/><Relationship Id="rId5" Type="http://schemas.openxmlformats.org/officeDocument/2006/relationships/oleObject" Target="../embeddings/oleObject20.bin"/><Relationship Id="rId4" Type="http://schemas.openxmlformats.org/officeDocument/2006/relationships/image" Target="../media/image39.png"/></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16.vml"/><Relationship Id="rId4" Type="http://schemas.openxmlformats.org/officeDocument/2006/relationships/image" Target="../media/image39.png"/></Relationships>
</file>

<file path=ppt/slides/_rels/slide4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6.xml"/><Relationship Id="rId1" Type="http://schemas.openxmlformats.org/officeDocument/2006/relationships/vmlDrawing" Target="../drawings/vmlDrawing17.vml"/><Relationship Id="rId5" Type="http://schemas.openxmlformats.org/officeDocument/2006/relationships/oleObject" Target="../embeddings/oleObject23.bin"/><Relationship Id="rId4" Type="http://schemas.openxmlformats.org/officeDocument/2006/relationships/image" Target="../media/image4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8" Type="http://schemas.openxmlformats.org/officeDocument/2006/relationships/image" Target="../media/image45.wmf"/><Relationship Id="rId3" Type="http://schemas.openxmlformats.org/officeDocument/2006/relationships/oleObject" Target="../embeddings/oleObject24.bin"/><Relationship Id="rId7" Type="http://schemas.openxmlformats.org/officeDocument/2006/relationships/oleObject" Target="../embeddings/Microsoft_Word_97_-_2003_Document5.doc"/><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oleObject" Target="../embeddings/oleObject25.bin"/><Relationship Id="rId5" Type="http://schemas.openxmlformats.org/officeDocument/2006/relationships/image" Target="../media/image44.wmf"/><Relationship Id="rId4" Type="http://schemas.openxmlformats.org/officeDocument/2006/relationships/oleObject" Target="../embeddings/Microsoft_Word_97_-_2003_Document4.doc"/></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26.bin"/><Relationship Id="rId7" Type="http://schemas.openxmlformats.org/officeDocument/2006/relationships/image" Target="../media/image47.wmf"/><Relationship Id="rId2" Type="http://schemas.openxmlformats.org/officeDocument/2006/relationships/slideLayout" Target="../slideLayouts/slideLayout2.xml"/><Relationship Id="rId1" Type="http://schemas.openxmlformats.org/officeDocument/2006/relationships/vmlDrawing" Target="../drawings/vmlDrawing19.vml"/><Relationship Id="rId6" Type="http://schemas.openxmlformats.org/officeDocument/2006/relationships/oleObject" Target="../embeddings/Microsoft_Word_97_-_2003_Document6.doc"/><Relationship Id="rId5" Type="http://schemas.openxmlformats.org/officeDocument/2006/relationships/oleObject" Target="../embeddings/oleObject27.bin"/><Relationship Id="rId4" Type="http://schemas.openxmlformats.org/officeDocument/2006/relationships/image" Target="../media/image46.png"/></Relationships>
</file>

<file path=ppt/slides/_rels/slide5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6.xml"/><Relationship Id="rId1" Type="http://schemas.openxmlformats.org/officeDocument/2006/relationships/vmlDrawing" Target="../drawings/vmlDrawing20.vml"/><Relationship Id="rId4" Type="http://schemas.openxmlformats.org/officeDocument/2006/relationships/image" Target="../media/image49.png"/></Relationships>
</file>

<file path=ppt/slides/_rels/slide5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21.vml"/><Relationship Id="rId6" Type="http://schemas.openxmlformats.org/officeDocument/2006/relationships/image" Target="../media/image53.png"/><Relationship Id="rId5" Type="http://schemas.openxmlformats.org/officeDocument/2006/relationships/oleObject" Target="../embeddings/oleObject30.bin"/><Relationship Id="rId4" Type="http://schemas.openxmlformats.org/officeDocument/2006/relationships/image" Target="../media/image52.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oleObject" Target="../embeddings/Microsoft_Word_97_-_2003_Document1.doc"/></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684375" y="2362200"/>
            <a:ext cx="5816583" cy="1066800"/>
          </a:xfrm>
        </p:spPr>
        <p:txBody>
          <a:bodyPr>
            <a:normAutofit/>
          </a:bodyPr>
          <a:lstStyle/>
          <a:p>
            <a:pPr rtl="1"/>
            <a:r>
              <a:rPr lang="fa-IR" sz="6600" b="1" dirty="0" smtClean="0">
                <a:solidFill>
                  <a:schemeClr val="tx1"/>
                </a:solidFill>
                <a:effectLst>
                  <a:outerShdw blurRad="38100" dist="38100" dir="2700000" algn="tl">
                    <a:srgbClr val="C0C0C0"/>
                  </a:outerShdw>
                </a:effectLst>
                <a:latin typeface="B Titr" pitchFamily="2" charset="-78"/>
                <a:cs typeface="B Titr" pitchFamily="2" charset="-78"/>
              </a:rPr>
              <a:t>مدار منطقی</a:t>
            </a:r>
            <a:endParaRPr lang="en-GB" sz="6600" dirty="0">
              <a:latin typeface="Arial Unicode MS" pitchFamily="34" charset="-128"/>
              <a:cs typeface="Nazanin" pitchFamily="2" charset="-78"/>
            </a:endParaRPr>
          </a:p>
        </p:txBody>
      </p:sp>
      <p:sp>
        <p:nvSpPr>
          <p:cNvPr id="7" name="Slide Number Placeholder 5"/>
          <p:cNvSpPr>
            <a:spLocks noGrp="1"/>
          </p:cNvSpPr>
          <p:nvPr>
            <p:ph type="sldNum" sz="quarter" idx="12"/>
          </p:nvPr>
        </p:nvSpPr>
        <p:spPr/>
        <p:txBody>
          <a:bodyPr/>
          <a:lstStyle/>
          <a:p>
            <a:fld id="{56A51AB5-0C6C-417E-922E-E1EC7404616A}" type="slidenum">
              <a:rPr lang="en-US"/>
              <a:pPr/>
              <a:t>1</a:t>
            </a:fld>
            <a:endParaRPr lang="en-US" dirty="0"/>
          </a:p>
        </p:txBody>
      </p:sp>
      <p:sp>
        <p:nvSpPr>
          <p:cNvPr id="2054" name="Rectangle 6"/>
          <p:cNvSpPr>
            <a:spLocks noChangeArrowheads="1"/>
          </p:cNvSpPr>
          <p:nvPr/>
        </p:nvSpPr>
        <p:spPr bwMode="auto">
          <a:xfrm>
            <a:off x="4901662" y="4000504"/>
            <a:ext cx="1039067" cy="461665"/>
          </a:xfrm>
          <a:prstGeom prst="rect">
            <a:avLst/>
          </a:prstGeom>
          <a:noFill/>
          <a:ln w="12700">
            <a:noFill/>
            <a:miter lim="800000"/>
            <a:headEnd type="none" w="sm" len="sm"/>
            <a:tailEnd type="none" w="sm" len="sm"/>
          </a:ln>
          <a:effectLst/>
        </p:spPr>
        <p:txBody>
          <a:bodyPr wrap="none">
            <a:spAutoFit/>
          </a:bodyPr>
          <a:lstStyle/>
          <a:p>
            <a:pPr algn="ctr" rtl="0">
              <a:buSzTx/>
              <a:buFontTx/>
              <a:buNone/>
            </a:pPr>
            <a:r>
              <a:rPr lang="fa-IR" sz="2400" b="1" dirty="0" smtClean="0">
                <a:solidFill>
                  <a:schemeClr val="bg2"/>
                </a:solidFill>
                <a:latin typeface="Arial" pitchFamily="34" charset="0"/>
                <a:cs typeface="B Titr" pitchFamily="2" charset="-78"/>
              </a:rPr>
              <a:t>فرهادي</a:t>
            </a:r>
          </a:p>
        </p:txBody>
      </p:sp>
      <p:sp>
        <p:nvSpPr>
          <p:cNvPr id="2055" name="Rectangle 7"/>
          <p:cNvSpPr>
            <a:spLocks noChangeArrowheads="1"/>
          </p:cNvSpPr>
          <p:nvPr/>
        </p:nvSpPr>
        <p:spPr bwMode="auto">
          <a:xfrm>
            <a:off x="4038600" y="5943600"/>
            <a:ext cx="1040670" cy="461665"/>
          </a:xfrm>
          <a:prstGeom prst="rect">
            <a:avLst/>
          </a:prstGeom>
          <a:noFill/>
          <a:ln w="12700">
            <a:noFill/>
            <a:miter lim="800000"/>
            <a:headEnd type="none" w="sm" len="sm"/>
            <a:tailEnd type="none" w="sm" len="sm"/>
          </a:ln>
          <a:effectLst/>
        </p:spPr>
        <p:txBody>
          <a:bodyPr wrap="none">
            <a:spAutoFit/>
          </a:bodyPr>
          <a:lstStyle/>
          <a:p>
            <a:pPr algn="l" rtl="0">
              <a:buSzTx/>
              <a:buFontTx/>
              <a:buNone/>
            </a:pPr>
            <a:r>
              <a:rPr lang="fa-IR" sz="2400" b="1" dirty="0" smtClean="0">
                <a:solidFill>
                  <a:srgbClr val="C0C0C0"/>
                </a:solidFill>
                <a:latin typeface="Arial" pitchFamily="34" charset="0"/>
                <a:cs typeface="B Titr" pitchFamily="2" charset="-78"/>
              </a:rPr>
              <a:t>پاییز 92</a:t>
            </a:r>
            <a:endParaRPr lang="en-US" sz="2400" b="1" dirty="0">
              <a:solidFill>
                <a:schemeClr val="accent2"/>
              </a:solidFill>
              <a:latin typeface="Arial" pitchFamily="34" charset="0"/>
              <a:cs typeface="B Titr" pitchFamily="2" charset="-78"/>
            </a:endParaRPr>
          </a:p>
        </p:txBody>
      </p:sp>
      <p:pic>
        <p:nvPicPr>
          <p:cNvPr id="8" name="Picture 7" descr="unvarm.gif"/>
          <p:cNvPicPr>
            <a:picLocks noChangeAspect="1"/>
          </p:cNvPicPr>
          <p:nvPr/>
        </p:nvPicPr>
        <p:blipFill>
          <a:blip r:embed="rId3"/>
          <a:stretch>
            <a:fillRect/>
          </a:stretch>
        </p:blipFill>
        <p:spPr>
          <a:xfrm>
            <a:off x="3825148" y="428604"/>
            <a:ext cx="1604108" cy="1357322"/>
          </a:xfrm>
          <a:prstGeom prst="rect">
            <a:avLst/>
          </a:prstGeom>
        </p:spPr>
      </p:pic>
    </p:spTree>
  </p:cSld>
  <p:clrMapOvr>
    <a:masterClrMapping/>
  </p:clrMapOvr>
  <p:transition spd="med">
    <p:wheel spokes="2"/>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a:xfrm>
            <a:off x="142844" y="-24"/>
            <a:ext cx="3600448" cy="609600"/>
          </a:xfrm>
        </p:spPr>
        <p:txBody>
          <a:bodyPr/>
          <a:lstStyle/>
          <a:p>
            <a:pPr algn="l"/>
            <a:r>
              <a:rPr lang="en-US"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-Full-adder </a:t>
            </a:r>
            <a:r>
              <a:rPr lang="en-US" altLang="ar-SA" sz="3200" b="1" kern="1200" dirty="0">
                <a:solidFill>
                  <a:srgbClr val="070E93"/>
                </a:solidFill>
                <a:effectLst>
                  <a:outerShdw blurRad="38100" dist="38100" dir="2700000" algn="tl">
                    <a:srgbClr val="C0C0C0"/>
                  </a:outerShdw>
                </a:effectLst>
                <a:latin typeface="Times New Roman" pitchFamily="18" charset="0"/>
                <a:cs typeface="B Titr" pitchFamily="2" charset="-78"/>
              </a:rPr>
              <a:t>circuit</a:t>
            </a:r>
          </a:p>
        </p:txBody>
      </p:sp>
      <p:graphicFrame>
        <p:nvGraphicFramePr>
          <p:cNvPr id="172036" name="Object 4"/>
          <p:cNvGraphicFramePr>
            <a:graphicFrameLocks noChangeAspect="1"/>
          </p:cNvGraphicFramePr>
          <p:nvPr/>
        </p:nvGraphicFramePr>
        <p:xfrm>
          <a:off x="642910" y="3929066"/>
          <a:ext cx="5943600" cy="2786082"/>
        </p:xfrm>
        <a:graphic>
          <a:graphicData uri="http://schemas.openxmlformats.org/presentationml/2006/ole">
            <mc:AlternateContent xmlns:mc="http://schemas.openxmlformats.org/markup-compatibility/2006">
              <mc:Choice xmlns:v="urn:schemas-microsoft-com:vml" Requires="v">
                <p:oleObj spid="_x0000_s539656" name="Artwork" r:id="rId3" imgW="4258269" imgH="2467319" progId="">
                  <p:embed/>
                </p:oleObj>
              </mc:Choice>
              <mc:Fallback>
                <p:oleObj name="Artwork" r:id="rId3" imgW="4258269" imgH="2467319"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910" y="3929066"/>
                        <a:ext cx="5943600" cy="278608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10"/>
          <p:cNvGrpSpPr>
            <a:grpSpLocks/>
          </p:cNvGrpSpPr>
          <p:nvPr/>
        </p:nvGrpSpPr>
        <p:grpSpPr bwMode="auto">
          <a:xfrm>
            <a:off x="6286512" y="3571876"/>
            <a:ext cx="2224087" cy="2000264"/>
            <a:chOff x="4290" y="480"/>
            <a:chExt cx="1761" cy="1488"/>
          </a:xfrm>
        </p:grpSpPr>
        <p:sp>
          <p:nvSpPr>
            <p:cNvPr id="172039" name="Text Box 7"/>
            <p:cNvSpPr txBox="1">
              <a:spLocks noChangeArrowheads="1"/>
            </p:cNvSpPr>
            <p:nvPr/>
          </p:nvSpPr>
          <p:spPr bwMode="auto">
            <a:xfrm>
              <a:off x="4704" y="480"/>
              <a:ext cx="1347" cy="330"/>
            </a:xfrm>
            <a:prstGeom prst="rect">
              <a:avLst/>
            </a:prstGeom>
            <a:noFill/>
            <a:ln w="25400">
              <a:noFill/>
              <a:miter lim="800000"/>
              <a:headEnd/>
              <a:tailEnd/>
            </a:ln>
            <a:effectLst/>
          </p:spPr>
          <p:txBody>
            <a:bodyPr wrap="none">
              <a:spAutoFit/>
            </a:bodyPr>
            <a:lstStyle/>
            <a:p>
              <a:pPr algn="l" rtl="0">
                <a:buNone/>
              </a:pPr>
              <a:r>
                <a:rPr lang="en-US" b="1" dirty="0"/>
                <a:t>2 gate delays</a:t>
              </a:r>
            </a:p>
          </p:txBody>
        </p:sp>
        <p:sp>
          <p:nvSpPr>
            <p:cNvPr id="172040" name="Line 8"/>
            <p:cNvSpPr>
              <a:spLocks noChangeShapeType="1"/>
            </p:cNvSpPr>
            <p:nvPr/>
          </p:nvSpPr>
          <p:spPr bwMode="auto">
            <a:xfrm flipH="1">
              <a:off x="4380" y="702"/>
              <a:ext cx="288" cy="288"/>
            </a:xfrm>
            <a:prstGeom prst="line">
              <a:avLst/>
            </a:prstGeom>
            <a:noFill/>
            <a:ln w="25400">
              <a:solidFill>
                <a:schemeClr val="tx1"/>
              </a:solidFill>
              <a:round/>
              <a:headEnd/>
              <a:tailEnd type="triangle" w="med" len="med"/>
            </a:ln>
            <a:effectLst/>
          </p:spPr>
          <p:txBody>
            <a:bodyPr/>
            <a:lstStyle/>
            <a:p>
              <a:endParaRPr lang="en-US"/>
            </a:p>
          </p:txBody>
        </p:sp>
        <p:sp>
          <p:nvSpPr>
            <p:cNvPr id="172041" name="Line 9"/>
            <p:cNvSpPr>
              <a:spLocks noChangeShapeType="1"/>
            </p:cNvSpPr>
            <p:nvPr/>
          </p:nvSpPr>
          <p:spPr bwMode="auto">
            <a:xfrm flipH="1">
              <a:off x="4290" y="720"/>
              <a:ext cx="384" cy="1248"/>
            </a:xfrm>
            <a:prstGeom prst="line">
              <a:avLst/>
            </a:prstGeom>
            <a:noFill/>
            <a:ln w="25400">
              <a:solidFill>
                <a:schemeClr val="tx1"/>
              </a:solidFill>
              <a:round/>
              <a:headEnd/>
              <a:tailEnd type="triangle" w="med" len="med"/>
            </a:ln>
            <a:effectLst/>
          </p:spPr>
          <p:txBody>
            <a:bodyPr/>
            <a:lstStyle/>
            <a:p>
              <a:endParaRPr lang="en-US"/>
            </a:p>
          </p:txBody>
        </p:sp>
      </p:grpSp>
      <p:pic>
        <p:nvPicPr>
          <p:cNvPr id="9" name="Picture 3"/>
          <p:cNvPicPr>
            <a:picLocks noChangeAspect="1" noChangeArrowheads="1"/>
          </p:cNvPicPr>
          <p:nvPr/>
        </p:nvPicPr>
        <p:blipFill>
          <a:blip r:embed="rId5"/>
          <a:srcRect/>
          <a:stretch>
            <a:fillRect/>
          </a:stretch>
        </p:blipFill>
        <p:spPr bwMode="auto">
          <a:xfrm>
            <a:off x="571472" y="785794"/>
            <a:ext cx="7072362" cy="2500330"/>
          </a:xfrm>
          <a:prstGeom prst="rect">
            <a:avLst/>
          </a:prstGeom>
          <a:noFill/>
          <a:ln w="9525">
            <a:noFill/>
            <a:miter lim="800000"/>
            <a:headEnd/>
            <a:tailEnd/>
          </a:ln>
          <a:effectLst/>
        </p:spPr>
      </p:pic>
      <p:sp>
        <p:nvSpPr>
          <p:cNvPr id="4" name="Rectangle 3"/>
          <p:cNvSpPr/>
          <p:nvPr/>
        </p:nvSpPr>
        <p:spPr>
          <a:xfrm>
            <a:off x="5029200" y="2618096"/>
            <a:ext cx="381000" cy="3048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C</a:t>
            </a:r>
            <a:endParaRPr lang="en-US" dirty="0"/>
          </a:p>
        </p:txBody>
      </p:sp>
    </p:spTree>
    <p:extLst>
      <p:ext uri="{BB962C8B-B14F-4D97-AF65-F5344CB8AC3E}">
        <p14:creationId xmlns:p14="http://schemas.microsoft.com/office/powerpoint/2010/main" val="4211642519"/>
      </p:ext>
    </p:extLst>
  </p:cSld>
  <p:clrMapOvr>
    <a:masterClrMapping/>
  </p:clrMapOvr>
  <p:transition>
    <p:diamon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a:xfrm>
            <a:off x="142844" y="-24"/>
            <a:ext cx="3600448" cy="609600"/>
          </a:xfrm>
        </p:spPr>
        <p:txBody>
          <a:bodyPr/>
          <a:lstStyle/>
          <a:p>
            <a:pPr algn="l"/>
            <a:r>
              <a:rPr lang="en-US"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-Full-adder </a:t>
            </a:r>
            <a:r>
              <a:rPr lang="en-US" altLang="ar-SA" sz="3200" b="1" kern="1200" dirty="0">
                <a:solidFill>
                  <a:srgbClr val="070E93"/>
                </a:solidFill>
                <a:effectLst>
                  <a:outerShdw blurRad="38100" dist="38100" dir="2700000" algn="tl">
                    <a:srgbClr val="C0C0C0"/>
                  </a:outerShdw>
                </a:effectLst>
                <a:latin typeface="Times New Roman" pitchFamily="18" charset="0"/>
                <a:cs typeface="B Titr" pitchFamily="2" charset="-78"/>
              </a:rPr>
              <a:t>circuit</a:t>
            </a:r>
          </a:p>
        </p:txBody>
      </p:sp>
      <p:pic>
        <p:nvPicPr>
          <p:cNvPr id="9" name="Picture 3"/>
          <p:cNvPicPr>
            <a:picLocks noChangeAspect="1" noChangeArrowheads="1"/>
          </p:cNvPicPr>
          <p:nvPr/>
        </p:nvPicPr>
        <p:blipFill>
          <a:blip r:embed="rId3"/>
          <a:srcRect/>
          <a:stretch>
            <a:fillRect/>
          </a:stretch>
        </p:blipFill>
        <p:spPr bwMode="auto">
          <a:xfrm>
            <a:off x="571472" y="785794"/>
            <a:ext cx="7072362" cy="2500330"/>
          </a:xfrm>
          <a:prstGeom prst="rect">
            <a:avLst/>
          </a:prstGeom>
          <a:noFill/>
          <a:ln w="9525">
            <a:noFill/>
            <a:miter lim="800000"/>
            <a:headEnd/>
            <a:tailEnd/>
          </a:ln>
          <a:effectLst/>
        </p:spPr>
      </p:pic>
      <p:graphicFrame>
        <p:nvGraphicFramePr>
          <p:cNvPr id="906244" name="Object 4"/>
          <p:cNvGraphicFramePr>
            <a:graphicFrameLocks noChangeAspect="1"/>
          </p:cNvGraphicFramePr>
          <p:nvPr/>
        </p:nvGraphicFramePr>
        <p:xfrm>
          <a:off x="2071670" y="3143248"/>
          <a:ext cx="4114800" cy="3449637"/>
        </p:xfrm>
        <a:graphic>
          <a:graphicData uri="http://schemas.openxmlformats.org/presentationml/2006/ole">
            <mc:AlternateContent xmlns:mc="http://schemas.openxmlformats.org/markup-compatibility/2006">
              <mc:Choice xmlns:v="urn:schemas-microsoft-com:vml" Requires="v">
                <p:oleObj spid="_x0000_s540680" name="Visio" r:id="rId4" imgW="2031444" imgH="1702832" progId="">
                  <p:embed/>
                </p:oleObj>
              </mc:Choice>
              <mc:Fallback>
                <p:oleObj name="Visio" r:id="rId4" imgW="2031444" imgH="1702832"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71670" y="3143248"/>
                        <a:ext cx="4114800" cy="3449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Rectangle 4"/>
          <p:cNvSpPr/>
          <p:nvPr/>
        </p:nvSpPr>
        <p:spPr>
          <a:xfrm>
            <a:off x="5029200" y="2618096"/>
            <a:ext cx="381000" cy="3048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C</a:t>
            </a:r>
            <a:endParaRPr lang="en-US" dirty="0"/>
          </a:p>
        </p:txBody>
      </p:sp>
    </p:spTree>
    <p:extLst>
      <p:ext uri="{BB962C8B-B14F-4D97-AF65-F5344CB8AC3E}">
        <p14:creationId xmlns:p14="http://schemas.microsoft.com/office/powerpoint/2010/main" val="965205728"/>
      </p:ext>
    </p:extLst>
  </p:cSld>
  <p:clrMapOvr>
    <a:masterClrMapping/>
  </p:clrMapOvr>
  <p:transition>
    <p:diamon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a:xfrm>
            <a:off x="5243546" y="71414"/>
            <a:ext cx="3829048" cy="868346"/>
          </a:xfrm>
        </p:spPr>
        <p:txBody>
          <a:bodyPr/>
          <a:lstStyle/>
          <a:p>
            <a:pPr algn="r" eaLnBrk="1" hangingPunct="1"/>
            <a:r>
              <a:rPr lang="fa-IR"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 رابطة تمام جمع‌كننده</a:t>
            </a:r>
            <a:endParaRPr lang="en-US"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22532" name="Rectangle 3"/>
          <p:cNvSpPr>
            <a:spLocks noGrp="1" noChangeArrowheads="1"/>
          </p:cNvSpPr>
          <p:nvPr>
            <p:ph type="body" idx="1"/>
          </p:nvPr>
        </p:nvSpPr>
        <p:spPr>
          <a:xfrm>
            <a:off x="500034" y="1000108"/>
            <a:ext cx="8229600" cy="971543"/>
          </a:xfrm>
        </p:spPr>
        <p:txBody>
          <a:bodyPr/>
          <a:lstStyle/>
          <a:p>
            <a:pPr algn="just" rtl="1" eaLnBrk="1" hangingPunct="1">
              <a:buFont typeface="Wingdings" pitchFamily="2" charset="2"/>
              <a:buChar char="q"/>
            </a:pPr>
            <a:r>
              <a:rPr lang="fa-IR" sz="2800" dirty="0" smtClean="0">
                <a:latin typeface="Times New Roman" pitchFamily="18" charset="0"/>
                <a:cs typeface="Nazanin" pitchFamily="2" charset="-78"/>
              </a:rPr>
              <a:t> يك تمام جمع كننده، سه بيت را جمع ميكند و دو بيت خروجي شامل يک بيت حاصل جمع(</a:t>
            </a:r>
            <a:r>
              <a:rPr lang="en-US" sz="2800" dirty="0" smtClean="0">
                <a:latin typeface="Times New Roman" pitchFamily="18" charset="0"/>
                <a:cs typeface="Nazanin" pitchFamily="2" charset="-78"/>
              </a:rPr>
              <a:t>S</a:t>
            </a:r>
            <a:r>
              <a:rPr lang="fa-IR" sz="2800" dirty="0" smtClean="0">
                <a:latin typeface="Times New Roman" pitchFamily="18" charset="0"/>
                <a:cs typeface="Nazanin" pitchFamily="2" charset="-78"/>
              </a:rPr>
              <a:t>) و رقم نقلي خروجي(</a:t>
            </a:r>
            <a:r>
              <a:rPr lang="en-US" sz="2800" dirty="0" err="1" smtClean="0">
                <a:latin typeface="Times New Roman" pitchFamily="18" charset="0"/>
                <a:cs typeface="Nazanin" pitchFamily="2" charset="-78"/>
              </a:rPr>
              <a:t>C</a:t>
            </a:r>
            <a:r>
              <a:rPr lang="en-US" sz="2000" dirty="0" err="1" smtClean="0">
                <a:latin typeface="Times New Roman" pitchFamily="18" charset="0"/>
                <a:cs typeface="Nazanin" pitchFamily="2" charset="-78"/>
              </a:rPr>
              <a:t>out</a:t>
            </a:r>
            <a:r>
              <a:rPr lang="en-US" sz="2800" dirty="0" smtClean="0">
                <a:latin typeface="Times New Roman" pitchFamily="18" charset="0"/>
                <a:cs typeface="Nazanin" pitchFamily="2" charset="-78"/>
              </a:rPr>
              <a:t> </a:t>
            </a:r>
            <a:r>
              <a:rPr lang="fa-IR" sz="2800" dirty="0" smtClean="0">
                <a:latin typeface="Times New Roman" pitchFamily="18" charset="0"/>
                <a:cs typeface="Nazanin" pitchFamily="2" charset="-78"/>
              </a:rPr>
              <a:t>) را توليد مي كند.</a:t>
            </a:r>
            <a:endParaRPr lang="en-US" sz="2800" dirty="0" smtClean="0">
              <a:latin typeface="Times New Roman" pitchFamily="18" charset="0"/>
              <a:cs typeface="Nazanin" pitchFamily="2" charset="-78"/>
            </a:endParaRPr>
          </a:p>
        </p:txBody>
      </p:sp>
      <p:sp>
        <p:nvSpPr>
          <p:cNvPr id="22533" name="Text Box 4"/>
          <p:cNvSpPr txBox="1">
            <a:spLocks noChangeArrowheads="1"/>
          </p:cNvSpPr>
          <p:nvPr/>
        </p:nvSpPr>
        <p:spPr bwMode="auto">
          <a:xfrm>
            <a:off x="3428992" y="3214686"/>
            <a:ext cx="5607625" cy="3170099"/>
          </a:xfrm>
          <a:prstGeom prst="rect">
            <a:avLst/>
          </a:prstGeom>
          <a:noFill/>
          <a:ln w="25400">
            <a:noFill/>
            <a:miter lim="800000"/>
            <a:headEnd type="none" w="sm" len="sm"/>
            <a:tailEnd type="none" w="sm" len="sm"/>
          </a:ln>
        </p:spPr>
        <p:txBody>
          <a:bodyPr wrap="none">
            <a:spAutoFit/>
          </a:bodyPr>
          <a:lstStyle/>
          <a:p>
            <a:pPr algn="l" rtl="0" eaLnBrk="0" hangingPunct="0">
              <a:buNone/>
              <a:tabLst>
                <a:tab pos="457200" algn="l"/>
              </a:tabLst>
            </a:pPr>
            <a:r>
              <a:rPr lang="en-US" sz="2000" u="none" dirty="0">
                <a:latin typeface="Comic Sans MS" pitchFamily="66" charset="0"/>
              </a:rPr>
              <a:t>S	= </a:t>
            </a:r>
            <a:r>
              <a:rPr lang="en-US" sz="2000" u="none" dirty="0">
                <a:latin typeface="Comic Sans MS" pitchFamily="66" charset="0"/>
                <a:sym typeface="Symbol" pitchFamily="18" charset="2"/>
              </a:rPr>
              <a:t></a:t>
            </a:r>
            <a:r>
              <a:rPr lang="en-US" sz="2000" u="none" dirty="0">
                <a:latin typeface="Comic Sans MS" pitchFamily="66" charset="0"/>
                <a:sym typeface="WP MathA" pitchFamily="2" charset="2"/>
              </a:rPr>
              <a:t>m(1,2,4,7)</a:t>
            </a:r>
          </a:p>
          <a:p>
            <a:pPr algn="l" rtl="0" eaLnBrk="0" hangingPunct="0">
              <a:buNone/>
              <a:tabLst>
                <a:tab pos="457200" algn="l"/>
              </a:tabLst>
            </a:pPr>
            <a:r>
              <a:rPr lang="en-US" sz="2000" u="none" dirty="0">
                <a:latin typeface="Comic Sans MS" pitchFamily="66" charset="0"/>
                <a:sym typeface="WP MathA" pitchFamily="2" charset="2"/>
              </a:rPr>
              <a:t>	= </a:t>
            </a:r>
            <a:r>
              <a:rPr lang="en-US" sz="2000" u="none" dirty="0">
                <a:latin typeface="Comic Sans MS" pitchFamily="66" charset="0"/>
              </a:rPr>
              <a:t>X’ Y’ </a:t>
            </a:r>
            <a:r>
              <a:rPr lang="en-US" sz="2000" u="none" dirty="0" err="1">
                <a:latin typeface="Comic Sans MS" pitchFamily="66" charset="0"/>
              </a:rPr>
              <a:t>C</a:t>
            </a:r>
            <a:r>
              <a:rPr lang="en-US" sz="2000" u="none" baseline="-25000" dirty="0" err="1">
                <a:latin typeface="Comic Sans MS" pitchFamily="66" charset="0"/>
              </a:rPr>
              <a:t>in</a:t>
            </a:r>
            <a:r>
              <a:rPr lang="en-US" sz="2000" u="none" dirty="0">
                <a:latin typeface="Comic Sans MS" pitchFamily="66" charset="0"/>
              </a:rPr>
              <a:t>  +  X’ Y </a:t>
            </a:r>
            <a:r>
              <a:rPr lang="en-US" sz="2000" u="none" dirty="0" err="1">
                <a:latin typeface="Comic Sans MS" pitchFamily="66" charset="0"/>
              </a:rPr>
              <a:t>C</a:t>
            </a:r>
            <a:r>
              <a:rPr lang="en-US" sz="2000" u="none" baseline="-25000" dirty="0" err="1">
                <a:latin typeface="Comic Sans MS" pitchFamily="66" charset="0"/>
              </a:rPr>
              <a:t>in</a:t>
            </a:r>
            <a:r>
              <a:rPr lang="en-US" sz="2000" u="none" dirty="0">
                <a:latin typeface="Comic Sans MS" pitchFamily="66" charset="0"/>
              </a:rPr>
              <a:t>’  +  X Y’ </a:t>
            </a:r>
            <a:r>
              <a:rPr lang="en-US" sz="2000" u="none" dirty="0" err="1">
                <a:latin typeface="Comic Sans MS" pitchFamily="66" charset="0"/>
              </a:rPr>
              <a:t>C</a:t>
            </a:r>
            <a:r>
              <a:rPr lang="en-US" sz="2000" u="none" baseline="-25000" dirty="0" err="1">
                <a:latin typeface="Comic Sans MS" pitchFamily="66" charset="0"/>
              </a:rPr>
              <a:t>in</a:t>
            </a:r>
            <a:r>
              <a:rPr lang="en-US" sz="2000" u="none" dirty="0">
                <a:latin typeface="Comic Sans MS" pitchFamily="66" charset="0"/>
              </a:rPr>
              <a:t>’  +  X Y </a:t>
            </a:r>
            <a:r>
              <a:rPr lang="en-US" sz="2000" u="none" dirty="0" err="1">
                <a:latin typeface="Comic Sans MS" pitchFamily="66" charset="0"/>
              </a:rPr>
              <a:t>C</a:t>
            </a:r>
            <a:r>
              <a:rPr lang="en-US" sz="2000" u="none" baseline="-25000" dirty="0" err="1">
                <a:latin typeface="Comic Sans MS" pitchFamily="66" charset="0"/>
              </a:rPr>
              <a:t>in</a:t>
            </a:r>
            <a:endParaRPr lang="en-US" sz="2000" u="none" dirty="0">
              <a:latin typeface="Comic Sans MS" pitchFamily="66" charset="0"/>
            </a:endParaRPr>
          </a:p>
          <a:p>
            <a:pPr algn="l" rtl="0" eaLnBrk="0" hangingPunct="0">
              <a:buNone/>
              <a:tabLst>
                <a:tab pos="457200" algn="l"/>
              </a:tabLst>
            </a:pPr>
            <a:r>
              <a:rPr lang="en-US" sz="2000" u="none" dirty="0">
                <a:latin typeface="Comic Sans MS" pitchFamily="66" charset="0"/>
              </a:rPr>
              <a:t>	= X’ (Y’ </a:t>
            </a:r>
            <a:r>
              <a:rPr lang="en-US" sz="2000" u="none" dirty="0" err="1">
                <a:latin typeface="Comic Sans MS" pitchFamily="66" charset="0"/>
              </a:rPr>
              <a:t>C</a:t>
            </a:r>
            <a:r>
              <a:rPr lang="en-US" sz="2000" u="none" baseline="-25000" dirty="0" err="1">
                <a:latin typeface="Comic Sans MS" pitchFamily="66" charset="0"/>
              </a:rPr>
              <a:t>in</a:t>
            </a:r>
            <a:r>
              <a:rPr lang="en-US" sz="2000" u="none" dirty="0">
                <a:latin typeface="Comic Sans MS" pitchFamily="66" charset="0"/>
              </a:rPr>
              <a:t> + Y </a:t>
            </a:r>
            <a:r>
              <a:rPr lang="en-US" sz="2000" u="none" dirty="0" err="1">
                <a:latin typeface="Comic Sans MS" pitchFamily="66" charset="0"/>
              </a:rPr>
              <a:t>C</a:t>
            </a:r>
            <a:r>
              <a:rPr lang="en-US" sz="2000" u="none" baseline="-25000" dirty="0" err="1">
                <a:latin typeface="Comic Sans MS" pitchFamily="66" charset="0"/>
              </a:rPr>
              <a:t>in</a:t>
            </a:r>
            <a:r>
              <a:rPr lang="en-US" sz="2000" u="none" dirty="0">
                <a:latin typeface="Comic Sans MS" pitchFamily="66" charset="0"/>
              </a:rPr>
              <a:t>’) + X (Y’ </a:t>
            </a:r>
            <a:r>
              <a:rPr lang="en-US" sz="2000" u="none" dirty="0" err="1">
                <a:latin typeface="Comic Sans MS" pitchFamily="66" charset="0"/>
              </a:rPr>
              <a:t>C</a:t>
            </a:r>
            <a:r>
              <a:rPr lang="en-US" sz="2000" u="none" baseline="-25000" dirty="0" err="1">
                <a:latin typeface="Comic Sans MS" pitchFamily="66" charset="0"/>
              </a:rPr>
              <a:t>in</a:t>
            </a:r>
            <a:r>
              <a:rPr lang="en-US" sz="2000" u="none" dirty="0">
                <a:latin typeface="Comic Sans MS" pitchFamily="66" charset="0"/>
              </a:rPr>
              <a:t>’ + Y </a:t>
            </a:r>
            <a:r>
              <a:rPr lang="en-US" sz="2000" u="none" dirty="0" err="1">
                <a:latin typeface="Comic Sans MS" pitchFamily="66" charset="0"/>
              </a:rPr>
              <a:t>C</a:t>
            </a:r>
            <a:r>
              <a:rPr lang="en-US" sz="2000" u="none" baseline="-25000" dirty="0" err="1">
                <a:latin typeface="Comic Sans MS" pitchFamily="66" charset="0"/>
              </a:rPr>
              <a:t>in</a:t>
            </a:r>
            <a:r>
              <a:rPr lang="en-US" sz="2000" u="none" dirty="0">
                <a:latin typeface="Comic Sans MS" pitchFamily="66" charset="0"/>
              </a:rPr>
              <a:t>)</a:t>
            </a:r>
          </a:p>
          <a:p>
            <a:pPr algn="l" rtl="0" eaLnBrk="0" hangingPunct="0">
              <a:buNone/>
              <a:tabLst>
                <a:tab pos="457200" algn="l"/>
              </a:tabLst>
            </a:pPr>
            <a:r>
              <a:rPr lang="en-US" sz="2000" u="none" dirty="0">
                <a:latin typeface="Comic Sans MS" pitchFamily="66" charset="0"/>
              </a:rPr>
              <a:t>	= X’ (Y </a:t>
            </a:r>
            <a:r>
              <a:rPr lang="en-US" sz="2000" u="none" dirty="0">
                <a:latin typeface="Comic Sans MS" pitchFamily="66" charset="0"/>
                <a:sym typeface="Symbol" pitchFamily="18" charset="2"/>
              </a:rPr>
              <a:t></a:t>
            </a:r>
            <a:r>
              <a:rPr lang="en-US" sz="2000" u="none" dirty="0">
                <a:latin typeface="Comic Sans MS" pitchFamily="66" charset="0"/>
              </a:rPr>
              <a:t> </a:t>
            </a:r>
            <a:r>
              <a:rPr lang="en-US" sz="2000" u="none" dirty="0" err="1">
                <a:latin typeface="Comic Sans MS" pitchFamily="66" charset="0"/>
              </a:rPr>
              <a:t>C</a:t>
            </a:r>
            <a:r>
              <a:rPr lang="en-US" sz="2000" u="none" baseline="-25000" dirty="0" err="1">
                <a:latin typeface="Comic Sans MS" pitchFamily="66" charset="0"/>
              </a:rPr>
              <a:t>in</a:t>
            </a:r>
            <a:r>
              <a:rPr lang="en-US" sz="2000" u="none" dirty="0">
                <a:latin typeface="Comic Sans MS" pitchFamily="66" charset="0"/>
              </a:rPr>
              <a:t>) + X (Y </a:t>
            </a:r>
            <a:r>
              <a:rPr lang="en-US" sz="2000" u="none" dirty="0">
                <a:latin typeface="Comic Sans MS" pitchFamily="66" charset="0"/>
                <a:sym typeface="Symbol" pitchFamily="18" charset="2"/>
              </a:rPr>
              <a:t></a:t>
            </a:r>
            <a:r>
              <a:rPr lang="en-US" sz="2000" u="none" dirty="0">
                <a:latin typeface="Comic Sans MS" pitchFamily="66" charset="0"/>
              </a:rPr>
              <a:t> </a:t>
            </a:r>
            <a:r>
              <a:rPr lang="en-US" sz="2000" u="none" dirty="0" err="1">
                <a:latin typeface="Comic Sans MS" pitchFamily="66" charset="0"/>
              </a:rPr>
              <a:t>C</a:t>
            </a:r>
            <a:r>
              <a:rPr lang="en-US" sz="2000" u="none" baseline="-25000" dirty="0" err="1">
                <a:latin typeface="Comic Sans MS" pitchFamily="66" charset="0"/>
              </a:rPr>
              <a:t>in</a:t>
            </a:r>
            <a:r>
              <a:rPr lang="en-US" sz="2000" u="none" dirty="0">
                <a:latin typeface="Comic Sans MS" pitchFamily="66" charset="0"/>
              </a:rPr>
              <a:t>)’</a:t>
            </a:r>
          </a:p>
          <a:p>
            <a:pPr algn="l" rtl="0" eaLnBrk="0" hangingPunct="0">
              <a:buNone/>
              <a:tabLst>
                <a:tab pos="457200" algn="l"/>
              </a:tabLst>
            </a:pPr>
            <a:r>
              <a:rPr lang="en-US" sz="2000" u="none" dirty="0">
                <a:latin typeface="Comic Sans MS" pitchFamily="66" charset="0"/>
              </a:rPr>
              <a:t>	= X </a:t>
            </a:r>
            <a:r>
              <a:rPr lang="en-US" sz="2000" u="none" dirty="0">
                <a:latin typeface="Comic Sans MS" pitchFamily="66" charset="0"/>
                <a:sym typeface="Symbol" pitchFamily="18" charset="2"/>
              </a:rPr>
              <a:t></a:t>
            </a:r>
            <a:r>
              <a:rPr lang="en-US" sz="2000" u="none" dirty="0">
                <a:latin typeface="Comic Sans MS" pitchFamily="66" charset="0"/>
              </a:rPr>
              <a:t> Y </a:t>
            </a:r>
            <a:r>
              <a:rPr lang="en-US" sz="2000" u="none" dirty="0">
                <a:latin typeface="Comic Sans MS" pitchFamily="66" charset="0"/>
                <a:sym typeface="Symbol" pitchFamily="18" charset="2"/>
              </a:rPr>
              <a:t></a:t>
            </a:r>
            <a:r>
              <a:rPr lang="en-US" sz="2000" u="none" dirty="0">
                <a:latin typeface="Comic Sans MS" pitchFamily="66" charset="0"/>
              </a:rPr>
              <a:t> </a:t>
            </a:r>
            <a:r>
              <a:rPr lang="en-US" sz="2000" u="none" dirty="0" err="1">
                <a:latin typeface="Comic Sans MS" pitchFamily="66" charset="0"/>
              </a:rPr>
              <a:t>C</a:t>
            </a:r>
            <a:r>
              <a:rPr lang="en-US" sz="2000" u="none" baseline="-25000" dirty="0" err="1">
                <a:latin typeface="Comic Sans MS" pitchFamily="66" charset="0"/>
              </a:rPr>
              <a:t>in</a:t>
            </a:r>
            <a:endParaRPr lang="en-US" sz="2000" u="none" dirty="0">
              <a:latin typeface="Comic Sans MS" pitchFamily="66" charset="0"/>
            </a:endParaRPr>
          </a:p>
          <a:p>
            <a:pPr algn="l" rtl="0" eaLnBrk="0" hangingPunct="0">
              <a:buNone/>
              <a:tabLst>
                <a:tab pos="457200" algn="l"/>
              </a:tabLst>
            </a:pPr>
            <a:endParaRPr lang="en-US" sz="2000" u="none" dirty="0">
              <a:latin typeface="Comic Sans MS" pitchFamily="66" charset="0"/>
            </a:endParaRPr>
          </a:p>
          <a:p>
            <a:pPr algn="l" rtl="0" eaLnBrk="0" hangingPunct="0">
              <a:buNone/>
              <a:tabLst>
                <a:tab pos="457200" algn="l"/>
              </a:tabLst>
            </a:pPr>
            <a:r>
              <a:rPr lang="en-US" sz="2000" u="none" dirty="0" err="1">
                <a:latin typeface="Comic Sans MS" pitchFamily="66" charset="0"/>
              </a:rPr>
              <a:t>C</a:t>
            </a:r>
            <a:r>
              <a:rPr lang="en-US" sz="2000" u="none" baseline="-25000" dirty="0" err="1">
                <a:latin typeface="Comic Sans MS" pitchFamily="66" charset="0"/>
              </a:rPr>
              <a:t>out</a:t>
            </a:r>
            <a:r>
              <a:rPr lang="en-US" sz="2000" u="none" dirty="0">
                <a:latin typeface="Comic Sans MS" pitchFamily="66" charset="0"/>
              </a:rPr>
              <a:t>	= </a:t>
            </a:r>
            <a:r>
              <a:rPr lang="en-US" sz="2000" u="none" dirty="0">
                <a:latin typeface="Comic Sans MS" pitchFamily="66" charset="0"/>
                <a:sym typeface="Symbol" pitchFamily="18" charset="2"/>
              </a:rPr>
              <a:t></a:t>
            </a:r>
            <a:r>
              <a:rPr lang="en-US" sz="2000" u="none" dirty="0">
                <a:latin typeface="Comic Sans MS" pitchFamily="66" charset="0"/>
                <a:sym typeface="WP MathA" pitchFamily="2" charset="2"/>
              </a:rPr>
              <a:t>m(3,5,6,7)</a:t>
            </a:r>
            <a:r>
              <a:rPr lang="en-US" sz="2000" u="none" dirty="0">
                <a:latin typeface="Comic Sans MS" pitchFamily="66" charset="0"/>
              </a:rPr>
              <a:t> </a:t>
            </a:r>
          </a:p>
          <a:p>
            <a:pPr algn="l" rtl="0" eaLnBrk="0" hangingPunct="0">
              <a:buNone/>
              <a:tabLst>
                <a:tab pos="457200" algn="l"/>
              </a:tabLst>
            </a:pPr>
            <a:r>
              <a:rPr lang="en-US" sz="2000" u="none" dirty="0">
                <a:latin typeface="Comic Sans MS" pitchFamily="66" charset="0"/>
              </a:rPr>
              <a:t>	= X’ Y </a:t>
            </a:r>
            <a:r>
              <a:rPr lang="en-US" sz="2000" u="none" dirty="0" err="1">
                <a:latin typeface="Comic Sans MS" pitchFamily="66" charset="0"/>
              </a:rPr>
              <a:t>C</a:t>
            </a:r>
            <a:r>
              <a:rPr lang="en-US" sz="2000" u="none" baseline="-25000" dirty="0" err="1">
                <a:latin typeface="Comic Sans MS" pitchFamily="66" charset="0"/>
              </a:rPr>
              <a:t>in</a:t>
            </a:r>
            <a:r>
              <a:rPr lang="en-US" sz="2000" u="none" dirty="0">
                <a:latin typeface="Comic Sans MS" pitchFamily="66" charset="0"/>
              </a:rPr>
              <a:t> + X Y’ </a:t>
            </a:r>
            <a:r>
              <a:rPr lang="en-US" sz="2000" u="none" dirty="0" err="1">
                <a:latin typeface="Comic Sans MS" pitchFamily="66" charset="0"/>
              </a:rPr>
              <a:t>C</a:t>
            </a:r>
            <a:r>
              <a:rPr lang="en-US" sz="2000" u="none" baseline="-25000" dirty="0" err="1">
                <a:latin typeface="Comic Sans MS" pitchFamily="66" charset="0"/>
              </a:rPr>
              <a:t>in</a:t>
            </a:r>
            <a:r>
              <a:rPr lang="en-US" sz="2000" u="none" dirty="0">
                <a:latin typeface="Comic Sans MS" pitchFamily="66" charset="0"/>
              </a:rPr>
              <a:t> + X Y </a:t>
            </a:r>
            <a:r>
              <a:rPr lang="en-US" sz="2000" u="none" dirty="0" err="1">
                <a:latin typeface="Comic Sans MS" pitchFamily="66" charset="0"/>
              </a:rPr>
              <a:t>C</a:t>
            </a:r>
            <a:r>
              <a:rPr lang="en-US" sz="2000" u="none" baseline="-25000" dirty="0" err="1">
                <a:latin typeface="Comic Sans MS" pitchFamily="66" charset="0"/>
              </a:rPr>
              <a:t>in</a:t>
            </a:r>
            <a:r>
              <a:rPr lang="en-US" sz="2000" u="none" dirty="0">
                <a:latin typeface="Comic Sans MS" pitchFamily="66" charset="0"/>
              </a:rPr>
              <a:t>’ + X Y </a:t>
            </a:r>
            <a:r>
              <a:rPr lang="en-US" sz="2000" u="none" dirty="0" err="1">
                <a:latin typeface="Comic Sans MS" pitchFamily="66" charset="0"/>
              </a:rPr>
              <a:t>C</a:t>
            </a:r>
            <a:r>
              <a:rPr lang="en-US" sz="2000" u="none" baseline="-25000" dirty="0" err="1">
                <a:latin typeface="Comic Sans MS" pitchFamily="66" charset="0"/>
              </a:rPr>
              <a:t>in</a:t>
            </a:r>
            <a:endParaRPr lang="en-US" sz="2000" u="none" dirty="0">
              <a:latin typeface="Comic Sans MS" pitchFamily="66" charset="0"/>
            </a:endParaRPr>
          </a:p>
          <a:p>
            <a:pPr algn="l" rtl="0" eaLnBrk="0" hangingPunct="0">
              <a:buNone/>
              <a:tabLst>
                <a:tab pos="457200" algn="l"/>
              </a:tabLst>
            </a:pPr>
            <a:r>
              <a:rPr lang="en-US" sz="2000" u="none" dirty="0">
                <a:latin typeface="Comic Sans MS" pitchFamily="66" charset="0"/>
              </a:rPr>
              <a:t>	= (X’ Y + X Y’) </a:t>
            </a:r>
            <a:r>
              <a:rPr lang="en-US" sz="2000" u="none" dirty="0" err="1">
                <a:latin typeface="Comic Sans MS" pitchFamily="66" charset="0"/>
              </a:rPr>
              <a:t>C</a:t>
            </a:r>
            <a:r>
              <a:rPr lang="en-US" sz="2000" u="none" baseline="-25000" dirty="0" err="1">
                <a:latin typeface="Comic Sans MS" pitchFamily="66" charset="0"/>
              </a:rPr>
              <a:t>in</a:t>
            </a:r>
            <a:r>
              <a:rPr lang="en-US" sz="2000" u="none" dirty="0">
                <a:latin typeface="Comic Sans MS" pitchFamily="66" charset="0"/>
              </a:rPr>
              <a:t> + XY(</a:t>
            </a:r>
            <a:r>
              <a:rPr lang="en-US" sz="2000" u="none" dirty="0" err="1">
                <a:latin typeface="Comic Sans MS" pitchFamily="66" charset="0"/>
              </a:rPr>
              <a:t>C</a:t>
            </a:r>
            <a:r>
              <a:rPr lang="en-US" sz="2000" u="none" baseline="-25000" dirty="0" err="1">
                <a:latin typeface="Comic Sans MS" pitchFamily="66" charset="0"/>
              </a:rPr>
              <a:t>in</a:t>
            </a:r>
            <a:r>
              <a:rPr lang="en-US" sz="2000" u="none" dirty="0">
                <a:latin typeface="Comic Sans MS" pitchFamily="66" charset="0"/>
              </a:rPr>
              <a:t>’ + </a:t>
            </a:r>
            <a:r>
              <a:rPr lang="en-US" sz="2000" u="none" dirty="0" err="1">
                <a:latin typeface="Comic Sans MS" pitchFamily="66" charset="0"/>
              </a:rPr>
              <a:t>C</a:t>
            </a:r>
            <a:r>
              <a:rPr lang="en-US" sz="2000" u="none" baseline="-25000" dirty="0" err="1">
                <a:latin typeface="Comic Sans MS" pitchFamily="66" charset="0"/>
              </a:rPr>
              <a:t>in</a:t>
            </a:r>
            <a:r>
              <a:rPr lang="en-US" sz="2000" u="none" dirty="0">
                <a:latin typeface="Comic Sans MS" pitchFamily="66" charset="0"/>
              </a:rPr>
              <a:t>)</a:t>
            </a:r>
          </a:p>
          <a:p>
            <a:pPr algn="l" rtl="0" eaLnBrk="0" hangingPunct="0">
              <a:buNone/>
              <a:tabLst>
                <a:tab pos="457200" algn="l"/>
              </a:tabLst>
            </a:pPr>
            <a:r>
              <a:rPr lang="en-US" sz="2000" u="none" dirty="0">
                <a:latin typeface="Comic Sans MS" pitchFamily="66" charset="0"/>
              </a:rPr>
              <a:t>	= (X </a:t>
            </a:r>
            <a:r>
              <a:rPr lang="en-US" sz="2000" u="none" dirty="0">
                <a:latin typeface="Comic Sans MS" pitchFamily="66" charset="0"/>
                <a:sym typeface="Symbol" pitchFamily="18" charset="2"/>
              </a:rPr>
              <a:t></a:t>
            </a:r>
            <a:r>
              <a:rPr lang="en-US" sz="2000" u="none" dirty="0">
                <a:latin typeface="Comic Sans MS" pitchFamily="66" charset="0"/>
              </a:rPr>
              <a:t> Y) </a:t>
            </a:r>
            <a:r>
              <a:rPr lang="en-US" sz="2000" u="none" dirty="0" err="1">
                <a:latin typeface="Comic Sans MS" pitchFamily="66" charset="0"/>
              </a:rPr>
              <a:t>C</a:t>
            </a:r>
            <a:r>
              <a:rPr lang="en-US" sz="2000" u="none" baseline="-25000" dirty="0" err="1">
                <a:latin typeface="Comic Sans MS" pitchFamily="66" charset="0"/>
              </a:rPr>
              <a:t>in</a:t>
            </a:r>
            <a:r>
              <a:rPr lang="en-US" sz="2000" u="none" dirty="0">
                <a:latin typeface="Comic Sans MS" pitchFamily="66" charset="0"/>
              </a:rPr>
              <a:t> + XY</a:t>
            </a:r>
          </a:p>
        </p:txBody>
      </p:sp>
      <p:graphicFrame>
        <p:nvGraphicFramePr>
          <p:cNvPr id="894977" name="Object 5"/>
          <p:cNvGraphicFramePr>
            <a:graphicFrameLocks noChangeAspect="1"/>
          </p:cNvGraphicFramePr>
          <p:nvPr/>
        </p:nvGraphicFramePr>
        <p:xfrm>
          <a:off x="460366" y="2143116"/>
          <a:ext cx="2897188" cy="3249613"/>
        </p:xfrm>
        <a:graphic>
          <a:graphicData uri="http://schemas.openxmlformats.org/presentationml/2006/ole">
            <mc:AlternateContent xmlns:mc="http://schemas.openxmlformats.org/markup-compatibility/2006">
              <mc:Choice xmlns:v="urn:schemas-microsoft-com:vml" Requires="v">
                <p:oleObj spid="_x0000_s541704" name="Document" r:id="rId4" imgW="2467483" imgH="3155598" progId="Word.Document.8">
                  <p:embed/>
                </p:oleObj>
              </mc:Choice>
              <mc:Fallback>
                <p:oleObj name="Document" r:id="rId4" imgW="2467483" imgH="3155598"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0366" y="2143116"/>
                        <a:ext cx="2897188" cy="32496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140261419"/>
      </p:ext>
    </p:extLst>
  </p:cSld>
  <p:clrMapOvr>
    <a:masterClrMapping/>
  </p:clrMapOvr>
  <p:transition>
    <p:comb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6256" name="Object 0"/>
          <p:cNvGraphicFramePr>
            <a:graphicFrameLocks noChangeAspect="1"/>
          </p:cNvGraphicFramePr>
          <p:nvPr/>
        </p:nvGraphicFramePr>
        <p:xfrm>
          <a:off x="1214414" y="1068388"/>
          <a:ext cx="4140200" cy="2282825"/>
        </p:xfrm>
        <a:graphic>
          <a:graphicData uri="http://schemas.openxmlformats.org/presentationml/2006/ole">
            <mc:AlternateContent xmlns:mc="http://schemas.openxmlformats.org/markup-compatibility/2006">
              <mc:Choice xmlns:v="urn:schemas-microsoft-com:vml" Requires="v">
                <p:oleObj spid="_x0000_s542728" name="Equation" r:id="rId3" imgW="1726920" imgH="952200" progId="Equation.3">
                  <p:embed/>
                </p:oleObj>
              </mc:Choice>
              <mc:Fallback>
                <p:oleObj name="Equation" r:id="rId3" imgW="1726920" imgH="952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4414" y="1068388"/>
                        <a:ext cx="4140200" cy="2282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993" name="Rectangle 9"/>
          <p:cNvSpPr>
            <a:spLocks noGrp="1" noChangeArrowheads="1"/>
          </p:cNvSpPr>
          <p:nvPr>
            <p:ph type="title"/>
          </p:nvPr>
        </p:nvSpPr>
        <p:spPr>
          <a:xfrm>
            <a:off x="1293844" y="71414"/>
            <a:ext cx="7778750" cy="1004887"/>
          </a:xfrm>
        </p:spPr>
        <p:txBody>
          <a:bodyPr/>
          <a:lstStyle/>
          <a:p>
            <a:pPr algn="r"/>
            <a:r>
              <a:rPr lang="fa-IR"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 پیاده </a:t>
            </a:r>
            <a:r>
              <a:rPr lang="fa-IR" altLang="ar-SA" sz="3200" b="1" kern="1200" dirty="0">
                <a:solidFill>
                  <a:srgbClr val="070E93"/>
                </a:solidFill>
                <a:effectLst>
                  <a:outerShdw blurRad="38100" dist="38100" dir="2700000" algn="tl">
                    <a:srgbClr val="C0C0C0"/>
                  </a:outerShdw>
                </a:effectLst>
                <a:latin typeface="Times New Roman" pitchFamily="18" charset="0"/>
                <a:cs typeface="B Titr" pitchFamily="2" charset="-78"/>
              </a:rPr>
              <a:t>سازی جمع کننده کامل با دو نیم جمع کننده</a:t>
            </a:r>
            <a:endParaRPr lang="en-US" altLang="ar-SA" sz="3200" b="1" kern="1200" dirty="0">
              <a:solidFill>
                <a:srgbClr val="070E93"/>
              </a:solidFill>
              <a:effectLst>
                <a:outerShdw blurRad="38100" dist="38100" dir="2700000" algn="tl">
                  <a:srgbClr val="C0C0C0"/>
                </a:outerShdw>
              </a:effectLst>
              <a:latin typeface="Times New Roman" pitchFamily="18" charset="0"/>
              <a:cs typeface="B Titr" pitchFamily="2" charset="-78"/>
            </a:endParaRPr>
          </a:p>
        </p:txBody>
      </p:sp>
      <p:pic>
        <p:nvPicPr>
          <p:cNvPr id="862211" name="Picture 3"/>
          <p:cNvPicPr>
            <a:picLocks noChangeAspect="1" noChangeArrowheads="1"/>
          </p:cNvPicPr>
          <p:nvPr/>
        </p:nvPicPr>
        <p:blipFill>
          <a:blip r:embed="rId5"/>
          <a:srcRect/>
          <a:stretch>
            <a:fillRect/>
          </a:stretch>
        </p:blipFill>
        <p:spPr bwMode="auto">
          <a:xfrm>
            <a:off x="928662" y="3643314"/>
            <a:ext cx="6877050" cy="2657475"/>
          </a:xfrm>
          <a:prstGeom prst="rect">
            <a:avLst/>
          </a:prstGeom>
          <a:noFill/>
          <a:ln w="9525">
            <a:noFill/>
            <a:miter lim="800000"/>
            <a:headEnd/>
            <a:tailEnd/>
          </a:ln>
          <a:effectLst/>
        </p:spPr>
      </p:pic>
    </p:spTree>
    <p:extLst>
      <p:ext uri="{BB962C8B-B14F-4D97-AF65-F5344CB8AC3E}">
        <p14:creationId xmlns:p14="http://schemas.microsoft.com/office/powerpoint/2010/main" val="3090693852"/>
      </p:ext>
    </p:extLst>
  </p:cSld>
  <p:clrMapOvr>
    <a:masterClrMapping/>
  </p:clrMapOvr>
  <p:transition>
    <p:cover dir="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3"/>
          <p:cNvSpPr>
            <a:spLocks noGrp="1" noChangeArrowheads="1"/>
          </p:cNvSpPr>
          <p:nvPr>
            <p:ph type="body" idx="1"/>
          </p:nvPr>
        </p:nvSpPr>
        <p:spPr>
          <a:xfrm>
            <a:off x="457200" y="1000108"/>
            <a:ext cx="8229600" cy="1042982"/>
          </a:xfrm>
        </p:spPr>
        <p:txBody>
          <a:bodyPr/>
          <a:lstStyle/>
          <a:p>
            <a:pPr algn="just" rtl="1" eaLnBrk="1" hangingPunct="1">
              <a:buFont typeface="Wingdings" pitchFamily="2" charset="2"/>
              <a:buChar char="q"/>
            </a:pPr>
            <a:r>
              <a:rPr lang="fa-IR" sz="2800" dirty="0" smtClean="0">
                <a:latin typeface="Times New Roman" pitchFamily="18" charset="0"/>
                <a:cs typeface="Nazanin" pitchFamily="2" charset="-78"/>
              </a:rPr>
              <a:t> همانطور كه از عبارت قبلي مشخص است با استفاده از دو نيم جمع كننده مي توان يك تمام جمع كننده طراحي كرد.</a:t>
            </a:r>
            <a:endParaRPr lang="en-US" sz="2800" dirty="0" smtClean="0">
              <a:latin typeface="Times New Roman" pitchFamily="18" charset="0"/>
              <a:cs typeface="Nazanin" pitchFamily="2" charset="-78"/>
            </a:endParaRPr>
          </a:p>
        </p:txBody>
      </p:sp>
      <p:grpSp>
        <p:nvGrpSpPr>
          <p:cNvPr id="2" name="Group 5"/>
          <p:cNvGrpSpPr>
            <a:grpSpLocks/>
          </p:cNvGrpSpPr>
          <p:nvPr/>
        </p:nvGrpSpPr>
        <p:grpSpPr bwMode="auto">
          <a:xfrm>
            <a:off x="1293831" y="3643314"/>
            <a:ext cx="5992813" cy="2009775"/>
            <a:chOff x="960" y="1680"/>
            <a:chExt cx="3775" cy="1266"/>
          </a:xfrm>
        </p:grpSpPr>
        <p:graphicFrame>
          <p:nvGraphicFramePr>
            <p:cNvPr id="23555" name="Object 6"/>
            <p:cNvGraphicFramePr>
              <a:graphicFrameLocks noChangeAspect="1"/>
            </p:cNvGraphicFramePr>
            <p:nvPr/>
          </p:nvGraphicFramePr>
          <p:xfrm>
            <a:off x="960" y="1680"/>
            <a:ext cx="3775" cy="1266"/>
          </p:xfrm>
          <a:graphic>
            <a:graphicData uri="http://schemas.openxmlformats.org/presentationml/2006/ole">
              <mc:AlternateContent xmlns:mc="http://schemas.openxmlformats.org/markup-compatibility/2006">
                <mc:Choice xmlns:v="urn:schemas-microsoft-com:vml" Requires="v">
                  <p:oleObj spid="_x0000_s543752" name="Bitmap Image" r:id="rId3" imgW="5990476" imgH="2010056" progId="PBrush">
                    <p:embed/>
                  </p:oleObj>
                </mc:Choice>
                <mc:Fallback>
                  <p:oleObj name="Bitmap Image" r:id="rId3" imgW="5990476" imgH="2010056" progId="PBrush">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0" y="1680"/>
                          <a:ext cx="3775" cy="1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2"/>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560" name="Rectangle 7"/>
            <p:cNvSpPr>
              <a:spLocks noChangeArrowheads="1"/>
            </p:cNvSpPr>
            <p:nvPr/>
          </p:nvSpPr>
          <p:spPr bwMode="auto">
            <a:xfrm>
              <a:off x="1296" y="1680"/>
              <a:ext cx="1008" cy="912"/>
            </a:xfrm>
            <a:prstGeom prst="rect">
              <a:avLst/>
            </a:prstGeom>
            <a:noFill/>
            <a:ln w="25400">
              <a:solidFill>
                <a:srgbClr val="3333FF"/>
              </a:solidFill>
              <a:prstDash val="sysDot"/>
              <a:miter lim="800000"/>
              <a:headEnd type="none" w="sm" len="sm"/>
              <a:tailEnd type="none" w="sm" len="sm"/>
            </a:ln>
          </p:spPr>
          <p:txBody>
            <a:bodyPr wrap="none" anchor="ctr"/>
            <a:lstStyle/>
            <a:p>
              <a:pPr>
                <a:buNone/>
              </a:pPr>
              <a:endParaRPr lang="en-US"/>
            </a:p>
          </p:txBody>
        </p:sp>
        <p:sp>
          <p:nvSpPr>
            <p:cNvPr id="23561" name="Rectangle 8"/>
            <p:cNvSpPr>
              <a:spLocks noChangeArrowheads="1"/>
            </p:cNvSpPr>
            <p:nvPr/>
          </p:nvSpPr>
          <p:spPr bwMode="auto">
            <a:xfrm>
              <a:off x="2400" y="1680"/>
              <a:ext cx="1008" cy="912"/>
            </a:xfrm>
            <a:prstGeom prst="rect">
              <a:avLst/>
            </a:prstGeom>
            <a:noFill/>
            <a:ln w="25400">
              <a:solidFill>
                <a:srgbClr val="3333FF"/>
              </a:solidFill>
              <a:prstDash val="sysDot"/>
              <a:miter lim="800000"/>
              <a:headEnd type="none" w="sm" len="sm"/>
              <a:tailEnd type="none" w="sm" len="sm"/>
            </a:ln>
          </p:spPr>
          <p:txBody>
            <a:bodyPr wrap="none" anchor="ctr"/>
            <a:lstStyle/>
            <a:p>
              <a:pPr>
                <a:buNone/>
              </a:pPr>
              <a:endParaRPr lang="en-US"/>
            </a:p>
          </p:txBody>
        </p:sp>
      </p:grpSp>
      <p:sp>
        <p:nvSpPr>
          <p:cNvPr id="23559" name="Text Box 9"/>
          <p:cNvSpPr txBox="1">
            <a:spLocks noChangeArrowheads="1"/>
          </p:cNvSpPr>
          <p:nvPr/>
        </p:nvSpPr>
        <p:spPr bwMode="auto">
          <a:xfrm>
            <a:off x="714348" y="2046265"/>
            <a:ext cx="4030270" cy="954107"/>
          </a:xfrm>
          <a:prstGeom prst="rect">
            <a:avLst/>
          </a:prstGeom>
          <a:noFill/>
          <a:ln w="25400">
            <a:noFill/>
            <a:miter lim="800000"/>
            <a:headEnd type="none" w="sm" len="sm"/>
            <a:tailEnd type="none" w="sm" len="sm"/>
          </a:ln>
        </p:spPr>
        <p:txBody>
          <a:bodyPr wrap="none">
            <a:spAutoFit/>
          </a:bodyPr>
          <a:lstStyle/>
          <a:p>
            <a:pPr algn="l" rtl="0" eaLnBrk="0" hangingPunct="0">
              <a:buNone/>
              <a:tabLst>
                <a:tab pos="457200" algn="l"/>
              </a:tabLst>
            </a:pPr>
            <a:r>
              <a:rPr lang="en-US" u="none" dirty="0">
                <a:latin typeface="Comic Sans MS" pitchFamily="66" charset="0"/>
              </a:rPr>
              <a:t>S	= X </a:t>
            </a:r>
            <a:r>
              <a:rPr lang="en-US" u="none" dirty="0">
                <a:latin typeface="Comic Sans MS" pitchFamily="66" charset="0"/>
                <a:sym typeface="Symbol" pitchFamily="18" charset="2"/>
              </a:rPr>
              <a:t></a:t>
            </a:r>
            <a:r>
              <a:rPr lang="en-US" u="none" dirty="0">
                <a:latin typeface="Comic Sans MS" pitchFamily="66" charset="0"/>
              </a:rPr>
              <a:t> Y </a:t>
            </a:r>
            <a:r>
              <a:rPr lang="en-US" u="none" dirty="0">
                <a:latin typeface="Comic Sans MS" pitchFamily="66" charset="0"/>
                <a:sym typeface="Symbol" pitchFamily="18" charset="2"/>
              </a:rPr>
              <a:t></a:t>
            </a:r>
            <a:r>
              <a:rPr lang="en-US" u="none" dirty="0">
                <a:latin typeface="Comic Sans MS" pitchFamily="66" charset="0"/>
              </a:rPr>
              <a:t> </a:t>
            </a:r>
            <a:r>
              <a:rPr lang="en-US" u="none" dirty="0" err="1">
                <a:latin typeface="Comic Sans MS" pitchFamily="66" charset="0"/>
              </a:rPr>
              <a:t>C</a:t>
            </a:r>
            <a:r>
              <a:rPr lang="en-US" u="none" baseline="-25000" dirty="0" err="1">
                <a:latin typeface="Comic Sans MS" pitchFamily="66" charset="0"/>
              </a:rPr>
              <a:t>in</a:t>
            </a:r>
            <a:endParaRPr lang="en-US" u="none" dirty="0">
              <a:latin typeface="Comic Sans MS" pitchFamily="66" charset="0"/>
            </a:endParaRPr>
          </a:p>
          <a:p>
            <a:pPr algn="l" rtl="0" eaLnBrk="0" hangingPunct="0">
              <a:buNone/>
              <a:tabLst>
                <a:tab pos="457200" algn="l"/>
              </a:tabLst>
            </a:pPr>
            <a:r>
              <a:rPr lang="en-US" u="none" dirty="0" err="1">
                <a:latin typeface="Comic Sans MS" pitchFamily="66" charset="0"/>
              </a:rPr>
              <a:t>C</a:t>
            </a:r>
            <a:r>
              <a:rPr lang="en-US" u="none" baseline="-25000" dirty="0" err="1">
                <a:latin typeface="Comic Sans MS" pitchFamily="66" charset="0"/>
              </a:rPr>
              <a:t>out</a:t>
            </a:r>
            <a:r>
              <a:rPr lang="en-US" u="none" dirty="0">
                <a:latin typeface="Comic Sans MS" pitchFamily="66" charset="0"/>
              </a:rPr>
              <a:t>	= (X </a:t>
            </a:r>
            <a:r>
              <a:rPr lang="en-US" u="none" dirty="0">
                <a:latin typeface="Comic Sans MS" pitchFamily="66" charset="0"/>
                <a:sym typeface="Symbol" pitchFamily="18" charset="2"/>
              </a:rPr>
              <a:t></a:t>
            </a:r>
            <a:r>
              <a:rPr lang="en-US" u="none" dirty="0">
                <a:latin typeface="Comic Sans MS" pitchFamily="66" charset="0"/>
              </a:rPr>
              <a:t> Y) </a:t>
            </a:r>
            <a:r>
              <a:rPr lang="en-US" u="none" dirty="0" err="1">
                <a:latin typeface="Comic Sans MS" pitchFamily="66" charset="0"/>
              </a:rPr>
              <a:t>C</a:t>
            </a:r>
            <a:r>
              <a:rPr lang="en-US" u="none" baseline="-25000" dirty="0" err="1">
                <a:latin typeface="Comic Sans MS" pitchFamily="66" charset="0"/>
              </a:rPr>
              <a:t>in</a:t>
            </a:r>
            <a:r>
              <a:rPr lang="en-US" u="none" dirty="0">
                <a:latin typeface="Comic Sans MS" pitchFamily="66" charset="0"/>
              </a:rPr>
              <a:t> + XY</a:t>
            </a:r>
          </a:p>
        </p:txBody>
      </p:sp>
      <p:sp>
        <p:nvSpPr>
          <p:cNvPr id="11" name="Rectangle 9"/>
          <p:cNvSpPr>
            <a:spLocks noGrp="1" noChangeArrowheads="1"/>
          </p:cNvSpPr>
          <p:nvPr>
            <p:ph type="title"/>
          </p:nvPr>
        </p:nvSpPr>
        <p:spPr>
          <a:xfrm>
            <a:off x="1293844" y="142852"/>
            <a:ext cx="7778750" cy="785818"/>
          </a:xfrm>
        </p:spPr>
        <p:txBody>
          <a:bodyPr/>
          <a:lstStyle/>
          <a:p>
            <a:pPr algn="r"/>
            <a:r>
              <a:rPr lang="fa-IR"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 پیاده </a:t>
            </a:r>
            <a:r>
              <a:rPr lang="fa-IR" altLang="ar-SA" sz="3200" b="1" kern="1200" dirty="0">
                <a:solidFill>
                  <a:srgbClr val="070E93"/>
                </a:solidFill>
                <a:effectLst>
                  <a:outerShdw blurRad="38100" dist="38100" dir="2700000" algn="tl">
                    <a:srgbClr val="C0C0C0"/>
                  </a:outerShdw>
                </a:effectLst>
                <a:latin typeface="Times New Roman" pitchFamily="18" charset="0"/>
                <a:cs typeface="B Titr" pitchFamily="2" charset="-78"/>
              </a:rPr>
              <a:t>سازی جمع کننده کامل با دو نیم جمع کننده</a:t>
            </a:r>
            <a:endParaRPr lang="en-US" altLang="ar-SA" sz="3200" b="1" kern="1200" dirty="0">
              <a:solidFill>
                <a:srgbClr val="070E93"/>
              </a:solidFill>
              <a:effectLst>
                <a:outerShdw blurRad="38100" dist="38100" dir="2700000" algn="tl">
                  <a:srgbClr val="C0C0C0"/>
                </a:outerShdw>
              </a:effectLst>
              <a:latin typeface="Times New Roman" pitchFamily="18" charset="0"/>
              <a:cs typeface="B Titr" pitchFamily="2" charset="-78"/>
            </a:endParaRPr>
          </a:p>
        </p:txBody>
      </p:sp>
    </p:spTree>
    <p:extLst>
      <p:ext uri="{BB962C8B-B14F-4D97-AF65-F5344CB8AC3E}">
        <p14:creationId xmlns:p14="http://schemas.microsoft.com/office/powerpoint/2010/main" val="3217240641"/>
      </p:ext>
    </p:extLst>
  </p:cSld>
  <p:clrMapOvr>
    <a:masterClrMapping/>
  </p:clrMapOvr>
  <p:transition>
    <p:pu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5" name="Rectangle 3"/>
          <p:cNvSpPr>
            <a:spLocks noGrp="1" noChangeArrowheads="1"/>
          </p:cNvSpPr>
          <p:nvPr>
            <p:ph type="body" idx="1"/>
          </p:nvPr>
        </p:nvSpPr>
        <p:spPr>
          <a:xfrm>
            <a:off x="428596" y="1142984"/>
            <a:ext cx="8229600" cy="571503"/>
          </a:xfrm>
        </p:spPr>
        <p:txBody>
          <a:bodyPr/>
          <a:lstStyle/>
          <a:p>
            <a:pPr algn="r" rtl="1">
              <a:buClr>
                <a:srgbClr val="990099"/>
              </a:buClr>
              <a:buSzPct val="85000"/>
              <a:buFont typeface="Wingdings" pitchFamily="2" charset="2"/>
              <a:buChar char="q"/>
            </a:pPr>
            <a:r>
              <a:rPr lang="fa-IR" altLang="ar-SA" sz="2400" dirty="0" smtClean="0">
                <a:latin typeface="Times New Roman" pitchFamily="18" charset="0"/>
                <a:cs typeface="Lotus" pitchFamily="2" charset="-78"/>
              </a:rPr>
              <a:t>يك </a:t>
            </a:r>
            <a:r>
              <a:rPr lang="en-US" altLang="ar-SA" sz="2400" dirty="0" smtClean="0">
                <a:latin typeface="Times New Roman" pitchFamily="18" charset="0"/>
                <a:cs typeface="Lotus" pitchFamily="2" charset="-78"/>
              </a:rPr>
              <a:t>Full adder </a:t>
            </a:r>
            <a:r>
              <a:rPr lang="fa-IR" altLang="ar-SA" sz="2400" dirty="0" smtClean="0">
                <a:latin typeface="Times New Roman" pitchFamily="18" charset="0"/>
                <a:cs typeface="Lotus" pitchFamily="2" charset="-78"/>
              </a:rPr>
              <a:t> را ميتوان توسط دو عدد</a:t>
            </a:r>
            <a:r>
              <a:rPr lang="en-US" altLang="ar-SA" sz="2400" dirty="0" smtClean="0">
                <a:latin typeface="Times New Roman" pitchFamily="18" charset="0"/>
                <a:cs typeface="Lotus" pitchFamily="2" charset="-78"/>
              </a:rPr>
              <a:t>Half adder </a:t>
            </a:r>
            <a:r>
              <a:rPr lang="fa-IR" altLang="ar-SA" sz="2400" dirty="0" smtClean="0">
                <a:latin typeface="Times New Roman" pitchFamily="18" charset="0"/>
                <a:cs typeface="Lotus" pitchFamily="2" charset="-78"/>
              </a:rPr>
              <a:t> طراحي كرد.</a:t>
            </a:r>
            <a:endParaRPr lang="en-US" altLang="ar-SA" sz="2400" dirty="0" smtClean="0">
              <a:latin typeface="Times New Roman" pitchFamily="18" charset="0"/>
              <a:cs typeface="Lotus" pitchFamily="2" charset="-78"/>
            </a:endParaRPr>
          </a:p>
        </p:txBody>
      </p:sp>
      <p:grpSp>
        <p:nvGrpSpPr>
          <p:cNvPr id="2" name="Group 46"/>
          <p:cNvGrpSpPr/>
          <p:nvPr/>
        </p:nvGrpSpPr>
        <p:grpSpPr>
          <a:xfrm>
            <a:off x="349271" y="2214554"/>
            <a:ext cx="7012006" cy="2627174"/>
            <a:chOff x="274638" y="2879725"/>
            <a:chExt cx="7012006" cy="2627174"/>
          </a:xfrm>
        </p:grpSpPr>
        <p:sp>
          <p:nvSpPr>
            <p:cNvPr id="141316" name="Rectangle 4"/>
            <p:cNvSpPr>
              <a:spLocks noChangeArrowheads="1"/>
            </p:cNvSpPr>
            <p:nvPr/>
          </p:nvSpPr>
          <p:spPr bwMode="auto">
            <a:xfrm>
              <a:off x="1462088" y="2879725"/>
              <a:ext cx="1189037" cy="1646238"/>
            </a:xfrm>
            <a:prstGeom prst="rect">
              <a:avLst/>
            </a:prstGeom>
            <a:noFill/>
            <a:ln w="28575" algn="ctr">
              <a:solidFill>
                <a:schemeClr val="tx1"/>
              </a:solidFill>
              <a:miter lim="800000"/>
              <a:headEnd/>
              <a:tailEnd/>
            </a:ln>
          </p:spPr>
          <p:txBody>
            <a:bodyPr wrap="none" anchor="ctr"/>
            <a:lstStyle/>
            <a:p>
              <a:pPr>
                <a:buNone/>
              </a:pPr>
              <a:endParaRPr lang="en-US"/>
            </a:p>
          </p:txBody>
        </p:sp>
        <p:sp>
          <p:nvSpPr>
            <p:cNvPr id="141317" name="Rectangle 5"/>
            <p:cNvSpPr>
              <a:spLocks noChangeArrowheads="1"/>
            </p:cNvSpPr>
            <p:nvPr/>
          </p:nvSpPr>
          <p:spPr bwMode="auto">
            <a:xfrm>
              <a:off x="3840163" y="2879725"/>
              <a:ext cx="1189037" cy="1646238"/>
            </a:xfrm>
            <a:prstGeom prst="rect">
              <a:avLst/>
            </a:prstGeom>
            <a:noFill/>
            <a:ln w="28575" algn="ctr">
              <a:solidFill>
                <a:schemeClr val="tx1"/>
              </a:solidFill>
              <a:miter lim="800000"/>
              <a:headEnd/>
              <a:tailEnd/>
            </a:ln>
          </p:spPr>
          <p:txBody>
            <a:bodyPr wrap="none" anchor="ctr"/>
            <a:lstStyle/>
            <a:p>
              <a:pPr>
                <a:buNone/>
              </a:pPr>
              <a:endParaRPr lang="en-US"/>
            </a:p>
          </p:txBody>
        </p:sp>
        <p:sp>
          <p:nvSpPr>
            <p:cNvPr id="141318" name="Line 6"/>
            <p:cNvSpPr>
              <a:spLocks noChangeShapeType="1"/>
            </p:cNvSpPr>
            <p:nvPr/>
          </p:nvSpPr>
          <p:spPr bwMode="auto">
            <a:xfrm>
              <a:off x="822325" y="3336925"/>
              <a:ext cx="639763" cy="0"/>
            </a:xfrm>
            <a:prstGeom prst="line">
              <a:avLst/>
            </a:prstGeom>
            <a:noFill/>
            <a:ln w="28575">
              <a:solidFill>
                <a:schemeClr val="tx1"/>
              </a:solidFill>
              <a:round/>
              <a:headEnd/>
              <a:tailEnd type="triangle" w="med" len="med"/>
            </a:ln>
          </p:spPr>
          <p:txBody>
            <a:bodyPr/>
            <a:lstStyle/>
            <a:p>
              <a:pPr>
                <a:buNone/>
              </a:pPr>
              <a:endParaRPr lang="en-US"/>
            </a:p>
          </p:txBody>
        </p:sp>
        <p:sp>
          <p:nvSpPr>
            <p:cNvPr id="141319" name="Line 7"/>
            <p:cNvSpPr>
              <a:spLocks noChangeShapeType="1"/>
            </p:cNvSpPr>
            <p:nvPr/>
          </p:nvSpPr>
          <p:spPr bwMode="auto">
            <a:xfrm>
              <a:off x="5029200" y="3336925"/>
              <a:ext cx="639763" cy="0"/>
            </a:xfrm>
            <a:prstGeom prst="line">
              <a:avLst/>
            </a:prstGeom>
            <a:noFill/>
            <a:ln w="28575">
              <a:solidFill>
                <a:schemeClr val="tx1"/>
              </a:solidFill>
              <a:round/>
              <a:headEnd/>
              <a:tailEnd type="triangle" w="med" len="med"/>
            </a:ln>
          </p:spPr>
          <p:txBody>
            <a:bodyPr/>
            <a:lstStyle/>
            <a:p>
              <a:pPr>
                <a:buNone/>
              </a:pPr>
              <a:endParaRPr lang="en-US"/>
            </a:p>
          </p:txBody>
        </p:sp>
        <p:sp>
          <p:nvSpPr>
            <p:cNvPr id="141320" name="Line 8"/>
            <p:cNvSpPr>
              <a:spLocks noChangeShapeType="1"/>
            </p:cNvSpPr>
            <p:nvPr/>
          </p:nvSpPr>
          <p:spPr bwMode="auto">
            <a:xfrm>
              <a:off x="822325" y="3976688"/>
              <a:ext cx="639763" cy="0"/>
            </a:xfrm>
            <a:prstGeom prst="line">
              <a:avLst/>
            </a:prstGeom>
            <a:noFill/>
            <a:ln w="28575">
              <a:solidFill>
                <a:schemeClr val="tx1"/>
              </a:solidFill>
              <a:round/>
              <a:headEnd/>
              <a:tailEnd type="triangle" w="med" len="med"/>
            </a:ln>
          </p:spPr>
          <p:txBody>
            <a:bodyPr/>
            <a:lstStyle/>
            <a:p>
              <a:pPr>
                <a:buNone/>
              </a:pPr>
              <a:endParaRPr lang="en-US"/>
            </a:p>
          </p:txBody>
        </p:sp>
        <p:sp>
          <p:nvSpPr>
            <p:cNvPr id="141321" name="Line 9"/>
            <p:cNvSpPr>
              <a:spLocks noChangeShapeType="1"/>
            </p:cNvSpPr>
            <p:nvPr/>
          </p:nvSpPr>
          <p:spPr bwMode="auto">
            <a:xfrm>
              <a:off x="2651125" y="3336925"/>
              <a:ext cx="1189038" cy="0"/>
            </a:xfrm>
            <a:prstGeom prst="line">
              <a:avLst/>
            </a:prstGeom>
            <a:noFill/>
            <a:ln w="28575">
              <a:solidFill>
                <a:schemeClr val="tx1"/>
              </a:solidFill>
              <a:round/>
              <a:headEnd/>
              <a:tailEnd/>
            </a:ln>
          </p:spPr>
          <p:txBody>
            <a:bodyPr/>
            <a:lstStyle/>
            <a:p>
              <a:pPr>
                <a:buNone/>
              </a:pPr>
              <a:endParaRPr lang="en-US"/>
            </a:p>
          </p:txBody>
        </p:sp>
        <p:sp>
          <p:nvSpPr>
            <p:cNvPr id="141322" name="Line 10"/>
            <p:cNvSpPr>
              <a:spLocks noChangeShapeType="1"/>
            </p:cNvSpPr>
            <p:nvPr/>
          </p:nvSpPr>
          <p:spPr bwMode="auto">
            <a:xfrm flipH="1">
              <a:off x="3382963" y="3976688"/>
              <a:ext cx="457200" cy="0"/>
            </a:xfrm>
            <a:prstGeom prst="line">
              <a:avLst/>
            </a:prstGeom>
            <a:noFill/>
            <a:ln w="28575">
              <a:solidFill>
                <a:schemeClr val="tx1"/>
              </a:solidFill>
              <a:round/>
              <a:headEnd/>
              <a:tailEnd/>
            </a:ln>
          </p:spPr>
          <p:txBody>
            <a:bodyPr/>
            <a:lstStyle/>
            <a:p>
              <a:pPr>
                <a:buNone/>
              </a:pPr>
              <a:endParaRPr lang="en-US"/>
            </a:p>
          </p:txBody>
        </p:sp>
        <p:sp>
          <p:nvSpPr>
            <p:cNvPr id="141323" name="Line 11"/>
            <p:cNvSpPr>
              <a:spLocks noChangeShapeType="1"/>
            </p:cNvSpPr>
            <p:nvPr/>
          </p:nvSpPr>
          <p:spPr bwMode="auto">
            <a:xfrm flipH="1">
              <a:off x="2376488" y="3976688"/>
              <a:ext cx="1006475" cy="1096962"/>
            </a:xfrm>
            <a:prstGeom prst="line">
              <a:avLst/>
            </a:prstGeom>
            <a:noFill/>
            <a:ln w="28575">
              <a:solidFill>
                <a:schemeClr val="tx1"/>
              </a:solidFill>
              <a:round/>
              <a:headEnd/>
              <a:tailEnd/>
            </a:ln>
          </p:spPr>
          <p:txBody>
            <a:bodyPr/>
            <a:lstStyle/>
            <a:p>
              <a:pPr>
                <a:buNone/>
              </a:pPr>
              <a:endParaRPr lang="en-US"/>
            </a:p>
          </p:txBody>
        </p:sp>
        <p:sp>
          <p:nvSpPr>
            <p:cNvPr id="141324" name="Line 12"/>
            <p:cNvSpPr>
              <a:spLocks noChangeShapeType="1"/>
            </p:cNvSpPr>
            <p:nvPr/>
          </p:nvSpPr>
          <p:spPr bwMode="auto">
            <a:xfrm flipH="1">
              <a:off x="822325" y="5073650"/>
              <a:ext cx="1554163" cy="0"/>
            </a:xfrm>
            <a:prstGeom prst="line">
              <a:avLst/>
            </a:prstGeom>
            <a:noFill/>
            <a:ln w="28575">
              <a:solidFill>
                <a:schemeClr val="tx1"/>
              </a:solidFill>
              <a:round/>
              <a:headEnd/>
              <a:tailEnd/>
            </a:ln>
          </p:spPr>
          <p:txBody>
            <a:bodyPr/>
            <a:lstStyle/>
            <a:p>
              <a:pPr>
                <a:buNone/>
              </a:pPr>
              <a:endParaRPr lang="en-US"/>
            </a:p>
          </p:txBody>
        </p:sp>
        <p:sp>
          <p:nvSpPr>
            <p:cNvPr id="141325" name="Line 13"/>
            <p:cNvSpPr>
              <a:spLocks noChangeShapeType="1"/>
            </p:cNvSpPr>
            <p:nvPr/>
          </p:nvSpPr>
          <p:spPr bwMode="auto">
            <a:xfrm>
              <a:off x="5029200" y="3976688"/>
              <a:ext cx="822325" cy="0"/>
            </a:xfrm>
            <a:prstGeom prst="line">
              <a:avLst/>
            </a:prstGeom>
            <a:noFill/>
            <a:ln w="28575">
              <a:solidFill>
                <a:schemeClr val="tx1"/>
              </a:solidFill>
              <a:round/>
              <a:headEnd/>
              <a:tailEnd/>
            </a:ln>
          </p:spPr>
          <p:txBody>
            <a:bodyPr/>
            <a:lstStyle/>
            <a:p>
              <a:pPr>
                <a:buNone/>
              </a:pPr>
              <a:endParaRPr lang="en-US"/>
            </a:p>
          </p:txBody>
        </p:sp>
        <p:sp>
          <p:nvSpPr>
            <p:cNvPr id="141326" name="Line 14"/>
            <p:cNvSpPr>
              <a:spLocks noChangeShapeType="1"/>
            </p:cNvSpPr>
            <p:nvPr/>
          </p:nvSpPr>
          <p:spPr bwMode="auto">
            <a:xfrm>
              <a:off x="2651125" y="3976688"/>
              <a:ext cx="457200" cy="0"/>
            </a:xfrm>
            <a:prstGeom prst="line">
              <a:avLst/>
            </a:prstGeom>
            <a:noFill/>
            <a:ln w="28575">
              <a:solidFill>
                <a:schemeClr val="tx1"/>
              </a:solidFill>
              <a:round/>
              <a:headEnd/>
              <a:tailEnd/>
            </a:ln>
          </p:spPr>
          <p:txBody>
            <a:bodyPr/>
            <a:lstStyle/>
            <a:p>
              <a:pPr>
                <a:buNone/>
              </a:pPr>
              <a:endParaRPr lang="en-US"/>
            </a:p>
          </p:txBody>
        </p:sp>
        <p:sp>
          <p:nvSpPr>
            <p:cNvPr id="141327" name="Line 15"/>
            <p:cNvSpPr>
              <a:spLocks noChangeShapeType="1"/>
            </p:cNvSpPr>
            <p:nvPr/>
          </p:nvSpPr>
          <p:spPr bwMode="auto">
            <a:xfrm>
              <a:off x="3108325" y="3976688"/>
              <a:ext cx="1006475" cy="1096962"/>
            </a:xfrm>
            <a:prstGeom prst="line">
              <a:avLst/>
            </a:prstGeom>
            <a:noFill/>
            <a:ln w="28575">
              <a:solidFill>
                <a:schemeClr val="tx1"/>
              </a:solidFill>
              <a:round/>
              <a:headEnd/>
              <a:tailEnd/>
            </a:ln>
          </p:spPr>
          <p:txBody>
            <a:bodyPr/>
            <a:lstStyle/>
            <a:p>
              <a:pPr>
                <a:buNone/>
              </a:pPr>
              <a:endParaRPr lang="en-US"/>
            </a:p>
          </p:txBody>
        </p:sp>
        <p:sp>
          <p:nvSpPr>
            <p:cNvPr id="141328" name="Line 16"/>
            <p:cNvSpPr>
              <a:spLocks noChangeShapeType="1"/>
            </p:cNvSpPr>
            <p:nvPr/>
          </p:nvSpPr>
          <p:spPr bwMode="auto">
            <a:xfrm>
              <a:off x="4114800" y="5073650"/>
              <a:ext cx="1096963" cy="0"/>
            </a:xfrm>
            <a:prstGeom prst="line">
              <a:avLst/>
            </a:prstGeom>
            <a:noFill/>
            <a:ln w="28575">
              <a:solidFill>
                <a:schemeClr val="tx1"/>
              </a:solidFill>
              <a:round/>
              <a:headEnd/>
              <a:tailEnd/>
            </a:ln>
          </p:spPr>
          <p:txBody>
            <a:bodyPr/>
            <a:lstStyle/>
            <a:p>
              <a:pPr>
                <a:buNone/>
              </a:pPr>
              <a:endParaRPr lang="en-US"/>
            </a:p>
          </p:txBody>
        </p:sp>
        <p:sp>
          <p:nvSpPr>
            <p:cNvPr id="141329" name="Line 17"/>
            <p:cNvSpPr>
              <a:spLocks noChangeShapeType="1"/>
            </p:cNvSpPr>
            <p:nvPr/>
          </p:nvSpPr>
          <p:spPr bwMode="auto">
            <a:xfrm flipV="1">
              <a:off x="5211763" y="4159250"/>
              <a:ext cx="457200" cy="914400"/>
            </a:xfrm>
            <a:prstGeom prst="line">
              <a:avLst/>
            </a:prstGeom>
            <a:noFill/>
            <a:ln w="28575">
              <a:solidFill>
                <a:schemeClr val="tx1"/>
              </a:solidFill>
              <a:round/>
              <a:headEnd/>
              <a:tailEnd/>
            </a:ln>
          </p:spPr>
          <p:txBody>
            <a:bodyPr/>
            <a:lstStyle/>
            <a:p>
              <a:pPr>
                <a:buNone/>
              </a:pPr>
              <a:endParaRPr lang="en-US"/>
            </a:p>
          </p:txBody>
        </p:sp>
        <p:sp>
          <p:nvSpPr>
            <p:cNvPr id="141330" name="Line 18"/>
            <p:cNvSpPr>
              <a:spLocks noChangeShapeType="1"/>
            </p:cNvSpPr>
            <p:nvPr/>
          </p:nvSpPr>
          <p:spPr bwMode="auto">
            <a:xfrm>
              <a:off x="5668963" y="4159250"/>
              <a:ext cx="182562" cy="0"/>
            </a:xfrm>
            <a:prstGeom prst="line">
              <a:avLst/>
            </a:prstGeom>
            <a:noFill/>
            <a:ln w="28575">
              <a:solidFill>
                <a:schemeClr val="tx1"/>
              </a:solidFill>
              <a:round/>
              <a:headEnd/>
              <a:tailEnd/>
            </a:ln>
          </p:spPr>
          <p:txBody>
            <a:bodyPr/>
            <a:lstStyle/>
            <a:p>
              <a:pPr>
                <a:buNone/>
              </a:pPr>
              <a:endParaRPr lang="en-US"/>
            </a:p>
          </p:txBody>
        </p:sp>
        <p:grpSp>
          <p:nvGrpSpPr>
            <p:cNvPr id="3" name="Group 19"/>
            <p:cNvGrpSpPr>
              <a:grpSpLocks/>
            </p:cNvGrpSpPr>
            <p:nvPr/>
          </p:nvGrpSpPr>
          <p:grpSpPr bwMode="auto">
            <a:xfrm>
              <a:off x="5761038" y="3794125"/>
              <a:ext cx="549275" cy="547688"/>
              <a:chOff x="2688" y="1488"/>
              <a:chExt cx="432" cy="384"/>
            </a:xfrm>
          </p:grpSpPr>
          <p:sp>
            <p:nvSpPr>
              <p:cNvPr id="141355" name="Arc 20"/>
              <p:cNvSpPr>
                <a:spLocks/>
              </p:cNvSpPr>
              <p:nvPr/>
            </p:nvSpPr>
            <p:spPr bwMode="auto">
              <a:xfrm>
                <a:off x="2688" y="1488"/>
                <a:ext cx="96" cy="383"/>
              </a:xfrm>
              <a:custGeom>
                <a:avLst/>
                <a:gdLst>
                  <a:gd name="T0" fmla="*/ 0 w 21600"/>
                  <a:gd name="T1" fmla="*/ 0 h 43154"/>
                  <a:gd name="T2" fmla="*/ 6 w 21600"/>
                  <a:gd name="T3" fmla="*/ 383 h 43154"/>
                  <a:gd name="T4" fmla="*/ 0 w 21600"/>
                  <a:gd name="T5" fmla="*/ 192 h 43154"/>
                  <a:gd name="T6" fmla="*/ 0 60000 65536"/>
                  <a:gd name="T7" fmla="*/ 0 60000 65536"/>
                  <a:gd name="T8" fmla="*/ 0 60000 65536"/>
                  <a:gd name="T9" fmla="*/ 0 w 21600"/>
                  <a:gd name="T10" fmla="*/ 0 h 43154"/>
                  <a:gd name="T11" fmla="*/ 21600 w 21600"/>
                  <a:gd name="T12" fmla="*/ 43154 h 43154"/>
                </a:gdLst>
                <a:ahLst/>
                <a:cxnLst>
                  <a:cxn ang="T6">
                    <a:pos x="T0" y="T1"/>
                  </a:cxn>
                  <a:cxn ang="T7">
                    <a:pos x="T2" y="T3"/>
                  </a:cxn>
                  <a:cxn ang="T8">
                    <a:pos x="T4" y="T5"/>
                  </a:cxn>
                </a:cxnLst>
                <a:rect l="T9" t="T10" r="T11" b="T12"/>
                <a:pathLst>
                  <a:path w="21600" h="43154" fill="none" extrusionOk="0">
                    <a:moveTo>
                      <a:pt x="-1" y="0"/>
                    </a:moveTo>
                    <a:cubicBezTo>
                      <a:pt x="11929" y="0"/>
                      <a:pt x="21600" y="9670"/>
                      <a:pt x="21600" y="21600"/>
                    </a:cubicBezTo>
                    <a:cubicBezTo>
                      <a:pt x="21600" y="32980"/>
                      <a:pt x="12769" y="42409"/>
                      <a:pt x="1412" y="43153"/>
                    </a:cubicBezTo>
                  </a:path>
                  <a:path w="21600" h="43154" stroke="0" extrusionOk="0">
                    <a:moveTo>
                      <a:pt x="-1" y="0"/>
                    </a:moveTo>
                    <a:cubicBezTo>
                      <a:pt x="11929" y="0"/>
                      <a:pt x="21600" y="9670"/>
                      <a:pt x="21600" y="21600"/>
                    </a:cubicBezTo>
                    <a:cubicBezTo>
                      <a:pt x="21600" y="32980"/>
                      <a:pt x="12769" y="42409"/>
                      <a:pt x="1412" y="43153"/>
                    </a:cubicBezTo>
                    <a:lnTo>
                      <a:pt x="0" y="21600"/>
                    </a:lnTo>
                    <a:close/>
                  </a:path>
                </a:pathLst>
              </a:custGeom>
              <a:noFill/>
              <a:ln w="25400">
                <a:solidFill>
                  <a:schemeClr val="tx1"/>
                </a:solidFill>
                <a:round/>
                <a:headEnd/>
                <a:tailEnd/>
              </a:ln>
            </p:spPr>
            <p:txBody>
              <a:bodyPr wrap="none" anchor="ctr"/>
              <a:lstStyle/>
              <a:p>
                <a:pPr>
                  <a:buNone/>
                </a:pPr>
                <a:endParaRPr lang="en-US"/>
              </a:p>
            </p:txBody>
          </p:sp>
          <p:sp>
            <p:nvSpPr>
              <p:cNvPr id="141356" name="Arc 21"/>
              <p:cNvSpPr>
                <a:spLocks/>
              </p:cNvSpPr>
              <p:nvPr/>
            </p:nvSpPr>
            <p:spPr bwMode="auto">
              <a:xfrm>
                <a:off x="2688" y="1488"/>
                <a:ext cx="432" cy="384"/>
              </a:xfrm>
              <a:custGeom>
                <a:avLst/>
                <a:gdLst>
                  <a:gd name="T0" fmla="*/ 0 w 21600"/>
                  <a:gd name="T1" fmla="*/ 0 h 43189"/>
                  <a:gd name="T2" fmla="*/ 14 w 21600"/>
                  <a:gd name="T3" fmla="*/ 384 h 43189"/>
                  <a:gd name="T4" fmla="*/ 0 w 21600"/>
                  <a:gd name="T5" fmla="*/ 192 h 43189"/>
                  <a:gd name="T6" fmla="*/ 0 60000 65536"/>
                  <a:gd name="T7" fmla="*/ 0 60000 65536"/>
                  <a:gd name="T8" fmla="*/ 0 60000 65536"/>
                  <a:gd name="T9" fmla="*/ 0 w 21600"/>
                  <a:gd name="T10" fmla="*/ 0 h 43189"/>
                  <a:gd name="T11" fmla="*/ 21600 w 21600"/>
                  <a:gd name="T12" fmla="*/ 43189 h 43189"/>
                </a:gdLst>
                <a:ahLst/>
                <a:cxnLst>
                  <a:cxn ang="T6">
                    <a:pos x="T0" y="T1"/>
                  </a:cxn>
                  <a:cxn ang="T7">
                    <a:pos x="T2" y="T3"/>
                  </a:cxn>
                  <a:cxn ang="T8">
                    <a:pos x="T4" y="T5"/>
                  </a:cxn>
                </a:cxnLst>
                <a:rect l="T9" t="T10" r="T11" b="T12"/>
                <a:pathLst>
                  <a:path w="21600" h="43189" fill="none" extrusionOk="0">
                    <a:moveTo>
                      <a:pt x="-1" y="0"/>
                    </a:moveTo>
                    <a:cubicBezTo>
                      <a:pt x="11929" y="0"/>
                      <a:pt x="21600" y="9670"/>
                      <a:pt x="21600" y="21600"/>
                    </a:cubicBezTo>
                    <a:cubicBezTo>
                      <a:pt x="21600" y="33256"/>
                      <a:pt x="12350" y="42810"/>
                      <a:pt x="699" y="43188"/>
                    </a:cubicBezTo>
                  </a:path>
                  <a:path w="21600" h="43189" stroke="0" extrusionOk="0">
                    <a:moveTo>
                      <a:pt x="-1" y="0"/>
                    </a:moveTo>
                    <a:cubicBezTo>
                      <a:pt x="11929" y="0"/>
                      <a:pt x="21600" y="9670"/>
                      <a:pt x="21600" y="21600"/>
                    </a:cubicBezTo>
                    <a:cubicBezTo>
                      <a:pt x="21600" y="33256"/>
                      <a:pt x="12350" y="42810"/>
                      <a:pt x="699" y="43188"/>
                    </a:cubicBezTo>
                    <a:lnTo>
                      <a:pt x="0" y="21600"/>
                    </a:lnTo>
                    <a:close/>
                  </a:path>
                </a:pathLst>
              </a:custGeom>
              <a:noFill/>
              <a:ln w="25400">
                <a:solidFill>
                  <a:schemeClr val="tx1"/>
                </a:solidFill>
                <a:round/>
                <a:headEnd/>
                <a:tailEnd/>
              </a:ln>
            </p:spPr>
            <p:txBody>
              <a:bodyPr wrap="none" anchor="ctr"/>
              <a:lstStyle/>
              <a:p>
                <a:pPr>
                  <a:buNone/>
                </a:pPr>
                <a:endParaRPr lang="en-US"/>
              </a:p>
            </p:txBody>
          </p:sp>
        </p:grpSp>
        <p:sp>
          <p:nvSpPr>
            <p:cNvPr id="141332" name="Text Box 22"/>
            <p:cNvSpPr txBox="1">
              <a:spLocks noChangeArrowheads="1"/>
            </p:cNvSpPr>
            <p:nvPr/>
          </p:nvSpPr>
          <p:spPr bwMode="auto">
            <a:xfrm>
              <a:off x="1554163" y="3336925"/>
              <a:ext cx="914400" cy="519113"/>
            </a:xfrm>
            <a:prstGeom prst="rect">
              <a:avLst/>
            </a:prstGeom>
            <a:noFill/>
            <a:ln w="28575" algn="ctr">
              <a:noFill/>
              <a:miter lim="800000"/>
              <a:headEnd/>
              <a:tailEnd/>
            </a:ln>
          </p:spPr>
          <p:txBody>
            <a:bodyPr>
              <a:spAutoFit/>
            </a:bodyPr>
            <a:lstStyle/>
            <a:p>
              <a:pPr>
                <a:spcBef>
                  <a:spcPct val="50000"/>
                </a:spcBef>
                <a:buNone/>
              </a:pPr>
              <a:r>
                <a:rPr lang="en-US" altLang="ar-SA" sz="2800">
                  <a:latin typeface="Times New Roman" pitchFamily="18" charset="0"/>
                  <a:cs typeface="Arial" pitchFamily="34" charset="0"/>
                </a:rPr>
                <a:t>H.A</a:t>
              </a:r>
            </a:p>
          </p:txBody>
        </p:sp>
        <p:sp>
          <p:nvSpPr>
            <p:cNvPr id="141333" name="Text Box 23"/>
            <p:cNvSpPr txBox="1">
              <a:spLocks noChangeArrowheads="1"/>
            </p:cNvSpPr>
            <p:nvPr/>
          </p:nvSpPr>
          <p:spPr bwMode="auto">
            <a:xfrm>
              <a:off x="3932238" y="3336925"/>
              <a:ext cx="914400" cy="519113"/>
            </a:xfrm>
            <a:prstGeom prst="rect">
              <a:avLst/>
            </a:prstGeom>
            <a:noFill/>
            <a:ln w="28575" algn="ctr">
              <a:noFill/>
              <a:miter lim="800000"/>
              <a:headEnd/>
              <a:tailEnd/>
            </a:ln>
          </p:spPr>
          <p:txBody>
            <a:bodyPr>
              <a:spAutoFit/>
            </a:bodyPr>
            <a:lstStyle/>
            <a:p>
              <a:pPr>
                <a:spcBef>
                  <a:spcPct val="50000"/>
                </a:spcBef>
                <a:buNone/>
              </a:pPr>
              <a:r>
                <a:rPr lang="en-US" altLang="ar-SA" sz="2800">
                  <a:latin typeface="Times New Roman" pitchFamily="18" charset="0"/>
                  <a:cs typeface="Arial" pitchFamily="34" charset="0"/>
                </a:rPr>
                <a:t>H.A</a:t>
              </a:r>
            </a:p>
          </p:txBody>
        </p:sp>
        <p:sp>
          <p:nvSpPr>
            <p:cNvPr id="141334" name="Text Box 24"/>
            <p:cNvSpPr txBox="1">
              <a:spLocks noChangeArrowheads="1"/>
            </p:cNvSpPr>
            <p:nvPr/>
          </p:nvSpPr>
          <p:spPr bwMode="auto">
            <a:xfrm>
              <a:off x="365125" y="3062288"/>
              <a:ext cx="549275" cy="396875"/>
            </a:xfrm>
            <a:prstGeom prst="rect">
              <a:avLst/>
            </a:prstGeom>
            <a:noFill/>
            <a:ln w="28575" algn="ctr">
              <a:noFill/>
              <a:miter lim="800000"/>
              <a:headEnd/>
              <a:tailEnd/>
            </a:ln>
          </p:spPr>
          <p:txBody>
            <a:bodyPr>
              <a:spAutoFit/>
            </a:bodyPr>
            <a:lstStyle/>
            <a:p>
              <a:pPr algn="l" rtl="0">
                <a:spcBef>
                  <a:spcPct val="50000"/>
                </a:spcBef>
                <a:buNone/>
              </a:pPr>
              <a:r>
                <a:rPr lang="en-US" altLang="ar-SA" sz="2000" dirty="0">
                  <a:latin typeface="Times New Roman" pitchFamily="18" charset="0"/>
                  <a:cs typeface="Arial" pitchFamily="34" charset="0"/>
                </a:rPr>
                <a:t>X</a:t>
              </a:r>
              <a:r>
                <a:rPr lang="en-US" altLang="ar-SA" sz="2000" baseline="-25000" dirty="0">
                  <a:latin typeface="Times New Roman" pitchFamily="18" charset="0"/>
                  <a:cs typeface="Arial" pitchFamily="34" charset="0"/>
                </a:rPr>
                <a:t>i</a:t>
              </a:r>
              <a:endParaRPr lang="en-US" altLang="ar-SA" sz="2000" dirty="0">
                <a:latin typeface="Times New Roman" pitchFamily="18" charset="0"/>
                <a:cs typeface="Arial" pitchFamily="34" charset="0"/>
              </a:endParaRPr>
            </a:p>
          </p:txBody>
        </p:sp>
        <p:sp>
          <p:nvSpPr>
            <p:cNvPr id="141335" name="Text Box 25"/>
            <p:cNvSpPr txBox="1">
              <a:spLocks noChangeArrowheads="1"/>
            </p:cNvSpPr>
            <p:nvPr/>
          </p:nvSpPr>
          <p:spPr bwMode="auto">
            <a:xfrm>
              <a:off x="365125" y="3702050"/>
              <a:ext cx="549275" cy="396875"/>
            </a:xfrm>
            <a:prstGeom prst="rect">
              <a:avLst/>
            </a:prstGeom>
            <a:noFill/>
            <a:ln w="28575" algn="ctr">
              <a:noFill/>
              <a:miter lim="800000"/>
              <a:headEnd/>
              <a:tailEnd/>
            </a:ln>
          </p:spPr>
          <p:txBody>
            <a:bodyPr>
              <a:spAutoFit/>
            </a:bodyPr>
            <a:lstStyle/>
            <a:p>
              <a:pPr algn="l" rtl="0">
                <a:spcBef>
                  <a:spcPct val="50000"/>
                </a:spcBef>
                <a:buNone/>
              </a:pPr>
              <a:r>
                <a:rPr lang="en-US" altLang="ar-SA" sz="2000" dirty="0">
                  <a:latin typeface="Times New Roman" pitchFamily="18" charset="0"/>
                  <a:cs typeface="Arial" pitchFamily="34" charset="0"/>
                </a:rPr>
                <a:t>Y</a:t>
              </a:r>
              <a:r>
                <a:rPr lang="en-US" altLang="ar-SA" sz="2000" baseline="-25000" dirty="0">
                  <a:latin typeface="Times New Roman" pitchFamily="18" charset="0"/>
                  <a:cs typeface="Arial" pitchFamily="34" charset="0"/>
                </a:rPr>
                <a:t>i</a:t>
              </a:r>
              <a:endParaRPr lang="en-US" altLang="ar-SA" sz="2000" dirty="0">
                <a:latin typeface="Times New Roman" pitchFamily="18" charset="0"/>
                <a:cs typeface="Arial" pitchFamily="34" charset="0"/>
              </a:endParaRPr>
            </a:p>
          </p:txBody>
        </p:sp>
        <p:sp>
          <p:nvSpPr>
            <p:cNvPr id="141336" name="Text Box 26"/>
            <p:cNvSpPr txBox="1">
              <a:spLocks noChangeArrowheads="1"/>
            </p:cNvSpPr>
            <p:nvPr/>
          </p:nvSpPr>
          <p:spPr bwMode="auto">
            <a:xfrm>
              <a:off x="5668963" y="3062288"/>
              <a:ext cx="549275" cy="396875"/>
            </a:xfrm>
            <a:prstGeom prst="rect">
              <a:avLst/>
            </a:prstGeom>
            <a:noFill/>
            <a:ln w="28575" algn="ctr">
              <a:noFill/>
              <a:miter lim="800000"/>
              <a:headEnd/>
              <a:tailEnd/>
            </a:ln>
          </p:spPr>
          <p:txBody>
            <a:bodyPr>
              <a:spAutoFit/>
            </a:bodyPr>
            <a:lstStyle/>
            <a:p>
              <a:pPr>
                <a:spcBef>
                  <a:spcPct val="50000"/>
                </a:spcBef>
                <a:buNone/>
              </a:pPr>
              <a:r>
                <a:rPr lang="en-US" altLang="ar-SA" sz="2000" dirty="0" smtClean="0">
                  <a:latin typeface="Times New Roman" pitchFamily="18" charset="0"/>
                  <a:cs typeface="Arial" pitchFamily="34" charset="0"/>
                </a:rPr>
                <a:t>S</a:t>
              </a:r>
              <a:r>
                <a:rPr lang="en-US" altLang="ar-SA" sz="2000" baseline="-25000" dirty="0" smtClean="0">
                  <a:latin typeface="Times New Roman" pitchFamily="18" charset="0"/>
                  <a:cs typeface="Arial" pitchFamily="34" charset="0"/>
                </a:rPr>
                <a:t>i</a:t>
              </a:r>
              <a:endParaRPr lang="en-US" altLang="ar-SA" sz="2000" dirty="0">
                <a:latin typeface="Times New Roman" pitchFamily="18" charset="0"/>
                <a:cs typeface="Arial" pitchFamily="34" charset="0"/>
              </a:endParaRPr>
            </a:p>
          </p:txBody>
        </p:sp>
        <p:sp>
          <p:nvSpPr>
            <p:cNvPr id="141344" name="Text Box 34"/>
            <p:cNvSpPr txBox="1">
              <a:spLocks noChangeArrowheads="1"/>
            </p:cNvSpPr>
            <p:nvPr/>
          </p:nvSpPr>
          <p:spPr bwMode="auto">
            <a:xfrm>
              <a:off x="274638" y="4799013"/>
              <a:ext cx="639762" cy="707886"/>
            </a:xfrm>
            <a:prstGeom prst="rect">
              <a:avLst/>
            </a:prstGeom>
            <a:noFill/>
            <a:ln w="28575" algn="ctr">
              <a:noFill/>
              <a:miter lim="800000"/>
              <a:headEnd/>
              <a:tailEnd/>
            </a:ln>
          </p:spPr>
          <p:txBody>
            <a:bodyPr>
              <a:spAutoFit/>
            </a:bodyPr>
            <a:lstStyle/>
            <a:p>
              <a:pPr algn="l" rtl="0">
                <a:spcBef>
                  <a:spcPct val="50000"/>
                </a:spcBef>
                <a:buNone/>
              </a:pPr>
              <a:r>
                <a:rPr lang="en-US" altLang="ar-SA" sz="2000" dirty="0">
                  <a:latin typeface="Times New Roman" pitchFamily="18" charset="0"/>
                  <a:cs typeface="Arial" pitchFamily="34" charset="0"/>
                </a:rPr>
                <a:t>C</a:t>
              </a:r>
              <a:r>
                <a:rPr lang="en-US" altLang="ar-SA" sz="2000" baseline="-25000" dirty="0">
                  <a:latin typeface="Times New Roman" pitchFamily="18" charset="0"/>
                  <a:cs typeface="Arial" pitchFamily="34" charset="0"/>
                </a:rPr>
                <a:t>i-1</a:t>
              </a:r>
              <a:endParaRPr lang="en-US" altLang="ar-SA" sz="2000" dirty="0">
                <a:latin typeface="Times New Roman" pitchFamily="18" charset="0"/>
                <a:cs typeface="Arial" pitchFamily="34" charset="0"/>
              </a:endParaRPr>
            </a:p>
            <a:p>
              <a:pPr>
                <a:spcBef>
                  <a:spcPct val="50000"/>
                </a:spcBef>
                <a:buNone/>
              </a:pPr>
              <a:endParaRPr lang="en-US" altLang="en-US" sz="2000" baseline="-25000" dirty="0">
                <a:latin typeface="Times New Roman" pitchFamily="18" charset="0"/>
                <a:cs typeface="Arial" pitchFamily="34" charset="0"/>
              </a:endParaRPr>
            </a:p>
          </p:txBody>
        </p:sp>
        <p:sp>
          <p:nvSpPr>
            <p:cNvPr id="141345" name="Text Box 35"/>
            <p:cNvSpPr txBox="1">
              <a:spLocks noChangeArrowheads="1"/>
            </p:cNvSpPr>
            <p:nvPr/>
          </p:nvSpPr>
          <p:spPr bwMode="auto">
            <a:xfrm>
              <a:off x="2286000" y="3062288"/>
              <a:ext cx="274638" cy="396875"/>
            </a:xfrm>
            <a:prstGeom prst="rect">
              <a:avLst/>
            </a:prstGeom>
            <a:noFill/>
            <a:ln w="28575" algn="ctr">
              <a:noFill/>
              <a:miter lim="800000"/>
              <a:headEnd/>
              <a:tailEnd/>
            </a:ln>
          </p:spPr>
          <p:txBody>
            <a:bodyPr>
              <a:spAutoFit/>
            </a:bodyPr>
            <a:lstStyle/>
            <a:p>
              <a:pPr>
                <a:spcBef>
                  <a:spcPct val="50000"/>
                </a:spcBef>
                <a:buNone/>
              </a:pPr>
              <a:r>
                <a:rPr lang="en-US" altLang="ar-SA" sz="2000">
                  <a:latin typeface="Times New Roman" pitchFamily="18" charset="0"/>
                  <a:cs typeface="Arial" pitchFamily="34" charset="0"/>
                </a:rPr>
                <a:t>s</a:t>
              </a:r>
            </a:p>
          </p:txBody>
        </p:sp>
        <p:sp>
          <p:nvSpPr>
            <p:cNvPr id="141346" name="Text Box 36"/>
            <p:cNvSpPr txBox="1">
              <a:spLocks noChangeArrowheads="1"/>
            </p:cNvSpPr>
            <p:nvPr/>
          </p:nvSpPr>
          <p:spPr bwMode="auto">
            <a:xfrm>
              <a:off x="4662488" y="3062288"/>
              <a:ext cx="274637" cy="396875"/>
            </a:xfrm>
            <a:prstGeom prst="rect">
              <a:avLst/>
            </a:prstGeom>
            <a:noFill/>
            <a:ln w="28575" algn="ctr">
              <a:noFill/>
              <a:miter lim="800000"/>
              <a:headEnd/>
              <a:tailEnd/>
            </a:ln>
          </p:spPr>
          <p:txBody>
            <a:bodyPr>
              <a:spAutoFit/>
            </a:bodyPr>
            <a:lstStyle/>
            <a:p>
              <a:pPr>
                <a:spcBef>
                  <a:spcPct val="50000"/>
                </a:spcBef>
                <a:buNone/>
              </a:pPr>
              <a:r>
                <a:rPr lang="en-US" altLang="ar-SA" sz="2000">
                  <a:latin typeface="Times New Roman" pitchFamily="18" charset="0"/>
                  <a:cs typeface="Arial" pitchFamily="34" charset="0"/>
                </a:rPr>
                <a:t>s</a:t>
              </a:r>
            </a:p>
          </p:txBody>
        </p:sp>
        <p:sp>
          <p:nvSpPr>
            <p:cNvPr id="141347" name="Text Box 37"/>
            <p:cNvSpPr txBox="1">
              <a:spLocks noChangeArrowheads="1"/>
            </p:cNvSpPr>
            <p:nvPr/>
          </p:nvSpPr>
          <p:spPr bwMode="auto">
            <a:xfrm>
              <a:off x="2286000" y="3794125"/>
              <a:ext cx="274638" cy="396875"/>
            </a:xfrm>
            <a:prstGeom prst="rect">
              <a:avLst/>
            </a:prstGeom>
            <a:noFill/>
            <a:ln w="28575" algn="ctr">
              <a:noFill/>
              <a:miter lim="800000"/>
              <a:headEnd/>
              <a:tailEnd/>
            </a:ln>
          </p:spPr>
          <p:txBody>
            <a:bodyPr>
              <a:spAutoFit/>
            </a:bodyPr>
            <a:lstStyle/>
            <a:p>
              <a:pPr>
                <a:spcBef>
                  <a:spcPct val="50000"/>
                </a:spcBef>
                <a:buNone/>
              </a:pPr>
              <a:r>
                <a:rPr lang="en-US" altLang="ar-SA" sz="2000">
                  <a:latin typeface="Times New Roman" pitchFamily="18" charset="0"/>
                  <a:cs typeface="Arial" pitchFamily="34" charset="0"/>
                </a:rPr>
                <a:t>c</a:t>
              </a:r>
            </a:p>
          </p:txBody>
        </p:sp>
        <p:sp>
          <p:nvSpPr>
            <p:cNvPr id="141348" name="Text Box 38"/>
            <p:cNvSpPr txBox="1">
              <a:spLocks noChangeArrowheads="1"/>
            </p:cNvSpPr>
            <p:nvPr/>
          </p:nvSpPr>
          <p:spPr bwMode="auto">
            <a:xfrm>
              <a:off x="4662488" y="3794125"/>
              <a:ext cx="274637" cy="396875"/>
            </a:xfrm>
            <a:prstGeom prst="rect">
              <a:avLst/>
            </a:prstGeom>
            <a:noFill/>
            <a:ln w="28575" algn="ctr">
              <a:noFill/>
              <a:miter lim="800000"/>
              <a:headEnd/>
              <a:tailEnd/>
            </a:ln>
          </p:spPr>
          <p:txBody>
            <a:bodyPr>
              <a:spAutoFit/>
            </a:bodyPr>
            <a:lstStyle/>
            <a:p>
              <a:pPr>
                <a:spcBef>
                  <a:spcPct val="50000"/>
                </a:spcBef>
                <a:buNone/>
              </a:pPr>
              <a:r>
                <a:rPr lang="en-US" altLang="ar-SA" sz="2000">
                  <a:latin typeface="Times New Roman" pitchFamily="18" charset="0"/>
                  <a:cs typeface="Arial" pitchFamily="34" charset="0"/>
                </a:rPr>
                <a:t>c</a:t>
              </a:r>
            </a:p>
          </p:txBody>
        </p:sp>
        <p:sp>
          <p:nvSpPr>
            <p:cNvPr id="141349" name="Text Box 39"/>
            <p:cNvSpPr txBox="1">
              <a:spLocks noChangeArrowheads="1"/>
            </p:cNvSpPr>
            <p:nvPr/>
          </p:nvSpPr>
          <p:spPr bwMode="auto">
            <a:xfrm>
              <a:off x="6583363" y="3884613"/>
              <a:ext cx="703281" cy="396875"/>
            </a:xfrm>
            <a:prstGeom prst="rect">
              <a:avLst/>
            </a:prstGeom>
            <a:noFill/>
            <a:ln w="28575" algn="ctr">
              <a:noFill/>
              <a:miter lim="800000"/>
              <a:headEnd/>
              <a:tailEnd/>
            </a:ln>
          </p:spPr>
          <p:txBody>
            <a:bodyPr wrap="square">
              <a:spAutoFit/>
            </a:bodyPr>
            <a:lstStyle/>
            <a:p>
              <a:pPr algn="l" rtl="0">
                <a:spcBef>
                  <a:spcPct val="50000"/>
                </a:spcBef>
                <a:buNone/>
              </a:pPr>
              <a:r>
                <a:rPr lang="en-US" altLang="ar-SA" sz="2000" dirty="0" smtClean="0">
                  <a:latin typeface="Times New Roman" pitchFamily="18" charset="0"/>
                  <a:cs typeface="Arial" pitchFamily="34" charset="0"/>
                </a:rPr>
                <a:t>C</a:t>
              </a:r>
              <a:r>
                <a:rPr lang="en-US" altLang="ar-SA" sz="2000" baseline="-25000" dirty="0" smtClean="0">
                  <a:latin typeface="Times New Roman" pitchFamily="18" charset="0"/>
                  <a:cs typeface="Arial" pitchFamily="34" charset="0"/>
                </a:rPr>
                <a:t>i-1</a:t>
              </a:r>
              <a:endParaRPr lang="en-US" altLang="ar-SA" sz="2000" dirty="0">
                <a:latin typeface="Times New Roman" pitchFamily="18" charset="0"/>
                <a:cs typeface="Arial" pitchFamily="34" charset="0"/>
              </a:endParaRPr>
            </a:p>
          </p:txBody>
        </p:sp>
        <p:sp>
          <p:nvSpPr>
            <p:cNvPr id="141351" name="Line 41"/>
            <p:cNvSpPr>
              <a:spLocks noChangeShapeType="1"/>
            </p:cNvSpPr>
            <p:nvPr/>
          </p:nvSpPr>
          <p:spPr bwMode="auto">
            <a:xfrm>
              <a:off x="6308725" y="4068763"/>
              <a:ext cx="274638" cy="0"/>
            </a:xfrm>
            <a:prstGeom prst="line">
              <a:avLst/>
            </a:prstGeom>
            <a:noFill/>
            <a:ln w="28575">
              <a:solidFill>
                <a:schemeClr val="tx1"/>
              </a:solidFill>
              <a:round/>
              <a:headEnd/>
              <a:tailEnd type="triangle" w="med" len="med"/>
            </a:ln>
          </p:spPr>
          <p:txBody>
            <a:bodyPr/>
            <a:lstStyle/>
            <a:p>
              <a:pPr>
                <a:buNone/>
              </a:pPr>
              <a:endParaRPr lang="en-US"/>
            </a:p>
          </p:txBody>
        </p:sp>
        <p:sp>
          <p:nvSpPr>
            <p:cNvPr id="141354" name="Rectangle 44"/>
            <p:cNvSpPr>
              <a:spLocks noChangeArrowheads="1"/>
            </p:cNvSpPr>
            <p:nvPr/>
          </p:nvSpPr>
          <p:spPr bwMode="auto">
            <a:xfrm>
              <a:off x="5668963" y="3611563"/>
              <a:ext cx="731837" cy="914400"/>
            </a:xfrm>
            <a:prstGeom prst="rect">
              <a:avLst/>
            </a:prstGeom>
            <a:noFill/>
            <a:ln w="28575" algn="ctr">
              <a:solidFill>
                <a:schemeClr val="tx1"/>
              </a:solidFill>
              <a:prstDash val="sysDot"/>
              <a:miter lim="800000"/>
              <a:headEnd/>
              <a:tailEnd/>
            </a:ln>
          </p:spPr>
          <p:txBody>
            <a:bodyPr wrap="none" anchor="ctr"/>
            <a:lstStyle/>
            <a:p>
              <a:pPr>
                <a:buNone/>
              </a:pPr>
              <a:endParaRPr lang="en-US"/>
            </a:p>
          </p:txBody>
        </p:sp>
      </p:grpSp>
      <p:sp>
        <p:nvSpPr>
          <p:cNvPr id="46" name="Rectangle 9"/>
          <p:cNvSpPr>
            <a:spLocks noGrp="1" noChangeArrowheads="1"/>
          </p:cNvSpPr>
          <p:nvPr>
            <p:ph type="title"/>
          </p:nvPr>
        </p:nvSpPr>
        <p:spPr>
          <a:xfrm>
            <a:off x="1293844" y="71414"/>
            <a:ext cx="7778750" cy="1004887"/>
          </a:xfrm>
        </p:spPr>
        <p:txBody>
          <a:bodyPr/>
          <a:lstStyle/>
          <a:p>
            <a:pPr algn="r"/>
            <a:r>
              <a:rPr lang="fa-IR"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 پیاده </a:t>
            </a:r>
            <a:r>
              <a:rPr lang="fa-IR" altLang="ar-SA" sz="3200" b="1" kern="1200" dirty="0">
                <a:solidFill>
                  <a:srgbClr val="070E93"/>
                </a:solidFill>
                <a:effectLst>
                  <a:outerShdw blurRad="38100" dist="38100" dir="2700000" algn="tl">
                    <a:srgbClr val="C0C0C0"/>
                  </a:outerShdw>
                </a:effectLst>
                <a:latin typeface="Times New Roman" pitchFamily="18" charset="0"/>
                <a:cs typeface="B Titr" pitchFamily="2" charset="-78"/>
              </a:rPr>
              <a:t>سازی جمع کننده کامل با دو نیم جمع کننده</a:t>
            </a:r>
            <a:endParaRPr lang="en-US" altLang="ar-SA" sz="3200" b="1" kern="1200" dirty="0">
              <a:solidFill>
                <a:srgbClr val="070E93"/>
              </a:solidFill>
              <a:effectLst>
                <a:outerShdw blurRad="38100" dist="38100" dir="2700000" algn="tl">
                  <a:srgbClr val="C0C0C0"/>
                </a:outerShdw>
              </a:effectLst>
              <a:latin typeface="Times New Roman" pitchFamily="18" charset="0"/>
              <a:cs typeface="B Titr" pitchFamily="2" charset="-78"/>
            </a:endParaRPr>
          </a:p>
        </p:txBody>
      </p:sp>
      <p:graphicFrame>
        <p:nvGraphicFramePr>
          <p:cNvPr id="898049" name="Object 1"/>
          <p:cNvGraphicFramePr>
            <a:graphicFrameLocks noChangeAspect="1"/>
          </p:cNvGraphicFramePr>
          <p:nvPr/>
        </p:nvGraphicFramePr>
        <p:xfrm>
          <a:off x="6281738" y="4702175"/>
          <a:ext cx="2076450" cy="1941513"/>
        </p:xfrm>
        <a:graphic>
          <a:graphicData uri="http://schemas.openxmlformats.org/presentationml/2006/ole">
            <mc:AlternateContent xmlns:mc="http://schemas.openxmlformats.org/markup-compatibility/2006">
              <mc:Choice xmlns:v="urn:schemas-microsoft-com:vml" Requires="v">
                <p:oleObj spid="_x0000_s544776" name="Artwork" r:id="rId3" imgW="1619476" imgH="1514686" progId="">
                  <p:embed/>
                </p:oleObj>
              </mc:Choice>
              <mc:Fallback>
                <p:oleObj name="Artwork" r:id="rId3" imgW="1619476" imgH="1514686"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1738" y="4702175"/>
                        <a:ext cx="2076450" cy="19415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725362599"/>
      </p:ext>
    </p:extLst>
  </p:cSld>
  <p:clrMapOvr>
    <a:masterClrMapping/>
  </p:clrMapOvr>
  <p:transition>
    <p:cover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hape 5121"/>
          <p:cNvSpPr>
            <a:spLocks noGrp="1" noChangeArrowheads="1"/>
          </p:cNvSpPr>
          <p:nvPr>
            <p:ph type="title" idx="4294967295"/>
          </p:nvPr>
        </p:nvSpPr>
        <p:spPr>
          <a:xfrm>
            <a:off x="3786188" y="60325"/>
            <a:ext cx="5357812" cy="939800"/>
          </a:xfrm>
        </p:spPr>
        <p:txBody>
          <a:bodyPr lIns="92075" tIns="46038" rIns="92075" bIns="46038"/>
          <a:lstStyle/>
          <a:p>
            <a:pPr algn="r" rtl="1" eaLnBrk="1" hangingPunct="1"/>
            <a:r>
              <a:rPr lang="fa-IR"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 طراحي نیم ‌تفريق كننده(</a:t>
            </a:r>
            <a:r>
              <a:rPr lang="en-US"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H.S</a:t>
            </a:r>
            <a:r>
              <a:rPr lang="fa-IR"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a:t>
            </a:r>
            <a:endParaRPr lang="en-US"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79203" name="Shape 5122"/>
          <p:cNvSpPr>
            <a:spLocks noGrp="1" noChangeArrowheads="1"/>
          </p:cNvSpPr>
          <p:nvPr>
            <p:ph type="body" idx="4294967295"/>
          </p:nvPr>
        </p:nvSpPr>
        <p:spPr>
          <a:xfrm>
            <a:off x="0" y="1000125"/>
            <a:ext cx="8229600" cy="4525963"/>
          </a:xfrm>
        </p:spPr>
        <p:txBody>
          <a:bodyPr lIns="92075" tIns="46038" rIns="92075" bIns="46038"/>
          <a:lstStyle/>
          <a:p>
            <a:pPr algn="just" rtl="1" eaLnBrk="1" hangingPunct="1">
              <a:buFont typeface="Wingdings" pitchFamily="2" charset="2"/>
              <a:buChar char="q"/>
            </a:pPr>
            <a:r>
              <a:rPr lang="fa-IR" sz="2400" dirty="0" smtClean="0">
                <a:cs typeface="Nazanin" pitchFamily="2" charset="-78"/>
              </a:rPr>
              <a:t>نيم تفريق كننده مداري است كه عمل تفريق را بين دو بيت انجام مي‌دهد. بنابراين مدار دو ورودي و دو خروجي دارد.</a:t>
            </a:r>
          </a:p>
          <a:p>
            <a:pPr algn="just" rtl="1" eaLnBrk="1" hangingPunct="1">
              <a:buFont typeface="Wingdings" pitchFamily="2" charset="2"/>
              <a:buChar char="q"/>
            </a:pPr>
            <a:endParaRPr lang="fa-IR" sz="2400" dirty="0" smtClean="0">
              <a:cs typeface="Nazanin" pitchFamily="2" charset="-78"/>
            </a:endParaRPr>
          </a:p>
          <a:p>
            <a:pPr algn="just" rtl="1" eaLnBrk="1" hangingPunct="1">
              <a:buFont typeface="Wingdings" pitchFamily="2" charset="2"/>
              <a:buChar char="q"/>
            </a:pPr>
            <a:r>
              <a:rPr lang="fa-IR" sz="2400" dirty="0" smtClean="0">
                <a:cs typeface="Nazanin" pitchFamily="2" charset="-78"/>
              </a:rPr>
              <a:t>جدول درستي و توابع بولي آن بصورت زير است:</a:t>
            </a:r>
          </a:p>
          <a:p>
            <a:pPr algn="just" rtl="1" eaLnBrk="1" hangingPunct="1">
              <a:buFont typeface="Wingdings" pitchFamily="2" charset="2"/>
              <a:buChar char="q"/>
            </a:pPr>
            <a:endParaRPr lang="en-US" sz="2000" dirty="0" smtClean="0"/>
          </a:p>
        </p:txBody>
      </p:sp>
      <p:graphicFrame>
        <p:nvGraphicFramePr>
          <p:cNvPr id="4" name="Group 4"/>
          <p:cNvGraphicFramePr>
            <a:graphicFrameLocks noGrp="1"/>
          </p:cNvGraphicFramePr>
          <p:nvPr/>
        </p:nvGraphicFramePr>
        <p:xfrm>
          <a:off x="773096" y="2357430"/>
          <a:ext cx="1512888" cy="2601600"/>
        </p:xfrm>
        <a:graphic>
          <a:graphicData uri="http://schemas.openxmlformats.org/drawingml/2006/table">
            <a:tbl>
              <a:tblPr/>
              <a:tblGrid>
                <a:gridCol w="377825"/>
                <a:gridCol w="379413"/>
                <a:gridCol w="377825"/>
                <a:gridCol w="377825"/>
              </a:tblGrid>
              <a:tr h="4175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x</a:t>
                      </a:r>
                    </a:p>
                  </a:txBody>
                  <a:tcPr marL="90000" marR="90000" marT="46800" marB="46800" anchor="ctr" anchorCtr="1" horzOverflow="overflow">
                    <a:lnL w="28575"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y</a:t>
                      </a:r>
                    </a:p>
                  </a:txBody>
                  <a:tcPr marL="90000" marR="90000" marT="46800" marB="46800" anchor="ctr" anchorCtr="1" horzOverflow="overflow">
                    <a:lnL>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B</a:t>
                      </a:r>
                    </a:p>
                  </a:txBody>
                  <a:tcPr marL="90000" marR="90000" marT="46800" marB="46800" anchor="ctr" anchorCtr="1" horzOverflow="overflow">
                    <a:lnL w="12700"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D</a:t>
                      </a:r>
                    </a:p>
                  </a:txBody>
                  <a:tcPr marL="90000" marR="90000" marT="46800" marB="46800" anchor="ctr" anchorCtr="1" horzOverflow="overflow">
                    <a:lnL>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r>
              <a:tr h="4175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marL="90000" marR="90000" marT="46800" marB="46800" anchor="ctr" anchorCtr="1" horzOverflow="overflow">
                    <a:lnL w="28575"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marL="90000" marR="90000" marT="46800" marB="46800" anchor="ctr" anchorCtr="1"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hlink"/>
                          </a:solidFill>
                          <a:effectLst/>
                          <a:latin typeface="Arial" pitchFamily="34" charset="0"/>
                          <a:cs typeface="Arial" pitchFamily="34" charset="0"/>
                        </a:rPr>
                        <a:t>0</a:t>
                      </a:r>
                    </a:p>
                  </a:txBody>
                  <a:tcPr marL="90000" marR="90000" marT="46800" marB="46800" anchor="ctr" anchorCtr="1"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hlink"/>
                          </a:solidFill>
                          <a:effectLst/>
                          <a:latin typeface="Arial" pitchFamily="34" charset="0"/>
                          <a:cs typeface="Arial" pitchFamily="34" charset="0"/>
                        </a:rPr>
                        <a:t>0</a:t>
                      </a:r>
                    </a:p>
                  </a:txBody>
                  <a:tcPr marL="90000" marR="90000" marT="46800" marB="46800" anchor="ctr" anchorCtr="1" horzOverflow="overflow">
                    <a:lnL>
                      <a:noFill/>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4191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marL="90000" marR="90000" marT="46800" marB="46800" anchor="ctr" anchorCtr="1" horzOverflow="overflow">
                    <a:lnL w="28575"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marL="90000" marR="90000" marT="46800" marB="46800" anchor="ctr" anchorCtr="1"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hlink"/>
                          </a:solidFill>
                          <a:effectLst/>
                          <a:latin typeface="Arial" pitchFamily="34" charset="0"/>
                          <a:cs typeface="Arial" pitchFamily="34" charset="0"/>
                        </a:rPr>
                        <a:t>1</a:t>
                      </a:r>
                    </a:p>
                  </a:txBody>
                  <a:tcPr marL="90000" marR="90000" marT="46800" marB="46800" anchor="ctr" anchorCtr="1"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hlink"/>
                          </a:solidFill>
                          <a:effectLst/>
                          <a:latin typeface="Arial" pitchFamily="34" charset="0"/>
                          <a:cs typeface="Arial" pitchFamily="34" charset="0"/>
                        </a:rPr>
                        <a:t>1</a:t>
                      </a:r>
                    </a:p>
                  </a:txBody>
                  <a:tcPr marL="90000" marR="90000" marT="46800" marB="46800" anchor="ctr" anchorCtr="1" horzOverflow="overflow">
                    <a:lnL>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r>
              <a:tr h="4175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marL="90000" marR="90000" marT="46800" marB="46800" anchor="ctr" anchorCtr="1" horzOverflow="overflow">
                    <a:lnL w="28575"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marL="90000" marR="90000" marT="46800" marB="46800" anchor="ctr" anchorCtr="1"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hlink"/>
                          </a:solidFill>
                          <a:effectLst/>
                          <a:latin typeface="Arial" pitchFamily="34" charset="0"/>
                          <a:cs typeface="Arial" pitchFamily="34" charset="0"/>
                        </a:rPr>
                        <a:t>0</a:t>
                      </a:r>
                    </a:p>
                  </a:txBody>
                  <a:tcPr marL="90000" marR="90000" marT="46800" marB="46800" anchor="ctr" anchorCtr="1"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hlink"/>
                          </a:solidFill>
                          <a:effectLst/>
                          <a:latin typeface="Arial" pitchFamily="34" charset="0"/>
                          <a:cs typeface="Arial" pitchFamily="34" charset="0"/>
                        </a:rPr>
                        <a:t>1</a:t>
                      </a:r>
                    </a:p>
                  </a:txBody>
                  <a:tcPr marL="90000" marR="90000" marT="46800" marB="46800" anchor="ctr" anchorCtr="1" horzOverflow="overflow">
                    <a:lnL>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r>
              <a:tr h="4175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marL="90000" marR="90000" marT="46800" marB="46800" anchor="ctr" anchorCtr="1" horzOverflow="overflow">
                    <a:lnL w="28575" cap="flat" cmpd="sng" algn="ctr">
                      <a:solidFill>
                        <a:schemeClr val="tx1"/>
                      </a:solidFill>
                      <a:prstDash val="solid"/>
                      <a:round/>
                      <a:headEnd type="none" w="med" len="med"/>
                      <a:tailEnd type="none" w="med" len="med"/>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marL="90000" marR="90000" marT="46800" marB="46800" anchor="ctr" anchorCtr="1" horzOverflow="overflow">
                    <a:lnL>
                      <a:noFill/>
                    </a:lnL>
                    <a:lnR w="12700"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hlink"/>
                          </a:solidFill>
                          <a:effectLst/>
                          <a:latin typeface="Arial" pitchFamily="34" charset="0"/>
                          <a:cs typeface="Arial" pitchFamily="34" charset="0"/>
                        </a:rPr>
                        <a:t>0</a:t>
                      </a:r>
                    </a:p>
                  </a:txBody>
                  <a:tcPr marL="90000" marR="90000" marT="46800" marB="46800" anchor="ctr" anchorCtr="1" horzOverflow="overflow">
                    <a:lnL w="12700" cap="flat" cmpd="sng" algn="ctr">
                      <a:solidFill>
                        <a:schemeClr val="tx1"/>
                      </a:solidFill>
                      <a:prstDash val="solid"/>
                      <a:round/>
                      <a:headEnd type="none" w="med" len="med"/>
                      <a:tailEnd type="none" w="med" len="med"/>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hlink"/>
                          </a:solidFill>
                          <a:effectLst/>
                          <a:latin typeface="Arial" pitchFamily="34" charset="0"/>
                          <a:cs typeface="Arial" pitchFamily="34" charset="0"/>
                        </a:rPr>
                        <a:t>0</a:t>
                      </a:r>
                    </a:p>
                  </a:txBody>
                  <a:tcPr marL="90000" marR="90000" marT="46800" marB="46800" anchor="ctr" anchorCtr="1" horzOverflow="overflow">
                    <a:lnL>
                      <a:noFill/>
                    </a:lnL>
                    <a:lnR w="28575"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Text Box 31"/>
          <p:cNvSpPr txBox="1">
            <a:spLocks noChangeArrowheads="1"/>
          </p:cNvSpPr>
          <p:nvPr/>
        </p:nvSpPr>
        <p:spPr bwMode="auto">
          <a:xfrm>
            <a:off x="3000364" y="3571876"/>
            <a:ext cx="1819275" cy="762000"/>
          </a:xfrm>
          <a:prstGeom prst="rect">
            <a:avLst/>
          </a:prstGeom>
          <a:noFill/>
          <a:ln w="9525">
            <a:noFill/>
            <a:miter lim="800000"/>
            <a:headEnd/>
            <a:tailEnd/>
          </a:ln>
        </p:spPr>
        <p:txBody>
          <a:bodyPr>
            <a:spAutoFit/>
          </a:bodyPr>
          <a:lstStyle/>
          <a:p>
            <a:pPr algn="l">
              <a:buNone/>
            </a:pPr>
            <a:r>
              <a:rPr lang="en-US" sz="2200" b="1" u="none" dirty="0">
                <a:solidFill>
                  <a:schemeClr val="hlink"/>
                </a:solidFill>
                <a:latin typeface="Times New Roman" pitchFamily="18" charset="0"/>
                <a:cs typeface="Times New Roman" pitchFamily="18" charset="0"/>
              </a:rPr>
              <a:t>D=</a:t>
            </a:r>
            <a:r>
              <a:rPr lang="en-US" sz="2200" b="1" u="none" dirty="0" err="1">
                <a:solidFill>
                  <a:schemeClr val="hlink"/>
                </a:solidFill>
                <a:latin typeface="Times New Roman" pitchFamily="18" charset="0"/>
                <a:cs typeface="Times New Roman" pitchFamily="18" charset="0"/>
              </a:rPr>
              <a:t>x′y+xy</a:t>
            </a:r>
            <a:r>
              <a:rPr lang="en-US" sz="2200" b="1" u="none" dirty="0">
                <a:solidFill>
                  <a:schemeClr val="hlink"/>
                </a:solidFill>
                <a:latin typeface="Times New Roman" pitchFamily="18" charset="0"/>
                <a:cs typeface="Times New Roman" pitchFamily="18" charset="0"/>
              </a:rPr>
              <a:t>′</a:t>
            </a:r>
          </a:p>
          <a:p>
            <a:pPr algn="l">
              <a:buNone/>
            </a:pPr>
            <a:r>
              <a:rPr lang="en-US" sz="2200" b="1" u="none" dirty="0">
                <a:solidFill>
                  <a:schemeClr val="hlink"/>
                </a:solidFill>
                <a:latin typeface="Times New Roman" pitchFamily="18" charset="0"/>
                <a:cs typeface="Times New Roman" pitchFamily="18" charset="0"/>
              </a:rPr>
              <a:t>B=</a:t>
            </a:r>
            <a:r>
              <a:rPr lang="en-US" sz="2200" b="1" u="none" dirty="0" err="1">
                <a:solidFill>
                  <a:schemeClr val="hlink"/>
                </a:solidFill>
                <a:latin typeface="Times New Roman" pitchFamily="18" charset="0"/>
                <a:cs typeface="Times New Roman" pitchFamily="18" charset="0"/>
              </a:rPr>
              <a:t>x′y</a:t>
            </a:r>
            <a:endParaRPr lang="en-US" sz="2200" b="1" u="none" dirty="0">
              <a:solidFill>
                <a:schemeClr val="hlink"/>
              </a:solidFill>
              <a:latin typeface="Times New Roman" pitchFamily="18" charset="0"/>
              <a:cs typeface="Times New Roman" pitchFamily="18" charset="0"/>
            </a:endParaRPr>
          </a:p>
        </p:txBody>
      </p:sp>
      <p:sp>
        <p:nvSpPr>
          <p:cNvPr id="6" name="Rectangle 5"/>
          <p:cNvSpPr/>
          <p:nvPr/>
        </p:nvSpPr>
        <p:spPr>
          <a:xfrm>
            <a:off x="357158" y="5332413"/>
            <a:ext cx="8429652" cy="646331"/>
          </a:xfrm>
          <a:prstGeom prst="rect">
            <a:avLst/>
          </a:prstGeom>
        </p:spPr>
        <p:txBody>
          <a:bodyPr wrap="square">
            <a:spAutoFit/>
          </a:bodyPr>
          <a:lstStyle/>
          <a:p>
            <a:pPr algn="just" rtl="1">
              <a:buNone/>
            </a:pPr>
            <a:r>
              <a:rPr lang="fa-IR" b="1" i="1" dirty="0" smtClean="0">
                <a:cs typeface="Nazanin" pitchFamily="2" charset="-78"/>
              </a:rPr>
              <a:t>نكته:</a:t>
            </a:r>
            <a:r>
              <a:rPr lang="fa-IR" i="1" dirty="0" smtClean="0">
                <a:cs typeface="Nazanin" pitchFamily="2" charset="-78"/>
              </a:rPr>
              <a:t> </a:t>
            </a:r>
            <a:r>
              <a:rPr lang="fa-IR" dirty="0" smtClean="0">
                <a:cs typeface="Nazanin" pitchFamily="2" charset="-78"/>
              </a:rPr>
              <a:t>توابع بدست آمده مشابه حالت نيم‌جمع‌كننده است با اين تفاوت كه در تابع </a:t>
            </a:r>
            <a:r>
              <a:rPr lang="en-US" dirty="0" smtClean="0">
                <a:cs typeface="Nazanin" pitchFamily="2" charset="-78"/>
              </a:rPr>
              <a:t>B</a:t>
            </a:r>
            <a:r>
              <a:rPr lang="fa-IR" dirty="0" smtClean="0">
                <a:cs typeface="Nazanin" pitchFamily="2" charset="-78"/>
              </a:rPr>
              <a:t> متغير </a:t>
            </a:r>
            <a:r>
              <a:rPr lang="en-US" dirty="0" smtClean="0">
                <a:cs typeface="Nazanin" pitchFamily="2" charset="-78"/>
              </a:rPr>
              <a:t>x′</a:t>
            </a:r>
            <a:r>
              <a:rPr lang="fa-IR" dirty="0" smtClean="0">
                <a:cs typeface="Nazanin" pitchFamily="2" charset="-78"/>
              </a:rPr>
              <a:t> بكار رفته است ولي در تابع </a:t>
            </a:r>
            <a:r>
              <a:rPr lang="en-US" dirty="0" smtClean="0">
                <a:cs typeface="Nazanin" pitchFamily="2" charset="-78"/>
              </a:rPr>
              <a:t>C</a:t>
            </a:r>
            <a:r>
              <a:rPr lang="fa-IR" dirty="0" smtClean="0">
                <a:cs typeface="Nazanin" pitchFamily="2" charset="-78"/>
              </a:rPr>
              <a:t> متغير </a:t>
            </a:r>
            <a:r>
              <a:rPr lang="en-US" dirty="0" smtClean="0">
                <a:cs typeface="Nazanin" pitchFamily="2" charset="-78"/>
              </a:rPr>
              <a:t>x</a:t>
            </a:r>
            <a:r>
              <a:rPr lang="fa-IR" dirty="0" smtClean="0">
                <a:cs typeface="Nazanin" pitchFamily="2" charset="-78"/>
              </a:rPr>
              <a:t> استفاده مي‌شود.</a:t>
            </a:r>
            <a:endParaRPr lang="en-US" dirty="0" smtClean="0"/>
          </a:p>
        </p:txBody>
      </p:sp>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1" name="Shape 5122"/>
          <p:cNvSpPr>
            <a:spLocks noGrp="1" noChangeArrowheads="1"/>
          </p:cNvSpPr>
          <p:nvPr>
            <p:ph type="body" idx="4294967295"/>
          </p:nvPr>
        </p:nvSpPr>
        <p:spPr>
          <a:xfrm>
            <a:off x="914400" y="857250"/>
            <a:ext cx="8229600" cy="4525963"/>
          </a:xfrm>
        </p:spPr>
        <p:txBody>
          <a:bodyPr lIns="92075" tIns="46038" rIns="92075" bIns="46038"/>
          <a:lstStyle/>
          <a:p>
            <a:pPr algn="just" rtl="1" eaLnBrk="1" hangingPunct="1">
              <a:buFont typeface="Wingdings" pitchFamily="2" charset="2"/>
              <a:buChar char="q"/>
            </a:pPr>
            <a:r>
              <a:rPr lang="fa-IR" sz="2400" dirty="0" smtClean="0">
                <a:cs typeface="Nazanin" pitchFamily="2" charset="-78"/>
              </a:rPr>
              <a:t>تمام تفريق كننده مداري است كه عمل تفريق را بين دو بيت انجام مي‌دهد با اين احتمال كه ممكن است يك 1 از مرحلة پايين‌تر قرض گرفته شده باشد. بنابراين مدار سه ورودي و دو خروجي دارد.(</a:t>
            </a:r>
            <a:r>
              <a:rPr lang="en-US" sz="2400" dirty="0" smtClean="0">
                <a:cs typeface="Nazanin" pitchFamily="2" charset="-78"/>
              </a:rPr>
              <a:t>z</a:t>
            </a:r>
            <a:r>
              <a:rPr lang="fa-IR" sz="2400" dirty="0" smtClean="0">
                <a:cs typeface="Nazanin" pitchFamily="2" charset="-78"/>
              </a:rPr>
              <a:t> رقم قرضی مرحله پايينتر)</a:t>
            </a:r>
          </a:p>
          <a:p>
            <a:pPr algn="just" rtl="1" eaLnBrk="1" hangingPunct="1">
              <a:buFont typeface="Wingdings" pitchFamily="2" charset="2"/>
              <a:buChar char="q"/>
            </a:pPr>
            <a:endParaRPr lang="fa-IR" sz="2400" dirty="0" smtClean="0">
              <a:cs typeface="Nazanin" pitchFamily="2" charset="-78"/>
            </a:endParaRPr>
          </a:p>
          <a:p>
            <a:pPr algn="just" rtl="1" eaLnBrk="1" hangingPunct="1">
              <a:buFont typeface="Wingdings" pitchFamily="2" charset="2"/>
              <a:buChar char="q"/>
            </a:pPr>
            <a:r>
              <a:rPr lang="fa-IR" sz="2400" dirty="0" smtClean="0">
                <a:cs typeface="Nazanin" pitchFamily="2" charset="-78"/>
              </a:rPr>
              <a:t>جدول درستي و توابع بولي آن بصورت زير است:</a:t>
            </a:r>
          </a:p>
          <a:p>
            <a:pPr algn="just" rtl="1" eaLnBrk="1" hangingPunct="1">
              <a:buFont typeface="Wingdings" pitchFamily="2" charset="2"/>
              <a:buChar char="q"/>
            </a:pPr>
            <a:endParaRPr lang="en-US" sz="2000" dirty="0" smtClean="0"/>
          </a:p>
        </p:txBody>
      </p:sp>
      <p:sp>
        <p:nvSpPr>
          <p:cNvPr id="4" name="Shape 5121"/>
          <p:cNvSpPr txBox="1">
            <a:spLocks noChangeArrowheads="1"/>
          </p:cNvSpPr>
          <p:nvPr/>
        </p:nvSpPr>
        <p:spPr bwMode="auto">
          <a:xfrm>
            <a:off x="3500430" y="60324"/>
            <a:ext cx="5572164" cy="939784"/>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lgn="r" rtl="1">
              <a:buSzTx/>
              <a:buNone/>
              <a:defRPr/>
            </a:pPr>
            <a:r>
              <a:rPr kumimoji="0" lang="fa-IR" altLang="ar-SA" sz="3200" b="1" i="0" u="none" strike="noStrike" kern="1200" cap="none" spc="0" normalizeH="0" baseline="0" noProof="0" dirty="0" smtClean="0">
                <a:ln>
                  <a:noFill/>
                </a:ln>
                <a:solidFill>
                  <a:srgbClr val="070E93"/>
                </a:solidFill>
                <a:effectLst>
                  <a:outerShdw blurRad="38100" dist="38100" dir="2700000" algn="tl">
                    <a:srgbClr val="C0C0C0"/>
                  </a:outerShdw>
                </a:effectLst>
                <a:uLnTx/>
                <a:uFillTx/>
                <a:latin typeface="Times New Roman" pitchFamily="18" charset="0"/>
                <a:ea typeface="+mj-ea"/>
                <a:cs typeface="B Titr" pitchFamily="2" charset="-78"/>
              </a:rPr>
              <a:t>- طراحي تمام ‌تفريق </a:t>
            </a:r>
            <a:r>
              <a:rPr lang="fa-IR" altLang="ar-SA" sz="3200" b="1" dirty="0" smtClean="0">
                <a:solidFill>
                  <a:srgbClr val="070E93"/>
                </a:solidFill>
                <a:effectLst>
                  <a:outerShdw blurRad="38100" dist="38100" dir="2700000" algn="tl">
                    <a:srgbClr val="C0C0C0"/>
                  </a:outerShdw>
                </a:effectLst>
                <a:cs typeface="B Titr" pitchFamily="2" charset="-78"/>
              </a:rPr>
              <a:t>كننده(</a:t>
            </a:r>
            <a:r>
              <a:rPr lang="en-US" altLang="ar-SA" sz="3200" b="1" dirty="0" smtClean="0">
                <a:solidFill>
                  <a:srgbClr val="070E93"/>
                </a:solidFill>
                <a:effectLst>
                  <a:outerShdw blurRad="38100" dist="38100" dir="2700000" algn="tl">
                    <a:srgbClr val="C0C0C0"/>
                  </a:outerShdw>
                </a:effectLst>
                <a:cs typeface="B Titr" pitchFamily="2" charset="-78"/>
              </a:rPr>
              <a:t>F.S</a:t>
            </a:r>
            <a:r>
              <a:rPr lang="fa-IR" altLang="ar-SA" sz="3200" b="1" dirty="0" smtClean="0">
                <a:solidFill>
                  <a:srgbClr val="070E93"/>
                </a:solidFill>
                <a:effectLst>
                  <a:outerShdw blurRad="38100" dist="38100" dir="2700000" algn="tl">
                    <a:srgbClr val="C0C0C0"/>
                  </a:outerShdw>
                </a:effectLst>
                <a:cs typeface="B Titr" pitchFamily="2" charset="-78"/>
              </a:rPr>
              <a:t>)</a:t>
            </a:r>
            <a:endParaRPr kumimoji="0" lang="en-US" altLang="ar-SA" sz="3200" b="1" i="0" u="none" strike="noStrike" kern="1200" cap="none" spc="0" normalizeH="0" baseline="0" noProof="0" dirty="0" smtClean="0">
              <a:ln>
                <a:noFill/>
              </a:ln>
              <a:solidFill>
                <a:srgbClr val="070E93"/>
              </a:solidFill>
              <a:effectLst>
                <a:outerShdw blurRad="38100" dist="38100" dir="2700000" algn="tl">
                  <a:srgbClr val="C0C0C0"/>
                </a:outerShdw>
              </a:effectLst>
              <a:uLnTx/>
              <a:uFillTx/>
              <a:latin typeface="Times New Roman" pitchFamily="18" charset="0"/>
              <a:ea typeface="+mj-ea"/>
              <a:cs typeface="B Titr" pitchFamily="2" charset="-78"/>
            </a:endParaRPr>
          </a:p>
        </p:txBody>
      </p:sp>
      <p:graphicFrame>
        <p:nvGraphicFramePr>
          <p:cNvPr id="5" name="Group 4"/>
          <p:cNvGraphicFramePr>
            <a:graphicFrameLocks noGrp="1"/>
          </p:cNvGraphicFramePr>
          <p:nvPr/>
        </p:nvGraphicFramePr>
        <p:xfrm>
          <a:off x="500034" y="2051708"/>
          <a:ext cx="2305050" cy="4663440"/>
        </p:xfrm>
        <a:graphic>
          <a:graphicData uri="http://schemas.openxmlformats.org/drawingml/2006/table">
            <a:tbl>
              <a:tblPr/>
              <a:tblGrid>
                <a:gridCol w="460375"/>
                <a:gridCol w="460375"/>
                <a:gridCol w="463550"/>
                <a:gridCol w="460375"/>
                <a:gridCol w="460375"/>
              </a:tblGrid>
              <a:tr h="254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x</a:t>
                      </a:r>
                    </a:p>
                  </a:txBody>
                  <a:tcPr horzOverflow="overflow">
                    <a:lnL w="28575"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y</a:t>
                      </a:r>
                    </a:p>
                  </a:txBody>
                  <a:tcPr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z</a:t>
                      </a:r>
                    </a:p>
                  </a:txBody>
                  <a:tcPr horzOverflow="overflow">
                    <a:lnL>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B</a:t>
                      </a:r>
                    </a:p>
                  </a:txBody>
                  <a:tcPr horzOverflow="overflow">
                    <a:lnL w="12700"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D</a:t>
                      </a:r>
                    </a:p>
                  </a:txBody>
                  <a:tcPr horzOverflow="overflow">
                    <a:lnL>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r>
              <a:tr h="2524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28575"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a:noFill/>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254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28575"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r>
              <a:tr h="254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28575"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1</a:t>
                      </a:r>
                    </a:p>
                  </a:txBody>
                  <a:tcPr horzOverflow="overflow">
                    <a:lnL>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r>
              <a:tr h="2524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0</a:t>
                      </a:r>
                    </a:p>
                  </a:txBody>
                  <a:tcPr horzOverflow="overflow">
                    <a:lnL w="28575"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r>
              <a:tr h="254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28575"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r>
              <a:tr h="254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28575"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r>
              <a:tr h="2524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28575"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r>
              <a:tr h="254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28575" cap="flat" cmpd="sng" algn="ctr">
                      <a:solidFill>
                        <a:schemeClr val="tx1"/>
                      </a:solidFill>
                      <a:prstDash val="solid"/>
                      <a:round/>
                      <a:headEnd type="none" w="med" len="med"/>
                      <a:tailEnd type="none" w="med" len="med"/>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a:noFill/>
                    </a:lnL>
                    <a:lnR w="12700"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1</a:t>
                      </a:r>
                    </a:p>
                  </a:txBody>
                  <a:tcPr horzOverflow="overflow">
                    <a:lnL>
                      <a:noFill/>
                    </a:lnL>
                    <a:lnR w="28575"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 name="Text Box 56"/>
          <p:cNvSpPr txBox="1">
            <a:spLocks noChangeArrowheads="1"/>
          </p:cNvSpPr>
          <p:nvPr/>
        </p:nvSpPr>
        <p:spPr bwMode="auto">
          <a:xfrm>
            <a:off x="3270424" y="3286124"/>
            <a:ext cx="3348994" cy="800219"/>
          </a:xfrm>
          <a:prstGeom prst="rect">
            <a:avLst/>
          </a:prstGeom>
          <a:noFill/>
          <a:ln w="9525">
            <a:noFill/>
            <a:miter lim="800000"/>
            <a:headEnd/>
            <a:tailEnd/>
          </a:ln>
        </p:spPr>
        <p:txBody>
          <a:bodyPr wrap="none">
            <a:spAutoFit/>
          </a:bodyPr>
          <a:lstStyle/>
          <a:p>
            <a:pPr algn="l" rtl="0">
              <a:buNone/>
            </a:pPr>
            <a:r>
              <a:rPr lang="en-US" sz="2300" b="1" dirty="0" smtClean="0">
                <a:solidFill>
                  <a:schemeClr val="hlink"/>
                </a:solidFill>
                <a:cs typeface="Times New Roman" pitchFamily="18" charset="0"/>
              </a:rPr>
              <a:t>D=</a:t>
            </a:r>
            <a:r>
              <a:rPr lang="en-US" sz="2300" b="1" dirty="0" err="1" smtClean="0">
                <a:solidFill>
                  <a:schemeClr val="hlink"/>
                </a:solidFill>
                <a:cs typeface="Times New Roman" pitchFamily="18" charset="0"/>
              </a:rPr>
              <a:t>x′y′z</a:t>
            </a:r>
            <a:r>
              <a:rPr lang="en-US" sz="2300" b="1" u="none" dirty="0">
                <a:solidFill>
                  <a:schemeClr val="hlink"/>
                </a:solidFill>
                <a:latin typeface="Times New Roman" pitchFamily="18" charset="0"/>
                <a:cs typeface="Times New Roman" pitchFamily="18" charset="0"/>
              </a:rPr>
              <a:t>+ </a:t>
            </a:r>
            <a:r>
              <a:rPr lang="en-US" sz="2300" b="1" u="none" dirty="0" err="1">
                <a:solidFill>
                  <a:schemeClr val="hlink"/>
                </a:solidFill>
                <a:latin typeface="Times New Roman" pitchFamily="18" charset="0"/>
                <a:cs typeface="Times New Roman" pitchFamily="18" charset="0"/>
              </a:rPr>
              <a:t>x′yz′+xy′z′+xyz</a:t>
            </a:r>
            <a:endParaRPr lang="en-US" sz="2300" b="1" u="none" dirty="0">
              <a:solidFill>
                <a:schemeClr val="hlink"/>
              </a:solidFill>
              <a:latin typeface="Times New Roman" pitchFamily="18" charset="0"/>
              <a:cs typeface="Times New Roman" pitchFamily="18" charset="0"/>
            </a:endParaRPr>
          </a:p>
          <a:p>
            <a:pPr algn="l" rtl="0">
              <a:buNone/>
            </a:pPr>
            <a:r>
              <a:rPr lang="en-US" sz="2300" b="1" u="none" dirty="0">
                <a:solidFill>
                  <a:schemeClr val="hlink"/>
                </a:solidFill>
                <a:latin typeface="Times New Roman" pitchFamily="18" charset="0"/>
                <a:cs typeface="Times New Roman" pitchFamily="18" charset="0"/>
              </a:rPr>
              <a:t>B=</a:t>
            </a:r>
            <a:r>
              <a:rPr lang="en-US" sz="2300" b="1" u="none" dirty="0" err="1">
                <a:solidFill>
                  <a:schemeClr val="hlink"/>
                </a:solidFill>
                <a:latin typeface="Times New Roman" pitchFamily="18" charset="0"/>
                <a:cs typeface="Times New Roman" pitchFamily="18" charset="0"/>
              </a:rPr>
              <a:t>x′y+x′z+yz</a:t>
            </a:r>
            <a:endParaRPr lang="en-US" sz="2300" b="1" u="none" dirty="0">
              <a:solidFill>
                <a:schemeClr val="hlink"/>
              </a:solidFill>
              <a:latin typeface="Times New Roman" pitchFamily="18" charset="0"/>
              <a:cs typeface="Times New Roman" pitchFamily="18" charset="0"/>
            </a:endParaRPr>
          </a:p>
        </p:txBody>
      </p:sp>
      <p:sp>
        <p:nvSpPr>
          <p:cNvPr id="7" name="Shape 5122"/>
          <p:cNvSpPr txBox="1">
            <a:spLocks noChangeArrowheads="1"/>
          </p:cNvSpPr>
          <p:nvPr/>
        </p:nvSpPr>
        <p:spPr bwMode="auto">
          <a:xfrm>
            <a:off x="3467122" y="4457721"/>
            <a:ext cx="5033968" cy="1971675"/>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marL="342900" marR="0" lvl="0" indent="-342900" algn="just" defTabSz="914400" rtl="1" eaLnBrk="1" fontAlgn="base" latinLnBrk="0" hangingPunct="1">
              <a:lnSpc>
                <a:spcPct val="100000"/>
              </a:lnSpc>
              <a:spcBef>
                <a:spcPct val="20000"/>
              </a:spcBef>
              <a:spcAft>
                <a:spcPct val="0"/>
              </a:spcAft>
              <a:buClrTx/>
              <a:buSzTx/>
              <a:buFont typeface="Wingdings" pitchFamily="2" charset="2"/>
              <a:buChar char="q"/>
              <a:tabLst/>
              <a:defRPr/>
            </a:pPr>
            <a:r>
              <a:rPr kumimoji="0" lang="fa-IR" sz="2400" b="0" i="0" u="none" strike="noStrike" kern="0" cap="none" spc="0" normalizeH="0" baseline="0" noProof="0" dirty="0" smtClean="0">
                <a:ln>
                  <a:noFill/>
                </a:ln>
                <a:solidFill>
                  <a:schemeClr val="tx1"/>
                </a:solidFill>
                <a:effectLst/>
                <a:uLnTx/>
                <a:uFillTx/>
                <a:latin typeface="+mn-lt"/>
                <a:ea typeface="+mn-ea"/>
                <a:cs typeface="Nazanin" pitchFamily="2" charset="-78"/>
              </a:rPr>
              <a:t>روابط بدست آمده براي </a:t>
            </a:r>
            <a:r>
              <a:rPr kumimoji="0" lang="en-US" sz="2400" b="0" i="0" u="none" strike="noStrike" kern="0" cap="none" spc="0" normalizeH="0" baseline="0" noProof="0" dirty="0" smtClean="0">
                <a:ln>
                  <a:noFill/>
                </a:ln>
                <a:solidFill>
                  <a:schemeClr val="tx1"/>
                </a:solidFill>
                <a:effectLst/>
                <a:uLnTx/>
                <a:uFillTx/>
                <a:latin typeface="+mn-lt"/>
                <a:ea typeface="+mn-ea"/>
                <a:cs typeface="Nazanin" pitchFamily="2" charset="-78"/>
              </a:rPr>
              <a:t>D</a:t>
            </a:r>
            <a:r>
              <a:rPr kumimoji="0" lang="fa-IR" sz="2400" b="0" i="0" u="none" strike="noStrike" kern="0" cap="none" spc="0" normalizeH="0" baseline="0" noProof="0" dirty="0" smtClean="0">
                <a:ln>
                  <a:noFill/>
                </a:ln>
                <a:solidFill>
                  <a:schemeClr val="tx1"/>
                </a:solidFill>
                <a:effectLst/>
                <a:uLnTx/>
                <a:uFillTx/>
                <a:latin typeface="+mn-lt"/>
                <a:ea typeface="+mn-ea"/>
                <a:cs typeface="Nazanin" pitchFamily="2" charset="-78"/>
              </a:rPr>
              <a:t> و </a:t>
            </a:r>
            <a:r>
              <a:rPr kumimoji="0" lang="en-US" sz="2400" b="0" i="0" u="none" strike="noStrike" kern="0" cap="none" spc="0" normalizeH="0" baseline="0" noProof="0" dirty="0" smtClean="0">
                <a:ln>
                  <a:noFill/>
                </a:ln>
                <a:solidFill>
                  <a:schemeClr val="tx1"/>
                </a:solidFill>
                <a:effectLst/>
                <a:uLnTx/>
                <a:uFillTx/>
                <a:latin typeface="+mn-lt"/>
                <a:ea typeface="+mn-ea"/>
                <a:cs typeface="Nazanin" pitchFamily="2" charset="-78"/>
              </a:rPr>
              <a:t>B</a:t>
            </a:r>
            <a:r>
              <a:rPr kumimoji="0" lang="fa-IR" sz="2400" b="0" i="0" u="none" strike="noStrike" kern="0" cap="none" spc="0" normalizeH="0" baseline="0" noProof="0" dirty="0" smtClean="0">
                <a:ln>
                  <a:noFill/>
                </a:ln>
                <a:solidFill>
                  <a:schemeClr val="tx1"/>
                </a:solidFill>
                <a:effectLst/>
                <a:uLnTx/>
                <a:uFillTx/>
                <a:latin typeface="+mn-lt"/>
                <a:ea typeface="+mn-ea"/>
                <a:cs typeface="Nazanin" pitchFamily="2" charset="-78"/>
              </a:rPr>
              <a:t> مشابه همان روابط </a:t>
            </a:r>
            <a:r>
              <a:rPr kumimoji="0" lang="en-US" sz="2400" b="0" i="0" u="none" strike="noStrike" kern="0" cap="none" spc="0" normalizeH="0" baseline="0" noProof="0" dirty="0" smtClean="0">
                <a:ln>
                  <a:noFill/>
                </a:ln>
                <a:solidFill>
                  <a:schemeClr val="tx1"/>
                </a:solidFill>
                <a:effectLst/>
                <a:uLnTx/>
                <a:uFillTx/>
                <a:latin typeface="+mn-lt"/>
                <a:ea typeface="+mn-ea"/>
                <a:cs typeface="Nazanin" pitchFamily="2" charset="-78"/>
              </a:rPr>
              <a:t>S</a:t>
            </a:r>
            <a:r>
              <a:rPr kumimoji="0" lang="fa-IR" sz="2400" b="0" i="0" u="none" strike="noStrike" kern="0" cap="none" spc="0" normalizeH="0" baseline="0" noProof="0" dirty="0" smtClean="0">
                <a:ln>
                  <a:noFill/>
                </a:ln>
                <a:solidFill>
                  <a:schemeClr val="tx1"/>
                </a:solidFill>
                <a:effectLst/>
                <a:uLnTx/>
                <a:uFillTx/>
                <a:latin typeface="+mn-lt"/>
                <a:ea typeface="+mn-ea"/>
                <a:cs typeface="Nazanin" pitchFamily="2" charset="-78"/>
              </a:rPr>
              <a:t> و </a:t>
            </a:r>
            <a:r>
              <a:rPr kumimoji="0" lang="en-US" sz="2400" b="0" i="0" u="none" strike="noStrike" kern="0" cap="none" spc="0" normalizeH="0" baseline="0" noProof="0" dirty="0" smtClean="0">
                <a:ln>
                  <a:noFill/>
                </a:ln>
                <a:solidFill>
                  <a:schemeClr val="tx1"/>
                </a:solidFill>
                <a:effectLst/>
                <a:uLnTx/>
                <a:uFillTx/>
                <a:latin typeface="+mn-lt"/>
                <a:ea typeface="+mn-ea"/>
                <a:cs typeface="Nazanin" pitchFamily="2" charset="-78"/>
              </a:rPr>
              <a:t>C</a:t>
            </a:r>
            <a:r>
              <a:rPr kumimoji="0" lang="fa-IR" sz="2400" b="0" i="0" u="none" strike="noStrike" kern="0" cap="none" spc="0" normalizeH="0" baseline="0" noProof="0" dirty="0" smtClean="0">
                <a:ln>
                  <a:noFill/>
                </a:ln>
                <a:solidFill>
                  <a:schemeClr val="tx1"/>
                </a:solidFill>
                <a:effectLst/>
                <a:uLnTx/>
                <a:uFillTx/>
                <a:latin typeface="+mn-lt"/>
                <a:ea typeface="+mn-ea"/>
                <a:cs typeface="Nazanin" pitchFamily="2" charset="-78"/>
              </a:rPr>
              <a:t> هستند كه براي تمام جمع‌كننده هم بدست آمده است. تفاوت اين روابط تنها بين </a:t>
            </a:r>
            <a:r>
              <a:rPr kumimoji="0" lang="en-US" sz="2400" b="0" i="0" u="none" strike="noStrike" kern="0" cap="none" spc="0" normalizeH="0" baseline="0" noProof="0" dirty="0" smtClean="0">
                <a:ln>
                  <a:noFill/>
                </a:ln>
                <a:solidFill>
                  <a:schemeClr val="tx1"/>
                </a:solidFill>
                <a:effectLst/>
                <a:uLnTx/>
                <a:uFillTx/>
                <a:latin typeface="+mn-lt"/>
                <a:ea typeface="+mn-ea"/>
                <a:cs typeface="Nazanin" pitchFamily="2" charset="-78"/>
              </a:rPr>
              <a:t>C</a:t>
            </a:r>
            <a:r>
              <a:rPr kumimoji="0" lang="fa-IR" sz="2400" b="0" i="0" u="none" strike="noStrike" kern="0" cap="none" spc="0" normalizeH="0" baseline="0" noProof="0" dirty="0" smtClean="0">
                <a:ln>
                  <a:noFill/>
                </a:ln>
                <a:solidFill>
                  <a:schemeClr val="tx1"/>
                </a:solidFill>
                <a:effectLst/>
                <a:uLnTx/>
                <a:uFillTx/>
                <a:latin typeface="+mn-lt"/>
                <a:ea typeface="+mn-ea"/>
                <a:cs typeface="Nazanin" pitchFamily="2" charset="-78"/>
              </a:rPr>
              <a:t> و </a:t>
            </a:r>
            <a:r>
              <a:rPr kumimoji="0" lang="en-US" sz="2400" b="0" i="0" u="none" strike="noStrike" kern="0" cap="none" spc="0" normalizeH="0" baseline="0" noProof="0" dirty="0" smtClean="0">
                <a:ln>
                  <a:noFill/>
                </a:ln>
                <a:solidFill>
                  <a:schemeClr val="tx1"/>
                </a:solidFill>
                <a:effectLst/>
                <a:uLnTx/>
                <a:uFillTx/>
                <a:latin typeface="+mn-lt"/>
                <a:ea typeface="+mn-ea"/>
                <a:cs typeface="Nazanin" pitchFamily="2" charset="-78"/>
              </a:rPr>
              <a:t>B</a:t>
            </a:r>
            <a:r>
              <a:rPr kumimoji="0" lang="fa-IR" sz="2400" b="0" i="0" u="none" strike="noStrike" kern="0" cap="none" spc="0" normalizeH="0" baseline="0" noProof="0" dirty="0" smtClean="0">
                <a:ln>
                  <a:noFill/>
                </a:ln>
                <a:solidFill>
                  <a:schemeClr val="tx1"/>
                </a:solidFill>
                <a:effectLst/>
                <a:uLnTx/>
                <a:uFillTx/>
                <a:latin typeface="+mn-lt"/>
                <a:ea typeface="+mn-ea"/>
                <a:cs typeface="Nazanin" pitchFamily="2" charset="-78"/>
              </a:rPr>
              <a:t> است. در يكي </a:t>
            </a:r>
            <a:r>
              <a:rPr kumimoji="0" lang="en-US" sz="2400" b="0" i="0" u="none" strike="noStrike" kern="0" cap="none" spc="0" normalizeH="0" baseline="0" noProof="0" dirty="0" smtClean="0">
                <a:ln>
                  <a:noFill/>
                </a:ln>
                <a:solidFill>
                  <a:schemeClr val="tx1"/>
                </a:solidFill>
                <a:effectLst/>
                <a:uLnTx/>
                <a:uFillTx/>
                <a:latin typeface="+mn-lt"/>
                <a:ea typeface="+mn-ea"/>
                <a:cs typeface="Nazanin" pitchFamily="2" charset="-78"/>
              </a:rPr>
              <a:t>x</a:t>
            </a:r>
            <a:r>
              <a:rPr kumimoji="0" lang="fa-IR" sz="2400" b="0" i="0" u="none" strike="noStrike" kern="0" cap="none" spc="0" normalizeH="0" baseline="0" noProof="0" dirty="0" smtClean="0">
                <a:ln>
                  <a:noFill/>
                </a:ln>
                <a:solidFill>
                  <a:schemeClr val="tx1"/>
                </a:solidFill>
                <a:effectLst/>
                <a:uLnTx/>
                <a:uFillTx/>
                <a:latin typeface="+mn-lt"/>
                <a:ea typeface="+mn-ea"/>
                <a:cs typeface="Nazanin" pitchFamily="2" charset="-78"/>
              </a:rPr>
              <a:t> و در  ديگري </a:t>
            </a:r>
            <a:r>
              <a:rPr kumimoji="0" lang="en-US" sz="2400" b="0" i="0" u="none" strike="noStrike" kern="0" cap="none" spc="0" normalizeH="0" baseline="0" noProof="0" dirty="0" smtClean="0">
                <a:ln>
                  <a:noFill/>
                </a:ln>
                <a:solidFill>
                  <a:schemeClr val="tx1"/>
                </a:solidFill>
                <a:effectLst/>
                <a:uLnTx/>
                <a:uFillTx/>
                <a:latin typeface="+mn-lt"/>
                <a:ea typeface="+mn-ea"/>
                <a:cs typeface="Nazanin" pitchFamily="2" charset="-78"/>
              </a:rPr>
              <a:t>x′ </a:t>
            </a:r>
            <a:r>
              <a:rPr kumimoji="0" lang="fa-IR" sz="2400" b="0" i="0" u="none" strike="noStrike" kern="0" cap="none" spc="0" normalizeH="0" baseline="0" noProof="0" dirty="0" smtClean="0">
                <a:ln>
                  <a:noFill/>
                </a:ln>
                <a:solidFill>
                  <a:schemeClr val="tx1"/>
                </a:solidFill>
                <a:effectLst/>
                <a:uLnTx/>
                <a:uFillTx/>
                <a:latin typeface="+mn-lt"/>
                <a:ea typeface="+mn-ea"/>
                <a:cs typeface="Nazanin" pitchFamily="2" charset="-78"/>
              </a:rPr>
              <a:t> بكار مي‌رود. </a:t>
            </a:r>
            <a:endParaRPr kumimoji="0" lang="en-US" sz="2400" b="0" i="0" u="none" strike="noStrike" kern="0" cap="none" spc="0" normalizeH="0" baseline="0" noProof="0" dirty="0" smtClean="0">
              <a:ln>
                <a:noFill/>
              </a:ln>
              <a:solidFill>
                <a:schemeClr val="tx1"/>
              </a:solidFill>
              <a:effectLst/>
              <a:uLnTx/>
              <a:uFillTx/>
              <a:latin typeface="+mn-lt"/>
              <a:ea typeface="+mn-ea"/>
              <a:cs typeface="Nazanin" pitchFamily="2" charset="-78"/>
            </a:endParaRPr>
          </a:p>
        </p:txBody>
      </p:sp>
    </p:spTree>
  </p:cSld>
  <p:clrMapOvr>
    <a:masterClrMapping/>
  </p:clrMapOvr>
  <p:transition>
    <p:randomBa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b="-12000"/>
          </a:stretch>
        </a:blipFill>
        <a:effectLst/>
      </p:bgPr>
    </p:bg>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a:xfrm>
            <a:off x="304800" y="152400"/>
            <a:ext cx="7772400" cy="609600"/>
          </a:xfrm>
        </p:spPr>
        <p:txBody>
          <a:bodyPr>
            <a:normAutofit/>
          </a:bodyPr>
          <a:lstStyle/>
          <a:p>
            <a:pPr algn="l"/>
            <a:r>
              <a:rPr lang="en-US" altLang="ar-SA" sz="3200" b="1" dirty="0" smtClean="0">
                <a:solidFill>
                  <a:srgbClr val="070E93"/>
                </a:solidFill>
                <a:effectLst>
                  <a:outerShdw blurRad="38100" dist="38100" dir="2700000" algn="tl">
                    <a:srgbClr val="C0C0C0"/>
                  </a:outerShdw>
                </a:effectLst>
                <a:latin typeface="Times New Roman" pitchFamily="18" charset="0"/>
                <a:cs typeface="B Titr" pitchFamily="2" charset="-78"/>
              </a:rPr>
              <a:t>-Full-adder </a:t>
            </a:r>
            <a:r>
              <a:rPr lang="en-US" altLang="ar-SA" sz="3200" b="1" dirty="0">
                <a:solidFill>
                  <a:srgbClr val="070E93"/>
                </a:solidFill>
                <a:effectLst>
                  <a:outerShdw blurRad="38100" dist="38100" dir="2700000" algn="tl">
                    <a:srgbClr val="C0C0C0"/>
                  </a:outerShdw>
                </a:effectLst>
                <a:latin typeface="Times New Roman" pitchFamily="18" charset="0"/>
                <a:cs typeface="B Titr" pitchFamily="2" charset="-78"/>
              </a:rPr>
              <a:t>circuit</a:t>
            </a:r>
          </a:p>
        </p:txBody>
      </p:sp>
      <p:graphicFrame>
        <p:nvGraphicFramePr>
          <p:cNvPr id="172036" name="Object 4"/>
          <p:cNvGraphicFramePr>
            <a:graphicFrameLocks noChangeAspect="1"/>
          </p:cNvGraphicFramePr>
          <p:nvPr/>
        </p:nvGraphicFramePr>
        <p:xfrm>
          <a:off x="1676400" y="1066800"/>
          <a:ext cx="5943600" cy="3443288"/>
        </p:xfrm>
        <a:graphic>
          <a:graphicData uri="http://schemas.openxmlformats.org/presentationml/2006/ole">
            <mc:AlternateContent xmlns:mc="http://schemas.openxmlformats.org/markup-compatibility/2006">
              <mc:Choice xmlns:v="urn:schemas-microsoft-com:vml" Requires="v">
                <p:oleObj spid="_x0000_s195613" name="Artwork" r:id="rId4" imgW="4258269" imgH="2467319" progId="">
                  <p:embed/>
                </p:oleObj>
              </mc:Choice>
              <mc:Fallback>
                <p:oleObj name="Artwork" r:id="rId4" imgW="4258269" imgH="2467319" progId="">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6400" y="1066800"/>
                        <a:ext cx="5943600" cy="34432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2037" name="Object 5"/>
          <p:cNvGraphicFramePr>
            <a:graphicFrameLocks noChangeAspect="1"/>
          </p:cNvGraphicFramePr>
          <p:nvPr/>
        </p:nvGraphicFramePr>
        <p:xfrm>
          <a:off x="1143000" y="4876800"/>
          <a:ext cx="1981200" cy="1504950"/>
        </p:xfrm>
        <a:graphic>
          <a:graphicData uri="http://schemas.openxmlformats.org/presentationml/2006/ole">
            <mc:AlternateContent xmlns:mc="http://schemas.openxmlformats.org/markup-compatibility/2006">
              <mc:Choice xmlns:v="urn:schemas-microsoft-com:vml" Requires="v">
                <p:oleObj spid="_x0000_s195614" name="Artwork" r:id="rId6" imgW="1504762" imgH="1142857" progId="">
                  <p:embed/>
                </p:oleObj>
              </mc:Choice>
              <mc:Fallback>
                <p:oleObj name="Artwork" r:id="rId6" imgW="1504762" imgH="1142857" progId="">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43000" y="4876800"/>
                        <a:ext cx="1981200" cy="1504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2038" name="Object 6"/>
          <p:cNvGraphicFramePr>
            <a:graphicFrameLocks noChangeAspect="1"/>
          </p:cNvGraphicFramePr>
          <p:nvPr/>
        </p:nvGraphicFramePr>
        <p:xfrm>
          <a:off x="3886200" y="4648200"/>
          <a:ext cx="2076450" cy="1941513"/>
        </p:xfrm>
        <a:graphic>
          <a:graphicData uri="http://schemas.openxmlformats.org/presentationml/2006/ole">
            <mc:AlternateContent xmlns:mc="http://schemas.openxmlformats.org/markup-compatibility/2006">
              <mc:Choice xmlns:v="urn:schemas-microsoft-com:vml" Requires="v">
                <p:oleObj spid="_x0000_s195615" name="Artwork" r:id="rId8" imgW="1619476" imgH="1514686" progId="">
                  <p:embed/>
                </p:oleObj>
              </mc:Choice>
              <mc:Fallback>
                <p:oleObj name="Artwork" r:id="rId8" imgW="1619476" imgH="1514686" progId="">
                  <p:embed/>
                  <p:pic>
                    <p:nvPicPr>
                      <p:cNvPr id="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86200" y="4648200"/>
                        <a:ext cx="2076450" cy="19415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10"/>
          <p:cNvGrpSpPr>
            <a:grpSpLocks/>
          </p:cNvGrpSpPr>
          <p:nvPr/>
        </p:nvGrpSpPr>
        <p:grpSpPr bwMode="auto">
          <a:xfrm>
            <a:off x="7239000" y="762000"/>
            <a:ext cx="1685925" cy="2362200"/>
            <a:chOff x="4560" y="480"/>
            <a:chExt cx="1062" cy="1488"/>
          </a:xfrm>
        </p:grpSpPr>
        <p:sp>
          <p:nvSpPr>
            <p:cNvPr id="172039" name="Text Box 7"/>
            <p:cNvSpPr txBox="1">
              <a:spLocks noChangeArrowheads="1"/>
            </p:cNvSpPr>
            <p:nvPr/>
          </p:nvSpPr>
          <p:spPr bwMode="auto">
            <a:xfrm>
              <a:off x="4704" y="480"/>
              <a:ext cx="918" cy="212"/>
            </a:xfrm>
            <a:prstGeom prst="rect">
              <a:avLst/>
            </a:prstGeom>
            <a:noFill/>
            <a:ln w="25400">
              <a:noFill/>
              <a:miter lim="800000"/>
              <a:headEnd/>
              <a:tailEnd/>
            </a:ln>
            <a:effectLst/>
          </p:spPr>
          <p:txBody>
            <a:bodyPr wrap="none">
              <a:spAutoFit/>
            </a:bodyPr>
            <a:lstStyle/>
            <a:p>
              <a:r>
                <a:rPr lang="en-US" b="1"/>
                <a:t>2 gate delays</a:t>
              </a:r>
            </a:p>
          </p:txBody>
        </p:sp>
        <p:sp>
          <p:nvSpPr>
            <p:cNvPr id="172040" name="Line 8"/>
            <p:cNvSpPr>
              <a:spLocks noChangeShapeType="1"/>
            </p:cNvSpPr>
            <p:nvPr/>
          </p:nvSpPr>
          <p:spPr bwMode="auto">
            <a:xfrm flipH="1">
              <a:off x="4560" y="672"/>
              <a:ext cx="288" cy="288"/>
            </a:xfrm>
            <a:prstGeom prst="line">
              <a:avLst/>
            </a:prstGeom>
            <a:noFill/>
            <a:ln w="25400">
              <a:solidFill>
                <a:schemeClr val="tx1"/>
              </a:solidFill>
              <a:round/>
              <a:headEnd/>
              <a:tailEnd type="triangle" w="med" len="med"/>
            </a:ln>
            <a:effectLst/>
          </p:spPr>
          <p:txBody>
            <a:bodyPr/>
            <a:lstStyle/>
            <a:p>
              <a:endParaRPr lang="en-US"/>
            </a:p>
          </p:txBody>
        </p:sp>
        <p:sp>
          <p:nvSpPr>
            <p:cNvPr id="172041" name="Line 9"/>
            <p:cNvSpPr>
              <a:spLocks noChangeShapeType="1"/>
            </p:cNvSpPr>
            <p:nvPr/>
          </p:nvSpPr>
          <p:spPr bwMode="auto">
            <a:xfrm flipH="1">
              <a:off x="4608" y="720"/>
              <a:ext cx="384" cy="1248"/>
            </a:xfrm>
            <a:prstGeom prst="line">
              <a:avLst/>
            </a:prstGeom>
            <a:noFill/>
            <a:ln w="25400">
              <a:solidFill>
                <a:schemeClr val="tx1"/>
              </a:solidFill>
              <a:round/>
              <a:headEnd/>
              <a:tailEnd type="triangle" w="med" len="med"/>
            </a:ln>
            <a:effectLst/>
          </p:spPr>
          <p:txBody>
            <a:bodyPr/>
            <a:lstStyle/>
            <a:p>
              <a:endParaRPr lang="en-US"/>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a:xfrm>
            <a:off x="4214810" y="71414"/>
            <a:ext cx="4786346" cy="868346"/>
          </a:xfrm>
        </p:spPr>
        <p:txBody>
          <a:bodyPr/>
          <a:lstStyle/>
          <a:p>
            <a:pPr algn="r" rtl="1" eaLnBrk="1" hangingPunct="1"/>
            <a:r>
              <a:rPr lang="fa-IR"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 يك جمع كنندة چهار بيتی</a:t>
            </a:r>
            <a:endParaRPr lang="en-US"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50531" name="Rectangle 3"/>
          <p:cNvSpPr>
            <a:spLocks noGrp="1" noChangeArrowheads="1"/>
          </p:cNvSpPr>
          <p:nvPr>
            <p:ph idx="1"/>
          </p:nvPr>
        </p:nvSpPr>
        <p:spPr>
          <a:xfrm>
            <a:off x="428596" y="1000108"/>
            <a:ext cx="7947025" cy="5143536"/>
          </a:xfrm>
        </p:spPr>
        <p:txBody>
          <a:bodyPr>
            <a:normAutofit lnSpcReduction="10000"/>
          </a:bodyPr>
          <a:lstStyle/>
          <a:p>
            <a:pPr algn="justLow" rtl="1" eaLnBrk="1" hangingPunct="1">
              <a:buFont typeface="Wingdings" pitchFamily="2" charset="2"/>
              <a:buChar char="q"/>
            </a:pPr>
            <a:r>
              <a:rPr lang="fa-IR" sz="2800" dirty="0" smtClean="0">
                <a:latin typeface="Times New Roman" pitchFamily="18" charset="0"/>
                <a:cs typeface="Nazanin" pitchFamily="2" charset="-78"/>
              </a:rPr>
              <a:t>با استفاده از </a:t>
            </a:r>
            <a:r>
              <a:rPr lang="fa-IR" sz="2800" b="1" dirty="0" smtClean="0">
                <a:solidFill>
                  <a:srgbClr val="C00000"/>
                </a:solidFill>
                <a:latin typeface="Times New Roman" pitchFamily="18" charset="0"/>
                <a:cs typeface="Nazanin" pitchFamily="2" charset="-78"/>
              </a:rPr>
              <a:t>چهار تمام جمع كننده </a:t>
            </a:r>
            <a:r>
              <a:rPr lang="fa-IR" sz="2800" dirty="0" smtClean="0">
                <a:latin typeface="Times New Roman" pitchFamily="18" charset="0"/>
                <a:cs typeface="Nazanin" pitchFamily="2" charset="-78"/>
              </a:rPr>
              <a:t>در كنار يكديگر مي توان يك جمع كننده 4بيتي ساخت.</a:t>
            </a:r>
          </a:p>
          <a:p>
            <a:pPr algn="justLow" rtl="1" eaLnBrk="1" hangingPunct="1">
              <a:buFont typeface="Wingdings" pitchFamily="2" charset="2"/>
              <a:buChar char="q"/>
            </a:pPr>
            <a:endParaRPr lang="en-US" sz="2800" dirty="0" smtClean="0">
              <a:latin typeface="Times New Roman" pitchFamily="18" charset="0"/>
              <a:cs typeface="Nazanin" pitchFamily="2" charset="-78"/>
            </a:endParaRPr>
          </a:p>
          <a:p>
            <a:pPr algn="justLow" rtl="1" eaLnBrk="1" hangingPunct="1">
              <a:buFont typeface="Wingdings" pitchFamily="2" charset="2"/>
              <a:buChar char="q"/>
            </a:pPr>
            <a:r>
              <a:rPr lang="fa-IR" sz="2800" dirty="0" smtClean="0">
                <a:latin typeface="Times New Roman" pitchFamily="18" charset="0"/>
                <a:cs typeface="Nazanin" pitchFamily="2" charset="-78"/>
              </a:rPr>
              <a:t>در يك جمع كننده چهاربيتي در مجموع </a:t>
            </a:r>
            <a:r>
              <a:rPr lang="fa-IR" sz="2800" dirty="0" smtClean="0">
                <a:solidFill>
                  <a:srgbClr val="3333CC"/>
                </a:solidFill>
                <a:latin typeface="Times New Roman" pitchFamily="18" charset="0"/>
                <a:cs typeface="Nazanin" pitchFamily="2" charset="-78"/>
              </a:rPr>
              <a:t>نه بيت ورودي </a:t>
            </a:r>
            <a:r>
              <a:rPr lang="fa-IR" sz="2800" dirty="0" smtClean="0">
                <a:latin typeface="Times New Roman" pitchFamily="18" charset="0"/>
                <a:cs typeface="Nazanin" pitchFamily="2" charset="-78"/>
              </a:rPr>
              <a:t>وجود دارد:</a:t>
            </a:r>
          </a:p>
          <a:p>
            <a:pPr lvl="1" algn="justLow" rtl="1">
              <a:buFont typeface="Wingdings" pitchFamily="2" charset="2"/>
              <a:buChar char="q"/>
            </a:pPr>
            <a:r>
              <a:rPr lang="fa-IR" sz="2400" dirty="0" smtClean="0">
                <a:latin typeface="Times New Roman" pitchFamily="18" charset="0"/>
                <a:cs typeface="Nazanin" pitchFamily="2" charset="-78"/>
              </a:rPr>
              <a:t> دو عدد 4 بيتي كه قرار است جمع</a:t>
            </a:r>
            <a:r>
              <a:rPr lang="en-US" sz="2400" dirty="0" smtClean="0">
                <a:latin typeface="Times New Roman" pitchFamily="18" charset="0"/>
                <a:cs typeface="Nazanin" pitchFamily="2" charset="-78"/>
              </a:rPr>
              <a:t> </a:t>
            </a:r>
            <a:r>
              <a:rPr lang="fa-IR" sz="2400" dirty="0" smtClean="0">
                <a:latin typeface="Times New Roman" pitchFamily="18" charset="0"/>
                <a:cs typeface="Nazanin" pitchFamily="2" charset="-78"/>
              </a:rPr>
              <a:t>شوند. (</a:t>
            </a:r>
            <a:r>
              <a:rPr lang="en-US" sz="2400" dirty="0" smtClean="0">
                <a:latin typeface="Times New Roman" pitchFamily="18" charset="0"/>
                <a:cs typeface="Nazanin" pitchFamily="2" charset="-78"/>
              </a:rPr>
              <a:t>A</a:t>
            </a:r>
            <a:r>
              <a:rPr lang="en-US" sz="2400" baseline="-25000" dirty="0" smtClean="0">
                <a:latin typeface="Times New Roman" pitchFamily="18" charset="0"/>
                <a:cs typeface="Nazanin" pitchFamily="2" charset="-78"/>
              </a:rPr>
              <a:t>3</a:t>
            </a:r>
            <a:r>
              <a:rPr lang="en-US" sz="2400" dirty="0" smtClean="0">
                <a:latin typeface="Times New Roman" pitchFamily="18" charset="0"/>
                <a:cs typeface="Nazanin" pitchFamily="2" charset="-78"/>
              </a:rPr>
              <a:t>A</a:t>
            </a:r>
            <a:r>
              <a:rPr lang="en-US" sz="2400" baseline="-25000" dirty="0" smtClean="0">
                <a:latin typeface="Times New Roman" pitchFamily="18" charset="0"/>
                <a:cs typeface="Nazanin" pitchFamily="2" charset="-78"/>
              </a:rPr>
              <a:t>2</a:t>
            </a:r>
            <a:r>
              <a:rPr lang="en-US" sz="2400" dirty="0" smtClean="0">
                <a:latin typeface="Times New Roman" pitchFamily="18" charset="0"/>
                <a:cs typeface="Nazanin" pitchFamily="2" charset="-78"/>
              </a:rPr>
              <a:t>A</a:t>
            </a:r>
            <a:r>
              <a:rPr lang="en-US" sz="2400" baseline="-25000" dirty="0" smtClean="0">
                <a:latin typeface="Times New Roman" pitchFamily="18" charset="0"/>
                <a:cs typeface="Nazanin" pitchFamily="2" charset="-78"/>
              </a:rPr>
              <a:t>1</a:t>
            </a:r>
            <a:r>
              <a:rPr lang="en-US" sz="2400" dirty="0" smtClean="0">
                <a:latin typeface="Times New Roman" pitchFamily="18" charset="0"/>
                <a:cs typeface="Nazanin" pitchFamily="2" charset="-78"/>
              </a:rPr>
              <a:t>A</a:t>
            </a:r>
            <a:r>
              <a:rPr lang="en-US" sz="2400" baseline="-25000" dirty="0" smtClean="0">
                <a:latin typeface="Times New Roman" pitchFamily="18" charset="0"/>
                <a:cs typeface="Nazanin" pitchFamily="2" charset="-78"/>
              </a:rPr>
              <a:t>0</a:t>
            </a:r>
            <a:r>
              <a:rPr lang="fa-IR" sz="2400" baseline="-25000" dirty="0" smtClean="0">
                <a:latin typeface="Times New Roman" pitchFamily="18" charset="0"/>
                <a:cs typeface="Nazanin" pitchFamily="2" charset="-78"/>
              </a:rPr>
              <a:t> </a:t>
            </a:r>
            <a:r>
              <a:rPr lang="fa-IR" sz="2400" dirty="0" smtClean="0">
                <a:latin typeface="Times New Roman" pitchFamily="18" charset="0"/>
                <a:cs typeface="Nazanin" pitchFamily="2" charset="-78"/>
              </a:rPr>
              <a:t>و </a:t>
            </a:r>
            <a:r>
              <a:rPr lang="en-US" sz="2400" dirty="0" smtClean="0">
                <a:latin typeface="Times New Roman" pitchFamily="18" charset="0"/>
                <a:cs typeface="Nazanin" pitchFamily="2" charset="-78"/>
              </a:rPr>
              <a:t>B</a:t>
            </a:r>
            <a:r>
              <a:rPr lang="en-US" sz="2400" baseline="-25000" dirty="0" smtClean="0">
                <a:latin typeface="Times New Roman" pitchFamily="18" charset="0"/>
                <a:cs typeface="Nazanin" pitchFamily="2" charset="-78"/>
              </a:rPr>
              <a:t>3</a:t>
            </a:r>
            <a:r>
              <a:rPr lang="en-US" sz="2400" dirty="0" smtClean="0">
                <a:latin typeface="Times New Roman" pitchFamily="18" charset="0"/>
                <a:cs typeface="Nazanin" pitchFamily="2" charset="-78"/>
              </a:rPr>
              <a:t>B</a:t>
            </a:r>
            <a:r>
              <a:rPr lang="en-US" sz="2400" baseline="-25000" dirty="0" smtClean="0">
                <a:latin typeface="Times New Roman" pitchFamily="18" charset="0"/>
                <a:cs typeface="Nazanin" pitchFamily="2" charset="-78"/>
              </a:rPr>
              <a:t>2</a:t>
            </a:r>
            <a:r>
              <a:rPr lang="en-US" sz="2400" dirty="0" smtClean="0">
                <a:latin typeface="Times New Roman" pitchFamily="18" charset="0"/>
                <a:cs typeface="Nazanin" pitchFamily="2" charset="-78"/>
              </a:rPr>
              <a:t>B</a:t>
            </a:r>
            <a:r>
              <a:rPr lang="en-US" sz="2400" baseline="-25000" dirty="0" smtClean="0">
                <a:latin typeface="Times New Roman" pitchFamily="18" charset="0"/>
                <a:cs typeface="Nazanin" pitchFamily="2" charset="-78"/>
              </a:rPr>
              <a:t>1</a:t>
            </a:r>
            <a:r>
              <a:rPr lang="en-US" sz="2400" dirty="0" smtClean="0">
                <a:latin typeface="Times New Roman" pitchFamily="18" charset="0"/>
                <a:cs typeface="Nazanin" pitchFamily="2" charset="-78"/>
              </a:rPr>
              <a:t>B</a:t>
            </a:r>
            <a:r>
              <a:rPr lang="en-US" sz="2400" baseline="-25000" dirty="0" smtClean="0">
                <a:latin typeface="Times New Roman" pitchFamily="18" charset="0"/>
                <a:cs typeface="Nazanin" pitchFamily="2" charset="-78"/>
              </a:rPr>
              <a:t>0</a:t>
            </a:r>
            <a:r>
              <a:rPr lang="fa-IR" sz="2400" dirty="0" smtClean="0">
                <a:latin typeface="Times New Roman" pitchFamily="18" charset="0"/>
                <a:cs typeface="Nazanin" pitchFamily="2" charset="-78"/>
              </a:rPr>
              <a:t>)</a:t>
            </a:r>
            <a:endParaRPr lang="en-US" sz="2400" dirty="0" smtClean="0">
              <a:latin typeface="Times New Roman" pitchFamily="18" charset="0"/>
              <a:cs typeface="Nazanin" pitchFamily="2" charset="-78"/>
            </a:endParaRPr>
          </a:p>
          <a:p>
            <a:pPr lvl="1" algn="justLow" rtl="1">
              <a:buFont typeface="Wingdings" pitchFamily="2" charset="2"/>
              <a:buChar char="q"/>
            </a:pPr>
            <a:r>
              <a:rPr lang="fa-IR" sz="2400" dirty="0" smtClean="0">
                <a:latin typeface="Times New Roman" pitchFamily="18" charset="0"/>
                <a:cs typeface="Nazanin" pitchFamily="2" charset="-78"/>
              </a:rPr>
              <a:t> يك رقم نقلي ورودي اوليه </a:t>
            </a:r>
            <a:r>
              <a:rPr lang="en-US" sz="2400" dirty="0" smtClean="0">
                <a:latin typeface="Times New Roman" pitchFamily="18" charset="0"/>
                <a:cs typeface="Nazanin" pitchFamily="2" charset="-78"/>
              </a:rPr>
              <a:t>C</a:t>
            </a:r>
            <a:r>
              <a:rPr lang="en-US" sz="2400" baseline="-25000" dirty="0" smtClean="0">
                <a:latin typeface="Times New Roman" pitchFamily="18" charset="0"/>
                <a:cs typeface="Nazanin" pitchFamily="2" charset="-78"/>
              </a:rPr>
              <a:t>IN</a:t>
            </a:r>
          </a:p>
          <a:p>
            <a:pPr algn="justLow" rtl="1" eaLnBrk="1" hangingPunct="1">
              <a:buFont typeface="Wingdings" pitchFamily="2" charset="2"/>
              <a:buChar char="q"/>
            </a:pPr>
            <a:endParaRPr lang="en-US" sz="2800" dirty="0" smtClean="0">
              <a:latin typeface="Times New Roman" pitchFamily="18" charset="0"/>
              <a:cs typeface="Nazanin" pitchFamily="2" charset="-78"/>
            </a:endParaRPr>
          </a:p>
          <a:p>
            <a:pPr algn="justLow" rtl="1" eaLnBrk="1" hangingPunct="1">
              <a:buFont typeface="Wingdings" pitchFamily="2" charset="2"/>
              <a:buChar char="q"/>
            </a:pPr>
            <a:r>
              <a:rPr lang="fa-IR" sz="2800" dirty="0" smtClean="0">
                <a:latin typeface="Times New Roman" pitchFamily="18" charset="0"/>
                <a:cs typeface="Nazanin" pitchFamily="2" charset="-78"/>
              </a:rPr>
              <a:t>در اين جمع كننده چهاربيتي، </a:t>
            </a:r>
            <a:r>
              <a:rPr lang="fa-IR" sz="2800" b="1" dirty="0" smtClean="0">
                <a:solidFill>
                  <a:srgbClr val="00B050"/>
                </a:solidFill>
                <a:latin typeface="Times New Roman" pitchFamily="18" charset="0"/>
                <a:cs typeface="Nazanin" pitchFamily="2" charset="-78"/>
              </a:rPr>
              <a:t>پنج خروجي </a:t>
            </a:r>
            <a:r>
              <a:rPr lang="fa-IR" sz="2800" dirty="0" smtClean="0">
                <a:latin typeface="Times New Roman" pitchFamily="18" charset="0"/>
                <a:cs typeface="Nazanin" pitchFamily="2" charset="-78"/>
              </a:rPr>
              <a:t>وجود دارد:</a:t>
            </a:r>
          </a:p>
          <a:p>
            <a:pPr lvl="1" algn="justLow" rtl="1">
              <a:buFont typeface="Wingdings" pitchFamily="2" charset="2"/>
              <a:buChar char="q"/>
            </a:pPr>
            <a:r>
              <a:rPr lang="fa-IR" sz="2400" dirty="0" smtClean="0">
                <a:latin typeface="Times New Roman" pitchFamily="18" charset="0"/>
                <a:cs typeface="Nazanin" pitchFamily="2" charset="-78"/>
              </a:rPr>
              <a:t> چهار بيت حاصل جمع </a:t>
            </a:r>
            <a:r>
              <a:rPr lang="en-US" sz="2400" dirty="0" smtClean="0">
                <a:latin typeface="Times New Roman" pitchFamily="18" charset="0"/>
                <a:cs typeface="Nazanin" pitchFamily="2" charset="-78"/>
              </a:rPr>
              <a:t>S</a:t>
            </a:r>
            <a:r>
              <a:rPr lang="en-US" sz="1000" dirty="0" smtClean="0">
                <a:latin typeface="Times New Roman" pitchFamily="18" charset="0"/>
                <a:cs typeface="Nazanin" pitchFamily="2" charset="-78"/>
              </a:rPr>
              <a:t>3</a:t>
            </a:r>
            <a:r>
              <a:rPr lang="en-US" sz="2400" dirty="0" smtClean="0">
                <a:latin typeface="Times New Roman" pitchFamily="18" charset="0"/>
                <a:cs typeface="Nazanin" pitchFamily="2" charset="-78"/>
              </a:rPr>
              <a:t>S</a:t>
            </a:r>
            <a:r>
              <a:rPr lang="en-US" sz="1000" dirty="0" smtClean="0">
                <a:latin typeface="Times New Roman" pitchFamily="18" charset="0"/>
                <a:cs typeface="Nazanin" pitchFamily="2" charset="-78"/>
              </a:rPr>
              <a:t>2</a:t>
            </a:r>
            <a:r>
              <a:rPr lang="en-US" sz="2400" dirty="0" smtClean="0">
                <a:latin typeface="Times New Roman" pitchFamily="18" charset="0"/>
                <a:cs typeface="Nazanin" pitchFamily="2" charset="-78"/>
              </a:rPr>
              <a:t>S</a:t>
            </a:r>
            <a:r>
              <a:rPr lang="en-US" sz="1000" dirty="0" smtClean="0">
                <a:latin typeface="Times New Roman" pitchFamily="18" charset="0"/>
                <a:cs typeface="Nazanin" pitchFamily="2" charset="-78"/>
              </a:rPr>
              <a:t>1</a:t>
            </a:r>
            <a:r>
              <a:rPr lang="en-US" sz="2400" dirty="0" smtClean="0">
                <a:latin typeface="Times New Roman" pitchFamily="18" charset="0"/>
                <a:cs typeface="Nazanin" pitchFamily="2" charset="-78"/>
              </a:rPr>
              <a:t>S</a:t>
            </a:r>
            <a:r>
              <a:rPr lang="en-US" sz="1000" dirty="0" smtClean="0">
                <a:latin typeface="Times New Roman" pitchFamily="18" charset="0"/>
                <a:cs typeface="Nazanin" pitchFamily="2" charset="-78"/>
              </a:rPr>
              <a:t>0</a:t>
            </a:r>
            <a:r>
              <a:rPr lang="fa-IR" sz="2400" dirty="0" smtClean="0">
                <a:latin typeface="Times New Roman" pitchFamily="18" charset="0"/>
                <a:cs typeface="Nazanin" pitchFamily="2" charset="-78"/>
              </a:rPr>
              <a:t> و يك بيت نقلي خروجي </a:t>
            </a:r>
            <a:r>
              <a:rPr lang="en-US" sz="2400" dirty="0" smtClean="0">
                <a:latin typeface="Times New Roman" pitchFamily="18" charset="0"/>
                <a:cs typeface="Nazanin" pitchFamily="2" charset="-78"/>
              </a:rPr>
              <a:t>C</a:t>
            </a:r>
            <a:r>
              <a:rPr lang="en-US" sz="2400" baseline="-25000" dirty="0" smtClean="0">
                <a:latin typeface="Times New Roman" pitchFamily="18" charset="0"/>
                <a:cs typeface="Nazanin" pitchFamily="2" charset="-78"/>
              </a:rPr>
              <a:t>OUT</a:t>
            </a:r>
            <a:endParaRPr lang="fa-IR" sz="2400" baseline="-25000" dirty="0" smtClean="0">
              <a:latin typeface="Times New Roman" pitchFamily="18" charset="0"/>
              <a:cs typeface="Nazanin" pitchFamily="2" charset="-78"/>
            </a:endParaRPr>
          </a:p>
          <a:p>
            <a:pPr lvl="1" algn="justLow" rtl="1">
              <a:buFont typeface="Wingdings" pitchFamily="2" charset="2"/>
              <a:buChar char="q"/>
            </a:pPr>
            <a:endParaRPr lang="fa-IR" sz="2400" baseline="-25000" dirty="0" smtClean="0">
              <a:latin typeface="Times New Roman" pitchFamily="18" charset="0"/>
              <a:cs typeface="Nazanin" pitchFamily="2" charset="-78"/>
            </a:endParaRPr>
          </a:p>
          <a:p>
            <a:pPr lvl="0" algn="justLow" rtl="1">
              <a:buFont typeface="Wingdings" pitchFamily="2" charset="2"/>
              <a:buChar char="q"/>
            </a:pPr>
            <a:r>
              <a:rPr lang="fa-IR" sz="2800" dirty="0" smtClean="0">
                <a:cs typeface="B Lotus" pitchFamily="2" charset="-78"/>
              </a:rPr>
              <a:t> برای جمع دو عدد </a:t>
            </a:r>
            <a:r>
              <a:rPr lang="en-US" sz="2800" dirty="0" smtClean="0">
                <a:cs typeface="B Lotus" pitchFamily="2" charset="-78"/>
              </a:rPr>
              <a:t>n</a:t>
            </a:r>
            <a:r>
              <a:rPr lang="fa-IR" sz="2800" dirty="0" smtClean="0">
                <a:cs typeface="B Lotus" pitchFamily="2" charset="-78"/>
              </a:rPr>
              <a:t> بیتی می توان </a:t>
            </a:r>
            <a:r>
              <a:rPr lang="en-US" sz="2800" dirty="0" smtClean="0">
                <a:cs typeface="B Lotus" pitchFamily="2" charset="-78"/>
              </a:rPr>
              <a:t>n</a:t>
            </a:r>
            <a:r>
              <a:rPr lang="fa-IR" sz="2800" dirty="0" smtClean="0">
                <a:cs typeface="B Lotus" pitchFamily="2" charset="-78"/>
              </a:rPr>
              <a:t> جمع کننده را </a:t>
            </a:r>
            <a:r>
              <a:rPr lang="fa-IR" sz="2800" b="1" dirty="0" smtClean="0">
                <a:cs typeface="B Lotus" pitchFamily="2" charset="-78"/>
              </a:rPr>
              <a:t>بطور سری</a:t>
            </a:r>
            <a:r>
              <a:rPr lang="fa-IR" sz="2800" dirty="0" smtClean="0">
                <a:cs typeface="B Lotus" pitchFamily="2" charset="-78"/>
              </a:rPr>
              <a:t>، بهم متصل نمود.(جمع کننده موج گونه)</a:t>
            </a:r>
            <a:endParaRPr lang="en-US" sz="2800" dirty="0" smtClean="0">
              <a:cs typeface="B Lotus" pitchFamily="2" charset="-78"/>
            </a:endParaRPr>
          </a:p>
          <a:p>
            <a:pPr algn="justLow" rtl="1">
              <a:buFont typeface="Wingdings" pitchFamily="2" charset="2"/>
              <a:buChar char="q"/>
            </a:pPr>
            <a:endParaRPr lang="fa-IR" baseline="-25000" dirty="0" smtClean="0">
              <a:latin typeface="Times New Roman" pitchFamily="18" charset="0"/>
              <a:cs typeface="Nazanin" pitchFamily="2" charset="-78"/>
            </a:endParaRPr>
          </a:p>
          <a:p>
            <a:pPr algn="justLow" rtl="1" eaLnBrk="1" hangingPunct="1">
              <a:buFont typeface="Wingdings" pitchFamily="2" charset="2"/>
              <a:buChar char="q"/>
            </a:pPr>
            <a:endParaRPr lang="en-US" sz="2800" dirty="0" smtClean="0">
              <a:latin typeface="Times New Roman" pitchFamily="18" charset="0"/>
              <a:cs typeface="Nazanin" pitchFamily="2" charset="-78"/>
            </a:endParaRPr>
          </a:p>
        </p:txBody>
      </p:sp>
    </p:spTree>
  </p:cSld>
  <p:clrMapOvr>
    <a:masterClrMapping/>
  </p:clrMapOvr>
  <p:transition>
    <p:strips dir="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sp>
        <p:nvSpPr>
          <p:cNvPr id="1028" name="Rectangle 4"/>
          <p:cNvSpPr>
            <a:spLocks noGrp="1" noChangeArrowheads="1"/>
          </p:cNvSpPr>
          <p:nvPr>
            <p:ph type="ctrTitle"/>
          </p:nvPr>
        </p:nvSpPr>
        <p:spPr>
          <a:xfrm>
            <a:off x="6286512" y="357166"/>
            <a:ext cx="2514600" cy="914400"/>
          </a:xfrm>
          <a:noFill/>
          <a:ln/>
        </p:spPr>
        <p:txBody>
          <a:bodyPr/>
          <a:lstStyle/>
          <a:p>
            <a:pPr algn="r" rtl="1"/>
            <a:r>
              <a:rPr lang="fa-IR" sz="3200" b="1" dirty="0">
                <a:solidFill>
                  <a:srgbClr val="C00000"/>
                </a:solidFill>
                <a:effectLst>
                  <a:outerShdw blurRad="38100" dist="38100" dir="2700000" algn="tl">
                    <a:srgbClr val="C0C0C0"/>
                  </a:outerShdw>
                </a:effectLst>
                <a:latin typeface="Times New Roman" pitchFamily="18" charset="0"/>
                <a:cs typeface="B Titr" pitchFamily="2" charset="-78"/>
              </a:rPr>
              <a:t>- رئوس مطالب</a:t>
            </a:r>
            <a:endParaRPr lang="en-GB" sz="3200" b="1" dirty="0">
              <a:solidFill>
                <a:srgbClr val="C00000"/>
              </a:solidFill>
              <a:effectLst>
                <a:outerShdw blurRad="38100" dist="38100" dir="2700000" algn="tl">
                  <a:srgbClr val="C0C0C0"/>
                </a:outerShdw>
              </a:effectLst>
              <a:latin typeface="Times New Roman" pitchFamily="18" charset="0"/>
              <a:cs typeface="B Titr" pitchFamily="2" charset="-78"/>
            </a:endParaRPr>
          </a:p>
        </p:txBody>
      </p:sp>
      <p:sp>
        <p:nvSpPr>
          <p:cNvPr id="1027" name="Rectangle 3"/>
          <p:cNvSpPr>
            <a:spLocks noGrp="1" noChangeArrowheads="1"/>
          </p:cNvSpPr>
          <p:nvPr>
            <p:ph type="subTitle" idx="1"/>
          </p:nvPr>
        </p:nvSpPr>
        <p:spPr>
          <a:xfrm>
            <a:off x="1295400" y="1828800"/>
            <a:ext cx="7235837" cy="3886200"/>
          </a:xfrm>
        </p:spPr>
        <p:txBody>
          <a:bodyPr>
            <a:noAutofit/>
          </a:bodyPr>
          <a:lstStyle/>
          <a:p>
            <a:pPr lvl="1" algn="just" rtl="1">
              <a:buFont typeface="Wingdings" pitchFamily="2" charset="2"/>
              <a:buChar char=""/>
            </a:pPr>
            <a:r>
              <a:rPr lang="fa-IR" sz="3600" b="1" smtClean="0">
                <a:solidFill>
                  <a:schemeClr val="accent1">
                    <a:lumMod val="75000"/>
                  </a:schemeClr>
                </a:solidFill>
                <a:cs typeface="B Lotus" pitchFamily="2" charset="-78"/>
              </a:rPr>
              <a:t>جمع کننده</a:t>
            </a:r>
            <a:endParaRPr lang="en-US" sz="3600" b="1" smtClean="0">
              <a:solidFill>
                <a:schemeClr val="accent1">
                  <a:lumMod val="75000"/>
                </a:schemeClr>
              </a:solidFill>
              <a:cs typeface="B Lotus" pitchFamily="2" charset="-78"/>
            </a:endParaRPr>
          </a:p>
          <a:p>
            <a:pPr lvl="1" algn="just" rtl="1">
              <a:buFont typeface="Wingdings" pitchFamily="2" charset="2"/>
              <a:buChar char=""/>
            </a:pPr>
            <a:r>
              <a:rPr lang="fa-IR" sz="3600" b="1" dirty="0" smtClean="0">
                <a:solidFill>
                  <a:schemeClr val="accent1">
                    <a:lumMod val="75000"/>
                  </a:schemeClr>
                </a:solidFill>
                <a:cs typeface="B Lotus" pitchFamily="2" charset="-78"/>
              </a:rPr>
              <a:t>تفریق کننده</a:t>
            </a:r>
          </a:p>
          <a:p>
            <a:pPr lvl="1" algn="just" rtl="1">
              <a:buFont typeface="Wingdings" pitchFamily="2" charset="2"/>
              <a:buChar char=""/>
            </a:pPr>
            <a:r>
              <a:rPr lang="fa-IR" sz="3600" b="1" dirty="0" smtClean="0">
                <a:solidFill>
                  <a:schemeClr val="accent1">
                    <a:lumMod val="75000"/>
                  </a:schemeClr>
                </a:solidFill>
                <a:cs typeface="B Lotus" pitchFamily="2" charset="-78"/>
              </a:rPr>
              <a:t> افزاینده-کاهنده</a:t>
            </a:r>
            <a:endParaRPr lang="en-US" sz="3600" b="1" dirty="0" smtClean="0">
              <a:solidFill>
                <a:schemeClr val="accent1">
                  <a:lumMod val="75000"/>
                </a:schemeClr>
              </a:solidFill>
              <a:cs typeface="B Lotus" pitchFamily="2" charset="-78"/>
            </a:endParaRPr>
          </a:p>
          <a:p>
            <a:pPr lvl="1" algn="just" rtl="1">
              <a:buFont typeface="Wingdings" pitchFamily="2" charset="2"/>
              <a:buChar char=""/>
            </a:pPr>
            <a:r>
              <a:rPr lang="en-US" sz="3600" b="1" dirty="0" smtClean="0">
                <a:solidFill>
                  <a:schemeClr val="accent1">
                    <a:lumMod val="75000"/>
                  </a:schemeClr>
                </a:solidFill>
                <a:cs typeface="B Lotus" pitchFamily="2" charset="-78"/>
              </a:rPr>
              <a:t> </a:t>
            </a:r>
            <a:r>
              <a:rPr lang="fa-IR" sz="3600" b="1" dirty="0" smtClean="0">
                <a:solidFill>
                  <a:schemeClr val="accent1">
                    <a:lumMod val="75000"/>
                  </a:schemeClr>
                </a:solidFill>
                <a:cs typeface="B Lotus" pitchFamily="2" charset="-78"/>
              </a:rPr>
              <a:t>جمع کننده با رقم پیش بینی شده</a:t>
            </a:r>
          </a:p>
          <a:p>
            <a:pPr lvl="1" algn="just" rtl="1">
              <a:buFont typeface="Wingdings" pitchFamily="2" charset="2"/>
              <a:buChar char=""/>
            </a:pPr>
            <a:r>
              <a:rPr lang="en-US" sz="3600" b="1" dirty="0" smtClean="0">
                <a:solidFill>
                  <a:schemeClr val="accent1">
                    <a:lumMod val="75000"/>
                  </a:schemeClr>
                </a:solidFill>
                <a:cs typeface="B Lotus" pitchFamily="2" charset="-78"/>
              </a:rPr>
              <a:t> </a:t>
            </a:r>
            <a:r>
              <a:rPr lang="fa-IR" sz="3600" b="1" dirty="0" smtClean="0">
                <a:solidFill>
                  <a:schemeClr val="accent1">
                    <a:lumMod val="75000"/>
                  </a:schemeClr>
                </a:solidFill>
                <a:cs typeface="B Lotus" pitchFamily="2" charset="-78"/>
              </a:rPr>
              <a:t>ضرب کننده</a:t>
            </a:r>
          </a:p>
          <a:p>
            <a:pPr lvl="1" algn="just" rtl="1">
              <a:buFont typeface="Wingdings" pitchFamily="2" charset="2"/>
              <a:buChar char=""/>
            </a:pPr>
            <a:r>
              <a:rPr lang="fa-IR" sz="3600" b="1" dirty="0" smtClean="0">
                <a:solidFill>
                  <a:schemeClr val="accent1">
                    <a:lumMod val="75000"/>
                  </a:schemeClr>
                </a:solidFill>
                <a:cs typeface="B Lotus" pitchFamily="2" charset="-78"/>
              </a:rPr>
              <a:t> مقایسه کننده</a:t>
            </a:r>
          </a:p>
        </p:txBody>
      </p:sp>
      <p:sp>
        <p:nvSpPr>
          <p:cNvPr id="4" name="Slide Number Placeholder 5"/>
          <p:cNvSpPr>
            <a:spLocks noGrp="1"/>
          </p:cNvSpPr>
          <p:nvPr>
            <p:ph type="sldNum" sz="quarter" idx="12"/>
          </p:nvPr>
        </p:nvSpPr>
        <p:spPr/>
        <p:txBody>
          <a:bodyPr/>
          <a:lstStyle/>
          <a:p>
            <a:fld id="{804022CD-E423-42E4-A0A3-C1E41BE62131}" type="slidenum">
              <a:rPr lang="en-US"/>
              <a:pPr/>
              <a:t>2</a:t>
            </a:fld>
            <a:endParaRPr lang="en-US" dirty="0"/>
          </a:p>
        </p:txBody>
      </p:sp>
      <p:pic>
        <p:nvPicPr>
          <p:cNvPr id="5" name="Picture 4" descr="AND_07.gif"/>
          <p:cNvPicPr>
            <a:picLocks noChangeAspect="1"/>
          </p:cNvPicPr>
          <p:nvPr/>
        </p:nvPicPr>
        <p:blipFill>
          <a:blip r:embed="rId4"/>
          <a:stretch>
            <a:fillRect/>
          </a:stretch>
        </p:blipFill>
        <p:spPr>
          <a:xfrm>
            <a:off x="0" y="0"/>
            <a:ext cx="3381375" cy="2295525"/>
          </a:xfrm>
          <a:prstGeom prst="rect">
            <a:avLst/>
          </a:prstGeom>
        </p:spPr>
      </p:pic>
    </p:spTree>
  </p:cSld>
  <p:clrMapOvr>
    <a:masterClrMapping/>
  </p:clrMapOvr>
  <p:transition>
    <p:pull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3500430" y="5029223"/>
            <a:ext cx="5429288" cy="1685925"/>
            <a:chOff x="405" y="2736"/>
            <a:chExt cx="4539" cy="1062"/>
          </a:xfrm>
        </p:grpSpPr>
        <p:graphicFrame>
          <p:nvGraphicFramePr>
            <p:cNvPr id="24579" name="Object 4"/>
            <p:cNvGraphicFramePr>
              <a:graphicFrameLocks noChangeAspect="1"/>
            </p:cNvGraphicFramePr>
            <p:nvPr/>
          </p:nvGraphicFramePr>
          <p:xfrm>
            <a:off x="405" y="2736"/>
            <a:ext cx="4435" cy="1062"/>
          </p:xfrm>
          <a:graphic>
            <a:graphicData uri="http://schemas.openxmlformats.org/presentationml/2006/ole">
              <mc:AlternateContent xmlns:mc="http://schemas.openxmlformats.org/markup-compatibility/2006">
                <mc:Choice xmlns:v="urn:schemas-microsoft-com:vml" Requires="v">
                  <p:oleObj spid="_x0000_s179220" name="Bitmap Image" r:id="rId3" imgW="7039958" imgH="1685714" progId="PBrush">
                    <p:embed/>
                  </p:oleObj>
                </mc:Choice>
                <mc:Fallback>
                  <p:oleObj name="Bitmap Image" r:id="rId3" imgW="7039958" imgH="1685714" progId="PBrush">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 y="2736"/>
                          <a:ext cx="4435" cy="1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2"/>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583" name="Rectangle 5"/>
            <p:cNvSpPr>
              <a:spLocks noChangeArrowheads="1"/>
            </p:cNvSpPr>
            <p:nvPr/>
          </p:nvSpPr>
          <p:spPr bwMode="auto">
            <a:xfrm>
              <a:off x="720" y="2976"/>
              <a:ext cx="4224" cy="576"/>
            </a:xfrm>
            <a:prstGeom prst="rect">
              <a:avLst/>
            </a:prstGeom>
            <a:noFill/>
            <a:ln w="19050">
              <a:solidFill>
                <a:srgbClr val="3333FF"/>
              </a:solidFill>
              <a:prstDash val="sysDot"/>
              <a:miter lim="800000"/>
              <a:headEnd type="none" w="sm" len="sm"/>
              <a:tailEnd type="none" w="sm" len="sm"/>
            </a:ln>
          </p:spPr>
          <p:txBody>
            <a:bodyPr wrap="none" anchor="ctr"/>
            <a:lstStyle/>
            <a:p>
              <a:endParaRPr lang="en-US"/>
            </a:p>
          </p:txBody>
        </p:sp>
      </p:grpSp>
      <p:sp>
        <p:nvSpPr>
          <p:cNvPr id="7" name="Rectangle 2"/>
          <p:cNvSpPr>
            <a:spLocks noGrp="1" noChangeArrowheads="1"/>
          </p:cNvSpPr>
          <p:nvPr>
            <p:ph type="title"/>
          </p:nvPr>
        </p:nvSpPr>
        <p:spPr>
          <a:xfrm>
            <a:off x="4214810" y="71414"/>
            <a:ext cx="4786346" cy="868346"/>
          </a:xfrm>
        </p:spPr>
        <p:txBody>
          <a:bodyPr/>
          <a:lstStyle/>
          <a:p>
            <a:pPr algn="r" rtl="1" eaLnBrk="1" hangingPunct="1"/>
            <a:r>
              <a:rPr lang="fa-IR"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 يك جمع كنندة چهار بيتی</a:t>
            </a:r>
            <a:endParaRPr lang="en-US"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graphicFrame>
        <p:nvGraphicFramePr>
          <p:cNvPr id="24578" name="Object 6"/>
          <p:cNvGraphicFramePr>
            <a:graphicFrameLocks noGrp="1" noChangeAspect="1"/>
          </p:cNvGraphicFramePr>
          <p:nvPr>
            <p:ph idx="1"/>
          </p:nvPr>
        </p:nvGraphicFramePr>
        <p:xfrm>
          <a:off x="744538" y="4476750"/>
          <a:ext cx="1406525" cy="2238375"/>
        </p:xfrm>
        <a:graphic>
          <a:graphicData uri="http://schemas.openxmlformats.org/presentationml/2006/ole">
            <mc:AlternateContent xmlns:mc="http://schemas.openxmlformats.org/markup-compatibility/2006">
              <mc:Choice xmlns:v="urn:schemas-microsoft-com:vml" Requires="v">
                <p:oleObj spid="_x0000_s179221" name="Bitmap Image" r:id="rId5" imgW="1609524" imgH="2561905" progId="PBrush">
                  <p:embed/>
                </p:oleObj>
              </mc:Choice>
              <mc:Fallback>
                <p:oleObj name="Bitmap Image" r:id="rId5" imgW="1609524" imgH="2561905" progId="PBrush">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4538" y="4476750"/>
                        <a:ext cx="1406525" cy="223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2"/>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 name="Group 6"/>
          <p:cNvGraphicFramePr>
            <a:graphicFrameLocks noGrp="1"/>
          </p:cNvGraphicFramePr>
          <p:nvPr/>
        </p:nvGraphicFramePr>
        <p:xfrm>
          <a:off x="571472" y="228600"/>
          <a:ext cx="2643206" cy="1524000"/>
        </p:xfrm>
        <a:graphic>
          <a:graphicData uri="http://schemas.openxmlformats.org/drawingml/2006/table">
            <a:tbl>
              <a:tblPr/>
              <a:tblGrid>
                <a:gridCol w="527448"/>
                <a:gridCol w="529834"/>
                <a:gridCol w="528642"/>
                <a:gridCol w="529834"/>
                <a:gridCol w="527448"/>
              </a:tblGrid>
              <a:tr h="253364">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0" u="none" strike="noStrike" cap="none" normalizeH="0" baseline="0" dirty="0" smtClean="0">
                          <a:ln>
                            <a:noFill/>
                          </a:ln>
                          <a:solidFill>
                            <a:schemeClr val="tx1"/>
                          </a:solidFill>
                          <a:effectLst/>
                          <a:latin typeface="Arial" pitchFamily="34" charset="0"/>
                          <a:cs typeface="B Lotus" pitchFamily="2" charset="-78"/>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0" u="none" strike="noStrike" cap="none" normalizeH="0" baseline="0" smtClean="0">
                          <a:ln>
                            <a:noFill/>
                          </a:ln>
                          <a:solidFill>
                            <a:schemeClr val="tx1"/>
                          </a:solidFill>
                          <a:effectLst/>
                          <a:latin typeface="Arial" pitchFamily="34" charset="0"/>
                          <a:cs typeface="B Lotus" pitchFamily="2" charset="-78"/>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0" u="none" strike="noStrike" cap="none" normalizeH="0" baseline="0" smtClean="0">
                          <a:ln>
                            <a:noFill/>
                          </a:ln>
                          <a:solidFill>
                            <a:schemeClr val="tx1"/>
                          </a:solidFill>
                          <a:effectLst/>
                          <a:latin typeface="Arial" pitchFamily="34" charset="0"/>
                          <a:cs typeface="B Lotus" pitchFamily="2" charset="-78"/>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0" u="none" strike="noStrike" cap="none" normalizeH="0" baseline="0" dirty="0" smtClean="0">
                          <a:ln>
                            <a:noFill/>
                          </a:ln>
                          <a:solidFill>
                            <a:schemeClr val="tx1"/>
                          </a:solidFill>
                          <a:effectLst/>
                          <a:latin typeface="Arial" pitchFamily="34" charset="0"/>
                          <a:cs typeface="B Lotus" pitchFamily="2" charset="-78"/>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1" u="none" strike="noStrike" cap="none" normalizeH="0" baseline="0" smtClean="0">
                          <a:ln>
                            <a:noFill/>
                          </a:ln>
                          <a:solidFill>
                            <a:schemeClr val="tx1"/>
                          </a:solidFill>
                          <a:effectLst/>
                          <a:latin typeface="Arial" pitchFamily="34" charset="0"/>
                          <a:cs typeface="B Lotus" pitchFamily="2" charset="-78"/>
                        </a:rPr>
                        <a:t>C</a:t>
                      </a:r>
                      <a:r>
                        <a:rPr kumimoji="0" lang="en-US" sz="1400" b="0" i="0" u="none" strike="noStrike" cap="none" normalizeH="0" baseline="-25000" smtClean="0">
                          <a:ln>
                            <a:noFill/>
                          </a:ln>
                          <a:solidFill>
                            <a:schemeClr val="tx1"/>
                          </a:solidFill>
                          <a:effectLst/>
                          <a:latin typeface="Arial" pitchFamily="34" charset="0"/>
                          <a:cs typeface="B Lotus" pitchFamily="2" charset="-78"/>
                        </a:rPr>
                        <a:t>i</a:t>
                      </a:r>
                    </a:p>
                  </a:txBody>
                  <a:tcPr horzOverflow="overflow">
                    <a:lnL w="12700"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3364">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0" u="none" strike="noStrike" cap="none" normalizeH="0" baseline="0" dirty="0" smtClean="0">
                          <a:ln>
                            <a:noFill/>
                          </a:ln>
                          <a:solidFill>
                            <a:schemeClr val="tx1"/>
                          </a:solidFill>
                          <a:effectLst/>
                          <a:latin typeface="Arial" pitchFamily="34" charset="0"/>
                          <a:cs typeface="B Lotus" pitchFamily="2" charset="-78"/>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0" u="none" strike="noStrike" cap="none" normalizeH="0" baseline="0" smtClean="0">
                          <a:ln>
                            <a:noFill/>
                          </a:ln>
                          <a:solidFill>
                            <a:schemeClr val="tx1"/>
                          </a:solidFill>
                          <a:effectLst/>
                          <a:latin typeface="Arial" pitchFamily="34" charset="0"/>
                          <a:cs typeface="B Lotus" pitchFamily="2" charset="-78"/>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0" u="none" strike="noStrike" cap="none" normalizeH="0" baseline="0" smtClean="0">
                          <a:ln>
                            <a:noFill/>
                          </a:ln>
                          <a:solidFill>
                            <a:schemeClr val="tx1"/>
                          </a:solidFill>
                          <a:effectLst/>
                          <a:latin typeface="Arial" pitchFamily="34" charset="0"/>
                          <a:cs typeface="B Lotus" pitchFamily="2" charset="-78"/>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0" u="none" strike="noStrike" cap="none" normalizeH="0" baseline="0" dirty="0" smtClean="0">
                          <a:ln>
                            <a:noFill/>
                          </a:ln>
                          <a:solidFill>
                            <a:schemeClr val="tx1"/>
                          </a:solidFill>
                          <a:effectLst/>
                          <a:latin typeface="Arial" pitchFamily="34" charset="0"/>
                          <a:cs typeface="B Lotus" pitchFamily="2" charset="-78"/>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1" u="none" strike="noStrike" cap="none" normalizeH="0" baseline="0" smtClean="0">
                          <a:ln>
                            <a:noFill/>
                          </a:ln>
                          <a:solidFill>
                            <a:schemeClr val="tx1"/>
                          </a:solidFill>
                          <a:effectLst/>
                          <a:latin typeface="Arial" pitchFamily="34" charset="0"/>
                          <a:cs typeface="B Lotus" pitchFamily="2" charset="-78"/>
                        </a:rPr>
                        <a:t>A</a:t>
                      </a:r>
                      <a:r>
                        <a:rPr kumimoji="0" lang="en-US" sz="1400" b="0" i="0" u="none" strike="noStrike" cap="none" normalizeH="0" baseline="-25000" smtClean="0">
                          <a:ln>
                            <a:noFill/>
                          </a:ln>
                          <a:solidFill>
                            <a:schemeClr val="tx1"/>
                          </a:solidFill>
                          <a:effectLst/>
                          <a:latin typeface="Arial" pitchFamily="34" charset="0"/>
                          <a:cs typeface="B Lotus" pitchFamily="2" charset="-78"/>
                        </a:rPr>
                        <a:t>i</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3364">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0" u="none" strike="noStrike" cap="none" normalizeH="0" baseline="0" smtClean="0">
                          <a:ln>
                            <a:noFill/>
                          </a:ln>
                          <a:solidFill>
                            <a:schemeClr val="tx1"/>
                          </a:solidFill>
                          <a:effectLst/>
                          <a:latin typeface="Arial" pitchFamily="34" charset="0"/>
                          <a:cs typeface="B Lotus" pitchFamily="2" charset="-78"/>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0" u="none" strike="noStrike" cap="none" normalizeH="0" baseline="0" smtClean="0">
                          <a:ln>
                            <a:noFill/>
                          </a:ln>
                          <a:solidFill>
                            <a:schemeClr val="tx1"/>
                          </a:solidFill>
                          <a:effectLst/>
                          <a:latin typeface="Arial" pitchFamily="34" charset="0"/>
                          <a:cs typeface="B Lotus" pitchFamily="2" charset="-78"/>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0" u="none" strike="noStrike" cap="none" normalizeH="0" baseline="0" smtClean="0">
                          <a:ln>
                            <a:noFill/>
                          </a:ln>
                          <a:solidFill>
                            <a:schemeClr val="tx1"/>
                          </a:solidFill>
                          <a:effectLst/>
                          <a:latin typeface="Arial" pitchFamily="34" charset="0"/>
                          <a:cs typeface="B Lotus" pitchFamily="2" charset="-78"/>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0" u="none" strike="noStrike" cap="none" normalizeH="0" baseline="0" smtClean="0">
                          <a:ln>
                            <a:noFill/>
                          </a:ln>
                          <a:solidFill>
                            <a:schemeClr val="tx1"/>
                          </a:solidFill>
                          <a:effectLst/>
                          <a:latin typeface="Arial" pitchFamily="34" charset="0"/>
                          <a:cs typeface="B Lotus" pitchFamily="2" charset="-78"/>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1" u="none" strike="noStrike" cap="none" normalizeH="0" baseline="0" smtClean="0">
                          <a:ln>
                            <a:noFill/>
                          </a:ln>
                          <a:solidFill>
                            <a:schemeClr val="tx1"/>
                          </a:solidFill>
                          <a:effectLst/>
                          <a:latin typeface="Arial" pitchFamily="34" charset="0"/>
                          <a:cs typeface="B Lotus" pitchFamily="2" charset="-78"/>
                        </a:rPr>
                        <a:t>B</a:t>
                      </a:r>
                      <a:r>
                        <a:rPr kumimoji="0" lang="en-US" sz="1400" b="0" i="0" u="none" strike="noStrike" cap="none" normalizeH="0" baseline="-25000" smtClean="0">
                          <a:ln>
                            <a:noFill/>
                          </a:ln>
                          <a:solidFill>
                            <a:schemeClr val="tx1"/>
                          </a:solidFill>
                          <a:effectLst/>
                          <a:latin typeface="Arial" pitchFamily="34" charset="0"/>
                          <a:cs typeface="B Lotus" pitchFamily="2" charset="-78"/>
                        </a:rPr>
                        <a:t>i</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3364">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0" u="none" strike="noStrike" cap="none" normalizeH="0" baseline="0" dirty="0" smtClean="0">
                          <a:ln>
                            <a:noFill/>
                          </a:ln>
                          <a:solidFill>
                            <a:schemeClr val="tx1"/>
                          </a:solidFill>
                          <a:effectLst/>
                          <a:latin typeface="Arial" pitchFamily="34" charset="0"/>
                          <a:cs typeface="B Lotus" pitchFamily="2" charset="-78"/>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0" u="none" strike="noStrike" cap="none" normalizeH="0" baseline="0" smtClean="0">
                          <a:ln>
                            <a:noFill/>
                          </a:ln>
                          <a:solidFill>
                            <a:schemeClr val="tx1"/>
                          </a:solidFill>
                          <a:effectLst/>
                          <a:latin typeface="Arial" pitchFamily="34" charset="0"/>
                          <a:cs typeface="B Lotus" pitchFamily="2" charset="-78"/>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0" u="none" strike="noStrike" cap="none" normalizeH="0" baseline="0" smtClean="0">
                          <a:ln>
                            <a:noFill/>
                          </a:ln>
                          <a:solidFill>
                            <a:schemeClr val="tx1"/>
                          </a:solidFill>
                          <a:effectLst/>
                          <a:latin typeface="Arial" pitchFamily="34" charset="0"/>
                          <a:cs typeface="B Lotus" pitchFamily="2" charset="-78"/>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0" u="none" strike="noStrike" cap="none" normalizeH="0" baseline="0" smtClean="0">
                          <a:ln>
                            <a:noFill/>
                          </a:ln>
                          <a:solidFill>
                            <a:schemeClr val="tx1"/>
                          </a:solidFill>
                          <a:effectLst/>
                          <a:latin typeface="Arial" pitchFamily="34" charset="0"/>
                          <a:cs typeface="B Lotus" pitchFamily="2" charset="-78"/>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1" u="none" strike="noStrike" cap="none" normalizeH="0" baseline="0" smtClean="0">
                          <a:ln>
                            <a:noFill/>
                          </a:ln>
                          <a:solidFill>
                            <a:schemeClr val="tx1"/>
                          </a:solidFill>
                          <a:effectLst/>
                          <a:latin typeface="Arial" pitchFamily="34" charset="0"/>
                          <a:cs typeface="B Lotus" pitchFamily="2" charset="-78"/>
                        </a:rPr>
                        <a:t>S</a:t>
                      </a:r>
                      <a:r>
                        <a:rPr kumimoji="0" lang="en-US" sz="1400" b="0" i="0" u="none" strike="noStrike" cap="none" normalizeH="0" baseline="-25000" smtClean="0">
                          <a:ln>
                            <a:noFill/>
                          </a:ln>
                          <a:solidFill>
                            <a:schemeClr val="tx1"/>
                          </a:solidFill>
                          <a:effectLst/>
                          <a:latin typeface="Arial" pitchFamily="34" charset="0"/>
                          <a:cs typeface="B Lotus" pitchFamily="2" charset="-78"/>
                        </a:rPr>
                        <a:t>i</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3364">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0" u="none" strike="noStrike" cap="none" normalizeH="0" baseline="0" smtClean="0">
                          <a:ln>
                            <a:noFill/>
                          </a:ln>
                          <a:solidFill>
                            <a:schemeClr val="tx1"/>
                          </a:solidFill>
                          <a:effectLst/>
                          <a:latin typeface="Arial" pitchFamily="34" charset="0"/>
                          <a:cs typeface="B Lotus" pitchFamily="2" charset="-78"/>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0" u="none" strike="noStrike" cap="none" normalizeH="0" baseline="0" smtClean="0">
                          <a:ln>
                            <a:noFill/>
                          </a:ln>
                          <a:solidFill>
                            <a:schemeClr val="tx1"/>
                          </a:solidFill>
                          <a:effectLst/>
                          <a:latin typeface="Arial" pitchFamily="34" charset="0"/>
                          <a:cs typeface="B Lotus" pitchFamily="2" charset="-78"/>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0" u="none" strike="noStrike" cap="none" normalizeH="0" baseline="0" dirty="0" smtClean="0">
                          <a:ln>
                            <a:noFill/>
                          </a:ln>
                          <a:solidFill>
                            <a:schemeClr val="tx1"/>
                          </a:solidFill>
                          <a:effectLst/>
                          <a:latin typeface="Arial" pitchFamily="34" charset="0"/>
                          <a:cs typeface="B Lotus" pitchFamily="2" charset="-78"/>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0" u="none" strike="noStrike" cap="none" normalizeH="0" baseline="0" smtClean="0">
                          <a:ln>
                            <a:noFill/>
                          </a:ln>
                          <a:solidFill>
                            <a:schemeClr val="tx1"/>
                          </a:solidFill>
                          <a:effectLst/>
                          <a:latin typeface="Arial" pitchFamily="34" charset="0"/>
                          <a:cs typeface="B Lotus" pitchFamily="2" charset="-78"/>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400" b="0" i="1" u="none" strike="noStrike" cap="none" normalizeH="0" baseline="0" dirty="0" smtClean="0">
                          <a:ln>
                            <a:noFill/>
                          </a:ln>
                          <a:solidFill>
                            <a:schemeClr val="tx1"/>
                          </a:solidFill>
                          <a:effectLst/>
                          <a:latin typeface="Arial" pitchFamily="34" charset="0"/>
                          <a:cs typeface="B Lotus" pitchFamily="2" charset="-78"/>
                        </a:rPr>
                        <a:t>C</a:t>
                      </a:r>
                      <a:r>
                        <a:rPr kumimoji="0" lang="en-US" sz="1400" b="0" i="0" u="none" strike="noStrike" cap="none" normalizeH="0" baseline="-25000" dirty="0" smtClean="0">
                          <a:ln>
                            <a:noFill/>
                          </a:ln>
                          <a:solidFill>
                            <a:schemeClr val="tx1"/>
                          </a:solidFill>
                          <a:effectLst/>
                          <a:latin typeface="Arial" pitchFamily="34" charset="0"/>
                          <a:cs typeface="B Lotus" pitchFamily="2" charset="-78"/>
                        </a:rPr>
                        <a:t>i+1</a:t>
                      </a:r>
                      <a:endParaRPr kumimoji="0" lang="en-US" sz="1400" b="0" i="0" u="none" strike="noStrike" cap="none" normalizeH="0" baseline="0" dirty="0" smtClean="0">
                        <a:ln>
                          <a:noFill/>
                        </a:ln>
                        <a:solidFill>
                          <a:schemeClr val="tx1"/>
                        </a:solidFill>
                        <a:effectLst/>
                        <a:latin typeface="Arial" pitchFamily="34" charset="0"/>
                        <a:cs typeface="B Lotus" pitchFamily="2" charset="-78"/>
                      </a:endParaRP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863237" name="Picture 5"/>
          <p:cNvPicPr>
            <a:picLocks noChangeAspect="1" noChangeArrowheads="1"/>
          </p:cNvPicPr>
          <p:nvPr/>
        </p:nvPicPr>
        <p:blipFill>
          <a:blip r:embed="rId7"/>
          <a:srcRect/>
          <a:stretch>
            <a:fillRect/>
          </a:stretch>
        </p:blipFill>
        <p:spPr bwMode="auto">
          <a:xfrm>
            <a:off x="785786" y="2143116"/>
            <a:ext cx="7553325" cy="2143140"/>
          </a:xfrm>
          <a:prstGeom prst="rect">
            <a:avLst/>
          </a:prstGeom>
          <a:noFill/>
          <a:ln w="9525">
            <a:noFill/>
            <a:miter lim="800000"/>
            <a:headEnd/>
            <a:tailEnd/>
          </a:ln>
          <a:effectLst/>
        </p:spPr>
      </p:pic>
    </p:spTree>
  </p:cSld>
  <p:clrMapOvr>
    <a:masterClrMapping/>
  </p:clrMapOvr>
  <p:transition>
    <p:blinds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a:xfrm>
            <a:off x="2600340" y="71414"/>
            <a:ext cx="6543692" cy="714380"/>
          </a:xfrm>
        </p:spPr>
        <p:txBody>
          <a:bodyPr/>
          <a:lstStyle/>
          <a:p>
            <a:pPr algn="r" rtl="1" eaLnBrk="1" hangingPunct="1"/>
            <a:r>
              <a:rPr lang="fa-IR"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 طراحي سلسله مراتبي جمع‌كننده</a:t>
            </a:r>
            <a:endParaRPr lang="en-US"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52579" name="Rectangle 3"/>
          <p:cNvSpPr>
            <a:spLocks noGrp="1" noChangeArrowheads="1"/>
          </p:cNvSpPr>
          <p:nvPr>
            <p:ph idx="1"/>
          </p:nvPr>
        </p:nvSpPr>
        <p:spPr>
          <a:xfrm>
            <a:off x="428596" y="928670"/>
            <a:ext cx="8358246" cy="5715040"/>
          </a:xfrm>
        </p:spPr>
        <p:txBody>
          <a:bodyPr/>
          <a:lstStyle/>
          <a:p>
            <a:pPr algn="just" rtl="1" eaLnBrk="1" hangingPunct="1">
              <a:buFont typeface="Wingdings" pitchFamily="2" charset="2"/>
              <a:buChar char="q"/>
            </a:pPr>
            <a:r>
              <a:rPr lang="fa-IR" sz="2800" dirty="0" smtClean="0">
                <a:cs typeface="Nazanin" pitchFamily="2" charset="-78"/>
              </a:rPr>
              <a:t> اگر دقت كنيد متوجه مي شويد كه رقم نقلي ورودي در جمع دو عدد 4 بيتي برابر با 0 مي باشد. چه لزومي دارد كه رقم نقلي ورودي در جمع كننده 4 بيتي وجود داشته باشد؟</a:t>
            </a:r>
          </a:p>
          <a:p>
            <a:pPr algn="just" rtl="1" eaLnBrk="1" hangingPunct="1">
              <a:buFont typeface="Wingdings" pitchFamily="2" charset="2"/>
              <a:buChar char="q"/>
            </a:pPr>
            <a:endParaRPr lang="fa-IR" sz="2800" dirty="0" smtClean="0">
              <a:cs typeface="Nazanin" pitchFamily="2" charset="-78"/>
            </a:endParaRPr>
          </a:p>
          <a:p>
            <a:pPr algn="just" rtl="1" eaLnBrk="1" hangingPunct="1">
              <a:buFont typeface="Wingdings" pitchFamily="2" charset="2"/>
              <a:buChar char="q"/>
            </a:pPr>
            <a:r>
              <a:rPr lang="fa-IR" sz="2800" dirty="0" smtClean="0">
                <a:cs typeface="Nazanin" pitchFamily="2" charset="-78"/>
              </a:rPr>
              <a:t> دليل استفاده از رقم نقلي ورودي توليد جمع كننده هاي بزرگتر (8بيتي، 12بيتي و...) با استفاده از جمع كننده هاي 4 بيتي مي باشد.</a:t>
            </a:r>
          </a:p>
          <a:p>
            <a:pPr algn="just" rtl="1" eaLnBrk="1" hangingPunct="1">
              <a:buFont typeface="Wingdings" pitchFamily="2" charset="2"/>
              <a:buChar char="q"/>
            </a:pPr>
            <a:endParaRPr lang="fa-IR" sz="2800" dirty="0" smtClean="0">
              <a:cs typeface="Nazanin" pitchFamily="2" charset="-78"/>
            </a:endParaRPr>
          </a:p>
          <a:p>
            <a:pPr algn="just" rtl="1" eaLnBrk="1" hangingPunct="1">
              <a:buFont typeface="Wingdings" pitchFamily="2" charset="2"/>
              <a:buChar char="q"/>
            </a:pPr>
            <a:r>
              <a:rPr lang="fa-IR" sz="2800" dirty="0" smtClean="0">
                <a:cs typeface="Nazanin" pitchFamily="2" charset="-78"/>
              </a:rPr>
              <a:t> به عنوان مثال روش ساخت جمع كننده هاي 8 بيتي با استفاده از جمع كننده هاي 4 بيتي به </a:t>
            </a:r>
            <a:r>
              <a:rPr lang="fa-IR" sz="2800" dirty="0" smtClean="0">
                <a:latin typeface="Times New Roman" pitchFamily="18" charset="0"/>
                <a:cs typeface="Nazanin" pitchFamily="2" charset="-78"/>
              </a:rPr>
              <a:t>صورت زير است:</a:t>
            </a:r>
          </a:p>
          <a:p>
            <a:pPr lvl="2" algn="just" rtl="1">
              <a:buFont typeface="Wingdings" pitchFamily="2" charset="2"/>
              <a:buChar char="q"/>
            </a:pPr>
            <a:r>
              <a:rPr lang="fa-IR" sz="2000" dirty="0" smtClean="0">
                <a:latin typeface="Times New Roman" pitchFamily="18" charset="0"/>
                <a:cs typeface="Nazanin" pitchFamily="2" charset="-78"/>
              </a:rPr>
              <a:t> رقم نقلي ورودي </a:t>
            </a:r>
            <a:r>
              <a:rPr lang="en-US" sz="2000" dirty="0" err="1" smtClean="0">
                <a:latin typeface="Times New Roman" pitchFamily="18" charset="0"/>
                <a:cs typeface="Nazanin" pitchFamily="2" charset="-78"/>
              </a:rPr>
              <a:t>C</a:t>
            </a:r>
            <a:r>
              <a:rPr lang="en-US" sz="2000" baseline="-25000" dirty="0" err="1" smtClean="0">
                <a:latin typeface="Times New Roman" pitchFamily="18" charset="0"/>
                <a:cs typeface="Nazanin" pitchFamily="2" charset="-78"/>
              </a:rPr>
              <a:t>in</a:t>
            </a:r>
            <a:r>
              <a:rPr lang="en-US" sz="2000" dirty="0" smtClean="0">
                <a:latin typeface="Times New Roman" pitchFamily="18" charset="0"/>
                <a:cs typeface="Nazanin" pitchFamily="2" charset="-78"/>
              </a:rPr>
              <a:t>=0</a:t>
            </a:r>
            <a:r>
              <a:rPr lang="fa-IR" sz="2000" dirty="0" smtClean="0">
                <a:latin typeface="Times New Roman" pitchFamily="18" charset="0"/>
                <a:cs typeface="Nazanin" pitchFamily="2" charset="-78"/>
              </a:rPr>
              <a:t> قرار داده مي شود.</a:t>
            </a:r>
          </a:p>
          <a:p>
            <a:pPr lvl="2" algn="just" rtl="1">
              <a:buFont typeface="Wingdings" pitchFamily="2" charset="2"/>
              <a:buChar char="q"/>
            </a:pPr>
            <a:r>
              <a:rPr lang="fa-IR" sz="2000" dirty="0" smtClean="0">
                <a:latin typeface="Times New Roman" pitchFamily="18" charset="0"/>
                <a:cs typeface="Nazanin" pitchFamily="2" charset="-78"/>
              </a:rPr>
              <a:t> </a:t>
            </a:r>
            <a:r>
              <a:rPr lang="en-US" sz="2000" dirty="0" err="1" smtClean="0">
                <a:latin typeface="Times New Roman" pitchFamily="18" charset="0"/>
                <a:cs typeface="Nazanin" pitchFamily="2" charset="-78"/>
              </a:rPr>
              <a:t>C</a:t>
            </a:r>
            <a:r>
              <a:rPr lang="en-US" sz="2000" baseline="-25000" dirty="0" err="1" smtClean="0">
                <a:latin typeface="Times New Roman" pitchFamily="18" charset="0"/>
                <a:cs typeface="Nazanin" pitchFamily="2" charset="-78"/>
              </a:rPr>
              <a:t>out</a:t>
            </a:r>
            <a:r>
              <a:rPr lang="fa-IR" sz="2000" baseline="-25000" dirty="0" smtClean="0">
                <a:latin typeface="Times New Roman" pitchFamily="18" charset="0"/>
                <a:cs typeface="Nazanin" pitchFamily="2" charset="-78"/>
              </a:rPr>
              <a:t>  </a:t>
            </a:r>
            <a:r>
              <a:rPr lang="fa-IR" sz="2000" dirty="0" smtClean="0">
                <a:latin typeface="Times New Roman" pitchFamily="18" charset="0"/>
                <a:cs typeface="Nazanin" pitchFamily="2" charset="-78"/>
              </a:rPr>
              <a:t>مربوط به جمع كننده 4 بيت كم ارزشتر وارد </a:t>
            </a:r>
            <a:r>
              <a:rPr lang="en-US" sz="2000" dirty="0" err="1" smtClean="0">
                <a:latin typeface="Times New Roman" pitchFamily="18" charset="0"/>
                <a:cs typeface="Nazanin" pitchFamily="2" charset="-78"/>
              </a:rPr>
              <a:t>C</a:t>
            </a:r>
            <a:r>
              <a:rPr lang="en-US" sz="2000" baseline="-25000" dirty="0" err="1" smtClean="0">
                <a:latin typeface="Times New Roman" pitchFamily="18" charset="0"/>
                <a:cs typeface="Nazanin" pitchFamily="2" charset="-78"/>
              </a:rPr>
              <a:t>in</a:t>
            </a:r>
            <a:r>
              <a:rPr lang="fa-IR" sz="2000" baseline="-25000" dirty="0" smtClean="0">
                <a:latin typeface="Times New Roman" pitchFamily="18" charset="0"/>
                <a:cs typeface="Nazanin" pitchFamily="2" charset="-78"/>
              </a:rPr>
              <a:t> </a:t>
            </a:r>
            <a:r>
              <a:rPr lang="fa-IR" sz="2000" dirty="0" smtClean="0">
                <a:latin typeface="Times New Roman" pitchFamily="18" charset="0"/>
                <a:cs typeface="Nazanin" pitchFamily="2" charset="-78"/>
              </a:rPr>
              <a:t>جمع كنندة 4-بيت با ارزش بالاتر مي شود.</a:t>
            </a:r>
            <a:endParaRPr lang="en-US" sz="2000" dirty="0" smtClean="0">
              <a:latin typeface="Times New Roman" pitchFamily="18" charset="0"/>
              <a:cs typeface="Nazanin" pitchFamily="2" charset="-78"/>
            </a:endParaRPr>
          </a:p>
        </p:txBody>
      </p:sp>
    </p:spTree>
  </p:cSld>
  <p:clrMapOvr>
    <a:masterClrMapping/>
  </p:clrMapOvr>
  <p:transition>
    <p:blinds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a:xfrm>
            <a:off x="500034" y="285728"/>
            <a:ext cx="8472518" cy="785818"/>
          </a:xfrm>
        </p:spPr>
        <p:txBody>
          <a:bodyPr/>
          <a:lstStyle/>
          <a:p>
            <a:pPr algn="r" rtl="1" eaLnBrk="1" hangingPunct="1">
              <a:buNone/>
            </a:pPr>
            <a:r>
              <a:rPr lang="fa-IR" altLang="ar-SA" b="1" kern="1200" dirty="0" smtClean="0">
                <a:solidFill>
                  <a:srgbClr val="070E93"/>
                </a:solidFill>
                <a:effectLst>
                  <a:outerShdw blurRad="38100" dist="38100" dir="2700000" algn="tl">
                    <a:srgbClr val="C0C0C0"/>
                  </a:outerShdw>
                </a:effectLst>
                <a:latin typeface="Times New Roman" pitchFamily="18" charset="0"/>
                <a:ea typeface="+mj-ea"/>
                <a:cs typeface="B Titr" pitchFamily="2" charset="-78"/>
              </a:rPr>
              <a:t>- ساخت يك جمع كننده 8بيتي توسط جمع كننده هاي 4بيتي</a:t>
            </a:r>
            <a:endParaRPr lang="en-US" altLang="ar-SA" b="1" kern="1200" dirty="0" smtClean="0">
              <a:solidFill>
                <a:srgbClr val="070E93"/>
              </a:solidFill>
              <a:effectLst>
                <a:outerShdw blurRad="38100" dist="38100" dir="2700000" algn="tl">
                  <a:srgbClr val="C0C0C0"/>
                </a:outerShdw>
              </a:effectLst>
              <a:latin typeface="Times New Roman" pitchFamily="18" charset="0"/>
              <a:ea typeface="+mj-ea"/>
              <a:cs typeface="B Titr" pitchFamily="2" charset="-78"/>
            </a:endParaRPr>
          </a:p>
        </p:txBody>
      </p:sp>
      <p:pic>
        <p:nvPicPr>
          <p:cNvPr id="26630" name="Picture 6"/>
          <p:cNvPicPr>
            <a:picLocks noChangeAspect="1" noChangeArrowheads="1"/>
          </p:cNvPicPr>
          <p:nvPr/>
        </p:nvPicPr>
        <p:blipFill>
          <a:blip r:embed="rId2"/>
          <a:srcRect/>
          <a:stretch>
            <a:fillRect/>
          </a:stretch>
        </p:blipFill>
        <p:spPr bwMode="auto">
          <a:xfrm>
            <a:off x="838200" y="3656315"/>
            <a:ext cx="7181872" cy="2973085"/>
          </a:xfrm>
          <a:prstGeom prst="rect">
            <a:avLst/>
          </a:prstGeom>
          <a:noFill/>
          <a:ln w="9525">
            <a:noFill/>
            <a:miter lim="800000"/>
            <a:headEnd/>
            <a:tailEnd/>
          </a:ln>
        </p:spPr>
      </p:pic>
      <p:sp>
        <p:nvSpPr>
          <p:cNvPr id="6" name="Rectangle 5"/>
          <p:cNvSpPr/>
          <p:nvPr/>
        </p:nvSpPr>
        <p:spPr>
          <a:xfrm>
            <a:off x="304800" y="1143000"/>
            <a:ext cx="8534400" cy="1938992"/>
          </a:xfrm>
          <a:prstGeom prst="rect">
            <a:avLst/>
          </a:prstGeom>
        </p:spPr>
        <p:txBody>
          <a:bodyPr wrap="square">
            <a:spAutoFit/>
          </a:bodyPr>
          <a:lstStyle/>
          <a:p>
            <a:pPr algn="just" rtl="1">
              <a:buFont typeface="Wingdings" pitchFamily="2" charset="2"/>
              <a:buChar char="q"/>
            </a:pPr>
            <a:r>
              <a:rPr lang="fa-IR" sz="2400" dirty="0" smtClean="0">
                <a:cs typeface="Nazanin" pitchFamily="2" charset="-78"/>
              </a:rPr>
              <a:t> روش ساخت جمع كننده هاي 8 بيتي با استفاده از جمع كننده هاي 4 بيتي به صورت زير است:</a:t>
            </a:r>
          </a:p>
          <a:p>
            <a:pPr lvl="2" algn="just" rtl="1">
              <a:buFont typeface="Wingdings" pitchFamily="2" charset="2"/>
              <a:buChar char="q"/>
            </a:pPr>
            <a:r>
              <a:rPr lang="fa-IR" sz="2400" dirty="0" smtClean="0">
                <a:cs typeface="Nazanin" pitchFamily="2" charset="-78"/>
              </a:rPr>
              <a:t> رقم نقلي ورودي </a:t>
            </a:r>
            <a:r>
              <a:rPr lang="en-US" sz="2400" dirty="0" err="1" smtClean="0">
                <a:cs typeface="Nazanin" pitchFamily="2" charset="-78"/>
              </a:rPr>
              <a:t>C</a:t>
            </a:r>
            <a:r>
              <a:rPr lang="en-US" sz="2400" baseline="-25000" dirty="0" err="1" smtClean="0">
                <a:cs typeface="Nazanin" pitchFamily="2" charset="-78"/>
              </a:rPr>
              <a:t>in</a:t>
            </a:r>
            <a:r>
              <a:rPr lang="en-US" sz="2400" dirty="0" smtClean="0">
                <a:cs typeface="Nazanin" pitchFamily="2" charset="-78"/>
              </a:rPr>
              <a:t>=0</a:t>
            </a:r>
            <a:r>
              <a:rPr lang="fa-IR" sz="2400" dirty="0" smtClean="0">
                <a:cs typeface="Nazanin" pitchFamily="2" charset="-78"/>
              </a:rPr>
              <a:t> قرار داده مي شود.</a:t>
            </a:r>
          </a:p>
          <a:p>
            <a:pPr lvl="2" algn="just" rtl="1">
              <a:buFont typeface="Wingdings" pitchFamily="2" charset="2"/>
              <a:buChar char="q"/>
            </a:pPr>
            <a:r>
              <a:rPr lang="fa-IR" sz="2400" dirty="0" smtClean="0">
                <a:cs typeface="Nazanin" pitchFamily="2" charset="-78"/>
              </a:rPr>
              <a:t> </a:t>
            </a:r>
            <a:r>
              <a:rPr lang="en-US" sz="2400" dirty="0" err="1" smtClean="0">
                <a:cs typeface="Nazanin" pitchFamily="2" charset="-78"/>
              </a:rPr>
              <a:t>C</a:t>
            </a:r>
            <a:r>
              <a:rPr lang="en-US" sz="2400" baseline="-25000" dirty="0" err="1" smtClean="0">
                <a:cs typeface="Nazanin" pitchFamily="2" charset="-78"/>
              </a:rPr>
              <a:t>out</a:t>
            </a:r>
            <a:r>
              <a:rPr lang="fa-IR" sz="2400" baseline="-25000" dirty="0" smtClean="0">
                <a:cs typeface="Nazanin" pitchFamily="2" charset="-78"/>
              </a:rPr>
              <a:t>  </a:t>
            </a:r>
            <a:r>
              <a:rPr lang="fa-IR" sz="2400" dirty="0" smtClean="0">
                <a:cs typeface="Nazanin" pitchFamily="2" charset="-78"/>
              </a:rPr>
              <a:t>مربوط به جمع كننده 4 بيت كم ارزشتر وارد </a:t>
            </a:r>
            <a:r>
              <a:rPr lang="en-US" sz="2400" dirty="0" err="1" smtClean="0">
                <a:cs typeface="Nazanin" pitchFamily="2" charset="-78"/>
              </a:rPr>
              <a:t>C</a:t>
            </a:r>
            <a:r>
              <a:rPr lang="en-US" sz="2400" baseline="-25000" dirty="0" err="1" smtClean="0">
                <a:cs typeface="Nazanin" pitchFamily="2" charset="-78"/>
              </a:rPr>
              <a:t>in</a:t>
            </a:r>
            <a:r>
              <a:rPr lang="fa-IR" sz="2400" baseline="-25000" dirty="0" smtClean="0">
                <a:cs typeface="Nazanin" pitchFamily="2" charset="-78"/>
              </a:rPr>
              <a:t> </a:t>
            </a:r>
            <a:r>
              <a:rPr lang="fa-IR" sz="2400" dirty="0" smtClean="0">
                <a:cs typeface="Nazanin" pitchFamily="2" charset="-78"/>
              </a:rPr>
              <a:t>جمع كنندة 4-بيت با ارزش بالاتر مي شود.</a:t>
            </a:r>
            <a:endParaRPr lang="en-US" sz="2400" dirty="0" smtClean="0">
              <a:cs typeface="Nazanin" pitchFamily="2" charset="-78"/>
            </a:endParaRPr>
          </a:p>
        </p:txBody>
      </p:sp>
    </p:spTree>
  </p:cSld>
  <p:clrMapOvr>
    <a:masterClrMapping/>
  </p:clrMapOvr>
  <p:transition>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02" name="Picture 1026" descr="itstruc"/>
          <p:cNvPicPr>
            <a:picLocks noChangeAspect="1" noChangeArrowheads="1"/>
          </p:cNvPicPr>
          <p:nvPr/>
        </p:nvPicPr>
        <p:blipFill>
          <a:blip r:embed="rId2"/>
          <a:srcRect/>
          <a:stretch>
            <a:fillRect/>
          </a:stretch>
        </p:blipFill>
        <p:spPr bwMode="auto">
          <a:xfrm>
            <a:off x="239713" y="1625600"/>
            <a:ext cx="8662987" cy="3606800"/>
          </a:xfrm>
          <a:prstGeom prst="rect">
            <a:avLst/>
          </a:prstGeom>
          <a:noFill/>
        </p:spPr>
      </p:pic>
      <p:sp>
        <p:nvSpPr>
          <p:cNvPr id="204803" name="Rectangle 1027"/>
          <p:cNvSpPr>
            <a:spLocks noChangeArrowheads="1"/>
          </p:cNvSpPr>
          <p:nvPr/>
        </p:nvSpPr>
        <p:spPr bwMode="auto">
          <a:xfrm>
            <a:off x="4343400" y="4038600"/>
            <a:ext cx="2438400" cy="533400"/>
          </a:xfrm>
          <a:prstGeom prst="rect">
            <a:avLst/>
          </a:prstGeom>
          <a:solidFill>
            <a:srgbClr val="FFFFFF"/>
          </a:solidFill>
          <a:ln w="25400">
            <a:noFill/>
            <a:miter lim="800000"/>
            <a:headEnd/>
            <a:tailEnd/>
          </a:ln>
          <a:effectLst/>
        </p:spPr>
        <p:txBody>
          <a:bodyPr wrap="none" anchor="ctr"/>
          <a:lstStyle/>
          <a:p>
            <a:endParaRPr lang="en-US"/>
          </a:p>
        </p:txBody>
      </p:sp>
      <p:sp>
        <p:nvSpPr>
          <p:cNvPr id="204804" name="Text Box 1028"/>
          <p:cNvSpPr txBox="1">
            <a:spLocks noChangeArrowheads="1"/>
          </p:cNvSpPr>
          <p:nvPr/>
        </p:nvSpPr>
        <p:spPr bwMode="auto">
          <a:xfrm>
            <a:off x="304800" y="381000"/>
            <a:ext cx="6057043" cy="584775"/>
          </a:xfrm>
          <a:prstGeom prst="rect">
            <a:avLst/>
          </a:prstGeom>
          <a:noFill/>
          <a:ln w="25400">
            <a:noFill/>
            <a:miter lim="800000"/>
            <a:headEnd/>
            <a:tailEnd/>
          </a:ln>
          <a:effectLst/>
        </p:spPr>
        <p:txBody>
          <a:bodyPr wrap="none">
            <a:spAutoFit/>
          </a:bodyPr>
          <a:lstStyle/>
          <a:p>
            <a:r>
              <a:rPr lang="fa-IR" altLang="ar-SA" sz="3200" b="1" dirty="0" smtClean="0">
                <a:solidFill>
                  <a:srgbClr val="070E93"/>
                </a:solidFill>
                <a:effectLst>
                  <a:outerShdw blurRad="38100" dist="38100" dir="2700000" algn="tl">
                    <a:srgbClr val="C0C0C0"/>
                  </a:outerShdw>
                </a:effectLst>
                <a:latin typeface="Times New Roman" pitchFamily="18" charset="0"/>
                <a:ea typeface="+mj-ea"/>
                <a:cs typeface="B Titr" pitchFamily="2" charset="-78"/>
              </a:rPr>
              <a:t>-</a:t>
            </a:r>
            <a:r>
              <a:rPr lang="en-US" altLang="ar-SA" sz="3200" b="1" dirty="0" smtClean="0">
                <a:solidFill>
                  <a:srgbClr val="070E93"/>
                </a:solidFill>
                <a:effectLst>
                  <a:outerShdw blurRad="38100" dist="38100" dir="2700000" algn="tl">
                    <a:srgbClr val="C0C0C0"/>
                  </a:outerShdw>
                </a:effectLst>
                <a:latin typeface="Times New Roman" pitchFamily="18" charset="0"/>
                <a:ea typeface="+mj-ea"/>
                <a:cs typeface="B Titr" pitchFamily="2" charset="-78"/>
              </a:rPr>
              <a:t>Iterative Combinational Circuit</a:t>
            </a:r>
            <a:endParaRPr lang="en-US" altLang="ar-SA" sz="3200" b="1" dirty="0">
              <a:solidFill>
                <a:srgbClr val="070E93"/>
              </a:solidFill>
              <a:effectLst>
                <a:outerShdw blurRad="38100" dist="38100" dir="2700000" algn="tl">
                  <a:srgbClr val="C0C0C0"/>
                </a:outerShdw>
              </a:effectLst>
              <a:latin typeface="Times New Roman" pitchFamily="18" charset="0"/>
              <a:ea typeface="+mj-ea"/>
              <a:cs typeface="B Titr" pitchFamily="2" charset="-78"/>
            </a:endParaRPr>
          </a:p>
        </p:txBody>
      </p:sp>
    </p:spTree>
  </p:cSld>
  <p:clrMapOvr>
    <a:masterClrMapping/>
  </p:clrMapOvr>
  <p:transition>
    <p:split orient="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4"/>
          <p:cNvSpPr txBox="1">
            <a:spLocks noChangeArrowheads="1"/>
          </p:cNvSpPr>
          <p:nvPr/>
        </p:nvSpPr>
        <p:spPr bwMode="auto">
          <a:xfrm>
            <a:off x="4038600" y="329625"/>
            <a:ext cx="4762129" cy="584775"/>
          </a:xfrm>
          <a:prstGeom prst="rect">
            <a:avLst/>
          </a:prstGeom>
          <a:noFill/>
          <a:ln w="9525">
            <a:noFill/>
            <a:miter lim="800000"/>
            <a:headEnd/>
            <a:tailEnd/>
          </a:ln>
        </p:spPr>
        <p:txBody>
          <a:bodyPr wrap="square">
            <a:spAutoFit/>
          </a:bodyPr>
          <a:lstStyle/>
          <a:p>
            <a:pPr algn="r" rtl="1"/>
            <a:r>
              <a:rPr lang="fa-IR" altLang="ar-SA" sz="3200" b="1" dirty="0" smtClean="0">
                <a:solidFill>
                  <a:srgbClr val="070E93"/>
                </a:solidFill>
                <a:effectLst>
                  <a:outerShdw blurRad="38100" dist="38100" dir="2700000" algn="tl">
                    <a:srgbClr val="C0C0C0"/>
                  </a:outerShdw>
                </a:effectLst>
                <a:latin typeface="Times New Roman" pitchFamily="18" charset="0"/>
                <a:cs typeface="B Titr" pitchFamily="2" charset="-78"/>
              </a:rPr>
              <a:t>- خطای سرريز </a:t>
            </a:r>
            <a:r>
              <a:rPr lang="fa-IR" altLang="ar-SA" sz="3200" b="1" dirty="0" smtClean="0">
                <a:solidFill>
                  <a:srgbClr val="070E93"/>
                </a:solidFill>
                <a:effectLst>
                  <a:outerShdw blurRad="38100" dist="38100" dir="2700000" algn="tl">
                    <a:srgbClr val="C0C0C0"/>
                  </a:outerShdw>
                </a:effectLst>
                <a:latin typeface="Times New Roman" pitchFamily="18" charset="0"/>
                <a:ea typeface="+mj-ea"/>
                <a:cs typeface="B Titr" pitchFamily="2" charset="-78"/>
              </a:rPr>
              <a:t>(</a:t>
            </a:r>
            <a:r>
              <a:rPr lang="en-US" altLang="ar-SA" sz="3200" b="1" dirty="0" smtClean="0">
                <a:solidFill>
                  <a:srgbClr val="070E93"/>
                </a:solidFill>
                <a:effectLst>
                  <a:outerShdw blurRad="38100" dist="38100" dir="2700000" algn="tl">
                    <a:srgbClr val="C0C0C0"/>
                  </a:outerShdw>
                </a:effectLst>
                <a:latin typeface="Times New Roman" pitchFamily="18" charset="0"/>
                <a:ea typeface="+mj-ea"/>
                <a:cs typeface="B Titr" pitchFamily="2" charset="-78"/>
              </a:rPr>
              <a:t>Over flow</a:t>
            </a:r>
            <a:r>
              <a:rPr lang="fa-IR" altLang="ar-SA" sz="3200" b="1" dirty="0" smtClean="0">
                <a:solidFill>
                  <a:srgbClr val="070E93"/>
                </a:solidFill>
                <a:effectLst>
                  <a:outerShdw blurRad="38100" dist="38100" dir="2700000" algn="tl">
                    <a:srgbClr val="C0C0C0"/>
                  </a:outerShdw>
                </a:effectLst>
                <a:latin typeface="Times New Roman" pitchFamily="18" charset="0"/>
                <a:ea typeface="+mj-ea"/>
                <a:cs typeface="B Titr" pitchFamily="2" charset="-78"/>
              </a:rPr>
              <a:t>)</a:t>
            </a:r>
            <a:endParaRPr lang="en-US" altLang="ar-SA" sz="3200" b="1" dirty="0">
              <a:solidFill>
                <a:srgbClr val="070E93"/>
              </a:solidFill>
              <a:effectLst>
                <a:outerShdw blurRad="38100" dist="38100" dir="2700000" algn="tl">
                  <a:srgbClr val="C0C0C0"/>
                </a:outerShdw>
              </a:effectLst>
              <a:latin typeface="Times New Roman" pitchFamily="18" charset="0"/>
              <a:ea typeface="+mj-ea"/>
              <a:cs typeface="B Titr" pitchFamily="2" charset="-78"/>
            </a:endParaRPr>
          </a:p>
        </p:txBody>
      </p:sp>
      <p:sp>
        <p:nvSpPr>
          <p:cNvPr id="51203" name="Text Box 6"/>
          <p:cNvSpPr txBox="1">
            <a:spLocks noChangeArrowheads="1"/>
          </p:cNvSpPr>
          <p:nvPr/>
        </p:nvSpPr>
        <p:spPr bwMode="auto">
          <a:xfrm>
            <a:off x="838200" y="1143000"/>
            <a:ext cx="7810502" cy="3970318"/>
          </a:xfrm>
          <a:prstGeom prst="rect">
            <a:avLst/>
          </a:prstGeom>
          <a:noFill/>
          <a:ln w="9525">
            <a:noFill/>
            <a:miter lim="800000"/>
            <a:headEnd/>
            <a:tailEnd/>
          </a:ln>
        </p:spPr>
        <p:txBody>
          <a:bodyPr wrap="square">
            <a:spAutoFit/>
          </a:bodyPr>
          <a:lstStyle/>
          <a:p>
            <a:pPr algn="just" rtl="1">
              <a:buFont typeface="Wingdings" pitchFamily="2" charset="2"/>
              <a:buChar char="q"/>
            </a:pPr>
            <a:r>
              <a:rPr lang="fa-IR" sz="2800" dirty="0" smtClean="0">
                <a:cs typeface="B Lotus" pitchFamily="2" charset="-78"/>
              </a:rPr>
              <a:t> در </a:t>
            </a:r>
            <a:r>
              <a:rPr lang="fa-IR" sz="2800" dirty="0">
                <a:cs typeface="B Lotus" pitchFamily="2" charset="-78"/>
              </a:rPr>
              <a:t>جمع اعداد بدون علامت، رخداد </a:t>
            </a:r>
            <a:r>
              <a:rPr lang="fa-IR" sz="2800" dirty="0" smtClean="0">
                <a:cs typeface="B Lotus" pitchFamily="2" charset="-78"/>
              </a:rPr>
              <a:t>سرریز، </a:t>
            </a:r>
            <a:r>
              <a:rPr lang="fa-IR" sz="2800" dirty="0">
                <a:cs typeface="B Lotus" pitchFamily="2" charset="-78"/>
              </a:rPr>
              <a:t>همان رقم </a:t>
            </a:r>
            <a:r>
              <a:rPr lang="fa-IR" sz="2800" dirty="0" smtClean="0">
                <a:cs typeface="B Lotus" pitchFamily="2" charset="-78"/>
              </a:rPr>
              <a:t>نقلی(</a:t>
            </a:r>
            <a:r>
              <a:rPr lang="en-US" sz="2800" dirty="0" smtClean="0">
                <a:cs typeface="B Lotus" pitchFamily="2" charset="-78"/>
              </a:rPr>
              <a:t>Carry</a:t>
            </a:r>
            <a:r>
              <a:rPr lang="fa-IR" sz="2800" dirty="0" smtClean="0">
                <a:cs typeface="B Lotus" pitchFamily="2" charset="-78"/>
              </a:rPr>
              <a:t>) </a:t>
            </a:r>
            <a:r>
              <a:rPr lang="fa-IR" sz="2800" dirty="0">
                <a:cs typeface="B Lotus" pitchFamily="2" charset="-78"/>
              </a:rPr>
              <a:t>است.</a:t>
            </a:r>
          </a:p>
          <a:p>
            <a:pPr algn="just" rtl="1">
              <a:buFont typeface="Wingdings" pitchFamily="2" charset="2"/>
              <a:buChar char="q"/>
            </a:pPr>
            <a:r>
              <a:rPr lang="fa-IR" sz="2800" dirty="0" smtClean="0">
                <a:cs typeface="B Lotus" pitchFamily="2" charset="-78"/>
              </a:rPr>
              <a:t> </a:t>
            </a:r>
            <a:r>
              <a:rPr lang="fa-IR" sz="2800" dirty="0">
                <a:cs typeface="B Lotus" pitchFamily="2" charset="-78"/>
              </a:rPr>
              <a:t>در جمع و تفریق اعدا علامت دار، سرریز در دو هنگام ممکن است رخ دهد: </a:t>
            </a:r>
            <a:r>
              <a:rPr lang="fa-IR" sz="2800" b="1" dirty="0">
                <a:cs typeface="B Lotus" pitchFamily="2" charset="-78"/>
              </a:rPr>
              <a:t>جمع دو عدد مثبت </a:t>
            </a:r>
            <a:r>
              <a:rPr lang="fa-IR" sz="2800" b="1" dirty="0" smtClean="0">
                <a:cs typeface="B Lotus" pitchFamily="2" charset="-78"/>
              </a:rPr>
              <a:t>یا </a:t>
            </a:r>
            <a:r>
              <a:rPr lang="fa-IR" sz="2800" b="1" dirty="0">
                <a:cs typeface="B Lotus" pitchFamily="2" charset="-78"/>
              </a:rPr>
              <a:t>جمع دو عدد منفی</a:t>
            </a:r>
            <a:r>
              <a:rPr lang="fa-IR" sz="2800" dirty="0">
                <a:cs typeface="B Lotus" pitchFamily="2" charset="-78"/>
              </a:rPr>
              <a:t>.</a:t>
            </a:r>
          </a:p>
          <a:p>
            <a:pPr algn="just" rtl="1">
              <a:buFont typeface="Wingdings" pitchFamily="2" charset="2"/>
              <a:buChar char="q"/>
            </a:pPr>
            <a:endParaRPr lang="fa-IR" sz="2800" dirty="0">
              <a:cs typeface="B Lotus" pitchFamily="2" charset="-78"/>
            </a:endParaRPr>
          </a:p>
          <a:p>
            <a:pPr algn="just" rtl="1">
              <a:buFont typeface="Wingdings" pitchFamily="2" charset="2"/>
              <a:buChar char="q"/>
            </a:pPr>
            <a:r>
              <a:rPr lang="fa-IR" sz="2800" dirty="0" smtClean="0">
                <a:cs typeface="B Lotus" pitchFamily="2" charset="-78"/>
              </a:rPr>
              <a:t> تشخیص </a:t>
            </a:r>
            <a:r>
              <a:rPr lang="fa-IR" sz="2800" dirty="0">
                <a:cs typeface="B Lotus" pitchFamily="2" charset="-78"/>
              </a:rPr>
              <a:t>رخداد سرریز: </a:t>
            </a:r>
          </a:p>
          <a:p>
            <a:pPr lvl="1" algn="just" rtl="1">
              <a:buFont typeface="Wingdings" pitchFamily="2" charset="2"/>
              <a:buChar char="q"/>
            </a:pPr>
            <a:r>
              <a:rPr lang="fa-IR" sz="2800" dirty="0" smtClean="0">
                <a:cs typeface="B Lotus" pitchFamily="2" charset="-78"/>
              </a:rPr>
              <a:t> راه </a:t>
            </a:r>
            <a:r>
              <a:rPr lang="fa-IR" sz="2800" dirty="0">
                <a:cs typeface="B Lotus" pitchFamily="2" charset="-78"/>
              </a:rPr>
              <a:t>اول : اگر حاصلجمع دو عدد مثبت عددی منفی شود و یا جمع دو عدد منفی، عددی </a:t>
            </a:r>
            <a:r>
              <a:rPr lang="fa-IR" sz="2800" dirty="0" smtClean="0">
                <a:cs typeface="B Lotus" pitchFamily="2" charset="-78"/>
              </a:rPr>
              <a:t>مثبت</a:t>
            </a:r>
            <a:endParaRPr lang="fa-IR" sz="2800" dirty="0">
              <a:cs typeface="B Lotus" pitchFamily="2" charset="-78"/>
            </a:endParaRPr>
          </a:p>
          <a:p>
            <a:pPr lvl="1" algn="just" rtl="1">
              <a:buFont typeface="Wingdings" pitchFamily="2" charset="2"/>
              <a:buChar char="q"/>
            </a:pPr>
            <a:r>
              <a:rPr lang="fa-IR" sz="2800" dirty="0" smtClean="0">
                <a:cs typeface="B Lotus" pitchFamily="2" charset="-78"/>
              </a:rPr>
              <a:t> راه </a:t>
            </a:r>
            <a:r>
              <a:rPr lang="fa-IR" sz="2800" dirty="0">
                <a:cs typeface="B Lotus" pitchFamily="2" charset="-78"/>
              </a:rPr>
              <a:t>دوم : در صورتی که دو رقم نقلی آخر </a:t>
            </a:r>
            <a:r>
              <a:rPr lang="fa-IR" sz="2800" dirty="0" smtClean="0">
                <a:cs typeface="B Lotus" pitchFamily="2" charset="-78"/>
              </a:rPr>
              <a:t>نامساوی </a:t>
            </a:r>
            <a:r>
              <a:rPr lang="fa-IR" sz="2800" dirty="0">
                <a:cs typeface="B Lotus" pitchFamily="2" charset="-78"/>
              </a:rPr>
              <a:t>باشند. </a:t>
            </a:r>
            <a:endParaRPr lang="en-US" sz="2800" dirty="0">
              <a:cs typeface="B Lotus" pitchFamily="2" charset="-78"/>
            </a:endParaRPr>
          </a:p>
        </p:txBody>
      </p:sp>
      <p:sp>
        <p:nvSpPr>
          <p:cNvPr id="4" name="Text Box 9"/>
          <p:cNvSpPr txBox="1">
            <a:spLocks noChangeArrowheads="1"/>
          </p:cNvSpPr>
          <p:nvPr/>
        </p:nvSpPr>
        <p:spPr bwMode="auto">
          <a:xfrm>
            <a:off x="914400" y="5370493"/>
            <a:ext cx="7772402" cy="954107"/>
          </a:xfrm>
          <a:prstGeom prst="rect">
            <a:avLst/>
          </a:prstGeom>
          <a:noFill/>
          <a:ln w="9525">
            <a:noFill/>
            <a:miter lim="800000"/>
            <a:headEnd/>
            <a:tailEnd/>
          </a:ln>
        </p:spPr>
        <p:txBody>
          <a:bodyPr wrap="square">
            <a:spAutoFit/>
          </a:bodyPr>
          <a:lstStyle/>
          <a:p>
            <a:pPr algn="just" rtl="1">
              <a:buFont typeface="Wingdings" pitchFamily="2" charset="2"/>
              <a:buChar char="q"/>
            </a:pPr>
            <a:r>
              <a:rPr lang="fa-IR" sz="2800" dirty="0" smtClean="0">
                <a:cs typeface="B Lotus" pitchFamily="2" charset="-78"/>
              </a:rPr>
              <a:t> اگر </a:t>
            </a:r>
            <a:r>
              <a:rPr lang="fa-IR" sz="2800" dirty="0">
                <a:cs typeface="B Lotus" pitchFamily="2" charset="-78"/>
              </a:rPr>
              <a:t>در جمع خطای سرریز رخ داد، باید </a:t>
            </a:r>
            <a:r>
              <a:rPr lang="fa-IR" sz="2800" dirty="0" smtClean="0">
                <a:cs typeface="B Lotus" pitchFamily="2" charset="-78"/>
              </a:rPr>
              <a:t>جمع </a:t>
            </a:r>
            <a:r>
              <a:rPr lang="fa-IR" sz="2800" dirty="0">
                <a:cs typeface="B Lotus" pitchFamily="2" charset="-78"/>
              </a:rPr>
              <a:t>را در قالب بزرگتری </a:t>
            </a:r>
            <a:r>
              <a:rPr lang="fa-IR" sz="2800" dirty="0" smtClean="0">
                <a:cs typeface="B Lotus" pitchFamily="2" charset="-78"/>
              </a:rPr>
              <a:t>	انجام </a:t>
            </a:r>
            <a:r>
              <a:rPr lang="fa-IR" sz="2800" dirty="0">
                <a:cs typeface="B Lotus" pitchFamily="2" charset="-78"/>
              </a:rPr>
              <a:t>دهیم</a:t>
            </a:r>
            <a:r>
              <a:rPr lang="fa-IR" sz="2800" dirty="0" smtClean="0">
                <a:cs typeface="B Lotus" pitchFamily="2" charset="-78"/>
              </a:rPr>
              <a:t>.</a:t>
            </a:r>
          </a:p>
        </p:txBody>
      </p:sp>
    </p:spTree>
  </p:cSld>
  <p:clrMapOvr>
    <a:masterClrMapping/>
  </p:clrMapOvr>
  <p:transition>
    <p:strips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6600868" y="71414"/>
            <a:ext cx="2471726" cy="939784"/>
          </a:xfrm>
        </p:spPr>
        <p:txBody>
          <a:bodyPr/>
          <a:lstStyle/>
          <a:p>
            <a:pPr algn="r" rtl="1" eaLnBrk="1" hangingPunct="1"/>
            <a:r>
              <a:rPr lang="fa-IR"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 نكات سريزي </a:t>
            </a:r>
            <a:endParaRPr lang="en-US"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51555" name="Rectangle 3"/>
          <p:cNvSpPr>
            <a:spLocks noGrp="1" noChangeArrowheads="1"/>
          </p:cNvSpPr>
          <p:nvPr>
            <p:ph idx="1"/>
          </p:nvPr>
        </p:nvSpPr>
        <p:spPr>
          <a:xfrm>
            <a:off x="457200" y="1142985"/>
            <a:ext cx="8229600" cy="5429288"/>
          </a:xfrm>
        </p:spPr>
        <p:txBody>
          <a:bodyPr/>
          <a:lstStyle/>
          <a:p>
            <a:pPr algn="just" rtl="1" eaLnBrk="1" hangingPunct="1">
              <a:buFont typeface="Wingdings" pitchFamily="2" charset="2"/>
              <a:buChar char="q"/>
            </a:pPr>
            <a:r>
              <a:rPr lang="fa-IR" sz="2800" dirty="0" smtClean="0">
                <a:latin typeface="Times New Roman" pitchFamily="18" charset="0"/>
                <a:cs typeface="B Lotus" pitchFamily="2" charset="-78"/>
              </a:rPr>
              <a:t> اگر دو عدد </a:t>
            </a:r>
            <a:r>
              <a:rPr lang="en-US" sz="2800" dirty="0" smtClean="0">
                <a:latin typeface="Times New Roman" pitchFamily="18" charset="0"/>
                <a:cs typeface="B Lotus" pitchFamily="2" charset="-78"/>
              </a:rPr>
              <a:t>n</a:t>
            </a:r>
            <a:r>
              <a:rPr lang="fa-IR" sz="2800" dirty="0" smtClean="0">
                <a:latin typeface="Times New Roman" pitchFamily="18" charset="0"/>
                <a:cs typeface="B Lotus" pitchFamily="2" charset="-78"/>
              </a:rPr>
              <a:t> بیتی را جمع نموده و حاصل </a:t>
            </a:r>
            <a:r>
              <a:rPr lang="en-US" sz="2800" dirty="0" smtClean="0">
                <a:latin typeface="Times New Roman" pitchFamily="18" charset="0"/>
                <a:cs typeface="B Lotus" pitchFamily="2" charset="-78"/>
              </a:rPr>
              <a:t>n+1</a:t>
            </a:r>
            <a:r>
              <a:rPr lang="fa-IR" sz="2800" dirty="0" smtClean="0">
                <a:latin typeface="Times New Roman" pitchFamily="18" charset="0"/>
                <a:cs typeface="B Lotus" pitchFamily="2" charset="-78"/>
              </a:rPr>
              <a:t> بیتی شود گوییم سرريزی (</a:t>
            </a:r>
            <a:r>
              <a:rPr lang="en-US" sz="2800" dirty="0" smtClean="0">
                <a:latin typeface="Times New Roman" pitchFamily="18" charset="0"/>
                <a:cs typeface="B Lotus" pitchFamily="2" charset="-78"/>
              </a:rPr>
              <a:t>overflow</a:t>
            </a:r>
            <a:r>
              <a:rPr lang="fa-IR" sz="2800" dirty="0" smtClean="0">
                <a:latin typeface="Times New Roman" pitchFamily="18" charset="0"/>
                <a:cs typeface="B Lotus" pitchFamily="2" charset="-78"/>
              </a:rPr>
              <a:t>) اتفاق افتاده است.</a:t>
            </a:r>
            <a:endParaRPr lang="en-US" sz="2800" dirty="0" smtClean="0">
              <a:latin typeface="Times New Roman" pitchFamily="18" charset="0"/>
              <a:cs typeface="B Lotus" pitchFamily="2" charset="-78"/>
            </a:endParaRPr>
          </a:p>
          <a:p>
            <a:pPr algn="just" rtl="1" eaLnBrk="1" hangingPunct="1">
              <a:buFont typeface="Wingdings" pitchFamily="2" charset="2"/>
              <a:buChar char="q"/>
            </a:pPr>
            <a:endParaRPr lang="en-US" sz="2800" dirty="0" smtClean="0">
              <a:latin typeface="Times New Roman" pitchFamily="18" charset="0"/>
              <a:cs typeface="B Lotus" pitchFamily="2" charset="-78"/>
            </a:endParaRPr>
          </a:p>
          <a:p>
            <a:pPr algn="just" rtl="1" eaLnBrk="1" hangingPunct="1">
              <a:buFont typeface="Wingdings" pitchFamily="2" charset="2"/>
              <a:buChar char="q"/>
            </a:pPr>
            <a:r>
              <a:rPr lang="fa-IR" sz="2800" dirty="0" smtClean="0">
                <a:latin typeface="Times New Roman" pitchFamily="18" charset="0"/>
                <a:cs typeface="B Lotus" pitchFamily="2" charset="-78"/>
              </a:rPr>
              <a:t> به طور كلي سرريزی براي اعداد بدون علامت</a:t>
            </a:r>
            <a:r>
              <a:rPr lang="en-US" sz="2800" dirty="0" smtClean="0">
                <a:latin typeface="Times New Roman" pitchFamily="18" charset="0"/>
                <a:cs typeface="B Lotus" pitchFamily="2" charset="-78"/>
              </a:rPr>
              <a:t> </a:t>
            </a:r>
            <a:r>
              <a:rPr lang="fa-IR" sz="2800" dirty="0" smtClean="0">
                <a:latin typeface="Times New Roman" pitchFamily="18" charset="0"/>
                <a:cs typeface="B Lotus" pitchFamily="2" charset="-78"/>
              </a:rPr>
              <a:t>(</a:t>
            </a:r>
            <a:r>
              <a:rPr lang="en-US" sz="2400" dirty="0" smtClean="0">
                <a:latin typeface="Times New Roman" pitchFamily="18" charset="0"/>
                <a:cs typeface="B Lotus" pitchFamily="2" charset="-78"/>
              </a:rPr>
              <a:t>SM</a:t>
            </a:r>
            <a:r>
              <a:rPr lang="fa-IR" sz="2800" dirty="0" smtClean="0">
                <a:latin typeface="Times New Roman" pitchFamily="18" charset="0"/>
                <a:cs typeface="B Lotus" pitchFamily="2" charset="-78"/>
              </a:rPr>
              <a:t>) دودویي زماني رخ مي دهد كه </a:t>
            </a:r>
            <a:r>
              <a:rPr lang="en-US" sz="2800" dirty="0" err="1" smtClean="0">
                <a:latin typeface="Times New Roman" pitchFamily="18" charset="0"/>
                <a:cs typeface="B Lotus" pitchFamily="2" charset="-78"/>
              </a:rPr>
              <a:t>c</a:t>
            </a:r>
            <a:r>
              <a:rPr lang="en-US" sz="2800" baseline="-25000" dirty="0" err="1" smtClean="0">
                <a:latin typeface="Times New Roman" pitchFamily="18" charset="0"/>
                <a:cs typeface="B Lotus" pitchFamily="2" charset="-78"/>
              </a:rPr>
              <a:t>out</a:t>
            </a:r>
            <a:r>
              <a:rPr lang="en-US" sz="2800" dirty="0" smtClean="0">
                <a:latin typeface="Times New Roman" pitchFamily="18" charset="0"/>
                <a:cs typeface="B Lotus" pitchFamily="2" charset="-78"/>
              </a:rPr>
              <a:t>=1</a:t>
            </a:r>
            <a:r>
              <a:rPr lang="fa-IR" sz="2800" dirty="0" smtClean="0">
                <a:latin typeface="Times New Roman" pitchFamily="18" charset="0"/>
                <a:cs typeface="B Lotus" pitchFamily="2" charset="-78"/>
              </a:rPr>
              <a:t> باشد. ولی در سیستم مکمل دو (علامتدار) رقم نقلی نشان دهنده سرریزی نیست. </a:t>
            </a:r>
          </a:p>
          <a:p>
            <a:pPr lvl="1" algn="just" rtl="1">
              <a:buFont typeface="Wingdings" pitchFamily="2" charset="2"/>
              <a:buChar char="q"/>
            </a:pPr>
            <a:r>
              <a:rPr lang="fa-IR" dirty="0" smtClean="0">
                <a:latin typeface="Times New Roman" pitchFamily="18" charset="0"/>
                <a:cs typeface="B Lotus" pitchFamily="2" charset="-78"/>
              </a:rPr>
              <a:t> </a:t>
            </a:r>
            <a:r>
              <a:rPr lang="fa-IR" dirty="0" err="1" smtClean="0">
                <a:latin typeface="Times New Roman" pitchFamily="18" charset="0"/>
                <a:cs typeface="B Lotus" pitchFamily="2" charset="-78"/>
              </a:rPr>
              <a:t>سرریزی</a:t>
            </a:r>
            <a:r>
              <a:rPr lang="fa-IR" dirty="0" smtClean="0">
                <a:latin typeface="Times New Roman" pitchFamily="18" charset="0"/>
                <a:cs typeface="B Lotus" pitchFamily="2" charset="-78"/>
              </a:rPr>
              <a:t> زمانی رخ می دهد که جمع دو عدد مثبت، منفی و جمع دو عدد منفی، مثبت گردد.</a:t>
            </a:r>
          </a:p>
          <a:p>
            <a:pPr algn="just" rtl="1" eaLnBrk="1" hangingPunct="1">
              <a:buFont typeface="Wingdings" pitchFamily="2" charset="2"/>
              <a:buChar char="q"/>
            </a:pPr>
            <a:endParaRPr lang="en-US" sz="2800" dirty="0" smtClean="0">
              <a:latin typeface="Times New Roman" pitchFamily="18" charset="0"/>
              <a:cs typeface="B Lotus" pitchFamily="2" charset="-78"/>
            </a:endParaRPr>
          </a:p>
          <a:p>
            <a:pPr algn="just" rtl="1" eaLnBrk="1" hangingPunct="1">
              <a:buFont typeface="Wingdings" pitchFamily="2" charset="2"/>
              <a:buChar char="q"/>
            </a:pPr>
            <a:r>
              <a:rPr lang="fa-IR" sz="2800" dirty="0" smtClean="0">
                <a:latin typeface="Times New Roman" pitchFamily="18" charset="0"/>
                <a:cs typeface="B Lotus" pitchFamily="2" charset="-78"/>
              </a:rPr>
              <a:t> هنگامي كه سرريز اتفاق مي افتد ديگر حاصلجمع، بدون بيت سرريز معتبر نيست.</a:t>
            </a:r>
          </a:p>
          <a:p>
            <a:pPr algn="just" rtl="1" eaLnBrk="1" hangingPunct="1">
              <a:buFont typeface="Wingdings" pitchFamily="2" charset="2"/>
              <a:buChar char="q"/>
            </a:pPr>
            <a:endParaRPr lang="en-US" sz="2800" dirty="0" smtClean="0">
              <a:latin typeface="Times New Roman" pitchFamily="18" charset="0"/>
              <a:cs typeface="B Lotus" pitchFamily="2" charset="-78"/>
            </a:endParaRPr>
          </a:p>
        </p:txBody>
      </p:sp>
    </p:spTree>
  </p:cSld>
  <p:clrMapOvr>
    <a:masterClrMapping/>
  </p:clrMapOvr>
  <p:transition>
    <p:diamon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886200" y="76200"/>
            <a:ext cx="5029200" cy="914400"/>
          </a:xfrm>
          <a:noFill/>
          <a:ln/>
        </p:spPr>
        <p:txBody>
          <a:bodyPr>
            <a:normAutofit/>
          </a:bodyPr>
          <a:lstStyle/>
          <a:p>
            <a:pPr algn="r" rtl="1"/>
            <a:r>
              <a:rPr lang="fa-IR" sz="3200" b="1" dirty="0" smtClean="0">
                <a:solidFill>
                  <a:srgbClr val="000099"/>
                </a:solidFill>
                <a:effectLst>
                  <a:outerShdw blurRad="38100" dist="38100" dir="2700000" algn="tl">
                    <a:srgbClr val="C0C0C0"/>
                  </a:outerShdw>
                </a:effectLst>
                <a:latin typeface="Times New Roman" pitchFamily="18" charset="0"/>
                <a:cs typeface="B Titr" pitchFamily="2" charset="-78"/>
              </a:rPr>
              <a:t>- سرریز(</a:t>
            </a:r>
            <a:r>
              <a:rPr lang="en-US" sz="3200" b="1" dirty="0" smtClean="0">
                <a:solidFill>
                  <a:srgbClr val="000099"/>
                </a:solidFill>
                <a:effectLst>
                  <a:outerShdw blurRad="38100" dist="38100" dir="2700000" algn="tl">
                    <a:srgbClr val="C0C0C0"/>
                  </a:outerShdw>
                </a:effectLst>
                <a:latin typeface="Times New Roman" pitchFamily="18" charset="0"/>
                <a:cs typeface="B Titr" pitchFamily="2" charset="-78"/>
              </a:rPr>
              <a:t>Overflow</a:t>
            </a:r>
            <a:r>
              <a:rPr lang="fa-IR" sz="3200" b="1" dirty="0" smtClean="0">
                <a:solidFill>
                  <a:srgbClr val="000099"/>
                </a:solidFill>
                <a:effectLst>
                  <a:outerShdw blurRad="38100" dist="38100" dir="2700000" algn="tl">
                    <a:srgbClr val="C0C0C0"/>
                  </a:outerShdw>
                </a:effectLst>
                <a:latin typeface="Times New Roman" pitchFamily="18" charset="0"/>
                <a:cs typeface="B Titr" pitchFamily="2" charset="-78"/>
              </a:rPr>
              <a:t>)</a:t>
            </a:r>
            <a:endParaRPr lang="en-US" sz="3200" b="1" dirty="0">
              <a:solidFill>
                <a:srgbClr val="000099"/>
              </a:solidFill>
              <a:effectLst>
                <a:outerShdw blurRad="38100" dist="38100" dir="2700000" algn="tl">
                  <a:srgbClr val="C0C0C0"/>
                </a:outerShdw>
              </a:effectLst>
              <a:latin typeface="Times New Roman" pitchFamily="18" charset="0"/>
              <a:cs typeface="B Titr" pitchFamily="2" charset="-78"/>
            </a:endParaRPr>
          </a:p>
        </p:txBody>
      </p:sp>
      <p:sp>
        <p:nvSpPr>
          <p:cNvPr id="9220" name="Rectangle 4"/>
          <p:cNvSpPr>
            <a:spLocks noGrp="1" noChangeArrowheads="1"/>
          </p:cNvSpPr>
          <p:nvPr>
            <p:ph sz="half" idx="1"/>
          </p:nvPr>
        </p:nvSpPr>
        <p:spPr>
          <a:xfrm>
            <a:off x="304800" y="1066800"/>
            <a:ext cx="8382000" cy="1557338"/>
          </a:xfrm>
        </p:spPr>
        <p:txBody>
          <a:bodyPr/>
          <a:lstStyle/>
          <a:p>
            <a:pPr algn="r" rtl="1">
              <a:lnSpc>
                <a:spcPct val="90000"/>
              </a:lnSpc>
              <a:buFont typeface="Wingdings" pitchFamily="2" charset="2"/>
              <a:buChar char="q"/>
            </a:pPr>
            <a:r>
              <a:rPr lang="fa-IR" sz="2600" dirty="0" smtClean="0">
                <a:cs typeface="B Lotus" pitchFamily="2" charset="-78"/>
              </a:rPr>
              <a:t> سرریز </a:t>
            </a:r>
            <a:r>
              <a:rPr lang="fa-IR" sz="2600" dirty="0">
                <a:cs typeface="B Lotus" pitchFamily="2" charset="-78"/>
              </a:rPr>
              <a:t>وقتی اتفاق می افتد که دو عدد </a:t>
            </a:r>
            <a:r>
              <a:rPr lang="en-US" sz="2200" dirty="0">
                <a:cs typeface="B Lotus" pitchFamily="2" charset="-78"/>
              </a:rPr>
              <a:t>n</a:t>
            </a:r>
            <a:r>
              <a:rPr lang="fa-IR" sz="2600" dirty="0">
                <a:cs typeface="B Lotus" pitchFamily="2" charset="-78"/>
              </a:rPr>
              <a:t> بیتی را جمع (تفریق) کنیم و نتیجه به </a:t>
            </a:r>
            <a:r>
              <a:rPr lang="en-US" sz="2200" dirty="0">
                <a:cs typeface="B Lotus" pitchFamily="2" charset="-78"/>
              </a:rPr>
              <a:t>n+1</a:t>
            </a:r>
            <a:r>
              <a:rPr lang="fa-IR" sz="2600" dirty="0">
                <a:cs typeface="B Lotus" pitchFamily="2" charset="-78"/>
              </a:rPr>
              <a:t> بیت نیاز داشته باشد. </a:t>
            </a:r>
          </a:p>
          <a:p>
            <a:pPr lvl="1" algn="r" rtl="1">
              <a:lnSpc>
                <a:spcPct val="90000"/>
              </a:lnSpc>
              <a:buFont typeface="Wingdings" pitchFamily="2" charset="2"/>
              <a:buChar char="q"/>
            </a:pPr>
            <a:r>
              <a:rPr lang="fa-IR" sz="2200" dirty="0">
                <a:cs typeface="B Lotus" pitchFamily="2" charset="-78"/>
              </a:rPr>
              <a:t>اگر </a:t>
            </a:r>
            <a:r>
              <a:rPr lang="en-US" sz="2000" dirty="0">
                <a:cs typeface="B Lotus" pitchFamily="2" charset="-78"/>
              </a:rPr>
              <a:t>v=0</a:t>
            </a:r>
            <a:r>
              <a:rPr lang="fa-IR" sz="2200" dirty="0">
                <a:cs typeface="B Lotus" pitchFamily="2" charset="-78"/>
              </a:rPr>
              <a:t> یعنی سرریز نداریم و نتیجه درست است.</a:t>
            </a:r>
          </a:p>
          <a:p>
            <a:pPr lvl="1" algn="r" rtl="1">
              <a:lnSpc>
                <a:spcPct val="90000"/>
              </a:lnSpc>
              <a:buFont typeface="Wingdings" pitchFamily="2" charset="2"/>
              <a:buChar char="q"/>
            </a:pPr>
            <a:r>
              <a:rPr lang="fa-IR" sz="2200" dirty="0">
                <a:cs typeface="B Lotus" pitchFamily="2" charset="-78"/>
              </a:rPr>
              <a:t>اگر </a:t>
            </a:r>
            <a:r>
              <a:rPr lang="en-US" sz="2000" dirty="0">
                <a:cs typeface="B Lotus" pitchFamily="2" charset="-78"/>
              </a:rPr>
              <a:t>v=1</a:t>
            </a:r>
            <a:r>
              <a:rPr lang="fa-IR" sz="2200" dirty="0">
                <a:cs typeface="B Lotus" pitchFamily="2" charset="-78"/>
              </a:rPr>
              <a:t> یعنی سرریز داریم و بیت </a:t>
            </a:r>
            <a:r>
              <a:rPr lang="en-US" sz="2000" dirty="0">
                <a:cs typeface="B Lotus" pitchFamily="2" charset="-78"/>
              </a:rPr>
              <a:t>n+1</a:t>
            </a:r>
            <a:r>
              <a:rPr lang="fa-IR" sz="2200" dirty="0">
                <a:cs typeface="B Lotus" pitchFamily="2" charset="-78"/>
              </a:rPr>
              <a:t> بیت علامت است.  </a:t>
            </a:r>
            <a:endParaRPr lang="en-US" sz="2200" dirty="0">
              <a:cs typeface="B Lotus" pitchFamily="2" charset="-78"/>
            </a:endParaRPr>
          </a:p>
        </p:txBody>
      </p:sp>
      <p:pic>
        <p:nvPicPr>
          <p:cNvPr id="239617" name="Picture 1"/>
          <p:cNvPicPr>
            <a:picLocks noChangeAspect="1" noChangeArrowheads="1"/>
          </p:cNvPicPr>
          <p:nvPr/>
        </p:nvPicPr>
        <p:blipFill>
          <a:blip r:embed="rId2"/>
          <a:srcRect/>
          <a:stretch>
            <a:fillRect/>
          </a:stretch>
        </p:blipFill>
        <p:spPr bwMode="auto">
          <a:xfrm>
            <a:off x="447675" y="2905125"/>
            <a:ext cx="8248650" cy="3571875"/>
          </a:xfrm>
          <a:prstGeom prst="rect">
            <a:avLst/>
          </a:prstGeom>
          <a:noFill/>
          <a:ln w="9525">
            <a:noFill/>
            <a:miter lim="800000"/>
            <a:headEnd/>
            <a:tailEnd/>
          </a:ln>
          <a:effectLst/>
        </p:spPr>
      </p:pic>
    </p:spTree>
  </p:cSld>
  <p:clrMapOvr>
    <a:masterClrMapping/>
  </p:clrMapOvr>
  <p:transition>
    <p:plus/>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pic>
        <p:nvPicPr>
          <p:cNvPr id="493572" name="Picture 4"/>
          <p:cNvPicPr>
            <a:picLocks noChangeAspect="1" noChangeArrowheads="1"/>
          </p:cNvPicPr>
          <p:nvPr/>
        </p:nvPicPr>
        <p:blipFill>
          <a:blip r:embed="rId2"/>
          <a:srcRect/>
          <a:stretch>
            <a:fillRect/>
          </a:stretch>
        </p:blipFill>
        <p:spPr bwMode="auto">
          <a:xfrm>
            <a:off x="0" y="0"/>
            <a:ext cx="4876800" cy="3850936"/>
          </a:xfrm>
          <a:prstGeom prst="rect">
            <a:avLst/>
          </a:prstGeom>
          <a:noFill/>
          <a:ln w="9525">
            <a:noFill/>
            <a:miter lim="800000"/>
            <a:headEnd/>
            <a:tailEnd/>
          </a:ln>
          <a:effectLst/>
        </p:spPr>
      </p:pic>
      <p:pic>
        <p:nvPicPr>
          <p:cNvPr id="493573" name="Picture 5"/>
          <p:cNvPicPr>
            <a:picLocks noChangeAspect="1" noChangeArrowheads="1"/>
          </p:cNvPicPr>
          <p:nvPr/>
        </p:nvPicPr>
        <p:blipFill>
          <a:blip r:embed="rId3"/>
          <a:srcRect/>
          <a:stretch>
            <a:fillRect/>
          </a:stretch>
        </p:blipFill>
        <p:spPr bwMode="auto">
          <a:xfrm>
            <a:off x="4705350" y="3257550"/>
            <a:ext cx="4438650" cy="3600450"/>
          </a:xfrm>
          <a:prstGeom prst="rect">
            <a:avLst/>
          </a:prstGeom>
          <a:noFill/>
          <a:ln w="9525">
            <a:noFill/>
            <a:miter lim="800000"/>
            <a:headEnd/>
            <a:tailEnd/>
          </a:ln>
          <a:effectLst/>
        </p:spPr>
      </p:pic>
      <p:pic>
        <p:nvPicPr>
          <p:cNvPr id="9" name="Picture 2"/>
          <p:cNvPicPr>
            <a:picLocks noChangeAspect="1" noChangeArrowheads="1"/>
          </p:cNvPicPr>
          <p:nvPr/>
        </p:nvPicPr>
        <p:blipFill>
          <a:blip r:embed="rId4"/>
          <a:srcRect/>
          <a:stretch>
            <a:fillRect/>
          </a:stretch>
        </p:blipFill>
        <p:spPr bwMode="auto">
          <a:xfrm>
            <a:off x="1752600" y="2438400"/>
            <a:ext cx="3286125" cy="302111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486400" y="76200"/>
            <a:ext cx="3581400" cy="944562"/>
          </a:xfrm>
          <a:noFill/>
          <a:ln/>
        </p:spPr>
        <p:txBody>
          <a:bodyPr/>
          <a:lstStyle/>
          <a:p>
            <a:pPr algn="r" rtl="1"/>
            <a:r>
              <a:rPr lang="fa-IR" altLang="ar-SA" sz="3200" b="1" dirty="0" smtClean="0">
                <a:solidFill>
                  <a:srgbClr val="070E93"/>
                </a:solidFill>
                <a:effectLst>
                  <a:outerShdw blurRad="38100" dist="38100" dir="2700000" algn="tl">
                    <a:srgbClr val="C0C0C0"/>
                  </a:outerShdw>
                </a:effectLst>
                <a:latin typeface="Times New Roman" pitchFamily="18" charset="0"/>
                <a:cs typeface="B Titr" pitchFamily="2" charset="-78"/>
              </a:rPr>
              <a:t>- تفریق </a:t>
            </a:r>
            <a:r>
              <a:rPr lang="fa-IR" altLang="ar-SA" sz="3200" b="1" dirty="0">
                <a:solidFill>
                  <a:srgbClr val="070E93"/>
                </a:solidFill>
                <a:effectLst>
                  <a:outerShdw blurRad="38100" dist="38100" dir="2700000" algn="tl">
                    <a:srgbClr val="C0C0C0"/>
                  </a:outerShdw>
                </a:effectLst>
                <a:latin typeface="Times New Roman" pitchFamily="18" charset="0"/>
                <a:cs typeface="B Titr" pitchFamily="2" charset="-78"/>
              </a:rPr>
              <a:t>کننده دودویی</a:t>
            </a:r>
            <a:endParaRPr lang="en-US" altLang="ar-SA"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7175" name="Rectangle 7"/>
          <p:cNvSpPr>
            <a:spLocks noGrp="1" noChangeArrowheads="1"/>
          </p:cNvSpPr>
          <p:nvPr>
            <p:ph idx="1"/>
          </p:nvPr>
        </p:nvSpPr>
        <p:spPr>
          <a:xfrm>
            <a:off x="457200" y="1295400"/>
            <a:ext cx="8229600" cy="4648200"/>
          </a:xfrm>
        </p:spPr>
        <p:txBody>
          <a:bodyPr/>
          <a:lstStyle/>
          <a:p>
            <a:pPr algn="just" rtl="1">
              <a:lnSpc>
                <a:spcPct val="90000"/>
              </a:lnSpc>
              <a:buFont typeface="Wingdings" pitchFamily="2" charset="2"/>
              <a:buChar char="q"/>
            </a:pPr>
            <a:r>
              <a:rPr lang="fa-IR" sz="2800" dirty="0">
                <a:cs typeface="B Lotus" pitchFamily="2" charset="-78"/>
              </a:rPr>
              <a:t>با استفاده از تکنیک مکمل گیری می توان عمل تفریق را انجام داد.</a:t>
            </a:r>
          </a:p>
          <a:p>
            <a:pPr lvl="1" algn="just" rtl="1">
              <a:lnSpc>
                <a:spcPct val="90000"/>
              </a:lnSpc>
              <a:buFont typeface="Wingdings" pitchFamily="2" charset="2"/>
              <a:buChar char="q"/>
            </a:pPr>
            <a:r>
              <a:rPr lang="fa-IR" sz="2400" dirty="0" smtClean="0">
                <a:cs typeface="B Lotus" pitchFamily="2" charset="-78"/>
              </a:rPr>
              <a:t> ابتدا محاسبه </a:t>
            </a:r>
            <a:r>
              <a:rPr lang="fa-IR" sz="2400" dirty="0">
                <a:cs typeface="B Lotus" pitchFamily="2" charset="-78"/>
              </a:rPr>
              <a:t>مکمل 2 مفروق منه</a:t>
            </a:r>
          </a:p>
          <a:p>
            <a:pPr lvl="1" algn="just" rtl="1">
              <a:lnSpc>
                <a:spcPct val="90000"/>
              </a:lnSpc>
              <a:buFont typeface="Wingdings" pitchFamily="2" charset="2"/>
              <a:buChar char="q"/>
            </a:pPr>
            <a:r>
              <a:rPr lang="fa-IR" sz="2400" dirty="0" smtClean="0">
                <a:cs typeface="B Lotus" pitchFamily="2" charset="-78"/>
              </a:rPr>
              <a:t>سپس انجام </a:t>
            </a:r>
            <a:r>
              <a:rPr lang="fa-IR" sz="2400" dirty="0">
                <a:cs typeface="B Lotus" pitchFamily="2" charset="-78"/>
              </a:rPr>
              <a:t>جمع باینری </a:t>
            </a:r>
            <a:endParaRPr lang="fa-IR" sz="2400" dirty="0" smtClean="0">
              <a:cs typeface="B Lotus" pitchFamily="2" charset="-78"/>
            </a:endParaRPr>
          </a:p>
          <a:p>
            <a:pPr lvl="1" algn="just" rtl="1">
              <a:lnSpc>
                <a:spcPct val="90000"/>
              </a:lnSpc>
              <a:buNone/>
            </a:pPr>
            <a:endParaRPr lang="fa-IR" sz="2400" dirty="0">
              <a:cs typeface="B Lotus" pitchFamily="2" charset="-78"/>
            </a:endParaRPr>
          </a:p>
          <a:p>
            <a:pPr algn="just" rtl="1">
              <a:lnSpc>
                <a:spcPct val="90000"/>
              </a:lnSpc>
              <a:buFont typeface="Wingdings" pitchFamily="2" charset="2"/>
              <a:buChar char="q"/>
            </a:pPr>
            <a:r>
              <a:rPr lang="fa-IR" sz="2800" dirty="0">
                <a:cs typeface="B Lotus" pitchFamily="2" charset="-78"/>
              </a:rPr>
              <a:t>محاسبه مکمل </a:t>
            </a:r>
            <a:r>
              <a:rPr lang="fa-IR" sz="2800" dirty="0" smtClean="0">
                <a:cs typeface="B Lotus" pitchFamily="2" charset="-78"/>
              </a:rPr>
              <a:t>یک:</a:t>
            </a:r>
            <a:endParaRPr lang="fa-IR" sz="2800" dirty="0">
              <a:cs typeface="B Lotus" pitchFamily="2" charset="-78"/>
            </a:endParaRPr>
          </a:p>
          <a:p>
            <a:pPr lvl="1" algn="just" rtl="1">
              <a:lnSpc>
                <a:spcPct val="90000"/>
              </a:lnSpc>
              <a:buFont typeface="Wingdings" pitchFamily="2" charset="2"/>
              <a:buChar char="q"/>
            </a:pPr>
            <a:r>
              <a:rPr lang="fa-IR" sz="2400" dirty="0">
                <a:cs typeface="B Lotus" pitchFamily="2" charset="-78"/>
              </a:rPr>
              <a:t>تمام ارقام را معکوس می کنیم یعنی 0 ها را به 1 و 1 ها را به 0 تبدیل می </a:t>
            </a:r>
            <a:r>
              <a:rPr lang="fa-IR" sz="2400" dirty="0" smtClean="0">
                <a:cs typeface="B Lotus" pitchFamily="2" charset="-78"/>
              </a:rPr>
              <a:t>کنیم.</a:t>
            </a:r>
          </a:p>
          <a:p>
            <a:pPr lvl="1" algn="just" rtl="1">
              <a:lnSpc>
                <a:spcPct val="90000"/>
              </a:lnSpc>
              <a:buNone/>
            </a:pPr>
            <a:endParaRPr lang="en-US" sz="2400" dirty="0">
              <a:cs typeface="B Lotus" pitchFamily="2" charset="-78"/>
            </a:endParaRPr>
          </a:p>
          <a:p>
            <a:pPr algn="just" rtl="1">
              <a:lnSpc>
                <a:spcPct val="90000"/>
              </a:lnSpc>
              <a:buFont typeface="Wingdings" pitchFamily="2" charset="2"/>
              <a:buChar char="q"/>
            </a:pPr>
            <a:r>
              <a:rPr lang="fa-IR" sz="2600" dirty="0">
                <a:cs typeface="B Lotus" pitchFamily="2" charset="-78"/>
              </a:rPr>
              <a:t>محاسبه مکمل </a:t>
            </a:r>
            <a:r>
              <a:rPr lang="fa-IR" sz="2600" dirty="0" smtClean="0">
                <a:cs typeface="B Lotus" pitchFamily="2" charset="-78"/>
              </a:rPr>
              <a:t>دو:</a:t>
            </a:r>
            <a:endParaRPr lang="fa-IR" sz="2600" dirty="0">
              <a:cs typeface="B Lotus" pitchFamily="2" charset="-78"/>
            </a:endParaRPr>
          </a:p>
          <a:p>
            <a:pPr lvl="1" algn="just" rtl="1">
              <a:lnSpc>
                <a:spcPct val="90000"/>
              </a:lnSpc>
              <a:buFont typeface="Wingdings" pitchFamily="2" charset="2"/>
              <a:buChar char="q"/>
            </a:pPr>
            <a:r>
              <a:rPr lang="fa-IR" sz="2400" dirty="0" smtClean="0">
                <a:cs typeface="B Lotus" pitchFamily="2" charset="-78"/>
              </a:rPr>
              <a:t>روش اول: تمام </a:t>
            </a:r>
            <a:r>
              <a:rPr lang="fa-IR" sz="2400" dirty="0">
                <a:cs typeface="B Lotus" pitchFamily="2" charset="-78"/>
              </a:rPr>
              <a:t>ارقام بعد از اولین 1 از سمت چپ را معکوس می کنیم. </a:t>
            </a:r>
          </a:p>
          <a:p>
            <a:pPr lvl="1" algn="just" rtl="1">
              <a:lnSpc>
                <a:spcPct val="90000"/>
              </a:lnSpc>
              <a:buFont typeface="Wingdings" pitchFamily="2" charset="2"/>
              <a:buChar char="q"/>
            </a:pPr>
            <a:r>
              <a:rPr lang="fa-IR" sz="2200" dirty="0">
                <a:cs typeface="B Lotus" pitchFamily="2" charset="-78"/>
              </a:rPr>
              <a:t>روش </a:t>
            </a:r>
            <a:r>
              <a:rPr lang="fa-IR" sz="2200" dirty="0" smtClean="0">
                <a:cs typeface="B Lotus" pitchFamily="2" charset="-78"/>
              </a:rPr>
              <a:t>دوم: </a:t>
            </a:r>
            <a:r>
              <a:rPr lang="fa-IR" sz="2400" dirty="0" smtClean="0">
                <a:cs typeface="B Lotus" pitchFamily="2" charset="-78"/>
              </a:rPr>
              <a:t>محاسبه </a:t>
            </a:r>
            <a:r>
              <a:rPr lang="fa-IR" sz="2400" dirty="0">
                <a:cs typeface="B Lotus" pitchFamily="2" charset="-78"/>
              </a:rPr>
              <a:t>مکمل </a:t>
            </a:r>
            <a:r>
              <a:rPr lang="fa-IR" sz="2400" dirty="0" smtClean="0">
                <a:cs typeface="B Lotus" pitchFamily="2" charset="-78"/>
              </a:rPr>
              <a:t>1 و سپس جمع با عدد یک</a:t>
            </a:r>
            <a:endParaRPr lang="fa-IR" sz="2400" dirty="0">
              <a:cs typeface="B Lotus" pitchFamily="2" charset="-78"/>
            </a:endParaRPr>
          </a:p>
        </p:txBody>
      </p:sp>
    </p:spTree>
  </p:cSld>
  <p:clrMapOvr>
    <a:masterClrMapping/>
  </p:clrMapOvr>
  <p:transition>
    <p:strips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hape 5121"/>
          <p:cNvSpPr>
            <a:spLocks noGrp="1" noChangeArrowheads="1"/>
          </p:cNvSpPr>
          <p:nvPr>
            <p:ph type="title" idx="4294967295"/>
          </p:nvPr>
        </p:nvSpPr>
        <p:spPr>
          <a:xfrm>
            <a:off x="2786063" y="142875"/>
            <a:ext cx="6357937" cy="796925"/>
          </a:xfrm>
        </p:spPr>
        <p:txBody>
          <a:bodyPr lIns="92075" tIns="46038" rIns="92075" bIns="46038"/>
          <a:lstStyle/>
          <a:p>
            <a:pPr algn="r" rtl="1" eaLnBrk="1" hangingPunct="1"/>
            <a:r>
              <a:rPr lang="fa-IR"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 طراحي افزاينده-كاهندة در یک مدار</a:t>
            </a:r>
            <a:endParaRPr lang="en-US"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83299" name="Shape 5122"/>
          <p:cNvSpPr>
            <a:spLocks noGrp="1" noChangeArrowheads="1"/>
          </p:cNvSpPr>
          <p:nvPr>
            <p:ph type="body" idx="4294967295"/>
          </p:nvPr>
        </p:nvSpPr>
        <p:spPr>
          <a:xfrm>
            <a:off x="0" y="1000125"/>
            <a:ext cx="8229600" cy="5357813"/>
          </a:xfrm>
        </p:spPr>
        <p:txBody>
          <a:bodyPr lIns="92075" tIns="46038" rIns="92075" bIns="46038"/>
          <a:lstStyle/>
          <a:p>
            <a:pPr algn="just" rtl="1">
              <a:buFont typeface="Wingdings" pitchFamily="2" charset="2"/>
              <a:buChar char="q"/>
            </a:pPr>
            <a:r>
              <a:rPr lang="fa-IR" sz="2600" dirty="0" smtClean="0">
                <a:cs typeface="B Lotus" pitchFamily="2" charset="-78"/>
              </a:rPr>
              <a:t>با توجه به شباهت روابط تمام ‌جمع‌كننده و تمام ‌تفريق‌كننده، تنها تفاوت آنها بين </a:t>
            </a:r>
            <a:r>
              <a:rPr lang="en-US" sz="2600" dirty="0" smtClean="0">
                <a:cs typeface="B Lotus" pitchFamily="2" charset="-78"/>
              </a:rPr>
              <a:t>C</a:t>
            </a:r>
            <a:r>
              <a:rPr lang="fa-IR" sz="2600" dirty="0" smtClean="0">
                <a:cs typeface="B Lotus" pitchFamily="2" charset="-78"/>
              </a:rPr>
              <a:t> و</a:t>
            </a:r>
            <a:r>
              <a:rPr lang="en-US" sz="2600" dirty="0" smtClean="0">
                <a:cs typeface="B Lotus" pitchFamily="2" charset="-78"/>
              </a:rPr>
              <a:t>B</a:t>
            </a:r>
            <a:r>
              <a:rPr lang="fa-IR" sz="2600" dirty="0" smtClean="0">
                <a:cs typeface="B Lotus" pitchFamily="2" charset="-78"/>
              </a:rPr>
              <a:t> است. در يكي </a:t>
            </a:r>
            <a:r>
              <a:rPr lang="en-US" sz="2600" dirty="0" smtClean="0">
                <a:cs typeface="B Lotus" pitchFamily="2" charset="-78"/>
              </a:rPr>
              <a:t>x</a:t>
            </a:r>
            <a:r>
              <a:rPr lang="fa-IR" sz="2600" dirty="0" smtClean="0">
                <a:cs typeface="B Lotus" pitchFamily="2" charset="-78"/>
              </a:rPr>
              <a:t> و در  ديگري </a:t>
            </a:r>
            <a:r>
              <a:rPr lang="en-US" sz="2600" dirty="0" smtClean="0">
                <a:cs typeface="B Lotus" pitchFamily="2" charset="-78"/>
              </a:rPr>
              <a:t>x′</a:t>
            </a:r>
            <a:r>
              <a:rPr lang="fa-IR" sz="2600" dirty="0" smtClean="0">
                <a:cs typeface="B Lotus" pitchFamily="2" charset="-78"/>
              </a:rPr>
              <a:t> بكار مي‌رود.</a:t>
            </a:r>
            <a:endParaRPr lang="en-US" sz="2600" dirty="0" smtClean="0">
              <a:cs typeface="B Lotus" pitchFamily="2" charset="-78"/>
            </a:endParaRPr>
          </a:p>
          <a:p>
            <a:pPr algn="just" rtl="1" eaLnBrk="1" hangingPunct="1">
              <a:buFont typeface="Wingdings" pitchFamily="2" charset="2"/>
              <a:buChar char="q"/>
            </a:pPr>
            <a:endParaRPr lang="fa-IR" sz="2600" dirty="0" smtClean="0">
              <a:cs typeface="B Lotus" pitchFamily="2" charset="-78"/>
            </a:endParaRPr>
          </a:p>
          <a:p>
            <a:pPr algn="just" rtl="1" eaLnBrk="1" hangingPunct="1">
              <a:buFont typeface="Wingdings" pitchFamily="2" charset="2"/>
              <a:buChar char="q"/>
            </a:pPr>
            <a:r>
              <a:rPr lang="fa-IR" sz="2600" dirty="0" smtClean="0">
                <a:cs typeface="B Lotus" pitchFamily="2" charset="-78"/>
              </a:rPr>
              <a:t>از اين مدار هم مي‌توان براي جمع دو عدد استفاده كرد و هم براي تفريق آنها كاربرد دارد. در سیستم مکمل دو، می توان جمع و تفریق را در یک مدار پیاده سازی نمود. (عمل تفریق با استفاده از مکمل گیری و جمع نیز امکان پذیر است.)</a:t>
            </a:r>
          </a:p>
          <a:p>
            <a:pPr algn="just" rtl="1" eaLnBrk="1" hangingPunct="1">
              <a:buFont typeface="Wingdings" pitchFamily="2" charset="2"/>
              <a:buChar char="q"/>
            </a:pPr>
            <a:endParaRPr lang="fa-IR" sz="2600" dirty="0" smtClean="0">
              <a:cs typeface="B Lotus" pitchFamily="2" charset="-78"/>
            </a:endParaRPr>
          </a:p>
          <a:p>
            <a:pPr algn="just" rtl="1" eaLnBrk="1" hangingPunct="1">
              <a:buFont typeface="Wingdings" pitchFamily="2" charset="2"/>
              <a:buChar char="q"/>
            </a:pPr>
            <a:r>
              <a:rPr lang="fa-IR" sz="2600" dirty="0" smtClean="0">
                <a:cs typeface="B Lotus" pitchFamily="2" charset="-78"/>
              </a:rPr>
              <a:t>از آنجا كه ورودي‌ها اعداد چهار بيتي هستند از چهار تمام جمع كننده استفاده مي‌كنيم. خروجي هاي مدار يك عدد چهار بيتي و رقم نقلي(قرضي) و سرريز مي‌باشند.</a:t>
            </a:r>
          </a:p>
          <a:p>
            <a:pPr algn="just" rtl="1" eaLnBrk="1" hangingPunct="1">
              <a:buFont typeface="Wingdings" pitchFamily="2" charset="2"/>
              <a:buChar char="q"/>
            </a:pPr>
            <a:endParaRPr lang="fa-IR" sz="2600" dirty="0" smtClean="0">
              <a:cs typeface="B Lotus" pitchFamily="2" charset="-78"/>
            </a:endParaRPr>
          </a:p>
        </p:txBody>
      </p:sp>
    </p:spTree>
  </p:cSld>
  <p:clrMapOvr>
    <a:masterClrMapping/>
  </p:clrMapOvr>
  <p:transition>
    <p:comb/>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a:xfrm>
            <a:off x="3357554" y="214290"/>
            <a:ext cx="5737237" cy="893747"/>
          </a:xfrm>
        </p:spPr>
        <p:txBody>
          <a:bodyPr/>
          <a:lstStyle/>
          <a:p>
            <a:pPr algn="r" rtl="1" eaLnBrk="1" hangingPunct="1">
              <a:defRPr/>
            </a:pPr>
            <a:r>
              <a:rPr lang="en-US"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 </a:t>
            </a:r>
            <a:r>
              <a:rPr lang="fa-IR"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 -</a:t>
            </a:r>
            <a:r>
              <a:rPr lang="en-US"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Full Adder </a:t>
            </a:r>
            <a:r>
              <a:rPr lang="fa-IR"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 و </a:t>
            </a:r>
            <a:r>
              <a:rPr lang="en-US"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 Half Adder</a:t>
            </a:r>
          </a:p>
        </p:txBody>
      </p:sp>
      <p:sp>
        <p:nvSpPr>
          <p:cNvPr id="140291" name="Rectangle 3"/>
          <p:cNvSpPr>
            <a:spLocks noGrp="1" noChangeArrowheads="1"/>
          </p:cNvSpPr>
          <p:nvPr>
            <p:ph type="body" idx="1"/>
          </p:nvPr>
        </p:nvSpPr>
        <p:spPr>
          <a:xfrm>
            <a:off x="457200" y="1385887"/>
            <a:ext cx="8229600" cy="4114815"/>
          </a:xfrm>
        </p:spPr>
        <p:txBody>
          <a:bodyPr/>
          <a:lstStyle/>
          <a:p>
            <a:pPr algn="just" rtl="1" eaLnBrk="1" hangingPunct="1">
              <a:buClr>
                <a:srgbClr val="990099"/>
              </a:buClr>
              <a:buFont typeface="Wingdings" pitchFamily="2" charset="2"/>
              <a:buChar char="q"/>
            </a:pPr>
            <a:r>
              <a:rPr lang="en-US" sz="2800" dirty="0" smtClean="0">
                <a:solidFill>
                  <a:schemeClr val="hlink"/>
                </a:solidFill>
                <a:latin typeface="Times New Roman" pitchFamily="18" charset="0"/>
                <a:cs typeface="B Lotus" pitchFamily="2" charset="-78"/>
              </a:rPr>
              <a:t>Full Adder</a:t>
            </a:r>
            <a:r>
              <a:rPr lang="fa-IR" sz="2800" dirty="0" smtClean="0">
                <a:solidFill>
                  <a:schemeClr val="hlink"/>
                </a:solidFill>
                <a:latin typeface="Times New Roman" pitchFamily="18" charset="0"/>
                <a:cs typeface="B Lotus" pitchFamily="2" charset="-78"/>
              </a:rPr>
              <a:t> (تمام جمع کننده)</a:t>
            </a:r>
            <a:r>
              <a:rPr lang="en-US" sz="2800" dirty="0" smtClean="0">
                <a:solidFill>
                  <a:schemeClr val="hlink"/>
                </a:solidFill>
                <a:latin typeface="Times New Roman" pitchFamily="18" charset="0"/>
                <a:cs typeface="B Lotus" pitchFamily="2" charset="-78"/>
              </a:rPr>
              <a:t> </a:t>
            </a:r>
            <a:r>
              <a:rPr lang="fa-IR" sz="2800" dirty="0" smtClean="0">
                <a:solidFill>
                  <a:schemeClr val="hlink"/>
                </a:solidFill>
                <a:latin typeface="Times New Roman" pitchFamily="18" charset="0"/>
                <a:cs typeface="B Lotus" pitchFamily="2" charset="-78"/>
              </a:rPr>
              <a:t>: </a:t>
            </a:r>
            <a:r>
              <a:rPr lang="fa-IR" sz="2800" b="1" dirty="0" smtClean="0">
                <a:cs typeface="B Lotus" pitchFamily="2" charset="-78"/>
              </a:rPr>
              <a:t>يك مدار تركيبي با سه ورودي و دو خروجي است كه دو بيت داده و يك رقم نقلي را با هم جمع كرده و حاصل جمع و رقم نقلي را محاسبه مي كند.</a:t>
            </a:r>
          </a:p>
          <a:p>
            <a:pPr algn="just" rtl="1" eaLnBrk="1" hangingPunct="1">
              <a:buClr>
                <a:srgbClr val="990099"/>
              </a:buClr>
              <a:buFont typeface="Wingdings" pitchFamily="2" charset="2"/>
              <a:buChar char="q"/>
            </a:pPr>
            <a:endParaRPr lang="fa-IR" sz="2800" b="1" dirty="0" smtClean="0">
              <a:cs typeface="B Lotus" pitchFamily="2" charset="-78"/>
            </a:endParaRPr>
          </a:p>
          <a:p>
            <a:pPr algn="just" rtl="1" eaLnBrk="1" hangingPunct="1">
              <a:buClr>
                <a:srgbClr val="990099"/>
              </a:buClr>
              <a:buFont typeface="Wingdings" pitchFamily="2" charset="2"/>
              <a:buChar char="q"/>
            </a:pPr>
            <a:endParaRPr lang="en-US" sz="2800" b="1" dirty="0" smtClean="0">
              <a:cs typeface="B Lotus" pitchFamily="2" charset="-78"/>
            </a:endParaRPr>
          </a:p>
          <a:p>
            <a:pPr algn="just" rtl="1" eaLnBrk="1" hangingPunct="1">
              <a:buClr>
                <a:srgbClr val="990099"/>
              </a:buClr>
              <a:buFont typeface="Wingdings" pitchFamily="2" charset="2"/>
              <a:buChar char="q"/>
            </a:pPr>
            <a:r>
              <a:rPr lang="en-US" sz="2800" dirty="0" smtClean="0">
                <a:solidFill>
                  <a:schemeClr val="hlink"/>
                </a:solidFill>
                <a:latin typeface="Times New Roman" pitchFamily="18" charset="0"/>
                <a:cs typeface="B Lotus" pitchFamily="2" charset="-78"/>
              </a:rPr>
              <a:t>Half Adder </a:t>
            </a:r>
            <a:r>
              <a:rPr lang="fa-IR" sz="2800" dirty="0" smtClean="0">
                <a:solidFill>
                  <a:schemeClr val="hlink"/>
                </a:solidFill>
                <a:latin typeface="Times New Roman" pitchFamily="18" charset="0"/>
                <a:cs typeface="B Lotus" pitchFamily="2" charset="-78"/>
              </a:rPr>
              <a:t> (نیم جمع کننده)</a:t>
            </a:r>
            <a:r>
              <a:rPr lang="en-US" sz="2800" dirty="0" smtClean="0">
                <a:solidFill>
                  <a:schemeClr val="hlink"/>
                </a:solidFill>
                <a:latin typeface="Times New Roman" pitchFamily="18" charset="0"/>
                <a:cs typeface="B Lotus" pitchFamily="2" charset="-78"/>
              </a:rPr>
              <a:t> </a:t>
            </a:r>
            <a:r>
              <a:rPr lang="fa-IR" sz="2800" dirty="0" smtClean="0">
                <a:solidFill>
                  <a:schemeClr val="hlink"/>
                </a:solidFill>
                <a:latin typeface="Times New Roman" pitchFamily="18" charset="0"/>
                <a:cs typeface="B Lotus" pitchFamily="2" charset="-78"/>
              </a:rPr>
              <a:t>: </a:t>
            </a:r>
            <a:r>
              <a:rPr lang="fa-IR" sz="2800" b="1" dirty="0" smtClean="0">
                <a:cs typeface="B Lotus" pitchFamily="2" charset="-78"/>
              </a:rPr>
              <a:t>يك مدار تركيبي با دو ورودي و دو خروجي است كه دو بيت دودويي را با هم جمع كرده و حاصل جمع و رقم نقلي را محاسبه مي كند.</a:t>
            </a:r>
            <a:endParaRPr lang="en-US" sz="2800" b="1" dirty="0" smtClean="0">
              <a:cs typeface="B Lotus" pitchFamily="2" charset="-78"/>
            </a:endParaRPr>
          </a:p>
        </p:txBody>
      </p:sp>
    </p:spTree>
    <p:extLst>
      <p:ext uri="{BB962C8B-B14F-4D97-AF65-F5344CB8AC3E}">
        <p14:creationId xmlns:p14="http://schemas.microsoft.com/office/powerpoint/2010/main" val="1050420767"/>
      </p:ext>
    </p:extLst>
  </p:cSld>
  <p:clrMapOvr>
    <a:masterClrMapping/>
  </p:clrMapOvr>
  <p:transition>
    <p:spli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a:spLocks noGrp="1" noChangeArrowheads="1"/>
          </p:cNvSpPr>
          <p:nvPr>
            <p:ph type="title"/>
          </p:nvPr>
        </p:nvSpPr>
        <p:spPr>
          <a:xfrm>
            <a:off x="228600" y="152400"/>
            <a:ext cx="2667000" cy="1143000"/>
          </a:xfrm>
        </p:spPr>
        <p:txBody>
          <a:bodyPr/>
          <a:lstStyle/>
          <a:p>
            <a:pPr algn="l"/>
            <a:r>
              <a:rPr lang="en-US" altLang="ar-SA" sz="3200" b="1" dirty="0" smtClean="0">
                <a:solidFill>
                  <a:srgbClr val="070E93"/>
                </a:solidFill>
                <a:effectLst>
                  <a:outerShdw blurRad="38100" dist="38100" dir="2700000" algn="tl">
                    <a:srgbClr val="C0C0C0"/>
                  </a:outerShdw>
                </a:effectLst>
                <a:latin typeface="Times New Roman" pitchFamily="18" charset="0"/>
                <a:cs typeface="B Titr" pitchFamily="2" charset="-78"/>
              </a:rPr>
              <a:t>- Subtractor</a:t>
            </a:r>
            <a:endParaRPr lang="en-US" dirty="0"/>
          </a:p>
        </p:txBody>
      </p:sp>
      <p:graphicFrame>
        <p:nvGraphicFramePr>
          <p:cNvPr id="13318" name="Object 6"/>
          <p:cNvGraphicFramePr>
            <a:graphicFrameLocks noGrp="1" noChangeAspect="1"/>
          </p:cNvGraphicFramePr>
          <p:nvPr>
            <p:ph idx="1"/>
          </p:nvPr>
        </p:nvGraphicFramePr>
        <p:xfrm>
          <a:off x="5867400" y="4038600"/>
          <a:ext cx="3124200" cy="2066925"/>
        </p:xfrm>
        <a:graphic>
          <a:graphicData uri="http://schemas.openxmlformats.org/presentationml/2006/ole">
            <mc:AlternateContent xmlns:mc="http://schemas.openxmlformats.org/markup-compatibility/2006">
              <mc:Choice xmlns:v="urn:schemas-microsoft-com:vml" Requires="v">
                <p:oleObj spid="_x0000_s508948" name="Visio" r:id="rId3" imgW="1717358" imgH="1137047" progId="">
                  <p:embed/>
                </p:oleObj>
              </mc:Choice>
              <mc:Fallback>
                <p:oleObj name="Visio" r:id="rId3" imgW="1717358" imgH="1137047"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4038600"/>
                        <a:ext cx="3124200" cy="206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315" name="Rectangle 3"/>
          <p:cNvSpPr>
            <a:spLocks noGrp="1" noChangeArrowheads="1"/>
          </p:cNvSpPr>
          <p:nvPr>
            <p:ph type="body" idx="4294967295"/>
          </p:nvPr>
        </p:nvSpPr>
        <p:spPr>
          <a:xfrm>
            <a:off x="0" y="1143000"/>
            <a:ext cx="8229600" cy="4525963"/>
          </a:xfrm>
        </p:spPr>
        <p:txBody>
          <a:bodyPr/>
          <a:lstStyle/>
          <a:p>
            <a:pPr algn="just">
              <a:buFont typeface="Wingdings" pitchFamily="2" charset="2"/>
              <a:buChar char="q"/>
            </a:pPr>
            <a:r>
              <a:rPr lang="en-US" sz="2400" dirty="0"/>
              <a:t>As we saw before, one of the features of the 2’s complement system was that the addition and subtraction processes were </a:t>
            </a:r>
            <a:r>
              <a:rPr lang="en-US" sz="2400" b="1" dirty="0">
                <a:solidFill>
                  <a:srgbClr val="00B050"/>
                </a:solidFill>
              </a:rPr>
              <a:t>very much the same</a:t>
            </a:r>
            <a:r>
              <a:rPr lang="en-US" sz="2400" dirty="0"/>
              <a:t>.  We can perform subtraction by simply inverting the bits of one operand and setting the carry in bit of the operation to 1.</a:t>
            </a:r>
          </a:p>
          <a:p>
            <a:pPr algn="just">
              <a:buFont typeface="Wingdings" pitchFamily="2" charset="2"/>
              <a:buChar char="q"/>
            </a:pPr>
            <a:endParaRPr lang="en-US" sz="2400" dirty="0"/>
          </a:p>
          <a:p>
            <a:pPr algn="just">
              <a:buFont typeface="Wingdings" pitchFamily="2" charset="2"/>
              <a:buChar char="q"/>
            </a:pPr>
            <a:endParaRPr lang="en-US" sz="2400" dirty="0"/>
          </a:p>
          <a:p>
            <a:pPr algn="just">
              <a:buFont typeface="Wingdings" pitchFamily="2" charset="2"/>
              <a:buChar char="q"/>
            </a:pPr>
            <a:endParaRPr lang="en-US" sz="2400" dirty="0"/>
          </a:p>
          <a:p>
            <a:pPr algn="just">
              <a:buFont typeface="Wingdings" pitchFamily="2" charset="2"/>
              <a:buChar char="q"/>
            </a:pPr>
            <a:endParaRPr lang="en-US" sz="2400" dirty="0"/>
          </a:p>
        </p:txBody>
      </p:sp>
      <p:sp>
        <p:nvSpPr>
          <p:cNvPr id="13317" name="Rectangle 5"/>
          <p:cNvSpPr>
            <a:spLocks noChangeArrowheads="1"/>
          </p:cNvSpPr>
          <p:nvPr/>
        </p:nvSpPr>
        <p:spPr bwMode="auto">
          <a:xfrm>
            <a:off x="0" y="3333750"/>
            <a:ext cx="9144000" cy="0"/>
          </a:xfrm>
          <a:prstGeom prst="rect">
            <a:avLst/>
          </a:prstGeom>
          <a:noFill/>
          <a:ln w="9525">
            <a:noFill/>
            <a:miter lim="800000"/>
            <a:headEnd/>
            <a:tailEnd/>
          </a:ln>
          <a:effectLst/>
        </p:spPr>
        <p:txBody>
          <a:bodyPr wrap="none" anchor="ctr">
            <a:spAutoFit/>
          </a:bodyPr>
          <a:lstStyle/>
          <a:p>
            <a:endParaRPr lang="en-US"/>
          </a:p>
        </p:txBody>
      </p:sp>
      <p:sp>
        <p:nvSpPr>
          <p:cNvPr id="13321" name="Rectangle 9"/>
          <p:cNvSpPr>
            <a:spLocks noChangeArrowheads="1"/>
          </p:cNvSpPr>
          <p:nvPr/>
        </p:nvSpPr>
        <p:spPr bwMode="auto">
          <a:xfrm>
            <a:off x="0" y="3309938"/>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13320" name="Object 8"/>
          <p:cNvGraphicFramePr>
            <a:graphicFrameLocks noChangeAspect="1"/>
          </p:cNvGraphicFramePr>
          <p:nvPr/>
        </p:nvGraphicFramePr>
        <p:xfrm>
          <a:off x="914400" y="4191000"/>
          <a:ext cx="4038600" cy="544513"/>
        </p:xfrm>
        <a:graphic>
          <a:graphicData uri="http://schemas.openxmlformats.org/presentationml/2006/ole">
            <mc:AlternateContent xmlns:mc="http://schemas.openxmlformats.org/markup-compatibility/2006">
              <mc:Choice xmlns:v="urn:schemas-microsoft-com:vml" Requires="v">
                <p:oleObj spid="_x0000_s508949" name="Equation" r:id="rId5" imgW="1765300" imgH="241300" progId="Equation.3">
                  <p:embed/>
                </p:oleObj>
              </mc:Choice>
              <mc:Fallback>
                <p:oleObj name="Equation" r:id="rId5" imgW="1765300" imgH="24130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 y="4191000"/>
                        <a:ext cx="4038600" cy="5445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circl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228600" y="152400"/>
            <a:ext cx="4724400" cy="1143000"/>
          </a:xfrm>
        </p:spPr>
        <p:txBody>
          <a:bodyPr>
            <a:normAutofit/>
          </a:bodyPr>
          <a:lstStyle/>
          <a:p>
            <a:pPr algn="l"/>
            <a:r>
              <a:rPr lang="en-US" altLang="ar-SA" sz="3200" b="1" dirty="0" smtClean="0">
                <a:solidFill>
                  <a:srgbClr val="070E93"/>
                </a:solidFill>
                <a:effectLst>
                  <a:outerShdw blurRad="38100" dist="38100" dir="2700000" algn="tl">
                    <a:srgbClr val="C0C0C0"/>
                  </a:outerShdw>
                </a:effectLst>
                <a:latin typeface="Times New Roman" pitchFamily="18" charset="0"/>
                <a:cs typeface="B Titr" pitchFamily="2" charset="-78"/>
              </a:rPr>
              <a:t>- Adder/Subtractor</a:t>
            </a:r>
            <a:endParaRPr lang="en-US" dirty="0"/>
          </a:p>
        </p:txBody>
      </p:sp>
      <p:graphicFrame>
        <p:nvGraphicFramePr>
          <p:cNvPr id="14344" name="Object 8"/>
          <p:cNvGraphicFramePr>
            <a:graphicFrameLocks noGrp="1" noChangeAspect="1"/>
          </p:cNvGraphicFramePr>
          <p:nvPr>
            <p:ph idx="1"/>
          </p:nvPr>
        </p:nvGraphicFramePr>
        <p:xfrm>
          <a:off x="3810000" y="3276600"/>
          <a:ext cx="4114800" cy="2735263"/>
        </p:xfrm>
        <a:graphic>
          <a:graphicData uri="http://schemas.openxmlformats.org/presentationml/2006/ole">
            <mc:AlternateContent xmlns:mc="http://schemas.openxmlformats.org/markup-compatibility/2006">
              <mc:Choice xmlns:v="urn:schemas-microsoft-com:vml" Requires="v">
                <p:oleObj spid="_x0000_s509963" name="Visio" r:id="rId3" imgW="1996916" imgH="1326832" progId="">
                  <p:embed/>
                </p:oleObj>
              </mc:Choice>
              <mc:Fallback>
                <p:oleObj name="Visio" r:id="rId3" imgW="1996916" imgH="1326832"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3276600"/>
                        <a:ext cx="4114800" cy="273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339" name="Rectangle 3"/>
          <p:cNvSpPr>
            <a:spLocks noGrp="1" noChangeArrowheads="1"/>
          </p:cNvSpPr>
          <p:nvPr>
            <p:ph type="body" idx="4294967295"/>
          </p:nvPr>
        </p:nvSpPr>
        <p:spPr>
          <a:xfrm>
            <a:off x="914400" y="1295400"/>
            <a:ext cx="8229600" cy="1600200"/>
          </a:xfrm>
        </p:spPr>
        <p:txBody>
          <a:bodyPr/>
          <a:lstStyle/>
          <a:p>
            <a:pPr>
              <a:buFont typeface="Wingdings" pitchFamily="2" charset="2"/>
              <a:buChar char="q"/>
            </a:pPr>
            <a:r>
              <a:rPr lang="en-US" sz="2400" dirty="0"/>
              <a:t>In order to be able to use </a:t>
            </a:r>
            <a:r>
              <a:rPr lang="en-US" sz="2400" b="1" dirty="0">
                <a:solidFill>
                  <a:srgbClr val="C00000"/>
                </a:solidFill>
              </a:rPr>
              <a:t>one package for both addition </a:t>
            </a:r>
            <a:r>
              <a:rPr lang="en-US" sz="2400" dirty="0"/>
              <a:t>and subtraction, we can use XOR gates as controllable inverters.  These packages have the following structure:</a:t>
            </a:r>
          </a:p>
        </p:txBody>
      </p:sp>
      <p:sp>
        <p:nvSpPr>
          <p:cNvPr id="14341" name="Rectangle 5"/>
          <p:cNvSpPr>
            <a:spLocks noChangeArrowheads="1"/>
          </p:cNvSpPr>
          <p:nvPr/>
        </p:nvSpPr>
        <p:spPr bwMode="auto">
          <a:xfrm>
            <a:off x="0" y="3333750"/>
            <a:ext cx="9144000" cy="0"/>
          </a:xfrm>
          <a:prstGeom prst="rect">
            <a:avLst/>
          </a:prstGeom>
          <a:noFill/>
          <a:ln w="9525">
            <a:noFill/>
            <a:miter lim="800000"/>
            <a:headEnd/>
            <a:tailEnd/>
          </a:ln>
          <a:effectLst/>
        </p:spPr>
        <p:txBody>
          <a:bodyPr wrap="none" anchor="ctr">
            <a:spAutoFit/>
          </a:bodyPr>
          <a:lstStyle/>
          <a:p>
            <a:endParaRPr lang="en-US"/>
          </a:p>
        </p:txBody>
      </p:sp>
    </p:spTree>
  </p:cSld>
  <p:clrMapOvr>
    <a:masterClrMapping/>
  </p:clrMapOvr>
  <p:transition>
    <p:newsflash/>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4"/>
          <p:cNvSpPr>
            <a:spLocks noGrp="1" noChangeArrowheads="1"/>
          </p:cNvSpPr>
          <p:nvPr>
            <p:ph type="title"/>
          </p:nvPr>
        </p:nvSpPr>
        <p:spPr>
          <a:xfrm>
            <a:off x="2743200" y="152400"/>
            <a:ext cx="6248400" cy="838200"/>
          </a:xfrm>
        </p:spPr>
        <p:txBody>
          <a:bodyPr>
            <a:normAutofit/>
          </a:bodyPr>
          <a:lstStyle/>
          <a:p>
            <a:pPr algn="r"/>
            <a:r>
              <a:rPr lang="fa-IR" altLang="ar-SA" sz="3200" b="1" dirty="0" smtClean="0">
                <a:solidFill>
                  <a:srgbClr val="070E93"/>
                </a:solidFill>
                <a:effectLst>
                  <a:outerShdw blurRad="38100" dist="38100" dir="2700000" algn="tl">
                    <a:srgbClr val="C0C0C0"/>
                  </a:outerShdw>
                </a:effectLst>
                <a:latin typeface="Times New Roman" pitchFamily="18" charset="0"/>
                <a:cs typeface="B Titr" pitchFamily="2" charset="-78"/>
              </a:rPr>
              <a:t>- جمع </a:t>
            </a:r>
            <a:r>
              <a:rPr lang="fa-IR" altLang="ar-SA" sz="3200" b="1" dirty="0">
                <a:solidFill>
                  <a:srgbClr val="070E93"/>
                </a:solidFill>
                <a:effectLst>
                  <a:outerShdw blurRad="38100" dist="38100" dir="2700000" algn="tl">
                    <a:srgbClr val="C0C0C0"/>
                  </a:outerShdw>
                </a:effectLst>
                <a:latin typeface="Times New Roman" pitchFamily="18" charset="0"/>
                <a:cs typeface="B Titr" pitchFamily="2" charset="-78"/>
              </a:rPr>
              <a:t>و تفریق کننده با ورودی کنترل</a:t>
            </a:r>
            <a:endParaRPr lang="en-US" altLang="ar-SA"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pic>
        <p:nvPicPr>
          <p:cNvPr id="8195" name="Picture 3"/>
          <p:cNvPicPr>
            <a:picLocks noGrp="1" noChangeAspect="1" noChangeArrowheads="1"/>
          </p:cNvPicPr>
          <p:nvPr>
            <p:ph sz="half" idx="1"/>
          </p:nvPr>
        </p:nvPicPr>
        <p:blipFill>
          <a:blip r:embed="rId2"/>
          <a:stretch>
            <a:fillRect/>
          </a:stretch>
        </p:blipFill>
        <p:spPr>
          <a:xfrm>
            <a:off x="1600200" y="2133600"/>
            <a:ext cx="6096000" cy="4151787"/>
          </a:xfrm>
        </p:spPr>
      </p:pic>
      <p:sp>
        <p:nvSpPr>
          <p:cNvPr id="8197" name="Rectangle 5"/>
          <p:cNvSpPr>
            <a:spLocks noGrp="1" noChangeArrowheads="1"/>
          </p:cNvSpPr>
          <p:nvPr>
            <p:ph sz="half" idx="2"/>
          </p:nvPr>
        </p:nvSpPr>
        <p:spPr>
          <a:xfrm>
            <a:off x="3657600" y="1262063"/>
            <a:ext cx="4724400" cy="490537"/>
          </a:xfrm>
        </p:spPr>
        <p:txBody>
          <a:bodyPr/>
          <a:lstStyle/>
          <a:p>
            <a:pPr algn="r" rtl="1">
              <a:buFont typeface="Wingdings" pitchFamily="2" charset="2"/>
              <a:buChar char="q"/>
            </a:pPr>
            <a:r>
              <a:rPr lang="fa-IR" sz="2600" dirty="0" smtClean="0">
                <a:cs typeface="B Lotus" pitchFamily="2" charset="-78"/>
              </a:rPr>
              <a:t> ورودی </a:t>
            </a:r>
            <a:r>
              <a:rPr lang="en-US" sz="2600" dirty="0">
                <a:cs typeface="B Lotus" pitchFamily="2" charset="-78"/>
              </a:rPr>
              <a:t>M</a:t>
            </a:r>
            <a:r>
              <a:rPr lang="fa-IR" sz="2600" dirty="0">
                <a:cs typeface="B Lotus" pitchFamily="2" charset="-78"/>
              </a:rPr>
              <a:t> کار مدار را کنترل می کند.</a:t>
            </a:r>
            <a:endParaRPr lang="en-US" sz="2600" dirty="0">
              <a:cs typeface="B Lotus" pitchFamily="2" charset="-78"/>
            </a:endParaRPr>
          </a:p>
        </p:txBody>
      </p:sp>
    </p:spTree>
  </p:cSld>
  <p:clrMapOvr>
    <a:masterClrMapping/>
  </p:clrMapOvr>
  <p:transition>
    <p:wheel spokes="8"/>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3" name="Shape 5122"/>
          <p:cNvSpPr>
            <a:spLocks noGrp="1" noChangeArrowheads="1"/>
          </p:cNvSpPr>
          <p:nvPr>
            <p:ph type="body" idx="4294967295"/>
          </p:nvPr>
        </p:nvSpPr>
        <p:spPr>
          <a:xfrm>
            <a:off x="0" y="1143000"/>
            <a:ext cx="8229600" cy="757238"/>
          </a:xfrm>
        </p:spPr>
        <p:txBody>
          <a:bodyPr lIns="92075" tIns="46038" rIns="92075" bIns="46038"/>
          <a:lstStyle/>
          <a:p>
            <a:pPr algn="r" rtl="1" eaLnBrk="1" hangingPunct="1">
              <a:buFont typeface="Wingdings" pitchFamily="2" charset="2"/>
              <a:buChar char="q"/>
            </a:pPr>
            <a:r>
              <a:rPr lang="fa-IR" sz="2400" dirty="0" smtClean="0">
                <a:cs typeface="Nazanin" pitchFamily="2" charset="-78"/>
              </a:rPr>
              <a:t>براي </a:t>
            </a:r>
            <a:r>
              <a:rPr lang="en-US" sz="2400" dirty="0" smtClean="0">
                <a:cs typeface="Nazanin" pitchFamily="2" charset="-78"/>
              </a:rPr>
              <a:t>M=0</a:t>
            </a:r>
            <a:r>
              <a:rPr lang="fa-IR" sz="2400" dirty="0" smtClean="0">
                <a:cs typeface="Nazanin" pitchFamily="2" charset="-78"/>
              </a:rPr>
              <a:t> مدار جمع‌كننده و براي </a:t>
            </a:r>
            <a:r>
              <a:rPr lang="en-US" sz="2400" dirty="0" smtClean="0">
                <a:cs typeface="Nazanin" pitchFamily="2" charset="-78"/>
              </a:rPr>
              <a:t>M=1</a:t>
            </a:r>
            <a:r>
              <a:rPr lang="fa-IR" sz="2400" dirty="0" smtClean="0">
                <a:cs typeface="Nazanin" pitchFamily="2" charset="-78"/>
              </a:rPr>
              <a:t> مدار تفريق كننده است. </a:t>
            </a:r>
            <a:endParaRPr lang="en-US" sz="2000" dirty="0" smtClean="0"/>
          </a:p>
        </p:txBody>
      </p:sp>
      <p:pic>
        <p:nvPicPr>
          <p:cNvPr id="184324" name="Picture 4" descr="add-sub"/>
          <p:cNvPicPr>
            <a:picLocks noChangeAspect="1" noChangeArrowheads="1"/>
          </p:cNvPicPr>
          <p:nvPr/>
        </p:nvPicPr>
        <p:blipFill>
          <a:blip r:embed="rId2"/>
          <a:srcRect/>
          <a:stretch>
            <a:fillRect/>
          </a:stretch>
        </p:blipFill>
        <p:spPr bwMode="auto">
          <a:xfrm>
            <a:off x="785786" y="2214554"/>
            <a:ext cx="7272338" cy="3816350"/>
          </a:xfrm>
          <a:prstGeom prst="rect">
            <a:avLst/>
          </a:prstGeom>
          <a:noFill/>
          <a:ln w="9525">
            <a:noFill/>
            <a:miter lim="800000"/>
            <a:headEnd/>
            <a:tailEnd/>
          </a:ln>
        </p:spPr>
      </p:pic>
      <p:sp>
        <p:nvSpPr>
          <p:cNvPr id="5" name="Shape 5121"/>
          <p:cNvSpPr txBox="1">
            <a:spLocks noChangeArrowheads="1"/>
          </p:cNvSpPr>
          <p:nvPr/>
        </p:nvSpPr>
        <p:spPr bwMode="auto">
          <a:xfrm>
            <a:off x="3600472" y="142852"/>
            <a:ext cx="5400684" cy="796908"/>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fa-IR" altLang="ar-SA" sz="3200" b="1" i="0" u="none" strike="noStrike" kern="1200" cap="none" spc="0" normalizeH="0" baseline="0" noProof="0" dirty="0" smtClean="0">
                <a:ln>
                  <a:noFill/>
                </a:ln>
                <a:solidFill>
                  <a:srgbClr val="070E93"/>
                </a:solidFill>
                <a:effectLst>
                  <a:outerShdw blurRad="38100" dist="38100" dir="2700000" algn="tl">
                    <a:srgbClr val="C0C0C0"/>
                  </a:outerShdw>
                </a:effectLst>
                <a:uLnTx/>
                <a:uFillTx/>
                <a:latin typeface="Times New Roman" pitchFamily="18" charset="0"/>
                <a:ea typeface="+mj-ea"/>
                <a:cs typeface="B Titr" pitchFamily="2" charset="-78"/>
              </a:rPr>
              <a:t>- طراحي افزاينده-كاهندة دوتايي</a:t>
            </a:r>
            <a:endParaRPr kumimoji="0" lang="en-US" altLang="ar-SA" sz="3200" b="1" i="0" u="none" strike="noStrike" kern="1200" cap="none" spc="0" normalizeH="0" baseline="0" noProof="0" dirty="0" smtClean="0">
              <a:ln>
                <a:noFill/>
              </a:ln>
              <a:solidFill>
                <a:srgbClr val="070E93"/>
              </a:solidFill>
              <a:effectLst>
                <a:outerShdw blurRad="38100" dist="38100" dir="2700000" algn="tl">
                  <a:srgbClr val="C0C0C0"/>
                </a:outerShdw>
              </a:effectLst>
              <a:uLnTx/>
              <a:uFillTx/>
              <a:latin typeface="Times New Roman" pitchFamily="18" charset="0"/>
              <a:ea typeface="+mj-ea"/>
              <a:cs typeface="B Titr" pitchFamily="2" charset="-78"/>
            </a:endParaRPr>
          </a:p>
        </p:txBody>
      </p:sp>
    </p:spTree>
  </p:cSld>
  <p:clrMapOvr>
    <a:masterClrMapping/>
  </p:clrMapOvr>
  <p:transition>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ChangeArrowheads="1"/>
          </p:cNvSpPr>
          <p:nvPr/>
        </p:nvSpPr>
        <p:spPr bwMode="auto">
          <a:xfrm>
            <a:off x="4848225" y="3429000"/>
            <a:ext cx="914400" cy="914400"/>
          </a:xfrm>
          <a:prstGeom prst="rect">
            <a:avLst/>
          </a:prstGeom>
          <a:noFill/>
          <a:ln w="28575" algn="ctr">
            <a:solidFill>
              <a:schemeClr val="tx1"/>
            </a:solidFill>
            <a:miter lim="800000"/>
            <a:headEnd/>
            <a:tailEnd/>
          </a:ln>
        </p:spPr>
        <p:txBody>
          <a:bodyPr wrap="none" anchor="ctr"/>
          <a:lstStyle/>
          <a:p>
            <a:endParaRPr lang="en-US"/>
          </a:p>
        </p:txBody>
      </p:sp>
      <p:sp>
        <p:nvSpPr>
          <p:cNvPr id="146435" name="Rectangle 3"/>
          <p:cNvSpPr>
            <a:spLocks noChangeArrowheads="1"/>
          </p:cNvSpPr>
          <p:nvPr/>
        </p:nvSpPr>
        <p:spPr bwMode="auto">
          <a:xfrm>
            <a:off x="7407275" y="3429000"/>
            <a:ext cx="914400" cy="914400"/>
          </a:xfrm>
          <a:prstGeom prst="rect">
            <a:avLst/>
          </a:prstGeom>
          <a:noFill/>
          <a:ln w="28575" algn="ctr">
            <a:solidFill>
              <a:schemeClr val="tx1"/>
            </a:solidFill>
            <a:miter lim="800000"/>
            <a:headEnd/>
            <a:tailEnd/>
          </a:ln>
        </p:spPr>
        <p:txBody>
          <a:bodyPr wrap="none" anchor="ctr"/>
          <a:lstStyle/>
          <a:p>
            <a:endParaRPr lang="en-US"/>
          </a:p>
        </p:txBody>
      </p:sp>
      <p:sp>
        <p:nvSpPr>
          <p:cNvPr id="146436" name="Rectangle 4"/>
          <p:cNvSpPr>
            <a:spLocks noChangeArrowheads="1"/>
          </p:cNvSpPr>
          <p:nvPr/>
        </p:nvSpPr>
        <p:spPr bwMode="auto">
          <a:xfrm>
            <a:off x="6127750" y="3429000"/>
            <a:ext cx="914400" cy="914400"/>
          </a:xfrm>
          <a:prstGeom prst="rect">
            <a:avLst/>
          </a:prstGeom>
          <a:noFill/>
          <a:ln w="28575" algn="ctr">
            <a:solidFill>
              <a:schemeClr val="tx1"/>
            </a:solidFill>
            <a:miter lim="800000"/>
            <a:headEnd/>
            <a:tailEnd/>
          </a:ln>
        </p:spPr>
        <p:txBody>
          <a:bodyPr wrap="none" anchor="ctr"/>
          <a:lstStyle/>
          <a:p>
            <a:endParaRPr lang="en-US"/>
          </a:p>
        </p:txBody>
      </p:sp>
      <p:sp>
        <p:nvSpPr>
          <p:cNvPr id="146437" name="Rectangle 5"/>
          <p:cNvSpPr>
            <a:spLocks noChangeArrowheads="1"/>
          </p:cNvSpPr>
          <p:nvPr/>
        </p:nvSpPr>
        <p:spPr bwMode="auto">
          <a:xfrm>
            <a:off x="3567113" y="3429000"/>
            <a:ext cx="914400" cy="914400"/>
          </a:xfrm>
          <a:prstGeom prst="rect">
            <a:avLst/>
          </a:prstGeom>
          <a:noFill/>
          <a:ln w="28575" algn="ctr">
            <a:solidFill>
              <a:schemeClr val="tx1"/>
            </a:solidFill>
            <a:miter lim="800000"/>
            <a:headEnd/>
            <a:tailEnd/>
          </a:ln>
        </p:spPr>
        <p:txBody>
          <a:bodyPr wrap="none" anchor="ctr"/>
          <a:lstStyle/>
          <a:p>
            <a:endParaRPr lang="en-US"/>
          </a:p>
        </p:txBody>
      </p:sp>
      <p:sp>
        <p:nvSpPr>
          <p:cNvPr id="146438" name="Rectangle 6"/>
          <p:cNvSpPr>
            <a:spLocks noChangeArrowheads="1"/>
          </p:cNvSpPr>
          <p:nvPr/>
        </p:nvSpPr>
        <p:spPr bwMode="auto">
          <a:xfrm>
            <a:off x="733425" y="3429000"/>
            <a:ext cx="914400" cy="914400"/>
          </a:xfrm>
          <a:prstGeom prst="rect">
            <a:avLst/>
          </a:prstGeom>
          <a:noFill/>
          <a:ln w="28575" algn="ctr">
            <a:solidFill>
              <a:schemeClr val="tx1"/>
            </a:solidFill>
            <a:miter lim="800000"/>
            <a:headEnd/>
            <a:tailEnd/>
          </a:ln>
        </p:spPr>
        <p:txBody>
          <a:bodyPr wrap="none" anchor="ctr"/>
          <a:lstStyle/>
          <a:p>
            <a:endParaRPr lang="en-US"/>
          </a:p>
        </p:txBody>
      </p:sp>
      <p:cxnSp>
        <p:nvCxnSpPr>
          <p:cNvPr id="146439" name="AutoShape 7"/>
          <p:cNvCxnSpPr>
            <a:cxnSpLocks noChangeShapeType="1"/>
            <a:stCxn id="146435" idx="2"/>
            <a:endCxn id="146436" idx="3"/>
          </p:cNvCxnSpPr>
          <p:nvPr/>
        </p:nvCxnSpPr>
        <p:spPr bwMode="auto">
          <a:xfrm rot="16200000" flipV="1">
            <a:off x="7224713" y="3717925"/>
            <a:ext cx="471488" cy="808037"/>
          </a:xfrm>
          <a:prstGeom prst="bentConnector4">
            <a:avLst>
              <a:gd name="adj1" fmla="val -45454"/>
              <a:gd name="adj2" fmla="val 79176"/>
            </a:avLst>
          </a:prstGeom>
          <a:noFill/>
          <a:ln w="28575">
            <a:solidFill>
              <a:schemeClr val="tx1"/>
            </a:solidFill>
            <a:miter lim="800000"/>
            <a:headEnd/>
            <a:tailEnd type="triangle" w="med" len="med"/>
          </a:ln>
        </p:spPr>
      </p:cxnSp>
      <p:cxnSp>
        <p:nvCxnSpPr>
          <p:cNvPr id="146440" name="AutoShape 8"/>
          <p:cNvCxnSpPr>
            <a:cxnSpLocks noChangeShapeType="1"/>
            <a:stCxn id="146436" idx="2"/>
            <a:endCxn id="146434" idx="3"/>
          </p:cNvCxnSpPr>
          <p:nvPr/>
        </p:nvCxnSpPr>
        <p:spPr bwMode="auto">
          <a:xfrm rot="16200000" flipV="1">
            <a:off x="5945188" y="3717925"/>
            <a:ext cx="471488" cy="808037"/>
          </a:xfrm>
          <a:prstGeom prst="bentConnector4">
            <a:avLst>
              <a:gd name="adj1" fmla="val -45454"/>
              <a:gd name="adj2" fmla="val 79176"/>
            </a:avLst>
          </a:prstGeom>
          <a:noFill/>
          <a:ln w="28575">
            <a:solidFill>
              <a:schemeClr val="tx1"/>
            </a:solidFill>
            <a:miter lim="800000"/>
            <a:headEnd/>
            <a:tailEnd type="triangle" w="med" len="med"/>
          </a:ln>
        </p:spPr>
      </p:cxnSp>
      <p:cxnSp>
        <p:nvCxnSpPr>
          <p:cNvPr id="146441" name="AutoShape 9"/>
          <p:cNvCxnSpPr>
            <a:cxnSpLocks noChangeShapeType="1"/>
            <a:stCxn id="146434" idx="2"/>
            <a:endCxn id="146437" idx="3"/>
          </p:cNvCxnSpPr>
          <p:nvPr/>
        </p:nvCxnSpPr>
        <p:spPr bwMode="auto">
          <a:xfrm rot="16200000" flipV="1">
            <a:off x="4664869" y="3717131"/>
            <a:ext cx="471488" cy="809625"/>
          </a:xfrm>
          <a:prstGeom prst="bentConnector4">
            <a:avLst>
              <a:gd name="adj1" fmla="val -45454"/>
              <a:gd name="adj2" fmla="val 79019"/>
            </a:avLst>
          </a:prstGeom>
          <a:noFill/>
          <a:ln w="28575">
            <a:solidFill>
              <a:schemeClr val="tx1"/>
            </a:solidFill>
            <a:miter lim="800000"/>
            <a:headEnd/>
            <a:tailEnd type="triangle" w="med" len="med"/>
          </a:ln>
        </p:spPr>
      </p:cxnSp>
      <p:cxnSp>
        <p:nvCxnSpPr>
          <p:cNvPr id="146442" name="AutoShape 10"/>
          <p:cNvCxnSpPr>
            <a:cxnSpLocks noChangeShapeType="1"/>
          </p:cNvCxnSpPr>
          <p:nvPr/>
        </p:nvCxnSpPr>
        <p:spPr bwMode="auto">
          <a:xfrm rot="16200000" flipV="1">
            <a:off x="3148806" y="3574257"/>
            <a:ext cx="561975" cy="1004888"/>
          </a:xfrm>
          <a:prstGeom prst="bentConnector4">
            <a:avLst>
              <a:gd name="adj1" fmla="val -38134"/>
              <a:gd name="adj2" fmla="val 72671"/>
            </a:avLst>
          </a:prstGeom>
          <a:noFill/>
          <a:ln w="28575">
            <a:solidFill>
              <a:schemeClr val="tx1"/>
            </a:solidFill>
            <a:miter lim="800000"/>
            <a:headEnd/>
            <a:tailEnd type="triangle" w="med" len="med"/>
          </a:ln>
        </p:spPr>
      </p:cxnSp>
      <p:sp>
        <p:nvSpPr>
          <p:cNvPr id="146443" name="Line 11"/>
          <p:cNvSpPr>
            <a:spLocks noChangeShapeType="1"/>
          </p:cNvSpPr>
          <p:nvPr/>
        </p:nvSpPr>
        <p:spPr bwMode="auto">
          <a:xfrm>
            <a:off x="2562225" y="4343400"/>
            <a:ext cx="0" cy="184150"/>
          </a:xfrm>
          <a:prstGeom prst="line">
            <a:avLst/>
          </a:prstGeom>
          <a:noFill/>
          <a:ln w="28575">
            <a:solidFill>
              <a:schemeClr val="tx1"/>
            </a:solidFill>
            <a:round/>
            <a:headEnd/>
            <a:tailEnd/>
          </a:ln>
        </p:spPr>
        <p:txBody>
          <a:bodyPr/>
          <a:lstStyle/>
          <a:p>
            <a:endParaRPr lang="en-US"/>
          </a:p>
        </p:txBody>
      </p:sp>
      <p:sp>
        <p:nvSpPr>
          <p:cNvPr id="146444" name="Line 12"/>
          <p:cNvSpPr>
            <a:spLocks noChangeShapeType="1"/>
          </p:cNvSpPr>
          <p:nvPr/>
        </p:nvSpPr>
        <p:spPr bwMode="auto">
          <a:xfrm flipH="1">
            <a:off x="1920875" y="4527550"/>
            <a:ext cx="641350" cy="0"/>
          </a:xfrm>
          <a:prstGeom prst="line">
            <a:avLst/>
          </a:prstGeom>
          <a:noFill/>
          <a:ln w="28575">
            <a:solidFill>
              <a:schemeClr val="tx1"/>
            </a:solidFill>
            <a:round/>
            <a:headEnd/>
            <a:tailEnd/>
          </a:ln>
        </p:spPr>
        <p:txBody>
          <a:bodyPr/>
          <a:lstStyle/>
          <a:p>
            <a:endParaRPr lang="en-US"/>
          </a:p>
        </p:txBody>
      </p:sp>
      <p:sp>
        <p:nvSpPr>
          <p:cNvPr id="146445" name="Line 13"/>
          <p:cNvSpPr>
            <a:spLocks noChangeShapeType="1"/>
          </p:cNvSpPr>
          <p:nvPr/>
        </p:nvSpPr>
        <p:spPr bwMode="auto">
          <a:xfrm flipV="1">
            <a:off x="1920875" y="3795713"/>
            <a:ext cx="0" cy="731837"/>
          </a:xfrm>
          <a:prstGeom prst="line">
            <a:avLst/>
          </a:prstGeom>
          <a:noFill/>
          <a:ln w="28575">
            <a:solidFill>
              <a:schemeClr val="tx1"/>
            </a:solidFill>
            <a:round/>
            <a:headEnd/>
            <a:tailEnd/>
          </a:ln>
        </p:spPr>
        <p:txBody>
          <a:bodyPr/>
          <a:lstStyle/>
          <a:p>
            <a:endParaRPr lang="en-US"/>
          </a:p>
        </p:txBody>
      </p:sp>
      <p:sp>
        <p:nvSpPr>
          <p:cNvPr id="146446" name="Line 14"/>
          <p:cNvSpPr>
            <a:spLocks noChangeShapeType="1"/>
          </p:cNvSpPr>
          <p:nvPr/>
        </p:nvSpPr>
        <p:spPr bwMode="auto">
          <a:xfrm flipH="1">
            <a:off x="1647825" y="3795713"/>
            <a:ext cx="274638" cy="0"/>
          </a:xfrm>
          <a:prstGeom prst="line">
            <a:avLst/>
          </a:prstGeom>
          <a:noFill/>
          <a:ln w="28575">
            <a:solidFill>
              <a:schemeClr val="tx1"/>
            </a:solidFill>
            <a:round/>
            <a:headEnd/>
            <a:tailEnd type="triangle" w="med" len="med"/>
          </a:ln>
        </p:spPr>
        <p:txBody>
          <a:bodyPr/>
          <a:lstStyle/>
          <a:p>
            <a:endParaRPr lang="en-US"/>
          </a:p>
        </p:txBody>
      </p:sp>
      <p:sp>
        <p:nvSpPr>
          <p:cNvPr id="146447" name="Line 15"/>
          <p:cNvSpPr>
            <a:spLocks noChangeShapeType="1"/>
          </p:cNvSpPr>
          <p:nvPr/>
        </p:nvSpPr>
        <p:spPr bwMode="auto">
          <a:xfrm flipH="1">
            <a:off x="2562225" y="3795713"/>
            <a:ext cx="457200" cy="0"/>
          </a:xfrm>
          <a:prstGeom prst="line">
            <a:avLst/>
          </a:prstGeom>
          <a:noFill/>
          <a:ln w="28575">
            <a:solidFill>
              <a:schemeClr val="tx1"/>
            </a:solidFill>
            <a:prstDash val="sysDot"/>
            <a:round/>
            <a:headEnd/>
            <a:tailEnd/>
          </a:ln>
        </p:spPr>
        <p:txBody>
          <a:bodyPr/>
          <a:lstStyle/>
          <a:p>
            <a:endParaRPr lang="en-US"/>
          </a:p>
        </p:txBody>
      </p:sp>
      <p:sp>
        <p:nvSpPr>
          <p:cNvPr id="146448" name="Line 16"/>
          <p:cNvSpPr>
            <a:spLocks noChangeShapeType="1"/>
          </p:cNvSpPr>
          <p:nvPr/>
        </p:nvSpPr>
        <p:spPr bwMode="auto">
          <a:xfrm>
            <a:off x="2562225" y="3795713"/>
            <a:ext cx="0" cy="547687"/>
          </a:xfrm>
          <a:prstGeom prst="line">
            <a:avLst/>
          </a:prstGeom>
          <a:noFill/>
          <a:ln w="28575">
            <a:solidFill>
              <a:schemeClr val="tx1"/>
            </a:solidFill>
            <a:prstDash val="sysDot"/>
            <a:round/>
            <a:headEnd/>
            <a:tailEnd/>
          </a:ln>
        </p:spPr>
        <p:txBody>
          <a:bodyPr/>
          <a:lstStyle/>
          <a:p>
            <a:endParaRPr lang="en-US"/>
          </a:p>
        </p:txBody>
      </p:sp>
      <p:sp>
        <p:nvSpPr>
          <p:cNvPr id="146449" name="Text Box 17"/>
          <p:cNvSpPr txBox="1">
            <a:spLocks noChangeArrowheads="1"/>
          </p:cNvSpPr>
          <p:nvPr/>
        </p:nvSpPr>
        <p:spPr bwMode="auto">
          <a:xfrm>
            <a:off x="7591425" y="3703638"/>
            <a:ext cx="639763" cy="396875"/>
          </a:xfrm>
          <a:prstGeom prst="rect">
            <a:avLst/>
          </a:prstGeom>
          <a:noFill/>
          <a:ln w="28575" algn="ctr">
            <a:noFill/>
            <a:miter lim="800000"/>
            <a:headEnd/>
            <a:tailEnd/>
          </a:ln>
        </p:spPr>
        <p:txBody>
          <a:bodyPr>
            <a:spAutoFit/>
          </a:bodyPr>
          <a:lstStyle/>
          <a:p>
            <a:pPr>
              <a:spcBef>
                <a:spcPct val="50000"/>
              </a:spcBef>
            </a:pPr>
            <a:endParaRPr lang="en-US" altLang="en-US" sz="2000">
              <a:latin typeface="Times New Roman" pitchFamily="18" charset="0"/>
              <a:cs typeface="Arial" pitchFamily="34" charset="0"/>
            </a:endParaRPr>
          </a:p>
        </p:txBody>
      </p:sp>
      <p:sp>
        <p:nvSpPr>
          <p:cNvPr id="146450" name="Text Box 18"/>
          <p:cNvSpPr txBox="1">
            <a:spLocks noChangeArrowheads="1"/>
          </p:cNvSpPr>
          <p:nvPr/>
        </p:nvSpPr>
        <p:spPr bwMode="auto">
          <a:xfrm>
            <a:off x="7591425" y="3703638"/>
            <a:ext cx="731838" cy="396875"/>
          </a:xfrm>
          <a:prstGeom prst="rect">
            <a:avLst/>
          </a:prstGeom>
          <a:noFill/>
          <a:ln w="28575" algn="ctr">
            <a:noFill/>
            <a:miter lim="800000"/>
            <a:headEnd/>
            <a:tailEnd/>
          </a:ln>
        </p:spPr>
        <p:txBody>
          <a:bodyPr>
            <a:spAutoFit/>
          </a:bodyPr>
          <a:lstStyle/>
          <a:p>
            <a:pPr>
              <a:spcBef>
                <a:spcPct val="50000"/>
              </a:spcBef>
            </a:pPr>
            <a:r>
              <a:rPr lang="en-US" altLang="ar-SA" sz="2000">
                <a:latin typeface="Times New Roman" pitchFamily="18" charset="0"/>
                <a:cs typeface="Arial" pitchFamily="34" charset="0"/>
              </a:rPr>
              <a:t>F.A</a:t>
            </a:r>
          </a:p>
        </p:txBody>
      </p:sp>
      <p:sp>
        <p:nvSpPr>
          <p:cNvPr id="146451" name="Text Box 19"/>
          <p:cNvSpPr txBox="1">
            <a:spLocks noChangeArrowheads="1"/>
          </p:cNvSpPr>
          <p:nvPr/>
        </p:nvSpPr>
        <p:spPr bwMode="auto">
          <a:xfrm>
            <a:off x="6310313" y="3703638"/>
            <a:ext cx="730250" cy="396875"/>
          </a:xfrm>
          <a:prstGeom prst="rect">
            <a:avLst/>
          </a:prstGeom>
          <a:noFill/>
          <a:ln w="28575" algn="ctr">
            <a:noFill/>
            <a:miter lim="800000"/>
            <a:headEnd/>
            <a:tailEnd/>
          </a:ln>
        </p:spPr>
        <p:txBody>
          <a:bodyPr>
            <a:spAutoFit/>
          </a:bodyPr>
          <a:lstStyle/>
          <a:p>
            <a:pPr>
              <a:spcBef>
                <a:spcPct val="50000"/>
              </a:spcBef>
            </a:pPr>
            <a:r>
              <a:rPr lang="en-US" altLang="ar-SA" sz="2000">
                <a:latin typeface="Times New Roman" pitchFamily="18" charset="0"/>
                <a:cs typeface="Arial" pitchFamily="34" charset="0"/>
              </a:rPr>
              <a:t>F.A</a:t>
            </a:r>
          </a:p>
        </p:txBody>
      </p:sp>
      <p:sp>
        <p:nvSpPr>
          <p:cNvPr id="146452" name="Text Box 20"/>
          <p:cNvSpPr txBox="1">
            <a:spLocks noChangeArrowheads="1"/>
          </p:cNvSpPr>
          <p:nvPr/>
        </p:nvSpPr>
        <p:spPr bwMode="auto">
          <a:xfrm>
            <a:off x="5030788" y="3703638"/>
            <a:ext cx="730250" cy="396875"/>
          </a:xfrm>
          <a:prstGeom prst="rect">
            <a:avLst/>
          </a:prstGeom>
          <a:noFill/>
          <a:ln w="28575" algn="ctr">
            <a:noFill/>
            <a:miter lim="800000"/>
            <a:headEnd/>
            <a:tailEnd/>
          </a:ln>
        </p:spPr>
        <p:txBody>
          <a:bodyPr>
            <a:spAutoFit/>
          </a:bodyPr>
          <a:lstStyle/>
          <a:p>
            <a:pPr>
              <a:spcBef>
                <a:spcPct val="50000"/>
              </a:spcBef>
            </a:pPr>
            <a:r>
              <a:rPr lang="en-US" altLang="ar-SA" sz="2000">
                <a:latin typeface="Times New Roman" pitchFamily="18" charset="0"/>
                <a:cs typeface="Arial" pitchFamily="34" charset="0"/>
              </a:rPr>
              <a:t>F.A</a:t>
            </a:r>
          </a:p>
        </p:txBody>
      </p:sp>
      <p:sp>
        <p:nvSpPr>
          <p:cNvPr id="146453" name="Text Box 21"/>
          <p:cNvSpPr txBox="1">
            <a:spLocks noChangeArrowheads="1"/>
          </p:cNvSpPr>
          <p:nvPr/>
        </p:nvSpPr>
        <p:spPr bwMode="auto">
          <a:xfrm>
            <a:off x="3749675" y="3703638"/>
            <a:ext cx="730250" cy="396875"/>
          </a:xfrm>
          <a:prstGeom prst="rect">
            <a:avLst/>
          </a:prstGeom>
          <a:noFill/>
          <a:ln w="28575" algn="ctr">
            <a:noFill/>
            <a:miter lim="800000"/>
            <a:headEnd/>
            <a:tailEnd/>
          </a:ln>
        </p:spPr>
        <p:txBody>
          <a:bodyPr>
            <a:spAutoFit/>
          </a:bodyPr>
          <a:lstStyle/>
          <a:p>
            <a:pPr>
              <a:spcBef>
                <a:spcPct val="50000"/>
              </a:spcBef>
            </a:pPr>
            <a:r>
              <a:rPr lang="en-US" altLang="ar-SA" sz="2000">
                <a:latin typeface="Times New Roman" pitchFamily="18" charset="0"/>
                <a:cs typeface="Arial" pitchFamily="34" charset="0"/>
              </a:rPr>
              <a:t>F.A</a:t>
            </a:r>
          </a:p>
        </p:txBody>
      </p:sp>
      <p:sp>
        <p:nvSpPr>
          <p:cNvPr id="146454" name="Text Box 22"/>
          <p:cNvSpPr txBox="1">
            <a:spLocks noChangeArrowheads="1"/>
          </p:cNvSpPr>
          <p:nvPr/>
        </p:nvSpPr>
        <p:spPr bwMode="auto">
          <a:xfrm>
            <a:off x="915988" y="3795713"/>
            <a:ext cx="731837" cy="396875"/>
          </a:xfrm>
          <a:prstGeom prst="rect">
            <a:avLst/>
          </a:prstGeom>
          <a:noFill/>
          <a:ln w="28575" algn="ctr">
            <a:noFill/>
            <a:miter lim="800000"/>
            <a:headEnd/>
            <a:tailEnd/>
          </a:ln>
        </p:spPr>
        <p:txBody>
          <a:bodyPr>
            <a:spAutoFit/>
          </a:bodyPr>
          <a:lstStyle/>
          <a:p>
            <a:pPr>
              <a:spcBef>
                <a:spcPct val="50000"/>
              </a:spcBef>
            </a:pPr>
            <a:r>
              <a:rPr lang="en-US" altLang="ar-SA" sz="2000">
                <a:latin typeface="Times New Roman" pitchFamily="18" charset="0"/>
                <a:cs typeface="Arial" pitchFamily="34" charset="0"/>
              </a:rPr>
              <a:t>F.A</a:t>
            </a:r>
          </a:p>
        </p:txBody>
      </p:sp>
      <p:sp>
        <p:nvSpPr>
          <p:cNvPr id="146455" name="Line 23"/>
          <p:cNvSpPr>
            <a:spLocks noChangeShapeType="1"/>
          </p:cNvSpPr>
          <p:nvPr/>
        </p:nvSpPr>
        <p:spPr bwMode="auto">
          <a:xfrm>
            <a:off x="1373188" y="4343400"/>
            <a:ext cx="0" cy="457200"/>
          </a:xfrm>
          <a:prstGeom prst="line">
            <a:avLst/>
          </a:prstGeom>
          <a:noFill/>
          <a:ln w="28575">
            <a:solidFill>
              <a:schemeClr val="tx1"/>
            </a:solidFill>
            <a:round/>
            <a:headEnd/>
            <a:tailEnd type="triangle" w="med" len="med"/>
          </a:ln>
        </p:spPr>
        <p:txBody>
          <a:bodyPr/>
          <a:lstStyle/>
          <a:p>
            <a:endParaRPr lang="en-US"/>
          </a:p>
        </p:txBody>
      </p:sp>
      <p:sp>
        <p:nvSpPr>
          <p:cNvPr id="146456" name="Line 24"/>
          <p:cNvSpPr>
            <a:spLocks noChangeShapeType="1"/>
          </p:cNvSpPr>
          <p:nvPr/>
        </p:nvSpPr>
        <p:spPr bwMode="auto">
          <a:xfrm>
            <a:off x="5578475" y="4343400"/>
            <a:ext cx="0" cy="457200"/>
          </a:xfrm>
          <a:prstGeom prst="line">
            <a:avLst/>
          </a:prstGeom>
          <a:noFill/>
          <a:ln w="28575">
            <a:solidFill>
              <a:schemeClr val="tx1"/>
            </a:solidFill>
            <a:round/>
            <a:headEnd/>
            <a:tailEnd type="triangle" w="med" len="med"/>
          </a:ln>
        </p:spPr>
        <p:txBody>
          <a:bodyPr/>
          <a:lstStyle/>
          <a:p>
            <a:endParaRPr lang="en-US"/>
          </a:p>
        </p:txBody>
      </p:sp>
      <p:sp>
        <p:nvSpPr>
          <p:cNvPr id="146457" name="Line 25"/>
          <p:cNvSpPr>
            <a:spLocks noChangeShapeType="1"/>
          </p:cNvSpPr>
          <p:nvPr/>
        </p:nvSpPr>
        <p:spPr bwMode="auto">
          <a:xfrm>
            <a:off x="6859588" y="4343400"/>
            <a:ext cx="0" cy="457200"/>
          </a:xfrm>
          <a:prstGeom prst="line">
            <a:avLst/>
          </a:prstGeom>
          <a:noFill/>
          <a:ln w="28575">
            <a:solidFill>
              <a:schemeClr val="tx1"/>
            </a:solidFill>
            <a:round/>
            <a:headEnd/>
            <a:tailEnd type="triangle" w="med" len="med"/>
          </a:ln>
        </p:spPr>
        <p:txBody>
          <a:bodyPr/>
          <a:lstStyle/>
          <a:p>
            <a:endParaRPr lang="en-US"/>
          </a:p>
        </p:txBody>
      </p:sp>
      <p:sp>
        <p:nvSpPr>
          <p:cNvPr id="146458" name="Line 26"/>
          <p:cNvSpPr>
            <a:spLocks noChangeShapeType="1"/>
          </p:cNvSpPr>
          <p:nvPr/>
        </p:nvSpPr>
        <p:spPr bwMode="auto">
          <a:xfrm>
            <a:off x="4206875" y="4343400"/>
            <a:ext cx="0" cy="457200"/>
          </a:xfrm>
          <a:prstGeom prst="line">
            <a:avLst/>
          </a:prstGeom>
          <a:noFill/>
          <a:ln w="28575">
            <a:solidFill>
              <a:schemeClr val="tx1"/>
            </a:solidFill>
            <a:round/>
            <a:headEnd/>
            <a:tailEnd type="triangle" w="med" len="med"/>
          </a:ln>
        </p:spPr>
        <p:txBody>
          <a:bodyPr/>
          <a:lstStyle/>
          <a:p>
            <a:endParaRPr lang="en-US"/>
          </a:p>
        </p:txBody>
      </p:sp>
      <p:sp>
        <p:nvSpPr>
          <p:cNvPr id="146459" name="Line 27"/>
          <p:cNvSpPr>
            <a:spLocks noChangeShapeType="1"/>
          </p:cNvSpPr>
          <p:nvPr/>
        </p:nvSpPr>
        <p:spPr bwMode="auto">
          <a:xfrm flipH="1">
            <a:off x="1006475" y="2789238"/>
            <a:ext cx="7589838" cy="0"/>
          </a:xfrm>
          <a:prstGeom prst="line">
            <a:avLst/>
          </a:prstGeom>
          <a:noFill/>
          <a:ln w="28575">
            <a:solidFill>
              <a:schemeClr val="tx1"/>
            </a:solidFill>
            <a:round/>
            <a:headEnd/>
            <a:tailEnd/>
          </a:ln>
        </p:spPr>
        <p:txBody>
          <a:bodyPr/>
          <a:lstStyle/>
          <a:p>
            <a:endParaRPr lang="en-US"/>
          </a:p>
        </p:txBody>
      </p:sp>
      <p:sp>
        <p:nvSpPr>
          <p:cNvPr id="146460" name="Text Box 28"/>
          <p:cNvSpPr txBox="1">
            <a:spLocks noChangeArrowheads="1"/>
          </p:cNvSpPr>
          <p:nvPr/>
        </p:nvSpPr>
        <p:spPr bwMode="auto">
          <a:xfrm>
            <a:off x="8594725" y="2332038"/>
            <a:ext cx="366713" cy="396875"/>
          </a:xfrm>
          <a:prstGeom prst="rect">
            <a:avLst/>
          </a:prstGeom>
          <a:noFill/>
          <a:ln w="28575" algn="ctr">
            <a:noFill/>
            <a:miter lim="800000"/>
            <a:headEnd/>
            <a:tailEnd/>
          </a:ln>
        </p:spPr>
        <p:txBody>
          <a:bodyPr>
            <a:spAutoFit/>
          </a:bodyPr>
          <a:lstStyle/>
          <a:p>
            <a:pPr>
              <a:spcBef>
                <a:spcPct val="50000"/>
              </a:spcBef>
            </a:pPr>
            <a:r>
              <a:rPr lang="en-US" altLang="ar-SA" sz="2000" b="1">
                <a:solidFill>
                  <a:schemeClr val="tx2"/>
                </a:solidFill>
                <a:latin typeface="Times New Roman" pitchFamily="18" charset="0"/>
                <a:cs typeface="Arial" pitchFamily="34" charset="0"/>
              </a:rPr>
              <a:t>M</a:t>
            </a:r>
          </a:p>
        </p:txBody>
      </p:sp>
      <p:sp>
        <p:nvSpPr>
          <p:cNvPr id="146461" name="Line 29"/>
          <p:cNvSpPr>
            <a:spLocks noChangeShapeType="1"/>
          </p:cNvSpPr>
          <p:nvPr/>
        </p:nvSpPr>
        <p:spPr bwMode="auto">
          <a:xfrm>
            <a:off x="8139113" y="2606675"/>
            <a:ext cx="0" cy="822325"/>
          </a:xfrm>
          <a:prstGeom prst="line">
            <a:avLst/>
          </a:prstGeom>
          <a:noFill/>
          <a:ln w="28575">
            <a:solidFill>
              <a:schemeClr val="tx1"/>
            </a:solidFill>
            <a:round/>
            <a:headEnd/>
            <a:tailEnd/>
          </a:ln>
        </p:spPr>
        <p:txBody>
          <a:bodyPr/>
          <a:lstStyle/>
          <a:p>
            <a:endParaRPr lang="en-US"/>
          </a:p>
        </p:txBody>
      </p:sp>
      <p:sp>
        <p:nvSpPr>
          <p:cNvPr id="146462" name="Line 30"/>
          <p:cNvSpPr>
            <a:spLocks noChangeShapeType="1"/>
          </p:cNvSpPr>
          <p:nvPr/>
        </p:nvSpPr>
        <p:spPr bwMode="auto">
          <a:xfrm>
            <a:off x="7680325" y="2149475"/>
            <a:ext cx="3175" cy="914400"/>
          </a:xfrm>
          <a:prstGeom prst="line">
            <a:avLst/>
          </a:prstGeom>
          <a:noFill/>
          <a:ln w="28575">
            <a:solidFill>
              <a:schemeClr val="tx1"/>
            </a:solidFill>
            <a:round/>
            <a:headEnd/>
            <a:tailEnd/>
          </a:ln>
        </p:spPr>
        <p:txBody>
          <a:bodyPr/>
          <a:lstStyle/>
          <a:p>
            <a:endParaRPr lang="en-US"/>
          </a:p>
        </p:txBody>
      </p:sp>
      <p:sp>
        <p:nvSpPr>
          <p:cNvPr id="146463" name="Line 31"/>
          <p:cNvSpPr>
            <a:spLocks noChangeShapeType="1"/>
          </p:cNvSpPr>
          <p:nvPr/>
        </p:nvSpPr>
        <p:spPr bwMode="auto">
          <a:xfrm>
            <a:off x="7591425" y="2789238"/>
            <a:ext cx="0" cy="274637"/>
          </a:xfrm>
          <a:prstGeom prst="line">
            <a:avLst/>
          </a:prstGeom>
          <a:noFill/>
          <a:ln w="28575">
            <a:solidFill>
              <a:schemeClr val="tx1"/>
            </a:solidFill>
            <a:round/>
            <a:headEnd/>
            <a:tailEnd/>
          </a:ln>
        </p:spPr>
        <p:txBody>
          <a:bodyPr/>
          <a:lstStyle/>
          <a:p>
            <a:endParaRPr lang="en-US"/>
          </a:p>
        </p:txBody>
      </p:sp>
      <p:grpSp>
        <p:nvGrpSpPr>
          <p:cNvPr id="2" name="Group 32"/>
          <p:cNvGrpSpPr>
            <a:grpSpLocks/>
          </p:cNvGrpSpPr>
          <p:nvPr/>
        </p:nvGrpSpPr>
        <p:grpSpPr bwMode="auto">
          <a:xfrm rot="5400000">
            <a:off x="7500144" y="3063081"/>
            <a:ext cx="273050" cy="274638"/>
            <a:chOff x="2688" y="1488"/>
            <a:chExt cx="432" cy="384"/>
          </a:xfrm>
        </p:grpSpPr>
        <p:sp>
          <p:nvSpPr>
            <p:cNvPr id="146512" name="Arc 33"/>
            <p:cNvSpPr>
              <a:spLocks/>
            </p:cNvSpPr>
            <p:nvPr/>
          </p:nvSpPr>
          <p:spPr bwMode="auto">
            <a:xfrm>
              <a:off x="2688" y="1488"/>
              <a:ext cx="96" cy="383"/>
            </a:xfrm>
            <a:custGeom>
              <a:avLst/>
              <a:gdLst>
                <a:gd name="T0" fmla="*/ 0 w 21600"/>
                <a:gd name="T1" fmla="*/ 0 h 43154"/>
                <a:gd name="T2" fmla="*/ 6 w 21600"/>
                <a:gd name="T3" fmla="*/ 383 h 43154"/>
                <a:gd name="T4" fmla="*/ 0 w 21600"/>
                <a:gd name="T5" fmla="*/ 192 h 43154"/>
                <a:gd name="T6" fmla="*/ 0 60000 65536"/>
                <a:gd name="T7" fmla="*/ 0 60000 65536"/>
                <a:gd name="T8" fmla="*/ 0 60000 65536"/>
                <a:gd name="T9" fmla="*/ 0 w 21600"/>
                <a:gd name="T10" fmla="*/ 0 h 43154"/>
                <a:gd name="T11" fmla="*/ 21600 w 21600"/>
                <a:gd name="T12" fmla="*/ 43154 h 43154"/>
              </a:gdLst>
              <a:ahLst/>
              <a:cxnLst>
                <a:cxn ang="T6">
                  <a:pos x="T0" y="T1"/>
                </a:cxn>
                <a:cxn ang="T7">
                  <a:pos x="T2" y="T3"/>
                </a:cxn>
                <a:cxn ang="T8">
                  <a:pos x="T4" y="T5"/>
                </a:cxn>
              </a:cxnLst>
              <a:rect l="T9" t="T10" r="T11" b="T12"/>
              <a:pathLst>
                <a:path w="21600" h="43154" fill="none" extrusionOk="0">
                  <a:moveTo>
                    <a:pt x="-1" y="0"/>
                  </a:moveTo>
                  <a:cubicBezTo>
                    <a:pt x="11929" y="0"/>
                    <a:pt x="21600" y="9670"/>
                    <a:pt x="21600" y="21600"/>
                  </a:cubicBezTo>
                  <a:cubicBezTo>
                    <a:pt x="21600" y="32980"/>
                    <a:pt x="12769" y="42409"/>
                    <a:pt x="1412" y="43153"/>
                  </a:cubicBezTo>
                </a:path>
                <a:path w="21600" h="43154" stroke="0" extrusionOk="0">
                  <a:moveTo>
                    <a:pt x="-1" y="0"/>
                  </a:moveTo>
                  <a:cubicBezTo>
                    <a:pt x="11929" y="0"/>
                    <a:pt x="21600" y="9670"/>
                    <a:pt x="21600" y="21600"/>
                  </a:cubicBezTo>
                  <a:cubicBezTo>
                    <a:pt x="21600" y="32980"/>
                    <a:pt x="12769" y="42409"/>
                    <a:pt x="1412" y="43153"/>
                  </a:cubicBezTo>
                  <a:lnTo>
                    <a:pt x="0" y="21600"/>
                  </a:lnTo>
                  <a:close/>
                </a:path>
              </a:pathLst>
            </a:custGeom>
            <a:noFill/>
            <a:ln w="25400">
              <a:solidFill>
                <a:schemeClr val="tx1"/>
              </a:solidFill>
              <a:round/>
              <a:headEnd/>
              <a:tailEnd/>
            </a:ln>
          </p:spPr>
          <p:txBody>
            <a:bodyPr wrap="none" anchor="ctr"/>
            <a:lstStyle/>
            <a:p>
              <a:endParaRPr lang="en-US"/>
            </a:p>
          </p:txBody>
        </p:sp>
        <p:sp>
          <p:nvSpPr>
            <p:cNvPr id="146513" name="Arc 34"/>
            <p:cNvSpPr>
              <a:spLocks/>
            </p:cNvSpPr>
            <p:nvPr/>
          </p:nvSpPr>
          <p:spPr bwMode="auto">
            <a:xfrm>
              <a:off x="2688" y="1488"/>
              <a:ext cx="432" cy="384"/>
            </a:xfrm>
            <a:custGeom>
              <a:avLst/>
              <a:gdLst>
                <a:gd name="T0" fmla="*/ 0 w 21600"/>
                <a:gd name="T1" fmla="*/ 0 h 43189"/>
                <a:gd name="T2" fmla="*/ 14 w 21600"/>
                <a:gd name="T3" fmla="*/ 384 h 43189"/>
                <a:gd name="T4" fmla="*/ 0 w 21600"/>
                <a:gd name="T5" fmla="*/ 192 h 43189"/>
                <a:gd name="T6" fmla="*/ 0 60000 65536"/>
                <a:gd name="T7" fmla="*/ 0 60000 65536"/>
                <a:gd name="T8" fmla="*/ 0 60000 65536"/>
                <a:gd name="T9" fmla="*/ 0 w 21600"/>
                <a:gd name="T10" fmla="*/ 0 h 43189"/>
                <a:gd name="T11" fmla="*/ 21600 w 21600"/>
                <a:gd name="T12" fmla="*/ 43189 h 43189"/>
              </a:gdLst>
              <a:ahLst/>
              <a:cxnLst>
                <a:cxn ang="T6">
                  <a:pos x="T0" y="T1"/>
                </a:cxn>
                <a:cxn ang="T7">
                  <a:pos x="T2" y="T3"/>
                </a:cxn>
                <a:cxn ang="T8">
                  <a:pos x="T4" y="T5"/>
                </a:cxn>
              </a:cxnLst>
              <a:rect l="T9" t="T10" r="T11" b="T12"/>
              <a:pathLst>
                <a:path w="21600" h="43189" fill="none" extrusionOk="0">
                  <a:moveTo>
                    <a:pt x="-1" y="0"/>
                  </a:moveTo>
                  <a:cubicBezTo>
                    <a:pt x="11929" y="0"/>
                    <a:pt x="21600" y="9670"/>
                    <a:pt x="21600" y="21600"/>
                  </a:cubicBezTo>
                  <a:cubicBezTo>
                    <a:pt x="21600" y="33256"/>
                    <a:pt x="12350" y="42810"/>
                    <a:pt x="699" y="43188"/>
                  </a:cubicBezTo>
                </a:path>
                <a:path w="21600" h="43189" stroke="0" extrusionOk="0">
                  <a:moveTo>
                    <a:pt x="-1" y="0"/>
                  </a:moveTo>
                  <a:cubicBezTo>
                    <a:pt x="11929" y="0"/>
                    <a:pt x="21600" y="9670"/>
                    <a:pt x="21600" y="21600"/>
                  </a:cubicBezTo>
                  <a:cubicBezTo>
                    <a:pt x="21600" y="33256"/>
                    <a:pt x="12350" y="42810"/>
                    <a:pt x="699" y="43188"/>
                  </a:cubicBezTo>
                  <a:lnTo>
                    <a:pt x="0" y="21600"/>
                  </a:lnTo>
                  <a:close/>
                </a:path>
              </a:pathLst>
            </a:custGeom>
            <a:noFill/>
            <a:ln w="25400">
              <a:solidFill>
                <a:schemeClr val="tx1"/>
              </a:solidFill>
              <a:round/>
              <a:headEnd/>
              <a:tailEnd/>
            </a:ln>
          </p:spPr>
          <p:txBody>
            <a:bodyPr wrap="none" anchor="ctr"/>
            <a:lstStyle/>
            <a:p>
              <a:endParaRPr lang="en-US"/>
            </a:p>
          </p:txBody>
        </p:sp>
      </p:grpSp>
      <p:sp>
        <p:nvSpPr>
          <p:cNvPr id="146465" name="Arc 35"/>
          <p:cNvSpPr>
            <a:spLocks/>
          </p:cNvSpPr>
          <p:nvPr/>
        </p:nvSpPr>
        <p:spPr bwMode="auto">
          <a:xfrm rot="-2871623" flipH="1" flipV="1">
            <a:off x="7529513" y="2868612"/>
            <a:ext cx="217488" cy="246063"/>
          </a:xfrm>
          <a:custGeom>
            <a:avLst/>
            <a:gdLst>
              <a:gd name="T0" fmla="*/ 45011 w 20753"/>
              <a:gd name="T1" fmla="*/ 0 h 21169"/>
              <a:gd name="T2" fmla="*/ 217488 w 20753"/>
              <a:gd name="T3" fmla="*/ 176437 h 21169"/>
              <a:gd name="T4" fmla="*/ 0 w 20753"/>
              <a:gd name="T5" fmla="*/ 246063 h 21169"/>
              <a:gd name="T6" fmla="*/ 0 60000 65536"/>
              <a:gd name="T7" fmla="*/ 0 60000 65536"/>
              <a:gd name="T8" fmla="*/ 0 60000 65536"/>
              <a:gd name="T9" fmla="*/ 0 w 20753"/>
              <a:gd name="T10" fmla="*/ 0 h 21169"/>
              <a:gd name="T11" fmla="*/ 20753 w 20753"/>
              <a:gd name="T12" fmla="*/ 21169 h 21169"/>
            </a:gdLst>
            <a:ahLst/>
            <a:cxnLst>
              <a:cxn ang="T6">
                <a:pos x="T0" y="T1"/>
              </a:cxn>
              <a:cxn ang="T7">
                <a:pos x="T2" y="T3"/>
              </a:cxn>
              <a:cxn ang="T8">
                <a:pos x="T4" y="T5"/>
              </a:cxn>
            </a:cxnLst>
            <a:rect l="T9" t="T10" r="T11" b="T12"/>
            <a:pathLst>
              <a:path w="20753" h="21169" fill="none" extrusionOk="0">
                <a:moveTo>
                  <a:pt x="4294" y="0"/>
                </a:moveTo>
                <a:cubicBezTo>
                  <a:pt x="12179" y="1600"/>
                  <a:pt x="18521" y="7449"/>
                  <a:pt x="20752" y="15179"/>
                </a:cubicBezTo>
              </a:path>
              <a:path w="20753" h="21169" stroke="0" extrusionOk="0">
                <a:moveTo>
                  <a:pt x="4294" y="0"/>
                </a:moveTo>
                <a:cubicBezTo>
                  <a:pt x="12179" y="1600"/>
                  <a:pt x="18521" y="7449"/>
                  <a:pt x="20752" y="15179"/>
                </a:cubicBezTo>
                <a:lnTo>
                  <a:pt x="0" y="21169"/>
                </a:lnTo>
                <a:close/>
              </a:path>
            </a:pathLst>
          </a:custGeom>
          <a:noFill/>
          <a:ln w="28575">
            <a:solidFill>
              <a:schemeClr val="tx1"/>
            </a:solidFill>
            <a:round/>
            <a:headEnd/>
            <a:tailEnd/>
          </a:ln>
        </p:spPr>
        <p:txBody>
          <a:bodyPr wrap="none" anchor="ctr"/>
          <a:lstStyle/>
          <a:p>
            <a:endParaRPr lang="en-US"/>
          </a:p>
        </p:txBody>
      </p:sp>
      <p:sp>
        <p:nvSpPr>
          <p:cNvPr id="146466" name="Line 36"/>
          <p:cNvSpPr>
            <a:spLocks noChangeShapeType="1"/>
          </p:cNvSpPr>
          <p:nvPr/>
        </p:nvSpPr>
        <p:spPr bwMode="auto">
          <a:xfrm>
            <a:off x="7620000" y="3336925"/>
            <a:ext cx="0" cy="92075"/>
          </a:xfrm>
          <a:prstGeom prst="line">
            <a:avLst/>
          </a:prstGeom>
          <a:noFill/>
          <a:ln w="28575">
            <a:solidFill>
              <a:schemeClr val="tx1"/>
            </a:solidFill>
            <a:round/>
            <a:headEnd/>
            <a:tailEnd/>
          </a:ln>
        </p:spPr>
        <p:txBody>
          <a:bodyPr/>
          <a:lstStyle/>
          <a:p>
            <a:endParaRPr lang="en-US"/>
          </a:p>
        </p:txBody>
      </p:sp>
      <p:sp>
        <p:nvSpPr>
          <p:cNvPr id="146467" name="Line 37"/>
          <p:cNvSpPr>
            <a:spLocks noChangeShapeType="1"/>
          </p:cNvSpPr>
          <p:nvPr/>
        </p:nvSpPr>
        <p:spPr bwMode="auto">
          <a:xfrm flipH="1">
            <a:off x="6386513" y="2149475"/>
            <a:ext cx="14287" cy="911225"/>
          </a:xfrm>
          <a:prstGeom prst="line">
            <a:avLst/>
          </a:prstGeom>
          <a:noFill/>
          <a:ln w="28575">
            <a:solidFill>
              <a:schemeClr val="tx1"/>
            </a:solidFill>
            <a:round/>
            <a:headEnd/>
            <a:tailEnd/>
          </a:ln>
        </p:spPr>
        <p:txBody>
          <a:bodyPr/>
          <a:lstStyle/>
          <a:p>
            <a:endParaRPr lang="en-US"/>
          </a:p>
        </p:txBody>
      </p:sp>
      <p:grpSp>
        <p:nvGrpSpPr>
          <p:cNvPr id="3" name="Group 38"/>
          <p:cNvGrpSpPr>
            <a:grpSpLocks/>
          </p:cNvGrpSpPr>
          <p:nvPr/>
        </p:nvGrpSpPr>
        <p:grpSpPr bwMode="auto">
          <a:xfrm rot="5400000">
            <a:off x="6203157" y="3059906"/>
            <a:ext cx="273050" cy="274637"/>
            <a:chOff x="2688" y="1488"/>
            <a:chExt cx="432" cy="384"/>
          </a:xfrm>
        </p:grpSpPr>
        <p:sp>
          <p:nvSpPr>
            <p:cNvPr id="146510" name="Arc 39"/>
            <p:cNvSpPr>
              <a:spLocks/>
            </p:cNvSpPr>
            <p:nvPr/>
          </p:nvSpPr>
          <p:spPr bwMode="auto">
            <a:xfrm>
              <a:off x="2688" y="1488"/>
              <a:ext cx="96" cy="383"/>
            </a:xfrm>
            <a:custGeom>
              <a:avLst/>
              <a:gdLst>
                <a:gd name="T0" fmla="*/ 0 w 21600"/>
                <a:gd name="T1" fmla="*/ 0 h 43154"/>
                <a:gd name="T2" fmla="*/ 6 w 21600"/>
                <a:gd name="T3" fmla="*/ 383 h 43154"/>
                <a:gd name="T4" fmla="*/ 0 w 21600"/>
                <a:gd name="T5" fmla="*/ 192 h 43154"/>
                <a:gd name="T6" fmla="*/ 0 60000 65536"/>
                <a:gd name="T7" fmla="*/ 0 60000 65536"/>
                <a:gd name="T8" fmla="*/ 0 60000 65536"/>
                <a:gd name="T9" fmla="*/ 0 w 21600"/>
                <a:gd name="T10" fmla="*/ 0 h 43154"/>
                <a:gd name="T11" fmla="*/ 21600 w 21600"/>
                <a:gd name="T12" fmla="*/ 43154 h 43154"/>
              </a:gdLst>
              <a:ahLst/>
              <a:cxnLst>
                <a:cxn ang="T6">
                  <a:pos x="T0" y="T1"/>
                </a:cxn>
                <a:cxn ang="T7">
                  <a:pos x="T2" y="T3"/>
                </a:cxn>
                <a:cxn ang="T8">
                  <a:pos x="T4" y="T5"/>
                </a:cxn>
              </a:cxnLst>
              <a:rect l="T9" t="T10" r="T11" b="T12"/>
              <a:pathLst>
                <a:path w="21600" h="43154" fill="none" extrusionOk="0">
                  <a:moveTo>
                    <a:pt x="-1" y="0"/>
                  </a:moveTo>
                  <a:cubicBezTo>
                    <a:pt x="11929" y="0"/>
                    <a:pt x="21600" y="9670"/>
                    <a:pt x="21600" y="21600"/>
                  </a:cubicBezTo>
                  <a:cubicBezTo>
                    <a:pt x="21600" y="32980"/>
                    <a:pt x="12769" y="42409"/>
                    <a:pt x="1412" y="43153"/>
                  </a:cubicBezTo>
                </a:path>
                <a:path w="21600" h="43154" stroke="0" extrusionOk="0">
                  <a:moveTo>
                    <a:pt x="-1" y="0"/>
                  </a:moveTo>
                  <a:cubicBezTo>
                    <a:pt x="11929" y="0"/>
                    <a:pt x="21600" y="9670"/>
                    <a:pt x="21600" y="21600"/>
                  </a:cubicBezTo>
                  <a:cubicBezTo>
                    <a:pt x="21600" y="32980"/>
                    <a:pt x="12769" y="42409"/>
                    <a:pt x="1412" y="43153"/>
                  </a:cubicBezTo>
                  <a:lnTo>
                    <a:pt x="0" y="21600"/>
                  </a:lnTo>
                  <a:close/>
                </a:path>
              </a:pathLst>
            </a:custGeom>
            <a:noFill/>
            <a:ln w="25400">
              <a:solidFill>
                <a:schemeClr val="tx1"/>
              </a:solidFill>
              <a:round/>
              <a:headEnd/>
              <a:tailEnd/>
            </a:ln>
          </p:spPr>
          <p:txBody>
            <a:bodyPr wrap="none" anchor="ctr"/>
            <a:lstStyle/>
            <a:p>
              <a:endParaRPr lang="en-US"/>
            </a:p>
          </p:txBody>
        </p:sp>
        <p:sp>
          <p:nvSpPr>
            <p:cNvPr id="146511" name="Arc 40"/>
            <p:cNvSpPr>
              <a:spLocks/>
            </p:cNvSpPr>
            <p:nvPr/>
          </p:nvSpPr>
          <p:spPr bwMode="auto">
            <a:xfrm>
              <a:off x="2688" y="1488"/>
              <a:ext cx="432" cy="384"/>
            </a:xfrm>
            <a:custGeom>
              <a:avLst/>
              <a:gdLst>
                <a:gd name="T0" fmla="*/ 0 w 21600"/>
                <a:gd name="T1" fmla="*/ 0 h 43189"/>
                <a:gd name="T2" fmla="*/ 14 w 21600"/>
                <a:gd name="T3" fmla="*/ 384 h 43189"/>
                <a:gd name="T4" fmla="*/ 0 w 21600"/>
                <a:gd name="T5" fmla="*/ 192 h 43189"/>
                <a:gd name="T6" fmla="*/ 0 60000 65536"/>
                <a:gd name="T7" fmla="*/ 0 60000 65536"/>
                <a:gd name="T8" fmla="*/ 0 60000 65536"/>
                <a:gd name="T9" fmla="*/ 0 w 21600"/>
                <a:gd name="T10" fmla="*/ 0 h 43189"/>
                <a:gd name="T11" fmla="*/ 21600 w 21600"/>
                <a:gd name="T12" fmla="*/ 43189 h 43189"/>
              </a:gdLst>
              <a:ahLst/>
              <a:cxnLst>
                <a:cxn ang="T6">
                  <a:pos x="T0" y="T1"/>
                </a:cxn>
                <a:cxn ang="T7">
                  <a:pos x="T2" y="T3"/>
                </a:cxn>
                <a:cxn ang="T8">
                  <a:pos x="T4" y="T5"/>
                </a:cxn>
              </a:cxnLst>
              <a:rect l="T9" t="T10" r="T11" b="T12"/>
              <a:pathLst>
                <a:path w="21600" h="43189" fill="none" extrusionOk="0">
                  <a:moveTo>
                    <a:pt x="-1" y="0"/>
                  </a:moveTo>
                  <a:cubicBezTo>
                    <a:pt x="11929" y="0"/>
                    <a:pt x="21600" y="9670"/>
                    <a:pt x="21600" y="21600"/>
                  </a:cubicBezTo>
                  <a:cubicBezTo>
                    <a:pt x="21600" y="33256"/>
                    <a:pt x="12350" y="42810"/>
                    <a:pt x="699" y="43188"/>
                  </a:cubicBezTo>
                </a:path>
                <a:path w="21600" h="43189" stroke="0" extrusionOk="0">
                  <a:moveTo>
                    <a:pt x="-1" y="0"/>
                  </a:moveTo>
                  <a:cubicBezTo>
                    <a:pt x="11929" y="0"/>
                    <a:pt x="21600" y="9670"/>
                    <a:pt x="21600" y="21600"/>
                  </a:cubicBezTo>
                  <a:cubicBezTo>
                    <a:pt x="21600" y="33256"/>
                    <a:pt x="12350" y="42810"/>
                    <a:pt x="699" y="43188"/>
                  </a:cubicBezTo>
                  <a:lnTo>
                    <a:pt x="0" y="21600"/>
                  </a:lnTo>
                  <a:close/>
                </a:path>
              </a:pathLst>
            </a:custGeom>
            <a:noFill/>
            <a:ln w="25400">
              <a:solidFill>
                <a:schemeClr val="tx1"/>
              </a:solidFill>
              <a:round/>
              <a:headEnd/>
              <a:tailEnd/>
            </a:ln>
          </p:spPr>
          <p:txBody>
            <a:bodyPr wrap="none" anchor="ctr"/>
            <a:lstStyle/>
            <a:p>
              <a:endParaRPr lang="en-US"/>
            </a:p>
          </p:txBody>
        </p:sp>
      </p:grpSp>
      <p:sp>
        <p:nvSpPr>
          <p:cNvPr id="146469" name="Arc 41"/>
          <p:cNvSpPr>
            <a:spLocks/>
          </p:cNvSpPr>
          <p:nvPr/>
        </p:nvSpPr>
        <p:spPr bwMode="auto">
          <a:xfrm rot="-2871623" flipH="1" flipV="1">
            <a:off x="6232525" y="2865438"/>
            <a:ext cx="217488" cy="246062"/>
          </a:xfrm>
          <a:custGeom>
            <a:avLst/>
            <a:gdLst>
              <a:gd name="T0" fmla="*/ 45011 w 20753"/>
              <a:gd name="T1" fmla="*/ 0 h 21169"/>
              <a:gd name="T2" fmla="*/ 217488 w 20753"/>
              <a:gd name="T3" fmla="*/ 176436 h 21169"/>
              <a:gd name="T4" fmla="*/ 0 w 20753"/>
              <a:gd name="T5" fmla="*/ 246062 h 21169"/>
              <a:gd name="T6" fmla="*/ 0 60000 65536"/>
              <a:gd name="T7" fmla="*/ 0 60000 65536"/>
              <a:gd name="T8" fmla="*/ 0 60000 65536"/>
              <a:gd name="T9" fmla="*/ 0 w 20753"/>
              <a:gd name="T10" fmla="*/ 0 h 21169"/>
              <a:gd name="T11" fmla="*/ 20753 w 20753"/>
              <a:gd name="T12" fmla="*/ 21169 h 21169"/>
            </a:gdLst>
            <a:ahLst/>
            <a:cxnLst>
              <a:cxn ang="T6">
                <a:pos x="T0" y="T1"/>
              </a:cxn>
              <a:cxn ang="T7">
                <a:pos x="T2" y="T3"/>
              </a:cxn>
              <a:cxn ang="T8">
                <a:pos x="T4" y="T5"/>
              </a:cxn>
            </a:cxnLst>
            <a:rect l="T9" t="T10" r="T11" b="T12"/>
            <a:pathLst>
              <a:path w="20753" h="21169" fill="none" extrusionOk="0">
                <a:moveTo>
                  <a:pt x="4294" y="0"/>
                </a:moveTo>
                <a:cubicBezTo>
                  <a:pt x="12179" y="1600"/>
                  <a:pt x="18521" y="7449"/>
                  <a:pt x="20752" y="15179"/>
                </a:cubicBezTo>
              </a:path>
              <a:path w="20753" h="21169" stroke="0" extrusionOk="0">
                <a:moveTo>
                  <a:pt x="4294" y="0"/>
                </a:moveTo>
                <a:cubicBezTo>
                  <a:pt x="12179" y="1600"/>
                  <a:pt x="18521" y="7449"/>
                  <a:pt x="20752" y="15179"/>
                </a:cubicBezTo>
                <a:lnTo>
                  <a:pt x="0" y="21169"/>
                </a:lnTo>
                <a:close/>
              </a:path>
            </a:pathLst>
          </a:custGeom>
          <a:noFill/>
          <a:ln w="28575">
            <a:solidFill>
              <a:schemeClr val="tx1"/>
            </a:solidFill>
            <a:round/>
            <a:headEnd/>
            <a:tailEnd/>
          </a:ln>
        </p:spPr>
        <p:txBody>
          <a:bodyPr wrap="none" anchor="ctr"/>
          <a:lstStyle/>
          <a:p>
            <a:endParaRPr lang="en-US"/>
          </a:p>
        </p:txBody>
      </p:sp>
      <p:sp>
        <p:nvSpPr>
          <p:cNvPr id="146470" name="Line 42"/>
          <p:cNvSpPr>
            <a:spLocks noChangeShapeType="1"/>
          </p:cNvSpPr>
          <p:nvPr/>
        </p:nvSpPr>
        <p:spPr bwMode="auto">
          <a:xfrm>
            <a:off x="6767513" y="2606675"/>
            <a:ext cx="0" cy="822325"/>
          </a:xfrm>
          <a:prstGeom prst="line">
            <a:avLst/>
          </a:prstGeom>
          <a:noFill/>
          <a:ln w="28575">
            <a:solidFill>
              <a:schemeClr val="tx1"/>
            </a:solidFill>
            <a:round/>
            <a:headEnd/>
            <a:tailEnd/>
          </a:ln>
        </p:spPr>
        <p:txBody>
          <a:bodyPr/>
          <a:lstStyle/>
          <a:p>
            <a:endParaRPr lang="en-US"/>
          </a:p>
        </p:txBody>
      </p:sp>
      <p:sp>
        <p:nvSpPr>
          <p:cNvPr id="146471" name="Line 43"/>
          <p:cNvSpPr>
            <a:spLocks noChangeShapeType="1"/>
          </p:cNvSpPr>
          <p:nvPr/>
        </p:nvSpPr>
        <p:spPr bwMode="auto">
          <a:xfrm>
            <a:off x="5487988" y="2606675"/>
            <a:ext cx="0" cy="822325"/>
          </a:xfrm>
          <a:prstGeom prst="line">
            <a:avLst/>
          </a:prstGeom>
          <a:noFill/>
          <a:ln w="28575">
            <a:solidFill>
              <a:schemeClr val="tx1"/>
            </a:solidFill>
            <a:round/>
            <a:headEnd/>
            <a:tailEnd/>
          </a:ln>
        </p:spPr>
        <p:txBody>
          <a:bodyPr/>
          <a:lstStyle/>
          <a:p>
            <a:endParaRPr lang="en-US"/>
          </a:p>
        </p:txBody>
      </p:sp>
      <p:sp>
        <p:nvSpPr>
          <p:cNvPr id="146472" name="Line 44"/>
          <p:cNvSpPr>
            <a:spLocks noChangeShapeType="1"/>
          </p:cNvSpPr>
          <p:nvPr/>
        </p:nvSpPr>
        <p:spPr bwMode="auto">
          <a:xfrm>
            <a:off x="4206875" y="2606675"/>
            <a:ext cx="0" cy="822325"/>
          </a:xfrm>
          <a:prstGeom prst="line">
            <a:avLst/>
          </a:prstGeom>
          <a:noFill/>
          <a:ln w="28575">
            <a:solidFill>
              <a:schemeClr val="tx1"/>
            </a:solidFill>
            <a:round/>
            <a:headEnd/>
            <a:tailEnd/>
          </a:ln>
        </p:spPr>
        <p:txBody>
          <a:bodyPr/>
          <a:lstStyle/>
          <a:p>
            <a:endParaRPr lang="en-US"/>
          </a:p>
        </p:txBody>
      </p:sp>
      <p:sp>
        <p:nvSpPr>
          <p:cNvPr id="146473" name="Line 45"/>
          <p:cNvSpPr>
            <a:spLocks noChangeShapeType="1"/>
          </p:cNvSpPr>
          <p:nvPr/>
        </p:nvSpPr>
        <p:spPr bwMode="auto">
          <a:xfrm>
            <a:off x="5121275" y="2149475"/>
            <a:ext cx="1588" cy="914400"/>
          </a:xfrm>
          <a:prstGeom prst="line">
            <a:avLst/>
          </a:prstGeom>
          <a:noFill/>
          <a:ln w="28575">
            <a:solidFill>
              <a:schemeClr val="tx1"/>
            </a:solidFill>
            <a:round/>
            <a:headEnd/>
            <a:tailEnd/>
          </a:ln>
        </p:spPr>
        <p:txBody>
          <a:bodyPr/>
          <a:lstStyle/>
          <a:p>
            <a:endParaRPr lang="en-US"/>
          </a:p>
        </p:txBody>
      </p:sp>
      <p:sp>
        <p:nvSpPr>
          <p:cNvPr id="146474" name="Line 46"/>
          <p:cNvSpPr>
            <a:spLocks noChangeShapeType="1"/>
          </p:cNvSpPr>
          <p:nvPr/>
        </p:nvSpPr>
        <p:spPr bwMode="auto">
          <a:xfrm>
            <a:off x="5030788" y="2789238"/>
            <a:ext cx="0" cy="274637"/>
          </a:xfrm>
          <a:prstGeom prst="line">
            <a:avLst/>
          </a:prstGeom>
          <a:noFill/>
          <a:ln w="28575">
            <a:solidFill>
              <a:schemeClr val="tx1"/>
            </a:solidFill>
            <a:round/>
            <a:headEnd/>
            <a:tailEnd/>
          </a:ln>
        </p:spPr>
        <p:txBody>
          <a:bodyPr/>
          <a:lstStyle/>
          <a:p>
            <a:endParaRPr lang="en-US"/>
          </a:p>
        </p:txBody>
      </p:sp>
      <p:grpSp>
        <p:nvGrpSpPr>
          <p:cNvPr id="4" name="Group 47"/>
          <p:cNvGrpSpPr>
            <a:grpSpLocks/>
          </p:cNvGrpSpPr>
          <p:nvPr/>
        </p:nvGrpSpPr>
        <p:grpSpPr bwMode="auto">
          <a:xfrm rot="5400000">
            <a:off x="4939507" y="3063081"/>
            <a:ext cx="273050" cy="274637"/>
            <a:chOff x="2688" y="1488"/>
            <a:chExt cx="432" cy="384"/>
          </a:xfrm>
        </p:grpSpPr>
        <p:sp>
          <p:nvSpPr>
            <p:cNvPr id="146508" name="Arc 48"/>
            <p:cNvSpPr>
              <a:spLocks/>
            </p:cNvSpPr>
            <p:nvPr/>
          </p:nvSpPr>
          <p:spPr bwMode="auto">
            <a:xfrm>
              <a:off x="2688" y="1488"/>
              <a:ext cx="96" cy="383"/>
            </a:xfrm>
            <a:custGeom>
              <a:avLst/>
              <a:gdLst>
                <a:gd name="T0" fmla="*/ 0 w 21600"/>
                <a:gd name="T1" fmla="*/ 0 h 43154"/>
                <a:gd name="T2" fmla="*/ 6 w 21600"/>
                <a:gd name="T3" fmla="*/ 383 h 43154"/>
                <a:gd name="T4" fmla="*/ 0 w 21600"/>
                <a:gd name="T5" fmla="*/ 192 h 43154"/>
                <a:gd name="T6" fmla="*/ 0 60000 65536"/>
                <a:gd name="T7" fmla="*/ 0 60000 65536"/>
                <a:gd name="T8" fmla="*/ 0 60000 65536"/>
                <a:gd name="T9" fmla="*/ 0 w 21600"/>
                <a:gd name="T10" fmla="*/ 0 h 43154"/>
                <a:gd name="T11" fmla="*/ 21600 w 21600"/>
                <a:gd name="T12" fmla="*/ 43154 h 43154"/>
              </a:gdLst>
              <a:ahLst/>
              <a:cxnLst>
                <a:cxn ang="T6">
                  <a:pos x="T0" y="T1"/>
                </a:cxn>
                <a:cxn ang="T7">
                  <a:pos x="T2" y="T3"/>
                </a:cxn>
                <a:cxn ang="T8">
                  <a:pos x="T4" y="T5"/>
                </a:cxn>
              </a:cxnLst>
              <a:rect l="T9" t="T10" r="T11" b="T12"/>
              <a:pathLst>
                <a:path w="21600" h="43154" fill="none" extrusionOk="0">
                  <a:moveTo>
                    <a:pt x="-1" y="0"/>
                  </a:moveTo>
                  <a:cubicBezTo>
                    <a:pt x="11929" y="0"/>
                    <a:pt x="21600" y="9670"/>
                    <a:pt x="21600" y="21600"/>
                  </a:cubicBezTo>
                  <a:cubicBezTo>
                    <a:pt x="21600" y="32980"/>
                    <a:pt x="12769" y="42409"/>
                    <a:pt x="1412" y="43153"/>
                  </a:cubicBezTo>
                </a:path>
                <a:path w="21600" h="43154" stroke="0" extrusionOk="0">
                  <a:moveTo>
                    <a:pt x="-1" y="0"/>
                  </a:moveTo>
                  <a:cubicBezTo>
                    <a:pt x="11929" y="0"/>
                    <a:pt x="21600" y="9670"/>
                    <a:pt x="21600" y="21600"/>
                  </a:cubicBezTo>
                  <a:cubicBezTo>
                    <a:pt x="21600" y="32980"/>
                    <a:pt x="12769" y="42409"/>
                    <a:pt x="1412" y="43153"/>
                  </a:cubicBezTo>
                  <a:lnTo>
                    <a:pt x="0" y="21600"/>
                  </a:lnTo>
                  <a:close/>
                </a:path>
              </a:pathLst>
            </a:custGeom>
            <a:noFill/>
            <a:ln w="25400">
              <a:solidFill>
                <a:schemeClr val="tx1"/>
              </a:solidFill>
              <a:round/>
              <a:headEnd/>
              <a:tailEnd/>
            </a:ln>
          </p:spPr>
          <p:txBody>
            <a:bodyPr wrap="none" anchor="ctr"/>
            <a:lstStyle/>
            <a:p>
              <a:endParaRPr lang="en-US"/>
            </a:p>
          </p:txBody>
        </p:sp>
        <p:sp>
          <p:nvSpPr>
            <p:cNvPr id="146509" name="Arc 49"/>
            <p:cNvSpPr>
              <a:spLocks/>
            </p:cNvSpPr>
            <p:nvPr/>
          </p:nvSpPr>
          <p:spPr bwMode="auto">
            <a:xfrm>
              <a:off x="2688" y="1488"/>
              <a:ext cx="432" cy="384"/>
            </a:xfrm>
            <a:custGeom>
              <a:avLst/>
              <a:gdLst>
                <a:gd name="T0" fmla="*/ 0 w 21600"/>
                <a:gd name="T1" fmla="*/ 0 h 43189"/>
                <a:gd name="T2" fmla="*/ 14 w 21600"/>
                <a:gd name="T3" fmla="*/ 384 h 43189"/>
                <a:gd name="T4" fmla="*/ 0 w 21600"/>
                <a:gd name="T5" fmla="*/ 192 h 43189"/>
                <a:gd name="T6" fmla="*/ 0 60000 65536"/>
                <a:gd name="T7" fmla="*/ 0 60000 65536"/>
                <a:gd name="T8" fmla="*/ 0 60000 65536"/>
                <a:gd name="T9" fmla="*/ 0 w 21600"/>
                <a:gd name="T10" fmla="*/ 0 h 43189"/>
                <a:gd name="T11" fmla="*/ 21600 w 21600"/>
                <a:gd name="T12" fmla="*/ 43189 h 43189"/>
              </a:gdLst>
              <a:ahLst/>
              <a:cxnLst>
                <a:cxn ang="T6">
                  <a:pos x="T0" y="T1"/>
                </a:cxn>
                <a:cxn ang="T7">
                  <a:pos x="T2" y="T3"/>
                </a:cxn>
                <a:cxn ang="T8">
                  <a:pos x="T4" y="T5"/>
                </a:cxn>
              </a:cxnLst>
              <a:rect l="T9" t="T10" r="T11" b="T12"/>
              <a:pathLst>
                <a:path w="21600" h="43189" fill="none" extrusionOk="0">
                  <a:moveTo>
                    <a:pt x="-1" y="0"/>
                  </a:moveTo>
                  <a:cubicBezTo>
                    <a:pt x="11929" y="0"/>
                    <a:pt x="21600" y="9670"/>
                    <a:pt x="21600" y="21600"/>
                  </a:cubicBezTo>
                  <a:cubicBezTo>
                    <a:pt x="21600" y="33256"/>
                    <a:pt x="12350" y="42810"/>
                    <a:pt x="699" y="43188"/>
                  </a:cubicBezTo>
                </a:path>
                <a:path w="21600" h="43189" stroke="0" extrusionOk="0">
                  <a:moveTo>
                    <a:pt x="-1" y="0"/>
                  </a:moveTo>
                  <a:cubicBezTo>
                    <a:pt x="11929" y="0"/>
                    <a:pt x="21600" y="9670"/>
                    <a:pt x="21600" y="21600"/>
                  </a:cubicBezTo>
                  <a:cubicBezTo>
                    <a:pt x="21600" y="33256"/>
                    <a:pt x="12350" y="42810"/>
                    <a:pt x="699" y="43188"/>
                  </a:cubicBezTo>
                  <a:lnTo>
                    <a:pt x="0" y="21600"/>
                  </a:lnTo>
                  <a:close/>
                </a:path>
              </a:pathLst>
            </a:custGeom>
            <a:noFill/>
            <a:ln w="25400">
              <a:solidFill>
                <a:schemeClr val="tx1"/>
              </a:solidFill>
              <a:round/>
              <a:headEnd/>
              <a:tailEnd/>
            </a:ln>
          </p:spPr>
          <p:txBody>
            <a:bodyPr wrap="none" anchor="ctr"/>
            <a:lstStyle/>
            <a:p>
              <a:endParaRPr lang="en-US"/>
            </a:p>
          </p:txBody>
        </p:sp>
      </p:grpSp>
      <p:sp>
        <p:nvSpPr>
          <p:cNvPr id="146476" name="Arc 50"/>
          <p:cNvSpPr>
            <a:spLocks/>
          </p:cNvSpPr>
          <p:nvPr/>
        </p:nvSpPr>
        <p:spPr bwMode="auto">
          <a:xfrm rot="-2871623" flipH="1" flipV="1">
            <a:off x="4968875" y="2868613"/>
            <a:ext cx="217488" cy="246062"/>
          </a:xfrm>
          <a:custGeom>
            <a:avLst/>
            <a:gdLst>
              <a:gd name="T0" fmla="*/ 45011 w 20753"/>
              <a:gd name="T1" fmla="*/ 0 h 21169"/>
              <a:gd name="T2" fmla="*/ 217488 w 20753"/>
              <a:gd name="T3" fmla="*/ 176436 h 21169"/>
              <a:gd name="T4" fmla="*/ 0 w 20753"/>
              <a:gd name="T5" fmla="*/ 246062 h 21169"/>
              <a:gd name="T6" fmla="*/ 0 60000 65536"/>
              <a:gd name="T7" fmla="*/ 0 60000 65536"/>
              <a:gd name="T8" fmla="*/ 0 60000 65536"/>
              <a:gd name="T9" fmla="*/ 0 w 20753"/>
              <a:gd name="T10" fmla="*/ 0 h 21169"/>
              <a:gd name="T11" fmla="*/ 20753 w 20753"/>
              <a:gd name="T12" fmla="*/ 21169 h 21169"/>
            </a:gdLst>
            <a:ahLst/>
            <a:cxnLst>
              <a:cxn ang="T6">
                <a:pos x="T0" y="T1"/>
              </a:cxn>
              <a:cxn ang="T7">
                <a:pos x="T2" y="T3"/>
              </a:cxn>
              <a:cxn ang="T8">
                <a:pos x="T4" y="T5"/>
              </a:cxn>
            </a:cxnLst>
            <a:rect l="T9" t="T10" r="T11" b="T12"/>
            <a:pathLst>
              <a:path w="20753" h="21169" fill="none" extrusionOk="0">
                <a:moveTo>
                  <a:pt x="4294" y="0"/>
                </a:moveTo>
                <a:cubicBezTo>
                  <a:pt x="12179" y="1600"/>
                  <a:pt x="18521" y="7449"/>
                  <a:pt x="20752" y="15179"/>
                </a:cubicBezTo>
              </a:path>
              <a:path w="20753" h="21169" stroke="0" extrusionOk="0">
                <a:moveTo>
                  <a:pt x="4294" y="0"/>
                </a:moveTo>
                <a:cubicBezTo>
                  <a:pt x="12179" y="1600"/>
                  <a:pt x="18521" y="7449"/>
                  <a:pt x="20752" y="15179"/>
                </a:cubicBezTo>
                <a:lnTo>
                  <a:pt x="0" y="21169"/>
                </a:lnTo>
                <a:close/>
              </a:path>
            </a:pathLst>
          </a:custGeom>
          <a:noFill/>
          <a:ln w="28575">
            <a:solidFill>
              <a:schemeClr val="tx1"/>
            </a:solidFill>
            <a:round/>
            <a:headEnd/>
            <a:tailEnd/>
          </a:ln>
        </p:spPr>
        <p:txBody>
          <a:bodyPr wrap="none" anchor="ctr"/>
          <a:lstStyle/>
          <a:p>
            <a:endParaRPr lang="en-US"/>
          </a:p>
        </p:txBody>
      </p:sp>
      <p:sp>
        <p:nvSpPr>
          <p:cNvPr id="146477" name="Line 51"/>
          <p:cNvSpPr>
            <a:spLocks noChangeShapeType="1"/>
          </p:cNvSpPr>
          <p:nvPr/>
        </p:nvSpPr>
        <p:spPr bwMode="auto">
          <a:xfrm>
            <a:off x="1096963" y="2149475"/>
            <a:ext cx="1587" cy="914400"/>
          </a:xfrm>
          <a:prstGeom prst="line">
            <a:avLst/>
          </a:prstGeom>
          <a:noFill/>
          <a:ln w="28575">
            <a:solidFill>
              <a:schemeClr val="tx1"/>
            </a:solidFill>
            <a:round/>
            <a:headEnd/>
            <a:tailEnd/>
          </a:ln>
        </p:spPr>
        <p:txBody>
          <a:bodyPr/>
          <a:lstStyle/>
          <a:p>
            <a:endParaRPr lang="en-US"/>
          </a:p>
        </p:txBody>
      </p:sp>
      <p:sp>
        <p:nvSpPr>
          <p:cNvPr id="146478" name="Line 52"/>
          <p:cNvSpPr>
            <a:spLocks noChangeShapeType="1"/>
          </p:cNvSpPr>
          <p:nvPr/>
        </p:nvSpPr>
        <p:spPr bwMode="auto">
          <a:xfrm>
            <a:off x="1008063" y="2789238"/>
            <a:ext cx="0" cy="274637"/>
          </a:xfrm>
          <a:prstGeom prst="line">
            <a:avLst/>
          </a:prstGeom>
          <a:noFill/>
          <a:ln w="28575">
            <a:solidFill>
              <a:schemeClr val="tx1"/>
            </a:solidFill>
            <a:round/>
            <a:headEnd/>
            <a:tailEnd/>
          </a:ln>
        </p:spPr>
        <p:txBody>
          <a:bodyPr/>
          <a:lstStyle/>
          <a:p>
            <a:endParaRPr lang="en-US"/>
          </a:p>
        </p:txBody>
      </p:sp>
      <p:grpSp>
        <p:nvGrpSpPr>
          <p:cNvPr id="5" name="Group 53"/>
          <p:cNvGrpSpPr>
            <a:grpSpLocks/>
          </p:cNvGrpSpPr>
          <p:nvPr/>
        </p:nvGrpSpPr>
        <p:grpSpPr bwMode="auto">
          <a:xfrm rot="5400000">
            <a:off x="916782" y="3063081"/>
            <a:ext cx="273050" cy="274637"/>
            <a:chOff x="2688" y="1488"/>
            <a:chExt cx="432" cy="384"/>
          </a:xfrm>
        </p:grpSpPr>
        <p:sp>
          <p:nvSpPr>
            <p:cNvPr id="146506" name="Arc 54"/>
            <p:cNvSpPr>
              <a:spLocks/>
            </p:cNvSpPr>
            <p:nvPr/>
          </p:nvSpPr>
          <p:spPr bwMode="auto">
            <a:xfrm>
              <a:off x="2688" y="1488"/>
              <a:ext cx="96" cy="383"/>
            </a:xfrm>
            <a:custGeom>
              <a:avLst/>
              <a:gdLst>
                <a:gd name="T0" fmla="*/ 0 w 21600"/>
                <a:gd name="T1" fmla="*/ 0 h 43154"/>
                <a:gd name="T2" fmla="*/ 6 w 21600"/>
                <a:gd name="T3" fmla="*/ 383 h 43154"/>
                <a:gd name="T4" fmla="*/ 0 w 21600"/>
                <a:gd name="T5" fmla="*/ 192 h 43154"/>
                <a:gd name="T6" fmla="*/ 0 60000 65536"/>
                <a:gd name="T7" fmla="*/ 0 60000 65536"/>
                <a:gd name="T8" fmla="*/ 0 60000 65536"/>
                <a:gd name="T9" fmla="*/ 0 w 21600"/>
                <a:gd name="T10" fmla="*/ 0 h 43154"/>
                <a:gd name="T11" fmla="*/ 21600 w 21600"/>
                <a:gd name="T12" fmla="*/ 43154 h 43154"/>
              </a:gdLst>
              <a:ahLst/>
              <a:cxnLst>
                <a:cxn ang="T6">
                  <a:pos x="T0" y="T1"/>
                </a:cxn>
                <a:cxn ang="T7">
                  <a:pos x="T2" y="T3"/>
                </a:cxn>
                <a:cxn ang="T8">
                  <a:pos x="T4" y="T5"/>
                </a:cxn>
              </a:cxnLst>
              <a:rect l="T9" t="T10" r="T11" b="T12"/>
              <a:pathLst>
                <a:path w="21600" h="43154" fill="none" extrusionOk="0">
                  <a:moveTo>
                    <a:pt x="-1" y="0"/>
                  </a:moveTo>
                  <a:cubicBezTo>
                    <a:pt x="11929" y="0"/>
                    <a:pt x="21600" y="9670"/>
                    <a:pt x="21600" y="21600"/>
                  </a:cubicBezTo>
                  <a:cubicBezTo>
                    <a:pt x="21600" y="32980"/>
                    <a:pt x="12769" y="42409"/>
                    <a:pt x="1412" y="43153"/>
                  </a:cubicBezTo>
                </a:path>
                <a:path w="21600" h="43154" stroke="0" extrusionOk="0">
                  <a:moveTo>
                    <a:pt x="-1" y="0"/>
                  </a:moveTo>
                  <a:cubicBezTo>
                    <a:pt x="11929" y="0"/>
                    <a:pt x="21600" y="9670"/>
                    <a:pt x="21600" y="21600"/>
                  </a:cubicBezTo>
                  <a:cubicBezTo>
                    <a:pt x="21600" y="32980"/>
                    <a:pt x="12769" y="42409"/>
                    <a:pt x="1412" y="43153"/>
                  </a:cubicBezTo>
                  <a:lnTo>
                    <a:pt x="0" y="21600"/>
                  </a:lnTo>
                  <a:close/>
                </a:path>
              </a:pathLst>
            </a:custGeom>
            <a:noFill/>
            <a:ln w="25400">
              <a:solidFill>
                <a:schemeClr val="tx1"/>
              </a:solidFill>
              <a:round/>
              <a:headEnd/>
              <a:tailEnd/>
            </a:ln>
          </p:spPr>
          <p:txBody>
            <a:bodyPr wrap="none" anchor="ctr"/>
            <a:lstStyle/>
            <a:p>
              <a:endParaRPr lang="en-US"/>
            </a:p>
          </p:txBody>
        </p:sp>
        <p:sp>
          <p:nvSpPr>
            <p:cNvPr id="146507" name="Arc 55"/>
            <p:cNvSpPr>
              <a:spLocks/>
            </p:cNvSpPr>
            <p:nvPr/>
          </p:nvSpPr>
          <p:spPr bwMode="auto">
            <a:xfrm>
              <a:off x="2688" y="1488"/>
              <a:ext cx="432" cy="384"/>
            </a:xfrm>
            <a:custGeom>
              <a:avLst/>
              <a:gdLst>
                <a:gd name="T0" fmla="*/ 0 w 21600"/>
                <a:gd name="T1" fmla="*/ 0 h 43189"/>
                <a:gd name="T2" fmla="*/ 14 w 21600"/>
                <a:gd name="T3" fmla="*/ 384 h 43189"/>
                <a:gd name="T4" fmla="*/ 0 w 21600"/>
                <a:gd name="T5" fmla="*/ 192 h 43189"/>
                <a:gd name="T6" fmla="*/ 0 60000 65536"/>
                <a:gd name="T7" fmla="*/ 0 60000 65536"/>
                <a:gd name="T8" fmla="*/ 0 60000 65536"/>
                <a:gd name="T9" fmla="*/ 0 w 21600"/>
                <a:gd name="T10" fmla="*/ 0 h 43189"/>
                <a:gd name="T11" fmla="*/ 21600 w 21600"/>
                <a:gd name="T12" fmla="*/ 43189 h 43189"/>
              </a:gdLst>
              <a:ahLst/>
              <a:cxnLst>
                <a:cxn ang="T6">
                  <a:pos x="T0" y="T1"/>
                </a:cxn>
                <a:cxn ang="T7">
                  <a:pos x="T2" y="T3"/>
                </a:cxn>
                <a:cxn ang="T8">
                  <a:pos x="T4" y="T5"/>
                </a:cxn>
              </a:cxnLst>
              <a:rect l="T9" t="T10" r="T11" b="T12"/>
              <a:pathLst>
                <a:path w="21600" h="43189" fill="none" extrusionOk="0">
                  <a:moveTo>
                    <a:pt x="-1" y="0"/>
                  </a:moveTo>
                  <a:cubicBezTo>
                    <a:pt x="11929" y="0"/>
                    <a:pt x="21600" y="9670"/>
                    <a:pt x="21600" y="21600"/>
                  </a:cubicBezTo>
                  <a:cubicBezTo>
                    <a:pt x="21600" y="33256"/>
                    <a:pt x="12350" y="42810"/>
                    <a:pt x="699" y="43188"/>
                  </a:cubicBezTo>
                </a:path>
                <a:path w="21600" h="43189" stroke="0" extrusionOk="0">
                  <a:moveTo>
                    <a:pt x="-1" y="0"/>
                  </a:moveTo>
                  <a:cubicBezTo>
                    <a:pt x="11929" y="0"/>
                    <a:pt x="21600" y="9670"/>
                    <a:pt x="21600" y="21600"/>
                  </a:cubicBezTo>
                  <a:cubicBezTo>
                    <a:pt x="21600" y="33256"/>
                    <a:pt x="12350" y="42810"/>
                    <a:pt x="699" y="43188"/>
                  </a:cubicBezTo>
                  <a:lnTo>
                    <a:pt x="0" y="21600"/>
                  </a:lnTo>
                  <a:close/>
                </a:path>
              </a:pathLst>
            </a:custGeom>
            <a:noFill/>
            <a:ln w="25400">
              <a:solidFill>
                <a:schemeClr val="tx1"/>
              </a:solidFill>
              <a:round/>
              <a:headEnd/>
              <a:tailEnd/>
            </a:ln>
          </p:spPr>
          <p:txBody>
            <a:bodyPr wrap="none" anchor="ctr"/>
            <a:lstStyle/>
            <a:p>
              <a:endParaRPr lang="en-US"/>
            </a:p>
          </p:txBody>
        </p:sp>
      </p:grpSp>
      <p:sp>
        <p:nvSpPr>
          <p:cNvPr id="146480" name="Arc 56"/>
          <p:cNvSpPr>
            <a:spLocks/>
          </p:cNvSpPr>
          <p:nvPr/>
        </p:nvSpPr>
        <p:spPr bwMode="auto">
          <a:xfrm rot="-2871623" flipH="1" flipV="1">
            <a:off x="947738" y="2870200"/>
            <a:ext cx="217487" cy="246063"/>
          </a:xfrm>
          <a:custGeom>
            <a:avLst/>
            <a:gdLst>
              <a:gd name="T0" fmla="*/ 45011 w 20753"/>
              <a:gd name="T1" fmla="*/ 0 h 21169"/>
              <a:gd name="T2" fmla="*/ 217487 w 20753"/>
              <a:gd name="T3" fmla="*/ 176437 h 21169"/>
              <a:gd name="T4" fmla="*/ 0 w 20753"/>
              <a:gd name="T5" fmla="*/ 246063 h 21169"/>
              <a:gd name="T6" fmla="*/ 0 60000 65536"/>
              <a:gd name="T7" fmla="*/ 0 60000 65536"/>
              <a:gd name="T8" fmla="*/ 0 60000 65536"/>
              <a:gd name="T9" fmla="*/ 0 w 20753"/>
              <a:gd name="T10" fmla="*/ 0 h 21169"/>
              <a:gd name="T11" fmla="*/ 20753 w 20753"/>
              <a:gd name="T12" fmla="*/ 21169 h 21169"/>
            </a:gdLst>
            <a:ahLst/>
            <a:cxnLst>
              <a:cxn ang="T6">
                <a:pos x="T0" y="T1"/>
              </a:cxn>
              <a:cxn ang="T7">
                <a:pos x="T2" y="T3"/>
              </a:cxn>
              <a:cxn ang="T8">
                <a:pos x="T4" y="T5"/>
              </a:cxn>
            </a:cxnLst>
            <a:rect l="T9" t="T10" r="T11" b="T12"/>
            <a:pathLst>
              <a:path w="20753" h="21169" fill="none" extrusionOk="0">
                <a:moveTo>
                  <a:pt x="4294" y="0"/>
                </a:moveTo>
                <a:cubicBezTo>
                  <a:pt x="12179" y="1600"/>
                  <a:pt x="18521" y="7449"/>
                  <a:pt x="20752" y="15179"/>
                </a:cubicBezTo>
              </a:path>
              <a:path w="20753" h="21169" stroke="0" extrusionOk="0">
                <a:moveTo>
                  <a:pt x="4294" y="0"/>
                </a:moveTo>
                <a:cubicBezTo>
                  <a:pt x="12179" y="1600"/>
                  <a:pt x="18521" y="7449"/>
                  <a:pt x="20752" y="15179"/>
                </a:cubicBezTo>
                <a:lnTo>
                  <a:pt x="0" y="21169"/>
                </a:lnTo>
                <a:close/>
              </a:path>
            </a:pathLst>
          </a:custGeom>
          <a:noFill/>
          <a:ln w="28575">
            <a:solidFill>
              <a:schemeClr val="tx1"/>
            </a:solidFill>
            <a:round/>
            <a:headEnd/>
            <a:tailEnd/>
          </a:ln>
        </p:spPr>
        <p:txBody>
          <a:bodyPr wrap="none" anchor="ctr"/>
          <a:lstStyle/>
          <a:p>
            <a:endParaRPr lang="en-US"/>
          </a:p>
        </p:txBody>
      </p:sp>
      <p:sp>
        <p:nvSpPr>
          <p:cNvPr id="146481" name="Line 57"/>
          <p:cNvSpPr>
            <a:spLocks noChangeShapeType="1"/>
          </p:cNvSpPr>
          <p:nvPr/>
        </p:nvSpPr>
        <p:spPr bwMode="auto">
          <a:xfrm>
            <a:off x="3840163" y="2149475"/>
            <a:ext cx="3175" cy="914400"/>
          </a:xfrm>
          <a:prstGeom prst="line">
            <a:avLst/>
          </a:prstGeom>
          <a:noFill/>
          <a:ln w="28575">
            <a:solidFill>
              <a:schemeClr val="tx1"/>
            </a:solidFill>
            <a:round/>
            <a:headEnd/>
            <a:tailEnd/>
          </a:ln>
        </p:spPr>
        <p:txBody>
          <a:bodyPr/>
          <a:lstStyle/>
          <a:p>
            <a:endParaRPr lang="en-US"/>
          </a:p>
        </p:txBody>
      </p:sp>
      <p:sp>
        <p:nvSpPr>
          <p:cNvPr id="146482" name="Line 58"/>
          <p:cNvSpPr>
            <a:spLocks noChangeShapeType="1"/>
          </p:cNvSpPr>
          <p:nvPr/>
        </p:nvSpPr>
        <p:spPr bwMode="auto">
          <a:xfrm>
            <a:off x="3751263" y="2789238"/>
            <a:ext cx="0" cy="274637"/>
          </a:xfrm>
          <a:prstGeom prst="line">
            <a:avLst/>
          </a:prstGeom>
          <a:noFill/>
          <a:ln w="28575">
            <a:solidFill>
              <a:schemeClr val="tx1"/>
            </a:solidFill>
            <a:round/>
            <a:headEnd/>
            <a:tailEnd/>
          </a:ln>
        </p:spPr>
        <p:txBody>
          <a:bodyPr/>
          <a:lstStyle/>
          <a:p>
            <a:endParaRPr lang="en-US"/>
          </a:p>
        </p:txBody>
      </p:sp>
      <p:grpSp>
        <p:nvGrpSpPr>
          <p:cNvPr id="6" name="Group 59"/>
          <p:cNvGrpSpPr>
            <a:grpSpLocks/>
          </p:cNvGrpSpPr>
          <p:nvPr/>
        </p:nvGrpSpPr>
        <p:grpSpPr bwMode="auto">
          <a:xfrm rot="5400000">
            <a:off x="3659982" y="3063081"/>
            <a:ext cx="273050" cy="274637"/>
            <a:chOff x="2688" y="1488"/>
            <a:chExt cx="432" cy="384"/>
          </a:xfrm>
        </p:grpSpPr>
        <p:sp>
          <p:nvSpPr>
            <p:cNvPr id="146504" name="Arc 60"/>
            <p:cNvSpPr>
              <a:spLocks/>
            </p:cNvSpPr>
            <p:nvPr/>
          </p:nvSpPr>
          <p:spPr bwMode="auto">
            <a:xfrm>
              <a:off x="2688" y="1488"/>
              <a:ext cx="96" cy="383"/>
            </a:xfrm>
            <a:custGeom>
              <a:avLst/>
              <a:gdLst>
                <a:gd name="T0" fmla="*/ 0 w 21600"/>
                <a:gd name="T1" fmla="*/ 0 h 43154"/>
                <a:gd name="T2" fmla="*/ 6 w 21600"/>
                <a:gd name="T3" fmla="*/ 383 h 43154"/>
                <a:gd name="T4" fmla="*/ 0 w 21600"/>
                <a:gd name="T5" fmla="*/ 192 h 43154"/>
                <a:gd name="T6" fmla="*/ 0 60000 65536"/>
                <a:gd name="T7" fmla="*/ 0 60000 65536"/>
                <a:gd name="T8" fmla="*/ 0 60000 65536"/>
                <a:gd name="T9" fmla="*/ 0 w 21600"/>
                <a:gd name="T10" fmla="*/ 0 h 43154"/>
                <a:gd name="T11" fmla="*/ 21600 w 21600"/>
                <a:gd name="T12" fmla="*/ 43154 h 43154"/>
              </a:gdLst>
              <a:ahLst/>
              <a:cxnLst>
                <a:cxn ang="T6">
                  <a:pos x="T0" y="T1"/>
                </a:cxn>
                <a:cxn ang="T7">
                  <a:pos x="T2" y="T3"/>
                </a:cxn>
                <a:cxn ang="T8">
                  <a:pos x="T4" y="T5"/>
                </a:cxn>
              </a:cxnLst>
              <a:rect l="T9" t="T10" r="T11" b="T12"/>
              <a:pathLst>
                <a:path w="21600" h="43154" fill="none" extrusionOk="0">
                  <a:moveTo>
                    <a:pt x="-1" y="0"/>
                  </a:moveTo>
                  <a:cubicBezTo>
                    <a:pt x="11929" y="0"/>
                    <a:pt x="21600" y="9670"/>
                    <a:pt x="21600" y="21600"/>
                  </a:cubicBezTo>
                  <a:cubicBezTo>
                    <a:pt x="21600" y="32980"/>
                    <a:pt x="12769" y="42409"/>
                    <a:pt x="1412" y="43153"/>
                  </a:cubicBezTo>
                </a:path>
                <a:path w="21600" h="43154" stroke="0" extrusionOk="0">
                  <a:moveTo>
                    <a:pt x="-1" y="0"/>
                  </a:moveTo>
                  <a:cubicBezTo>
                    <a:pt x="11929" y="0"/>
                    <a:pt x="21600" y="9670"/>
                    <a:pt x="21600" y="21600"/>
                  </a:cubicBezTo>
                  <a:cubicBezTo>
                    <a:pt x="21600" y="32980"/>
                    <a:pt x="12769" y="42409"/>
                    <a:pt x="1412" y="43153"/>
                  </a:cubicBezTo>
                  <a:lnTo>
                    <a:pt x="0" y="21600"/>
                  </a:lnTo>
                  <a:close/>
                </a:path>
              </a:pathLst>
            </a:custGeom>
            <a:noFill/>
            <a:ln w="25400">
              <a:solidFill>
                <a:schemeClr val="tx1"/>
              </a:solidFill>
              <a:round/>
              <a:headEnd/>
              <a:tailEnd/>
            </a:ln>
          </p:spPr>
          <p:txBody>
            <a:bodyPr wrap="none" anchor="ctr"/>
            <a:lstStyle/>
            <a:p>
              <a:endParaRPr lang="en-US"/>
            </a:p>
          </p:txBody>
        </p:sp>
        <p:sp>
          <p:nvSpPr>
            <p:cNvPr id="146505" name="Arc 61"/>
            <p:cNvSpPr>
              <a:spLocks/>
            </p:cNvSpPr>
            <p:nvPr/>
          </p:nvSpPr>
          <p:spPr bwMode="auto">
            <a:xfrm>
              <a:off x="2688" y="1488"/>
              <a:ext cx="432" cy="384"/>
            </a:xfrm>
            <a:custGeom>
              <a:avLst/>
              <a:gdLst>
                <a:gd name="T0" fmla="*/ 0 w 21600"/>
                <a:gd name="T1" fmla="*/ 0 h 43189"/>
                <a:gd name="T2" fmla="*/ 14 w 21600"/>
                <a:gd name="T3" fmla="*/ 384 h 43189"/>
                <a:gd name="T4" fmla="*/ 0 w 21600"/>
                <a:gd name="T5" fmla="*/ 192 h 43189"/>
                <a:gd name="T6" fmla="*/ 0 60000 65536"/>
                <a:gd name="T7" fmla="*/ 0 60000 65536"/>
                <a:gd name="T8" fmla="*/ 0 60000 65536"/>
                <a:gd name="T9" fmla="*/ 0 w 21600"/>
                <a:gd name="T10" fmla="*/ 0 h 43189"/>
                <a:gd name="T11" fmla="*/ 21600 w 21600"/>
                <a:gd name="T12" fmla="*/ 43189 h 43189"/>
              </a:gdLst>
              <a:ahLst/>
              <a:cxnLst>
                <a:cxn ang="T6">
                  <a:pos x="T0" y="T1"/>
                </a:cxn>
                <a:cxn ang="T7">
                  <a:pos x="T2" y="T3"/>
                </a:cxn>
                <a:cxn ang="T8">
                  <a:pos x="T4" y="T5"/>
                </a:cxn>
              </a:cxnLst>
              <a:rect l="T9" t="T10" r="T11" b="T12"/>
              <a:pathLst>
                <a:path w="21600" h="43189" fill="none" extrusionOk="0">
                  <a:moveTo>
                    <a:pt x="-1" y="0"/>
                  </a:moveTo>
                  <a:cubicBezTo>
                    <a:pt x="11929" y="0"/>
                    <a:pt x="21600" y="9670"/>
                    <a:pt x="21600" y="21600"/>
                  </a:cubicBezTo>
                  <a:cubicBezTo>
                    <a:pt x="21600" y="33256"/>
                    <a:pt x="12350" y="42810"/>
                    <a:pt x="699" y="43188"/>
                  </a:cubicBezTo>
                </a:path>
                <a:path w="21600" h="43189" stroke="0" extrusionOk="0">
                  <a:moveTo>
                    <a:pt x="-1" y="0"/>
                  </a:moveTo>
                  <a:cubicBezTo>
                    <a:pt x="11929" y="0"/>
                    <a:pt x="21600" y="9670"/>
                    <a:pt x="21600" y="21600"/>
                  </a:cubicBezTo>
                  <a:cubicBezTo>
                    <a:pt x="21600" y="33256"/>
                    <a:pt x="12350" y="42810"/>
                    <a:pt x="699" y="43188"/>
                  </a:cubicBezTo>
                  <a:lnTo>
                    <a:pt x="0" y="21600"/>
                  </a:lnTo>
                  <a:close/>
                </a:path>
              </a:pathLst>
            </a:custGeom>
            <a:noFill/>
            <a:ln w="25400">
              <a:solidFill>
                <a:schemeClr val="tx1"/>
              </a:solidFill>
              <a:round/>
              <a:headEnd/>
              <a:tailEnd/>
            </a:ln>
          </p:spPr>
          <p:txBody>
            <a:bodyPr wrap="none" anchor="ctr"/>
            <a:lstStyle/>
            <a:p>
              <a:endParaRPr lang="en-US"/>
            </a:p>
          </p:txBody>
        </p:sp>
      </p:grpSp>
      <p:sp>
        <p:nvSpPr>
          <p:cNvPr id="146484" name="Arc 62"/>
          <p:cNvSpPr>
            <a:spLocks/>
          </p:cNvSpPr>
          <p:nvPr/>
        </p:nvSpPr>
        <p:spPr bwMode="auto">
          <a:xfrm rot="-2871623" flipH="1" flipV="1">
            <a:off x="3689350" y="2868613"/>
            <a:ext cx="217488" cy="246062"/>
          </a:xfrm>
          <a:custGeom>
            <a:avLst/>
            <a:gdLst>
              <a:gd name="T0" fmla="*/ 45011 w 20753"/>
              <a:gd name="T1" fmla="*/ 0 h 21169"/>
              <a:gd name="T2" fmla="*/ 217488 w 20753"/>
              <a:gd name="T3" fmla="*/ 176436 h 21169"/>
              <a:gd name="T4" fmla="*/ 0 w 20753"/>
              <a:gd name="T5" fmla="*/ 246062 h 21169"/>
              <a:gd name="T6" fmla="*/ 0 60000 65536"/>
              <a:gd name="T7" fmla="*/ 0 60000 65536"/>
              <a:gd name="T8" fmla="*/ 0 60000 65536"/>
              <a:gd name="T9" fmla="*/ 0 w 20753"/>
              <a:gd name="T10" fmla="*/ 0 h 21169"/>
              <a:gd name="T11" fmla="*/ 20753 w 20753"/>
              <a:gd name="T12" fmla="*/ 21169 h 21169"/>
            </a:gdLst>
            <a:ahLst/>
            <a:cxnLst>
              <a:cxn ang="T6">
                <a:pos x="T0" y="T1"/>
              </a:cxn>
              <a:cxn ang="T7">
                <a:pos x="T2" y="T3"/>
              </a:cxn>
              <a:cxn ang="T8">
                <a:pos x="T4" y="T5"/>
              </a:cxn>
            </a:cxnLst>
            <a:rect l="T9" t="T10" r="T11" b="T12"/>
            <a:pathLst>
              <a:path w="20753" h="21169" fill="none" extrusionOk="0">
                <a:moveTo>
                  <a:pt x="4294" y="0"/>
                </a:moveTo>
                <a:cubicBezTo>
                  <a:pt x="12179" y="1600"/>
                  <a:pt x="18521" y="7449"/>
                  <a:pt x="20752" y="15179"/>
                </a:cubicBezTo>
              </a:path>
              <a:path w="20753" h="21169" stroke="0" extrusionOk="0">
                <a:moveTo>
                  <a:pt x="4294" y="0"/>
                </a:moveTo>
                <a:cubicBezTo>
                  <a:pt x="12179" y="1600"/>
                  <a:pt x="18521" y="7449"/>
                  <a:pt x="20752" y="15179"/>
                </a:cubicBezTo>
                <a:lnTo>
                  <a:pt x="0" y="21169"/>
                </a:lnTo>
                <a:close/>
              </a:path>
            </a:pathLst>
          </a:custGeom>
          <a:noFill/>
          <a:ln w="28575">
            <a:solidFill>
              <a:schemeClr val="tx1"/>
            </a:solidFill>
            <a:round/>
            <a:headEnd/>
            <a:tailEnd/>
          </a:ln>
        </p:spPr>
        <p:txBody>
          <a:bodyPr wrap="none" anchor="ctr"/>
          <a:lstStyle/>
          <a:p>
            <a:endParaRPr lang="en-US"/>
          </a:p>
        </p:txBody>
      </p:sp>
      <p:sp>
        <p:nvSpPr>
          <p:cNvPr id="146485" name="Line 63"/>
          <p:cNvSpPr>
            <a:spLocks noChangeShapeType="1"/>
          </p:cNvSpPr>
          <p:nvPr/>
        </p:nvSpPr>
        <p:spPr bwMode="auto">
          <a:xfrm>
            <a:off x="1463675" y="2606675"/>
            <a:ext cx="0" cy="822325"/>
          </a:xfrm>
          <a:prstGeom prst="line">
            <a:avLst/>
          </a:prstGeom>
          <a:noFill/>
          <a:ln w="28575">
            <a:solidFill>
              <a:schemeClr val="tx1"/>
            </a:solidFill>
            <a:round/>
            <a:headEnd/>
            <a:tailEnd/>
          </a:ln>
        </p:spPr>
        <p:txBody>
          <a:bodyPr/>
          <a:lstStyle/>
          <a:p>
            <a:endParaRPr lang="en-US"/>
          </a:p>
        </p:txBody>
      </p:sp>
      <p:sp>
        <p:nvSpPr>
          <p:cNvPr id="146486" name="Line 64"/>
          <p:cNvSpPr>
            <a:spLocks noChangeShapeType="1"/>
          </p:cNvSpPr>
          <p:nvPr/>
        </p:nvSpPr>
        <p:spPr bwMode="auto">
          <a:xfrm>
            <a:off x="6310313" y="2789238"/>
            <a:ext cx="0" cy="274637"/>
          </a:xfrm>
          <a:prstGeom prst="line">
            <a:avLst/>
          </a:prstGeom>
          <a:noFill/>
          <a:ln w="28575">
            <a:solidFill>
              <a:schemeClr val="tx1"/>
            </a:solidFill>
            <a:round/>
            <a:headEnd/>
            <a:tailEnd/>
          </a:ln>
        </p:spPr>
        <p:txBody>
          <a:bodyPr/>
          <a:lstStyle/>
          <a:p>
            <a:endParaRPr lang="en-US"/>
          </a:p>
        </p:txBody>
      </p:sp>
      <p:sp>
        <p:nvSpPr>
          <p:cNvPr id="146487" name="Line 65"/>
          <p:cNvSpPr>
            <a:spLocks noChangeShapeType="1"/>
          </p:cNvSpPr>
          <p:nvPr/>
        </p:nvSpPr>
        <p:spPr bwMode="auto">
          <a:xfrm>
            <a:off x="1066800" y="3336925"/>
            <a:ext cx="0" cy="92075"/>
          </a:xfrm>
          <a:prstGeom prst="line">
            <a:avLst/>
          </a:prstGeom>
          <a:noFill/>
          <a:ln w="28575">
            <a:solidFill>
              <a:schemeClr val="tx1"/>
            </a:solidFill>
            <a:round/>
            <a:headEnd/>
            <a:tailEnd/>
          </a:ln>
        </p:spPr>
        <p:txBody>
          <a:bodyPr/>
          <a:lstStyle/>
          <a:p>
            <a:endParaRPr lang="en-US"/>
          </a:p>
        </p:txBody>
      </p:sp>
      <p:sp>
        <p:nvSpPr>
          <p:cNvPr id="146488" name="Line 66"/>
          <p:cNvSpPr>
            <a:spLocks noChangeShapeType="1"/>
          </p:cNvSpPr>
          <p:nvPr/>
        </p:nvSpPr>
        <p:spPr bwMode="auto">
          <a:xfrm>
            <a:off x="3810000" y="3336925"/>
            <a:ext cx="0" cy="92075"/>
          </a:xfrm>
          <a:prstGeom prst="line">
            <a:avLst/>
          </a:prstGeom>
          <a:noFill/>
          <a:ln w="28575">
            <a:solidFill>
              <a:schemeClr val="tx1"/>
            </a:solidFill>
            <a:round/>
            <a:headEnd/>
            <a:tailEnd/>
          </a:ln>
        </p:spPr>
        <p:txBody>
          <a:bodyPr/>
          <a:lstStyle/>
          <a:p>
            <a:endParaRPr lang="en-US"/>
          </a:p>
        </p:txBody>
      </p:sp>
      <p:sp>
        <p:nvSpPr>
          <p:cNvPr id="146489" name="Line 67"/>
          <p:cNvSpPr>
            <a:spLocks noChangeShapeType="1"/>
          </p:cNvSpPr>
          <p:nvPr/>
        </p:nvSpPr>
        <p:spPr bwMode="auto">
          <a:xfrm>
            <a:off x="5105400" y="3336925"/>
            <a:ext cx="0" cy="92075"/>
          </a:xfrm>
          <a:prstGeom prst="line">
            <a:avLst/>
          </a:prstGeom>
          <a:noFill/>
          <a:ln w="28575">
            <a:solidFill>
              <a:schemeClr val="tx1"/>
            </a:solidFill>
            <a:round/>
            <a:headEnd/>
            <a:tailEnd/>
          </a:ln>
        </p:spPr>
        <p:txBody>
          <a:bodyPr/>
          <a:lstStyle/>
          <a:p>
            <a:endParaRPr lang="en-US"/>
          </a:p>
        </p:txBody>
      </p:sp>
      <p:sp>
        <p:nvSpPr>
          <p:cNvPr id="146490" name="Line 68"/>
          <p:cNvSpPr>
            <a:spLocks noChangeShapeType="1"/>
          </p:cNvSpPr>
          <p:nvPr/>
        </p:nvSpPr>
        <p:spPr bwMode="auto">
          <a:xfrm>
            <a:off x="6324600" y="3336925"/>
            <a:ext cx="0" cy="92075"/>
          </a:xfrm>
          <a:prstGeom prst="line">
            <a:avLst/>
          </a:prstGeom>
          <a:noFill/>
          <a:ln w="28575">
            <a:solidFill>
              <a:schemeClr val="tx1"/>
            </a:solidFill>
            <a:round/>
            <a:headEnd/>
            <a:tailEnd/>
          </a:ln>
        </p:spPr>
        <p:txBody>
          <a:bodyPr/>
          <a:lstStyle/>
          <a:p>
            <a:endParaRPr lang="en-US"/>
          </a:p>
        </p:txBody>
      </p:sp>
      <p:sp>
        <p:nvSpPr>
          <p:cNvPr id="146491" name="Text Box 69"/>
          <p:cNvSpPr txBox="1">
            <a:spLocks noChangeArrowheads="1"/>
          </p:cNvSpPr>
          <p:nvPr/>
        </p:nvSpPr>
        <p:spPr bwMode="auto">
          <a:xfrm>
            <a:off x="92075" y="4983163"/>
            <a:ext cx="822325" cy="366712"/>
          </a:xfrm>
          <a:prstGeom prst="rect">
            <a:avLst/>
          </a:prstGeom>
          <a:noFill/>
          <a:ln w="28575" algn="ctr">
            <a:noFill/>
            <a:miter lim="800000"/>
            <a:headEnd/>
            <a:tailEnd/>
          </a:ln>
        </p:spPr>
        <p:txBody>
          <a:bodyPr>
            <a:spAutoFit/>
          </a:bodyPr>
          <a:lstStyle/>
          <a:p>
            <a:pPr>
              <a:spcBef>
                <a:spcPct val="50000"/>
              </a:spcBef>
            </a:pPr>
            <a:r>
              <a:rPr lang="en-US" altLang="ar-SA">
                <a:latin typeface="Times New Roman" pitchFamily="18" charset="0"/>
                <a:cs typeface="Arial" pitchFamily="34" charset="0"/>
              </a:rPr>
              <a:t>C</a:t>
            </a:r>
            <a:r>
              <a:rPr lang="en-US" altLang="ar-SA" baseline="-25000">
                <a:latin typeface="Times New Roman" pitchFamily="18" charset="0"/>
                <a:cs typeface="Arial" pitchFamily="34" charset="0"/>
              </a:rPr>
              <a:t>OUT</a:t>
            </a:r>
            <a:endParaRPr lang="en-US" altLang="ar-SA">
              <a:latin typeface="Times New Roman" pitchFamily="18" charset="0"/>
              <a:cs typeface="Arial" pitchFamily="34" charset="0"/>
            </a:endParaRPr>
          </a:p>
        </p:txBody>
      </p:sp>
      <p:cxnSp>
        <p:nvCxnSpPr>
          <p:cNvPr id="146492" name="AutoShape 70"/>
          <p:cNvCxnSpPr>
            <a:cxnSpLocks noChangeShapeType="1"/>
            <a:stCxn id="146438" idx="1"/>
            <a:endCxn id="146491" idx="0"/>
          </p:cNvCxnSpPr>
          <p:nvPr/>
        </p:nvCxnSpPr>
        <p:spPr bwMode="auto">
          <a:xfrm rot="10800000" flipV="1">
            <a:off x="503238" y="3886200"/>
            <a:ext cx="215900" cy="1096963"/>
          </a:xfrm>
          <a:prstGeom prst="bentConnector2">
            <a:avLst/>
          </a:prstGeom>
          <a:noFill/>
          <a:ln w="28575">
            <a:solidFill>
              <a:schemeClr val="tx1"/>
            </a:solidFill>
            <a:miter lim="800000"/>
            <a:headEnd/>
            <a:tailEnd type="triangle" w="med" len="med"/>
          </a:ln>
        </p:spPr>
      </p:cxnSp>
      <p:sp>
        <p:nvSpPr>
          <p:cNvPr id="146493" name="Rectangle 71"/>
          <p:cNvSpPr>
            <a:spLocks noChangeArrowheads="1"/>
          </p:cNvSpPr>
          <p:nvPr/>
        </p:nvSpPr>
        <p:spPr bwMode="auto">
          <a:xfrm>
            <a:off x="-274638" y="4800600"/>
            <a:ext cx="8637588" cy="396875"/>
          </a:xfrm>
          <a:prstGeom prst="rect">
            <a:avLst/>
          </a:prstGeom>
          <a:noFill/>
          <a:ln w="28575" algn="ctr">
            <a:noFill/>
            <a:miter lim="800000"/>
            <a:headEnd/>
            <a:tailEnd/>
          </a:ln>
        </p:spPr>
        <p:txBody>
          <a:bodyPr wrap="none">
            <a:spAutoFit/>
          </a:bodyPr>
          <a:lstStyle/>
          <a:p>
            <a:pPr>
              <a:spcBef>
                <a:spcPct val="50000"/>
              </a:spcBef>
            </a:pPr>
            <a:r>
              <a:rPr lang="en-US" altLang="en-US" sz="2000">
                <a:latin typeface="Times New Roman" pitchFamily="18" charset="0"/>
                <a:cs typeface="Arial" pitchFamily="34" charset="0"/>
              </a:rPr>
              <a:t>                       </a:t>
            </a:r>
            <a:r>
              <a:rPr lang="en-US" altLang="ar-SA" sz="2000">
                <a:latin typeface="Times New Roman" pitchFamily="18" charset="0"/>
                <a:cs typeface="Arial" pitchFamily="34" charset="0"/>
              </a:rPr>
              <a:t>S7                                         S3                 S2                S1               S0</a:t>
            </a:r>
          </a:p>
        </p:txBody>
      </p:sp>
      <p:sp>
        <p:nvSpPr>
          <p:cNvPr id="146494" name="Line 72"/>
          <p:cNvSpPr>
            <a:spLocks noChangeShapeType="1"/>
          </p:cNvSpPr>
          <p:nvPr/>
        </p:nvSpPr>
        <p:spPr bwMode="auto">
          <a:xfrm>
            <a:off x="8139113" y="4343400"/>
            <a:ext cx="0" cy="457200"/>
          </a:xfrm>
          <a:prstGeom prst="line">
            <a:avLst/>
          </a:prstGeom>
          <a:noFill/>
          <a:ln w="28575">
            <a:solidFill>
              <a:schemeClr val="tx1"/>
            </a:solidFill>
            <a:round/>
            <a:headEnd/>
            <a:tailEnd type="triangle" w="med" len="med"/>
          </a:ln>
        </p:spPr>
        <p:txBody>
          <a:bodyPr/>
          <a:lstStyle/>
          <a:p>
            <a:endParaRPr lang="en-US"/>
          </a:p>
        </p:txBody>
      </p:sp>
      <p:cxnSp>
        <p:nvCxnSpPr>
          <p:cNvPr id="146495" name="AutoShape 73"/>
          <p:cNvCxnSpPr>
            <a:cxnSpLocks noChangeShapeType="1"/>
            <a:stCxn id="146459" idx="0"/>
            <a:endCxn id="146450" idx="3"/>
          </p:cNvCxnSpPr>
          <p:nvPr/>
        </p:nvCxnSpPr>
        <p:spPr bwMode="auto">
          <a:xfrm rot="-5400000" flipH="1" flipV="1">
            <a:off x="7897019" y="3201194"/>
            <a:ext cx="1127125" cy="274637"/>
          </a:xfrm>
          <a:prstGeom prst="bentConnector4">
            <a:avLst>
              <a:gd name="adj1" fmla="val 100000"/>
              <a:gd name="adj2" fmla="val 17343"/>
            </a:avLst>
          </a:prstGeom>
          <a:noFill/>
          <a:ln w="28575">
            <a:solidFill>
              <a:schemeClr val="tx1"/>
            </a:solidFill>
            <a:miter lim="800000"/>
            <a:headEnd/>
            <a:tailEnd type="triangle" w="med" len="med"/>
          </a:ln>
        </p:spPr>
      </p:cxnSp>
      <p:sp>
        <p:nvSpPr>
          <p:cNvPr id="146501" name="Text Box 79"/>
          <p:cNvSpPr txBox="1">
            <a:spLocks noChangeArrowheads="1"/>
          </p:cNvSpPr>
          <p:nvPr/>
        </p:nvSpPr>
        <p:spPr bwMode="auto">
          <a:xfrm>
            <a:off x="914400" y="1782763"/>
            <a:ext cx="7223125" cy="396875"/>
          </a:xfrm>
          <a:prstGeom prst="rect">
            <a:avLst/>
          </a:prstGeom>
          <a:noFill/>
          <a:ln w="28575" algn="ctr">
            <a:noFill/>
            <a:miter lim="800000"/>
            <a:headEnd/>
            <a:tailEnd/>
          </a:ln>
        </p:spPr>
        <p:txBody>
          <a:bodyPr>
            <a:spAutoFit/>
          </a:bodyPr>
          <a:lstStyle/>
          <a:p>
            <a:pPr>
              <a:spcBef>
                <a:spcPct val="50000"/>
              </a:spcBef>
            </a:pPr>
            <a:r>
              <a:rPr lang="en-US" altLang="ar-SA" sz="2000">
                <a:latin typeface="Times New Roman" pitchFamily="18" charset="0"/>
                <a:cs typeface="Arial" pitchFamily="34" charset="0"/>
              </a:rPr>
              <a:t>b</a:t>
            </a:r>
            <a:r>
              <a:rPr lang="en-US" altLang="ar-SA" sz="2000" baseline="-25000">
                <a:latin typeface="Times New Roman" pitchFamily="18" charset="0"/>
                <a:cs typeface="Arial" pitchFamily="34" charset="0"/>
              </a:rPr>
              <a:t>7                                                             </a:t>
            </a:r>
            <a:r>
              <a:rPr lang="en-US" altLang="ar-SA" sz="2000">
                <a:latin typeface="Times New Roman" pitchFamily="18" charset="0"/>
                <a:cs typeface="Arial" pitchFamily="34" charset="0"/>
              </a:rPr>
              <a:t>b</a:t>
            </a:r>
            <a:r>
              <a:rPr lang="en-US" altLang="ar-SA" sz="2000" baseline="-25000">
                <a:latin typeface="Times New Roman" pitchFamily="18" charset="0"/>
                <a:cs typeface="Arial" pitchFamily="34" charset="0"/>
              </a:rPr>
              <a:t>3                         </a:t>
            </a:r>
            <a:r>
              <a:rPr lang="en-US" altLang="ar-SA" sz="2000">
                <a:latin typeface="Times New Roman" pitchFamily="18" charset="0"/>
                <a:cs typeface="Arial" pitchFamily="34" charset="0"/>
              </a:rPr>
              <a:t>b</a:t>
            </a:r>
            <a:r>
              <a:rPr lang="en-US" altLang="ar-SA" sz="2000" baseline="-25000">
                <a:latin typeface="Times New Roman" pitchFamily="18" charset="0"/>
                <a:cs typeface="Arial" pitchFamily="34" charset="0"/>
              </a:rPr>
              <a:t> 2                         </a:t>
            </a:r>
            <a:r>
              <a:rPr lang="en-US" altLang="ar-SA" sz="2000">
                <a:latin typeface="Times New Roman" pitchFamily="18" charset="0"/>
                <a:cs typeface="Arial" pitchFamily="34" charset="0"/>
              </a:rPr>
              <a:t>b</a:t>
            </a:r>
            <a:r>
              <a:rPr lang="en-US" altLang="ar-SA" sz="2000" baseline="-25000">
                <a:latin typeface="Times New Roman" pitchFamily="18" charset="0"/>
                <a:cs typeface="Arial" pitchFamily="34" charset="0"/>
              </a:rPr>
              <a:t>1                            </a:t>
            </a:r>
            <a:r>
              <a:rPr lang="en-US" altLang="ar-SA" sz="2000">
                <a:latin typeface="Times New Roman" pitchFamily="18" charset="0"/>
                <a:cs typeface="Arial" pitchFamily="34" charset="0"/>
              </a:rPr>
              <a:t>b</a:t>
            </a:r>
            <a:r>
              <a:rPr lang="en-US" altLang="ar-SA" sz="2000" baseline="-25000">
                <a:latin typeface="Times New Roman" pitchFamily="18" charset="0"/>
                <a:cs typeface="Arial" pitchFamily="34" charset="0"/>
              </a:rPr>
              <a:t> 0</a:t>
            </a:r>
            <a:endParaRPr lang="en-US" altLang="ar-SA" sz="2000">
              <a:latin typeface="Times New Roman" pitchFamily="18" charset="0"/>
              <a:cs typeface="Arial" pitchFamily="34" charset="0"/>
            </a:endParaRPr>
          </a:p>
        </p:txBody>
      </p:sp>
      <p:sp>
        <p:nvSpPr>
          <p:cNvPr id="146502" name="Text Box 80"/>
          <p:cNvSpPr txBox="1">
            <a:spLocks noChangeArrowheads="1"/>
          </p:cNvSpPr>
          <p:nvPr/>
        </p:nvSpPr>
        <p:spPr bwMode="auto">
          <a:xfrm>
            <a:off x="914400" y="2239963"/>
            <a:ext cx="7680325" cy="396875"/>
          </a:xfrm>
          <a:prstGeom prst="rect">
            <a:avLst/>
          </a:prstGeom>
          <a:noFill/>
          <a:ln w="28575" algn="ctr">
            <a:noFill/>
            <a:miter lim="800000"/>
            <a:headEnd/>
            <a:tailEnd/>
          </a:ln>
        </p:spPr>
        <p:txBody>
          <a:bodyPr>
            <a:spAutoFit/>
          </a:bodyPr>
          <a:lstStyle/>
          <a:p>
            <a:pPr>
              <a:spcBef>
                <a:spcPct val="50000"/>
              </a:spcBef>
            </a:pPr>
            <a:r>
              <a:rPr lang="en-US" altLang="en-US" sz="2000">
                <a:latin typeface="Times New Roman" pitchFamily="18" charset="0"/>
                <a:cs typeface="Arial" pitchFamily="34" charset="0"/>
              </a:rPr>
              <a:t>      </a:t>
            </a:r>
            <a:r>
              <a:rPr lang="en-US" altLang="ar-SA" sz="2000">
                <a:latin typeface="Times New Roman" pitchFamily="18" charset="0"/>
                <a:cs typeface="Arial" pitchFamily="34" charset="0"/>
              </a:rPr>
              <a:t>a</a:t>
            </a:r>
            <a:r>
              <a:rPr lang="en-US" altLang="ar-SA" sz="2000" baseline="-25000">
                <a:latin typeface="Times New Roman" pitchFamily="18" charset="0"/>
                <a:cs typeface="Arial" pitchFamily="34" charset="0"/>
              </a:rPr>
              <a:t>7                                                              </a:t>
            </a:r>
            <a:r>
              <a:rPr lang="en-US" altLang="ar-SA" sz="2000">
                <a:latin typeface="Times New Roman" pitchFamily="18" charset="0"/>
                <a:cs typeface="Arial" pitchFamily="34" charset="0"/>
              </a:rPr>
              <a:t>a</a:t>
            </a:r>
            <a:r>
              <a:rPr lang="en-US" altLang="ar-SA" sz="2000" baseline="-25000">
                <a:latin typeface="Times New Roman" pitchFamily="18" charset="0"/>
                <a:cs typeface="Arial" pitchFamily="34" charset="0"/>
              </a:rPr>
              <a:t> 3                         </a:t>
            </a:r>
            <a:r>
              <a:rPr lang="en-US" altLang="ar-SA" sz="2000">
                <a:latin typeface="Times New Roman" pitchFamily="18" charset="0"/>
                <a:cs typeface="Arial" pitchFamily="34" charset="0"/>
              </a:rPr>
              <a:t>a</a:t>
            </a:r>
            <a:r>
              <a:rPr lang="en-US" altLang="ar-SA" sz="2000" baseline="-25000">
                <a:latin typeface="Times New Roman" pitchFamily="18" charset="0"/>
                <a:cs typeface="Arial" pitchFamily="34" charset="0"/>
              </a:rPr>
              <a:t>2                           </a:t>
            </a:r>
            <a:r>
              <a:rPr lang="en-US" altLang="ar-SA" sz="2000">
                <a:latin typeface="Times New Roman" pitchFamily="18" charset="0"/>
                <a:cs typeface="Arial" pitchFamily="34" charset="0"/>
              </a:rPr>
              <a:t>a</a:t>
            </a:r>
            <a:r>
              <a:rPr lang="en-US" altLang="ar-SA" sz="2000" baseline="-25000">
                <a:latin typeface="Times New Roman" pitchFamily="18" charset="0"/>
                <a:cs typeface="Arial" pitchFamily="34" charset="0"/>
              </a:rPr>
              <a:t>1                            </a:t>
            </a:r>
            <a:r>
              <a:rPr lang="en-US" altLang="ar-SA" sz="2000">
                <a:latin typeface="Times New Roman" pitchFamily="18" charset="0"/>
                <a:cs typeface="Arial" pitchFamily="34" charset="0"/>
              </a:rPr>
              <a:t>a</a:t>
            </a:r>
            <a:r>
              <a:rPr lang="en-US" altLang="ar-SA" sz="2000" baseline="-25000">
                <a:latin typeface="Times New Roman" pitchFamily="18" charset="0"/>
                <a:cs typeface="Arial" pitchFamily="34" charset="0"/>
              </a:rPr>
              <a:t>0</a:t>
            </a:r>
            <a:endParaRPr lang="en-US" altLang="ar-SA" sz="2000">
              <a:latin typeface="Times New Roman" pitchFamily="18" charset="0"/>
              <a:cs typeface="Arial" pitchFamily="34" charset="0"/>
            </a:endParaRPr>
          </a:p>
        </p:txBody>
      </p:sp>
      <p:sp>
        <p:nvSpPr>
          <p:cNvPr id="185425" name="Rectangle 81"/>
          <p:cNvSpPr>
            <a:spLocks noGrp="1" noChangeArrowheads="1"/>
          </p:cNvSpPr>
          <p:nvPr>
            <p:ph type="title"/>
          </p:nvPr>
        </p:nvSpPr>
        <p:spPr>
          <a:xfrm>
            <a:off x="304800" y="228600"/>
            <a:ext cx="7772400" cy="457200"/>
          </a:xfrm>
        </p:spPr>
        <p:txBody>
          <a:bodyPr anchor="b">
            <a:normAutofit fontScale="90000"/>
          </a:bodyPr>
          <a:lstStyle/>
          <a:p>
            <a:pPr algn="l" eaLnBrk="1" hangingPunct="1">
              <a:defRPr/>
            </a:pPr>
            <a:r>
              <a:rPr lang="fa-IR" altLang="ar-SA" sz="3200" b="1" dirty="0" smtClean="0">
                <a:solidFill>
                  <a:srgbClr val="070E93"/>
                </a:solidFill>
                <a:effectLst>
                  <a:outerShdw blurRad="38100" dist="38100" dir="2700000" algn="tl">
                    <a:srgbClr val="C0C0C0"/>
                  </a:outerShdw>
                </a:effectLst>
                <a:latin typeface="Times New Roman" pitchFamily="18" charset="0"/>
                <a:cs typeface="B Titr" pitchFamily="2" charset="-78"/>
              </a:rPr>
              <a:t>-</a:t>
            </a:r>
            <a:r>
              <a:rPr lang="en-US" altLang="ar-SA" sz="3200" b="1" dirty="0" smtClean="0">
                <a:solidFill>
                  <a:srgbClr val="070E93"/>
                </a:solidFill>
                <a:effectLst>
                  <a:outerShdw blurRad="38100" dist="38100" dir="2700000" algn="tl">
                    <a:srgbClr val="C0C0C0"/>
                  </a:outerShdw>
                </a:effectLst>
                <a:latin typeface="Times New Roman" pitchFamily="18" charset="0"/>
                <a:cs typeface="B Titr" pitchFamily="2" charset="-78"/>
              </a:rPr>
              <a:t>Ripple Carry Adder (RCA)</a:t>
            </a:r>
          </a:p>
        </p:txBody>
      </p:sp>
      <p:grpSp>
        <p:nvGrpSpPr>
          <p:cNvPr id="7" name="Group 82"/>
          <p:cNvGrpSpPr/>
          <p:nvPr/>
        </p:nvGrpSpPr>
        <p:grpSpPr>
          <a:xfrm>
            <a:off x="1096963" y="5440363"/>
            <a:ext cx="4297362" cy="854075"/>
            <a:chOff x="1096963" y="5440363"/>
            <a:chExt cx="4297362" cy="854075"/>
          </a:xfrm>
        </p:grpSpPr>
        <p:sp>
          <p:nvSpPr>
            <p:cNvPr id="84" name="Text Box 74"/>
            <p:cNvSpPr txBox="1">
              <a:spLocks noChangeArrowheads="1"/>
            </p:cNvSpPr>
            <p:nvPr/>
          </p:nvSpPr>
          <p:spPr bwMode="auto">
            <a:xfrm>
              <a:off x="1096963" y="5440363"/>
              <a:ext cx="3779837" cy="854075"/>
            </a:xfrm>
            <a:prstGeom prst="rect">
              <a:avLst/>
            </a:prstGeom>
            <a:noFill/>
            <a:ln w="28575" algn="ctr">
              <a:noFill/>
              <a:miter lim="800000"/>
              <a:headEnd/>
              <a:tailEnd/>
            </a:ln>
          </p:spPr>
          <p:txBody>
            <a:bodyPr wrap="square">
              <a:spAutoFit/>
            </a:bodyPr>
            <a:lstStyle/>
            <a:p>
              <a:pPr>
                <a:spcBef>
                  <a:spcPct val="50000"/>
                </a:spcBef>
              </a:pPr>
              <a:r>
                <a:rPr lang="en-US" altLang="ar-SA" sz="2000" dirty="0">
                  <a:latin typeface="Times New Roman" pitchFamily="18" charset="0"/>
                  <a:cs typeface="Arial" pitchFamily="34" charset="0"/>
                </a:rPr>
                <a:t>If  M =0</a:t>
              </a:r>
            </a:p>
            <a:p>
              <a:pPr>
                <a:spcBef>
                  <a:spcPct val="50000"/>
                </a:spcBef>
              </a:pPr>
              <a:r>
                <a:rPr lang="en-US" altLang="ar-SA" sz="2000" dirty="0">
                  <a:latin typeface="Times New Roman" pitchFamily="18" charset="0"/>
                  <a:cs typeface="Arial" pitchFamily="34" charset="0"/>
                </a:rPr>
                <a:t>If  M =1</a:t>
              </a:r>
            </a:p>
          </p:txBody>
        </p:sp>
        <p:sp>
          <p:nvSpPr>
            <p:cNvPr id="85" name="AutoShape 75"/>
            <p:cNvSpPr>
              <a:spLocks noChangeArrowheads="1"/>
            </p:cNvSpPr>
            <p:nvPr/>
          </p:nvSpPr>
          <p:spPr bwMode="auto">
            <a:xfrm>
              <a:off x="2286000" y="5622925"/>
              <a:ext cx="365125" cy="90488"/>
            </a:xfrm>
            <a:prstGeom prst="rightArrow">
              <a:avLst>
                <a:gd name="adj1" fmla="val 50000"/>
                <a:gd name="adj2" fmla="val 100877"/>
              </a:avLst>
            </a:prstGeom>
            <a:solidFill>
              <a:schemeClr val="tx1"/>
            </a:solidFill>
            <a:ln w="28575" algn="ctr">
              <a:solidFill>
                <a:schemeClr val="tx1"/>
              </a:solidFill>
              <a:miter lim="800000"/>
              <a:headEnd/>
              <a:tailEnd/>
            </a:ln>
          </p:spPr>
          <p:txBody>
            <a:bodyPr wrap="none" anchor="ctr"/>
            <a:lstStyle/>
            <a:p>
              <a:endParaRPr lang="en-US"/>
            </a:p>
          </p:txBody>
        </p:sp>
        <p:sp>
          <p:nvSpPr>
            <p:cNvPr id="86" name="Text Box 76"/>
            <p:cNvSpPr txBox="1">
              <a:spLocks noChangeArrowheads="1"/>
            </p:cNvSpPr>
            <p:nvPr/>
          </p:nvSpPr>
          <p:spPr bwMode="auto">
            <a:xfrm>
              <a:off x="2925763" y="5440363"/>
              <a:ext cx="2468562" cy="854075"/>
            </a:xfrm>
            <a:prstGeom prst="rect">
              <a:avLst/>
            </a:prstGeom>
            <a:noFill/>
            <a:ln w="28575" algn="ctr">
              <a:noFill/>
              <a:miter lim="800000"/>
              <a:headEnd/>
              <a:tailEnd/>
            </a:ln>
          </p:spPr>
          <p:txBody>
            <a:bodyPr>
              <a:spAutoFit/>
            </a:bodyPr>
            <a:lstStyle/>
            <a:p>
              <a:pPr>
                <a:spcBef>
                  <a:spcPct val="50000"/>
                </a:spcBef>
              </a:pPr>
              <a:r>
                <a:rPr lang="en-US" altLang="ar-SA" sz="2000" dirty="0">
                  <a:latin typeface="Times New Roman" pitchFamily="18" charset="0"/>
                  <a:cs typeface="Arial" pitchFamily="34" charset="0"/>
                </a:rPr>
                <a:t>A+B</a:t>
              </a:r>
            </a:p>
            <a:p>
              <a:pPr>
                <a:spcBef>
                  <a:spcPct val="50000"/>
                </a:spcBef>
              </a:pPr>
              <a:r>
                <a:rPr lang="en-US" altLang="ar-SA" sz="2000" dirty="0">
                  <a:latin typeface="Times New Roman" pitchFamily="18" charset="0"/>
                  <a:cs typeface="Arial" pitchFamily="34" charset="0"/>
                </a:rPr>
                <a:t>A-B or (A+B+1)</a:t>
              </a:r>
            </a:p>
          </p:txBody>
        </p:sp>
        <p:sp>
          <p:nvSpPr>
            <p:cNvPr id="87" name="AutoShape 77"/>
            <p:cNvSpPr>
              <a:spLocks noChangeArrowheads="1"/>
            </p:cNvSpPr>
            <p:nvPr/>
          </p:nvSpPr>
          <p:spPr bwMode="auto">
            <a:xfrm>
              <a:off x="2286000" y="6080125"/>
              <a:ext cx="365125" cy="90488"/>
            </a:xfrm>
            <a:prstGeom prst="rightArrow">
              <a:avLst>
                <a:gd name="adj1" fmla="val 50000"/>
                <a:gd name="adj2" fmla="val 100877"/>
              </a:avLst>
            </a:prstGeom>
            <a:solidFill>
              <a:schemeClr val="tx1"/>
            </a:solidFill>
            <a:ln w="28575" algn="ctr">
              <a:solidFill>
                <a:schemeClr val="tx1"/>
              </a:solidFill>
              <a:miter lim="800000"/>
              <a:headEnd/>
              <a:tailEnd/>
            </a:ln>
          </p:spPr>
          <p:txBody>
            <a:bodyPr wrap="none" anchor="ctr"/>
            <a:lstStyle/>
            <a:p>
              <a:endParaRPr lang="en-US"/>
            </a:p>
          </p:txBody>
        </p:sp>
        <p:sp>
          <p:nvSpPr>
            <p:cNvPr id="88" name="Line 78"/>
            <p:cNvSpPr>
              <a:spLocks noChangeShapeType="1"/>
            </p:cNvSpPr>
            <p:nvPr/>
          </p:nvSpPr>
          <p:spPr bwMode="auto">
            <a:xfrm>
              <a:off x="4206875" y="5943600"/>
              <a:ext cx="90488" cy="0"/>
            </a:xfrm>
            <a:prstGeom prst="line">
              <a:avLst/>
            </a:prstGeom>
            <a:noFill/>
            <a:ln w="19050">
              <a:solidFill>
                <a:schemeClr val="tx1"/>
              </a:solidFill>
              <a:round/>
              <a:headEnd/>
              <a:tailEnd/>
            </a:ln>
          </p:spPr>
          <p:txBody>
            <a:bodyPr/>
            <a:lstStyle/>
            <a:p>
              <a:endParaRPr lang="en-US"/>
            </a:p>
          </p:txBody>
        </p:sp>
      </p:grpSp>
      <p:sp>
        <p:nvSpPr>
          <p:cNvPr id="83" name="Rectangle 82"/>
          <p:cNvSpPr/>
          <p:nvPr/>
        </p:nvSpPr>
        <p:spPr>
          <a:xfrm>
            <a:off x="609600" y="863025"/>
            <a:ext cx="8153400" cy="584775"/>
          </a:xfrm>
          <a:prstGeom prst="rect">
            <a:avLst/>
          </a:prstGeom>
        </p:spPr>
        <p:txBody>
          <a:bodyPr wrap="square">
            <a:spAutoFit/>
          </a:bodyPr>
          <a:lstStyle/>
          <a:p>
            <a:pPr algn="just" rtl="1">
              <a:lnSpc>
                <a:spcPct val="80000"/>
              </a:lnSpc>
              <a:buFont typeface="Wingdings" pitchFamily="2" charset="2"/>
              <a:buChar char="q"/>
            </a:pPr>
            <a:r>
              <a:rPr lang="fa-IR" sz="2000" dirty="0" smtClean="0">
                <a:latin typeface="Times New Roman" pitchFamily="18" charset="0"/>
                <a:cs typeface="Nazanin" pitchFamily="2" charset="-78"/>
              </a:rPr>
              <a:t> جمع كنندة</a:t>
            </a:r>
            <a:r>
              <a:rPr lang="en-US" sz="2000" dirty="0" smtClean="0">
                <a:latin typeface="Times New Roman" pitchFamily="18" charset="0"/>
                <a:cs typeface="Nazanin" pitchFamily="2" charset="-78"/>
              </a:rPr>
              <a:t> </a:t>
            </a:r>
            <a:r>
              <a:rPr lang="fa-IR" sz="2000" dirty="0" smtClean="0">
                <a:latin typeface="Times New Roman" pitchFamily="18" charset="0"/>
                <a:cs typeface="Nazanin" pitchFamily="2" charset="-78"/>
              </a:rPr>
              <a:t>با </a:t>
            </a:r>
            <a:r>
              <a:rPr lang="fa-IR" sz="2000" dirty="0" smtClean="0">
                <a:solidFill>
                  <a:srgbClr val="C00000"/>
                </a:solidFill>
                <a:latin typeface="Times New Roman" pitchFamily="18" charset="0"/>
                <a:cs typeface="Nazanin" pitchFamily="2" charset="-78"/>
              </a:rPr>
              <a:t>رقم نقلي منتشر شونده </a:t>
            </a:r>
            <a:r>
              <a:rPr lang="fa-IR" sz="2000" dirty="0" smtClean="0">
                <a:latin typeface="Times New Roman" pitchFamily="18" charset="0"/>
                <a:cs typeface="Nazanin" pitchFamily="2" charset="-78"/>
              </a:rPr>
              <a:t>: چرا كه براي توليد رقم نقلي </a:t>
            </a:r>
            <a:r>
              <a:rPr lang="en-US" sz="2000" dirty="0" err="1" smtClean="0">
                <a:latin typeface="Times New Roman" pitchFamily="18" charset="0"/>
                <a:cs typeface="Nazanin" pitchFamily="2" charset="-78"/>
              </a:rPr>
              <a:t>C</a:t>
            </a:r>
            <a:r>
              <a:rPr lang="en-US" sz="2000" baseline="-25000" dirty="0" err="1" smtClean="0">
                <a:latin typeface="Times New Roman" pitchFamily="18" charset="0"/>
                <a:cs typeface="Nazanin" pitchFamily="2" charset="-78"/>
              </a:rPr>
              <a:t>out</a:t>
            </a:r>
            <a:r>
              <a:rPr lang="fa-IR" sz="2000" baseline="-25000" dirty="0" smtClean="0">
                <a:latin typeface="Times New Roman" pitchFamily="18" charset="0"/>
                <a:cs typeface="Nazanin" pitchFamily="2" charset="-78"/>
              </a:rPr>
              <a:t> </a:t>
            </a:r>
            <a:r>
              <a:rPr lang="fa-IR" sz="2000" dirty="0" smtClean="0">
                <a:latin typeface="Times New Roman" pitchFamily="18" charset="0"/>
                <a:cs typeface="Nazanin" pitchFamily="2" charset="-78"/>
              </a:rPr>
              <a:t>و بيت حاصل جمع </a:t>
            </a:r>
            <a:r>
              <a:rPr lang="en-US" sz="2000" dirty="0" smtClean="0">
                <a:latin typeface="Times New Roman" pitchFamily="18" charset="0"/>
                <a:cs typeface="Nazanin" pitchFamily="2" charset="-78"/>
              </a:rPr>
              <a:t>s</a:t>
            </a:r>
            <a:r>
              <a:rPr lang="en-US" sz="2000" baseline="-25000" dirty="0" smtClean="0">
                <a:latin typeface="Times New Roman" pitchFamily="18" charset="0"/>
                <a:cs typeface="Nazanin" pitchFamily="2" charset="-78"/>
              </a:rPr>
              <a:t>7</a:t>
            </a:r>
            <a:r>
              <a:rPr lang="fa-IR" sz="2000" baseline="-25000" dirty="0" smtClean="0">
                <a:latin typeface="Times New Roman" pitchFamily="18" charset="0"/>
                <a:cs typeface="Nazanin" pitchFamily="2" charset="-78"/>
              </a:rPr>
              <a:t> </a:t>
            </a:r>
            <a:r>
              <a:rPr lang="fa-IR" sz="2000" dirty="0" smtClean="0">
                <a:latin typeface="Times New Roman" pitchFamily="18" charset="0"/>
                <a:cs typeface="Nazanin" pitchFamily="2" charset="-78"/>
              </a:rPr>
              <a:t>بايد رقم نقلي </a:t>
            </a:r>
            <a:r>
              <a:rPr lang="en-US" sz="2000" dirty="0" err="1" smtClean="0">
                <a:latin typeface="Times New Roman" pitchFamily="18" charset="0"/>
                <a:cs typeface="Nazanin" pitchFamily="2" charset="-78"/>
              </a:rPr>
              <a:t>Cin</a:t>
            </a:r>
            <a:r>
              <a:rPr lang="fa-IR" sz="2000" dirty="0" smtClean="0">
                <a:latin typeface="Times New Roman" pitchFamily="18" charset="0"/>
                <a:cs typeface="Nazanin" pitchFamily="2" charset="-78"/>
              </a:rPr>
              <a:t>، </a:t>
            </a:r>
            <a:r>
              <a:rPr lang="en-US" sz="2000" dirty="0" smtClean="0">
                <a:latin typeface="Times New Roman" pitchFamily="18" charset="0"/>
                <a:cs typeface="Nazanin" pitchFamily="2" charset="-78"/>
              </a:rPr>
              <a:t>A</a:t>
            </a:r>
            <a:r>
              <a:rPr lang="en-US" sz="2000" baseline="-25000" dirty="0" smtClean="0">
                <a:latin typeface="Times New Roman" pitchFamily="18" charset="0"/>
                <a:cs typeface="Nazanin" pitchFamily="2" charset="-78"/>
              </a:rPr>
              <a:t>0</a:t>
            </a:r>
            <a:r>
              <a:rPr lang="fa-IR" sz="2000" baseline="-25000" dirty="0" smtClean="0">
                <a:latin typeface="Times New Roman" pitchFamily="18" charset="0"/>
                <a:cs typeface="Nazanin" pitchFamily="2" charset="-78"/>
              </a:rPr>
              <a:t> </a:t>
            </a:r>
            <a:r>
              <a:rPr lang="fa-IR" sz="2000" dirty="0" smtClean="0">
                <a:latin typeface="Times New Roman" pitchFamily="18" charset="0"/>
                <a:cs typeface="Nazanin" pitchFamily="2" charset="-78"/>
              </a:rPr>
              <a:t>و </a:t>
            </a:r>
            <a:r>
              <a:rPr lang="en-US" sz="2000" dirty="0" smtClean="0">
                <a:latin typeface="Times New Roman" pitchFamily="18" charset="0"/>
                <a:cs typeface="Nazanin" pitchFamily="2" charset="-78"/>
              </a:rPr>
              <a:t>B</a:t>
            </a:r>
            <a:r>
              <a:rPr lang="en-US" sz="2000" baseline="-25000" dirty="0" smtClean="0">
                <a:latin typeface="Times New Roman" pitchFamily="18" charset="0"/>
                <a:cs typeface="Nazanin" pitchFamily="2" charset="-78"/>
              </a:rPr>
              <a:t>0</a:t>
            </a:r>
            <a:r>
              <a:rPr lang="fa-IR" sz="2000" baseline="-25000" dirty="0" smtClean="0">
                <a:latin typeface="Times New Roman" pitchFamily="18" charset="0"/>
                <a:cs typeface="Nazanin" pitchFamily="2" charset="-78"/>
              </a:rPr>
              <a:t> </a:t>
            </a:r>
            <a:r>
              <a:rPr lang="fa-IR" sz="2000" dirty="0" smtClean="0">
                <a:latin typeface="Times New Roman" pitchFamily="18" charset="0"/>
                <a:cs typeface="Nazanin" pitchFamily="2" charset="-78"/>
              </a:rPr>
              <a:t>در طول مدار منتشر شوند.</a:t>
            </a:r>
          </a:p>
        </p:txBody>
      </p:sp>
      <p:cxnSp>
        <p:nvCxnSpPr>
          <p:cNvPr id="90" name="Straight Connector 89"/>
          <p:cNvCxnSpPr/>
          <p:nvPr/>
        </p:nvCxnSpPr>
        <p:spPr>
          <a:xfrm>
            <a:off x="8574834" y="2782078"/>
            <a:ext cx="457200" cy="1588"/>
          </a:xfrm>
          <a:prstGeom prst="line">
            <a:avLst/>
          </a:prstGeom>
          <a:ln/>
        </p:spPr>
        <p:style>
          <a:lnRef idx="1">
            <a:schemeClr val="dk1"/>
          </a:lnRef>
          <a:fillRef idx="0">
            <a:schemeClr val="dk1"/>
          </a:fillRef>
          <a:effectRef idx="0">
            <a:schemeClr val="dk1"/>
          </a:effectRef>
          <a:fontRef idx="minor">
            <a:schemeClr val="tx1"/>
          </a:fontRef>
        </p:style>
      </p:cxnSp>
    </p:spTree>
  </p:cSld>
  <p:clrMapOvr>
    <a:masterClrMapping/>
  </p:clrMapOvr>
  <p:transition>
    <p:cover dir="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a:xfrm>
            <a:off x="6172200" y="0"/>
            <a:ext cx="2743200" cy="685800"/>
          </a:xfrm>
        </p:spPr>
        <p:txBody>
          <a:bodyPr/>
          <a:lstStyle/>
          <a:p>
            <a:pPr algn="r" rtl="1" eaLnBrk="1" hangingPunct="1"/>
            <a:r>
              <a:rPr lang="fa-IR" sz="3200" b="1" dirty="0" smtClean="0">
                <a:solidFill>
                  <a:srgbClr val="000099"/>
                </a:solidFill>
                <a:effectLst>
                  <a:outerShdw blurRad="38100" dist="38100" dir="2700000" algn="tl">
                    <a:srgbClr val="C0C0C0"/>
                  </a:outerShdw>
                </a:effectLst>
                <a:latin typeface="Times New Roman" pitchFamily="18" charset="0"/>
                <a:cs typeface="B Titr" pitchFamily="2" charset="-78"/>
              </a:rPr>
              <a:t>- تاخير گيت ها</a:t>
            </a:r>
            <a:endParaRPr lang="en-US" sz="3200" b="1" dirty="0" smtClean="0">
              <a:solidFill>
                <a:srgbClr val="000099"/>
              </a:solidFill>
              <a:effectLst>
                <a:outerShdw blurRad="38100" dist="38100" dir="2700000" algn="tl">
                  <a:srgbClr val="C0C0C0"/>
                </a:outerShdw>
              </a:effectLst>
              <a:latin typeface="Times New Roman" pitchFamily="18" charset="0"/>
              <a:cs typeface="B Titr" pitchFamily="2" charset="-78"/>
            </a:endParaRPr>
          </a:p>
        </p:txBody>
      </p:sp>
      <p:sp>
        <p:nvSpPr>
          <p:cNvPr id="27652" name="Rectangle 3"/>
          <p:cNvSpPr>
            <a:spLocks noGrp="1" noChangeArrowheads="1"/>
          </p:cNvSpPr>
          <p:nvPr>
            <p:ph idx="1"/>
          </p:nvPr>
        </p:nvSpPr>
        <p:spPr>
          <a:xfrm>
            <a:off x="457200" y="990600"/>
            <a:ext cx="8305800" cy="3124200"/>
          </a:xfrm>
        </p:spPr>
        <p:txBody>
          <a:bodyPr>
            <a:noAutofit/>
          </a:bodyPr>
          <a:lstStyle/>
          <a:p>
            <a:pPr algn="just" rtl="1" eaLnBrk="1" hangingPunct="1">
              <a:lnSpc>
                <a:spcPct val="80000"/>
              </a:lnSpc>
              <a:buFont typeface="Wingdings" pitchFamily="2" charset="2"/>
              <a:buChar char="q"/>
            </a:pPr>
            <a:r>
              <a:rPr lang="fa-IR" sz="2800" dirty="0" smtClean="0">
                <a:cs typeface="B Lotus" pitchFamily="2" charset="-78"/>
              </a:rPr>
              <a:t> در حالت طبيعي هر گيت براي توليد خروجي در صورت قرار گرفتن خروجي بر روي آن داراي مقداري تاخير است.</a:t>
            </a:r>
          </a:p>
          <a:p>
            <a:pPr algn="just" rtl="1" eaLnBrk="1" hangingPunct="1">
              <a:lnSpc>
                <a:spcPct val="80000"/>
              </a:lnSpc>
              <a:buFont typeface="Wingdings" pitchFamily="2" charset="2"/>
              <a:buChar char="q"/>
            </a:pPr>
            <a:r>
              <a:rPr lang="fa-IR" sz="2800" dirty="0" smtClean="0">
                <a:cs typeface="B Lotus" pitchFamily="2" charset="-78"/>
              </a:rPr>
              <a:t> در يك مدار منطقي كه از گيت هاي متعدد در سطوح مختلف تشكيل شده است محاسبه تاخير كل (يعني از زماني كه سيگنالهاي ورودي بر روي پايه هاي ورودي قرار ميگيرند تا زماني كه خروجي نهايي توليد مي شود) مشكل مي باشد.</a:t>
            </a:r>
          </a:p>
          <a:p>
            <a:pPr algn="just" rtl="1" eaLnBrk="1" hangingPunct="1">
              <a:lnSpc>
                <a:spcPct val="80000"/>
              </a:lnSpc>
              <a:buFont typeface="Wingdings" pitchFamily="2" charset="2"/>
              <a:buChar char="q"/>
            </a:pPr>
            <a:r>
              <a:rPr lang="fa-IR" sz="2800" dirty="0" smtClean="0">
                <a:cs typeface="B Lotus" pitchFamily="2" charset="-78"/>
              </a:rPr>
              <a:t> براي محاسبه ي تاخير كل از نمودار زماني استفاده مي شود.</a:t>
            </a:r>
          </a:p>
        </p:txBody>
      </p:sp>
      <p:graphicFrame>
        <p:nvGraphicFramePr>
          <p:cNvPr id="27650" name="Object 4"/>
          <p:cNvGraphicFramePr>
            <a:graphicFrameLocks noChangeAspect="1"/>
          </p:cNvGraphicFramePr>
          <p:nvPr/>
        </p:nvGraphicFramePr>
        <p:xfrm>
          <a:off x="2057400" y="4876800"/>
          <a:ext cx="1612900" cy="838200"/>
        </p:xfrm>
        <a:graphic>
          <a:graphicData uri="http://schemas.openxmlformats.org/presentationml/2006/ole">
            <mc:AlternateContent xmlns:mc="http://schemas.openxmlformats.org/markup-compatibility/2006">
              <mc:Choice xmlns:v="urn:schemas-microsoft-com:vml" Requires="v">
                <p:oleObj spid="_x0000_s292875" name="Bitmap Image" r:id="rId3" imgW="1209524" imgH="628571" progId="PBrush">
                  <p:embed/>
                </p:oleObj>
              </mc:Choice>
              <mc:Fallback>
                <p:oleObj name="Bitmap Image" r:id="rId3" imgW="1209524" imgH="628571" progId="PBrush">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7400" y="4876800"/>
                        <a:ext cx="16129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2"/>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7" name="Group 26"/>
          <p:cNvGrpSpPr/>
          <p:nvPr/>
        </p:nvGrpSpPr>
        <p:grpSpPr>
          <a:xfrm>
            <a:off x="4452938" y="4267200"/>
            <a:ext cx="3395662" cy="2176462"/>
            <a:chOff x="4452938" y="4267200"/>
            <a:chExt cx="3395662" cy="2176462"/>
          </a:xfrm>
        </p:grpSpPr>
        <p:sp>
          <p:nvSpPr>
            <p:cNvPr id="27653" name="Line 5"/>
            <p:cNvSpPr>
              <a:spLocks noChangeShapeType="1"/>
            </p:cNvSpPr>
            <p:nvPr/>
          </p:nvSpPr>
          <p:spPr bwMode="auto">
            <a:xfrm>
              <a:off x="5807075" y="5006975"/>
              <a:ext cx="304800" cy="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27654" name="Line 6"/>
            <p:cNvSpPr>
              <a:spLocks noChangeShapeType="1"/>
            </p:cNvSpPr>
            <p:nvPr/>
          </p:nvSpPr>
          <p:spPr bwMode="auto">
            <a:xfrm flipV="1">
              <a:off x="6721475" y="4778375"/>
              <a:ext cx="0" cy="22860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27655" name="Line 7"/>
            <p:cNvSpPr>
              <a:spLocks noChangeShapeType="1"/>
            </p:cNvSpPr>
            <p:nvPr/>
          </p:nvSpPr>
          <p:spPr bwMode="auto">
            <a:xfrm>
              <a:off x="6111875" y="4778375"/>
              <a:ext cx="609600" cy="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27656" name="Text Box 8"/>
            <p:cNvSpPr txBox="1">
              <a:spLocks noChangeArrowheads="1"/>
            </p:cNvSpPr>
            <p:nvPr/>
          </p:nvSpPr>
          <p:spPr bwMode="auto">
            <a:xfrm>
              <a:off x="5349875" y="4702175"/>
              <a:ext cx="360363" cy="833437"/>
            </a:xfrm>
            <a:prstGeom prst="rect">
              <a:avLst/>
            </a:prstGeom>
            <a:noFill/>
            <a:ln w="25400">
              <a:noFill/>
              <a:miter lim="800000"/>
              <a:headEnd type="none" w="sm" len="sm"/>
              <a:tailEnd type="none" w="sm" len="sm"/>
            </a:ln>
          </p:spPr>
          <p:txBody>
            <a:bodyPr wrap="none">
              <a:spAutoFit/>
            </a:bodyPr>
            <a:lstStyle/>
            <a:p>
              <a:pPr algn="l" eaLnBrk="0" hangingPunct="0"/>
              <a:r>
                <a:rPr lang="en-US" u="none">
                  <a:latin typeface="Comic Sans MS" pitchFamily="66" charset="0"/>
                </a:rPr>
                <a:t>x</a:t>
              </a:r>
            </a:p>
            <a:p>
              <a:pPr algn="l" eaLnBrk="0" hangingPunct="0">
                <a:lnSpc>
                  <a:spcPct val="170000"/>
                </a:lnSpc>
              </a:pPr>
              <a:r>
                <a:rPr lang="en-US" u="none">
                  <a:latin typeface="Comic Sans MS" pitchFamily="66" charset="0"/>
                </a:rPr>
                <a:t>x’</a:t>
              </a:r>
            </a:p>
          </p:txBody>
        </p:sp>
        <p:sp>
          <p:nvSpPr>
            <p:cNvPr id="27657" name="Line 9"/>
            <p:cNvSpPr>
              <a:spLocks noChangeShapeType="1"/>
            </p:cNvSpPr>
            <p:nvPr/>
          </p:nvSpPr>
          <p:spPr bwMode="auto">
            <a:xfrm>
              <a:off x="6100763" y="4586287"/>
              <a:ext cx="0" cy="1219200"/>
            </a:xfrm>
            <a:prstGeom prst="line">
              <a:avLst/>
            </a:prstGeom>
            <a:noFill/>
            <a:ln w="25400">
              <a:solidFill>
                <a:schemeClr val="tx1"/>
              </a:solidFill>
              <a:prstDash val="sysDot"/>
              <a:round/>
              <a:headEnd type="none" w="sm" len="sm"/>
              <a:tailEnd type="none" w="sm" len="sm"/>
            </a:ln>
          </p:spPr>
          <p:txBody>
            <a:bodyPr wrap="none" anchor="ctr"/>
            <a:lstStyle/>
            <a:p>
              <a:endParaRPr lang="en-US"/>
            </a:p>
          </p:txBody>
        </p:sp>
        <p:sp>
          <p:nvSpPr>
            <p:cNvPr id="27658" name="Line 10"/>
            <p:cNvSpPr>
              <a:spLocks noChangeShapeType="1"/>
            </p:cNvSpPr>
            <p:nvPr/>
          </p:nvSpPr>
          <p:spPr bwMode="auto">
            <a:xfrm>
              <a:off x="6721475" y="4586287"/>
              <a:ext cx="0" cy="1219200"/>
            </a:xfrm>
            <a:prstGeom prst="line">
              <a:avLst/>
            </a:prstGeom>
            <a:noFill/>
            <a:ln w="25400">
              <a:solidFill>
                <a:schemeClr val="tx1"/>
              </a:solidFill>
              <a:prstDash val="sysDot"/>
              <a:round/>
              <a:headEnd type="none" w="sm" len="sm"/>
              <a:tailEnd type="none" w="sm" len="sm"/>
            </a:ln>
          </p:spPr>
          <p:txBody>
            <a:bodyPr wrap="none" anchor="ctr"/>
            <a:lstStyle/>
            <a:p>
              <a:endParaRPr lang="en-US"/>
            </a:p>
          </p:txBody>
        </p:sp>
        <p:sp>
          <p:nvSpPr>
            <p:cNvPr id="27659" name="Text Box 11"/>
            <p:cNvSpPr txBox="1">
              <a:spLocks noChangeArrowheads="1"/>
            </p:cNvSpPr>
            <p:nvPr/>
          </p:nvSpPr>
          <p:spPr bwMode="auto">
            <a:xfrm>
              <a:off x="4732338" y="4267200"/>
              <a:ext cx="287337" cy="366712"/>
            </a:xfrm>
            <a:prstGeom prst="rect">
              <a:avLst/>
            </a:prstGeom>
            <a:noFill/>
            <a:ln w="25400">
              <a:noFill/>
              <a:miter lim="800000"/>
              <a:headEnd type="none" w="sm" len="sm"/>
              <a:tailEnd type="none" w="sm" len="sm"/>
            </a:ln>
          </p:spPr>
          <p:txBody>
            <a:bodyPr wrap="none">
              <a:spAutoFit/>
            </a:bodyPr>
            <a:lstStyle/>
            <a:p>
              <a:pPr algn="l" eaLnBrk="0" hangingPunct="0"/>
              <a:r>
                <a:rPr lang="en-US" u="none">
                  <a:solidFill>
                    <a:schemeClr val="accent2"/>
                  </a:solidFill>
                  <a:latin typeface="Comic Sans MS" pitchFamily="66" charset="0"/>
                </a:rPr>
                <a:t>1</a:t>
              </a:r>
            </a:p>
          </p:txBody>
        </p:sp>
        <p:sp>
          <p:nvSpPr>
            <p:cNvPr id="27660" name="Freeform 12"/>
            <p:cNvSpPr>
              <a:spLocks/>
            </p:cNvSpPr>
            <p:nvPr/>
          </p:nvSpPr>
          <p:spPr bwMode="auto">
            <a:xfrm flipH="1">
              <a:off x="5110163" y="5029200"/>
              <a:ext cx="708025" cy="111125"/>
            </a:xfrm>
            <a:custGeom>
              <a:avLst/>
              <a:gdLst>
                <a:gd name="T0" fmla="*/ 708025 w 432"/>
                <a:gd name="T1" fmla="*/ 95250 h 280"/>
                <a:gd name="T2" fmla="*/ 236008 w 432"/>
                <a:gd name="T3" fmla="*/ 95250 h 280"/>
                <a:gd name="T4" fmla="*/ 0 w 432"/>
                <a:gd name="T5" fmla="*/ 0 h 280"/>
                <a:gd name="T6" fmla="*/ 0 60000 65536"/>
                <a:gd name="T7" fmla="*/ 0 60000 65536"/>
                <a:gd name="T8" fmla="*/ 0 60000 65536"/>
                <a:gd name="T9" fmla="*/ 0 w 432"/>
                <a:gd name="T10" fmla="*/ 0 h 280"/>
                <a:gd name="T11" fmla="*/ 432 w 432"/>
                <a:gd name="T12" fmla="*/ 280 h 280"/>
              </a:gdLst>
              <a:ahLst/>
              <a:cxnLst>
                <a:cxn ang="T6">
                  <a:pos x="T0" y="T1"/>
                </a:cxn>
                <a:cxn ang="T7">
                  <a:pos x="T2" y="T3"/>
                </a:cxn>
                <a:cxn ang="T8">
                  <a:pos x="T4" y="T5"/>
                </a:cxn>
              </a:cxnLst>
              <a:rect l="T9" t="T10" r="T11" b="T12"/>
              <a:pathLst>
                <a:path w="432" h="280">
                  <a:moveTo>
                    <a:pt x="432" y="240"/>
                  </a:moveTo>
                  <a:cubicBezTo>
                    <a:pt x="324" y="260"/>
                    <a:pt x="216" y="280"/>
                    <a:pt x="144" y="240"/>
                  </a:cubicBezTo>
                  <a:cubicBezTo>
                    <a:pt x="72" y="200"/>
                    <a:pt x="36" y="100"/>
                    <a:pt x="0" y="0"/>
                  </a:cubicBezTo>
                </a:path>
              </a:pathLst>
            </a:custGeom>
            <a:noFill/>
            <a:ln w="38100">
              <a:solidFill>
                <a:srgbClr val="3333FF"/>
              </a:solidFill>
              <a:round/>
              <a:headEnd type="none" w="sm" len="sm"/>
              <a:tailEnd type="triangle" w="med" len="med"/>
            </a:ln>
          </p:spPr>
          <p:txBody>
            <a:bodyPr wrap="none" anchor="ctr"/>
            <a:lstStyle/>
            <a:p>
              <a:endParaRPr lang="en-US"/>
            </a:p>
          </p:txBody>
        </p:sp>
        <p:sp>
          <p:nvSpPr>
            <p:cNvPr id="27661" name="Text Box 13"/>
            <p:cNvSpPr txBox="1">
              <a:spLocks noChangeArrowheads="1"/>
            </p:cNvSpPr>
            <p:nvPr/>
          </p:nvSpPr>
          <p:spPr bwMode="auto">
            <a:xfrm>
              <a:off x="4740275" y="4964112"/>
              <a:ext cx="323850" cy="366713"/>
            </a:xfrm>
            <a:prstGeom prst="rect">
              <a:avLst/>
            </a:prstGeom>
            <a:noFill/>
            <a:ln w="25400">
              <a:noFill/>
              <a:miter lim="800000"/>
              <a:headEnd type="none" w="sm" len="sm"/>
              <a:tailEnd type="none" w="sm" len="sm"/>
            </a:ln>
          </p:spPr>
          <p:txBody>
            <a:bodyPr wrap="none">
              <a:spAutoFit/>
            </a:bodyPr>
            <a:lstStyle/>
            <a:p>
              <a:pPr algn="l" eaLnBrk="0" hangingPunct="0"/>
              <a:r>
                <a:rPr lang="en-US" u="none">
                  <a:solidFill>
                    <a:schemeClr val="accent2"/>
                  </a:solidFill>
                  <a:latin typeface="Comic Sans MS" pitchFamily="66" charset="0"/>
                </a:rPr>
                <a:t>0</a:t>
              </a:r>
            </a:p>
          </p:txBody>
        </p:sp>
        <p:sp>
          <p:nvSpPr>
            <p:cNvPr id="27662" name="Line 14"/>
            <p:cNvSpPr>
              <a:spLocks noChangeShapeType="1"/>
            </p:cNvSpPr>
            <p:nvPr/>
          </p:nvSpPr>
          <p:spPr bwMode="auto">
            <a:xfrm>
              <a:off x="5807075" y="5272087"/>
              <a:ext cx="457200" cy="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27663" name="Line 15"/>
            <p:cNvSpPr>
              <a:spLocks noChangeShapeType="1"/>
            </p:cNvSpPr>
            <p:nvPr/>
          </p:nvSpPr>
          <p:spPr bwMode="auto">
            <a:xfrm>
              <a:off x="6264275" y="5500687"/>
              <a:ext cx="609600" cy="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27664" name="Line 16"/>
            <p:cNvSpPr>
              <a:spLocks noChangeShapeType="1"/>
            </p:cNvSpPr>
            <p:nvPr/>
          </p:nvSpPr>
          <p:spPr bwMode="auto">
            <a:xfrm flipV="1">
              <a:off x="6111875" y="4778375"/>
              <a:ext cx="0" cy="22860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27665" name="Line 17"/>
            <p:cNvSpPr>
              <a:spLocks noChangeShapeType="1"/>
            </p:cNvSpPr>
            <p:nvPr/>
          </p:nvSpPr>
          <p:spPr bwMode="auto">
            <a:xfrm flipV="1">
              <a:off x="6865938" y="5272087"/>
              <a:ext cx="0" cy="22860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27666" name="Line 18"/>
            <p:cNvSpPr>
              <a:spLocks noChangeShapeType="1"/>
            </p:cNvSpPr>
            <p:nvPr/>
          </p:nvSpPr>
          <p:spPr bwMode="auto">
            <a:xfrm>
              <a:off x="6721475" y="5006975"/>
              <a:ext cx="1127125" cy="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27667" name="Line 19"/>
            <p:cNvSpPr>
              <a:spLocks noChangeShapeType="1"/>
            </p:cNvSpPr>
            <p:nvPr/>
          </p:nvSpPr>
          <p:spPr bwMode="auto">
            <a:xfrm flipV="1">
              <a:off x="6264275" y="5272087"/>
              <a:ext cx="0" cy="22860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27668" name="Line 20"/>
            <p:cNvSpPr>
              <a:spLocks noChangeShapeType="1"/>
            </p:cNvSpPr>
            <p:nvPr/>
          </p:nvSpPr>
          <p:spPr bwMode="auto">
            <a:xfrm>
              <a:off x="6873875" y="5272087"/>
              <a:ext cx="974725" cy="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27669" name="Line 21"/>
            <p:cNvSpPr>
              <a:spLocks noChangeShapeType="1"/>
            </p:cNvSpPr>
            <p:nvPr/>
          </p:nvSpPr>
          <p:spPr bwMode="auto">
            <a:xfrm>
              <a:off x="7315200" y="4586287"/>
              <a:ext cx="0" cy="1219200"/>
            </a:xfrm>
            <a:prstGeom prst="line">
              <a:avLst/>
            </a:prstGeom>
            <a:noFill/>
            <a:ln w="25400">
              <a:solidFill>
                <a:schemeClr val="tx1"/>
              </a:solidFill>
              <a:prstDash val="sysDot"/>
              <a:round/>
              <a:headEnd type="none" w="sm" len="sm"/>
              <a:tailEnd type="none" w="sm" len="sm"/>
            </a:ln>
          </p:spPr>
          <p:txBody>
            <a:bodyPr wrap="none" anchor="ctr"/>
            <a:lstStyle/>
            <a:p>
              <a:endParaRPr lang="en-US"/>
            </a:p>
          </p:txBody>
        </p:sp>
        <p:sp>
          <p:nvSpPr>
            <p:cNvPr id="27670" name="Line 22"/>
            <p:cNvSpPr>
              <a:spLocks noChangeShapeType="1"/>
            </p:cNvSpPr>
            <p:nvPr/>
          </p:nvSpPr>
          <p:spPr bwMode="auto">
            <a:xfrm>
              <a:off x="7848600" y="4586287"/>
              <a:ext cx="0" cy="1219200"/>
            </a:xfrm>
            <a:prstGeom prst="line">
              <a:avLst/>
            </a:prstGeom>
            <a:noFill/>
            <a:ln w="25400">
              <a:solidFill>
                <a:schemeClr val="tx1"/>
              </a:solidFill>
              <a:prstDash val="sysDot"/>
              <a:round/>
              <a:headEnd type="none" w="sm" len="sm"/>
              <a:tailEnd type="none" w="sm" len="sm"/>
            </a:ln>
          </p:spPr>
          <p:txBody>
            <a:bodyPr wrap="none" anchor="ctr"/>
            <a:lstStyle/>
            <a:p>
              <a:endParaRPr lang="en-US"/>
            </a:p>
          </p:txBody>
        </p:sp>
        <p:sp>
          <p:nvSpPr>
            <p:cNvPr id="27671" name="Text Box 23"/>
            <p:cNvSpPr txBox="1">
              <a:spLocks noChangeArrowheads="1"/>
            </p:cNvSpPr>
            <p:nvPr/>
          </p:nvSpPr>
          <p:spPr bwMode="auto">
            <a:xfrm>
              <a:off x="4452938" y="6051550"/>
              <a:ext cx="977900" cy="392112"/>
            </a:xfrm>
            <a:prstGeom prst="rect">
              <a:avLst/>
            </a:prstGeom>
            <a:noFill/>
            <a:ln w="25400">
              <a:solidFill>
                <a:srgbClr val="FF00FF"/>
              </a:solidFill>
              <a:miter lim="800000"/>
              <a:headEnd type="none" w="sm" len="sm"/>
              <a:tailEnd type="none" w="sm" len="sm"/>
            </a:ln>
          </p:spPr>
          <p:txBody>
            <a:bodyPr wrap="none">
              <a:spAutoFit/>
            </a:bodyPr>
            <a:lstStyle/>
            <a:p>
              <a:pPr algn="ctr" eaLnBrk="0" hangingPunct="0"/>
              <a:r>
                <a:rPr lang="fa-IR" u="none" dirty="0">
                  <a:solidFill>
                    <a:srgbClr val="FF00FF"/>
                  </a:solidFill>
                  <a:latin typeface="Comic Sans MS" pitchFamily="66" charset="0"/>
                </a:rPr>
                <a:t>تاخير گيت</a:t>
              </a:r>
              <a:endParaRPr lang="en-US" u="none" dirty="0">
                <a:solidFill>
                  <a:srgbClr val="FF00FF"/>
                </a:solidFill>
                <a:latin typeface="Comic Sans MS" pitchFamily="66" charset="0"/>
              </a:endParaRPr>
            </a:p>
          </p:txBody>
        </p:sp>
        <p:sp>
          <p:nvSpPr>
            <p:cNvPr id="27672" name="Freeform 24"/>
            <p:cNvSpPr>
              <a:spLocks/>
            </p:cNvSpPr>
            <p:nvPr/>
          </p:nvSpPr>
          <p:spPr bwMode="auto">
            <a:xfrm flipH="1">
              <a:off x="5635625" y="5672137"/>
              <a:ext cx="1149350" cy="750888"/>
            </a:xfrm>
            <a:custGeom>
              <a:avLst/>
              <a:gdLst>
                <a:gd name="T0" fmla="*/ 1149350 w 432"/>
                <a:gd name="T1" fmla="*/ 643618 h 280"/>
                <a:gd name="T2" fmla="*/ 383117 w 432"/>
                <a:gd name="T3" fmla="*/ 643618 h 280"/>
                <a:gd name="T4" fmla="*/ 0 w 432"/>
                <a:gd name="T5" fmla="*/ 0 h 280"/>
                <a:gd name="T6" fmla="*/ 0 60000 65536"/>
                <a:gd name="T7" fmla="*/ 0 60000 65536"/>
                <a:gd name="T8" fmla="*/ 0 60000 65536"/>
                <a:gd name="T9" fmla="*/ 0 w 432"/>
                <a:gd name="T10" fmla="*/ 0 h 280"/>
                <a:gd name="T11" fmla="*/ 432 w 432"/>
                <a:gd name="T12" fmla="*/ 280 h 280"/>
              </a:gdLst>
              <a:ahLst/>
              <a:cxnLst>
                <a:cxn ang="T6">
                  <a:pos x="T0" y="T1"/>
                </a:cxn>
                <a:cxn ang="T7">
                  <a:pos x="T2" y="T3"/>
                </a:cxn>
                <a:cxn ang="T8">
                  <a:pos x="T4" y="T5"/>
                </a:cxn>
              </a:cxnLst>
              <a:rect l="T9" t="T10" r="T11" b="T12"/>
              <a:pathLst>
                <a:path w="432" h="280">
                  <a:moveTo>
                    <a:pt x="432" y="240"/>
                  </a:moveTo>
                  <a:cubicBezTo>
                    <a:pt x="324" y="260"/>
                    <a:pt x="216" y="280"/>
                    <a:pt x="144" y="240"/>
                  </a:cubicBezTo>
                  <a:cubicBezTo>
                    <a:pt x="72" y="200"/>
                    <a:pt x="36" y="100"/>
                    <a:pt x="0" y="0"/>
                  </a:cubicBezTo>
                </a:path>
              </a:pathLst>
            </a:custGeom>
            <a:noFill/>
            <a:ln w="38100">
              <a:solidFill>
                <a:srgbClr val="FF00FF"/>
              </a:solidFill>
              <a:round/>
              <a:headEnd type="none" w="sm" len="sm"/>
              <a:tailEnd type="triangle" w="med" len="med"/>
            </a:ln>
          </p:spPr>
          <p:txBody>
            <a:bodyPr wrap="none" anchor="ctr"/>
            <a:lstStyle/>
            <a:p>
              <a:endParaRPr lang="en-US"/>
            </a:p>
          </p:txBody>
        </p:sp>
        <p:sp>
          <p:nvSpPr>
            <p:cNvPr id="27673" name="Freeform 25"/>
            <p:cNvSpPr>
              <a:spLocks/>
            </p:cNvSpPr>
            <p:nvPr/>
          </p:nvSpPr>
          <p:spPr bwMode="auto">
            <a:xfrm flipH="1">
              <a:off x="5635625" y="5695950"/>
              <a:ext cx="593725" cy="727075"/>
            </a:xfrm>
            <a:custGeom>
              <a:avLst/>
              <a:gdLst>
                <a:gd name="T0" fmla="*/ 593725 w 432"/>
                <a:gd name="T1" fmla="*/ 623207 h 280"/>
                <a:gd name="T2" fmla="*/ 197908 w 432"/>
                <a:gd name="T3" fmla="*/ 623207 h 280"/>
                <a:gd name="T4" fmla="*/ 0 w 432"/>
                <a:gd name="T5" fmla="*/ 0 h 280"/>
                <a:gd name="T6" fmla="*/ 0 60000 65536"/>
                <a:gd name="T7" fmla="*/ 0 60000 65536"/>
                <a:gd name="T8" fmla="*/ 0 60000 65536"/>
                <a:gd name="T9" fmla="*/ 0 w 432"/>
                <a:gd name="T10" fmla="*/ 0 h 280"/>
                <a:gd name="T11" fmla="*/ 432 w 432"/>
                <a:gd name="T12" fmla="*/ 280 h 280"/>
              </a:gdLst>
              <a:ahLst/>
              <a:cxnLst>
                <a:cxn ang="T6">
                  <a:pos x="T0" y="T1"/>
                </a:cxn>
                <a:cxn ang="T7">
                  <a:pos x="T2" y="T3"/>
                </a:cxn>
                <a:cxn ang="T8">
                  <a:pos x="T4" y="T5"/>
                </a:cxn>
              </a:cxnLst>
              <a:rect l="T9" t="T10" r="T11" b="T12"/>
              <a:pathLst>
                <a:path w="432" h="280">
                  <a:moveTo>
                    <a:pt x="432" y="240"/>
                  </a:moveTo>
                  <a:cubicBezTo>
                    <a:pt x="324" y="260"/>
                    <a:pt x="216" y="280"/>
                    <a:pt x="144" y="240"/>
                  </a:cubicBezTo>
                  <a:cubicBezTo>
                    <a:pt x="72" y="200"/>
                    <a:pt x="36" y="100"/>
                    <a:pt x="0" y="0"/>
                  </a:cubicBezTo>
                </a:path>
              </a:pathLst>
            </a:custGeom>
            <a:noFill/>
            <a:ln w="38100">
              <a:solidFill>
                <a:srgbClr val="FF00FF"/>
              </a:solidFill>
              <a:round/>
              <a:headEnd type="none" w="sm" len="sm"/>
              <a:tailEnd type="triangle" w="med" len="med"/>
            </a:ln>
          </p:spPr>
          <p:txBody>
            <a:bodyPr wrap="none" anchor="ctr"/>
            <a:lstStyle/>
            <a:p>
              <a:endParaRPr lang="en-US"/>
            </a:p>
          </p:txBody>
        </p:sp>
        <p:sp>
          <p:nvSpPr>
            <p:cNvPr id="27674" name="Freeform 26"/>
            <p:cNvSpPr>
              <a:spLocks/>
            </p:cNvSpPr>
            <p:nvPr/>
          </p:nvSpPr>
          <p:spPr bwMode="auto">
            <a:xfrm flipH="1" flipV="1">
              <a:off x="5127625" y="4403725"/>
              <a:ext cx="890588" cy="277812"/>
            </a:xfrm>
            <a:custGeom>
              <a:avLst/>
              <a:gdLst>
                <a:gd name="T0" fmla="*/ 890588 w 432"/>
                <a:gd name="T1" fmla="*/ 238125 h 280"/>
                <a:gd name="T2" fmla="*/ 296863 w 432"/>
                <a:gd name="T3" fmla="*/ 238125 h 280"/>
                <a:gd name="T4" fmla="*/ 0 w 432"/>
                <a:gd name="T5" fmla="*/ 0 h 280"/>
                <a:gd name="T6" fmla="*/ 0 60000 65536"/>
                <a:gd name="T7" fmla="*/ 0 60000 65536"/>
                <a:gd name="T8" fmla="*/ 0 60000 65536"/>
                <a:gd name="T9" fmla="*/ 0 w 432"/>
                <a:gd name="T10" fmla="*/ 0 h 280"/>
                <a:gd name="T11" fmla="*/ 432 w 432"/>
                <a:gd name="T12" fmla="*/ 280 h 280"/>
              </a:gdLst>
              <a:ahLst/>
              <a:cxnLst>
                <a:cxn ang="T6">
                  <a:pos x="T0" y="T1"/>
                </a:cxn>
                <a:cxn ang="T7">
                  <a:pos x="T2" y="T3"/>
                </a:cxn>
                <a:cxn ang="T8">
                  <a:pos x="T4" y="T5"/>
                </a:cxn>
              </a:cxnLst>
              <a:rect l="T9" t="T10" r="T11" b="T12"/>
              <a:pathLst>
                <a:path w="432" h="280">
                  <a:moveTo>
                    <a:pt x="432" y="240"/>
                  </a:moveTo>
                  <a:cubicBezTo>
                    <a:pt x="324" y="260"/>
                    <a:pt x="216" y="280"/>
                    <a:pt x="144" y="240"/>
                  </a:cubicBezTo>
                  <a:cubicBezTo>
                    <a:pt x="72" y="200"/>
                    <a:pt x="36" y="100"/>
                    <a:pt x="0" y="0"/>
                  </a:cubicBezTo>
                </a:path>
              </a:pathLst>
            </a:custGeom>
            <a:noFill/>
            <a:ln w="38100">
              <a:solidFill>
                <a:srgbClr val="3333FF"/>
              </a:solidFill>
              <a:round/>
              <a:headEnd type="none" w="sm" len="sm"/>
              <a:tailEnd type="triangle" w="med" len="med"/>
            </a:ln>
          </p:spPr>
          <p:txBody>
            <a:bodyPr wrap="none" anchor="ctr"/>
            <a:lstStyle/>
            <a:p>
              <a:endParaRPr lang="en-US"/>
            </a:p>
          </p:txBody>
        </p:sp>
      </p:grpSp>
    </p:spTree>
  </p:cSld>
  <p:clrMapOvr>
    <a:masterClrMapping/>
  </p:clrMapOvr>
  <p:transition>
    <p:randomBar dir="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096000" y="122238"/>
            <a:ext cx="2971800" cy="792162"/>
          </a:xfrm>
          <a:noFill/>
          <a:ln/>
        </p:spPr>
        <p:txBody>
          <a:bodyPr>
            <a:normAutofit/>
          </a:bodyPr>
          <a:lstStyle/>
          <a:p>
            <a:pPr algn="r" rtl="1"/>
            <a:r>
              <a:rPr lang="fa-IR" sz="3200" b="1" dirty="0" smtClean="0">
                <a:solidFill>
                  <a:srgbClr val="000099"/>
                </a:solidFill>
                <a:effectLst>
                  <a:outerShdw blurRad="38100" dist="38100" dir="2700000" algn="tl">
                    <a:srgbClr val="C0C0C0"/>
                  </a:outerShdw>
                </a:effectLst>
                <a:latin typeface="Times New Roman" pitchFamily="18" charset="0"/>
                <a:cs typeface="B Titr" pitchFamily="2" charset="-78"/>
              </a:rPr>
              <a:t>- انتشار </a:t>
            </a:r>
            <a:r>
              <a:rPr lang="fa-IR" sz="3200" b="1" dirty="0">
                <a:solidFill>
                  <a:srgbClr val="000099"/>
                </a:solidFill>
                <a:effectLst>
                  <a:outerShdw blurRad="38100" dist="38100" dir="2700000" algn="tl">
                    <a:srgbClr val="C0C0C0"/>
                  </a:outerShdw>
                </a:effectLst>
                <a:latin typeface="Times New Roman" pitchFamily="18" charset="0"/>
                <a:cs typeface="B Titr" pitchFamily="2" charset="-78"/>
              </a:rPr>
              <a:t>رقم نقلی</a:t>
            </a:r>
            <a:endParaRPr lang="en-US" sz="3200" b="1" dirty="0">
              <a:solidFill>
                <a:srgbClr val="000099"/>
              </a:solidFill>
              <a:effectLst>
                <a:outerShdw blurRad="38100" dist="38100" dir="2700000" algn="tl">
                  <a:srgbClr val="C0C0C0"/>
                </a:outerShdw>
              </a:effectLst>
              <a:latin typeface="Times New Roman" pitchFamily="18" charset="0"/>
              <a:cs typeface="B Titr" pitchFamily="2" charset="-78"/>
            </a:endParaRPr>
          </a:p>
        </p:txBody>
      </p:sp>
      <p:pic>
        <p:nvPicPr>
          <p:cNvPr id="5125" name="Picture 5"/>
          <p:cNvPicPr>
            <a:picLocks noGrp="1" noChangeAspect="1" noChangeArrowheads="1"/>
          </p:cNvPicPr>
          <p:nvPr>
            <p:ph sz="half" idx="1"/>
          </p:nvPr>
        </p:nvPicPr>
        <p:blipFill>
          <a:blip r:embed="rId2"/>
          <a:stretch>
            <a:fillRect/>
          </a:stretch>
        </p:blipFill>
        <p:spPr>
          <a:xfrm>
            <a:off x="914400" y="3278246"/>
            <a:ext cx="7467600" cy="3178795"/>
          </a:xfrm>
        </p:spPr>
      </p:pic>
      <p:sp>
        <p:nvSpPr>
          <p:cNvPr id="5124" name="Rectangle 4"/>
          <p:cNvSpPr>
            <a:spLocks noGrp="1" noChangeArrowheads="1"/>
          </p:cNvSpPr>
          <p:nvPr>
            <p:ph sz="half" idx="2"/>
          </p:nvPr>
        </p:nvSpPr>
        <p:spPr>
          <a:xfrm>
            <a:off x="152400" y="914400"/>
            <a:ext cx="8534400" cy="2438400"/>
          </a:xfrm>
        </p:spPr>
        <p:txBody>
          <a:bodyPr>
            <a:noAutofit/>
          </a:bodyPr>
          <a:lstStyle/>
          <a:p>
            <a:pPr algn="r" rtl="1">
              <a:buFont typeface="Wingdings" pitchFamily="2" charset="2"/>
              <a:buChar char="q"/>
            </a:pPr>
            <a:r>
              <a:rPr lang="fa-IR" dirty="0" smtClean="0">
                <a:cs typeface="B Lotus" pitchFamily="2" charset="-78"/>
              </a:rPr>
              <a:t> جمع </a:t>
            </a:r>
            <a:r>
              <a:rPr lang="fa-IR" dirty="0">
                <a:cs typeface="B Lotus" pitchFamily="2" charset="-78"/>
              </a:rPr>
              <a:t>موازی بدین معناست که تمام بیتها بطور همزمان برای محاسبه نتیجه آماده هستند.</a:t>
            </a:r>
          </a:p>
          <a:p>
            <a:pPr algn="r" rtl="1">
              <a:buFont typeface="Wingdings" pitchFamily="2" charset="2"/>
              <a:buChar char="q"/>
            </a:pPr>
            <a:r>
              <a:rPr lang="fa-IR" dirty="0" smtClean="0">
                <a:cs typeface="B Lotus" pitchFamily="2" charset="-78"/>
              </a:rPr>
              <a:t> اما</a:t>
            </a:r>
            <a:r>
              <a:rPr lang="fa-IR" dirty="0">
                <a:cs typeface="B Lotus" pitchFamily="2" charset="-78"/>
              </a:rPr>
              <a:t>، ورودی رقم نقلی هر مرحله به مرحله قبل وابسته است.</a:t>
            </a:r>
          </a:p>
          <a:p>
            <a:pPr algn="r" rtl="1">
              <a:buFont typeface="Wingdings" pitchFamily="2" charset="2"/>
              <a:buChar char="q"/>
            </a:pPr>
            <a:r>
              <a:rPr lang="fa-IR" dirty="0" smtClean="0">
                <a:cs typeface="B Lotus" pitchFamily="2" charset="-78"/>
              </a:rPr>
              <a:t> بطور </a:t>
            </a:r>
            <a:r>
              <a:rPr lang="fa-IR" dirty="0">
                <a:cs typeface="B Lotus" pitchFamily="2" charset="-78"/>
              </a:rPr>
              <a:t>کلی تاخیر انتشار از فرمول زیر پیروی می کند:</a:t>
            </a:r>
          </a:p>
          <a:p>
            <a:pPr algn="ctr" rtl="1">
              <a:buNone/>
            </a:pPr>
            <a:r>
              <a:rPr lang="fa-IR" b="1" dirty="0">
                <a:solidFill>
                  <a:srgbClr val="C00000"/>
                </a:solidFill>
                <a:cs typeface="B Lotus" pitchFamily="2" charset="-78"/>
              </a:rPr>
              <a:t>تاخیر انتشار = تاخیر انتشار یک گیت </a:t>
            </a:r>
            <a:r>
              <a:rPr lang="en-US" dirty="0" smtClean="0">
                <a:solidFill>
                  <a:srgbClr val="C00000"/>
                </a:solidFill>
                <a:latin typeface="Arial" pitchFamily="34" charset="0"/>
                <a:cs typeface="Arial" pitchFamily="34" charset="0"/>
              </a:rPr>
              <a:t>x</a:t>
            </a:r>
            <a:r>
              <a:rPr lang="fa-IR" b="1" dirty="0" smtClean="0">
                <a:solidFill>
                  <a:srgbClr val="C00000"/>
                </a:solidFill>
                <a:cs typeface="B Lotus" pitchFamily="2" charset="-78"/>
              </a:rPr>
              <a:t> </a:t>
            </a:r>
            <a:r>
              <a:rPr lang="fa-IR" b="1" dirty="0">
                <a:solidFill>
                  <a:srgbClr val="C00000"/>
                </a:solidFill>
                <a:cs typeface="B Lotus" pitchFamily="2" charset="-78"/>
              </a:rPr>
              <a:t>تعداد سطحهای مدار</a:t>
            </a:r>
            <a:endParaRPr lang="en-US" b="1" dirty="0">
              <a:solidFill>
                <a:srgbClr val="C00000"/>
              </a:solidFill>
              <a:cs typeface="B Lotus" pitchFamily="2" charset="-78"/>
            </a:endParaRPr>
          </a:p>
        </p:txBody>
      </p:sp>
    </p:spTree>
  </p:cSld>
  <p:clrMapOvr>
    <a:masterClrMapping/>
  </p:clrMapOvr>
  <p:transition>
    <p:wheel spokes="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a:xfrm>
            <a:off x="4343400" y="0"/>
            <a:ext cx="4800600" cy="838200"/>
          </a:xfrm>
        </p:spPr>
        <p:txBody>
          <a:bodyPr>
            <a:normAutofit/>
          </a:bodyPr>
          <a:lstStyle/>
          <a:p>
            <a:pPr algn="r" rtl="1" eaLnBrk="1" hangingPunct="1"/>
            <a:r>
              <a:rPr lang="fa-IR" sz="3200" b="1" dirty="0" smtClean="0">
                <a:solidFill>
                  <a:srgbClr val="000099"/>
                </a:solidFill>
                <a:effectLst>
                  <a:outerShdw blurRad="38100" dist="38100" dir="2700000" algn="tl">
                    <a:srgbClr val="C0C0C0"/>
                  </a:outerShdw>
                </a:effectLst>
                <a:latin typeface="Times New Roman" pitchFamily="18" charset="0"/>
                <a:cs typeface="B Titr" pitchFamily="2" charset="-78"/>
              </a:rPr>
              <a:t>- تأخير بيت نقلي در جمع كننده</a:t>
            </a:r>
            <a:endParaRPr lang="en-US" sz="3200" b="1" dirty="0" smtClean="0">
              <a:solidFill>
                <a:srgbClr val="000099"/>
              </a:solidFill>
              <a:effectLst>
                <a:outerShdw blurRad="38100" dist="38100" dir="2700000" algn="tl">
                  <a:srgbClr val="C0C0C0"/>
                </a:outerShdw>
              </a:effectLst>
              <a:latin typeface="Times New Roman" pitchFamily="18" charset="0"/>
              <a:cs typeface="B Titr" pitchFamily="2" charset="-78"/>
            </a:endParaRPr>
          </a:p>
        </p:txBody>
      </p:sp>
      <p:sp>
        <p:nvSpPr>
          <p:cNvPr id="153603" name="Rectangle 3"/>
          <p:cNvSpPr>
            <a:spLocks noGrp="1" noChangeArrowheads="1"/>
          </p:cNvSpPr>
          <p:nvPr>
            <p:ph idx="1"/>
          </p:nvPr>
        </p:nvSpPr>
        <p:spPr>
          <a:xfrm>
            <a:off x="533400" y="1219200"/>
            <a:ext cx="8229600" cy="5334000"/>
          </a:xfrm>
        </p:spPr>
        <p:txBody>
          <a:bodyPr>
            <a:noAutofit/>
          </a:bodyPr>
          <a:lstStyle/>
          <a:p>
            <a:pPr algn="just" rtl="1" eaLnBrk="1" hangingPunct="1">
              <a:lnSpc>
                <a:spcPct val="80000"/>
              </a:lnSpc>
              <a:buFont typeface="Wingdings" pitchFamily="2" charset="2"/>
              <a:buChar char="q"/>
            </a:pPr>
            <a:r>
              <a:rPr lang="fa-IR" sz="2800" dirty="0" smtClean="0">
                <a:latin typeface="Times New Roman" pitchFamily="18" charset="0"/>
                <a:cs typeface="Nazanin" pitchFamily="2" charset="-78"/>
              </a:rPr>
              <a:t> جمع كننده با رقم نقلي منتشر شونده بسيار كند است.</a:t>
            </a:r>
          </a:p>
          <a:p>
            <a:pPr algn="just" rtl="1" eaLnBrk="1" hangingPunct="1">
              <a:lnSpc>
                <a:spcPct val="80000"/>
              </a:lnSpc>
              <a:buFont typeface="Wingdings" pitchFamily="2" charset="2"/>
              <a:buChar char="q"/>
            </a:pPr>
            <a:endParaRPr lang="fa-IR" sz="2800" dirty="0" smtClean="0">
              <a:latin typeface="Times New Roman" pitchFamily="18" charset="0"/>
              <a:cs typeface="Nazanin" pitchFamily="2" charset="-78"/>
            </a:endParaRPr>
          </a:p>
          <a:p>
            <a:pPr algn="just" rtl="1" eaLnBrk="1" hangingPunct="1">
              <a:lnSpc>
                <a:spcPct val="80000"/>
              </a:lnSpc>
              <a:buFont typeface="Wingdings" pitchFamily="2" charset="2"/>
              <a:buChar char="q"/>
            </a:pPr>
            <a:r>
              <a:rPr lang="fa-IR" sz="2800" dirty="0" smtClean="0">
                <a:latin typeface="Times New Roman" pitchFamily="18" charset="0"/>
                <a:cs typeface="Nazanin" pitchFamily="2" charset="-78"/>
              </a:rPr>
              <a:t> يك مسير طولاني از ورودي هاي </a:t>
            </a:r>
            <a:r>
              <a:rPr lang="en-US" sz="2400" dirty="0" smtClean="0">
                <a:latin typeface="Times New Roman" pitchFamily="18" charset="0"/>
                <a:cs typeface="Nazanin" pitchFamily="2" charset="-78"/>
              </a:rPr>
              <a:t>A</a:t>
            </a:r>
            <a:r>
              <a:rPr lang="en-US" sz="2800" baseline="-25000" dirty="0" smtClean="0">
                <a:latin typeface="Times New Roman" pitchFamily="18" charset="0"/>
                <a:cs typeface="Nazanin" pitchFamily="2" charset="-78"/>
              </a:rPr>
              <a:t>0</a:t>
            </a:r>
            <a:r>
              <a:rPr lang="fa-IR" sz="2800" dirty="0" smtClean="0">
                <a:latin typeface="Times New Roman" pitchFamily="18" charset="0"/>
                <a:cs typeface="Nazanin" pitchFamily="2" charset="-78"/>
              </a:rPr>
              <a:t>، </a:t>
            </a:r>
            <a:r>
              <a:rPr lang="en-US" sz="2400" dirty="0" smtClean="0">
                <a:latin typeface="Times New Roman" pitchFamily="18" charset="0"/>
                <a:cs typeface="Nazanin" pitchFamily="2" charset="-78"/>
              </a:rPr>
              <a:t>B</a:t>
            </a:r>
            <a:r>
              <a:rPr lang="en-US" sz="2800" baseline="-25000" dirty="0" smtClean="0">
                <a:latin typeface="Times New Roman" pitchFamily="18" charset="0"/>
                <a:cs typeface="Nazanin" pitchFamily="2" charset="-78"/>
              </a:rPr>
              <a:t>0</a:t>
            </a:r>
            <a:r>
              <a:rPr lang="fa-IR" sz="2800" baseline="-25000" dirty="0" smtClean="0">
                <a:latin typeface="Times New Roman" pitchFamily="18" charset="0"/>
                <a:cs typeface="Nazanin" pitchFamily="2" charset="-78"/>
              </a:rPr>
              <a:t> </a:t>
            </a:r>
            <a:r>
              <a:rPr lang="fa-IR" sz="2800" dirty="0" smtClean="0">
                <a:latin typeface="Times New Roman" pitchFamily="18" charset="0"/>
                <a:cs typeface="Nazanin" pitchFamily="2" charset="-78"/>
              </a:rPr>
              <a:t>و </a:t>
            </a:r>
            <a:r>
              <a:rPr lang="en-US" sz="2400" dirty="0" err="1" smtClean="0">
                <a:latin typeface="Times New Roman" pitchFamily="18" charset="0"/>
                <a:cs typeface="Nazanin" pitchFamily="2" charset="-78"/>
              </a:rPr>
              <a:t>C</a:t>
            </a:r>
            <a:r>
              <a:rPr lang="en-US" sz="2800" baseline="-25000" dirty="0" err="1" smtClean="0">
                <a:latin typeface="Times New Roman" pitchFamily="18" charset="0"/>
                <a:cs typeface="Nazanin" pitchFamily="2" charset="-78"/>
              </a:rPr>
              <a:t>in</a:t>
            </a:r>
            <a:r>
              <a:rPr lang="fa-IR" sz="2800" baseline="-25000" dirty="0" smtClean="0">
                <a:latin typeface="Times New Roman" pitchFamily="18" charset="0"/>
                <a:cs typeface="Nazanin" pitchFamily="2" charset="-78"/>
              </a:rPr>
              <a:t> </a:t>
            </a:r>
            <a:r>
              <a:rPr lang="fa-IR" sz="2800" dirty="0" smtClean="0">
                <a:latin typeface="Times New Roman" pitchFamily="18" charset="0"/>
                <a:cs typeface="Nazanin" pitchFamily="2" charset="-78"/>
              </a:rPr>
              <a:t>تا خروجي هاي </a:t>
            </a:r>
            <a:r>
              <a:rPr lang="en-US" sz="2400" dirty="0" err="1" smtClean="0">
                <a:latin typeface="Times New Roman" pitchFamily="18" charset="0"/>
                <a:cs typeface="Nazanin" pitchFamily="2" charset="-78"/>
              </a:rPr>
              <a:t>C</a:t>
            </a:r>
            <a:r>
              <a:rPr lang="en-US" sz="2800" baseline="-25000" dirty="0" err="1" smtClean="0">
                <a:latin typeface="Times New Roman" pitchFamily="18" charset="0"/>
                <a:cs typeface="Nazanin" pitchFamily="2" charset="-78"/>
              </a:rPr>
              <a:t>out</a:t>
            </a:r>
            <a:r>
              <a:rPr lang="fa-IR" sz="2800" baseline="-25000" dirty="0" smtClean="0">
                <a:latin typeface="Times New Roman" pitchFamily="18" charset="0"/>
                <a:cs typeface="Nazanin" pitchFamily="2" charset="-78"/>
              </a:rPr>
              <a:t>  </a:t>
            </a:r>
            <a:r>
              <a:rPr lang="fa-IR" sz="2800" dirty="0" smtClean="0">
                <a:latin typeface="Times New Roman" pitchFamily="18" charset="0"/>
                <a:cs typeface="Nazanin" pitchFamily="2" charset="-78"/>
              </a:rPr>
              <a:t>و </a:t>
            </a:r>
            <a:r>
              <a:rPr lang="en-US" sz="2800" dirty="0" smtClean="0">
                <a:latin typeface="Times New Roman" pitchFamily="18" charset="0"/>
                <a:cs typeface="Nazanin" pitchFamily="2" charset="-78"/>
              </a:rPr>
              <a:t>s</a:t>
            </a:r>
            <a:r>
              <a:rPr lang="en-US" sz="1400" dirty="0" smtClean="0">
                <a:latin typeface="Times New Roman" pitchFamily="18" charset="0"/>
                <a:cs typeface="Nazanin" pitchFamily="2" charset="-78"/>
              </a:rPr>
              <a:t>7</a:t>
            </a:r>
            <a:r>
              <a:rPr lang="fa-IR" sz="2800" dirty="0" smtClean="0">
                <a:latin typeface="Times New Roman" pitchFamily="18" charset="0"/>
                <a:cs typeface="Nazanin" pitchFamily="2" charset="-78"/>
              </a:rPr>
              <a:t> وجود دارد.</a:t>
            </a:r>
          </a:p>
          <a:p>
            <a:pPr algn="just" rtl="1" eaLnBrk="1" hangingPunct="1">
              <a:lnSpc>
                <a:spcPct val="80000"/>
              </a:lnSpc>
              <a:buFont typeface="Wingdings" pitchFamily="2" charset="2"/>
              <a:buChar char="q"/>
            </a:pPr>
            <a:endParaRPr lang="fa-IR" sz="2800" dirty="0" smtClean="0">
              <a:latin typeface="Times New Roman" pitchFamily="18" charset="0"/>
              <a:cs typeface="Nazanin" pitchFamily="2" charset="-78"/>
            </a:endParaRPr>
          </a:p>
          <a:p>
            <a:pPr algn="just" rtl="1" eaLnBrk="1" hangingPunct="1">
              <a:lnSpc>
                <a:spcPct val="80000"/>
              </a:lnSpc>
              <a:buFont typeface="Wingdings" pitchFamily="2" charset="2"/>
              <a:buChar char="q"/>
            </a:pPr>
            <a:r>
              <a:rPr lang="fa-IR" sz="2800" dirty="0" smtClean="0">
                <a:latin typeface="Times New Roman" pitchFamily="18" charset="0"/>
                <a:cs typeface="Nazanin" pitchFamily="2" charset="-78"/>
              </a:rPr>
              <a:t> براي يك جمع كننده با رقم نقلي منتشر شونده </a:t>
            </a:r>
            <a:r>
              <a:rPr lang="en-US" sz="2800" dirty="0" smtClean="0">
                <a:latin typeface="Times New Roman" pitchFamily="18" charset="0"/>
                <a:cs typeface="Nazanin" pitchFamily="2" charset="-78"/>
              </a:rPr>
              <a:t>n</a:t>
            </a:r>
            <a:r>
              <a:rPr lang="fa-IR" sz="2800" dirty="0" smtClean="0">
                <a:latin typeface="Times New Roman" pitchFamily="18" charset="0"/>
                <a:cs typeface="Nazanin" pitchFamily="2" charset="-78"/>
              </a:rPr>
              <a:t>بيتي طولاني ترين مسير داراي </a:t>
            </a:r>
            <a:r>
              <a:rPr lang="en-US" sz="2400" dirty="0" smtClean="0">
                <a:latin typeface="Times New Roman" pitchFamily="18" charset="0"/>
                <a:cs typeface="Nazanin" pitchFamily="2" charset="-78"/>
              </a:rPr>
              <a:t>2n+1</a:t>
            </a:r>
            <a:r>
              <a:rPr lang="fa-IR" sz="2800" dirty="0" smtClean="0">
                <a:latin typeface="Times New Roman" pitchFamily="18" charset="0"/>
                <a:cs typeface="Nazanin" pitchFamily="2" charset="-78"/>
              </a:rPr>
              <a:t> گيت است.</a:t>
            </a:r>
          </a:p>
          <a:p>
            <a:pPr algn="just" rtl="1" eaLnBrk="1" hangingPunct="1">
              <a:lnSpc>
                <a:spcPct val="80000"/>
              </a:lnSpc>
              <a:buFont typeface="Wingdings" pitchFamily="2" charset="2"/>
              <a:buChar char="q"/>
            </a:pPr>
            <a:endParaRPr lang="fa-IR" sz="2800" dirty="0" smtClean="0">
              <a:latin typeface="Times New Roman" pitchFamily="18" charset="0"/>
              <a:cs typeface="Nazanin" pitchFamily="2" charset="-78"/>
            </a:endParaRPr>
          </a:p>
          <a:p>
            <a:pPr algn="just" rtl="1" eaLnBrk="1" hangingPunct="1">
              <a:lnSpc>
                <a:spcPct val="80000"/>
              </a:lnSpc>
              <a:buFont typeface="Wingdings" pitchFamily="2" charset="2"/>
              <a:buChar char="q"/>
            </a:pPr>
            <a:r>
              <a:rPr lang="fa-IR" sz="2800" dirty="0" smtClean="0">
                <a:latin typeface="Times New Roman" pitchFamily="18" charset="0"/>
                <a:cs typeface="Nazanin" pitchFamily="2" charset="-78"/>
              </a:rPr>
              <a:t> تصور كنيد كه يك جمع كننده 64بيتي داراي طولاني ترين مسير   </a:t>
            </a:r>
            <a:r>
              <a:rPr lang="en-US" sz="2400" dirty="0" smtClean="0">
                <a:latin typeface="Times New Roman" pitchFamily="18" charset="0"/>
                <a:cs typeface="Nazanin" pitchFamily="2" charset="-78"/>
              </a:rPr>
              <a:t>129</a:t>
            </a:r>
            <a:r>
              <a:rPr lang="fa-IR" sz="2800" dirty="0" smtClean="0">
                <a:latin typeface="Times New Roman" pitchFamily="18" charset="0"/>
                <a:cs typeface="Nazanin" pitchFamily="2" charset="-78"/>
              </a:rPr>
              <a:t> گيتي</a:t>
            </a:r>
            <a:r>
              <a:rPr lang="fa-IR" sz="2800" dirty="0" smtClean="0">
                <a:cs typeface="Nazanin" pitchFamily="2" charset="-78"/>
              </a:rPr>
              <a:t> است</a:t>
            </a:r>
            <a:r>
              <a:rPr lang="fa-IR" sz="2800" dirty="0" smtClean="0"/>
              <a:t>.</a:t>
            </a:r>
            <a:endParaRPr lang="en-US" dirty="0" smtClean="0"/>
          </a:p>
        </p:txBody>
      </p:sp>
    </p:spTree>
  </p:cSld>
  <p:clrMapOvr>
    <a:masterClrMapping/>
  </p:clrMapOvr>
  <p:transition>
    <p:zoom dir="in"/>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6096000" y="122238"/>
            <a:ext cx="2971800" cy="792162"/>
          </a:xfrm>
          <a:noFill/>
          <a:ln/>
        </p:spPr>
        <p:txBody>
          <a:bodyPr>
            <a:normAutofit/>
          </a:bodyPr>
          <a:lstStyle/>
          <a:p>
            <a:pPr algn="r" rtl="1"/>
            <a:r>
              <a:rPr lang="fa-IR" sz="3200" b="1" dirty="0" smtClean="0">
                <a:solidFill>
                  <a:srgbClr val="000099"/>
                </a:solidFill>
                <a:effectLst>
                  <a:outerShdw blurRad="38100" dist="38100" dir="2700000" algn="tl">
                    <a:srgbClr val="C0C0C0"/>
                  </a:outerShdw>
                </a:effectLst>
                <a:latin typeface="Times New Roman" pitchFamily="18" charset="0"/>
                <a:cs typeface="B Titr" pitchFamily="2" charset="-78"/>
              </a:rPr>
              <a:t>- انتشار </a:t>
            </a:r>
            <a:r>
              <a:rPr lang="fa-IR" sz="3200" b="1" dirty="0">
                <a:solidFill>
                  <a:srgbClr val="000099"/>
                </a:solidFill>
                <a:effectLst>
                  <a:outerShdw blurRad="38100" dist="38100" dir="2700000" algn="tl">
                    <a:srgbClr val="C0C0C0"/>
                  </a:outerShdw>
                </a:effectLst>
                <a:latin typeface="Times New Roman" pitchFamily="18" charset="0"/>
                <a:cs typeface="B Titr" pitchFamily="2" charset="-78"/>
              </a:rPr>
              <a:t>رقم نقلی</a:t>
            </a:r>
            <a:endParaRPr lang="en-US" sz="3200" b="1" dirty="0">
              <a:solidFill>
                <a:srgbClr val="000099"/>
              </a:solidFill>
              <a:effectLst>
                <a:outerShdw blurRad="38100" dist="38100" dir="2700000" algn="tl">
                  <a:srgbClr val="C0C0C0"/>
                </a:outerShdw>
              </a:effectLst>
              <a:latin typeface="Times New Roman" pitchFamily="18" charset="0"/>
              <a:cs typeface="B Titr" pitchFamily="2" charset="-78"/>
            </a:endParaRPr>
          </a:p>
        </p:txBody>
      </p:sp>
      <p:pic>
        <p:nvPicPr>
          <p:cNvPr id="3075" name="Picture 3"/>
          <p:cNvPicPr>
            <a:picLocks noGrp="1" noChangeAspect="1" noChangeArrowheads="1"/>
          </p:cNvPicPr>
          <p:nvPr>
            <p:ph sz="half" idx="1"/>
          </p:nvPr>
        </p:nvPicPr>
        <p:blipFill>
          <a:blip r:embed="rId2"/>
          <a:stretch>
            <a:fillRect/>
          </a:stretch>
        </p:blipFill>
        <p:spPr>
          <a:xfrm>
            <a:off x="838200" y="2133600"/>
            <a:ext cx="7086600" cy="4624620"/>
          </a:xfrm>
        </p:spPr>
      </p:pic>
      <p:sp>
        <p:nvSpPr>
          <p:cNvPr id="3079" name="Rectangle 7"/>
          <p:cNvSpPr>
            <a:spLocks noGrp="1" noChangeArrowheads="1"/>
          </p:cNvSpPr>
          <p:nvPr>
            <p:ph sz="half" idx="2"/>
          </p:nvPr>
        </p:nvSpPr>
        <p:spPr>
          <a:xfrm>
            <a:off x="457200" y="914400"/>
            <a:ext cx="8077200" cy="719137"/>
          </a:xfrm>
        </p:spPr>
        <p:txBody>
          <a:bodyPr/>
          <a:lstStyle/>
          <a:p>
            <a:pPr algn="r" rtl="1">
              <a:buFont typeface="Wingdings" pitchFamily="2" charset="2"/>
              <a:buChar char="q"/>
            </a:pPr>
            <a:r>
              <a:rPr lang="fa-IR" sz="2600" dirty="0" smtClean="0">
                <a:cs typeface="B Lotus" pitchFamily="2" charset="-78"/>
              </a:rPr>
              <a:t> تاخیر </a:t>
            </a:r>
            <a:r>
              <a:rPr lang="fa-IR" sz="2600" dirty="0">
                <a:cs typeface="B Lotus" pitchFamily="2" charset="-78"/>
              </a:rPr>
              <a:t>انتشار </a:t>
            </a:r>
            <a:r>
              <a:rPr lang="en-US" sz="2600" dirty="0">
                <a:cs typeface="B Lotus" pitchFamily="2" charset="-78"/>
              </a:rPr>
              <a:t>C</a:t>
            </a:r>
            <a:r>
              <a:rPr lang="fa-IR" sz="2600" dirty="0">
                <a:cs typeface="B Lotus" pitchFamily="2" charset="-78"/>
              </a:rPr>
              <a:t> در یک جمع کننده کامل 4 بیتی چقدر است؟ </a:t>
            </a:r>
            <a:endParaRPr lang="en-US" sz="2600" dirty="0">
              <a:cs typeface="B Lotus" pitchFamily="2" charset="-78"/>
            </a:endParaRPr>
          </a:p>
        </p:txBody>
      </p:sp>
      <p:sp>
        <p:nvSpPr>
          <p:cNvPr id="7" name="Rectangle 6"/>
          <p:cNvSpPr/>
          <p:nvPr/>
        </p:nvSpPr>
        <p:spPr>
          <a:xfrm>
            <a:off x="3429000" y="1447800"/>
            <a:ext cx="3568606" cy="369332"/>
          </a:xfrm>
          <a:prstGeom prst="rect">
            <a:avLst/>
          </a:prstGeom>
        </p:spPr>
        <p:txBody>
          <a:bodyPr wrap="none">
            <a:spAutoFit/>
          </a:bodyPr>
          <a:lstStyle/>
          <a:p>
            <a:r>
              <a:rPr lang="fa-IR" dirty="0" smtClean="0">
                <a:latin typeface="Times New Roman" pitchFamily="18" charset="0"/>
                <a:cs typeface="Nazanin" pitchFamily="2" charset="-78"/>
              </a:rPr>
              <a:t>جمع دو عدد 4بيتي در 5 مرحله انجام مي گيرد.</a:t>
            </a:r>
            <a:endParaRPr lang="en-US" dirty="0"/>
          </a:p>
        </p:txBody>
      </p:sp>
    </p:spTree>
  </p:cSld>
  <p:clrMapOvr>
    <a:masterClrMapping/>
  </p:clrMapOvr>
  <p:transition>
    <p:wheel spokes="2"/>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a:xfrm>
            <a:off x="838200" y="76200"/>
            <a:ext cx="8229600" cy="1143000"/>
          </a:xfrm>
        </p:spPr>
        <p:txBody>
          <a:bodyPr>
            <a:normAutofit/>
          </a:bodyPr>
          <a:lstStyle/>
          <a:p>
            <a:pPr algn="r" rtl="1" eaLnBrk="1" hangingPunct="1"/>
            <a:r>
              <a:rPr lang="fa-IR" sz="3200" b="1" dirty="0" smtClean="0">
                <a:solidFill>
                  <a:srgbClr val="000099"/>
                </a:solidFill>
                <a:effectLst>
                  <a:outerShdw blurRad="38100" dist="38100" dir="2700000" algn="tl">
                    <a:srgbClr val="C0C0C0"/>
                  </a:outerShdw>
                </a:effectLst>
                <a:latin typeface="Times New Roman" pitchFamily="18" charset="0"/>
                <a:cs typeface="B Titr" pitchFamily="2" charset="-78"/>
              </a:rPr>
              <a:t>- يك جمع كننده 4-بيتي با رقم نقلي منتشر شونده</a:t>
            </a:r>
            <a:endParaRPr lang="en-US" sz="3200" b="1" dirty="0" smtClean="0">
              <a:solidFill>
                <a:srgbClr val="000099"/>
              </a:solidFill>
              <a:effectLst>
                <a:outerShdw blurRad="38100" dist="38100" dir="2700000" algn="tl">
                  <a:srgbClr val="C0C0C0"/>
                </a:outerShdw>
              </a:effectLst>
              <a:latin typeface="Times New Roman" pitchFamily="18" charset="0"/>
              <a:cs typeface="B Titr" pitchFamily="2" charset="-78"/>
            </a:endParaRPr>
          </a:p>
        </p:txBody>
      </p:sp>
      <p:sp>
        <p:nvSpPr>
          <p:cNvPr id="28676" name="Rectangle 3"/>
          <p:cNvSpPr>
            <a:spLocks noGrp="1" noChangeArrowheads="1"/>
          </p:cNvSpPr>
          <p:nvPr>
            <p:ph idx="1"/>
          </p:nvPr>
        </p:nvSpPr>
        <p:spPr>
          <a:xfrm>
            <a:off x="457200" y="1219200"/>
            <a:ext cx="8229600" cy="1143000"/>
          </a:xfrm>
        </p:spPr>
        <p:txBody>
          <a:bodyPr>
            <a:normAutofit/>
          </a:bodyPr>
          <a:lstStyle/>
          <a:p>
            <a:pPr algn="just" rtl="1">
              <a:buFont typeface="Wingdings" pitchFamily="2" charset="2"/>
              <a:buChar char="q"/>
            </a:pPr>
            <a:r>
              <a:rPr lang="fa-IR" sz="2800" dirty="0" smtClean="0">
                <a:latin typeface="Times New Roman" pitchFamily="18" charset="0"/>
                <a:cs typeface="Nazanin" pitchFamily="2" charset="-78"/>
              </a:rPr>
              <a:t>تاخير براي توليد حاصل جمع نهايي در جمع كننده هاي با رقم نقلي منتشر شونده بسيار زياد است.</a:t>
            </a:r>
            <a:endParaRPr lang="en-US" sz="2800" dirty="0" smtClean="0">
              <a:latin typeface="Times New Roman" pitchFamily="18" charset="0"/>
              <a:cs typeface="Nazanin" pitchFamily="2" charset="-78"/>
            </a:endParaRPr>
          </a:p>
        </p:txBody>
      </p:sp>
      <p:grpSp>
        <p:nvGrpSpPr>
          <p:cNvPr id="2" name="Group 4"/>
          <p:cNvGrpSpPr>
            <a:grpSpLocks/>
          </p:cNvGrpSpPr>
          <p:nvPr/>
        </p:nvGrpSpPr>
        <p:grpSpPr bwMode="auto">
          <a:xfrm>
            <a:off x="406400" y="2971800"/>
            <a:ext cx="8316913" cy="2828925"/>
            <a:chOff x="256" y="1272"/>
            <a:chExt cx="5239" cy="1782"/>
          </a:xfrm>
        </p:grpSpPr>
        <p:graphicFrame>
          <p:nvGraphicFramePr>
            <p:cNvPr id="28674" name="Object 5"/>
            <p:cNvGraphicFramePr>
              <a:graphicFrameLocks noChangeAspect="1"/>
            </p:cNvGraphicFramePr>
            <p:nvPr/>
          </p:nvGraphicFramePr>
          <p:xfrm>
            <a:off x="256" y="1272"/>
            <a:ext cx="5239" cy="1782"/>
          </p:xfrm>
          <a:graphic>
            <a:graphicData uri="http://schemas.openxmlformats.org/presentationml/2006/ole">
              <mc:AlternateContent xmlns:mc="http://schemas.openxmlformats.org/markup-compatibility/2006">
                <mc:Choice xmlns:v="urn:schemas-microsoft-com:vml" Requires="v">
                  <p:oleObj spid="_x0000_s293899" name="Bitmap Image" r:id="rId3" imgW="8314286" imgH="2828571" progId="PBrush">
                    <p:embed/>
                  </p:oleObj>
                </mc:Choice>
                <mc:Fallback>
                  <p:oleObj name="Bitmap Image" r:id="rId3" imgW="8314286" imgH="2828571" progId="PBrush">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 y="1272"/>
                          <a:ext cx="5239" cy="1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2"/>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3" name="Group 6"/>
            <p:cNvGrpSpPr>
              <a:grpSpLocks/>
            </p:cNvGrpSpPr>
            <p:nvPr/>
          </p:nvGrpSpPr>
          <p:grpSpPr bwMode="auto">
            <a:xfrm>
              <a:off x="288" y="1352"/>
              <a:ext cx="4704" cy="720"/>
              <a:chOff x="288" y="2256"/>
              <a:chExt cx="4704" cy="720"/>
            </a:xfrm>
          </p:grpSpPr>
          <p:sp>
            <p:nvSpPr>
              <p:cNvPr id="28694" name="Line 7"/>
              <p:cNvSpPr>
                <a:spLocks noChangeShapeType="1"/>
              </p:cNvSpPr>
              <p:nvPr/>
            </p:nvSpPr>
            <p:spPr bwMode="auto">
              <a:xfrm>
                <a:off x="4992" y="2256"/>
                <a:ext cx="0" cy="720"/>
              </a:xfrm>
              <a:prstGeom prst="line">
                <a:avLst/>
              </a:prstGeom>
              <a:noFill/>
              <a:ln w="38100">
                <a:solidFill>
                  <a:srgbClr val="FF33CC"/>
                </a:solidFill>
                <a:round/>
                <a:headEnd type="none" w="sm" len="sm"/>
                <a:tailEnd/>
              </a:ln>
            </p:spPr>
            <p:txBody>
              <a:bodyPr wrap="none" anchor="ctr"/>
              <a:lstStyle/>
              <a:p>
                <a:endParaRPr lang="en-US"/>
              </a:p>
            </p:txBody>
          </p:sp>
          <p:sp>
            <p:nvSpPr>
              <p:cNvPr id="28695" name="Line 8"/>
              <p:cNvSpPr>
                <a:spLocks noChangeShapeType="1"/>
              </p:cNvSpPr>
              <p:nvPr/>
            </p:nvSpPr>
            <p:spPr bwMode="auto">
              <a:xfrm flipH="1">
                <a:off x="288" y="2976"/>
                <a:ext cx="4704" cy="0"/>
              </a:xfrm>
              <a:prstGeom prst="line">
                <a:avLst/>
              </a:prstGeom>
              <a:noFill/>
              <a:ln w="38100">
                <a:solidFill>
                  <a:srgbClr val="FF33CC"/>
                </a:solidFill>
                <a:round/>
                <a:headEnd type="none" w="sm" len="sm"/>
                <a:tailEnd type="triangle" w="med" len="med"/>
              </a:ln>
            </p:spPr>
            <p:txBody>
              <a:bodyPr wrap="none" anchor="ctr"/>
              <a:lstStyle/>
              <a:p>
                <a:endParaRPr lang="en-US"/>
              </a:p>
            </p:txBody>
          </p:sp>
        </p:grpSp>
        <p:grpSp>
          <p:nvGrpSpPr>
            <p:cNvPr id="4" name="Group 9"/>
            <p:cNvGrpSpPr>
              <a:grpSpLocks/>
            </p:cNvGrpSpPr>
            <p:nvPr/>
          </p:nvGrpSpPr>
          <p:grpSpPr bwMode="auto">
            <a:xfrm>
              <a:off x="504" y="1422"/>
              <a:ext cx="4841" cy="1428"/>
              <a:chOff x="504" y="2366"/>
              <a:chExt cx="4841" cy="1428"/>
            </a:xfrm>
          </p:grpSpPr>
          <p:grpSp>
            <p:nvGrpSpPr>
              <p:cNvPr id="5" name="Group 10"/>
              <p:cNvGrpSpPr>
                <a:grpSpLocks/>
              </p:cNvGrpSpPr>
              <p:nvPr/>
            </p:nvGrpSpPr>
            <p:grpSpPr bwMode="auto">
              <a:xfrm>
                <a:off x="504" y="2366"/>
                <a:ext cx="4841" cy="1428"/>
                <a:chOff x="504" y="2366"/>
                <a:chExt cx="4841" cy="1428"/>
              </a:xfrm>
            </p:grpSpPr>
            <p:sp>
              <p:nvSpPr>
                <p:cNvPr id="28690" name="Rectangle 11"/>
                <p:cNvSpPr>
                  <a:spLocks noChangeArrowheads="1"/>
                </p:cNvSpPr>
                <p:nvPr/>
              </p:nvSpPr>
              <p:spPr bwMode="auto">
                <a:xfrm>
                  <a:off x="504" y="2369"/>
                  <a:ext cx="1176" cy="1423"/>
                </a:xfrm>
                <a:prstGeom prst="rect">
                  <a:avLst/>
                </a:prstGeom>
                <a:noFill/>
                <a:ln w="12700">
                  <a:solidFill>
                    <a:srgbClr val="3333FF"/>
                  </a:solidFill>
                  <a:prstDash val="sysDot"/>
                  <a:miter lim="800000"/>
                  <a:headEnd type="none" w="sm" len="sm"/>
                  <a:tailEnd type="none" w="sm" len="sm"/>
                </a:ln>
              </p:spPr>
              <p:txBody>
                <a:bodyPr wrap="none" anchor="ctr"/>
                <a:lstStyle/>
                <a:p>
                  <a:endParaRPr lang="en-US"/>
                </a:p>
              </p:txBody>
            </p:sp>
            <p:sp>
              <p:nvSpPr>
                <p:cNvPr id="28691" name="Rectangle 12"/>
                <p:cNvSpPr>
                  <a:spLocks noChangeArrowheads="1"/>
                </p:cNvSpPr>
                <p:nvPr/>
              </p:nvSpPr>
              <p:spPr bwMode="auto">
                <a:xfrm>
                  <a:off x="1717" y="2369"/>
                  <a:ext cx="1176" cy="1423"/>
                </a:xfrm>
                <a:prstGeom prst="rect">
                  <a:avLst/>
                </a:prstGeom>
                <a:noFill/>
                <a:ln w="12700">
                  <a:solidFill>
                    <a:srgbClr val="3333FF"/>
                  </a:solidFill>
                  <a:prstDash val="sysDot"/>
                  <a:miter lim="800000"/>
                  <a:headEnd type="none" w="sm" len="sm"/>
                  <a:tailEnd type="none" w="sm" len="sm"/>
                </a:ln>
              </p:spPr>
              <p:txBody>
                <a:bodyPr wrap="none" anchor="ctr"/>
                <a:lstStyle/>
                <a:p>
                  <a:endParaRPr lang="en-US"/>
                </a:p>
              </p:txBody>
            </p:sp>
            <p:sp>
              <p:nvSpPr>
                <p:cNvPr id="28692" name="Rectangle 13"/>
                <p:cNvSpPr>
                  <a:spLocks noChangeArrowheads="1"/>
                </p:cNvSpPr>
                <p:nvPr/>
              </p:nvSpPr>
              <p:spPr bwMode="auto">
                <a:xfrm>
                  <a:off x="2943" y="2371"/>
                  <a:ext cx="1176" cy="1423"/>
                </a:xfrm>
                <a:prstGeom prst="rect">
                  <a:avLst/>
                </a:prstGeom>
                <a:noFill/>
                <a:ln w="12700">
                  <a:solidFill>
                    <a:srgbClr val="3333FF"/>
                  </a:solidFill>
                  <a:prstDash val="sysDot"/>
                  <a:miter lim="800000"/>
                  <a:headEnd type="none" w="sm" len="sm"/>
                  <a:tailEnd type="none" w="sm" len="sm"/>
                </a:ln>
              </p:spPr>
              <p:txBody>
                <a:bodyPr wrap="none" anchor="ctr"/>
                <a:lstStyle/>
                <a:p>
                  <a:endParaRPr lang="en-US"/>
                </a:p>
              </p:txBody>
            </p:sp>
            <p:sp>
              <p:nvSpPr>
                <p:cNvPr id="28693" name="Rectangle 14"/>
                <p:cNvSpPr>
                  <a:spLocks noChangeArrowheads="1"/>
                </p:cNvSpPr>
                <p:nvPr/>
              </p:nvSpPr>
              <p:spPr bwMode="auto">
                <a:xfrm>
                  <a:off x="4169" y="2366"/>
                  <a:ext cx="1176" cy="1423"/>
                </a:xfrm>
                <a:prstGeom prst="rect">
                  <a:avLst/>
                </a:prstGeom>
                <a:noFill/>
                <a:ln w="12700">
                  <a:solidFill>
                    <a:srgbClr val="3333FF"/>
                  </a:solidFill>
                  <a:prstDash val="sysDot"/>
                  <a:miter lim="800000"/>
                  <a:headEnd type="none" w="sm" len="sm"/>
                  <a:tailEnd type="none" w="sm" len="sm"/>
                </a:ln>
              </p:spPr>
              <p:txBody>
                <a:bodyPr wrap="none" anchor="ctr"/>
                <a:lstStyle/>
                <a:p>
                  <a:endParaRPr lang="en-US"/>
                </a:p>
              </p:txBody>
            </p:sp>
          </p:grpSp>
          <p:sp>
            <p:nvSpPr>
              <p:cNvPr id="28681" name="Text Box 15"/>
              <p:cNvSpPr txBox="1">
                <a:spLocks noChangeArrowheads="1"/>
              </p:cNvSpPr>
              <p:nvPr/>
            </p:nvSpPr>
            <p:spPr bwMode="auto">
              <a:xfrm>
                <a:off x="5078" y="2626"/>
                <a:ext cx="181" cy="231"/>
              </a:xfrm>
              <a:prstGeom prst="rect">
                <a:avLst/>
              </a:prstGeom>
              <a:noFill/>
              <a:ln w="25400">
                <a:noFill/>
                <a:miter lim="800000"/>
                <a:headEnd type="none" w="sm" len="sm"/>
                <a:tailEnd type="none" w="sm" len="sm"/>
              </a:ln>
            </p:spPr>
            <p:txBody>
              <a:bodyPr wrap="none">
                <a:spAutoFit/>
              </a:bodyPr>
              <a:lstStyle/>
              <a:p>
                <a:pPr algn="l" eaLnBrk="0" hangingPunct="0"/>
                <a:r>
                  <a:rPr lang="en-US" u="none">
                    <a:latin typeface="Comic Sans MS" pitchFamily="66" charset="0"/>
                  </a:rPr>
                  <a:t>1</a:t>
                </a:r>
              </a:p>
            </p:txBody>
          </p:sp>
          <p:sp>
            <p:nvSpPr>
              <p:cNvPr id="28682" name="Text Box 16"/>
              <p:cNvSpPr txBox="1">
                <a:spLocks noChangeArrowheads="1"/>
              </p:cNvSpPr>
              <p:nvPr/>
            </p:nvSpPr>
            <p:spPr bwMode="auto">
              <a:xfrm>
                <a:off x="4717" y="3090"/>
                <a:ext cx="204" cy="231"/>
              </a:xfrm>
              <a:prstGeom prst="rect">
                <a:avLst/>
              </a:prstGeom>
              <a:noFill/>
              <a:ln w="25400">
                <a:noFill/>
                <a:miter lim="800000"/>
                <a:headEnd type="none" w="sm" len="sm"/>
                <a:tailEnd type="none" w="sm" len="sm"/>
              </a:ln>
            </p:spPr>
            <p:txBody>
              <a:bodyPr wrap="none">
                <a:spAutoFit/>
              </a:bodyPr>
              <a:lstStyle/>
              <a:p>
                <a:pPr algn="l" eaLnBrk="0" hangingPunct="0"/>
                <a:r>
                  <a:rPr lang="en-US" u="none">
                    <a:latin typeface="Comic Sans MS" pitchFamily="66" charset="0"/>
                  </a:rPr>
                  <a:t>2</a:t>
                </a:r>
              </a:p>
            </p:txBody>
          </p:sp>
          <p:sp>
            <p:nvSpPr>
              <p:cNvPr id="28683" name="Text Box 17"/>
              <p:cNvSpPr txBox="1">
                <a:spLocks noChangeArrowheads="1"/>
              </p:cNvSpPr>
              <p:nvPr/>
            </p:nvSpPr>
            <p:spPr bwMode="auto">
              <a:xfrm>
                <a:off x="4310" y="3050"/>
                <a:ext cx="204" cy="231"/>
              </a:xfrm>
              <a:prstGeom prst="rect">
                <a:avLst/>
              </a:prstGeom>
              <a:noFill/>
              <a:ln w="25400">
                <a:noFill/>
                <a:miter lim="800000"/>
                <a:headEnd type="none" w="sm" len="sm"/>
                <a:tailEnd type="none" w="sm" len="sm"/>
              </a:ln>
            </p:spPr>
            <p:txBody>
              <a:bodyPr wrap="none">
                <a:spAutoFit/>
              </a:bodyPr>
              <a:lstStyle/>
              <a:p>
                <a:pPr algn="l" eaLnBrk="0" hangingPunct="0"/>
                <a:r>
                  <a:rPr lang="en-US" u="none">
                    <a:latin typeface="Comic Sans MS" pitchFamily="66" charset="0"/>
                  </a:rPr>
                  <a:t>3</a:t>
                </a:r>
              </a:p>
            </p:txBody>
          </p:sp>
          <p:sp>
            <p:nvSpPr>
              <p:cNvPr id="28684" name="Text Box 18"/>
              <p:cNvSpPr txBox="1">
                <a:spLocks noChangeArrowheads="1"/>
              </p:cNvSpPr>
              <p:nvPr/>
            </p:nvSpPr>
            <p:spPr bwMode="auto">
              <a:xfrm>
                <a:off x="3501" y="3098"/>
                <a:ext cx="204" cy="231"/>
              </a:xfrm>
              <a:prstGeom prst="rect">
                <a:avLst/>
              </a:prstGeom>
              <a:noFill/>
              <a:ln w="25400">
                <a:noFill/>
                <a:miter lim="800000"/>
                <a:headEnd type="none" w="sm" len="sm"/>
                <a:tailEnd type="none" w="sm" len="sm"/>
              </a:ln>
            </p:spPr>
            <p:txBody>
              <a:bodyPr wrap="none">
                <a:spAutoFit/>
              </a:bodyPr>
              <a:lstStyle/>
              <a:p>
                <a:pPr algn="l" eaLnBrk="0" hangingPunct="0"/>
                <a:r>
                  <a:rPr lang="en-US" u="none">
                    <a:latin typeface="Comic Sans MS" pitchFamily="66" charset="0"/>
                  </a:rPr>
                  <a:t>4</a:t>
                </a:r>
              </a:p>
            </p:txBody>
          </p:sp>
          <p:sp>
            <p:nvSpPr>
              <p:cNvPr id="28685" name="Text Box 19"/>
              <p:cNvSpPr txBox="1">
                <a:spLocks noChangeArrowheads="1"/>
              </p:cNvSpPr>
              <p:nvPr/>
            </p:nvSpPr>
            <p:spPr bwMode="auto">
              <a:xfrm>
                <a:off x="3085" y="3050"/>
                <a:ext cx="204" cy="231"/>
              </a:xfrm>
              <a:prstGeom prst="rect">
                <a:avLst/>
              </a:prstGeom>
              <a:noFill/>
              <a:ln w="25400">
                <a:noFill/>
                <a:miter lim="800000"/>
                <a:headEnd type="none" w="sm" len="sm"/>
                <a:tailEnd type="none" w="sm" len="sm"/>
              </a:ln>
            </p:spPr>
            <p:txBody>
              <a:bodyPr wrap="none">
                <a:spAutoFit/>
              </a:bodyPr>
              <a:lstStyle/>
              <a:p>
                <a:pPr algn="l" eaLnBrk="0" hangingPunct="0"/>
                <a:r>
                  <a:rPr lang="en-US" u="none">
                    <a:latin typeface="Comic Sans MS" pitchFamily="66" charset="0"/>
                  </a:rPr>
                  <a:t>5</a:t>
                </a:r>
              </a:p>
            </p:txBody>
          </p:sp>
          <p:sp>
            <p:nvSpPr>
              <p:cNvPr id="28686" name="Text Box 20"/>
              <p:cNvSpPr txBox="1">
                <a:spLocks noChangeArrowheads="1"/>
              </p:cNvSpPr>
              <p:nvPr/>
            </p:nvSpPr>
            <p:spPr bwMode="auto">
              <a:xfrm>
                <a:off x="2278" y="3089"/>
                <a:ext cx="204" cy="231"/>
              </a:xfrm>
              <a:prstGeom prst="rect">
                <a:avLst/>
              </a:prstGeom>
              <a:noFill/>
              <a:ln w="25400">
                <a:noFill/>
                <a:miter lim="800000"/>
                <a:headEnd type="none" w="sm" len="sm"/>
                <a:tailEnd type="none" w="sm" len="sm"/>
              </a:ln>
            </p:spPr>
            <p:txBody>
              <a:bodyPr wrap="none">
                <a:spAutoFit/>
              </a:bodyPr>
              <a:lstStyle/>
              <a:p>
                <a:pPr algn="l" eaLnBrk="0" hangingPunct="0"/>
                <a:r>
                  <a:rPr lang="en-US" u="none">
                    <a:latin typeface="Comic Sans MS" pitchFamily="66" charset="0"/>
                  </a:rPr>
                  <a:t>6</a:t>
                </a:r>
              </a:p>
            </p:txBody>
          </p:sp>
          <p:sp>
            <p:nvSpPr>
              <p:cNvPr id="28687" name="Text Box 21"/>
              <p:cNvSpPr txBox="1">
                <a:spLocks noChangeArrowheads="1"/>
              </p:cNvSpPr>
              <p:nvPr/>
            </p:nvSpPr>
            <p:spPr bwMode="auto">
              <a:xfrm>
                <a:off x="1861" y="3050"/>
                <a:ext cx="204" cy="231"/>
              </a:xfrm>
              <a:prstGeom prst="rect">
                <a:avLst/>
              </a:prstGeom>
              <a:noFill/>
              <a:ln w="25400">
                <a:noFill/>
                <a:miter lim="800000"/>
                <a:headEnd type="none" w="sm" len="sm"/>
                <a:tailEnd type="none" w="sm" len="sm"/>
              </a:ln>
            </p:spPr>
            <p:txBody>
              <a:bodyPr wrap="none">
                <a:spAutoFit/>
              </a:bodyPr>
              <a:lstStyle/>
              <a:p>
                <a:pPr algn="l" eaLnBrk="0" hangingPunct="0"/>
                <a:r>
                  <a:rPr lang="en-US" u="none">
                    <a:latin typeface="Comic Sans MS" pitchFamily="66" charset="0"/>
                  </a:rPr>
                  <a:t>7</a:t>
                </a:r>
              </a:p>
            </p:txBody>
          </p:sp>
          <p:sp>
            <p:nvSpPr>
              <p:cNvPr id="28688" name="Text Box 22"/>
              <p:cNvSpPr txBox="1">
                <a:spLocks noChangeArrowheads="1"/>
              </p:cNvSpPr>
              <p:nvPr/>
            </p:nvSpPr>
            <p:spPr bwMode="auto">
              <a:xfrm>
                <a:off x="1069" y="3089"/>
                <a:ext cx="204" cy="231"/>
              </a:xfrm>
              <a:prstGeom prst="rect">
                <a:avLst/>
              </a:prstGeom>
              <a:noFill/>
              <a:ln w="25400">
                <a:noFill/>
                <a:miter lim="800000"/>
                <a:headEnd type="none" w="sm" len="sm"/>
                <a:tailEnd type="none" w="sm" len="sm"/>
              </a:ln>
            </p:spPr>
            <p:txBody>
              <a:bodyPr wrap="none">
                <a:spAutoFit/>
              </a:bodyPr>
              <a:lstStyle/>
              <a:p>
                <a:pPr algn="l" eaLnBrk="0" hangingPunct="0"/>
                <a:r>
                  <a:rPr lang="en-US" u="none">
                    <a:latin typeface="Comic Sans MS" pitchFamily="66" charset="0"/>
                  </a:rPr>
                  <a:t>8</a:t>
                </a:r>
              </a:p>
            </p:txBody>
          </p:sp>
          <p:sp>
            <p:nvSpPr>
              <p:cNvPr id="28689" name="Text Box 23"/>
              <p:cNvSpPr txBox="1">
                <a:spLocks noChangeArrowheads="1"/>
              </p:cNvSpPr>
              <p:nvPr/>
            </p:nvSpPr>
            <p:spPr bwMode="auto">
              <a:xfrm>
                <a:off x="645" y="3050"/>
                <a:ext cx="204" cy="231"/>
              </a:xfrm>
              <a:prstGeom prst="rect">
                <a:avLst/>
              </a:prstGeom>
              <a:noFill/>
              <a:ln w="25400">
                <a:noFill/>
                <a:miter lim="800000"/>
                <a:headEnd type="none" w="sm" len="sm"/>
                <a:tailEnd type="none" w="sm" len="sm"/>
              </a:ln>
            </p:spPr>
            <p:txBody>
              <a:bodyPr wrap="none">
                <a:spAutoFit/>
              </a:bodyPr>
              <a:lstStyle/>
              <a:p>
                <a:pPr algn="l" eaLnBrk="0" hangingPunct="0"/>
                <a:r>
                  <a:rPr lang="en-US" u="none">
                    <a:latin typeface="Comic Sans MS" pitchFamily="66" charset="0"/>
                  </a:rPr>
                  <a:t>9</a:t>
                </a:r>
              </a:p>
            </p:txBody>
          </p:sp>
        </p:grpSp>
      </p:grpSp>
    </p:spTree>
  </p:cSld>
  <p:clrMapOvr>
    <a:masterClrMapping/>
  </p:clrMapOvr>
  <p:transition>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2928926" y="60324"/>
            <a:ext cx="6186502" cy="1082660"/>
          </a:xfrm>
        </p:spPr>
        <p:txBody>
          <a:bodyPr/>
          <a:lstStyle/>
          <a:p>
            <a:pPr algn="r" rtl="1" eaLnBrk="1" hangingPunct="1"/>
            <a:r>
              <a:rPr lang="fa-IR"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 روش جمع كردن دو عدد بصورت دستي</a:t>
            </a:r>
            <a:endParaRPr lang="en-US"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47459" name="Rectangle 3"/>
          <p:cNvSpPr>
            <a:spLocks noGrp="1" noChangeArrowheads="1"/>
          </p:cNvSpPr>
          <p:nvPr>
            <p:ph type="body" idx="1"/>
          </p:nvPr>
        </p:nvSpPr>
        <p:spPr>
          <a:xfrm>
            <a:off x="457200" y="1285860"/>
            <a:ext cx="8229600" cy="3043245"/>
          </a:xfrm>
        </p:spPr>
        <p:txBody>
          <a:bodyPr/>
          <a:lstStyle/>
          <a:p>
            <a:pPr algn="justLow" rtl="1" eaLnBrk="1" hangingPunct="1">
              <a:buFont typeface="Wingdings" pitchFamily="2" charset="2"/>
              <a:buChar char="q"/>
            </a:pPr>
            <a:r>
              <a:rPr lang="fa-IR" sz="2800" dirty="0" smtClean="0">
                <a:latin typeface="Times New Roman" pitchFamily="18" charset="0"/>
                <a:cs typeface="Nazanin" pitchFamily="2" charset="-78"/>
              </a:rPr>
              <a:t>قواعد جمع اعداد دودوئي به صورت زير  است:</a:t>
            </a:r>
          </a:p>
          <a:p>
            <a:pPr eaLnBrk="1" hangingPunct="1">
              <a:buFont typeface="Wingdings" pitchFamily="2" charset="2"/>
              <a:buChar char="q"/>
            </a:pPr>
            <a:r>
              <a:rPr lang="en-US" sz="2800" dirty="0" smtClean="0">
                <a:latin typeface="Times New Roman" pitchFamily="18" charset="0"/>
                <a:cs typeface="Times New Roman" pitchFamily="18" charset="0"/>
              </a:rPr>
              <a:t>1+1=0</a:t>
            </a:r>
            <a:r>
              <a:rPr lang="fa-IR"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1+0=1</a:t>
            </a:r>
            <a:r>
              <a:rPr lang="fa-IR"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0+1=1     </a:t>
            </a:r>
            <a:r>
              <a:rPr lang="fa-IR"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0+0=0</a:t>
            </a:r>
            <a:endParaRPr lang="fa-IR" sz="2800" dirty="0" smtClean="0">
              <a:latin typeface="Times New Roman" pitchFamily="18" charset="0"/>
              <a:cs typeface="Times New Roman" pitchFamily="18" charset="0"/>
            </a:endParaRPr>
          </a:p>
          <a:p>
            <a:pPr algn="r" rtl="1">
              <a:buFont typeface="Wingdings" pitchFamily="2" charset="2"/>
              <a:buChar char="q"/>
            </a:pPr>
            <a:r>
              <a:rPr lang="fa-IR" sz="2800" dirty="0" smtClean="0">
                <a:latin typeface="Times New Roman" pitchFamily="18" charset="0"/>
                <a:cs typeface="Nazanin" pitchFamily="2" charset="-78"/>
              </a:rPr>
              <a:t> دو عدد دودوئي همانند اعداد دهدهي از راست به چپ رقم به رقم جمع مي شوند. </a:t>
            </a:r>
          </a:p>
          <a:p>
            <a:pPr algn="r" rtl="1" eaLnBrk="1" hangingPunct="1">
              <a:buFont typeface="Wingdings" pitchFamily="2" charset="2"/>
              <a:buChar char="q"/>
            </a:pPr>
            <a:endParaRPr lang="fa-IR" sz="2800" dirty="0" smtClean="0">
              <a:latin typeface="Times New Roman" pitchFamily="18" charset="0"/>
              <a:cs typeface="Times New Roman" pitchFamily="18" charset="0"/>
            </a:endParaRPr>
          </a:p>
        </p:txBody>
      </p:sp>
      <p:grpSp>
        <p:nvGrpSpPr>
          <p:cNvPr id="2" name="Group 4"/>
          <p:cNvGrpSpPr>
            <a:grpSpLocks/>
          </p:cNvGrpSpPr>
          <p:nvPr/>
        </p:nvGrpSpPr>
        <p:grpSpPr bwMode="auto">
          <a:xfrm>
            <a:off x="1357290" y="3071810"/>
            <a:ext cx="4429124" cy="3564773"/>
            <a:chOff x="1343" y="1206"/>
            <a:chExt cx="2920" cy="2424"/>
          </a:xfrm>
        </p:grpSpPr>
        <p:sp>
          <p:nvSpPr>
            <p:cNvPr id="5" name="Text Box 5"/>
            <p:cNvSpPr txBox="1">
              <a:spLocks noChangeArrowheads="1"/>
            </p:cNvSpPr>
            <p:nvPr/>
          </p:nvSpPr>
          <p:spPr bwMode="auto">
            <a:xfrm>
              <a:off x="1370" y="2203"/>
              <a:ext cx="2732" cy="879"/>
            </a:xfrm>
            <a:prstGeom prst="rect">
              <a:avLst/>
            </a:prstGeom>
            <a:noFill/>
            <a:ln w="25400">
              <a:noFill/>
              <a:miter lim="800000"/>
              <a:headEnd type="none" w="sm" len="sm"/>
              <a:tailEnd type="none" w="sm" len="sm"/>
            </a:ln>
          </p:spPr>
          <p:txBody>
            <a:bodyPr wrap="none">
              <a:spAutoFit/>
            </a:bodyPr>
            <a:lstStyle/>
            <a:p>
              <a:pPr algn="r" rtl="0" eaLnBrk="0" hangingPunct="0">
                <a:buNone/>
                <a:tabLst>
                  <a:tab pos="457200" algn="l"/>
                  <a:tab pos="912813" algn="l"/>
                  <a:tab pos="1370013" algn="l"/>
                  <a:tab pos="1827213" algn="l"/>
                  <a:tab pos="2282825" algn="l"/>
                  <a:tab pos="2911475" algn="l"/>
                  <a:tab pos="3314700" algn="l"/>
                </a:tabLst>
              </a:pPr>
              <a:r>
                <a:rPr lang="en-US" u="none" dirty="0">
                  <a:latin typeface="Comic Sans MS" pitchFamily="66" charset="0"/>
                </a:rPr>
                <a:t>	</a:t>
              </a:r>
              <a:r>
                <a:rPr lang="en-US" u="none" dirty="0">
                  <a:solidFill>
                    <a:schemeClr val="bg2"/>
                  </a:solidFill>
                  <a:latin typeface="Comic Sans MS" pitchFamily="66" charset="0"/>
                </a:rPr>
                <a:t>1	1	1	0</a:t>
              </a:r>
              <a:r>
                <a:rPr lang="en-US" u="none" dirty="0">
                  <a:solidFill>
                    <a:srgbClr val="3333FF"/>
                  </a:solidFill>
                  <a:latin typeface="Comic Sans MS" pitchFamily="66" charset="0"/>
                </a:rPr>
                <a:t>	</a:t>
              </a:r>
              <a:r>
                <a:rPr lang="en-US" sz="2000" u="none" dirty="0">
                  <a:solidFill>
                    <a:srgbClr val="3333FF"/>
                  </a:solidFill>
                  <a:latin typeface="Comic Sans MS" pitchFamily="66" charset="0"/>
                </a:rPr>
                <a:t>	</a:t>
              </a:r>
              <a:r>
                <a:rPr lang="fa-IR" sz="2000" u="none" dirty="0">
                  <a:solidFill>
                    <a:srgbClr val="FF0033"/>
                  </a:solidFill>
                  <a:latin typeface="Comic Sans MS" pitchFamily="66" charset="0"/>
                </a:rPr>
                <a:t>رقم نقلي ورودي</a:t>
              </a:r>
              <a:endParaRPr lang="en-US" sz="2000" u="none" dirty="0">
                <a:latin typeface="Comic Sans MS" pitchFamily="66" charset="0"/>
              </a:endParaRPr>
            </a:p>
            <a:p>
              <a:pPr algn="r" rtl="0" eaLnBrk="0" hangingPunct="0">
                <a:buNone/>
                <a:tabLst>
                  <a:tab pos="457200" algn="l"/>
                  <a:tab pos="912813" algn="l"/>
                  <a:tab pos="1370013" algn="l"/>
                  <a:tab pos="1827213" algn="l"/>
                  <a:tab pos="2282825" algn="l"/>
                  <a:tab pos="2911475" algn="l"/>
                  <a:tab pos="3314700" algn="l"/>
                </a:tabLst>
              </a:pPr>
              <a:r>
                <a:rPr lang="en-US" u="none" dirty="0">
                  <a:latin typeface="Comic Sans MS" pitchFamily="66" charset="0"/>
                </a:rPr>
                <a:t>		1	0	1	1	</a:t>
              </a:r>
              <a:r>
                <a:rPr lang="fa-IR" sz="2000" u="none" dirty="0">
                  <a:latin typeface="Comic Sans MS" pitchFamily="66" charset="0"/>
                </a:rPr>
                <a:t>جمع شونده</a:t>
              </a:r>
              <a:endParaRPr lang="en-US" sz="2000" u="none" dirty="0">
                <a:latin typeface="Comic Sans MS" pitchFamily="66" charset="0"/>
              </a:endParaRPr>
            </a:p>
            <a:p>
              <a:pPr algn="r" rtl="0" eaLnBrk="0" hangingPunct="0">
                <a:buNone/>
                <a:tabLst>
                  <a:tab pos="457200" algn="l"/>
                  <a:tab pos="912813" algn="l"/>
                  <a:tab pos="1370013" algn="l"/>
                  <a:tab pos="1827213" algn="l"/>
                  <a:tab pos="2282825" algn="l"/>
                  <a:tab pos="2911475" algn="l"/>
                  <a:tab pos="3314700" algn="l"/>
                </a:tabLst>
              </a:pPr>
              <a:r>
                <a:rPr lang="en-US" u="none" dirty="0">
                  <a:latin typeface="Comic Sans MS" pitchFamily="66" charset="0"/>
                </a:rPr>
                <a:t>+		1	1	1	0	</a:t>
              </a:r>
              <a:r>
                <a:rPr lang="fa-IR" sz="2000" u="none" dirty="0">
                  <a:latin typeface="Comic Sans MS" pitchFamily="66" charset="0"/>
                </a:rPr>
                <a:t>جمع كننده</a:t>
              </a:r>
              <a:endParaRPr lang="en-US" sz="2000" u="none" dirty="0">
                <a:latin typeface="Comic Sans MS" pitchFamily="66" charset="0"/>
              </a:endParaRPr>
            </a:p>
            <a:p>
              <a:pPr algn="r" rtl="0" eaLnBrk="0" hangingPunct="0">
                <a:buNone/>
                <a:tabLst>
                  <a:tab pos="457200" algn="l"/>
                  <a:tab pos="912813" algn="l"/>
                  <a:tab pos="1370013" algn="l"/>
                  <a:tab pos="1827213" algn="l"/>
                  <a:tab pos="2282825" algn="l"/>
                  <a:tab pos="2911475" algn="l"/>
                  <a:tab pos="3314700" algn="l"/>
                </a:tabLst>
              </a:pPr>
              <a:r>
                <a:rPr lang="fa-IR" dirty="0" smtClean="0">
                  <a:latin typeface="Comic Sans MS" pitchFamily="66" charset="0"/>
                </a:rPr>
                <a:t>   </a:t>
              </a:r>
              <a:r>
                <a:rPr lang="en-US" u="none" dirty="0">
                  <a:latin typeface="Comic Sans MS" pitchFamily="66" charset="0"/>
                </a:rPr>
                <a:t>	1	1	0	0	</a:t>
              </a:r>
              <a:r>
                <a:rPr lang="en-US" u="none" dirty="0" smtClean="0">
                  <a:latin typeface="Comic Sans MS" pitchFamily="66" charset="0"/>
                </a:rPr>
                <a:t>1</a:t>
              </a:r>
              <a:r>
                <a:rPr lang="fa-IR" u="none" dirty="0" smtClean="0">
                  <a:latin typeface="Comic Sans MS" pitchFamily="66" charset="0"/>
                </a:rPr>
                <a:t>حاصل جمع</a:t>
              </a:r>
              <a:r>
                <a:rPr lang="fa-IR" dirty="0" smtClean="0">
                  <a:latin typeface="Comic Sans MS" pitchFamily="66" charset="0"/>
                </a:rPr>
                <a:t> </a:t>
              </a:r>
              <a:r>
                <a:rPr lang="fa-IR" dirty="0" smtClean="0">
                  <a:latin typeface="Comic Sans MS" pitchFamily="66" charset="0"/>
                </a:rPr>
                <a:t>      </a:t>
              </a:r>
              <a:endParaRPr lang="en-US" u="none" dirty="0">
                <a:latin typeface="Comic Sans MS" pitchFamily="66" charset="0"/>
              </a:endParaRPr>
            </a:p>
          </p:txBody>
        </p:sp>
        <p:sp>
          <p:nvSpPr>
            <p:cNvPr id="6" name="Line 6"/>
            <p:cNvSpPr>
              <a:spLocks noChangeShapeType="1"/>
            </p:cNvSpPr>
            <p:nvPr/>
          </p:nvSpPr>
          <p:spPr bwMode="auto">
            <a:xfrm flipV="1">
              <a:off x="1536" y="2853"/>
              <a:ext cx="2400" cy="0"/>
            </a:xfrm>
            <a:prstGeom prst="line">
              <a:avLst/>
            </a:prstGeom>
            <a:noFill/>
            <a:ln w="25400">
              <a:solidFill>
                <a:schemeClr val="tx1"/>
              </a:solidFill>
              <a:round/>
              <a:headEnd type="none" w="sm" len="sm"/>
              <a:tailEnd type="none" w="sm" len="sm"/>
            </a:ln>
          </p:spPr>
          <p:txBody>
            <a:bodyPr wrap="none" anchor="ctr"/>
            <a:lstStyle/>
            <a:p>
              <a:pPr algn="l" rtl="0">
                <a:buNone/>
              </a:pPr>
              <a:endParaRPr lang="en-US"/>
            </a:p>
          </p:txBody>
        </p:sp>
        <p:sp>
          <p:nvSpPr>
            <p:cNvPr id="7" name="Text Box 7"/>
            <p:cNvSpPr txBox="1">
              <a:spLocks noChangeArrowheads="1"/>
            </p:cNvSpPr>
            <p:nvPr/>
          </p:nvSpPr>
          <p:spPr bwMode="auto">
            <a:xfrm>
              <a:off x="2867" y="1206"/>
              <a:ext cx="1396" cy="481"/>
            </a:xfrm>
            <a:prstGeom prst="rect">
              <a:avLst/>
            </a:prstGeom>
            <a:noFill/>
            <a:ln w="25400">
              <a:noFill/>
              <a:miter lim="800000"/>
              <a:headEnd type="none" w="sm" len="sm"/>
              <a:tailEnd type="none" w="sm" len="sm"/>
            </a:ln>
          </p:spPr>
          <p:txBody>
            <a:bodyPr wrap="none">
              <a:spAutoFit/>
            </a:bodyPr>
            <a:lstStyle/>
            <a:p>
              <a:pPr algn="r" rtl="0" eaLnBrk="0" hangingPunct="0">
                <a:buNone/>
              </a:pPr>
              <a:r>
                <a:rPr lang="en-US" sz="2000" u="none" dirty="0">
                  <a:latin typeface="Comic Sans MS" pitchFamily="66" charset="0"/>
                </a:rPr>
                <a:t>The initial carry</a:t>
              </a:r>
            </a:p>
            <a:p>
              <a:pPr algn="r" rtl="0" eaLnBrk="0" hangingPunct="0">
                <a:buNone/>
              </a:pPr>
              <a:r>
                <a:rPr lang="en-US" sz="2000" u="none" dirty="0">
                  <a:latin typeface="Comic Sans MS" pitchFamily="66" charset="0"/>
                </a:rPr>
                <a:t>in is implicitly 0</a:t>
              </a:r>
            </a:p>
          </p:txBody>
        </p:sp>
        <p:sp>
          <p:nvSpPr>
            <p:cNvPr id="8" name="Line 8"/>
            <p:cNvSpPr>
              <a:spLocks noChangeShapeType="1"/>
            </p:cNvSpPr>
            <p:nvPr/>
          </p:nvSpPr>
          <p:spPr bwMode="auto">
            <a:xfrm>
              <a:off x="3498" y="1671"/>
              <a:ext cx="0" cy="384"/>
            </a:xfrm>
            <a:prstGeom prst="line">
              <a:avLst/>
            </a:prstGeom>
            <a:noFill/>
            <a:ln w="38100">
              <a:solidFill>
                <a:schemeClr val="tx1"/>
              </a:solidFill>
              <a:round/>
              <a:headEnd type="none" w="sm" len="sm"/>
              <a:tailEnd type="triangle" w="med" len="med"/>
            </a:ln>
          </p:spPr>
          <p:txBody>
            <a:bodyPr wrap="none" anchor="ctr"/>
            <a:lstStyle/>
            <a:p>
              <a:pPr algn="l" rtl="0">
                <a:buNone/>
              </a:pPr>
              <a:endParaRPr lang="en-US"/>
            </a:p>
          </p:txBody>
        </p:sp>
        <p:sp>
          <p:nvSpPr>
            <p:cNvPr id="9" name="Text Box 9"/>
            <p:cNvSpPr txBox="1">
              <a:spLocks noChangeArrowheads="1"/>
            </p:cNvSpPr>
            <p:nvPr/>
          </p:nvSpPr>
          <p:spPr bwMode="auto">
            <a:xfrm>
              <a:off x="1343" y="3372"/>
              <a:ext cx="988" cy="233"/>
            </a:xfrm>
            <a:prstGeom prst="rect">
              <a:avLst/>
            </a:prstGeom>
            <a:noFill/>
            <a:ln w="25400">
              <a:noFill/>
              <a:miter lim="800000"/>
              <a:headEnd type="none" w="sm" len="sm"/>
              <a:tailEnd type="none" w="sm" len="sm"/>
            </a:ln>
          </p:spPr>
          <p:txBody>
            <a:bodyPr wrap="none">
              <a:spAutoFit/>
            </a:bodyPr>
            <a:lstStyle/>
            <a:p>
              <a:pPr algn="r" rtl="0" eaLnBrk="0" hangingPunct="0">
                <a:buNone/>
              </a:pPr>
              <a:r>
                <a:rPr lang="fa-IR" sz="1800" b="1" dirty="0">
                  <a:solidFill>
                    <a:srgbClr val="FF0000"/>
                  </a:solidFill>
                  <a:latin typeface="Comic Sans MS" pitchFamily="66" charset="0"/>
                </a:rPr>
                <a:t>با ارزش ترين بيت</a:t>
              </a:r>
              <a:endParaRPr lang="en-US" sz="1800" b="1" dirty="0">
                <a:solidFill>
                  <a:srgbClr val="FF0000"/>
                </a:solidFill>
                <a:latin typeface="Comic Sans MS" pitchFamily="66" charset="0"/>
              </a:endParaRPr>
            </a:p>
          </p:txBody>
        </p:sp>
        <p:sp>
          <p:nvSpPr>
            <p:cNvPr id="10" name="Text Box 10"/>
            <p:cNvSpPr txBox="1">
              <a:spLocks noChangeArrowheads="1"/>
            </p:cNvSpPr>
            <p:nvPr/>
          </p:nvSpPr>
          <p:spPr bwMode="auto">
            <a:xfrm>
              <a:off x="2508" y="3397"/>
              <a:ext cx="1057" cy="233"/>
            </a:xfrm>
            <a:prstGeom prst="rect">
              <a:avLst/>
            </a:prstGeom>
            <a:noFill/>
            <a:ln w="25400">
              <a:noFill/>
              <a:miter lim="800000"/>
              <a:headEnd type="none" w="sm" len="sm"/>
              <a:tailEnd type="none" w="sm" len="sm"/>
            </a:ln>
          </p:spPr>
          <p:txBody>
            <a:bodyPr wrap="none">
              <a:spAutoFit/>
            </a:bodyPr>
            <a:lstStyle/>
            <a:p>
              <a:pPr algn="r" rtl="0" eaLnBrk="0" hangingPunct="0">
                <a:buNone/>
              </a:pPr>
              <a:r>
                <a:rPr lang="fa-IR" sz="1800" b="1" u="none" dirty="0">
                  <a:solidFill>
                    <a:srgbClr val="FF0000"/>
                  </a:solidFill>
                  <a:latin typeface="Comic Sans MS" pitchFamily="66" charset="0"/>
                </a:rPr>
                <a:t>كم ارزش ترين بيت</a:t>
              </a:r>
              <a:endParaRPr lang="en-US" sz="1800" b="1" u="none" dirty="0">
                <a:solidFill>
                  <a:srgbClr val="FF0033"/>
                </a:solidFill>
                <a:latin typeface="Comic Sans MS" pitchFamily="66" charset="0"/>
              </a:endParaRPr>
            </a:p>
          </p:txBody>
        </p:sp>
        <p:sp>
          <p:nvSpPr>
            <p:cNvPr id="11" name="Line 11"/>
            <p:cNvSpPr>
              <a:spLocks noChangeShapeType="1"/>
            </p:cNvSpPr>
            <p:nvPr/>
          </p:nvSpPr>
          <p:spPr bwMode="auto">
            <a:xfrm flipV="1">
              <a:off x="1955" y="3105"/>
              <a:ext cx="0" cy="384"/>
            </a:xfrm>
            <a:prstGeom prst="line">
              <a:avLst/>
            </a:prstGeom>
            <a:noFill/>
            <a:ln w="38100">
              <a:solidFill>
                <a:schemeClr val="tx1"/>
              </a:solidFill>
              <a:round/>
              <a:headEnd type="none" w="sm" len="sm"/>
              <a:tailEnd type="triangle" w="med" len="med"/>
            </a:ln>
          </p:spPr>
          <p:txBody>
            <a:bodyPr wrap="none" anchor="ctr"/>
            <a:lstStyle/>
            <a:p>
              <a:pPr algn="l" rtl="0">
                <a:buNone/>
              </a:pPr>
              <a:endParaRPr lang="en-US"/>
            </a:p>
          </p:txBody>
        </p:sp>
        <p:sp>
          <p:nvSpPr>
            <p:cNvPr id="12" name="Line 12"/>
            <p:cNvSpPr>
              <a:spLocks noChangeShapeType="1"/>
            </p:cNvSpPr>
            <p:nvPr/>
          </p:nvSpPr>
          <p:spPr bwMode="auto">
            <a:xfrm flipV="1">
              <a:off x="3133" y="3105"/>
              <a:ext cx="0" cy="384"/>
            </a:xfrm>
            <a:prstGeom prst="line">
              <a:avLst/>
            </a:prstGeom>
            <a:noFill/>
            <a:ln w="38100">
              <a:solidFill>
                <a:schemeClr val="tx1"/>
              </a:solidFill>
              <a:round/>
              <a:headEnd type="none" w="sm" len="sm"/>
              <a:tailEnd type="triangle" w="med" len="med"/>
            </a:ln>
          </p:spPr>
          <p:txBody>
            <a:bodyPr wrap="none" anchor="ctr"/>
            <a:lstStyle/>
            <a:p>
              <a:pPr algn="l" rtl="0">
                <a:buNone/>
              </a:pPr>
              <a:endParaRPr lang="en-US"/>
            </a:p>
          </p:txBody>
        </p:sp>
      </p:grpSp>
    </p:spTree>
    <p:extLst>
      <p:ext uri="{BB962C8B-B14F-4D97-AF65-F5344CB8AC3E}">
        <p14:creationId xmlns:p14="http://schemas.microsoft.com/office/powerpoint/2010/main" val="1640319959"/>
      </p:ext>
    </p:extLst>
  </p:cSld>
  <p:clrMapOvr>
    <a:masterClrMapping/>
  </p:clrMapOvr>
  <p:transition>
    <p:split dir="in"/>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5181600" y="76200"/>
            <a:ext cx="3886200" cy="762000"/>
          </a:xfrm>
          <a:noFill/>
          <a:ln/>
        </p:spPr>
        <p:txBody>
          <a:bodyP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انتشار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رقم نقلی</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0244" name="Rectangle 4"/>
          <p:cNvSpPr>
            <a:spLocks noGrp="1" noChangeArrowheads="1"/>
          </p:cNvSpPr>
          <p:nvPr>
            <p:ph sz="half" idx="1"/>
          </p:nvPr>
        </p:nvSpPr>
        <p:spPr>
          <a:xfrm>
            <a:off x="533400" y="838200"/>
            <a:ext cx="8153400" cy="1676400"/>
          </a:xfrm>
        </p:spPr>
        <p:txBody>
          <a:bodyPr>
            <a:noAutofit/>
          </a:bodyPr>
          <a:lstStyle/>
          <a:p>
            <a:pPr algn="just" rtl="1">
              <a:lnSpc>
                <a:spcPct val="90000"/>
              </a:lnSpc>
              <a:buFont typeface="Wingdings" pitchFamily="2" charset="2"/>
              <a:buChar char="q"/>
            </a:pPr>
            <a:r>
              <a:rPr lang="fa-IR" dirty="0" smtClean="0">
                <a:cs typeface="B Lotus" pitchFamily="2" charset="-78"/>
              </a:rPr>
              <a:t> در جمع کننده، تاخیر </a:t>
            </a:r>
            <a:r>
              <a:rPr lang="fa-IR" dirty="0">
                <a:cs typeface="B Lotus" pitchFamily="2" charset="-78"/>
              </a:rPr>
              <a:t>انتشار یک عامل محدود کننده برای سرعت مدار بود.</a:t>
            </a:r>
          </a:p>
          <a:p>
            <a:pPr algn="just" rtl="1">
              <a:lnSpc>
                <a:spcPct val="90000"/>
              </a:lnSpc>
              <a:buFont typeface="Wingdings" pitchFamily="2" charset="2"/>
              <a:buChar char="q"/>
            </a:pPr>
            <a:r>
              <a:rPr lang="fa-IR" dirty="0" smtClean="0">
                <a:cs typeface="B Lotus" pitchFamily="2" charset="-78"/>
              </a:rPr>
              <a:t> متداولترین </a:t>
            </a:r>
            <a:r>
              <a:rPr lang="fa-IR" dirty="0">
                <a:cs typeface="B Lotus" pitchFamily="2" charset="-78"/>
              </a:rPr>
              <a:t>شیوه برای کاهش تاخیر انتشار رقم نقلی، استفاده از یک جمع کننده موازی به اسم </a:t>
            </a:r>
            <a:r>
              <a:rPr lang="en-US" dirty="0">
                <a:cs typeface="B Lotus" pitchFamily="2" charset="-78"/>
              </a:rPr>
              <a:t>carry </a:t>
            </a:r>
            <a:r>
              <a:rPr lang="en-US" dirty="0" err="1">
                <a:cs typeface="B Lotus" pitchFamily="2" charset="-78"/>
              </a:rPr>
              <a:t>lookahead</a:t>
            </a:r>
            <a:r>
              <a:rPr lang="fa-IR" dirty="0">
                <a:cs typeface="B Lotus" pitchFamily="2" charset="-78"/>
              </a:rPr>
              <a:t> است.</a:t>
            </a:r>
            <a:endParaRPr lang="en-US" dirty="0">
              <a:cs typeface="B Lotus" pitchFamily="2" charset="-78"/>
            </a:endParaRPr>
          </a:p>
        </p:txBody>
      </p:sp>
      <p:pic>
        <p:nvPicPr>
          <p:cNvPr id="18434" name="Picture 2"/>
          <p:cNvPicPr>
            <a:picLocks noChangeAspect="1" noChangeArrowheads="1"/>
          </p:cNvPicPr>
          <p:nvPr/>
        </p:nvPicPr>
        <p:blipFill>
          <a:blip r:embed="rId2"/>
          <a:srcRect/>
          <a:stretch>
            <a:fillRect/>
          </a:stretch>
        </p:blipFill>
        <p:spPr bwMode="auto">
          <a:xfrm>
            <a:off x="700088" y="2667000"/>
            <a:ext cx="7743825" cy="3933825"/>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2"/>
          <p:cNvSpPr>
            <a:spLocks noGrp="1" noChangeArrowheads="1"/>
          </p:cNvSpPr>
          <p:nvPr>
            <p:ph type="title"/>
          </p:nvPr>
        </p:nvSpPr>
        <p:spPr>
          <a:xfrm>
            <a:off x="3505200" y="76200"/>
            <a:ext cx="5486400" cy="838200"/>
          </a:xfrm>
        </p:spPr>
        <p:txBody>
          <a:bodyPr>
            <a:normAutofit/>
          </a:bodyPr>
          <a:lstStyle/>
          <a:p>
            <a:pPr rtl="1" eaLnBrk="1" hangingPunct="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روشي سريع براي محاسبه بيت نقلي</a:t>
            </a:r>
            <a:endPar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29701" name="Rectangle 3"/>
          <p:cNvSpPr>
            <a:spLocks noGrp="1" noChangeArrowheads="1"/>
          </p:cNvSpPr>
          <p:nvPr>
            <p:ph idx="1"/>
          </p:nvPr>
        </p:nvSpPr>
        <p:spPr>
          <a:xfrm>
            <a:off x="457200" y="990600"/>
            <a:ext cx="5334000" cy="5410200"/>
          </a:xfrm>
        </p:spPr>
        <p:txBody>
          <a:bodyPr vert="horz" lIns="91440" tIns="45720" rIns="91440" bIns="45720" rtlCol="0">
            <a:noAutofit/>
          </a:bodyPr>
          <a:lstStyle/>
          <a:p>
            <a:pPr algn="just" rtl="1">
              <a:lnSpc>
                <a:spcPct val="90000"/>
              </a:lnSpc>
              <a:buFont typeface="Wingdings" pitchFamily="2" charset="2"/>
              <a:buChar char="q"/>
            </a:pPr>
            <a:r>
              <a:rPr lang="fa-IR" sz="2400" dirty="0" smtClean="0">
                <a:cs typeface="B Lotus" pitchFamily="2" charset="-78"/>
              </a:rPr>
              <a:t>به جاي انتظار براي انتشار رقم نقلي خروجي از تمام سطوح قبلي مي توان براي كم كردن تاخير، رقم نقلي را از قبل محاسبه كرد.</a:t>
            </a:r>
          </a:p>
          <a:p>
            <a:pPr algn="just" rtl="1">
              <a:lnSpc>
                <a:spcPct val="90000"/>
              </a:lnSpc>
              <a:buFont typeface="Wingdings" pitchFamily="2" charset="2"/>
              <a:buChar char="q"/>
            </a:pPr>
            <a:r>
              <a:rPr lang="fa-IR" sz="2400" dirty="0" smtClean="0">
                <a:cs typeface="B Lotus" pitchFamily="2" charset="-78"/>
              </a:rPr>
              <a:t>براي انجام اينكار ابتدا دو تابع را به صورت زير محاسبه مي كنيم.</a:t>
            </a:r>
          </a:p>
          <a:p>
            <a:pPr algn="just" rtl="1">
              <a:lnSpc>
                <a:spcPct val="90000"/>
              </a:lnSpc>
              <a:buFont typeface="Wingdings" pitchFamily="2" charset="2"/>
              <a:buChar char="q"/>
            </a:pPr>
            <a:r>
              <a:rPr lang="fa-IR" sz="2400" dirty="0" smtClean="0">
                <a:cs typeface="B Lotus" pitchFamily="2" charset="-78"/>
              </a:rPr>
              <a:t>تابع </a:t>
            </a:r>
            <a:r>
              <a:rPr lang="en-US" sz="2400" dirty="0" smtClean="0">
                <a:cs typeface="B Lotus" pitchFamily="2" charset="-78"/>
              </a:rPr>
              <a:t> </a:t>
            </a:r>
            <a:r>
              <a:rPr lang="en-US" sz="2400" dirty="0" err="1" smtClean="0">
                <a:cs typeface="B Lotus" pitchFamily="2" charset="-78"/>
              </a:rPr>
              <a:t>gi</a:t>
            </a:r>
            <a:r>
              <a:rPr lang="en-US" sz="2400" dirty="0" smtClean="0">
                <a:cs typeface="B Lotus" pitchFamily="2" charset="-78"/>
              </a:rPr>
              <a:t> </a:t>
            </a:r>
            <a:r>
              <a:rPr lang="fa-IR" sz="2400" dirty="0" smtClean="0">
                <a:cs typeface="B Lotus" pitchFamily="2" charset="-78"/>
              </a:rPr>
              <a:t>داراي مقدار یک است هر گاه يك رقم نقلي خروجي از تمام جمع كننده سطح </a:t>
            </a:r>
            <a:r>
              <a:rPr lang="en-US" sz="2400" dirty="0" err="1" smtClean="0">
                <a:cs typeface="B Lotus" pitchFamily="2" charset="-78"/>
              </a:rPr>
              <a:t>i</a:t>
            </a:r>
            <a:r>
              <a:rPr lang="fa-IR" sz="2400" dirty="0" smtClean="0">
                <a:cs typeface="B Lotus" pitchFamily="2" charset="-78"/>
              </a:rPr>
              <a:t> توليد شود. (يعني زماني كه </a:t>
            </a:r>
            <a:r>
              <a:rPr lang="en-US" sz="2400" dirty="0" smtClean="0">
                <a:cs typeface="B Lotus" pitchFamily="2" charset="-78"/>
              </a:rPr>
              <a:t>Ai</a:t>
            </a:r>
            <a:r>
              <a:rPr lang="fa-IR" sz="2400" dirty="0" smtClean="0">
                <a:cs typeface="B Lotus" pitchFamily="2" charset="-78"/>
              </a:rPr>
              <a:t> و </a:t>
            </a:r>
            <a:r>
              <a:rPr lang="en-US" sz="2400" dirty="0" smtClean="0">
                <a:cs typeface="B Lotus" pitchFamily="2" charset="-78"/>
              </a:rPr>
              <a:t>Bi </a:t>
            </a:r>
            <a:r>
              <a:rPr lang="fa-IR" sz="2400" dirty="0" smtClean="0">
                <a:cs typeface="B Lotus" pitchFamily="2" charset="-78"/>
              </a:rPr>
              <a:t> هر دو یک بودند).</a:t>
            </a:r>
            <a:endParaRPr lang="en-US" sz="2400" dirty="0" smtClean="0">
              <a:cs typeface="B Lotus" pitchFamily="2" charset="-78"/>
            </a:endParaRPr>
          </a:p>
          <a:p>
            <a:pPr algn="just">
              <a:lnSpc>
                <a:spcPct val="90000"/>
              </a:lnSpc>
              <a:spcAft>
                <a:spcPct val="30000"/>
              </a:spcAft>
              <a:buNone/>
            </a:pPr>
            <a:r>
              <a:rPr lang="en-US" sz="2400" dirty="0" err="1" smtClean="0">
                <a:cs typeface="B Lotus" pitchFamily="2" charset="-78"/>
              </a:rPr>
              <a:t>gi</a:t>
            </a:r>
            <a:r>
              <a:rPr lang="en-US" sz="2400" dirty="0" smtClean="0">
                <a:cs typeface="B Lotus" pitchFamily="2" charset="-78"/>
              </a:rPr>
              <a:t> = </a:t>
            </a:r>
            <a:r>
              <a:rPr lang="en-US" sz="2400" dirty="0" err="1" smtClean="0">
                <a:cs typeface="B Lotus" pitchFamily="2" charset="-78"/>
              </a:rPr>
              <a:t>AiBi</a:t>
            </a:r>
            <a:endParaRPr lang="en-US" sz="2400" dirty="0" smtClean="0">
              <a:cs typeface="B Lotus" pitchFamily="2" charset="-78"/>
            </a:endParaRPr>
          </a:p>
          <a:p>
            <a:pPr marL="342900" lvl="1" indent="-342900" algn="just" rtl="1">
              <a:lnSpc>
                <a:spcPct val="90000"/>
              </a:lnSpc>
              <a:buFont typeface="Wingdings" pitchFamily="2" charset="2"/>
              <a:buChar char="q"/>
            </a:pPr>
            <a:r>
              <a:rPr lang="fa-IR" sz="2400" dirty="0" smtClean="0">
                <a:cs typeface="B Lotus" pitchFamily="2" charset="-78"/>
              </a:rPr>
              <a:t>تابع منتشركننده </a:t>
            </a:r>
            <a:r>
              <a:rPr lang="en-US" sz="2400" dirty="0" smtClean="0">
                <a:cs typeface="B Lotus" pitchFamily="2" charset="-78"/>
              </a:rPr>
              <a:t>pi</a:t>
            </a:r>
            <a:r>
              <a:rPr lang="fa-IR" sz="2400" dirty="0" smtClean="0">
                <a:cs typeface="B Lotus" pitchFamily="2" charset="-78"/>
              </a:rPr>
              <a:t> زماني داراي مقدار یک است كه رقم نقلي ورودي داراي مقدار یک باشد. (يعني </a:t>
            </a:r>
            <a:r>
              <a:rPr lang="en-US" sz="2400" dirty="0" smtClean="0">
                <a:cs typeface="B Lotus" pitchFamily="2" charset="-78"/>
              </a:rPr>
              <a:t> Ai=1</a:t>
            </a:r>
            <a:r>
              <a:rPr lang="fa-IR" sz="2400" dirty="0" smtClean="0">
                <a:cs typeface="B Lotus" pitchFamily="2" charset="-78"/>
              </a:rPr>
              <a:t> ویا </a:t>
            </a:r>
            <a:r>
              <a:rPr lang="en-US" sz="2400" dirty="0" smtClean="0">
                <a:cs typeface="B Lotus" pitchFamily="2" charset="-78"/>
              </a:rPr>
              <a:t>Bi=1</a:t>
            </a:r>
            <a:r>
              <a:rPr lang="fa-IR" sz="2400" dirty="0" smtClean="0">
                <a:cs typeface="B Lotus" pitchFamily="2" charset="-78"/>
              </a:rPr>
              <a:t> ولي نه هر دوي آنها)</a:t>
            </a:r>
          </a:p>
          <a:p>
            <a:pPr algn="just">
              <a:lnSpc>
                <a:spcPct val="90000"/>
              </a:lnSpc>
              <a:spcAft>
                <a:spcPct val="30000"/>
              </a:spcAft>
              <a:buNone/>
            </a:pPr>
            <a:r>
              <a:rPr lang="en-US" sz="2400" dirty="0" smtClean="0">
                <a:cs typeface="B Lotus" pitchFamily="2" charset="-78"/>
              </a:rPr>
              <a:t>pi = Ai </a:t>
            </a:r>
            <a:r>
              <a:rPr lang="en-US" sz="2400" dirty="0" smtClean="0">
                <a:cs typeface="B Lotus" pitchFamily="2" charset="-78"/>
                <a:sym typeface="Symbol" pitchFamily="18" charset="2"/>
              </a:rPr>
              <a:t></a:t>
            </a:r>
            <a:r>
              <a:rPr lang="en-US" sz="2400" dirty="0" smtClean="0">
                <a:cs typeface="B Lotus" pitchFamily="2" charset="-78"/>
              </a:rPr>
              <a:t> Bi</a:t>
            </a:r>
          </a:p>
        </p:txBody>
      </p:sp>
      <p:grpSp>
        <p:nvGrpSpPr>
          <p:cNvPr id="2" name="Group 4"/>
          <p:cNvGrpSpPr>
            <a:grpSpLocks/>
          </p:cNvGrpSpPr>
          <p:nvPr/>
        </p:nvGrpSpPr>
        <p:grpSpPr bwMode="auto">
          <a:xfrm>
            <a:off x="6127750" y="1085850"/>
            <a:ext cx="2711450" cy="2800350"/>
            <a:chOff x="3696" y="1008"/>
            <a:chExt cx="1708" cy="1764"/>
          </a:xfrm>
        </p:grpSpPr>
        <p:graphicFrame>
          <p:nvGraphicFramePr>
            <p:cNvPr id="29699" name="Object 5"/>
            <p:cNvGraphicFramePr>
              <a:graphicFrameLocks noChangeAspect="1"/>
            </p:cNvGraphicFramePr>
            <p:nvPr/>
          </p:nvGraphicFramePr>
          <p:xfrm>
            <a:off x="3696" y="1008"/>
            <a:ext cx="1608" cy="1764"/>
          </p:xfrm>
          <a:graphic>
            <a:graphicData uri="http://schemas.openxmlformats.org/presentationml/2006/ole">
              <mc:AlternateContent xmlns:mc="http://schemas.openxmlformats.org/markup-compatibility/2006">
                <mc:Choice xmlns:v="urn:schemas-microsoft-com:vml" Requires="v">
                  <p:oleObj spid="_x0000_s424980" name="Bitmap Image" r:id="rId3" imgW="2553056" imgH="2800741" progId="PBrush">
                    <p:embed/>
                  </p:oleObj>
                </mc:Choice>
                <mc:Fallback>
                  <p:oleObj name="Bitmap Image" r:id="rId3" imgW="2553056" imgH="2800741" progId="PBrush">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6" y="1008"/>
                          <a:ext cx="1608" cy="1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2"/>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9703" name="Text Box 6"/>
            <p:cNvSpPr txBox="1">
              <a:spLocks noChangeArrowheads="1"/>
            </p:cNvSpPr>
            <p:nvPr/>
          </p:nvSpPr>
          <p:spPr bwMode="auto">
            <a:xfrm>
              <a:off x="3888" y="1632"/>
              <a:ext cx="219" cy="231"/>
            </a:xfrm>
            <a:prstGeom prst="rect">
              <a:avLst/>
            </a:prstGeom>
            <a:noFill/>
            <a:ln w="25400">
              <a:noFill/>
              <a:miter lim="800000"/>
              <a:headEnd type="none" w="sm" len="sm"/>
              <a:tailEnd type="none" w="sm" len="sm"/>
            </a:ln>
          </p:spPr>
          <p:txBody>
            <a:bodyPr wrap="none">
              <a:spAutoFit/>
            </a:bodyPr>
            <a:lstStyle/>
            <a:p>
              <a:pPr algn="l" eaLnBrk="0" hangingPunct="0"/>
              <a:r>
                <a:rPr lang="en-US" u="none">
                  <a:latin typeface="Comic Sans MS" pitchFamily="66" charset="0"/>
                </a:rPr>
                <a:t>g</a:t>
              </a:r>
              <a:r>
                <a:rPr lang="en-US" u="none" baseline="-25000">
                  <a:latin typeface="Comic Sans MS" pitchFamily="66" charset="0"/>
                </a:rPr>
                <a:t>i</a:t>
              </a:r>
              <a:endParaRPr lang="en-US" u="none">
                <a:latin typeface="Comic Sans MS" pitchFamily="66" charset="0"/>
              </a:endParaRPr>
            </a:p>
          </p:txBody>
        </p:sp>
        <p:sp>
          <p:nvSpPr>
            <p:cNvPr id="29704" name="Text Box 7"/>
            <p:cNvSpPr txBox="1">
              <a:spLocks noChangeArrowheads="1"/>
            </p:cNvSpPr>
            <p:nvPr/>
          </p:nvSpPr>
          <p:spPr bwMode="auto">
            <a:xfrm>
              <a:off x="5184" y="1632"/>
              <a:ext cx="220" cy="231"/>
            </a:xfrm>
            <a:prstGeom prst="rect">
              <a:avLst/>
            </a:prstGeom>
            <a:noFill/>
            <a:ln w="25400">
              <a:noFill/>
              <a:miter lim="800000"/>
              <a:headEnd type="none" w="sm" len="sm"/>
              <a:tailEnd type="none" w="sm" len="sm"/>
            </a:ln>
          </p:spPr>
          <p:txBody>
            <a:bodyPr wrap="none">
              <a:spAutoFit/>
            </a:bodyPr>
            <a:lstStyle/>
            <a:p>
              <a:pPr algn="l" eaLnBrk="0" hangingPunct="0"/>
              <a:r>
                <a:rPr lang="en-US" u="none">
                  <a:latin typeface="Comic Sans MS" pitchFamily="66" charset="0"/>
                </a:rPr>
                <a:t>p</a:t>
              </a:r>
              <a:r>
                <a:rPr lang="en-US" u="none" baseline="-25000">
                  <a:latin typeface="Comic Sans MS" pitchFamily="66" charset="0"/>
                </a:rPr>
                <a:t>i</a:t>
              </a:r>
              <a:endParaRPr lang="en-US" u="none">
                <a:latin typeface="Comic Sans MS" pitchFamily="66" charset="0"/>
              </a:endParaRPr>
            </a:p>
          </p:txBody>
        </p:sp>
        <p:sp>
          <p:nvSpPr>
            <p:cNvPr id="29705" name="Line 8"/>
            <p:cNvSpPr>
              <a:spLocks noChangeShapeType="1"/>
            </p:cNvSpPr>
            <p:nvPr/>
          </p:nvSpPr>
          <p:spPr bwMode="auto">
            <a:xfrm>
              <a:off x="4080" y="1776"/>
              <a:ext cx="240" cy="0"/>
            </a:xfrm>
            <a:prstGeom prst="line">
              <a:avLst/>
            </a:prstGeom>
            <a:noFill/>
            <a:ln w="38100">
              <a:solidFill>
                <a:srgbClr val="3333FF"/>
              </a:solidFill>
              <a:round/>
              <a:headEnd type="none" w="sm" len="sm"/>
              <a:tailEnd type="triangle" w="sm" len="sm"/>
            </a:ln>
          </p:spPr>
          <p:txBody>
            <a:bodyPr wrap="none" anchor="ctr"/>
            <a:lstStyle/>
            <a:p>
              <a:endParaRPr lang="en-US"/>
            </a:p>
          </p:txBody>
        </p:sp>
        <p:sp>
          <p:nvSpPr>
            <p:cNvPr id="29706" name="Line 9"/>
            <p:cNvSpPr>
              <a:spLocks noChangeShapeType="1"/>
            </p:cNvSpPr>
            <p:nvPr/>
          </p:nvSpPr>
          <p:spPr bwMode="auto">
            <a:xfrm flipH="1">
              <a:off x="4992" y="1776"/>
              <a:ext cx="240" cy="0"/>
            </a:xfrm>
            <a:prstGeom prst="line">
              <a:avLst/>
            </a:prstGeom>
            <a:noFill/>
            <a:ln w="38100">
              <a:solidFill>
                <a:srgbClr val="3333FF"/>
              </a:solidFill>
              <a:round/>
              <a:headEnd type="none" w="sm" len="sm"/>
              <a:tailEnd type="triangle" w="sm" len="sm"/>
            </a:ln>
          </p:spPr>
          <p:txBody>
            <a:bodyPr wrap="none" anchor="ctr"/>
            <a:lstStyle/>
            <a:p>
              <a:endParaRPr lang="en-US"/>
            </a:p>
          </p:txBody>
        </p:sp>
      </p:grpSp>
      <p:graphicFrame>
        <p:nvGraphicFramePr>
          <p:cNvPr id="29698" name="Object 10"/>
          <p:cNvGraphicFramePr>
            <a:graphicFrameLocks noChangeAspect="1"/>
          </p:cNvGraphicFramePr>
          <p:nvPr/>
        </p:nvGraphicFramePr>
        <p:xfrm>
          <a:off x="5943600" y="3657600"/>
          <a:ext cx="1965325" cy="2879725"/>
        </p:xfrm>
        <a:graphic>
          <a:graphicData uri="http://schemas.openxmlformats.org/presentationml/2006/ole">
            <mc:AlternateContent xmlns:mc="http://schemas.openxmlformats.org/markup-compatibility/2006">
              <mc:Choice xmlns:v="urn:schemas-microsoft-com:vml" Requires="v">
                <p:oleObj spid="_x0000_s424981" name="Document" r:id="rId6" imgW="2158036" imgH="2923425" progId="Word.Document.8">
                  <p:embed/>
                </p:oleObj>
              </mc:Choice>
              <mc:Fallback>
                <p:oleObj name="Document" r:id="rId6" imgW="2158036" imgH="2923425" progId="Word.Document.8">
                  <p:embed/>
                  <p:pic>
                    <p:nvPicPr>
                      <p:cNvPr id="0" name="Object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43600" y="3657600"/>
                        <a:ext cx="1965325" cy="2879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4"/>
          <p:cNvSpPr>
            <a:spLocks noChangeArrowheads="1"/>
          </p:cNvSpPr>
          <p:nvPr/>
        </p:nvSpPr>
        <p:spPr bwMode="auto">
          <a:xfrm>
            <a:off x="2133600" y="5867400"/>
            <a:ext cx="3032125" cy="476250"/>
          </a:xfrm>
          <a:prstGeom prst="rect">
            <a:avLst/>
          </a:prstGeom>
          <a:noFill/>
          <a:ln w="25400">
            <a:noFill/>
            <a:miter lim="800000"/>
            <a:headEnd type="none" w="sm" len="sm"/>
            <a:tailEnd type="none" w="sm" len="sm"/>
          </a:ln>
        </p:spPr>
        <p:txBody>
          <a:bodyPr>
            <a:spAutoFit/>
          </a:bodyPr>
          <a:lstStyle/>
          <a:p>
            <a:pPr algn="ctr" eaLnBrk="0" hangingPunct="0">
              <a:lnSpc>
                <a:spcPct val="90000"/>
              </a:lnSpc>
              <a:spcBef>
                <a:spcPct val="50000"/>
              </a:spcBef>
              <a:buSzPct val="125000"/>
            </a:pPr>
            <a:r>
              <a:rPr lang="en-US" sz="2800" u="none" dirty="0" smtClean="0">
                <a:latin typeface="Comic Sans MS" pitchFamily="66" charset="0"/>
              </a:rPr>
              <a:t>c</a:t>
            </a:r>
            <a:r>
              <a:rPr lang="en-US" sz="2800" u="none" baseline="-25000" dirty="0" smtClean="0">
                <a:latin typeface="Comic Sans MS" pitchFamily="66" charset="0"/>
              </a:rPr>
              <a:t>i+1</a:t>
            </a:r>
            <a:r>
              <a:rPr lang="en-US" sz="2800" u="none" dirty="0" smtClean="0">
                <a:latin typeface="Comic Sans MS" pitchFamily="66" charset="0"/>
              </a:rPr>
              <a:t>= </a:t>
            </a:r>
            <a:r>
              <a:rPr lang="en-US" sz="2800" u="none" dirty="0" err="1">
                <a:latin typeface="Comic Sans MS" pitchFamily="66" charset="0"/>
              </a:rPr>
              <a:t>g</a:t>
            </a:r>
            <a:r>
              <a:rPr lang="en-US" sz="2800" u="none" baseline="-25000" dirty="0" err="1">
                <a:latin typeface="Comic Sans MS" pitchFamily="66" charset="0"/>
              </a:rPr>
              <a:t>i</a:t>
            </a:r>
            <a:r>
              <a:rPr lang="en-US" sz="2800" u="none" dirty="0">
                <a:latin typeface="Comic Sans MS" pitchFamily="66" charset="0"/>
              </a:rPr>
              <a:t> + </a:t>
            </a:r>
            <a:r>
              <a:rPr lang="en-US" sz="2800" u="none" dirty="0" err="1">
                <a:latin typeface="Comic Sans MS" pitchFamily="66" charset="0"/>
              </a:rPr>
              <a:t>p</a:t>
            </a:r>
            <a:r>
              <a:rPr lang="en-US" sz="2800" u="none" baseline="-25000" dirty="0" err="1">
                <a:latin typeface="Comic Sans MS" pitchFamily="66" charset="0"/>
              </a:rPr>
              <a:t>i</a:t>
            </a:r>
            <a:r>
              <a:rPr lang="en-US" sz="2800" u="none" dirty="0" err="1">
                <a:latin typeface="Comic Sans MS" pitchFamily="66" charset="0"/>
              </a:rPr>
              <a:t>c</a:t>
            </a:r>
            <a:r>
              <a:rPr lang="en-US" sz="2800" u="none" baseline="-25000" dirty="0" err="1">
                <a:latin typeface="Comic Sans MS" pitchFamily="66" charset="0"/>
              </a:rPr>
              <a:t>i</a:t>
            </a:r>
            <a:endParaRPr lang="en-US" sz="2800" u="none" baseline="-25000" dirty="0">
              <a:latin typeface="Comic Sans MS" pitchFamily="66" charset="0"/>
            </a:endParaRPr>
          </a:p>
        </p:txBody>
      </p:sp>
    </p:spTree>
  </p:cSld>
  <p:clrMapOvr>
    <a:masterClrMapping/>
  </p:clrMapOvr>
  <p:transition>
    <p:wipe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762000" y="76200"/>
            <a:ext cx="8229600" cy="792162"/>
          </a:xfrm>
        </p:spPr>
        <p:txBody>
          <a:bodyPr>
            <a:normAutofit/>
          </a:bodyPr>
          <a:lstStyle/>
          <a:p>
            <a:pPr algn="r" rtl="1"/>
            <a:r>
              <a:rPr lang="fa-IR" sz="2800" b="1" dirty="0" smtClean="0">
                <a:solidFill>
                  <a:srgbClr val="070E93"/>
                </a:solidFill>
                <a:effectLst>
                  <a:outerShdw blurRad="38100" dist="38100" dir="2700000" algn="tl">
                    <a:srgbClr val="C0C0C0"/>
                  </a:outerShdw>
                </a:effectLst>
                <a:latin typeface="Times New Roman" pitchFamily="18" charset="0"/>
                <a:cs typeface="B Titr" pitchFamily="2" charset="-78"/>
              </a:rPr>
              <a:t>- محاسبة رقم نقلي خروجي نهايي با استفاده از توابع </a:t>
            </a:r>
            <a:r>
              <a:rPr lang="en-US" sz="2800" b="1" dirty="0" err="1" smtClean="0">
                <a:solidFill>
                  <a:srgbClr val="070E93"/>
                </a:solidFill>
                <a:effectLst>
                  <a:outerShdw blurRad="38100" dist="38100" dir="2700000" algn="tl">
                    <a:srgbClr val="C0C0C0"/>
                  </a:outerShdw>
                </a:effectLst>
                <a:latin typeface="Times New Roman" pitchFamily="18" charset="0"/>
                <a:cs typeface="B Titr" pitchFamily="2" charset="-78"/>
              </a:rPr>
              <a:t>gi</a:t>
            </a:r>
            <a:r>
              <a:rPr lang="fa-IR" sz="2800" b="1" dirty="0" smtClean="0">
                <a:solidFill>
                  <a:srgbClr val="070E93"/>
                </a:solidFill>
                <a:effectLst>
                  <a:outerShdw blurRad="38100" dist="38100" dir="2700000" algn="tl">
                    <a:srgbClr val="C0C0C0"/>
                  </a:outerShdw>
                </a:effectLst>
                <a:latin typeface="Times New Roman" pitchFamily="18" charset="0"/>
                <a:cs typeface="B Titr" pitchFamily="2" charset="-78"/>
              </a:rPr>
              <a:t> و</a:t>
            </a:r>
            <a:r>
              <a:rPr lang="en-US" sz="2800" b="1" dirty="0" smtClean="0">
                <a:solidFill>
                  <a:srgbClr val="070E93"/>
                </a:solidFill>
                <a:effectLst>
                  <a:outerShdw blurRad="38100" dist="38100" dir="2700000" algn="tl">
                    <a:srgbClr val="C0C0C0"/>
                  </a:outerShdw>
                </a:effectLst>
                <a:latin typeface="Times New Roman" pitchFamily="18" charset="0"/>
                <a:cs typeface="B Titr" pitchFamily="2" charset="-78"/>
              </a:rPr>
              <a:t>pi</a:t>
            </a:r>
          </a:p>
        </p:txBody>
      </p:sp>
      <p:sp>
        <p:nvSpPr>
          <p:cNvPr id="155651" name="Rectangle 3"/>
          <p:cNvSpPr>
            <a:spLocks noGrp="1" noChangeArrowheads="1"/>
          </p:cNvSpPr>
          <p:nvPr>
            <p:ph idx="1"/>
          </p:nvPr>
        </p:nvSpPr>
        <p:spPr>
          <a:xfrm>
            <a:off x="457200" y="1066800"/>
            <a:ext cx="8229600" cy="1524000"/>
          </a:xfrm>
        </p:spPr>
        <p:txBody>
          <a:bodyPr vert="horz" lIns="91440" tIns="45720" rIns="91440" bIns="45720" rtlCol="0">
            <a:noAutofit/>
          </a:bodyPr>
          <a:lstStyle/>
          <a:p>
            <a:pPr algn="just" rtl="1">
              <a:lnSpc>
                <a:spcPct val="90000"/>
              </a:lnSpc>
              <a:spcAft>
                <a:spcPct val="500000"/>
              </a:spcAft>
              <a:buFont typeface="Wingdings" pitchFamily="2" charset="2"/>
              <a:buChar char="q"/>
            </a:pPr>
            <a:r>
              <a:rPr lang="fa-IR" sz="2400" dirty="0" smtClean="0">
                <a:cs typeface="B Lotus" pitchFamily="2" charset="-78"/>
              </a:rPr>
              <a:t> براي محاسبه رقم نقلي خروجي بر حسب ورودي هاي </a:t>
            </a:r>
            <a:r>
              <a:rPr lang="en-US" sz="2400" dirty="0" smtClean="0">
                <a:cs typeface="B Lotus" pitchFamily="2" charset="-78"/>
              </a:rPr>
              <a:t> A(0-3)</a:t>
            </a:r>
            <a:r>
              <a:rPr lang="fa-IR" sz="2400" dirty="0" smtClean="0">
                <a:cs typeface="B Lotus" pitchFamily="2" charset="-78"/>
              </a:rPr>
              <a:t>و</a:t>
            </a:r>
            <a:r>
              <a:rPr lang="en-US" sz="2400" dirty="0" smtClean="0">
                <a:cs typeface="B Lotus" pitchFamily="2" charset="-78"/>
              </a:rPr>
              <a:t>B(0-3)</a:t>
            </a:r>
            <a:r>
              <a:rPr lang="fa-IR" sz="2400" dirty="0" smtClean="0">
                <a:cs typeface="B Lotus" pitchFamily="2" charset="-78"/>
              </a:rPr>
              <a:t> و رقم نقلي ورودي </a:t>
            </a:r>
            <a:r>
              <a:rPr lang="en-US" sz="2400" dirty="0" err="1" smtClean="0">
                <a:cs typeface="B Lotus" pitchFamily="2" charset="-78"/>
              </a:rPr>
              <a:t>Cin</a:t>
            </a:r>
            <a:r>
              <a:rPr lang="fa-IR" sz="2400" dirty="0" smtClean="0">
                <a:cs typeface="B Lotus" pitchFamily="2" charset="-78"/>
              </a:rPr>
              <a:t> با استفاده از توابع </a:t>
            </a:r>
            <a:r>
              <a:rPr lang="en-US" sz="2400" dirty="0" err="1" smtClean="0">
                <a:cs typeface="B Lotus" pitchFamily="2" charset="-78"/>
              </a:rPr>
              <a:t>gi</a:t>
            </a:r>
            <a:r>
              <a:rPr lang="fa-IR" sz="2400" dirty="0" smtClean="0">
                <a:cs typeface="B Lotus" pitchFamily="2" charset="-78"/>
              </a:rPr>
              <a:t> و</a:t>
            </a:r>
            <a:r>
              <a:rPr lang="en-US" sz="2400" dirty="0" smtClean="0">
                <a:cs typeface="B Lotus" pitchFamily="2" charset="-78"/>
              </a:rPr>
              <a:t>pi</a:t>
            </a:r>
            <a:r>
              <a:rPr lang="fa-IR" sz="2400" dirty="0" smtClean="0">
                <a:cs typeface="B Lotus" pitchFamily="2" charset="-78"/>
              </a:rPr>
              <a:t>، مراحل زير را دنبال مي كنيم. عبارات ذیل به صورت </a:t>
            </a:r>
            <a:r>
              <a:rPr lang="fa-IR" sz="2400" b="1" dirty="0" smtClean="0">
                <a:solidFill>
                  <a:srgbClr val="FF0000"/>
                </a:solidFill>
                <a:cs typeface="B Lotus" pitchFamily="2" charset="-78"/>
              </a:rPr>
              <a:t>جمع ضربها </a:t>
            </a:r>
            <a:r>
              <a:rPr lang="fa-IR" sz="2400" dirty="0" smtClean="0">
                <a:cs typeface="B Lotus" pitchFamily="2" charset="-78"/>
              </a:rPr>
              <a:t>مي باشد. بنابراين مي توان با استفاده از دو سطح گيت آنها را پياده سازي كرد.</a:t>
            </a:r>
          </a:p>
        </p:txBody>
      </p:sp>
      <p:sp>
        <p:nvSpPr>
          <p:cNvPr id="155652" name="Text Box 4"/>
          <p:cNvSpPr txBox="1">
            <a:spLocks noChangeArrowheads="1"/>
          </p:cNvSpPr>
          <p:nvPr/>
        </p:nvSpPr>
        <p:spPr bwMode="auto">
          <a:xfrm>
            <a:off x="838200" y="2667000"/>
            <a:ext cx="4910138" cy="3843338"/>
          </a:xfrm>
          <a:prstGeom prst="rect">
            <a:avLst/>
          </a:prstGeom>
          <a:noFill/>
          <a:ln w="25400">
            <a:noFill/>
            <a:miter lim="800000"/>
            <a:headEnd type="none" w="sm" len="sm"/>
            <a:tailEnd type="none" w="sm" len="sm"/>
          </a:ln>
        </p:spPr>
        <p:txBody>
          <a:bodyPr>
            <a:spAutoFit/>
          </a:bodyPr>
          <a:lstStyle/>
          <a:p>
            <a:pPr algn="l" eaLnBrk="0" hangingPunct="0">
              <a:tabLst>
                <a:tab pos="406400" algn="l"/>
              </a:tabLst>
            </a:pPr>
            <a:r>
              <a:rPr lang="en-US" u="none" dirty="0">
                <a:latin typeface="Comic Sans MS" pitchFamily="66" charset="0"/>
              </a:rPr>
              <a:t>c</a:t>
            </a:r>
            <a:r>
              <a:rPr lang="en-US" u="none" baseline="-25000" dirty="0">
                <a:latin typeface="Comic Sans MS" pitchFamily="66" charset="0"/>
              </a:rPr>
              <a:t>1</a:t>
            </a:r>
            <a:r>
              <a:rPr lang="en-US" u="none" dirty="0">
                <a:latin typeface="Comic Sans MS" pitchFamily="66" charset="0"/>
              </a:rPr>
              <a:t>	= g</a:t>
            </a:r>
            <a:r>
              <a:rPr lang="en-US" u="none" baseline="-25000" dirty="0">
                <a:latin typeface="Comic Sans MS" pitchFamily="66" charset="0"/>
              </a:rPr>
              <a:t>0</a:t>
            </a:r>
            <a:r>
              <a:rPr lang="en-US" u="none" dirty="0">
                <a:latin typeface="Comic Sans MS" pitchFamily="66" charset="0"/>
              </a:rPr>
              <a:t> + p</a:t>
            </a:r>
            <a:r>
              <a:rPr lang="en-US" u="none" baseline="-25000" dirty="0">
                <a:latin typeface="Comic Sans MS" pitchFamily="66" charset="0"/>
              </a:rPr>
              <a:t>0</a:t>
            </a:r>
            <a:r>
              <a:rPr lang="en-US" u="none" dirty="0">
                <a:latin typeface="Comic Sans MS" pitchFamily="66" charset="0"/>
              </a:rPr>
              <a:t>c</a:t>
            </a:r>
            <a:r>
              <a:rPr lang="en-US" u="none" baseline="-25000" dirty="0">
                <a:latin typeface="Comic Sans MS" pitchFamily="66" charset="0"/>
              </a:rPr>
              <a:t>0</a:t>
            </a:r>
          </a:p>
          <a:p>
            <a:pPr algn="l" eaLnBrk="0" hangingPunct="0">
              <a:tabLst>
                <a:tab pos="406400" algn="l"/>
              </a:tabLst>
            </a:pPr>
            <a:endParaRPr lang="en-US" u="none" baseline="-25000" dirty="0">
              <a:latin typeface="Times New Roman" pitchFamily="18" charset="0"/>
            </a:endParaRPr>
          </a:p>
          <a:p>
            <a:pPr algn="l" eaLnBrk="0" hangingPunct="0">
              <a:tabLst>
                <a:tab pos="406400" algn="l"/>
              </a:tabLst>
            </a:pPr>
            <a:r>
              <a:rPr lang="en-US" u="none" dirty="0">
                <a:latin typeface="Comic Sans MS" pitchFamily="66" charset="0"/>
              </a:rPr>
              <a:t>c</a:t>
            </a:r>
            <a:r>
              <a:rPr lang="en-US" u="none" baseline="-25000" dirty="0">
                <a:latin typeface="Comic Sans MS" pitchFamily="66" charset="0"/>
              </a:rPr>
              <a:t>2</a:t>
            </a:r>
            <a:r>
              <a:rPr lang="en-US" u="none" dirty="0">
                <a:latin typeface="Comic Sans MS" pitchFamily="66" charset="0"/>
              </a:rPr>
              <a:t>	= g</a:t>
            </a:r>
            <a:r>
              <a:rPr lang="en-US" u="none" baseline="-25000" dirty="0">
                <a:latin typeface="Comic Sans MS" pitchFamily="66" charset="0"/>
              </a:rPr>
              <a:t>1</a:t>
            </a:r>
            <a:r>
              <a:rPr lang="en-US" u="none" dirty="0">
                <a:latin typeface="Comic Sans MS" pitchFamily="66" charset="0"/>
              </a:rPr>
              <a:t> + p</a:t>
            </a:r>
            <a:r>
              <a:rPr lang="en-US" u="none" baseline="-25000" dirty="0">
                <a:latin typeface="Comic Sans MS" pitchFamily="66" charset="0"/>
              </a:rPr>
              <a:t>1</a:t>
            </a:r>
            <a:r>
              <a:rPr lang="en-US" u="none" dirty="0">
                <a:latin typeface="Comic Sans MS" pitchFamily="66" charset="0"/>
              </a:rPr>
              <a:t>c</a:t>
            </a:r>
            <a:r>
              <a:rPr lang="en-US" u="none" baseline="-25000" dirty="0">
                <a:latin typeface="Comic Sans MS" pitchFamily="66" charset="0"/>
              </a:rPr>
              <a:t>1</a:t>
            </a:r>
            <a:endParaRPr lang="en-US" u="none" dirty="0">
              <a:latin typeface="Comic Sans MS" pitchFamily="66" charset="0"/>
            </a:endParaRPr>
          </a:p>
          <a:p>
            <a:pPr algn="l" eaLnBrk="0" hangingPunct="0">
              <a:tabLst>
                <a:tab pos="406400" algn="l"/>
              </a:tabLst>
            </a:pPr>
            <a:r>
              <a:rPr lang="en-US" u="none" dirty="0">
                <a:latin typeface="Comic Sans MS" pitchFamily="66" charset="0"/>
              </a:rPr>
              <a:t>	= g</a:t>
            </a:r>
            <a:r>
              <a:rPr lang="en-US" u="none" baseline="-25000" dirty="0">
                <a:latin typeface="Comic Sans MS" pitchFamily="66" charset="0"/>
              </a:rPr>
              <a:t>1</a:t>
            </a:r>
            <a:r>
              <a:rPr lang="en-US" u="none" dirty="0">
                <a:latin typeface="Comic Sans MS" pitchFamily="66" charset="0"/>
              </a:rPr>
              <a:t> + p</a:t>
            </a:r>
            <a:r>
              <a:rPr lang="en-US" u="none" baseline="-25000" dirty="0">
                <a:latin typeface="Comic Sans MS" pitchFamily="66" charset="0"/>
              </a:rPr>
              <a:t>1</a:t>
            </a:r>
            <a:r>
              <a:rPr lang="en-US" u="none" dirty="0">
                <a:latin typeface="Comic Sans MS" pitchFamily="66" charset="0"/>
              </a:rPr>
              <a:t>(g</a:t>
            </a:r>
            <a:r>
              <a:rPr lang="en-US" u="none" baseline="-25000" dirty="0">
                <a:latin typeface="Comic Sans MS" pitchFamily="66" charset="0"/>
              </a:rPr>
              <a:t>0</a:t>
            </a:r>
            <a:r>
              <a:rPr lang="en-US" u="none" dirty="0">
                <a:latin typeface="Comic Sans MS" pitchFamily="66" charset="0"/>
              </a:rPr>
              <a:t> + p</a:t>
            </a:r>
            <a:r>
              <a:rPr lang="en-US" u="none" baseline="-25000" dirty="0">
                <a:latin typeface="Comic Sans MS" pitchFamily="66" charset="0"/>
              </a:rPr>
              <a:t>0</a:t>
            </a:r>
            <a:r>
              <a:rPr lang="en-US" u="none" dirty="0">
                <a:latin typeface="Comic Sans MS" pitchFamily="66" charset="0"/>
              </a:rPr>
              <a:t>c</a:t>
            </a:r>
            <a:r>
              <a:rPr lang="en-US" u="none" baseline="-25000" dirty="0">
                <a:latin typeface="Comic Sans MS" pitchFamily="66" charset="0"/>
              </a:rPr>
              <a:t>0</a:t>
            </a:r>
            <a:r>
              <a:rPr lang="en-US" u="none" dirty="0">
                <a:latin typeface="Comic Sans MS" pitchFamily="66" charset="0"/>
              </a:rPr>
              <a:t>)</a:t>
            </a:r>
            <a:endParaRPr lang="en-US" u="none" baseline="-25000" dirty="0">
              <a:latin typeface="Comic Sans MS" pitchFamily="66" charset="0"/>
            </a:endParaRPr>
          </a:p>
          <a:p>
            <a:pPr algn="l" eaLnBrk="0" hangingPunct="0">
              <a:tabLst>
                <a:tab pos="406400" algn="l"/>
              </a:tabLst>
            </a:pPr>
            <a:r>
              <a:rPr lang="en-US" u="none" baseline="-25000" dirty="0">
                <a:latin typeface="Comic Sans MS" pitchFamily="66" charset="0"/>
              </a:rPr>
              <a:t>	</a:t>
            </a:r>
            <a:r>
              <a:rPr lang="en-US" u="none" dirty="0">
                <a:latin typeface="Comic Sans MS" pitchFamily="66" charset="0"/>
              </a:rPr>
              <a:t>= g</a:t>
            </a:r>
            <a:r>
              <a:rPr lang="en-US" u="none" baseline="-25000" dirty="0">
                <a:latin typeface="Comic Sans MS" pitchFamily="66" charset="0"/>
              </a:rPr>
              <a:t>1</a:t>
            </a:r>
            <a:r>
              <a:rPr lang="en-US" u="none" dirty="0">
                <a:latin typeface="Comic Sans MS" pitchFamily="66" charset="0"/>
              </a:rPr>
              <a:t> + p</a:t>
            </a:r>
            <a:r>
              <a:rPr lang="en-US" u="none" baseline="-25000" dirty="0">
                <a:latin typeface="Comic Sans MS" pitchFamily="66" charset="0"/>
              </a:rPr>
              <a:t>1</a:t>
            </a:r>
            <a:r>
              <a:rPr lang="en-US" u="none" dirty="0">
                <a:latin typeface="Comic Sans MS" pitchFamily="66" charset="0"/>
              </a:rPr>
              <a:t>g</a:t>
            </a:r>
            <a:r>
              <a:rPr lang="en-US" u="none" baseline="-25000" dirty="0">
                <a:latin typeface="Comic Sans MS" pitchFamily="66" charset="0"/>
              </a:rPr>
              <a:t>0</a:t>
            </a:r>
            <a:r>
              <a:rPr lang="en-US" u="none" dirty="0">
                <a:latin typeface="Comic Sans MS" pitchFamily="66" charset="0"/>
              </a:rPr>
              <a:t> + p</a:t>
            </a:r>
            <a:r>
              <a:rPr lang="en-US" u="none" baseline="-25000" dirty="0">
                <a:latin typeface="Comic Sans MS" pitchFamily="66" charset="0"/>
              </a:rPr>
              <a:t>1</a:t>
            </a:r>
            <a:r>
              <a:rPr lang="en-US" u="none" dirty="0">
                <a:latin typeface="Comic Sans MS" pitchFamily="66" charset="0"/>
              </a:rPr>
              <a:t>p</a:t>
            </a:r>
            <a:r>
              <a:rPr lang="en-US" u="none" baseline="-25000" dirty="0">
                <a:latin typeface="Comic Sans MS" pitchFamily="66" charset="0"/>
              </a:rPr>
              <a:t>0</a:t>
            </a:r>
            <a:r>
              <a:rPr lang="en-US" u="none" dirty="0">
                <a:latin typeface="Comic Sans MS" pitchFamily="66" charset="0"/>
              </a:rPr>
              <a:t>c</a:t>
            </a:r>
            <a:r>
              <a:rPr lang="en-US" u="none" baseline="-25000" dirty="0">
                <a:latin typeface="Comic Sans MS" pitchFamily="66" charset="0"/>
              </a:rPr>
              <a:t>0</a:t>
            </a:r>
            <a:endParaRPr lang="en-US" u="none" dirty="0">
              <a:latin typeface="Comic Sans MS" pitchFamily="66" charset="0"/>
            </a:endParaRPr>
          </a:p>
          <a:p>
            <a:pPr algn="l" eaLnBrk="0" hangingPunct="0">
              <a:tabLst>
                <a:tab pos="406400" algn="l"/>
              </a:tabLst>
            </a:pPr>
            <a:endParaRPr lang="en-US" u="none" baseline="-25000" dirty="0">
              <a:latin typeface="Comic Sans MS" pitchFamily="66" charset="0"/>
            </a:endParaRPr>
          </a:p>
          <a:p>
            <a:pPr algn="l" eaLnBrk="0" hangingPunct="0">
              <a:tabLst>
                <a:tab pos="406400" algn="l"/>
              </a:tabLst>
            </a:pPr>
            <a:r>
              <a:rPr lang="en-US" u="none" dirty="0">
                <a:latin typeface="Comic Sans MS" pitchFamily="66" charset="0"/>
              </a:rPr>
              <a:t>c</a:t>
            </a:r>
            <a:r>
              <a:rPr lang="en-US" u="none" baseline="-25000" dirty="0">
                <a:latin typeface="Comic Sans MS" pitchFamily="66" charset="0"/>
              </a:rPr>
              <a:t>3</a:t>
            </a:r>
            <a:r>
              <a:rPr lang="en-US" u="none" dirty="0">
                <a:latin typeface="Comic Sans MS" pitchFamily="66" charset="0"/>
              </a:rPr>
              <a:t>	= g</a:t>
            </a:r>
            <a:r>
              <a:rPr lang="en-US" u="none" baseline="-25000" dirty="0">
                <a:latin typeface="Comic Sans MS" pitchFamily="66" charset="0"/>
              </a:rPr>
              <a:t>2</a:t>
            </a:r>
            <a:r>
              <a:rPr lang="en-US" u="none" dirty="0">
                <a:latin typeface="Comic Sans MS" pitchFamily="66" charset="0"/>
              </a:rPr>
              <a:t> + p</a:t>
            </a:r>
            <a:r>
              <a:rPr lang="en-US" u="none" baseline="-25000" dirty="0">
                <a:latin typeface="Comic Sans MS" pitchFamily="66" charset="0"/>
              </a:rPr>
              <a:t>2</a:t>
            </a:r>
            <a:r>
              <a:rPr lang="en-US" u="none" dirty="0">
                <a:latin typeface="Comic Sans MS" pitchFamily="66" charset="0"/>
              </a:rPr>
              <a:t>c</a:t>
            </a:r>
            <a:r>
              <a:rPr lang="en-US" u="none" baseline="-25000" dirty="0">
                <a:latin typeface="Comic Sans MS" pitchFamily="66" charset="0"/>
              </a:rPr>
              <a:t>2</a:t>
            </a:r>
            <a:endParaRPr lang="en-US" u="none" baseline="-25000" dirty="0">
              <a:latin typeface="Times New Roman" pitchFamily="18" charset="0"/>
            </a:endParaRPr>
          </a:p>
          <a:p>
            <a:pPr algn="l" eaLnBrk="0" hangingPunct="0">
              <a:tabLst>
                <a:tab pos="406400" algn="l"/>
              </a:tabLst>
            </a:pPr>
            <a:r>
              <a:rPr lang="en-US" u="none" dirty="0">
                <a:latin typeface="Comic Sans MS" pitchFamily="66" charset="0"/>
              </a:rPr>
              <a:t>	= g</a:t>
            </a:r>
            <a:r>
              <a:rPr lang="en-US" u="none" baseline="-25000" dirty="0">
                <a:latin typeface="Comic Sans MS" pitchFamily="66" charset="0"/>
              </a:rPr>
              <a:t>2</a:t>
            </a:r>
            <a:r>
              <a:rPr lang="en-US" u="none" dirty="0">
                <a:latin typeface="Comic Sans MS" pitchFamily="66" charset="0"/>
              </a:rPr>
              <a:t> + p</a:t>
            </a:r>
            <a:r>
              <a:rPr lang="en-US" u="none" baseline="-25000" dirty="0">
                <a:latin typeface="Comic Sans MS" pitchFamily="66" charset="0"/>
              </a:rPr>
              <a:t>2</a:t>
            </a:r>
            <a:r>
              <a:rPr lang="en-US" u="none" dirty="0">
                <a:latin typeface="Comic Sans MS" pitchFamily="66" charset="0"/>
              </a:rPr>
              <a:t>(g</a:t>
            </a:r>
            <a:r>
              <a:rPr lang="en-US" u="none" baseline="-25000" dirty="0">
                <a:latin typeface="Comic Sans MS" pitchFamily="66" charset="0"/>
              </a:rPr>
              <a:t>1</a:t>
            </a:r>
            <a:r>
              <a:rPr lang="en-US" u="none" dirty="0">
                <a:latin typeface="Comic Sans MS" pitchFamily="66" charset="0"/>
              </a:rPr>
              <a:t> + p</a:t>
            </a:r>
            <a:r>
              <a:rPr lang="en-US" u="none" baseline="-25000" dirty="0">
                <a:latin typeface="Comic Sans MS" pitchFamily="66" charset="0"/>
              </a:rPr>
              <a:t>1</a:t>
            </a:r>
            <a:r>
              <a:rPr lang="en-US" u="none" dirty="0">
                <a:latin typeface="Comic Sans MS" pitchFamily="66" charset="0"/>
              </a:rPr>
              <a:t>g</a:t>
            </a:r>
            <a:r>
              <a:rPr lang="en-US" u="none" baseline="-25000" dirty="0">
                <a:latin typeface="Comic Sans MS" pitchFamily="66" charset="0"/>
              </a:rPr>
              <a:t>0</a:t>
            </a:r>
            <a:r>
              <a:rPr lang="en-US" u="none" dirty="0">
                <a:latin typeface="Comic Sans MS" pitchFamily="66" charset="0"/>
              </a:rPr>
              <a:t> + p</a:t>
            </a:r>
            <a:r>
              <a:rPr lang="en-US" u="none" baseline="-25000" dirty="0">
                <a:latin typeface="Comic Sans MS" pitchFamily="66" charset="0"/>
              </a:rPr>
              <a:t>1</a:t>
            </a:r>
            <a:r>
              <a:rPr lang="en-US" u="none" dirty="0">
                <a:latin typeface="Comic Sans MS" pitchFamily="66" charset="0"/>
              </a:rPr>
              <a:t>p</a:t>
            </a:r>
            <a:r>
              <a:rPr lang="en-US" u="none" baseline="-25000" dirty="0">
                <a:latin typeface="Comic Sans MS" pitchFamily="66" charset="0"/>
              </a:rPr>
              <a:t>0</a:t>
            </a:r>
            <a:r>
              <a:rPr lang="en-US" u="none" dirty="0">
                <a:latin typeface="Comic Sans MS" pitchFamily="66" charset="0"/>
              </a:rPr>
              <a:t>c</a:t>
            </a:r>
            <a:r>
              <a:rPr lang="en-US" u="none" baseline="-25000" dirty="0">
                <a:latin typeface="Comic Sans MS" pitchFamily="66" charset="0"/>
              </a:rPr>
              <a:t>0</a:t>
            </a:r>
            <a:r>
              <a:rPr lang="en-US" u="none" dirty="0">
                <a:latin typeface="Comic Sans MS" pitchFamily="66" charset="0"/>
              </a:rPr>
              <a:t>)</a:t>
            </a:r>
            <a:endParaRPr lang="en-US" u="none" baseline="-25000" dirty="0">
              <a:latin typeface="Comic Sans MS" pitchFamily="66" charset="0"/>
            </a:endParaRPr>
          </a:p>
          <a:p>
            <a:pPr algn="l" eaLnBrk="0" hangingPunct="0">
              <a:tabLst>
                <a:tab pos="406400" algn="l"/>
              </a:tabLst>
            </a:pPr>
            <a:r>
              <a:rPr lang="en-US" u="none" dirty="0">
                <a:latin typeface="Comic Sans MS" pitchFamily="66" charset="0"/>
              </a:rPr>
              <a:t>	= g</a:t>
            </a:r>
            <a:r>
              <a:rPr lang="en-US" u="none" baseline="-25000" dirty="0">
                <a:latin typeface="Comic Sans MS" pitchFamily="66" charset="0"/>
              </a:rPr>
              <a:t>2</a:t>
            </a:r>
            <a:r>
              <a:rPr lang="en-US" u="none" dirty="0">
                <a:latin typeface="Comic Sans MS" pitchFamily="66" charset="0"/>
              </a:rPr>
              <a:t> + p</a:t>
            </a:r>
            <a:r>
              <a:rPr lang="en-US" u="none" baseline="-25000" dirty="0">
                <a:latin typeface="Comic Sans MS" pitchFamily="66" charset="0"/>
              </a:rPr>
              <a:t>2</a:t>
            </a:r>
            <a:r>
              <a:rPr lang="en-US" u="none" dirty="0">
                <a:latin typeface="Comic Sans MS" pitchFamily="66" charset="0"/>
              </a:rPr>
              <a:t>g</a:t>
            </a:r>
            <a:r>
              <a:rPr lang="en-US" u="none" baseline="-25000" dirty="0">
                <a:latin typeface="Comic Sans MS" pitchFamily="66" charset="0"/>
              </a:rPr>
              <a:t>1</a:t>
            </a:r>
            <a:r>
              <a:rPr lang="en-US" u="none" dirty="0">
                <a:latin typeface="Comic Sans MS" pitchFamily="66" charset="0"/>
              </a:rPr>
              <a:t> + p</a:t>
            </a:r>
            <a:r>
              <a:rPr lang="en-US" u="none" baseline="-25000" dirty="0">
                <a:latin typeface="Comic Sans MS" pitchFamily="66" charset="0"/>
              </a:rPr>
              <a:t>2</a:t>
            </a:r>
            <a:r>
              <a:rPr lang="en-US" u="none" dirty="0">
                <a:latin typeface="Comic Sans MS" pitchFamily="66" charset="0"/>
              </a:rPr>
              <a:t>p</a:t>
            </a:r>
            <a:r>
              <a:rPr lang="en-US" u="none" baseline="-25000" dirty="0">
                <a:latin typeface="Comic Sans MS" pitchFamily="66" charset="0"/>
              </a:rPr>
              <a:t>1</a:t>
            </a:r>
            <a:r>
              <a:rPr lang="en-US" u="none" dirty="0">
                <a:latin typeface="Comic Sans MS" pitchFamily="66" charset="0"/>
              </a:rPr>
              <a:t>g</a:t>
            </a:r>
            <a:r>
              <a:rPr lang="en-US" u="none" baseline="-25000" dirty="0">
                <a:latin typeface="Comic Sans MS" pitchFamily="66" charset="0"/>
              </a:rPr>
              <a:t>0</a:t>
            </a:r>
            <a:r>
              <a:rPr lang="en-US" u="none" dirty="0">
                <a:latin typeface="Comic Sans MS" pitchFamily="66" charset="0"/>
              </a:rPr>
              <a:t> + p</a:t>
            </a:r>
            <a:r>
              <a:rPr lang="en-US" u="none" baseline="-25000" dirty="0">
                <a:latin typeface="Comic Sans MS" pitchFamily="66" charset="0"/>
              </a:rPr>
              <a:t>2</a:t>
            </a:r>
            <a:r>
              <a:rPr lang="en-US" u="none" dirty="0">
                <a:latin typeface="Comic Sans MS" pitchFamily="66" charset="0"/>
              </a:rPr>
              <a:t>p</a:t>
            </a:r>
            <a:r>
              <a:rPr lang="en-US" u="none" baseline="-25000" dirty="0">
                <a:latin typeface="Comic Sans MS" pitchFamily="66" charset="0"/>
              </a:rPr>
              <a:t>1</a:t>
            </a:r>
            <a:r>
              <a:rPr lang="en-US" u="none" dirty="0">
                <a:latin typeface="Comic Sans MS" pitchFamily="66" charset="0"/>
              </a:rPr>
              <a:t>p</a:t>
            </a:r>
            <a:r>
              <a:rPr lang="en-US" u="none" baseline="-25000" dirty="0">
                <a:latin typeface="Comic Sans MS" pitchFamily="66" charset="0"/>
              </a:rPr>
              <a:t>0</a:t>
            </a:r>
            <a:r>
              <a:rPr lang="en-US" u="none" dirty="0">
                <a:latin typeface="Comic Sans MS" pitchFamily="66" charset="0"/>
              </a:rPr>
              <a:t>c</a:t>
            </a:r>
            <a:r>
              <a:rPr lang="en-US" u="none" baseline="-25000" dirty="0">
                <a:latin typeface="Comic Sans MS" pitchFamily="66" charset="0"/>
              </a:rPr>
              <a:t>0</a:t>
            </a:r>
          </a:p>
          <a:p>
            <a:pPr algn="l" eaLnBrk="0" hangingPunct="0">
              <a:tabLst>
                <a:tab pos="406400" algn="l"/>
              </a:tabLst>
            </a:pPr>
            <a:endParaRPr lang="en-US" u="none" baseline="-25000" dirty="0">
              <a:latin typeface="Comic Sans MS" pitchFamily="66" charset="0"/>
            </a:endParaRPr>
          </a:p>
          <a:p>
            <a:pPr algn="l" eaLnBrk="0" hangingPunct="0">
              <a:tabLst>
                <a:tab pos="406400" algn="l"/>
              </a:tabLst>
            </a:pPr>
            <a:endParaRPr lang="en-US" u="none" baseline="-25000" dirty="0">
              <a:latin typeface="Comic Sans MS" pitchFamily="66" charset="0"/>
            </a:endParaRPr>
          </a:p>
          <a:p>
            <a:pPr algn="l" eaLnBrk="0" hangingPunct="0">
              <a:tabLst>
                <a:tab pos="406400" algn="l"/>
              </a:tabLst>
            </a:pPr>
            <a:r>
              <a:rPr lang="en-US" u="none" dirty="0">
                <a:latin typeface="Comic Sans MS" pitchFamily="66" charset="0"/>
              </a:rPr>
              <a:t>c</a:t>
            </a:r>
            <a:r>
              <a:rPr lang="en-US" u="none" baseline="-25000" dirty="0">
                <a:latin typeface="Comic Sans MS" pitchFamily="66" charset="0"/>
              </a:rPr>
              <a:t>4</a:t>
            </a:r>
            <a:r>
              <a:rPr lang="en-US" u="none" dirty="0">
                <a:latin typeface="Comic Sans MS" pitchFamily="66" charset="0"/>
              </a:rPr>
              <a:t>	= g</a:t>
            </a:r>
            <a:r>
              <a:rPr lang="en-US" u="none" baseline="-25000" dirty="0">
                <a:latin typeface="Comic Sans MS" pitchFamily="66" charset="0"/>
              </a:rPr>
              <a:t>3</a:t>
            </a:r>
            <a:r>
              <a:rPr lang="en-US" u="none" dirty="0">
                <a:latin typeface="Comic Sans MS" pitchFamily="66" charset="0"/>
              </a:rPr>
              <a:t> + p</a:t>
            </a:r>
            <a:r>
              <a:rPr lang="en-US" u="none" baseline="-25000" dirty="0">
                <a:latin typeface="Comic Sans MS" pitchFamily="66" charset="0"/>
              </a:rPr>
              <a:t>3</a:t>
            </a:r>
            <a:r>
              <a:rPr lang="en-US" u="none" dirty="0">
                <a:latin typeface="Comic Sans MS" pitchFamily="66" charset="0"/>
              </a:rPr>
              <a:t>c</a:t>
            </a:r>
            <a:r>
              <a:rPr lang="en-US" u="none" baseline="-25000" dirty="0">
                <a:latin typeface="Comic Sans MS" pitchFamily="66" charset="0"/>
              </a:rPr>
              <a:t>3</a:t>
            </a:r>
            <a:endParaRPr lang="en-US" u="none" baseline="-25000" dirty="0">
              <a:latin typeface="Times New Roman" pitchFamily="18" charset="0"/>
            </a:endParaRPr>
          </a:p>
          <a:p>
            <a:pPr algn="l" eaLnBrk="0" hangingPunct="0">
              <a:tabLst>
                <a:tab pos="406400" algn="l"/>
              </a:tabLst>
            </a:pPr>
            <a:r>
              <a:rPr lang="en-US" u="none" dirty="0">
                <a:latin typeface="Comic Sans MS" pitchFamily="66" charset="0"/>
              </a:rPr>
              <a:t>	= g</a:t>
            </a:r>
            <a:r>
              <a:rPr lang="en-US" u="none" baseline="-25000" dirty="0">
                <a:latin typeface="Comic Sans MS" pitchFamily="66" charset="0"/>
              </a:rPr>
              <a:t>3</a:t>
            </a:r>
            <a:r>
              <a:rPr lang="en-US" u="none" dirty="0">
                <a:latin typeface="Comic Sans MS" pitchFamily="66" charset="0"/>
              </a:rPr>
              <a:t> + p</a:t>
            </a:r>
            <a:r>
              <a:rPr lang="en-US" u="none" baseline="-25000" dirty="0">
                <a:latin typeface="Comic Sans MS" pitchFamily="66" charset="0"/>
              </a:rPr>
              <a:t>3</a:t>
            </a:r>
            <a:r>
              <a:rPr lang="en-US" u="none" dirty="0">
                <a:latin typeface="Comic Sans MS" pitchFamily="66" charset="0"/>
              </a:rPr>
              <a:t>(g</a:t>
            </a:r>
            <a:r>
              <a:rPr lang="en-US" u="none" baseline="-25000" dirty="0">
                <a:latin typeface="Comic Sans MS" pitchFamily="66" charset="0"/>
              </a:rPr>
              <a:t>2</a:t>
            </a:r>
            <a:r>
              <a:rPr lang="en-US" u="none" dirty="0">
                <a:latin typeface="Comic Sans MS" pitchFamily="66" charset="0"/>
              </a:rPr>
              <a:t> + p</a:t>
            </a:r>
            <a:r>
              <a:rPr lang="en-US" u="none" baseline="-25000" dirty="0">
                <a:latin typeface="Comic Sans MS" pitchFamily="66" charset="0"/>
              </a:rPr>
              <a:t>2</a:t>
            </a:r>
            <a:r>
              <a:rPr lang="en-US" u="none" dirty="0">
                <a:latin typeface="Comic Sans MS" pitchFamily="66" charset="0"/>
              </a:rPr>
              <a:t>g</a:t>
            </a:r>
            <a:r>
              <a:rPr lang="en-US" u="none" baseline="-25000" dirty="0">
                <a:latin typeface="Comic Sans MS" pitchFamily="66" charset="0"/>
              </a:rPr>
              <a:t>1</a:t>
            </a:r>
            <a:r>
              <a:rPr lang="en-US" u="none" dirty="0">
                <a:latin typeface="Comic Sans MS" pitchFamily="66" charset="0"/>
              </a:rPr>
              <a:t> + p</a:t>
            </a:r>
            <a:r>
              <a:rPr lang="en-US" u="none" baseline="-25000" dirty="0">
                <a:latin typeface="Comic Sans MS" pitchFamily="66" charset="0"/>
              </a:rPr>
              <a:t>2</a:t>
            </a:r>
            <a:r>
              <a:rPr lang="en-US" u="none" dirty="0">
                <a:latin typeface="Comic Sans MS" pitchFamily="66" charset="0"/>
              </a:rPr>
              <a:t>p</a:t>
            </a:r>
            <a:r>
              <a:rPr lang="en-US" u="none" baseline="-25000" dirty="0">
                <a:latin typeface="Comic Sans MS" pitchFamily="66" charset="0"/>
              </a:rPr>
              <a:t>1</a:t>
            </a:r>
            <a:r>
              <a:rPr lang="en-US" u="none" dirty="0">
                <a:latin typeface="Comic Sans MS" pitchFamily="66" charset="0"/>
              </a:rPr>
              <a:t>g</a:t>
            </a:r>
            <a:r>
              <a:rPr lang="en-US" u="none" baseline="-25000" dirty="0">
                <a:latin typeface="Comic Sans MS" pitchFamily="66" charset="0"/>
              </a:rPr>
              <a:t>0</a:t>
            </a:r>
            <a:r>
              <a:rPr lang="en-US" u="none" dirty="0">
                <a:latin typeface="Comic Sans MS" pitchFamily="66" charset="0"/>
              </a:rPr>
              <a:t> + p</a:t>
            </a:r>
            <a:r>
              <a:rPr lang="en-US" u="none" baseline="-25000" dirty="0">
                <a:latin typeface="Comic Sans MS" pitchFamily="66" charset="0"/>
              </a:rPr>
              <a:t>2</a:t>
            </a:r>
            <a:r>
              <a:rPr lang="en-US" u="none" dirty="0">
                <a:latin typeface="Comic Sans MS" pitchFamily="66" charset="0"/>
              </a:rPr>
              <a:t>p</a:t>
            </a:r>
            <a:r>
              <a:rPr lang="en-US" u="none" baseline="-25000" dirty="0">
                <a:latin typeface="Comic Sans MS" pitchFamily="66" charset="0"/>
              </a:rPr>
              <a:t>1</a:t>
            </a:r>
            <a:r>
              <a:rPr lang="en-US" u="none" dirty="0">
                <a:latin typeface="Comic Sans MS" pitchFamily="66" charset="0"/>
              </a:rPr>
              <a:t>p</a:t>
            </a:r>
            <a:r>
              <a:rPr lang="en-US" u="none" baseline="-25000" dirty="0">
                <a:latin typeface="Comic Sans MS" pitchFamily="66" charset="0"/>
              </a:rPr>
              <a:t>0</a:t>
            </a:r>
            <a:r>
              <a:rPr lang="en-US" u="none" dirty="0">
                <a:latin typeface="Comic Sans MS" pitchFamily="66" charset="0"/>
              </a:rPr>
              <a:t>c</a:t>
            </a:r>
            <a:r>
              <a:rPr lang="en-US" u="none" baseline="-25000" dirty="0">
                <a:latin typeface="Comic Sans MS" pitchFamily="66" charset="0"/>
              </a:rPr>
              <a:t>0</a:t>
            </a:r>
            <a:r>
              <a:rPr lang="en-US" u="none" dirty="0">
                <a:latin typeface="Comic Sans MS" pitchFamily="66" charset="0"/>
              </a:rPr>
              <a:t>)</a:t>
            </a:r>
          </a:p>
          <a:p>
            <a:pPr algn="l" eaLnBrk="0" hangingPunct="0">
              <a:tabLst>
                <a:tab pos="406400" algn="l"/>
              </a:tabLst>
            </a:pPr>
            <a:r>
              <a:rPr lang="en-US" u="none" dirty="0">
                <a:latin typeface="Comic Sans MS" pitchFamily="66" charset="0"/>
              </a:rPr>
              <a:t>	= g</a:t>
            </a:r>
            <a:r>
              <a:rPr lang="en-US" u="none" baseline="-25000" dirty="0">
                <a:latin typeface="Comic Sans MS" pitchFamily="66" charset="0"/>
              </a:rPr>
              <a:t>3</a:t>
            </a:r>
            <a:r>
              <a:rPr lang="en-US" u="none" dirty="0">
                <a:latin typeface="Comic Sans MS" pitchFamily="66" charset="0"/>
              </a:rPr>
              <a:t> + p</a:t>
            </a:r>
            <a:r>
              <a:rPr lang="en-US" u="none" baseline="-25000" dirty="0">
                <a:latin typeface="Comic Sans MS" pitchFamily="66" charset="0"/>
              </a:rPr>
              <a:t>3</a:t>
            </a:r>
            <a:r>
              <a:rPr lang="en-US" u="none" dirty="0">
                <a:latin typeface="Comic Sans MS" pitchFamily="66" charset="0"/>
              </a:rPr>
              <a:t>g</a:t>
            </a:r>
            <a:r>
              <a:rPr lang="en-US" u="none" baseline="-25000" dirty="0">
                <a:latin typeface="Comic Sans MS" pitchFamily="66" charset="0"/>
              </a:rPr>
              <a:t>2</a:t>
            </a:r>
            <a:r>
              <a:rPr lang="en-US" u="none" dirty="0">
                <a:latin typeface="Comic Sans MS" pitchFamily="66" charset="0"/>
              </a:rPr>
              <a:t> + p</a:t>
            </a:r>
            <a:r>
              <a:rPr lang="en-US" u="none" baseline="-25000" dirty="0">
                <a:latin typeface="Comic Sans MS" pitchFamily="66" charset="0"/>
              </a:rPr>
              <a:t>3</a:t>
            </a:r>
            <a:r>
              <a:rPr lang="en-US" u="none" dirty="0">
                <a:latin typeface="Comic Sans MS" pitchFamily="66" charset="0"/>
              </a:rPr>
              <a:t>p</a:t>
            </a:r>
            <a:r>
              <a:rPr lang="en-US" u="none" baseline="-25000" dirty="0">
                <a:latin typeface="Comic Sans MS" pitchFamily="66" charset="0"/>
              </a:rPr>
              <a:t>2</a:t>
            </a:r>
            <a:r>
              <a:rPr lang="en-US" u="none" dirty="0">
                <a:latin typeface="Comic Sans MS" pitchFamily="66" charset="0"/>
              </a:rPr>
              <a:t>g</a:t>
            </a:r>
            <a:r>
              <a:rPr lang="en-US" u="none" baseline="-25000" dirty="0">
                <a:latin typeface="Comic Sans MS" pitchFamily="66" charset="0"/>
              </a:rPr>
              <a:t>1</a:t>
            </a:r>
            <a:r>
              <a:rPr lang="en-US" u="none" dirty="0">
                <a:latin typeface="Comic Sans MS" pitchFamily="66" charset="0"/>
              </a:rPr>
              <a:t> + p</a:t>
            </a:r>
            <a:r>
              <a:rPr lang="en-US" u="none" baseline="-25000" dirty="0">
                <a:latin typeface="Comic Sans MS" pitchFamily="66" charset="0"/>
              </a:rPr>
              <a:t>3</a:t>
            </a:r>
            <a:r>
              <a:rPr lang="en-US" u="none" dirty="0">
                <a:latin typeface="Comic Sans MS" pitchFamily="66" charset="0"/>
              </a:rPr>
              <a:t>p</a:t>
            </a:r>
            <a:r>
              <a:rPr lang="en-US" u="none" baseline="-25000" dirty="0">
                <a:latin typeface="Comic Sans MS" pitchFamily="66" charset="0"/>
              </a:rPr>
              <a:t>2</a:t>
            </a:r>
            <a:r>
              <a:rPr lang="en-US" u="none" dirty="0">
                <a:latin typeface="Comic Sans MS" pitchFamily="66" charset="0"/>
              </a:rPr>
              <a:t>p</a:t>
            </a:r>
            <a:r>
              <a:rPr lang="en-US" u="none" baseline="-25000" dirty="0">
                <a:latin typeface="Comic Sans MS" pitchFamily="66" charset="0"/>
              </a:rPr>
              <a:t>1</a:t>
            </a:r>
            <a:r>
              <a:rPr lang="en-US" u="none" dirty="0">
                <a:latin typeface="Comic Sans MS" pitchFamily="66" charset="0"/>
              </a:rPr>
              <a:t>g</a:t>
            </a:r>
            <a:r>
              <a:rPr lang="en-US" u="none" baseline="-25000" dirty="0">
                <a:latin typeface="Comic Sans MS" pitchFamily="66" charset="0"/>
              </a:rPr>
              <a:t>0</a:t>
            </a:r>
            <a:r>
              <a:rPr lang="en-US" u="none" dirty="0">
                <a:latin typeface="Comic Sans MS" pitchFamily="66" charset="0"/>
              </a:rPr>
              <a:t> + p</a:t>
            </a:r>
            <a:r>
              <a:rPr lang="en-US" u="none" baseline="-25000" dirty="0">
                <a:latin typeface="Comic Sans MS" pitchFamily="66" charset="0"/>
              </a:rPr>
              <a:t>3</a:t>
            </a:r>
            <a:r>
              <a:rPr lang="en-US" u="none" dirty="0">
                <a:latin typeface="Comic Sans MS" pitchFamily="66" charset="0"/>
              </a:rPr>
              <a:t>p</a:t>
            </a:r>
            <a:r>
              <a:rPr lang="en-US" u="none" baseline="-25000" dirty="0">
                <a:latin typeface="Comic Sans MS" pitchFamily="66" charset="0"/>
              </a:rPr>
              <a:t>2</a:t>
            </a:r>
            <a:r>
              <a:rPr lang="en-US" u="none" dirty="0">
                <a:latin typeface="Comic Sans MS" pitchFamily="66" charset="0"/>
              </a:rPr>
              <a:t>p</a:t>
            </a:r>
            <a:r>
              <a:rPr lang="en-US" u="none" baseline="-25000" dirty="0">
                <a:latin typeface="Comic Sans MS" pitchFamily="66" charset="0"/>
              </a:rPr>
              <a:t>1</a:t>
            </a:r>
            <a:r>
              <a:rPr lang="en-US" u="none" dirty="0">
                <a:latin typeface="Comic Sans MS" pitchFamily="66" charset="0"/>
              </a:rPr>
              <a:t>p</a:t>
            </a:r>
            <a:r>
              <a:rPr lang="en-US" u="none" baseline="-25000" dirty="0">
                <a:latin typeface="Comic Sans MS" pitchFamily="66" charset="0"/>
              </a:rPr>
              <a:t>0</a:t>
            </a:r>
            <a:r>
              <a:rPr lang="en-US" u="none" dirty="0">
                <a:latin typeface="Comic Sans MS" pitchFamily="66" charset="0"/>
              </a:rPr>
              <a:t>c</a:t>
            </a:r>
            <a:r>
              <a:rPr lang="en-US" u="none" baseline="-25000" dirty="0">
                <a:latin typeface="Comic Sans MS" pitchFamily="66" charset="0"/>
              </a:rPr>
              <a:t>0</a:t>
            </a:r>
            <a:endParaRPr lang="en-US" u="none" dirty="0">
              <a:latin typeface="Comic Sans MS" pitchFamily="66" charset="0"/>
            </a:endParaRPr>
          </a:p>
          <a:p>
            <a:pPr algn="l" eaLnBrk="0" hangingPunct="0">
              <a:tabLst>
                <a:tab pos="406400" algn="l"/>
              </a:tabLst>
            </a:pPr>
            <a:endParaRPr lang="en-US" u="none" dirty="0">
              <a:latin typeface="Comic Sans MS" pitchFamily="66" charset="0"/>
            </a:endParaRPr>
          </a:p>
        </p:txBody>
      </p:sp>
      <p:sp>
        <p:nvSpPr>
          <p:cNvPr id="5" name="Rectangle 4"/>
          <p:cNvSpPr>
            <a:spLocks noChangeArrowheads="1"/>
          </p:cNvSpPr>
          <p:nvPr/>
        </p:nvSpPr>
        <p:spPr bwMode="auto">
          <a:xfrm>
            <a:off x="5029200" y="2667000"/>
            <a:ext cx="3032125" cy="476250"/>
          </a:xfrm>
          <a:prstGeom prst="rect">
            <a:avLst/>
          </a:prstGeom>
          <a:noFill/>
          <a:ln w="25400">
            <a:noFill/>
            <a:miter lim="800000"/>
            <a:headEnd type="none" w="sm" len="sm"/>
            <a:tailEnd type="none" w="sm" len="sm"/>
          </a:ln>
        </p:spPr>
        <p:txBody>
          <a:bodyPr>
            <a:spAutoFit/>
          </a:bodyPr>
          <a:lstStyle/>
          <a:p>
            <a:pPr algn="ctr" eaLnBrk="0" hangingPunct="0">
              <a:lnSpc>
                <a:spcPct val="90000"/>
              </a:lnSpc>
              <a:spcBef>
                <a:spcPct val="50000"/>
              </a:spcBef>
              <a:buSzPct val="125000"/>
            </a:pPr>
            <a:r>
              <a:rPr lang="en-US" sz="2800" u="none" dirty="0" smtClean="0">
                <a:latin typeface="Comic Sans MS" pitchFamily="66" charset="0"/>
              </a:rPr>
              <a:t>c</a:t>
            </a:r>
            <a:r>
              <a:rPr lang="en-US" sz="2800" u="none" baseline="-25000" dirty="0" smtClean="0">
                <a:latin typeface="Comic Sans MS" pitchFamily="66" charset="0"/>
              </a:rPr>
              <a:t>i+1</a:t>
            </a:r>
            <a:r>
              <a:rPr lang="en-US" sz="2800" u="none" dirty="0" smtClean="0">
                <a:latin typeface="Comic Sans MS" pitchFamily="66" charset="0"/>
              </a:rPr>
              <a:t>= </a:t>
            </a:r>
            <a:r>
              <a:rPr lang="en-US" sz="2800" u="none" dirty="0" err="1">
                <a:latin typeface="Comic Sans MS" pitchFamily="66" charset="0"/>
              </a:rPr>
              <a:t>g</a:t>
            </a:r>
            <a:r>
              <a:rPr lang="en-US" sz="2800" u="none" baseline="-25000" dirty="0" err="1">
                <a:latin typeface="Comic Sans MS" pitchFamily="66" charset="0"/>
              </a:rPr>
              <a:t>i</a:t>
            </a:r>
            <a:r>
              <a:rPr lang="en-US" sz="2800" u="none" dirty="0">
                <a:latin typeface="Comic Sans MS" pitchFamily="66" charset="0"/>
              </a:rPr>
              <a:t> + </a:t>
            </a:r>
            <a:r>
              <a:rPr lang="en-US" sz="2800" u="none" dirty="0" err="1">
                <a:latin typeface="Comic Sans MS" pitchFamily="66" charset="0"/>
              </a:rPr>
              <a:t>p</a:t>
            </a:r>
            <a:r>
              <a:rPr lang="en-US" sz="2800" u="none" baseline="-25000" dirty="0" err="1">
                <a:latin typeface="Comic Sans MS" pitchFamily="66" charset="0"/>
              </a:rPr>
              <a:t>i</a:t>
            </a:r>
            <a:r>
              <a:rPr lang="en-US" sz="2800" u="none" dirty="0" err="1">
                <a:latin typeface="Comic Sans MS" pitchFamily="66" charset="0"/>
              </a:rPr>
              <a:t>c</a:t>
            </a:r>
            <a:r>
              <a:rPr lang="en-US" sz="2800" u="none" baseline="-25000" dirty="0" err="1">
                <a:latin typeface="Comic Sans MS" pitchFamily="66" charset="0"/>
              </a:rPr>
              <a:t>i</a:t>
            </a:r>
            <a:endParaRPr lang="en-US" sz="2800" u="none" baseline="-25000" dirty="0">
              <a:latin typeface="Comic Sans MS" pitchFamily="66" charset="0"/>
            </a:endParaRPr>
          </a:p>
        </p:txBody>
      </p:sp>
      <p:grpSp>
        <p:nvGrpSpPr>
          <p:cNvPr id="6" name="Group 4"/>
          <p:cNvGrpSpPr>
            <a:grpSpLocks/>
          </p:cNvGrpSpPr>
          <p:nvPr/>
        </p:nvGrpSpPr>
        <p:grpSpPr bwMode="auto">
          <a:xfrm>
            <a:off x="6127750" y="3524250"/>
            <a:ext cx="2711450" cy="2800350"/>
            <a:chOff x="3696" y="1008"/>
            <a:chExt cx="1708" cy="1764"/>
          </a:xfrm>
        </p:grpSpPr>
        <p:graphicFrame>
          <p:nvGraphicFramePr>
            <p:cNvPr id="7" name="Object 5"/>
            <p:cNvGraphicFramePr>
              <a:graphicFrameLocks noChangeAspect="1"/>
            </p:cNvGraphicFramePr>
            <p:nvPr/>
          </p:nvGraphicFramePr>
          <p:xfrm>
            <a:off x="3696" y="1008"/>
            <a:ext cx="1608" cy="1764"/>
          </p:xfrm>
          <a:graphic>
            <a:graphicData uri="http://schemas.openxmlformats.org/presentationml/2006/ole">
              <mc:AlternateContent xmlns:mc="http://schemas.openxmlformats.org/markup-compatibility/2006">
                <mc:Choice xmlns:v="urn:schemas-microsoft-com:vml" Requires="v">
                  <p:oleObj spid="_x0000_s536586" name="Bitmap Image" r:id="rId3" imgW="2553056" imgH="2800741" progId="PBrush">
                    <p:embed/>
                  </p:oleObj>
                </mc:Choice>
                <mc:Fallback>
                  <p:oleObj name="Bitmap Image" r:id="rId3" imgW="2553056" imgH="2800741" progId="PBrush">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6" y="1008"/>
                          <a:ext cx="1608" cy="1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2"/>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Text Box 6"/>
            <p:cNvSpPr txBox="1">
              <a:spLocks noChangeArrowheads="1"/>
            </p:cNvSpPr>
            <p:nvPr/>
          </p:nvSpPr>
          <p:spPr bwMode="auto">
            <a:xfrm>
              <a:off x="3888" y="1632"/>
              <a:ext cx="219" cy="231"/>
            </a:xfrm>
            <a:prstGeom prst="rect">
              <a:avLst/>
            </a:prstGeom>
            <a:noFill/>
            <a:ln w="25400">
              <a:noFill/>
              <a:miter lim="800000"/>
              <a:headEnd type="none" w="sm" len="sm"/>
              <a:tailEnd type="none" w="sm" len="sm"/>
            </a:ln>
          </p:spPr>
          <p:txBody>
            <a:bodyPr wrap="none">
              <a:spAutoFit/>
            </a:bodyPr>
            <a:lstStyle/>
            <a:p>
              <a:pPr algn="l" eaLnBrk="0" hangingPunct="0"/>
              <a:r>
                <a:rPr lang="en-US" u="none">
                  <a:latin typeface="Comic Sans MS" pitchFamily="66" charset="0"/>
                </a:rPr>
                <a:t>g</a:t>
              </a:r>
              <a:r>
                <a:rPr lang="en-US" u="none" baseline="-25000">
                  <a:latin typeface="Comic Sans MS" pitchFamily="66" charset="0"/>
                </a:rPr>
                <a:t>i</a:t>
              </a:r>
              <a:endParaRPr lang="en-US" u="none">
                <a:latin typeface="Comic Sans MS" pitchFamily="66" charset="0"/>
              </a:endParaRPr>
            </a:p>
          </p:txBody>
        </p:sp>
        <p:sp>
          <p:nvSpPr>
            <p:cNvPr id="9" name="Text Box 7"/>
            <p:cNvSpPr txBox="1">
              <a:spLocks noChangeArrowheads="1"/>
            </p:cNvSpPr>
            <p:nvPr/>
          </p:nvSpPr>
          <p:spPr bwMode="auto">
            <a:xfrm>
              <a:off x="5184" y="1632"/>
              <a:ext cx="220" cy="231"/>
            </a:xfrm>
            <a:prstGeom prst="rect">
              <a:avLst/>
            </a:prstGeom>
            <a:noFill/>
            <a:ln w="25400">
              <a:noFill/>
              <a:miter lim="800000"/>
              <a:headEnd type="none" w="sm" len="sm"/>
              <a:tailEnd type="none" w="sm" len="sm"/>
            </a:ln>
          </p:spPr>
          <p:txBody>
            <a:bodyPr wrap="none">
              <a:spAutoFit/>
            </a:bodyPr>
            <a:lstStyle/>
            <a:p>
              <a:pPr algn="l" eaLnBrk="0" hangingPunct="0"/>
              <a:r>
                <a:rPr lang="en-US" u="none">
                  <a:latin typeface="Comic Sans MS" pitchFamily="66" charset="0"/>
                </a:rPr>
                <a:t>p</a:t>
              </a:r>
              <a:r>
                <a:rPr lang="en-US" u="none" baseline="-25000">
                  <a:latin typeface="Comic Sans MS" pitchFamily="66" charset="0"/>
                </a:rPr>
                <a:t>i</a:t>
              </a:r>
              <a:endParaRPr lang="en-US" u="none">
                <a:latin typeface="Comic Sans MS" pitchFamily="66" charset="0"/>
              </a:endParaRPr>
            </a:p>
          </p:txBody>
        </p:sp>
        <p:sp>
          <p:nvSpPr>
            <p:cNvPr id="10" name="Line 8"/>
            <p:cNvSpPr>
              <a:spLocks noChangeShapeType="1"/>
            </p:cNvSpPr>
            <p:nvPr/>
          </p:nvSpPr>
          <p:spPr bwMode="auto">
            <a:xfrm>
              <a:off x="4080" y="1776"/>
              <a:ext cx="240" cy="0"/>
            </a:xfrm>
            <a:prstGeom prst="line">
              <a:avLst/>
            </a:prstGeom>
            <a:noFill/>
            <a:ln w="38100">
              <a:solidFill>
                <a:srgbClr val="3333FF"/>
              </a:solidFill>
              <a:round/>
              <a:headEnd type="none" w="sm" len="sm"/>
              <a:tailEnd type="triangle" w="sm" len="sm"/>
            </a:ln>
          </p:spPr>
          <p:txBody>
            <a:bodyPr wrap="none" anchor="ctr"/>
            <a:lstStyle/>
            <a:p>
              <a:endParaRPr lang="en-US"/>
            </a:p>
          </p:txBody>
        </p:sp>
        <p:sp>
          <p:nvSpPr>
            <p:cNvPr id="11" name="Line 9"/>
            <p:cNvSpPr>
              <a:spLocks noChangeShapeType="1"/>
            </p:cNvSpPr>
            <p:nvPr/>
          </p:nvSpPr>
          <p:spPr bwMode="auto">
            <a:xfrm flipH="1">
              <a:off x="4992" y="1776"/>
              <a:ext cx="240" cy="0"/>
            </a:xfrm>
            <a:prstGeom prst="line">
              <a:avLst/>
            </a:prstGeom>
            <a:noFill/>
            <a:ln w="38100">
              <a:solidFill>
                <a:srgbClr val="3333FF"/>
              </a:solidFill>
              <a:round/>
              <a:headEnd type="none" w="sm" len="sm"/>
              <a:tailEnd type="triangle" w="sm" len="sm"/>
            </a:ln>
          </p:spPr>
          <p:txBody>
            <a:bodyPr wrap="none" anchor="ctr"/>
            <a:lstStyle/>
            <a:p>
              <a:endParaRPr lang="en-US"/>
            </a:p>
          </p:txBody>
        </p:sp>
      </p:grpSp>
    </p:spTree>
  </p:cSld>
  <p:clrMapOvr>
    <a:masterClrMapping/>
  </p:clrMapOvr>
  <p:transition>
    <p:zoom dir="in"/>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343400" y="76200"/>
            <a:ext cx="4724400" cy="868362"/>
          </a:xfrm>
          <a:noFill/>
          <a:ln/>
        </p:spPr>
        <p:txBody>
          <a:bodyP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مولد </a:t>
            </a:r>
            <a:r>
              <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rPr>
              <a:t>Carry </a:t>
            </a:r>
            <a:r>
              <a:rPr lang="en-US" sz="3200" b="1" dirty="0" err="1" smtClean="0">
                <a:solidFill>
                  <a:srgbClr val="070E93"/>
                </a:solidFill>
                <a:effectLst>
                  <a:outerShdw blurRad="38100" dist="38100" dir="2700000" algn="tl">
                    <a:srgbClr val="C0C0C0"/>
                  </a:outerShdw>
                </a:effectLst>
                <a:latin typeface="Times New Roman" pitchFamily="18" charset="0"/>
                <a:cs typeface="B Titr" pitchFamily="2" charset="-78"/>
              </a:rPr>
              <a:t>Lookahead</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pic>
        <p:nvPicPr>
          <p:cNvPr id="4100" name="Picture 4"/>
          <p:cNvPicPr>
            <a:picLocks noGrp="1" noChangeAspect="1" noChangeArrowheads="1"/>
          </p:cNvPicPr>
          <p:nvPr>
            <p:ph idx="1"/>
          </p:nvPr>
        </p:nvPicPr>
        <p:blipFill>
          <a:blip r:embed="rId2"/>
          <a:srcRect/>
          <a:stretch>
            <a:fillRect/>
          </a:stretch>
        </p:blipFill>
        <p:spPr>
          <a:xfrm>
            <a:off x="838200" y="838200"/>
            <a:ext cx="6324600" cy="5726327"/>
          </a:xfrm>
        </p:spPr>
      </p:pic>
    </p:spTree>
  </p:cSld>
  <p:clrMapOvr>
    <a:masterClrMapping/>
  </p:clrMapOvr>
  <p:transition>
    <p:split orient="ver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22" name="Object 2"/>
          <p:cNvGraphicFramePr>
            <a:graphicFrameLocks noChangeAspect="1"/>
          </p:cNvGraphicFramePr>
          <p:nvPr/>
        </p:nvGraphicFramePr>
        <p:xfrm>
          <a:off x="914400" y="1150937"/>
          <a:ext cx="7793038" cy="5326063"/>
        </p:xfrm>
        <a:graphic>
          <a:graphicData uri="http://schemas.openxmlformats.org/presentationml/2006/ole">
            <mc:AlternateContent xmlns:mc="http://schemas.openxmlformats.org/markup-compatibility/2006">
              <mc:Choice xmlns:v="urn:schemas-microsoft-com:vml" Requires="v">
                <p:oleObj spid="_x0000_s426004" name="Bitmap Image" r:id="rId3" imgW="7790476" imgH="5323810" progId="PBrush">
                  <p:embed/>
                </p:oleObj>
              </mc:Choice>
              <mc:Fallback>
                <p:oleObj name="Bitmap Image" r:id="rId3" imgW="7790476" imgH="5323810" progId="PBrush">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150937"/>
                        <a:ext cx="7793038" cy="532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2"/>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724" name="Rectangle 3"/>
          <p:cNvSpPr>
            <a:spLocks noGrp="1" noChangeArrowheads="1"/>
          </p:cNvSpPr>
          <p:nvPr>
            <p:ph type="title"/>
          </p:nvPr>
        </p:nvSpPr>
        <p:spPr>
          <a:xfrm>
            <a:off x="762000" y="122238"/>
            <a:ext cx="8229600" cy="563562"/>
          </a:xfrm>
        </p:spPr>
        <p:txBody>
          <a:bodyPr>
            <a:normAutofit/>
          </a:bodyPr>
          <a:lstStyle/>
          <a:p>
            <a:pPr algn="r" rtl="1" eaLnBrk="1" hangingPunct="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جمع كننده 4بيتي با رقم نقلي پيش بيني شده</a:t>
            </a:r>
            <a:endParaRPr lang="en-US" dirty="0" smtClean="0">
              <a:latin typeface="Times New Roman" pitchFamily="18" charset="0"/>
              <a:cs typeface="Nazanin" pitchFamily="2" charset="-78"/>
            </a:endParaRPr>
          </a:p>
        </p:txBody>
      </p:sp>
      <p:graphicFrame>
        <p:nvGraphicFramePr>
          <p:cNvPr id="30723" name="Rectangle 4"/>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426005" name="Clip" r:id="rId5" imgW="0" imgH="0" progId="">
                  <p:embed/>
                </p:oleObj>
              </mc:Choice>
              <mc:Fallback>
                <p:oleObj name="Clip" r:id="rId5" imgW="0" imgH="0" progId="">
                  <p:embed/>
                  <p:pic>
                    <p:nvPicPr>
                      <p:cNvPr id="0" name="Rectangle 4"/>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725" name="Text Box 5"/>
          <p:cNvSpPr txBox="1">
            <a:spLocks noChangeArrowheads="1"/>
          </p:cNvSpPr>
          <p:nvPr/>
        </p:nvSpPr>
        <p:spPr bwMode="auto">
          <a:xfrm>
            <a:off x="138113" y="6308725"/>
            <a:ext cx="1631950" cy="244475"/>
          </a:xfrm>
          <a:prstGeom prst="rect">
            <a:avLst/>
          </a:prstGeom>
          <a:noFill/>
          <a:ln w="25400">
            <a:noFill/>
            <a:miter lim="800000"/>
            <a:headEnd type="none" w="sm" len="sm"/>
            <a:tailEnd type="none" w="sm" len="sm"/>
          </a:ln>
        </p:spPr>
        <p:txBody>
          <a:bodyPr wrap="none">
            <a:spAutoFit/>
          </a:bodyPr>
          <a:lstStyle/>
          <a:p>
            <a:pPr algn="ctr" eaLnBrk="0" hangingPunct="0"/>
            <a:r>
              <a:rPr lang="en-US" sz="1000" u="none">
                <a:latin typeface="Comic Sans MS" pitchFamily="66" charset="0"/>
              </a:rPr>
              <a:t>“carry-out”, not “c-zero”</a:t>
            </a:r>
          </a:p>
        </p:txBody>
      </p:sp>
      <p:sp>
        <p:nvSpPr>
          <p:cNvPr id="30726" name="Line 6"/>
          <p:cNvSpPr>
            <a:spLocks noChangeShapeType="1"/>
          </p:cNvSpPr>
          <p:nvPr/>
        </p:nvSpPr>
        <p:spPr bwMode="auto">
          <a:xfrm>
            <a:off x="1646238" y="6324600"/>
            <a:ext cx="388937" cy="0"/>
          </a:xfrm>
          <a:prstGeom prst="line">
            <a:avLst/>
          </a:prstGeom>
          <a:noFill/>
          <a:ln w="12700">
            <a:solidFill>
              <a:schemeClr val="tx1"/>
            </a:solidFill>
            <a:round/>
            <a:headEnd type="none" w="sm" len="sm"/>
            <a:tailEnd type="arrow" w="sm" len="sm"/>
          </a:ln>
        </p:spPr>
        <p:txBody>
          <a:bodyPr wrap="none" anchor="ctr"/>
          <a:lstStyle/>
          <a:p>
            <a:endParaRPr lang="en-US"/>
          </a:p>
        </p:txBody>
      </p:sp>
    </p:spTree>
  </p:cSld>
  <p:clrMapOvr>
    <a:masterClrMapping/>
  </p:clrMapOvr>
  <p:transition>
    <p:wheel spokes="8"/>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a:xfrm>
            <a:off x="838200" y="76200"/>
            <a:ext cx="8229600" cy="868362"/>
          </a:xfrm>
        </p:spPr>
        <p:txBody>
          <a:bodyPr/>
          <a:lstStyle/>
          <a:p>
            <a:pPr algn="r" rtl="1" eaLnBrk="1" hangingPunct="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جمع كننده هاي با رقم نقلي پيش بيني شده</a:t>
            </a:r>
            <a:endPar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56675" name="Rectangle 3"/>
          <p:cNvSpPr>
            <a:spLocks noGrp="1" noChangeArrowheads="1"/>
          </p:cNvSpPr>
          <p:nvPr>
            <p:ph idx="1"/>
          </p:nvPr>
        </p:nvSpPr>
        <p:spPr>
          <a:xfrm>
            <a:off x="457200" y="1143000"/>
            <a:ext cx="8229600" cy="5181600"/>
          </a:xfrm>
        </p:spPr>
        <p:txBody>
          <a:bodyPr vert="horz" lIns="91440" tIns="45720" rIns="91440" bIns="45720" rtlCol="0">
            <a:noAutofit/>
          </a:bodyPr>
          <a:lstStyle/>
          <a:p>
            <a:pPr algn="just" rtl="1">
              <a:buFont typeface="Wingdings" pitchFamily="2" charset="2"/>
              <a:buChar char="q"/>
            </a:pPr>
            <a:r>
              <a:rPr lang="fa-IR" sz="2800" dirty="0" smtClean="0">
                <a:cs typeface="B Lotus" pitchFamily="2" charset="-78"/>
              </a:rPr>
              <a:t> به مدار طراحي شدة فوق يك جمع كننده با رقم </a:t>
            </a:r>
            <a:r>
              <a:rPr lang="fa-IR" sz="2800" b="1" dirty="0" smtClean="0">
                <a:solidFill>
                  <a:srgbClr val="FF0000"/>
                </a:solidFill>
                <a:cs typeface="B Lotus" pitchFamily="2" charset="-78"/>
              </a:rPr>
              <a:t>نقلي پيش بيني </a:t>
            </a:r>
            <a:r>
              <a:rPr lang="fa-IR" sz="2800" dirty="0" smtClean="0">
                <a:cs typeface="B Lotus" pitchFamily="2" charset="-78"/>
              </a:rPr>
              <a:t>شده مي گويند.</a:t>
            </a:r>
          </a:p>
          <a:p>
            <a:pPr algn="just" rtl="1">
              <a:buFont typeface="Wingdings" pitchFamily="2" charset="2"/>
              <a:buChar char="q"/>
            </a:pPr>
            <a:r>
              <a:rPr lang="fa-IR" sz="2800" dirty="0" smtClean="0">
                <a:cs typeface="B Lotus" pitchFamily="2" charset="-78"/>
              </a:rPr>
              <a:t> با اضافه كردن گيت هاي اضافي تعداد سطوح مدار را به </a:t>
            </a:r>
            <a:r>
              <a:rPr lang="fa-IR" sz="2800" b="1" dirty="0" smtClean="0">
                <a:solidFill>
                  <a:srgbClr val="3333CC"/>
                </a:solidFill>
                <a:cs typeface="B Lotus" pitchFamily="2" charset="-78"/>
              </a:rPr>
              <a:t>دو</a:t>
            </a:r>
            <a:r>
              <a:rPr lang="fa-IR" sz="2800" dirty="0" smtClean="0">
                <a:cs typeface="B Lotus" pitchFamily="2" charset="-78"/>
              </a:rPr>
              <a:t> كاهش داديم و سرعت آنرا افزايش داديم.</a:t>
            </a:r>
          </a:p>
          <a:p>
            <a:pPr algn="just" rtl="1">
              <a:buFont typeface="Wingdings" pitchFamily="2" charset="2"/>
              <a:buChar char="q"/>
            </a:pPr>
            <a:r>
              <a:rPr lang="fa-IR" sz="2800" dirty="0" smtClean="0">
                <a:cs typeface="B Lotus" pitchFamily="2" charset="-78"/>
              </a:rPr>
              <a:t> مي توان با استفاده از جمع كننده هاي با رقم نقلي پيش بيني شده، جمع كننده‌هاي بزرگتر با همان روش قبلي  توليد كرد.</a:t>
            </a:r>
          </a:p>
          <a:p>
            <a:pPr algn="just" rtl="1">
              <a:buFont typeface="Wingdings" pitchFamily="2" charset="2"/>
              <a:buChar char="q"/>
            </a:pPr>
            <a:r>
              <a:rPr lang="fa-IR" sz="2800" dirty="0" smtClean="0">
                <a:cs typeface="B Lotus" pitchFamily="2" charset="-78"/>
              </a:rPr>
              <a:t> جمع كننده هاي با رقم نقلي پيش بيني شده، چقدر سريع تر از جمع كننده هاي با رقم نقلي منتشر شونده هستند؟</a:t>
            </a:r>
          </a:p>
          <a:p>
            <a:pPr lvl="1" algn="just" rtl="1">
              <a:buFont typeface="Wingdings" pitchFamily="2" charset="2"/>
              <a:buChar char="q"/>
            </a:pPr>
            <a:r>
              <a:rPr lang="fa-IR" sz="2400" dirty="0" smtClean="0">
                <a:cs typeface="B Lotus" pitchFamily="2" charset="-78"/>
              </a:rPr>
              <a:t> براي يك جمع كننده چهار بيتي طولاني ترين مسير برای تولید نقلی داراي </a:t>
            </a:r>
            <a:r>
              <a:rPr lang="fa-IR" sz="2400" b="1" u="sng" dirty="0" smtClean="0">
                <a:cs typeface="B Lotus" pitchFamily="2" charset="-78"/>
              </a:rPr>
              <a:t>سه </a:t>
            </a:r>
            <a:r>
              <a:rPr lang="fa-IR" sz="2400" dirty="0" smtClean="0">
                <a:cs typeface="B Lotus" pitchFamily="2" charset="-78"/>
              </a:rPr>
              <a:t>سطح گيت است. در صورتي كه براي جمع كننده با رقم نقلي منتشر شونده، طولاني ترين مسير داراي </a:t>
            </a:r>
            <a:r>
              <a:rPr lang="fa-IR" sz="2400" u="sng" dirty="0" smtClean="0">
                <a:cs typeface="B Lotus" pitchFamily="2" charset="-78"/>
              </a:rPr>
              <a:t>نه</a:t>
            </a:r>
            <a:r>
              <a:rPr lang="fa-IR" sz="2400" dirty="0" smtClean="0">
                <a:cs typeface="B Lotus" pitchFamily="2" charset="-78"/>
              </a:rPr>
              <a:t> سطح گيت است.</a:t>
            </a:r>
          </a:p>
          <a:p>
            <a:pPr algn="just" rtl="1">
              <a:buFont typeface="Wingdings" pitchFamily="2" charset="2"/>
              <a:buChar char="q"/>
            </a:pPr>
            <a:endParaRPr lang="en-US" sz="2800" dirty="0" smtClean="0">
              <a:cs typeface="B Lotus" pitchFamily="2" charset="-78"/>
            </a:endParaRPr>
          </a:p>
        </p:txBody>
      </p:sp>
    </p:spTree>
  </p:cSld>
  <p:clrMapOvr>
    <a:masterClrMapping/>
  </p:clrMapOvr>
  <p:transition>
    <p:wheel spokes="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a:xfrm>
            <a:off x="762000" y="152400"/>
            <a:ext cx="8229600" cy="868362"/>
          </a:xfrm>
        </p:spPr>
        <p:txBody>
          <a:bodyPr/>
          <a:lstStyle/>
          <a:p>
            <a:pPr algn="r" eaLnBrk="1" hangingPunct="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جمع كننده هاي با رقم نقلي پيش بيني شده</a:t>
            </a:r>
            <a:endPar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57699" name="Rectangle 3"/>
          <p:cNvSpPr>
            <a:spLocks noGrp="1" noChangeArrowheads="1"/>
          </p:cNvSpPr>
          <p:nvPr>
            <p:ph idx="1"/>
          </p:nvPr>
        </p:nvSpPr>
        <p:spPr/>
        <p:txBody>
          <a:bodyPr vert="horz" lIns="91440" tIns="45720" rIns="91440" bIns="45720" rtlCol="0">
            <a:noAutofit/>
          </a:bodyPr>
          <a:lstStyle/>
          <a:p>
            <a:pPr algn="just" rtl="1">
              <a:buFont typeface="Wingdings" pitchFamily="2" charset="2"/>
              <a:buChar char="q"/>
            </a:pPr>
            <a:r>
              <a:rPr lang="fa-IR" sz="2800" dirty="0" smtClean="0">
                <a:cs typeface="B Lotus" pitchFamily="2" charset="-78"/>
              </a:rPr>
              <a:t> تاخير يك جمع كننده با رقم نقلي پيش بيني شونده در عملیات آبشاری بصورت </a:t>
            </a:r>
            <a:r>
              <a:rPr lang="fa-IR" sz="2800" b="1" dirty="0" smtClean="0">
                <a:solidFill>
                  <a:srgbClr val="FF0000"/>
                </a:solidFill>
                <a:cs typeface="B Lotus" pitchFamily="2" charset="-78"/>
              </a:rPr>
              <a:t>لگاريتمي</a:t>
            </a:r>
            <a:r>
              <a:rPr lang="fa-IR" sz="2800" dirty="0" smtClean="0">
                <a:cs typeface="B Lotus" pitchFamily="2" charset="-78"/>
              </a:rPr>
              <a:t> رشد مي‌كند در حالي كه تاخير در جمع كننده هاي با رقم نقلي منتشر شونده بصورت </a:t>
            </a:r>
            <a:r>
              <a:rPr lang="fa-IR" sz="2800" b="1" dirty="0" smtClean="0">
                <a:solidFill>
                  <a:srgbClr val="00B050"/>
                </a:solidFill>
                <a:cs typeface="B Lotus" pitchFamily="2" charset="-78"/>
              </a:rPr>
              <a:t>خطي.</a:t>
            </a:r>
            <a:endParaRPr lang="en-US" sz="2800" b="1" dirty="0" smtClean="0">
              <a:solidFill>
                <a:srgbClr val="00B050"/>
              </a:solidFill>
              <a:cs typeface="B Lotus" pitchFamily="2" charset="-78"/>
            </a:endParaRPr>
          </a:p>
          <a:p>
            <a:pPr marL="342900" lvl="1" indent="-342900" algn="just" rtl="1">
              <a:buNone/>
            </a:pPr>
            <a:endParaRPr lang="en-US" dirty="0" smtClean="0">
              <a:cs typeface="B Lotus" pitchFamily="2" charset="-78"/>
            </a:endParaRPr>
          </a:p>
          <a:p>
            <a:pPr algn="just" rtl="1">
              <a:buFont typeface="Wingdings" pitchFamily="2" charset="2"/>
              <a:buChar char="q"/>
            </a:pPr>
            <a:r>
              <a:rPr lang="fa-IR" sz="2800" dirty="0" smtClean="0">
                <a:cs typeface="B Lotus" pitchFamily="2" charset="-78"/>
              </a:rPr>
              <a:t> نتيجه اينكه جمع كننده هاي با رقم نقلي منتشر شونده طراحي ساده اي دارند، اما كندترند. درحالي كه جمع كننده هاي با رقم نقلي پيش بيني شونده سريع ترند اما درعوض طراحي بسيار پيچيده تر از جمع كننده هاي با رقم نقلي منتشر شونده دارند.</a:t>
            </a:r>
            <a:endParaRPr lang="en-US" sz="2800" dirty="0" smtClean="0">
              <a:cs typeface="B Lotus" pitchFamily="2" charset="-78"/>
            </a:endParaRPr>
          </a:p>
          <a:p>
            <a:pPr algn="just" rtl="1">
              <a:buFont typeface="Wingdings" pitchFamily="2" charset="2"/>
              <a:buChar char="q"/>
            </a:pPr>
            <a:endParaRPr lang="en-US" sz="2800" dirty="0" smtClean="0">
              <a:cs typeface="B Lotus" pitchFamily="2" charset="-78"/>
            </a:endParaRPr>
          </a:p>
        </p:txBody>
      </p:sp>
    </p:spTree>
  </p:cSld>
  <p:clrMapOvr>
    <a:masterClrMapping/>
  </p:clrMapOvr>
  <p:transition>
    <p:newsflash/>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04800" y="152400"/>
            <a:ext cx="2895600" cy="868362"/>
          </a:xfrm>
        </p:spPr>
        <p:txBody>
          <a:bodyPr vert="horz" lIns="91440" tIns="45720" rIns="91440" bIns="45720" rtlCol="0" anchor="ctr">
            <a:normAutofit/>
          </a:bodyPr>
          <a:lstStyle/>
          <a:p>
            <a:pPr algn="l"/>
            <a:r>
              <a:rPr lang="fa-IR" altLang="ar-SA" sz="3200" b="1" dirty="0" smtClean="0">
                <a:solidFill>
                  <a:srgbClr val="070E93"/>
                </a:solidFill>
                <a:effectLst>
                  <a:outerShdw blurRad="38100" dist="38100" dir="2700000" algn="tl">
                    <a:srgbClr val="C0C0C0"/>
                  </a:outerShdw>
                </a:effectLst>
                <a:latin typeface="Times New Roman" pitchFamily="18" charset="0"/>
                <a:cs typeface="B Titr" pitchFamily="2" charset="-78"/>
              </a:rPr>
              <a:t>-</a:t>
            </a:r>
            <a:r>
              <a:rPr lang="en-US" altLang="ar-SA" sz="3200" b="1" dirty="0" smtClean="0">
                <a:solidFill>
                  <a:srgbClr val="070E93"/>
                </a:solidFill>
                <a:effectLst>
                  <a:outerShdw blurRad="38100" dist="38100" dir="2700000" algn="tl">
                    <a:srgbClr val="C0C0C0"/>
                  </a:outerShdw>
                </a:effectLst>
                <a:latin typeface="Times New Roman" pitchFamily="18" charset="0"/>
                <a:cs typeface="B Titr" pitchFamily="2" charset="-78"/>
              </a:rPr>
              <a:t>Adders Chip</a:t>
            </a:r>
            <a:endParaRPr lang="en-US" altLang="ar-SA"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7411" name="Rectangle 3"/>
          <p:cNvSpPr>
            <a:spLocks noGrp="1" noChangeArrowheads="1"/>
          </p:cNvSpPr>
          <p:nvPr>
            <p:ph idx="1"/>
          </p:nvPr>
        </p:nvSpPr>
        <p:spPr>
          <a:xfrm>
            <a:off x="457200" y="1295400"/>
            <a:ext cx="8229600" cy="1371600"/>
          </a:xfrm>
        </p:spPr>
        <p:txBody>
          <a:bodyPr/>
          <a:lstStyle/>
          <a:p>
            <a:pPr algn="just"/>
            <a:r>
              <a:rPr lang="en-US" sz="2400" b="1" dirty="0">
                <a:solidFill>
                  <a:srgbClr val="FF0000"/>
                </a:solidFill>
              </a:rPr>
              <a:t>74283</a:t>
            </a:r>
            <a:r>
              <a:rPr lang="en-US" sz="2400" dirty="0"/>
              <a:t>: This adder does addition using the carry look ahead method but this isn’t the case when cascading these packages.</a:t>
            </a:r>
          </a:p>
        </p:txBody>
      </p:sp>
      <p:sp>
        <p:nvSpPr>
          <p:cNvPr id="17413" name="Rectangle 5"/>
          <p:cNvSpPr>
            <a:spLocks noChangeArrowheads="1"/>
          </p:cNvSpPr>
          <p:nvPr/>
        </p:nvSpPr>
        <p:spPr bwMode="auto">
          <a:xfrm>
            <a:off x="0" y="3333750"/>
            <a:ext cx="9144000" cy="0"/>
          </a:xfrm>
          <a:prstGeom prst="rect">
            <a:avLst/>
          </a:prstGeom>
          <a:noFill/>
          <a:ln w="9525">
            <a:noFill/>
            <a:miter lim="800000"/>
            <a:headEnd/>
            <a:tailEnd/>
          </a:ln>
          <a:effectLst/>
        </p:spPr>
        <p:txBody>
          <a:bodyPr wrap="none" anchor="ctr">
            <a:spAutoFit/>
          </a:bodyPr>
          <a:lstStyle/>
          <a:p>
            <a:endParaRPr lang="en-US"/>
          </a:p>
        </p:txBody>
      </p:sp>
      <p:pic>
        <p:nvPicPr>
          <p:cNvPr id="990210" name="Picture 2"/>
          <p:cNvPicPr>
            <a:picLocks noChangeAspect="1" noChangeArrowheads="1"/>
          </p:cNvPicPr>
          <p:nvPr/>
        </p:nvPicPr>
        <p:blipFill>
          <a:blip r:embed="rId2"/>
          <a:srcRect/>
          <a:stretch>
            <a:fillRect/>
          </a:stretch>
        </p:blipFill>
        <p:spPr bwMode="auto">
          <a:xfrm>
            <a:off x="5105400" y="3200400"/>
            <a:ext cx="2968224" cy="315277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Text Box 5"/>
          <p:cNvSpPr txBox="1">
            <a:spLocks noChangeArrowheads="1"/>
          </p:cNvSpPr>
          <p:nvPr/>
        </p:nvSpPr>
        <p:spPr bwMode="auto">
          <a:xfrm>
            <a:off x="4191000" y="1066800"/>
            <a:ext cx="3581400" cy="523220"/>
          </a:xfrm>
          <a:prstGeom prst="rect">
            <a:avLst/>
          </a:prstGeom>
          <a:noFill/>
          <a:ln w="9525">
            <a:noFill/>
            <a:miter lim="800000"/>
            <a:headEnd/>
            <a:tailEnd/>
          </a:ln>
        </p:spPr>
        <p:txBody>
          <a:bodyPr wrap="square">
            <a:spAutoFit/>
          </a:bodyPr>
          <a:lstStyle/>
          <a:p>
            <a:pPr algn="r" rtl="1"/>
            <a:r>
              <a:rPr lang="fa-IR" sz="2800" dirty="0">
                <a:solidFill>
                  <a:srgbClr val="40458C"/>
                </a:solidFill>
                <a:cs typeface="B Lotus" pitchFamily="2" charset="-78"/>
              </a:rPr>
              <a:t>ضرب به روش معمولی :</a:t>
            </a:r>
            <a:endParaRPr lang="en-US" sz="2800" dirty="0">
              <a:solidFill>
                <a:srgbClr val="40458C"/>
              </a:solidFill>
              <a:cs typeface="B Lotus" pitchFamily="2" charset="-78"/>
            </a:endParaRPr>
          </a:p>
        </p:txBody>
      </p:sp>
      <p:sp>
        <p:nvSpPr>
          <p:cNvPr id="53252" name="Text Box 6"/>
          <p:cNvSpPr txBox="1">
            <a:spLocks noChangeArrowheads="1"/>
          </p:cNvSpPr>
          <p:nvPr/>
        </p:nvSpPr>
        <p:spPr bwMode="auto">
          <a:xfrm>
            <a:off x="1885950" y="762000"/>
            <a:ext cx="1238250" cy="1006475"/>
          </a:xfrm>
          <a:prstGeom prst="rect">
            <a:avLst/>
          </a:prstGeom>
          <a:noFill/>
          <a:ln w="9525">
            <a:noFill/>
            <a:miter lim="800000"/>
            <a:headEnd/>
            <a:tailEnd/>
          </a:ln>
        </p:spPr>
        <p:txBody>
          <a:bodyPr wrap="none">
            <a:spAutoFit/>
          </a:bodyPr>
          <a:lstStyle/>
          <a:p>
            <a:r>
              <a:rPr lang="en-US" sz="2000" dirty="0">
                <a:solidFill>
                  <a:srgbClr val="40458C"/>
                </a:solidFill>
              </a:rPr>
              <a:t>1 1 1 0</a:t>
            </a:r>
          </a:p>
          <a:p>
            <a:endParaRPr lang="en-US" sz="2000" dirty="0">
              <a:solidFill>
                <a:srgbClr val="40458C"/>
              </a:solidFill>
            </a:endParaRPr>
          </a:p>
          <a:p>
            <a:r>
              <a:rPr lang="en-US" sz="2000" dirty="0">
                <a:solidFill>
                  <a:srgbClr val="40458C"/>
                </a:solidFill>
              </a:rPr>
              <a:t>0 1 0 1    </a:t>
            </a:r>
          </a:p>
        </p:txBody>
      </p:sp>
      <p:sp>
        <p:nvSpPr>
          <p:cNvPr id="53253" name="Text Box 7"/>
          <p:cNvSpPr txBox="1">
            <a:spLocks noChangeArrowheads="1"/>
          </p:cNvSpPr>
          <p:nvPr/>
        </p:nvSpPr>
        <p:spPr bwMode="auto">
          <a:xfrm>
            <a:off x="1603375" y="1066800"/>
            <a:ext cx="282575" cy="396875"/>
          </a:xfrm>
          <a:prstGeom prst="rect">
            <a:avLst/>
          </a:prstGeom>
          <a:noFill/>
          <a:ln w="9525">
            <a:noFill/>
            <a:miter lim="800000"/>
            <a:headEnd/>
            <a:tailEnd/>
          </a:ln>
        </p:spPr>
        <p:txBody>
          <a:bodyPr wrap="none">
            <a:spAutoFit/>
          </a:bodyPr>
          <a:lstStyle/>
          <a:p>
            <a:r>
              <a:rPr lang="en-US" sz="2000">
                <a:solidFill>
                  <a:srgbClr val="40458C"/>
                </a:solidFill>
              </a:rPr>
              <a:t>*</a:t>
            </a:r>
          </a:p>
        </p:txBody>
      </p:sp>
      <p:sp>
        <p:nvSpPr>
          <p:cNvPr id="53254" name="Line 8"/>
          <p:cNvSpPr>
            <a:spLocks noChangeShapeType="1"/>
          </p:cNvSpPr>
          <p:nvPr/>
        </p:nvSpPr>
        <p:spPr bwMode="auto">
          <a:xfrm>
            <a:off x="1733550" y="1828800"/>
            <a:ext cx="1219200" cy="0"/>
          </a:xfrm>
          <a:prstGeom prst="line">
            <a:avLst/>
          </a:prstGeom>
          <a:noFill/>
          <a:ln w="19050">
            <a:solidFill>
              <a:srgbClr val="40458C"/>
            </a:solidFill>
            <a:round/>
            <a:headEnd/>
            <a:tailEnd/>
          </a:ln>
        </p:spPr>
        <p:txBody>
          <a:bodyPr/>
          <a:lstStyle/>
          <a:p>
            <a:endParaRPr lang="en-US"/>
          </a:p>
        </p:txBody>
      </p:sp>
      <p:sp>
        <p:nvSpPr>
          <p:cNvPr id="53255" name="Text Box 9"/>
          <p:cNvSpPr txBox="1">
            <a:spLocks noChangeArrowheads="1"/>
          </p:cNvSpPr>
          <p:nvPr/>
        </p:nvSpPr>
        <p:spPr bwMode="auto">
          <a:xfrm>
            <a:off x="1047750" y="1828800"/>
            <a:ext cx="1727200" cy="1311275"/>
          </a:xfrm>
          <a:prstGeom prst="rect">
            <a:avLst/>
          </a:prstGeom>
          <a:noFill/>
          <a:ln w="9525">
            <a:noFill/>
            <a:miter lim="800000"/>
            <a:headEnd/>
            <a:tailEnd/>
          </a:ln>
        </p:spPr>
        <p:txBody>
          <a:bodyPr wrap="none">
            <a:spAutoFit/>
          </a:bodyPr>
          <a:lstStyle/>
          <a:p>
            <a:r>
              <a:rPr lang="en-US" sz="2000" dirty="0">
                <a:solidFill>
                  <a:srgbClr val="40458C"/>
                </a:solidFill>
              </a:rPr>
              <a:t>           1 1 1 0</a:t>
            </a:r>
          </a:p>
          <a:p>
            <a:r>
              <a:rPr lang="en-US" sz="2000" dirty="0">
                <a:solidFill>
                  <a:srgbClr val="40458C"/>
                </a:solidFill>
              </a:rPr>
              <a:t>        0 0 0 0</a:t>
            </a:r>
          </a:p>
          <a:p>
            <a:r>
              <a:rPr lang="en-US" sz="2000" dirty="0">
                <a:solidFill>
                  <a:srgbClr val="40458C"/>
                </a:solidFill>
              </a:rPr>
              <a:t>     1 1 1 0</a:t>
            </a:r>
          </a:p>
          <a:p>
            <a:r>
              <a:rPr lang="en-US" sz="2000" dirty="0">
                <a:solidFill>
                  <a:srgbClr val="40458C"/>
                </a:solidFill>
              </a:rPr>
              <a:t>  0 0 0 0  </a:t>
            </a:r>
          </a:p>
        </p:txBody>
      </p:sp>
      <p:sp>
        <p:nvSpPr>
          <p:cNvPr id="53256" name="Line 10"/>
          <p:cNvSpPr>
            <a:spLocks noChangeShapeType="1"/>
          </p:cNvSpPr>
          <p:nvPr/>
        </p:nvSpPr>
        <p:spPr bwMode="auto">
          <a:xfrm>
            <a:off x="971550" y="3200400"/>
            <a:ext cx="1828800" cy="0"/>
          </a:xfrm>
          <a:prstGeom prst="line">
            <a:avLst/>
          </a:prstGeom>
          <a:noFill/>
          <a:ln w="19050">
            <a:solidFill>
              <a:srgbClr val="40458C"/>
            </a:solidFill>
            <a:round/>
            <a:headEnd/>
            <a:tailEnd/>
          </a:ln>
        </p:spPr>
        <p:txBody>
          <a:bodyPr/>
          <a:lstStyle/>
          <a:p>
            <a:endParaRPr lang="en-US"/>
          </a:p>
        </p:txBody>
      </p:sp>
      <p:sp>
        <p:nvSpPr>
          <p:cNvPr id="53257" name="Text Box 11"/>
          <p:cNvSpPr txBox="1">
            <a:spLocks noChangeArrowheads="1"/>
          </p:cNvSpPr>
          <p:nvPr/>
        </p:nvSpPr>
        <p:spPr bwMode="auto">
          <a:xfrm>
            <a:off x="1184275" y="3260725"/>
            <a:ext cx="1592263" cy="396875"/>
          </a:xfrm>
          <a:prstGeom prst="rect">
            <a:avLst/>
          </a:prstGeom>
          <a:noFill/>
          <a:ln w="9525">
            <a:noFill/>
            <a:miter lim="800000"/>
            <a:headEnd/>
            <a:tailEnd/>
          </a:ln>
        </p:spPr>
        <p:txBody>
          <a:bodyPr wrap="none">
            <a:spAutoFit/>
          </a:bodyPr>
          <a:lstStyle/>
          <a:p>
            <a:r>
              <a:rPr lang="en-US" sz="2000">
                <a:solidFill>
                  <a:srgbClr val="40458C"/>
                </a:solidFill>
              </a:rPr>
              <a:t>1 0 0 0 1 1 0</a:t>
            </a:r>
          </a:p>
        </p:txBody>
      </p:sp>
      <p:sp>
        <p:nvSpPr>
          <p:cNvPr id="10" name="Text Box 4"/>
          <p:cNvSpPr txBox="1">
            <a:spLocks noChangeArrowheads="1"/>
          </p:cNvSpPr>
          <p:nvPr/>
        </p:nvSpPr>
        <p:spPr bwMode="auto">
          <a:xfrm>
            <a:off x="4419600" y="3352800"/>
            <a:ext cx="3988592" cy="523220"/>
          </a:xfrm>
          <a:prstGeom prst="rect">
            <a:avLst/>
          </a:prstGeom>
          <a:noFill/>
          <a:ln w="9525">
            <a:noFill/>
            <a:miter lim="800000"/>
            <a:headEnd/>
            <a:tailEnd/>
          </a:ln>
        </p:spPr>
        <p:txBody>
          <a:bodyPr wrap="none">
            <a:spAutoFit/>
          </a:bodyPr>
          <a:lstStyle/>
          <a:p>
            <a:r>
              <a:rPr lang="fa-IR" sz="2800" dirty="0">
                <a:solidFill>
                  <a:srgbClr val="40458C"/>
                </a:solidFill>
                <a:cs typeface="B Lotus" pitchFamily="2" charset="-78"/>
              </a:rPr>
              <a:t>ضرب به روش جمع های متوالی : </a:t>
            </a:r>
            <a:endParaRPr lang="en-US" sz="2800" dirty="0">
              <a:solidFill>
                <a:srgbClr val="40458C"/>
              </a:solidFill>
              <a:cs typeface="B Lotus" pitchFamily="2" charset="-78"/>
            </a:endParaRPr>
          </a:p>
        </p:txBody>
      </p:sp>
      <p:sp>
        <p:nvSpPr>
          <p:cNvPr id="11" name="Text Box 5"/>
          <p:cNvSpPr txBox="1">
            <a:spLocks noChangeArrowheads="1"/>
          </p:cNvSpPr>
          <p:nvPr/>
        </p:nvSpPr>
        <p:spPr bwMode="auto">
          <a:xfrm>
            <a:off x="3351212" y="4022725"/>
            <a:ext cx="958850" cy="1616075"/>
          </a:xfrm>
          <a:prstGeom prst="rect">
            <a:avLst/>
          </a:prstGeom>
          <a:noFill/>
          <a:ln w="9525">
            <a:noFill/>
            <a:miter lim="800000"/>
            <a:headEnd/>
            <a:tailEnd/>
          </a:ln>
        </p:spPr>
        <p:txBody>
          <a:bodyPr wrap="none">
            <a:spAutoFit/>
          </a:bodyPr>
          <a:lstStyle/>
          <a:p>
            <a:r>
              <a:rPr lang="en-US" sz="2000">
                <a:solidFill>
                  <a:srgbClr val="40458C"/>
                </a:solidFill>
              </a:rPr>
              <a:t>1 1 1 0</a:t>
            </a:r>
          </a:p>
          <a:p>
            <a:r>
              <a:rPr lang="en-US" sz="2000">
                <a:solidFill>
                  <a:srgbClr val="40458C"/>
                </a:solidFill>
              </a:rPr>
              <a:t>1 1 1 0</a:t>
            </a:r>
          </a:p>
          <a:p>
            <a:r>
              <a:rPr lang="en-US" sz="2000">
                <a:solidFill>
                  <a:srgbClr val="40458C"/>
                </a:solidFill>
              </a:rPr>
              <a:t>1 1 1 0</a:t>
            </a:r>
          </a:p>
          <a:p>
            <a:r>
              <a:rPr lang="en-US" sz="2000">
                <a:solidFill>
                  <a:srgbClr val="40458C"/>
                </a:solidFill>
              </a:rPr>
              <a:t>1 1 1 0</a:t>
            </a:r>
          </a:p>
          <a:p>
            <a:r>
              <a:rPr lang="en-US" sz="2000">
                <a:solidFill>
                  <a:srgbClr val="40458C"/>
                </a:solidFill>
              </a:rPr>
              <a:t>1 1 1 0</a:t>
            </a:r>
          </a:p>
        </p:txBody>
      </p:sp>
      <p:sp>
        <p:nvSpPr>
          <p:cNvPr id="12" name="Text Box 6"/>
          <p:cNvSpPr txBox="1">
            <a:spLocks noChangeArrowheads="1"/>
          </p:cNvSpPr>
          <p:nvPr/>
        </p:nvSpPr>
        <p:spPr bwMode="auto">
          <a:xfrm>
            <a:off x="3022600" y="5699125"/>
            <a:ext cx="1592262" cy="396875"/>
          </a:xfrm>
          <a:prstGeom prst="rect">
            <a:avLst/>
          </a:prstGeom>
          <a:noFill/>
          <a:ln w="9525">
            <a:noFill/>
            <a:miter lim="800000"/>
            <a:headEnd/>
            <a:tailEnd/>
          </a:ln>
        </p:spPr>
        <p:txBody>
          <a:bodyPr wrap="none">
            <a:spAutoFit/>
          </a:bodyPr>
          <a:lstStyle/>
          <a:p>
            <a:r>
              <a:rPr lang="en-US" sz="2000">
                <a:solidFill>
                  <a:srgbClr val="40458C"/>
                </a:solidFill>
              </a:rPr>
              <a:t>1 0 0 0 1 1 0</a:t>
            </a:r>
          </a:p>
        </p:txBody>
      </p:sp>
      <p:sp>
        <p:nvSpPr>
          <p:cNvPr id="13" name="Line 10"/>
          <p:cNvSpPr>
            <a:spLocks noChangeShapeType="1"/>
          </p:cNvSpPr>
          <p:nvPr/>
        </p:nvSpPr>
        <p:spPr bwMode="auto">
          <a:xfrm>
            <a:off x="2938462" y="5699125"/>
            <a:ext cx="1676400" cy="0"/>
          </a:xfrm>
          <a:prstGeom prst="line">
            <a:avLst/>
          </a:prstGeom>
          <a:noFill/>
          <a:ln w="19050">
            <a:solidFill>
              <a:srgbClr val="40458C"/>
            </a:solidFill>
            <a:round/>
            <a:headEnd/>
            <a:tailEnd/>
          </a:ln>
        </p:spPr>
        <p:txBody>
          <a:bodyPr/>
          <a:lstStyle/>
          <a:p>
            <a:endParaRPr lang="en-US"/>
          </a:p>
        </p:txBody>
      </p:sp>
      <p:sp>
        <p:nvSpPr>
          <p:cNvPr id="14" name="Text Box 11"/>
          <p:cNvSpPr txBox="1">
            <a:spLocks noChangeArrowheads="1"/>
          </p:cNvSpPr>
          <p:nvPr/>
        </p:nvSpPr>
        <p:spPr bwMode="auto">
          <a:xfrm>
            <a:off x="2835275" y="4708525"/>
            <a:ext cx="331787" cy="396875"/>
          </a:xfrm>
          <a:prstGeom prst="rect">
            <a:avLst/>
          </a:prstGeom>
          <a:noFill/>
          <a:ln w="9525">
            <a:noFill/>
            <a:miter lim="800000"/>
            <a:headEnd/>
            <a:tailEnd/>
          </a:ln>
        </p:spPr>
        <p:txBody>
          <a:bodyPr wrap="none">
            <a:spAutoFit/>
          </a:bodyPr>
          <a:lstStyle/>
          <a:p>
            <a:r>
              <a:rPr lang="en-US" sz="2000">
                <a:solidFill>
                  <a:srgbClr val="40458C"/>
                </a:solidFill>
              </a:rPr>
              <a:t>+</a:t>
            </a:r>
          </a:p>
        </p:txBody>
      </p:sp>
      <p:sp>
        <p:nvSpPr>
          <p:cNvPr id="15" name="Rectangle 2"/>
          <p:cNvSpPr txBox="1">
            <a:spLocks noChangeArrowheads="1"/>
          </p:cNvSpPr>
          <p:nvPr/>
        </p:nvSpPr>
        <p:spPr>
          <a:xfrm>
            <a:off x="3886200" y="76200"/>
            <a:ext cx="5105400" cy="838200"/>
          </a:xfrm>
          <a:prstGeom prst="rect">
            <a:avLst/>
          </a:prstGeom>
        </p:spPr>
        <p:txBody>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fa-IR" sz="3200" b="1" i="0" u="none" strike="noStrike" kern="1200" cap="none" spc="0" normalizeH="0" baseline="0" noProof="0" dirty="0" smtClean="0">
                <a:ln>
                  <a:noFill/>
                </a:ln>
                <a:solidFill>
                  <a:srgbClr val="000099"/>
                </a:solidFill>
                <a:effectLst>
                  <a:outerShdw blurRad="38100" dist="38100" dir="2700000" algn="tl">
                    <a:srgbClr val="C0C0C0"/>
                  </a:outerShdw>
                </a:effectLst>
                <a:uLnTx/>
                <a:uFillTx/>
                <a:latin typeface="Times New Roman" pitchFamily="18" charset="0"/>
                <a:ea typeface="+mj-ea"/>
                <a:cs typeface="B Titr" pitchFamily="2" charset="-78"/>
              </a:rPr>
              <a:t>- ضرب باینری</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ransition>
    <p:diamon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9" name="Rectangle 3"/>
          <p:cNvSpPr>
            <a:spLocks noGrp="1" noChangeArrowheads="1"/>
          </p:cNvSpPr>
          <p:nvPr>
            <p:ph type="body" idx="1"/>
          </p:nvPr>
        </p:nvSpPr>
        <p:spPr>
          <a:xfrm>
            <a:off x="457200" y="838200"/>
            <a:ext cx="8229600" cy="1066799"/>
          </a:xfrm>
        </p:spPr>
        <p:txBody>
          <a:bodyPr>
            <a:normAutofit/>
          </a:bodyPr>
          <a:lstStyle/>
          <a:p>
            <a:pPr algn="r" rtl="1" eaLnBrk="1" hangingPunct="1">
              <a:buFont typeface="Wingdings" pitchFamily="2" charset="2"/>
              <a:buChar char="q"/>
            </a:pPr>
            <a:r>
              <a:rPr lang="fa-IR" sz="2800" dirty="0" smtClean="0">
                <a:cs typeface="B Lotus" pitchFamily="2" charset="-78"/>
              </a:rPr>
              <a:t>ضرب كننده ها را مي توان از روي  جمع كننده ها ساخت.</a:t>
            </a:r>
          </a:p>
          <a:p>
            <a:pPr algn="r" rtl="1" eaLnBrk="1" hangingPunct="1">
              <a:buFont typeface="Wingdings" pitchFamily="2" charset="2"/>
              <a:buChar char="q"/>
            </a:pPr>
            <a:r>
              <a:rPr lang="fa-IR" sz="2800" dirty="0" smtClean="0">
                <a:cs typeface="B Lotus" pitchFamily="2" charset="-78"/>
              </a:rPr>
              <a:t>ضرب دو عدد يك بيتي </a:t>
            </a:r>
            <a:r>
              <a:rPr lang="fa-IR" sz="2800" dirty="0" smtClean="0">
                <a:latin typeface="Times New Roman" pitchFamily="18" charset="0"/>
                <a:cs typeface="B Lotus" pitchFamily="2" charset="-78"/>
              </a:rPr>
              <a:t>همان </a:t>
            </a:r>
            <a:r>
              <a:rPr lang="en-US" sz="2800" dirty="0" smtClean="0">
                <a:latin typeface="Times New Roman" pitchFamily="18" charset="0"/>
                <a:cs typeface="B Lotus" pitchFamily="2" charset="-78"/>
              </a:rPr>
              <a:t>AND</a:t>
            </a:r>
            <a:r>
              <a:rPr lang="fa-IR" sz="2800" dirty="0" smtClean="0">
                <a:latin typeface="Times New Roman" pitchFamily="18" charset="0"/>
                <a:cs typeface="B Lotus" pitchFamily="2" charset="-78"/>
              </a:rPr>
              <a:t> دو بيت</a:t>
            </a:r>
            <a:r>
              <a:rPr lang="fa-IR" sz="2800" dirty="0" smtClean="0">
                <a:cs typeface="B Lotus" pitchFamily="2" charset="-78"/>
              </a:rPr>
              <a:t> است.</a:t>
            </a:r>
            <a:endParaRPr lang="en-US" sz="2800" dirty="0" smtClean="0">
              <a:cs typeface="B Lotus" pitchFamily="2" charset="-78"/>
            </a:endParaRPr>
          </a:p>
        </p:txBody>
      </p:sp>
      <p:graphicFrame>
        <p:nvGraphicFramePr>
          <p:cNvPr id="31746" name="Object 4"/>
          <p:cNvGraphicFramePr>
            <a:graphicFrameLocks/>
          </p:cNvGraphicFramePr>
          <p:nvPr/>
        </p:nvGraphicFramePr>
        <p:xfrm>
          <a:off x="1905000" y="1981200"/>
          <a:ext cx="1566863" cy="1800225"/>
        </p:xfrm>
        <a:graphic>
          <a:graphicData uri="http://schemas.openxmlformats.org/presentationml/2006/ole">
            <mc:AlternateContent xmlns:mc="http://schemas.openxmlformats.org/markup-compatibility/2006">
              <mc:Choice xmlns:v="urn:schemas-microsoft-com:vml" Requires="v">
                <p:oleObj spid="_x0000_s525332" name="Document" r:id="rId4" imgW="1580400" imgH="1938600" progId="Word.Document.8">
                  <p:embed/>
                </p:oleObj>
              </mc:Choice>
              <mc:Fallback>
                <p:oleObj name="Document" r:id="rId4" imgW="1580400" imgH="1938600" progId="Word.Document.8">
                  <p:embed/>
                  <p:pic>
                    <p:nvPicPr>
                      <p:cNvPr id="0"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000" y="1981200"/>
                        <a:ext cx="1566863"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747" name="Object 5"/>
          <p:cNvGraphicFramePr>
            <a:graphicFrameLocks/>
          </p:cNvGraphicFramePr>
          <p:nvPr/>
        </p:nvGraphicFramePr>
        <p:xfrm>
          <a:off x="304800" y="1981200"/>
          <a:ext cx="1566863" cy="1800225"/>
        </p:xfrm>
        <a:graphic>
          <a:graphicData uri="http://schemas.openxmlformats.org/presentationml/2006/ole">
            <mc:AlternateContent xmlns:mc="http://schemas.openxmlformats.org/markup-compatibility/2006">
              <mc:Choice xmlns:v="urn:schemas-microsoft-com:vml" Requires="v">
                <p:oleObj spid="_x0000_s525333" name="Document" r:id="rId7" imgW="1580400" imgH="1938600" progId="Word.Document.8">
                  <p:embed/>
                </p:oleObj>
              </mc:Choice>
              <mc:Fallback>
                <p:oleObj name="Document" r:id="rId7" imgW="1580400" imgH="1938600" progId="Word.Document.8">
                  <p:embed/>
                  <p:pic>
                    <p:nvPicPr>
                      <p:cNvPr id="0" name="Object 5"/>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4800" y="1981200"/>
                        <a:ext cx="1566863"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Rectangle 2"/>
          <p:cNvSpPr>
            <a:spLocks noGrp="1" noChangeArrowheads="1"/>
          </p:cNvSpPr>
          <p:nvPr>
            <p:ph type="title"/>
          </p:nvPr>
        </p:nvSpPr>
        <p:spPr>
          <a:xfrm>
            <a:off x="1981200" y="76200"/>
            <a:ext cx="7010400" cy="838200"/>
          </a:xfrm>
        </p:spPr>
        <p:txBody>
          <a:bodyPr/>
          <a:lstStyle/>
          <a:p>
            <a:pPr algn="r" rtl="1"/>
            <a:r>
              <a:rPr lang="fa-IR" sz="3200" b="1" dirty="0" smtClean="0">
                <a:solidFill>
                  <a:srgbClr val="000099"/>
                </a:solidFill>
                <a:effectLst>
                  <a:outerShdw blurRad="38100" dist="38100" dir="2700000" algn="tl">
                    <a:srgbClr val="C0C0C0"/>
                  </a:outerShdw>
                </a:effectLst>
                <a:latin typeface="Times New Roman" pitchFamily="18" charset="0"/>
                <a:cs typeface="B Titr" pitchFamily="2" charset="-78"/>
              </a:rPr>
              <a:t>- ضرب کننده (</a:t>
            </a:r>
            <a:r>
              <a:rPr lang="en-US" sz="3200" b="1" dirty="0" smtClean="0">
                <a:solidFill>
                  <a:srgbClr val="000099"/>
                </a:solidFill>
                <a:effectLst>
                  <a:outerShdw blurRad="38100" dist="38100" dir="2700000" algn="tl">
                    <a:srgbClr val="C0C0C0"/>
                  </a:outerShdw>
                </a:effectLst>
                <a:latin typeface="Times New Roman" pitchFamily="18" charset="0"/>
                <a:cs typeface="B Titr" pitchFamily="2" charset="-78"/>
              </a:rPr>
              <a:t>Multiplier</a:t>
            </a:r>
            <a:r>
              <a:rPr lang="fa-IR" sz="3200" b="1" dirty="0" smtClean="0">
                <a:solidFill>
                  <a:srgbClr val="000099"/>
                </a:solidFill>
                <a:effectLst>
                  <a:outerShdw blurRad="38100" dist="38100" dir="2700000" algn="tl">
                    <a:srgbClr val="C0C0C0"/>
                  </a:outerShdw>
                </a:effectLst>
                <a:latin typeface="Times New Roman" pitchFamily="18" charset="0"/>
                <a:cs typeface="B Titr" pitchFamily="2" charset="-78"/>
              </a:rPr>
              <a:t>)</a:t>
            </a:r>
            <a:endParaRPr lang="en-US" dirty="0"/>
          </a:p>
        </p:txBody>
      </p:sp>
      <p:grpSp>
        <p:nvGrpSpPr>
          <p:cNvPr id="2" name="Group 4"/>
          <p:cNvGrpSpPr>
            <a:grpSpLocks/>
          </p:cNvGrpSpPr>
          <p:nvPr/>
        </p:nvGrpSpPr>
        <p:grpSpPr bwMode="auto">
          <a:xfrm>
            <a:off x="2193925" y="2590800"/>
            <a:ext cx="6492875" cy="2838450"/>
            <a:chOff x="384" y="1200"/>
            <a:chExt cx="4090" cy="1788"/>
          </a:xfrm>
        </p:grpSpPr>
        <p:sp>
          <p:nvSpPr>
            <p:cNvPr id="9" name="Text Box 5"/>
            <p:cNvSpPr txBox="1">
              <a:spLocks noChangeArrowheads="1"/>
            </p:cNvSpPr>
            <p:nvPr/>
          </p:nvSpPr>
          <p:spPr bwMode="auto">
            <a:xfrm>
              <a:off x="384" y="1200"/>
              <a:ext cx="4090" cy="1788"/>
            </a:xfrm>
            <a:prstGeom prst="rect">
              <a:avLst/>
            </a:prstGeom>
            <a:noFill/>
            <a:ln w="25400">
              <a:noFill/>
              <a:miter lim="800000"/>
              <a:headEnd type="none" w="sm" len="sm"/>
              <a:tailEnd type="none" w="sm" len="sm"/>
            </a:ln>
          </p:spPr>
          <p:txBody>
            <a:bodyPr wrap="none">
              <a:spAutoFit/>
            </a:bodyPr>
            <a:lstStyle/>
            <a:p>
              <a:pPr algn="l" eaLnBrk="0" hangingPunct="0">
                <a:tabLst>
                  <a:tab pos="457200" algn="l"/>
                  <a:tab pos="1030288" algn="l"/>
                  <a:tab pos="1604963" algn="l"/>
                  <a:tab pos="2165350" algn="l"/>
                  <a:tab pos="2740025" algn="l"/>
                  <a:tab pos="3314700" algn="l"/>
                  <a:tab pos="3887788" algn="l"/>
                </a:tabLst>
              </a:pPr>
              <a:r>
                <a:rPr lang="en-US" u="none" dirty="0">
                  <a:latin typeface="Comic Sans MS" pitchFamily="66" charset="0"/>
                  <a:cs typeface="B Farnaz" pitchFamily="2" charset="-78"/>
                </a:rPr>
                <a:t>				</a:t>
              </a:r>
              <a:r>
                <a:rPr lang="en-US" u="none" dirty="0">
                  <a:solidFill>
                    <a:srgbClr val="3333FF"/>
                  </a:solidFill>
                  <a:latin typeface="Comic Sans MS" pitchFamily="66" charset="0"/>
                  <a:cs typeface="B Farnaz" pitchFamily="2" charset="-78"/>
                </a:rPr>
                <a:t>1	1	0	1</a:t>
              </a:r>
              <a:r>
                <a:rPr lang="en-US" u="none" dirty="0">
                  <a:latin typeface="Comic Sans MS" pitchFamily="66" charset="0"/>
                  <a:cs typeface="B Farnaz" pitchFamily="2" charset="-78"/>
                </a:rPr>
                <a:t>	</a:t>
              </a:r>
              <a:r>
                <a:rPr lang="fa-IR" u="none" dirty="0">
                  <a:latin typeface="Comic Sans MS" pitchFamily="66" charset="0"/>
                  <a:cs typeface="B Farnaz" pitchFamily="2" charset="-78"/>
                </a:rPr>
                <a:t>مضروب فيه</a:t>
              </a:r>
              <a:endParaRPr lang="en-US" u="none" dirty="0">
                <a:latin typeface="Comic Sans MS" pitchFamily="66" charset="0"/>
                <a:cs typeface="B Farnaz" pitchFamily="2" charset="-78"/>
              </a:endParaRPr>
            </a:p>
            <a:p>
              <a:pPr algn="l" eaLnBrk="0" hangingPunct="0">
                <a:tabLst>
                  <a:tab pos="457200" algn="l"/>
                  <a:tab pos="1030288" algn="l"/>
                  <a:tab pos="1604963" algn="l"/>
                  <a:tab pos="2165350" algn="l"/>
                  <a:tab pos="2740025" algn="l"/>
                  <a:tab pos="3314700" algn="l"/>
                  <a:tab pos="3887788" algn="l"/>
                </a:tabLst>
              </a:pPr>
              <a:r>
                <a:rPr lang="en-US" u="none" dirty="0">
                  <a:latin typeface="Comic Sans MS" pitchFamily="66" charset="0"/>
                  <a:cs typeface="B Farnaz" pitchFamily="2" charset="-78"/>
                </a:rPr>
                <a:t>			x	0	1	1	0	</a:t>
              </a:r>
              <a:r>
                <a:rPr lang="fa-IR" u="none" dirty="0">
                  <a:latin typeface="Comic Sans MS" pitchFamily="66" charset="0"/>
                  <a:cs typeface="B Farnaz" pitchFamily="2" charset="-78"/>
                </a:rPr>
                <a:t>مضروب</a:t>
              </a:r>
              <a:endParaRPr lang="en-US" u="none" dirty="0">
                <a:latin typeface="Comic Sans MS" pitchFamily="66" charset="0"/>
                <a:cs typeface="B Farnaz" pitchFamily="2" charset="-78"/>
              </a:endParaRPr>
            </a:p>
            <a:p>
              <a:pPr algn="l" eaLnBrk="0" hangingPunct="0">
                <a:tabLst>
                  <a:tab pos="457200" algn="l"/>
                  <a:tab pos="1030288" algn="l"/>
                  <a:tab pos="1604963" algn="l"/>
                  <a:tab pos="2165350" algn="l"/>
                  <a:tab pos="2740025" algn="l"/>
                  <a:tab pos="3314700" algn="l"/>
                  <a:tab pos="3887788" algn="l"/>
                </a:tabLst>
              </a:pPr>
              <a:endParaRPr lang="en-US" u="none" dirty="0">
                <a:latin typeface="Comic Sans MS" pitchFamily="66" charset="0"/>
                <a:cs typeface="B Farnaz" pitchFamily="2" charset="-78"/>
              </a:endParaRPr>
            </a:p>
            <a:p>
              <a:pPr algn="l" eaLnBrk="0" hangingPunct="0">
                <a:tabLst>
                  <a:tab pos="457200" algn="l"/>
                  <a:tab pos="1030288" algn="l"/>
                  <a:tab pos="1604963" algn="l"/>
                  <a:tab pos="2165350" algn="l"/>
                  <a:tab pos="2740025" algn="l"/>
                  <a:tab pos="3314700" algn="l"/>
                  <a:tab pos="3887788" algn="l"/>
                </a:tabLst>
              </a:pPr>
              <a:r>
                <a:rPr lang="en-US" u="none" dirty="0">
                  <a:latin typeface="Comic Sans MS" pitchFamily="66" charset="0"/>
                  <a:cs typeface="B Farnaz" pitchFamily="2" charset="-78"/>
                </a:rPr>
                <a:t>				</a:t>
              </a:r>
              <a:r>
                <a:rPr lang="en-US" u="none" dirty="0">
                  <a:solidFill>
                    <a:srgbClr val="FF33CC"/>
                  </a:solidFill>
                  <a:latin typeface="Comic Sans MS" pitchFamily="66" charset="0"/>
                  <a:cs typeface="B Farnaz" pitchFamily="2" charset="-78"/>
                </a:rPr>
                <a:t>0	0	0	0</a:t>
              </a:r>
              <a:r>
                <a:rPr lang="en-US" u="none" dirty="0">
                  <a:latin typeface="Comic Sans MS" pitchFamily="66" charset="0"/>
                  <a:cs typeface="B Farnaz" pitchFamily="2" charset="-78"/>
                </a:rPr>
                <a:t>	 partial product</a:t>
              </a:r>
              <a:r>
                <a:rPr lang="fa-IR" u="none" dirty="0">
                  <a:latin typeface="Comic Sans MS" pitchFamily="66" charset="0"/>
                  <a:cs typeface="B Farnaz" pitchFamily="2" charset="-78"/>
                </a:rPr>
                <a:t> </a:t>
              </a:r>
              <a:endParaRPr lang="en-US" u="none" dirty="0">
                <a:latin typeface="Comic Sans MS" pitchFamily="66" charset="0"/>
                <a:cs typeface="B Farnaz" pitchFamily="2" charset="-78"/>
              </a:endParaRPr>
            </a:p>
            <a:p>
              <a:pPr algn="l" eaLnBrk="0" hangingPunct="0">
                <a:tabLst>
                  <a:tab pos="457200" algn="l"/>
                  <a:tab pos="1030288" algn="l"/>
                  <a:tab pos="1604963" algn="l"/>
                  <a:tab pos="2165350" algn="l"/>
                  <a:tab pos="2740025" algn="l"/>
                  <a:tab pos="3314700" algn="l"/>
                  <a:tab pos="3887788" algn="l"/>
                </a:tabLst>
              </a:pPr>
              <a:r>
                <a:rPr lang="en-US" u="none" dirty="0">
                  <a:latin typeface="Comic Sans MS" pitchFamily="66" charset="0"/>
                  <a:cs typeface="B Farnaz" pitchFamily="2" charset="-78"/>
                </a:rPr>
                <a:t>		</a:t>
              </a:r>
              <a:r>
                <a:rPr lang="en-US" u="none" dirty="0">
                  <a:solidFill>
                    <a:srgbClr val="3333FF"/>
                  </a:solidFill>
                  <a:latin typeface="Comic Sans MS" pitchFamily="66" charset="0"/>
                  <a:cs typeface="B Farnaz" pitchFamily="2" charset="-78"/>
                </a:rPr>
                <a:t>	1	1	0	1</a:t>
              </a:r>
            </a:p>
            <a:p>
              <a:pPr algn="l" eaLnBrk="0" hangingPunct="0">
                <a:tabLst>
                  <a:tab pos="457200" algn="l"/>
                  <a:tab pos="1030288" algn="l"/>
                  <a:tab pos="1604963" algn="l"/>
                  <a:tab pos="2165350" algn="l"/>
                  <a:tab pos="2740025" algn="l"/>
                  <a:tab pos="3314700" algn="l"/>
                  <a:tab pos="3887788" algn="l"/>
                </a:tabLst>
              </a:pPr>
              <a:r>
                <a:rPr lang="en-US" u="none" dirty="0">
                  <a:solidFill>
                    <a:srgbClr val="3333FF"/>
                  </a:solidFill>
                  <a:latin typeface="Comic Sans MS" pitchFamily="66" charset="0"/>
                  <a:cs typeface="B Farnaz" pitchFamily="2" charset="-78"/>
                </a:rPr>
                <a:t>		1	1	0	1</a:t>
              </a:r>
            </a:p>
            <a:p>
              <a:pPr algn="l" eaLnBrk="0" hangingPunct="0">
                <a:tabLst>
                  <a:tab pos="457200" algn="l"/>
                  <a:tab pos="1030288" algn="l"/>
                  <a:tab pos="1604963" algn="l"/>
                  <a:tab pos="2165350" algn="l"/>
                  <a:tab pos="2740025" algn="l"/>
                  <a:tab pos="3314700" algn="l"/>
                  <a:tab pos="3887788" algn="l"/>
                </a:tabLst>
              </a:pPr>
              <a:r>
                <a:rPr lang="en-US" u="none" dirty="0">
                  <a:latin typeface="Comic Sans MS" pitchFamily="66" charset="0"/>
                  <a:cs typeface="B Farnaz" pitchFamily="2" charset="-78"/>
                </a:rPr>
                <a:t>+	</a:t>
              </a:r>
              <a:r>
                <a:rPr lang="en-US" u="none" dirty="0">
                  <a:solidFill>
                    <a:srgbClr val="FF33CC"/>
                  </a:solidFill>
                  <a:latin typeface="Comic Sans MS" pitchFamily="66" charset="0"/>
                  <a:cs typeface="B Farnaz" pitchFamily="2" charset="-78"/>
                </a:rPr>
                <a:t>0	0	0	0</a:t>
              </a:r>
              <a:endParaRPr lang="en-US" u="none" dirty="0">
                <a:latin typeface="Comic Sans MS" pitchFamily="66" charset="0"/>
                <a:cs typeface="B Farnaz" pitchFamily="2" charset="-78"/>
              </a:endParaRPr>
            </a:p>
            <a:p>
              <a:pPr algn="l" eaLnBrk="0" hangingPunct="0">
                <a:tabLst>
                  <a:tab pos="457200" algn="l"/>
                  <a:tab pos="1030288" algn="l"/>
                  <a:tab pos="1604963" algn="l"/>
                  <a:tab pos="2165350" algn="l"/>
                  <a:tab pos="2740025" algn="l"/>
                  <a:tab pos="3314700" algn="l"/>
                  <a:tab pos="3887788" algn="l"/>
                </a:tabLst>
              </a:pPr>
              <a:endParaRPr lang="en-US" u="none" dirty="0">
                <a:latin typeface="Comic Sans MS" pitchFamily="66" charset="0"/>
                <a:cs typeface="B Farnaz" pitchFamily="2" charset="-78"/>
              </a:endParaRPr>
            </a:p>
            <a:p>
              <a:pPr algn="l" eaLnBrk="0" hangingPunct="0">
                <a:tabLst>
                  <a:tab pos="457200" algn="l"/>
                  <a:tab pos="1030288" algn="l"/>
                  <a:tab pos="1604963" algn="l"/>
                  <a:tab pos="2165350" algn="l"/>
                  <a:tab pos="2740025" algn="l"/>
                  <a:tab pos="3314700" algn="l"/>
                  <a:tab pos="3887788" algn="l"/>
                </a:tabLst>
              </a:pPr>
              <a:r>
                <a:rPr lang="en-US" u="none" dirty="0">
                  <a:latin typeface="Comic Sans MS" pitchFamily="66" charset="0"/>
                  <a:cs typeface="B Farnaz" pitchFamily="2" charset="-78"/>
                </a:rPr>
                <a:t>	1	0	0	1	1	1	0	</a:t>
              </a:r>
              <a:r>
                <a:rPr lang="fa-IR" u="none" dirty="0">
                  <a:latin typeface="Comic Sans MS" pitchFamily="66" charset="0"/>
                  <a:cs typeface="B Farnaz" pitchFamily="2" charset="-78"/>
                </a:rPr>
                <a:t>حاصل ضرب</a:t>
              </a:r>
              <a:endParaRPr lang="en-US" u="none" dirty="0">
                <a:latin typeface="Comic Sans MS" pitchFamily="66" charset="0"/>
                <a:cs typeface="B Farnaz" pitchFamily="2" charset="-78"/>
              </a:endParaRPr>
            </a:p>
            <a:p>
              <a:pPr algn="l" eaLnBrk="0" hangingPunct="0">
                <a:tabLst>
                  <a:tab pos="457200" algn="l"/>
                  <a:tab pos="1030288" algn="l"/>
                  <a:tab pos="1604963" algn="l"/>
                  <a:tab pos="2165350" algn="l"/>
                  <a:tab pos="2740025" algn="l"/>
                  <a:tab pos="3314700" algn="l"/>
                  <a:tab pos="3887788" algn="l"/>
                </a:tabLst>
              </a:pPr>
              <a:endParaRPr lang="en-US" u="none" dirty="0">
                <a:latin typeface="Comic Sans MS" pitchFamily="66" charset="0"/>
                <a:cs typeface="B Farnaz" pitchFamily="2" charset="-78"/>
              </a:endParaRPr>
            </a:p>
          </p:txBody>
        </p:sp>
        <p:sp>
          <p:nvSpPr>
            <p:cNvPr id="10" name="Line 6"/>
            <p:cNvSpPr>
              <a:spLocks noChangeShapeType="1"/>
            </p:cNvSpPr>
            <p:nvPr/>
          </p:nvSpPr>
          <p:spPr bwMode="auto">
            <a:xfrm flipH="1">
              <a:off x="1344" y="1728"/>
              <a:ext cx="1632" cy="0"/>
            </a:xfrm>
            <a:prstGeom prst="line">
              <a:avLst/>
            </a:prstGeom>
            <a:noFill/>
            <a:ln w="28575">
              <a:solidFill>
                <a:schemeClr val="tx1"/>
              </a:solidFill>
              <a:round/>
              <a:headEnd type="none" w="sm" len="sm"/>
              <a:tailEnd type="none" w="sm" len="sm"/>
            </a:ln>
          </p:spPr>
          <p:txBody>
            <a:bodyPr wrap="none" anchor="ctr"/>
            <a:lstStyle/>
            <a:p>
              <a:endParaRPr lang="en-US">
                <a:cs typeface="B Farnaz" pitchFamily="2" charset="-78"/>
              </a:endParaRPr>
            </a:p>
          </p:txBody>
        </p:sp>
        <p:sp>
          <p:nvSpPr>
            <p:cNvPr id="11" name="Line 7"/>
            <p:cNvSpPr>
              <a:spLocks noChangeShapeType="1"/>
            </p:cNvSpPr>
            <p:nvPr/>
          </p:nvSpPr>
          <p:spPr bwMode="auto">
            <a:xfrm flipH="1">
              <a:off x="384" y="2784"/>
              <a:ext cx="2592" cy="0"/>
            </a:xfrm>
            <a:prstGeom prst="line">
              <a:avLst/>
            </a:prstGeom>
            <a:noFill/>
            <a:ln w="28575">
              <a:solidFill>
                <a:schemeClr val="tx1"/>
              </a:solidFill>
              <a:round/>
              <a:headEnd type="none" w="sm" len="sm"/>
              <a:tailEnd type="none" w="sm" len="sm"/>
            </a:ln>
          </p:spPr>
          <p:txBody>
            <a:bodyPr wrap="none" anchor="ctr"/>
            <a:lstStyle/>
            <a:p>
              <a:endParaRPr lang="en-US">
                <a:cs typeface="B Farnaz" pitchFamily="2" charset="-78"/>
              </a:endParaRPr>
            </a:p>
          </p:txBody>
        </p:sp>
      </p:grpSp>
      <p:sp>
        <p:nvSpPr>
          <p:cNvPr id="12" name="Rectangle 11"/>
          <p:cNvSpPr/>
          <p:nvPr/>
        </p:nvSpPr>
        <p:spPr>
          <a:xfrm>
            <a:off x="1066800" y="5867400"/>
            <a:ext cx="7772400" cy="369332"/>
          </a:xfrm>
          <a:prstGeom prst="rect">
            <a:avLst/>
          </a:prstGeom>
        </p:spPr>
        <p:txBody>
          <a:bodyPr wrap="square">
            <a:spAutoFit/>
          </a:bodyPr>
          <a:lstStyle/>
          <a:p>
            <a:pPr algn="just" rtl="1">
              <a:buFont typeface="Wingdings" pitchFamily="2" charset="2"/>
              <a:buChar char="q"/>
              <a:tabLst>
                <a:tab pos="1371600" algn="l"/>
                <a:tab pos="2857500" algn="l"/>
                <a:tab pos="4343400" algn="l"/>
                <a:tab pos="5829300" algn="l"/>
              </a:tabLst>
            </a:pPr>
            <a:r>
              <a:rPr lang="fa-IR" dirty="0" smtClean="0">
                <a:cs typeface="Nazanin" pitchFamily="2" charset="-78"/>
              </a:rPr>
              <a:t> از آنجايي كه مضروب هميشه اعداد0و1هستند، نتيجه همواره 0000 و يا مضروب فيه خواهد شد.</a:t>
            </a:r>
          </a:p>
        </p:txBody>
      </p:sp>
    </p:spTree>
  </p:cSld>
  <p:clrMapOvr>
    <a:masterClrMapping/>
  </p:clrMapOvr>
  <p:transition>
    <p:comb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6215074" y="71414"/>
            <a:ext cx="2657436" cy="714380"/>
          </a:xfrm>
        </p:spPr>
        <p:txBody>
          <a:bodyPr/>
          <a:lstStyle/>
          <a:p>
            <a:pPr algn="r" rtl="1" eaLnBrk="1" hangingPunct="1"/>
            <a:r>
              <a:rPr lang="fa-IR"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 جمع دو بيت</a:t>
            </a:r>
            <a:endParaRPr lang="en-US"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49507" name="Rectangle 3"/>
          <p:cNvSpPr>
            <a:spLocks noGrp="1" noChangeArrowheads="1"/>
          </p:cNvSpPr>
          <p:nvPr>
            <p:ph type="body" idx="1"/>
          </p:nvPr>
        </p:nvSpPr>
        <p:spPr>
          <a:xfrm>
            <a:off x="457200" y="785794"/>
            <a:ext cx="8229600" cy="3286148"/>
          </a:xfrm>
        </p:spPr>
        <p:txBody>
          <a:bodyPr/>
          <a:lstStyle/>
          <a:p>
            <a:pPr algn="justLow" rtl="1" eaLnBrk="1" hangingPunct="1">
              <a:buFont typeface="Wingdings" pitchFamily="2" charset="2"/>
              <a:buChar char="q"/>
            </a:pPr>
            <a:r>
              <a:rPr lang="fa-IR" sz="2800" dirty="0" smtClean="0">
                <a:latin typeface="Times New Roman" pitchFamily="18" charset="0"/>
                <a:cs typeface="Nazanin" pitchFamily="2" charset="-78"/>
              </a:rPr>
              <a:t> براي ساخت يك تمام جمع كننده ابتدا بايد يك نيم جمع كننده كه فقط 2 بيت را جمع مي كند ساخته شود. در اين نيم جمع كننده دو بيت حاصلجمع وجود دارد كه يكي </a:t>
            </a:r>
            <a:r>
              <a:rPr lang="en-US" sz="2800" dirty="0" smtClean="0">
                <a:latin typeface="Times New Roman" pitchFamily="18" charset="0"/>
                <a:cs typeface="Nazanin" pitchFamily="2" charset="-78"/>
              </a:rPr>
              <a:t>Sum</a:t>
            </a:r>
            <a:r>
              <a:rPr lang="fa-IR" sz="2800" dirty="0" smtClean="0">
                <a:latin typeface="Times New Roman" pitchFamily="18" charset="0"/>
                <a:cs typeface="Nazanin" pitchFamily="2" charset="-78"/>
              </a:rPr>
              <a:t> وديگري </a:t>
            </a:r>
            <a:r>
              <a:rPr lang="en-US" sz="2800" dirty="0" smtClean="0">
                <a:latin typeface="Times New Roman" pitchFamily="18" charset="0"/>
                <a:cs typeface="Nazanin" pitchFamily="2" charset="-78"/>
              </a:rPr>
              <a:t>Carry out</a:t>
            </a:r>
            <a:r>
              <a:rPr lang="fa-IR" sz="2800" dirty="0" smtClean="0">
                <a:latin typeface="Times New Roman" pitchFamily="18" charset="0"/>
                <a:cs typeface="Nazanin" pitchFamily="2" charset="-78"/>
              </a:rPr>
              <a:t> رقم نقلي خروجي ناميده مي شود. </a:t>
            </a:r>
            <a:endParaRPr lang="en-US" sz="2800" dirty="0" smtClean="0">
              <a:latin typeface="Times New Roman" pitchFamily="18" charset="0"/>
              <a:cs typeface="Nazanin" pitchFamily="2" charset="-78"/>
            </a:endParaRPr>
          </a:p>
          <a:p>
            <a:pPr algn="justLow" rtl="1" eaLnBrk="1" hangingPunct="1">
              <a:buFont typeface="Wingdings" pitchFamily="2" charset="2"/>
              <a:buChar char="q"/>
            </a:pPr>
            <a:endParaRPr lang="fa-IR" sz="2800" dirty="0" smtClean="0">
              <a:latin typeface="Times New Roman" pitchFamily="18" charset="0"/>
              <a:cs typeface="Nazanin" pitchFamily="2" charset="-78"/>
            </a:endParaRPr>
          </a:p>
          <a:p>
            <a:pPr algn="justLow" rtl="1" eaLnBrk="1" hangingPunct="1">
              <a:buFont typeface="Wingdings" pitchFamily="2" charset="2"/>
              <a:buChar char="q"/>
            </a:pPr>
            <a:r>
              <a:rPr lang="fa-IR" sz="2800" dirty="0" smtClean="0">
                <a:latin typeface="Times New Roman" pitchFamily="18" charset="0"/>
                <a:cs typeface="Nazanin" pitchFamily="2" charset="-78"/>
              </a:rPr>
              <a:t> در زير جدول صحت، دياگرام منطقي و روابط منطقي ميان متغيرهاي ورودي/خروجي نمايش داده شده است.</a:t>
            </a:r>
            <a:endParaRPr lang="en-US" sz="2800" dirty="0" smtClean="0">
              <a:latin typeface="Times New Roman" pitchFamily="18" charset="0"/>
              <a:cs typeface="Nazanin" pitchFamily="2" charset="-78"/>
            </a:endParaRPr>
          </a:p>
        </p:txBody>
      </p:sp>
      <p:graphicFrame>
        <p:nvGraphicFramePr>
          <p:cNvPr id="4" name="Group 4"/>
          <p:cNvGraphicFramePr>
            <a:graphicFrameLocks noGrp="1"/>
          </p:cNvGraphicFramePr>
          <p:nvPr/>
        </p:nvGraphicFramePr>
        <p:xfrm>
          <a:off x="500034" y="3857628"/>
          <a:ext cx="2233613" cy="2601600"/>
        </p:xfrm>
        <a:graphic>
          <a:graphicData uri="http://schemas.openxmlformats.org/drawingml/2006/table">
            <a:tbl>
              <a:tblPr/>
              <a:tblGrid>
                <a:gridCol w="558800"/>
                <a:gridCol w="558800"/>
                <a:gridCol w="557213"/>
                <a:gridCol w="558800"/>
              </a:tblGrid>
              <a:tr h="4175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x</a:t>
                      </a:r>
                    </a:p>
                  </a:txBody>
                  <a:tcPr marL="90000" marR="90000" marT="46800" marB="46800" anchor="ctr" anchorCtr="1" horzOverflow="overflow">
                    <a:lnL w="28575"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y</a:t>
                      </a:r>
                    </a:p>
                  </a:txBody>
                  <a:tcPr marL="90000" marR="90000" marT="46800" marB="46800" anchor="ctr" anchorCtr="1" horzOverflow="overflow">
                    <a:lnL>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C</a:t>
                      </a:r>
                    </a:p>
                  </a:txBody>
                  <a:tcPr marL="90000" marR="90000" marT="46800" marB="46800" anchor="ctr" anchorCtr="1" horzOverflow="overflow">
                    <a:lnL w="12700"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S</a:t>
                      </a:r>
                    </a:p>
                  </a:txBody>
                  <a:tcPr marL="90000" marR="90000" marT="46800" marB="46800" anchor="ctr" anchorCtr="1" horzOverflow="overflow">
                    <a:lnL>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r>
              <a:tr h="4175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marL="90000" marR="90000" marT="46800" marB="46800" anchor="ctr" anchorCtr="1" horzOverflow="overflow">
                    <a:lnL w="28575"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marL="90000" marR="90000" marT="46800" marB="46800" anchor="ctr" anchorCtr="1"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hlink"/>
                          </a:solidFill>
                          <a:effectLst/>
                          <a:latin typeface="Arial" pitchFamily="34" charset="0"/>
                          <a:cs typeface="Arial" pitchFamily="34" charset="0"/>
                        </a:rPr>
                        <a:t>0</a:t>
                      </a:r>
                    </a:p>
                  </a:txBody>
                  <a:tcPr marL="90000" marR="90000" marT="46800" marB="46800" anchor="ctr" anchorCtr="1"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hlink"/>
                          </a:solidFill>
                          <a:effectLst/>
                          <a:latin typeface="Arial" pitchFamily="34" charset="0"/>
                          <a:cs typeface="Arial" pitchFamily="34" charset="0"/>
                        </a:rPr>
                        <a:t>0</a:t>
                      </a:r>
                    </a:p>
                  </a:txBody>
                  <a:tcPr marL="90000" marR="90000" marT="46800" marB="46800" anchor="ctr" anchorCtr="1" horzOverflow="overflow">
                    <a:lnL>
                      <a:noFill/>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4191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marL="90000" marR="90000" marT="46800" marB="46800" anchor="ctr" anchorCtr="1" horzOverflow="overflow">
                    <a:lnL w="28575"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marL="90000" marR="90000" marT="46800" marB="46800" anchor="ctr" anchorCtr="1"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hlink"/>
                          </a:solidFill>
                          <a:effectLst/>
                          <a:latin typeface="Arial" pitchFamily="34" charset="0"/>
                          <a:cs typeface="Arial" pitchFamily="34" charset="0"/>
                        </a:rPr>
                        <a:t>0</a:t>
                      </a:r>
                    </a:p>
                  </a:txBody>
                  <a:tcPr marL="90000" marR="90000" marT="46800" marB="46800" anchor="ctr" anchorCtr="1"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hlink"/>
                          </a:solidFill>
                          <a:effectLst/>
                          <a:latin typeface="Arial" pitchFamily="34" charset="0"/>
                          <a:cs typeface="Arial" pitchFamily="34" charset="0"/>
                        </a:rPr>
                        <a:t>1</a:t>
                      </a:r>
                    </a:p>
                  </a:txBody>
                  <a:tcPr marL="90000" marR="90000" marT="46800" marB="46800" anchor="ctr" anchorCtr="1" horzOverflow="overflow">
                    <a:lnL>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r>
              <a:tr h="4175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marL="90000" marR="90000" marT="46800" marB="46800" anchor="ctr" anchorCtr="1" horzOverflow="overflow">
                    <a:lnL w="28575"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marL="90000" marR="90000" marT="46800" marB="46800" anchor="ctr" anchorCtr="1"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hlink"/>
                          </a:solidFill>
                          <a:effectLst/>
                          <a:latin typeface="Arial" pitchFamily="34" charset="0"/>
                          <a:cs typeface="Arial" pitchFamily="34" charset="0"/>
                        </a:rPr>
                        <a:t>0</a:t>
                      </a:r>
                    </a:p>
                  </a:txBody>
                  <a:tcPr marL="90000" marR="90000" marT="46800" marB="46800" anchor="ctr" anchorCtr="1"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hlink"/>
                          </a:solidFill>
                          <a:effectLst/>
                          <a:latin typeface="Arial" pitchFamily="34" charset="0"/>
                          <a:cs typeface="Arial" pitchFamily="34" charset="0"/>
                        </a:rPr>
                        <a:t>1</a:t>
                      </a:r>
                    </a:p>
                  </a:txBody>
                  <a:tcPr marL="90000" marR="90000" marT="46800" marB="46800" anchor="ctr" anchorCtr="1" horzOverflow="overflow">
                    <a:lnL>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r>
              <a:tr h="4175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marL="90000" marR="90000" marT="46800" marB="46800" anchor="ctr" anchorCtr="1" horzOverflow="overflow">
                    <a:lnL w="28575" cap="flat" cmpd="sng" algn="ctr">
                      <a:solidFill>
                        <a:schemeClr val="tx1"/>
                      </a:solidFill>
                      <a:prstDash val="solid"/>
                      <a:round/>
                      <a:headEnd type="none" w="med" len="med"/>
                      <a:tailEnd type="none" w="med" len="med"/>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marL="90000" marR="90000" marT="46800" marB="46800" anchor="ctr" anchorCtr="1" horzOverflow="overflow">
                    <a:lnL>
                      <a:noFill/>
                    </a:lnL>
                    <a:lnR w="12700"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hlink"/>
                          </a:solidFill>
                          <a:effectLst/>
                          <a:latin typeface="Arial" pitchFamily="34" charset="0"/>
                          <a:cs typeface="Arial" pitchFamily="34" charset="0"/>
                        </a:rPr>
                        <a:t>1</a:t>
                      </a:r>
                    </a:p>
                  </a:txBody>
                  <a:tcPr marL="90000" marR="90000" marT="46800" marB="46800" anchor="ctr" anchorCtr="1" horzOverflow="overflow">
                    <a:lnL w="12700" cap="flat" cmpd="sng" algn="ctr">
                      <a:solidFill>
                        <a:schemeClr val="tx1"/>
                      </a:solidFill>
                      <a:prstDash val="solid"/>
                      <a:round/>
                      <a:headEnd type="none" w="med" len="med"/>
                      <a:tailEnd type="none" w="med" len="med"/>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hlink"/>
                          </a:solidFill>
                          <a:effectLst/>
                          <a:latin typeface="Arial" pitchFamily="34" charset="0"/>
                          <a:cs typeface="Arial" pitchFamily="34" charset="0"/>
                        </a:rPr>
                        <a:t>0</a:t>
                      </a:r>
                    </a:p>
                  </a:txBody>
                  <a:tcPr marL="90000" marR="90000" marT="46800" marB="46800" anchor="ctr" anchorCtr="1" horzOverflow="overflow">
                    <a:lnL>
                      <a:noFill/>
                    </a:lnL>
                    <a:lnR w="28575"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Text Box 31"/>
          <p:cNvSpPr txBox="1">
            <a:spLocks noChangeArrowheads="1"/>
          </p:cNvSpPr>
          <p:nvPr/>
        </p:nvSpPr>
        <p:spPr bwMode="auto">
          <a:xfrm>
            <a:off x="3929058" y="4524388"/>
            <a:ext cx="2036762" cy="762000"/>
          </a:xfrm>
          <a:prstGeom prst="rect">
            <a:avLst/>
          </a:prstGeom>
          <a:noFill/>
          <a:ln w="9525">
            <a:noFill/>
            <a:miter lim="800000"/>
            <a:headEnd/>
            <a:tailEnd/>
          </a:ln>
        </p:spPr>
        <p:txBody>
          <a:bodyPr>
            <a:spAutoFit/>
          </a:bodyPr>
          <a:lstStyle/>
          <a:p>
            <a:pPr algn="l" rtl="0">
              <a:buNone/>
            </a:pPr>
            <a:r>
              <a:rPr lang="en-US" sz="2200" u="none" dirty="0">
                <a:latin typeface="Times New Roman" pitchFamily="18" charset="0"/>
                <a:cs typeface="Times New Roman" pitchFamily="18" charset="0"/>
              </a:rPr>
              <a:t>S=</a:t>
            </a:r>
            <a:r>
              <a:rPr lang="en-US" sz="2200" u="none" dirty="0" err="1">
                <a:latin typeface="Times New Roman" pitchFamily="18" charset="0"/>
                <a:cs typeface="Times New Roman" pitchFamily="18" charset="0"/>
              </a:rPr>
              <a:t>x′y+xy</a:t>
            </a:r>
            <a:r>
              <a:rPr lang="en-US" sz="2200" u="none" dirty="0" smtClean="0">
                <a:latin typeface="Times New Roman" pitchFamily="18" charset="0"/>
                <a:cs typeface="Times New Roman" pitchFamily="18" charset="0"/>
              </a:rPr>
              <a:t>′ </a:t>
            </a:r>
            <a:endParaRPr lang="en-US" sz="2200" u="none" dirty="0">
              <a:latin typeface="Times New Roman" pitchFamily="18" charset="0"/>
              <a:cs typeface="Times New Roman" pitchFamily="18" charset="0"/>
            </a:endParaRPr>
          </a:p>
          <a:p>
            <a:pPr algn="l" rtl="0">
              <a:buNone/>
            </a:pPr>
            <a:r>
              <a:rPr lang="en-US" sz="2200" u="none" dirty="0">
                <a:latin typeface="Times New Roman" pitchFamily="18" charset="0"/>
                <a:cs typeface="Times New Roman" pitchFamily="18" charset="0"/>
              </a:rPr>
              <a:t>C=</a:t>
            </a:r>
            <a:r>
              <a:rPr lang="en-US" sz="2200" u="none" dirty="0" err="1">
                <a:latin typeface="Times New Roman" pitchFamily="18" charset="0"/>
                <a:cs typeface="Times New Roman" pitchFamily="18" charset="0"/>
              </a:rPr>
              <a:t>xy</a:t>
            </a:r>
            <a:endParaRPr lang="en-US" sz="2200" u="none" dirty="0">
              <a:latin typeface="Times New Roman" pitchFamily="18" charset="0"/>
              <a:cs typeface="Times New Roman" pitchFamily="18" charset="0"/>
            </a:endParaRPr>
          </a:p>
        </p:txBody>
      </p:sp>
    </p:spTree>
    <p:extLst>
      <p:ext uri="{BB962C8B-B14F-4D97-AF65-F5344CB8AC3E}">
        <p14:creationId xmlns:p14="http://schemas.microsoft.com/office/powerpoint/2010/main" val="2236930184"/>
      </p:ext>
    </p:extLst>
  </p:cSld>
  <p:clrMapOvr>
    <a:masterClrMapping/>
  </p:clrMapOvr>
  <p:transition>
    <p:strips/>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3" name="Rectangle 3"/>
          <p:cNvSpPr>
            <a:spLocks noGrp="1" noChangeArrowheads="1"/>
          </p:cNvSpPr>
          <p:nvPr>
            <p:ph type="body" idx="1"/>
          </p:nvPr>
        </p:nvSpPr>
        <p:spPr>
          <a:xfrm>
            <a:off x="533400" y="304800"/>
            <a:ext cx="8305800" cy="1524000"/>
          </a:xfrm>
        </p:spPr>
        <p:txBody>
          <a:bodyPr>
            <a:normAutofit/>
          </a:bodyPr>
          <a:lstStyle/>
          <a:p>
            <a:pPr algn="r" rtl="1" eaLnBrk="1" hangingPunct="1">
              <a:buFont typeface="Wingdings" pitchFamily="2" charset="2"/>
              <a:buChar char="q"/>
            </a:pPr>
            <a:r>
              <a:rPr lang="fa-IR" sz="2600" dirty="0" smtClean="0">
                <a:cs typeface="B Nazanin" panose="00000400000000000000" pitchFamily="2" charset="-78"/>
              </a:rPr>
              <a:t>گيتهاي </a:t>
            </a:r>
            <a:r>
              <a:rPr lang="en-US" sz="2600" dirty="0" smtClean="0">
                <a:cs typeface="B Nazanin" panose="00000400000000000000" pitchFamily="2" charset="-78"/>
              </a:rPr>
              <a:t>and</a:t>
            </a:r>
            <a:r>
              <a:rPr lang="fa-IR" sz="2600" dirty="0" smtClean="0">
                <a:cs typeface="B Nazanin" panose="00000400000000000000" pitchFamily="2" charset="-78"/>
              </a:rPr>
              <a:t> حاصلضرب جزئي(</a:t>
            </a:r>
            <a:r>
              <a:rPr lang="en-US" sz="2600" dirty="0" smtClean="0">
                <a:cs typeface="B Nazanin" panose="00000400000000000000" pitchFamily="2" charset="-78"/>
              </a:rPr>
              <a:t>partial product</a:t>
            </a:r>
            <a:r>
              <a:rPr lang="fa-IR" sz="2600" dirty="0" smtClean="0">
                <a:cs typeface="B Nazanin" panose="00000400000000000000" pitchFamily="2" charset="-78"/>
              </a:rPr>
              <a:t>) را توليد مي كنند.</a:t>
            </a:r>
            <a:endParaRPr lang="en-US" sz="2600" dirty="0" smtClean="0">
              <a:cs typeface="B Nazanin" panose="00000400000000000000" pitchFamily="2" charset="-78"/>
            </a:endParaRPr>
          </a:p>
          <a:p>
            <a:pPr algn="r" rtl="1" eaLnBrk="1" hangingPunct="1">
              <a:buFont typeface="Wingdings" pitchFamily="2" charset="2"/>
              <a:buChar char="q"/>
            </a:pPr>
            <a:r>
              <a:rPr lang="fa-IR" sz="2600" dirty="0" smtClean="0">
                <a:cs typeface="B Nazanin" panose="00000400000000000000" pitchFamily="2" charset="-78"/>
              </a:rPr>
              <a:t>براي يك ضرب كنندة دوبيتي ما بايد از دو نيم جمع كننده استفاده كنيم.</a:t>
            </a:r>
          </a:p>
          <a:p>
            <a:pPr algn="r" rtl="1" eaLnBrk="1" hangingPunct="1">
              <a:buFont typeface="Wingdings" pitchFamily="2" charset="2"/>
              <a:buChar char="q"/>
            </a:pPr>
            <a:r>
              <a:rPr lang="fa-IR" sz="2600" dirty="0" smtClean="0">
                <a:cs typeface="B Nazanin" panose="00000400000000000000" pitchFamily="2" charset="-78"/>
              </a:rPr>
              <a:t>در اينجا </a:t>
            </a:r>
            <a:r>
              <a:rPr lang="en-US" sz="2600" dirty="0" smtClean="0">
                <a:cs typeface="B Nazanin" panose="00000400000000000000" pitchFamily="2" charset="-78"/>
              </a:rPr>
              <a:t>c(0-3)</a:t>
            </a:r>
            <a:r>
              <a:rPr lang="fa-IR" sz="2600" dirty="0" smtClean="0">
                <a:cs typeface="B Nazanin" panose="00000400000000000000" pitchFamily="2" charset="-78"/>
              </a:rPr>
              <a:t> حاصل ضرب نهايي هستند و نه رقم هاي نقلي.</a:t>
            </a:r>
            <a:endParaRPr lang="en-US" sz="2600" dirty="0" smtClean="0">
              <a:cs typeface="B Nazanin" panose="00000400000000000000" pitchFamily="2" charset="-78"/>
            </a:endParaRPr>
          </a:p>
        </p:txBody>
      </p:sp>
      <p:graphicFrame>
        <p:nvGraphicFramePr>
          <p:cNvPr id="32770" name="Object 4"/>
          <p:cNvGraphicFramePr>
            <a:graphicFrameLocks noChangeAspect="1"/>
          </p:cNvGraphicFramePr>
          <p:nvPr/>
        </p:nvGraphicFramePr>
        <p:xfrm>
          <a:off x="4648200" y="2209800"/>
          <a:ext cx="4067175" cy="4591050"/>
        </p:xfrm>
        <a:graphic>
          <a:graphicData uri="http://schemas.openxmlformats.org/presentationml/2006/ole">
            <mc:AlternateContent xmlns:mc="http://schemas.openxmlformats.org/markup-compatibility/2006">
              <mc:Choice xmlns:v="urn:schemas-microsoft-com:vml" Requires="v">
                <p:oleObj spid="_x0000_s526356" name="Bitmap Image" r:id="rId3" imgW="4067743" imgH="4590476" progId="PBrush">
                  <p:embed/>
                </p:oleObj>
              </mc:Choice>
              <mc:Fallback>
                <p:oleObj name="Bitmap Image" r:id="rId3" imgW="4067743" imgH="4590476" progId="PBrush">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2209800"/>
                        <a:ext cx="4067175" cy="459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2"/>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2771" name="Object 5"/>
          <p:cNvGraphicFramePr>
            <a:graphicFrameLocks noChangeAspect="1"/>
          </p:cNvGraphicFramePr>
          <p:nvPr/>
        </p:nvGraphicFramePr>
        <p:xfrm>
          <a:off x="381000" y="2590800"/>
          <a:ext cx="3732213" cy="1997075"/>
        </p:xfrm>
        <a:graphic>
          <a:graphicData uri="http://schemas.openxmlformats.org/presentationml/2006/ole">
            <mc:AlternateContent xmlns:mc="http://schemas.openxmlformats.org/markup-compatibility/2006">
              <mc:Choice xmlns:v="urn:schemas-microsoft-com:vml" Requires="v">
                <p:oleObj spid="_x0000_s526357" name="Document" r:id="rId6" imgW="3791520" imgH="2023920" progId="Word.Document.8">
                  <p:embed/>
                </p:oleObj>
              </mc:Choice>
              <mc:Fallback>
                <p:oleObj name="Document" r:id="rId6" imgW="3791520" imgH="2023920" progId="Word.Document.8">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1000" y="2590800"/>
                        <a:ext cx="3732213" cy="1997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cover dir="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4"/>
          <p:cNvSpPr>
            <a:spLocks noChangeArrowheads="1"/>
          </p:cNvSpPr>
          <p:nvPr/>
        </p:nvSpPr>
        <p:spPr bwMode="auto">
          <a:xfrm>
            <a:off x="685800" y="1033462"/>
            <a:ext cx="8001000" cy="1557338"/>
          </a:xfrm>
          <a:prstGeom prst="rect">
            <a:avLst/>
          </a:prstGeom>
          <a:noFill/>
          <a:ln w="9525">
            <a:noFill/>
            <a:miter lim="800000"/>
            <a:headEnd/>
            <a:tailEnd/>
          </a:ln>
          <a:effectLst/>
        </p:spPr>
        <p:txBody>
          <a:bodyPr/>
          <a:lstStyle/>
          <a:p>
            <a:pPr marL="342900" indent="-342900" algn="just" rtl="1">
              <a:lnSpc>
                <a:spcPct val="90000"/>
              </a:lnSpc>
              <a:spcBef>
                <a:spcPct val="20000"/>
              </a:spcBef>
              <a:buClr>
                <a:schemeClr val="tx2"/>
              </a:buClr>
              <a:buSzPct val="70000"/>
              <a:buFont typeface="Wingdings" pitchFamily="2" charset="2"/>
              <a:buChar char="l"/>
            </a:pPr>
            <a:r>
              <a:rPr lang="fa-IR" sz="2200" dirty="0">
                <a:cs typeface="B Lotus" pitchFamily="2" charset="-78"/>
              </a:rPr>
              <a:t>ضرب باينري را مي شود مثل ضرب اعداد دهدهي انجام داد.</a:t>
            </a:r>
          </a:p>
          <a:p>
            <a:pPr marL="342900" indent="-342900" algn="just" rtl="1">
              <a:lnSpc>
                <a:spcPct val="90000"/>
              </a:lnSpc>
              <a:spcBef>
                <a:spcPct val="20000"/>
              </a:spcBef>
              <a:buClr>
                <a:schemeClr val="tx2"/>
              </a:buClr>
              <a:buSzPct val="70000"/>
              <a:buFont typeface="Wingdings" pitchFamily="2" charset="2"/>
              <a:buChar char="l"/>
            </a:pPr>
            <a:r>
              <a:rPr lang="fa-IR" sz="2200" dirty="0">
                <a:cs typeface="B Lotus" pitchFamily="2" charset="-78"/>
              </a:rPr>
              <a:t>براي ضرب مضروب </a:t>
            </a:r>
            <a:r>
              <a:rPr lang="en-US" sz="2200" dirty="0">
                <a:cs typeface="B Lotus" pitchFamily="2" charset="-78"/>
              </a:rPr>
              <a:t>B</a:t>
            </a:r>
            <a:r>
              <a:rPr lang="fa-IR" sz="2200" dirty="0">
                <a:cs typeface="B Lotus" pitchFamily="2" charset="-78"/>
              </a:rPr>
              <a:t> در </a:t>
            </a:r>
            <a:r>
              <a:rPr lang="en-US" sz="2200" dirty="0">
                <a:cs typeface="B Lotus" pitchFamily="2" charset="-78"/>
              </a:rPr>
              <a:t>A</a:t>
            </a:r>
            <a:r>
              <a:rPr lang="fa-IR" sz="2200" dirty="0">
                <a:cs typeface="B Lotus" pitchFamily="2" charset="-78"/>
              </a:rPr>
              <a:t> ، از کم ارزش ترين بيت مضروب شروع کنيد و آنرا در </a:t>
            </a:r>
            <a:r>
              <a:rPr lang="en-US" sz="2200" dirty="0">
                <a:cs typeface="B Lotus" pitchFamily="2" charset="-78"/>
              </a:rPr>
              <a:t>A</a:t>
            </a:r>
            <a:r>
              <a:rPr lang="fa-IR" sz="2200" dirty="0">
                <a:cs typeface="B Lotus" pitchFamily="2" charset="-78"/>
              </a:rPr>
              <a:t> ضرب کنيد. ضربهاي ارقام بعدي </a:t>
            </a:r>
            <a:r>
              <a:rPr lang="en-US" sz="2200" dirty="0">
                <a:cs typeface="B Lotus" pitchFamily="2" charset="-78"/>
              </a:rPr>
              <a:t>B</a:t>
            </a:r>
            <a:r>
              <a:rPr lang="fa-IR" sz="2200" dirty="0">
                <a:cs typeface="B Lotus" pitchFamily="2" charset="-78"/>
              </a:rPr>
              <a:t> را يک واحد به چپ شيفت دهيد و اعداد بدست آمده را با هم جمع کنيد.</a:t>
            </a:r>
            <a:endParaRPr lang="en-US" sz="2200" dirty="0">
              <a:cs typeface="B Lotus" pitchFamily="2" charset="-78"/>
            </a:endParaRPr>
          </a:p>
        </p:txBody>
      </p:sp>
      <p:pic>
        <p:nvPicPr>
          <p:cNvPr id="12295" name="Picture 7"/>
          <p:cNvPicPr>
            <a:picLocks noChangeAspect="1" noChangeArrowheads="1"/>
          </p:cNvPicPr>
          <p:nvPr/>
        </p:nvPicPr>
        <p:blipFill>
          <a:blip r:embed="rId2"/>
          <a:srcRect/>
          <a:stretch>
            <a:fillRect/>
          </a:stretch>
        </p:blipFill>
        <p:spPr bwMode="auto">
          <a:xfrm>
            <a:off x="609600" y="2667000"/>
            <a:ext cx="7688263" cy="3810000"/>
          </a:xfrm>
          <a:prstGeom prst="rect">
            <a:avLst/>
          </a:prstGeom>
          <a:noFill/>
        </p:spPr>
      </p:pic>
      <p:sp>
        <p:nvSpPr>
          <p:cNvPr id="6" name="Rectangle 2"/>
          <p:cNvSpPr>
            <a:spLocks noGrp="1" noChangeArrowheads="1"/>
          </p:cNvSpPr>
          <p:nvPr>
            <p:ph type="title"/>
          </p:nvPr>
        </p:nvSpPr>
        <p:spPr>
          <a:xfrm>
            <a:off x="1981200" y="76200"/>
            <a:ext cx="7010400" cy="838200"/>
          </a:xfrm>
        </p:spPr>
        <p:txBody>
          <a:bodyPr/>
          <a:lstStyle/>
          <a:p>
            <a:pPr algn="r" rtl="1"/>
            <a:r>
              <a:rPr lang="fa-IR" sz="3200" b="1" dirty="0" smtClean="0">
                <a:solidFill>
                  <a:srgbClr val="000099"/>
                </a:solidFill>
                <a:effectLst>
                  <a:outerShdw blurRad="38100" dist="38100" dir="2700000" algn="tl">
                    <a:srgbClr val="C0C0C0"/>
                  </a:outerShdw>
                </a:effectLst>
                <a:latin typeface="Times New Roman" pitchFamily="18" charset="0"/>
                <a:cs typeface="B Titr" pitchFamily="2" charset="-78"/>
              </a:rPr>
              <a:t>- ضرب کننده (</a:t>
            </a:r>
            <a:r>
              <a:rPr lang="en-US" sz="3200" b="1" dirty="0" smtClean="0">
                <a:solidFill>
                  <a:srgbClr val="000099"/>
                </a:solidFill>
                <a:effectLst>
                  <a:outerShdw blurRad="38100" dist="38100" dir="2700000" algn="tl">
                    <a:srgbClr val="C0C0C0"/>
                  </a:outerShdw>
                </a:effectLst>
                <a:latin typeface="Times New Roman" pitchFamily="18" charset="0"/>
                <a:cs typeface="B Titr" pitchFamily="2" charset="-78"/>
              </a:rPr>
              <a:t>Multiplier</a:t>
            </a:r>
            <a:r>
              <a:rPr lang="fa-IR" sz="3200" b="1" dirty="0" smtClean="0">
                <a:solidFill>
                  <a:srgbClr val="000099"/>
                </a:solidFill>
                <a:effectLst>
                  <a:outerShdw blurRad="38100" dist="38100" dir="2700000" algn="tl">
                    <a:srgbClr val="C0C0C0"/>
                  </a:outerShdw>
                </a:effectLst>
                <a:latin typeface="Times New Roman" pitchFamily="18" charset="0"/>
                <a:cs typeface="B Titr" pitchFamily="2" charset="-78"/>
              </a:rPr>
              <a:t>)</a:t>
            </a:r>
            <a:endParaRPr lang="en-US" dirty="0"/>
          </a:p>
        </p:txBody>
      </p:sp>
    </p:spTree>
  </p:cSld>
  <p:clrMapOvr>
    <a:masterClrMapping/>
  </p:clrMapOvr>
  <p:transition>
    <p:wipe di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1" name="Rectangle 3"/>
          <p:cNvSpPr>
            <a:spLocks noGrp="1" noChangeArrowheads="1"/>
          </p:cNvSpPr>
          <p:nvPr>
            <p:ph type="body" idx="1"/>
          </p:nvPr>
        </p:nvSpPr>
        <p:spPr>
          <a:xfrm>
            <a:off x="457200" y="1295400"/>
            <a:ext cx="8229600" cy="5257800"/>
          </a:xfrm>
        </p:spPr>
        <p:txBody>
          <a:bodyPr>
            <a:normAutofit fontScale="77500" lnSpcReduction="20000"/>
          </a:bodyPr>
          <a:lstStyle/>
          <a:p>
            <a:pPr algn="just" rtl="1" eaLnBrk="1" hangingPunct="1">
              <a:buFont typeface="Wingdings" pitchFamily="2" charset="2"/>
              <a:buChar char="q"/>
            </a:pPr>
            <a:r>
              <a:rPr lang="fa-IR" sz="4500" dirty="0" smtClean="0">
                <a:cs typeface="B Lotus" pitchFamily="2" charset="-78"/>
              </a:rPr>
              <a:t> توجه كنيد كه يك ضرب كنندة چهاربيتي حداكثر يك نتيجة هشت بيتي توليد مي كند. بنابراين در مواردي كه جواب كوچكتر از هشت بيت باشد، مي توان:</a:t>
            </a:r>
          </a:p>
          <a:p>
            <a:pPr marL="800100" lvl="1" indent="-342900" algn="just" rtl="1" eaLnBrk="1" hangingPunct="1">
              <a:buFont typeface="Wingdings" pitchFamily="2" charset="2"/>
              <a:buChar char="q"/>
            </a:pPr>
            <a:r>
              <a:rPr lang="fa-IR" sz="3600" dirty="0" smtClean="0">
                <a:cs typeface="B Lotus" pitchFamily="2" charset="-78"/>
              </a:rPr>
              <a:t>هر 8-بيت را حفظ کرد.</a:t>
            </a:r>
          </a:p>
          <a:p>
            <a:pPr marL="800100" lvl="1" indent="-342900" algn="just" rtl="1" eaLnBrk="1" hangingPunct="1">
              <a:buFont typeface="Wingdings" pitchFamily="2" charset="2"/>
              <a:buChar char="q"/>
            </a:pPr>
            <a:r>
              <a:rPr lang="fa-IR" sz="3600" dirty="0" smtClean="0">
                <a:cs typeface="B Lotus" pitchFamily="2" charset="-78"/>
              </a:rPr>
              <a:t>ويا، با دور ريختن بيت هاي اضافي فقط وجود سرريز را بررسي نمود.</a:t>
            </a:r>
          </a:p>
          <a:p>
            <a:pPr algn="just" rtl="1" eaLnBrk="1" hangingPunct="1">
              <a:buNone/>
            </a:pPr>
            <a:endParaRPr lang="fa-IR" sz="4000" dirty="0" smtClean="0">
              <a:cs typeface="B Lotus" pitchFamily="2" charset="-78"/>
            </a:endParaRPr>
          </a:p>
          <a:p>
            <a:pPr marL="400050" algn="just" rtl="1">
              <a:buFont typeface="Wingdings" pitchFamily="2" charset="2"/>
              <a:buChar char="q"/>
            </a:pPr>
            <a:r>
              <a:rPr lang="fa-IR" sz="4000" dirty="0" smtClean="0">
                <a:cs typeface="B Lotus" pitchFamily="2" charset="-78"/>
              </a:rPr>
              <a:t> در حالت كلي وقتي يك عدد  </a:t>
            </a:r>
            <a:r>
              <a:rPr lang="en-US" sz="4000" dirty="0" smtClean="0">
                <a:cs typeface="B Lotus" pitchFamily="2" charset="-78"/>
              </a:rPr>
              <a:t>m</a:t>
            </a:r>
            <a:r>
              <a:rPr lang="fa-IR" sz="4000" dirty="0" smtClean="0">
                <a:cs typeface="B Lotus" pitchFamily="2" charset="-78"/>
              </a:rPr>
              <a:t>-بيتي را در يك عدد </a:t>
            </a:r>
            <a:r>
              <a:rPr lang="en-US" sz="4000" dirty="0" smtClean="0">
                <a:cs typeface="B Lotus" pitchFamily="2" charset="-78"/>
              </a:rPr>
              <a:t>n</a:t>
            </a:r>
            <a:r>
              <a:rPr lang="fa-IR" sz="4000" dirty="0" smtClean="0">
                <a:cs typeface="B Lotus" pitchFamily="2" charset="-78"/>
              </a:rPr>
              <a:t>-بيتي ضرب مي كنيم:</a:t>
            </a:r>
          </a:p>
          <a:p>
            <a:pPr marL="1200150" lvl="2" indent="-342900" algn="just" rtl="1" eaLnBrk="1" hangingPunct="1">
              <a:buFont typeface="Wingdings" pitchFamily="2" charset="2"/>
              <a:buChar char="q"/>
            </a:pPr>
            <a:r>
              <a:rPr lang="fa-IR" sz="3200" dirty="0" smtClean="0">
                <a:cs typeface="B Lotus" pitchFamily="2" charset="-78"/>
              </a:rPr>
              <a:t>حاصل ضرب جزئي(</a:t>
            </a:r>
            <a:r>
              <a:rPr lang="en-US" sz="3200" dirty="0" smtClean="0">
                <a:cs typeface="B Lotus" pitchFamily="2" charset="-78"/>
              </a:rPr>
              <a:t>partial product</a:t>
            </a:r>
            <a:r>
              <a:rPr lang="fa-IR" sz="3200" dirty="0" smtClean="0">
                <a:cs typeface="B Lotus" pitchFamily="2" charset="-78"/>
              </a:rPr>
              <a:t>)توليد مي شود.</a:t>
            </a:r>
          </a:p>
          <a:p>
            <a:pPr marL="1200150" lvl="2" indent="-342900" algn="just" rtl="1" eaLnBrk="1" hangingPunct="1">
              <a:buFont typeface="Wingdings" pitchFamily="2" charset="2"/>
              <a:buChar char="q"/>
            </a:pPr>
            <a:r>
              <a:rPr lang="fa-IR" sz="3200" dirty="0" smtClean="0">
                <a:cs typeface="B Lotus" pitchFamily="2" charset="-78"/>
              </a:rPr>
              <a:t>به </a:t>
            </a:r>
            <a:r>
              <a:rPr lang="en-US" sz="3200" dirty="0" smtClean="0">
                <a:cs typeface="B Lotus" pitchFamily="2" charset="-78"/>
              </a:rPr>
              <a:t>n-1</a:t>
            </a:r>
            <a:r>
              <a:rPr lang="fa-IR" sz="3200" dirty="0" smtClean="0">
                <a:cs typeface="B Lotus" pitchFamily="2" charset="-78"/>
              </a:rPr>
              <a:t> جمع كننده نياز داريم كه هر كدام از آنها بايد توانايي جمع </a:t>
            </a:r>
            <a:r>
              <a:rPr lang="en-US" sz="3200" dirty="0" smtClean="0">
                <a:cs typeface="B Lotus" pitchFamily="2" charset="-78"/>
              </a:rPr>
              <a:t>m</a:t>
            </a:r>
            <a:r>
              <a:rPr lang="fa-IR" sz="3200" dirty="0" smtClean="0">
                <a:cs typeface="B Lotus" pitchFamily="2" charset="-78"/>
              </a:rPr>
              <a:t> بيت را داشته باشند.</a:t>
            </a:r>
          </a:p>
        </p:txBody>
      </p:sp>
      <p:sp>
        <p:nvSpPr>
          <p:cNvPr id="5" name="Rectangle 2"/>
          <p:cNvSpPr>
            <a:spLocks noGrp="1" noChangeArrowheads="1"/>
          </p:cNvSpPr>
          <p:nvPr>
            <p:ph type="title"/>
          </p:nvPr>
        </p:nvSpPr>
        <p:spPr>
          <a:xfrm>
            <a:off x="1981200" y="152400"/>
            <a:ext cx="7010400" cy="838200"/>
          </a:xfrm>
        </p:spPr>
        <p:txBody>
          <a:bodyPr/>
          <a:lstStyle/>
          <a:p>
            <a:pPr algn="r" rtl="1"/>
            <a:r>
              <a:rPr lang="fa-IR" sz="3200" b="1" dirty="0" smtClean="0">
                <a:solidFill>
                  <a:srgbClr val="000099"/>
                </a:solidFill>
                <a:effectLst>
                  <a:outerShdw blurRad="38100" dist="38100" dir="2700000" algn="tl">
                    <a:srgbClr val="C0C0C0"/>
                  </a:outerShdw>
                </a:effectLst>
                <a:latin typeface="Times New Roman" pitchFamily="18" charset="0"/>
                <a:cs typeface="B Titr" pitchFamily="2" charset="-78"/>
              </a:rPr>
              <a:t>- نکاتی در مورد ضرب کننده (</a:t>
            </a:r>
            <a:r>
              <a:rPr lang="en-US" sz="3200" b="1" dirty="0" smtClean="0">
                <a:solidFill>
                  <a:srgbClr val="000099"/>
                </a:solidFill>
                <a:effectLst>
                  <a:outerShdw blurRad="38100" dist="38100" dir="2700000" algn="tl">
                    <a:srgbClr val="C0C0C0"/>
                  </a:outerShdw>
                </a:effectLst>
                <a:latin typeface="Times New Roman" pitchFamily="18" charset="0"/>
                <a:cs typeface="B Titr" pitchFamily="2" charset="-78"/>
              </a:rPr>
              <a:t>Multiplier</a:t>
            </a:r>
            <a:r>
              <a:rPr lang="fa-IR" sz="3200" b="1" dirty="0" smtClean="0">
                <a:solidFill>
                  <a:srgbClr val="000099"/>
                </a:solidFill>
                <a:effectLst>
                  <a:outerShdw blurRad="38100" dist="38100" dir="2700000" algn="tl">
                    <a:srgbClr val="C0C0C0"/>
                  </a:outerShdw>
                </a:effectLst>
                <a:latin typeface="Times New Roman" pitchFamily="18" charset="0"/>
                <a:cs typeface="B Titr" pitchFamily="2" charset="-78"/>
              </a:rPr>
              <a:t>)</a:t>
            </a:r>
            <a:endParaRPr lang="en-US" dirty="0"/>
          </a:p>
        </p:txBody>
      </p:sp>
    </p:spTree>
  </p:cSld>
  <p:clrMapOvr>
    <a:masterClrMapping/>
  </p:clrMapOvr>
  <p:transition>
    <p:split dir="in"/>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794" name="Object 3"/>
          <p:cNvGraphicFramePr>
            <a:graphicFrameLocks noChangeAspect="1"/>
          </p:cNvGraphicFramePr>
          <p:nvPr/>
        </p:nvGraphicFramePr>
        <p:xfrm>
          <a:off x="457200" y="1143000"/>
          <a:ext cx="7488238" cy="5495925"/>
        </p:xfrm>
        <a:graphic>
          <a:graphicData uri="http://schemas.openxmlformats.org/presentationml/2006/ole">
            <mc:AlternateContent xmlns:mc="http://schemas.openxmlformats.org/markup-compatibility/2006">
              <mc:Choice xmlns:v="urn:schemas-microsoft-com:vml" Requires="v">
                <p:oleObj spid="_x0000_s527371" name="Bitmap Image" r:id="rId3" imgW="7485714" imgH="5495238" progId="PBrush">
                  <p:embed/>
                </p:oleObj>
              </mc:Choice>
              <mc:Fallback>
                <p:oleObj name="Bitmap Image" r:id="rId3" imgW="7485714" imgH="5495238" progId="PBrush">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143000"/>
                        <a:ext cx="7488238" cy="549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2"/>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Rectangle 2"/>
          <p:cNvSpPr>
            <a:spLocks noGrp="1" noChangeArrowheads="1"/>
          </p:cNvSpPr>
          <p:nvPr>
            <p:ph type="title"/>
          </p:nvPr>
        </p:nvSpPr>
        <p:spPr>
          <a:xfrm>
            <a:off x="1981200" y="76200"/>
            <a:ext cx="7010400" cy="838200"/>
          </a:xfrm>
        </p:spPr>
        <p:txBody>
          <a:bodyPr/>
          <a:lstStyle/>
          <a:p>
            <a:pPr algn="r" rtl="1"/>
            <a:r>
              <a:rPr lang="fa-IR" sz="3200" b="1" dirty="0" smtClean="0">
                <a:solidFill>
                  <a:srgbClr val="000099"/>
                </a:solidFill>
                <a:effectLst>
                  <a:outerShdw blurRad="38100" dist="38100" dir="2700000" algn="tl">
                    <a:srgbClr val="C0C0C0"/>
                  </a:outerShdw>
                </a:effectLst>
                <a:latin typeface="Times New Roman" pitchFamily="18" charset="0"/>
                <a:cs typeface="B Titr" pitchFamily="2" charset="-78"/>
              </a:rPr>
              <a:t>- ضرب کننده چهار بیتی</a:t>
            </a:r>
            <a:endParaRPr lang="en-US" dirty="0"/>
          </a:p>
        </p:txBody>
      </p:sp>
    </p:spTree>
  </p:cSld>
  <p:clrMapOvr>
    <a:masterClrMapping/>
  </p:clrMapOvr>
  <p:transition>
    <p:dissolv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191000" y="152400"/>
            <a:ext cx="4724400" cy="1020762"/>
          </a:xfrm>
          <a:noFill/>
          <a:ln/>
        </p:spPr>
        <p:txBody>
          <a:bodyPr>
            <a:normAutofit/>
          </a:bodyPr>
          <a:lstStyle/>
          <a:p>
            <a:pPr algn="r"/>
            <a:r>
              <a:rPr lang="fa-IR" sz="3200" b="1" dirty="0" smtClean="0">
                <a:solidFill>
                  <a:srgbClr val="000099"/>
                </a:solidFill>
                <a:effectLst>
                  <a:outerShdw blurRad="38100" dist="38100" dir="2700000" algn="tl">
                    <a:srgbClr val="C0C0C0"/>
                  </a:outerShdw>
                </a:effectLst>
                <a:latin typeface="Times New Roman" pitchFamily="18" charset="0"/>
                <a:cs typeface="B Titr" pitchFamily="2" charset="-78"/>
              </a:rPr>
              <a:t>- ضرب </a:t>
            </a:r>
            <a:r>
              <a:rPr lang="fa-IR" sz="3200" b="1" dirty="0">
                <a:solidFill>
                  <a:srgbClr val="000099"/>
                </a:solidFill>
                <a:effectLst>
                  <a:outerShdw blurRad="38100" dist="38100" dir="2700000" algn="tl">
                    <a:srgbClr val="C0C0C0"/>
                  </a:outerShdw>
                </a:effectLst>
                <a:latin typeface="Times New Roman" pitchFamily="18" charset="0"/>
                <a:cs typeface="B Titr" pitchFamily="2" charset="-78"/>
              </a:rPr>
              <a:t>کننده </a:t>
            </a:r>
            <a:r>
              <a:rPr lang="fa-IR" sz="3200" b="1" dirty="0" smtClean="0">
                <a:solidFill>
                  <a:srgbClr val="000099"/>
                </a:solidFill>
                <a:effectLst>
                  <a:outerShdw blurRad="38100" dist="38100" dir="2700000" algn="tl">
                    <a:srgbClr val="C0C0C0"/>
                  </a:outerShdw>
                </a:effectLst>
                <a:latin typeface="Times New Roman" pitchFamily="18" charset="0"/>
                <a:cs typeface="B Titr" pitchFamily="2" charset="-78"/>
              </a:rPr>
              <a:t>3 </a:t>
            </a:r>
            <a:r>
              <a:rPr lang="fa-IR" sz="3200" b="1" dirty="0">
                <a:solidFill>
                  <a:srgbClr val="000099"/>
                </a:solidFill>
                <a:effectLst>
                  <a:outerShdw blurRad="38100" dist="38100" dir="2700000" algn="tl">
                    <a:srgbClr val="C0C0C0"/>
                  </a:outerShdw>
                </a:effectLst>
                <a:latin typeface="Times New Roman" pitchFamily="18" charset="0"/>
                <a:cs typeface="B Titr" pitchFamily="2" charset="-78"/>
              </a:rPr>
              <a:t>بیت در </a:t>
            </a:r>
            <a:r>
              <a:rPr lang="fa-IR" sz="3200" b="1" dirty="0" smtClean="0">
                <a:solidFill>
                  <a:srgbClr val="000099"/>
                </a:solidFill>
                <a:effectLst>
                  <a:outerShdw blurRad="38100" dist="38100" dir="2700000" algn="tl">
                    <a:srgbClr val="C0C0C0"/>
                  </a:outerShdw>
                </a:effectLst>
                <a:latin typeface="Times New Roman" pitchFamily="18" charset="0"/>
                <a:cs typeface="B Titr" pitchFamily="2" charset="-78"/>
              </a:rPr>
              <a:t>4 </a:t>
            </a:r>
            <a:r>
              <a:rPr lang="fa-IR" sz="3200" b="1" dirty="0">
                <a:solidFill>
                  <a:srgbClr val="000099"/>
                </a:solidFill>
                <a:effectLst>
                  <a:outerShdw blurRad="38100" dist="38100" dir="2700000" algn="tl">
                    <a:srgbClr val="C0C0C0"/>
                  </a:outerShdw>
                </a:effectLst>
                <a:latin typeface="Times New Roman" pitchFamily="18" charset="0"/>
                <a:cs typeface="B Titr" pitchFamily="2" charset="-78"/>
              </a:rPr>
              <a:t>بیت</a:t>
            </a:r>
            <a:endParaRPr lang="en-US" sz="3200" b="1" dirty="0">
              <a:solidFill>
                <a:srgbClr val="000099"/>
              </a:solidFill>
              <a:effectLst>
                <a:outerShdw blurRad="38100" dist="38100" dir="2700000" algn="tl">
                  <a:srgbClr val="C0C0C0"/>
                </a:outerShdw>
              </a:effectLst>
              <a:latin typeface="Times New Roman" pitchFamily="18" charset="0"/>
              <a:cs typeface="B Titr" pitchFamily="2" charset="-78"/>
            </a:endParaRPr>
          </a:p>
        </p:txBody>
      </p:sp>
      <p:pic>
        <p:nvPicPr>
          <p:cNvPr id="13315" name="Picture 3"/>
          <p:cNvPicPr>
            <a:picLocks noGrp="1" noChangeAspect="1" noChangeArrowheads="1"/>
          </p:cNvPicPr>
          <p:nvPr>
            <p:ph type="body" idx="1"/>
          </p:nvPr>
        </p:nvPicPr>
        <p:blipFill>
          <a:blip r:embed="rId2"/>
          <a:srcRect/>
          <a:stretch>
            <a:fillRect/>
          </a:stretch>
        </p:blipFill>
        <p:spPr>
          <a:xfrm>
            <a:off x="457200" y="1719263"/>
            <a:ext cx="8229600" cy="4605337"/>
          </a:xfrm>
        </p:spPr>
      </p:pic>
    </p:spTree>
  </p:cSld>
  <p:clrMapOvr>
    <a:masterClrMapping/>
  </p:clrMapOvr>
  <p:transition>
    <p:wipe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a:xfrm>
            <a:off x="3886201" y="76200"/>
            <a:ext cx="5181600" cy="1143000"/>
          </a:xfrm>
        </p:spPr>
        <p:txBody>
          <a:bodyPr>
            <a:normAutofit/>
          </a:bodyPr>
          <a:lstStyle/>
          <a:p>
            <a:pPr algn="r" rtl="1" eaLnBrk="1" hangingPunct="1">
              <a:defRPr/>
            </a:pPr>
            <a:r>
              <a:rPr lang="fa-IR" sz="3200" b="1" dirty="0" smtClean="0">
                <a:solidFill>
                  <a:srgbClr val="000099"/>
                </a:solidFill>
                <a:effectLst>
                  <a:outerShdw blurRad="38100" dist="38100" dir="2700000" algn="tl">
                    <a:srgbClr val="C0C0C0"/>
                  </a:outerShdw>
                </a:effectLst>
                <a:latin typeface="Times New Roman" pitchFamily="18" charset="0"/>
                <a:cs typeface="B Titr" pitchFamily="2" charset="-78"/>
              </a:rPr>
              <a:t>- مقايسه گر (</a:t>
            </a:r>
            <a:r>
              <a:rPr lang="en-US" sz="3200" b="1" dirty="0" smtClean="0">
                <a:solidFill>
                  <a:srgbClr val="000099"/>
                </a:solidFill>
                <a:effectLst>
                  <a:outerShdw blurRad="38100" dist="38100" dir="2700000" algn="tl">
                    <a:srgbClr val="C0C0C0"/>
                  </a:outerShdw>
                </a:effectLst>
                <a:latin typeface="Times New Roman" pitchFamily="18" charset="0"/>
                <a:cs typeface="B Titr" pitchFamily="2" charset="-78"/>
              </a:rPr>
              <a:t>comparator</a:t>
            </a:r>
            <a:r>
              <a:rPr lang="fa-IR" sz="3200" b="1" dirty="0" smtClean="0">
                <a:solidFill>
                  <a:srgbClr val="000099"/>
                </a:solidFill>
                <a:effectLst>
                  <a:outerShdw blurRad="38100" dist="38100" dir="2700000" algn="tl">
                    <a:srgbClr val="C0C0C0"/>
                  </a:outerShdw>
                </a:effectLst>
                <a:latin typeface="Times New Roman" pitchFamily="18" charset="0"/>
                <a:cs typeface="B Titr" pitchFamily="2" charset="-78"/>
              </a:rPr>
              <a:t>)</a:t>
            </a:r>
            <a:endParaRPr lang="en-US" sz="3200" b="1" dirty="0" smtClean="0">
              <a:solidFill>
                <a:srgbClr val="000099"/>
              </a:solidFill>
              <a:effectLst>
                <a:outerShdw blurRad="38100" dist="38100" dir="2700000" algn="tl">
                  <a:srgbClr val="C0C0C0"/>
                </a:outerShdw>
              </a:effectLst>
              <a:latin typeface="Times New Roman" pitchFamily="18" charset="0"/>
              <a:cs typeface="B Titr" pitchFamily="2" charset="-78"/>
            </a:endParaRPr>
          </a:p>
        </p:txBody>
      </p:sp>
      <p:sp>
        <p:nvSpPr>
          <p:cNvPr id="181251" name="Text Box 3"/>
          <p:cNvSpPr txBox="1">
            <a:spLocks noChangeArrowheads="1"/>
          </p:cNvSpPr>
          <p:nvPr/>
        </p:nvSpPr>
        <p:spPr bwMode="auto">
          <a:xfrm>
            <a:off x="468313" y="1295400"/>
            <a:ext cx="8320087" cy="2031325"/>
          </a:xfrm>
          <a:prstGeom prst="rect">
            <a:avLst/>
          </a:prstGeom>
          <a:noFill/>
          <a:ln w="28575" algn="ctr">
            <a:noFill/>
            <a:miter lim="800000"/>
            <a:headEnd/>
            <a:tailEnd/>
          </a:ln>
        </p:spPr>
        <p:txBody>
          <a:bodyPr wrap="square">
            <a:spAutoFit/>
          </a:bodyPr>
          <a:lstStyle/>
          <a:p>
            <a:pPr algn="just" rtl="1">
              <a:spcBef>
                <a:spcPct val="50000"/>
              </a:spcBef>
              <a:buClr>
                <a:schemeClr val="tx1"/>
              </a:buClr>
              <a:buSzPct val="80000"/>
              <a:buFont typeface="Wingdings" pitchFamily="2" charset="2"/>
              <a:buChar char="q"/>
            </a:pPr>
            <a:r>
              <a:rPr lang="fa-IR" sz="2800" dirty="0">
                <a:latin typeface="Times New Roman" pitchFamily="18" charset="0"/>
                <a:cs typeface="B Lotus" pitchFamily="2" charset="-78"/>
              </a:rPr>
              <a:t> مقايسه گر قطعه اي محاسباتي است كه اندازه </a:t>
            </a:r>
            <a:r>
              <a:rPr lang="fa-IR" sz="2800" dirty="0" smtClean="0">
                <a:latin typeface="Times New Roman" pitchFamily="18" charset="0"/>
                <a:cs typeface="B Lotus" pitchFamily="2" charset="-78"/>
              </a:rPr>
              <a:t>نسبي </a:t>
            </a:r>
            <a:r>
              <a:rPr lang="fa-IR" sz="2800" dirty="0">
                <a:latin typeface="Times New Roman" pitchFamily="18" charset="0"/>
                <a:cs typeface="B Lotus" pitchFamily="2" charset="-78"/>
              </a:rPr>
              <a:t>دو عدد دودويي را </a:t>
            </a:r>
            <a:r>
              <a:rPr lang="fa-IR" sz="2800" dirty="0" smtClean="0">
                <a:latin typeface="Times New Roman" pitchFamily="18" charset="0"/>
                <a:cs typeface="B Lotus" pitchFamily="2" charset="-78"/>
              </a:rPr>
              <a:t>معين </a:t>
            </a:r>
            <a:r>
              <a:rPr lang="fa-IR" sz="2800" dirty="0">
                <a:latin typeface="Times New Roman" pitchFamily="18" charset="0"/>
                <a:cs typeface="B Lotus" pitchFamily="2" charset="-78"/>
              </a:rPr>
              <a:t>مي كند.</a:t>
            </a:r>
          </a:p>
          <a:p>
            <a:pPr algn="just" rtl="1">
              <a:spcBef>
                <a:spcPct val="50000"/>
              </a:spcBef>
              <a:buClr>
                <a:schemeClr val="tx1"/>
              </a:buClr>
              <a:buSzPct val="80000"/>
              <a:buFont typeface="Wingdings" pitchFamily="2" charset="2"/>
              <a:buChar char="q"/>
            </a:pPr>
            <a:r>
              <a:rPr lang="fa-IR" sz="2800" dirty="0">
                <a:latin typeface="Times New Roman" pitchFamily="18" charset="0"/>
                <a:cs typeface="B Lotus" pitchFamily="2" charset="-78"/>
              </a:rPr>
              <a:t> در يك </a:t>
            </a:r>
            <a:r>
              <a:rPr lang="fa-IR" sz="2800" dirty="0">
                <a:latin typeface="Times New Roman" pitchFamily="18" charset="0"/>
                <a:ea typeface="PMingLiU" pitchFamily="18" charset="-120"/>
                <a:cs typeface="B Lotus" pitchFamily="2" charset="-78"/>
              </a:rPr>
              <a:t>مقايسه </a:t>
            </a:r>
            <a:r>
              <a:rPr lang="fa-IR" sz="2800" dirty="0" smtClean="0">
                <a:latin typeface="Times New Roman" pitchFamily="18" charset="0"/>
                <a:ea typeface="PMingLiU" pitchFamily="18" charset="-120"/>
                <a:cs typeface="B Lotus" pitchFamily="2" charset="-78"/>
              </a:rPr>
              <a:t>گر، </a:t>
            </a:r>
            <a:r>
              <a:rPr lang="fa-IR" sz="2800" dirty="0">
                <a:latin typeface="Times New Roman" pitchFamily="18" charset="0"/>
                <a:ea typeface="PMingLiU" pitchFamily="18" charset="-120"/>
                <a:cs typeface="B Lotus" pitchFamily="2" charset="-78"/>
              </a:rPr>
              <a:t>سه تصميم </a:t>
            </a:r>
            <a:r>
              <a:rPr lang="fa-IR" sz="2800" dirty="0" smtClean="0">
                <a:latin typeface="Times New Roman" pitchFamily="18" charset="0"/>
                <a:ea typeface="PMingLiU" pitchFamily="18" charset="-120"/>
                <a:cs typeface="B Lotus" pitchFamily="2" charset="-78"/>
              </a:rPr>
              <a:t>در </a:t>
            </a:r>
            <a:r>
              <a:rPr lang="fa-IR" sz="2800" dirty="0">
                <a:latin typeface="Times New Roman" pitchFamily="18" charset="0"/>
                <a:ea typeface="PMingLiU" pitchFamily="18" charset="-120"/>
                <a:cs typeface="B Lotus" pitchFamily="2" charset="-78"/>
              </a:rPr>
              <a:t>مورد دو كلمه انجام و در خروخي ها قرار </a:t>
            </a:r>
            <a:r>
              <a:rPr lang="fa-IR" sz="2800" dirty="0" smtClean="0">
                <a:latin typeface="Times New Roman" pitchFamily="18" charset="0"/>
                <a:ea typeface="PMingLiU" pitchFamily="18" charset="-120"/>
                <a:cs typeface="B Lotus" pitchFamily="2" charset="-78"/>
              </a:rPr>
              <a:t>مي </a:t>
            </a:r>
            <a:r>
              <a:rPr lang="fa-IR" sz="2800" dirty="0">
                <a:latin typeface="Times New Roman" pitchFamily="18" charset="0"/>
                <a:ea typeface="PMingLiU" pitchFamily="18" charset="-120"/>
                <a:cs typeface="B Lotus" pitchFamily="2" charset="-78"/>
              </a:rPr>
              <a:t>گيرند. يعني</a:t>
            </a:r>
            <a:r>
              <a:rPr lang="en-US" sz="2800" dirty="0">
                <a:latin typeface="Times New Roman" pitchFamily="18" charset="0"/>
                <a:ea typeface="PMingLiU" pitchFamily="18" charset="-120"/>
                <a:cs typeface="B Lotus" pitchFamily="2" charset="-78"/>
              </a:rPr>
              <a:t>  A&gt;B , </a:t>
            </a:r>
            <a:r>
              <a:rPr lang="en-US" sz="2800" dirty="0" smtClean="0">
                <a:latin typeface="Times New Roman" pitchFamily="18" charset="0"/>
                <a:ea typeface="PMingLiU" pitchFamily="18" charset="-120"/>
                <a:cs typeface="B Lotus" pitchFamily="2" charset="-78"/>
              </a:rPr>
              <a:t>A&lt;B </a:t>
            </a:r>
            <a:r>
              <a:rPr lang="en-US" sz="2800" dirty="0">
                <a:latin typeface="Times New Roman" pitchFamily="18" charset="0"/>
                <a:ea typeface="PMingLiU" pitchFamily="18" charset="-120"/>
                <a:cs typeface="B Lotus" pitchFamily="2" charset="-78"/>
              </a:rPr>
              <a:t>, A=B </a:t>
            </a:r>
            <a:r>
              <a:rPr lang="fa-IR" sz="2800" dirty="0" smtClean="0">
                <a:latin typeface="Times New Roman" pitchFamily="18" charset="0"/>
                <a:ea typeface="PMingLiU" pitchFamily="18" charset="-120"/>
                <a:cs typeface="B Lotus" pitchFamily="2" charset="-78"/>
              </a:rPr>
              <a:t>اگر</a:t>
            </a:r>
            <a:endParaRPr lang="en-US" sz="2800" dirty="0">
              <a:latin typeface="Times New Roman" pitchFamily="18" charset="0"/>
              <a:ea typeface="PMingLiU" pitchFamily="18" charset="-120"/>
              <a:cs typeface="B Lotus" pitchFamily="2" charset="-78"/>
            </a:endParaRPr>
          </a:p>
        </p:txBody>
      </p:sp>
      <p:sp>
        <p:nvSpPr>
          <p:cNvPr id="18" name="Text Box 8"/>
          <p:cNvSpPr txBox="1">
            <a:spLocks noChangeArrowheads="1"/>
          </p:cNvSpPr>
          <p:nvPr/>
        </p:nvSpPr>
        <p:spPr bwMode="auto">
          <a:xfrm>
            <a:off x="993775" y="3714690"/>
            <a:ext cx="639763" cy="400110"/>
          </a:xfrm>
          <a:prstGeom prst="rect">
            <a:avLst/>
          </a:prstGeom>
          <a:noFill/>
          <a:ln w="28575" algn="ctr">
            <a:noFill/>
            <a:miter lim="800000"/>
            <a:headEnd/>
            <a:tailEnd/>
          </a:ln>
        </p:spPr>
        <p:txBody>
          <a:bodyPr>
            <a:spAutoFit/>
          </a:bodyPr>
          <a:lstStyle/>
          <a:p>
            <a:pPr>
              <a:spcBef>
                <a:spcPct val="50000"/>
              </a:spcBef>
            </a:pPr>
            <a:r>
              <a:rPr lang="en-US" altLang="ar-SA" sz="2000" dirty="0" smtClean="0">
                <a:latin typeface="Times New Roman" pitchFamily="18" charset="0"/>
                <a:cs typeface="Arial" pitchFamily="34" charset="0"/>
              </a:rPr>
              <a:t>B</a:t>
            </a:r>
            <a:endParaRPr lang="en-US" altLang="ar-SA" sz="2400" dirty="0">
              <a:latin typeface="Times New Roman" pitchFamily="18" charset="0"/>
              <a:cs typeface="Arial" pitchFamily="34" charset="0"/>
            </a:endParaRPr>
          </a:p>
        </p:txBody>
      </p:sp>
      <p:sp>
        <p:nvSpPr>
          <p:cNvPr id="19" name="Text Box 9"/>
          <p:cNvSpPr txBox="1">
            <a:spLocks noChangeArrowheads="1"/>
          </p:cNvSpPr>
          <p:nvPr/>
        </p:nvSpPr>
        <p:spPr bwMode="auto">
          <a:xfrm>
            <a:off x="579437" y="3714690"/>
            <a:ext cx="639763" cy="400110"/>
          </a:xfrm>
          <a:prstGeom prst="rect">
            <a:avLst/>
          </a:prstGeom>
          <a:noFill/>
          <a:ln w="28575" algn="ctr">
            <a:noFill/>
            <a:miter lim="800000"/>
            <a:headEnd/>
            <a:tailEnd/>
          </a:ln>
        </p:spPr>
        <p:txBody>
          <a:bodyPr>
            <a:spAutoFit/>
          </a:bodyPr>
          <a:lstStyle/>
          <a:p>
            <a:pPr>
              <a:spcBef>
                <a:spcPct val="50000"/>
              </a:spcBef>
            </a:pPr>
            <a:r>
              <a:rPr lang="en-US" altLang="ar-SA" sz="2000" dirty="0" smtClean="0">
                <a:latin typeface="Times New Roman" pitchFamily="18" charset="0"/>
                <a:cs typeface="Arial" pitchFamily="34" charset="0"/>
              </a:rPr>
              <a:t>A</a:t>
            </a:r>
            <a:endParaRPr lang="en-US" altLang="ar-SA" sz="2400" dirty="0">
              <a:latin typeface="Times New Roman" pitchFamily="18" charset="0"/>
              <a:cs typeface="Arial" pitchFamily="34" charset="0"/>
            </a:endParaRPr>
          </a:p>
        </p:txBody>
      </p:sp>
      <p:sp>
        <p:nvSpPr>
          <p:cNvPr id="21" name="Text Box 11"/>
          <p:cNvSpPr txBox="1">
            <a:spLocks noChangeArrowheads="1"/>
          </p:cNvSpPr>
          <p:nvPr/>
        </p:nvSpPr>
        <p:spPr bwMode="auto">
          <a:xfrm>
            <a:off x="2286000" y="3714511"/>
            <a:ext cx="731837" cy="396875"/>
          </a:xfrm>
          <a:prstGeom prst="rect">
            <a:avLst/>
          </a:prstGeom>
          <a:noFill/>
          <a:ln w="28575" algn="ctr">
            <a:noFill/>
            <a:miter lim="800000"/>
            <a:headEnd/>
            <a:tailEnd/>
          </a:ln>
        </p:spPr>
        <p:txBody>
          <a:bodyPr>
            <a:spAutoFit/>
          </a:bodyPr>
          <a:lstStyle/>
          <a:p>
            <a:pPr>
              <a:spcBef>
                <a:spcPct val="50000"/>
              </a:spcBef>
            </a:pPr>
            <a:r>
              <a:rPr lang="en-US" altLang="ar-SA" sz="2000" dirty="0" smtClean="0">
                <a:latin typeface="Times New Roman" pitchFamily="18" charset="0"/>
                <a:cs typeface="Arial" pitchFamily="34" charset="0"/>
              </a:rPr>
              <a:t>E</a:t>
            </a:r>
            <a:endParaRPr lang="en-US" altLang="ar-SA" sz="2000" dirty="0">
              <a:latin typeface="Times New Roman" pitchFamily="18" charset="0"/>
              <a:cs typeface="Arial" pitchFamily="34" charset="0"/>
            </a:endParaRPr>
          </a:p>
        </p:txBody>
      </p:sp>
      <p:sp>
        <p:nvSpPr>
          <p:cNvPr id="22" name="Text Box 12"/>
          <p:cNvSpPr txBox="1">
            <a:spLocks noChangeArrowheads="1"/>
          </p:cNvSpPr>
          <p:nvPr/>
        </p:nvSpPr>
        <p:spPr bwMode="auto">
          <a:xfrm>
            <a:off x="517525" y="4114800"/>
            <a:ext cx="1920875" cy="1369606"/>
          </a:xfrm>
          <a:prstGeom prst="rect">
            <a:avLst/>
          </a:prstGeom>
          <a:noFill/>
          <a:ln w="28575" algn="ctr">
            <a:noFill/>
            <a:miter lim="800000"/>
            <a:headEnd/>
            <a:tailEnd/>
          </a:ln>
        </p:spPr>
        <p:txBody>
          <a:bodyPr>
            <a:spAutoFit/>
          </a:bodyPr>
          <a:lstStyle/>
          <a:p>
            <a:pPr>
              <a:spcBef>
                <a:spcPct val="50000"/>
              </a:spcBef>
            </a:pPr>
            <a:r>
              <a:rPr lang="en-US" altLang="en-US" sz="2000" dirty="0">
                <a:latin typeface="Times New Roman" pitchFamily="18" charset="0"/>
                <a:cs typeface="Arial" pitchFamily="34" charset="0"/>
              </a:rPr>
              <a:t>  </a:t>
            </a:r>
            <a:r>
              <a:rPr lang="en-US" altLang="en-US" sz="1400" dirty="0">
                <a:latin typeface="Times New Roman" pitchFamily="18" charset="0"/>
                <a:cs typeface="Arial" pitchFamily="34" charset="0"/>
              </a:rPr>
              <a:t>0         0        0       0</a:t>
            </a:r>
          </a:p>
          <a:p>
            <a:pPr>
              <a:spcBef>
                <a:spcPct val="50000"/>
              </a:spcBef>
            </a:pPr>
            <a:r>
              <a:rPr lang="en-US" altLang="en-US" sz="1400" dirty="0">
                <a:latin typeface="Times New Roman" pitchFamily="18" charset="0"/>
                <a:cs typeface="Arial" pitchFamily="34" charset="0"/>
              </a:rPr>
              <a:t>   0         </a:t>
            </a:r>
            <a:r>
              <a:rPr lang="en-US" altLang="en-US" sz="1400" dirty="0" smtClean="0">
                <a:latin typeface="Times New Roman" pitchFamily="18" charset="0"/>
                <a:cs typeface="Arial" pitchFamily="34" charset="0"/>
              </a:rPr>
              <a:t>1        </a:t>
            </a:r>
            <a:r>
              <a:rPr lang="en-US" altLang="en-US" sz="1400" dirty="0">
                <a:latin typeface="Times New Roman" pitchFamily="18" charset="0"/>
                <a:cs typeface="Arial" pitchFamily="34" charset="0"/>
              </a:rPr>
              <a:t>0       1</a:t>
            </a:r>
          </a:p>
          <a:p>
            <a:pPr>
              <a:spcBef>
                <a:spcPct val="50000"/>
              </a:spcBef>
            </a:pPr>
            <a:r>
              <a:rPr lang="en-US" altLang="en-US" sz="1400" dirty="0">
                <a:latin typeface="Times New Roman" pitchFamily="18" charset="0"/>
                <a:cs typeface="Arial" pitchFamily="34" charset="0"/>
              </a:rPr>
              <a:t>   </a:t>
            </a:r>
            <a:r>
              <a:rPr lang="en-US" altLang="en-US" sz="1400" dirty="0" smtClean="0">
                <a:latin typeface="Times New Roman" pitchFamily="18" charset="0"/>
                <a:cs typeface="Arial" pitchFamily="34" charset="0"/>
              </a:rPr>
              <a:t>1         </a:t>
            </a:r>
            <a:r>
              <a:rPr lang="en-US" altLang="en-US" sz="1400" dirty="0">
                <a:latin typeface="Times New Roman" pitchFamily="18" charset="0"/>
                <a:cs typeface="Arial" pitchFamily="34" charset="0"/>
              </a:rPr>
              <a:t>0        1       0</a:t>
            </a:r>
          </a:p>
          <a:p>
            <a:pPr>
              <a:spcBef>
                <a:spcPct val="50000"/>
              </a:spcBef>
            </a:pPr>
            <a:r>
              <a:rPr lang="en-US" altLang="en-US" sz="1400" dirty="0">
                <a:latin typeface="Times New Roman" pitchFamily="18" charset="0"/>
                <a:cs typeface="Arial" pitchFamily="34" charset="0"/>
              </a:rPr>
              <a:t>   </a:t>
            </a:r>
            <a:r>
              <a:rPr lang="en-US" altLang="en-US" sz="1400" dirty="0" smtClean="0">
                <a:latin typeface="Times New Roman" pitchFamily="18" charset="0"/>
                <a:cs typeface="Arial" pitchFamily="34" charset="0"/>
              </a:rPr>
              <a:t>1         1        0       0</a:t>
            </a:r>
            <a:endParaRPr lang="en-US" altLang="en-US" sz="1400" dirty="0">
              <a:latin typeface="Times New Roman" pitchFamily="18" charset="0"/>
              <a:cs typeface="Arial" pitchFamily="34" charset="0"/>
            </a:endParaRPr>
          </a:p>
        </p:txBody>
      </p:sp>
      <p:sp>
        <p:nvSpPr>
          <p:cNvPr id="24" name="Text Box 14"/>
          <p:cNvSpPr txBox="1">
            <a:spLocks noChangeArrowheads="1"/>
          </p:cNvSpPr>
          <p:nvPr/>
        </p:nvSpPr>
        <p:spPr bwMode="auto">
          <a:xfrm>
            <a:off x="1450975" y="3714690"/>
            <a:ext cx="639763" cy="400110"/>
          </a:xfrm>
          <a:prstGeom prst="rect">
            <a:avLst/>
          </a:prstGeom>
          <a:noFill/>
          <a:ln w="28575" algn="ctr">
            <a:noFill/>
            <a:miter lim="800000"/>
            <a:headEnd/>
            <a:tailEnd/>
          </a:ln>
        </p:spPr>
        <p:txBody>
          <a:bodyPr>
            <a:spAutoFit/>
          </a:bodyPr>
          <a:lstStyle/>
          <a:p>
            <a:pPr>
              <a:spcBef>
                <a:spcPct val="50000"/>
              </a:spcBef>
            </a:pPr>
            <a:r>
              <a:rPr lang="en-US" altLang="ar-SA" sz="2000" dirty="0" smtClean="0">
                <a:latin typeface="Times New Roman" pitchFamily="18" charset="0"/>
                <a:cs typeface="Arial" pitchFamily="34" charset="0"/>
              </a:rPr>
              <a:t>G</a:t>
            </a:r>
            <a:endParaRPr lang="en-US" altLang="ar-SA" sz="2400" dirty="0">
              <a:latin typeface="Times New Roman" pitchFamily="18" charset="0"/>
              <a:cs typeface="Arial" pitchFamily="34" charset="0"/>
            </a:endParaRPr>
          </a:p>
        </p:txBody>
      </p:sp>
      <p:sp>
        <p:nvSpPr>
          <p:cNvPr id="25" name="Text Box 15"/>
          <p:cNvSpPr txBox="1">
            <a:spLocks noChangeArrowheads="1"/>
          </p:cNvSpPr>
          <p:nvPr/>
        </p:nvSpPr>
        <p:spPr bwMode="auto">
          <a:xfrm>
            <a:off x="1908175" y="3714690"/>
            <a:ext cx="639763" cy="400110"/>
          </a:xfrm>
          <a:prstGeom prst="rect">
            <a:avLst/>
          </a:prstGeom>
          <a:noFill/>
          <a:ln w="28575" algn="ctr">
            <a:noFill/>
            <a:miter lim="800000"/>
            <a:headEnd/>
            <a:tailEnd/>
          </a:ln>
        </p:spPr>
        <p:txBody>
          <a:bodyPr>
            <a:spAutoFit/>
          </a:bodyPr>
          <a:lstStyle/>
          <a:p>
            <a:pPr>
              <a:spcBef>
                <a:spcPct val="50000"/>
              </a:spcBef>
            </a:pPr>
            <a:r>
              <a:rPr lang="en-US" altLang="ar-SA" sz="2000" dirty="0" smtClean="0">
                <a:latin typeface="Times New Roman" pitchFamily="18" charset="0"/>
                <a:cs typeface="Arial" pitchFamily="34" charset="0"/>
              </a:rPr>
              <a:t>L</a:t>
            </a:r>
            <a:endParaRPr lang="en-US" altLang="ar-SA" sz="2400" dirty="0">
              <a:latin typeface="Times New Roman" pitchFamily="18" charset="0"/>
              <a:cs typeface="Arial" pitchFamily="34" charset="0"/>
            </a:endParaRPr>
          </a:p>
        </p:txBody>
      </p:sp>
      <p:sp>
        <p:nvSpPr>
          <p:cNvPr id="26" name="Text Box 16"/>
          <p:cNvSpPr txBox="1">
            <a:spLocks noChangeArrowheads="1"/>
          </p:cNvSpPr>
          <p:nvPr/>
        </p:nvSpPr>
        <p:spPr bwMode="auto">
          <a:xfrm>
            <a:off x="2362200" y="4209127"/>
            <a:ext cx="881062" cy="1277273"/>
          </a:xfrm>
          <a:prstGeom prst="rect">
            <a:avLst/>
          </a:prstGeom>
          <a:noFill/>
          <a:ln w="28575" algn="ctr">
            <a:noFill/>
            <a:miter lim="800000"/>
            <a:headEnd/>
            <a:tailEnd/>
          </a:ln>
        </p:spPr>
        <p:txBody>
          <a:bodyPr wrap="square">
            <a:spAutoFit/>
          </a:bodyPr>
          <a:lstStyle/>
          <a:p>
            <a:pPr>
              <a:spcBef>
                <a:spcPct val="50000"/>
              </a:spcBef>
            </a:pPr>
            <a:r>
              <a:rPr lang="en-US" sz="1400" dirty="0">
                <a:latin typeface="Times New Roman" pitchFamily="18" charset="0"/>
                <a:cs typeface="Arial" pitchFamily="34" charset="0"/>
              </a:rPr>
              <a:t> </a:t>
            </a:r>
            <a:r>
              <a:rPr lang="en-US" sz="1400" dirty="0" smtClean="0">
                <a:latin typeface="Times New Roman" pitchFamily="18" charset="0"/>
                <a:cs typeface="Arial" pitchFamily="34" charset="0"/>
              </a:rPr>
              <a:t>1        </a:t>
            </a:r>
            <a:endParaRPr lang="en-US" sz="1400" dirty="0">
              <a:latin typeface="Times New Roman" pitchFamily="18" charset="0"/>
              <a:cs typeface="Arial" pitchFamily="34" charset="0"/>
            </a:endParaRPr>
          </a:p>
          <a:p>
            <a:pPr>
              <a:spcBef>
                <a:spcPct val="50000"/>
              </a:spcBef>
            </a:pPr>
            <a:r>
              <a:rPr lang="en-US" sz="1400" dirty="0">
                <a:latin typeface="Times New Roman" pitchFamily="18" charset="0"/>
                <a:cs typeface="Arial" pitchFamily="34" charset="0"/>
              </a:rPr>
              <a:t> </a:t>
            </a:r>
            <a:r>
              <a:rPr lang="en-US" sz="1400" dirty="0" smtClean="0">
                <a:latin typeface="Times New Roman" pitchFamily="18" charset="0"/>
                <a:cs typeface="Arial" pitchFamily="34" charset="0"/>
              </a:rPr>
              <a:t>0        </a:t>
            </a:r>
            <a:endParaRPr lang="en-US" sz="1400" dirty="0">
              <a:latin typeface="Times New Roman" pitchFamily="18" charset="0"/>
              <a:cs typeface="Arial" pitchFamily="34" charset="0"/>
            </a:endParaRPr>
          </a:p>
          <a:p>
            <a:pPr>
              <a:spcBef>
                <a:spcPct val="50000"/>
              </a:spcBef>
            </a:pPr>
            <a:r>
              <a:rPr lang="en-US" sz="1400" dirty="0">
                <a:latin typeface="Times New Roman" pitchFamily="18" charset="0"/>
                <a:cs typeface="Arial" pitchFamily="34" charset="0"/>
              </a:rPr>
              <a:t> </a:t>
            </a:r>
            <a:r>
              <a:rPr lang="en-US" sz="1400" dirty="0" smtClean="0">
                <a:latin typeface="Times New Roman" pitchFamily="18" charset="0"/>
                <a:cs typeface="Arial" pitchFamily="34" charset="0"/>
              </a:rPr>
              <a:t>0        </a:t>
            </a:r>
            <a:endParaRPr lang="en-US" sz="1400" dirty="0">
              <a:latin typeface="Times New Roman" pitchFamily="18" charset="0"/>
              <a:cs typeface="Arial" pitchFamily="34" charset="0"/>
            </a:endParaRPr>
          </a:p>
          <a:p>
            <a:pPr>
              <a:spcBef>
                <a:spcPct val="50000"/>
              </a:spcBef>
            </a:pPr>
            <a:r>
              <a:rPr lang="en-US" sz="1400" dirty="0">
                <a:latin typeface="Times New Roman" pitchFamily="18" charset="0"/>
                <a:cs typeface="Arial" pitchFamily="34" charset="0"/>
              </a:rPr>
              <a:t> 1        </a:t>
            </a:r>
            <a:r>
              <a:rPr lang="en-US" sz="1400" dirty="0" smtClean="0">
                <a:latin typeface="Times New Roman" pitchFamily="18" charset="0"/>
                <a:cs typeface="Arial" pitchFamily="34" charset="0"/>
              </a:rPr>
              <a:t>     </a:t>
            </a:r>
            <a:endParaRPr lang="en-US" sz="1400" dirty="0">
              <a:latin typeface="Times New Roman" pitchFamily="18" charset="0"/>
              <a:cs typeface="Arial" pitchFamily="34" charset="0"/>
            </a:endParaRPr>
          </a:p>
        </p:txBody>
      </p:sp>
      <p:cxnSp>
        <p:nvCxnSpPr>
          <p:cNvPr id="30" name="Straight Connector 29"/>
          <p:cNvCxnSpPr/>
          <p:nvPr/>
        </p:nvCxnSpPr>
        <p:spPr>
          <a:xfrm rot="10800000">
            <a:off x="381000" y="4113211"/>
            <a:ext cx="2514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570706" y="4686300"/>
            <a:ext cx="1752600"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308225" name="Picture 1"/>
          <p:cNvPicPr>
            <a:picLocks noChangeAspect="1" noChangeArrowheads="1"/>
          </p:cNvPicPr>
          <p:nvPr/>
        </p:nvPicPr>
        <p:blipFill>
          <a:blip r:embed="rId2"/>
          <a:srcRect/>
          <a:stretch>
            <a:fillRect/>
          </a:stretch>
        </p:blipFill>
        <p:spPr bwMode="auto">
          <a:xfrm>
            <a:off x="4305300" y="3686175"/>
            <a:ext cx="4076700" cy="2486025"/>
          </a:xfrm>
          <a:prstGeom prst="rect">
            <a:avLst/>
          </a:prstGeom>
          <a:noFill/>
          <a:ln w="9525">
            <a:noFill/>
            <a:miter lim="800000"/>
            <a:headEnd/>
            <a:tailEnd/>
          </a:ln>
          <a:effectLst/>
        </p:spPr>
      </p:pic>
    </p:spTree>
  </p:cSld>
  <p:clrMapOvr>
    <a:masterClrMapping/>
  </p:clrMapOvr>
  <p:transition>
    <p:comb/>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a:xfrm>
            <a:off x="76200" y="76200"/>
            <a:ext cx="8229600" cy="1143000"/>
          </a:xfrm>
        </p:spPr>
        <p:txBody>
          <a:bodyPr>
            <a:normAutofit/>
          </a:bodyPr>
          <a:lstStyle/>
          <a:p>
            <a:pPr algn="l"/>
            <a:r>
              <a:rPr lang="en-US" sz="3200" b="1" dirty="0" smtClean="0">
                <a:solidFill>
                  <a:srgbClr val="000099"/>
                </a:solidFill>
                <a:effectLst>
                  <a:outerShdw blurRad="38100" dist="38100" dir="2700000" algn="tl">
                    <a:srgbClr val="C0C0C0"/>
                  </a:outerShdw>
                </a:effectLst>
                <a:latin typeface="Times New Roman" pitchFamily="18" charset="0"/>
                <a:cs typeface="B Titr" pitchFamily="2" charset="-78"/>
              </a:rPr>
              <a:t>-Equality </a:t>
            </a:r>
            <a:r>
              <a:rPr lang="en-US" sz="3200" b="1" dirty="0">
                <a:solidFill>
                  <a:srgbClr val="000099"/>
                </a:solidFill>
                <a:effectLst>
                  <a:outerShdw blurRad="38100" dist="38100" dir="2700000" algn="tl">
                    <a:srgbClr val="C0C0C0"/>
                  </a:outerShdw>
                </a:effectLst>
                <a:latin typeface="Times New Roman" pitchFamily="18" charset="0"/>
                <a:cs typeface="B Titr" pitchFamily="2" charset="-78"/>
              </a:rPr>
              <a:t>Comparators</a:t>
            </a:r>
          </a:p>
        </p:txBody>
      </p:sp>
      <p:sp>
        <p:nvSpPr>
          <p:cNvPr id="199683" name="Rectangle 3"/>
          <p:cNvSpPr>
            <a:spLocks noGrp="1" noChangeArrowheads="1"/>
          </p:cNvSpPr>
          <p:nvPr>
            <p:ph type="body" idx="1"/>
          </p:nvPr>
        </p:nvSpPr>
        <p:spPr>
          <a:xfrm>
            <a:off x="685800" y="1371600"/>
            <a:ext cx="3505200" cy="762000"/>
          </a:xfrm>
        </p:spPr>
        <p:txBody>
          <a:bodyPr/>
          <a:lstStyle/>
          <a:p>
            <a:pPr>
              <a:buFontTx/>
              <a:buNone/>
            </a:pPr>
            <a:r>
              <a:rPr lang="en-US" dirty="0"/>
              <a:t>1-bit comparator</a:t>
            </a:r>
          </a:p>
        </p:txBody>
      </p:sp>
      <p:graphicFrame>
        <p:nvGraphicFramePr>
          <p:cNvPr id="199684" name="Object 4"/>
          <p:cNvGraphicFramePr>
            <a:graphicFrameLocks noChangeAspect="1"/>
          </p:cNvGraphicFramePr>
          <p:nvPr/>
        </p:nvGraphicFramePr>
        <p:xfrm>
          <a:off x="4114800" y="1219200"/>
          <a:ext cx="3200400" cy="1136650"/>
        </p:xfrm>
        <a:graphic>
          <a:graphicData uri="http://schemas.openxmlformats.org/presentationml/2006/ole">
            <mc:AlternateContent xmlns:mc="http://schemas.openxmlformats.org/markup-compatibility/2006">
              <mc:Choice xmlns:v="urn:schemas-microsoft-com:vml" Requires="v">
                <p:oleObj spid="_x0000_s528404" name="Artwork" r:id="rId3" imgW="2333333" imgH="828791" progId="">
                  <p:embed/>
                </p:oleObj>
              </mc:Choice>
              <mc:Fallback>
                <p:oleObj name="Artwork" r:id="rId3" imgW="2333333" imgH="828791"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4800" y="1219200"/>
                        <a:ext cx="3200400" cy="11366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5"/>
          <p:cNvGrpSpPr>
            <a:grpSpLocks/>
          </p:cNvGrpSpPr>
          <p:nvPr/>
        </p:nvGrpSpPr>
        <p:grpSpPr bwMode="auto">
          <a:xfrm>
            <a:off x="685800" y="2620963"/>
            <a:ext cx="8229600" cy="3932237"/>
            <a:chOff x="432" y="1651"/>
            <a:chExt cx="5184" cy="2477"/>
          </a:xfrm>
        </p:grpSpPr>
        <p:sp>
          <p:nvSpPr>
            <p:cNvPr id="199686" name="Rectangle 6"/>
            <p:cNvSpPr>
              <a:spLocks noChangeArrowheads="1"/>
            </p:cNvSpPr>
            <p:nvPr/>
          </p:nvSpPr>
          <p:spPr bwMode="auto">
            <a:xfrm>
              <a:off x="432" y="1872"/>
              <a:ext cx="2208" cy="480"/>
            </a:xfrm>
            <a:prstGeom prst="rect">
              <a:avLst/>
            </a:prstGeom>
            <a:noFill/>
            <a:ln w="9525">
              <a:noFill/>
              <a:miter lim="800000"/>
              <a:headEnd/>
              <a:tailEnd/>
            </a:ln>
            <a:effectLst/>
          </p:spPr>
          <p:txBody>
            <a:bodyPr/>
            <a:lstStyle/>
            <a:p>
              <a:pPr marL="227013" indent="-227013">
                <a:spcBef>
                  <a:spcPct val="20000"/>
                </a:spcBef>
              </a:pPr>
              <a:r>
                <a:rPr lang="en-US" sz="3200" dirty="0"/>
                <a:t>4-bit comparator</a:t>
              </a:r>
            </a:p>
          </p:txBody>
        </p:sp>
        <p:graphicFrame>
          <p:nvGraphicFramePr>
            <p:cNvPr id="199687" name="Object 7"/>
            <p:cNvGraphicFramePr>
              <a:graphicFrameLocks noChangeAspect="1"/>
            </p:cNvGraphicFramePr>
            <p:nvPr/>
          </p:nvGraphicFramePr>
          <p:xfrm>
            <a:off x="2592" y="1651"/>
            <a:ext cx="3024" cy="2477"/>
          </p:xfrm>
          <a:graphic>
            <a:graphicData uri="http://schemas.openxmlformats.org/presentationml/2006/ole">
              <mc:AlternateContent xmlns:mc="http://schemas.openxmlformats.org/markup-compatibility/2006">
                <mc:Choice xmlns:v="urn:schemas-microsoft-com:vml" Requires="v">
                  <p:oleObj spid="_x0000_s528405" name="Artwork" r:id="rId5" imgW="3524742" imgH="2886478" progId="">
                    <p:embed/>
                  </p:oleObj>
                </mc:Choice>
                <mc:Fallback>
                  <p:oleObj name="Artwork" r:id="rId5" imgW="3524742" imgH="2886478" progId="">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2" y="1651"/>
                          <a:ext cx="3024" cy="247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3" name="Group 8"/>
          <p:cNvGrpSpPr>
            <a:grpSpLocks/>
          </p:cNvGrpSpPr>
          <p:nvPr/>
        </p:nvGrpSpPr>
        <p:grpSpPr bwMode="auto">
          <a:xfrm>
            <a:off x="7924800" y="4800600"/>
            <a:ext cx="963613" cy="1219200"/>
            <a:chOff x="4992" y="3024"/>
            <a:chExt cx="607" cy="768"/>
          </a:xfrm>
        </p:grpSpPr>
        <p:sp>
          <p:nvSpPr>
            <p:cNvPr id="199689" name="Text Box 9"/>
            <p:cNvSpPr txBox="1">
              <a:spLocks noChangeArrowheads="1"/>
            </p:cNvSpPr>
            <p:nvPr/>
          </p:nvSpPr>
          <p:spPr bwMode="auto">
            <a:xfrm>
              <a:off x="4992" y="3504"/>
              <a:ext cx="607" cy="288"/>
            </a:xfrm>
            <a:prstGeom prst="rect">
              <a:avLst/>
            </a:prstGeom>
            <a:noFill/>
            <a:ln w="25400">
              <a:noFill/>
              <a:miter lim="800000"/>
              <a:headEnd/>
              <a:tailEnd/>
            </a:ln>
            <a:effectLst/>
          </p:spPr>
          <p:txBody>
            <a:bodyPr wrap="none">
              <a:spAutoFit/>
            </a:bodyPr>
            <a:lstStyle/>
            <a:p>
              <a:r>
                <a:rPr lang="en-US" sz="2400"/>
                <a:t>EQ_L</a:t>
              </a:r>
            </a:p>
          </p:txBody>
        </p:sp>
        <p:sp>
          <p:nvSpPr>
            <p:cNvPr id="199690" name="Line 10"/>
            <p:cNvSpPr>
              <a:spLocks noChangeShapeType="1"/>
            </p:cNvSpPr>
            <p:nvPr/>
          </p:nvSpPr>
          <p:spPr bwMode="auto">
            <a:xfrm flipV="1">
              <a:off x="5232" y="3024"/>
              <a:ext cx="0" cy="480"/>
            </a:xfrm>
            <a:prstGeom prst="line">
              <a:avLst/>
            </a:prstGeom>
            <a:noFill/>
            <a:ln w="25400">
              <a:solidFill>
                <a:schemeClr val="tx1"/>
              </a:solidFill>
              <a:round/>
              <a:headEnd/>
              <a:tailEnd type="triangle" w="med" len="med"/>
            </a:ln>
            <a:effectLst/>
          </p:spPr>
          <p:txBody>
            <a:bodyPr wrap="none" anchor="ctr"/>
            <a:lstStyle/>
            <a:p>
              <a:endParaRPr lang="en-US"/>
            </a:p>
          </p:txBody>
        </p:sp>
      </p:grpSp>
    </p:spTree>
  </p:cSld>
  <p:clrMapOvr>
    <a:masterClrMapping/>
  </p:clrMapOvr>
  <p:transition>
    <p:wipe dir="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ChangeArrowheads="1"/>
          </p:cNvSpPr>
          <p:nvPr/>
        </p:nvSpPr>
        <p:spPr bwMode="auto">
          <a:xfrm>
            <a:off x="1935163" y="1447799"/>
            <a:ext cx="1828800" cy="2438401"/>
          </a:xfrm>
          <a:prstGeom prst="rect">
            <a:avLst/>
          </a:prstGeom>
          <a:noFill/>
          <a:ln w="28575" algn="ctr">
            <a:solidFill>
              <a:schemeClr val="tx1"/>
            </a:solidFill>
            <a:miter lim="800000"/>
            <a:headEnd/>
            <a:tailEnd/>
          </a:ln>
        </p:spPr>
        <p:txBody>
          <a:bodyPr wrap="none" anchor="ctr"/>
          <a:lstStyle/>
          <a:p>
            <a:endParaRPr lang="en-US"/>
          </a:p>
        </p:txBody>
      </p:sp>
      <p:sp>
        <p:nvSpPr>
          <p:cNvPr id="182275" name="Line 3"/>
          <p:cNvSpPr>
            <a:spLocks noChangeShapeType="1"/>
          </p:cNvSpPr>
          <p:nvPr/>
        </p:nvSpPr>
        <p:spPr bwMode="auto">
          <a:xfrm>
            <a:off x="1020763" y="2209800"/>
            <a:ext cx="914400" cy="0"/>
          </a:xfrm>
          <a:prstGeom prst="line">
            <a:avLst/>
          </a:prstGeom>
          <a:noFill/>
          <a:ln w="28575">
            <a:solidFill>
              <a:schemeClr val="tx1"/>
            </a:solidFill>
            <a:round/>
            <a:headEnd/>
            <a:tailEnd type="triangle" w="med" len="med"/>
          </a:ln>
        </p:spPr>
        <p:txBody>
          <a:bodyPr/>
          <a:lstStyle/>
          <a:p>
            <a:endParaRPr lang="en-US"/>
          </a:p>
        </p:txBody>
      </p:sp>
      <p:sp>
        <p:nvSpPr>
          <p:cNvPr id="182276" name="Line 4"/>
          <p:cNvSpPr>
            <a:spLocks noChangeShapeType="1"/>
          </p:cNvSpPr>
          <p:nvPr/>
        </p:nvSpPr>
        <p:spPr bwMode="auto">
          <a:xfrm>
            <a:off x="1020763" y="3306762"/>
            <a:ext cx="914400" cy="0"/>
          </a:xfrm>
          <a:prstGeom prst="line">
            <a:avLst/>
          </a:prstGeom>
          <a:noFill/>
          <a:ln w="28575">
            <a:solidFill>
              <a:schemeClr val="tx1"/>
            </a:solidFill>
            <a:round/>
            <a:headEnd/>
            <a:tailEnd type="triangle" w="med" len="med"/>
          </a:ln>
        </p:spPr>
        <p:txBody>
          <a:bodyPr/>
          <a:lstStyle/>
          <a:p>
            <a:endParaRPr lang="en-US"/>
          </a:p>
        </p:txBody>
      </p:sp>
      <p:sp>
        <p:nvSpPr>
          <p:cNvPr id="182277" name="Text Box 5"/>
          <p:cNvSpPr txBox="1">
            <a:spLocks noChangeArrowheads="1"/>
          </p:cNvSpPr>
          <p:nvPr/>
        </p:nvSpPr>
        <p:spPr bwMode="auto">
          <a:xfrm>
            <a:off x="1879600" y="2365375"/>
            <a:ext cx="1828800" cy="457200"/>
          </a:xfrm>
          <a:prstGeom prst="rect">
            <a:avLst/>
          </a:prstGeom>
          <a:noFill/>
          <a:ln w="28575" algn="ctr">
            <a:noFill/>
            <a:miter lim="800000"/>
            <a:headEnd/>
            <a:tailEnd/>
          </a:ln>
        </p:spPr>
        <p:txBody>
          <a:bodyPr>
            <a:spAutoFit/>
          </a:bodyPr>
          <a:lstStyle/>
          <a:p>
            <a:pPr algn="ctr" rtl="1">
              <a:spcBef>
                <a:spcPct val="50000"/>
              </a:spcBef>
            </a:pPr>
            <a:r>
              <a:rPr lang="en-US" sz="2000" dirty="0">
                <a:latin typeface="Times New Roman" pitchFamily="18" charset="0"/>
                <a:cs typeface="B Koodak" pitchFamily="2" charset="-78"/>
              </a:rPr>
              <a:t> </a:t>
            </a:r>
            <a:r>
              <a:rPr lang="fa-IR" sz="2400" dirty="0" smtClean="0">
                <a:latin typeface="Times New Roman" pitchFamily="18" charset="0"/>
                <a:cs typeface="B Koodak" pitchFamily="2" charset="-78"/>
              </a:rPr>
              <a:t>مقايسه گر</a:t>
            </a:r>
            <a:endParaRPr lang="en-US" sz="2400" dirty="0">
              <a:latin typeface="Times New Roman" pitchFamily="18" charset="0"/>
              <a:cs typeface="B Koodak" pitchFamily="2" charset="-78"/>
            </a:endParaRPr>
          </a:p>
        </p:txBody>
      </p:sp>
      <p:sp>
        <p:nvSpPr>
          <p:cNvPr id="182278" name="Line 6"/>
          <p:cNvSpPr>
            <a:spLocks noChangeShapeType="1"/>
          </p:cNvSpPr>
          <p:nvPr/>
        </p:nvSpPr>
        <p:spPr bwMode="auto">
          <a:xfrm>
            <a:off x="3763963" y="1843087"/>
            <a:ext cx="823912" cy="0"/>
          </a:xfrm>
          <a:prstGeom prst="line">
            <a:avLst/>
          </a:prstGeom>
          <a:noFill/>
          <a:ln w="28575">
            <a:solidFill>
              <a:schemeClr val="tx1"/>
            </a:solidFill>
            <a:round/>
            <a:headEnd/>
            <a:tailEnd type="triangle" w="med" len="med"/>
          </a:ln>
        </p:spPr>
        <p:txBody>
          <a:bodyPr/>
          <a:lstStyle/>
          <a:p>
            <a:endParaRPr lang="en-US"/>
          </a:p>
        </p:txBody>
      </p:sp>
      <p:sp>
        <p:nvSpPr>
          <p:cNvPr id="182279" name="Line 7"/>
          <p:cNvSpPr>
            <a:spLocks noChangeShapeType="1"/>
          </p:cNvSpPr>
          <p:nvPr/>
        </p:nvSpPr>
        <p:spPr bwMode="auto">
          <a:xfrm>
            <a:off x="3763963" y="3489325"/>
            <a:ext cx="823912" cy="0"/>
          </a:xfrm>
          <a:prstGeom prst="line">
            <a:avLst/>
          </a:prstGeom>
          <a:noFill/>
          <a:ln w="28575">
            <a:solidFill>
              <a:schemeClr val="tx1"/>
            </a:solidFill>
            <a:round/>
            <a:headEnd/>
            <a:tailEnd type="triangle" w="med" len="med"/>
          </a:ln>
        </p:spPr>
        <p:txBody>
          <a:bodyPr/>
          <a:lstStyle/>
          <a:p>
            <a:endParaRPr lang="en-US"/>
          </a:p>
        </p:txBody>
      </p:sp>
      <p:sp>
        <p:nvSpPr>
          <p:cNvPr id="182280" name="Line 8"/>
          <p:cNvSpPr>
            <a:spLocks noChangeShapeType="1"/>
          </p:cNvSpPr>
          <p:nvPr/>
        </p:nvSpPr>
        <p:spPr bwMode="auto">
          <a:xfrm>
            <a:off x="3763963" y="2667000"/>
            <a:ext cx="823912" cy="0"/>
          </a:xfrm>
          <a:prstGeom prst="line">
            <a:avLst/>
          </a:prstGeom>
          <a:noFill/>
          <a:ln w="28575">
            <a:solidFill>
              <a:schemeClr val="tx1"/>
            </a:solidFill>
            <a:round/>
            <a:headEnd/>
            <a:tailEnd type="triangle" w="med" len="med"/>
          </a:ln>
        </p:spPr>
        <p:txBody>
          <a:bodyPr/>
          <a:lstStyle/>
          <a:p>
            <a:endParaRPr lang="en-US"/>
          </a:p>
        </p:txBody>
      </p:sp>
      <p:sp>
        <p:nvSpPr>
          <p:cNvPr id="182281" name="Line 9"/>
          <p:cNvSpPr>
            <a:spLocks noChangeShapeType="1"/>
          </p:cNvSpPr>
          <p:nvPr/>
        </p:nvSpPr>
        <p:spPr bwMode="auto">
          <a:xfrm flipH="1">
            <a:off x="1203325" y="2025649"/>
            <a:ext cx="274638" cy="382587"/>
          </a:xfrm>
          <a:prstGeom prst="line">
            <a:avLst/>
          </a:prstGeom>
          <a:noFill/>
          <a:ln w="6350">
            <a:solidFill>
              <a:schemeClr val="tx1"/>
            </a:solidFill>
            <a:round/>
            <a:headEnd/>
            <a:tailEnd/>
          </a:ln>
        </p:spPr>
        <p:txBody>
          <a:bodyPr/>
          <a:lstStyle/>
          <a:p>
            <a:endParaRPr lang="en-US"/>
          </a:p>
        </p:txBody>
      </p:sp>
      <p:sp>
        <p:nvSpPr>
          <p:cNvPr id="182282" name="Line 10"/>
          <p:cNvSpPr>
            <a:spLocks noChangeShapeType="1"/>
          </p:cNvSpPr>
          <p:nvPr/>
        </p:nvSpPr>
        <p:spPr bwMode="auto">
          <a:xfrm flipH="1">
            <a:off x="1203325" y="3124200"/>
            <a:ext cx="274638" cy="350837"/>
          </a:xfrm>
          <a:prstGeom prst="line">
            <a:avLst/>
          </a:prstGeom>
          <a:noFill/>
          <a:ln w="6350">
            <a:solidFill>
              <a:schemeClr val="tx1"/>
            </a:solidFill>
            <a:round/>
            <a:headEnd/>
            <a:tailEnd/>
          </a:ln>
        </p:spPr>
        <p:txBody>
          <a:bodyPr/>
          <a:lstStyle/>
          <a:p>
            <a:endParaRPr lang="en-US"/>
          </a:p>
        </p:txBody>
      </p:sp>
      <p:sp>
        <p:nvSpPr>
          <p:cNvPr id="182283" name="Text Box 11"/>
          <p:cNvSpPr txBox="1">
            <a:spLocks noChangeArrowheads="1"/>
          </p:cNvSpPr>
          <p:nvPr/>
        </p:nvSpPr>
        <p:spPr bwMode="auto">
          <a:xfrm>
            <a:off x="1295400" y="1660525"/>
            <a:ext cx="639763" cy="396875"/>
          </a:xfrm>
          <a:prstGeom prst="rect">
            <a:avLst/>
          </a:prstGeom>
          <a:noFill/>
          <a:ln w="28575" algn="ctr">
            <a:noFill/>
            <a:miter lim="800000"/>
            <a:headEnd/>
            <a:tailEnd/>
          </a:ln>
        </p:spPr>
        <p:txBody>
          <a:bodyPr>
            <a:spAutoFit/>
          </a:bodyPr>
          <a:lstStyle/>
          <a:p>
            <a:pPr>
              <a:spcBef>
                <a:spcPct val="50000"/>
              </a:spcBef>
            </a:pPr>
            <a:r>
              <a:rPr lang="en-US" sz="2000">
                <a:latin typeface="Times New Roman" pitchFamily="18" charset="0"/>
                <a:cs typeface="Arial" pitchFamily="34" charset="0"/>
              </a:rPr>
              <a:t>2</a:t>
            </a:r>
          </a:p>
        </p:txBody>
      </p:sp>
      <p:sp>
        <p:nvSpPr>
          <p:cNvPr id="182284" name="Text Box 12"/>
          <p:cNvSpPr txBox="1">
            <a:spLocks noChangeArrowheads="1"/>
          </p:cNvSpPr>
          <p:nvPr/>
        </p:nvSpPr>
        <p:spPr bwMode="auto">
          <a:xfrm>
            <a:off x="1295400" y="2757487"/>
            <a:ext cx="639763" cy="396875"/>
          </a:xfrm>
          <a:prstGeom prst="rect">
            <a:avLst/>
          </a:prstGeom>
          <a:noFill/>
          <a:ln w="28575" algn="ctr">
            <a:noFill/>
            <a:miter lim="800000"/>
            <a:headEnd/>
            <a:tailEnd/>
          </a:ln>
        </p:spPr>
        <p:txBody>
          <a:bodyPr>
            <a:spAutoFit/>
          </a:bodyPr>
          <a:lstStyle/>
          <a:p>
            <a:pPr>
              <a:spcBef>
                <a:spcPct val="50000"/>
              </a:spcBef>
            </a:pPr>
            <a:r>
              <a:rPr lang="en-US" sz="2000">
                <a:latin typeface="Times New Roman" pitchFamily="18" charset="0"/>
                <a:cs typeface="Arial" pitchFamily="34" charset="0"/>
              </a:rPr>
              <a:t>2</a:t>
            </a:r>
          </a:p>
        </p:txBody>
      </p:sp>
      <p:sp>
        <p:nvSpPr>
          <p:cNvPr id="182285" name="Text Box 13"/>
          <p:cNvSpPr txBox="1">
            <a:spLocks noChangeArrowheads="1"/>
          </p:cNvSpPr>
          <p:nvPr/>
        </p:nvSpPr>
        <p:spPr bwMode="auto">
          <a:xfrm>
            <a:off x="381000" y="1935162"/>
            <a:ext cx="639763" cy="457200"/>
          </a:xfrm>
          <a:prstGeom prst="rect">
            <a:avLst/>
          </a:prstGeom>
          <a:noFill/>
          <a:ln w="28575" algn="ctr">
            <a:noFill/>
            <a:miter lim="800000"/>
            <a:headEnd/>
            <a:tailEnd/>
          </a:ln>
        </p:spPr>
        <p:txBody>
          <a:bodyPr>
            <a:spAutoFit/>
          </a:bodyPr>
          <a:lstStyle/>
          <a:p>
            <a:pPr>
              <a:spcBef>
                <a:spcPct val="50000"/>
              </a:spcBef>
            </a:pPr>
            <a:r>
              <a:rPr lang="en-US" sz="2400">
                <a:latin typeface="Times New Roman" pitchFamily="18" charset="0"/>
                <a:cs typeface="Arial" pitchFamily="34" charset="0"/>
              </a:rPr>
              <a:t>A</a:t>
            </a:r>
          </a:p>
        </p:txBody>
      </p:sp>
      <p:sp>
        <p:nvSpPr>
          <p:cNvPr id="182286" name="Text Box 14"/>
          <p:cNvSpPr txBox="1">
            <a:spLocks noChangeArrowheads="1"/>
          </p:cNvSpPr>
          <p:nvPr/>
        </p:nvSpPr>
        <p:spPr bwMode="auto">
          <a:xfrm>
            <a:off x="381000" y="3032125"/>
            <a:ext cx="639763" cy="457200"/>
          </a:xfrm>
          <a:prstGeom prst="rect">
            <a:avLst/>
          </a:prstGeom>
          <a:noFill/>
          <a:ln w="28575" algn="ctr">
            <a:noFill/>
            <a:miter lim="800000"/>
            <a:headEnd/>
            <a:tailEnd/>
          </a:ln>
        </p:spPr>
        <p:txBody>
          <a:bodyPr>
            <a:spAutoFit/>
          </a:bodyPr>
          <a:lstStyle/>
          <a:p>
            <a:pPr>
              <a:spcBef>
                <a:spcPct val="50000"/>
              </a:spcBef>
            </a:pPr>
            <a:r>
              <a:rPr lang="en-US" sz="2400">
                <a:latin typeface="Times New Roman" pitchFamily="18" charset="0"/>
                <a:cs typeface="Arial" pitchFamily="34" charset="0"/>
              </a:rPr>
              <a:t>B</a:t>
            </a:r>
          </a:p>
        </p:txBody>
      </p:sp>
      <p:sp>
        <p:nvSpPr>
          <p:cNvPr id="182287" name="Text Box 15"/>
          <p:cNvSpPr txBox="1">
            <a:spLocks noChangeArrowheads="1"/>
          </p:cNvSpPr>
          <p:nvPr/>
        </p:nvSpPr>
        <p:spPr bwMode="auto">
          <a:xfrm>
            <a:off x="4587875" y="1568450"/>
            <a:ext cx="1554163" cy="457200"/>
          </a:xfrm>
          <a:prstGeom prst="rect">
            <a:avLst/>
          </a:prstGeom>
          <a:noFill/>
          <a:ln w="28575" algn="ctr">
            <a:noFill/>
            <a:miter lim="800000"/>
            <a:headEnd/>
            <a:tailEnd/>
          </a:ln>
        </p:spPr>
        <p:txBody>
          <a:bodyPr>
            <a:spAutoFit/>
          </a:bodyPr>
          <a:lstStyle/>
          <a:p>
            <a:pPr>
              <a:spcBef>
                <a:spcPct val="50000"/>
              </a:spcBef>
            </a:pPr>
            <a:r>
              <a:rPr lang="en-US" sz="2400" dirty="0">
                <a:latin typeface="Times New Roman" pitchFamily="18" charset="0"/>
                <a:cs typeface="Arial" pitchFamily="34" charset="0"/>
              </a:rPr>
              <a:t>F</a:t>
            </a:r>
            <a:r>
              <a:rPr lang="en-US" sz="2400" baseline="-25000" dirty="0">
                <a:latin typeface="Times New Roman" pitchFamily="18" charset="0"/>
                <a:cs typeface="Arial" pitchFamily="34" charset="0"/>
              </a:rPr>
              <a:t>1 </a:t>
            </a:r>
            <a:r>
              <a:rPr lang="en-US" sz="2400" dirty="0">
                <a:latin typeface="Times New Roman" pitchFamily="18" charset="0"/>
                <a:cs typeface="Arial" pitchFamily="34" charset="0"/>
              </a:rPr>
              <a:t>, </a:t>
            </a:r>
            <a:r>
              <a:rPr lang="en-US" sz="2400" dirty="0" smtClean="0">
                <a:latin typeface="Times New Roman" pitchFamily="18" charset="0"/>
                <a:cs typeface="Arial" pitchFamily="34" charset="0"/>
              </a:rPr>
              <a:t>A</a:t>
            </a:r>
            <a:r>
              <a:rPr lang="en-US" sz="2400" b="1" dirty="0" smtClean="0">
                <a:latin typeface="Times New Roman" pitchFamily="18" charset="0"/>
                <a:cs typeface="Arial" pitchFamily="34" charset="0"/>
              </a:rPr>
              <a:t>&lt;</a:t>
            </a:r>
            <a:r>
              <a:rPr lang="en-US" sz="2400" dirty="0" smtClean="0">
                <a:latin typeface="Times New Roman" pitchFamily="18" charset="0"/>
                <a:cs typeface="Arial" pitchFamily="34" charset="0"/>
              </a:rPr>
              <a:t>B</a:t>
            </a:r>
            <a:endParaRPr lang="en-US" sz="2400" dirty="0">
              <a:latin typeface="Times New Roman" pitchFamily="18" charset="0"/>
              <a:cs typeface="Arial" pitchFamily="34" charset="0"/>
            </a:endParaRPr>
          </a:p>
        </p:txBody>
      </p:sp>
      <p:sp>
        <p:nvSpPr>
          <p:cNvPr id="182288" name="Text Box 16"/>
          <p:cNvSpPr txBox="1">
            <a:spLocks noChangeArrowheads="1"/>
          </p:cNvSpPr>
          <p:nvPr/>
        </p:nvSpPr>
        <p:spPr bwMode="auto">
          <a:xfrm>
            <a:off x="4587875" y="2392362"/>
            <a:ext cx="1554163" cy="457200"/>
          </a:xfrm>
          <a:prstGeom prst="rect">
            <a:avLst/>
          </a:prstGeom>
          <a:noFill/>
          <a:ln w="28575" algn="ctr">
            <a:noFill/>
            <a:miter lim="800000"/>
            <a:headEnd/>
            <a:tailEnd/>
          </a:ln>
        </p:spPr>
        <p:txBody>
          <a:bodyPr>
            <a:spAutoFit/>
          </a:bodyPr>
          <a:lstStyle/>
          <a:p>
            <a:pPr>
              <a:spcBef>
                <a:spcPct val="50000"/>
              </a:spcBef>
            </a:pPr>
            <a:r>
              <a:rPr lang="en-US" sz="2400">
                <a:latin typeface="Times New Roman" pitchFamily="18" charset="0"/>
                <a:cs typeface="Arial" pitchFamily="34" charset="0"/>
              </a:rPr>
              <a:t>F</a:t>
            </a:r>
            <a:r>
              <a:rPr lang="en-US" sz="2400" baseline="-25000">
                <a:latin typeface="Times New Roman" pitchFamily="18" charset="0"/>
                <a:cs typeface="Arial" pitchFamily="34" charset="0"/>
              </a:rPr>
              <a:t>2 </a:t>
            </a:r>
            <a:r>
              <a:rPr lang="en-US" sz="2400">
                <a:latin typeface="Times New Roman" pitchFamily="18" charset="0"/>
                <a:cs typeface="Arial" pitchFamily="34" charset="0"/>
              </a:rPr>
              <a:t>, A</a:t>
            </a:r>
            <a:r>
              <a:rPr lang="en-US" sz="2400" b="1">
                <a:latin typeface="Times New Roman" pitchFamily="18" charset="0"/>
                <a:cs typeface="Arial" pitchFamily="34" charset="0"/>
              </a:rPr>
              <a:t>=</a:t>
            </a:r>
            <a:r>
              <a:rPr lang="en-US" sz="2400">
                <a:latin typeface="Times New Roman" pitchFamily="18" charset="0"/>
                <a:cs typeface="Arial" pitchFamily="34" charset="0"/>
              </a:rPr>
              <a:t>B</a:t>
            </a:r>
          </a:p>
        </p:txBody>
      </p:sp>
      <p:sp>
        <p:nvSpPr>
          <p:cNvPr id="182289" name="Text Box 17"/>
          <p:cNvSpPr txBox="1">
            <a:spLocks noChangeArrowheads="1"/>
          </p:cNvSpPr>
          <p:nvPr/>
        </p:nvSpPr>
        <p:spPr bwMode="auto">
          <a:xfrm>
            <a:off x="4587875" y="3214687"/>
            <a:ext cx="1554163" cy="457200"/>
          </a:xfrm>
          <a:prstGeom prst="rect">
            <a:avLst/>
          </a:prstGeom>
          <a:noFill/>
          <a:ln w="28575" algn="ctr">
            <a:noFill/>
            <a:miter lim="800000"/>
            <a:headEnd/>
            <a:tailEnd/>
          </a:ln>
        </p:spPr>
        <p:txBody>
          <a:bodyPr>
            <a:spAutoFit/>
          </a:bodyPr>
          <a:lstStyle/>
          <a:p>
            <a:pPr>
              <a:spcBef>
                <a:spcPct val="50000"/>
              </a:spcBef>
            </a:pPr>
            <a:r>
              <a:rPr lang="en-US" sz="2400" dirty="0">
                <a:latin typeface="Times New Roman" pitchFamily="18" charset="0"/>
                <a:cs typeface="Arial" pitchFamily="34" charset="0"/>
              </a:rPr>
              <a:t>F</a:t>
            </a:r>
            <a:r>
              <a:rPr lang="en-US" sz="2400" baseline="-25000" dirty="0">
                <a:latin typeface="Times New Roman" pitchFamily="18" charset="0"/>
                <a:cs typeface="Arial" pitchFamily="34" charset="0"/>
              </a:rPr>
              <a:t>3 </a:t>
            </a:r>
            <a:r>
              <a:rPr lang="en-US" sz="2400" dirty="0">
                <a:latin typeface="Times New Roman" pitchFamily="18" charset="0"/>
                <a:cs typeface="Arial" pitchFamily="34" charset="0"/>
              </a:rPr>
              <a:t>, </a:t>
            </a:r>
            <a:r>
              <a:rPr lang="en-US" sz="2400" dirty="0" smtClean="0">
                <a:latin typeface="Times New Roman" pitchFamily="18" charset="0"/>
                <a:cs typeface="Arial" pitchFamily="34" charset="0"/>
              </a:rPr>
              <a:t>A</a:t>
            </a:r>
            <a:r>
              <a:rPr lang="en-US" sz="2400" b="1" dirty="0" smtClean="0">
                <a:latin typeface="Times New Roman" pitchFamily="18" charset="0"/>
                <a:cs typeface="Arial" pitchFamily="34" charset="0"/>
              </a:rPr>
              <a:t>&gt;</a:t>
            </a:r>
            <a:r>
              <a:rPr lang="en-US" sz="2400" dirty="0" smtClean="0">
                <a:latin typeface="Times New Roman" pitchFamily="18" charset="0"/>
                <a:cs typeface="Arial" pitchFamily="34" charset="0"/>
              </a:rPr>
              <a:t>B</a:t>
            </a:r>
            <a:endParaRPr lang="en-US" sz="2400" dirty="0">
              <a:latin typeface="Times New Roman" pitchFamily="18" charset="0"/>
              <a:cs typeface="Arial" pitchFamily="34" charset="0"/>
            </a:endParaRPr>
          </a:p>
        </p:txBody>
      </p:sp>
      <p:sp>
        <p:nvSpPr>
          <p:cNvPr id="182290" name="Text Box 18"/>
          <p:cNvSpPr txBox="1">
            <a:spLocks noChangeArrowheads="1"/>
          </p:cNvSpPr>
          <p:nvPr/>
        </p:nvSpPr>
        <p:spPr bwMode="auto">
          <a:xfrm>
            <a:off x="6172200" y="1828800"/>
            <a:ext cx="2743200" cy="457200"/>
          </a:xfrm>
          <a:prstGeom prst="rect">
            <a:avLst/>
          </a:prstGeom>
          <a:noFill/>
          <a:ln w="28575" algn="ctr">
            <a:noFill/>
            <a:miter lim="800000"/>
            <a:headEnd/>
            <a:tailEnd/>
          </a:ln>
        </p:spPr>
        <p:txBody>
          <a:bodyPr>
            <a:spAutoFit/>
          </a:bodyPr>
          <a:lstStyle/>
          <a:p>
            <a:pPr>
              <a:spcBef>
                <a:spcPct val="50000"/>
              </a:spcBef>
            </a:pPr>
            <a:r>
              <a:rPr lang="en-US" sz="2400" dirty="0">
                <a:latin typeface="Times New Roman" pitchFamily="18" charset="0"/>
                <a:cs typeface="Arial" pitchFamily="34" charset="0"/>
              </a:rPr>
              <a:t>F</a:t>
            </a:r>
            <a:r>
              <a:rPr lang="en-US" sz="2400" baseline="-25000" dirty="0">
                <a:latin typeface="Times New Roman" pitchFamily="18" charset="0"/>
                <a:cs typeface="Arial" pitchFamily="34" charset="0"/>
              </a:rPr>
              <a:t>1 </a:t>
            </a:r>
            <a:r>
              <a:rPr lang="en-US" sz="2400" b="1" dirty="0">
                <a:latin typeface="Times New Roman" pitchFamily="18" charset="0"/>
                <a:cs typeface="Arial" pitchFamily="34" charset="0"/>
              </a:rPr>
              <a:t>=</a:t>
            </a:r>
            <a:r>
              <a:rPr lang="en-US" sz="2400" dirty="0">
                <a:latin typeface="Times New Roman" pitchFamily="18" charset="0"/>
                <a:cs typeface="Arial" pitchFamily="34" charset="0"/>
              </a:rPr>
              <a:t>1,  If  </a:t>
            </a:r>
            <a:r>
              <a:rPr lang="en-US" sz="2400" dirty="0" smtClean="0">
                <a:latin typeface="Times New Roman" pitchFamily="18" charset="0"/>
                <a:cs typeface="Arial" pitchFamily="34" charset="0"/>
              </a:rPr>
              <a:t>A</a:t>
            </a:r>
            <a:r>
              <a:rPr lang="en-US" sz="2400" b="1" dirty="0" smtClean="0">
                <a:latin typeface="Times New Roman" pitchFamily="18" charset="0"/>
                <a:cs typeface="Arial" pitchFamily="34" charset="0"/>
              </a:rPr>
              <a:t>&lt;</a:t>
            </a:r>
            <a:r>
              <a:rPr lang="en-US" sz="2400" dirty="0" smtClean="0">
                <a:latin typeface="Times New Roman" pitchFamily="18" charset="0"/>
                <a:cs typeface="Arial" pitchFamily="34" charset="0"/>
              </a:rPr>
              <a:t>B</a:t>
            </a:r>
            <a:endParaRPr lang="en-US" sz="2400" dirty="0">
              <a:latin typeface="Times New Roman" pitchFamily="18" charset="0"/>
              <a:cs typeface="Arial" pitchFamily="34" charset="0"/>
            </a:endParaRPr>
          </a:p>
        </p:txBody>
      </p:sp>
      <p:sp>
        <p:nvSpPr>
          <p:cNvPr id="182291" name="Text Box 19"/>
          <p:cNvSpPr txBox="1">
            <a:spLocks noChangeArrowheads="1"/>
          </p:cNvSpPr>
          <p:nvPr/>
        </p:nvSpPr>
        <p:spPr bwMode="auto">
          <a:xfrm>
            <a:off x="6172200" y="2286000"/>
            <a:ext cx="2743200" cy="457200"/>
          </a:xfrm>
          <a:prstGeom prst="rect">
            <a:avLst/>
          </a:prstGeom>
          <a:noFill/>
          <a:ln w="28575" algn="ctr">
            <a:noFill/>
            <a:miter lim="800000"/>
            <a:headEnd/>
            <a:tailEnd/>
          </a:ln>
        </p:spPr>
        <p:txBody>
          <a:bodyPr>
            <a:spAutoFit/>
          </a:bodyPr>
          <a:lstStyle/>
          <a:p>
            <a:pPr>
              <a:spcBef>
                <a:spcPct val="50000"/>
              </a:spcBef>
            </a:pPr>
            <a:r>
              <a:rPr lang="en-US" sz="2400">
                <a:latin typeface="Times New Roman" pitchFamily="18" charset="0"/>
                <a:cs typeface="Arial" pitchFamily="34" charset="0"/>
              </a:rPr>
              <a:t>F</a:t>
            </a:r>
            <a:r>
              <a:rPr lang="en-US" sz="2400" baseline="-25000">
                <a:latin typeface="Times New Roman" pitchFamily="18" charset="0"/>
                <a:cs typeface="Arial" pitchFamily="34" charset="0"/>
              </a:rPr>
              <a:t>2 </a:t>
            </a:r>
            <a:r>
              <a:rPr lang="en-US" sz="2400" b="1">
                <a:latin typeface="Times New Roman" pitchFamily="18" charset="0"/>
                <a:cs typeface="Arial" pitchFamily="34" charset="0"/>
              </a:rPr>
              <a:t>=</a:t>
            </a:r>
            <a:r>
              <a:rPr lang="en-US" sz="2400">
                <a:latin typeface="Times New Roman" pitchFamily="18" charset="0"/>
                <a:cs typeface="Arial" pitchFamily="34" charset="0"/>
              </a:rPr>
              <a:t>1,  If  A</a:t>
            </a:r>
            <a:r>
              <a:rPr lang="en-US" sz="2400" b="1">
                <a:latin typeface="Times New Roman" pitchFamily="18" charset="0"/>
                <a:cs typeface="Arial" pitchFamily="34" charset="0"/>
              </a:rPr>
              <a:t>=</a:t>
            </a:r>
            <a:r>
              <a:rPr lang="en-US" sz="2400">
                <a:latin typeface="Times New Roman" pitchFamily="18" charset="0"/>
                <a:cs typeface="Arial" pitchFamily="34" charset="0"/>
              </a:rPr>
              <a:t>B</a:t>
            </a:r>
          </a:p>
        </p:txBody>
      </p:sp>
      <p:sp>
        <p:nvSpPr>
          <p:cNvPr id="182292" name="Text Box 20"/>
          <p:cNvSpPr txBox="1">
            <a:spLocks noChangeArrowheads="1"/>
          </p:cNvSpPr>
          <p:nvPr/>
        </p:nvSpPr>
        <p:spPr bwMode="auto">
          <a:xfrm>
            <a:off x="6172200" y="2743200"/>
            <a:ext cx="2743200" cy="457200"/>
          </a:xfrm>
          <a:prstGeom prst="rect">
            <a:avLst/>
          </a:prstGeom>
          <a:noFill/>
          <a:ln w="28575" algn="ctr">
            <a:noFill/>
            <a:miter lim="800000"/>
            <a:headEnd/>
            <a:tailEnd/>
          </a:ln>
        </p:spPr>
        <p:txBody>
          <a:bodyPr>
            <a:spAutoFit/>
          </a:bodyPr>
          <a:lstStyle/>
          <a:p>
            <a:pPr>
              <a:spcBef>
                <a:spcPct val="50000"/>
              </a:spcBef>
            </a:pPr>
            <a:r>
              <a:rPr lang="en-US" sz="2400" dirty="0">
                <a:latin typeface="Times New Roman" pitchFamily="18" charset="0"/>
                <a:cs typeface="Arial" pitchFamily="34" charset="0"/>
              </a:rPr>
              <a:t>F</a:t>
            </a:r>
            <a:r>
              <a:rPr lang="en-US" sz="2400" baseline="-25000" dirty="0">
                <a:latin typeface="Times New Roman" pitchFamily="18" charset="0"/>
                <a:cs typeface="Arial" pitchFamily="34" charset="0"/>
              </a:rPr>
              <a:t>3 </a:t>
            </a:r>
            <a:r>
              <a:rPr lang="en-US" sz="2400" b="1" dirty="0">
                <a:latin typeface="Times New Roman" pitchFamily="18" charset="0"/>
                <a:cs typeface="Arial" pitchFamily="34" charset="0"/>
              </a:rPr>
              <a:t>=</a:t>
            </a:r>
            <a:r>
              <a:rPr lang="en-US" sz="2400" dirty="0">
                <a:latin typeface="Times New Roman" pitchFamily="18" charset="0"/>
                <a:cs typeface="Arial" pitchFamily="34" charset="0"/>
              </a:rPr>
              <a:t>1,  If  </a:t>
            </a:r>
            <a:r>
              <a:rPr lang="en-US" sz="2400" dirty="0" smtClean="0">
                <a:latin typeface="Times New Roman" pitchFamily="18" charset="0"/>
                <a:cs typeface="Arial" pitchFamily="34" charset="0"/>
              </a:rPr>
              <a:t>A</a:t>
            </a:r>
            <a:r>
              <a:rPr lang="en-US" sz="2400" b="1" dirty="0" smtClean="0">
                <a:latin typeface="Times New Roman" pitchFamily="18" charset="0"/>
                <a:cs typeface="Arial" pitchFamily="34" charset="0"/>
              </a:rPr>
              <a:t>&gt;</a:t>
            </a:r>
            <a:r>
              <a:rPr lang="en-US" sz="2400" dirty="0" smtClean="0">
                <a:latin typeface="Times New Roman" pitchFamily="18" charset="0"/>
                <a:cs typeface="Arial" pitchFamily="34" charset="0"/>
              </a:rPr>
              <a:t>B</a:t>
            </a:r>
            <a:endParaRPr lang="en-US" sz="2400" dirty="0">
              <a:latin typeface="Times New Roman" pitchFamily="18" charset="0"/>
              <a:cs typeface="Arial" pitchFamily="34" charset="0"/>
            </a:endParaRPr>
          </a:p>
        </p:txBody>
      </p:sp>
      <p:sp>
        <p:nvSpPr>
          <p:cNvPr id="182293" name="AutoShape 21"/>
          <p:cNvSpPr>
            <a:spLocks/>
          </p:cNvSpPr>
          <p:nvPr/>
        </p:nvSpPr>
        <p:spPr bwMode="auto">
          <a:xfrm>
            <a:off x="5989637" y="1828800"/>
            <a:ext cx="92075" cy="1462087"/>
          </a:xfrm>
          <a:prstGeom prst="leftBrace">
            <a:avLst>
              <a:gd name="adj1" fmla="val 132328"/>
              <a:gd name="adj2" fmla="val 50000"/>
            </a:avLst>
          </a:prstGeom>
          <a:noFill/>
          <a:ln w="19050">
            <a:solidFill>
              <a:schemeClr val="tx1"/>
            </a:solidFill>
            <a:round/>
            <a:headEnd/>
            <a:tailEnd/>
          </a:ln>
        </p:spPr>
        <p:txBody>
          <a:bodyPr wrap="none" anchor="ctr"/>
          <a:lstStyle/>
          <a:p>
            <a:endParaRPr lang="en-US"/>
          </a:p>
        </p:txBody>
      </p:sp>
      <p:sp>
        <p:nvSpPr>
          <p:cNvPr id="23" name="Text Box 3"/>
          <p:cNvSpPr txBox="1">
            <a:spLocks noChangeArrowheads="1"/>
          </p:cNvSpPr>
          <p:nvPr/>
        </p:nvSpPr>
        <p:spPr bwMode="auto">
          <a:xfrm>
            <a:off x="381000" y="228600"/>
            <a:ext cx="8547100" cy="954107"/>
          </a:xfrm>
          <a:prstGeom prst="rect">
            <a:avLst/>
          </a:prstGeom>
          <a:noFill/>
          <a:ln w="28575" algn="ctr">
            <a:noFill/>
            <a:miter lim="800000"/>
            <a:headEnd/>
            <a:tailEnd/>
          </a:ln>
        </p:spPr>
        <p:txBody>
          <a:bodyPr wrap="square">
            <a:spAutoFit/>
          </a:bodyPr>
          <a:lstStyle/>
          <a:p>
            <a:pPr algn="r" rtl="1">
              <a:spcBef>
                <a:spcPct val="50000"/>
              </a:spcBef>
              <a:buFont typeface="Arial" pitchFamily="34" charset="0"/>
              <a:buChar char="•"/>
            </a:pPr>
            <a:r>
              <a:rPr lang="fa-IR" sz="2800" b="1" dirty="0" smtClean="0">
                <a:latin typeface="Times New Roman" pitchFamily="18" charset="0"/>
                <a:ea typeface="PMingLiU" pitchFamily="18" charset="-120"/>
                <a:cs typeface="Lotus" pitchFamily="2" charset="-78"/>
              </a:rPr>
              <a:t> مقايسه گري </a:t>
            </a:r>
            <a:r>
              <a:rPr lang="fa-IR" sz="2800" b="1" dirty="0">
                <a:latin typeface="Times New Roman" pitchFamily="18" charset="0"/>
                <a:ea typeface="PMingLiU" pitchFamily="18" charset="-120"/>
                <a:cs typeface="Lotus" pitchFamily="2" charset="-78"/>
              </a:rPr>
              <a:t>طراحي كنيد كه دو </a:t>
            </a:r>
            <a:r>
              <a:rPr lang="fa-IR" sz="2800" b="1" dirty="0" smtClean="0">
                <a:latin typeface="Times New Roman" pitchFamily="18" charset="0"/>
                <a:ea typeface="PMingLiU" pitchFamily="18" charset="-120"/>
                <a:cs typeface="Lotus" pitchFamily="2" charset="-78"/>
              </a:rPr>
              <a:t>كلمه               و               را در </a:t>
            </a:r>
            <a:r>
              <a:rPr lang="fa-IR" sz="2800" b="1" dirty="0">
                <a:latin typeface="Times New Roman" pitchFamily="18" charset="0"/>
                <a:ea typeface="PMingLiU" pitchFamily="18" charset="-120"/>
                <a:cs typeface="Lotus" pitchFamily="2" charset="-78"/>
              </a:rPr>
              <a:t>كد دودويي مقايسه كند</a:t>
            </a:r>
            <a:r>
              <a:rPr lang="fa-IR" sz="2000" b="1" dirty="0">
                <a:latin typeface="Times New Roman" pitchFamily="18" charset="0"/>
                <a:ea typeface="PMingLiU" pitchFamily="18" charset="-120"/>
                <a:cs typeface="Lotus" pitchFamily="2" charset="-78"/>
              </a:rPr>
              <a:t>.</a:t>
            </a:r>
            <a:endParaRPr lang="en-US" sz="2000" b="1" dirty="0">
              <a:latin typeface="Times New Roman" pitchFamily="18" charset="0"/>
              <a:ea typeface="PMingLiU" pitchFamily="18" charset="-120"/>
              <a:cs typeface="Lotus" pitchFamily="2" charset="-78"/>
            </a:endParaRPr>
          </a:p>
        </p:txBody>
      </p:sp>
      <p:sp>
        <p:nvSpPr>
          <p:cNvPr id="24" name="Text Box 4"/>
          <p:cNvSpPr txBox="1">
            <a:spLocks noChangeArrowheads="1"/>
          </p:cNvSpPr>
          <p:nvPr/>
        </p:nvSpPr>
        <p:spPr bwMode="auto">
          <a:xfrm>
            <a:off x="1879600" y="144342"/>
            <a:ext cx="1454150" cy="396875"/>
          </a:xfrm>
          <a:prstGeom prst="rect">
            <a:avLst/>
          </a:prstGeom>
          <a:noFill/>
          <a:ln w="28575" algn="ctr">
            <a:noFill/>
            <a:miter lim="800000"/>
            <a:headEnd/>
            <a:tailEnd/>
          </a:ln>
        </p:spPr>
        <p:txBody>
          <a:bodyPr wrap="square">
            <a:spAutoFit/>
          </a:bodyPr>
          <a:lstStyle/>
          <a:p>
            <a:pPr>
              <a:spcBef>
                <a:spcPct val="50000"/>
              </a:spcBef>
            </a:pPr>
            <a:r>
              <a:rPr lang="en-US" sz="2000" b="1" dirty="0">
                <a:latin typeface="Times New Roman" pitchFamily="18" charset="0"/>
                <a:ea typeface="PMingLiU" pitchFamily="18" charset="-120"/>
                <a:cs typeface="Lotus" pitchFamily="2" charset="-78"/>
              </a:rPr>
              <a:t> B=(B</a:t>
            </a:r>
            <a:r>
              <a:rPr lang="en-US" sz="2000" b="1" baseline="-25000" dirty="0">
                <a:latin typeface="Times New Roman" pitchFamily="18" charset="0"/>
                <a:ea typeface="PMingLiU" pitchFamily="18" charset="-120"/>
                <a:cs typeface="Lotus" pitchFamily="2" charset="-78"/>
              </a:rPr>
              <a:t>1</a:t>
            </a:r>
            <a:r>
              <a:rPr lang="en-US" sz="2000" b="1" dirty="0">
                <a:latin typeface="Times New Roman" pitchFamily="18" charset="0"/>
                <a:ea typeface="PMingLiU" pitchFamily="18" charset="-120"/>
                <a:cs typeface="Lotus" pitchFamily="2" charset="-78"/>
              </a:rPr>
              <a:t>B</a:t>
            </a:r>
            <a:r>
              <a:rPr lang="en-US" sz="2000" b="1" baseline="-25000" dirty="0">
                <a:latin typeface="Times New Roman" pitchFamily="18" charset="0"/>
                <a:ea typeface="PMingLiU" pitchFamily="18" charset="-120"/>
                <a:cs typeface="Lotus" pitchFamily="2" charset="-78"/>
              </a:rPr>
              <a:t>0</a:t>
            </a:r>
            <a:r>
              <a:rPr lang="en-US" sz="2000" b="1" dirty="0">
                <a:latin typeface="Times New Roman" pitchFamily="18" charset="0"/>
                <a:ea typeface="PMingLiU" pitchFamily="18" charset="-120"/>
                <a:cs typeface="Lotus" pitchFamily="2" charset="-78"/>
              </a:rPr>
              <a:t>) </a:t>
            </a:r>
            <a:r>
              <a:rPr lang="en-US" sz="2000" b="1" baseline="-25000" dirty="0">
                <a:latin typeface="Times New Roman" pitchFamily="18" charset="0"/>
                <a:ea typeface="PMingLiU" pitchFamily="18" charset="-120"/>
                <a:cs typeface="Lotus" pitchFamily="2" charset="-78"/>
              </a:rPr>
              <a:t>2</a:t>
            </a:r>
          </a:p>
        </p:txBody>
      </p:sp>
      <p:sp>
        <p:nvSpPr>
          <p:cNvPr id="25" name="Text Box 5"/>
          <p:cNvSpPr txBox="1">
            <a:spLocks noChangeArrowheads="1"/>
          </p:cNvSpPr>
          <p:nvPr/>
        </p:nvSpPr>
        <p:spPr bwMode="auto">
          <a:xfrm>
            <a:off x="3213100" y="116470"/>
            <a:ext cx="1409700" cy="400110"/>
          </a:xfrm>
          <a:prstGeom prst="rect">
            <a:avLst/>
          </a:prstGeom>
          <a:noFill/>
          <a:ln w="28575" algn="ctr">
            <a:noFill/>
            <a:miter lim="800000"/>
            <a:headEnd/>
            <a:tailEnd/>
          </a:ln>
        </p:spPr>
        <p:txBody>
          <a:bodyPr wrap="square">
            <a:spAutoFit/>
          </a:bodyPr>
          <a:lstStyle/>
          <a:p>
            <a:pPr>
              <a:spcBef>
                <a:spcPct val="50000"/>
              </a:spcBef>
            </a:pPr>
            <a:r>
              <a:rPr lang="en-US" sz="2000" b="1" dirty="0" smtClean="0">
                <a:latin typeface="Times New Roman" pitchFamily="18" charset="0"/>
                <a:ea typeface="PMingLiU" pitchFamily="18" charset="-120"/>
                <a:cs typeface="Lotus" pitchFamily="2" charset="-78"/>
              </a:rPr>
              <a:t>A</a:t>
            </a:r>
            <a:r>
              <a:rPr lang="en-US" sz="2000" b="1" dirty="0">
                <a:latin typeface="Times New Roman" pitchFamily="18" charset="0"/>
                <a:ea typeface="PMingLiU" pitchFamily="18" charset="-120"/>
                <a:cs typeface="Lotus" pitchFamily="2" charset="-78"/>
              </a:rPr>
              <a:t>=(A</a:t>
            </a:r>
            <a:r>
              <a:rPr lang="en-US" sz="2000" b="1" baseline="-25000" dirty="0">
                <a:latin typeface="Times New Roman" pitchFamily="18" charset="0"/>
                <a:ea typeface="PMingLiU" pitchFamily="18" charset="-120"/>
                <a:cs typeface="Lotus" pitchFamily="2" charset="-78"/>
              </a:rPr>
              <a:t>1</a:t>
            </a:r>
            <a:r>
              <a:rPr lang="en-US" sz="2000" b="1" dirty="0">
                <a:latin typeface="Times New Roman" pitchFamily="18" charset="0"/>
                <a:ea typeface="PMingLiU" pitchFamily="18" charset="-120"/>
                <a:cs typeface="Lotus" pitchFamily="2" charset="-78"/>
              </a:rPr>
              <a:t>A</a:t>
            </a:r>
            <a:r>
              <a:rPr lang="en-US" sz="2000" b="1" baseline="-25000" dirty="0">
                <a:latin typeface="Times New Roman" pitchFamily="18" charset="0"/>
                <a:ea typeface="PMingLiU" pitchFamily="18" charset="-120"/>
                <a:cs typeface="Lotus" pitchFamily="2" charset="-78"/>
              </a:rPr>
              <a:t>0</a:t>
            </a:r>
            <a:r>
              <a:rPr lang="en-US" sz="2000" b="1" dirty="0">
                <a:latin typeface="Times New Roman" pitchFamily="18" charset="0"/>
                <a:ea typeface="PMingLiU" pitchFamily="18" charset="-120"/>
                <a:cs typeface="Lotus" pitchFamily="2" charset="-78"/>
              </a:rPr>
              <a:t>) </a:t>
            </a:r>
            <a:r>
              <a:rPr lang="en-US" sz="2000" b="1" baseline="-25000" dirty="0">
                <a:latin typeface="Times New Roman" pitchFamily="18" charset="0"/>
                <a:ea typeface="PMingLiU" pitchFamily="18" charset="-120"/>
                <a:cs typeface="Lotus" pitchFamily="2" charset="-78"/>
              </a:rPr>
              <a:t>2 </a:t>
            </a:r>
          </a:p>
        </p:txBody>
      </p:sp>
      <p:sp>
        <p:nvSpPr>
          <p:cNvPr id="26" name="Line 6"/>
          <p:cNvSpPr>
            <a:spLocks noChangeShapeType="1"/>
          </p:cNvSpPr>
          <p:nvPr/>
        </p:nvSpPr>
        <p:spPr bwMode="auto">
          <a:xfrm>
            <a:off x="3290888" y="4432301"/>
            <a:ext cx="182562" cy="0"/>
          </a:xfrm>
          <a:prstGeom prst="line">
            <a:avLst/>
          </a:prstGeom>
          <a:noFill/>
          <a:ln w="19050">
            <a:solidFill>
              <a:schemeClr val="tx1"/>
            </a:solidFill>
            <a:round/>
            <a:headEnd/>
            <a:tailEnd/>
          </a:ln>
        </p:spPr>
        <p:txBody>
          <a:bodyPr/>
          <a:lstStyle/>
          <a:p>
            <a:endParaRPr lang="en-US"/>
          </a:p>
        </p:txBody>
      </p:sp>
      <p:sp>
        <p:nvSpPr>
          <p:cNvPr id="27" name="Line 7"/>
          <p:cNvSpPr>
            <a:spLocks noChangeShapeType="1"/>
          </p:cNvSpPr>
          <p:nvPr/>
        </p:nvSpPr>
        <p:spPr bwMode="auto">
          <a:xfrm>
            <a:off x="2468563" y="4432301"/>
            <a:ext cx="182562" cy="0"/>
          </a:xfrm>
          <a:prstGeom prst="line">
            <a:avLst/>
          </a:prstGeom>
          <a:noFill/>
          <a:ln w="19050">
            <a:solidFill>
              <a:schemeClr val="tx1"/>
            </a:solidFill>
            <a:round/>
            <a:headEnd/>
            <a:tailEnd/>
          </a:ln>
        </p:spPr>
        <p:txBody>
          <a:bodyPr/>
          <a:lstStyle/>
          <a:p>
            <a:endParaRPr lang="en-US"/>
          </a:p>
        </p:txBody>
      </p:sp>
      <p:sp>
        <p:nvSpPr>
          <p:cNvPr id="28" name="Line 13"/>
          <p:cNvSpPr>
            <a:spLocks noChangeShapeType="1"/>
          </p:cNvSpPr>
          <p:nvPr/>
        </p:nvSpPr>
        <p:spPr bwMode="auto">
          <a:xfrm>
            <a:off x="2193925" y="4432301"/>
            <a:ext cx="182563" cy="0"/>
          </a:xfrm>
          <a:prstGeom prst="line">
            <a:avLst/>
          </a:prstGeom>
          <a:noFill/>
          <a:ln w="19050">
            <a:solidFill>
              <a:schemeClr val="tx1"/>
            </a:solidFill>
            <a:round/>
            <a:headEnd/>
            <a:tailEnd/>
          </a:ln>
        </p:spPr>
        <p:txBody>
          <a:bodyPr/>
          <a:lstStyle/>
          <a:p>
            <a:endParaRPr lang="en-US"/>
          </a:p>
        </p:txBody>
      </p:sp>
      <p:sp>
        <p:nvSpPr>
          <p:cNvPr id="29" name="Line 14"/>
          <p:cNvSpPr>
            <a:spLocks noChangeShapeType="1"/>
          </p:cNvSpPr>
          <p:nvPr/>
        </p:nvSpPr>
        <p:spPr bwMode="auto">
          <a:xfrm>
            <a:off x="1462088" y="4432301"/>
            <a:ext cx="182562" cy="0"/>
          </a:xfrm>
          <a:prstGeom prst="line">
            <a:avLst/>
          </a:prstGeom>
          <a:noFill/>
          <a:ln w="19050">
            <a:solidFill>
              <a:schemeClr val="tx1"/>
            </a:solidFill>
            <a:round/>
            <a:headEnd/>
            <a:tailEnd/>
          </a:ln>
        </p:spPr>
        <p:txBody>
          <a:bodyPr/>
          <a:lstStyle/>
          <a:p>
            <a:endParaRPr lang="en-US"/>
          </a:p>
        </p:txBody>
      </p:sp>
      <p:grpSp>
        <p:nvGrpSpPr>
          <p:cNvPr id="2" name="Group 29"/>
          <p:cNvGrpSpPr/>
          <p:nvPr/>
        </p:nvGrpSpPr>
        <p:grpSpPr>
          <a:xfrm>
            <a:off x="593725" y="5164138"/>
            <a:ext cx="7407275" cy="396875"/>
            <a:chOff x="914400" y="3611563"/>
            <a:chExt cx="7407275" cy="396875"/>
          </a:xfrm>
        </p:grpSpPr>
        <p:sp>
          <p:nvSpPr>
            <p:cNvPr id="31" name="Text Box 3"/>
            <p:cNvSpPr txBox="1">
              <a:spLocks noChangeArrowheads="1"/>
            </p:cNvSpPr>
            <p:nvPr/>
          </p:nvSpPr>
          <p:spPr bwMode="auto">
            <a:xfrm>
              <a:off x="914400" y="3611563"/>
              <a:ext cx="7407275" cy="396875"/>
            </a:xfrm>
            <a:prstGeom prst="rect">
              <a:avLst/>
            </a:prstGeom>
            <a:noFill/>
            <a:ln w="28575" algn="ctr">
              <a:noFill/>
              <a:miter lim="800000"/>
              <a:headEnd/>
              <a:tailEnd/>
            </a:ln>
            <a:effectLst/>
          </p:spPr>
          <p:txBody>
            <a:bodyPr>
              <a:spAutoFit/>
            </a:bodyPr>
            <a:lstStyle/>
            <a:p>
              <a:pPr>
                <a:spcBef>
                  <a:spcPct val="50000"/>
                </a:spcBef>
                <a:defRPr/>
              </a:pPr>
              <a:r>
                <a:rPr lang="en-US" sz="2000" dirty="0">
                  <a:latin typeface="Times New Roman" pitchFamily="18" charset="0"/>
                  <a:cs typeface="Times New Roman" pitchFamily="18" charset="0"/>
                </a:rPr>
                <a:t>F</a:t>
              </a:r>
              <a:r>
                <a:rPr lang="en-US" sz="2000" baseline="-25000" dirty="0">
                  <a:latin typeface="Times New Roman" pitchFamily="18" charset="0"/>
                  <a:cs typeface="Times New Roman" pitchFamily="18" charset="0"/>
                </a:rPr>
                <a:t>2</a:t>
              </a:r>
              <a:r>
                <a:rPr lang="en-US" sz="2000" dirty="0">
                  <a:latin typeface="Times New Roman" pitchFamily="18" charset="0"/>
                  <a:cs typeface="Times New Roman" pitchFamily="18" charset="0"/>
                </a:rPr>
                <a:t>=A</a:t>
              </a:r>
              <a:r>
                <a:rPr lang="en-US" sz="2000" baseline="-25000" dirty="0">
                  <a:latin typeface="Times New Roman" pitchFamily="18" charset="0"/>
                  <a:cs typeface="Times New Roman" pitchFamily="18" charset="0"/>
                </a:rPr>
                <a:t>1</a:t>
              </a:r>
              <a:r>
                <a:rPr lang="en-US" sz="2000" dirty="0">
                  <a:latin typeface="Times New Roman" pitchFamily="18" charset="0"/>
                  <a:cs typeface="Times New Roman" pitchFamily="18" charset="0"/>
                </a:rPr>
                <a:t>A</a:t>
              </a:r>
              <a:r>
                <a:rPr lang="en-US" sz="2000" baseline="-25000" dirty="0">
                  <a:latin typeface="Times New Roman" pitchFamily="18" charset="0"/>
                  <a:cs typeface="Times New Roman" pitchFamily="18" charset="0"/>
                </a:rPr>
                <a:t>0 </a:t>
              </a:r>
              <a:r>
                <a:rPr lang="en-US" sz="2000" dirty="0">
                  <a:latin typeface="Times New Roman" pitchFamily="18" charset="0"/>
                  <a:cs typeface="Times New Roman" pitchFamily="18" charset="0"/>
                </a:rPr>
                <a:t>B</a:t>
              </a:r>
              <a:r>
                <a:rPr lang="en-US" sz="2000" baseline="-25000" dirty="0">
                  <a:latin typeface="Times New Roman" pitchFamily="18" charset="0"/>
                  <a:cs typeface="Times New Roman" pitchFamily="18" charset="0"/>
                </a:rPr>
                <a:t>1</a:t>
              </a:r>
              <a:r>
                <a:rPr lang="en-US" sz="2000" dirty="0">
                  <a:latin typeface="Times New Roman" pitchFamily="18" charset="0"/>
                  <a:cs typeface="Times New Roman" pitchFamily="18" charset="0"/>
                </a:rPr>
                <a:t>B</a:t>
              </a:r>
              <a:r>
                <a:rPr lang="en-US" sz="2000" baseline="-25000" dirty="0">
                  <a:latin typeface="Times New Roman" pitchFamily="18" charset="0"/>
                  <a:cs typeface="Times New Roman" pitchFamily="18" charset="0"/>
                </a:rPr>
                <a:t>0</a:t>
              </a:r>
              <a:r>
                <a:rPr lang="en-US" sz="2000" b="1" dirty="0">
                  <a:latin typeface="Times New Roman" pitchFamily="18" charset="0"/>
                  <a:cs typeface="Times New Roman" pitchFamily="18" charset="0"/>
                </a:rPr>
                <a:t>+ </a:t>
              </a:r>
              <a:r>
                <a:rPr lang="en-US" sz="2000" dirty="0">
                  <a:latin typeface="Times New Roman" pitchFamily="18" charset="0"/>
                  <a:cs typeface="Times New Roman" pitchFamily="18" charset="0"/>
                </a:rPr>
                <a:t>A</a:t>
              </a:r>
              <a:r>
                <a:rPr lang="en-US" sz="2000" baseline="-25000" dirty="0">
                  <a:latin typeface="Times New Roman" pitchFamily="18" charset="0"/>
                  <a:cs typeface="Times New Roman" pitchFamily="18" charset="0"/>
                </a:rPr>
                <a:t>1</a:t>
              </a:r>
              <a:r>
                <a:rPr lang="en-US" sz="2000" dirty="0">
                  <a:latin typeface="Times New Roman" pitchFamily="18" charset="0"/>
                  <a:cs typeface="Times New Roman" pitchFamily="18" charset="0"/>
                </a:rPr>
                <a:t>A</a:t>
              </a:r>
              <a:r>
                <a:rPr lang="en-US" sz="2000" baseline="-25000" dirty="0">
                  <a:latin typeface="Times New Roman" pitchFamily="18" charset="0"/>
                  <a:cs typeface="Times New Roman" pitchFamily="18" charset="0"/>
                </a:rPr>
                <a:t>0 </a:t>
              </a:r>
              <a:r>
                <a:rPr lang="en-US" sz="2000" dirty="0">
                  <a:latin typeface="Times New Roman" pitchFamily="18" charset="0"/>
                  <a:cs typeface="Times New Roman" pitchFamily="18" charset="0"/>
                </a:rPr>
                <a:t>B</a:t>
              </a:r>
              <a:r>
                <a:rPr lang="en-US" sz="2000" baseline="-25000" dirty="0">
                  <a:latin typeface="Times New Roman" pitchFamily="18" charset="0"/>
                  <a:cs typeface="Times New Roman" pitchFamily="18" charset="0"/>
                </a:rPr>
                <a:t>1</a:t>
              </a:r>
              <a:r>
                <a:rPr lang="en-US" sz="2000" dirty="0">
                  <a:latin typeface="Times New Roman" pitchFamily="18" charset="0"/>
                  <a:cs typeface="Times New Roman" pitchFamily="18" charset="0"/>
                </a:rPr>
                <a:t>B</a:t>
              </a:r>
              <a:r>
                <a:rPr lang="en-US" sz="2000" baseline="-25000" dirty="0">
                  <a:latin typeface="Times New Roman" pitchFamily="18" charset="0"/>
                  <a:cs typeface="Times New Roman" pitchFamily="18" charset="0"/>
                </a:rPr>
                <a:t>0</a:t>
              </a:r>
              <a:r>
                <a:rPr lang="en-US" sz="2000" b="1" dirty="0">
                  <a:latin typeface="Times New Roman" pitchFamily="18" charset="0"/>
                  <a:cs typeface="Times New Roman" pitchFamily="18" charset="0"/>
                </a:rPr>
                <a:t>+ </a:t>
              </a:r>
              <a:r>
                <a:rPr lang="en-US" sz="2000" dirty="0">
                  <a:latin typeface="Times New Roman" pitchFamily="18" charset="0"/>
                  <a:cs typeface="Times New Roman" pitchFamily="18" charset="0"/>
                </a:rPr>
                <a:t>A</a:t>
              </a:r>
              <a:r>
                <a:rPr lang="en-US" sz="2000" baseline="-25000" dirty="0">
                  <a:latin typeface="Times New Roman" pitchFamily="18" charset="0"/>
                  <a:cs typeface="Times New Roman" pitchFamily="18" charset="0"/>
                </a:rPr>
                <a:t>1</a:t>
              </a:r>
              <a:r>
                <a:rPr lang="en-US" sz="2000" dirty="0">
                  <a:latin typeface="Times New Roman" pitchFamily="18" charset="0"/>
                  <a:cs typeface="Times New Roman" pitchFamily="18" charset="0"/>
                </a:rPr>
                <a:t>A</a:t>
              </a:r>
              <a:r>
                <a:rPr lang="en-US" sz="2000" baseline="-25000" dirty="0">
                  <a:latin typeface="Times New Roman" pitchFamily="18" charset="0"/>
                  <a:cs typeface="Times New Roman" pitchFamily="18" charset="0"/>
                </a:rPr>
                <a:t>0</a:t>
              </a:r>
              <a:r>
                <a:rPr lang="en-US" sz="2000" dirty="0">
                  <a:latin typeface="Times New Roman" pitchFamily="18" charset="0"/>
                  <a:cs typeface="Times New Roman" pitchFamily="18" charset="0"/>
                </a:rPr>
                <a:t>B</a:t>
              </a:r>
              <a:r>
                <a:rPr lang="en-US" sz="2000" baseline="-25000" dirty="0">
                  <a:latin typeface="Times New Roman" pitchFamily="18" charset="0"/>
                  <a:cs typeface="Times New Roman" pitchFamily="18" charset="0"/>
                </a:rPr>
                <a:t>1 </a:t>
              </a:r>
              <a:r>
                <a:rPr lang="en-US" sz="2000" dirty="0">
                  <a:latin typeface="Times New Roman" pitchFamily="18" charset="0"/>
                  <a:cs typeface="Times New Roman" pitchFamily="18" charset="0"/>
                </a:rPr>
                <a:t>B</a:t>
              </a:r>
              <a:r>
                <a:rPr lang="en-US" sz="2000" baseline="-25000" dirty="0">
                  <a:latin typeface="Times New Roman" pitchFamily="18" charset="0"/>
                  <a:cs typeface="Times New Roman" pitchFamily="18" charset="0"/>
                </a:rPr>
                <a:t>0</a:t>
              </a:r>
              <a:r>
                <a:rPr lang="en-US" sz="2000" b="1" dirty="0">
                  <a:latin typeface="Times New Roman" pitchFamily="18" charset="0"/>
                  <a:cs typeface="Times New Roman" pitchFamily="18" charset="0"/>
                </a:rPr>
                <a:t>+</a:t>
              </a:r>
              <a:r>
                <a:rPr lang="en-US" sz="2000" dirty="0">
                  <a:latin typeface="Times New Roman" pitchFamily="18" charset="0"/>
                  <a:cs typeface="Times New Roman" pitchFamily="18" charset="0"/>
                </a:rPr>
                <a:t>A</a:t>
              </a:r>
              <a:r>
                <a:rPr lang="en-US" sz="2000" baseline="-25000" dirty="0">
                  <a:latin typeface="Times New Roman" pitchFamily="18" charset="0"/>
                  <a:cs typeface="Times New Roman" pitchFamily="18" charset="0"/>
                </a:rPr>
                <a:t>1</a:t>
              </a:r>
              <a:r>
                <a:rPr lang="en-US" sz="2000" dirty="0">
                  <a:latin typeface="Times New Roman" pitchFamily="18" charset="0"/>
                  <a:cs typeface="Times New Roman" pitchFamily="18" charset="0"/>
                </a:rPr>
                <a:t>A</a:t>
              </a:r>
              <a:r>
                <a:rPr lang="en-US" sz="2000" baseline="-25000" dirty="0">
                  <a:latin typeface="Times New Roman" pitchFamily="18" charset="0"/>
                  <a:cs typeface="Times New Roman" pitchFamily="18" charset="0"/>
                </a:rPr>
                <a:t>0</a:t>
              </a:r>
              <a:r>
                <a:rPr lang="en-US" sz="2000" dirty="0">
                  <a:latin typeface="Times New Roman" pitchFamily="18" charset="0"/>
                  <a:cs typeface="Times New Roman" pitchFamily="18" charset="0"/>
                </a:rPr>
                <a:t>B</a:t>
              </a:r>
              <a:r>
                <a:rPr lang="en-US" sz="2000" baseline="-25000" dirty="0">
                  <a:latin typeface="Times New Roman" pitchFamily="18" charset="0"/>
                  <a:cs typeface="Times New Roman" pitchFamily="18" charset="0"/>
                </a:rPr>
                <a:t>1</a:t>
              </a:r>
              <a:r>
                <a:rPr lang="en-US" sz="2000" dirty="0">
                  <a:effectLst>
                    <a:outerShdw blurRad="38100" dist="38100" dir="2700000" algn="tl">
                      <a:srgbClr val="C0C0C0"/>
                    </a:outerShdw>
                  </a:effectLst>
                  <a:latin typeface="Times New Roman" pitchFamily="18" charset="0"/>
                  <a:cs typeface="Times New Roman" pitchFamily="18" charset="0"/>
                </a:rPr>
                <a:t>B</a:t>
              </a:r>
              <a:r>
                <a:rPr lang="en-US" sz="2000" baseline="-25000" dirty="0">
                  <a:effectLst>
                    <a:outerShdw blurRad="38100" dist="38100" dir="2700000" algn="tl">
                      <a:srgbClr val="C0C0C0"/>
                    </a:outerShdw>
                  </a:effectLst>
                  <a:latin typeface="Times New Roman" pitchFamily="18" charset="0"/>
                  <a:cs typeface="Times New Roman" pitchFamily="18" charset="0"/>
                </a:rPr>
                <a:t>0</a:t>
              </a:r>
            </a:p>
          </p:txBody>
        </p:sp>
        <p:sp>
          <p:nvSpPr>
            <p:cNvPr id="32" name="Line 5"/>
            <p:cNvSpPr>
              <a:spLocks noChangeShapeType="1"/>
            </p:cNvSpPr>
            <p:nvPr/>
          </p:nvSpPr>
          <p:spPr bwMode="auto">
            <a:xfrm>
              <a:off x="1371600" y="3611563"/>
              <a:ext cx="182563" cy="0"/>
            </a:xfrm>
            <a:prstGeom prst="line">
              <a:avLst/>
            </a:prstGeom>
            <a:noFill/>
            <a:ln w="19050">
              <a:solidFill>
                <a:schemeClr val="tx1"/>
              </a:solidFill>
              <a:round/>
              <a:headEnd/>
              <a:tailEnd/>
            </a:ln>
          </p:spPr>
          <p:txBody>
            <a:bodyPr/>
            <a:lstStyle/>
            <a:p>
              <a:endParaRPr lang="en-US"/>
            </a:p>
          </p:txBody>
        </p:sp>
        <p:sp>
          <p:nvSpPr>
            <p:cNvPr id="33" name="Line 8"/>
            <p:cNvSpPr>
              <a:spLocks noChangeShapeType="1"/>
            </p:cNvSpPr>
            <p:nvPr/>
          </p:nvSpPr>
          <p:spPr bwMode="auto">
            <a:xfrm>
              <a:off x="1919288" y="3611563"/>
              <a:ext cx="182562" cy="0"/>
            </a:xfrm>
            <a:prstGeom prst="line">
              <a:avLst/>
            </a:prstGeom>
            <a:noFill/>
            <a:ln w="19050">
              <a:solidFill>
                <a:schemeClr val="tx1"/>
              </a:solidFill>
              <a:round/>
              <a:headEnd/>
              <a:tailEnd/>
            </a:ln>
          </p:spPr>
          <p:txBody>
            <a:bodyPr/>
            <a:lstStyle/>
            <a:p>
              <a:endParaRPr lang="en-US"/>
            </a:p>
          </p:txBody>
        </p:sp>
        <p:sp>
          <p:nvSpPr>
            <p:cNvPr id="34" name="Line 9"/>
            <p:cNvSpPr>
              <a:spLocks noChangeShapeType="1"/>
            </p:cNvSpPr>
            <p:nvPr/>
          </p:nvSpPr>
          <p:spPr bwMode="auto">
            <a:xfrm>
              <a:off x="1644650" y="3611563"/>
              <a:ext cx="182563" cy="0"/>
            </a:xfrm>
            <a:prstGeom prst="line">
              <a:avLst/>
            </a:prstGeom>
            <a:noFill/>
            <a:ln w="19050">
              <a:solidFill>
                <a:schemeClr val="tx1"/>
              </a:solidFill>
              <a:round/>
              <a:headEnd/>
              <a:tailEnd/>
            </a:ln>
          </p:spPr>
          <p:txBody>
            <a:bodyPr/>
            <a:lstStyle/>
            <a:p>
              <a:endParaRPr lang="en-US"/>
            </a:p>
          </p:txBody>
        </p:sp>
        <p:sp>
          <p:nvSpPr>
            <p:cNvPr id="35" name="Line 10"/>
            <p:cNvSpPr>
              <a:spLocks noChangeShapeType="1"/>
            </p:cNvSpPr>
            <p:nvPr/>
          </p:nvSpPr>
          <p:spPr bwMode="auto">
            <a:xfrm>
              <a:off x="2651125" y="3611563"/>
              <a:ext cx="182563" cy="0"/>
            </a:xfrm>
            <a:prstGeom prst="line">
              <a:avLst/>
            </a:prstGeom>
            <a:noFill/>
            <a:ln w="19050">
              <a:solidFill>
                <a:schemeClr val="tx1"/>
              </a:solidFill>
              <a:round/>
              <a:headEnd/>
              <a:tailEnd/>
            </a:ln>
          </p:spPr>
          <p:txBody>
            <a:bodyPr/>
            <a:lstStyle/>
            <a:p>
              <a:endParaRPr lang="en-US"/>
            </a:p>
          </p:txBody>
        </p:sp>
        <p:sp>
          <p:nvSpPr>
            <p:cNvPr id="36" name="Line 11"/>
            <p:cNvSpPr>
              <a:spLocks noChangeShapeType="1"/>
            </p:cNvSpPr>
            <p:nvPr/>
          </p:nvSpPr>
          <p:spPr bwMode="auto">
            <a:xfrm>
              <a:off x="3200400" y="3611563"/>
              <a:ext cx="182563" cy="0"/>
            </a:xfrm>
            <a:prstGeom prst="line">
              <a:avLst/>
            </a:prstGeom>
            <a:noFill/>
            <a:ln w="19050">
              <a:solidFill>
                <a:schemeClr val="tx1"/>
              </a:solidFill>
              <a:round/>
              <a:headEnd/>
              <a:tailEnd/>
            </a:ln>
          </p:spPr>
          <p:txBody>
            <a:bodyPr/>
            <a:lstStyle/>
            <a:p>
              <a:endParaRPr lang="en-US"/>
            </a:p>
          </p:txBody>
        </p:sp>
        <p:sp>
          <p:nvSpPr>
            <p:cNvPr id="37" name="Line 12"/>
            <p:cNvSpPr>
              <a:spLocks noChangeShapeType="1"/>
            </p:cNvSpPr>
            <p:nvPr/>
          </p:nvSpPr>
          <p:spPr bwMode="auto">
            <a:xfrm>
              <a:off x="2193925" y="3611563"/>
              <a:ext cx="182563" cy="0"/>
            </a:xfrm>
            <a:prstGeom prst="line">
              <a:avLst/>
            </a:prstGeom>
            <a:noFill/>
            <a:ln w="19050">
              <a:solidFill>
                <a:schemeClr val="tx1"/>
              </a:solidFill>
              <a:round/>
              <a:headEnd/>
              <a:tailEnd/>
            </a:ln>
          </p:spPr>
          <p:txBody>
            <a:bodyPr/>
            <a:lstStyle/>
            <a:p>
              <a:endParaRPr lang="en-US"/>
            </a:p>
          </p:txBody>
        </p:sp>
        <p:sp>
          <p:nvSpPr>
            <p:cNvPr id="38" name="Line 19"/>
            <p:cNvSpPr>
              <a:spLocks noChangeShapeType="1"/>
            </p:cNvSpPr>
            <p:nvPr/>
          </p:nvSpPr>
          <p:spPr bwMode="auto">
            <a:xfrm>
              <a:off x="4754563" y="3611563"/>
              <a:ext cx="182562" cy="0"/>
            </a:xfrm>
            <a:prstGeom prst="line">
              <a:avLst/>
            </a:prstGeom>
            <a:noFill/>
            <a:ln w="19050">
              <a:solidFill>
                <a:schemeClr val="tx1"/>
              </a:solidFill>
              <a:round/>
              <a:headEnd/>
              <a:tailEnd/>
            </a:ln>
          </p:spPr>
          <p:txBody>
            <a:bodyPr/>
            <a:lstStyle/>
            <a:p>
              <a:endParaRPr lang="en-US"/>
            </a:p>
          </p:txBody>
        </p:sp>
        <p:sp>
          <p:nvSpPr>
            <p:cNvPr id="39" name="Line 20"/>
            <p:cNvSpPr>
              <a:spLocks noChangeShapeType="1"/>
            </p:cNvSpPr>
            <p:nvPr/>
          </p:nvSpPr>
          <p:spPr bwMode="auto">
            <a:xfrm>
              <a:off x="4205288" y="3611563"/>
              <a:ext cx="182562" cy="0"/>
            </a:xfrm>
            <a:prstGeom prst="line">
              <a:avLst/>
            </a:prstGeom>
            <a:noFill/>
            <a:ln w="19050">
              <a:solidFill>
                <a:schemeClr val="tx1"/>
              </a:solidFill>
              <a:round/>
              <a:headEnd/>
              <a:tailEnd/>
            </a:ln>
          </p:spPr>
          <p:txBody>
            <a:bodyPr/>
            <a:lstStyle/>
            <a:p>
              <a:endParaRPr lang="en-US"/>
            </a:p>
          </p:txBody>
        </p:sp>
      </p:grpSp>
      <p:sp>
        <p:nvSpPr>
          <p:cNvPr id="40" name="Text Box 21"/>
          <p:cNvSpPr txBox="1">
            <a:spLocks noChangeArrowheads="1"/>
          </p:cNvSpPr>
          <p:nvPr/>
        </p:nvSpPr>
        <p:spPr bwMode="auto">
          <a:xfrm>
            <a:off x="4572000" y="4432301"/>
            <a:ext cx="3017838" cy="396875"/>
          </a:xfrm>
          <a:prstGeom prst="rect">
            <a:avLst/>
          </a:prstGeom>
          <a:noFill/>
          <a:ln w="28575" algn="ctr">
            <a:noFill/>
            <a:miter lim="800000"/>
            <a:headEnd/>
            <a:tailEnd/>
          </a:ln>
          <a:effectLst/>
        </p:spPr>
        <p:txBody>
          <a:bodyPr>
            <a:spAutoFit/>
          </a:bodyPr>
          <a:lstStyle/>
          <a:p>
            <a:pPr>
              <a:spcBef>
                <a:spcPct val="50000"/>
              </a:spcBef>
              <a:defRPr/>
            </a:pPr>
            <a:r>
              <a:rPr lang="en-US" sz="2000" dirty="0">
                <a:solidFill>
                  <a:srgbClr val="CC3399"/>
                </a:solidFill>
                <a:effectLst>
                  <a:outerShdw blurRad="38100" dist="38100" dir="2700000" algn="tl">
                    <a:srgbClr val="C0C0C0"/>
                  </a:outerShdw>
                </a:effectLst>
                <a:latin typeface="Times New Roman" pitchFamily="18" charset="0"/>
                <a:cs typeface="Times New Roman" pitchFamily="18" charset="0"/>
              </a:rPr>
              <a:t>For (A</a:t>
            </a:r>
            <a:r>
              <a:rPr lang="en-US" sz="2000" baseline="-25000" dirty="0">
                <a:solidFill>
                  <a:srgbClr val="CC3399"/>
                </a:solidFill>
                <a:effectLst>
                  <a:outerShdw blurRad="38100" dist="38100" dir="2700000" algn="tl">
                    <a:srgbClr val="C0C0C0"/>
                  </a:outerShdw>
                </a:effectLst>
                <a:latin typeface="Times New Roman" pitchFamily="18" charset="0"/>
                <a:cs typeface="Times New Roman" pitchFamily="18" charset="0"/>
              </a:rPr>
              <a:t>1</a:t>
            </a:r>
            <a:r>
              <a:rPr lang="en-US" sz="2000" dirty="0">
                <a:solidFill>
                  <a:srgbClr val="CC3399"/>
                </a:solidFill>
                <a:effectLst>
                  <a:outerShdw blurRad="38100" dist="38100" dir="2700000" algn="tl">
                    <a:srgbClr val="C0C0C0"/>
                  </a:outerShdw>
                </a:effectLst>
                <a:latin typeface="Times New Roman" pitchFamily="18" charset="0"/>
                <a:cs typeface="Times New Roman" pitchFamily="18" charset="0"/>
              </a:rPr>
              <a:t>A</a:t>
            </a:r>
            <a:r>
              <a:rPr lang="en-US" sz="2000" baseline="-25000" dirty="0">
                <a:solidFill>
                  <a:srgbClr val="CC3399"/>
                </a:solidFill>
                <a:effectLst>
                  <a:outerShdw blurRad="38100" dist="38100" dir="2700000" algn="tl">
                    <a:srgbClr val="C0C0C0"/>
                  </a:outerShdw>
                </a:effectLst>
                <a:latin typeface="Times New Roman" pitchFamily="18" charset="0"/>
                <a:cs typeface="Times New Roman" pitchFamily="18" charset="0"/>
              </a:rPr>
              <a:t>0</a:t>
            </a:r>
            <a:r>
              <a:rPr lang="en-US" sz="2000" dirty="0">
                <a:solidFill>
                  <a:srgbClr val="CC3399"/>
                </a:solidFill>
                <a:effectLst>
                  <a:outerShdw blurRad="38100" dist="38100" dir="2700000" algn="tl">
                    <a:srgbClr val="C0C0C0"/>
                  </a:outerShdw>
                </a:effectLst>
                <a:latin typeface="Times New Roman" pitchFamily="18" charset="0"/>
                <a:cs typeface="Times New Roman" pitchFamily="18" charset="0"/>
              </a:rPr>
              <a:t>)</a:t>
            </a:r>
            <a:r>
              <a:rPr lang="en-US" sz="2000" baseline="-25000" dirty="0">
                <a:solidFill>
                  <a:srgbClr val="CC3399"/>
                </a:solidFill>
                <a:effectLst>
                  <a:outerShdw blurRad="38100" dist="38100" dir="2700000" algn="tl">
                    <a:srgbClr val="C0C0C0"/>
                  </a:outerShdw>
                </a:effectLst>
                <a:latin typeface="Times New Roman" pitchFamily="18" charset="0"/>
                <a:cs typeface="Times New Roman" pitchFamily="18" charset="0"/>
              </a:rPr>
              <a:t>2</a:t>
            </a:r>
            <a:r>
              <a:rPr lang="en-US" sz="2000" dirty="0">
                <a:solidFill>
                  <a:srgbClr val="CC3399"/>
                </a:solidFill>
                <a:effectLst>
                  <a:outerShdw blurRad="38100" dist="38100" dir="2700000" algn="tl">
                    <a:srgbClr val="C0C0C0"/>
                  </a:outerShdw>
                </a:effectLst>
                <a:latin typeface="Times New Roman" pitchFamily="18" charset="0"/>
                <a:cs typeface="Times New Roman" pitchFamily="18" charset="0"/>
              </a:rPr>
              <a:t> </a:t>
            </a:r>
            <a:r>
              <a:rPr lang="en-US" sz="2000" b="1" dirty="0">
                <a:solidFill>
                  <a:srgbClr val="CC3399"/>
                </a:solidFill>
                <a:effectLst>
                  <a:outerShdw blurRad="38100" dist="38100" dir="2700000" algn="tl">
                    <a:srgbClr val="C0C0C0"/>
                  </a:outerShdw>
                </a:effectLst>
                <a:latin typeface="Times New Roman" pitchFamily="18" charset="0"/>
                <a:cs typeface="Times New Roman" pitchFamily="18" charset="0"/>
              </a:rPr>
              <a:t>&lt; </a:t>
            </a:r>
            <a:r>
              <a:rPr lang="en-US" sz="2000" dirty="0">
                <a:solidFill>
                  <a:srgbClr val="CC3399"/>
                </a:solidFill>
                <a:effectLst>
                  <a:outerShdw blurRad="38100" dist="38100" dir="2700000" algn="tl">
                    <a:srgbClr val="C0C0C0"/>
                  </a:outerShdw>
                </a:effectLst>
                <a:latin typeface="Times New Roman" pitchFamily="18" charset="0"/>
                <a:cs typeface="Times New Roman" pitchFamily="18" charset="0"/>
              </a:rPr>
              <a:t>(B</a:t>
            </a:r>
            <a:r>
              <a:rPr lang="en-US" sz="2000" baseline="-25000" dirty="0">
                <a:solidFill>
                  <a:srgbClr val="CC3399"/>
                </a:solidFill>
                <a:effectLst>
                  <a:outerShdw blurRad="38100" dist="38100" dir="2700000" algn="tl">
                    <a:srgbClr val="C0C0C0"/>
                  </a:outerShdw>
                </a:effectLst>
                <a:latin typeface="Times New Roman" pitchFamily="18" charset="0"/>
                <a:cs typeface="Times New Roman" pitchFamily="18" charset="0"/>
              </a:rPr>
              <a:t>1</a:t>
            </a:r>
            <a:r>
              <a:rPr lang="en-US" sz="2000" dirty="0">
                <a:solidFill>
                  <a:srgbClr val="CC3399"/>
                </a:solidFill>
                <a:effectLst>
                  <a:outerShdw blurRad="38100" dist="38100" dir="2700000" algn="tl">
                    <a:srgbClr val="C0C0C0"/>
                  </a:outerShdw>
                </a:effectLst>
                <a:latin typeface="Times New Roman" pitchFamily="18" charset="0"/>
                <a:cs typeface="Times New Roman" pitchFamily="18" charset="0"/>
              </a:rPr>
              <a:t>B</a:t>
            </a:r>
            <a:r>
              <a:rPr lang="en-US" sz="2000" baseline="-25000" dirty="0">
                <a:solidFill>
                  <a:srgbClr val="CC3399"/>
                </a:solidFill>
                <a:effectLst>
                  <a:outerShdw blurRad="38100" dist="38100" dir="2700000" algn="tl">
                    <a:srgbClr val="C0C0C0"/>
                  </a:outerShdw>
                </a:effectLst>
                <a:latin typeface="Times New Roman" pitchFamily="18" charset="0"/>
                <a:cs typeface="Times New Roman" pitchFamily="18" charset="0"/>
              </a:rPr>
              <a:t>0</a:t>
            </a:r>
            <a:r>
              <a:rPr lang="en-US" sz="2000" dirty="0">
                <a:solidFill>
                  <a:srgbClr val="CC3399"/>
                </a:solidFill>
                <a:effectLst>
                  <a:outerShdw blurRad="38100" dist="38100" dir="2700000" algn="tl">
                    <a:srgbClr val="C0C0C0"/>
                  </a:outerShdw>
                </a:effectLst>
                <a:latin typeface="Times New Roman" pitchFamily="18" charset="0"/>
                <a:cs typeface="Times New Roman" pitchFamily="18" charset="0"/>
              </a:rPr>
              <a:t>)</a:t>
            </a:r>
            <a:r>
              <a:rPr lang="en-US" sz="2000" baseline="-25000" dirty="0">
                <a:solidFill>
                  <a:srgbClr val="CC3399"/>
                </a:solidFill>
                <a:effectLst>
                  <a:outerShdw blurRad="38100" dist="38100" dir="2700000" algn="tl">
                    <a:srgbClr val="C0C0C0"/>
                  </a:outerShdw>
                </a:effectLst>
                <a:latin typeface="Times New Roman" pitchFamily="18" charset="0"/>
                <a:cs typeface="Times New Roman" pitchFamily="18" charset="0"/>
              </a:rPr>
              <a:t>2</a:t>
            </a:r>
          </a:p>
        </p:txBody>
      </p:sp>
      <p:sp>
        <p:nvSpPr>
          <p:cNvPr id="41" name="Text Box 22"/>
          <p:cNvSpPr txBox="1">
            <a:spLocks noChangeArrowheads="1"/>
          </p:cNvSpPr>
          <p:nvPr/>
        </p:nvSpPr>
        <p:spPr bwMode="auto">
          <a:xfrm>
            <a:off x="6248400" y="5240338"/>
            <a:ext cx="2590800" cy="400110"/>
          </a:xfrm>
          <a:prstGeom prst="rect">
            <a:avLst/>
          </a:prstGeom>
          <a:noFill/>
          <a:ln w="28575" algn="ctr">
            <a:noFill/>
            <a:miter lim="800000"/>
            <a:headEnd/>
            <a:tailEnd/>
          </a:ln>
          <a:effectLst/>
        </p:spPr>
        <p:txBody>
          <a:bodyPr wrap="square">
            <a:spAutoFit/>
          </a:bodyPr>
          <a:lstStyle/>
          <a:p>
            <a:pPr>
              <a:spcBef>
                <a:spcPct val="50000"/>
              </a:spcBef>
              <a:defRPr/>
            </a:pPr>
            <a:r>
              <a:rPr lang="en-US" sz="2000" dirty="0">
                <a:solidFill>
                  <a:srgbClr val="CC3399"/>
                </a:solidFill>
                <a:effectLst>
                  <a:outerShdw blurRad="38100" dist="38100" dir="2700000" algn="tl">
                    <a:srgbClr val="C0C0C0"/>
                  </a:outerShdw>
                </a:effectLst>
                <a:latin typeface="Times New Roman" pitchFamily="18" charset="0"/>
                <a:cs typeface="Times New Roman" pitchFamily="18" charset="0"/>
              </a:rPr>
              <a:t>For (A</a:t>
            </a:r>
            <a:r>
              <a:rPr lang="en-US" sz="2000" baseline="-25000" dirty="0">
                <a:solidFill>
                  <a:srgbClr val="CC3399"/>
                </a:solidFill>
                <a:effectLst>
                  <a:outerShdw blurRad="38100" dist="38100" dir="2700000" algn="tl">
                    <a:srgbClr val="C0C0C0"/>
                  </a:outerShdw>
                </a:effectLst>
                <a:latin typeface="Times New Roman" pitchFamily="18" charset="0"/>
                <a:cs typeface="Times New Roman" pitchFamily="18" charset="0"/>
              </a:rPr>
              <a:t>1</a:t>
            </a:r>
            <a:r>
              <a:rPr lang="en-US" sz="2000" dirty="0">
                <a:solidFill>
                  <a:srgbClr val="CC3399"/>
                </a:solidFill>
                <a:effectLst>
                  <a:outerShdw blurRad="38100" dist="38100" dir="2700000" algn="tl">
                    <a:srgbClr val="C0C0C0"/>
                  </a:outerShdw>
                </a:effectLst>
                <a:latin typeface="Times New Roman" pitchFamily="18" charset="0"/>
                <a:cs typeface="Times New Roman" pitchFamily="18" charset="0"/>
              </a:rPr>
              <a:t>A</a:t>
            </a:r>
            <a:r>
              <a:rPr lang="en-US" sz="2000" baseline="-25000" dirty="0">
                <a:solidFill>
                  <a:srgbClr val="CC3399"/>
                </a:solidFill>
                <a:effectLst>
                  <a:outerShdw blurRad="38100" dist="38100" dir="2700000" algn="tl">
                    <a:srgbClr val="C0C0C0"/>
                  </a:outerShdw>
                </a:effectLst>
                <a:latin typeface="Times New Roman" pitchFamily="18" charset="0"/>
                <a:cs typeface="Times New Roman" pitchFamily="18" charset="0"/>
              </a:rPr>
              <a:t>0</a:t>
            </a:r>
            <a:r>
              <a:rPr lang="en-US" sz="2000" dirty="0">
                <a:solidFill>
                  <a:srgbClr val="CC3399"/>
                </a:solidFill>
                <a:effectLst>
                  <a:outerShdw blurRad="38100" dist="38100" dir="2700000" algn="tl">
                    <a:srgbClr val="C0C0C0"/>
                  </a:outerShdw>
                </a:effectLst>
                <a:latin typeface="Times New Roman" pitchFamily="18" charset="0"/>
                <a:cs typeface="Times New Roman" pitchFamily="18" charset="0"/>
              </a:rPr>
              <a:t>)</a:t>
            </a:r>
            <a:r>
              <a:rPr lang="en-US" sz="2000" baseline="-25000" dirty="0">
                <a:solidFill>
                  <a:srgbClr val="CC3399"/>
                </a:solidFill>
                <a:effectLst>
                  <a:outerShdw blurRad="38100" dist="38100" dir="2700000" algn="tl">
                    <a:srgbClr val="C0C0C0"/>
                  </a:outerShdw>
                </a:effectLst>
                <a:latin typeface="Times New Roman" pitchFamily="18" charset="0"/>
                <a:cs typeface="Times New Roman" pitchFamily="18" charset="0"/>
              </a:rPr>
              <a:t>2</a:t>
            </a:r>
            <a:r>
              <a:rPr lang="en-US" sz="2000" dirty="0">
                <a:solidFill>
                  <a:srgbClr val="CC3399"/>
                </a:solidFill>
                <a:effectLst>
                  <a:outerShdw blurRad="38100" dist="38100" dir="2700000" algn="tl">
                    <a:srgbClr val="C0C0C0"/>
                  </a:outerShdw>
                </a:effectLst>
                <a:latin typeface="Times New Roman" pitchFamily="18" charset="0"/>
                <a:cs typeface="Times New Roman" pitchFamily="18" charset="0"/>
              </a:rPr>
              <a:t> </a:t>
            </a:r>
            <a:r>
              <a:rPr lang="en-US" sz="2000" b="1" dirty="0">
                <a:solidFill>
                  <a:srgbClr val="CC3399"/>
                </a:solidFill>
                <a:effectLst>
                  <a:outerShdw blurRad="38100" dist="38100" dir="2700000" algn="tl">
                    <a:srgbClr val="C0C0C0"/>
                  </a:outerShdw>
                </a:effectLst>
                <a:latin typeface="Times New Roman" pitchFamily="18" charset="0"/>
                <a:cs typeface="Times New Roman" pitchFamily="18" charset="0"/>
              </a:rPr>
              <a:t>= </a:t>
            </a:r>
            <a:r>
              <a:rPr lang="en-US" sz="2000" dirty="0">
                <a:solidFill>
                  <a:srgbClr val="CC3399"/>
                </a:solidFill>
                <a:effectLst>
                  <a:outerShdw blurRad="38100" dist="38100" dir="2700000" algn="tl">
                    <a:srgbClr val="C0C0C0"/>
                  </a:outerShdw>
                </a:effectLst>
                <a:latin typeface="Times New Roman" pitchFamily="18" charset="0"/>
                <a:cs typeface="Times New Roman" pitchFamily="18" charset="0"/>
              </a:rPr>
              <a:t>(B</a:t>
            </a:r>
            <a:r>
              <a:rPr lang="en-US" sz="2000" baseline="-25000" dirty="0">
                <a:solidFill>
                  <a:srgbClr val="CC3399"/>
                </a:solidFill>
                <a:effectLst>
                  <a:outerShdw blurRad="38100" dist="38100" dir="2700000" algn="tl">
                    <a:srgbClr val="C0C0C0"/>
                  </a:outerShdw>
                </a:effectLst>
                <a:latin typeface="Times New Roman" pitchFamily="18" charset="0"/>
                <a:cs typeface="Times New Roman" pitchFamily="18" charset="0"/>
              </a:rPr>
              <a:t>1</a:t>
            </a:r>
            <a:r>
              <a:rPr lang="en-US" sz="2000" dirty="0">
                <a:solidFill>
                  <a:srgbClr val="CC3399"/>
                </a:solidFill>
                <a:effectLst>
                  <a:outerShdw blurRad="38100" dist="38100" dir="2700000" algn="tl">
                    <a:srgbClr val="C0C0C0"/>
                  </a:outerShdw>
                </a:effectLst>
                <a:latin typeface="Times New Roman" pitchFamily="18" charset="0"/>
                <a:cs typeface="Times New Roman" pitchFamily="18" charset="0"/>
              </a:rPr>
              <a:t>B</a:t>
            </a:r>
            <a:r>
              <a:rPr lang="en-US" sz="2000" baseline="-25000" dirty="0">
                <a:solidFill>
                  <a:srgbClr val="CC3399"/>
                </a:solidFill>
                <a:effectLst>
                  <a:outerShdw blurRad="38100" dist="38100" dir="2700000" algn="tl">
                    <a:srgbClr val="C0C0C0"/>
                  </a:outerShdw>
                </a:effectLst>
                <a:latin typeface="Times New Roman" pitchFamily="18" charset="0"/>
                <a:cs typeface="Times New Roman" pitchFamily="18" charset="0"/>
              </a:rPr>
              <a:t>0</a:t>
            </a:r>
            <a:r>
              <a:rPr lang="en-US" sz="2000" dirty="0">
                <a:solidFill>
                  <a:srgbClr val="CC3399"/>
                </a:solidFill>
                <a:effectLst>
                  <a:outerShdw blurRad="38100" dist="38100" dir="2700000" algn="tl">
                    <a:srgbClr val="C0C0C0"/>
                  </a:outerShdw>
                </a:effectLst>
                <a:latin typeface="Times New Roman" pitchFamily="18" charset="0"/>
                <a:cs typeface="Times New Roman" pitchFamily="18" charset="0"/>
              </a:rPr>
              <a:t>)</a:t>
            </a:r>
            <a:r>
              <a:rPr lang="en-US" sz="2000" baseline="-25000" dirty="0">
                <a:solidFill>
                  <a:srgbClr val="CC3399"/>
                </a:solidFill>
                <a:effectLst>
                  <a:outerShdw blurRad="38100" dist="38100" dir="2700000" algn="tl">
                    <a:srgbClr val="C0C0C0"/>
                  </a:outerShdw>
                </a:effectLst>
                <a:latin typeface="Times New Roman" pitchFamily="18" charset="0"/>
                <a:cs typeface="Times New Roman" pitchFamily="18" charset="0"/>
              </a:rPr>
              <a:t>2</a:t>
            </a:r>
          </a:p>
        </p:txBody>
      </p:sp>
      <p:grpSp>
        <p:nvGrpSpPr>
          <p:cNvPr id="3" name="Group 41"/>
          <p:cNvGrpSpPr/>
          <p:nvPr/>
        </p:nvGrpSpPr>
        <p:grpSpPr>
          <a:xfrm>
            <a:off x="669925" y="6078538"/>
            <a:ext cx="7407275" cy="398462"/>
            <a:chOff x="914400" y="4433888"/>
            <a:chExt cx="7407275" cy="398462"/>
          </a:xfrm>
        </p:grpSpPr>
        <p:sp>
          <p:nvSpPr>
            <p:cNvPr id="43" name="Text Box 4"/>
            <p:cNvSpPr txBox="1">
              <a:spLocks noChangeArrowheads="1"/>
            </p:cNvSpPr>
            <p:nvPr/>
          </p:nvSpPr>
          <p:spPr bwMode="auto">
            <a:xfrm>
              <a:off x="914400" y="4433888"/>
              <a:ext cx="7407275" cy="396875"/>
            </a:xfrm>
            <a:prstGeom prst="rect">
              <a:avLst/>
            </a:prstGeom>
            <a:noFill/>
            <a:ln w="28575" algn="ctr">
              <a:noFill/>
              <a:miter lim="800000"/>
              <a:headEnd/>
              <a:tailEnd/>
            </a:ln>
          </p:spPr>
          <p:txBody>
            <a:bodyPr>
              <a:spAutoFit/>
            </a:bodyPr>
            <a:lstStyle/>
            <a:p>
              <a:pPr>
                <a:spcBef>
                  <a:spcPct val="50000"/>
                </a:spcBef>
              </a:pPr>
              <a:r>
                <a:rPr lang="en-US" sz="2000">
                  <a:latin typeface="Times New Roman" pitchFamily="18" charset="0"/>
                  <a:cs typeface="Times New Roman" pitchFamily="18" charset="0"/>
                </a:rPr>
                <a:t>F</a:t>
              </a:r>
              <a:r>
                <a:rPr lang="en-US" sz="2000" baseline="-25000">
                  <a:latin typeface="Times New Roman" pitchFamily="18" charset="0"/>
                  <a:cs typeface="Times New Roman" pitchFamily="18" charset="0"/>
                </a:rPr>
                <a:t>3</a:t>
              </a:r>
              <a:r>
                <a:rPr lang="en-US" sz="2000" b="1">
                  <a:latin typeface="Times New Roman" pitchFamily="18" charset="0"/>
                  <a:cs typeface="Times New Roman" pitchFamily="18" charset="0"/>
                </a:rPr>
                <a:t>=</a:t>
              </a:r>
              <a:r>
                <a:rPr lang="en-US" sz="2000">
                  <a:latin typeface="Times New Roman" pitchFamily="18" charset="0"/>
                  <a:cs typeface="Times New Roman" pitchFamily="18" charset="0"/>
                </a:rPr>
                <a:t>A</a:t>
              </a:r>
              <a:r>
                <a:rPr lang="en-US" sz="2000" baseline="-25000">
                  <a:latin typeface="Times New Roman" pitchFamily="18" charset="0"/>
                  <a:cs typeface="Times New Roman" pitchFamily="18" charset="0"/>
                </a:rPr>
                <a:t>1</a:t>
              </a:r>
              <a:r>
                <a:rPr lang="en-US" sz="2000">
                  <a:latin typeface="Times New Roman" pitchFamily="18" charset="0"/>
                  <a:cs typeface="Times New Roman" pitchFamily="18" charset="0"/>
                </a:rPr>
                <a:t>B</a:t>
              </a:r>
              <a:r>
                <a:rPr lang="en-US" sz="2000" baseline="-25000">
                  <a:latin typeface="Times New Roman" pitchFamily="18" charset="0"/>
                  <a:cs typeface="Times New Roman" pitchFamily="18" charset="0"/>
                </a:rPr>
                <a:t>1</a:t>
              </a:r>
              <a:r>
                <a:rPr lang="en-US" sz="2000" b="1">
                  <a:latin typeface="Times New Roman" pitchFamily="18" charset="0"/>
                  <a:cs typeface="Times New Roman" pitchFamily="18" charset="0"/>
                </a:rPr>
                <a:t>+</a:t>
              </a:r>
              <a:r>
                <a:rPr lang="en-US" sz="2000">
                  <a:latin typeface="Times New Roman" pitchFamily="18" charset="0"/>
                  <a:cs typeface="Times New Roman" pitchFamily="18" charset="0"/>
                </a:rPr>
                <a:t>A</a:t>
              </a:r>
              <a:r>
                <a:rPr lang="en-US" sz="2000" baseline="-25000">
                  <a:latin typeface="Times New Roman" pitchFamily="18" charset="0"/>
                  <a:cs typeface="Times New Roman" pitchFamily="18" charset="0"/>
                </a:rPr>
                <a:t>1</a:t>
              </a:r>
              <a:r>
                <a:rPr lang="en-US" sz="2000">
                  <a:latin typeface="Times New Roman" pitchFamily="18" charset="0"/>
                  <a:cs typeface="Times New Roman" pitchFamily="18" charset="0"/>
                </a:rPr>
                <a:t>B</a:t>
              </a:r>
              <a:r>
                <a:rPr lang="en-US" sz="2000" baseline="-25000">
                  <a:latin typeface="Times New Roman" pitchFamily="18" charset="0"/>
                  <a:cs typeface="Times New Roman" pitchFamily="18" charset="0"/>
                </a:rPr>
                <a:t>1</a:t>
              </a:r>
              <a:r>
                <a:rPr lang="en-US" sz="2000">
                  <a:latin typeface="Times New Roman" pitchFamily="18" charset="0"/>
                  <a:cs typeface="Times New Roman" pitchFamily="18" charset="0"/>
                </a:rPr>
                <a:t>B</a:t>
              </a:r>
              <a:r>
                <a:rPr lang="en-US" sz="2000" baseline="-25000">
                  <a:latin typeface="Times New Roman" pitchFamily="18" charset="0"/>
                  <a:cs typeface="Times New Roman" pitchFamily="18" charset="0"/>
                </a:rPr>
                <a:t>0</a:t>
              </a:r>
              <a:r>
                <a:rPr lang="en-US" sz="2000" b="1">
                  <a:latin typeface="Times New Roman" pitchFamily="18" charset="0"/>
                  <a:cs typeface="Times New Roman" pitchFamily="18" charset="0"/>
                </a:rPr>
                <a:t>+</a:t>
              </a:r>
              <a:r>
                <a:rPr lang="en-US" sz="2000">
                  <a:latin typeface="Times New Roman" pitchFamily="18" charset="0"/>
                  <a:cs typeface="Times New Roman" pitchFamily="18" charset="0"/>
                </a:rPr>
                <a:t>A</a:t>
              </a:r>
              <a:r>
                <a:rPr lang="en-US" sz="2000" baseline="-25000">
                  <a:latin typeface="Times New Roman" pitchFamily="18" charset="0"/>
                  <a:cs typeface="Times New Roman" pitchFamily="18" charset="0"/>
                </a:rPr>
                <a:t>1</a:t>
              </a:r>
              <a:r>
                <a:rPr lang="en-US" sz="2000">
                  <a:latin typeface="Times New Roman" pitchFamily="18" charset="0"/>
                  <a:cs typeface="Times New Roman" pitchFamily="18" charset="0"/>
                </a:rPr>
                <a:t>A</a:t>
              </a:r>
              <a:r>
                <a:rPr lang="en-US" sz="2000" baseline="-25000">
                  <a:latin typeface="Times New Roman" pitchFamily="18" charset="0"/>
                  <a:cs typeface="Times New Roman" pitchFamily="18" charset="0"/>
                </a:rPr>
                <a:t>0</a:t>
              </a:r>
              <a:r>
                <a:rPr lang="en-US" sz="2000">
                  <a:latin typeface="Times New Roman" pitchFamily="18" charset="0"/>
                  <a:cs typeface="Times New Roman" pitchFamily="18" charset="0"/>
                </a:rPr>
                <a:t>B</a:t>
              </a:r>
              <a:r>
                <a:rPr lang="en-US" sz="2000" baseline="-25000">
                  <a:latin typeface="Times New Roman" pitchFamily="18" charset="0"/>
                  <a:cs typeface="Times New Roman" pitchFamily="18" charset="0"/>
                </a:rPr>
                <a:t>0</a:t>
              </a:r>
            </a:p>
          </p:txBody>
        </p:sp>
        <p:sp>
          <p:nvSpPr>
            <p:cNvPr id="44" name="Line 15"/>
            <p:cNvSpPr>
              <a:spLocks noChangeShapeType="1"/>
            </p:cNvSpPr>
            <p:nvPr/>
          </p:nvSpPr>
          <p:spPr bwMode="auto">
            <a:xfrm>
              <a:off x="2559050" y="4433888"/>
              <a:ext cx="182563" cy="0"/>
            </a:xfrm>
            <a:prstGeom prst="line">
              <a:avLst/>
            </a:prstGeom>
            <a:noFill/>
            <a:ln w="19050">
              <a:solidFill>
                <a:schemeClr val="tx1"/>
              </a:solidFill>
              <a:round/>
              <a:headEnd/>
              <a:tailEnd/>
            </a:ln>
          </p:spPr>
          <p:txBody>
            <a:bodyPr/>
            <a:lstStyle/>
            <a:p>
              <a:endParaRPr lang="en-US"/>
            </a:p>
          </p:txBody>
        </p:sp>
        <p:sp>
          <p:nvSpPr>
            <p:cNvPr id="45" name="Line 16"/>
            <p:cNvSpPr>
              <a:spLocks noChangeShapeType="1"/>
            </p:cNvSpPr>
            <p:nvPr/>
          </p:nvSpPr>
          <p:spPr bwMode="auto">
            <a:xfrm>
              <a:off x="1644650" y="4433888"/>
              <a:ext cx="182563" cy="0"/>
            </a:xfrm>
            <a:prstGeom prst="line">
              <a:avLst/>
            </a:prstGeom>
            <a:noFill/>
            <a:ln w="19050">
              <a:solidFill>
                <a:schemeClr val="tx1"/>
              </a:solidFill>
              <a:round/>
              <a:headEnd/>
              <a:tailEnd/>
            </a:ln>
          </p:spPr>
          <p:txBody>
            <a:bodyPr/>
            <a:lstStyle/>
            <a:p>
              <a:endParaRPr lang="en-US"/>
            </a:p>
          </p:txBody>
        </p:sp>
        <p:sp>
          <p:nvSpPr>
            <p:cNvPr id="46" name="Line 17"/>
            <p:cNvSpPr>
              <a:spLocks noChangeShapeType="1"/>
            </p:cNvSpPr>
            <p:nvPr/>
          </p:nvSpPr>
          <p:spPr bwMode="auto">
            <a:xfrm>
              <a:off x="2286000" y="4433888"/>
              <a:ext cx="182563" cy="0"/>
            </a:xfrm>
            <a:prstGeom prst="line">
              <a:avLst/>
            </a:prstGeom>
            <a:noFill/>
            <a:ln w="19050">
              <a:solidFill>
                <a:schemeClr val="tx1"/>
              </a:solidFill>
              <a:round/>
              <a:headEnd/>
              <a:tailEnd/>
            </a:ln>
          </p:spPr>
          <p:txBody>
            <a:bodyPr/>
            <a:lstStyle/>
            <a:p>
              <a:endParaRPr lang="en-US"/>
            </a:p>
          </p:txBody>
        </p:sp>
        <p:sp>
          <p:nvSpPr>
            <p:cNvPr id="47" name="Line 18"/>
            <p:cNvSpPr>
              <a:spLocks noChangeShapeType="1"/>
            </p:cNvSpPr>
            <p:nvPr/>
          </p:nvSpPr>
          <p:spPr bwMode="auto">
            <a:xfrm>
              <a:off x="3473450" y="4433888"/>
              <a:ext cx="182563" cy="0"/>
            </a:xfrm>
            <a:prstGeom prst="line">
              <a:avLst/>
            </a:prstGeom>
            <a:noFill/>
            <a:ln w="19050">
              <a:solidFill>
                <a:schemeClr val="tx1"/>
              </a:solidFill>
              <a:round/>
              <a:headEnd/>
              <a:tailEnd/>
            </a:ln>
          </p:spPr>
          <p:txBody>
            <a:bodyPr/>
            <a:lstStyle/>
            <a:p>
              <a:endParaRPr lang="en-US"/>
            </a:p>
          </p:txBody>
        </p:sp>
        <p:sp>
          <p:nvSpPr>
            <p:cNvPr id="48" name="Text Box 23"/>
            <p:cNvSpPr txBox="1">
              <a:spLocks noChangeArrowheads="1"/>
            </p:cNvSpPr>
            <p:nvPr/>
          </p:nvSpPr>
          <p:spPr bwMode="auto">
            <a:xfrm>
              <a:off x="4572000" y="4435475"/>
              <a:ext cx="3017838" cy="396875"/>
            </a:xfrm>
            <a:prstGeom prst="rect">
              <a:avLst/>
            </a:prstGeom>
            <a:noFill/>
            <a:ln w="28575" algn="ctr">
              <a:noFill/>
              <a:miter lim="800000"/>
              <a:headEnd/>
              <a:tailEnd/>
            </a:ln>
            <a:effectLst/>
          </p:spPr>
          <p:txBody>
            <a:bodyPr>
              <a:spAutoFit/>
            </a:bodyPr>
            <a:lstStyle/>
            <a:p>
              <a:pPr>
                <a:spcBef>
                  <a:spcPct val="50000"/>
                </a:spcBef>
                <a:defRPr/>
              </a:pPr>
              <a:r>
                <a:rPr lang="en-US" sz="2000" dirty="0">
                  <a:solidFill>
                    <a:srgbClr val="CC3399"/>
                  </a:solidFill>
                  <a:effectLst>
                    <a:outerShdw blurRad="38100" dist="38100" dir="2700000" algn="tl">
                      <a:srgbClr val="C0C0C0"/>
                    </a:outerShdw>
                  </a:effectLst>
                  <a:latin typeface="Times New Roman" pitchFamily="18" charset="0"/>
                  <a:cs typeface="Times New Roman" pitchFamily="18" charset="0"/>
                </a:rPr>
                <a:t>For (A</a:t>
              </a:r>
              <a:r>
                <a:rPr lang="en-US" sz="2000" baseline="-25000" dirty="0">
                  <a:solidFill>
                    <a:srgbClr val="CC3399"/>
                  </a:solidFill>
                  <a:effectLst>
                    <a:outerShdw blurRad="38100" dist="38100" dir="2700000" algn="tl">
                      <a:srgbClr val="C0C0C0"/>
                    </a:outerShdw>
                  </a:effectLst>
                  <a:latin typeface="Times New Roman" pitchFamily="18" charset="0"/>
                  <a:cs typeface="Times New Roman" pitchFamily="18" charset="0"/>
                </a:rPr>
                <a:t>1</a:t>
              </a:r>
              <a:r>
                <a:rPr lang="en-US" sz="2000" dirty="0">
                  <a:solidFill>
                    <a:srgbClr val="CC3399"/>
                  </a:solidFill>
                  <a:effectLst>
                    <a:outerShdw blurRad="38100" dist="38100" dir="2700000" algn="tl">
                      <a:srgbClr val="C0C0C0"/>
                    </a:outerShdw>
                  </a:effectLst>
                  <a:latin typeface="Times New Roman" pitchFamily="18" charset="0"/>
                  <a:cs typeface="Times New Roman" pitchFamily="18" charset="0"/>
                </a:rPr>
                <a:t>A</a:t>
              </a:r>
              <a:r>
                <a:rPr lang="en-US" sz="2000" baseline="-25000" dirty="0">
                  <a:solidFill>
                    <a:srgbClr val="CC3399"/>
                  </a:solidFill>
                  <a:effectLst>
                    <a:outerShdw blurRad="38100" dist="38100" dir="2700000" algn="tl">
                      <a:srgbClr val="C0C0C0"/>
                    </a:outerShdw>
                  </a:effectLst>
                  <a:latin typeface="Times New Roman" pitchFamily="18" charset="0"/>
                  <a:cs typeface="Times New Roman" pitchFamily="18" charset="0"/>
                </a:rPr>
                <a:t>0</a:t>
              </a:r>
              <a:r>
                <a:rPr lang="en-US" sz="2000" dirty="0">
                  <a:solidFill>
                    <a:srgbClr val="CC3399"/>
                  </a:solidFill>
                  <a:effectLst>
                    <a:outerShdw blurRad="38100" dist="38100" dir="2700000" algn="tl">
                      <a:srgbClr val="C0C0C0"/>
                    </a:outerShdw>
                  </a:effectLst>
                  <a:latin typeface="Times New Roman" pitchFamily="18" charset="0"/>
                  <a:cs typeface="Times New Roman" pitchFamily="18" charset="0"/>
                </a:rPr>
                <a:t>)</a:t>
              </a:r>
              <a:r>
                <a:rPr lang="en-US" sz="2000" baseline="-25000" dirty="0">
                  <a:solidFill>
                    <a:srgbClr val="CC3399"/>
                  </a:solidFill>
                  <a:effectLst>
                    <a:outerShdw blurRad="38100" dist="38100" dir="2700000" algn="tl">
                      <a:srgbClr val="C0C0C0"/>
                    </a:outerShdw>
                  </a:effectLst>
                  <a:latin typeface="Times New Roman" pitchFamily="18" charset="0"/>
                  <a:cs typeface="Times New Roman" pitchFamily="18" charset="0"/>
                </a:rPr>
                <a:t>2</a:t>
              </a:r>
              <a:r>
                <a:rPr lang="en-US" sz="2000" dirty="0">
                  <a:solidFill>
                    <a:srgbClr val="CC3399"/>
                  </a:solidFill>
                  <a:effectLst>
                    <a:outerShdw blurRad="38100" dist="38100" dir="2700000" algn="tl">
                      <a:srgbClr val="C0C0C0"/>
                    </a:outerShdw>
                  </a:effectLst>
                  <a:latin typeface="Times New Roman" pitchFamily="18" charset="0"/>
                  <a:cs typeface="Times New Roman" pitchFamily="18" charset="0"/>
                </a:rPr>
                <a:t> </a:t>
              </a:r>
              <a:r>
                <a:rPr lang="en-US" sz="2000" b="1" dirty="0">
                  <a:solidFill>
                    <a:srgbClr val="CC3399"/>
                  </a:solidFill>
                  <a:effectLst>
                    <a:outerShdw blurRad="38100" dist="38100" dir="2700000" algn="tl">
                      <a:srgbClr val="C0C0C0"/>
                    </a:outerShdw>
                  </a:effectLst>
                  <a:latin typeface="Times New Roman" pitchFamily="18" charset="0"/>
                  <a:cs typeface="Times New Roman" pitchFamily="18" charset="0"/>
                </a:rPr>
                <a:t>&gt; </a:t>
              </a:r>
              <a:r>
                <a:rPr lang="en-US" sz="2000" dirty="0">
                  <a:solidFill>
                    <a:srgbClr val="CC3399"/>
                  </a:solidFill>
                  <a:effectLst>
                    <a:outerShdw blurRad="38100" dist="38100" dir="2700000" algn="tl">
                      <a:srgbClr val="C0C0C0"/>
                    </a:outerShdw>
                  </a:effectLst>
                  <a:latin typeface="Times New Roman" pitchFamily="18" charset="0"/>
                  <a:cs typeface="Times New Roman" pitchFamily="18" charset="0"/>
                </a:rPr>
                <a:t>(B</a:t>
              </a:r>
              <a:r>
                <a:rPr lang="en-US" sz="2000" baseline="-25000" dirty="0">
                  <a:solidFill>
                    <a:srgbClr val="CC3399"/>
                  </a:solidFill>
                  <a:effectLst>
                    <a:outerShdw blurRad="38100" dist="38100" dir="2700000" algn="tl">
                      <a:srgbClr val="C0C0C0"/>
                    </a:outerShdw>
                  </a:effectLst>
                  <a:latin typeface="Times New Roman" pitchFamily="18" charset="0"/>
                  <a:cs typeface="Times New Roman" pitchFamily="18" charset="0"/>
                </a:rPr>
                <a:t>1</a:t>
              </a:r>
              <a:r>
                <a:rPr lang="en-US" sz="2000" dirty="0">
                  <a:solidFill>
                    <a:srgbClr val="CC3399"/>
                  </a:solidFill>
                  <a:effectLst>
                    <a:outerShdw blurRad="38100" dist="38100" dir="2700000" algn="tl">
                      <a:srgbClr val="C0C0C0"/>
                    </a:outerShdw>
                  </a:effectLst>
                  <a:latin typeface="Times New Roman" pitchFamily="18" charset="0"/>
                  <a:cs typeface="Times New Roman" pitchFamily="18" charset="0"/>
                </a:rPr>
                <a:t>B</a:t>
              </a:r>
              <a:r>
                <a:rPr lang="en-US" sz="2000" baseline="-25000" dirty="0">
                  <a:solidFill>
                    <a:srgbClr val="CC3399"/>
                  </a:solidFill>
                  <a:effectLst>
                    <a:outerShdw blurRad="38100" dist="38100" dir="2700000" algn="tl">
                      <a:srgbClr val="C0C0C0"/>
                    </a:outerShdw>
                  </a:effectLst>
                  <a:latin typeface="Times New Roman" pitchFamily="18" charset="0"/>
                  <a:cs typeface="Times New Roman" pitchFamily="18" charset="0"/>
                </a:rPr>
                <a:t>0</a:t>
              </a:r>
              <a:r>
                <a:rPr lang="en-US" sz="2000" dirty="0">
                  <a:solidFill>
                    <a:srgbClr val="CC3399"/>
                  </a:solidFill>
                  <a:effectLst>
                    <a:outerShdw blurRad="38100" dist="38100" dir="2700000" algn="tl">
                      <a:srgbClr val="C0C0C0"/>
                    </a:outerShdw>
                  </a:effectLst>
                  <a:latin typeface="Times New Roman" pitchFamily="18" charset="0"/>
                  <a:cs typeface="Times New Roman" pitchFamily="18" charset="0"/>
                </a:rPr>
                <a:t>)</a:t>
              </a:r>
              <a:r>
                <a:rPr lang="en-US" sz="2000" baseline="-25000" dirty="0">
                  <a:solidFill>
                    <a:srgbClr val="CC3399"/>
                  </a:solidFill>
                  <a:effectLst>
                    <a:outerShdw blurRad="38100" dist="38100" dir="2700000" algn="tl">
                      <a:srgbClr val="C0C0C0"/>
                    </a:outerShdw>
                  </a:effectLst>
                  <a:latin typeface="Times New Roman" pitchFamily="18" charset="0"/>
                  <a:cs typeface="Times New Roman" pitchFamily="18" charset="0"/>
                </a:rPr>
                <a:t>2</a:t>
              </a:r>
            </a:p>
          </p:txBody>
        </p:sp>
      </p:grpSp>
      <p:sp>
        <p:nvSpPr>
          <p:cNvPr id="49" name="Text Box 2"/>
          <p:cNvSpPr txBox="1">
            <a:spLocks noChangeArrowheads="1"/>
          </p:cNvSpPr>
          <p:nvPr/>
        </p:nvSpPr>
        <p:spPr bwMode="auto">
          <a:xfrm>
            <a:off x="609600" y="4386263"/>
            <a:ext cx="7497763" cy="396875"/>
          </a:xfrm>
          <a:prstGeom prst="rect">
            <a:avLst/>
          </a:prstGeom>
          <a:noFill/>
          <a:ln w="28575" algn="ctr">
            <a:noFill/>
            <a:miter lim="800000"/>
            <a:headEnd/>
            <a:tailEnd/>
          </a:ln>
        </p:spPr>
        <p:txBody>
          <a:bodyPr>
            <a:spAutoFit/>
          </a:bodyPr>
          <a:lstStyle/>
          <a:p>
            <a:pPr>
              <a:spcBef>
                <a:spcPct val="50000"/>
              </a:spcBef>
            </a:pPr>
            <a:r>
              <a:rPr lang="en-US" sz="2000" dirty="0">
                <a:latin typeface="Times New Roman" pitchFamily="18" charset="0"/>
                <a:cs typeface="Times New Roman" pitchFamily="18" charset="0"/>
              </a:rPr>
              <a:t>F</a:t>
            </a:r>
            <a:r>
              <a:rPr lang="en-US" sz="2000" baseline="-25000" dirty="0">
                <a:latin typeface="Times New Roman" pitchFamily="18" charset="0"/>
                <a:cs typeface="Times New Roman" pitchFamily="18" charset="0"/>
              </a:rPr>
              <a:t>1</a:t>
            </a:r>
            <a:r>
              <a:rPr lang="en-US" sz="2000" b="1" dirty="0">
                <a:latin typeface="Times New Roman" pitchFamily="18" charset="0"/>
                <a:cs typeface="Times New Roman" pitchFamily="18" charset="0"/>
              </a:rPr>
              <a:t>= </a:t>
            </a:r>
            <a:r>
              <a:rPr lang="en-US" sz="2000" dirty="0">
                <a:latin typeface="Times New Roman" pitchFamily="18" charset="0"/>
                <a:cs typeface="Times New Roman" pitchFamily="18" charset="0"/>
              </a:rPr>
              <a:t>A</a:t>
            </a:r>
            <a:r>
              <a:rPr lang="en-US" sz="2000" baseline="-25000" dirty="0">
                <a:latin typeface="Times New Roman" pitchFamily="18" charset="0"/>
                <a:cs typeface="Times New Roman" pitchFamily="18" charset="0"/>
              </a:rPr>
              <a:t>1 </a:t>
            </a:r>
            <a:r>
              <a:rPr lang="en-US" sz="2000" dirty="0">
                <a:latin typeface="Times New Roman" pitchFamily="18" charset="0"/>
                <a:cs typeface="Times New Roman" pitchFamily="18" charset="0"/>
              </a:rPr>
              <a:t>B</a:t>
            </a:r>
            <a:r>
              <a:rPr lang="en-US" sz="2000" baseline="-25000" dirty="0">
                <a:latin typeface="Times New Roman" pitchFamily="18" charset="0"/>
                <a:cs typeface="Times New Roman" pitchFamily="18" charset="0"/>
              </a:rPr>
              <a:t>1</a:t>
            </a:r>
            <a:r>
              <a:rPr lang="en-US" sz="2000" b="1" dirty="0">
                <a:latin typeface="Times New Roman" pitchFamily="18" charset="0"/>
                <a:cs typeface="Times New Roman" pitchFamily="18" charset="0"/>
              </a:rPr>
              <a:t>+ </a:t>
            </a:r>
            <a:r>
              <a:rPr lang="en-US" sz="2000" dirty="0">
                <a:latin typeface="Times New Roman" pitchFamily="18" charset="0"/>
                <a:cs typeface="Times New Roman" pitchFamily="18" charset="0"/>
              </a:rPr>
              <a:t>A</a:t>
            </a:r>
            <a:r>
              <a:rPr lang="en-US" sz="2000" baseline="-25000" dirty="0">
                <a:latin typeface="Times New Roman" pitchFamily="18" charset="0"/>
                <a:cs typeface="Times New Roman" pitchFamily="18" charset="0"/>
              </a:rPr>
              <a:t>1</a:t>
            </a:r>
            <a:r>
              <a:rPr lang="en-US" sz="2000" dirty="0">
                <a:latin typeface="Times New Roman" pitchFamily="18" charset="0"/>
                <a:cs typeface="Times New Roman" pitchFamily="18" charset="0"/>
              </a:rPr>
              <a:t>A</a:t>
            </a:r>
            <a:r>
              <a:rPr lang="en-US" sz="2000" baseline="-25000" dirty="0">
                <a:latin typeface="Times New Roman" pitchFamily="18" charset="0"/>
                <a:cs typeface="Times New Roman" pitchFamily="18" charset="0"/>
              </a:rPr>
              <a:t>0 </a:t>
            </a:r>
            <a:r>
              <a:rPr lang="en-US" sz="2000" dirty="0">
                <a:latin typeface="Times New Roman" pitchFamily="18" charset="0"/>
                <a:cs typeface="Times New Roman" pitchFamily="18" charset="0"/>
              </a:rPr>
              <a:t>B</a:t>
            </a:r>
            <a:r>
              <a:rPr lang="en-US" sz="2000" baseline="-25000" dirty="0">
                <a:latin typeface="Times New Roman" pitchFamily="18" charset="0"/>
                <a:cs typeface="Times New Roman" pitchFamily="18" charset="0"/>
              </a:rPr>
              <a:t>0</a:t>
            </a:r>
            <a:r>
              <a:rPr lang="en-US" sz="2000" b="1" dirty="0">
                <a:latin typeface="Times New Roman" pitchFamily="18" charset="0"/>
                <a:cs typeface="Times New Roman" pitchFamily="18" charset="0"/>
              </a:rPr>
              <a:t>+  </a:t>
            </a:r>
            <a:r>
              <a:rPr lang="en-US" sz="2000" dirty="0">
                <a:latin typeface="Times New Roman" pitchFamily="18" charset="0"/>
                <a:cs typeface="Times New Roman" pitchFamily="18" charset="0"/>
              </a:rPr>
              <a:t>A</a:t>
            </a:r>
            <a:r>
              <a:rPr lang="en-US" sz="2000" baseline="-25000" dirty="0">
                <a:latin typeface="Times New Roman" pitchFamily="18" charset="0"/>
                <a:cs typeface="Times New Roman" pitchFamily="18" charset="0"/>
              </a:rPr>
              <a:t>0 </a:t>
            </a:r>
            <a:r>
              <a:rPr lang="en-US" sz="2000" dirty="0">
                <a:latin typeface="Times New Roman" pitchFamily="18" charset="0"/>
                <a:cs typeface="Times New Roman" pitchFamily="18" charset="0"/>
              </a:rPr>
              <a:t>B</a:t>
            </a:r>
            <a:r>
              <a:rPr lang="en-US" sz="2000" baseline="-25000" dirty="0">
                <a:latin typeface="Times New Roman" pitchFamily="18" charset="0"/>
                <a:cs typeface="Times New Roman" pitchFamily="18" charset="0"/>
              </a:rPr>
              <a:t>1</a:t>
            </a:r>
            <a:r>
              <a:rPr lang="en-US" sz="2000" dirty="0">
                <a:latin typeface="Times New Roman" pitchFamily="18" charset="0"/>
                <a:cs typeface="Times New Roman" pitchFamily="18" charset="0"/>
              </a:rPr>
              <a:t>B</a:t>
            </a:r>
            <a:r>
              <a:rPr lang="en-US" sz="2000" baseline="-25000" dirty="0">
                <a:latin typeface="Times New Roman" pitchFamily="18" charset="0"/>
                <a:cs typeface="Times New Roman" pitchFamily="18" charset="0"/>
              </a:rPr>
              <a:t>0</a:t>
            </a:r>
          </a:p>
        </p:txBody>
      </p:sp>
    </p:spTree>
  </p:cSld>
  <p:clrMapOvr>
    <a:masterClrMapping/>
  </p:clrMapOvr>
  <p:transition>
    <p:split dir="in"/>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2" name="Line 6"/>
          <p:cNvSpPr>
            <a:spLocks noChangeShapeType="1"/>
          </p:cNvSpPr>
          <p:nvPr/>
        </p:nvSpPr>
        <p:spPr bwMode="auto">
          <a:xfrm>
            <a:off x="244475" y="625475"/>
            <a:ext cx="3382963" cy="0"/>
          </a:xfrm>
          <a:prstGeom prst="line">
            <a:avLst/>
          </a:prstGeom>
          <a:noFill/>
          <a:ln w="28575">
            <a:solidFill>
              <a:schemeClr val="tx1"/>
            </a:solidFill>
            <a:round/>
            <a:headEnd/>
            <a:tailEnd/>
          </a:ln>
        </p:spPr>
        <p:txBody>
          <a:bodyPr/>
          <a:lstStyle/>
          <a:p>
            <a:endParaRPr lang="en-US"/>
          </a:p>
        </p:txBody>
      </p:sp>
      <p:sp>
        <p:nvSpPr>
          <p:cNvPr id="183303" name="Line 7"/>
          <p:cNvSpPr>
            <a:spLocks noChangeShapeType="1"/>
          </p:cNvSpPr>
          <p:nvPr/>
        </p:nvSpPr>
        <p:spPr bwMode="auto">
          <a:xfrm>
            <a:off x="2163763" y="260350"/>
            <a:ext cx="0" cy="5668962"/>
          </a:xfrm>
          <a:prstGeom prst="line">
            <a:avLst/>
          </a:prstGeom>
          <a:noFill/>
          <a:ln w="28575">
            <a:solidFill>
              <a:schemeClr val="tx1"/>
            </a:solidFill>
            <a:round/>
            <a:headEnd/>
            <a:tailEnd/>
          </a:ln>
        </p:spPr>
        <p:txBody>
          <a:bodyPr/>
          <a:lstStyle/>
          <a:p>
            <a:endParaRPr lang="en-US"/>
          </a:p>
        </p:txBody>
      </p:sp>
      <p:sp>
        <p:nvSpPr>
          <p:cNvPr id="183304" name="Text Box 8"/>
          <p:cNvSpPr txBox="1">
            <a:spLocks noChangeArrowheads="1"/>
          </p:cNvSpPr>
          <p:nvPr/>
        </p:nvSpPr>
        <p:spPr bwMode="auto">
          <a:xfrm>
            <a:off x="701675" y="76200"/>
            <a:ext cx="639763" cy="457200"/>
          </a:xfrm>
          <a:prstGeom prst="rect">
            <a:avLst/>
          </a:prstGeom>
          <a:noFill/>
          <a:ln w="28575" algn="ctr">
            <a:noFill/>
            <a:miter lim="800000"/>
            <a:headEnd/>
            <a:tailEnd/>
          </a:ln>
        </p:spPr>
        <p:txBody>
          <a:bodyPr>
            <a:spAutoFit/>
          </a:bodyPr>
          <a:lstStyle/>
          <a:p>
            <a:pPr>
              <a:spcBef>
                <a:spcPct val="50000"/>
              </a:spcBef>
            </a:pPr>
            <a:r>
              <a:rPr lang="en-US" altLang="ar-SA" sz="2000" dirty="0" smtClean="0">
                <a:latin typeface="Times New Roman" pitchFamily="18" charset="0"/>
                <a:cs typeface="Arial" pitchFamily="34" charset="0"/>
              </a:rPr>
              <a:t>A</a:t>
            </a:r>
            <a:r>
              <a:rPr lang="fa-IR" altLang="ar-SA" sz="2400" baseline="-25000" dirty="0" smtClean="0">
                <a:latin typeface="Times New Roman" pitchFamily="18" charset="0"/>
                <a:cs typeface="Arial" pitchFamily="34" charset="0"/>
              </a:rPr>
              <a:t>0</a:t>
            </a:r>
            <a:endParaRPr lang="en-US" altLang="ar-SA" sz="2400" dirty="0">
              <a:latin typeface="Times New Roman" pitchFamily="18" charset="0"/>
              <a:cs typeface="Arial" pitchFamily="34" charset="0"/>
            </a:endParaRPr>
          </a:p>
        </p:txBody>
      </p:sp>
      <p:sp>
        <p:nvSpPr>
          <p:cNvPr id="183305" name="Text Box 9"/>
          <p:cNvSpPr txBox="1">
            <a:spLocks noChangeArrowheads="1"/>
          </p:cNvSpPr>
          <p:nvPr/>
        </p:nvSpPr>
        <p:spPr bwMode="auto">
          <a:xfrm>
            <a:off x="244475" y="76200"/>
            <a:ext cx="639763" cy="457200"/>
          </a:xfrm>
          <a:prstGeom prst="rect">
            <a:avLst/>
          </a:prstGeom>
          <a:noFill/>
          <a:ln w="28575" algn="ctr">
            <a:noFill/>
            <a:miter lim="800000"/>
            <a:headEnd/>
            <a:tailEnd/>
          </a:ln>
        </p:spPr>
        <p:txBody>
          <a:bodyPr>
            <a:spAutoFit/>
          </a:bodyPr>
          <a:lstStyle/>
          <a:p>
            <a:pPr>
              <a:spcBef>
                <a:spcPct val="50000"/>
              </a:spcBef>
            </a:pPr>
            <a:r>
              <a:rPr lang="en-US" altLang="ar-SA" sz="2000">
                <a:latin typeface="Times New Roman" pitchFamily="18" charset="0"/>
                <a:cs typeface="Arial" pitchFamily="34" charset="0"/>
              </a:rPr>
              <a:t>A</a:t>
            </a:r>
            <a:r>
              <a:rPr lang="en-US" altLang="ar-SA" sz="2400" baseline="-25000">
                <a:latin typeface="Times New Roman" pitchFamily="18" charset="0"/>
                <a:cs typeface="Arial" pitchFamily="34" charset="0"/>
              </a:rPr>
              <a:t>1</a:t>
            </a:r>
            <a:endParaRPr lang="en-US" altLang="ar-SA" sz="2400">
              <a:latin typeface="Times New Roman" pitchFamily="18" charset="0"/>
              <a:cs typeface="Arial" pitchFamily="34" charset="0"/>
            </a:endParaRPr>
          </a:p>
        </p:txBody>
      </p:sp>
      <p:sp>
        <p:nvSpPr>
          <p:cNvPr id="183306" name="Text Box 10"/>
          <p:cNvSpPr txBox="1">
            <a:spLocks noChangeArrowheads="1"/>
          </p:cNvSpPr>
          <p:nvPr/>
        </p:nvSpPr>
        <p:spPr bwMode="auto">
          <a:xfrm>
            <a:off x="2620963" y="152400"/>
            <a:ext cx="1189037" cy="396875"/>
          </a:xfrm>
          <a:prstGeom prst="rect">
            <a:avLst/>
          </a:prstGeom>
          <a:noFill/>
          <a:ln w="28575" algn="ctr">
            <a:noFill/>
            <a:miter lim="800000"/>
            <a:headEnd/>
            <a:tailEnd/>
          </a:ln>
        </p:spPr>
        <p:txBody>
          <a:bodyPr>
            <a:spAutoFit/>
          </a:bodyPr>
          <a:lstStyle/>
          <a:p>
            <a:pPr>
              <a:spcBef>
                <a:spcPct val="50000"/>
              </a:spcBef>
            </a:pPr>
            <a:r>
              <a:rPr lang="en-US" altLang="ar-SA" sz="2000" dirty="0">
                <a:latin typeface="Times New Roman" pitchFamily="18" charset="0"/>
                <a:cs typeface="Arial" pitchFamily="34" charset="0"/>
              </a:rPr>
              <a:t>F</a:t>
            </a:r>
            <a:r>
              <a:rPr lang="en-US" altLang="ar-SA" sz="2000" baseline="-25000" dirty="0">
                <a:latin typeface="Times New Roman" pitchFamily="18" charset="0"/>
                <a:cs typeface="Arial" pitchFamily="34" charset="0"/>
              </a:rPr>
              <a:t>2    </a:t>
            </a:r>
            <a:r>
              <a:rPr lang="en-US" altLang="ar-SA" sz="2000" dirty="0">
                <a:latin typeface="Times New Roman" pitchFamily="18" charset="0"/>
                <a:cs typeface="Arial" pitchFamily="34" charset="0"/>
              </a:rPr>
              <a:t>F</a:t>
            </a:r>
            <a:r>
              <a:rPr lang="en-US" altLang="ar-SA" sz="2000" baseline="-25000" dirty="0">
                <a:latin typeface="Times New Roman" pitchFamily="18" charset="0"/>
                <a:cs typeface="Arial" pitchFamily="34" charset="0"/>
              </a:rPr>
              <a:t>3</a:t>
            </a:r>
            <a:endParaRPr lang="en-US" altLang="ar-SA" sz="2000" dirty="0">
              <a:latin typeface="Times New Roman" pitchFamily="18" charset="0"/>
              <a:cs typeface="Arial" pitchFamily="34" charset="0"/>
            </a:endParaRPr>
          </a:p>
        </p:txBody>
      </p:sp>
      <p:sp>
        <p:nvSpPr>
          <p:cNvPr id="183307" name="Text Box 11"/>
          <p:cNvSpPr txBox="1">
            <a:spLocks noChangeArrowheads="1"/>
          </p:cNvSpPr>
          <p:nvPr/>
        </p:nvSpPr>
        <p:spPr bwMode="auto">
          <a:xfrm>
            <a:off x="2255838" y="168275"/>
            <a:ext cx="731837" cy="396875"/>
          </a:xfrm>
          <a:prstGeom prst="rect">
            <a:avLst/>
          </a:prstGeom>
          <a:noFill/>
          <a:ln w="28575" algn="ctr">
            <a:noFill/>
            <a:miter lim="800000"/>
            <a:headEnd/>
            <a:tailEnd/>
          </a:ln>
        </p:spPr>
        <p:txBody>
          <a:bodyPr>
            <a:spAutoFit/>
          </a:bodyPr>
          <a:lstStyle/>
          <a:p>
            <a:pPr>
              <a:spcBef>
                <a:spcPct val="50000"/>
              </a:spcBef>
            </a:pPr>
            <a:r>
              <a:rPr lang="en-US" altLang="ar-SA" sz="2000">
                <a:latin typeface="Times New Roman" pitchFamily="18" charset="0"/>
                <a:cs typeface="Arial" pitchFamily="34" charset="0"/>
              </a:rPr>
              <a:t>F</a:t>
            </a:r>
            <a:r>
              <a:rPr lang="en-US" altLang="ar-SA" sz="2000" baseline="-25000">
                <a:latin typeface="Times New Roman" pitchFamily="18" charset="0"/>
                <a:cs typeface="Arial" pitchFamily="34" charset="0"/>
              </a:rPr>
              <a:t>1</a:t>
            </a:r>
            <a:endParaRPr lang="en-US" altLang="ar-SA" sz="2000">
              <a:latin typeface="Times New Roman" pitchFamily="18" charset="0"/>
              <a:cs typeface="Arial" pitchFamily="34" charset="0"/>
            </a:endParaRPr>
          </a:p>
        </p:txBody>
      </p:sp>
      <p:sp>
        <p:nvSpPr>
          <p:cNvPr id="183308" name="Text Box 12"/>
          <p:cNvSpPr txBox="1">
            <a:spLocks noChangeArrowheads="1"/>
          </p:cNvSpPr>
          <p:nvPr/>
        </p:nvSpPr>
        <p:spPr bwMode="auto">
          <a:xfrm>
            <a:off x="152400" y="717550"/>
            <a:ext cx="1920875" cy="2630487"/>
          </a:xfrm>
          <a:prstGeom prst="rect">
            <a:avLst/>
          </a:prstGeom>
          <a:noFill/>
          <a:ln w="28575" algn="ctr">
            <a:noFill/>
            <a:miter lim="800000"/>
            <a:headEnd/>
            <a:tailEnd/>
          </a:ln>
        </p:spPr>
        <p:txBody>
          <a:bodyPr>
            <a:spAutoFit/>
          </a:bodyPr>
          <a:lstStyle/>
          <a:p>
            <a:pPr>
              <a:spcBef>
                <a:spcPct val="50000"/>
              </a:spcBef>
            </a:pPr>
            <a:r>
              <a:rPr lang="en-US" altLang="en-US" sz="2000">
                <a:latin typeface="Times New Roman" pitchFamily="18" charset="0"/>
                <a:cs typeface="Arial" pitchFamily="34" charset="0"/>
              </a:rPr>
              <a:t>  </a:t>
            </a:r>
            <a:r>
              <a:rPr lang="en-US" altLang="en-US" sz="1400">
                <a:latin typeface="Times New Roman" pitchFamily="18" charset="0"/>
                <a:cs typeface="Arial" pitchFamily="34" charset="0"/>
              </a:rPr>
              <a:t>0         0        0       0</a:t>
            </a:r>
          </a:p>
          <a:p>
            <a:pPr>
              <a:spcBef>
                <a:spcPct val="50000"/>
              </a:spcBef>
            </a:pPr>
            <a:r>
              <a:rPr lang="en-US" altLang="en-US" sz="1400">
                <a:latin typeface="Times New Roman" pitchFamily="18" charset="0"/>
                <a:cs typeface="Arial" pitchFamily="34" charset="0"/>
              </a:rPr>
              <a:t>   0         0        0       1</a:t>
            </a:r>
          </a:p>
          <a:p>
            <a:pPr>
              <a:spcBef>
                <a:spcPct val="50000"/>
              </a:spcBef>
            </a:pPr>
            <a:r>
              <a:rPr lang="en-US" altLang="en-US" sz="1400">
                <a:latin typeface="Times New Roman" pitchFamily="18" charset="0"/>
                <a:cs typeface="Arial" pitchFamily="34" charset="0"/>
              </a:rPr>
              <a:t>   0         0        1       0</a:t>
            </a:r>
          </a:p>
          <a:p>
            <a:pPr>
              <a:spcBef>
                <a:spcPct val="50000"/>
              </a:spcBef>
            </a:pPr>
            <a:r>
              <a:rPr lang="en-US" altLang="en-US" sz="1400">
                <a:latin typeface="Times New Roman" pitchFamily="18" charset="0"/>
                <a:cs typeface="Arial" pitchFamily="34" charset="0"/>
              </a:rPr>
              <a:t>   0         0        1       1</a:t>
            </a:r>
          </a:p>
          <a:p>
            <a:pPr>
              <a:spcBef>
                <a:spcPct val="50000"/>
              </a:spcBef>
            </a:pPr>
            <a:r>
              <a:rPr lang="en-US" altLang="en-US" sz="1400">
                <a:latin typeface="Times New Roman" pitchFamily="18" charset="0"/>
                <a:cs typeface="Arial" pitchFamily="34" charset="0"/>
              </a:rPr>
              <a:t>   0         1        0       0</a:t>
            </a:r>
          </a:p>
          <a:p>
            <a:pPr>
              <a:spcBef>
                <a:spcPct val="50000"/>
              </a:spcBef>
            </a:pPr>
            <a:r>
              <a:rPr lang="en-US" altLang="en-US" sz="1400">
                <a:latin typeface="Times New Roman" pitchFamily="18" charset="0"/>
                <a:cs typeface="Arial" pitchFamily="34" charset="0"/>
              </a:rPr>
              <a:t>   0         1        0       1</a:t>
            </a:r>
          </a:p>
          <a:p>
            <a:pPr>
              <a:spcBef>
                <a:spcPct val="50000"/>
              </a:spcBef>
            </a:pPr>
            <a:r>
              <a:rPr lang="en-US" altLang="en-US" sz="1400">
                <a:latin typeface="Times New Roman" pitchFamily="18" charset="0"/>
                <a:cs typeface="Arial" pitchFamily="34" charset="0"/>
              </a:rPr>
              <a:t>   0         1        1       0</a:t>
            </a:r>
          </a:p>
          <a:p>
            <a:pPr>
              <a:spcBef>
                <a:spcPct val="50000"/>
              </a:spcBef>
            </a:pPr>
            <a:r>
              <a:rPr lang="en-US" altLang="en-US" sz="1400">
                <a:latin typeface="Times New Roman" pitchFamily="18" charset="0"/>
                <a:cs typeface="Arial" pitchFamily="34" charset="0"/>
              </a:rPr>
              <a:t>   0         1        1       1 </a:t>
            </a:r>
          </a:p>
        </p:txBody>
      </p:sp>
      <p:sp>
        <p:nvSpPr>
          <p:cNvPr id="183309" name="Text Box 13"/>
          <p:cNvSpPr txBox="1">
            <a:spLocks noChangeArrowheads="1"/>
          </p:cNvSpPr>
          <p:nvPr/>
        </p:nvSpPr>
        <p:spPr bwMode="auto">
          <a:xfrm>
            <a:off x="152400" y="3276600"/>
            <a:ext cx="1920875" cy="2630487"/>
          </a:xfrm>
          <a:prstGeom prst="rect">
            <a:avLst/>
          </a:prstGeom>
          <a:noFill/>
          <a:ln w="28575" algn="ctr">
            <a:noFill/>
            <a:miter lim="800000"/>
            <a:headEnd/>
            <a:tailEnd/>
          </a:ln>
        </p:spPr>
        <p:txBody>
          <a:bodyPr>
            <a:spAutoFit/>
          </a:bodyPr>
          <a:lstStyle/>
          <a:p>
            <a:pPr>
              <a:spcBef>
                <a:spcPct val="50000"/>
              </a:spcBef>
            </a:pPr>
            <a:r>
              <a:rPr lang="en-US" altLang="en-US" sz="2000">
                <a:latin typeface="Times New Roman" pitchFamily="18" charset="0"/>
                <a:cs typeface="Arial" pitchFamily="34" charset="0"/>
              </a:rPr>
              <a:t>  </a:t>
            </a:r>
            <a:r>
              <a:rPr lang="en-US" altLang="en-US" sz="1400">
                <a:latin typeface="Times New Roman" pitchFamily="18" charset="0"/>
                <a:cs typeface="Arial" pitchFamily="34" charset="0"/>
              </a:rPr>
              <a:t>1         0        0       0</a:t>
            </a:r>
          </a:p>
          <a:p>
            <a:pPr>
              <a:spcBef>
                <a:spcPct val="50000"/>
              </a:spcBef>
            </a:pPr>
            <a:r>
              <a:rPr lang="en-US" altLang="en-US" sz="1400">
                <a:latin typeface="Times New Roman" pitchFamily="18" charset="0"/>
                <a:cs typeface="Arial" pitchFamily="34" charset="0"/>
              </a:rPr>
              <a:t>   1         0        0       1</a:t>
            </a:r>
          </a:p>
          <a:p>
            <a:pPr>
              <a:spcBef>
                <a:spcPct val="50000"/>
              </a:spcBef>
            </a:pPr>
            <a:r>
              <a:rPr lang="en-US" altLang="en-US" sz="1400">
                <a:latin typeface="Times New Roman" pitchFamily="18" charset="0"/>
                <a:cs typeface="Arial" pitchFamily="34" charset="0"/>
              </a:rPr>
              <a:t>   1         0        1       0</a:t>
            </a:r>
          </a:p>
          <a:p>
            <a:pPr>
              <a:spcBef>
                <a:spcPct val="50000"/>
              </a:spcBef>
            </a:pPr>
            <a:r>
              <a:rPr lang="en-US" altLang="en-US" sz="1400">
                <a:latin typeface="Times New Roman" pitchFamily="18" charset="0"/>
                <a:cs typeface="Arial" pitchFamily="34" charset="0"/>
              </a:rPr>
              <a:t>   1         0        1       1</a:t>
            </a:r>
          </a:p>
          <a:p>
            <a:pPr>
              <a:spcBef>
                <a:spcPct val="50000"/>
              </a:spcBef>
            </a:pPr>
            <a:r>
              <a:rPr lang="en-US" altLang="en-US" sz="1400">
                <a:latin typeface="Times New Roman" pitchFamily="18" charset="0"/>
                <a:cs typeface="Arial" pitchFamily="34" charset="0"/>
              </a:rPr>
              <a:t>   1         1        0       0</a:t>
            </a:r>
          </a:p>
          <a:p>
            <a:pPr>
              <a:spcBef>
                <a:spcPct val="50000"/>
              </a:spcBef>
            </a:pPr>
            <a:r>
              <a:rPr lang="en-US" altLang="en-US" sz="1400">
                <a:latin typeface="Times New Roman" pitchFamily="18" charset="0"/>
                <a:cs typeface="Arial" pitchFamily="34" charset="0"/>
              </a:rPr>
              <a:t>   1         1        0       1</a:t>
            </a:r>
          </a:p>
          <a:p>
            <a:pPr>
              <a:spcBef>
                <a:spcPct val="50000"/>
              </a:spcBef>
            </a:pPr>
            <a:r>
              <a:rPr lang="en-US" altLang="en-US" sz="1400">
                <a:latin typeface="Times New Roman" pitchFamily="18" charset="0"/>
                <a:cs typeface="Arial" pitchFamily="34" charset="0"/>
              </a:rPr>
              <a:t>   1         1        1       0</a:t>
            </a:r>
          </a:p>
          <a:p>
            <a:pPr>
              <a:spcBef>
                <a:spcPct val="50000"/>
              </a:spcBef>
            </a:pPr>
            <a:r>
              <a:rPr lang="en-US" altLang="en-US" sz="1400">
                <a:latin typeface="Times New Roman" pitchFamily="18" charset="0"/>
                <a:cs typeface="Arial" pitchFamily="34" charset="0"/>
              </a:rPr>
              <a:t>   1         1        1       1 </a:t>
            </a:r>
          </a:p>
        </p:txBody>
      </p:sp>
      <p:sp>
        <p:nvSpPr>
          <p:cNvPr id="183310" name="Text Box 14"/>
          <p:cNvSpPr txBox="1">
            <a:spLocks noChangeArrowheads="1"/>
          </p:cNvSpPr>
          <p:nvPr/>
        </p:nvSpPr>
        <p:spPr bwMode="auto">
          <a:xfrm>
            <a:off x="1158875" y="76200"/>
            <a:ext cx="639763" cy="457200"/>
          </a:xfrm>
          <a:prstGeom prst="rect">
            <a:avLst/>
          </a:prstGeom>
          <a:noFill/>
          <a:ln w="28575" algn="ctr">
            <a:noFill/>
            <a:miter lim="800000"/>
            <a:headEnd/>
            <a:tailEnd/>
          </a:ln>
        </p:spPr>
        <p:txBody>
          <a:bodyPr>
            <a:spAutoFit/>
          </a:bodyPr>
          <a:lstStyle/>
          <a:p>
            <a:pPr>
              <a:spcBef>
                <a:spcPct val="50000"/>
              </a:spcBef>
            </a:pPr>
            <a:r>
              <a:rPr lang="en-US" altLang="ar-SA" sz="2000" dirty="0" smtClean="0">
                <a:latin typeface="Times New Roman" pitchFamily="18" charset="0"/>
                <a:cs typeface="Arial" pitchFamily="34" charset="0"/>
              </a:rPr>
              <a:t>B</a:t>
            </a:r>
            <a:r>
              <a:rPr lang="fa-IR" altLang="ar-SA" sz="2400" baseline="-25000" dirty="0" smtClean="0">
                <a:latin typeface="Times New Roman" pitchFamily="18" charset="0"/>
                <a:cs typeface="Arial" pitchFamily="34" charset="0"/>
              </a:rPr>
              <a:t>1</a:t>
            </a:r>
            <a:endParaRPr lang="en-US" altLang="ar-SA" sz="2400" dirty="0">
              <a:latin typeface="Times New Roman" pitchFamily="18" charset="0"/>
              <a:cs typeface="Arial" pitchFamily="34" charset="0"/>
            </a:endParaRPr>
          </a:p>
        </p:txBody>
      </p:sp>
      <p:sp>
        <p:nvSpPr>
          <p:cNvPr id="183311" name="Text Box 15"/>
          <p:cNvSpPr txBox="1">
            <a:spLocks noChangeArrowheads="1"/>
          </p:cNvSpPr>
          <p:nvPr/>
        </p:nvSpPr>
        <p:spPr bwMode="auto">
          <a:xfrm>
            <a:off x="1616075" y="76200"/>
            <a:ext cx="639763" cy="457200"/>
          </a:xfrm>
          <a:prstGeom prst="rect">
            <a:avLst/>
          </a:prstGeom>
          <a:noFill/>
          <a:ln w="28575" algn="ctr">
            <a:noFill/>
            <a:miter lim="800000"/>
            <a:headEnd/>
            <a:tailEnd/>
          </a:ln>
        </p:spPr>
        <p:txBody>
          <a:bodyPr>
            <a:spAutoFit/>
          </a:bodyPr>
          <a:lstStyle/>
          <a:p>
            <a:pPr>
              <a:spcBef>
                <a:spcPct val="50000"/>
              </a:spcBef>
            </a:pPr>
            <a:r>
              <a:rPr lang="en-US" altLang="ar-SA" sz="2000" dirty="0" smtClean="0">
                <a:latin typeface="Times New Roman" pitchFamily="18" charset="0"/>
                <a:cs typeface="Arial" pitchFamily="34" charset="0"/>
              </a:rPr>
              <a:t>B</a:t>
            </a:r>
            <a:r>
              <a:rPr lang="fa-IR" altLang="ar-SA" sz="2400" baseline="-25000" dirty="0" smtClean="0">
                <a:latin typeface="Times New Roman" pitchFamily="18" charset="0"/>
                <a:cs typeface="Arial" pitchFamily="34" charset="0"/>
              </a:rPr>
              <a:t>0</a:t>
            </a:r>
            <a:endParaRPr lang="en-US" altLang="ar-SA" sz="2400" dirty="0">
              <a:latin typeface="Times New Roman" pitchFamily="18" charset="0"/>
              <a:cs typeface="Arial" pitchFamily="34" charset="0"/>
            </a:endParaRPr>
          </a:p>
        </p:txBody>
      </p:sp>
      <p:sp>
        <p:nvSpPr>
          <p:cNvPr id="183312" name="Text Box 16"/>
          <p:cNvSpPr txBox="1">
            <a:spLocks noChangeArrowheads="1"/>
          </p:cNvSpPr>
          <p:nvPr/>
        </p:nvSpPr>
        <p:spPr bwMode="auto">
          <a:xfrm>
            <a:off x="2209800" y="762000"/>
            <a:ext cx="1646237" cy="5155257"/>
          </a:xfrm>
          <a:prstGeom prst="rect">
            <a:avLst/>
          </a:prstGeom>
          <a:noFill/>
          <a:ln w="28575" algn="ctr">
            <a:noFill/>
            <a:miter lim="800000"/>
            <a:headEnd/>
            <a:tailEnd/>
          </a:ln>
        </p:spPr>
        <p:txBody>
          <a:bodyPr wrap="square">
            <a:spAutoFit/>
          </a:bodyPr>
          <a:lstStyle/>
          <a:p>
            <a:pPr>
              <a:spcBef>
                <a:spcPct val="50000"/>
              </a:spcBef>
            </a:pPr>
            <a:r>
              <a:rPr lang="en-US" sz="1400" dirty="0">
                <a:latin typeface="Times New Roman" pitchFamily="18" charset="0"/>
                <a:cs typeface="Arial" pitchFamily="34" charset="0"/>
              </a:rPr>
              <a:t> 0        1       0</a:t>
            </a:r>
          </a:p>
          <a:p>
            <a:pPr>
              <a:spcBef>
                <a:spcPct val="50000"/>
              </a:spcBef>
            </a:pPr>
            <a:r>
              <a:rPr lang="en-US" sz="1400" dirty="0">
                <a:latin typeface="Times New Roman" pitchFamily="18" charset="0"/>
                <a:cs typeface="Arial" pitchFamily="34" charset="0"/>
              </a:rPr>
              <a:t> 1        0       0</a:t>
            </a:r>
          </a:p>
          <a:p>
            <a:pPr>
              <a:spcBef>
                <a:spcPct val="50000"/>
              </a:spcBef>
            </a:pPr>
            <a:r>
              <a:rPr lang="en-US" sz="1400" dirty="0">
                <a:latin typeface="Times New Roman" pitchFamily="18" charset="0"/>
                <a:cs typeface="Arial" pitchFamily="34" charset="0"/>
              </a:rPr>
              <a:t> 1        0       0</a:t>
            </a:r>
          </a:p>
          <a:p>
            <a:pPr>
              <a:spcBef>
                <a:spcPct val="50000"/>
              </a:spcBef>
            </a:pPr>
            <a:r>
              <a:rPr lang="en-US" sz="1400" dirty="0">
                <a:latin typeface="Times New Roman" pitchFamily="18" charset="0"/>
                <a:cs typeface="Arial" pitchFamily="34" charset="0"/>
              </a:rPr>
              <a:t> 1        0       0</a:t>
            </a:r>
          </a:p>
          <a:p>
            <a:pPr>
              <a:spcBef>
                <a:spcPct val="50000"/>
              </a:spcBef>
            </a:pPr>
            <a:r>
              <a:rPr lang="en-US" sz="1400" dirty="0">
                <a:latin typeface="Times New Roman" pitchFamily="18" charset="0"/>
                <a:cs typeface="Arial" pitchFamily="34" charset="0"/>
              </a:rPr>
              <a:t> 0        0       1</a:t>
            </a:r>
          </a:p>
          <a:p>
            <a:pPr>
              <a:spcBef>
                <a:spcPct val="50000"/>
              </a:spcBef>
            </a:pPr>
            <a:r>
              <a:rPr lang="en-US" sz="1400" dirty="0">
                <a:latin typeface="Times New Roman" pitchFamily="18" charset="0"/>
                <a:cs typeface="Arial" pitchFamily="34" charset="0"/>
              </a:rPr>
              <a:t> 0        1       0</a:t>
            </a:r>
          </a:p>
          <a:p>
            <a:pPr>
              <a:spcBef>
                <a:spcPct val="50000"/>
              </a:spcBef>
            </a:pPr>
            <a:r>
              <a:rPr lang="en-US" sz="1400" dirty="0">
                <a:latin typeface="Times New Roman" pitchFamily="18" charset="0"/>
                <a:cs typeface="Arial" pitchFamily="34" charset="0"/>
              </a:rPr>
              <a:t> 1        0       0</a:t>
            </a:r>
          </a:p>
          <a:p>
            <a:pPr>
              <a:spcBef>
                <a:spcPct val="50000"/>
              </a:spcBef>
            </a:pPr>
            <a:r>
              <a:rPr lang="en-US" sz="1400" dirty="0">
                <a:latin typeface="Times New Roman" pitchFamily="18" charset="0"/>
                <a:cs typeface="Arial" pitchFamily="34" charset="0"/>
              </a:rPr>
              <a:t> 1        0       0</a:t>
            </a:r>
          </a:p>
          <a:p>
            <a:pPr>
              <a:spcBef>
                <a:spcPct val="50000"/>
              </a:spcBef>
            </a:pPr>
            <a:r>
              <a:rPr lang="en-US" sz="1400" dirty="0">
                <a:latin typeface="Times New Roman" pitchFamily="18" charset="0"/>
                <a:cs typeface="Arial" pitchFamily="34" charset="0"/>
              </a:rPr>
              <a:t> 0        0       1</a:t>
            </a:r>
          </a:p>
          <a:p>
            <a:pPr>
              <a:spcBef>
                <a:spcPct val="50000"/>
              </a:spcBef>
            </a:pPr>
            <a:r>
              <a:rPr lang="en-US" sz="1400" dirty="0">
                <a:latin typeface="Times New Roman" pitchFamily="18" charset="0"/>
                <a:cs typeface="Arial" pitchFamily="34" charset="0"/>
              </a:rPr>
              <a:t> 0        0       1</a:t>
            </a:r>
          </a:p>
          <a:p>
            <a:pPr>
              <a:spcBef>
                <a:spcPct val="50000"/>
              </a:spcBef>
            </a:pPr>
            <a:r>
              <a:rPr lang="en-US" sz="1400" dirty="0">
                <a:latin typeface="Times New Roman" pitchFamily="18" charset="0"/>
                <a:cs typeface="Arial" pitchFamily="34" charset="0"/>
              </a:rPr>
              <a:t> 0        1       0</a:t>
            </a:r>
          </a:p>
          <a:p>
            <a:pPr>
              <a:spcBef>
                <a:spcPct val="50000"/>
              </a:spcBef>
            </a:pPr>
            <a:r>
              <a:rPr lang="en-US" sz="1400" dirty="0">
                <a:latin typeface="Times New Roman" pitchFamily="18" charset="0"/>
                <a:cs typeface="Arial" pitchFamily="34" charset="0"/>
              </a:rPr>
              <a:t> 1        0       0</a:t>
            </a:r>
          </a:p>
          <a:p>
            <a:pPr>
              <a:spcBef>
                <a:spcPct val="50000"/>
              </a:spcBef>
            </a:pPr>
            <a:r>
              <a:rPr lang="en-US" sz="1400" dirty="0">
                <a:latin typeface="Times New Roman" pitchFamily="18" charset="0"/>
                <a:cs typeface="Arial" pitchFamily="34" charset="0"/>
              </a:rPr>
              <a:t> 0        0       1</a:t>
            </a:r>
          </a:p>
          <a:p>
            <a:pPr>
              <a:spcBef>
                <a:spcPct val="50000"/>
              </a:spcBef>
            </a:pPr>
            <a:r>
              <a:rPr lang="en-US" sz="1400" dirty="0">
                <a:latin typeface="Times New Roman" pitchFamily="18" charset="0"/>
                <a:cs typeface="Arial" pitchFamily="34" charset="0"/>
              </a:rPr>
              <a:t> 0        0       1</a:t>
            </a:r>
          </a:p>
          <a:p>
            <a:pPr>
              <a:spcBef>
                <a:spcPct val="50000"/>
              </a:spcBef>
            </a:pPr>
            <a:r>
              <a:rPr lang="en-US" sz="1400" dirty="0">
                <a:latin typeface="Times New Roman" pitchFamily="18" charset="0"/>
                <a:cs typeface="Arial" pitchFamily="34" charset="0"/>
              </a:rPr>
              <a:t> 0        0       1</a:t>
            </a:r>
          </a:p>
          <a:p>
            <a:pPr>
              <a:spcBef>
                <a:spcPct val="50000"/>
              </a:spcBef>
            </a:pPr>
            <a:r>
              <a:rPr lang="en-US" sz="1400" dirty="0">
                <a:latin typeface="Times New Roman" pitchFamily="18" charset="0"/>
                <a:cs typeface="Arial" pitchFamily="34" charset="0"/>
              </a:rPr>
              <a:t> 0        1       </a:t>
            </a:r>
            <a:r>
              <a:rPr lang="en-US" sz="1400" dirty="0" smtClean="0">
                <a:latin typeface="Times New Roman" pitchFamily="18" charset="0"/>
                <a:cs typeface="Arial" pitchFamily="34" charset="0"/>
              </a:rPr>
              <a:t>0</a:t>
            </a:r>
            <a:endParaRPr lang="en-US" sz="1400" dirty="0">
              <a:latin typeface="Times New Roman" pitchFamily="18" charset="0"/>
              <a:cs typeface="Arial" pitchFamily="34" charset="0"/>
            </a:endParaRPr>
          </a:p>
        </p:txBody>
      </p:sp>
      <p:graphicFrame>
        <p:nvGraphicFramePr>
          <p:cNvPr id="18" name="Group 3"/>
          <p:cNvGraphicFramePr>
            <a:graphicFrameLocks noGrp="1"/>
          </p:cNvGraphicFramePr>
          <p:nvPr/>
        </p:nvGraphicFramePr>
        <p:xfrm>
          <a:off x="4343400" y="441325"/>
          <a:ext cx="2286318" cy="2134870"/>
        </p:xfrm>
        <a:graphic>
          <a:graphicData uri="http://schemas.openxmlformats.org/drawingml/2006/table">
            <a:tbl>
              <a:tblPr/>
              <a:tblGrid>
                <a:gridCol w="519113"/>
                <a:gridCol w="520700"/>
                <a:gridCol w="519112"/>
                <a:gridCol w="519113"/>
                <a:gridCol w="208280"/>
              </a:tblGrid>
              <a:tr h="549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smtClean="0">
                          <a:ln>
                            <a:noFill/>
                          </a:ln>
                          <a:solidFill>
                            <a:schemeClr val="tx1"/>
                          </a:solidFill>
                          <a:effectLst/>
                          <a:latin typeface="Arial" pitchFamily="34" charset="0"/>
                          <a:cs typeface="Arial" pitchFamily="34"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smtClean="0">
                          <a:ln>
                            <a:noFill/>
                          </a:ln>
                          <a:solidFill>
                            <a:schemeClr val="tx1"/>
                          </a:solidFill>
                          <a:effectLst/>
                          <a:latin typeface="Arial" pitchFamily="34" charset="0"/>
                          <a:cs typeface="Arial" pitchFamily="34" charset="0"/>
                        </a:rPr>
                        <a:t> </a:t>
                      </a:r>
                      <a:endParaRPr kumimoji="0" lang="en-US" altLang="en-US" sz="20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4">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cap="flat">
                      <a:noFill/>
                    </a:lnR>
                    <a:lnT cap="flat">
                      <a:noFill/>
                    </a:lnT>
                    <a:lnB cap="flat">
                      <a:noFill/>
                    </a:lnB>
                    <a:lnTlToBr>
                      <a:noFill/>
                    </a:lnTlToBr>
                    <a:lnBlToTr>
                      <a:noFill/>
                    </a:lnBlToTr>
                    <a:noFill/>
                  </a:tcPr>
                </a:tc>
              </a:tr>
              <a:tr h="3968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4270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549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bl>
          </a:graphicData>
        </a:graphic>
      </p:graphicFrame>
      <p:sp>
        <p:nvSpPr>
          <p:cNvPr id="19" name="Text Box 34"/>
          <p:cNvSpPr txBox="1">
            <a:spLocks noChangeArrowheads="1"/>
          </p:cNvSpPr>
          <p:nvPr/>
        </p:nvSpPr>
        <p:spPr bwMode="auto">
          <a:xfrm>
            <a:off x="5989638" y="1538288"/>
            <a:ext cx="366712" cy="396875"/>
          </a:xfrm>
          <a:prstGeom prst="rect">
            <a:avLst/>
          </a:prstGeom>
          <a:noFill/>
          <a:ln w="28575" algn="ctr">
            <a:noFill/>
            <a:miter lim="800000"/>
            <a:headEnd/>
            <a:tailEnd/>
          </a:ln>
        </p:spPr>
        <p:txBody>
          <a:bodyPr>
            <a:spAutoFit/>
          </a:bodyPr>
          <a:lstStyle/>
          <a:p>
            <a:pPr>
              <a:spcBef>
                <a:spcPct val="50000"/>
              </a:spcBef>
            </a:pPr>
            <a:r>
              <a:rPr lang="en-US" altLang="en-US" sz="2000">
                <a:latin typeface="Times New Roman" pitchFamily="18" charset="0"/>
                <a:cs typeface="Arial" pitchFamily="34" charset="0"/>
              </a:rPr>
              <a:t>1</a:t>
            </a:r>
          </a:p>
        </p:txBody>
      </p:sp>
      <p:sp>
        <p:nvSpPr>
          <p:cNvPr id="20" name="Text Box 35"/>
          <p:cNvSpPr txBox="1">
            <a:spLocks noChangeArrowheads="1"/>
          </p:cNvSpPr>
          <p:nvPr/>
        </p:nvSpPr>
        <p:spPr bwMode="auto">
          <a:xfrm>
            <a:off x="4983163" y="1538288"/>
            <a:ext cx="366712" cy="396875"/>
          </a:xfrm>
          <a:prstGeom prst="rect">
            <a:avLst/>
          </a:prstGeom>
          <a:noFill/>
          <a:ln w="28575" algn="ctr">
            <a:noFill/>
            <a:miter lim="800000"/>
            <a:headEnd/>
            <a:tailEnd/>
          </a:ln>
        </p:spPr>
        <p:txBody>
          <a:bodyPr>
            <a:spAutoFit/>
          </a:bodyPr>
          <a:lstStyle/>
          <a:p>
            <a:pPr>
              <a:spcBef>
                <a:spcPct val="50000"/>
              </a:spcBef>
            </a:pPr>
            <a:r>
              <a:rPr lang="en-US" altLang="en-US" sz="2000">
                <a:latin typeface="Times New Roman" pitchFamily="18" charset="0"/>
                <a:cs typeface="Arial" pitchFamily="34" charset="0"/>
              </a:rPr>
              <a:t>1</a:t>
            </a:r>
          </a:p>
        </p:txBody>
      </p:sp>
      <p:sp>
        <p:nvSpPr>
          <p:cNvPr id="21" name="Text Box 36"/>
          <p:cNvSpPr txBox="1">
            <a:spLocks noChangeArrowheads="1"/>
          </p:cNvSpPr>
          <p:nvPr/>
        </p:nvSpPr>
        <p:spPr bwMode="auto">
          <a:xfrm>
            <a:off x="4983163" y="2085975"/>
            <a:ext cx="366712" cy="396875"/>
          </a:xfrm>
          <a:prstGeom prst="rect">
            <a:avLst/>
          </a:prstGeom>
          <a:noFill/>
          <a:ln w="28575" algn="ctr">
            <a:noFill/>
            <a:miter lim="800000"/>
            <a:headEnd/>
            <a:tailEnd/>
          </a:ln>
        </p:spPr>
        <p:txBody>
          <a:bodyPr>
            <a:spAutoFit/>
          </a:bodyPr>
          <a:lstStyle/>
          <a:p>
            <a:pPr>
              <a:spcBef>
                <a:spcPct val="50000"/>
              </a:spcBef>
            </a:pPr>
            <a:r>
              <a:rPr lang="en-US" altLang="en-US" sz="2000">
                <a:latin typeface="Times New Roman" pitchFamily="18" charset="0"/>
                <a:cs typeface="Arial" pitchFamily="34" charset="0"/>
              </a:rPr>
              <a:t>1</a:t>
            </a:r>
          </a:p>
        </p:txBody>
      </p:sp>
      <p:sp>
        <p:nvSpPr>
          <p:cNvPr id="22" name="Text Box 108"/>
          <p:cNvSpPr txBox="1">
            <a:spLocks noChangeArrowheads="1"/>
          </p:cNvSpPr>
          <p:nvPr/>
        </p:nvSpPr>
        <p:spPr bwMode="auto">
          <a:xfrm>
            <a:off x="4435475" y="2087563"/>
            <a:ext cx="366713" cy="396875"/>
          </a:xfrm>
          <a:prstGeom prst="rect">
            <a:avLst/>
          </a:prstGeom>
          <a:noFill/>
          <a:ln w="28575" algn="ctr">
            <a:noFill/>
            <a:miter lim="800000"/>
            <a:headEnd/>
            <a:tailEnd/>
          </a:ln>
        </p:spPr>
        <p:txBody>
          <a:bodyPr>
            <a:spAutoFit/>
          </a:bodyPr>
          <a:lstStyle/>
          <a:p>
            <a:pPr>
              <a:spcBef>
                <a:spcPct val="50000"/>
              </a:spcBef>
            </a:pPr>
            <a:r>
              <a:rPr lang="en-US" altLang="en-US" sz="2000">
                <a:latin typeface="Times New Roman" pitchFamily="18" charset="0"/>
                <a:cs typeface="Arial" pitchFamily="34" charset="0"/>
              </a:rPr>
              <a:t>1</a:t>
            </a:r>
          </a:p>
        </p:txBody>
      </p:sp>
      <p:sp>
        <p:nvSpPr>
          <p:cNvPr id="23" name="Text Box 109"/>
          <p:cNvSpPr txBox="1">
            <a:spLocks noChangeArrowheads="1"/>
          </p:cNvSpPr>
          <p:nvPr/>
        </p:nvSpPr>
        <p:spPr bwMode="auto">
          <a:xfrm>
            <a:off x="4435475" y="1538288"/>
            <a:ext cx="366713" cy="396875"/>
          </a:xfrm>
          <a:prstGeom prst="rect">
            <a:avLst/>
          </a:prstGeom>
          <a:noFill/>
          <a:ln w="28575" algn="ctr">
            <a:noFill/>
            <a:miter lim="800000"/>
            <a:headEnd/>
            <a:tailEnd/>
          </a:ln>
        </p:spPr>
        <p:txBody>
          <a:bodyPr>
            <a:spAutoFit/>
          </a:bodyPr>
          <a:lstStyle/>
          <a:p>
            <a:pPr>
              <a:spcBef>
                <a:spcPct val="50000"/>
              </a:spcBef>
            </a:pPr>
            <a:r>
              <a:rPr lang="en-US" altLang="en-US" sz="2000">
                <a:latin typeface="Times New Roman" pitchFamily="18" charset="0"/>
                <a:cs typeface="Arial" pitchFamily="34" charset="0"/>
              </a:rPr>
              <a:t>1</a:t>
            </a:r>
          </a:p>
        </p:txBody>
      </p:sp>
      <p:sp>
        <p:nvSpPr>
          <p:cNvPr id="24" name="Text Box 110"/>
          <p:cNvSpPr txBox="1">
            <a:spLocks noChangeArrowheads="1"/>
          </p:cNvSpPr>
          <p:nvPr/>
        </p:nvSpPr>
        <p:spPr bwMode="auto">
          <a:xfrm>
            <a:off x="4435475" y="1081088"/>
            <a:ext cx="366713" cy="396875"/>
          </a:xfrm>
          <a:prstGeom prst="rect">
            <a:avLst/>
          </a:prstGeom>
          <a:noFill/>
          <a:ln w="28575" algn="ctr">
            <a:noFill/>
            <a:miter lim="800000"/>
            <a:headEnd/>
            <a:tailEnd/>
          </a:ln>
        </p:spPr>
        <p:txBody>
          <a:bodyPr>
            <a:spAutoFit/>
          </a:bodyPr>
          <a:lstStyle/>
          <a:p>
            <a:pPr>
              <a:spcBef>
                <a:spcPct val="50000"/>
              </a:spcBef>
            </a:pPr>
            <a:r>
              <a:rPr lang="en-US" altLang="en-US" sz="2000">
                <a:latin typeface="Times New Roman" pitchFamily="18" charset="0"/>
                <a:cs typeface="Arial" pitchFamily="34" charset="0"/>
              </a:rPr>
              <a:t>1</a:t>
            </a:r>
          </a:p>
        </p:txBody>
      </p:sp>
      <p:sp>
        <p:nvSpPr>
          <p:cNvPr id="25" name="AutoShape 111"/>
          <p:cNvSpPr>
            <a:spLocks noChangeArrowheads="1"/>
          </p:cNvSpPr>
          <p:nvPr/>
        </p:nvSpPr>
        <p:spPr bwMode="auto">
          <a:xfrm>
            <a:off x="4435475" y="1081088"/>
            <a:ext cx="365125" cy="823912"/>
          </a:xfrm>
          <a:prstGeom prst="roundRect">
            <a:avLst>
              <a:gd name="adj" fmla="val 16667"/>
            </a:avLst>
          </a:prstGeom>
          <a:noFill/>
          <a:ln w="19050" algn="ctr">
            <a:solidFill>
              <a:schemeClr val="hlink"/>
            </a:solidFill>
            <a:round/>
            <a:headEnd/>
            <a:tailEnd/>
          </a:ln>
        </p:spPr>
        <p:txBody>
          <a:bodyPr wrap="none" anchor="ctr"/>
          <a:lstStyle/>
          <a:p>
            <a:endParaRPr lang="en-US"/>
          </a:p>
        </p:txBody>
      </p:sp>
      <p:sp>
        <p:nvSpPr>
          <p:cNvPr id="26" name="AutoShape 112"/>
          <p:cNvSpPr>
            <a:spLocks noChangeArrowheads="1"/>
          </p:cNvSpPr>
          <p:nvPr/>
        </p:nvSpPr>
        <p:spPr bwMode="auto">
          <a:xfrm>
            <a:off x="4435475" y="1630363"/>
            <a:ext cx="822325" cy="914400"/>
          </a:xfrm>
          <a:prstGeom prst="roundRect">
            <a:avLst>
              <a:gd name="adj" fmla="val 16667"/>
            </a:avLst>
          </a:prstGeom>
          <a:noFill/>
          <a:ln w="19050" algn="ctr">
            <a:solidFill>
              <a:schemeClr val="hlink"/>
            </a:solidFill>
            <a:round/>
            <a:headEnd/>
            <a:tailEnd/>
          </a:ln>
        </p:spPr>
        <p:txBody>
          <a:bodyPr wrap="none" anchor="ctr"/>
          <a:lstStyle/>
          <a:p>
            <a:endParaRPr lang="en-US"/>
          </a:p>
        </p:txBody>
      </p:sp>
      <p:sp>
        <p:nvSpPr>
          <p:cNvPr id="27" name="AutoShape 116"/>
          <p:cNvSpPr>
            <a:spLocks/>
          </p:cNvSpPr>
          <p:nvPr/>
        </p:nvSpPr>
        <p:spPr bwMode="auto">
          <a:xfrm>
            <a:off x="6081713" y="1538288"/>
            <a:ext cx="547687" cy="457200"/>
          </a:xfrm>
          <a:prstGeom prst="leftBracket">
            <a:avLst>
              <a:gd name="adj" fmla="val 8333"/>
            </a:avLst>
          </a:prstGeom>
          <a:noFill/>
          <a:ln w="19050">
            <a:solidFill>
              <a:schemeClr val="hlink"/>
            </a:solidFill>
            <a:round/>
            <a:headEnd/>
            <a:tailEnd/>
          </a:ln>
        </p:spPr>
        <p:txBody>
          <a:bodyPr wrap="none" anchor="ctr"/>
          <a:lstStyle/>
          <a:p>
            <a:endParaRPr lang="en-US"/>
          </a:p>
        </p:txBody>
      </p:sp>
      <p:sp>
        <p:nvSpPr>
          <p:cNvPr id="28" name="AutoShape 117"/>
          <p:cNvSpPr>
            <a:spLocks/>
          </p:cNvSpPr>
          <p:nvPr/>
        </p:nvSpPr>
        <p:spPr bwMode="auto">
          <a:xfrm>
            <a:off x="4160838" y="1538288"/>
            <a:ext cx="549275" cy="457200"/>
          </a:xfrm>
          <a:prstGeom prst="rightBracket">
            <a:avLst>
              <a:gd name="adj" fmla="val 8333"/>
            </a:avLst>
          </a:prstGeom>
          <a:noFill/>
          <a:ln w="19050">
            <a:solidFill>
              <a:schemeClr val="hlink"/>
            </a:solidFill>
            <a:round/>
            <a:headEnd/>
            <a:tailEnd/>
          </a:ln>
        </p:spPr>
        <p:txBody>
          <a:bodyPr wrap="none" anchor="ctr"/>
          <a:lstStyle/>
          <a:p>
            <a:endParaRPr lang="en-US"/>
          </a:p>
        </p:txBody>
      </p:sp>
      <p:sp>
        <p:nvSpPr>
          <p:cNvPr id="29" name="Text Box 124"/>
          <p:cNvSpPr txBox="1">
            <a:spLocks noChangeArrowheads="1"/>
          </p:cNvSpPr>
          <p:nvPr/>
        </p:nvSpPr>
        <p:spPr bwMode="auto">
          <a:xfrm>
            <a:off x="4343400" y="76200"/>
            <a:ext cx="2651125" cy="336550"/>
          </a:xfrm>
          <a:prstGeom prst="rect">
            <a:avLst/>
          </a:prstGeom>
          <a:noFill/>
          <a:ln w="28575" algn="ctr">
            <a:noFill/>
            <a:miter lim="800000"/>
            <a:headEnd/>
            <a:tailEnd/>
          </a:ln>
        </p:spPr>
        <p:txBody>
          <a:bodyPr>
            <a:spAutoFit/>
          </a:bodyPr>
          <a:lstStyle/>
          <a:p>
            <a:pPr>
              <a:spcBef>
                <a:spcPct val="50000"/>
              </a:spcBef>
            </a:pPr>
            <a:r>
              <a:rPr lang="en-US" altLang="en-US" sz="1600">
                <a:latin typeface="Times New Roman" pitchFamily="18" charset="0"/>
                <a:cs typeface="Arial" pitchFamily="34" charset="0"/>
              </a:rPr>
              <a:t> 00      01      11      10</a:t>
            </a:r>
          </a:p>
        </p:txBody>
      </p:sp>
      <p:sp>
        <p:nvSpPr>
          <p:cNvPr id="30" name="Text Box 128"/>
          <p:cNvSpPr txBox="1">
            <a:spLocks noChangeArrowheads="1"/>
          </p:cNvSpPr>
          <p:nvPr/>
        </p:nvSpPr>
        <p:spPr bwMode="auto">
          <a:xfrm>
            <a:off x="3962400" y="776288"/>
            <a:ext cx="457200" cy="671512"/>
          </a:xfrm>
          <a:prstGeom prst="rect">
            <a:avLst/>
          </a:prstGeom>
          <a:noFill/>
          <a:ln w="28575" algn="ctr">
            <a:noFill/>
            <a:miter lim="800000"/>
            <a:headEnd/>
            <a:tailEnd/>
          </a:ln>
        </p:spPr>
        <p:txBody>
          <a:bodyPr>
            <a:spAutoFit/>
          </a:bodyPr>
          <a:lstStyle/>
          <a:p>
            <a:pPr>
              <a:spcBef>
                <a:spcPct val="50000"/>
              </a:spcBef>
            </a:pPr>
            <a:r>
              <a:rPr lang="en-US" altLang="en-US" sz="2000">
                <a:latin typeface="Times New Roman" pitchFamily="18" charset="0"/>
                <a:cs typeface="Arial" pitchFamily="34" charset="0"/>
              </a:rPr>
              <a:t> </a:t>
            </a:r>
            <a:r>
              <a:rPr lang="en-US" altLang="en-US">
                <a:latin typeface="Times New Roman" pitchFamily="18" charset="0"/>
                <a:cs typeface="Arial" pitchFamily="34" charset="0"/>
              </a:rPr>
              <a:t>01</a:t>
            </a:r>
          </a:p>
        </p:txBody>
      </p:sp>
      <p:sp>
        <p:nvSpPr>
          <p:cNvPr id="31" name="Text Box 130"/>
          <p:cNvSpPr txBox="1">
            <a:spLocks noChangeArrowheads="1"/>
          </p:cNvSpPr>
          <p:nvPr/>
        </p:nvSpPr>
        <p:spPr bwMode="auto">
          <a:xfrm>
            <a:off x="3962400" y="593725"/>
            <a:ext cx="457200" cy="1893888"/>
          </a:xfrm>
          <a:prstGeom prst="rect">
            <a:avLst/>
          </a:prstGeom>
          <a:noFill/>
          <a:ln w="28575" algn="ctr">
            <a:noFill/>
            <a:miter lim="800000"/>
            <a:headEnd/>
            <a:tailEnd/>
          </a:ln>
        </p:spPr>
        <p:txBody>
          <a:bodyPr>
            <a:spAutoFit/>
          </a:bodyPr>
          <a:lstStyle/>
          <a:p>
            <a:pPr>
              <a:spcBef>
                <a:spcPct val="50000"/>
              </a:spcBef>
            </a:pPr>
            <a:r>
              <a:rPr lang="en-US" altLang="en-US" sz="1600">
                <a:latin typeface="Times New Roman" pitchFamily="18" charset="0"/>
                <a:cs typeface="Arial" pitchFamily="34" charset="0"/>
              </a:rPr>
              <a:t>00</a:t>
            </a:r>
          </a:p>
          <a:p>
            <a:pPr>
              <a:spcBef>
                <a:spcPct val="50000"/>
              </a:spcBef>
            </a:pPr>
            <a:endParaRPr lang="en-US" altLang="en-US" sz="1600">
              <a:latin typeface="Times New Roman" pitchFamily="18" charset="0"/>
              <a:cs typeface="Arial" pitchFamily="34" charset="0"/>
            </a:endParaRPr>
          </a:p>
          <a:p>
            <a:pPr>
              <a:spcBef>
                <a:spcPct val="50000"/>
              </a:spcBef>
            </a:pPr>
            <a:endParaRPr lang="en-US" altLang="en-US" sz="1600">
              <a:latin typeface="Times New Roman" pitchFamily="18" charset="0"/>
              <a:cs typeface="Arial" pitchFamily="34" charset="0"/>
            </a:endParaRPr>
          </a:p>
          <a:p>
            <a:pPr>
              <a:spcBef>
                <a:spcPct val="50000"/>
              </a:spcBef>
            </a:pPr>
            <a:endParaRPr lang="en-US" altLang="en-US" sz="1600">
              <a:latin typeface="Times New Roman" pitchFamily="18" charset="0"/>
              <a:cs typeface="Arial" pitchFamily="34" charset="0"/>
            </a:endParaRPr>
          </a:p>
          <a:p>
            <a:pPr>
              <a:spcBef>
                <a:spcPct val="50000"/>
              </a:spcBef>
            </a:pPr>
            <a:endParaRPr lang="en-US" altLang="en-US" sz="2000">
              <a:latin typeface="Times New Roman" pitchFamily="18" charset="0"/>
              <a:cs typeface="Arial" pitchFamily="34" charset="0"/>
            </a:endParaRPr>
          </a:p>
        </p:txBody>
      </p:sp>
      <p:sp>
        <p:nvSpPr>
          <p:cNvPr id="32" name="Text Box 133"/>
          <p:cNvSpPr txBox="1">
            <a:spLocks noChangeArrowheads="1"/>
          </p:cNvSpPr>
          <p:nvPr/>
        </p:nvSpPr>
        <p:spPr bwMode="auto">
          <a:xfrm>
            <a:off x="3962400" y="1598613"/>
            <a:ext cx="457200" cy="336550"/>
          </a:xfrm>
          <a:prstGeom prst="rect">
            <a:avLst/>
          </a:prstGeom>
          <a:noFill/>
          <a:ln w="28575" algn="ctr">
            <a:noFill/>
            <a:miter lim="800000"/>
            <a:headEnd/>
            <a:tailEnd/>
          </a:ln>
        </p:spPr>
        <p:txBody>
          <a:bodyPr>
            <a:spAutoFit/>
          </a:bodyPr>
          <a:lstStyle/>
          <a:p>
            <a:pPr>
              <a:spcBef>
                <a:spcPct val="50000"/>
              </a:spcBef>
            </a:pPr>
            <a:r>
              <a:rPr lang="en-US" altLang="en-US" sz="1600">
                <a:latin typeface="Times New Roman" pitchFamily="18" charset="0"/>
                <a:cs typeface="Arial" pitchFamily="34" charset="0"/>
              </a:rPr>
              <a:t>11</a:t>
            </a:r>
          </a:p>
        </p:txBody>
      </p:sp>
      <p:sp>
        <p:nvSpPr>
          <p:cNvPr id="33" name="Text Box 138"/>
          <p:cNvSpPr txBox="1">
            <a:spLocks noChangeArrowheads="1"/>
          </p:cNvSpPr>
          <p:nvPr/>
        </p:nvSpPr>
        <p:spPr bwMode="auto">
          <a:xfrm>
            <a:off x="3962400" y="2055813"/>
            <a:ext cx="457200" cy="336550"/>
          </a:xfrm>
          <a:prstGeom prst="rect">
            <a:avLst/>
          </a:prstGeom>
          <a:noFill/>
          <a:ln w="28575" algn="ctr">
            <a:noFill/>
            <a:miter lim="800000"/>
            <a:headEnd/>
            <a:tailEnd/>
          </a:ln>
        </p:spPr>
        <p:txBody>
          <a:bodyPr>
            <a:spAutoFit/>
          </a:bodyPr>
          <a:lstStyle/>
          <a:p>
            <a:pPr>
              <a:spcBef>
                <a:spcPct val="50000"/>
              </a:spcBef>
            </a:pPr>
            <a:r>
              <a:rPr lang="en-US" altLang="en-US" sz="1600">
                <a:latin typeface="Times New Roman" pitchFamily="18" charset="0"/>
                <a:cs typeface="Arial" pitchFamily="34" charset="0"/>
              </a:rPr>
              <a:t>10</a:t>
            </a:r>
          </a:p>
        </p:txBody>
      </p:sp>
      <p:graphicFrame>
        <p:nvGraphicFramePr>
          <p:cNvPr id="34" name="Group 72"/>
          <p:cNvGraphicFramePr>
            <a:graphicFrameLocks noGrp="1"/>
          </p:cNvGraphicFramePr>
          <p:nvPr/>
        </p:nvGraphicFramePr>
        <p:xfrm>
          <a:off x="6721475" y="2651125"/>
          <a:ext cx="2286318" cy="2134870"/>
        </p:xfrm>
        <a:graphic>
          <a:graphicData uri="http://schemas.openxmlformats.org/drawingml/2006/table">
            <a:tbl>
              <a:tblPr/>
              <a:tblGrid>
                <a:gridCol w="519113"/>
                <a:gridCol w="520700"/>
                <a:gridCol w="519112"/>
                <a:gridCol w="519113"/>
                <a:gridCol w="208280"/>
              </a:tblGrid>
              <a:tr h="549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smtClean="0">
                          <a:ln>
                            <a:noFill/>
                          </a:ln>
                          <a:solidFill>
                            <a:schemeClr val="tx1"/>
                          </a:solidFill>
                          <a:effectLst/>
                          <a:latin typeface="Arial" pitchFamily="34" charset="0"/>
                          <a:cs typeface="Arial" pitchFamily="34"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smtClean="0">
                          <a:ln>
                            <a:noFill/>
                          </a:ln>
                          <a:solidFill>
                            <a:schemeClr val="tx1"/>
                          </a:solidFill>
                          <a:effectLst/>
                          <a:latin typeface="Arial" pitchFamily="34" charset="0"/>
                          <a:cs typeface="Arial" pitchFamily="34" charset="0"/>
                        </a:rPr>
                        <a:t> </a:t>
                      </a:r>
                      <a:endParaRPr kumimoji="0" lang="en-US" altLang="en-US" sz="20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4">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cap="flat">
                      <a:noFill/>
                    </a:lnR>
                    <a:lnT cap="flat">
                      <a:noFill/>
                    </a:lnT>
                    <a:lnB cap="flat">
                      <a:noFill/>
                    </a:lnB>
                    <a:lnTlToBr>
                      <a:noFill/>
                    </a:lnTlToBr>
                    <a:lnBlToTr>
                      <a:noFill/>
                    </a:lnBlToTr>
                    <a:noFill/>
                  </a:tcPr>
                </a:tc>
              </a:tr>
              <a:tr h="3968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4270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549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bl>
          </a:graphicData>
        </a:graphic>
      </p:graphicFrame>
      <p:sp>
        <p:nvSpPr>
          <p:cNvPr id="35" name="Text Box 103"/>
          <p:cNvSpPr txBox="1">
            <a:spLocks noChangeArrowheads="1"/>
          </p:cNvSpPr>
          <p:nvPr/>
        </p:nvSpPr>
        <p:spPr bwMode="auto">
          <a:xfrm>
            <a:off x="7818438" y="2741613"/>
            <a:ext cx="366712" cy="396875"/>
          </a:xfrm>
          <a:prstGeom prst="rect">
            <a:avLst/>
          </a:prstGeom>
          <a:noFill/>
          <a:ln w="28575" algn="ctr">
            <a:noFill/>
            <a:miter lim="800000"/>
            <a:headEnd/>
            <a:tailEnd/>
          </a:ln>
        </p:spPr>
        <p:txBody>
          <a:bodyPr>
            <a:spAutoFit/>
          </a:bodyPr>
          <a:lstStyle/>
          <a:p>
            <a:pPr>
              <a:spcBef>
                <a:spcPct val="50000"/>
              </a:spcBef>
            </a:pPr>
            <a:r>
              <a:rPr lang="en-US" altLang="en-US" sz="2000">
                <a:latin typeface="Times New Roman" pitchFamily="18" charset="0"/>
                <a:cs typeface="Arial" pitchFamily="34" charset="0"/>
              </a:rPr>
              <a:t>1</a:t>
            </a:r>
          </a:p>
        </p:txBody>
      </p:sp>
      <p:sp>
        <p:nvSpPr>
          <p:cNvPr id="36" name="Text Box 104"/>
          <p:cNvSpPr txBox="1">
            <a:spLocks noChangeArrowheads="1"/>
          </p:cNvSpPr>
          <p:nvPr/>
        </p:nvSpPr>
        <p:spPr bwMode="auto">
          <a:xfrm>
            <a:off x="7818438" y="3290888"/>
            <a:ext cx="366712" cy="396875"/>
          </a:xfrm>
          <a:prstGeom prst="rect">
            <a:avLst/>
          </a:prstGeom>
          <a:noFill/>
          <a:ln w="28575" algn="ctr">
            <a:noFill/>
            <a:miter lim="800000"/>
            <a:headEnd/>
            <a:tailEnd/>
          </a:ln>
        </p:spPr>
        <p:txBody>
          <a:bodyPr>
            <a:spAutoFit/>
          </a:bodyPr>
          <a:lstStyle/>
          <a:p>
            <a:pPr>
              <a:spcBef>
                <a:spcPct val="50000"/>
              </a:spcBef>
            </a:pPr>
            <a:r>
              <a:rPr lang="en-US" altLang="en-US" sz="2000">
                <a:latin typeface="Times New Roman" pitchFamily="18" charset="0"/>
                <a:cs typeface="Arial" pitchFamily="34" charset="0"/>
              </a:rPr>
              <a:t>1</a:t>
            </a:r>
          </a:p>
        </p:txBody>
      </p:sp>
      <p:sp>
        <p:nvSpPr>
          <p:cNvPr id="37" name="Text Box 105"/>
          <p:cNvSpPr txBox="1">
            <a:spLocks noChangeArrowheads="1"/>
          </p:cNvSpPr>
          <p:nvPr/>
        </p:nvSpPr>
        <p:spPr bwMode="auto">
          <a:xfrm>
            <a:off x="8367713" y="3290888"/>
            <a:ext cx="366712" cy="396875"/>
          </a:xfrm>
          <a:prstGeom prst="rect">
            <a:avLst/>
          </a:prstGeom>
          <a:noFill/>
          <a:ln w="28575" algn="ctr">
            <a:noFill/>
            <a:miter lim="800000"/>
            <a:headEnd/>
            <a:tailEnd/>
          </a:ln>
        </p:spPr>
        <p:txBody>
          <a:bodyPr>
            <a:spAutoFit/>
          </a:bodyPr>
          <a:lstStyle/>
          <a:p>
            <a:pPr>
              <a:spcBef>
                <a:spcPct val="50000"/>
              </a:spcBef>
            </a:pPr>
            <a:r>
              <a:rPr lang="en-US" altLang="en-US" sz="2000">
                <a:latin typeface="Times New Roman" pitchFamily="18" charset="0"/>
                <a:cs typeface="Arial" pitchFamily="34" charset="0"/>
              </a:rPr>
              <a:t>1</a:t>
            </a:r>
          </a:p>
        </p:txBody>
      </p:sp>
      <p:sp>
        <p:nvSpPr>
          <p:cNvPr id="38" name="Text Box 106"/>
          <p:cNvSpPr txBox="1">
            <a:spLocks noChangeArrowheads="1"/>
          </p:cNvSpPr>
          <p:nvPr/>
        </p:nvSpPr>
        <p:spPr bwMode="auto">
          <a:xfrm>
            <a:off x="7361238" y="2741613"/>
            <a:ext cx="274637" cy="396875"/>
          </a:xfrm>
          <a:prstGeom prst="rect">
            <a:avLst/>
          </a:prstGeom>
          <a:noFill/>
          <a:ln w="28575" algn="ctr">
            <a:noFill/>
            <a:miter lim="800000"/>
            <a:headEnd/>
            <a:tailEnd/>
          </a:ln>
        </p:spPr>
        <p:txBody>
          <a:bodyPr>
            <a:spAutoFit/>
          </a:bodyPr>
          <a:lstStyle/>
          <a:p>
            <a:pPr>
              <a:spcBef>
                <a:spcPct val="50000"/>
              </a:spcBef>
            </a:pPr>
            <a:r>
              <a:rPr lang="en-US" altLang="en-US" sz="2000">
                <a:latin typeface="Times New Roman" pitchFamily="18" charset="0"/>
                <a:cs typeface="Arial" pitchFamily="34" charset="0"/>
              </a:rPr>
              <a:t>1</a:t>
            </a:r>
          </a:p>
        </p:txBody>
      </p:sp>
      <p:sp>
        <p:nvSpPr>
          <p:cNvPr id="39" name="Text Box 107"/>
          <p:cNvSpPr txBox="1">
            <a:spLocks noChangeArrowheads="1"/>
          </p:cNvSpPr>
          <p:nvPr/>
        </p:nvSpPr>
        <p:spPr bwMode="auto">
          <a:xfrm>
            <a:off x="8367713" y="2741613"/>
            <a:ext cx="274637" cy="396875"/>
          </a:xfrm>
          <a:prstGeom prst="rect">
            <a:avLst/>
          </a:prstGeom>
          <a:noFill/>
          <a:ln w="28575" algn="ctr">
            <a:noFill/>
            <a:miter lim="800000"/>
            <a:headEnd/>
            <a:tailEnd/>
          </a:ln>
        </p:spPr>
        <p:txBody>
          <a:bodyPr>
            <a:spAutoFit/>
          </a:bodyPr>
          <a:lstStyle/>
          <a:p>
            <a:pPr>
              <a:spcBef>
                <a:spcPct val="50000"/>
              </a:spcBef>
            </a:pPr>
            <a:r>
              <a:rPr lang="en-US" altLang="en-US" sz="2000">
                <a:latin typeface="Times New Roman" pitchFamily="18" charset="0"/>
                <a:cs typeface="Arial" pitchFamily="34" charset="0"/>
              </a:rPr>
              <a:t>1</a:t>
            </a:r>
          </a:p>
        </p:txBody>
      </p:sp>
      <p:sp>
        <p:nvSpPr>
          <p:cNvPr id="40" name="AutoShape 114"/>
          <p:cNvSpPr>
            <a:spLocks noChangeArrowheads="1"/>
          </p:cNvSpPr>
          <p:nvPr/>
        </p:nvSpPr>
        <p:spPr bwMode="auto">
          <a:xfrm>
            <a:off x="7820025" y="2833688"/>
            <a:ext cx="912813" cy="823912"/>
          </a:xfrm>
          <a:prstGeom prst="roundRect">
            <a:avLst>
              <a:gd name="adj" fmla="val 16667"/>
            </a:avLst>
          </a:prstGeom>
          <a:noFill/>
          <a:ln w="19050" algn="ctr">
            <a:solidFill>
              <a:schemeClr val="hlink"/>
            </a:solidFill>
            <a:round/>
            <a:headEnd/>
            <a:tailEnd/>
          </a:ln>
        </p:spPr>
        <p:txBody>
          <a:bodyPr wrap="none" anchor="ctr"/>
          <a:lstStyle/>
          <a:p>
            <a:endParaRPr lang="en-US"/>
          </a:p>
        </p:txBody>
      </p:sp>
      <p:sp>
        <p:nvSpPr>
          <p:cNvPr id="41" name="AutoShape 115"/>
          <p:cNvSpPr>
            <a:spLocks noChangeArrowheads="1"/>
          </p:cNvSpPr>
          <p:nvPr/>
        </p:nvSpPr>
        <p:spPr bwMode="auto">
          <a:xfrm>
            <a:off x="7362825" y="2743200"/>
            <a:ext cx="822325" cy="365125"/>
          </a:xfrm>
          <a:prstGeom prst="roundRect">
            <a:avLst>
              <a:gd name="adj" fmla="val 16667"/>
            </a:avLst>
          </a:prstGeom>
          <a:noFill/>
          <a:ln w="19050" algn="ctr">
            <a:solidFill>
              <a:schemeClr val="hlink"/>
            </a:solidFill>
            <a:round/>
            <a:headEnd/>
            <a:tailEnd/>
          </a:ln>
        </p:spPr>
        <p:txBody>
          <a:bodyPr wrap="none" anchor="ctr"/>
          <a:lstStyle/>
          <a:p>
            <a:endParaRPr lang="en-US"/>
          </a:p>
        </p:txBody>
      </p:sp>
      <p:sp>
        <p:nvSpPr>
          <p:cNvPr id="42" name="Text Box 125"/>
          <p:cNvSpPr txBox="1">
            <a:spLocks noChangeArrowheads="1"/>
          </p:cNvSpPr>
          <p:nvPr/>
        </p:nvSpPr>
        <p:spPr bwMode="auto">
          <a:xfrm>
            <a:off x="6721475" y="2286000"/>
            <a:ext cx="2651125" cy="336550"/>
          </a:xfrm>
          <a:prstGeom prst="rect">
            <a:avLst/>
          </a:prstGeom>
          <a:noFill/>
          <a:ln w="28575" algn="ctr">
            <a:noFill/>
            <a:miter lim="800000"/>
            <a:headEnd/>
            <a:tailEnd/>
          </a:ln>
        </p:spPr>
        <p:txBody>
          <a:bodyPr>
            <a:spAutoFit/>
          </a:bodyPr>
          <a:lstStyle/>
          <a:p>
            <a:pPr>
              <a:spcBef>
                <a:spcPct val="50000"/>
              </a:spcBef>
            </a:pPr>
            <a:r>
              <a:rPr lang="en-US" altLang="en-US" sz="1600">
                <a:latin typeface="Times New Roman" pitchFamily="18" charset="0"/>
                <a:cs typeface="Arial" pitchFamily="34" charset="0"/>
              </a:rPr>
              <a:t> 00      01      11      10</a:t>
            </a:r>
          </a:p>
        </p:txBody>
      </p:sp>
      <p:sp>
        <p:nvSpPr>
          <p:cNvPr id="43" name="Text Box 129"/>
          <p:cNvSpPr txBox="1">
            <a:spLocks noChangeArrowheads="1"/>
          </p:cNvSpPr>
          <p:nvPr/>
        </p:nvSpPr>
        <p:spPr bwMode="auto">
          <a:xfrm>
            <a:off x="6264275" y="2970213"/>
            <a:ext cx="457200" cy="671512"/>
          </a:xfrm>
          <a:prstGeom prst="rect">
            <a:avLst/>
          </a:prstGeom>
          <a:noFill/>
          <a:ln w="28575" algn="ctr">
            <a:noFill/>
            <a:miter lim="800000"/>
            <a:headEnd/>
            <a:tailEnd/>
          </a:ln>
        </p:spPr>
        <p:txBody>
          <a:bodyPr>
            <a:spAutoFit/>
          </a:bodyPr>
          <a:lstStyle/>
          <a:p>
            <a:pPr>
              <a:spcBef>
                <a:spcPct val="50000"/>
              </a:spcBef>
            </a:pPr>
            <a:r>
              <a:rPr lang="en-US" altLang="en-US" sz="2000" dirty="0">
                <a:latin typeface="Times New Roman" pitchFamily="18" charset="0"/>
                <a:cs typeface="Arial" pitchFamily="34" charset="0"/>
              </a:rPr>
              <a:t> </a:t>
            </a:r>
            <a:r>
              <a:rPr lang="en-US" altLang="en-US" dirty="0">
                <a:latin typeface="Times New Roman" pitchFamily="18" charset="0"/>
                <a:cs typeface="Arial" pitchFamily="34" charset="0"/>
              </a:rPr>
              <a:t>01</a:t>
            </a:r>
          </a:p>
        </p:txBody>
      </p:sp>
      <p:sp>
        <p:nvSpPr>
          <p:cNvPr id="44" name="Text Box 132"/>
          <p:cNvSpPr txBox="1">
            <a:spLocks noChangeArrowheads="1"/>
          </p:cNvSpPr>
          <p:nvPr/>
        </p:nvSpPr>
        <p:spPr bwMode="auto">
          <a:xfrm>
            <a:off x="6264275" y="2833688"/>
            <a:ext cx="457200" cy="1893887"/>
          </a:xfrm>
          <a:prstGeom prst="rect">
            <a:avLst/>
          </a:prstGeom>
          <a:noFill/>
          <a:ln w="28575" algn="ctr">
            <a:noFill/>
            <a:miter lim="800000"/>
            <a:headEnd/>
            <a:tailEnd/>
          </a:ln>
        </p:spPr>
        <p:txBody>
          <a:bodyPr>
            <a:spAutoFit/>
          </a:bodyPr>
          <a:lstStyle/>
          <a:p>
            <a:pPr>
              <a:spcBef>
                <a:spcPct val="50000"/>
              </a:spcBef>
            </a:pPr>
            <a:r>
              <a:rPr lang="en-US" altLang="en-US" sz="1600">
                <a:latin typeface="Times New Roman" pitchFamily="18" charset="0"/>
                <a:cs typeface="Arial" pitchFamily="34" charset="0"/>
              </a:rPr>
              <a:t>00</a:t>
            </a:r>
          </a:p>
          <a:p>
            <a:pPr>
              <a:spcBef>
                <a:spcPct val="50000"/>
              </a:spcBef>
            </a:pPr>
            <a:endParaRPr lang="en-US" altLang="en-US" sz="1600">
              <a:latin typeface="Times New Roman" pitchFamily="18" charset="0"/>
              <a:cs typeface="Arial" pitchFamily="34" charset="0"/>
            </a:endParaRPr>
          </a:p>
          <a:p>
            <a:pPr>
              <a:spcBef>
                <a:spcPct val="50000"/>
              </a:spcBef>
            </a:pPr>
            <a:endParaRPr lang="en-US" altLang="en-US" sz="1600">
              <a:latin typeface="Times New Roman" pitchFamily="18" charset="0"/>
              <a:cs typeface="Arial" pitchFamily="34" charset="0"/>
            </a:endParaRPr>
          </a:p>
          <a:p>
            <a:pPr>
              <a:spcBef>
                <a:spcPct val="50000"/>
              </a:spcBef>
            </a:pPr>
            <a:endParaRPr lang="en-US" altLang="en-US" sz="1600">
              <a:latin typeface="Times New Roman" pitchFamily="18" charset="0"/>
              <a:cs typeface="Arial" pitchFamily="34" charset="0"/>
            </a:endParaRPr>
          </a:p>
          <a:p>
            <a:pPr>
              <a:spcBef>
                <a:spcPct val="50000"/>
              </a:spcBef>
            </a:pPr>
            <a:endParaRPr lang="en-US" altLang="en-US" sz="2000">
              <a:latin typeface="Times New Roman" pitchFamily="18" charset="0"/>
              <a:cs typeface="Arial" pitchFamily="34" charset="0"/>
            </a:endParaRPr>
          </a:p>
        </p:txBody>
      </p:sp>
      <p:sp>
        <p:nvSpPr>
          <p:cNvPr id="45" name="Text Box 134"/>
          <p:cNvSpPr txBox="1">
            <a:spLocks noChangeArrowheads="1"/>
          </p:cNvSpPr>
          <p:nvPr/>
        </p:nvSpPr>
        <p:spPr bwMode="auto">
          <a:xfrm>
            <a:off x="6264275" y="3840163"/>
            <a:ext cx="457200" cy="336550"/>
          </a:xfrm>
          <a:prstGeom prst="rect">
            <a:avLst/>
          </a:prstGeom>
          <a:noFill/>
          <a:ln w="28575" algn="ctr">
            <a:noFill/>
            <a:miter lim="800000"/>
            <a:headEnd/>
            <a:tailEnd/>
          </a:ln>
        </p:spPr>
        <p:txBody>
          <a:bodyPr>
            <a:spAutoFit/>
          </a:bodyPr>
          <a:lstStyle/>
          <a:p>
            <a:pPr>
              <a:spcBef>
                <a:spcPct val="50000"/>
              </a:spcBef>
            </a:pPr>
            <a:r>
              <a:rPr lang="en-US" altLang="en-US" sz="1600">
                <a:latin typeface="Times New Roman" pitchFamily="18" charset="0"/>
                <a:cs typeface="Arial" pitchFamily="34" charset="0"/>
              </a:rPr>
              <a:t>11</a:t>
            </a:r>
          </a:p>
        </p:txBody>
      </p:sp>
      <p:sp>
        <p:nvSpPr>
          <p:cNvPr id="46" name="Text Box 137"/>
          <p:cNvSpPr txBox="1">
            <a:spLocks noChangeArrowheads="1"/>
          </p:cNvSpPr>
          <p:nvPr/>
        </p:nvSpPr>
        <p:spPr bwMode="auto">
          <a:xfrm>
            <a:off x="6264275" y="4387850"/>
            <a:ext cx="457200" cy="336550"/>
          </a:xfrm>
          <a:prstGeom prst="rect">
            <a:avLst/>
          </a:prstGeom>
          <a:noFill/>
          <a:ln w="28575" algn="ctr">
            <a:noFill/>
            <a:miter lim="800000"/>
            <a:headEnd/>
            <a:tailEnd/>
          </a:ln>
        </p:spPr>
        <p:txBody>
          <a:bodyPr>
            <a:spAutoFit/>
          </a:bodyPr>
          <a:lstStyle/>
          <a:p>
            <a:pPr>
              <a:spcBef>
                <a:spcPct val="50000"/>
              </a:spcBef>
            </a:pPr>
            <a:r>
              <a:rPr lang="en-US" altLang="en-US" sz="1600">
                <a:latin typeface="Times New Roman" pitchFamily="18" charset="0"/>
                <a:cs typeface="Arial" pitchFamily="34" charset="0"/>
              </a:rPr>
              <a:t>10</a:t>
            </a:r>
          </a:p>
        </p:txBody>
      </p:sp>
      <p:sp>
        <p:nvSpPr>
          <p:cNvPr id="47" name="Text Box 139"/>
          <p:cNvSpPr txBox="1">
            <a:spLocks noChangeArrowheads="1"/>
          </p:cNvSpPr>
          <p:nvPr/>
        </p:nvSpPr>
        <p:spPr bwMode="auto">
          <a:xfrm>
            <a:off x="7820025" y="4297363"/>
            <a:ext cx="366713" cy="396875"/>
          </a:xfrm>
          <a:prstGeom prst="rect">
            <a:avLst/>
          </a:prstGeom>
          <a:noFill/>
          <a:ln w="28575" algn="ctr">
            <a:noFill/>
            <a:miter lim="800000"/>
            <a:headEnd/>
            <a:tailEnd/>
          </a:ln>
        </p:spPr>
        <p:txBody>
          <a:bodyPr>
            <a:spAutoFit/>
          </a:bodyPr>
          <a:lstStyle/>
          <a:p>
            <a:pPr>
              <a:spcBef>
                <a:spcPct val="50000"/>
              </a:spcBef>
            </a:pPr>
            <a:r>
              <a:rPr lang="en-US" altLang="en-US" sz="2000">
                <a:latin typeface="Times New Roman" pitchFamily="18" charset="0"/>
                <a:cs typeface="Arial" pitchFamily="34" charset="0"/>
              </a:rPr>
              <a:t>1</a:t>
            </a:r>
          </a:p>
        </p:txBody>
      </p:sp>
      <p:sp>
        <p:nvSpPr>
          <p:cNvPr id="48" name="AutoShape 140"/>
          <p:cNvSpPr>
            <a:spLocks/>
          </p:cNvSpPr>
          <p:nvPr/>
        </p:nvSpPr>
        <p:spPr bwMode="auto">
          <a:xfrm rot="-5400000">
            <a:off x="7682707" y="4434681"/>
            <a:ext cx="639762" cy="365125"/>
          </a:xfrm>
          <a:prstGeom prst="rightBracket">
            <a:avLst>
              <a:gd name="adj" fmla="val 8333"/>
            </a:avLst>
          </a:prstGeom>
          <a:noFill/>
          <a:ln w="19050">
            <a:solidFill>
              <a:schemeClr val="hlink"/>
            </a:solidFill>
            <a:round/>
            <a:headEnd/>
            <a:tailEnd/>
          </a:ln>
        </p:spPr>
        <p:txBody>
          <a:bodyPr wrap="none" anchor="ctr"/>
          <a:lstStyle/>
          <a:p>
            <a:endParaRPr lang="en-US"/>
          </a:p>
        </p:txBody>
      </p:sp>
      <p:sp>
        <p:nvSpPr>
          <p:cNvPr id="49" name="AutoShape 141"/>
          <p:cNvSpPr>
            <a:spLocks/>
          </p:cNvSpPr>
          <p:nvPr/>
        </p:nvSpPr>
        <p:spPr bwMode="auto">
          <a:xfrm rot="5400000">
            <a:off x="7682707" y="2605881"/>
            <a:ext cx="639762" cy="365125"/>
          </a:xfrm>
          <a:prstGeom prst="rightBracket">
            <a:avLst>
              <a:gd name="adj" fmla="val 8333"/>
            </a:avLst>
          </a:prstGeom>
          <a:noFill/>
          <a:ln w="19050">
            <a:solidFill>
              <a:schemeClr val="hlink"/>
            </a:solidFill>
            <a:round/>
            <a:headEnd/>
            <a:tailEnd/>
          </a:ln>
        </p:spPr>
        <p:txBody>
          <a:bodyPr wrap="none" anchor="ctr"/>
          <a:lstStyle/>
          <a:p>
            <a:endParaRPr lang="en-US"/>
          </a:p>
        </p:txBody>
      </p:sp>
      <p:graphicFrame>
        <p:nvGraphicFramePr>
          <p:cNvPr id="50" name="Group 37"/>
          <p:cNvGraphicFramePr>
            <a:graphicFrameLocks noGrp="1"/>
          </p:cNvGraphicFramePr>
          <p:nvPr/>
        </p:nvGraphicFramePr>
        <p:xfrm>
          <a:off x="3870325" y="4511751"/>
          <a:ext cx="2286318" cy="2134870"/>
        </p:xfrm>
        <a:graphic>
          <a:graphicData uri="http://schemas.openxmlformats.org/drawingml/2006/table">
            <a:tbl>
              <a:tblPr/>
              <a:tblGrid>
                <a:gridCol w="519113"/>
                <a:gridCol w="520700"/>
                <a:gridCol w="519112"/>
                <a:gridCol w="519113"/>
                <a:gridCol w="208280"/>
              </a:tblGrid>
              <a:tr h="549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dirty="0" smtClean="0">
                          <a:ln>
                            <a:noFill/>
                          </a:ln>
                          <a:solidFill>
                            <a:schemeClr val="tx1"/>
                          </a:solidFill>
                          <a:effectLst/>
                          <a:latin typeface="Arial" pitchFamily="34" charset="0"/>
                          <a:cs typeface="Arial" pitchFamily="34"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smtClean="0">
                          <a:ln>
                            <a:noFill/>
                          </a:ln>
                          <a:solidFill>
                            <a:schemeClr val="tx1"/>
                          </a:solidFill>
                          <a:effectLst/>
                          <a:latin typeface="Arial" pitchFamily="34" charset="0"/>
                          <a:cs typeface="Arial" pitchFamily="34" charset="0"/>
                        </a:rPr>
                        <a:t> </a:t>
                      </a:r>
                      <a:endParaRPr kumimoji="0" lang="en-US" altLang="en-US" sz="20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4">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cap="flat">
                      <a:noFill/>
                    </a:lnR>
                    <a:lnT cap="flat">
                      <a:noFill/>
                    </a:lnT>
                    <a:lnB cap="flat">
                      <a:noFill/>
                    </a:lnB>
                    <a:lnTlToBr>
                      <a:noFill/>
                    </a:lnTlToBr>
                    <a:lnBlToTr>
                      <a:noFill/>
                    </a:lnBlToTr>
                    <a:noFill/>
                  </a:tcPr>
                </a:tc>
              </a:tr>
              <a:tr h="3968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4270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549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bl>
          </a:graphicData>
        </a:graphic>
      </p:graphicFrame>
      <p:sp>
        <p:nvSpPr>
          <p:cNvPr id="51" name="Text Box 68"/>
          <p:cNvSpPr txBox="1">
            <a:spLocks noChangeArrowheads="1"/>
          </p:cNvSpPr>
          <p:nvPr/>
        </p:nvSpPr>
        <p:spPr bwMode="auto">
          <a:xfrm>
            <a:off x="4510088" y="5151514"/>
            <a:ext cx="366712" cy="396875"/>
          </a:xfrm>
          <a:prstGeom prst="rect">
            <a:avLst/>
          </a:prstGeom>
          <a:noFill/>
          <a:ln w="28575" algn="ctr">
            <a:noFill/>
            <a:miter lim="800000"/>
            <a:headEnd/>
            <a:tailEnd/>
          </a:ln>
        </p:spPr>
        <p:txBody>
          <a:bodyPr>
            <a:spAutoFit/>
          </a:bodyPr>
          <a:lstStyle/>
          <a:p>
            <a:pPr>
              <a:spcBef>
                <a:spcPct val="50000"/>
              </a:spcBef>
            </a:pPr>
            <a:r>
              <a:rPr lang="en-US" altLang="en-US" sz="2000">
                <a:latin typeface="Times New Roman" pitchFamily="18" charset="0"/>
                <a:cs typeface="Arial" pitchFamily="34" charset="0"/>
              </a:rPr>
              <a:t>1</a:t>
            </a:r>
          </a:p>
        </p:txBody>
      </p:sp>
      <p:sp>
        <p:nvSpPr>
          <p:cNvPr id="52" name="Text Box 69"/>
          <p:cNvSpPr txBox="1">
            <a:spLocks noChangeArrowheads="1"/>
          </p:cNvSpPr>
          <p:nvPr/>
        </p:nvSpPr>
        <p:spPr bwMode="auto">
          <a:xfrm>
            <a:off x="4967288" y="5608714"/>
            <a:ext cx="366712" cy="396875"/>
          </a:xfrm>
          <a:prstGeom prst="rect">
            <a:avLst/>
          </a:prstGeom>
          <a:noFill/>
          <a:ln w="28575" algn="ctr">
            <a:noFill/>
            <a:miter lim="800000"/>
            <a:headEnd/>
            <a:tailEnd/>
          </a:ln>
        </p:spPr>
        <p:txBody>
          <a:bodyPr>
            <a:spAutoFit/>
          </a:bodyPr>
          <a:lstStyle/>
          <a:p>
            <a:pPr>
              <a:spcBef>
                <a:spcPct val="50000"/>
              </a:spcBef>
            </a:pPr>
            <a:r>
              <a:rPr lang="en-US" altLang="en-US" sz="2000">
                <a:latin typeface="Times New Roman" pitchFamily="18" charset="0"/>
                <a:cs typeface="Arial" pitchFamily="34" charset="0"/>
              </a:rPr>
              <a:t>1</a:t>
            </a:r>
          </a:p>
        </p:txBody>
      </p:sp>
      <p:sp>
        <p:nvSpPr>
          <p:cNvPr id="53" name="Text Box 70"/>
          <p:cNvSpPr txBox="1">
            <a:spLocks noChangeArrowheads="1"/>
          </p:cNvSpPr>
          <p:nvPr/>
        </p:nvSpPr>
        <p:spPr bwMode="auto">
          <a:xfrm>
            <a:off x="5516563" y="6157989"/>
            <a:ext cx="366712" cy="396875"/>
          </a:xfrm>
          <a:prstGeom prst="rect">
            <a:avLst/>
          </a:prstGeom>
          <a:noFill/>
          <a:ln w="28575" algn="ctr">
            <a:noFill/>
            <a:miter lim="800000"/>
            <a:headEnd/>
            <a:tailEnd/>
          </a:ln>
        </p:spPr>
        <p:txBody>
          <a:bodyPr>
            <a:spAutoFit/>
          </a:bodyPr>
          <a:lstStyle/>
          <a:p>
            <a:pPr>
              <a:spcBef>
                <a:spcPct val="50000"/>
              </a:spcBef>
            </a:pPr>
            <a:r>
              <a:rPr lang="en-US" altLang="en-US" sz="2000">
                <a:latin typeface="Times New Roman" pitchFamily="18" charset="0"/>
                <a:cs typeface="Arial" pitchFamily="34" charset="0"/>
              </a:rPr>
              <a:t>1</a:t>
            </a:r>
          </a:p>
        </p:txBody>
      </p:sp>
      <p:sp>
        <p:nvSpPr>
          <p:cNvPr id="54" name="Text Box 71"/>
          <p:cNvSpPr txBox="1">
            <a:spLocks noChangeArrowheads="1"/>
          </p:cNvSpPr>
          <p:nvPr/>
        </p:nvSpPr>
        <p:spPr bwMode="auto">
          <a:xfrm>
            <a:off x="3962400" y="4603826"/>
            <a:ext cx="274638" cy="396875"/>
          </a:xfrm>
          <a:prstGeom prst="rect">
            <a:avLst/>
          </a:prstGeom>
          <a:noFill/>
          <a:ln w="28575" algn="ctr">
            <a:noFill/>
            <a:miter lim="800000"/>
            <a:headEnd/>
            <a:tailEnd/>
          </a:ln>
        </p:spPr>
        <p:txBody>
          <a:bodyPr>
            <a:spAutoFit/>
          </a:bodyPr>
          <a:lstStyle/>
          <a:p>
            <a:pPr>
              <a:spcBef>
                <a:spcPct val="50000"/>
              </a:spcBef>
            </a:pPr>
            <a:r>
              <a:rPr lang="en-US" altLang="en-US" sz="2000">
                <a:latin typeface="Times New Roman" pitchFamily="18" charset="0"/>
                <a:cs typeface="Arial" pitchFamily="34" charset="0"/>
              </a:rPr>
              <a:t>1</a:t>
            </a:r>
          </a:p>
        </p:txBody>
      </p:sp>
      <p:sp>
        <p:nvSpPr>
          <p:cNvPr id="55" name="Oval 113"/>
          <p:cNvSpPr>
            <a:spLocks noChangeArrowheads="1"/>
          </p:cNvSpPr>
          <p:nvPr/>
        </p:nvSpPr>
        <p:spPr bwMode="auto">
          <a:xfrm rot="-2422683">
            <a:off x="4570623" y="4245051"/>
            <a:ext cx="677863" cy="2630488"/>
          </a:xfrm>
          <a:prstGeom prst="ellipse">
            <a:avLst/>
          </a:prstGeom>
          <a:noFill/>
          <a:ln w="19050" algn="ctr">
            <a:solidFill>
              <a:schemeClr val="hlink"/>
            </a:solidFill>
            <a:round/>
            <a:headEnd/>
            <a:tailEnd/>
          </a:ln>
        </p:spPr>
        <p:txBody>
          <a:bodyPr wrap="none" anchor="ctr"/>
          <a:lstStyle/>
          <a:p>
            <a:endParaRPr lang="en-US"/>
          </a:p>
        </p:txBody>
      </p:sp>
      <p:sp>
        <p:nvSpPr>
          <p:cNvPr id="56" name="Text Box 126"/>
          <p:cNvSpPr txBox="1">
            <a:spLocks noChangeArrowheads="1"/>
          </p:cNvSpPr>
          <p:nvPr/>
        </p:nvSpPr>
        <p:spPr bwMode="auto">
          <a:xfrm>
            <a:off x="3870325" y="4146626"/>
            <a:ext cx="2651125" cy="336550"/>
          </a:xfrm>
          <a:prstGeom prst="rect">
            <a:avLst/>
          </a:prstGeom>
          <a:noFill/>
          <a:ln w="28575" algn="ctr">
            <a:noFill/>
            <a:miter lim="800000"/>
            <a:headEnd/>
            <a:tailEnd/>
          </a:ln>
        </p:spPr>
        <p:txBody>
          <a:bodyPr>
            <a:spAutoFit/>
          </a:bodyPr>
          <a:lstStyle/>
          <a:p>
            <a:pPr>
              <a:spcBef>
                <a:spcPct val="50000"/>
              </a:spcBef>
            </a:pPr>
            <a:r>
              <a:rPr lang="en-US" altLang="en-US" sz="1600">
                <a:latin typeface="Times New Roman" pitchFamily="18" charset="0"/>
                <a:cs typeface="Arial" pitchFamily="34" charset="0"/>
              </a:rPr>
              <a:t> 00      01      11      10</a:t>
            </a:r>
          </a:p>
        </p:txBody>
      </p:sp>
      <p:sp>
        <p:nvSpPr>
          <p:cNvPr id="57" name="Text Box 127"/>
          <p:cNvSpPr txBox="1">
            <a:spLocks noChangeArrowheads="1"/>
          </p:cNvSpPr>
          <p:nvPr/>
        </p:nvSpPr>
        <p:spPr bwMode="auto">
          <a:xfrm>
            <a:off x="3505200" y="4878464"/>
            <a:ext cx="457200" cy="671512"/>
          </a:xfrm>
          <a:prstGeom prst="rect">
            <a:avLst/>
          </a:prstGeom>
          <a:noFill/>
          <a:ln w="28575" algn="ctr">
            <a:noFill/>
            <a:miter lim="800000"/>
            <a:headEnd/>
            <a:tailEnd/>
          </a:ln>
        </p:spPr>
        <p:txBody>
          <a:bodyPr>
            <a:spAutoFit/>
          </a:bodyPr>
          <a:lstStyle/>
          <a:p>
            <a:pPr>
              <a:spcBef>
                <a:spcPct val="50000"/>
              </a:spcBef>
            </a:pPr>
            <a:r>
              <a:rPr lang="en-US" altLang="en-US" sz="2000">
                <a:latin typeface="Times New Roman" pitchFamily="18" charset="0"/>
                <a:cs typeface="Arial" pitchFamily="34" charset="0"/>
              </a:rPr>
              <a:t> </a:t>
            </a:r>
            <a:r>
              <a:rPr lang="en-US" altLang="en-US">
                <a:latin typeface="Times New Roman" pitchFamily="18" charset="0"/>
                <a:cs typeface="Arial" pitchFamily="34" charset="0"/>
              </a:rPr>
              <a:t>01</a:t>
            </a:r>
          </a:p>
        </p:txBody>
      </p:sp>
      <p:sp>
        <p:nvSpPr>
          <p:cNvPr id="58" name="Text Box 131"/>
          <p:cNvSpPr txBox="1">
            <a:spLocks noChangeArrowheads="1"/>
          </p:cNvSpPr>
          <p:nvPr/>
        </p:nvSpPr>
        <p:spPr bwMode="auto">
          <a:xfrm>
            <a:off x="3505200" y="4603826"/>
            <a:ext cx="412750" cy="1893888"/>
          </a:xfrm>
          <a:prstGeom prst="rect">
            <a:avLst/>
          </a:prstGeom>
          <a:noFill/>
          <a:ln w="28575" algn="ctr">
            <a:noFill/>
            <a:miter lim="800000"/>
            <a:headEnd/>
            <a:tailEnd/>
          </a:ln>
        </p:spPr>
        <p:txBody>
          <a:bodyPr>
            <a:spAutoFit/>
          </a:bodyPr>
          <a:lstStyle/>
          <a:p>
            <a:pPr>
              <a:spcBef>
                <a:spcPct val="50000"/>
              </a:spcBef>
            </a:pPr>
            <a:r>
              <a:rPr lang="en-US" altLang="en-US" sz="1600">
                <a:latin typeface="Times New Roman" pitchFamily="18" charset="0"/>
                <a:cs typeface="Arial" pitchFamily="34" charset="0"/>
              </a:rPr>
              <a:t>00</a:t>
            </a:r>
          </a:p>
          <a:p>
            <a:pPr>
              <a:spcBef>
                <a:spcPct val="50000"/>
              </a:spcBef>
            </a:pPr>
            <a:endParaRPr lang="en-US" altLang="en-US" sz="1600">
              <a:latin typeface="Times New Roman" pitchFamily="18" charset="0"/>
              <a:cs typeface="Arial" pitchFamily="34" charset="0"/>
            </a:endParaRPr>
          </a:p>
          <a:p>
            <a:pPr>
              <a:spcBef>
                <a:spcPct val="50000"/>
              </a:spcBef>
            </a:pPr>
            <a:endParaRPr lang="en-US" altLang="en-US" sz="1600">
              <a:latin typeface="Times New Roman" pitchFamily="18" charset="0"/>
              <a:cs typeface="Arial" pitchFamily="34" charset="0"/>
            </a:endParaRPr>
          </a:p>
          <a:p>
            <a:pPr>
              <a:spcBef>
                <a:spcPct val="50000"/>
              </a:spcBef>
            </a:pPr>
            <a:endParaRPr lang="en-US" altLang="en-US" sz="1600">
              <a:latin typeface="Times New Roman" pitchFamily="18" charset="0"/>
              <a:cs typeface="Arial" pitchFamily="34" charset="0"/>
            </a:endParaRPr>
          </a:p>
          <a:p>
            <a:pPr>
              <a:spcBef>
                <a:spcPct val="50000"/>
              </a:spcBef>
            </a:pPr>
            <a:endParaRPr lang="en-US" altLang="en-US" sz="2000">
              <a:latin typeface="Times New Roman" pitchFamily="18" charset="0"/>
              <a:cs typeface="Arial" pitchFamily="34" charset="0"/>
            </a:endParaRPr>
          </a:p>
        </p:txBody>
      </p:sp>
      <p:sp>
        <p:nvSpPr>
          <p:cNvPr id="59" name="Text Box 135"/>
          <p:cNvSpPr txBox="1">
            <a:spLocks noChangeArrowheads="1"/>
          </p:cNvSpPr>
          <p:nvPr/>
        </p:nvSpPr>
        <p:spPr bwMode="auto">
          <a:xfrm>
            <a:off x="3505200" y="5700789"/>
            <a:ext cx="457200" cy="336550"/>
          </a:xfrm>
          <a:prstGeom prst="rect">
            <a:avLst/>
          </a:prstGeom>
          <a:noFill/>
          <a:ln w="28575" algn="ctr">
            <a:noFill/>
            <a:miter lim="800000"/>
            <a:headEnd/>
            <a:tailEnd/>
          </a:ln>
        </p:spPr>
        <p:txBody>
          <a:bodyPr>
            <a:spAutoFit/>
          </a:bodyPr>
          <a:lstStyle/>
          <a:p>
            <a:pPr>
              <a:spcBef>
                <a:spcPct val="50000"/>
              </a:spcBef>
            </a:pPr>
            <a:r>
              <a:rPr lang="en-US" altLang="en-US" sz="1600">
                <a:latin typeface="Times New Roman" pitchFamily="18" charset="0"/>
                <a:cs typeface="Arial" pitchFamily="34" charset="0"/>
              </a:rPr>
              <a:t>11</a:t>
            </a:r>
          </a:p>
        </p:txBody>
      </p:sp>
      <p:sp>
        <p:nvSpPr>
          <p:cNvPr id="60" name="Text Box 136"/>
          <p:cNvSpPr txBox="1">
            <a:spLocks noChangeArrowheads="1"/>
          </p:cNvSpPr>
          <p:nvPr/>
        </p:nvSpPr>
        <p:spPr bwMode="auto">
          <a:xfrm>
            <a:off x="3505200" y="6204026"/>
            <a:ext cx="457200" cy="336550"/>
          </a:xfrm>
          <a:prstGeom prst="rect">
            <a:avLst/>
          </a:prstGeom>
          <a:noFill/>
          <a:ln w="28575" algn="ctr">
            <a:noFill/>
            <a:miter lim="800000"/>
            <a:headEnd/>
            <a:tailEnd/>
          </a:ln>
        </p:spPr>
        <p:txBody>
          <a:bodyPr>
            <a:spAutoFit/>
          </a:bodyPr>
          <a:lstStyle/>
          <a:p>
            <a:pPr>
              <a:spcBef>
                <a:spcPct val="50000"/>
              </a:spcBef>
            </a:pPr>
            <a:r>
              <a:rPr lang="en-US" altLang="en-US" sz="1600" dirty="0">
                <a:latin typeface="Times New Roman" pitchFamily="18" charset="0"/>
                <a:cs typeface="Arial" pitchFamily="34" charset="0"/>
              </a:rPr>
              <a:t>10</a:t>
            </a:r>
          </a:p>
        </p:txBody>
      </p:sp>
      <p:sp>
        <p:nvSpPr>
          <p:cNvPr id="61" name="Text Box 119"/>
          <p:cNvSpPr txBox="1">
            <a:spLocks noChangeArrowheads="1"/>
          </p:cNvSpPr>
          <p:nvPr/>
        </p:nvSpPr>
        <p:spPr bwMode="auto">
          <a:xfrm>
            <a:off x="7345362" y="5089525"/>
            <a:ext cx="1189038" cy="396875"/>
          </a:xfrm>
          <a:prstGeom prst="rect">
            <a:avLst/>
          </a:prstGeom>
          <a:noFill/>
          <a:ln w="19050" algn="ctr">
            <a:noFill/>
            <a:miter lim="800000"/>
            <a:headEnd/>
            <a:tailEnd/>
          </a:ln>
        </p:spPr>
        <p:txBody>
          <a:bodyPr>
            <a:spAutoFit/>
          </a:bodyPr>
          <a:lstStyle/>
          <a:p>
            <a:pPr>
              <a:spcBef>
                <a:spcPct val="50000"/>
              </a:spcBef>
            </a:pPr>
            <a:r>
              <a:rPr lang="en-US" sz="2000" dirty="0">
                <a:latin typeface="Times New Roman" pitchFamily="18" charset="0"/>
                <a:cs typeface="Arial" pitchFamily="34" charset="0"/>
              </a:rPr>
              <a:t>F</a:t>
            </a:r>
            <a:r>
              <a:rPr lang="en-US" sz="2000" baseline="-25000" dirty="0">
                <a:latin typeface="Times New Roman" pitchFamily="18" charset="0"/>
                <a:cs typeface="Arial" pitchFamily="34" charset="0"/>
              </a:rPr>
              <a:t>1</a:t>
            </a:r>
            <a:r>
              <a:rPr lang="en-US" sz="2000" dirty="0">
                <a:latin typeface="Times New Roman" pitchFamily="18" charset="0"/>
                <a:cs typeface="Arial" pitchFamily="34" charset="0"/>
              </a:rPr>
              <a:t>, </a:t>
            </a:r>
            <a:r>
              <a:rPr lang="en-US" sz="2000" dirty="0">
                <a:solidFill>
                  <a:srgbClr val="990099"/>
                </a:solidFill>
                <a:latin typeface="Times New Roman" pitchFamily="18" charset="0"/>
                <a:cs typeface="Arial" pitchFamily="34" charset="0"/>
              </a:rPr>
              <a:t>A</a:t>
            </a:r>
            <a:r>
              <a:rPr lang="en-US" sz="2000" b="1" dirty="0">
                <a:solidFill>
                  <a:srgbClr val="990099"/>
                </a:solidFill>
                <a:latin typeface="Times New Roman" pitchFamily="18" charset="0"/>
                <a:cs typeface="Arial" pitchFamily="34" charset="0"/>
              </a:rPr>
              <a:t>&lt;</a:t>
            </a:r>
            <a:r>
              <a:rPr lang="en-US" sz="2000" dirty="0">
                <a:solidFill>
                  <a:srgbClr val="990099"/>
                </a:solidFill>
                <a:latin typeface="Times New Roman" pitchFamily="18" charset="0"/>
                <a:cs typeface="Arial" pitchFamily="34" charset="0"/>
              </a:rPr>
              <a:t>B</a:t>
            </a:r>
          </a:p>
        </p:txBody>
      </p:sp>
      <p:sp>
        <p:nvSpPr>
          <p:cNvPr id="62" name="Text Box 121"/>
          <p:cNvSpPr txBox="1">
            <a:spLocks noChangeArrowheads="1"/>
          </p:cNvSpPr>
          <p:nvPr/>
        </p:nvSpPr>
        <p:spPr bwMode="auto">
          <a:xfrm>
            <a:off x="2209800" y="6248400"/>
            <a:ext cx="1189038" cy="396875"/>
          </a:xfrm>
          <a:prstGeom prst="rect">
            <a:avLst/>
          </a:prstGeom>
          <a:noFill/>
          <a:ln w="19050" algn="ctr">
            <a:noFill/>
            <a:miter lim="800000"/>
            <a:headEnd/>
            <a:tailEnd/>
          </a:ln>
        </p:spPr>
        <p:txBody>
          <a:bodyPr>
            <a:spAutoFit/>
          </a:bodyPr>
          <a:lstStyle/>
          <a:p>
            <a:pPr>
              <a:spcBef>
                <a:spcPct val="50000"/>
              </a:spcBef>
            </a:pPr>
            <a:r>
              <a:rPr lang="en-US" sz="2000" dirty="0">
                <a:latin typeface="Times New Roman" pitchFamily="18" charset="0"/>
                <a:cs typeface="Arial" pitchFamily="34" charset="0"/>
              </a:rPr>
              <a:t>F</a:t>
            </a:r>
            <a:r>
              <a:rPr lang="en-US" sz="2000" baseline="-25000" dirty="0">
                <a:latin typeface="Times New Roman" pitchFamily="18" charset="0"/>
                <a:cs typeface="Arial" pitchFamily="34" charset="0"/>
              </a:rPr>
              <a:t>2 </a:t>
            </a:r>
            <a:r>
              <a:rPr lang="en-US" sz="2000" dirty="0">
                <a:latin typeface="Times New Roman" pitchFamily="18" charset="0"/>
                <a:cs typeface="Arial" pitchFamily="34" charset="0"/>
              </a:rPr>
              <a:t>,</a:t>
            </a:r>
            <a:r>
              <a:rPr lang="en-US" sz="2000" dirty="0">
                <a:solidFill>
                  <a:srgbClr val="990099"/>
                </a:solidFill>
                <a:latin typeface="Times New Roman" pitchFamily="18" charset="0"/>
                <a:cs typeface="Arial" pitchFamily="34" charset="0"/>
              </a:rPr>
              <a:t>A</a:t>
            </a:r>
            <a:r>
              <a:rPr lang="en-US" sz="2000" b="1" dirty="0">
                <a:solidFill>
                  <a:srgbClr val="990099"/>
                </a:solidFill>
                <a:latin typeface="Times New Roman" pitchFamily="18" charset="0"/>
                <a:cs typeface="Arial" pitchFamily="34" charset="0"/>
              </a:rPr>
              <a:t>=</a:t>
            </a:r>
            <a:r>
              <a:rPr lang="en-US" sz="2000" dirty="0">
                <a:solidFill>
                  <a:srgbClr val="990099"/>
                </a:solidFill>
                <a:latin typeface="Times New Roman" pitchFamily="18" charset="0"/>
                <a:cs typeface="Arial" pitchFamily="34" charset="0"/>
              </a:rPr>
              <a:t>B</a:t>
            </a:r>
          </a:p>
        </p:txBody>
      </p:sp>
      <p:sp>
        <p:nvSpPr>
          <p:cNvPr id="63" name="Text Box 123"/>
          <p:cNvSpPr txBox="1">
            <a:spLocks noChangeArrowheads="1"/>
          </p:cNvSpPr>
          <p:nvPr/>
        </p:nvSpPr>
        <p:spPr bwMode="auto">
          <a:xfrm>
            <a:off x="6705600" y="365125"/>
            <a:ext cx="1189038" cy="396875"/>
          </a:xfrm>
          <a:prstGeom prst="rect">
            <a:avLst/>
          </a:prstGeom>
          <a:noFill/>
          <a:ln w="19050" algn="ctr">
            <a:noFill/>
            <a:miter lim="800000"/>
            <a:headEnd/>
            <a:tailEnd/>
          </a:ln>
        </p:spPr>
        <p:txBody>
          <a:bodyPr>
            <a:spAutoFit/>
          </a:bodyPr>
          <a:lstStyle/>
          <a:p>
            <a:pPr>
              <a:spcBef>
                <a:spcPct val="50000"/>
              </a:spcBef>
            </a:pPr>
            <a:r>
              <a:rPr lang="en-US" sz="2000" dirty="0">
                <a:latin typeface="Times New Roman" pitchFamily="18" charset="0"/>
                <a:cs typeface="Arial" pitchFamily="34" charset="0"/>
              </a:rPr>
              <a:t>F</a:t>
            </a:r>
            <a:r>
              <a:rPr lang="en-US" sz="2000" baseline="-25000" dirty="0">
                <a:latin typeface="Times New Roman" pitchFamily="18" charset="0"/>
                <a:cs typeface="Arial" pitchFamily="34" charset="0"/>
              </a:rPr>
              <a:t>3</a:t>
            </a:r>
            <a:r>
              <a:rPr lang="en-US" sz="2000" dirty="0">
                <a:latin typeface="Times New Roman" pitchFamily="18" charset="0"/>
                <a:cs typeface="Arial" pitchFamily="34" charset="0"/>
              </a:rPr>
              <a:t>, </a:t>
            </a:r>
            <a:r>
              <a:rPr lang="en-US" sz="2000" dirty="0">
                <a:solidFill>
                  <a:srgbClr val="990099"/>
                </a:solidFill>
                <a:latin typeface="Times New Roman" pitchFamily="18" charset="0"/>
                <a:cs typeface="Arial" pitchFamily="34" charset="0"/>
              </a:rPr>
              <a:t>A</a:t>
            </a:r>
            <a:r>
              <a:rPr lang="en-US" sz="2000" b="1" dirty="0">
                <a:solidFill>
                  <a:srgbClr val="990099"/>
                </a:solidFill>
                <a:latin typeface="Times New Roman" pitchFamily="18" charset="0"/>
                <a:cs typeface="Arial" pitchFamily="34" charset="0"/>
              </a:rPr>
              <a:t>&gt;</a:t>
            </a:r>
            <a:r>
              <a:rPr lang="en-US" sz="2000" dirty="0">
                <a:solidFill>
                  <a:srgbClr val="990099"/>
                </a:solidFill>
                <a:latin typeface="Times New Roman" pitchFamily="18" charset="0"/>
                <a:cs typeface="Arial" pitchFamily="34" charset="0"/>
              </a:rPr>
              <a:t>B</a:t>
            </a:r>
          </a:p>
        </p:txBody>
      </p:sp>
    </p:spTree>
  </p:cSld>
  <p:clrMapOvr>
    <a:masterClrMapping/>
  </p:clrMapOvr>
  <p:transition>
    <p:split orient="vert" dir="in"/>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1" name="AutoShape 3"/>
          <p:cNvSpPr>
            <a:spLocks noChangeArrowheads="1"/>
          </p:cNvSpPr>
          <p:nvPr/>
        </p:nvSpPr>
        <p:spPr bwMode="auto">
          <a:xfrm>
            <a:off x="2925763" y="2057400"/>
            <a:ext cx="455612" cy="549275"/>
          </a:xfrm>
          <a:prstGeom prst="flowChartDelay">
            <a:avLst/>
          </a:prstGeom>
          <a:noFill/>
          <a:ln w="25400">
            <a:solidFill>
              <a:schemeClr val="tx1"/>
            </a:solidFill>
            <a:miter lim="800000"/>
            <a:headEnd/>
            <a:tailEnd/>
          </a:ln>
        </p:spPr>
        <p:txBody>
          <a:bodyPr wrap="none" anchor="ctr"/>
          <a:lstStyle/>
          <a:p>
            <a:pPr algn="ctr"/>
            <a:endParaRPr lang="en-US" altLang="en-US" sz="2800">
              <a:latin typeface="Times New Roman" pitchFamily="18" charset="0"/>
              <a:cs typeface="Arial" pitchFamily="34" charset="0"/>
            </a:endParaRPr>
          </a:p>
        </p:txBody>
      </p:sp>
      <p:grpSp>
        <p:nvGrpSpPr>
          <p:cNvPr id="2" name="Group 4"/>
          <p:cNvGrpSpPr>
            <a:grpSpLocks/>
          </p:cNvGrpSpPr>
          <p:nvPr/>
        </p:nvGrpSpPr>
        <p:grpSpPr bwMode="auto">
          <a:xfrm>
            <a:off x="3930650" y="2332038"/>
            <a:ext cx="547688" cy="547687"/>
            <a:chOff x="2688" y="1488"/>
            <a:chExt cx="432" cy="384"/>
          </a:xfrm>
        </p:grpSpPr>
        <p:sp>
          <p:nvSpPr>
            <p:cNvPr id="186474" name="Arc 5"/>
            <p:cNvSpPr>
              <a:spLocks/>
            </p:cNvSpPr>
            <p:nvPr/>
          </p:nvSpPr>
          <p:spPr bwMode="auto">
            <a:xfrm>
              <a:off x="2688" y="1488"/>
              <a:ext cx="96" cy="383"/>
            </a:xfrm>
            <a:custGeom>
              <a:avLst/>
              <a:gdLst>
                <a:gd name="T0" fmla="*/ 0 w 21600"/>
                <a:gd name="T1" fmla="*/ 0 h 43154"/>
                <a:gd name="T2" fmla="*/ 6 w 21600"/>
                <a:gd name="T3" fmla="*/ 383 h 43154"/>
                <a:gd name="T4" fmla="*/ 0 w 21600"/>
                <a:gd name="T5" fmla="*/ 192 h 43154"/>
                <a:gd name="T6" fmla="*/ 0 60000 65536"/>
                <a:gd name="T7" fmla="*/ 0 60000 65536"/>
                <a:gd name="T8" fmla="*/ 0 60000 65536"/>
                <a:gd name="T9" fmla="*/ 0 w 21600"/>
                <a:gd name="T10" fmla="*/ 0 h 43154"/>
                <a:gd name="T11" fmla="*/ 21600 w 21600"/>
                <a:gd name="T12" fmla="*/ 43154 h 43154"/>
              </a:gdLst>
              <a:ahLst/>
              <a:cxnLst>
                <a:cxn ang="T6">
                  <a:pos x="T0" y="T1"/>
                </a:cxn>
                <a:cxn ang="T7">
                  <a:pos x="T2" y="T3"/>
                </a:cxn>
                <a:cxn ang="T8">
                  <a:pos x="T4" y="T5"/>
                </a:cxn>
              </a:cxnLst>
              <a:rect l="T9" t="T10" r="T11" b="T12"/>
              <a:pathLst>
                <a:path w="21600" h="43154" fill="none" extrusionOk="0">
                  <a:moveTo>
                    <a:pt x="-1" y="0"/>
                  </a:moveTo>
                  <a:cubicBezTo>
                    <a:pt x="11929" y="0"/>
                    <a:pt x="21600" y="9670"/>
                    <a:pt x="21600" y="21600"/>
                  </a:cubicBezTo>
                  <a:cubicBezTo>
                    <a:pt x="21600" y="32980"/>
                    <a:pt x="12769" y="42409"/>
                    <a:pt x="1412" y="43153"/>
                  </a:cubicBezTo>
                </a:path>
                <a:path w="21600" h="43154" stroke="0" extrusionOk="0">
                  <a:moveTo>
                    <a:pt x="-1" y="0"/>
                  </a:moveTo>
                  <a:cubicBezTo>
                    <a:pt x="11929" y="0"/>
                    <a:pt x="21600" y="9670"/>
                    <a:pt x="21600" y="21600"/>
                  </a:cubicBezTo>
                  <a:cubicBezTo>
                    <a:pt x="21600" y="32980"/>
                    <a:pt x="12769" y="42409"/>
                    <a:pt x="1412" y="43153"/>
                  </a:cubicBezTo>
                  <a:lnTo>
                    <a:pt x="0" y="21600"/>
                  </a:lnTo>
                  <a:close/>
                </a:path>
              </a:pathLst>
            </a:custGeom>
            <a:noFill/>
            <a:ln w="25400">
              <a:solidFill>
                <a:schemeClr val="tx1"/>
              </a:solidFill>
              <a:round/>
              <a:headEnd/>
              <a:tailEnd/>
            </a:ln>
          </p:spPr>
          <p:txBody>
            <a:bodyPr wrap="none" anchor="ctr"/>
            <a:lstStyle/>
            <a:p>
              <a:endParaRPr lang="en-US"/>
            </a:p>
          </p:txBody>
        </p:sp>
        <p:sp>
          <p:nvSpPr>
            <p:cNvPr id="186475" name="Arc 6"/>
            <p:cNvSpPr>
              <a:spLocks/>
            </p:cNvSpPr>
            <p:nvPr/>
          </p:nvSpPr>
          <p:spPr bwMode="auto">
            <a:xfrm>
              <a:off x="2688" y="1488"/>
              <a:ext cx="432" cy="384"/>
            </a:xfrm>
            <a:custGeom>
              <a:avLst/>
              <a:gdLst>
                <a:gd name="T0" fmla="*/ 0 w 21600"/>
                <a:gd name="T1" fmla="*/ 0 h 43189"/>
                <a:gd name="T2" fmla="*/ 14 w 21600"/>
                <a:gd name="T3" fmla="*/ 384 h 43189"/>
                <a:gd name="T4" fmla="*/ 0 w 21600"/>
                <a:gd name="T5" fmla="*/ 192 h 43189"/>
                <a:gd name="T6" fmla="*/ 0 60000 65536"/>
                <a:gd name="T7" fmla="*/ 0 60000 65536"/>
                <a:gd name="T8" fmla="*/ 0 60000 65536"/>
                <a:gd name="T9" fmla="*/ 0 w 21600"/>
                <a:gd name="T10" fmla="*/ 0 h 43189"/>
                <a:gd name="T11" fmla="*/ 21600 w 21600"/>
                <a:gd name="T12" fmla="*/ 43189 h 43189"/>
              </a:gdLst>
              <a:ahLst/>
              <a:cxnLst>
                <a:cxn ang="T6">
                  <a:pos x="T0" y="T1"/>
                </a:cxn>
                <a:cxn ang="T7">
                  <a:pos x="T2" y="T3"/>
                </a:cxn>
                <a:cxn ang="T8">
                  <a:pos x="T4" y="T5"/>
                </a:cxn>
              </a:cxnLst>
              <a:rect l="T9" t="T10" r="T11" b="T12"/>
              <a:pathLst>
                <a:path w="21600" h="43189" fill="none" extrusionOk="0">
                  <a:moveTo>
                    <a:pt x="-1" y="0"/>
                  </a:moveTo>
                  <a:cubicBezTo>
                    <a:pt x="11929" y="0"/>
                    <a:pt x="21600" y="9670"/>
                    <a:pt x="21600" y="21600"/>
                  </a:cubicBezTo>
                  <a:cubicBezTo>
                    <a:pt x="21600" y="33256"/>
                    <a:pt x="12350" y="42810"/>
                    <a:pt x="699" y="43188"/>
                  </a:cubicBezTo>
                </a:path>
                <a:path w="21600" h="43189" stroke="0" extrusionOk="0">
                  <a:moveTo>
                    <a:pt x="-1" y="0"/>
                  </a:moveTo>
                  <a:cubicBezTo>
                    <a:pt x="11929" y="0"/>
                    <a:pt x="21600" y="9670"/>
                    <a:pt x="21600" y="21600"/>
                  </a:cubicBezTo>
                  <a:cubicBezTo>
                    <a:pt x="21600" y="33256"/>
                    <a:pt x="12350" y="42810"/>
                    <a:pt x="699" y="43188"/>
                  </a:cubicBezTo>
                  <a:lnTo>
                    <a:pt x="0" y="21600"/>
                  </a:lnTo>
                  <a:close/>
                </a:path>
              </a:pathLst>
            </a:custGeom>
            <a:noFill/>
            <a:ln w="25400">
              <a:solidFill>
                <a:schemeClr val="tx1"/>
              </a:solidFill>
              <a:round/>
              <a:headEnd/>
              <a:tailEnd/>
            </a:ln>
          </p:spPr>
          <p:txBody>
            <a:bodyPr wrap="none" anchor="ctr"/>
            <a:lstStyle/>
            <a:p>
              <a:endParaRPr lang="en-US"/>
            </a:p>
          </p:txBody>
        </p:sp>
      </p:grpSp>
      <p:sp>
        <p:nvSpPr>
          <p:cNvPr id="186373" name="AutoShape 7"/>
          <p:cNvSpPr>
            <a:spLocks noChangeArrowheads="1"/>
          </p:cNvSpPr>
          <p:nvPr/>
        </p:nvSpPr>
        <p:spPr bwMode="auto">
          <a:xfrm rot="5400000">
            <a:off x="1728788" y="1973262"/>
            <a:ext cx="458788" cy="442913"/>
          </a:xfrm>
          <a:prstGeom prst="triangle">
            <a:avLst>
              <a:gd name="adj" fmla="val 50000"/>
            </a:avLst>
          </a:prstGeom>
          <a:noFill/>
          <a:ln w="25400">
            <a:solidFill>
              <a:schemeClr val="tx1"/>
            </a:solidFill>
            <a:miter lim="800000"/>
            <a:headEnd/>
            <a:tailEnd/>
          </a:ln>
        </p:spPr>
        <p:txBody>
          <a:bodyPr wrap="none" anchor="ctr"/>
          <a:lstStyle/>
          <a:p>
            <a:endParaRPr lang="en-US"/>
          </a:p>
        </p:txBody>
      </p:sp>
      <p:sp>
        <p:nvSpPr>
          <p:cNvPr id="186374" name="Oval 8"/>
          <p:cNvSpPr>
            <a:spLocks noChangeArrowheads="1"/>
          </p:cNvSpPr>
          <p:nvPr/>
        </p:nvSpPr>
        <p:spPr bwMode="auto">
          <a:xfrm rot="245137">
            <a:off x="2193925" y="2149475"/>
            <a:ext cx="92075" cy="92075"/>
          </a:xfrm>
          <a:prstGeom prst="ellipse">
            <a:avLst/>
          </a:prstGeom>
          <a:noFill/>
          <a:ln w="28575" algn="ctr">
            <a:solidFill>
              <a:schemeClr val="tx1"/>
            </a:solidFill>
            <a:round/>
            <a:headEnd/>
            <a:tailEnd/>
          </a:ln>
        </p:spPr>
        <p:txBody>
          <a:bodyPr wrap="none" anchor="ctr"/>
          <a:lstStyle/>
          <a:p>
            <a:endParaRPr lang="en-US"/>
          </a:p>
        </p:txBody>
      </p:sp>
      <p:sp>
        <p:nvSpPr>
          <p:cNvPr id="186375" name="Line 9"/>
          <p:cNvSpPr>
            <a:spLocks noChangeShapeType="1"/>
          </p:cNvSpPr>
          <p:nvPr/>
        </p:nvSpPr>
        <p:spPr bwMode="auto">
          <a:xfrm>
            <a:off x="1093788" y="2239963"/>
            <a:ext cx="641350" cy="0"/>
          </a:xfrm>
          <a:prstGeom prst="line">
            <a:avLst/>
          </a:prstGeom>
          <a:noFill/>
          <a:ln w="28575">
            <a:solidFill>
              <a:schemeClr val="tx1"/>
            </a:solidFill>
            <a:round/>
            <a:headEnd/>
            <a:tailEnd/>
          </a:ln>
        </p:spPr>
        <p:txBody>
          <a:bodyPr/>
          <a:lstStyle/>
          <a:p>
            <a:endParaRPr lang="en-US"/>
          </a:p>
        </p:txBody>
      </p:sp>
      <p:sp>
        <p:nvSpPr>
          <p:cNvPr id="186376" name="Line 10"/>
          <p:cNvSpPr>
            <a:spLocks noChangeShapeType="1"/>
          </p:cNvSpPr>
          <p:nvPr/>
        </p:nvSpPr>
        <p:spPr bwMode="auto">
          <a:xfrm>
            <a:off x="2284413" y="2239963"/>
            <a:ext cx="639762" cy="1587"/>
          </a:xfrm>
          <a:prstGeom prst="line">
            <a:avLst/>
          </a:prstGeom>
          <a:noFill/>
          <a:ln w="28575">
            <a:solidFill>
              <a:schemeClr val="tx1"/>
            </a:solidFill>
            <a:round/>
            <a:headEnd/>
            <a:tailEnd/>
          </a:ln>
        </p:spPr>
        <p:txBody>
          <a:bodyPr/>
          <a:lstStyle/>
          <a:p>
            <a:endParaRPr lang="en-US"/>
          </a:p>
        </p:txBody>
      </p:sp>
      <p:sp>
        <p:nvSpPr>
          <p:cNvPr id="186377" name="Line 11"/>
          <p:cNvSpPr>
            <a:spLocks noChangeShapeType="1"/>
          </p:cNvSpPr>
          <p:nvPr/>
        </p:nvSpPr>
        <p:spPr bwMode="auto">
          <a:xfrm flipH="1">
            <a:off x="2376488" y="2422525"/>
            <a:ext cx="547687" cy="1588"/>
          </a:xfrm>
          <a:prstGeom prst="line">
            <a:avLst/>
          </a:prstGeom>
          <a:noFill/>
          <a:ln w="28575">
            <a:solidFill>
              <a:schemeClr val="tx1"/>
            </a:solidFill>
            <a:round/>
            <a:headEnd/>
            <a:tailEnd/>
          </a:ln>
        </p:spPr>
        <p:txBody>
          <a:bodyPr/>
          <a:lstStyle/>
          <a:p>
            <a:endParaRPr lang="en-US"/>
          </a:p>
        </p:txBody>
      </p:sp>
      <p:sp>
        <p:nvSpPr>
          <p:cNvPr id="186378" name="Line 12"/>
          <p:cNvSpPr>
            <a:spLocks noChangeShapeType="1"/>
          </p:cNvSpPr>
          <p:nvPr/>
        </p:nvSpPr>
        <p:spPr bwMode="auto">
          <a:xfrm>
            <a:off x="3381375" y="2332038"/>
            <a:ext cx="274638" cy="1587"/>
          </a:xfrm>
          <a:prstGeom prst="line">
            <a:avLst/>
          </a:prstGeom>
          <a:noFill/>
          <a:ln w="28575">
            <a:solidFill>
              <a:schemeClr val="tx1"/>
            </a:solidFill>
            <a:round/>
            <a:headEnd/>
            <a:tailEnd/>
          </a:ln>
        </p:spPr>
        <p:txBody>
          <a:bodyPr/>
          <a:lstStyle/>
          <a:p>
            <a:endParaRPr lang="en-US"/>
          </a:p>
        </p:txBody>
      </p:sp>
      <p:sp>
        <p:nvSpPr>
          <p:cNvPr id="186379" name="Line 13"/>
          <p:cNvSpPr>
            <a:spLocks noChangeShapeType="1"/>
          </p:cNvSpPr>
          <p:nvPr/>
        </p:nvSpPr>
        <p:spPr bwMode="auto">
          <a:xfrm>
            <a:off x="3656013" y="2332038"/>
            <a:ext cx="0" cy="182562"/>
          </a:xfrm>
          <a:prstGeom prst="line">
            <a:avLst/>
          </a:prstGeom>
          <a:noFill/>
          <a:ln w="28575">
            <a:solidFill>
              <a:schemeClr val="tx1"/>
            </a:solidFill>
            <a:round/>
            <a:headEnd/>
            <a:tailEnd/>
          </a:ln>
        </p:spPr>
        <p:txBody>
          <a:bodyPr/>
          <a:lstStyle/>
          <a:p>
            <a:endParaRPr lang="en-US"/>
          </a:p>
        </p:txBody>
      </p:sp>
      <p:sp>
        <p:nvSpPr>
          <p:cNvPr id="186380" name="Line 14"/>
          <p:cNvSpPr>
            <a:spLocks noChangeShapeType="1"/>
          </p:cNvSpPr>
          <p:nvPr/>
        </p:nvSpPr>
        <p:spPr bwMode="auto">
          <a:xfrm flipV="1">
            <a:off x="2741613" y="1965325"/>
            <a:ext cx="0" cy="276225"/>
          </a:xfrm>
          <a:prstGeom prst="line">
            <a:avLst/>
          </a:prstGeom>
          <a:noFill/>
          <a:ln w="28575">
            <a:solidFill>
              <a:schemeClr val="tx1"/>
            </a:solidFill>
            <a:round/>
            <a:headEnd/>
            <a:tailEnd/>
          </a:ln>
        </p:spPr>
        <p:txBody>
          <a:bodyPr/>
          <a:lstStyle/>
          <a:p>
            <a:endParaRPr lang="en-US"/>
          </a:p>
        </p:txBody>
      </p:sp>
      <p:sp>
        <p:nvSpPr>
          <p:cNvPr id="186381" name="Line 15"/>
          <p:cNvSpPr>
            <a:spLocks noChangeShapeType="1"/>
          </p:cNvSpPr>
          <p:nvPr/>
        </p:nvSpPr>
        <p:spPr bwMode="auto">
          <a:xfrm flipV="1">
            <a:off x="2468563" y="1782763"/>
            <a:ext cx="0" cy="457200"/>
          </a:xfrm>
          <a:prstGeom prst="line">
            <a:avLst/>
          </a:prstGeom>
          <a:noFill/>
          <a:ln w="28575">
            <a:solidFill>
              <a:schemeClr val="tx1"/>
            </a:solidFill>
            <a:round/>
            <a:headEnd/>
            <a:tailEnd/>
          </a:ln>
        </p:spPr>
        <p:txBody>
          <a:bodyPr/>
          <a:lstStyle/>
          <a:p>
            <a:endParaRPr lang="en-US"/>
          </a:p>
        </p:txBody>
      </p:sp>
      <p:sp>
        <p:nvSpPr>
          <p:cNvPr id="186382" name="Line 16"/>
          <p:cNvSpPr>
            <a:spLocks noChangeShapeType="1"/>
          </p:cNvSpPr>
          <p:nvPr/>
        </p:nvSpPr>
        <p:spPr bwMode="auto">
          <a:xfrm>
            <a:off x="2468563" y="1782763"/>
            <a:ext cx="3200400" cy="0"/>
          </a:xfrm>
          <a:prstGeom prst="line">
            <a:avLst/>
          </a:prstGeom>
          <a:noFill/>
          <a:ln w="28575">
            <a:solidFill>
              <a:schemeClr val="tx1"/>
            </a:solidFill>
            <a:round/>
            <a:headEnd/>
            <a:tailEnd/>
          </a:ln>
        </p:spPr>
        <p:txBody>
          <a:bodyPr/>
          <a:lstStyle/>
          <a:p>
            <a:endParaRPr lang="en-US"/>
          </a:p>
        </p:txBody>
      </p:sp>
      <p:sp>
        <p:nvSpPr>
          <p:cNvPr id="186383" name="Line 17"/>
          <p:cNvSpPr>
            <a:spLocks noChangeShapeType="1"/>
          </p:cNvSpPr>
          <p:nvPr/>
        </p:nvSpPr>
        <p:spPr bwMode="auto">
          <a:xfrm>
            <a:off x="2741613" y="1965325"/>
            <a:ext cx="2927350" cy="0"/>
          </a:xfrm>
          <a:prstGeom prst="line">
            <a:avLst/>
          </a:prstGeom>
          <a:noFill/>
          <a:ln w="28575">
            <a:solidFill>
              <a:schemeClr val="tx1"/>
            </a:solidFill>
            <a:round/>
            <a:headEnd/>
            <a:tailEnd/>
          </a:ln>
        </p:spPr>
        <p:txBody>
          <a:bodyPr/>
          <a:lstStyle/>
          <a:p>
            <a:endParaRPr lang="en-US"/>
          </a:p>
        </p:txBody>
      </p:sp>
      <p:sp>
        <p:nvSpPr>
          <p:cNvPr id="186384" name="AutoShape 18"/>
          <p:cNvSpPr>
            <a:spLocks noChangeArrowheads="1"/>
          </p:cNvSpPr>
          <p:nvPr/>
        </p:nvSpPr>
        <p:spPr bwMode="auto">
          <a:xfrm>
            <a:off x="5668963" y="1600200"/>
            <a:ext cx="457200" cy="549275"/>
          </a:xfrm>
          <a:prstGeom prst="flowChartDelay">
            <a:avLst/>
          </a:prstGeom>
          <a:noFill/>
          <a:ln w="25400">
            <a:solidFill>
              <a:schemeClr val="tx1"/>
            </a:solidFill>
            <a:miter lim="800000"/>
            <a:headEnd/>
            <a:tailEnd/>
          </a:ln>
        </p:spPr>
        <p:txBody>
          <a:bodyPr wrap="none" anchor="ctr"/>
          <a:lstStyle/>
          <a:p>
            <a:pPr algn="ctr"/>
            <a:endParaRPr lang="en-US" altLang="en-US" sz="2800">
              <a:latin typeface="Times New Roman" pitchFamily="18" charset="0"/>
              <a:cs typeface="Arial" pitchFamily="34" charset="0"/>
            </a:endParaRPr>
          </a:p>
        </p:txBody>
      </p:sp>
      <p:grpSp>
        <p:nvGrpSpPr>
          <p:cNvPr id="3" name="Group 19"/>
          <p:cNvGrpSpPr>
            <a:grpSpLocks/>
          </p:cNvGrpSpPr>
          <p:nvPr/>
        </p:nvGrpSpPr>
        <p:grpSpPr bwMode="auto">
          <a:xfrm>
            <a:off x="6705600" y="2332038"/>
            <a:ext cx="639763" cy="639762"/>
            <a:chOff x="2688" y="1488"/>
            <a:chExt cx="432" cy="384"/>
          </a:xfrm>
        </p:grpSpPr>
        <p:sp>
          <p:nvSpPr>
            <p:cNvPr id="186472" name="Arc 20"/>
            <p:cNvSpPr>
              <a:spLocks/>
            </p:cNvSpPr>
            <p:nvPr/>
          </p:nvSpPr>
          <p:spPr bwMode="auto">
            <a:xfrm>
              <a:off x="2688" y="1488"/>
              <a:ext cx="96" cy="383"/>
            </a:xfrm>
            <a:custGeom>
              <a:avLst/>
              <a:gdLst>
                <a:gd name="T0" fmla="*/ 0 w 21600"/>
                <a:gd name="T1" fmla="*/ 0 h 43154"/>
                <a:gd name="T2" fmla="*/ 6 w 21600"/>
                <a:gd name="T3" fmla="*/ 383 h 43154"/>
                <a:gd name="T4" fmla="*/ 0 w 21600"/>
                <a:gd name="T5" fmla="*/ 192 h 43154"/>
                <a:gd name="T6" fmla="*/ 0 60000 65536"/>
                <a:gd name="T7" fmla="*/ 0 60000 65536"/>
                <a:gd name="T8" fmla="*/ 0 60000 65536"/>
                <a:gd name="T9" fmla="*/ 0 w 21600"/>
                <a:gd name="T10" fmla="*/ 0 h 43154"/>
                <a:gd name="T11" fmla="*/ 21600 w 21600"/>
                <a:gd name="T12" fmla="*/ 43154 h 43154"/>
              </a:gdLst>
              <a:ahLst/>
              <a:cxnLst>
                <a:cxn ang="T6">
                  <a:pos x="T0" y="T1"/>
                </a:cxn>
                <a:cxn ang="T7">
                  <a:pos x="T2" y="T3"/>
                </a:cxn>
                <a:cxn ang="T8">
                  <a:pos x="T4" y="T5"/>
                </a:cxn>
              </a:cxnLst>
              <a:rect l="T9" t="T10" r="T11" b="T12"/>
              <a:pathLst>
                <a:path w="21600" h="43154" fill="none" extrusionOk="0">
                  <a:moveTo>
                    <a:pt x="-1" y="0"/>
                  </a:moveTo>
                  <a:cubicBezTo>
                    <a:pt x="11929" y="0"/>
                    <a:pt x="21600" y="9670"/>
                    <a:pt x="21600" y="21600"/>
                  </a:cubicBezTo>
                  <a:cubicBezTo>
                    <a:pt x="21600" y="32980"/>
                    <a:pt x="12769" y="42409"/>
                    <a:pt x="1412" y="43153"/>
                  </a:cubicBezTo>
                </a:path>
                <a:path w="21600" h="43154" stroke="0" extrusionOk="0">
                  <a:moveTo>
                    <a:pt x="-1" y="0"/>
                  </a:moveTo>
                  <a:cubicBezTo>
                    <a:pt x="11929" y="0"/>
                    <a:pt x="21600" y="9670"/>
                    <a:pt x="21600" y="21600"/>
                  </a:cubicBezTo>
                  <a:cubicBezTo>
                    <a:pt x="21600" y="32980"/>
                    <a:pt x="12769" y="42409"/>
                    <a:pt x="1412" y="43153"/>
                  </a:cubicBezTo>
                  <a:lnTo>
                    <a:pt x="0" y="21600"/>
                  </a:lnTo>
                  <a:close/>
                </a:path>
              </a:pathLst>
            </a:custGeom>
            <a:noFill/>
            <a:ln w="25400">
              <a:solidFill>
                <a:schemeClr val="tx1"/>
              </a:solidFill>
              <a:round/>
              <a:headEnd/>
              <a:tailEnd/>
            </a:ln>
          </p:spPr>
          <p:txBody>
            <a:bodyPr wrap="none" anchor="ctr"/>
            <a:lstStyle/>
            <a:p>
              <a:endParaRPr lang="en-US"/>
            </a:p>
          </p:txBody>
        </p:sp>
        <p:sp>
          <p:nvSpPr>
            <p:cNvPr id="186473" name="Arc 21"/>
            <p:cNvSpPr>
              <a:spLocks/>
            </p:cNvSpPr>
            <p:nvPr/>
          </p:nvSpPr>
          <p:spPr bwMode="auto">
            <a:xfrm>
              <a:off x="2688" y="1488"/>
              <a:ext cx="432" cy="384"/>
            </a:xfrm>
            <a:custGeom>
              <a:avLst/>
              <a:gdLst>
                <a:gd name="T0" fmla="*/ 0 w 21600"/>
                <a:gd name="T1" fmla="*/ 0 h 43189"/>
                <a:gd name="T2" fmla="*/ 14 w 21600"/>
                <a:gd name="T3" fmla="*/ 384 h 43189"/>
                <a:gd name="T4" fmla="*/ 0 w 21600"/>
                <a:gd name="T5" fmla="*/ 192 h 43189"/>
                <a:gd name="T6" fmla="*/ 0 60000 65536"/>
                <a:gd name="T7" fmla="*/ 0 60000 65536"/>
                <a:gd name="T8" fmla="*/ 0 60000 65536"/>
                <a:gd name="T9" fmla="*/ 0 w 21600"/>
                <a:gd name="T10" fmla="*/ 0 h 43189"/>
                <a:gd name="T11" fmla="*/ 21600 w 21600"/>
                <a:gd name="T12" fmla="*/ 43189 h 43189"/>
              </a:gdLst>
              <a:ahLst/>
              <a:cxnLst>
                <a:cxn ang="T6">
                  <a:pos x="T0" y="T1"/>
                </a:cxn>
                <a:cxn ang="T7">
                  <a:pos x="T2" y="T3"/>
                </a:cxn>
                <a:cxn ang="T8">
                  <a:pos x="T4" y="T5"/>
                </a:cxn>
              </a:cxnLst>
              <a:rect l="T9" t="T10" r="T11" b="T12"/>
              <a:pathLst>
                <a:path w="21600" h="43189" fill="none" extrusionOk="0">
                  <a:moveTo>
                    <a:pt x="-1" y="0"/>
                  </a:moveTo>
                  <a:cubicBezTo>
                    <a:pt x="11929" y="0"/>
                    <a:pt x="21600" y="9670"/>
                    <a:pt x="21600" y="21600"/>
                  </a:cubicBezTo>
                  <a:cubicBezTo>
                    <a:pt x="21600" y="33256"/>
                    <a:pt x="12350" y="42810"/>
                    <a:pt x="699" y="43188"/>
                  </a:cubicBezTo>
                </a:path>
                <a:path w="21600" h="43189" stroke="0" extrusionOk="0">
                  <a:moveTo>
                    <a:pt x="-1" y="0"/>
                  </a:moveTo>
                  <a:cubicBezTo>
                    <a:pt x="11929" y="0"/>
                    <a:pt x="21600" y="9670"/>
                    <a:pt x="21600" y="21600"/>
                  </a:cubicBezTo>
                  <a:cubicBezTo>
                    <a:pt x="21600" y="33256"/>
                    <a:pt x="12350" y="42810"/>
                    <a:pt x="699" y="43188"/>
                  </a:cubicBezTo>
                  <a:lnTo>
                    <a:pt x="0" y="21600"/>
                  </a:lnTo>
                  <a:close/>
                </a:path>
              </a:pathLst>
            </a:custGeom>
            <a:noFill/>
            <a:ln w="25400">
              <a:solidFill>
                <a:schemeClr val="tx1"/>
              </a:solidFill>
              <a:round/>
              <a:headEnd/>
              <a:tailEnd/>
            </a:ln>
          </p:spPr>
          <p:txBody>
            <a:bodyPr wrap="none" anchor="ctr"/>
            <a:lstStyle/>
            <a:p>
              <a:endParaRPr lang="en-US"/>
            </a:p>
          </p:txBody>
        </p:sp>
      </p:grpSp>
      <p:sp>
        <p:nvSpPr>
          <p:cNvPr id="186386" name="Oval 22"/>
          <p:cNvSpPr>
            <a:spLocks noChangeArrowheads="1"/>
          </p:cNvSpPr>
          <p:nvPr/>
        </p:nvSpPr>
        <p:spPr bwMode="auto">
          <a:xfrm rot="245137">
            <a:off x="4479925" y="2514600"/>
            <a:ext cx="92075" cy="92075"/>
          </a:xfrm>
          <a:prstGeom prst="ellipse">
            <a:avLst/>
          </a:prstGeom>
          <a:noFill/>
          <a:ln w="28575" algn="ctr">
            <a:solidFill>
              <a:schemeClr val="tx1"/>
            </a:solidFill>
            <a:round/>
            <a:headEnd/>
            <a:tailEnd/>
          </a:ln>
        </p:spPr>
        <p:txBody>
          <a:bodyPr wrap="none" anchor="ctr"/>
          <a:lstStyle/>
          <a:p>
            <a:endParaRPr lang="en-US"/>
          </a:p>
        </p:txBody>
      </p:sp>
      <p:sp>
        <p:nvSpPr>
          <p:cNvPr id="186387" name="AutoShape 23"/>
          <p:cNvSpPr>
            <a:spLocks noChangeArrowheads="1"/>
          </p:cNvSpPr>
          <p:nvPr/>
        </p:nvSpPr>
        <p:spPr bwMode="auto">
          <a:xfrm>
            <a:off x="2925763" y="2697163"/>
            <a:ext cx="457200" cy="549275"/>
          </a:xfrm>
          <a:prstGeom prst="flowChartDelay">
            <a:avLst/>
          </a:prstGeom>
          <a:noFill/>
          <a:ln w="25400">
            <a:solidFill>
              <a:schemeClr val="tx1"/>
            </a:solidFill>
            <a:miter lim="800000"/>
            <a:headEnd/>
            <a:tailEnd/>
          </a:ln>
        </p:spPr>
        <p:txBody>
          <a:bodyPr wrap="none" anchor="ctr"/>
          <a:lstStyle/>
          <a:p>
            <a:pPr algn="ctr"/>
            <a:endParaRPr lang="en-US" altLang="en-US" sz="2800">
              <a:latin typeface="Times New Roman" pitchFamily="18" charset="0"/>
              <a:cs typeface="Arial" pitchFamily="34" charset="0"/>
            </a:endParaRPr>
          </a:p>
        </p:txBody>
      </p:sp>
      <p:sp>
        <p:nvSpPr>
          <p:cNvPr id="186388" name="Oval 24"/>
          <p:cNvSpPr>
            <a:spLocks noChangeArrowheads="1"/>
          </p:cNvSpPr>
          <p:nvPr/>
        </p:nvSpPr>
        <p:spPr bwMode="auto">
          <a:xfrm rot="245137">
            <a:off x="2192338" y="3065463"/>
            <a:ext cx="92075" cy="92075"/>
          </a:xfrm>
          <a:prstGeom prst="ellipse">
            <a:avLst/>
          </a:prstGeom>
          <a:noFill/>
          <a:ln w="28575" algn="ctr">
            <a:solidFill>
              <a:schemeClr val="tx1"/>
            </a:solidFill>
            <a:round/>
            <a:headEnd/>
            <a:tailEnd/>
          </a:ln>
        </p:spPr>
        <p:txBody>
          <a:bodyPr wrap="none" anchor="ctr"/>
          <a:lstStyle/>
          <a:p>
            <a:endParaRPr lang="en-US"/>
          </a:p>
        </p:txBody>
      </p:sp>
      <p:sp>
        <p:nvSpPr>
          <p:cNvPr id="186389" name="Line 25"/>
          <p:cNvSpPr>
            <a:spLocks noChangeShapeType="1"/>
          </p:cNvSpPr>
          <p:nvPr/>
        </p:nvSpPr>
        <p:spPr bwMode="auto">
          <a:xfrm>
            <a:off x="2284413" y="2879725"/>
            <a:ext cx="639762" cy="1588"/>
          </a:xfrm>
          <a:prstGeom prst="line">
            <a:avLst/>
          </a:prstGeom>
          <a:noFill/>
          <a:ln w="28575">
            <a:solidFill>
              <a:schemeClr val="tx1"/>
            </a:solidFill>
            <a:round/>
            <a:headEnd/>
            <a:tailEnd/>
          </a:ln>
        </p:spPr>
        <p:txBody>
          <a:bodyPr/>
          <a:lstStyle/>
          <a:p>
            <a:endParaRPr lang="en-US"/>
          </a:p>
        </p:txBody>
      </p:sp>
      <p:sp>
        <p:nvSpPr>
          <p:cNvPr id="186390" name="Line 26"/>
          <p:cNvSpPr>
            <a:spLocks noChangeShapeType="1"/>
          </p:cNvSpPr>
          <p:nvPr/>
        </p:nvSpPr>
        <p:spPr bwMode="auto">
          <a:xfrm flipH="1">
            <a:off x="2284413" y="3063875"/>
            <a:ext cx="639762" cy="0"/>
          </a:xfrm>
          <a:prstGeom prst="line">
            <a:avLst/>
          </a:prstGeom>
          <a:noFill/>
          <a:ln w="28575">
            <a:solidFill>
              <a:schemeClr val="tx1"/>
            </a:solidFill>
            <a:round/>
            <a:headEnd/>
            <a:tailEnd/>
          </a:ln>
        </p:spPr>
        <p:txBody>
          <a:bodyPr/>
          <a:lstStyle/>
          <a:p>
            <a:endParaRPr lang="en-US"/>
          </a:p>
        </p:txBody>
      </p:sp>
      <p:sp>
        <p:nvSpPr>
          <p:cNvPr id="186391" name="AutoShape 27"/>
          <p:cNvSpPr>
            <a:spLocks noChangeArrowheads="1"/>
          </p:cNvSpPr>
          <p:nvPr/>
        </p:nvSpPr>
        <p:spPr bwMode="auto">
          <a:xfrm rot="5400000">
            <a:off x="1730375" y="2889251"/>
            <a:ext cx="458787" cy="442912"/>
          </a:xfrm>
          <a:prstGeom prst="triangle">
            <a:avLst>
              <a:gd name="adj" fmla="val 50000"/>
            </a:avLst>
          </a:prstGeom>
          <a:noFill/>
          <a:ln w="25400">
            <a:solidFill>
              <a:schemeClr val="tx1"/>
            </a:solidFill>
            <a:miter lim="800000"/>
            <a:headEnd/>
            <a:tailEnd/>
          </a:ln>
        </p:spPr>
        <p:txBody>
          <a:bodyPr wrap="none" anchor="ctr"/>
          <a:lstStyle/>
          <a:p>
            <a:endParaRPr lang="en-US"/>
          </a:p>
        </p:txBody>
      </p:sp>
      <p:sp>
        <p:nvSpPr>
          <p:cNvPr id="186392" name="Line 28"/>
          <p:cNvSpPr>
            <a:spLocks noChangeShapeType="1"/>
          </p:cNvSpPr>
          <p:nvPr/>
        </p:nvSpPr>
        <p:spPr bwMode="auto">
          <a:xfrm>
            <a:off x="1096963" y="3063875"/>
            <a:ext cx="641350" cy="0"/>
          </a:xfrm>
          <a:prstGeom prst="line">
            <a:avLst/>
          </a:prstGeom>
          <a:noFill/>
          <a:ln w="28575">
            <a:solidFill>
              <a:schemeClr val="tx1"/>
            </a:solidFill>
            <a:round/>
            <a:headEnd/>
            <a:tailEnd/>
          </a:ln>
        </p:spPr>
        <p:txBody>
          <a:bodyPr/>
          <a:lstStyle/>
          <a:p>
            <a:endParaRPr lang="en-US"/>
          </a:p>
        </p:txBody>
      </p:sp>
      <p:sp>
        <p:nvSpPr>
          <p:cNvPr id="186393" name="Line 29"/>
          <p:cNvSpPr>
            <a:spLocks noChangeShapeType="1"/>
          </p:cNvSpPr>
          <p:nvPr/>
        </p:nvSpPr>
        <p:spPr bwMode="auto">
          <a:xfrm flipH="1">
            <a:off x="1279525" y="2422525"/>
            <a:ext cx="1096963" cy="641350"/>
          </a:xfrm>
          <a:prstGeom prst="line">
            <a:avLst/>
          </a:prstGeom>
          <a:noFill/>
          <a:ln w="28575">
            <a:solidFill>
              <a:schemeClr val="tx1"/>
            </a:solidFill>
            <a:round/>
            <a:headEnd/>
            <a:tailEnd/>
          </a:ln>
        </p:spPr>
        <p:txBody>
          <a:bodyPr/>
          <a:lstStyle/>
          <a:p>
            <a:endParaRPr lang="en-US"/>
          </a:p>
        </p:txBody>
      </p:sp>
      <p:sp>
        <p:nvSpPr>
          <p:cNvPr id="186394" name="Line 30"/>
          <p:cNvSpPr>
            <a:spLocks noChangeShapeType="1"/>
          </p:cNvSpPr>
          <p:nvPr/>
        </p:nvSpPr>
        <p:spPr bwMode="auto">
          <a:xfrm flipH="1" flipV="1">
            <a:off x="1279525" y="2239963"/>
            <a:ext cx="1004888" cy="639762"/>
          </a:xfrm>
          <a:prstGeom prst="line">
            <a:avLst/>
          </a:prstGeom>
          <a:noFill/>
          <a:ln w="28575">
            <a:solidFill>
              <a:schemeClr val="tx1"/>
            </a:solidFill>
            <a:round/>
            <a:headEnd/>
            <a:tailEnd/>
          </a:ln>
        </p:spPr>
        <p:txBody>
          <a:bodyPr/>
          <a:lstStyle/>
          <a:p>
            <a:endParaRPr lang="en-US"/>
          </a:p>
        </p:txBody>
      </p:sp>
      <p:sp>
        <p:nvSpPr>
          <p:cNvPr id="186395" name="Line 31"/>
          <p:cNvSpPr>
            <a:spLocks noChangeShapeType="1"/>
          </p:cNvSpPr>
          <p:nvPr/>
        </p:nvSpPr>
        <p:spPr bwMode="auto">
          <a:xfrm>
            <a:off x="3382963" y="2971800"/>
            <a:ext cx="274637" cy="1588"/>
          </a:xfrm>
          <a:prstGeom prst="line">
            <a:avLst/>
          </a:prstGeom>
          <a:noFill/>
          <a:ln w="28575">
            <a:solidFill>
              <a:schemeClr val="tx1"/>
            </a:solidFill>
            <a:round/>
            <a:headEnd/>
            <a:tailEnd/>
          </a:ln>
        </p:spPr>
        <p:txBody>
          <a:bodyPr/>
          <a:lstStyle/>
          <a:p>
            <a:endParaRPr lang="en-US"/>
          </a:p>
        </p:txBody>
      </p:sp>
      <p:sp>
        <p:nvSpPr>
          <p:cNvPr id="186396" name="Line 32"/>
          <p:cNvSpPr>
            <a:spLocks noChangeShapeType="1"/>
          </p:cNvSpPr>
          <p:nvPr/>
        </p:nvSpPr>
        <p:spPr bwMode="auto">
          <a:xfrm>
            <a:off x="3656013" y="2697163"/>
            <a:ext cx="0" cy="274637"/>
          </a:xfrm>
          <a:prstGeom prst="line">
            <a:avLst/>
          </a:prstGeom>
          <a:noFill/>
          <a:ln w="28575">
            <a:solidFill>
              <a:schemeClr val="tx1"/>
            </a:solidFill>
            <a:round/>
            <a:headEnd/>
            <a:tailEnd/>
          </a:ln>
        </p:spPr>
        <p:txBody>
          <a:bodyPr/>
          <a:lstStyle/>
          <a:p>
            <a:endParaRPr lang="en-US"/>
          </a:p>
        </p:txBody>
      </p:sp>
      <p:sp>
        <p:nvSpPr>
          <p:cNvPr id="186397" name="Line 33"/>
          <p:cNvSpPr>
            <a:spLocks noChangeShapeType="1"/>
          </p:cNvSpPr>
          <p:nvPr/>
        </p:nvSpPr>
        <p:spPr bwMode="auto">
          <a:xfrm>
            <a:off x="3656013" y="2514600"/>
            <a:ext cx="366712" cy="0"/>
          </a:xfrm>
          <a:prstGeom prst="line">
            <a:avLst/>
          </a:prstGeom>
          <a:noFill/>
          <a:ln w="28575">
            <a:solidFill>
              <a:schemeClr val="tx1"/>
            </a:solidFill>
            <a:round/>
            <a:headEnd/>
            <a:tailEnd/>
          </a:ln>
        </p:spPr>
        <p:txBody>
          <a:bodyPr/>
          <a:lstStyle/>
          <a:p>
            <a:endParaRPr lang="en-US"/>
          </a:p>
        </p:txBody>
      </p:sp>
      <p:sp>
        <p:nvSpPr>
          <p:cNvPr id="186398" name="Line 34"/>
          <p:cNvSpPr>
            <a:spLocks noChangeShapeType="1"/>
          </p:cNvSpPr>
          <p:nvPr/>
        </p:nvSpPr>
        <p:spPr bwMode="auto">
          <a:xfrm>
            <a:off x="3656013" y="2697163"/>
            <a:ext cx="366712" cy="0"/>
          </a:xfrm>
          <a:prstGeom prst="line">
            <a:avLst/>
          </a:prstGeom>
          <a:noFill/>
          <a:ln w="28575">
            <a:solidFill>
              <a:schemeClr val="tx1"/>
            </a:solidFill>
            <a:round/>
            <a:headEnd/>
            <a:tailEnd/>
          </a:ln>
        </p:spPr>
        <p:txBody>
          <a:bodyPr/>
          <a:lstStyle/>
          <a:p>
            <a:endParaRPr lang="en-US"/>
          </a:p>
        </p:txBody>
      </p:sp>
      <p:sp>
        <p:nvSpPr>
          <p:cNvPr id="186399" name="Line 35"/>
          <p:cNvSpPr>
            <a:spLocks noChangeShapeType="1"/>
          </p:cNvSpPr>
          <p:nvPr/>
        </p:nvSpPr>
        <p:spPr bwMode="auto">
          <a:xfrm flipV="1">
            <a:off x="2741613" y="3063875"/>
            <a:ext cx="0" cy="276225"/>
          </a:xfrm>
          <a:prstGeom prst="line">
            <a:avLst/>
          </a:prstGeom>
          <a:noFill/>
          <a:ln w="28575">
            <a:solidFill>
              <a:schemeClr val="tx1"/>
            </a:solidFill>
            <a:round/>
            <a:headEnd/>
            <a:tailEnd/>
          </a:ln>
        </p:spPr>
        <p:txBody>
          <a:bodyPr/>
          <a:lstStyle/>
          <a:p>
            <a:endParaRPr lang="en-US"/>
          </a:p>
        </p:txBody>
      </p:sp>
      <p:sp>
        <p:nvSpPr>
          <p:cNvPr id="186400" name="Line 36"/>
          <p:cNvSpPr>
            <a:spLocks noChangeShapeType="1"/>
          </p:cNvSpPr>
          <p:nvPr/>
        </p:nvSpPr>
        <p:spPr bwMode="auto">
          <a:xfrm flipV="1">
            <a:off x="2468563" y="3063875"/>
            <a:ext cx="0" cy="457200"/>
          </a:xfrm>
          <a:prstGeom prst="line">
            <a:avLst/>
          </a:prstGeom>
          <a:noFill/>
          <a:ln w="28575">
            <a:solidFill>
              <a:schemeClr val="tx1"/>
            </a:solidFill>
            <a:round/>
            <a:headEnd/>
            <a:tailEnd/>
          </a:ln>
        </p:spPr>
        <p:txBody>
          <a:bodyPr/>
          <a:lstStyle/>
          <a:p>
            <a:endParaRPr lang="en-US"/>
          </a:p>
        </p:txBody>
      </p:sp>
      <p:sp>
        <p:nvSpPr>
          <p:cNvPr id="186401" name="Line 37"/>
          <p:cNvSpPr>
            <a:spLocks noChangeShapeType="1"/>
          </p:cNvSpPr>
          <p:nvPr/>
        </p:nvSpPr>
        <p:spPr bwMode="auto">
          <a:xfrm>
            <a:off x="2468563" y="3521075"/>
            <a:ext cx="3200400" cy="0"/>
          </a:xfrm>
          <a:prstGeom prst="line">
            <a:avLst/>
          </a:prstGeom>
          <a:noFill/>
          <a:ln w="28575">
            <a:solidFill>
              <a:schemeClr val="tx1"/>
            </a:solidFill>
            <a:round/>
            <a:headEnd/>
            <a:tailEnd/>
          </a:ln>
        </p:spPr>
        <p:txBody>
          <a:bodyPr/>
          <a:lstStyle/>
          <a:p>
            <a:endParaRPr lang="en-US"/>
          </a:p>
        </p:txBody>
      </p:sp>
      <p:sp>
        <p:nvSpPr>
          <p:cNvPr id="186402" name="Line 38"/>
          <p:cNvSpPr>
            <a:spLocks noChangeShapeType="1"/>
          </p:cNvSpPr>
          <p:nvPr/>
        </p:nvSpPr>
        <p:spPr bwMode="auto">
          <a:xfrm>
            <a:off x="2741613" y="3336925"/>
            <a:ext cx="2927350" cy="0"/>
          </a:xfrm>
          <a:prstGeom prst="line">
            <a:avLst/>
          </a:prstGeom>
          <a:noFill/>
          <a:ln w="28575">
            <a:solidFill>
              <a:schemeClr val="tx1"/>
            </a:solidFill>
            <a:round/>
            <a:headEnd/>
            <a:tailEnd/>
          </a:ln>
        </p:spPr>
        <p:txBody>
          <a:bodyPr/>
          <a:lstStyle/>
          <a:p>
            <a:endParaRPr lang="en-US"/>
          </a:p>
        </p:txBody>
      </p:sp>
      <p:sp>
        <p:nvSpPr>
          <p:cNvPr id="186403" name="AutoShape 39"/>
          <p:cNvSpPr>
            <a:spLocks noChangeArrowheads="1"/>
          </p:cNvSpPr>
          <p:nvPr/>
        </p:nvSpPr>
        <p:spPr bwMode="auto">
          <a:xfrm>
            <a:off x="5668963" y="3154363"/>
            <a:ext cx="457200" cy="549275"/>
          </a:xfrm>
          <a:prstGeom prst="flowChartDelay">
            <a:avLst/>
          </a:prstGeom>
          <a:noFill/>
          <a:ln w="25400">
            <a:solidFill>
              <a:schemeClr val="tx1"/>
            </a:solidFill>
            <a:miter lim="800000"/>
            <a:headEnd/>
            <a:tailEnd/>
          </a:ln>
        </p:spPr>
        <p:txBody>
          <a:bodyPr wrap="none" anchor="ctr"/>
          <a:lstStyle/>
          <a:p>
            <a:pPr algn="ctr"/>
            <a:endParaRPr lang="en-US" altLang="en-US" sz="2800">
              <a:latin typeface="Times New Roman" pitchFamily="18" charset="0"/>
              <a:cs typeface="Arial" pitchFamily="34" charset="0"/>
            </a:endParaRPr>
          </a:p>
        </p:txBody>
      </p:sp>
      <p:sp>
        <p:nvSpPr>
          <p:cNvPr id="186404" name="Line 40"/>
          <p:cNvSpPr>
            <a:spLocks noChangeShapeType="1"/>
          </p:cNvSpPr>
          <p:nvPr/>
        </p:nvSpPr>
        <p:spPr bwMode="auto">
          <a:xfrm>
            <a:off x="4570413" y="2514600"/>
            <a:ext cx="731837" cy="0"/>
          </a:xfrm>
          <a:prstGeom prst="line">
            <a:avLst/>
          </a:prstGeom>
          <a:noFill/>
          <a:ln w="28575">
            <a:solidFill>
              <a:schemeClr val="tx1"/>
            </a:solidFill>
            <a:round/>
            <a:headEnd/>
            <a:tailEnd/>
          </a:ln>
        </p:spPr>
        <p:txBody>
          <a:bodyPr/>
          <a:lstStyle/>
          <a:p>
            <a:endParaRPr lang="en-US"/>
          </a:p>
        </p:txBody>
      </p:sp>
      <p:sp>
        <p:nvSpPr>
          <p:cNvPr id="186405" name="Line 41"/>
          <p:cNvSpPr>
            <a:spLocks noChangeShapeType="1"/>
          </p:cNvSpPr>
          <p:nvPr/>
        </p:nvSpPr>
        <p:spPr bwMode="auto">
          <a:xfrm>
            <a:off x="5302250" y="2514600"/>
            <a:ext cx="0" cy="3932238"/>
          </a:xfrm>
          <a:prstGeom prst="line">
            <a:avLst/>
          </a:prstGeom>
          <a:noFill/>
          <a:ln w="28575">
            <a:solidFill>
              <a:schemeClr val="tx1"/>
            </a:solidFill>
            <a:round/>
            <a:headEnd/>
            <a:tailEnd/>
          </a:ln>
        </p:spPr>
        <p:txBody>
          <a:bodyPr/>
          <a:lstStyle/>
          <a:p>
            <a:endParaRPr lang="en-US"/>
          </a:p>
        </p:txBody>
      </p:sp>
      <p:sp>
        <p:nvSpPr>
          <p:cNvPr id="186406" name="AutoShape 42"/>
          <p:cNvSpPr>
            <a:spLocks noChangeArrowheads="1"/>
          </p:cNvSpPr>
          <p:nvPr/>
        </p:nvSpPr>
        <p:spPr bwMode="auto">
          <a:xfrm>
            <a:off x="2925763" y="4343400"/>
            <a:ext cx="455612" cy="549275"/>
          </a:xfrm>
          <a:prstGeom prst="flowChartDelay">
            <a:avLst/>
          </a:prstGeom>
          <a:noFill/>
          <a:ln w="25400">
            <a:solidFill>
              <a:schemeClr val="tx1"/>
            </a:solidFill>
            <a:miter lim="800000"/>
            <a:headEnd/>
            <a:tailEnd/>
          </a:ln>
        </p:spPr>
        <p:txBody>
          <a:bodyPr wrap="none" anchor="ctr"/>
          <a:lstStyle/>
          <a:p>
            <a:pPr algn="ctr"/>
            <a:endParaRPr lang="en-US" altLang="en-US" sz="2800">
              <a:latin typeface="Times New Roman" pitchFamily="18" charset="0"/>
              <a:cs typeface="Arial" pitchFamily="34" charset="0"/>
            </a:endParaRPr>
          </a:p>
        </p:txBody>
      </p:sp>
      <p:grpSp>
        <p:nvGrpSpPr>
          <p:cNvPr id="4" name="Group 43"/>
          <p:cNvGrpSpPr>
            <a:grpSpLocks/>
          </p:cNvGrpSpPr>
          <p:nvPr/>
        </p:nvGrpSpPr>
        <p:grpSpPr bwMode="auto">
          <a:xfrm>
            <a:off x="3930650" y="4618038"/>
            <a:ext cx="547688" cy="547687"/>
            <a:chOff x="2688" y="1488"/>
            <a:chExt cx="432" cy="384"/>
          </a:xfrm>
        </p:grpSpPr>
        <p:sp>
          <p:nvSpPr>
            <p:cNvPr id="186470" name="Arc 44"/>
            <p:cNvSpPr>
              <a:spLocks/>
            </p:cNvSpPr>
            <p:nvPr/>
          </p:nvSpPr>
          <p:spPr bwMode="auto">
            <a:xfrm>
              <a:off x="2688" y="1488"/>
              <a:ext cx="96" cy="383"/>
            </a:xfrm>
            <a:custGeom>
              <a:avLst/>
              <a:gdLst>
                <a:gd name="T0" fmla="*/ 0 w 21600"/>
                <a:gd name="T1" fmla="*/ 0 h 43154"/>
                <a:gd name="T2" fmla="*/ 6 w 21600"/>
                <a:gd name="T3" fmla="*/ 383 h 43154"/>
                <a:gd name="T4" fmla="*/ 0 w 21600"/>
                <a:gd name="T5" fmla="*/ 192 h 43154"/>
                <a:gd name="T6" fmla="*/ 0 60000 65536"/>
                <a:gd name="T7" fmla="*/ 0 60000 65536"/>
                <a:gd name="T8" fmla="*/ 0 60000 65536"/>
                <a:gd name="T9" fmla="*/ 0 w 21600"/>
                <a:gd name="T10" fmla="*/ 0 h 43154"/>
                <a:gd name="T11" fmla="*/ 21600 w 21600"/>
                <a:gd name="T12" fmla="*/ 43154 h 43154"/>
              </a:gdLst>
              <a:ahLst/>
              <a:cxnLst>
                <a:cxn ang="T6">
                  <a:pos x="T0" y="T1"/>
                </a:cxn>
                <a:cxn ang="T7">
                  <a:pos x="T2" y="T3"/>
                </a:cxn>
                <a:cxn ang="T8">
                  <a:pos x="T4" y="T5"/>
                </a:cxn>
              </a:cxnLst>
              <a:rect l="T9" t="T10" r="T11" b="T12"/>
              <a:pathLst>
                <a:path w="21600" h="43154" fill="none" extrusionOk="0">
                  <a:moveTo>
                    <a:pt x="-1" y="0"/>
                  </a:moveTo>
                  <a:cubicBezTo>
                    <a:pt x="11929" y="0"/>
                    <a:pt x="21600" y="9670"/>
                    <a:pt x="21600" y="21600"/>
                  </a:cubicBezTo>
                  <a:cubicBezTo>
                    <a:pt x="21600" y="32980"/>
                    <a:pt x="12769" y="42409"/>
                    <a:pt x="1412" y="43153"/>
                  </a:cubicBezTo>
                </a:path>
                <a:path w="21600" h="43154" stroke="0" extrusionOk="0">
                  <a:moveTo>
                    <a:pt x="-1" y="0"/>
                  </a:moveTo>
                  <a:cubicBezTo>
                    <a:pt x="11929" y="0"/>
                    <a:pt x="21600" y="9670"/>
                    <a:pt x="21600" y="21600"/>
                  </a:cubicBezTo>
                  <a:cubicBezTo>
                    <a:pt x="21600" y="32980"/>
                    <a:pt x="12769" y="42409"/>
                    <a:pt x="1412" y="43153"/>
                  </a:cubicBezTo>
                  <a:lnTo>
                    <a:pt x="0" y="21600"/>
                  </a:lnTo>
                  <a:close/>
                </a:path>
              </a:pathLst>
            </a:custGeom>
            <a:noFill/>
            <a:ln w="25400">
              <a:solidFill>
                <a:schemeClr val="tx1"/>
              </a:solidFill>
              <a:round/>
              <a:headEnd/>
              <a:tailEnd/>
            </a:ln>
          </p:spPr>
          <p:txBody>
            <a:bodyPr wrap="none" anchor="ctr"/>
            <a:lstStyle/>
            <a:p>
              <a:endParaRPr lang="en-US"/>
            </a:p>
          </p:txBody>
        </p:sp>
        <p:sp>
          <p:nvSpPr>
            <p:cNvPr id="186471" name="Arc 45"/>
            <p:cNvSpPr>
              <a:spLocks/>
            </p:cNvSpPr>
            <p:nvPr/>
          </p:nvSpPr>
          <p:spPr bwMode="auto">
            <a:xfrm>
              <a:off x="2688" y="1488"/>
              <a:ext cx="432" cy="384"/>
            </a:xfrm>
            <a:custGeom>
              <a:avLst/>
              <a:gdLst>
                <a:gd name="T0" fmla="*/ 0 w 21600"/>
                <a:gd name="T1" fmla="*/ 0 h 43189"/>
                <a:gd name="T2" fmla="*/ 14 w 21600"/>
                <a:gd name="T3" fmla="*/ 384 h 43189"/>
                <a:gd name="T4" fmla="*/ 0 w 21600"/>
                <a:gd name="T5" fmla="*/ 192 h 43189"/>
                <a:gd name="T6" fmla="*/ 0 60000 65536"/>
                <a:gd name="T7" fmla="*/ 0 60000 65536"/>
                <a:gd name="T8" fmla="*/ 0 60000 65536"/>
                <a:gd name="T9" fmla="*/ 0 w 21600"/>
                <a:gd name="T10" fmla="*/ 0 h 43189"/>
                <a:gd name="T11" fmla="*/ 21600 w 21600"/>
                <a:gd name="T12" fmla="*/ 43189 h 43189"/>
              </a:gdLst>
              <a:ahLst/>
              <a:cxnLst>
                <a:cxn ang="T6">
                  <a:pos x="T0" y="T1"/>
                </a:cxn>
                <a:cxn ang="T7">
                  <a:pos x="T2" y="T3"/>
                </a:cxn>
                <a:cxn ang="T8">
                  <a:pos x="T4" y="T5"/>
                </a:cxn>
              </a:cxnLst>
              <a:rect l="T9" t="T10" r="T11" b="T12"/>
              <a:pathLst>
                <a:path w="21600" h="43189" fill="none" extrusionOk="0">
                  <a:moveTo>
                    <a:pt x="-1" y="0"/>
                  </a:moveTo>
                  <a:cubicBezTo>
                    <a:pt x="11929" y="0"/>
                    <a:pt x="21600" y="9670"/>
                    <a:pt x="21600" y="21600"/>
                  </a:cubicBezTo>
                  <a:cubicBezTo>
                    <a:pt x="21600" y="33256"/>
                    <a:pt x="12350" y="42810"/>
                    <a:pt x="699" y="43188"/>
                  </a:cubicBezTo>
                </a:path>
                <a:path w="21600" h="43189" stroke="0" extrusionOk="0">
                  <a:moveTo>
                    <a:pt x="-1" y="0"/>
                  </a:moveTo>
                  <a:cubicBezTo>
                    <a:pt x="11929" y="0"/>
                    <a:pt x="21600" y="9670"/>
                    <a:pt x="21600" y="21600"/>
                  </a:cubicBezTo>
                  <a:cubicBezTo>
                    <a:pt x="21600" y="33256"/>
                    <a:pt x="12350" y="42810"/>
                    <a:pt x="699" y="43188"/>
                  </a:cubicBezTo>
                  <a:lnTo>
                    <a:pt x="0" y="21600"/>
                  </a:lnTo>
                  <a:close/>
                </a:path>
              </a:pathLst>
            </a:custGeom>
            <a:noFill/>
            <a:ln w="25400">
              <a:solidFill>
                <a:schemeClr val="tx1"/>
              </a:solidFill>
              <a:round/>
              <a:headEnd/>
              <a:tailEnd/>
            </a:ln>
          </p:spPr>
          <p:txBody>
            <a:bodyPr wrap="none" anchor="ctr"/>
            <a:lstStyle/>
            <a:p>
              <a:endParaRPr lang="en-US"/>
            </a:p>
          </p:txBody>
        </p:sp>
      </p:grpSp>
      <p:sp>
        <p:nvSpPr>
          <p:cNvPr id="186408" name="AutoShape 46"/>
          <p:cNvSpPr>
            <a:spLocks noChangeArrowheads="1"/>
          </p:cNvSpPr>
          <p:nvPr/>
        </p:nvSpPr>
        <p:spPr bwMode="auto">
          <a:xfrm rot="5400000">
            <a:off x="1728788" y="4259262"/>
            <a:ext cx="458788" cy="442913"/>
          </a:xfrm>
          <a:prstGeom prst="triangle">
            <a:avLst>
              <a:gd name="adj" fmla="val 50000"/>
            </a:avLst>
          </a:prstGeom>
          <a:noFill/>
          <a:ln w="25400">
            <a:solidFill>
              <a:schemeClr val="tx1"/>
            </a:solidFill>
            <a:miter lim="800000"/>
            <a:headEnd/>
            <a:tailEnd/>
          </a:ln>
        </p:spPr>
        <p:txBody>
          <a:bodyPr wrap="none" anchor="ctr"/>
          <a:lstStyle/>
          <a:p>
            <a:endParaRPr lang="en-US"/>
          </a:p>
        </p:txBody>
      </p:sp>
      <p:sp>
        <p:nvSpPr>
          <p:cNvPr id="186409" name="Oval 47"/>
          <p:cNvSpPr>
            <a:spLocks noChangeArrowheads="1"/>
          </p:cNvSpPr>
          <p:nvPr/>
        </p:nvSpPr>
        <p:spPr bwMode="auto">
          <a:xfrm rot="245137">
            <a:off x="2193925" y="4435475"/>
            <a:ext cx="92075" cy="92075"/>
          </a:xfrm>
          <a:prstGeom prst="ellipse">
            <a:avLst/>
          </a:prstGeom>
          <a:noFill/>
          <a:ln w="28575" algn="ctr">
            <a:solidFill>
              <a:schemeClr val="tx1"/>
            </a:solidFill>
            <a:round/>
            <a:headEnd/>
            <a:tailEnd/>
          </a:ln>
        </p:spPr>
        <p:txBody>
          <a:bodyPr wrap="none" anchor="ctr"/>
          <a:lstStyle/>
          <a:p>
            <a:endParaRPr lang="en-US"/>
          </a:p>
        </p:txBody>
      </p:sp>
      <p:sp>
        <p:nvSpPr>
          <p:cNvPr id="186410" name="Line 48"/>
          <p:cNvSpPr>
            <a:spLocks noChangeShapeType="1"/>
          </p:cNvSpPr>
          <p:nvPr/>
        </p:nvSpPr>
        <p:spPr bwMode="auto">
          <a:xfrm>
            <a:off x="1093788" y="4525963"/>
            <a:ext cx="641350" cy="0"/>
          </a:xfrm>
          <a:prstGeom prst="line">
            <a:avLst/>
          </a:prstGeom>
          <a:noFill/>
          <a:ln w="28575">
            <a:solidFill>
              <a:schemeClr val="tx1"/>
            </a:solidFill>
            <a:round/>
            <a:headEnd/>
            <a:tailEnd/>
          </a:ln>
        </p:spPr>
        <p:txBody>
          <a:bodyPr/>
          <a:lstStyle/>
          <a:p>
            <a:endParaRPr lang="en-US"/>
          </a:p>
        </p:txBody>
      </p:sp>
      <p:sp>
        <p:nvSpPr>
          <p:cNvPr id="186411" name="Line 49"/>
          <p:cNvSpPr>
            <a:spLocks noChangeShapeType="1"/>
          </p:cNvSpPr>
          <p:nvPr/>
        </p:nvSpPr>
        <p:spPr bwMode="auto">
          <a:xfrm>
            <a:off x="2284413" y="4525963"/>
            <a:ext cx="639762" cy="1587"/>
          </a:xfrm>
          <a:prstGeom prst="line">
            <a:avLst/>
          </a:prstGeom>
          <a:noFill/>
          <a:ln w="28575">
            <a:solidFill>
              <a:schemeClr val="tx1"/>
            </a:solidFill>
            <a:round/>
            <a:headEnd/>
            <a:tailEnd/>
          </a:ln>
        </p:spPr>
        <p:txBody>
          <a:bodyPr/>
          <a:lstStyle/>
          <a:p>
            <a:endParaRPr lang="en-US"/>
          </a:p>
        </p:txBody>
      </p:sp>
      <p:sp>
        <p:nvSpPr>
          <p:cNvPr id="186412" name="Line 50"/>
          <p:cNvSpPr>
            <a:spLocks noChangeShapeType="1"/>
          </p:cNvSpPr>
          <p:nvPr/>
        </p:nvSpPr>
        <p:spPr bwMode="auto">
          <a:xfrm flipH="1">
            <a:off x="2376488" y="4708525"/>
            <a:ext cx="547687" cy="1588"/>
          </a:xfrm>
          <a:prstGeom prst="line">
            <a:avLst/>
          </a:prstGeom>
          <a:noFill/>
          <a:ln w="28575">
            <a:solidFill>
              <a:schemeClr val="tx1"/>
            </a:solidFill>
            <a:round/>
            <a:headEnd/>
            <a:tailEnd/>
          </a:ln>
        </p:spPr>
        <p:txBody>
          <a:bodyPr/>
          <a:lstStyle/>
          <a:p>
            <a:endParaRPr lang="en-US"/>
          </a:p>
        </p:txBody>
      </p:sp>
      <p:sp>
        <p:nvSpPr>
          <p:cNvPr id="186413" name="Line 51"/>
          <p:cNvSpPr>
            <a:spLocks noChangeShapeType="1"/>
          </p:cNvSpPr>
          <p:nvPr/>
        </p:nvSpPr>
        <p:spPr bwMode="auto">
          <a:xfrm>
            <a:off x="3381375" y="4618038"/>
            <a:ext cx="274638" cy="1587"/>
          </a:xfrm>
          <a:prstGeom prst="line">
            <a:avLst/>
          </a:prstGeom>
          <a:noFill/>
          <a:ln w="28575">
            <a:solidFill>
              <a:schemeClr val="tx1"/>
            </a:solidFill>
            <a:round/>
            <a:headEnd/>
            <a:tailEnd/>
          </a:ln>
        </p:spPr>
        <p:txBody>
          <a:bodyPr/>
          <a:lstStyle/>
          <a:p>
            <a:endParaRPr lang="en-US"/>
          </a:p>
        </p:txBody>
      </p:sp>
      <p:sp>
        <p:nvSpPr>
          <p:cNvPr id="186414" name="Line 52"/>
          <p:cNvSpPr>
            <a:spLocks noChangeShapeType="1"/>
          </p:cNvSpPr>
          <p:nvPr/>
        </p:nvSpPr>
        <p:spPr bwMode="auto">
          <a:xfrm>
            <a:off x="3656013" y="4618038"/>
            <a:ext cx="0" cy="182562"/>
          </a:xfrm>
          <a:prstGeom prst="line">
            <a:avLst/>
          </a:prstGeom>
          <a:noFill/>
          <a:ln w="28575">
            <a:solidFill>
              <a:schemeClr val="tx1"/>
            </a:solidFill>
            <a:round/>
            <a:headEnd/>
            <a:tailEnd/>
          </a:ln>
        </p:spPr>
        <p:txBody>
          <a:bodyPr/>
          <a:lstStyle/>
          <a:p>
            <a:endParaRPr lang="en-US"/>
          </a:p>
        </p:txBody>
      </p:sp>
      <p:sp>
        <p:nvSpPr>
          <p:cNvPr id="186415" name="Line 53"/>
          <p:cNvSpPr>
            <a:spLocks noChangeShapeType="1"/>
          </p:cNvSpPr>
          <p:nvPr/>
        </p:nvSpPr>
        <p:spPr bwMode="auto">
          <a:xfrm flipV="1">
            <a:off x="2741613" y="4251325"/>
            <a:ext cx="0" cy="276225"/>
          </a:xfrm>
          <a:prstGeom prst="line">
            <a:avLst/>
          </a:prstGeom>
          <a:noFill/>
          <a:ln w="28575">
            <a:solidFill>
              <a:schemeClr val="tx1"/>
            </a:solidFill>
            <a:round/>
            <a:headEnd/>
            <a:tailEnd/>
          </a:ln>
        </p:spPr>
        <p:txBody>
          <a:bodyPr/>
          <a:lstStyle/>
          <a:p>
            <a:endParaRPr lang="en-US"/>
          </a:p>
        </p:txBody>
      </p:sp>
      <p:sp>
        <p:nvSpPr>
          <p:cNvPr id="186416" name="Line 54"/>
          <p:cNvSpPr>
            <a:spLocks noChangeShapeType="1"/>
          </p:cNvSpPr>
          <p:nvPr/>
        </p:nvSpPr>
        <p:spPr bwMode="auto">
          <a:xfrm flipV="1">
            <a:off x="2468563" y="3886200"/>
            <a:ext cx="0" cy="639763"/>
          </a:xfrm>
          <a:prstGeom prst="line">
            <a:avLst/>
          </a:prstGeom>
          <a:noFill/>
          <a:ln w="28575">
            <a:solidFill>
              <a:schemeClr val="tx1"/>
            </a:solidFill>
            <a:round/>
            <a:headEnd/>
            <a:tailEnd/>
          </a:ln>
        </p:spPr>
        <p:txBody>
          <a:bodyPr/>
          <a:lstStyle/>
          <a:p>
            <a:endParaRPr lang="en-US"/>
          </a:p>
        </p:txBody>
      </p:sp>
      <p:sp>
        <p:nvSpPr>
          <p:cNvPr id="186417" name="Line 55"/>
          <p:cNvSpPr>
            <a:spLocks noChangeShapeType="1"/>
          </p:cNvSpPr>
          <p:nvPr/>
        </p:nvSpPr>
        <p:spPr bwMode="auto">
          <a:xfrm>
            <a:off x="2468563" y="3886200"/>
            <a:ext cx="3200400" cy="0"/>
          </a:xfrm>
          <a:prstGeom prst="line">
            <a:avLst/>
          </a:prstGeom>
          <a:noFill/>
          <a:ln w="28575">
            <a:solidFill>
              <a:schemeClr val="tx1"/>
            </a:solidFill>
            <a:round/>
            <a:headEnd/>
            <a:tailEnd/>
          </a:ln>
        </p:spPr>
        <p:txBody>
          <a:bodyPr/>
          <a:lstStyle/>
          <a:p>
            <a:endParaRPr lang="en-US"/>
          </a:p>
        </p:txBody>
      </p:sp>
      <p:sp>
        <p:nvSpPr>
          <p:cNvPr id="186418" name="Line 56"/>
          <p:cNvSpPr>
            <a:spLocks noChangeShapeType="1"/>
          </p:cNvSpPr>
          <p:nvPr/>
        </p:nvSpPr>
        <p:spPr bwMode="auto">
          <a:xfrm>
            <a:off x="2741613" y="4251325"/>
            <a:ext cx="2927350" cy="0"/>
          </a:xfrm>
          <a:prstGeom prst="line">
            <a:avLst/>
          </a:prstGeom>
          <a:noFill/>
          <a:ln w="28575">
            <a:solidFill>
              <a:schemeClr val="tx1"/>
            </a:solidFill>
            <a:round/>
            <a:headEnd/>
            <a:tailEnd/>
          </a:ln>
        </p:spPr>
        <p:txBody>
          <a:bodyPr/>
          <a:lstStyle/>
          <a:p>
            <a:endParaRPr lang="en-US"/>
          </a:p>
        </p:txBody>
      </p:sp>
      <p:sp>
        <p:nvSpPr>
          <p:cNvPr id="186419" name="Oval 57"/>
          <p:cNvSpPr>
            <a:spLocks noChangeArrowheads="1"/>
          </p:cNvSpPr>
          <p:nvPr/>
        </p:nvSpPr>
        <p:spPr bwMode="auto">
          <a:xfrm rot="245137">
            <a:off x="4479925" y="4800600"/>
            <a:ext cx="92075" cy="92075"/>
          </a:xfrm>
          <a:prstGeom prst="ellipse">
            <a:avLst/>
          </a:prstGeom>
          <a:noFill/>
          <a:ln w="28575" algn="ctr">
            <a:solidFill>
              <a:schemeClr val="tx1"/>
            </a:solidFill>
            <a:round/>
            <a:headEnd/>
            <a:tailEnd/>
          </a:ln>
        </p:spPr>
        <p:txBody>
          <a:bodyPr wrap="none" anchor="ctr"/>
          <a:lstStyle/>
          <a:p>
            <a:endParaRPr lang="en-US"/>
          </a:p>
        </p:txBody>
      </p:sp>
      <p:sp>
        <p:nvSpPr>
          <p:cNvPr id="186420" name="AutoShape 58"/>
          <p:cNvSpPr>
            <a:spLocks noChangeArrowheads="1"/>
          </p:cNvSpPr>
          <p:nvPr/>
        </p:nvSpPr>
        <p:spPr bwMode="auto">
          <a:xfrm>
            <a:off x="2925763" y="4983163"/>
            <a:ext cx="457200" cy="549275"/>
          </a:xfrm>
          <a:prstGeom prst="flowChartDelay">
            <a:avLst/>
          </a:prstGeom>
          <a:noFill/>
          <a:ln w="25400">
            <a:solidFill>
              <a:schemeClr val="tx1"/>
            </a:solidFill>
            <a:miter lim="800000"/>
            <a:headEnd/>
            <a:tailEnd/>
          </a:ln>
        </p:spPr>
        <p:txBody>
          <a:bodyPr wrap="none" anchor="ctr"/>
          <a:lstStyle/>
          <a:p>
            <a:pPr algn="ctr"/>
            <a:endParaRPr lang="en-US" altLang="en-US" sz="2800">
              <a:latin typeface="Times New Roman" pitchFamily="18" charset="0"/>
              <a:cs typeface="Arial" pitchFamily="34" charset="0"/>
            </a:endParaRPr>
          </a:p>
        </p:txBody>
      </p:sp>
      <p:sp>
        <p:nvSpPr>
          <p:cNvPr id="186421" name="Oval 59"/>
          <p:cNvSpPr>
            <a:spLocks noChangeArrowheads="1"/>
          </p:cNvSpPr>
          <p:nvPr/>
        </p:nvSpPr>
        <p:spPr bwMode="auto">
          <a:xfrm rot="245137">
            <a:off x="2192338" y="5351463"/>
            <a:ext cx="92075" cy="92075"/>
          </a:xfrm>
          <a:prstGeom prst="ellipse">
            <a:avLst/>
          </a:prstGeom>
          <a:noFill/>
          <a:ln w="28575" algn="ctr">
            <a:solidFill>
              <a:schemeClr val="tx1"/>
            </a:solidFill>
            <a:round/>
            <a:headEnd/>
            <a:tailEnd/>
          </a:ln>
        </p:spPr>
        <p:txBody>
          <a:bodyPr wrap="none" anchor="ctr"/>
          <a:lstStyle/>
          <a:p>
            <a:endParaRPr lang="en-US"/>
          </a:p>
        </p:txBody>
      </p:sp>
      <p:sp>
        <p:nvSpPr>
          <p:cNvPr id="186422" name="Line 60"/>
          <p:cNvSpPr>
            <a:spLocks noChangeShapeType="1"/>
          </p:cNvSpPr>
          <p:nvPr/>
        </p:nvSpPr>
        <p:spPr bwMode="auto">
          <a:xfrm>
            <a:off x="2284413" y="5165725"/>
            <a:ext cx="639762" cy="1588"/>
          </a:xfrm>
          <a:prstGeom prst="line">
            <a:avLst/>
          </a:prstGeom>
          <a:noFill/>
          <a:ln w="28575">
            <a:solidFill>
              <a:schemeClr val="tx1"/>
            </a:solidFill>
            <a:round/>
            <a:headEnd/>
            <a:tailEnd/>
          </a:ln>
        </p:spPr>
        <p:txBody>
          <a:bodyPr/>
          <a:lstStyle/>
          <a:p>
            <a:endParaRPr lang="en-US"/>
          </a:p>
        </p:txBody>
      </p:sp>
      <p:sp>
        <p:nvSpPr>
          <p:cNvPr id="186423" name="Line 61"/>
          <p:cNvSpPr>
            <a:spLocks noChangeShapeType="1"/>
          </p:cNvSpPr>
          <p:nvPr/>
        </p:nvSpPr>
        <p:spPr bwMode="auto">
          <a:xfrm flipH="1">
            <a:off x="2284413" y="5349875"/>
            <a:ext cx="639762" cy="0"/>
          </a:xfrm>
          <a:prstGeom prst="line">
            <a:avLst/>
          </a:prstGeom>
          <a:noFill/>
          <a:ln w="28575">
            <a:solidFill>
              <a:schemeClr val="tx1"/>
            </a:solidFill>
            <a:round/>
            <a:headEnd/>
            <a:tailEnd/>
          </a:ln>
        </p:spPr>
        <p:txBody>
          <a:bodyPr/>
          <a:lstStyle/>
          <a:p>
            <a:endParaRPr lang="en-US"/>
          </a:p>
        </p:txBody>
      </p:sp>
      <p:sp>
        <p:nvSpPr>
          <p:cNvPr id="186424" name="AutoShape 62"/>
          <p:cNvSpPr>
            <a:spLocks noChangeArrowheads="1"/>
          </p:cNvSpPr>
          <p:nvPr/>
        </p:nvSpPr>
        <p:spPr bwMode="auto">
          <a:xfrm rot="5400000">
            <a:off x="1730375" y="5175251"/>
            <a:ext cx="458787" cy="442912"/>
          </a:xfrm>
          <a:prstGeom prst="triangle">
            <a:avLst>
              <a:gd name="adj" fmla="val 50000"/>
            </a:avLst>
          </a:prstGeom>
          <a:noFill/>
          <a:ln w="25400">
            <a:solidFill>
              <a:schemeClr val="tx1"/>
            </a:solidFill>
            <a:miter lim="800000"/>
            <a:headEnd/>
            <a:tailEnd/>
          </a:ln>
        </p:spPr>
        <p:txBody>
          <a:bodyPr wrap="none" anchor="ctr"/>
          <a:lstStyle/>
          <a:p>
            <a:endParaRPr lang="en-US"/>
          </a:p>
        </p:txBody>
      </p:sp>
      <p:sp>
        <p:nvSpPr>
          <p:cNvPr id="186425" name="Line 63"/>
          <p:cNvSpPr>
            <a:spLocks noChangeShapeType="1"/>
          </p:cNvSpPr>
          <p:nvPr/>
        </p:nvSpPr>
        <p:spPr bwMode="auto">
          <a:xfrm>
            <a:off x="1096963" y="5349875"/>
            <a:ext cx="641350" cy="0"/>
          </a:xfrm>
          <a:prstGeom prst="line">
            <a:avLst/>
          </a:prstGeom>
          <a:noFill/>
          <a:ln w="28575">
            <a:solidFill>
              <a:schemeClr val="tx1"/>
            </a:solidFill>
            <a:round/>
            <a:headEnd/>
            <a:tailEnd/>
          </a:ln>
        </p:spPr>
        <p:txBody>
          <a:bodyPr/>
          <a:lstStyle/>
          <a:p>
            <a:endParaRPr lang="en-US"/>
          </a:p>
        </p:txBody>
      </p:sp>
      <p:sp>
        <p:nvSpPr>
          <p:cNvPr id="186426" name="Line 64"/>
          <p:cNvSpPr>
            <a:spLocks noChangeShapeType="1"/>
          </p:cNvSpPr>
          <p:nvPr/>
        </p:nvSpPr>
        <p:spPr bwMode="auto">
          <a:xfrm flipH="1">
            <a:off x="1279525" y="4708525"/>
            <a:ext cx="1096963" cy="641350"/>
          </a:xfrm>
          <a:prstGeom prst="line">
            <a:avLst/>
          </a:prstGeom>
          <a:noFill/>
          <a:ln w="28575">
            <a:solidFill>
              <a:schemeClr val="tx1"/>
            </a:solidFill>
            <a:round/>
            <a:headEnd/>
            <a:tailEnd/>
          </a:ln>
        </p:spPr>
        <p:txBody>
          <a:bodyPr/>
          <a:lstStyle/>
          <a:p>
            <a:endParaRPr lang="en-US"/>
          </a:p>
        </p:txBody>
      </p:sp>
      <p:sp>
        <p:nvSpPr>
          <p:cNvPr id="186427" name="Line 65"/>
          <p:cNvSpPr>
            <a:spLocks noChangeShapeType="1"/>
          </p:cNvSpPr>
          <p:nvPr/>
        </p:nvSpPr>
        <p:spPr bwMode="auto">
          <a:xfrm flipH="1" flipV="1">
            <a:off x="1279525" y="4525963"/>
            <a:ext cx="1004888" cy="639762"/>
          </a:xfrm>
          <a:prstGeom prst="line">
            <a:avLst/>
          </a:prstGeom>
          <a:noFill/>
          <a:ln w="28575">
            <a:solidFill>
              <a:schemeClr val="tx1"/>
            </a:solidFill>
            <a:round/>
            <a:headEnd/>
            <a:tailEnd/>
          </a:ln>
        </p:spPr>
        <p:txBody>
          <a:bodyPr/>
          <a:lstStyle/>
          <a:p>
            <a:endParaRPr lang="en-US"/>
          </a:p>
        </p:txBody>
      </p:sp>
      <p:sp>
        <p:nvSpPr>
          <p:cNvPr id="186428" name="Line 66"/>
          <p:cNvSpPr>
            <a:spLocks noChangeShapeType="1"/>
          </p:cNvSpPr>
          <p:nvPr/>
        </p:nvSpPr>
        <p:spPr bwMode="auto">
          <a:xfrm>
            <a:off x="3382963" y="5257800"/>
            <a:ext cx="274637" cy="1588"/>
          </a:xfrm>
          <a:prstGeom prst="line">
            <a:avLst/>
          </a:prstGeom>
          <a:noFill/>
          <a:ln w="28575">
            <a:solidFill>
              <a:schemeClr val="tx1"/>
            </a:solidFill>
            <a:round/>
            <a:headEnd/>
            <a:tailEnd/>
          </a:ln>
        </p:spPr>
        <p:txBody>
          <a:bodyPr/>
          <a:lstStyle/>
          <a:p>
            <a:endParaRPr lang="en-US"/>
          </a:p>
        </p:txBody>
      </p:sp>
      <p:sp>
        <p:nvSpPr>
          <p:cNvPr id="186429" name="Line 67"/>
          <p:cNvSpPr>
            <a:spLocks noChangeShapeType="1"/>
          </p:cNvSpPr>
          <p:nvPr/>
        </p:nvSpPr>
        <p:spPr bwMode="auto">
          <a:xfrm>
            <a:off x="3656013" y="4983163"/>
            <a:ext cx="0" cy="274637"/>
          </a:xfrm>
          <a:prstGeom prst="line">
            <a:avLst/>
          </a:prstGeom>
          <a:noFill/>
          <a:ln w="28575">
            <a:solidFill>
              <a:schemeClr val="tx1"/>
            </a:solidFill>
            <a:round/>
            <a:headEnd/>
            <a:tailEnd/>
          </a:ln>
        </p:spPr>
        <p:txBody>
          <a:bodyPr/>
          <a:lstStyle/>
          <a:p>
            <a:endParaRPr lang="en-US"/>
          </a:p>
        </p:txBody>
      </p:sp>
      <p:sp>
        <p:nvSpPr>
          <p:cNvPr id="186430" name="Line 68"/>
          <p:cNvSpPr>
            <a:spLocks noChangeShapeType="1"/>
          </p:cNvSpPr>
          <p:nvPr/>
        </p:nvSpPr>
        <p:spPr bwMode="auto">
          <a:xfrm>
            <a:off x="3656013" y="4800600"/>
            <a:ext cx="366712" cy="0"/>
          </a:xfrm>
          <a:prstGeom prst="line">
            <a:avLst/>
          </a:prstGeom>
          <a:noFill/>
          <a:ln w="28575">
            <a:solidFill>
              <a:schemeClr val="tx1"/>
            </a:solidFill>
            <a:round/>
            <a:headEnd/>
            <a:tailEnd/>
          </a:ln>
        </p:spPr>
        <p:txBody>
          <a:bodyPr/>
          <a:lstStyle/>
          <a:p>
            <a:endParaRPr lang="en-US"/>
          </a:p>
        </p:txBody>
      </p:sp>
      <p:sp>
        <p:nvSpPr>
          <p:cNvPr id="186431" name="Line 69"/>
          <p:cNvSpPr>
            <a:spLocks noChangeShapeType="1"/>
          </p:cNvSpPr>
          <p:nvPr/>
        </p:nvSpPr>
        <p:spPr bwMode="auto">
          <a:xfrm>
            <a:off x="3656013" y="4983163"/>
            <a:ext cx="366712" cy="0"/>
          </a:xfrm>
          <a:prstGeom prst="line">
            <a:avLst/>
          </a:prstGeom>
          <a:noFill/>
          <a:ln w="28575">
            <a:solidFill>
              <a:schemeClr val="tx1"/>
            </a:solidFill>
            <a:round/>
            <a:headEnd/>
            <a:tailEnd/>
          </a:ln>
        </p:spPr>
        <p:txBody>
          <a:bodyPr/>
          <a:lstStyle/>
          <a:p>
            <a:endParaRPr lang="en-US"/>
          </a:p>
        </p:txBody>
      </p:sp>
      <p:sp>
        <p:nvSpPr>
          <p:cNvPr id="186432" name="Line 70"/>
          <p:cNvSpPr>
            <a:spLocks noChangeShapeType="1"/>
          </p:cNvSpPr>
          <p:nvPr/>
        </p:nvSpPr>
        <p:spPr bwMode="auto">
          <a:xfrm flipV="1">
            <a:off x="2741613" y="5349875"/>
            <a:ext cx="0" cy="276225"/>
          </a:xfrm>
          <a:prstGeom prst="line">
            <a:avLst/>
          </a:prstGeom>
          <a:noFill/>
          <a:ln w="28575">
            <a:solidFill>
              <a:schemeClr val="tx1"/>
            </a:solidFill>
            <a:round/>
            <a:headEnd/>
            <a:tailEnd/>
          </a:ln>
        </p:spPr>
        <p:txBody>
          <a:bodyPr/>
          <a:lstStyle/>
          <a:p>
            <a:endParaRPr lang="en-US"/>
          </a:p>
        </p:txBody>
      </p:sp>
      <p:sp>
        <p:nvSpPr>
          <p:cNvPr id="186433" name="Line 71"/>
          <p:cNvSpPr>
            <a:spLocks noChangeShapeType="1"/>
          </p:cNvSpPr>
          <p:nvPr/>
        </p:nvSpPr>
        <p:spPr bwMode="auto">
          <a:xfrm flipV="1">
            <a:off x="2468563" y="5349875"/>
            <a:ext cx="0" cy="639763"/>
          </a:xfrm>
          <a:prstGeom prst="line">
            <a:avLst/>
          </a:prstGeom>
          <a:noFill/>
          <a:ln w="28575">
            <a:solidFill>
              <a:schemeClr val="tx1"/>
            </a:solidFill>
            <a:round/>
            <a:headEnd/>
            <a:tailEnd/>
          </a:ln>
        </p:spPr>
        <p:txBody>
          <a:bodyPr/>
          <a:lstStyle/>
          <a:p>
            <a:endParaRPr lang="en-US"/>
          </a:p>
        </p:txBody>
      </p:sp>
      <p:sp>
        <p:nvSpPr>
          <p:cNvPr id="186434" name="Line 72"/>
          <p:cNvSpPr>
            <a:spLocks noChangeShapeType="1"/>
          </p:cNvSpPr>
          <p:nvPr/>
        </p:nvSpPr>
        <p:spPr bwMode="auto">
          <a:xfrm flipV="1">
            <a:off x="2468563" y="5989638"/>
            <a:ext cx="3200400" cy="1587"/>
          </a:xfrm>
          <a:prstGeom prst="line">
            <a:avLst/>
          </a:prstGeom>
          <a:noFill/>
          <a:ln w="28575">
            <a:solidFill>
              <a:schemeClr val="tx1"/>
            </a:solidFill>
            <a:round/>
            <a:headEnd/>
            <a:tailEnd/>
          </a:ln>
        </p:spPr>
        <p:txBody>
          <a:bodyPr/>
          <a:lstStyle/>
          <a:p>
            <a:endParaRPr lang="en-US"/>
          </a:p>
        </p:txBody>
      </p:sp>
      <p:sp>
        <p:nvSpPr>
          <p:cNvPr id="186435" name="Line 73"/>
          <p:cNvSpPr>
            <a:spLocks noChangeShapeType="1"/>
          </p:cNvSpPr>
          <p:nvPr/>
        </p:nvSpPr>
        <p:spPr bwMode="auto">
          <a:xfrm>
            <a:off x="2741613" y="5622925"/>
            <a:ext cx="2927350" cy="0"/>
          </a:xfrm>
          <a:prstGeom prst="line">
            <a:avLst/>
          </a:prstGeom>
          <a:noFill/>
          <a:ln w="28575">
            <a:solidFill>
              <a:schemeClr val="tx1"/>
            </a:solidFill>
            <a:round/>
            <a:headEnd/>
            <a:tailEnd/>
          </a:ln>
        </p:spPr>
        <p:txBody>
          <a:bodyPr/>
          <a:lstStyle/>
          <a:p>
            <a:endParaRPr lang="en-US"/>
          </a:p>
        </p:txBody>
      </p:sp>
      <p:sp>
        <p:nvSpPr>
          <p:cNvPr id="186436" name="AutoShape 74"/>
          <p:cNvSpPr>
            <a:spLocks noChangeArrowheads="1"/>
          </p:cNvSpPr>
          <p:nvPr/>
        </p:nvSpPr>
        <p:spPr bwMode="auto">
          <a:xfrm>
            <a:off x="5668963" y="5532438"/>
            <a:ext cx="457200" cy="549275"/>
          </a:xfrm>
          <a:prstGeom prst="flowChartDelay">
            <a:avLst/>
          </a:prstGeom>
          <a:noFill/>
          <a:ln w="25400">
            <a:solidFill>
              <a:schemeClr val="tx1"/>
            </a:solidFill>
            <a:miter lim="800000"/>
            <a:headEnd/>
            <a:tailEnd/>
          </a:ln>
        </p:spPr>
        <p:txBody>
          <a:bodyPr wrap="none" anchor="ctr"/>
          <a:lstStyle/>
          <a:p>
            <a:pPr algn="ctr"/>
            <a:endParaRPr lang="en-US" altLang="en-US" sz="2800">
              <a:latin typeface="Times New Roman" pitchFamily="18" charset="0"/>
              <a:cs typeface="Arial" pitchFamily="34" charset="0"/>
            </a:endParaRPr>
          </a:p>
        </p:txBody>
      </p:sp>
      <p:sp>
        <p:nvSpPr>
          <p:cNvPr id="186437" name="Line 75"/>
          <p:cNvSpPr>
            <a:spLocks noChangeShapeType="1"/>
          </p:cNvSpPr>
          <p:nvPr/>
        </p:nvSpPr>
        <p:spPr bwMode="auto">
          <a:xfrm>
            <a:off x="4570413" y="4800600"/>
            <a:ext cx="549275" cy="0"/>
          </a:xfrm>
          <a:prstGeom prst="line">
            <a:avLst/>
          </a:prstGeom>
          <a:noFill/>
          <a:ln w="28575">
            <a:solidFill>
              <a:schemeClr val="tx1"/>
            </a:solidFill>
            <a:round/>
            <a:headEnd/>
            <a:tailEnd/>
          </a:ln>
        </p:spPr>
        <p:txBody>
          <a:bodyPr/>
          <a:lstStyle/>
          <a:p>
            <a:endParaRPr lang="en-US"/>
          </a:p>
        </p:txBody>
      </p:sp>
      <p:sp>
        <p:nvSpPr>
          <p:cNvPr id="186438" name="AutoShape 76"/>
          <p:cNvSpPr>
            <a:spLocks noChangeArrowheads="1"/>
          </p:cNvSpPr>
          <p:nvPr/>
        </p:nvSpPr>
        <p:spPr bwMode="auto">
          <a:xfrm>
            <a:off x="5668963" y="3794125"/>
            <a:ext cx="457200" cy="549275"/>
          </a:xfrm>
          <a:prstGeom prst="flowChartDelay">
            <a:avLst/>
          </a:prstGeom>
          <a:noFill/>
          <a:ln w="25400">
            <a:solidFill>
              <a:schemeClr val="tx1"/>
            </a:solidFill>
            <a:miter lim="800000"/>
            <a:headEnd/>
            <a:tailEnd/>
          </a:ln>
        </p:spPr>
        <p:txBody>
          <a:bodyPr wrap="none" anchor="ctr"/>
          <a:lstStyle/>
          <a:p>
            <a:pPr algn="ctr"/>
            <a:endParaRPr lang="en-US" altLang="en-US" sz="2800">
              <a:latin typeface="Times New Roman" pitchFamily="18" charset="0"/>
              <a:cs typeface="Arial" pitchFamily="34" charset="0"/>
            </a:endParaRPr>
          </a:p>
        </p:txBody>
      </p:sp>
      <p:sp>
        <p:nvSpPr>
          <p:cNvPr id="186439" name="Line 77"/>
          <p:cNvSpPr>
            <a:spLocks noChangeShapeType="1"/>
          </p:cNvSpPr>
          <p:nvPr/>
        </p:nvSpPr>
        <p:spPr bwMode="auto">
          <a:xfrm flipH="1">
            <a:off x="5302250" y="4068763"/>
            <a:ext cx="366713" cy="0"/>
          </a:xfrm>
          <a:prstGeom prst="line">
            <a:avLst/>
          </a:prstGeom>
          <a:noFill/>
          <a:ln w="28575">
            <a:solidFill>
              <a:schemeClr val="tx1"/>
            </a:solidFill>
            <a:round/>
            <a:headEnd/>
            <a:tailEnd/>
          </a:ln>
        </p:spPr>
        <p:txBody>
          <a:bodyPr/>
          <a:lstStyle/>
          <a:p>
            <a:endParaRPr lang="en-US"/>
          </a:p>
        </p:txBody>
      </p:sp>
      <p:sp>
        <p:nvSpPr>
          <p:cNvPr id="186440" name="Line 78"/>
          <p:cNvSpPr>
            <a:spLocks noChangeShapeType="1"/>
          </p:cNvSpPr>
          <p:nvPr/>
        </p:nvSpPr>
        <p:spPr bwMode="auto">
          <a:xfrm flipH="1">
            <a:off x="5302250" y="5807075"/>
            <a:ext cx="366713" cy="0"/>
          </a:xfrm>
          <a:prstGeom prst="line">
            <a:avLst/>
          </a:prstGeom>
          <a:noFill/>
          <a:ln w="28575">
            <a:solidFill>
              <a:schemeClr val="tx1"/>
            </a:solidFill>
            <a:round/>
            <a:headEnd/>
            <a:tailEnd/>
          </a:ln>
        </p:spPr>
        <p:txBody>
          <a:bodyPr/>
          <a:lstStyle/>
          <a:p>
            <a:endParaRPr lang="en-US"/>
          </a:p>
        </p:txBody>
      </p:sp>
      <p:grpSp>
        <p:nvGrpSpPr>
          <p:cNvPr id="5" name="Group 79"/>
          <p:cNvGrpSpPr>
            <a:grpSpLocks/>
          </p:cNvGrpSpPr>
          <p:nvPr/>
        </p:nvGrpSpPr>
        <p:grpSpPr bwMode="auto">
          <a:xfrm>
            <a:off x="6705600" y="4618038"/>
            <a:ext cx="639763" cy="639762"/>
            <a:chOff x="2688" y="1488"/>
            <a:chExt cx="432" cy="384"/>
          </a:xfrm>
        </p:grpSpPr>
        <p:sp>
          <p:nvSpPr>
            <p:cNvPr id="186468" name="Arc 80"/>
            <p:cNvSpPr>
              <a:spLocks/>
            </p:cNvSpPr>
            <p:nvPr/>
          </p:nvSpPr>
          <p:spPr bwMode="auto">
            <a:xfrm>
              <a:off x="2688" y="1488"/>
              <a:ext cx="96" cy="383"/>
            </a:xfrm>
            <a:custGeom>
              <a:avLst/>
              <a:gdLst>
                <a:gd name="T0" fmla="*/ 0 w 21600"/>
                <a:gd name="T1" fmla="*/ 0 h 43154"/>
                <a:gd name="T2" fmla="*/ 6 w 21600"/>
                <a:gd name="T3" fmla="*/ 383 h 43154"/>
                <a:gd name="T4" fmla="*/ 0 w 21600"/>
                <a:gd name="T5" fmla="*/ 192 h 43154"/>
                <a:gd name="T6" fmla="*/ 0 60000 65536"/>
                <a:gd name="T7" fmla="*/ 0 60000 65536"/>
                <a:gd name="T8" fmla="*/ 0 60000 65536"/>
                <a:gd name="T9" fmla="*/ 0 w 21600"/>
                <a:gd name="T10" fmla="*/ 0 h 43154"/>
                <a:gd name="T11" fmla="*/ 21600 w 21600"/>
                <a:gd name="T12" fmla="*/ 43154 h 43154"/>
              </a:gdLst>
              <a:ahLst/>
              <a:cxnLst>
                <a:cxn ang="T6">
                  <a:pos x="T0" y="T1"/>
                </a:cxn>
                <a:cxn ang="T7">
                  <a:pos x="T2" y="T3"/>
                </a:cxn>
                <a:cxn ang="T8">
                  <a:pos x="T4" y="T5"/>
                </a:cxn>
              </a:cxnLst>
              <a:rect l="T9" t="T10" r="T11" b="T12"/>
              <a:pathLst>
                <a:path w="21600" h="43154" fill="none" extrusionOk="0">
                  <a:moveTo>
                    <a:pt x="-1" y="0"/>
                  </a:moveTo>
                  <a:cubicBezTo>
                    <a:pt x="11929" y="0"/>
                    <a:pt x="21600" y="9670"/>
                    <a:pt x="21600" y="21600"/>
                  </a:cubicBezTo>
                  <a:cubicBezTo>
                    <a:pt x="21600" y="32980"/>
                    <a:pt x="12769" y="42409"/>
                    <a:pt x="1412" y="43153"/>
                  </a:cubicBezTo>
                </a:path>
                <a:path w="21600" h="43154" stroke="0" extrusionOk="0">
                  <a:moveTo>
                    <a:pt x="-1" y="0"/>
                  </a:moveTo>
                  <a:cubicBezTo>
                    <a:pt x="11929" y="0"/>
                    <a:pt x="21600" y="9670"/>
                    <a:pt x="21600" y="21600"/>
                  </a:cubicBezTo>
                  <a:cubicBezTo>
                    <a:pt x="21600" y="32980"/>
                    <a:pt x="12769" y="42409"/>
                    <a:pt x="1412" y="43153"/>
                  </a:cubicBezTo>
                  <a:lnTo>
                    <a:pt x="0" y="21600"/>
                  </a:lnTo>
                  <a:close/>
                </a:path>
              </a:pathLst>
            </a:custGeom>
            <a:noFill/>
            <a:ln w="25400">
              <a:solidFill>
                <a:schemeClr val="tx1"/>
              </a:solidFill>
              <a:round/>
              <a:headEnd/>
              <a:tailEnd/>
            </a:ln>
          </p:spPr>
          <p:txBody>
            <a:bodyPr wrap="none" anchor="ctr"/>
            <a:lstStyle/>
            <a:p>
              <a:endParaRPr lang="en-US"/>
            </a:p>
          </p:txBody>
        </p:sp>
        <p:sp>
          <p:nvSpPr>
            <p:cNvPr id="186469" name="Arc 81"/>
            <p:cNvSpPr>
              <a:spLocks/>
            </p:cNvSpPr>
            <p:nvPr/>
          </p:nvSpPr>
          <p:spPr bwMode="auto">
            <a:xfrm>
              <a:off x="2688" y="1488"/>
              <a:ext cx="432" cy="384"/>
            </a:xfrm>
            <a:custGeom>
              <a:avLst/>
              <a:gdLst>
                <a:gd name="T0" fmla="*/ 0 w 21600"/>
                <a:gd name="T1" fmla="*/ 0 h 43189"/>
                <a:gd name="T2" fmla="*/ 14 w 21600"/>
                <a:gd name="T3" fmla="*/ 384 h 43189"/>
                <a:gd name="T4" fmla="*/ 0 w 21600"/>
                <a:gd name="T5" fmla="*/ 192 h 43189"/>
                <a:gd name="T6" fmla="*/ 0 60000 65536"/>
                <a:gd name="T7" fmla="*/ 0 60000 65536"/>
                <a:gd name="T8" fmla="*/ 0 60000 65536"/>
                <a:gd name="T9" fmla="*/ 0 w 21600"/>
                <a:gd name="T10" fmla="*/ 0 h 43189"/>
                <a:gd name="T11" fmla="*/ 21600 w 21600"/>
                <a:gd name="T12" fmla="*/ 43189 h 43189"/>
              </a:gdLst>
              <a:ahLst/>
              <a:cxnLst>
                <a:cxn ang="T6">
                  <a:pos x="T0" y="T1"/>
                </a:cxn>
                <a:cxn ang="T7">
                  <a:pos x="T2" y="T3"/>
                </a:cxn>
                <a:cxn ang="T8">
                  <a:pos x="T4" y="T5"/>
                </a:cxn>
              </a:cxnLst>
              <a:rect l="T9" t="T10" r="T11" b="T12"/>
              <a:pathLst>
                <a:path w="21600" h="43189" fill="none" extrusionOk="0">
                  <a:moveTo>
                    <a:pt x="-1" y="0"/>
                  </a:moveTo>
                  <a:cubicBezTo>
                    <a:pt x="11929" y="0"/>
                    <a:pt x="21600" y="9670"/>
                    <a:pt x="21600" y="21600"/>
                  </a:cubicBezTo>
                  <a:cubicBezTo>
                    <a:pt x="21600" y="33256"/>
                    <a:pt x="12350" y="42810"/>
                    <a:pt x="699" y="43188"/>
                  </a:cubicBezTo>
                </a:path>
                <a:path w="21600" h="43189" stroke="0" extrusionOk="0">
                  <a:moveTo>
                    <a:pt x="-1" y="0"/>
                  </a:moveTo>
                  <a:cubicBezTo>
                    <a:pt x="11929" y="0"/>
                    <a:pt x="21600" y="9670"/>
                    <a:pt x="21600" y="21600"/>
                  </a:cubicBezTo>
                  <a:cubicBezTo>
                    <a:pt x="21600" y="33256"/>
                    <a:pt x="12350" y="42810"/>
                    <a:pt x="699" y="43188"/>
                  </a:cubicBezTo>
                  <a:lnTo>
                    <a:pt x="0" y="21600"/>
                  </a:lnTo>
                  <a:close/>
                </a:path>
              </a:pathLst>
            </a:custGeom>
            <a:noFill/>
            <a:ln w="25400">
              <a:solidFill>
                <a:schemeClr val="tx1"/>
              </a:solidFill>
              <a:round/>
              <a:headEnd/>
              <a:tailEnd/>
            </a:ln>
          </p:spPr>
          <p:txBody>
            <a:bodyPr wrap="none" anchor="ctr"/>
            <a:lstStyle/>
            <a:p>
              <a:endParaRPr lang="en-US"/>
            </a:p>
          </p:txBody>
        </p:sp>
      </p:grpSp>
      <p:sp>
        <p:nvSpPr>
          <p:cNvPr id="186442" name="Line 82"/>
          <p:cNvSpPr>
            <a:spLocks noChangeShapeType="1"/>
          </p:cNvSpPr>
          <p:nvPr/>
        </p:nvSpPr>
        <p:spPr bwMode="auto">
          <a:xfrm>
            <a:off x="6126163" y="1874838"/>
            <a:ext cx="273050" cy="0"/>
          </a:xfrm>
          <a:prstGeom prst="line">
            <a:avLst/>
          </a:prstGeom>
          <a:noFill/>
          <a:ln w="28575">
            <a:solidFill>
              <a:schemeClr val="tx1"/>
            </a:solidFill>
            <a:round/>
            <a:headEnd/>
            <a:tailEnd/>
          </a:ln>
        </p:spPr>
        <p:txBody>
          <a:bodyPr/>
          <a:lstStyle/>
          <a:p>
            <a:endParaRPr lang="en-US"/>
          </a:p>
        </p:txBody>
      </p:sp>
      <p:sp>
        <p:nvSpPr>
          <p:cNvPr id="186443" name="Line 83"/>
          <p:cNvSpPr>
            <a:spLocks noChangeShapeType="1"/>
          </p:cNvSpPr>
          <p:nvPr/>
        </p:nvSpPr>
        <p:spPr bwMode="auto">
          <a:xfrm>
            <a:off x="6399213" y="1874838"/>
            <a:ext cx="0" cy="2925762"/>
          </a:xfrm>
          <a:prstGeom prst="line">
            <a:avLst/>
          </a:prstGeom>
          <a:noFill/>
          <a:ln w="28575">
            <a:solidFill>
              <a:schemeClr val="tx1"/>
            </a:solidFill>
            <a:round/>
            <a:headEnd/>
            <a:tailEnd/>
          </a:ln>
        </p:spPr>
        <p:txBody>
          <a:bodyPr/>
          <a:lstStyle/>
          <a:p>
            <a:endParaRPr lang="en-US"/>
          </a:p>
        </p:txBody>
      </p:sp>
      <p:sp>
        <p:nvSpPr>
          <p:cNvPr id="186444" name="Line 84"/>
          <p:cNvSpPr>
            <a:spLocks noChangeShapeType="1"/>
          </p:cNvSpPr>
          <p:nvPr/>
        </p:nvSpPr>
        <p:spPr bwMode="auto">
          <a:xfrm>
            <a:off x="6399213" y="4800600"/>
            <a:ext cx="457200" cy="0"/>
          </a:xfrm>
          <a:prstGeom prst="line">
            <a:avLst/>
          </a:prstGeom>
          <a:noFill/>
          <a:ln w="28575">
            <a:solidFill>
              <a:schemeClr val="tx1"/>
            </a:solidFill>
            <a:round/>
            <a:headEnd/>
            <a:tailEnd/>
          </a:ln>
        </p:spPr>
        <p:txBody>
          <a:bodyPr/>
          <a:lstStyle/>
          <a:p>
            <a:endParaRPr lang="en-US"/>
          </a:p>
        </p:txBody>
      </p:sp>
      <p:sp>
        <p:nvSpPr>
          <p:cNvPr id="186445" name="Line 85"/>
          <p:cNvSpPr>
            <a:spLocks noChangeShapeType="1"/>
          </p:cNvSpPr>
          <p:nvPr/>
        </p:nvSpPr>
        <p:spPr bwMode="auto">
          <a:xfrm>
            <a:off x="6126163" y="4068763"/>
            <a:ext cx="182562" cy="0"/>
          </a:xfrm>
          <a:prstGeom prst="line">
            <a:avLst/>
          </a:prstGeom>
          <a:noFill/>
          <a:ln w="28575">
            <a:solidFill>
              <a:schemeClr val="tx1"/>
            </a:solidFill>
            <a:round/>
            <a:headEnd/>
            <a:tailEnd/>
          </a:ln>
        </p:spPr>
        <p:txBody>
          <a:bodyPr/>
          <a:lstStyle/>
          <a:p>
            <a:endParaRPr lang="en-US"/>
          </a:p>
        </p:txBody>
      </p:sp>
      <p:sp>
        <p:nvSpPr>
          <p:cNvPr id="186446" name="Line 86"/>
          <p:cNvSpPr>
            <a:spLocks noChangeShapeType="1"/>
          </p:cNvSpPr>
          <p:nvPr/>
        </p:nvSpPr>
        <p:spPr bwMode="auto">
          <a:xfrm>
            <a:off x="6308725" y="4068763"/>
            <a:ext cx="0" cy="1006475"/>
          </a:xfrm>
          <a:prstGeom prst="line">
            <a:avLst/>
          </a:prstGeom>
          <a:noFill/>
          <a:ln w="28575">
            <a:solidFill>
              <a:schemeClr val="tx1"/>
            </a:solidFill>
            <a:round/>
            <a:headEnd/>
            <a:tailEnd/>
          </a:ln>
        </p:spPr>
        <p:txBody>
          <a:bodyPr/>
          <a:lstStyle/>
          <a:p>
            <a:endParaRPr lang="en-US"/>
          </a:p>
        </p:txBody>
      </p:sp>
      <p:sp>
        <p:nvSpPr>
          <p:cNvPr id="186447" name="Line 87"/>
          <p:cNvSpPr>
            <a:spLocks noChangeShapeType="1"/>
          </p:cNvSpPr>
          <p:nvPr/>
        </p:nvSpPr>
        <p:spPr bwMode="auto">
          <a:xfrm>
            <a:off x="6308725" y="5075238"/>
            <a:ext cx="547688" cy="0"/>
          </a:xfrm>
          <a:prstGeom prst="line">
            <a:avLst/>
          </a:prstGeom>
          <a:noFill/>
          <a:ln w="28575">
            <a:solidFill>
              <a:schemeClr val="tx1"/>
            </a:solidFill>
            <a:round/>
            <a:headEnd/>
            <a:tailEnd/>
          </a:ln>
        </p:spPr>
        <p:txBody>
          <a:bodyPr/>
          <a:lstStyle/>
          <a:p>
            <a:endParaRPr lang="en-US"/>
          </a:p>
        </p:txBody>
      </p:sp>
      <p:sp>
        <p:nvSpPr>
          <p:cNvPr id="186448" name="Line 88"/>
          <p:cNvSpPr>
            <a:spLocks noChangeShapeType="1"/>
          </p:cNvSpPr>
          <p:nvPr/>
        </p:nvSpPr>
        <p:spPr bwMode="auto">
          <a:xfrm>
            <a:off x="6126163" y="3429000"/>
            <a:ext cx="182562" cy="0"/>
          </a:xfrm>
          <a:prstGeom prst="line">
            <a:avLst/>
          </a:prstGeom>
          <a:noFill/>
          <a:ln w="28575">
            <a:solidFill>
              <a:schemeClr val="tx1"/>
            </a:solidFill>
            <a:round/>
            <a:headEnd/>
            <a:tailEnd/>
          </a:ln>
        </p:spPr>
        <p:txBody>
          <a:bodyPr/>
          <a:lstStyle/>
          <a:p>
            <a:endParaRPr lang="en-US"/>
          </a:p>
        </p:txBody>
      </p:sp>
      <p:sp>
        <p:nvSpPr>
          <p:cNvPr id="186449" name="Line 89"/>
          <p:cNvSpPr>
            <a:spLocks noChangeShapeType="1"/>
          </p:cNvSpPr>
          <p:nvPr/>
        </p:nvSpPr>
        <p:spPr bwMode="auto">
          <a:xfrm flipV="1">
            <a:off x="6308725" y="2789238"/>
            <a:ext cx="0" cy="639762"/>
          </a:xfrm>
          <a:prstGeom prst="line">
            <a:avLst/>
          </a:prstGeom>
          <a:noFill/>
          <a:ln w="28575">
            <a:solidFill>
              <a:schemeClr val="tx1"/>
            </a:solidFill>
            <a:round/>
            <a:headEnd/>
            <a:tailEnd/>
          </a:ln>
        </p:spPr>
        <p:txBody>
          <a:bodyPr/>
          <a:lstStyle/>
          <a:p>
            <a:endParaRPr lang="en-US"/>
          </a:p>
        </p:txBody>
      </p:sp>
      <p:sp>
        <p:nvSpPr>
          <p:cNvPr id="186450" name="Line 90"/>
          <p:cNvSpPr>
            <a:spLocks noChangeShapeType="1"/>
          </p:cNvSpPr>
          <p:nvPr/>
        </p:nvSpPr>
        <p:spPr bwMode="auto">
          <a:xfrm>
            <a:off x="6308725" y="2789238"/>
            <a:ext cx="547688" cy="0"/>
          </a:xfrm>
          <a:prstGeom prst="line">
            <a:avLst/>
          </a:prstGeom>
          <a:noFill/>
          <a:ln w="28575">
            <a:solidFill>
              <a:schemeClr val="tx1"/>
            </a:solidFill>
            <a:round/>
            <a:headEnd/>
            <a:tailEnd/>
          </a:ln>
        </p:spPr>
        <p:txBody>
          <a:bodyPr/>
          <a:lstStyle/>
          <a:p>
            <a:endParaRPr lang="en-US"/>
          </a:p>
        </p:txBody>
      </p:sp>
      <p:sp>
        <p:nvSpPr>
          <p:cNvPr id="186451" name="Line 91"/>
          <p:cNvSpPr>
            <a:spLocks noChangeShapeType="1"/>
          </p:cNvSpPr>
          <p:nvPr/>
        </p:nvSpPr>
        <p:spPr bwMode="auto">
          <a:xfrm>
            <a:off x="6126163" y="5807075"/>
            <a:ext cx="547687" cy="0"/>
          </a:xfrm>
          <a:prstGeom prst="line">
            <a:avLst/>
          </a:prstGeom>
          <a:noFill/>
          <a:ln w="28575">
            <a:solidFill>
              <a:schemeClr val="tx1"/>
            </a:solidFill>
            <a:round/>
            <a:headEnd/>
            <a:tailEnd/>
          </a:ln>
        </p:spPr>
        <p:txBody>
          <a:bodyPr/>
          <a:lstStyle/>
          <a:p>
            <a:endParaRPr lang="en-US"/>
          </a:p>
        </p:txBody>
      </p:sp>
      <p:sp>
        <p:nvSpPr>
          <p:cNvPr id="186452" name="Line 92"/>
          <p:cNvSpPr>
            <a:spLocks noChangeShapeType="1"/>
          </p:cNvSpPr>
          <p:nvPr/>
        </p:nvSpPr>
        <p:spPr bwMode="auto">
          <a:xfrm flipV="1">
            <a:off x="6673850" y="2514600"/>
            <a:ext cx="0" cy="3292475"/>
          </a:xfrm>
          <a:prstGeom prst="line">
            <a:avLst/>
          </a:prstGeom>
          <a:noFill/>
          <a:ln w="28575">
            <a:solidFill>
              <a:schemeClr val="tx1"/>
            </a:solidFill>
            <a:round/>
            <a:headEnd/>
            <a:tailEnd/>
          </a:ln>
        </p:spPr>
        <p:txBody>
          <a:bodyPr/>
          <a:lstStyle/>
          <a:p>
            <a:endParaRPr lang="en-US"/>
          </a:p>
        </p:txBody>
      </p:sp>
      <p:sp>
        <p:nvSpPr>
          <p:cNvPr id="186453" name="Line 93"/>
          <p:cNvSpPr>
            <a:spLocks noChangeShapeType="1"/>
          </p:cNvSpPr>
          <p:nvPr/>
        </p:nvSpPr>
        <p:spPr bwMode="auto">
          <a:xfrm>
            <a:off x="6673850" y="2514600"/>
            <a:ext cx="182563" cy="0"/>
          </a:xfrm>
          <a:prstGeom prst="line">
            <a:avLst/>
          </a:prstGeom>
          <a:noFill/>
          <a:ln w="28575">
            <a:solidFill>
              <a:schemeClr val="tx1"/>
            </a:solidFill>
            <a:round/>
            <a:headEnd/>
            <a:tailEnd/>
          </a:ln>
        </p:spPr>
        <p:txBody>
          <a:bodyPr/>
          <a:lstStyle/>
          <a:p>
            <a:endParaRPr lang="en-US"/>
          </a:p>
        </p:txBody>
      </p:sp>
      <p:sp>
        <p:nvSpPr>
          <p:cNvPr id="186454" name="AutoShape 94"/>
          <p:cNvSpPr>
            <a:spLocks noChangeArrowheads="1"/>
          </p:cNvSpPr>
          <p:nvPr/>
        </p:nvSpPr>
        <p:spPr bwMode="auto">
          <a:xfrm>
            <a:off x="5668963" y="6264275"/>
            <a:ext cx="457200" cy="549275"/>
          </a:xfrm>
          <a:prstGeom prst="flowChartDelay">
            <a:avLst/>
          </a:prstGeom>
          <a:noFill/>
          <a:ln w="25400">
            <a:solidFill>
              <a:schemeClr val="tx1"/>
            </a:solidFill>
            <a:miter lim="800000"/>
            <a:headEnd/>
            <a:tailEnd/>
          </a:ln>
        </p:spPr>
        <p:txBody>
          <a:bodyPr wrap="none" anchor="ctr"/>
          <a:lstStyle/>
          <a:p>
            <a:pPr algn="ctr"/>
            <a:endParaRPr lang="en-US" altLang="en-US" sz="2800">
              <a:latin typeface="Times New Roman" pitchFamily="18" charset="0"/>
              <a:cs typeface="Arial" pitchFamily="34" charset="0"/>
            </a:endParaRPr>
          </a:p>
        </p:txBody>
      </p:sp>
      <p:sp>
        <p:nvSpPr>
          <p:cNvPr id="186455" name="Line 95"/>
          <p:cNvSpPr>
            <a:spLocks noChangeShapeType="1"/>
          </p:cNvSpPr>
          <p:nvPr/>
        </p:nvSpPr>
        <p:spPr bwMode="auto">
          <a:xfrm>
            <a:off x="5302250" y="6446838"/>
            <a:ext cx="366713" cy="0"/>
          </a:xfrm>
          <a:prstGeom prst="line">
            <a:avLst/>
          </a:prstGeom>
          <a:noFill/>
          <a:ln w="28575">
            <a:solidFill>
              <a:schemeClr val="tx1"/>
            </a:solidFill>
            <a:round/>
            <a:headEnd/>
            <a:tailEnd/>
          </a:ln>
        </p:spPr>
        <p:txBody>
          <a:bodyPr/>
          <a:lstStyle/>
          <a:p>
            <a:endParaRPr lang="en-US"/>
          </a:p>
        </p:txBody>
      </p:sp>
      <p:sp>
        <p:nvSpPr>
          <p:cNvPr id="186456" name="Line 96"/>
          <p:cNvSpPr>
            <a:spLocks noChangeShapeType="1"/>
          </p:cNvSpPr>
          <p:nvPr/>
        </p:nvSpPr>
        <p:spPr bwMode="auto">
          <a:xfrm>
            <a:off x="5119688" y="4800600"/>
            <a:ext cx="0" cy="1828800"/>
          </a:xfrm>
          <a:prstGeom prst="line">
            <a:avLst/>
          </a:prstGeom>
          <a:noFill/>
          <a:ln w="28575">
            <a:solidFill>
              <a:schemeClr val="tx1"/>
            </a:solidFill>
            <a:round/>
            <a:headEnd/>
            <a:tailEnd/>
          </a:ln>
        </p:spPr>
        <p:txBody>
          <a:bodyPr/>
          <a:lstStyle/>
          <a:p>
            <a:endParaRPr lang="en-US"/>
          </a:p>
        </p:txBody>
      </p:sp>
      <p:sp>
        <p:nvSpPr>
          <p:cNvPr id="186457" name="Line 97"/>
          <p:cNvSpPr>
            <a:spLocks noChangeShapeType="1"/>
          </p:cNvSpPr>
          <p:nvPr/>
        </p:nvSpPr>
        <p:spPr bwMode="auto">
          <a:xfrm>
            <a:off x="5119688" y="6629400"/>
            <a:ext cx="549275" cy="0"/>
          </a:xfrm>
          <a:prstGeom prst="line">
            <a:avLst/>
          </a:prstGeom>
          <a:noFill/>
          <a:ln w="28575">
            <a:solidFill>
              <a:schemeClr val="tx1"/>
            </a:solidFill>
            <a:round/>
            <a:headEnd/>
            <a:tailEnd/>
          </a:ln>
        </p:spPr>
        <p:txBody>
          <a:bodyPr/>
          <a:lstStyle/>
          <a:p>
            <a:endParaRPr lang="en-US"/>
          </a:p>
        </p:txBody>
      </p:sp>
      <p:sp>
        <p:nvSpPr>
          <p:cNvPr id="186458" name="Line 98"/>
          <p:cNvSpPr>
            <a:spLocks noChangeShapeType="1"/>
          </p:cNvSpPr>
          <p:nvPr/>
        </p:nvSpPr>
        <p:spPr bwMode="auto">
          <a:xfrm>
            <a:off x="6126163" y="6537325"/>
            <a:ext cx="1006475" cy="1588"/>
          </a:xfrm>
          <a:prstGeom prst="line">
            <a:avLst/>
          </a:prstGeom>
          <a:noFill/>
          <a:ln w="28575">
            <a:solidFill>
              <a:schemeClr val="tx1"/>
            </a:solidFill>
            <a:round/>
            <a:headEnd/>
            <a:tailEnd/>
          </a:ln>
        </p:spPr>
        <p:txBody>
          <a:bodyPr/>
          <a:lstStyle/>
          <a:p>
            <a:endParaRPr lang="en-US"/>
          </a:p>
        </p:txBody>
      </p:sp>
      <p:sp>
        <p:nvSpPr>
          <p:cNvPr id="186459" name="Line 99"/>
          <p:cNvSpPr>
            <a:spLocks noChangeShapeType="1"/>
          </p:cNvSpPr>
          <p:nvPr/>
        </p:nvSpPr>
        <p:spPr bwMode="auto">
          <a:xfrm>
            <a:off x="7315200" y="4953000"/>
            <a:ext cx="549275" cy="0"/>
          </a:xfrm>
          <a:prstGeom prst="line">
            <a:avLst/>
          </a:prstGeom>
          <a:noFill/>
          <a:ln w="28575">
            <a:solidFill>
              <a:schemeClr val="tx1"/>
            </a:solidFill>
            <a:round/>
            <a:headEnd/>
            <a:tailEnd/>
          </a:ln>
        </p:spPr>
        <p:txBody>
          <a:bodyPr/>
          <a:lstStyle/>
          <a:p>
            <a:endParaRPr lang="en-US"/>
          </a:p>
        </p:txBody>
      </p:sp>
      <p:sp>
        <p:nvSpPr>
          <p:cNvPr id="186460" name="Line 100"/>
          <p:cNvSpPr>
            <a:spLocks noChangeShapeType="1"/>
          </p:cNvSpPr>
          <p:nvPr/>
        </p:nvSpPr>
        <p:spPr bwMode="auto">
          <a:xfrm>
            <a:off x="7315200" y="2667000"/>
            <a:ext cx="549275" cy="0"/>
          </a:xfrm>
          <a:prstGeom prst="line">
            <a:avLst/>
          </a:prstGeom>
          <a:noFill/>
          <a:ln w="28575">
            <a:solidFill>
              <a:schemeClr val="tx1"/>
            </a:solidFill>
            <a:round/>
            <a:headEnd/>
            <a:tailEnd/>
          </a:ln>
        </p:spPr>
        <p:txBody>
          <a:bodyPr/>
          <a:lstStyle/>
          <a:p>
            <a:endParaRPr lang="en-US"/>
          </a:p>
        </p:txBody>
      </p:sp>
      <p:sp>
        <p:nvSpPr>
          <p:cNvPr id="186461" name="Text Box 101"/>
          <p:cNvSpPr txBox="1">
            <a:spLocks noChangeArrowheads="1"/>
          </p:cNvSpPr>
          <p:nvPr/>
        </p:nvSpPr>
        <p:spPr bwMode="auto">
          <a:xfrm>
            <a:off x="7954963" y="2332038"/>
            <a:ext cx="823912" cy="396875"/>
          </a:xfrm>
          <a:prstGeom prst="rect">
            <a:avLst/>
          </a:prstGeom>
          <a:noFill/>
          <a:ln w="28575" algn="ctr">
            <a:noFill/>
            <a:miter lim="800000"/>
            <a:headEnd/>
            <a:tailEnd/>
          </a:ln>
        </p:spPr>
        <p:txBody>
          <a:bodyPr>
            <a:spAutoFit/>
          </a:bodyPr>
          <a:lstStyle/>
          <a:p>
            <a:pPr>
              <a:spcBef>
                <a:spcPct val="50000"/>
              </a:spcBef>
            </a:pPr>
            <a:r>
              <a:rPr lang="en-US" sz="2000" b="1">
                <a:latin typeface="Times New Roman" pitchFamily="18" charset="0"/>
                <a:cs typeface="Times New Roman" pitchFamily="18" charset="0"/>
              </a:rPr>
              <a:t>F</a:t>
            </a:r>
            <a:r>
              <a:rPr lang="en-US" sz="2000" b="1" baseline="-25000">
                <a:latin typeface="Times New Roman" pitchFamily="18" charset="0"/>
                <a:cs typeface="Times New Roman" pitchFamily="18" charset="0"/>
              </a:rPr>
              <a:t>3</a:t>
            </a:r>
            <a:endParaRPr lang="en-US" sz="2000" b="1">
              <a:latin typeface="Times New Roman" pitchFamily="18" charset="0"/>
              <a:cs typeface="Times New Roman" pitchFamily="18" charset="0"/>
            </a:endParaRPr>
          </a:p>
        </p:txBody>
      </p:sp>
      <p:sp>
        <p:nvSpPr>
          <p:cNvPr id="186462" name="Text Box 102"/>
          <p:cNvSpPr txBox="1">
            <a:spLocks noChangeArrowheads="1"/>
          </p:cNvSpPr>
          <p:nvPr/>
        </p:nvSpPr>
        <p:spPr bwMode="auto">
          <a:xfrm>
            <a:off x="7954963" y="4618038"/>
            <a:ext cx="823912" cy="396875"/>
          </a:xfrm>
          <a:prstGeom prst="rect">
            <a:avLst/>
          </a:prstGeom>
          <a:noFill/>
          <a:ln w="28575" algn="ctr">
            <a:noFill/>
            <a:miter lim="800000"/>
            <a:headEnd/>
            <a:tailEnd/>
          </a:ln>
        </p:spPr>
        <p:txBody>
          <a:bodyPr>
            <a:spAutoFit/>
          </a:bodyPr>
          <a:lstStyle/>
          <a:p>
            <a:pPr>
              <a:spcBef>
                <a:spcPct val="50000"/>
              </a:spcBef>
            </a:pPr>
            <a:r>
              <a:rPr lang="en-US" sz="2000" b="1">
                <a:latin typeface="Times New Roman" pitchFamily="18" charset="0"/>
                <a:cs typeface="Times New Roman" pitchFamily="18" charset="0"/>
              </a:rPr>
              <a:t>F</a:t>
            </a:r>
            <a:r>
              <a:rPr lang="en-US" sz="2000" b="1" baseline="-25000">
                <a:latin typeface="Times New Roman" pitchFamily="18" charset="0"/>
                <a:cs typeface="Times New Roman" pitchFamily="18" charset="0"/>
              </a:rPr>
              <a:t>1</a:t>
            </a:r>
            <a:endParaRPr lang="en-US" sz="2000" b="1">
              <a:latin typeface="Times New Roman" pitchFamily="18" charset="0"/>
              <a:cs typeface="Times New Roman" pitchFamily="18" charset="0"/>
            </a:endParaRPr>
          </a:p>
        </p:txBody>
      </p:sp>
      <p:sp>
        <p:nvSpPr>
          <p:cNvPr id="186463" name="Text Box 103"/>
          <p:cNvSpPr txBox="1">
            <a:spLocks noChangeArrowheads="1"/>
          </p:cNvSpPr>
          <p:nvPr/>
        </p:nvSpPr>
        <p:spPr bwMode="auto">
          <a:xfrm>
            <a:off x="7132638" y="6264275"/>
            <a:ext cx="823912" cy="396875"/>
          </a:xfrm>
          <a:prstGeom prst="rect">
            <a:avLst/>
          </a:prstGeom>
          <a:noFill/>
          <a:ln w="28575" algn="ctr">
            <a:noFill/>
            <a:miter lim="800000"/>
            <a:headEnd/>
            <a:tailEnd/>
          </a:ln>
        </p:spPr>
        <p:txBody>
          <a:bodyPr>
            <a:spAutoFit/>
          </a:bodyPr>
          <a:lstStyle/>
          <a:p>
            <a:pPr>
              <a:spcBef>
                <a:spcPct val="50000"/>
              </a:spcBef>
            </a:pPr>
            <a:r>
              <a:rPr lang="en-US" sz="2000" b="1">
                <a:latin typeface="Times New Roman" pitchFamily="18" charset="0"/>
                <a:cs typeface="Times New Roman" pitchFamily="18" charset="0"/>
              </a:rPr>
              <a:t>F</a:t>
            </a:r>
            <a:r>
              <a:rPr lang="en-US" sz="2000" b="1" baseline="-25000">
                <a:latin typeface="Times New Roman" pitchFamily="18" charset="0"/>
                <a:cs typeface="Times New Roman" pitchFamily="18" charset="0"/>
              </a:rPr>
              <a:t>2</a:t>
            </a:r>
            <a:endParaRPr lang="en-US" sz="2000" b="1">
              <a:latin typeface="Times New Roman" pitchFamily="18" charset="0"/>
              <a:cs typeface="Times New Roman" pitchFamily="18" charset="0"/>
            </a:endParaRPr>
          </a:p>
        </p:txBody>
      </p:sp>
      <p:sp>
        <p:nvSpPr>
          <p:cNvPr id="186464" name="Text Box 104"/>
          <p:cNvSpPr txBox="1">
            <a:spLocks noChangeArrowheads="1"/>
          </p:cNvSpPr>
          <p:nvPr/>
        </p:nvSpPr>
        <p:spPr bwMode="auto">
          <a:xfrm>
            <a:off x="639763" y="1966913"/>
            <a:ext cx="731837" cy="396875"/>
          </a:xfrm>
          <a:prstGeom prst="rect">
            <a:avLst/>
          </a:prstGeom>
          <a:noFill/>
          <a:ln w="28575" algn="ctr">
            <a:noFill/>
            <a:miter lim="800000"/>
            <a:headEnd/>
            <a:tailEnd/>
          </a:ln>
        </p:spPr>
        <p:txBody>
          <a:bodyPr>
            <a:spAutoFit/>
          </a:bodyPr>
          <a:lstStyle/>
          <a:p>
            <a:pPr>
              <a:spcBef>
                <a:spcPct val="50000"/>
              </a:spcBef>
            </a:pPr>
            <a:r>
              <a:rPr lang="en-US" sz="2000" b="1" dirty="0" smtClean="0">
                <a:latin typeface="Times New Roman" pitchFamily="18" charset="0"/>
                <a:cs typeface="Times New Roman" pitchFamily="18" charset="0"/>
              </a:rPr>
              <a:t>A</a:t>
            </a:r>
            <a:r>
              <a:rPr lang="en-US" sz="2000" b="1" baseline="-25000" dirty="0">
                <a:latin typeface="Times New Roman" pitchFamily="18" charset="0"/>
                <a:cs typeface="Times New Roman" pitchFamily="18" charset="0"/>
              </a:rPr>
              <a:t>0</a:t>
            </a:r>
            <a:endParaRPr lang="en-US" sz="2000" b="1" dirty="0">
              <a:latin typeface="Times New Roman" pitchFamily="18" charset="0"/>
              <a:cs typeface="Times New Roman" pitchFamily="18" charset="0"/>
            </a:endParaRPr>
          </a:p>
        </p:txBody>
      </p:sp>
      <p:sp>
        <p:nvSpPr>
          <p:cNvPr id="186465" name="Text Box 105"/>
          <p:cNvSpPr txBox="1">
            <a:spLocks noChangeArrowheads="1"/>
          </p:cNvSpPr>
          <p:nvPr/>
        </p:nvSpPr>
        <p:spPr bwMode="auto">
          <a:xfrm>
            <a:off x="639763" y="2789238"/>
            <a:ext cx="731837" cy="396875"/>
          </a:xfrm>
          <a:prstGeom prst="rect">
            <a:avLst/>
          </a:prstGeom>
          <a:noFill/>
          <a:ln w="28575" algn="ctr">
            <a:noFill/>
            <a:miter lim="800000"/>
            <a:headEnd/>
            <a:tailEnd/>
          </a:ln>
        </p:spPr>
        <p:txBody>
          <a:bodyPr>
            <a:spAutoFit/>
          </a:bodyPr>
          <a:lstStyle/>
          <a:p>
            <a:pPr>
              <a:spcBef>
                <a:spcPct val="50000"/>
              </a:spcBef>
            </a:pPr>
            <a:r>
              <a:rPr lang="en-US" sz="2000" b="1" dirty="0" smtClean="0">
                <a:latin typeface="Times New Roman" pitchFamily="18" charset="0"/>
                <a:cs typeface="Times New Roman" pitchFamily="18" charset="0"/>
              </a:rPr>
              <a:t>B</a:t>
            </a:r>
            <a:r>
              <a:rPr lang="en-US" sz="2000" b="1" baseline="-25000" dirty="0">
                <a:latin typeface="Times New Roman" pitchFamily="18" charset="0"/>
                <a:cs typeface="Times New Roman" pitchFamily="18" charset="0"/>
              </a:rPr>
              <a:t>0</a:t>
            </a:r>
            <a:endParaRPr lang="en-US" sz="2000" b="1" dirty="0">
              <a:latin typeface="Times New Roman" pitchFamily="18" charset="0"/>
              <a:cs typeface="Times New Roman" pitchFamily="18" charset="0"/>
            </a:endParaRPr>
          </a:p>
        </p:txBody>
      </p:sp>
      <p:sp>
        <p:nvSpPr>
          <p:cNvPr id="186466" name="Text Box 106"/>
          <p:cNvSpPr txBox="1">
            <a:spLocks noChangeArrowheads="1"/>
          </p:cNvSpPr>
          <p:nvPr/>
        </p:nvSpPr>
        <p:spPr bwMode="auto">
          <a:xfrm>
            <a:off x="639763" y="5075238"/>
            <a:ext cx="731837" cy="396875"/>
          </a:xfrm>
          <a:prstGeom prst="rect">
            <a:avLst/>
          </a:prstGeom>
          <a:noFill/>
          <a:ln w="28575" algn="ctr">
            <a:noFill/>
            <a:miter lim="800000"/>
            <a:headEnd/>
            <a:tailEnd/>
          </a:ln>
        </p:spPr>
        <p:txBody>
          <a:bodyPr>
            <a:spAutoFit/>
          </a:bodyPr>
          <a:lstStyle/>
          <a:p>
            <a:pPr>
              <a:spcBef>
                <a:spcPct val="50000"/>
              </a:spcBef>
            </a:pPr>
            <a:r>
              <a:rPr lang="en-US" sz="2000" b="1" dirty="0" smtClean="0">
                <a:latin typeface="Times New Roman" pitchFamily="18" charset="0"/>
                <a:cs typeface="Times New Roman" pitchFamily="18" charset="0"/>
              </a:rPr>
              <a:t>B</a:t>
            </a:r>
            <a:r>
              <a:rPr lang="en-US" sz="2000" b="1" baseline="-25000" dirty="0">
                <a:latin typeface="Times New Roman" pitchFamily="18" charset="0"/>
                <a:cs typeface="Times New Roman" pitchFamily="18" charset="0"/>
              </a:rPr>
              <a:t>1</a:t>
            </a:r>
            <a:endParaRPr lang="en-US" sz="2000" b="1" dirty="0">
              <a:latin typeface="Times New Roman" pitchFamily="18" charset="0"/>
              <a:cs typeface="Times New Roman" pitchFamily="18" charset="0"/>
            </a:endParaRPr>
          </a:p>
        </p:txBody>
      </p:sp>
      <p:sp>
        <p:nvSpPr>
          <p:cNvPr id="186467" name="Text Box 107"/>
          <p:cNvSpPr txBox="1">
            <a:spLocks noChangeArrowheads="1"/>
          </p:cNvSpPr>
          <p:nvPr/>
        </p:nvSpPr>
        <p:spPr bwMode="auto">
          <a:xfrm>
            <a:off x="639763" y="4252913"/>
            <a:ext cx="731837" cy="396875"/>
          </a:xfrm>
          <a:prstGeom prst="rect">
            <a:avLst/>
          </a:prstGeom>
          <a:noFill/>
          <a:ln w="28575" algn="ctr">
            <a:noFill/>
            <a:miter lim="800000"/>
            <a:headEnd/>
            <a:tailEnd/>
          </a:ln>
        </p:spPr>
        <p:txBody>
          <a:bodyPr>
            <a:spAutoFit/>
          </a:bodyPr>
          <a:lstStyle/>
          <a:p>
            <a:pPr>
              <a:spcBef>
                <a:spcPct val="50000"/>
              </a:spcBef>
            </a:pPr>
            <a:r>
              <a:rPr lang="en-US" sz="2000" b="1" dirty="0" smtClean="0">
                <a:latin typeface="Times New Roman" pitchFamily="18" charset="0"/>
                <a:cs typeface="Times New Roman" pitchFamily="18" charset="0"/>
              </a:rPr>
              <a:t>A</a:t>
            </a:r>
            <a:r>
              <a:rPr lang="en-US" sz="2000" b="1" baseline="-25000" dirty="0">
                <a:latin typeface="Times New Roman" pitchFamily="18" charset="0"/>
                <a:cs typeface="Times New Roman" pitchFamily="18" charset="0"/>
              </a:rPr>
              <a:t>1</a:t>
            </a:r>
            <a:endParaRPr lang="en-US" sz="2000" b="1" dirty="0">
              <a:latin typeface="Times New Roman" pitchFamily="18" charset="0"/>
              <a:cs typeface="Times New Roman" pitchFamily="18" charset="0"/>
            </a:endParaRPr>
          </a:p>
        </p:txBody>
      </p:sp>
      <p:sp>
        <p:nvSpPr>
          <p:cNvPr id="110" name="Rectangle 2"/>
          <p:cNvSpPr>
            <a:spLocks noGrp="1" noChangeArrowheads="1"/>
          </p:cNvSpPr>
          <p:nvPr>
            <p:ph type="title"/>
          </p:nvPr>
        </p:nvSpPr>
        <p:spPr>
          <a:xfrm>
            <a:off x="3886201" y="76200"/>
            <a:ext cx="5181600" cy="1143000"/>
          </a:xfrm>
        </p:spPr>
        <p:txBody>
          <a:bodyPr>
            <a:normAutofit/>
          </a:bodyPr>
          <a:lstStyle/>
          <a:p>
            <a:pPr algn="r" rtl="1" eaLnBrk="1" hangingPunct="1">
              <a:defRPr/>
            </a:pPr>
            <a:r>
              <a:rPr lang="fa-IR" sz="3200" b="1" dirty="0" smtClean="0">
                <a:solidFill>
                  <a:srgbClr val="000099"/>
                </a:solidFill>
                <a:effectLst>
                  <a:outerShdw blurRad="38100" dist="38100" dir="2700000" algn="tl">
                    <a:srgbClr val="C0C0C0"/>
                  </a:outerShdw>
                </a:effectLst>
                <a:latin typeface="Times New Roman" pitchFamily="18" charset="0"/>
                <a:cs typeface="B Titr" pitchFamily="2" charset="-78"/>
              </a:rPr>
              <a:t>- مقايسه گر (</a:t>
            </a:r>
            <a:r>
              <a:rPr lang="en-US" sz="3200" b="1" dirty="0" smtClean="0">
                <a:solidFill>
                  <a:srgbClr val="000099"/>
                </a:solidFill>
                <a:effectLst>
                  <a:outerShdw blurRad="38100" dist="38100" dir="2700000" algn="tl">
                    <a:srgbClr val="C0C0C0"/>
                  </a:outerShdw>
                </a:effectLst>
                <a:latin typeface="Times New Roman" pitchFamily="18" charset="0"/>
                <a:cs typeface="B Titr" pitchFamily="2" charset="-78"/>
              </a:rPr>
              <a:t>comparator</a:t>
            </a:r>
            <a:r>
              <a:rPr lang="fa-IR" sz="3200" b="1" dirty="0" smtClean="0">
                <a:solidFill>
                  <a:srgbClr val="000099"/>
                </a:solidFill>
                <a:effectLst>
                  <a:outerShdw blurRad="38100" dist="38100" dir="2700000" algn="tl">
                    <a:srgbClr val="C0C0C0"/>
                  </a:outerShdw>
                </a:effectLst>
                <a:latin typeface="Times New Roman" pitchFamily="18" charset="0"/>
                <a:cs typeface="B Titr" pitchFamily="2" charset="-78"/>
              </a:rPr>
              <a:t>)</a:t>
            </a:r>
            <a:endParaRPr lang="en-US" sz="3200" b="1" dirty="0" smtClean="0">
              <a:solidFill>
                <a:srgbClr val="000099"/>
              </a:solidFill>
              <a:effectLst>
                <a:outerShdw blurRad="38100" dist="38100" dir="2700000" algn="tl">
                  <a:srgbClr val="C0C0C0"/>
                </a:outerShdw>
              </a:effectLst>
              <a:latin typeface="Times New Roman" pitchFamily="18" charset="0"/>
              <a:cs typeface="B Titr" pitchFamily="2" charset="-78"/>
            </a:endParaRPr>
          </a:p>
        </p:txBody>
      </p:sp>
      <p:sp>
        <p:nvSpPr>
          <p:cNvPr id="108" name="Line 14"/>
          <p:cNvSpPr>
            <a:spLocks noChangeShapeType="1"/>
          </p:cNvSpPr>
          <p:nvPr/>
        </p:nvSpPr>
        <p:spPr bwMode="auto">
          <a:xfrm flipV="1">
            <a:off x="2743200" y="2162175"/>
            <a:ext cx="0" cy="276225"/>
          </a:xfrm>
          <a:prstGeom prst="line">
            <a:avLst/>
          </a:prstGeom>
          <a:noFill/>
          <a:ln w="28575">
            <a:solidFill>
              <a:schemeClr val="tx1"/>
            </a:solidFill>
            <a:round/>
            <a:headEnd/>
            <a:tailEnd/>
          </a:ln>
        </p:spPr>
        <p:txBody>
          <a:bodyPr/>
          <a:lstStyle/>
          <a:p>
            <a:endParaRPr lang="en-US"/>
          </a:p>
        </p:txBody>
      </p:sp>
      <p:sp>
        <p:nvSpPr>
          <p:cNvPr id="111" name="Line 14"/>
          <p:cNvSpPr>
            <a:spLocks noChangeShapeType="1"/>
          </p:cNvSpPr>
          <p:nvPr/>
        </p:nvSpPr>
        <p:spPr bwMode="auto">
          <a:xfrm flipV="1">
            <a:off x="2743200" y="2895600"/>
            <a:ext cx="0" cy="276225"/>
          </a:xfrm>
          <a:prstGeom prst="line">
            <a:avLst/>
          </a:prstGeom>
          <a:noFill/>
          <a:ln w="28575">
            <a:solidFill>
              <a:schemeClr val="tx1"/>
            </a:solidFill>
            <a:round/>
            <a:headEnd/>
            <a:tailEnd/>
          </a:ln>
        </p:spPr>
        <p:txBody>
          <a:bodyPr/>
          <a:lstStyle/>
          <a:p>
            <a:endParaRPr lang="en-US"/>
          </a:p>
        </p:txBody>
      </p:sp>
      <p:sp>
        <p:nvSpPr>
          <p:cNvPr id="112" name="Line 14"/>
          <p:cNvSpPr>
            <a:spLocks noChangeShapeType="1"/>
          </p:cNvSpPr>
          <p:nvPr/>
        </p:nvSpPr>
        <p:spPr bwMode="auto">
          <a:xfrm flipV="1">
            <a:off x="2743200" y="4448175"/>
            <a:ext cx="0" cy="276225"/>
          </a:xfrm>
          <a:prstGeom prst="line">
            <a:avLst/>
          </a:prstGeom>
          <a:noFill/>
          <a:ln w="28575">
            <a:solidFill>
              <a:schemeClr val="tx1"/>
            </a:solidFill>
            <a:round/>
            <a:headEnd/>
            <a:tailEnd/>
          </a:ln>
        </p:spPr>
        <p:txBody>
          <a:bodyPr/>
          <a:lstStyle/>
          <a:p>
            <a:endParaRPr lang="en-US"/>
          </a:p>
        </p:txBody>
      </p:sp>
      <p:sp>
        <p:nvSpPr>
          <p:cNvPr id="113" name="Line 14"/>
          <p:cNvSpPr>
            <a:spLocks noChangeShapeType="1"/>
          </p:cNvSpPr>
          <p:nvPr/>
        </p:nvSpPr>
        <p:spPr bwMode="auto">
          <a:xfrm flipV="1">
            <a:off x="2743200" y="5181600"/>
            <a:ext cx="0" cy="276225"/>
          </a:xfrm>
          <a:prstGeom prst="line">
            <a:avLst/>
          </a:prstGeom>
          <a:noFill/>
          <a:ln w="28575">
            <a:solidFill>
              <a:schemeClr val="tx1"/>
            </a:solidFill>
            <a:round/>
            <a:headEnd/>
            <a:tailEnd/>
          </a:ln>
        </p:spPr>
        <p:txBody>
          <a:bodyPr/>
          <a:lstStyle/>
          <a:p>
            <a:endParaRPr lang="en-US"/>
          </a:p>
        </p:txBody>
      </p:sp>
    </p:spTree>
  </p:cSld>
  <p:clrMapOvr>
    <a:masterClrMapping/>
  </p:clrMapOvr>
  <p:transition>
    <p:spli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hape 5121"/>
          <p:cNvSpPr>
            <a:spLocks noGrp="1" noChangeArrowheads="1"/>
          </p:cNvSpPr>
          <p:nvPr>
            <p:ph type="title" idx="4294967295"/>
          </p:nvPr>
        </p:nvSpPr>
        <p:spPr>
          <a:xfrm>
            <a:off x="3143240" y="-71462"/>
            <a:ext cx="5972188" cy="928670"/>
          </a:xfrm>
        </p:spPr>
        <p:txBody>
          <a:bodyPr lIns="92075" tIns="46038" rIns="92075" bIns="46038"/>
          <a:lstStyle/>
          <a:p>
            <a:pPr algn="r" rtl="1"/>
            <a:r>
              <a:rPr lang="fa-IR"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 طراحي نيم‌جمع كننده (</a:t>
            </a:r>
            <a:r>
              <a:rPr lang="en-US"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H.A</a:t>
            </a:r>
            <a:r>
              <a:rPr lang="fa-IR"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a:t>
            </a:r>
            <a:endParaRPr lang="en-US" sz="2800" b="1" dirty="0" smtClean="0">
              <a:cs typeface="Nazanin" pitchFamily="2" charset="-78"/>
            </a:endParaRPr>
          </a:p>
        </p:txBody>
      </p:sp>
      <p:sp>
        <p:nvSpPr>
          <p:cNvPr id="174083" name="Shape 5122"/>
          <p:cNvSpPr>
            <a:spLocks noGrp="1" noChangeArrowheads="1"/>
          </p:cNvSpPr>
          <p:nvPr>
            <p:ph type="body" idx="4294967295"/>
          </p:nvPr>
        </p:nvSpPr>
        <p:spPr>
          <a:xfrm>
            <a:off x="557242" y="1100134"/>
            <a:ext cx="8229600" cy="1257296"/>
          </a:xfrm>
        </p:spPr>
        <p:txBody>
          <a:bodyPr lIns="92075" tIns="46038" rIns="92075" bIns="46038"/>
          <a:lstStyle/>
          <a:p>
            <a:pPr algn="r" rtl="1" eaLnBrk="1" hangingPunct="1">
              <a:buFont typeface="Wingdings" pitchFamily="2" charset="2"/>
              <a:buChar char="q"/>
            </a:pPr>
            <a:r>
              <a:rPr lang="fa-IR" sz="2400" dirty="0" smtClean="0">
                <a:cs typeface="Nazanin" pitchFamily="2" charset="-78"/>
              </a:rPr>
              <a:t>نيم</a:t>
            </a:r>
            <a:r>
              <a:rPr lang="fa-IR" sz="2400" dirty="0" smtClean="0"/>
              <a:t>‌</a:t>
            </a:r>
            <a:r>
              <a:rPr lang="fa-IR" sz="2400" dirty="0" smtClean="0">
                <a:cs typeface="Nazanin" pitchFamily="2" charset="-78"/>
              </a:rPr>
              <a:t>جمع كننده مداري است كه دو بيت ورودي و دو خروجي دارد. </a:t>
            </a:r>
          </a:p>
          <a:p>
            <a:pPr algn="r" rtl="1" eaLnBrk="1" hangingPunct="1">
              <a:buFont typeface="Wingdings" pitchFamily="2" charset="2"/>
              <a:buChar char="q"/>
            </a:pPr>
            <a:r>
              <a:rPr lang="fa-IR" sz="2400" dirty="0" smtClean="0">
                <a:cs typeface="Nazanin" pitchFamily="2" charset="-78"/>
              </a:rPr>
              <a:t>دو صورت متفاوت پياده‌سازي مدار نيم‌جمع كننده</a:t>
            </a:r>
            <a:endParaRPr lang="en-US" sz="2400" dirty="0" smtClean="0">
              <a:cs typeface="Nazanin" pitchFamily="2" charset="-78"/>
            </a:endParaRPr>
          </a:p>
          <a:p>
            <a:pPr algn="r" rtl="1" eaLnBrk="1" hangingPunct="1">
              <a:buFont typeface="Wingdings" pitchFamily="2" charset="2"/>
              <a:buChar char="q"/>
            </a:pPr>
            <a:endParaRPr lang="fa-IR" sz="2400" dirty="0" smtClean="0">
              <a:cs typeface="Nazanin" pitchFamily="2" charset="-78"/>
            </a:endParaRPr>
          </a:p>
          <a:p>
            <a:pPr algn="r" rtl="1" eaLnBrk="1" hangingPunct="1">
              <a:buFont typeface="Wingdings" pitchFamily="2" charset="2"/>
              <a:buChar char="q"/>
            </a:pPr>
            <a:endParaRPr lang="en-US" sz="2400" dirty="0" smtClean="0">
              <a:cs typeface="Nazanin" pitchFamily="2" charset="-78"/>
            </a:endParaRPr>
          </a:p>
        </p:txBody>
      </p:sp>
      <p:sp>
        <p:nvSpPr>
          <p:cNvPr id="7" name="Shape 5121"/>
          <p:cNvSpPr txBox="1">
            <a:spLocks noChangeArrowheads="1"/>
          </p:cNvSpPr>
          <p:nvPr/>
        </p:nvSpPr>
        <p:spPr bwMode="auto">
          <a:xfrm>
            <a:off x="609600" y="427038"/>
            <a:ext cx="82296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dirty="0" smtClean="0">
              <a:ln>
                <a:noFill/>
              </a:ln>
              <a:solidFill>
                <a:schemeClr val="tx2"/>
              </a:solidFill>
              <a:effectLst/>
              <a:uLnTx/>
              <a:uFillTx/>
              <a:latin typeface="+mj-lt"/>
              <a:ea typeface="+mj-ea"/>
              <a:cs typeface="Nazanin" pitchFamily="2" charset="-78"/>
            </a:endParaRPr>
          </a:p>
        </p:txBody>
      </p:sp>
      <p:pic>
        <p:nvPicPr>
          <p:cNvPr id="859138" name="Picture 2"/>
          <p:cNvPicPr>
            <a:picLocks noChangeAspect="1" noChangeArrowheads="1"/>
          </p:cNvPicPr>
          <p:nvPr/>
        </p:nvPicPr>
        <p:blipFill>
          <a:blip r:embed="rId2"/>
          <a:srcRect/>
          <a:stretch>
            <a:fillRect/>
          </a:stretch>
        </p:blipFill>
        <p:spPr bwMode="auto">
          <a:xfrm>
            <a:off x="357158" y="2571744"/>
            <a:ext cx="7829550" cy="3390900"/>
          </a:xfrm>
          <a:prstGeom prst="rect">
            <a:avLst/>
          </a:prstGeom>
          <a:noFill/>
          <a:ln w="9525">
            <a:noFill/>
            <a:miter lim="800000"/>
            <a:headEnd/>
            <a:tailEnd/>
          </a:ln>
          <a:effectLst/>
        </p:spPr>
      </p:pic>
      <p:pic>
        <p:nvPicPr>
          <p:cNvPr id="9" name="Picture 8"/>
          <p:cNvPicPr>
            <a:picLocks noChangeAspect="1" noChangeArrowheads="1"/>
          </p:cNvPicPr>
          <p:nvPr/>
        </p:nvPicPr>
        <p:blipFill>
          <a:blip r:embed="rId3"/>
          <a:srcRect/>
          <a:stretch>
            <a:fillRect/>
          </a:stretch>
        </p:blipFill>
        <p:spPr bwMode="auto">
          <a:xfrm>
            <a:off x="1000100" y="285728"/>
            <a:ext cx="1057275" cy="1381125"/>
          </a:xfrm>
          <a:prstGeom prst="rect">
            <a:avLst/>
          </a:prstGeom>
          <a:noFill/>
          <a:ln w="9525">
            <a:noFill/>
            <a:miter lim="800000"/>
            <a:headEnd/>
            <a:tailEnd/>
          </a:ln>
        </p:spPr>
      </p:pic>
    </p:spTree>
    <p:extLst>
      <p:ext uri="{BB962C8B-B14F-4D97-AF65-F5344CB8AC3E}">
        <p14:creationId xmlns:p14="http://schemas.microsoft.com/office/powerpoint/2010/main" val="297563428"/>
      </p:ext>
    </p:extLst>
  </p:cSld>
  <p:clrMapOvr>
    <a:masterClrMapping/>
  </p:clrMapOvr>
  <p:transition>
    <p:dissolv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6600868" y="71414"/>
            <a:ext cx="2471726" cy="939784"/>
          </a:xfrm>
        </p:spPr>
        <p:txBody>
          <a:bodyPr/>
          <a:lstStyle/>
          <a:p>
            <a:pPr algn="r" rtl="1" eaLnBrk="1" hangingPunct="1"/>
            <a:r>
              <a:rPr lang="fa-IR"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 جلسه آینده </a:t>
            </a:r>
            <a:endParaRPr lang="en-US"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4" name="Slide Number Placeholder 3"/>
          <p:cNvSpPr>
            <a:spLocks noGrp="1"/>
          </p:cNvSpPr>
          <p:nvPr>
            <p:ph type="sldNum" sz="quarter" idx="12"/>
          </p:nvPr>
        </p:nvSpPr>
        <p:spPr/>
        <p:txBody>
          <a:bodyPr/>
          <a:lstStyle/>
          <a:p>
            <a:pPr algn="l" rtl="1"/>
            <a:fld id="{706D142D-6E4C-458B-82A7-8156520CF122}" type="slidenum">
              <a:rPr lang="en-US" smtClean="0"/>
              <a:pPr algn="l" rtl="1"/>
              <a:t>60</a:t>
            </a:fld>
            <a:endParaRPr lang="en-US"/>
          </a:p>
        </p:txBody>
      </p:sp>
      <p:sp>
        <p:nvSpPr>
          <p:cNvPr id="6" name="Rectangle 3"/>
          <p:cNvSpPr txBox="1">
            <a:spLocks noChangeArrowheads="1"/>
          </p:cNvSpPr>
          <p:nvPr/>
        </p:nvSpPr>
        <p:spPr bwMode="auto">
          <a:xfrm>
            <a:off x="457200" y="1142985"/>
            <a:ext cx="8229600" cy="37862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800100" lvl="1" indent="-342900" algn="just" rtl="1">
              <a:spcBef>
                <a:spcPct val="20000"/>
              </a:spcBef>
              <a:buSzTx/>
              <a:buFont typeface="Wingdings" pitchFamily="2" charset="2"/>
              <a:buChar char="q"/>
            </a:pPr>
            <a:r>
              <a:rPr lang="fa-IR" sz="2400" kern="0" smtClean="0">
                <a:cs typeface="B Titr" pitchFamily="2" charset="-78"/>
              </a:rPr>
              <a:t>ديکدر</a:t>
            </a:r>
            <a:endParaRPr lang="fa-IR" sz="2400" kern="0" dirty="0" smtClean="0">
              <a:cs typeface="B Titr" pitchFamily="2" charset="-78"/>
            </a:endParaRPr>
          </a:p>
          <a:p>
            <a:pPr marL="800100" lvl="1" indent="-342900" algn="just" rtl="1">
              <a:spcBef>
                <a:spcPct val="20000"/>
              </a:spcBef>
              <a:buFont typeface="Wingdings" pitchFamily="2" charset="2"/>
              <a:buChar char="q"/>
            </a:pPr>
            <a:r>
              <a:rPr lang="en-US" sz="2400" b="1" dirty="0" smtClean="0">
                <a:solidFill>
                  <a:schemeClr val="tx1">
                    <a:lumMod val="95000"/>
                    <a:lumOff val="5000"/>
                  </a:schemeClr>
                </a:solidFill>
                <a:latin typeface="Times New Roman" pitchFamily="18" charset="0"/>
                <a:cs typeface="B Nazanin" pitchFamily="2" charset="-78"/>
              </a:rPr>
              <a:t>Seven Segment</a:t>
            </a:r>
          </a:p>
          <a:p>
            <a:pPr marL="800100" lvl="1" indent="-342900" algn="just" rtl="1">
              <a:spcBef>
                <a:spcPct val="20000"/>
              </a:spcBef>
              <a:buSzTx/>
              <a:buFont typeface="Wingdings" pitchFamily="2" charset="2"/>
              <a:buChar char="q"/>
            </a:pPr>
            <a:endParaRPr lang="fa-IR" sz="2400" kern="0" dirty="0" smtClean="0">
              <a:cs typeface="B Titr" pitchFamily="2" charset="-78"/>
            </a:endParaRPr>
          </a:p>
        </p:txBody>
      </p:sp>
    </p:spTree>
  </p:cSld>
  <p:clrMapOvr>
    <a:masterClrMapping/>
  </p:clrMapOvr>
  <p:transition>
    <p:blinds/>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2"/>
          <p:cNvSpPr>
            <a:spLocks noGrp="1" noChangeArrowheads="1"/>
          </p:cNvSpPr>
          <p:nvPr>
            <p:ph type="title"/>
          </p:nvPr>
        </p:nvSpPr>
        <p:spPr>
          <a:xfrm>
            <a:off x="6286512" y="142852"/>
            <a:ext cx="2714644" cy="785818"/>
          </a:xfrm>
        </p:spPr>
        <p:txBody>
          <a:bodyPr/>
          <a:lstStyle/>
          <a:p>
            <a:pPr algn="r" rtl="1" eaLnBrk="1" hangingPunct="1"/>
            <a:r>
              <a:rPr lang="fa-IR"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 جمع سه بيت</a:t>
            </a:r>
            <a:endParaRPr lang="en-US"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21509" name="Rectangle 3"/>
          <p:cNvSpPr>
            <a:spLocks noGrp="1" noChangeArrowheads="1"/>
          </p:cNvSpPr>
          <p:nvPr>
            <p:ph type="body" idx="1"/>
          </p:nvPr>
        </p:nvSpPr>
        <p:spPr>
          <a:xfrm>
            <a:off x="457200" y="1000108"/>
            <a:ext cx="8229600" cy="1571636"/>
          </a:xfrm>
        </p:spPr>
        <p:txBody>
          <a:bodyPr/>
          <a:lstStyle/>
          <a:p>
            <a:pPr algn="justLow" rtl="1" eaLnBrk="1" hangingPunct="1">
              <a:buFont typeface="Wingdings" pitchFamily="2" charset="2"/>
              <a:buChar char="q"/>
            </a:pPr>
            <a:r>
              <a:rPr lang="fa-IR" sz="2800" dirty="0" smtClean="0">
                <a:latin typeface="Times New Roman" pitchFamily="18" charset="0"/>
                <a:cs typeface="B Lotus" pitchFamily="2" charset="-78"/>
              </a:rPr>
              <a:t> اما چيزي كه واقعاً لازم است جمع سه بيت است.</a:t>
            </a:r>
          </a:p>
          <a:p>
            <a:pPr algn="justLow" rtl="1" eaLnBrk="1" hangingPunct="1">
              <a:buFont typeface="Wingdings" pitchFamily="2" charset="2"/>
              <a:buChar char="q"/>
            </a:pPr>
            <a:r>
              <a:rPr lang="fa-IR" sz="2800" dirty="0" smtClean="0">
                <a:latin typeface="Times New Roman" pitchFamily="18" charset="0"/>
                <a:cs typeface="B Lotus" pitchFamily="2" charset="-78"/>
              </a:rPr>
              <a:t> يك بيت آن مربوط به جمع كننده، يك بيت جمع شونده و يك بيت رقم نقلي ورودي است</a:t>
            </a:r>
            <a:r>
              <a:rPr lang="en-US" sz="2800" dirty="0" smtClean="0">
                <a:latin typeface="Times New Roman" pitchFamily="18" charset="0"/>
                <a:cs typeface="B Lotus" pitchFamily="2" charset="-78"/>
              </a:rPr>
              <a:t>.</a:t>
            </a:r>
            <a:endParaRPr lang="fa-IR" sz="2800" dirty="0" smtClean="0">
              <a:latin typeface="Times New Roman" pitchFamily="18" charset="0"/>
              <a:cs typeface="B Lotus" pitchFamily="2" charset="-78"/>
            </a:endParaRPr>
          </a:p>
          <a:p>
            <a:pPr algn="justLow" rtl="1" eaLnBrk="1" hangingPunct="1">
              <a:buNone/>
            </a:pPr>
            <a:endParaRPr lang="fa-IR" sz="2800" dirty="0" smtClean="0">
              <a:latin typeface="Times New Roman" pitchFamily="18" charset="0"/>
              <a:cs typeface="B Lotus" pitchFamily="2" charset="-78"/>
            </a:endParaRPr>
          </a:p>
          <a:p>
            <a:pPr algn="justLow" rtl="1" eaLnBrk="1" hangingPunct="1">
              <a:buNone/>
            </a:pPr>
            <a:endParaRPr lang="en-US" sz="2800" dirty="0" smtClean="0">
              <a:latin typeface="Times New Roman" pitchFamily="18" charset="0"/>
              <a:cs typeface="B Lotus" pitchFamily="2" charset="-78"/>
            </a:endParaRPr>
          </a:p>
        </p:txBody>
      </p:sp>
      <p:graphicFrame>
        <p:nvGraphicFramePr>
          <p:cNvPr id="21507" name="Rectangle 6"/>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537608" name="Clip" r:id="rId3" imgW="0" imgH="0" progId="">
                  <p:embed/>
                </p:oleObj>
              </mc:Choice>
              <mc:Fallback>
                <p:oleObj name="Clip" r:id="rId3" imgW="0" imgH="0" progId="">
                  <p:embed/>
                  <p:pic>
                    <p:nvPicPr>
                      <p:cNvPr id="0" name=""/>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2" name="Group 7"/>
          <p:cNvGrpSpPr>
            <a:grpSpLocks/>
          </p:cNvGrpSpPr>
          <p:nvPr/>
        </p:nvGrpSpPr>
        <p:grpSpPr bwMode="auto">
          <a:xfrm>
            <a:off x="539005" y="2897200"/>
            <a:ext cx="3175743" cy="2677642"/>
            <a:chOff x="1831" y="1104"/>
            <a:chExt cx="1582" cy="987"/>
          </a:xfrm>
        </p:grpSpPr>
        <p:sp>
          <p:nvSpPr>
            <p:cNvPr id="21512" name="Text Box 8"/>
            <p:cNvSpPr txBox="1">
              <a:spLocks noChangeArrowheads="1"/>
            </p:cNvSpPr>
            <p:nvPr/>
          </p:nvSpPr>
          <p:spPr bwMode="auto">
            <a:xfrm>
              <a:off x="1990" y="1104"/>
              <a:ext cx="1354" cy="987"/>
            </a:xfrm>
            <a:prstGeom prst="rect">
              <a:avLst/>
            </a:prstGeom>
            <a:noFill/>
            <a:ln w="25400">
              <a:noFill/>
              <a:miter lim="800000"/>
              <a:headEnd type="none" w="sm" len="sm"/>
              <a:tailEnd type="none" w="sm" len="sm"/>
            </a:ln>
          </p:spPr>
          <p:txBody>
            <a:bodyPr wrap="square">
              <a:spAutoFit/>
            </a:bodyPr>
            <a:lstStyle/>
            <a:p>
              <a:pPr eaLnBrk="0" hangingPunct="0">
                <a:buNone/>
                <a:tabLst>
                  <a:tab pos="457200" algn="l"/>
                  <a:tab pos="912813" algn="l"/>
                  <a:tab pos="1370013" algn="l"/>
                  <a:tab pos="1827213" algn="l"/>
                  <a:tab pos="2282825" algn="l"/>
                  <a:tab pos="2740025" algn="l"/>
                  <a:tab pos="3314700" algn="l"/>
                </a:tabLst>
              </a:pPr>
              <a:r>
                <a:rPr lang="en-US" u="none" dirty="0">
                  <a:latin typeface="Comic Sans MS" pitchFamily="66" charset="0"/>
                </a:rPr>
                <a:t>	</a:t>
              </a:r>
              <a:r>
                <a:rPr lang="en-US" u="none" dirty="0">
                  <a:solidFill>
                    <a:schemeClr val="bg2"/>
                  </a:solidFill>
                  <a:latin typeface="Comic Sans MS" pitchFamily="66" charset="0"/>
                </a:rPr>
                <a:t>		1	</a:t>
              </a:r>
              <a:r>
                <a:rPr lang="en-US" u="none" dirty="0" smtClean="0">
                  <a:solidFill>
                    <a:schemeClr val="bg2"/>
                  </a:solidFill>
                  <a:latin typeface="Comic Sans MS" pitchFamily="66" charset="0"/>
                </a:rPr>
                <a:t>0</a:t>
              </a:r>
              <a:r>
                <a:rPr lang="en-US" u="none" dirty="0" smtClean="0">
                  <a:solidFill>
                    <a:schemeClr val="accent2"/>
                  </a:solidFill>
                  <a:latin typeface="Comic Sans MS" pitchFamily="66" charset="0"/>
                </a:rPr>
                <a:t>	</a:t>
              </a:r>
              <a:r>
                <a:rPr lang="en-US" dirty="0" smtClean="0">
                  <a:solidFill>
                    <a:schemeClr val="bg2"/>
                  </a:solidFill>
                  <a:latin typeface="Comic Sans MS" pitchFamily="66" charset="0"/>
                </a:rPr>
                <a:t>1 </a:t>
              </a:r>
              <a:endParaRPr lang="en-US" u="none" dirty="0" smtClean="0">
                <a:solidFill>
                  <a:schemeClr val="accent2"/>
                </a:solidFill>
                <a:latin typeface="Comic Sans MS" pitchFamily="66" charset="0"/>
              </a:endParaRPr>
            </a:p>
            <a:p>
              <a:pPr eaLnBrk="0" hangingPunct="0">
                <a:buNone/>
                <a:tabLst>
                  <a:tab pos="457200" algn="l"/>
                  <a:tab pos="912813" algn="l"/>
                  <a:tab pos="1370013" algn="l"/>
                  <a:tab pos="1827213" algn="l"/>
                  <a:tab pos="2282825" algn="l"/>
                  <a:tab pos="2740025" algn="l"/>
                  <a:tab pos="3314700" algn="l"/>
                </a:tabLst>
              </a:pPr>
              <a:r>
                <a:rPr lang="en-US" u="none" dirty="0" smtClean="0">
                  <a:latin typeface="Comic Sans MS" pitchFamily="66" charset="0"/>
                </a:rPr>
                <a:t>		1	0	1	1</a:t>
              </a:r>
            </a:p>
            <a:p>
              <a:pPr eaLnBrk="0" hangingPunct="0">
                <a:buNone/>
                <a:tabLst>
                  <a:tab pos="457200" algn="l"/>
                  <a:tab pos="912813" algn="l"/>
                  <a:tab pos="1370013" algn="l"/>
                  <a:tab pos="1827213" algn="l"/>
                  <a:tab pos="2282825" algn="l"/>
                  <a:tab pos="2740025" algn="l"/>
                  <a:tab pos="3314700" algn="l"/>
                </a:tabLst>
              </a:pPr>
              <a:r>
                <a:rPr lang="en-US" u="none" dirty="0" smtClean="0">
                  <a:latin typeface="Comic Sans MS" pitchFamily="66" charset="0"/>
                </a:rPr>
                <a:t>+</a:t>
              </a:r>
              <a:r>
                <a:rPr lang="en-US" u="none" dirty="0">
                  <a:latin typeface="Comic Sans MS" pitchFamily="66" charset="0"/>
                </a:rPr>
                <a:t>		1	1	1	</a:t>
              </a:r>
              <a:r>
                <a:rPr lang="en-US" u="none" dirty="0" smtClean="0">
                  <a:latin typeface="Comic Sans MS" pitchFamily="66" charset="0"/>
                </a:rPr>
                <a:t>0</a:t>
              </a:r>
            </a:p>
            <a:p>
              <a:pPr algn="l" rtl="0" eaLnBrk="0" hangingPunct="0">
                <a:buNone/>
                <a:tabLst>
                  <a:tab pos="457200" algn="l"/>
                  <a:tab pos="912813" algn="l"/>
                  <a:tab pos="1370013" algn="l"/>
                  <a:tab pos="1827213" algn="l"/>
                  <a:tab pos="2282825" algn="l"/>
                  <a:tab pos="2740025" algn="l"/>
                  <a:tab pos="3314700" algn="l"/>
                </a:tabLst>
              </a:pPr>
              <a:r>
                <a:rPr lang="en-US" dirty="0" smtClean="0">
                  <a:solidFill>
                    <a:schemeClr val="bg2"/>
                  </a:solidFill>
                  <a:latin typeface="Comic Sans MS" pitchFamily="66" charset="0"/>
                </a:rPr>
                <a:t>                1</a:t>
              </a:r>
            </a:p>
            <a:p>
              <a:pPr algn="l" rtl="0" eaLnBrk="0" hangingPunct="0">
                <a:buNone/>
                <a:tabLst>
                  <a:tab pos="457200" algn="l"/>
                  <a:tab pos="912813" algn="l"/>
                  <a:tab pos="1370013" algn="l"/>
                  <a:tab pos="1827213" algn="l"/>
                  <a:tab pos="2282825" algn="l"/>
                  <a:tab pos="2740025" algn="l"/>
                  <a:tab pos="3314700" algn="l"/>
                </a:tabLst>
              </a:pPr>
              <a:endParaRPr lang="en-US" dirty="0" smtClean="0">
                <a:solidFill>
                  <a:schemeClr val="bg2"/>
                </a:solidFill>
                <a:latin typeface="Comic Sans MS" pitchFamily="66" charset="0"/>
              </a:endParaRPr>
            </a:p>
            <a:p>
              <a:pPr algn="l" rtl="0" eaLnBrk="0" hangingPunct="0">
                <a:buNone/>
                <a:tabLst>
                  <a:tab pos="457200" algn="l"/>
                  <a:tab pos="912813" algn="l"/>
                  <a:tab pos="1370013" algn="l"/>
                  <a:tab pos="1827213" algn="l"/>
                  <a:tab pos="2282825" algn="l"/>
                  <a:tab pos="2740025" algn="l"/>
                  <a:tab pos="3314700" algn="l"/>
                </a:tabLst>
              </a:pPr>
              <a:r>
                <a:rPr lang="en-US" dirty="0" smtClean="0">
                  <a:solidFill>
                    <a:schemeClr val="bg2"/>
                  </a:solidFill>
                  <a:latin typeface="Comic Sans MS" pitchFamily="66" charset="0"/>
                </a:rPr>
                <a:t>1  0  0  0  1</a:t>
              </a:r>
            </a:p>
          </p:txBody>
        </p:sp>
        <p:sp>
          <p:nvSpPr>
            <p:cNvPr id="21513" name="Line 9"/>
            <p:cNvSpPr>
              <a:spLocks noChangeShapeType="1"/>
            </p:cNvSpPr>
            <p:nvPr/>
          </p:nvSpPr>
          <p:spPr bwMode="auto">
            <a:xfrm flipV="1">
              <a:off x="1831" y="1800"/>
              <a:ext cx="1582" cy="1"/>
            </a:xfrm>
            <a:prstGeom prst="line">
              <a:avLst/>
            </a:prstGeom>
            <a:noFill/>
            <a:ln w="25400">
              <a:solidFill>
                <a:schemeClr val="tx1"/>
              </a:solidFill>
              <a:round/>
              <a:headEnd type="none" w="sm" len="sm"/>
              <a:tailEnd type="none" w="sm" len="sm"/>
            </a:ln>
          </p:spPr>
          <p:txBody>
            <a:bodyPr wrap="none" anchor="ctr"/>
            <a:lstStyle/>
            <a:p>
              <a:pPr>
                <a:buNone/>
              </a:pPr>
              <a:endParaRPr lang="en-US"/>
            </a:p>
          </p:txBody>
        </p:sp>
      </p:grpSp>
    </p:spTree>
    <p:extLst>
      <p:ext uri="{BB962C8B-B14F-4D97-AF65-F5344CB8AC3E}">
        <p14:creationId xmlns:p14="http://schemas.microsoft.com/office/powerpoint/2010/main" val="180179778"/>
      </p:ext>
    </p:extLst>
  </p:cSld>
  <p:clrMapOvr>
    <a:masterClrMapping/>
  </p:clrMapOvr>
  <p:transition>
    <p:wipe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hape 5121"/>
          <p:cNvSpPr>
            <a:spLocks noGrp="1" noChangeArrowheads="1"/>
          </p:cNvSpPr>
          <p:nvPr>
            <p:ph type="title" idx="4294967295"/>
          </p:nvPr>
        </p:nvSpPr>
        <p:spPr>
          <a:xfrm>
            <a:off x="5172108" y="71414"/>
            <a:ext cx="3900486" cy="928694"/>
          </a:xfrm>
        </p:spPr>
        <p:txBody>
          <a:bodyPr lIns="92075" tIns="46038" rIns="92075" bIns="46038"/>
          <a:lstStyle/>
          <a:p>
            <a:pPr algn="r" rtl="1" eaLnBrk="1" hangingPunct="1"/>
            <a:r>
              <a:rPr lang="fa-IR"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 طراحي تمام‌جمع‌كننده</a:t>
            </a:r>
            <a:endParaRPr lang="en-US"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76131" name="Shape 5122"/>
          <p:cNvSpPr>
            <a:spLocks noGrp="1" noChangeArrowheads="1"/>
          </p:cNvSpPr>
          <p:nvPr>
            <p:ph type="body" idx="4294967295"/>
          </p:nvPr>
        </p:nvSpPr>
        <p:spPr>
          <a:xfrm>
            <a:off x="457200" y="1142984"/>
            <a:ext cx="8229600" cy="2543180"/>
          </a:xfrm>
        </p:spPr>
        <p:txBody>
          <a:bodyPr lIns="92075" tIns="46038" rIns="92075" bIns="46038"/>
          <a:lstStyle/>
          <a:p>
            <a:pPr algn="just" rtl="1" eaLnBrk="1" hangingPunct="1">
              <a:buFont typeface="Wingdings" pitchFamily="2" charset="2"/>
              <a:buChar char="q"/>
            </a:pPr>
            <a:r>
              <a:rPr lang="fa-IR" sz="2800" dirty="0" smtClean="0">
                <a:cs typeface="B Lotus" pitchFamily="2" charset="-78"/>
              </a:rPr>
              <a:t> تمام‌جمع كننده مداري است كه عمل جمع را بين دو بيت انجام مي‌دهد با اين احتمال كه ممكن است يك بيت نقلي از مرحلة قبل باشد. بنابراين مدار سه ورودي و دو خروجي دارد.</a:t>
            </a:r>
          </a:p>
          <a:p>
            <a:pPr algn="just" rtl="1" eaLnBrk="1" hangingPunct="1">
              <a:buFont typeface="Wingdings" pitchFamily="2" charset="2"/>
              <a:buChar char="q"/>
            </a:pPr>
            <a:endParaRPr lang="fa-IR" sz="2800" dirty="0" smtClean="0">
              <a:cs typeface="B Lotus" pitchFamily="2" charset="-78"/>
            </a:endParaRPr>
          </a:p>
          <a:p>
            <a:pPr algn="just" rtl="1" eaLnBrk="1" hangingPunct="1">
              <a:buFont typeface="Wingdings" pitchFamily="2" charset="2"/>
              <a:buChar char="q"/>
            </a:pPr>
            <a:r>
              <a:rPr lang="fa-IR" sz="2800" dirty="0" smtClean="0">
                <a:cs typeface="B Lotus" pitchFamily="2" charset="-78"/>
              </a:rPr>
              <a:t> جدول درستي و توابع بولي آن بصورت زير است:</a:t>
            </a:r>
          </a:p>
          <a:p>
            <a:pPr algn="just" rtl="1" eaLnBrk="1" hangingPunct="1">
              <a:buFont typeface="Wingdings" pitchFamily="2" charset="2"/>
              <a:buChar char="q"/>
            </a:pPr>
            <a:endParaRPr lang="en-US" sz="2800" dirty="0" smtClean="0">
              <a:cs typeface="B Lotus" pitchFamily="2" charset="-78"/>
            </a:endParaRPr>
          </a:p>
        </p:txBody>
      </p:sp>
      <p:sp>
        <p:nvSpPr>
          <p:cNvPr id="5" name="Text Box 55"/>
          <p:cNvSpPr txBox="1">
            <a:spLocks noChangeArrowheads="1"/>
          </p:cNvSpPr>
          <p:nvPr/>
        </p:nvSpPr>
        <p:spPr bwMode="auto">
          <a:xfrm>
            <a:off x="4534105" y="4364038"/>
            <a:ext cx="3217547" cy="800219"/>
          </a:xfrm>
          <a:prstGeom prst="rect">
            <a:avLst/>
          </a:prstGeom>
          <a:noFill/>
          <a:ln w="9525">
            <a:noFill/>
            <a:miter lim="800000"/>
            <a:headEnd/>
            <a:tailEnd/>
          </a:ln>
        </p:spPr>
        <p:txBody>
          <a:bodyPr wrap="none">
            <a:spAutoFit/>
          </a:bodyPr>
          <a:lstStyle/>
          <a:p>
            <a:pPr algn="l" rtl="0">
              <a:buNone/>
            </a:pPr>
            <a:r>
              <a:rPr lang="en-US" sz="2300" b="1" u="none" dirty="0" smtClean="0">
                <a:solidFill>
                  <a:schemeClr val="hlink"/>
                </a:solidFill>
                <a:latin typeface="Times New Roman" pitchFamily="18" charset="0"/>
                <a:cs typeface="Times New Roman" pitchFamily="18" charset="0"/>
              </a:rPr>
              <a:t>S=</a:t>
            </a:r>
            <a:r>
              <a:rPr lang="en-US" sz="2300" b="1" u="none" dirty="0" err="1" smtClean="0">
                <a:solidFill>
                  <a:schemeClr val="hlink"/>
                </a:solidFill>
                <a:latin typeface="Times New Roman" pitchFamily="18" charset="0"/>
                <a:cs typeface="Times New Roman" pitchFamily="18" charset="0"/>
              </a:rPr>
              <a:t>x′yz</a:t>
            </a:r>
            <a:r>
              <a:rPr lang="en-US" sz="2300" b="1" u="none" dirty="0">
                <a:solidFill>
                  <a:schemeClr val="hlink"/>
                </a:solidFill>
                <a:latin typeface="Times New Roman" pitchFamily="18" charset="0"/>
                <a:cs typeface="Times New Roman" pitchFamily="18" charset="0"/>
              </a:rPr>
              <a:t>+ </a:t>
            </a:r>
            <a:r>
              <a:rPr lang="en-US" sz="2300" b="1" u="none" dirty="0" err="1">
                <a:solidFill>
                  <a:schemeClr val="hlink"/>
                </a:solidFill>
                <a:latin typeface="Times New Roman" pitchFamily="18" charset="0"/>
                <a:cs typeface="Times New Roman" pitchFamily="18" charset="0"/>
              </a:rPr>
              <a:t>x′yz′+xy′z′+xyz</a:t>
            </a:r>
            <a:endParaRPr lang="en-US" sz="2300" b="1" u="none" dirty="0">
              <a:solidFill>
                <a:schemeClr val="hlink"/>
              </a:solidFill>
              <a:latin typeface="Times New Roman" pitchFamily="18" charset="0"/>
              <a:cs typeface="Times New Roman" pitchFamily="18" charset="0"/>
            </a:endParaRPr>
          </a:p>
          <a:p>
            <a:pPr algn="l" rtl="0">
              <a:buNone/>
            </a:pPr>
            <a:r>
              <a:rPr lang="en-US" sz="2300" b="1" u="none" dirty="0" smtClean="0">
                <a:solidFill>
                  <a:schemeClr val="hlink"/>
                </a:solidFill>
                <a:latin typeface="Times New Roman" pitchFamily="18" charset="0"/>
                <a:cs typeface="Times New Roman" pitchFamily="18" charset="0"/>
              </a:rPr>
              <a:t>C=</a:t>
            </a:r>
            <a:r>
              <a:rPr lang="en-US" sz="2300" b="1" u="none" dirty="0" err="1" smtClean="0">
                <a:solidFill>
                  <a:schemeClr val="hlink"/>
                </a:solidFill>
                <a:latin typeface="Times New Roman" pitchFamily="18" charset="0"/>
                <a:cs typeface="Times New Roman" pitchFamily="18" charset="0"/>
              </a:rPr>
              <a:t>xy+xz+yz</a:t>
            </a:r>
            <a:endParaRPr lang="en-US" sz="2300" b="1" u="none" dirty="0">
              <a:solidFill>
                <a:schemeClr val="hlink"/>
              </a:solidFill>
              <a:latin typeface="Times New Roman" pitchFamily="18" charset="0"/>
              <a:cs typeface="Times New Roman" pitchFamily="18" charset="0"/>
            </a:endParaRPr>
          </a:p>
        </p:txBody>
      </p:sp>
      <p:graphicFrame>
        <p:nvGraphicFramePr>
          <p:cNvPr id="861186" name="Object 5"/>
          <p:cNvGraphicFramePr>
            <a:graphicFrameLocks noChangeAspect="1"/>
          </p:cNvGraphicFramePr>
          <p:nvPr/>
        </p:nvGraphicFramePr>
        <p:xfrm>
          <a:off x="558792" y="3116286"/>
          <a:ext cx="2870200" cy="3670300"/>
        </p:xfrm>
        <a:graphic>
          <a:graphicData uri="http://schemas.openxmlformats.org/presentationml/2006/ole">
            <mc:AlternateContent xmlns:mc="http://schemas.openxmlformats.org/markup-compatibility/2006">
              <mc:Choice xmlns:v="urn:schemas-microsoft-com:vml" Requires="v">
                <p:oleObj spid="_x0000_s538632" name="Document" r:id="rId4" imgW="2638598" imgH="3160645" progId="Word.Document.8">
                  <p:embed/>
                </p:oleObj>
              </mc:Choice>
              <mc:Fallback>
                <p:oleObj name="Document" r:id="rId4" imgW="2638598" imgH="3160645"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792" y="3116286"/>
                        <a:ext cx="2870200" cy="3670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728959367"/>
      </p:ext>
    </p:extLst>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6" name="Rectangle 6"/>
          <p:cNvSpPr>
            <a:spLocks noGrp="1" noChangeArrowheads="1"/>
          </p:cNvSpPr>
          <p:nvPr>
            <p:ph type="title"/>
          </p:nvPr>
        </p:nvSpPr>
        <p:spPr>
          <a:xfrm>
            <a:off x="3857620" y="274638"/>
            <a:ext cx="5043494" cy="939784"/>
          </a:xfrm>
        </p:spPr>
        <p:txBody>
          <a:bodyPr/>
          <a:lstStyle/>
          <a:p>
            <a:pPr algn="r" rtl="1"/>
            <a:r>
              <a:rPr lang="fa-IR" altLang="ar-SA" sz="3200" b="1" kern="1200" dirty="0" smtClean="0">
                <a:solidFill>
                  <a:srgbClr val="070E93"/>
                </a:solidFill>
                <a:effectLst>
                  <a:outerShdw blurRad="38100" dist="38100" dir="2700000" algn="tl">
                    <a:srgbClr val="C0C0C0"/>
                  </a:outerShdw>
                </a:effectLst>
                <a:latin typeface="Times New Roman" pitchFamily="18" charset="0"/>
                <a:cs typeface="B Titr" pitchFamily="2" charset="-78"/>
              </a:rPr>
              <a:t>- جمع </a:t>
            </a:r>
            <a:r>
              <a:rPr lang="fa-IR" altLang="ar-SA" sz="3200" b="1" kern="1200" dirty="0">
                <a:solidFill>
                  <a:srgbClr val="070E93"/>
                </a:solidFill>
                <a:effectLst>
                  <a:outerShdw blurRad="38100" dist="38100" dir="2700000" algn="tl">
                    <a:srgbClr val="C0C0C0"/>
                  </a:outerShdw>
                </a:effectLst>
                <a:latin typeface="Times New Roman" pitchFamily="18" charset="0"/>
                <a:cs typeface="B Titr" pitchFamily="2" charset="-78"/>
              </a:rPr>
              <a:t>کننده کامل به فرم </a:t>
            </a:r>
            <a:r>
              <a:rPr lang="en-US" altLang="ar-SA" sz="3200" b="1" kern="1200" dirty="0">
                <a:solidFill>
                  <a:srgbClr val="070E93"/>
                </a:solidFill>
                <a:effectLst>
                  <a:outerShdw blurRad="38100" dist="38100" dir="2700000" algn="tl">
                    <a:srgbClr val="C0C0C0"/>
                  </a:outerShdw>
                </a:effectLst>
                <a:latin typeface="Times New Roman" pitchFamily="18" charset="0"/>
                <a:cs typeface="B Titr" pitchFamily="2" charset="-78"/>
              </a:rPr>
              <a:t>SOP</a:t>
            </a:r>
          </a:p>
        </p:txBody>
      </p:sp>
      <p:pic>
        <p:nvPicPr>
          <p:cNvPr id="843778" name="Picture 2"/>
          <p:cNvPicPr>
            <a:picLocks noChangeAspect="1" noChangeArrowheads="1"/>
          </p:cNvPicPr>
          <p:nvPr/>
        </p:nvPicPr>
        <p:blipFill>
          <a:blip r:embed="rId2"/>
          <a:srcRect/>
          <a:stretch>
            <a:fillRect/>
          </a:stretch>
        </p:blipFill>
        <p:spPr bwMode="auto">
          <a:xfrm>
            <a:off x="285720" y="3000372"/>
            <a:ext cx="8643966" cy="3429024"/>
          </a:xfrm>
          <a:prstGeom prst="rect">
            <a:avLst/>
          </a:prstGeom>
          <a:noFill/>
          <a:ln w="9525">
            <a:noFill/>
            <a:miter lim="800000"/>
            <a:headEnd/>
            <a:tailEnd/>
          </a:ln>
          <a:effectLst/>
        </p:spPr>
      </p:pic>
      <p:sp>
        <p:nvSpPr>
          <p:cNvPr id="4" name="Text Box 55"/>
          <p:cNvSpPr txBox="1">
            <a:spLocks noChangeArrowheads="1"/>
          </p:cNvSpPr>
          <p:nvPr/>
        </p:nvSpPr>
        <p:spPr bwMode="auto">
          <a:xfrm>
            <a:off x="1000100" y="1714488"/>
            <a:ext cx="3217547" cy="800219"/>
          </a:xfrm>
          <a:prstGeom prst="rect">
            <a:avLst/>
          </a:prstGeom>
          <a:noFill/>
          <a:ln w="9525">
            <a:noFill/>
            <a:miter lim="800000"/>
            <a:headEnd/>
            <a:tailEnd/>
          </a:ln>
        </p:spPr>
        <p:txBody>
          <a:bodyPr wrap="none">
            <a:spAutoFit/>
          </a:bodyPr>
          <a:lstStyle/>
          <a:p>
            <a:pPr algn="l" rtl="0">
              <a:buNone/>
            </a:pPr>
            <a:r>
              <a:rPr lang="en-US" sz="2300" b="1" u="none" dirty="0" smtClean="0">
                <a:solidFill>
                  <a:schemeClr val="hlink"/>
                </a:solidFill>
                <a:latin typeface="Times New Roman" pitchFamily="18" charset="0"/>
                <a:cs typeface="Times New Roman" pitchFamily="18" charset="0"/>
              </a:rPr>
              <a:t>S=</a:t>
            </a:r>
            <a:r>
              <a:rPr lang="en-US" sz="2300" b="1" u="none" dirty="0" err="1" smtClean="0">
                <a:solidFill>
                  <a:schemeClr val="hlink"/>
                </a:solidFill>
                <a:latin typeface="Times New Roman" pitchFamily="18" charset="0"/>
                <a:cs typeface="Times New Roman" pitchFamily="18" charset="0"/>
              </a:rPr>
              <a:t>x′yz</a:t>
            </a:r>
            <a:r>
              <a:rPr lang="en-US" sz="2300" b="1" u="none" dirty="0">
                <a:solidFill>
                  <a:schemeClr val="hlink"/>
                </a:solidFill>
                <a:latin typeface="Times New Roman" pitchFamily="18" charset="0"/>
                <a:cs typeface="Times New Roman" pitchFamily="18" charset="0"/>
              </a:rPr>
              <a:t>+ </a:t>
            </a:r>
            <a:r>
              <a:rPr lang="en-US" sz="2300" b="1" u="none" dirty="0" err="1">
                <a:solidFill>
                  <a:schemeClr val="hlink"/>
                </a:solidFill>
                <a:latin typeface="Times New Roman" pitchFamily="18" charset="0"/>
                <a:cs typeface="Times New Roman" pitchFamily="18" charset="0"/>
              </a:rPr>
              <a:t>x′yz′+xy′z′+xyz</a:t>
            </a:r>
            <a:endParaRPr lang="en-US" sz="2300" b="1" u="none" dirty="0">
              <a:solidFill>
                <a:schemeClr val="hlink"/>
              </a:solidFill>
              <a:latin typeface="Times New Roman" pitchFamily="18" charset="0"/>
              <a:cs typeface="Times New Roman" pitchFamily="18" charset="0"/>
            </a:endParaRPr>
          </a:p>
          <a:p>
            <a:pPr algn="l" rtl="0">
              <a:buNone/>
            </a:pPr>
            <a:r>
              <a:rPr lang="en-US" sz="2300" b="1" u="none" dirty="0" smtClean="0">
                <a:solidFill>
                  <a:schemeClr val="hlink"/>
                </a:solidFill>
                <a:latin typeface="Times New Roman" pitchFamily="18" charset="0"/>
                <a:cs typeface="Times New Roman" pitchFamily="18" charset="0"/>
              </a:rPr>
              <a:t>C=</a:t>
            </a:r>
            <a:r>
              <a:rPr lang="en-US" sz="2300" b="1" u="none" dirty="0" err="1" smtClean="0">
                <a:solidFill>
                  <a:schemeClr val="hlink"/>
                </a:solidFill>
                <a:latin typeface="Times New Roman" pitchFamily="18" charset="0"/>
                <a:cs typeface="Times New Roman" pitchFamily="18" charset="0"/>
              </a:rPr>
              <a:t>xy+xz+yz</a:t>
            </a:r>
            <a:endParaRPr lang="en-US" sz="2300" b="1" u="none" dirty="0">
              <a:solidFill>
                <a:schemeClr val="hlink"/>
              </a:solidFill>
              <a:latin typeface="Times New Roman" pitchFamily="18" charset="0"/>
              <a:cs typeface="Times New Roman" pitchFamily="18" charset="0"/>
            </a:endParaRPr>
          </a:p>
        </p:txBody>
      </p:sp>
    </p:spTree>
    <p:extLst>
      <p:ext uri="{BB962C8B-B14F-4D97-AF65-F5344CB8AC3E}">
        <p14:creationId xmlns:p14="http://schemas.microsoft.com/office/powerpoint/2010/main" val="1881028261"/>
      </p:ext>
    </p:extLst>
  </p:cSld>
  <p:clrMapOvr>
    <a:masterClrMapping/>
  </p:clrMapOvr>
  <p:transition>
    <p:cover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4612</TotalTime>
  <Words>3391</Words>
  <Application>Microsoft Office PowerPoint</Application>
  <PresentationFormat>On-screen Show (4:3)</PresentationFormat>
  <Paragraphs>572</Paragraphs>
  <Slides>60</Slides>
  <Notes>1</Notes>
  <HiddenSlides>0</HiddenSlides>
  <MMClips>0</MMClips>
  <ScaleCrop>false</ScaleCrop>
  <HeadingPairs>
    <vt:vector size="8" baseType="variant">
      <vt:variant>
        <vt:lpstr>Fonts Used</vt:lpstr>
      </vt:variant>
      <vt:variant>
        <vt:i4>19</vt:i4>
      </vt:variant>
      <vt:variant>
        <vt:lpstr>Theme</vt:lpstr>
      </vt:variant>
      <vt:variant>
        <vt:i4>1</vt:i4>
      </vt:variant>
      <vt:variant>
        <vt:lpstr>Embedded OLE Servers</vt:lpstr>
      </vt:variant>
      <vt:variant>
        <vt:i4>6</vt:i4>
      </vt:variant>
      <vt:variant>
        <vt:lpstr>Slide Titles</vt:lpstr>
      </vt:variant>
      <vt:variant>
        <vt:i4>60</vt:i4>
      </vt:variant>
    </vt:vector>
  </HeadingPairs>
  <TitlesOfParts>
    <vt:vector size="86" baseType="lpstr">
      <vt:lpstr>Arial Unicode MS</vt:lpstr>
      <vt:lpstr>Arial</vt:lpstr>
      <vt:lpstr>B Farnaz</vt:lpstr>
      <vt:lpstr>B Koodak</vt:lpstr>
      <vt:lpstr>B Lotus</vt:lpstr>
      <vt:lpstr>B Nazanin</vt:lpstr>
      <vt:lpstr>B Titr</vt:lpstr>
      <vt:lpstr>Calibri</vt:lpstr>
      <vt:lpstr>Comic Sans MS</vt:lpstr>
      <vt:lpstr>Constantia</vt:lpstr>
      <vt:lpstr>Lotus</vt:lpstr>
      <vt:lpstr>Majalla UI</vt:lpstr>
      <vt:lpstr>Nazanin</vt:lpstr>
      <vt:lpstr>PMingLiU</vt:lpstr>
      <vt:lpstr>Symbol</vt:lpstr>
      <vt:lpstr>Times New Roman</vt:lpstr>
      <vt:lpstr>Wingdings</vt:lpstr>
      <vt:lpstr>Wingdings 2</vt:lpstr>
      <vt:lpstr>WP MathA</vt:lpstr>
      <vt:lpstr>Flow</vt:lpstr>
      <vt:lpstr>Clip</vt:lpstr>
      <vt:lpstr>Document</vt:lpstr>
      <vt:lpstr>Artwork</vt:lpstr>
      <vt:lpstr>Visio</vt:lpstr>
      <vt:lpstr>Equation</vt:lpstr>
      <vt:lpstr>Bitmap Image</vt:lpstr>
      <vt:lpstr>مدار منطقی</vt:lpstr>
      <vt:lpstr>- رئوس مطالب</vt:lpstr>
      <vt:lpstr>  -Full Adder  و  Half Adder</vt:lpstr>
      <vt:lpstr>- روش جمع كردن دو عدد بصورت دستي</vt:lpstr>
      <vt:lpstr>- جمع دو بيت</vt:lpstr>
      <vt:lpstr>- طراحي نيم‌جمع كننده (H.A)</vt:lpstr>
      <vt:lpstr>- جمع سه بيت</vt:lpstr>
      <vt:lpstr>- طراحي تمام‌جمع‌كننده</vt:lpstr>
      <vt:lpstr>- جمع کننده کامل به فرم SOP</vt:lpstr>
      <vt:lpstr>-Full-adder circuit</vt:lpstr>
      <vt:lpstr>-Full-adder circuit</vt:lpstr>
      <vt:lpstr>- رابطة تمام جمع‌كننده</vt:lpstr>
      <vt:lpstr>- پیاده سازی جمع کننده کامل با دو نیم جمع کننده</vt:lpstr>
      <vt:lpstr>- پیاده سازی جمع کننده کامل با دو نیم جمع کننده</vt:lpstr>
      <vt:lpstr>- پیاده سازی جمع کننده کامل با دو نیم جمع کننده</vt:lpstr>
      <vt:lpstr>- طراحي نیم ‌تفريق كننده(H.S)</vt:lpstr>
      <vt:lpstr>PowerPoint Presentation</vt:lpstr>
      <vt:lpstr>-Full-adder circuit</vt:lpstr>
      <vt:lpstr>- يك جمع كنندة چهار بيتی</vt:lpstr>
      <vt:lpstr>- يك جمع كنندة چهار بيتی</vt:lpstr>
      <vt:lpstr>- طراحي سلسله مراتبي جمع‌كننده</vt:lpstr>
      <vt:lpstr>PowerPoint Presentation</vt:lpstr>
      <vt:lpstr>PowerPoint Presentation</vt:lpstr>
      <vt:lpstr>PowerPoint Presentation</vt:lpstr>
      <vt:lpstr>- نكات سريزي </vt:lpstr>
      <vt:lpstr>- سرریز(Overflow)</vt:lpstr>
      <vt:lpstr>PowerPoint Presentation</vt:lpstr>
      <vt:lpstr>- تفریق کننده دودویی</vt:lpstr>
      <vt:lpstr>- طراحي افزاينده-كاهندة در یک مدار</vt:lpstr>
      <vt:lpstr>- Subtractor</vt:lpstr>
      <vt:lpstr>- Adder/Subtractor</vt:lpstr>
      <vt:lpstr>- جمع و تفریق کننده با ورودی کنترل</vt:lpstr>
      <vt:lpstr>PowerPoint Presentation</vt:lpstr>
      <vt:lpstr>-Ripple Carry Adder (RCA)</vt:lpstr>
      <vt:lpstr>- تاخير گيت ها</vt:lpstr>
      <vt:lpstr>- انتشار رقم نقلی</vt:lpstr>
      <vt:lpstr>- تأخير بيت نقلي در جمع كننده</vt:lpstr>
      <vt:lpstr>- انتشار رقم نقلی</vt:lpstr>
      <vt:lpstr>- يك جمع كننده 4-بيتي با رقم نقلي منتشر شونده</vt:lpstr>
      <vt:lpstr>- انتشار رقم نقلی</vt:lpstr>
      <vt:lpstr>- روشي سريع براي محاسبه بيت نقلي</vt:lpstr>
      <vt:lpstr>- محاسبة رقم نقلي خروجي نهايي با استفاده از توابع gi وpi</vt:lpstr>
      <vt:lpstr>- مولد Carry Lookahead</vt:lpstr>
      <vt:lpstr>- جمع كننده 4بيتي با رقم نقلي پيش بيني شده</vt:lpstr>
      <vt:lpstr>- جمع كننده هاي با رقم نقلي پيش بيني شده</vt:lpstr>
      <vt:lpstr>- جمع كننده هاي با رقم نقلي پيش بيني شده</vt:lpstr>
      <vt:lpstr>-Adders Chip</vt:lpstr>
      <vt:lpstr>PowerPoint Presentation</vt:lpstr>
      <vt:lpstr>- ضرب کننده (Multiplier)</vt:lpstr>
      <vt:lpstr>PowerPoint Presentation</vt:lpstr>
      <vt:lpstr>- ضرب کننده (Multiplier)</vt:lpstr>
      <vt:lpstr>- نکاتی در مورد ضرب کننده (Multiplier)</vt:lpstr>
      <vt:lpstr>- ضرب کننده چهار بیتی</vt:lpstr>
      <vt:lpstr>- ضرب کننده 3 بیت در 4 بیت</vt:lpstr>
      <vt:lpstr>- مقايسه گر (comparator)</vt:lpstr>
      <vt:lpstr>-Equality Comparators</vt:lpstr>
      <vt:lpstr>PowerPoint Presentation</vt:lpstr>
      <vt:lpstr>PowerPoint Presentation</vt:lpstr>
      <vt:lpstr>- مقايسه گر (comparator)</vt:lpstr>
      <vt:lpstr>- جلسه آینده </vt:lpstr>
    </vt:vector>
  </TitlesOfParts>
  <Company>samira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Hamed</dc:creator>
  <cp:lastModifiedBy>Windows User</cp:lastModifiedBy>
  <cp:revision>178</cp:revision>
  <dcterms:created xsi:type="dcterms:W3CDTF">2008-11-19T21:13:10Z</dcterms:created>
  <dcterms:modified xsi:type="dcterms:W3CDTF">2018-04-21T10:47:51Z</dcterms:modified>
</cp:coreProperties>
</file>