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9"/>
  </p:notesMasterIdLst>
  <p:sldIdLst>
    <p:sldId id="291" r:id="rId2"/>
    <p:sldId id="256" r:id="rId3"/>
    <p:sldId id="318" r:id="rId4"/>
    <p:sldId id="320" r:id="rId5"/>
    <p:sldId id="321" r:id="rId6"/>
    <p:sldId id="322" r:id="rId7"/>
    <p:sldId id="323" r:id="rId8"/>
    <p:sldId id="324" r:id="rId9"/>
    <p:sldId id="325" r:id="rId10"/>
    <p:sldId id="327" r:id="rId11"/>
    <p:sldId id="329" r:id="rId12"/>
    <p:sldId id="328" r:id="rId13"/>
    <p:sldId id="331" r:id="rId14"/>
    <p:sldId id="330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1" r:id="rId34"/>
    <p:sldId id="352" r:id="rId35"/>
    <p:sldId id="350" r:id="rId36"/>
    <p:sldId id="353" r:id="rId37"/>
    <p:sldId id="354" r:id="rId38"/>
    <p:sldId id="355" r:id="rId39"/>
    <p:sldId id="356" r:id="rId40"/>
    <p:sldId id="357" r:id="rId41"/>
    <p:sldId id="358" r:id="rId42"/>
    <p:sldId id="359" r:id="rId43"/>
    <p:sldId id="360" r:id="rId44"/>
    <p:sldId id="361" r:id="rId45"/>
    <p:sldId id="362" r:id="rId46"/>
    <p:sldId id="363" r:id="rId47"/>
    <p:sldId id="364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1pPr>
            <a:lvl2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2pPr>
            <a:lvl3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3pPr>
            <a:lvl4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4pPr>
            <a:lvl5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00189"/>
            <a:ext cx="6019800" cy="402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09128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برنامه </a:t>
            </a:r>
            <a:r>
              <a:rPr lang="en-US" sz="2400" dirty="0" smtClean="0"/>
              <a:t>VHDL</a:t>
            </a:r>
            <a:r>
              <a:rPr lang="fa-IR" sz="2800" dirty="0" smtClean="0"/>
              <a:t>، براي طراحي بصورت رفتاري فليپ فلاپ </a:t>
            </a:r>
            <a:r>
              <a:rPr lang="en-US" sz="2400" dirty="0" smtClean="0"/>
              <a:t>D</a:t>
            </a:r>
            <a:r>
              <a:rPr lang="fa-IR" sz="2800" dirty="0" smtClean="0"/>
              <a:t>، حساس به لبه پايين رونده.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FF_D is</a:t>
            </a:r>
          </a:p>
          <a:p>
            <a:pPr marL="0" indent="0" algn="l" rtl="0">
              <a:buNone/>
            </a:pPr>
            <a:r>
              <a:rPr lang="en-US" dirty="0" smtClean="0"/>
              <a:t>Port( </a:t>
            </a:r>
            <a:r>
              <a:rPr lang="en-US" dirty="0" err="1" smtClean="0"/>
              <a:t>d,clk</a:t>
            </a:r>
            <a:r>
              <a:rPr lang="en-US" dirty="0" smtClean="0"/>
              <a:t>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q: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ff_d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FFD_clk</a:t>
            </a:r>
            <a:r>
              <a:rPr lang="en-US" dirty="0" smtClean="0"/>
              <a:t> of FF_D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Process(</a:t>
            </a:r>
            <a:r>
              <a:rPr lang="en-US" dirty="0" err="1" smtClean="0"/>
              <a:t>d,clk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if(</a:t>
            </a:r>
            <a:r>
              <a:rPr lang="en-US" dirty="0" err="1" smtClean="0"/>
              <a:t>clk’event</a:t>
            </a:r>
            <a:r>
              <a:rPr lang="en-US" dirty="0" smtClean="0"/>
              <a:t> and </a:t>
            </a:r>
            <a:r>
              <a:rPr lang="en-US" dirty="0" err="1" smtClean="0"/>
              <a:t>clk</a:t>
            </a:r>
            <a:r>
              <a:rPr lang="en-US" dirty="0" smtClean="0"/>
              <a:t>=‘</a:t>
            </a:r>
            <a:r>
              <a:rPr lang="en-US" dirty="0"/>
              <a:t>0</a:t>
            </a:r>
            <a:r>
              <a:rPr lang="en-US" dirty="0" smtClean="0"/>
              <a:t>’) then q&lt;=d;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 if;</a:t>
            </a:r>
          </a:p>
          <a:p>
            <a:pPr marL="0" indent="0" algn="l" rtl="0">
              <a:buNone/>
            </a:pPr>
            <a:r>
              <a:rPr lang="en-US" dirty="0" smtClean="0"/>
              <a:t>End process;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FFD_clk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6741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شکل کلي عبارات شرطي </a:t>
            </a:r>
            <a:r>
              <a:rPr lang="en-US" dirty="0" smtClean="0"/>
              <a:t>if</a:t>
            </a:r>
            <a:r>
              <a:rPr lang="fa-IR" dirty="0" smtClean="0"/>
              <a:t> در </a:t>
            </a:r>
            <a:r>
              <a:rPr lang="fa-IR" dirty="0" err="1" smtClean="0"/>
              <a:t>پروسس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If </a:t>
            </a:r>
            <a:r>
              <a:rPr lang="fa-IR" dirty="0" smtClean="0"/>
              <a:t>شرط1</a:t>
            </a:r>
            <a:r>
              <a:rPr lang="en-US" dirty="0" smtClean="0"/>
              <a:t> then 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</a:t>
            </a:r>
            <a:r>
              <a:rPr lang="fa-IR" dirty="0" smtClean="0"/>
              <a:t>عبارت1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elsif</a:t>
            </a: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fa-IR" dirty="0" smtClean="0"/>
              <a:t>شرط2</a:t>
            </a:r>
            <a:r>
              <a:rPr lang="en-US" dirty="0" smtClean="0"/>
              <a:t> 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</a:t>
            </a:r>
            <a:r>
              <a:rPr lang="fa-IR" dirty="0" smtClean="0"/>
              <a:t>عبارت2</a:t>
            </a:r>
            <a:r>
              <a:rPr lang="en-US" dirty="0" smtClean="0"/>
              <a:t>; 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…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else  n</a:t>
            </a:r>
            <a:r>
              <a:rPr lang="fa-IR" dirty="0" smtClean="0"/>
              <a:t>عبارت</a:t>
            </a:r>
            <a:r>
              <a:rPr lang="en-US" dirty="0" smtClean="0"/>
              <a:t>; 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end if;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0519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fa-IR" sz="2000" dirty="0" smtClean="0"/>
              <a:t>مثال: برنامه </a:t>
            </a:r>
            <a:r>
              <a:rPr lang="en-US" sz="1800" dirty="0" smtClean="0"/>
              <a:t>VHDL</a:t>
            </a:r>
            <a:r>
              <a:rPr lang="fa-IR" sz="2000" dirty="0" smtClean="0"/>
              <a:t>، براي طراحي بصورت رفتاري فليپ فلاپ </a:t>
            </a:r>
            <a:r>
              <a:rPr lang="en-US" sz="1800" dirty="0" smtClean="0"/>
              <a:t>D</a:t>
            </a:r>
            <a:r>
              <a:rPr lang="fa-IR" sz="2000" dirty="0" smtClean="0"/>
              <a:t>، بطوريکه اگر ورودي </a:t>
            </a:r>
            <a:r>
              <a:rPr lang="en-US" sz="2000" dirty="0" err="1" smtClean="0"/>
              <a:t>rst</a:t>
            </a:r>
            <a:r>
              <a:rPr lang="fa-IR" sz="2000" dirty="0" smtClean="0"/>
              <a:t> برابر </a:t>
            </a:r>
            <a:r>
              <a:rPr lang="en-US" sz="2000" dirty="0" smtClean="0"/>
              <a:t>0</a:t>
            </a:r>
            <a:r>
              <a:rPr lang="fa-IR" sz="2000" dirty="0" smtClean="0"/>
              <a:t> شود، خروجي </a:t>
            </a:r>
            <a:r>
              <a:rPr lang="en-US" sz="2000" dirty="0" smtClean="0"/>
              <a:t>q</a:t>
            </a:r>
            <a:r>
              <a:rPr lang="fa-IR" sz="2000" dirty="0" smtClean="0"/>
              <a:t> مساوي </a:t>
            </a:r>
            <a:r>
              <a:rPr lang="en-US" sz="2000" dirty="0" smtClean="0"/>
              <a:t>0</a:t>
            </a:r>
            <a:r>
              <a:rPr lang="fa-IR" sz="2000" dirty="0" smtClean="0"/>
              <a:t> و در غير اينصورت در لبه بالارونده</a:t>
            </a:r>
            <a:r>
              <a:rPr lang="fa-IR" sz="2000" dirty="0"/>
              <a:t> </a:t>
            </a:r>
            <a:r>
              <a:rPr lang="fa-IR" sz="2000" dirty="0" smtClean="0"/>
              <a:t>پالس ساعت، </a:t>
            </a:r>
            <a:r>
              <a:rPr lang="en-US" sz="2000" dirty="0" smtClean="0"/>
              <a:t>d</a:t>
            </a:r>
            <a:r>
              <a:rPr lang="fa-IR" sz="2000" dirty="0" smtClean="0"/>
              <a:t> به </a:t>
            </a:r>
            <a:r>
              <a:rPr lang="en-US" sz="2000" dirty="0" smtClean="0"/>
              <a:t>q</a:t>
            </a:r>
            <a:r>
              <a:rPr lang="fa-IR" sz="2000" dirty="0" smtClean="0"/>
              <a:t> منتقل شود.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FF_D is</a:t>
            </a:r>
          </a:p>
          <a:p>
            <a:pPr marL="0" indent="0" algn="l" rtl="0">
              <a:buNone/>
            </a:pPr>
            <a:r>
              <a:rPr lang="en-US" dirty="0" smtClean="0"/>
              <a:t>Port( </a:t>
            </a:r>
            <a:r>
              <a:rPr lang="en-US" dirty="0" err="1" smtClean="0"/>
              <a:t>d,clk,rst</a:t>
            </a:r>
            <a:r>
              <a:rPr lang="en-US" dirty="0" smtClean="0"/>
              <a:t>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q: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ff_d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FFD_clk</a:t>
            </a:r>
            <a:r>
              <a:rPr lang="en-US" dirty="0" smtClean="0"/>
              <a:t> of FF_D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Process(</a:t>
            </a:r>
            <a:r>
              <a:rPr lang="en-US" dirty="0" err="1" smtClean="0"/>
              <a:t>d,clk,rst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if(</a:t>
            </a:r>
            <a:r>
              <a:rPr lang="en-US" dirty="0" err="1" smtClean="0"/>
              <a:t>rst</a:t>
            </a:r>
            <a:r>
              <a:rPr lang="en-US" dirty="0" smtClean="0"/>
              <a:t>=‘0’)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q&lt;= ‘0’;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</a:t>
            </a:r>
            <a:r>
              <a:rPr lang="en-US" dirty="0" err="1" smtClean="0"/>
              <a:t>elsif</a:t>
            </a:r>
            <a:r>
              <a:rPr lang="en-US" dirty="0" smtClean="0"/>
              <a:t>(</a:t>
            </a:r>
            <a:r>
              <a:rPr lang="en-US" dirty="0" err="1" smtClean="0"/>
              <a:t>clk’event</a:t>
            </a:r>
            <a:r>
              <a:rPr lang="en-US" dirty="0" smtClean="0"/>
              <a:t> and </a:t>
            </a:r>
            <a:r>
              <a:rPr lang="en-US" dirty="0" err="1" smtClean="0"/>
              <a:t>clk</a:t>
            </a:r>
            <a:r>
              <a:rPr lang="en-US" dirty="0" smtClean="0"/>
              <a:t>=‘1’)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q&lt;= d;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end if;</a:t>
            </a:r>
          </a:p>
          <a:p>
            <a:pPr marL="0" indent="0" algn="l" rtl="0">
              <a:buNone/>
            </a:pPr>
            <a:r>
              <a:rPr lang="en-US" dirty="0" smtClean="0"/>
              <a:t>End process;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FFD_clk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61543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fa-IR" sz="2000" dirty="0" smtClean="0"/>
              <a:t>مثال: برنامه </a:t>
            </a:r>
            <a:r>
              <a:rPr lang="en-US" sz="1800" dirty="0" smtClean="0"/>
              <a:t>VHDL</a:t>
            </a:r>
            <a:r>
              <a:rPr lang="fa-IR" sz="2000" dirty="0" smtClean="0"/>
              <a:t>، براي طراحي يک ثبات هشت بيتي با فليپ فلاپ </a:t>
            </a:r>
            <a:r>
              <a:rPr lang="en-US" sz="1800" dirty="0" smtClean="0"/>
              <a:t>D</a:t>
            </a:r>
            <a:r>
              <a:rPr lang="fa-IR" sz="2000" dirty="0" smtClean="0"/>
              <a:t>، بطوريکه با لبه بالارونده</a:t>
            </a:r>
            <a:r>
              <a:rPr lang="fa-IR" sz="2000" dirty="0"/>
              <a:t> </a:t>
            </a:r>
            <a:r>
              <a:rPr lang="fa-IR" sz="2000" dirty="0" smtClean="0"/>
              <a:t>پالس ساعت، ورودي 8 بيتي </a:t>
            </a:r>
            <a:r>
              <a:rPr lang="en-US" sz="2000" dirty="0" smtClean="0"/>
              <a:t>a</a:t>
            </a:r>
            <a:r>
              <a:rPr lang="fa-IR" sz="2000" dirty="0" smtClean="0"/>
              <a:t> را به خروجي </a:t>
            </a:r>
            <a:r>
              <a:rPr lang="en-US" sz="2000" dirty="0" smtClean="0"/>
              <a:t>d</a:t>
            </a:r>
            <a:r>
              <a:rPr lang="fa-IR" sz="2000" dirty="0" smtClean="0"/>
              <a:t> منتقل نمايد.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Entity register1 is</a:t>
            </a:r>
          </a:p>
          <a:p>
            <a:pPr marL="0" indent="0" algn="l" rtl="0">
              <a:buNone/>
            </a:pPr>
            <a:r>
              <a:rPr lang="en-US" dirty="0" smtClean="0"/>
              <a:t>Port( </a:t>
            </a:r>
            <a:r>
              <a:rPr lang="fa-IR" dirty="0" smtClean="0"/>
              <a:t>	</a:t>
            </a:r>
            <a:r>
              <a:rPr lang="en-US" dirty="0" smtClean="0"/>
              <a:t>a: in </a:t>
            </a:r>
            <a:r>
              <a:rPr lang="en-US" dirty="0" err="1" smtClean="0"/>
              <a:t>bit_vector</a:t>
            </a:r>
            <a:r>
              <a:rPr lang="en-US" dirty="0" smtClean="0"/>
              <a:t> (7 down to 0);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en-US" dirty="0" err="1" smtClean="0"/>
              <a:t>clk</a:t>
            </a:r>
            <a:r>
              <a:rPr lang="en-US" dirty="0" smtClean="0"/>
              <a:t>: in bit;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d</a:t>
            </a:r>
            <a:r>
              <a:rPr lang="en-US" dirty="0"/>
              <a:t>: </a:t>
            </a:r>
            <a:r>
              <a:rPr lang="en-US" dirty="0" err="1"/>
              <a:t>bit_vector</a:t>
            </a:r>
            <a:r>
              <a:rPr lang="en-US" dirty="0"/>
              <a:t> (7 down to 0);</a:t>
            </a:r>
            <a:endParaRPr lang="fa-IR" dirty="0"/>
          </a:p>
          <a:p>
            <a:pPr marL="0" indent="0" algn="l" rtl="0">
              <a:buNone/>
            </a:pP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entity register1;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beh</a:t>
            </a:r>
            <a:r>
              <a:rPr lang="en-US" dirty="0" smtClean="0"/>
              <a:t> of register1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Process(</a:t>
            </a:r>
            <a:r>
              <a:rPr lang="en-US" dirty="0" err="1" smtClean="0"/>
              <a:t>clk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if(</a:t>
            </a:r>
            <a:r>
              <a:rPr lang="en-US" dirty="0" err="1" smtClean="0"/>
              <a:t>clk’event</a:t>
            </a:r>
            <a:r>
              <a:rPr lang="en-US" dirty="0" smtClean="0"/>
              <a:t> and </a:t>
            </a:r>
            <a:r>
              <a:rPr lang="en-US" dirty="0" err="1" smtClean="0"/>
              <a:t>clk</a:t>
            </a:r>
            <a:r>
              <a:rPr lang="en-US" dirty="0" smtClean="0"/>
              <a:t>=‘1’)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d&lt;= a;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end if;</a:t>
            </a:r>
          </a:p>
          <a:p>
            <a:pPr marL="0" indent="0" algn="l" rtl="0">
              <a:buNone/>
            </a:pPr>
            <a:r>
              <a:rPr lang="en-US" dirty="0" smtClean="0"/>
              <a:t>End process;</a:t>
            </a:r>
          </a:p>
          <a:p>
            <a:pPr marL="0" indent="0" algn="l" rtl="0">
              <a:buNone/>
            </a:pPr>
            <a:r>
              <a:rPr lang="en-US" dirty="0" smtClean="0"/>
              <a:t>End architecture;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389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پروسس براي مدارهاي ترکيبي </a:t>
            </a:r>
            <a:r>
              <a:rPr lang="fa-IR" sz="2400" dirty="0" smtClean="0"/>
              <a:t>(</a:t>
            </a:r>
            <a:r>
              <a:rPr lang="en-US" sz="2400" dirty="0" smtClean="0"/>
              <a:t>combinational process</a:t>
            </a:r>
            <a:r>
              <a:rPr lang="fa-IR" sz="24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پروسس براي مدارهاي ترکيبي نيز مي‌تواند بکار رود. </a:t>
            </a:r>
          </a:p>
          <a:p>
            <a:r>
              <a:rPr lang="fa-IR" dirty="0" smtClean="0"/>
              <a:t>چون در مدار ترکيبي، با هر تغيير ورودي، خروجي نيز تغيير مي‌کند،</a:t>
            </a:r>
            <a:br>
              <a:rPr lang="fa-IR" dirty="0" smtClean="0"/>
            </a:br>
            <a:r>
              <a:rPr lang="fa-IR" dirty="0" smtClean="0"/>
              <a:t>لذا تمام ورودي‌هاي مدار بايد در ليست سيگنال‌هاي پروسس باشند.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8497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fa-IR" sz="2000" dirty="0" smtClean="0"/>
              <a:t>مثال: مقايسه کننده‌اي داراي 2 ورودي 8 بيتي </a:t>
            </a:r>
            <a:r>
              <a:rPr lang="en-US" sz="2000" dirty="0" smtClean="0"/>
              <a:t>a</a:t>
            </a:r>
            <a:r>
              <a:rPr lang="fa-IR" sz="2000" dirty="0" smtClean="0"/>
              <a:t> و </a:t>
            </a:r>
            <a:r>
              <a:rPr lang="en-US" sz="2000" dirty="0" smtClean="0"/>
              <a:t>b</a:t>
            </a:r>
            <a:r>
              <a:rPr lang="fa-IR" sz="2000" dirty="0" smtClean="0"/>
              <a:t> و خروجي يک بيتي </a:t>
            </a:r>
            <a:r>
              <a:rPr lang="en-US" sz="2000" dirty="0" smtClean="0"/>
              <a:t>equal</a:t>
            </a:r>
            <a:r>
              <a:rPr lang="fa-IR" sz="2000" dirty="0" smtClean="0"/>
              <a:t> است. اگر </a:t>
            </a:r>
            <a:r>
              <a:rPr lang="en-US" sz="2000" dirty="0" smtClean="0"/>
              <a:t>a=b</a:t>
            </a:r>
            <a:r>
              <a:rPr lang="fa-IR" sz="2000" dirty="0" smtClean="0"/>
              <a:t> باشد، بايد </a:t>
            </a:r>
            <a:r>
              <a:rPr lang="en-US" sz="2000" dirty="0" smtClean="0"/>
              <a:t>equal</a:t>
            </a:r>
            <a:r>
              <a:rPr lang="fa-IR" sz="2000" dirty="0" smtClean="0"/>
              <a:t> برابر </a:t>
            </a:r>
            <a:r>
              <a:rPr lang="en-US" sz="2000" dirty="0" smtClean="0"/>
              <a:t>1</a:t>
            </a:r>
            <a:r>
              <a:rPr lang="fa-IR" sz="2000" dirty="0" smtClean="0"/>
              <a:t> شود، در غير اينصورت برابر </a:t>
            </a:r>
            <a:r>
              <a:rPr lang="en-US" sz="2000" dirty="0" smtClean="0"/>
              <a:t>0</a:t>
            </a:r>
            <a:r>
              <a:rPr lang="fa-IR" sz="2000" dirty="0" smtClean="0"/>
              <a:t>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229200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proc_if2 is</a:t>
            </a:r>
          </a:p>
          <a:p>
            <a:pPr marL="0" indent="0" algn="l" rtl="0">
              <a:buNone/>
            </a:pPr>
            <a:r>
              <a:rPr lang="en-US" dirty="0" smtClean="0"/>
              <a:t>Port( </a:t>
            </a:r>
            <a:r>
              <a:rPr lang="fa-IR" dirty="0" smtClean="0"/>
              <a:t>	</a:t>
            </a:r>
            <a:r>
              <a:rPr lang="en-US" dirty="0" err="1" smtClean="0"/>
              <a:t>a,b</a:t>
            </a:r>
            <a:r>
              <a:rPr lang="en-US" dirty="0" smtClean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 (7 down to 0);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en-US" dirty="0" smtClean="0"/>
              <a:t>equal: out </a:t>
            </a:r>
            <a:r>
              <a:rPr lang="en-US" dirty="0" err="1" smtClean="0"/>
              <a:t>std_logic</a:t>
            </a:r>
            <a:r>
              <a:rPr lang="en-US" dirty="0"/>
              <a:t>)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/>
              <a:t>entity proc_if2 ;</a:t>
            </a:r>
            <a:endParaRPr lang="en-US" dirty="0" smtClean="0"/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beh</a:t>
            </a:r>
            <a:r>
              <a:rPr lang="en-US" dirty="0" smtClean="0"/>
              <a:t> </a:t>
            </a:r>
            <a:r>
              <a:rPr lang="en-US" dirty="0"/>
              <a:t>of proc_if2 is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Process(</a:t>
            </a:r>
            <a:r>
              <a:rPr lang="en-US" dirty="0" err="1" smtClean="0"/>
              <a:t>a,b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if a=b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equal&lt;= ‘1’;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else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smtClean="0"/>
              <a:t>     </a:t>
            </a:r>
            <a:r>
              <a:rPr lang="en-US" smtClean="0"/>
              <a:t>equal&lt;= </a:t>
            </a:r>
            <a:r>
              <a:rPr lang="en-US" dirty="0" smtClean="0"/>
              <a:t>‘0’;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end if;</a:t>
            </a:r>
          </a:p>
          <a:p>
            <a:pPr marL="0" indent="0" algn="l" rtl="0">
              <a:buNone/>
            </a:pPr>
            <a:r>
              <a:rPr lang="en-US" dirty="0" smtClean="0"/>
              <a:t>End process;</a:t>
            </a:r>
          </a:p>
          <a:p>
            <a:pPr marL="0" indent="0" algn="l" rtl="0">
              <a:buNone/>
            </a:pPr>
            <a:r>
              <a:rPr lang="en-US" dirty="0" smtClean="0"/>
              <a:t>End proc_if2;`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373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عبارت </a:t>
            </a:r>
            <a:r>
              <a:rPr lang="en-US" dirty="0" smtClean="0"/>
              <a:t>case</a:t>
            </a:r>
            <a:r>
              <a:rPr lang="fa-IR" dirty="0" smtClean="0"/>
              <a:t> در </a:t>
            </a:r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Case </a:t>
            </a:r>
            <a:r>
              <a:rPr lang="fa-IR" dirty="0" smtClean="0"/>
              <a:t>عبارت شرط </a:t>
            </a:r>
            <a:r>
              <a:rPr lang="en-US" dirty="0" smtClean="0"/>
              <a:t>  is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when </a:t>
            </a:r>
            <a:r>
              <a:rPr lang="fa-IR" dirty="0" smtClean="0"/>
              <a:t>مقدار1</a:t>
            </a:r>
            <a:r>
              <a:rPr lang="en-US" dirty="0" smtClean="0"/>
              <a:t> =&gt; </a:t>
            </a:r>
            <a:r>
              <a:rPr lang="fa-IR" dirty="0" smtClean="0"/>
              <a:t>عبارت1</a:t>
            </a:r>
            <a:r>
              <a:rPr lang="en-US" dirty="0" smtClean="0"/>
              <a:t>;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  when </a:t>
            </a:r>
            <a:r>
              <a:rPr lang="fa-IR" dirty="0" smtClean="0"/>
              <a:t>مقدار2</a:t>
            </a:r>
            <a:r>
              <a:rPr lang="en-US" dirty="0" smtClean="0"/>
              <a:t>=&gt; </a:t>
            </a:r>
            <a:r>
              <a:rPr lang="fa-IR" dirty="0"/>
              <a:t>ع</a:t>
            </a:r>
            <a:r>
              <a:rPr lang="fa-IR" dirty="0" smtClean="0"/>
              <a:t>بارت 2</a:t>
            </a:r>
            <a:r>
              <a:rPr lang="en-US" dirty="0" smtClean="0"/>
              <a:t>;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   . . . </a:t>
            </a:r>
          </a:p>
          <a:p>
            <a:pPr marL="0" indent="0" algn="l" rtl="0">
              <a:buNone/>
            </a:pPr>
            <a:r>
              <a:rPr lang="en-US" dirty="0" smtClean="0"/>
              <a:t>  when others=&gt; n </a:t>
            </a:r>
            <a:r>
              <a:rPr lang="fa-IR" dirty="0" smtClean="0"/>
              <a:t>عبارت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End case;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4487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/>
              <a:t>مثال: مولتي پلکسري با دو ورودي </a:t>
            </a:r>
            <a:r>
              <a:rPr lang="en-US" sz="2400" dirty="0" smtClean="0"/>
              <a:t>a</a:t>
            </a:r>
            <a:r>
              <a:rPr lang="fa-IR" sz="2400" dirty="0" smtClean="0"/>
              <a:t> و </a:t>
            </a:r>
            <a:r>
              <a:rPr lang="en-US" sz="2400" dirty="0" smtClean="0"/>
              <a:t>b</a:t>
            </a:r>
            <a:r>
              <a:rPr lang="fa-IR" sz="2400" dirty="0" smtClean="0"/>
              <a:t> و ورودي کنترل </a:t>
            </a:r>
            <a:r>
              <a:rPr lang="en-US" sz="2400" dirty="0" err="1" smtClean="0"/>
              <a:t>sel</a:t>
            </a:r>
            <a:r>
              <a:rPr lang="fa-IR" sz="2400" dirty="0" smtClean="0"/>
              <a:t> و خروجي </a:t>
            </a:r>
            <a:r>
              <a:rPr lang="en-US" sz="2400" dirty="0" smtClean="0"/>
              <a:t>C</a:t>
            </a:r>
            <a:r>
              <a:rPr lang="fa-IR" sz="2400" dirty="0" smtClean="0"/>
              <a:t>.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fa-IR" sz="2400" dirty="0" smtClean="0"/>
              <a:t>با استفاده از دستور </a:t>
            </a:r>
            <a:r>
              <a:rPr lang="en-US" sz="2400" dirty="0" smtClean="0"/>
              <a:t>Case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96544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smtClean="0"/>
              <a:t>Library ieee;</a:t>
            </a:r>
          </a:p>
          <a:p>
            <a:pPr marL="0" indent="0" algn="l" rtl="0">
              <a:buNone/>
            </a:pPr>
            <a:r>
              <a:rPr lang="en-US" smtClean="0"/>
              <a:t>Use ieee.std_logic_1164.all;</a:t>
            </a:r>
          </a:p>
          <a:p>
            <a:pPr marL="0" indent="0" algn="l" rtl="0">
              <a:buNone/>
            </a:pPr>
            <a:r>
              <a:rPr lang="en-US" smtClean="0"/>
              <a:t>Entity case1 is</a:t>
            </a:r>
          </a:p>
          <a:p>
            <a:pPr marL="0" indent="0" algn="l" rtl="0">
              <a:buNone/>
            </a:pPr>
            <a:r>
              <a:rPr lang="en-US"/>
              <a:t>	</a:t>
            </a:r>
            <a:r>
              <a:rPr lang="en-US" smtClean="0"/>
              <a:t>port( a,b,sel: in std_logic;</a:t>
            </a:r>
          </a:p>
          <a:p>
            <a:pPr marL="0" indent="0" algn="l" rtl="0">
              <a:buNone/>
            </a:pPr>
            <a:r>
              <a:rPr lang="en-US"/>
              <a:t>	</a:t>
            </a:r>
            <a:r>
              <a:rPr lang="en-US" smtClean="0"/>
              <a:t>	c: out std_logic);</a:t>
            </a:r>
          </a:p>
          <a:p>
            <a:pPr marL="0" indent="0" algn="l" rtl="0">
              <a:buNone/>
            </a:pPr>
            <a:r>
              <a:rPr lang="en-US" smtClean="0"/>
              <a:t>End case1;</a:t>
            </a:r>
          </a:p>
          <a:p>
            <a:pPr marL="0" indent="0" algn="l" rtl="0">
              <a:buNone/>
            </a:pPr>
            <a:r>
              <a:rPr lang="en-US" smtClean="0"/>
              <a:t>Architecture case1_arch of case1 is</a:t>
            </a:r>
          </a:p>
          <a:p>
            <a:pPr marL="0" indent="0" algn="l" rtl="0">
              <a:buNone/>
            </a:pPr>
            <a:r>
              <a:rPr lang="en-US" smtClean="0"/>
              <a:t>Begin</a:t>
            </a:r>
          </a:p>
          <a:p>
            <a:pPr marL="0" indent="0" algn="l" rtl="0">
              <a:buNone/>
            </a:pPr>
            <a:r>
              <a:rPr lang="en-US"/>
              <a:t>	</a:t>
            </a:r>
            <a:r>
              <a:rPr lang="en-US" smtClean="0"/>
              <a:t>pro: process(sel,a,b)</a:t>
            </a:r>
          </a:p>
          <a:p>
            <a:pPr marL="0" indent="0" algn="l" rtl="0">
              <a:buNone/>
            </a:pPr>
            <a:r>
              <a:rPr lang="en-US"/>
              <a:t>	 </a:t>
            </a:r>
            <a:r>
              <a:rPr lang="en-US" smtClean="0"/>
              <a:t>       begin</a:t>
            </a:r>
          </a:p>
          <a:p>
            <a:pPr marL="0" indent="0" algn="l" rtl="0">
              <a:buNone/>
            </a:pPr>
            <a:r>
              <a:rPr lang="en-US"/>
              <a:t>	</a:t>
            </a:r>
            <a:r>
              <a:rPr lang="en-US" smtClean="0"/>
              <a:t>	case sel is</a:t>
            </a:r>
          </a:p>
          <a:p>
            <a:pPr marL="0" indent="0" algn="l" rtl="0">
              <a:buNone/>
            </a:pPr>
            <a:r>
              <a:rPr lang="en-US"/>
              <a:t>	</a:t>
            </a:r>
            <a:r>
              <a:rPr lang="en-US" smtClean="0"/>
              <a:t>	when ‘0’ =&gt;  c&lt;=a;</a:t>
            </a:r>
          </a:p>
          <a:p>
            <a:pPr marL="0" indent="0" algn="l" rtl="0">
              <a:buNone/>
            </a:pPr>
            <a:r>
              <a:rPr lang="en-US"/>
              <a:t>	</a:t>
            </a:r>
            <a:r>
              <a:rPr lang="en-US" smtClean="0"/>
              <a:t>	when others =&gt;   c&lt;=b;</a:t>
            </a:r>
          </a:p>
          <a:p>
            <a:pPr marL="0" indent="0" algn="l" rtl="0">
              <a:buNone/>
            </a:pPr>
            <a:r>
              <a:rPr lang="en-US"/>
              <a:t>	 </a:t>
            </a:r>
            <a:r>
              <a:rPr lang="en-US" smtClean="0"/>
              <a:t>       end case;</a:t>
            </a:r>
          </a:p>
          <a:p>
            <a:pPr marL="0" indent="0" algn="l" rtl="0">
              <a:buNone/>
            </a:pPr>
            <a:r>
              <a:rPr lang="en-US"/>
              <a:t>	</a:t>
            </a:r>
            <a:r>
              <a:rPr lang="en-US" smtClean="0"/>
              <a:t>end process;</a:t>
            </a:r>
          </a:p>
          <a:p>
            <a:pPr marL="0" indent="0" algn="l" rtl="0">
              <a:buNone/>
            </a:pPr>
            <a:r>
              <a:rPr lang="en-US" smtClean="0"/>
              <a:t>End case1_arch;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080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عبارت </a:t>
            </a:r>
            <a:r>
              <a:rPr lang="en-US" smtClean="0"/>
              <a:t>null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a-IR" sz="4000" dirty="0" smtClean="0"/>
              <a:t>در </a:t>
            </a:r>
            <a:r>
              <a:rPr lang="en-US" sz="4000" dirty="0" err="1" smtClean="0"/>
              <a:t>vhdl</a:t>
            </a:r>
            <a:r>
              <a:rPr lang="fa-IR" sz="4000" dirty="0" smtClean="0"/>
              <a:t> عبارت </a:t>
            </a:r>
            <a:r>
              <a:rPr lang="en-US" sz="4000" dirty="0" smtClean="0"/>
              <a:t>null</a:t>
            </a:r>
            <a:r>
              <a:rPr lang="fa-IR" sz="4000" dirty="0" smtClean="0"/>
              <a:t> يعني کاري</a:t>
            </a:r>
            <a:r>
              <a:rPr lang="en-US" sz="4000" dirty="0" smtClean="0"/>
              <a:t> </a:t>
            </a:r>
            <a:r>
              <a:rPr lang="fa-IR" sz="4000" dirty="0" smtClean="0"/>
              <a:t>انجام نده و معمولاً در </a:t>
            </a:r>
            <a:r>
              <a:rPr lang="en-US" sz="4000" dirty="0" smtClean="0"/>
              <a:t>case</a:t>
            </a:r>
            <a:r>
              <a:rPr lang="fa-IR" sz="4000" dirty="0" smtClean="0"/>
              <a:t> استفاده مي‌شود.</a:t>
            </a:r>
          </a:p>
          <a:p>
            <a:endParaRPr lang="en-US" dirty="0" smtClean="0"/>
          </a:p>
          <a:p>
            <a:r>
              <a:rPr lang="fa-IR" dirty="0" smtClean="0"/>
              <a:t>مثال: مالتي پلکسر مثال قبل:</a:t>
            </a:r>
          </a:p>
          <a:p>
            <a:pPr marL="0" indent="0" algn="l" rtl="0">
              <a:buNone/>
            </a:pPr>
            <a:r>
              <a:rPr lang="en-US" dirty="0"/>
              <a:t>Architecture case1_arch of case1 is</a:t>
            </a:r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	pro: process(</a:t>
            </a:r>
            <a:r>
              <a:rPr lang="en-US" dirty="0" err="1"/>
              <a:t>sel,a,b</a:t>
            </a:r>
            <a:r>
              <a:rPr lang="en-US" dirty="0"/>
              <a:t>)</a:t>
            </a:r>
          </a:p>
          <a:p>
            <a:pPr marL="0" indent="0" algn="l" rtl="0">
              <a:buNone/>
            </a:pPr>
            <a:r>
              <a:rPr lang="en-US" dirty="0"/>
              <a:t>	        begin</a:t>
            </a:r>
          </a:p>
          <a:p>
            <a:pPr marL="0" indent="0" algn="l" rtl="0">
              <a:buNone/>
            </a:pPr>
            <a:r>
              <a:rPr lang="en-US" dirty="0"/>
              <a:t>		case </a:t>
            </a:r>
            <a:r>
              <a:rPr lang="en-US" dirty="0" err="1"/>
              <a:t>sel</a:t>
            </a:r>
            <a:r>
              <a:rPr lang="en-US" dirty="0"/>
              <a:t> is</a:t>
            </a:r>
          </a:p>
          <a:p>
            <a:pPr marL="0" indent="0" algn="l" rtl="0">
              <a:buNone/>
            </a:pPr>
            <a:r>
              <a:rPr lang="en-US" dirty="0"/>
              <a:t>		when ‘0’ =&gt;  c&lt;=a</a:t>
            </a:r>
            <a:r>
              <a:rPr lang="en-US" dirty="0" smtClean="0"/>
              <a:t>;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	</a:t>
            </a:r>
            <a:r>
              <a:rPr lang="en-US" dirty="0" smtClean="0"/>
              <a:t>when ‘1’ =&gt; c &lt;=b;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when others =&gt;  </a:t>
            </a:r>
            <a:r>
              <a:rPr lang="en-US" dirty="0" smtClean="0"/>
              <a:t>null;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        end case;</a:t>
            </a:r>
          </a:p>
          <a:p>
            <a:pPr marL="0" indent="0" algn="l" rtl="0">
              <a:buNone/>
            </a:pPr>
            <a:r>
              <a:rPr lang="en-US" dirty="0"/>
              <a:t>	end process;</a:t>
            </a:r>
          </a:p>
          <a:p>
            <a:pPr marL="0" indent="0" algn="l" rtl="0">
              <a:buNone/>
            </a:pPr>
            <a:r>
              <a:rPr lang="en-US" dirty="0"/>
              <a:t>End case1_arch;</a:t>
            </a: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0709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کاربرد متغير در پروسس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در توصيف </a:t>
            </a:r>
            <a:r>
              <a:rPr lang="en-US" dirty="0" smtClean="0"/>
              <a:t>dataflow</a:t>
            </a:r>
            <a:r>
              <a:rPr lang="fa-IR" dirty="0" smtClean="0"/>
              <a:t>، براي نمايش اطلاعات معمولاً از سيگنال استفاده مي‌شود.</a:t>
            </a:r>
          </a:p>
          <a:p>
            <a:r>
              <a:rPr lang="fa-IR" dirty="0" smtClean="0"/>
              <a:t>در پروسس علاوه بر سيگنال، براي نگه داري و ذخيره اطلاعات متغير بکار برده مي‌شود.</a:t>
            </a:r>
            <a:endParaRPr lang="en-US" dirty="0" smtClean="0"/>
          </a:p>
          <a:p>
            <a:r>
              <a:rPr lang="fa-IR" dirty="0" smtClean="0"/>
              <a:t>فرم کلي تعريف متغير</a:t>
            </a:r>
          </a:p>
          <a:p>
            <a:pPr marL="0" indent="0" algn="l" rtl="0">
              <a:buNone/>
            </a:pPr>
            <a:r>
              <a:rPr lang="en-US" dirty="0" smtClean="0"/>
              <a:t>Variable </a:t>
            </a:r>
            <a:r>
              <a:rPr lang="fa-IR" dirty="0" smtClean="0"/>
              <a:t> نوع : نام متغير</a:t>
            </a:r>
            <a:r>
              <a:rPr lang="en-US" dirty="0" smtClean="0"/>
              <a:t>[:=</a:t>
            </a:r>
            <a:r>
              <a:rPr lang="fa-IR" dirty="0" smtClean="0"/>
              <a:t>مقدار اوليه</a:t>
            </a:r>
            <a:r>
              <a:rPr lang="en-US" dirty="0" smtClean="0"/>
              <a:t>]</a:t>
            </a:r>
            <a:endParaRPr lang="fa-IR" dirty="0" smtClean="0"/>
          </a:p>
        </p:txBody>
      </p:sp>
    </p:spTree>
    <p:extLst>
      <p:ext uri="{BB962C8B-B14F-4D97-AF65-F5344CB8AC3E}">
        <p14:creationId xmlns="" xmlns:p14="http://schemas.microsoft.com/office/powerpoint/2010/main" val="165333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7" y="2362200"/>
            <a:ext cx="7000925" cy="10668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طراحي کامپيوتري سيستم هاي ديجيتال</a:t>
            </a:r>
            <a:endParaRPr lang="en-GB" sz="3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291514" y="4233018"/>
            <a:ext cx="4305025" cy="120032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1"/>
            <a:r>
              <a:rPr lang="fa-IR" sz="3600" dirty="0" smtClean="0">
                <a:cs typeface="B Traffic" panose="00000400000000000000" pitchFamily="2" charset="-78"/>
              </a:rPr>
              <a:t>توصيف يا مدلسازي رفتاري</a:t>
            </a:r>
            <a:endParaRPr lang="en-US" sz="3600" dirty="0" smtClean="0">
              <a:cs typeface="B Traffic" panose="00000400000000000000" pitchFamily="2" charset="-78"/>
            </a:endParaRPr>
          </a:p>
          <a:p>
            <a:pPr algn="ctr" rtl="1"/>
            <a:r>
              <a:rPr lang="en-US" sz="3600" dirty="0">
                <a:cs typeface="B Traffic" panose="00000400000000000000" pitchFamily="2" charset="-78"/>
              </a:rPr>
              <a:t>Behavioral </a:t>
            </a:r>
            <a:r>
              <a:rPr lang="en-US" sz="3600" dirty="0" smtClean="0">
                <a:cs typeface="B Traffic" panose="00000400000000000000" pitchFamily="2" charset="-78"/>
              </a:rPr>
              <a:t>Modeling</a:t>
            </a:r>
            <a:endParaRPr lang="en-US" sz="3600" dirty="0">
              <a:cs typeface="B Traffic" panose="00000400000000000000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918841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پاييز 96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/>
              <a:t>مثال: </a:t>
            </a:r>
            <a:r>
              <a:rPr lang="fa-IR" sz="3600" dirty="0" smtClean="0"/>
              <a:t>کنتور 8 بيتي با ورودي </a:t>
            </a:r>
            <a:r>
              <a:rPr lang="en-US" sz="3600" dirty="0" err="1" smtClean="0"/>
              <a:t>clk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</a:t>
            </a:r>
            <a:r>
              <a:rPr lang="en-US" dirty="0" err="1" smtClean="0"/>
              <a:t>counter_int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 </a:t>
            </a:r>
            <a:r>
              <a:rPr lang="en-US" dirty="0" err="1" smtClean="0"/>
              <a:t>clk</a:t>
            </a:r>
            <a:r>
              <a:rPr lang="en-US" dirty="0" smtClean="0"/>
              <a:t>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count: out integer range 0 to 255);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counter_int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behavorial</a:t>
            </a:r>
            <a:r>
              <a:rPr lang="en-US" dirty="0" smtClean="0"/>
              <a:t> of </a:t>
            </a:r>
            <a:r>
              <a:rPr lang="en-US" dirty="0" err="1" smtClean="0"/>
              <a:t>counter_int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Count</a:t>
            </a:r>
            <a:r>
              <a:rPr lang="en-US" dirty="0"/>
              <a:t>: process(</a:t>
            </a:r>
            <a:r>
              <a:rPr lang="en-US" dirty="0" err="1"/>
              <a:t>clk</a:t>
            </a:r>
            <a:r>
              <a:rPr lang="en-US" dirty="0"/>
              <a:t>)</a:t>
            </a:r>
          </a:p>
          <a:p>
            <a:pPr marL="0" indent="0" algn="l" rtl="0">
              <a:buNone/>
            </a:pPr>
            <a:r>
              <a:rPr lang="en-US" dirty="0"/>
              <a:t>	variable </a:t>
            </a:r>
            <a:r>
              <a:rPr lang="en-US" dirty="0" err="1"/>
              <a:t>cnt</a:t>
            </a:r>
            <a:r>
              <a:rPr lang="en-US" dirty="0"/>
              <a:t>: </a:t>
            </a:r>
            <a:r>
              <a:rPr lang="en-US" dirty="0" smtClean="0"/>
              <a:t>integer range 0 to 255;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if (</a:t>
            </a:r>
            <a:r>
              <a:rPr lang="en-US" dirty="0" err="1" smtClean="0"/>
              <a:t>clk’event</a:t>
            </a:r>
            <a:r>
              <a:rPr lang="en-US" dirty="0" smtClean="0"/>
              <a:t> and </a:t>
            </a:r>
            <a:r>
              <a:rPr lang="en-US" dirty="0" err="1" smtClean="0"/>
              <a:t>clk</a:t>
            </a:r>
            <a:r>
              <a:rPr lang="en-US" dirty="0" smtClean="0"/>
              <a:t>=‘1’) then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</a:t>
            </a:r>
            <a:r>
              <a:rPr lang="en-US" dirty="0" err="1" smtClean="0"/>
              <a:t>cnt</a:t>
            </a:r>
            <a:r>
              <a:rPr lang="en-US" dirty="0"/>
              <a:t>:= cnt+1;</a:t>
            </a:r>
          </a:p>
          <a:p>
            <a:pPr marL="0" indent="0" algn="l" rtl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enf</a:t>
            </a:r>
            <a:r>
              <a:rPr lang="en-US" dirty="0" smtClean="0"/>
              <a:t> if;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count &lt;= </a:t>
            </a:r>
            <a:r>
              <a:rPr lang="en-US" dirty="0" err="1" smtClean="0"/>
              <a:t>cnt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end </a:t>
            </a:r>
            <a:r>
              <a:rPr lang="en-US" dirty="0" smtClean="0"/>
              <a:t>process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2037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نکات متغير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براي تخصيص مقدار به </a:t>
            </a:r>
            <a:r>
              <a:rPr lang="en-US" dirty="0" smtClean="0"/>
              <a:t>variable</a:t>
            </a:r>
            <a:r>
              <a:rPr lang="fa-IR" dirty="0" smtClean="0"/>
              <a:t> از علامت </a:t>
            </a:r>
            <a:r>
              <a:rPr lang="en-US" dirty="0" smtClean="0"/>
              <a:t>:=</a:t>
            </a:r>
            <a:r>
              <a:rPr lang="fa-IR" dirty="0" smtClean="0"/>
              <a:t> استفاده مي‌شود.</a:t>
            </a:r>
          </a:p>
          <a:p>
            <a:pPr marL="514350" indent="-514350">
              <a:buFont typeface="+mj-lt"/>
              <a:buAutoNum type="arabicPeriod"/>
            </a:pPr>
            <a:endParaRPr lang="fa-IR" dirty="0" smtClean="0"/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متغير قبل از </a:t>
            </a:r>
            <a:r>
              <a:rPr lang="en-US" dirty="0" smtClean="0"/>
              <a:t>begin</a:t>
            </a:r>
            <a:r>
              <a:rPr lang="fa-IR" dirty="0" smtClean="0"/>
              <a:t> داخل </a:t>
            </a:r>
            <a:r>
              <a:rPr lang="en-US" dirty="0" smtClean="0"/>
              <a:t>process</a:t>
            </a:r>
            <a:r>
              <a:rPr lang="fa-IR" dirty="0" smtClean="0"/>
              <a:t> براي ذخيره اطلاعات استفاده مي‌شود و اطلاعات را در بين زمان اجراي </a:t>
            </a:r>
            <a:r>
              <a:rPr lang="en-US" dirty="0" smtClean="0"/>
              <a:t>process</a:t>
            </a:r>
            <a:r>
              <a:rPr lang="fa-IR" dirty="0" smtClean="0"/>
              <a:t> نگه‌داري مي‌کند.</a:t>
            </a:r>
          </a:p>
          <a:p>
            <a:pPr marL="514350" indent="-514350">
              <a:buFont typeface="+mj-lt"/>
              <a:buAutoNum type="arabicPeriod"/>
            </a:pPr>
            <a:endParaRPr lang="fa-IR" dirty="0" smtClean="0"/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داخل </a:t>
            </a:r>
            <a:r>
              <a:rPr lang="en-US" dirty="0" smtClean="0"/>
              <a:t>process</a:t>
            </a:r>
            <a:r>
              <a:rPr lang="fa-IR" dirty="0" smtClean="0"/>
              <a:t> نمي‌توان پورت خروجي را خواند. براي اين کار بايد يک متغير داخل پروسس توصيف نمود.</a:t>
            </a:r>
          </a:p>
          <a:p>
            <a:pPr marL="514350" indent="-514350">
              <a:buFont typeface="+mj-lt"/>
              <a:buAutoNum type="arabicPeriod"/>
            </a:pPr>
            <a:endParaRPr lang="fa-IR" dirty="0" smtClean="0"/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اگر متغيري (مثلاً </a:t>
            </a:r>
            <a:r>
              <a:rPr lang="en-US" dirty="0" err="1" smtClean="0"/>
              <a:t>cnt</a:t>
            </a:r>
            <a:r>
              <a:rPr lang="fa-IR" dirty="0" smtClean="0"/>
              <a:t>) در پروسس توصيف شود، اين متغير فقط داخل پروسس قابل استفاده است.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2415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تفاوت متغير و سيگنال در پروسس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اگر در پروسس، مقداري (با علامت =:) به متغيري داده شود، بلافاصله متغير آن مقدار را مي‌گيرد.</a:t>
            </a:r>
          </a:p>
          <a:p>
            <a:r>
              <a:rPr lang="fa-IR" dirty="0" smtClean="0"/>
              <a:t>ولي اگر در پروسس مقداري (با علامت </a:t>
            </a:r>
            <a:r>
              <a:rPr lang="en-US" dirty="0" smtClean="0"/>
              <a:t>&lt;=</a:t>
            </a:r>
            <a:r>
              <a:rPr lang="fa-IR" dirty="0" smtClean="0"/>
              <a:t>) به سيگنال داده شود، بعد از اينکه تمام عبارات پروسس ارزيابي و کامل شد و پروسس پايان يافت، مقدار مذکور به سيگنال تخصيص مي‌يابد.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1750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3178696" cy="4389120"/>
          </a:xfrm>
        </p:spPr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Signal </a:t>
            </a:r>
            <a:r>
              <a:rPr lang="en-US" dirty="0" err="1" smtClean="0"/>
              <a:t>x,y,z:bit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…</a:t>
            </a:r>
          </a:p>
          <a:p>
            <a:pPr marL="0" indent="0" algn="l" rtl="0">
              <a:buNone/>
            </a:pPr>
            <a:r>
              <a:rPr lang="en-US" dirty="0" smtClean="0"/>
              <a:t>Process(y)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x&lt;= y;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z &lt;= not x;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716016" y="1935480"/>
            <a:ext cx="3178696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r" rtl="1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1pPr>
            <a:lvl2pPr marL="640080" indent="-246888" algn="r" rtl="1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2pPr>
            <a:lvl3pPr marL="914400" indent="-246888" algn="r" rtl="1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3pPr>
            <a:lvl4pPr marL="1188720" indent="-210312" algn="r" rtl="1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4pPr>
            <a:lvl5pPr marL="1463040" indent="-210312" algn="r" rtl="1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B Nazanin" panose="00000400000000000000" pitchFamily="2" charset="-78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 typeface="Wingdings 2"/>
              <a:buNone/>
            </a:pPr>
            <a:r>
              <a:rPr lang="en-US" dirty="0" smtClean="0"/>
              <a:t>Process(y)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Variable </a:t>
            </a:r>
            <a:r>
              <a:rPr lang="en-US" dirty="0" err="1" smtClean="0"/>
              <a:t>x,z</a:t>
            </a:r>
            <a:r>
              <a:rPr lang="en-US" dirty="0" smtClean="0"/>
              <a:t> :bit;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	x := y;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	z := not x;</a:t>
            </a:r>
          </a:p>
          <a:p>
            <a:pPr marL="0" indent="0" algn="l" rtl="0">
              <a:buFont typeface="Wingdings 2"/>
              <a:buNone/>
            </a:pPr>
            <a:r>
              <a:rPr lang="en-US" dirty="0" smtClean="0"/>
              <a:t>End;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7374" y="5733256"/>
            <a:ext cx="31895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1"/>
            <a:r>
              <a:rPr lang="fa-IR" sz="2000" dirty="0" smtClean="0">
                <a:cs typeface="B Nazanin" panose="00000400000000000000" pitchFamily="2" charset="-78"/>
              </a:rPr>
              <a:t>مقدار</a:t>
            </a:r>
            <a:r>
              <a:rPr lang="en-US" sz="2000" dirty="0" smtClean="0">
                <a:cs typeface="B Nazanin" panose="00000400000000000000" pitchFamily="2" charset="-78"/>
              </a:rPr>
              <a:t> z</a:t>
            </a:r>
            <a:r>
              <a:rPr lang="fa-IR" sz="2000" dirty="0" smtClean="0">
                <a:cs typeface="B Nazanin" panose="00000400000000000000" pitchFamily="2" charset="-78"/>
              </a:rPr>
              <a:t> برابر معکوس مقدار قبلي </a:t>
            </a:r>
            <a:r>
              <a:rPr lang="en-US" sz="2000" dirty="0" smtClean="0">
                <a:cs typeface="B Nazanin" panose="00000400000000000000" pitchFamily="2" charset="-78"/>
              </a:rPr>
              <a:t>x </a:t>
            </a:r>
            <a:r>
              <a:rPr lang="fa-IR" sz="2000" dirty="0" smtClean="0">
                <a:cs typeface="B Nazanin" panose="00000400000000000000" pitchFamily="2" charset="-78"/>
              </a:rPr>
              <a:t> است.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5013176"/>
            <a:ext cx="4451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1"/>
            <a:r>
              <a:rPr lang="fa-IR" sz="2000" dirty="0" smtClean="0">
                <a:cs typeface="B Nazanin" panose="00000400000000000000" pitchFamily="2" charset="-78"/>
              </a:rPr>
              <a:t>مقدار</a:t>
            </a:r>
            <a:r>
              <a:rPr lang="en-US" sz="2000" dirty="0" smtClean="0">
                <a:cs typeface="B Nazanin" panose="00000400000000000000" pitchFamily="2" charset="-78"/>
              </a:rPr>
              <a:t> z</a:t>
            </a:r>
            <a:r>
              <a:rPr lang="fa-IR" sz="2000" dirty="0" smtClean="0">
                <a:cs typeface="B Nazanin" panose="00000400000000000000" pitchFamily="2" charset="-78"/>
              </a:rPr>
              <a:t> برابر معکوس مقدار جديد</a:t>
            </a:r>
            <a:r>
              <a:rPr lang="en-US" sz="2000" dirty="0" smtClean="0">
                <a:cs typeface="B Nazanin" panose="00000400000000000000" pitchFamily="2" charset="-78"/>
              </a:rPr>
              <a:t>x </a:t>
            </a:r>
            <a:r>
              <a:rPr lang="fa-IR" sz="2000" dirty="0" smtClean="0">
                <a:cs typeface="B Nazanin" panose="00000400000000000000" pitchFamily="2" charset="-78"/>
              </a:rPr>
              <a:t> يعني معکوس </a:t>
            </a:r>
            <a:r>
              <a:rPr lang="en-US" sz="2000" dirty="0" smtClean="0">
                <a:cs typeface="B Nazanin" panose="00000400000000000000" pitchFamily="2" charset="-78"/>
              </a:rPr>
              <a:t>y</a:t>
            </a:r>
            <a:r>
              <a:rPr lang="fa-IR" sz="2000" dirty="0" smtClean="0">
                <a:cs typeface="B Nazanin" panose="00000400000000000000" pitchFamily="2" charset="-78"/>
              </a:rPr>
              <a:t> است.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520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حلقه (</a:t>
            </a:r>
            <a:r>
              <a:rPr lang="en-US" dirty="0" smtClean="0"/>
              <a:t>loop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Loop</a:t>
            </a:r>
            <a:r>
              <a:rPr lang="fa-IR" dirty="0" smtClean="0"/>
              <a:t> داخل </a:t>
            </a:r>
            <a:r>
              <a:rPr lang="en-US" dirty="0" smtClean="0"/>
              <a:t>process</a:t>
            </a:r>
            <a:r>
              <a:rPr lang="fa-IR" dirty="0" smtClean="0"/>
              <a:t> قرار مي‌گيرد و عبارات آن بصورت پشت سر هم اجرا مي‌شوند.</a:t>
            </a:r>
          </a:p>
          <a:p>
            <a:r>
              <a:rPr lang="fa-IR" dirty="0" smtClean="0"/>
              <a:t>فرم کلي دستور </a:t>
            </a:r>
            <a:r>
              <a:rPr lang="en-US" dirty="0" smtClean="0"/>
              <a:t>loop</a:t>
            </a:r>
            <a:r>
              <a:rPr lang="fa-IR" dirty="0" smtClean="0"/>
              <a:t>:</a:t>
            </a:r>
          </a:p>
          <a:p>
            <a:pPr algn="l" rtl="0"/>
            <a:r>
              <a:rPr lang="en-US" dirty="0" smtClean="0"/>
              <a:t>[</a:t>
            </a:r>
            <a:r>
              <a:rPr lang="fa-IR" dirty="0" smtClean="0"/>
              <a:t>برچسب</a:t>
            </a:r>
            <a:r>
              <a:rPr lang="en-US" dirty="0" smtClean="0"/>
              <a:t>]: </a:t>
            </a:r>
            <a:r>
              <a:rPr lang="fa-IR" dirty="0" smtClean="0"/>
              <a:t>روش تکرار</a:t>
            </a:r>
            <a:r>
              <a:rPr lang="en-US" dirty="0" smtClean="0"/>
              <a:t> loop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عبارت 1</a:t>
            </a:r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عبارت 2</a:t>
            </a:r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...</a:t>
            </a:r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en-US" dirty="0" smtClean="0"/>
              <a:t>end loop [</a:t>
            </a:r>
            <a:r>
              <a:rPr lang="fa-IR" dirty="0" smtClean="0"/>
              <a:t>نام برچسب</a:t>
            </a:r>
            <a:r>
              <a:rPr lang="en-US" dirty="0" smtClean="0"/>
              <a:t>];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2456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انواع </a:t>
            </a:r>
            <a:r>
              <a:rPr lang="en-US" dirty="0" smtClean="0"/>
              <a:t>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سه فرم </a:t>
            </a:r>
            <a:r>
              <a:rPr lang="en-US" dirty="0"/>
              <a:t>loop</a:t>
            </a:r>
            <a:r>
              <a:rPr lang="fa-IR" dirty="0"/>
              <a:t> وجود </a:t>
            </a:r>
            <a:r>
              <a:rPr lang="fa-IR" dirty="0" smtClean="0"/>
              <a:t>دارد</a:t>
            </a:r>
            <a:r>
              <a:rPr lang="en-US" dirty="0" smtClean="0"/>
              <a:t>: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dirty="0" smtClean="0"/>
              <a:t>For . . . Loop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dirty="0" smtClean="0"/>
              <a:t>While . . . Loop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dirty="0" smtClean="0"/>
              <a:t>Loop</a:t>
            </a:r>
            <a:r>
              <a:rPr lang="fa-IR" dirty="0" smtClean="0"/>
              <a:t> ساده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634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For . . .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روشي براي تکرار و اجراي قسمتي از کد يا برنامه </a:t>
            </a:r>
            <a:r>
              <a:rPr lang="en-US" dirty="0" smtClean="0"/>
              <a:t>VHDL</a:t>
            </a:r>
            <a:r>
              <a:rPr lang="fa-IR" dirty="0" smtClean="0"/>
              <a:t> به تعداد معين، داخل </a:t>
            </a:r>
            <a:r>
              <a:rPr lang="en-US" dirty="0" smtClean="0"/>
              <a:t>process</a:t>
            </a:r>
            <a:r>
              <a:rPr lang="fa-IR" dirty="0" smtClean="0"/>
              <a:t> است.</a:t>
            </a:r>
          </a:p>
          <a:p>
            <a:r>
              <a:rPr lang="fa-IR" dirty="0" smtClean="0"/>
              <a:t>فرم کلي:</a:t>
            </a:r>
          </a:p>
          <a:p>
            <a:pPr algn="l" rtl="0"/>
            <a:r>
              <a:rPr lang="en-US" dirty="0" smtClean="0"/>
              <a:t>[</a:t>
            </a:r>
            <a:r>
              <a:rPr lang="fa-IR" dirty="0" smtClean="0"/>
              <a:t>برچسب</a:t>
            </a:r>
            <a:r>
              <a:rPr lang="en-US" dirty="0" smtClean="0"/>
              <a:t>] for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fa-IR" dirty="0" smtClean="0"/>
              <a:t>محدوده عمل</a:t>
            </a:r>
            <a:r>
              <a:rPr lang="en-US" dirty="0" smtClean="0"/>
              <a:t> loop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عبارت1</a:t>
            </a:r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عبارت2</a:t>
            </a:r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fa-IR" dirty="0" smtClean="0"/>
              <a:t>...</a:t>
            </a:r>
          </a:p>
          <a:p>
            <a:pPr marL="0" indent="0" algn="l" rtl="0">
              <a:buNone/>
            </a:pPr>
            <a:r>
              <a:rPr lang="en-US" dirty="0" smtClean="0"/>
              <a:t>End loop [</a:t>
            </a:r>
            <a:r>
              <a:rPr lang="fa-IR" dirty="0" smtClean="0"/>
              <a:t>برچسب</a:t>
            </a:r>
            <a:r>
              <a:rPr lang="en-US" dirty="0" smtClean="0"/>
              <a:t>];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براي محدوده عمل از </a:t>
            </a:r>
            <a:r>
              <a:rPr lang="en-US" dirty="0" err="1" smtClean="0"/>
              <a:t>downto</a:t>
            </a:r>
            <a:r>
              <a:rPr lang="fa-IR" dirty="0" smtClean="0"/>
              <a:t> يا </a:t>
            </a:r>
            <a:r>
              <a:rPr lang="en-US" dirty="0" smtClean="0"/>
              <a:t>to</a:t>
            </a:r>
            <a:r>
              <a:rPr lang="fa-IR" dirty="0" smtClean="0"/>
              <a:t> استفاده مي‌شود.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5906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برنامه </a:t>
            </a:r>
            <a:r>
              <a:rPr lang="en-US" sz="2800" dirty="0" smtClean="0"/>
              <a:t>VHDL</a:t>
            </a:r>
            <a:r>
              <a:rPr lang="fa-IR" sz="2800" dirty="0" smtClean="0"/>
              <a:t>ي که عناصر دو آرايه چهار عنصري </a:t>
            </a:r>
            <a:r>
              <a:rPr lang="en-US" sz="2800" dirty="0" smtClean="0"/>
              <a:t>a</a:t>
            </a:r>
            <a:r>
              <a:rPr lang="fa-IR" sz="2800" dirty="0" smtClean="0"/>
              <a:t> و </a:t>
            </a:r>
            <a:r>
              <a:rPr lang="en-US" sz="2800" dirty="0" smtClean="0"/>
              <a:t>b</a:t>
            </a:r>
            <a:r>
              <a:rPr lang="fa-IR" sz="2800" dirty="0" smtClean="0"/>
              <a:t> را با هم مقايسه و در صورت برابري، خروجي </a:t>
            </a:r>
            <a:r>
              <a:rPr lang="en-US" sz="2800" dirty="0" smtClean="0"/>
              <a:t>m</a:t>
            </a:r>
            <a:r>
              <a:rPr lang="fa-IR" sz="2800" dirty="0" smtClean="0"/>
              <a:t> برابر 1 شود.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124" y="2519553"/>
            <a:ext cx="4397013" cy="3456384"/>
          </a:xfrm>
        </p:spPr>
      </p:pic>
      <p:sp>
        <p:nvSpPr>
          <p:cNvPr id="5" name="TextBox 4"/>
          <p:cNvSpPr txBox="1"/>
          <p:nvPr/>
        </p:nvSpPr>
        <p:spPr>
          <a:xfrm>
            <a:off x="611560" y="1847088"/>
            <a:ext cx="5586786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Library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ieee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ieee.std_logic_1164.all;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Entity forloop1 is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port(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std_logic_vector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downto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0);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m: out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std_logic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forloop1;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behavorial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od forloop1 is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 equals: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std_logic_vector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downto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0);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</a:p>
          <a:p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process (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begin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for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3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downto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 loop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equals(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&lt;= a(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xnor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b(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end loop;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 process;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m&lt;=equals(3) and equals(2)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equals(1)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equals(0);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behavorial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613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نتيجه شبيه سازي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96543" y="404206"/>
            <a:ext cx="2455122" cy="7352580"/>
          </a:xfrm>
        </p:spPr>
      </p:pic>
    </p:spTree>
    <p:extLst>
      <p:ext uri="{BB962C8B-B14F-4D97-AF65-F5344CB8AC3E}">
        <p14:creationId xmlns="" xmlns:p14="http://schemas.microsoft.com/office/powerpoint/2010/main" val="134589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337" y="1628800"/>
            <a:ext cx="755332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89456649"/>
              </p:ext>
            </p:extLst>
          </p:nvPr>
        </p:nvGraphicFramePr>
        <p:xfrm>
          <a:off x="4355976" y="4210682"/>
          <a:ext cx="4462782" cy="2091944"/>
        </p:xfrm>
        <a:graphic>
          <a:graphicData uri="http://schemas.openxmlformats.org/presentationml/2006/ole">
            <p:oleObj spid="_x0000_s2093" name="Artwork" r:id="rId4" imgW="4258269" imgH="2467319" progId="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Autofit/>
          </a:bodyPr>
          <a:lstStyle/>
          <a:p>
            <a:r>
              <a:rPr lang="fa-IR" sz="2400" dirty="0" smtClean="0"/>
              <a:t>مثال: برنامه‌اي که با استفاده از دستور </a:t>
            </a:r>
            <a:r>
              <a:rPr lang="en-US" sz="2400" dirty="0" smtClean="0"/>
              <a:t>for … loop</a:t>
            </a:r>
            <a:r>
              <a:rPr lang="fa-IR" sz="2400" dirty="0" smtClean="0"/>
              <a:t> يک جمع کننده چهار بيتي را با چهار جمع کننده کامل توصيف نمايد.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112568"/>
          </a:xfrm>
        </p:spPr>
        <p:txBody>
          <a:bodyPr>
            <a:normAutofit fontScale="55000" lnSpcReduction="20000"/>
          </a:bodyPr>
          <a:lstStyle/>
          <a:p>
            <a:pPr marL="0" indent="0" algn="l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Library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ieee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l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ieee.std_logic_1164.all;</a:t>
            </a:r>
          </a:p>
          <a:p>
            <a:pPr marL="0" indent="0" algn="l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Entity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forloop2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  <a:p>
            <a:pPr marL="0" indent="0" algn="l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port(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in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std_logic_vector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downto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fa-IR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in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std_logic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sum: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std_logic_vector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downto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0)</a:t>
            </a:r>
          </a:p>
          <a:p>
            <a:pPr marL="0" indent="0" algn="l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out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std_logic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forloop2;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behavorial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forloop2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  <a:p>
            <a:pPr marL="0" indent="0" algn="l" rtl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process (</a:t>
            </a:r>
            <a:r>
              <a:rPr lang="en-US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l" rtl="0">
              <a:buNone/>
            </a:pP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variable c: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std_logic_vector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(4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downto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0);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</a:p>
          <a:p>
            <a:pPr marL="0" indent="0" algn="l" rtl="0">
              <a:buNone/>
            </a:pP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c(0) :=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for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to 3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loop</a:t>
            </a:r>
          </a:p>
          <a:p>
            <a:pPr marL="0" indent="0" algn="l" rtl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sum(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&lt;= a(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xor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b(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xor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c(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 algn="l" rtl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c(i+1) :=(a(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b(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 or (b(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c(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 or (a(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c(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end loop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l" rtl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&lt;= c(4);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 process;</a:t>
            </a:r>
          </a:p>
          <a:p>
            <a:pPr marL="0" indent="0" algn="l" rtl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behavorial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l" rtl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136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توصيف يا مدلسازي رفتاري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توصيف يا مدلسازي رفتاري يک سيستم ديجيتال به صورت الگوريتمي است، يعني تغييرات خروجي بر حسب ورودي، با الگوريتمي مشخص مي‌شود.</a:t>
            </a:r>
          </a:p>
          <a:p>
            <a:r>
              <a:rPr lang="fa-IR" dirty="0" smtClean="0"/>
              <a:t>توصيف رفتاري معمولا</a:t>
            </a:r>
            <a:r>
              <a:rPr lang="fa-IR" dirty="0"/>
              <a:t>ً</a:t>
            </a:r>
            <a:r>
              <a:rPr lang="fa-IR" dirty="0" smtClean="0"/>
              <a:t> براي طراحي و شبيه سازي مدارهاي پيچيده استفاده مي‌شود.</a:t>
            </a:r>
          </a:p>
          <a:p>
            <a:endParaRPr lang="en-US" dirty="0" smtClean="0"/>
          </a:p>
          <a:p>
            <a:r>
              <a:rPr lang="fa-IR" dirty="0" smtClean="0"/>
              <a:t>مثال: جمع کننده:			</a:t>
            </a:r>
            <a:r>
              <a:rPr lang="en-US" dirty="0" smtClean="0"/>
              <a:t>c &lt;= A + B</a:t>
            </a:r>
          </a:p>
          <a:p>
            <a:pPr lvl="1"/>
            <a:r>
              <a:rPr lang="fa-IR" dirty="0" smtClean="0"/>
              <a:t>در اينجا نوع جمع کننده که </a:t>
            </a:r>
            <a:r>
              <a:rPr lang="en-US" dirty="0" smtClean="0"/>
              <a:t>FA</a:t>
            </a:r>
            <a:r>
              <a:rPr lang="fa-IR" dirty="0" smtClean="0"/>
              <a:t> باشد يا </a:t>
            </a:r>
            <a:r>
              <a:rPr lang="en-US" dirty="0" smtClean="0"/>
              <a:t>HA</a:t>
            </a:r>
            <a:r>
              <a:rPr lang="fa-IR" dirty="0" smtClean="0"/>
              <a:t> مهم نيست، فقط مي‌خواهيم </a:t>
            </a:r>
            <a:r>
              <a:rPr lang="en-US" dirty="0" smtClean="0"/>
              <a:t>A</a:t>
            </a:r>
            <a:r>
              <a:rPr lang="fa-IR" dirty="0" smtClean="0"/>
              <a:t> با </a:t>
            </a:r>
            <a:r>
              <a:rPr lang="en-US" dirty="0" smtClean="0"/>
              <a:t>B</a:t>
            </a:r>
            <a:r>
              <a:rPr lang="fa-IR" dirty="0" smtClean="0"/>
              <a:t> جمع شود و نتيجه به </a:t>
            </a:r>
            <a:r>
              <a:rPr lang="en-US" dirty="0" smtClean="0"/>
              <a:t>C</a:t>
            </a:r>
            <a:r>
              <a:rPr lang="fa-IR" dirty="0" smtClean="0"/>
              <a:t> داده شود.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6725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نکات مثال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چون نتيجه اولين بيت بايد توليد و بيت نقلي آن </a:t>
            </a:r>
            <a:r>
              <a:rPr lang="en-US" dirty="0" smtClean="0"/>
              <a:t>c1</a:t>
            </a:r>
            <a:r>
              <a:rPr lang="fa-IR" dirty="0" smtClean="0"/>
              <a:t> به بيت پر ارزش‌تر برود، پس مقدار </a:t>
            </a:r>
            <a:r>
              <a:rPr lang="en-US" dirty="0" err="1" smtClean="0"/>
              <a:t>i</a:t>
            </a:r>
            <a:r>
              <a:rPr lang="fa-IR" dirty="0"/>
              <a:t> </a:t>
            </a:r>
            <a:r>
              <a:rPr lang="fa-IR" dirty="0" smtClean="0"/>
              <a:t>بايد از </a:t>
            </a:r>
            <a:r>
              <a:rPr lang="en-US" dirty="0" smtClean="0"/>
              <a:t>0</a:t>
            </a:r>
            <a:r>
              <a:rPr lang="fa-IR" dirty="0" smtClean="0"/>
              <a:t> تا </a:t>
            </a:r>
            <a:r>
              <a:rPr lang="en-US" dirty="0" smtClean="0"/>
              <a:t>3</a:t>
            </a:r>
            <a:r>
              <a:rPr lang="fa-IR" dirty="0" smtClean="0"/>
              <a:t> تعريف شود.</a:t>
            </a:r>
          </a:p>
          <a:p>
            <a:endParaRPr lang="fa-IR" dirty="0"/>
          </a:p>
          <a:p>
            <a:r>
              <a:rPr lang="fa-IR" dirty="0" smtClean="0"/>
              <a:t>متغير </a:t>
            </a:r>
            <a:r>
              <a:rPr lang="en-US" dirty="0" smtClean="0"/>
              <a:t>c</a:t>
            </a:r>
            <a:r>
              <a:rPr lang="fa-IR" dirty="0" smtClean="0"/>
              <a:t> فقط داخل </a:t>
            </a:r>
            <a:r>
              <a:rPr lang="fa-IR" dirty="0" err="1" smtClean="0"/>
              <a:t>پروسس</a:t>
            </a:r>
            <a:r>
              <a:rPr lang="fa-IR" dirty="0" smtClean="0"/>
              <a:t> قابل استفاده است.</a:t>
            </a:r>
          </a:p>
          <a:p>
            <a:endParaRPr lang="fa-IR" dirty="0"/>
          </a:p>
          <a:p>
            <a:r>
              <a:rPr lang="fa-IR" dirty="0" smtClean="0"/>
              <a:t>عبارات داخلي </a:t>
            </a:r>
            <a:r>
              <a:rPr lang="en-US" dirty="0" smtClean="0"/>
              <a:t>for … loop</a:t>
            </a:r>
            <a:r>
              <a:rPr lang="fa-IR" dirty="0" smtClean="0"/>
              <a:t> چون داخل پروسس هستند، بصورت پشت سرهم و يکي يکي اجرا مي‌شوند.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998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نتيجه شبيه‌سازي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30698"/>
            <a:ext cx="8229600" cy="3598367"/>
          </a:xfrm>
        </p:spPr>
      </p:pic>
    </p:spTree>
    <p:extLst>
      <p:ext uri="{BB962C8B-B14F-4D97-AF65-F5344CB8AC3E}">
        <p14:creationId xmlns="" xmlns:p14="http://schemas.microsoft.com/office/powerpoint/2010/main" val="250416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کاربرد صفت </a:t>
            </a:r>
            <a:r>
              <a:rPr lang="en-US" dirty="0" smtClean="0"/>
              <a:t>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/>
              <a:t>از صفت </a:t>
            </a:r>
            <a:r>
              <a:rPr lang="en-US" dirty="0" smtClean="0"/>
              <a:t>range</a:t>
            </a:r>
            <a:r>
              <a:rPr lang="fa-IR" dirty="0" smtClean="0"/>
              <a:t> براي مشخص نمودن محدوده تکرار حلقه استفاده مي‌شود، مانند:</a:t>
            </a:r>
          </a:p>
          <a:p>
            <a:pPr algn="l" rtl="0"/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en-US" dirty="0" smtClean="0"/>
              <a:t> in integer range 3 </a:t>
            </a:r>
            <a:r>
              <a:rPr lang="en-US" dirty="0" err="1" smtClean="0"/>
              <a:t>downto</a:t>
            </a:r>
            <a:r>
              <a:rPr lang="en-US" dirty="0" smtClean="0"/>
              <a:t> 0 loop</a:t>
            </a:r>
          </a:p>
          <a:p>
            <a:pPr algn="r"/>
            <a:r>
              <a:rPr lang="fa-IR" dirty="0" smtClean="0"/>
              <a:t>و در حالت خلاصه بدين صورت نوشته مي‌شود:</a:t>
            </a:r>
          </a:p>
          <a:p>
            <a:pPr algn="l" rtl="0"/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en-US" dirty="0" smtClean="0"/>
              <a:t> in 3 </a:t>
            </a:r>
            <a:r>
              <a:rPr lang="en-US" dirty="0" err="1" smtClean="0"/>
              <a:t>downto</a:t>
            </a:r>
            <a:r>
              <a:rPr lang="en-US" dirty="0" smtClean="0"/>
              <a:t> 0 loop</a:t>
            </a:r>
          </a:p>
          <a:p>
            <a:pPr algn="r"/>
            <a:endParaRPr lang="en-US" dirty="0"/>
          </a:p>
          <a:p>
            <a:r>
              <a:rPr lang="fa-IR" dirty="0" smtClean="0"/>
              <a:t>حلقه </a:t>
            </a:r>
            <a:r>
              <a:rPr lang="en-US" dirty="0" smtClean="0"/>
              <a:t>for … loop</a:t>
            </a:r>
            <a:r>
              <a:rPr lang="fa-IR" dirty="0" smtClean="0"/>
              <a:t> </a:t>
            </a:r>
            <a:r>
              <a:rPr lang="fa-IR" dirty="0"/>
              <a:t>را </a:t>
            </a:r>
            <a:r>
              <a:rPr lang="fa-IR" dirty="0" smtClean="0"/>
              <a:t>مي‌توان </a:t>
            </a:r>
            <a:r>
              <a:rPr lang="fa-IR" dirty="0"/>
              <a:t>بصورت </a:t>
            </a:r>
            <a:r>
              <a:rPr lang="fa-IR" dirty="0" smtClean="0"/>
              <a:t>زير نيز نوشت:</a:t>
            </a:r>
          </a:p>
          <a:p>
            <a:pPr algn="l" rtl="0"/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en-US" dirty="0" smtClean="0"/>
              <a:t> in </a:t>
            </a:r>
            <a:r>
              <a:rPr lang="en-US" dirty="0" err="1" smtClean="0"/>
              <a:t>a’range</a:t>
            </a:r>
            <a:r>
              <a:rPr lang="en-US" dirty="0" smtClean="0"/>
              <a:t> loop</a:t>
            </a:r>
          </a:p>
          <a:p>
            <a:pPr algn="r"/>
            <a:r>
              <a:rPr lang="fa-IR" dirty="0" smtClean="0">
                <a:solidFill>
                  <a:srgbClr val="002060"/>
                </a:solidFill>
              </a:rPr>
              <a:t>در اين صورت مقدار </a:t>
            </a:r>
            <a:r>
              <a:rPr lang="en-US" dirty="0" err="1" smtClean="0">
                <a:solidFill>
                  <a:srgbClr val="002060"/>
                </a:solidFill>
              </a:rPr>
              <a:t>i</a:t>
            </a:r>
            <a:r>
              <a:rPr lang="fa-IR" dirty="0" smtClean="0">
                <a:solidFill>
                  <a:srgbClr val="002060"/>
                </a:solidFill>
              </a:rPr>
              <a:t> در حلقه مانند سيگنال </a:t>
            </a:r>
            <a:r>
              <a:rPr lang="en-US" dirty="0" smtClean="0">
                <a:solidFill>
                  <a:srgbClr val="002060"/>
                </a:solidFill>
              </a:rPr>
              <a:t>a</a:t>
            </a:r>
            <a:r>
              <a:rPr lang="fa-IR" dirty="0" smtClean="0">
                <a:solidFill>
                  <a:srgbClr val="002060"/>
                </a:solidFill>
              </a:rPr>
              <a:t> تغيير مي‌کند.</a:t>
            </a:r>
          </a:p>
          <a:p>
            <a:pPr lvl="1">
              <a:lnSpc>
                <a:spcPct val="120000"/>
              </a:lnSpc>
            </a:pPr>
            <a:r>
              <a:rPr lang="fa-IR" dirty="0" smtClean="0"/>
              <a:t>بعنوان مثال اگر سيگنال </a:t>
            </a:r>
            <a:r>
              <a:rPr lang="en-US" dirty="0" smtClean="0"/>
              <a:t>a</a:t>
            </a:r>
            <a:r>
              <a:rPr lang="fa-IR" dirty="0" smtClean="0"/>
              <a:t> بصورت زير تعريف شود، مقدار </a:t>
            </a:r>
            <a:r>
              <a:rPr lang="en-US" dirty="0" err="1" smtClean="0"/>
              <a:t>i</a:t>
            </a:r>
            <a:r>
              <a:rPr lang="fa-IR" dirty="0" smtClean="0"/>
              <a:t> از </a:t>
            </a:r>
            <a:r>
              <a:rPr lang="en-US" dirty="0" smtClean="0"/>
              <a:t>3</a:t>
            </a:r>
            <a:r>
              <a:rPr lang="fa-IR" dirty="0" smtClean="0"/>
              <a:t> تا </a:t>
            </a:r>
            <a:r>
              <a:rPr lang="en-US" dirty="0" smtClean="0"/>
              <a:t>0</a:t>
            </a:r>
            <a:r>
              <a:rPr lang="fa-IR" dirty="0" smtClean="0"/>
              <a:t> تغيير خواهد کرد.                  </a:t>
            </a:r>
            <a:r>
              <a:rPr lang="en-US" sz="2600" dirty="0" smtClean="0"/>
              <a:t> a: in </a:t>
            </a:r>
            <a:r>
              <a:rPr lang="en-US" sz="2600" dirty="0" err="1" smtClean="0"/>
              <a:t>bit_vector</a:t>
            </a:r>
            <a:r>
              <a:rPr lang="en-US" sz="2600" dirty="0" smtClean="0"/>
              <a:t>(3 </a:t>
            </a:r>
            <a:r>
              <a:rPr lang="en-US" sz="2600" dirty="0" err="1" smtClean="0"/>
              <a:t>downto</a:t>
            </a:r>
            <a:r>
              <a:rPr lang="en-US" sz="2600" dirty="0" smtClean="0"/>
              <a:t> 0)</a:t>
            </a:r>
            <a:endParaRPr lang="fa-IR" dirty="0" smtClean="0"/>
          </a:p>
        </p:txBody>
      </p:sp>
    </p:spTree>
    <p:extLst>
      <p:ext uri="{BB962C8B-B14F-4D97-AF65-F5344CB8AC3E}">
        <p14:creationId xmlns="" xmlns:p14="http://schemas.microsoft.com/office/powerpoint/2010/main" val="425746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مزيت استفاده از صفت </a:t>
            </a:r>
            <a:r>
              <a:rPr lang="en-US" sz="3600" dirty="0" smtClean="0"/>
              <a:t>range</a:t>
            </a:r>
            <a:r>
              <a:rPr lang="fa-IR" sz="3600" dirty="0" smtClean="0"/>
              <a:t> همراه با نام سيگنال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a-IR" dirty="0" smtClean="0"/>
              <a:t>هر تغييري در تعداد بيت‌هاي سيگنال رخ دهد، مقدار </a:t>
            </a:r>
            <a:r>
              <a:rPr lang="en-US" dirty="0" err="1" smtClean="0"/>
              <a:t>i</a:t>
            </a:r>
            <a:r>
              <a:rPr lang="fa-IR" dirty="0" smtClean="0"/>
              <a:t> در حلقه </a:t>
            </a:r>
            <a:r>
              <a:rPr lang="en-US" dirty="0" smtClean="0"/>
              <a:t>loop</a:t>
            </a:r>
            <a:r>
              <a:rPr lang="fa-IR" dirty="0" smtClean="0"/>
              <a:t> آنرا در بر مي‌گيرد.</a:t>
            </a:r>
          </a:p>
          <a:p>
            <a:pPr marL="514350" indent="-514350">
              <a:buFont typeface="+mj-lt"/>
              <a:buAutoNum type="arabicPeriod"/>
            </a:pPr>
            <a:endParaRPr lang="fa-IR" dirty="0" smtClean="0"/>
          </a:p>
          <a:p>
            <a:pPr marL="514350" indent="-514350">
              <a:buFont typeface="+mj-lt"/>
              <a:buAutoNum type="arabicPeriod"/>
            </a:pPr>
            <a:r>
              <a:rPr lang="fa-IR" dirty="0" smtClean="0"/>
              <a:t>هنگامي که تابع و روال تعريف مي‌شود و تعداد بيت‌هاي ورودي در تابع مشخص نيست، مفيد مي‌باشد.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321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صفت </a:t>
            </a:r>
            <a:r>
              <a:rPr lang="en-US" dirty="0"/>
              <a:t>reverse-range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در حالتي که نياز باشد مقدار شمارنده حلقه، عکس مقدار انديس سيگنال تغيير کند از </a:t>
            </a:r>
            <a:r>
              <a:rPr lang="en-US" dirty="0" err="1" smtClean="0"/>
              <a:t>reverse_range</a:t>
            </a:r>
            <a:r>
              <a:rPr lang="fa-IR" dirty="0"/>
              <a:t> </a:t>
            </a:r>
            <a:r>
              <a:rPr lang="fa-IR" dirty="0" smtClean="0"/>
              <a:t>استفاده مي‌کنيم.</a:t>
            </a:r>
          </a:p>
          <a:p>
            <a:endParaRPr lang="fa-IR" dirty="0"/>
          </a:p>
          <a:p>
            <a:r>
              <a:rPr lang="fa-IR" dirty="0" smtClean="0"/>
              <a:t>مثال:</a:t>
            </a:r>
          </a:p>
          <a:p>
            <a:pPr marL="0" indent="0" algn="l" rtl="0">
              <a:buNone/>
            </a:pPr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en-US" dirty="0" smtClean="0"/>
              <a:t> in </a:t>
            </a:r>
            <a:r>
              <a:rPr lang="en-US" dirty="0" err="1" smtClean="0"/>
              <a:t>a’reverse_range</a:t>
            </a:r>
            <a:r>
              <a:rPr lang="en-US" dirty="0" smtClean="0"/>
              <a:t> loop</a:t>
            </a:r>
          </a:p>
          <a:p>
            <a:pPr marL="0" indent="0" algn="r">
              <a:buNone/>
            </a:pPr>
            <a:r>
              <a:rPr lang="fa-IR" dirty="0" smtClean="0"/>
              <a:t>چنانچه سيگناي </a:t>
            </a:r>
            <a:r>
              <a:rPr lang="en-US" dirty="0" smtClean="0"/>
              <a:t>a</a:t>
            </a:r>
            <a:r>
              <a:rPr lang="fa-IR" dirty="0" smtClean="0"/>
              <a:t> </a:t>
            </a:r>
            <a:r>
              <a:rPr lang="fa-IR" dirty="0" err="1" smtClean="0"/>
              <a:t>بصورت</a:t>
            </a:r>
            <a:r>
              <a:rPr lang="fa-IR" dirty="0" smtClean="0"/>
              <a:t> </a:t>
            </a:r>
            <a:r>
              <a:rPr lang="en-US" dirty="0" smtClean="0"/>
              <a:t>a: in </a:t>
            </a:r>
            <a:r>
              <a:rPr lang="en-US" dirty="0" err="1" smtClean="0"/>
              <a:t>bit_vector</a:t>
            </a:r>
            <a:r>
              <a:rPr lang="en-US" dirty="0" smtClean="0"/>
              <a:t>(7 </a:t>
            </a:r>
            <a:r>
              <a:rPr lang="en-US" dirty="0" err="1" smtClean="0"/>
              <a:t>downto</a:t>
            </a:r>
            <a:r>
              <a:rPr lang="en-US" dirty="0" smtClean="0"/>
              <a:t> 0)</a:t>
            </a:r>
            <a:r>
              <a:rPr lang="fa-IR" dirty="0" smtClean="0"/>
              <a:t> تعريف شده باشد، حلقه بصورت   </a:t>
            </a:r>
            <a:r>
              <a:rPr lang="en-US" dirty="0" smtClean="0">
                <a:solidFill>
                  <a:srgbClr val="002060"/>
                </a:solidFill>
              </a:rPr>
              <a:t>for </a:t>
            </a:r>
            <a:r>
              <a:rPr lang="en-US" dirty="0" err="1" smtClean="0">
                <a:solidFill>
                  <a:srgbClr val="002060"/>
                </a:solidFill>
              </a:rPr>
              <a:t>i</a:t>
            </a:r>
            <a:r>
              <a:rPr lang="en-US" dirty="0" smtClean="0">
                <a:solidFill>
                  <a:srgbClr val="002060"/>
                </a:solidFill>
              </a:rPr>
              <a:t> in 0 to 7 loop</a:t>
            </a:r>
            <a:r>
              <a:rPr lang="fa-IR" dirty="0" smtClean="0">
                <a:solidFill>
                  <a:srgbClr val="002060"/>
                </a:solidFill>
              </a:rPr>
              <a:t>     </a:t>
            </a:r>
            <a:r>
              <a:rPr lang="fa-IR" dirty="0" smtClean="0"/>
              <a:t>عمل خواهد کرد.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286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ساير صفات سيگنال يا متغير در </a:t>
            </a:r>
            <a:r>
              <a:rPr lang="en-US" dirty="0" smtClean="0"/>
              <a:t>VHDL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صفت با علامت (</a:t>
            </a:r>
            <a:r>
              <a:rPr lang="en-US" dirty="0" smtClean="0"/>
              <a:t>‘</a:t>
            </a:r>
            <a:r>
              <a:rPr lang="fa-IR" dirty="0" smtClean="0"/>
              <a:t>) به دنبال نام سيگنال، متغير و ...</a:t>
            </a:r>
            <a:r>
              <a:rPr lang="fa-IR" dirty="0"/>
              <a:t> </a:t>
            </a:r>
            <a:r>
              <a:rPr lang="fa-IR" dirty="0" smtClean="0"/>
              <a:t>تعريف مي‌شود.</a:t>
            </a:r>
          </a:p>
          <a:p>
            <a:r>
              <a:rPr lang="fa-IR" dirty="0" smtClean="0"/>
              <a:t>انواع صفت:</a:t>
            </a:r>
          </a:p>
          <a:p>
            <a:pPr lvl="1" algn="r"/>
            <a:r>
              <a:rPr lang="en-US" dirty="0" smtClean="0"/>
              <a:t>Left</a:t>
            </a:r>
            <a:r>
              <a:rPr lang="fa-IR" dirty="0" smtClean="0"/>
              <a:t>: </a:t>
            </a:r>
            <a:endParaRPr lang="en-US" dirty="0" smtClean="0"/>
          </a:p>
          <a:p>
            <a:pPr lvl="1" algn="r"/>
            <a:r>
              <a:rPr lang="en-US" dirty="0" smtClean="0"/>
              <a:t>Right</a:t>
            </a:r>
          </a:p>
          <a:p>
            <a:pPr lvl="1" algn="r"/>
            <a:r>
              <a:rPr lang="en-US" dirty="0" smtClean="0"/>
              <a:t>High</a:t>
            </a:r>
          </a:p>
          <a:p>
            <a:pPr lvl="1" algn="r"/>
            <a:r>
              <a:rPr lang="en-US" dirty="0" smtClean="0"/>
              <a:t>Low</a:t>
            </a:r>
          </a:p>
          <a:p>
            <a:pPr lvl="1" algn="r"/>
            <a:r>
              <a:rPr lang="en-US" dirty="0" smtClean="0"/>
              <a:t>Length</a:t>
            </a:r>
          </a:p>
          <a:p>
            <a:pPr lvl="1" algn="l" rtl="0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918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عبارت </a:t>
            </a:r>
            <a:r>
              <a:rPr lang="en-US" dirty="0" smtClean="0"/>
              <a:t>exit</a:t>
            </a:r>
            <a:r>
              <a:rPr lang="fa-IR" dirty="0" smtClean="0"/>
              <a:t> در حلقه </a:t>
            </a:r>
            <a:r>
              <a:rPr lang="en-US" dirty="0" smtClean="0"/>
              <a:t>for . . .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براي خروج از حلقه، قبل از اتمام تعداد تکرارهاي آن، از دستور </a:t>
            </a:r>
            <a:r>
              <a:rPr lang="en-US" dirty="0" smtClean="0"/>
              <a:t>exit</a:t>
            </a:r>
            <a:r>
              <a:rPr lang="fa-IR" dirty="0" smtClean="0"/>
              <a:t> استفاده مي‌شود.</a:t>
            </a:r>
          </a:p>
          <a:p>
            <a:r>
              <a:rPr lang="fa-IR" dirty="0" smtClean="0"/>
              <a:t>فرمت دستور</a:t>
            </a:r>
            <a:r>
              <a:rPr lang="en-US" dirty="0" smtClean="0"/>
              <a:t>:</a:t>
            </a:r>
          </a:p>
          <a:p>
            <a:pPr algn="l" rtl="0"/>
            <a:r>
              <a:rPr lang="en-US" dirty="0" smtClean="0"/>
              <a:t>Exit [</a:t>
            </a:r>
            <a:r>
              <a:rPr lang="fa-IR" dirty="0" smtClean="0"/>
              <a:t>برچسب</a:t>
            </a:r>
            <a:r>
              <a:rPr lang="en-US" dirty="0" smtClean="0"/>
              <a:t>] [when </a:t>
            </a:r>
            <a:r>
              <a:rPr lang="fa-IR" dirty="0" smtClean="0"/>
              <a:t>شرط</a:t>
            </a:r>
            <a:r>
              <a:rPr lang="en-US" dirty="0" smtClean="0"/>
              <a:t>]</a:t>
            </a:r>
            <a:endParaRPr lang="fa-IR" dirty="0" smtClean="0"/>
          </a:p>
          <a:p>
            <a:pPr algn="r"/>
            <a:r>
              <a:rPr lang="fa-IR" dirty="0" smtClean="0"/>
              <a:t>اگر چندين حلقه </a:t>
            </a:r>
            <a:r>
              <a:rPr lang="en-US" dirty="0" smtClean="0"/>
              <a:t>loop</a:t>
            </a:r>
            <a:r>
              <a:rPr lang="fa-IR" dirty="0" smtClean="0"/>
              <a:t> تو در تو داشته باشيم مي‌توان </a:t>
            </a:r>
            <a:r>
              <a:rPr lang="en-US" dirty="0" smtClean="0"/>
              <a:t>exit</a:t>
            </a:r>
            <a:r>
              <a:rPr lang="fa-IR" dirty="0" smtClean="0"/>
              <a:t> را با برچسب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en-US" dirty="0" smtClean="0"/>
              <a:t>loop</a:t>
            </a:r>
            <a:r>
              <a:rPr lang="fa-IR" dirty="0" smtClean="0"/>
              <a:t>ها استفاده نمود.</a:t>
            </a:r>
          </a:p>
          <a:p>
            <a:pPr algn="r"/>
            <a:r>
              <a:rPr lang="fa-IR" dirty="0" smtClean="0"/>
              <a:t>اگر از شرط </a:t>
            </a:r>
            <a:r>
              <a:rPr lang="en-US" dirty="0" smtClean="0"/>
              <a:t>when</a:t>
            </a:r>
            <a:r>
              <a:rPr lang="fa-IR" dirty="0" smtClean="0"/>
              <a:t> استفاده شود، در اين صورت اگر شرط </a:t>
            </a:r>
            <a:r>
              <a:rPr lang="en-US" dirty="0" smtClean="0"/>
              <a:t>true</a:t>
            </a:r>
            <a:r>
              <a:rPr lang="fa-IR" dirty="0" smtClean="0"/>
              <a:t> باشد از حلقه خارج مي‌شويم.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8451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عبارت </a:t>
            </a:r>
            <a:r>
              <a:rPr lang="en-US" dirty="0" smtClean="0"/>
              <a:t>next</a:t>
            </a:r>
            <a:r>
              <a:rPr lang="fa-IR" dirty="0" smtClean="0"/>
              <a:t> در حلقه </a:t>
            </a:r>
            <a:r>
              <a:rPr lang="en-US" dirty="0" smtClean="0"/>
              <a:t>for . . .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براي صرفنظر کردن از عبارات بعد از </a:t>
            </a:r>
            <a:r>
              <a:rPr lang="en-US" dirty="0" smtClean="0"/>
              <a:t>next</a:t>
            </a:r>
            <a:r>
              <a:rPr lang="fa-IR" dirty="0" smtClean="0"/>
              <a:t> داخل حلقه استفاده مي‌شود.</a:t>
            </a:r>
          </a:p>
          <a:p>
            <a:r>
              <a:rPr lang="fa-IR" dirty="0" smtClean="0"/>
              <a:t>فرمت دستور</a:t>
            </a:r>
            <a:r>
              <a:rPr lang="en-US" dirty="0" smtClean="0"/>
              <a:t>:</a:t>
            </a:r>
          </a:p>
          <a:p>
            <a:pPr algn="l" rtl="0"/>
            <a:r>
              <a:rPr lang="en-US" dirty="0" smtClean="0"/>
              <a:t>Next [</a:t>
            </a:r>
            <a:r>
              <a:rPr lang="fa-IR" dirty="0" smtClean="0"/>
              <a:t>برچسب</a:t>
            </a:r>
            <a:r>
              <a:rPr lang="en-US" dirty="0" smtClean="0"/>
              <a:t>] [when </a:t>
            </a:r>
            <a:r>
              <a:rPr lang="fa-IR" dirty="0" smtClean="0"/>
              <a:t>شرط</a:t>
            </a:r>
            <a:r>
              <a:rPr lang="en-US" dirty="0" smtClean="0"/>
              <a:t>]</a:t>
            </a:r>
            <a:endParaRPr lang="fa-IR" dirty="0" smtClean="0"/>
          </a:p>
          <a:p>
            <a:pPr algn="r"/>
            <a:r>
              <a:rPr lang="fa-IR" dirty="0" smtClean="0"/>
              <a:t>اگر چندين حلقه </a:t>
            </a:r>
            <a:r>
              <a:rPr lang="en-US" dirty="0" smtClean="0"/>
              <a:t>loop</a:t>
            </a:r>
            <a:r>
              <a:rPr lang="fa-IR" dirty="0" smtClean="0"/>
              <a:t> تو در تو داشته باشيم مي‌توان </a:t>
            </a:r>
            <a:r>
              <a:rPr lang="en-US" dirty="0" smtClean="0"/>
              <a:t>next</a:t>
            </a:r>
            <a:r>
              <a:rPr lang="fa-IR" dirty="0" smtClean="0"/>
              <a:t> را با برچسب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en-US" dirty="0" smtClean="0"/>
              <a:t>loop</a:t>
            </a:r>
            <a:r>
              <a:rPr lang="fa-IR" dirty="0" smtClean="0"/>
              <a:t>ها استفاده نمود.</a:t>
            </a:r>
          </a:p>
          <a:p>
            <a:pPr algn="r"/>
            <a:r>
              <a:rPr lang="fa-IR" dirty="0" smtClean="0"/>
              <a:t>اگر از شرط </a:t>
            </a:r>
            <a:r>
              <a:rPr lang="en-US" dirty="0" smtClean="0"/>
              <a:t>when</a:t>
            </a:r>
            <a:r>
              <a:rPr lang="fa-IR" dirty="0" smtClean="0"/>
              <a:t> استفاده شود، در اين صورت اگر شرط </a:t>
            </a:r>
            <a:r>
              <a:rPr lang="en-US" dirty="0" smtClean="0"/>
              <a:t>true</a:t>
            </a:r>
            <a:r>
              <a:rPr lang="fa-IR" dirty="0" smtClean="0"/>
              <a:t> باشد عبارت </a:t>
            </a:r>
            <a:r>
              <a:rPr lang="en-US" dirty="0" smtClean="0"/>
              <a:t>next</a:t>
            </a:r>
            <a:r>
              <a:rPr lang="fa-IR" dirty="0" smtClean="0"/>
              <a:t> اجرا مي‌شود.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7864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حلقه </a:t>
            </a:r>
            <a:r>
              <a:rPr lang="en-US" dirty="0" smtClean="0"/>
              <a:t>while . . .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Process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while (</a:t>
            </a:r>
            <a:r>
              <a:rPr lang="fa-IR" dirty="0" smtClean="0"/>
              <a:t>شرط</a:t>
            </a:r>
            <a:r>
              <a:rPr lang="en-US" dirty="0" smtClean="0"/>
              <a:t>) loop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عبارات پشت سر هم اجرا مي‌شوند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 loop;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end process;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544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dirty="0" smtClean="0"/>
              <a:t>مثال: توليد پالس ساعت با دوره تناوب </a:t>
            </a:r>
            <a:r>
              <a:rPr lang="en-US" sz="4000" dirty="0" smtClean="0"/>
              <a:t>100ns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Process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variable </a:t>
            </a:r>
            <a:r>
              <a:rPr lang="en-US" dirty="0" err="1" smtClean="0"/>
              <a:t>clock:bit</a:t>
            </a:r>
            <a:r>
              <a:rPr lang="en-US" dirty="0" smtClean="0"/>
              <a:t> :=‘0’;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while </a:t>
            </a:r>
            <a:r>
              <a:rPr lang="en-US" dirty="0" err="1" smtClean="0"/>
              <a:t>error_flag</a:t>
            </a:r>
            <a:r>
              <a:rPr lang="en-US" dirty="0" smtClean="0"/>
              <a:t>=‘0’ loop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clock := not clock after 50 ns;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 loop;</a:t>
            </a:r>
          </a:p>
          <a:p>
            <a:pPr marL="0" indent="0" algn="l" rtl="0">
              <a:buNone/>
            </a:pPr>
            <a:r>
              <a:rPr lang="en-US" dirty="0" smtClean="0"/>
              <a:t>End process;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2815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توصيف رفتاري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توصيف رفتاري مي‌توان از عبارات همزمان مانند عبارات </a:t>
            </a:r>
            <a:r>
              <a:rPr lang="en-US" dirty="0" smtClean="0"/>
              <a:t>Dataflow</a:t>
            </a:r>
            <a:r>
              <a:rPr lang="fa-IR" dirty="0" smtClean="0"/>
              <a:t> استفاده نمود و يا </a:t>
            </a:r>
            <a:r>
              <a:rPr lang="en-US" dirty="0" smtClean="0"/>
              <a:t>Process</a:t>
            </a:r>
            <a:r>
              <a:rPr lang="fa-IR" dirty="0" smtClean="0"/>
              <a:t> استفاده نمود.</a:t>
            </a:r>
          </a:p>
          <a:p>
            <a:pPr lvl="1"/>
            <a:r>
              <a:rPr lang="fa-IR" dirty="0" smtClean="0"/>
              <a:t>در </a:t>
            </a:r>
            <a:r>
              <a:rPr lang="en-US" dirty="0" smtClean="0"/>
              <a:t>Process</a:t>
            </a:r>
            <a:r>
              <a:rPr lang="fa-IR" dirty="0" smtClean="0"/>
              <a:t> عبارات بصورت پشت سر هم و به ترتيب نوشتن آنها اجرا مي‌شوند. </a:t>
            </a:r>
          </a:p>
          <a:p>
            <a:pPr lvl="2"/>
            <a:r>
              <a:rPr lang="fa-IR" dirty="0" smtClean="0"/>
              <a:t>به عبارت ديگر رفتار مدار در طول زمان بررسي مي‌شود.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0693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حلقه </a:t>
            </a:r>
            <a:r>
              <a:rPr lang="en-US" dirty="0" smtClean="0"/>
              <a:t>loop</a:t>
            </a:r>
            <a:r>
              <a:rPr lang="fa-IR" dirty="0" smtClean="0"/>
              <a:t> ساده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حلقه</a:t>
            </a:r>
            <a:r>
              <a:rPr lang="fa-IR" dirty="0"/>
              <a:t> </a:t>
            </a:r>
            <a:r>
              <a:rPr lang="en-US" dirty="0" smtClean="0"/>
              <a:t>loop</a:t>
            </a:r>
            <a:r>
              <a:rPr lang="fa-IR" dirty="0" smtClean="0"/>
              <a:t> ساده معمولاً با عبارت </a:t>
            </a:r>
            <a:r>
              <a:rPr lang="en-US" dirty="0" smtClean="0"/>
              <a:t>exit</a:t>
            </a:r>
            <a:r>
              <a:rPr lang="fa-IR" dirty="0" smtClean="0"/>
              <a:t> استفاده مي‌شود.</a:t>
            </a:r>
          </a:p>
          <a:p>
            <a:pPr marL="0" indent="0" algn="l" rtl="0">
              <a:buNone/>
            </a:pPr>
            <a:endParaRPr lang="fa-IR" dirty="0"/>
          </a:p>
          <a:p>
            <a:pPr marL="0" indent="0" algn="l" rtl="0">
              <a:buNone/>
            </a:pPr>
            <a:r>
              <a:rPr lang="en-US" dirty="0" smtClean="0"/>
              <a:t>Loop</a:t>
            </a:r>
          </a:p>
          <a:p>
            <a:pPr marL="0" indent="0" algn="l" rtl="0">
              <a:buNone/>
            </a:pPr>
            <a:r>
              <a:rPr lang="fa-IR" dirty="0" smtClean="0"/>
              <a:t>...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Exit;</a:t>
            </a:r>
          </a:p>
          <a:p>
            <a:pPr marL="0" indent="0" algn="l" rtl="0">
              <a:buNone/>
            </a:pPr>
            <a:r>
              <a:rPr lang="en-US" dirty="0" smtClean="0"/>
              <a:t>End loop;</a:t>
            </a:r>
          </a:p>
          <a:p>
            <a:pPr marL="0" indent="0" algn="r">
              <a:buNone/>
            </a:pPr>
            <a:endParaRPr lang="fa-IR" dirty="0" smtClean="0"/>
          </a:p>
          <a:p>
            <a:r>
              <a:rPr lang="fa-IR" dirty="0" smtClean="0"/>
              <a:t>در داخل </a:t>
            </a:r>
            <a:r>
              <a:rPr lang="en-US" dirty="0"/>
              <a:t>loop</a:t>
            </a:r>
            <a:r>
              <a:rPr lang="fa-IR" dirty="0" smtClean="0"/>
              <a:t> ساده، حداقل بايد يک عبارت </a:t>
            </a:r>
            <a:r>
              <a:rPr lang="en-US" dirty="0" smtClean="0"/>
              <a:t>wait</a:t>
            </a:r>
            <a:r>
              <a:rPr lang="fa-IR" dirty="0" smtClean="0"/>
              <a:t> قرار داده شود.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3607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dirty="0" smtClean="0"/>
              <a:t>مثال: توليد پالس ساعت با دوره تناوب </a:t>
            </a:r>
            <a:r>
              <a:rPr lang="en-US" sz="4000" dirty="0" smtClean="0"/>
              <a:t>100ns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l" rtl="0">
              <a:buNone/>
            </a:pPr>
            <a:r>
              <a:rPr lang="en-US" dirty="0" smtClean="0"/>
              <a:t>Process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loop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clock &lt;= not clock;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wait for 50 ns;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if </a:t>
            </a:r>
            <a:r>
              <a:rPr lang="en-US" dirty="0" err="1" smtClean="0"/>
              <a:t>error_flag</a:t>
            </a:r>
            <a:r>
              <a:rPr lang="en-US" dirty="0" smtClean="0"/>
              <a:t>=‘1’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   exit;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 end if;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 loop;</a:t>
            </a:r>
          </a:p>
          <a:p>
            <a:pPr marL="0" indent="0" algn="l" rtl="0">
              <a:buNone/>
            </a:pPr>
            <a:r>
              <a:rPr lang="en-US" dirty="0" smtClean="0"/>
              <a:t>End process;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1747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4000" dirty="0" smtClean="0"/>
              <a:t>پروسس بدون ليست سيگنال‌ها و با عبارات </a:t>
            </a:r>
            <a:r>
              <a:rPr lang="en-US" sz="3600" dirty="0" smtClean="0"/>
              <a:t>wait until</a:t>
            </a:r>
            <a:r>
              <a:rPr lang="fa-IR" sz="3600" dirty="0" smtClean="0"/>
              <a:t>، </a:t>
            </a:r>
            <a:r>
              <a:rPr lang="en-US" sz="3600" dirty="0" smtClean="0"/>
              <a:t>wait for (Time)</a:t>
            </a:r>
            <a:r>
              <a:rPr lang="fa-IR" sz="3600" dirty="0" smtClean="0"/>
              <a:t> و </a:t>
            </a:r>
            <a:r>
              <a:rPr lang="en-US" sz="3600" dirty="0" smtClean="0"/>
              <a:t>wait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پروسس‌ها داراي يک ليست از سيگنال‌ها هستند که با تغيير در هر يک از آنها، پروسس اجرا مي‌شود.</a:t>
            </a:r>
          </a:p>
          <a:p>
            <a:r>
              <a:rPr lang="fa-IR" dirty="0" smtClean="0"/>
              <a:t>ممکن است پروسس داراي ليست سيگنال نباشد، در اين حالت عبارات پروسس به ترتيب اجرا مي‌شوند تا به عبارت </a:t>
            </a:r>
            <a:r>
              <a:rPr lang="en-US" dirty="0" smtClean="0"/>
              <a:t>wait</a:t>
            </a:r>
            <a:r>
              <a:rPr lang="fa-IR" dirty="0" smtClean="0"/>
              <a:t> برسند.</a:t>
            </a:r>
          </a:p>
          <a:p>
            <a:r>
              <a:rPr lang="fa-IR" dirty="0" smtClean="0"/>
              <a:t>انواع عبارت </a:t>
            </a:r>
            <a:r>
              <a:rPr lang="en-US" dirty="0" smtClean="0"/>
              <a:t>wait</a:t>
            </a:r>
            <a:r>
              <a:rPr lang="fa-IR" dirty="0" smtClean="0"/>
              <a:t>:</a:t>
            </a:r>
          </a:p>
          <a:p>
            <a:pPr lvl="1"/>
            <a:r>
              <a:rPr lang="en-US" dirty="0" smtClean="0"/>
              <a:t>Wait until</a:t>
            </a:r>
          </a:p>
          <a:p>
            <a:pPr lvl="1"/>
            <a:r>
              <a:rPr lang="en-US" dirty="0" smtClean="0"/>
              <a:t>Wait on</a:t>
            </a:r>
          </a:p>
          <a:p>
            <a:pPr lvl="1"/>
            <a:r>
              <a:rPr lang="en-US" dirty="0" smtClean="0"/>
              <a:t>Wait for (time)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5496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 until</a:t>
            </a:r>
            <a:r>
              <a:rPr lang="fa-IR" dirty="0" smtClean="0"/>
              <a:t> و </a:t>
            </a:r>
            <a:r>
              <a:rPr lang="en-US" dirty="0" smtClean="0"/>
              <a:t>wait 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dirty="0" smtClean="0"/>
              <a:t>فرم کلي:</a:t>
            </a:r>
            <a:endParaRPr lang="en-US" dirty="0" smtClean="0"/>
          </a:p>
          <a:p>
            <a:pPr algn="l" rtl="0"/>
            <a:r>
              <a:rPr lang="en-US" dirty="0"/>
              <a:t>Wait until (condition</a:t>
            </a:r>
            <a:r>
              <a:rPr lang="en-US" dirty="0" smtClean="0"/>
              <a:t>);</a:t>
            </a:r>
            <a:endParaRPr lang="fa-IR" dirty="0"/>
          </a:p>
          <a:p>
            <a:pPr algn="l" rtl="0"/>
            <a:r>
              <a:rPr lang="en-US" dirty="0"/>
              <a:t>Wait </a:t>
            </a:r>
            <a:r>
              <a:rPr lang="en-US" dirty="0" smtClean="0"/>
              <a:t>on (condition);</a:t>
            </a:r>
            <a:endParaRPr lang="fa-IR" dirty="0"/>
          </a:p>
          <a:p>
            <a:pPr algn="r"/>
            <a:r>
              <a:rPr lang="fa-IR" dirty="0" smtClean="0"/>
              <a:t>مثال:</a:t>
            </a:r>
          </a:p>
          <a:p>
            <a:pPr algn="l" rtl="0"/>
            <a:r>
              <a:rPr lang="en-US" dirty="0" smtClean="0"/>
              <a:t>Wait until clock=‘0’;</a:t>
            </a:r>
          </a:p>
          <a:p>
            <a:pPr algn="l" rtl="0"/>
            <a:r>
              <a:rPr lang="en-US" dirty="0" smtClean="0"/>
              <a:t>Wait until (</a:t>
            </a:r>
            <a:r>
              <a:rPr lang="en-US" dirty="0" err="1" smtClean="0"/>
              <a:t>clock’event</a:t>
            </a:r>
            <a:r>
              <a:rPr lang="en-US" dirty="0" smtClean="0"/>
              <a:t> and clock</a:t>
            </a:r>
            <a:r>
              <a:rPr lang="fa-IR" dirty="0" smtClean="0">
                <a:cs typeface="+mj-cs"/>
              </a:rPr>
              <a:t>=</a:t>
            </a:r>
            <a:r>
              <a:rPr lang="en-US" dirty="0" smtClean="0"/>
              <a:t>’1’);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81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مثال: برنامه </a:t>
            </a:r>
            <a:r>
              <a:rPr lang="en-US" sz="3200" dirty="0" smtClean="0"/>
              <a:t>VHDL</a:t>
            </a:r>
            <a:r>
              <a:rPr lang="fa-IR" sz="3200" dirty="0" smtClean="0"/>
              <a:t> براي فليپ فلاپ </a:t>
            </a:r>
            <a:r>
              <a:rPr lang="en-US" sz="3200" dirty="0" smtClean="0"/>
              <a:t>D</a:t>
            </a:r>
            <a:r>
              <a:rPr lang="fa-IR" sz="3200" dirty="0" smtClean="0"/>
              <a:t> با عبارت </a:t>
            </a:r>
            <a:r>
              <a:rPr lang="en-US" sz="3200" dirty="0" smtClean="0"/>
              <a:t>wait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fontScale="77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Entity FF_D is</a:t>
            </a:r>
          </a:p>
          <a:p>
            <a:pPr marL="0" indent="0" algn="l" rtl="0">
              <a:buNone/>
            </a:pPr>
            <a:r>
              <a:rPr lang="en-US" dirty="0"/>
              <a:t>Port( </a:t>
            </a:r>
            <a:r>
              <a:rPr lang="en-US" dirty="0" err="1"/>
              <a:t>d,clk</a:t>
            </a:r>
            <a:r>
              <a:rPr lang="en-US" dirty="0"/>
              <a:t>: in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q: out </a:t>
            </a:r>
            <a:r>
              <a:rPr lang="en-US" dirty="0" err="1"/>
              <a:t>std_logic</a:t>
            </a:r>
            <a:r>
              <a:rPr lang="en-US" dirty="0"/>
              <a:t>);</a:t>
            </a:r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err="1"/>
              <a:t>ff_d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Architecture </a:t>
            </a:r>
            <a:r>
              <a:rPr lang="en-US" dirty="0" err="1"/>
              <a:t>FFD_clk</a:t>
            </a:r>
            <a:r>
              <a:rPr lang="en-US" dirty="0"/>
              <a:t> of FF_D is</a:t>
            </a:r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Process</a:t>
            </a:r>
            <a:endParaRPr lang="en-US" dirty="0">
              <a:solidFill>
                <a:srgbClr val="FF0000"/>
              </a:solidFill>
            </a:endParaRPr>
          </a:p>
          <a:p>
            <a:pPr marL="0" indent="0" algn="l" rtl="0">
              <a:buNone/>
            </a:pPr>
            <a:r>
              <a:rPr lang="en-US" dirty="0" smtClean="0"/>
              <a:t>Begin</a:t>
            </a:r>
            <a:endParaRPr lang="fa-IR" dirty="0" smtClean="0"/>
          </a:p>
          <a:p>
            <a:pPr marL="0" indent="0" algn="l" rtl="0">
              <a:buNone/>
            </a:pPr>
            <a:r>
              <a:rPr lang="fa-IR" dirty="0"/>
              <a:t>	</a:t>
            </a:r>
            <a:r>
              <a:rPr lang="en-US" dirty="0" smtClean="0"/>
              <a:t>wait until </a:t>
            </a:r>
            <a:r>
              <a:rPr lang="en-US" dirty="0" err="1" smtClean="0"/>
              <a:t>clk</a:t>
            </a:r>
            <a:r>
              <a:rPr lang="en-US" dirty="0" smtClean="0"/>
              <a:t>=‘1’;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q</a:t>
            </a:r>
            <a:r>
              <a:rPr lang="en-US" dirty="0"/>
              <a:t>&lt;=d;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End </a:t>
            </a:r>
            <a:r>
              <a:rPr lang="en-US" dirty="0">
                <a:solidFill>
                  <a:srgbClr val="FF0000"/>
                </a:solidFill>
              </a:rPr>
              <a:t>process;</a:t>
            </a:r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err="1"/>
              <a:t>FFD_clk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81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 for (Time)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اجراي پروسس به مدت زمان </a:t>
            </a:r>
            <a:r>
              <a:rPr lang="en-US" dirty="0" smtClean="0"/>
              <a:t>(Time)</a:t>
            </a:r>
            <a:r>
              <a:rPr lang="fa-IR" dirty="0" smtClean="0"/>
              <a:t> متوقف مي‌شود</a:t>
            </a:r>
            <a:r>
              <a:rPr lang="en-US" dirty="0" smtClean="0"/>
              <a:t> </a:t>
            </a:r>
            <a:r>
              <a:rPr lang="fa-IR" dirty="0" smtClean="0"/>
              <a:t> و بعد از پايان اين زمان، پروسس از عبارت بعد از </a:t>
            </a:r>
            <a:r>
              <a:rPr lang="en-US" dirty="0" smtClean="0"/>
              <a:t>wait for</a:t>
            </a:r>
            <a:r>
              <a:rPr lang="fa-IR" dirty="0" smtClean="0"/>
              <a:t> ادامه مي‌يابد.</a:t>
            </a:r>
          </a:p>
          <a:p>
            <a:r>
              <a:rPr lang="fa-IR" dirty="0" smtClean="0"/>
              <a:t>مثال:</a:t>
            </a:r>
          </a:p>
          <a:p>
            <a:pPr marL="0" indent="0" algn="l" rtl="0">
              <a:buNone/>
            </a:pPr>
            <a:r>
              <a:rPr lang="en-US" dirty="0" err="1" smtClean="0"/>
              <a:t>Clock:process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variable </a:t>
            </a:r>
            <a:r>
              <a:rPr lang="en-US" dirty="0" err="1" smtClean="0"/>
              <a:t>clktime:bit</a:t>
            </a:r>
            <a:r>
              <a:rPr lang="en-US" dirty="0" smtClean="0"/>
              <a:t>:=‘0’;</a:t>
            </a:r>
          </a:p>
          <a:p>
            <a:pPr marL="0" indent="0" algn="l" rtl="0">
              <a:buNone/>
            </a:pPr>
            <a:r>
              <a:rPr lang="en-US" dirty="0" smtClean="0"/>
              <a:t>         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err="1" smtClean="0"/>
              <a:t>clktime</a:t>
            </a:r>
            <a:r>
              <a:rPr lang="en-US" dirty="0" smtClean="0"/>
              <a:t> := not </a:t>
            </a:r>
            <a:r>
              <a:rPr lang="en-US" dirty="0" err="1" smtClean="0"/>
              <a:t>clktime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err="1" smtClean="0"/>
              <a:t>clk</a:t>
            </a:r>
            <a:r>
              <a:rPr lang="en-US" dirty="0" smtClean="0"/>
              <a:t>&lt;=</a:t>
            </a:r>
            <a:r>
              <a:rPr lang="en-US" dirty="0" err="1" smtClean="0"/>
              <a:t>clktime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wait for 50 ns;</a:t>
            </a:r>
          </a:p>
          <a:p>
            <a:pPr marL="0" indent="0" algn="l" rtl="0">
              <a:buNone/>
            </a:pPr>
            <a:r>
              <a:rPr lang="en-US" dirty="0" smtClean="0"/>
              <a:t>End process clock;</a:t>
            </a:r>
          </a:p>
        </p:txBody>
      </p:sp>
    </p:spTree>
    <p:extLst>
      <p:ext uri="{BB962C8B-B14F-4D97-AF65-F5344CB8AC3E}">
        <p14:creationId xmlns="" xmlns:p14="http://schemas.microsoft.com/office/powerpoint/2010/main" val="17050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نکات </a:t>
            </a:r>
            <a:r>
              <a:rPr lang="fa-IR" dirty="0" err="1" smtClean="0"/>
              <a:t>پروسس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نام پروسس در ابتدا و </a:t>
            </a:r>
            <a:r>
              <a:rPr lang="fa-IR" dirty="0" smtClean="0"/>
              <a:t>انتهاي </a:t>
            </a:r>
            <a:r>
              <a:rPr lang="fa-IR" dirty="0"/>
              <a:t>پروسس </a:t>
            </a:r>
            <a:r>
              <a:rPr lang="fa-IR" dirty="0" smtClean="0"/>
              <a:t>اختياري </a:t>
            </a:r>
            <a:r>
              <a:rPr lang="fa-IR" dirty="0"/>
              <a:t>است.</a:t>
            </a:r>
          </a:p>
          <a:p>
            <a:r>
              <a:rPr lang="fa-IR" dirty="0" smtClean="0"/>
              <a:t>پروسس يا بايد داراي ليست سيگنال باشد يا با استفاده از عبارت </a:t>
            </a:r>
            <a:r>
              <a:rPr lang="en-US" dirty="0" smtClean="0"/>
              <a:t>wait</a:t>
            </a:r>
            <a:r>
              <a:rPr lang="fa-IR" dirty="0" smtClean="0"/>
              <a:t> براي توقف پروسس استفاده شود.</a:t>
            </a:r>
          </a:p>
          <a:p>
            <a:r>
              <a:rPr lang="fa-IR" dirty="0" smtClean="0"/>
              <a:t>عبارت </a:t>
            </a:r>
            <a:r>
              <a:rPr lang="en-US" dirty="0" smtClean="0"/>
              <a:t>wait</a:t>
            </a:r>
            <a:r>
              <a:rPr lang="fa-IR" dirty="0" smtClean="0"/>
              <a:t> فقط در شبيه سازي استفاده مي‌شود.</a:t>
            </a:r>
          </a:p>
          <a:p>
            <a:r>
              <a:rPr lang="fa-IR" dirty="0" smtClean="0"/>
              <a:t>داخل پروسس، مي‌تواند شامل يک سري عبارات تخصيص مقدار به سيگنال (</a:t>
            </a:r>
            <a:r>
              <a:rPr lang="en-US" dirty="0" smtClean="0"/>
              <a:t>simple signal assignment</a:t>
            </a:r>
            <a:r>
              <a:rPr lang="fa-IR" dirty="0" smtClean="0"/>
              <a:t>) باشد، ولي نبايد داراي عبارات تخصيص مقداري به سيگنال بصورت شرطي (</a:t>
            </a:r>
            <a:r>
              <a:rPr lang="en-US" dirty="0" smtClean="0"/>
              <a:t>Conditional signal </a:t>
            </a:r>
            <a:r>
              <a:rPr lang="en-US" dirty="0" err="1" smtClean="0"/>
              <a:t>assgnment</a:t>
            </a:r>
            <a:r>
              <a:rPr lang="fa-IR" dirty="0" smtClean="0"/>
              <a:t> يا </a:t>
            </a:r>
            <a:r>
              <a:rPr lang="en-US" dirty="0" smtClean="0"/>
              <a:t>Selected</a:t>
            </a:r>
            <a:r>
              <a:rPr lang="fa-IR" dirty="0" smtClean="0"/>
              <a:t>) باشد.</a:t>
            </a:r>
            <a:endParaRPr lang="en-US" dirty="0" smtClean="0"/>
          </a:p>
          <a:p>
            <a:pPr lvl="2"/>
            <a:r>
              <a:rPr lang="fa-IR" dirty="0" smtClean="0"/>
              <a:t>(</a:t>
            </a:r>
            <a:r>
              <a:rPr lang="en-US" dirty="0" smtClean="0"/>
              <a:t>When … else</a:t>
            </a:r>
            <a:r>
              <a:rPr lang="fa-IR" dirty="0" smtClean="0"/>
              <a:t>   يا    </a:t>
            </a:r>
            <a:r>
              <a:rPr lang="en-US" dirty="0" smtClean="0"/>
              <a:t>with … select</a:t>
            </a:r>
            <a:r>
              <a:rPr lang="fa-IR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445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Constant</a:t>
            </a:r>
            <a:r>
              <a:rPr lang="fa-IR" dirty="0" smtClean="0"/>
              <a:t> يک نام سمبوليک به يک مقدار است که مي‌خواهيم در زمان شبيه‌سازي ثابت مانده و تغيير نکند.</a:t>
            </a:r>
          </a:p>
          <a:p>
            <a:r>
              <a:rPr lang="en-US" dirty="0" smtClean="0"/>
              <a:t>Constant</a:t>
            </a:r>
            <a:r>
              <a:rPr lang="fa-IR" dirty="0" smtClean="0"/>
              <a:t> براي توصيف بهتر يک طرح و تغييرات آسان طرح در آينده استفاده مي‌شود.</a:t>
            </a:r>
          </a:p>
          <a:p>
            <a:r>
              <a:rPr lang="fa-IR" dirty="0"/>
              <a:t>معمولاً در قسمت اعلانات برنامه </a:t>
            </a:r>
            <a:r>
              <a:rPr lang="en-US" dirty="0"/>
              <a:t>VHDL</a:t>
            </a:r>
            <a:r>
              <a:rPr lang="fa-IR" dirty="0"/>
              <a:t> </a:t>
            </a:r>
            <a:r>
              <a:rPr lang="fa-IR" dirty="0" smtClean="0"/>
              <a:t>معرفي مي‌شود.</a:t>
            </a:r>
            <a:endParaRPr lang="en-US" dirty="0" smtClean="0"/>
          </a:p>
          <a:p>
            <a:r>
              <a:rPr lang="fa-IR" dirty="0" smtClean="0"/>
              <a:t>فرم کلي دستور</a:t>
            </a:r>
            <a:r>
              <a:rPr lang="en-US" dirty="0" smtClean="0"/>
              <a:t>:</a:t>
            </a:r>
            <a:endParaRPr lang="fa-IR" dirty="0"/>
          </a:p>
          <a:p>
            <a:pPr algn="l" rtl="0"/>
            <a:r>
              <a:rPr lang="en-US" dirty="0" smtClean="0"/>
              <a:t>Constant </a:t>
            </a:r>
            <a:r>
              <a:rPr lang="fa-IR" dirty="0" smtClean="0"/>
              <a:t>نام</a:t>
            </a:r>
            <a:r>
              <a:rPr lang="en-US" dirty="0" smtClean="0"/>
              <a:t>: </a:t>
            </a:r>
            <a:r>
              <a:rPr lang="fa-IR" dirty="0" smtClean="0"/>
              <a:t>نوع</a:t>
            </a:r>
            <a:r>
              <a:rPr lang="en-US" dirty="0" smtClean="0"/>
              <a:t> [:=</a:t>
            </a:r>
            <a:r>
              <a:rPr lang="fa-IR" dirty="0" smtClean="0"/>
              <a:t>مقدار ثابت</a:t>
            </a:r>
            <a:r>
              <a:rPr lang="en-US" dirty="0" smtClean="0"/>
              <a:t>]	</a:t>
            </a:r>
            <a:r>
              <a:rPr lang="fa-IR" dirty="0" smtClean="0"/>
              <a:t>  </a:t>
            </a:r>
            <a:r>
              <a:rPr lang="en-US" dirty="0" smtClean="0"/>
              <a:t>       </a:t>
            </a:r>
          </a:p>
          <a:p>
            <a:pPr algn="l" rtl="0"/>
            <a:endParaRPr lang="en-US" dirty="0" smtClean="0"/>
          </a:p>
          <a:p>
            <a:r>
              <a:rPr lang="fa-IR" dirty="0" smtClean="0"/>
              <a:t>زماني که يک مدار را توصيف مي‌کنيم، هر شيئي يا ارتباط يا ... ممکن است </a:t>
            </a:r>
            <a:r>
              <a:rPr lang="en-US" dirty="0" smtClean="0"/>
              <a:t>signal</a:t>
            </a:r>
            <a:r>
              <a:rPr lang="fa-IR" dirty="0" smtClean="0"/>
              <a:t>، </a:t>
            </a:r>
            <a:r>
              <a:rPr lang="en-US" dirty="0" smtClean="0"/>
              <a:t>variable</a:t>
            </a:r>
            <a:r>
              <a:rPr lang="fa-IR" dirty="0" smtClean="0"/>
              <a:t> يا </a:t>
            </a:r>
            <a:r>
              <a:rPr lang="en-US" dirty="0" smtClean="0"/>
              <a:t>constant</a:t>
            </a:r>
            <a:r>
              <a:rPr lang="fa-IR" dirty="0" smtClean="0"/>
              <a:t> باشد.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7246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err="1" smtClean="0"/>
              <a:t>پروسس</a:t>
            </a:r>
            <a:r>
              <a:rPr lang="fa-IR" sz="3200" dirty="0" smtClean="0"/>
              <a:t> (</a:t>
            </a:r>
            <a:r>
              <a:rPr lang="en-US" sz="2800" dirty="0" smtClean="0"/>
              <a:t>Process</a:t>
            </a:r>
            <a:r>
              <a:rPr lang="fa-IR" sz="3200" dirty="0" smtClean="0"/>
              <a:t>) و </a:t>
            </a:r>
            <a:r>
              <a:rPr lang="en-US" sz="2800" dirty="0" smtClean="0"/>
              <a:t>VHDL</a:t>
            </a:r>
            <a:r>
              <a:rPr lang="fa-IR" sz="2800" dirty="0" smtClean="0"/>
              <a:t> </a:t>
            </a:r>
            <a:r>
              <a:rPr lang="fa-IR" sz="3200" dirty="0" smtClean="0"/>
              <a:t>ترتيبي </a:t>
            </a:r>
            <a:r>
              <a:rPr lang="en-US" sz="3200" dirty="0" smtClean="0"/>
              <a:t>(</a:t>
            </a:r>
            <a:r>
              <a:rPr lang="en-US" sz="2800" dirty="0" smtClean="0"/>
              <a:t>sequential VHDL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پروسس در بدنه آرشيتکت يک طرح قرار مي‌گيرد و عبارات داخلي پروسس بصورت ترتيبي اجرا مي‌شوند.</a:t>
            </a:r>
          </a:p>
          <a:p>
            <a:pPr lvl="1"/>
            <a:r>
              <a:rPr lang="fa-IR" dirty="0" err="1" smtClean="0"/>
              <a:t>پروسس</a:t>
            </a:r>
            <a:r>
              <a:rPr lang="fa-IR" dirty="0" smtClean="0"/>
              <a:t> با </a:t>
            </a:r>
            <a:r>
              <a:rPr lang="en-US" dirty="0" smtClean="0"/>
              <a:t>begin</a:t>
            </a:r>
            <a:r>
              <a:rPr lang="fa-IR" dirty="0" smtClean="0"/>
              <a:t> شروع </a:t>
            </a:r>
            <a:r>
              <a:rPr lang="en-US" dirty="0" smtClean="0"/>
              <a:t> </a:t>
            </a:r>
            <a:r>
              <a:rPr lang="fa-IR" dirty="0" smtClean="0"/>
              <a:t>و با </a:t>
            </a:r>
            <a:r>
              <a:rPr lang="en-US" dirty="0" smtClean="0"/>
              <a:t>end process</a:t>
            </a:r>
            <a:r>
              <a:rPr lang="fa-IR" dirty="0" smtClean="0"/>
              <a:t> پايان مي‌يابد.</a:t>
            </a:r>
          </a:p>
          <a:p>
            <a:pPr lvl="1"/>
            <a:r>
              <a:rPr lang="fa-IR" dirty="0" smtClean="0"/>
              <a:t>در آرشيتکت يک طرح، کل بدنه يک پروسس بعنوان يک عبارت همزمان تلقي مي‌شود.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8031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مثال: برنامه </a:t>
            </a:r>
            <a:r>
              <a:rPr lang="en-US" sz="2000" dirty="0" smtClean="0"/>
              <a:t>VHDL</a:t>
            </a:r>
            <a:r>
              <a:rPr lang="fa-IR" sz="2000" dirty="0" smtClean="0"/>
              <a:t> </a:t>
            </a:r>
            <a:r>
              <a:rPr lang="fa-IR" sz="2400" dirty="0" smtClean="0"/>
              <a:t>يک لچ </a:t>
            </a:r>
            <a:r>
              <a:rPr lang="en-US" sz="2400" dirty="0" err="1" smtClean="0"/>
              <a:t>rs</a:t>
            </a:r>
            <a:r>
              <a:rPr lang="fa-IR" sz="2400" dirty="0" smtClean="0"/>
              <a:t>. اگر </a:t>
            </a:r>
            <a:r>
              <a:rPr lang="en-US" sz="2400" dirty="0" smtClean="0"/>
              <a:t>s=‘0’</a:t>
            </a:r>
            <a:r>
              <a:rPr lang="fa-IR" sz="2400" dirty="0" smtClean="0"/>
              <a:t>، آنگاه </a:t>
            </a:r>
            <a:r>
              <a:rPr lang="en-US" sz="2400" dirty="0" smtClean="0"/>
              <a:t>q</a:t>
            </a:r>
            <a:r>
              <a:rPr lang="en-US" sz="2400" dirty="0" smtClean="0">
                <a:sym typeface="Wingdings" panose="05000000000000000000" pitchFamily="2" charset="2"/>
              </a:rPr>
              <a:t>’1’</a:t>
            </a:r>
            <a:r>
              <a:rPr lang="fa-IR" sz="2400" dirty="0">
                <a:sym typeface="Wingdings" panose="05000000000000000000" pitchFamily="2" charset="2"/>
              </a:rPr>
              <a:t> </a:t>
            </a:r>
            <a:r>
              <a:rPr lang="fa-IR" sz="2400" dirty="0" smtClean="0">
                <a:sym typeface="Wingdings" panose="05000000000000000000" pitchFamily="2" charset="2"/>
              </a:rPr>
              <a:t>و اگر </a:t>
            </a:r>
            <a:r>
              <a:rPr lang="en-US" sz="2400" dirty="0" smtClean="0">
                <a:sym typeface="Wingdings" panose="05000000000000000000" pitchFamily="2" charset="2"/>
              </a:rPr>
              <a:t>r=‘0’</a:t>
            </a:r>
            <a:r>
              <a:rPr lang="fa-IR" sz="2400" dirty="0" smtClean="0">
                <a:sym typeface="Wingdings" panose="05000000000000000000" pitchFamily="2" charset="2"/>
              </a:rPr>
              <a:t>، آنگاه</a:t>
            </a:r>
            <a:r>
              <a:rPr lang="en-US" sz="2400" dirty="0" smtClean="0">
                <a:sym typeface="Wingdings" panose="05000000000000000000" pitchFamily="2" charset="2"/>
              </a:rPr>
              <a:t>q’0’</a:t>
            </a:r>
            <a:r>
              <a:rPr lang="fa-IR" sz="2400" dirty="0" smtClean="0">
                <a:sym typeface="Wingdings" panose="05000000000000000000" pitchFamily="2" charset="2"/>
              </a:rPr>
              <a:t> و در غير اينصورت خروجي تغيير نکند.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 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 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</a:t>
            </a:r>
            <a:r>
              <a:rPr lang="en-US" dirty="0" err="1" smtClean="0"/>
              <a:t>FFrs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   Port( </a:t>
            </a:r>
            <a:r>
              <a:rPr lang="en-US" dirty="0" err="1" smtClean="0"/>
              <a:t>s,r</a:t>
            </a:r>
            <a:r>
              <a:rPr lang="en-US" dirty="0" smtClean="0"/>
              <a:t>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q:inout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FFrs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FFrs_arc</a:t>
            </a:r>
            <a:r>
              <a:rPr lang="en-US" dirty="0" smtClean="0"/>
              <a:t> of </a:t>
            </a:r>
            <a:r>
              <a:rPr lang="en-US" dirty="0" err="1" smtClean="0"/>
              <a:t>FFrs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  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process(</a:t>
            </a:r>
            <a:r>
              <a:rPr lang="en-US" dirty="0" err="1" smtClean="0"/>
              <a:t>s,r,q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if s=‘0’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   q &lt;= ‘1’;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elsif</a:t>
            </a:r>
            <a:r>
              <a:rPr lang="en-US" dirty="0" smtClean="0"/>
              <a:t> r=‘0’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   q &lt;= ‘0’;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else   q&lt;= q;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end if;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 process;</a:t>
            </a:r>
          </a:p>
          <a:p>
            <a:pPr marL="0" indent="0" algn="l" rtl="0">
              <a:buNone/>
            </a:pPr>
            <a:r>
              <a:rPr lang="en-US" dirty="0" smtClean="0"/>
              <a:t>  End </a:t>
            </a:r>
            <a:r>
              <a:rPr lang="en-US" dirty="0" err="1" smtClean="0"/>
              <a:t>FFrs_arc</a:t>
            </a:r>
            <a:r>
              <a:rPr lang="en-US" dirty="0" smtClean="0"/>
              <a:t>;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413550" y="4221088"/>
            <a:ext cx="4258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هر زمان که تغييري در يکي از سيگنال‌هاي </a:t>
            </a:r>
            <a:r>
              <a:rPr lang="en-US" sz="2400" dirty="0" smtClean="0">
                <a:cs typeface="B Nazanin" panose="00000400000000000000" pitchFamily="2" charset="-78"/>
              </a:rPr>
              <a:t>s</a:t>
            </a:r>
            <a:r>
              <a:rPr lang="fa-IR" sz="2400" dirty="0" smtClean="0">
                <a:cs typeface="B Nazanin" panose="00000400000000000000" pitchFamily="2" charset="-78"/>
              </a:rPr>
              <a:t>، </a:t>
            </a:r>
            <a:r>
              <a:rPr lang="en-US" sz="2400" dirty="0" smtClean="0">
                <a:cs typeface="B Nazanin" panose="00000400000000000000" pitchFamily="2" charset="-78"/>
              </a:rPr>
              <a:t>r</a:t>
            </a:r>
            <a:r>
              <a:rPr lang="fa-IR" sz="2400" dirty="0" smtClean="0">
                <a:cs typeface="B Nazanin" panose="00000400000000000000" pitchFamily="2" charset="-78"/>
              </a:rPr>
              <a:t> يا </a:t>
            </a:r>
            <a:r>
              <a:rPr lang="en-US" sz="2400" dirty="0" smtClean="0">
                <a:cs typeface="B Nazanin" panose="00000400000000000000" pitchFamily="2" charset="-78"/>
              </a:rPr>
              <a:t>q</a:t>
            </a:r>
            <a:r>
              <a:rPr lang="fa-IR" sz="2400" dirty="0" smtClean="0">
                <a:cs typeface="B Nazanin" panose="00000400000000000000" pitchFamily="2" charset="-78"/>
              </a:rPr>
              <a:t> رخ دهد، عبارات داخل بدنه پروسس به ترتيب اجرا و مقادير جديد جايگزين مقادير قبلي خواهند شد.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914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فرمت کلي </a:t>
            </a:r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[</a:t>
            </a:r>
            <a:r>
              <a:rPr lang="fa-IR" dirty="0" smtClean="0"/>
              <a:t>برچسب </a:t>
            </a:r>
            <a:r>
              <a:rPr lang="fa-IR" dirty="0" err="1" smtClean="0"/>
              <a:t>پروسس</a:t>
            </a:r>
            <a:r>
              <a:rPr lang="en-US" dirty="0" smtClean="0"/>
              <a:t>]</a:t>
            </a:r>
            <a:r>
              <a:rPr lang="fa-IR" dirty="0" smtClean="0"/>
              <a:t>:</a:t>
            </a:r>
            <a:r>
              <a:rPr lang="en-US" dirty="0" smtClean="0"/>
              <a:t> Process [(</a:t>
            </a:r>
            <a:r>
              <a:rPr lang="fa-IR" dirty="0" smtClean="0"/>
              <a:t>ليست سيگنال‌ها</a:t>
            </a:r>
            <a:r>
              <a:rPr lang="en-US" dirty="0" smtClean="0"/>
              <a:t>)]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عبارت1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عبارت2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…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n</a:t>
            </a:r>
            <a:r>
              <a:rPr lang="fa-IR" dirty="0" smtClean="0"/>
              <a:t>عبارت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End Process [</a:t>
            </a:r>
            <a:r>
              <a:rPr lang="fa-IR" dirty="0" smtClean="0"/>
              <a:t>برچسب </a:t>
            </a:r>
            <a:r>
              <a:rPr lang="fa-IR" dirty="0" err="1" smtClean="0"/>
              <a:t>پروسس</a:t>
            </a:r>
            <a:r>
              <a:rPr lang="en-US" dirty="0" smtClean="0"/>
              <a:t>];</a:t>
            </a:r>
            <a:endParaRPr lang="fa-IR" dirty="0" smtClean="0"/>
          </a:p>
          <a:p>
            <a:endParaRPr lang="fa-IR" sz="2200" dirty="0" smtClean="0"/>
          </a:p>
          <a:p>
            <a:r>
              <a:rPr lang="fa-IR" sz="2500" dirty="0" smtClean="0"/>
              <a:t>ليست سيگنال‌ها، شامل سيگنال‌هايي است که با تغيير آنها کل </a:t>
            </a:r>
            <a:r>
              <a:rPr lang="en-US" sz="2500" dirty="0" smtClean="0"/>
              <a:t>Process</a:t>
            </a:r>
            <a:r>
              <a:rPr lang="fa-IR" sz="2500" dirty="0" smtClean="0"/>
              <a:t> اجرا مي‌شود.</a:t>
            </a:r>
          </a:p>
          <a:p>
            <a:r>
              <a:rPr lang="fa-IR" sz="2500" dirty="0" smtClean="0"/>
              <a:t>در صورتيکه ليست سيگنال وجود نداشته باشد، بايد از عبارت </a:t>
            </a:r>
            <a:r>
              <a:rPr lang="en-US" sz="2500" dirty="0" smtClean="0"/>
              <a:t>wait</a:t>
            </a:r>
            <a:r>
              <a:rPr lang="fa-IR" sz="2500" dirty="0" smtClean="0"/>
              <a:t> در بدنه </a:t>
            </a:r>
            <a:r>
              <a:rPr lang="fa-IR" sz="2500" dirty="0" err="1" smtClean="0"/>
              <a:t>پروسس</a:t>
            </a:r>
            <a:r>
              <a:rPr lang="fa-IR" sz="2500" dirty="0" smtClean="0"/>
              <a:t> استفاده شود.</a:t>
            </a:r>
            <a:endParaRPr lang="en-US" sz="2500" dirty="0"/>
          </a:p>
        </p:txBody>
      </p:sp>
    </p:spTree>
    <p:extLst>
      <p:ext uri="{BB962C8B-B14F-4D97-AF65-F5344CB8AC3E}">
        <p14:creationId xmlns="" xmlns:p14="http://schemas.microsoft.com/office/powerpoint/2010/main" val="35541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عبارات شرطي </a:t>
            </a:r>
            <a:r>
              <a:rPr lang="en-US" dirty="0" smtClean="0"/>
              <a:t>if</a:t>
            </a:r>
            <a:r>
              <a:rPr lang="fa-IR" dirty="0" smtClean="0"/>
              <a:t> در </a:t>
            </a:r>
            <a:r>
              <a:rPr lang="fa-IR" dirty="0" err="1" smtClean="0"/>
              <a:t>پروسس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If </a:t>
            </a:r>
            <a:r>
              <a:rPr lang="fa-IR" dirty="0" smtClean="0"/>
              <a:t>شرط1</a:t>
            </a:r>
            <a:r>
              <a:rPr lang="en-US" dirty="0" smtClean="0"/>
              <a:t> then 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</a:t>
            </a:r>
            <a:r>
              <a:rPr lang="fa-IR" dirty="0" smtClean="0"/>
              <a:t>عبارت1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else   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 </a:t>
            </a:r>
            <a:r>
              <a:rPr lang="fa-IR" dirty="0" smtClean="0"/>
              <a:t>عبارت2</a:t>
            </a:r>
            <a:r>
              <a:rPr lang="en-US" dirty="0" smtClean="0"/>
              <a:t>; </a:t>
            </a:r>
          </a:p>
          <a:p>
            <a:pPr marL="0" indent="0" algn="l" rtl="0">
              <a:buNone/>
            </a:pPr>
            <a:r>
              <a:rPr lang="en-US" dirty="0" smtClean="0"/>
              <a:t> end if;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1288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برنامه </a:t>
            </a:r>
            <a:r>
              <a:rPr lang="en-US" sz="2400" dirty="0" smtClean="0"/>
              <a:t>VHDL</a:t>
            </a:r>
            <a:r>
              <a:rPr lang="fa-IR" sz="2800" dirty="0" smtClean="0"/>
              <a:t>، براي طراحي بصورت رفتاري فليپ فلاپ </a:t>
            </a:r>
            <a:r>
              <a:rPr lang="en-US" sz="2400" dirty="0" smtClean="0"/>
              <a:t>D</a:t>
            </a:r>
            <a:r>
              <a:rPr lang="fa-IR" sz="2800" dirty="0" smtClean="0"/>
              <a:t>، حساس به لبه </a:t>
            </a:r>
            <a:r>
              <a:rPr lang="fa-IR" sz="2800" dirty="0" err="1" smtClean="0"/>
              <a:t>بالارونده</a:t>
            </a:r>
            <a:r>
              <a:rPr lang="fa-IR" sz="2800" dirty="0" smtClean="0"/>
              <a:t>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FF_D is</a:t>
            </a:r>
          </a:p>
          <a:p>
            <a:pPr marL="0" indent="0" algn="l" rtl="0">
              <a:buNone/>
            </a:pPr>
            <a:r>
              <a:rPr lang="en-US" dirty="0" smtClean="0"/>
              <a:t>Port( </a:t>
            </a:r>
            <a:r>
              <a:rPr lang="en-US" dirty="0" err="1" smtClean="0"/>
              <a:t>d,clk</a:t>
            </a:r>
            <a:r>
              <a:rPr lang="en-US" dirty="0" smtClean="0"/>
              <a:t>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q: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ff_d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FFD_clk</a:t>
            </a:r>
            <a:r>
              <a:rPr lang="en-US" dirty="0" smtClean="0"/>
              <a:t> of FF_D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Process(</a:t>
            </a:r>
            <a:r>
              <a:rPr lang="en-US" dirty="0" err="1" smtClean="0"/>
              <a:t>d,clk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if(</a:t>
            </a:r>
            <a:r>
              <a:rPr lang="en-US" dirty="0" err="1" smtClean="0"/>
              <a:t>clk’event</a:t>
            </a:r>
            <a:r>
              <a:rPr lang="en-US" dirty="0" smtClean="0"/>
              <a:t> and </a:t>
            </a:r>
            <a:r>
              <a:rPr lang="en-US" dirty="0" err="1" smtClean="0"/>
              <a:t>clk</a:t>
            </a:r>
            <a:r>
              <a:rPr lang="en-US" dirty="0" smtClean="0"/>
              <a:t>=‘1’) then q&lt;=d;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 if;</a:t>
            </a:r>
          </a:p>
          <a:p>
            <a:pPr marL="0" indent="0" algn="l" rtl="0">
              <a:buNone/>
            </a:pPr>
            <a:r>
              <a:rPr lang="en-US" dirty="0" smtClean="0"/>
              <a:t>End process;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FFD_clk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1821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19646</TotalTime>
  <Words>1837</Words>
  <Application>Microsoft Office PowerPoint</Application>
  <PresentationFormat>On-screen Show (4:3)</PresentationFormat>
  <Paragraphs>437</Paragraphs>
  <Slides>47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Flow</vt:lpstr>
      <vt:lpstr>Artwork</vt:lpstr>
      <vt:lpstr>Slide 1</vt:lpstr>
      <vt:lpstr>طراحي کامپيوتري سيستم هاي ديجيتال</vt:lpstr>
      <vt:lpstr>توصيف يا مدلسازي رفتاري</vt:lpstr>
      <vt:lpstr>توصيف رفتاري</vt:lpstr>
      <vt:lpstr>پروسس (Process) و VHDL ترتيبي (sequential VHDL)</vt:lpstr>
      <vt:lpstr>مثال: برنامه VHDL يک لچ rs. اگر s=‘0’، آنگاه q’1’ و اگر r=‘0’، آنگاهq’0’ و در غير اينصورت خروجي تغيير نکند.</vt:lpstr>
      <vt:lpstr>فرمت کلي Process</vt:lpstr>
      <vt:lpstr>عبارات شرطي if در پروسس</vt:lpstr>
      <vt:lpstr>مثال: برنامه VHDL، براي طراحي بصورت رفتاري فليپ فلاپ D، حساس به لبه بالارونده.</vt:lpstr>
      <vt:lpstr>مثال: برنامه VHDL، براي طراحي بصورت رفتاري فليپ فلاپ D، حساس به لبه پايين رونده.</vt:lpstr>
      <vt:lpstr>شکل کلي عبارات شرطي if در پروسس</vt:lpstr>
      <vt:lpstr>مثال: برنامه VHDL، براي طراحي بصورت رفتاري فليپ فلاپ D، بطوريکه اگر ورودي rst برابر 0 شود، خروجي q مساوي 0 و در غير اينصورت در لبه بالارونده پالس ساعت، d به q منتقل شود.</vt:lpstr>
      <vt:lpstr>مثال: برنامه VHDL، براي طراحي يک ثبات هشت بيتي با فليپ فلاپ D، بطوريکه با لبه بالارونده پالس ساعت، ورودي 8 بيتي a را به خروجي d منتقل نمايد.</vt:lpstr>
      <vt:lpstr>پروسس براي مدارهاي ترکيبي (combinational process)</vt:lpstr>
      <vt:lpstr>مثال: مقايسه کننده‌اي داراي 2 ورودي 8 بيتي a و b و خروجي يک بيتي equal است. اگر a=b باشد، بايد equal برابر 1 شود، در غير اينصورت برابر 0.</vt:lpstr>
      <vt:lpstr>عبارت case در process</vt:lpstr>
      <vt:lpstr>مثال: مولتي پلکسري با دو ورودي a و b و ورودي کنترل sel و خروجي C.  با استفاده از دستور Case</vt:lpstr>
      <vt:lpstr>عبارت null</vt:lpstr>
      <vt:lpstr>کاربرد متغير در پروسس</vt:lpstr>
      <vt:lpstr>مثال: کنتور 8 بيتي با ورودي clk</vt:lpstr>
      <vt:lpstr>نکات متغير</vt:lpstr>
      <vt:lpstr>تفاوت متغير و سيگنال در پروسس</vt:lpstr>
      <vt:lpstr>مثال:</vt:lpstr>
      <vt:lpstr>حلقه (loop)</vt:lpstr>
      <vt:lpstr>انواع loop</vt:lpstr>
      <vt:lpstr>For . . . loop</vt:lpstr>
      <vt:lpstr>مثال: برنامه VHDLي که عناصر دو آرايه چهار عنصري a و b را با هم مقايسه و در صورت برابري، خروجي m برابر 1 شود.</vt:lpstr>
      <vt:lpstr>نتيجه شبيه سازي</vt:lpstr>
      <vt:lpstr>مثال: برنامه‌اي که با استفاده از دستور for … loop يک جمع کننده چهار بيتي را با چهار جمع کننده کامل توصيف نمايد.</vt:lpstr>
      <vt:lpstr>نکات مثال</vt:lpstr>
      <vt:lpstr>نتيجه شبيه‌سازي</vt:lpstr>
      <vt:lpstr>کاربرد صفت range</vt:lpstr>
      <vt:lpstr>مزيت استفاده از صفت range همراه با نام سيگنال</vt:lpstr>
      <vt:lpstr>صفت reverse-range</vt:lpstr>
      <vt:lpstr>ساير صفات سيگنال يا متغير در VHDL</vt:lpstr>
      <vt:lpstr>عبارت exit در حلقه for . . . loop</vt:lpstr>
      <vt:lpstr>عبارت next در حلقه for . . . loop</vt:lpstr>
      <vt:lpstr>حلقه while . . . loop</vt:lpstr>
      <vt:lpstr>مثال: توليد پالس ساعت با دوره تناوب 100ns</vt:lpstr>
      <vt:lpstr>حلقه loop ساده</vt:lpstr>
      <vt:lpstr>مثال: توليد پالس ساعت با دوره تناوب 100ns</vt:lpstr>
      <vt:lpstr>پروسس بدون ليست سيگنال‌ها و با عبارات wait until، wait for (Time) و wait</vt:lpstr>
      <vt:lpstr>Wait until و wait on</vt:lpstr>
      <vt:lpstr>مثال: برنامه VHDL براي فليپ فلاپ D با عبارت wait</vt:lpstr>
      <vt:lpstr>Wait for (Time)</vt:lpstr>
      <vt:lpstr>نکات پروسس</vt:lpstr>
      <vt:lpstr>Constant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Mohsen</cp:lastModifiedBy>
  <cp:revision>261</cp:revision>
  <dcterms:created xsi:type="dcterms:W3CDTF">2013-09-14T02:05:42Z</dcterms:created>
  <dcterms:modified xsi:type="dcterms:W3CDTF">2019-03-16T08:35:56Z</dcterms:modified>
</cp:coreProperties>
</file>