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1" r:id="rId3"/>
    <p:sldId id="272" r:id="rId4"/>
    <p:sldId id="258" r:id="rId5"/>
    <p:sldId id="259" r:id="rId6"/>
    <p:sldId id="289" r:id="rId7"/>
    <p:sldId id="274" r:id="rId8"/>
    <p:sldId id="277" r:id="rId9"/>
    <p:sldId id="275" r:id="rId10"/>
    <p:sldId id="278" r:id="rId11"/>
    <p:sldId id="276" r:id="rId12"/>
    <p:sldId id="292" r:id="rId13"/>
    <p:sldId id="273" r:id="rId14"/>
    <p:sldId id="281" r:id="rId15"/>
    <p:sldId id="293" r:id="rId16"/>
    <p:sldId id="280" r:id="rId17"/>
    <p:sldId id="261" r:id="rId18"/>
    <p:sldId id="262" r:id="rId19"/>
    <p:sldId id="282" r:id="rId20"/>
    <p:sldId id="294" r:id="rId21"/>
    <p:sldId id="283" r:id="rId22"/>
    <p:sldId id="284" r:id="rId23"/>
    <p:sldId id="285" r:id="rId24"/>
    <p:sldId id="295" r:id="rId25"/>
    <p:sldId id="313" r:id="rId26"/>
    <p:sldId id="286" r:id="rId27"/>
    <p:sldId id="296" r:id="rId28"/>
    <p:sldId id="314" r:id="rId29"/>
    <p:sldId id="315" r:id="rId30"/>
    <p:sldId id="316" r:id="rId31"/>
    <p:sldId id="317" r:id="rId32"/>
    <p:sldId id="287" r:id="rId33"/>
    <p:sldId id="290" r:id="rId34"/>
    <p:sldId id="291" r:id="rId35"/>
    <p:sldId id="297" r:id="rId36"/>
    <p:sldId id="299" r:id="rId37"/>
    <p:sldId id="298" r:id="rId38"/>
    <p:sldId id="300" r:id="rId39"/>
    <p:sldId id="301" r:id="rId40"/>
    <p:sldId id="302" r:id="rId41"/>
    <p:sldId id="303" r:id="rId42"/>
    <p:sldId id="304" r:id="rId43"/>
    <p:sldId id="305" r:id="rId44"/>
    <p:sldId id="306" r:id="rId45"/>
    <p:sldId id="307" r:id="rId46"/>
    <p:sldId id="308" r:id="rId47"/>
    <p:sldId id="309" r:id="rId48"/>
    <p:sldId id="310" r:id="rId49"/>
    <p:sldId id="312" r:id="rId50"/>
    <p:sldId id="311"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08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7BB6F04-600D-41F1-907A-9DD24A2C96D3}" type="datetimeFigureOut">
              <a:rPr lang="en-US" smtClean="0"/>
              <a:pPr/>
              <a:t>9/30/2018</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64E09EC4-8EEF-43CB-837A-2EC0668FBA2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BB6F04-600D-41F1-907A-9DD24A2C96D3}" type="datetimeFigureOut">
              <a:rPr lang="en-US" smtClean="0"/>
              <a:pPr/>
              <a:t>9/30/2018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E09EC4-8EEF-43CB-837A-2EC0668FBA2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BB6F04-600D-41F1-907A-9DD24A2C96D3}" type="datetimeFigureOut">
              <a:rPr lang="en-US" smtClean="0"/>
              <a:pPr/>
              <a:t>9/30/2018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E09EC4-8EEF-43CB-837A-2EC0668FBA2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rtl="1">
              <a:defRPr>
                <a:cs typeface="B Nazanin" pitchFamily="2" charset="-78"/>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lvl1pPr algn="r" rtl="1">
              <a:defRPr>
                <a:cs typeface="B Nazanin" pitchFamily="2" charset="-78"/>
              </a:defRPr>
            </a:lvl1pPr>
            <a:lvl2pPr algn="r" rtl="1">
              <a:defRPr>
                <a:cs typeface="B Nazanin" pitchFamily="2" charset="-78"/>
              </a:defRPr>
            </a:lvl2pPr>
            <a:lvl3pPr algn="r" rtl="1">
              <a:defRPr>
                <a:cs typeface="B Nazanin" pitchFamily="2" charset="-78"/>
              </a:defRPr>
            </a:lvl3pPr>
            <a:lvl4pPr algn="r" rtl="1">
              <a:defRPr>
                <a:cs typeface="B Nazanin" pitchFamily="2" charset="-78"/>
              </a:defRPr>
            </a:lvl4pPr>
            <a:lvl5pPr algn="r" rtl="1">
              <a:defRPr>
                <a:cs typeface="B Nazanin" pitchFamily="2" charset="-78"/>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lvl1pPr algn="r" rtl="1">
              <a:defRPr>
                <a:cs typeface="B Nazanin" pitchFamily="2" charset="-78"/>
              </a:defRPr>
            </a:lvl1pPr>
          </a:lstStyle>
          <a:p>
            <a:fld id="{47BB6F04-600D-41F1-907A-9DD24A2C96D3}" type="datetimeFigureOut">
              <a:rPr lang="en-US" smtClean="0"/>
              <a:pPr/>
              <a:t>9/30/2018</a:t>
            </a:fld>
            <a:endParaRPr lang="en-US"/>
          </a:p>
        </p:txBody>
      </p:sp>
      <p:sp>
        <p:nvSpPr>
          <p:cNvPr id="5" name="Footer Placeholder 4"/>
          <p:cNvSpPr>
            <a:spLocks noGrp="1"/>
          </p:cNvSpPr>
          <p:nvPr>
            <p:ph type="ftr" sz="quarter" idx="11"/>
          </p:nvPr>
        </p:nvSpPr>
        <p:spPr/>
        <p:txBody>
          <a:bodyPr/>
          <a:lstStyle>
            <a:lvl1pPr algn="r" rtl="1">
              <a:defRPr>
                <a:cs typeface="B Nazanin" pitchFamily="2" charset="-78"/>
              </a:defRPr>
            </a:lvl1pPr>
          </a:lstStyle>
          <a:p>
            <a:r>
              <a:rPr lang="fa-IR" dirty="0" smtClean="0"/>
              <a:t>محسن فرهادي</a:t>
            </a:r>
            <a:endParaRPr lang="en-US" dirty="0"/>
          </a:p>
        </p:txBody>
      </p:sp>
      <p:sp>
        <p:nvSpPr>
          <p:cNvPr id="6" name="Slide Number Placeholder 5"/>
          <p:cNvSpPr>
            <a:spLocks noGrp="1"/>
          </p:cNvSpPr>
          <p:nvPr>
            <p:ph type="sldNum" sz="quarter" idx="12"/>
          </p:nvPr>
        </p:nvSpPr>
        <p:spPr/>
        <p:txBody>
          <a:bodyPr/>
          <a:lstStyle>
            <a:lvl1pPr algn="l" rtl="1">
              <a:defRPr>
                <a:cs typeface="B Nazanin" pitchFamily="2" charset="-78"/>
              </a:defRPr>
            </a:lvl1pPr>
          </a:lstStyle>
          <a:p>
            <a:fld id="{64E09EC4-8EEF-43CB-837A-2EC0668FBA2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7BB6F04-600D-41F1-907A-9DD24A2C96D3}" type="datetimeFigureOut">
              <a:rPr lang="en-US" smtClean="0"/>
              <a:pPr/>
              <a:t>9/30/2018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E09EC4-8EEF-43CB-837A-2EC0668FBA2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BB6F04-600D-41F1-907A-9DD24A2C96D3}" type="datetimeFigureOut">
              <a:rPr lang="en-US" smtClean="0"/>
              <a:pPr/>
              <a:t>9/30/2018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E09EC4-8EEF-43CB-837A-2EC0668FBA2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7BB6F04-600D-41F1-907A-9DD24A2C96D3}" type="datetimeFigureOut">
              <a:rPr lang="en-US" smtClean="0"/>
              <a:pPr/>
              <a:t>9/30/2018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4E09EC4-8EEF-43CB-837A-2EC0668FBA2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7BB6F04-600D-41F1-907A-9DD24A2C96D3}" type="datetimeFigureOut">
              <a:rPr lang="en-US" smtClean="0"/>
              <a:pPr/>
              <a:t>9/30/2018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4E09EC4-8EEF-43CB-837A-2EC0668FBA2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BB6F04-600D-41F1-907A-9DD24A2C96D3}" type="datetimeFigureOut">
              <a:rPr lang="en-US" smtClean="0"/>
              <a:pPr/>
              <a:t>9/30/2018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4E09EC4-8EEF-43CB-837A-2EC0668FBA2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8029604" cy="1162050"/>
          </a:xfrm>
        </p:spPr>
        <p:txBody>
          <a:bodyPr lIns="0" anchor="b">
            <a:noAutofit/>
          </a:bodyPr>
          <a:lstStyle>
            <a:lvl1pPr algn="r" rtl="1">
              <a:spcBef>
                <a:spcPct val="0"/>
              </a:spcBef>
              <a:buNone/>
              <a:defRPr sz="2600" b="0">
                <a:ln>
                  <a:noFill/>
                </a:ln>
                <a:solidFill>
                  <a:schemeClr val="tx2"/>
                </a:solidFill>
                <a:effectLst/>
                <a:latin typeface="+mj-lt"/>
                <a:ea typeface="+mj-ea"/>
                <a:cs typeface="+mj-cs"/>
              </a:defRPr>
            </a:lvl1pPr>
          </a:lstStyle>
          <a:p>
            <a:r>
              <a:rPr kumimoji="0" lang="en-US" dirty="0" smtClean="0"/>
              <a:t>Click to edit Master title style</a:t>
            </a:r>
            <a:endParaRPr kumimoji="0" lang="en-US" dirty="0"/>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lgn="r" rtl="1">
              <a:defRPr sz="2800">
                <a:cs typeface="B Nazanin" pitchFamily="2" charset="-78"/>
              </a:defRPr>
            </a:lvl1pPr>
            <a:lvl2pPr algn="r" rtl="1">
              <a:defRPr sz="2600">
                <a:cs typeface="B Nazanin" pitchFamily="2" charset="-78"/>
              </a:defRPr>
            </a:lvl2pPr>
            <a:lvl3pPr algn="r" rtl="1">
              <a:defRPr sz="2400">
                <a:cs typeface="B Nazanin" pitchFamily="2" charset="-78"/>
              </a:defRPr>
            </a:lvl3pPr>
            <a:lvl4pPr algn="r" rtl="1">
              <a:defRPr sz="2000">
                <a:cs typeface="B Nazanin" pitchFamily="2" charset="-78"/>
              </a:defRPr>
            </a:lvl4pPr>
            <a:lvl5pPr algn="r" rtl="1">
              <a:defRPr sz="1800">
                <a:cs typeface="B Nazanin" pitchFamily="2" charset="-78"/>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5" name="Date Placeholder 4"/>
          <p:cNvSpPr>
            <a:spLocks noGrp="1"/>
          </p:cNvSpPr>
          <p:nvPr>
            <p:ph type="dt" sz="half" idx="10"/>
          </p:nvPr>
        </p:nvSpPr>
        <p:spPr/>
        <p:txBody>
          <a:bodyPr/>
          <a:lstStyle/>
          <a:p>
            <a:fld id="{47BB6F04-600D-41F1-907A-9DD24A2C96D3}" type="datetimeFigureOut">
              <a:rPr lang="en-US" smtClean="0"/>
              <a:pPr/>
              <a:t>9/30/2018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E09EC4-8EEF-43CB-837A-2EC0668FBA2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7BB6F04-600D-41F1-907A-9DD24A2C96D3}" type="datetimeFigureOut">
              <a:rPr lang="en-US" smtClean="0"/>
              <a:pPr/>
              <a:t>9/30/2018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64E09EC4-8EEF-43CB-837A-2EC0668FBA20}"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BB6F04-600D-41F1-907A-9DD24A2C96D3}" type="datetimeFigureOut">
              <a:rPr lang="en-US" smtClean="0"/>
              <a:pPr/>
              <a:t>9/30/2018</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4E09EC4-8EEF-43CB-837A-2EC0668FBA20}"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fa-IR" dirty="0" smtClean="0"/>
              <a:t>پايگاه داده‌ها</a:t>
            </a:r>
            <a:endParaRPr lang="en-US" dirty="0"/>
          </a:p>
        </p:txBody>
      </p:sp>
      <p:sp>
        <p:nvSpPr>
          <p:cNvPr id="3" name="Subtitle 2"/>
          <p:cNvSpPr>
            <a:spLocks noGrp="1"/>
          </p:cNvSpPr>
          <p:nvPr>
            <p:ph type="subTitle" idx="1"/>
          </p:nvPr>
        </p:nvSpPr>
        <p:spPr/>
        <p:txBody>
          <a:bodyPr anchor="ctr">
            <a:normAutofit/>
          </a:bodyPr>
          <a:lstStyle/>
          <a:p>
            <a:pPr algn="ctr" rtl="1"/>
            <a:r>
              <a:rPr lang="fa-IR" sz="3600" dirty="0" smtClean="0">
                <a:cs typeface="B Roya" pitchFamily="2" charset="-78"/>
              </a:rPr>
              <a:t>نمودار </a:t>
            </a:r>
            <a:r>
              <a:rPr lang="en-US" sz="3600" dirty="0" smtClean="0">
                <a:cs typeface="B Roya" pitchFamily="2" charset="-78"/>
              </a:rPr>
              <a:t>ER</a:t>
            </a:r>
            <a:endParaRPr lang="en-US" sz="3600" dirty="0">
              <a:cs typeface="B Roya"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r" rtl="1">
              <a:spcBef>
                <a:spcPct val="0"/>
              </a:spcBef>
            </a:pPr>
            <a:r>
              <a:rPr lang="ar-SA" sz="2800" b="0" dirty="0" smtClean="0">
                <a:solidFill>
                  <a:srgbClr val="FF0066"/>
                </a:solidFill>
                <a:cs typeface="B Nazanin" pitchFamily="2" charset="-78"/>
              </a:rPr>
              <a:t>د ) صفت </a:t>
            </a:r>
            <a:r>
              <a:rPr lang="fa-IR" sz="2800" dirty="0" smtClean="0">
                <a:solidFill>
                  <a:srgbClr val="FF0066"/>
                </a:solidFill>
                <a:cs typeface="B Nazanin" pitchFamily="2" charset="-78"/>
              </a:rPr>
              <a:t>مبنا یا </a:t>
            </a:r>
            <a:r>
              <a:rPr lang="ar-SA" sz="2800" b="0" dirty="0" smtClean="0">
                <a:solidFill>
                  <a:srgbClr val="FF0066"/>
                </a:solidFill>
                <a:cs typeface="B Nazanin" pitchFamily="2" charset="-78"/>
              </a:rPr>
              <a:t>مشتق </a:t>
            </a:r>
            <a:br>
              <a:rPr lang="ar-SA" sz="2800" b="0" dirty="0" smtClean="0">
                <a:solidFill>
                  <a:srgbClr val="FF0066"/>
                </a:solidFill>
                <a:cs typeface="B Nazanin" pitchFamily="2" charset="-78"/>
              </a:rPr>
            </a:br>
            <a:endParaRPr lang="en-US" sz="2400" dirty="0"/>
          </a:p>
        </p:txBody>
      </p:sp>
      <p:sp>
        <p:nvSpPr>
          <p:cNvPr id="4" name="Rectangle 4"/>
          <p:cNvSpPr>
            <a:spLocks noGrp="1" noChangeArrowheads="1"/>
          </p:cNvSpPr>
          <p:nvPr>
            <p:ph idx="1"/>
          </p:nvPr>
        </p:nvSpPr>
        <p:spPr bwMode="auto">
          <a:xfrm>
            <a:off x="457200" y="1661064"/>
            <a:ext cx="8229600" cy="2086725"/>
          </a:xfrm>
          <a:prstGeom prst="rect">
            <a:avLst/>
          </a:prstGeom>
          <a:noFill/>
          <a:ln w="9525">
            <a:noFill/>
            <a:miter lim="800000"/>
            <a:headEnd/>
            <a:tailEnd/>
          </a:ln>
          <a:effectLst/>
        </p:spPr>
        <p:txBody>
          <a:bodyPr>
            <a:spAutoFit/>
          </a:bodyPr>
          <a:lstStyle/>
          <a:p>
            <a:pPr marL="276225" lvl="1" indent="-190500"/>
            <a:r>
              <a:rPr lang="fa-IR" dirty="0" smtClean="0"/>
              <a:t>صفت </a:t>
            </a:r>
            <a:r>
              <a:rPr lang="fa-IR" dirty="0" err="1" smtClean="0"/>
              <a:t>ﻣﺒﻨﺎ</a:t>
            </a:r>
            <a:r>
              <a:rPr lang="fa-IR" dirty="0"/>
              <a:t>، </a:t>
            </a:r>
            <a:r>
              <a:rPr lang="fa-IR" dirty="0" err="1"/>
              <a:t>ﺻﻔﺘﻲ</a:t>
            </a:r>
            <a:r>
              <a:rPr lang="fa-IR" dirty="0"/>
              <a:t> </a:t>
            </a:r>
            <a:r>
              <a:rPr lang="fa-IR" dirty="0" err="1"/>
              <a:t>اﺳﺖ</a:t>
            </a:r>
            <a:r>
              <a:rPr lang="fa-IR" dirty="0"/>
              <a:t> </a:t>
            </a:r>
            <a:r>
              <a:rPr lang="fa-IR" dirty="0" err="1"/>
              <a:t>ﻛﻪ</a:t>
            </a:r>
            <a:r>
              <a:rPr lang="fa-IR" dirty="0"/>
              <a:t> </a:t>
            </a:r>
            <a:r>
              <a:rPr lang="fa-IR" dirty="0" err="1"/>
              <a:t>ﻣﻘﺪارش</a:t>
            </a:r>
            <a:r>
              <a:rPr lang="fa-IR" dirty="0"/>
              <a:t> </a:t>
            </a:r>
            <a:r>
              <a:rPr lang="fa-IR" dirty="0" err="1"/>
              <a:t>ﺑﻪ</a:t>
            </a:r>
            <a:r>
              <a:rPr lang="fa-IR" dirty="0"/>
              <a:t> </a:t>
            </a:r>
            <a:r>
              <a:rPr lang="fa-IR" dirty="0" err="1"/>
              <a:t>ﺷﻜﻞ</a:t>
            </a:r>
            <a:r>
              <a:rPr lang="fa-IR" dirty="0"/>
              <a:t> </a:t>
            </a:r>
            <a:r>
              <a:rPr lang="fa-IR" dirty="0" err="1"/>
              <a:t>ﻣﺴﺘﻘﻴﻢ</a:t>
            </a:r>
            <a:r>
              <a:rPr lang="fa-IR" dirty="0"/>
              <a:t> در </a:t>
            </a:r>
            <a:r>
              <a:rPr lang="fa-IR" dirty="0" err="1"/>
              <a:t>ﭘﺎﻳﮕﺎه</a:t>
            </a:r>
            <a:r>
              <a:rPr lang="fa-IR" dirty="0"/>
              <a:t> داده </a:t>
            </a:r>
            <a:r>
              <a:rPr lang="fa-IR" dirty="0" err="1"/>
              <a:t>ذﺧﻴﺮه</a:t>
            </a:r>
            <a:r>
              <a:rPr lang="fa-IR" dirty="0"/>
              <a:t> </a:t>
            </a:r>
            <a:r>
              <a:rPr lang="fa-IR" dirty="0" err="1" smtClean="0"/>
              <a:t>می‌شود</a:t>
            </a:r>
            <a:r>
              <a:rPr lang="fa-IR" dirty="0" smtClean="0"/>
              <a:t>.	</a:t>
            </a:r>
            <a:r>
              <a:rPr lang="fa-IR" dirty="0" err="1" smtClean="0"/>
              <a:t>ﻣﺜل</a:t>
            </a:r>
            <a:r>
              <a:rPr lang="fa-IR" dirty="0" smtClean="0"/>
              <a:t> </a:t>
            </a:r>
            <a:r>
              <a:rPr lang="fa-IR" dirty="0" err="1"/>
              <a:t>ﺷﻤﺎره</a:t>
            </a:r>
            <a:r>
              <a:rPr lang="fa-IR" dirty="0"/>
              <a:t> </a:t>
            </a:r>
            <a:r>
              <a:rPr lang="fa-IR" dirty="0" err="1"/>
              <a:t>ﻣﻠﻲ</a:t>
            </a:r>
            <a:r>
              <a:rPr lang="fa-IR" dirty="0"/>
              <a:t> </a:t>
            </a:r>
            <a:r>
              <a:rPr lang="fa-IR" dirty="0" err="1"/>
              <a:t>ﺑﺮاي</a:t>
            </a:r>
            <a:r>
              <a:rPr lang="fa-IR" dirty="0"/>
              <a:t> </a:t>
            </a:r>
            <a:r>
              <a:rPr lang="fa-IR" dirty="0" err="1"/>
              <a:t>ﻓﺮد</a:t>
            </a:r>
            <a:r>
              <a:rPr lang="fa-IR" dirty="0"/>
              <a:t>.</a:t>
            </a:r>
          </a:p>
          <a:p>
            <a:pPr marL="276225" lvl="1" indent="-190500" algn="r" rtl="1"/>
            <a:r>
              <a:rPr lang="ar-SA" b="0" dirty="0" smtClean="0">
                <a:cs typeface="B Nazanin" pitchFamily="2" charset="-78"/>
              </a:rPr>
              <a:t>صفت مشتق</a:t>
            </a:r>
            <a:r>
              <a:rPr lang="fa-IR" b="0" dirty="0" smtClean="0">
                <a:cs typeface="B Nazanin" pitchFamily="2" charset="-78"/>
              </a:rPr>
              <a:t>، </a:t>
            </a:r>
            <a:r>
              <a:rPr lang="ar-SA" b="0" dirty="0">
                <a:cs typeface="B Nazanin" pitchFamily="2" charset="-78"/>
              </a:rPr>
              <a:t>صفت</a:t>
            </a:r>
            <a:r>
              <a:rPr lang="fa-IR" b="0" dirty="0">
                <a:cs typeface="B Nazanin" pitchFamily="2" charset="-78"/>
              </a:rPr>
              <a:t>ی</a:t>
            </a:r>
            <a:r>
              <a:rPr lang="ar-SA" b="0" dirty="0">
                <a:cs typeface="B Nazanin" pitchFamily="2" charset="-78"/>
              </a:rPr>
              <a:t> است كه به كمك </a:t>
            </a:r>
            <a:r>
              <a:rPr lang="ar-SA" b="0" dirty="0">
                <a:solidFill>
                  <a:srgbClr val="C00000"/>
                </a:solidFill>
                <a:cs typeface="B Nazanin" pitchFamily="2" charset="-78"/>
              </a:rPr>
              <a:t>صفتها</a:t>
            </a:r>
            <a:r>
              <a:rPr lang="fa-IR" b="0" dirty="0">
                <a:solidFill>
                  <a:srgbClr val="C00000"/>
                </a:solidFill>
                <a:cs typeface="B Nazanin" pitchFamily="2" charset="-78"/>
              </a:rPr>
              <a:t>ی</a:t>
            </a:r>
            <a:r>
              <a:rPr lang="ar-SA" b="0" dirty="0">
                <a:solidFill>
                  <a:srgbClr val="C00000"/>
                </a:solidFill>
                <a:cs typeface="B Nazanin" pitchFamily="2" charset="-78"/>
              </a:rPr>
              <a:t> د</a:t>
            </a:r>
            <a:r>
              <a:rPr lang="fa-IR" b="0" dirty="0">
                <a:solidFill>
                  <a:srgbClr val="C00000"/>
                </a:solidFill>
                <a:cs typeface="B Nazanin" pitchFamily="2" charset="-78"/>
              </a:rPr>
              <a:t>ي</a:t>
            </a:r>
            <a:r>
              <a:rPr lang="ar-SA" b="0" dirty="0">
                <a:solidFill>
                  <a:srgbClr val="C00000"/>
                </a:solidFill>
                <a:cs typeface="B Nazanin" pitchFamily="2" charset="-78"/>
              </a:rPr>
              <a:t>گر </a:t>
            </a:r>
            <a:r>
              <a:rPr lang="ar-SA" b="0" dirty="0">
                <a:cs typeface="B Nazanin" pitchFamily="2" charset="-78"/>
              </a:rPr>
              <a:t>م</a:t>
            </a:r>
            <a:r>
              <a:rPr lang="fa-IR" b="0" dirty="0">
                <a:cs typeface="B Nazanin" pitchFamily="2" charset="-78"/>
              </a:rPr>
              <a:t>ی</a:t>
            </a:r>
            <a:r>
              <a:rPr lang="ar-SA" b="0" dirty="0">
                <a:cs typeface="B Nazanin" pitchFamily="2" charset="-78"/>
              </a:rPr>
              <a:t>‌توان آن را </a:t>
            </a:r>
            <a:r>
              <a:rPr lang="ar-SA" b="0" dirty="0">
                <a:solidFill>
                  <a:srgbClr val="C00000"/>
                </a:solidFill>
                <a:cs typeface="B Nazanin" pitchFamily="2" charset="-78"/>
              </a:rPr>
              <a:t>محاسبه</a:t>
            </a:r>
            <a:r>
              <a:rPr lang="ar-SA" b="0" dirty="0">
                <a:cs typeface="B Nazanin" pitchFamily="2" charset="-78"/>
              </a:rPr>
              <a:t> كرد. مثل سن </a:t>
            </a:r>
            <a:r>
              <a:rPr lang="ar-SA" b="0" dirty="0" smtClean="0">
                <a:cs typeface="B Nazanin" pitchFamily="2" charset="-78"/>
              </a:rPr>
              <a:t>كه </a:t>
            </a:r>
            <a:r>
              <a:rPr lang="fa-IR" b="0" dirty="0" smtClean="0">
                <a:cs typeface="B Nazanin" pitchFamily="2" charset="-78"/>
              </a:rPr>
              <a:t>توسط </a:t>
            </a:r>
            <a:r>
              <a:rPr lang="ar-SA" b="0" dirty="0" smtClean="0">
                <a:cs typeface="B Nazanin" pitchFamily="2" charset="-78"/>
              </a:rPr>
              <a:t>تار</a:t>
            </a:r>
            <a:r>
              <a:rPr lang="fa-IR" b="0" dirty="0">
                <a:cs typeface="B Nazanin" pitchFamily="2" charset="-78"/>
              </a:rPr>
              <a:t>ي</a:t>
            </a:r>
            <a:r>
              <a:rPr lang="ar-SA" b="0" dirty="0">
                <a:cs typeface="B Nazanin" pitchFamily="2" charset="-78"/>
              </a:rPr>
              <a:t>خ تولد قابل محاسبه م</a:t>
            </a:r>
            <a:r>
              <a:rPr lang="fa-IR" b="0" dirty="0">
                <a:cs typeface="B Nazanin" pitchFamily="2" charset="-78"/>
              </a:rPr>
              <a:t>ی</a:t>
            </a:r>
            <a:r>
              <a:rPr lang="ar-SA" b="0" dirty="0">
                <a:cs typeface="B Nazanin" pitchFamily="2" charset="-78"/>
              </a:rPr>
              <a:t>‌باشد. </a:t>
            </a:r>
            <a:endParaRPr lang="en-US" b="0" dirty="0" smtClean="0">
              <a:cs typeface="B Nazanin" pitchFamily="2" charset="-78"/>
            </a:endParaRPr>
          </a:p>
          <a:p>
            <a:pPr marL="550545" lvl="2" indent="-190500"/>
            <a:r>
              <a:rPr lang="ar-SA" b="0" dirty="0" smtClean="0">
                <a:cs typeface="B Nazanin" pitchFamily="2" charset="-78"/>
              </a:rPr>
              <a:t>تصم</a:t>
            </a:r>
            <a:r>
              <a:rPr lang="fa-IR" b="0" dirty="0">
                <a:cs typeface="B Nazanin" pitchFamily="2" charset="-78"/>
              </a:rPr>
              <a:t>ي</a:t>
            </a:r>
            <a:r>
              <a:rPr lang="ar-SA" b="0" dirty="0">
                <a:cs typeface="B Nazanin" pitchFamily="2" charset="-78"/>
              </a:rPr>
              <a:t>م‌گ</a:t>
            </a:r>
            <a:r>
              <a:rPr lang="fa-IR" b="0" dirty="0">
                <a:cs typeface="B Nazanin" pitchFamily="2" charset="-78"/>
              </a:rPr>
              <a:t>ي</a:t>
            </a:r>
            <a:r>
              <a:rPr lang="ar-SA" b="0" dirty="0">
                <a:cs typeface="B Nazanin" pitchFamily="2" charset="-78"/>
              </a:rPr>
              <a:t>ر</a:t>
            </a:r>
            <a:r>
              <a:rPr lang="fa-IR" b="0" dirty="0">
                <a:cs typeface="B Nazanin" pitchFamily="2" charset="-78"/>
              </a:rPr>
              <a:t>ی</a:t>
            </a:r>
            <a:r>
              <a:rPr lang="ar-SA" b="0" dirty="0">
                <a:cs typeface="B Nazanin" pitchFamily="2" charset="-78"/>
              </a:rPr>
              <a:t> د</a:t>
            </a:r>
            <a:r>
              <a:rPr lang="fa-IR" b="0" dirty="0">
                <a:cs typeface="B Nazanin" pitchFamily="2" charset="-78"/>
              </a:rPr>
              <a:t>ر</a:t>
            </a:r>
            <a:r>
              <a:rPr lang="ar-SA" b="0" dirty="0">
                <a:cs typeface="B Nazanin" pitchFamily="2" charset="-78"/>
              </a:rPr>
              <a:t>مورد صفت مشتق به عهده طراح </a:t>
            </a:r>
            <a:r>
              <a:rPr lang="ar-SA" b="0" dirty="0" smtClean="0">
                <a:cs typeface="B Nazanin" pitchFamily="2" charset="-78"/>
              </a:rPr>
              <a:t>است</a:t>
            </a:r>
            <a:endParaRPr lang="en-US" b="0" dirty="0">
              <a:cs typeface="B Nazanin" pitchFamily="2" charset="-78"/>
            </a:endParaRPr>
          </a:p>
        </p:txBody>
      </p:sp>
      <p:sp>
        <p:nvSpPr>
          <p:cNvPr id="5" name="Rectangle 4"/>
          <p:cNvSpPr/>
          <p:nvPr/>
        </p:nvSpPr>
        <p:spPr>
          <a:xfrm>
            <a:off x="2683832" y="4985881"/>
            <a:ext cx="4572000" cy="1323439"/>
          </a:xfrm>
          <a:prstGeom prst="rect">
            <a:avLst/>
          </a:prstGeom>
        </p:spPr>
        <p:txBody>
          <a:bodyPr>
            <a:spAutoFit/>
          </a:bodyPr>
          <a:lstStyle/>
          <a:p>
            <a:pPr algn="r" rtl="1"/>
            <a:r>
              <a:rPr lang="ar-SA" sz="2000" dirty="0" smtClean="0">
                <a:cs typeface="B Nazanin" pitchFamily="2" charset="-78"/>
              </a:rPr>
              <a:t>برا</a:t>
            </a:r>
            <a:r>
              <a:rPr lang="fa-IR" sz="2000" dirty="0" smtClean="0">
                <a:cs typeface="B Nazanin" pitchFamily="2" charset="-78"/>
              </a:rPr>
              <a:t>ی</a:t>
            </a:r>
            <a:r>
              <a:rPr lang="ar-SA" sz="2000" dirty="0" smtClean="0">
                <a:cs typeface="B Nazanin" pitchFamily="2" charset="-78"/>
              </a:rPr>
              <a:t> </a:t>
            </a:r>
            <a:r>
              <a:rPr lang="ar-SA" sz="2000" dirty="0" smtClean="0">
                <a:solidFill>
                  <a:schemeClr val="accent6">
                    <a:lumMod val="50000"/>
                  </a:schemeClr>
                </a:solidFill>
                <a:cs typeface="B Nazanin" pitchFamily="2" charset="-78"/>
              </a:rPr>
              <a:t>دانشجو</a:t>
            </a:r>
            <a:r>
              <a:rPr lang="ar-SA" sz="2000" dirty="0" smtClean="0">
                <a:cs typeface="B Nazanin" pitchFamily="2" charset="-78"/>
              </a:rPr>
              <a:t> بهتراست مشتق باشد ز</a:t>
            </a:r>
            <a:r>
              <a:rPr lang="fa-IR" sz="2000" dirty="0" smtClean="0">
                <a:cs typeface="B Nazanin" pitchFamily="2" charset="-78"/>
              </a:rPr>
              <a:t>ي</a:t>
            </a:r>
            <a:r>
              <a:rPr lang="ar-SA" sz="2000" dirty="0" smtClean="0">
                <a:cs typeface="B Nazanin" pitchFamily="2" charset="-78"/>
              </a:rPr>
              <a:t>را مرتباً با گذراندن دروس ب</a:t>
            </a:r>
            <a:r>
              <a:rPr lang="fa-IR" sz="2000" dirty="0" smtClean="0">
                <a:cs typeface="B Nazanin" pitchFamily="2" charset="-78"/>
              </a:rPr>
              <a:t>ي</a:t>
            </a:r>
            <a:r>
              <a:rPr lang="ar-SA" sz="2000" dirty="0" smtClean="0">
                <a:cs typeface="B Nazanin" pitchFamily="2" charset="-78"/>
              </a:rPr>
              <a:t>شتر عوض م</a:t>
            </a:r>
            <a:r>
              <a:rPr lang="fa-IR" sz="2000" dirty="0" smtClean="0">
                <a:cs typeface="B Nazanin" pitchFamily="2" charset="-78"/>
              </a:rPr>
              <a:t>ی</a:t>
            </a:r>
            <a:r>
              <a:rPr lang="ar-SA" sz="2000" dirty="0" smtClean="0">
                <a:cs typeface="B Nazanin" pitchFamily="2" charset="-78"/>
              </a:rPr>
              <a:t>‌شود ولی برای </a:t>
            </a:r>
            <a:r>
              <a:rPr lang="ar-SA" sz="2000" dirty="0" smtClean="0">
                <a:solidFill>
                  <a:schemeClr val="accent6">
                    <a:lumMod val="50000"/>
                  </a:schemeClr>
                </a:solidFill>
                <a:cs typeface="B Nazanin" pitchFamily="2" charset="-78"/>
              </a:rPr>
              <a:t>فارغ‌التحص</a:t>
            </a:r>
            <a:r>
              <a:rPr lang="fa-IR" sz="2000" dirty="0" smtClean="0">
                <a:solidFill>
                  <a:schemeClr val="accent6">
                    <a:lumMod val="50000"/>
                  </a:schemeClr>
                </a:solidFill>
                <a:cs typeface="B Nazanin" pitchFamily="2" charset="-78"/>
              </a:rPr>
              <a:t>ي</a:t>
            </a:r>
            <a:r>
              <a:rPr lang="ar-SA" sz="2000" dirty="0" smtClean="0">
                <a:solidFill>
                  <a:schemeClr val="accent6">
                    <a:lumMod val="50000"/>
                  </a:schemeClr>
                </a:solidFill>
                <a:cs typeface="B Nazanin" pitchFamily="2" charset="-78"/>
              </a:rPr>
              <a:t>لان</a:t>
            </a:r>
            <a:r>
              <a:rPr lang="ar-SA" sz="2000" dirty="0" smtClean="0">
                <a:cs typeface="B Nazanin" pitchFamily="2" charset="-78"/>
              </a:rPr>
              <a:t> معدل كل بهتر است بخش</a:t>
            </a:r>
            <a:r>
              <a:rPr lang="fa-IR" sz="2000" dirty="0" smtClean="0">
                <a:cs typeface="B Nazanin" pitchFamily="2" charset="-78"/>
              </a:rPr>
              <a:t>ی</a:t>
            </a:r>
            <a:r>
              <a:rPr lang="ar-SA" sz="2000" dirty="0" smtClean="0">
                <a:cs typeface="B Nazanin" pitchFamily="2" charset="-78"/>
              </a:rPr>
              <a:t> از پدیده باشد. صفت مشتق در نمودار </a:t>
            </a:r>
            <a:r>
              <a:rPr lang="en-US" sz="2000" dirty="0" smtClean="0">
                <a:cs typeface="B Nazanin" pitchFamily="2" charset="-78"/>
              </a:rPr>
              <a:t>EER</a:t>
            </a:r>
            <a:r>
              <a:rPr lang="ar-SA" sz="2000" dirty="0" smtClean="0">
                <a:cs typeface="B Nazanin" pitchFamily="2" charset="-78"/>
              </a:rPr>
              <a:t> بصورت خط‌چ</a:t>
            </a:r>
            <a:r>
              <a:rPr lang="fa-IR" sz="2000" dirty="0" smtClean="0">
                <a:cs typeface="B Nazanin" pitchFamily="2" charset="-78"/>
              </a:rPr>
              <a:t>ي</a:t>
            </a:r>
            <a:r>
              <a:rPr lang="ar-SA" sz="2000" dirty="0" smtClean="0">
                <a:cs typeface="B Nazanin" pitchFamily="2" charset="-78"/>
              </a:rPr>
              <a:t>ن ترس</a:t>
            </a:r>
            <a:r>
              <a:rPr lang="fa-IR" sz="2000" dirty="0" smtClean="0">
                <a:cs typeface="B Nazanin" pitchFamily="2" charset="-78"/>
              </a:rPr>
              <a:t>ي</a:t>
            </a:r>
            <a:r>
              <a:rPr lang="ar-SA" sz="2000" dirty="0" smtClean="0">
                <a:cs typeface="B Nazanin" pitchFamily="2" charset="-78"/>
              </a:rPr>
              <a:t>م م</a:t>
            </a:r>
            <a:r>
              <a:rPr lang="fa-IR" sz="2000" dirty="0" smtClean="0">
                <a:cs typeface="B Nazanin" pitchFamily="2" charset="-78"/>
              </a:rPr>
              <a:t>ی</a:t>
            </a:r>
            <a:r>
              <a:rPr lang="ar-SA" sz="2000" dirty="0" smtClean="0">
                <a:cs typeface="B Nazanin" pitchFamily="2" charset="-78"/>
              </a:rPr>
              <a:t>‌شود</a:t>
            </a:r>
            <a:r>
              <a:rPr lang="fa-IR" sz="2000" dirty="0" smtClean="0">
                <a:cs typeface="B Nazanin" pitchFamily="2" charset="-78"/>
              </a:rPr>
              <a:t>.</a:t>
            </a:r>
            <a:r>
              <a:rPr lang="ar-SA" sz="2000" dirty="0" smtClean="0">
                <a:cs typeface="B Nazanin" pitchFamily="2" charset="-78"/>
              </a:rPr>
              <a:t> </a:t>
            </a:r>
            <a:endParaRPr lang="en-US" sz="2000" dirty="0">
              <a:cs typeface="B Nazanin" pitchFamily="2" charset="-78"/>
            </a:endParaRPr>
          </a:p>
        </p:txBody>
      </p:sp>
      <p:sp>
        <p:nvSpPr>
          <p:cNvPr id="6" name="Rectangle 5"/>
          <p:cNvSpPr/>
          <p:nvPr/>
        </p:nvSpPr>
        <p:spPr>
          <a:xfrm>
            <a:off x="683568" y="4414377"/>
            <a:ext cx="7715304" cy="461665"/>
          </a:xfrm>
          <a:prstGeom prst="rect">
            <a:avLst/>
          </a:prstGeom>
        </p:spPr>
        <p:txBody>
          <a:bodyPr wrap="square">
            <a:spAutoFit/>
          </a:bodyPr>
          <a:lstStyle/>
          <a:p>
            <a:pPr algn="r" rtl="1"/>
            <a:r>
              <a:rPr lang="ar-SA" sz="2400" dirty="0" smtClean="0">
                <a:solidFill>
                  <a:schemeClr val="tx2"/>
                </a:solidFill>
                <a:cs typeface="B Nazanin" pitchFamily="2" charset="-78"/>
              </a:rPr>
              <a:t>معدل كل مشتق باشد </a:t>
            </a:r>
            <a:r>
              <a:rPr lang="fa-IR" sz="2400" dirty="0" smtClean="0">
                <a:solidFill>
                  <a:schemeClr val="tx2"/>
                </a:solidFill>
                <a:cs typeface="B Nazanin" pitchFamily="2" charset="-78"/>
              </a:rPr>
              <a:t>بهتر است يا بخشي از </a:t>
            </a:r>
            <a:r>
              <a:rPr lang="fa-IR" sz="2400" dirty="0" err="1" smtClean="0">
                <a:solidFill>
                  <a:schemeClr val="tx2"/>
                </a:solidFill>
                <a:cs typeface="B Nazanin" pitchFamily="2" charset="-78"/>
              </a:rPr>
              <a:t>پديده</a:t>
            </a:r>
            <a:r>
              <a:rPr lang="fa-IR" sz="2400" dirty="0" smtClean="0">
                <a:solidFill>
                  <a:schemeClr val="tx2"/>
                </a:solidFill>
                <a:cs typeface="B Nazanin" pitchFamily="2" charset="-78"/>
              </a:rPr>
              <a:t>(مبنا)؟</a:t>
            </a:r>
            <a:endParaRPr lang="en-US" sz="2400" dirty="0">
              <a:solidFill>
                <a:schemeClr val="tx2"/>
              </a:solidFill>
            </a:endParaRPr>
          </a:p>
        </p:txBody>
      </p:sp>
      <p:sp>
        <p:nvSpPr>
          <p:cNvPr id="7" name="Rectangle 6"/>
          <p:cNvSpPr/>
          <p:nvPr/>
        </p:nvSpPr>
        <p:spPr>
          <a:xfrm>
            <a:off x="1612262" y="3809836"/>
            <a:ext cx="7286676" cy="461665"/>
          </a:xfrm>
          <a:prstGeom prst="rect">
            <a:avLst/>
          </a:prstGeom>
        </p:spPr>
        <p:txBody>
          <a:bodyPr wrap="square">
            <a:spAutoFit/>
          </a:bodyPr>
          <a:lstStyle/>
          <a:p>
            <a:pPr lvl="1" algn="r" rtl="1"/>
            <a:r>
              <a:rPr lang="fa-IR" sz="2400" dirty="0" smtClean="0">
                <a:cs typeface="B Nazanin" pitchFamily="2" charset="-78"/>
              </a:rPr>
              <a:t>در نمودار </a:t>
            </a:r>
            <a:r>
              <a:rPr lang="en-US" sz="2400" dirty="0" smtClean="0">
                <a:cs typeface="B Nazanin" pitchFamily="2" charset="-78"/>
              </a:rPr>
              <a:t>ER</a:t>
            </a:r>
            <a:r>
              <a:rPr lang="fa-IR" sz="2400" dirty="0" smtClean="0">
                <a:cs typeface="B Nazanin" pitchFamily="2" charset="-78"/>
              </a:rPr>
              <a:t> صفات مشتق با خطوط نقطه چين نمايش داده مي‌شوند.</a:t>
            </a:r>
            <a:endParaRPr lang="fa-IR" sz="2400" dirty="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22481" y="765969"/>
            <a:ext cx="7800975" cy="5495925"/>
          </a:xfrm>
          <a:prstGeom prst="rect">
            <a:avLst/>
          </a:prstGeom>
        </p:spPr>
      </p:pic>
      <p:sp>
        <p:nvSpPr>
          <p:cNvPr id="17" name="Slide Number Placeholder 2"/>
          <p:cNvSpPr>
            <a:spLocks noGrp="1"/>
          </p:cNvSpPr>
          <p:nvPr>
            <p:ph type="sldNum" sz="quarter" idx="12"/>
          </p:nvPr>
        </p:nvSpPr>
        <p:spPr>
          <a:xfrm>
            <a:off x="6553200" y="6248400"/>
            <a:ext cx="2133600" cy="457200"/>
          </a:xfrm>
        </p:spPr>
        <p:txBody>
          <a:bodyPr/>
          <a:lstStyle/>
          <a:p>
            <a:fld id="{AF8DF22D-32D9-47BA-9096-A67965404352}" type="slidenum">
              <a:rPr lang="ar-SA"/>
              <a:pPr/>
              <a:t>11</a:t>
            </a:fld>
            <a:endParaRPr lang="en-US"/>
          </a:p>
        </p:txBody>
      </p:sp>
      <p:sp>
        <p:nvSpPr>
          <p:cNvPr id="23554" name="Text Box 2"/>
          <p:cNvSpPr txBox="1">
            <a:spLocks noChangeArrowheads="1"/>
          </p:cNvSpPr>
          <p:nvPr/>
        </p:nvSpPr>
        <p:spPr bwMode="auto">
          <a:xfrm>
            <a:off x="990600" y="457200"/>
            <a:ext cx="7848600" cy="703263"/>
          </a:xfrm>
          <a:prstGeom prst="rect">
            <a:avLst/>
          </a:prstGeom>
          <a:noFill/>
          <a:ln w="9525">
            <a:noFill/>
            <a:miter lim="800000"/>
            <a:headEnd/>
            <a:tailEnd/>
          </a:ln>
          <a:effectLst/>
        </p:spPr>
        <p:txBody>
          <a:bodyPr>
            <a:spAutoFit/>
          </a:bodyPr>
          <a:lstStyle/>
          <a:p>
            <a:pPr algn="r" rtl="0" eaLnBrk="0" hangingPunct="0">
              <a:spcBef>
                <a:spcPct val="50000"/>
              </a:spcBef>
            </a:pPr>
            <a:endParaRPr lang="en-US" sz="1600" b="0">
              <a:cs typeface="%Hom" pitchFamily="2" charset="-78"/>
            </a:endParaRPr>
          </a:p>
          <a:p>
            <a:pPr algn="r" rtl="0" eaLnBrk="0" hangingPunct="0">
              <a:spcBef>
                <a:spcPct val="50000"/>
              </a:spcBef>
            </a:pPr>
            <a:endParaRPr lang="en-US" sz="1600" b="0">
              <a:cs typeface="%Hom" pitchFamily="2" charset="-78"/>
            </a:endParaRPr>
          </a:p>
        </p:txBody>
      </p:sp>
      <p:sp>
        <p:nvSpPr>
          <p:cNvPr id="23556" name="Line 4"/>
          <p:cNvSpPr>
            <a:spLocks noChangeShapeType="1"/>
          </p:cNvSpPr>
          <p:nvPr/>
        </p:nvSpPr>
        <p:spPr bwMode="auto">
          <a:xfrm flipV="1">
            <a:off x="1143000" y="1905000"/>
            <a:ext cx="304800" cy="228600"/>
          </a:xfrm>
          <a:prstGeom prst="line">
            <a:avLst/>
          </a:prstGeom>
          <a:noFill/>
          <a:ln w="38100">
            <a:solidFill>
              <a:schemeClr val="tx1"/>
            </a:solidFill>
            <a:round/>
            <a:headEnd/>
            <a:tailEnd type="triangle" w="med" len="med"/>
          </a:ln>
          <a:effectLst/>
        </p:spPr>
        <p:txBody>
          <a:bodyPr/>
          <a:lstStyle/>
          <a:p>
            <a:endParaRPr lang="en-US"/>
          </a:p>
        </p:txBody>
      </p:sp>
      <p:sp>
        <p:nvSpPr>
          <p:cNvPr id="23557" name="Line 5"/>
          <p:cNvSpPr>
            <a:spLocks noChangeShapeType="1"/>
          </p:cNvSpPr>
          <p:nvPr/>
        </p:nvSpPr>
        <p:spPr bwMode="auto">
          <a:xfrm flipH="1">
            <a:off x="5791200" y="1524000"/>
            <a:ext cx="228600" cy="304800"/>
          </a:xfrm>
          <a:prstGeom prst="line">
            <a:avLst/>
          </a:prstGeom>
          <a:noFill/>
          <a:ln w="38100">
            <a:solidFill>
              <a:schemeClr val="tx1"/>
            </a:solidFill>
            <a:round/>
            <a:headEnd/>
            <a:tailEnd type="triangle" w="med" len="med"/>
          </a:ln>
          <a:effectLst/>
        </p:spPr>
        <p:txBody>
          <a:bodyPr/>
          <a:lstStyle/>
          <a:p>
            <a:endParaRPr lang="en-US"/>
          </a:p>
        </p:txBody>
      </p:sp>
      <p:sp>
        <p:nvSpPr>
          <p:cNvPr id="23558" name="Oval 6"/>
          <p:cNvSpPr>
            <a:spLocks noChangeArrowheads="1"/>
          </p:cNvSpPr>
          <p:nvPr/>
        </p:nvSpPr>
        <p:spPr bwMode="auto">
          <a:xfrm>
            <a:off x="5867400" y="914400"/>
            <a:ext cx="990600" cy="762000"/>
          </a:xfrm>
          <a:prstGeom prst="ellipse">
            <a:avLst/>
          </a:prstGeom>
          <a:solidFill>
            <a:schemeClr val="accent2"/>
          </a:solidFill>
          <a:ln w="9525">
            <a:solidFill>
              <a:schemeClr val="tx1"/>
            </a:solidFill>
            <a:round/>
            <a:headEnd/>
            <a:tailEnd/>
          </a:ln>
          <a:effectLst/>
        </p:spPr>
        <p:txBody>
          <a:bodyPr wrap="none" anchor="ctr"/>
          <a:lstStyle/>
          <a:p>
            <a:pPr eaLnBrk="0" hangingPunct="0"/>
            <a:r>
              <a:rPr lang="fa-IR" sz="1600" b="0" dirty="0">
                <a:cs typeface="B Nazanin" panose="00000400000000000000" pitchFamily="2" charset="-78"/>
              </a:rPr>
              <a:t>صفت </a:t>
            </a:r>
            <a:r>
              <a:rPr lang="fa-IR" sz="1600" b="0" dirty="0" err="1">
                <a:cs typeface="B Nazanin" panose="00000400000000000000" pitchFamily="2" charset="-78"/>
              </a:rPr>
              <a:t>کليد</a:t>
            </a:r>
            <a:endParaRPr lang="en-US" sz="1600" b="0" dirty="0">
              <a:cs typeface="B Nazanin" panose="00000400000000000000" pitchFamily="2" charset="-78"/>
            </a:endParaRPr>
          </a:p>
        </p:txBody>
      </p:sp>
      <p:sp>
        <p:nvSpPr>
          <p:cNvPr id="23559" name="Oval 7"/>
          <p:cNvSpPr>
            <a:spLocks noChangeArrowheads="1"/>
          </p:cNvSpPr>
          <p:nvPr/>
        </p:nvSpPr>
        <p:spPr bwMode="auto">
          <a:xfrm>
            <a:off x="304800" y="1981200"/>
            <a:ext cx="990600" cy="762000"/>
          </a:xfrm>
          <a:prstGeom prst="ellipse">
            <a:avLst/>
          </a:prstGeom>
          <a:solidFill>
            <a:schemeClr val="accent2"/>
          </a:solidFill>
          <a:ln w="9525">
            <a:solidFill>
              <a:schemeClr val="tx1"/>
            </a:solidFill>
            <a:round/>
            <a:headEnd/>
            <a:tailEnd/>
          </a:ln>
          <a:effectLst/>
        </p:spPr>
        <p:txBody>
          <a:bodyPr wrap="none" anchor="ctr"/>
          <a:lstStyle/>
          <a:p>
            <a:pPr eaLnBrk="0" hangingPunct="0"/>
            <a:r>
              <a:rPr lang="fa-IR" sz="1600" b="0">
                <a:cs typeface="%Hom" pitchFamily="2" charset="-78"/>
              </a:rPr>
              <a:t>صفت کليد</a:t>
            </a:r>
            <a:endParaRPr lang="en-US" sz="1600" b="0">
              <a:cs typeface="%Hom" pitchFamily="2" charset="-78"/>
            </a:endParaRPr>
          </a:p>
        </p:txBody>
      </p:sp>
      <p:sp>
        <p:nvSpPr>
          <p:cNvPr id="23560" name="Line 8"/>
          <p:cNvSpPr>
            <a:spLocks noChangeShapeType="1"/>
          </p:cNvSpPr>
          <p:nvPr/>
        </p:nvSpPr>
        <p:spPr bwMode="auto">
          <a:xfrm flipV="1">
            <a:off x="5334000" y="5791200"/>
            <a:ext cx="228600" cy="152400"/>
          </a:xfrm>
          <a:prstGeom prst="line">
            <a:avLst/>
          </a:prstGeom>
          <a:noFill/>
          <a:ln w="38100">
            <a:solidFill>
              <a:schemeClr val="tx1"/>
            </a:solidFill>
            <a:round/>
            <a:headEnd/>
            <a:tailEnd type="triangle" w="med" len="med"/>
          </a:ln>
          <a:effectLst/>
        </p:spPr>
        <p:txBody>
          <a:bodyPr/>
          <a:lstStyle/>
          <a:p>
            <a:endParaRPr lang="en-US"/>
          </a:p>
        </p:txBody>
      </p:sp>
      <p:sp>
        <p:nvSpPr>
          <p:cNvPr id="23561" name="Oval 9"/>
          <p:cNvSpPr>
            <a:spLocks noChangeArrowheads="1"/>
          </p:cNvSpPr>
          <p:nvPr/>
        </p:nvSpPr>
        <p:spPr bwMode="auto">
          <a:xfrm>
            <a:off x="4572000" y="5867400"/>
            <a:ext cx="990600" cy="762000"/>
          </a:xfrm>
          <a:prstGeom prst="ellipse">
            <a:avLst/>
          </a:prstGeom>
          <a:solidFill>
            <a:schemeClr val="accent2"/>
          </a:solidFill>
          <a:ln w="9525">
            <a:solidFill>
              <a:schemeClr val="tx1"/>
            </a:solidFill>
            <a:round/>
            <a:headEnd/>
            <a:tailEnd/>
          </a:ln>
          <a:effectLst/>
        </p:spPr>
        <p:txBody>
          <a:bodyPr wrap="none" anchor="ctr"/>
          <a:lstStyle/>
          <a:p>
            <a:pPr eaLnBrk="0" hangingPunct="0"/>
            <a:r>
              <a:rPr lang="fa-IR" sz="1600" b="0">
                <a:cs typeface="%Hom" pitchFamily="2" charset="-78"/>
              </a:rPr>
              <a:t>صفت کليد</a:t>
            </a:r>
            <a:endParaRPr lang="en-US" sz="1600" b="0">
              <a:cs typeface="%Hom" pitchFamily="2" charset="-78"/>
            </a:endParaRPr>
          </a:p>
        </p:txBody>
      </p:sp>
      <p:sp>
        <p:nvSpPr>
          <p:cNvPr id="23562" name="Oval 10"/>
          <p:cNvSpPr>
            <a:spLocks noChangeArrowheads="1"/>
          </p:cNvSpPr>
          <p:nvPr/>
        </p:nvSpPr>
        <p:spPr bwMode="auto">
          <a:xfrm>
            <a:off x="5029200" y="3276600"/>
            <a:ext cx="1328750" cy="457200"/>
          </a:xfrm>
          <a:prstGeom prst="ellipse">
            <a:avLst/>
          </a:prstGeom>
          <a:solidFill>
            <a:srgbClr val="CCFFFF"/>
          </a:solidFill>
          <a:ln w="9525">
            <a:solidFill>
              <a:schemeClr val="tx1"/>
            </a:solidFill>
            <a:round/>
            <a:headEnd/>
            <a:tailEnd/>
          </a:ln>
          <a:effectLst/>
        </p:spPr>
        <p:txBody>
          <a:bodyPr wrap="none" anchor="ctr"/>
          <a:lstStyle/>
          <a:p>
            <a:pPr eaLnBrk="0" hangingPunct="0"/>
            <a:r>
              <a:rPr lang="fa-IR" sz="1600" b="0" dirty="0" smtClean="0">
                <a:cs typeface="%Hom" pitchFamily="2" charset="-78"/>
              </a:rPr>
              <a:t>صفت </a:t>
            </a:r>
            <a:r>
              <a:rPr lang="fa-IR" sz="1600" b="0" dirty="0">
                <a:cs typeface="%Hom" pitchFamily="2" charset="-78"/>
              </a:rPr>
              <a:t>چند مقداری</a:t>
            </a:r>
            <a:endParaRPr lang="en-US" sz="1600" b="0" dirty="0">
              <a:cs typeface="%Hom" pitchFamily="2" charset="-78"/>
            </a:endParaRPr>
          </a:p>
        </p:txBody>
      </p:sp>
      <p:sp>
        <p:nvSpPr>
          <p:cNvPr id="23563" name="Line 11"/>
          <p:cNvSpPr>
            <a:spLocks noChangeShapeType="1"/>
          </p:cNvSpPr>
          <p:nvPr/>
        </p:nvSpPr>
        <p:spPr bwMode="auto">
          <a:xfrm flipH="1">
            <a:off x="5105400" y="3733800"/>
            <a:ext cx="304800" cy="838200"/>
          </a:xfrm>
          <a:prstGeom prst="line">
            <a:avLst/>
          </a:prstGeom>
          <a:noFill/>
          <a:ln w="38100">
            <a:solidFill>
              <a:srgbClr val="3366FF"/>
            </a:solidFill>
            <a:round/>
            <a:headEnd/>
            <a:tailEnd type="triangle" w="med" len="med"/>
          </a:ln>
          <a:effectLst/>
        </p:spPr>
        <p:txBody>
          <a:bodyPr/>
          <a:lstStyle/>
          <a:p>
            <a:endParaRPr lang="en-US"/>
          </a:p>
        </p:txBody>
      </p:sp>
      <p:sp>
        <p:nvSpPr>
          <p:cNvPr id="23564" name="Oval 12"/>
          <p:cNvSpPr>
            <a:spLocks noChangeArrowheads="1"/>
          </p:cNvSpPr>
          <p:nvPr/>
        </p:nvSpPr>
        <p:spPr bwMode="auto">
          <a:xfrm>
            <a:off x="1371600" y="5181600"/>
            <a:ext cx="990600" cy="762000"/>
          </a:xfrm>
          <a:prstGeom prst="ellipse">
            <a:avLst/>
          </a:prstGeom>
          <a:solidFill>
            <a:schemeClr val="accent2"/>
          </a:solidFill>
          <a:ln w="9525">
            <a:solidFill>
              <a:schemeClr val="tx1"/>
            </a:solidFill>
            <a:round/>
            <a:headEnd/>
            <a:tailEnd/>
          </a:ln>
          <a:effectLst/>
        </p:spPr>
        <p:txBody>
          <a:bodyPr wrap="none" anchor="ctr"/>
          <a:lstStyle/>
          <a:p>
            <a:pPr eaLnBrk="0" hangingPunct="0"/>
            <a:r>
              <a:rPr lang="fa-IR" sz="1600" b="0">
                <a:cs typeface="%Hom" pitchFamily="2" charset="-78"/>
              </a:rPr>
              <a:t>صفت کليد</a:t>
            </a:r>
            <a:endParaRPr lang="en-US" sz="1600" b="0">
              <a:cs typeface="%Hom" pitchFamily="2" charset="-78"/>
            </a:endParaRPr>
          </a:p>
        </p:txBody>
      </p:sp>
      <p:sp>
        <p:nvSpPr>
          <p:cNvPr id="23565" name="Line 13"/>
          <p:cNvSpPr>
            <a:spLocks noChangeShapeType="1"/>
          </p:cNvSpPr>
          <p:nvPr/>
        </p:nvSpPr>
        <p:spPr bwMode="auto">
          <a:xfrm flipV="1">
            <a:off x="2286000" y="4724400"/>
            <a:ext cx="1143000" cy="685800"/>
          </a:xfrm>
          <a:prstGeom prst="line">
            <a:avLst/>
          </a:prstGeom>
          <a:noFill/>
          <a:ln w="38100">
            <a:solidFill>
              <a:schemeClr val="tx1"/>
            </a:solidFill>
            <a:round/>
            <a:headEnd/>
            <a:tailEnd type="triangle" w="med" len="med"/>
          </a:ln>
          <a:effectLst/>
        </p:spPr>
        <p:txBody>
          <a:bodyPr/>
          <a:lstStyle/>
          <a:p>
            <a:endParaRPr lang="en-US"/>
          </a:p>
        </p:txBody>
      </p:sp>
      <p:sp>
        <p:nvSpPr>
          <p:cNvPr id="23566" name="Oval 14"/>
          <p:cNvSpPr>
            <a:spLocks noChangeArrowheads="1"/>
          </p:cNvSpPr>
          <p:nvPr/>
        </p:nvSpPr>
        <p:spPr bwMode="auto">
          <a:xfrm>
            <a:off x="914400" y="3352800"/>
            <a:ext cx="1447800" cy="457200"/>
          </a:xfrm>
          <a:prstGeom prst="ellipse">
            <a:avLst/>
          </a:prstGeom>
          <a:solidFill>
            <a:schemeClr val="folHlink"/>
          </a:solidFill>
          <a:ln w="28575">
            <a:solidFill>
              <a:schemeClr val="tx1"/>
            </a:solidFill>
            <a:round/>
            <a:headEnd/>
            <a:tailEnd/>
          </a:ln>
          <a:effectLst/>
        </p:spPr>
        <p:txBody>
          <a:bodyPr wrap="none" anchor="ctr"/>
          <a:lstStyle/>
          <a:p>
            <a:pPr eaLnBrk="0" hangingPunct="0"/>
            <a:r>
              <a:rPr lang="fa-IR" sz="1600" b="0">
                <a:cs typeface="%Hom" pitchFamily="2" charset="-78"/>
              </a:rPr>
              <a:t>صفت مشتق</a:t>
            </a:r>
            <a:endParaRPr lang="en-US" sz="1600" b="0">
              <a:cs typeface="%Hom" pitchFamily="2" charset="-78"/>
            </a:endParaRPr>
          </a:p>
        </p:txBody>
      </p:sp>
      <p:sp>
        <p:nvSpPr>
          <p:cNvPr id="23567" name="Line 15"/>
          <p:cNvSpPr>
            <a:spLocks noChangeShapeType="1"/>
          </p:cNvSpPr>
          <p:nvPr/>
        </p:nvSpPr>
        <p:spPr bwMode="auto">
          <a:xfrm>
            <a:off x="1905000" y="3810000"/>
            <a:ext cx="457200" cy="762000"/>
          </a:xfrm>
          <a:prstGeom prst="line">
            <a:avLst/>
          </a:prstGeom>
          <a:noFill/>
          <a:ln w="38100">
            <a:solidFill>
              <a:srgbClr val="FF0000"/>
            </a:solidFill>
            <a:round/>
            <a:headEnd/>
            <a:tailEnd type="triangle" w="med" len="med"/>
          </a:ln>
          <a:effectLst/>
        </p:spPr>
        <p:txBody>
          <a:bodyPr/>
          <a:lstStyle/>
          <a:p>
            <a:endParaRPr lang="en-US"/>
          </a:p>
        </p:txBody>
      </p:sp>
      <p:sp>
        <p:nvSpPr>
          <p:cNvPr id="18" name="Line 5"/>
          <p:cNvSpPr>
            <a:spLocks noChangeShapeType="1"/>
          </p:cNvSpPr>
          <p:nvPr/>
        </p:nvSpPr>
        <p:spPr bwMode="auto">
          <a:xfrm>
            <a:off x="6351681" y="1676399"/>
            <a:ext cx="76200" cy="228601"/>
          </a:xfrm>
          <a:prstGeom prst="line">
            <a:avLst/>
          </a:prstGeom>
          <a:noFill/>
          <a:ln w="38100">
            <a:solidFill>
              <a:schemeClr val="tx1"/>
            </a:solidFill>
            <a:round/>
            <a:headEnd/>
            <a:tailEnd type="triangle" w="med" len="med"/>
          </a:ln>
          <a:effectLst/>
        </p:spPr>
        <p:txBody>
          <a:bodyPr/>
          <a:lstStyle/>
          <a:p>
            <a:endParaRPr lang="en-US"/>
          </a:p>
        </p:txBody>
      </p:sp>
      <p:sp>
        <p:nvSpPr>
          <p:cNvPr id="19" name="Line 5"/>
          <p:cNvSpPr>
            <a:spLocks noChangeShapeType="1"/>
          </p:cNvSpPr>
          <p:nvPr/>
        </p:nvSpPr>
        <p:spPr bwMode="auto">
          <a:xfrm>
            <a:off x="6732579" y="1524000"/>
            <a:ext cx="304902" cy="381000"/>
          </a:xfrm>
          <a:prstGeom prst="line">
            <a:avLst/>
          </a:prstGeom>
          <a:noFill/>
          <a:ln w="38100">
            <a:solidFill>
              <a:schemeClr val="tx1"/>
            </a:solidFill>
            <a:round/>
            <a:headEnd/>
            <a:tailEnd type="triangle" w="med" len="med"/>
          </a:ln>
          <a:effectLst/>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repeatCount="indefinite" fill="hold" grpId="0" nodeType="with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blinds(horizontal)">
                                      <p:cBhvr>
                                        <p:cTn id="7" dur="1000"/>
                                        <p:tgtEl>
                                          <p:spTgt spid="23556"/>
                                        </p:tgtEl>
                                      </p:cBhvr>
                                    </p:animEffect>
                                  </p:childTnLst>
                                  <p:subTnLst>
                                    <p:set>
                                      <p:cBhvr override="childStyle">
                                        <p:cTn dur="1" fill="hold" display="0" masterRel="sameClick" afterEffect="1">
                                          <p:stCondLst>
                                            <p:cond evt="end" delay="0">
                                              <p:tn val="5"/>
                                            </p:cond>
                                          </p:stCondLst>
                                        </p:cTn>
                                        <p:tgtEl>
                                          <p:spTgt spid="23556"/>
                                        </p:tgtEl>
                                        <p:attrNameLst>
                                          <p:attrName>style.visibility</p:attrName>
                                        </p:attrNameLst>
                                      </p:cBhvr>
                                      <p:to>
                                        <p:strVal val="hidden"/>
                                      </p:to>
                                    </p:set>
                                  </p:subTnLst>
                                </p:cTn>
                              </p:par>
                              <p:par>
                                <p:cTn id="8" presetID="3" presetClass="entr" presetSubtype="10" repeatCount="indefinite" fill="hold" grpId="0" nodeType="withEffect">
                                  <p:stCondLst>
                                    <p:cond delay="0"/>
                                  </p:stCondLst>
                                  <p:childTnLst>
                                    <p:set>
                                      <p:cBhvr>
                                        <p:cTn id="9" dur="1" fill="hold">
                                          <p:stCondLst>
                                            <p:cond delay="0"/>
                                          </p:stCondLst>
                                        </p:cTn>
                                        <p:tgtEl>
                                          <p:spTgt spid="23567"/>
                                        </p:tgtEl>
                                        <p:attrNameLst>
                                          <p:attrName>style.visibility</p:attrName>
                                        </p:attrNameLst>
                                      </p:cBhvr>
                                      <p:to>
                                        <p:strVal val="visible"/>
                                      </p:to>
                                    </p:set>
                                    <p:animEffect transition="in" filter="blinds(horizontal)">
                                      <p:cBhvr>
                                        <p:cTn id="10" dur="1000"/>
                                        <p:tgtEl>
                                          <p:spTgt spid="23567"/>
                                        </p:tgtEl>
                                      </p:cBhvr>
                                    </p:animEffect>
                                  </p:childTnLst>
                                  <p:subTnLst>
                                    <p:set>
                                      <p:cBhvr override="childStyle">
                                        <p:cTn dur="1" fill="hold" display="0" masterRel="sameClick" afterEffect="1">
                                          <p:stCondLst>
                                            <p:cond evt="end" delay="0">
                                              <p:tn val="8"/>
                                            </p:cond>
                                          </p:stCondLst>
                                        </p:cTn>
                                        <p:tgtEl>
                                          <p:spTgt spid="23567"/>
                                        </p:tgtEl>
                                        <p:attrNameLst>
                                          <p:attrName>style.visibility</p:attrName>
                                        </p:attrNameLst>
                                      </p:cBhvr>
                                      <p:to>
                                        <p:strVal val="hidden"/>
                                      </p:to>
                                    </p:set>
                                  </p:subTnLst>
                                </p:cTn>
                              </p:par>
                              <p:par>
                                <p:cTn id="11" presetID="3" presetClass="entr" presetSubtype="10" repeatCount="indefinite" fill="hold" grpId="0" nodeType="withEffect">
                                  <p:stCondLst>
                                    <p:cond delay="0"/>
                                  </p:stCondLst>
                                  <p:childTnLst>
                                    <p:set>
                                      <p:cBhvr>
                                        <p:cTn id="12" dur="1" fill="hold">
                                          <p:stCondLst>
                                            <p:cond delay="0"/>
                                          </p:stCondLst>
                                        </p:cTn>
                                        <p:tgtEl>
                                          <p:spTgt spid="23565"/>
                                        </p:tgtEl>
                                        <p:attrNameLst>
                                          <p:attrName>style.visibility</p:attrName>
                                        </p:attrNameLst>
                                      </p:cBhvr>
                                      <p:to>
                                        <p:strVal val="visible"/>
                                      </p:to>
                                    </p:set>
                                    <p:animEffect transition="in" filter="blinds(horizontal)">
                                      <p:cBhvr>
                                        <p:cTn id="13" dur="1000"/>
                                        <p:tgtEl>
                                          <p:spTgt spid="23565"/>
                                        </p:tgtEl>
                                      </p:cBhvr>
                                    </p:animEffect>
                                  </p:childTnLst>
                                  <p:subTnLst>
                                    <p:set>
                                      <p:cBhvr override="childStyle">
                                        <p:cTn dur="1" fill="hold" display="0" masterRel="sameClick" afterEffect="1">
                                          <p:stCondLst>
                                            <p:cond evt="end" delay="0">
                                              <p:tn val="11"/>
                                            </p:cond>
                                          </p:stCondLst>
                                        </p:cTn>
                                        <p:tgtEl>
                                          <p:spTgt spid="23565"/>
                                        </p:tgtEl>
                                        <p:attrNameLst>
                                          <p:attrName>style.visibility</p:attrName>
                                        </p:attrNameLst>
                                      </p:cBhvr>
                                      <p:to>
                                        <p:strVal val="hidden"/>
                                      </p:to>
                                    </p:set>
                                  </p:subTnLst>
                                </p:cTn>
                              </p:par>
                              <p:par>
                                <p:cTn id="14" presetID="3" presetClass="entr" presetSubtype="10" repeatCount="indefinite" fill="hold" grpId="0" nodeType="withEffect">
                                  <p:stCondLst>
                                    <p:cond delay="0"/>
                                  </p:stCondLst>
                                  <p:childTnLst>
                                    <p:set>
                                      <p:cBhvr>
                                        <p:cTn id="15" dur="1" fill="hold">
                                          <p:stCondLst>
                                            <p:cond delay="0"/>
                                          </p:stCondLst>
                                        </p:cTn>
                                        <p:tgtEl>
                                          <p:spTgt spid="23563"/>
                                        </p:tgtEl>
                                        <p:attrNameLst>
                                          <p:attrName>style.visibility</p:attrName>
                                        </p:attrNameLst>
                                      </p:cBhvr>
                                      <p:to>
                                        <p:strVal val="visible"/>
                                      </p:to>
                                    </p:set>
                                    <p:animEffect transition="in" filter="blinds(horizontal)">
                                      <p:cBhvr>
                                        <p:cTn id="16" dur="1000"/>
                                        <p:tgtEl>
                                          <p:spTgt spid="23563"/>
                                        </p:tgtEl>
                                      </p:cBhvr>
                                    </p:animEffect>
                                  </p:childTnLst>
                                  <p:subTnLst>
                                    <p:set>
                                      <p:cBhvr override="childStyle">
                                        <p:cTn dur="1" fill="hold" display="0" masterRel="sameClick" afterEffect="1">
                                          <p:stCondLst>
                                            <p:cond evt="end" delay="0">
                                              <p:tn val="14"/>
                                            </p:cond>
                                          </p:stCondLst>
                                        </p:cTn>
                                        <p:tgtEl>
                                          <p:spTgt spid="23563"/>
                                        </p:tgtEl>
                                        <p:attrNameLst>
                                          <p:attrName>style.visibility</p:attrName>
                                        </p:attrNameLst>
                                      </p:cBhvr>
                                      <p:to>
                                        <p:strVal val="hidden"/>
                                      </p:to>
                                    </p:set>
                                  </p:subTnLst>
                                </p:cTn>
                              </p:par>
                              <p:par>
                                <p:cTn id="17" presetID="3" presetClass="entr" presetSubtype="10" repeatCount="indefinite" fill="hold" grpId="0" nodeType="withEffect">
                                  <p:stCondLst>
                                    <p:cond delay="0"/>
                                  </p:stCondLst>
                                  <p:childTnLst>
                                    <p:set>
                                      <p:cBhvr>
                                        <p:cTn id="18" dur="1" fill="hold">
                                          <p:stCondLst>
                                            <p:cond delay="0"/>
                                          </p:stCondLst>
                                        </p:cTn>
                                        <p:tgtEl>
                                          <p:spTgt spid="23560"/>
                                        </p:tgtEl>
                                        <p:attrNameLst>
                                          <p:attrName>style.visibility</p:attrName>
                                        </p:attrNameLst>
                                      </p:cBhvr>
                                      <p:to>
                                        <p:strVal val="visible"/>
                                      </p:to>
                                    </p:set>
                                    <p:animEffect transition="in" filter="blinds(horizontal)">
                                      <p:cBhvr>
                                        <p:cTn id="19" dur="1000"/>
                                        <p:tgtEl>
                                          <p:spTgt spid="23560"/>
                                        </p:tgtEl>
                                      </p:cBhvr>
                                    </p:animEffect>
                                  </p:childTnLst>
                                  <p:subTnLst>
                                    <p:set>
                                      <p:cBhvr override="childStyle">
                                        <p:cTn dur="1" fill="hold" display="0" masterRel="sameClick" afterEffect="1">
                                          <p:stCondLst>
                                            <p:cond evt="end" delay="0">
                                              <p:tn val="17"/>
                                            </p:cond>
                                          </p:stCondLst>
                                        </p:cTn>
                                        <p:tgtEl>
                                          <p:spTgt spid="23560"/>
                                        </p:tgtEl>
                                        <p:attrNameLst>
                                          <p:attrName>style.visibility</p:attrName>
                                        </p:attrNameLst>
                                      </p:cBhvr>
                                      <p:to>
                                        <p:strVal val="hidden"/>
                                      </p:to>
                                    </p:set>
                                  </p:subTnLst>
                                </p:cTn>
                              </p:par>
                              <p:par>
                                <p:cTn id="20" presetID="3" presetClass="entr" presetSubtype="10" repeatCount="indefinite" fill="hold" grpId="0" nodeType="withEffect">
                                  <p:stCondLst>
                                    <p:cond delay="0"/>
                                  </p:stCondLst>
                                  <p:childTnLst>
                                    <p:set>
                                      <p:cBhvr>
                                        <p:cTn id="21" dur="1" fill="hold">
                                          <p:stCondLst>
                                            <p:cond delay="0"/>
                                          </p:stCondLst>
                                        </p:cTn>
                                        <p:tgtEl>
                                          <p:spTgt spid="23557"/>
                                        </p:tgtEl>
                                        <p:attrNameLst>
                                          <p:attrName>style.visibility</p:attrName>
                                        </p:attrNameLst>
                                      </p:cBhvr>
                                      <p:to>
                                        <p:strVal val="visible"/>
                                      </p:to>
                                    </p:set>
                                    <p:animEffect transition="in" filter="blinds(horizontal)">
                                      <p:cBhvr>
                                        <p:cTn id="22" dur="1000"/>
                                        <p:tgtEl>
                                          <p:spTgt spid="23557"/>
                                        </p:tgtEl>
                                      </p:cBhvr>
                                    </p:animEffect>
                                  </p:childTnLst>
                                  <p:subTnLst>
                                    <p:set>
                                      <p:cBhvr override="childStyle">
                                        <p:cTn dur="1" fill="hold" display="0" masterRel="sameClick" afterEffect="1">
                                          <p:stCondLst>
                                            <p:cond evt="end" delay="0">
                                              <p:tn val="20"/>
                                            </p:cond>
                                          </p:stCondLst>
                                        </p:cTn>
                                        <p:tgtEl>
                                          <p:spTgt spid="23557"/>
                                        </p:tgtEl>
                                        <p:attrNameLst>
                                          <p:attrName>style.visibility</p:attrName>
                                        </p:attrNameLst>
                                      </p:cBhvr>
                                      <p:to>
                                        <p:strVal val="hidden"/>
                                      </p:to>
                                    </p:set>
                                  </p:subTnLst>
                                </p:cTn>
                              </p:par>
                              <p:par>
                                <p:cTn id="23" presetID="3" presetClass="entr" presetSubtype="10" repeatCount="indefinite"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linds(horizontal)">
                                      <p:cBhvr>
                                        <p:cTn id="25" dur="1000"/>
                                        <p:tgtEl>
                                          <p:spTgt spid="18"/>
                                        </p:tgtEl>
                                      </p:cBhvr>
                                    </p:animEffect>
                                  </p:childTnLst>
                                  <p:subTnLst>
                                    <p:set>
                                      <p:cBhvr override="childStyle">
                                        <p:cTn dur="1" fill="hold" display="0" masterRel="sameClick" afterEffect="1">
                                          <p:stCondLst>
                                            <p:cond evt="end" delay="0">
                                              <p:tn val="23"/>
                                            </p:cond>
                                          </p:stCondLst>
                                        </p:cTn>
                                        <p:tgtEl>
                                          <p:spTgt spid="18"/>
                                        </p:tgtEl>
                                        <p:attrNameLst>
                                          <p:attrName>style.visibility</p:attrName>
                                        </p:attrNameLst>
                                      </p:cBhvr>
                                      <p:to>
                                        <p:strVal val="hidden"/>
                                      </p:to>
                                    </p:set>
                                  </p:subTnLst>
                                </p:cTn>
                              </p:par>
                              <p:par>
                                <p:cTn id="26" presetID="3" presetClass="entr" presetSubtype="10" repeatCount="indefinite"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linds(horizontal)">
                                      <p:cBhvr>
                                        <p:cTn id="28" dur="1000"/>
                                        <p:tgtEl>
                                          <p:spTgt spid="19"/>
                                        </p:tgtEl>
                                      </p:cBhvr>
                                    </p:animEffect>
                                  </p:childTnLst>
                                  <p:subTnLst>
                                    <p:set>
                                      <p:cBhvr override="childStyle">
                                        <p:cTn dur="1" fill="hold" display="0" masterRel="sameClick" afterEffect="1">
                                          <p:stCondLst>
                                            <p:cond evt="end" delay="0">
                                              <p:tn val="26"/>
                                            </p:cond>
                                          </p:stCondLst>
                                        </p:cTn>
                                        <p:tgtEl>
                                          <p:spTgt spid="1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nimBg="1"/>
      <p:bldP spid="23557" grpId="0" animBg="1"/>
      <p:bldP spid="23560" grpId="0" animBg="1"/>
      <p:bldP spid="23563" grpId="0" animBg="1"/>
      <p:bldP spid="23565" grpId="0" animBg="1"/>
      <p:bldP spid="23567" grpId="0" animBg="1"/>
      <p:bldP spid="18" grpId="0"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endParaRPr lang="en-US" sz="4800" i="1" dirty="0" smtClean="0"/>
          </a:p>
          <a:p>
            <a:pPr algn="ctr">
              <a:buNone/>
            </a:pPr>
            <a:r>
              <a:rPr lang="fa-IR" sz="4800" i="1" dirty="0" smtClean="0"/>
              <a:t>ارتباط (</a:t>
            </a:r>
            <a:r>
              <a:rPr lang="en-US" sz="4800" i="1" dirty="0" smtClean="0"/>
              <a:t>relationship</a:t>
            </a:r>
            <a:r>
              <a:rPr lang="fa-IR" sz="4800" i="1" dirty="0" smtClean="0"/>
              <a:t>)</a:t>
            </a:r>
            <a:endParaRPr lang="en-US" sz="4800" i="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sz="5400" dirty="0" smtClean="0">
                <a:solidFill>
                  <a:schemeClr val="bg2">
                    <a:lumMod val="10000"/>
                  </a:schemeClr>
                </a:solidFill>
              </a:rPr>
              <a:t>- درجه ارتباط :</a:t>
            </a:r>
            <a:r>
              <a:rPr lang="en-US" sz="5400" dirty="0" smtClean="0">
                <a:solidFill>
                  <a:schemeClr val="bg2">
                    <a:lumMod val="10000"/>
                  </a:schemeClr>
                </a:solidFill>
              </a:rPr>
              <a:t/>
            </a:r>
            <a:br>
              <a:rPr lang="en-US" sz="5400" dirty="0" smtClean="0">
                <a:solidFill>
                  <a:schemeClr val="bg2">
                    <a:lumMod val="10000"/>
                  </a:schemeClr>
                </a:solidFill>
              </a:rPr>
            </a:br>
            <a:endParaRPr lang="en-US" dirty="0"/>
          </a:p>
        </p:txBody>
      </p:sp>
      <p:sp>
        <p:nvSpPr>
          <p:cNvPr id="3" name="Content Placeholder 2"/>
          <p:cNvSpPr>
            <a:spLocks noGrp="1"/>
          </p:cNvSpPr>
          <p:nvPr>
            <p:ph idx="1"/>
          </p:nvPr>
        </p:nvSpPr>
        <p:spPr/>
        <p:txBody>
          <a:bodyPr/>
          <a:lstStyle/>
          <a:p>
            <a:r>
              <a:rPr lang="fa-IR" sz="2800" dirty="0" smtClean="0">
                <a:solidFill>
                  <a:schemeClr val="bg2">
                    <a:lumMod val="10000"/>
                  </a:schemeClr>
                </a:solidFill>
              </a:rPr>
              <a:t>درجه ارتباط برابر با </a:t>
            </a:r>
            <a:r>
              <a:rPr lang="fa-IR" sz="2800" dirty="0" smtClean="0">
                <a:solidFill>
                  <a:srgbClr val="C00000"/>
                </a:solidFill>
              </a:rPr>
              <a:t>تعداد پديده‌هايي </a:t>
            </a:r>
            <a:r>
              <a:rPr lang="fa-IR" sz="2800" dirty="0" smtClean="0">
                <a:solidFill>
                  <a:schemeClr val="bg2">
                    <a:lumMod val="10000"/>
                  </a:schemeClr>
                </a:solidFill>
              </a:rPr>
              <a:t>است که در </a:t>
            </a:r>
            <a:r>
              <a:rPr lang="fa-IR" sz="2800" dirty="0" smtClean="0">
                <a:solidFill>
                  <a:srgbClr val="C00000"/>
                </a:solidFill>
              </a:rPr>
              <a:t>آن ارتباط </a:t>
            </a:r>
            <a:r>
              <a:rPr lang="fa-IR" sz="2800" dirty="0" smtClean="0">
                <a:solidFill>
                  <a:schemeClr val="bg2">
                    <a:lumMod val="10000"/>
                  </a:schemeClr>
                </a:solidFill>
              </a:rPr>
              <a:t>مشارکت دارند.</a:t>
            </a:r>
          </a:p>
          <a:p>
            <a:r>
              <a:rPr lang="fa-IR" sz="2800" dirty="0" smtClean="0">
                <a:solidFill>
                  <a:schemeClr val="bg2">
                    <a:lumMod val="10000"/>
                  </a:schemeClr>
                </a:solidFill>
              </a:rPr>
              <a:t>درجه ارتباط در مدل </a:t>
            </a:r>
            <a:r>
              <a:rPr lang="en-US" sz="2800" dirty="0" smtClean="0">
                <a:solidFill>
                  <a:schemeClr val="bg2">
                    <a:lumMod val="10000"/>
                  </a:schemeClr>
                </a:solidFill>
              </a:rPr>
              <a:t>ER</a:t>
            </a:r>
            <a:r>
              <a:rPr lang="fa-IR" sz="2800" dirty="0" smtClean="0">
                <a:solidFill>
                  <a:schemeClr val="bg2">
                    <a:lumMod val="10000"/>
                  </a:schemeClr>
                </a:solidFill>
              </a:rPr>
              <a:t> </a:t>
            </a:r>
            <a:r>
              <a:rPr lang="fa-IR" sz="2800" dirty="0" err="1" smtClean="0">
                <a:solidFill>
                  <a:schemeClr val="bg2">
                    <a:lumMod val="10000"/>
                  </a:schemeClr>
                </a:solidFill>
              </a:rPr>
              <a:t>عددي</a:t>
            </a:r>
            <a:r>
              <a:rPr lang="fa-IR" sz="2800" dirty="0" smtClean="0">
                <a:solidFill>
                  <a:schemeClr val="bg2">
                    <a:lumMod val="10000"/>
                  </a:schemeClr>
                </a:solidFill>
              </a:rPr>
              <a:t> طبیعی و کوچکتر از 5 است.</a:t>
            </a:r>
          </a:p>
          <a:p>
            <a:pPr>
              <a:buNone/>
            </a:pPr>
            <a:r>
              <a:rPr lang="fa-IR" sz="2800" dirty="0" smtClean="0">
                <a:solidFill>
                  <a:schemeClr val="bg2">
                    <a:lumMod val="10000"/>
                  </a:schemeClr>
                </a:solidFill>
              </a:rPr>
              <a:t>- ارتباط درجه يک:</a:t>
            </a:r>
          </a:p>
          <a:p>
            <a:pPr>
              <a:buNone/>
            </a:pPr>
            <a:endParaRPr lang="fa-IR" sz="2800" dirty="0" smtClean="0">
              <a:solidFill>
                <a:schemeClr val="bg2">
                  <a:lumMod val="10000"/>
                </a:schemeClr>
              </a:solidFill>
            </a:endParaRPr>
          </a:p>
          <a:p>
            <a:endParaRPr lang="en-US" dirty="0"/>
          </a:p>
        </p:txBody>
      </p:sp>
      <p:sp>
        <p:nvSpPr>
          <p:cNvPr id="4" name="Rectangle 3"/>
          <p:cNvSpPr/>
          <p:nvPr/>
        </p:nvSpPr>
        <p:spPr>
          <a:xfrm>
            <a:off x="1500166" y="4000504"/>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درس</a:t>
            </a:r>
            <a:endParaRPr lang="en-US" sz="2400" dirty="0">
              <a:cs typeface="B Nazanin" pitchFamily="2" charset="-78"/>
            </a:endParaRPr>
          </a:p>
        </p:txBody>
      </p:sp>
      <p:sp>
        <p:nvSpPr>
          <p:cNvPr id="5" name="Diamond 4"/>
          <p:cNvSpPr/>
          <p:nvPr/>
        </p:nvSpPr>
        <p:spPr>
          <a:xfrm>
            <a:off x="2143108" y="5143512"/>
            <a:ext cx="1285884" cy="1214446"/>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cs typeface="B Nazanin" pitchFamily="2" charset="-78"/>
              </a:rPr>
              <a:t>پيش نياز</a:t>
            </a:r>
            <a:endParaRPr lang="en-US" sz="2000" dirty="0">
              <a:cs typeface="B Nazanin" pitchFamily="2" charset="-78"/>
            </a:endParaRPr>
          </a:p>
        </p:txBody>
      </p:sp>
      <p:cxnSp>
        <p:nvCxnSpPr>
          <p:cNvPr id="11" name="Elbow Connector 10"/>
          <p:cNvCxnSpPr>
            <a:stCxn id="5" idx="1"/>
            <a:endCxn id="4" idx="1"/>
          </p:cNvCxnSpPr>
          <p:nvPr/>
        </p:nvCxnSpPr>
        <p:spPr>
          <a:xfrm rot="10800000">
            <a:off x="1500166" y="4286257"/>
            <a:ext cx="642942" cy="1464479"/>
          </a:xfrm>
          <a:prstGeom prst="bentConnector3">
            <a:avLst>
              <a:gd name="adj1" fmla="val 135555"/>
            </a:avLst>
          </a:prstGeom>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5" idx="3"/>
            <a:endCxn id="4" idx="3"/>
          </p:cNvCxnSpPr>
          <p:nvPr/>
        </p:nvCxnSpPr>
        <p:spPr>
          <a:xfrm flipV="1">
            <a:off x="3428992" y="4286256"/>
            <a:ext cx="428628" cy="1464479"/>
          </a:xfrm>
          <a:prstGeom prst="bentConnector3">
            <a:avLst>
              <a:gd name="adj1" fmla="val 153333"/>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5786447" y="3929066"/>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دانشجو</a:t>
            </a:r>
            <a:endParaRPr lang="en-US" sz="2400" dirty="0">
              <a:cs typeface="B Nazanin" pitchFamily="2" charset="-78"/>
            </a:endParaRPr>
          </a:p>
        </p:txBody>
      </p:sp>
      <p:sp>
        <p:nvSpPr>
          <p:cNvPr id="9" name="Diamond 8"/>
          <p:cNvSpPr/>
          <p:nvPr/>
        </p:nvSpPr>
        <p:spPr>
          <a:xfrm>
            <a:off x="6072198" y="5072074"/>
            <a:ext cx="1857388" cy="1214446"/>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Nazanin" pitchFamily="2" charset="-78"/>
              </a:rPr>
              <a:t>همکلاسي</a:t>
            </a:r>
            <a:endParaRPr lang="en-US" dirty="0">
              <a:cs typeface="B Nazanin" pitchFamily="2" charset="-78"/>
            </a:endParaRPr>
          </a:p>
        </p:txBody>
      </p:sp>
      <p:cxnSp>
        <p:nvCxnSpPr>
          <p:cNvPr id="10" name="Elbow Connector 9"/>
          <p:cNvCxnSpPr>
            <a:stCxn id="9" idx="1"/>
            <a:endCxn id="8" idx="1"/>
          </p:cNvCxnSpPr>
          <p:nvPr/>
        </p:nvCxnSpPr>
        <p:spPr>
          <a:xfrm rot="10800000">
            <a:off x="5786448" y="4214819"/>
            <a:ext cx="285751" cy="1464479"/>
          </a:xfrm>
          <a:prstGeom prst="bentConnector3">
            <a:avLst>
              <a:gd name="adj1" fmla="val 180000"/>
            </a:avLst>
          </a:prstGeom>
        </p:spPr>
        <p:style>
          <a:lnRef idx="1">
            <a:schemeClr val="accent1"/>
          </a:lnRef>
          <a:fillRef idx="0">
            <a:schemeClr val="accent1"/>
          </a:fillRef>
          <a:effectRef idx="0">
            <a:schemeClr val="accent1"/>
          </a:effectRef>
          <a:fontRef idx="minor">
            <a:schemeClr val="tx1"/>
          </a:fontRef>
        </p:style>
      </p:cxnSp>
      <p:cxnSp>
        <p:nvCxnSpPr>
          <p:cNvPr id="12" name="Elbow Connector 11"/>
          <p:cNvCxnSpPr>
            <a:stCxn id="9" idx="3"/>
            <a:endCxn id="8" idx="3"/>
          </p:cNvCxnSpPr>
          <p:nvPr/>
        </p:nvCxnSpPr>
        <p:spPr>
          <a:xfrm flipV="1">
            <a:off x="7929586" y="4214818"/>
            <a:ext cx="214315" cy="1464479"/>
          </a:xfrm>
          <a:prstGeom prst="bentConnector3">
            <a:avLst>
              <a:gd name="adj1" fmla="val 206665"/>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par>
                                <p:cTn id="18" presetID="5" presetClass="entr" presetSubtype="1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checkerboard(across)">
                                      <p:cBhvr>
                                        <p:cTn id="20" dur="500"/>
                                        <p:tgtEl>
                                          <p:spTgt spid="13"/>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checkerboard(across)">
                                      <p:cBhvr>
                                        <p:cTn id="23" dur="500"/>
                                        <p:tgtEl>
                                          <p:spTgt spid="5"/>
                                        </p:tgtEl>
                                      </p:cBhvr>
                                    </p:animEffect>
                                  </p:childTnLst>
                                </p:cTn>
                              </p:par>
                              <p:par>
                                <p:cTn id="24" presetID="5" presetClass="entr" presetSubtype="1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checkerboard(across)">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checkerboard(across)">
                                      <p:cBhvr>
                                        <p:cTn id="31" dur="500"/>
                                        <p:tgtEl>
                                          <p:spTgt spid="8"/>
                                        </p:tgtEl>
                                      </p:cBhvr>
                                    </p:animEffect>
                                  </p:childTnLst>
                                </p:cTn>
                              </p:par>
                              <p:par>
                                <p:cTn id="32" presetID="5" presetClass="entr" presetSubtype="1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checkerboard(across)">
                                      <p:cBhvr>
                                        <p:cTn id="34" dur="500"/>
                                        <p:tgtEl>
                                          <p:spTgt spid="12"/>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checkerboard(across)">
                                      <p:cBhvr>
                                        <p:cTn id="37" dur="500"/>
                                        <p:tgtEl>
                                          <p:spTgt spid="9"/>
                                        </p:tgtEl>
                                      </p:cBhvr>
                                    </p:animEffect>
                                  </p:childTnLst>
                                </p:cTn>
                              </p:par>
                              <p:par>
                                <p:cTn id="38" presetID="5" presetClass="entr" presetSubtype="10"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checkerboard(across)">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sz="4800" dirty="0" smtClean="0">
                <a:solidFill>
                  <a:schemeClr val="bg2">
                    <a:lumMod val="10000"/>
                  </a:schemeClr>
                </a:solidFill>
              </a:rPr>
              <a:t>- درجه ارتباط :</a:t>
            </a:r>
            <a:r>
              <a:rPr lang="en-US" sz="4800" dirty="0" smtClean="0">
                <a:solidFill>
                  <a:schemeClr val="bg2">
                    <a:lumMod val="10000"/>
                  </a:schemeClr>
                </a:solidFill>
              </a:rPr>
              <a:t/>
            </a:r>
            <a:br>
              <a:rPr lang="en-US" sz="4800" dirty="0" smtClean="0">
                <a:solidFill>
                  <a:schemeClr val="bg2">
                    <a:lumMod val="10000"/>
                  </a:schemeClr>
                </a:solidFill>
              </a:rPr>
            </a:br>
            <a:endParaRPr lang="en-US" dirty="0"/>
          </a:p>
        </p:txBody>
      </p:sp>
      <p:sp>
        <p:nvSpPr>
          <p:cNvPr id="3" name="Content Placeholder 2"/>
          <p:cNvSpPr>
            <a:spLocks noGrp="1"/>
          </p:cNvSpPr>
          <p:nvPr>
            <p:ph idx="1"/>
          </p:nvPr>
        </p:nvSpPr>
        <p:spPr/>
        <p:txBody>
          <a:bodyPr/>
          <a:lstStyle/>
          <a:p>
            <a:r>
              <a:rPr lang="fa-IR" dirty="0" smtClean="0"/>
              <a:t>ارتباط درجه 2:</a:t>
            </a:r>
          </a:p>
          <a:p>
            <a:endParaRPr lang="fa-IR" dirty="0" smtClean="0"/>
          </a:p>
          <a:p>
            <a:endParaRPr lang="fa-IR" dirty="0" smtClean="0"/>
          </a:p>
          <a:p>
            <a:endParaRPr lang="fa-IR" dirty="0" smtClean="0"/>
          </a:p>
          <a:p>
            <a:endParaRPr lang="fa-IR" dirty="0" smtClean="0"/>
          </a:p>
          <a:p>
            <a:r>
              <a:rPr lang="fa-IR" dirty="0" smtClean="0"/>
              <a:t>ارتباط درجه 3:</a:t>
            </a:r>
          </a:p>
        </p:txBody>
      </p:sp>
      <p:grpSp>
        <p:nvGrpSpPr>
          <p:cNvPr id="22" name="Group 21"/>
          <p:cNvGrpSpPr/>
          <p:nvPr/>
        </p:nvGrpSpPr>
        <p:grpSpPr>
          <a:xfrm>
            <a:off x="714348" y="2448547"/>
            <a:ext cx="7929618" cy="1214446"/>
            <a:chOff x="714348" y="2448547"/>
            <a:chExt cx="7929618" cy="1214446"/>
          </a:xfrm>
        </p:grpSpPr>
        <p:grpSp>
          <p:nvGrpSpPr>
            <p:cNvPr id="19" name="Group 18"/>
            <p:cNvGrpSpPr/>
            <p:nvPr/>
          </p:nvGrpSpPr>
          <p:grpSpPr>
            <a:xfrm>
              <a:off x="714348" y="2448547"/>
              <a:ext cx="7929618" cy="1214446"/>
              <a:chOff x="714348" y="2448547"/>
              <a:chExt cx="7929618" cy="1214446"/>
            </a:xfrm>
          </p:grpSpPr>
          <p:sp>
            <p:nvSpPr>
              <p:cNvPr id="4" name="Rectangle 3"/>
              <p:cNvSpPr/>
              <p:nvPr/>
            </p:nvSpPr>
            <p:spPr>
              <a:xfrm>
                <a:off x="714348" y="2786058"/>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استاد</a:t>
                </a:r>
                <a:endParaRPr lang="en-US" sz="2400" dirty="0">
                  <a:cs typeface="B Nazanin" pitchFamily="2" charset="-78"/>
                </a:endParaRPr>
              </a:p>
            </p:txBody>
          </p:sp>
          <p:sp>
            <p:nvSpPr>
              <p:cNvPr id="5" name="Diamond 4"/>
              <p:cNvSpPr/>
              <p:nvPr/>
            </p:nvSpPr>
            <p:spPr>
              <a:xfrm>
                <a:off x="4071934" y="2448547"/>
                <a:ext cx="1285884" cy="1214446"/>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cs typeface="B Nazanin" pitchFamily="2" charset="-78"/>
                </a:endParaRPr>
              </a:p>
            </p:txBody>
          </p:sp>
          <p:sp>
            <p:nvSpPr>
              <p:cNvPr id="8" name="Rectangle 7"/>
              <p:cNvSpPr/>
              <p:nvPr/>
            </p:nvSpPr>
            <p:spPr>
              <a:xfrm>
                <a:off x="6286512" y="2786058"/>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دانشجو</a:t>
                </a:r>
                <a:endParaRPr lang="en-US" sz="2400" dirty="0">
                  <a:cs typeface="B Nazanin" pitchFamily="2" charset="-78"/>
                </a:endParaRPr>
              </a:p>
            </p:txBody>
          </p:sp>
          <p:cxnSp>
            <p:nvCxnSpPr>
              <p:cNvPr id="12" name="Straight Connector 11"/>
              <p:cNvCxnSpPr>
                <a:stCxn id="4" idx="3"/>
                <a:endCxn id="5" idx="1"/>
              </p:cNvCxnSpPr>
              <p:nvPr/>
            </p:nvCxnSpPr>
            <p:spPr>
              <a:xfrm flipV="1">
                <a:off x="3071802" y="3055770"/>
                <a:ext cx="1000132" cy="160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5" idx="3"/>
                <a:endCxn id="8" idx="1"/>
              </p:cNvCxnSpPr>
              <p:nvPr/>
            </p:nvCxnSpPr>
            <p:spPr>
              <a:xfrm>
                <a:off x="5357818" y="3055770"/>
                <a:ext cx="928694" cy="1604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4286248" y="2857496"/>
              <a:ext cx="857256" cy="369332"/>
            </a:xfrm>
            <a:prstGeom prst="rect">
              <a:avLst/>
            </a:prstGeom>
            <a:noFill/>
          </p:spPr>
          <p:txBody>
            <a:bodyPr wrap="square" rtlCol="0">
              <a:spAutoFit/>
            </a:bodyPr>
            <a:lstStyle/>
            <a:p>
              <a:r>
                <a:rPr lang="fa-IR" dirty="0" smtClean="0">
                  <a:solidFill>
                    <a:schemeClr val="bg1"/>
                  </a:solidFill>
                  <a:cs typeface="B Nazanin" pitchFamily="2" charset="-78"/>
                </a:rPr>
                <a:t>راهنمايي</a:t>
              </a:r>
              <a:endParaRPr lang="en-US" dirty="0">
                <a:solidFill>
                  <a:schemeClr val="bg1"/>
                </a:solidFill>
                <a:cs typeface="B Nazanin" pitchFamily="2" charset="-78"/>
              </a:endParaRPr>
            </a:p>
          </p:txBody>
        </p:sp>
      </p:grpSp>
      <p:grpSp>
        <p:nvGrpSpPr>
          <p:cNvPr id="21" name="Group 20"/>
          <p:cNvGrpSpPr/>
          <p:nvPr/>
        </p:nvGrpSpPr>
        <p:grpSpPr>
          <a:xfrm>
            <a:off x="785786" y="4143380"/>
            <a:ext cx="7929618" cy="2143140"/>
            <a:chOff x="785786" y="4143380"/>
            <a:chExt cx="7929618" cy="2143140"/>
          </a:xfrm>
        </p:grpSpPr>
        <p:sp>
          <p:nvSpPr>
            <p:cNvPr id="10" name="Rectangle 9"/>
            <p:cNvSpPr/>
            <p:nvPr/>
          </p:nvSpPr>
          <p:spPr>
            <a:xfrm>
              <a:off x="785786" y="5409585"/>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استاد</a:t>
              </a:r>
              <a:endParaRPr lang="en-US" sz="2400" dirty="0">
                <a:cs typeface="B Nazanin" pitchFamily="2" charset="-78"/>
              </a:endParaRPr>
            </a:p>
          </p:txBody>
        </p:sp>
        <p:sp>
          <p:nvSpPr>
            <p:cNvPr id="11" name="Diamond 10"/>
            <p:cNvSpPr/>
            <p:nvPr/>
          </p:nvSpPr>
          <p:spPr>
            <a:xfrm>
              <a:off x="4143372" y="5072074"/>
              <a:ext cx="1285884" cy="1214446"/>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cs typeface="B Nazanin" pitchFamily="2" charset="-78"/>
                </a:rPr>
                <a:t>ارايه</a:t>
              </a:r>
              <a:endParaRPr lang="en-US" sz="2000" dirty="0">
                <a:cs typeface="B Nazanin" pitchFamily="2" charset="-78"/>
              </a:endParaRPr>
            </a:p>
          </p:txBody>
        </p:sp>
        <p:sp>
          <p:nvSpPr>
            <p:cNvPr id="13" name="Rectangle 12"/>
            <p:cNvSpPr/>
            <p:nvPr/>
          </p:nvSpPr>
          <p:spPr>
            <a:xfrm>
              <a:off x="6357950" y="5409585"/>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دانشجو</a:t>
              </a:r>
              <a:endParaRPr lang="en-US" sz="2400" dirty="0">
                <a:cs typeface="B Nazanin" pitchFamily="2" charset="-78"/>
              </a:endParaRPr>
            </a:p>
          </p:txBody>
        </p:sp>
        <p:cxnSp>
          <p:nvCxnSpPr>
            <p:cNvPr id="16" name="Straight Connector 15"/>
            <p:cNvCxnSpPr>
              <a:stCxn id="10" idx="3"/>
              <a:endCxn id="11" idx="1"/>
            </p:cNvCxnSpPr>
            <p:nvPr/>
          </p:nvCxnSpPr>
          <p:spPr>
            <a:xfrm flipV="1">
              <a:off x="3143240" y="5679297"/>
              <a:ext cx="1000132" cy="160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1" idx="3"/>
              <a:endCxn id="13" idx="1"/>
            </p:cNvCxnSpPr>
            <p:nvPr/>
          </p:nvCxnSpPr>
          <p:spPr>
            <a:xfrm>
              <a:off x="5429256" y="5679297"/>
              <a:ext cx="928694" cy="16040"/>
            </a:xfrm>
            <a:prstGeom prst="line">
              <a:avLst/>
            </a:prstGeom>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3608800" y="4143380"/>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گروه درسي</a:t>
              </a:r>
              <a:endParaRPr lang="en-US" sz="2400" dirty="0">
                <a:cs typeface="B Nazanin" pitchFamily="2" charset="-78"/>
              </a:endParaRPr>
            </a:p>
          </p:txBody>
        </p:sp>
        <p:cxnSp>
          <p:nvCxnSpPr>
            <p:cNvPr id="20" name="Straight Connector 19"/>
            <p:cNvCxnSpPr>
              <a:stCxn id="18" idx="2"/>
              <a:endCxn id="11" idx="0"/>
            </p:cNvCxnSpPr>
            <p:nvPr/>
          </p:nvCxnSpPr>
          <p:spPr>
            <a:xfrm rot="5400000">
              <a:off x="4608326" y="4892873"/>
              <a:ext cx="357190" cy="1213"/>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80">
                                          <p:stCondLst>
                                            <p:cond delay="0"/>
                                          </p:stCondLst>
                                        </p:cTn>
                                        <p:tgtEl>
                                          <p:spTgt spid="21"/>
                                        </p:tgtEl>
                                      </p:cBhvr>
                                    </p:animEffect>
                                    <p:anim calcmode="lin" valueType="num">
                                      <p:cBhvr>
                                        <p:cTn id="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 dur="26">
                                          <p:stCondLst>
                                            <p:cond delay="650"/>
                                          </p:stCondLst>
                                        </p:cTn>
                                        <p:tgtEl>
                                          <p:spTgt spid="21"/>
                                        </p:tgtEl>
                                      </p:cBhvr>
                                      <p:to x="100000" y="60000"/>
                                    </p:animScale>
                                    <p:animScale>
                                      <p:cBhvr>
                                        <p:cTn id="14" dur="166" decel="50000">
                                          <p:stCondLst>
                                            <p:cond delay="676"/>
                                          </p:stCondLst>
                                        </p:cTn>
                                        <p:tgtEl>
                                          <p:spTgt spid="21"/>
                                        </p:tgtEl>
                                      </p:cBhvr>
                                      <p:to x="100000" y="100000"/>
                                    </p:animScale>
                                    <p:animScale>
                                      <p:cBhvr>
                                        <p:cTn id="15" dur="26">
                                          <p:stCondLst>
                                            <p:cond delay="1312"/>
                                          </p:stCondLst>
                                        </p:cTn>
                                        <p:tgtEl>
                                          <p:spTgt spid="21"/>
                                        </p:tgtEl>
                                      </p:cBhvr>
                                      <p:to x="100000" y="80000"/>
                                    </p:animScale>
                                    <p:animScale>
                                      <p:cBhvr>
                                        <p:cTn id="16" dur="166" decel="50000">
                                          <p:stCondLst>
                                            <p:cond delay="1338"/>
                                          </p:stCondLst>
                                        </p:cTn>
                                        <p:tgtEl>
                                          <p:spTgt spid="21"/>
                                        </p:tgtEl>
                                      </p:cBhvr>
                                      <p:to x="100000" y="100000"/>
                                    </p:animScale>
                                    <p:animScale>
                                      <p:cBhvr>
                                        <p:cTn id="17" dur="26">
                                          <p:stCondLst>
                                            <p:cond delay="1642"/>
                                          </p:stCondLst>
                                        </p:cTn>
                                        <p:tgtEl>
                                          <p:spTgt spid="21"/>
                                        </p:tgtEl>
                                      </p:cBhvr>
                                      <p:to x="100000" y="90000"/>
                                    </p:animScale>
                                    <p:animScale>
                                      <p:cBhvr>
                                        <p:cTn id="18" dur="166" decel="50000">
                                          <p:stCondLst>
                                            <p:cond delay="1668"/>
                                          </p:stCondLst>
                                        </p:cTn>
                                        <p:tgtEl>
                                          <p:spTgt spid="21"/>
                                        </p:tgtEl>
                                      </p:cBhvr>
                                      <p:to x="100000" y="100000"/>
                                    </p:animScale>
                                    <p:animScale>
                                      <p:cBhvr>
                                        <p:cTn id="19" dur="26">
                                          <p:stCondLst>
                                            <p:cond delay="1808"/>
                                          </p:stCondLst>
                                        </p:cTn>
                                        <p:tgtEl>
                                          <p:spTgt spid="21"/>
                                        </p:tgtEl>
                                      </p:cBhvr>
                                      <p:to x="100000" y="95000"/>
                                    </p:animScale>
                                    <p:animScale>
                                      <p:cBhvr>
                                        <p:cTn id="20" dur="166" decel="50000">
                                          <p:stCondLst>
                                            <p:cond delay="1834"/>
                                          </p:stCondLst>
                                        </p:cTn>
                                        <p:tgtEl>
                                          <p:spTgt spid="2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sz="4800" dirty="0" smtClean="0">
                <a:solidFill>
                  <a:schemeClr val="bg2">
                    <a:lumMod val="10000"/>
                  </a:schemeClr>
                </a:solidFill>
              </a:rPr>
              <a:t>- درجه ارتباط :</a:t>
            </a:r>
            <a:r>
              <a:rPr lang="en-US" sz="4800" dirty="0" smtClean="0">
                <a:solidFill>
                  <a:schemeClr val="bg2">
                    <a:lumMod val="10000"/>
                  </a:schemeClr>
                </a:solidFill>
              </a:rPr>
              <a:t/>
            </a:r>
            <a:br>
              <a:rPr lang="en-US" sz="4800" dirty="0" smtClean="0">
                <a:solidFill>
                  <a:schemeClr val="bg2">
                    <a:lumMod val="10000"/>
                  </a:schemeClr>
                </a:solidFill>
              </a:rPr>
            </a:br>
            <a:endParaRPr lang="en-US" dirty="0"/>
          </a:p>
        </p:txBody>
      </p:sp>
      <p:sp>
        <p:nvSpPr>
          <p:cNvPr id="3" name="Content Placeholder 2"/>
          <p:cNvSpPr>
            <a:spLocks noGrp="1"/>
          </p:cNvSpPr>
          <p:nvPr>
            <p:ph idx="1"/>
          </p:nvPr>
        </p:nvSpPr>
        <p:spPr>
          <a:xfrm>
            <a:off x="457200" y="1643050"/>
            <a:ext cx="8229600" cy="4681550"/>
          </a:xfrm>
        </p:spPr>
        <p:txBody>
          <a:bodyPr>
            <a:normAutofit lnSpcReduction="10000"/>
          </a:bodyPr>
          <a:lstStyle/>
          <a:p>
            <a:r>
              <a:rPr lang="fa-IR" dirty="0" smtClean="0"/>
              <a:t>ارتباط درجه 4:</a:t>
            </a:r>
          </a:p>
          <a:p>
            <a:pPr>
              <a:buNone/>
            </a:pPr>
            <a:r>
              <a:rPr lang="fa-IR" dirty="0" smtClean="0"/>
              <a:t>اين نوع ارتباط کمياب است</a:t>
            </a:r>
          </a:p>
          <a:p>
            <a:endParaRPr lang="fa-IR" dirty="0" smtClean="0"/>
          </a:p>
          <a:p>
            <a:endParaRPr lang="fa-IR" dirty="0" smtClean="0"/>
          </a:p>
          <a:p>
            <a:endParaRPr lang="fa-IR" dirty="0" smtClean="0"/>
          </a:p>
          <a:p>
            <a:endParaRPr lang="fa-IR" dirty="0" smtClean="0"/>
          </a:p>
          <a:p>
            <a:endParaRPr lang="fa-IR" dirty="0" smtClean="0"/>
          </a:p>
          <a:p>
            <a:endParaRPr lang="fa-IR" dirty="0" smtClean="0"/>
          </a:p>
          <a:p>
            <a:pPr>
              <a:buNone/>
            </a:pPr>
            <a:endParaRPr lang="fa-IR" sz="2400" dirty="0" smtClean="0"/>
          </a:p>
          <a:p>
            <a:pPr>
              <a:buNone/>
            </a:pPr>
            <a:r>
              <a:rPr lang="fa-IR" sz="2400" dirty="0" smtClean="0"/>
              <a:t>چنين نموداري مفهوم خانواده در جامعه را بيان مي‌کند.</a:t>
            </a:r>
          </a:p>
          <a:p>
            <a:endParaRPr lang="fa-IR" dirty="0" smtClean="0"/>
          </a:p>
          <a:p>
            <a:endParaRPr lang="fa-IR" dirty="0" smtClean="0"/>
          </a:p>
        </p:txBody>
      </p:sp>
      <p:sp>
        <p:nvSpPr>
          <p:cNvPr id="15" name="TextBox 14"/>
          <p:cNvSpPr txBox="1"/>
          <p:nvPr/>
        </p:nvSpPr>
        <p:spPr>
          <a:xfrm>
            <a:off x="4286248" y="2857496"/>
            <a:ext cx="857256" cy="369332"/>
          </a:xfrm>
          <a:prstGeom prst="rect">
            <a:avLst/>
          </a:prstGeom>
          <a:noFill/>
        </p:spPr>
        <p:txBody>
          <a:bodyPr wrap="square" rtlCol="0">
            <a:spAutoFit/>
          </a:bodyPr>
          <a:lstStyle/>
          <a:p>
            <a:r>
              <a:rPr lang="fa-IR" dirty="0" smtClean="0">
                <a:solidFill>
                  <a:schemeClr val="bg1"/>
                </a:solidFill>
                <a:cs typeface="B Nazanin" pitchFamily="2" charset="-78"/>
              </a:rPr>
              <a:t>راهنمايي</a:t>
            </a:r>
            <a:endParaRPr lang="en-US" dirty="0">
              <a:solidFill>
                <a:schemeClr val="bg1"/>
              </a:solidFill>
              <a:cs typeface="B Nazanin" pitchFamily="2" charset="-78"/>
            </a:endParaRPr>
          </a:p>
        </p:txBody>
      </p:sp>
      <p:grpSp>
        <p:nvGrpSpPr>
          <p:cNvPr id="30" name="Group 29"/>
          <p:cNvGrpSpPr/>
          <p:nvPr/>
        </p:nvGrpSpPr>
        <p:grpSpPr>
          <a:xfrm>
            <a:off x="1428728" y="2702219"/>
            <a:ext cx="6643734" cy="2655607"/>
            <a:chOff x="714348" y="2872163"/>
            <a:chExt cx="7929618" cy="3414351"/>
          </a:xfrm>
        </p:grpSpPr>
        <p:sp>
          <p:nvSpPr>
            <p:cNvPr id="4" name="Rectangle 3"/>
            <p:cNvSpPr/>
            <p:nvPr/>
          </p:nvSpPr>
          <p:spPr>
            <a:xfrm>
              <a:off x="3500430" y="5715010"/>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خواهر</a:t>
              </a:r>
              <a:endParaRPr lang="en-US" sz="2400" dirty="0">
                <a:cs typeface="B Nazanin" pitchFamily="2" charset="-78"/>
              </a:endParaRPr>
            </a:p>
          </p:txBody>
        </p:sp>
        <p:cxnSp>
          <p:nvCxnSpPr>
            <p:cNvPr id="12" name="Straight Connector 11"/>
            <p:cNvCxnSpPr>
              <a:stCxn id="4" idx="0"/>
            </p:cNvCxnSpPr>
            <p:nvPr/>
          </p:nvCxnSpPr>
          <p:spPr>
            <a:xfrm rot="16200000" flipV="1">
              <a:off x="4320767" y="5356619"/>
              <a:ext cx="714356" cy="2426"/>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Group 20"/>
            <p:cNvGrpSpPr/>
            <p:nvPr/>
          </p:nvGrpSpPr>
          <p:grpSpPr>
            <a:xfrm>
              <a:off x="714348" y="2872163"/>
              <a:ext cx="7929618" cy="2342787"/>
              <a:chOff x="785786" y="3943733"/>
              <a:chExt cx="7929618" cy="2342787"/>
            </a:xfrm>
          </p:grpSpPr>
          <p:sp>
            <p:nvSpPr>
              <p:cNvPr id="10" name="Rectangle 9"/>
              <p:cNvSpPr/>
              <p:nvPr/>
            </p:nvSpPr>
            <p:spPr>
              <a:xfrm>
                <a:off x="785786" y="5409585"/>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پدر</a:t>
                </a:r>
                <a:endParaRPr lang="en-US" sz="2400" dirty="0">
                  <a:cs typeface="B Nazanin" pitchFamily="2" charset="-78"/>
                </a:endParaRPr>
              </a:p>
            </p:txBody>
          </p:sp>
          <p:sp>
            <p:nvSpPr>
              <p:cNvPr id="11" name="Diamond 10"/>
              <p:cNvSpPr/>
              <p:nvPr/>
            </p:nvSpPr>
            <p:spPr>
              <a:xfrm>
                <a:off x="3855316" y="5072074"/>
                <a:ext cx="1716817" cy="1214446"/>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Nazanin" pitchFamily="2" charset="-78"/>
                  </a:rPr>
                  <a:t>خانواده</a:t>
                </a:r>
                <a:endParaRPr lang="en-US" dirty="0">
                  <a:cs typeface="B Nazanin" pitchFamily="2" charset="-78"/>
                </a:endParaRPr>
              </a:p>
            </p:txBody>
          </p:sp>
          <p:sp>
            <p:nvSpPr>
              <p:cNvPr id="13" name="Rectangle 12"/>
              <p:cNvSpPr/>
              <p:nvPr/>
            </p:nvSpPr>
            <p:spPr>
              <a:xfrm>
                <a:off x="6357950" y="5409585"/>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مادر</a:t>
                </a:r>
                <a:endParaRPr lang="en-US" sz="2400" dirty="0">
                  <a:cs typeface="B Nazanin" pitchFamily="2" charset="-78"/>
                </a:endParaRPr>
              </a:p>
            </p:txBody>
          </p:sp>
          <p:cxnSp>
            <p:nvCxnSpPr>
              <p:cNvPr id="16" name="Straight Connector 15"/>
              <p:cNvCxnSpPr>
                <a:stCxn id="10" idx="3"/>
                <a:endCxn id="11" idx="1"/>
              </p:cNvCxnSpPr>
              <p:nvPr/>
            </p:nvCxnSpPr>
            <p:spPr>
              <a:xfrm flipV="1">
                <a:off x="3143240" y="5679298"/>
                <a:ext cx="712076" cy="16039"/>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1" idx="3"/>
                <a:endCxn id="13" idx="1"/>
              </p:cNvCxnSpPr>
              <p:nvPr/>
            </p:nvCxnSpPr>
            <p:spPr>
              <a:xfrm>
                <a:off x="5572132" y="5679298"/>
                <a:ext cx="785818" cy="16039"/>
              </a:xfrm>
              <a:prstGeom prst="line">
                <a:avLst/>
              </a:prstGeom>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3526431" y="3943733"/>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برادر</a:t>
                </a:r>
                <a:endParaRPr lang="en-US" sz="2400" dirty="0">
                  <a:cs typeface="B Nazanin" pitchFamily="2" charset="-78"/>
                </a:endParaRPr>
              </a:p>
            </p:txBody>
          </p:sp>
          <p:cxnSp>
            <p:nvCxnSpPr>
              <p:cNvPr id="20" name="Straight Connector 19"/>
              <p:cNvCxnSpPr>
                <a:stCxn id="18" idx="2"/>
                <a:endCxn id="11" idx="0"/>
              </p:cNvCxnSpPr>
              <p:nvPr/>
            </p:nvCxnSpPr>
            <p:spPr>
              <a:xfrm rot="16200000" flipH="1">
                <a:off x="4431024" y="4789369"/>
                <a:ext cx="556832" cy="8566"/>
              </a:xfrm>
              <a:prstGeom prst="line">
                <a:avLst/>
              </a:prstGeom>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8" presetClass="entr" presetSubtype="12" fill="hold" nodeType="clickEffect">
                                  <p:stCondLst>
                                    <p:cond delay="0"/>
                                  </p:stCondLst>
                                  <p:childTnLst>
                                    <p:set>
                                      <p:cBhvr>
                                        <p:cTn id="10" dur="1" fill="hold">
                                          <p:stCondLst>
                                            <p:cond delay="0"/>
                                          </p:stCondLst>
                                        </p:cTn>
                                        <p:tgtEl>
                                          <p:spTgt spid="3">
                                            <p:txEl>
                                              <p:pRg st="9" end="9"/>
                                            </p:txEl>
                                          </p:spTgt>
                                        </p:tgtEl>
                                        <p:attrNameLst>
                                          <p:attrName>style.visibility</p:attrName>
                                        </p:attrNameLst>
                                      </p:cBhvr>
                                      <p:to>
                                        <p:strVal val="visible"/>
                                      </p:to>
                                    </p:set>
                                    <p:animEffect transition="in" filter="strips(downLeft)">
                                      <p:cBhvr>
                                        <p:cTn id="11"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4400" dirty="0" smtClean="0">
                <a:solidFill>
                  <a:schemeClr val="bg2">
                    <a:lumMod val="10000"/>
                  </a:schemeClr>
                </a:solidFill>
              </a:rPr>
              <a:t>اتصال (</a:t>
            </a:r>
            <a:r>
              <a:rPr lang="en-US" sz="4400" dirty="0" smtClean="0">
                <a:solidFill>
                  <a:schemeClr val="bg2">
                    <a:lumMod val="10000"/>
                  </a:schemeClr>
                </a:solidFill>
              </a:rPr>
              <a:t>connectivity</a:t>
            </a:r>
            <a:r>
              <a:rPr lang="fa-IR" sz="4400" dirty="0" smtClean="0">
                <a:solidFill>
                  <a:schemeClr val="bg2">
                    <a:lumMod val="10000"/>
                  </a:schemeClr>
                </a:solidFill>
              </a:rPr>
              <a:t>) و حد (</a:t>
            </a:r>
            <a:r>
              <a:rPr lang="en-US" sz="4400" dirty="0" smtClean="0">
                <a:solidFill>
                  <a:schemeClr val="bg2">
                    <a:lumMod val="10000"/>
                  </a:schemeClr>
                </a:solidFill>
              </a:rPr>
              <a:t>cardinality</a:t>
            </a:r>
            <a:r>
              <a:rPr lang="fa-IR" sz="4400" dirty="0" smtClean="0">
                <a:solidFill>
                  <a:schemeClr val="bg2">
                    <a:lumMod val="10000"/>
                  </a:schemeClr>
                </a:solidFill>
              </a:rPr>
              <a:t>)</a:t>
            </a:r>
            <a:endParaRPr lang="en-US" sz="4000" dirty="0"/>
          </a:p>
        </p:txBody>
      </p:sp>
      <p:sp>
        <p:nvSpPr>
          <p:cNvPr id="3" name="Content Placeholder 2"/>
          <p:cNvSpPr>
            <a:spLocks noGrp="1"/>
          </p:cNvSpPr>
          <p:nvPr>
            <p:ph idx="1"/>
          </p:nvPr>
        </p:nvSpPr>
        <p:spPr>
          <a:xfrm>
            <a:off x="457200" y="2857496"/>
            <a:ext cx="8229600" cy="3467104"/>
          </a:xfrm>
        </p:spPr>
        <p:txBody>
          <a:bodyPr/>
          <a:lstStyle/>
          <a:p>
            <a:r>
              <a:rPr lang="fa-IR" sz="2800" dirty="0" smtClean="0">
                <a:solidFill>
                  <a:srgbClr val="C00000"/>
                </a:solidFill>
              </a:rPr>
              <a:t>ارتباط</a:t>
            </a:r>
            <a:r>
              <a:rPr lang="fa-IR" sz="2800" dirty="0" smtClean="0">
                <a:solidFill>
                  <a:schemeClr val="bg2">
                    <a:lumMod val="10000"/>
                  </a:schemeClr>
                </a:solidFill>
              </a:rPr>
              <a:t> از نظر </a:t>
            </a:r>
            <a:r>
              <a:rPr lang="fa-IR" sz="2800" dirty="0" smtClean="0">
                <a:solidFill>
                  <a:srgbClr val="C00000"/>
                </a:solidFill>
              </a:rPr>
              <a:t>نوع اتصال </a:t>
            </a:r>
            <a:r>
              <a:rPr lang="ar-SA" sz="2800" dirty="0" smtClean="0">
                <a:solidFill>
                  <a:schemeClr val="bg2">
                    <a:lumMod val="10000"/>
                  </a:schemeClr>
                </a:solidFill>
              </a:rPr>
              <a:t>م</a:t>
            </a:r>
            <a:r>
              <a:rPr lang="fa-IR" sz="2800" dirty="0" smtClean="0">
                <a:solidFill>
                  <a:schemeClr val="bg2">
                    <a:lumMod val="10000"/>
                  </a:schemeClr>
                </a:solidFill>
              </a:rPr>
              <a:t>ی</a:t>
            </a:r>
            <a:r>
              <a:rPr lang="ar-SA" sz="2800" dirty="0" smtClean="0">
                <a:solidFill>
                  <a:schemeClr val="bg2">
                    <a:lumMod val="10000"/>
                  </a:schemeClr>
                </a:solidFill>
              </a:rPr>
              <a:t>‌تواند </a:t>
            </a:r>
            <a:r>
              <a:rPr lang="fa-IR" sz="2800" dirty="0" smtClean="0">
                <a:solidFill>
                  <a:srgbClr val="C00000"/>
                </a:solidFill>
              </a:rPr>
              <a:t>ي</a:t>
            </a:r>
            <a:r>
              <a:rPr lang="ar-SA" sz="2800" dirty="0" smtClean="0">
                <a:solidFill>
                  <a:srgbClr val="C00000"/>
                </a:solidFill>
              </a:rPr>
              <a:t>ك به </a:t>
            </a:r>
            <a:r>
              <a:rPr lang="fa-IR" sz="2800" dirty="0" smtClean="0">
                <a:solidFill>
                  <a:srgbClr val="C00000"/>
                </a:solidFill>
              </a:rPr>
              <a:t>ي</a:t>
            </a:r>
            <a:r>
              <a:rPr lang="ar-SA" sz="2800" dirty="0" smtClean="0">
                <a:solidFill>
                  <a:srgbClr val="C00000"/>
                </a:solidFill>
              </a:rPr>
              <a:t>ك </a:t>
            </a:r>
            <a:r>
              <a:rPr lang="en-US" sz="2800" dirty="0" smtClean="0">
                <a:solidFill>
                  <a:schemeClr val="bg2">
                    <a:lumMod val="10000"/>
                  </a:schemeClr>
                </a:solidFill>
              </a:rPr>
              <a:t>(1:1)</a:t>
            </a:r>
            <a:r>
              <a:rPr lang="ar-SA" sz="2800" dirty="0" smtClean="0">
                <a:solidFill>
                  <a:schemeClr val="bg2">
                    <a:lumMod val="10000"/>
                  </a:schemeClr>
                </a:solidFill>
              </a:rPr>
              <a:t>، </a:t>
            </a:r>
            <a:r>
              <a:rPr lang="fa-IR" sz="2800" dirty="0" smtClean="0">
                <a:solidFill>
                  <a:srgbClr val="C00000"/>
                </a:solidFill>
              </a:rPr>
              <a:t>ي</a:t>
            </a:r>
            <a:r>
              <a:rPr lang="ar-SA" sz="2800" dirty="0" smtClean="0">
                <a:solidFill>
                  <a:srgbClr val="C00000"/>
                </a:solidFill>
              </a:rPr>
              <a:t>ك به چند </a:t>
            </a:r>
            <a:r>
              <a:rPr lang="en-US" sz="2800" dirty="0" smtClean="0">
                <a:solidFill>
                  <a:schemeClr val="bg2">
                    <a:lumMod val="10000"/>
                  </a:schemeClr>
                </a:solidFill>
              </a:rPr>
              <a:t>(1: n)</a:t>
            </a:r>
            <a:r>
              <a:rPr lang="ar-SA" sz="2800" dirty="0" smtClean="0">
                <a:solidFill>
                  <a:schemeClr val="bg2">
                    <a:lumMod val="10000"/>
                  </a:schemeClr>
                </a:solidFill>
              </a:rPr>
              <a:t> </a:t>
            </a:r>
            <a:r>
              <a:rPr lang="fa-IR" sz="2800" dirty="0" smtClean="0">
                <a:solidFill>
                  <a:schemeClr val="bg2">
                    <a:lumMod val="10000"/>
                  </a:schemeClr>
                </a:solidFill>
              </a:rPr>
              <a:t>و</a:t>
            </a:r>
            <a:r>
              <a:rPr lang="ar-SA" sz="2800" dirty="0" smtClean="0">
                <a:solidFill>
                  <a:schemeClr val="bg2">
                    <a:lumMod val="10000"/>
                  </a:schemeClr>
                </a:solidFill>
              </a:rPr>
              <a:t> </a:t>
            </a:r>
            <a:r>
              <a:rPr lang="fa-IR" sz="2800" dirty="0" smtClean="0">
                <a:solidFill>
                  <a:schemeClr val="bg2">
                    <a:lumMod val="10000"/>
                  </a:schemeClr>
                </a:solidFill>
              </a:rPr>
              <a:t>ي</a:t>
            </a:r>
            <a:r>
              <a:rPr lang="ar-SA" sz="2800" dirty="0" smtClean="0">
                <a:solidFill>
                  <a:schemeClr val="bg2">
                    <a:lumMod val="10000"/>
                  </a:schemeClr>
                </a:solidFill>
              </a:rPr>
              <a:t>ا </a:t>
            </a:r>
            <a:r>
              <a:rPr lang="fa-IR" sz="2800" dirty="0" smtClean="0">
                <a:solidFill>
                  <a:schemeClr val="bg2">
                    <a:lumMod val="10000"/>
                  </a:schemeClr>
                </a:solidFill>
              </a:rPr>
              <a:t> </a:t>
            </a:r>
            <a:r>
              <a:rPr lang="ar-SA" sz="2800" dirty="0" smtClean="0">
                <a:solidFill>
                  <a:srgbClr val="C00000"/>
                </a:solidFill>
              </a:rPr>
              <a:t>چند به چند </a:t>
            </a:r>
            <a:r>
              <a:rPr lang="en-US" sz="2800" dirty="0" smtClean="0">
                <a:solidFill>
                  <a:schemeClr val="bg2">
                    <a:lumMod val="10000"/>
                  </a:schemeClr>
                </a:solidFill>
              </a:rPr>
              <a:t>(n : n)</a:t>
            </a:r>
            <a:r>
              <a:rPr lang="ar-SA" sz="2800" dirty="0" smtClean="0">
                <a:solidFill>
                  <a:schemeClr val="bg2">
                    <a:lumMod val="10000"/>
                  </a:schemeClr>
                </a:solidFill>
              </a:rPr>
              <a:t> باشد. </a:t>
            </a:r>
            <a:endParaRPr lang="fa-IR" sz="2800" dirty="0" smtClean="0">
              <a:solidFill>
                <a:schemeClr val="bg2">
                  <a:lumMod val="10000"/>
                </a:schemeClr>
              </a:solidFill>
            </a:endParaRPr>
          </a:p>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4"/>
          <p:cNvSpPr>
            <a:spLocks noGrp="1"/>
          </p:cNvSpPr>
          <p:nvPr>
            <p:ph type="sldNum" sz="quarter" idx="12"/>
          </p:nvPr>
        </p:nvSpPr>
        <p:spPr>
          <a:xfrm>
            <a:off x="6553200" y="6248400"/>
            <a:ext cx="2133600" cy="457200"/>
          </a:xfrm>
        </p:spPr>
        <p:txBody>
          <a:bodyPr/>
          <a:lstStyle/>
          <a:p>
            <a:pPr algn="r"/>
            <a:fld id="{205D7EFC-A3CF-4FF1-94D6-8F41589385CC}" type="slidenum">
              <a:rPr lang="ar-SA">
                <a:solidFill>
                  <a:schemeClr val="bg2">
                    <a:lumMod val="10000"/>
                  </a:schemeClr>
                </a:solidFill>
              </a:rPr>
              <a:pPr algn="r"/>
              <a:t>17</a:t>
            </a:fld>
            <a:endParaRPr lang="en-US">
              <a:solidFill>
                <a:schemeClr val="bg2">
                  <a:lumMod val="10000"/>
                </a:schemeClr>
              </a:solidFill>
            </a:endParaRPr>
          </a:p>
        </p:txBody>
      </p:sp>
      <p:sp>
        <p:nvSpPr>
          <p:cNvPr id="143364" name="Rectangle 4"/>
          <p:cNvSpPr>
            <a:spLocks noChangeArrowheads="1"/>
          </p:cNvSpPr>
          <p:nvPr/>
        </p:nvSpPr>
        <p:spPr bwMode="auto">
          <a:xfrm>
            <a:off x="533400" y="685800"/>
            <a:ext cx="8153400" cy="1569660"/>
          </a:xfrm>
          <a:prstGeom prst="rect">
            <a:avLst/>
          </a:prstGeom>
          <a:noFill/>
          <a:ln w="9525" algn="ctr">
            <a:noFill/>
            <a:miter lim="800000"/>
            <a:headEnd/>
            <a:tailEnd/>
          </a:ln>
          <a:effectLst/>
        </p:spPr>
        <p:txBody>
          <a:bodyPr>
            <a:spAutoFit/>
          </a:bodyPr>
          <a:lstStyle/>
          <a:p>
            <a:pPr algn="r" rtl="1"/>
            <a:r>
              <a:rPr lang="ar-SA" sz="2400" b="0" dirty="0">
                <a:solidFill>
                  <a:srgbClr val="C00000"/>
                </a:solidFill>
                <a:cs typeface="B Nazanin" pitchFamily="2" charset="-78"/>
              </a:rPr>
              <a:t>ارتباط </a:t>
            </a:r>
            <a:r>
              <a:rPr lang="fa-IR" sz="2400" b="0" dirty="0">
                <a:solidFill>
                  <a:srgbClr val="C00000"/>
                </a:solidFill>
                <a:cs typeface="B Nazanin" pitchFamily="2" charset="-78"/>
              </a:rPr>
              <a:t>ي</a:t>
            </a:r>
            <a:r>
              <a:rPr lang="ar-SA" sz="2400" b="0" dirty="0">
                <a:solidFill>
                  <a:srgbClr val="C00000"/>
                </a:solidFill>
                <a:cs typeface="B Nazanin" pitchFamily="2" charset="-78"/>
              </a:rPr>
              <a:t>ك به </a:t>
            </a:r>
            <a:r>
              <a:rPr lang="fa-IR" sz="2400" b="0" dirty="0">
                <a:solidFill>
                  <a:srgbClr val="C00000"/>
                </a:solidFill>
                <a:cs typeface="B Nazanin" pitchFamily="2" charset="-78"/>
              </a:rPr>
              <a:t>ي</a:t>
            </a:r>
            <a:r>
              <a:rPr lang="ar-SA" sz="2400" b="0" dirty="0">
                <a:solidFill>
                  <a:srgbClr val="C00000"/>
                </a:solidFill>
                <a:cs typeface="B Nazanin" pitchFamily="2" charset="-78"/>
              </a:rPr>
              <a:t>ك </a:t>
            </a:r>
            <a:r>
              <a:rPr lang="fa-IR" sz="2400" b="0" dirty="0">
                <a:solidFill>
                  <a:srgbClr val="C00000"/>
                </a:solidFill>
                <a:cs typeface="B Nazanin" pitchFamily="2" charset="-78"/>
              </a:rPr>
              <a:t>:</a:t>
            </a:r>
          </a:p>
          <a:p>
            <a:pPr algn="r" rtl="1"/>
            <a:r>
              <a:rPr lang="ar-SA" sz="2400" b="0" dirty="0">
                <a:solidFill>
                  <a:schemeClr val="bg2">
                    <a:lumMod val="10000"/>
                  </a:schemeClr>
                </a:solidFill>
                <a:cs typeface="B Nazanin" pitchFamily="2" charset="-78"/>
              </a:rPr>
              <a:t>در ا</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ن شكل هر استاد </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ك درس و هر درس فقط توسط </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ك استاد ارائه م</a:t>
            </a:r>
            <a:r>
              <a:rPr lang="fa-IR" sz="2400" b="0" dirty="0">
                <a:solidFill>
                  <a:schemeClr val="bg2">
                    <a:lumMod val="10000"/>
                  </a:schemeClr>
                </a:solidFill>
                <a:cs typeface="B Nazanin" pitchFamily="2" charset="-78"/>
              </a:rPr>
              <a:t>ی</a:t>
            </a:r>
            <a:r>
              <a:rPr lang="ar-SA" sz="2400" b="0" dirty="0">
                <a:solidFill>
                  <a:schemeClr val="bg2">
                    <a:lumMod val="10000"/>
                  </a:schemeClr>
                </a:solidFill>
                <a:cs typeface="B Nazanin" pitchFamily="2" charset="-78"/>
              </a:rPr>
              <a:t>‌شود</a:t>
            </a:r>
            <a:r>
              <a:rPr lang="ar-SA" sz="2400" b="0" dirty="0" smtClean="0">
                <a:solidFill>
                  <a:schemeClr val="bg2">
                    <a:lumMod val="10000"/>
                  </a:schemeClr>
                </a:solidFill>
                <a:cs typeface="B Nazanin" pitchFamily="2" charset="-78"/>
              </a:rPr>
              <a:t>.</a:t>
            </a:r>
            <a:endParaRPr lang="fa-IR" sz="2400" b="0" dirty="0" smtClean="0">
              <a:solidFill>
                <a:schemeClr val="bg2">
                  <a:lumMod val="10000"/>
                </a:schemeClr>
              </a:solidFill>
              <a:cs typeface="B Nazanin" pitchFamily="2" charset="-78"/>
            </a:endParaRPr>
          </a:p>
          <a:p>
            <a:pPr algn="r" rtl="1"/>
            <a:r>
              <a:rPr lang="ar-SA" sz="2400" b="0" dirty="0" smtClean="0">
                <a:solidFill>
                  <a:schemeClr val="bg2">
                    <a:lumMod val="10000"/>
                  </a:schemeClr>
                </a:solidFill>
                <a:cs typeface="B Nazanin" pitchFamily="2" charset="-78"/>
              </a:rPr>
              <a:t> </a:t>
            </a:r>
            <a:r>
              <a:rPr lang="ar-SA" sz="2400" b="0" dirty="0">
                <a:solidFill>
                  <a:schemeClr val="bg2">
                    <a:lumMod val="10000"/>
                  </a:schemeClr>
                </a:solidFill>
                <a:cs typeface="B Nazanin" pitchFamily="2" charset="-78"/>
              </a:rPr>
              <a:t>البته ممكن است استادی اصلاً درس نداشته باشد </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ا درس</a:t>
            </a:r>
            <a:r>
              <a:rPr lang="fa-IR" sz="2400" b="0" dirty="0">
                <a:solidFill>
                  <a:schemeClr val="bg2">
                    <a:lumMod val="10000"/>
                  </a:schemeClr>
                </a:solidFill>
                <a:cs typeface="B Nazanin" pitchFamily="2" charset="-78"/>
              </a:rPr>
              <a:t>ی</a:t>
            </a:r>
            <a:r>
              <a:rPr lang="ar-SA" sz="2400" b="0" dirty="0">
                <a:solidFill>
                  <a:schemeClr val="bg2">
                    <a:lumMod val="10000"/>
                  </a:schemeClr>
                </a:solidFill>
                <a:cs typeface="B Nazanin" pitchFamily="2" charset="-78"/>
              </a:rPr>
              <a:t> توسط ه</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چ استادی </a:t>
            </a:r>
            <a:r>
              <a:rPr lang="fa-IR" sz="2400" b="0" dirty="0" smtClean="0">
                <a:solidFill>
                  <a:schemeClr val="bg2">
                    <a:lumMod val="10000"/>
                  </a:schemeClr>
                </a:solidFill>
                <a:cs typeface="B Nazanin" pitchFamily="2" charset="-78"/>
              </a:rPr>
              <a:t>در </a:t>
            </a:r>
            <a:r>
              <a:rPr lang="ar-SA" sz="2400" b="0" dirty="0" smtClean="0">
                <a:solidFill>
                  <a:schemeClr val="bg2">
                    <a:lumMod val="10000"/>
                  </a:schemeClr>
                </a:solidFill>
                <a:cs typeface="B Nazanin" pitchFamily="2" charset="-78"/>
              </a:rPr>
              <a:t>ا</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ن ترم ارائه نگردد.</a:t>
            </a:r>
            <a:r>
              <a:rPr lang="ar-SA" sz="2400" dirty="0">
                <a:solidFill>
                  <a:schemeClr val="bg2">
                    <a:lumMod val="10000"/>
                  </a:schemeClr>
                </a:solidFill>
                <a:cs typeface="B Nazanin" pitchFamily="2" charset="-78"/>
              </a:rPr>
              <a:t> </a:t>
            </a:r>
            <a:endParaRPr lang="fa-IR" sz="2400" dirty="0">
              <a:solidFill>
                <a:schemeClr val="bg2">
                  <a:lumMod val="10000"/>
                </a:schemeClr>
              </a:solidFill>
              <a:cs typeface="B Nazanin" pitchFamily="2" charset="-78"/>
            </a:endParaRPr>
          </a:p>
        </p:txBody>
      </p:sp>
      <p:sp>
        <p:nvSpPr>
          <p:cNvPr id="143374" name="Text Box 14"/>
          <p:cNvSpPr txBox="1">
            <a:spLocks noChangeArrowheads="1"/>
          </p:cNvSpPr>
          <p:nvPr/>
        </p:nvSpPr>
        <p:spPr bwMode="auto">
          <a:xfrm>
            <a:off x="1143000" y="2895600"/>
            <a:ext cx="671513" cy="381000"/>
          </a:xfrm>
          <a:prstGeom prst="rect">
            <a:avLst/>
          </a:prstGeom>
          <a:solidFill>
            <a:srgbClr val="FFFFFF"/>
          </a:solidFill>
          <a:ln w="9525">
            <a:solidFill>
              <a:srgbClr val="000000"/>
            </a:solidFill>
            <a:miter lim="800000"/>
            <a:headEnd/>
            <a:tailEnd/>
          </a:ln>
        </p:spPr>
        <p:txBody>
          <a:bodyPr/>
          <a:lstStyle/>
          <a:p>
            <a:pPr algn="r" rtl="1" eaLnBrk="0" hangingPunct="0"/>
            <a:r>
              <a:rPr lang="ar-SA" sz="1600" b="0">
                <a:solidFill>
                  <a:schemeClr val="bg2">
                    <a:lumMod val="10000"/>
                  </a:schemeClr>
                </a:solidFill>
                <a:latin typeface="Times New Roman" pitchFamily="18" charset="0"/>
                <a:cs typeface="B Nazanin" pitchFamily="2" charset="-78"/>
              </a:rPr>
              <a:t>استاد</a:t>
            </a:r>
            <a:endParaRPr lang="en-US" sz="1600" b="0">
              <a:solidFill>
                <a:schemeClr val="bg2">
                  <a:lumMod val="10000"/>
                </a:schemeClr>
              </a:solidFill>
              <a:cs typeface="B Nazanin" pitchFamily="2" charset="-78"/>
            </a:endParaRPr>
          </a:p>
        </p:txBody>
      </p:sp>
      <p:sp>
        <p:nvSpPr>
          <p:cNvPr id="143375" name="AutoShape 15"/>
          <p:cNvSpPr>
            <a:spLocks noChangeArrowheads="1"/>
          </p:cNvSpPr>
          <p:nvPr/>
        </p:nvSpPr>
        <p:spPr bwMode="auto">
          <a:xfrm>
            <a:off x="2514600" y="2743200"/>
            <a:ext cx="1600200" cy="685800"/>
          </a:xfrm>
          <a:prstGeom prst="flowChartDecision">
            <a:avLst/>
          </a:prstGeom>
          <a:solidFill>
            <a:srgbClr val="FFFFFF"/>
          </a:solidFill>
          <a:ln w="9525">
            <a:solidFill>
              <a:srgbClr val="000000"/>
            </a:solidFill>
            <a:miter lim="800000"/>
            <a:headEnd/>
            <a:tailEnd/>
          </a:ln>
        </p:spPr>
        <p:txBody>
          <a:bodyPr/>
          <a:lstStyle/>
          <a:p>
            <a:pPr algn="r" rtl="1" eaLnBrk="0" hangingPunct="0"/>
            <a:r>
              <a:rPr lang="fa-IR" sz="1600" b="0">
                <a:solidFill>
                  <a:schemeClr val="bg2">
                    <a:lumMod val="10000"/>
                  </a:schemeClr>
                </a:solidFill>
                <a:cs typeface="B Nazanin" pitchFamily="2" charset="-78"/>
              </a:rPr>
              <a:t> ارائه</a:t>
            </a:r>
          </a:p>
        </p:txBody>
      </p:sp>
      <p:sp>
        <p:nvSpPr>
          <p:cNvPr id="143376" name="Text Box 16"/>
          <p:cNvSpPr txBox="1">
            <a:spLocks noChangeArrowheads="1"/>
          </p:cNvSpPr>
          <p:nvPr/>
        </p:nvSpPr>
        <p:spPr bwMode="auto">
          <a:xfrm>
            <a:off x="4876800" y="2895600"/>
            <a:ext cx="685800" cy="381000"/>
          </a:xfrm>
          <a:prstGeom prst="rect">
            <a:avLst/>
          </a:prstGeom>
          <a:solidFill>
            <a:srgbClr val="FFFFFF"/>
          </a:solidFill>
          <a:ln w="9525">
            <a:solidFill>
              <a:srgbClr val="000000"/>
            </a:solidFill>
            <a:miter lim="800000"/>
            <a:headEnd/>
            <a:tailEnd/>
          </a:ln>
        </p:spPr>
        <p:txBody>
          <a:bodyPr/>
          <a:lstStyle/>
          <a:p>
            <a:pPr algn="r" rtl="1" eaLnBrk="0" hangingPunct="0"/>
            <a:r>
              <a:rPr lang="ar-SA" sz="1600" b="0" dirty="0">
                <a:solidFill>
                  <a:schemeClr val="bg2">
                    <a:lumMod val="10000"/>
                  </a:schemeClr>
                </a:solidFill>
                <a:latin typeface="Times New Roman" pitchFamily="18" charset="0"/>
                <a:cs typeface="B Nazanin" pitchFamily="2" charset="-78"/>
              </a:rPr>
              <a:t>درس</a:t>
            </a:r>
            <a:endParaRPr lang="en-US" sz="1600" b="0" dirty="0">
              <a:solidFill>
                <a:schemeClr val="bg2">
                  <a:lumMod val="10000"/>
                </a:schemeClr>
              </a:solidFill>
              <a:cs typeface="B Nazanin" pitchFamily="2" charset="-78"/>
            </a:endParaRPr>
          </a:p>
        </p:txBody>
      </p:sp>
      <p:cxnSp>
        <p:nvCxnSpPr>
          <p:cNvPr id="143377" name="AutoShape 17"/>
          <p:cNvCxnSpPr>
            <a:cxnSpLocks noChangeShapeType="1"/>
            <a:stCxn id="143375" idx="3"/>
            <a:endCxn id="143376" idx="1"/>
          </p:cNvCxnSpPr>
          <p:nvPr/>
        </p:nvCxnSpPr>
        <p:spPr bwMode="auto">
          <a:xfrm>
            <a:off x="4114800" y="3086100"/>
            <a:ext cx="762000" cy="0"/>
          </a:xfrm>
          <a:prstGeom prst="straightConnector1">
            <a:avLst/>
          </a:prstGeom>
          <a:noFill/>
          <a:ln w="9525">
            <a:solidFill>
              <a:schemeClr val="tx1"/>
            </a:solidFill>
            <a:round/>
            <a:headEnd/>
            <a:tailEnd/>
          </a:ln>
          <a:effectLst/>
        </p:spPr>
      </p:cxnSp>
      <p:cxnSp>
        <p:nvCxnSpPr>
          <p:cNvPr id="143378" name="AutoShape 18"/>
          <p:cNvCxnSpPr>
            <a:cxnSpLocks noChangeShapeType="1"/>
            <a:stCxn id="143375" idx="1"/>
            <a:endCxn id="143374" idx="3"/>
          </p:cNvCxnSpPr>
          <p:nvPr/>
        </p:nvCxnSpPr>
        <p:spPr bwMode="auto">
          <a:xfrm flipH="1">
            <a:off x="1814513" y="3086100"/>
            <a:ext cx="700087" cy="0"/>
          </a:xfrm>
          <a:prstGeom prst="straightConnector1">
            <a:avLst/>
          </a:prstGeom>
          <a:noFill/>
          <a:ln w="9525">
            <a:solidFill>
              <a:schemeClr val="tx1"/>
            </a:solidFill>
            <a:round/>
            <a:headEnd/>
            <a:tailEnd/>
          </a:ln>
          <a:effectLst/>
        </p:spPr>
      </p:cxnSp>
      <p:sp>
        <p:nvSpPr>
          <p:cNvPr id="143381" name="Text Box 21"/>
          <p:cNvSpPr txBox="1">
            <a:spLocks noChangeArrowheads="1"/>
          </p:cNvSpPr>
          <p:nvPr/>
        </p:nvSpPr>
        <p:spPr bwMode="auto">
          <a:xfrm>
            <a:off x="1981200" y="2667000"/>
            <a:ext cx="442913" cy="304800"/>
          </a:xfrm>
          <a:prstGeom prst="rect">
            <a:avLst/>
          </a:prstGeom>
          <a:noFill/>
          <a:ln w="9525">
            <a:noFill/>
            <a:miter lim="800000"/>
            <a:headEnd/>
            <a:tailEnd/>
          </a:ln>
        </p:spPr>
        <p:txBody>
          <a:bodyPr/>
          <a:lstStyle/>
          <a:p>
            <a:pPr algn="r" rtl="1" eaLnBrk="0" hangingPunct="0"/>
            <a:r>
              <a:rPr lang="en-US" sz="1600" b="0">
                <a:solidFill>
                  <a:schemeClr val="bg2">
                    <a:lumMod val="10000"/>
                  </a:schemeClr>
                </a:solidFill>
                <a:latin typeface="Book Antiqua" pitchFamily="18" charset="0"/>
                <a:cs typeface="B Nazanin" pitchFamily="2" charset="-78"/>
              </a:rPr>
              <a:t>1</a:t>
            </a:r>
          </a:p>
        </p:txBody>
      </p:sp>
      <p:sp>
        <p:nvSpPr>
          <p:cNvPr id="143382" name="Text Box 22"/>
          <p:cNvSpPr txBox="1">
            <a:spLocks noChangeArrowheads="1"/>
          </p:cNvSpPr>
          <p:nvPr/>
        </p:nvSpPr>
        <p:spPr bwMode="auto">
          <a:xfrm>
            <a:off x="4267200" y="2667000"/>
            <a:ext cx="442913" cy="304800"/>
          </a:xfrm>
          <a:prstGeom prst="rect">
            <a:avLst/>
          </a:prstGeom>
          <a:noFill/>
          <a:ln w="9525">
            <a:noFill/>
            <a:miter lim="800000"/>
            <a:headEnd/>
            <a:tailEnd/>
          </a:ln>
        </p:spPr>
        <p:txBody>
          <a:bodyPr/>
          <a:lstStyle/>
          <a:p>
            <a:pPr algn="r" rtl="1" eaLnBrk="0" hangingPunct="0"/>
            <a:r>
              <a:rPr lang="en-US" sz="1600" b="0">
                <a:solidFill>
                  <a:schemeClr val="bg2">
                    <a:lumMod val="10000"/>
                  </a:schemeClr>
                </a:solidFill>
                <a:latin typeface="Book Antiqua" pitchFamily="18" charset="0"/>
                <a:cs typeface="B Nazanin" pitchFamily="2" charset="-78"/>
              </a:rPr>
              <a:t>1</a:t>
            </a:r>
          </a:p>
        </p:txBody>
      </p:sp>
      <p:sp>
        <p:nvSpPr>
          <p:cNvPr id="143383" name="Rectangle 23"/>
          <p:cNvSpPr>
            <a:spLocks noChangeArrowheads="1"/>
          </p:cNvSpPr>
          <p:nvPr/>
        </p:nvSpPr>
        <p:spPr bwMode="auto">
          <a:xfrm>
            <a:off x="457200" y="3657600"/>
            <a:ext cx="8305800" cy="1200329"/>
          </a:xfrm>
          <a:prstGeom prst="rect">
            <a:avLst/>
          </a:prstGeom>
          <a:noFill/>
          <a:ln w="9525" algn="ctr">
            <a:noFill/>
            <a:miter lim="800000"/>
            <a:headEnd/>
            <a:tailEnd/>
          </a:ln>
          <a:effectLst/>
        </p:spPr>
        <p:txBody>
          <a:bodyPr>
            <a:spAutoFit/>
          </a:bodyPr>
          <a:lstStyle/>
          <a:p>
            <a:pPr algn="r" rtl="1"/>
            <a:r>
              <a:rPr lang="fa-IR" sz="2400" dirty="0">
                <a:solidFill>
                  <a:srgbClr val="C00000"/>
                </a:solidFill>
                <a:cs typeface="B Nazanin" pitchFamily="2" charset="-78"/>
              </a:rPr>
              <a:t> </a:t>
            </a:r>
            <a:r>
              <a:rPr lang="ar-SA" sz="2400" b="0" dirty="0">
                <a:solidFill>
                  <a:srgbClr val="C00000"/>
                </a:solidFill>
                <a:cs typeface="B Nazanin" pitchFamily="2" charset="-78"/>
              </a:rPr>
              <a:t>ارتباط </a:t>
            </a:r>
            <a:r>
              <a:rPr lang="fa-IR" sz="2400" b="0" dirty="0" smtClean="0">
                <a:solidFill>
                  <a:srgbClr val="C00000"/>
                </a:solidFill>
                <a:cs typeface="B Nazanin" pitchFamily="2" charset="-78"/>
              </a:rPr>
              <a:t>ي</a:t>
            </a:r>
            <a:r>
              <a:rPr lang="ar-SA" sz="2400" b="0" dirty="0">
                <a:solidFill>
                  <a:srgbClr val="C00000"/>
                </a:solidFill>
                <a:cs typeface="B Nazanin" pitchFamily="2" charset="-78"/>
              </a:rPr>
              <a:t>ك </a:t>
            </a:r>
            <a:r>
              <a:rPr lang="fa-IR" sz="2400" b="0" dirty="0" smtClean="0">
                <a:solidFill>
                  <a:srgbClr val="C00000"/>
                </a:solidFill>
                <a:cs typeface="B Nazanin" pitchFamily="2" charset="-78"/>
              </a:rPr>
              <a:t>به </a:t>
            </a:r>
            <a:r>
              <a:rPr lang="ar-SA" sz="2400" dirty="0" smtClean="0">
                <a:solidFill>
                  <a:srgbClr val="C00000"/>
                </a:solidFill>
                <a:cs typeface="B Nazanin" pitchFamily="2" charset="-78"/>
              </a:rPr>
              <a:t>چند</a:t>
            </a:r>
            <a:r>
              <a:rPr lang="fa-IR" sz="2400" b="0" dirty="0" smtClean="0">
                <a:solidFill>
                  <a:srgbClr val="C00000"/>
                </a:solidFill>
                <a:cs typeface="B Nazanin" pitchFamily="2" charset="-78"/>
              </a:rPr>
              <a:t>:</a:t>
            </a:r>
            <a:endParaRPr lang="fa-IR" sz="2400" b="0" dirty="0">
              <a:solidFill>
                <a:srgbClr val="C00000"/>
              </a:solidFill>
              <a:cs typeface="B Nazanin" pitchFamily="2" charset="-78"/>
            </a:endParaRPr>
          </a:p>
          <a:p>
            <a:pPr algn="r" rtl="1"/>
            <a:r>
              <a:rPr lang="fa-IR" sz="2400" b="0" dirty="0">
                <a:solidFill>
                  <a:schemeClr val="bg2">
                    <a:lumMod val="10000"/>
                  </a:schemeClr>
                </a:solidFill>
                <a:cs typeface="B Nazanin" pitchFamily="2" charset="-78"/>
              </a:rPr>
              <a:t> </a:t>
            </a:r>
            <a:r>
              <a:rPr lang="ar-SA" sz="2400" b="0" dirty="0">
                <a:solidFill>
                  <a:schemeClr val="bg2">
                    <a:lumMod val="10000"/>
                  </a:schemeClr>
                </a:solidFill>
                <a:cs typeface="B Nazanin" pitchFamily="2" charset="-78"/>
              </a:rPr>
              <a:t>در ا</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ن شكل </a:t>
            </a:r>
            <a:r>
              <a:rPr lang="fa-IR" sz="2400" dirty="0" smtClean="0">
                <a:solidFill>
                  <a:srgbClr val="C00000"/>
                </a:solidFill>
                <a:cs typeface="B Nazanin" pitchFamily="2" charset="-78"/>
              </a:rPr>
              <a:t>يک </a:t>
            </a:r>
            <a:r>
              <a:rPr lang="ar-SA" sz="2400" b="0" dirty="0" smtClean="0">
                <a:solidFill>
                  <a:srgbClr val="C00000"/>
                </a:solidFill>
                <a:cs typeface="B Nazanin" pitchFamily="2" charset="-78"/>
              </a:rPr>
              <a:t>استاد </a:t>
            </a:r>
            <a:r>
              <a:rPr lang="ar-SA" sz="2400" b="0" dirty="0">
                <a:solidFill>
                  <a:schemeClr val="bg2">
                    <a:lumMod val="10000"/>
                  </a:schemeClr>
                </a:solidFill>
                <a:cs typeface="B Nazanin" pitchFamily="2" charset="-78"/>
              </a:rPr>
              <a:t>ممكن است </a:t>
            </a:r>
            <a:r>
              <a:rPr lang="fa-IR" sz="2400" dirty="0" smtClean="0">
                <a:solidFill>
                  <a:srgbClr val="C00000"/>
                </a:solidFill>
                <a:cs typeface="B Nazanin" pitchFamily="2" charset="-78"/>
              </a:rPr>
              <a:t>چند </a:t>
            </a:r>
            <a:r>
              <a:rPr lang="ar-SA" sz="2400" b="0" dirty="0" smtClean="0">
                <a:solidFill>
                  <a:srgbClr val="C00000"/>
                </a:solidFill>
                <a:cs typeface="B Nazanin" pitchFamily="2" charset="-78"/>
              </a:rPr>
              <a:t>درس </a:t>
            </a:r>
            <a:r>
              <a:rPr lang="ar-SA" sz="2400" b="0" dirty="0">
                <a:solidFill>
                  <a:schemeClr val="bg2">
                    <a:lumMod val="10000"/>
                  </a:schemeClr>
                </a:solidFill>
                <a:cs typeface="B Nazanin" pitchFamily="2" charset="-78"/>
              </a:rPr>
              <a:t>را ارائه </a:t>
            </a:r>
            <a:r>
              <a:rPr lang="fa-IR" sz="2400" b="0" dirty="0" smtClean="0">
                <a:solidFill>
                  <a:schemeClr val="bg2">
                    <a:lumMod val="10000"/>
                  </a:schemeClr>
                </a:solidFill>
                <a:cs typeface="B Nazanin" pitchFamily="2" charset="-78"/>
              </a:rPr>
              <a:t>دهد </a:t>
            </a:r>
            <a:r>
              <a:rPr lang="ar-SA" sz="2400" b="0" dirty="0" smtClean="0">
                <a:solidFill>
                  <a:schemeClr val="bg2">
                    <a:lumMod val="10000"/>
                  </a:schemeClr>
                </a:solidFill>
                <a:cs typeface="B Nazanin" pitchFamily="2" charset="-78"/>
              </a:rPr>
              <a:t>ول</a:t>
            </a:r>
            <a:r>
              <a:rPr lang="fa-IR" sz="2400" b="0" dirty="0">
                <a:solidFill>
                  <a:schemeClr val="bg2">
                    <a:lumMod val="10000"/>
                  </a:schemeClr>
                </a:solidFill>
                <a:cs typeface="B Nazanin" pitchFamily="2" charset="-78"/>
              </a:rPr>
              <a:t>ی</a:t>
            </a:r>
            <a:r>
              <a:rPr lang="ar-SA" sz="2400" b="0" dirty="0">
                <a:solidFill>
                  <a:schemeClr val="bg2">
                    <a:lumMod val="10000"/>
                  </a:schemeClr>
                </a:solidFill>
                <a:cs typeface="B Nazanin" pitchFamily="2" charset="-78"/>
              </a:rPr>
              <a:t> هر</a:t>
            </a:r>
            <a:r>
              <a:rPr lang="en-US" sz="2400" b="0" dirty="0">
                <a:solidFill>
                  <a:schemeClr val="bg2">
                    <a:lumMod val="10000"/>
                  </a:schemeClr>
                </a:solidFill>
                <a:cs typeface="B Nazanin" pitchFamily="2" charset="-78"/>
              </a:rPr>
              <a:t> </a:t>
            </a:r>
            <a:r>
              <a:rPr lang="fa-IR" sz="2400" b="0" dirty="0" smtClean="0">
                <a:solidFill>
                  <a:schemeClr val="bg2">
                    <a:lumMod val="10000"/>
                  </a:schemeClr>
                </a:solidFill>
                <a:cs typeface="B Nazanin" pitchFamily="2" charset="-78"/>
              </a:rPr>
              <a:t>درس </a:t>
            </a:r>
            <a:r>
              <a:rPr lang="ar-SA" sz="2400" b="0" dirty="0" smtClean="0">
                <a:solidFill>
                  <a:schemeClr val="bg2">
                    <a:lumMod val="10000"/>
                  </a:schemeClr>
                </a:solidFill>
                <a:cs typeface="B Nazanin" pitchFamily="2" charset="-78"/>
              </a:rPr>
              <a:t>فقط</a:t>
            </a:r>
            <a:r>
              <a:rPr lang="fa-IR" sz="2400" b="0" dirty="0" smtClean="0">
                <a:solidFill>
                  <a:schemeClr val="bg2">
                    <a:lumMod val="10000"/>
                  </a:schemeClr>
                </a:solidFill>
                <a:cs typeface="B Nazanin" pitchFamily="2" charset="-78"/>
              </a:rPr>
              <a:t> توسط ي</a:t>
            </a:r>
            <a:r>
              <a:rPr lang="ar-SA" sz="2400" b="0" dirty="0">
                <a:solidFill>
                  <a:schemeClr val="bg2">
                    <a:lumMod val="10000"/>
                  </a:schemeClr>
                </a:solidFill>
                <a:cs typeface="B Nazanin" pitchFamily="2" charset="-78"/>
              </a:rPr>
              <a:t>ك </a:t>
            </a:r>
            <a:r>
              <a:rPr lang="fa-IR" sz="2400" b="0" dirty="0" smtClean="0">
                <a:solidFill>
                  <a:schemeClr val="bg2">
                    <a:lumMod val="10000"/>
                  </a:schemeClr>
                </a:solidFill>
                <a:cs typeface="B Nazanin" pitchFamily="2" charset="-78"/>
              </a:rPr>
              <a:t>استاد </a:t>
            </a:r>
            <a:r>
              <a:rPr lang="ar-SA" sz="2400" b="0" dirty="0" smtClean="0">
                <a:solidFill>
                  <a:schemeClr val="bg2">
                    <a:lumMod val="10000"/>
                  </a:schemeClr>
                </a:solidFill>
                <a:cs typeface="B Nazanin" pitchFamily="2" charset="-78"/>
              </a:rPr>
              <a:t>ارائه </a:t>
            </a:r>
            <a:r>
              <a:rPr lang="ar-SA" sz="2400" b="0" dirty="0">
                <a:solidFill>
                  <a:schemeClr val="bg2">
                    <a:lumMod val="10000"/>
                  </a:schemeClr>
                </a:solidFill>
                <a:cs typeface="B Nazanin" pitchFamily="2" charset="-78"/>
              </a:rPr>
              <a:t>م</a:t>
            </a:r>
            <a:r>
              <a:rPr lang="fa-IR" sz="2400" b="0" dirty="0">
                <a:solidFill>
                  <a:schemeClr val="bg2">
                    <a:lumMod val="10000"/>
                  </a:schemeClr>
                </a:solidFill>
                <a:cs typeface="B Nazanin" pitchFamily="2" charset="-78"/>
              </a:rPr>
              <a:t>ی</a:t>
            </a:r>
            <a:r>
              <a:rPr lang="ar-SA" sz="2400" b="0" dirty="0" smtClean="0">
                <a:solidFill>
                  <a:schemeClr val="bg2">
                    <a:lumMod val="10000"/>
                  </a:schemeClr>
                </a:solidFill>
                <a:cs typeface="B Nazanin" pitchFamily="2" charset="-78"/>
              </a:rPr>
              <a:t>‌</a:t>
            </a:r>
            <a:r>
              <a:rPr lang="fa-IR" sz="2400" b="0" dirty="0" smtClean="0">
                <a:solidFill>
                  <a:schemeClr val="bg2">
                    <a:lumMod val="10000"/>
                  </a:schemeClr>
                </a:solidFill>
                <a:cs typeface="B Nazanin" pitchFamily="2" charset="-78"/>
              </a:rPr>
              <a:t>‌گردد</a:t>
            </a:r>
            <a:r>
              <a:rPr lang="ar-SA" sz="2400" b="0" dirty="0" smtClean="0">
                <a:solidFill>
                  <a:schemeClr val="bg2">
                    <a:lumMod val="10000"/>
                  </a:schemeClr>
                </a:solidFill>
                <a:cs typeface="B Nazanin" pitchFamily="2" charset="-78"/>
              </a:rPr>
              <a:t>.</a:t>
            </a:r>
            <a:r>
              <a:rPr lang="ar-SA" sz="2400" dirty="0" smtClean="0">
                <a:solidFill>
                  <a:schemeClr val="bg2">
                    <a:lumMod val="10000"/>
                  </a:schemeClr>
                </a:solidFill>
                <a:cs typeface="B Nazanin" pitchFamily="2" charset="-78"/>
              </a:rPr>
              <a:t> </a:t>
            </a:r>
            <a:r>
              <a:rPr lang="en-US" sz="2400" dirty="0" smtClean="0">
                <a:solidFill>
                  <a:schemeClr val="bg2">
                    <a:lumMod val="10000"/>
                  </a:schemeClr>
                </a:solidFill>
                <a:cs typeface="B Nazanin" pitchFamily="2" charset="-78"/>
              </a:rPr>
              <a:t> </a:t>
            </a:r>
            <a:endParaRPr lang="en-US" sz="2400" dirty="0">
              <a:solidFill>
                <a:schemeClr val="bg2">
                  <a:lumMod val="10000"/>
                </a:schemeClr>
              </a:solidFill>
              <a:cs typeface="B Nazanin" pitchFamily="2" charset="-78"/>
            </a:endParaRPr>
          </a:p>
        </p:txBody>
      </p:sp>
      <p:sp>
        <p:nvSpPr>
          <p:cNvPr id="143384" name="Text Box 24"/>
          <p:cNvSpPr txBox="1">
            <a:spLocks noChangeArrowheads="1"/>
          </p:cNvSpPr>
          <p:nvPr/>
        </p:nvSpPr>
        <p:spPr bwMode="auto">
          <a:xfrm>
            <a:off x="4876800" y="5638800"/>
            <a:ext cx="685800" cy="381000"/>
          </a:xfrm>
          <a:prstGeom prst="rect">
            <a:avLst/>
          </a:prstGeom>
          <a:solidFill>
            <a:srgbClr val="FFFFFF"/>
          </a:solidFill>
          <a:ln w="9525">
            <a:solidFill>
              <a:srgbClr val="000000"/>
            </a:solidFill>
            <a:miter lim="800000"/>
            <a:headEnd/>
            <a:tailEnd/>
          </a:ln>
        </p:spPr>
        <p:txBody>
          <a:bodyPr/>
          <a:lstStyle/>
          <a:p>
            <a:pPr algn="r" rtl="1" eaLnBrk="0" hangingPunct="0"/>
            <a:r>
              <a:rPr lang="ar-SA" sz="1600" b="0">
                <a:solidFill>
                  <a:schemeClr val="bg2">
                    <a:lumMod val="10000"/>
                  </a:schemeClr>
                </a:solidFill>
                <a:latin typeface="Times New Roman" pitchFamily="18" charset="0"/>
                <a:cs typeface="B Nazanin" pitchFamily="2" charset="-78"/>
              </a:rPr>
              <a:t>درس</a:t>
            </a:r>
            <a:endParaRPr lang="en-US" sz="1600" b="0">
              <a:solidFill>
                <a:schemeClr val="bg2">
                  <a:lumMod val="10000"/>
                </a:schemeClr>
              </a:solidFill>
              <a:cs typeface="B Nazanin" pitchFamily="2" charset="-78"/>
            </a:endParaRPr>
          </a:p>
        </p:txBody>
      </p:sp>
      <p:sp>
        <p:nvSpPr>
          <p:cNvPr id="143385" name="AutoShape 25"/>
          <p:cNvSpPr>
            <a:spLocks noChangeArrowheads="1"/>
          </p:cNvSpPr>
          <p:nvPr/>
        </p:nvSpPr>
        <p:spPr bwMode="auto">
          <a:xfrm>
            <a:off x="2514600" y="5486400"/>
            <a:ext cx="1600200" cy="685800"/>
          </a:xfrm>
          <a:prstGeom prst="flowChartDecision">
            <a:avLst/>
          </a:prstGeom>
          <a:solidFill>
            <a:srgbClr val="FFFFFF"/>
          </a:solidFill>
          <a:ln w="9525">
            <a:solidFill>
              <a:srgbClr val="000000"/>
            </a:solidFill>
            <a:miter lim="800000"/>
            <a:headEnd/>
            <a:tailEnd/>
          </a:ln>
        </p:spPr>
        <p:txBody>
          <a:bodyPr/>
          <a:lstStyle/>
          <a:p>
            <a:pPr algn="r" rtl="1" eaLnBrk="0" hangingPunct="0"/>
            <a:r>
              <a:rPr lang="fa-IR" sz="1600" b="0">
                <a:solidFill>
                  <a:schemeClr val="bg2">
                    <a:lumMod val="10000"/>
                  </a:schemeClr>
                </a:solidFill>
                <a:cs typeface="B Nazanin" pitchFamily="2" charset="-78"/>
              </a:rPr>
              <a:t> ارائه</a:t>
            </a:r>
          </a:p>
        </p:txBody>
      </p:sp>
      <p:sp>
        <p:nvSpPr>
          <p:cNvPr id="143386" name="Text Box 26"/>
          <p:cNvSpPr txBox="1">
            <a:spLocks noChangeArrowheads="1"/>
          </p:cNvSpPr>
          <p:nvPr/>
        </p:nvSpPr>
        <p:spPr bwMode="auto">
          <a:xfrm>
            <a:off x="1143000" y="5638800"/>
            <a:ext cx="671513" cy="381000"/>
          </a:xfrm>
          <a:prstGeom prst="rect">
            <a:avLst/>
          </a:prstGeom>
          <a:solidFill>
            <a:srgbClr val="FFFFFF"/>
          </a:solidFill>
          <a:ln w="9525">
            <a:solidFill>
              <a:srgbClr val="000000"/>
            </a:solidFill>
            <a:miter lim="800000"/>
            <a:headEnd/>
            <a:tailEnd/>
          </a:ln>
        </p:spPr>
        <p:txBody>
          <a:bodyPr/>
          <a:lstStyle/>
          <a:p>
            <a:pPr algn="r" rtl="1" eaLnBrk="0" hangingPunct="0"/>
            <a:r>
              <a:rPr lang="ar-SA" sz="1600" b="0">
                <a:solidFill>
                  <a:schemeClr val="bg2">
                    <a:lumMod val="10000"/>
                  </a:schemeClr>
                </a:solidFill>
                <a:latin typeface="Times New Roman" pitchFamily="18" charset="0"/>
                <a:cs typeface="B Nazanin" pitchFamily="2" charset="-78"/>
              </a:rPr>
              <a:t>استاد</a:t>
            </a:r>
            <a:endParaRPr lang="en-US" sz="1600" b="0">
              <a:solidFill>
                <a:schemeClr val="bg2">
                  <a:lumMod val="10000"/>
                </a:schemeClr>
              </a:solidFill>
              <a:cs typeface="B Nazanin" pitchFamily="2" charset="-78"/>
            </a:endParaRPr>
          </a:p>
        </p:txBody>
      </p:sp>
      <p:cxnSp>
        <p:nvCxnSpPr>
          <p:cNvPr id="143387" name="AutoShape 27"/>
          <p:cNvCxnSpPr>
            <a:cxnSpLocks noChangeShapeType="1"/>
            <a:stCxn id="143385" idx="1"/>
            <a:endCxn id="143386" idx="3"/>
          </p:cNvCxnSpPr>
          <p:nvPr/>
        </p:nvCxnSpPr>
        <p:spPr bwMode="auto">
          <a:xfrm flipH="1">
            <a:off x="1814513" y="5829300"/>
            <a:ext cx="700087" cy="0"/>
          </a:xfrm>
          <a:prstGeom prst="straightConnector1">
            <a:avLst/>
          </a:prstGeom>
          <a:noFill/>
          <a:ln w="9525">
            <a:solidFill>
              <a:schemeClr val="tx1"/>
            </a:solidFill>
            <a:round/>
            <a:headEnd/>
            <a:tailEnd/>
          </a:ln>
          <a:effectLst/>
        </p:spPr>
      </p:cxnSp>
      <p:cxnSp>
        <p:nvCxnSpPr>
          <p:cNvPr id="143388" name="AutoShape 28"/>
          <p:cNvCxnSpPr>
            <a:cxnSpLocks noChangeShapeType="1"/>
            <a:stCxn id="143385" idx="3"/>
            <a:endCxn id="143384" idx="1"/>
          </p:cNvCxnSpPr>
          <p:nvPr/>
        </p:nvCxnSpPr>
        <p:spPr bwMode="auto">
          <a:xfrm>
            <a:off x="4114800" y="5829300"/>
            <a:ext cx="762000" cy="0"/>
          </a:xfrm>
          <a:prstGeom prst="straightConnector1">
            <a:avLst/>
          </a:prstGeom>
          <a:noFill/>
          <a:ln w="9525">
            <a:solidFill>
              <a:schemeClr val="tx1"/>
            </a:solidFill>
            <a:round/>
            <a:headEnd/>
            <a:tailEnd/>
          </a:ln>
          <a:effectLst/>
        </p:spPr>
      </p:cxnSp>
      <p:sp>
        <p:nvSpPr>
          <p:cNvPr id="143391" name="Text Box 31"/>
          <p:cNvSpPr txBox="1">
            <a:spLocks noChangeArrowheads="1"/>
          </p:cNvSpPr>
          <p:nvPr/>
        </p:nvSpPr>
        <p:spPr bwMode="auto">
          <a:xfrm>
            <a:off x="1981200" y="5486400"/>
            <a:ext cx="365125" cy="274638"/>
          </a:xfrm>
          <a:prstGeom prst="rect">
            <a:avLst/>
          </a:prstGeom>
          <a:noFill/>
          <a:ln w="9525">
            <a:noFill/>
            <a:miter lim="800000"/>
            <a:headEnd/>
            <a:tailEnd/>
          </a:ln>
        </p:spPr>
        <p:txBody>
          <a:bodyPr/>
          <a:lstStyle/>
          <a:p>
            <a:pPr algn="r" rtl="1" eaLnBrk="0" hangingPunct="0"/>
            <a:r>
              <a:rPr lang="fa-IR" sz="1600" b="0" dirty="0" smtClean="0">
                <a:solidFill>
                  <a:schemeClr val="bg2">
                    <a:lumMod val="10000"/>
                  </a:schemeClr>
                </a:solidFill>
                <a:latin typeface="Book Antiqua" pitchFamily="18" charset="0"/>
                <a:cs typeface="B Nazanin" pitchFamily="2" charset="-78"/>
              </a:rPr>
              <a:t>1</a:t>
            </a:r>
            <a:endParaRPr lang="en-US" sz="1600" b="0" dirty="0">
              <a:solidFill>
                <a:schemeClr val="bg2">
                  <a:lumMod val="10000"/>
                </a:schemeClr>
              </a:solidFill>
              <a:latin typeface="Book Antiqua" pitchFamily="18" charset="0"/>
              <a:cs typeface="B Nazanin" pitchFamily="2" charset="-78"/>
            </a:endParaRPr>
          </a:p>
        </p:txBody>
      </p:sp>
      <p:sp>
        <p:nvSpPr>
          <p:cNvPr id="143392" name="Text Box 32"/>
          <p:cNvSpPr txBox="1">
            <a:spLocks noChangeArrowheads="1"/>
          </p:cNvSpPr>
          <p:nvPr/>
        </p:nvSpPr>
        <p:spPr bwMode="auto">
          <a:xfrm>
            <a:off x="4267200" y="5486400"/>
            <a:ext cx="442913" cy="304800"/>
          </a:xfrm>
          <a:prstGeom prst="rect">
            <a:avLst/>
          </a:prstGeom>
          <a:noFill/>
          <a:ln w="9525">
            <a:noFill/>
            <a:miter lim="800000"/>
            <a:headEnd/>
            <a:tailEnd/>
          </a:ln>
        </p:spPr>
        <p:txBody>
          <a:bodyPr/>
          <a:lstStyle/>
          <a:p>
            <a:pPr algn="r" rtl="1" eaLnBrk="0" hangingPunct="0"/>
            <a:r>
              <a:rPr lang="en-US" sz="1600" b="0" dirty="0" smtClean="0">
                <a:solidFill>
                  <a:schemeClr val="bg2">
                    <a:lumMod val="10000"/>
                  </a:schemeClr>
                </a:solidFill>
                <a:latin typeface="Book Antiqua" pitchFamily="18" charset="0"/>
                <a:cs typeface="B Nazanin" pitchFamily="2" charset="-78"/>
              </a:rPr>
              <a:t>n</a:t>
            </a:r>
            <a:endParaRPr lang="en-US" sz="1600" b="0" dirty="0">
              <a:solidFill>
                <a:schemeClr val="bg2">
                  <a:lumMod val="10000"/>
                </a:schemeClr>
              </a:solidFill>
              <a:latin typeface="Book Antiqua" pitchFamily="18" charset="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8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43384"/>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143385"/>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43386"/>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43387"/>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43388"/>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43391"/>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433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3" grpId="0"/>
      <p:bldP spid="143384" grpId="0" animBg="1"/>
      <p:bldP spid="143385" grpId="0" animBg="1"/>
      <p:bldP spid="143386" grpId="0" animBg="1"/>
      <p:bldP spid="143391" grpId="0"/>
      <p:bldP spid="14339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2"/>
          <p:cNvSpPr>
            <a:spLocks noGrp="1"/>
          </p:cNvSpPr>
          <p:nvPr>
            <p:ph type="sldNum" sz="quarter" idx="12"/>
          </p:nvPr>
        </p:nvSpPr>
        <p:spPr>
          <a:xfrm>
            <a:off x="6553200" y="6248400"/>
            <a:ext cx="2133600" cy="457200"/>
          </a:xfrm>
        </p:spPr>
        <p:txBody>
          <a:bodyPr/>
          <a:lstStyle/>
          <a:p>
            <a:pPr rtl="1"/>
            <a:fld id="{0D5BF0F5-627E-4796-88BD-2306736CCB65}" type="slidenum">
              <a:rPr lang="ar-SA">
                <a:solidFill>
                  <a:schemeClr val="bg2">
                    <a:lumMod val="10000"/>
                  </a:schemeClr>
                </a:solidFill>
                <a:cs typeface="B Nazanin" pitchFamily="2" charset="-78"/>
              </a:rPr>
              <a:pPr rtl="1"/>
              <a:t>18</a:t>
            </a:fld>
            <a:endParaRPr lang="en-US">
              <a:solidFill>
                <a:schemeClr val="bg2">
                  <a:lumMod val="10000"/>
                </a:schemeClr>
              </a:solidFill>
              <a:cs typeface="B Nazanin" pitchFamily="2" charset="-78"/>
            </a:endParaRPr>
          </a:p>
        </p:txBody>
      </p:sp>
      <p:sp>
        <p:nvSpPr>
          <p:cNvPr id="19458" name="Text Box 2"/>
          <p:cNvSpPr txBox="1">
            <a:spLocks noChangeArrowheads="1"/>
          </p:cNvSpPr>
          <p:nvPr/>
        </p:nvSpPr>
        <p:spPr bwMode="auto">
          <a:xfrm>
            <a:off x="609600" y="964528"/>
            <a:ext cx="8153400" cy="2893100"/>
          </a:xfrm>
          <a:prstGeom prst="rect">
            <a:avLst/>
          </a:prstGeom>
          <a:noFill/>
          <a:ln w="9525">
            <a:noFill/>
            <a:miter lim="800000"/>
            <a:headEnd/>
            <a:tailEnd/>
          </a:ln>
          <a:effectLst/>
        </p:spPr>
        <p:txBody>
          <a:bodyPr>
            <a:spAutoFit/>
          </a:bodyPr>
          <a:lstStyle/>
          <a:p>
            <a:pPr algn="r" rtl="1" eaLnBrk="0" hangingPunct="0">
              <a:spcBef>
                <a:spcPct val="50000"/>
              </a:spcBef>
              <a:buClr>
                <a:srgbClr val="0066FF"/>
              </a:buClr>
              <a:buFont typeface="Wingdings" pitchFamily="2" charset="2"/>
              <a:buNone/>
            </a:pPr>
            <a:r>
              <a:rPr lang="fa-IR" sz="2800" b="0" dirty="0">
                <a:solidFill>
                  <a:schemeClr val="bg2">
                    <a:lumMod val="10000"/>
                  </a:schemeClr>
                </a:solidFill>
                <a:cs typeface="B Nazanin" pitchFamily="2" charset="-78"/>
              </a:rPr>
              <a:t> </a:t>
            </a:r>
            <a:r>
              <a:rPr lang="ar-SA" sz="2800" b="0" dirty="0">
                <a:solidFill>
                  <a:schemeClr val="bg2">
                    <a:lumMod val="10000"/>
                  </a:schemeClr>
                </a:solidFill>
                <a:cs typeface="B Nazanin" pitchFamily="2" charset="-78"/>
              </a:rPr>
              <a:t>ارتباط چند به چند</a:t>
            </a:r>
            <a:r>
              <a:rPr lang="fa-IR" sz="2800" b="0" dirty="0">
                <a:solidFill>
                  <a:schemeClr val="bg2">
                    <a:lumMod val="10000"/>
                  </a:schemeClr>
                </a:solidFill>
                <a:cs typeface="B Nazanin" pitchFamily="2" charset="-78"/>
              </a:rPr>
              <a:t> :</a:t>
            </a:r>
          </a:p>
          <a:p>
            <a:pPr algn="r" rtl="1" eaLnBrk="0" hangingPunct="0">
              <a:spcBef>
                <a:spcPct val="50000"/>
              </a:spcBef>
            </a:pPr>
            <a:endParaRPr lang="fa-IR" sz="2800" b="0" dirty="0">
              <a:solidFill>
                <a:schemeClr val="bg2">
                  <a:lumMod val="10000"/>
                </a:schemeClr>
              </a:solidFill>
              <a:cs typeface="B Nazanin" pitchFamily="2" charset="-78"/>
            </a:endParaRPr>
          </a:p>
          <a:p>
            <a:pPr algn="r" rtl="1" eaLnBrk="0" hangingPunct="0">
              <a:spcBef>
                <a:spcPct val="50000"/>
              </a:spcBef>
            </a:pPr>
            <a:endParaRPr lang="fa-IR" sz="2800" b="0" dirty="0">
              <a:solidFill>
                <a:schemeClr val="bg2">
                  <a:lumMod val="10000"/>
                </a:schemeClr>
              </a:solidFill>
              <a:cs typeface="B Nazanin" pitchFamily="2" charset="-78"/>
            </a:endParaRPr>
          </a:p>
          <a:p>
            <a:pPr algn="r" rtl="1" eaLnBrk="0" hangingPunct="0">
              <a:spcBef>
                <a:spcPct val="50000"/>
              </a:spcBef>
            </a:pPr>
            <a:r>
              <a:rPr lang="fa-IR" sz="2800" b="0" dirty="0">
                <a:solidFill>
                  <a:schemeClr val="bg2">
                    <a:lumMod val="10000"/>
                  </a:schemeClr>
                </a:solidFill>
                <a:cs typeface="B Nazanin" pitchFamily="2" charset="-78"/>
              </a:rPr>
              <a:t>د</a:t>
            </a:r>
            <a:r>
              <a:rPr lang="ar-SA" sz="2800" b="0" dirty="0">
                <a:solidFill>
                  <a:schemeClr val="bg2">
                    <a:lumMod val="10000"/>
                  </a:schemeClr>
                </a:solidFill>
                <a:cs typeface="B Nazanin" pitchFamily="2" charset="-78"/>
              </a:rPr>
              <a:t>ر ا</a:t>
            </a:r>
            <a:r>
              <a:rPr lang="fa-IR" sz="2800" b="0" dirty="0">
                <a:solidFill>
                  <a:schemeClr val="bg2">
                    <a:lumMod val="10000"/>
                  </a:schemeClr>
                </a:solidFill>
                <a:cs typeface="B Nazanin" pitchFamily="2" charset="-78"/>
              </a:rPr>
              <a:t>ي</a:t>
            </a:r>
            <a:r>
              <a:rPr lang="ar-SA" sz="2800" b="0" dirty="0">
                <a:solidFill>
                  <a:schemeClr val="bg2">
                    <a:lumMod val="10000"/>
                  </a:schemeClr>
                </a:solidFill>
                <a:cs typeface="B Nazanin" pitchFamily="2" charset="-78"/>
              </a:rPr>
              <a:t>ن شكل هر درس ممكن است توسط </a:t>
            </a:r>
            <a:r>
              <a:rPr lang="en-US" sz="2800" b="0" dirty="0" smtClean="0">
                <a:solidFill>
                  <a:schemeClr val="bg2">
                    <a:lumMod val="10000"/>
                  </a:schemeClr>
                </a:solidFill>
                <a:cs typeface="B Nazanin" pitchFamily="2" charset="-78"/>
              </a:rPr>
              <a:t>n</a:t>
            </a:r>
            <a:r>
              <a:rPr lang="fa-IR" sz="2800" b="0" dirty="0" smtClean="0">
                <a:solidFill>
                  <a:schemeClr val="bg2">
                    <a:lumMod val="10000"/>
                  </a:schemeClr>
                </a:solidFill>
                <a:cs typeface="B Nazanin" pitchFamily="2" charset="-78"/>
              </a:rPr>
              <a:t> </a:t>
            </a:r>
            <a:r>
              <a:rPr lang="ar-SA" sz="2800" b="0" dirty="0" smtClean="0">
                <a:solidFill>
                  <a:schemeClr val="bg2">
                    <a:lumMod val="10000"/>
                  </a:schemeClr>
                </a:solidFill>
                <a:cs typeface="B Nazanin" pitchFamily="2" charset="-78"/>
              </a:rPr>
              <a:t>استاد</a:t>
            </a:r>
            <a:r>
              <a:rPr lang="fa-IR" sz="2800" b="0" dirty="0" smtClean="0">
                <a:solidFill>
                  <a:schemeClr val="bg2">
                    <a:lumMod val="10000"/>
                  </a:schemeClr>
                </a:solidFill>
                <a:cs typeface="B Nazanin" pitchFamily="2" charset="-78"/>
              </a:rPr>
              <a:t> </a:t>
            </a:r>
            <a:r>
              <a:rPr lang="ar-SA" sz="2800" b="0" dirty="0">
                <a:solidFill>
                  <a:schemeClr val="bg2">
                    <a:lumMod val="10000"/>
                  </a:schemeClr>
                </a:solidFill>
                <a:cs typeface="B Nazanin" pitchFamily="2" charset="-78"/>
              </a:rPr>
              <a:t>ارائه شود و هر استاد ممكن است </a:t>
            </a:r>
            <a:r>
              <a:rPr lang="en-US" sz="2800" dirty="0" smtClean="0">
                <a:solidFill>
                  <a:schemeClr val="bg2">
                    <a:lumMod val="10000"/>
                  </a:schemeClr>
                </a:solidFill>
                <a:cs typeface="B Nazanin" pitchFamily="2" charset="-78"/>
              </a:rPr>
              <a:t>m</a:t>
            </a:r>
            <a:r>
              <a:rPr lang="fa-IR" sz="2800" dirty="0" smtClean="0">
                <a:solidFill>
                  <a:schemeClr val="bg2">
                    <a:lumMod val="10000"/>
                  </a:schemeClr>
                </a:solidFill>
                <a:cs typeface="B Nazanin" pitchFamily="2" charset="-78"/>
              </a:rPr>
              <a:t> </a:t>
            </a:r>
            <a:r>
              <a:rPr lang="ar-SA" sz="2800" b="0" dirty="0" smtClean="0">
                <a:solidFill>
                  <a:schemeClr val="bg2">
                    <a:lumMod val="10000"/>
                  </a:schemeClr>
                </a:solidFill>
                <a:cs typeface="B Nazanin" pitchFamily="2" charset="-78"/>
              </a:rPr>
              <a:t>درس </a:t>
            </a:r>
            <a:r>
              <a:rPr lang="ar-SA" sz="2800" b="0" dirty="0">
                <a:solidFill>
                  <a:schemeClr val="bg2">
                    <a:lumMod val="10000"/>
                  </a:schemeClr>
                </a:solidFill>
                <a:cs typeface="B Nazanin" pitchFamily="2" charset="-78"/>
              </a:rPr>
              <a:t>مختلف را ارائه كند</a:t>
            </a:r>
            <a:r>
              <a:rPr lang="ar-SA" sz="2800" b="0" dirty="0" smtClean="0">
                <a:solidFill>
                  <a:schemeClr val="bg2">
                    <a:lumMod val="10000"/>
                  </a:schemeClr>
                </a:solidFill>
                <a:cs typeface="B Nazanin" pitchFamily="2" charset="-78"/>
              </a:rPr>
              <a:t>.</a:t>
            </a:r>
            <a:endParaRPr lang="fa-IR" sz="2800" b="0" dirty="0">
              <a:solidFill>
                <a:schemeClr val="bg2">
                  <a:lumMod val="10000"/>
                </a:schemeClr>
              </a:solidFill>
              <a:cs typeface="B Nazanin" pitchFamily="2" charset="-78"/>
            </a:endParaRPr>
          </a:p>
        </p:txBody>
      </p:sp>
      <p:sp>
        <p:nvSpPr>
          <p:cNvPr id="19481" name="Text Box 25"/>
          <p:cNvSpPr txBox="1">
            <a:spLocks noChangeArrowheads="1"/>
          </p:cNvSpPr>
          <p:nvPr/>
        </p:nvSpPr>
        <p:spPr bwMode="auto">
          <a:xfrm>
            <a:off x="1066800" y="914400"/>
            <a:ext cx="671513" cy="381000"/>
          </a:xfrm>
          <a:prstGeom prst="rect">
            <a:avLst/>
          </a:prstGeom>
          <a:solidFill>
            <a:srgbClr val="FFFFFF"/>
          </a:solidFill>
          <a:ln w="9525">
            <a:solidFill>
              <a:srgbClr val="000000"/>
            </a:solidFill>
            <a:miter lim="800000"/>
            <a:headEnd/>
            <a:tailEnd/>
          </a:ln>
        </p:spPr>
        <p:txBody>
          <a:bodyPr/>
          <a:lstStyle/>
          <a:p>
            <a:pPr algn="r" rtl="1" eaLnBrk="0" hangingPunct="0"/>
            <a:r>
              <a:rPr lang="ar-SA" sz="1600" b="0">
                <a:solidFill>
                  <a:schemeClr val="bg2">
                    <a:lumMod val="10000"/>
                  </a:schemeClr>
                </a:solidFill>
                <a:latin typeface="Times New Roman" pitchFamily="18" charset="0"/>
                <a:cs typeface="B Nazanin" pitchFamily="2" charset="-78"/>
              </a:rPr>
              <a:t>استاد</a:t>
            </a:r>
            <a:endParaRPr lang="en-US" sz="1600" b="0">
              <a:solidFill>
                <a:schemeClr val="bg2">
                  <a:lumMod val="10000"/>
                </a:schemeClr>
              </a:solidFill>
              <a:cs typeface="B Nazanin" pitchFamily="2" charset="-78"/>
            </a:endParaRPr>
          </a:p>
        </p:txBody>
      </p:sp>
      <p:sp>
        <p:nvSpPr>
          <p:cNvPr id="19482" name="AutoShape 26"/>
          <p:cNvSpPr>
            <a:spLocks noChangeArrowheads="1"/>
          </p:cNvSpPr>
          <p:nvPr/>
        </p:nvSpPr>
        <p:spPr bwMode="auto">
          <a:xfrm>
            <a:off x="2590800" y="762000"/>
            <a:ext cx="1600200" cy="685800"/>
          </a:xfrm>
          <a:prstGeom prst="flowChartDecision">
            <a:avLst/>
          </a:prstGeom>
          <a:solidFill>
            <a:srgbClr val="FFFFFF"/>
          </a:solidFill>
          <a:ln w="9525">
            <a:solidFill>
              <a:srgbClr val="000000"/>
            </a:solidFill>
            <a:miter lim="800000"/>
            <a:headEnd/>
            <a:tailEnd/>
          </a:ln>
        </p:spPr>
        <p:txBody>
          <a:bodyPr/>
          <a:lstStyle/>
          <a:p>
            <a:pPr algn="r" rtl="1" eaLnBrk="0" hangingPunct="0"/>
            <a:r>
              <a:rPr lang="fa-IR" sz="1600" b="0">
                <a:solidFill>
                  <a:schemeClr val="bg2">
                    <a:lumMod val="10000"/>
                  </a:schemeClr>
                </a:solidFill>
                <a:cs typeface="B Nazanin" pitchFamily="2" charset="-78"/>
              </a:rPr>
              <a:t> ارائه</a:t>
            </a:r>
          </a:p>
        </p:txBody>
      </p:sp>
      <p:sp>
        <p:nvSpPr>
          <p:cNvPr id="19483" name="Text Box 27"/>
          <p:cNvSpPr txBox="1">
            <a:spLocks noChangeArrowheads="1"/>
          </p:cNvSpPr>
          <p:nvPr/>
        </p:nvSpPr>
        <p:spPr bwMode="auto">
          <a:xfrm>
            <a:off x="5029200" y="914400"/>
            <a:ext cx="685800" cy="381000"/>
          </a:xfrm>
          <a:prstGeom prst="rect">
            <a:avLst/>
          </a:prstGeom>
          <a:solidFill>
            <a:srgbClr val="FFFFFF"/>
          </a:solidFill>
          <a:ln w="9525">
            <a:solidFill>
              <a:srgbClr val="000000"/>
            </a:solidFill>
            <a:miter lim="800000"/>
            <a:headEnd/>
            <a:tailEnd/>
          </a:ln>
        </p:spPr>
        <p:txBody>
          <a:bodyPr/>
          <a:lstStyle/>
          <a:p>
            <a:pPr algn="r" rtl="1" eaLnBrk="0" hangingPunct="0"/>
            <a:r>
              <a:rPr lang="ar-SA" sz="1600" b="0">
                <a:solidFill>
                  <a:schemeClr val="bg2">
                    <a:lumMod val="10000"/>
                  </a:schemeClr>
                </a:solidFill>
                <a:latin typeface="Times New Roman" pitchFamily="18" charset="0"/>
                <a:cs typeface="B Nazanin" pitchFamily="2" charset="-78"/>
              </a:rPr>
              <a:t>درس</a:t>
            </a:r>
            <a:endParaRPr lang="en-US" sz="1600" b="0">
              <a:solidFill>
                <a:schemeClr val="bg2">
                  <a:lumMod val="10000"/>
                </a:schemeClr>
              </a:solidFill>
              <a:cs typeface="B Nazanin" pitchFamily="2" charset="-78"/>
            </a:endParaRPr>
          </a:p>
        </p:txBody>
      </p:sp>
      <p:cxnSp>
        <p:nvCxnSpPr>
          <p:cNvPr id="19484" name="AutoShape 28"/>
          <p:cNvCxnSpPr>
            <a:cxnSpLocks noChangeShapeType="1"/>
            <a:stCxn id="19482" idx="1"/>
            <a:endCxn id="19481" idx="3"/>
          </p:cNvCxnSpPr>
          <p:nvPr/>
        </p:nvCxnSpPr>
        <p:spPr bwMode="auto">
          <a:xfrm flipH="1">
            <a:off x="1738313" y="1104900"/>
            <a:ext cx="852487" cy="0"/>
          </a:xfrm>
          <a:prstGeom prst="straightConnector1">
            <a:avLst/>
          </a:prstGeom>
          <a:noFill/>
          <a:ln w="9525">
            <a:solidFill>
              <a:schemeClr val="tx1"/>
            </a:solidFill>
            <a:round/>
            <a:headEnd/>
            <a:tailEnd/>
          </a:ln>
          <a:effectLst/>
        </p:spPr>
      </p:cxnSp>
      <p:cxnSp>
        <p:nvCxnSpPr>
          <p:cNvPr id="19485" name="AutoShape 29"/>
          <p:cNvCxnSpPr>
            <a:cxnSpLocks noChangeShapeType="1"/>
            <a:stCxn id="19482" idx="3"/>
            <a:endCxn id="19483" idx="1"/>
          </p:cNvCxnSpPr>
          <p:nvPr/>
        </p:nvCxnSpPr>
        <p:spPr bwMode="auto">
          <a:xfrm>
            <a:off x="4191000" y="1104900"/>
            <a:ext cx="838200" cy="0"/>
          </a:xfrm>
          <a:prstGeom prst="straightConnector1">
            <a:avLst/>
          </a:prstGeom>
          <a:noFill/>
          <a:ln w="9525">
            <a:solidFill>
              <a:schemeClr val="tx1"/>
            </a:solidFill>
            <a:round/>
            <a:headEnd/>
            <a:tailEnd/>
          </a:ln>
          <a:effectLst/>
        </p:spPr>
      </p:cxnSp>
      <p:sp>
        <p:nvSpPr>
          <p:cNvPr id="19488" name="Text Box 32"/>
          <p:cNvSpPr txBox="1">
            <a:spLocks noChangeArrowheads="1"/>
          </p:cNvSpPr>
          <p:nvPr/>
        </p:nvSpPr>
        <p:spPr bwMode="auto">
          <a:xfrm>
            <a:off x="2057400" y="762000"/>
            <a:ext cx="365125" cy="274638"/>
          </a:xfrm>
          <a:prstGeom prst="rect">
            <a:avLst/>
          </a:prstGeom>
          <a:noFill/>
          <a:ln w="9525">
            <a:noFill/>
            <a:miter lim="800000"/>
            <a:headEnd/>
            <a:tailEnd/>
          </a:ln>
        </p:spPr>
        <p:txBody>
          <a:bodyPr/>
          <a:lstStyle/>
          <a:p>
            <a:pPr algn="r" rtl="1" eaLnBrk="0" hangingPunct="0"/>
            <a:r>
              <a:rPr lang="en-US" sz="1600" b="0">
                <a:solidFill>
                  <a:schemeClr val="bg2">
                    <a:lumMod val="10000"/>
                  </a:schemeClr>
                </a:solidFill>
                <a:latin typeface="Book Antiqua" pitchFamily="18" charset="0"/>
                <a:cs typeface="B Nazanin" pitchFamily="2" charset="-78"/>
              </a:rPr>
              <a:t>n</a:t>
            </a:r>
          </a:p>
        </p:txBody>
      </p:sp>
      <p:sp>
        <p:nvSpPr>
          <p:cNvPr id="19489" name="Text Box 33"/>
          <p:cNvSpPr txBox="1">
            <a:spLocks noChangeArrowheads="1"/>
          </p:cNvSpPr>
          <p:nvPr/>
        </p:nvSpPr>
        <p:spPr bwMode="auto">
          <a:xfrm>
            <a:off x="4343400" y="762000"/>
            <a:ext cx="365125" cy="274638"/>
          </a:xfrm>
          <a:prstGeom prst="rect">
            <a:avLst/>
          </a:prstGeom>
          <a:noFill/>
          <a:ln w="9525">
            <a:noFill/>
            <a:miter lim="800000"/>
            <a:headEnd/>
            <a:tailEnd/>
          </a:ln>
        </p:spPr>
        <p:txBody>
          <a:bodyPr/>
          <a:lstStyle/>
          <a:p>
            <a:pPr algn="r" rtl="1" eaLnBrk="0" hangingPunct="0"/>
            <a:r>
              <a:rPr lang="en-US" sz="1600" b="0">
                <a:solidFill>
                  <a:schemeClr val="bg2">
                    <a:lumMod val="10000"/>
                  </a:schemeClr>
                </a:solidFill>
                <a:latin typeface="Book Antiqua" pitchFamily="18" charset="0"/>
                <a:cs typeface="B Nazanin" pitchFamily="2" charset="-78"/>
              </a:rPr>
              <a:t>m</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2"/>
          <p:cNvSpPr>
            <a:spLocks noGrp="1"/>
          </p:cNvSpPr>
          <p:nvPr>
            <p:ph type="sldNum" sz="quarter" idx="12"/>
          </p:nvPr>
        </p:nvSpPr>
        <p:spPr>
          <a:xfrm>
            <a:off x="6553200" y="6248400"/>
            <a:ext cx="2133600" cy="457200"/>
          </a:xfrm>
        </p:spPr>
        <p:txBody>
          <a:bodyPr/>
          <a:lstStyle/>
          <a:p>
            <a:pPr rtl="1"/>
            <a:fld id="{0D5BF0F5-627E-4796-88BD-2306736CCB65}" type="slidenum">
              <a:rPr lang="ar-SA">
                <a:solidFill>
                  <a:schemeClr val="bg2">
                    <a:lumMod val="10000"/>
                  </a:schemeClr>
                </a:solidFill>
                <a:cs typeface="B Nazanin" pitchFamily="2" charset="-78"/>
              </a:rPr>
              <a:pPr rtl="1"/>
              <a:t>19</a:t>
            </a:fld>
            <a:endParaRPr lang="en-US">
              <a:solidFill>
                <a:schemeClr val="bg2">
                  <a:lumMod val="10000"/>
                </a:schemeClr>
              </a:solidFill>
              <a:cs typeface="B Nazanin" pitchFamily="2" charset="-78"/>
            </a:endParaRPr>
          </a:p>
        </p:txBody>
      </p:sp>
      <p:sp>
        <p:nvSpPr>
          <p:cNvPr id="19458" name="Text Box 2"/>
          <p:cNvSpPr txBox="1">
            <a:spLocks noChangeArrowheads="1"/>
          </p:cNvSpPr>
          <p:nvPr/>
        </p:nvSpPr>
        <p:spPr bwMode="auto">
          <a:xfrm>
            <a:off x="609600" y="365125"/>
            <a:ext cx="8153400" cy="2462213"/>
          </a:xfrm>
          <a:prstGeom prst="rect">
            <a:avLst/>
          </a:prstGeom>
          <a:noFill/>
          <a:ln w="9525">
            <a:noFill/>
            <a:miter lim="800000"/>
            <a:headEnd/>
            <a:tailEnd/>
          </a:ln>
          <a:effectLst/>
        </p:spPr>
        <p:txBody>
          <a:bodyPr>
            <a:spAutoFit/>
          </a:bodyPr>
          <a:lstStyle/>
          <a:p>
            <a:pPr algn="r" rtl="1" eaLnBrk="0" hangingPunct="0">
              <a:spcBef>
                <a:spcPct val="50000"/>
              </a:spcBef>
              <a:buClr>
                <a:srgbClr val="0066FF"/>
              </a:buClr>
              <a:buFont typeface="Wingdings" pitchFamily="2" charset="2"/>
              <a:buNone/>
            </a:pPr>
            <a:endParaRPr lang="fa-IR" sz="2800" b="0" dirty="0" smtClean="0">
              <a:solidFill>
                <a:schemeClr val="bg2">
                  <a:lumMod val="10000"/>
                </a:schemeClr>
              </a:solidFill>
              <a:cs typeface="B Nazanin" pitchFamily="2" charset="-78"/>
            </a:endParaRPr>
          </a:p>
          <a:p>
            <a:pPr algn="r" rtl="1" eaLnBrk="0" hangingPunct="0">
              <a:spcBef>
                <a:spcPct val="50000"/>
              </a:spcBef>
              <a:buClr>
                <a:srgbClr val="0066FF"/>
              </a:buClr>
              <a:buFont typeface="Wingdings" pitchFamily="2" charset="2"/>
              <a:buNone/>
            </a:pPr>
            <a:endParaRPr lang="fa-IR" sz="2800" dirty="0" smtClean="0">
              <a:solidFill>
                <a:schemeClr val="bg2">
                  <a:lumMod val="10000"/>
                </a:schemeClr>
              </a:solidFill>
              <a:cs typeface="B Nazanin" pitchFamily="2" charset="-78"/>
            </a:endParaRPr>
          </a:p>
          <a:p>
            <a:pPr algn="r" rtl="1" eaLnBrk="0" hangingPunct="0">
              <a:spcBef>
                <a:spcPct val="50000"/>
              </a:spcBef>
              <a:buClr>
                <a:srgbClr val="0066FF"/>
              </a:buClr>
              <a:buFont typeface="Wingdings" pitchFamily="2" charset="2"/>
              <a:buNone/>
            </a:pPr>
            <a:r>
              <a:rPr lang="fa-IR" sz="2800" b="0" dirty="0" smtClean="0">
                <a:solidFill>
                  <a:schemeClr val="bg2">
                    <a:lumMod val="10000"/>
                  </a:schemeClr>
                </a:solidFill>
                <a:cs typeface="B Nazanin" pitchFamily="2" charset="-78"/>
              </a:rPr>
              <a:t>مشخصه ديگر ارتباط، </a:t>
            </a:r>
            <a:r>
              <a:rPr lang="fa-IR" sz="2800" b="1" dirty="0" smtClean="0">
                <a:solidFill>
                  <a:srgbClr val="FF0000"/>
                </a:solidFill>
                <a:cs typeface="B Nazanin" pitchFamily="2" charset="-78"/>
              </a:rPr>
              <a:t>حد</a:t>
            </a:r>
            <a:r>
              <a:rPr lang="fa-IR" sz="2800" b="0" dirty="0" smtClean="0">
                <a:solidFill>
                  <a:schemeClr val="bg2">
                    <a:lumMod val="10000"/>
                  </a:schemeClr>
                </a:solidFill>
                <a:cs typeface="B Nazanin" pitchFamily="2" charset="-78"/>
              </a:rPr>
              <a:t> است.</a:t>
            </a:r>
          </a:p>
          <a:p>
            <a:pPr algn="r" rtl="1" eaLnBrk="0" hangingPunct="0">
              <a:spcBef>
                <a:spcPct val="50000"/>
              </a:spcBef>
              <a:buClr>
                <a:srgbClr val="0066FF"/>
              </a:buClr>
              <a:buFont typeface="Wingdings" pitchFamily="2" charset="2"/>
              <a:buNone/>
            </a:pPr>
            <a:r>
              <a:rPr lang="fa-IR" sz="2800" dirty="0" smtClean="0">
                <a:solidFill>
                  <a:schemeClr val="bg2">
                    <a:lumMod val="10000"/>
                  </a:schemeClr>
                </a:solidFill>
                <a:cs typeface="B Nazanin" pitchFamily="2" charset="-78"/>
              </a:rPr>
              <a:t>هر استاد حداقل و حداکثر چند گروه درسي مي‌تواند ارايه دهد.</a:t>
            </a:r>
          </a:p>
        </p:txBody>
      </p:sp>
      <p:sp>
        <p:nvSpPr>
          <p:cNvPr id="19481" name="Text Box 25"/>
          <p:cNvSpPr txBox="1">
            <a:spLocks noChangeArrowheads="1"/>
          </p:cNvSpPr>
          <p:nvPr/>
        </p:nvSpPr>
        <p:spPr bwMode="auto">
          <a:xfrm>
            <a:off x="1066800" y="914400"/>
            <a:ext cx="671513" cy="381000"/>
          </a:xfrm>
          <a:prstGeom prst="rect">
            <a:avLst/>
          </a:prstGeom>
          <a:solidFill>
            <a:srgbClr val="FFFFFF"/>
          </a:solidFill>
          <a:ln w="9525">
            <a:solidFill>
              <a:srgbClr val="000000"/>
            </a:solidFill>
            <a:miter lim="800000"/>
            <a:headEnd/>
            <a:tailEnd/>
          </a:ln>
        </p:spPr>
        <p:txBody>
          <a:bodyPr/>
          <a:lstStyle/>
          <a:p>
            <a:pPr algn="r" rtl="1" eaLnBrk="0" hangingPunct="0"/>
            <a:r>
              <a:rPr lang="ar-SA" sz="1600" b="0">
                <a:solidFill>
                  <a:schemeClr val="bg2">
                    <a:lumMod val="10000"/>
                  </a:schemeClr>
                </a:solidFill>
                <a:latin typeface="Times New Roman" pitchFamily="18" charset="0"/>
                <a:cs typeface="B Nazanin" pitchFamily="2" charset="-78"/>
              </a:rPr>
              <a:t>استاد</a:t>
            </a:r>
            <a:endParaRPr lang="en-US" sz="1600" b="0">
              <a:solidFill>
                <a:schemeClr val="bg2">
                  <a:lumMod val="10000"/>
                </a:schemeClr>
              </a:solidFill>
              <a:cs typeface="B Nazanin" pitchFamily="2" charset="-78"/>
            </a:endParaRPr>
          </a:p>
        </p:txBody>
      </p:sp>
      <p:sp>
        <p:nvSpPr>
          <p:cNvPr id="19482" name="AutoShape 26"/>
          <p:cNvSpPr>
            <a:spLocks noChangeArrowheads="1"/>
          </p:cNvSpPr>
          <p:nvPr/>
        </p:nvSpPr>
        <p:spPr bwMode="auto">
          <a:xfrm>
            <a:off x="2590800" y="762000"/>
            <a:ext cx="1600200" cy="685800"/>
          </a:xfrm>
          <a:prstGeom prst="flowChartDecision">
            <a:avLst/>
          </a:prstGeom>
          <a:solidFill>
            <a:srgbClr val="FFFFFF"/>
          </a:solidFill>
          <a:ln w="9525">
            <a:solidFill>
              <a:srgbClr val="000000"/>
            </a:solidFill>
            <a:miter lim="800000"/>
            <a:headEnd/>
            <a:tailEnd/>
          </a:ln>
        </p:spPr>
        <p:txBody>
          <a:bodyPr/>
          <a:lstStyle/>
          <a:p>
            <a:pPr algn="r" rtl="1" eaLnBrk="0" hangingPunct="0"/>
            <a:r>
              <a:rPr lang="fa-IR" sz="1600" b="0">
                <a:solidFill>
                  <a:schemeClr val="bg2">
                    <a:lumMod val="10000"/>
                  </a:schemeClr>
                </a:solidFill>
                <a:cs typeface="B Nazanin" pitchFamily="2" charset="-78"/>
              </a:rPr>
              <a:t> ارائه</a:t>
            </a:r>
          </a:p>
        </p:txBody>
      </p:sp>
      <p:sp>
        <p:nvSpPr>
          <p:cNvPr id="19483" name="Text Box 27"/>
          <p:cNvSpPr txBox="1">
            <a:spLocks noChangeArrowheads="1"/>
          </p:cNvSpPr>
          <p:nvPr/>
        </p:nvSpPr>
        <p:spPr bwMode="auto">
          <a:xfrm>
            <a:off x="5029200" y="914400"/>
            <a:ext cx="685800" cy="381000"/>
          </a:xfrm>
          <a:prstGeom prst="rect">
            <a:avLst/>
          </a:prstGeom>
          <a:solidFill>
            <a:srgbClr val="FFFFFF"/>
          </a:solidFill>
          <a:ln w="9525">
            <a:solidFill>
              <a:srgbClr val="000000"/>
            </a:solidFill>
            <a:miter lim="800000"/>
            <a:headEnd/>
            <a:tailEnd/>
          </a:ln>
        </p:spPr>
        <p:txBody>
          <a:bodyPr/>
          <a:lstStyle/>
          <a:p>
            <a:pPr algn="r" rtl="1" eaLnBrk="0" hangingPunct="0"/>
            <a:r>
              <a:rPr lang="ar-SA" sz="1600" b="0">
                <a:solidFill>
                  <a:schemeClr val="bg2">
                    <a:lumMod val="10000"/>
                  </a:schemeClr>
                </a:solidFill>
                <a:latin typeface="Times New Roman" pitchFamily="18" charset="0"/>
                <a:cs typeface="B Nazanin" pitchFamily="2" charset="-78"/>
              </a:rPr>
              <a:t>درس</a:t>
            </a:r>
            <a:endParaRPr lang="en-US" sz="1600" b="0">
              <a:solidFill>
                <a:schemeClr val="bg2">
                  <a:lumMod val="10000"/>
                </a:schemeClr>
              </a:solidFill>
              <a:cs typeface="B Nazanin" pitchFamily="2" charset="-78"/>
            </a:endParaRPr>
          </a:p>
        </p:txBody>
      </p:sp>
      <p:cxnSp>
        <p:nvCxnSpPr>
          <p:cNvPr id="19484" name="AutoShape 28"/>
          <p:cNvCxnSpPr>
            <a:cxnSpLocks noChangeShapeType="1"/>
            <a:stCxn id="19482" idx="1"/>
            <a:endCxn id="19481" idx="3"/>
          </p:cNvCxnSpPr>
          <p:nvPr/>
        </p:nvCxnSpPr>
        <p:spPr bwMode="auto">
          <a:xfrm flipH="1">
            <a:off x="1738313" y="1104900"/>
            <a:ext cx="852487" cy="0"/>
          </a:xfrm>
          <a:prstGeom prst="straightConnector1">
            <a:avLst/>
          </a:prstGeom>
          <a:noFill/>
          <a:ln w="9525">
            <a:solidFill>
              <a:schemeClr val="tx1"/>
            </a:solidFill>
            <a:round/>
            <a:headEnd/>
            <a:tailEnd/>
          </a:ln>
          <a:effectLst/>
        </p:spPr>
      </p:cxnSp>
      <p:cxnSp>
        <p:nvCxnSpPr>
          <p:cNvPr id="19485" name="AutoShape 29"/>
          <p:cNvCxnSpPr>
            <a:cxnSpLocks noChangeShapeType="1"/>
            <a:stCxn id="19482" idx="3"/>
            <a:endCxn id="19483" idx="1"/>
          </p:cNvCxnSpPr>
          <p:nvPr/>
        </p:nvCxnSpPr>
        <p:spPr bwMode="auto">
          <a:xfrm>
            <a:off x="4191000" y="1104900"/>
            <a:ext cx="838200" cy="0"/>
          </a:xfrm>
          <a:prstGeom prst="straightConnector1">
            <a:avLst/>
          </a:prstGeom>
          <a:noFill/>
          <a:ln w="9525">
            <a:solidFill>
              <a:schemeClr val="tx1"/>
            </a:solidFill>
            <a:round/>
            <a:headEnd/>
            <a:tailEnd/>
          </a:ln>
          <a:effectLst/>
        </p:spPr>
      </p:cxnSp>
      <p:sp>
        <p:nvSpPr>
          <p:cNvPr id="19486" name="Text Box 30"/>
          <p:cNvSpPr txBox="1">
            <a:spLocks noChangeArrowheads="1"/>
          </p:cNvSpPr>
          <p:nvPr/>
        </p:nvSpPr>
        <p:spPr bwMode="auto">
          <a:xfrm>
            <a:off x="1714480" y="1142984"/>
            <a:ext cx="723920" cy="293687"/>
          </a:xfrm>
          <a:prstGeom prst="rect">
            <a:avLst/>
          </a:prstGeom>
          <a:noFill/>
          <a:ln w="9525">
            <a:noFill/>
            <a:miter lim="800000"/>
            <a:headEnd/>
            <a:tailEnd/>
          </a:ln>
        </p:spPr>
        <p:txBody>
          <a:bodyPr/>
          <a:lstStyle/>
          <a:p>
            <a:pPr algn="r" rtl="1" eaLnBrk="0" hangingPunct="0"/>
            <a:r>
              <a:rPr lang="fa-IR" sz="1600" dirty="0" smtClean="0">
                <a:solidFill>
                  <a:schemeClr val="bg2">
                    <a:lumMod val="10000"/>
                  </a:schemeClr>
                </a:solidFill>
                <a:cs typeface="B Nazanin" pitchFamily="2" charset="-78"/>
              </a:rPr>
              <a:t>(10و0)</a:t>
            </a:r>
            <a:endParaRPr lang="en-US" sz="1600" b="0" dirty="0">
              <a:solidFill>
                <a:schemeClr val="bg2">
                  <a:lumMod val="10000"/>
                </a:schemeClr>
              </a:solidFill>
              <a:cs typeface="B Nazanin" pitchFamily="2" charset="-78"/>
            </a:endParaRPr>
          </a:p>
        </p:txBody>
      </p:sp>
      <p:sp>
        <p:nvSpPr>
          <p:cNvPr id="19487" name="Text Box 31"/>
          <p:cNvSpPr txBox="1">
            <a:spLocks noChangeArrowheads="1"/>
          </p:cNvSpPr>
          <p:nvPr/>
        </p:nvSpPr>
        <p:spPr bwMode="auto">
          <a:xfrm>
            <a:off x="4286248" y="1142984"/>
            <a:ext cx="671514" cy="357190"/>
          </a:xfrm>
          <a:prstGeom prst="rect">
            <a:avLst/>
          </a:prstGeom>
          <a:noFill/>
          <a:ln w="9525">
            <a:noFill/>
            <a:miter lim="800000"/>
            <a:headEnd/>
            <a:tailEnd/>
          </a:ln>
        </p:spPr>
        <p:txBody>
          <a:bodyPr/>
          <a:lstStyle/>
          <a:p>
            <a:pPr algn="r" rtl="1" eaLnBrk="0" hangingPunct="0"/>
            <a:r>
              <a:rPr lang="fa-IR" sz="1600" b="0" dirty="0" smtClean="0">
                <a:solidFill>
                  <a:schemeClr val="bg2">
                    <a:lumMod val="10000"/>
                  </a:schemeClr>
                </a:solidFill>
                <a:latin typeface="Times New Roman" pitchFamily="18" charset="0"/>
                <a:cs typeface="B Nazanin" pitchFamily="2" charset="-78"/>
              </a:rPr>
              <a:t>(</a:t>
            </a:r>
            <a:r>
              <a:rPr lang="fa-IR" sz="1600" dirty="0" smtClean="0">
                <a:solidFill>
                  <a:schemeClr val="bg2">
                    <a:lumMod val="10000"/>
                  </a:schemeClr>
                </a:solidFill>
                <a:latin typeface="Times New Roman" pitchFamily="18" charset="0"/>
                <a:cs typeface="B Nazanin" pitchFamily="2" charset="-78"/>
              </a:rPr>
              <a:t>2</a:t>
            </a:r>
            <a:r>
              <a:rPr lang="fa-IR" sz="1600" b="0" dirty="0" smtClean="0">
                <a:solidFill>
                  <a:schemeClr val="bg2">
                    <a:lumMod val="10000"/>
                  </a:schemeClr>
                </a:solidFill>
                <a:latin typeface="Times New Roman" pitchFamily="18" charset="0"/>
                <a:cs typeface="B Nazanin" pitchFamily="2" charset="-78"/>
              </a:rPr>
              <a:t>و1)</a:t>
            </a:r>
            <a:endParaRPr lang="en-US" sz="1600" b="0" dirty="0">
              <a:solidFill>
                <a:schemeClr val="bg2">
                  <a:lumMod val="10000"/>
                </a:schemeClr>
              </a:solidFill>
              <a:cs typeface="B Nazanin" pitchFamily="2" charset="-78"/>
            </a:endParaRPr>
          </a:p>
        </p:txBody>
      </p:sp>
      <p:sp>
        <p:nvSpPr>
          <p:cNvPr id="19488" name="Text Box 32"/>
          <p:cNvSpPr txBox="1">
            <a:spLocks noChangeArrowheads="1"/>
          </p:cNvSpPr>
          <p:nvPr/>
        </p:nvSpPr>
        <p:spPr bwMode="auto">
          <a:xfrm>
            <a:off x="1857356" y="762000"/>
            <a:ext cx="365125" cy="274638"/>
          </a:xfrm>
          <a:prstGeom prst="rect">
            <a:avLst/>
          </a:prstGeom>
          <a:noFill/>
          <a:ln w="9525">
            <a:noFill/>
            <a:miter lim="800000"/>
            <a:headEnd/>
            <a:tailEnd/>
          </a:ln>
        </p:spPr>
        <p:txBody>
          <a:bodyPr/>
          <a:lstStyle/>
          <a:p>
            <a:pPr algn="r" rtl="1" eaLnBrk="0" hangingPunct="0"/>
            <a:r>
              <a:rPr lang="en-US" sz="1600" b="0" dirty="0" smtClean="0">
                <a:solidFill>
                  <a:schemeClr val="bg2">
                    <a:lumMod val="10000"/>
                  </a:schemeClr>
                </a:solidFill>
                <a:latin typeface="Book Antiqua" pitchFamily="18" charset="0"/>
                <a:cs typeface="B Nazanin" pitchFamily="2" charset="-78"/>
              </a:rPr>
              <a:t>n</a:t>
            </a:r>
            <a:endParaRPr lang="en-US" sz="1600" b="0" dirty="0">
              <a:solidFill>
                <a:schemeClr val="bg2">
                  <a:lumMod val="10000"/>
                </a:schemeClr>
              </a:solidFill>
              <a:latin typeface="Book Antiqua" pitchFamily="18" charset="0"/>
              <a:cs typeface="B Nazanin" pitchFamily="2" charset="-78"/>
            </a:endParaRPr>
          </a:p>
        </p:txBody>
      </p:sp>
      <p:sp>
        <p:nvSpPr>
          <p:cNvPr id="19489" name="Text Box 33"/>
          <p:cNvSpPr txBox="1">
            <a:spLocks noChangeArrowheads="1"/>
          </p:cNvSpPr>
          <p:nvPr/>
        </p:nvSpPr>
        <p:spPr bwMode="auto">
          <a:xfrm>
            <a:off x="4492627" y="762000"/>
            <a:ext cx="365125" cy="274638"/>
          </a:xfrm>
          <a:prstGeom prst="rect">
            <a:avLst/>
          </a:prstGeom>
          <a:noFill/>
          <a:ln w="9525">
            <a:noFill/>
            <a:miter lim="800000"/>
            <a:headEnd/>
            <a:tailEnd/>
          </a:ln>
        </p:spPr>
        <p:txBody>
          <a:bodyPr/>
          <a:lstStyle/>
          <a:p>
            <a:pPr algn="r" rtl="1" eaLnBrk="0" hangingPunct="0"/>
            <a:r>
              <a:rPr lang="en-US" sz="1600" b="0" dirty="0">
                <a:solidFill>
                  <a:schemeClr val="bg2">
                    <a:lumMod val="10000"/>
                  </a:schemeClr>
                </a:solidFill>
                <a:latin typeface="Book Antiqua" pitchFamily="18" charset="0"/>
                <a:cs typeface="B Nazanin" pitchFamily="2" charset="-78"/>
              </a:rPr>
              <a:t>m</a:t>
            </a:r>
          </a:p>
        </p:txBody>
      </p:sp>
      <p:sp>
        <p:nvSpPr>
          <p:cNvPr id="13" name="TextBox 12"/>
          <p:cNvSpPr txBox="1"/>
          <p:nvPr/>
        </p:nvSpPr>
        <p:spPr>
          <a:xfrm>
            <a:off x="357158" y="3585993"/>
            <a:ext cx="8215370"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r" rtl="1"/>
            <a:r>
              <a:rPr lang="fa-IR" sz="2400" dirty="0" smtClean="0">
                <a:cs typeface="B Nazanin" pitchFamily="2" charset="-78"/>
              </a:rPr>
              <a:t>حد (10و0) نشان مي‌دهد که يک استاد ممکن است درسي ارايه ندهد يا حداکثر تا ده درس ارايه دهد.</a:t>
            </a:r>
          </a:p>
          <a:p>
            <a:pPr algn="r" rtl="1"/>
            <a:endParaRPr lang="fa-IR" sz="2400" dirty="0" smtClean="0">
              <a:cs typeface="B Nazanin" pitchFamily="2" charset="-78"/>
            </a:endParaRPr>
          </a:p>
          <a:p>
            <a:pPr algn="r" rtl="1"/>
            <a:r>
              <a:rPr lang="fa-IR" sz="2400" dirty="0" smtClean="0">
                <a:cs typeface="B Nazanin" pitchFamily="2" charset="-78"/>
              </a:rPr>
              <a:t>حد (3و1) نشان مي‌دهد که يک درس مي‌تواند توسط يک استاد تا سه استاد ارايه شود.</a:t>
            </a:r>
            <a:endParaRPr lang="en-US" sz="2400" dirty="0">
              <a:cs typeface="B Nazanin"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edge">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مدل </a:t>
            </a:r>
            <a:r>
              <a:rPr lang="en-US" dirty="0" smtClean="0"/>
              <a:t>ER</a:t>
            </a:r>
            <a:endParaRPr lang="en-US" dirty="0"/>
          </a:p>
        </p:txBody>
      </p:sp>
      <p:sp>
        <p:nvSpPr>
          <p:cNvPr id="4" name="Text Box 8"/>
          <p:cNvSpPr txBox="1">
            <a:spLocks noGrp="1" noChangeArrowheads="1"/>
          </p:cNvSpPr>
          <p:nvPr>
            <p:ph idx="1"/>
          </p:nvPr>
        </p:nvSpPr>
        <p:spPr bwMode="auto">
          <a:xfrm>
            <a:off x="457200" y="1935480"/>
            <a:ext cx="8229600" cy="1348061"/>
          </a:xfrm>
          <a:prstGeom prst="rect">
            <a:avLst/>
          </a:prstGeom>
          <a:noFill/>
          <a:ln w="9525" algn="ctr">
            <a:noFill/>
            <a:miter lim="800000"/>
            <a:headEnd/>
            <a:tailEnd/>
          </a:ln>
          <a:effectLst/>
        </p:spPr>
        <p:txBody>
          <a:bodyPr>
            <a:spAutoFit/>
          </a:bodyPr>
          <a:lstStyle/>
          <a:p>
            <a:pPr algn="r" rtl="1"/>
            <a:r>
              <a:rPr lang="fa-IR" sz="2400" dirty="0" smtClean="0"/>
              <a:t>چگونه مي‌توان بانک اطلاعات را به شکلي ساده بيان نمود؟</a:t>
            </a:r>
          </a:p>
          <a:p>
            <a:r>
              <a:rPr lang="fa-IR" sz="2400" dirty="0" smtClean="0"/>
              <a:t>چگونه مي‌توان بانک اطلاعات را به دور از مدل خاصي بيان نمود؟</a:t>
            </a:r>
          </a:p>
          <a:p>
            <a:pPr algn="r" rtl="1"/>
            <a:endParaRPr lang="en-US" sz="2400" b="0" dirty="0" smtClean="0"/>
          </a:p>
        </p:txBody>
      </p:sp>
      <p:sp>
        <p:nvSpPr>
          <p:cNvPr id="5" name="Rectangle 4"/>
          <p:cNvSpPr/>
          <p:nvPr/>
        </p:nvSpPr>
        <p:spPr>
          <a:xfrm>
            <a:off x="785786" y="3500438"/>
            <a:ext cx="7858180" cy="1200329"/>
          </a:xfrm>
          <a:prstGeom prst="rect">
            <a:avLst/>
          </a:prstGeom>
        </p:spPr>
        <p:txBody>
          <a:bodyPr wrap="square">
            <a:spAutoFit/>
          </a:bodyPr>
          <a:lstStyle/>
          <a:p>
            <a:pPr algn="r" rtl="1"/>
            <a:r>
              <a:rPr lang="ar-SA" sz="2400" dirty="0" smtClean="0">
                <a:cs typeface="B Nazanin" pitchFamily="2" charset="-78"/>
              </a:rPr>
              <a:t>در سال 1976 </a:t>
            </a:r>
            <a:r>
              <a:rPr lang="ar-SA" sz="2400" dirty="0" smtClean="0">
                <a:solidFill>
                  <a:srgbClr val="FF0000"/>
                </a:solidFill>
                <a:cs typeface="B Nazanin" pitchFamily="2" charset="-78"/>
              </a:rPr>
              <a:t>چن </a:t>
            </a:r>
            <a:r>
              <a:rPr lang="en-US" sz="2400" dirty="0" smtClean="0">
                <a:solidFill>
                  <a:srgbClr val="FF0000"/>
                </a:solidFill>
                <a:cs typeface="B Nazanin" pitchFamily="2" charset="-78"/>
              </a:rPr>
              <a:t>(Chen)</a:t>
            </a:r>
            <a:r>
              <a:rPr lang="ar-SA" sz="2400" dirty="0" smtClean="0">
                <a:cs typeface="B Nazanin" pitchFamily="2" charset="-78"/>
              </a:rPr>
              <a:t> از دانشگاه </a:t>
            </a:r>
            <a:r>
              <a:rPr lang="en-US" sz="2400" dirty="0" smtClean="0">
                <a:cs typeface="B Nazanin" pitchFamily="2" charset="-78"/>
              </a:rPr>
              <a:t>MIT</a:t>
            </a:r>
            <a:r>
              <a:rPr lang="ar-SA" sz="2400" dirty="0" smtClean="0">
                <a:cs typeface="B Nazanin" pitchFamily="2" charset="-78"/>
              </a:rPr>
              <a:t> مدل </a:t>
            </a:r>
            <a:r>
              <a:rPr lang="en-US" sz="2400" dirty="0" smtClean="0">
                <a:cs typeface="B Nazanin" pitchFamily="2" charset="-78"/>
              </a:rPr>
              <a:t>ER (Entity Relation)</a:t>
            </a:r>
            <a:r>
              <a:rPr lang="ar-SA" sz="2400" dirty="0" smtClean="0">
                <a:cs typeface="B Nazanin" pitchFamily="2" charset="-78"/>
              </a:rPr>
              <a:t> را جهت طراحی بانك پ</a:t>
            </a:r>
            <a:r>
              <a:rPr lang="fa-IR" sz="2400" dirty="0" smtClean="0">
                <a:cs typeface="B Nazanin" pitchFamily="2" charset="-78"/>
              </a:rPr>
              <a:t>ي</a:t>
            </a:r>
            <a:r>
              <a:rPr lang="ar-SA" sz="2400" dirty="0" smtClean="0">
                <a:cs typeface="B Nazanin" pitchFamily="2" charset="-78"/>
              </a:rPr>
              <a:t>شنهاد كرد. ا</a:t>
            </a:r>
            <a:r>
              <a:rPr lang="fa-IR" sz="2400" dirty="0" smtClean="0">
                <a:cs typeface="B Nazanin" pitchFamily="2" charset="-78"/>
              </a:rPr>
              <a:t>ي</a:t>
            </a:r>
            <a:r>
              <a:rPr lang="ar-SA" sz="2400" dirty="0" smtClean="0">
                <a:cs typeface="B Nazanin" pitchFamily="2" charset="-78"/>
              </a:rPr>
              <a:t>ن مدل </a:t>
            </a:r>
            <a:r>
              <a:rPr lang="fa-IR" sz="2400" dirty="0" smtClean="0">
                <a:cs typeface="B Nazanin" pitchFamily="2" charset="-78"/>
              </a:rPr>
              <a:t>در </a:t>
            </a:r>
            <a:r>
              <a:rPr lang="ar-SA" sz="2400" dirty="0" smtClean="0">
                <a:cs typeface="B Nazanin" pitchFamily="2" charset="-78"/>
              </a:rPr>
              <a:t>طول زمان پ</a:t>
            </a:r>
            <a:r>
              <a:rPr lang="fa-IR" sz="2400" dirty="0" smtClean="0">
                <a:cs typeface="B Nazanin" pitchFamily="2" charset="-78"/>
              </a:rPr>
              <a:t>ي</a:t>
            </a:r>
            <a:r>
              <a:rPr lang="ar-SA" sz="2400" dirty="0" smtClean="0">
                <a:cs typeface="B Nazanin" pitchFamily="2" charset="-78"/>
              </a:rPr>
              <a:t>شرفت كرد و بنام </a:t>
            </a:r>
            <a:r>
              <a:rPr lang="en-US" sz="2400" dirty="0" smtClean="0">
                <a:cs typeface="B Nazanin" pitchFamily="2" charset="-78"/>
              </a:rPr>
              <a:t>Extended ER = </a:t>
            </a:r>
            <a:r>
              <a:rPr lang="en-US" sz="2400" dirty="0" smtClean="0">
                <a:solidFill>
                  <a:srgbClr val="FF0000"/>
                </a:solidFill>
                <a:cs typeface="B Nazanin" pitchFamily="2" charset="-78"/>
              </a:rPr>
              <a:t>EER</a:t>
            </a:r>
            <a:r>
              <a:rPr lang="ar-SA" sz="2400" dirty="0" smtClean="0">
                <a:cs typeface="B Nazanin" pitchFamily="2" charset="-78"/>
              </a:rPr>
              <a:t> معروف گرد</a:t>
            </a:r>
            <a:r>
              <a:rPr lang="fa-IR" sz="2400" dirty="0" smtClean="0">
                <a:cs typeface="B Nazanin" pitchFamily="2" charset="-78"/>
              </a:rPr>
              <a:t>ي</a:t>
            </a:r>
            <a:r>
              <a:rPr lang="ar-SA" sz="2400" dirty="0" smtClean="0">
                <a:cs typeface="B Nazanin" pitchFamily="2" charset="-78"/>
              </a:rPr>
              <a:t>د. </a:t>
            </a:r>
            <a:endParaRPr lang="en-US" sz="2400" dirty="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2800" dirty="0" smtClean="0">
                <a:solidFill>
                  <a:schemeClr val="bg2">
                    <a:lumMod val="10000"/>
                  </a:schemeClr>
                </a:solidFill>
              </a:rPr>
              <a:t>- اتصال و حد براي ارتباط‌هاي سه تايي و چهارتايي گاهي معني دار و گاهي مبهم است.</a:t>
            </a:r>
            <a:endParaRPr lang="en-US" sz="3200" dirty="0"/>
          </a:p>
        </p:txBody>
      </p:sp>
      <p:sp>
        <p:nvSpPr>
          <p:cNvPr id="3" name="Content Placeholder 2"/>
          <p:cNvSpPr>
            <a:spLocks noGrp="1"/>
          </p:cNvSpPr>
          <p:nvPr>
            <p:ph idx="1"/>
          </p:nvPr>
        </p:nvSpPr>
        <p:spPr/>
        <p:txBody>
          <a:bodyPr/>
          <a:lstStyle/>
          <a:p>
            <a:endParaRPr lang="fa-IR" dirty="0" smtClean="0"/>
          </a:p>
          <a:p>
            <a:endParaRPr lang="fa-IR" dirty="0" smtClean="0"/>
          </a:p>
          <a:p>
            <a:endParaRPr lang="fa-IR" dirty="0" smtClean="0"/>
          </a:p>
          <a:p>
            <a:endParaRPr lang="fa-IR" dirty="0" smtClean="0"/>
          </a:p>
          <a:p>
            <a:endParaRPr lang="fa-IR" dirty="0" smtClean="0"/>
          </a:p>
          <a:p>
            <a:endParaRPr lang="fa-IR" dirty="0" smtClean="0"/>
          </a:p>
          <a:p>
            <a:r>
              <a:rPr lang="fa-IR" dirty="0" smtClean="0"/>
              <a:t>علائم </a:t>
            </a:r>
            <a:r>
              <a:rPr lang="en-US" dirty="0" smtClean="0"/>
              <a:t>M-N-P</a:t>
            </a:r>
            <a:r>
              <a:rPr lang="fa-IR" dirty="0" smtClean="0"/>
              <a:t> خاصيت چند در چند بودن اين ارتباط را نشان مي‌دهند.</a:t>
            </a:r>
          </a:p>
          <a:p>
            <a:endParaRPr lang="fa-IR" dirty="0" smtClean="0"/>
          </a:p>
          <a:p>
            <a:r>
              <a:rPr lang="fa-IR" dirty="0" smtClean="0"/>
              <a:t>حد‌هاي تعيين شده بيانگر چه واقعيت‌هايي هستند؟</a:t>
            </a:r>
          </a:p>
        </p:txBody>
      </p:sp>
      <p:grpSp>
        <p:nvGrpSpPr>
          <p:cNvPr id="6" name="Group 20"/>
          <p:cNvGrpSpPr/>
          <p:nvPr/>
        </p:nvGrpSpPr>
        <p:grpSpPr>
          <a:xfrm>
            <a:off x="642910" y="2071678"/>
            <a:ext cx="7929618" cy="2143140"/>
            <a:chOff x="785786" y="4143380"/>
            <a:chExt cx="7929618" cy="2143140"/>
          </a:xfrm>
        </p:grpSpPr>
        <p:sp>
          <p:nvSpPr>
            <p:cNvPr id="10" name="Rectangle 9"/>
            <p:cNvSpPr/>
            <p:nvPr/>
          </p:nvSpPr>
          <p:spPr>
            <a:xfrm>
              <a:off x="785786" y="5409585"/>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استاد</a:t>
              </a:r>
              <a:endParaRPr lang="en-US" sz="2400" dirty="0">
                <a:cs typeface="B Nazanin" pitchFamily="2" charset="-78"/>
              </a:endParaRPr>
            </a:p>
          </p:txBody>
        </p:sp>
        <p:sp>
          <p:nvSpPr>
            <p:cNvPr id="11" name="Diamond 10"/>
            <p:cNvSpPr/>
            <p:nvPr/>
          </p:nvSpPr>
          <p:spPr>
            <a:xfrm>
              <a:off x="4143372" y="5072074"/>
              <a:ext cx="1285884" cy="1214446"/>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cs typeface="B Nazanin" pitchFamily="2" charset="-78"/>
                </a:rPr>
                <a:t>ارايه</a:t>
              </a:r>
              <a:endParaRPr lang="en-US" sz="2000" dirty="0">
                <a:cs typeface="B Nazanin" pitchFamily="2" charset="-78"/>
              </a:endParaRPr>
            </a:p>
          </p:txBody>
        </p:sp>
        <p:sp>
          <p:nvSpPr>
            <p:cNvPr id="13" name="Rectangle 12"/>
            <p:cNvSpPr/>
            <p:nvPr/>
          </p:nvSpPr>
          <p:spPr>
            <a:xfrm>
              <a:off x="6357950" y="5409585"/>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دانشجو</a:t>
              </a:r>
              <a:endParaRPr lang="en-US" sz="2400" dirty="0">
                <a:cs typeface="B Nazanin" pitchFamily="2" charset="-78"/>
              </a:endParaRPr>
            </a:p>
          </p:txBody>
        </p:sp>
        <p:cxnSp>
          <p:nvCxnSpPr>
            <p:cNvPr id="16" name="Straight Connector 15"/>
            <p:cNvCxnSpPr>
              <a:stCxn id="10" idx="3"/>
              <a:endCxn id="11" idx="1"/>
            </p:cNvCxnSpPr>
            <p:nvPr/>
          </p:nvCxnSpPr>
          <p:spPr>
            <a:xfrm flipV="1">
              <a:off x="3143240" y="5679297"/>
              <a:ext cx="1000132" cy="160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1" idx="3"/>
              <a:endCxn id="13" idx="1"/>
            </p:cNvCxnSpPr>
            <p:nvPr/>
          </p:nvCxnSpPr>
          <p:spPr>
            <a:xfrm>
              <a:off x="5429256" y="5679297"/>
              <a:ext cx="928694" cy="16040"/>
            </a:xfrm>
            <a:prstGeom prst="line">
              <a:avLst/>
            </a:prstGeom>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3608800" y="4143380"/>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گروه درسي</a:t>
              </a:r>
              <a:endParaRPr lang="en-US" sz="2400" dirty="0">
                <a:cs typeface="B Nazanin" pitchFamily="2" charset="-78"/>
              </a:endParaRPr>
            </a:p>
          </p:txBody>
        </p:sp>
        <p:cxnSp>
          <p:nvCxnSpPr>
            <p:cNvPr id="20" name="Straight Connector 19"/>
            <p:cNvCxnSpPr>
              <a:stCxn id="18" idx="2"/>
              <a:endCxn id="11" idx="0"/>
            </p:cNvCxnSpPr>
            <p:nvPr/>
          </p:nvCxnSpPr>
          <p:spPr>
            <a:xfrm rot="5400000">
              <a:off x="4608326" y="4892873"/>
              <a:ext cx="357190" cy="1213"/>
            </a:xfrm>
            <a:prstGeom prst="line">
              <a:avLst/>
            </a:prstGeom>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3000364" y="3320630"/>
            <a:ext cx="785818" cy="646331"/>
          </a:xfrm>
          <a:prstGeom prst="rect">
            <a:avLst/>
          </a:prstGeom>
          <a:noFill/>
        </p:spPr>
        <p:txBody>
          <a:bodyPr wrap="square" rtlCol="0">
            <a:spAutoFit/>
          </a:bodyPr>
          <a:lstStyle/>
          <a:p>
            <a:pPr algn="ctr"/>
            <a:r>
              <a:rPr lang="en-US" dirty="0" smtClean="0"/>
              <a:t>M</a:t>
            </a:r>
          </a:p>
          <a:p>
            <a:pPr algn="ctr"/>
            <a:r>
              <a:rPr lang="fa-IR" smtClean="0"/>
              <a:t>(2و1</a:t>
            </a:r>
            <a:r>
              <a:rPr lang="fa-IR" dirty="0" smtClean="0"/>
              <a:t>)</a:t>
            </a:r>
            <a:endParaRPr lang="en-US" dirty="0"/>
          </a:p>
        </p:txBody>
      </p:sp>
      <p:sp>
        <p:nvSpPr>
          <p:cNvPr id="21" name="TextBox 20"/>
          <p:cNvSpPr txBox="1"/>
          <p:nvPr/>
        </p:nvSpPr>
        <p:spPr>
          <a:xfrm>
            <a:off x="5357818" y="3320630"/>
            <a:ext cx="1071570" cy="646331"/>
          </a:xfrm>
          <a:prstGeom prst="rect">
            <a:avLst/>
          </a:prstGeom>
          <a:noFill/>
        </p:spPr>
        <p:txBody>
          <a:bodyPr wrap="square" rtlCol="0">
            <a:spAutoFit/>
          </a:bodyPr>
          <a:lstStyle/>
          <a:p>
            <a:pPr algn="ctr"/>
            <a:r>
              <a:rPr lang="en-US" dirty="0" smtClean="0"/>
              <a:t>N</a:t>
            </a:r>
          </a:p>
          <a:p>
            <a:pPr algn="ctr"/>
            <a:r>
              <a:rPr lang="fa-IR" dirty="0" smtClean="0"/>
              <a:t>(6و1)</a:t>
            </a:r>
            <a:endParaRPr lang="en-US" dirty="0"/>
          </a:p>
        </p:txBody>
      </p:sp>
      <p:sp>
        <p:nvSpPr>
          <p:cNvPr id="22" name="TextBox 21"/>
          <p:cNvSpPr txBox="1"/>
          <p:nvPr/>
        </p:nvSpPr>
        <p:spPr>
          <a:xfrm>
            <a:off x="4214810" y="2571744"/>
            <a:ext cx="1500198" cy="369332"/>
          </a:xfrm>
          <a:prstGeom prst="rect">
            <a:avLst/>
          </a:prstGeom>
          <a:noFill/>
        </p:spPr>
        <p:txBody>
          <a:bodyPr wrap="square" rtlCol="0">
            <a:spAutoFit/>
          </a:bodyPr>
          <a:lstStyle/>
          <a:p>
            <a:pPr algn="ctr"/>
            <a:r>
              <a:rPr lang="en-US" dirty="0" smtClean="0"/>
              <a:t>P    </a:t>
            </a:r>
            <a:r>
              <a:rPr lang="fa-IR" dirty="0" smtClean="0"/>
              <a:t>(30و10)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strips(downLeft)">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strips(downLeft)">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9"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2"/>
          <p:cNvSpPr>
            <a:spLocks noGrp="1"/>
          </p:cNvSpPr>
          <p:nvPr>
            <p:ph type="sldNum" sz="quarter" idx="12"/>
          </p:nvPr>
        </p:nvSpPr>
        <p:spPr>
          <a:xfrm>
            <a:off x="6553200" y="6248400"/>
            <a:ext cx="2133600" cy="457200"/>
          </a:xfrm>
        </p:spPr>
        <p:txBody>
          <a:bodyPr/>
          <a:lstStyle/>
          <a:p>
            <a:pPr rtl="1"/>
            <a:fld id="{0D5BF0F5-627E-4796-88BD-2306736CCB65}" type="slidenum">
              <a:rPr lang="ar-SA">
                <a:solidFill>
                  <a:schemeClr val="bg2">
                    <a:lumMod val="10000"/>
                  </a:schemeClr>
                </a:solidFill>
                <a:cs typeface="B Nazanin" pitchFamily="2" charset="-78"/>
              </a:rPr>
              <a:pPr rtl="1"/>
              <a:t>21</a:t>
            </a:fld>
            <a:endParaRPr lang="en-US">
              <a:solidFill>
                <a:schemeClr val="bg2">
                  <a:lumMod val="10000"/>
                </a:schemeClr>
              </a:solidFill>
              <a:cs typeface="B Nazanin" pitchFamily="2" charset="-78"/>
            </a:endParaRPr>
          </a:p>
        </p:txBody>
      </p:sp>
      <p:sp>
        <p:nvSpPr>
          <p:cNvPr id="19458" name="Text Box 2"/>
          <p:cNvSpPr txBox="1">
            <a:spLocks noChangeArrowheads="1"/>
          </p:cNvSpPr>
          <p:nvPr/>
        </p:nvSpPr>
        <p:spPr bwMode="auto">
          <a:xfrm>
            <a:off x="609600" y="365125"/>
            <a:ext cx="8153400" cy="3539430"/>
          </a:xfrm>
          <a:prstGeom prst="rect">
            <a:avLst/>
          </a:prstGeom>
          <a:noFill/>
          <a:ln w="9525">
            <a:noFill/>
            <a:miter lim="800000"/>
            <a:headEnd/>
            <a:tailEnd/>
          </a:ln>
          <a:effectLst/>
        </p:spPr>
        <p:txBody>
          <a:bodyPr>
            <a:spAutoFit/>
          </a:bodyPr>
          <a:lstStyle/>
          <a:p>
            <a:pPr algn="r" rtl="1" eaLnBrk="0" hangingPunct="0">
              <a:spcBef>
                <a:spcPct val="50000"/>
              </a:spcBef>
              <a:buClr>
                <a:srgbClr val="0066FF"/>
              </a:buClr>
              <a:buFont typeface="Wingdings" pitchFamily="2" charset="2"/>
              <a:buNone/>
            </a:pPr>
            <a:endParaRPr lang="fa-IR" sz="2800" b="0" dirty="0" smtClean="0">
              <a:solidFill>
                <a:schemeClr val="bg2">
                  <a:lumMod val="10000"/>
                </a:schemeClr>
              </a:solidFill>
              <a:cs typeface="B Nazanin" pitchFamily="2" charset="-78"/>
            </a:endParaRPr>
          </a:p>
          <a:p>
            <a:pPr algn="r" rtl="1" eaLnBrk="0" hangingPunct="0">
              <a:spcBef>
                <a:spcPct val="50000"/>
              </a:spcBef>
              <a:buClr>
                <a:srgbClr val="0066FF"/>
              </a:buClr>
              <a:buFont typeface="Wingdings" pitchFamily="2" charset="2"/>
              <a:buNone/>
            </a:pPr>
            <a:endParaRPr lang="fa-IR" sz="2800" dirty="0" smtClean="0">
              <a:solidFill>
                <a:schemeClr val="bg2">
                  <a:lumMod val="10000"/>
                </a:schemeClr>
              </a:solidFill>
              <a:cs typeface="B Nazanin" pitchFamily="2" charset="-78"/>
            </a:endParaRPr>
          </a:p>
          <a:p>
            <a:pPr algn="r" rtl="1" eaLnBrk="0" hangingPunct="0">
              <a:spcBef>
                <a:spcPct val="50000"/>
              </a:spcBef>
              <a:buClr>
                <a:srgbClr val="0066FF"/>
              </a:buClr>
              <a:buFont typeface="Wingdings" pitchFamily="2" charset="2"/>
              <a:buNone/>
            </a:pPr>
            <a:r>
              <a:rPr lang="fa-IR" sz="2800" b="0" dirty="0" smtClean="0">
                <a:solidFill>
                  <a:srgbClr val="FF0000"/>
                </a:solidFill>
                <a:cs typeface="B Nazanin" pitchFamily="2" charset="-78"/>
              </a:rPr>
              <a:t>شرکت اجباري يا اختياري در ارتباط:</a:t>
            </a:r>
          </a:p>
          <a:p>
            <a:pPr algn="r" rtl="1" eaLnBrk="0" hangingPunct="0">
              <a:spcBef>
                <a:spcPct val="50000"/>
              </a:spcBef>
              <a:buClr>
                <a:srgbClr val="0066FF"/>
              </a:buClr>
              <a:buFont typeface="Wingdings" pitchFamily="2" charset="2"/>
              <a:buNone/>
            </a:pPr>
            <a:r>
              <a:rPr lang="fa-IR" sz="2800" dirty="0" smtClean="0">
                <a:solidFill>
                  <a:schemeClr val="bg2">
                    <a:lumMod val="10000"/>
                  </a:schemeClr>
                </a:solidFill>
                <a:cs typeface="B Nazanin" pitchFamily="2" charset="-78"/>
              </a:rPr>
              <a:t>مثال:</a:t>
            </a:r>
          </a:p>
          <a:p>
            <a:pPr algn="r" rtl="1" eaLnBrk="0" hangingPunct="0">
              <a:spcBef>
                <a:spcPct val="50000"/>
              </a:spcBef>
              <a:buClr>
                <a:srgbClr val="0066FF"/>
              </a:buClr>
              <a:buFont typeface="Wingdings" pitchFamily="2" charset="2"/>
              <a:buNone/>
            </a:pPr>
            <a:r>
              <a:rPr lang="fa-IR" sz="2800" b="0" dirty="0" smtClean="0">
                <a:solidFill>
                  <a:schemeClr val="bg2">
                    <a:lumMod val="10000"/>
                  </a:schemeClr>
                </a:solidFill>
                <a:cs typeface="B Nazanin" pitchFamily="2" charset="-78"/>
              </a:rPr>
              <a:t>در شکل زير تدريس استاد اختياري است، يعني مي‌تواند هيچ درسي را تدريس نکند.</a:t>
            </a:r>
          </a:p>
        </p:txBody>
      </p:sp>
      <p:sp>
        <p:nvSpPr>
          <p:cNvPr id="19490" name="AutoShape 34"/>
          <p:cNvSpPr>
            <a:spLocks noChangeArrowheads="1"/>
          </p:cNvSpPr>
          <p:nvPr/>
        </p:nvSpPr>
        <p:spPr bwMode="auto">
          <a:xfrm>
            <a:off x="2285984" y="4038600"/>
            <a:ext cx="2214578" cy="685800"/>
          </a:xfrm>
          <a:prstGeom prst="flowChartDecision">
            <a:avLst/>
          </a:prstGeom>
          <a:solidFill>
            <a:srgbClr val="FFFFFF"/>
          </a:solidFill>
          <a:ln w="9525">
            <a:solidFill>
              <a:srgbClr val="000000"/>
            </a:solidFill>
            <a:miter lim="800000"/>
            <a:headEnd/>
            <a:tailEnd/>
          </a:ln>
        </p:spPr>
        <p:txBody>
          <a:bodyPr/>
          <a:lstStyle/>
          <a:p>
            <a:pPr algn="r" rtl="1" eaLnBrk="0" hangingPunct="0"/>
            <a:r>
              <a:rPr lang="fa-IR" sz="1600" dirty="0" smtClean="0">
                <a:solidFill>
                  <a:schemeClr val="bg2">
                    <a:lumMod val="10000"/>
                  </a:schemeClr>
                </a:solidFill>
                <a:cs typeface="B Nazanin" pitchFamily="2" charset="-78"/>
              </a:rPr>
              <a:t>تدريس مي‌کند</a:t>
            </a:r>
            <a:endParaRPr lang="fa-IR" sz="1600" b="0" dirty="0">
              <a:solidFill>
                <a:schemeClr val="bg2">
                  <a:lumMod val="10000"/>
                </a:schemeClr>
              </a:solidFill>
              <a:cs typeface="B Nazanin" pitchFamily="2" charset="-78"/>
            </a:endParaRPr>
          </a:p>
        </p:txBody>
      </p:sp>
      <p:sp>
        <p:nvSpPr>
          <p:cNvPr id="19491" name="Text Box 35"/>
          <p:cNvSpPr txBox="1">
            <a:spLocks noChangeArrowheads="1"/>
          </p:cNvSpPr>
          <p:nvPr/>
        </p:nvSpPr>
        <p:spPr bwMode="auto">
          <a:xfrm>
            <a:off x="5462590" y="4214818"/>
            <a:ext cx="1038236" cy="357182"/>
          </a:xfrm>
          <a:prstGeom prst="rect">
            <a:avLst/>
          </a:prstGeom>
          <a:solidFill>
            <a:srgbClr val="FFFFFF"/>
          </a:solidFill>
          <a:ln w="9525">
            <a:solidFill>
              <a:srgbClr val="000000"/>
            </a:solidFill>
            <a:miter lim="800000"/>
            <a:headEnd/>
            <a:tailEnd/>
          </a:ln>
        </p:spPr>
        <p:txBody>
          <a:bodyPr/>
          <a:lstStyle/>
          <a:p>
            <a:pPr algn="r" rtl="1" eaLnBrk="0" hangingPunct="0"/>
            <a:r>
              <a:rPr lang="fa-IR" sz="1600" b="0" dirty="0" smtClean="0">
                <a:solidFill>
                  <a:schemeClr val="bg2">
                    <a:lumMod val="10000"/>
                  </a:schemeClr>
                </a:solidFill>
                <a:latin typeface="Times New Roman" pitchFamily="18" charset="0"/>
                <a:cs typeface="B Nazanin" pitchFamily="2" charset="-78"/>
              </a:rPr>
              <a:t>گروه </a:t>
            </a:r>
            <a:r>
              <a:rPr lang="ar-SA" sz="1600" b="0" dirty="0" smtClean="0">
                <a:solidFill>
                  <a:schemeClr val="bg2">
                    <a:lumMod val="10000"/>
                  </a:schemeClr>
                </a:solidFill>
                <a:latin typeface="Times New Roman" pitchFamily="18" charset="0"/>
                <a:cs typeface="B Nazanin" pitchFamily="2" charset="-78"/>
              </a:rPr>
              <a:t>درس</a:t>
            </a:r>
            <a:r>
              <a:rPr lang="fa-IR" sz="1600" b="0" dirty="0" smtClean="0">
                <a:solidFill>
                  <a:schemeClr val="bg2">
                    <a:lumMod val="10000"/>
                  </a:schemeClr>
                </a:solidFill>
                <a:latin typeface="Times New Roman" pitchFamily="18" charset="0"/>
                <a:cs typeface="B Nazanin" pitchFamily="2" charset="-78"/>
              </a:rPr>
              <a:t>ي</a:t>
            </a:r>
            <a:endParaRPr lang="en-US" sz="1600" b="0" dirty="0">
              <a:solidFill>
                <a:schemeClr val="bg2">
                  <a:lumMod val="10000"/>
                </a:schemeClr>
              </a:solidFill>
              <a:cs typeface="B Nazanin" pitchFamily="2" charset="-78"/>
            </a:endParaRPr>
          </a:p>
        </p:txBody>
      </p:sp>
      <p:sp>
        <p:nvSpPr>
          <p:cNvPr id="19492" name="Text Box 36"/>
          <p:cNvSpPr txBox="1">
            <a:spLocks noChangeArrowheads="1"/>
          </p:cNvSpPr>
          <p:nvPr/>
        </p:nvSpPr>
        <p:spPr bwMode="auto">
          <a:xfrm>
            <a:off x="571472" y="4191000"/>
            <a:ext cx="976313" cy="381000"/>
          </a:xfrm>
          <a:prstGeom prst="rect">
            <a:avLst/>
          </a:prstGeom>
          <a:solidFill>
            <a:srgbClr val="FFFFFF"/>
          </a:solidFill>
          <a:ln w="9525">
            <a:solidFill>
              <a:srgbClr val="000000"/>
            </a:solidFill>
            <a:miter lim="800000"/>
            <a:headEnd/>
            <a:tailEnd/>
          </a:ln>
        </p:spPr>
        <p:txBody>
          <a:bodyPr/>
          <a:lstStyle/>
          <a:p>
            <a:pPr algn="r" rtl="1" eaLnBrk="0" hangingPunct="0"/>
            <a:r>
              <a:rPr lang="en-US" sz="1600" b="0">
                <a:solidFill>
                  <a:schemeClr val="bg2">
                    <a:lumMod val="10000"/>
                  </a:schemeClr>
                </a:solidFill>
                <a:latin typeface="Times New Roman" pitchFamily="18" charset="0"/>
                <a:cs typeface="B Nazanin" pitchFamily="2" charset="-78"/>
              </a:rPr>
              <a:t>    </a:t>
            </a:r>
            <a:r>
              <a:rPr lang="ar-SA" sz="1600" b="0">
                <a:solidFill>
                  <a:schemeClr val="bg2">
                    <a:lumMod val="10000"/>
                  </a:schemeClr>
                </a:solidFill>
                <a:latin typeface="Times New Roman" pitchFamily="18" charset="0"/>
                <a:cs typeface="B Nazanin" pitchFamily="2" charset="-78"/>
              </a:rPr>
              <a:t>استاد</a:t>
            </a:r>
            <a:endParaRPr lang="en-US" sz="1600" b="0">
              <a:solidFill>
                <a:schemeClr val="bg2">
                  <a:lumMod val="10000"/>
                </a:schemeClr>
              </a:solidFill>
              <a:cs typeface="B Nazanin" pitchFamily="2" charset="-78"/>
            </a:endParaRPr>
          </a:p>
        </p:txBody>
      </p:sp>
      <p:cxnSp>
        <p:nvCxnSpPr>
          <p:cNvPr id="19493" name="AutoShape 37"/>
          <p:cNvCxnSpPr>
            <a:cxnSpLocks noChangeShapeType="1"/>
            <a:stCxn id="19490" idx="1"/>
            <a:endCxn id="19492" idx="3"/>
          </p:cNvCxnSpPr>
          <p:nvPr/>
        </p:nvCxnSpPr>
        <p:spPr bwMode="auto">
          <a:xfrm rot="10800000">
            <a:off x="1547786" y="4381500"/>
            <a:ext cx="738199" cy="1588"/>
          </a:xfrm>
          <a:prstGeom prst="straightConnector1">
            <a:avLst/>
          </a:prstGeom>
          <a:noFill/>
          <a:ln w="9525">
            <a:solidFill>
              <a:schemeClr val="tx1"/>
            </a:solidFill>
            <a:round/>
            <a:headEnd/>
            <a:tailEnd/>
          </a:ln>
          <a:effectLst/>
        </p:spPr>
      </p:cxnSp>
      <p:cxnSp>
        <p:nvCxnSpPr>
          <p:cNvPr id="19494" name="AutoShape 38"/>
          <p:cNvCxnSpPr>
            <a:cxnSpLocks noChangeShapeType="1"/>
            <a:stCxn id="19490" idx="3"/>
            <a:endCxn id="19491" idx="1"/>
          </p:cNvCxnSpPr>
          <p:nvPr/>
        </p:nvCxnSpPr>
        <p:spPr bwMode="auto">
          <a:xfrm>
            <a:off x="4500562" y="4381500"/>
            <a:ext cx="962028" cy="11909"/>
          </a:xfrm>
          <a:prstGeom prst="straightConnector1">
            <a:avLst/>
          </a:prstGeom>
          <a:noFill/>
          <a:ln w="9525">
            <a:solidFill>
              <a:schemeClr val="tx1"/>
            </a:solidFill>
            <a:round/>
            <a:headEnd/>
            <a:tailEnd/>
          </a:ln>
          <a:effectLst/>
        </p:spPr>
      </p:cxnSp>
      <p:sp>
        <p:nvSpPr>
          <p:cNvPr id="12" name="Oval 11"/>
          <p:cNvSpPr/>
          <p:nvPr/>
        </p:nvSpPr>
        <p:spPr>
          <a:xfrm>
            <a:off x="5214942" y="4320762"/>
            <a:ext cx="142876" cy="142876"/>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29322" y="1428736"/>
            <a:ext cx="2619628" cy="523220"/>
          </a:xfrm>
          <a:prstGeom prst="rect">
            <a:avLst/>
          </a:prstGeom>
          <a:noFill/>
        </p:spPr>
        <p:txBody>
          <a:bodyPr wrap="none" rtlCol="0">
            <a:spAutoFit/>
          </a:bodyPr>
          <a:lstStyle/>
          <a:p>
            <a:r>
              <a:rPr lang="fa-IR" sz="2800" dirty="0" smtClean="0">
                <a:solidFill>
                  <a:srgbClr val="FF0000"/>
                </a:solidFill>
                <a:cs typeface="B Nazanin" pitchFamily="2" charset="-78"/>
              </a:rPr>
              <a:t>نياز به صفت در ارتباط</a:t>
            </a:r>
            <a:endParaRPr lang="en-US" sz="2800" dirty="0">
              <a:solidFill>
                <a:srgbClr val="FF0000"/>
              </a:solidFill>
              <a:cs typeface="B Nazanin" pitchFamily="2" charset="-78"/>
            </a:endParaRPr>
          </a:p>
        </p:txBody>
      </p:sp>
      <p:sp>
        <p:nvSpPr>
          <p:cNvPr id="3" name="TextBox 2"/>
          <p:cNvSpPr txBox="1"/>
          <p:nvPr/>
        </p:nvSpPr>
        <p:spPr>
          <a:xfrm>
            <a:off x="1285852" y="2143117"/>
            <a:ext cx="6715172" cy="369332"/>
          </a:xfrm>
          <a:prstGeom prst="rect">
            <a:avLst/>
          </a:prstGeom>
          <a:noFill/>
        </p:spPr>
        <p:txBody>
          <a:bodyPr wrap="square" rtlCol="0">
            <a:spAutoFit/>
          </a:bodyPr>
          <a:lstStyle/>
          <a:p>
            <a:pPr algn="r" rtl="1"/>
            <a:r>
              <a:rPr lang="fa-IR" dirty="0" smtClean="0">
                <a:cs typeface="B Helal" pitchFamily="2" charset="-78"/>
              </a:rPr>
              <a:t>آيا صفت، مختص پديده‌هاست يا ارتباط هم مي‌تواند صفت داشته باشد؟</a:t>
            </a:r>
            <a:endParaRPr lang="en-US" dirty="0">
              <a:cs typeface="B Helal" pitchFamily="2" charset="-78"/>
            </a:endParaRPr>
          </a:p>
        </p:txBody>
      </p:sp>
      <p:sp>
        <p:nvSpPr>
          <p:cNvPr id="4" name="TextBox 3"/>
          <p:cNvSpPr txBox="1"/>
          <p:nvPr/>
        </p:nvSpPr>
        <p:spPr>
          <a:xfrm>
            <a:off x="1500166" y="2857496"/>
            <a:ext cx="6429420" cy="369332"/>
          </a:xfrm>
          <a:prstGeom prst="rect">
            <a:avLst/>
          </a:prstGeom>
          <a:noFill/>
        </p:spPr>
        <p:txBody>
          <a:bodyPr wrap="square" rtlCol="0">
            <a:spAutoFit/>
          </a:bodyPr>
          <a:lstStyle/>
          <a:p>
            <a:pPr algn="r" rtl="1"/>
            <a:r>
              <a:rPr lang="fa-IR" dirty="0" smtClean="0">
                <a:cs typeface="B Helal" pitchFamily="2" charset="-78"/>
              </a:rPr>
              <a:t>صفت نمره در نمودار بانک اطلاعات دانشگاه در کجا قرار مي‌گيرد؟</a:t>
            </a:r>
            <a:endParaRPr lang="en-US" dirty="0">
              <a:cs typeface="B Helal" pitchFamily="2" charset="-78"/>
            </a:endParaRPr>
          </a:p>
        </p:txBody>
      </p:sp>
      <p:grpSp>
        <p:nvGrpSpPr>
          <p:cNvPr id="30" name="Group 29"/>
          <p:cNvGrpSpPr/>
          <p:nvPr/>
        </p:nvGrpSpPr>
        <p:grpSpPr>
          <a:xfrm>
            <a:off x="785786" y="4429132"/>
            <a:ext cx="7929618" cy="2286016"/>
            <a:chOff x="785786" y="4429132"/>
            <a:chExt cx="7929618" cy="2286016"/>
          </a:xfrm>
        </p:grpSpPr>
        <p:sp>
          <p:nvSpPr>
            <p:cNvPr id="7" name="Diamond 6"/>
            <p:cNvSpPr/>
            <p:nvPr/>
          </p:nvSpPr>
          <p:spPr>
            <a:xfrm>
              <a:off x="4143372" y="4429132"/>
              <a:ext cx="1285884" cy="1214446"/>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cs typeface="B Nazanin" pitchFamily="2" charset="-78"/>
                </a:rPr>
                <a:t>ارايه</a:t>
              </a:r>
              <a:endParaRPr lang="en-US" sz="2000" dirty="0">
                <a:cs typeface="B Nazanin" pitchFamily="2" charset="-78"/>
              </a:endParaRPr>
            </a:p>
          </p:txBody>
        </p:sp>
        <p:grpSp>
          <p:nvGrpSpPr>
            <p:cNvPr id="29" name="Group 28"/>
            <p:cNvGrpSpPr/>
            <p:nvPr/>
          </p:nvGrpSpPr>
          <p:grpSpPr>
            <a:xfrm>
              <a:off x="785786" y="4766643"/>
              <a:ext cx="7929618" cy="1948505"/>
              <a:chOff x="785786" y="4766643"/>
              <a:chExt cx="7929618" cy="1948505"/>
            </a:xfrm>
          </p:grpSpPr>
          <p:sp>
            <p:nvSpPr>
              <p:cNvPr id="6" name="Rectangle 5"/>
              <p:cNvSpPr/>
              <p:nvPr/>
            </p:nvSpPr>
            <p:spPr>
              <a:xfrm>
                <a:off x="785786" y="4766643"/>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دانشجو</a:t>
                </a:r>
                <a:endParaRPr lang="en-US" sz="2400" dirty="0">
                  <a:cs typeface="B Nazanin" pitchFamily="2" charset="-78"/>
                </a:endParaRPr>
              </a:p>
            </p:txBody>
          </p:sp>
          <p:sp>
            <p:nvSpPr>
              <p:cNvPr id="8" name="Rectangle 7"/>
              <p:cNvSpPr/>
              <p:nvPr/>
            </p:nvSpPr>
            <p:spPr>
              <a:xfrm>
                <a:off x="6357950" y="4766643"/>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گروه درسي</a:t>
                </a:r>
                <a:endParaRPr lang="en-US" sz="2400" dirty="0">
                  <a:cs typeface="B Nazanin" pitchFamily="2" charset="-78"/>
                </a:endParaRPr>
              </a:p>
            </p:txBody>
          </p:sp>
          <p:cxnSp>
            <p:nvCxnSpPr>
              <p:cNvPr id="9" name="Straight Connector 8"/>
              <p:cNvCxnSpPr>
                <a:stCxn id="6" idx="3"/>
                <a:endCxn id="7" idx="1"/>
              </p:cNvCxnSpPr>
              <p:nvPr/>
            </p:nvCxnSpPr>
            <p:spPr>
              <a:xfrm flipV="1">
                <a:off x="3143240" y="5036355"/>
                <a:ext cx="1000132" cy="160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7" idx="3"/>
                <a:endCxn id="8" idx="1"/>
              </p:cNvCxnSpPr>
              <p:nvPr/>
            </p:nvCxnSpPr>
            <p:spPr>
              <a:xfrm>
                <a:off x="5429256" y="5036355"/>
                <a:ext cx="928694" cy="16040"/>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3608800" y="6143644"/>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smtClean="0">
                    <a:cs typeface="B Nazanin" pitchFamily="2" charset="-78"/>
                  </a:rPr>
                  <a:t>استاد</a:t>
                </a:r>
                <a:endParaRPr lang="en-US" sz="2400" dirty="0">
                  <a:cs typeface="B Nazanin" pitchFamily="2" charset="-78"/>
                </a:endParaRPr>
              </a:p>
            </p:txBody>
          </p:sp>
          <p:cxnSp>
            <p:nvCxnSpPr>
              <p:cNvPr id="14" name="Straight Connector 13"/>
              <p:cNvCxnSpPr>
                <a:stCxn id="11" idx="0"/>
                <a:endCxn id="7" idx="2"/>
              </p:cNvCxnSpPr>
              <p:nvPr/>
            </p:nvCxnSpPr>
            <p:spPr>
              <a:xfrm rot="16200000" flipV="1">
                <a:off x="4536888" y="5893004"/>
                <a:ext cx="500066" cy="1213"/>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26" name="Group 25"/>
          <p:cNvGrpSpPr/>
          <p:nvPr/>
        </p:nvGrpSpPr>
        <p:grpSpPr>
          <a:xfrm>
            <a:off x="2000232" y="3357562"/>
            <a:ext cx="5143536" cy="2286016"/>
            <a:chOff x="2000232" y="3357562"/>
            <a:chExt cx="5143536" cy="2286016"/>
          </a:xfrm>
        </p:grpSpPr>
        <p:sp>
          <p:nvSpPr>
            <p:cNvPr id="15" name="Rectangle 14"/>
            <p:cNvSpPr/>
            <p:nvPr/>
          </p:nvSpPr>
          <p:spPr>
            <a:xfrm>
              <a:off x="4143372" y="4429132"/>
              <a:ext cx="1285884"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p:nvGrpSpPr>
          <p:grpSpPr>
            <a:xfrm>
              <a:off x="2000232" y="3357562"/>
              <a:ext cx="5143536" cy="1071571"/>
              <a:chOff x="2000232" y="3357562"/>
              <a:chExt cx="5143536" cy="1071571"/>
            </a:xfrm>
          </p:grpSpPr>
          <p:sp>
            <p:nvSpPr>
              <p:cNvPr id="16" name="Oval 15"/>
              <p:cNvSpPr/>
              <p:nvPr/>
            </p:nvSpPr>
            <p:spPr>
              <a:xfrm>
                <a:off x="2000232" y="3714752"/>
                <a:ext cx="1571636"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کليد دانشجو</a:t>
                </a:r>
                <a:endParaRPr lang="en-US" u="sng" dirty="0">
                  <a:solidFill>
                    <a:schemeClr val="tx1"/>
                  </a:solidFill>
                  <a:cs typeface="B Nazanin" pitchFamily="2" charset="-78"/>
                </a:endParaRPr>
              </a:p>
            </p:txBody>
          </p:sp>
          <p:sp>
            <p:nvSpPr>
              <p:cNvPr id="17" name="Oval 16"/>
              <p:cNvSpPr/>
              <p:nvPr/>
            </p:nvSpPr>
            <p:spPr>
              <a:xfrm>
                <a:off x="3357554" y="3357562"/>
                <a:ext cx="1357322"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کليد درس</a:t>
                </a:r>
                <a:endParaRPr lang="en-US" u="sng" dirty="0">
                  <a:solidFill>
                    <a:schemeClr val="tx1"/>
                  </a:solidFill>
                  <a:cs typeface="B Nazanin" pitchFamily="2" charset="-78"/>
                </a:endParaRPr>
              </a:p>
            </p:txBody>
          </p:sp>
          <p:sp>
            <p:nvSpPr>
              <p:cNvPr id="18" name="Oval 17"/>
              <p:cNvSpPr/>
              <p:nvPr/>
            </p:nvSpPr>
            <p:spPr>
              <a:xfrm>
                <a:off x="4786314" y="3357562"/>
                <a:ext cx="1357322"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کليد استاد</a:t>
                </a:r>
                <a:endParaRPr lang="en-US" u="sng" dirty="0">
                  <a:solidFill>
                    <a:schemeClr val="tx1"/>
                  </a:solidFill>
                  <a:cs typeface="B Nazanin" pitchFamily="2" charset="-78"/>
                </a:endParaRPr>
              </a:p>
            </p:txBody>
          </p:sp>
          <p:sp>
            <p:nvSpPr>
              <p:cNvPr id="19" name="Oval 18"/>
              <p:cNvSpPr/>
              <p:nvPr/>
            </p:nvSpPr>
            <p:spPr>
              <a:xfrm>
                <a:off x="6072198" y="3714752"/>
                <a:ext cx="1071570"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نمره</a:t>
                </a:r>
                <a:endParaRPr lang="en-US" dirty="0">
                  <a:solidFill>
                    <a:schemeClr val="tx1"/>
                  </a:solidFill>
                  <a:cs typeface="B Nazanin" pitchFamily="2" charset="-78"/>
                </a:endParaRPr>
              </a:p>
            </p:txBody>
          </p:sp>
          <p:cxnSp>
            <p:nvCxnSpPr>
              <p:cNvPr id="21" name="Straight Connector 20"/>
              <p:cNvCxnSpPr>
                <a:stCxn id="16" idx="5"/>
              </p:cNvCxnSpPr>
              <p:nvPr/>
            </p:nvCxnSpPr>
            <p:spPr>
              <a:xfrm rot="16200000" flipH="1">
                <a:off x="3675435" y="3746880"/>
                <a:ext cx="348523" cy="1015979"/>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17" idx="4"/>
              </p:cNvCxnSpPr>
              <p:nvPr/>
            </p:nvCxnSpPr>
            <p:spPr>
              <a:xfrm rot="16200000" flipH="1">
                <a:off x="3982636" y="3839768"/>
                <a:ext cx="642942" cy="535785"/>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8" idx="4"/>
              </p:cNvCxnSpPr>
              <p:nvPr/>
            </p:nvCxnSpPr>
            <p:spPr>
              <a:xfrm rot="5400000">
                <a:off x="4875612" y="3839769"/>
                <a:ext cx="642942" cy="535785"/>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19" idx="3"/>
              </p:cNvCxnSpPr>
              <p:nvPr/>
            </p:nvCxnSpPr>
            <p:spPr>
              <a:xfrm rot="5400000">
                <a:off x="5512054" y="3712059"/>
                <a:ext cx="348523" cy="1085622"/>
              </a:xfrm>
              <a:prstGeom prst="line">
                <a:avLst/>
              </a:prstGeom>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20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72198" y="1214422"/>
            <a:ext cx="1734770" cy="461665"/>
          </a:xfrm>
          <a:prstGeom prst="rect">
            <a:avLst/>
          </a:prstGeom>
          <a:noFill/>
        </p:spPr>
        <p:txBody>
          <a:bodyPr wrap="none" rtlCol="0">
            <a:spAutoFit/>
          </a:bodyPr>
          <a:lstStyle/>
          <a:p>
            <a:r>
              <a:rPr lang="fa-IR" sz="2400" dirty="0" smtClean="0">
                <a:solidFill>
                  <a:srgbClr val="FF0000"/>
                </a:solidFill>
                <a:cs typeface="B Nazanin" pitchFamily="2" charset="-78"/>
              </a:rPr>
              <a:t>وابستگي وجودي</a:t>
            </a:r>
            <a:endParaRPr lang="en-US" sz="2400" dirty="0">
              <a:solidFill>
                <a:srgbClr val="FF0000"/>
              </a:solidFill>
              <a:cs typeface="B Nazanin" pitchFamily="2" charset="-78"/>
            </a:endParaRPr>
          </a:p>
        </p:txBody>
      </p:sp>
      <p:sp>
        <p:nvSpPr>
          <p:cNvPr id="4" name="TextBox 3"/>
          <p:cNvSpPr txBox="1"/>
          <p:nvPr/>
        </p:nvSpPr>
        <p:spPr>
          <a:xfrm>
            <a:off x="1571604" y="1928802"/>
            <a:ext cx="6286544" cy="1569660"/>
          </a:xfrm>
          <a:prstGeom prst="rect">
            <a:avLst/>
          </a:prstGeom>
          <a:noFill/>
        </p:spPr>
        <p:txBody>
          <a:bodyPr wrap="square" rtlCol="0">
            <a:spAutoFit/>
          </a:bodyPr>
          <a:lstStyle/>
          <a:p>
            <a:pPr algn="r" rtl="1"/>
            <a:r>
              <a:rPr lang="fa-IR" sz="2400" dirty="0" smtClean="0">
                <a:cs typeface="B Nazanin" pitchFamily="2" charset="-78"/>
              </a:rPr>
              <a:t>ممکن است وجود يک پديده به وجود پديده ديگري وابسته باشد، يعني در صورت حذف عضوي از آن پديده، عضوهاي وابسته هم لازم باشد به طور خودکار حذف شوند.</a:t>
            </a:r>
            <a:endParaRPr lang="en-US" sz="2400" dirty="0" smtClean="0">
              <a:cs typeface="B Nazanin" pitchFamily="2" charset="-78"/>
            </a:endParaRPr>
          </a:p>
          <a:p>
            <a:pPr algn="r" rtl="1"/>
            <a:endParaRPr lang="en-US" sz="2400" dirty="0">
              <a:cs typeface="B Nazanin" pitchFamily="2" charset="-78"/>
            </a:endParaRPr>
          </a:p>
        </p:txBody>
      </p:sp>
      <p:sp>
        <p:nvSpPr>
          <p:cNvPr id="5" name="TextBox 4"/>
          <p:cNvSpPr txBox="1"/>
          <p:nvPr/>
        </p:nvSpPr>
        <p:spPr>
          <a:xfrm>
            <a:off x="1500166" y="3714752"/>
            <a:ext cx="6286544" cy="461665"/>
          </a:xfrm>
          <a:prstGeom prst="rect">
            <a:avLst/>
          </a:prstGeom>
          <a:noFill/>
        </p:spPr>
        <p:txBody>
          <a:bodyPr wrap="square" rtlCol="0">
            <a:spAutoFit/>
          </a:bodyPr>
          <a:lstStyle/>
          <a:p>
            <a:pPr algn="r" rtl="1"/>
            <a:r>
              <a:rPr lang="fa-IR" sz="2400" dirty="0" smtClean="0">
                <a:cs typeface="B Nazanin" pitchFamily="2" charset="-78"/>
              </a:rPr>
              <a:t>مثال: دانشجوي متاهل، کمک هزينه، وابستگان(همسر و فرزند)</a:t>
            </a:r>
            <a:endParaRPr lang="en-US" sz="2400" dirty="0">
              <a:cs typeface="B Nazanin" pitchFamily="2" charset="-78"/>
            </a:endParaRPr>
          </a:p>
        </p:txBody>
      </p:sp>
      <p:sp>
        <p:nvSpPr>
          <p:cNvPr id="6" name="TextBox 5"/>
          <p:cNvSpPr txBox="1"/>
          <p:nvPr/>
        </p:nvSpPr>
        <p:spPr>
          <a:xfrm>
            <a:off x="1643042" y="5072074"/>
            <a:ext cx="6286544" cy="1200329"/>
          </a:xfrm>
          <a:prstGeom prst="rect">
            <a:avLst/>
          </a:prstGeom>
          <a:noFill/>
        </p:spPr>
        <p:txBody>
          <a:bodyPr wrap="square" rtlCol="0">
            <a:spAutoFit/>
          </a:bodyPr>
          <a:lstStyle/>
          <a:p>
            <a:pPr algn="r" rtl="1"/>
            <a:r>
              <a:rPr lang="fa-IR" sz="2400" dirty="0" smtClean="0">
                <a:cs typeface="B Nazanin" pitchFamily="2" charset="-78"/>
              </a:rPr>
              <a:t>اين نوع وابستگي را وابستگي وجودي و پديده وابسته را ”پديده وابسته“ يا ”موجوديت ضعيف“ (</a:t>
            </a:r>
            <a:r>
              <a:rPr lang="en-US" sz="2400" dirty="0" smtClean="0">
                <a:cs typeface="B Nazanin" pitchFamily="2" charset="-78"/>
              </a:rPr>
              <a:t>weak entity</a:t>
            </a:r>
            <a:r>
              <a:rPr lang="fa-IR" sz="2400" dirty="0" smtClean="0">
                <a:cs typeface="B Nazanin" pitchFamily="2" charset="-78"/>
              </a:rPr>
              <a:t>) مي‌نامند.</a:t>
            </a:r>
          </a:p>
          <a:p>
            <a:pPr algn="r" rtl="1"/>
            <a:r>
              <a:rPr lang="fa-IR" sz="2400" dirty="0" smtClean="0">
                <a:cs typeface="B Nazanin" pitchFamily="2" charset="-78"/>
              </a:rPr>
              <a:t>پديده وابسته با دو مستطيل تودرتو نمايش داده مي‌شود.</a:t>
            </a:r>
            <a:endParaRPr lang="en-US" sz="2400" dirty="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642910" y="2571743"/>
            <a:ext cx="8072494" cy="2000265"/>
            <a:chOff x="642910" y="2571743"/>
            <a:chExt cx="8072494" cy="2000265"/>
          </a:xfrm>
        </p:grpSpPr>
        <p:grpSp>
          <p:nvGrpSpPr>
            <p:cNvPr id="2" name="Group 1"/>
            <p:cNvGrpSpPr/>
            <p:nvPr/>
          </p:nvGrpSpPr>
          <p:grpSpPr>
            <a:xfrm>
              <a:off x="642910" y="2571743"/>
              <a:ext cx="8072494" cy="2000265"/>
              <a:chOff x="642910" y="3643313"/>
              <a:chExt cx="8072494" cy="2000265"/>
            </a:xfrm>
          </p:grpSpPr>
          <p:sp>
            <p:nvSpPr>
              <p:cNvPr id="3" name="Rectangle 2"/>
              <p:cNvSpPr/>
              <p:nvPr/>
            </p:nvSpPr>
            <p:spPr>
              <a:xfrm>
                <a:off x="785786" y="4766643"/>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دانشجو</a:t>
                </a:r>
                <a:endParaRPr lang="en-US" sz="2400" dirty="0">
                  <a:cs typeface="B Nazanin" pitchFamily="2" charset="-78"/>
                </a:endParaRPr>
              </a:p>
            </p:txBody>
          </p:sp>
          <p:sp>
            <p:nvSpPr>
              <p:cNvPr id="4" name="Diamond 3"/>
              <p:cNvSpPr/>
              <p:nvPr/>
            </p:nvSpPr>
            <p:spPr>
              <a:xfrm>
                <a:off x="4143372" y="4429132"/>
                <a:ext cx="1285884" cy="1214446"/>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cs typeface="B Nazanin" pitchFamily="2" charset="-78"/>
                  </a:rPr>
                  <a:t>کمک هزينه</a:t>
                </a:r>
                <a:endParaRPr lang="en-US" sz="2000" dirty="0">
                  <a:cs typeface="B Nazanin" pitchFamily="2" charset="-78"/>
                </a:endParaRPr>
              </a:p>
            </p:txBody>
          </p:sp>
          <p:sp>
            <p:nvSpPr>
              <p:cNvPr id="5" name="Rectangle 4"/>
              <p:cNvSpPr/>
              <p:nvPr/>
            </p:nvSpPr>
            <p:spPr>
              <a:xfrm>
                <a:off x="6357950" y="4766643"/>
                <a:ext cx="2357454" cy="571504"/>
              </a:xfrm>
              <a:prstGeom prst="rect">
                <a:avLst/>
              </a:prstGeom>
              <a:ln cmpd="dbl">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وابستگان</a:t>
                </a:r>
                <a:endParaRPr lang="en-US" sz="2400" dirty="0">
                  <a:cs typeface="B Nazanin" pitchFamily="2" charset="-78"/>
                </a:endParaRPr>
              </a:p>
            </p:txBody>
          </p:sp>
          <p:cxnSp>
            <p:nvCxnSpPr>
              <p:cNvPr id="6" name="Straight Connector 5"/>
              <p:cNvCxnSpPr>
                <a:stCxn id="3" idx="3"/>
                <a:endCxn id="4" idx="1"/>
              </p:cNvCxnSpPr>
              <p:nvPr/>
            </p:nvCxnSpPr>
            <p:spPr>
              <a:xfrm flipV="1">
                <a:off x="3143240" y="5036355"/>
                <a:ext cx="1000132" cy="160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a:stCxn id="4" idx="3"/>
                <a:endCxn id="5" idx="1"/>
              </p:cNvCxnSpPr>
              <p:nvPr/>
            </p:nvCxnSpPr>
            <p:spPr>
              <a:xfrm>
                <a:off x="5429256" y="5036355"/>
                <a:ext cx="928694" cy="16040"/>
              </a:xfrm>
              <a:prstGeom prst="line">
                <a:avLst/>
              </a:prstGeom>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642910" y="3714752"/>
                <a:ext cx="1785950"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شماره دانشجو</a:t>
                </a:r>
                <a:endParaRPr lang="en-US" u="sng" dirty="0">
                  <a:solidFill>
                    <a:schemeClr val="tx1"/>
                  </a:solidFill>
                  <a:cs typeface="B Nazanin" pitchFamily="2" charset="-78"/>
                </a:endParaRPr>
              </a:p>
            </p:txBody>
          </p:sp>
          <p:sp>
            <p:nvSpPr>
              <p:cNvPr id="12" name="Oval 11"/>
              <p:cNvSpPr/>
              <p:nvPr/>
            </p:nvSpPr>
            <p:spPr>
              <a:xfrm>
                <a:off x="5000628" y="3643313"/>
                <a:ext cx="1928826"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شماره دانشجويي</a:t>
                </a:r>
                <a:endParaRPr lang="en-US" u="sng" dirty="0">
                  <a:solidFill>
                    <a:schemeClr val="tx1"/>
                  </a:solidFill>
                  <a:cs typeface="B Nazanin" pitchFamily="2" charset="-78"/>
                </a:endParaRPr>
              </a:p>
            </p:txBody>
          </p:sp>
          <p:sp>
            <p:nvSpPr>
              <p:cNvPr id="13" name="Oval 12"/>
              <p:cNvSpPr/>
              <p:nvPr/>
            </p:nvSpPr>
            <p:spPr>
              <a:xfrm>
                <a:off x="7000892" y="3643313"/>
                <a:ext cx="1643074"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شماره وابسته</a:t>
                </a:r>
                <a:endParaRPr lang="en-US" u="sng" dirty="0">
                  <a:solidFill>
                    <a:schemeClr val="tx1"/>
                  </a:solidFill>
                  <a:cs typeface="B Nazanin" pitchFamily="2" charset="-78"/>
                </a:endParaRPr>
              </a:p>
            </p:txBody>
          </p:sp>
          <p:cxnSp>
            <p:nvCxnSpPr>
              <p:cNvPr id="15" name="Straight Connector 14"/>
              <p:cNvCxnSpPr>
                <a:stCxn id="11" idx="4"/>
              </p:cNvCxnSpPr>
              <p:nvPr/>
            </p:nvCxnSpPr>
            <p:spPr>
              <a:xfrm rot="16200000" flipH="1">
                <a:off x="1267992" y="4411273"/>
                <a:ext cx="571506" cy="3572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2" idx="4"/>
              </p:cNvCxnSpPr>
              <p:nvPr/>
            </p:nvCxnSpPr>
            <p:spPr>
              <a:xfrm rot="16200000" flipH="1">
                <a:off x="5947180" y="4089802"/>
                <a:ext cx="642942" cy="60722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3" idx="4"/>
              </p:cNvCxnSpPr>
              <p:nvPr/>
            </p:nvCxnSpPr>
            <p:spPr>
              <a:xfrm rot="5400000">
                <a:off x="7161629" y="4054083"/>
                <a:ext cx="642942" cy="678659"/>
              </a:xfrm>
              <a:prstGeom prst="line">
                <a:avLst/>
              </a:prstGeom>
            </p:spPr>
            <p:style>
              <a:lnRef idx="1">
                <a:schemeClr val="accent1"/>
              </a:lnRef>
              <a:fillRef idx="0">
                <a:schemeClr val="accent1"/>
              </a:fillRef>
              <a:effectRef idx="0">
                <a:schemeClr val="accent1"/>
              </a:effectRef>
              <a:fontRef idx="minor">
                <a:schemeClr val="tx1"/>
              </a:fontRef>
            </p:style>
          </p:cxnSp>
        </p:grpSp>
        <p:sp>
          <p:nvSpPr>
            <p:cNvPr id="19" name="Rectangle 18"/>
            <p:cNvSpPr/>
            <p:nvPr/>
          </p:nvSpPr>
          <p:spPr>
            <a:xfrm>
              <a:off x="6483573" y="3768937"/>
              <a:ext cx="2143140" cy="42862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Box 28"/>
          <p:cNvSpPr txBox="1"/>
          <p:nvPr/>
        </p:nvSpPr>
        <p:spPr>
          <a:xfrm>
            <a:off x="6072198" y="1214422"/>
            <a:ext cx="1734770" cy="461665"/>
          </a:xfrm>
          <a:prstGeom prst="rect">
            <a:avLst/>
          </a:prstGeom>
          <a:noFill/>
        </p:spPr>
        <p:txBody>
          <a:bodyPr wrap="none" rtlCol="0">
            <a:spAutoFit/>
          </a:bodyPr>
          <a:lstStyle/>
          <a:p>
            <a:r>
              <a:rPr lang="fa-IR" sz="2400" dirty="0" smtClean="0">
                <a:solidFill>
                  <a:srgbClr val="FF0000"/>
                </a:solidFill>
                <a:cs typeface="B Nazanin" pitchFamily="2" charset="-78"/>
              </a:rPr>
              <a:t>وابستگي وجودي</a:t>
            </a:r>
            <a:endParaRPr lang="en-US" sz="2400" dirty="0">
              <a:solidFill>
                <a:srgbClr val="FF0000"/>
              </a:solidFill>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64046" y="1052736"/>
            <a:ext cx="3693640" cy="461665"/>
          </a:xfrm>
          <a:prstGeom prst="rect">
            <a:avLst/>
          </a:prstGeom>
        </p:spPr>
        <p:txBody>
          <a:bodyPr wrap="none">
            <a:spAutoFit/>
          </a:bodyPr>
          <a:lstStyle/>
          <a:p>
            <a:pPr algn="r" rtl="1"/>
            <a:r>
              <a:rPr lang="fa-IR" sz="2400" b="1" dirty="0" smtClean="0">
                <a:solidFill>
                  <a:srgbClr val="FF0000"/>
                </a:solidFill>
                <a:cs typeface="B Traffic" panose="00000400000000000000" pitchFamily="2" charset="-78"/>
              </a:rPr>
              <a:t>توسعه مدل </a:t>
            </a:r>
            <a:r>
              <a:rPr lang="en-US" sz="2400" b="1" dirty="0">
                <a:solidFill>
                  <a:srgbClr val="FF0000"/>
                </a:solidFill>
                <a:cs typeface="B Traffic" panose="00000400000000000000" pitchFamily="2" charset="-78"/>
              </a:rPr>
              <a:t> </a:t>
            </a:r>
            <a:r>
              <a:rPr lang="en-US" sz="2400" b="1" dirty="0" smtClean="0">
                <a:solidFill>
                  <a:srgbClr val="FF0000"/>
                </a:solidFill>
                <a:cs typeface="B Traffic" panose="00000400000000000000" pitchFamily="2" charset="-78"/>
              </a:rPr>
              <a:t>ER</a:t>
            </a:r>
            <a:r>
              <a:rPr lang="fa-IR" sz="2400" b="1" dirty="0" smtClean="0">
                <a:solidFill>
                  <a:srgbClr val="FF0000"/>
                </a:solidFill>
                <a:cs typeface="B Traffic" panose="00000400000000000000" pitchFamily="2" charset="-78"/>
              </a:rPr>
              <a:t>به مدل </a:t>
            </a:r>
            <a:r>
              <a:rPr lang="en-US" sz="2400" b="1" smtClean="0">
                <a:solidFill>
                  <a:srgbClr val="FF0000"/>
                </a:solidFill>
                <a:cs typeface="B Traffic" panose="00000400000000000000" pitchFamily="2" charset="-78"/>
              </a:rPr>
              <a:t>EER</a:t>
            </a:r>
            <a:endParaRPr lang="en-US" sz="2400" b="1" dirty="0">
              <a:solidFill>
                <a:srgbClr val="FF0000"/>
              </a:solidFill>
              <a:cs typeface="B Traffic" panose="00000400000000000000" pitchFamily="2" charset="-78"/>
            </a:endParaRPr>
          </a:p>
        </p:txBody>
      </p:sp>
      <p:sp>
        <p:nvSpPr>
          <p:cNvPr id="4" name="TextBox 3"/>
          <p:cNvSpPr txBox="1"/>
          <p:nvPr/>
        </p:nvSpPr>
        <p:spPr>
          <a:xfrm>
            <a:off x="899592" y="1928802"/>
            <a:ext cx="7200800" cy="3416320"/>
          </a:xfrm>
          <a:prstGeom prst="rect">
            <a:avLst/>
          </a:prstGeom>
          <a:noFill/>
        </p:spPr>
        <p:txBody>
          <a:bodyPr wrap="square" rtlCol="0">
            <a:spAutoFit/>
          </a:bodyPr>
          <a:lstStyle/>
          <a:p>
            <a:pPr algn="r" rtl="1"/>
            <a:r>
              <a:rPr lang="fa-IR" sz="2400" dirty="0" smtClean="0">
                <a:cs typeface="B Nazanin" pitchFamily="2" charset="-78"/>
              </a:rPr>
              <a:t>ارث بری یا تخصیص</a:t>
            </a:r>
            <a:r>
              <a:rPr lang="fa-IR" sz="2400" dirty="0">
                <a:cs typeface="B Nazanin" pitchFamily="2" charset="-78"/>
              </a:rPr>
              <a:t> </a:t>
            </a:r>
            <a:r>
              <a:rPr lang="en-US" sz="2400" dirty="0">
                <a:cs typeface="B Nazanin" pitchFamily="2" charset="-78"/>
              </a:rPr>
              <a:t>Specialization ) </a:t>
            </a:r>
            <a:r>
              <a:rPr lang="fa-IR" sz="2400" dirty="0" smtClean="0">
                <a:cs typeface="B Nazanin" pitchFamily="2" charset="-78"/>
              </a:rPr>
              <a:t>):</a:t>
            </a:r>
          </a:p>
          <a:p>
            <a:pPr algn="r" rtl="1"/>
            <a:r>
              <a:rPr lang="fa-IR" sz="2400" dirty="0" err="1" smtClean="0">
                <a:cs typeface="B Nazanin" pitchFamily="2" charset="-78"/>
              </a:rPr>
              <a:t>ﻣﺸﺨﺺ</a:t>
            </a:r>
            <a:r>
              <a:rPr lang="fa-IR" sz="2400" dirty="0" smtClean="0">
                <a:cs typeface="B Nazanin" pitchFamily="2" charset="-78"/>
              </a:rPr>
              <a:t> </a:t>
            </a:r>
            <a:r>
              <a:rPr lang="fa-IR" sz="2400" dirty="0" err="1">
                <a:cs typeface="B Nazanin" pitchFamily="2" charset="-78"/>
              </a:rPr>
              <a:t>ﻛﺮدن</a:t>
            </a:r>
            <a:r>
              <a:rPr lang="fa-IR" sz="2400" dirty="0">
                <a:cs typeface="B Nazanin" pitchFamily="2" charset="-78"/>
              </a:rPr>
              <a:t> </a:t>
            </a:r>
            <a:r>
              <a:rPr lang="fa-IR" sz="2400" dirty="0" err="1">
                <a:cs typeface="B Nazanin" pitchFamily="2" charset="-78"/>
              </a:rPr>
              <a:t>ﮔﻮﻧﻪ</a:t>
            </a:r>
            <a:r>
              <a:rPr lang="fa-IR" sz="2400" dirty="0">
                <a:cs typeface="B Nazanin" pitchFamily="2" charset="-78"/>
              </a:rPr>
              <a:t> </a:t>
            </a:r>
            <a:r>
              <a:rPr lang="fa-IR" sz="2400" dirty="0" err="1">
                <a:cs typeface="B Nazanin" pitchFamily="2" charset="-78"/>
              </a:rPr>
              <a:t>ﻫﺎي</a:t>
            </a:r>
            <a:r>
              <a:rPr lang="fa-IR" sz="2400" dirty="0">
                <a:cs typeface="B Nazanin" pitchFamily="2" charset="-78"/>
              </a:rPr>
              <a:t> </a:t>
            </a:r>
            <a:r>
              <a:rPr lang="fa-IR" sz="2400" dirty="0" err="1">
                <a:cs typeface="B Nazanin" pitchFamily="2" charset="-78"/>
              </a:rPr>
              <a:t>ﺧﺎص</a:t>
            </a:r>
            <a:r>
              <a:rPr lang="fa-IR" sz="2400" dirty="0">
                <a:cs typeface="B Nazanin" pitchFamily="2" charset="-78"/>
              </a:rPr>
              <a:t> </a:t>
            </a:r>
            <a:r>
              <a:rPr lang="fa-IR" sz="2400" dirty="0" err="1">
                <a:cs typeface="B Nazanin" pitchFamily="2" charset="-78"/>
              </a:rPr>
              <a:t>ﻳﻚ</a:t>
            </a:r>
            <a:r>
              <a:rPr lang="fa-IR" sz="2400" dirty="0">
                <a:cs typeface="B Nazanin" pitchFamily="2" charset="-78"/>
              </a:rPr>
              <a:t> </a:t>
            </a:r>
            <a:r>
              <a:rPr lang="fa-IR" sz="2400" dirty="0" err="1">
                <a:cs typeface="B Nazanin" pitchFamily="2" charset="-78"/>
              </a:rPr>
              <a:t>ﺷﻲ</a:t>
            </a:r>
            <a:r>
              <a:rPr lang="fa-IR" sz="2400" dirty="0">
                <a:cs typeface="B Nazanin" pitchFamily="2" charset="-78"/>
              </a:rPr>
              <a:t> </a:t>
            </a:r>
            <a:r>
              <a:rPr lang="fa-IR" sz="2400" dirty="0" err="1">
                <a:cs typeface="B Nazanin" pitchFamily="2" charset="-78"/>
              </a:rPr>
              <a:t>ﺑﺮ</a:t>
            </a:r>
            <a:r>
              <a:rPr lang="fa-IR" sz="2400" dirty="0">
                <a:cs typeface="B Nazanin" pitchFamily="2" charset="-78"/>
              </a:rPr>
              <a:t> </a:t>
            </a:r>
            <a:r>
              <a:rPr lang="fa-IR" sz="2400" dirty="0" err="1">
                <a:cs typeface="B Nazanin" pitchFamily="2" charset="-78"/>
              </a:rPr>
              <a:t>اﺳﺎس</a:t>
            </a:r>
            <a:r>
              <a:rPr lang="fa-IR" sz="2400" dirty="0">
                <a:cs typeface="B Nazanin" pitchFamily="2" charset="-78"/>
              </a:rPr>
              <a:t> </a:t>
            </a:r>
            <a:r>
              <a:rPr lang="fa-IR" sz="2400" dirty="0" err="1">
                <a:cs typeface="B Nazanin" pitchFamily="2" charset="-78"/>
              </a:rPr>
              <a:t>ﻳﻚ</a:t>
            </a:r>
            <a:r>
              <a:rPr lang="fa-IR" sz="2400" dirty="0">
                <a:cs typeface="B Nazanin" pitchFamily="2" charset="-78"/>
              </a:rPr>
              <a:t> </a:t>
            </a:r>
            <a:r>
              <a:rPr lang="fa-IR" sz="2400" dirty="0" err="1">
                <a:cs typeface="B Nazanin" pitchFamily="2" charset="-78"/>
              </a:rPr>
              <a:t>ﻳﺎ</a:t>
            </a:r>
            <a:r>
              <a:rPr lang="fa-IR" sz="2400" dirty="0">
                <a:cs typeface="B Nazanin" pitchFamily="2" charset="-78"/>
              </a:rPr>
              <a:t> </a:t>
            </a:r>
            <a:r>
              <a:rPr lang="fa-IR" sz="2400" dirty="0" err="1">
                <a:cs typeface="B Nazanin" pitchFamily="2" charset="-78"/>
              </a:rPr>
              <a:t>ﭼﻨﺪ</a:t>
            </a:r>
            <a:r>
              <a:rPr lang="fa-IR" sz="2400" dirty="0">
                <a:cs typeface="B Nazanin" pitchFamily="2" charset="-78"/>
              </a:rPr>
              <a:t> </a:t>
            </a:r>
            <a:r>
              <a:rPr lang="fa-IR" sz="2400" dirty="0" err="1">
                <a:cs typeface="B Nazanin" pitchFamily="2" charset="-78"/>
              </a:rPr>
              <a:t>ﺿﺎﺑﻄﻪ</a:t>
            </a:r>
            <a:r>
              <a:rPr lang="fa-IR" sz="2400" dirty="0">
                <a:cs typeface="B Nazanin" pitchFamily="2" charset="-78"/>
              </a:rPr>
              <a:t> </a:t>
            </a:r>
            <a:r>
              <a:rPr lang="fa-IR" sz="2400" dirty="0" err="1">
                <a:cs typeface="B Nazanin" pitchFamily="2" charset="-78"/>
              </a:rPr>
              <a:t>ﺧﺎص</a:t>
            </a:r>
            <a:r>
              <a:rPr lang="fa-IR" sz="2400" dirty="0">
                <a:cs typeface="B Nazanin" pitchFamily="2" charset="-78"/>
              </a:rPr>
              <a:t>. </a:t>
            </a:r>
            <a:endParaRPr lang="fa-IR" sz="2400" dirty="0" smtClean="0">
              <a:cs typeface="B Nazanin" pitchFamily="2" charset="-78"/>
            </a:endParaRPr>
          </a:p>
          <a:p>
            <a:pPr algn="r" rtl="1"/>
            <a:endParaRPr lang="fa-IR" sz="2400" dirty="0" smtClean="0">
              <a:cs typeface="B Nazanin" pitchFamily="2" charset="-78"/>
            </a:endParaRPr>
          </a:p>
          <a:p>
            <a:pPr algn="r" rtl="1"/>
            <a:r>
              <a:rPr lang="fa-IR" sz="2400" dirty="0" err="1">
                <a:cs typeface="B Nazanin" pitchFamily="2" charset="-78"/>
              </a:rPr>
              <a:t>ﺗﺠﺰﻳﻪ</a:t>
            </a:r>
            <a:r>
              <a:rPr lang="fa-IR" sz="2400" dirty="0">
                <a:cs typeface="B Nazanin" pitchFamily="2" charset="-78"/>
              </a:rPr>
              <a:t> </a:t>
            </a:r>
            <a:r>
              <a:rPr lang="en-US" sz="2400" dirty="0">
                <a:cs typeface="B Nazanin" pitchFamily="2" charset="-78"/>
              </a:rPr>
              <a:t>(Decomposition )</a:t>
            </a:r>
            <a:r>
              <a:rPr lang="fa-IR" sz="2400" dirty="0">
                <a:cs typeface="B Nazanin" pitchFamily="2" charset="-78"/>
              </a:rPr>
              <a:t>:</a:t>
            </a:r>
            <a:endParaRPr lang="en-US" sz="2400" dirty="0">
              <a:cs typeface="B Nazanin" pitchFamily="2" charset="-78"/>
            </a:endParaRPr>
          </a:p>
          <a:p>
            <a:pPr algn="r" rtl="1"/>
            <a:r>
              <a:rPr lang="fa-IR" sz="2400" dirty="0" err="1">
                <a:cs typeface="B Nazanin" pitchFamily="2" charset="-78"/>
              </a:rPr>
              <a:t>ﺗﻘﺴﻴﻢ</a:t>
            </a:r>
            <a:r>
              <a:rPr lang="fa-IR" sz="2400" dirty="0">
                <a:cs typeface="B Nazanin" pitchFamily="2" charset="-78"/>
              </a:rPr>
              <a:t> </a:t>
            </a:r>
            <a:r>
              <a:rPr lang="fa-IR" sz="2400" dirty="0" err="1">
                <a:cs typeface="B Nazanin" pitchFamily="2" charset="-78"/>
              </a:rPr>
              <a:t>اﺟﺰاي</a:t>
            </a:r>
            <a:r>
              <a:rPr lang="fa-IR" sz="2400" dirty="0">
                <a:cs typeface="B Nazanin" pitchFamily="2" charset="-78"/>
              </a:rPr>
              <a:t> </a:t>
            </a:r>
            <a:r>
              <a:rPr lang="fa-IR" sz="2400" dirty="0" err="1">
                <a:cs typeface="B Nazanin" pitchFamily="2" charset="-78"/>
              </a:rPr>
              <a:t>ﺗﺸﻜﻴﻞ</a:t>
            </a:r>
            <a:r>
              <a:rPr lang="fa-IR" sz="2400" dirty="0">
                <a:cs typeface="B Nazanin" pitchFamily="2" charset="-78"/>
              </a:rPr>
              <a:t> </a:t>
            </a:r>
            <a:r>
              <a:rPr lang="fa-IR" sz="2400" dirty="0" err="1">
                <a:cs typeface="B Nazanin" pitchFamily="2" charset="-78"/>
              </a:rPr>
              <a:t>دﻫﻨﺪه</a:t>
            </a:r>
            <a:r>
              <a:rPr lang="fa-IR" sz="2400" dirty="0">
                <a:cs typeface="B Nazanin" pitchFamily="2" charset="-78"/>
              </a:rPr>
              <a:t> </a:t>
            </a:r>
            <a:r>
              <a:rPr lang="fa-IR" sz="2400" dirty="0" err="1">
                <a:cs typeface="B Nazanin" pitchFamily="2" charset="-78"/>
              </a:rPr>
              <a:t>ﻳﻚ</a:t>
            </a:r>
            <a:r>
              <a:rPr lang="fa-IR" sz="2400" dirty="0">
                <a:cs typeface="B Nazanin" pitchFamily="2" charset="-78"/>
              </a:rPr>
              <a:t> </a:t>
            </a:r>
            <a:r>
              <a:rPr lang="fa-IR" sz="2400" dirty="0" err="1">
                <a:cs typeface="B Nazanin" pitchFamily="2" charset="-78"/>
              </a:rPr>
              <a:t>ﻣﻮﺟﻮدﻳﺖ</a:t>
            </a:r>
            <a:r>
              <a:rPr lang="fa-IR" sz="2400" dirty="0">
                <a:cs typeface="B Nazanin" pitchFamily="2" charset="-78"/>
              </a:rPr>
              <a:t> </a:t>
            </a:r>
            <a:r>
              <a:rPr lang="fa-IR" sz="2400" dirty="0" err="1">
                <a:cs typeface="B Nazanin" pitchFamily="2" charset="-78"/>
              </a:rPr>
              <a:t>ﻛﻠﻲ</a:t>
            </a:r>
            <a:r>
              <a:rPr lang="fa-IR" sz="2400" dirty="0">
                <a:cs typeface="B Nazanin" pitchFamily="2" charset="-78"/>
              </a:rPr>
              <a:t> را، </a:t>
            </a:r>
            <a:r>
              <a:rPr lang="fa-IR" sz="2400" dirty="0" err="1">
                <a:cs typeface="B Nazanin" pitchFamily="2" charset="-78"/>
              </a:rPr>
              <a:t>ﺗﺠﺰﻳﻪ</a:t>
            </a:r>
            <a:r>
              <a:rPr lang="fa-IR" sz="2400" dirty="0">
                <a:cs typeface="B Nazanin" pitchFamily="2" charset="-78"/>
              </a:rPr>
              <a:t> </a:t>
            </a:r>
            <a:r>
              <a:rPr lang="fa-IR" sz="2400" dirty="0" err="1">
                <a:cs typeface="B Nazanin" pitchFamily="2" charset="-78"/>
              </a:rPr>
              <a:t>ﮔﻮﻳﻨﺪ</a:t>
            </a:r>
            <a:r>
              <a:rPr lang="fa-IR" sz="2400" dirty="0">
                <a:cs typeface="B Nazanin" pitchFamily="2" charset="-78"/>
              </a:rPr>
              <a:t>. </a:t>
            </a:r>
          </a:p>
          <a:p>
            <a:pPr algn="r" rtl="1"/>
            <a:r>
              <a:rPr lang="fa-IR" sz="2400" dirty="0">
                <a:cs typeface="B Nazanin" pitchFamily="2" charset="-78"/>
              </a:rPr>
              <a:t/>
            </a:r>
            <a:br>
              <a:rPr lang="fa-IR" sz="2400" dirty="0">
                <a:cs typeface="B Nazanin" pitchFamily="2" charset="-78"/>
              </a:rPr>
            </a:br>
            <a:r>
              <a:rPr lang="fa-IR" sz="2400" dirty="0" err="1" smtClean="0">
                <a:cs typeface="B Nazanin" pitchFamily="2" charset="-78"/>
              </a:rPr>
              <a:t>ﺗﺠﻤﻊ</a:t>
            </a:r>
            <a:r>
              <a:rPr lang="en-US" sz="2400" dirty="0" smtClean="0">
                <a:cs typeface="B Nazanin" pitchFamily="2" charset="-78"/>
              </a:rPr>
              <a:t>:(Aggregation</a:t>
            </a:r>
            <a:r>
              <a:rPr lang="en-US" sz="2400" dirty="0">
                <a:cs typeface="B Nazanin" pitchFamily="2" charset="-78"/>
              </a:rPr>
              <a:t> ) </a:t>
            </a:r>
            <a:endParaRPr lang="en-US" sz="2400" dirty="0" smtClean="0">
              <a:cs typeface="B Nazanin" pitchFamily="2" charset="-78"/>
            </a:endParaRPr>
          </a:p>
          <a:p>
            <a:pPr algn="r" rtl="1"/>
            <a:r>
              <a:rPr lang="fa-IR" sz="2400" dirty="0" err="1" smtClean="0">
                <a:cs typeface="B Nazanin" pitchFamily="2" charset="-78"/>
              </a:rPr>
              <a:t>ﺳﺎﺧﺘﻦ</a:t>
            </a:r>
            <a:r>
              <a:rPr lang="fa-IR" sz="2400" dirty="0" smtClean="0">
                <a:cs typeface="B Nazanin" pitchFamily="2" charset="-78"/>
              </a:rPr>
              <a:t> </a:t>
            </a:r>
            <a:r>
              <a:rPr lang="fa-IR" sz="2400" dirty="0" err="1">
                <a:cs typeface="B Nazanin" pitchFamily="2" charset="-78"/>
              </a:rPr>
              <a:t>ﻳﻚ</a:t>
            </a:r>
            <a:r>
              <a:rPr lang="fa-IR" sz="2400" dirty="0">
                <a:cs typeface="B Nazanin" pitchFamily="2" charset="-78"/>
              </a:rPr>
              <a:t> </a:t>
            </a:r>
            <a:r>
              <a:rPr lang="fa-IR" sz="2400" dirty="0" err="1">
                <a:cs typeface="B Nazanin" pitchFamily="2" charset="-78"/>
              </a:rPr>
              <a:t>ﻣﻮﺟﻮدﻳﺖ</a:t>
            </a:r>
            <a:r>
              <a:rPr lang="fa-IR" sz="2400" dirty="0">
                <a:cs typeface="B Nazanin" pitchFamily="2" charset="-78"/>
              </a:rPr>
              <a:t> </a:t>
            </a:r>
            <a:r>
              <a:rPr lang="fa-IR" sz="2400" dirty="0" err="1">
                <a:cs typeface="B Nazanin" pitchFamily="2" charset="-78"/>
              </a:rPr>
              <a:t>ﺟﺪﻳﺪ</a:t>
            </a:r>
            <a:r>
              <a:rPr lang="fa-IR" sz="2400" dirty="0">
                <a:cs typeface="B Nazanin" pitchFamily="2" charset="-78"/>
              </a:rPr>
              <a:t> </a:t>
            </a:r>
            <a:r>
              <a:rPr lang="fa-IR" sz="2400" dirty="0" err="1">
                <a:cs typeface="B Nazanin" pitchFamily="2" charset="-78"/>
              </a:rPr>
              <a:t>ﻛﻪ</a:t>
            </a:r>
            <a:r>
              <a:rPr lang="fa-IR" sz="2400" dirty="0">
                <a:cs typeface="B Nazanin" pitchFamily="2" charset="-78"/>
              </a:rPr>
              <a:t> </a:t>
            </a:r>
            <a:r>
              <a:rPr lang="fa-IR" sz="2400" dirty="0" err="1">
                <a:cs typeface="B Nazanin" pitchFamily="2" charset="-78"/>
              </a:rPr>
              <a:t>ﺗﺸﻜﻴﻞ</a:t>
            </a:r>
            <a:r>
              <a:rPr lang="fa-IR" sz="2400" dirty="0">
                <a:cs typeface="B Nazanin" pitchFamily="2" charset="-78"/>
              </a:rPr>
              <a:t> </a:t>
            </a:r>
            <a:r>
              <a:rPr lang="fa-IR" sz="2400" dirty="0" err="1">
                <a:cs typeface="B Nazanin" pitchFamily="2" charset="-78"/>
              </a:rPr>
              <a:t>ﻳﺎﻓﺘﻪ</a:t>
            </a:r>
            <a:r>
              <a:rPr lang="fa-IR" sz="2400" dirty="0">
                <a:cs typeface="B Nazanin" pitchFamily="2" charset="-78"/>
              </a:rPr>
              <a:t> از دو </a:t>
            </a:r>
            <a:r>
              <a:rPr lang="fa-IR" sz="2400" dirty="0" err="1">
                <a:cs typeface="B Nazanin" pitchFamily="2" charset="-78"/>
              </a:rPr>
              <a:t>ﻳﺎ</a:t>
            </a:r>
            <a:r>
              <a:rPr lang="fa-IR" sz="2400" dirty="0">
                <a:cs typeface="B Nazanin" pitchFamily="2" charset="-78"/>
              </a:rPr>
              <a:t> </a:t>
            </a:r>
            <a:r>
              <a:rPr lang="fa-IR" sz="2400" dirty="0" err="1">
                <a:cs typeface="B Nazanin" pitchFamily="2" charset="-78"/>
              </a:rPr>
              <a:t>ﭼﻨﺪ</a:t>
            </a:r>
            <a:r>
              <a:rPr lang="fa-IR" sz="2400" dirty="0">
                <a:cs typeface="B Nazanin" pitchFamily="2" charset="-78"/>
              </a:rPr>
              <a:t> </a:t>
            </a:r>
            <a:r>
              <a:rPr lang="fa-IR" sz="2400" dirty="0" err="1">
                <a:cs typeface="B Nazanin" pitchFamily="2" charset="-78"/>
              </a:rPr>
              <a:t>ﻣﻮﺟﻮدﻳﺘﻲ</a:t>
            </a:r>
            <a:r>
              <a:rPr lang="fa-IR" sz="2400" dirty="0">
                <a:cs typeface="B Nazanin" pitchFamily="2" charset="-78"/>
              </a:rPr>
              <a:t> </a:t>
            </a:r>
            <a:r>
              <a:rPr lang="fa-IR" sz="2400" dirty="0" err="1">
                <a:cs typeface="B Nazanin" pitchFamily="2" charset="-78"/>
              </a:rPr>
              <a:t>ﻛﻪ</a:t>
            </a:r>
            <a:r>
              <a:rPr lang="fa-IR" sz="2400" dirty="0">
                <a:cs typeface="B Nazanin" pitchFamily="2" charset="-78"/>
              </a:rPr>
              <a:t> </a:t>
            </a:r>
            <a:r>
              <a:rPr lang="fa-IR" sz="2400" dirty="0" err="1">
                <a:cs typeface="B Nazanin" pitchFamily="2" charset="-78"/>
              </a:rPr>
              <a:t>ﺑﺎ</a:t>
            </a:r>
            <a:r>
              <a:rPr lang="fa-IR" sz="2400" dirty="0">
                <a:cs typeface="B Nazanin" pitchFamily="2" charset="-78"/>
              </a:rPr>
              <a:t> </a:t>
            </a:r>
            <a:r>
              <a:rPr lang="fa-IR" sz="2400" dirty="0" err="1">
                <a:cs typeface="B Nazanin" pitchFamily="2" charset="-78"/>
              </a:rPr>
              <a:t>ﻫﻢ</a:t>
            </a:r>
            <a:r>
              <a:rPr lang="fa-IR" sz="2400" dirty="0">
                <a:cs typeface="B Nazanin" pitchFamily="2" charset="-78"/>
              </a:rPr>
              <a:t> در </a:t>
            </a:r>
            <a:r>
              <a:rPr lang="fa-IR" sz="2400" dirty="0" err="1">
                <a:cs typeface="B Nazanin" pitchFamily="2" charset="-78"/>
              </a:rPr>
              <a:t>ارﺗﺒﺎط</a:t>
            </a:r>
            <a:r>
              <a:rPr lang="fa-IR" sz="2400" dirty="0">
                <a:cs typeface="B Nazanin" pitchFamily="2" charset="-78"/>
              </a:rPr>
              <a:t> </a:t>
            </a:r>
            <a:r>
              <a:rPr lang="fa-IR" sz="2400" dirty="0" err="1">
                <a:cs typeface="B Nazanin" pitchFamily="2" charset="-78"/>
              </a:rPr>
              <a:t>ﺑﻮده</a:t>
            </a:r>
            <a:r>
              <a:rPr lang="fa-IR" sz="2400" dirty="0">
                <a:cs typeface="B Nazanin" pitchFamily="2" charset="-78"/>
              </a:rPr>
              <a:t> </a:t>
            </a:r>
            <a:r>
              <a:rPr lang="fa-IR" sz="2400" dirty="0" err="1">
                <a:cs typeface="B Nazanin" pitchFamily="2" charset="-78"/>
              </a:rPr>
              <a:t>اﻧﺪ</a:t>
            </a:r>
            <a:r>
              <a:rPr lang="fa-IR" sz="2400" dirty="0">
                <a:cs typeface="B Nazanin" pitchFamily="2" charset="-78"/>
              </a:rPr>
              <a:t>.</a:t>
            </a:r>
            <a:endParaRPr lang="en-US" sz="2400" dirty="0">
              <a:cs typeface="B Nazanin" pitchFamily="2" charset="-78"/>
            </a:endParaRPr>
          </a:p>
        </p:txBody>
      </p:sp>
    </p:spTree>
    <p:extLst>
      <p:ext uri="{BB962C8B-B14F-4D97-AF65-F5344CB8AC3E}">
        <p14:creationId xmlns:p14="http://schemas.microsoft.com/office/powerpoint/2010/main" val="24107311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72198" y="1214422"/>
            <a:ext cx="2502608" cy="461665"/>
          </a:xfrm>
          <a:prstGeom prst="rect">
            <a:avLst/>
          </a:prstGeom>
          <a:noFill/>
        </p:spPr>
        <p:txBody>
          <a:bodyPr wrap="none" rtlCol="0">
            <a:spAutoFit/>
          </a:bodyPr>
          <a:lstStyle/>
          <a:p>
            <a:r>
              <a:rPr lang="fa-IR" sz="2400" dirty="0" smtClean="0">
                <a:solidFill>
                  <a:srgbClr val="FF0000"/>
                </a:solidFill>
                <a:cs typeface="B Nazanin" pitchFamily="2" charset="-78"/>
              </a:rPr>
              <a:t>اشتراک صفت (ارث بري)</a:t>
            </a:r>
            <a:endParaRPr lang="en-US" sz="2400" dirty="0">
              <a:solidFill>
                <a:srgbClr val="FF0000"/>
              </a:solidFill>
              <a:cs typeface="B Nazanin" pitchFamily="2" charset="-78"/>
            </a:endParaRPr>
          </a:p>
        </p:txBody>
      </p:sp>
      <p:sp>
        <p:nvSpPr>
          <p:cNvPr id="4" name="TextBox 3"/>
          <p:cNvSpPr txBox="1"/>
          <p:nvPr/>
        </p:nvSpPr>
        <p:spPr>
          <a:xfrm>
            <a:off x="928662" y="1928802"/>
            <a:ext cx="6929486" cy="830997"/>
          </a:xfrm>
          <a:prstGeom prst="rect">
            <a:avLst/>
          </a:prstGeom>
          <a:noFill/>
        </p:spPr>
        <p:txBody>
          <a:bodyPr wrap="square" rtlCol="0">
            <a:spAutoFit/>
          </a:bodyPr>
          <a:lstStyle/>
          <a:p>
            <a:pPr algn="r" rtl="1"/>
            <a:r>
              <a:rPr lang="fa-IR" sz="2400" dirty="0" smtClean="0">
                <a:cs typeface="B Nazanin" pitchFamily="2" charset="-78"/>
              </a:rPr>
              <a:t>بسيار اتفاق مي‌افتد که پديده‌ها در يک بانک اطلاعات، صفات مشترکي داشته باشند.</a:t>
            </a:r>
            <a:endParaRPr lang="en-US" sz="2400" dirty="0">
              <a:cs typeface="B Nazanin" pitchFamily="2" charset="-78"/>
            </a:endParaRPr>
          </a:p>
        </p:txBody>
      </p:sp>
      <p:sp>
        <p:nvSpPr>
          <p:cNvPr id="5" name="TextBox 4"/>
          <p:cNvSpPr txBox="1"/>
          <p:nvPr/>
        </p:nvSpPr>
        <p:spPr>
          <a:xfrm>
            <a:off x="1500166" y="3714752"/>
            <a:ext cx="6286544" cy="461665"/>
          </a:xfrm>
          <a:prstGeom prst="rect">
            <a:avLst/>
          </a:prstGeom>
          <a:noFill/>
        </p:spPr>
        <p:txBody>
          <a:bodyPr wrap="square" rtlCol="0">
            <a:spAutoFit/>
          </a:bodyPr>
          <a:lstStyle/>
          <a:p>
            <a:pPr algn="r" rtl="1"/>
            <a:r>
              <a:rPr lang="fa-IR" sz="2400" dirty="0" smtClean="0">
                <a:cs typeface="B Nazanin" pitchFamily="2" charset="-78"/>
              </a:rPr>
              <a:t>براي اشتراک صفات از ارتباط ”هست“ (</a:t>
            </a:r>
            <a:r>
              <a:rPr lang="en-US" sz="2400" dirty="0" smtClean="0">
                <a:cs typeface="B Nazanin" pitchFamily="2" charset="-78"/>
              </a:rPr>
              <a:t>is-a</a:t>
            </a:r>
            <a:r>
              <a:rPr lang="fa-IR" sz="2400" dirty="0" smtClean="0">
                <a:cs typeface="B Nazanin" pitchFamily="2" charset="-78"/>
              </a:rPr>
              <a:t>) استفاده مي‌کنيم.</a:t>
            </a:r>
            <a:endParaRPr lang="en-US" sz="2400" dirty="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46434" y="1285860"/>
            <a:ext cx="8854722" cy="51720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6932" y="1124744"/>
            <a:ext cx="4704686" cy="461665"/>
          </a:xfrm>
          <a:prstGeom prst="rect">
            <a:avLst/>
          </a:prstGeom>
          <a:noFill/>
        </p:spPr>
        <p:txBody>
          <a:bodyPr wrap="none" rtlCol="0">
            <a:spAutoFit/>
          </a:bodyPr>
          <a:lstStyle/>
          <a:p>
            <a:pPr algn="l"/>
            <a:r>
              <a:rPr lang="en-US" sz="2400" dirty="0" smtClean="0">
                <a:solidFill>
                  <a:srgbClr val="FF0000"/>
                </a:solidFill>
                <a:cs typeface="B Nazanin" pitchFamily="2" charset="-78"/>
              </a:rPr>
              <a:t>Is A part of - Decomposition  </a:t>
            </a:r>
            <a:r>
              <a:rPr lang="fa-IR" sz="2400" dirty="0" err="1">
                <a:solidFill>
                  <a:srgbClr val="FF0000"/>
                </a:solidFill>
                <a:cs typeface="B Nazanin" pitchFamily="2" charset="-78"/>
              </a:rPr>
              <a:t>ﺗﺠﺰﻳﻪ</a:t>
            </a:r>
            <a:r>
              <a:rPr lang="fa-IR" sz="2400" dirty="0">
                <a:solidFill>
                  <a:srgbClr val="FF0000"/>
                </a:solidFill>
                <a:cs typeface="B Nazanin" pitchFamily="2" charset="-78"/>
              </a:rPr>
              <a:t> </a:t>
            </a:r>
            <a:endParaRPr lang="en-US" sz="2400" dirty="0">
              <a:solidFill>
                <a:srgbClr val="FF0000"/>
              </a:solidFill>
              <a:cs typeface="B Nazanin" pitchFamily="2" charset="-78"/>
            </a:endParaRPr>
          </a:p>
        </p:txBody>
      </p:sp>
      <p:sp>
        <p:nvSpPr>
          <p:cNvPr id="4" name="TextBox 3"/>
          <p:cNvSpPr txBox="1"/>
          <p:nvPr/>
        </p:nvSpPr>
        <p:spPr>
          <a:xfrm>
            <a:off x="971600" y="1988840"/>
            <a:ext cx="7727841" cy="2246769"/>
          </a:xfrm>
          <a:prstGeom prst="rect">
            <a:avLst/>
          </a:prstGeom>
          <a:noFill/>
        </p:spPr>
        <p:txBody>
          <a:bodyPr wrap="square" rtlCol="0">
            <a:spAutoFit/>
          </a:bodyPr>
          <a:lstStyle/>
          <a:p>
            <a:pPr algn="r" rtl="1"/>
            <a:r>
              <a:rPr lang="fa-IR" sz="2800" dirty="0" err="1" smtClean="0">
                <a:cs typeface="B Nazanin" pitchFamily="2" charset="-78"/>
              </a:rPr>
              <a:t>ﺗﻘﺴﻴﻢ</a:t>
            </a:r>
            <a:r>
              <a:rPr lang="fa-IR" sz="2800" dirty="0" smtClean="0">
                <a:cs typeface="B Nazanin" pitchFamily="2" charset="-78"/>
              </a:rPr>
              <a:t> </a:t>
            </a:r>
            <a:r>
              <a:rPr lang="fa-IR" sz="2800" dirty="0" err="1" smtClean="0">
                <a:cs typeface="B Nazanin" pitchFamily="2" charset="-78"/>
              </a:rPr>
              <a:t>اﺟﺰاي</a:t>
            </a:r>
            <a:r>
              <a:rPr lang="fa-IR" sz="2800" dirty="0" smtClean="0">
                <a:cs typeface="B Nazanin" pitchFamily="2" charset="-78"/>
              </a:rPr>
              <a:t> </a:t>
            </a:r>
            <a:r>
              <a:rPr lang="fa-IR" sz="2800" dirty="0" err="1" smtClean="0">
                <a:cs typeface="B Nazanin" pitchFamily="2" charset="-78"/>
              </a:rPr>
              <a:t>ﺗﺸﻜﻴﻞدﻫﻨﺪه</a:t>
            </a:r>
            <a:r>
              <a:rPr lang="fa-IR" sz="2800" dirty="0" smtClean="0">
                <a:cs typeface="B Nazanin" pitchFamily="2" charset="-78"/>
              </a:rPr>
              <a:t> </a:t>
            </a:r>
            <a:r>
              <a:rPr lang="fa-IR" sz="2800" dirty="0" err="1" smtClean="0">
                <a:cs typeface="B Nazanin" pitchFamily="2" charset="-78"/>
              </a:rPr>
              <a:t>ﻳﻚ</a:t>
            </a:r>
            <a:r>
              <a:rPr lang="fa-IR" sz="2800" dirty="0" smtClean="0">
                <a:cs typeface="B Nazanin" pitchFamily="2" charset="-78"/>
              </a:rPr>
              <a:t> </a:t>
            </a:r>
            <a:r>
              <a:rPr lang="fa-IR" sz="2800" dirty="0" err="1" smtClean="0">
                <a:cs typeface="B Nazanin" pitchFamily="2" charset="-78"/>
              </a:rPr>
              <a:t>ﻣﻮﺟﻮدﻳﺖ</a:t>
            </a:r>
            <a:r>
              <a:rPr lang="fa-IR" sz="2800" dirty="0" smtClean="0">
                <a:cs typeface="B Nazanin" pitchFamily="2" charset="-78"/>
              </a:rPr>
              <a:t> </a:t>
            </a:r>
            <a:r>
              <a:rPr lang="fa-IR" sz="2800" dirty="0" err="1" smtClean="0">
                <a:cs typeface="B Nazanin" pitchFamily="2" charset="-78"/>
              </a:rPr>
              <a:t>ﻛﻠﻲ</a:t>
            </a:r>
            <a:r>
              <a:rPr lang="fa-IR" sz="2800" dirty="0" smtClean="0">
                <a:cs typeface="B Nazanin" pitchFamily="2" charset="-78"/>
              </a:rPr>
              <a:t> را </a:t>
            </a:r>
            <a:r>
              <a:rPr lang="fa-IR" sz="2800" dirty="0" err="1" smtClean="0">
                <a:cs typeface="B Nazanin" pitchFamily="2" charset="-78"/>
              </a:rPr>
              <a:t>ﺗﺠﺰﻳﻪ</a:t>
            </a:r>
            <a:r>
              <a:rPr lang="fa-IR" sz="2800" dirty="0" smtClean="0">
                <a:cs typeface="B Nazanin" pitchFamily="2" charset="-78"/>
              </a:rPr>
              <a:t> </a:t>
            </a:r>
            <a:r>
              <a:rPr lang="fa-IR" sz="2800" dirty="0" err="1" smtClean="0">
                <a:cs typeface="B Nazanin" pitchFamily="2" charset="-78"/>
              </a:rPr>
              <a:t>ﮔﻮﻳﻨﺪ</a:t>
            </a:r>
            <a:r>
              <a:rPr lang="fa-IR" sz="2800" dirty="0">
                <a:cs typeface="B Nazanin" pitchFamily="2" charset="-78"/>
              </a:rPr>
              <a:t>. </a:t>
            </a:r>
            <a:endParaRPr lang="fa-IR" sz="2800" dirty="0" smtClean="0">
              <a:cs typeface="B Nazanin" pitchFamily="2" charset="-78"/>
            </a:endParaRPr>
          </a:p>
          <a:p>
            <a:pPr algn="r" rtl="1"/>
            <a:endParaRPr lang="fa-IR" sz="2800" dirty="0">
              <a:cs typeface="B Nazanin" pitchFamily="2" charset="-78"/>
            </a:endParaRPr>
          </a:p>
          <a:p>
            <a:pPr algn="r" rtl="1"/>
            <a:r>
              <a:rPr lang="fa-IR" sz="2800" dirty="0" err="1" smtClean="0">
                <a:cs typeface="B Nazanin" pitchFamily="2" charset="-78"/>
              </a:rPr>
              <a:t>ﺻﻔﺎت</a:t>
            </a:r>
            <a:r>
              <a:rPr lang="fa-IR" sz="2800" dirty="0" smtClean="0">
                <a:cs typeface="B Nazanin" pitchFamily="2" charset="-78"/>
              </a:rPr>
              <a:t> </a:t>
            </a:r>
            <a:r>
              <a:rPr lang="fa-IR" sz="2800" dirty="0" err="1">
                <a:cs typeface="B Nazanin" pitchFamily="2" charset="-78"/>
              </a:rPr>
              <a:t>ﻣﻮﺟﻮدﻳﺖ</a:t>
            </a:r>
            <a:r>
              <a:rPr lang="fa-IR" sz="2800" dirty="0">
                <a:cs typeface="B Nazanin" pitchFamily="2" charset="-78"/>
              </a:rPr>
              <a:t> </a:t>
            </a:r>
            <a:r>
              <a:rPr lang="fa-IR" sz="2800" dirty="0" err="1" smtClean="0">
                <a:cs typeface="B Nazanin" pitchFamily="2" charset="-78"/>
              </a:rPr>
              <a:t>ﻛﻞ</a:t>
            </a:r>
            <a:r>
              <a:rPr lang="fa-IR" sz="2800" dirty="0" smtClean="0">
                <a:cs typeface="B Nazanin" pitchFamily="2" charset="-78"/>
              </a:rPr>
              <a:t>، </a:t>
            </a:r>
            <a:r>
              <a:rPr lang="fa-IR" sz="2800" dirty="0" err="1">
                <a:cs typeface="B Nazanin" pitchFamily="2" charset="-78"/>
              </a:rPr>
              <a:t>ﻣﺴﺘﻘﻞ</a:t>
            </a:r>
            <a:r>
              <a:rPr lang="fa-IR" sz="2800" dirty="0">
                <a:cs typeface="B Nazanin" pitchFamily="2" charset="-78"/>
              </a:rPr>
              <a:t> از </a:t>
            </a:r>
            <a:r>
              <a:rPr lang="fa-IR" sz="2800" dirty="0" err="1">
                <a:cs typeface="B Nazanin" pitchFamily="2" charset="-78"/>
              </a:rPr>
              <a:t>ﺻﻔﺎت</a:t>
            </a:r>
            <a:r>
              <a:rPr lang="fa-IR" sz="2800" dirty="0">
                <a:cs typeface="B Nazanin" pitchFamily="2" charset="-78"/>
              </a:rPr>
              <a:t> </a:t>
            </a:r>
            <a:r>
              <a:rPr lang="fa-IR" sz="2800" dirty="0" err="1">
                <a:cs typeface="B Nazanin" pitchFamily="2" charset="-78"/>
              </a:rPr>
              <a:t>ﻣﻮﺟﻮدﻳﺘﻬﺎي</a:t>
            </a:r>
            <a:r>
              <a:rPr lang="fa-IR" sz="2800" dirty="0">
                <a:cs typeface="B Nazanin" pitchFamily="2" charset="-78"/>
              </a:rPr>
              <a:t> </a:t>
            </a:r>
            <a:r>
              <a:rPr lang="fa-IR" sz="2800" dirty="0" err="1" smtClean="0">
                <a:cs typeface="B Nazanin" pitchFamily="2" charset="-78"/>
              </a:rPr>
              <a:t>ﺟﺰء</a:t>
            </a:r>
            <a:r>
              <a:rPr lang="fa-IR" sz="2800" dirty="0">
                <a:cs typeface="B Nazanin" pitchFamily="2" charset="-78"/>
              </a:rPr>
              <a:t> </a:t>
            </a:r>
            <a:r>
              <a:rPr lang="fa-IR" sz="2800" dirty="0" err="1" smtClean="0">
                <a:cs typeface="B Nazanin" pitchFamily="2" charset="-78"/>
              </a:rPr>
              <a:t>اﺳﺖ</a:t>
            </a:r>
            <a:r>
              <a:rPr lang="fa-IR" sz="2800" dirty="0">
                <a:cs typeface="B Nazanin" pitchFamily="2" charset="-78"/>
              </a:rPr>
              <a:t>.</a:t>
            </a:r>
            <a:endParaRPr lang="fa-IR" sz="2800" dirty="0" smtClean="0">
              <a:cs typeface="B Nazanin" pitchFamily="2" charset="-78"/>
            </a:endParaRPr>
          </a:p>
          <a:p>
            <a:pPr algn="r" rtl="1"/>
            <a:endParaRPr lang="fa-IR" sz="2800" dirty="0">
              <a:cs typeface="B Nazanin" pitchFamily="2" charset="-78"/>
            </a:endParaRPr>
          </a:p>
          <a:p>
            <a:pPr algn="r" rtl="1"/>
            <a:r>
              <a:rPr lang="fa-IR" sz="2800" dirty="0" err="1" smtClean="0">
                <a:cs typeface="B Nazanin" pitchFamily="2" charset="-78"/>
              </a:rPr>
              <a:t>ﺻﻔﺎت</a:t>
            </a:r>
            <a:r>
              <a:rPr lang="fa-IR" sz="2800" dirty="0" smtClean="0">
                <a:cs typeface="B Nazanin" pitchFamily="2" charset="-78"/>
              </a:rPr>
              <a:t> </a:t>
            </a:r>
            <a:r>
              <a:rPr lang="fa-IR" sz="2800" dirty="0" err="1" smtClean="0">
                <a:cs typeface="B Nazanin" pitchFamily="2" charset="-78"/>
              </a:rPr>
              <a:t>ﻣﻮﺟﻮدﻳﺖ</a:t>
            </a:r>
            <a:r>
              <a:rPr lang="fa-IR" sz="2800" dirty="0" smtClean="0">
                <a:cs typeface="B Nazanin" pitchFamily="2" charset="-78"/>
              </a:rPr>
              <a:t> </a:t>
            </a:r>
            <a:r>
              <a:rPr lang="fa-IR" sz="2800" dirty="0" err="1" smtClean="0">
                <a:cs typeface="B Nazanin" pitchFamily="2" charset="-78"/>
              </a:rPr>
              <a:t>ﻛﻞ</a:t>
            </a:r>
            <a:r>
              <a:rPr lang="fa-IR" sz="2800" dirty="0" smtClean="0">
                <a:cs typeface="B Nazanin" pitchFamily="2" charset="-78"/>
              </a:rPr>
              <a:t>، </a:t>
            </a:r>
            <a:r>
              <a:rPr lang="fa-IR" sz="2800" dirty="0" err="1" smtClean="0">
                <a:cs typeface="B Nazanin" pitchFamily="2" charset="-78"/>
              </a:rPr>
              <a:t>ﺗﻮﺳﻂ</a:t>
            </a:r>
            <a:r>
              <a:rPr lang="en-US" sz="2800" dirty="0" smtClean="0">
                <a:cs typeface="B Nazanin" pitchFamily="2" charset="-78"/>
              </a:rPr>
              <a:t> </a:t>
            </a:r>
            <a:r>
              <a:rPr lang="fa-IR" sz="2800" dirty="0" err="1" smtClean="0">
                <a:cs typeface="B Nazanin" pitchFamily="2" charset="-78"/>
              </a:rPr>
              <a:t>ﻣﻮﺟﻮدﻳﺘﻬﺎي</a:t>
            </a:r>
            <a:r>
              <a:rPr lang="en-US" sz="2800" dirty="0" smtClean="0">
                <a:cs typeface="B Nazanin" pitchFamily="2" charset="-78"/>
              </a:rPr>
              <a:t> </a:t>
            </a:r>
            <a:r>
              <a:rPr lang="fa-IR" sz="2800" dirty="0" err="1" smtClean="0">
                <a:cs typeface="B Nazanin" pitchFamily="2" charset="-78"/>
              </a:rPr>
              <a:t>ﺟﺰء</a:t>
            </a:r>
            <a:r>
              <a:rPr lang="en-US" sz="2800" dirty="0" smtClean="0">
                <a:cs typeface="B Nazanin" pitchFamily="2" charset="-78"/>
              </a:rPr>
              <a:t> </a:t>
            </a:r>
            <a:r>
              <a:rPr lang="fa-IR" sz="2800" dirty="0" err="1" smtClean="0">
                <a:cs typeface="B Nazanin" pitchFamily="2" charset="-78"/>
              </a:rPr>
              <a:t>ﺑﻪ</a:t>
            </a:r>
            <a:r>
              <a:rPr lang="en-US" sz="2800" dirty="0" smtClean="0">
                <a:cs typeface="B Nazanin" pitchFamily="2" charset="-78"/>
              </a:rPr>
              <a:t> </a:t>
            </a:r>
            <a:r>
              <a:rPr lang="fa-IR" sz="2800" dirty="0" smtClean="0">
                <a:cs typeface="B Nazanin" pitchFamily="2" charset="-78"/>
              </a:rPr>
              <a:t>ارث</a:t>
            </a:r>
            <a:r>
              <a:rPr lang="en-US" sz="2800" dirty="0" smtClean="0">
                <a:cs typeface="B Nazanin" pitchFamily="2" charset="-78"/>
              </a:rPr>
              <a:t> </a:t>
            </a:r>
            <a:r>
              <a:rPr lang="fa-IR" sz="2800" dirty="0" err="1" smtClean="0">
                <a:cs typeface="B Nazanin" pitchFamily="2" charset="-78"/>
              </a:rPr>
              <a:t>ﺑﺮده</a:t>
            </a:r>
            <a:r>
              <a:rPr lang="en-US" sz="2800" dirty="0" smtClean="0">
                <a:cs typeface="B Nazanin" pitchFamily="2" charset="-78"/>
              </a:rPr>
              <a:t> </a:t>
            </a:r>
            <a:r>
              <a:rPr lang="fa-IR" sz="2800" dirty="0">
                <a:cs typeface="B Nazanin" pitchFamily="2" charset="-78"/>
              </a:rPr>
              <a:t> </a:t>
            </a:r>
            <a:r>
              <a:rPr lang="fa-IR" sz="2800" dirty="0" err="1" smtClean="0">
                <a:cs typeface="B Nazanin" pitchFamily="2" charset="-78"/>
              </a:rPr>
              <a:t>نمی‌شوند</a:t>
            </a:r>
            <a:r>
              <a:rPr lang="fa-IR" sz="2800" dirty="0" smtClean="0">
                <a:cs typeface="B Nazanin" pitchFamily="2" charset="-78"/>
              </a:rPr>
              <a:t>. </a:t>
            </a:r>
            <a:endParaRPr lang="en-US" sz="2800" dirty="0">
              <a:cs typeface="B Nazanin" pitchFamily="2" charset="-78"/>
            </a:endParaRPr>
          </a:p>
        </p:txBody>
      </p:sp>
    </p:spTree>
    <p:extLst>
      <p:ext uri="{BB962C8B-B14F-4D97-AF65-F5344CB8AC3E}">
        <p14:creationId xmlns:p14="http://schemas.microsoft.com/office/powerpoint/2010/main" val="34159562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84848" y="1268760"/>
            <a:ext cx="5077737" cy="461665"/>
          </a:xfrm>
          <a:prstGeom prst="rect">
            <a:avLst/>
          </a:prstGeom>
          <a:noFill/>
        </p:spPr>
        <p:txBody>
          <a:bodyPr wrap="none" rtlCol="0">
            <a:spAutoFit/>
          </a:bodyPr>
          <a:lstStyle/>
          <a:p>
            <a:pPr algn="r" rtl="1"/>
            <a:r>
              <a:rPr lang="fa-IR" sz="2400" dirty="0" err="1" smtClean="0">
                <a:solidFill>
                  <a:srgbClr val="FF0000"/>
                </a:solidFill>
                <a:cs typeface="B Nazanin" pitchFamily="2" charset="-78"/>
              </a:rPr>
              <a:t>ﻣﺜﺎﻟﻲ</a:t>
            </a:r>
            <a:r>
              <a:rPr lang="fa-IR" sz="2400" dirty="0" smtClean="0">
                <a:solidFill>
                  <a:srgbClr val="FF0000"/>
                </a:solidFill>
                <a:cs typeface="B Nazanin" pitchFamily="2" charset="-78"/>
              </a:rPr>
              <a:t> </a:t>
            </a:r>
            <a:r>
              <a:rPr lang="fa-IR" sz="2400" dirty="0">
                <a:solidFill>
                  <a:srgbClr val="FF0000"/>
                </a:solidFill>
                <a:cs typeface="B Nazanin" pitchFamily="2" charset="-78"/>
              </a:rPr>
              <a:t>از </a:t>
            </a:r>
            <a:r>
              <a:rPr lang="fa-IR" sz="2400" dirty="0" err="1" smtClean="0">
                <a:solidFill>
                  <a:srgbClr val="FF0000"/>
                </a:solidFill>
                <a:cs typeface="B Nazanin" pitchFamily="2" charset="-78"/>
              </a:rPr>
              <a:t>ﻣﺪل</a:t>
            </a:r>
            <a:r>
              <a:rPr lang="fa-IR" sz="2400" dirty="0" smtClean="0">
                <a:solidFill>
                  <a:srgbClr val="FF0000"/>
                </a:solidFill>
                <a:cs typeface="B Nazanin" pitchFamily="2" charset="-78"/>
              </a:rPr>
              <a:t>  </a:t>
            </a:r>
            <a:r>
              <a:rPr lang="en-US" sz="2400" dirty="0" smtClean="0">
                <a:solidFill>
                  <a:srgbClr val="FF0000"/>
                </a:solidFill>
                <a:cs typeface="B Nazanin" pitchFamily="2" charset="-78"/>
              </a:rPr>
              <a:t>EER ـ </a:t>
            </a:r>
            <a:r>
              <a:rPr lang="fa-IR" sz="2400" dirty="0" err="1" smtClean="0">
                <a:solidFill>
                  <a:srgbClr val="FF0000"/>
                </a:solidFill>
                <a:cs typeface="B Nazanin" pitchFamily="2" charset="-78"/>
              </a:rPr>
              <a:t>ﺗﺠﺰﻳﻪ</a:t>
            </a:r>
            <a:r>
              <a:rPr lang="fa-IR" sz="2400" dirty="0" smtClean="0">
                <a:solidFill>
                  <a:srgbClr val="FF0000"/>
                </a:solidFill>
                <a:cs typeface="B Nazanin" pitchFamily="2" charset="-78"/>
              </a:rPr>
              <a:t> </a:t>
            </a:r>
            <a:r>
              <a:rPr lang="en-US" sz="2400" dirty="0">
                <a:solidFill>
                  <a:srgbClr val="FF0000"/>
                </a:solidFill>
                <a:cs typeface="B Nazanin" pitchFamily="2" charset="-78"/>
              </a:rPr>
              <a:t>Decomposition </a:t>
            </a:r>
          </a:p>
        </p:txBody>
      </p:sp>
      <p:sp>
        <p:nvSpPr>
          <p:cNvPr id="4" name="TextBox 3"/>
          <p:cNvSpPr txBox="1"/>
          <p:nvPr/>
        </p:nvSpPr>
        <p:spPr>
          <a:xfrm>
            <a:off x="928662" y="1928802"/>
            <a:ext cx="7603778" cy="523220"/>
          </a:xfrm>
          <a:prstGeom prst="rect">
            <a:avLst/>
          </a:prstGeom>
          <a:noFill/>
        </p:spPr>
        <p:txBody>
          <a:bodyPr wrap="square" rtlCol="0">
            <a:spAutoFit/>
          </a:bodyPr>
          <a:lstStyle/>
          <a:p>
            <a:pPr algn="r" rtl="1"/>
            <a:endParaRPr lang="en-US" sz="2800" dirty="0">
              <a:cs typeface="B Nazanin" pitchFamily="2" charset="-78"/>
            </a:endParaRPr>
          </a:p>
        </p:txBody>
      </p:sp>
      <p:pic>
        <p:nvPicPr>
          <p:cNvPr id="3" name="Picture 2"/>
          <p:cNvPicPr>
            <a:picLocks noChangeAspect="1"/>
          </p:cNvPicPr>
          <p:nvPr/>
        </p:nvPicPr>
        <p:blipFill>
          <a:blip r:embed="rId2"/>
          <a:stretch>
            <a:fillRect/>
          </a:stretch>
        </p:blipFill>
        <p:spPr>
          <a:xfrm>
            <a:off x="1949251" y="2190412"/>
            <a:ext cx="5562600" cy="3514725"/>
          </a:xfrm>
          <a:prstGeom prst="rect">
            <a:avLst/>
          </a:prstGeom>
        </p:spPr>
      </p:pic>
    </p:spTree>
    <p:extLst>
      <p:ext uri="{BB962C8B-B14F-4D97-AF65-F5344CB8AC3E}">
        <p14:creationId xmlns:p14="http://schemas.microsoft.com/office/powerpoint/2010/main" val="41806003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sz="5400" dirty="0" smtClean="0">
                <a:solidFill>
                  <a:schemeClr val="bg2">
                    <a:lumMod val="10000"/>
                  </a:schemeClr>
                </a:solidFill>
              </a:rPr>
              <a:t>دلايل اهميت مدل </a:t>
            </a:r>
            <a:r>
              <a:rPr lang="en-US" sz="5400" i="1" dirty="0" smtClean="0">
                <a:solidFill>
                  <a:schemeClr val="bg2">
                    <a:lumMod val="10000"/>
                  </a:schemeClr>
                </a:solidFill>
              </a:rPr>
              <a:t>E-R</a:t>
            </a:r>
            <a:r>
              <a:rPr lang="fa-IR" sz="5400" dirty="0" smtClean="0">
                <a:solidFill>
                  <a:schemeClr val="bg2">
                    <a:lumMod val="10000"/>
                  </a:schemeClr>
                </a:solidFill>
              </a:rPr>
              <a:t> </a:t>
            </a:r>
            <a:r>
              <a:rPr lang="en-US" sz="5400" dirty="0" smtClean="0">
                <a:solidFill>
                  <a:schemeClr val="bg2">
                    <a:lumMod val="10000"/>
                  </a:schemeClr>
                </a:solidFill>
              </a:rPr>
              <a:t> </a:t>
            </a:r>
            <a:r>
              <a:rPr lang="fa-IR" sz="5400" dirty="0" smtClean="0">
                <a:solidFill>
                  <a:schemeClr val="bg2">
                    <a:lumMod val="10000"/>
                  </a:schemeClr>
                </a:solidFill>
              </a:rPr>
              <a:t>:</a:t>
            </a:r>
            <a:r>
              <a:rPr lang="en-US" sz="5400" dirty="0" smtClean="0">
                <a:solidFill>
                  <a:schemeClr val="bg2">
                    <a:lumMod val="10000"/>
                  </a:schemeClr>
                </a:solidFill>
              </a:rPr>
              <a:t/>
            </a:r>
            <a:br>
              <a:rPr lang="en-US" sz="5400" dirty="0" smtClean="0">
                <a:solidFill>
                  <a:schemeClr val="bg2">
                    <a:lumMod val="10000"/>
                  </a:schemeClr>
                </a:solidFill>
              </a:rPr>
            </a:br>
            <a:endParaRPr lang="en-US" dirty="0"/>
          </a:p>
        </p:txBody>
      </p:sp>
      <p:sp>
        <p:nvSpPr>
          <p:cNvPr id="3" name="Content Placeholder 2"/>
          <p:cNvSpPr>
            <a:spLocks noGrp="1"/>
          </p:cNvSpPr>
          <p:nvPr>
            <p:ph idx="1"/>
          </p:nvPr>
        </p:nvSpPr>
        <p:spPr/>
        <p:txBody>
          <a:bodyPr/>
          <a:lstStyle/>
          <a:p>
            <a:pPr algn="just">
              <a:spcBef>
                <a:spcPct val="50000"/>
              </a:spcBef>
              <a:buNone/>
            </a:pPr>
            <a:r>
              <a:rPr lang="fa-IR" sz="2800" dirty="0" smtClean="0">
                <a:solidFill>
                  <a:schemeClr val="bg2">
                    <a:lumMod val="10000"/>
                  </a:schemeClr>
                </a:solidFill>
              </a:rPr>
              <a:t>1- تعريف ساختارهاي ساده، لازم و كافي و غير وابسته به پياده سازي براي طراحي بانك اطلاعات كه ويژگي‌هاي مدل ادراكي عام </a:t>
            </a:r>
            <a:r>
              <a:rPr lang="en-US" sz="2800" i="1" dirty="0" smtClean="0">
                <a:solidFill>
                  <a:schemeClr val="bg2">
                    <a:lumMod val="10000"/>
                  </a:schemeClr>
                </a:solidFill>
              </a:rPr>
              <a:t>(Conceptual model)</a:t>
            </a:r>
            <a:r>
              <a:rPr lang="fa-IR" sz="2800" dirty="0" smtClean="0">
                <a:solidFill>
                  <a:schemeClr val="bg2">
                    <a:lumMod val="10000"/>
                  </a:schemeClr>
                </a:solidFill>
              </a:rPr>
              <a:t> را به خوبي برآورده مي‌كند. </a:t>
            </a:r>
          </a:p>
          <a:p>
            <a:pPr algn="just">
              <a:spcBef>
                <a:spcPct val="50000"/>
              </a:spcBef>
              <a:buNone/>
            </a:pPr>
            <a:endParaRPr lang="en-US" sz="2800" dirty="0" smtClean="0">
              <a:solidFill>
                <a:schemeClr val="bg2">
                  <a:lumMod val="10000"/>
                </a:schemeClr>
              </a:solidFill>
            </a:endParaRPr>
          </a:p>
          <a:p>
            <a:pPr algn="just">
              <a:spcBef>
                <a:spcPct val="50000"/>
              </a:spcBef>
              <a:buNone/>
            </a:pPr>
            <a:r>
              <a:rPr lang="fa-IR" sz="2800" dirty="0" smtClean="0">
                <a:solidFill>
                  <a:schemeClr val="bg2">
                    <a:lumMod val="10000"/>
                  </a:schemeClr>
                </a:solidFill>
              </a:rPr>
              <a:t>2-تعريف نمادهاي مناسب براي ارائه يك طراحي قابل فهم و ساده </a:t>
            </a:r>
            <a:endParaRPr lang="en-US" sz="2800" dirty="0" smtClean="0">
              <a:solidFill>
                <a:schemeClr val="bg2">
                  <a:lumMod val="10000"/>
                </a:schemeClr>
              </a:solidFill>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8" presetClass="entr" presetSubtype="12"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strips(downLeft)">
                                      <p:cBhvr>
                                        <p:cTn id="11"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70541" y="1124744"/>
            <a:ext cx="3231077" cy="523220"/>
          </a:xfrm>
          <a:prstGeom prst="rect">
            <a:avLst/>
          </a:prstGeom>
          <a:noFill/>
        </p:spPr>
        <p:txBody>
          <a:bodyPr wrap="none" rtlCol="0">
            <a:spAutoFit/>
          </a:bodyPr>
          <a:lstStyle/>
          <a:p>
            <a:pPr algn="r" rtl="1"/>
            <a:r>
              <a:rPr lang="fa-IR" sz="2800" dirty="0" err="1">
                <a:solidFill>
                  <a:srgbClr val="FF0000"/>
                </a:solidFill>
                <a:cs typeface="B Nazanin" pitchFamily="2" charset="-78"/>
              </a:rPr>
              <a:t>ﺗﺠﻤﻊ</a:t>
            </a:r>
            <a:r>
              <a:rPr lang="en-US" sz="2800" dirty="0">
                <a:solidFill>
                  <a:srgbClr val="FF0000"/>
                </a:solidFill>
                <a:cs typeface="B Nazanin" pitchFamily="2" charset="-78"/>
              </a:rPr>
              <a:t>:(Aggregation ) </a:t>
            </a:r>
          </a:p>
        </p:txBody>
      </p:sp>
      <p:sp>
        <p:nvSpPr>
          <p:cNvPr id="4" name="TextBox 3"/>
          <p:cNvSpPr txBox="1"/>
          <p:nvPr/>
        </p:nvSpPr>
        <p:spPr>
          <a:xfrm>
            <a:off x="827584" y="2048649"/>
            <a:ext cx="7848872" cy="3108543"/>
          </a:xfrm>
          <a:prstGeom prst="rect">
            <a:avLst/>
          </a:prstGeom>
          <a:noFill/>
        </p:spPr>
        <p:txBody>
          <a:bodyPr wrap="square" rtlCol="0">
            <a:spAutoFit/>
          </a:bodyPr>
          <a:lstStyle/>
          <a:p>
            <a:pPr algn="just" rtl="1"/>
            <a:r>
              <a:rPr lang="fa-IR" sz="2800" dirty="0" err="1">
                <a:cs typeface="B Nazanin" pitchFamily="2" charset="-78"/>
              </a:rPr>
              <a:t>ﺗﺠﻤـﻊ</a:t>
            </a:r>
            <a:r>
              <a:rPr lang="fa-IR" sz="2800" dirty="0">
                <a:cs typeface="B Nazanin" pitchFamily="2" charset="-78"/>
              </a:rPr>
              <a:t> </a:t>
            </a:r>
            <a:r>
              <a:rPr lang="fa-IR" sz="2800" dirty="0" err="1">
                <a:cs typeface="B Nazanin" pitchFamily="2" charset="-78"/>
              </a:rPr>
              <a:t>ﻳﻌﻨﻲ</a:t>
            </a:r>
            <a:r>
              <a:rPr lang="fa-IR" sz="2800" dirty="0">
                <a:cs typeface="B Nazanin" pitchFamily="2" charset="-78"/>
              </a:rPr>
              <a:t> </a:t>
            </a:r>
            <a:r>
              <a:rPr lang="fa-IR" sz="2800" dirty="0" err="1">
                <a:cs typeface="B Nazanin" pitchFamily="2" charset="-78"/>
              </a:rPr>
              <a:t>ﺳﺎﺧﺘﻦ</a:t>
            </a:r>
            <a:r>
              <a:rPr lang="fa-IR" sz="2800" dirty="0">
                <a:cs typeface="B Nazanin" pitchFamily="2" charset="-78"/>
              </a:rPr>
              <a:t> </a:t>
            </a:r>
            <a:r>
              <a:rPr lang="fa-IR" sz="2800" dirty="0" err="1">
                <a:cs typeface="B Nazanin" pitchFamily="2" charset="-78"/>
              </a:rPr>
              <a:t>ﻳﻚ</a:t>
            </a:r>
            <a:r>
              <a:rPr lang="fa-IR" sz="2800" dirty="0">
                <a:cs typeface="B Nazanin" pitchFamily="2" charset="-78"/>
              </a:rPr>
              <a:t> </a:t>
            </a:r>
            <a:r>
              <a:rPr lang="fa-IR" sz="2800" dirty="0" err="1">
                <a:cs typeface="B Nazanin" pitchFamily="2" charset="-78"/>
              </a:rPr>
              <a:t>ﻧﻮﻉ</a:t>
            </a:r>
            <a:r>
              <a:rPr lang="fa-IR" sz="2800" dirty="0">
                <a:cs typeface="B Nazanin" pitchFamily="2" charset="-78"/>
              </a:rPr>
              <a:t> </a:t>
            </a:r>
            <a:r>
              <a:rPr lang="fa-IR" sz="2800" dirty="0" err="1">
                <a:cs typeface="B Nazanin" pitchFamily="2" charset="-78"/>
              </a:rPr>
              <a:t>ﻣﻮﺟﻮﺩﻳﺖ</a:t>
            </a:r>
            <a:r>
              <a:rPr lang="fa-IR" sz="2800" dirty="0">
                <a:cs typeface="B Nazanin" pitchFamily="2" charset="-78"/>
              </a:rPr>
              <a:t> </a:t>
            </a:r>
            <a:r>
              <a:rPr lang="fa-IR" sz="2800" dirty="0" err="1" smtClean="0">
                <a:cs typeface="B Nazanin" pitchFamily="2" charset="-78"/>
              </a:rPr>
              <a:t>ﺟﺪﻳﺪ</a:t>
            </a:r>
            <a:r>
              <a:rPr lang="fa-IR" sz="2800" dirty="0" smtClean="0">
                <a:cs typeface="B Nazanin" pitchFamily="2" charset="-78"/>
              </a:rPr>
              <a:t> ﻭ </a:t>
            </a:r>
            <a:r>
              <a:rPr lang="fa-IR" sz="2800" dirty="0" err="1">
                <a:cs typeface="B Nazanin" pitchFamily="2" charset="-78"/>
              </a:rPr>
              <a:t>ﻭﺍﺣﺪ</a:t>
            </a:r>
            <a:r>
              <a:rPr lang="fa-IR" sz="2800" dirty="0">
                <a:cs typeface="B Nazanin" pitchFamily="2" charset="-78"/>
              </a:rPr>
              <a:t> </a:t>
            </a:r>
            <a:r>
              <a:rPr lang="fa-IR" sz="2800" dirty="0" err="1">
                <a:cs typeface="B Nazanin" pitchFamily="2" charset="-78"/>
              </a:rPr>
              <a:t>ﺑﺮ</a:t>
            </a:r>
            <a:r>
              <a:rPr lang="fa-IR" sz="2800" dirty="0">
                <a:cs typeface="B Nazanin" pitchFamily="2" charset="-78"/>
              </a:rPr>
              <a:t> </a:t>
            </a:r>
            <a:r>
              <a:rPr lang="fa-IR" sz="2800" dirty="0" err="1" smtClean="0">
                <a:cs typeface="B Nazanin" pitchFamily="2" charset="-78"/>
              </a:rPr>
              <a:t>ﺍﺳﺎﺱﺩﻭ</a:t>
            </a:r>
            <a:r>
              <a:rPr lang="fa-IR" sz="2800" dirty="0" smtClean="0">
                <a:cs typeface="B Nazanin" pitchFamily="2" charset="-78"/>
              </a:rPr>
              <a:t> </a:t>
            </a:r>
            <a:r>
              <a:rPr lang="fa-IR" sz="2800" dirty="0" err="1">
                <a:cs typeface="B Nazanin" pitchFamily="2" charset="-78"/>
              </a:rPr>
              <a:t>ﻳﺎ</a:t>
            </a:r>
            <a:r>
              <a:rPr lang="fa-IR" sz="2800" dirty="0">
                <a:cs typeface="B Nazanin" pitchFamily="2" charset="-78"/>
              </a:rPr>
              <a:t> </a:t>
            </a:r>
            <a:r>
              <a:rPr lang="fa-IR" sz="2800" dirty="0" smtClean="0">
                <a:cs typeface="B Nazanin" pitchFamily="2" charset="-78"/>
              </a:rPr>
              <a:t>چند </a:t>
            </a:r>
            <a:r>
              <a:rPr lang="fa-IR" sz="2800" dirty="0" err="1" smtClean="0">
                <a:cs typeface="B Nazanin" pitchFamily="2" charset="-78"/>
              </a:rPr>
              <a:t>ﻣﻮﺟﻮﺩﻳﺖ</a:t>
            </a:r>
            <a:r>
              <a:rPr lang="fa-IR" sz="2800" dirty="0" smtClean="0">
                <a:cs typeface="B Nazanin" pitchFamily="2" charset="-78"/>
              </a:rPr>
              <a:t> </a:t>
            </a:r>
            <a:r>
              <a:rPr lang="fa-IR" sz="2800" dirty="0" err="1">
                <a:cs typeface="B Nazanin" pitchFamily="2" charset="-78"/>
              </a:rPr>
              <a:t>ﻛﻪ</a:t>
            </a:r>
            <a:r>
              <a:rPr lang="fa-IR" sz="2800" dirty="0">
                <a:cs typeface="B Nazanin" pitchFamily="2" charset="-78"/>
              </a:rPr>
              <a:t> </a:t>
            </a:r>
            <a:r>
              <a:rPr lang="fa-IR" sz="2800" dirty="0" err="1">
                <a:cs typeface="B Nazanin" pitchFamily="2" charset="-78"/>
              </a:rPr>
              <a:t>ﺧﻮﺩ</a:t>
            </a:r>
            <a:r>
              <a:rPr lang="fa-IR" sz="2800" dirty="0">
                <a:cs typeface="B Nazanin" pitchFamily="2" charset="-78"/>
              </a:rPr>
              <a:t> </a:t>
            </a:r>
            <a:r>
              <a:rPr lang="fa-IR" sz="2800" dirty="0" err="1">
                <a:cs typeface="B Nazanin" pitchFamily="2" charset="-78"/>
              </a:rPr>
              <a:t>ﺑﺎﻫﻢ</a:t>
            </a:r>
            <a:r>
              <a:rPr lang="fa-IR" sz="2800" dirty="0">
                <a:cs typeface="B Nazanin" pitchFamily="2" charset="-78"/>
              </a:rPr>
              <a:t> </a:t>
            </a:r>
            <a:r>
              <a:rPr lang="fa-IR" sz="2800" dirty="0" err="1">
                <a:cs typeface="B Nazanin" pitchFamily="2" charset="-78"/>
              </a:rPr>
              <a:t>ﺍﺭﺗﺒﺎﻁ</a:t>
            </a:r>
            <a:r>
              <a:rPr lang="fa-IR" sz="2800" dirty="0">
                <a:cs typeface="B Nazanin" pitchFamily="2" charset="-78"/>
              </a:rPr>
              <a:t> </a:t>
            </a:r>
            <a:r>
              <a:rPr lang="fa-IR" sz="2800" dirty="0" err="1" smtClean="0">
                <a:cs typeface="B Nazanin" pitchFamily="2" charset="-78"/>
              </a:rPr>
              <a:t>ﺩﺍﺭﻧـﺪ</a:t>
            </a:r>
            <a:r>
              <a:rPr lang="en-US" sz="2800" dirty="0" smtClean="0">
                <a:cs typeface="B Nazanin" pitchFamily="2" charset="-78"/>
              </a:rPr>
              <a:t>.</a:t>
            </a:r>
            <a:r>
              <a:rPr lang="fa-IR" sz="2800" dirty="0" smtClean="0">
                <a:cs typeface="B Nazanin" pitchFamily="2" charset="-78"/>
              </a:rPr>
              <a:t> </a:t>
            </a:r>
            <a:r>
              <a:rPr lang="fa-IR" sz="2800" dirty="0" err="1">
                <a:cs typeface="B Nazanin" pitchFamily="2" charset="-78"/>
              </a:rPr>
              <a:t>ﺩﺭ</a:t>
            </a:r>
            <a:r>
              <a:rPr lang="fa-IR" sz="2800" dirty="0">
                <a:cs typeface="B Nazanin" pitchFamily="2" charset="-78"/>
              </a:rPr>
              <a:t> </a:t>
            </a:r>
            <a:r>
              <a:rPr lang="fa-IR" sz="2800" dirty="0" err="1">
                <a:cs typeface="B Nazanin" pitchFamily="2" charset="-78"/>
              </a:rPr>
              <a:t>ﻭﺍﻗﻊ</a:t>
            </a:r>
            <a:r>
              <a:rPr lang="fa-IR" sz="2800" dirty="0">
                <a:cs typeface="B Nazanin" pitchFamily="2" charset="-78"/>
              </a:rPr>
              <a:t> </a:t>
            </a:r>
            <a:r>
              <a:rPr lang="fa-IR" sz="2800" dirty="0" err="1">
                <a:cs typeface="B Nazanin" pitchFamily="2" charset="-78"/>
              </a:rPr>
              <a:t>ﻣﺠﻤﻮﻋﻪ</a:t>
            </a:r>
            <a:r>
              <a:rPr lang="fa-IR" sz="2800" dirty="0">
                <a:cs typeface="B Nazanin" pitchFamily="2" charset="-78"/>
              </a:rPr>
              <a:t> </a:t>
            </a:r>
            <a:r>
              <a:rPr lang="fa-IR" sz="2800" dirty="0" err="1">
                <a:cs typeface="B Nazanin" pitchFamily="2" charset="-78"/>
              </a:rPr>
              <a:t>ﺍﻱ</a:t>
            </a:r>
            <a:r>
              <a:rPr lang="fa-IR" sz="2800" dirty="0">
                <a:cs typeface="B Nazanin" pitchFamily="2" charset="-78"/>
              </a:rPr>
              <a:t> </a:t>
            </a:r>
            <a:r>
              <a:rPr lang="fa-IR" sz="2800" dirty="0" err="1" smtClean="0">
                <a:cs typeface="B Nazanin" pitchFamily="2" charset="-78"/>
              </a:rPr>
              <a:t>ﺍﺯ</a:t>
            </a:r>
            <a:r>
              <a:rPr lang="fa-IR" sz="2800" dirty="0" smtClean="0">
                <a:cs typeface="B Nazanin" pitchFamily="2" charset="-78"/>
              </a:rPr>
              <a:t> </a:t>
            </a:r>
            <a:r>
              <a:rPr lang="fa-IR" sz="2800" dirty="0" err="1">
                <a:cs typeface="B Nazanin" pitchFamily="2" charset="-78"/>
              </a:rPr>
              <a:t>ﻣﻮﺟﻮﺩﻳﺘﻬﺎ</a:t>
            </a:r>
            <a:r>
              <a:rPr lang="fa-IR" sz="2800" dirty="0">
                <a:cs typeface="B Nazanin" pitchFamily="2" charset="-78"/>
              </a:rPr>
              <a:t> ﻭ </a:t>
            </a:r>
            <a:r>
              <a:rPr lang="fa-IR" sz="2800" dirty="0" err="1">
                <a:cs typeface="B Nazanin" pitchFamily="2" charset="-78"/>
              </a:rPr>
              <a:t>ﺍﺭﺗﺒﺎﻃﺎﺕ</a:t>
            </a:r>
            <a:r>
              <a:rPr lang="fa-IR" sz="2800" dirty="0">
                <a:cs typeface="B Nazanin" pitchFamily="2" charset="-78"/>
              </a:rPr>
              <a:t> </a:t>
            </a:r>
            <a:r>
              <a:rPr lang="fa-IR" sz="2800" dirty="0" err="1">
                <a:cs typeface="B Nazanin" pitchFamily="2" charset="-78"/>
              </a:rPr>
              <a:t>ﺭﺍ</a:t>
            </a:r>
            <a:r>
              <a:rPr lang="fa-IR" sz="2800" dirty="0">
                <a:cs typeface="B Nazanin" pitchFamily="2" charset="-78"/>
              </a:rPr>
              <a:t> </a:t>
            </a:r>
            <a:r>
              <a:rPr lang="fa-IR" sz="2800" dirty="0" err="1">
                <a:cs typeface="B Nazanin" pitchFamily="2" charset="-78"/>
              </a:rPr>
              <a:t>ﺑﺎ</a:t>
            </a:r>
            <a:r>
              <a:rPr lang="fa-IR" sz="2800" dirty="0">
                <a:cs typeface="B Nazanin" pitchFamily="2" charset="-78"/>
              </a:rPr>
              <a:t> </a:t>
            </a:r>
            <a:r>
              <a:rPr lang="fa-IR" sz="2800" dirty="0" err="1">
                <a:cs typeface="B Nazanin" pitchFamily="2" charset="-78"/>
              </a:rPr>
              <a:t>ﻫﻢ</a:t>
            </a:r>
            <a:r>
              <a:rPr lang="fa-IR" sz="2800" dirty="0">
                <a:cs typeface="B Nazanin" pitchFamily="2" charset="-78"/>
              </a:rPr>
              <a:t> </a:t>
            </a:r>
            <a:r>
              <a:rPr lang="fa-IR" sz="2800" dirty="0" err="1">
                <a:cs typeface="B Nazanin" pitchFamily="2" charset="-78"/>
              </a:rPr>
              <a:t>ﻣﺠﺘﻤﻊ</a:t>
            </a:r>
            <a:r>
              <a:rPr lang="fa-IR" sz="2800" dirty="0">
                <a:cs typeface="B Nazanin" pitchFamily="2" charset="-78"/>
              </a:rPr>
              <a:t> </a:t>
            </a:r>
            <a:r>
              <a:rPr lang="fa-IR" sz="2800" dirty="0" err="1">
                <a:cs typeface="B Nazanin" pitchFamily="2" charset="-78"/>
              </a:rPr>
              <a:t>ﻛﺮﺩﻩ</a:t>
            </a:r>
            <a:r>
              <a:rPr lang="fa-IR" sz="2800" dirty="0">
                <a:cs typeface="B Nazanin" pitchFamily="2" charset="-78"/>
              </a:rPr>
              <a:t> ﻭ </a:t>
            </a:r>
            <a:r>
              <a:rPr lang="fa-IR" sz="2800" dirty="0" err="1">
                <a:cs typeface="B Nazanin" pitchFamily="2" charset="-78"/>
              </a:rPr>
              <a:t>ﺑﻪ</a:t>
            </a:r>
            <a:r>
              <a:rPr lang="fa-IR" sz="2800" dirty="0">
                <a:cs typeface="B Nazanin" pitchFamily="2" charset="-78"/>
              </a:rPr>
              <a:t> </a:t>
            </a:r>
            <a:r>
              <a:rPr lang="fa-IR" sz="2800" dirty="0" err="1">
                <a:cs typeface="B Nazanin" pitchFamily="2" charset="-78"/>
              </a:rPr>
              <a:t>ﻋﻨﻮﺍﻥ</a:t>
            </a:r>
            <a:r>
              <a:rPr lang="fa-IR" sz="2800" dirty="0">
                <a:cs typeface="B Nazanin" pitchFamily="2" charset="-78"/>
              </a:rPr>
              <a:t> </a:t>
            </a:r>
            <a:r>
              <a:rPr lang="fa-IR" sz="2800" dirty="0" err="1">
                <a:cs typeface="B Nazanin" pitchFamily="2" charset="-78"/>
              </a:rPr>
              <a:t>ﻳﻚ</a:t>
            </a:r>
            <a:r>
              <a:rPr lang="fa-IR" sz="2800" dirty="0">
                <a:cs typeface="B Nazanin" pitchFamily="2" charset="-78"/>
              </a:rPr>
              <a:t> </a:t>
            </a:r>
            <a:r>
              <a:rPr lang="fa-IR" sz="2800" dirty="0" err="1">
                <a:cs typeface="B Nazanin" pitchFamily="2" charset="-78"/>
              </a:rPr>
              <a:t>ﻧﻮﻉ</a:t>
            </a:r>
            <a:r>
              <a:rPr lang="fa-IR" sz="2800" dirty="0">
                <a:cs typeface="B Nazanin" pitchFamily="2" charset="-78"/>
              </a:rPr>
              <a:t> </a:t>
            </a:r>
            <a:r>
              <a:rPr lang="fa-IR" sz="2800" dirty="0" err="1">
                <a:cs typeface="B Nazanin" pitchFamily="2" charset="-78"/>
              </a:rPr>
              <a:t>ﻣﻮﺟﻮﺩﻳﺖ</a:t>
            </a:r>
            <a:r>
              <a:rPr lang="fa-IR" sz="2800" dirty="0">
                <a:cs typeface="B Nazanin" pitchFamily="2" charset="-78"/>
              </a:rPr>
              <a:t> </a:t>
            </a:r>
            <a:r>
              <a:rPr lang="fa-IR" sz="2800" dirty="0" err="1">
                <a:cs typeface="B Nazanin" pitchFamily="2" charset="-78"/>
              </a:rPr>
              <a:t>ﻭﺍﺣﺪ</a:t>
            </a:r>
            <a:r>
              <a:rPr lang="fa-IR" sz="2800" dirty="0">
                <a:cs typeface="B Nazanin" pitchFamily="2" charset="-78"/>
              </a:rPr>
              <a:t> </a:t>
            </a:r>
            <a:r>
              <a:rPr lang="fa-IR" sz="2800" dirty="0" err="1">
                <a:cs typeface="B Nazanin" pitchFamily="2" charset="-78"/>
              </a:rPr>
              <a:t>ﺩﺭ</a:t>
            </a:r>
            <a:r>
              <a:rPr lang="fa-IR" sz="2800" dirty="0">
                <a:cs typeface="B Nazanin" pitchFamily="2" charset="-78"/>
              </a:rPr>
              <a:t> </a:t>
            </a:r>
            <a:r>
              <a:rPr lang="fa-IR" sz="2800" dirty="0" err="1">
                <a:cs typeface="B Nazanin" pitchFamily="2" charset="-78"/>
              </a:rPr>
              <a:t>ﻧﻈﺮ</a:t>
            </a:r>
            <a:r>
              <a:rPr lang="fa-IR" sz="2800" dirty="0">
                <a:cs typeface="B Nazanin" pitchFamily="2" charset="-78"/>
              </a:rPr>
              <a:t> </a:t>
            </a:r>
            <a:r>
              <a:rPr lang="fa-IR" sz="2800" dirty="0" err="1" smtClean="0">
                <a:cs typeface="B Nazanin" pitchFamily="2" charset="-78"/>
              </a:rPr>
              <a:t>می‌گیرند</a:t>
            </a:r>
            <a:r>
              <a:rPr lang="fa-IR" sz="2800" dirty="0" smtClean="0">
                <a:cs typeface="B Nazanin" pitchFamily="2" charset="-78"/>
              </a:rPr>
              <a:t>، </a:t>
            </a:r>
            <a:r>
              <a:rPr lang="fa-IR" sz="2800" dirty="0" err="1" smtClean="0">
                <a:cs typeface="B Nazanin" pitchFamily="2" charset="-78"/>
              </a:rPr>
              <a:t>ﺍﻳـﻦ</a:t>
            </a:r>
            <a:r>
              <a:rPr lang="fa-IR" sz="2800" dirty="0" smtClean="0">
                <a:cs typeface="B Nazanin" pitchFamily="2" charset="-78"/>
              </a:rPr>
              <a:t> </a:t>
            </a:r>
            <a:r>
              <a:rPr lang="fa-IR" sz="2800" dirty="0" err="1">
                <a:cs typeface="B Nazanin" pitchFamily="2" charset="-78"/>
              </a:rPr>
              <a:t>ﻧـﻮﻉ</a:t>
            </a:r>
            <a:r>
              <a:rPr lang="fa-IR" sz="2800" dirty="0">
                <a:cs typeface="B Nazanin" pitchFamily="2" charset="-78"/>
              </a:rPr>
              <a:t> </a:t>
            </a:r>
            <a:r>
              <a:rPr lang="fa-IR" sz="2800" dirty="0" err="1">
                <a:cs typeface="B Nazanin" pitchFamily="2" charset="-78"/>
              </a:rPr>
              <a:t>ﻣﻮﺟـﻮﺩﻳﺖ</a:t>
            </a:r>
            <a:r>
              <a:rPr lang="fa-IR" sz="2800" dirty="0">
                <a:cs typeface="B Nazanin" pitchFamily="2" charset="-78"/>
              </a:rPr>
              <a:t> </a:t>
            </a:r>
            <a:r>
              <a:rPr lang="fa-IR" sz="2800" dirty="0" err="1">
                <a:cs typeface="B Nazanin" pitchFamily="2" charset="-78"/>
              </a:rPr>
              <a:t>ﺧـﻮﺩ</a:t>
            </a:r>
            <a:r>
              <a:rPr lang="fa-IR" sz="2800" dirty="0">
                <a:cs typeface="B Nazanin" pitchFamily="2" charset="-78"/>
              </a:rPr>
              <a:t> </a:t>
            </a:r>
            <a:r>
              <a:rPr lang="fa-IR" sz="2800" dirty="0" err="1" smtClean="0">
                <a:cs typeface="B Nazanin" pitchFamily="2" charset="-78"/>
              </a:rPr>
              <a:t>ﻣـﻲﺗـﻮﺍﻧﺪ</a:t>
            </a:r>
            <a:r>
              <a:rPr lang="fa-IR" sz="2800" dirty="0" smtClean="0">
                <a:cs typeface="B Nazanin" pitchFamily="2" charset="-78"/>
              </a:rPr>
              <a:t> </a:t>
            </a:r>
            <a:r>
              <a:rPr lang="fa-IR" sz="2800" dirty="0" err="1">
                <a:cs typeface="B Nazanin" pitchFamily="2" charset="-78"/>
              </a:rPr>
              <a:t>ﺑـﺎ</a:t>
            </a:r>
            <a:r>
              <a:rPr lang="fa-IR" sz="2800" dirty="0">
                <a:cs typeface="B Nazanin" pitchFamily="2" charset="-78"/>
              </a:rPr>
              <a:t> </a:t>
            </a:r>
            <a:r>
              <a:rPr lang="fa-IR" sz="2800" dirty="0" err="1">
                <a:cs typeface="B Nazanin" pitchFamily="2" charset="-78"/>
              </a:rPr>
              <a:t>ﻧﻮﻉ</a:t>
            </a:r>
            <a:r>
              <a:rPr lang="fa-IR" sz="2800" dirty="0">
                <a:cs typeface="B Nazanin" pitchFamily="2" charset="-78"/>
              </a:rPr>
              <a:t> </a:t>
            </a:r>
            <a:r>
              <a:rPr lang="fa-IR" sz="2800" dirty="0" err="1">
                <a:cs typeface="B Nazanin" pitchFamily="2" charset="-78"/>
              </a:rPr>
              <a:t>ﻣﻮﺟﻮﺩﻳﺖ</a:t>
            </a:r>
            <a:r>
              <a:rPr lang="fa-IR" sz="2800" dirty="0">
                <a:cs typeface="B Nazanin" pitchFamily="2" charset="-78"/>
              </a:rPr>
              <a:t> </a:t>
            </a:r>
            <a:r>
              <a:rPr lang="fa-IR" sz="2800" dirty="0" err="1">
                <a:cs typeface="B Nazanin" pitchFamily="2" charset="-78"/>
              </a:rPr>
              <a:t>ﺩﻳﮕﺮﻱ</a:t>
            </a:r>
            <a:r>
              <a:rPr lang="fa-IR" sz="2800" dirty="0">
                <a:cs typeface="B Nazanin" pitchFamily="2" charset="-78"/>
              </a:rPr>
              <a:t> </a:t>
            </a:r>
            <a:r>
              <a:rPr lang="fa-IR" sz="2800" dirty="0" err="1">
                <a:cs typeface="B Nazanin" pitchFamily="2" charset="-78"/>
              </a:rPr>
              <a:t>ﺍﺭﺗﺒﺎﻁ</a:t>
            </a:r>
            <a:r>
              <a:rPr lang="fa-IR" sz="2800" dirty="0">
                <a:cs typeface="B Nazanin" pitchFamily="2" charset="-78"/>
              </a:rPr>
              <a:t> </a:t>
            </a:r>
            <a:r>
              <a:rPr lang="fa-IR" sz="2800" dirty="0" err="1">
                <a:cs typeface="B Nazanin" pitchFamily="2" charset="-78"/>
              </a:rPr>
              <a:t>ﺩﺍﺷﺘﻪ</a:t>
            </a:r>
            <a:r>
              <a:rPr lang="fa-IR" sz="2800" dirty="0">
                <a:cs typeface="B Nazanin" pitchFamily="2" charset="-78"/>
              </a:rPr>
              <a:t> </a:t>
            </a:r>
            <a:r>
              <a:rPr lang="fa-IR" sz="2800" dirty="0" err="1" smtClean="0">
                <a:cs typeface="B Nazanin" pitchFamily="2" charset="-78"/>
              </a:rPr>
              <a:t>ﺑﺎﺷﺪ</a:t>
            </a:r>
            <a:r>
              <a:rPr lang="fa-IR" sz="2800" dirty="0" smtClean="0">
                <a:cs typeface="B Nazanin" pitchFamily="2" charset="-78"/>
              </a:rPr>
              <a:t>.</a:t>
            </a:r>
          </a:p>
          <a:p>
            <a:pPr algn="just" rtl="1"/>
            <a:r>
              <a:rPr lang="fa-IR" sz="2800" dirty="0">
                <a:cs typeface="B Nazanin" pitchFamily="2" charset="-78"/>
              </a:rPr>
              <a:t> </a:t>
            </a:r>
            <a:r>
              <a:rPr lang="fa-IR" sz="2800" dirty="0" smtClean="0">
                <a:cs typeface="B Nazanin" pitchFamily="2" charset="-78"/>
              </a:rPr>
              <a:t>   </a:t>
            </a:r>
            <a:r>
              <a:rPr lang="fa-IR" sz="2800" dirty="0" err="1" smtClean="0">
                <a:cs typeface="B Nazanin" pitchFamily="2" charset="-78"/>
              </a:rPr>
              <a:t>ﺩﺭ</a:t>
            </a:r>
            <a:r>
              <a:rPr lang="fa-IR" sz="2800" dirty="0" smtClean="0">
                <a:cs typeface="B Nazanin" pitchFamily="2" charset="-78"/>
              </a:rPr>
              <a:t> </a:t>
            </a:r>
            <a:r>
              <a:rPr lang="fa-IR" sz="2800" dirty="0" err="1">
                <a:cs typeface="B Nazanin" pitchFamily="2" charset="-78"/>
              </a:rPr>
              <a:t>ﻭﺍﻗﻊ</a:t>
            </a:r>
            <a:r>
              <a:rPr lang="fa-IR" sz="2800" dirty="0">
                <a:cs typeface="B Nazanin" pitchFamily="2" charset="-78"/>
              </a:rPr>
              <a:t> </a:t>
            </a:r>
            <a:r>
              <a:rPr lang="fa-IR" sz="2800" dirty="0" err="1">
                <a:cs typeface="B Nazanin" pitchFamily="2" charset="-78"/>
              </a:rPr>
              <a:t>ﺯﻣﺎﻧﻲ</a:t>
            </a:r>
            <a:r>
              <a:rPr lang="fa-IR" sz="2800" dirty="0">
                <a:cs typeface="B Nazanin" pitchFamily="2" charset="-78"/>
              </a:rPr>
              <a:t> </a:t>
            </a:r>
            <a:r>
              <a:rPr lang="fa-IR" sz="2800" dirty="0" err="1">
                <a:cs typeface="B Nazanin" pitchFamily="2" charset="-78"/>
              </a:rPr>
              <a:t>ﺍﺯ</a:t>
            </a:r>
            <a:r>
              <a:rPr lang="fa-IR" sz="2800" dirty="0">
                <a:cs typeface="B Nazanin" pitchFamily="2" charset="-78"/>
              </a:rPr>
              <a:t> </a:t>
            </a:r>
            <a:r>
              <a:rPr lang="fa-IR" sz="2800" dirty="0" err="1">
                <a:cs typeface="B Nazanin" pitchFamily="2" charset="-78"/>
              </a:rPr>
              <a:t>ﺗﺠﻤﻊ</a:t>
            </a:r>
            <a:r>
              <a:rPr lang="fa-IR" sz="2800" dirty="0">
                <a:cs typeface="B Nazanin" pitchFamily="2" charset="-78"/>
              </a:rPr>
              <a:t> </a:t>
            </a:r>
            <a:r>
              <a:rPr lang="fa-IR" sz="2800" dirty="0" err="1">
                <a:cs typeface="B Nazanin" pitchFamily="2" charset="-78"/>
              </a:rPr>
              <a:t>ﺍﺳﺘﻔﺎﺩﻩ</a:t>
            </a:r>
            <a:r>
              <a:rPr lang="fa-IR" sz="2800" dirty="0">
                <a:cs typeface="B Nazanin" pitchFamily="2" charset="-78"/>
              </a:rPr>
              <a:t> </a:t>
            </a:r>
            <a:r>
              <a:rPr lang="fa-IR" sz="2800" dirty="0" err="1" smtClean="0">
                <a:cs typeface="B Nazanin" pitchFamily="2" charset="-78"/>
              </a:rPr>
              <a:t>می‌شوﺩ</a:t>
            </a:r>
            <a:r>
              <a:rPr lang="fa-IR" sz="2800" dirty="0" smtClean="0">
                <a:cs typeface="B Nazanin" pitchFamily="2" charset="-78"/>
              </a:rPr>
              <a:t> </a:t>
            </a:r>
            <a:r>
              <a:rPr lang="fa-IR" sz="2800" dirty="0" err="1">
                <a:cs typeface="B Nazanin" pitchFamily="2" charset="-78"/>
              </a:rPr>
              <a:t>ﻛﻪ</a:t>
            </a:r>
            <a:r>
              <a:rPr lang="fa-IR" sz="2800" dirty="0">
                <a:cs typeface="B Nazanin" pitchFamily="2" charset="-78"/>
              </a:rPr>
              <a:t> </a:t>
            </a:r>
            <a:r>
              <a:rPr lang="fa-IR" sz="2800" dirty="0" err="1">
                <a:cs typeface="B Nazanin" pitchFamily="2" charset="-78"/>
              </a:rPr>
              <a:t>ﺑﺨﻮﺍﻫﻴﻢ</a:t>
            </a:r>
            <a:r>
              <a:rPr lang="fa-IR" sz="2800" dirty="0">
                <a:cs typeface="B Nazanin" pitchFamily="2" charset="-78"/>
              </a:rPr>
              <a:t> </a:t>
            </a:r>
            <a:r>
              <a:rPr lang="fa-IR" sz="2800" dirty="0" err="1">
                <a:cs typeface="B Nazanin" pitchFamily="2" charset="-78"/>
              </a:rPr>
              <a:t>ﺍﺭﺗﺒﺎﻃﻲ</a:t>
            </a:r>
            <a:r>
              <a:rPr lang="fa-IR" sz="2800" dirty="0">
                <a:cs typeface="B Nazanin" pitchFamily="2" charset="-78"/>
              </a:rPr>
              <a:t> </a:t>
            </a:r>
            <a:r>
              <a:rPr lang="fa-IR" sz="2800" dirty="0" err="1">
                <a:cs typeface="B Nazanin" pitchFamily="2" charset="-78"/>
              </a:rPr>
              <a:t>ﺭﺍ</a:t>
            </a:r>
            <a:r>
              <a:rPr lang="fa-IR" sz="2800" dirty="0">
                <a:cs typeface="B Nazanin" pitchFamily="2" charset="-78"/>
              </a:rPr>
              <a:t> </a:t>
            </a:r>
            <a:r>
              <a:rPr lang="fa-IR" sz="2800" dirty="0" err="1">
                <a:cs typeface="B Nazanin" pitchFamily="2" charset="-78"/>
              </a:rPr>
              <a:t>ﺑﻴﻦ</a:t>
            </a:r>
            <a:r>
              <a:rPr lang="fa-IR" sz="2800" dirty="0">
                <a:cs typeface="B Nazanin" pitchFamily="2" charset="-78"/>
              </a:rPr>
              <a:t> </a:t>
            </a:r>
            <a:r>
              <a:rPr lang="fa-IR" sz="2800" dirty="0" err="1" smtClean="0">
                <a:cs typeface="B Nazanin" pitchFamily="2" charset="-78"/>
              </a:rPr>
              <a:t>ﺍﺭﺗﺒﺎﻁﻫﺎ</a:t>
            </a:r>
            <a:r>
              <a:rPr lang="fa-IR" sz="2800" dirty="0" smtClean="0">
                <a:cs typeface="B Nazanin" pitchFamily="2" charset="-78"/>
              </a:rPr>
              <a:t> </a:t>
            </a:r>
            <a:r>
              <a:rPr lang="fa-IR" sz="2800" dirty="0" err="1">
                <a:cs typeface="B Nazanin" pitchFamily="2" charset="-78"/>
              </a:rPr>
              <a:t>ﺑﻴﺎﻥ</a:t>
            </a:r>
            <a:r>
              <a:rPr lang="fa-IR" sz="2800" dirty="0">
                <a:cs typeface="B Nazanin" pitchFamily="2" charset="-78"/>
              </a:rPr>
              <a:t> </a:t>
            </a:r>
            <a:r>
              <a:rPr lang="fa-IR" sz="2800" dirty="0" err="1">
                <a:cs typeface="B Nazanin" pitchFamily="2" charset="-78"/>
              </a:rPr>
              <a:t>ﻛﻨﻴﻢ</a:t>
            </a:r>
            <a:r>
              <a:rPr lang="fa-IR" sz="2800" dirty="0">
                <a:cs typeface="B Nazanin" pitchFamily="2" charset="-78"/>
              </a:rPr>
              <a:t> </a:t>
            </a:r>
            <a:r>
              <a:rPr lang="fa-IR" sz="2800" dirty="0" smtClean="0">
                <a:cs typeface="B Nazanin" pitchFamily="2" charset="-78"/>
              </a:rPr>
              <a:t>ﻭ </a:t>
            </a:r>
            <a:r>
              <a:rPr lang="fa-IR" sz="2800" dirty="0" err="1">
                <a:cs typeface="B Nazanin" pitchFamily="2" charset="-78"/>
              </a:rPr>
              <a:t>ﻳﺎ</a:t>
            </a:r>
            <a:r>
              <a:rPr lang="fa-IR" sz="2800" dirty="0">
                <a:cs typeface="B Nazanin" pitchFamily="2" charset="-78"/>
              </a:rPr>
              <a:t> </a:t>
            </a:r>
            <a:r>
              <a:rPr lang="fa-IR" sz="2800" dirty="0" err="1">
                <a:cs typeface="B Nazanin" pitchFamily="2" charset="-78"/>
              </a:rPr>
              <a:t>ﺑﺨﻮﺍﻫﻴﻢ</a:t>
            </a:r>
            <a:r>
              <a:rPr lang="fa-IR" sz="2800" dirty="0">
                <a:cs typeface="B Nazanin" pitchFamily="2" charset="-78"/>
              </a:rPr>
              <a:t> </a:t>
            </a:r>
            <a:r>
              <a:rPr lang="fa-IR" sz="2800" dirty="0" err="1" smtClean="0">
                <a:cs typeface="B Nazanin" pitchFamily="2" charset="-78"/>
              </a:rPr>
              <a:t>ارﺗﺒﺎﻃﺎﺕ</a:t>
            </a:r>
            <a:r>
              <a:rPr lang="fa-IR" sz="2800" dirty="0" smtClean="0">
                <a:cs typeface="B Nazanin" pitchFamily="2" charset="-78"/>
              </a:rPr>
              <a:t> </a:t>
            </a:r>
            <a:r>
              <a:rPr lang="fa-IR" sz="2800" dirty="0" err="1" smtClean="0">
                <a:cs typeface="B Nazanin" pitchFamily="2" charset="-78"/>
              </a:rPr>
              <a:t>ﺍﻓﺰونه</a:t>
            </a:r>
            <a:r>
              <a:rPr lang="fa-IR" sz="2800" dirty="0" smtClean="0">
                <a:cs typeface="B Nazanin" pitchFamily="2" charset="-78"/>
              </a:rPr>
              <a:t> را کم کنیم.</a:t>
            </a:r>
            <a:endParaRPr lang="en-US" sz="2800" dirty="0">
              <a:cs typeface="B Nazanin" pitchFamily="2" charset="-78"/>
            </a:endParaRPr>
          </a:p>
        </p:txBody>
      </p:sp>
    </p:spTree>
    <p:extLst>
      <p:ext uri="{BB962C8B-B14F-4D97-AF65-F5344CB8AC3E}">
        <p14:creationId xmlns:p14="http://schemas.microsoft.com/office/powerpoint/2010/main" val="20369157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70541" y="1124744"/>
            <a:ext cx="3231077" cy="523220"/>
          </a:xfrm>
          <a:prstGeom prst="rect">
            <a:avLst/>
          </a:prstGeom>
          <a:noFill/>
        </p:spPr>
        <p:txBody>
          <a:bodyPr wrap="none" rtlCol="0">
            <a:spAutoFit/>
          </a:bodyPr>
          <a:lstStyle/>
          <a:p>
            <a:pPr algn="r" rtl="1"/>
            <a:r>
              <a:rPr lang="fa-IR" sz="2800" dirty="0" err="1" smtClean="0">
                <a:solidFill>
                  <a:srgbClr val="FF0000"/>
                </a:solidFill>
                <a:cs typeface="B Nazanin" pitchFamily="2" charset="-78"/>
              </a:rPr>
              <a:t>ﺗﺠﻤﻊ</a:t>
            </a:r>
            <a:r>
              <a:rPr lang="en-US" sz="2800" dirty="0" smtClean="0">
                <a:solidFill>
                  <a:srgbClr val="FF0000"/>
                </a:solidFill>
                <a:cs typeface="B Nazanin" pitchFamily="2" charset="-78"/>
              </a:rPr>
              <a:t>:(Aggregation ) </a:t>
            </a:r>
            <a:endParaRPr lang="en-US" sz="2800" dirty="0">
              <a:solidFill>
                <a:srgbClr val="FF0000"/>
              </a:solidFill>
              <a:cs typeface="B Nazanin" pitchFamily="2" charset="-78"/>
            </a:endParaRPr>
          </a:p>
        </p:txBody>
      </p:sp>
      <p:sp>
        <p:nvSpPr>
          <p:cNvPr id="4" name="TextBox 3"/>
          <p:cNvSpPr txBox="1"/>
          <p:nvPr/>
        </p:nvSpPr>
        <p:spPr>
          <a:xfrm>
            <a:off x="827584" y="2048649"/>
            <a:ext cx="7848872" cy="523220"/>
          </a:xfrm>
          <a:prstGeom prst="rect">
            <a:avLst/>
          </a:prstGeom>
          <a:noFill/>
        </p:spPr>
        <p:txBody>
          <a:bodyPr wrap="square" rtlCol="0">
            <a:spAutoFit/>
          </a:bodyPr>
          <a:lstStyle/>
          <a:p>
            <a:pPr algn="just" rtl="1"/>
            <a:r>
              <a:rPr lang="fa-IR" sz="2800" dirty="0" smtClean="0">
                <a:solidFill>
                  <a:srgbClr val="FF0000"/>
                </a:solidFill>
                <a:cs typeface="B Nazanin" pitchFamily="2" charset="-78"/>
              </a:rPr>
              <a:t>مثال: </a:t>
            </a:r>
            <a:r>
              <a:rPr lang="fa-IR" sz="2800" dirty="0" smtClean="0">
                <a:cs typeface="B Nazanin" pitchFamily="2" charset="-78"/>
              </a:rPr>
              <a:t>تهیه کننده </a:t>
            </a:r>
            <a:r>
              <a:rPr lang="en-US" sz="2800" dirty="0" smtClean="0">
                <a:cs typeface="B Nazanin" pitchFamily="2" charset="-78"/>
              </a:rPr>
              <a:t>S</a:t>
            </a:r>
            <a:r>
              <a:rPr lang="fa-IR" sz="2800" dirty="0">
                <a:cs typeface="B Nazanin" pitchFamily="2" charset="-78"/>
              </a:rPr>
              <a:t>،</a:t>
            </a:r>
            <a:r>
              <a:rPr lang="fa-IR" sz="2800" dirty="0" smtClean="0">
                <a:cs typeface="B Nazanin" pitchFamily="2" charset="-78"/>
              </a:rPr>
              <a:t> قطعه </a:t>
            </a:r>
            <a:r>
              <a:rPr lang="en-US" sz="2800" dirty="0" smtClean="0">
                <a:cs typeface="B Nazanin" pitchFamily="2" charset="-78"/>
              </a:rPr>
              <a:t>P</a:t>
            </a:r>
            <a:r>
              <a:rPr lang="fa-IR" sz="2800" dirty="0" smtClean="0">
                <a:cs typeface="B Nazanin" pitchFamily="2" charset="-78"/>
              </a:rPr>
              <a:t> را برای استفاده در پروژه </a:t>
            </a:r>
            <a:r>
              <a:rPr lang="en-US" sz="2800" dirty="0" smtClean="0">
                <a:cs typeface="B Nazanin" pitchFamily="2" charset="-78"/>
              </a:rPr>
              <a:t>J</a:t>
            </a:r>
            <a:r>
              <a:rPr lang="fa-IR" sz="2800" dirty="0" smtClean="0">
                <a:cs typeface="B Nazanin" pitchFamily="2" charset="-78"/>
              </a:rPr>
              <a:t> تهیه </a:t>
            </a:r>
            <a:r>
              <a:rPr lang="fa-IR" sz="2800" dirty="0" err="1" smtClean="0">
                <a:cs typeface="B Nazanin" pitchFamily="2" charset="-78"/>
              </a:rPr>
              <a:t>می‌کند</a:t>
            </a:r>
            <a:r>
              <a:rPr lang="fa-IR" sz="2800" dirty="0" smtClean="0">
                <a:cs typeface="B Nazanin" pitchFamily="2" charset="-78"/>
              </a:rPr>
              <a:t>.</a:t>
            </a:r>
            <a:endParaRPr lang="en-US" sz="2800" dirty="0">
              <a:cs typeface="B Nazanin" pitchFamily="2" charset="-78"/>
            </a:endParaRPr>
          </a:p>
        </p:txBody>
      </p:sp>
      <p:pic>
        <p:nvPicPr>
          <p:cNvPr id="3" name="Picture 2"/>
          <p:cNvPicPr>
            <a:picLocks noChangeAspect="1"/>
          </p:cNvPicPr>
          <p:nvPr/>
        </p:nvPicPr>
        <p:blipFill>
          <a:blip r:embed="rId2"/>
          <a:stretch>
            <a:fillRect/>
          </a:stretch>
        </p:blipFill>
        <p:spPr>
          <a:xfrm>
            <a:off x="714142" y="2895941"/>
            <a:ext cx="3497818" cy="2909323"/>
          </a:xfrm>
          <a:prstGeom prst="rect">
            <a:avLst/>
          </a:prstGeom>
        </p:spPr>
      </p:pic>
      <p:pic>
        <p:nvPicPr>
          <p:cNvPr id="5" name="Picture 4"/>
          <p:cNvPicPr>
            <a:picLocks noChangeAspect="1"/>
          </p:cNvPicPr>
          <p:nvPr/>
        </p:nvPicPr>
        <p:blipFill>
          <a:blip r:embed="rId3"/>
          <a:stretch>
            <a:fillRect/>
          </a:stretch>
        </p:blipFill>
        <p:spPr>
          <a:xfrm>
            <a:off x="5247372" y="2972555"/>
            <a:ext cx="3023519" cy="2622440"/>
          </a:xfrm>
          <a:prstGeom prst="rect">
            <a:avLst/>
          </a:prstGeom>
        </p:spPr>
      </p:pic>
      <p:sp>
        <p:nvSpPr>
          <p:cNvPr id="6" name="Right Arrow 5"/>
          <p:cNvSpPr/>
          <p:nvPr/>
        </p:nvSpPr>
        <p:spPr>
          <a:xfrm>
            <a:off x="4283968" y="4005064"/>
            <a:ext cx="648072"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9279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72198" y="1214422"/>
            <a:ext cx="1277914" cy="461665"/>
          </a:xfrm>
          <a:prstGeom prst="rect">
            <a:avLst/>
          </a:prstGeom>
          <a:noFill/>
        </p:spPr>
        <p:txBody>
          <a:bodyPr wrap="none" rtlCol="0">
            <a:spAutoFit/>
          </a:bodyPr>
          <a:lstStyle/>
          <a:p>
            <a:r>
              <a:rPr lang="fa-IR" sz="2400" dirty="0" smtClean="0">
                <a:solidFill>
                  <a:srgbClr val="FF0000"/>
                </a:solidFill>
                <a:cs typeface="B Nazanin" pitchFamily="2" charset="-78"/>
              </a:rPr>
              <a:t>ساير مدل‌ها</a:t>
            </a:r>
            <a:endParaRPr lang="en-US" sz="2400" dirty="0">
              <a:solidFill>
                <a:srgbClr val="FF0000"/>
              </a:solidFill>
              <a:cs typeface="B Nazanin" pitchFamily="2" charset="-78"/>
            </a:endParaRPr>
          </a:p>
        </p:txBody>
      </p:sp>
      <p:sp>
        <p:nvSpPr>
          <p:cNvPr id="4" name="TextBox 3"/>
          <p:cNvSpPr txBox="1"/>
          <p:nvPr/>
        </p:nvSpPr>
        <p:spPr>
          <a:xfrm>
            <a:off x="928662" y="1928802"/>
            <a:ext cx="6929486" cy="830997"/>
          </a:xfrm>
          <a:prstGeom prst="rect">
            <a:avLst/>
          </a:prstGeom>
          <a:noFill/>
        </p:spPr>
        <p:txBody>
          <a:bodyPr wrap="square" rtlCol="0">
            <a:spAutoFit/>
          </a:bodyPr>
          <a:lstStyle/>
          <a:p>
            <a:pPr algn="r" rtl="1"/>
            <a:r>
              <a:rPr lang="fa-IR" sz="2400" dirty="0" smtClean="0">
                <a:cs typeface="B Nazanin" pitchFamily="2" charset="-78"/>
              </a:rPr>
              <a:t>مدل </a:t>
            </a:r>
            <a:r>
              <a:rPr lang="en-US" sz="2400" dirty="0" smtClean="0">
                <a:cs typeface="B Nazanin" pitchFamily="2" charset="-78"/>
              </a:rPr>
              <a:t>NIAM</a:t>
            </a:r>
            <a:endParaRPr lang="fa-IR" sz="2400" dirty="0" smtClean="0">
              <a:cs typeface="B Nazanin" pitchFamily="2" charset="-78"/>
            </a:endParaRPr>
          </a:p>
          <a:p>
            <a:pPr algn="r" rtl="1"/>
            <a:r>
              <a:rPr lang="fa-IR" sz="2400" dirty="0" smtClean="0">
                <a:cs typeface="B Nazanin" pitchFamily="2" charset="-78"/>
              </a:rPr>
              <a:t>مدل </a:t>
            </a:r>
            <a:r>
              <a:rPr lang="en-US" sz="2400" dirty="0" smtClean="0">
                <a:cs typeface="B Nazanin" pitchFamily="2" charset="-78"/>
              </a:rPr>
              <a:t>UML</a:t>
            </a:r>
            <a:endParaRPr lang="en-US" sz="2400" dirty="0">
              <a:cs typeface="B Nazanin" pitchFamily="2" charset="-78"/>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گذر از نمودار </a:t>
            </a:r>
            <a:r>
              <a:rPr lang="en-US" dirty="0" smtClean="0"/>
              <a:t>ER</a:t>
            </a:r>
            <a:r>
              <a:rPr lang="fa-IR" dirty="0" smtClean="0"/>
              <a:t> به جداول</a:t>
            </a:r>
            <a:endParaRPr lang="en-US" dirty="0"/>
          </a:p>
        </p:txBody>
      </p:sp>
      <p:sp>
        <p:nvSpPr>
          <p:cNvPr id="3" name="Content Placeholder 2"/>
          <p:cNvSpPr>
            <a:spLocks noGrp="1"/>
          </p:cNvSpPr>
          <p:nvPr>
            <p:ph idx="1"/>
          </p:nvPr>
        </p:nvSpPr>
        <p:spPr/>
        <p:txBody>
          <a:bodyPr/>
          <a:lstStyle/>
          <a:p>
            <a:r>
              <a:rPr lang="fa-IR" dirty="0" smtClean="0"/>
              <a:t>ساده‌ترين روش پياده‌سازي بانک اطلاعات، استفاده از جداول به هم پيوسته است.</a:t>
            </a:r>
          </a:p>
          <a:p>
            <a:r>
              <a:rPr lang="fa-IR" dirty="0" smtClean="0"/>
              <a:t>هر جدول بايد حداقل يک مشخصه منحصر به فرد براي سطرهاي خود داشته باشد که </a:t>
            </a:r>
            <a:r>
              <a:rPr lang="fa-IR" u="sng" dirty="0" smtClean="0"/>
              <a:t>کليد اصلي </a:t>
            </a:r>
            <a:r>
              <a:rPr lang="fa-IR" dirty="0" smtClean="0"/>
              <a:t>ناميده مي‌شود.</a:t>
            </a:r>
          </a:p>
          <a:p>
            <a:endParaRPr lang="fa-IR" dirty="0" smtClean="0"/>
          </a:p>
          <a:p>
            <a:r>
              <a:rPr lang="fa-IR" dirty="0" smtClean="0"/>
              <a:t>ارتباط جداول به يکي از دو صورت زير امکان‌پذير مي‌باشد:</a:t>
            </a:r>
          </a:p>
          <a:p>
            <a:pPr lvl="1"/>
            <a:r>
              <a:rPr lang="fa-IR" dirty="0" smtClean="0">
                <a:solidFill>
                  <a:srgbClr val="C00000"/>
                </a:solidFill>
              </a:rPr>
              <a:t>کليد خارجي</a:t>
            </a:r>
            <a:r>
              <a:rPr lang="fa-IR" dirty="0" smtClean="0"/>
              <a:t>: کليد اصلي يک جدول در جدول ديگري مي‌آيد</a:t>
            </a:r>
          </a:p>
          <a:p>
            <a:pPr lvl="1"/>
            <a:r>
              <a:rPr lang="fa-IR" dirty="0" smtClean="0">
                <a:solidFill>
                  <a:srgbClr val="C00000"/>
                </a:solidFill>
              </a:rPr>
              <a:t>جدول ارتباط</a:t>
            </a:r>
            <a:r>
              <a:rPr lang="fa-IR" dirty="0" smtClean="0"/>
              <a:t>: جدولي که ارتباط بين دو يا چند جدول را مشخص مي‌کند.</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2000"/>
                                        <p:tgtEl>
                                          <p:spTgt spid="3">
                                            <p:txEl>
                                              <p:pRg st="3" end="3"/>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2000"/>
                                        <p:tgtEl>
                                          <p:spTgt spid="3">
                                            <p:txEl>
                                              <p:pRg st="4" end="4"/>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الگوريتم نگاشت نمودار </a:t>
            </a:r>
            <a:r>
              <a:rPr lang="en-US" dirty="0" smtClean="0"/>
              <a:t>ER</a:t>
            </a:r>
            <a:r>
              <a:rPr lang="fa-IR" dirty="0" smtClean="0"/>
              <a:t> به جداول</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fa-IR" dirty="0" smtClean="0"/>
              <a:t>نگاشت انواع پديده‌هاي عادي</a:t>
            </a:r>
          </a:p>
          <a:p>
            <a:pPr marL="514350" indent="-514350">
              <a:buFont typeface="+mj-lt"/>
              <a:buAutoNum type="arabicPeriod"/>
            </a:pPr>
            <a:r>
              <a:rPr lang="fa-IR" dirty="0" smtClean="0"/>
              <a:t>نگاشت انواع پديده‌هاي ضعيف</a:t>
            </a:r>
          </a:p>
          <a:p>
            <a:pPr marL="514350" indent="-514350">
              <a:buFont typeface="+mj-lt"/>
              <a:buAutoNum type="arabicPeriod"/>
            </a:pPr>
            <a:r>
              <a:rPr lang="fa-IR" dirty="0" smtClean="0"/>
              <a:t>نگاشت انواع ارتباط دودويي يک به يک (1:1)</a:t>
            </a:r>
          </a:p>
          <a:p>
            <a:pPr marL="514350" indent="-514350">
              <a:buFont typeface="+mj-lt"/>
              <a:buAutoNum type="arabicPeriod"/>
            </a:pPr>
            <a:r>
              <a:rPr lang="fa-IR" dirty="0" smtClean="0"/>
              <a:t>نگاشت انواع ارتباط دودويي يک به چند (</a:t>
            </a:r>
            <a:r>
              <a:rPr lang="en-US" dirty="0" smtClean="0"/>
              <a:t>N</a:t>
            </a:r>
            <a:r>
              <a:rPr lang="fa-IR" dirty="0" smtClean="0"/>
              <a:t>:1)</a:t>
            </a:r>
          </a:p>
          <a:p>
            <a:pPr marL="514350" indent="-514350">
              <a:buFont typeface="+mj-lt"/>
              <a:buAutoNum type="arabicPeriod"/>
            </a:pPr>
            <a:r>
              <a:rPr lang="fa-IR" dirty="0" smtClean="0"/>
              <a:t>نگاشت انواع ارتباط دودويي چند به چند (</a:t>
            </a:r>
            <a:r>
              <a:rPr lang="en-US" dirty="0" smtClean="0"/>
              <a:t>N:M</a:t>
            </a:r>
            <a:r>
              <a:rPr lang="fa-IR" dirty="0" smtClean="0"/>
              <a:t>)</a:t>
            </a:r>
          </a:p>
          <a:p>
            <a:pPr marL="514350" indent="-514350">
              <a:buFont typeface="+mj-lt"/>
              <a:buAutoNum type="arabicPeriod"/>
            </a:pPr>
            <a:r>
              <a:rPr lang="fa-IR" dirty="0" smtClean="0"/>
              <a:t>نگاشت صفت‌هاي چند مقداري</a:t>
            </a:r>
          </a:p>
          <a:p>
            <a:pPr marL="514350" indent="-514350">
              <a:buFont typeface="+mj-lt"/>
              <a:buAutoNum type="arabicPeriod"/>
            </a:pPr>
            <a:r>
              <a:rPr lang="fa-IR" dirty="0" smtClean="0"/>
              <a:t>نگاشت انواع ارتباط چندتايي</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fa-IR" sz="4000" dirty="0" smtClean="0"/>
              <a:t>قدم 1: نگاشت انواع پديده‌هاي عادي</a:t>
            </a:r>
            <a:endParaRPr lang="en-US" sz="4000" dirty="0"/>
          </a:p>
        </p:txBody>
      </p:sp>
      <p:sp>
        <p:nvSpPr>
          <p:cNvPr id="3" name="Content Placeholder 2"/>
          <p:cNvSpPr>
            <a:spLocks noGrp="1"/>
          </p:cNvSpPr>
          <p:nvPr>
            <p:ph idx="1"/>
          </p:nvPr>
        </p:nvSpPr>
        <p:spPr/>
        <p:txBody>
          <a:bodyPr/>
          <a:lstStyle/>
          <a:p>
            <a:r>
              <a:rPr lang="fa-IR" dirty="0" smtClean="0"/>
              <a:t>براي هر </a:t>
            </a:r>
            <a:r>
              <a:rPr lang="fa-IR" dirty="0" smtClean="0">
                <a:solidFill>
                  <a:srgbClr val="C00000"/>
                </a:solidFill>
              </a:rPr>
              <a:t>پديده عادي </a:t>
            </a:r>
            <a:r>
              <a:rPr lang="fa-IR" dirty="0" smtClean="0"/>
              <a:t>نوع </a:t>
            </a:r>
            <a:r>
              <a:rPr lang="en-US" dirty="0" smtClean="0"/>
              <a:t>E</a:t>
            </a:r>
            <a:r>
              <a:rPr lang="fa-IR" dirty="0" smtClean="0"/>
              <a:t> در نمودار </a:t>
            </a:r>
            <a:r>
              <a:rPr lang="en-US" dirty="0" smtClean="0"/>
              <a:t>ER</a:t>
            </a:r>
            <a:r>
              <a:rPr lang="fa-IR" dirty="0" smtClean="0"/>
              <a:t>، </a:t>
            </a:r>
            <a:r>
              <a:rPr lang="fa-IR" dirty="0" smtClean="0">
                <a:solidFill>
                  <a:srgbClr val="C00000"/>
                </a:solidFill>
              </a:rPr>
              <a:t>يک جدول </a:t>
            </a:r>
            <a:r>
              <a:rPr lang="en-US" dirty="0" smtClean="0"/>
              <a:t>R</a:t>
            </a:r>
            <a:r>
              <a:rPr lang="fa-IR" dirty="0" smtClean="0"/>
              <a:t> که شامل تمامي </a:t>
            </a:r>
            <a:r>
              <a:rPr lang="fa-IR" dirty="0" smtClean="0">
                <a:solidFill>
                  <a:srgbClr val="C00000"/>
                </a:solidFill>
              </a:rPr>
              <a:t>صفات ساده </a:t>
            </a:r>
            <a:r>
              <a:rPr lang="en-US" dirty="0" smtClean="0"/>
              <a:t>E</a:t>
            </a:r>
            <a:r>
              <a:rPr lang="fa-IR" dirty="0" smtClean="0"/>
              <a:t> باشد ايجاد مي‌گردد.</a:t>
            </a:r>
            <a:endParaRPr lang="en-US" dirty="0" smtClean="0"/>
          </a:p>
          <a:p>
            <a:endParaRPr lang="fa-IR" dirty="0" smtClean="0"/>
          </a:p>
          <a:p>
            <a:r>
              <a:rPr lang="fa-IR" dirty="0" smtClean="0"/>
              <a:t>يک صفت يا مجموعه‌اي از صفات </a:t>
            </a:r>
            <a:r>
              <a:rPr lang="en-US" dirty="0" smtClean="0"/>
              <a:t>E</a:t>
            </a:r>
            <a:r>
              <a:rPr lang="fa-IR" dirty="0" smtClean="0"/>
              <a:t> که خاصيت کليدي داشته باشند را به عنوان </a:t>
            </a:r>
            <a:r>
              <a:rPr lang="fa-IR" dirty="0" smtClean="0">
                <a:solidFill>
                  <a:srgbClr val="C00000"/>
                </a:solidFill>
              </a:rPr>
              <a:t>کليد اصلي </a:t>
            </a:r>
            <a:r>
              <a:rPr lang="fa-IR" dirty="0" smtClean="0"/>
              <a:t>(</a:t>
            </a:r>
            <a:r>
              <a:rPr lang="en-US" dirty="0" smtClean="0"/>
              <a:t>primary key</a:t>
            </a:r>
            <a:r>
              <a:rPr lang="fa-IR" dirty="0" smtClean="0"/>
              <a:t>) براي </a:t>
            </a:r>
            <a:r>
              <a:rPr lang="en-US" dirty="0" smtClean="0"/>
              <a:t>R</a:t>
            </a:r>
            <a:r>
              <a:rPr lang="fa-IR" dirty="0" smtClean="0"/>
              <a:t> در نظر مي‌گيريم.</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r>
              <a:rPr lang="fa-IR" sz="3200" dirty="0" smtClean="0">
                <a:solidFill>
                  <a:srgbClr val="C00000"/>
                </a:solidFill>
              </a:rPr>
              <a:t>مثال</a:t>
            </a:r>
            <a:r>
              <a:rPr lang="fa-IR" sz="3200" dirty="0" smtClean="0"/>
              <a:t>: نگاشت انواع پديده‌هاي عادي</a:t>
            </a:r>
            <a:endParaRPr lang="en-US" sz="3200" dirty="0"/>
          </a:p>
        </p:txBody>
      </p:sp>
      <p:graphicFrame>
        <p:nvGraphicFramePr>
          <p:cNvPr id="18" name="Content Placeholder 17"/>
          <p:cNvGraphicFramePr>
            <a:graphicFrameLocks noGrp="1"/>
          </p:cNvGraphicFramePr>
          <p:nvPr>
            <p:ph idx="1"/>
          </p:nvPr>
        </p:nvGraphicFramePr>
        <p:xfrm>
          <a:off x="2071670" y="5357826"/>
          <a:ext cx="4953320" cy="365760"/>
        </p:xfrm>
        <a:graphic>
          <a:graphicData uri="http://schemas.openxmlformats.org/drawingml/2006/table">
            <a:tbl>
              <a:tblPr firstRow="1" bandRow="1">
                <a:tableStyleId>{5C22544A-7EE6-4342-B048-85BDC9FD1C3A}</a:tableStyleId>
              </a:tblPr>
              <a:tblGrid>
                <a:gridCol w="1316355"/>
                <a:gridCol w="435293"/>
                <a:gridCol w="1178243"/>
                <a:gridCol w="663893"/>
                <a:gridCol w="648018"/>
                <a:gridCol w="711518"/>
              </a:tblGrid>
              <a:tr h="0">
                <a:tc>
                  <a:txBody>
                    <a:bodyPr/>
                    <a:lstStyle/>
                    <a:p>
                      <a:r>
                        <a:rPr lang="fa-IR" u="sng" dirty="0" smtClean="0">
                          <a:cs typeface="B Nazanin" pitchFamily="2" charset="-78"/>
                        </a:rPr>
                        <a:t>شماره دانشجو</a:t>
                      </a:r>
                      <a:endParaRPr lang="en-US" u="sng" dirty="0">
                        <a:cs typeface="B Nazanin" pitchFamily="2" charset="-78"/>
                      </a:endParaRPr>
                    </a:p>
                  </a:txBody>
                  <a:tcPr/>
                </a:tc>
                <a:tc>
                  <a:txBody>
                    <a:bodyPr/>
                    <a:lstStyle/>
                    <a:p>
                      <a:r>
                        <a:rPr lang="fa-IR" dirty="0" smtClean="0">
                          <a:cs typeface="B Nazanin" pitchFamily="2" charset="-78"/>
                        </a:rPr>
                        <a:t>نام</a:t>
                      </a:r>
                      <a:endParaRPr lang="en-US" dirty="0">
                        <a:cs typeface="B Nazanin" pitchFamily="2" charset="-78"/>
                      </a:endParaRPr>
                    </a:p>
                  </a:txBody>
                  <a:tcPr/>
                </a:tc>
                <a:tc>
                  <a:txBody>
                    <a:bodyPr/>
                    <a:lstStyle/>
                    <a:p>
                      <a:r>
                        <a:rPr lang="fa-IR" dirty="0" smtClean="0">
                          <a:cs typeface="B Nazanin" pitchFamily="2" charset="-78"/>
                        </a:rPr>
                        <a:t>نام خانوادگي</a:t>
                      </a:r>
                      <a:endParaRPr lang="en-US" dirty="0">
                        <a:cs typeface="B Nazanin" pitchFamily="2" charset="-78"/>
                      </a:endParaRPr>
                    </a:p>
                  </a:txBody>
                  <a:tcPr/>
                </a:tc>
                <a:tc>
                  <a:txBody>
                    <a:bodyPr/>
                    <a:lstStyle/>
                    <a:p>
                      <a:r>
                        <a:rPr lang="fa-IR" dirty="0" smtClean="0">
                          <a:cs typeface="B Nazanin" pitchFamily="2" charset="-78"/>
                        </a:rPr>
                        <a:t>معدل</a:t>
                      </a:r>
                      <a:endParaRPr lang="en-US" dirty="0">
                        <a:cs typeface="B Nazanin" pitchFamily="2" charset="-78"/>
                      </a:endParaRPr>
                    </a:p>
                  </a:txBody>
                  <a:tcPr/>
                </a:tc>
                <a:tc>
                  <a:txBody>
                    <a:bodyPr/>
                    <a:lstStyle/>
                    <a:p>
                      <a:r>
                        <a:rPr lang="fa-IR" dirty="0" smtClean="0">
                          <a:cs typeface="B Nazanin" pitchFamily="2" charset="-78"/>
                        </a:rPr>
                        <a:t>رشته</a:t>
                      </a:r>
                      <a:endParaRPr lang="en-US" dirty="0">
                        <a:cs typeface="B Nazanin" pitchFamily="2" charset="-78"/>
                      </a:endParaRPr>
                    </a:p>
                  </a:txBody>
                  <a:tcPr/>
                </a:tc>
                <a:tc>
                  <a:txBody>
                    <a:bodyPr/>
                    <a:lstStyle/>
                    <a:p>
                      <a:r>
                        <a:rPr lang="fa-IR" dirty="0" smtClean="0">
                          <a:cs typeface="B Nazanin" pitchFamily="2" charset="-78"/>
                        </a:rPr>
                        <a:t>آدرس</a:t>
                      </a:r>
                      <a:endParaRPr lang="en-US" dirty="0">
                        <a:cs typeface="B Nazanin" pitchFamily="2" charset="-78"/>
                      </a:endParaRPr>
                    </a:p>
                  </a:txBody>
                  <a:tcPr/>
                </a:tc>
              </a:tr>
            </a:tbl>
          </a:graphicData>
        </a:graphic>
      </p:graphicFrame>
      <p:grpSp>
        <p:nvGrpSpPr>
          <p:cNvPr id="4" name="Group 3"/>
          <p:cNvGrpSpPr/>
          <p:nvPr/>
        </p:nvGrpSpPr>
        <p:grpSpPr>
          <a:xfrm>
            <a:off x="0" y="2071678"/>
            <a:ext cx="8715404" cy="2000265"/>
            <a:chOff x="0" y="2571743"/>
            <a:chExt cx="8715404" cy="2000265"/>
          </a:xfrm>
        </p:grpSpPr>
        <p:grpSp>
          <p:nvGrpSpPr>
            <p:cNvPr id="5" name="Group 1"/>
            <p:cNvGrpSpPr/>
            <p:nvPr/>
          </p:nvGrpSpPr>
          <p:grpSpPr>
            <a:xfrm>
              <a:off x="0" y="2571743"/>
              <a:ext cx="8715404" cy="2000265"/>
              <a:chOff x="0" y="3643313"/>
              <a:chExt cx="8715404" cy="2000265"/>
            </a:xfrm>
          </p:grpSpPr>
          <p:sp>
            <p:nvSpPr>
              <p:cNvPr id="7" name="Rectangle 2"/>
              <p:cNvSpPr/>
              <p:nvPr/>
            </p:nvSpPr>
            <p:spPr>
              <a:xfrm>
                <a:off x="785786" y="4766643"/>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دانشجو</a:t>
                </a:r>
                <a:endParaRPr lang="en-US" sz="2400" dirty="0">
                  <a:cs typeface="B Nazanin" pitchFamily="2" charset="-78"/>
                </a:endParaRPr>
              </a:p>
            </p:txBody>
          </p:sp>
          <p:sp>
            <p:nvSpPr>
              <p:cNvPr id="8" name="Diamond 7"/>
              <p:cNvSpPr/>
              <p:nvPr/>
            </p:nvSpPr>
            <p:spPr>
              <a:xfrm>
                <a:off x="4143372" y="4429132"/>
                <a:ext cx="1285884" cy="1214446"/>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cs typeface="B Nazanin" pitchFamily="2" charset="-78"/>
                  </a:rPr>
                  <a:t>کمک هزينه</a:t>
                </a:r>
                <a:endParaRPr lang="en-US" sz="2000" dirty="0">
                  <a:cs typeface="B Nazanin" pitchFamily="2" charset="-78"/>
                </a:endParaRPr>
              </a:p>
            </p:txBody>
          </p:sp>
          <p:sp>
            <p:nvSpPr>
              <p:cNvPr id="9" name="Rectangle 8"/>
              <p:cNvSpPr/>
              <p:nvPr/>
            </p:nvSpPr>
            <p:spPr>
              <a:xfrm>
                <a:off x="6357950" y="4766643"/>
                <a:ext cx="2357454" cy="571504"/>
              </a:xfrm>
              <a:prstGeom prst="rect">
                <a:avLst/>
              </a:prstGeom>
              <a:ln cmpd="dbl">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وابستگان</a:t>
                </a:r>
                <a:endParaRPr lang="en-US" sz="2400" dirty="0">
                  <a:cs typeface="B Nazanin" pitchFamily="2" charset="-78"/>
                </a:endParaRPr>
              </a:p>
            </p:txBody>
          </p:sp>
          <p:cxnSp>
            <p:nvCxnSpPr>
              <p:cNvPr id="10" name="Straight Connector 9"/>
              <p:cNvCxnSpPr>
                <a:endCxn id="8" idx="1"/>
              </p:cNvCxnSpPr>
              <p:nvPr/>
            </p:nvCxnSpPr>
            <p:spPr>
              <a:xfrm flipV="1">
                <a:off x="3143240" y="5036355"/>
                <a:ext cx="1000132" cy="160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8" idx="3"/>
                <a:endCxn id="9" idx="1"/>
              </p:cNvCxnSpPr>
              <p:nvPr/>
            </p:nvCxnSpPr>
            <p:spPr>
              <a:xfrm>
                <a:off x="5429256" y="5036355"/>
                <a:ext cx="928694" cy="16040"/>
              </a:xfrm>
              <a:prstGeom prst="line">
                <a:avLst/>
              </a:prstGeom>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0" y="3714751"/>
                <a:ext cx="1785950"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شماره دانشجو</a:t>
                </a:r>
                <a:endParaRPr lang="en-US" u="sng" dirty="0">
                  <a:solidFill>
                    <a:schemeClr val="tx1"/>
                  </a:solidFill>
                  <a:cs typeface="B Nazanin" pitchFamily="2" charset="-78"/>
                </a:endParaRPr>
              </a:p>
            </p:txBody>
          </p:sp>
          <p:sp>
            <p:nvSpPr>
              <p:cNvPr id="13" name="Oval 12"/>
              <p:cNvSpPr/>
              <p:nvPr/>
            </p:nvSpPr>
            <p:spPr>
              <a:xfrm>
                <a:off x="5000628" y="3643313"/>
                <a:ext cx="1928826"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شماره دانشجويي</a:t>
                </a:r>
                <a:endParaRPr lang="en-US" u="sng" dirty="0">
                  <a:solidFill>
                    <a:schemeClr val="tx1"/>
                  </a:solidFill>
                  <a:cs typeface="B Nazanin" pitchFamily="2" charset="-78"/>
                </a:endParaRPr>
              </a:p>
            </p:txBody>
          </p:sp>
          <p:sp>
            <p:nvSpPr>
              <p:cNvPr id="14" name="Oval 13"/>
              <p:cNvSpPr/>
              <p:nvPr/>
            </p:nvSpPr>
            <p:spPr>
              <a:xfrm>
                <a:off x="7000892" y="3643313"/>
                <a:ext cx="1643074"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شماره وابسته</a:t>
                </a:r>
                <a:endParaRPr lang="en-US" u="sng" dirty="0">
                  <a:solidFill>
                    <a:schemeClr val="tx1"/>
                  </a:solidFill>
                  <a:cs typeface="B Nazanin" pitchFamily="2" charset="-78"/>
                </a:endParaRPr>
              </a:p>
            </p:txBody>
          </p:sp>
          <p:cxnSp>
            <p:nvCxnSpPr>
              <p:cNvPr id="15" name="Straight Connector 14"/>
              <p:cNvCxnSpPr>
                <a:stCxn id="12" idx="4"/>
              </p:cNvCxnSpPr>
              <p:nvPr/>
            </p:nvCxnSpPr>
            <p:spPr>
              <a:xfrm rot="16200000" flipH="1">
                <a:off x="732223" y="4304130"/>
                <a:ext cx="571504" cy="2500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3" idx="4"/>
              </p:cNvCxnSpPr>
              <p:nvPr/>
            </p:nvCxnSpPr>
            <p:spPr>
              <a:xfrm rot="16200000" flipH="1">
                <a:off x="5947180" y="4089802"/>
                <a:ext cx="642942" cy="60722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4" idx="4"/>
              </p:cNvCxnSpPr>
              <p:nvPr/>
            </p:nvCxnSpPr>
            <p:spPr>
              <a:xfrm rot="5400000">
                <a:off x="7161629" y="4054083"/>
                <a:ext cx="642942" cy="678659"/>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Rectangle 5"/>
            <p:cNvSpPr/>
            <p:nvPr/>
          </p:nvSpPr>
          <p:spPr>
            <a:xfrm>
              <a:off x="6483573" y="3768937"/>
              <a:ext cx="2143140" cy="42862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Oval 18"/>
          <p:cNvSpPr/>
          <p:nvPr/>
        </p:nvSpPr>
        <p:spPr>
          <a:xfrm>
            <a:off x="500034" y="1571612"/>
            <a:ext cx="2214578"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نام و نام خانوادگي</a:t>
            </a:r>
            <a:endParaRPr lang="en-US" dirty="0">
              <a:solidFill>
                <a:schemeClr val="tx1"/>
              </a:solidFill>
              <a:cs typeface="B Nazanin" pitchFamily="2" charset="-78"/>
            </a:endParaRPr>
          </a:p>
        </p:txBody>
      </p:sp>
      <p:cxnSp>
        <p:nvCxnSpPr>
          <p:cNvPr id="20" name="Straight Connector 19"/>
          <p:cNvCxnSpPr>
            <a:stCxn id="19" idx="4"/>
            <a:endCxn id="7" idx="0"/>
          </p:cNvCxnSpPr>
          <p:nvPr/>
        </p:nvCxnSpPr>
        <p:spPr>
          <a:xfrm rot="16200000" flipH="1">
            <a:off x="1188534" y="2419029"/>
            <a:ext cx="1194768" cy="357190"/>
          </a:xfrm>
          <a:prstGeom prst="line">
            <a:avLst/>
          </a:prstGeom>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285720" y="714356"/>
            <a:ext cx="1143008"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نام</a:t>
            </a:r>
            <a:endParaRPr lang="en-US" dirty="0">
              <a:solidFill>
                <a:schemeClr val="tx1"/>
              </a:solidFill>
              <a:cs typeface="B Nazanin" pitchFamily="2" charset="-78"/>
            </a:endParaRPr>
          </a:p>
        </p:txBody>
      </p:sp>
      <p:cxnSp>
        <p:nvCxnSpPr>
          <p:cNvPr id="23" name="Straight Connector 22"/>
          <p:cNvCxnSpPr>
            <a:stCxn id="22" idx="4"/>
          </p:cNvCxnSpPr>
          <p:nvPr/>
        </p:nvCxnSpPr>
        <p:spPr>
          <a:xfrm rot="16200000" flipH="1">
            <a:off x="750067" y="1250141"/>
            <a:ext cx="428630" cy="214316"/>
          </a:xfrm>
          <a:prstGeom prst="line">
            <a:avLst/>
          </a:prstGeom>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1571604" y="714356"/>
            <a:ext cx="1643074"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نام خانوادگي</a:t>
            </a:r>
            <a:endParaRPr lang="en-US" dirty="0">
              <a:solidFill>
                <a:schemeClr val="tx1"/>
              </a:solidFill>
              <a:cs typeface="B Nazanin" pitchFamily="2" charset="-78"/>
            </a:endParaRPr>
          </a:p>
        </p:txBody>
      </p:sp>
      <p:cxnSp>
        <p:nvCxnSpPr>
          <p:cNvPr id="25" name="Straight Connector 24"/>
          <p:cNvCxnSpPr/>
          <p:nvPr/>
        </p:nvCxnSpPr>
        <p:spPr>
          <a:xfrm rot="5400000">
            <a:off x="1875216" y="1053687"/>
            <a:ext cx="428628" cy="607223"/>
          </a:xfrm>
          <a:prstGeom prst="line">
            <a:avLst/>
          </a:prstGeom>
        </p:spPr>
        <p:style>
          <a:lnRef idx="1">
            <a:schemeClr val="accent1"/>
          </a:lnRef>
          <a:fillRef idx="0">
            <a:schemeClr val="accent1"/>
          </a:fillRef>
          <a:effectRef idx="0">
            <a:schemeClr val="accent1"/>
          </a:effectRef>
          <a:fontRef idx="minor">
            <a:schemeClr val="tx1"/>
          </a:fontRef>
        </p:style>
      </p:cxnSp>
      <p:sp>
        <p:nvSpPr>
          <p:cNvPr id="32" name="Oval 31"/>
          <p:cNvSpPr/>
          <p:nvPr/>
        </p:nvSpPr>
        <p:spPr>
          <a:xfrm>
            <a:off x="1785918" y="2000240"/>
            <a:ext cx="1285884"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معدل</a:t>
            </a:r>
            <a:endParaRPr lang="en-US" dirty="0">
              <a:solidFill>
                <a:schemeClr val="tx1"/>
              </a:solidFill>
              <a:cs typeface="B Nazanin" pitchFamily="2" charset="-78"/>
            </a:endParaRPr>
          </a:p>
        </p:txBody>
      </p:sp>
      <p:cxnSp>
        <p:nvCxnSpPr>
          <p:cNvPr id="33" name="Straight Connector 32"/>
          <p:cNvCxnSpPr>
            <a:stCxn id="32" idx="4"/>
            <a:endCxn id="7" idx="0"/>
          </p:cNvCxnSpPr>
          <p:nvPr/>
        </p:nvCxnSpPr>
        <p:spPr>
          <a:xfrm rot="5400000">
            <a:off x="1813617" y="2579765"/>
            <a:ext cx="766140" cy="46434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3000364" y="2357430"/>
            <a:ext cx="1214446"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آدرس</a:t>
            </a:r>
            <a:endParaRPr lang="en-US" dirty="0">
              <a:solidFill>
                <a:schemeClr val="tx1"/>
              </a:solidFill>
              <a:cs typeface="B Nazanin" pitchFamily="2" charset="-78"/>
            </a:endParaRPr>
          </a:p>
        </p:txBody>
      </p:sp>
      <p:cxnSp>
        <p:nvCxnSpPr>
          <p:cNvPr id="35" name="Straight Connector 34"/>
          <p:cNvCxnSpPr/>
          <p:nvPr/>
        </p:nvCxnSpPr>
        <p:spPr>
          <a:xfrm rot="5400000">
            <a:off x="2911066" y="2589605"/>
            <a:ext cx="428630" cy="821537"/>
          </a:xfrm>
          <a:prstGeom prst="line">
            <a:avLst/>
          </a:prstGeom>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285720" y="5324789"/>
            <a:ext cx="1643074" cy="461665"/>
          </a:xfrm>
          <a:prstGeom prst="rect">
            <a:avLst/>
          </a:prstGeom>
          <a:noFill/>
        </p:spPr>
        <p:txBody>
          <a:bodyPr wrap="square" rtlCol="0">
            <a:spAutoFit/>
          </a:bodyPr>
          <a:lstStyle/>
          <a:p>
            <a:r>
              <a:rPr lang="fa-IR" sz="2400" dirty="0" smtClean="0">
                <a:cs typeface="B Roya" pitchFamily="2" charset="-78"/>
              </a:rPr>
              <a:t>جدول دانشجو</a:t>
            </a:r>
            <a:endParaRPr lang="en-US" sz="2400" dirty="0">
              <a:cs typeface="B Roya" pitchFamily="2" charset="-78"/>
            </a:endParaRPr>
          </a:p>
        </p:txBody>
      </p:sp>
      <p:sp>
        <p:nvSpPr>
          <p:cNvPr id="44" name="Oval 43"/>
          <p:cNvSpPr/>
          <p:nvPr/>
        </p:nvSpPr>
        <p:spPr>
          <a:xfrm>
            <a:off x="2786050" y="1643050"/>
            <a:ext cx="1214446"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رشته</a:t>
            </a:r>
            <a:endParaRPr lang="en-US" dirty="0">
              <a:solidFill>
                <a:schemeClr val="tx1"/>
              </a:solidFill>
              <a:cs typeface="B Nazanin" pitchFamily="2" charset="-78"/>
            </a:endParaRPr>
          </a:p>
        </p:txBody>
      </p:sp>
      <p:cxnSp>
        <p:nvCxnSpPr>
          <p:cNvPr id="45" name="Straight Connector 44"/>
          <p:cNvCxnSpPr>
            <a:stCxn id="44" idx="4"/>
          </p:cNvCxnSpPr>
          <p:nvPr/>
        </p:nvCxnSpPr>
        <p:spPr>
          <a:xfrm rot="5400000">
            <a:off x="2268125" y="2089538"/>
            <a:ext cx="1143008" cy="1107289"/>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fa-IR" sz="4000" dirty="0" smtClean="0"/>
              <a:t>قدم 2: نگاشت انواع پديده‌هاي ضعيف</a:t>
            </a:r>
            <a:endParaRPr lang="en-US" sz="4000" dirty="0"/>
          </a:p>
        </p:txBody>
      </p:sp>
      <p:sp>
        <p:nvSpPr>
          <p:cNvPr id="3" name="Content Placeholder 2"/>
          <p:cNvSpPr>
            <a:spLocks noGrp="1"/>
          </p:cNvSpPr>
          <p:nvPr>
            <p:ph idx="1"/>
          </p:nvPr>
        </p:nvSpPr>
        <p:spPr/>
        <p:txBody>
          <a:bodyPr/>
          <a:lstStyle/>
          <a:p>
            <a:r>
              <a:rPr lang="fa-IR" dirty="0" smtClean="0"/>
              <a:t>براي هر </a:t>
            </a:r>
            <a:r>
              <a:rPr lang="fa-IR" dirty="0" smtClean="0">
                <a:solidFill>
                  <a:srgbClr val="C00000"/>
                </a:solidFill>
              </a:rPr>
              <a:t>پديده ضعيف </a:t>
            </a:r>
            <a:r>
              <a:rPr lang="fa-IR" dirty="0" smtClean="0"/>
              <a:t>نوع </a:t>
            </a:r>
            <a:r>
              <a:rPr lang="en-US" dirty="0" smtClean="0"/>
              <a:t>W</a:t>
            </a:r>
            <a:r>
              <a:rPr lang="fa-IR" dirty="0" smtClean="0"/>
              <a:t>در نمودار </a:t>
            </a:r>
            <a:r>
              <a:rPr lang="en-US" dirty="0" smtClean="0"/>
              <a:t>ER</a:t>
            </a:r>
            <a:r>
              <a:rPr lang="fa-IR" dirty="0" smtClean="0"/>
              <a:t> که با پديده نوع </a:t>
            </a:r>
            <a:r>
              <a:rPr lang="en-US" dirty="0" smtClean="0"/>
              <a:t>E</a:t>
            </a:r>
            <a:r>
              <a:rPr lang="fa-IR" dirty="0" smtClean="0"/>
              <a:t> در ارتباط است، </a:t>
            </a:r>
            <a:r>
              <a:rPr lang="fa-IR" dirty="0" smtClean="0">
                <a:solidFill>
                  <a:srgbClr val="C00000"/>
                </a:solidFill>
              </a:rPr>
              <a:t>يک جدول </a:t>
            </a:r>
            <a:r>
              <a:rPr lang="en-US" dirty="0" smtClean="0"/>
              <a:t>R</a:t>
            </a:r>
            <a:r>
              <a:rPr lang="fa-IR" dirty="0" smtClean="0"/>
              <a:t> ايجاد مي‌گردد که شامل تمامي </a:t>
            </a:r>
            <a:r>
              <a:rPr lang="fa-IR" dirty="0" smtClean="0">
                <a:solidFill>
                  <a:srgbClr val="C00000"/>
                </a:solidFill>
              </a:rPr>
              <a:t>صفات ساده </a:t>
            </a:r>
            <a:r>
              <a:rPr lang="fa-IR" dirty="0" smtClean="0"/>
              <a:t>يا اجزاي ساده صفات مرکب </a:t>
            </a:r>
            <a:r>
              <a:rPr lang="en-US" dirty="0" smtClean="0"/>
              <a:t>W</a:t>
            </a:r>
            <a:r>
              <a:rPr lang="fa-IR" dirty="0" smtClean="0"/>
              <a:t> باشد.</a:t>
            </a:r>
          </a:p>
          <a:p>
            <a:pPr algn="ctr">
              <a:buNone/>
            </a:pPr>
            <a:r>
              <a:rPr lang="fa-IR" dirty="0" smtClean="0"/>
              <a:t>+</a:t>
            </a:r>
            <a:r>
              <a:rPr lang="fa-IR" dirty="0" smtClean="0">
                <a:solidFill>
                  <a:srgbClr val="C00000"/>
                </a:solidFill>
              </a:rPr>
              <a:t> کليد اصلي پديده اصلي </a:t>
            </a:r>
            <a:endParaRPr lang="en-US" dirty="0" smtClean="0">
              <a:solidFill>
                <a:srgbClr val="C00000"/>
              </a:solidFill>
            </a:endParaRPr>
          </a:p>
          <a:p>
            <a:pPr algn="ctr">
              <a:buNone/>
            </a:pPr>
            <a:endParaRPr lang="fa-IR" dirty="0" smtClean="0"/>
          </a:p>
          <a:p>
            <a:pPr algn="ctr">
              <a:buNone/>
            </a:pPr>
            <a:r>
              <a:rPr lang="fa-IR" dirty="0" smtClean="0"/>
              <a:t> بعنوان کليد خارجي در جدول </a:t>
            </a:r>
            <a:r>
              <a:rPr lang="en-US" dirty="0" smtClean="0"/>
              <a:t>R</a:t>
            </a:r>
            <a:r>
              <a:rPr lang="fa-IR" dirty="0" smtClean="0"/>
              <a:t> محسوب مي‌گردد.</a:t>
            </a:r>
          </a:p>
          <a:p>
            <a:endParaRPr lang="fa-IR" dirty="0" smtClean="0"/>
          </a:p>
          <a:p>
            <a:r>
              <a:rPr lang="fa-IR" dirty="0" smtClean="0">
                <a:solidFill>
                  <a:srgbClr val="C00000"/>
                </a:solidFill>
              </a:rPr>
              <a:t>کليد اصلي </a:t>
            </a:r>
            <a:r>
              <a:rPr lang="fa-IR" dirty="0" smtClean="0"/>
              <a:t>: ترکيبي از کليد اصلي(</a:t>
            </a:r>
            <a:r>
              <a:rPr lang="fa-IR" sz="2000" dirty="0" smtClean="0"/>
              <a:t>پديده اصلي</a:t>
            </a:r>
            <a:r>
              <a:rPr lang="fa-IR" dirty="0" smtClean="0"/>
              <a:t>) و کليد جزئي پديده ضعيف مي‌باشد. </a:t>
            </a:r>
            <a:endParaRPr lang="en-US" dirty="0"/>
          </a:p>
        </p:txBody>
      </p:sp>
      <p:sp>
        <p:nvSpPr>
          <p:cNvPr id="4" name="Down Arrow 3"/>
          <p:cNvSpPr/>
          <p:nvPr/>
        </p:nvSpPr>
        <p:spPr>
          <a:xfrm>
            <a:off x="4429124" y="3786190"/>
            <a:ext cx="428628" cy="3571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r>
              <a:rPr lang="fa-IR" sz="3200" dirty="0" smtClean="0">
                <a:solidFill>
                  <a:srgbClr val="C00000"/>
                </a:solidFill>
              </a:rPr>
              <a:t>مثال</a:t>
            </a:r>
            <a:r>
              <a:rPr lang="fa-IR" sz="3200" dirty="0" smtClean="0"/>
              <a:t>: نگاشت انواع پديده‌هاي ضعيف</a:t>
            </a:r>
            <a:endParaRPr lang="en-US" sz="3200" dirty="0"/>
          </a:p>
        </p:txBody>
      </p:sp>
      <p:graphicFrame>
        <p:nvGraphicFramePr>
          <p:cNvPr id="18" name="Content Placeholder 17"/>
          <p:cNvGraphicFramePr>
            <a:graphicFrameLocks noGrp="1"/>
          </p:cNvGraphicFramePr>
          <p:nvPr>
            <p:ph idx="1"/>
          </p:nvPr>
        </p:nvGraphicFramePr>
        <p:xfrm>
          <a:off x="2344763" y="5357826"/>
          <a:ext cx="6013451" cy="365760"/>
        </p:xfrm>
        <a:graphic>
          <a:graphicData uri="http://schemas.openxmlformats.org/drawingml/2006/table">
            <a:tbl>
              <a:tblPr firstRow="1" bandRow="1">
                <a:tableStyleId>{5C22544A-7EE6-4342-B048-85BDC9FD1C3A}</a:tableStyleId>
              </a:tblPr>
              <a:tblGrid>
                <a:gridCol w="1316355"/>
                <a:gridCol w="1286193"/>
                <a:gridCol w="1627505"/>
                <a:gridCol w="1256030"/>
                <a:gridCol w="527368"/>
              </a:tblGrid>
              <a:tr h="0">
                <a:tc>
                  <a:txBody>
                    <a:bodyPr/>
                    <a:lstStyle/>
                    <a:p>
                      <a:r>
                        <a:rPr lang="fa-IR" u="sng" dirty="0" smtClean="0">
                          <a:cs typeface="B Nazanin" pitchFamily="2" charset="-78"/>
                        </a:rPr>
                        <a:t>شماره دانشجو</a:t>
                      </a:r>
                      <a:endParaRPr lang="en-US" u="sng" dirty="0">
                        <a:cs typeface="B Nazanin" pitchFamily="2" charset="-78"/>
                      </a:endParaRPr>
                    </a:p>
                  </a:txBody>
                  <a:tcPr/>
                </a:tc>
                <a:tc>
                  <a:txBody>
                    <a:bodyPr/>
                    <a:lstStyle/>
                    <a:p>
                      <a:r>
                        <a:rPr lang="fa-IR" u="sng" dirty="0" smtClean="0">
                          <a:cs typeface="B Nazanin" pitchFamily="2" charset="-78"/>
                        </a:rPr>
                        <a:t>شماره وابسته</a:t>
                      </a:r>
                      <a:endParaRPr lang="en-US" u="sng" dirty="0">
                        <a:cs typeface="B Nazanin" pitchFamily="2" charset="-78"/>
                      </a:endParaRPr>
                    </a:p>
                  </a:txBody>
                  <a:tcPr/>
                </a:tc>
                <a:tc>
                  <a:txBody>
                    <a:bodyPr/>
                    <a:lstStyle/>
                    <a:p>
                      <a:r>
                        <a:rPr lang="fa-IR" dirty="0" smtClean="0">
                          <a:cs typeface="B Nazanin" pitchFamily="2" charset="-78"/>
                        </a:rPr>
                        <a:t>نام و نام خانوادگي</a:t>
                      </a:r>
                      <a:endParaRPr lang="en-US" dirty="0">
                        <a:cs typeface="B Nazanin" pitchFamily="2" charset="-78"/>
                      </a:endParaRPr>
                    </a:p>
                  </a:txBody>
                  <a:tcPr/>
                </a:tc>
                <a:tc>
                  <a:txBody>
                    <a:bodyPr/>
                    <a:lstStyle/>
                    <a:p>
                      <a:r>
                        <a:rPr lang="fa-IR" dirty="0" smtClean="0">
                          <a:cs typeface="B Nazanin" pitchFamily="2" charset="-78"/>
                        </a:rPr>
                        <a:t>نوع وابستگي</a:t>
                      </a:r>
                      <a:endParaRPr lang="en-US" dirty="0">
                        <a:cs typeface="B Nazanin" pitchFamily="2" charset="-78"/>
                      </a:endParaRPr>
                    </a:p>
                  </a:txBody>
                  <a:tcPr/>
                </a:tc>
                <a:tc>
                  <a:txBody>
                    <a:bodyPr/>
                    <a:lstStyle/>
                    <a:p>
                      <a:r>
                        <a:rPr lang="fa-IR" dirty="0" smtClean="0">
                          <a:cs typeface="B Nazanin" pitchFamily="2" charset="-78"/>
                        </a:rPr>
                        <a:t>سن</a:t>
                      </a:r>
                      <a:endParaRPr lang="en-US" dirty="0">
                        <a:cs typeface="B Nazanin" pitchFamily="2" charset="-78"/>
                      </a:endParaRPr>
                    </a:p>
                  </a:txBody>
                  <a:tcPr/>
                </a:tc>
              </a:tr>
            </a:tbl>
          </a:graphicData>
        </a:graphic>
      </p:graphicFrame>
      <p:sp>
        <p:nvSpPr>
          <p:cNvPr id="22" name="Oval 21"/>
          <p:cNvSpPr/>
          <p:nvPr/>
        </p:nvSpPr>
        <p:spPr>
          <a:xfrm>
            <a:off x="285720" y="714356"/>
            <a:ext cx="1143008"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نام</a:t>
            </a:r>
            <a:endParaRPr lang="en-US" dirty="0">
              <a:solidFill>
                <a:schemeClr val="tx1"/>
              </a:solidFill>
              <a:cs typeface="B Nazanin" pitchFamily="2" charset="-78"/>
            </a:endParaRPr>
          </a:p>
        </p:txBody>
      </p:sp>
      <p:cxnSp>
        <p:nvCxnSpPr>
          <p:cNvPr id="23" name="Straight Connector 22"/>
          <p:cNvCxnSpPr>
            <a:stCxn id="22" idx="4"/>
          </p:cNvCxnSpPr>
          <p:nvPr/>
        </p:nvCxnSpPr>
        <p:spPr>
          <a:xfrm rot="16200000" flipH="1">
            <a:off x="750067" y="1250141"/>
            <a:ext cx="428630" cy="214316"/>
          </a:xfrm>
          <a:prstGeom prst="line">
            <a:avLst/>
          </a:prstGeom>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1571604" y="714356"/>
            <a:ext cx="1643074"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نام خانوادگي</a:t>
            </a:r>
            <a:endParaRPr lang="en-US" dirty="0">
              <a:solidFill>
                <a:schemeClr val="tx1"/>
              </a:solidFill>
              <a:cs typeface="B Nazanin" pitchFamily="2" charset="-78"/>
            </a:endParaRPr>
          </a:p>
        </p:txBody>
      </p:sp>
      <p:cxnSp>
        <p:nvCxnSpPr>
          <p:cNvPr id="25" name="Straight Connector 24"/>
          <p:cNvCxnSpPr/>
          <p:nvPr/>
        </p:nvCxnSpPr>
        <p:spPr>
          <a:xfrm rot="5400000">
            <a:off x="1875216" y="1053687"/>
            <a:ext cx="428628" cy="607223"/>
          </a:xfrm>
          <a:prstGeom prst="line">
            <a:avLst/>
          </a:prstGeom>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285720" y="5324789"/>
            <a:ext cx="1928826" cy="461665"/>
          </a:xfrm>
          <a:prstGeom prst="rect">
            <a:avLst/>
          </a:prstGeom>
          <a:noFill/>
        </p:spPr>
        <p:txBody>
          <a:bodyPr wrap="square" rtlCol="0">
            <a:spAutoFit/>
          </a:bodyPr>
          <a:lstStyle/>
          <a:p>
            <a:r>
              <a:rPr lang="fa-IR" sz="2400" dirty="0" smtClean="0">
                <a:cs typeface="B Roya" pitchFamily="2" charset="-78"/>
              </a:rPr>
              <a:t>جدول وابستگان</a:t>
            </a:r>
            <a:endParaRPr lang="en-US" sz="2400" dirty="0">
              <a:cs typeface="B Roya" pitchFamily="2" charset="-78"/>
            </a:endParaRPr>
          </a:p>
        </p:txBody>
      </p:sp>
      <p:grpSp>
        <p:nvGrpSpPr>
          <p:cNvPr id="60" name="Group 59"/>
          <p:cNvGrpSpPr/>
          <p:nvPr/>
        </p:nvGrpSpPr>
        <p:grpSpPr>
          <a:xfrm>
            <a:off x="0" y="1571612"/>
            <a:ext cx="8715404" cy="2500331"/>
            <a:chOff x="0" y="1571612"/>
            <a:chExt cx="8715404" cy="2500331"/>
          </a:xfrm>
        </p:grpSpPr>
        <p:grpSp>
          <p:nvGrpSpPr>
            <p:cNvPr id="3" name="Group 3"/>
            <p:cNvGrpSpPr/>
            <p:nvPr/>
          </p:nvGrpSpPr>
          <p:grpSpPr>
            <a:xfrm>
              <a:off x="0" y="1643050"/>
              <a:ext cx="8715404" cy="2428893"/>
              <a:chOff x="0" y="2143115"/>
              <a:chExt cx="8715404" cy="2428893"/>
            </a:xfrm>
          </p:grpSpPr>
          <p:grpSp>
            <p:nvGrpSpPr>
              <p:cNvPr id="4" name="Group 1"/>
              <p:cNvGrpSpPr/>
              <p:nvPr/>
            </p:nvGrpSpPr>
            <p:grpSpPr>
              <a:xfrm>
                <a:off x="0" y="2143115"/>
                <a:ext cx="8715404" cy="2428893"/>
                <a:chOff x="0" y="3214685"/>
                <a:chExt cx="8715404" cy="2428893"/>
              </a:xfrm>
            </p:grpSpPr>
            <p:sp>
              <p:nvSpPr>
                <p:cNvPr id="7" name="Rectangle 2"/>
                <p:cNvSpPr/>
                <p:nvPr/>
              </p:nvSpPr>
              <p:spPr>
                <a:xfrm>
                  <a:off x="785786" y="4766643"/>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دانشجو</a:t>
                  </a:r>
                  <a:endParaRPr lang="en-US" sz="2400" dirty="0">
                    <a:cs typeface="B Nazanin" pitchFamily="2" charset="-78"/>
                  </a:endParaRPr>
                </a:p>
              </p:txBody>
            </p:sp>
            <p:sp>
              <p:nvSpPr>
                <p:cNvPr id="8" name="Diamond 7"/>
                <p:cNvSpPr/>
                <p:nvPr/>
              </p:nvSpPr>
              <p:spPr>
                <a:xfrm>
                  <a:off x="4143372" y="4429132"/>
                  <a:ext cx="1285884" cy="1214446"/>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cs typeface="B Nazanin" pitchFamily="2" charset="-78"/>
                    </a:rPr>
                    <a:t>کمک هزينه</a:t>
                  </a:r>
                  <a:endParaRPr lang="en-US" sz="2000" dirty="0">
                    <a:cs typeface="B Nazanin" pitchFamily="2" charset="-78"/>
                  </a:endParaRPr>
                </a:p>
              </p:txBody>
            </p:sp>
            <p:sp>
              <p:nvSpPr>
                <p:cNvPr id="9" name="Rectangle 8"/>
                <p:cNvSpPr/>
                <p:nvPr/>
              </p:nvSpPr>
              <p:spPr>
                <a:xfrm>
                  <a:off x="6357950" y="4766643"/>
                  <a:ext cx="2357454" cy="571504"/>
                </a:xfrm>
                <a:prstGeom prst="rect">
                  <a:avLst/>
                </a:prstGeom>
                <a:ln cmpd="dbl">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وابستگان</a:t>
                  </a:r>
                  <a:endParaRPr lang="en-US" sz="2400" dirty="0">
                    <a:cs typeface="B Nazanin" pitchFamily="2" charset="-78"/>
                  </a:endParaRPr>
                </a:p>
              </p:txBody>
            </p:sp>
            <p:cxnSp>
              <p:nvCxnSpPr>
                <p:cNvPr id="10" name="Straight Connector 9"/>
                <p:cNvCxnSpPr>
                  <a:endCxn id="8" idx="1"/>
                </p:cNvCxnSpPr>
                <p:nvPr/>
              </p:nvCxnSpPr>
              <p:spPr>
                <a:xfrm flipV="1">
                  <a:off x="3143240" y="5036355"/>
                  <a:ext cx="1000132" cy="160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8" idx="3"/>
                  <a:endCxn id="9" idx="1"/>
                </p:cNvCxnSpPr>
                <p:nvPr/>
              </p:nvCxnSpPr>
              <p:spPr>
                <a:xfrm>
                  <a:off x="5429256" y="5036355"/>
                  <a:ext cx="928694" cy="16040"/>
                </a:xfrm>
                <a:prstGeom prst="line">
                  <a:avLst/>
                </a:prstGeom>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0" y="3714751"/>
                  <a:ext cx="1785950"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شماره دانشجو</a:t>
                  </a:r>
                  <a:endParaRPr lang="en-US" u="sng" dirty="0">
                    <a:solidFill>
                      <a:schemeClr val="tx1"/>
                    </a:solidFill>
                    <a:cs typeface="B Nazanin" pitchFamily="2" charset="-78"/>
                  </a:endParaRPr>
                </a:p>
              </p:txBody>
            </p:sp>
            <p:sp>
              <p:nvSpPr>
                <p:cNvPr id="13" name="Oval 12"/>
                <p:cNvSpPr/>
                <p:nvPr/>
              </p:nvSpPr>
              <p:spPr>
                <a:xfrm>
                  <a:off x="4572000" y="3214685"/>
                  <a:ext cx="1928826"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شماره دانشجويي</a:t>
                  </a:r>
                  <a:endParaRPr lang="en-US" u="sng" dirty="0">
                    <a:solidFill>
                      <a:schemeClr val="tx1"/>
                    </a:solidFill>
                    <a:cs typeface="B Nazanin" pitchFamily="2" charset="-78"/>
                  </a:endParaRPr>
                </a:p>
              </p:txBody>
            </p:sp>
            <p:sp>
              <p:nvSpPr>
                <p:cNvPr id="14" name="Oval 13"/>
                <p:cNvSpPr/>
                <p:nvPr/>
              </p:nvSpPr>
              <p:spPr>
                <a:xfrm>
                  <a:off x="5929322" y="3643313"/>
                  <a:ext cx="1571636"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شماره وابسته</a:t>
                  </a:r>
                  <a:endParaRPr lang="en-US" u="sng" dirty="0">
                    <a:solidFill>
                      <a:schemeClr val="tx1"/>
                    </a:solidFill>
                    <a:cs typeface="B Nazanin" pitchFamily="2" charset="-78"/>
                  </a:endParaRPr>
                </a:p>
              </p:txBody>
            </p:sp>
            <p:cxnSp>
              <p:nvCxnSpPr>
                <p:cNvPr id="15" name="Straight Connector 14"/>
                <p:cNvCxnSpPr>
                  <a:stCxn id="12" idx="4"/>
                </p:cNvCxnSpPr>
                <p:nvPr/>
              </p:nvCxnSpPr>
              <p:spPr>
                <a:xfrm rot="16200000" flipH="1">
                  <a:off x="732223" y="4304130"/>
                  <a:ext cx="571504" cy="2500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3" idx="4"/>
                </p:cNvCxnSpPr>
                <p:nvPr/>
              </p:nvCxnSpPr>
              <p:spPr>
                <a:xfrm rot="16200000" flipH="1">
                  <a:off x="5661429" y="3518296"/>
                  <a:ext cx="1143008" cy="139304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4" idx="4"/>
                </p:cNvCxnSpPr>
                <p:nvPr/>
              </p:nvCxnSpPr>
              <p:spPr>
                <a:xfrm rot="16200000" flipH="1">
                  <a:off x="6536543" y="4250538"/>
                  <a:ext cx="714382" cy="357188"/>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Rectangle 5"/>
              <p:cNvSpPr/>
              <p:nvPr/>
            </p:nvSpPr>
            <p:spPr>
              <a:xfrm>
                <a:off x="6483573" y="3768937"/>
                <a:ext cx="2143140" cy="42862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Oval 18"/>
            <p:cNvSpPr/>
            <p:nvPr/>
          </p:nvSpPr>
          <p:spPr>
            <a:xfrm>
              <a:off x="500034" y="1571612"/>
              <a:ext cx="2214578"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نام و نام خانوادگي</a:t>
              </a:r>
              <a:endParaRPr lang="en-US" dirty="0">
                <a:solidFill>
                  <a:schemeClr val="tx1"/>
                </a:solidFill>
                <a:cs typeface="B Nazanin" pitchFamily="2" charset="-78"/>
              </a:endParaRPr>
            </a:p>
          </p:txBody>
        </p:sp>
        <p:cxnSp>
          <p:nvCxnSpPr>
            <p:cNvPr id="20" name="Straight Connector 19"/>
            <p:cNvCxnSpPr>
              <a:stCxn id="19" idx="4"/>
              <a:endCxn id="7" idx="0"/>
            </p:cNvCxnSpPr>
            <p:nvPr/>
          </p:nvCxnSpPr>
          <p:spPr>
            <a:xfrm rot="16200000" flipH="1">
              <a:off x="1188534" y="2419029"/>
              <a:ext cx="1194768" cy="357190"/>
            </a:xfrm>
            <a:prstGeom prst="line">
              <a:avLst/>
            </a:prstGeom>
          </p:spPr>
          <p:style>
            <a:lnRef idx="1">
              <a:schemeClr val="accent1"/>
            </a:lnRef>
            <a:fillRef idx="0">
              <a:schemeClr val="accent1"/>
            </a:fillRef>
            <a:effectRef idx="0">
              <a:schemeClr val="accent1"/>
            </a:effectRef>
            <a:fontRef idx="minor">
              <a:schemeClr val="tx1"/>
            </a:fontRef>
          </p:style>
        </p:cxnSp>
        <p:sp>
          <p:nvSpPr>
            <p:cNvPr id="32" name="Oval 31"/>
            <p:cNvSpPr/>
            <p:nvPr/>
          </p:nvSpPr>
          <p:spPr>
            <a:xfrm>
              <a:off x="1785918" y="2000240"/>
              <a:ext cx="1285884"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معدل</a:t>
              </a:r>
              <a:endParaRPr lang="en-US" dirty="0">
                <a:solidFill>
                  <a:schemeClr val="tx1"/>
                </a:solidFill>
                <a:cs typeface="B Nazanin" pitchFamily="2" charset="-78"/>
              </a:endParaRPr>
            </a:p>
          </p:txBody>
        </p:sp>
        <p:cxnSp>
          <p:nvCxnSpPr>
            <p:cNvPr id="33" name="Straight Connector 32"/>
            <p:cNvCxnSpPr>
              <a:stCxn id="32" idx="4"/>
              <a:endCxn id="7" idx="0"/>
            </p:cNvCxnSpPr>
            <p:nvPr/>
          </p:nvCxnSpPr>
          <p:spPr>
            <a:xfrm rot="5400000">
              <a:off x="1813617" y="2579765"/>
              <a:ext cx="766140" cy="46434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3000364" y="2357430"/>
              <a:ext cx="1214446"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آدرس</a:t>
              </a:r>
              <a:endParaRPr lang="en-US" dirty="0">
                <a:solidFill>
                  <a:schemeClr val="tx1"/>
                </a:solidFill>
                <a:cs typeface="B Nazanin" pitchFamily="2" charset="-78"/>
              </a:endParaRPr>
            </a:p>
          </p:txBody>
        </p:sp>
        <p:cxnSp>
          <p:nvCxnSpPr>
            <p:cNvPr id="35" name="Straight Connector 34"/>
            <p:cNvCxnSpPr/>
            <p:nvPr/>
          </p:nvCxnSpPr>
          <p:spPr>
            <a:xfrm rot="5400000">
              <a:off x="2911066" y="2589605"/>
              <a:ext cx="428630" cy="821537"/>
            </a:xfrm>
            <a:prstGeom prst="line">
              <a:avLst/>
            </a:prstGeom>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2786050" y="1643050"/>
              <a:ext cx="1214446"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رشته</a:t>
              </a:r>
              <a:endParaRPr lang="en-US" dirty="0">
                <a:solidFill>
                  <a:schemeClr val="tx1"/>
                </a:solidFill>
                <a:cs typeface="B Nazanin" pitchFamily="2" charset="-78"/>
              </a:endParaRPr>
            </a:p>
          </p:txBody>
        </p:sp>
        <p:cxnSp>
          <p:nvCxnSpPr>
            <p:cNvPr id="45" name="Straight Connector 44"/>
            <p:cNvCxnSpPr>
              <a:stCxn id="44" idx="4"/>
            </p:cNvCxnSpPr>
            <p:nvPr/>
          </p:nvCxnSpPr>
          <p:spPr>
            <a:xfrm rot="5400000">
              <a:off x="2268125" y="2089538"/>
              <a:ext cx="1143008" cy="1107289"/>
            </a:xfrm>
            <a:prstGeom prst="line">
              <a:avLst/>
            </a:prstGeom>
          </p:spPr>
          <p:style>
            <a:lnRef idx="1">
              <a:schemeClr val="accent1"/>
            </a:lnRef>
            <a:fillRef idx="0">
              <a:schemeClr val="accent1"/>
            </a:fillRef>
            <a:effectRef idx="0">
              <a:schemeClr val="accent1"/>
            </a:effectRef>
            <a:fontRef idx="minor">
              <a:schemeClr val="tx1"/>
            </a:fontRef>
          </p:style>
        </p:cxnSp>
      </p:grpSp>
      <p:sp>
        <p:nvSpPr>
          <p:cNvPr id="37" name="Oval 36"/>
          <p:cNvSpPr/>
          <p:nvPr/>
        </p:nvSpPr>
        <p:spPr>
          <a:xfrm>
            <a:off x="6429388" y="1357298"/>
            <a:ext cx="2214578"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نام و نام خانوادگي</a:t>
            </a:r>
            <a:endParaRPr lang="en-US" dirty="0">
              <a:solidFill>
                <a:schemeClr val="tx1"/>
              </a:solidFill>
              <a:cs typeface="B Nazanin" pitchFamily="2" charset="-78"/>
            </a:endParaRPr>
          </a:p>
        </p:txBody>
      </p:sp>
      <p:cxnSp>
        <p:nvCxnSpPr>
          <p:cNvPr id="38" name="Straight Connector 37"/>
          <p:cNvCxnSpPr>
            <a:stCxn id="37" idx="4"/>
            <a:endCxn id="9" idx="0"/>
          </p:cNvCxnSpPr>
          <p:nvPr/>
        </p:nvCxnSpPr>
        <p:spPr>
          <a:xfrm rot="5400000">
            <a:off x="6832136" y="2490467"/>
            <a:ext cx="1409082" cy="1588"/>
          </a:xfrm>
          <a:prstGeom prst="line">
            <a:avLst/>
          </a:prstGeom>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7572428" y="1928802"/>
            <a:ext cx="1571604"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نوع وابستگي</a:t>
            </a:r>
            <a:endParaRPr lang="en-US" dirty="0">
              <a:solidFill>
                <a:schemeClr val="tx1"/>
              </a:solidFill>
              <a:cs typeface="B Nazanin" pitchFamily="2" charset="-78"/>
            </a:endParaRPr>
          </a:p>
        </p:txBody>
      </p:sp>
      <p:cxnSp>
        <p:nvCxnSpPr>
          <p:cNvPr id="41" name="Straight Connector 40"/>
          <p:cNvCxnSpPr>
            <a:stCxn id="40" idx="4"/>
          </p:cNvCxnSpPr>
          <p:nvPr/>
        </p:nvCxnSpPr>
        <p:spPr>
          <a:xfrm rot="5400000">
            <a:off x="7679576" y="2536034"/>
            <a:ext cx="857258" cy="500050"/>
          </a:xfrm>
          <a:prstGeom prst="line">
            <a:avLst/>
          </a:prstGeom>
        </p:spPr>
        <p:style>
          <a:lnRef idx="1">
            <a:schemeClr val="accent1"/>
          </a:lnRef>
          <a:fillRef idx="0">
            <a:schemeClr val="accent1"/>
          </a:fillRef>
          <a:effectRef idx="0">
            <a:schemeClr val="accent1"/>
          </a:effectRef>
          <a:fontRef idx="minor">
            <a:schemeClr val="tx1"/>
          </a:fontRef>
        </p:style>
      </p:cxnSp>
      <p:sp>
        <p:nvSpPr>
          <p:cNvPr id="50" name="Oval 49"/>
          <p:cNvSpPr/>
          <p:nvPr/>
        </p:nvSpPr>
        <p:spPr>
          <a:xfrm>
            <a:off x="8215338" y="2428868"/>
            <a:ext cx="928662"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سن</a:t>
            </a:r>
            <a:endParaRPr lang="en-US" dirty="0">
              <a:solidFill>
                <a:schemeClr val="tx1"/>
              </a:solidFill>
              <a:cs typeface="B Nazanin" pitchFamily="2" charset="-78"/>
            </a:endParaRPr>
          </a:p>
        </p:txBody>
      </p:sp>
      <p:cxnSp>
        <p:nvCxnSpPr>
          <p:cNvPr id="51" name="Straight Connector 50"/>
          <p:cNvCxnSpPr/>
          <p:nvPr/>
        </p:nvCxnSpPr>
        <p:spPr>
          <a:xfrm rot="10800000" flipV="1">
            <a:off x="8072462" y="2857494"/>
            <a:ext cx="464348" cy="357191"/>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fa-IR" sz="3600" dirty="0" smtClean="0"/>
              <a:t>قدم 3: نگاشت انواع ارتباط يک به يک (1:1)</a:t>
            </a:r>
            <a:endParaRPr lang="en-US" sz="3600" dirty="0"/>
          </a:p>
        </p:txBody>
      </p:sp>
      <p:sp>
        <p:nvSpPr>
          <p:cNvPr id="3" name="Content Placeholder 2"/>
          <p:cNvSpPr>
            <a:spLocks noGrp="1"/>
          </p:cNvSpPr>
          <p:nvPr>
            <p:ph idx="1"/>
          </p:nvPr>
        </p:nvSpPr>
        <p:spPr>
          <a:xfrm>
            <a:off x="357158" y="1935480"/>
            <a:ext cx="8329642" cy="4389120"/>
          </a:xfrm>
        </p:spPr>
        <p:txBody>
          <a:bodyPr>
            <a:normAutofit fontScale="92500"/>
          </a:bodyPr>
          <a:lstStyle/>
          <a:p>
            <a:r>
              <a:rPr lang="fa-IR" dirty="0" smtClean="0"/>
              <a:t>براي هر ارتباط درجه 2 يک به يک، جداول </a:t>
            </a:r>
            <a:r>
              <a:rPr lang="en-US" dirty="0" smtClean="0"/>
              <a:t>S</a:t>
            </a:r>
            <a:r>
              <a:rPr lang="fa-IR" dirty="0" smtClean="0"/>
              <a:t>‌ و </a:t>
            </a:r>
            <a:r>
              <a:rPr lang="en-US" dirty="0" smtClean="0"/>
              <a:t>T</a:t>
            </a:r>
            <a:r>
              <a:rPr lang="fa-IR" dirty="0" smtClean="0"/>
              <a:t> که مربوط به پديده‌هاي مرتبط به ارتباط هستند را در نظر بگيريد. </a:t>
            </a:r>
          </a:p>
          <a:p>
            <a:r>
              <a:rPr lang="fa-IR" dirty="0" smtClean="0"/>
              <a:t>سه رويکرد براي اين ارتباط وجود دارد.</a:t>
            </a:r>
          </a:p>
          <a:p>
            <a:pPr marL="514350" indent="-514350">
              <a:buFont typeface="+mj-lt"/>
              <a:buAutoNum type="arabicPeriod"/>
            </a:pPr>
            <a:r>
              <a:rPr lang="fa-IR" dirty="0" smtClean="0"/>
              <a:t>رويکرد </a:t>
            </a:r>
            <a:r>
              <a:rPr lang="fa-IR" dirty="0" smtClean="0">
                <a:solidFill>
                  <a:srgbClr val="663300"/>
                </a:solidFill>
              </a:rPr>
              <a:t>جدول ترکيب</a:t>
            </a:r>
            <a:r>
              <a:rPr lang="fa-IR" dirty="0" smtClean="0"/>
              <a:t>:</a:t>
            </a:r>
          </a:p>
          <a:p>
            <a:pPr marL="880110" lvl="1" indent="-514350">
              <a:buNone/>
            </a:pPr>
            <a:r>
              <a:rPr lang="fa-IR" dirty="0" smtClean="0"/>
              <a:t>يکي کردن </a:t>
            </a:r>
            <a:r>
              <a:rPr lang="fa-IR" dirty="0" smtClean="0">
                <a:solidFill>
                  <a:srgbClr val="C00000"/>
                </a:solidFill>
              </a:rPr>
              <a:t>دو پديده </a:t>
            </a:r>
            <a:r>
              <a:rPr lang="fa-IR" dirty="0" smtClean="0"/>
              <a:t>و </a:t>
            </a:r>
            <a:r>
              <a:rPr lang="fa-IR" dirty="0" smtClean="0">
                <a:solidFill>
                  <a:srgbClr val="C00000"/>
                </a:solidFill>
              </a:rPr>
              <a:t>ارتباط بين آنها</a:t>
            </a:r>
            <a:r>
              <a:rPr lang="fa-IR" dirty="0" smtClean="0"/>
              <a:t>،</a:t>
            </a:r>
            <a:r>
              <a:rPr lang="fa-IR" dirty="0" smtClean="0">
                <a:solidFill>
                  <a:srgbClr val="C00000"/>
                </a:solidFill>
              </a:rPr>
              <a:t> </a:t>
            </a:r>
            <a:r>
              <a:rPr lang="fa-IR" dirty="0" smtClean="0"/>
              <a:t>در </a:t>
            </a:r>
            <a:r>
              <a:rPr lang="fa-IR" dirty="0" smtClean="0">
                <a:solidFill>
                  <a:srgbClr val="663300"/>
                </a:solidFill>
              </a:rPr>
              <a:t>يک جدول</a:t>
            </a:r>
            <a:r>
              <a:rPr lang="fa-IR" dirty="0" smtClean="0"/>
              <a:t>.</a:t>
            </a:r>
          </a:p>
          <a:p>
            <a:pPr marL="514350" indent="-514350">
              <a:buFont typeface="+mj-lt"/>
              <a:buAutoNum type="arabicPeriod"/>
            </a:pPr>
            <a:r>
              <a:rPr lang="fa-IR" dirty="0" smtClean="0"/>
              <a:t>رويکرد </a:t>
            </a:r>
            <a:r>
              <a:rPr lang="fa-IR" dirty="0" smtClean="0">
                <a:solidFill>
                  <a:srgbClr val="663300"/>
                </a:solidFill>
              </a:rPr>
              <a:t>کليد خارجي </a:t>
            </a:r>
            <a:r>
              <a:rPr lang="fa-IR" dirty="0" smtClean="0"/>
              <a:t>(</a:t>
            </a:r>
            <a:r>
              <a:rPr lang="en-US" dirty="0" smtClean="0"/>
              <a:t>Foreign key approach</a:t>
            </a:r>
            <a:r>
              <a:rPr lang="fa-IR" dirty="0" smtClean="0"/>
              <a:t>):</a:t>
            </a:r>
            <a:endParaRPr lang="en-US" dirty="0" smtClean="0"/>
          </a:p>
          <a:p>
            <a:pPr marL="880110" lvl="1" indent="-514350">
              <a:buNone/>
            </a:pPr>
            <a:r>
              <a:rPr lang="fa-IR" dirty="0" smtClean="0">
                <a:solidFill>
                  <a:srgbClr val="C00000"/>
                </a:solidFill>
              </a:rPr>
              <a:t>کليد اصلي </a:t>
            </a:r>
            <a:r>
              <a:rPr lang="fa-IR" dirty="0" smtClean="0"/>
              <a:t>يکي از جداول </a:t>
            </a:r>
            <a:r>
              <a:rPr lang="en-US" dirty="0" smtClean="0"/>
              <a:t>S</a:t>
            </a:r>
            <a:r>
              <a:rPr lang="fa-IR" dirty="0" smtClean="0"/>
              <a:t> يا </a:t>
            </a:r>
            <a:r>
              <a:rPr lang="en-US" dirty="0" smtClean="0"/>
              <a:t>T</a:t>
            </a:r>
            <a:r>
              <a:rPr lang="fa-IR" dirty="0" smtClean="0"/>
              <a:t>، بعنوان ستون </a:t>
            </a:r>
            <a:r>
              <a:rPr lang="fa-IR" dirty="0" smtClean="0">
                <a:solidFill>
                  <a:srgbClr val="C00000"/>
                </a:solidFill>
              </a:rPr>
              <a:t>کليد خارجي </a:t>
            </a:r>
            <a:r>
              <a:rPr lang="fa-IR" dirty="0" smtClean="0"/>
              <a:t>در جدول ديگر اضافه مي‌گردد.</a:t>
            </a:r>
          </a:p>
          <a:p>
            <a:pPr marL="514350" indent="-514350">
              <a:buFont typeface="+mj-lt"/>
              <a:buAutoNum type="arabicPeriod"/>
            </a:pPr>
            <a:r>
              <a:rPr lang="fa-IR" dirty="0" smtClean="0"/>
              <a:t>رويکرد </a:t>
            </a:r>
            <a:r>
              <a:rPr lang="fa-IR" dirty="0" smtClean="0">
                <a:solidFill>
                  <a:srgbClr val="663300"/>
                </a:solidFill>
              </a:rPr>
              <a:t>ارجاع متقابل </a:t>
            </a:r>
            <a:r>
              <a:rPr lang="fa-IR" dirty="0" smtClean="0"/>
              <a:t>(</a:t>
            </a:r>
            <a:r>
              <a:rPr lang="en-US" dirty="0" smtClean="0"/>
              <a:t>cross-reference</a:t>
            </a:r>
            <a:r>
              <a:rPr lang="fa-IR" dirty="0" smtClean="0"/>
              <a:t>)</a:t>
            </a:r>
            <a:endParaRPr lang="en-US" dirty="0" smtClean="0"/>
          </a:p>
          <a:p>
            <a:pPr marL="880110" lvl="1" indent="-514350">
              <a:buNone/>
            </a:pPr>
            <a:r>
              <a:rPr lang="fa-IR" dirty="0" smtClean="0">
                <a:solidFill>
                  <a:srgbClr val="C00000"/>
                </a:solidFill>
              </a:rPr>
              <a:t>جدول سومي </a:t>
            </a:r>
            <a:r>
              <a:rPr lang="fa-IR" dirty="0" smtClean="0"/>
              <a:t>شامل کليد‌هاي اصلي دو جدول </a:t>
            </a:r>
            <a:r>
              <a:rPr lang="en-US" dirty="0" smtClean="0"/>
              <a:t>S</a:t>
            </a:r>
            <a:r>
              <a:rPr lang="fa-IR" dirty="0" smtClean="0"/>
              <a:t> و </a:t>
            </a:r>
            <a:r>
              <a:rPr lang="en-US" dirty="0" smtClean="0"/>
              <a:t>T</a:t>
            </a:r>
            <a:r>
              <a:rPr lang="fa-IR" dirty="0" smtClean="0"/>
              <a:t> به منظور ارجاع متقابل ايجاد مي‌گردد.</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strips(downLeft)">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strips(downLeft)">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strips(downLeft)">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strips(downLeft)">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strips(downLeft)">
                                      <p:cBhvr>
                                        <p:cTn id="3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2"/>
          <p:cNvSpPr>
            <a:spLocks noGrp="1"/>
          </p:cNvSpPr>
          <p:nvPr>
            <p:ph type="sldNum" sz="quarter" idx="12"/>
          </p:nvPr>
        </p:nvSpPr>
        <p:spPr>
          <a:xfrm>
            <a:off x="6553200" y="6248400"/>
            <a:ext cx="2133600" cy="457200"/>
          </a:xfrm>
        </p:spPr>
        <p:txBody>
          <a:bodyPr/>
          <a:lstStyle/>
          <a:p>
            <a:fld id="{8628CF9A-479A-49CB-8D0A-439F7E170E2D}" type="slidenum">
              <a:rPr lang="ar-SA">
                <a:cs typeface="B Nazanin" pitchFamily="2" charset="-78"/>
              </a:rPr>
              <a:pPr/>
              <a:t>4</a:t>
            </a:fld>
            <a:endParaRPr lang="en-US">
              <a:cs typeface="B Nazanin" pitchFamily="2" charset="-78"/>
            </a:endParaRPr>
          </a:p>
        </p:txBody>
      </p:sp>
      <p:sp>
        <p:nvSpPr>
          <p:cNvPr id="231427" name="Text Box 3"/>
          <p:cNvSpPr txBox="1">
            <a:spLocks noChangeArrowheads="1"/>
          </p:cNvSpPr>
          <p:nvPr/>
        </p:nvSpPr>
        <p:spPr bwMode="auto">
          <a:xfrm>
            <a:off x="838200" y="2819400"/>
            <a:ext cx="7239000" cy="366713"/>
          </a:xfrm>
          <a:prstGeom prst="rect">
            <a:avLst/>
          </a:prstGeom>
          <a:noFill/>
          <a:ln w="9525" algn="ctr">
            <a:noFill/>
            <a:miter lim="800000"/>
            <a:headEnd/>
            <a:tailEnd/>
          </a:ln>
          <a:effectLst/>
        </p:spPr>
        <p:txBody>
          <a:bodyPr>
            <a:spAutoFit/>
          </a:bodyPr>
          <a:lstStyle/>
          <a:p>
            <a:pPr>
              <a:spcBef>
                <a:spcPct val="50000"/>
              </a:spcBef>
            </a:pPr>
            <a:endParaRPr lang="en-US">
              <a:cs typeface="B Nazanin" pitchFamily="2" charset="-78"/>
            </a:endParaRPr>
          </a:p>
        </p:txBody>
      </p:sp>
      <p:sp>
        <p:nvSpPr>
          <p:cNvPr id="231429" name="Text Box 5"/>
          <p:cNvSpPr txBox="1">
            <a:spLocks noChangeArrowheads="1"/>
          </p:cNvSpPr>
          <p:nvPr/>
        </p:nvSpPr>
        <p:spPr bwMode="auto">
          <a:xfrm>
            <a:off x="428596" y="785794"/>
            <a:ext cx="8229600" cy="523220"/>
          </a:xfrm>
          <a:prstGeom prst="rect">
            <a:avLst/>
          </a:prstGeom>
          <a:noFill/>
          <a:ln w="9525" algn="ctr">
            <a:noFill/>
            <a:miter lim="800000"/>
            <a:headEnd/>
            <a:tailEnd/>
          </a:ln>
          <a:effectLst/>
        </p:spPr>
        <p:txBody>
          <a:bodyPr wrap="square">
            <a:spAutoFit/>
          </a:bodyPr>
          <a:lstStyle/>
          <a:p>
            <a:pPr algn="r" rtl="1" eaLnBrk="0" hangingPunct="0">
              <a:spcBef>
                <a:spcPct val="50000"/>
              </a:spcBef>
            </a:pPr>
            <a:r>
              <a:rPr lang="fa-IR" sz="2800" b="0" dirty="0">
                <a:solidFill>
                  <a:srgbClr val="D60093"/>
                </a:solidFill>
                <a:cs typeface="B Nazanin" pitchFamily="2" charset="-78"/>
              </a:rPr>
              <a:t>مفاهيم مورد نياز در رسم نمودار </a:t>
            </a:r>
            <a:r>
              <a:rPr lang="en-US" sz="2800" b="0" dirty="0">
                <a:solidFill>
                  <a:srgbClr val="D60093"/>
                </a:solidFill>
                <a:cs typeface="B Nazanin" pitchFamily="2" charset="-78"/>
              </a:rPr>
              <a:t>ER</a:t>
            </a:r>
            <a:r>
              <a:rPr lang="fa-IR" sz="2800" b="0" dirty="0">
                <a:solidFill>
                  <a:srgbClr val="D60093"/>
                </a:solidFill>
                <a:cs typeface="B Nazanin" pitchFamily="2" charset="-78"/>
              </a:rPr>
              <a:t> :</a:t>
            </a:r>
            <a:endParaRPr lang="en-US" sz="2800" dirty="0">
              <a:solidFill>
                <a:srgbClr val="D60093"/>
              </a:solidFill>
              <a:cs typeface="B Nazanin" pitchFamily="2" charset="-78"/>
            </a:endParaRPr>
          </a:p>
        </p:txBody>
      </p:sp>
      <p:sp>
        <p:nvSpPr>
          <p:cNvPr id="231430" name="Text Box 6"/>
          <p:cNvSpPr txBox="1">
            <a:spLocks noChangeArrowheads="1"/>
          </p:cNvSpPr>
          <p:nvPr/>
        </p:nvSpPr>
        <p:spPr bwMode="auto">
          <a:xfrm>
            <a:off x="928662" y="1571612"/>
            <a:ext cx="7772400" cy="461665"/>
          </a:xfrm>
          <a:prstGeom prst="rect">
            <a:avLst/>
          </a:prstGeom>
          <a:noFill/>
          <a:ln w="9525" algn="ctr">
            <a:noFill/>
            <a:miter lim="800000"/>
            <a:headEnd/>
            <a:tailEnd/>
          </a:ln>
          <a:effectLst/>
        </p:spPr>
        <p:txBody>
          <a:bodyPr>
            <a:spAutoFit/>
          </a:bodyPr>
          <a:lstStyle/>
          <a:p>
            <a:pPr algn="r" rtl="1">
              <a:spcBef>
                <a:spcPct val="50000"/>
              </a:spcBef>
            </a:pPr>
            <a:r>
              <a:rPr lang="fa-IR" sz="2400" b="0" dirty="0">
                <a:solidFill>
                  <a:srgbClr val="FF0000"/>
                </a:solidFill>
                <a:cs typeface="B Nazanin" pitchFamily="2" charset="-78"/>
              </a:rPr>
              <a:t>1- تعريف پديده يا موجوديت يا </a:t>
            </a:r>
            <a:r>
              <a:rPr lang="en-US" sz="2400" b="0" i="1" dirty="0">
                <a:solidFill>
                  <a:srgbClr val="FF0000"/>
                </a:solidFill>
                <a:cs typeface="B Nazanin" pitchFamily="2" charset="-78"/>
              </a:rPr>
              <a:t>Entity</a:t>
            </a:r>
            <a:r>
              <a:rPr lang="fa-IR" sz="2400" b="0" dirty="0">
                <a:solidFill>
                  <a:srgbClr val="FF0000"/>
                </a:solidFill>
                <a:cs typeface="B Nazanin" pitchFamily="2" charset="-78"/>
              </a:rPr>
              <a:t>:</a:t>
            </a:r>
            <a:endParaRPr lang="en-US" sz="2400" b="0" dirty="0">
              <a:solidFill>
                <a:srgbClr val="FF0000"/>
              </a:solidFill>
              <a:cs typeface="B Nazanin" pitchFamily="2" charset="-78"/>
            </a:endParaRPr>
          </a:p>
        </p:txBody>
      </p:sp>
      <p:sp>
        <p:nvSpPr>
          <p:cNvPr id="231431" name="Text Box 7"/>
          <p:cNvSpPr txBox="1">
            <a:spLocks noChangeArrowheads="1"/>
          </p:cNvSpPr>
          <p:nvPr/>
        </p:nvSpPr>
        <p:spPr bwMode="auto">
          <a:xfrm>
            <a:off x="785786" y="2357430"/>
            <a:ext cx="8053414" cy="3693319"/>
          </a:xfrm>
          <a:prstGeom prst="rect">
            <a:avLst/>
          </a:prstGeom>
          <a:noFill/>
          <a:ln w="9525" algn="ctr">
            <a:noFill/>
            <a:miter lim="800000"/>
            <a:headEnd/>
            <a:tailEnd/>
          </a:ln>
          <a:effectLst/>
        </p:spPr>
        <p:txBody>
          <a:bodyPr wrap="square">
            <a:spAutoFit/>
          </a:bodyPr>
          <a:lstStyle/>
          <a:p>
            <a:pPr algn="r" rtl="1">
              <a:spcBef>
                <a:spcPct val="50000"/>
              </a:spcBef>
            </a:pPr>
            <a:r>
              <a:rPr lang="fa-IR" sz="2400" b="0" dirty="0" smtClean="0">
                <a:solidFill>
                  <a:schemeClr val="bg2">
                    <a:lumMod val="10000"/>
                  </a:schemeClr>
                </a:solidFill>
                <a:cs typeface="B Nazanin" pitchFamily="2" charset="-78"/>
              </a:rPr>
              <a:t>پديده عبارت است از چيزهايي که در بانک اطلاعات وجود خارجي دارد و يا به تصور در مي‌آيد.</a:t>
            </a:r>
          </a:p>
          <a:p>
            <a:pPr algn="r" rtl="1">
              <a:spcBef>
                <a:spcPct val="50000"/>
              </a:spcBef>
            </a:pPr>
            <a:endParaRPr lang="fa-IR" sz="2800" b="0" dirty="0">
              <a:solidFill>
                <a:schemeClr val="bg2">
                  <a:lumMod val="10000"/>
                </a:schemeClr>
              </a:solidFill>
              <a:cs typeface="B Nazanin" pitchFamily="2" charset="-78"/>
            </a:endParaRPr>
          </a:p>
          <a:p>
            <a:pPr algn="r" rtl="1"/>
            <a:r>
              <a:rPr lang="fa-IR" sz="2400" b="0" dirty="0">
                <a:solidFill>
                  <a:schemeClr val="bg2">
                    <a:lumMod val="10000"/>
                  </a:schemeClr>
                </a:solidFill>
                <a:cs typeface="B Nazanin" pitchFamily="2" charset="-78"/>
              </a:rPr>
              <a:t>هر </a:t>
            </a:r>
            <a:r>
              <a:rPr lang="fa-IR" sz="2400" b="0" dirty="0">
                <a:solidFill>
                  <a:srgbClr val="C00000"/>
                </a:solidFill>
                <a:cs typeface="B Nazanin" pitchFamily="2" charset="-78"/>
              </a:rPr>
              <a:t>موجوديت</a:t>
            </a:r>
            <a:r>
              <a:rPr lang="fa-IR" sz="2400" b="0" dirty="0">
                <a:solidFill>
                  <a:schemeClr val="bg2">
                    <a:lumMod val="10000"/>
                  </a:schemeClr>
                </a:solidFill>
                <a:cs typeface="B Nazanin" pitchFamily="2" charset="-78"/>
              </a:rPr>
              <a:t> داراي مجموعه‌اي از </a:t>
            </a:r>
            <a:r>
              <a:rPr lang="fa-IR" sz="2400" b="0" dirty="0">
                <a:solidFill>
                  <a:srgbClr val="C00000"/>
                </a:solidFill>
                <a:cs typeface="B Nazanin" pitchFamily="2" charset="-78"/>
              </a:rPr>
              <a:t>ويژگي‌ها</a:t>
            </a:r>
            <a:r>
              <a:rPr lang="fa-IR" sz="2400" b="0" dirty="0">
                <a:solidFill>
                  <a:schemeClr val="bg2">
                    <a:lumMod val="10000"/>
                  </a:schemeClr>
                </a:solidFill>
                <a:cs typeface="B Nazanin" pitchFamily="2" charset="-78"/>
              </a:rPr>
              <a:t> يا </a:t>
            </a:r>
            <a:r>
              <a:rPr lang="fa-IR" sz="2400" b="0" dirty="0" smtClean="0">
                <a:solidFill>
                  <a:srgbClr val="C00000"/>
                </a:solidFill>
                <a:cs typeface="B Nazanin" pitchFamily="2" charset="-78"/>
              </a:rPr>
              <a:t>صفات</a:t>
            </a:r>
            <a:r>
              <a:rPr lang="fa-IR" sz="2400" b="0" dirty="0" smtClean="0">
                <a:solidFill>
                  <a:schemeClr val="bg2">
                    <a:lumMod val="10000"/>
                  </a:schemeClr>
                </a:solidFill>
                <a:cs typeface="B Nazanin" pitchFamily="2" charset="-78"/>
              </a:rPr>
              <a:t> </a:t>
            </a:r>
            <a:r>
              <a:rPr lang="en-US" sz="2400" i="1" dirty="0" smtClean="0">
                <a:solidFill>
                  <a:schemeClr val="bg2">
                    <a:lumMod val="10000"/>
                  </a:schemeClr>
                </a:solidFill>
                <a:cs typeface="B Nazanin" pitchFamily="2" charset="-78"/>
              </a:rPr>
              <a:t>(Attributes)</a:t>
            </a:r>
            <a:r>
              <a:rPr lang="fa-IR" sz="2400" b="0" dirty="0" smtClean="0">
                <a:solidFill>
                  <a:schemeClr val="bg2">
                    <a:lumMod val="10000"/>
                  </a:schemeClr>
                </a:solidFill>
                <a:cs typeface="B Nazanin" pitchFamily="2" charset="-78"/>
              </a:rPr>
              <a:t> است.</a:t>
            </a:r>
          </a:p>
          <a:p>
            <a:pPr algn="r" rtl="1"/>
            <a:r>
              <a:rPr lang="fa-IR" sz="2400" b="0" dirty="0" smtClean="0">
                <a:solidFill>
                  <a:schemeClr val="accent6">
                    <a:lumMod val="50000"/>
                  </a:schemeClr>
                </a:solidFill>
                <a:cs typeface="B Nazanin" pitchFamily="2" charset="-78"/>
              </a:rPr>
              <a:t>زير </a:t>
            </a:r>
            <a:r>
              <a:rPr lang="fa-IR" sz="2400" b="0" dirty="0">
                <a:solidFill>
                  <a:schemeClr val="accent6">
                    <a:lumMod val="50000"/>
                  </a:schemeClr>
                </a:solidFill>
                <a:cs typeface="B Nazanin" pitchFamily="2" charset="-78"/>
              </a:rPr>
              <a:t>مجموعه‌اي </a:t>
            </a:r>
            <a:r>
              <a:rPr lang="fa-IR" sz="2400" b="0" dirty="0">
                <a:solidFill>
                  <a:schemeClr val="bg2">
                    <a:lumMod val="10000"/>
                  </a:schemeClr>
                </a:solidFill>
                <a:cs typeface="B Nazanin" pitchFamily="2" charset="-78"/>
              </a:rPr>
              <a:t>از اين صفات بايد يك پديده را از ساير </a:t>
            </a:r>
            <a:r>
              <a:rPr lang="fa-IR" sz="2400" b="0" dirty="0">
                <a:solidFill>
                  <a:schemeClr val="accent6">
                    <a:lumMod val="50000"/>
                  </a:schemeClr>
                </a:solidFill>
                <a:cs typeface="B Nazanin" pitchFamily="2" charset="-78"/>
              </a:rPr>
              <a:t>پديده‌هاي مشابه </a:t>
            </a:r>
            <a:r>
              <a:rPr lang="fa-IR" sz="2400" b="0" dirty="0">
                <a:solidFill>
                  <a:srgbClr val="7030A0"/>
                </a:solidFill>
                <a:cs typeface="B Nazanin" pitchFamily="2" charset="-78"/>
              </a:rPr>
              <a:t>مشخص</a:t>
            </a:r>
            <a:r>
              <a:rPr lang="fa-IR" sz="2400" b="0" dirty="0">
                <a:solidFill>
                  <a:schemeClr val="bg2">
                    <a:lumMod val="10000"/>
                  </a:schemeClr>
                </a:solidFill>
                <a:cs typeface="B Nazanin" pitchFamily="2" charset="-78"/>
              </a:rPr>
              <a:t> </a:t>
            </a:r>
            <a:r>
              <a:rPr lang="fa-IR" sz="2400" b="0" dirty="0" smtClean="0">
                <a:solidFill>
                  <a:schemeClr val="bg2">
                    <a:lumMod val="10000"/>
                  </a:schemeClr>
                </a:solidFill>
                <a:cs typeface="B Nazanin" pitchFamily="2" charset="-78"/>
              </a:rPr>
              <a:t>كند</a:t>
            </a:r>
            <a:r>
              <a:rPr lang="fa-IR" sz="2400" dirty="0" smtClean="0">
                <a:solidFill>
                  <a:schemeClr val="bg2">
                    <a:lumMod val="10000"/>
                  </a:schemeClr>
                </a:solidFill>
                <a:cs typeface="B Nazanin" pitchFamily="2" charset="-78"/>
              </a:rPr>
              <a:t>،</a:t>
            </a:r>
            <a:r>
              <a:rPr lang="fa-IR" sz="2400" b="0" dirty="0" smtClean="0">
                <a:solidFill>
                  <a:schemeClr val="bg2">
                    <a:lumMod val="10000"/>
                  </a:schemeClr>
                </a:solidFill>
                <a:cs typeface="B Nazanin" pitchFamily="2" charset="-78"/>
              </a:rPr>
              <a:t> به </a:t>
            </a:r>
            <a:r>
              <a:rPr lang="fa-IR" sz="2400" b="0" dirty="0">
                <a:solidFill>
                  <a:schemeClr val="bg2">
                    <a:lumMod val="10000"/>
                  </a:schemeClr>
                </a:solidFill>
                <a:cs typeface="B Nazanin" pitchFamily="2" charset="-78"/>
              </a:rPr>
              <a:t>اين زير مجموعه </a:t>
            </a:r>
            <a:r>
              <a:rPr lang="fa-IR" sz="2400" b="0" dirty="0">
                <a:solidFill>
                  <a:srgbClr val="C00000"/>
                </a:solidFill>
                <a:cs typeface="B Nazanin" pitchFamily="2" charset="-78"/>
              </a:rPr>
              <a:t>كليد</a:t>
            </a:r>
            <a:r>
              <a:rPr lang="fa-IR" sz="2400" b="0" dirty="0">
                <a:solidFill>
                  <a:schemeClr val="bg2">
                    <a:lumMod val="10000"/>
                  </a:schemeClr>
                </a:solidFill>
                <a:cs typeface="B Nazanin" pitchFamily="2" charset="-78"/>
              </a:rPr>
              <a:t> مي‌گويند</a:t>
            </a:r>
            <a:r>
              <a:rPr lang="fa-IR" sz="2400" b="0" dirty="0" smtClean="0">
                <a:solidFill>
                  <a:schemeClr val="bg2">
                    <a:lumMod val="10000"/>
                  </a:schemeClr>
                </a:solidFill>
                <a:cs typeface="B Nazanin" pitchFamily="2" charset="-78"/>
              </a:rPr>
              <a:t>.</a:t>
            </a:r>
            <a:endParaRPr lang="en-US" sz="2400" b="0" dirty="0" smtClean="0">
              <a:solidFill>
                <a:schemeClr val="bg2">
                  <a:lumMod val="10000"/>
                </a:schemeClr>
              </a:solidFill>
              <a:cs typeface="B Nazanin" pitchFamily="2" charset="-78"/>
            </a:endParaRPr>
          </a:p>
          <a:p>
            <a:pPr algn="r" rtl="1"/>
            <a:endParaRPr lang="en-US" sz="2400" dirty="0" smtClean="0">
              <a:solidFill>
                <a:schemeClr val="bg2">
                  <a:lumMod val="10000"/>
                </a:schemeClr>
              </a:solidFill>
              <a:cs typeface="B Nazanin" pitchFamily="2" charset="-78"/>
            </a:endParaRPr>
          </a:p>
          <a:p>
            <a:pPr algn="r" rtl="1"/>
            <a:r>
              <a:rPr lang="fa-IR" sz="2400" dirty="0" smtClean="0">
                <a:solidFill>
                  <a:schemeClr val="bg2">
                    <a:lumMod val="10000"/>
                  </a:schemeClr>
                </a:solidFill>
                <a:cs typeface="B Nazanin" pitchFamily="2" charset="-78"/>
              </a:rPr>
              <a:t>در نمودار </a:t>
            </a:r>
            <a:r>
              <a:rPr lang="en-US" sz="2400" dirty="0" smtClean="0">
                <a:solidFill>
                  <a:schemeClr val="bg2">
                    <a:lumMod val="10000"/>
                  </a:schemeClr>
                </a:solidFill>
                <a:cs typeface="B Nazanin" pitchFamily="2" charset="-78"/>
              </a:rPr>
              <a:t>ER</a:t>
            </a:r>
            <a:r>
              <a:rPr lang="fa-IR" sz="2400" dirty="0" smtClean="0">
                <a:solidFill>
                  <a:schemeClr val="bg2">
                    <a:lumMod val="10000"/>
                  </a:schemeClr>
                </a:solidFill>
                <a:cs typeface="B Nazanin" pitchFamily="2" charset="-78"/>
              </a:rPr>
              <a:t> پديده‌ها به صورت مستطيل رسم شده و صفتها به شکل بيضي به آنها وصل مي‌گردند.</a:t>
            </a:r>
            <a:endParaRPr lang="en-US" sz="2400" b="0" dirty="0">
              <a:solidFill>
                <a:schemeClr val="bg2">
                  <a:lumMod val="10000"/>
                </a:schemeClr>
              </a:solidFill>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1429"/>
                                        </p:tgtEl>
                                        <p:attrNameLst>
                                          <p:attrName>style.visibility</p:attrName>
                                        </p:attrNameLst>
                                      </p:cBhvr>
                                      <p:to>
                                        <p:strVal val="visible"/>
                                      </p:to>
                                    </p:set>
                                    <p:anim calcmode="lin" valueType="num">
                                      <p:cBhvr additive="base">
                                        <p:cTn id="7" dur="500" fill="hold"/>
                                        <p:tgtEl>
                                          <p:spTgt spid="231429"/>
                                        </p:tgtEl>
                                        <p:attrNameLst>
                                          <p:attrName>ppt_x</p:attrName>
                                        </p:attrNameLst>
                                      </p:cBhvr>
                                      <p:tavLst>
                                        <p:tav tm="0">
                                          <p:val>
                                            <p:strVal val="#ppt_x"/>
                                          </p:val>
                                        </p:tav>
                                        <p:tav tm="100000">
                                          <p:val>
                                            <p:strVal val="#ppt_x"/>
                                          </p:val>
                                        </p:tav>
                                      </p:tavLst>
                                    </p:anim>
                                    <p:anim calcmode="lin" valueType="num">
                                      <p:cBhvr additive="base">
                                        <p:cTn id="8" dur="500" fill="hold"/>
                                        <p:tgtEl>
                                          <p:spTgt spid="2314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1430"/>
                                        </p:tgtEl>
                                        <p:attrNameLst>
                                          <p:attrName>style.visibility</p:attrName>
                                        </p:attrNameLst>
                                      </p:cBhvr>
                                      <p:to>
                                        <p:strVal val="visible"/>
                                      </p:to>
                                    </p:set>
                                    <p:anim calcmode="lin" valueType="num">
                                      <p:cBhvr additive="base">
                                        <p:cTn id="13" dur="500" fill="hold"/>
                                        <p:tgtEl>
                                          <p:spTgt spid="231430"/>
                                        </p:tgtEl>
                                        <p:attrNameLst>
                                          <p:attrName>ppt_x</p:attrName>
                                        </p:attrNameLst>
                                      </p:cBhvr>
                                      <p:tavLst>
                                        <p:tav tm="0">
                                          <p:val>
                                            <p:strVal val="#ppt_x"/>
                                          </p:val>
                                        </p:tav>
                                        <p:tav tm="100000">
                                          <p:val>
                                            <p:strVal val="#ppt_x"/>
                                          </p:val>
                                        </p:tav>
                                      </p:tavLst>
                                    </p:anim>
                                    <p:anim calcmode="lin" valueType="num">
                                      <p:cBhvr additive="base">
                                        <p:cTn id="14" dur="500" fill="hold"/>
                                        <p:tgtEl>
                                          <p:spTgt spid="23143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1431">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1431">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1431">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3143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9" grpId="0"/>
      <p:bldP spid="23143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r>
              <a:rPr lang="fa-IR" sz="3200" dirty="0" smtClean="0">
                <a:solidFill>
                  <a:srgbClr val="C00000"/>
                </a:solidFill>
              </a:rPr>
              <a:t>مثال</a:t>
            </a:r>
            <a:r>
              <a:rPr lang="fa-IR" sz="3200" dirty="0" smtClean="0"/>
              <a:t>: نگاشت انواع ارتباط دودويي 1:1</a:t>
            </a:r>
            <a:endParaRPr lang="en-US" sz="3200" dirty="0"/>
          </a:p>
        </p:txBody>
      </p:sp>
      <p:graphicFrame>
        <p:nvGraphicFramePr>
          <p:cNvPr id="18" name="Content Placeholder 17"/>
          <p:cNvGraphicFramePr>
            <a:graphicFrameLocks noGrp="1"/>
          </p:cNvGraphicFramePr>
          <p:nvPr>
            <p:ph idx="1"/>
          </p:nvPr>
        </p:nvGraphicFramePr>
        <p:xfrm>
          <a:off x="2344763" y="4714884"/>
          <a:ext cx="6305869" cy="365760"/>
        </p:xfrm>
        <a:graphic>
          <a:graphicData uri="http://schemas.openxmlformats.org/drawingml/2006/table">
            <a:tbl>
              <a:tblPr firstRow="1" bandRow="1">
                <a:tableStyleId>{5C22544A-7EE6-4342-B048-85BDC9FD1C3A}</a:tableStyleId>
              </a:tblPr>
              <a:tblGrid>
                <a:gridCol w="925830"/>
                <a:gridCol w="878205"/>
                <a:gridCol w="816293"/>
                <a:gridCol w="1443355"/>
                <a:gridCol w="1232218"/>
                <a:gridCol w="1009968"/>
              </a:tblGrid>
              <a:tr h="0">
                <a:tc>
                  <a:txBody>
                    <a:bodyPr/>
                    <a:lstStyle/>
                    <a:p>
                      <a:r>
                        <a:rPr lang="fa-IR" u="sng" dirty="0" smtClean="0">
                          <a:cs typeface="B Nazanin" pitchFamily="2" charset="-78"/>
                        </a:rPr>
                        <a:t>نام استاد</a:t>
                      </a:r>
                      <a:endParaRPr lang="en-US" u="sng" dirty="0">
                        <a:cs typeface="B Nazanin" pitchFamily="2" charset="-78"/>
                      </a:endParaRPr>
                    </a:p>
                  </a:txBody>
                  <a:tcPr/>
                </a:tc>
                <a:tc>
                  <a:txBody>
                    <a:bodyPr/>
                    <a:lstStyle/>
                    <a:p>
                      <a:r>
                        <a:rPr lang="fa-IR" u="none" dirty="0" smtClean="0">
                          <a:cs typeface="B Nazanin" pitchFamily="2" charset="-78"/>
                        </a:rPr>
                        <a:t>دفتر کار</a:t>
                      </a:r>
                      <a:endParaRPr lang="en-US" u="none" dirty="0">
                        <a:cs typeface="B Nazanin" pitchFamily="2" charset="-78"/>
                      </a:endParaRPr>
                    </a:p>
                  </a:txBody>
                  <a:tcPr/>
                </a:tc>
                <a:tc>
                  <a:txBody>
                    <a:bodyPr/>
                    <a:lstStyle/>
                    <a:p>
                      <a:r>
                        <a:rPr lang="fa-IR" dirty="0" smtClean="0">
                          <a:cs typeface="B Nazanin" pitchFamily="2" charset="-78"/>
                        </a:rPr>
                        <a:t>تخصص</a:t>
                      </a:r>
                      <a:endParaRPr lang="en-US" dirty="0">
                        <a:cs typeface="B Nazanin" pitchFamily="2" charset="-78"/>
                      </a:endParaRPr>
                    </a:p>
                  </a:txBody>
                  <a:tcPr/>
                </a:tc>
                <a:tc>
                  <a:txBody>
                    <a:bodyPr/>
                    <a:lstStyle/>
                    <a:p>
                      <a:r>
                        <a:rPr lang="fa-IR" dirty="0" smtClean="0">
                          <a:cs typeface="B Nazanin" pitchFamily="2" charset="-78"/>
                        </a:rPr>
                        <a:t>شماره دانشکده</a:t>
                      </a:r>
                      <a:endParaRPr lang="en-US" dirty="0">
                        <a:cs typeface="B Nazanin" pitchFamily="2" charset="-78"/>
                      </a:endParaRPr>
                    </a:p>
                  </a:txBody>
                  <a:tcPr/>
                </a:tc>
                <a:tc>
                  <a:txBody>
                    <a:bodyPr/>
                    <a:lstStyle/>
                    <a:p>
                      <a:r>
                        <a:rPr lang="fa-IR" dirty="0" smtClean="0">
                          <a:solidFill>
                            <a:srgbClr val="C00000"/>
                          </a:solidFill>
                          <a:cs typeface="B Nazanin" pitchFamily="2" charset="-78"/>
                        </a:rPr>
                        <a:t>شماره اموالي</a:t>
                      </a:r>
                      <a:endParaRPr lang="en-US" dirty="0">
                        <a:solidFill>
                          <a:srgbClr val="C00000"/>
                        </a:solidFill>
                        <a:cs typeface="B Nazanin" pitchFamily="2" charset="-78"/>
                      </a:endParaRPr>
                    </a:p>
                  </a:txBody>
                  <a:tcPr/>
                </a:tc>
                <a:tc>
                  <a:txBody>
                    <a:bodyPr/>
                    <a:lstStyle/>
                    <a:p>
                      <a:r>
                        <a:rPr lang="fa-IR" dirty="0" smtClean="0">
                          <a:solidFill>
                            <a:srgbClr val="C00000"/>
                          </a:solidFill>
                          <a:cs typeface="B Nazanin" pitchFamily="2" charset="-78"/>
                        </a:rPr>
                        <a:t>مشخصات</a:t>
                      </a:r>
                      <a:endParaRPr lang="en-US" dirty="0">
                        <a:solidFill>
                          <a:srgbClr val="C00000"/>
                        </a:solidFill>
                        <a:cs typeface="B Nazanin" pitchFamily="2" charset="-78"/>
                      </a:endParaRPr>
                    </a:p>
                  </a:txBody>
                  <a:tcPr/>
                </a:tc>
              </a:tr>
            </a:tbl>
          </a:graphicData>
        </a:graphic>
      </p:graphicFrame>
      <p:grpSp>
        <p:nvGrpSpPr>
          <p:cNvPr id="4" name="Group 1"/>
          <p:cNvGrpSpPr/>
          <p:nvPr/>
        </p:nvGrpSpPr>
        <p:grpSpPr>
          <a:xfrm>
            <a:off x="0" y="2071678"/>
            <a:ext cx="8715404" cy="2000265"/>
            <a:chOff x="0" y="3643313"/>
            <a:chExt cx="8715404" cy="2000265"/>
          </a:xfrm>
        </p:grpSpPr>
        <p:sp>
          <p:nvSpPr>
            <p:cNvPr id="7" name="Rectangle 2"/>
            <p:cNvSpPr/>
            <p:nvPr/>
          </p:nvSpPr>
          <p:spPr>
            <a:xfrm>
              <a:off x="785786" y="4766643"/>
              <a:ext cx="2357454" cy="571504"/>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استاد</a:t>
              </a:r>
              <a:endParaRPr lang="en-US" sz="2400" dirty="0">
                <a:cs typeface="B Nazanin" pitchFamily="2" charset="-78"/>
              </a:endParaRPr>
            </a:p>
          </p:txBody>
        </p:sp>
        <p:sp>
          <p:nvSpPr>
            <p:cNvPr id="8" name="Diamond 7"/>
            <p:cNvSpPr/>
            <p:nvPr/>
          </p:nvSpPr>
          <p:spPr>
            <a:xfrm>
              <a:off x="3857620" y="4429132"/>
              <a:ext cx="1785950" cy="1214446"/>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cs typeface="B Nazanin" pitchFamily="2" charset="-78"/>
                </a:rPr>
                <a:t>اختصاص</a:t>
              </a:r>
              <a:endParaRPr lang="en-US" sz="2000" dirty="0">
                <a:cs typeface="B Nazanin" pitchFamily="2" charset="-78"/>
              </a:endParaRPr>
            </a:p>
          </p:txBody>
        </p:sp>
        <p:sp>
          <p:nvSpPr>
            <p:cNvPr id="9" name="Rectangle 8"/>
            <p:cNvSpPr/>
            <p:nvPr/>
          </p:nvSpPr>
          <p:spPr>
            <a:xfrm>
              <a:off x="6357950" y="4766643"/>
              <a:ext cx="2357454" cy="571504"/>
            </a:xfrm>
            <a:prstGeom prst="rect">
              <a:avLst/>
            </a:prstGeom>
            <a:ln cmpd="dbl">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کامپيوتر</a:t>
              </a:r>
              <a:endParaRPr lang="en-US" sz="2400" dirty="0">
                <a:cs typeface="B Nazanin" pitchFamily="2" charset="-78"/>
              </a:endParaRPr>
            </a:p>
          </p:txBody>
        </p:sp>
        <p:cxnSp>
          <p:nvCxnSpPr>
            <p:cNvPr id="10" name="Straight Connector 9"/>
            <p:cNvCxnSpPr>
              <a:endCxn id="8" idx="1"/>
            </p:cNvCxnSpPr>
            <p:nvPr/>
          </p:nvCxnSpPr>
          <p:spPr>
            <a:xfrm flipV="1">
              <a:off x="3143240" y="5036355"/>
              <a:ext cx="714380" cy="160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8" idx="3"/>
              <a:endCxn id="9" idx="1"/>
            </p:cNvCxnSpPr>
            <p:nvPr/>
          </p:nvCxnSpPr>
          <p:spPr>
            <a:xfrm>
              <a:off x="5643570" y="5036355"/>
              <a:ext cx="714380" cy="16040"/>
            </a:xfrm>
            <a:prstGeom prst="line">
              <a:avLst/>
            </a:prstGeom>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0" y="3714751"/>
              <a:ext cx="1785950"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نام استاد</a:t>
              </a:r>
              <a:endParaRPr lang="en-US" u="sng" dirty="0">
                <a:solidFill>
                  <a:schemeClr val="tx1"/>
                </a:solidFill>
                <a:cs typeface="B Nazanin" pitchFamily="2" charset="-78"/>
              </a:endParaRPr>
            </a:p>
          </p:txBody>
        </p:sp>
        <p:sp>
          <p:nvSpPr>
            <p:cNvPr id="14" name="Oval 13"/>
            <p:cNvSpPr/>
            <p:nvPr/>
          </p:nvSpPr>
          <p:spPr>
            <a:xfrm>
              <a:off x="5929322" y="3643313"/>
              <a:ext cx="1571636"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rgbClr val="C00000"/>
                  </a:solidFill>
                  <a:cs typeface="B Nazanin" pitchFamily="2" charset="-78"/>
                </a:rPr>
                <a:t>شماره اموالي</a:t>
              </a:r>
              <a:endParaRPr lang="en-US" u="sng" dirty="0" smtClean="0">
                <a:solidFill>
                  <a:srgbClr val="C00000"/>
                </a:solidFill>
                <a:cs typeface="B Nazanin" pitchFamily="2" charset="-78"/>
              </a:endParaRPr>
            </a:p>
          </p:txBody>
        </p:sp>
        <p:cxnSp>
          <p:nvCxnSpPr>
            <p:cNvPr id="15" name="Straight Connector 14"/>
            <p:cNvCxnSpPr>
              <a:stCxn id="12" idx="4"/>
            </p:cNvCxnSpPr>
            <p:nvPr/>
          </p:nvCxnSpPr>
          <p:spPr>
            <a:xfrm rot="16200000" flipH="1">
              <a:off x="732223" y="4304130"/>
              <a:ext cx="571504" cy="2500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4" idx="4"/>
            </p:cNvCxnSpPr>
            <p:nvPr/>
          </p:nvCxnSpPr>
          <p:spPr>
            <a:xfrm rot="16200000" flipH="1">
              <a:off x="6536543" y="4250538"/>
              <a:ext cx="714382" cy="357188"/>
            </a:xfrm>
            <a:prstGeom prst="line">
              <a:avLst/>
            </a:prstGeom>
          </p:spPr>
          <p:style>
            <a:lnRef idx="1">
              <a:schemeClr val="accent1"/>
            </a:lnRef>
            <a:fillRef idx="0">
              <a:schemeClr val="accent1"/>
            </a:fillRef>
            <a:effectRef idx="0">
              <a:schemeClr val="accent1"/>
            </a:effectRef>
            <a:fontRef idx="minor">
              <a:schemeClr val="tx1"/>
            </a:fontRef>
          </p:style>
        </p:cxnSp>
      </p:grpSp>
      <p:sp>
        <p:nvSpPr>
          <p:cNvPr id="19" name="Oval 18"/>
          <p:cNvSpPr/>
          <p:nvPr/>
        </p:nvSpPr>
        <p:spPr>
          <a:xfrm>
            <a:off x="857224" y="1571612"/>
            <a:ext cx="1428760"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دفتر کار</a:t>
            </a:r>
            <a:endParaRPr lang="en-US" dirty="0">
              <a:solidFill>
                <a:schemeClr val="tx1"/>
              </a:solidFill>
              <a:cs typeface="B Nazanin" pitchFamily="2" charset="-78"/>
            </a:endParaRPr>
          </a:p>
        </p:txBody>
      </p:sp>
      <p:cxnSp>
        <p:nvCxnSpPr>
          <p:cNvPr id="20" name="Straight Connector 19"/>
          <p:cNvCxnSpPr>
            <a:stCxn id="19" idx="4"/>
            <a:endCxn id="7" idx="0"/>
          </p:cNvCxnSpPr>
          <p:nvPr/>
        </p:nvCxnSpPr>
        <p:spPr>
          <a:xfrm rot="16200000" flipH="1">
            <a:off x="1170674" y="2401169"/>
            <a:ext cx="1194768" cy="392909"/>
          </a:xfrm>
          <a:prstGeom prst="line">
            <a:avLst/>
          </a:prstGeom>
        </p:spPr>
        <p:style>
          <a:lnRef idx="1">
            <a:schemeClr val="accent1"/>
          </a:lnRef>
          <a:fillRef idx="0">
            <a:schemeClr val="accent1"/>
          </a:fillRef>
          <a:effectRef idx="0">
            <a:schemeClr val="accent1"/>
          </a:effectRef>
          <a:fontRef idx="minor">
            <a:schemeClr val="tx1"/>
          </a:fontRef>
        </p:style>
      </p:cxnSp>
      <p:sp>
        <p:nvSpPr>
          <p:cNvPr id="32" name="Oval 31"/>
          <p:cNvSpPr/>
          <p:nvPr/>
        </p:nvSpPr>
        <p:spPr>
          <a:xfrm>
            <a:off x="1785918" y="2000240"/>
            <a:ext cx="1285884"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تخصص</a:t>
            </a:r>
            <a:endParaRPr lang="en-US" dirty="0">
              <a:solidFill>
                <a:schemeClr val="tx1"/>
              </a:solidFill>
              <a:cs typeface="B Nazanin" pitchFamily="2" charset="-78"/>
            </a:endParaRPr>
          </a:p>
        </p:txBody>
      </p:sp>
      <p:cxnSp>
        <p:nvCxnSpPr>
          <p:cNvPr id="33" name="Straight Connector 32"/>
          <p:cNvCxnSpPr>
            <a:stCxn id="32" idx="4"/>
            <a:endCxn id="7" idx="0"/>
          </p:cNvCxnSpPr>
          <p:nvPr/>
        </p:nvCxnSpPr>
        <p:spPr>
          <a:xfrm rot="5400000">
            <a:off x="1813617" y="2579765"/>
            <a:ext cx="766140" cy="464347"/>
          </a:xfrm>
          <a:prstGeom prst="line">
            <a:avLst/>
          </a:prstGeom>
          <a:ln>
            <a:prstDash val="solid"/>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285720" y="4643446"/>
            <a:ext cx="1928826" cy="461665"/>
          </a:xfrm>
          <a:prstGeom prst="rect">
            <a:avLst/>
          </a:prstGeom>
          <a:noFill/>
        </p:spPr>
        <p:txBody>
          <a:bodyPr wrap="square" rtlCol="0">
            <a:spAutoFit/>
          </a:bodyPr>
          <a:lstStyle/>
          <a:p>
            <a:r>
              <a:rPr lang="fa-IR" sz="2400" dirty="0" smtClean="0">
                <a:cs typeface="B Roya" pitchFamily="2" charset="-78"/>
              </a:rPr>
              <a:t>ترکيب جداول</a:t>
            </a:r>
            <a:endParaRPr lang="en-US" sz="2400" dirty="0">
              <a:cs typeface="B Roya" pitchFamily="2" charset="-78"/>
            </a:endParaRPr>
          </a:p>
        </p:txBody>
      </p:sp>
      <p:sp>
        <p:nvSpPr>
          <p:cNvPr id="44" name="Oval 43"/>
          <p:cNvSpPr/>
          <p:nvPr/>
        </p:nvSpPr>
        <p:spPr>
          <a:xfrm>
            <a:off x="2428860" y="1643050"/>
            <a:ext cx="1857388"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شماره دانشکده</a:t>
            </a:r>
            <a:endParaRPr lang="en-US" dirty="0">
              <a:solidFill>
                <a:schemeClr val="tx1"/>
              </a:solidFill>
              <a:cs typeface="B Nazanin" pitchFamily="2" charset="-78"/>
            </a:endParaRPr>
          </a:p>
        </p:txBody>
      </p:sp>
      <p:cxnSp>
        <p:nvCxnSpPr>
          <p:cNvPr id="45" name="Straight Connector 44"/>
          <p:cNvCxnSpPr>
            <a:stCxn id="44" idx="4"/>
          </p:cNvCxnSpPr>
          <p:nvPr/>
        </p:nvCxnSpPr>
        <p:spPr>
          <a:xfrm rot="5400000">
            <a:off x="2250268" y="2107400"/>
            <a:ext cx="1143009" cy="1071565"/>
          </a:xfrm>
          <a:prstGeom prst="line">
            <a:avLst/>
          </a:prstGeom>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7572428" y="1928802"/>
            <a:ext cx="1571604"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rgbClr val="C00000"/>
                </a:solidFill>
                <a:cs typeface="B Nazanin" pitchFamily="2" charset="-78"/>
              </a:rPr>
              <a:t>مشخصات</a:t>
            </a:r>
            <a:endParaRPr lang="en-US" dirty="0">
              <a:solidFill>
                <a:srgbClr val="C00000"/>
              </a:solidFill>
              <a:cs typeface="B Nazanin" pitchFamily="2" charset="-78"/>
            </a:endParaRPr>
          </a:p>
        </p:txBody>
      </p:sp>
      <p:cxnSp>
        <p:nvCxnSpPr>
          <p:cNvPr id="41" name="Straight Connector 40"/>
          <p:cNvCxnSpPr>
            <a:stCxn id="40" idx="4"/>
          </p:cNvCxnSpPr>
          <p:nvPr/>
        </p:nvCxnSpPr>
        <p:spPr>
          <a:xfrm rot="5400000">
            <a:off x="7679576" y="2536034"/>
            <a:ext cx="857258" cy="50005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59" name="Content Placeholder 17"/>
          <p:cNvGraphicFramePr>
            <a:graphicFrameLocks/>
          </p:cNvGraphicFramePr>
          <p:nvPr/>
        </p:nvGraphicFramePr>
        <p:xfrm>
          <a:off x="2344763" y="5286388"/>
          <a:ext cx="5295901" cy="365760"/>
        </p:xfrm>
        <a:graphic>
          <a:graphicData uri="http://schemas.openxmlformats.org/drawingml/2006/table">
            <a:tbl>
              <a:tblPr firstRow="1" bandRow="1">
                <a:tableStyleId>{5C22544A-7EE6-4342-B048-85BDC9FD1C3A}</a:tableStyleId>
              </a:tblPr>
              <a:tblGrid>
                <a:gridCol w="925830"/>
                <a:gridCol w="878205"/>
                <a:gridCol w="816293"/>
                <a:gridCol w="1443355"/>
                <a:gridCol w="1232218"/>
              </a:tblGrid>
              <a:tr h="0">
                <a:tc>
                  <a:txBody>
                    <a:bodyPr/>
                    <a:lstStyle/>
                    <a:p>
                      <a:r>
                        <a:rPr lang="fa-IR" u="sng" dirty="0" smtClean="0">
                          <a:cs typeface="B Nazanin" pitchFamily="2" charset="-78"/>
                        </a:rPr>
                        <a:t>نام استاد</a:t>
                      </a:r>
                      <a:endParaRPr lang="en-US" u="sng" dirty="0">
                        <a:cs typeface="B Nazanin" pitchFamily="2" charset="-78"/>
                      </a:endParaRPr>
                    </a:p>
                  </a:txBody>
                  <a:tcPr/>
                </a:tc>
                <a:tc>
                  <a:txBody>
                    <a:bodyPr/>
                    <a:lstStyle/>
                    <a:p>
                      <a:r>
                        <a:rPr lang="fa-IR" u="none" dirty="0" smtClean="0">
                          <a:cs typeface="B Nazanin" pitchFamily="2" charset="-78"/>
                        </a:rPr>
                        <a:t>دفتر کار</a:t>
                      </a:r>
                      <a:endParaRPr lang="en-US" u="none" dirty="0">
                        <a:cs typeface="B Nazanin" pitchFamily="2" charset="-78"/>
                      </a:endParaRPr>
                    </a:p>
                  </a:txBody>
                  <a:tcPr/>
                </a:tc>
                <a:tc>
                  <a:txBody>
                    <a:bodyPr/>
                    <a:lstStyle/>
                    <a:p>
                      <a:r>
                        <a:rPr lang="fa-IR" dirty="0" smtClean="0">
                          <a:cs typeface="B Nazanin" pitchFamily="2" charset="-78"/>
                        </a:rPr>
                        <a:t>تخصص</a:t>
                      </a:r>
                      <a:endParaRPr lang="en-US" dirty="0">
                        <a:cs typeface="B Nazanin" pitchFamily="2" charset="-78"/>
                      </a:endParaRPr>
                    </a:p>
                  </a:txBody>
                  <a:tcPr/>
                </a:tc>
                <a:tc>
                  <a:txBody>
                    <a:bodyPr/>
                    <a:lstStyle/>
                    <a:p>
                      <a:r>
                        <a:rPr lang="fa-IR" dirty="0" smtClean="0">
                          <a:cs typeface="B Nazanin" pitchFamily="2" charset="-78"/>
                        </a:rPr>
                        <a:t>شماره دانشکده</a:t>
                      </a:r>
                      <a:endParaRPr lang="en-US" dirty="0">
                        <a:cs typeface="B Nazanin" pitchFamily="2" charset="-78"/>
                      </a:endParaRPr>
                    </a:p>
                  </a:txBody>
                  <a:tcPr/>
                </a:tc>
                <a:tc>
                  <a:txBody>
                    <a:bodyPr/>
                    <a:lstStyle/>
                    <a:p>
                      <a:r>
                        <a:rPr lang="fa-IR" dirty="0" smtClean="0">
                          <a:solidFill>
                            <a:srgbClr val="C00000"/>
                          </a:solidFill>
                          <a:cs typeface="B Nazanin" pitchFamily="2" charset="-78"/>
                        </a:rPr>
                        <a:t>شماره اموالي</a:t>
                      </a:r>
                      <a:endParaRPr lang="en-US" dirty="0">
                        <a:solidFill>
                          <a:srgbClr val="C00000"/>
                        </a:solidFill>
                        <a:cs typeface="B Nazanin" pitchFamily="2" charset="-78"/>
                      </a:endParaRPr>
                    </a:p>
                  </a:txBody>
                  <a:tcPr/>
                </a:tc>
              </a:tr>
            </a:tbl>
          </a:graphicData>
        </a:graphic>
      </p:graphicFrame>
      <p:sp>
        <p:nvSpPr>
          <p:cNvPr id="60" name="TextBox 59"/>
          <p:cNvSpPr txBox="1"/>
          <p:nvPr/>
        </p:nvSpPr>
        <p:spPr>
          <a:xfrm>
            <a:off x="285720" y="5214950"/>
            <a:ext cx="1928826" cy="461665"/>
          </a:xfrm>
          <a:prstGeom prst="rect">
            <a:avLst/>
          </a:prstGeom>
          <a:noFill/>
        </p:spPr>
        <p:txBody>
          <a:bodyPr wrap="square" rtlCol="0">
            <a:spAutoFit/>
          </a:bodyPr>
          <a:lstStyle/>
          <a:p>
            <a:r>
              <a:rPr lang="fa-IR" sz="2400" dirty="0" smtClean="0">
                <a:cs typeface="B Roya" pitchFamily="2" charset="-78"/>
              </a:rPr>
              <a:t>کليد خارجي</a:t>
            </a:r>
            <a:endParaRPr lang="en-US" sz="2400" dirty="0">
              <a:cs typeface="B Roya" pitchFamily="2" charset="-78"/>
            </a:endParaRPr>
          </a:p>
        </p:txBody>
      </p:sp>
      <p:graphicFrame>
        <p:nvGraphicFramePr>
          <p:cNvPr id="61" name="Content Placeholder 17"/>
          <p:cNvGraphicFramePr>
            <a:graphicFrameLocks/>
          </p:cNvGraphicFramePr>
          <p:nvPr/>
        </p:nvGraphicFramePr>
        <p:xfrm>
          <a:off x="2344763" y="5967731"/>
          <a:ext cx="2158048" cy="365760"/>
        </p:xfrm>
        <a:graphic>
          <a:graphicData uri="http://schemas.openxmlformats.org/drawingml/2006/table">
            <a:tbl>
              <a:tblPr firstRow="1" bandRow="1">
                <a:tableStyleId>{5C22544A-7EE6-4342-B048-85BDC9FD1C3A}</a:tableStyleId>
              </a:tblPr>
              <a:tblGrid>
                <a:gridCol w="925830"/>
                <a:gridCol w="1232218"/>
              </a:tblGrid>
              <a:tr h="0">
                <a:tc>
                  <a:txBody>
                    <a:bodyPr/>
                    <a:lstStyle/>
                    <a:p>
                      <a:r>
                        <a:rPr lang="fa-IR" u="sng" dirty="0" smtClean="0">
                          <a:cs typeface="B Nazanin" pitchFamily="2" charset="-78"/>
                        </a:rPr>
                        <a:t>نام استاد</a:t>
                      </a:r>
                      <a:endParaRPr lang="en-US" u="sng" dirty="0">
                        <a:cs typeface="B Nazanin" pitchFamily="2" charset="-78"/>
                      </a:endParaRPr>
                    </a:p>
                  </a:txBody>
                  <a:tcPr/>
                </a:tc>
                <a:tc>
                  <a:txBody>
                    <a:bodyPr/>
                    <a:lstStyle/>
                    <a:p>
                      <a:r>
                        <a:rPr lang="fa-IR" u="sng" dirty="0" smtClean="0">
                          <a:solidFill>
                            <a:srgbClr val="C00000"/>
                          </a:solidFill>
                          <a:cs typeface="B Nazanin" pitchFamily="2" charset="-78"/>
                        </a:rPr>
                        <a:t>شماره اموالي</a:t>
                      </a:r>
                      <a:endParaRPr lang="en-US" u="sng" dirty="0">
                        <a:solidFill>
                          <a:srgbClr val="C00000"/>
                        </a:solidFill>
                        <a:cs typeface="B Nazanin" pitchFamily="2" charset="-78"/>
                      </a:endParaRPr>
                    </a:p>
                  </a:txBody>
                  <a:tcPr/>
                </a:tc>
              </a:tr>
            </a:tbl>
          </a:graphicData>
        </a:graphic>
      </p:graphicFrame>
      <p:sp>
        <p:nvSpPr>
          <p:cNvPr id="62" name="TextBox 61"/>
          <p:cNvSpPr txBox="1"/>
          <p:nvPr/>
        </p:nvSpPr>
        <p:spPr>
          <a:xfrm>
            <a:off x="285720" y="5896293"/>
            <a:ext cx="1928826" cy="461665"/>
          </a:xfrm>
          <a:prstGeom prst="rect">
            <a:avLst/>
          </a:prstGeom>
          <a:noFill/>
        </p:spPr>
        <p:txBody>
          <a:bodyPr wrap="square" rtlCol="0">
            <a:spAutoFit/>
          </a:bodyPr>
          <a:lstStyle/>
          <a:p>
            <a:r>
              <a:rPr lang="fa-IR" sz="2400" dirty="0" smtClean="0">
                <a:cs typeface="B Roya" pitchFamily="2" charset="-78"/>
              </a:rPr>
              <a:t>ارجاع متقابل</a:t>
            </a:r>
            <a:endParaRPr lang="en-US" sz="2400" dirty="0">
              <a:cs typeface="B Roy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2000"/>
                                        <p:tgtEl>
                                          <p:spTgt spid="4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2000"/>
                                        <p:tgtEl>
                                          <p:spTgt spid="5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2000"/>
                                        <p:tgtEl>
                                          <p:spTgt spid="6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2000"/>
                                        <p:tgtEl>
                                          <p:spTgt spid="6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fade">
                                      <p:cBhvr>
                                        <p:cTn id="26" dur="2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60" grpId="0"/>
      <p:bldP spid="6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fa-IR" sz="3600" dirty="0" smtClean="0"/>
              <a:t>قدم 4: نگاشت انواع ارتباط يک به چند(</a:t>
            </a:r>
            <a:r>
              <a:rPr lang="en-US" sz="3600" dirty="0" smtClean="0"/>
              <a:t>n</a:t>
            </a:r>
            <a:r>
              <a:rPr lang="fa-IR" sz="3600" dirty="0" smtClean="0"/>
              <a:t>:1)</a:t>
            </a:r>
            <a:endParaRPr lang="en-US" sz="3600" dirty="0"/>
          </a:p>
        </p:txBody>
      </p:sp>
      <p:sp>
        <p:nvSpPr>
          <p:cNvPr id="3" name="Content Placeholder 2"/>
          <p:cNvSpPr>
            <a:spLocks noGrp="1"/>
          </p:cNvSpPr>
          <p:nvPr>
            <p:ph idx="1"/>
          </p:nvPr>
        </p:nvSpPr>
        <p:spPr>
          <a:xfrm>
            <a:off x="357158" y="1935480"/>
            <a:ext cx="8329642" cy="4389120"/>
          </a:xfrm>
        </p:spPr>
        <p:txBody>
          <a:bodyPr>
            <a:normAutofit fontScale="92500" lnSpcReduction="10000"/>
          </a:bodyPr>
          <a:lstStyle/>
          <a:p>
            <a:r>
              <a:rPr lang="fa-IR" dirty="0" smtClean="0"/>
              <a:t>براي هر ارتباط عادي دودويي يک به چند، رابطه </a:t>
            </a:r>
            <a:r>
              <a:rPr lang="en-US" dirty="0" smtClean="0"/>
              <a:t>S</a:t>
            </a:r>
            <a:r>
              <a:rPr lang="fa-IR" dirty="0" smtClean="0"/>
              <a:t> را که بيانگر نوع پديده در هر جدول مربوط به </a:t>
            </a:r>
            <a:r>
              <a:rPr lang="en-US" dirty="0" smtClean="0"/>
              <a:t>N</a:t>
            </a:r>
            <a:r>
              <a:rPr lang="fa-IR" dirty="0" smtClean="0"/>
              <a:t> پديده مي‌باشد را مشخص نماييد. </a:t>
            </a:r>
          </a:p>
          <a:p>
            <a:endParaRPr lang="fa-IR" dirty="0" smtClean="0"/>
          </a:p>
          <a:p>
            <a:r>
              <a:rPr lang="fa-IR" dirty="0" smtClean="0"/>
              <a:t>براي اين ارتباط دو رويکرد وجود دارد.</a:t>
            </a:r>
          </a:p>
          <a:p>
            <a:pPr marL="514350" indent="-514350">
              <a:buFont typeface="+mj-lt"/>
              <a:buAutoNum type="arabicPeriod"/>
            </a:pPr>
            <a:r>
              <a:rPr lang="fa-IR" dirty="0" smtClean="0"/>
              <a:t>رويکرد </a:t>
            </a:r>
            <a:r>
              <a:rPr lang="fa-IR" dirty="0" smtClean="0">
                <a:solidFill>
                  <a:srgbClr val="663300"/>
                </a:solidFill>
              </a:rPr>
              <a:t>کليد خارجي </a:t>
            </a:r>
            <a:r>
              <a:rPr lang="fa-IR" dirty="0" smtClean="0"/>
              <a:t>(</a:t>
            </a:r>
            <a:r>
              <a:rPr lang="en-US" dirty="0" smtClean="0"/>
              <a:t>Foreign key approach</a:t>
            </a:r>
            <a:r>
              <a:rPr lang="fa-IR" dirty="0" smtClean="0"/>
              <a:t>):</a:t>
            </a:r>
            <a:endParaRPr lang="en-US" dirty="0" smtClean="0"/>
          </a:p>
          <a:p>
            <a:pPr marL="880110" lvl="1" indent="-514350">
              <a:buNone/>
            </a:pPr>
            <a:r>
              <a:rPr lang="fa-IR" dirty="0" smtClean="0">
                <a:solidFill>
                  <a:srgbClr val="C00000"/>
                </a:solidFill>
              </a:rPr>
              <a:t>کليد اصلي </a:t>
            </a:r>
            <a:r>
              <a:rPr lang="fa-IR" dirty="0" smtClean="0"/>
              <a:t> جدول </a:t>
            </a:r>
            <a:r>
              <a:rPr lang="en-US" dirty="0" smtClean="0"/>
              <a:t>T</a:t>
            </a:r>
            <a:r>
              <a:rPr lang="fa-IR" dirty="0" smtClean="0"/>
              <a:t>، بعنوان ستون </a:t>
            </a:r>
            <a:r>
              <a:rPr lang="fa-IR" dirty="0" smtClean="0">
                <a:solidFill>
                  <a:srgbClr val="C00000"/>
                </a:solidFill>
              </a:rPr>
              <a:t>کليد خارجي </a:t>
            </a:r>
            <a:r>
              <a:rPr lang="fa-IR" dirty="0" smtClean="0"/>
              <a:t>در جدول </a:t>
            </a:r>
            <a:r>
              <a:rPr lang="en-US" dirty="0" smtClean="0"/>
              <a:t>S</a:t>
            </a:r>
            <a:r>
              <a:rPr lang="fa-IR" dirty="0" smtClean="0"/>
              <a:t> اضافه مي‌گردد.</a:t>
            </a:r>
          </a:p>
          <a:p>
            <a:pPr marL="514350" indent="-514350">
              <a:buFont typeface="+mj-lt"/>
              <a:buAutoNum type="arabicPeriod"/>
            </a:pPr>
            <a:r>
              <a:rPr lang="fa-IR" dirty="0" smtClean="0"/>
              <a:t>رويکرد </a:t>
            </a:r>
            <a:r>
              <a:rPr lang="fa-IR" dirty="0" smtClean="0">
                <a:solidFill>
                  <a:srgbClr val="663300"/>
                </a:solidFill>
              </a:rPr>
              <a:t>ارجاع متقابل </a:t>
            </a:r>
            <a:r>
              <a:rPr lang="fa-IR" dirty="0" smtClean="0"/>
              <a:t>(</a:t>
            </a:r>
            <a:r>
              <a:rPr lang="en-US" dirty="0" smtClean="0"/>
              <a:t>cross-reference</a:t>
            </a:r>
            <a:r>
              <a:rPr lang="fa-IR" dirty="0" smtClean="0"/>
              <a:t>)</a:t>
            </a:r>
            <a:endParaRPr lang="en-US" dirty="0" smtClean="0"/>
          </a:p>
          <a:p>
            <a:pPr marL="880110" lvl="1" indent="-514350">
              <a:buNone/>
            </a:pPr>
            <a:r>
              <a:rPr lang="fa-IR" dirty="0" smtClean="0">
                <a:solidFill>
                  <a:srgbClr val="C00000"/>
                </a:solidFill>
              </a:rPr>
              <a:t>جدول سومي </a:t>
            </a:r>
            <a:r>
              <a:rPr lang="fa-IR" dirty="0" smtClean="0"/>
              <a:t>شامل کليد‌هاي اصلي دو جدول </a:t>
            </a:r>
            <a:r>
              <a:rPr lang="en-US" dirty="0" smtClean="0"/>
              <a:t>S</a:t>
            </a:r>
            <a:r>
              <a:rPr lang="fa-IR" dirty="0" smtClean="0"/>
              <a:t> و </a:t>
            </a:r>
            <a:r>
              <a:rPr lang="en-US" dirty="0" smtClean="0"/>
              <a:t>T</a:t>
            </a:r>
            <a:r>
              <a:rPr lang="fa-IR" dirty="0" smtClean="0"/>
              <a:t> به منظور ارجاع متقابل ايجاد مي‌گردد.</a:t>
            </a:r>
          </a:p>
          <a:p>
            <a:pPr marL="396875" lvl="1" indent="-396875" defTabSz="396875">
              <a:buFont typeface="Wingdings" pitchFamily="2" charset="2"/>
              <a:buChar char="ü"/>
            </a:pPr>
            <a:endParaRPr lang="fa-IR" dirty="0" smtClean="0"/>
          </a:p>
          <a:p>
            <a:pPr marL="396875" lvl="1" indent="-396875" defTabSz="396875">
              <a:buFont typeface="Wingdings" pitchFamily="2" charset="2"/>
              <a:buChar char="ü"/>
            </a:pPr>
            <a:r>
              <a:rPr lang="fa-IR" dirty="0" smtClean="0"/>
              <a:t>تذکر: صفت‌هاي ساده يا اجزاء ساده صفت‌هاي مرکب ارتباط يک به چند، به جدول جديد اضافه مي‌گردند.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strips(downLeft)">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strips(downLeft)">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strips(downLeft)">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strips(downLeft)">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strips(downLeft)">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strips(downLeft)">
                                      <p:cBhvr>
                                        <p:cTn id="3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r>
              <a:rPr lang="fa-IR" sz="3200" dirty="0" smtClean="0">
                <a:solidFill>
                  <a:srgbClr val="C00000"/>
                </a:solidFill>
              </a:rPr>
              <a:t>مثال</a:t>
            </a:r>
            <a:r>
              <a:rPr lang="fa-IR" sz="3200" dirty="0" smtClean="0"/>
              <a:t>: نگاشت انواع ارتباط دودويي </a:t>
            </a:r>
            <a:r>
              <a:rPr lang="en-US" sz="3200" dirty="0" smtClean="0"/>
              <a:t>1:n</a:t>
            </a:r>
            <a:endParaRPr lang="en-US" sz="3200" dirty="0"/>
          </a:p>
        </p:txBody>
      </p:sp>
      <p:grpSp>
        <p:nvGrpSpPr>
          <p:cNvPr id="3" name="Group 1"/>
          <p:cNvGrpSpPr/>
          <p:nvPr/>
        </p:nvGrpSpPr>
        <p:grpSpPr>
          <a:xfrm>
            <a:off x="0" y="2143116"/>
            <a:ext cx="6429388" cy="1928827"/>
            <a:chOff x="0" y="3714751"/>
            <a:chExt cx="6429388" cy="1928827"/>
          </a:xfrm>
        </p:grpSpPr>
        <p:sp>
          <p:nvSpPr>
            <p:cNvPr id="7" name="Rectangle 2"/>
            <p:cNvSpPr/>
            <p:nvPr/>
          </p:nvSpPr>
          <p:spPr>
            <a:xfrm>
              <a:off x="785786" y="4766643"/>
              <a:ext cx="2357454" cy="571504"/>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استاد</a:t>
              </a:r>
              <a:endParaRPr lang="en-US" sz="2400" dirty="0">
                <a:cs typeface="B Nazanin" pitchFamily="2" charset="-78"/>
              </a:endParaRPr>
            </a:p>
          </p:txBody>
        </p:sp>
        <p:sp>
          <p:nvSpPr>
            <p:cNvPr id="8" name="Diamond 7"/>
            <p:cNvSpPr/>
            <p:nvPr/>
          </p:nvSpPr>
          <p:spPr>
            <a:xfrm>
              <a:off x="3857620" y="4429132"/>
              <a:ext cx="1785950" cy="1214446"/>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cs typeface="B Nazanin" pitchFamily="2" charset="-78"/>
                </a:rPr>
                <a:t>راهنمايي</a:t>
              </a:r>
              <a:endParaRPr lang="en-US" sz="2000" dirty="0">
                <a:cs typeface="B Nazanin" pitchFamily="2" charset="-78"/>
              </a:endParaRPr>
            </a:p>
          </p:txBody>
        </p:sp>
        <p:cxnSp>
          <p:nvCxnSpPr>
            <p:cNvPr id="10" name="Straight Connector 9"/>
            <p:cNvCxnSpPr>
              <a:endCxn id="8" idx="1"/>
            </p:cNvCxnSpPr>
            <p:nvPr/>
          </p:nvCxnSpPr>
          <p:spPr>
            <a:xfrm flipV="1">
              <a:off x="3143240" y="5036355"/>
              <a:ext cx="714380" cy="160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8" idx="3"/>
              <a:endCxn id="27" idx="1"/>
            </p:cNvCxnSpPr>
            <p:nvPr/>
          </p:nvCxnSpPr>
          <p:spPr>
            <a:xfrm>
              <a:off x="5643570" y="5036355"/>
              <a:ext cx="785818" cy="16040"/>
            </a:xfrm>
            <a:prstGeom prst="line">
              <a:avLst/>
            </a:prstGeom>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0" y="3714751"/>
              <a:ext cx="1785950"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نام استاد</a:t>
              </a:r>
              <a:endParaRPr lang="en-US" u="sng" dirty="0">
                <a:solidFill>
                  <a:schemeClr val="tx1"/>
                </a:solidFill>
                <a:cs typeface="B Nazanin" pitchFamily="2" charset="-78"/>
              </a:endParaRPr>
            </a:p>
          </p:txBody>
        </p:sp>
        <p:cxnSp>
          <p:nvCxnSpPr>
            <p:cNvPr id="15" name="Straight Connector 14"/>
            <p:cNvCxnSpPr>
              <a:stCxn id="12" idx="4"/>
            </p:cNvCxnSpPr>
            <p:nvPr/>
          </p:nvCxnSpPr>
          <p:spPr>
            <a:xfrm rot="16200000" flipH="1">
              <a:off x="732223" y="4304130"/>
              <a:ext cx="571504" cy="250001"/>
            </a:xfrm>
            <a:prstGeom prst="line">
              <a:avLst/>
            </a:prstGeom>
          </p:spPr>
          <p:style>
            <a:lnRef idx="1">
              <a:schemeClr val="accent1"/>
            </a:lnRef>
            <a:fillRef idx="0">
              <a:schemeClr val="accent1"/>
            </a:fillRef>
            <a:effectRef idx="0">
              <a:schemeClr val="accent1"/>
            </a:effectRef>
            <a:fontRef idx="minor">
              <a:schemeClr val="tx1"/>
            </a:fontRef>
          </p:style>
        </p:cxnSp>
      </p:grpSp>
      <p:sp>
        <p:nvSpPr>
          <p:cNvPr id="19" name="Oval 18"/>
          <p:cNvSpPr/>
          <p:nvPr/>
        </p:nvSpPr>
        <p:spPr>
          <a:xfrm>
            <a:off x="857224" y="1571612"/>
            <a:ext cx="1428760"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دفتر کار</a:t>
            </a:r>
            <a:endParaRPr lang="en-US" dirty="0">
              <a:solidFill>
                <a:schemeClr val="tx1"/>
              </a:solidFill>
              <a:cs typeface="B Nazanin" pitchFamily="2" charset="-78"/>
            </a:endParaRPr>
          </a:p>
        </p:txBody>
      </p:sp>
      <p:cxnSp>
        <p:nvCxnSpPr>
          <p:cNvPr id="20" name="Straight Connector 19"/>
          <p:cNvCxnSpPr>
            <a:stCxn id="19" idx="4"/>
            <a:endCxn id="7" idx="0"/>
          </p:cNvCxnSpPr>
          <p:nvPr/>
        </p:nvCxnSpPr>
        <p:spPr>
          <a:xfrm rot="16200000" flipH="1">
            <a:off x="1170674" y="2401169"/>
            <a:ext cx="1194768" cy="392909"/>
          </a:xfrm>
          <a:prstGeom prst="line">
            <a:avLst/>
          </a:prstGeom>
        </p:spPr>
        <p:style>
          <a:lnRef idx="1">
            <a:schemeClr val="accent1"/>
          </a:lnRef>
          <a:fillRef idx="0">
            <a:schemeClr val="accent1"/>
          </a:fillRef>
          <a:effectRef idx="0">
            <a:schemeClr val="accent1"/>
          </a:effectRef>
          <a:fontRef idx="minor">
            <a:schemeClr val="tx1"/>
          </a:fontRef>
        </p:style>
      </p:cxnSp>
      <p:sp>
        <p:nvSpPr>
          <p:cNvPr id="32" name="Oval 31"/>
          <p:cNvSpPr/>
          <p:nvPr/>
        </p:nvSpPr>
        <p:spPr>
          <a:xfrm>
            <a:off x="1785918" y="2000240"/>
            <a:ext cx="1285884"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تخصص</a:t>
            </a:r>
            <a:endParaRPr lang="en-US" dirty="0">
              <a:solidFill>
                <a:schemeClr val="tx1"/>
              </a:solidFill>
              <a:cs typeface="B Nazanin" pitchFamily="2" charset="-78"/>
            </a:endParaRPr>
          </a:p>
        </p:txBody>
      </p:sp>
      <p:cxnSp>
        <p:nvCxnSpPr>
          <p:cNvPr id="33" name="Straight Connector 32"/>
          <p:cNvCxnSpPr>
            <a:stCxn id="32" idx="4"/>
            <a:endCxn id="7" idx="0"/>
          </p:cNvCxnSpPr>
          <p:nvPr/>
        </p:nvCxnSpPr>
        <p:spPr>
          <a:xfrm rot="5400000">
            <a:off x="1813617" y="2579765"/>
            <a:ext cx="766140" cy="464347"/>
          </a:xfrm>
          <a:prstGeom prst="line">
            <a:avLst/>
          </a:prstGeom>
          <a:ln>
            <a:prstDash val="solid"/>
          </a:ln>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2428860" y="1643050"/>
            <a:ext cx="1857388"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شماره دانشکده</a:t>
            </a:r>
            <a:endParaRPr lang="en-US" dirty="0">
              <a:solidFill>
                <a:schemeClr val="tx1"/>
              </a:solidFill>
              <a:cs typeface="B Nazanin" pitchFamily="2" charset="-78"/>
            </a:endParaRPr>
          </a:p>
        </p:txBody>
      </p:sp>
      <p:cxnSp>
        <p:nvCxnSpPr>
          <p:cNvPr id="45" name="Straight Connector 44"/>
          <p:cNvCxnSpPr>
            <a:stCxn id="44" idx="4"/>
          </p:cNvCxnSpPr>
          <p:nvPr/>
        </p:nvCxnSpPr>
        <p:spPr>
          <a:xfrm rot="5400000">
            <a:off x="2250268" y="2107400"/>
            <a:ext cx="1143009" cy="1071565"/>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59" name="Content Placeholder 17"/>
          <p:cNvGraphicFramePr>
            <a:graphicFrameLocks/>
          </p:cNvGraphicFramePr>
          <p:nvPr/>
        </p:nvGraphicFramePr>
        <p:xfrm>
          <a:off x="2344763" y="5286388"/>
          <a:ext cx="4932045" cy="365760"/>
        </p:xfrm>
        <a:graphic>
          <a:graphicData uri="http://schemas.openxmlformats.org/drawingml/2006/table">
            <a:tbl>
              <a:tblPr firstRow="1" bandRow="1">
                <a:tableStyleId>{5C22544A-7EE6-4342-B048-85BDC9FD1C3A}</a:tableStyleId>
              </a:tblPr>
              <a:tblGrid>
                <a:gridCol w="1351280"/>
                <a:gridCol w="1735455"/>
                <a:gridCol w="919480"/>
                <a:gridCol w="925830"/>
              </a:tblGrid>
              <a:tr h="0">
                <a:tc>
                  <a:txBody>
                    <a:bodyPr/>
                    <a:lstStyle/>
                    <a:p>
                      <a:r>
                        <a:rPr lang="fa-IR" u="sng" dirty="0" smtClean="0">
                          <a:cs typeface="B Nazanin" pitchFamily="2" charset="-78"/>
                        </a:rPr>
                        <a:t>شماره</a:t>
                      </a:r>
                      <a:r>
                        <a:rPr lang="fa-IR" u="sng" baseline="0" dirty="0" smtClean="0">
                          <a:cs typeface="B Nazanin" pitchFamily="2" charset="-78"/>
                        </a:rPr>
                        <a:t> دانشجو</a:t>
                      </a:r>
                      <a:endParaRPr lang="en-US" u="sng" dirty="0">
                        <a:cs typeface="B Nazanin" pitchFamily="2" charset="-78"/>
                      </a:endParaRPr>
                    </a:p>
                  </a:txBody>
                  <a:tcPr/>
                </a:tc>
                <a:tc>
                  <a:txBody>
                    <a:bodyPr/>
                    <a:lstStyle/>
                    <a:p>
                      <a:r>
                        <a:rPr lang="fa-IR" u="none" dirty="0" smtClean="0">
                          <a:cs typeface="B Nazanin" pitchFamily="2" charset="-78"/>
                        </a:rPr>
                        <a:t>نام و نام خانوادگي</a:t>
                      </a:r>
                      <a:endParaRPr lang="en-US" u="none" dirty="0">
                        <a:cs typeface="B Nazanin" pitchFamily="2" charset="-78"/>
                      </a:endParaRPr>
                    </a:p>
                  </a:txBody>
                  <a:tcPr/>
                </a:tc>
                <a:tc>
                  <a:txBody>
                    <a:bodyPr/>
                    <a:lstStyle/>
                    <a:p>
                      <a:r>
                        <a:rPr lang="fa-IR" dirty="0" smtClean="0">
                          <a:cs typeface="B Nazanin" pitchFamily="2" charset="-78"/>
                        </a:rPr>
                        <a:t>دانشکده</a:t>
                      </a:r>
                      <a:endParaRPr lang="en-US" dirty="0">
                        <a:cs typeface="B Nazanin" pitchFamily="2" charset="-78"/>
                      </a:endParaRPr>
                    </a:p>
                  </a:txBody>
                  <a:tcPr/>
                </a:tc>
                <a:tc>
                  <a:txBody>
                    <a:bodyPr/>
                    <a:lstStyle/>
                    <a:p>
                      <a:r>
                        <a:rPr lang="fa-IR" dirty="0" smtClean="0">
                          <a:cs typeface="B Nazanin" pitchFamily="2" charset="-78"/>
                        </a:rPr>
                        <a:t>نام استاد</a:t>
                      </a:r>
                      <a:endParaRPr lang="en-US" dirty="0">
                        <a:cs typeface="B Nazanin" pitchFamily="2" charset="-78"/>
                      </a:endParaRPr>
                    </a:p>
                  </a:txBody>
                  <a:tcPr/>
                </a:tc>
              </a:tr>
            </a:tbl>
          </a:graphicData>
        </a:graphic>
      </p:graphicFrame>
      <p:sp>
        <p:nvSpPr>
          <p:cNvPr id="60" name="TextBox 59"/>
          <p:cNvSpPr txBox="1"/>
          <p:nvPr/>
        </p:nvSpPr>
        <p:spPr>
          <a:xfrm>
            <a:off x="285720" y="5214950"/>
            <a:ext cx="1928826" cy="461665"/>
          </a:xfrm>
          <a:prstGeom prst="rect">
            <a:avLst/>
          </a:prstGeom>
          <a:noFill/>
        </p:spPr>
        <p:txBody>
          <a:bodyPr wrap="square" rtlCol="0">
            <a:spAutoFit/>
          </a:bodyPr>
          <a:lstStyle/>
          <a:p>
            <a:r>
              <a:rPr lang="fa-IR" sz="2400" dirty="0" smtClean="0">
                <a:cs typeface="B Roya" pitchFamily="2" charset="-78"/>
              </a:rPr>
              <a:t>کليد خارجي</a:t>
            </a:r>
            <a:endParaRPr lang="en-US" sz="2400" dirty="0">
              <a:cs typeface="B Roya" pitchFamily="2" charset="-78"/>
            </a:endParaRPr>
          </a:p>
        </p:txBody>
      </p:sp>
      <p:graphicFrame>
        <p:nvGraphicFramePr>
          <p:cNvPr id="61" name="Content Placeholder 17"/>
          <p:cNvGraphicFramePr>
            <a:graphicFrameLocks/>
          </p:cNvGraphicFramePr>
          <p:nvPr/>
        </p:nvGraphicFramePr>
        <p:xfrm>
          <a:off x="2344763" y="5967731"/>
          <a:ext cx="2277110" cy="365760"/>
        </p:xfrm>
        <a:graphic>
          <a:graphicData uri="http://schemas.openxmlformats.org/drawingml/2006/table">
            <a:tbl>
              <a:tblPr firstRow="1" bandRow="1">
                <a:tableStyleId>{5C22544A-7EE6-4342-B048-85BDC9FD1C3A}</a:tableStyleId>
              </a:tblPr>
              <a:tblGrid>
                <a:gridCol w="925830"/>
                <a:gridCol w="1351280"/>
              </a:tblGrid>
              <a:tr h="0">
                <a:tc>
                  <a:txBody>
                    <a:bodyPr/>
                    <a:lstStyle/>
                    <a:p>
                      <a:r>
                        <a:rPr lang="fa-IR" u="sng" dirty="0" smtClean="0">
                          <a:solidFill>
                            <a:schemeClr val="tx1"/>
                          </a:solidFill>
                          <a:cs typeface="B Nazanin" pitchFamily="2" charset="-78"/>
                        </a:rPr>
                        <a:t>نام استاد</a:t>
                      </a:r>
                      <a:endParaRPr lang="en-US" u="sng" dirty="0">
                        <a:solidFill>
                          <a:schemeClr val="tx1"/>
                        </a:solidFill>
                        <a:cs typeface="B Nazanin" pitchFamily="2" charset="-78"/>
                      </a:endParaRPr>
                    </a:p>
                  </a:txBody>
                  <a:tcPr/>
                </a:tc>
                <a:tc>
                  <a:txBody>
                    <a:bodyPr/>
                    <a:lstStyle/>
                    <a:p>
                      <a:r>
                        <a:rPr lang="fa-IR" u="sng" dirty="0" smtClean="0">
                          <a:solidFill>
                            <a:schemeClr val="tx1"/>
                          </a:solidFill>
                          <a:cs typeface="B Nazanin" pitchFamily="2" charset="-78"/>
                        </a:rPr>
                        <a:t>شماره دانشجو</a:t>
                      </a:r>
                      <a:endParaRPr lang="en-US" u="sng" dirty="0">
                        <a:solidFill>
                          <a:schemeClr val="tx1"/>
                        </a:solidFill>
                        <a:cs typeface="B Nazanin" pitchFamily="2" charset="-78"/>
                      </a:endParaRPr>
                    </a:p>
                  </a:txBody>
                  <a:tcPr/>
                </a:tc>
              </a:tr>
            </a:tbl>
          </a:graphicData>
        </a:graphic>
      </p:graphicFrame>
      <p:sp>
        <p:nvSpPr>
          <p:cNvPr id="62" name="TextBox 61"/>
          <p:cNvSpPr txBox="1"/>
          <p:nvPr/>
        </p:nvSpPr>
        <p:spPr>
          <a:xfrm>
            <a:off x="285720" y="5896293"/>
            <a:ext cx="1928826" cy="461665"/>
          </a:xfrm>
          <a:prstGeom prst="rect">
            <a:avLst/>
          </a:prstGeom>
          <a:noFill/>
        </p:spPr>
        <p:txBody>
          <a:bodyPr wrap="square" rtlCol="0">
            <a:spAutoFit/>
          </a:bodyPr>
          <a:lstStyle/>
          <a:p>
            <a:r>
              <a:rPr lang="fa-IR" sz="2400" dirty="0" smtClean="0">
                <a:cs typeface="B Roya" pitchFamily="2" charset="-78"/>
              </a:rPr>
              <a:t>ارجاع متقابل</a:t>
            </a:r>
            <a:endParaRPr lang="en-US" sz="2400" dirty="0">
              <a:cs typeface="B Roya" pitchFamily="2" charset="-78"/>
            </a:endParaRPr>
          </a:p>
        </p:txBody>
      </p:sp>
      <p:sp>
        <p:nvSpPr>
          <p:cNvPr id="27" name="Rectangle 2"/>
          <p:cNvSpPr/>
          <p:nvPr/>
        </p:nvSpPr>
        <p:spPr>
          <a:xfrm>
            <a:off x="6429388" y="3195008"/>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دانشجو</a:t>
            </a:r>
            <a:endParaRPr lang="en-US" sz="2400" dirty="0">
              <a:cs typeface="B Nazanin" pitchFamily="2" charset="-78"/>
            </a:endParaRPr>
          </a:p>
        </p:txBody>
      </p:sp>
      <p:sp>
        <p:nvSpPr>
          <p:cNvPr id="28" name="Oval 27"/>
          <p:cNvSpPr/>
          <p:nvPr/>
        </p:nvSpPr>
        <p:spPr>
          <a:xfrm>
            <a:off x="5643602" y="2143116"/>
            <a:ext cx="1785950"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شماره دانشجو</a:t>
            </a:r>
            <a:endParaRPr lang="en-US" u="sng" dirty="0">
              <a:solidFill>
                <a:schemeClr val="tx1"/>
              </a:solidFill>
              <a:cs typeface="B Nazanin" pitchFamily="2" charset="-78"/>
            </a:endParaRPr>
          </a:p>
        </p:txBody>
      </p:sp>
      <p:cxnSp>
        <p:nvCxnSpPr>
          <p:cNvPr id="29" name="Straight Connector 28"/>
          <p:cNvCxnSpPr>
            <a:stCxn id="28" idx="4"/>
          </p:cNvCxnSpPr>
          <p:nvPr/>
        </p:nvCxnSpPr>
        <p:spPr>
          <a:xfrm rot="16200000" flipH="1">
            <a:off x="6375825" y="2732495"/>
            <a:ext cx="571504" cy="250001"/>
          </a:xfrm>
          <a:prstGeom prst="line">
            <a:avLst/>
          </a:prstGeom>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6429388" y="1571612"/>
            <a:ext cx="2214578"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نام و نام خانوادگي</a:t>
            </a:r>
            <a:endParaRPr lang="en-US" dirty="0">
              <a:solidFill>
                <a:schemeClr val="tx1"/>
              </a:solidFill>
              <a:cs typeface="B Nazanin" pitchFamily="2" charset="-78"/>
            </a:endParaRPr>
          </a:p>
        </p:txBody>
      </p:sp>
      <p:cxnSp>
        <p:nvCxnSpPr>
          <p:cNvPr id="31" name="Straight Connector 30"/>
          <p:cNvCxnSpPr>
            <a:stCxn id="30" idx="4"/>
            <a:endCxn id="27" idx="0"/>
          </p:cNvCxnSpPr>
          <p:nvPr/>
        </p:nvCxnSpPr>
        <p:spPr>
          <a:xfrm rot="16200000" flipH="1">
            <a:off x="6975012" y="2561905"/>
            <a:ext cx="1194768" cy="71438"/>
          </a:xfrm>
          <a:prstGeom prst="line">
            <a:avLst/>
          </a:prstGeom>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7786710" y="2143116"/>
            <a:ext cx="1214446"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دانشکده</a:t>
            </a:r>
            <a:endParaRPr lang="en-US" dirty="0">
              <a:solidFill>
                <a:schemeClr val="tx1"/>
              </a:solidFill>
              <a:cs typeface="B Nazanin" pitchFamily="2" charset="-78"/>
            </a:endParaRPr>
          </a:p>
        </p:txBody>
      </p:sp>
      <p:cxnSp>
        <p:nvCxnSpPr>
          <p:cNvPr id="35" name="Straight Connector 34"/>
          <p:cNvCxnSpPr>
            <a:stCxn id="34" idx="4"/>
          </p:cNvCxnSpPr>
          <p:nvPr/>
        </p:nvCxnSpPr>
        <p:spPr>
          <a:xfrm rot="5400000">
            <a:off x="7876007" y="2625324"/>
            <a:ext cx="571506" cy="464347"/>
          </a:xfrm>
          <a:prstGeom prst="line">
            <a:avLst/>
          </a:prstGeom>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071834" y="3162927"/>
            <a:ext cx="500034" cy="369332"/>
          </a:xfrm>
          <a:prstGeom prst="rect">
            <a:avLst/>
          </a:prstGeom>
          <a:noFill/>
        </p:spPr>
        <p:txBody>
          <a:bodyPr wrap="square" rtlCol="0">
            <a:spAutoFit/>
          </a:bodyPr>
          <a:lstStyle/>
          <a:p>
            <a:pPr algn="ctr"/>
            <a:r>
              <a:rPr lang="fa-IR" dirty="0" smtClean="0"/>
              <a:t>1</a:t>
            </a:r>
            <a:endParaRPr lang="en-US" dirty="0"/>
          </a:p>
        </p:txBody>
      </p:sp>
      <p:sp>
        <p:nvSpPr>
          <p:cNvPr id="38" name="TextBox 37"/>
          <p:cNvSpPr txBox="1"/>
          <p:nvPr/>
        </p:nvSpPr>
        <p:spPr>
          <a:xfrm>
            <a:off x="6072230" y="3202544"/>
            <a:ext cx="500034" cy="369332"/>
          </a:xfrm>
          <a:prstGeom prst="rect">
            <a:avLst/>
          </a:prstGeom>
          <a:noFill/>
        </p:spPr>
        <p:txBody>
          <a:bodyPr wrap="square" rtlCol="0">
            <a:spAutoFit/>
          </a:bodyPr>
          <a:lstStyle/>
          <a:p>
            <a:pPr algn="ctr"/>
            <a:r>
              <a:rPr lang="en-US" dirty="0" smtClean="0"/>
              <a:t>n</a:t>
            </a:r>
            <a:endParaRPr lang="en-US" dirty="0"/>
          </a:p>
        </p:txBody>
      </p:sp>
      <p:sp>
        <p:nvSpPr>
          <p:cNvPr id="46" name="Up Arrow Callout 45"/>
          <p:cNvSpPr/>
          <p:nvPr/>
        </p:nvSpPr>
        <p:spPr>
          <a:xfrm>
            <a:off x="7000892" y="3929066"/>
            <a:ext cx="1285884" cy="785818"/>
          </a:xfrm>
          <a:prstGeom prst="upArrowCallou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cs typeface="B Roya" pitchFamily="2" charset="-78"/>
              </a:rPr>
              <a:t>S</a:t>
            </a:r>
            <a:r>
              <a:rPr lang="fa-IR" b="1" dirty="0" smtClean="0">
                <a:solidFill>
                  <a:schemeClr val="tx1"/>
                </a:solidFill>
                <a:cs typeface="B Roya" pitchFamily="2" charset="-78"/>
              </a:rPr>
              <a:t>جدول </a:t>
            </a:r>
            <a:endParaRPr lang="en-US" b="1" dirty="0">
              <a:solidFill>
                <a:schemeClr val="tx1"/>
              </a:solidFill>
              <a:cs typeface="B Roy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2000"/>
                                        <p:tgtEl>
                                          <p:spTgt spid="5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fade">
                                      <p:cBhvr>
                                        <p:cTn id="16" dur="2000"/>
                                        <p:tgtEl>
                                          <p:spTgt spid="6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2000"/>
                                        <p:tgtEl>
                                          <p:spTgt spid="6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fade">
                                      <p:cBhvr>
                                        <p:cTn id="24" dur="2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p:bldP spid="4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fa-IR" sz="3600" dirty="0" smtClean="0"/>
              <a:t>قدم 5: نگاشت انواع ارتباط چند به چند(</a:t>
            </a:r>
            <a:r>
              <a:rPr lang="en-US" sz="3600" dirty="0" smtClean="0"/>
              <a:t>m</a:t>
            </a:r>
            <a:r>
              <a:rPr lang="fa-IR" sz="3600" dirty="0" smtClean="0"/>
              <a:t>:</a:t>
            </a:r>
            <a:r>
              <a:rPr lang="en-US" sz="3600" dirty="0" smtClean="0"/>
              <a:t>n</a:t>
            </a:r>
            <a:r>
              <a:rPr lang="fa-IR" sz="3600" dirty="0" smtClean="0"/>
              <a:t>)</a:t>
            </a:r>
            <a:endParaRPr lang="en-US" sz="3600" dirty="0"/>
          </a:p>
        </p:txBody>
      </p:sp>
      <p:sp>
        <p:nvSpPr>
          <p:cNvPr id="3" name="Content Placeholder 2"/>
          <p:cNvSpPr>
            <a:spLocks noGrp="1"/>
          </p:cNvSpPr>
          <p:nvPr>
            <p:ph idx="1"/>
          </p:nvPr>
        </p:nvSpPr>
        <p:spPr>
          <a:xfrm>
            <a:off x="357158" y="1935480"/>
            <a:ext cx="8329642" cy="4389120"/>
          </a:xfrm>
        </p:spPr>
        <p:txBody>
          <a:bodyPr>
            <a:normAutofit/>
          </a:bodyPr>
          <a:lstStyle/>
          <a:p>
            <a:r>
              <a:rPr lang="fa-IR" dirty="0" smtClean="0"/>
              <a:t>براي هر ارتباط عادي دودويي چند به چند، از رويکرد </a:t>
            </a:r>
            <a:r>
              <a:rPr lang="fa-IR" dirty="0" smtClean="0">
                <a:solidFill>
                  <a:srgbClr val="663300"/>
                </a:solidFill>
              </a:rPr>
              <a:t>ارجاع متقابل </a:t>
            </a:r>
            <a:r>
              <a:rPr lang="fa-IR" dirty="0" smtClean="0"/>
              <a:t>استفاده مي‌نماييم.</a:t>
            </a:r>
          </a:p>
          <a:p>
            <a:endParaRPr lang="fa-IR" dirty="0" smtClean="0"/>
          </a:p>
          <a:p>
            <a:pPr marL="396875" lvl="1" indent="-396875" defTabSz="396875">
              <a:buFont typeface="Wingdings" pitchFamily="2" charset="2"/>
              <a:buChar char="ü"/>
            </a:pPr>
            <a:endParaRPr lang="fa-IR" dirty="0" smtClean="0"/>
          </a:p>
          <a:p>
            <a:pPr marL="396875" lvl="1" indent="-396875" defTabSz="396875">
              <a:buFont typeface="Wingdings" pitchFamily="2" charset="2"/>
              <a:buChar char="ü"/>
            </a:pPr>
            <a:r>
              <a:rPr lang="fa-IR" dirty="0" smtClean="0"/>
              <a:t>تذکر: صفت‌هاي ساده يا اجزاء ساده صفت‌هاي مرکب ارتباط يک به چند، به جدول جديد اضافه مي‌گردند.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strips(downLeft)">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fa-IR" sz="3600" dirty="0" smtClean="0">
                <a:solidFill>
                  <a:srgbClr val="C00000"/>
                </a:solidFill>
              </a:rPr>
              <a:t>مثال</a:t>
            </a:r>
            <a:r>
              <a:rPr lang="fa-IR" sz="3600" dirty="0" smtClean="0"/>
              <a:t>: نگاشت انواع ارتباط دودويي </a:t>
            </a:r>
            <a:r>
              <a:rPr lang="en-US" sz="3600" dirty="0" smtClean="0"/>
              <a:t>n:m</a:t>
            </a:r>
            <a:endParaRPr lang="en-US" sz="3600" dirty="0"/>
          </a:p>
        </p:txBody>
      </p:sp>
      <p:sp>
        <p:nvSpPr>
          <p:cNvPr id="3" name="Content Placeholder 2"/>
          <p:cNvSpPr>
            <a:spLocks noGrp="1"/>
          </p:cNvSpPr>
          <p:nvPr>
            <p:ph idx="1"/>
          </p:nvPr>
        </p:nvSpPr>
        <p:spPr/>
        <p:txBody>
          <a:bodyPr>
            <a:normAutofit/>
          </a:bodyPr>
          <a:lstStyle/>
          <a:p>
            <a:r>
              <a:rPr lang="fa-IR" sz="2400" dirty="0" smtClean="0"/>
              <a:t>ارتباط‌هاي درجه يک را نيز مي‌توان همانند</a:t>
            </a:r>
            <a:br>
              <a:rPr lang="fa-IR" sz="2400" dirty="0" smtClean="0"/>
            </a:br>
            <a:r>
              <a:rPr lang="fa-IR" sz="2400" dirty="0" smtClean="0"/>
              <a:t> ارتباط‌هاي درجه 2 (دودويي) به رابطه تبديل نمود.</a:t>
            </a:r>
            <a:endParaRPr lang="en-US" sz="2400" dirty="0"/>
          </a:p>
        </p:txBody>
      </p:sp>
      <p:grpSp>
        <p:nvGrpSpPr>
          <p:cNvPr id="38" name="Group 37"/>
          <p:cNvGrpSpPr/>
          <p:nvPr/>
        </p:nvGrpSpPr>
        <p:grpSpPr>
          <a:xfrm>
            <a:off x="0" y="1142984"/>
            <a:ext cx="3357554" cy="3786214"/>
            <a:chOff x="0" y="1142984"/>
            <a:chExt cx="3357554" cy="3786214"/>
          </a:xfrm>
        </p:grpSpPr>
        <p:sp>
          <p:nvSpPr>
            <p:cNvPr id="8" name="TextBox 7"/>
            <p:cNvSpPr txBox="1"/>
            <p:nvPr/>
          </p:nvSpPr>
          <p:spPr>
            <a:xfrm>
              <a:off x="1285852" y="3988362"/>
              <a:ext cx="571504" cy="369332"/>
            </a:xfrm>
            <a:prstGeom prst="rect">
              <a:avLst/>
            </a:prstGeom>
            <a:noFill/>
          </p:spPr>
          <p:txBody>
            <a:bodyPr wrap="square" rtlCol="0">
              <a:spAutoFit/>
            </a:bodyPr>
            <a:lstStyle/>
            <a:p>
              <a:r>
                <a:rPr lang="en-US" dirty="0" smtClean="0"/>
                <a:t>n</a:t>
              </a:r>
              <a:endParaRPr lang="en-US" dirty="0"/>
            </a:p>
          </p:txBody>
        </p:sp>
        <p:sp>
          <p:nvSpPr>
            <p:cNvPr id="9" name="TextBox 8"/>
            <p:cNvSpPr txBox="1"/>
            <p:nvPr/>
          </p:nvSpPr>
          <p:spPr>
            <a:xfrm>
              <a:off x="2786050" y="4000504"/>
              <a:ext cx="571504" cy="369332"/>
            </a:xfrm>
            <a:prstGeom prst="rect">
              <a:avLst/>
            </a:prstGeom>
            <a:noFill/>
          </p:spPr>
          <p:txBody>
            <a:bodyPr wrap="square" rtlCol="0">
              <a:spAutoFit/>
            </a:bodyPr>
            <a:lstStyle/>
            <a:p>
              <a:r>
                <a:rPr lang="en-US" dirty="0" smtClean="0"/>
                <a:t>m</a:t>
              </a:r>
              <a:endParaRPr lang="en-US" dirty="0"/>
            </a:p>
          </p:txBody>
        </p:sp>
        <p:grpSp>
          <p:nvGrpSpPr>
            <p:cNvPr id="35" name="Group 34"/>
            <p:cNvGrpSpPr/>
            <p:nvPr/>
          </p:nvGrpSpPr>
          <p:grpSpPr>
            <a:xfrm>
              <a:off x="0" y="1142984"/>
              <a:ext cx="3357554" cy="3786214"/>
              <a:chOff x="0" y="1142984"/>
              <a:chExt cx="3357554" cy="3786214"/>
            </a:xfrm>
          </p:grpSpPr>
          <p:sp>
            <p:nvSpPr>
              <p:cNvPr id="4" name="Rectangle 3"/>
              <p:cNvSpPr/>
              <p:nvPr/>
            </p:nvSpPr>
            <p:spPr>
              <a:xfrm>
                <a:off x="928662" y="2571744"/>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درس</a:t>
                </a:r>
                <a:endParaRPr lang="en-US" sz="2400" dirty="0">
                  <a:cs typeface="B Nazanin" pitchFamily="2" charset="-78"/>
                </a:endParaRPr>
              </a:p>
            </p:txBody>
          </p:sp>
          <p:sp>
            <p:nvSpPr>
              <p:cNvPr id="5" name="Diamond 4"/>
              <p:cNvSpPr/>
              <p:nvPr/>
            </p:nvSpPr>
            <p:spPr>
              <a:xfrm>
                <a:off x="1571604" y="3714752"/>
                <a:ext cx="1285884" cy="1214446"/>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cs typeface="B Nazanin" pitchFamily="2" charset="-78"/>
                  </a:rPr>
                  <a:t>پيش نياز</a:t>
                </a:r>
                <a:endParaRPr lang="en-US" sz="2000" dirty="0">
                  <a:cs typeface="B Nazanin" pitchFamily="2" charset="-78"/>
                </a:endParaRPr>
              </a:p>
            </p:txBody>
          </p:sp>
          <p:cxnSp>
            <p:nvCxnSpPr>
              <p:cNvPr id="6" name="Elbow Connector 5"/>
              <p:cNvCxnSpPr>
                <a:stCxn id="5" idx="1"/>
                <a:endCxn id="4" idx="1"/>
              </p:cNvCxnSpPr>
              <p:nvPr/>
            </p:nvCxnSpPr>
            <p:spPr>
              <a:xfrm rot="10800000">
                <a:off x="928662" y="2857497"/>
                <a:ext cx="642942" cy="1464479"/>
              </a:xfrm>
              <a:prstGeom prst="bentConnector3">
                <a:avLst>
                  <a:gd name="adj1" fmla="val 135555"/>
                </a:avLst>
              </a:prstGeom>
            </p:spPr>
            <p:style>
              <a:lnRef idx="1">
                <a:schemeClr val="accent1"/>
              </a:lnRef>
              <a:fillRef idx="0">
                <a:schemeClr val="accent1"/>
              </a:fillRef>
              <a:effectRef idx="0">
                <a:schemeClr val="accent1"/>
              </a:effectRef>
              <a:fontRef idx="minor">
                <a:schemeClr val="tx1"/>
              </a:fontRef>
            </p:style>
          </p:cxnSp>
          <p:cxnSp>
            <p:nvCxnSpPr>
              <p:cNvPr id="7" name="Elbow Connector 6"/>
              <p:cNvCxnSpPr>
                <a:stCxn id="5" idx="3"/>
                <a:endCxn id="4" idx="3"/>
              </p:cNvCxnSpPr>
              <p:nvPr/>
            </p:nvCxnSpPr>
            <p:spPr>
              <a:xfrm flipV="1">
                <a:off x="2857488" y="2857496"/>
                <a:ext cx="428628" cy="1464479"/>
              </a:xfrm>
              <a:prstGeom prst="bentConnector3">
                <a:avLst>
                  <a:gd name="adj1" fmla="val 153333"/>
                </a:avLst>
              </a:prstGeom>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0" y="1142984"/>
                <a:ext cx="1428760"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کد درس</a:t>
                </a:r>
                <a:endParaRPr lang="en-US" u="sng" dirty="0">
                  <a:solidFill>
                    <a:schemeClr val="tx1"/>
                  </a:solidFill>
                  <a:cs typeface="B Nazanin" pitchFamily="2" charset="-78"/>
                </a:endParaRPr>
              </a:p>
            </p:txBody>
          </p:sp>
          <p:cxnSp>
            <p:nvCxnSpPr>
              <p:cNvPr id="24" name="Straight Connector 23"/>
              <p:cNvCxnSpPr/>
              <p:nvPr/>
            </p:nvCxnSpPr>
            <p:spPr>
              <a:xfrm rot="16200000" flipH="1">
                <a:off x="607191" y="1678769"/>
                <a:ext cx="1071570" cy="857256"/>
              </a:xfrm>
              <a:prstGeom prst="line">
                <a:avLst/>
              </a:prstGeom>
            </p:spPr>
            <p:style>
              <a:lnRef idx="1">
                <a:schemeClr val="accent1"/>
              </a:lnRef>
              <a:fillRef idx="0">
                <a:schemeClr val="accent1"/>
              </a:fillRef>
              <a:effectRef idx="0">
                <a:schemeClr val="accent1"/>
              </a:effectRef>
              <a:fontRef idx="minor">
                <a:schemeClr val="tx1"/>
              </a:fontRef>
            </p:style>
          </p:cxnSp>
          <p:sp>
            <p:nvSpPr>
              <p:cNvPr id="25" name="Oval 24"/>
              <p:cNvSpPr/>
              <p:nvPr/>
            </p:nvSpPr>
            <p:spPr>
              <a:xfrm>
                <a:off x="1071538" y="1643050"/>
                <a:ext cx="1285884"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نام درس</a:t>
                </a:r>
                <a:endParaRPr lang="en-US" dirty="0">
                  <a:solidFill>
                    <a:schemeClr val="tx1"/>
                  </a:solidFill>
                  <a:cs typeface="B Nazanin" pitchFamily="2" charset="-78"/>
                </a:endParaRPr>
              </a:p>
            </p:txBody>
          </p:sp>
          <p:cxnSp>
            <p:nvCxnSpPr>
              <p:cNvPr id="26" name="Straight Connector 25"/>
              <p:cNvCxnSpPr>
                <a:stCxn id="25" idx="4"/>
              </p:cNvCxnSpPr>
              <p:nvPr/>
            </p:nvCxnSpPr>
            <p:spPr>
              <a:xfrm rot="16200000" flipH="1">
                <a:off x="1571604" y="2214554"/>
                <a:ext cx="500068" cy="214316"/>
              </a:xfrm>
              <a:prstGeom prst="line">
                <a:avLst/>
              </a:prstGeom>
              <a:ln>
                <a:prstDash val="solid"/>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1500166" y="1214422"/>
                <a:ext cx="1857388"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تعداد واحد</a:t>
                </a:r>
                <a:endParaRPr lang="en-US" dirty="0">
                  <a:solidFill>
                    <a:schemeClr val="tx1"/>
                  </a:solidFill>
                  <a:cs typeface="B Nazanin" pitchFamily="2" charset="-78"/>
                </a:endParaRPr>
              </a:p>
            </p:txBody>
          </p:sp>
          <p:cxnSp>
            <p:nvCxnSpPr>
              <p:cNvPr id="28" name="Straight Connector 27"/>
              <p:cNvCxnSpPr>
                <a:stCxn id="27" idx="4"/>
              </p:cNvCxnSpPr>
              <p:nvPr/>
            </p:nvCxnSpPr>
            <p:spPr>
              <a:xfrm rot="5400000">
                <a:off x="1893075" y="2035959"/>
                <a:ext cx="928694" cy="142876"/>
              </a:xfrm>
              <a:prstGeom prst="line">
                <a:avLst/>
              </a:prstGeom>
            </p:spPr>
            <p:style>
              <a:lnRef idx="1">
                <a:schemeClr val="accent1"/>
              </a:lnRef>
              <a:fillRef idx="0">
                <a:schemeClr val="accent1"/>
              </a:fillRef>
              <a:effectRef idx="0">
                <a:schemeClr val="accent1"/>
              </a:effectRef>
              <a:fontRef idx="minor">
                <a:schemeClr val="tx1"/>
              </a:fontRef>
            </p:style>
          </p:cxnSp>
        </p:grpSp>
      </p:grpSp>
      <p:graphicFrame>
        <p:nvGraphicFramePr>
          <p:cNvPr id="36" name="Content Placeholder 17"/>
          <p:cNvGraphicFramePr>
            <a:graphicFrameLocks/>
          </p:cNvGraphicFramePr>
          <p:nvPr/>
        </p:nvGraphicFramePr>
        <p:xfrm>
          <a:off x="4009402" y="5572140"/>
          <a:ext cx="2486660" cy="365760"/>
        </p:xfrm>
        <a:graphic>
          <a:graphicData uri="http://schemas.openxmlformats.org/drawingml/2006/table">
            <a:tbl>
              <a:tblPr firstRow="1" bandRow="1">
                <a:tableStyleId>{5C22544A-7EE6-4342-B048-85BDC9FD1C3A}</a:tableStyleId>
              </a:tblPr>
              <a:tblGrid>
                <a:gridCol w="925830"/>
                <a:gridCol w="1560830"/>
              </a:tblGrid>
              <a:tr h="0">
                <a:tc>
                  <a:txBody>
                    <a:bodyPr/>
                    <a:lstStyle/>
                    <a:p>
                      <a:r>
                        <a:rPr lang="fa-IR" u="sng" dirty="0" smtClean="0">
                          <a:solidFill>
                            <a:schemeClr val="tx1"/>
                          </a:solidFill>
                          <a:cs typeface="B Nazanin" pitchFamily="2" charset="-78"/>
                        </a:rPr>
                        <a:t>کد درس</a:t>
                      </a:r>
                      <a:endParaRPr lang="en-US" u="sng" dirty="0">
                        <a:solidFill>
                          <a:schemeClr val="tx1"/>
                        </a:solidFill>
                        <a:cs typeface="B Nazanin" pitchFamily="2" charset="-78"/>
                      </a:endParaRPr>
                    </a:p>
                  </a:txBody>
                  <a:tcPr/>
                </a:tc>
                <a:tc>
                  <a:txBody>
                    <a:bodyPr/>
                    <a:lstStyle/>
                    <a:p>
                      <a:r>
                        <a:rPr lang="fa-IR" u="sng" dirty="0" smtClean="0">
                          <a:solidFill>
                            <a:schemeClr val="tx1"/>
                          </a:solidFill>
                          <a:cs typeface="B Nazanin" pitchFamily="2" charset="-78"/>
                        </a:rPr>
                        <a:t>کد درس پيشنياز</a:t>
                      </a:r>
                      <a:endParaRPr lang="en-US" u="sng" dirty="0">
                        <a:solidFill>
                          <a:schemeClr val="tx1"/>
                        </a:solidFill>
                        <a:cs typeface="B Nazanin" pitchFamily="2" charset="-78"/>
                      </a:endParaRPr>
                    </a:p>
                  </a:txBody>
                  <a:tcPr/>
                </a:tc>
              </a:tr>
            </a:tbl>
          </a:graphicData>
        </a:graphic>
      </p:graphicFrame>
      <p:sp>
        <p:nvSpPr>
          <p:cNvPr id="37" name="TextBox 36"/>
          <p:cNvSpPr txBox="1"/>
          <p:nvPr/>
        </p:nvSpPr>
        <p:spPr>
          <a:xfrm>
            <a:off x="1950359" y="5500702"/>
            <a:ext cx="1928826" cy="461665"/>
          </a:xfrm>
          <a:prstGeom prst="rect">
            <a:avLst/>
          </a:prstGeom>
          <a:noFill/>
        </p:spPr>
        <p:txBody>
          <a:bodyPr wrap="square" rtlCol="0">
            <a:spAutoFit/>
          </a:bodyPr>
          <a:lstStyle/>
          <a:p>
            <a:r>
              <a:rPr lang="fa-IR" sz="2400" dirty="0" smtClean="0">
                <a:cs typeface="B Roya" pitchFamily="2" charset="-78"/>
              </a:rPr>
              <a:t>ارجاع متقابل</a:t>
            </a:r>
            <a:endParaRPr lang="en-US" sz="2400" dirty="0">
              <a:cs typeface="B Roy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2000"/>
                                        <p:tgtEl>
                                          <p:spTgt spid="3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2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fa-IR" sz="3600" dirty="0" smtClean="0"/>
              <a:t>قدم 6: نگاشت صفت‌هاي چند مقداري</a:t>
            </a:r>
            <a:endParaRPr lang="en-US" sz="3600" dirty="0"/>
          </a:p>
        </p:txBody>
      </p:sp>
      <p:sp>
        <p:nvSpPr>
          <p:cNvPr id="3" name="Content Placeholder 2"/>
          <p:cNvSpPr>
            <a:spLocks noGrp="1"/>
          </p:cNvSpPr>
          <p:nvPr>
            <p:ph idx="1"/>
          </p:nvPr>
        </p:nvSpPr>
        <p:spPr>
          <a:xfrm>
            <a:off x="357158" y="1935480"/>
            <a:ext cx="8329642" cy="4389120"/>
          </a:xfrm>
        </p:spPr>
        <p:txBody>
          <a:bodyPr>
            <a:normAutofit/>
          </a:bodyPr>
          <a:lstStyle/>
          <a:p>
            <a:r>
              <a:rPr lang="fa-IR" dirty="0" smtClean="0"/>
              <a:t>براي هر صفت چند مقداري </a:t>
            </a:r>
            <a:r>
              <a:rPr lang="en-US" dirty="0" smtClean="0"/>
              <a:t>A</a:t>
            </a:r>
            <a:r>
              <a:rPr lang="fa-IR" dirty="0" smtClean="0"/>
              <a:t> يک جدول جديد شامل مشخصه مربوط به </a:t>
            </a:r>
            <a:r>
              <a:rPr lang="en-US" dirty="0" smtClean="0"/>
              <a:t>A</a:t>
            </a:r>
            <a:r>
              <a:rPr lang="fa-IR" dirty="0" smtClean="0"/>
              <a:t> + کليد اصلي پديده‌ي مربوطه (</a:t>
            </a:r>
            <a:r>
              <a:rPr lang="en-US" dirty="0" smtClean="0"/>
              <a:t>K</a:t>
            </a:r>
            <a:r>
              <a:rPr lang="fa-IR" dirty="0" smtClean="0"/>
              <a:t>)، ايجاد نماييد.</a:t>
            </a:r>
          </a:p>
          <a:p>
            <a:endParaRPr lang="fa-IR" dirty="0" smtClean="0"/>
          </a:p>
          <a:p>
            <a:r>
              <a:rPr lang="fa-IR" dirty="0" smtClean="0"/>
              <a:t>کليد اصلي اين جدول، ترکيبي از </a:t>
            </a:r>
            <a:r>
              <a:rPr lang="en-US" dirty="0" smtClean="0"/>
              <a:t>A</a:t>
            </a:r>
            <a:r>
              <a:rPr lang="fa-IR" dirty="0" smtClean="0"/>
              <a:t> و </a:t>
            </a:r>
            <a:r>
              <a:rPr lang="en-US" dirty="0" smtClean="0"/>
              <a:t>K</a:t>
            </a:r>
            <a:r>
              <a:rPr lang="fa-IR" dirty="0" smtClean="0"/>
              <a:t> مي‌باشد.</a:t>
            </a:r>
          </a:p>
          <a:p>
            <a:endParaRPr lang="fa-IR"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fa-IR" sz="3600" dirty="0" smtClean="0"/>
              <a:t>قدم 7: نگاشت انواع ارتباط چندتايي</a:t>
            </a:r>
            <a:endParaRPr lang="en-US" sz="3600" dirty="0"/>
          </a:p>
        </p:txBody>
      </p:sp>
      <p:sp>
        <p:nvSpPr>
          <p:cNvPr id="3" name="Content Placeholder 2"/>
          <p:cNvSpPr>
            <a:spLocks noGrp="1"/>
          </p:cNvSpPr>
          <p:nvPr>
            <p:ph idx="1"/>
          </p:nvPr>
        </p:nvSpPr>
        <p:spPr>
          <a:xfrm>
            <a:off x="357158" y="1935480"/>
            <a:ext cx="8329642" cy="4389120"/>
          </a:xfrm>
        </p:spPr>
        <p:txBody>
          <a:bodyPr>
            <a:normAutofit/>
          </a:bodyPr>
          <a:lstStyle/>
          <a:p>
            <a:r>
              <a:rPr lang="fa-IR" dirty="0" smtClean="0"/>
              <a:t>براي هر ارتباط چندتايي نوع </a:t>
            </a:r>
            <a:r>
              <a:rPr lang="en-US" dirty="0" smtClean="0"/>
              <a:t>R</a:t>
            </a:r>
            <a:r>
              <a:rPr lang="fa-IR" dirty="0" smtClean="0"/>
              <a:t> در صورتيکه </a:t>
            </a:r>
            <a:r>
              <a:rPr lang="en-US" dirty="0" smtClean="0"/>
              <a:t>n&gt;2</a:t>
            </a:r>
            <a:r>
              <a:rPr lang="fa-IR" dirty="0" smtClean="0"/>
              <a:t> باشد يک جدول جديد به نام </a:t>
            </a:r>
            <a:r>
              <a:rPr lang="en-US" dirty="0" smtClean="0"/>
              <a:t>S</a:t>
            </a:r>
            <a:r>
              <a:rPr lang="fa-IR" dirty="0" smtClean="0"/>
              <a:t> که نمايانگر </a:t>
            </a:r>
            <a:r>
              <a:rPr lang="en-US" dirty="0" smtClean="0"/>
              <a:t>R</a:t>
            </a:r>
            <a:r>
              <a:rPr lang="fa-IR" dirty="0" smtClean="0"/>
              <a:t> باشد را ايجاد نماييد. صفت‌هاي کليد خارجي در جدول </a:t>
            </a:r>
            <a:r>
              <a:rPr lang="en-US" dirty="0" smtClean="0"/>
              <a:t>S</a:t>
            </a:r>
            <a:r>
              <a:rPr lang="fa-IR" dirty="0" smtClean="0"/>
              <a:t> کليدهاي اصلي جداولي هستند که مشارکت پديده‌ها را بيان مي‌کنند.</a:t>
            </a:r>
          </a:p>
          <a:p>
            <a:endParaRPr lang="fa-IR" dirty="0" smtClean="0"/>
          </a:p>
          <a:p>
            <a:pPr marL="274320" lvl="1" indent="-274320">
              <a:buClr>
                <a:schemeClr val="accent3"/>
              </a:buClr>
              <a:buSzPct val="95000"/>
            </a:pPr>
            <a:r>
              <a:rPr lang="fa-IR" dirty="0" smtClean="0"/>
              <a:t>صفت‌هاي ساده يا اجزاء ساده صفت‌هاي مرکب ارتباط يک به چند، به جدول جديد اضافه مي‌گردند.</a:t>
            </a:r>
          </a:p>
          <a:p>
            <a:endParaRPr lang="fa-IR" dirty="0" smtClean="0"/>
          </a:p>
          <a:p>
            <a:r>
              <a:rPr lang="fa-IR" dirty="0" smtClean="0"/>
              <a:t>کليد اصلي جدول </a:t>
            </a:r>
            <a:r>
              <a:rPr lang="en-US" dirty="0" smtClean="0"/>
              <a:t>S</a:t>
            </a:r>
            <a:r>
              <a:rPr lang="fa-IR" dirty="0" smtClean="0"/>
              <a:t> معمولاً ترکيبي از همه کليدهاي خارجي که روابط پديده‌ها را بيان مي‌کنند، مي‌باشد.</a:t>
            </a:r>
          </a:p>
          <a:p>
            <a:endParaRPr lang="fa-IR" dirty="0" smtClean="0"/>
          </a:p>
          <a:p>
            <a:endParaRPr lang="fa-IR" dirty="0" smtClean="0"/>
          </a:p>
          <a:p>
            <a:endParaRPr lang="fa-IR"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strips(downLeft)">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fa-IR" sz="3600" dirty="0" smtClean="0">
                <a:solidFill>
                  <a:srgbClr val="C00000"/>
                </a:solidFill>
              </a:rPr>
              <a:t>مثال</a:t>
            </a:r>
            <a:r>
              <a:rPr lang="fa-IR" sz="3600" dirty="0" smtClean="0"/>
              <a:t>: نگاشت انواع ارتباط چندتايي</a:t>
            </a:r>
            <a:endParaRPr lang="en-US" sz="3600" dirty="0"/>
          </a:p>
        </p:txBody>
      </p:sp>
      <p:grpSp>
        <p:nvGrpSpPr>
          <p:cNvPr id="4" name="Group 3"/>
          <p:cNvGrpSpPr/>
          <p:nvPr/>
        </p:nvGrpSpPr>
        <p:grpSpPr>
          <a:xfrm>
            <a:off x="571472" y="1928802"/>
            <a:ext cx="8072494" cy="3357586"/>
            <a:chOff x="642910" y="3571876"/>
            <a:chExt cx="8072494" cy="3357586"/>
          </a:xfrm>
        </p:grpSpPr>
        <p:sp>
          <p:nvSpPr>
            <p:cNvPr id="5" name="Rectangle 4"/>
            <p:cNvSpPr/>
            <p:nvPr/>
          </p:nvSpPr>
          <p:spPr>
            <a:xfrm>
              <a:off x="785786" y="4766643"/>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دانشجو</a:t>
              </a:r>
              <a:endParaRPr lang="en-US" sz="2400" dirty="0">
                <a:cs typeface="B Nazanin" pitchFamily="2" charset="-78"/>
              </a:endParaRPr>
            </a:p>
          </p:txBody>
        </p:sp>
        <p:sp>
          <p:nvSpPr>
            <p:cNvPr id="6" name="Diamond 5"/>
            <p:cNvSpPr/>
            <p:nvPr/>
          </p:nvSpPr>
          <p:spPr>
            <a:xfrm>
              <a:off x="4143372" y="4429132"/>
              <a:ext cx="1285884" cy="1214446"/>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smtClean="0">
                  <a:cs typeface="B Nazanin" pitchFamily="2" charset="-78"/>
                </a:rPr>
                <a:t>ارايه</a:t>
              </a:r>
              <a:endParaRPr lang="en-US" sz="2000" dirty="0">
                <a:cs typeface="B Nazanin" pitchFamily="2" charset="-78"/>
              </a:endParaRPr>
            </a:p>
          </p:txBody>
        </p:sp>
        <p:sp>
          <p:nvSpPr>
            <p:cNvPr id="7" name="Rectangle 6"/>
            <p:cNvSpPr/>
            <p:nvPr/>
          </p:nvSpPr>
          <p:spPr>
            <a:xfrm>
              <a:off x="6357950" y="4766643"/>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cs typeface="B Nazanin" pitchFamily="2" charset="-78"/>
                </a:rPr>
                <a:t>گروه درسي</a:t>
              </a:r>
              <a:endParaRPr lang="en-US" sz="2400" dirty="0">
                <a:cs typeface="B Nazanin" pitchFamily="2" charset="-78"/>
              </a:endParaRPr>
            </a:p>
          </p:txBody>
        </p:sp>
        <p:cxnSp>
          <p:nvCxnSpPr>
            <p:cNvPr id="8" name="Straight Connector 7"/>
            <p:cNvCxnSpPr>
              <a:stCxn id="5" idx="3"/>
              <a:endCxn id="6" idx="1"/>
            </p:cNvCxnSpPr>
            <p:nvPr/>
          </p:nvCxnSpPr>
          <p:spPr>
            <a:xfrm flipV="1">
              <a:off x="3143240" y="5036355"/>
              <a:ext cx="1000132" cy="1604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6" idx="3"/>
              <a:endCxn id="7" idx="1"/>
            </p:cNvCxnSpPr>
            <p:nvPr/>
          </p:nvCxnSpPr>
          <p:spPr>
            <a:xfrm>
              <a:off x="5429256" y="5036355"/>
              <a:ext cx="928694" cy="16040"/>
            </a:xfrm>
            <a:prstGeom prst="line">
              <a:avLst/>
            </a:prstGeom>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608800" y="6143644"/>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smtClean="0">
                  <a:cs typeface="B Nazanin" pitchFamily="2" charset="-78"/>
                </a:rPr>
                <a:t>استاد</a:t>
              </a:r>
              <a:endParaRPr lang="en-US" sz="2400" dirty="0">
                <a:cs typeface="B Nazanin" pitchFamily="2" charset="-78"/>
              </a:endParaRPr>
            </a:p>
          </p:txBody>
        </p:sp>
        <p:cxnSp>
          <p:nvCxnSpPr>
            <p:cNvPr id="11" name="Straight Connector 10"/>
            <p:cNvCxnSpPr>
              <a:stCxn id="10" idx="0"/>
              <a:endCxn id="6" idx="2"/>
            </p:cNvCxnSpPr>
            <p:nvPr/>
          </p:nvCxnSpPr>
          <p:spPr>
            <a:xfrm rot="16200000" flipV="1">
              <a:off x="4536888" y="5893004"/>
              <a:ext cx="500066" cy="1213"/>
            </a:xfrm>
            <a:prstGeom prst="line">
              <a:avLst/>
            </a:prstGeom>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4143372" y="4429132"/>
              <a:ext cx="1285884"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642910" y="4000505"/>
              <a:ext cx="1571636"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کليد دانشجو</a:t>
              </a:r>
              <a:endParaRPr lang="en-US" u="sng" dirty="0">
                <a:solidFill>
                  <a:schemeClr val="tx1"/>
                </a:solidFill>
                <a:cs typeface="B Nazanin" pitchFamily="2" charset="-78"/>
              </a:endParaRPr>
            </a:p>
          </p:txBody>
        </p:sp>
        <p:sp>
          <p:nvSpPr>
            <p:cNvPr id="14" name="Oval 13"/>
            <p:cNvSpPr/>
            <p:nvPr/>
          </p:nvSpPr>
          <p:spPr>
            <a:xfrm>
              <a:off x="6643702" y="3714752"/>
              <a:ext cx="1857388"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کليد گروه درس</a:t>
              </a:r>
              <a:endParaRPr lang="en-US" u="sng" dirty="0">
                <a:solidFill>
                  <a:schemeClr val="tx1"/>
                </a:solidFill>
                <a:cs typeface="B Nazanin" pitchFamily="2" charset="-78"/>
              </a:endParaRPr>
            </a:p>
          </p:txBody>
        </p:sp>
        <p:sp>
          <p:nvSpPr>
            <p:cNvPr id="15" name="Oval 14"/>
            <p:cNvSpPr/>
            <p:nvPr/>
          </p:nvSpPr>
          <p:spPr>
            <a:xfrm>
              <a:off x="1500166" y="6500834"/>
              <a:ext cx="1357322"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u="sng" dirty="0" smtClean="0">
                  <a:solidFill>
                    <a:schemeClr val="tx1"/>
                  </a:solidFill>
                  <a:cs typeface="B Nazanin" pitchFamily="2" charset="-78"/>
                </a:rPr>
                <a:t>کليد استاد</a:t>
              </a:r>
              <a:endParaRPr lang="en-US" u="sng" dirty="0">
                <a:solidFill>
                  <a:schemeClr val="tx1"/>
                </a:solidFill>
                <a:cs typeface="B Nazanin" pitchFamily="2" charset="-78"/>
              </a:endParaRPr>
            </a:p>
          </p:txBody>
        </p:sp>
        <p:sp>
          <p:nvSpPr>
            <p:cNvPr id="16" name="Oval 15"/>
            <p:cNvSpPr/>
            <p:nvPr/>
          </p:nvSpPr>
          <p:spPr>
            <a:xfrm>
              <a:off x="4714876" y="3571876"/>
              <a:ext cx="1071570" cy="428628"/>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نمره</a:t>
              </a:r>
              <a:endParaRPr lang="en-US" dirty="0">
                <a:solidFill>
                  <a:schemeClr val="tx1"/>
                </a:solidFill>
                <a:cs typeface="B Nazanin" pitchFamily="2" charset="-78"/>
              </a:endParaRPr>
            </a:p>
          </p:txBody>
        </p:sp>
        <p:cxnSp>
          <p:nvCxnSpPr>
            <p:cNvPr id="17" name="Straight Connector 16"/>
            <p:cNvCxnSpPr>
              <a:stCxn id="13" idx="5"/>
            </p:cNvCxnSpPr>
            <p:nvPr/>
          </p:nvCxnSpPr>
          <p:spPr>
            <a:xfrm rot="16200000" flipH="1">
              <a:off x="1925204" y="4425543"/>
              <a:ext cx="419960" cy="301598"/>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4" idx="4"/>
              <a:endCxn id="7" idx="0"/>
            </p:cNvCxnSpPr>
            <p:nvPr/>
          </p:nvCxnSpPr>
          <p:spPr>
            <a:xfrm rot="5400000">
              <a:off x="7242906" y="4437152"/>
              <a:ext cx="623263" cy="35719"/>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0800000" flipV="1">
              <a:off x="2751544" y="6463902"/>
              <a:ext cx="822750" cy="1428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6" idx="3"/>
              <a:endCxn id="12" idx="0"/>
            </p:cNvCxnSpPr>
            <p:nvPr/>
          </p:nvCxnSpPr>
          <p:spPr>
            <a:xfrm rot="5400000">
              <a:off x="4583360" y="4140687"/>
              <a:ext cx="491399" cy="85490"/>
            </a:xfrm>
            <a:prstGeom prst="line">
              <a:avLst/>
            </a:prstGeom>
          </p:spPr>
          <p:style>
            <a:lnRef idx="1">
              <a:schemeClr val="accent1"/>
            </a:lnRef>
            <a:fillRef idx="0">
              <a:schemeClr val="accent1"/>
            </a:fillRef>
            <a:effectRef idx="0">
              <a:schemeClr val="accent1"/>
            </a:effectRef>
            <a:fontRef idx="minor">
              <a:schemeClr val="tx1"/>
            </a:fontRef>
          </p:style>
        </p:cxnSp>
      </p:grpSp>
      <p:graphicFrame>
        <p:nvGraphicFramePr>
          <p:cNvPr id="29" name="Table 28"/>
          <p:cNvGraphicFramePr>
            <a:graphicFrameLocks noGrp="1"/>
          </p:cNvGraphicFramePr>
          <p:nvPr/>
        </p:nvGraphicFramePr>
        <p:xfrm>
          <a:off x="2000232" y="5929330"/>
          <a:ext cx="6096000" cy="370840"/>
        </p:xfrm>
        <a:graphic>
          <a:graphicData uri="http://schemas.openxmlformats.org/drawingml/2006/table">
            <a:tbl>
              <a:tblPr firstRow="1" bandRow="1">
                <a:tableStyleId>{5C22544A-7EE6-4342-B048-85BDC9FD1C3A}</a:tableStyleId>
              </a:tblPr>
              <a:tblGrid>
                <a:gridCol w="1524000"/>
                <a:gridCol w="1524000"/>
                <a:gridCol w="1524000"/>
                <a:gridCol w="1524000"/>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u="sng" dirty="0" smtClean="0">
                          <a:solidFill>
                            <a:schemeClr val="tx1"/>
                          </a:solidFill>
                          <a:cs typeface="B Nazanin" pitchFamily="2" charset="-78"/>
                        </a:rPr>
                        <a:t>کليد دانشجو</a:t>
                      </a:r>
                      <a:endParaRPr lang="en-US" u="sng" dirty="0" smtClean="0">
                        <a:solidFill>
                          <a:schemeClr val="tx1"/>
                        </a:solidFill>
                        <a:cs typeface="B Nazanin" pitchFamily="2" charset="-78"/>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u="sng" dirty="0" smtClean="0">
                          <a:solidFill>
                            <a:schemeClr val="tx1"/>
                          </a:solidFill>
                          <a:cs typeface="B Nazanin" pitchFamily="2" charset="-78"/>
                        </a:rPr>
                        <a:t>کليد استاد</a:t>
                      </a:r>
                      <a:endParaRPr lang="en-US" u="sng" dirty="0" smtClean="0">
                        <a:solidFill>
                          <a:schemeClr val="tx1"/>
                        </a:solidFill>
                        <a:cs typeface="B Nazanin" pitchFamily="2" charset="-78"/>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u="sng" dirty="0" smtClean="0">
                          <a:solidFill>
                            <a:schemeClr val="tx1"/>
                          </a:solidFill>
                          <a:cs typeface="B Nazanin" pitchFamily="2" charset="-78"/>
                        </a:rPr>
                        <a:t>کليد گروه درسي</a:t>
                      </a:r>
                      <a:endParaRPr lang="en-US" u="sng" dirty="0" smtClean="0">
                        <a:solidFill>
                          <a:schemeClr val="tx1"/>
                        </a:solidFill>
                        <a:cs typeface="B Nazanin" pitchFamily="2" charset="-78"/>
                      </a:endParaRPr>
                    </a:p>
                  </a:txBody>
                  <a:tcPr/>
                </a:tc>
                <a:tc>
                  <a:txBody>
                    <a:bodyPr/>
                    <a:lstStyle/>
                    <a:p>
                      <a:pPr algn="ctr"/>
                      <a:r>
                        <a:rPr lang="fa-IR" dirty="0" smtClean="0">
                          <a:solidFill>
                            <a:schemeClr val="tx1"/>
                          </a:solidFill>
                          <a:cs typeface="B Nazanin" pitchFamily="2" charset="-78"/>
                        </a:rPr>
                        <a:t>نمره</a:t>
                      </a:r>
                      <a:endParaRPr lang="en-US" dirty="0"/>
                    </a:p>
                  </a:txBody>
                  <a:tcPr/>
                </a:tc>
              </a:tr>
            </a:tbl>
          </a:graphicData>
        </a:graphic>
      </p:graphicFrame>
      <p:sp>
        <p:nvSpPr>
          <p:cNvPr id="30" name="TextBox 29"/>
          <p:cNvSpPr txBox="1"/>
          <p:nvPr/>
        </p:nvSpPr>
        <p:spPr>
          <a:xfrm>
            <a:off x="214282" y="5857892"/>
            <a:ext cx="1357322" cy="461665"/>
          </a:xfrm>
          <a:prstGeom prst="rect">
            <a:avLst/>
          </a:prstGeom>
          <a:noFill/>
        </p:spPr>
        <p:txBody>
          <a:bodyPr wrap="square" rtlCol="0">
            <a:spAutoFit/>
          </a:bodyPr>
          <a:lstStyle/>
          <a:p>
            <a:pPr algn="r" rtl="1"/>
            <a:r>
              <a:rPr lang="fa-IR" sz="2400" dirty="0" smtClean="0">
                <a:cs typeface="B Nazanin" pitchFamily="2" charset="-78"/>
              </a:rPr>
              <a:t>جدول </a:t>
            </a:r>
            <a:r>
              <a:rPr lang="en-US" sz="2400" dirty="0" smtClean="0">
                <a:cs typeface="B Nazanin" pitchFamily="2" charset="-78"/>
              </a:rPr>
              <a:t>S</a:t>
            </a:r>
            <a:endParaRPr lang="en-US" sz="2400" dirty="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تمرين1-1</a:t>
            </a:r>
            <a:endParaRPr lang="en-US" dirty="0"/>
          </a:p>
        </p:txBody>
      </p:sp>
      <p:sp>
        <p:nvSpPr>
          <p:cNvPr id="3" name="Content Placeholder 2"/>
          <p:cNvSpPr>
            <a:spLocks noGrp="1"/>
          </p:cNvSpPr>
          <p:nvPr>
            <p:ph idx="1"/>
          </p:nvPr>
        </p:nvSpPr>
        <p:spPr/>
        <p:txBody>
          <a:bodyPr/>
          <a:lstStyle/>
          <a:p>
            <a:r>
              <a:rPr lang="fa-IR" dirty="0" smtClean="0"/>
              <a:t>شرکتي را در نظر بگيريد که پروژه‌هايي را در دست اجرا دارد. در پروژه‌ها از قطعاتي براي کار ساخت استفاده مي‌گردد. تهيه‌کنندگاني اين قطعات را تهيه مي‌کنند. هر تهيه کننده در يک شهر دفتر دارد. هر قطعه مي‌تواند از قطعات ديگر ساخته شود. يک کارمند يا مدير پروژه است يا مي‌تواند در پروژه کار کند.</a:t>
            </a:r>
          </a:p>
          <a:p>
            <a:endParaRPr lang="fa-IR" dirty="0" smtClean="0"/>
          </a:p>
          <a:p>
            <a:pPr>
              <a:buNone/>
            </a:pPr>
            <a:r>
              <a:rPr lang="fa-IR" dirty="0" smtClean="0"/>
              <a:t>الف- نمودار </a:t>
            </a:r>
            <a:r>
              <a:rPr lang="en-US" dirty="0" smtClean="0"/>
              <a:t>ER</a:t>
            </a:r>
            <a:r>
              <a:rPr lang="fa-IR" dirty="0" smtClean="0"/>
              <a:t> اين مسأله را رسم نماييد.</a:t>
            </a:r>
          </a:p>
          <a:p>
            <a:pPr>
              <a:buNone/>
            </a:pPr>
            <a:r>
              <a:rPr lang="fa-IR" dirty="0" smtClean="0"/>
              <a:t>ب- با استفاده از الگوريتم نگاشت نمودار </a:t>
            </a:r>
            <a:r>
              <a:rPr lang="en-US" dirty="0" smtClean="0"/>
              <a:t>ER</a:t>
            </a:r>
            <a:r>
              <a:rPr lang="fa-IR" dirty="0" smtClean="0"/>
              <a:t> به جداول، نمودار مربوطه را به جداول تبديل نماييد.</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تمرین1-2</a:t>
            </a:r>
            <a:endParaRPr lang="fa-IR" dirty="0"/>
          </a:p>
        </p:txBody>
      </p:sp>
      <p:sp>
        <p:nvSpPr>
          <p:cNvPr id="3" name="Content Placeholder 2"/>
          <p:cNvSpPr>
            <a:spLocks noGrp="1"/>
          </p:cNvSpPr>
          <p:nvPr>
            <p:ph idx="1"/>
          </p:nvPr>
        </p:nvSpPr>
        <p:spPr/>
        <p:txBody>
          <a:bodyPr/>
          <a:lstStyle/>
          <a:p>
            <a:r>
              <a:rPr lang="fa-IR" dirty="0" smtClean="0"/>
              <a:t> </a:t>
            </a:r>
            <a:r>
              <a:rPr lang="fa-IR" dirty="0"/>
              <a:t>ﯾـﮏ ﺳﯿﺴﺘﻢ ﻓﺮوش را در ﻧﻈﺮ </a:t>
            </a:r>
            <a:r>
              <a:rPr lang="fa-IR" dirty="0" smtClean="0"/>
              <a:t>بگیرید. </a:t>
            </a:r>
            <a:r>
              <a:rPr lang="fa-IR" dirty="0"/>
              <a:t>ﻓﺮوﺷﻨﺪه ﮐﻠﯽ و ﻓﺮوﺷﻨﺪه ﺟﺰﺋﯽ </a:t>
            </a:r>
            <a:r>
              <a:rPr lang="fa-IR" dirty="0" smtClean="0"/>
              <a:t>دارﯾﻢ. ﻓﺮوﺷﻨﺪه</a:t>
            </a:r>
            <a:r>
              <a:rPr lang="fa-IR" sz="1100" dirty="0" smtClean="0"/>
              <a:t> </a:t>
            </a:r>
            <a:r>
              <a:rPr lang="fa-IR" dirty="0" smtClean="0"/>
              <a:t>ی ﮐﻞ ﮐـﺎﻻﯾﺶ </a:t>
            </a:r>
            <a:r>
              <a:rPr lang="fa-IR" dirty="0"/>
              <a:t>را ﺑـﻪ ﻓﺮوﺷـﻨﺪه ﺟـﺰء ﻣﯽ ﻓﺮوﺷﺪ و </a:t>
            </a:r>
            <a:r>
              <a:rPr lang="fa-IR" dirty="0" smtClean="0"/>
              <a:t>ﻓﺮوﺷﻨﺪه</a:t>
            </a:r>
            <a:r>
              <a:rPr lang="fa-IR" sz="1200" dirty="0" smtClean="0"/>
              <a:t> </a:t>
            </a:r>
            <a:r>
              <a:rPr lang="fa-IR" dirty="0" smtClean="0"/>
              <a:t>ی </a:t>
            </a:r>
            <a:r>
              <a:rPr lang="fa-IR" dirty="0"/>
              <a:t>ﺟﺰء ﻧﯿﺰ ﮐﺎﻻ را ﺑﻪ ﻣﺸﺘﺮی ﻣﯽ </a:t>
            </a:r>
            <a:r>
              <a:rPr lang="fa-IR" dirty="0" smtClean="0"/>
              <a:t>ﻓﺮوﺷﺪ.</a:t>
            </a:r>
          </a:p>
          <a:p>
            <a:pPr lvl="1"/>
            <a:r>
              <a:rPr lang="fa-IR" dirty="0" smtClean="0"/>
              <a:t>ﻓﺮوﺷﻨﺪه </a:t>
            </a:r>
            <a:r>
              <a:rPr lang="fa-IR" dirty="0"/>
              <a:t>ﮐﻠﯽ ﻣﯽ ﺗﻮاﻧﺪ ﺑﻪ ﭼﻨﺪﯾﻦ ﻓﺮوﺷﻨﺪه ﺟﺰﺋﯽ </a:t>
            </a:r>
            <a:r>
              <a:rPr lang="fa-IR"/>
              <a:t>ﺟﻨﺲ </a:t>
            </a:r>
            <a:r>
              <a:rPr lang="fa-IR" smtClean="0"/>
              <a:t>ﺑﻔﺮوﺷﺪ.  </a:t>
            </a:r>
            <a:endParaRPr lang="fa-IR" dirty="0" smtClean="0"/>
          </a:p>
          <a:p>
            <a:pPr lvl="1"/>
            <a:r>
              <a:rPr lang="fa-IR" dirty="0" smtClean="0"/>
              <a:t>ﻓﺮوﺷﻨﺪه </a:t>
            </a:r>
            <a:r>
              <a:rPr lang="fa-IR" dirty="0"/>
              <a:t>ﺟﺰﺋﯽ ﻣﯽ ﺗﻮاﻧﺪ از ﭼﻨﺪﯾﻦ ﻓﺮوﺷﻨﺪه ﮐﻠﯽ ﺟﻨﺲ ﺑﺨﺮد</a:t>
            </a:r>
            <a:r>
              <a:rPr lang="fa-IR" dirty="0" smtClean="0"/>
              <a:t>.</a:t>
            </a:r>
          </a:p>
          <a:p>
            <a:pPr lvl="1"/>
            <a:r>
              <a:rPr lang="fa-IR" dirty="0" smtClean="0"/>
              <a:t> </a:t>
            </a:r>
            <a:r>
              <a:rPr lang="fa-IR" dirty="0"/>
              <a:t>ﻣﺮدم </a:t>
            </a:r>
            <a:r>
              <a:rPr lang="fa-IR" dirty="0" smtClean="0"/>
              <a:t>(مشتری) ﺣﺘﻤﺎ  </a:t>
            </a:r>
            <a:r>
              <a:rPr lang="fa-IR" dirty="0"/>
              <a:t>از ﻓﺮوﺷﻨﺪه ﺟﺰﺋﯽ ﺟﻨﺲ </a:t>
            </a:r>
            <a:r>
              <a:rPr lang="fa-IR" dirty="0" smtClean="0"/>
              <a:t>می خرند.</a:t>
            </a:r>
          </a:p>
          <a:p>
            <a:pPr>
              <a:buNone/>
            </a:pPr>
            <a:r>
              <a:rPr lang="fa-IR" dirty="0"/>
              <a:t>الف- نمودار </a:t>
            </a:r>
            <a:r>
              <a:rPr lang="en-US" dirty="0"/>
              <a:t>ER</a:t>
            </a:r>
            <a:r>
              <a:rPr lang="fa-IR" dirty="0"/>
              <a:t> اين مسأله را رسم نماييد.</a:t>
            </a:r>
          </a:p>
          <a:p>
            <a:pPr>
              <a:buNone/>
            </a:pPr>
            <a:r>
              <a:rPr lang="fa-IR" dirty="0"/>
              <a:t>ب- با استفاده از الگوريتم نگاشت نمودار </a:t>
            </a:r>
            <a:r>
              <a:rPr lang="en-US" dirty="0"/>
              <a:t>ER</a:t>
            </a:r>
            <a:r>
              <a:rPr lang="fa-IR" dirty="0"/>
              <a:t> به جداول، نمودار مربوطه را به جداول تبديل نماييد.</a:t>
            </a:r>
            <a:endParaRPr lang="en-US" dirty="0"/>
          </a:p>
          <a:p>
            <a:pPr lvl="1"/>
            <a:endParaRPr lang="fa-IR" dirty="0"/>
          </a:p>
        </p:txBody>
      </p:sp>
    </p:spTree>
    <p:extLst>
      <p:ext uri="{BB962C8B-B14F-4D97-AF65-F5344CB8AC3E}">
        <p14:creationId xmlns:p14="http://schemas.microsoft.com/office/powerpoint/2010/main" val="9275710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2"/>
          <p:cNvSpPr>
            <a:spLocks noGrp="1"/>
          </p:cNvSpPr>
          <p:nvPr>
            <p:ph type="sldNum" sz="quarter" idx="12"/>
          </p:nvPr>
        </p:nvSpPr>
        <p:spPr>
          <a:xfrm>
            <a:off x="6553200" y="6248400"/>
            <a:ext cx="2133600" cy="457200"/>
          </a:xfrm>
        </p:spPr>
        <p:txBody>
          <a:bodyPr/>
          <a:lstStyle/>
          <a:p>
            <a:pPr rtl="1"/>
            <a:fld id="{1752AF11-BB2F-40DA-9125-8BA96D3DD037}" type="slidenum">
              <a:rPr lang="ar-SA">
                <a:cs typeface="B Nazanin" pitchFamily="2" charset="-78"/>
              </a:rPr>
              <a:pPr rtl="1"/>
              <a:t>5</a:t>
            </a:fld>
            <a:endParaRPr lang="en-US">
              <a:cs typeface="B Nazanin" pitchFamily="2" charset="-78"/>
            </a:endParaRPr>
          </a:p>
        </p:txBody>
      </p:sp>
      <p:sp>
        <p:nvSpPr>
          <p:cNvPr id="230415" name="Text Box 15"/>
          <p:cNvSpPr txBox="1">
            <a:spLocks noChangeArrowheads="1"/>
          </p:cNvSpPr>
          <p:nvPr/>
        </p:nvSpPr>
        <p:spPr bwMode="auto">
          <a:xfrm>
            <a:off x="642910" y="857232"/>
            <a:ext cx="7848600" cy="523220"/>
          </a:xfrm>
          <a:prstGeom prst="rect">
            <a:avLst/>
          </a:prstGeom>
          <a:noFill/>
          <a:ln w="9525" algn="ctr">
            <a:noFill/>
            <a:miter lim="800000"/>
            <a:headEnd/>
            <a:tailEnd/>
          </a:ln>
          <a:effectLst/>
        </p:spPr>
        <p:txBody>
          <a:bodyPr>
            <a:spAutoFit/>
          </a:bodyPr>
          <a:lstStyle/>
          <a:p>
            <a:pPr algn="r" rtl="1">
              <a:spcBef>
                <a:spcPct val="50000"/>
              </a:spcBef>
            </a:pPr>
            <a:r>
              <a:rPr lang="fa-IR" sz="2800" b="0" dirty="0">
                <a:solidFill>
                  <a:srgbClr val="FF0000"/>
                </a:solidFill>
                <a:cs typeface="B Nazanin" pitchFamily="2" charset="-78"/>
              </a:rPr>
              <a:t>2- ارتباط </a:t>
            </a:r>
            <a:r>
              <a:rPr lang="en-US" sz="2800" b="0" i="1" dirty="0">
                <a:solidFill>
                  <a:srgbClr val="FF0000"/>
                </a:solidFill>
                <a:cs typeface="B Nazanin" pitchFamily="2" charset="-78"/>
              </a:rPr>
              <a:t>(Relationship)</a:t>
            </a:r>
            <a:r>
              <a:rPr lang="fa-IR" sz="2800" b="0" dirty="0">
                <a:solidFill>
                  <a:srgbClr val="FF0000"/>
                </a:solidFill>
                <a:cs typeface="B Nazanin" pitchFamily="2" charset="-78"/>
              </a:rPr>
              <a:t>:</a:t>
            </a:r>
            <a:endParaRPr lang="en-US" sz="2800" b="0" dirty="0">
              <a:solidFill>
                <a:srgbClr val="FF0000"/>
              </a:solidFill>
              <a:cs typeface="B Nazanin" pitchFamily="2" charset="-78"/>
            </a:endParaRPr>
          </a:p>
        </p:txBody>
      </p:sp>
      <p:sp>
        <p:nvSpPr>
          <p:cNvPr id="230416" name="Text Box 16"/>
          <p:cNvSpPr txBox="1">
            <a:spLocks noChangeArrowheads="1"/>
          </p:cNvSpPr>
          <p:nvPr/>
        </p:nvSpPr>
        <p:spPr bwMode="auto">
          <a:xfrm>
            <a:off x="785786" y="1714488"/>
            <a:ext cx="7924800" cy="1200329"/>
          </a:xfrm>
          <a:prstGeom prst="rect">
            <a:avLst/>
          </a:prstGeom>
          <a:noFill/>
          <a:ln w="9525" algn="ctr">
            <a:noFill/>
            <a:miter lim="800000"/>
            <a:headEnd/>
            <a:tailEnd/>
          </a:ln>
          <a:effectLst/>
        </p:spPr>
        <p:txBody>
          <a:bodyPr>
            <a:spAutoFit/>
          </a:bodyPr>
          <a:lstStyle/>
          <a:p>
            <a:pPr algn="r" rtl="1">
              <a:spcBef>
                <a:spcPct val="50000"/>
              </a:spcBef>
            </a:pPr>
            <a:r>
              <a:rPr lang="fa-IR" sz="2400" b="0" dirty="0">
                <a:solidFill>
                  <a:schemeClr val="bg2">
                    <a:lumMod val="10000"/>
                  </a:schemeClr>
                </a:solidFill>
                <a:cs typeface="B Nazanin" pitchFamily="2" charset="-78"/>
              </a:rPr>
              <a:t>منظور از ارتباط در مدل </a:t>
            </a:r>
            <a:r>
              <a:rPr lang="en-US" sz="2400" b="0" i="1" dirty="0">
                <a:solidFill>
                  <a:schemeClr val="bg2">
                    <a:lumMod val="10000"/>
                  </a:schemeClr>
                </a:solidFill>
                <a:cs typeface="B Nazanin" pitchFamily="2" charset="-78"/>
              </a:rPr>
              <a:t>E-R</a:t>
            </a:r>
            <a:r>
              <a:rPr lang="fa-IR" sz="2400" b="0" dirty="0">
                <a:solidFill>
                  <a:schemeClr val="bg2">
                    <a:lumMod val="10000"/>
                  </a:schemeClr>
                </a:solidFill>
                <a:cs typeface="B Nazanin" pitchFamily="2" charset="-78"/>
              </a:rPr>
              <a:t> </a:t>
            </a:r>
            <a:r>
              <a:rPr lang="fa-IR" sz="2400" b="0" dirty="0">
                <a:solidFill>
                  <a:srgbClr val="C00000"/>
                </a:solidFill>
                <a:cs typeface="B Nazanin" pitchFamily="2" charset="-78"/>
              </a:rPr>
              <a:t>ارتباط موجود بين دو يا چند موجوديت </a:t>
            </a:r>
            <a:r>
              <a:rPr lang="fa-IR" sz="2400" b="0" dirty="0">
                <a:solidFill>
                  <a:schemeClr val="bg2">
                    <a:lumMod val="10000"/>
                  </a:schemeClr>
                </a:solidFill>
                <a:cs typeface="B Nazanin" pitchFamily="2" charset="-78"/>
              </a:rPr>
              <a:t>است كه موجوديت‌ها را به هم پيوند مي‌دهد. ارتباط </a:t>
            </a:r>
            <a:r>
              <a:rPr lang="fa-IR" sz="2400" b="0" dirty="0" smtClean="0">
                <a:solidFill>
                  <a:schemeClr val="bg2">
                    <a:lumMod val="10000"/>
                  </a:schemeClr>
                </a:solidFill>
                <a:cs typeface="B Nazanin" pitchFamily="2" charset="-78"/>
              </a:rPr>
              <a:t>در </a:t>
            </a:r>
            <a:r>
              <a:rPr lang="fa-IR" sz="2400" b="0" dirty="0">
                <a:solidFill>
                  <a:schemeClr val="bg2">
                    <a:lumMod val="10000"/>
                  </a:schemeClr>
                </a:solidFill>
                <a:cs typeface="B Nazanin" pitchFamily="2" charset="-78"/>
              </a:rPr>
              <a:t>مدل </a:t>
            </a:r>
            <a:r>
              <a:rPr lang="en-US" sz="2400" b="0" i="1" dirty="0">
                <a:solidFill>
                  <a:schemeClr val="bg2">
                    <a:lumMod val="10000"/>
                  </a:schemeClr>
                </a:solidFill>
                <a:cs typeface="B Nazanin" pitchFamily="2" charset="-78"/>
              </a:rPr>
              <a:t>E-R</a:t>
            </a:r>
            <a:r>
              <a:rPr lang="fa-IR" sz="2400" b="0" dirty="0">
                <a:solidFill>
                  <a:schemeClr val="bg2">
                    <a:lumMod val="10000"/>
                  </a:schemeClr>
                </a:solidFill>
                <a:cs typeface="B Nazanin" pitchFamily="2" charset="-78"/>
              </a:rPr>
              <a:t> </a:t>
            </a:r>
            <a:r>
              <a:rPr lang="fa-IR" sz="2400" dirty="0" smtClean="0">
                <a:solidFill>
                  <a:schemeClr val="bg2">
                    <a:lumMod val="10000"/>
                  </a:schemeClr>
                </a:solidFill>
                <a:cs typeface="B Nazanin" pitchFamily="2" charset="-78"/>
              </a:rPr>
              <a:t>را با </a:t>
            </a:r>
            <a:r>
              <a:rPr lang="fa-IR" sz="2400" b="0" dirty="0">
                <a:solidFill>
                  <a:schemeClr val="bg2">
                    <a:lumMod val="10000"/>
                  </a:schemeClr>
                </a:solidFill>
                <a:cs typeface="B Nazanin" pitchFamily="2" charset="-78"/>
              </a:rPr>
              <a:t>يك </a:t>
            </a:r>
            <a:r>
              <a:rPr lang="fa-IR" sz="2400" b="0" dirty="0">
                <a:solidFill>
                  <a:srgbClr val="C00000"/>
                </a:solidFill>
                <a:cs typeface="B Nazanin" pitchFamily="2" charset="-78"/>
              </a:rPr>
              <a:t>لوزي</a:t>
            </a:r>
            <a:r>
              <a:rPr lang="fa-IR" sz="2400" b="0" dirty="0">
                <a:solidFill>
                  <a:schemeClr val="bg2">
                    <a:lumMod val="10000"/>
                  </a:schemeClr>
                </a:solidFill>
                <a:cs typeface="B Nazanin" pitchFamily="2" charset="-78"/>
              </a:rPr>
              <a:t> نشان مي‌دهند. </a:t>
            </a:r>
            <a:endParaRPr lang="en-US" sz="2400" b="0" dirty="0">
              <a:solidFill>
                <a:schemeClr val="bg2">
                  <a:lumMod val="10000"/>
                </a:schemeClr>
              </a:solidFill>
              <a:cs typeface="B Nazanin" pitchFamily="2" charset="-78"/>
            </a:endParaRPr>
          </a:p>
        </p:txBody>
      </p:sp>
      <p:sp>
        <p:nvSpPr>
          <p:cNvPr id="230423" name="Rectangle 23"/>
          <p:cNvSpPr>
            <a:spLocks noChangeArrowheads="1"/>
          </p:cNvSpPr>
          <p:nvPr/>
        </p:nvSpPr>
        <p:spPr bwMode="auto">
          <a:xfrm>
            <a:off x="3000364" y="4857760"/>
            <a:ext cx="2971800" cy="533400"/>
          </a:xfrm>
          <a:prstGeom prst="rect">
            <a:avLst/>
          </a:prstGeom>
          <a:noFill/>
          <a:ln w="9525">
            <a:noFill/>
            <a:miter lim="800000"/>
            <a:headEnd/>
            <a:tailEnd/>
          </a:ln>
          <a:effectLst/>
        </p:spPr>
        <p:txBody>
          <a:bodyPr wrap="none" anchor="ctr"/>
          <a:lstStyle/>
          <a:p>
            <a:pPr algn="r" rtl="1" eaLnBrk="0" hangingPunct="0"/>
            <a:r>
              <a:rPr lang="fa-IR" dirty="0">
                <a:cs typeface="B Nazanin" pitchFamily="2" charset="-78"/>
              </a:rPr>
              <a:t>ارتباط دو موجوديت </a:t>
            </a:r>
            <a:r>
              <a:rPr lang="fa-IR" dirty="0" smtClean="0">
                <a:cs typeface="B Nazanin" pitchFamily="2" charset="-78"/>
              </a:rPr>
              <a:t>استاد و </a:t>
            </a:r>
            <a:r>
              <a:rPr lang="fa-IR" dirty="0">
                <a:cs typeface="B Nazanin" pitchFamily="2" charset="-78"/>
              </a:rPr>
              <a:t>درس</a:t>
            </a:r>
            <a:endParaRPr lang="en-US" dirty="0">
              <a:cs typeface="B Nazanin" pitchFamily="2" charset="-78"/>
            </a:endParaRPr>
          </a:p>
        </p:txBody>
      </p:sp>
      <p:grpSp>
        <p:nvGrpSpPr>
          <p:cNvPr id="12" name="Group 11"/>
          <p:cNvGrpSpPr/>
          <p:nvPr/>
        </p:nvGrpSpPr>
        <p:grpSpPr>
          <a:xfrm>
            <a:off x="2528862" y="4025924"/>
            <a:ext cx="3886200" cy="685800"/>
            <a:chOff x="5029200" y="3886200"/>
            <a:chExt cx="3886200" cy="685800"/>
          </a:xfrm>
        </p:grpSpPr>
        <p:sp>
          <p:nvSpPr>
            <p:cNvPr id="14" name="AutoShape 14"/>
            <p:cNvSpPr>
              <a:spLocks noChangeArrowheads="1"/>
            </p:cNvSpPr>
            <p:nvPr/>
          </p:nvSpPr>
          <p:spPr bwMode="auto">
            <a:xfrm>
              <a:off x="6172200" y="3886200"/>
              <a:ext cx="1600200" cy="685800"/>
            </a:xfrm>
            <a:prstGeom prst="flowChartDecision">
              <a:avLst/>
            </a:prstGeom>
            <a:solidFill>
              <a:srgbClr val="FFFFFF"/>
            </a:solidFill>
            <a:ln w="9525">
              <a:solidFill>
                <a:srgbClr val="000000"/>
              </a:solidFill>
              <a:miter lim="800000"/>
              <a:headEnd/>
              <a:tailEnd/>
            </a:ln>
          </p:spPr>
          <p:txBody>
            <a:bodyPr/>
            <a:lstStyle/>
            <a:p>
              <a:pPr algn="r" rtl="1" eaLnBrk="0" hangingPunct="0"/>
              <a:r>
                <a:rPr lang="fa-IR" sz="1600">
                  <a:solidFill>
                    <a:schemeClr val="bg2">
                      <a:lumMod val="10000"/>
                    </a:schemeClr>
                  </a:solidFill>
                  <a:cs typeface="B Nazanin" pitchFamily="2" charset="-78"/>
                </a:rPr>
                <a:t> ارائه</a:t>
              </a:r>
            </a:p>
          </p:txBody>
        </p:sp>
        <p:sp>
          <p:nvSpPr>
            <p:cNvPr id="15" name="Text Box 15"/>
            <p:cNvSpPr txBox="1">
              <a:spLocks noChangeArrowheads="1"/>
            </p:cNvSpPr>
            <p:nvPr/>
          </p:nvSpPr>
          <p:spPr bwMode="auto">
            <a:xfrm>
              <a:off x="8229600" y="4038600"/>
              <a:ext cx="685800" cy="381000"/>
            </a:xfrm>
            <a:prstGeom prst="rect">
              <a:avLst/>
            </a:prstGeom>
            <a:solidFill>
              <a:srgbClr val="FFFFFF"/>
            </a:solidFill>
            <a:ln w="9525">
              <a:solidFill>
                <a:srgbClr val="000000"/>
              </a:solidFill>
              <a:miter lim="800000"/>
              <a:headEnd/>
              <a:tailEnd/>
            </a:ln>
          </p:spPr>
          <p:txBody>
            <a:bodyPr/>
            <a:lstStyle/>
            <a:p>
              <a:pPr algn="r" rtl="1" eaLnBrk="0" hangingPunct="0"/>
              <a:r>
                <a:rPr lang="ar-SA" sz="1600">
                  <a:solidFill>
                    <a:schemeClr val="bg2">
                      <a:lumMod val="10000"/>
                    </a:schemeClr>
                  </a:solidFill>
                  <a:latin typeface="Times New Roman" pitchFamily="18" charset="0"/>
                  <a:cs typeface="B Nazanin" pitchFamily="2" charset="-78"/>
                </a:rPr>
                <a:t>درس</a:t>
              </a:r>
              <a:endParaRPr lang="en-US" sz="1600" b="0">
                <a:solidFill>
                  <a:schemeClr val="bg2">
                    <a:lumMod val="10000"/>
                  </a:schemeClr>
                </a:solidFill>
                <a:cs typeface="B Nazanin" pitchFamily="2" charset="-78"/>
              </a:endParaRPr>
            </a:p>
          </p:txBody>
        </p:sp>
        <p:sp>
          <p:nvSpPr>
            <p:cNvPr id="16" name="Text Box 16"/>
            <p:cNvSpPr txBox="1">
              <a:spLocks noChangeArrowheads="1"/>
            </p:cNvSpPr>
            <p:nvPr/>
          </p:nvSpPr>
          <p:spPr bwMode="auto">
            <a:xfrm>
              <a:off x="5029200" y="4038600"/>
              <a:ext cx="671513" cy="381000"/>
            </a:xfrm>
            <a:prstGeom prst="rect">
              <a:avLst/>
            </a:prstGeom>
            <a:solidFill>
              <a:srgbClr val="FFFFFF"/>
            </a:solidFill>
            <a:ln w="9525">
              <a:solidFill>
                <a:srgbClr val="000000"/>
              </a:solidFill>
              <a:miter lim="800000"/>
              <a:headEnd/>
              <a:tailEnd/>
            </a:ln>
          </p:spPr>
          <p:txBody>
            <a:bodyPr/>
            <a:lstStyle/>
            <a:p>
              <a:pPr algn="r" rtl="1" eaLnBrk="0" hangingPunct="0"/>
              <a:r>
                <a:rPr lang="ar-SA" sz="1600">
                  <a:solidFill>
                    <a:schemeClr val="bg2">
                      <a:lumMod val="10000"/>
                    </a:schemeClr>
                  </a:solidFill>
                  <a:latin typeface="Times New Roman" pitchFamily="18" charset="0"/>
                  <a:cs typeface="B Nazanin" pitchFamily="2" charset="-78"/>
                </a:rPr>
                <a:t>استاد</a:t>
              </a:r>
              <a:endParaRPr lang="en-US" sz="1600" b="0">
                <a:solidFill>
                  <a:schemeClr val="bg2">
                    <a:lumMod val="10000"/>
                  </a:schemeClr>
                </a:solidFill>
                <a:cs typeface="B Nazanin" pitchFamily="2" charset="-78"/>
              </a:endParaRPr>
            </a:p>
          </p:txBody>
        </p:sp>
        <p:cxnSp>
          <p:nvCxnSpPr>
            <p:cNvPr id="17" name="AutoShape 18"/>
            <p:cNvCxnSpPr>
              <a:cxnSpLocks noChangeShapeType="1"/>
              <a:stCxn id="14" idx="3"/>
              <a:endCxn id="15" idx="1"/>
            </p:cNvCxnSpPr>
            <p:nvPr/>
          </p:nvCxnSpPr>
          <p:spPr bwMode="auto">
            <a:xfrm>
              <a:off x="7772400" y="4229100"/>
              <a:ext cx="457200" cy="0"/>
            </a:xfrm>
            <a:prstGeom prst="straightConnector1">
              <a:avLst/>
            </a:prstGeom>
            <a:noFill/>
            <a:ln w="9525">
              <a:solidFill>
                <a:schemeClr val="tx1"/>
              </a:solidFill>
              <a:round/>
              <a:headEnd/>
              <a:tailEnd/>
            </a:ln>
            <a:effectLst/>
          </p:spPr>
        </p:cxnSp>
        <p:cxnSp>
          <p:nvCxnSpPr>
            <p:cNvPr id="18" name="AutoShape 19"/>
            <p:cNvCxnSpPr>
              <a:cxnSpLocks noChangeShapeType="1"/>
              <a:stCxn id="14" idx="1"/>
              <a:endCxn id="16" idx="3"/>
            </p:cNvCxnSpPr>
            <p:nvPr/>
          </p:nvCxnSpPr>
          <p:spPr bwMode="auto">
            <a:xfrm flipH="1">
              <a:off x="5700713" y="4229100"/>
              <a:ext cx="471487" cy="0"/>
            </a:xfrm>
            <a:prstGeom prst="straightConnector1">
              <a:avLst/>
            </a:prstGeom>
            <a:noFill/>
            <a:ln w="9525">
              <a:solidFill>
                <a:schemeClr val="tx1"/>
              </a:solidFill>
              <a:round/>
              <a:headEnd/>
              <a:tailEnd/>
            </a:ln>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30415"/>
                                        </p:tgtEl>
                                        <p:attrNameLst>
                                          <p:attrName>style.visibility</p:attrName>
                                        </p:attrNameLst>
                                      </p:cBhvr>
                                      <p:to>
                                        <p:strVal val="visible"/>
                                      </p:to>
                                    </p:set>
                                    <p:animEffect transition="in" filter="fade">
                                      <p:cBhvr>
                                        <p:cTn id="7" dur="800" decel="100000"/>
                                        <p:tgtEl>
                                          <p:spTgt spid="230415"/>
                                        </p:tgtEl>
                                      </p:cBhvr>
                                    </p:animEffect>
                                    <p:anim calcmode="lin" valueType="num">
                                      <p:cBhvr>
                                        <p:cTn id="8" dur="800" decel="100000" fill="hold"/>
                                        <p:tgtEl>
                                          <p:spTgt spid="230415"/>
                                        </p:tgtEl>
                                        <p:attrNameLst>
                                          <p:attrName>style.rotation</p:attrName>
                                        </p:attrNameLst>
                                      </p:cBhvr>
                                      <p:tavLst>
                                        <p:tav tm="0">
                                          <p:val>
                                            <p:fltVal val="-90"/>
                                          </p:val>
                                        </p:tav>
                                        <p:tav tm="100000">
                                          <p:val>
                                            <p:fltVal val="0"/>
                                          </p:val>
                                        </p:tav>
                                      </p:tavLst>
                                    </p:anim>
                                    <p:anim calcmode="lin" valueType="num">
                                      <p:cBhvr>
                                        <p:cTn id="9" dur="800" decel="100000" fill="hold"/>
                                        <p:tgtEl>
                                          <p:spTgt spid="230415"/>
                                        </p:tgtEl>
                                        <p:attrNameLst>
                                          <p:attrName>ppt_x</p:attrName>
                                        </p:attrNameLst>
                                      </p:cBhvr>
                                      <p:tavLst>
                                        <p:tav tm="0">
                                          <p:val>
                                            <p:strVal val="#ppt_x+0.4"/>
                                          </p:val>
                                        </p:tav>
                                        <p:tav tm="100000">
                                          <p:val>
                                            <p:strVal val="#ppt_x-0.05"/>
                                          </p:val>
                                        </p:tav>
                                      </p:tavLst>
                                    </p:anim>
                                    <p:anim calcmode="lin" valueType="num">
                                      <p:cBhvr>
                                        <p:cTn id="10" dur="800" decel="100000" fill="hold"/>
                                        <p:tgtEl>
                                          <p:spTgt spid="23041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3041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30415"/>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230416"/>
                                        </p:tgtEl>
                                        <p:attrNameLst>
                                          <p:attrName>style.visibility</p:attrName>
                                        </p:attrNameLst>
                                      </p:cBhvr>
                                      <p:to>
                                        <p:strVal val="visible"/>
                                      </p:to>
                                    </p:set>
                                    <p:anim calcmode="lin" valueType="num">
                                      <p:cBhvr>
                                        <p:cTn id="17" dur="500" fill="hold"/>
                                        <p:tgtEl>
                                          <p:spTgt spid="230416"/>
                                        </p:tgtEl>
                                        <p:attrNameLst>
                                          <p:attrName>ppt_w</p:attrName>
                                        </p:attrNameLst>
                                      </p:cBhvr>
                                      <p:tavLst>
                                        <p:tav tm="0">
                                          <p:val>
                                            <p:fltVal val="0"/>
                                          </p:val>
                                        </p:tav>
                                        <p:tav tm="100000">
                                          <p:val>
                                            <p:strVal val="#ppt_w"/>
                                          </p:val>
                                        </p:tav>
                                      </p:tavLst>
                                    </p:anim>
                                    <p:anim calcmode="lin" valueType="num">
                                      <p:cBhvr>
                                        <p:cTn id="18" dur="500" fill="hold"/>
                                        <p:tgtEl>
                                          <p:spTgt spid="230416"/>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30423"/>
                                        </p:tgtEl>
                                        <p:attrNameLst>
                                          <p:attrName>style.visibility</p:attrName>
                                        </p:attrNameLst>
                                      </p:cBhvr>
                                      <p:to>
                                        <p:strVal val="visible"/>
                                      </p:to>
                                    </p:set>
                                    <p:anim calcmode="lin" valueType="num">
                                      <p:cBhvr additive="base">
                                        <p:cTn id="23" dur="500" fill="hold"/>
                                        <p:tgtEl>
                                          <p:spTgt spid="230423"/>
                                        </p:tgtEl>
                                        <p:attrNameLst>
                                          <p:attrName>ppt_x</p:attrName>
                                        </p:attrNameLst>
                                      </p:cBhvr>
                                      <p:tavLst>
                                        <p:tav tm="0">
                                          <p:val>
                                            <p:strVal val="#ppt_x"/>
                                          </p:val>
                                        </p:tav>
                                        <p:tav tm="100000">
                                          <p:val>
                                            <p:strVal val="#ppt_x"/>
                                          </p:val>
                                        </p:tav>
                                      </p:tavLst>
                                    </p:anim>
                                    <p:anim calcmode="lin" valueType="num">
                                      <p:cBhvr additive="base">
                                        <p:cTn id="24" dur="500" fill="hold"/>
                                        <p:tgtEl>
                                          <p:spTgt spid="230423"/>
                                        </p:tgtEl>
                                        <p:attrNameLst>
                                          <p:attrName>ppt_y</p:attrName>
                                        </p:attrNameLst>
                                      </p:cBhvr>
                                      <p:tavLst>
                                        <p:tav tm="0">
                                          <p:val>
                                            <p:strVal val="1+#ppt_h/2"/>
                                          </p:val>
                                        </p:tav>
                                        <p:tav tm="100000">
                                          <p:val>
                                            <p:strVal val="#ppt_y"/>
                                          </p:val>
                                        </p:tav>
                                      </p:tavLst>
                                    </p:anim>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15" grpId="0"/>
      <p:bldP spid="230416" grpId="0"/>
      <p:bldP spid="230423"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a:xfrm>
            <a:off x="6553200" y="6356350"/>
            <a:ext cx="2133600" cy="365125"/>
          </a:xfrm>
        </p:spPr>
        <p:txBody>
          <a:bodyPr/>
          <a:lstStyle/>
          <a:p>
            <a:fld id="{804022CD-E423-42E4-A0A3-C1E41BE62131}" type="slidenum">
              <a:rPr lang="en-US" smtClean="0"/>
              <a:pPr/>
              <a:t>50</a:t>
            </a:fld>
            <a:endParaRPr lang="en-US" dirty="0"/>
          </a:p>
        </p:txBody>
      </p:sp>
      <p:sp>
        <p:nvSpPr>
          <p:cNvPr id="5" name="Rectangle 3"/>
          <p:cNvSpPr txBox="1">
            <a:spLocks noChangeArrowheads="1"/>
          </p:cNvSpPr>
          <p:nvPr/>
        </p:nvSpPr>
        <p:spPr>
          <a:xfrm>
            <a:off x="457201" y="2924180"/>
            <a:ext cx="8000999" cy="3362340"/>
          </a:xfrm>
          <a:prstGeom prst="rect">
            <a:avLst/>
          </a:prstGeom>
        </p:spPr>
        <p:txBody>
          <a:bodyPr vert="horz" lIns="91440" tIns="45720" rIns="91440" bIns="45720" rtlCol="0">
            <a:normAutofit/>
          </a:bodyPr>
          <a:lstStyle/>
          <a:p>
            <a:pPr marL="1270000" marR="0" lvl="1" indent="-812800" algn="r" defTabSz="914400" rtl="1" eaLnBrk="1" fontAlgn="auto" latinLnBrk="0" hangingPunct="1">
              <a:lnSpc>
                <a:spcPct val="90000"/>
              </a:lnSpc>
              <a:spcBef>
                <a:spcPct val="20000"/>
              </a:spcBef>
              <a:spcAft>
                <a:spcPts val="0"/>
              </a:spcAft>
              <a:buClrTx/>
              <a:buSzTx/>
              <a:buFont typeface="Wingdings" pitchFamily="2" charset="2"/>
              <a:buChar char=";"/>
              <a:tabLst/>
              <a:defRPr/>
            </a:pPr>
            <a:r>
              <a:rPr kumimoji="0" lang="fa-IR" sz="3500" b="1" i="0" u="none" strike="noStrike" kern="1200" cap="none" spc="0" normalizeH="0" baseline="0" noProof="0" dirty="0" smtClean="0">
                <a:ln>
                  <a:noFill/>
                </a:ln>
                <a:solidFill>
                  <a:schemeClr val="tx1">
                    <a:lumMod val="95000"/>
                    <a:lumOff val="5000"/>
                  </a:schemeClr>
                </a:solidFill>
                <a:effectLst/>
                <a:uLnTx/>
                <a:uFillTx/>
                <a:latin typeface="Times New Roman" pitchFamily="18" charset="0"/>
                <a:ea typeface="+mn-ea"/>
                <a:cs typeface="B Nazanin" pitchFamily="2" charset="-78"/>
              </a:rPr>
              <a:t>جبر رابطه‌اي</a:t>
            </a:r>
            <a:endParaRPr lang="en-US" sz="3200" b="1" baseline="0" dirty="0" smtClean="0">
              <a:solidFill>
                <a:schemeClr val="tx1">
                  <a:lumMod val="95000"/>
                  <a:lumOff val="5000"/>
                </a:schemeClr>
              </a:solidFill>
              <a:latin typeface="Times New Roman" pitchFamily="18" charset="0"/>
              <a:cs typeface="B Nazanin" pitchFamily="2" charset="-78"/>
            </a:endParaRPr>
          </a:p>
        </p:txBody>
      </p:sp>
      <p:sp>
        <p:nvSpPr>
          <p:cNvPr id="6" name="Rectangle 4"/>
          <p:cNvSpPr txBox="1">
            <a:spLocks noChangeArrowheads="1"/>
          </p:cNvSpPr>
          <p:nvPr/>
        </p:nvSpPr>
        <p:spPr>
          <a:xfrm>
            <a:off x="6629400" y="728650"/>
            <a:ext cx="2514600" cy="914400"/>
          </a:xfrm>
          <a:prstGeom prst="rect">
            <a:avLst/>
          </a:prstGeom>
          <a:noFill/>
          <a:ln/>
        </p:spPr>
        <p:txBody>
          <a:bodyPr vert="horz" lIns="91440" tIns="45720" rIns="91440" bIns="45720" rtlCol="0"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3200" b="1" i="0" u="none" strike="noStrike" kern="1200" cap="none" spc="0" normalizeH="0" baseline="0" noProof="0" dirty="0" smtClean="0">
                <a:ln>
                  <a:noFill/>
                </a:ln>
                <a:solidFill>
                  <a:srgbClr val="C00000"/>
                </a:solidFill>
                <a:effectLst>
                  <a:outerShdw blurRad="38100" dist="38100" dir="2700000" algn="tl">
                    <a:srgbClr val="C0C0C0"/>
                  </a:outerShdw>
                </a:effectLst>
                <a:uLnTx/>
                <a:uFillTx/>
                <a:latin typeface="Times New Roman" pitchFamily="18" charset="0"/>
                <a:ea typeface="+mj-ea"/>
                <a:cs typeface="B Titr" pitchFamily="2" charset="-78"/>
              </a:rPr>
              <a:t>- </a:t>
            </a:r>
            <a:r>
              <a:rPr lang="fa-IR" sz="3200" b="1" dirty="0" smtClean="0">
                <a:solidFill>
                  <a:srgbClr val="C00000"/>
                </a:solidFill>
                <a:effectLst>
                  <a:outerShdw blurRad="38100" dist="38100" dir="2700000" algn="tl">
                    <a:srgbClr val="C0C0C0"/>
                  </a:outerShdw>
                </a:effectLst>
                <a:latin typeface="Times New Roman" pitchFamily="18" charset="0"/>
                <a:ea typeface="+mj-ea"/>
                <a:cs typeface="B Titr" pitchFamily="2" charset="-78"/>
              </a:rPr>
              <a:t>جلسه آینده</a:t>
            </a:r>
            <a:endParaRPr kumimoji="0" lang="en-GB" sz="32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Times New Roman" pitchFamily="18" charset="0"/>
              <a:ea typeface="+mj-ea"/>
              <a:cs typeface="B Titr" pitchFamily="2" charset="-78"/>
            </a:endParaRP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204" name="Picture 4" descr="3-3"/>
          <p:cNvPicPr>
            <a:picLocks noGrp="1" noChangeAspect="1" noChangeArrowheads="1"/>
          </p:cNvPicPr>
          <p:nvPr>
            <p:ph idx="1"/>
          </p:nvPr>
        </p:nvPicPr>
        <p:blipFill>
          <a:blip r:embed="rId2"/>
          <a:stretch>
            <a:fillRect/>
          </a:stretch>
        </p:blipFill>
        <p:spPr>
          <a:xfrm>
            <a:off x="4210348" y="2657320"/>
            <a:ext cx="4147866" cy="2945122"/>
          </a:xfrm>
          <a:noFill/>
          <a:ln w="28575">
            <a:solidFill>
              <a:schemeClr val="tx1"/>
            </a:solidFill>
          </a:ln>
        </p:spPr>
      </p:pic>
      <p:sp>
        <p:nvSpPr>
          <p:cNvPr id="8" name="Slide Number Placeholder 4"/>
          <p:cNvSpPr>
            <a:spLocks noGrp="1"/>
          </p:cNvSpPr>
          <p:nvPr>
            <p:ph type="sldNum" sz="quarter" idx="12"/>
          </p:nvPr>
        </p:nvSpPr>
        <p:spPr>
          <a:xfrm>
            <a:off x="6553200" y="6248400"/>
            <a:ext cx="2133600" cy="457200"/>
          </a:xfrm>
        </p:spPr>
        <p:txBody>
          <a:bodyPr/>
          <a:lstStyle/>
          <a:p>
            <a:pPr algn="r"/>
            <a:fld id="{D1F026F2-F972-4B2F-8C31-9272A5F35C47}" type="slidenum">
              <a:rPr lang="ar-SA"/>
              <a:pPr algn="r"/>
              <a:t>6</a:t>
            </a:fld>
            <a:endParaRPr lang="en-US"/>
          </a:p>
        </p:txBody>
      </p:sp>
      <p:sp>
        <p:nvSpPr>
          <p:cNvPr id="179205" name="Text Box 5"/>
          <p:cNvSpPr txBox="1">
            <a:spLocks noChangeArrowheads="1"/>
          </p:cNvSpPr>
          <p:nvPr/>
        </p:nvSpPr>
        <p:spPr bwMode="auto">
          <a:xfrm>
            <a:off x="2286000" y="1828800"/>
            <a:ext cx="1600200" cy="1812925"/>
          </a:xfrm>
          <a:prstGeom prst="rect">
            <a:avLst/>
          </a:prstGeom>
          <a:noFill/>
          <a:ln w="9525">
            <a:solidFill>
              <a:schemeClr val="tx1"/>
            </a:solidFill>
            <a:miter lim="800000"/>
            <a:headEnd/>
            <a:tailEnd/>
          </a:ln>
          <a:effectLst/>
        </p:spPr>
        <p:txBody>
          <a:bodyPr>
            <a:spAutoFit/>
          </a:bodyPr>
          <a:lstStyle/>
          <a:p>
            <a:pPr algn="r" rtl="1" eaLnBrk="0" hangingPunct="0">
              <a:spcBef>
                <a:spcPct val="50000"/>
              </a:spcBef>
            </a:pPr>
            <a:r>
              <a:rPr lang="fa-IR" sz="1600" dirty="0">
                <a:solidFill>
                  <a:schemeClr val="bg2">
                    <a:lumMod val="10000"/>
                  </a:schemeClr>
                </a:solidFill>
                <a:cs typeface="%Nazani" pitchFamily="2" charset="-78"/>
              </a:rPr>
              <a:t>موجوديتها : </a:t>
            </a:r>
          </a:p>
          <a:p>
            <a:pPr algn="r" rtl="1" eaLnBrk="0" hangingPunct="0">
              <a:spcBef>
                <a:spcPct val="50000"/>
              </a:spcBef>
              <a:buFont typeface="Wingdings" pitchFamily="2" charset="2"/>
              <a:buChar char="Ø"/>
            </a:pPr>
            <a:r>
              <a:rPr lang="fa-IR" sz="1600" b="0" dirty="0">
                <a:solidFill>
                  <a:srgbClr val="D60093"/>
                </a:solidFill>
                <a:cs typeface="%Nazani" pitchFamily="2" charset="-78"/>
              </a:rPr>
              <a:t> دانشجو </a:t>
            </a:r>
            <a:endParaRPr lang="en-US" sz="1600" b="0" dirty="0">
              <a:solidFill>
                <a:srgbClr val="D60093"/>
              </a:solidFill>
              <a:cs typeface="%Nazani" pitchFamily="2" charset="-78"/>
            </a:endParaRPr>
          </a:p>
          <a:p>
            <a:pPr algn="r" rtl="1" eaLnBrk="0" hangingPunct="0">
              <a:spcBef>
                <a:spcPct val="50000"/>
              </a:spcBef>
              <a:buFont typeface="Wingdings" pitchFamily="2" charset="2"/>
              <a:buChar char="Ø"/>
            </a:pPr>
            <a:r>
              <a:rPr lang="en-US" sz="1600" b="0" dirty="0">
                <a:solidFill>
                  <a:srgbClr val="D60093"/>
                </a:solidFill>
                <a:cs typeface="%Nazani" pitchFamily="2" charset="-78"/>
              </a:rPr>
              <a:t> </a:t>
            </a:r>
            <a:r>
              <a:rPr lang="fa-IR" sz="1600" b="0" dirty="0">
                <a:solidFill>
                  <a:srgbClr val="D60093"/>
                </a:solidFill>
                <a:cs typeface="%Nazani" pitchFamily="2" charset="-78"/>
              </a:rPr>
              <a:t>استاد</a:t>
            </a:r>
            <a:endParaRPr lang="en-US" sz="1600" b="0" dirty="0">
              <a:solidFill>
                <a:srgbClr val="D60093"/>
              </a:solidFill>
              <a:cs typeface="%Nazani" pitchFamily="2" charset="-78"/>
            </a:endParaRPr>
          </a:p>
          <a:p>
            <a:pPr algn="r" rtl="1" eaLnBrk="0" hangingPunct="0">
              <a:spcBef>
                <a:spcPct val="50000"/>
              </a:spcBef>
              <a:buFont typeface="Wingdings" pitchFamily="2" charset="2"/>
              <a:buChar char="Ø"/>
            </a:pPr>
            <a:r>
              <a:rPr lang="fa-IR" sz="1600" b="0" dirty="0">
                <a:solidFill>
                  <a:srgbClr val="D60093"/>
                </a:solidFill>
                <a:cs typeface="%Nazani" pitchFamily="2" charset="-78"/>
              </a:rPr>
              <a:t> گروه درسی</a:t>
            </a:r>
          </a:p>
          <a:p>
            <a:pPr algn="r" rtl="1" eaLnBrk="0" hangingPunct="0">
              <a:spcBef>
                <a:spcPct val="50000"/>
              </a:spcBef>
              <a:buFont typeface="Wingdings" pitchFamily="2" charset="2"/>
              <a:buChar char="Ø"/>
            </a:pPr>
            <a:r>
              <a:rPr lang="fa-IR" sz="1600" b="0" dirty="0">
                <a:solidFill>
                  <a:srgbClr val="D60093"/>
                </a:solidFill>
                <a:cs typeface="%Nazani" pitchFamily="2" charset="-78"/>
              </a:rPr>
              <a:t> درس</a:t>
            </a:r>
            <a:endParaRPr lang="en-US" sz="1600" b="0" dirty="0">
              <a:solidFill>
                <a:srgbClr val="D60093"/>
              </a:solidFill>
              <a:cs typeface="%Nazani" pitchFamily="2" charset="-78"/>
            </a:endParaRPr>
          </a:p>
        </p:txBody>
      </p:sp>
      <p:sp>
        <p:nvSpPr>
          <p:cNvPr id="179206" name="Text Box 6"/>
          <p:cNvSpPr txBox="1">
            <a:spLocks noChangeArrowheads="1"/>
          </p:cNvSpPr>
          <p:nvPr/>
        </p:nvSpPr>
        <p:spPr bwMode="auto">
          <a:xfrm>
            <a:off x="457200" y="1600200"/>
            <a:ext cx="1447800" cy="4379913"/>
          </a:xfrm>
          <a:prstGeom prst="rect">
            <a:avLst/>
          </a:prstGeom>
          <a:noFill/>
          <a:ln w="9525">
            <a:solidFill>
              <a:schemeClr val="tx1"/>
            </a:solidFill>
            <a:miter lim="800000"/>
            <a:headEnd/>
            <a:tailEnd/>
          </a:ln>
          <a:effectLst/>
        </p:spPr>
        <p:txBody>
          <a:bodyPr>
            <a:spAutoFit/>
          </a:bodyPr>
          <a:lstStyle/>
          <a:p>
            <a:pPr algn="r" rtl="1" eaLnBrk="0" hangingPunct="0">
              <a:spcBef>
                <a:spcPct val="50000"/>
              </a:spcBef>
            </a:pPr>
            <a:r>
              <a:rPr lang="fa-IR" sz="1600" dirty="0">
                <a:solidFill>
                  <a:schemeClr val="bg2">
                    <a:lumMod val="10000"/>
                  </a:schemeClr>
                </a:solidFill>
                <a:cs typeface="%Nazani" pitchFamily="2" charset="-78"/>
              </a:rPr>
              <a:t>صفت ها :</a:t>
            </a:r>
          </a:p>
          <a:p>
            <a:pPr algn="r" rtl="1" eaLnBrk="0" hangingPunct="0">
              <a:spcBef>
                <a:spcPct val="50000"/>
              </a:spcBef>
              <a:buFont typeface="Wingdings" pitchFamily="2" charset="2"/>
              <a:buChar char="Ø"/>
            </a:pPr>
            <a:r>
              <a:rPr lang="fa-IR" sz="1600" b="0" dirty="0">
                <a:solidFill>
                  <a:srgbClr val="D60093"/>
                </a:solidFill>
                <a:cs typeface="%Nazani" pitchFamily="2" charset="-78"/>
              </a:rPr>
              <a:t> نام دانشجو </a:t>
            </a:r>
            <a:endParaRPr lang="en-US" sz="1600" b="0" dirty="0">
              <a:solidFill>
                <a:srgbClr val="D60093"/>
              </a:solidFill>
              <a:cs typeface="%Nazani" pitchFamily="2" charset="-78"/>
            </a:endParaRPr>
          </a:p>
          <a:p>
            <a:pPr algn="r" rtl="1" eaLnBrk="0" hangingPunct="0">
              <a:spcBef>
                <a:spcPct val="50000"/>
              </a:spcBef>
              <a:buFont typeface="Wingdings" pitchFamily="2" charset="2"/>
              <a:buChar char="Ø"/>
            </a:pPr>
            <a:r>
              <a:rPr lang="en-US" sz="1600" b="0" dirty="0">
                <a:solidFill>
                  <a:srgbClr val="D60093"/>
                </a:solidFill>
                <a:cs typeface="%Nazani" pitchFamily="2" charset="-78"/>
              </a:rPr>
              <a:t> </a:t>
            </a:r>
            <a:r>
              <a:rPr lang="fa-IR" sz="1600" b="0" dirty="0">
                <a:solidFill>
                  <a:srgbClr val="D60093"/>
                </a:solidFill>
                <a:cs typeface="%Nazani" pitchFamily="2" charset="-78"/>
              </a:rPr>
              <a:t>شماره دانشجوئي</a:t>
            </a:r>
            <a:endParaRPr lang="en-US" sz="1600" b="0" dirty="0">
              <a:solidFill>
                <a:srgbClr val="D60093"/>
              </a:solidFill>
              <a:cs typeface="%Nazani" pitchFamily="2" charset="-78"/>
            </a:endParaRPr>
          </a:p>
          <a:p>
            <a:pPr algn="r" rtl="1" eaLnBrk="0" hangingPunct="0">
              <a:spcBef>
                <a:spcPct val="50000"/>
              </a:spcBef>
              <a:buFont typeface="Wingdings" pitchFamily="2" charset="2"/>
              <a:buChar char="Ø"/>
            </a:pPr>
            <a:r>
              <a:rPr lang="fa-IR" sz="1600" b="0" dirty="0">
                <a:solidFill>
                  <a:srgbClr val="D60093"/>
                </a:solidFill>
                <a:cs typeface="%Nazani" pitchFamily="2" charset="-78"/>
              </a:rPr>
              <a:t> نام استاد </a:t>
            </a:r>
          </a:p>
          <a:p>
            <a:pPr algn="r" rtl="1" eaLnBrk="0" hangingPunct="0">
              <a:spcBef>
                <a:spcPct val="50000"/>
              </a:spcBef>
              <a:buFont typeface="Wingdings" pitchFamily="2" charset="2"/>
              <a:buChar char="Ø"/>
            </a:pPr>
            <a:r>
              <a:rPr lang="fa-IR" sz="1600" b="0" dirty="0">
                <a:solidFill>
                  <a:srgbClr val="D60093"/>
                </a:solidFill>
                <a:cs typeface="%Nazani" pitchFamily="2" charset="-78"/>
              </a:rPr>
              <a:t> مدرک</a:t>
            </a:r>
            <a:endParaRPr lang="en-US" sz="1600" b="0" dirty="0">
              <a:solidFill>
                <a:srgbClr val="D60093"/>
              </a:solidFill>
              <a:cs typeface="%Nazani" pitchFamily="2" charset="-78"/>
            </a:endParaRPr>
          </a:p>
          <a:p>
            <a:pPr algn="r" rtl="1" eaLnBrk="0" hangingPunct="0">
              <a:spcBef>
                <a:spcPct val="50000"/>
              </a:spcBef>
              <a:buFont typeface="Wingdings" pitchFamily="2" charset="2"/>
              <a:buChar char="Ø"/>
            </a:pPr>
            <a:r>
              <a:rPr lang="fa-IR" sz="1600" b="0" dirty="0">
                <a:solidFill>
                  <a:srgbClr val="D60093"/>
                </a:solidFill>
                <a:cs typeface="%Nazani" pitchFamily="2" charset="-78"/>
              </a:rPr>
              <a:t> تاريخ تولد</a:t>
            </a:r>
            <a:endParaRPr lang="en-US" sz="1600" b="0" dirty="0">
              <a:solidFill>
                <a:srgbClr val="D60093"/>
              </a:solidFill>
              <a:cs typeface="%Nazani" pitchFamily="2" charset="-78"/>
            </a:endParaRPr>
          </a:p>
          <a:p>
            <a:pPr algn="r" rtl="1" eaLnBrk="0" hangingPunct="0">
              <a:spcBef>
                <a:spcPct val="50000"/>
              </a:spcBef>
              <a:buFont typeface="Wingdings" pitchFamily="2" charset="2"/>
              <a:buChar char="Ø"/>
            </a:pPr>
            <a:r>
              <a:rPr lang="fa-IR" sz="1600" b="0" dirty="0">
                <a:solidFill>
                  <a:srgbClr val="D60093"/>
                </a:solidFill>
                <a:cs typeface="%Nazani" pitchFamily="2" charset="-78"/>
              </a:rPr>
              <a:t> نيمسال</a:t>
            </a:r>
          </a:p>
          <a:p>
            <a:pPr algn="r" rtl="1" eaLnBrk="0" hangingPunct="0">
              <a:spcBef>
                <a:spcPct val="50000"/>
              </a:spcBef>
              <a:buFont typeface="Wingdings" pitchFamily="2" charset="2"/>
              <a:buChar char="Ø"/>
            </a:pPr>
            <a:r>
              <a:rPr lang="fa-IR" sz="1600" b="0" dirty="0">
                <a:solidFill>
                  <a:srgbClr val="D60093"/>
                </a:solidFill>
                <a:cs typeface="%Nazani" pitchFamily="2" charset="-78"/>
              </a:rPr>
              <a:t> شماره گروه</a:t>
            </a:r>
            <a:endParaRPr lang="en-US" sz="1600" b="0" dirty="0">
              <a:solidFill>
                <a:srgbClr val="D60093"/>
              </a:solidFill>
              <a:cs typeface="%Nazani" pitchFamily="2" charset="-78"/>
            </a:endParaRPr>
          </a:p>
          <a:p>
            <a:pPr algn="r" rtl="1" eaLnBrk="0" hangingPunct="0">
              <a:spcBef>
                <a:spcPct val="50000"/>
              </a:spcBef>
              <a:buFont typeface="Wingdings" pitchFamily="2" charset="2"/>
              <a:buChar char="Ø"/>
            </a:pPr>
            <a:r>
              <a:rPr lang="fa-IR" sz="1600" b="0" dirty="0">
                <a:solidFill>
                  <a:srgbClr val="D60093"/>
                </a:solidFill>
                <a:cs typeface="%Nazani" pitchFamily="2" charset="-78"/>
              </a:rPr>
              <a:t> شماره درس</a:t>
            </a:r>
            <a:endParaRPr lang="en-US" sz="1600" b="0" dirty="0">
              <a:solidFill>
                <a:srgbClr val="D60093"/>
              </a:solidFill>
              <a:cs typeface="%Nazani" pitchFamily="2" charset="-78"/>
            </a:endParaRPr>
          </a:p>
          <a:p>
            <a:pPr algn="r" rtl="1" eaLnBrk="0" hangingPunct="0">
              <a:spcBef>
                <a:spcPct val="50000"/>
              </a:spcBef>
              <a:buFont typeface="Wingdings" pitchFamily="2" charset="2"/>
              <a:buChar char="Ø"/>
            </a:pPr>
            <a:r>
              <a:rPr lang="fa-IR" sz="1600" b="0" dirty="0">
                <a:solidFill>
                  <a:srgbClr val="D60093"/>
                </a:solidFill>
                <a:cs typeface="%Nazani" pitchFamily="2" charset="-78"/>
              </a:rPr>
              <a:t> نام درس</a:t>
            </a:r>
            <a:endParaRPr lang="en-US" sz="1600" b="0" dirty="0">
              <a:solidFill>
                <a:srgbClr val="D60093"/>
              </a:solidFill>
              <a:cs typeface="%Nazani" pitchFamily="2" charset="-78"/>
            </a:endParaRPr>
          </a:p>
          <a:p>
            <a:pPr algn="r" rtl="1" eaLnBrk="0" hangingPunct="0">
              <a:spcBef>
                <a:spcPct val="50000"/>
              </a:spcBef>
              <a:buFont typeface="Wingdings" pitchFamily="2" charset="2"/>
              <a:buChar char="Ø"/>
            </a:pPr>
            <a:r>
              <a:rPr lang="fa-IR" sz="1600" b="0" dirty="0">
                <a:solidFill>
                  <a:srgbClr val="D60093"/>
                </a:solidFill>
                <a:cs typeface="%Nazani" pitchFamily="2" charset="-78"/>
              </a:rPr>
              <a:t> تعداد واحد </a:t>
            </a:r>
            <a:endParaRPr lang="en-US" sz="1600" b="0" dirty="0">
              <a:solidFill>
                <a:srgbClr val="D60093"/>
              </a:solidFill>
              <a:cs typeface="%Nazani" pitchFamily="2" charset="-78"/>
            </a:endParaRPr>
          </a:p>
          <a:p>
            <a:pPr algn="r" rtl="1" eaLnBrk="0" hangingPunct="0">
              <a:spcBef>
                <a:spcPct val="50000"/>
              </a:spcBef>
              <a:buFont typeface="Wingdings" pitchFamily="2" charset="2"/>
              <a:buChar char="Ø"/>
            </a:pPr>
            <a:r>
              <a:rPr lang="fa-IR" sz="1600" b="0" dirty="0">
                <a:solidFill>
                  <a:srgbClr val="D60093"/>
                </a:solidFill>
                <a:cs typeface="%Nazani" pitchFamily="2" charset="-78"/>
              </a:rPr>
              <a:t>شماره درس</a:t>
            </a:r>
            <a:endParaRPr lang="en-US" sz="1600" b="0" dirty="0">
              <a:solidFill>
                <a:srgbClr val="D60093"/>
              </a:solidFill>
              <a:cs typeface="%Nazani" pitchFamily="2" charset="-78"/>
            </a:endParaRPr>
          </a:p>
        </p:txBody>
      </p:sp>
      <p:sp>
        <p:nvSpPr>
          <p:cNvPr id="179207" name="Text Box 7"/>
          <p:cNvSpPr txBox="1">
            <a:spLocks noChangeArrowheads="1"/>
          </p:cNvSpPr>
          <p:nvPr/>
        </p:nvSpPr>
        <p:spPr bwMode="auto">
          <a:xfrm>
            <a:off x="2209800" y="3962400"/>
            <a:ext cx="1600200" cy="1079500"/>
          </a:xfrm>
          <a:prstGeom prst="rect">
            <a:avLst/>
          </a:prstGeom>
          <a:noFill/>
          <a:ln w="9525">
            <a:solidFill>
              <a:schemeClr val="tx1"/>
            </a:solidFill>
            <a:miter lim="800000"/>
            <a:headEnd/>
            <a:tailEnd/>
          </a:ln>
          <a:effectLst/>
        </p:spPr>
        <p:txBody>
          <a:bodyPr>
            <a:spAutoFit/>
          </a:bodyPr>
          <a:lstStyle/>
          <a:p>
            <a:pPr algn="r" rtl="1" eaLnBrk="0" hangingPunct="0">
              <a:spcBef>
                <a:spcPct val="50000"/>
              </a:spcBef>
            </a:pPr>
            <a:r>
              <a:rPr lang="fa-IR" sz="1600" dirty="0">
                <a:solidFill>
                  <a:schemeClr val="bg2">
                    <a:lumMod val="10000"/>
                  </a:schemeClr>
                </a:solidFill>
                <a:cs typeface="%Nazani" pitchFamily="2" charset="-78"/>
              </a:rPr>
              <a:t>ارتباط :</a:t>
            </a:r>
            <a:endParaRPr lang="fa-IR" sz="1600" b="0" dirty="0">
              <a:solidFill>
                <a:schemeClr val="bg2">
                  <a:lumMod val="10000"/>
                </a:schemeClr>
              </a:solidFill>
              <a:cs typeface="%Nazani" pitchFamily="2" charset="-78"/>
            </a:endParaRPr>
          </a:p>
          <a:p>
            <a:pPr algn="r" rtl="1" eaLnBrk="0" hangingPunct="0">
              <a:spcBef>
                <a:spcPct val="50000"/>
              </a:spcBef>
              <a:buFont typeface="Wingdings" pitchFamily="2" charset="2"/>
              <a:buChar char="Ø"/>
            </a:pPr>
            <a:r>
              <a:rPr lang="fa-IR" sz="1600" b="0" dirty="0">
                <a:solidFill>
                  <a:srgbClr val="D60093"/>
                </a:solidFill>
                <a:cs typeface="%Nazani" pitchFamily="2" charset="-78"/>
              </a:rPr>
              <a:t> ارائه</a:t>
            </a:r>
          </a:p>
          <a:p>
            <a:pPr algn="r" rtl="1" eaLnBrk="0" hangingPunct="0">
              <a:spcBef>
                <a:spcPct val="50000"/>
              </a:spcBef>
              <a:buFont typeface="Wingdings" pitchFamily="2" charset="2"/>
              <a:buChar char="Ø"/>
            </a:pPr>
            <a:r>
              <a:rPr lang="fa-IR" sz="1600" b="0" dirty="0">
                <a:solidFill>
                  <a:srgbClr val="D60093"/>
                </a:solidFill>
                <a:cs typeface="%Nazani" pitchFamily="2" charset="-78"/>
              </a:rPr>
              <a:t> دارد</a:t>
            </a:r>
            <a:endParaRPr lang="en-US" sz="1600" b="0" dirty="0">
              <a:solidFill>
                <a:srgbClr val="D60093"/>
              </a:solidFill>
              <a:cs typeface="%Nazani" pitchFamily="2" charset="-78"/>
            </a:endParaRPr>
          </a:p>
        </p:txBody>
      </p:sp>
      <p:sp>
        <p:nvSpPr>
          <p:cNvPr id="179208" name="Text Box 8"/>
          <p:cNvSpPr txBox="1">
            <a:spLocks noChangeArrowheads="1"/>
          </p:cNvSpPr>
          <p:nvPr/>
        </p:nvSpPr>
        <p:spPr bwMode="auto">
          <a:xfrm>
            <a:off x="2667000" y="1295400"/>
            <a:ext cx="5943600" cy="427038"/>
          </a:xfrm>
          <a:prstGeom prst="rect">
            <a:avLst/>
          </a:prstGeom>
          <a:noFill/>
          <a:ln w="9525" algn="ctr">
            <a:noFill/>
            <a:miter lim="800000"/>
            <a:headEnd/>
            <a:tailEnd/>
          </a:ln>
          <a:effectLst/>
        </p:spPr>
        <p:txBody>
          <a:bodyPr>
            <a:spAutoFit/>
          </a:bodyPr>
          <a:lstStyle/>
          <a:p>
            <a:pPr algn="r" rtl="1">
              <a:spcBef>
                <a:spcPct val="50000"/>
              </a:spcBef>
            </a:pPr>
            <a:r>
              <a:rPr lang="fa-IR" sz="2200" b="0">
                <a:solidFill>
                  <a:srgbClr val="D60093"/>
                </a:solidFill>
                <a:cs typeface="%Nazani" pitchFamily="2" charset="-78"/>
              </a:rPr>
              <a:t>يک مثال از نمودار</a:t>
            </a:r>
            <a:r>
              <a:rPr lang="en-US" sz="2200" b="0">
                <a:solidFill>
                  <a:srgbClr val="D60093"/>
                </a:solidFill>
                <a:cs typeface="%Nazani" pitchFamily="2" charset="-78"/>
              </a:rPr>
              <a:t>EER </a:t>
            </a:r>
            <a:r>
              <a:rPr lang="fa-IR" sz="2200" b="0">
                <a:solidFill>
                  <a:srgbClr val="D60093"/>
                </a:solidFill>
                <a:cs typeface="%Nazani" pitchFamily="2" charset="-78"/>
              </a:rPr>
              <a:t> :</a:t>
            </a:r>
            <a:endParaRPr lang="en-US" sz="2200" b="0">
              <a:solidFill>
                <a:srgbClr val="D60093"/>
              </a:solidFill>
              <a:cs typeface="%Nazani"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9205"/>
                                        </p:tgtEl>
                                        <p:attrNameLst>
                                          <p:attrName>style.visibility</p:attrName>
                                        </p:attrNameLst>
                                      </p:cBhvr>
                                      <p:to>
                                        <p:strVal val="visible"/>
                                      </p:to>
                                    </p:set>
                                    <p:animEffect transition="in" filter="fade">
                                      <p:cBhvr>
                                        <p:cTn id="7" dur="2000"/>
                                        <p:tgtEl>
                                          <p:spTgt spid="17920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7920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9206"/>
                                        </p:tgtEl>
                                        <p:attrNameLst>
                                          <p:attrName>style.visibility</p:attrName>
                                        </p:attrNameLst>
                                      </p:cBhvr>
                                      <p:to>
                                        <p:strVal val="visible"/>
                                      </p:to>
                                    </p:set>
                                    <p:animEffect transition="in" filter="fade">
                                      <p:cBhvr>
                                        <p:cTn id="16" dur="2000"/>
                                        <p:tgtEl>
                                          <p:spTgt spid="179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5" grpId="0" animBg="1"/>
      <p:bldP spid="179206" grpId="0" animBg="1"/>
      <p:bldP spid="17920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2"/>
          <p:cNvSpPr>
            <a:spLocks noGrp="1"/>
          </p:cNvSpPr>
          <p:nvPr>
            <p:ph type="sldNum" sz="quarter" idx="12"/>
          </p:nvPr>
        </p:nvSpPr>
        <p:spPr>
          <a:xfrm>
            <a:off x="6553200" y="6248400"/>
            <a:ext cx="2133600" cy="457200"/>
          </a:xfrm>
        </p:spPr>
        <p:txBody>
          <a:bodyPr/>
          <a:lstStyle/>
          <a:p>
            <a:fld id="{652308E5-7CC7-416C-A8F5-59A423DF77EB}" type="slidenum">
              <a:rPr lang="ar-SA"/>
              <a:pPr/>
              <a:t>7</a:t>
            </a:fld>
            <a:endParaRPr lang="en-US"/>
          </a:p>
        </p:txBody>
      </p:sp>
      <p:sp>
        <p:nvSpPr>
          <p:cNvPr id="22530" name="Text Box 2"/>
          <p:cNvSpPr txBox="1">
            <a:spLocks noChangeArrowheads="1"/>
          </p:cNvSpPr>
          <p:nvPr/>
        </p:nvSpPr>
        <p:spPr bwMode="auto">
          <a:xfrm>
            <a:off x="381000" y="604838"/>
            <a:ext cx="8382000" cy="5755422"/>
          </a:xfrm>
          <a:prstGeom prst="rect">
            <a:avLst/>
          </a:prstGeom>
          <a:noFill/>
          <a:ln w="9525">
            <a:noFill/>
            <a:miter lim="800000"/>
            <a:headEnd/>
            <a:tailEnd/>
          </a:ln>
          <a:effectLst/>
        </p:spPr>
        <p:txBody>
          <a:bodyPr>
            <a:spAutoFit/>
          </a:bodyPr>
          <a:lstStyle/>
          <a:p>
            <a:pPr algn="r" rtl="1" eaLnBrk="0" hangingPunct="0"/>
            <a:r>
              <a:rPr lang="ar-SA" sz="3200" dirty="0">
                <a:solidFill>
                  <a:srgbClr val="D60093"/>
                </a:solidFill>
                <a:cs typeface="B Nazanin" pitchFamily="2" charset="-78"/>
              </a:rPr>
              <a:t>انواع صفت در نمودار </a:t>
            </a:r>
            <a:r>
              <a:rPr lang="en-US" sz="3200" dirty="0">
                <a:solidFill>
                  <a:srgbClr val="D60093"/>
                </a:solidFill>
                <a:cs typeface="B Nazanin" pitchFamily="2" charset="-78"/>
              </a:rPr>
              <a:t>EER</a:t>
            </a:r>
            <a:r>
              <a:rPr lang="ar-SA" sz="3200" dirty="0">
                <a:solidFill>
                  <a:srgbClr val="D60093"/>
                </a:solidFill>
                <a:cs typeface="B Nazanin" pitchFamily="2" charset="-78"/>
              </a:rPr>
              <a:t> </a:t>
            </a:r>
            <a:r>
              <a:rPr lang="en-US" sz="3200" dirty="0">
                <a:solidFill>
                  <a:srgbClr val="D60093"/>
                </a:solidFill>
                <a:cs typeface="B Nazanin" pitchFamily="2" charset="-78"/>
              </a:rPr>
              <a:t>:</a:t>
            </a:r>
          </a:p>
          <a:p>
            <a:pPr algn="r" rtl="1" eaLnBrk="0" hangingPunct="0"/>
            <a:endParaRPr lang="en-US" sz="2800" dirty="0">
              <a:solidFill>
                <a:srgbClr val="D60093"/>
              </a:solidFill>
              <a:cs typeface="B Nazanin" pitchFamily="2" charset="-78"/>
            </a:endParaRPr>
          </a:p>
          <a:p>
            <a:pPr algn="r" rtl="1" eaLnBrk="0" hangingPunct="0"/>
            <a:r>
              <a:rPr lang="ar-SA" sz="2800" dirty="0">
                <a:solidFill>
                  <a:srgbClr val="FF0066"/>
                </a:solidFill>
                <a:cs typeface="B Nazanin" pitchFamily="2" charset="-78"/>
              </a:rPr>
              <a:t>الف) صفت كل</a:t>
            </a:r>
            <a:r>
              <a:rPr lang="fa-IR" sz="2800" dirty="0">
                <a:solidFill>
                  <a:srgbClr val="FF0066"/>
                </a:solidFill>
                <a:cs typeface="B Nazanin" pitchFamily="2" charset="-78"/>
              </a:rPr>
              <a:t>ي</a:t>
            </a:r>
            <a:r>
              <a:rPr lang="ar-SA" sz="2800" dirty="0">
                <a:solidFill>
                  <a:srgbClr val="FF0066"/>
                </a:solidFill>
                <a:cs typeface="B Nazanin" pitchFamily="2" charset="-78"/>
              </a:rPr>
              <a:t>د</a:t>
            </a:r>
            <a:r>
              <a:rPr lang="fa-IR" sz="2800" dirty="0">
                <a:solidFill>
                  <a:srgbClr val="FF0066"/>
                </a:solidFill>
                <a:cs typeface="B Nazanin" pitchFamily="2" charset="-78"/>
              </a:rPr>
              <a:t>ی</a:t>
            </a:r>
            <a:r>
              <a:rPr lang="ar-SA" sz="2800" b="0" dirty="0">
                <a:solidFill>
                  <a:srgbClr val="FF0066"/>
                </a:solidFill>
                <a:cs typeface="B Nazanin" pitchFamily="2" charset="-78"/>
              </a:rPr>
              <a:t> </a:t>
            </a:r>
            <a:endParaRPr lang="en-US" sz="2800" b="0" dirty="0">
              <a:solidFill>
                <a:srgbClr val="FF0066"/>
              </a:solidFill>
              <a:cs typeface="B Nazanin" pitchFamily="2" charset="-78"/>
            </a:endParaRPr>
          </a:p>
          <a:p>
            <a:pPr algn="r" rtl="1" eaLnBrk="0" hangingPunct="0"/>
            <a:r>
              <a:rPr lang="ar-SA" sz="2800" b="0" dirty="0">
                <a:solidFill>
                  <a:schemeClr val="bg2">
                    <a:lumMod val="10000"/>
                  </a:schemeClr>
                </a:solidFill>
                <a:cs typeface="B Nazanin" pitchFamily="2" charset="-78"/>
              </a:rPr>
              <a:t>كل</a:t>
            </a:r>
            <a:r>
              <a:rPr lang="fa-IR" sz="2800" b="0" dirty="0">
                <a:solidFill>
                  <a:schemeClr val="bg2">
                    <a:lumMod val="10000"/>
                  </a:schemeClr>
                </a:solidFill>
                <a:cs typeface="B Nazanin" pitchFamily="2" charset="-78"/>
              </a:rPr>
              <a:t>ي</a:t>
            </a:r>
            <a:r>
              <a:rPr lang="ar-SA" sz="2800" b="0" dirty="0">
                <a:solidFill>
                  <a:schemeClr val="bg2">
                    <a:lumMod val="10000"/>
                  </a:schemeClr>
                </a:solidFill>
                <a:cs typeface="B Nazanin" pitchFamily="2" charset="-78"/>
              </a:rPr>
              <a:t>د عبارت است از </a:t>
            </a:r>
            <a:r>
              <a:rPr lang="fa-IR" sz="2800" b="0" dirty="0">
                <a:solidFill>
                  <a:srgbClr val="C00000"/>
                </a:solidFill>
                <a:cs typeface="B Nazanin" pitchFamily="2" charset="-78"/>
              </a:rPr>
              <a:t>ي</a:t>
            </a:r>
            <a:r>
              <a:rPr lang="ar-SA" sz="2800" b="0" dirty="0">
                <a:solidFill>
                  <a:srgbClr val="C00000"/>
                </a:solidFill>
                <a:cs typeface="B Nazanin" pitchFamily="2" charset="-78"/>
              </a:rPr>
              <a:t>ك </a:t>
            </a:r>
            <a:r>
              <a:rPr lang="fa-IR" sz="2800" b="0" dirty="0">
                <a:solidFill>
                  <a:srgbClr val="C00000"/>
                </a:solidFill>
                <a:cs typeface="B Nazanin" pitchFamily="2" charset="-78"/>
              </a:rPr>
              <a:t>ي</a:t>
            </a:r>
            <a:r>
              <a:rPr lang="ar-SA" sz="2800" b="0" dirty="0">
                <a:solidFill>
                  <a:srgbClr val="C00000"/>
                </a:solidFill>
                <a:cs typeface="B Nazanin" pitchFamily="2" charset="-78"/>
              </a:rPr>
              <a:t>ا چند صفت </a:t>
            </a:r>
            <a:r>
              <a:rPr lang="ar-SA" sz="2800" b="0" dirty="0">
                <a:solidFill>
                  <a:schemeClr val="bg2">
                    <a:lumMod val="10000"/>
                  </a:schemeClr>
                </a:solidFill>
                <a:cs typeface="B Nazanin" pitchFamily="2" charset="-78"/>
              </a:rPr>
              <a:t>كه در </a:t>
            </a:r>
            <a:r>
              <a:rPr lang="fa-IR" sz="2800" b="0" dirty="0">
                <a:solidFill>
                  <a:schemeClr val="bg2">
                    <a:lumMod val="10000"/>
                  </a:schemeClr>
                </a:solidFill>
                <a:cs typeface="B Nazanin" pitchFamily="2" charset="-78"/>
              </a:rPr>
              <a:t>ي</a:t>
            </a:r>
            <a:r>
              <a:rPr lang="ar-SA" sz="2800" b="0" dirty="0">
                <a:solidFill>
                  <a:schemeClr val="bg2">
                    <a:lumMod val="10000"/>
                  </a:schemeClr>
                </a:solidFill>
                <a:cs typeface="B Nazanin" pitchFamily="2" charset="-78"/>
              </a:rPr>
              <a:t>ك موجود</a:t>
            </a:r>
            <a:r>
              <a:rPr lang="fa-IR" sz="2800" b="0" dirty="0">
                <a:solidFill>
                  <a:schemeClr val="bg2">
                    <a:lumMod val="10000"/>
                  </a:schemeClr>
                </a:solidFill>
                <a:cs typeface="B Nazanin" pitchFamily="2" charset="-78"/>
              </a:rPr>
              <a:t>ي</a:t>
            </a:r>
            <a:r>
              <a:rPr lang="ar-SA" sz="2800" b="0" dirty="0">
                <a:solidFill>
                  <a:schemeClr val="bg2">
                    <a:lumMod val="10000"/>
                  </a:schemeClr>
                </a:solidFill>
                <a:cs typeface="B Nazanin" pitchFamily="2" charset="-78"/>
              </a:rPr>
              <a:t>ت </a:t>
            </a:r>
            <a:r>
              <a:rPr lang="ar-SA" sz="2800" b="0" dirty="0">
                <a:solidFill>
                  <a:srgbClr val="C00000"/>
                </a:solidFill>
                <a:cs typeface="B Nazanin" pitchFamily="2" charset="-78"/>
              </a:rPr>
              <a:t>منحصربه فرد</a:t>
            </a:r>
            <a:r>
              <a:rPr lang="fa-IR" sz="2800" b="0" dirty="0">
                <a:solidFill>
                  <a:srgbClr val="C00000"/>
                </a:solidFill>
                <a:cs typeface="B Nazanin" pitchFamily="2" charset="-78"/>
              </a:rPr>
              <a:t> </a:t>
            </a:r>
            <a:r>
              <a:rPr lang="ar-SA" sz="2800" b="0" dirty="0">
                <a:solidFill>
                  <a:schemeClr val="bg2">
                    <a:lumMod val="10000"/>
                  </a:schemeClr>
                </a:solidFill>
                <a:cs typeface="B Nazanin" pitchFamily="2" charset="-78"/>
              </a:rPr>
              <a:t>باشد. </a:t>
            </a:r>
            <a:endParaRPr lang="fa-IR" sz="2800" b="0" dirty="0" smtClean="0">
              <a:solidFill>
                <a:schemeClr val="bg2">
                  <a:lumMod val="10000"/>
                </a:schemeClr>
              </a:solidFill>
              <a:cs typeface="B Nazanin" pitchFamily="2" charset="-78"/>
            </a:endParaRPr>
          </a:p>
          <a:p>
            <a:pPr algn="r" rtl="1" eaLnBrk="0" hangingPunct="0"/>
            <a:endParaRPr lang="fa-IR" sz="2800" b="0" dirty="0" smtClean="0">
              <a:solidFill>
                <a:schemeClr val="bg2">
                  <a:lumMod val="10000"/>
                </a:schemeClr>
              </a:solidFill>
              <a:cs typeface="B Nazanin" pitchFamily="2" charset="-78"/>
            </a:endParaRPr>
          </a:p>
          <a:p>
            <a:pPr algn="r" rtl="1" eaLnBrk="0" hangingPunct="0">
              <a:buBlip>
                <a:blip r:embed="rId2"/>
              </a:buBlip>
            </a:pPr>
            <a:r>
              <a:rPr lang="ar-SA" sz="2400" b="0" dirty="0" smtClean="0">
                <a:solidFill>
                  <a:schemeClr val="bg2">
                    <a:lumMod val="10000"/>
                  </a:schemeClr>
                </a:solidFill>
                <a:cs typeface="B Nazanin" pitchFamily="2" charset="-78"/>
              </a:rPr>
              <a:t>مثلاً </a:t>
            </a:r>
            <a:r>
              <a:rPr lang="ar-SA" sz="2400" b="0" dirty="0">
                <a:solidFill>
                  <a:schemeClr val="bg2">
                    <a:lumMod val="10000"/>
                  </a:schemeClr>
                </a:solidFill>
                <a:cs typeface="B Nazanin" pitchFamily="2" charset="-78"/>
              </a:rPr>
              <a:t>در موجود</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ت دانشجو شماره دانشجو</a:t>
            </a:r>
            <a:r>
              <a:rPr lang="fa-IR" sz="2400" b="0" dirty="0">
                <a:solidFill>
                  <a:schemeClr val="bg2">
                    <a:lumMod val="10000"/>
                  </a:schemeClr>
                </a:solidFill>
                <a:cs typeface="B Nazanin" pitchFamily="2" charset="-78"/>
              </a:rPr>
              <a:t>يي</a:t>
            </a:r>
            <a:r>
              <a:rPr lang="ar-SA" sz="2400" b="0" dirty="0">
                <a:solidFill>
                  <a:schemeClr val="bg2">
                    <a:lumMod val="10000"/>
                  </a:schemeClr>
                </a:solidFill>
                <a:cs typeface="B Nazanin" pitchFamily="2" charset="-78"/>
              </a:rPr>
              <a:t> كل</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د است. چون هر دانشجو </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ك شماره </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كتا دارد.</a:t>
            </a:r>
            <a:r>
              <a:rPr lang="en-US" sz="2400" b="0" dirty="0">
                <a:solidFill>
                  <a:schemeClr val="bg2">
                    <a:lumMod val="10000"/>
                  </a:schemeClr>
                </a:solidFill>
                <a:cs typeface="B Nazanin" pitchFamily="2" charset="-78"/>
              </a:rPr>
              <a:t> </a:t>
            </a:r>
            <a:r>
              <a:rPr lang="ar-SA" sz="2400" b="0" dirty="0">
                <a:solidFill>
                  <a:schemeClr val="bg2">
                    <a:lumMod val="10000"/>
                  </a:schemeClr>
                </a:solidFill>
                <a:cs typeface="B Nazanin" pitchFamily="2" charset="-78"/>
              </a:rPr>
              <a:t>ول</a:t>
            </a:r>
            <a:r>
              <a:rPr lang="fa-IR" sz="2400" b="0" dirty="0">
                <a:solidFill>
                  <a:schemeClr val="bg2">
                    <a:lumMod val="10000"/>
                  </a:schemeClr>
                </a:solidFill>
                <a:cs typeface="B Nazanin" pitchFamily="2" charset="-78"/>
              </a:rPr>
              <a:t>ی</a:t>
            </a:r>
            <a:r>
              <a:rPr lang="ar-SA" sz="2400" b="0" dirty="0">
                <a:solidFill>
                  <a:schemeClr val="bg2">
                    <a:lumMod val="10000"/>
                  </a:schemeClr>
                </a:solidFill>
                <a:cs typeface="B Nazanin" pitchFamily="2" charset="-78"/>
              </a:rPr>
              <a:t> نام نمی‌تواند كل</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د باشد. </a:t>
            </a:r>
            <a:endParaRPr lang="fa-IR" sz="2400" b="0" dirty="0" smtClean="0">
              <a:solidFill>
                <a:schemeClr val="bg2">
                  <a:lumMod val="10000"/>
                </a:schemeClr>
              </a:solidFill>
              <a:cs typeface="B Nazanin" pitchFamily="2" charset="-78"/>
            </a:endParaRPr>
          </a:p>
          <a:p>
            <a:pPr algn="r" rtl="1" eaLnBrk="0" hangingPunct="0">
              <a:buBlip>
                <a:blip r:embed="rId2"/>
              </a:buBlip>
            </a:pPr>
            <a:endParaRPr lang="fa-IR" sz="2400" b="0" dirty="0" smtClean="0">
              <a:solidFill>
                <a:schemeClr val="bg2">
                  <a:lumMod val="10000"/>
                </a:schemeClr>
              </a:solidFill>
              <a:cs typeface="B Nazanin" pitchFamily="2" charset="-78"/>
            </a:endParaRPr>
          </a:p>
          <a:p>
            <a:pPr algn="r" rtl="1" eaLnBrk="0" hangingPunct="0">
              <a:buBlip>
                <a:blip r:embed="rId2"/>
              </a:buBlip>
            </a:pPr>
            <a:r>
              <a:rPr lang="ar-SA" sz="2400" b="0" dirty="0" smtClean="0">
                <a:solidFill>
                  <a:schemeClr val="bg2">
                    <a:lumMod val="10000"/>
                  </a:schemeClr>
                </a:solidFill>
                <a:cs typeface="B Nazanin" pitchFamily="2" charset="-78"/>
              </a:rPr>
              <a:t>گاه</a:t>
            </a:r>
            <a:r>
              <a:rPr lang="fa-IR" sz="2400" b="0" dirty="0">
                <a:solidFill>
                  <a:schemeClr val="bg2">
                    <a:lumMod val="10000"/>
                  </a:schemeClr>
                </a:solidFill>
                <a:cs typeface="B Nazanin" pitchFamily="2" charset="-78"/>
              </a:rPr>
              <a:t>ی</a:t>
            </a:r>
            <a:r>
              <a:rPr lang="ar-SA" sz="2400" b="0" dirty="0">
                <a:solidFill>
                  <a:schemeClr val="bg2">
                    <a:lumMod val="10000"/>
                  </a:schemeClr>
                </a:solidFill>
                <a:cs typeface="B Nazanin" pitchFamily="2" charset="-78"/>
              </a:rPr>
              <a:t> اوقات </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ك صفت تنها نم</a:t>
            </a:r>
            <a:r>
              <a:rPr lang="fa-IR" sz="2400" b="0" dirty="0">
                <a:solidFill>
                  <a:schemeClr val="bg2">
                    <a:lumMod val="10000"/>
                  </a:schemeClr>
                </a:solidFill>
                <a:cs typeface="B Nazanin" pitchFamily="2" charset="-78"/>
              </a:rPr>
              <a:t>ی</a:t>
            </a:r>
            <a:r>
              <a:rPr lang="ar-SA" sz="2400" b="0" dirty="0">
                <a:solidFill>
                  <a:schemeClr val="bg2">
                    <a:lumMod val="10000"/>
                  </a:schemeClr>
                </a:solidFill>
                <a:cs typeface="B Nazanin" pitchFamily="2" charset="-78"/>
              </a:rPr>
              <a:t>‌تواند كل</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د باشد بلكه مجموعه‌ا</a:t>
            </a:r>
            <a:r>
              <a:rPr lang="fa-IR" sz="2400" b="0" dirty="0">
                <a:solidFill>
                  <a:schemeClr val="bg2">
                    <a:lumMod val="10000"/>
                  </a:schemeClr>
                </a:solidFill>
                <a:cs typeface="B Nazanin" pitchFamily="2" charset="-78"/>
              </a:rPr>
              <a:t>ی</a:t>
            </a:r>
            <a:r>
              <a:rPr lang="ar-SA" sz="2400" b="0" dirty="0">
                <a:solidFill>
                  <a:schemeClr val="bg2">
                    <a:lumMod val="10000"/>
                  </a:schemeClr>
                </a:solidFill>
                <a:cs typeface="B Nazanin" pitchFamily="2" charset="-78"/>
              </a:rPr>
              <a:t> از دو </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ا چند صفت با همد</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گر كل</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د م</a:t>
            </a:r>
            <a:r>
              <a:rPr lang="fa-IR" sz="2400" b="0" dirty="0">
                <a:solidFill>
                  <a:schemeClr val="bg2">
                    <a:lumMod val="10000"/>
                  </a:schemeClr>
                </a:solidFill>
                <a:cs typeface="B Nazanin" pitchFamily="2" charset="-78"/>
              </a:rPr>
              <a:t>ی</a:t>
            </a:r>
            <a:r>
              <a:rPr lang="ar-SA" sz="2400" b="0" dirty="0">
                <a:solidFill>
                  <a:schemeClr val="bg2">
                    <a:lumMod val="10000"/>
                  </a:schemeClr>
                </a:solidFill>
                <a:cs typeface="B Nazanin" pitchFamily="2" charset="-78"/>
              </a:rPr>
              <a:t>‌شوند. </a:t>
            </a:r>
            <a:endParaRPr lang="fa-IR" sz="2400" b="0" dirty="0" smtClean="0">
              <a:solidFill>
                <a:schemeClr val="bg2">
                  <a:lumMod val="10000"/>
                </a:schemeClr>
              </a:solidFill>
              <a:cs typeface="B Nazanin" pitchFamily="2" charset="-78"/>
            </a:endParaRPr>
          </a:p>
          <a:p>
            <a:pPr algn="r" rtl="1" eaLnBrk="0" hangingPunct="0">
              <a:buBlip>
                <a:blip r:embed="rId2"/>
              </a:buBlip>
            </a:pPr>
            <a:endParaRPr lang="fa-IR" sz="2400" b="0" dirty="0" smtClean="0">
              <a:solidFill>
                <a:schemeClr val="bg2">
                  <a:lumMod val="10000"/>
                </a:schemeClr>
              </a:solidFill>
              <a:cs typeface="B Nazanin" pitchFamily="2" charset="-78"/>
            </a:endParaRPr>
          </a:p>
          <a:p>
            <a:pPr algn="r" rtl="1" eaLnBrk="0" hangingPunct="0">
              <a:buBlip>
                <a:blip r:embed="rId2"/>
              </a:buBlip>
            </a:pPr>
            <a:r>
              <a:rPr lang="ar-SA" sz="2400" b="0" dirty="0" smtClean="0">
                <a:solidFill>
                  <a:schemeClr val="bg2">
                    <a:lumMod val="10000"/>
                  </a:schemeClr>
                </a:solidFill>
                <a:cs typeface="B Nazanin" pitchFamily="2" charset="-78"/>
              </a:rPr>
              <a:t>برا</a:t>
            </a:r>
            <a:r>
              <a:rPr lang="fa-IR" sz="2400" b="0" dirty="0">
                <a:solidFill>
                  <a:schemeClr val="bg2">
                    <a:lumMod val="10000"/>
                  </a:schemeClr>
                </a:solidFill>
                <a:cs typeface="B Nazanin" pitchFamily="2" charset="-78"/>
              </a:rPr>
              <a:t>ی</a:t>
            </a:r>
            <a:r>
              <a:rPr lang="ar-SA" sz="2400" b="0" dirty="0">
                <a:solidFill>
                  <a:schemeClr val="bg2">
                    <a:lumMod val="10000"/>
                  </a:schemeClr>
                </a:solidFill>
                <a:cs typeface="B Nazanin" pitchFamily="2" charset="-78"/>
              </a:rPr>
              <a:t> مشخص كردن كل</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د </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ك موجود</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ت ز</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ر آن صفت خط م</a:t>
            </a:r>
            <a:r>
              <a:rPr lang="fa-IR" sz="2400" b="0" dirty="0">
                <a:solidFill>
                  <a:schemeClr val="bg2">
                    <a:lumMod val="10000"/>
                  </a:schemeClr>
                </a:solidFill>
                <a:cs typeface="B Nazanin" pitchFamily="2" charset="-78"/>
              </a:rPr>
              <a:t>ی</a:t>
            </a:r>
            <a:r>
              <a:rPr lang="ar-SA" sz="2400" b="0" dirty="0">
                <a:solidFill>
                  <a:schemeClr val="bg2">
                    <a:lumMod val="10000"/>
                  </a:schemeClr>
                </a:solidFill>
                <a:cs typeface="B Nazanin" pitchFamily="2" charset="-78"/>
              </a:rPr>
              <a:t>‌كش</a:t>
            </a:r>
            <a:r>
              <a:rPr lang="fa-IR" sz="2400" b="0" dirty="0">
                <a:solidFill>
                  <a:schemeClr val="bg2">
                    <a:lumMod val="10000"/>
                  </a:schemeClr>
                </a:solidFill>
                <a:cs typeface="B Nazanin" pitchFamily="2" charset="-78"/>
              </a:rPr>
              <a:t>ي</a:t>
            </a:r>
            <a:r>
              <a:rPr lang="ar-SA" sz="2400" b="0" dirty="0">
                <a:solidFill>
                  <a:schemeClr val="bg2">
                    <a:lumMod val="10000"/>
                  </a:schemeClr>
                </a:solidFill>
                <a:cs typeface="B Nazanin" pitchFamily="2" charset="-78"/>
              </a:rPr>
              <a:t>م. </a:t>
            </a:r>
            <a:endParaRPr lang="en-US" sz="2400" b="0" dirty="0">
              <a:solidFill>
                <a:schemeClr val="bg2">
                  <a:lumMod val="10000"/>
                </a:schemeClr>
              </a:solidFill>
              <a:cs typeface="B Nazanin" pitchFamily="2" charset="-78"/>
            </a:endParaRPr>
          </a:p>
          <a:p>
            <a:pPr algn="r" rtl="1" eaLnBrk="0" hangingPunct="0"/>
            <a:endParaRPr lang="en-US" sz="2800" b="0" dirty="0">
              <a:solidFill>
                <a:schemeClr val="bg2"/>
              </a:solidFill>
              <a:cs typeface="B Nazanin"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30">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530">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596" y="1320589"/>
            <a:ext cx="7929618" cy="4401205"/>
          </a:xfrm>
          <a:prstGeom prst="rect">
            <a:avLst/>
          </a:prstGeom>
        </p:spPr>
        <p:txBody>
          <a:bodyPr wrap="square">
            <a:spAutoFit/>
          </a:bodyPr>
          <a:lstStyle/>
          <a:p>
            <a:pPr algn="r" rtl="1" eaLnBrk="0" hangingPunct="0"/>
            <a:r>
              <a:rPr lang="ar-SA" sz="2800" dirty="0" smtClean="0">
                <a:solidFill>
                  <a:srgbClr val="FF0066"/>
                </a:solidFill>
                <a:cs typeface="B Nazanin" pitchFamily="2" charset="-78"/>
              </a:rPr>
              <a:t>ب ) صفت ساده و مركب</a:t>
            </a:r>
            <a:endParaRPr lang="fa-IR" sz="2800" dirty="0" smtClean="0">
              <a:solidFill>
                <a:srgbClr val="FF0066"/>
              </a:solidFill>
              <a:cs typeface="B Nazanin" pitchFamily="2" charset="-78"/>
            </a:endParaRPr>
          </a:p>
          <a:p>
            <a:pPr algn="r" rtl="1" eaLnBrk="0" hangingPunct="0"/>
            <a:endParaRPr lang="en-US" sz="2800" dirty="0" smtClean="0">
              <a:solidFill>
                <a:srgbClr val="FF0066"/>
              </a:solidFill>
              <a:cs typeface="B Nazanin" pitchFamily="2" charset="-78"/>
            </a:endParaRPr>
          </a:p>
          <a:p>
            <a:pPr algn="r" rtl="1" eaLnBrk="0" hangingPunct="0"/>
            <a:r>
              <a:rPr lang="ar-SA" sz="2800" dirty="0" smtClean="0">
                <a:solidFill>
                  <a:schemeClr val="bg2">
                    <a:lumMod val="10000"/>
                  </a:schemeClr>
                </a:solidFill>
                <a:cs typeface="B Nazanin" pitchFamily="2" charset="-78"/>
              </a:rPr>
              <a:t>بعض</a:t>
            </a:r>
            <a:r>
              <a:rPr lang="fa-IR" sz="2800" dirty="0" smtClean="0">
                <a:solidFill>
                  <a:schemeClr val="bg2">
                    <a:lumMod val="10000"/>
                  </a:schemeClr>
                </a:solidFill>
                <a:cs typeface="B Nazanin" pitchFamily="2" charset="-78"/>
              </a:rPr>
              <a:t>ی</a:t>
            </a:r>
            <a:r>
              <a:rPr lang="ar-SA" sz="2800" dirty="0" smtClean="0">
                <a:solidFill>
                  <a:schemeClr val="bg2">
                    <a:lumMod val="10000"/>
                  </a:schemeClr>
                </a:solidFill>
                <a:cs typeface="B Nazanin" pitchFamily="2" charset="-78"/>
              </a:rPr>
              <a:t> از صفتها ساده هستند مثل شماره دانشجو</a:t>
            </a:r>
            <a:r>
              <a:rPr lang="fa-IR" sz="2800" dirty="0" smtClean="0">
                <a:solidFill>
                  <a:schemeClr val="bg2">
                    <a:lumMod val="10000"/>
                  </a:schemeClr>
                </a:solidFill>
                <a:cs typeface="B Nazanin" pitchFamily="2" charset="-78"/>
              </a:rPr>
              <a:t>يي</a:t>
            </a:r>
            <a:r>
              <a:rPr lang="ar-SA" sz="2800" dirty="0" smtClean="0">
                <a:solidFill>
                  <a:schemeClr val="bg2">
                    <a:lumMod val="10000"/>
                  </a:schemeClr>
                </a:solidFill>
                <a:cs typeface="B Nazanin" pitchFamily="2" charset="-78"/>
              </a:rPr>
              <a:t> ول</a:t>
            </a:r>
            <a:r>
              <a:rPr lang="fa-IR" sz="2800" dirty="0" smtClean="0">
                <a:solidFill>
                  <a:schemeClr val="bg2">
                    <a:lumMod val="10000"/>
                  </a:schemeClr>
                </a:solidFill>
                <a:cs typeface="B Nazanin" pitchFamily="2" charset="-78"/>
              </a:rPr>
              <a:t>ی</a:t>
            </a:r>
            <a:r>
              <a:rPr lang="ar-SA" sz="2800" dirty="0" smtClean="0">
                <a:solidFill>
                  <a:schemeClr val="bg2">
                    <a:lumMod val="10000"/>
                  </a:schemeClr>
                </a:solidFill>
                <a:cs typeface="B Nazanin" pitchFamily="2" charset="-78"/>
              </a:rPr>
              <a:t> بعض</a:t>
            </a:r>
            <a:r>
              <a:rPr lang="fa-IR" sz="2800" dirty="0" smtClean="0">
                <a:solidFill>
                  <a:schemeClr val="bg2">
                    <a:lumMod val="10000"/>
                  </a:schemeClr>
                </a:solidFill>
                <a:cs typeface="B Nazanin" pitchFamily="2" charset="-78"/>
              </a:rPr>
              <a:t>ی</a:t>
            </a:r>
            <a:r>
              <a:rPr lang="ar-SA" sz="2800" dirty="0" smtClean="0">
                <a:solidFill>
                  <a:schemeClr val="bg2">
                    <a:lumMod val="10000"/>
                  </a:schemeClr>
                </a:solidFill>
                <a:cs typeface="B Nazanin" pitchFamily="2" charset="-78"/>
              </a:rPr>
              <a:t> از صفتها مركب (تجز</a:t>
            </a:r>
            <a:r>
              <a:rPr lang="fa-IR" sz="2800" dirty="0" smtClean="0">
                <a:solidFill>
                  <a:schemeClr val="bg2">
                    <a:lumMod val="10000"/>
                  </a:schemeClr>
                </a:solidFill>
                <a:cs typeface="B Nazanin" pitchFamily="2" charset="-78"/>
              </a:rPr>
              <a:t>ي</a:t>
            </a:r>
            <a:r>
              <a:rPr lang="ar-SA" sz="2800" dirty="0" smtClean="0">
                <a:solidFill>
                  <a:schemeClr val="bg2">
                    <a:lumMod val="10000"/>
                  </a:schemeClr>
                </a:solidFill>
                <a:cs typeface="B Nazanin" pitchFamily="2" charset="-78"/>
              </a:rPr>
              <a:t>ه پذ</a:t>
            </a:r>
            <a:r>
              <a:rPr lang="fa-IR" sz="2800" dirty="0" smtClean="0">
                <a:solidFill>
                  <a:schemeClr val="bg2">
                    <a:lumMod val="10000"/>
                  </a:schemeClr>
                </a:solidFill>
                <a:cs typeface="B Nazanin" pitchFamily="2" charset="-78"/>
              </a:rPr>
              <a:t>ي</a:t>
            </a:r>
            <a:r>
              <a:rPr lang="ar-SA" sz="2800" dirty="0" smtClean="0">
                <a:solidFill>
                  <a:schemeClr val="bg2">
                    <a:lumMod val="10000"/>
                  </a:schemeClr>
                </a:solidFill>
                <a:cs typeface="B Nazanin" pitchFamily="2" charset="-78"/>
              </a:rPr>
              <a:t>ر) هستند مثل آدرس كه خود از صفتها</a:t>
            </a:r>
            <a:r>
              <a:rPr lang="fa-IR" sz="2800" dirty="0" smtClean="0">
                <a:solidFill>
                  <a:schemeClr val="bg2">
                    <a:lumMod val="10000"/>
                  </a:schemeClr>
                </a:solidFill>
                <a:cs typeface="B Nazanin" pitchFamily="2" charset="-78"/>
              </a:rPr>
              <a:t>ی</a:t>
            </a:r>
            <a:r>
              <a:rPr lang="ar-SA" sz="2800" dirty="0" smtClean="0">
                <a:solidFill>
                  <a:schemeClr val="bg2">
                    <a:lumMod val="10000"/>
                  </a:schemeClr>
                </a:solidFill>
                <a:cs typeface="B Nazanin" pitchFamily="2" charset="-78"/>
              </a:rPr>
              <a:t> شهر، خ</a:t>
            </a:r>
            <a:r>
              <a:rPr lang="fa-IR" sz="2800" dirty="0" smtClean="0">
                <a:solidFill>
                  <a:schemeClr val="bg2">
                    <a:lumMod val="10000"/>
                  </a:schemeClr>
                </a:solidFill>
                <a:cs typeface="B Nazanin" pitchFamily="2" charset="-78"/>
              </a:rPr>
              <a:t>ي</a:t>
            </a:r>
            <a:r>
              <a:rPr lang="ar-SA" sz="2800" dirty="0" smtClean="0">
                <a:solidFill>
                  <a:schemeClr val="bg2">
                    <a:lumMod val="10000"/>
                  </a:schemeClr>
                </a:solidFill>
                <a:cs typeface="B Nazanin" pitchFamily="2" charset="-78"/>
              </a:rPr>
              <a:t>ابان، كوچه و پلاك تشك</a:t>
            </a:r>
            <a:r>
              <a:rPr lang="fa-IR" sz="2800" dirty="0" smtClean="0">
                <a:solidFill>
                  <a:schemeClr val="bg2">
                    <a:lumMod val="10000"/>
                  </a:schemeClr>
                </a:solidFill>
                <a:cs typeface="B Nazanin" pitchFamily="2" charset="-78"/>
              </a:rPr>
              <a:t>ي</a:t>
            </a:r>
            <a:r>
              <a:rPr lang="ar-SA" sz="2800" dirty="0" smtClean="0">
                <a:solidFill>
                  <a:schemeClr val="bg2">
                    <a:lumMod val="10000"/>
                  </a:schemeClr>
                </a:solidFill>
                <a:cs typeface="B Nazanin" pitchFamily="2" charset="-78"/>
              </a:rPr>
              <a:t>ل </a:t>
            </a:r>
            <a:r>
              <a:rPr lang="fa-IR" sz="2800" dirty="0" smtClean="0">
                <a:solidFill>
                  <a:schemeClr val="bg2">
                    <a:lumMod val="10000"/>
                  </a:schemeClr>
                </a:solidFill>
                <a:cs typeface="B Nazanin" pitchFamily="2" charset="-78"/>
              </a:rPr>
              <a:t>شده </a:t>
            </a:r>
            <a:r>
              <a:rPr lang="ar-SA" sz="2800" dirty="0" smtClean="0">
                <a:solidFill>
                  <a:schemeClr val="bg2">
                    <a:lumMod val="10000"/>
                  </a:schemeClr>
                </a:solidFill>
                <a:cs typeface="B Nazanin" pitchFamily="2" charset="-78"/>
              </a:rPr>
              <a:t>است. </a:t>
            </a:r>
            <a:endParaRPr lang="fa-IR" sz="2800" dirty="0" smtClean="0">
              <a:solidFill>
                <a:schemeClr val="bg2">
                  <a:lumMod val="10000"/>
                </a:schemeClr>
              </a:solidFill>
              <a:cs typeface="B Nazanin" pitchFamily="2" charset="-78"/>
            </a:endParaRPr>
          </a:p>
          <a:p>
            <a:pPr algn="r" rtl="1" eaLnBrk="0" hangingPunct="0"/>
            <a:endParaRPr lang="fa-IR" sz="2800" dirty="0" smtClean="0">
              <a:solidFill>
                <a:schemeClr val="bg2">
                  <a:lumMod val="10000"/>
                </a:schemeClr>
              </a:solidFill>
              <a:cs typeface="B Nazanin" pitchFamily="2" charset="-78"/>
            </a:endParaRPr>
          </a:p>
          <a:p>
            <a:pPr algn="r" rtl="1" eaLnBrk="0" hangingPunct="0">
              <a:buFont typeface="Arial" pitchFamily="34" charset="0"/>
              <a:buChar char="•"/>
            </a:pPr>
            <a:r>
              <a:rPr lang="fa-IR" sz="2800" dirty="0" smtClean="0">
                <a:solidFill>
                  <a:schemeClr val="bg2">
                    <a:lumMod val="10000"/>
                  </a:schemeClr>
                </a:solidFill>
                <a:cs typeface="B Nazanin" pitchFamily="2" charset="-78"/>
              </a:rPr>
              <a:t> </a:t>
            </a:r>
            <a:r>
              <a:rPr lang="ar-SA" sz="2800" dirty="0" smtClean="0">
                <a:solidFill>
                  <a:schemeClr val="bg2">
                    <a:lumMod val="10000"/>
                  </a:schemeClr>
                </a:solidFill>
                <a:cs typeface="B Nazanin" pitchFamily="2" charset="-78"/>
              </a:rPr>
              <a:t>در واقع </a:t>
            </a:r>
            <a:r>
              <a:rPr lang="ar-SA" sz="2800" dirty="0" smtClean="0">
                <a:solidFill>
                  <a:srgbClr val="C00000"/>
                </a:solidFill>
                <a:cs typeface="B Nazanin" pitchFamily="2" charset="-78"/>
              </a:rPr>
              <a:t>صفت مركب </a:t>
            </a:r>
            <a:r>
              <a:rPr lang="ar-SA" sz="2800" dirty="0" smtClean="0">
                <a:solidFill>
                  <a:schemeClr val="bg2">
                    <a:lumMod val="10000"/>
                  </a:schemeClr>
                </a:solidFill>
                <a:cs typeface="B Nazanin" pitchFamily="2" charset="-78"/>
              </a:rPr>
              <a:t>صفت</a:t>
            </a:r>
            <a:r>
              <a:rPr lang="fa-IR" sz="2800" dirty="0" smtClean="0">
                <a:solidFill>
                  <a:schemeClr val="bg2">
                    <a:lumMod val="10000"/>
                  </a:schemeClr>
                </a:solidFill>
                <a:cs typeface="B Nazanin" pitchFamily="2" charset="-78"/>
              </a:rPr>
              <a:t>ی</a:t>
            </a:r>
            <a:r>
              <a:rPr lang="ar-SA" sz="2800" dirty="0" smtClean="0">
                <a:solidFill>
                  <a:schemeClr val="bg2">
                    <a:lumMod val="10000"/>
                  </a:schemeClr>
                </a:solidFill>
                <a:cs typeface="B Nazanin" pitchFamily="2" charset="-78"/>
              </a:rPr>
              <a:t> است كه </a:t>
            </a:r>
            <a:r>
              <a:rPr lang="ar-SA" sz="2800" dirty="0" smtClean="0">
                <a:solidFill>
                  <a:srgbClr val="C00000"/>
                </a:solidFill>
                <a:cs typeface="B Nazanin" pitchFamily="2" charset="-78"/>
              </a:rPr>
              <a:t>هم خودش معن</a:t>
            </a:r>
            <a:r>
              <a:rPr lang="fa-IR" sz="2800" dirty="0" smtClean="0">
                <a:solidFill>
                  <a:srgbClr val="C00000"/>
                </a:solidFill>
                <a:cs typeface="B Nazanin" pitchFamily="2" charset="-78"/>
              </a:rPr>
              <a:t>ی</a:t>
            </a:r>
            <a:r>
              <a:rPr lang="ar-SA" sz="2800" dirty="0" smtClean="0">
                <a:solidFill>
                  <a:srgbClr val="C00000"/>
                </a:solidFill>
                <a:cs typeface="B Nazanin" pitchFamily="2" charset="-78"/>
              </a:rPr>
              <a:t>‌دار است </a:t>
            </a:r>
            <a:r>
              <a:rPr lang="ar-SA" sz="2800" dirty="0" smtClean="0">
                <a:solidFill>
                  <a:schemeClr val="bg2">
                    <a:lumMod val="10000"/>
                  </a:schemeClr>
                </a:solidFill>
                <a:cs typeface="B Nazanin" pitchFamily="2" charset="-78"/>
              </a:rPr>
              <a:t>و </a:t>
            </a:r>
            <a:r>
              <a:rPr lang="ar-SA" sz="2800" dirty="0" smtClean="0">
                <a:solidFill>
                  <a:srgbClr val="C00000"/>
                </a:solidFill>
                <a:cs typeface="B Nazanin" pitchFamily="2" charset="-78"/>
              </a:rPr>
              <a:t>هم بخشها</a:t>
            </a:r>
            <a:r>
              <a:rPr lang="fa-IR" sz="2800" dirty="0" smtClean="0">
                <a:solidFill>
                  <a:srgbClr val="C00000"/>
                </a:solidFill>
                <a:cs typeface="B Nazanin" pitchFamily="2" charset="-78"/>
              </a:rPr>
              <a:t>يي </a:t>
            </a:r>
            <a:r>
              <a:rPr lang="ar-SA" sz="2800" dirty="0" smtClean="0">
                <a:solidFill>
                  <a:srgbClr val="C00000"/>
                </a:solidFill>
                <a:cs typeface="B Nazanin" pitchFamily="2" charset="-78"/>
              </a:rPr>
              <a:t>از آن</a:t>
            </a:r>
            <a:r>
              <a:rPr lang="fa-IR" sz="2800" dirty="0" smtClean="0">
                <a:solidFill>
                  <a:schemeClr val="bg2">
                    <a:lumMod val="10000"/>
                  </a:schemeClr>
                </a:solidFill>
                <a:cs typeface="B Nazanin" pitchFamily="2" charset="-78"/>
              </a:rPr>
              <a:t>0</a:t>
            </a:r>
          </a:p>
          <a:p>
            <a:pPr algn="r" rtl="1" eaLnBrk="0" hangingPunct="0"/>
            <a:endParaRPr lang="fa-IR" sz="2800" dirty="0" smtClean="0">
              <a:solidFill>
                <a:srgbClr val="006666"/>
              </a:solidFill>
              <a:cs typeface="B Nazanin" pitchFamily="2" charset="-78"/>
            </a:endParaRPr>
          </a:p>
          <a:p>
            <a:pPr algn="r" rtl="1" eaLnBrk="0" hangingPunct="0"/>
            <a:r>
              <a:rPr lang="ar-SA" sz="2800" dirty="0" smtClean="0">
                <a:solidFill>
                  <a:srgbClr val="006666"/>
                </a:solidFill>
                <a:cs typeface="B Nazanin" pitchFamily="2" charset="-78"/>
              </a:rPr>
              <a:t>در بانك اطلاعات</a:t>
            </a:r>
            <a:r>
              <a:rPr lang="fa-IR" sz="2800" dirty="0" smtClean="0">
                <a:solidFill>
                  <a:srgbClr val="006666"/>
                </a:solidFill>
                <a:cs typeface="B Nazanin" pitchFamily="2" charset="-78"/>
              </a:rPr>
              <a:t>ی</a:t>
            </a:r>
            <a:r>
              <a:rPr lang="ar-SA" sz="2800" dirty="0" smtClean="0">
                <a:solidFill>
                  <a:srgbClr val="006666"/>
                </a:solidFill>
                <a:cs typeface="B Nazanin" pitchFamily="2" charset="-78"/>
              </a:rPr>
              <a:t> رابطه‌ا</a:t>
            </a:r>
            <a:r>
              <a:rPr lang="fa-IR" sz="2800" dirty="0" smtClean="0">
                <a:solidFill>
                  <a:srgbClr val="006666"/>
                </a:solidFill>
                <a:cs typeface="B Nazanin" pitchFamily="2" charset="-78"/>
              </a:rPr>
              <a:t>ی</a:t>
            </a:r>
            <a:r>
              <a:rPr lang="ar-SA" sz="2800" dirty="0" smtClean="0">
                <a:solidFill>
                  <a:srgbClr val="006666"/>
                </a:solidFill>
                <a:cs typeface="B Nazanin" pitchFamily="2" charset="-78"/>
              </a:rPr>
              <a:t> صفت مركب ندار</a:t>
            </a:r>
            <a:r>
              <a:rPr lang="fa-IR" sz="2800" dirty="0" smtClean="0">
                <a:solidFill>
                  <a:srgbClr val="006666"/>
                </a:solidFill>
                <a:cs typeface="B Nazanin" pitchFamily="2" charset="-78"/>
              </a:rPr>
              <a:t>ي</a:t>
            </a:r>
            <a:r>
              <a:rPr lang="ar-SA" sz="2800" dirty="0" smtClean="0">
                <a:solidFill>
                  <a:srgbClr val="006666"/>
                </a:solidFill>
                <a:cs typeface="B Nazanin" pitchFamily="2" charset="-78"/>
              </a:rPr>
              <a:t>م. </a:t>
            </a:r>
            <a:endParaRPr lang="ar-SA" sz="2800" dirty="0">
              <a:solidFill>
                <a:schemeClr val="bg2"/>
              </a:solidFill>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par>
                          <p:cTn id="11" fill="hold">
                            <p:stCondLst>
                              <p:cond delay="0"/>
                            </p:stCondLst>
                            <p:childTnLst>
                              <p:par>
                                <p:cTn id="12" presetID="3" presetClass="emph" presetSubtype="2" fill="hold" nodeType="afterEffect">
                                  <p:stCondLst>
                                    <p:cond delay="0"/>
                                  </p:stCondLst>
                                  <p:childTnLst>
                                    <p:animClr clrSpc="rgb" dir="cw">
                                      <p:cBhvr override="childStyle">
                                        <p:cTn id="13" dur="2000" fill="hold"/>
                                        <p:tgtEl>
                                          <p:spTgt spid="2">
                                            <p:txEl>
                                              <p:pRg st="6" end="6"/>
                                            </p:txEl>
                                          </p:spTgt>
                                        </p:tgtEl>
                                        <p:attrNameLst>
                                          <p:attrName>style.color</p:attrName>
                                        </p:attrNameLst>
                                      </p:cBhvr>
                                      <p:to>
                                        <a:srgbClr val="D4068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a:xfrm>
            <a:off x="6553200" y="6248400"/>
            <a:ext cx="2133600" cy="457200"/>
          </a:xfrm>
        </p:spPr>
        <p:txBody>
          <a:bodyPr/>
          <a:lstStyle/>
          <a:p>
            <a:pPr algn="r"/>
            <a:fld id="{9CC54DD9-9B5E-404F-91C3-D22F322323AE}" type="slidenum">
              <a:rPr lang="ar-SA"/>
              <a:pPr algn="r"/>
              <a:t>9</a:t>
            </a:fld>
            <a:endParaRPr lang="en-US"/>
          </a:p>
        </p:txBody>
      </p:sp>
      <p:sp>
        <p:nvSpPr>
          <p:cNvPr id="133125" name="Rectangle 5"/>
          <p:cNvSpPr>
            <a:spLocks noChangeArrowheads="1"/>
          </p:cNvSpPr>
          <p:nvPr/>
        </p:nvSpPr>
        <p:spPr bwMode="auto">
          <a:xfrm>
            <a:off x="381000" y="1214422"/>
            <a:ext cx="8763000" cy="3970318"/>
          </a:xfrm>
          <a:prstGeom prst="rect">
            <a:avLst/>
          </a:prstGeom>
          <a:noFill/>
          <a:ln w="9525">
            <a:noFill/>
            <a:miter lim="800000"/>
            <a:headEnd/>
            <a:tailEnd/>
          </a:ln>
          <a:effectLst/>
        </p:spPr>
        <p:txBody>
          <a:bodyPr>
            <a:spAutoFit/>
          </a:bodyPr>
          <a:lstStyle/>
          <a:p>
            <a:pPr lvl="1" algn="r" rtl="1"/>
            <a:r>
              <a:rPr lang="ar-SA" sz="2800" b="0" dirty="0">
                <a:solidFill>
                  <a:srgbClr val="FF0066"/>
                </a:solidFill>
                <a:cs typeface="B Nazanin" pitchFamily="2" charset="-78"/>
              </a:rPr>
              <a:t>ج ) صفت تك مقدار</a:t>
            </a:r>
            <a:r>
              <a:rPr lang="fa-IR" sz="2800" b="0" dirty="0">
                <a:solidFill>
                  <a:srgbClr val="FF0066"/>
                </a:solidFill>
                <a:cs typeface="B Nazanin" pitchFamily="2" charset="-78"/>
              </a:rPr>
              <a:t>ی</a:t>
            </a:r>
            <a:r>
              <a:rPr lang="ar-SA" sz="2800" b="0" dirty="0">
                <a:solidFill>
                  <a:srgbClr val="FF0066"/>
                </a:solidFill>
                <a:cs typeface="B Nazanin" pitchFamily="2" charset="-78"/>
              </a:rPr>
              <a:t> </a:t>
            </a:r>
            <a:r>
              <a:rPr lang="fa-IR" sz="2800" b="0" dirty="0">
                <a:solidFill>
                  <a:srgbClr val="FF0066"/>
                </a:solidFill>
                <a:cs typeface="B Nazanin" pitchFamily="2" charset="-78"/>
              </a:rPr>
              <a:t>ي</a:t>
            </a:r>
            <a:r>
              <a:rPr lang="ar-SA" sz="2800" b="0" dirty="0">
                <a:solidFill>
                  <a:srgbClr val="FF0066"/>
                </a:solidFill>
                <a:cs typeface="B Nazanin" pitchFamily="2" charset="-78"/>
              </a:rPr>
              <a:t>ا چند مقدار</a:t>
            </a:r>
            <a:r>
              <a:rPr lang="fa-IR" sz="2800" b="0" dirty="0">
                <a:solidFill>
                  <a:srgbClr val="FF0066"/>
                </a:solidFill>
                <a:cs typeface="B Nazanin" pitchFamily="2" charset="-78"/>
              </a:rPr>
              <a:t>ی</a:t>
            </a:r>
            <a:r>
              <a:rPr lang="ar-SA" sz="2800" b="0" dirty="0">
                <a:solidFill>
                  <a:srgbClr val="FF0066"/>
                </a:solidFill>
                <a:cs typeface="B Nazanin" pitchFamily="2" charset="-78"/>
              </a:rPr>
              <a:t> </a:t>
            </a:r>
            <a:endParaRPr lang="fa-IR" sz="2800" b="0" dirty="0" smtClean="0">
              <a:solidFill>
                <a:srgbClr val="FF0066"/>
              </a:solidFill>
              <a:cs typeface="B Nazanin" pitchFamily="2" charset="-78"/>
            </a:endParaRPr>
          </a:p>
          <a:p>
            <a:pPr lvl="1" algn="r" rtl="1"/>
            <a:endParaRPr lang="ar-SA" sz="2800" b="0" dirty="0">
              <a:solidFill>
                <a:srgbClr val="FF0066"/>
              </a:solidFill>
              <a:cs typeface="B Nazanin" pitchFamily="2" charset="-78"/>
            </a:endParaRPr>
          </a:p>
          <a:p>
            <a:pPr lvl="1" algn="r" rtl="1"/>
            <a:r>
              <a:rPr lang="ar-SA" sz="2800" b="0" dirty="0">
                <a:cs typeface="B Nazanin" pitchFamily="2" charset="-78"/>
              </a:rPr>
              <a:t>مثلاً در موجود</a:t>
            </a:r>
            <a:r>
              <a:rPr lang="fa-IR" sz="2800" b="0" dirty="0">
                <a:cs typeface="B Nazanin" pitchFamily="2" charset="-78"/>
              </a:rPr>
              <a:t>ي</a:t>
            </a:r>
            <a:r>
              <a:rPr lang="ar-SA" sz="2800" b="0" dirty="0">
                <a:cs typeface="B Nazanin" pitchFamily="2" charset="-78"/>
              </a:rPr>
              <a:t>ت </a:t>
            </a:r>
            <a:r>
              <a:rPr lang="ar-SA" sz="2800" b="0" dirty="0" smtClean="0">
                <a:cs typeface="B Nazanin" pitchFamily="2" charset="-78"/>
              </a:rPr>
              <a:t>استاد</a:t>
            </a:r>
            <a:r>
              <a:rPr lang="fa-IR" sz="2800" b="0" dirty="0" smtClean="0">
                <a:cs typeface="B Nazanin" pitchFamily="2" charset="-78"/>
              </a:rPr>
              <a:t>،</a:t>
            </a:r>
            <a:r>
              <a:rPr lang="ar-SA" sz="2800" b="0" dirty="0" smtClean="0">
                <a:cs typeface="B Nazanin" pitchFamily="2" charset="-78"/>
              </a:rPr>
              <a:t> </a:t>
            </a:r>
            <a:r>
              <a:rPr lang="ar-SA" sz="2800" b="0" dirty="0">
                <a:cs typeface="B Nazanin" pitchFamily="2" charset="-78"/>
              </a:rPr>
              <a:t>نام تك مقدار</a:t>
            </a:r>
            <a:r>
              <a:rPr lang="fa-IR" sz="2800" b="0" dirty="0">
                <a:cs typeface="B Nazanin" pitchFamily="2" charset="-78"/>
              </a:rPr>
              <a:t>ی</a:t>
            </a:r>
            <a:r>
              <a:rPr lang="ar-SA" sz="2800" b="0" dirty="0">
                <a:cs typeface="B Nazanin" pitchFamily="2" charset="-78"/>
              </a:rPr>
              <a:t> است چون هر استاد فقط </a:t>
            </a:r>
            <a:r>
              <a:rPr lang="fa-IR" sz="2800" b="0" dirty="0">
                <a:cs typeface="B Nazanin" pitchFamily="2" charset="-78"/>
              </a:rPr>
              <a:t>ي</a:t>
            </a:r>
            <a:r>
              <a:rPr lang="ar-SA" sz="2800" b="0" dirty="0">
                <a:cs typeface="B Nazanin" pitchFamily="2" charset="-78"/>
              </a:rPr>
              <a:t>ك نام دارد ولی صفت مدرك چند مقدار</a:t>
            </a:r>
            <a:r>
              <a:rPr lang="fa-IR" sz="2800" b="0" dirty="0">
                <a:cs typeface="B Nazanin" pitchFamily="2" charset="-78"/>
              </a:rPr>
              <a:t>ی</a:t>
            </a:r>
            <a:r>
              <a:rPr lang="ar-SA" sz="2800" b="0" dirty="0">
                <a:cs typeface="B Nazanin" pitchFamily="2" charset="-78"/>
              </a:rPr>
              <a:t> است چون استاد ممكن است چند</a:t>
            </a:r>
            <a:r>
              <a:rPr lang="fa-IR" sz="2800" b="0" dirty="0">
                <a:cs typeface="B Nazanin" pitchFamily="2" charset="-78"/>
              </a:rPr>
              <a:t>ي</a:t>
            </a:r>
            <a:r>
              <a:rPr lang="ar-SA" sz="2800" b="0" dirty="0">
                <a:cs typeface="B Nazanin" pitchFamily="2" charset="-78"/>
              </a:rPr>
              <a:t>ن مدرك داشته باشد. </a:t>
            </a:r>
            <a:endParaRPr lang="fa-IR" sz="2800" b="0" dirty="0" smtClean="0">
              <a:cs typeface="B Nazanin" pitchFamily="2" charset="-78"/>
            </a:endParaRPr>
          </a:p>
          <a:p>
            <a:pPr lvl="1" algn="r" rtl="1"/>
            <a:endParaRPr lang="fa-IR" sz="2800" dirty="0" smtClean="0">
              <a:cs typeface="B Nazanin" pitchFamily="2" charset="-78"/>
            </a:endParaRPr>
          </a:p>
          <a:p>
            <a:pPr lvl="1" algn="r" rtl="1"/>
            <a:r>
              <a:rPr lang="ar-SA" sz="2800" b="0" dirty="0" smtClean="0">
                <a:cs typeface="B Nazanin" pitchFamily="2" charset="-78"/>
              </a:rPr>
              <a:t>صفتها</a:t>
            </a:r>
            <a:r>
              <a:rPr lang="fa-IR" sz="2800" b="0" dirty="0">
                <a:cs typeface="B Nazanin" pitchFamily="2" charset="-78"/>
              </a:rPr>
              <a:t>ی</a:t>
            </a:r>
            <a:r>
              <a:rPr lang="ar-SA" sz="2800" b="0" dirty="0">
                <a:cs typeface="B Nazanin" pitchFamily="2" charset="-78"/>
              </a:rPr>
              <a:t> چند مقدار</a:t>
            </a:r>
            <a:r>
              <a:rPr lang="fa-IR" sz="2800" b="0" dirty="0">
                <a:cs typeface="B Nazanin" pitchFamily="2" charset="-78"/>
              </a:rPr>
              <a:t>ی</a:t>
            </a:r>
            <a:r>
              <a:rPr lang="ar-SA" sz="2800" b="0" dirty="0">
                <a:cs typeface="B Nazanin" pitchFamily="2" charset="-78"/>
              </a:rPr>
              <a:t> را در مدل </a:t>
            </a:r>
            <a:r>
              <a:rPr lang="en-US" sz="2800" b="0" dirty="0">
                <a:cs typeface="B Nazanin" pitchFamily="2" charset="-78"/>
              </a:rPr>
              <a:t>EER</a:t>
            </a:r>
            <a:r>
              <a:rPr lang="ar-SA" sz="2800" b="0" dirty="0">
                <a:cs typeface="B Nazanin" pitchFamily="2" charset="-78"/>
              </a:rPr>
              <a:t> با دو خط ترس</a:t>
            </a:r>
            <a:r>
              <a:rPr lang="fa-IR" sz="2800" b="0" dirty="0">
                <a:cs typeface="B Nazanin" pitchFamily="2" charset="-78"/>
              </a:rPr>
              <a:t>ي</a:t>
            </a:r>
            <a:r>
              <a:rPr lang="ar-SA" sz="2800" b="0" dirty="0">
                <a:cs typeface="B Nazanin" pitchFamily="2" charset="-78"/>
              </a:rPr>
              <a:t>م م</a:t>
            </a:r>
            <a:r>
              <a:rPr lang="fa-IR" sz="2800" b="0" dirty="0">
                <a:cs typeface="B Nazanin" pitchFamily="2" charset="-78"/>
              </a:rPr>
              <a:t>ی</a:t>
            </a:r>
            <a:r>
              <a:rPr lang="ar-SA" sz="2800" b="0" dirty="0">
                <a:cs typeface="B Nazanin" pitchFamily="2" charset="-78"/>
              </a:rPr>
              <a:t>‌كن</a:t>
            </a:r>
            <a:r>
              <a:rPr lang="fa-IR" sz="2800" b="0" dirty="0">
                <a:cs typeface="B Nazanin" pitchFamily="2" charset="-78"/>
              </a:rPr>
              <a:t>ي</a:t>
            </a:r>
            <a:r>
              <a:rPr lang="ar-SA" sz="2800" b="0" dirty="0">
                <a:cs typeface="B Nazanin" pitchFamily="2" charset="-78"/>
              </a:rPr>
              <a:t>م. </a:t>
            </a:r>
            <a:endParaRPr lang="fa-IR" sz="2800" b="0" dirty="0">
              <a:cs typeface="B Nazanin" pitchFamily="2" charset="-78"/>
            </a:endParaRPr>
          </a:p>
          <a:p>
            <a:pPr lvl="1" algn="r" rtl="1"/>
            <a:endParaRPr lang="fa-IR" sz="2800" b="0" dirty="0" smtClean="0">
              <a:solidFill>
                <a:srgbClr val="006666"/>
              </a:solidFill>
              <a:cs typeface="B Nazanin" pitchFamily="2" charset="-78"/>
            </a:endParaRPr>
          </a:p>
          <a:p>
            <a:pPr lvl="1" algn="r" rtl="1"/>
            <a:r>
              <a:rPr lang="ar-SA" sz="2800" b="0" dirty="0" smtClean="0">
                <a:solidFill>
                  <a:srgbClr val="006666"/>
                </a:solidFill>
                <a:cs typeface="B Nazanin" pitchFamily="2" charset="-78"/>
              </a:rPr>
              <a:t>در </a:t>
            </a:r>
            <a:r>
              <a:rPr lang="ar-SA" sz="2800" b="0" dirty="0">
                <a:solidFill>
                  <a:srgbClr val="006666"/>
                </a:solidFill>
                <a:cs typeface="B Nazanin" pitchFamily="2" charset="-78"/>
              </a:rPr>
              <a:t>مدل رابطه‌ا</a:t>
            </a:r>
            <a:r>
              <a:rPr lang="fa-IR" sz="2800" b="0" dirty="0">
                <a:solidFill>
                  <a:srgbClr val="006666"/>
                </a:solidFill>
                <a:cs typeface="B Nazanin" pitchFamily="2" charset="-78"/>
              </a:rPr>
              <a:t>ی</a:t>
            </a:r>
            <a:r>
              <a:rPr lang="ar-SA" sz="2800" b="0" dirty="0">
                <a:solidFill>
                  <a:srgbClr val="006666"/>
                </a:solidFill>
                <a:cs typeface="B Nazanin" pitchFamily="2" charset="-78"/>
              </a:rPr>
              <a:t> صفت چند مقدار</a:t>
            </a:r>
            <a:r>
              <a:rPr lang="fa-IR" sz="2800" b="0" dirty="0">
                <a:solidFill>
                  <a:srgbClr val="006666"/>
                </a:solidFill>
                <a:cs typeface="B Nazanin" pitchFamily="2" charset="-78"/>
              </a:rPr>
              <a:t>ی</a:t>
            </a:r>
            <a:r>
              <a:rPr lang="ar-SA" sz="2800" b="0" dirty="0">
                <a:solidFill>
                  <a:srgbClr val="006666"/>
                </a:solidFill>
                <a:cs typeface="B Nazanin" pitchFamily="2" charset="-78"/>
              </a:rPr>
              <a:t> ندار</a:t>
            </a:r>
            <a:r>
              <a:rPr lang="fa-IR" sz="2800" b="0" dirty="0">
                <a:solidFill>
                  <a:srgbClr val="006666"/>
                </a:solidFill>
                <a:cs typeface="B Nazanin" pitchFamily="2" charset="-78"/>
              </a:rPr>
              <a:t>ي</a:t>
            </a:r>
            <a:r>
              <a:rPr lang="ar-SA" sz="2800" b="0" dirty="0">
                <a:solidFill>
                  <a:srgbClr val="006666"/>
                </a:solidFill>
                <a:cs typeface="B Nazanin" pitchFamily="2" charset="-78"/>
              </a:rPr>
              <a:t>م.</a:t>
            </a:r>
            <a:endParaRPr lang="en-US" sz="2800" b="0" dirty="0">
              <a:solidFill>
                <a:srgbClr val="006666"/>
              </a:solidFill>
              <a:cs typeface="B Nazanin" pitchFamily="2" charset="-78"/>
            </a:endParaRPr>
          </a:p>
        </p:txBody>
      </p:sp>
      <p:sp>
        <p:nvSpPr>
          <p:cNvPr id="133126" name="Rectangle 6"/>
          <p:cNvSpPr>
            <a:spLocks noChangeArrowheads="1"/>
          </p:cNvSpPr>
          <p:nvPr/>
        </p:nvSpPr>
        <p:spPr bwMode="auto">
          <a:xfrm>
            <a:off x="533400" y="381000"/>
            <a:ext cx="8077200" cy="457200"/>
          </a:xfrm>
          <a:prstGeom prst="rect">
            <a:avLst/>
          </a:prstGeom>
          <a:noFill/>
          <a:ln w="9525">
            <a:noFill/>
            <a:miter lim="800000"/>
            <a:headEnd/>
            <a:tailEnd/>
          </a:ln>
          <a:effectLst/>
        </p:spPr>
        <p:txBody>
          <a:bodyPr>
            <a:spAutoFit/>
          </a:bodyPr>
          <a:lstStyle/>
          <a:p>
            <a:pPr algn="r" rtl="1"/>
            <a:endParaRPr lang="en-US" sz="2400" b="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25">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3125">
                                            <p:txEl>
                                              <p:pRg st="6" end="6"/>
                                            </p:txEl>
                                          </p:spTgt>
                                        </p:tgtEl>
                                        <p:attrNameLst>
                                          <p:attrName>style.visibility</p:attrName>
                                        </p:attrNameLst>
                                      </p:cBhvr>
                                      <p:to>
                                        <p:strVal val="visible"/>
                                      </p:to>
                                    </p:set>
                                  </p:childTnLst>
                                </p:cTn>
                              </p:par>
                            </p:childTnLst>
                          </p:cTn>
                        </p:par>
                        <p:par>
                          <p:cTn id="11" fill="hold">
                            <p:stCondLst>
                              <p:cond delay="0"/>
                            </p:stCondLst>
                            <p:childTnLst>
                              <p:par>
                                <p:cTn id="12" presetID="3" presetClass="emph" presetSubtype="2" fill="hold" nodeType="afterEffect">
                                  <p:stCondLst>
                                    <p:cond delay="0"/>
                                  </p:stCondLst>
                                  <p:childTnLst>
                                    <p:animClr clrSpc="rgb" dir="cw">
                                      <p:cBhvr override="childStyle">
                                        <p:cTn id="13" dur="2000" fill="hold"/>
                                        <p:tgtEl>
                                          <p:spTgt spid="133125">
                                            <p:txEl>
                                              <p:pRg st="6" end="6"/>
                                            </p:txEl>
                                          </p:spTgt>
                                        </p:tgtEl>
                                        <p:attrNameLst>
                                          <p:attrName>style.color</p:attrName>
                                        </p:attrNameLst>
                                      </p:cBhvr>
                                      <p:to>
                                        <a:srgbClr val="D4068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5424</TotalTime>
  <Words>2624</Words>
  <Application>Microsoft Office PowerPoint</Application>
  <PresentationFormat>On-screen Show (4:3)</PresentationFormat>
  <Paragraphs>441</Paragraphs>
  <Slides>50</Slides>
  <Notes>0</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50</vt:i4>
      </vt:variant>
    </vt:vector>
  </HeadingPairs>
  <TitlesOfParts>
    <vt:vector size="67" baseType="lpstr">
      <vt:lpstr>%Hom</vt:lpstr>
      <vt:lpstr>%Nazani</vt:lpstr>
      <vt:lpstr>Arial</vt:lpstr>
      <vt:lpstr>B Helal</vt:lpstr>
      <vt:lpstr>B Nazanin</vt:lpstr>
      <vt:lpstr>B Roya</vt:lpstr>
      <vt:lpstr>B Titr</vt:lpstr>
      <vt:lpstr>B Traffic</vt:lpstr>
      <vt:lpstr>Book Antiqua</vt:lpstr>
      <vt:lpstr>Calibri</vt:lpstr>
      <vt:lpstr>Constantia</vt:lpstr>
      <vt:lpstr>Majalla UI</vt:lpstr>
      <vt:lpstr>Times New Roman</vt:lpstr>
      <vt:lpstr>Traditional Arabic</vt:lpstr>
      <vt:lpstr>Wingdings</vt:lpstr>
      <vt:lpstr>Wingdings 2</vt:lpstr>
      <vt:lpstr>Flow</vt:lpstr>
      <vt:lpstr>پايگاه داده‌ها</vt:lpstr>
      <vt:lpstr>مدل ER</vt:lpstr>
      <vt:lpstr>دلايل اهميت مدل E-R  : </vt:lpstr>
      <vt:lpstr>PowerPoint Presentation</vt:lpstr>
      <vt:lpstr>PowerPoint Presentation</vt:lpstr>
      <vt:lpstr>PowerPoint Presentation</vt:lpstr>
      <vt:lpstr>PowerPoint Presentation</vt:lpstr>
      <vt:lpstr>PowerPoint Presentation</vt:lpstr>
      <vt:lpstr>PowerPoint Presentation</vt:lpstr>
      <vt:lpstr>د ) صفت مبنا یا مشتق  </vt:lpstr>
      <vt:lpstr>PowerPoint Presentation</vt:lpstr>
      <vt:lpstr>PowerPoint Presentation</vt:lpstr>
      <vt:lpstr>- درجه ارتباط : </vt:lpstr>
      <vt:lpstr>- درجه ارتباط : </vt:lpstr>
      <vt:lpstr>- درجه ارتباط : </vt:lpstr>
      <vt:lpstr>اتصال (connectivity) و حد (cardinality)</vt:lpstr>
      <vt:lpstr>PowerPoint Presentation</vt:lpstr>
      <vt:lpstr>PowerPoint Presentation</vt:lpstr>
      <vt:lpstr>PowerPoint Presentation</vt:lpstr>
      <vt:lpstr>- اتصال و حد براي ارتباط‌هاي سه تايي و چهارتايي گاهي معني دار و گاهي مبهم است.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گذر از نمودار ER به جداول</vt:lpstr>
      <vt:lpstr>الگوريتم نگاشت نمودار ER به جداول</vt:lpstr>
      <vt:lpstr>قدم 1: نگاشت انواع پديده‌هاي عادي</vt:lpstr>
      <vt:lpstr>مثال: نگاشت انواع پديده‌هاي عادي</vt:lpstr>
      <vt:lpstr>قدم 2: نگاشت انواع پديده‌هاي ضعيف</vt:lpstr>
      <vt:lpstr>مثال: نگاشت انواع پديده‌هاي ضعيف</vt:lpstr>
      <vt:lpstr>قدم 3: نگاشت انواع ارتباط يک به يک (1:1)</vt:lpstr>
      <vt:lpstr>مثال: نگاشت انواع ارتباط دودويي 1:1</vt:lpstr>
      <vt:lpstr>قدم 4: نگاشت انواع ارتباط يک به چند(n:1)</vt:lpstr>
      <vt:lpstr>مثال: نگاشت انواع ارتباط دودويي 1:n</vt:lpstr>
      <vt:lpstr>قدم 5: نگاشت انواع ارتباط چند به چند(m:n)</vt:lpstr>
      <vt:lpstr>مثال: نگاشت انواع ارتباط دودويي n:m</vt:lpstr>
      <vt:lpstr>قدم 6: نگاشت صفت‌هاي چند مقداري</vt:lpstr>
      <vt:lpstr>قدم 7: نگاشت انواع ارتباط چندتايي</vt:lpstr>
      <vt:lpstr>مثال: نگاشت انواع ارتباط چندتايي</vt:lpstr>
      <vt:lpstr>تمرين1-1</vt:lpstr>
      <vt:lpstr>تمرین1-2</vt:lpstr>
      <vt:lpstr>PowerPoint Presentation</vt:lpstr>
    </vt:vector>
  </TitlesOfParts>
  <Company>NONE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CHANGE_ME</dc:creator>
  <cp:lastModifiedBy>Windows User</cp:lastModifiedBy>
  <cp:revision>71</cp:revision>
  <dcterms:created xsi:type="dcterms:W3CDTF">2011-10-03T20:36:45Z</dcterms:created>
  <dcterms:modified xsi:type="dcterms:W3CDTF">2018-09-30T10:30:24Z</dcterms:modified>
</cp:coreProperties>
</file>