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56" r:id="rId2"/>
    <p:sldId id="267" r:id="rId3"/>
    <p:sldId id="258" r:id="rId4"/>
    <p:sldId id="283" r:id="rId5"/>
    <p:sldId id="278" r:id="rId6"/>
    <p:sldId id="279" r:id="rId7"/>
    <p:sldId id="286" r:id="rId8"/>
    <p:sldId id="287" r:id="rId9"/>
    <p:sldId id="288" r:id="rId10"/>
    <p:sldId id="289" r:id="rId11"/>
    <p:sldId id="295" r:id="rId12"/>
    <p:sldId id="294" r:id="rId13"/>
    <p:sldId id="291" r:id="rId14"/>
    <p:sldId id="292" r:id="rId15"/>
    <p:sldId id="293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28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04ED34-2990-481C-AC5E-A01CC07B9A26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BDBE6-F431-41B2-A33C-4068234B11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0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BE53A2-FBB3-431C-8CFE-FF026F274D93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68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77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FEAC3-CDB7-497D-A868-E2EC97589137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9629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FEAC3-CDB7-497D-A868-E2EC97589137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5488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005A6F-B0AD-4D77-8921-3F9B4E6CF17D}" type="slidenum">
              <a:rPr lang="ar-SA"/>
              <a:pPr/>
              <a:t>12</a:t>
            </a:fld>
            <a:endParaRPr lang="en-US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29824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82351-1C19-45DB-88F4-469907522600}" type="slidenum">
              <a:rPr lang="ar-SA"/>
              <a:pPr/>
              <a:t>13</a:t>
            </a:fld>
            <a:endParaRPr lang="en-US"/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66919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78F5C4-06BB-45B1-808D-C87216DEA19E}" type="slidenum">
              <a:rPr lang="ar-SA"/>
              <a:pPr/>
              <a:t>14</a:t>
            </a:fld>
            <a:endParaRPr lang="en-US"/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0606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0FED54-BBAC-4549-BD77-731550A1D8E7}" type="slidenum">
              <a:rPr lang="ar-SA"/>
              <a:pPr/>
              <a:t>15</a:t>
            </a:fld>
            <a:endParaRPr lang="en-US"/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041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BDBE6-F431-41B2-A33C-4068234B1112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30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 rtl="1">
              <a:defRPr>
                <a:solidFill>
                  <a:srgbClr val="FF0000"/>
                </a:solidFill>
                <a:cs typeface="B Titr" pitchFamily="2" charset="-78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 rtl="1">
              <a:defRPr>
                <a:cs typeface="B Nazanin" pitchFamily="2" charset="-78"/>
              </a:defRPr>
            </a:lvl1pPr>
            <a:lvl2pPr algn="r" rtl="1">
              <a:defRPr>
                <a:cs typeface="B Nazanin" pitchFamily="2" charset="-78"/>
              </a:defRPr>
            </a:lvl2pPr>
            <a:lvl3pPr algn="r" rtl="1">
              <a:defRPr>
                <a:cs typeface="B Nazanin" pitchFamily="2" charset="-78"/>
              </a:defRPr>
            </a:lvl3pPr>
            <a:lvl4pPr algn="r" rtl="1">
              <a:defRPr>
                <a:cs typeface="B Nazanin" pitchFamily="2" charset="-78"/>
              </a:defRPr>
            </a:lvl4pPr>
            <a:lvl5pPr algn="r" rtl="1">
              <a:defRPr>
                <a:cs typeface="B Nazanin" pitchFamily="2" charset="-78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E03DE7F-5080-4D0B-B263-B444AC740122}" type="datetimeFigureOut">
              <a:rPr lang="en-US" smtClean="0"/>
              <a:pPr/>
              <a:t>12/30/2023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510B67B4-5B67-4133-80A8-DACEDD91C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معماري کامپيوتر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4800600"/>
            <a:ext cx="6560234" cy="1752600"/>
          </a:xfrm>
        </p:spPr>
        <p:txBody>
          <a:bodyPr>
            <a:normAutofit/>
          </a:bodyPr>
          <a:lstStyle/>
          <a:p>
            <a:pPr rtl="1"/>
            <a:r>
              <a:rPr lang="fa-IR" dirty="0" smtClean="0">
                <a:cs typeface="B Traffic" pitchFamily="2" charset="-78"/>
              </a:rPr>
              <a:t>تهيه کننده: محسن فرهادي</a:t>
            </a:r>
          </a:p>
          <a:p>
            <a:pPr rtl="1"/>
            <a:endParaRPr lang="fa-IR" dirty="0">
              <a:cs typeface="B Traffic" pitchFamily="2" charset="-78"/>
            </a:endParaRPr>
          </a:p>
          <a:p>
            <a:pPr rtl="1"/>
            <a:r>
              <a:rPr lang="fa-IR" smtClean="0">
                <a:cs typeface="B Traffic" pitchFamily="2" charset="-78"/>
              </a:rPr>
              <a:t>بهمن 1401</a:t>
            </a:r>
            <a:endParaRPr lang="en-US" dirty="0">
              <a:cs typeface="B Traffic" pitchFamily="2" charset="-78"/>
            </a:endParaRPr>
          </a:p>
        </p:txBody>
      </p:sp>
      <p:pic>
        <p:nvPicPr>
          <p:cNvPr id="4" name="Picture 3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65664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/>
              <a:t>بلوک دياگرام يک واحد از حافظه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038600" y="1828800"/>
            <a:ext cx="21336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2400" dirty="0" smtClean="0">
                <a:cs typeface="B Traffic" pitchFamily="2" charset="-78"/>
              </a:rPr>
              <a:t>حافظه</a:t>
            </a:r>
            <a:endParaRPr lang="en-US" sz="2400" dirty="0" smtClean="0">
              <a:cs typeface="B Traffic" pitchFamily="2" charset="-78"/>
            </a:endParaRPr>
          </a:p>
          <a:p>
            <a:pPr algn="ctr"/>
            <a:r>
              <a:rPr lang="en-US" dirty="0" err="1" smtClean="0"/>
              <a:t>Mem</a:t>
            </a:r>
            <a:r>
              <a:rPr lang="en-US" dirty="0" smtClean="0"/>
              <a:t>.</a:t>
            </a:r>
          </a:p>
          <a:p>
            <a:pPr algn="ctr"/>
            <a:r>
              <a:rPr lang="en-US" dirty="0" smtClean="0"/>
              <a:t>Unit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6172200" y="2133600"/>
            <a:ext cx="1219200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6172200" y="2590800"/>
            <a:ext cx="1219200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5182791" y="3352403"/>
            <a:ext cx="608806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85800" y="3962400"/>
            <a:ext cx="121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cs typeface="B Traffic" pitchFamily="2" charset="-78"/>
              </a:rPr>
              <a:t>ورودي آدرس</a:t>
            </a:r>
            <a:endParaRPr lang="en-US" sz="2400" dirty="0">
              <a:cs typeface="B Traffic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38600" y="5558135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Traffic" pitchFamily="2" charset="-78"/>
              </a:rPr>
              <a:t>خروجي</a:t>
            </a:r>
          </a:p>
          <a:p>
            <a:pPr algn="ctr" rtl="1"/>
            <a:r>
              <a:rPr lang="fa-IR" sz="2400" dirty="0" smtClean="0">
                <a:cs typeface="B Traffic" pitchFamily="2" charset="-78"/>
              </a:rPr>
              <a:t>اطلاعات</a:t>
            </a:r>
            <a:endParaRPr lang="en-US" sz="2400" dirty="0">
              <a:cs typeface="B Traffic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81600" y="55626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Traffic" pitchFamily="2" charset="-78"/>
              </a:rPr>
              <a:t>ورودي</a:t>
            </a:r>
          </a:p>
          <a:p>
            <a:pPr algn="ctr" rtl="1"/>
            <a:r>
              <a:rPr lang="fa-IR" sz="2400" dirty="0" smtClean="0">
                <a:cs typeface="B Traffic" pitchFamily="2" charset="-78"/>
              </a:rPr>
              <a:t>اطلاعات</a:t>
            </a:r>
            <a:endParaRPr lang="en-US" sz="2400" dirty="0" smtClean="0">
              <a:cs typeface="B Traffic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67600" y="19050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Read</a:t>
            </a:r>
          </a:p>
          <a:p>
            <a:endParaRPr lang="en-US" dirty="0" smtClean="0"/>
          </a:p>
          <a:p>
            <a:r>
              <a:rPr lang="en-US" dirty="0" smtClean="0"/>
              <a:t>Write</a:t>
            </a:r>
          </a:p>
        </p:txBody>
      </p:sp>
      <p:cxnSp>
        <p:nvCxnSpPr>
          <p:cNvPr id="21" name="Straight Connector 20"/>
          <p:cNvCxnSpPr/>
          <p:nvPr/>
        </p:nvCxnSpPr>
        <p:spPr>
          <a:xfrm rot="10800000" flipV="1">
            <a:off x="4572000" y="5029200"/>
            <a:ext cx="381000" cy="3048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876800" y="51816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10800000" flipV="1">
            <a:off x="5257801" y="5029200"/>
            <a:ext cx="381000" cy="3048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562601" y="51816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33400" y="1828800"/>
            <a:ext cx="1828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Mem</a:t>
            </a:r>
            <a:r>
              <a:rPr lang="en-US" dirty="0" smtClean="0"/>
              <a:t>. Address Register</a:t>
            </a:r>
          </a:p>
          <a:p>
            <a:pPr algn="ctr"/>
            <a:r>
              <a:rPr lang="en-US" dirty="0" smtClean="0"/>
              <a:t>(MAR)</a:t>
            </a:r>
          </a:p>
          <a:p>
            <a:pPr algn="ctr"/>
            <a:r>
              <a:rPr lang="fa-IR" dirty="0" smtClean="0">
                <a:cs typeface="B Traffic" pitchFamily="2" charset="-78"/>
              </a:rPr>
              <a:t>رجيستر آدرس</a:t>
            </a:r>
            <a:endParaRPr lang="en-US" dirty="0">
              <a:cs typeface="B Traffic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191000" y="3657600"/>
            <a:ext cx="1828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Mem</a:t>
            </a:r>
            <a:r>
              <a:rPr lang="en-US" dirty="0" smtClean="0"/>
              <a:t>. Buffer Register</a:t>
            </a:r>
          </a:p>
          <a:p>
            <a:pPr algn="ctr"/>
            <a:r>
              <a:rPr lang="en-US" dirty="0" smtClean="0"/>
              <a:t>(MBR)</a:t>
            </a:r>
          </a:p>
        </p:txBody>
      </p:sp>
      <p:cxnSp>
        <p:nvCxnSpPr>
          <p:cNvPr id="37" name="Straight Arrow Connector 36"/>
          <p:cNvCxnSpPr>
            <a:stCxn id="34" idx="3"/>
            <a:endCxn id="4" idx="1"/>
          </p:cNvCxnSpPr>
          <p:nvPr/>
        </p:nvCxnSpPr>
        <p:spPr>
          <a:xfrm>
            <a:off x="2362200" y="2438400"/>
            <a:ext cx="167640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>
            <a:off x="4496594" y="3352800"/>
            <a:ext cx="60880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5400000" flipH="1" flipV="1">
            <a:off x="5182791" y="5181203"/>
            <a:ext cx="608806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>
            <a:off x="4496594" y="5181600"/>
            <a:ext cx="60880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10800000" flipV="1">
            <a:off x="1143000" y="3352800"/>
            <a:ext cx="381000" cy="3048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447800" y="3352006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rot="5400000" flipH="1" flipV="1">
            <a:off x="953293" y="3466307"/>
            <a:ext cx="838200" cy="158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60864"/>
          </a:xfrm>
        </p:spPr>
        <p:txBody>
          <a:bodyPr>
            <a:normAutofit/>
          </a:bodyPr>
          <a:lstStyle/>
          <a:p>
            <a:r>
              <a:rPr lang="fa-IR" sz="2800" dirty="0" smtClean="0"/>
              <a:t>عملکرد حافظه: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هر کلمه در حافظه يک آدرس مشخص دارد.</a:t>
            </a:r>
          </a:p>
          <a:p>
            <a:r>
              <a:rPr lang="fa-IR" dirty="0" smtClean="0"/>
              <a:t>اگر بخواهيم اطلاعات را بخوانيم، آدرس مورد نظر را در رجيستر آدرس قرار داده، سر</a:t>
            </a:r>
            <a:r>
              <a:rPr lang="en-US" dirty="0" smtClean="0"/>
              <a:t> </a:t>
            </a:r>
            <a:r>
              <a:rPr lang="en-US" sz="2800" dirty="0" smtClean="0"/>
              <a:t>Read </a:t>
            </a:r>
            <a:r>
              <a:rPr lang="fa-IR" sz="2800" dirty="0" smtClean="0"/>
              <a:t> </a:t>
            </a:r>
            <a:r>
              <a:rPr lang="fa-IR" dirty="0" smtClean="0"/>
              <a:t>را فعال مي‌کنيم و کلمه مورد نظر وارد رجيستر اطلاعات (</a:t>
            </a:r>
            <a:r>
              <a:rPr lang="en-US" sz="2800" dirty="0" smtClean="0"/>
              <a:t>MBR</a:t>
            </a:r>
            <a:r>
              <a:rPr lang="fa-IR" dirty="0" smtClean="0"/>
              <a:t>) مي‌گردد.</a:t>
            </a:r>
          </a:p>
          <a:p>
            <a:r>
              <a:rPr lang="fa-IR" dirty="0" smtClean="0"/>
              <a:t>اگر بخواهيم کلمه‌اي را در حافظه بنويسيم، ابتدا آنرا در </a:t>
            </a:r>
            <a:r>
              <a:rPr lang="en-US" sz="2800" dirty="0" smtClean="0"/>
              <a:t>MBR</a:t>
            </a:r>
            <a:r>
              <a:rPr lang="fa-IR" dirty="0" smtClean="0"/>
              <a:t> قرار مي‌دهيم، سپس سر </a:t>
            </a:r>
            <a:r>
              <a:rPr lang="en-US" sz="2800" dirty="0" smtClean="0"/>
              <a:t>Write</a:t>
            </a:r>
            <a:r>
              <a:rPr lang="fa-IR" dirty="0" smtClean="0"/>
              <a:t> را فعال مي‌کنيم تا کلمه در آدرسي که در </a:t>
            </a:r>
            <a:r>
              <a:rPr lang="en-US" sz="2800" dirty="0" smtClean="0"/>
              <a:t>MAR</a:t>
            </a:r>
            <a:r>
              <a:rPr lang="fa-IR" dirty="0" smtClean="0"/>
              <a:t> گذاشته بوديم، قرار ‌گيرد.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Access time</a:t>
            </a:r>
            <a:r>
              <a:rPr lang="fa-IR" dirty="0" smtClean="0">
                <a:solidFill>
                  <a:srgbClr val="FF0000"/>
                </a:solidFill>
              </a:rPr>
              <a:t>:</a:t>
            </a:r>
            <a:r>
              <a:rPr lang="fa-IR" dirty="0" smtClean="0"/>
              <a:t> از وقتي که سيگنال </a:t>
            </a:r>
            <a:r>
              <a:rPr lang="en-US" sz="2800" dirty="0" smtClean="0"/>
              <a:t>Read</a:t>
            </a:r>
            <a:r>
              <a:rPr lang="fa-IR" dirty="0" smtClean="0"/>
              <a:t> فعال مي‌شود تا زماني که اطلاعات در خروجي حافظه قرار مي‌گيرد، مدت زمان دستيابي ناميده مي‌شود.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sz="2800" b="1" smtClean="0">
                <a:cs typeface="B Nazanin" pitchFamily="2" charset="-78"/>
              </a:rPr>
              <a:t>اعداد با مميز ثابت</a:t>
            </a:r>
            <a:endParaRPr lang="en-US" sz="2800" b="1" smtClean="0">
              <a:cs typeface="B Nazanin" pitchFamily="2" charset="-78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z="2400" smtClean="0"/>
              <a:t>اعداد اعشاري را مي توان  به دو صورت نمايش داد:</a:t>
            </a:r>
          </a:p>
          <a:p>
            <a:pPr lvl="1" algn="r" rtl="1" eaLnBrk="1" hangingPunct="1"/>
            <a:r>
              <a:rPr lang="fa-IR" sz="2000" smtClean="0"/>
              <a:t>اعداد اعشاري با مميز ثابت.</a:t>
            </a:r>
          </a:p>
          <a:p>
            <a:pPr lvl="1" algn="r" rtl="1" eaLnBrk="1" hangingPunct="1"/>
            <a:r>
              <a:rPr lang="fa-IR" sz="2000" smtClean="0"/>
              <a:t>اعداد اعشاري با مميز شناور.</a:t>
            </a:r>
          </a:p>
          <a:p>
            <a:pPr algn="r" rtl="1" eaLnBrk="1" hangingPunct="1"/>
            <a:r>
              <a:rPr lang="fa-IR" sz="2400" smtClean="0"/>
              <a:t>نمايش اعداد دودوئي با روش مميز ثابت: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kumimoji="1" lang="en-US" altLang="ko-KR" sz="2400" smtClean="0">
                <a:ea typeface="Gulim" pitchFamily="34" charset="-127"/>
              </a:rPr>
              <a:t>X = x</a:t>
            </a:r>
            <a:r>
              <a:rPr kumimoji="1" lang="en-US" altLang="ko-KR" sz="2400" baseline="-25000" smtClean="0">
                <a:ea typeface="Gulim" pitchFamily="34" charset="-127"/>
              </a:rPr>
              <a:t>n</a:t>
            </a:r>
            <a:r>
              <a:rPr kumimoji="1" lang="en-US" altLang="ko-KR" sz="2400" smtClean="0">
                <a:ea typeface="Gulim" pitchFamily="34" charset="-127"/>
              </a:rPr>
              <a:t>x</a:t>
            </a:r>
            <a:r>
              <a:rPr kumimoji="1" lang="en-US" altLang="ko-KR" sz="2400" baseline="-25000" smtClean="0">
                <a:ea typeface="Gulim" pitchFamily="34" charset="-127"/>
              </a:rPr>
              <a:t>n-1</a:t>
            </a:r>
            <a:r>
              <a:rPr kumimoji="1" lang="en-US" altLang="ko-KR" sz="2400" smtClean="0">
                <a:ea typeface="Gulim" pitchFamily="34" charset="-127"/>
              </a:rPr>
              <a:t>x</a:t>
            </a:r>
            <a:r>
              <a:rPr kumimoji="1" lang="en-US" altLang="ko-KR" sz="2400" baseline="-25000" smtClean="0">
                <a:ea typeface="Gulim" pitchFamily="34" charset="-127"/>
              </a:rPr>
              <a:t>n-2</a:t>
            </a:r>
            <a:r>
              <a:rPr kumimoji="1" lang="en-US" altLang="ko-KR" sz="2400" smtClean="0">
                <a:ea typeface="Gulim" pitchFamily="34" charset="-127"/>
              </a:rPr>
              <a:t> ... x</a:t>
            </a:r>
            <a:r>
              <a:rPr kumimoji="1" lang="en-US" altLang="ko-KR" sz="2400" baseline="-25000" smtClean="0">
                <a:ea typeface="Gulim" pitchFamily="34" charset="-127"/>
              </a:rPr>
              <a:t>1</a:t>
            </a:r>
            <a:r>
              <a:rPr kumimoji="1" lang="en-US" altLang="ko-KR" sz="2400" smtClean="0">
                <a:ea typeface="Gulim" pitchFamily="34" charset="-127"/>
              </a:rPr>
              <a:t>x</a:t>
            </a:r>
            <a:r>
              <a:rPr kumimoji="1" lang="en-US" altLang="ko-KR" sz="2400" baseline="-25000" smtClean="0">
                <a:ea typeface="Gulim" pitchFamily="34" charset="-127"/>
              </a:rPr>
              <a:t>0 </a:t>
            </a:r>
            <a:r>
              <a:rPr kumimoji="1" lang="en-US" altLang="ko-KR" sz="3500" b="1" smtClean="0">
                <a:latin typeface="Times New Roman" pitchFamily="18" charset="0"/>
                <a:ea typeface="Gulim" pitchFamily="34" charset="-127"/>
              </a:rPr>
              <a:t>.</a:t>
            </a:r>
            <a:r>
              <a:rPr kumimoji="1" lang="en-US" altLang="ko-KR" sz="2400" smtClean="0">
                <a:ea typeface="Gulim" pitchFamily="34" charset="-127"/>
              </a:rPr>
              <a:t> x</a:t>
            </a:r>
            <a:r>
              <a:rPr kumimoji="1" lang="en-US" altLang="ko-KR" sz="2400" baseline="-25000" smtClean="0">
                <a:ea typeface="Gulim" pitchFamily="34" charset="-127"/>
              </a:rPr>
              <a:t>-1</a:t>
            </a:r>
            <a:r>
              <a:rPr kumimoji="1" lang="en-US" altLang="ko-KR" sz="2400" smtClean="0">
                <a:ea typeface="Gulim" pitchFamily="34" charset="-127"/>
              </a:rPr>
              <a:t>x</a:t>
            </a:r>
            <a:r>
              <a:rPr kumimoji="1" lang="en-US" altLang="ko-KR" sz="2400" baseline="-25000" smtClean="0">
                <a:ea typeface="Gulim" pitchFamily="34" charset="-127"/>
              </a:rPr>
              <a:t>-2</a:t>
            </a:r>
            <a:r>
              <a:rPr kumimoji="1" lang="en-US" altLang="ko-KR" sz="2400" smtClean="0">
                <a:ea typeface="Gulim" pitchFamily="34" charset="-127"/>
              </a:rPr>
              <a:t> ... x</a:t>
            </a:r>
            <a:r>
              <a:rPr kumimoji="1" lang="en-US" altLang="ko-KR" sz="2400" baseline="-25000" smtClean="0">
                <a:ea typeface="Gulim" pitchFamily="34" charset="-127"/>
              </a:rPr>
              <a:t>-m</a:t>
            </a:r>
            <a:endParaRPr kumimoji="1" lang="fa-IR" altLang="ko-KR" sz="2400" baseline="-25000" smtClean="0">
              <a:ea typeface="Gulim" pitchFamily="34" charset="-127"/>
            </a:endParaRPr>
          </a:p>
          <a:p>
            <a:pPr algn="r" rtl="1">
              <a:spcBef>
                <a:spcPct val="0"/>
              </a:spcBef>
            </a:pPr>
            <a:endParaRPr lang="fa-IR" altLang="ko-KR" sz="2400" smtClean="0"/>
          </a:p>
          <a:p>
            <a:pPr algn="r" rtl="1">
              <a:spcBef>
                <a:spcPct val="0"/>
              </a:spcBef>
            </a:pPr>
            <a:r>
              <a:rPr lang="fa-IR" altLang="ko-KR" sz="2400" smtClean="0"/>
              <a:t>نحوة نمايش اعداد علامتدار به اينصورت است كه از باارزش</a:t>
            </a:r>
            <a:r>
              <a:rPr lang="fa-IR" altLang="ko-KR" sz="2400" smtClean="0">
                <a:ea typeface="Gulim" pitchFamily="34" charset="-127"/>
              </a:rPr>
              <a:t>‌</a:t>
            </a:r>
            <a:r>
              <a:rPr lang="fa-IR" altLang="ko-KR" sz="2400" smtClean="0"/>
              <a:t>ترين بيت براي علامتگذاري استفاده مي</a:t>
            </a:r>
            <a:r>
              <a:rPr lang="fa-IR" altLang="ko-KR" sz="2400" smtClean="0">
                <a:ea typeface="Gulim" pitchFamily="34" charset="-127"/>
              </a:rPr>
              <a:t>‌</a:t>
            </a:r>
            <a:r>
              <a:rPr lang="fa-IR" altLang="ko-KR" sz="2400" smtClean="0"/>
              <a:t>كنيم. اگر </a:t>
            </a:r>
            <a:r>
              <a:rPr lang="en-US" altLang="ko-KR" sz="2400" smtClean="0">
                <a:ea typeface="Gulim" pitchFamily="34" charset="-127"/>
              </a:rPr>
              <a:t>X</a:t>
            </a:r>
            <a:r>
              <a:rPr lang="en-US" altLang="ko-KR" sz="2400" baseline="-25000" smtClean="0">
                <a:ea typeface="Gulim" pitchFamily="34" charset="-127"/>
              </a:rPr>
              <a:t>n</a:t>
            </a:r>
            <a:r>
              <a:rPr lang="en-US" altLang="ko-KR" sz="2400" smtClean="0">
                <a:ea typeface="Gulim" pitchFamily="34" charset="-127"/>
              </a:rPr>
              <a:t>=1</a:t>
            </a:r>
            <a:r>
              <a:rPr lang="fa-IR" altLang="ko-KR" sz="2400" smtClean="0"/>
              <a:t> عدد منفي و اگر </a:t>
            </a:r>
            <a:r>
              <a:rPr lang="en-US" altLang="ko-KR" sz="2400" smtClean="0">
                <a:ea typeface="Gulim" pitchFamily="34" charset="-127"/>
              </a:rPr>
              <a:t>X</a:t>
            </a:r>
            <a:r>
              <a:rPr lang="en-US" altLang="ko-KR" sz="2400" baseline="-25000" smtClean="0">
                <a:ea typeface="Gulim" pitchFamily="34" charset="-127"/>
              </a:rPr>
              <a:t>n</a:t>
            </a:r>
            <a:r>
              <a:rPr lang="en-US" altLang="ko-KR" sz="2400" smtClean="0">
                <a:ea typeface="Gulim" pitchFamily="34" charset="-127"/>
              </a:rPr>
              <a:t>=0</a:t>
            </a:r>
            <a:r>
              <a:rPr lang="fa-IR" altLang="ko-KR" sz="2400" smtClean="0"/>
              <a:t> عدد مثبت است</a:t>
            </a:r>
            <a:r>
              <a:rPr kumimoji="1" lang="fa-IR" altLang="ko-KR" sz="2400" smtClean="0">
                <a:ea typeface="Gulim" pitchFamily="34" charset="-127"/>
              </a:rPr>
              <a:t>.</a:t>
            </a:r>
            <a:endParaRPr kumimoji="1" lang="en-US" altLang="ko-KR" sz="2400" smtClean="0">
              <a:ea typeface="Gulim" pitchFamily="34" charset="-127"/>
            </a:endParaRPr>
          </a:p>
          <a:p>
            <a:pPr eaLnBrk="1" hangingPunct="1">
              <a:buFontTx/>
              <a:buNone/>
            </a:pP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sz="2800" b="1" smtClean="0">
                <a:cs typeface="B Nazanin" pitchFamily="2" charset="-78"/>
              </a:rPr>
              <a:t>نمايش اعداد  با مميز شناور </a:t>
            </a:r>
            <a:endParaRPr lang="en-US" sz="2800" b="1" smtClean="0">
              <a:cs typeface="B Nazanin" pitchFamily="2" charset="-78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z="2400" dirty="0" smtClean="0"/>
              <a:t>در اين نمايش مكان مميز قسمت كسري ثابت نيست.</a:t>
            </a:r>
          </a:p>
          <a:p>
            <a:pPr algn="ctr" rtl="1" eaLnBrk="1" hangingPunct="1">
              <a:buFontTx/>
              <a:buNone/>
            </a:pPr>
            <a:endParaRPr lang="en-US" sz="2000" b="1" dirty="0" smtClean="0"/>
          </a:p>
        </p:txBody>
      </p:sp>
      <p:sp>
        <p:nvSpPr>
          <p:cNvPr id="29700" name="Line 13"/>
          <p:cNvSpPr>
            <a:spLocks noChangeShapeType="1"/>
          </p:cNvSpPr>
          <p:nvPr/>
        </p:nvSpPr>
        <p:spPr bwMode="auto">
          <a:xfrm>
            <a:off x="2066925" y="3286125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29701" name="Rectangle 15"/>
          <p:cNvSpPr>
            <a:spLocks noChangeArrowheads="1"/>
          </p:cNvSpPr>
          <p:nvPr/>
        </p:nvSpPr>
        <p:spPr bwMode="auto">
          <a:xfrm>
            <a:off x="1584325" y="3259138"/>
            <a:ext cx="52990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u="none">
                <a:ea typeface="Gulim" pitchFamily="34" charset="-127"/>
                <a:cs typeface="B Nazanin" pitchFamily="2" charset="-78"/>
              </a:rPr>
              <a:t> </a:t>
            </a: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m</a:t>
            </a:r>
            <a:r>
              <a:rPr kumimoji="1" lang="en-US" altLang="ko-KR" b="1" u="none" baseline="-25000">
                <a:ea typeface="Gulim" pitchFamily="34" charset="-127"/>
                <a:cs typeface="B Nazanin" pitchFamily="2" charset="-78"/>
              </a:rPr>
              <a:t>n</a:t>
            </a: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  e</a:t>
            </a:r>
            <a:r>
              <a:rPr kumimoji="1" lang="en-US" altLang="ko-KR" b="1" u="none" baseline="-25000">
                <a:ea typeface="Gulim" pitchFamily="34" charset="-127"/>
                <a:cs typeface="B Nazanin" pitchFamily="2" charset="-78"/>
              </a:rPr>
              <a:t>k</a:t>
            </a: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e</a:t>
            </a:r>
            <a:r>
              <a:rPr kumimoji="1" lang="en-US" altLang="ko-KR" b="1" u="none" baseline="-25000">
                <a:ea typeface="Gulim" pitchFamily="34" charset="-127"/>
                <a:cs typeface="B Nazanin" pitchFamily="2" charset="-78"/>
              </a:rPr>
              <a:t>k-1</a:t>
            </a: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 ... e</a:t>
            </a:r>
            <a:r>
              <a:rPr kumimoji="1" lang="en-US" altLang="ko-KR" b="1" u="none" baseline="-25000">
                <a:ea typeface="Gulim" pitchFamily="34" charset="-127"/>
                <a:cs typeface="B Nazanin" pitchFamily="2" charset="-78"/>
              </a:rPr>
              <a:t>0</a:t>
            </a: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   m</a:t>
            </a:r>
            <a:r>
              <a:rPr kumimoji="1" lang="en-US" altLang="ko-KR" b="1" u="none" baseline="-25000">
                <a:ea typeface="Gulim" pitchFamily="34" charset="-127"/>
                <a:cs typeface="B Nazanin" pitchFamily="2" charset="-78"/>
              </a:rPr>
              <a:t>n-1</a:t>
            </a: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m</a:t>
            </a:r>
            <a:r>
              <a:rPr kumimoji="1" lang="en-US" altLang="ko-KR" b="1" u="none" baseline="-25000">
                <a:ea typeface="Gulim" pitchFamily="34" charset="-127"/>
                <a:cs typeface="B Nazanin" pitchFamily="2" charset="-78"/>
              </a:rPr>
              <a:t>n-2</a:t>
            </a: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    …   m</a:t>
            </a:r>
            <a:r>
              <a:rPr kumimoji="1" lang="en-US" altLang="ko-KR" b="1" u="none" baseline="-25000">
                <a:ea typeface="Gulim" pitchFamily="34" charset="-127"/>
                <a:cs typeface="B Nazanin" pitchFamily="2" charset="-78"/>
              </a:rPr>
              <a:t>0</a:t>
            </a: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 . m</a:t>
            </a:r>
            <a:r>
              <a:rPr kumimoji="1" lang="en-US" altLang="ko-KR" b="1" u="none" baseline="-25000">
                <a:ea typeface="Gulim" pitchFamily="34" charset="-127"/>
                <a:cs typeface="B Nazanin" pitchFamily="2" charset="-78"/>
              </a:rPr>
              <a:t>-1</a:t>
            </a: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   …   m</a:t>
            </a:r>
            <a:r>
              <a:rPr kumimoji="1" lang="en-US" altLang="ko-KR" b="1" u="none" baseline="-25000">
                <a:ea typeface="Gulim" pitchFamily="34" charset="-127"/>
                <a:cs typeface="B Nazanin" pitchFamily="2" charset="-78"/>
              </a:rPr>
              <a:t>-m</a:t>
            </a:r>
          </a:p>
        </p:txBody>
      </p:sp>
      <p:sp>
        <p:nvSpPr>
          <p:cNvPr id="29702" name="Rectangle 16"/>
          <p:cNvSpPr>
            <a:spLocks noChangeArrowheads="1"/>
          </p:cNvSpPr>
          <p:nvPr/>
        </p:nvSpPr>
        <p:spPr bwMode="auto">
          <a:xfrm>
            <a:off x="1600200" y="3276600"/>
            <a:ext cx="5175250" cy="3175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29703" name="Line 17"/>
          <p:cNvSpPr>
            <a:spLocks noChangeShapeType="1"/>
          </p:cNvSpPr>
          <p:nvPr/>
        </p:nvSpPr>
        <p:spPr bwMode="auto">
          <a:xfrm>
            <a:off x="3343275" y="329565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29704" name="Text Box 18"/>
          <p:cNvSpPr txBox="1">
            <a:spLocks noChangeArrowheads="1"/>
          </p:cNvSpPr>
          <p:nvPr/>
        </p:nvSpPr>
        <p:spPr bwMode="auto">
          <a:xfrm>
            <a:off x="1447800" y="3657600"/>
            <a:ext cx="7024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fa-IR" u="none">
                <a:cs typeface="B Nazanin" pitchFamily="2" charset="-78"/>
              </a:rPr>
              <a:t>علامت</a:t>
            </a:r>
            <a:endParaRPr lang="en-US" u="none">
              <a:cs typeface="B Nazanin" pitchFamily="2" charset="-78"/>
            </a:endParaRPr>
          </a:p>
        </p:txBody>
      </p:sp>
      <p:sp>
        <p:nvSpPr>
          <p:cNvPr id="29705" name="Text Box 19"/>
          <p:cNvSpPr txBox="1">
            <a:spLocks noChangeArrowheads="1"/>
          </p:cNvSpPr>
          <p:nvPr/>
        </p:nvSpPr>
        <p:spPr bwMode="auto">
          <a:xfrm>
            <a:off x="2514600" y="3657600"/>
            <a:ext cx="381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fa-IR" u="none">
                <a:cs typeface="B Nazanin" pitchFamily="2" charset="-78"/>
              </a:rPr>
              <a:t>نما</a:t>
            </a:r>
            <a:endParaRPr lang="en-US" u="none">
              <a:cs typeface="B Nazanin" pitchFamily="2" charset="-78"/>
            </a:endParaRPr>
          </a:p>
        </p:txBody>
      </p:sp>
      <p:sp>
        <p:nvSpPr>
          <p:cNvPr id="29706" name="Text Box 20"/>
          <p:cNvSpPr txBox="1">
            <a:spLocks noChangeArrowheads="1"/>
          </p:cNvSpPr>
          <p:nvPr/>
        </p:nvSpPr>
        <p:spPr bwMode="auto">
          <a:xfrm>
            <a:off x="4191000" y="3617913"/>
            <a:ext cx="1082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1"/>
            <a:r>
              <a:rPr lang="fa-IR" u="none">
                <a:cs typeface="B Nazanin" pitchFamily="2" charset="-78"/>
              </a:rPr>
              <a:t>مانتيس</a:t>
            </a:r>
            <a:endParaRPr lang="en-US" u="none">
              <a:cs typeface="B Nazanin" pitchFamily="2" charset="-78"/>
            </a:endParaRPr>
          </a:p>
        </p:txBody>
      </p:sp>
      <p:sp>
        <p:nvSpPr>
          <p:cNvPr id="29707" name="Text Box 22"/>
          <p:cNvSpPr txBox="1">
            <a:spLocks noChangeArrowheads="1"/>
          </p:cNvSpPr>
          <p:nvPr/>
        </p:nvSpPr>
        <p:spPr bwMode="auto">
          <a:xfrm>
            <a:off x="1371600" y="4114800"/>
            <a:ext cx="731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r" rtl="1">
              <a:buFont typeface="Wingdings" pitchFamily="2" charset="2"/>
              <a:buChar char="§"/>
            </a:pPr>
            <a:r>
              <a:rPr lang="fa-IR" u="none" dirty="0">
                <a:cs typeface="B Nazanin" pitchFamily="2" charset="-78"/>
              </a:rPr>
              <a:t>مانتيس:عدد علامت دار با مميز ثابت(خواه عدد صحيح و يا عدد كسري).</a:t>
            </a:r>
          </a:p>
          <a:p>
            <a:pPr lvl="1" algn="r" rtl="1">
              <a:buFont typeface="Wingdings" pitchFamily="2" charset="2"/>
              <a:buChar char="§"/>
            </a:pPr>
            <a:r>
              <a:rPr lang="fa-IR" u="none" dirty="0">
                <a:cs typeface="B Nazanin" pitchFamily="2" charset="-78"/>
              </a:rPr>
              <a:t>نما</a:t>
            </a:r>
            <a:r>
              <a:rPr lang="fa-IR" u="none" dirty="0">
                <a:cs typeface="B Nazanin" pitchFamily="2" charset="-78"/>
                <a:sym typeface="Wingdings" pitchFamily="2" charset="2"/>
              </a:rPr>
              <a:t>:مكان مميز را مشخص مي‌كند.</a:t>
            </a:r>
            <a:endParaRPr lang="en-US" u="none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sz="2800" b="1" smtClean="0">
                <a:cs typeface="B Nazanin" pitchFamily="2" charset="-78"/>
              </a:rPr>
              <a:t>اعداد با مميز شناور</a:t>
            </a:r>
            <a:endParaRPr lang="en-US" sz="2800" b="1" smtClean="0">
              <a:cs typeface="B Nazanin" pitchFamily="2" charset="-78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</a:pPr>
            <a:r>
              <a:rPr lang="fa-IR" sz="2400" smtClean="0"/>
              <a:t>مثال:</a:t>
            </a:r>
            <a:endParaRPr lang="en-US" sz="2400" smtClean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779463" y="2665413"/>
            <a:ext cx="3763962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525713" y="3260725"/>
            <a:ext cx="256480" cy="3338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0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3546475" y="3260725"/>
            <a:ext cx="1090042" cy="3338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.1234567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972175" y="3260725"/>
            <a:ext cx="256480" cy="3338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0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7026275" y="3260725"/>
            <a:ext cx="384721" cy="3338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04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2330450" y="2992438"/>
            <a:ext cx="602729" cy="3338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sign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5865813" y="3044825"/>
            <a:ext cx="602729" cy="3338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 dirty="0">
                <a:ea typeface="Gulim" pitchFamily="34" charset="-127"/>
                <a:cs typeface="B Nazanin" pitchFamily="2" charset="-78"/>
              </a:rPr>
              <a:t>sign</a:t>
            </a:r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2535238" y="3571875"/>
            <a:ext cx="2514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5935663" y="3571875"/>
            <a:ext cx="16525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3175000" y="3506788"/>
            <a:ext cx="1128514" cy="3338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mantissa</a:t>
            </a: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6094413" y="3506788"/>
            <a:ext cx="1154162" cy="3338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 dirty="0">
                <a:ea typeface="Gulim" pitchFamily="34" charset="-127"/>
                <a:cs typeface="B Nazanin" pitchFamily="2" charset="-78"/>
              </a:rPr>
              <a:t>exponent</a:t>
            </a: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3052763" y="3822700"/>
            <a:ext cx="2529539" cy="3338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==&gt;  +.1234567 x 10</a:t>
            </a:r>
            <a:r>
              <a:rPr kumimoji="1" lang="en-US" altLang="ko-KR" b="1" u="none" baseline="30000">
                <a:ea typeface="Gulim" pitchFamily="34" charset="-127"/>
                <a:cs typeface="B Nazanin" pitchFamily="2" charset="-78"/>
              </a:rPr>
              <a:t>+04</a:t>
            </a:r>
            <a:endParaRPr kumimoji="1" lang="en-US" altLang="ko-KR" b="1" u="none">
              <a:ea typeface="Gulim" pitchFamily="34" charset="-127"/>
              <a:cs typeface="B Nazanin" pitchFamily="2" charset="-78"/>
            </a:endParaRP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901700" y="2717800"/>
            <a:ext cx="7632700" cy="1804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533400" y="2743200"/>
            <a:ext cx="7631113" cy="1806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</a:pPr>
            <a:endParaRPr kumimoji="1" lang="en-US" sz="2000" b="1" u="none">
              <a:ea typeface="Gulim" pitchFamily="34" charset="-127"/>
              <a:cs typeface="B Nazanin" pitchFamily="2" charset="-78"/>
            </a:endParaRP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550863" y="4097338"/>
            <a:ext cx="8159750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0739" name="Rectangle 20"/>
          <p:cNvSpPr>
            <a:spLocks noChangeArrowheads="1"/>
          </p:cNvSpPr>
          <p:nvPr/>
        </p:nvSpPr>
        <p:spPr bwMode="auto">
          <a:xfrm>
            <a:off x="609600" y="4572000"/>
            <a:ext cx="8001000" cy="59529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defTabSz="762000" rtl="1" eaLnBrk="0" hangingPunct="0">
              <a:lnSpc>
                <a:spcPct val="90000"/>
              </a:lnSpc>
            </a:pPr>
            <a:r>
              <a:rPr kumimoji="1" lang="fa-IR" altLang="ko-KR" b="1" u="none" dirty="0">
                <a:ea typeface="Gulim" pitchFamily="34" charset="-127"/>
                <a:cs typeface="B Nazanin" pitchFamily="2" charset="-78"/>
              </a:rPr>
              <a:t>نكته: در نمايش اعداد به صورت شناور تنها مانتيس(</a:t>
            </a:r>
            <a:r>
              <a:rPr kumimoji="1" lang="en-US" altLang="ko-KR" b="1" u="none" dirty="0">
                <a:ea typeface="Gulim" pitchFamily="34" charset="-127"/>
                <a:cs typeface="B Nazanin" pitchFamily="2" charset="-78"/>
              </a:rPr>
              <a:t>M</a:t>
            </a:r>
            <a:r>
              <a:rPr kumimoji="1" lang="fa-IR" altLang="ko-KR" b="1" u="none" dirty="0">
                <a:ea typeface="Gulim" pitchFamily="34" charset="-127"/>
                <a:cs typeface="B Nazanin" pitchFamily="2" charset="-78"/>
              </a:rPr>
              <a:t>)و نما(</a:t>
            </a:r>
            <a:r>
              <a:rPr kumimoji="1" lang="en-US" altLang="ko-KR" b="1" u="none" dirty="0">
                <a:ea typeface="Gulim" pitchFamily="34" charset="-127"/>
                <a:cs typeface="B Nazanin" pitchFamily="2" charset="-78"/>
              </a:rPr>
              <a:t>E</a:t>
            </a:r>
            <a:r>
              <a:rPr kumimoji="1" lang="fa-IR" altLang="ko-KR" b="1" u="none" dirty="0">
                <a:ea typeface="Gulim" pitchFamily="34" charset="-127"/>
                <a:cs typeface="B Nazanin" pitchFamily="2" charset="-78"/>
              </a:rPr>
              <a:t>)صريحاًنمايش داده مي شوند.مبنا و مكان مميز به صورت ضمني استنباط مي شوند. </a:t>
            </a:r>
            <a:endParaRPr kumimoji="1" lang="en-US" altLang="ko-KR" b="1" u="none" dirty="0">
              <a:ea typeface="Gulim" pitchFamily="34" charset="-127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sz="2800" b="1" smtClean="0">
                <a:cs typeface="B Nazanin" pitchFamily="2" charset="-78"/>
              </a:rPr>
              <a:t>اعداد با مميز شناور</a:t>
            </a:r>
            <a:endParaRPr lang="en-US" sz="2800" b="1" smtClean="0">
              <a:cs typeface="B Nazanin" pitchFamily="2" charset="-78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</a:pPr>
            <a:r>
              <a:rPr lang="fa-IR" sz="2400" smtClean="0"/>
              <a:t>مثال:عدد 1001.11+را به صورت يك عدد با مميز شناور 16بيتي (6بيت نما و 10 بيت مانتيس)نمايش دهيد.</a:t>
            </a:r>
          </a:p>
          <a:p>
            <a:pPr algn="r" rtl="1" eaLnBrk="1" hangingPunct="1">
              <a:buFontTx/>
              <a:buNone/>
            </a:pPr>
            <a:endParaRPr lang="en-US" sz="2400" smtClean="0"/>
          </a:p>
        </p:txBody>
      </p:sp>
      <p:sp>
        <p:nvSpPr>
          <p:cNvPr id="31748" name="Rectangle 21"/>
          <p:cNvSpPr>
            <a:spLocks noChangeArrowheads="1"/>
          </p:cNvSpPr>
          <p:nvPr/>
        </p:nvSpPr>
        <p:spPr bwMode="auto">
          <a:xfrm>
            <a:off x="2971800" y="3124200"/>
            <a:ext cx="3052246" cy="11813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3500" tIns="25400" rIns="63500" bIns="25400">
            <a:spAutoFit/>
          </a:bodyPr>
          <a:lstStyle/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0    0  00100   100111000   </a:t>
            </a:r>
          </a:p>
          <a:p>
            <a:pPr algn="l" defTabSz="762000" eaLnBrk="0" hangingPunct="0">
              <a:lnSpc>
                <a:spcPct val="102000"/>
              </a:lnSpc>
            </a:pPr>
            <a:endParaRPr kumimoji="1" lang="en-US" altLang="ko-KR" b="1" u="none">
              <a:ea typeface="Gulim" pitchFamily="34" charset="-127"/>
              <a:cs typeface="B Nazanin" pitchFamily="2" charset="-78"/>
            </a:endParaRPr>
          </a:p>
          <a:p>
            <a:pPr algn="l" defTabSz="762000" eaLnBrk="0" hangingPunct="0">
              <a:lnSpc>
                <a:spcPct val="102000"/>
              </a:lnSpc>
            </a:pPr>
            <a:endParaRPr kumimoji="1" lang="en-US" altLang="ko-KR" b="1" u="none">
              <a:ea typeface="Gulim" pitchFamily="34" charset="-127"/>
              <a:cs typeface="B Nazanin" pitchFamily="2" charset="-78"/>
            </a:endParaRPr>
          </a:p>
          <a:p>
            <a:pPr algn="l" defTabSz="762000" eaLnBrk="0" hangingPunct="0">
              <a:lnSpc>
                <a:spcPct val="102000"/>
              </a:lnSpc>
            </a:pPr>
            <a:r>
              <a:rPr kumimoji="1" lang="en-US" altLang="ko-KR" b="1" u="none">
                <a:ea typeface="Gulim" pitchFamily="34" charset="-127"/>
                <a:cs typeface="B Nazanin" pitchFamily="2" charset="-78"/>
              </a:rPr>
              <a:t>0    0  00101   010011100     </a:t>
            </a:r>
          </a:p>
        </p:txBody>
      </p:sp>
      <p:sp>
        <p:nvSpPr>
          <p:cNvPr id="31749" name="Line 22"/>
          <p:cNvSpPr>
            <a:spLocks noChangeShapeType="1"/>
          </p:cNvSpPr>
          <p:nvPr/>
        </p:nvSpPr>
        <p:spPr bwMode="auto">
          <a:xfrm>
            <a:off x="3427413" y="3449638"/>
            <a:ext cx="9159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1750" name="Rectangle 23"/>
          <p:cNvSpPr>
            <a:spLocks noChangeArrowheads="1"/>
          </p:cNvSpPr>
          <p:nvPr/>
        </p:nvSpPr>
        <p:spPr bwMode="auto">
          <a:xfrm>
            <a:off x="3741650" y="3567113"/>
            <a:ext cx="346250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defTabSz="762000" eaLnBrk="0" hangingPunct="0">
              <a:lnSpc>
                <a:spcPct val="90000"/>
              </a:lnSpc>
            </a:pPr>
            <a:r>
              <a:rPr kumimoji="1" lang="fa-IR" altLang="ko-KR" sz="1400" b="1" u="none">
                <a:ea typeface="Gulim" pitchFamily="34" charset="-127"/>
                <a:cs typeface="B Nazanin" pitchFamily="2" charset="-78"/>
              </a:rPr>
              <a:t>نما</a:t>
            </a:r>
            <a:endParaRPr kumimoji="1" lang="en-US" altLang="ko-KR" sz="1400" b="1" u="none">
              <a:ea typeface="Gulim" pitchFamily="34" charset="-127"/>
              <a:cs typeface="B Nazanin" pitchFamily="2" charset="-78"/>
            </a:endParaRPr>
          </a:p>
        </p:txBody>
      </p:sp>
      <p:sp>
        <p:nvSpPr>
          <p:cNvPr id="31751" name="Line 24"/>
          <p:cNvSpPr>
            <a:spLocks noChangeShapeType="1"/>
          </p:cNvSpPr>
          <p:nvPr/>
        </p:nvSpPr>
        <p:spPr bwMode="auto">
          <a:xfrm>
            <a:off x="4530725" y="3448050"/>
            <a:ext cx="11271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1752" name="Rectangle 25"/>
          <p:cNvSpPr>
            <a:spLocks noChangeArrowheads="1"/>
          </p:cNvSpPr>
          <p:nvPr/>
        </p:nvSpPr>
        <p:spPr bwMode="auto">
          <a:xfrm>
            <a:off x="4575175" y="3567113"/>
            <a:ext cx="636394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fa-IR" altLang="ko-KR" sz="1400" b="1" u="none">
                <a:ea typeface="Gulim" pitchFamily="34" charset="-127"/>
                <a:cs typeface="B Nazanin" pitchFamily="2" charset="-78"/>
              </a:rPr>
              <a:t>مانتيس</a:t>
            </a:r>
            <a:endParaRPr kumimoji="1" lang="en-US" altLang="ko-KR" sz="1400" b="1" u="none">
              <a:ea typeface="Gulim" pitchFamily="34" charset="-127"/>
              <a:cs typeface="B Nazanin" pitchFamily="2" charset="-78"/>
            </a:endParaRPr>
          </a:p>
        </p:txBody>
      </p:sp>
      <p:sp>
        <p:nvSpPr>
          <p:cNvPr id="31753" name="Line 26"/>
          <p:cNvSpPr>
            <a:spLocks noChangeShapeType="1"/>
          </p:cNvSpPr>
          <p:nvPr/>
        </p:nvSpPr>
        <p:spPr bwMode="auto">
          <a:xfrm>
            <a:off x="2925763" y="3444875"/>
            <a:ext cx="357187" cy="79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1754" name="Rectangle 27"/>
          <p:cNvSpPr>
            <a:spLocks noChangeArrowheads="1"/>
          </p:cNvSpPr>
          <p:nvPr/>
        </p:nvSpPr>
        <p:spPr bwMode="auto">
          <a:xfrm>
            <a:off x="2833688" y="3567113"/>
            <a:ext cx="586700" cy="2836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fa-IR" altLang="ko-KR" sz="1400" b="1" u="none">
                <a:ea typeface="Gulim" pitchFamily="34" charset="-127"/>
                <a:cs typeface="B Nazanin" pitchFamily="2" charset="-78"/>
              </a:rPr>
              <a:t>علامت</a:t>
            </a:r>
            <a:endParaRPr kumimoji="1" lang="en-US" altLang="ko-KR" sz="1400" b="1" u="none">
              <a:ea typeface="Gulim" pitchFamily="34" charset="-127"/>
              <a:cs typeface="B Nazanin" pitchFamily="2" charset="-78"/>
            </a:endParaRPr>
          </a:p>
        </p:txBody>
      </p:sp>
      <p:sp>
        <p:nvSpPr>
          <p:cNvPr id="31755" name="Rectangle 28"/>
          <p:cNvSpPr>
            <a:spLocks noChangeArrowheads="1"/>
          </p:cNvSpPr>
          <p:nvPr/>
        </p:nvSpPr>
        <p:spPr bwMode="auto">
          <a:xfrm>
            <a:off x="2028825" y="3703638"/>
            <a:ext cx="309381" cy="3390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defTabSz="762000" rtl="1" eaLnBrk="0" hangingPunct="0">
              <a:lnSpc>
                <a:spcPct val="90000"/>
              </a:lnSpc>
            </a:pPr>
            <a:r>
              <a:rPr kumimoji="1" lang="fa-IR" altLang="ko-KR" b="1" u="none">
                <a:ea typeface="Gulim" pitchFamily="34" charset="-127"/>
                <a:cs typeface="B Nazanin" pitchFamily="2" charset="-78"/>
              </a:rPr>
              <a:t>يا</a:t>
            </a:r>
            <a:endParaRPr kumimoji="1" lang="en-US" altLang="ko-KR" b="1" u="none">
              <a:ea typeface="Gulim" pitchFamily="34" charset="-127"/>
              <a:cs typeface="B Nazanin" pitchFamily="2" charset="-78"/>
            </a:endParaRPr>
          </a:p>
        </p:txBody>
      </p:sp>
      <p:sp>
        <p:nvSpPr>
          <p:cNvPr id="31756" name="Line 29"/>
          <p:cNvSpPr>
            <a:spLocks noChangeShapeType="1"/>
          </p:cNvSpPr>
          <p:nvPr/>
        </p:nvSpPr>
        <p:spPr bwMode="auto">
          <a:xfrm>
            <a:off x="3427413" y="3984625"/>
            <a:ext cx="8874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1757" name="Line 30"/>
          <p:cNvSpPr>
            <a:spLocks noChangeShapeType="1"/>
          </p:cNvSpPr>
          <p:nvPr/>
        </p:nvSpPr>
        <p:spPr bwMode="auto">
          <a:xfrm>
            <a:off x="4492625" y="3984625"/>
            <a:ext cx="11953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1758" name="Line 31"/>
          <p:cNvSpPr>
            <a:spLocks noChangeShapeType="1"/>
          </p:cNvSpPr>
          <p:nvPr/>
        </p:nvSpPr>
        <p:spPr bwMode="auto">
          <a:xfrm>
            <a:off x="2917825" y="3981450"/>
            <a:ext cx="357188" cy="79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200" dirty="0" smtClean="0">
                <a:cs typeface="B Traffic" panose="00000400000000000000" pitchFamily="2" charset="-78"/>
              </a:rPr>
              <a:t>نمایش اعداد ممیز شناور در استاندارد </a:t>
            </a:r>
            <a:r>
              <a:rPr lang="en-US" sz="3200" dirty="0" smtClean="0">
                <a:cs typeface="B Traffic" panose="00000400000000000000" pitchFamily="2" charset="-78"/>
              </a:rPr>
              <a:t>IEEE 754</a:t>
            </a:r>
            <a:endParaRPr lang="en-US" sz="3200" dirty="0">
              <a:cs typeface="B Traffic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330" y="2367093"/>
            <a:ext cx="7772870" cy="342410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 rtl="1"/>
            <a:r>
              <a:rPr lang="fa-IR" sz="2400" dirty="0">
                <a:cs typeface="B Nazanin" panose="00000400000000000000" pitchFamily="2" charset="-78"/>
              </a:rPr>
              <a:t>استاندارد </a:t>
            </a:r>
            <a:r>
              <a:rPr lang="en-US" sz="2400" dirty="0" smtClean="0">
                <a:cs typeface="B Nazanin" panose="00000400000000000000" pitchFamily="2" charset="-78"/>
              </a:rPr>
              <a:t>IEEE</a:t>
            </a:r>
            <a:r>
              <a:rPr lang="fa-IR" sz="2400" dirty="0" smtClean="0">
                <a:cs typeface="B Nazanin" panose="00000400000000000000" pitchFamily="2" charset="-78"/>
              </a:rPr>
              <a:t> در سال 1985</a:t>
            </a:r>
            <a:r>
              <a:rPr lang="en-US" sz="2400" dirty="0" smtClean="0">
                <a:cs typeface="B Nazanin" panose="00000400000000000000" pitchFamily="2" charset="-78"/>
              </a:rPr>
              <a:t>، </a:t>
            </a:r>
            <a:r>
              <a:rPr lang="fa-IR" sz="2400" dirty="0">
                <a:cs typeface="B Nazanin" panose="00000400000000000000" pitchFamily="2" charset="-78"/>
              </a:rPr>
              <a:t>چند قالب کلی با دقت‌های مختلف از جمله دقت معمولی، دقت مضاعف و دقت‌های معمولی و مضاعف توسعه یافته برای نمایش اعداد ارائه </a:t>
            </a:r>
            <a:r>
              <a:rPr lang="fa-IR" sz="2400" dirty="0" smtClean="0">
                <a:cs typeface="B Nazanin" panose="00000400000000000000" pitchFamily="2" charset="-78"/>
              </a:rPr>
              <a:t>داده است.</a:t>
            </a:r>
          </a:p>
          <a:p>
            <a:pPr algn="just" rtl="1"/>
            <a:r>
              <a:rPr lang="fa-IR" sz="2400" dirty="0">
                <a:cs typeface="B Nazanin" panose="00000400000000000000" pitchFamily="2" charset="-78"/>
              </a:rPr>
              <a:t>مطابق این استاندارد، در دقت معمولی از 32 بیت و در دقت مضاعف از 64 بیت برای نمایش یک عدد استفاده می‌شود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algn="just" rtl="1"/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009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800" dirty="0">
                <a:cs typeface="B Traffic" panose="00000400000000000000" pitchFamily="2" charset="-78"/>
              </a:rPr>
              <a:t>استاندارد </a:t>
            </a:r>
            <a:r>
              <a:rPr lang="en-US" sz="4800" dirty="0">
                <a:cs typeface="B Traffic" panose="00000400000000000000" pitchFamily="2" charset="-78"/>
              </a:rPr>
              <a:t>IEEE 754</a:t>
            </a:r>
            <a:endParaRPr lang="en-US" dirty="0">
              <a:cs typeface="B Traffic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2103285"/>
            <a:ext cx="7772870" cy="342410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cs typeface="B Nazanin" panose="00000400000000000000" pitchFamily="2" charset="-78"/>
              </a:rPr>
              <a:t>هر نمایش از سه بخش تشکیل </a:t>
            </a:r>
            <a:r>
              <a:rPr lang="fa-IR" sz="2400" dirty="0" smtClean="0">
                <a:cs typeface="B Nazanin" panose="00000400000000000000" pitchFamily="2" charset="-78"/>
              </a:rPr>
              <a:t>می‌شود</a:t>
            </a:r>
            <a:r>
              <a:rPr lang="en-US" sz="2400" dirty="0" smtClean="0">
                <a:cs typeface="B Nazanin" panose="00000400000000000000" pitchFamily="2" charset="-78"/>
              </a:rPr>
              <a:t>:</a:t>
            </a:r>
          </a:p>
          <a:p>
            <a:pPr lvl="1" algn="r" rtl="1"/>
            <a:r>
              <a:rPr lang="en-US" sz="2000" dirty="0" smtClean="0">
                <a:cs typeface="B Nazanin" panose="00000400000000000000" pitchFamily="2" charset="-78"/>
              </a:rPr>
              <a:t>S</a:t>
            </a:r>
            <a:r>
              <a:rPr lang="fa-IR" sz="2000" dirty="0" smtClean="0">
                <a:cs typeface="B Nazanin" panose="00000400000000000000" pitchFamily="2" charset="-78"/>
              </a:rPr>
              <a:t>  : علامت.</a:t>
            </a:r>
          </a:p>
          <a:p>
            <a:pPr lvl="1" algn="r" rtl="1"/>
            <a:r>
              <a:rPr lang="en-US" sz="2000" dirty="0" smtClean="0">
                <a:cs typeface="B Nazanin" panose="00000400000000000000" pitchFamily="2" charset="-78"/>
              </a:rPr>
              <a:t>C</a:t>
            </a:r>
            <a:r>
              <a:rPr lang="fa-IR" sz="2000" dirty="0" smtClean="0">
                <a:cs typeface="B Nazanin" panose="00000400000000000000" pitchFamily="2" charset="-78"/>
              </a:rPr>
              <a:t> : </a:t>
            </a:r>
            <a:r>
              <a:rPr lang="fa-IR" sz="2000" dirty="0">
                <a:cs typeface="B Nazanin" panose="00000400000000000000" pitchFamily="2" charset="-78"/>
              </a:rPr>
              <a:t>نمای تعدیل </a:t>
            </a:r>
            <a:r>
              <a:rPr lang="fa-IR" sz="2000" dirty="0" smtClean="0">
                <a:cs typeface="B Nazanin" panose="00000400000000000000" pitchFamily="2" charset="-78"/>
              </a:rPr>
              <a:t>یافته.</a:t>
            </a:r>
          </a:p>
          <a:p>
            <a:pPr lvl="1" algn="r" rtl="1"/>
            <a:r>
              <a:rPr lang="en-US" sz="2000" dirty="0" smtClean="0">
                <a:cs typeface="B Nazanin" panose="00000400000000000000" pitchFamily="2" charset="-78"/>
              </a:rPr>
              <a:t>F</a:t>
            </a:r>
            <a:r>
              <a:rPr lang="fa-IR" sz="2000" dirty="0" smtClean="0">
                <a:cs typeface="B Nazanin" panose="00000400000000000000" pitchFamily="2" charset="-78"/>
              </a:rPr>
              <a:t> : </a:t>
            </a:r>
            <a:r>
              <a:rPr lang="fa-IR" sz="2000" dirty="0">
                <a:cs typeface="B Nazanin" panose="00000400000000000000" pitchFamily="2" charset="-78"/>
              </a:rPr>
              <a:t>قسمت کسری مانتیس نرمال </a:t>
            </a:r>
            <a:r>
              <a:rPr lang="fa-IR" sz="2000" dirty="0" smtClean="0">
                <a:cs typeface="B Nazanin" panose="00000400000000000000" pitchFamily="2" charset="-78"/>
              </a:rPr>
              <a:t>شده.</a:t>
            </a:r>
            <a:endParaRPr lang="en-US" sz="20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30" y="4267200"/>
            <a:ext cx="5183617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4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/>
              <a:t>استاندارد </a:t>
            </a:r>
            <a:r>
              <a:rPr lang="en-US" sz="4400" dirty="0" smtClean="0"/>
              <a:t>IEEE 754</a:t>
            </a:r>
            <a:r>
              <a:rPr lang="fa-IR" sz="4400" dirty="0" smtClean="0"/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330" y="2367093"/>
            <a:ext cx="7772870" cy="3424107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dirty="0">
                <a:cs typeface="B Nazanin" pitchFamily="2" charset="-78"/>
              </a:rPr>
              <a:t>دقت </a:t>
            </a:r>
            <a:r>
              <a:rPr lang="fa-IR" dirty="0" smtClean="0">
                <a:cs typeface="B Nazanin" pitchFamily="2" charset="-78"/>
              </a:rPr>
              <a:t>معمولی</a:t>
            </a:r>
            <a:r>
              <a:rPr lang="en-US" dirty="0" smtClean="0">
                <a:cs typeface="B Nazanin" pitchFamily="2" charset="-78"/>
              </a:rPr>
              <a:t>:</a:t>
            </a:r>
          </a:p>
          <a:p>
            <a:pPr lvl="1" algn="r" rtl="1"/>
            <a:r>
              <a:rPr lang="fa-IR" dirty="0">
                <a:cs typeface="B Nazanin" pitchFamily="2" charset="-78"/>
              </a:rPr>
              <a:t> یک بیت برای </a:t>
            </a:r>
            <a:r>
              <a:rPr lang="fa-IR" dirty="0" smtClean="0">
                <a:cs typeface="B Nazanin" pitchFamily="2" charset="-78"/>
              </a:rPr>
              <a:t>علامت (</a:t>
            </a:r>
            <a:r>
              <a:rPr lang="en-US" dirty="0" smtClean="0">
                <a:cs typeface="B Nazanin" pitchFamily="2" charset="-78"/>
              </a:rPr>
              <a:t>S</a:t>
            </a:r>
            <a:r>
              <a:rPr lang="fa-IR" dirty="0" smtClean="0">
                <a:cs typeface="B Nazanin" pitchFamily="2" charset="-78"/>
              </a:rPr>
              <a:t>)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8 </a:t>
            </a:r>
            <a:r>
              <a:rPr lang="fa-IR" dirty="0">
                <a:cs typeface="B Nazanin" pitchFamily="2" charset="-78"/>
              </a:rPr>
              <a:t>بیت آن برای نگهداری نمای تعدیل </a:t>
            </a:r>
            <a:r>
              <a:rPr lang="fa-IR" dirty="0" smtClean="0">
                <a:cs typeface="B Nazanin" pitchFamily="2" charset="-78"/>
              </a:rPr>
              <a:t>یافته</a:t>
            </a:r>
            <a:r>
              <a:rPr lang="en-US" dirty="0" smtClean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(</a:t>
            </a:r>
            <a:r>
              <a:rPr lang="en-US" dirty="0" smtClean="0">
                <a:cs typeface="B Nazanin" pitchFamily="2" charset="-78"/>
              </a:rPr>
              <a:t>S</a:t>
            </a:r>
            <a:r>
              <a:rPr lang="fa-IR" dirty="0" smtClean="0">
                <a:cs typeface="B Nazanin" pitchFamily="2" charset="-78"/>
              </a:rPr>
              <a:t>)</a:t>
            </a:r>
            <a:endParaRPr lang="en-US" dirty="0" smtClean="0">
              <a:cs typeface="B Nazanin" pitchFamily="2" charset="-78"/>
            </a:endParaRPr>
          </a:p>
          <a:p>
            <a:pPr lvl="1" algn="r" rtl="1"/>
            <a:r>
              <a:rPr lang="fa-IR" dirty="0">
                <a:cs typeface="B Nazanin" pitchFamily="2" charset="-78"/>
              </a:rPr>
              <a:t>23 بیت آن برای قسمت کسری مانتیس نرمال </a:t>
            </a:r>
            <a:r>
              <a:rPr lang="fa-IR" dirty="0" smtClean="0">
                <a:cs typeface="B Nazanin" pitchFamily="2" charset="-78"/>
              </a:rPr>
              <a:t>شده</a:t>
            </a: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(</a:t>
            </a:r>
            <a:r>
              <a:rPr lang="en-US" dirty="0" smtClean="0">
                <a:cs typeface="B Nazanin" pitchFamily="2" charset="-78"/>
              </a:rPr>
              <a:t>F</a:t>
            </a:r>
            <a:r>
              <a:rPr lang="fa-IR" dirty="0" smtClean="0">
                <a:cs typeface="B Nazanin" pitchFamily="2" charset="-78"/>
              </a:rPr>
              <a:t>)</a:t>
            </a:r>
            <a:endParaRPr lang="en-US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دقت مضاعف:</a:t>
            </a:r>
          </a:p>
          <a:p>
            <a:pPr lvl="1" algn="r" rtl="1"/>
            <a:r>
              <a:rPr lang="fa-IR" dirty="0">
                <a:cs typeface="B Nazanin" pitchFamily="2" charset="-78"/>
              </a:rPr>
              <a:t> یک بیت برای علامت (</a:t>
            </a:r>
            <a:r>
              <a:rPr lang="en-US" dirty="0">
                <a:cs typeface="B Nazanin" pitchFamily="2" charset="-78"/>
              </a:rPr>
              <a:t>S</a:t>
            </a:r>
            <a:r>
              <a:rPr lang="fa-IR" dirty="0">
                <a:cs typeface="B Nazanin" pitchFamily="2" charset="-78"/>
              </a:rPr>
              <a:t>)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11 </a:t>
            </a:r>
            <a:r>
              <a:rPr lang="fa-IR" dirty="0">
                <a:cs typeface="B Nazanin" pitchFamily="2" charset="-78"/>
              </a:rPr>
              <a:t>بیت آن برای نگهداری نمای تعدیل یافته</a:t>
            </a:r>
            <a:r>
              <a:rPr lang="en-US" dirty="0">
                <a:cs typeface="B Nazanin" pitchFamily="2" charset="-78"/>
              </a:rPr>
              <a:t> </a:t>
            </a:r>
            <a:r>
              <a:rPr lang="fa-IR" dirty="0">
                <a:cs typeface="B Nazanin" pitchFamily="2" charset="-78"/>
              </a:rPr>
              <a:t>(</a:t>
            </a:r>
            <a:r>
              <a:rPr lang="en-US" dirty="0">
                <a:cs typeface="B Nazanin" pitchFamily="2" charset="-78"/>
              </a:rPr>
              <a:t>S</a:t>
            </a:r>
            <a:r>
              <a:rPr lang="fa-IR" dirty="0">
                <a:cs typeface="B Nazanin" pitchFamily="2" charset="-78"/>
              </a:rPr>
              <a:t>)</a:t>
            </a:r>
            <a:endParaRPr lang="en-US" dirty="0">
              <a:cs typeface="B Nazanin" pitchFamily="2" charset="-78"/>
            </a:endParaRPr>
          </a:p>
          <a:p>
            <a:pPr lvl="1" algn="r" rtl="1"/>
            <a:r>
              <a:rPr lang="fa-IR" dirty="0" smtClean="0">
                <a:cs typeface="B Nazanin" pitchFamily="2" charset="-78"/>
              </a:rPr>
              <a:t>52 بیت </a:t>
            </a:r>
            <a:r>
              <a:rPr lang="fa-IR" dirty="0">
                <a:cs typeface="B Nazanin" pitchFamily="2" charset="-78"/>
              </a:rPr>
              <a:t>آن برای قسمت کسری مانتیس نرمال شده (</a:t>
            </a:r>
            <a:r>
              <a:rPr lang="en-US" dirty="0">
                <a:cs typeface="B Nazanin" pitchFamily="2" charset="-78"/>
              </a:rPr>
              <a:t>F</a:t>
            </a:r>
            <a:r>
              <a:rPr lang="fa-IR" dirty="0">
                <a:cs typeface="B Nazanin" pitchFamily="2" charset="-78"/>
              </a:rPr>
              <a:t>)</a:t>
            </a:r>
            <a:endParaRPr lang="en-US" dirty="0">
              <a:cs typeface="B Nazanin" pitchFamily="2" charset="-78"/>
            </a:endParaRP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359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685330" y="2367093"/>
            <a:ext cx="7772870" cy="342410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38" y="1646237"/>
            <a:ext cx="9150876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82638" y="228600"/>
            <a:ext cx="7772400" cy="1143000"/>
          </a:xfrm>
        </p:spPr>
        <p:txBody>
          <a:bodyPr/>
          <a:lstStyle/>
          <a:p>
            <a:pPr algn="ctr"/>
            <a:r>
              <a:rPr lang="fa-IR" altLang="zh-TW" sz="4000" dirty="0">
                <a:solidFill>
                  <a:schemeClr val="tx2"/>
                </a:solidFill>
                <a:latin typeface="Arial" pitchFamily="34" charset="0"/>
                <a:ea typeface="+mn-ea"/>
              </a:rPr>
              <a:t>این</a:t>
            </a:r>
            <a:r>
              <a:rPr lang="fa-IR" altLang="zh-TW" sz="4000" b="1" dirty="0">
                <a:latin typeface="Arial" pitchFamily="34" charset="0"/>
                <a:ea typeface="新細明體" pitchFamily="18" charset="-120"/>
                <a:cs typeface="Arial" pitchFamily="34" charset="0"/>
              </a:rPr>
              <a:t> </a:t>
            </a:r>
            <a:r>
              <a:rPr lang="fa-IR" altLang="zh-TW" sz="4000" dirty="0">
                <a:solidFill>
                  <a:schemeClr val="tx2"/>
                </a:solidFill>
                <a:latin typeface="Arial" pitchFamily="34" charset="0"/>
                <a:ea typeface="+mn-ea"/>
              </a:rPr>
              <a:t>درس</a:t>
            </a:r>
            <a:r>
              <a:rPr lang="fa-IR" altLang="zh-TW" sz="4000" b="1" dirty="0">
                <a:latin typeface="Arial" pitchFamily="34" charset="0"/>
                <a:ea typeface="新細明體" pitchFamily="18" charset="-120"/>
                <a:cs typeface="Arial" pitchFamily="34" charset="0"/>
              </a:rPr>
              <a:t> </a:t>
            </a:r>
            <a:r>
              <a:rPr lang="fa-IR" altLang="zh-TW" sz="4000" dirty="0">
                <a:solidFill>
                  <a:schemeClr val="tx2"/>
                </a:solidFill>
                <a:latin typeface="Arial" pitchFamily="34" charset="0"/>
                <a:ea typeface="+mn-ea"/>
              </a:rPr>
              <a:t>در</a:t>
            </a:r>
            <a:r>
              <a:rPr lang="fa-IR" altLang="zh-TW" sz="4000" b="1" dirty="0">
                <a:latin typeface="Arial" pitchFamily="34" charset="0"/>
                <a:ea typeface="新細明體" pitchFamily="18" charset="-120"/>
                <a:cs typeface="Arial" pitchFamily="34" charset="0"/>
              </a:rPr>
              <a:t> </a:t>
            </a:r>
            <a:r>
              <a:rPr lang="fa-IR" altLang="zh-TW" sz="4000" dirty="0">
                <a:solidFill>
                  <a:schemeClr val="tx2"/>
                </a:solidFill>
                <a:latin typeface="Arial" pitchFamily="34" charset="0"/>
                <a:ea typeface="+mn-ea"/>
              </a:rPr>
              <a:t>مورد</a:t>
            </a:r>
            <a:r>
              <a:rPr lang="fa-IR" altLang="zh-TW" sz="4000" b="1" dirty="0">
                <a:latin typeface="Arial" pitchFamily="34" charset="0"/>
                <a:ea typeface="新細明體" pitchFamily="18" charset="-120"/>
                <a:cs typeface="Arial" pitchFamily="34" charset="0"/>
              </a:rPr>
              <a:t> </a:t>
            </a:r>
            <a:r>
              <a:rPr lang="fa-IR" altLang="zh-TW" sz="4000" dirty="0">
                <a:solidFill>
                  <a:schemeClr val="tx2"/>
                </a:solidFill>
                <a:latin typeface="Arial" pitchFamily="34" charset="0"/>
                <a:ea typeface="+mn-ea"/>
              </a:rPr>
              <a:t>چیست</a:t>
            </a:r>
            <a:r>
              <a:rPr lang="fa-IR" altLang="zh-TW" sz="4000" b="1" dirty="0">
                <a:latin typeface="Arial" pitchFamily="34" charset="0"/>
                <a:ea typeface="新細明體" pitchFamily="18" charset="-120"/>
                <a:cs typeface="Arial" pitchFamily="34" charset="0"/>
              </a:rPr>
              <a:t>؟</a:t>
            </a:r>
            <a:endParaRPr lang="en-US" altLang="zh-TW" sz="4000" b="1" dirty="0">
              <a:latin typeface="Arial" pitchFamily="34" charset="0"/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819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782638" y="2371725"/>
            <a:ext cx="7772400" cy="2543175"/>
          </a:xfrm>
        </p:spPr>
        <p:txBody>
          <a:bodyPr>
            <a:noAutofit/>
          </a:bodyPr>
          <a:lstStyle/>
          <a:p>
            <a:pPr algn="just">
              <a:lnSpc>
                <a:spcPct val="140000"/>
              </a:lnSpc>
              <a:buFont typeface="Wingdings" pitchFamily="2" charset="2"/>
              <a:buNone/>
            </a:pPr>
            <a:r>
              <a:rPr lang="zh-TW" altLang="en-US" b="1" dirty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	</a:t>
            </a:r>
            <a:r>
              <a:rPr lang="fa-IR" altLang="zh-TW" b="1" dirty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این درس در مورد ساختار </a:t>
            </a:r>
            <a:r>
              <a:rPr lang="fa-IR" altLang="zh-TW" b="1" dirty="0" smtClean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و چگونگی </a:t>
            </a:r>
            <a:r>
              <a:rPr lang="fa-IR" altLang="zh-TW" b="1" dirty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طراحی </a:t>
            </a:r>
            <a:r>
              <a:rPr lang="fa-IR" altLang="zh-TW" b="1" dirty="0" smtClean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کامپیوترهای </a:t>
            </a:r>
            <a:r>
              <a:rPr lang="fa-IR" altLang="zh-TW" b="1" dirty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دیجیتالی </a:t>
            </a:r>
            <a:r>
              <a:rPr lang="fa-IR" altLang="zh-TW" b="1" dirty="0" smtClean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است. </a:t>
            </a:r>
            <a:r>
              <a:rPr lang="fa-IR" altLang="zh-TW" b="1" dirty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این مطلب معروف به “معماری کامپیوتر” </a:t>
            </a:r>
            <a:r>
              <a:rPr lang="fa-IR" altLang="zh-TW" b="1" dirty="0" smtClean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است </a:t>
            </a:r>
            <a:r>
              <a:rPr lang="fa-IR" altLang="zh-TW" b="1" dirty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(که شامل معماری مجموعه دستورالعمل + سازماندهی </a:t>
            </a:r>
            <a:r>
              <a:rPr lang="fa-IR" altLang="zh-TW" b="1" dirty="0" smtClean="0">
                <a:solidFill>
                  <a:schemeClr val="tx2"/>
                </a:solidFill>
                <a:latin typeface="Arial" pitchFamily="34" charset="0"/>
                <a:ea typeface="新細明體" pitchFamily="18" charset="-120"/>
              </a:rPr>
              <a:t>سخت‌افزاری می‌باشد).</a:t>
            </a:r>
            <a:endParaRPr lang="en-US" altLang="zh-TW" b="1" dirty="0">
              <a:solidFill>
                <a:schemeClr val="tx2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4D393-F424-4D7B-9440-88C2DBA26138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 smtClean="0"/>
              <a:t>کنکور ارشد 93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371600" y="1594561"/>
            <a:ext cx="6248399" cy="485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a-IR" sz="3600" dirty="0" smtClean="0"/>
              <a:t>کنکور ارشد 95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85330" y="2367093"/>
            <a:ext cx="7772870" cy="342410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66" y="1162049"/>
            <a:ext cx="8811533" cy="550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79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/>
              <a:t>کنکور دکتری- معماری کامپیوتر 1398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85330" y="2367093"/>
            <a:ext cx="7772870" cy="342410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09" y="1647824"/>
            <a:ext cx="6373091" cy="464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1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جلسه آينده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599"/>
            <a:ext cx="8229600" cy="4038917"/>
          </a:xfrm>
        </p:spPr>
        <p:txBody>
          <a:bodyPr/>
          <a:lstStyle/>
          <a:p>
            <a:r>
              <a:rPr lang="fa-IR" sz="4000" dirty="0" smtClean="0"/>
              <a:t>زبان انتقال ثباتی </a:t>
            </a:r>
          </a:p>
          <a:p>
            <a:pPr algn="l" rtl="0">
              <a:buNone/>
            </a:pPr>
            <a:r>
              <a:rPr lang="en-US" dirty="0" smtClean="0"/>
              <a:t>Register Transfer Language-RTL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2" name="Text Box 4"/>
          <p:cNvSpPr txBox="1">
            <a:spLocks noChangeArrowheads="1"/>
          </p:cNvSpPr>
          <p:nvPr/>
        </p:nvSpPr>
        <p:spPr bwMode="auto">
          <a:xfrm>
            <a:off x="5143504" y="214290"/>
            <a:ext cx="37528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a-IR" alt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- هدف این </a:t>
            </a:r>
            <a:r>
              <a:rPr lang="fa-IR" alt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B Titr" pitchFamily="2" charset="-78"/>
              </a:rPr>
              <a:t>درس </a:t>
            </a:r>
            <a:endParaRPr lang="fa-IR" altLang="zh-CN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B Titr" pitchFamily="2" charset="-78"/>
            </a:endParaRPr>
          </a:p>
        </p:txBody>
      </p:sp>
      <p:sp>
        <p:nvSpPr>
          <p:cNvPr id="688133" name="Text Box 5"/>
          <p:cNvSpPr txBox="1">
            <a:spLocks noChangeArrowheads="1"/>
          </p:cNvSpPr>
          <p:nvPr/>
        </p:nvSpPr>
        <p:spPr bwMode="auto">
          <a:xfrm>
            <a:off x="285720" y="2055674"/>
            <a:ext cx="80010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buFontTx/>
              <a:buChar char="•"/>
            </a:pPr>
            <a:r>
              <a:rPr lang="fa-IR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Lotus" pitchFamily="2" charset="-78"/>
                <a:cs typeface="B Nazanin" pitchFamily="2" charset="-78"/>
              </a:rPr>
              <a:t> </a:t>
            </a:r>
            <a:r>
              <a:rPr lang="fa-IR" sz="3600" dirty="0" smtClean="0">
                <a:latin typeface="Times New Roman" pitchFamily="18" charset="0"/>
                <a:cs typeface="B Nazanin" pitchFamily="2" charset="-78"/>
              </a:rPr>
              <a:t>یافتن توانایی ارائه اطلاعات پایه از معماری و سازماندهی  کامپیوتر در جریان طراحی کامل یک کامپیوتر</a:t>
            </a:r>
            <a:endParaRPr lang="fa-IR" sz="3600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88137" name="Text Box 9"/>
          <p:cNvSpPr txBox="1">
            <a:spLocks noChangeArrowheads="1"/>
          </p:cNvSpPr>
          <p:nvPr/>
        </p:nvSpPr>
        <p:spPr bwMode="auto">
          <a:xfrm>
            <a:off x="685800" y="4724400"/>
            <a:ext cx="617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800000"/>
                </a:solidFill>
                <a:latin typeface="Lotus" pitchFamily="2" charset="-78"/>
                <a:cs typeface="Lotus" pitchFamily="2" charset="-78"/>
              </a:rPr>
              <a:t>  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72198" y="0"/>
            <a:ext cx="2828916" cy="1143000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- منابع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 </a:t>
            </a:r>
            <a:r>
              <a:rPr lang="fa-IR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B Titr" pitchFamily="2" charset="-78"/>
              </a:rPr>
              <a:t>اصلي</a:t>
            </a:r>
            <a:endParaRPr lang="en-US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D142D-6E4C-458B-82A7-8156520CF12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33400" y="1676400"/>
            <a:ext cx="6858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cs typeface="B Nazanin" pitchFamily="2" charset="-78"/>
              </a:rPr>
              <a:t>1- معماري سيستم‌هاي کامپيوتري</a:t>
            </a:r>
          </a:p>
          <a:p>
            <a:pPr algn="r" rtl="1"/>
            <a:r>
              <a:rPr lang="fa-IR" sz="2800" dirty="0" smtClean="0">
                <a:cs typeface="B Nazanin" pitchFamily="2" charset="-78"/>
              </a:rPr>
              <a:t>	نويسنده: موريس مانو</a:t>
            </a:r>
          </a:p>
          <a:p>
            <a:pPr algn="r" rtl="1"/>
            <a:r>
              <a:rPr lang="fa-IR" sz="2800" dirty="0" smtClean="0">
                <a:cs typeface="B Nazanin" pitchFamily="2" charset="-78"/>
              </a:rPr>
              <a:t>	مترجم: امير صادقي</a:t>
            </a:r>
          </a:p>
          <a:p>
            <a:pPr algn="r" rtl="1"/>
            <a:endParaRPr lang="fa-IR" sz="2800" dirty="0" smtClean="0">
              <a:cs typeface="B Nazanin" pitchFamily="2" charset="-78"/>
            </a:endParaRPr>
          </a:p>
          <a:p>
            <a:pPr algn="r" rtl="1"/>
            <a:r>
              <a:rPr lang="fa-IR" sz="2800" dirty="0" smtClean="0">
                <a:cs typeface="B Nazanin" pitchFamily="2" charset="-78"/>
              </a:rPr>
              <a:t>2- طراحی و معماری کامپیوتر</a:t>
            </a:r>
          </a:p>
          <a:p>
            <a:pPr algn="r" rtl="1"/>
            <a:r>
              <a:rPr lang="fa-IR" sz="2800" dirty="0">
                <a:cs typeface="B Nazanin" pitchFamily="2" charset="-78"/>
              </a:rPr>
              <a:t>	</a:t>
            </a:r>
            <a:r>
              <a:rPr lang="fa-IR" sz="2800" dirty="0" smtClean="0">
                <a:cs typeface="B Nazanin" pitchFamily="2" charset="-78"/>
              </a:rPr>
              <a:t>نویسنده: جان هنسی، دیوید پترسون</a:t>
            </a:r>
          </a:p>
          <a:p>
            <a:pPr algn="r" rtl="1"/>
            <a:r>
              <a:rPr lang="fa-IR" sz="2800" dirty="0">
                <a:cs typeface="B Nazanin" pitchFamily="2" charset="-78"/>
              </a:rPr>
              <a:t>	</a:t>
            </a:r>
            <a:r>
              <a:rPr lang="fa-IR" sz="2800" dirty="0" smtClean="0">
                <a:cs typeface="B Nazanin" pitchFamily="2" charset="-78"/>
              </a:rPr>
              <a:t>مترجم: سامان هزارخانی</a:t>
            </a:r>
            <a:endParaRPr lang="en-CA" sz="2800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معماری کامپیوتر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2316163"/>
          </a:xfrm>
        </p:spPr>
        <p:txBody>
          <a:bodyPr/>
          <a:lstStyle/>
          <a:p>
            <a:pPr algn="r" rtl="1"/>
            <a:endParaRPr lang="fa-IR" dirty="0" smtClean="0"/>
          </a:p>
          <a:p>
            <a:r>
              <a:rPr lang="fa-IR" dirty="0" smtClean="0"/>
              <a:t>دانستن مدار داخلی بلوک‌ها نیاز نیست.  </a:t>
            </a:r>
            <a:r>
              <a:rPr lang="fa-IR" dirty="0" smtClean="0">
                <a:sym typeface="Wingdings" pitchFamily="2" charset="2"/>
              </a:rPr>
              <a:t></a:t>
            </a:r>
            <a:endParaRPr lang="fa-IR" dirty="0" smtClean="0"/>
          </a:p>
          <a:p>
            <a:pPr lvl="3" algn="r" rtl="1"/>
            <a:r>
              <a:rPr lang="fa-IR" dirty="0" smtClean="0"/>
              <a:t>گر چه باعث بالا رفتن توانائی در طراحی مدارات جدید می شود.</a:t>
            </a:r>
          </a:p>
          <a:p>
            <a:pPr lvl="3" algn="r" rtl="1"/>
            <a:endParaRPr lang="en-US" dirty="0" smtClean="0"/>
          </a:p>
          <a:p>
            <a:pPr lvl="3" algn="r" rtl="1"/>
            <a:endParaRPr lang="fa-IR" dirty="0" smtClean="0"/>
          </a:p>
          <a:p>
            <a:pPr algn="r" rtl="1"/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77757-F751-4DA2-8D22-90152FAD3EDB}" type="slidenum">
              <a:rPr lang="en-CA" smtClean="0"/>
              <a:pPr/>
              <a:t>5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457200" y="4267200"/>
            <a:ext cx="8229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Courier New" pitchFamily="49" charset="0"/>
              <a:buChar char="o"/>
            </a:pPr>
            <a:r>
              <a:rPr lang="en-US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بایستی عملکرد ورودی و خروجی‌های هر بلوک را بدانید</a:t>
            </a:r>
            <a:r>
              <a:rPr lang="fa-IR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نکات مهم و مورد نیاز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ثباتها</a:t>
            </a:r>
          </a:p>
          <a:p>
            <a:pPr algn="r" rtl="1"/>
            <a:r>
              <a:rPr lang="fa-IR" dirty="0" smtClean="0"/>
              <a:t>شیفت رجیسترها</a:t>
            </a:r>
          </a:p>
          <a:p>
            <a:pPr algn="r" rtl="1"/>
            <a:r>
              <a:rPr lang="fa-IR" dirty="0" smtClean="0"/>
              <a:t>روش نمایش اعداد</a:t>
            </a:r>
          </a:p>
          <a:p>
            <a:pPr lvl="3" algn="r" rtl="1"/>
            <a:r>
              <a:rPr lang="fa-IR" dirty="0" smtClean="0"/>
              <a:t>متمم یکها و متمم دوها</a:t>
            </a:r>
          </a:p>
          <a:p>
            <a:pPr lvl="3" algn="r" rtl="1"/>
            <a:r>
              <a:rPr lang="fa-IR" dirty="0" smtClean="0"/>
              <a:t>جمع و تفریق</a:t>
            </a:r>
          </a:p>
          <a:p>
            <a:pPr lvl="3" algn="r" rtl="1"/>
            <a:r>
              <a:rPr lang="fa-IR" dirty="0" smtClean="0"/>
              <a:t>علامت اعداد و مثبت یا منفی بودن حاصل</a:t>
            </a:r>
          </a:p>
          <a:p>
            <a:pPr lvl="3" algn="r" rtl="1"/>
            <a:r>
              <a:rPr lang="fa-IR" dirty="0" smtClean="0"/>
              <a:t>سرریز</a:t>
            </a:r>
          </a:p>
          <a:p>
            <a:pPr algn="r" rtl="1"/>
            <a:r>
              <a:rPr lang="fa-IR" dirty="0" smtClean="0"/>
              <a:t>حافظه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نمایش ممیز (ثابت و شناور)</a:t>
            </a:r>
            <a:endParaRPr lang="fa-IR" sz="2000" dirty="0" smtClean="0"/>
          </a:p>
          <a:p>
            <a:pPr lvl="3" algn="r" rtl="1"/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77757-F751-4DA2-8D22-90152FAD3EDB}" type="slidenum">
              <a:rPr lang="en-CA" smtClean="0"/>
              <a:pPr/>
              <a:t>6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ثبات يا رجيستر (</a:t>
            </a:r>
            <a:r>
              <a:rPr lang="en-US" dirty="0" smtClean="0"/>
              <a:t>Register</a:t>
            </a:r>
            <a:r>
              <a:rPr lang="fa-IR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ثبات مداري است براي حفظ و نگهداري اطلاعات باينري.</a:t>
            </a:r>
          </a:p>
          <a:p>
            <a:r>
              <a:rPr lang="fa-IR" dirty="0" smtClean="0"/>
              <a:t>رجيستر متشکل از يک گروه فليپ فلاپ و مدارهاي ترکيبي جهت اعمال </a:t>
            </a:r>
            <a:r>
              <a:rPr lang="en-US" dirty="0" smtClean="0"/>
              <a:t>Load</a:t>
            </a:r>
            <a:r>
              <a:rPr lang="fa-IR" dirty="0" smtClean="0"/>
              <a:t> و </a:t>
            </a:r>
            <a:r>
              <a:rPr lang="en-US" dirty="0" smtClean="0"/>
              <a:t>Clear</a:t>
            </a:r>
            <a:r>
              <a:rPr lang="fa-IR" dirty="0" smtClean="0"/>
              <a:t> مي‌باشد.</a:t>
            </a:r>
          </a:p>
          <a:p>
            <a:r>
              <a:rPr lang="fa-IR" dirty="0" smtClean="0"/>
              <a:t>عموماً در رجيستر‌ها از فليپ فلاپ </a:t>
            </a:r>
            <a:r>
              <a:rPr lang="en-US" dirty="0" smtClean="0"/>
              <a:t>MS</a:t>
            </a:r>
            <a:r>
              <a:rPr lang="fa-IR" dirty="0" smtClean="0"/>
              <a:t> (</a:t>
            </a:r>
            <a:r>
              <a:rPr lang="en-US" dirty="0" smtClean="0"/>
              <a:t>Master/Slave</a:t>
            </a:r>
            <a:r>
              <a:rPr lang="fa-IR" dirty="0" smtClean="0"/>
              <a:t>) استفاده مي‌شود.</a:t>
            </a:r>
          </a:p>
          <a:p>
            <a:endParaRPr lang="fa-IR" dirty="0"/>
          </a:p>
          <a:p>
            <a:endParaRPr lang="fa-IR" dirty="0" smtClean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191000"/>
            <a:ext cx="5772807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مدارهاي شمارنده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3200400"/>
            <a:ext cx="2819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Register A</a:t>
            </a:r>
            <a:endParaRPr lang="en-US" dirty="0"/>
          </a:p>
        </p:txBody>
      </p:sp>
      <p:cxnSp>
        <p:nvCxnSpPr>
          <p:cNvPr id="6" name="Straight Arrow Connector 5"/>
          <p:cNvCxnSpPr>
            <a:stCxn id="4" idx="0"/>
          </p:cNvCxnSpPr>
          <p:nvPr/>
        </p:nvCxnSpPr>
        <p:spPr>
          <a:xfrm rot="16200000" flipV="1">
            <a:off x="3181350" y="2686050"/>
            <a:ext cx="990600" cy="381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4" idx="1"/>
          </p:cNvCxnSpPr>
          <p:nvPr/>
        </p:nvCxnSpPr>
        <p:spPr>
          <a:xfrm rot="10800000">
            <a:off x="1447800" y="3657600"/>
            <a:ext cx="838200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5105400" y="3429000"/>
            <a:ext cx="1219200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5105400" y="3886200"/>
            <a:ext cx="1219200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4" idx="2"/>
          </p:cNvCxnSpPr>
          <p:nvPr/>
        </p:nvCxnSpPr>
        <p:spPr>
          <a:xfrm rot="5400000" flipH="1" flipV="1">
            <a:off x="3219450" y="4552950"/>
            <a:ext cx="914400" cy="381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81000" y="3429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Carry out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048000" y="16764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Traffic" pitchFamily="2" charset="-78"/>
              </a:rPr>
              <a:t>خروجي</a:t>
            </a:r>
            <a:endParaRPr lang="en-US" sz="2400" dirty="0">
              <a:cs typeface="B Traffic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0" y="5029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Traffic" pitchFamily="2" charset="-78"/>
              </a:rPr>
              <a:t>ورودي</a:t>
            </a:r>
            <a:endParaRPr lang="en-US" sz="2400" dirty="0" smtClean="0">
              <a:cs typeface="B Traffic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0800" y="3200400"/>
            <a:ext cx="190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Load</a:t>
            </a:r>
          </a:p>
          <a:p>
            <a:endParaRPr lang="en-US" dirty="0" smtClean="0"/>
          </a:p>
          <a:p>
            <a:r>
              <a:rPr lang="en-US" dirty="0" smtClean="0"/>
              <a:t>Increment</a:t>
            </a:r>
          </a:p>
        </p:txBody>
      </p:sp>
      <p:cxnSp>
        <p:nvCxnSpPr>
          <p:cNvPr id="21" name="Straight Connector 20"/>
          <p:cNvCxnSpPr/>
          <p:nvPr/>
        </p:nvCxnSpPr>
        <p:spPr>
          <a:xfrm rot="10800000" flipV="1">
            <a:off x="3505200" y="4495800"/>
            <a:ext cx="381000" cy="3048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810000" y="46482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10800000" flipV="1">
            <a:off x="3505201" y="2590800"/>
            <a:ext cx="381000" cy="3048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810001" y="27432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47800" y="5924490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cs typeface="B Traffic" pitchFamily="2" charset="-78"/>
              </a:rPr>
              <a:t>رجيستر </a:t>
            </a:r>
            <a:r>
              <a:rPr lang="en-US" sz="2400" dirty="0" smtClean="0">
                <a:cs typeface="B Traffic" pitchFamily="2" charset="-78"/>
              </a:rPr>
              <a:t>A</a:t>
            </a:r>
            <a:r>
              <a:rPr lang="fa-IR" sz="2400" dirty="0" smtClean="0">
                <a:cs typeface="B Traffic" pitchFamily="2" charset="-78"/>
              </a:rPr>
              <a:t> در واقع يک </a:t>
            </a:r>
            <a:r>
              <a:rPr lang="en-US" sz="2400" dirty="0" smtClean="0">
                <a:cs typeface="B Traffic" pitchFamily="2" charset="-78"/>
              </a:rPr>
              <a:t>Counter</a:t>
            </a:r>
            <a:r>
              <a:rPr lang="fa-IR" sz="2400" dirty="0" smtClean="0">
                <a:cs typeface="B Traffic" pitchFamily="2" charset="-78"/>
              </a:rPr>
              <a:t> با قابليت بارگيري موازي است.</a:t>
            </a:r>
            <a:endParaRPr lang="en-US" sz="2400" dirty="0">
              <a:cs typeface="B Traffic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76200"/>
            <a:ext cx="8229600" cy="1143000"/>
          </a:xfrm>
        </p:spPr>
        <p:txBody>
          <a:bodyPr/>
          <a:lstStyle/>
          <a:p>
            <a:pPr algn="l" rtl="0"/>
            <a:r>
              <a:rPr lang="en-US" dirty="0" smtClean="0"/>
              <a:t>Shift Registers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0" y="2337264"/>
            <a:ext cx="2819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Register A</a:t>
            </a:r>
            <a:endParaRPr lang="en-US" sz="2400" dirty="0"/>
          </a:p>
        </p:txBody>
      </p:sp>
      <p:cxnSp>
        <p:nvCxnSpPr>
          <p:cNvPr id="6" name="Straight Arrow Connector 5"/>
          <p:cNvCxnSpPr>
            <a:stCxn id="4" idx="0"/>
          </p:cNvCxnSpPr>
          <p:nvPr/>
        </p:nvCxnSpPr>
        <p:spPr>
          <a:xfrm rot="16200000" flipV="1">
            <a:off x="3943350" y="1822914"/>
            <a:ext cx="990600" cy="381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4" idx="1"/>
          </p:cNvCxnSpPr>
          <p:nvPr/>
        </p:nvCxnSpPr>
        <p:spPr>
          <a:xfrm rot="10800000">
            <a:off x="2209800" y="2794464"/>
            <a:ext cx="838200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5867400" y="2741612"/>
            <a:ext cx="1219200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4" idx="2"/>
          </p:cNvCxnSpPr>
          <p:nvPr/>
        </p:nvCxnSpPr>
        <p:spPr>
          <a:xfrm rot="5400000" flipH="1" flipV="1">
            <a:off x="3981450" y="3689814"/>
            <a:ext cx="914400" cy="381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81000" y="2514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Traffic" pitchFamily="2" charset="-78"/>
              </a:rPr>
              <a:t>ورودي سري براي شيفت به راست</a:t>
            </a:r>
            <a:endParaRPr lang="en-US" dirty="0" smtClean="0">
              <a:cs typeface="B Traffic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0" y="813264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Traffic" pitchFamily="2" charset="-78"/>
              </a:rPr>
              <a:t>خروجي</a:t>
            </a:r>
            <a:endParaRPr lang="en-US" sz="2400" dirty="0">
              <a:cs typeface="B Traffic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0000" y="4166064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cs typeface="B Traffic" pitchFamily="2" charset="-78"/>
              </a:rPr>
              <a:t>ورودي</a:t>
            </a:r>
            <a:endParaRPr lang="en-US" sz="2400" dirty="0" smtClean="0">
              <a:cs typeface="B Traffic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34200" y="2477869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Traffic" pitchFamily="2" charset="-78"/>
              </a:rPr>
              <a:t>ورودي سري براي شيفت به چپ</a:t>
            </a:r>
            <a:endParaRPr lang="en-US" dirty="0" smtClean="0">
              <a:cs typeface="B Traffic" pitchFamily="2" charset="-78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rot="10800000" flipV="1">
            <a:off x="4267200" y="3632664"/>
            <a:ext cx="381000" cy="3048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72000" y="3785064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10800000" flipV="1">
            <a:off x="4267201" y="1727664"/>
            <a:ext cx="381000" cy="3048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572001" y="1880064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5061354"/>
            <a:ext cx="601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cs typeface="B Traffic" pitchFamily="2" charset="-78"/>
              </a:rPr>
              <a:t>شيفت رجيسترها در واقع ثباتهايي هستند که قابليت جابجا کردن اطلاعات باينري به چپ يا راست را دارند.</a:t>
            </a:r>
            <a:endParaRPr lang="en-US" sz="2400" dirty="0">
              <a:cs typeface="B Traffic" pitchFamily="2" charset="-78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rot="5400000" flipH="1" flipV="1">
            <a:off x="3352800" y="3480264"/>
            <a:ext cx="457200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 flipH="1" flipV="1">
            <a:off x="3047206" y="3480264"/>
            <a:ext cx="457994" cy="794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048000" y="3785064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</a:t>
            </a:r>
            <a:r>
              <a:rPr lang="en-US" baseline="-25000" dirty="0" smtClean="0"/>
              <a:t>1  </a:t>
            </a:r>
            <a:r>
              <a:rPr lang="en-US" dirty="0" smtClean="0"/>
              <a:t> H</a:t>
            </a:r>
            <a:r>
              <a:rPr lang="en-US" baseline="-25000" dirty="0" smtClean="0"/>
              <a:t>0</a:t>
            </a:r>
            <a:endParaRPr lang="en-US" dirty="0"/>
          </a:p>
        </p:txBody>
      </p:sp>
      <p:graphicFrame>
        <p:nvGraphicFramePr>
          <p:cNvPr id="35" name="Table 34"/>
          <p:cNvGraphicFramePr>
            <a:graphicFrameLocks noGrp="1"/>
          </p:cNvGraphicFramePr>
          <p:nvPr/>
        </p:nvGraphicFramePr>
        <p:xfrm>
          <a:off x="6248400" y="3581400"/>
          <a:ext cx="2514600" cy="2590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457200"/>
                <a:gridCol w="1600200"/>
              </a:tblGrid>
              <a:tr h="538681">
                <a:tc>
                  <a:txBody>
                    <a:bodyPr/>
                    <a:lstStyle/>
                    <a:p>
                      <a:r>
                        <a:rPr lang="en-US" dirty="0" smtClean="0"/>
                        <a:t>H</a:t>
                      </a:r>
                      <a:r>
                        <a:rPr lang="en-US" baseline="-25000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</a:t>
                      </a:r>
                      <a:r>
                        <a:rPr lang="en-US" baseline="-25000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1303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 right</a:t>
                      </a:r>
                      <a:endParaRPr lang="en-US" dirty="0"/>
                    </a:p>
                  </a:txBody>
                  <a:tcPr/>
                </a:tc>
              </a:tr>
              <a:tr h="51303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 left</a:t>
                      </a:r>
                      <a:endParaRPr lang="en-US" dirty="0"/>
                    </a:p>
                  </a:txBody>
                  <a:tcPr/>
                </a:tc>
              </a:tr>
              <a:tr h="51303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Parallel load</a:t>
                      </a:r>
                      <a:endParaRPr lang="en-US" dirty="0"/>
                    </a:p>
                  </a:txBody>
                  <a:tcPr/>
                </a:tc>
              </a:tr>
              <a:tr h="51303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 change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1625</TotalTime>
  <Words>719</Words>
  <Application>Microsoft Office PowerPoint</Application>
  <PresentationFormat>On-screen Show (4:3)</PresentationFormat>
  <Paragraphs>172</Paragraphs>
  <Slides>23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Foundry</vt:lpstr>
      <vt:lpstr>معماري کامپيوتر</vt:lpstr>
      <vt:lpstr>این درس در مورد چیست؟</vt:lpstr>
      <vt:lpstr>PowerPoint Presentation</vt:lpstr>
      <vt:lpstr>- منابع اصلي</vt:lpstr>
      <vt:lpstr>معماری کامپیوتر</vt:lpstr>
      <vt:lpstr>نکات مهم و مورد نیاز</vt:lpstr>
      <vt:lpstr>ثبات يا رجيستر (Register)</vt:lpstr>
      <vt:lpstr>مدارهاي شمارنده</vt:lpstr>
      <vt:lpstr>Shift Registers</vt:lpstr>
      <vt:lpstr>بلوک دياگرام يک واحد از حافظه</vt:lpstr>
      <vt:lpstr>عملکرد حافظه:</vt:lpstr>
      <vt:lpstr>اعداد با مميز ثابت</vt:lpstr>
      <vt:lpstr>نمايش اعداد  با مميز شناور </vt:lpstr>
      <vt:lpstr>اعداد با مميز شناور</vt:lpstr>
      <vt:lpstr>اعداد با مميز شناور</vt:lpstr>
      <vt:lpstr>نمایش اعداد ممیز شناور در استاندارد IEEE 754</vt:lpstr>
      <vt:lpstr>استاندارد IEEE 754</vt:lpstr>
      <vt:lpstr>استاندارد IEEE 754 </vt:lpstr>
      <vt:lpstr>PowerPoint Presentation</vt:lpstr>
      <vt:lpstr>کنکور ارشد 93</vt:lpstr>
      <vt:lpstr>کنکور ارشد 95</vt:lpstr>
      <vt:lpstr>کنکور دکتری- معماری کامپیوتر 1398</vt:lpstr>
      <vt:lpstr>جلسه آينده</vt:lpstr>
    </vt:vector>
  </TitlesOfParts>
  <Company>e.g.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معماري کامپيوتر</dc:title>
  <dc:creator>Ahmad Mahmoodi</dc:creator>
  <cp:lastModifiedBy>Lenovo</cp:lastModifiedBy>
  <cp:revision>59</cp:revision>
  <dcterms:created xsi:type="dcterms:W3CDTF">2011-02-05T17:29:47Z</dcterms:created>
  <dcterms:modified xsi:type="dcterms:W3CDTF">2023-12-30T05:25:03Z</dcterms:modified>
</cp:coreProperties>
</file>