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91" r:id="rId2"/>
    <p:sldId id="256" r:id="rId3"/>
    <p:sldId id="292" r:id="rId4"/>
    <p:sldId id="293" r:id="rId5"/>
    <p:sldId id="294" r:id="rId6"/>
    <p:sldId id="322" r:id="rId7"/>
    <p:sldId id="325" r:id="rId8"/>
    <p:sldId id="324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23" r:id="rId21"/>
    <p:sldId id="337" r:id="rId22"/>
    <p:sldId id="338" r:id="rId23"/>
    <p:sldId id="339" r:id="rId24"/>
    <p:sldId id="340" r:id="rId25"/>
    <p:sldId id="341" r:id="rId26"/>
    <p:sldId id="342" r:id="rId27"/>
    <p:sldId id="343" r:id="rId28"/>
    <p:sldId id="344" r:id="rId29"/>
    <p:sldId id="345" r:id="rId30"/>
    <p:sldId id="346" r:id="rId31"/>
    <p:sldId id="347" r:id="rId32"/>
    <p:sldId id="348" r:id="rId33"/>
    <p:sldId id="349" r:id="rId34"/>
    <p:sldId id="350" r:id="rId35"/>
    <p:sldId id="351" r:id="rId36"/>
    <p:sldId id="352" r:id="rId37"/>
    <p:sldId id="353" r:id="rId38"/>
    <p:sldId id="354" r:id="rId39"/>
    <p:sldId id="321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NULL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FBEBD-F899-4E87-AA2C-1331B57BBF05}" type="datetimeFigureOut">
              <a:rPr lang="en-US" smtClean="0"/>
              <a:pPr/>
              <a:t>10/28/2018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F49E9-6D53-4A39-892E-95A0B8D4F5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46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F6E0D-986D-42A2-AAD5-268782E4632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908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BAA4FB-9323-4FD0-BC4B-E2797285C863}" type="slidenum">
              <a:rPr lang="fa-IR"/>
              <a:pPr/>
              <a:t>10</a:t>
            </a:fld>
            <a:endParaRPr lang="en-US"/>
          </a:p>
        </p:txBody>
      </p:sp>
      <p:sp>
        <p:nvSpPr>
          <p:cNvPr id="295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5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82752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A42FA6-3608-4495-BFCC-64613A2251AC}" type="slidenum">
              <a:rPr lang="en-US"/>
              <a:pPr/>
              <a:t>31</a:t>
            </a:fld>
            <a:endParaRPr 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54050"/>
            <a:ext cx="4643438" cy="3482975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818" y="4354659"/>
            <a:ext cx="5000366" cy="4135752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79613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  <a:cs typeface="B Traffic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10/28/2018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10/28/2018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10/28/2018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E5105-380D-4466-98A9-3FD851A2CE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387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10/28/2018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r" rtl="1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  <a:cs typeface="B Traffic" pitchFamily="2" charset="-78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10/28/2018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10/28/2018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10/28/2018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10/28/2018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10/28/2018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>
                <a:cs typeface="B Nazanin" pitchFamily="2" charset="-78"/>
              </a:defRPr>
            </a:lvl1pPr>
            <a:lvl2pPr>
              <a:defRPr sz="2600">
                <a:cs typeface="B Nazanin" pitchFamily="2" charset="-78"/>
              </a:defRPr>
            </a:lvl2pPr>
            <a:lvl3pPr>
              <a:defRPr sz="2400">
                <a:cs typeface="B Nazanin" pitchFamily="2" charset="-78"/>
              </a:defRPr>
            </a:lvl3pPr>
            <a:lvl4pPr>
              <a:defRPr sz="20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10/28/2018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10/28/2018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5B236B-377E-4FF4-AF6C-7F72E537E7B8}" type="datetimeFigureOut">
              <a:rPr lang="en-US" smtClean="0"/>
              <a:pPr/>
              <a:t>10/28/2018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r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B Traffic" pitchFamily="2" charset="-78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oleObject" Target="../embeddings/oleObject2.bin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3.png"/><Relationship Id="rId5" Type="http://schemas.openxmlformats.org/officeDocument/2006/relationships/image" Target="../media/image9.wmf"/><Relationship Id="rId10" Type="http://schemas.openxmlformats.org/officeDocument/2006/relationships/image" Target="../media/image12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11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1.png"/><Relationship Id="rId5" Type="http://schemas.openxmlformats.org/officeDocument/2006/relationships/oleObject" Target="../embeddings/oleObject8.bin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11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9.wmf"/><Relationship Id="rId4" Type="http://schemas.openxmlformats.org/officeDocument/2006/relationships/oleObject" Target="../embeddings/oleObject13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45.w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47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4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48.wmf"/><Relationship Id="rId4" Type="http://schemas.openxmlformats.org/officeDocument/2006/relationships/oleObject" Target="../embeddings/oleObject17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51.wmf"/><Relationship Id="rId4" Type="http://schemas.openxmlformats.org/officeDocument/2006/relationships/oleObject" Target="../embeddings/oleObject19.bin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hroodut.ac.i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ekita.ir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400189"/>
            <a:ext cx="6019800" cy="40290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9128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2357422" y="71415"/>
            <a:ext cx="6786610" cy="714380"/>
          </a:xfrm>
        </p:spPr>
        <p:txBody>
          <a:bodyPr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همسايگي(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Adjacency</a:t>
            </a: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)</a:t>
            </a:r>
            <a:r>
              <a:rPr lang="fa-IR" sz="3200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در جدول کارنا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4282" y="928670"/>
            <a:ext cx="84296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 به مربع(خانه هايي) که در کنار هم قرار گرفته اند، همسايه مي گويند. هر خانة جدول با خانة مجاور خود </a:t>
            </a:r>
            <a:r>
              <a:rPr lang="fa-IR" u="sng" dirty="0" smtClean="0">
                <a:cs typeface="B Lotus" pitchFamily="2" charset="-78"/>
              </a:rPr>
              <a:t>تنها در يك ليترال </a:t>
            </a:r>
            <a:r>
              <a:rPr lang="fa-IR" dirty="0" smtClean="0">
                <a:cs typeface="B Lotus" pitchFamily="2" charset="-78"/>
              </a:rPr>
              <a:t>تفاوت دارد.</a:t>
            </a:r>
          </a:p>
          <a:p>
            <a:pPr algn="justLow">
              <a:buNone/>
            </a:pPr>
            <a:endParaRPr lang="fa-IR" dirty="0" smtClean="0">
              <a:cs typeface="B Lotus" pitchFamily="2" charset="-78"/>
            </a:endParaRPr>
          </a:p>
          <a:p>
            <a:pPr algn="justLow"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 علاوه بر مربع هاي همجوار ظاهري، خانه‌هاي </a:t>
            </a:r>
            <a:r>
              <a:rPr lang="fa-IR" u="sng" dirty="0" smtClean="0">
                <a:cs typeface="B Lotus" pitchFamily="2" charset="-78"/>
              </a:rPr>
              <a:t>لبه بالا و پايين و نيز لبه چپ و راست</a:t>
            </a:r>
            <a:r>
              <a:rPr lang="fa-IR" dirty="0" smtClean="0">
                <a:cs typeface="B Lotus" pitchFamily="2" charset="-78"/>
              </a:rPr>
              <a:t> هم مجاور يكديگر هستند، اگرچه در كنار يكديگر قرار ندارند.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714752"/>
            <a:ext cx="42481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07129188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857364"/>
            <a:ext cx="742955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357422" y="71415"/>
            <a:ext cx="6786610" cy="714380"/>
          </a:xfrm>
        </p:spPr>
        <p:txBody>
          <a:bodyPr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همسايگي(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Adjacency</a:t>
            </a: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)</a:t>
            </a:r>
            <a:r>
              <a:rPr lang="fa-IR" sz="3200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در جدول کارنا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2643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Rectangle 2"/>
          <p:cNvGraphicFramePr>
            <a:graphicFrameLocks/>
          </p:cNvGraphicFramePr>
          <p:nvPr/>
        </p:nvGraphicFramePr>
        <p:xfrm>
          <a:off x="836613" y="1600200"/>
          <a:ext cx="3279775" cy="218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Equation" r:id="rId3" imgW="0" imgH="0" progId="">
                  <p:embed/>
                </p:oleObj>
              </mc:Choice>
              <mc:Fallback>
                <p:oleObj name="Equation" r:id="rId3" imgW="0" imgH="0" progId="">
                  <p:embed/>
                  <p:pic>
                    <p:nvPicPr>
                      <p:cNvPr id="0" name="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613" y="1600200"/>
                        <a:ext cx="3279775" cy="218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4" name="Object 4"/>
          <p:cNvGraphicFramePr>
            <a:graphicFrameLocks noChangeAspect="1"/>
          </p:cNvGraphicFramePr>
          <p:nvPr/>
        </p:nvGraphicFramePr>
        <p:xfrm>
          <a:off x="4929190" y="2928934"/>
          <a:ext cx="243522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Equation" r:id="rId4" imgW="1295280" imgH="177480" progId="">
                  <p:embed/>
                </p:oleObj>
              </mc:Choice>
              <mc:Fallback>
                <p:oleObj name="Equation" r:id="rId4" imgW="1295280" imgH="1774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90" y="2928934"/>
                        <a:ext cx="2435225" cy="334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6" name="Object 6"/>
          <p:cNvGraphicFramePr>
            <a:graphicFrameLocks noChangeAspect="1"/>
          </p:cNvGraphicFramePr>
          <p:nvPr/>
        </p:nvGraphicFramePr>
        <p:xfrm>
          <a:off x="357158" y="428604"/>
          <a:ext cx="41148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Equation" r:id="rId6" imgW="2082600" imgH="203040" progId="">
                  <p:embed/>
                </p:oleObj>
              </mc:Choice>
              <mc:Fallback>
                <p:oleObj name="Equation" r:id="rId6" imgW="2082600" imgH="2030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428604"/>
                        <a:ext cx="4114800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7" name="Object 37"/>
          <p:cNvGraphicFramePr>
            <a:graphicFrameLocks noChangeAspect="1"/>
          </p:cNvGraphicFramePr>
          <p:nvPr/>
        </p:nvGraphicFramePr>
        <p:xfrm>
          <a:off x="5000628" y="2000240"/>
          <a:ext cx="3000375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Equation" r:id="rId8" imgW="1625400" imgH="177480" progId="">
                  <p:embed/>
                </p:oleObj>
              </mc:Choice>
              <mc:Fallback>
                <p:oleObj name="Equation" r:id="rId8" imgW="1625400" imgH="1774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8" y="2000240"/>
                        <a:ext cx="3000375" cy="328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0" name="Rectangle 40"/>
          <p:cNvSpPr>
            <a:spLocks noGrp="1" noChangeArrowheads="1"/>
          </p:cNvSpPr>
          <p:nvPr>
            <p:ph type="title"/>
          </p:nvPr>
        </p:nvSpPr>
        <p:spPr>
          <a:xfrm>
            <a:off x="6215074" y="142852"/>
            <a:ext cx="2786050" cy="734994"/>
          </a:xfrm>
        </p:spPr>
        <p:txBody>
          <a:bodyPr/>
          <a:lstStyle/>
          <a:p>
            <a:pPr algn="r" rtl="1"/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</a:t>
            </a:r>
            <a:r>
              <a:rPr lang="en-US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SOP</a:t>
            </a:r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</a:t>
            </a:r>
            <a:r>
              <a:rPr lang="fa-IR" sz="3200" b="1" kern="1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و </a:t>
            </a:r>
            <a:r>
              <a:rPr lang="en-US" sz="3200" b="1" kern="1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POS</a:t>
            </a:r>
          </a:p>
        </p:txBody>
      </p:sp>
      <p:sp>
        <p:nvSpPr>
          <p:cNvPr id="61481" name="Text Box 41"/>
          <p:cNvSpPr txBox="1">
            <a:spLocks noChangeArrowheads="1"/>
          </p:cNvSpPr>
          <p:nvPr/>
        </p:nvSpPr>
        <p:spPr bwMode="auto">
          <a:xfrm>
            <a:off x="4714876" y="1357298"/>
            <a:ext cx="40528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 يک ها را ترکيب مي کنيم:</a:t>
            </a:r>
            <a:endParaRPr lang="en-US" sz="2400" dirty="0">
              <a:latin typeface="Times New Roman" pitchFamily="18" charset="0"/>
              <a:cs typeface="B Lotus" pitchFamily="2" charset="-78"/>
            </a:endParaRPr>
          </a:p>
        </p:txBody>
      </p:sp>
      <p:pic>
        <p:nvPicPr>
          <p:cNvPr id="53256" name="Picture 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3856" y="1142984"/>
            <a:ext cx="3118012" cy="2686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 Box 41"/>
          <p:cNvSpPr txBox="1">
            <a:spLocks noChangeArrowheads="1"/>
          </p:cNvSpPr>
          <p:nvPr/>
        </p:nvSpPr>
        <p:spPr bwMode="auto">
          <a:xfrm>
            <a:off x="4714876" y="2262838"/>
            <a:ext cx="40528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 صفرها را ترکيب مي کنيم:</a:t>
            </a:r>
            <a:endParaRPr lang="en-US" sz="2400" dirty="0">
              <a:latin typeface="Times New Roman" pitchFamily="18" charset="0"/>
              <a:cs typeface="B Lotus" pitchFamily="2" charset="-78"/>
            </a:endParaRPr>
          </a:p>
        </p:txBody>
      </p:sp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1257" y="4071942"/>
            <a:ext cx="7575519" cy="2595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8210334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مدار نیم جمع کننده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438400"/>
            <a:ext cx="56673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08584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مدار تفریق‌کننده ناقص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</a:t>
            </a:r>
            <a:r>
              <a:rPr lang="fa-IR" dirty="0" smtClean="0"/>
              <a:t> : مقداری که از مرتبه بالا قرض گرفته می‌شود.</a:t>
            </a:r>
          </a:p>
          <a:p>
            <a:r>
              <a:rPr lang="en-US" dirty="0" smtClean="0"/>
              <a:t>D</a:t>
            </a:r>
            <a:r>
              <a:rPr lang="fa-IR" dirty="0" smtClean="0"/>
              <a:t> : حاصل تفریق</a:t>
            </a:r>
            <a:endParaRPr lang="fa-I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276600"/>
            <a:ext cx="3200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3429000"/>
            <a:ext cx="305752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766278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جمع‌کننده کامل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ctr"/>
            <a:r>
              <a:rPr lang="en-US" dirty="0" smtClean="0"/>
              <a:t>Sum</a:t>
            </a:r>
            <a:r>
              <a:rPr lang="fa-IR" dirty="0" smtClean="0"/>
              <a:t> : </a:t>
            </a:r>
            <a:r>
              <a:rPr lang="en-US" dirty="0" err="1" smtClean="0"/>
              <a:t>Xor</a:t>
            </a:r>
            <a:r>
              <a:rPr lang="fa-IR" dirty="0" smtClean="0"/>
              <a:t> ورودی‌ها </a:t>
            </a:r>
          </a:p>
          <a:p>
            <a:endParaRPr lang="fa-I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799" y="1905000"/>
            <a:ext cx="2507853" cy="1519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9" y="1447799"/>
            <a:ext cx="2797221" cy="2556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3095" y="4034360"/>
            <a:ext cx="4449027" cy="1567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3080" y="5957951"/>
            <a:ext cx="2943140" cy="675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838541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جمع‌کننده کامل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514600"/>
            <a:ext cx="8537128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002638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base"/>
            <a:r>
              <a:rPr lang="fa-IR" sz="3600" dirty="0" smtClean="0"/>
              <a:t>طراحی مدار تمام‌جمع کننده با نیم جمع کننده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1293831" y="2708920"/>
            <a:ext cx="6734553" cy="2944169"/>
            <a:chOff x="960" y="1680"/>
            <a:chExt cx="3775" cy="1266"/>
          </a:xfrm>
        </p:grpSpPr>
        <p:graphicFrame>
          <p:nvGraphicFramePr>
            <p:cNvPr id="6" name="Object 6"/>
            <p:cNvGraphicFramePr>
              <a:graphicFrameLocks noChangeAspect="1"/>
            </p:cNvGraphicFramePr>
            <p:nvPr/>
          </p:nvGraphicFramePr>
          <p:xfrm>
            <a:off x="960" y="1680"/>
            <a:ext cx="3775" cy="12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0" name="Bitmap Image" r:id="rId3" imgW="5990476" imgH="2010056" progId="PBrush">
                    <p:embed/>
                  </p:oleObj>
                </mc:Choice>
                <mc:Fallback>
                  <p:oleObj name="Bitmap Image" r:id="rId3" imgW="5990476" imgH="2010056" progId="PBrush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60" y="1680"/>
                          <a:ext cx="3775" cy="126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5400">
                              <a:solidFill>
                                <a:schemeClr val="accent2"/>
                              </a:solidFill>
                              <a:miter lim="800000"/>
                              <a:headEnd type="none" w="sm" len="sm"/>
                              <a:tailEnd type="none" w="sm" len="sm"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296" y="1680"/>
              <a:ext cx="1008" cy="912"/>
            </a:xfrm>
            <a:prstGeom prst="rect">
              <a:avLst/>
            </a:prstGeom>
            <a:noFill/>
            <a:ln w="25400">
              <a:solidFill>
                <a:srgbClr val="3333FF"/>
              </a:solidFill>
              <a:prstDash val="sysDot"/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2400" y="1680"/>
              <a:ext cx="1008" cy="912"/>
            </a:xfrm>
            <a:prstGeom prst="rect">
              <a:avLst/>
            </a:prstGeom>
            <a:noFill/>
            <a:ln w="25400">
              <a:solidFill>
                <a:srgbClr val="3333FF"/>
              </a:solidFill>
              <a:prstDash val="sysDot"/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4576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fa-IR" dirty="0" smtClean="0"/>
              <a:t>جمع کننده  4 بیتی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با قرار دادن 4، </a:t>
            </a:r>
            <a:r>
              <a:rPr lang="en-US" dirty="0" smtClean="0"/>
              <a:t>full adder </a:t>
            </a:r>
            <a:r>
              <a:rPr lang="fa-IR" dirty="0" smtClean="0"/>
              <a:t> به دنبال هم همانند شکل زیر می‌توان یک </a:t>
            </a:r>
            <a:r>
              <a:rPr lang="en-US" dirty="0" smtClean="0"/>
              <a:t>full adder </a:t>
            </a:r>
            <a:r>
              <a:rPr lang="fa-IR" dirty="0" smtClean="0"/>
              <a:t> چهار بیتی طراحی کرد.</a:t>
            </a:r>
            <a:endParaRPr lang="en-US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284984"/>
            <a:ext cx="837495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64720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3"/>
          <p:cNvSpPr>
            <a:spLocks noGrp="1" noChangeArrowheads="1"/>
          </p:cNvSpPr>
          <p:nvPr>
            <p:ph idx="1"/>
          </p:nvPr>
        </p:nvSpPr>
        <p:spPr>
          <a:xfrm>
            <a:off x="500034" y="285728"/>
            <a:ext cx="8472518" cy="785818"/>
          </a:xfrm>
        </p:spPr>
        <p:txBody>
          <a:bodyPr/>
          <a:lstStyle/>
          <a:p>
            <a:pPr algn="r" rtl="1" eaLnBrk="1" hangingPunct="1">
              <a:buNone/>
            </a:pPr>
            <a:r>
              <a:rPr lang="fa-IR" altLang="ar-SA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- ساخت يك جمع كننده 8بيتي توسط جمع كننده هاي 4بيتي</a:t>
            </a:r>
            <a:endParaRPr lang="en-US" altLang="ar-SA" b="1" kern="1200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656315"/>
            <a:ext cx="7181872" cy="2973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04800" y="1143000"/>
            <a:ext cx="8534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buFont typeface="Wingdings" pitchFamily="2" charset="2"/>
              <a:buChar char="q"/>
            </a:pPr>
            <a:r>
              <a:rPr lang="fa-IR" sz="2400" dirty="0" smtClean="0">
                <a:cs typeface="Nazanin" pitchFamily="2" charset="-78"/>
              </a:rPr>
              <a:t> روش ساخت جمع كننده هاي 8 بيتي با استفاده از جمع كننده هاي 4 بيتي به صورت زير است:</a:t>
            </a:r>
          </a:p>
          <a:p>
            <a:pPr lvl="2" algn="just" rtl="1">
              <a:buFont typeface="Wingdings" pitchFamily="2" charset="2"/>
              <a:buChar char="q"/>
            </a:pPr>
            <a:r>
              <a:rPr lang="fa-IR" sz="2400" dirty="0" smtClean="0">
                <a:cs typeface="Nazanin" pitchFamily="2" charset="-78"/>
              </a:rPr>
              <a:t> رقم نقلي ورودي </a:t>
            </a:r>
            <a:r>
              <a:rPr lang="en-US" sz="2400" dirty="0" err="1" smtClean="0">
                <a:cs typeface="Nazanin" pitchFamily="2" charset="-78"/>
              </a:rPr>
              <a:t>C</a:t>
            </a:r>
            <a:r>
              <a:rPr lang="en-US" sz="2400" baseline="-25000" dirty="0" err="1" smtClean="0">
                <a:cs typeface="Nazanin" pitchFamily="2" charset="-78"/>
              </a:rPr>
              <a:t>in</a:t>
            </a:r>
            <a:r>
              <a:rPr lang="en-US" sz="2400" dirty="0" smtClean="0">
                <a:cs typeface="Nazanin" pitchFamily="2" charset="-78"/>
              </a:rPr>
              <a:t>=0</a:t>
            </a:r>
            <a:r>
              <a:rPr lang="fa-IR" sz="2400" dirty="0" smtClean="0">
                <a:cs typeface="Nazanin" pitchFamily="2" charset="-78"/>
              </a:rPr>
              <a:t> قرار داده مي شود.</a:t>
            </a:r>
          </a:p>
          <a:p>
            <a:pPr lvl="2" algn="just" rtl="1">
              <a:buFont typeface="Wingdings" pitchFamily="2" charset="2"/>
              <a:buChar char="q"/>
            </a:pPr>
            <a:r>
              <a:rPr lang="fa-IR" sz="2400" dirty="0" smtClean="0">
                <a:cs typeface="Nazanin" pitchFamily="2" charset="-78"/>
              </a:rPr>
              <a:t> </a:t>
            </a:r>
            <a:r>
              <a:rPr lang="en-US" sz="2400" dirty="0" err="1" smtClean="0">
                <a:cs typeface="Nazanin" pitchFamily="2" charset="-78"/>
              </a:rPr>
              <a:t>C</a:t>
            </a:r>
            <a:r>
              <a:rPr lang="en-US" sz="2400" baseline="-25000" dirty="0" err="1" smtClean="0">
                <a:cs typeface="Nazanin" pitchFamily="2" charset="-78"/>
              </a:rPr>
              <a:t>out</a:t>
            </a:r>
            <a:r>
              <a:rPr lang="fa-IR" sz="2400" baseline="-25000" dirty="0" smtClean="0">
                <a:cs typeface="Nazanin" pitchFamily="2" charset="-78"/>
              </a:rPr>
              <a:t>  </a:t>
            </a:r>
            <a:r>
              <a:rPr lang="fa-IR" sz="2400" dirty="0" smtClean="0">
                <a:cs typeface="Nazanin" pitchFamily="2" charset="-78"/>
              </a:rPr>
              <a:t>مربوط به جمع كننده 4 بيت كم ارزشتر وارد </a:t>
            </a:r>
            <a:r>
              <a:rPr lang="en-US" sz="2400" dirty="0" err="1" smtClean="0">
                <a:cs typeface="Nazanin" pitchFamily="2" charset="-78"/>
              </a:rPr>
              <a:t>C</a:t>
            </a:r>
            <a:r>
              <a:rPr lang="en-US" sz="2400" baseline="-25000" dirty="0" err="1" smtClean="0">
                <a:cs typeface="Nazanin" pitchFamily="2" charset="-78"/>
              </a:rPr>
              <a:t>in</a:t>
            </a:r>
            <a:r>
              <a:rPr lang="fa-IR" sz="2400" baseline="-25000" dirty="0" smtClean="0">
                <a:cs typeface="Nazanin" pitchFamily="2" charset="-78"/>
              </a:rPr>
              <a:t> </a:t>
            </a:r>
            <a:r>
              <a:rPr lang="fa-IR" sz="2400" dirty="0" smtClean="0">
                <a:cs typeface="Nazanin" pitchFamily="2" charset="-78"/>
              </a:rPr>
              <a:t>جمع كنندة 4-بيت با ارزش بالاتر مي شود.</a:t>
            </a:r>
            <a:endParaRPr lang="en-US" sz="2400" dirty="0" smtClean="0"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241061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1AB5-0C6C-417E-922E-E1EC7404616A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7" y="2362200"/>
            <a:ext cx="7000925" cy="1066800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طراحی کامپیوتری سیستم های دیجیتال</a:t>
            </a:r>
            <a:endParaRPr lang="en-GB" sz="3600" dirty="0">
              <a:latin typeface="Arial Unicode MS" pitchFamily="34" charset="-128"/>
              <a:cs typeface="Nazanin" pitchFamily="2" charset="-78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6786578" y="4000504"/>
            <a:ext cx="1039067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rtl="0">
              <a:buSzTx/>
              <a:buFontTx/>
              <a:buNone/>
            </a:pPr>
            <a:r>
              <a:rPr lang="fa-IR" sz="2400" b="1" dirty="0" smtClean="0">
                <a:solidFill>
                  <a:schemeClr val="bg2"/>
                </a:solidFill>
                <a:latin typeface="Arial" pitchFamily="34" charset="0"/>
                <a:cs typeface="B Titr" pitchFamily="2" charset="-78"/>
              </a:rPr>
              <a:t>فرهادي</a:t>
            </a:r>
            <a:endParaRPr lang="en-US" sz="2400" b="1" dirty="0">
              <a:solidFill>
                <a:schemeClr val="accent2"/>
              </a:solidFill>
              <a:latin typeface="Arial Unicode MS" pitchFamily="34" charset="-128"/>
              <a:cs typeface="B Titr" pitchFamily="2" charset="-78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038600" y="5943600"/>
            <a:ext cx="1056700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 rtl="0">
              <a:buSzTx/>
              <a:buFontTx/>
              <a:buNone/>
            </a:pPr>
            <a:r>
              <a:rPr lang="fa-IR" sz="2400" b="1" dirty="0" smtClean="0">
                <a:solidFill>
                  <a:srgbClr val="C0C0C0"/>
                </a:solidFill>
                <a:latin typeface="Arial" pitchFamily="34" charset="0"/>
                <a:cs typeface="B Titr" pitchFamily="2" charset="-78"/>
              </a:rPr>
              <a:t>پاییز 96</a:t>
            </a:r>
            <a:endParaRPr lang="en-US" sz="2400" b="1" dirty="0">
              <a:solidFill>
                <a:schemeClr val="accent2"/>
              </a:solidFill>
              <a:latin typeface="Arial" pitchFamily="34" charset="0"/>
              <a:cs typeface="B Titr" pitchFamily="2" charset="-78"/>
            </a:endParaRPr>
          </a:p>
        </p:txBody>
      </p:sp>
      <p:pic>
        <p:nvPicPr>
          <p:cNvPr id="8" name="Picture 7" descr="unvar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285728"/>
            <a:ext cx="1688535" cy="142876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جمع کننده/تفریق کننده 4 بیتی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7675" y="2905125"/>
            <a:ext cx="82486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598164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مقایسه کننده تک‌بیتی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0"/>
            <a:ext cx="331620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600200"/>
            <a:ext cx="3364948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886199"/>
            <a:ext cx="1371600" cy="1055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038600"/>
            <a:ext cx="4043966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2306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4495800" cy="609600"/>
          </a:xfrm>
        </p:spPr>
        <p:txBody>
          <a:bodyPr>
            <a:normAutofit/>
          </a:bodyPr>
          <a:lstStyle/>
          <a:p>
            <a:pPr algn="l"/>
            <a:r>
              <a:rPr lang="en-US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Binary 2-to-4 decoder</a:t>
            </a:r>
          </a:p>
        </p:txBody>
      </p:sp>
      <p:graphicFrame>
        <p:nvGraphicFramePr>
          <p:cNvPr id="129028" name="Object 1028"/>
          <p:cNvGraphicFramePr>
            <a:graphicFrameLocks noChangeAspect="1"/>
          </p:cNvGraphicFramePr>
          <p:nvPr/>
        </p:nvGraphicFramePr>
        <p:xfrm>
          <a:off x="381000" y="1000125"/>
          <a:ext cx="2033588" cy="220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Artwork" r:id="rId3" imgW="1390844" imgH="1504762" progId="">
                  <p:embed/>
                </p:oleObj>
              </mc:Choice>
              <mc:Fallback>
                <p:oleObj name="Artwork" r:id="rId3" imgW="1390844" imgH="150476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000125"/>
                        <a:ext cx="2033588" cy="220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2" name="Object 1032"/>
          <p:cNvGraphicFramePr>
            <a:graphicFrameLocks noChangeAspect="1"/>
          </p:cNvGraphicFramePr>
          <p:nvPr/>
        </p:nvGraphicFramePr>
        <p:xfrm>
          <a:off x="3352800" y="975266"/>
          <a:ext cx="5467350" cy="2377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Artwork" r:id="rId5" imgW="3010320" imgH="1400000" progId="">
                  <p:embed/>
                </p:oleObj>
              </mc:Choice>
              <mc:Fallback>
                <p:oleObj name="Artwork" r:id="rId5" imgW="3010320" imgH="14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975266"/>
                        <a:ext cx="5467350" cy="23775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2" name="Object 4"/>
          <p:cNvGraphicFramePr>
            <a:graphicFrameLocks noChangeAspect="1"/>
          </p:cNvGraphicFramePr>
          <p:nvPr/>
        </p:nvGraphicFramePr>
        <p:xfrm>
          <a:off x="2895600" y="3429000"/>
          <a:ext cx="4191000" cy="314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Artwork" r:id="rId7" imgW="3772427" imgH="2828571" progId="">
                  <p:embed/>
                </p:oleObj>
              </mc:Choice>
              <mc:Fallback>
                <p:oleObj name="Artwork" r:id="rId7" imgW="3772427" imgH="282857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429000"/>
                        <a:ext cx="4191000" cy="314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407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4114800" cy="6858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Decoder Cascading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000" smtClean="0"/>
              <a:t>																																																																																				</a:t>
            </a:r>
          </a:p>
        </p:txBody>
      </p:sp>
      <p:graphicFrame>
        <p:nvGraphicFramePr>
          <p:cNvPr id="13314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381000" y="1638300"/>
          <a:ext cx="4876800" cy="479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Visio" r:id="rId3" imgW="4258866" imgH="4190524" progId="">
                  <p:embed/>
                </p:oleObj>
              </mc:Choice>
              <mc:Fallback>
                <p:oleObj name="Visio" r:id="rId3" imgW="4258866" imgH="419052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638300"/>
                        <a:ext cx="4876800" cy="479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18" name="Rectangle 7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Shape 5122"/>
          <p:cNvSpPr txBox="1">
            <a:spLocks noChangeArrowheads="1"/>
          </p:cNvSpPr>
          <p:nvPr/>
        </p:nvSpPr>
        <p:spPr>
          <a:xfrm>
            <a:off x="457200" y="762000"/>
            <a:ext cx="8458200" cy="914400"/>
          </a:xfrm>
          <a:prstGeom prst="rect">
            <a:avLst/>
          </a:prstGeom>
        </p:spPr>
        <p:txBody>
          <a:bodyPr vert="horz" lIns="92075" tIns="46038" rIns="92075" bIns="46038" rtlCol="0">
            <a:normAutofit/>
          </a:bodyPr>
          <a:lstStyle/>
          <a:p>
            <a:pPr marL="342900" lvl="0" indent="-342900" algn="just" rtl="1">
              <a:spcBef>
                <a:spcPct val="20000"/>
              </a:spcBef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با استفاده از اتصال درختی تعدادی رمزگشای </a:t>
            </a:r>
            <a:r>
              <a:rPr lang="fa-IR" altLang="ar-SA" sz="2400" b="1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en-US" altLang="ar-SA" sz="2400" b="1" dirty="0" smtClean="0">
                <a:latin typeface="Times New Roman" pitchFamily="18" charset="0"/>
                <a:cs typeface="B Lotus" pitchFamily="2" charset="-78"/>
              </a:rPr>
              <a:t>n</a:t>
            </a:r>
            <a:r>
              <a:rPr lang="fa-IR" altLang="ar-SA" sz="2400" b="1" dirty="0" smtClean="0">
                <a:latin typeface="Times New Roman" pitchFamily="18" charset="0"/>
                <a:cs typeface="B Lotus" pitchFamily="2" charset="-78"/>
              </a:rPr>
              <a:t> به </a:t>
            </a:r>
            <a:r>
              <a:rPr lang="en-US" altLang="ar-SA" sz="2400" b="1" dirty="0" smtClean="0">
                <a:latin typeface="Times New Roman" pitchFamily="18" charset="0"/>
                <a:cs typeface="B Lotus" pitchFamily="2" charset="-78"/>
              </a:rPr>
              <a:t>2</a:t>
            </a:r>
            <a:r>
              <a:rPr lang="en-US" altLang="ar-SA" sz="2400" b="1" baseline="30000" dirty="0" smtClean="0">
                <a:latin typeface="Times New Roman" pitchFamily="18" charset="0"/>
                <a:cs typeface="B Lotus" pitchFamily="2" charset="-78"/>
              </a:rPr>
              <a:t>n</a:t>
            </a:r>
            <a:r>
              <a:rPr lang="fa-IR" altLang="ar-SA" sz="2400" b="1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400" dirty="0" smtClean="0">
                <a:cs typeface="B Lotus" pitchFamily="2" charset="-78"/>
              </a:rPr>
              <a:t> می توان بیشتر از </a:t>
            </a:r>
            <a:r>
              <a:rPr lang="en-US" sz="2400" dirty="0" smtClean="0">
                <a:cs typeface="B Lotus" pitchFamily="2" charset="-78"/>
              </a:rPr>
              <a:t>n</a:t>
            </a:r>
            <a:r>
              <a:rPr lang="fa-IR" sz="2400" dirty="0" smtClean="0">
                <a:cs typeface="B Lotus" pitchFamily="2" charset="-78"/>
              </a:rPr>
              <a:t> خط را رمزگشایی نمود.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889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04800" y="2286000"/>
            <a:ext cx="8550275" cy="3733800"/>
            <a:chOff x="381000" y="1752600"/>
            <a:chExt cx="8550275" cy="3733800"/>
          </a:xfrm>
        </p:grpSpPr>
        <p:pic>
          <p:nvPicPr>
            <p:cNvPr id="6" name="Picture 3" descr="untitled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1000" y="1752600"/>
              <a:ext cx="6280253" cy="3733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80900" name="Object 4"/>
            <p:cNvGraphicFramePr>
              <a:graphicFrameLocks noChangeAspect="1"/>
            </p:cNvGraphicFramePr>
            <p:nvPr/>
          </p:nvGraphicFramePr>
          <p:xfrm>
            <a:off x="6629400" y="2444750"/>
            <a:ext cx="2301875" cy="3746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6" name="Equation" r:id="rId4" imgW="1244520" imgH="203040" progId="Equation.3">
                    <p:embed/>
                  </p:oleObj>
                </mc:Choice>
                <mc:Fallback>
                  <p:oleObj name="Equation" r:id="rId4" imgW="124452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29400" y="2444750"/>
                          <a:ext cx="2301875" cy="3746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0901" name="Object 5"/>
            <p:cNvGraphicFramePr>
              <a:graphicFrameLocks noChangeAspect="1"/>
            </p:cNvGraphicFramePr>
            <p:nvPr/>
          </p:nvGraphicFramePr>
          <p:xfrm>
            <a:off x="6629400" y="4038600"/>
            <a:ext cx="2279650" cy="366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7" name="Equation" r:id="rId6" imgW="1257120" imgH="203040" progId="Equation.3">
                    <p:embed/>
                  </p:oleObj>
                </mc:Choice>
                <mc:Fallback>
                  <p:oleObj name="Equation" r:id="rId6" imgW="125712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29400" y="4038600"/>
                          <a:ext cx="2279650" cy="366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0908" name="Rectangle 12"/>
          <p:cNvSpPr>
            <a:spLocks noGrp="1" noChangeArrowheads="1"/>
          </p:cNvSpPr>
          <p:nvPr>
            <p:ph type="title"/>
          </p:nvPr>
        </p:nvSpPr>
        <p:spPr>
          <a:xfrm>
            <a:off x="3276600" y="122238"/>
            <a:ext cx="5805487" cy="868362"/>
          </a:xfrm>
        </p:spPr>
        <p:txBody>
          <a:bodyPr>
            <a:normAutofit/>
          </a:bodyPr>
          <a:lstStyle/>
          <a:p>
            <a:pPr marL="457200" indent="-457200" algn="r" rtl="1">
              <a:buSzPct val="90000"/>
              <a:defRPr/>
            </a:pP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ساخت </a:t>
            </a:r>
            <a:r>
              <a:rPr lang="fa-IR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تمام جمع کننده با دیکدر</a:t>
            </a:r>
            <a:endParaRPr lang="en-US" altLang="ar-SA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09600" y="1295400"/>
            <a:ext cx="2951163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3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300" b="1" u="none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300" b="1" u="none" dirty="0" err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x,y,z</a:t>
            </a:r>
            <a:r>
              <a:rPr lang="en-US" sz="2300" b="1" u="none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)=∑(1,2,4,7)</a:t>
            </a:r>
          </a:p>
          <a:p>
            <a:pPr algn="l"/>
            <a:r>
              <a:rPr lang="en-US" sz="23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300" b="1" u="none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300" b="1" u="none" dirty="0" err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x,y,z</a:t>
            </a:r>
            <a:r>
              <a:rPr lang="en-US" sz="2300" b="1" u="none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)= </a:t>
            </a:r>
            <a:r>
              <a:rPr lang="en-US" sz="2300" b="1" u="none" dirty="0">
                <a:solidFill>
                  <a:schemeClr val="hlink"/>
                </a:solidFill>
                <a:latin typeface="Times New Roman" pitchFamily="18" charset="0"/>
              </a:rPr>
              <a:t>∑</a:t>
            </a:r>
            <a:r>
              <a:rPr lang="en-US" sz="2300" b="1" u="none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300" b="1" u="none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3,5,6,7)</a:t>
            </a:r>
            <a:endParaRPr lang="en-US" sz="2300" b="1" u="none" dirty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Shape 5122"/>
          <p:cNvSpPr txBox="1">
            <a:spLocks noChangeArrowheads="1"/>
          </p:cNvSpPr>
          <p:nvPr/>
        </p:nvSpPr>
        <p:spPr>
          <a:xfrm>
            <a:off x="533400" y="990600"/>
            <a:ext cx="8229600" cy="685800"/>
          </a:xfrm>
          <a:prstGeom prst="rect">
            <a:avLst/>
          </a:prstGeom>
        </p:spPr>
        <p:txBody>
          <a:bodyPr vert="horz" lIns="92075" tIns="46038" rIns="92075" bIns="46038" rtlCol="0"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مداری است با سه ورودی، روابط مربوط به تمام‌جمع‌كننده: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Lotus" pitchFamily="2" charset="-78"/>
            </a:endParaRPr>
          </a:p>
        </p:txBody>
      </p:sp>
      <p:sp>
        <p:nvSpPr>
          <p:cNvPr id="10" name="Shape 5122"/>
          <p:cNvSpPr txBox="1">
            <a:spLocks noChangeArrowheads="1"/>
          </p:cNvSpPr>
          <p:nvPr/>
        </p:nvSpPr>
        <p:spPr>
          <a:xfrm>
            <a:off x="5638800" y="6019800"/>
            <a:ext cx="3124200" cy="685800"/>
          </a:xfrm>
          <a:prstGeom prst="rect">
            <a:avLst/>
          </a:prstGeom>
        </p:spPr>
        <p:txBody>
          <a:bodyPr vert="horz" lIns="92075" tIns="46038" rIns="92075" bIns="46038" rtlCol="0"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ذکر چند مثال دیگر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360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4648200" y="76200"/>
            <a:ext cx="4495800" cy="792163"/>
          </a:xfrm>
        </p:spPr>
        <p:txBody>
          <a:bodyPr lIns="92075" tIns="46038" rIns="92075" bIns="46038">
            <a:normAutofit/>
          </a:bodyPr>
          <a:lstStyle/>
          <a:p>
            <a:pPr algn="r" rtl="1" eaLnBrk="1" hangingPunct="1"/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</a:t>
            </a:r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MUX 4</a:t>
            </a:r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B Titr" pitchFamily="2" charset="-78"/>
              </a:rPr>
              <a:t>x</a:t>
            </a:r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1</a:t>
            </a: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(</a:t>
            </a:r>
            <a:r>
              <a:rPr lang="fa-IR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مدار داخلي</a:t>
            </a: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)</a:t>
            </a:r>
            <a:endParaRPr lang="en-US" sz="32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210948" name="Picture 4" descr="MUX-DIAGR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2114" y="2286000"/>
            <a:ext cx="7535773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7825" y="0"/>
            <a:ext cx="124777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800600" y="3962400"/>
            <a:ext cx="3886200" cy="2666999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4 خط ورودی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I</a:t>
            </a:r>
            <a:r>
              <a:rPr kumimoji="0" lang="en-US" sz="28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0</a:t>
            </a:r>
            <a:r>
              <a:rPr kumimoji="0" lang="fa-IR" sz="28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 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تا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I</a:t>
            </a:r>
            <a:r>
              <a:rPr kumimoji="0" lang="en-US" sz="28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3</a:t>
            </a:r>
            <a:endParaRPr kumimoji="0" lang="fa-I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Lotus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یک خروجی با نام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Y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2 خط انتخاب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S</a:t>
            </a:r>
            <a:r>
              <a:rPr kumimoji="0" lang="en-US" sz="28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1</a:t>
            </a:r>
            <a:r>
              <a:rPr kumimoji="0" lang="fa-IR" sz="28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 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و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S</a:t>
            </a:r>
            <a:r>
              <a:rPr kumimoji="0" lang="en-US" sz="28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0</a:t>
            </a:r>
            <a:endParaRPr kumimoji="0" lang="fa-I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Lotus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جدول ارزش 64 سطری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B Lotus" pitchFamily="2" charset="-78"/>
              </a:rPr>
              <a:t>جدول عملکرد 4 سطری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B Lotus" pitchFamily="2" charset="-7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7086600" y="1828800"/>
            <a:ext cx="1219200" cy="5334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جدول عملکرد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6800369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7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836712"/>
            <a:ext cx="8229600" cy="990600"/>
          </a:xfrm>
        </p:spPr>
        <p:txBody>
          <a:bodyPr lIns="92075" tIns="46038" rIns="92075" bIns="46038"/>
          <a:lstStyle/>
          <a:p>
            <a:pPr algn="just" rtl="1" eaLnBrk="1" hangingPunct="1"/>
            <a:r>
              <a:rPr lang="fa-IR" sz="2400" dirty="0" smtClean="0">
                <a:cs typeface="Nazanin" pitchFamily="2" charset="-78"/>
              </a:rPr>
              <a:t>جدول درستي تابع بولي زير همراه با نحوة ‌پياده‌سازي آن توسط </a:t>
            </a:r>
            <a:r>
              <a:rPr lang="en-US" sz="2400" dirty="0" smtClean="0">
                <a:cs typeface="Nazanin" pitchFamily="2" charset="-78"/>
              </a:rPr>
              <a:t>MUX</a:t>
            </a:r>
            <a:r>
              <a:rPr lang="fa-IR" sz="2400" dirty="0" smtClean="0">
                <a:cs typeface="Nazanin" pitchFamily="2" charset="-78"/>
              </a:rPr>
              <a:t> نشان داده شده است:</a:t>
            </a:r>
            <a:endParaRPr lang="en-US" sz="2000" dirty="0" smtClean="0"/>
          </a:p>
        </p:txBody>
      </p:sp>
      <p:pic>
        <p:nvPicPr>
          <p:cNvPr id="216068" name="Picture 4" descr="MUX-IMPLEME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132112"/>
            <a:ext cx="7530951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9265" name="Object 1"/>
          <p:cNvGraphicFramePr>
            <a:graphicFrameLocks noChangeAspect="1"/>
          </p:cNvGraphicFramePr>
          <p:nvPr/>
        </p:nvGraphicFramePr>
        <p:xfrm>
          <a:off x="762000" y="1143000"/>
          <a:ext cx="26177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Equation" r:id="rId4" imgW="1358640" imgH="203040" progId="Equation.3">
                  <p:embed/>
                </p:oleObj>
              </mc:Choice>
              <mc:Fallback>
                <p:oleObj name="Equation" r:id="rId4" imgW="13586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143000"/>
                        <a:ext cx="2617788" cy="392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13"/>
          <p:cNvSpPr txBox="1">
            <a:spLocks noChangeArrowheads="1"/>
          </p:cNvSpPr>
          <p:nvPr/>
        </p:nvSpPr>
        <p:spPr>
          <a:xfrm>
            <a:off x="2851150" y="0"/>
            <a:ext cx="6292850" cy="762000"/>
          </a:xfrm>
          <a:prstGeom prst="rect">
            <a:avLst/>
          </a:prstGeom>
        </p:spPr>
        <p:txBody>
          <a:bodyPr>
            <a:normAutofit/>
          </a:bodyPr>
          <a:lstStyle>
            <a:lvl1pPr algn="r" rtl="1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B Traffic" pitchFamily="2" charset="-78"/>
              </a:defRPr>
            </a:lvl1pPr>
          </a:lstStyle>
          <a:p>
            <a:r>
              <a:rPr lang="fa-IR" sz="29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پیاده سازی توابع بولی توسط مولتی پلکسرها</a:t>
            </a:r>
            <a:endParaRPr lang="en-US" sz="29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355666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فلیپ فلاپ </a:t>
            </a:r>
            <a:r>
              <a:rPr lang="en-US" dirty="0" smtClean="0"/>
              <a:t>SR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حساس به لبه‌ی بالا رونده</a:t>
            </a:r>
            <a:endParaRPr lang="en-US" dirty="0"/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8656" y="2871788"/>
            <a:ext cx="6462344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237571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فلیپ فلاپ </a:t>
            </a:r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000374"/>
            <a:ext cx="748093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841638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فلیپ فلاپ </a:t>
            </a:r>
            <a:r>
              <a:rPr lang="en-US" dirty="0" smtClean="0"/>
              <a:t>JK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286000"/>
            <a:ext cx="6036246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980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dirty="0" smtClean="0">
                <a:cs typeface="B Nazanin" pitchFamily="2" charset="-78"/>
              </a:rPr>
              <a:t>منبع اصلي درس:</a:t>
            </a:r>
          </a:p>
          <a:p>
            <a:pPr marL="0" indent="0" algn="ctr" rtl="1">
              <a:buNone/>
            </a:pPr>
            <a:r>
              <a:rPr lang="en-US" sz="4000" dirty="0" smtClean="0">
                <a:solidFill>
                  <a:srgbClr val="FF0000"/>
                </a:solidFill>
                <a:cs typeface="B Nazanin" pitchFamily="2" charset="-78"/>
              </a:rPr>
              <a:t>     </a:t>
            </a:r>
            <a:r>
              <a:rPr lang="fa-IR" sz="4000" dirty="0" smtClean="0">
                <a:solidFill>
                  <a:srgbClr val="FF0000"/>
                </a:solidFill>
                <a:cs typeface="B Nazanin" pitchFamily="2" charset="-78"/>
              </a:rPr>
              <a:t>طراحی خودکار مدارهای دیجیتال با </a:t>
            </a:r>
            <a:r>
              <a:rPr lang="en-US" sz="4000" dirty="0" smtClean="0">
                <a:solidFill>
                  <a:srgbClr val="FF0000"/>
                </a:solidFill>
                <a:cs typeface="B Nazanin" pitchFamily="2" charset="-78"/>
              </a:rPr>
              <a:t>FPGA</a:t>
            </a:r>
            <a:r>
              <a:rPr lang="fa-IR" sz="4000" dirty="0" smtClean="0">
                <a:solidFill>
                  <a:srgbClr val="FF0000"/>
                </a:solidFill>
                <a:cs typeface="B Nazanin" pitchFamily="2" charset="-78"/>
              </a:rPr>
              <a:t> </a:t>
            </a:r>
            <a:r>
              <a:rPr lang="fa-IR" sz="4000" dirty="0" smtClean="0">
                <a:cs typeface="B Nazanin" pitchFamily="2" charset="-78"/>
              </a:rPr>
              <a:t/>
            </a:r>
            <a:br>
              <a:rPr lang="fa-IR" sz="4000" dirty="0" smtClean="0">
                <a:cs typeface="B Nazanin" pitchFamily="2" charset="-78"/>
              </a:rPr>
            </a:br>
            <a:r>
              <a:rPr lang="fa-IR" sz="4000" dirty="0" smtClean="0">
                <a:cs typeface="B Nazanin" pitchFamily="2" charset="-78"/>
              </a:rPr>
              <a:t>و</a:t>
            </a:r>
            <a:br>
              <a:rPr lang="fa-IR" sz="4000" dirty="0" smtClean="0">
                <a:cs typeface="B Nazanin" pitchFamily="2" charset="-78"/>
              </a:rPr>
            </a:br>
            <a:r>
              <a:rPr lang="en-US" sz="4000" dirty="0" smtClean="0">
                <a:cs typeface="B Nazanin" pitchFamily="2" charset="-78"/>
              </a:rPr>
              <a:t>    </a:t>
            </a:r>
            <a:r>
              <a:rPr lang="fa-IR" sz="4000" dirty="0" smtClean="0">
                <a:cs typeface="B Nazanin" pitchFamily="2" charset="-78"/>
              </a:rPr>
              <a:t>زبان توصیف سخت افزار </a:t>
            </a:r>
            <a:r>
              <a:rPr lang="en-US" sz="4000" dirty="0" smtClean="0">
                <a:cs typeface="B Nazanin" pitchFamily="2" charset="-78"/>
              </a:rPr>
              <a:t>VHDL</a:t>
            </a:r>
            <a:endParaRPr lang="fa-IR" sz="4000" dirty="0" smtClean="0">
              <a:cs typeface="B Nazanin" pitchFamily="2" charset="-78"/>
            </a:endParaRPr>
          </a:p>
          <a:p>
            <a:pPr algn="r" rtl="1"/>
            <a:r>
              <a:rPr lang="fa-IR" sz="4000" dirty="0" smtClean="0">
                <a:cs typeface="B Nazanin" pitchFamily="2" charset="-78"/>
              </a:rPr>
              <a:t>مولف: دکتر حسن سیدرضی</a:t>
            </a:r>
          </a:p>
          <a:p>
            <a:pPr algn="r" rtl="1"/>
            <a:r>
              <a:rPr lang="fa-IR" sz="4000" dirty="0" smtClean="0">
                <a:cs typeface="B Nazanin" pitchFamily="2" charset="-78"/>
              </a:rPr>
              <a:t>انتشارات: ناقوس</a:t>
            </a:r>
            <a:endParaRPr lang="en-US" sz="40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492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فلیپ فلاپ </a:t>
            </a:r>
            <a:r>
              <a:rPr lang="en-US" dirty="0" smtClean="0"/>
              <a:t>T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828800"/>
            <a:ext cx="7142545" cy="182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871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2"/>
          <p:cNvSpPr txBox="1">
            <a:spLocks noChangeArrowheads="1"/>
          </p:cNvSpPr>
          <p:nvPr/>
        </p:nvSpPr>
        <p:spPr bwMode="auto">
          <a:xfrm>
            <a:off x="720725" y="1819275"/>
            <a:ext cx="276229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J  K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  </a:t>
            </a:r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+1)</a:t>
            </a:r>
            <a:endParaRPr lang="en-US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457200" indent="-457200"/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0  0    </a:t>
            </a:r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)  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 </a:t>
            </a:r>
            <a:r>
              <a:rPr lang="fa-IR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بدون تغییر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457200" indent="-457200"/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0  1    0      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  Reset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457200" indent="-457200"/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1  0    1      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  Set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457200" indent="-457200"/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1  1    </a:t>
            </a:r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400" i="1" dirty="0">
                <a:solidFill>
                  <a:schemeClr val="bg1"/>
                </a:solidFill>
                <a:cs typeface="B Lotus" pitchFamily="2" charset="-78"/>
              </a:rPr>
              <a:t>’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)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  </a:t>
            </a:r>
            <a:r>
              <a:rPr lang="fa-IR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معکوس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3078" name="Line 3"/>
          <p:cNvSpPr>
            <a:spLocks noChangeShapeType="1"/>
          </p:cNvSpPr>
          <p:nvPr/>
        </p:nvSpPr>
        <p:spPr bwMode="auto">
          <a:xfrm>
            <a:off x="668339" y="2204864"/>
            <a:ext cx="281468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079" name="Line 4"/>
          <p:cNvSpPr>
            <a:spLocks noChangeShapeType="1"/>
          </p:cNvSpPr>
          <p:nvPr/>
        </p:nvSpPr>
        <p:spPr bwMode="auto">
          <a:xfrm>
            <a:off x="1393825" y="1778000"/>
            <a:ext cx="0" cy="191611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080" name="Text Box 5"/>
          <p:cNvSpPr txBox="1">
            <a:spLocks noChangeArrowheads="1"/>
          </p:cNvSpPr>
          <p:nvPr/>
        </p:nvSpPr>
        <p:spPr bwMode="auto">
          <a:xfrm>
            <a:off x="741363" y="4810125"/>
            <a:ext cx="202170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D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     </a:t>
            </a:r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+1)</a:t>
            </a:r>
          </a:p>
          <a:p>
            <a:pPr marL="457200" indent="-457200"/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0       0  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 Reset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457200" indent="-457200"/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1       1   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Set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457200" indent="-457200"/>
            <a:endParaRPr lang="en-US" sz="24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3081" name="Line 6"/>
          <p:cNvSpPr>
            <a:spLocks noChangeShapeType="1"/>
          </p:cNvSpPr>
          <p:nvPr/>
        </p:nvSpPr>
        <p:spPr bwMode="auto">
          <a:xfrm>
            <a:off x="720725" y="5202237"/>
            <a:ext cx="2195091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082" name="Line 7"/>
          <p:cNvSpPr>
            <a:spLocks noChangeShapeType="1"/>
          </p:cNvSpPr>
          <p:nvPr/>
        </p:nvSpPr>
        <p:spPr bwMode="auto">
          <a:xfrm>
            <a:off x="1298575" y="4768850"/>
            <a:ext cx="0" cy="13795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083" name="Line 8"/>
          <p:cNvSpPr>
            <a:spLocks noChangeShapeType="1"/>
          </p:cNvSpPr>
          <p:nvPr/>
        </p:nvSpPr>
        <p:spPr bwMode="auto">
          <a:xfrm>
            <a:off x="676275" y="3686175"/>
            <a:ext cx="35702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085" name="Text Box 10"/>
          <p:cNvSpPr txBox="1">
            <a:spLocks noChangeArrowheads="1"/>
          </p:cNvSpPr>
          <p:nvPr/>
        </p:nvSpPr>
        <p:spPr bwMode="auto">
          <a:xfrm>
            <a:off x="5059363" y="3152775"/>
            <a:ext cx="268535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n-US" sz="24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     </a:t>
            </a:r>
            <a:r>
              <a:rPr lang="en-US" sz="24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4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+1)</a:t>
            </a:r>
          </a:p>
          <a:p>
            <a:pPr marL="457200" indent="-457200"/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0 	   </a:t>
            </a:r>
            <a:r>
              <a:rPr lang="en-US" sz="24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4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)   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 </a:t>
            </a:r>
            <a:r>
              <a:rPr lang="fa-IR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بدون تغییر</a:t>
            </a:r>
            <a:endParaRPr lang="en-US" sz="240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457200" indent="-457200"/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1 	   </a:t>
            </a:r>
            <a:r>
              <a:rPr lang="en-US" sz="24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400" i="1">
                <a:solidFill>
                  <a:schemeClr val="bg1"/>
                </a:solidFill>
                <a:cs typeface="B Lotus" pitchFamily="2" charset="-78"/>
              </a:rPr>
              <a:t>’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4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) 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  </a:t>
            </a:r>
            <a:r>
              <a:rPr lang="fa-IR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معکوس</a:t>
            </a:r>
            <a:endParaRPr lang="en-US" sz="2400">
              <a:solidFill>
                <a:schemeClr val="bg1"/>
              </a:solidFill>
              <a:latin typeface="Times New Roman" pitchFamily="18" charset="0"/>
              <a:cs typeface="B Lotus" pitchFamily="2" charset="-78"/>
              <a:sym typeface="Wingdings" pitchFamily="2" charset="2"/>
            </a:endParaRPr>
          </a:p>
        </p:txBody>
      </p:sp>
      <p:sp>
        <p:nvSpPr>
          <p:cNvPr id="3086" name="Line 11"/>
          <p:cNvSpPr>
            <a:spLocks noChangeShapeType="1"/>
          </p:cNvSpPr>
          <p:nvPr/>
        </p:nvSpPr>
        <p:spPr bwMode="auto">
          <a:xfrm flipV="1">
            <a:off x="5014913" y="3573015"/>
            <a:ext cx="2729801" cy="1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087" name="Line 12"/>
          <p:cNvSpPr>
            <a:spLocks noChangeShapeType="1"/>
          </p:cNvSpPr>
          <p:nvPr/>
        </p:nvSpPr>
        <p:spPr bwMode="auto">
          <a:xfrm>
            <a:off x="5616575" y="3111500"/>
            <a:ext cx="0" cy="13795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088" name="Line 13"/>
          <p:cNvSpPr>
            <a:spLocks noChangeShapeType="1"/>
          </p:cNvSpPr>
          <p:nvPr/>
        </p:nvSpPr>
        <p:spPr bwMode="auto">
          <a:xfrm>
            <a:off x="5014913" y="4468813"/>
            <a:ext cx="35702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3074" name="Object 14"/>
          <p:cNvGraphicFramePr>
            <a:graphicFrameLocks noChangeAspect="1"/>
          </p:cNvGraphicFramePr>
          <p:nvPr>
            <p:extLst/>
          </p:nvPr>
        </p:nvGraphicFramePr>
        <p:xfrm>
          <a:off x="722313" y="6386513"/>
          <a:ext cx="1660525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Equation" r:id="rId4" imgW="761760" imgH="203040" progId="Equation.3">
                  <p:embed/>
                </p:oleObj>
              </mc:Choice>
              <mc:Fallback>
                <p:oleObj name="Equation" r:id="rId4" imgW="7617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313" y="6386513"/>
                        <a:ext cx="1660525" cy="442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15"/>
          <p:cNvGraphicFramePr>
            <a:graphicFrameLocks noChangeAspect="1"/>
          </p:cNvGraphicFramePr>
          <p:nvPr>
            <p:extLst/>
          </p:nvPr>
        </p:nvGraphicFramePr>
        <p:xfrm>
          <a:off x="4948238" y="4648200"/>
          <a:ext cx="3763962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Equation" r:id="rId6" imgW="1726920" imgH="203040" progId="Equation.3">
                  <p:embed/>
                </p:oleObj>
              </mc:Choice>
              <mc:Fallback>
                <p:oleObj name="Equation" r:id="rId6" imgW="17269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8238" y="4648200"/>
                        <a:ext cx="3763962" cy="442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16"/>
          <p:cNvGraphicFramePr>
            <a:graphicFrameLocks noChangeAspect="1"/>
          </p:cNvGraphicFramePr>
          <p:nvPr>
            <p:extLst/>
          </p:nvPr>
        </p:nvGraphicFramePr>
        <p:xfrm>
          <a:off x="617538" y="3813175"/>
          <a:ext cx="2684462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Equation" r:id="rId8" imgW="1231560" imgH="203040" progId="Equation.3">
                  <p:embed/>
                </p:oleObj>
              </mc:Choice>
              <mc:Fallback>
                <p:oleObj name="Equation" r:id="rId8" imgW="12315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538" y="3813175"/>
                        <a:ext cx="2684462" cy="442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5751513" y="2085975"/>
            <a:ext cx="2079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0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0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0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) = </a:t>
            </a:r>
            <a:r>
              <a:rPr lang="fa-IR" sz="20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حالت فعلی</a:t>
            </a:r>
            <a:endParaRPr lang="en-US" sz="200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r>
              <a:rPr lang="en-US" sz="20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0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0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0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+1) = </a:t>
            </a:r>
            <a:r>
              <a:rPr lang="fa-IR" sz="20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حالت بعدی</a:t>
            </a:r>
            <a:endParaRPr lang="en-US" sz="200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3090" name="Rectangle 18"/>
          <p:cNvSpPr>
            <a:spLocks noGrp="1" noChangeArrowheads="1"/>
          </p:cNvSpPr>
          <p:nvPr>
            <p:ph type="title"/>
          </p:nvPr>
        </p:nvSpPr>
        <p:spPr>
          <a:xfrm>
            <a:off x="569913" y="642918"/>
            <a:ext cx="7431087" cy="774720"/>
          </a:xfrm>
        </p:spPr>
        <p:txBody>
          <a:bodyPr>
            <a:noAutofit/>
          </a:bodyPr>
          <a:lstStyle/>
          <a:p>
            <a:pPr eaLnBrk="1" hangingPunct="1"/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جدول مشخصات فلیپ فلاپها و معادلات آنها</a:t>
            </a:r>
            <a:endParaRPr lang="en-US" sz="32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91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2" descr="AACFLQL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313" y="1408113"/>
            <a:ext cx="7950200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342900" y="3146425"/>
          <a:ext cx="20828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Equation" r:id="rId4" imgW="990360" imgH="215640" progId="Equation.3">
                  <p:embed/>
                </p:oleObj>
              </mc:Choice>
              <mc:Fallback>
                <p:oleObj name="Equation" r:id="rId4" imgW="99036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" y="3146425"/>
                        <a:ext cx="2082800" cy="454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6853238" y="4986338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i="1">
                <a:latin typeface="Times New Roman" pitchFamily="18" charset="0"/>
              </a:rPr>
              <a:t>a</a:t>
            </a:r>
          </a:p>
        </p:txBody>
      </p:sp>
      <p:sp>
        <p:nvSpPr>
          <p:cNvPr id="3078" name="Text Box 10"/>
          <p:cNvSpPr txBox="1">
            <a:spLocks noChangeArrowheads="1"/>
          </p:cNvSpPr>
          <p:nvPr/>
        </p:nvSpPr>
        <p:spPr bwMode="auto">
          <a:xfrm>
            <a:off x="5351463" y="4356100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i="1">
                <a:latin typeface="Times New Roman" pitchFamily="18" charset="0"/>
              </a:rPr>
              <a:t>b</a:t>
            </a:r>
          </a:p>
        </p:txBody>
      </p:sp>
      <p:graphicFrame>
        <p:nvGraphicFramePr>
          <p:cNvPr id="3075" name="Object 13"/>
          <p:cNvGraphicFramePr>
            <a:graphicFrameLocks noChangeAspect="1"/>
          </p:cNvGraphicFramePr>
          <p:nvPr/>
        </p:nvGraphicFramePr>
        <p:xfrm>
          <a:off x="292100" y="3641725"/>
          <a:ext cx="25908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Equation" r:id="rId6" imgW="1231560" imgH="203040" progId="">
                  <p:embed/>
                </p:oleObj>
              </mc:Choice>
              <mc:Fallback>
                <p:oleObj name="Equation" r:id="rId6" imgW="1231560" imgH="2030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" y="3641725"/>
                        <a:ext cx="2590800" cy="427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9" name="Rectangle 14"/>
          <p:cNvSpPr>
            <a:spLocks noGrp="1" noChangeArrowheads="1"/>
          </p:cNvSpPr>
          <p:nvPr>
            <p:ph type="title"/>
          </p:nvPr>
        </p:nvSpPr>
        <p:spPr>
          <a:xfrm>
            <a:off x="366211" y="149491"/>
            <a:ext cx="8229600" cy="1143000"/>
          </a:xfrm>
        </p:spPr>
        <p:txBody>
          <a:bodyPr/>
          <a:lstStyle/>
          <a:p>
            <a:pPr eaLnBrk="1" hangingPunct="1"/>
            <a:r>
              <a:rPr lang="fa-IR" dirty="0" smtClean="0"/>
              <a:t>یک مثال با فلیپ فلاپ </a:t>
            </a:r>
            <a:r>
              <a:rPr lang="en-US" dirty="0" smtClean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66091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AACFLQO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013" y="1858963"/>
            <a:ext cx="6569075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6548438" y="1865313"/>
          <a:ext cx="1100137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Equation" r:id="rId4" imgW="520560" imgH="672840" progId="Equation.3">
                  <p:embed/>
                </p:oleObj>
              </mc:Choice>
              <mc:Fallback>
                <p:oleObj name="Equation" r:id="rId4" imgW="520560" imgH="672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8438" y="1865313"/>
                        <a:ext cx="1100137" cy="1422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/>
              <a:t>مثال: فلیپ فلاپ </a:t>
            </a:r>
            <a:r>
              <a:rPr lang="en-US" smtClean="0"/>
              <a:t>T</a:t>
            </a:r>
          </a:p>
        </p:txBody>
      </p:sp>
      <p:sp>
        <p:nvSpPr>
          <p:cNvPr id="7173" name="Text Box 8"/>
          <p:cNvSpPr txBox="1">
            <a:spLocks noChangeArrowheads="1"/>
          </p:cNvSpPr>
          <p:nvPr/>
        </p:nvSpPr>
        <p:spPr bwMode="auto">
          <a:xfrm>
            <a:off x="720725" y="955675"/>
            <a:ext cx="3222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400">
                <a:latin typeface="Times New Roman" pitchFamily="18" charset="0"/>
                <a:cs typeface="B Lotus" pitchFamily="2" charset="-78"/>
              </a:rPr>
              <a:t>1- معادلات ورودي فليپ فلاپها:</a:t>
            </a:r>
            <a:endParaRPr lang="en-US" sz="2400" u="sng">
              <a:latin typeface="Times New Roman" pitchFamily="18" charset="0"/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81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0F868-27D9-4820-B161-1B5D631F5D89}" type="slidenum">
              <a:rPr lang="ar-SA"/>
              <a:pPr>
                <a:defRPr/>
              </a:pPr>
              <a:t>34</a:t>
            </a:fld>
            <a:endParaRPr lang="en-US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8935"/>
            <a:ext cx="8229600" cy="5020865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  <a:defRPr/>
            </a:pPr>
            <a:endParaRPr lang="fa-IR" sz="100" dirty="0" smtClean="0"/>
          </a:p>
          <a:p>
            <a:pPr eaLnBrk="1" hangingPunct="1">
              <a:buFontTx/>
              <a:buNone/>
              <a:defRPr/>
            </a:pPr>
            <a:r>
              <a:rPr lang="fa-IR" sz="2400" dirty="0" smtClean="0">
                <a:solidFill>
                  <a:srgbClr val="C00000"/>
                </a:solidFill>
              </a:rPr>
              <a:t>انواع مدلهای مدارهای ترتیبی:</a:t>
            </a:r>
          </a:p>
          <a:p>
            <a:pPr eaLnBrk="1" hangingPunct="1">
              <a:buFontTx/>
              <a:buNone/>
              <a:defRPr/>
            </a:pPr>
            <a:r>
              <a:rPr lang="fa-IR" sz="2400" dirty="0" smtClean="0"/>
              <a:t>          مدل مور(</a:t>
            </a:r>
            <a:r>
              <a:rPr lang="en-US" sz="2400" dirty="0" smtClean="0"/>
              <a:t>MOORE</a:t>
            </a:r>
            <a:r>
              <a:rPr lang="fa-IR" sz="2400" dirty="0" smtClean="0"/>
              <a:t>): در این مدل، خروجی ها فقط تابع حالت فعلی است</a:t>
            </a:r>
          </a:p>
          <a:p>
            <a:pPr eaLnBrk="1" hangingPunct="1">
              <a:buFontTx/>
              <a:buNone/>
              <a:defRPr/>
            </a:pPr>
            <a:r>
              <a:rPr lang="fa-IR" sz="2400" dirty="0" smtClean="0"/>
              <a:t>         مدل (</a:t>
            </a:r>
            <a:r>
              <a:rPr lang="en-US" sz="2400" dirty="0" smtClean="0"/>
              <a:t>MELAY</a:t>
            </a:r>
            <a:r>
              <a:rPr lang="fa-IR" sz="2400" dirty="0" smtClean="0"/>
              <a:t>): در این مدل خروجی ها بر اساس حالت فعلی و ورودی ها  مشخص می‌گردد</a:t>
            </a:r>
          </a:p>
          <a:p>
            <a:pPr eaLnBrk="1" hangingPunct="1">
              <a:buFontTx/>
              <a:buNone/>
              <a:defRPr/>
            </a:pPr>
            <a:endParaRPr lang="fa-IR" sz="2400" dirty="0" smtClean="0">
              <a:solidFill>
                <a:srgbClr val="C00000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fa-IR" sz="2400" dirty="0" smtClean="0">
                <a:solidFill>
                  <a:srgbClr val="C00000"/>
                </a:solidFill>
              </a:rPr>
              <a:t>کلیه مدارات ترتیبی در یکی از اين دو مدل قرار می گیرند. </a:t>
            </a:r>
            <a:r>
              <a:rPr lang="fa-IR" sz="2400" dirty="0" smtClean="0">
                <a:solidFill>
                  <a:schemeClr val="bg1"/>
                </a:solidFill>
              </a:rPr>
              <a:t>این دو مدل از لحاظ نمودار حالت، جدول حالت و پیاده سازی متفاوت می باشند.</a:t>
            </a:r>
          </a:p>
          <a:p>
            <a:pPr eaLnBrk="1" hangingPunct="1">
              <a:buFontTx/>
              <a:buNone/>
              <a:defRPr/>
            </a:pPr>
            <a:endParaRPr lang="fa-IR" sz="2400" dirty="0" smtClean="0">
              <a:solidFill>
                <a:srgbClr val="C00000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fa-IR" sz="2400" dirty="0" smtClean="0">
                <a:solidFill>
                  <a:srgbClr val="C00000"/>
                </a:solidFill>
              </a:rPr>
              <a:t>مدل مختلط: ماشین حالتی که دارای خروجی های نوع مور و میلی است</a:t>
            </a:r>
          </a:p>
          <a:p>
            <a:pPr eaLnBrk="1" hangingPunct="1">
              <a:buFontTx/>
              <a:buNone/>
              <a:defRPr/>
            </a:pPr>
            <a:endParaRPr 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19460" name="AutoShape 4"/>
          <p:cNvSpPr>
            <a:spLocks/>
          </p:cNvSpPr>
          <p:nvPr/>
        </p:nvSpPr>
        <p:spPr bwMode="auto">
          <a:xfrm>
            <a:off x="7858148" y="2643182"/>
            <a:ext cx="551922" cy="857256"/>
          </a:xfrm>
          <a:prstGeom prst="rightBrace">
            <a:avLst>
              <a:gd name="adj1" fmla="val 33297"/>
              <a:gd name="adj2" fmla="val 50000"/>
            </a:avLst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2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1" name="Line 3"/>
          <p:cNvSpPr>
            <a:spLocks noChangeShapeType="1"/>
          </p:cNvSpPr>
          <p:nvPr/>
        </p:nvSpPr>
        <p:spPr bwMode="auto">
          <a:xfrm>
            <a:off x="1016000" y="1976438"/>
            <a:ext cx="2400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r" rtl="1"/>
            <a:endParaRPr lang="en-US"/>
          </a:p>
        </p:txBody>
      </p:sp>
      <p:sp>
        <p:nvSpPr>
          <p:cNvPr id="186373" name="Text Box 5"/>
          <p:cNvSpPr txBox="1">
            <a:spLocks noChangeArrowheads="1"/>
          </p:cNvSpPr>
          <p:nvPr/>
        </p:nvSpPr>
        <p:spPr bwMode="auto">
          <a:xfrm>
            <a:off x="1046202" y="1584325"/>
            <a:ext cx="4555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rtl="1"/>
            <a:r>
              <a:rPr lang="en-US" sz="2000" i="1">
                <a:latin typeface="Times New Roman" pitchFamily="18" charset="0"/>
              </a:rPr>
              <a:t>Q</a:t>
            </a:r>
            <a:r>
              <a:rPr lang="en-US" sz="2000" baseline="-25000">
                <a:latin typeface="Times New Roman" pitchFamily="18" charset="0"/>
              </a:rPr>
              <a:t>3</a:t>
            </a:r>
          </a:p>
        </p:txBody>
      </p:sp>
      <p:sp>
        <p:nvSpPr>
          <p:cNvPr id="186374" name="Text Box 6"/>
          <p:cNvSpPr txBox="1">
            <a:spLocks noChangeArrowheads="1"/>
          </p:cNvSpPr>
          <p:nvPr/>
        </p:nvSpPr>
        <p:spPr bwMode="auto">
          <a:xfrm>
            <a:off x="1643102" y="1584325"/>
            <a:ext cx="4555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rtl="1"/>
            <a:r>
              <a:rPr lang="en-US" sz="2000" i="1">
                <a:latin typeface="Times New Roman" pitchFamily="18" charset="0"/>
              </a:rPr>
              <a:t>Q</a:t>
            </a:r>
            <a:r>
              <a:rPr lang="en-US" sz="2000" baseline="-25000">
                <a:latin typeface="Times New Roman" pitchFamily="18" charset="0"/>
              </a:rPr>
              <a:t>2</a:t>
            </a:r>
          </a:p>
        </p:txBody>
      </p:sp>
      <p:sp>
        <p:nvSpPr>
          <p:cNvPr id="186375" name="Text Box 7"/>
          <p:cNvSpPr txBox="1">
            <a:spLocks noChangeArrowheads="1"/>
          </p:cNvSpPr>
          <p:nvPr/>
        </p:nvSpPr>
        <p:spPr bwMode="auto">
          <a:xfrm>
            <a:off x="2290802" y="1597025"/>
            <a:ext cx="4555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rtl="1"/>
            <a:r>
              <a:rPr lang="en-US" sz="2000" i="1">
                <a:latin typeface="Times New Roman" pitchFamily="18" charset="0"/>
              </a:rPr>
              <a:t>Q</a:t>
            </a:r>
            <a:r>
              <a:rPr lang="en-US" sz="2000" baseline="-25000">
                <a:latin typeface="Times New Roman" pitchFamily="18" charset="0"/>
              </a:rPr>
              <a:t>1</a:t>
            </a:r>
          </a:p>
        </p:txBody>
      </p:sp>
      <p:sp>
        <p:nvSpPr>
          <p:cNvPr id="186376" name="Text Box 8"/>
          <p:cNvSpPr txBox="1">
            <a:spLocks noChangeArrowheads="1"/>
          </p:cNvSpPr>
          <p:nvPr/>
        </p:nvSpPr>
        <p:spPr bwMode="auto">
          <a:xfrm>
            <a:off x="2887702" y="1571625"/>
            <a:ext cx="4555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rtl="1"/>
            <a:r>
              <a:rPr lang="en-US" sz="2000" i="1">
                <a:latin typeface="Times New Roman" pitchFamily="18" charset="0"/>
              </a:rPr>
              <a:t>Q</a:t>
            </a:r>
            <a:r>
              <a:rPr lang="en-US" sz="2000" baseline="-25000">
                <a:latin typeface="Times New Roman" pitchFamily="18" charset="0"/>
              </a:rPr>
              <a:t>0</a:t>
            </a:r>
          </a:p>
        </p:txBody>
      </p:sp>
      <p:sp>
        <p:nvSpPr>
          <p:cNvPr id="186377" name="Text Box 9"/>
          <p:cNvSpPr txBox="1">
            <a:spLocks noChangeArrowheads="1"/>
          </p:cNvSpPr>
          <p:nvPr/>
        </p:nvSpPr>
        <p:spPr bwMode="auto">
          <a:xfrm>
            <a:off x="1089025" y="2016125"/>
            <a:ext cx="236855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/>
            <a:r>
              <a:rPr lang="en-US" sz="2000" dirty="0">
                <a:latin typeface="Times New Roman" pitchFamily="18" charset="0"/>
              </a:rPr>
              <a:t>0       0        0       0</a:t>
            </a:r>
          </a:p>
          <a:p>
            <a:pPr algn="r" rtl="1"/>
            <a:r>
              <a:rPr lang="en-US" sz="2000" dirty="0">
                <a:latin typeface="Times New Roman" pitchFamily="18" charset="0"/>
              </a:rPr>
              <a:t>0       0        0       1</a:t>
            </a:r>
          </a:p>
          <a:p>
            <a:pPr algn="r" rtl="1"/>
            <a:r>
              <a:rPr lang="en-US" sz="2000" dirty="0">
                <a:latin typeface="Times New Roman" pitchFamily="18" charset="0"/>
              </a:rPr>
              <a:t>0       0        1       0</a:t>
            </a:r>
          </a:p>
          <a:p>
            <a:pPr algn="r" rtl="1"/>
            <a:r>
              <a:rPr lang="en-US" sz="2000" dirty="0">
                <a:latin typeface="Times New Roman" pitchFamily="18" charset="0"/>
              </a:rPr>
              <a:t>0       </a:t>
            </a:r>
            <a:r>
              <a:rPr lang="en-US" sz="2000" b="1" dirty="0">
                <a:latin typeface="Times New Roman" pitchFamily="18" charset="0"/>
              </a:rPr>
              <a:t>0</a:t>
            </a:r>
            <a:r>
              <a:rPr lang="en-US" sz="2000" dirty="0">
                <a:latin typeface="Times New Roman" pitchFamily="18" charset="0"/>
              </a:rPr>
              <a:t>       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</a:rPr>
              <a:t> 1       </a:t>
            </a:r>
            <a:r>
              <a:rPr lang="en-US" sz="2000" dirty="0">
                <a:latin typeface="Times New Roman" pitchFamily="18" charset="0"/>
              </a:rPr>
              <a:t>1</a:t>
            </a:r>
          </a:p>
          <a:p>
            <a:pPr algn="r" rtl="1"/>
            <a:r>
              <a:rPr lang="en-US" sz="2000" dirty="0">
                <a:latin typeface="Times New Roman" pitchFamily="18" charset="0"/>
              </a:rPr>
              <a:t>0       </a:t>
            </a:r>
            <a:r>
              <a:rPr lang="en-US" sz="2000" b="1" dirty="0">
                <a:latin typeface="Times New Roman" pitchFamily="18" charset="0"/>
              </a:rPr>
              <a:t>1 </a:t>
            </a:r>
            <a:r>
              <a:rPr lang="en-US" sz="2000" dirty="0">
                <a:latin typeface="Times New Roman" pitchFamily="18" charset="0"/>
              </a:rPr>
              <a:t>       0       0</a:t>
            </a:r>
          </a:p>
          <a:p>
            <a:pPr algn="r" rtl="1"/>
            <a:r>
              <a:rPr lang="en-US" sz="2000" dirty="0">
                <a:latin typeface="Times New Roman" pitchFamily="18" charset="0"/>
              </a:rPr>
              <a:t>0       1        0       1</a:t>
            </a:r>
          </a:p>
          <a:p>
            <a:pPr algn="r" rtl="1"/>
            <a:r>
              <a:rPr lang="en-US" sz="2000" dirty="0">
                <a:latin typeface="Times New Roman" pitchFamily="18" charset="0"/>
              </a:rPr>
              <a:t>0       1        1       0</a:t>
            </a:r>
          </a:p>
          <a:p>
            <a:pPr algn="r" rtl="1"/>
            <a:r>
              <a:rPr lang="en-US" sz="2000" dirty="0">
                <a:latin typeface="Times New Roman" pitchFamily="18" charset="0"/>
              </a:rPr>
              <a:t>0       1        1       1</a:t>
            </a:r>
          </a:p>
          <a:p>
            <a:pPr algn="r" rtl="1"/>
            <a:r>
              <a:rPr lang="en-US" sz="2000" dirty="0">
                <a:latin typeface="Times New Roman" pitchFamily="18" charset="0"/>
              </a:rPr>
              <a:t>1       0        0       0</a:t>
            </a:r>
          </a:p>
        </p:txBody>
      </p:sp>
      <p:sp>
        <p:nvSpPr>
          <p:cNvPr id="186378" name="Line 10"/>
          <p:cNvSpPr>
            <a:spLocks noChangeShapeType="1"/>
          </p:cNvSpPr>
          <p:nvPr/>
        </p:nvSpPr>
        <p:spPr bwMode="auto">
          <a:xfrm flipH="1">
            <a:off x="508000" y="3132138"/>
            <a:ext cx="6223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r" rtl="1"/>
            <a:endParaRPr lang="en-US"/>
          </a:p>
        </p:txBody>
      </p:sp>
      <p:sp>
        <p:nvSpPr>
          <p:cNvPr id="186379" name="Line 11"/>
          <p:cNvSpPr>
            <a:spLocks noChangeShapeType="1"/>
          </p:cNvSpPr>
          <p:nvPr/>
        </p:nvSpPr>
        <p:spPr bwMode="auto">
          <a:xfrm>
            <a:off x="508000" y="3138488"/>
            <a:ext cx="0" cy="3111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r" rtl="1"/>
            <a:endParaRPr lang="en-US"/>
          </a:p>
        </p:txBody>
      </p:sp>
      <p:sp>
        <p:nvSpPr>
          <p:cNvPr id="186380" name="Line 12"/>
          <p:cNvSpPr>
            <a:spLocks noChangeShapeType="1"/>
          </p:cNvSpPr>
          <p:nvPr/>
        </p:nvSpPr>
        <p:spPr bwMode="auto">
          <a:xfrm flipH="1">
            <a:off x="504825" y="3462338"/>
            <a:ext cx="57467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>
            <a:spAutoFit/>
          </a:bodyPr>
          <a:lstStyle/>
          <a:p>
            <a:pPr algn="r" rtl="1"/>
            <a:endParaRPr lang="en-US"/>
          </a:p>
        </p:txBody>
      </p:sp>
      <p:sp>
        <p:nvSpPr>
          <p:cNvPr id="186382" name="Line 14"/>
          <p:cNvSpPr>
            <a:spLocks noChangeShapeType="1"/>
          </p:cNvSpPr>
          <p:nvPr/>
        </p:nvSpPr>
        <p:spPr bwMode="auto">
          <a:xfrm>
            <a:off x="1028700" y="1620838"/>
            <a:ext cx="2400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r" rtl="1"/>
            <a:endParaRPr lang="en-US"/>
          </a:p>
        </p:txBody>
      </p:sp>
      <p:sp>
        <p:nvSpPr>
          <p:cNvPr id="186383" name="Line 15"/>
          <p:cNvSpPr>
            <a:spLocks noChangeShapeType="1"/>
          </p:cNvSpPr>
          <p:nvPr/>
        </p:nvSpPr>
        <p:spPr bwMode="auto">
          <a:xfrm>
            <a:off x="1054100" y="4808538"/>
            <a:ext cx="2400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r" rtl="1"/>
            <a:endParaRPr lang="en-US"/>
          </a:p>
        </p:txBody>
      </p:sp>
      <p:pic>
        <p:nvPicPr>
          <p:cNvPr id="186388" name="Picture 20" descr="count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2738" y="1346321"/>
            <a:ext cx="4411662" cy="3498729"/>
          </a:xfrm>
          <a:prstGeom prst="rect">
            <a:avLst/>
          </a:prstGeom>
          <a:noFill/>
        </p:spPr>
      </p:pic>
      <p:sp>
        <p:nvSpPr>
          <p:cNvPr id="186389" name="Rectangle 21"/>
          <p:cNvSpPr>
            <a:spLocks noGrp="1" noChangeArrowheads="1"/>
          </p:cNvSpPr>
          <p:nvPr>
            <p:ph type="title"/>
          </p:nvPr>
        </p:nvSpPr>
        <p:spPr>
          <a:xfrm>
            <a:off x="4572000" y="76200"/>
            <a:ext cx="4495800" cy="1143000"/>
          </a:xfrm>
        </p:spPr>
        <p:txBody>
          <a:bodyPr>
            <a:normAutofit/>
          </a:bodyPr>
          <a:lstStyle/>
          <a:p>
            <a:pPr algn="r" rtl="1"/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شمارنده </a:t>
            </a:r>
            <a:r>
              <a:rPr lang="fa-IR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موج گونه دودویی</a:t>
            </a:r>
            <a:endParaRPr lang="en-US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86390" name="Rectangle 22"/>
          <p:cNvSpPr>
            <a:spLocks noGrp="1" noChangeArrowheads="1"/>
          </p:cNvSpPr>
          <p:nvPr>
            <p:ph type="body" idx="1"/>
          </p:nvPr>
        </p:nvSpPr>
        <p:spPr>
          <a:xfrm>
            <a:off x="484188" y="5114925"/>
            <a:ext cx="8229600" cy="1538288"/>
          </a:xfrm>
        </p:spPr>
        <p:txBody>
          <a:bodyPr>
            <a:normAutofit/>
          </a:bodyPr>
          <a:lstStyle/>
          <a:p>
            <a:pPr algn="just" rtl="1">
              <a:buFont typeface="Wingdings" pitchFamily="2" charset="2"/>
              <a:buChar char="q"/>
            </a:pPr>
            <a:r>
              <a:rPr lang="en-US" sz="2200" i="1" dirty="0">
                <a:cs typeface="B Lotus" pitchFamily="2" charset="-78"/>
              </a:rPr>
              <a:t>Q</a:t>
            </a:r>
            <a:r>
              <a:rPr lang="en-US" sz="2200" dirty="0">
                <a:cs typeface="B Lotus" pitchFamily="2" charset="-78"/>
              </a:rPr>
              <a:t>0</a:t>
            </a:r>
            <a:r>
              <a:rPr lang="fa-IR" sz="2600" dirty="0">
                <a:cs typeface="B Lotus" pitchFamily="2" charset="-78"/>
              </a:rPr>
              <a:t> در اثر کلاک ورودی تغییر می کند. وقتی که </a:t>
            </a:r>
            <a:r>
              <a:rPr lang="en-US" sz="2200" i="1" dirty="0">
                <a:cs typeface="B Lotus" pitchFamily="2" charset="-78"/>
              </a:rPr>
              <a:t>Q</a:t>
            </a:r>
            <a:r>
              <a:rPr lang="en-US" sz="2200" dirty="0">
                <a:cs typeface="B Lotus" pitchFamily="2" charset="-78"/>
              </a:rPr>
              <a:t>0</a:t>
            </a:r>
            <a:r>
              <a:rPr lang="fa-IR" sz="2600" dirty="0">
                <a:cs typeface="B Lotus" pitchFamily="2" charset="-78"/>
              </a:rPr>
              <a:t> از 1 به 0 برود، </a:t>
            </a:r>
            <a:r>
              <a:rPr lang="en-US" sz="2200" dirty="0">
                <a:cs typeface="B Lotus" pitchFamily="2" charset="-78"/>
              </a:rPr>
              <a:t>Q1</a:t>
            </a:r>
            <a:r>
              <a:rPr lang="fa-IR" sz="2600" dirty="0">
                <a:cs typeface="B Lotus" pitchFamily="2" charset="-78"/>
              </a:rPr>
              <a:t> تریگر می شود. لذا، خروجی آن معکوس می گردد. وقتی که </a:t>
            </a:r>
            <a:r>
              <a:rPr lang="en-US" sz="2200" i="1" dirty="0">
                <a:cs typeface="B Lotus" pitchFamily="2" charset="-78"/>
              </a:rPr>
              <a:t>Q</a:t>
            </a:r>
            <a:r>
              <a:rPr lang="en-US" sz="2200" dirty="0">
                <a:cs typeface="B Lotus" pitchFamily="2" charset="-78"/>
              </a:rPr>
              <a:t>1</a:t>
            </a:r>
            <a:r>
              <a:rPr lang="fa-IR" sz="2600" dirty="0">
                <a:cs typeface="B Lotus" pitchFamily="2" charset="-78"/>
              </a:rPr>
              <a:t> از 1 به 0 برود، </a:t>
            </a:r>
            <a:r>
              <a:rPr lang="en-US" sz="2200" dirty="0">
                <a:cs typeface="B Lotus" pitchFamily="2" charset="-78"/>
              </a:rPr>
              <a:t>Q2</a:t>
            </a:r>
            <a:r>
              <a:rPr lang="fa-IR" sz="2600" dirty="0">
                <a:cs typeface="B Lotus" pitchFamily="2" charset="-78"/>
              </a:rPr>
              <a:t> تریگر می شود. لذا، خروجی آن معکوس می گردد. و ....</a:t>
            </a:r>
            <a:endParaRPr lang="en-US" sz="2600" dirty="0"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0623415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C6D03-E90B-425E-9572-38003888F2C6}" type="slidenum">
              <a:rPr lang="en-US" altLang="en-US"/>
              <a:pPr/>
              <a:t>36</a:t>
            </a:fld>
            <a:endParaRPr lang="en-US" altLang="en-US" dirty="0"/>
          </a:p>
        </p:txBody>
      </p:sp>
      <p:sp>
        <p:nvSpPr>
          <p:cNvPr id="155652" name="Text Box 4"/>
          <p:cNvSpPr txBox="1">
            <a:spLocks noChangeArrowheads="1"/>
          </p:cNvSpPr>
          <p:nvPr/>
        </p:nvSpPr>
        <p:spPr bwMode="auto">
          <a:xfrm>
            <a:off x="644525" y="12604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55654" name="Rectangle 6"/>
          <p:cNvSpPr>
            <a:spLocks noGrp="1" noChangeArrowheads="1"/>
          </p:cNvSpPr>
          <p:nvPr>
            <p:ph type="title"/>
          </p:nvPr>
        </p:nvSpPr>
        <p:spPr>
          <a:xfrm>
            <a:off x="5715000" y="122238"/>
            <a:ext cx="3352800" cy="792162"/>
          </a:xfrm>
          <a:noFill/>
          <a:ln/>
        </p:spPr>
        <p:txBody>
          <a:bodyPr vert="horz" lIns="91440" tIns="45720" rIns="91440" bIns="45720" rtlCol="0" anchor="ctr">
            <a:normAutofit/>
          </a:bodyPr>
          <a:lstStyle/>
          <a:p>
            <a:pPr algn="r" rtl="1"/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رجیستر چهار </a:t>
            </a:r>
            <a:r>
              <a:rPr lang="fa-IR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بیتی</a:t>
            </a:r>
            <a:endParaRPr lang="en-US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5565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429000" y="1447800"/>
            <a:ext cx="5257800" cy="4411662"/>
          </a:xfrm>
        </p:spPr>
        <p:txBody>
          <a:bodyPr vert="horz" lIns="91440" tIns="45720" rIns="91440" bIns="45720" rtlCol="0">
            <a:normAutofit/>
          </a:bodyPr>
          <a:lstStyle/>
          <a:p>
            <a:pPr algn="just" rtl="1">
              <a:buFont typeface="Wingdings" pitchFamily="2" charset="2"/>
              <a:buChar char="q"/>
            </a:pPr>
            <a:r>
              <a:rPr lang="fa-IR" sz="2600" dirty="0" smtClean="0">
                <a:cs typeface="B Lotus" pitchFamily="2" charset="-78"/>
              </a:rPr>
              <a:t> در </a:t>
            </a:r>
            <a:r>
              <a:rPr lang="fa-IR" sz="2600" dirty="0">
                <a:cs typeface="B Lotus" pitchFamily="2" charset="-78"/>
              </a:rPr>
              <a:t>لبه مثبت کلاک، اطلاعات روی ورودیها به خروجی منتقل می گردند.</a:t>
            </a:r>
          </a:p>
          <a:p>
            <a:pPr algn="just" rtl="1">
              <a:buFont typeface="Wingdings" pitchFamily="2" charset="2"/>
              <a:buChar char="q"/>
            </a:pPr>
            <a:endParaRPr lang="fa-IR" sz="2600" dirty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r>
              <a:rPr lang="fa-IR" sz="2600" dirty="0" smtClean="0">
                <a:cs typeface="B Lotus" pitchFamily="2" charset="-78"/>
              </a:rPr>
              <a:t> برای </a:t>
            </a:r>
            <a:r>
              <a:rPr lang="fa-IR" sz="2600" dirty="0">
                <a:cs typeface="B Lotus" pitchFamily="2" charset="-78"/>
              </a:rPr>
              <a:t>خواندن محتویات رجیستر باید به خروجی آن نگاه </a:t>
            </a:r>
            <a:r>
              <a:rPr lang="fa-IR" sz="2600" dirty="0" smtClean="0">
                <a:cs typeface="B Lotus" pitchFamily="2" charset="-78"/>
              </a:rPr>
              <a:t>کرد.</a:t>
            </a:r>
            <a:endParaRPr lang="fa-IR" sz="2600" dirty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endParaRPr lang="fa-IR" sz="2600" dirty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r>
              <a:rPr lang="fa-IR" sz="2600" dirty="0" smtClean="0">
                <a:cs typeface="B Lotus" pitchFamily="2" charset="-78"/>
              </a:rPr>
              <a:t> اگر </a:t>
            </a:r>
            <a:r>
              <a:rPr lang="fa-IR" sz="2600" dirty="0">
                <a:cs typeface="B Lotus" pitchFamily="2" charset="-78"/>
              </a:rPr>
              <a:t>ورودی </a:t>
            </a:r>
            <a:r>
              <a:rPr lang="en-US" sz="2600" dirty="0">
                <a:cs typeface="B Lotus" pitchFamily="2" charset="-78"/>
              </a:rPr>
              <a:t>clear</a:t>
            </a:r>
            <a:r>
              <a:rPr lang="fa-IR" sz="2600" dirty="0">
                <a:cs typeface="B Lotus" pitchFamily="2" charset="-78"/>
              </a:rPr>
              <a:t> صفر شود باعث می گردد که تمام فلیپ فلاپها </a:t>
            </a:r>
            <a:r>
              <a:rPr lang="en-US" sz="2600" dirty="0">
                <a:cs typeface="B Lotus" pitchFamily="2" charset="-78"/>
              </a:rPr>
              <a:t>reset</a:t>
            </a:r>
            <a:r>
              <a:rPr lang="fa-IR" sz="2600" dirty="0">
                <a:cs typeface="B Lotus" pitchFamily="2" charset="-78"/>
              </a:rPr>
              <a:t> شوند. و خروجی رجیستر برابر صفر می شود.</a:t>
            </a:r>
            <a:endParaRPr lang="en-US" sz="2600" dirty="0">
              <a:cs typeface="B Lotus" pitchFamily="2" charset="-78"/>
            </a:endParaRPr>
          </a:p>
        </p:txBody>
      </p:sp>
      <p:pic>
        <p:nvPicPr>
          <p:cNvPr id="8" name="Picture 5" descr="R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85800"/>
            <a:ext cx="25908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84656497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018F-12FE-48FC-94DC-C308AA8BAB0F}" type="slidenum">
              <a:rPr lang="ar-SA"/>
              <a:pPr/>
              <a:t>37</a:t>
            </a:fld>
            <a:endParaRPr lang="en-US"/>
          </a:p>
        </p:txBody>
      </p:sp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0" y="76200"/>
            <a:ext cx="6019800" cy="639762"/>
          </a:xfrm>
          <a:noFill/>
          <a:ln/>
        </p:spPr>
        <p:txBody>
          <a:bodyPr vert="horz" lIns="91440" tIns="45720" rIns="91440" bIns="45720" rtlCol="0" anchor="ctr">
            <a:normAutofit/>
          </a:bodyPr>
          <a:lstStyle/>
          <a:p>
            <a:pPr algn="r" rtl="1"/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ثبات </a:t>
            </a:r>
            <a:r>
              <a:rPr lang="fa-IR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4 بیتی با قابلیت بار شدن موازی</a:t>
            </a:r>
            <a:endParaRPr lang="en-US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  <a:p>
            <a:endParaRPr lang="fa-IR"/>
          </a:p>
          <a:p>
            <a:endParaRPr lang="fa-IR"/>
          </a:p>
          <a:p>
            <a:endParaRPr lang="fa-IR"/>
          </a:p>
          <a:p>
            <a:endParaRPr lang="fa-IR"/>
          </a:p>
          <a:p>
            <a:endParaRPr lang="fa-IR"/>
          </a:p>
          <a:p>
            <a:endParaRPr lang="en-US"/>
          </a:p>
        </p:txBody>
      </p:sp>
      <p:pic>
        <p:nvPicPr>
          <p:cNvPr id="157703" name="Picture 7"/>
          <p:cNvPicPr>
            <a:picLocks noChangeAspect="1" noChangeArrowheads="1"/>
          </p:cNvPicPr>
          <p:nvPr/>
        </p:nvPicPr>
        <p:blipFill>
          <a:blip r:embed="rId2"/>
          <a:srcRect l="45172" t="25893" r="9752" b="13890"/>
          <a:stretch>
            <a:fillRect/>
          </a:stretch>
        </p:blipFill>
        <p:spPr bwMode="auto">
          <a:xfrm>
            <a:off x="304800" y="914400"/>
            <a:ext cx="4964113" cy="4973638"/>
          </a:xfrm>
          <a:prstGeom prst="rect">
            <a:avLst/>
          </a:prstGeom>
          <a:noFill/>
          <a:ln w="25400" cap="sq">
            <a:noFill/>
            <a:miter lim="800000"/>
            <a:headEnd/>
            <a:tailEnd/>
          </a:ln>
          <a:effectLst/>
        </p:spPr>
      </p:pic>
      <p:sp>
        <p:nvSpPr>
          <p:cNvPr id="6" name="Rectangle 16"/>
          <p:cNvSpPr txBox="1">
            <a:spLocks noChangeArrowheads="1"/>
          </p:cNvSpPr>
          <p:nvPr/>
        </p:nvSpPr>
        <p:spPr>
          <a:xfrm>
            <a:off x="5486400" y="3733800"/>
            <a:ext cx="3433763" cy="26590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اگر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load=1</a:t>
            </a: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باشد، در لبه بعدی کلاک، ورودیها به خروجی منتقل خواهند شد. 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fa-IR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اگر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load=0</a:t>
            </a: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باشد،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</a:t>
            </a: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ورودی فلیپ فلاپها به خروجی آنها وصل است. 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5387598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5AB7F-F802-4BED-9DAE-B0F6262EE7C2}" type="slidenum">
              <a:rPr lang="ar-SA"/>
              <a:pPr/>
              <a:t>38</a:t>
            </a:fld>
            <a:endParaRPr lang="en-US"/>
          </a:p>
        </p:txBody>
      </p:sp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895600" y="76200"/>
            <a:ext cx="6172200" cy="609600"/>
          </a:xfrm>
          <a:noFill/>
          <a:ln/>
        </p:spPr>
        <p:txBody>
          <a:bodyPr vert="horz" lIns="91440" tIns="45720" rIns="91440" bIns="45720" rtlCol="0" anchor="ctr">
            <a:normAutofit/>
          </a:bodyPr>
          <a:lstStyle/>
          <a:p>
            <a:pPr algn="r" rtl="1"/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نمودار بلوکی ثبات </a:t>
            </a:r>
            <a:r>
              <a:rPr lang="fa-IR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انتقالی </a:t>
            </a:r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چهار </a:t>
            </a:r>
            <a:r>
              <a:rPr lang="fa-IR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بیتی </a:t>
            </a:r>
            <a:endParaRPr lang="en-US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175112" name="Picture 8"/>
          <p:cNvPicPr>
            <a:picLocks noChangeAspect="1" noChangeArrowheads="1"/>
          </p:cNvPicPr>
          <p:nvPr/>
        </p:nvPicPr>
        <p:blipFill>
          <a:blip r:embed="rId2"/>
          <a:srcRect l="41672" t="37004" r="6917" b="20335"/>
          <a:stretch>
            <a:fillRect/>
          </a:stretch>
        </p:blipFill>
        <p:spPr bwMode="auto">
          <a:xfrm>
            <a:off x="304800" y="685800"/>
            <a:ext cx="7471135" cy="4648200"/>
          </a:xfrm>
          <a:prstGeom prst="rect">
            <a:avLst/>
          </a:prstGeom>
          <a:noFill/>
          <a:ln w="25400" cap="sq">
            <a:noFill/>
            <a:miter lim="800000"/>
            <a:headEnd/>
            <a:tailEnd/>
          </a:ln>
          <a:effectLst/>
        </p:spPr>
      </p:pic>
      <p:sp>
        <p:nvSpPr>
          <p:cNvPr id="6" name="Rectangle 11"/>
          <p:cNvSpPr txBox="1">
            <a:spLocks noChangeArrowheads="1"/>
          </p:cNvSpPr>
          <p:nvPr/>
        </p:nvSpPr>
        <p:spPr>
          <a:xfrm>
            <a:off x="609600" y="5334000"/>
            <a:ext cx="82296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در لبه مثبت کلاک، فلیپ فلاپ اول از ورودی نمونه می گیرد. در لبه مثبت بعدی، خروجی فلیپ فلاپ اول در فلیپ فلاپ دوم ذخیره می شود و فلیپ فلاپ اول یک نمونه تازه می گیرد. و ....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  <p:sp>
        <p:nvSpPr>
          <p:cNvPr id="7" name="Rectangle 11"/>
          <p:cNvSpPr txBox="1">
            <a:spLocks noChangeArrowheads="1"/>
          </p:cNvSpPr>
          <p:nvPr/>
        </p:nvSpPr>
        <p:spPr>
          <a:xfrm>
            <a:off x="1981200" y="3048000"/>
            <a:ext cx="35814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SISO(Serial In-Serial Out)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2194883"/>
      </p:ext>
    </p:extLst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جلسه آینده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b="1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cs typeface="B Titr" pitchFamily="2" charset="-78"/>
              </a:rPr>
              <a:t>PROM, PAL , PLA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Arial Unicode MS" pitchFamily="34" charset="-128"/>
              <a:cs typeface="B Titr" pitchFamily="2" charset="-78"/>
            </a:endParaRPr>
          </a:p>
          <a:p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17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BCE9B28F-421A-432B-9A32-2FBC4CBDDABE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714744" y="0"/>
            <a:ext cx="5210175" cy="838200"/>
          </a:xfrm>
        </p:spPr>
        <p:txBody>
          <a:bodyPr/>
          <a:lstStyle/>
          <a:p>
            <a:pPr algn="r" rtl="1"/>
            <a:r>
              <a:rPr lang="fa-IR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</a:t>
            </a: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زمان بندی</a:t>
            </a:r>
            <a:endParaRPr lang="en-GB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2357422" y="428604"/>
            <a:ext cx="529273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Ctr="1">
            <a:spAutoFit/>
          </a:bodyPr>
          <a:lstStyle/>
          <a:p>
            <a:pPr algn="r" rtl="1">
              <a:buFont typeface="Wingdings" pitchFamily="2" charset="2"/>
              <a:buChar char=""/>
            </a:pPr>
            <a:r>
              <a:rPr lang="fa-IR" sz="3200" dirty="0" smtClean="0">
                <a:cs typeface="B Nazanin" pitchFamily="2" charset="-78"/>
              </a:rPr>
              <a:t> طول ترم:  16هفته</a:t>
            </a:r>
          </a:p>
          <a:p>
            <a:pPr algn="r" rtl="1">
              <a:buFont typeface="Wingdings" pitchFamily="2" charset="2"/>
              <a:buChar char=""/>
            </a:pPr>
            <a:r>
              <a:rPr lang="fa-IR" sz="3200" dirty="0" smtClean="0">
                <a:cs typeface="B Nazanin" pitchFamily="2" charset="-78"/>
              </a:rPr>
              <a:t> تعطيلات: -- جلسه</a:t>
            </a:r>
          </a:p>
          <a:p>
            <a:pPr algn="r" rtl="1">
              <a:buFont typeface="Wingdings" pitchFamily="2" charset="2"/>
              <a:buChar char=""/>
            </a:pPr>
            <a:r>
              <a:rPr lang="fa-IR" sz="3200" dirty="0" smtClean="0">
                <a:cs typeface="B Nazanin" pitchFamily="2" charset="-78"/>
              </a:rPr>
              <a:t> تعداد جلسات: 24 جلسه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28662" y="4071942"/>
            <a:ext cx="72152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r" rtl="1">
              <a:buFont typeface="Wingdings" pitchFamily="2" charset="2"/>
              <a:buChar char=""/>
              <a:defRPr/>
            </a:pPr>
            <a:r>
              <a:rPr lang="fa-IR" sz="2400" dirty="0" smtClean="0">
                <a:cs typeface="B Nazanin" pitchFamily="2" charset="-78"/>
              </a:rPr>
              <a:t>  تمرین: 		</a:t>
            </a:r>
            <a:r>
              <a:rPr lang="en-US" sz="2400" dirty="0" smtClean="0">
                <a:cs typeface="B Nazanin" pitchFamily="2" charset="-78"/>
              </a:rPr>
              <a:t> </a:t>
            </a:r>
            <a:r>
              <a:rPr lang="fa-IR" sz="2400" dirty="0" smtClean="0">
                <a:cs typeface="B Nazanin" pitchFamily="2" charset="-78"/>
              </a:rPr>
              <a:t>	 15%+10%     (</a:t>
            </a:r>
            <a:r>
              <a:rPr lang="fa-IR" sz="2400" dirty="0" err="1" smtClean="0">
                <a:cs typeface="B Nazanin" pitchFamily="2" charset="-78"/>
              </a:rPr>
              <a:t>دوره‌ای</a:t>
            </a:r>
            <a:r>
              <a:rPr lang="fa-IR" sz="2400" dirty="0" smtClean="0">
                <a:cs typeface="B Nazanin" pitchFamily="2" charset="-78"/>
              </a:rPr>
              <a:t>)</a:t>
            </a:r>
          </a:p>
          <a:p>
            <a:pPr lvl="1" algn="r" rtl="1">
              <a:buFont typeface="Wingdings" pitchFamily="2" charset="2"/>
              <a:buChar char=""/>
              <a:defRPr/>
            </a:pPr>
            <a:r>
              <a:rPr lang="fa-IR" sz="2400" dirty="0" err="1" smtClean="0">
                <a:cs typeface="B Nazanin" pitchFamily="2" charset="-78"/>
              </a:rPr>
              <a:t>کوئیز</a:t>
            </a:r>
            <a:r>
              <a:rPr lang="fa-IR" sz="2400" dirty="0" smtClean="0">
                <a:cs typeface="B Nazanin" pitchFamily="2" charset="-78"/>
              </a:rPr>
              <a:t>:			 +5%</a:t>
            </a:r>
            <a:endParaRPr lang="fa-IR" sz="2400" dirty="0">
              <a:cs typeface="B Nazanin" pitchFamily="2" charset="-78"/>
            </a:endParaRPr>
          </a:p>
          <a:p>
            <a:pPr lvl="1" algn="r" rtl="1">
              <a:buFont typeface="Wingdings" pitchFamily="2" charset="2"/>
              <a:buChar char=""/>
              <a:defRPr/>
            </a:pPr>
            <a:r>
              <a:rPr lang="fa-IR" sz="2400" dirty="0" smtClean="0">
                <a:cs typeface="B Nazanin" pitchFamily="2" charset="-78"/>
              </a:rPr>
              <a:t>  ميان ترم:    	 	 30%     </a:t>
            </a:r>
            <a:r>
              <a:rPr lang="fa-IR" sz="2000" dirty="0" smtClean="0">
                <a:cs typeface="B Nazanin" pitchFamily="2" charset="-78"/>
              </a:rPr>
              <a:t>(</a:t>
            </a:r>
            <a:r>
              <a:rPr lang="fa-IR" sz="2000" dirty="0">
                <a:cs typeface="B Nazanin" pitchFamily="2" charset="-78"/>
              </a:rPr>
              <a:t> </a:t>
            </a:r>
            <a:r>
              <a:rPr lang="fa-IR" sz="2000" dirty="0" smtClean="0">
                <a:cs typeface="B Nazanin" pitchFamily="2" charset="-78"/>
              </a:rPr>
              <a:t>8 آذر )</a:t>
            </a:r>
            <a:endParaRPr lang="fa-IR" sz="2400" dirty="0" smtClean="0">
              <a:cs typeface="B Nazanin" pitchFamily="2" charset="-78"/>
            </a:endParaRPr>
          </a:p>
          <a:p>
            <a:pPr lvl="1" algn="r" rtl="1">
              <a:buFont typeface="Wingdings" pitchFamily="2" charset="2"/>
              <a:buChar char=""/>
              <a:defRPr/>
            </a:pPr>
            <a:r>
              <a:rPr lang="fa-IR" sz="2400" dirty="0" smtClean="0">
                <a:cs typeface="B Nazanin" pitchFamily="2" charset="-78"/>
              </a:rPr>
              <a:t>  پایان ترم</a:t>
            </a:r>
            <a:r>
              <a:rPr lang="fa-IR" sz="2400" dirty="0">
                <a:cs typeface="B Nazanin" pitchFamily="2" charset="-78"/>
              </a:rPr>
              <a:t>:  </a:t>
            </a:r>
            <a:r>
              <a:rPr lang="fa-IR" sz="2400" dirty="0" smtClean="0">
                <a:cs typeface="B Nazanin" pitchFamily="2" charset="-78"/>
              </a:rPr>
              <a:t> 		 40%  </a:t>
            </a:r>
            <a:r>
              <a:rPr lang="en-US" sz="2400" dirty="0" smtClean="0">
                <a:cs typeface="B Nazanin" pitchFamily="2" charset="-78"/>
              </a:rPr>
              <a:t> </a:t>
            </a:r>
            <a:r>
              <a:rPr lang="fa-IR" sz="2400" dirty="0" smtClean="0">
                <a:cs typeface="B Nazanin" pitchFamily="2" charset="-78"/>
              </a:rPr>
              <a:t> (تقویم آموزشی)</a:t>
            </a:r>
          </a:p>
          <a:p>
            <a:pPr lvl="1" algn="r" rtl="1">
              <a:buFont typeface="Wingdings" pitchFamily="2" charset="2"/>
              <a:buChar char=""/>
              <a:defRPr/>
            </a:pPr>
            <a:r>
              <a:rPr lang="fa-IR" sz="2400" dirty="0" smtClean="0">
                <a:cs typeface="B Nazanin" pitchFamily="2" charset="-78"/>
              </a:rPr>
              <a:t>  پروژه:  			  15%	</a:t>
            </a:r>
            <a:endParaRPr lang="fa-IR" sz="2400" dirty="0">
              <a:cs typeface="B Nazanin" pitchFamily="2" charset="-78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286512" y="3143248"/>
            <a:ext cx="2643174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نحوه</a:t>
            </a:r>
            <a:r>
              <a:rPr kumimoji="0" lang="fa-IR" sz="3200" b="1" i="0" u="none" strike="noStrike" kern="0" cap="none" spc="0" normalizeH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 ارزیابی</a:t>
            </a:r>
            <a:endParaRPr kumimoji="0" lang="en-GB" sz="3200" b="1" i="0" u="none" strike="noStrike" kern="0" cap="none" spc="0" normalizeH="0" baseline="0" noProof="0" dirty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3719543" y="1876420"/>
            <a:ext cx="52101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نحوه ارتباط</a:t>
            </a:r>
            <a:endParaRPr kumimoji="0" lang="en-GB" sz="3200" b="1" i="0" u="none" strike="noStrike" kern="0" cap="none" spc="0" normalizeH="0" baseline="0" noProof="0" dirty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28662" y="2620028"/>
            <a:ext cx="6286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r" rtl="1">
              <a:buFont typeface="Wingdings" pitchFamily="2" charset="2"/>
              <a:buChar char=""/>
              <a:defRPr/>
            </a:pPr>
            <a:r>
              <a:rPr lang="fa-IR" dirty="0" smtClean="0">
                <a:cs typeface="B Nazanin" pitchFamily="2" charset="-78"/>
              </a:rPr>
              <a:t>  سایت دانشگاه</a:t>
            </a:r>
            <a:r>
              <a:rPr lang="en-US" dirty="0" smtClean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en-US" dirty="0" smtClean="0">
                <a:cs typeface="B Nazanin" panose="00000400000000000000" pitchFamily="2" charset="-78"/>
                <a:hlinkClick r:id="rId3"/>
              </a:rPr>
              <a:t>www.Shahroodut.ac.ir</a:t>
            </a:r>
            <a:endParaRPr lang="fa-IR" dirty="0" smtClean="0">
              <a:cs typeface="B Nazanin" panose="00000400000000000000" pitchFamily="2" charset="-78"/>
            </a:endParaRPr>
          </a:p>
          <a:p>
            <a:pPr lvl="1" algn="r" rtl="1">
              <a:buFont typeface="Wingdings" pitchFamily="2" charset="2"/>
              <a:buChar char=""/>
              <a:defRPr/>
            </a:pP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سایت رکیتا </a:t>
            </a:r>
            <a:r>
              <a:rPr lang="en-US" dirty="0" smtClean="0">
                <a:cs typeface="B Nazanin" panose="00000400000000000000" pitchFamily="2" charset="-78"/>
                <a:hlinkClick r:id="rId4"/>
              </a:rPr>
              <a:t>www.rekita.ir</a:t>
            </a:r>
            <a:r>
              <a:rPr lang="en-US" dirty="0" smtClean="0">
                <a:cs typeface="B Nazanin" panose="00000400000000000000" pitchFamily="2" charset="-78"/>
              </a:rPr>
              <a:t> 	</a:t>
            </a:r>
            <a:r>
              <a:rPr lang="fa-IR" dirty="0" smtClean="0">
                <a:solidFill>
                  <a:schemeClr val="bg1">
                    <a:lumMod val="75000"/>
                  </a:schemeClr>
                </a:solidFill>
                <a:cs typeface="B Nazanin" panose="00000400000000000000" pitchFamily="2" charset="-78"/>
              </a:rPr>
              <a:t>(کد درس: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cd961</a:t>
            </a:r>
            <a:r>
              <a:rPr lang="fa-IR" dirty="0" smtClean="0">
                <a:solidFill>
                  <a:schemeClr val="bg1">
                    <a:lumMod val="75000"/>
                  </a:schemeClr>
                </a:solidFill>
                <a:cs typeface="B Nazanin" panose="00000400000000000000" pitchFamily="2" charset="-7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1658344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7984" y="0"/>
            <a:ext cx="3933764" cy="796086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 smtClean="0"/>
              <a:t>فهرست مطالب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733256"/>
          </a:xfrm>
        </p:spPr>
        <p:txBody>
          <a:bodyPr>
            <a:normAutofit fontScale="47500" lnSpcReduction="20000"/>
          </a:bodyPr>
          <a:lstStyle/>
          <a:p>
            <a:r>
              <a:rPr lang="fa-IR" sz="3600" b="1" dirty="0" smtClean="0"/>
              <a:t>یادآوری مدار منطقی</a:t>
            </a:r>
            <a:endParaRPr lang="en-US" sz="3600" b="1" dirty="0" smtClean="0"/>
          </a:p>
          <a:p>
            <a:r>
              <a:rPr lang="fa-IR" sz="3600" b="1" dirty="0" smtClean="0"/>
              <a:t>مقدمه </a:t>
            </a:r>
            <a:endParaRPr lang="en-US" sz="3600" b="1" dirty="0" smtClean="0"/>
          </a:p>
          <a:p>
            <a:pPr lvl="1"/>
            <a:r>
              <a:rPr lang="fa-IR" sz="3600" dirty="0" smtClean="0">
                <a:cs typeface="B Nazanin" pitchFamily="2" charset="-78"/>
              </a:rPr>
              <a:t>انواع مدارهای منطقی برنامه پذیر </a:t>
            </a:r>
            <a:r>
              <a:rPr lang="en-US" sz="3600" dirty="0" smtClean="0">
                <a:cs typeface="B Nazanin" pitchFamily="2" charset="-78"/>
              </a:rPr>
              <a:t>PLA</a:t>
            </a:r>
            <a:r>
              <a:rPr lang="fa-IR" sz="3600" dirty="0"/>
              <a:t> </a:t>
            </a:r>
            <a:r>
              <a:rPr lang="fa-IR" sz="3600" dirty="0" smtClean="0"/>
              <a:t>و</a:t>
            </a:r>
            <a:r>
              <a:rPr lang="fa-IR" sz="3600" dirty="0" smtClean="0">
                <a:cs typeface="B Nazanin" pitchFamily="2" charset="-78"/>
              </a:rPr>
              <a:t> </a:t>
            </a:r>
            <a:r>
              <a:rPr lang="en-US" sz="3600" dirty="0" smtClean="0">
                <a:cs typeface="B Nazanin" pitchFamily="2" charset="-78"/>
              </a:rPr>
              <a:t>PAL</a:t>
            </a:r>
            <a:endParaRPr lang="fa-IR" sz="3600" dirty="0" smtClean="0">
              <a:cs typeface="B Nazanin" pitchFamily="2" charset="-78"/>
            </a:endParaRPr>
          </a:p>
          <a:p>
            <a:pPr lvl="1"/>
            <a:r>
              <a:rPr lang="fa-IR" sz="3600" dirty="0" smtClean="0"/>
              <a:t>سوئیچ های قابل برنامه ریزی </a:t>
            </a:r>
            <a:r>
              <a:rPr lang="en-US" sz="3600" dirty="0" smtClean="0"/>
              <a:t>CPLD</a:t>
            </a:r>
            <a:r>
              <a:rPr lang="fa-IR" sz="3600" dirty="0" smtClean="0"/>
              <a:t> و </a:t>
            </a:r>
            <a:r>
              <a:rPr lang="en-US" sz="3600" dirty="0" smtClean="0"/>
              <a:t>FPGA</a:t>
            </a:r>
          </a:p>
          <a:p>
            <a:pPr lvl="1"/>
            <a:r>
              <a:rPr lang="fa-IR" sz="3600" dirty="0" smtClean="0"/>
              <a:t>ساختار </a:t>
            </a:r>
            <a:r>
              <a:rPr lang="en-US" sz="3600" dirty="0" smtClean="0"/>
              <a:t>FPGA</a:t>
            </a:r>
            <a:endParaRPr lang="fa-IR" sz="3600" dirty="0" smtClean="0"/>
          </a:p>
          <a:p>
            <a:pPr lvl="1"/>
            <a:r>
              <a:rPr lang="fa-IR" sz="3600" dirty="0" smtClean="0">
                <a:cs typeface="B Nazanin" pitchFamily="2" charset="-78"/>
              </a:rPr>
              <a:t>روش طراحی سیستم های دیجیتال با </a:t>
            </a:r>
            <a:r>
              <a:rPr lang="en-US" sz="3600" dirty="0" smtClean="0">
                <a:cs typeface="B Nazanin" pitchFamily="2" charset="-78"/>
              </a:rPr>
              <a:t>FPGA</a:t>
            </a:r>
            <a:endParaRPr lang="fa-IR" sz="3600" dirty="0" smtClean="0">
              <a:cs typeface="B Nazanin" pitchFamily="2" charset="-78"/>
            </a:endParaRPr>
          </a:p>
          <a:p>
            <a:pPr algn="r" rtl="1"/>
            <a:r>
              <a:rPr lang="fa-IR" sz="3600" b="1" dirty="0" smtClean="0">
                <a:cs typeface="B Nazanin" pitchFamily="2" charset="-78"/>
              </a:rPr>
              <a:t>زبان توصیف سخت افزار </a:t>
            </a:r>
            <a:r>
              <a:rPr lang="en-US" sz="3600" b="1" dirty="0" smtClean="0">
                <a:cs typeface="B Nazanin" pitchFamily="2" charset="-78"/>
              </a:rPr>
              <a:t>VHDL</a:t>
            </a:r>
          </a:p>
          <a:p>
            <a:pPr lvl="1"/>
            <a:r>
              <a:rPr lang="fa-IR" sz="3600" dirty="0" smtClean="0"/>
              <a:t>بلوک پایه یک طرح دیجیتال</a:t>
            </a:r>
          </a:p>
          <a:p>
            <a:pPr lvl="1"/>
            <a:r>
              <a:rPr lang="fa-IR" sz="3600" dirty="0" smtClean="0">
                <a:cs typeface="B Nazanin" pitchFamily="2" charset="-78"/>
              </a:rPr>
              <a:t>سیگنال</a:t>
            </a:r>
          </a:p>
          <a:p>
            <a:pPr lvl="1"/>
            <a:r>
              <a:rPr lang="fa-IR" sz="3600" dirty="0" smtClean="0"/>
              <a:t>نکات عمومی </a:t>
            </a:r>
          </a:p>
          <a:p>
            <a:pPr lvl="1"/>
            <a:r>
              <a:rPr lang="fa-IR" sz="3600" dirty="0" smtClean="0">
                <a:cs typeface="B Nazanin" pitchFamily="2" charset="-78"/>
              </a:rPr>
              <a:t>مقدار اولیه دادن به سیگنال</a:t>
            </a:r>
          </a:p>
          <a:p>
            <a:pPr lvl="1"/>
            <a:r>
              <a:rPr lang="fa-IR" sz="3600" dirty="0" smtClean="0"/>
              <a:t>نوع های سیگنال</a:t>
            </a:r>
          </a:p>
          <a:p>
            <a:pPr lvl="1"/>
            <a:r>
              <a:rPr lang="fa-IR" sz="3600" dirty="0" smtClean="0">
                <a:cs typeface="B Nazanin" pitchFamily="2" charset="-78"/>
              </a:rPr>
              <a:t>عملگرها </a:t>
            </a:r>
          </a:p>
          <a:p>
            <a:pPr lvl="1"/>
            <a:r>
              <a:rPr lang="fa-IR" sz="3600" dirty="0" smtClean="0"/>
              <a:t>روش های مدلسازی مدارهای دیجیتال </a:t>
            </a:r>
          </a:p>
          <a:p>
            <a:pPr lvl="1"/>
            <a:r>
              <a:rPr lang="fa-IR" sz="3600" dirty="0" smtClean="0"/>
              <a:t>مدل کردن تأخیر</a:t>
            </a:r>
          </a:p>
          <a:p>
            <a:pPr lvl="1"/>
            <a:r>
              <a:rPr lang="fa-IR" sz="3600" dirty="0" smtClean="0"/>
              <a:t>حلقه</a:t>
            </a:r>
          </a:p>
          <a:p>
            <a:pPr lvl="1"/>
            <a:r>
              <a:rPr lang="fa-IR" sz="3600" dirty="0" smtClean="0"/>
              <a:t>پروسس</a:t>
            </a:r>
          </a:p>
          <a:p>
            <a:pPr lvl="1"/>
            <a:r>
              <a:rPr lang="fa-IR" sz="3600" dirty="0" smtClean="0"/>
              <a:t>طراحی سلسله مراتبی</a:t>
            </a:r>
          </a:p>
          <a:p>
            <a:pPr lvl="1"/>
            <a:r>
              <a:rPr lang="fa-IR" sz="3600" dirty="0" smtClean="0"/>
              <a:t>برنامه تست مدارهای دیجیتال</a:t>
            </a:r>
          </a:p>
          <a:p>
            <a:r>
              <a:rPr lang="fa-IR" sz="3600" b="1" dirty="0" smtClean="0"/>
              <a:t>تعریف نوع آرایه و رکورد برای سیگنال</a:t>
            </a:r>
          </a:p>
          <a:p>
            <a:r>
              <a:rPr lang="fa-IR" sz="3600" b="1" dirty="0" smtClean="0"/>
              <a:t>برنامه های فرعی، توابع و پکیج ها</a:t>
            </a:r>
            <a:endParaRPr lang="en-US" sz="3600" b="1" dirty="0" smtClean="0"/>
          </a:p>
          <a:p>
            <a:pPr lvl="1"/>
            <a:endParaRPr lang="fa-IR" sz="3600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594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یادآوری </a:t>
            </a:r>
            <a:r>
              <a:rPr lang="fa-IR" dirty="0" err="1" smtClean="0"/>
              <a:t>مدارمنطقی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err="1" smtClean="0"/>
              <a:t>گیتهای</a:t>
            </a:r>
            <a:r>
              <a:rPr lang="fa-IR" dirty="0" smtClean="0"/>
              <a:t> منطقی</a:t>
            </a:r>
          </a:p>
          <a:p>
            <a:r>
              <a:rPr lang="fa-IR" dirty="0" smtClean="0"/>
              <a:t>ساده سازی سطح </a:t>
            </a:r>
            <a:r>
              <a:rPr lang="fa-IR" dirty="0" err="1" smtClean="0"/>
              <a:t>گیت</a:t>
            </a:r>
            <a:endParaRPr lang="fa-IR" dirty="0" smtClean="0"/>
          </a:p>
          <a:p>
            <a:r>
              <a:rPr lang="fa-IR" dirty="0" smtClean="0"/>
              <a:t>مدارهای ترکیبی</a:t>
            </a:r>
          </a:p>
          <a:p>
            <a:r>
              <a:rPr lang="fa-IR" dirty="0" smtClean="0"/>
              <a:t>مدارهای ترتیبی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292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746969"/>
              </p:ext>
            </p:extLst>
          </p:nvPr>
        </p:nvGraphicFramePr>
        <p:xfrm>
          <a:off x="214282" y="571480"/>
          <a:ext cx="4929222" cy="614366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929222"/>
              </a:tblGrid>
              <a:tr h="61436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just" rtl="1"/>
            <a:fld id="{706D142D-6E4C-458B-82A7-8156520CF122}" type="slidenum">
              <a:rPr lang="en-US" smtClean="0"/>
              <a:pPr algn="just" rtl="1"/>
              <a:t>7</a:t>
            </a:fld>
            <a:endParaRPr lang="en-US"/>
          </a:p>
        </p:txBody>
      </p:sp>
      <p:pic>
        <p:nvPicPr>
          <p:cNvPr id="14" name="Rectangle 1228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327" y="659979"/>
            <a:ext cx="4772739" cy="5983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4857752" y="-71462"/>
            <a:ext cx="421484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just" rtl="1">
              <a:buSzTx/>
              <a:buNone/>
            </a:pP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- سمبولهای </a:t>
            </a: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  <a:sym typeface="Symbol" pitchFamily="18" charset="2"/>
              </a:rPr>
              <a:t>استاندارد گیتی</a:t>
            </a:r>
            <a:r>
              <a:rPr lang="fa-IR" sz="3200" dirty="0" smtClean="0">
                <a:cs typeface="Nazanin" pitchFamily="2" charset="-78"/>
                <a:sym typeface="Symbol" pitchFamily="18" charset="2"/>
              </a:rPr>
              <a:t> </a:t>
            </a:r>
            <a:endParaRPr lang="en-US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j-ea"/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72066" y="714356"/>
            <a:ext cx="3714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 algn="just" rtl="1">
              <a:buFont typeface="Wingdings" pitchFamily="2" charset="2"/>
              <a:buChar char=";"/>
            </a:pPr>
            <a:r>
              <a:rPr lang="fa-IR" sz="2400" dirty="0" smtClean="0">
                <a:cs typeface="Nazanin" pitchFamily="2" charset="-78"/>
                <a:sym typeface="Symbol" pitchFamily="18" charset="2"/>
              </a:rPr>
              <a:t>جدول درستي</a:t>
            </a:r>
          </a:p>
          <a:p>
            <a:pPr lvl="1" indent="-457200" algn="just" rtl="1">
              <a:buFont typeface="Wingdings" pitchFamily="2" charset="2"/>
              <a:buChar char=";"/>
            </a:pPr>
            <a:r>
              <a:rPr lang="fa-IR" sz="2400" dirty="0" smtClean="0">
                <a:cs typeface="Nazanin" pitchFamily="2" charset="-78"/>
                <a:sym typeface="Symbol" pitchFamily="18" charset="2"/>
              </a:rPr>
              <a:t>سمبل </a:t>
            </a:r>
            <a:r>
              <a:rPr lang="fa-IR" sz="2400" b="1" u="sng" dirty="0" smtClean="0">
                <a:cs typeface="Nazanin" pitchFamily="2" charset="-78"/>
                <a:sym typeface="Symbol" pitchFamily="18" charset="2"/>
              </a:rPr>
              <a:t>استاندارد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 گيت</a:t>
            </a:r>
            <a:endParaRPr lang="en-US" sz="2400" dirty="0" smtClean="0">
              <a:cs typeface="Nazanin" pitchFamily="2" charset="-78"/>
              <a:sym typeface="Symbol" pitchFamily="18" charset="2"/>
            </a:endParaRPr>
          </a:p>
          <a:p>
            <a:pPr marL="342900" lvl="1" indent="-342900" algn="just" rtl="1">
              <a:buFont typeface="Wingdings" pitchFamily="2" charset="2"/>
              <a:buChar char=";"/>
            </a:pPr>
            <a:r>
              <a:rPr lang="en-US" sz="2400" dirty="0" smtClean="0">
                <a:cs typeface="Nazanin" pitchFamily="2" charset="-78"/>
                <a:sym typeface="Symbol" pitchFamily="18" charset="2"/>
              </a:rPr>
              <a:t> 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عمليات منطقی</a:t>
            </a:r>
          </a:p>
          <a:p>
            <a:pPr marL="342900" lvl="1" indent="-342900" algn="just" rtl="1">
              <a:buFont typeface="Wingdings" pitchFamily="2" charset="2"/>
              <a:buChar char=";"/>
            </a:pPr>
            <a:r>
              <a:rPr lang="en-US" sz="2400" dirty="0" smtClean="0">
                <a:cs typeface="Nazanin" pitchFamily="2" charset="-78"/>
                <a:sym typeface="Symbol" pitchFamily="18" charset="2"/>
              </a:rPr>
              <a:t>Single input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 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> 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يا 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>Multiple </a:t>
            </a:r>
          </a:p>
        </p:txBody>
      </p:sp>
    </p:spTree>
    <p:extLst>
      <p:ext uri="{BB962C8B-B14F-4D97-AF65-F5344CB8AC3E}">
        <p14:creationId xmlns:p14="http://schemas.microsoft.com/office/powerpoint/2010/main" val="910552612"/>
      </p:ext>
    </p:extLst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hape 124929"/>
          <p:cNvSpPr>
            <a:spLocks noGrp="1" noChangeArrowheads="1"/>
          </p:cNvSpPr>
          <p:nvPr>
            <p:ph type="title" idx="4294967295"/>
          </p:nvPr>
        </p:nvSpPr>
        <p:spPr>
          <a:xfrm>
            <a:off x="4929188" y="0"/>
            <a:ext cx="4214812" cy="785813"/>
          </a:xfrm>
        </p:spPr>
        <p:txBody>
          <a:bodyPr lIns="92075" tIns="46038" rIns="92075" bIns="46038"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مشخصات جدول كارنو 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20835" name="Shape 124930"/>
          <p:cNvSpPr>
            <a:spLocks noGrp="1" noChangeArrowheads="1"/>
          </p:cNvSpPr>
          <p:nvPr>
            <p:ph type="body" idx="4294967295"/>
          </p:nvPr>
        </p:nvSpPr>
        <p:spPr>
          <a:xfrm>
            <a:off x="0" y="785813"/>
            <a:ext cx="8229600" cy="5500687"/>
          </a:xfrm>
        </p:spPr>
        <p:txBody>
          <a:bodyPr lIns="92075" tIns="46038" rIns="92075" bIns="46038"/>
          <a:lstStyle/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 هر تابع بولي را مي‌توان بصورت مجموعي از مينترمها نشان داد. جدول كارنو از مربع هايي تشكيل شده است كه </a:t>
            </a:r>
            <a:r>
              <a:rPr lang="fa-IR" sz="2800" b="1" kern="1200" dirty="0" smtClean="0">
                <a:latin typeface="Times New Roman" pitchFamily="18" charset="0"/>
                <a:cs typeface="B Lotus" pitchFamily="2" charset="-78"/>
              </a:rPr>
              <a:t>هر مربع، نشان دهنده يک مينترم است.</a:t>
            </a:r>
          </a:p>
          <a:p>
            <a:pPr algn="justLow" rtl="1">
              <a:buFont typeface="Wingdings" pitchFamily="2" charset="2"/>
              <a:buChar char="q"/>
            </a:pP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 سطرها و ستونهاي اين جدول به روش </a:t>
            </a:r>
            <a:r>
              <a:rPr lang="fa-IR" sz="2800" b="1" kern="1200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کد گري</a:t>
            </a: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، کدگذاري مي گردند.</a:t>
            </a:r>
          </a:p>
          <a:p>
            <a:pPr algn="justLow" rtl="1">
              <a:buNone/>
            </a:pPr>
            <a:endParaRPr lang="fa-IR" sz="2800" kern="1200" dirty="0" smtClean="0">
              <a:latin typeface="Times New Roman" pitchFamily="18" charset="0"/>
              <a:cs typeface="B Lotus" pitchFamily="2" charset="-78"/>
            </a:endParaRPr>
          </a:p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800" u="sng" kern="1200" dirty="0" smtClean="0">
                <a:latin typeface="Times New Roman" pitchFamily="18" charset="0"/>
                <a:cs typeface="B Lotus" pitchFamily="2" charset="-78"/>
              </a:rPr>
              <a:t>هر دومربع همسايه فقط در يک متغير با هم اختلاف دارند. </a:t>
            </a: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لذا مي توان با توجه به خواص جبر بول، مجموع آنها را ساده کرد.(متغير مشترک را حذف نمود)</a:t>
            </a:r>
          </a:p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 خانه‌هايي از جدول كه </a:t>
            </a:r>
            <a:r>
              <a:rPr lang="fa-IR" sz="2800" b="1" kern="1200" dirty="0" smtClean="0">
                <a:solidFill>
                  <a:srgbClr val="009900"/>
                </a:solidFill>
                <a:latin typeface="Times New Roman" pitchFamily="18" charset="0"/>
                <a:cs typeface="B Lotus" pitchFamily="2" charset="-78"/>
              </a:rPr>
              <a:t>مقدارتابع در آنها برابر با يك </a:t>
            </a: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مي‌باشد را مشخص مي‌كنيم.</a:t>
            </a:r>
          </a:p>
          <a:p>
            <a:pPr algn="justLow" rtl="1">
              <a:buFont typeface="Wingdings" pitchFamily="2" charset="2"/>
              <a:buChar char="q"/>
            </a:pP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800" dirty="0" smtClean="0">
                <a:cs typeface="B Lotus" pitchFamily="2" charset="-78"/>
              </a:rPr>
              <a:t> بطور كلي براي توابع با </a:t>
            </a:r>
            <a:r>
              <a:rPr lang="en-US" sz="2800" b="1" i="1" dirty="0" smtClean="0">
                <a:solidFill>
                  <a:schemeClr val="accent2"/>
                </a:solidFill>
                <a:cs typeface="B Lotus" pitchFamily="2" charset="-78"/>
              </a:rPr>
              <a:t>n</a:t>
            </a:r>
            <a:r>
              <a:rPr lang="fa-IR" sz="2800" b="1" dirty="0" smtClean="0">
                <a:solidFill>
                  <a:schemeClr val="accent2"/>
                </a:solidFill>
                <a:cs typeface="B Lotus" pitchFamily="2" charset="-78"/>
              </a:rPr>
              <a:t> متغير</a:t>
            </a:r>
            <a:r>
              <a:rPr lang="fa-IR" sz="2800" dirty="0" smtClean="0">
                <a:cs typeface="B Lotus" pitchFamily="2" charset="-78"/>
              </a:rPr>
              <a:t>، جدول كارنو داراي       خانه است.</a:t>
            </a:r>
          </a:p>
        </p:txBody>
      </p:sp>
      <p:graphicFrame>
        <p:nvGraphicFramePr>
          <p:cNvPr id="267265" name="Object 1"/>
          <p:cNvGraphicFramePr>
            <a:graphicFrameLocks noChangeAspect="1"/>
          </p:cNvGraphicFramePr>
          <p:nvPr>
            <p:extLst/>
          </p:nvPr>
        </p:nvGraphicFramePr>
        <p:xfrm>
          <a:off x="2123728" y="4941168"/>
          <a:ext cx="51117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3" imgW="164880" imgH="177480" progId="Equation.3">
                  <p:embed/>
                </p:oleObj>
              </mc:Choice>
              <mc:Fallback>
                <p:oleObj name="Equation" r:id="rId3" imgW="1648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4941168"/>
                        <a:ext cx="511175" cy="550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5232808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hape 126977"/>
          <p:cNvSpPr>
            <a:spLocks noGrp="1" noChangeArrowheads="1"/>
          </p:cNvSpPr>
          <p:nvPr>
            <p:ph type="title" idx="4294967295"/>
          </p:nvPr>
        </p:nvSpPr>
        <p:spPr>
          <a:xfrm>
            <a:off x="4243388" y="0"/>
            <a:ext cx="4900612" cy="725488"/>
          </a:xfrm>
        </p:spPr>
        <p:txBody>
          <a:bodyPr lIns="92075" tIns="46038" rIns="92075" bIns="46038"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جدول كارنو سه متغيره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23907" name="Shape 126978"/>
          <p:cNvSpPr>
            <a:spLocks noGrp="1" noChangeArrowheads="1"/>
          </p:cNvSpPr>
          <p:nvPr>
            <p:ph type="body" idx="4294967295"/>
          </p:nvPr>
        </p:nvSpPr>
        <p:spPr>
          <a:xfrm>
            <a:off x="0" y="857250"/>
            <a:ext cx="8229600" cy="971550"/>
          </a:xfrm>
        </p:spPr>
        <p:txBody>
          <a:bodyPr lIns="92075" tIns="46038" rIns="92075" bIns="46038"/>
          <a:lstStyle/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براي سه متغير، 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هشت مينترم </a:t>
            </a:r>
            <a:r>
              <a:rPr lang="fa-IR" sz="2800" dirty="0" smtClean="0">
                <a:cs typeface="B Lotus" pitchFamily="2" charset="-78"/>
              </a:rPr>
              <a:t>وجود دارد و بنابراين جدول كارنو بايد هشت خانه داشته باشد.</a:t>
            </a:r>
            <a:endParaRPr lang="en-US" sz="2800" dirty="0" smtClean="0">
              <a:cs typeface="B Lotus" pitchFamily="2" charset="-78"/>
            </a:endParaRPr>
          </a:p>
        </p:txBody>
      </p:sp>
      <p:pic>
        <p:nvPicPr>
          <p:cNvPr id="2539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357562"/>
            <a:ext cx="71056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2541600" y="2143116"/>
            <a:ext cx="2244714" cy="1716091"/>
            <a:chOff x="755650" y="1844675"/>
            <a:chExt cx="2244714" cy="1716091"/>
          </a:xfrm>
        </p:grpSpPr>
        <p:sp>
          <p:nvSpPr>
            <p:cNvPr id="8" name="Text Box 3"/>
            <p:cNvSpPr txBox="1">
              <a:spLocks noChangeArrowheads="1"/>
            </p:cNvSpPr>
            <p:nvPr/>
          </p:nvSpPr>
          <p:spPr bwMode="auto">
            <a:xfrm>
              <a:off x="755650" y="1844675"/>
              <a:ext cx="1368425" cy="473075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2500" i="1" dirty="0" smtClean="0">
                  <a:latin typeface="Times New Roman" pitchFamily="18" charset="0"/>
                  <a:cs typeface="Times New Roman" pitchFamily="18" charset="0"/>
                </a:rPr>
                <a:t>F(</a:t>
              </a:r>
              <a:r>
                <a:rPr lang="en-US" sz="2500" i="1" dirty="0" err="1" smtClean="0">
                  <a:latin typeface="Times New Roman" pitchFamily="18" charset="0"/>
                  <a:cs typeface="Times New Roman" pitchFamily="18" charset="0"/>
                </a:rPr>
                <a:t>x,y,z</a:t>
              </a:r>
              <a:r>
                <a:rPr lang="en-US" sz="2500" i="1" dirty="0">
                  <a:latin typeface="Times New Roman" pitchFamily="18" charset="0"/>
                  <a:cs typeface="Times New Roman" pitchFamily="18" charset="0"/>
                </a:rPr>
                <a:t>)</a:t>
              </a:r>
            </a:p>
          </p:txBody>
        </p:sp>
        <p:sp>
          <p:nvSpPr>
            <p:cNvPr id="9" name="AutoShape 26"/>
            <p:cNvSpPr>
              <a:spLocks/>
            </p:cNvSpPr>
            <p:nvPr/>
          </p:nvSpPr>
          <p:spPr bwMode="auto">
            <a:xfrm rot="-5400000">
              <a:off x="1748613" y="2167732"/>
              <a:ext cx="142875" cy="360362"/>
            </a:xfrm>
            <a:prstGeom prst="leftBrace">
              <a:avLst>
                <a:gd name="adj1" fmla="val 21018"/>
                <a:gd name="adj2" fmla="val 50000"/>
              </a:avLst>
            </a:prstGeom>
            <a:noFill/>
            <a:ln w="19050">
              <a:solidFill>
                <a:schemeClr val="tx2"/>
              </a:solidFill>
              <a:round/>
              <a:headEnd type="none" w="sm" len="sm"/>
              <a:tailEnd type="none" w="sm" len="sm"/>
            </a:ln>
          </p:spPr>
          <p:txBody>
            <a:bodyPr vert="eaVert" wrap="none" anchor="ctr"/>
            <a:lstStyle/>
            <a:p>
              <a:pPr algn="ctr">
                <a:buNone/>
              </a:pPr>
              <a:endParaRPr lang="en-US" sz="200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endParaRPr>
            </a:p>
          </p:txBody>
        </p:sp>
        <p:cxnSp>
          <p:nvCxnSpPr>
            <p:cNvPr id="10" name="AutoShape 27"/>
            <p:cNvCxnSpPr>
              <a:cxnSpLocks noChangeShapeType="1"/>
            </p:cNvCxnSpPr>
            <p:nvPr/>
          </p:nvCxnSpPr>
          <p:spPr bwMode="auto">
            <a:xfrm rot="16200000" flipH="1">
              <a:off x="2051833" y="2191544"/>
              <a:ext cx="709612" cy="1187450"/>
            </a:xfrm>
            <a:prstGeom prst="curvedConnector3">
              <a:avLst>
                <a:gd name="adj1" fmla="val 49218"/>
              </a:avLst>
            </a:prstGeom>
            <a:noFill/>
            <a:ln w="19050">
              <a:solidFill>
                <a:schemeClr val="tx2"/>
              </a:solidFill>
              <a:prstDash val="dash"/>
              <a:round/>
              <a:headEnd type="none" w="sm" len="sm"/>
              <a:tailEnd type="stealth" w="lg" len="lg"/>
            </a:ln>
          </p:spPr>
        </p:cxnSp>
        <p:sp>
          <p:nvSpPr>
            <p:cNvPr id="11" name="Line 28"/>
            <p:cNvSpPr>
              <a:spLocks noChangeShapeType="1"/>
            </p:cNvSpPr>
            <p:nvPr/>
          </p:nvSpPr>
          <p:spPr bwMode="auto">
            <a:xfrm>
              <a:off x="1116013" y="2276475"/>
              <a:ext cx="0" cy="0"/>
            </a:xfrm>
            <a:prstGeom prst="line">
              <a:avLst/>
            </a:prstGeom>
            <a:noFill/>
            <a:ln w="12700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/>
            </a:p>
          </p:txBody>
        </p:sp>
        <p:cxnSp>
          <p:nvCxnSpPr>
            <p:cNvPr id="12" name="AutoShape 29"/>
            <p:cNvCxnSpPr>
              <a:cxnSpLocks noChangeShapeType="1"/>
            </p:cNvCxnSpPr>
            <p:nvPr/>
          </p:nvCxnSpPr>
          <p:spPr bwMode="auto">
            <a:xfrm rot="5400000" flipV="1">
              <a:off x="1351742" y="2340772"/>
              <a:ext cx="1287463" cy="1152525"/>
            </a:xfrm>
            <a:prstGeom prst="curvedConnector4">
              <a:avLst>
                <a:gd name="adj1" fmla="val 42662"/>
                <a:gd name="adj2" fmla="val 41181"/>
              </a:avLst>
            </a:prstGeom>
            <a:noFill/>
            <a:ln w="19050">
              <a:solidFill>
                <a:schemeClr val="tx2"/>
              </a:solidFill>
              <a:prstDash val="dash"/>
              <a:round/>
              <a:headEnd type="none" w="sm" len="sm"/>
              <a:tailEnd type="stealth" w="lg" len="lg"/>
            </a:ln>
          </p:spPr>
        </p:cxnSp>
        <p:sp>
          <p:nvSpPr>
            <p:cNvPr id="13" name="Line 30"/>
            <p:cNvSpPr>
              <a:spLocks noChangeShapeType="1"/>
            </p:cNvSpPr>
            <p:nvPr/>
          </p:nvSpPr>
          <p:spPr bwMode="auto">
            <a:xfrm>
              <a:off x="1355704" y="2273303"/>
              <a:ext cx="144462" cy="0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/>
            </a:p>
          </p:txBody>
        </p:sp>
      </p:grpSp>
      <p:sp>
        <p:nvSpPr>
          <p:cNvPr id="15" name="Text Box 43"/>
          <p:cNvSpPr txBox="1">
            <a:spLocks noChangeArrowheads="1"/>
          </p:cNvSpPr>
          <p:nvPr/>
        </p:nvSpPr>
        <p:spPr bwMode="auto">
          <a:xfrm>
            <a:off x="2968566" y="6043634"/>
            <a:ext cx="25987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 smtClean="0">
                <a:latin typeface="Times New Roman" pitchFamily="18" charset="0"/>
              </a:rPr>
              <a:t>Three-variable </a:t>
            </a:r>
            <a:r>
              <a:rPr lang="en-US" sz="2400" dirty="0">
                <a:latin typeface="Times New Roman" pitchFamily="18" charset="0"/>
              </a:rPr>
              <a:t>map</a:t>
            </a:r>
          </a:p>
        </p:txBody>
      </p:sp>
    </p:spTree>
    <p:extLst>
      <p:ext uri="{BB962C8B-B14F-4D97-AF65-F5344CB8AC3E}">
        <p14:creationId xmlns:p14="http://schemas.microsoft.com/office/powerpoint/2010/main" val="36799277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1410</TotalTime>
  <Words>1098</Words>
  <Application>Microsoft Office PowerPoint</Application>
  <PresentationFormat>On-screen Show (4:3)</PresentationFormat>
  <Paragraphs>189</Paragraphs>
  <Slides>39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39</vt:i4>
      </vt:variant>
    </vt:vector>
  </HeadingPairs>
  <TitlesOfParts>
    <vt:vector size="60" baseType="lpstr">
      <vt:lpstr>Arial Unicode MS</vt:lpstr>
      <vt:lpstr>Arial</vt:lpstr>
      <vt:lpstr>B Lotus</vt:lpstr>
      <vt:lpstr>B Nazanin</vt:lpstr>
      <vt:lpstr>B Titr</vt:lpstr>
      <vt:lpstr>B Traffic</vt:lpstr>
      <vt:lpstr>Calibri</vt:lpstr>
      <vt:lpstr>Constantia</vt:lpstr>
      <vt:lpstr>Majalla UI</vt:lpstr>
      <vt:lpstr>Nazanin</vt:lpstr>
      <vt:lpstr>Symbol</vt:lpstr>
      <vt:lpstr>Tahoma</vt:lpstr>
      <vt:lpstr>Times New Roman</vt:lpstr>
      <vt:lpstr>Trebuchet MS</vt:lpstr>
      <vt:lpstr>Wingdings</vt:lpstr>
      <vt:lpstr>Wingdings 2</vt:lpstr>
      <vt:lpstr>Flow</vt:lpstr>
      <vt:lpstr>Equation</vt:lpstr>
      <vt:lpstr>Bitmap Image</vt:lpstr>
      <vt:lpstr>Artwork</vt:lpstr>
      <vt:lpstr>Visio</vt:lpstr>
      <vt:lpstr>PowerPoint Presentation</vt:lpstr>
      <vt:lpstr>طراحی کامپیوتری سیستم های دیجیتال</vt:lpstr>
      <vt:lpstr>PowerPoint Presentation</vt:lpstr>
      <vt:lpstr>- زمان بندی</vt:lpstr>
      <vt:lpstr>فهرست مطالب</vt:lpstr>
      <vt:lpstr>یادآوری مدارمنطقی</vt:lpstr>
      <vt:lpstr>PowerPoint Presentation</vt:lpstr>
      <vt:lpstr>- مشخصات جدول كارنو </vt:lpstr>
      <vt:lpstr>- جدول كارنو سه متغيره</vt:lpstr>
      <vt:lpstr>- همسايگي(Adjacency) در جدول کارنا</vt:lpstr>
      <vt:lpstr>- همسايگي(Adjacency) در جدول کارنا</vt:lpstr>
      <vt:lpstr>- SOP و POS</vt:lpstr>
      <vt:lpstr>مدار نیم جمع کننده</vt:lpstr>
      <vt:lpstr>مدار تفریق‌کننده ناقص</vt:lpstr>
      <vt:lpstr>جمع‌کننده کامل</vt:lpstr>
      <vt:lpstr>جمع‌کننده کامل</vt:lpstr>
      <vt:lpstr>طراحی مدار تمام‌جمع کننده با نیم جمع کننده</vt:lpstr>
      <vt:lpstr>جمع کننده  4 بیتی</vt:lpstr>
      <vt:lpstr>PowerPoint Presentation</vt:lpstr>
      <vt:lpstr>جمع کننده/تفریق کننده 4 بیتی</vt:lpstr>
      <vt:lpstr>مقایسه کننده تک‌بیتی</vt:lpstr>
      <vt:lpstr>Binary 2-to-4 decoder</vt:lpstr>
      <vt:lpstr>- Decoder Cascading</vt:lpstr>
      <vt:lpstr>- ساخت تمام جمع کننده با دیکدر</vt:lpstr>
      <vt:lpstr>- MUX 4x1 (مدار داخلي)</vt:lpstr>
      <vt:lpstr>PowerPoint Presentation</vt:lpstr>
      <vt:lpstr>فلیپ فلاپ SR</vt:lpstr>
      <vt:lpstr>فلیپ فلاپ D</vt:lpstr>
      <vt:lpstr>فلیپ فلاپ JK</vt:lpstr>
      <vt:lpstr>فلیپ فلاپ T</vt:lpstr>
      <vt:lpstr>جدول مشخصات فلیپ فلاپها و معادلات آنها</vt:lpstr>
      <vt:lpstr>یک مثال با فلیپ فلاپ D</vt:lpstr>
      <vt:lpstr>مثال: فلیپ فلاپ T</vt:lpstr>
      <vt:lpstr>PowerPoint Presentation</vt:lpstr>
      <vt:lpstr>- شمارنده موج گونه دودویی</vt:lpstr>
      <vt:lpstr>- رجیستر چهار بیتی</vt:lpstr>
      <vt:lpstr>- ثبات 4 بیتی با قابلیت بار شدن موازی</vt:lpstr>
      <vt:lpstr>- نمودار بلوکی ثبات انتقالی چهار بیتی </vt:lpstr>
      <vt:lpstr>جلسه آینده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مدار منطقی</dc:title>
  <dc:creator>MOHSEN</dc:creator>
  <cp:lastModifiedBy>Windows User</cp:lastModifiedBy>
  <cp:revision>60</cp:revision>
  <dcterms:created xsi:type="dcterms:W3CDTF">2013-09-14T02:05:42Z</dcterms:created>
  <dcterms:modified xsi:type="dcterms:W3CDTF">2018-10-28T11:09:01Z</dcterms:modified>
</cp:coreProperties>
</file>