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2"/>
  </p:notesMasterIdLst>
  <p:handoutMasterIdLst>
    <p:handoutMasterId r:id="rId33"/>
  </p:handoutMasterIdLst>
  <p:sldIdLst>
    <p:sldId id="272" r:id="rId2"/>
    <p:sldId id="260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2" r:id="rId29"/>
    <p:sldId id="293" r:id="rId30"/>
    <p:sldId id="29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118B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6" autoAdjust="0"/>
    <p:restoredTop sz="94660"/>
  </p:normalViewPr>
  <p:slideViewPr>
    <p:cSldViewPr>
      <p:cViewPr varScale="1">
        <p:scale>
          <a:sx n="81" d="100"/>
          <a:sy n="81" d="100"/>
        </p:scale>
        <p:origin x="93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13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8.wmf"/><Relationship Id="rId4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3.wmf"/><Relationship Id="rId1" Type="http://schemas.openxmlformats.org/officeDocument/2006/relationships/image" Target="../media/image16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3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E08E9-E654-41DB-B249-19B0987E5638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F6016-D966-4002-AA50-C863632EA9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4914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ABED0-88B8-4DB9-B4F2-BECF8C5B66B1}" type="datetimeFigureOut">
              <a:rPr lang="en-US" smtClean="0"/>
              <a:pPr/>
              <a:t>9/30/2018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18CD7-558B-4FE7-9DDC-D11A237C75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2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18CD7-558B-4FE7-9DDC-D11A237C754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363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25A6-E1D7-414E-AFC7-8E59CF725CB6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53E3C-57B4-45D0-9FD7-E1B4DC5FFA53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87E6-5EB5-4B66-91B0-7296904EC90A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BFB5-9D38-4EB5-83EB-1029650D784A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353A4-FC99-404E-9BB4-87499D9BF557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3B14-9A93-4BDF-8407-EBE88DBD1E92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25ABA-DE6B-4A20-9C30-BFD0284B6F43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B33B-BE3E-4C3E-85C6-CC6311543AD6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1F3FE-F131-4B82-A4CF-CA5C0A8C6321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B1E0D-08D5-47DB-828B-B4A52D93FD2C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35BA0-5FEA-4BC1-A83A-B0843B3EEE78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A27C25-389B-478E-99F4-57EE7C5344B4}" type="datetime1">
              <a:rPr lang="en-US" smtClean="0"/>
              <a:pPr/>
              <a:t>9/30/2018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5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9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7.bin"/><Relationship Id="rId4" Type="http://schemas.openxmlformats.org/officeDocument/2006/relationships/image" Target="../media/image16.wmf"/><Relationship Id="rId9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2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31.wmf"/><Relationship Id="rId3" Type="http://schemas.openxmlformats.org/officeDocument/2006/relationships/oleObject" Target="../embeddings/oleObject26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wmf"/><Relationship Id="rId11" Type="http://schemas.openxmlformats.org/officeDocument/2006/relationships/image" Target="../media/image32.png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27.bin"/><Relationship Id="rId15" Type="http://schemas.openxmlformats.org/officeDocument/2006/relationships/image" Target="../media/image36.png"/><Relationship Id="rId23" Type="http://schemas.openxmlformats.org/officeDocument/2006/relationships/oleObject" Target="../embeddings/oleObject31.bin"/><Relationship Id="rId10" Type="http://schemas.openxmlformats.org/officeDocument/2006/relationships/image" Target="../media/image28.wmf"/><Relationship Id="rId19" Type="http://schemas.openxmlformats.org/officeDocument/2006/relationships/image" Target="../media/image40.png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5.png"/><Relationship Id="rId22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9.png"/><Relationship Id="rId7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6.png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41.bin"/><Relationship Id="rId3" Type="http://schemas.openxmlformats.org/officeDocument/2006/relationships/image" Target="../media/image46.png"/><Relationship Id="rId21" Type="http://schemas.openxmlformats.org/officeDocument/2006/relationships/oleObject" Target="../embeddings/oleObject37.bin"/><Relationship Id="rId34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43.wmf"/><Relationship Id="rId25" Type="http://schemas.openxmlformats.org/officeDocument/2006/relationships/oleObject" Target="../embeddings/oleObject40.bin"/><Relationship Id="rId3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29" Type="http://schemas.openxmlformats.org/officeDocument/2006/relationships/image" Target="../media/image59.png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24" Type="http://schemas.openxmlformats.org/officeDocument/2006/relationships/oleObject" Target="../embeddings/oleObject39.bin"/><Relationship Id="rId32" Type="http://schemas.openxmlformats.org/officeDocument/2006/relationships/image" Target="../media/image62.png"/><Relationship Id="rId5" Type="http://schemas.openxmlformats.org/officeDocument/2006/relationships/image" Target="../media/image48.png"/><Relationship Id="rId15" Type="http://schemas.openxmlformats.org/officeDocument/2006/relationships/image" Target="../media/image42.wmf"/><Relationship Id="rId23" Type="http://schemas.openxmlformats.org/officeDocument/2006/relationships/image" Target="../media/image45.wmf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53.png"/><Relationship Id="rId19" Type="http://schemas.openxmlformats.org/officeDocument/2006/relationships/image" Target="../media/image44.wmf"/><Relationship Id="rId31" Type="http://schemas.openxmlformats.org/officeDocument/2006/relationships/image" Target="../media/image61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Relationship Id="rId8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algn="r">
              <a:buNone/>
            </a:pPr>
            <a:r>
              <a:rPr lang="fa-IR" dirty="0" smtClean="0"/>
              <a:t>   </a:t>
            </a:r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84375" y="2362200"/>
            <a:ext cx="581658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 Titr" pitchFamily="2" charset="-78"/>
                <a:ea typeface="+mj-ea"/>
                <a:cs typeface="B Titr" pitchFamily="2" charset="-78"/>
              </a:rPr>
              <a:t>مدار منطقی</a:t>
            </a:r>
            <a:endParaRPr kumimoji="0" lang="en-GB" sz="6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 pitchFamily="34" charset="-128"/>
              <a:ea typeface="+mj-ea"/>
              <a:cs typeface="Nazanin" pitchFamily="2" charset="-78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81600" y="4267200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3">
                  <a:lumMod val="75000"/>
                </a:schemeClr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267200" y="5867400"/>
            <a:ext cx="137088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Titr" pitchFamily="2" charset="-78"/>
              </a:rPr>
              <a:t>زمستان 92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9" name="Picture 8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148" y="428604"/>
            <a:ext cx="1604108" cy="13573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مزیت کد BCD بر نمایش باینری:</a:t>
            </a:r>
          </a:p>
          <a:p>
            <a:pPr lvl="1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تبدیل سریع کد</a:t>
            </a:r>
          </a:p>
          <a:p>
            <a:pPr lvl="1" algn="r" rtl="1">
              <a:buFont typeface="Arial" pitchFamily="34" charset="0"/>
              <a:buChar char="•"/>
            </a:pP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مزیت کد باینری بر نمایش BCD :</a:t>
            </a:r>
          </a:p>
          <a:p>
            <a:pPr lvl="1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عملیات حسابی سریعتر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274638"/>
            <a:ext cx="46482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solidFill>
                  <a:srgbClr val="0000CC"/>
                </a:solidFill>
              </a:rPr>
              <a:t>(Excess-3)</a:t>
            </a:r>
            <a:r>
              <a:rPr lang="fa-IR" dirty="0" smtClean="0">
                <a:solidFill>
                  <a:srgbClr val="0000CC"/>
                </a:solidFill>
                <a:cs typeface="B Nazanin" pitchFamily="2" charset="-78"/>
              </a:rPr>
              <a:t>کدافزونی</a:t>
            </a:r>
            <a:r>
              <a:rPr lang="fa-IR" dirty="0" smtClean="0">
                <a:solidFill>
                  <a:srgbClr val="0000CC"/>
                </a:solidFill>
              </a:rPr>
              <a:t>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810000" y="274638"/>
            <a:ext cx="487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14282" y="1571613"/>
            <a:ext cx="8515352" cy="3762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   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کدبدون وزن خود مکمل</a:t>
            </a:r>
          </a:p>
          <a:p>
            <a:pPr marL="342900" lvl="0" indent="-342900" algn="r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BCD </a:t>
            </a:r>
            <a:r>
              <a:rPr lang="fa-IR" sz="3200" dirty="0" smtClean="0">
                <a:cs typeface="B Nazanin" pitchFamily="2" charset="-78"/>
              </a:rPr>
              <a:t>تبدیل کد افزونی سه به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-</a:t>
            </a: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</a:endParaRPr>
          </a:p>
          <a:p>
            <a:pPr marL="2057400" marR="0" lvl="4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پس ازانجام محاسبات نیاز به تصحیح دارد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</a:endParaRPr>
          </a:p>
          <a:p>
            <a:pPr marL="2057400" marR="0" lvl="4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 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:مکمل نه و مکمل ده اعداد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 BCD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</a:rPr>
              <a:t>مزیت این کد نسبت به</a:t>
            </a: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</a:endParaRPr>
          </a:p>
        </p:txBody>
      </p:sp>
      <p:sp>
        <p:nvSpPr>
          <p:cNvPr id="17" name="Slide Number Placeholder 3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8" name="Object 1"/>
          <p:cNvGraphicFramePr>
            <a:graphicFrameLocks noChangeAspect="1"/>
          </p:cNvGraphicFramePr>
          <p:nvPr/>
        </p:nvGraphicFramePr>
        <p:xfrm>
          <a:off x="3135313" y="3101975"/>
          <a:ext cx="373062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8" name="Equation" r:id="rId3" imgW="114120" imgH="431640" progId="Equation.3">
                  <p:embed/>
                </p:oleObj>
              </mc:Choice>
              <mc:Fallback>
                <p:oleObj name="Equation" r:id="rId3" imgW="11412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313" y="3101975"/>
                        <a:ext cx="373062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668338" y="4267200"/>
          <a:ext cx="379412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9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8" y="4267200"/>
                        <a:ext cx="379412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357158" y="3643314"/>
          <a:ext cx="6143668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0" name="Equation" r:id="rId7" imgW="2070000" imgH="228600" progId="Equation.3">
                  <p:embed/>
                </p:oleObj>
              </mc:Choice>
              <mc:Fallback>
                <p:oleObj name="Equation" r:id="rId7" imgW="207000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643314"/>
                        <a:ext cx="6143668" cy="642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357158" y="4786322"/>
          <a:ext cx="1571636" cy="392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1" name="Equation" r:id="rId9" imgW="431640" imgH="177480" progId="Equation.3">
                  <p:embed/>
                </p:oleObj>
              </mc:Choice>
              <mc:Fallback>
                <p:oleObj name="Equation" r:id="rId9" imgW="43164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786322"/>
                        <a:ext cx="1571636" cy="3921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 bwMode="auto">
          <a:xfrm rot="5400000" flipH="1" flipV="1">
            <a:off x="219056" y="4395778"/>
            <a:ext cx="671522" cy="109566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5400000" flipH="1" flipV="1">
            <a:off x="496094" y="4457700"/>
            <a:ext cx="685006" cy="794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rot="5400000" flipH="1" flipV="1">
            <a:off x="806433" y="4450549"/>
            <a:ext cx="672316" cy="81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r">
              <a:buNone/>
            </a:pPr>
            <a:r>
              <a:rPr lang="fa-IR" dirty="0" smtClean="0"/>
              <a:t>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04800" y="1143000"/>
            <a:ext cx="8229600" cy="4940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B Nazanin" pitchFamily="2" charset="-78"/>
              </a:rPr>
              <a:t>کد های تشخیص خطا</a:t>
            </a:r>
            <a:r>
              <a:rPr kumimoji="0" lang="fa-I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cs typeface="B Nazanin" pitchFamily="2" charset="-78"/>
              </a:rPr>
              <a:t>:</a:t>
            </a: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cs typeface="B Nazanin" pitchFamily="2" charset="-78"/>
            </a:endParaRPr>
          </a:p>
        </p:txBody>
      </p:sp>
      <p:sp>
        <p:nvSpPr>
          <p:cNvPr id="18" name="Slide Number Placeholder 3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57158" y="3500438"/>
            <a:ext cx="1428760" cy="914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None/>
              <a:tabLst/>
            </a:pPr>
            <a:r>
              <a:rPr lang="en-US" sz="2800" dirty="0" smtClean="0"/>
              <a:t>source</a:t>
            </a:r>
            <a:endParaRPr kumimoji="0" lang="fa-IR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V="1">
            <a:off x="1785918" y="3929066"/>
            <a:ext cx="1143008" cy="285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Rectangle 20"/>
          <p:cNvSpPr/>
          <p:nvPr/>
        </p:nvSpPr>
        <p:spPr bwMode="auto">
          <a:xfrm>
            <a:off x="2928926" y="3500438"/>
            <a:ext cx="1785950" cy="914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Encode</a:t>
            </a:r>
            <a:endParaRPr kumimoji="0" lang="fa-I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flipV="1">
            <a:off x="4714876" y="3929066"/>
            <a:ext cx="785818" cy="285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5500694" y="3500438"/>
            <a:ext cx="2786082" cy="914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Noisy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 </a:t>
            </a:r>
            <a:r>
              <a:rPr kumimoji="0" 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channell</a:t>
            </a:r>
            <a:endParaRPr kumimoji="0" lang="fa-I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285984" y="5000636"/>
            <a:ext cx="1643074" cy="857256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5" name="Straight Arrow Connector 24"/>
          <p:cNvCxnSpPr>
            <a:stCxn id="24" idx="3"/>
          </p:cNvCxnSpPr>
          <p:nvPr/>
        </p:nvCxnSpPr>
        <p:spPr bwMode="auto">
          <a:xfrm flipV="1">
            <a:off x="3929058" y="5393546"/>
            <a:ext cx="1500198" cy="3571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Rectangle 25"/>
          <p:cNvSpPr/>
          <p:nvPr/>
        </p:nvSpPr>
        <p:spPr bwMode="auto">
          <a:xfrm>
            <a:off x="5429256" y="4929198"/>
            <a:ext cx="1428760" cy="100013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dest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7" name="Shape 26"/>
          <p:cNvCxnSpPr>
            <a:stCxn id="23" idx="3"/>
            <a:endCxn id="24" idx="1"/>
          </p:cNvCxnSpPr>
          <p:nvPr/>
        </p:nvCxnSpPr>
        <p:spPr bwMode="auto">
          <a:xfrm flipH="1">
            <a:off x="2285984" y="3957638"/>
            <a:ext cx="6000792" cy="1471626"/>
          </a:xfrm>
          <a:prstGeom prst="bentConnector5">
            <a:avLst>
              <a:gd name="adj1" fmla="val -3809"/>
              <a:gd name="adj2" fmla="val 50971"/>
              <a:gd name="adj3" fmla="val 103809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Rectangle 27"/>
          <p:cNvSpPr/>
          <p:nvPr/>
        </p:nvSpPr>
        <p:spPr>
          <a:xfrm>
            <a:off x="2428860" y="5143512"/>
            <a:ext cx="1257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dirty="0" smtClean="0"/>
              <a:t>decode</a:t>
            </a:r>
            <a:endParaRPr lang="fa-IR" sz="2800" dirty="0" smtClean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4" grpId="0" animBg="1"/>
      <p:bldP spid="26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اطلاعات دودویی ممکن است از یک مکان به مکان دیگر به کمک وسایل ارتباطی وسیمها وامواج و.....انتقال یابند.</a:t>
            </a: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هر پارازیت خارجی که وارد وسایل فیزیکی شود، ارزش بیتها را از صفر به یک و بر عکس تغییر می دهد.</a:t>
            </a: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پس از خطا چه اتفاقی می افتد؟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بستگی به کاربرد دارد:</a:t>
            </a:r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1</a:t>
            </a:r>
            <a:r>
              <a:rPr lang="fa-IR" dirty="0" smtClean="0">
                <a:cs typeface="B Nazanin" pitchFamily="2" charset="-78"/>
              </a:rPr>
              <a:t>.حذف پیام</a:t>
            </a:r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2</a:t>
            </a:r>
            <a:r>
              <a:rPr lang="fa-IR" dirty="0" smtClean="0">
                <a:cs typeface="B Nazanin" pitchFamily="2" charset="-78"/>
              </a:rPr>
              <a:t>.تصحیح خطا</a:t>
            </a:r>
          </a:p>
          <a:p>
            <a:pPr algn="r">
              <a:buNone/>
            </a:pPr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3</a:t>
            </a:r>
            <a:r>
              <a:rPr lang="fa-IR" dirty="0" smtClean="0">
                <a:cs typeface="B Nazanin" pitchFamily="2" charset="-78"/>
              </a:rPr>
              <a:t>.تقاضای ارسال مجدد پیام</a:t>
            </a: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r>
              <a:rPr lang="fa-IR" dirty="0">
                <a:cs typeface="B Nazanin" pitchFamily="2" charset="-78"/>
              </a:rPr>
              <a:t>-</a:t>
            </a:r>
            <a:r>
              <a:rPr lang="fa-IR" dirty="0" smtClean="0">
                <a:cs typeface="B Nazanin" pitchFamily="2" charset="-78"/>
              </a:rPr>
              <a:t>یک خطا در یک کددودویی عبارتست از یک مقدار نادرست در یک یا چند بیت.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</a:p>
          <a:p>
            <a:pPr algn="r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274638"/>
            <a:ext cx="29718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solidFill>
                  <a:srgbClr val="0000CC"/>
                </a:solidFill>
                <a:cs typeface="B Nazanin" pitchFamily="2" charset="-78"/>
              </a:rPr>
              <a:t>(gray</a:t>
            </a:r>
            <a:r>
              <a:rPr lang="fa-IR" dirty="0" smtClean="0">
                <a:solidFill>
                  <a:srgbClr val="0000CC"/>
                </a:solidFill>
                <a:cs typeface="B Nazanin" pitchFamily="2" charset="-78"/>
              </a:rPr>
              <a:t>کد گری(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en-US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دارای خاصیت انعکاسی است.</a:t>
            </a:r>
            <a:r>
              <a:rPr lang="en-US" dirty="0" smtClean="0">
                <a:cs typeface="B Nazanin" pitchFamily="2" charset="-78"/>
              </a:rPr>
              <a:t>-</a:t>
            </a:r>
          </a:p>
          <a:p>
            <a:pPr algn="just" rtl="1">
              <a:buNone/>
            </a:pPr>
            <a:r>
              <a:rPr lang="fa-IR" dirty="0" smtClean="0">
                <a:cs typeface="B Nazanin" pitchFamily="2" charset="-78"/>
              </a:rPr>
              <a:t>-کد گری هر عدد باینری با کد گری مجاور خود فقط دریک بیت اختلاف دارند.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-این خاصیت برای ارسال و تشخیص خطا بسیار مهم است .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-کاربرد فراوان در سیستم های دیجیتال (مدارت سنکرون و آسنکرون)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-در تعداد ارقام مختلف قابل تعریف است.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r"/>
            <a:r>
              <a:rPr lang="fa-IR" sz="4000" b="1" dirty="0" smtClean="0">
                <a:solidFill>
                  <a:srgbClr val="0000CC"/>
                </a:solidFill>
                <a:cs typeface="B Nazanin" pitchFamily="2" charset="-78"/>
              </a:rPr>
              <a:t>تبدیل کد باینری به معادل کد گری و بلعکس</a:t>
            </a:r>
            <a:endParaRPr lang="en-US" sz="4000" b="1" dirty="0">
              <a:cs typeface="B Nazanin" pitchFamily="2" charset="-78"/>
            </a:endParaRPr>
          </a:p>
        </p:txBody>
      </p:sp>
      <p:graphicFrame>
        <p:nvGraphicFramePr>
          <p:cNvPr id="3072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14350" y="1738313"/>
          <a:ext cx="7808913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6" name="Equation" r:id="rId3" imgW="2171520" imgH="215640" progId="Equation.3">
                  <p:embed/>
                </p:oleObj>
              </mc:Choice>
              <mc:Fallback>
                <p:oleObj name="Equation" r:id="rId3" imgW="21715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738313"/>
                        <a:ext cx="7808913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724400" y="2590801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fa-IR" sz="2400" dirty="0" smtClean="0">
                <a:cs typeface="B Nazanin" pitchFamily="2" charset="-78"/>
              </a:rPr>
              <a:t>تبدیل عدد باینری به معادل گری </a:t>
            </a:r>
          </a:p>
          <a:p>
            <a:pPr algn="r">
              <a:buNone/>
            </a:pPr>
            <a:endParaRPr lang="fa-IR" sz="2400" dirty="0" smtClean="0">
              <a:cs typeface="B Nazanin" pitchFamily="2" charset="-78"/>
            </a:endParaRPr>
          </a:p>
          <a:p>
            <a:pPr>
              <a:buNone/>
            </a:pPr>
            <a:endParaRPr lang="fa-IR" sz="2400" dirty="0">
              <a:cs typeface="B Nazanin" pitchFamily="2" charset="-78"/>
            </a:endParaRPr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1612900" y="2919413"/>
          <a:ext cx="5556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7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2919413"/>
                        <a:ext cx="555625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2176463" y="4143375"/>
          <a:ext cx="5032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8" name="Equation" r:id="rId7" imgW="114120" imgH="215640" progId="Equation.3">
                  <p:embed/>
                </p:oleObj>
              </mc:Choice>
              <mc:Fallback>
                <p:oleObj name="Equation" r:id="rId7" imgW="11412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463" y="4143375"/>
                        <a:ext cx="503237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5143500" y="4286250"/>
          <a:ext cx="357187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9" name="Equation" r:id="rId8" imgW="1041120" imgH="203040" progId="Equation.3">
                  <p:embed/>
                </p:oleObj>
              </mc:Choice>
              <mc:Fallback>
                <p:oleObj name="Equation" r:id="rId8" imgW="10411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4286250"/>
                        <a:ext cx="357187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685800" y="2667000"/>
          <a:ext cx="27146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0" name="Equation" r:id="rId10" imgW="558720" imgH="228600" progId="Equation.3">
                  <p:embed/>
                </p:oleObj>
              </mc:Choice>
              <mc:Fallback>
                <p:oleObj name="Equation" r:id="rId10" imgW="55872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67000"/>
                        <a:ext cx="27146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500063" y="4143375"/>
          <a:ext cx="38576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1" name="Equation" r:id="rId12" imgW="876240" imgH="215640" progId="Equation.3">
                  <p:embed/>
                </p:oleObj>
              </mc:Choice>
              <mc:Fallback>
                <p:oleObj name="Equation" r:id="rId12" imgW="87624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4143375"/>
                        <a:ext cx="38576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7875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solidFill>
                  <a:srgbClr val="22118B"/>
                </a:solidFill>
                <a:cs typeface="B Nazanin" pitchFamily="2" charset="-78"/>
              </a:rPr>
              <a:t>تبدیل کد گری به معادل باینری </a:t>
            </a:r>
            <a:endParaRPr lang="en-US" dirty="0">
              <a:solidFill>
                <a:srgbClr val="22118B"/>
              </a:solidFill>
              <a:cs typeface="B Nazanin" pitchFamily="2" charset="-78"/>
            </a:endParaRPr>
          </a:p>
        </p:txBody>
      </p:sp>
      <p:graphicFrame>
        <p:nvGraphicFramePr>
          <p:cNvPr id="3174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931988" y="1752600"/>
          <a:ext cx="4032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6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988" y="1752600"/>
                        <a:ext cx="40322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357188" y="2857500"/>
          <a:ext cx="371475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7" name="Equation" r:id="rId5" imgW="901440" imgH="228600" progId="Equation.3">
                  <p:embed/>
                </p:oleObj>
              </mc:Choice>
              <mc:Fallback>
                <p:oleObj name="Equation" r:id="rId5" imgW="90144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2857500"/>
                        <a:ext cx="371475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5181600" y="3048000"/>
          <a:ext cx="357187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8" name="Equation" r:id="rId7" imgW="1041120" imgH="203040" progId="Equation.3">
                  <p:embed/>
                </p:oleObj>
              </mc:Choice>
              <mc:Fallback>
                <p:oleObj name="Equation" r:id="rId7" imgW="104112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048000"/>
                        <a:ext cx="357187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685800" y="4572000"/>
          <a:ext cx="7010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9" name="Equation" r:id="rId9" imgW="2286000" imgH="241200" progId="Equation.3">
                  <p:embed/>
                </p:oleObj>
              </mc:Choice>
              <mc:Fallback>
                <p:oleObj name="Equation" r:id="rId9" imgW="228600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572000"/>
                        <a:ext cx="7010400" cy="71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565150" y="1463675"/>
          <a:ext cx="26527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0" name="Equation" r:id="rId11" imgW="545760" imgH="190440" progId="Equation.3">
                  <p:embed/>
                </p:oleObj>
              </mc:Choice>
              <mc:Fallback>
                <p:oleObj name="Equation" r:id="rId11" imgW="545760" imgH="1904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" y="1463675"/>
                        <a:ext cx="2652713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برای تبدیل کد گری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ازگیتهای           استفاده می کنیم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6719887" y="1066800"/>
          <a:ext cx="1052513" cy="553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Equation" r:id="rId3" imgW="266400" imgH="139680" progId="Equation.3">
                  <p:embed/>
                </p:oleObj>
              </mc:Choice>
              <mc:Fallback>
                <p:oleObj name="Equation" r:id="rId3" imgW="266400" imgH="139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9887" y="1066800"/>
                        <a:ext cx="1052513" cy="5539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90856"/>
              </p:ext>
            </p:extLst>
          </p:nvPr>
        </p:nvGraphicFramePr>
        <p:xfrm>
          <a:off x="214282" y="285728"/>
          <a:ext cx="3571899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33"/>
                <a:gridCol w="1190633"/>
                <a:gridCol w="1190633"/>
              </a:tblGrid>
              <a:tr h="319370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itchFamily="2" charset="-78"/>
                        </a:rPr>
                        <a:t>دهدهی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  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Bin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gray</a:t>
                      </a:r>
                      <a:endParaRPr lang="en-US" dirty="0"/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5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6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7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8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9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fa-I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13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14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937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15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74638"/>
            <a:ext cx="2514600" cy="1143000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rgbClr val="0000CC"/>
                </a:solidFill>
                <a:cs typeface="B Nazanin" pitchFamily="2" charset="-78"/>
              </a:rPr>
              <a:t>کد دو پنجی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86200"/>
          </a:xfrm>
        </p:spPr>
        <p:txBody>
          <a:bodyPr/>
          <a:lstStyle/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مثالی از یک کد هفت بیتی با آشکار سازی خطا 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دارای حداقل فاصله دو است .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هر رقم دهدهی شامل پنج (صفر)و دو (یک)که در ستونهای وزین جای </a:t>
            </a:r>
            <a:r>
              <a:rPr lang="fa-IR" dirty="0" err="1" smtClean="0">
                <a:cs typeface="B Nazanin" pitchFamily="2" charset="-78"/>
              </a:rPr>
              <a:t>گرفته‌اند</a:t>
            </a:r>
            <a:r>
              <a:rPr lang="fa-IR" dirty="0" smtClean="0">
                <a:cs typeface="B Nazanin" pitchFamily="2" charset="-78"/>
              </a:rPr>
              <a:t> .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این امر در مقصد قابل چک است که وجود دو یک و یا کمتر یک را بررسی کنیم. </a:t>
            </a:r>
          </a:p>
          <a:p>
            <a:pPr algn="r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770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اگر ترکیب بیت رسیده یکسان نباشد 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یک خطا محسوب </a:t>
            </a:r>
            <a:r>
              <a:rPr lang="fa-IR" dirty="0" err="1" smtClean="0">
                <a:cs typeface="B Nazanin" pitchFamily="2" charset="-78"/>
              </a:rPr>
              <a:t>می‌شود</a:t>
            </a:r>
            <a:r>
              <a:rPr lang="fa-IR" dirty="0" smtClean="0">
                <a:cs typeface="B Nazanin" pitchFamily="2" charset="-78"/>
              </a:rPr>
              <a:t>.</a:t>
            </a:r>
          </a:p>
          <a:p>
            <a:pPr algn="l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endParaRPr lang="fa-IR" dirty="0" smtClean="0">
              <a:cs typeface="B Nazanin" pitchFamily="2" charset="-78"/>
            </a:endParaRP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بعنوان تحقیق.</a:t>
            </a:r>
            <a:r>
              <a:rPr lang="en-US" dirty="0" smtClean="0">
                <a:cs typeface="B Nazanin" pitchFamily="2" charset="-78"/>
              </a:rPr>
              <a:t>Repetition</a:t>
            </a:r>
            <a:r>
              <a:rPr lang="fa-IR" dirty="0" smtClean="0">
                <a:cs typeface="B Nazanin" pitchFamily="2" charset="-78"/>
              </a:rPr>
              <a:t>برررسی کد </a:t>
            </a:r>
            <a:endParaRPr lang="en-US" dirty="0" smtClean="0">
              <a:cs typeface="B Nazanin" pitchFamily="2" charset="-78"/>
            </a:endParaRPr>
          </a:p>
          <a:p>
            <a:pPr algn="r"/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19200" y="990600"/>
          <a:ext cx="2819400" cy="4797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/>
                <a:gridCol w="1409700"/>
              </a:tblGrid>
              <a:tr h="3387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دهدهی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5043210</a:t>
                      </a:r>
                      <a:endParaRPr lang="en-US" dirty="0" smtClean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0100001</a:t>
                      </a:r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0100010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0100100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0101000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0110000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1000001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1000010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1000100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1001000</a:t>
                      </a:r>
                      <a:endParaRPr lang="en-US" dirty="0" smtClean="0"/>
                    </a:p>
                  </a:txBody>
                  <a:tcPr/>
                </a:tc>
              </a:tr>
              <a:tr h="428023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1010000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274638"/>
            <a:ext cx="42672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-</a:t>
            </a:r>
            <a:r>
              <a:rPr lang="fa-IR" b="1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روش‌های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کدگذاری</a:t>
            </a:r>
            <a:endParaRPr 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752600"/>
            <a:ext cx="4267200" cy="3810000"/>
          </a:xfrm>
        </p:spPr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 باینری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 BCD 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افزونه-سه </a:t>
            </a:r>
            <a:r>
              <a:rPr lang="en-US" dirty="0" smtClean="0">
                <a:cs typeface="B Nazanin" pitchFamily="2" charset="-78"/>
              </a:rPr>
              <a:t>(Excess-3)</a:t>
            </a: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گری</a:t>
            </a:r>
            <a:r>
              <a:rPr lang="en-US" dirty="0" smtClean="0">
                <a:cs typeface="B Nazanin" pitchFamily="2" charset="-78"/>
              </a:rPr>
              <a:t>(Gray)</a:t>
            </a: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دو پنجی</a:t>
            </a:r>
            <a:r>
              <a:rPr lang="en-US" dirty="0" smtClean="0">
                <a:cs typeface="B Nazanin" pitchFamily="2" charset="-78"/>
              </a:rPr>
              <a:t>(Two-of-five)</a:t>
            </a: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همینگ</a:t>
            </a:r>
            <a:r>
              <a:rPr lang="en-US" dirty="0" smtClean="0">
                <a:cs typeface="B Nazanin" pitchFamily="2" charset="-78"/>
              </a:rPr>
              <a:t>(Hamming)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274638"/>
            <a:ext cx="53340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(M.D)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تعریف حداقل فاصله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حداقل تعداد بیتهایی که باید در یک کد تغییر یابد تا کد مجاز </a:t>
            </a:r>
          </a:p>
          <a:p>
            <a:pPr algn="r">
              <a:buNone/>
            </a:pPr>
            <a:r>
              <a:rPr lang="fa-IR" dirty="0" smtClean="0">
                <a:cs typeface="B Nazanin" pitchFamily="2" charset="-78"/>
              </a:rPr>
              <a:t>دیگری از همان سیستم کدگذاری بدست آید.</a:t>
            </a:r>
          </a:p>
          <a:p>
            <a:pPr algn="r"/>
            <a:endParaRPr lang="fa-IR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برای اینکه یک کد قادر به تشخیص</a:t>
            </a:r>
            <a:r>
              <a:rPr lang="en-US" dirty="0" smtClean="0">
                <a:cs typeface="B Nazanin" pitchFamily="2" charset="-78"/>
              </a:rPr>
              <a:t>D</a:t>
            </a:r>
            <a:r>
              <a:rPr lang="fa-IR" dirty="0" smtClean="0">
                <a:cs typeface="B Nazanin" pitchFamily="2" charset="-78"/>
              </a:rPr>
              <a:t> خطا و تصحیح</a:t>
            </a:r>
            <a:r>
              <a:rPr lang="en-US" dirty="0" smtClean="0">
                <a:cs typeface="B Nazanin" pitchFamily="2" charset="-78"/>
              </a:rPr>
              <a:t>C</a:t>
            </a:r>
            <a:r>
              <a:rPr lang="fa-IR" dirty="0" smtClean="0">
                <a:cs typeface="B Nazanin" pitchFamily="2" charset="-78"/>
              </a:rPr>
              <a:t> خطا باشد بایستی رابطه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C+D+1=M.D</a:t>
            </a:r>
            <a:r>
              <a:rPr lang="fa-IR" dirty="0" smtClean="0">
                <a:cs typeface="B Nazanin" pitchFamily="2" charset="-78"/>
              </a:rPr>
              <a:t> در آن روش کدگذاری برقرار باشد.</a:t>
            </a:r>
          </a:p>
          <a:p>
            <a:pPr algn="r" rtl="1">
              <a:buNone/>
            </a:pPr>
            <a:r>
              <a:rPr lang="en-US" sz="2800" dirty="0" smtClean="0">
                <a:cs typeface="B Nazanin" pitchFamily="2" charset="-78"/>
              </a:rPr>
              <a:t>C=0</a:t>
            </a:r>
            <a:r>
              <a:rPr lang="en-US" dirty="0" smtClean="0">
                <a:cs typeface="B Nazanin" pitchFamily="2" charset="-78"/>
              </a:rPr>
              <a:t>                                      </a:t>
            </a:r>
            <a:endParaRPr lang="en-US" sz="28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en-US" dirty="0" smtClean="0">
                <a:cs typeface="B Nazanin" pitchFamily="2" charset="-78"/>
              </a:rPr>
              <a:t>   </a:t>
            </a:r>
            <a:r>
              <a:rPr lang="en-US" sz="2800" dirty="0" smtClean="0">
                <a:cs typeface="B Nazanin" pitchFamily="2" charset="-78"/>
              </a:rPr>
              <a:t>D=0</a:t>
            </a:r>
            <a:r>
              <a:rPr lang="en-US" dirty="0" smtClean="0">
                <a:cs typeface="B Nazanin" pitchFamily="2" charset="-78"/>
              </a:rPr>
              <a:t>                                      </a:t>
            </a:r>
            <a:r>
              <a:rPr lang="fa-IR" dirty="0" smtClean="0">
                <a:cs typeface="B Nazanin" pitchFamily="2" charset="-78"/>
              </a:rPr>
              <a:t>   →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M.D=1</a:t>
            </a:r>
            <a:r>
              <a:rPr lang="fa-IR" dirty="0" smtClean="0">
                <a:cs typeface="B Nazanin" pitchFamily="2" charset="-78"/>
              </a:rPr>
              <a:t>   کد گری        </a:t>
            </a:r>
          </a:p>
          <a:p>
            <a:pPr algn="r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Left Brace 4"/>
          <p:cNvSpPr/>
          <p:nvPr/>
        </p:nvSpPr>
        <p:spPr>
          <a:xfrm>
            <a:off x="4495800" y="4343400"/>
            <a:ext cx="155448" cy="9144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274638"/>
            <a:ext cx="4800600" cy="1143000"/>
          </a:xfrm>
        </p:spPr>
        <p:txBody>
          <a:bodyPr>
            <a:normAutofit fontScale="90000"/>
          </a:bodyPr>
          <a:lstStyle/>
          <a:p>
            <a:pPr algn="l" rtl="1"/>
            <a:r>
              <a:rPr lang="fa-I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بیت توازن (</a:t>
            </a: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parity bit</a:t>
            </a:r>
            <a:r>
              <a:rPr lang="fa-I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35480"/>
            <a:ext cx="8839200" cy="4389120"/>
          </a:xfrm>
        </p:spPr>
        <p:txBody>
          <a:bodyPr>
            <a:normAutofit fontScale="92500"/>
          </a:bodyPr>
          <a:lstStyle/>
          <a:p>
            <a:pPr algn="r" rtl="1">
              <a:buNone/>
            </a:pPr>
            <a:r>
              <a:rPr lang="fa-IR" sz="3600" dirty="0" smtClean="0">
                <a:latin typeface="Arial"/>
                <a:cs typeface="B Nazanin" pitchFamily="2" charset="-78"/>
              </a:rPr>
              <a:t>بیت توازن بیتی است که به پیام اضافه میگردد </a:t>
            </a:r>
            <a:r>
              <a:rPr lang="en-US" sz="3600" dirty="0" smtClean="0">
                <a:latin typeface="Arial"/>
                <a:cs typeface="B Nazanin" pitchFamily="2" charset="-78"/>
              </a:rPr>
              <a:t>(p)</a:t>
            </a:r>
            <a:endParaRPr lang="fa-IR" sz="3600" dirty="0" smtClean="0">
              <a:latin typeface="Arial"/>
              <a:cs typeface="B Nazanin" pitchFamily="2" charset="-78"/>
            </a:endParaRPr>
          </a:p>
          <a:p>
            <a:pPr algn="l" rtl="1"/>
            <a:endParaRPr lang="fa-IR" sz="3600" dirty="0" smtClean="0">
              <a:latin typeface="Arial"/>
              <a:cs typeface="B Nazanin" pitchFamily="2" charset="-78"/>
            </a:endParaRPr>
          </a:p>
          <a:p>
            <a:pPr algn="r" rtl="1">
              <a:buNone/>
            </a:pPr>
            <a:r>
              <a:rPr lang="fa-IR" sz="3600" dirty="0" err="1" smtClean="0">
                <a:latin typeface="Arial"/>
                <a:cs typeface="B Nazanin" pitchFamily="2" charset="-78"/>
              </a:rPr>
              <a:t>معمول‌ترین</a:t>
            </a:r>
            <a:r>
              <a:rPr lang="fa-IR" sz="3600" dirty="0" smtClean="0">
                <a:latin typeface="Arial"/>
                <a:cs typeface="B Nazanin" pitchFamily="2" charset="-78"/>
              </a:rPr>
              <a:t> روش در تشخیص خطا:</a:t>
            </a:r>
          </a:p>
          <a:p>
            <a:pPr algn="r" rtl="1">
              <a:buNone/>
            </a:pPr>
            <a:r>
              <a:rPr lang="fa-IR" sz="3600" dirty="0" smtClean="0">
                <a:latin typeface="Arial"/>
                <a:cs typeface="B Nazanin" pitchFamily="2" charset="-78"/>
              </a:rPr>
              <a:t> </a:t>
            </a:r>
            <a:r>
              <a:rPr lang="en-US" sz="3600" dirty="0" smtClean="0">
                <a:latin typeface="Arial"/>
                <a:cs typeface="B Nazanin" pitchFamily="2" charset="-78"/>
              </a:rPr>
              <a:t> </a:t>
            </a:r>
            <a:r>
              <a:rPr lang="en-US" dirty="0">
                <a:latin typeface="Arial"/>
                <a:cs typeface="B Nazanin" pitchFamily="2" charset="-78"/>
              </a:rPr>
              <a:t>p:(even parity) Ep</a:t>
            </a:r>
            <a:r>
              <a:rPr lang="fa-IR" dirty="0" smtClean="0">
                <a:latin typeface="Arial"/>
                <a:cs typeface="B Nazanin" pitchFamily="2" charset="-78"/>
              </a:rPr>
              <a:t>طوری انتخاب </a:t>
            </a:r>
            <a:r>
              <a:rPr lang="fa-IR" dirty="0" err="1" smtClean="0">
                <a:latin typeface="Arial"/>
                <a:cs typeface="B Nazanin" pitchFamily="2" charset="-78"/>
              </a:rPr>
              <a:t>می‌شود</a:t>
            </a:r>
            <a:r>
              <a:rPr lang="fa-IR" dirty="0" smtClean="0">
                <a:latin typeface="Arial"/>
                <a:cs typeface="B Nazanin" pitchFamily="2" charset="-78"/>
              </a:rPr>
              <a:t> که تعداد یکهای موجود در کد زوج شود. </a:t>
            </a:r>
            <a:r>
              <a:rPr lang="en-US" dirty="0" smtClean="0">
                <a:latin typeface="Arial"/>
                <a:cs typeface="B Nazanin" pitchFamily="2" charset="-78"/>
              </a:rPr>
              <a:t> </a:t>
            </a:r>
            <a:r>
              <a:rPr lang="fa-IR" dirty="0" smtClean="0">
                <a:latin typeface="Arial"/>
                <a:cs typeface="B Nazanin" pitchFamily="2" charset="-78"/>
              </a:rPr>
              <a:t>                                </a:t>
            </a:r>
            <a:endParaRPr lang="en-US" dirty="0" smtClean="0">
              <a:latin typeface="Arial"/>
              <a:cs typeface="B Nazanin" pitchFamily="2" charset="-78"/>
            </a:endParaRPr>
          </a:p>
          <a:p>
            <a:pPr algn="r" rtl="1">
              <a:buNone/>
            </a:pPr>
            <a:r>
              <a:rPr lang="en-US" dirty="0" smtClean="0">
                <a:latin typeface="Arial"/>
                <a:cs typeface="B Nazanin" pitchFamily="2" charset="-78"/>
              </a:rPr>
              <a:t>P:(odd parity) OP</a:t>
            </a:r>
            <a:r>
              <a:rPr lang="fa-IR" dirty="0" smtClean="0">
                <a:latin typeface="Arial"/>
                <a:cs typeface="B Nazanin" pitchFamily="2" charset="-78"/>
              </a:rPr>
              <a:t>طوری انتخاب </a:t>
            </a:r>
            <a:r>
              <a:rPr lang="fa-IR" dirty="0" err="1" smtClean="0">
                <a:latin typeface="Arial"/>
                <a:cs typeface="B Nazanin" pitchFamily="2" charset="-78"/>
              </a:rPr>
              <a:t>می‌شود</a:t>
            </a:r>
            <a:r>
              <a:rPr lang="fa-IR" dirty="0" smtClean="0">
                <a:latin typeface="Arial"/>
                <a:cs typeface="B Nazanin" pitchFamily="2" charset="-78"/>
              </a:rPr>
              <a:t> که تعداد یکهای موجود در کد فرد شود</a:t>
            </a:r>
            <a:r>
              <a:rPr lang="en-US" dirty="0" smtClean="0">
                <a:latin typeface="Arial"/>
                <a:cs typeface="B Nazanin" pitchFamily="2" charset="-78"/>
              </a:rPr>
              <a:t>.</a:t>
            </a:r>
            <a:endParaRPr lang="fa-IR" dirty="0" smtClean="0">
              <a:latin typeface="Arial"/>
              <a:cs typeface="B Nazanin" pitchFamily="2" charset="-78"/>
            </a:endParaRPr>
          </a:p>
          <a:p>
            <a:pPr algn="l" rtl="1"/>
            <a:endParaRPr lang="fa-IR" dirty="0" smtClean="0">
              <a:latin typeface="Arial"/>
              <a:cs typeface="B Nazanin" pitchFamily="2" charset="-78"/>
            </a:endParaRPr>
          </a:p>
          <a:p>
            <a:pPr algn="r" rtl="1">
              <a:buNone/>
            </a:pPr>
            <a:r>
              <a:rPr lang="fa-IR" sz="3600" dirty="0" smtClean="0">
                <a:latin typeface="Arial"/>
                <a:cs typeface="B Nazanin" pitchFamily="2" charset="-78"/>
              </a:rPr>
              <a:t>اضافه کردن این بیت به کد باعث </a:t>
            </a:r>
            <a:r>
              <a:rPr lang="fa-IR" sz="3600" dirty="0" err="1" smtClean="0">
                <a:latin typeface="Arial"/>
                <a:cs typeface="B Nazanin" pitchFamily="2" charset="-78"/>
              </a:rPr>
              <a:t>می‌گردد</a:t>
            </a:r>
            <a:r>
              <a:rPr lang="fa-IR" sz="3600" dirty="0" smtClean="0">
                <a:latin typeface="Arial"/>
                <a:cs typeface="B Nazanin" pitchFamily="2" charset="-78"/>
              </a:rPr>
              <a:t> که کد دارای حداقل</a:t>
            </a:r>
            <a:r>
              <a:rPr lang="en-US" sz="3600" dirty="0" smtClean="0">
                <a:latin typeface="Arial"/>
                <a:cs typeface="B Nazanin" pitchFamily="2" charset="-78"/>
              </a:rPr>
              <a:t> </a:t>
            </a:r>
            <a:r>
              <a:rPr lang="fa-IR" sz="3600" dirty="0" smtClean="0">
                <a:latin typeface="Arial"/>
                <a:cs typeface="B Nazanin" pitchFamily="2" charset="-78"/>
              </a:rPr>
              <a:t>فاصله 2 شده و قادر به کشف یک خطا گردد.</a:t>
            </a:r>
          </a:p>
          <a:p>
            <a:pPr algn="l" rtl="1"/>
            <a:endParaRPr lang="fa-IR" sz="3600" dirty="0" smtClean="0">
              <a:latin typeface="Arial"/>
              <a:cs typeface="B Nazanin" pitchFamily="2" charset="-78"/>
            </a:endParaRPr>
          </a:p>
          <a:p>
            <a:pPr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68562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latin typeface="Arial"/>
                <a:cs typeface="B Nazanin" pitchFamily="2" charset="-78"/>
              </a:rPr>
              <a:t>- عدم امکان تصحیح خطا </a:t>
            </a:r>
            <a:br>
              <a:rPr lang="fa-IR" sz="2800" dirty="0" smtClean="0">
                <a:latin typeface="Arial"/>
                <a:cs typeface="B Nazanin" pitchFamily="2" charset="-78"/>
              </a:rPr>
            </a:br>
            <a:r>
              <a:rPr lang="fa-IR" sz="2800" dirty="0" smtClean="0">
                <a:latin typeface="Arial"/>
                <a:cs typeface="B Nazanin" pitchFamily="2" charset="-78"/>
              </a:rPr>
              <a:t>-</a:t>
            </a:r>
            <a:r>
              <a:rPr lang="fa-IR" sz="2800" dirty="0" err="1" smtClean="0">
                <a:latin typeface="Arial"/>
                <a:cs typeface="B Nazanin" pitchFamily="2" charset="-78"/>
              </a:rPr>
              <a:t>نمی‌تواند</a:t>
            </a:r>
            <a:r>
              <a:rPr lang="fa-IR" sz="2800" dirty="0" smtClean="0">
                <a:latin typeface="Arial"/>
                <a:cs typeface="B Nazanin" pitchFamily="2" charset="-78"/>
              </a:rPr>
              <a:t> تعداد خطاهای زوج را تشخیص دهد ولی هر تعداد خطای فرد را تشخیص </a:t>
            </a:r>
            <a:r>
              <a:rPr lang="fa-IR" sz="2800" dirty="0" err="1" smtClean="0">
                <a:latin typeface="Arial"/>
                <a:cs typeface="B Nazanin" pitchFamily="2" charset="-78"/>
              </a:rPr>
              <a:t>می‌دهد</a:t>
            </a:r>
            <a:r>
              <a:rPr lang="fa-IR" dirty="0" smtClean="0">
                <a:latin typeface="Arial"/>
                <a:cs typeface="B Nazanin" pitchFamily="2" charset="-78"/>
              </a:rPr>
              <a:t>.</a:t>
            </a:r>
            <a:br>
              <a:rPr lang="fa-IR" dirty="0" smtClean="0">
                <a:latin typeface="Arial"/>
                <a:cs typeface="B Nazanin" pitchFamily="2" charset="-78"/>
              </a:rPr>
            </a:b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1738929"/>
              </p:ext>
            </p:extLst>
          </p:nvPr>
        </p:nvGraphicFramePr>
        <p:xfrm>
          <a:off x="457200" y="1524003"/>
          <a:ext cx="3886200" cy="5105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/>
                <a:gridCol w="1346200"/>
                <a:gridCol w="1295400"/>
              </a:tblGrid>
              <a:tr h="567266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Nazanin" panose="00000400000000000000" pitchFamily="2" charset="-78"/>
                        </a:rPr>
                        <a:t>کد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باینری  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Even parity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Odd parity</a:t>
                      </a:r>
                      <a:endParaRPr lang="en-US" sz="1600" dirty="0"/>
                    </a:p>
                  </a:txBody>
                  <a:tcPr anchor="ctr"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672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0715"/>
              </p:ext>
            </p:extLst>
          </p:nvPr>
        </p:nvGraphicFramePr>
        <p:xfrm>
          <a:off x="5410200" y="2743200"/>
          <a:ext cx="2738415" cy="271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2805"/>
                <a:gridCol w="912805"/>
                <a:gridCol w="912805"/>
              </a:tblGrid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74638"/>
            <a:ext cx="2514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b="1" spc="300" dirty="0" smtClean="0">
                <a:solidFill>
                  <a:srgbClr val="333399"/>
                </a:solidFill>
                <a:cs typeface="B Nazanin" pitchFamily="2" charset="-78"/>
              </a:rPr>
              <a:t>کد همینگ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توسط ریچارد همینگ در آزمایشگاه بِل ابداع شد.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به خاطر سادگی, این کد کاربرد فراوانی در حافظه کا</a:t>
            </a:r>
            <a:r>
              <a:rPr lang="fa-IR" dirty="0" smtClean="0">
                <a:latin typeface="Arial"/>
                <a:cs typeface="B Nazanin" pitchFamily="2" charset="-78"/>
              </a:rPr>
              <a:t>مپیوتر دارد.</a:t>
            </a:r>
            <a:r>
              <a:rPr lang="en-US" sz="2800" dirty="0" smtClean="0">
                <a:latin typeface="Arial"/>
                <a:cs typeface="B Nazanin" pitchFamily="2" charset="-78"/>
              </a:rPr>
              <a:t> </a:t>
            </a:r>
          </a:p>
          <a:p>
            <a:pPr algn="r" rtl="1">
              <a:buNone/>
            </a:pPr>
            <a:r>
              <a:rPr lang="fa-IR" sz="2800" dirty="0" smtClean="0">
                <a:latin typeface="Arial"/>
                <a:cs typeface="B Nazanin" pitchFamily="2" charset="-78"/>
              </a:rPr>
              <a:t> </a:t>
            </a:r>
            <a:r>
              <a:rPr lang="en-US" sz="2800" dirty="0" smtClean="0">
                <a:latin typeface="Arial"/>
                <a:cs typeface="B Nazanin" pitchFamily="2" charset="-78"/>
              </a:rPr>
              <a:t>(linear error correction code)</a:t>
            </a:r>
            <a:endParaRPr lang="fa-IR" sz="2800" dirty="0" smtClean="0">
              <a:latin typeface="Arial"/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latin typeface="Arial"/>
                <a:cs typeface="B Nazanin" pitchFamily="2" charset="-78"/>
              </a:rPr>
              <a:t>بسط یافته روش توازن, بجای یک بیت از چند بیت توازن استفاده می گردد.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latin typeface="Arial"/>
                <a:cs typeface="B Nazanin" pitchFamily="2" charset="-78"/>
              </a:rPr>
              <a:t>دارای انواع متعددی است: همینگ1, 2 و...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000" dirty="0" smtClean="0">
                <a:latin typeface="Arial"/>
                <a:cs typeface="B Nazanin" pitchFamily="2" charset="-78"/>
              </a:rPr>
              <a:t>قادربه تصحیح یک بیت خطاست</a:t>
            </a:r>
            <a:r>
              <a:rPr lang="fa-IR" sz="2000" b="1" dirty="0" smtClean="0">
                <a:latin typeface="Arial"/>
                <a:cs typeface="B Nazanin" pitchFamily="2" charset="-78"/>
              </a:rPr>
              <a:t>.</a:t>
            </a:r>
            <a:r>
              <a:rPr lang="en-US" sz="2000" b="1" dirty="0" smtClean="0">
                <a:latin typeface="Arial"/>
                <a:cs typeface="B Nazanin" pitchFamily="2" charset="-78"/>
              </a:rPr>
              <a:t>  (SEC : Single Error  Correction) </a:t>
            </a:r>
            <a:r>
              <a:rPr lang="fa-IR" sz="2000" b="1" dirty="0" smtClean="0">
                <a:latin typeface="Arial"/>
                <a:cs typeface="B Nazanin" pitchFamily="2" charset="-78"/>
              </a:rPr>
              <a:t>  </a:t>
            </a:r>
            <a:endParaRPr lang="en-US" sz="2000" b="1" dirty="0" smtClean="0">
              <a:latin typeface="Arial"/>
              <a:cs typeface="B Nazanin" pitchFamily="2" charset="-78"/>
            </a:endParaRPr>
          </a:p>
          <a:p>
            <a:pPr algn="r" rtl="1">
              <a:buNone/>
            </a:pPr>
            <a:r>
              <a:rPr lang="fa-IR" sz="2000" b="1" dirty="0" smtClean="0">
                <a:latin typeface="Arial"/>
                <a:cs typeface="B Nazanin" pitchFamily="2" charset="-78"/>
              </a:rPr>
              <a:t> </a:t>
            </a:r>
            <a:r>
              <a:rPr lang="fa-IR" sz="2000" dirty="0" smtClean="0">
                <a:latin typeface="Arial"/>
                <a:cs typeface="B Nazanin" pitchFamily="2" charset="-78"/>
              </a:rPr>
              <a:t>چرا که دارای حداقل فاصله 3 است.</a:t>
            </a:r>
            <a:endParaRPr lang="en-US" sz="2000" dirty="0" smtClean="0">
              <a:latin typeface="Arial"/>
              <a:cs typeface="B Nazanin" pitchFamily="2" charset="-78"/>
            </a:endParaRPr>
          </a:p>
          <a:p>
            <a:pPr fontAlgn="t">
              <a:buNone/>
            </a:pPr>
            <a:endParaRPr lang="en-US" b="1" dirty="0" smtClean="0">
              <a:cs typeface="B Nazanin" pitchFamily="2" charset="-78"/>
            </a:endParaRPr>
          </a:p>
          <a:p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588702"/>
              </p:ext>
            </p:extLst>
          </p:nvPr>
        </p:nvGraphicFramePr>
        <p:xfrm>
          <a:off x="762000" y="5257800"/>
          <a:ext cx="6858000" cy="59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correction bit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85800"/>
            <a:ext cx="7696200" cy="12192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اگربه کد پیام </a:t>
            </a:r>
            <a:r>
              <a:rPr lang="en-US" dirty="0" smtClean="0">
                <a:latin typeface="Arial"/>
                <a:cs typeface="B Nazanin" pitchFamily="2" charset="-78"/>
              </a:rPr>
              <a:t>M</a:t>
            </a:r>
            <a:r>
              <a:rPr lang="fa-IR" dirty="0" smtClean="0">
                <a:cs typeface="B Nazanin" pitchFamily="2" charset="-78"/>
              </a:rPr>
              <a:t>بیتی (قسمت داده)</a:t>
            </a:r>
            <a:r>
              <a:rPr lang="fa-IR" dirty="0" smtClean="0">
                <a:latin typeface="Arial"/>
                <a:cs typeface="B Nazanin" pitchFamily="2" charset="-78"/>
              </a:rPr>
              <a:t> ,</a:t>
            </a:r>
            <a:r>
              <a:rPr lang="fa-IR" dirty="0" smtClean="0">
                <a:cs typeface="B Nazanin" pitchFamily="2" charset="-78"/>
              </a:rPr>
              <a:t> </a:t>
            </a:r>
            <a:r>
              <a:rPr lang="en-US" dirty="0" smtClean="0">
                <a:latin typeface="Arial"/>
                <a:cs typeface="B Nazanin" pitchFamily="2" charset="-78"/>
              </a:rPr>
              <a:t>K</a:t>
            </a:r>
            <a:r>
              <a:rPr lang="fa-IR" dirty="0" smtClean="0">
                <a:cs typeface="B Nazanin" pitchFamily="2" charset="-78"/>
              </a:rPr>
              <a:t>بیت توازن جهت تشخیص و تصحیح خطا به آن اضافه کنیم رابطه زیر برقرار است: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914400" y="1752600"/>
          <a:ext cx="4419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5" name="Equation" r:id="rId3" imgW="850680" imgH="203040" progId="Equation.3">
                  <p:embed/>
                </p:oleObj>
              </mc:Choice>
              <mc:Fallback>
                <p:oleObj name="Equation" r:id="rId3" imgW="8506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752600"/>
                        <a:ext cx="4419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85800" y="2743200"/>
          <a:ext cx="4953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/>
                <a:gridCol w="1651000"/>
                <a:gridCol w="1651000"/>
              </a:tblGrid>
              <a:tr h="73152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محدودیت بیت پیام </a:t>
                      </a:r>
                      <a:r>
                        <a:rPr lang="en-US" dirty="0" smtClean="0"/>
                        <a:t>    </a:t>
                      </a:r>
                      <a:endParaRPr lang="en-US" dirty="0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11-5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26-12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fa-IR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در همینگ1 بیتهای توازن در محلهایی از    به بیتهای داده اضافه می گردند.(    </a:t>
            </a:r>
            <a:r>
              <a:rPr lang="fa-IR" sz="1800" dirty="0" smtClean="0">
                <a:cs typeface="B Nazanin" pitchFamily="2" charset="-78"/>
              </a:rPr>
              <a:t>.....</a:t>
            </a:r>
            <a:r>
              <a:rPr lang="fa-IR" dirty="0" smtClean="0">
                <a:cs typeface="B Nazanin" pitchFamily="2" charset="-78"/>
              </a:rPr>
              <a:t>           ) 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    </a:t>
            </a:r>
            <a:endParaRPr lang="en-US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   </a:t>
            </a:r>
            <a:r>
              <a:rPr lang="fa-IR" dirty="0" smtClean="0">
                <a:latin typeface="Arial"/>
                <a:cs typeface="B Nazanin" pitchFamily="2" charset="-78"/>
              </a:rPr>
              <a:t>,</a:t>
            </a:r>
            <a:r>
              <a:rPr lang="fa-IR" dirty="0" smtClean="0">
                <a:cs typeface="B Nazanin" pitchFamily="2" charset="-78"/>
              </a:rPr>
              <a:t>    </a:t>
            </a:r>
            <a:r>
              <a:rPr lang="fa-IR" dirty="0" smtClean="0">
                <a:latin typeface="Arial"/>
                <a:cs typeface="B Nazanin" pitchFamily="2" charset="-78"/>
              </a:rPr>
              <a:t>,</a:t>
            </a:r>
            <a:r>
              <a:rPr lang="fa-IR" dirty="0" smtClean="0">
                <a:cs typeface="B Nazanin" pitchFamily="2" charset="-78"/>
              </a:rPr>
              <a:t>     از روی بیتهای داده بدست می آیند.( اطلاعات الحاقی از ترکیب اطلاعات اصلی حاصل میگردند.)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                                                          	 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                                                                    </a:t>
            </a:r>
            <a:r>
              <a:rPr lang="fa-IR" dirty="0" smtClean="0">
                <a:latin typeface="Arial"/>
                <a:cs typeface="B Nazanin" pitchFamily="2" charset="-78"/>
              </a:rPr>
              <a:t> </a:t>
            </a:r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اطلاعات الحاقی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067050" y="115888"/>
          <a:ext cx="3429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8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050" y="115888"/>
                        <a:ext cx="342900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684187"/>
              </p:ext>
            </p:extLst>
          </p:nvPr>
        </p:nvGraphicFramePr>
        <p:xfrm>
          <a:off x="7148532" y="609600"/>
          <a:ext cx="990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9" name="Equation" r:id="rId5" imgW="291960" imgH="190440" progId="Equation.3">
                  <p:embed/>
                </p:oleObj>
              </mc:Choice>
              <mc:Fallback>
                <p:oleObj name="Equation" r:id="rId5" imgW="291960" imgH="190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8532" y="609600"/>
                        <a:ext cx="990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4191000" y="1524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0" name="Equation" r:id="rId7" imgW="177480" imgH="190440" progId="Equation.3">
                  <p:embed/>
                </p:oleObj>
              </mc:Choice>
              <mc:Fallback>
                <p:oleObj name="Equation" r:id="rId7" imgW="177480" imgH="1904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52400"/>
                        <a:ext cx="381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436283"/>
              </p:ext>
            </p:extLst>
          </p:nvPr>
        </p:nvGraphicFramePr>
        <p:xfrm>
          <a:off x="8305800" y="609600"/>
          <a:ext cx="381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1" name="Equation" r:id="rId9" imgW="177480" imgH="190440" progId="Equation.3">
                  <p:embed/>
                </p:oleObj>
              </mc:Choice>
              <mc:Fallback>
                <p:oleObj name="Equation" r:id="rId9" imgW="177480" imgH="1904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609600"/>
                        <a:ext cx="381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071678"/>
            <a:ext cx="419100" cy="447675"/>
          </a:xfrm>
          <a:prstGeom prst="rect">
            <a:avLst/>
          </a:prstGeom>
          <a:noFill/>
        </p:spPr>
      </p:pic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071678"/>
            <a:ext cx="428625" cy="447675"/>
          </a:xfrm>
          <a:prstGeom prst="rect">
            <a:avLst/>
          </a:prstGeom>
          <a:noFill/>
        </p:spPr>
      </p:pic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071678"/>
            <a:ext cx="428625" cy="447675"/>
          </a:xfrm>
          <a:prstGeom prst="rect">
            <a:avLst/>
          </a:prstGeom>
          <a:noFill/>
        </p:spPr>
      </p:pic>
      <p:pic>
        <p:nvPicPr>
          <p:cNvPr id="13" name="Picture 26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071678"/>
            <a:ext cx="428625" cy="447675"/>
          </a:xfrm>
          <a:prstGeom prst="rect">
            <a:avLst/>
          </a:prstGeom>
          <a:noFill/>
        </p:spPr>
      </p:pic>
      <p:sp>
        <p:nvSpPr>
          <p:cNvPr id="14" name="Right Arrow 13"/>
          <p:cNvSpPr/>
          <p:nvPr/>
        </p:nvSpPr>
        <p:spPr>
          <a:xfrm>
            <a:off x="3286116" y="2214554"/>
            <a:ext cx="978408" cy="21431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Picture 3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000240"/>
            <a:ext cx="314325" cy="447675"/>
          </a:xfrm>
          <a:prstGeom prst="rect">
            <a:avLst/>
          </a:prstGeom>
          <a:noFill/>
        </p:spPr>
      </p:pic>
      <p:pic>
        <p:nvPicPr>
          <p:cNvPr id="16" name="Picture 35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2000240"/>
            <a:ext cx="323850" cy="447675"/>
          </a:xfrm>
          <a:prstGeom prst="rect">
            <a:avLst/>
          </a:prstGeom>
          <a:noFill/>
        </p:spPr>
      </p:pic>
      <p:pic>
        <p:nvPicPr>
          <p:cNvPr id="17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071678"/>
            <a:ext cx="428625" cy="447675"/>
          </a:xfrm>
          <a:prstGeom prst="rect">
            <a:avLst/>
          </a:prstGeom>
          <a:noFill/>
        </p:spPr>
      </p:pic>
      <p:pic>
        <p:nvPicPr>
          <p:cNvPr id="18" name="Picture 38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000240"/>
            <a:ext cx="323850" cy="447675"/>
          </a:xfrm>
          <a:prstGeom prst="rect">
            <a:avLst/>
          </a:prstGeom>
          <a:noFill/>
        </p:spPr>
      </p:pic>
      <p:pic>
        <p:nvPicPr>
          <p:cNvPr id="19" name="Picture 41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071678"/>
            <a:ext cx="428625" cy="447675"/>
          </a:xfrm>
          <a:prstGeom prst="rect">
            <a:avLst/>
          </a:prstGeom>
          <a:noFill/>
        </p:spPr>
      </p:pic>
      <p:pic>
        <p:nvPicPr>
          <p:cNvPr id="20" name="Picture 44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071678"/>
            <a:ext cx="428625" cy="447675"/>
          </a:xfrm>
          <a:prstGeom prst="rect">
            <a:avLst/>
          </a:prstGeom>
          <a:noFill/>
        </p:spPr>
      </p:pic>
      <p:pic>
        <p:nvPicPr>
          <p:cNvPr id="21" name="Picture 47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2071678"/>
            <a:ext cx="428625" cy="447675"/>
          </a:xfrm>
          <a:prstGeom prst="rect">
            <a:avLst/>
          </a:prstGeom>
          <a:noFill/>
        </p:spPr>
      </p:pic>
      <p:pic>
        <p:nvPicPr>
          <p:cNvPr id="22" name="Picture 56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8075" y="2438400"/>
            <a:ext cx="323850" cy="447675"/>
          </a:xfrm>
          <a:prstGeom prst="rect">
            <a:avLst/>
          </a:prstGeom>
          <a:noFill/>
        </p:spPr>
      </p:pic>
      <p:pic>
        <p:nvPicPr>
          <p:cNvPr id="23" name="Picture 53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2438400"/>
            <a:ext cx="323850" cy="447675"/>
          </a:xfrm>
          <a:prstGeom prst="rect">
            <a:avLst/>
          </a:prstGeom>
          <a:noFill/>
        </p:spPr>
      </p:pic>
      <p:pic>
        <p:nvPicPr>
          <p:cNvPr id="24" name="Picture 5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05800" y="2438400"/>
            <a:ext cx="314325" cy="447675"/>
          </a:xfrm>
          <a:prstGeom prst="rect">
            <a:avLst/>
          </a:prstGeom>
          <a:noFill/>
        </p:spPr>
      </p:pic>
      <p:graphicFrame>
        <p:nvGraphicFramePr>
          <p:cNvPr id="440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581335"/>
              </p:ext>
            </p:extLst>
          </p:nvPr>
        </p:nvGraphicFramePr>
        <p:xfrm>
          <a:off x="762000" y="3962400"/>
          <a:ext cx="4343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2" name="Equation" r:id="rId21" imgW="1155600" imgH="228600" progId="Equation.3">
                  <p:embed/>
                </p:oleObj>
              </mc:Choice>
              <mc:Fallback>
                <p:oleObj name="Equation" r:id="rId21" imgW="115560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962400"/>
                        <a:ext cx="4343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1" name="Object 9"/>
          <p:cNvGraphicFramePr>
            <a:graphicFrameLocks noChangeAspect="1"/>
          </p:cNvGraphicFramePr>
          <p:nvPr/>
        </p:nvGraphicFramePr>
        <p:xfrm>
          <a:off x="762000" y="4648200"/>
          <a:ext cx="4343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3" name="Equation" r:id="rId23" imgW="1180800" imgH="228600" progId="Equation.3">
                  <p:embed/>
                </p:oleObj>
              </mc:Choice>
              <mc:Fallback>
                <p:oleObj name="Equation" r:id="rId23" imgW="11808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648200"/>
                        <a:ext cx="4343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685800" y="5257800"/>
          <a:ext cx="4343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4" name="Equation" r:id="rId25" imgW="1180800" imgH="228600" progId="Equation.3">
                  <p:embed/>
                </p:oleObj>
              </mc:Choice>
              <mc:Fallback>
                <p:oleObj name="Equation" r:id="rId25" imgW="11808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257800"/>
                        <a:ext cx="43434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Arrow Connector 36"/>
          <p:cNvCxnSpPr/>
          <p:nvPr/>
        </p:nvCxnSpPr>
        <p:spPr>
          <a:xfrm>
            <a:off x="5181600" y="5105400"/>
            <a:ext cx="1600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B Nazanin" pitchFamily="2" charset="-78"/>
              </a:rPr>
              <a:t>با ذکر یک مثال توضیح می دهیم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600201"/>
            <a:ext cx="5486400" cy="838199"/>
          </a:xfrm>
        </p:spPr>
        <p:txBody>
          <a:bodyPr>
            <a:normAutofit/>
          </a:bodyPr>
          <a:lstStyle/>
          <a:p>
            <a:pPr marL="342900" lvl="8" indent="-342900" algn="r">
              <a:buNone/>
            </a:pPr>
            <a:r>
              <a:rPr lang="fa-IR" sz="2400" dirty="0" smtClean="0">
                <a:cs typeface="B Nazanin" pitchFamily="2" charset="-78"/>
              </a:rPr>
              <a:t> یعنی 0101 را باروش همینگ کد میکنیم</a:t>
            </a:r>
            <a:r>
              <a:rPr lang="en-US" sz="2400" dirty="0" smtClean="0">
                <a:cs typeface="B Nazanin" pitchFamily="2" charset="-78"/>
              </a:rPr>
              <a:t>BCD</a:t>
            </a:r>
            <a:r>
              <a:rPr lang="fa-IR" sz="2400" dirty="0" smtClean="0">
                <a:cs typeface="B Nazanin" pitchFamily="2" charset="-78"/>
              </a:rPr>
              <a:t>عدد5</a:t>
            </a:r>
            <a:endParaRPr lang="en-US" sz="2400" dirty="0" smtClean="0">
              <a:cs typeface="B Nazanin" pitchFamily="2" charset="-78"/>
            </a:endParaRPr>
          </a:p>
          <a:p>
            <a:pPr fontAlgn="t"/>
            <a:endParaRPr lang="en-US" b="1" dirty="0" smtClean="0">
              <a:cs typeface="B Nazanin" pitchFamily="2" charset="-78"/>
            </a:endParaRPr>
          </a:p>
          <a:p>
            <a:pPr fontAlgn="t">
              <a:buNone/>
            </a:pPr>
            <a:endParaRPr lang="en-US" dirty="0" smtClean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2286000"/>
          <a:ext cx="6781803" cy="141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829"/>
                <a:gridCol w="968829"/>
                <a:gridCol w="968829"/>
                <a:gridCol w="968829"/>
                <a:gridCol w="968829"/>
                <a:gridCol w="968829"/>
                <a:gridCol w="968829"/>
              </a:tblGrid>
              <a:tr h="472440">
                <a:tc>
                  <a:txBody>
                    <a:bodyPr/>
                    <a:lstStyle/>
                    <a:p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fa-IR" sz="2400" dirty="0" smtClean="0"/>
                        <a:t>؟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400" dirty="0" smtClean="0"/>
                        <a:t>؟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400" dirty="0" smtClean="0"/>
                        <a:t>؟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3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743200"/>
            <a:ext cx="323850" cy="447675"/>
          </a:xfrm>
          <a:prstGeom prst="rect">
            <a:avLst/>
          </a:prstGeom>
          <a:noFill/>
        </p:spPr>
      </p:pic>
      <p:pic>
        <p:nvPicPr>
          <p:cNvPr id="11" name="Picture 4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743200"/>
            <a:ext cx="428625" cy="447675"/>
          </a:xfrm>
          <a:prstGeom prst="rect">
            <a:avLst/>
          </a:prstGeom>
          <a:noFill/>
        </p:spPr>
      </p:pic>
      <p:pic>
        <p:nvPicPr>
          <p:cNvPr id="12" name="Picture 4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2743200"/>
            <a:ext cx="428625" cy="447675"/>
          </a:xfrm>
          <a:prstGeom prst="rect">
            <a:avLst/>
          </a:prstGeom>
          <a:noFill/>
        </p:spPr>
      </p:pic>
      <p:pic>
        <p:nvPicPr>
          <p:cNvPr id="13" name="Picture 4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2667000"/>
            <a:ext cx="428625" cy="447675"/>
          </a:xfrm>
          <a:prstGeom prst="rect">
            <a:avLst/>
          </a:prstGeom>
          <a:noFill/>
        </p:spPr>
      </p:pic>
      <p:pic>
        <p:nvPicPr>
          <p:cNvPr id="14" name="Picture 3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743200"/>
            <a:ext cx="314325" cy="447675"/>
          </a:xfrm>
          <a:prstGeom prst="rect">
            <a:avLst/>
          </a:prstGeom>
          <a:noFill/>
        </p:spPr>
      </p:pic>
      <p:pic>
        <p:nvPicPr>
          <p:cNvPr id="15" name="Picture 3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743200"/>
            <a:ext cx="323850" cy="447675"/>
          </a:xfrm>
          <a:prstGeom prst="rect">
            <a:avLst/>
          </a:prstGeom>
          <a:noFill/>
        </p:spPr>
      </p:pic>
      <p:pic>
        <p:nvPicPr>
          <p:cNvPr id="16" name="Picture 2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2743200"/>
            <a:ext cx="428625" cy="447675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3962400" y="3886200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بنابراین انچه که ارسال میگردد عبارت است 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77000" y="4572000"/>
            <a:ext cx="213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cs typeface="B Nazanin" pitchFamily="2" charset="-78"/>
              </a:rPr>
              <a:t>0100101</a:t>
            </a:r>
            <a:r>
              <a:rPr lang="fa-IR" sz="2400" dirty="0" smtClean="0">
                <a:cs typeface="B Nazanin" pitchFamily="2" charset="-78"/>
              </a:rPr>
              <a:t>از : 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r"/>
            <a:r>
              <a:rPr lang="fa-IR" sz="2400" dirty="0" smtClean="0">
                <a:cs typeface="B Nazanin" pitchFamily="2" charset="-78"/>
              </a:rPr>
              <a:t>در این کد اگر فقط در یک بیت خطا اتفاق افتد</a:t>
            </a:r>
            <a:r>
              <a:rPr lang="fa-IR" sz="2400" dirty="0" smtClean="0">
                <a:latin typeface="Arial"/>
                <a:cs typeface="B Nazanin" pitchFamily="2" charset="-78"/>
              </a:rPr>
              <a:t>،قابل تشخیص و تصحیح است.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2362199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fa-IR" sz="2800" dirty="0" smtClean="0">
                <a:cs typeface="B Nazanin" pitchFamily="2" charset="-78"/>
              </a:rPr>
              <a:t>اگر خطا در یک بیت رخ دهد</a:t>
            </a:r>
            <a:r>
              <a:rPr lang="fa-IR" sz="2800" dirty="0" smtClean="0">
                <a:latin typeface="Arial"/>
                <a:cs typeface="B Nazanin" pitchFamily="2" charset="-78"/>
              </a:rPr>
              <a:t>،عدد             برابر عددی خواهد شد </a:t>
            </a:r>
          </a:p>
          <a:p>
            <a:pPr algn="r">
              <a:buNone/>
            </a:pPr>
            <a:r>
              <a:rPr lang="fa-IR" sz="2800" dirty="0" smtClean="0">
                <a:latin typeface="Arial"/>
                <a:cs typeface="B Nazanin" pitchFamily="2" charset="-78"/>
              </a:rPr>
              <a:t>که مکان خطا را نشان می دهد و می توان خطا را تصحیح کرد.</a:t>
            </a:r>
          </a:p>
          <a:p>
            <a:pPr algn="r">
              <a:buNone/>
            </a:pPr>
            <a:r>
              <a:rPr lang="fa-IR" sz="2800" dirty="0" smtClean="0">
                <a:latin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=</a:t>
            </a:r>
            <a:r>
              <a:rPr lang="fa-IR" sz="2800" dirty="0" smtClean="0">
                <a:latin typeface="Arial"/>
              </a:rPr>
              <a:t>      </a:t>
            </a:r>
            <a:r>
              <a:rPr lang="en-US" sz="2800" dirty="0" smtClean="0">
                <a:latin typeface="Arial"/>
                <a:cs typeface="Arial"/>
              </a:rPr>
              <a:t>0</a:t>
            </a:r>
            <a:r>
              <a:rPr lang="fa-IR" sz="2800" dirty="0" smtClean="0">
                <a:latin typeface="Arial"/>
              </a:rPr>
              <a:t>           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fa-IR" sz="2800" dirty="0" smtClean="0">
                <a:latin typeface="Arial"/>
              </a:rPr>
              <a:t>   </a:t>
            </a:r>
            <a:r>
              <a:rPr lang="fa-IR" sz="2800" dirty="0" smtClean="0">
                <a:latin typeface="Arial"/>
                <a:cs typeface="B Nazanin" pitchFamily="2" charset="-78"/>
              </a:rPr>
              <a:t>خطا رخ نداده  </a:t>
            </a:r>
            <a:r>
              <a:rPr lang="en-US" sz="2800" dirty="0" smtClean="0">
                <a:latin typeface="Arial"/>
                <a:cs typeface="B Nazanin" pitchFamily="2" charset="-78"/>
              </a:rPr>
              <a:t> </a:t>
            </a:r>
            <a:r>
              <a:rPr lang="fa-IR" sz="2800" dirty="0" smtClean="0">
                <a:latin typeface="Arial"/>
                <a:cs typeface="B Nazanin" pitchFamily="2" charset="-78"/>
              </a:rPr>
              <a:t>           </a:t>
            </a:r>
          </a:p>
          <a:p>
            <a:pPr algn="r">
              <a:buNone/>
            </a:pPr>
            <a:r>
              <a:rPr lang="fa-IR" sz="2800" dirty="0" smtClean="0">
                <a:cs typeface="B Nazanin" pitchFamily="2" charset="-78"/>
              </a:rPr>
              <a:t> 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9571" y="1616145"/>
            <a:ext cx="504825" cy="523875"/>
          </a:xfrm>
          <a:prstGeom prst="rect">
            <a:avLst/>
          </a:prstGeom>
          <a:noFill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24371" y="1616145"/>
            <a:ext cx="523875" cy="523875"/>
          </a:xfrm>
          <a:prstGeom prst="rect">
            <a:avLst/>
          </a:prstGeom>
          <a:noFill/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9171" y="1616145"/>
            <a:ext cx="495300" cy="523875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596" y="2528135"/>
            <a:ext cx="504825" cy="523875"/>
          </a:xfrm>
          <a:prstGeom prst="rect">
            <a:avLst/>
          </a:prstGeom>
          <a:noFill/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2996" y="2528135"/>
            <a:ext cx="523875" cy="523875"/>
          </a:xfrm>
          <a:prstGeom prst="rect">
            <a:avLst/>
          </a:prstGeom>
          <a:noFill/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6396" y="2528135"/>
            <a:ext cx="495300" cy="523875"/>
          </a:xfrm>
          <a:prstGeom prst="rect">
            <a:avLst/>
          </a:prstGeom>
          <a:noFill/>
        </p:spPr>
      </p:pic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143380"/>
            <a:ext cx="495300" cy="523875"/>
          </a:xfrm>
          <a:prstGeom prst="rect">
            <a:avLst/>
          </a:prstGeom>
          <a:noFill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643446"/>
            <a:ext cx="523875" cy="523875"/>
          </a:xfrm>
          <a:prstGeom prst="rect">
            <a:avLst/>
          </a:prstGeom>
          <a:noFill/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143512"/>
            <a:ext cx="504825" cy="523875"/>
          </a:xfrm>
          <a:prstGeom prst="rect">
            <a:avLst/>
          </a:prstGeom>
          <a:noFill/>
        </p:spPr>
      </p:pic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214818"/>
            <a:ext cx="209550" cy="381000"/>
          </a:xfrm>
          <a:prstGeom prst="rect">
            <a:avLst/>
          </a:prstGeom>
          <a:noFill/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714884"/>
            <a:ext cx="209550" cy="381000"/>
          </a:xfrm>
          <a:prstGeom prst="rect">
            <a:avLst/>
          </a:prstGeom>
          <a:noFill/>
        </p:spPr>
      </p:pic>
      <p:pic>
        <p:nvPicPr>
          <p:cNvPr id="17" name="Picture 2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5286388"/>
            <a:ext cx="209550" cy="381000"/>
          </a:xfrm>
          <a:prstGeom prst="rect">
            <a:avLst/>
          </a:prstGeom>
          <a:noFill/>
        </p:spPr>
      </p:pic>
      <p:pic>
        <p:nvPicPr>
          <p:cNvPr id="18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4214818"/>
            <a:ext cx="419100" cy="409575"/>
          </a:xfrm>
          <a:prstGeom prst="rect">
            <a:avLst/>
          </a:prstGeom>
          <a:noFill/>
        </p:spPr>
      </p:pic>
      <p:pic>
        <p:nvPicPr>
          <p:cNvPr id="19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4714884"/>
            <a:ext cx="447675" cy="409575"/>
          </a:xfrm>
          <a:prstGeom prst="rect">
            <a:avLst/>
          </a:prstGeom>
          <a:noFill/>
        </p:spPr>
      </p:pic>
      <p:pic>
        <p:nvPicPr>
          <p:cNvPr id="20" name="Picture 3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5214950"/>
            <a:ext cx="428625" cy="409575"/>
          </a:xfrm>
          <a:prstGeom prst="rect">
            <a:avLst/>
          </a:prstGeom>
          <a:noFill/>
        </p:spPr>
      </p:pic>
      <p:pic>
        <p:nvPicPr>
          <p:cNvPr id="21" name="Picture 3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214818"/>
            <a:ext cx="523875" cy="419100"/>
          </a:xfrm>
          <a:prstGeom prst="rect">
            <a:avLst/>
          </a:prstGeom>
          <a:noFill/>
        </p:spPr>
      </p:pic>
      <p:pic>
        <p:nvPicPr>
          <p:cNvPr id="22" name="Picture 4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714884"/>
            <a:ext cx="523875" cy="419100"/>
          </a:xfrm>
          <a:prstGeom prst="rect">
            <a:avLst/>
          </a:prstGeom>
          <a:noFill/>
        </p:spPr>
      </p:pic>
      <p:pic>
        <p:nvPicPr>
          <p:cNvPr id="23" name="Picture 4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214818"/>
            <a:ext cx="523875" cy="419100"/>
          </a:xfrm>
          <a:prstGeom prst="rect">
            <a:avLst/>
          </a:prstGeom>
          <a:noFill/>
        </p:spPr>
      </p:pic>
      <p:pic>
        <p:nvPicPr>
          <p:cNvPr id="24" name="Picture 4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286388"/>
            <a:ext cx="523875" cy="419100"/>
          </a:xfrm>
          <a:prstGeom prst="rect">
            <a:avLst/>
          </a:prstGeom>
          <a:noFill/>
        </p:spPr>
      </p:pic>
      <p:pic>
        <p:nvPicPr>
          <p:cNvPr id="25" name="Picture 52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714884"/>
            <a:ext cx="523875" cy="419100"/>
          </a:xfrm>
          <a:prstGeom prst="rect">
            <a:avLst/>
          </a:prstGeom>
          <a:noFill/>
        </p:spPr>
      </p:pic>
      <p:pic>
        <p:nvPicPr>
          <p:cNvPr id="26" name="Picture 5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5286388"/>
            <a:ext cx="523875" cy="419100"/>
          </a:xfrm>
          <a:prstGeom prst="rect">
            <a:avLst/>
          </a:prstGeom>
          <a:noFill/>
        </p:spPr>
      </p:pic>
      <p:pic>
        <p:nvPicPr>
          <p:cNvPr id="27" name="Picture 61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4714884"/>
            <a:ext cx="523875" cy="409575"/>
          </a:xfrm>
          <a:prstGeom prst="rect">
            <a:avLst/>
          </a:prstGeom>
          <a:noFill/>
        </p:spPr>
      </p:pic>
      <p:pic>
        <p:nvPicPr>
          <p:cNvPr id="28" name="Picture 6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5286388"/>
            <a:ext cx="523875" cy="409575"/>
          </a:xfrm>
          <a:prstGeom prst="rect">
            <a:avLst/>
          </a:prstGeom>
          <a:noFill/>
        </p:spPr>
      </p:pic>
      <p:graphicFrame>
        <p:nvGraphicFramePr>
          <p:cNvPr id="29" name="Object 3"/>
          <p:cNvGraphicFramePr>
            <a:graphicFrameLocks noChangeAspect="1"/>
          </p:cNvGraphicFramePr>
          <p:nvPr/>
        </p:nvGraphicFramePr>
        <p:xfrm>
          <a:off x="1571604" y="4143380"/>
          <a:ext cx="714380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6" name="Equation" r:id="rId14" imgW="164880" imgH="177480" progId="Equation.3">
                  <p:embed/>
                </p:oleObj>
              </mc:Choice>
              <mc:Fallback>
                <p:oleObj name="Equation" r:id="rId14" imgW="16488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4143380"/>
                        <a:ext cx="714380" cy="571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/>
        </p:nvGraphicFramePr>
        <p:xfrm>
          <a:off x="2357422" y="4143380"/>
          <a:ext cx="571504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7" name="Equation" r:id="rId16" imgW="164880" imgH="177480" progId="Equation.3">
                  <p:embed/>
                </p:oleObj>
              </mc:Choice>
              <mc:Fallback>
                <p:oleObj name="Equation" r:id="rId16" imgW="1648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143380"/>
                        <a:ext cx="571504" cy="571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5"/>
          <p:cNvGraphicFramePr>
            <a:graphicFrameLocks noChangeAspect="1"/>
          </p:cNvGraphicFramePr>
          <p:nvPr/>
        </p:nvGraphicFramePr>
        <p:xfrm>
          <a:off x="3428992" y="4214818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8" name="Equation" r:id="rId18" imgW="164880" imgH="177480" progId="Equation.3">
                  <p:embed/>
                </p:oleObj>
              </mc:Choice>
              <mc:Fallback>
                <p:oleObj name="Equation" r:id="rId18" imgW="1648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4214818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6"/>
          <p:cNvGraphicFramePr>
            <a:graphicFrameLocks noChangeAspect="1"/>
          </p:cNvGraphicFramePr>
          <p:nvPr/>
        </p:nvGraphicFramePr>
        <p:xfrm>
          <a:off x="1571604" y="4643446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9" name="Equation" r:id="rId20" imgW="164880" imgH="177480" progId="Equation.3">
                  <p:embed/>
                </p:oleObj>
              </mc:Choice>
              <mc:Fallback>
                <p:oleObj name="Equation" r:id="rId20" imgW="16488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4643446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7"/>
          <p:cNvGraphicFramePr>
            <a:graphicFrameLocks noChangeAspect="1"/>
          </p:cNvGraphicFramePr>
          <p:nvPr/>
        </p:nvGraphicFramePr>
        <p:xfrm>
          <a:off x="2428860" y="4643446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0" name="Equation" r:id="rId21" imgW="164880" imgH="177480" progId="Equation.3">
                  <p:embed/>
                </p:oleObj>
              </mc:Choice>
              <mc:Fallback>
                <p:oleObj name="Equation" r:id="rId21" imgW="16488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4643446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8"/>
          <p:cNvGraphicFramePr>
            <a:graphicFrameLocks noChangeAspect="1"/>
          </p:cNvGraphicFramePr>
          <p:nvPr/>
        </p:nvGraphicFramePr>
        <p:xfrm>
          <a:off x="3357554" y="4643446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1" name="Equation" r:id="rId22" imgW="164880" imgH="177480" progId="Equation.3">
                  <p:embed/>
                </p:oleObj>
              </mc:Choice>
              <mc:Fallback>
                <p:oleObj name="Equation" r:id="rId22" imgW="16488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4643446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/>
          <p:cNvGraphicFramePr>
            <a:graphicFrameLocks noChangeAspect="1"/>
          </p:cNvGraphicFramePr>
          <p:nvPr/>
        </p:nvGraphicFramePr>
        <p:xfrm>
          <a:off x="1571604" y="5143512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2" name="Equation" r:id="rId24" imgW="164880" imgH="177480" progId="Equation.3">
                  <p:embed/>
                </p:oleObj>
              </mc:Choice>
              <mc:Fallback>
                <p:oleObj name="Equation" r:id="rId24" imgW="16488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5143512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1"/>
          <p:cNvGraphicFramePr>
            <a:graphicFrameLocks noChangeAspect="1"/>
          </p:cNvGraphicFramePr>
          <p:nvPr/>
        </p:nvGraphicFramePr>
        <p:xfrm>
          <a:off x="2428860" y="5214950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3" name="Equation" r:id="rId25" imgW="164880" imgH="177480" progId="Equation.3">
                  <p:embed/>
                </p:oleObj>
              </mc:Choice>
              <mc:Fallback>
                <p:oleObj name="Equation" r:id="rId25" imgW="16488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5214950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2"/>
          <p:cNvGraphicFramePr>
            <a:graphicFrameLocks noChangeAspect="1"/>
          </p:cNvGraphicFramePr>
          <p:nvPr/>
        </p:nvGraphicFramePr>
        <p:xfrm>
          <a:off x="3357554" y="5214950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4" name="Equation" r:id="rId26" imgW="164880" imgH="177480" progId="Equation.3">
                  <p:embed/>
                </p:oleObj>
              </mc:Choice>
              <mc:Fallback>
                <p:oleObj name="Equation" r:id="rId26" imgW="16488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5214950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5929322" y="4143380"/>
            <a:ext cx="428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endParaRPr lang="en-US" sz="2800" dirty="0"/>
          </a:p>
        </p:txBody>
      </p:sp>
      <p:sp>
        <p:nvSpPr>
          <p:cNvPr id="40" name="Rectangle 39"/>
          <p:cNvSpPr/>
          <p:nvPr/>
        </p:nvSpPr>
        <p:spPr>
          <a:xfrm>
            <a:off x="6215074" y="4143380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endParaRPr lang="en-US" sz="2800" dirty="0"/>
          </a:p>
        </p:txBody>
      </p:sp>
      <p:sp>
        <p:nvSpPr>
          <p:cNvPr id="41" name="Rectangle 40"/>
          <p:cNvSpPr/>
          <p:nvPr/>
        </p:nvSpPr>
        <p:spPr>
          <a:xfrm>
            <a:off x="6786578" y="4143380"/>
            <a:ext cx="438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endParaRPr lang="en-US" sz="2800" dirty="0"/>
          </a:p>
        </p:txBody>
      </p:sp>
      <p:sp>
        <p:nvSpPr>
          <p:cNvPr id="42" name="Rectangle 41"/>
          <p:cNvSpPr/>
          <p:nvPr/>
        </p:nvSpPr>
        <p:spPr>
          <a:xfrm>
            <a:off x="7358082" y="4143380"/>
            <a:ext cx="367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endParaRPr lang="en-US" sz="2800" dirty="0"/>
          </a:p>
        </p:txBody>
      </p:sp>
      <p:sp>
        <p:nvSpPr>
          <p:cNvPr id="43" name="Rectangle 42"/>
          <p:cNvSpPr/>
          <p:nvPr/>
        </p:nvSpPr>
        <p:spPr>
          <a:xfrm>
            <a:off x="6500826" y="4143380"/>
            <a:ext cx="510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0</a:t>
            </a:r>
            <a:endParaRPr lang="en-US" sz="2800" dirty="0"/>
          </a:p>
        </p:txBody>
      </p:sp>
      <p:sp>
        <p:nvSpPr>
          <p:cNvPr id="44" name="Rectangle 43"/>
          <p:cNvSpPr/>
          <p:nvPr/>
        </p:nvSpPr>
        <p:spPr>
          <a:xfrm>
            <a:off x="5643570" y="414338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0</a:t>
            </a:r>
            <a:endParaRPr lang="en-US" sz="2800" dirty="0"/>
          </a:p>
        </p:txBody>
      </p:sp>
      <p:sp>
        <p:nvSpPr>
          <p:cNvPr id="45" name="Rectangle 44"/>
          <p:cNvSpPr/>
          <p:nvPr/>
        </p:nvSpPr>
        <p:spPr>
          <a:xfrm>
            <a:off x="7072330" y="414338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0</a:t>
            </a:r>
            <a:endParaRPr lang="en-US" sz="2800" dirty="0"/>
          </a:p>
        </p:txBody>
      </p:sp>
      <p:pic>
        <p:nvPicPr>
          <p:cNvPr id="46" name="Picture 76"/>
          <p:cNvPicPr>
            <a:picLocks noChangeAspect="1" noChangeArrowheads="1"/>
          </p:cNvPicPr>
          <p:nvPr/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4643446"/>
            <a:ext cx="304800" cy="304800"/>
          </a:xfrm>
          <a:prstGeom prst="rect">
            <a:avLst/>
          </a:prstGeom>
          <a:noFill/>
        </p:spPr>
      </p:pic>
      <p:pic>
        <p:nvPicPr>
          <p:cNvPr id="47" name="Picture 79"/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643446"/>
            <a:ext cx="314325" cy="304800"/>
          </a:xfrm>
          <a:prstGeom prst="rect">
            <a:avLst/>
          </a:prstGeom>
          <a:noFill/>
        </p:spPr>
      </p:pic>
      <p:pic>
        <p:nvPicPr>
          <p:cNvPr id="48" name="Picture 85"/>
          <p:cNvPicPr>
            <a:picLocks noChangeAspect="1" noChangeArrowheads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4643446"/>
            <a:ext cx="323850" cy="304800"/>
          </a:xfrm>
          <a:prstGeom prst="rect">
            <a:avLst/>
          </a:prstGeom>
          <a:noFill/>
        </p:spPr>
      </p:pic>
      <p:pic>
        <p:nvPicPr>
          <p:cNvPr id="49" name="Picture 88"/>
          <p:cNvPicPr>
            <a:picLocks noChangeAspect="1" noChangeArrowheads="1"/>
          </p:cNvPicPr>
          <p:nvPr/>
        </p:nvPicPr>
        <p:blipFill>
          <a:blip r:embed="rId3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4643446"/>
            <a:ext cx="266700" cy="276225"/>
          </a:xfrm>
          <a:prstGeom prst="rect">
            <a:avLst/>
          </a:prstGeom>
          <a:noFill/>
        </p:spPr>
      </p:pic>
      <p:pic>
        <p:nvPicPr>
          <p:cNvPr id="50" name="Picture 91"/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643446"/>
            <a:ext cx="266700" cy="276225"/>
          </a:xfrm>
          <a:prstGeom prst="rect">
            <a:avLst/>
          </a:prstGeom>
          <a:noFill/>
        </p:spPr>
      </p:pic>
      <p:pic>
        <p:nvPicPr>
          <p:cNvPr id="52" name="Picture 97"/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643446"/>
            <a:ext cx="266700" cy="276225"/>
          </a:xfrm>
          <a:prstGeom prst="rect">
            <a:avLst/>
          </a:prstGeom>
          <a:noFill/>
        </p:spPr>
      </p:pic>
      <p:pic>
        <p:nvPicPr>
          <p:cNvPr id="53" name="Picture 100"/>
          <p:cNvPicPr>
            <a:picLocks noChangeAspect="1" noChangeArrowheads="1"/>
          </p:cNvPicPr>
          <p:nvPr/>
        </p:nvPicPr>
        <p:blipFill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5105400"/>
            <a:ext cx="295275" cy="342900"/>
          </a:xfrm>
          <a:prstGeom prst="rect">
            <a:avLst/>
          </a:prstGeom>
          <a:noFill/>
        </p:spPr>
      </p:pic>
      <p:pic>
        <p:nvPicPr>
          <p:cNvPr id="54" name="Picture 103"/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5500702"/>
            <a:ext cx="228600" cy="342900"/>
          </a:xfrm>
          <a:prstGeom prst="rect">
            <a:avLst/>
          </a:prstGeom>
          <a:noFill/>
        </p:spPr>
      </p:pic>
      <p:pic>
        <p:nvPicPr>
          <p:cNvPr id="55" name="Picture 106"/>
          <p:cNvPicPr>
            <a:picLocks noChangeAspect="1" noChangeArrowheads="1"/>
          </p:cNvPicPr>
          <p:nvPr/>
        </p:nvPicPr>
        <p:blipFill>
          <a:blip r:embed="rId3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5786454"/>
            <a:ext cx="228600" cy="342900"/>
          </a:xfrm>
          <a:prstGeom prst="rect">
            <a:avLst/>
          </a:prstGeom>
          <a:noFill/>
        </p:spPr>
      </p:pic>
      <p:pic>
        <p:nvPicPr>
          <p:cNvPr id="56" name="Picture 112"/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5181600"/>
            <a:ext cx="152400" cy="276225"/>
          </a:xfrm>
          <a:prstGeom prst="rect">
            <a:avLst/>
          </a:prstGeom>
          <a:noFill/>
        </p:spPr>
      </p:pic>
      <p:pic>
        <p:nvPicPr>
          <p:cNvPr id="57" name="Picture 115"/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857892"/>
            <a:ext cx="152400" cy="276225"/>
          </a:xfrm>
          <a:prstGeom prst="rect">
            <a:avLst/>
          </a:prstGeom>
          <a:noFill/>
        </p:spPr>
      </p:pic>
      <p:pic>
        <p:nvPicPr>
          <p:cNvPr id="58" name="Picture 118"/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572140"/>
            <a:ext cx="152400" cy="276225"/>
          </a:xfrm>
          <a:prstGeom prst="rect">
            <a:avLst/>
          </a:prstGeom>
          <a:noFill/>
        </p:spPr>
      </p:pic>
      <p:sp>
        <p:nvSpPr>
          <p:cNvPr id="59" name="Rectangle 58"/>
          <p:cNvSpPr/>
          <p:nvPr/>
        </p:nvSpPr>
        <p:spPr>
          <a:xfrm>
            <a:off x="6248400" y="5105400"/>
            <a:ext cx="38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6286512" y="55007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6286512" y="578645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6786578" y="55007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7000892" y="55007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7215206" y="55007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5" name="AutoShape 121"/>
          <p:cNvSpPr>
            <a:spLocks noChangeArrowheads="1"/>
          </p:cNvSpPr>
          <p:nvPr/>
        </p:nvSpPr>
        <p:spPr bwMode="auto">
          <a:xfrm>
            <a:off x="7500958" y="5643578"/>
            <a:ext cx="396875" cy="60325"/>
          </a:xfrm>
          <a:prstGeom prst="rightArrow">
            <a:avLst>
              <a:gd name="adj1" fmla="val 50000"/>
              <a:gd name="adj2" fmla="val 16447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8001024" y="55007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67" name="AutoShape 122"/>
          <p:cNvSpPr>
            <a:spLocks/>
          </p:cNvSpPr>
          <p:nvPr/>
        </p:nvSpPr>
        <p:spPr bwMode="auto">
          <a:xfrm>
            <a:off x="5500694" y="5181600"/>
            <a:ext cx="138106" cy="890606"/>
          </a:xfrm>
          <a:prstGeom prst="leftBrace">
            <a:avLst>
              <a:gd name="adj1" fmla="val 10089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8286776" y="5500702"/>
            <a:ext cx="663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cs typeface="B Nazanin" pitchFamily="2" charset="-78"/>
              </a:rPr>
              <a:t>شماره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69" name="Picture 58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5932" y="4614844"/>
            <a:ext cx="405635" cy="324508"/>
          </a:xfrm>
          <a:prstGeom prst="rect">
            <a:avLst/>
          </a:prstGeom>
          <a:noFill/>
        </p:spPr>
      </p:pic>
      <p:pic>
        <p:nvPicPr>
          <p:cNvPr id="70" name="Picture 61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4780" y="4243260"/>
            <a:ext cx="523875" cy="409575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Traffic" panose="00000400000000000000" pitchFamily="2" charset="-78"/>
              </a:rPr>
              <a:t>مثال:</a:t>
            </a:r>
            <a:endParaRPr lang="en-US" dirty="0">
              <a:cs typeface="B Traffic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اگر به یک </a:t>
            </a:r>
            <a:r>
              <a:rPr lang="fa-IR" sz="2400" dirty="0" smtClean="0">
                <a:cs typeface="B Nazanin" panose="00000400000000000000" pitchFamily="2" charset="-78"/>
              </a:rPr>
              <a:t>کد، </a:t>
            </a:r>
            <a:r>
              <a:rPr lang="fa-IR" sz="2400" dirty="0">
                <a:cs typeface="B Nazanin" panose="00000400000000000000" pitchFamily="2" charset="-78"/>
              </a:rPr>
              <a:t>یک بیت توازن زوج (</a:t>
            </a:r>
            <a:r>
              <a:rPr lang="en-US" sz="2400" dirty="0">
                <a:cs typeface="B Nazanin" panose="00000400000000000000" pitchFamily="2" charset="-78"/>
              </a:rPr>
              <a:t>Even Parity</a:t>
            </a:r>
            <a:r>
              <a:rPr lang="fa-IR" sz="2400" dirty="0">
                <a:cs typeface="B Nazanin" panose="00000400000000000000" pitchFamily="2" charset="-78"/>
              </a:rPr>
              <a:t>) اضافه کنیم، حاصل چه مشخصاتی خواهد داشت و اگر یک بیت خطا پیش آید چه می شود</a:t>
            </a:r>
            <a:r>
              <a:rPr lang="fa-IR" sz="2400" dirty="0" smtClean="0">
                <a:cs typeface="B Nazanin" panose="00000400000000000000" pitchFamily="2" charset="-78"/>
              </a:rPr>
              <a:t>؟</a:t>
            </a: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الف- کد حاصل دارای فاصله (</a:t>
            </a:r>
            <a:r>
              <a:rPr lang="en-US" sz="2400" dirty="0">
                <a:cs typeface="B Nazanin" panose="00000400000000000000" pitchFamily="2" charset="-78"/>
              </a:rPr>
              <a:t>Distance</a:t>
            </a:r>
            <a:r>
              <a:rPr lang="fa-IR" sz="2400" dirty="0">
                <a:cs typeface="B Nazanin" panose="00000400000000000000" pitchFamily="2" charset="-78"/>
              </a:rPr>
              <a:t>) یک است و تشخیص خطا می دهد.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ب- کد حاصل دارای فاصله (</a:t>
            </a:r>
            <a:r>
              <a:rPr lang="en-US" sz="2400" dirty="0">
                <a:cs typeface="B Nazanin" panose="00000400000000000000" pitchFamily="2" charset="-78"/>
              </a:rPr>
              <a:t>Distance</a:t>
            </a:r>
            <a:r>
              <a:rPr lang="fa-IR" sz="2400" dirty="0">
                <a:cs typeface="B Nazanin" panose="00000400000000000000" pitchFamily="2" charset="-78"/>
              </a:rPr>
              <a:t>) دو است و دو خطا را تشخیص می دهد.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ج- کد حاصل دارای فاصله (</a:t>
            </a:r>
            <a:r>
              <a:rPr lang="en-US" sz="2400" dirty="0">
                <a:cs typeface="B Nazanin" panose="00000400000000000000" pitchFamily="2" charset="-78"/>
              </a:rPr>
              <a:t>Distance</a:t>
            </a:r>
            <a:r>
              <a:rPr lang="fa-IR" sz="2400" dirty="0">
                <a:cs typeface="B Nazanin" panose="00000400000000000000" pitchFamily="2" charset="-78"/>
              </a:rPr>
              <a:t>) دو است و یک خطا را تصحیح می کند.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د- کد حاصل دارای فاصله (</a:t>
            </a:r>
            <a:r>
              <a:rPr lang="en-US" sz="2400" dirty="0">
                <a:cs typeface="B Nazanin" panose="00000400000000000000" pitchFamily="2" charset="-78"/>
              </a:rPr>
              <a:t>Distance</a:t>
            </a:r>
            <a:r>
              <a:rPr lang="fa-IR" sz="2400" dirty="0">
                <a:cs typeface="B Nazanin" panose="00000400000000000000" pitchFamily="2" charset="-78"/>
              </a:rPr>
              <a:t>) دو است و یک خطا را تشخیص می دهد.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27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Traffic" panose="00000400000000000000" pitchFamily="2" charset="-78"/>
              </a:rPr>
              <a:t>تمرین</a:t>
            </a:r>
            <a:endParaRPr lang="en-US" dirty="0">
              <a:cs typeface="B Traffic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فصل 1 کتاب : 22 – 24 – 25 و 32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2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400" y="228600"/>
            <a:ext cx="5181600" cy="914400"/>
          </a:xfrm>
          <a:noFill/>
          <a:ln>
            <a:noFill/>
          </a:ln>
        </p:spPr>
        <p:txBody>
          <a:bodyPr>
            <a:noAutofit/>
          </a:bodyPr>
          <a:lstStyle/>
          <a:p>
            <a:pPr algn="r" rtl="1"/>
            <a:r>
              <a:rPr lang="fa-IR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-</a:t>
            </a:r>
            <a:r>
              <a:rPr lang="fa-IR" b="1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روش‌های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کدگذاری</a:t>
            </a:r>
            <a:endParaRPr 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زمانیکه بخواهیم اعداد، حروف و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نهادها را جهت ذخیره سازی و پردازش در کامپیوتر بکار ببریم لازم است آنها را به کدهای باینری تبدیل کنیم که این عمل را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اصطلاحـاً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 کدگذاری اطلاعات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می‌نامند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روش های متنوعی برای کدگذاری وجود دارد.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برای کد کردن N بیت نیاز به logN بیت </a:t>
            </a:r>
            <a:r>
              <a:rPr lang="fa-I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می‌باشد</a:t>
            </a: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برخی از خصوصیات کدها:</a:t>
            </a:r>
            <a:endParaRPr lang="fa-IR" sz="28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وزن دار بودن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خود مکمل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انعکاسی بودن</a:t>
            </a:r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72400" y="6356350"/>
            <a:ext cx="914400" cy="365125"/>
          </a:xfrm>
        </p:spPr>
        <p:txBody>
          <a:bodyPr/>
          <a:lstStyle/>
          <a:p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600" y="274638"/>
            <a:ext cx="3124200" cy="944562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rgbClr val="22118B"/>
                </a:solidFill>
                <a:cs typeface="B Nazanin" pitchFamily="2" charset="-78"/>
              </a:rPr>
              <a:t>-جلسه آینده</a:t>
            </a:r>
            <a:endParaRPr lang="en-US" b="1" dirty="0">
              <a:solidFill>
                <a:srgbClr val="22118B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14400" y="1447800"/>
            <a:ext cx="77152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"/>
            </a:pPr>
            <a:r>
              <a:rPr lang="fa-IR" sz="2800" dirty="0"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جبر بول و منطق دودویی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Titr" pitchFamily="2" charset="-78"/>
            </a:endParaRPr>
          </a:p>
          <a:p>
            <a:pPr algn="just" rtl="1">
              <a:buFont typeface="Wingdings" pitchFamily="2" charset="2"/>
              <a:buChar char=""/>
            </a:pPr>
            <a:endParaRPr lang="fa-IR" sz="3200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"/>
            </a:pPr>
            <a:endParaRPr lang="fa-IR" sz="3600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274638"/>
            <a:ext cx="3352800" cy="1143000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2211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-وزن دار بودن</a:t>
            </a:r>
            <a:endParaRPr lang="en-US" b="1" dirty="0">
              <a:solidFill>
                <a:srgbClr val="2211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399"/>
          </a:xfrm>
        </p:spPr>
        <p:txBody>
          <a:bodyPr>
            <a:normAutofit/>
          </a:bodyPr>
          <a:lstStyle/>
          <a:p>
            <a:pPr marL="0" indent="0" algn="r" rtl="1">
              <a:spcBef>
                <a:spcPts val="0"/>
              </a:spcBef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کدی وزن دار است که با داشتن وزن بیتها در نمایش دودویی بتوان معادل دهدهی آنرا بدست آورد.</a:t>
            </a:r>
          </a:p>
          <a:p>
            <a:pPr marL="0" indent="0" algn="r" rtl="1">
              <a:spcBef>
                <a:spcPts val="0"/>
              </a:spcBef>
              <a:buNone/>
            </a:pPr>
            <a:endParaRPr lang="fa-IR" dirty="0" smtClean="0">
              <a:cs typeface="B Nazanin" pitchFamily="2" charset="-78"/>
            </a:endParaRPr>
          </a:p>
          <a:p>
            <a:pPr marL="0" indent="0" algn="r" rtl="1">
              <a:spcBef>
                <a:spcPts val="0"/>
              </a:spcBef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مثلا معادل دهدهی 1001 با وزن 4321 عدد 5 و معادل دودویی عدد 9 در این کد برابر 1110 می باشد.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B6F15528-21DE-4FAA-801E-634DDDAF4B2B}" type="slidenum">
              <a:rPr lang="en-US" sz="1400" smtClean="0"/>
              <a:pPr/>
              <a:t>4</a:t>
            </a:fld>
            <a:endParaRPr lang="en-US" sz="1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274638"/>
            <a:ext cx="25146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-خود مکمل</a:t>
            </a:r>
            <a:endParaRPr 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کدی خود مکمل است که مکمل یک آن در نمایش </a:t>
            </a:r>
            <a:r>
              <a:rPr lang="fa-IR" dirty="0" err="1" smtClean="0">
                <a:cs typeface="B Nazanin" pitchFamily="2" charset="-78"/>
              </a:rPr>
              <a:t>دودویی</a:t>
            </a:r>
            <a:r>
              <a:rPr lang="fa-IR" dirty="0" smtClean="0">
                <a:cs typeface="B Nazanin" pitchFamily="2" charset="-78"/>
              </a:rPr>
              <a:t>، </a:t>
            </a:r>
            <a:r>
              <a:rPr lang="fa-IR" dirty="0" smtClean="0">
                <a:cs typeface="B Nazanin" pitchFamily="2" charset="-78"/>
              </a:rPr>
              <a:t>مکمل 9 آن در نمایش دهدهی باشد.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شرط لازم برای خود مکمل بودن یک کد وزن دار n رقمی آن است که جمع وزن های آن برابر 9 باشد.</a:t>
            </a:r>
          </a:p>
          <a:p>
            <a:pPr algn="l">
              <a:buNone/>
            </a:pPr>
            <a:endParaRPr lang="fa-IR" dirty="0" smtClean="0">
              <a:cs typeface="B Nazanin" pitchFamily="2" charset="-78"/>
            </a:endParaRPr>
          </a:p>
          <a:p>
            <a:pPr algn="l">
              <a:buNone/>
            </a:pPr>
            <a:r>
              <a:rPr lang="fa-IR" dirty="0" smtClean="0">
                <a:cs typeface="B Nazanin" pitchFamily="2" charset="-78"/>
              </a:rPr>
              <a:t>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2038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914400" y="3970338"/>
          <a:ext cx="3117850" cy="211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3" imgW="723600" imgH="507960" progId="Equation.3">
                  <p:embed/>
                </p:oleObj>
              </mc:Choice>
              <mc:Fallback>
                <p:oleObj name="Equation" r:id="rId3" imgW="723600" imgH="50796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970338"/>
                        <a:ext cx="3117850" cy="211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0" y="152400"/>
            <a:ext cx="3200400" cy="1143000"/>
          </a:xfrm>
        </p:spPr>
        <p:txBody>
          <a:bodyPr/>
          <a:lstStyle/>
          <a:p>
            <a:pPr algn="r">
              <a:defRPr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انعکاسی بودن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کدهایی که در آن ها برای افزایش یا کاهش یک </a:t>
            </a:r>
            <a:r>
              <a:rPr lang="fa-IR" dirty="0" smtClean="0">
                <a:cs typeface="B Nazanin" pitchFamily="2" charset="-78"/>
              </a:rPr>
              <a:t>واحد، </a:t>
            </a:r>
            <a:r>
              <a:rPr lang="fa-IR" dirty="0" smtClean="0">
                <a:cs typeface="B Nazanin" pitchFamily="2" charset="-78"/>
              </a:rPr>
              <a:t>صرفا نیاز به تغییر یک بیت </a:t>
            </a:r>
            <a:r>
              <a:rPr lang="fa-IR" dirty="0" smtClean="0">
                <a:cs typeface="B Nazanin" pitchFamily="2" charset="-78"/>
              </a:rPr>
              <a:t>باشد یا دارای فاصله 1 باشند.(مناسب </a:t>
            </a:r>
            <a:r>
              <a:rPr lang="fa-IR" dirty="0" smtClean="0">
                <a:cs typeface="B Nazanin" pitchFamily="2" charset="-78"/>
              </a:rPr>
              <a:t>در سیستم های دیجیتالی)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فاصله: اگر </a:t>
            </a:r>
            <a:r>
              <a:rPr lang="fa-IR" dirty="0" smtClean="0">
                <a:cs typeface="B Nazanin" pitchFamily="2" charset="-78"/>
              </a:rPr>
              <a:t>i و j دو کد دودویی n بیتی باشد,فاصله i و j برابر تعداد بیتهای هم موقعیتی در i و j است که با هم متفاوتند.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419600" y="4872038"/>
          <a:ext cx="2133600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Equation" r:id="rId3" imgW="672840" imgH="431640" progId="Equation.3">
                  <p:embed/>
                </p:oleObj>
              </mc:Choice>
              <mc:Fallback>
                <p:oleObj name="Equation" r:id="rId3" imgW="6728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872038"/>
                        <a:ext cx="2133600" cy="145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33400" y="5029200"/>
          <a:ext cx="2209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Equation" r:id="rId5" imgW="622080" imgH="431640" progId="Equation.3">
                  <p:embed/>
                </p:oleObj>
              </mc:Choice>
              <mc:Fallback>
                <p:oleObj name="Equation" r:id="rId5" imgW="62208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029200"/>
                        <a:ext cx="2209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 flipV="1">
            <a:off x="1104106" y="5448300"/>
            <a:ext cx="397" cy="190500"/>
          </a:xfrm>
          <a:prstGeom prst="line">
            <a:avLst/>
          </a:prstGeom>
          <a:ln>
            <a:solidFill>
              <a:srgbClr val="FF0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290851" y="5448300"/>
            <a:ext cx="4550" cy="190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524000" y="5478385"/>
            <a:ext cx="0" cy="152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713308" y="5477591"/>
            <a:ext cx="794" cy="1531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905000" y="5486400"/>
            <a:ext cx="0" cy="152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133600" y="5486400"/>
            <a:ext cx="0" cy="152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274638"/>
            <a:ext cx="2057400" cy="11430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کد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BCD</a:t>
            </a:r>
            <a:endParaRPr 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در این کد ارقام دهی با کدهای باینری چهار بیتی نمایش داده می شوند.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این کد وزن دار با وزن 8421 است.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lvl="1" algn="r" rtl="1">
              <a:buNone/>
            </a:pPr>
            <a:r>
              <a:rPr lang="fa-IR" dirty="0" smtClean="0">
                <a:cs typeface="B Nazanin" pitchFamily="2" charset="-78"/>
              </a:rPr>
              <a:t>                               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819400" y="5181600"/>
          <a:ext cx="354013" cy="131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3" imgW="114120" imgH="431640" progId="Equation.3">
                  <p:embed/>
                </p:oleObj>
              </mc:Choice>
              <mc:Fallback>
                <p:oleObj name="Equation" r:id="rId3" imgW="11412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181600"/>
                        <a:ext cx="354013" cy="131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990600" y="2286000"/>
          <a:ext cx="1905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500"/>
                <a:gridCol w="952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000" b="0" dirty="0" smtClean="0">
                          <a:cs typeface="B Nazanin" pitchFamily="2" charset="-78"/>
                        </a:rPr>
                        <a:t>دهدهی</a:t>
                      </a:r>
                      <a:endParaRPr lang="en-US" sz="2000" b="0" dirty="0">
                        <a:cs typeface="B Nazanin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/>
                        <a:t>BCD</a:t>
                      </a:r>
                      <a:endParaRPr lang="en-US" sz="2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0000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0001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0010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3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0011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0100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5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0101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6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0110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7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0111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8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1000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9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1001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274638"/>
            <a:ext cx="3962400" cy="1143000"/>
          </a:xfrm>
        </p:spPr>
        <p:txBody>
          <a:bodyPr anchor="ctr">
            <a:normAutofit/>
          </a:bodyPr>
          <a:lstStyle/>
          <a:p>
            <a:pPr algn="r" rtl="1"/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-معایب کد </a:t>
            </a:r>
            <a:r>
              <a:rPr lang="fa-IR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BCD</a:t>
            </a:r>
            <a:endParaRPr lang="en-US" b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678363"/>
          </a:xfrm>
        </p:spPr>
        <p:txBody>
          <a:bodyPr/>
          <a:lstStyle/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نیاز به عمل تصحیح پس از انجام محاسبات دارد.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اعداد باینری 1010 الی 1111 در این کد غیر مجاز هستند.</a:t>
            </a:r>
          </a:p>
          <a:p>
            <a:pPr lvl="1"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کد BCD هر عدد </a:t>
            </a:r>
            <a:r>
              <a:rPr lang="fa-IR" dirty="0" err="1" smtClean="0">
                <a:cs typeface="B Nazanin" pitchFamily="2" charset="-78"/>
              </a:rPr>
              <a:t>دهدهی</a:t>
            </a:r>
            <a:r>
              <a:rPr lang="fa-IR" dirty="0" smtClean="0">
                <a:cs typeface="B Nazanin" pitchFamily="2" charset="-78"/>
              </a:rPr>
              <a:t>، معادل باینری آن </a:t>
            </a:r>
            <a:r>
              <a:rPr lang="fa-IR" dirty="0" err="1" smtClean="0">
                <a:cs typeface="B Nazanin" pitchFamily="2" charset="-78"/>
              </a:rPr>
              <a:t>نمی‌باشد</a:t>
            </a:r>
            <a:r>
              <a:rPr lang="fa-IR" dirty="0" smtClean="0">
                <a:cs typeface="B Nazanin" pitchFamily="2" charset="-78"/>
              </a:rPr>
              <a:t>.</a:t>
            </a:r>
          </a:p>
          <a:p>
            <a:pPr lvl="1" algn="r" rtl="1">
              <a:buNone/>
            </a:pPr>
            <a:r>
              <a:rPr lang="fa-IR" dirty="0" smtClean="0"/>
              <a:t>                                                  874          :  دهدهی            </a:t>
            </a:r>
          </a:p>
          <a:p>
            <a:pPr lvl="1" algn="r" rtl="1">
              <a:buNone/>
            </a:pPr>
            <a:r>
              <a:rPr lang="fa-IR" dirty="0" smtClean="0"/>
              <a:t>                                                        </a:t>
            </a:r>
          </a:p>
          <a:p>
            <a:pPr lvl="1" algn="r" rtl="1">
              <a:buNone/>
            </a:pPr>
            <a:r>
              <a:rPr lang="fa-IR" dirty="0" smtClean="0"/>
              <a:t>                                                                        </a:t>
            </a:r>
          </a:p>
          <a:p>
            <a:pPr algn="r" rt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04800" y="3733800"/>
          <a:ext cx="4648200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3" imgW="1346040" imgH="431640" progId="Equation.3">
                  <p:embed/>
                </p:oleObj>
              </mc:Choice>
              <mc:Fallback>
                <p:oleObj name="Equation" r:id="rId3" imgW="13460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733800"/>
                        <a:ext cx="4648200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rot="10800000" flipV="1">
            <a:off x="2209800" y="2895600"/>
            <a:ext cx="1219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2971800" y="2971800"/>
            <a:ext cx="838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3581400" y="3352800"/>
            <a:ext cx="838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589213" y="4756150"/>
          <a:ext cx="5259387" cy="133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5" imgW="1815840" imgH="457200" progId="Equation.3">
                  <p:embed/>
                </p:oleObj>
              </mc:Choice>
              <mc:Fallback>
                <p:oleObj name="Equation" r:id="rId5" imgW="181584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9213" y="4756150"/>
                        <a:ext cx="5259387" cy="1339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229600" cy="4343400"/>
          </a:xfrm>
        </p:spPr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ده رقم در مبنای ده داریم، لذا برای نمایش آنها چهار بیت لازم است ولی با چهار بیت            ترکیب بوجود می آید که از10ترکیب آن برای نمایش رقم صفر تا 9 استفاده </a:t>
            </a:r>
            <a:r>
              <a:rPr lang="fa-IR" dirty="0" err="1" smtClean="0">
                <a:cs typeface="B Nazanin" pitchFamily="2" charset="-78"/>
              </a:rPr>
              <a:t>می‌شود</a:t>
            </a:r>
            <a:r>
              <a:rPr lang="fa-IR" dirty="0" smtClean="0">
                <a:cs typeface="B Nazanin" pitchFamily="2" charset="-78"/>
              </a:rPr>
              <a:t> و6 ترکیب باقی مانده غیر مجاز است.(برای نمایش یک عدد n رقمی مبنای 10 در کد BCD نیاز به       بیت است)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endParaRPr lang="fa-IR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مناسب برای </a:t>
            </a:r>
            <a:r>
              <a:rPr lang="fa-IR" dirty="0" err="1" smtClean="0">
                <a:cs typeface="B Nazanin" pitchFamily="2" charset="-78"/>
              </a:rPr>
              <a:t>شماره‌ها</a:t>
            </a:r>
            <a:r>
              <a:rPr lang="fa-IR" dirty="0" smtClean="0">
                <a:cs typeface="B Nazanin" pitchFamily="2" charset="-78"/>
              </a:rPr>
              <a:t> (نظیر شماره تلفن) و اعدادی که محاسبات زیادی روی آنها صورت </a:t>
            </a:r>
            <a:r>
              <a:rPr lang="fa-IR" dirty="0" err="1" smtClean="0">
                <a:cs typeface="B Nazanin" pitchFamily="2" charset="-78"/>
              </a:rPr>
              <a:t>نمی‌گیرد</a:t>
            </a:r>
            <a:r>
              <a:rPr lang="fa-IR" dirty="0" smtClean="0">
                <a:cs typeface="B Nazanin" pitchFamily="2" charset="-78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150429" y="1295400"/>
          <a:ext cx="936171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Equation" r:id="rId3" imgW="482400" imgH="203040" progId="Equation.3">
                  <p:embed/>
                </p:oleObj>
              </mc:Choice>
              <mc:Fallback>
                <p:oleObj name="Equation" r:id="rId3" imgW="4824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0429" y="1295400"/>
                        <a:ext cx="936171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2616200" y="2057400"/>
          <a:ext cx="584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Equation" r:id="rId5" imgW="203040" imgH="177480" progId="Equation.3">
                  <p:embed/>
                </p:oleObj>
              </mc:Choice>
              <mc:Fallback>
                <p:oleObj name="Equation" r:id="rId5" imgW="2030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200" y="2057400"/>
                        <a:ext cx="5842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1888</TotalTime>
  <Words>1447</Words>
  <Application>Microsoft Office PowerPoint</Application>
  <PresentationFormat>On-screen Show (4:3)</PresentationFormat>
  <Paragraphs>375</Paragraphs>
  <Slides>30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Arial Unicode MS</vt:lpstr>
      <vt:lpstr>Arial</vt:lpstr>
      <vt:lpstr>B Lotus</vt:lpstr>
      <vt:lpstr>B Nazanin</vt:lpstr>
      <vt:lpstr>B Titr</vt:lpstr>
      <vt:lpstr>B Traffic</vt:lpstr>
      <vt:lpstr>Calibri</vt:lpstr>
      <vt:lpstr>Constantia</vt:lpstr>
      <vt:lpstr>Majalla UI</vt:lpstr>
      <vt:lpstr>Nazanin</vt:lpstr>
      <vt:lpstr>Times New Roman</vt:lpstr>
      <vt:lpstr>Traditional Arabic</vt:lpstr>
      <vt:lpstr>Wingdings</vt:lpstr>
      <vt:lpstr>Wingdings 2</vt:lpstr>
      <vt:lpstr>Flow</vt:lpstr>
      <vt:lpstr>Equation</vt:lpstr>
      <vt:lpstr>PowerPoint Presentation</vt:lpstr>
      <vt:lpstr>-روش‌های کدگذاری</vt:lpstr>
      <vt:lpstr>-روش‌های کدگذاری</vt:lpstr>
      <vt:lpstr>-وزن دار بودن</vt:lpstr>
      <vt:lpstr>-خود مکمل</vt:lpstr>
      <vt:lpstr>- انعکاسی بودن</vt:lpstr>
      <vt:lpstr>-کد BCD</vt:lpstr>
      <vt:lpstr>-معایب کد BCD</vt:lpstr>
      <vt:lpstr>PowerPoint Presentation</vt:lpstr>
      <vt:lpstr>PowerPoint Presentation</vt:lpstr>
      <vt:lpstr>(Excess-3)کدافزونی-3</vt:lpstr>
      <vt:lpstr>PowerPoint Presentation</vt:lpstr>
      <vt:lpstr>PowerPoint Presentation</vt:lpstr>
      <vt:lpstr>(grayکد گری(</vt:lpstr>
      <vt:lpstr>تبدیل کد باینری به معادل کد گری و بلعکس</vt:lpstr>
      <vt:lpstr>تبدیل کد گری به معادل باینری </vt:lpstr>
      <vt:lpstr>PowerPoint Presentation</vt:lpstr>
      <vt:lpstr>کد دو پنجی</vt:lpstr>
      <vt:lpstr>PowerPoint Presentation</vt:lpstr>
      <vt:lpstr>(M.D)تعریف حداقل فاصله</vt:lpstr>
      <vt:lpstr>بیت توازن (parity bit)</vt:lpstr>
      <vt:lpstr>- عدم امکان تصحیح خطا  -نمی‌تواند تعداد خطاهای زوج را تشخیص دهد ولی هر تعداد خطای فرد را تشخیص می‌دهد. </vt:lpstr>
      <vt:lpstr>کد همینگ</vt:lpstr>
      <vt:lpstr>PowerPoint Presentation</vt:lpstr>
      <vt:lpstr>PowerPoint Presentation</vt:lpstr>
      <vt:lpstr>با ذکر یک مثال توضیح می دهیم</vt:lpstr>
      <vt:lpstr>در این کد اگر فقط در یک بیت خطا اتفاق افتد،قابل تشخیص و تصحیح است.</vt:lpstr>
      <vt:lpstr>مثال:</vt:lpstr>
      <vt:lpstr>تمرین</vt:lpstr>
      <vt:lpstr>-جلسه آینده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روشهای کدگذاری</dc:title>
  <dc:creator>Marziyeh</dc:creator>
  <cp:lastModifiedBy>Windows User</cp:lastModifiedBy>
  <cp:revision>176</cp:revision>
  <dcterms:created xsi:type="dcterms:W3CDTF">2006-08-16T00:00:00Z</dcterms:created>
  <dcterms:modified xsi:type="dcterms:W3CDTF">2018-10-01T04:17:57Z</dcterms:modified>
</cp:coreProperties>
</file>