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60" r:id="rId3"/>
    <p:sldId id="312" r:id="rId4"/>
    <p:sldId id="313" r:id="rId5"/>
    <p:sldId id="314" r:id="rId6"/>
    <p:sldId id="333" r:id="rId7"/>
    <p:sldId id="315" r:id="rId8"/>
    <p:sldId id="321" r:id="rId9"/>
    <p:sldId id="329" r:id="rId10"/>
    <p:sldId id="332" r:id="rId11"/>
    <p:sldId id="335" r:id="rId12"/>
    <p:sldId id="334" r:id="rId13"/>
    <p:sldId id="331" r:id="rId14"/>
    <p:sldId id="322" r:id="rId15"/>
    <p:sldId id="330" r:id="rId16"/>
    <p:sldId id="336" r:id="rId17"/>
    <p:sldId id="258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8918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34CFC-837A-410F-B857-5D143F9EAB30}" type="datetimeFigureOut">
              <a:rPr lang="en-US" smtClean="0"/>
              <a:pPr/>
              <a:t>12/3/2016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ADE0E-4964-4DA6-91FA-F0AC63F9A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7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ADE0E-4964-4DA6-91FA-F0AC63F9A0E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51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2220479"/>
            <a:ext cx="7315200" cy="1374775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600" y="3290454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 dirty="0" smtClean="0"/>
              <a:t>برای ویرایش عنوان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A35A5185-B110-4D23-A55E-DA81F6861016}" type="datetime1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209800" y="50292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BE5145D9-D363-410C-BE11-7A15932C32DF}" type="datetime1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51816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04800" y="2873514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 eaLnBrk="1" latinLnBrk="0" hangingPunct="1">
              <a:spcBef>
                <a:spcPct val="0"/>
              </a:spcBef>
              <a:buNone/>
            </a:pPr>
            <a:r>
              <a:rPr lang="fa-IR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B Titr" pitchFamily="2" charset="-78"/>
              </a:rPr>
              <a:t>با تشکر از توجه شما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324600"/>
            <a:ext cx="838200" cy="365125"/>
          </a:xfrm>
        </p:spPr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 baseline="0"/>
            </a:lvl2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2DD196F6-F319-4C81-B4B1-C464E468CEAA}" type="datetime1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498939-2EB9-45FA-9D48-9F5151C48E54}" type="datetime1">
              <a:rPr lang="en-US" smtClean="0"/>
              <a:t>12/3/2016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029200" y="6340475"/>
            <a:ext cx="2133600" cy="365125"/>
          </a:xfrm>
          <a:prstGeom prst="rect">
            <a:avLst/>
          </a:prstGeom>
        </p:spPr>
        <p:txBody>
          <a:bodyPr/>
          <a:lstStyle/>
          <a:p>
            <a:fld id="{0BA873A0-40F8-4177-B656-44E6966D31A5}" type="datetime1">
              <a:rPr lang="en-US" smtClean="0"/>
              <a:t>12/3/2016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1FB08A83-03E3-4A17-82AE-E8BE7B03EB89}" type="datetime1">
              <a:rPr lang="en-US" smtClean="0"/>
              <a:t>12/3/2016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0037"/>
            <a:ext cx="74676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52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324600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34" descr="circle2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562600" y="4055555"/>
            <a:ext cx="3581400" cy="28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37"/>
          <p:cNvSpPr>
            <a:spLocks noChangeArrowheads="1"/>
          </p:cNvSpPr>
          <p:nvPr userDrawn="1"/>
        </p:nvSpPr>
        <p:spPr bwMode="auto">
          <a:xfrm>
            <a:off x="7772400" y="29585"/>
            <a:ext cx="1295400" cy="12954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/>
          </a:p>
        </p:txBody>
      </p:sp>
      <p:pic>
        <p:nvPicPr>
          <p:cNvPr id="14" name="Picture 3" descr="C:\Users\Smh\Desktop\majazi-Logo-name.pn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74868" y="1359191"/>
            <a:ext cx="1037022" cy="622009"/>
          </a:xfrm>
          <a:prstGeom prst="rect">
            <a:avLst/>
          </a:prstGeom>
          <a:noFill/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5105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EDE40-1BF5-4FCF-B458-A73C08C6C0D1}" type="datetime1">
              <a:rPr lang="en-US" smtClean="0"/>
              <a:t>12/3/2016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0650" y="162935"/>
            <a:ext cx="818002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4" r:id="rId2"/>
    <p:sldLayoutId id="2147483686" r:id="rId3"/>
    <p:sldLayoutId id="2147483688" r:id="rId4"/>
    <p:sldLayoutId id="2147483689" r:id="rId5"/>
    <p:sldLayoutId id="2147483690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1" eaLnBrk="1" latinLnBrk="0" hangingPunct="1">
        <a:spcBef>
          <a:spcPct val="0"/>
        </a:spcBef>
        <a:buNone/>
        <a:defRPr sz="2600" kern="1200" baseline="0">
          <a:solidFill>
            <a:schemeClr val="bg1"/>
          </a:solidFill>
          <a:latin typeface="+mj-lt"/>
          <a:ea typeface="+mj-ea"/>
          <a:cs typeface="B Titr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838200" y="2220479"/>
            <a:ext cx="7315200" cy="1374775"/>
          </a:xfrm>
        </p:spPr>
        <p:txBody>
          <a:bodyPr>
            <a:normAutofit/>
          </a:bodyPr>
          <a:lstStyle/>
          <a:p>
            <a:r>
              <a:rPr lang="fa-IR" dirty="0" smtClean="0"/>
              <a:t>مباني کامپيوتر و برنامه‌نويسي</a:t>
            </a:r>
            <a:endParaRPr lang="fa-IR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914400"/>
          </a:xfrm>
        </p:spPr>
        <p:txBody>
          <a:bodyPr>
            <a:normAutofit/>
          </a:bodyPr>
          <a:lstStyle/>
          <a:p>
            <a:r>
              <a:rPr lang="fa-IR" smtClean="0">
                <a:cs typeface="B Lotus" pitchFamily="2" charset="-78"/>
              </a:rPr>
              <a:t>جلسه دهم: </a:t>
            </a:r>
            <a:r>
              <a:rPr lang="fa-IR" dirty="0" smtClean="0">
                <a:cs typeface="B Lotus" pitchFamily="2" charset="-78"/>
              </a:rPr>
              <a:t>رشته ها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324100" y="4419600"/>
            <a:ext cx="4343400" cy="609600"/>
          </a:xfrm>
        </p:spPr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438400" y="5029200"/>
            <a:ext cx="4114800" cy="457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000" dirty="0" smtClean="0"/>
              <a:t>تابعی که یک رشته عددی از ورودی گرفته و آنرا تبدیل به یک عدد نماید.</a:t>
            </a:r>
            <a:endParaRPr lang="fa-IR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55576" y="2060848"/>
            <a:ext cx="4762842" cy="39703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600" dirty="0" smtClean="0"/>
              <a:t>long  </a:t>
            </a:r>
            <a:r>
              <a:rPr lang="en-US" sz="3600" dirty="0" err="1" smtClean="0"/>
              <a:t>strtoint</a:t>
            </a:r>
            <a:r>
              <a:rPr lang="en-US" sz="3600" dirty="0" smtClean="0"/>
              <a:t>( char </a:t>
            </a:r>
            <a:r>
              <a:rPr lang="en-US" sz="3600" dirty="0" err="1" smtClean="0"/>
              <a:t>str</a:t>
            </a:r>
            <a:r>
              <a:rPr lang="en-US" sz="3600" dirty="0" smtClean="0"/>
              <a:t>[] )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{</a:t>
            </a:r>
          </a:p>
          <a:p>
            <a:r>
              <a:rPr lang="en-US" sz="3600" dirty="0" smtClean="0"/>
              <a:t>  long n=0;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for(</a:t>
            </a:r>
            <a:r>
              <a:rPr lang="en-US" sz="3600" dirty="0" err="1" smtClean="0"/>
              <a:t>int</a:t>
            </a:r>
            <a:r>
              <a:rPr lang="en-US" sz="3600" dirty="0" smtClean="0"/>
              <a:t> </a:t>
            </a:r>
            <a:r>
              <a:rPr lang="en-US" sz="3600" dirty="0" err="1" smtClean="0"/>
              <a:t>i</a:t>
            </a:r>
            <a:r>
              <a:rPr lang="en-US" sz="3600" dirty="0" smtClean="0"/>
              <a:t>=0; </a:t>
            </a:r>
            <a:r>
              <a:rPr lang="en-US" sz="3600" dirty="0" err="1" smtClean="0"/>
              <a:t>str</a:t>
            </a:r>
            <a:r>
              <a:rPr lang="en-US" sz="3600" dirty="0" smtClean="0"/>
              <a:t>[</a:t>
            </a:r>
            <a:r>
              <a:rPr lang="en-US" sz="3600" dirty="0" err="1" smtClean="0"/>
              <a:t>i</a:t>
            </a:r>
            <a:r>
              <a:rPr lang="en-US" sz="3600" dirty="0" smtClean="0"/>
              <a:t>]; </a:t>
            </a:r>
            <a:r>
              <a:rPr lang="en-US" sz="3600" dirty="0" err="1" smtClean="0"/>
              <a:t>i</a:t>
            </a:r>
            <a:r>
              <a:rPr lang="en-US" sz="3600" dirty="0" smtClean="0"/>
              <a:t>++)</a:t>
            </a:r>
          </a:p>
          <a:p>
            <a:r>
              <a:rPr lang="en-US" sz="3600" dirty="0" smtClean="0"/>
              <a:t>      n= n*10+ </a:t>
            </a:r>
            <a:r>
              <a:rPr lang="en-US" sz="3600" dirty="0" err="1" smtClean="0"/>
              <a:t>str</a:t>
            </a:r>
            <a:r>
              <a:rPr lang="en-US" sz="3600" dirty="0" smtClean="0"/>
              <a:t>[</a:t>
            </a:r>
            <a:r>
              <a:rPr lang="en-US" sz="3600" dirty="0" err="1" smtClean="0"/>
              <a:t>i</a:t>
            </a:r>
            <a:r>
              <a:rPr lang="en-US" sz="3600" dirty="0" smtClean="0"/>
              <a:t>]-’0’;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return n;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}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11829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000" dirty="0" err="1" smtClean="0"/>
              <a:t>تابعی</a:t>
            </a:r>
            <a:r>
              <a:rPr lang="fa-IR" sz="2000" dirty="0" smtClean="0"/>
              <a:t> که یک رشته را </a:t>
            </a:r>
            <a:r>
              <a:rPr lang="fa-IR" sz="2000" dirty="0" err="1" smtClean="0"/>
              <a:t>بعنوان</a:t>
            </a:r>
            <a:r>
              <a:rPr lang="fa-IR" sz="2000" dirty="0" smtClean="0"/>
              <a:t> ورودی گرفته، طول رشته را برگرداند.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9937" y="1700808"/>
            <a:ext cx="7086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/>
              <a:t>int</a:t>
            </a:r>
            <a:r>
              <a:rPr lang="en-US" sz="2800" dirty="0" smtClean="0"/>
              <a:t> </a:t>
            </a:r>
            <a:r>
              <a:rPr lang="en-US" sz="2800" dirty="0" err="1" smtClean="0"/>
              <a:t>strlen</a:t>
            </a:r>
            <a:r>
              <a:rPr lang="en-US" sz="2800" dirty="0" smtClean="0"/>
              <a:t>(char </a:t>
            </a:r>
            <a:r>
              <a:rPr lang="en-US" sz="2800" dirty="0" err="1" smtClean="0"/>
              <a:t>str</a:t>
            </a:r>
            <a:r>
              <a:rPr lang="en-US" sz="2800" dirty="0" smtClean="0"/>
              <a:t>[])</a:t>
            </a:r>
            <a:endParaRPr lang="en-US" sz="2800" dirty="0"/>
          </a:p>
          <a:p>
            <a:r>
              <a:rPr lang="en-US" sz="2800" dirty="0"/>
              <a:t>{</a:t>
            </a:r>
          </a:p>
          <a:p>
            <a:r>
              <a:rPr lang="en-US" sz="2800" dirty="0" err="1"/>
              <a:t>int</a:t>
            </a:r>
            <a:r>
              <a:rPr lang="en-US" sz="2800" dirty="0"/>
              <a:t> count=0</a:t>
            </a:r>
            <a:r>
              <a:rPr lang="en-US" sz="2800" dirty="0" smtClean="0"/>
              <a:t>;</a:t>
            </a:r>
            <a:endParaRPr lang="en-US" sz="2800" dirty="0"/>
          </a:p>
          <a:p>
            <a:r>
              <a:rPr lang="en-US" sz="2400" dirty="0" smtClean="0"/>
              <a:t>For(</a:t>
            </a: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=0; </a:t>
            </a:r>
            <a:r>
              <a:rPr lang="en-US" sz="2400" dirty="0" err="1" smtClean="0"/>
              <a:t>str</a:t>
            </a:r>
            <a:r>
              <a:rPr lang="en-US" sz="2400" dirty="0" smtClean="0"/>
              <a:t>[</a:t>
            </a:r>
            <a:r>
              <a:rPr lang="en-US" sz="2400" dirty="0" err="1" smtClean="0"/>
              <a:t>i</a:t>
            </a:r>
            <a:r>
              <a:rPr lang="en-US" sz="2400" dirty="0" smtClean="0"/>
              <a:t>]; </a:t>
            </a:r>
            <a:r>
              <a:rPr lang="en-US" sz="2400" dirty="0" err="1" smtClean="0"/>
              <a:t>i</a:t>
            </a:r>
            <a:r>
              <a:rPr lang="en-US" sz="2400" dirty="0" smtClean="0"/>
              <a:t>++)</a:t>
            </a:r>
            <a:endParaRPr lang="en-US" sz="2800" dirty="0"/>
          </a:p>
          <a:p>
            <a:r>
              <a:rPr lang="en-US" sz="2800" dirty="0"/>
              <a:t>   count++;</a:t>
            </a:r>
          </a:p>
          <a:p>
            <a:r>
              <a:rPr lang="en-US" sz="2800" dirty="0" smtClean="0"/>
              <a:t>return (count);</a:t>
            </a:r>
            <a:endParaRPr lang="en-US" sz="2800" dirty="0"/>
          </a:p>
          <a:p>
            <a:r>
              <a:rPr lang="en-US" sz="28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3878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 err="1"/>
              <a:t>برنامه‌اي</a:t>
            </a:r>
            <a:r>
              <a:rPr lang="fa-IR" sz="2400" dirty="0"/>
              <a:t> که </a:t>
            </a:r>
            <a:r>
              <a:rPr lang="fa-IR" sz="2400" dirty="0" err="1" smtClean="0"/>
              <a:t>جمله‌اي</a:t>
            </a:r>
            <a:r>
              <a:rPr lang="fa-IR" sz="2400" dirty="0" smtClean="0"/>
              <a:t> را </a:t>
            </a:r>
            <a:r>
              <a:rPr lang="fa-IR" sz="2400" dirty="0"/>
              <a:t>از </a:t>
            </a:r>
            <a:r>
              <a:rPr lang="fa-IR" sz="2400" dirty="0" err="1"/>
              <a:t>ورودي</a:t>
            </a:r>
            <a:r>
              <a:rPr lang="fa-IR" sz="2400" dirty="0"/>
              <a:t> خوانده و تعداد </a:t>
            </a:r>
            <a:r>
              <a:rPr lang="fa-IR" sz="2400" dirty="0" smtClean="0"/>
              <a:t>کلمات آن </a:t>
            </a:r>
            <a:r>
              <a:rPr lang="fa-IR" sz="2400" dirty="0"/>
              <a:t>را شمارش </a:t>
            </a:r>
            <a:r>
              <a:rPr lang="fa-IR" sz="2400" dirty="0" err="1"/>
              <a:t>نمايد</a:t>
            </a:r>
            <a:r>
              <a:rPr lang="fa-IR" sz="2400" dirty="0"/>
              <a:t>. </a:t>
            </a:r>
            <a:r>
              <a:rPr lang="fa-IR" sz="2400" dirty="0" err="1"/>
              <a:t>انتهاي</a:t>
            </a:r>
            <a:r>
              <a:rPr lang="fa-IR" sz="2400" dirty="0"/>
              <a:t> جمله به نقطه ختم </a:t>
            </a:r>
            <a:r>
              <a:rPr lang="fa-IR" sz="2400" dirty="0" err="1"/>
              <a:t>مي‌شود</a:t>
            </a:r>
            <a:r>
              <a:rPr lang="fa-IR" sz="2400" dirty="0"/>
              <a:t>.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9937" y="1628800"/>
            <a:ext cx="7086600" cy="447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#include &lt;</a:t>
            </a:r>
            <a:r>
              <a:rPr lang="en-US" sz="2400" dirty="0" err="1"/>
              <a:t>iostream.h</a:t>
            </a:r>
            <a:r>
              <a:rPr lang="en-US" sz="2400" dirty="0"/>
              <a:t>&gt;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#include &lt;</a:t>
            </a:r>
            <a:r>
              <a:rPr lang="en-US" sz="2400" dirty="0" err="1"/>
              <a:t>conio.h</a:t>
            </a:r>
            <a:r>
              <a:rPr lang="en-US" sz="2400" dirty="0"/>
              <a:t>&gt;</a:t>
            </a:r>
          </a:p>
          <a:p>
            <a:pPr>
              <a:lnSpc>
                <a:spcPct val="80000"/>
              </a:lnSpc>
            </a:pPr>
            <a:r>
              <a:rPr lang="en-US" sz="2400" dirty="0" err="1"/>
              <a:t>int</a:t>
            </a:r>
            <a:r>
              <a:rPr lang="en-US" sz="2400" dirty="0"/>
              <a:t> main()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{</a:t>
            </a:r>
          </a:p>
          <a:p>
            <a:pPr>
              <a:lnSpc>
                <a:spcPct val="80000"/>
              </a:lnSpc>
            </a:pPr>
            <a:r>
              <a:rPr lang="en-US" sz="2400" dirty="0" err="1"/>
              <a:t>int</a:t>
            </a:r>
            <a:r>
              <a:rPr lang="en-US" sz="2400" dirty="0"/>
              <a:t> count=0</a:t>
            </a:r>
            <a:r>
              <a:rPr lang="en-US" sz="2400" dirty="0" smtClean="0"/>
              <a:t>;</a:t>
            </a:r>
            <a:endParaRPr lang="fa-IR" sz="24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char </a:t>
            </a:r>
            <a:r>
              <a:rPr lang="en-US" sz="2400" dirty="0" err="1" smtClean="0"/>
              <a:t>ch</a:t>
            </a:r>
            <a:r>
              <a:rPr lang="en-US" sz="2400" dirty="0" smtClean="0"/>
              <a:t>;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 err="1"/>
              <a:t>clrscr</a:t>
            </a:r>
            <a:r>
              <a:rPr lang="en-US" sz="2400" dirty="0"/>
              <a:t>();</a:t>
            </a:r>
          </a:p>
          <a:p>
            <a:pPr>
              <a:lnSpc>
                <a:spcPct val="80000"/>
              </a:lnSpc>
            </a:pPr>
            <a:r>
              <a:rPr lang="en-US" sz="2000" dirty="0" err="1"/>
              <a:t>cout</a:t>
            </a:r>
            <a:r>
              <a:rPr lang="en-US" sz="2000" dirty="0"/>
              <a:t>&lt;&lt; “Enter a statement with (.) </a:t>
            </a:r>
            <a:r>
              <a:rPr lang="en-US" sz="2000" dirty="0" err="1"/>
              <a:t>Enteh</a:t>
            </a:r>
            <a:r>
              <a:rPr lang="en-US" sz="2000" dirty="0"/>
              <a:t> the end:” &lt;&lt; </a:t>
            </a:r>
            <a:r>
              <a:rPr lang="en-US" sz="2000" dirty="0" err="1"/>
              <a:t>endl</a:t>
            </a:r>
            <a:r>
              <a:rPr lang="en-US" sz="2000" dirty="0"/>
              <a:t>;</a:t>
            </a:r>
          </a:p>
          <a:p>
            <a:pPr>
              <a:lnSpc>
                <a:spcPct val="80000"/>
              </a:lnSpc>
            </a:pPr>
            <a:r>
              <a:rPr lang="en-US" sz="2400" dirty="0" smtClean="0"/>
              <a:t>While((</a:t>
            </a:r>
            <a:r>
              <a:rPr lang="en-US" sz="2400" dirty="0" err="1" smtClean="0"/>
              <a:t>ch</a:t>
            </a:r>
            <a:r>
              <a:rPr lang="en-US" sz="2400" dirty="0" smtClean="0"/>
              <a:t>=</a:t>
            </a:r>
            <a:r>
              <a:rPr lang="en-US" sz="2400" dirty="0" err="1" smtClean="0"/>
              <a:t>cin.get</a:t>
            </a:r>
            <a:r>
              <a:rPr lang="en-US" sz="2400" dirty="0" smtClean="0"/>
              <a:t>())!=‘.’)</a:t>
            </a:r>
          </a:p>
          <a:p>
            <a:pPr>
              <a:lnSpc>
                <a:spcPct val="80000"/>
              </a:lnSpc>
            </a:pPr>
            <a:r>
              <a:rPr lang="en-US" sz="2400" dirty="0" smtClean="0"/>
              <a:t>   if (</a:t>
            </a:r>
            <a:r>
              <a:rPr lang="en-US" sz="2400" dirty="0" err="1" smtClean="0"/>
              <a:t>ch</a:t>
            </a:r>
            <a:r>
              <a:rPr lang="en-US" sz="2400" dirty="0" smtClean="0"/>
              <a:t> == ‘ ‘ )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   </a:t>
            </a:r>
            <a:r>
              <a:rPr lang="en-US" sz="2400" dirty="0" smtClean="0"/>
              <a:t>  count</a:t>
            </a:r>
            <a:r>
              <a:rPr lang="en-US" sz="2400" dirty="0"/>
              <a:t>++;</a:t>
            </a:r>
          </a:p>
          <a:p>
            <a:pPr>
              <a:lnSpc>
                <a:spcPct val="80000"/>
              </a:lnSpc>
            </a:pPr>
            <a:r>
              <a:rPr lang="en-US" sz="2400" dirty="0" err="1"/>
              <a:t>cout</a:t>
            </a:r>
            <a:r>
              <a:rPr lang="en-US" sz="2400" dirty="0"/>
              <a:t> &lt;&lt; </a:t>
            </a:r>
            <a:r>
              <a:rPr lang="en-US" sz="2400" dirty="0" smtClean="0"/>
              <a:t>“count of words is</a:t>
            </a:r>
            <a:r>
              <a:rPr lang="en-US" sz="2400" dirty="0"/>
              <a:t>: ” &lt;&lt; </a:t>
            </a:r>
            <a:r>
              <a:rPr lang="en-US" sz="2400" dirty="0" smtClean="0"/>
              <a:t>count+1;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 err="1"/>
              <a:t>getch</a:t>
            </a:r>
            <a:r>
              <a:rPr lang="en-US" sz="2400" dirty="0"/>
              <a:t>();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return 0 ;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6888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2050970"/>
            <a:ext cx="7929618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 smtClean="0">
                <a:latin typeface="Tahoma" pitchFamily="34" charset="0"/>
              </a:rPr>
              <a:t>کپی کردن رشته ها</a:t>
            </a:r>
            <a:endParaRPr lang="en-US" sz="2800" dirty="0" smtClean="0">
              <a:latin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dirty="0" err="1">
                <a:latin typeface="Tahoma" pitchFamily="34" charset="0"/>
              </a:rPr>
              <a:t>s</a:t>
            </a:r>
            <a:r>
              <a:rPr lang="en-US" sz="2800" dirty="0" err="1" smtClean="0">
                <a:latin typeface="Tahoma" pitchFamily="34" charset="0"/>
              </a:rPr>
              <a:t>trcpy</a:t>
            </a:r>
            <a:r>
              <a:rPr lang="en-US" sz="2800" dirty="0" smtClean="0">
                <a:latin typeface="Tahoma" pitchFamily="34" charset="0"/>
              </a:rPr>
              <a:t> (str1, str2);</a:t>
            </a:r>
          </a:p>
          <a:p>
            <a:pPr algn="just" rtl="1">
              <a:lnSpc>
                <a:spcPct val="150000"/>
              </a:lnSpc>
            </a:pPr>
            <a:r>
              <a:rPr lang="fa-IR" sz="2800" dirty="0" smtClean="0">
                <a:latin typeface="Tahoma" pitchFamily="34" charset="0"/>
              </a:rPr>
              <a:t>با اجرای این دستور، آنچه که در </a:t>
            </a:r>
            <a:r>
              <a:rPr lang="en-US" sz="2800" dirty="0" smtClean="0">
                <a:latin typeface="Tahoma" pitchFamily="34" charset="0"/>
              </a:rPr>
              <a:t>str2</a:t>
            </a:r>
            <a:r>
              <a:rPr lang="fa-IR" sz="2800" dirty="0" smtClean="0">
                <a:latin typeface="Tahoma" pitchFamily="34" charset="0"/>
              </a:rPr>
              <a:t> است در </a:t>
            </a:r>
            <a:r>
              <a:rPr lang="en-US" sz="2800" dirty="0" smtClean="0">
                <a:latin typeface="Tahoma" pitchFamily="34" charset="0"/>
              </a:rPr>
              <a:t>str1</a:t>
            </a:r>
            <a:r>
              <a:rPr lang="fa-IR" sz="2800" dirty="0" smtClean="0">
                <a:latin typeface="Tahoma" pitchFamily="34" charset="0"/>
              </a:rPr>
              <a:t> کپی می شود.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 smtClean="0">
                <a:latin typeface="Tahoma" pitchFamily="34" charset="0"/>
              </a:rPr>
              <a:t>	در تابع </a:t>
            </a:r>
            <a:r>
              <a:rPr lang="en-US" sz="2000" dirty="0" err="1" smtClean="0">
                <a:latin typeface="Tahoma" pitchFamily="34" charset="0"/>
              </a:rPr>
              <a:t>strcpy</a:t>
            </a:r>
            <a:r>
              <a:rPr lang="en-US" sz="2000" dirty="0" smtClean="0">
                <a:latin typeface="Tahoma" pitchFamily="34" charset="0"/>
              </a:rPr>
              <a:t>()</a:t>
            </a:r>
            <a:r>
              <a:rPr lang="fa-IR" sz="2000" dirty="0" smtClean="0">
                <a:latin typeface="Tahoma" pitchFamily="34" charset="0"/>
              </a:rPr>
              <a:t> چنانچه طول </a:t>
            </a:r>
            <a:r>
              <a:rPr lang="en-US" sz="2000" dirty="0" smtClean="0">
                <a:latin typeface="Tahoma" pitchFamily="34" charset="0"/>
              </a:rPr>
              <a:t>str2</a:t>
            </a:r>
            <a:r>
              <a:rPr lang="fa-IR" sz="2000" dirty="0" smtClean="0">
                <a:latin typeface="Tahoma" pitchFamily="34" charset="0"/>
              </a:rPr>
              <a:t> بیش از </a:t>
            </a:r>
            <a:r>
              <a:rPr lang="en-US" sz="2000" dirty="0" smtClean="0">
                <a:latin typeface="Tahoma" pitchFamily="34" charset="0"/>
              </a:rPr>
              <a:t>str1</a:t>
            </a:r>
            <a:r>
              <a:rPr lang="fa-IR" sz="2000" dirty="0" smtClean="0">
                <a:latin typeface="Tahoma" pitchFamily="34" charset="0"/>
              </a:rPr>
              <a:t> باشد، تا آنجایی که عمل کپی امکان پذیر باشد، عمل کپی در آن رشته صورت می گیرد و کاراکترهای اضافی بلافاصله پس از </a:t>
            </a:r>
            <a:r>
              <a:rPr lang="en-US" sz="2000" dirty="0" smtClean="0">
                <a:latin typeface="Tahoma" pitchFamily="34" charset="0"/>
              </a:rPr>
              <a:t>str1 </a:t>
            </a:r>
            <a:r>
              <a:rPr lang="fa-IR" sz="2000" dirty="0" smtClean="0">
                <a:latin typeface="Tahoma" pitchFamily="34" charset="0"/>
              </a:rPr>
              <a:t>قرار می گیرند. در نتیجه، اگر متغیرهایی بعد از </a:t>
            </a:r>
            <a:r>
              <a:rPr lang="en-US" sz="2000" dirty="0" smtClean="0">
                <a:latin typeface="Tahoma" pitchFamily="34" charset="0"/>
              </a:rPr>
              <a:t>str1</a:t>
            </a:r>
            <a:r>
              <a:rPr lang="fa-IR" sz="2000" dirty="0" smtClean="0">
                <a:latin typeface="Tahoma" pitchFamily="34" charset="0"/>
              </a:rPr>
              <a:t> قرار داشته باشند، محتویات آنها از بین خواهند رفت.</a:t>
            </a:r>
            <a:endParaRPr lang="en-US" sz="2000" dirty="0" err="1" smtClean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latin typeface="Tahoma" pitchFamily="34" charset="0"/>
              </a:rPr>
              <a:t>توابع پرکاربرد</a:t>
            </a:r>
            <a:endParaRPr lang="ar-SA" sz="28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348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2050970"/>
            <a:ext cx="7929618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 smtClean="0">
                <a:latin typeface="Tahoma" pitchFamily="34" charset="0"/>
              </a:rPr>
              <a:t>مقایسه رشته ها</a:t>
            </a:r>
          </a:p>
          <a:p>
            <a:pPr algn="just">
              <a:lnSpc>
                <a:spcPct val="150000"/>
              </a:lnSpc>
            </a:pPr>
            <a:r>
              <a:rPr lang="en-US" sz="2800" dirty="0" err="1" smtClean="0">
                <a:latin typeface="Tahoma" pitchFamily="34" charset="0"/>
              </a:rPr>
              <a:t>strcmp</a:t>
            </a:r>
            <a:r>
              <a:rPr lang="en-US" sz="2800" dirty="0" smtClean="0">
                <a:latin typeface="Tahoma" pitchFamily="34" charset="0"/>
              </a:rPr>
              <a:t> (s1,s2);</a:t>
            </a:r>
          </a:p>
          <a:p>
            <a:pPr algn="just" rtl="1">
              <a:lnSpc>
                <a:spcPct val="150000"/>
              </a:lnSpc>
            </a:pPr>
            <a:r>
              <a:rPr lang="fa-IR" sz="2800" dirty="0" smtClean="0">
                <a:latin typeface="Tahoma" pitchFamily="34" charset="0"/>
              </a:rPr>
              <a:t>حاصل کار این تابع یک عدد است که مقدار آن بیانگر وضعیت دو رشته نسبت به هم است. </a:t>
            </a:r>
            <a:endParaRPr lang="fa-IR" sz="2800" dirty="0">
              <a:latin typeface="Tahoma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en-US" sz="2800" dirty="0" smtClean="0">
                <a:latin typeface="Tahoma" pitchFamily="34" charset="0"/>
              </a:rPr>
              <a:t>s1&gt;s2	</a:t>
            </a:r>
            <a:r>
              <a:rPr lang="fa-IR" sz="2800" dirty="0" smtClean="0">
                <a:latin typeface="Tahoma" pitchFamily="34" charset="0"/>
              </a:rPr>
              <a:t>نتیجه عدد مثبت</a:t>
            </a:r>
          </a:p>
          <a:p>
            <a:pPr algn="just" rtl="1">
              <a:lnSpc>
                <a:spcPct val="150000"/>
              </a:lnSpc>
            </a:pPr>
            <a:r>
              <a:rPr lang="en-US" sz="2800" dirty="0">
                <a:latin typeface="Tahoma" pitchFamily="34" charset="0"/>
              </a:rPr>
              <a:t>s1==s2</a:t>
            </a:r>
            <a:r>
              <a:rPr lang="fa-IR" sz="2800" dirty="0">
                <a:latin typeface="Tahoma" pitchFamily="34" charset="0"/>
              </a:rPr>
              <a:t>	نتیجه برابر صفر</a:t>
            </a:r>
            <a:endParaRPr lang="en-US" sz="2800" dirty="0">
              <a:latin typeface="Tahoma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en-US" sz="2800" dirty="0" smtClean="0">
                <a:latin typeface="Tahoma" pitchFamily="34" charset="0"/>
              </a:rPr>
              <a:t>s1&lt;s2</a:t>
            </a:r>
            <a:r>
              <a:rPr lang="fa-IR" sz="2800" dirty="0" smtClean="0">
                <a:latin typeface="Tahoma" pitchFamily="34" charset="0"/>
              </a:rPr>
              <a:t>	نتیجه عدد منفی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latin typeface="Tahoma" pitchFamily="34" charset="0"/>
              </a:rPr>
              <a:t>توابع پرکاربرد</a:t>
            </a:r>
            <a:endParaRPr lang="ar-SA" sz="28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2050970"/>
            <a:ext cx="80295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 smtClean="0">
                <a:latin typeface="Tahoma" pitchFamily="34" charset="0"/>
              </a:rPr>
              <a:t>الحاق دو رشته</a:t>
            </a:r>
          </a:p>
          <a:p>
            <a:pPr algn="just">
              <a:lnSpc>
                <a:spcPct val="150000"/>
              </a:lnSpc>
            </a:pPr>
            <a:r>
              <a:rPr lang="en-US" sz="2800" dirty="0" err="1" smtClean="0">
                <a:latin typeface="Tahoma" pitchFamily="34" charset="0"/>
              </a:rPr>
              <a:t>strcat</a:t>
            </a:r>
            <a:r>
              <a:rPr lang="en-US" sz="2800" dirty="0" smtClean="0">
                <a:latin typeface="Tahoma" pitchFamily="34" charset="0"/>
              </a:rPr>
              <a:t> (s1,s2);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latin typeface="Tahoma" pitchFamily="34" charset="0"/>
              </a:rPr>
              <a:t>الحاق کردن دو رشته به معنای قرار دادن یک رشته در انتهای رشته دیگر است.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latin typeface="Tahoma" pitchFamily="34" charset="0"/>
              </a:rPr>
              <a:t>با این دستور، </a:t>
            </a:r>
            <a:r>
              <a:rPr lang="en-US" sz="2400" dirty="0" smtClean="0">
                <a:latin typeface="Tahoma" pitchFamily="34" charset="0"/>
              </a:rPr>
              <a:t>s2</a:t>
            </a:r>
            <a:r>
              <a:rPr lang="fa-IR" sz="2400" dirty="0" smtClean="0">
                <a:latin typeface="Tahoma" pitchFamily="34" charset="0"/>
              </a:rPr>
              <a:t> در انتهای </a:t>
            </a:r>
            <a:r>
              <a:rPr lang="en-US" sz="2400" dirty="0" smtClean="0">
                <a:latin typeface="Tahoma" pitchFamily="34" charset="0"/>
              </a:rPr>
              <a:t>s1</a:t>
            </a:r>
            <a:r>
              <a:rPr lang="fa-IR" sz="2400" dirty="0" smtClean="0">
                <a:latin typeface="Tahoma" pitchFamily="34" charset="0"/>
              </a:rPr>
              <a:t> قرار می گیرد. </a:t>
            </a:r>
            <a:endParaRPr lang="en-US" sz="2400" dirty="0" smtClean="0">
              <a:latin typeface="Tahoma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latin typeface="Tahoma" pitchFamily="34" charset="0"/>
              </a:rPr>
              <a:t>- چنانچه </a:t>
            </a:r>
            <a:r>
              <a:rPr lang="fa-IR" sz="2400" dirty="0" smtClean="0">
                <a:latin typeface="Tahoma" pitchFamily="34" charset="0"/>
              </a:rPr>
              <a:t>طول رشته </a:t>
            </a:r>
            <a:r>
              <a:rPr lang="en-US" sz="2400" dirty="0" smtClean="0">
                <a:latin typeface="Tahoma" pitchFamily="34" charset="0"/>
              </a:rPr>
              <a:t>s1</a:t>
            </a:r>
            <a:r>
              <a:rPr lang="fa-IR" sz="2400" dirty="0" smtClean="0">
                <a:latin typeface="Tahoma" pitchFamily="34" charset="0"/>
              </a:rPr>
              <a:t> طوری باشد که گنجایش </a:t>
            </a:r>
            <a:r>
              <a:rPr lang="en-US" sz="2400" dirty="0" smtClean="0">
                <a:latin typeface="Tahoma" pitchFamily="34" charset="0"/>
              </a:rPr>
              <a:t>s2</a:t>
            </a:r>
            <a:r>
              <a:rPr lang="fa-IR" sz="2400" dirty="0" smtClean="0">
                <a:latin typeface="Tahoma" pitchFamily="34" charset="0"/>
              </a:rPr>
              <a:t> را نداشته باشد، بقیه رشته </a:t>
            </a:r>
            <a:r>
              <a:rPr lang="en-US" sz="2400" dirty="0" smtClean="0">
                <a:latin typeface="Tahoma" pitchFamily="34" charset="0"/>
              </a:rPr>
              <a:t>s2</a:t>
            </a:r>
            <a:r>
              <a:rPr lang="fa-IR" sz="2400" dirty="0" smtClean="0">
                <a:latin typeface="Tahoma" pitchFamily="34" charset="0"/>
              </a:rPr>
              <a:t> در ادامه رشته </a:t>
            </a:r>
            <a:r>
              <a:rPr lang="en-US" sz="2400" dirty="0" smtClean="0">
                <a:latin typeface="Tahoma" pitchFamily="34" charset="0"/>
              </a:rPr>
              <a:t>s1</a:t>
            </a:r>
            <a:r>
              <a:rPr lang="fa-IR" sz="2400" dirty="0" smtClean="0">
                <a:latin typeface="Tahoma" pitchFamily="34" charset="0"/>
              </a:rPr>
              <a:t> قرار می گیرد و در نتیجه چنانچه متغیرهایی بعد از </a:t>
            </a:r>
            <a:r>
              <a:rPr lang="en-US" sz="2400" dirty="0" smtClean="0">
                <a:latin typeface="Tahoma" pitchFamily="34" charset="0"/>
              </a:rPr>
              <a:t>s1</a:t>
            </a:r>
            <a:r>
              <a:rPr lang="fa-IR" sz="2400" dirty="0" smtClean="0">
                <a:latin typeface="Tahoma" pitchFamily="34" charset="0"/>
              </a:rPr>
              <a:t> وجود داشته باشند، محتویات آنها از بین می رود.</a:t>
            </a:r>
            <a:endParaRPr lang="en-US" sz="2400" dirty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latin typeface="Tahoma" pitchFamily="34" charset="0"/>
              </a:rPr>
              <a:t>توابع پرکاربرد</a:t>
            </a:r>
            <a:endParaRPr lang="ar-SA" sz="28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4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000" dirty="0" err="1" smtClean="0"/>
              <a:t>برنامه‌ای</a:t>
            </a:r>
            <a:r>
              <a:rPr lang="fa-IR" sz="2000" dirty="0" smtClean="0"/>
              <a:t> که تعدادی اسم با حداکثر طول 20 کاراکتر از ورودی گرفته‏ آنها را به ترتیب حروف الفبا مرتب نموده و در خروجی چاپ نماید.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9937" y="1263526"/>
            <a:ext cx="7086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#include &lt;</a:t>
            </a:r>
            <a:r>
              <a:rPr lang="en-US" dirty="0" err="1"/>
              <a:t>iostream.h</a:t>
            </a:r>
            <a:r>
              <a:rPr lang="en-US" dirty="0"/>
              <a:t>&gt;</a:t>
            </a:r>
          </a:p>
          <a:p>
            <a:r>
              <a:rPr lang="en-US" dirty="0"/>
              <a:t>#include &lt;</a:t>
            </a:r>
            <a:r>
              <a:rPr lang="en-US" dirty="0" err="1"/>
              <a:t>conio.h</a:t>
            </a:r>
            <a:r>
              <a:rPr lang="en-US" dirty="0" smtClean="0"/>
              <a:t>&gt;</a:t>
            </a:r>
            <a:endParaRPr lang="fa-IR" dirty="0" smtClean="0"/>
          </a:p>
          <a:p>
            <a:r>
              <a:rPr lang="en-US" dirty="0" smtClean="0"/>
              <a:t>#include&lt;</a:t>
            </a:r>
            <a:r>
              <a:rPr lang="en-US" dirty="0" err="1" smtClean="0"/>
              <a:t>string.h</a:t>
            </a:r>
            <a:r>
              <a:rPr lang="en-US" dirty="0" smtClean="0"/>
              <a:t>&gt;</a:t>
            </a:r>
            <a:endParaRPr lang="en-US" dirty="0"/>
          </a:p>
          <a:p>
            <a:r>
              <a:rPr lang="en-US" dirty="0" err="1"/>
              <a:t>int</a:t>
            </a:r>
            <a:r>
              <a:rPr lang="en-US" dirty="0"/>
              <a:t> main()</a:t>
            </a:r>
          </a:p>
          <a:p>
            <a:r>
              <a:rPr lang="en-US" dirty="0"/>
              <a:t>{</a:t>
            </a:r>
          </a:p>
          <a:p>
            <a:r>
              <a:rPr lang="en-US" dirty="0" err="1" smtClean="0"/>
              <a:t>const</a:t>
            </a:r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n=10;</a:t>
            </a:r>
          </a:p>
          <a:p>
            <a:r>
              <a:rPr lang="en-US" dirty="0" smtClean="0"/>
              <a:t>char name[21], </a:t>
            </a:r>
            <a:r>
              <a:rPr lang="en-US" dirty="0" err="1" smtClean="0"/>
              <a:t>arr</a:t>
            </a:r>
            <a:r>
              <a:rPr lang="en-US" dirty="0" smtClean="0"/>
              <a:t>[n][21], temp[21];</a:t>
            </a:r>
          </a:p>
          <a:p>
            <a:r>
              <a:rPr lang="en-US" dirty="0" smtClean="0"/>
              <a:t>for(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=0; </a:t>
            </a:r>
            <a:r>
              <a:rPr lang="en-US" dirty="0" err="1" smtClean="0"/>
              <a:t>i</a:t>
            </a:r>
            <a:r>
              <a:rPr lang="en-US" dirty="0" smtClean="0"/>
              <a:t>&lt;n ; </a:t>
            </a:r>
            <a:r>
              <a:rPr lang="en-US" dirty="0" err="1" smtClean="0"/>
              <a:t>i</a:t>
            </a:r>
            <a:r>
              <a:rPr lang="en-US" dirty="0" smtClean="0"/>
              <a:t>++) {</a:t>
            </a:r>
          </a:p>
          <a:p>
            <a:r>
              <a:rPr lang="en-US" dirty="0"/>
              <a:t>	</a:t>
            </a:r>
            <a:r>
              <a:rPr lang="en-US" dirty="0" err="1" smtClean="0"/>
              <a:t>cout</a:t>
            </a:r>
            <a:r>
              <a:rPr lang="en-US" dirty="0" smtClean="0"/>
              <a:t>&lt;&lt; “Enter name” &lt;&lt;(i+1) &lt;&lt; “ :”;</a:t>
            </a:r>
          </a:p>
          <a:p>
            <a:r>
              <a:rPr lang="en-US" dirty="0"/>
              <a:t>	</a:t>
            </a:r>
            <a:r>
              <a:rPr lang="en-US" dirty="0" err="1" smtClean="0"/>
              <a:t>cin.get</a:t>
            </a:r>
            <a:r>
              <a:rPr lang="en-US" dirty="0" smtClean="0"/>
              <a:t>(</a:t>
            </a:r>
            <a:r>
              <a:rPr lang="en-US" dirty="0" err="1" smtClean="0"/>
              <a:t>arr</a:t>
            </a: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],20);</a:t>
            </a:r>
          </a:p>
          <a:p>
            <a:r>
              <a:rPr lang="en-US" dirty="0"/>
              <a:t>	</a:t>
            </a:r>
            <a:r>
              <a:rPr lang="en-US" dirty="0" err="1" smtClean="0"/>
              <a:t>cin.get</a:t>
            </a:r>
            <a:r>
              <a:rPr lang="en-US" dirty="0" smtClean="0"/>
              <a:t>();}</a:t>
            </a:r>
          </a:p>
          <a:p>
            <a:r>
              <a:rPr lang="en-US" dirty="0">
                <a:solidFill>
                  <a:srgbClr val="800000"/>
                </a:solidFill>
                <a:latin typeface="Tahoma" pitchFamily="34" charset="0"/>
              </a:rPr>
              <a:t> for (</a:t>
            </a:r>
            <a:r>
              <a:rPr lang="en-US" dirty="0" err="1">
                <a:solidFill>
                  <a:srgbClr val="800000"/>
                </a:solidFill>
                <a:latin typeface="Tahoma" pitchFamily="34" charset="0"/>
              </a:rPr>
              <a:t>int</a:t>
            </a:r>
            <a:r>
              <a:rPr lang="en-US" dirty="0">
                <a:solidFill>
                  <a:srgbClr val="800000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800000"/>
                </a:solidFill>
                <a:latin typeface="Tahoma" pitchFamily="34" charset="0"/>
              </a:rPr>
              <a:t>i</a:t>
            </a:r>
            <a:r>
              <a:rPr lang="en-US" dirty="0">
                <a:solidFill>
                  <a:srgbClr val="800000"/>
                </a:solidFill>
                <a:latin typeface="Tahoma" pitchFamily="34" charset="0"/>
              </a:rPr>
              <a:t>=1; </a:t>
            </a:r>
            <a:r>
              <a:rPr lang="en-US" dirty="0" err="1">
                <a:solidFill>
                  <a:srgbClr val="800000"/>
                </a:solidFill>
                <a:latin typeface="Tahoma" pitchFamily="34" charset="0"/>
              </a:rPr>
              <a:t>i</a:t>
            </a:r>
            <a:r>
              <a:rPr lang="en-US" dirty="0">
                <a:solidFill>
                  <a:srgbClr val="800000"/>
                </a:solidFill>
                <a:latin typeface="Tahoma" pitchFamily="34" charset="0"/>
              </a:rPr>
              <a:t>&lt;n; </a:t>
            </a:r>
            <a:r>
              <a:rPr lang="en-US" dirty="0" err="1">
                <a:solidFill>
                  <a:srgbClr val="800000"/>
                </a:solidFill>
                <a:latin typeface="Tahoma" pitchFamily="34" charset="0"/>
              </a:rPr>
              <a:t>i</a:t>
            </a:r>
            <a:r>
              <a:rPr lang="en-US" dirty="0" smtClean="0">
                <a:solidFill>
                  <a:srgbClr val="800000"/>
                </a:solidFill>
                <a:latin typeface="Tahoma" pitchFamily="34" charset="0"/>
              </a:rPr>
              <a:t>++)</a:t>
            </a:r>
          </a:p>
          <a:p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 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     </a:t>
            </a:r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for (</a:t>
            </a:r>
            <a:r>
              <a:rPr lang="en-US" sz="1600" dirty="0" err="1">
                <a:solidFill>
                  <a:srgbClr val="800000"/>
                </a:solidFill>
                <a:latin typeface="Tahoma" pitchFamily="34" charset="0"/>
              </a:rPr>
              <a:t>int</a:t>
            </a:r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 j=0; j&lt;n-</a:t>
            </a:r>
            <a:r>
              <a:rPr lang="en-US" sz="1600" dirty="0" err="1">
                <a:solidFill>
                  <a:srgbClr val="800000"/>
                </a:solidFill>
                <a:latin typeface="Tahoma" pitchFamily="34" charset="0"/>
              </a:rPr>
              <a:t>i</a:t>
            </a:r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; j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++)</a:t>
            </a:r>
          </a:p>
          <a:p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           if (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strcmp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(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arr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[j], 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arr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[j+1]) &gt; 0 ) {</a:t>
            </a:r>
          </a:p>
          <a:p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	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strcpy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(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temp,arr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[</a:t>
            </a:r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j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]);</a:t>
            </a:r>
          </a:p>
          <a:p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	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strcpy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(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arr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[j],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arr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[j+1];</a:t>
            </a:r>
          </a:p>
          <a:p>
            <a:r>
              <a:rPr lang="en-US" sz="1600" dirty="0">
                <a:solidFill>
                  <a:srgbClr val="800000"/>
                </a:solidFill>
                <a:latin typeface="Tahoma" pitchFamily="34" charset="0"/>
              </a:rPr>
              <a:t>	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strcpy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(</a:t>
            </a:r>
            <a:r>
              <a:rPr lang="en-US" sz="1600" dirty="0" err="1" smtClean="0">
                <a:solidFill>
                  <a:srgbClr val="800000"/>
                </a:solidFill>
                <a:latin typeface="Tahoma" pitchFamily="34" charset="0"/>
              </a:rPr>
              <a:t>arr</a:t>
            </a:r>
            <a:r>
              <a:rPr lang="en-US" sz="1600" dirty="0" smtClean="0">
                <a:solidFill>
                  <a:srgbClr val="800000"/>
                </a:solidFill>
                <a:latin typeface="Tahoma" pitchFamily="34" charset="0"/>
              </a:rPr>
              <a:t>[j+1],temp); }</a:t>
            </a:r>
          </a:p>
          <a:p>
            <a:r>
              <a:rPr lang="en-US" sz="1600" dirty="0">
                <a:solidFill>
                  <a:srgbClr val="FF0000"/>
                </a:solidFill>
                <a:latin typeface="Tahoma" pitchFamily="34" charset="0"/>
              </a:rPr>
              <a:t>f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or(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int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i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=0; 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i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&lt;n; 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i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++)</a:t>
            </a:r>
          </a:p>
          <a:p>
            <a:r>
              <a:rPr lang="en-US" sz="1600" dirty="0">
                <a:solidFill>
                  <a:srgbClr val="FF0000"/>
                </a:solidFill>
                <a:latin typeface="Tahoma" pitchFamily="34" charset="0"/>
              </a:rPr>
              <a:t>	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cout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 &lt;&lt; (i+1) &lt;&lt;“-” &lt;&lt; 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arr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[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i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] &lt;&lt; </a:t>
            </a:r>
            <a:r>
              <a:rPr lang="en-US" sz="1600" dirty="0" err="1" smtClean="0">
                <a:solidFill>
                  <a:srgbClr val="FF0000"/>
                </a:solidFill>
                <a:latin typeface="Tahoma" pitchFamily="34" charset="0"/>
              </a:rPr>
              <a:t>endl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</a:rPr>
              <a:t>;</a:t>
            </a:r>
          </a:p>
          <a:p>
            <a:r>
              <a:rPr lang="en-US" sz="1600" dirty="0" smtClean="0"/>
              <a:t> </a:t>
            </a:r>
            <a:r>
              <a:rPr lang="en-US" dirty="0" smtClean="0"/>
              <a:t>return </a:t>
            </a:r>
            <a:r>
              <a:rPr lang="en-US" dirty="0"/>
              <a:t>0 ;</a:t>
            </a:r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7620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838200" y="1937772"/>
            <a:ext cx="7277334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r" rtl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fa-IR" sz="2400" b="1" dirty="0" smtClean="0"/>
              <a:t>تعریف رشته ها</a:t>
            </a:r>
            <a:endParaRPr lang="ar-SA" sz="2400" b="1" dirty="0" smtClean="0"/>
          </a:p>
          <a:p>
            <a:pPr marL="457200" indent="-457200" algn="r" rtl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fa-IR" sz="2400" b="1" dirty="0" smtClean="0"/>
              <a:t>توابع و رشته ها</a:t>
            </a:r>
          </a:p>
          <a:p>
            <a:pPr marL="457200" indent="-457200" algn="r" rtl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fa-IR" sz="2400" b="1" dirty="0" smtClean="0"/>
              <a:t>توابع پرکاربرد</a:t>
            </a:r>
            <a:endParaRPr lang="en-US" sz="2400" b="1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29937" y="357166"/>
            <a:ext cx="7086600" cy="832160"/>
          </a:xfrm>
        </p:spPr>
        <p:txBody>
          <a:bodyPr/>
          <a:lstStyle/>
          <a:p>
            <a:pPr algn="just"/>
            <a:r>
              <a:rPr lang="fa-IR" sz="2400" dirty="0" smtClean="0"/>
              <a:t>{آرايه‌ها (فهرست مطالب)}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894352"/>
            <a:ext cx="74295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latin typeface="Tahoma" pitchFamily="34" charset="0"/>
              </a:rPr>
              <a:t>در زبان </a:t>
            </a:r>
            <a:r>
              <a:rPr lang="en-US" sz="2400" dirty="0" smtClean="0">
                <a:latin typeface="Tahoma" pitchFamily="34" charset="0"/>
              </a:rPr>
              <a:t>C++</a:t>
            </a:r>
            <a:r>
              <a:rPr lang="fa-IR" sz="2400" dirty="0" smtClean="0">
                <a:latin typeface="Tahoma" pitchFamily="34" charset="0"/>
              </a:rPr>
              <a:t> رشته نوع جدیدی نیست، بلکه آرایه ای از کاراکترها می باشد.</a:t>
            </a:r>
          </a:p>
          <a:p>
            <a:pPr algn="just" rtl="1"/>
            <a:endParaRPr lang="fa-IR" sz="2400" dirty="0" smtClean="0">
              <a:latin typeface="Tahoma" pitchFamily="34" charset="0"/>
            </a:endParaRPr>
          </a:p>
          <a:p>
            <a:pPr algn="just" rtl="1"/>
            <a:r>
              <a:rPr lang="fa-IR" sz="2400" dirty="0" smtClean="0">
                <a:latin typeface="Tahoma" pitchFamily="34" charset="0"/>
              </a:rPr>
              <a:t>برای تعیین انتهای رشته از کاراکتر خاصی به نام (تهی </a:t>
            </a:r>
            <a:r>
              <a:rPr lang="en-US" sz="2400" dirty="0" smtClean="0">
                <a:latin typeface="Tahoma" pitchFamily="34" charset="0"/>
              </a:rPr>
              <a:t>NULL</a:t>
            </a:r>
            <a:r>
              <a:rPr lang="fa-IR" sz="2400" dirty="0" smtClean="0">
                <a:latin typeface="Tahoma" pitchFamily="34" charset="0"/>
              </a:rPr>
              <a:t>) که با </a:t>
            </a:r>
            <a:r>
              <a:rPr lang="en-US" sz="2400" dirty="0" smtClean="0">
                <a:latin typeface="Tahoma" pitchFamily="34" charset="0"/>
              </a:rPr>
              <a:t>‘\0’</a:t>
            </a:r>
            <a:r>
              <a:rPr lang="fa-IR" sz="2400" dirty="0" smtClean="0">
                <a:latin typeface="Tahoma" pitchFamily="34" charset="0"/>
              </a:rPr>
              <a:t> نمایش داده می شود، استفاده می شود.</a:t>
            </a:r>
          </a:p>
          <a:p>
            <a:pPr algn="just" rtl="1"/>
            <a:r>
              <a:rPr lang="fa-IR" sz="2400" dirty="0" smtClean="0">
                <a:latin typeface="Tahoma" pitchFamily="34" charset="0"/>
              </a:rPr>
              <a:t>	بنابراین اگر رشته ای بطول 10 تعریف نمایید، فقط از 9 خانه ی آن می توان استفاده کرد.</a:t>
            </a:r>
          </a:p>
          <a:p>
            <a:pPr algn="just"/>
            <a:r>
              <a:rPr lang="en-US" sz="2400" dirty="0" smtClean="0">
                <a:latin typeface="Tahoma" pitchFamily="34" charset="0"/>
              </a:rPr>
              <a:t>char  s[10];	</a:t>
            </a:r>
            <a:endParaRPr lang="en-US" sz="3200" dirty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0000"/>
                </a:solidFill>
                <a:latin typeface="Tahoma" pitchFamily="34" charset="0"/>
              </a:rPr>
              <a:t>مقدمه</a:t>
            </a:r>
            <a:endParaRPr lang="en-US" sz="28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894352"/>
            <a:ext cx="7429552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/>
            <a:r>
              <a:rPr lang="en-US" sz="2000" dirty="0" smtClean="0">
                <a:latin typeface="Tahoma" pitchFamily="34" charset="0"/>
              </a:rPr>
              <a:t>char   s[]= “computer”;</a:t>
            </a:r>
          </a:p>
          <a:p>
            <a:pPr marL="342900" indent="-342900" algn="just"/>
            <a:r>
              <a:rPr lang="en-US" sz="2000" dirty="0">
                <a:latin typeface="Tahoma" pitchFamily="34" charset="0"/>
              </a:rPr>
              <a:t>c</a:t>
            </a:r>
            <a:r>
              <a:rPr lang="en-US" sz="2000" dirty="0" smtClean="0">
                <a:latin typeface="Tahoma" pitchFamily="34" charset="0"/>
              </a:rPr>
              <a:t>har   </a:t>
            </a:r>
            <a:r>
              <a:rPr lang="en-US" sz="2000" dirty="0" err="1" smtClean="0">
                <a:latin typeface="Tahoma" pitchFamily="34" charset="0"/>
              </a:rPr>
              <a:t>st</a:t>
            </a:r>
            <a:r>
              <a:rPr lang="en-US" sz="2000" dirty="0" smtClean="0">
                <a:latin typeface="Tahoma" pitchFamily="34" charset="0"/>
              </a:rPr>
              <a:t>[12]= “algorithm”;</a:t>
            </a:r>
          </a:p>
          <a:p>
            <a:pPr marL="342900" indent="-342900" algn="just"/>
            <a:r>
              <a:rPr lang="en-US" sz="2000" dirty="0" smtClean="0">
                <a:latin typeface="Tahoma" pitchFamily="34" charset="0"/>
              </a:rPr>
              <a:t>char   </a:t>
            </a:r>
            <a:r>
              <a:rPr lang="en-US" sz="2000" dirty="0" err="1" smtClean="0">
                <a:latin typeface="Tahoma" pitchFamily="34" charset="0"/>
              </a:rPr>
              <a:t>str</a:t>
            </a:r>
            <a:r>
              <a:rPr lang="en-US" sz="2000" dirty="0" smtClean="0">
                <a:latin typeface="Tahoma" pitchFamily="34" charset="0"/>
              </a:rPr>
              <a:t>[]= {‘p’, ‘r’, ‘g’, ‘\0’};</a:t>
            </a:r>
          </a:p>
          <a:p>
            <a:pPr marL="342900" indent="-342900" algn="just"/>
            <a:endParaRPr lang="en-US" sz="2000" dirty="0">
              <a:latin typeface="Tahoma" pitchFamily="34" charset="0"/>
            </a:endParaRPr>
          </a:p>
          <a:p>
            <a:pPr marL="342900" indent="-342900" algn="just"/>
            <a:r>
              <a:rPr lang="en-US" sz="2000" dirty="0" smtClean="0">
                <a:latin typeface="Tahoma" pitchFamily="34" charset="0"/>
              </a:rPr>
              <a:t>s:</a:t>
            </a:r>
          </a:p>
          <a:p>
            <a:pPr marL="342900" indent="-342900" algn="just"/>
            <a:endParaRPr lang="en-US" sz="2000" dirty="0">
              <a:latin typeface="Tahoma" pitchFamily="34" charset="0"/>
            </a:endParaRPr>
          </a:p>
          <a:p>
            <a:pPr marL="342900" indent="-342900" algn="just"/>
            <a:r>
              <a:rPr lang="en-US" sz="2000" dirty="0" err="1" smtClean="0">
                <a:latin typeface="Tahoma" pitchFamily="34" charset="0"/>
              </a:rPr>
              <a:t>st</a:t>
            </a:r>
            <a:r>
              <a:rPr lang="en-US" sz="2000" dirty="0" smtClean="0">
                <a:latin typeface="Tahoma" pitchFamily="34" charset="0"/>
              </a:rPr>
              <a:t>:</a:t>
            </a:r>
          </a:p>
          <a:p>
            <a:pPr marL="342900" indent="-342900" algn="just"/>
            <a:endParaRPr lang="en-US" sz="2000" dirty="0">
              <a:latin typeface="Tahoma" pitchFamily="34" charset="0"/>
            </a:endParaRPr>
          </a:p>
          <a:p>
            <a:pPr marL="342900" indent="-342900" algn="just"/>
            <a:r>
              <a:rPr lang="en-US" sz="2000" dirty="0" err="1" smtClean="0">
                <a:latin typeface="Tahoma" pitchFamily="34" charset="0"/>
              </a:rPr>
              <a:t>str</a:t>
            </a:r>
            <a:r>
              <a:rPr lang="en-US" sz="2000" dirty="0" smtClean="0">
                <a:latin typeface="Tahoma" pitchFamily="34" charset="0"/>
              </a:rPr>
              <a:t>:</a:t>
            </a:r>
            <a:endParaRPr lang="en-US" sz="2400" dirty="0">
              <a:latin typeface="Tahoma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0000"/>
                </a:solidFill>
                <a:latin typeface="Tahoma" pitchFamily="34" charset="0"/>
              </a:rPr>
              <a:t>مقدار اولیه دادن به رشته ها</a:t>
            </a:r>
            <a:endParaRPr lang="en-US" sz="28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366018"/>
              </p:ext>
            </p:extLst>
          </p:nvPr>
        </p:nvGraphicFramePr>
        <p:xfrm>
          <a:off x="1187624" y="3140968"/>
          <a:ext cx="6095997" cy="370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\0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e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t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u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p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m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o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c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565616"/>
              </p:ext>
            </p:extLst>
          </p:nvPr>
        </p:nvGraphicFramePr>
        <p:xfrm>
          <a:off x="1172388" y="3778240"/>
          <a:ext cx="7072020" cy="370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38843"/>
                <a:gridCol w="407620"/>
                <a:gridCol w="483610"/>
                <a:gridCol w="450449"/>
                <a:gridCol w="515764"/>
                <a:gridCol w="545868"/>
                <a:gridCol w="602676"/>
                <a:gridCol w="705438"/>
                <a:gridCol w="705438"/>
                <a:gridCol w="705438"/>
                <a:gridCol w="705438"/>
                <a:gridCol w="705438"/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?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\0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m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h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t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err="1" smtClean="0"/>
                        <a:t>i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o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g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l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a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311876"/>
              </p:ext>
            </p:extLst>
          </p:nvPr>
        </p:nvGraphicFramePr>
        <p:xfrm>
          <a:off x="1115616" y="4447389"/>
          <a:ext cx="2088232" cy="370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22058"/>
                <a:gridCol w="522058"/>
                <a:gridCol w="522058"/>
                <a:gridCol w="522058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\0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g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p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894352"/>
            <a:ext cx="7429552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000" dirty="0" smtClean="0"/>
              <a:t>از دستورات </a:t>
            </a:r>
            <a:r>
              <a:rPr lang="en-US" sz="2000" dirty="0" err="1" smtClean="0"/>
              <a:t>cin</a:t>
            </a:r>
            <a:r>
              <a:rPr lang="fa-IR" sz="2000" dirty="0" smtClean="0"/>
              <a:t> و </a:t>
            </a:r>
            <a:r>
              <a:rPr lang="en-US" sz="2000" dirty="0" err="1" smtClean="0"/>
              <a:t>cout</a:t>
            </a:r>
            <a:r>
              <a:rPr lang="fa-IR" sz="2000" dirty="0" smtClean="0"/>
              <a:t> می توان برای خواندن و چاپ رشته ها استفاده نمود.</a:t>
            </a:r>
          </a:p>
          <a:p>
            <a:pPr algn="just" rtl="1"/>
            <a:r>
              <a:rPr lang="fa-IR" sz="2000" dirty="0" smtClean="0"/>
              <a:t>علاوه بر آن می توان از تابع </a:t>
            </a:r>
            <a:r>
              <a:rPr lang="en-US" sz="2000" dirty="0" smtClean="0"/>
              <a:t>get()</a:t>
            </a:r>
            <a:r>
              <a:rPr lang="fa-IR" sz="2000" dirty="0" smtClean="0"/>
              <a:t> برای خواندن رشته ها استفاده نمود.</a:t>
            </a:r>
          </a:p>
          <a:p>
            <a:pPr algn="just"/>
            <a:r>
              <a:rPr lang="en-US" sz="2000" dirty="0" err="1" smtClean="0"/>
              <a:t>cin.get</a:t>
            </a:r>
            <a:r>
              <a:rPr lang="en-US" sz="2000" dirty="0" smtClean="0"/>
              <a:t>(</a:t>
            </a:r>
            <a:r>
              <a:rPr lang="fa-IR" sz="2000" dirty="0" smtClean="0"/>
              <a:t>نام رشته</a:t>
            </a:r>
            <a:r>
              <a:rPr lang="en-US" sz="2000" dirty="0" smtClean="0"/>
              <a:t>, </a:t>
            </a:r>
            <a:r>
              <a:rPr lang="fa-IR" sz="2000" dirty="0" smtClean="0"/>
              <a:t>طول رشته</a:t>
            </a:r>
            <a:r>
              <a:rPr lang="en-US" sz="2000" dirty="0" smtClean="0"/>
              <a:t>)</a:t>
            </a:r>
          </a:p>
          <a:p>
            <a:pPr algn="just" rtl="1"/>
            <a:r>
              <a:rPr lang="fa-IR" sz="2000" dirty="0" smtClean="0"/>
              <a:t>مشخص کننده نام رشته و طول رشته ای که قرار است خوانده شود.</a:t>
            </a:r>
            <a:endParaRPr lang="en-US" sz="2000" dirty="0" smtClean="0"/>
          </a:p>
          <a:p>
            <a:pPr algn="just"/>
            <a:r>
              <a:rPr lang="en-US" sz="2000" dirty="0" err="1"/>
              <a:t>cin.get</a:t>
            </a:r>
            <a:r>
              <a:rPr lang="en-US" sz="2000" dirty="0"/>
              <a:t>(</a:t>
            </a:r>
            <a:r>
              <a:rPr lang="fa-IR" sz="2000" dirty="0"/>
              <a:t>نام رشته</a:t>
            </a:r>
            <a:r>
              <a:rPr lang="en-US" sz="2000" dirty="0"/>
              <a:t>, </a:t>
            </a:r>
            <a:r>
              <a:rPr lang="fa-IR" sz="2000" dirty="0"/>
              <a:t>طول </a:t>
            </a:r>
            <a:r>
              <a:rPr lang="fa-IR" sz="2000" dirty="0" smtClean="0"/>
              <a:t>رشته</a:t>
            </a:r>
            <a:r>
              <a:rPr lang="en-US" sz="2000" dirty="0" smtClean="0"/>
              <a:t>, ‘</a:t>
            </a:r>
            <a:r>
              <a:rPr lang="fa-IR" sz="2000" dirty="0" smtClean="0"/>
              <a:t>جدا کننده</a:t>
            </a:r>
            <a:r>
              <a:rPr lang="en-US" sz="2000" dirty="0" smtClean="0"/>
              <a:t>’)</a:t>
            </a:r>
            <a:endParaRPr lang="en-US" sz="2000" dirty="0"/>
          </a:p>
          <a:p>
            <a:pPr algn="just" rtl="1"/>
            <a:r>
              <a:rPr lang="fa-IR" sz="2000" dirty="0" smtClean="0"/>
              <a:t>در این کاربرد می توان با استفاده از </a:t>
            </a:r>
            <a:r>
              <a:rPr lang="en-US" sz="2000" dirty="0" smtClean="0"/>
              <a:t>‘</a:t>
            </a:r>
            <a:r>
              <a:rPr lang="fa-IR" sz="2000" dirty="0" smtClean="0"/>
              <a:t>جداکننده</a:t>
            </a:r>
            <a:r>
              <a:rPr lang="en-US" sz="2000" dirty="0" smtClean="0"/>
              <a:t>’</a:t>
            </a:r>
            <a:r>
              <a:rPr lang="fa-IR" sz="2000" dirty="0" smtClean="0"/>
              <a:t>، کاراکتری که </a:t>
            </a:r>
            <a:r>
              <a:rPr lang="fa-IR" sz="2000" dirty="0" smtClean="0"/>
              <a:t>نشان دهنده ی پایان </a:t>
            </a:r>
            <a:r>
              <a:rPr lang="fa-IR" sz="2000" dirty="0" smtClean="0"/>
              <a:t>جمله </a:t>
            </a:r>
            <a:r>
              <a:rPr lang="fa-IR" sz="2000" dirty="0" smtClean="0"/>
              <a:t>   می </a:t>
            </a:r>
            <a:r>
              <a:rPr lang="fa-IR" sz="2000" dirty="0" smtClean="0"/>
              <a:t>باشد را مشخص نمود.</a:t>
            </a:r>
          </a:p>
          <a:p>
            <a:pPr algn="just"/>
            <a:r>
              <a:rPr lang="en-US" sz="2000" dirty="0" smtClean="0"/>
              <a:t>char  s[20];</a:t>
            </a:r>
          </a:p>
          <a:p>
            <a:pPr algn="just"/>
            <a:r>
              <a:rPr lang="en-US" sz="2000" dirty="0" err="1" smtClean="0"/>
              <a:t>cin.get</a:t>
            </a:r>
            <a:r>
              <a:rPr lang="en-US" sz="2000" dirty="0" smtClean="0"/>
              <a:t>(s,15);	</a:t>
            </a:r>
          </a:p>
          <a:p>
            <a:pPr algn="just" rtl="1"/>
            <a:r>
              <a:rPr lang="fa-IR" dirty="0" smtClean="0"/>
              <a:t>حداکثر 15 کاراکتر خوانده می شود و با رسیدن به کلید</a:t>
            </a:r>
            <a:r>
              <a:rPr lang="en-US" dirty="0" smtClean="0"/>
              <a:t> enter </a:t>
            </a:r>
            <a:r>
              <a:rPr lang="fa-IR" dirty="0" smtClean="0"/>
              <a:t> انتهای رشته مشخص می شود.</a:t>
            </a:r>
            <a:endParaRPr lang="en-US" dirty="0" smtClean="0"/>
          </a:p>
          <a:p>
            <a:pPr algn="just"/>
            <a:r>
              <a:rPr lang="en-US" sz="2000" dirty="0" err="1" smtClean="0"/>
              <a:t>cin.get</a:t>
            </a:r>
            <a:r>
              <a:rPr lang="en-US" sz="2000" dirty="0" smtClean="0"/>
              <a:t>(s,15,’.’);</a:t>
            </a:r>
          </a:p>
          <a:p>
            <a:pPr algn="just" rtl="1"/>
            <a:r>
              <a:rPr lang="fa-IR" dirty="0" smtClean="0"/>
              <a:t>حداکثر 15 کاراکتر را از ورودی گرفته و یا پس از رسیدن به نقطه، خواندن رشته خاتمه می یابد.</a:t>
            </a:r>
            <a:endParaRPr lang="en-US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0000"/>
                </a:solidFill>
                <a:latin typeface="Tahoma" pitchFamily="34" charset="0"/>
              </a:rPr>
              <a:t>ورودی - خروجی رشته ها</a:t>
            </a:r>
            <a:endParaRPr lang="en-US" sz="28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تفاوت </a:t>
            </a:r>
            <a:r>
              <a:rPr lang="en-US" dirty="0" smtClean="0"/>
              <a:t>get()</a:t>
            </a:r>
            <a:r>
              <a:rPr lang="fa-IR" dirty="0" smtClean="0"/>
              <a:t> و </a:t>
            </a:r>
            <a:r>
              <a:rPr lang="en-US" dirty="0" err="1" smtClean="0"/>
              <a:t>cin</a:t>
            </a:r>
            <a:r>
              <a:rPr lang="fa-IR" dirty="0" smtClean="0"/>
              <a:t> در خواندن رشته ها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500034" y="1894352"/>
            <a:ext cx="74295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/>
              <a:t>در تابع </a:t>
            </a:r>
            <a:r>
              <a:rPr lang="en-US" sz="2400" dirty="0" smtClean="0"/>
              <a:t>get()</a:t>
            </a:r>
            <a:r>
              <a:rPr lang="fa-IR" sz="2400" dirty="0" smtClean="0"/>
              <a:t> فقط کلید </a:t>
            </a:r>
            <a:r>
              <a:rPr lang="en-US" sz="2400" dirty="0" smtClean="0"/>
              <a:t>Enter</a:t>
            </a:r>
            <a:r>
              <a:rPr lang="fa-IR" sz="2400" dirty="0" smtClean="0"/>
              <a:t> انتهای رشته را مشخص </a:t>
            </a:r>
            <a:r>
              <a:rPr lang="fa-IR" sz="2400" dirty="0" err="1" smtClean="0"/>
              <a:t>می‌کند</a:t>
            </a:r>
            <a:r>
              <a:rPr lang="fa-IR" sz="2400" dirty="0" smtClean="0"/>
              <a:t>، مگر اینکه </a:t>
            </a:r>
            <a:r>
              <a:rPr lang="fa-IR" sz="2400" dirty="0" err="1" smtClean="0"/>
              <a:t>برنامه‌نویس</a:t>
            </a:r>
            <a:r>
              <a:rPr lang="fa-IR" sz="2400" dirty="0" smtClean="0"/>
              <a:t> کاراکتر دیگری را برای این منظور مشخص کند. </a:t>
            </a:r>
          </a:p>
          <a:p>
            <a:pPr algn="just" rtl="1"/>
            <a:r>
              <a:rPr lang="fa-IR" sz="2400" dirty="0"/>
              <a:t> </a:t>
            </a:r>
            <a:r>
              <a:rPr lang="fa-IR" sz="2400" dirty="0" smtClean="0"/>
              <a:t>   در این تابع‏ رشته </a:t>
            </a:r>
            <a:r>
              <a:rPr lang="fa-IR" sz="2400" dirty="0" err="1" smtClean="0"/>
              <a:t>می‌تواند</a:t>
            </a:r>
            <a:r>
              <a:rPr lang="fa-IR" sz="2400" dirty="0" smtClean="0"/>
              <a:t> حاوی فاصله و یا ‏</a:t>
            </a:r>
            <a:r>
              <a:rPr lang="en-US" sz="2400" dirty="0" smtClean="0"/>
              <a:t>Tab</a:t>
            </a:r>
            <a:r>
              <a:rPr lang="fa-IR" sz="2400" dirty="0" smtClean="0"/>
              <a:t> باشد.</a:t>
            </a:r>
          </a:p>
          <a:p>
            <a:pPr algn="just" rtl="1"/>
            <a:endParaRPr lang="fa-IR" sz="2400" dirty="0" smtClean="0"/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 smtClean="0"/>
              <a:t>در دستور </a:t>
            </a:r>
            <a:r>
              <a:rPr lang="en-US" sz="2400" dirty="0" err="1" smtClean="0"/>
              <a:t>cin</a:t>
            </a:r>
            <a:r>
              <a:rPr lang="fa-IR" sz="2400" dirty="0" smtClean="0"/>
              <a:t>‏ فاصله و</a:t>
            </a:r>
            <a:r>
              <a:rPr lang="fa-IR" sz="2400" dirty="0"/>
              <a:t> </a:t>
            </a:r>
            <a:r>
              <a:rPr lang="en-US" sz="2400" dirty="0" smtClean="0"/>
              <a:t>Tab</a:t>
            </a:r>
            <a:r>
              <a:rPr lang="fa-IR" sz="2400" dirty="0" smtClean="0"/>
              <a:t> نیز به عنوان جداکننده تلقی شده و انتهای رشته را مشخص </a:t>
            </a:r>
            <a:r>
              <a:rPr lang="fa-IR" sz="2400" dirty="0" smtClean="0"/>
              <a:t>می‌کنند</a:t>
            </a:r>
            <a:r>
              <a:rPr lang="fa-IR" sz="2400" dirty="0" smtClean="0"/>
              <a:t>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87674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894352"/>
            <a:ext cx="7672366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>
                <a:latin typeface="Tahoma" pitchFamily="34" charset="0"/>
              </a:rPr>
              <a:t>چون </a:t>
            </a:r>
            <a:r>
              <a:rPr lang="fa-IR" sz="2400" dirty="0" err="1" smtClean="0">
                <a:latin typeface="Tahoma" pitchFamily="34" charset="0"/>
              </a:rPr>
              <a:t>رشته‌ها</a:t>
            </a:r>
            <a:r>
              <a:rPr lang="fa-IR" sz="2400" dirty="0" smtClean="0">
                <a:latin typeface="Tahoma" pitchFamily="34" charset="0"/>
              </a:rPr>
              <a:t> </a:t>
            </a:r>
            <a:r>
              <a:rPr lang="fa-IR" sz="2400" dirty="0" err="1" smtClean="0">
                <a:latin typeface="Tahoma" pitchFamily="34" charset="0"/>
              </a:rPr>
              <a:t>بصورت</a:t>
            </a:r>
            <a:r>
              <a:rPr lang="fa-IR" sz="2400" dirty="0" smtClean="0">
                <a:latin typeface="Tahoma" pitchFamily="34" charset="0"/>
              </a:rPr>
              <a:t> </a:t>
            </a:r>
            <a:r>
              <a:rPr lang="fa-IR" sz="2400" dirty="0" err="1" smtClean="0">
                <a:latin typeface="Tahoma" pitchFamily="34" charset="0"/>
              </a:rPr>
              <a:t>آرایه‌ای</a:t>
            </a:r>
            <a:r>
              <a:rPr lang="fa-IR" sz="2400" dirty="0" smtClean="0">
                <a:latin typeface="Tahoma" pitchFamily="34" charset="0"/>
              </a:rPr>
              <a:t> از کاراکترها تعریف </a:t>
            </a:r>
            <a:r>
              <a:rPr lang="fa-IR" sz="2400" dirty="0" err="1" smtClean="0">
                <a:latin typeface="Tahoma" pitchFamily="34" charset="0"/>
              </a:rPr>
              <a:t>می</a:t>
            </a:r>
            <a:r>
              <a:rPr lang="fa-IR" sz="2400" dirty="0" err="1">
                <a:latin typeface="Tahoma" pitchFamily="34" charset="0"/>
              </a:rPr>
              <a:t>‌</a:t>
            </a:r>
            <a:r>
              <a:rPr lang="fa-IR" sz="2400" dirty="0" err="1" smtClean="0">
                <a:latin typeface="Tahoma" pitchFamily="34" charset="0"/>
              </a:rPr>
              <a:t>شوند</a:t>
            </a:r>
            <a:r>
              <a:rPr lang="fa-IR" sz="2400" dirty="0" smtClean="0">
                <a:latin typeface="Tahoma" pitchFamily="34" charset="0"/>
              </a:rPr>
              <a:t>، شیوه ارسال </a:t>
            </a:r>
            <a:r>
              <a:rPr lang="fa-IR" sz="2400" dirty="0" err="1" smtClean="0">
                <a:latin typeface="Tahoma" pitchFamily="34" charset="0"/>
              </a:rPr>
              <a:t>رشته‌ها</a:t>
            </a:r>
            <a:r>
              <a:rPr lang="fa-IR" sz="2400" dirty="0" smtClean="0">
                <a:latin typeface="Tahoma" pitchFamily="34" charset="0"/>
              </a:rPr>
              <a:t> به توابع، همانند آرایه است.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0000"/>
                </a:solidFill>
                <a:latin typeface="Tahoma" pitchFamily="34" charset="0"/>
              </a:rPr>
              <a:t>رشته ها بعنوان آرگومان تابع</a:t>
            </a:r>
            <a:endParaRPr lang="en-US" sz="28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0"/>
              </a:spcBef>
            </a:pPr>
            <a:r>
              <a:rPr lang="fa-IR" sz="2800" dirty="0" smtClean="0">
                <a:solidFill>
                  <a:srgbClr val="990033"/>
                </a:solidFill>
                <a:cs typeface="B Lotus" pitchFamily="2" charset="-78"/>
              </a:rPr>
              <a:t>برنامه ای که رشته ای را می خواند و تمام حروف کوچک آن رشته را به حروف بزرگ تبدیل کرده و چاپ میکند:</a:t>
            </a:r>
          </a:p>
          <a:p>
            <a:pPr algn="just">
              <a:spcBef>
                <a:spcPct val="0"/>
              </a:spcBef>
            </a:pP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void upper(char[]);</a:t>
            </a:r>
          </a:p>
          <a:p>
            <a:pPr algn="just">
              <a:spcBef>
                <a:spcPct val="0"/>
              </a:spcBef>
            </a:pPr>
            <a:r>
              <a:rPr lang="en-US" sz="2800" dirty="0" err="1" smtClean="0">
                <a:solidFill>
                  <a:srgbClr val="990033"/>
                </a:solidFill>
                <a:cs typeface="B Lotus" pitchFamily="2" charset="-78"/>
              </a:rPr>
              <a:t>int</a:t>
            </a: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  main()</a:t>
            </a:r>
          </a:p>
          <a:p>
            <a:pPr algn="just">
              <a:spcBef>
                <a:spcPct val="0"/>
              </a:spcBef>
            </a:pP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{</a:t>
            </a:r>
          </a:p>
          <a:p>
            <a:pPr algn="just">
              <a:spcBef>
                <a:spcPct val="0"/>
              </a:spcBef>
            </a:pP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char  s[21];</a:t>
            </a:r>
          </a:p>
          <a:p>
            <a:pPr algn="just">
              <a:spcBef>
                <a:spcPct val="0"/>
              </a:spcBef>
            </a:pPr>
            <a:r>
              <a:rPr lang="en-US" sz="2800" dirty="0" err="1" smtClean="0">
                <a:solidFill>
                  <a:srgbClr val="990033"/>
                </a:solidFill>
                <a:cs typeface="B Lotus" pitchFamily="2" charset="-78"/>
              </a:rPr>
              <a:t>cout</a:t>
            </a: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&lt;&lt; “Enter a string: “;</a:t>
            </a:r>
          </a:p>
          <a:p>
            <a:pPr algn="just">
              <a:spcBef>
                <a:spcPct val="0"/>
              </a:spcBef>
            </a:pPr>
            <a:r>
              <a:rPr lang="en-US" sz="2800" dirty="0" err="1" smtClean="0">
                <a:solidFill>
                  <a:srgbClr val="990033"/>
                </a:solidFill>
                <a:cs typeface="B Lotus" pitchFamily="2" charset="-78"/>
              </a:rPr>
              <a:t>cin.get</a:t>
            </a: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(s, 20);</a:t>
            </a:r>
          </a:p>
          <a:p>
            <a:pPr algn="just">
              <a:spcBef>
                <a:spcPct val="0"/>
              </a:spcBef>
            </a:pPr>
            <a:r>
              <a:rPr lang="en-US" sz="2800" dirty="0">
                <a:solidFill>
                  <a:srgbClr val="990033"/>
                </a:solidFill>
                <a:cs typeface="B Lotus" pitchFamily="2" charset="-78"/>
              </a:rPr>
              <a:t>upper(s);</a:t>
            </a:r>
          </a:p>
          <a:p>
            <a:pPr algn="just">
              <a:spcBef>
                <a:spcPct val="0"/>
              </a:spcBef>
            </a:pPr>
            <a:r>
              <a:rPr lang="en-US" sz="2800" dirty="0" err="1" smtClean="0">
                <a:solidFill>
                  <a:srgbClr val="990033"/>
                </a:solidFill>
                <a:cs typeface="B Lotus" pitchFamily="2" charset="-78"/>
              </a:rPr>
              <a:t>cout</a:t>
            </a: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&lt;&lt; “Result is: “&lt;&lt; s;</a:t>
            </a:r>
          </a:p>
          <a:p>
            <a:pPr algn="just">
              <a:spcBef>
                <a:spcPct val="0"/>
              </a:spcBef>
            </a:pP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return 0;</a:t>
            </a:r>
          </a:p>
          <a:p>
            <a:pPr algn="just">
              <a:spcBef>
                <a:spcPct val="0"/>
              </a:spcBef>
            </a:pPr>
            <a:r>
              <a:rPr lang="en-US" sz="2800" dirty="0" smtClean="0">
                <a:solidFill>
                  <a:srgbClr val="990033"/>
                </a:solidFill>
                <a:cs typeface="B Lotus" pitchFamily="2" charset="-78"/>
              </a:rPr>
              <a:t>}</a:t>
            </a:r>
            <a:endParaRPr lang="fa-IR" sz="2800" dirty="0">
              <a:solidFill>
                <a:srgbClr val="990033"/>
              </a:solidFill>
              <a:cs typeface="B Lotus" pitchFamily="2" charset="-7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0000"/>
                </a:solidFill>
                <a:latin typeface="Tahoma" pitchFamily="34" charset="0"/>
              </a:rPr>
              <a:t>مثال</a:t>
            </a:r>
            <a:endParaRPr lang="ar-SA" sz="28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28604"/>
            <a:ext cx="7086600" cy="689284"/>
          </a:xfrm>
        </p:spPr>
        <p:txBody>
          <a:bodyPr/>
          <a:lstStyle/>
          <a:p>
            <a:pPr algn="just"/>
            <a:r>
              <a:rPr lang="fa-IR" sz="2800" b="1" dirty="0" smtClean="0">
                <a:solidFill>
                  <a:srgbClr val="FF0000"/>
                </a:solidFill>
                <a:latin typeface="Tahoma" pitchFamily="34" charset="0"/>
              </a:rPr>
              <a:t>ادامه مثال</a:t>
            </a:r>
            <a:endParaRPr lang="ar-SA" sz="28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رشته ها - فرهادي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9936" y="2852936"/>
            <a:ext cx="656234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void upper(char s[])</a:t>
            </a:r>
          </a:p>
          <a:p>
            <a:pPr algn="just">
              <a:spcBef>
                <a:spcPct val="0"/>
              </a:spcBef>
            </a:pP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{</a:t>
            </a:r>
          </a:p>
          <a:p>
            <a:pPr algn="just">
              <a:spcBef>
                <a:spcPct val="0"/>
              </a:spcBef>
            </a:pP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int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  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;</a:t>
            </a:r>
          </a:p>
          <a:p>
            <a:pPr algn="just">
              <a:spcBef>
                <a:spcPct val="0"/>
              </a:spcBef>
            </a:pP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for( 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=0; s[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]; 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++)</a:t>
            </a:r>
          </a:p>
          <a:p>
            <a:pPr algn="just">
              <a:spcBef>
                <a:spcPct val="0"/>
              </a:spcBef>
            </a:pPr>
            <a:r>
              <a:rPr lang="en-US" sz="2800" b="1" dirty="0">
                <a:solidFill>
                  <a:srgbClr val="669900"/>
                </a:solidFill>
                <a:cs typeface="B Lotus" pitchFamily="2" charset="-78"/>
              </a:rPr>
              <a:t> 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  if (s[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]&gt;= ‘a’ &amp;&amp; s[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]&lt;= ‘z’)</a:t>
            </a:r>
          </a:p>
          <a:p>
            <a:pPr algn="just">
              <a:spcBef>
                <a:spcPct val="0"/>
              </a:spcBef>
            </a:pPr>
            <a:r>
              <a:rPr lang="en-US" sz="2800" b="1" dirty="0">
                <a:solidFill>
                  <a:srgbClr val="669900"/>
                </a:solidFill>
                <a:cs typeface="B Lotus" pitchFamily="2" charset="-78"/>
              </a:rPr>
              <a:t>	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s[</a:t>
            </a:r>
            <a:r>
              <a:rPr lang="en-US" sz="2800" b="1" dirty="0" err="1" smtClean="0">
                <a:solidFill>
                  <a:srgbClr val="669900"/>
                </a:solidFill>
                <a:cs typeface="B Lotus" pitchFamily="2" charset="-78"/>
              </a:rPr>
              <a:t>i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] -= </a:t>
            </a:r>
            <a:r>
              <a:rPr lang="en-US" sz="2800" b="1" dirty="0" smtClean="0">
                <a:solidFill>
                  <a:srgbClr val="669900"/>
                </a:solidFill>
                <a:cs typeface="B Lotus" pitchFamily="2" charset="-78"/>
              </a:rPr>
              <a:t>32</a:t>
            </a:r>
            <a:r>
              <a:rPr lang="en-US" sz="2800" b="1" dirty="0">
                <a:solidFill>
                  <a:srgbClr val="669900"/>
                </a:solidFill>
                <a:cs typeface="B Lotus" pitchFamily="2" charset="-78"/>
              </a:rPr>
              <a:t>;</a:t>
            </a:r>
            <a:endParaRPr lang="en-US" sz="2800" b="1" dirty="0" smtClean="0">
              <a:solidFill>
                <a:srgbClr val="669900"/>
              </a:solidFill>
              <a:cs typeface="B Lotus" pitchFamily="2" charset="-78"/>
            </a:endParaRPr>
          </a:p>
          <a:p>
            <a:pPr algn="just">
              <a:spcBef>
                <a:spcPct val="0"/>
              </a:spcBef>
            </a:pPr>
            <a:r>
              <a:rPr lang="en-US" sz="2800" b="1" dirty="0">
                <a:solidFill>
                  <a:srgbClr val="669900"/>
                </a:solidFill>
                <a:cs typeface="B Lotus" pitchFamily="2" charset="-78"/>
              </a:rPr>
              <a:t>}</a:t>
            </a:r>
            <a:endParaRPr lang="en-US" sz="2800" b="1" dirty="0" smtClean="0">
              <a:solidFill>
                <a:srgbClr val="669900"/>
              </a:solidFill>
              <a:cs typeface="B Lotus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45019" y="2071211"/>
            <a:ext cx="3964547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000" dirty="0" smtClean="0"/>
              <a:t>تفاوت کد اسکی حروف کوچک و بزرگ 32 است.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{نام درس}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77&quot;/&gt;&lt;/object&gt;&lt;object type=&quot;3&quot; unique_id=&quot;10009&quot;&gt;&lt;property id=&quot;20148&quot; value=&quot;5&quot;/&gt;&lt;property id=&quot;20300&quot; value=&quot;Slide 9&quot;/&gt;&lt;property id=&quot;20307&quot; value=&quot;258&quot;/&gt;&lt;/object&gt;&lt;object type=&quot;3&quot; unique_id=&quot;10057&quot;&gt;&lt;property id=&quot;20148&quot; value=&quot;5&quot;/&gt;&lt;property id=&quot;20300&quot; value=&quot;Slide 4&quot;/&gt;&lt;property id=&quot;20307&quot; value=&quot;278&quot;/&gt;&lt;/object&gt;&lt;object type=&quot;3&quot; unique_id=&quot;10094&quot;&gt;&lt;property id=&quot;20148&quot; value=&quot;5&quot;/&gt;&lt;property id=&quot;20300&quot; value=&quot;Slide 5&quot;/&gt;&lt;property id=&quot;20307&quot; value=&quot;279&quot;/&gt;&lt;/object&gt;&lt;object type=&quot;3&quot; unique_id=&quot;10095&quot;&gt;&lt;property id=&quot;20148&quot; value=&quot;5&quot;/&gt;&lt;property id=&quot;20300&quot; value=&quot;Slide 6&quot;/&gt;&lt;property id=&quot;20307&quot; value=&quot;280&quot;/&gt;&lt;/object&gt;&lt;object type=&quot;3&quot; unique_id=&quot;10150&quot;&gt;&lt;property id=&quot;20148&quot; value=&quot;5&quot;/&gt;&lt;property id=&quot;20300&quot; value=&quot;Slide 7&quot;/&gt;&lt;property id=&quot;20307&quot; value=&quot;281&quot;/&gt;&lt;/object&gt;&lt;object type=&quot;3&quot; unique_id=&quot;10251&quot;&gt;&lt;property id=&quot;20148&quot; value=&quot;5&quot;/&gt;&lt;property id=&quot;20300&quot; value=&quot;Slide 8&quot;/&gt;&lt;property id=&quot;20307&quot; value=&quot;282&quot;/&gt;&lt;/object&gt;&lt;/object&gt;&lt;/object&gt;&lt;/database&gt;"/>
  <p:tag name="ISPRING_RESOURCE_PATHS_HASH_2" val="e18615a7ccc54a8ab9e947dc9da7651e488a52f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imes New Roman"/>
        <a:ea typeface=""/>
        <a:cs typeface="B Titr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10243</TotalTime>
  <Words>909</Words>
  <Application>Microsoft Office PowerPoint</Application>
  <PresentationFormat>On-screen Show (4:3)</PresentationFormat>
  <Paragraphs>194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B Lotus</vt:lpstr>
      <vt:lpstr>B Nazanin</vt:lpstr>
      <vt:lpstr>B Titr</vt:lpstr>
      <vt:lpstr>Calibri</vt:lpstr>
      <vt:lpstr>Tahoma</vt:lpstr>
      <vt:lpstr>Times New Roman</vt:lpstr>
      <vt:lpstr>Office Theme</vt:lpstr>
      <vt:lpstr>مباني کامپيوتر و برنامه‌نويسي</vt:lpstr>
      <vt:lpstr>{آرايه‌ها (فهرست مطالب)}</vt:lpstr>
      <vt:lpstr>مقدمه</vt:lpstr>
      <vt:lpstr>مقدار اولیه دادن به رشته ها</vt:lpstr>
      <vt:lpstr>ورودی - خروجی رشته ها</vt:lpstr>
      <vt:lpstr>تفاوت get() و cin در خواندن رشته ها</vt:lpstr>
      <vt:lpstr>رشته ها بعنوان آرگومان تابع</vt:lpstr>
      <vt:lpstr>مثال</vt:lpstr>
      <vt:lpstr>ادامه مثال</vt:lpstr>
      <vt:lpstr>تابعی که یک رشته عددی از ورودی گرفته و آنرا تبدیل به یک عدد نماید.</vt:lpstr>
      <vt:lpstr>تابعی که یک رشته را بعنوان ورودی گرفته، طول رشته را برگرداند.</vt:lpstr>
      <vt:lpstr>برنامه‌اي که جمله‌اي را از ورودي خوانده و تعداد کلمات آن را شمارش نمايد. انتهاي جمله به نقطه ختم مي‌شود.</vt:lpstr>
      <vt:lpstr>توابع پرکاربرد</vt:lpstr>
      <vt:lpstr>توابع پرکاربرد</vt:lpstr>
      <vt:lpstr>توابع پرکاربرد</vt:lpstr>
      <vt:lpstr>برنامه‌ای که تعدادی اسم با حداکثر طول 20 کاراکتر از ورودی گرفته‏ آنها را به ترتیب حروف الفبا مرتب نموده و در خروجی چاپ نماید.</vt:lpstr>
      <vt:lpstr>PowerPoint Presentation</vt:lpstr>
    </vt:vector>
  </TitlesOfParts>
  <Company>semoho.com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Seyyed Moslem Hosseini</dc:creator>
  <cp:lastModifiedBy>Mohsen</cp:lastModifiedBy>
  <cp:revision>280</cp:revision>
  <dcterms:created xsi:type="dcterms:W3CDTF">2012-03-12T06:58:54Z</dcterms:created>
  <dcterms:modified xsi:type="dcterms:W3CDTF">2016-12-03T16:08:36Z</dcterms:modified>
</cp:coreProperties>
</file>