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6"/>
  </p:notes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D1AFE-350E-4E8E-BFF5-A49B1C1A9DEE}" type="datetimeFigureOut">
              <a:rPr lang="en-US" smtClean="0"/>
              <a:t>5/27/2018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02916-CD10-479D-8C8C-8AB802F60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75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06DB-9CE1-4825-A5FC-D7F609FE188B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AC66-C8FB-4EDF-BB37-C104839B7E28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BB1A5-1B56-4277-AA6C-96100A701E6E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A3B4-AC40-4538-B9C9-525B21345DC0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31638-D318-47B2-AD8C-6265E219E2F9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64DCB-7B89-414D-9C91-7E809B075FDC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E739F-5CC6-4187-BB78-43B04ABA464F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A0E3-CF64-496E-9A21-0FC774563CFB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>
            <a:lvl1pPr algn="r" rtl="1">
              <a:defRPr>
                <a:cs typeface="B Traffic" panose="000004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>
                <a:cs typeface="B Yagut" panose="00000400000000000000" pitchFamily="2" charset="-78"/>
              </a:defRPr>
            </a:lvl1pPr>
            <a:lvl2pPr>
              <a:defRPr sz="1800">
                <a:cs typeface="B Yagut" panose="00000400000000000000" pitchFamily="2" charset="-78"/>
              </a:defRPr>
            </a:lvl2pPr>
            <a:lvl3pPr>
              <a:defRPr sz="1600">
                <a:cs typeface="B Yagut" panose="00000400000000000000" pitchFamily="2" charset="-78"/>
              </a:defRPr>
            </a:lvl3pPr>
            <a:lvl4pPr>
              <a:defRPr sz="1400">
                <a:cs typeface="B Yagut" panose="00000400000000000000" pitchFamily="2" charset="-78"/>
              </a:defRPr>
            </a:lvl4pPr>
            <a:lvl5pPr>
              <a:defRPr sz="1400">
                <a:cs typeface="B Yagut" panose="000004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4605-7295-4C02-B237-F6038553F3B7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C4907-CCF5-43B6-AAAF-266574A6250B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1BCD9-CEC5-4BBF-B257-16E55F52FE10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0F6F-DAE3-4409-8B69-48E0E71C8A23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07080-69DF-4315-AD92-8A42B3628DBF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0580-1F53-44C8-9E99-5F4501C2B44A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0278-0232-46E7-9002-4DD6B52A070E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34D7-1A1D-454F-968A-614034995989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DF39D-FEAC-418F-8A1A-276829B43AA9}" type="datetime1">
              <a:rPr lang="en-US" smtClean="0"/>
              <a:t>5/27/2018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stud.clg#=@clgno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Query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43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تمرین 6: </a:t>
            </a:r>
            <a:r>
              <a:rPr lang="fa-IR" dirty="0" err="1" smtClean="0"/>
              <a:t>تابعی</a:t>
            </a:r>
            <a:r>
              <a:rPr lang="fa-IR" dirty="0" smtClean="0"/>
              <a:t> ایجاد نمایید که شماره دانشکده را گرفته شماره دانشجوی رتبه اول آن دانشکده را برگرداند.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Create function </a:t>
            </a:r>
            <a:r>
              <a:rPr lang="en-US" dirty="0" err="1" smtClean="0"/>
              <a:t>stdmax</a:t>
            </a:r>
            <a:r>
              <a:rPr lang="en-US" dirty="0" smtClean="0"/>
              <a:t>(@</a:t>
            </a:r>
            <a:r>
              <a:rPr lang="en-US" dirty="0" err="1" smtClean="0"/>
              <a:t>clgno</a:t>
            </a:r>
            <a:r>
              <a:rPr lang="en-US" dirty="0" smtClean="0"/>
              <a:t> </a:t>
            </a:r>
            <a:r>
              <a:rPr lang="en-US" dirty="0" err="1" smtClean="0"/>
              <a:t>smallint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Returns </a:t>
            </a:r>
            <a:r>
              <a:rPr lang="en-US" dirty="0" err="1" smtClean="0"/>
              <a:t>int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return( select top 1 s#</a:t>
            </a:r>
          </a:p>
          <a:p>
            <a:pPr marL="0" indent="0" algn="l" rtl="0">
              <a:buNone/>
            </a:pPr>
            <a:r>
              <a:rPr lang="en-US" dirty="0" smtClean="0"/>
              <a:t>			from stud</a:t>
            </a:r>
          </a:p>
          <a:p>
            <a:pPr marL="0" indent="0" algn="l" rtl="0">
              <a:buNone/>
            </a:pPr>
            <a:r>
              <a:rPr lang="en-US" dirty="0" smtClean="0"/>
              <a:t>			where </a:t>
            </a:r>
            <a:r>
              <a:rPr lang="en-US" dirty="0" err="1" smtClean="0"/>
              <a:t>avg</a:t>
            </a:r>
            <a:r>
              <a:rPr lang="en-US" dirty="0" smtClean="0"/>
              <a:t> &gt;= all (select </a:t>
            </a:r>
            <a:r>
              <a:rPr lang="en-US" dirty="0" err="1" smtClean="0"/>
              <a:t>avg</a:t>
            </a:r>
            <a:endParaRPr lang="en-US" dirty="0" smtClean="0"/>
          </a:p>
          <a:p>
            <a:pPr marL="0" indent="0" algn="l" rtl="0">
              <a:buNone/>
            </a:pPr>
            <a:r>
              <a:rPr lang="en-US" dirty="0" smtClean="0"/>
              <a:t>								from stud</a:t>
            </a:r>
          </a:p>
          <a:p>
            <a:pPr marL="0" indent="0" algn="l" rtl="0">
              <a:buNone/>
            </a:pPr>
            <a:r>
              <a:rPr lang="en-US" dirty="0" smtClean="0"/>
              <a:t>								where </a:t>
            </a:r>
            <a:r>
              <a:rPr lang="en-US" dirty="0" err="1" smtClean="0">
                <a:hlinkClick r:id="rId2"/>
              </a:rPr>
              <a:t>stud.clg</a:t>
            </a:r>
            <a:r>
              <a:rPr lang="en-US" dirty="0" smtClean="0">
                <a:hlinkClick r:id="rId2"/>
              </a:rPr>
              <a:t>#=@</a:t>
            </a:r>
            <a:r>
              <a:rPr lang="en-US" dirty="0" err="1" smtClean="0">
                <a:hlinkClick r:id="rId2"/>
              </a:rPr>
              <a:t>clgno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			and </a:t>
            </a:r>
            <a:r>
              <a:rPr lang="en-US" dirty="0" err="1" smtClean="0">
                <a:hlinkClick r:id="rId2"/>
              </a:rPr>
              <a:t>stud.clg</a:t>
            </a:r>
            <a:r>
              <a:rPr lang="en-US" dirty="0" smtClean="0">
                <a:hlinkClick r:id="rId2"/>
              </a:rPr>
              <a:t>#=@</a:t>
            </a:r>
            <a:r>
              <a:rPr lang="en-US" dirty="0" err="1" smtClean="0">
                <a:hlinkClick r:id="rId2"/>
              </a:rPr>
              <a:t>clgno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72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 7: پرس و جویی که مشخصات دانشجویان رتبه اول هر دانشکده را نمایش دهد.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Select  * </a:t>
            </a:r>
          </a:p>
          <a:p>
            <a:pPr marL="0" indent="0" algn="l" rtl="0">
              <a:buNone/>
            </a:pPr>
            <a:r>
              <a:rPr lang="en-US" dirty="0" smtClean="0"/>
              <a:t>from stud</a:t>
            </a:r>
          </a:p>
          <a:p>
            <a:pPr marL="0" indent="0" algn="l" rtl="0">
              <a:buNone/>
            </a:pPr>
            <a:r>
              <a:rPr lang="en-US" dirty="0" smtClean="0"/>
              <a:t>Where s#=</a:t>
            </a:r>
            <a:r>
              <a:rPr lang="en-US" dirty="0" err="1" smtClean="0"/>
              <a:t>dbo.stdmax</a:t>
            </a:r>
            <a:r>
              <a:rPr lang="en-US" dirty="0" smtClean="0"/>
              <a:t>(</a:t>
            </a:r>
            <a:r>
              <a:rPr lang="en-US" dirty="0" err="1" smtClean="0"/>
              <a:t>clg</a:t>
            </a:r>
            <a:r>
              <a:rPr lang="en-US" dirty="0" smtClean="0"/>
              <a:t>#)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153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تمرین 8: پرس و جویی که شماره و نام دانشجو، شماره درس، </a:t>
            </a:r>
            <a:r>
              <a:rPr lang="fa-IR" dirty="0" err="1" smtClean="0"/>
              <a:t>ترم</a:t>
            </a:r>
            <a:r>
              <a:rPr lang="fa-IR" dirty="0" smtClean="0"/>
              <a:t> اخذ و چندمین </a:t>
            </a:r>
            <a:r>
              <a:rPr lang="fa-IR" dirty="0" err="1" smtClean="0"/>
              <a:t>ترم</a:t>
            </a:r>
            <a:r>
              <a:rPr lang="fa-IR" dirty="0" smtClean="0"/>
              <a:t> تحصیل دانشجو را نمایش دهد.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dirty="0" smtClean="0"/>
              <a:t>Select stud.s#,</a:t>
            </a:r>
            <a:r>
              <a:rPr lang="en-US" dirty="0" err="1" smtClean="0"/>
              <a:t>sname,cname,term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	,</a:t>
            </a:r>
            <a:r>
              <a:rPr lang="en-US" dirty="0"/>
              <a:t> (term/10-left(stud.s#,2))*2+term%10</a:t>
            </a:r>
          </a:p>
          <a:p>
            <a:pPr marL="0" indent="0" algn="l" rtl="0">
              <a:buNone/>
            </a:pPr>
            <a:r>
              <a:rPr lang="en-US" dirty="0" smtClean="0"/>
              <a:t>From stud</a:t>
            </a:r>
          </a:p>
          <a:p>
            <a:pPr marL="0" indent="0" algn="l" rtl="0">
              <a:buNone/>
            </a:pPr>
            <a:r>
              <a:rPr lang="en-US" dirty="0" smtClean="0"/>
              <a:t>Inner join sec on </a:t>
            </a:r>
            <a:r>
              <a:rPr lang="en-US" dirty="0" err="1" smtClean="0"/>
              <a:t>stud.s</a:t>
            </a:r>
            <a:r>
              <a:rPr lang="en-US" dirty="0" smtClean="0"/>
              <a:t>#=</a:t>
            </a:r>
            <a:r>
              <a:rPr lang="en-US" dirty="0" err="1" smtClean="0"/>
              <a:t>sec.s</a:t>
            </a:r>
            <a:r>
              <a:rPr lang="en-US" dirty="0" smtClean="0"/>
              <a:t>#</a:t>
            </a:r>
          </a:p>
          <a:p>
            <a:pPr marL="0" indent="0" algn="l" rtl="0">
              <a:buNone/>
            </a:pPr>
            <a:r>
              <a:rPr lang="en-US" dirty="0" smtClean="0"/>
              <a:t>Inner join </a:t>
            </a:r>
            <a:r>
              <a:rPr lang="en-US" dirty="0" err="1" smtClean="0"/>
              <a:t>crs</a:t>
            </a:r>
            <a:r>
              <a:rPr lang="en-US" dirty="0" smtClean="0"/>
              <a:t> on </a:t>
            </a:r>
            <a:r>
              <a:rPr lang="en-US" dirty="0" err="1" smtClean="0"/>
              <a:t>crs.c</a:t>
            </a:r>
            <a:r>
              <a:rPr lang="en-US" dirty="0" smtClean="0"/>
              <a:t>#=</a:t>
            </a:r>
            <a:r>
              <a:rPr lang="en-US" dirty="0" err="1" smtClean="0"/>
              <a:t>sec.c</a:t>
            </a:r>
            <a:r>
              <a:rPr lang="en-US" dirty="0" smtClean="0"/>
              <a:t>#</a:t>
            </a:r>
          </a:p>
          <a:p>
            <a:pPr marL="0" indent="0" algn="r">
              <a:buNone/>
            </a:pPr>
            <a:r>
              <a:rPr lang="fa-IR" dirty="0" smtClean="0"/>
              <a:t>در این روش </a:t>
            </a:r>
            <a:r>
              <a:rPr lang="fa-IR" dirty="0" err="1" smtClean="0"/>
              <a:t>دروسی</a:t>
            </a:r>
            <a:r>
              <a:rPr lang="fa-IR" dirty="0" smtClean="0"/>
              <a:t> که در </a:t>
            </a:r>
            <a:r>
              <a:rPr lang="fa-IR" dirty="0" err="1" smtClean="0"/>
              <a:t>ترم</a:t>
            </a:r>
            <a:r>
              <a:rPr lang="fa-IR" dirty="0" smtClean="0"/>
              <a:t> تابستان اخذ شده </a:t>
            </a:r>
            <a:r>
              <a:rPr lang="fa-IR" dirty="0" err="1" smtClean="0"/>
              <a:t>بعنوان</a:t>
            </a:r>
            <a:r>
              <a:rPr lang="fa-IR" dirty="0" smtClean="0"/>
              <a:t> چندمین </a:t>
            </a:r>
            <a:r>
              <a:rPr lang="fa-IR" dirty="0" err="1" smtClean="0"/>
              <a:t>ترم</a:t>
            </a:r>
            <a:r>
              <a:rPr lang="fa-IR" dirty="0" smtClean="0"/>
              <a:t> دانشجو محاسبه می گردد؟</a:t>
            </a:r>
          </a:p>
          <a:p>
            <a:pPr marL="0" indent="0" algn="r">
              <a:buNone/>
            </a:pPr>
            <a:r>
              <a:rPr lang="fa-IR" dirty="0" smtClean="0"/>
              <a:t>اگر قرار باشد، شماره </a:t>
            </a:r>
            <a:r>
              <a:rPr lang="fa-IR" dirty="0" err="1" smtClean="0"/>
              <a:t>ترم</a:t>
            </a:r>
            <a:r>
              <a:rPr lang="fa-IR" dirty="0" smtClean="0"/>
              <a:t> دروس تابستان با </a:t>
            </a:r>
            <a:r>
              <a:rPr lang="fa-IR" dirty="0" err="1" smtClean="0"/>
              <a:t>نیمسال</a:t>
            </a:r>
            <a:r>
              <a:rPr lang="fa-IR" dirty="0" smtClean="0"/>
              <a:t> قبل نمایش داده شود، چه باید کرد؟</a:t>
            </a:r>
          </a:p>
          <a:p>
            <a:pPr marL="0" indent="0" algn="r">
              <a:buNone/>
            </a:pPr>
            <a:r>
              <a:rPr lang="fa-IR" dirty="0" smtClean="0"/>
              <a:t>(پاسخ در اسلاید بعدی)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292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2800" dirty="0"/>
              <a:t>تمرین 8: پرس و جویی که شماره و نام دانشجو، شماره درس، </a:t>
            </a:r>
            <a:r>
              <a:rPr lang="fa-IR" sz="2800" dirty="0" err="1"/>
              <a:t>ترم</a:t>
            </a:r>
            <a:r>
              <a:rPr lang="fa-IR" sz="2800" dirty="0"/>
              <a:t> اخذ و چندمین </a:t>
            </a:r>
            <a:r>
              <a:rPr lang="fa-IR" sz="2800" dirty="0" err="1"/>
              <a:t>ترم</a:t>
            </a:r>
            <a:r>
              <a:rPr lang="fa-IR" sz="2800" dirty="0"/>
              <a:t> تحصیل دانشجو را نمایش دهد. </a:t>
            </a:r>
            <a:r>
              <a:rPr lang="en-US" sz="2800" dirty="0" smtClean="0"/>
              <a:t>)</a:t>
            </a:r>
            <a:r>
              <a:rPr lang="fa-IR" sz="2800" dirty="0" err="1" smtClean="0"/>
              <a:t>ترم</a:t>
            </a:r>
            <a:r>
              <a:rPr lang="fa-IR" sz="2800" dirty="0" smtClean="0"/>
              <a:t> تابستان با </a:t>
            </a:r>
            <a:r>
              <a:rPr lang="fa-IR" sz="2800" dirty="0" err="1" smtClean="0"/>
              <a:t>ترم</a:t>
            </a:r>
            <a:r>
              <a:rPr lang="fa-IR" sz="2800" dirty="0" smtClean="0"/>
              <a:t> قبل)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/>
              <a:t>Select s#,</a:t>
            </a:r>
            <a:r>
              <a:rPr lang="en-US" dirty="0" err="1"/>
              <a:t>sname,cname,term</a:t>
            </a:r>
            <a:endParaRPr lang="en-US" dirty="0"/>
          </a:p>
          <a:p>
            <a:pPr marL="0" indent="0" algn="l" rtl="0">
              <a:buNone/>
            </a:pPr>
            <a:r>
              <a:rPr lang="fa-IR" dirty="0" smtClean="0"/>
              <a:t>		</a:t>
            </a:r>
            <a:r>
              <a:rPr lang="en-US" dirty="0" smtClean="0"/>
              <a:t>,case </a:t>
            </a:r>
            <a:r>
              <a:rPr lang="en-US" dirty="0"/>
              <a:t>term%10</a:t>
            </a:r>
          </a:p>
          <a:p>
            <a:pPr marL="0" indent="0" algn="l" rtl="0">
              <a:buNone/>
            </a:pPr>
            <a:r>
              <a:rPr lang="en-US" dirty="0" smtClean="0"/>
              <a:t>		when </a:t>
            </a:r>
            <a:r>
              <a:rPr lang="en-US" dirty="0"/>
              <a:t>3 then (term/10-left(stud.s#,2))*2+term%10-1</a:t>
            </a:r>
          </a:p>
          <a:p>
            <a:pPr marL="0" indent="0" algn="l" rtl="0">
              <a:buNone/>
            </a:pPr>
            <a:r>
              <a:rPr lang="en-US" dirty="0" smtClean="0"/>
              <a:t>		else </a:t>
            </a:r>
            <a:r>
              <a:rPr lang="en-US" dirty="0"/>
              <a:t>(term/10-left(stud.s#,2))*2+term%10 </a:t>
            </a:r>
          </a:p>
          <a:p>
            <a:pPr marL="0" indent="0" algn="l" rtl="0">
              <a:buNone/>
            </a:pPr>
            <a:r>
              <a:rPr lang="en-US" dirty="0" smtClean="0"/>
              <a:t>		end </a:t>
            </a:r>
            <a:r>
              <a:rPr lang="en-US" dirty="0"/>
              <a:t>as </a:t>
            </a:r>
            <a:r>
              <a:rPr lang="en-US" dirty="0" err="1"/>
              <a:t>noterm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From </a:t>
            </a:r>
            <a:r>
              <a:rPr lang="en-US" dirty="0"/>
              <a:t>stud</a:t>
            </a:r>
          </a:p>
          <a:p>
            <a:pPr marL="0" indent="0" algn="l" rtl="0">
              <a:buNone/>
            </a:pPr>
            <a:r>
              <a:rPr lang="en-US" dirty="0"/>
              <a:t>Inner join sec on </a:t>
            </a:r>
            <a:r>
              <a:rPr lang="en-US" dirty="0" err="1"/>
              <a:t>stud.s</a:t>
            </a:r>
            <a:r>
              <a:rPr lang="en-US" dirty="0"/>
              <a:t>#=</a:t>
            </a:r>
            <a:r>
              <a:rPr lang="en-US" dirty="0" err="1"/>
              <a:t>sec.s</a:t>
            </a:r>
            <a:r>
              <a:rPr lang="en-US" dirty="0"/>
              <a:t>#</a:t>
            </a:r>
          </a:p>
          <a:p>
            <a:pPr marL="0" indent="0" algn="l" rtl="0">
              <a:buNone/>
            </a:pPr>
            <a:r>
              <a:rPr lang="en-US" dirty="0"/>
              <a:t>Inner join </a:t>
            </a:r>
            <a:r>
              <a:rPr lang="en-US" dirty="0" err="1"/>
              <a:t>crs</a:t>
            </a:r>
            <a:r>
              <a:rPr lang="en-US" dirty="0"/>
              <a:t> on </a:t>
            </a:r>
            <a:r>
              <a:rPr lang="en-US" dirty="0" err="1"/>
              <a:t>crs.c</a:t>
            </a:r>
            <a:r>
              <a:rPr lang="en-US" dirty="0"/>
              <a:t>#=</a:t>
            </a:r>
            <a:r>
              <a:rPr lang="en-US" dirty="0" err="1"/>
              <a:t>sec.c</a:t>
            </a:r>
            <a:r>
              <a:rPr lang="en-US" dirty="0"/>
              <a:t>#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88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fa-IR" dirty="0" smtClean="0"/>
              <a:t>پرس و جویی که شماره دانشجویی، شماره </a:t>
            </a:r>
            <a:r>
              <a:rPr lang="fa-IR" dirty="0" err="1" smtClean="0"/>
              <a:t>ترم</a:t>
            </a:r>
            <a:r>
              <a:rPr lang="fa-IR" dirty="0" smtClean="0"/>
              <a:t>، تعداد واحد اخذ شده، تعداد واحد پاس شده و معدل </a:t>
            </a:r>
            <a:r>
              <a:rPr lang="fa-IR" dirty="0" err="1" smtClean="0"/>
              <a:t>ترم</a:t>
            </a:r>
            <a:r>
              <a:rPr lang="fa-IR" dirty="0" smtClean="0"/>
              <a:t> دانشجویان را نمایش دهد.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/>
              <a:t>پرس و جویی که لیست دانشجویان مشروط در </a:t>
            </a:r>
            <a:r>
              <a:rPr lang="fa-IR" dirty="0" err="1" smtClean="0"/>
              <a:t>نیمسال</a:t>
            </a:r>
            <a:r>
              <a:rPr lang="fa-IR" dirty="0" smtClean="0"/>
              <a:t> 932 را نمایش دهد</a:t>
            </a:r>
          </a:p>
          <a:p>
            <a:pPr marL="457200" indent="-457200">
              <a:buFont typeface="+mj-lt"/>
              <a:buAutoNum type="arabicPeriod"/>
            </a:pPr>
            <a:r>
              <a:rPr lang="fa-IR" dirty="0" smtClean="0"/>
              <a:t>پرس و جویی که لیست دانشجویان با حداقل سه </a:t>
            </a:r>
            <a:r>
              <a:rPr lang="fa-IR" dirty="0" err="1" smtClean="0"/>
              <a:t>ترم</a:t>
            </a:r>
            <a:r>
              <a:rPr lang="fa-IR" dirty="0" smtClean="0"/>
              <a:t> </a:t>
            </a:r>
            <a:r>
              <a:rPr lang="fa-IR" dirty="0" err="1" smtClean="0"/>
              <a:t>مشروطی</a:t>
            </a:r>
            <a:r>
              <a:rPr lang="fa-IR" dirty="0" smtClean="0"/>
              <a:t> را نمایش دهد.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04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smtClean="0"/>
              <a:t>دستور </a:t>
            </a:r>
            <a:r>
              <a:rPr lang="en-US" smtClean="0"/>
              <a:t>Select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02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فرمت دستور </a:t>
            </a:r>
            <a:r>
              <a:rPr lang="en-US" dirty="0" smtClean="0"/>
              <a:t>select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b="1" dirty="0" smtClean="0"/>
              <a:t>Select  col1,col2,…</a:t>
            </a:r>
          </a:p>
          <a:p>
            <a:pPr marL="0" indent="0" algn="l" rtl="0">
              <a:buNone/>
            </a:pPr>
            <a:r>
              <a:rPr lang="en-US" b="1" dirty="0" smtClean="0"/>
              <a:t>From tabl1</a:t>
            </a:r>
          </a:p>
          <a:p>
            <a:pPr marL="0" indent="0" algn="l" rtl="0">
              <a:buNone/>
            </a:pPr>
            <a:r>
              <a:rPr lang="en-US" b="1" dirty="0" smtClean="0"/>
              <a:t>[Inner join tabl2  on condition</a:t>
            </a:r>
          </a:p>
          <a:p>
            <a:pPr marL="0" indent="0" algn="l" rtl="0">
              <a:buNone/>
            </a:pPr>
            <a:r>
              <a:rPr lang="en-US" b="1" dirty="0" smtClean="0"/>
              <a:t>Inner join …</a:t>
            </a:r>
          </a:p>
          <a:p>
            <a:pPr marL="0" indent="0" algn="l" rtl="0">
              <a:buNone/>
            </a:pPr>
            <a:r>
              <a:rPr lang="en-US" b="1" dirty="0" smtClean="0"/>
              <a:t>Where cond</a:t>
            </a:r>
            <a:r>
              <a:rPr lang="en-US" b="1" dirty="0"/>
              <a:t>i</a:t>
            </a:r>
            <a:r>
              <a:rPr lang="en-US" b="1" dirty="0" smtClean="0"/>
              <a:t>tions</a:t>
            </a:r>
          </a:p>
          <a:p>
            <a:pPr marL="0" indent="0" algn="l" rtl="0">
              <a:buNone/>
            </a:pPr>
            <a:r>
              <a:rPr lang="en-US" b="1" dirty="0" smtClean="0"/>
              <a:t>Group by col[s]</a:t>
            </a:r>
          </a:p>
          <a:p>
            <a:pPr marL="0" indent="0" algn="l" rtl="0">
              <a:buNone/>
            </a:pPr>
            <a:r>
              <a:rPr lang="en-US" b="1" dirty="0" smtClean="0"/>
              <a:t>Having conditions</a:t>
            </a:r>
          </a:p>
          <a:p>
            <a:pPr marL="0" indent="0" algn="l" rtl="0">
              <a:buNone/>
            </a:pPr>
            <a:r>
              <a:rPr lang="en-US" b="1" dirty="0" smtClean="0"/>
              <a:t>Order by col[s]]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24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/>
              <a:t>تمرین1: محاسبه معدل دانشجویی با شماره دانشجویی 9024213</a:t>
            </a:r>
            <a:r>
              <a:rPr lang="en-US" sz="3200" dirty="0" smtClean="0"/>
              <a:t> </a:t>
            </a:r>
            <a:r>
              <a:rPr lang="fa-IR" sz="3200" dirty="0" smtClean="0"/>
              <a:t> در </a:t>
            </a:r>
            <a:r>
              <a:rPr lang="fa-IR" sz="3200" dirty="0" err="1"/>
              <a:t>ترم</a:t>
            </a:r>
            <a:r>
              <a:rPr lang="fa-IR" sz="3200" dirty="0"/>
              <a:t> 932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Select sum(score*unit)/sum(unit)</a:t>
            </a:r>
          </a:p>
          <a:p>
            <a:pPr algn="l" rtl="0"/>
            <a:r>
              <a:rPr lang="en-US" dirty="0" smtClean="0"/>
              <a:t>From sec</a:t>
            </a:r>
          </a:p>
          <a:p>
            <a:pPr algn="l" rtl="0"/>
            <a:r>
              <a:rPr lang="en-US" dirty="0" smtClean="0"/>
              <a:t>Inner join </a:t>
            </a:r>
            <a:r>
              <a:rPr lang="en-US" dirty="0" err="1" smtClean="0"/>
              <a:t>crs</a:t>
            </a:r>
            <a:r>
              <a:rPr lang="en-US" dirty="0" smtClean="0"/>
              <a:t> on </a:t>
            </a:r>
            <a:r>
              <a:rPr lang="en-US" dirty="0" err="1" smtClean="0"/>
              <a:t>crs.c</a:t>
            </a:r>
            <a:r>
              <a:rPr lang="en-US" dirty="0" smtClean="0"/>
              <a:t>#=</a:t>
            </a:r>
            <a:r>
              <a:rPr lang="en-US" dirty="0" err="1" smtClean="0"/>
              <a:t>sec.c</a:t>
            </a:r>
            <a:r>
              <a:rPr lang="en-US" dirty="0" smtClean="0"/>
              <a:t>#</a:t>
            </a:r>
          </a:p>
          <a:p>
            <a:pPr algn="l" rtl="0"/>
            <a:r>
              <a:rPr lang="en-US" dirty="0" smtClean="0"/>
              <a:t>Where term=932</a:t>
            </a:r>
          </a:p>
          <a:p>
            <a:pPr algn="l" rtl="0"/>
            <a:r>
              <a:rPr lang="en-US" dirty="0" smtClean="0"/>
              <a:t>And s#=9024213</a:t>
            </a:r>
            <a:endParaRPr lang="fa-IR" dirty="0" smtClean="0"/>
          </a:p>
          <a:p>
            <a:pPr algn="l" rtl="0"/>
            <a:r>
              <a:rPr lang="en-US" dirty="0" smtClean="0"/>
              <a:t>And score is not null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06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3200" dirty="0" smtClean="0"/>
              <a:t>تمرین2: </a:t>
            </a:r>
            <a:r>
              <a:rPr lang="fa-IR" sz="3200" dirty="0" err="1" smtClean="0"/>
              <a:t>تابعی</a:t>
            </a:r>
            <a:r>
              <a:rPr lang="fa-IR" sz="3200" dirty="0" smtClean="0"/>
              <a:t> ایجاد نمایید که شماره دانشجو و شماره </a:t>
            </a:r>
            <a:r>
              <a:rPr lang="fa-IR" sz="3200" dirty="0" err="1" smtClean="0"/>
              <a:t>ترم</a:t>
            </a:r>
            <a:r>
              <a:rPr lang="fa-IR" sz="3200" dirty="0" smtClean="0"/>
              <a:t> را گرفته معدل </a:t>
            </a:r>
            <a:r>
              <a:rPr lang="fa-IR" sz="3200" dirty="0" err="1" smtClean="0"/>
              <a:t>نیمسال</a:t>
            </a:r>
            <a:r>
              <a:rPr lang="fa-IR" sz="3200" dirty="0" smtClean="0"/>
              <a:t> مذکور را محاسبه </a:t>
            </a:r>
            <a:r>
              <a:rPr lang="fa-IR" sz="3200" smtClean="0"/>
              <a:t>و </a:t>
            </a:r>
            <a:r>
              <a:rPr lang="fa-IR" sz="3200" smtClean="0"/>
              <a:t>به عنوان </a:t>
            </a:r>
            <a:r>
              <a:rPr lang="fa-IR" sz="3200" dirty="0" smtClean="0"/>
              <a:t>خروجی برگرداند.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 smtClean="0"/>
              <a:t>Create function </a:t>
            </a:r>
            <a:r>
              <a:rPr lang="en-US" dirty="0" err="1" smtClean="0"/>
              <a:t>termavg</a:t>
            </a:r>
            <a:r>
              <a:rPr lang="en-US" dirty="0" smtClean="0"/>
              <a:t> (@</a:t>
            </a:r>
            <a:r>
              <a:rPr lang="en-US" dirty="0" err="1" smtClean="0"/>
              <a:t>stno</a:t>
            </a:r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,@</a:t>
            </a:r>
            <a:r>
              <a:rPr lang="en-US" dirty="0" err="1" smtClean="0"/>
              <a:t>trmno</a:t>
            </a:r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 smtClean="0"/>
              <a:t>Returns float</a:t>
            </a:r>
          </a:p>
          <a:p>
            <a:pPr marL="0" indent="0" algn="l" rtl="0">
              <a:buNone/>
            </a:pPr>
            <a:r>
              <a:rPr lang="en-US" dirty="0" smtClean="0"/>
              <a:t>begin</a:t>
            </a:r>
          </a:p>
          <a:p>
            <a:pPr marL="0" indent="0" algn="l" rtl="0">
              <a:buNone/>
            </a:pPr>
            <a:r>
              <a:rPr lang="en-US" dirty="0" smtClean="0"/>
              <a:t>	return( Select </a:t>
            </a:r>
            <a:r>
              <a:rPr lang="en-US" dirty="0"/>
              <a:t>sum(score*unit)/sum(unit)</a:t>
            </a:r>
          </a:p>
          <a:p>
            <a:pPr marL="0" indent="0" algn="l" rtl="0">
              <a:buNone/>
            </a:pPr>
            <a:r>
              <a:rPr lang="en-US" dirty="0" smtClean="0"/>
              <a:t>		From </a:t>
            </a:r>
            <a:r>
              <a:rPr lang="en-US" dirty="0"/>
              <a:t>sec</a:t>
            </a:r>
          </a:p>
          <a:p>
            <a:pPr marL="0" indent="0" algn="l" rtl="0">
              <a:buNone/>
            </a:pPr>
            <a:r>
              <a:rPr lang="en-US" dirty="0" smtClean="0"/>
              <a:t>		Inner </a:t>
            </a:r>
            <a:r>
              <a:rPr lang="en-US" dirty="0"/>
              <a:t>join </a:t>
            </a:r>
            <a:r>
              <a:rPr lang="en-US" dirty="0" err="1"/>
              <a:t>crs</a:t>
            </a:r>
            <a:r>
              <a:rPr lang="en-US" dirty="0"/>
              <a:t> on </a:t>
            </a:r>
            <a:r>
              <a:rPr lang="en-US" dirty="0" err="1"/>
              <a:t>crs.c</a:t>
            </a:r>
            <a:r>
              <a:rPr lang="en-US" dirty="0"/>
              <a:t>#=</a:t>
            </a:r>
            <a:r>
              <a:rPr lang="en-US" dirty="0" err="1"/>
              <a:t>sec.c</a:t>
            </a:r>
            <a:r>
              <a:rPr lang="en-US" dirty="0"/>
              <a:t>#</a:t>
            </a:r>
          </a:p>
          <a:p>
            <a:pPr marL="0" indent="0" algn="l" rtl="0">
              <a:buNone/>
            </a:pPr>
            <a:r>
              <a:rPr lang="en-US" dirty="0" smtClean="0"/>
              <a:t>		Where term=@</a:t>
            </a:r>
            <a:r>
              <a:rPr lang="en-US" dirty="0" err="1" smtClean="0"/>
              <a:t>trmno</a:t>
            </a:r>
            <a:endParaRPr lang="en-US" dirty="0"/>
          </a:p>
          <a:p>
            <a:pPr marL="0" indent="0" algn="l" rtl="0">
              <a:buNone/>
            </a:pPr>
            <a:r>
              <a:rPr lang="en-US" dirty="0" smtClean="0"/>
              <a:t>		And </a:t>
            </a:r>
            <a:r>
              <a:rPr lang="en-US" dirty="0"/>
              <a:t>s</a:t>
            </a:r>
            <a:r>
              <a:rPr lang="en-US" dirty="0" smtClean="0"/>
              <a:t>#=@</a:t>
            </a:r>
            <a:r>
              <a:rPr lang="en-US" dirty="0" err="1" smtClean="0"/>
              <a:t>stno</a:t>
            </a:r>
            <a:endParaRPr lang="fa-IR" dirty="0"/>
          </a:p>
          <a:p>
            <a:pPr marL="0" indent="0" algn="l" rtl="0">
              <a:buNone/>
            </a:pPr>
            <a:r>
              <a:rPr lang="en-US" dirty="0" smtClean="0"/>
              <a:t>		And </a:t>
            </a:r>
            <a:r>
              <a:rPr lang="en-US" dirty="0"/>
              <a:t>score is not </a:t>
            </a:r>
            <a:r>
              <a:rPr lang="en-US" dirty="0" smtClean="0"/>
              <a:t>null)</a:t>
            </a:r>
          </a:p>
          <a:p>
            <a:pPr marL="0" indent="0" algn="l" rtl="0">
              <a:buNone/>
            </a:pPr>
            <a:r>
              <a:rPr lang="en-US" dirty="0" smtClean="0"/>
              <a:t>end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81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sz="3200" dirty="0" smtClean="0"/>
              <a:t>تمرین3: محاسبه معدل دانشجویی با شماره دانشجویی 9024213</a:t>
            </a:r>
            <a:r>
              <a:rPr lang="en-US" sz="3200" dirty="0" smtClean="0"/>
              <a:t> </a:t>
            </a:r>
            <a:r>
              <a:rPr lang="fa-IR" sz="3200" dirty="0" smtClean="0"/>
              <a:t> در </a:t>
            </a:r>
            <a:r>
              <a:rPr lang="fa-IR" sz="3200" dirty="0" err="1" smtClean="0"/>
              <a:t>ترم</a:t>
            </a:r>
            <a:r>
              <a:rPr lang="fa-IR" sz="3200" dirty="0" smtClean="0"/>
              <a:t> 932 با استفاده از فراخوانی تابع </a:t>
            </a:r>
            <a:r>
              <a:rPr lang="en-US" sz="3200" dirty="0" err="1" smtClean="0"/>
              <a:t>termavg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Select  </a:t>
            </a:r>
            <a:r>
              <a:rPr lang="en-US" dirty="0" err="1" smtClean="0"/>
              <a:t>dbo.termavg</a:t>
            </a:r>
            <a:r>
              <a:rPr lang="en-US" dirty="0" smtClean="0"/>
              <a:t>(9024213,932)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50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200" dirty="0" smtClean="0"/>
              <a:t>تمرین4: </a:t>
            </a:r>
            <a:r>
              <a:rPr lang="fa-IR" sz="2800" dirty="0" smtClean="0"/>
              <a:t>پرس و جویی بنویسید که معدل </a:t>
            </a:r>
            <a:r>
              <a:rPr lang="fa-IR" sz="2800" dirty="0" err="1" smtClean="0"/>
              <a:t>ترم</a:t>
            </a:r>
            <a:r>
              <a:rPr lang="fa-IR" sz="2800" dirty="0" smtClean="0"/>
              <a:t> 932 دانشجویان دانشکده کامپیوتر را محاسبه نماید.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None/>
            </a:pPr>
            <a:r>
              <a:rPr lang="en-US" smtClean="0"/>
              <a:t>Select  Distinct stud.s</a:t>
            </a:r>
            <a:r>
              <a:rPr lang="en-US" dirty="0" smtClean="0"/>
              <a:t>#,</a:t>
            </a:r>
            <a:r>
              <a:rPr lang="en-US" dirty="0" err="1" smtClean="0"/>
              <a:t>sname,dbo.termavg</a:t>
            </a:r>
            <a:r>
              <a:rPr lang="en-US" dirty="0" smtClean="0"/>
              <a:t>(stud.s#,932)</a:t>
            </a:r>
          </a:p>
          <a:p>
            <a:pPr marL="0" indent="0" algn="l" rtl="0">
              <a:buNone/>
            </a:pPr>
            <a:r>
              <a:rPr lang="en-US" dirty="0" smtClean="0"/>
              <a:t>From stud</a:t>
            </a:r>
          </a:p>
          <a:p>
            <a:pPr marL="0" indent="0" algn="l" rtl="0">
              <a:buNone/>
            </a:pPr>
            <a:r>
              <a:rPr lang="en-US" dirty="0" smtClean="0"/>
              <a:t>Inner join sec on </a:t>
            </a:r>
            <a:r>
              <a:rPr lang="en-US" dirty="0" err="1" smtClean="0"/>
              <a:t>sec.s</a:t>
            </a:r>
            <a:r>
              <a:rPr lang="en-US" dirty="0" smtClean="0"/>
              <a:t>#=</a:t>
            </a:r>
            <a:r>
              <a:rPr lang="en-US" dirty="0" err="1" smtClean="0"/>
              <a:t>stud.s</a:t>
            </a:r>
            <a:r>
              <a:rPr lang="en-US" dirty="0" smtClean="0"/>
              <a:t>#</a:t>
            </a:r>
          </a:p>
          <a:p>
            <a:pPr marL="0" indent="0" algn="l" rtl="0">
              <a:buNone/>
            </a:pPr>
            <a:r>
              <a:rPr lang="en-US" dirty="0" smtClean="0"/>
              <a:t>Inner join </a:t>
            </a:r>
            <a:r>
              <a:rPr lang="en-US" dirty="0" err="1" smtClean="0"/>
              <a:t>clg</a:t>
            </a:r>
            <a:r>
              <a:rPr lang="en-US" dirty="0" smtClean="0"/>
              <a:t> on </a:t>
            </a:r>
            <a:r>
              <a:rPr lang="en-US" dirty="0" err="1" smtClean="0"/>
              <a:t>clg.clg</a:t>
            </a:r>
            <a:r>
              <a:rPr lang="en-US" dirty="0" smtClean="0"/>
              <a:t>#=</a:t>
            </a:r>
            <a:r>
              <a:rPr lang="en-US" dirty="0" err="1" smtClean="0"/>
              <a:t>stud.clg</a:t>
            </a:r>
            <a:r>
              <a:rPr lang="en-US" dirty="0" smtClean="0"/>
              <a:t>#</a:t>
            </a:r>
          </a:p>
          <a:p>
            <a:pPr marL="0" indent="0" algn="l" rtl="0">
              <a:buNone/>
            </a:pPr>
            <a:r>
              <a:rPr lang="en-US" dirty="0" smtClean="0"/>
              <a:t>Where </a:t>
            </a:r>
            <a:r>
              <a:rPr lang="en-US" dirty="0" err="1" smtClean="0"/>
              <a:t>clgname</a:t>
            </a:r>
            <a:r>
              <a:rPr lang="en-US" dirty="0" smtClean="0"/>
              <a:t>=‘</a:t>
            </a:r>
            <a:r>
              <a:rPr lang="fa-IR" dirty="0" smtClean="0"/>
              <a:t>کامپیوتر</a:t>
            </a:r>
            <a:r>
              <a:rPr lang="en-US" dirty="0" smtClean="0"/>
              <a:t>’</a:t>
            </a:r>
          </a:p>
          <a:p>
            <a:pPr marL="0" indent="0" algn="l" rtl="0">
              <a:buNone/>
            </a:pPr>
            <a:r>
              <a:rPr lang="en-US" dirty="0" smtClean="0"/>
              <a:t>And term=392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23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تمرین5: پرس و جویی که دانشجوی رتبه اول دانشکده کام‍‍</a:t>
            </a:r>
            <a:r>
              <a:rPr lang="fa-IR" dirty="0" err="1" smtClean="0"/>
              <a:t>پیوتر</a:t>
            </a:r>
            <a:r>
              <a:rPr lang="fa-IR" dirty="0" smtClean="0"/>
              <a:t> را در </a:t>
            </a:r>
            <a:r>
              <a:rPr lang="fa-IR" dirty="0" err="1" smtClean="0"/>
              <a:t>ترم</a:t>
            </a:r>
            <a:r>
              <a:rPr lang="fa-IR" dirty="0" smtClean="0"/>
              <a:t> 932 یافته و نمایش دهد.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 rtl="0">
              <a:buNone/>
            </a:pPr>
            <a:r>
              <a:rPr lang="en-US" dirty="0"/>
              <a:t>Select  </a:t>
            </a:r>
            <a:r>
              <a:rPr lang="en-US" dirty="0" smtClean="0"/>
              <a:t>stud.s</a:t>
            </a:r>
            <a:r>
              <a:rPr lang="en-US" dirty="0"/>
              <a:t>#,</a:t>
            </a:r>
            <a:r>
              <a:rPr lang="en-US" dirty="0" err="1" smtClean="0"/>
              <a:t>sname,dbo.termavg</a:t>
            </a:r>
            <a:r>
              <a:rPr lang="en-US" dirty="0" smtClean="0"/>
              <a:t>(stud.s</a:t>
            </a:r>
            <a:r>
              <a:rPr lang="en-US" dirty="0"/>
              <a:t>#,932)</a:t>
            </a:r>
          </a:p>
          <a:p>
            <a:pPr marL="0" indent="0" algn="l" rtl="0">
              <a:buNone/>
            </a:pPr>
            <a:r>
              <a:rPr lang="en-US" dirty="0"/>
              <a:t>From stud</a:t>
            </a:r>
          </a:p>
          <a:p>
            <a:pPr marL="0" indent="0" algn="l" rtl="0">
              <a:buNone/>
            </a:pPr>
            <a:r>
              <a:rPr lang="en-US" dirty="0"/>
              <a:t>Inner join sec on </a:t>
            </a:r>
            <a:r>
              <a:rPr lang="en-US" dirty="0" err="1"/>
              <a:t>sec.s</a:t>
            </a:r>
            <a:r>
              <a:rPr lang="en-US" dirty="0"/>
              <a:t>#=</a:t>
            </a:r>
            <a:r>
              <a:rPr lang="en-US" dirty="0" err="1"/>
              <a:t>stud.s</a:t>
            </a:r>
            <a:r>
              <a:rPr lang="en-US" dirty="0"/>
              <a:t>#</a:t>
            </a:r>
          </a:p>
          <a:p>
            <a:pPr marL="0" indent="0" algn="l" rtl="0">
              <a:buNone/>
            </a:pPr>
            <a:r>
              <a:rPr lang="en-US" dirty="0"/>
              <a:t>Inner join </a:t>
            </a:r>
            <a:r>
              <a:rPr lang="en-US" dirty="0" err="1"/>
              <a:t>clg</a:t>
            </a:r>
            <a:r>
              <a:rPr lang="en-US" dirty="0"/>
              <a:t> on </a:t>
            </a:r>
            <a:r>
              <a:rPr lang="en-US" dirty="0" err="1"/>
              <a:t>clg.clg</a:t>
            </a:r>
            <a:r>
              <a:rPr lang="en-US" dirty="0"/>
              <a:t>#=</a:t>
            </a:r>
            <a:r>
              <a:rPr lang="en-US" dirty="0" err="1"/>
              <a:t>stud.clg</a:t>
            </a:r>
            <a:r>
              <a:rPr lang="en-US" dirty="0"/>
              <a:t>#</a:t>
            </a:r>
          </a:p>
          <a:p>
            <a:pPr marL="0" indent="0" algn="l" rtl="0">
              <a:buNone/>
            </a:pPr>
            <a:r>
              <a:rPr lang="en-US" dirty="0"/>
              <a:t>Where </a:t>
            </a:r>
            <a:r>
              <a:rPr lang="en-US" dirty="0" err="1"/>
              <a:t>clgname</a:t>
            </a:r>
            <a:r>
              <a:rPr lang="en-US" dirty="0"/>
              <a:t>=‘</a:t>
            </a:r>
            <a:r>
              <a:rPr lang="fa-IR" dirty="0"/>
              <a:t>کامپیوتر</a:t>
            </a:r>
            <a:r>
              <a:rPr lang="en-US" dirty="0"/>
              <a:t>’</a:t>
            </a:r>
          </a:p>
          <a:p>
            <a:pPr marL="0" indent="0" algn="l" rtl="0">
              <a:buNone/>
            </a:pPr>
            <a:r>
              <a:rPr lang="en-US" dirty="0"/>
              <a:t>And </a:t>
            </a:r>
            <a:r>
              <a:rPr lang="en-US" dirty="0" smtClean="0"/>
              <a:t>term=392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And </a:t>
            </a:r>
            <a:r>
              <a:rPr lang="en-US" dirty="0" err="1" smtClean="0"/>
              <a:t>dbo.termavg</a:t>
            </a:r>
            <a:r>
              <a:rPr lang="en-US" dirty="0" smtClean="0"/>
              <a:t>(stud.s#,932) &gt;= all (select </a:t>
            </a:r>
            <a:r>
              <a:rPr lang="en-US" dirty="0" err="1" smtClean="0"/>
              <a:t>dbo</a:t>
            </a:r>
            <a:r>
              <a:rPr lang="en-US" dirty="0" smtClean="0"/>
              <a:t>.</a:t>
            </a:r>
            <a:r>
              <a:rPr lang="en-US" dirty="0"/>
              <a:t> </a:t>
            </a:r>
            <a:r>
              <a:rPr lang="en-US" dirty="0" err="1"/>
              <a:t>termavg</a:t>
            </a:r>
            <a:r>
              <a:rPr lang="en-US" dirty="0"/>
              <a:t>(s#,932</a:t>
            </a:r>
            <a:r>
              <a:rPr lang="en-US" dirty="0" smtClean="0"/>
              <a:t>)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						from stud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						where </a:t>
            </a:r>
            <a:r>
              <a:rPr lang="en-US" dirty="0" err="1" smtClean="0"/>
              <a:t>stud.clg</a:t>
            </a:r>
            <a:r>
              <a:rPr lang="en-US" dirty="0" smtClean="0"/>
              <a:t>#=</a:t>
            </a:r>
            <a:r>
              <a:rPr lang="en-US" dirty="0" err="1" smtClean="0"/>
              <a:t>clg.clg</a:t>
            </a:r>
            <a:r>
              <a:rPr lang="en-US" dirty="0" smtClean="0"/>
              <a:t>#</a:t>
            </a:r>
          </a:p>
          <a:p>
            <a:pPr marL="0" indent="0" algn="l" rtl="0">
              <a:buNone/>
            </a:pPr>
            <a:r>
              <a:rPr lang="en-US" dirty="0"/>
              <a:t>	</a:t>
            </a:r>
            <a:r>
              <a:rPr lang="en-US" dirty="0" smtClean="0"/>
              <a:t>								and </a:t>
            </a:r>
            <a:r>
              <a:rPr lang="en-US" dirty="0" err="1"/>
              <a:t>dbo</a:t>
            </a:r>
            <a:r>
              <a:rPr lang="en-US" dirty="0"/>
              <a:t>. </a:t>
            </a:r>
            <a:r>
              <a:rPr lang="en-US" dirty="0" err="1"/>
              <a:t>termavg</a:t>
            </a:r>
            <a:r>
              <a:rPr lang="en-US" dirty="0"/>
              <a:t>(s#,</a:t>
            </a:r>
            <a:r>
              <a:rPr lang="en-US" dirty="0" smtClean="0"/>
              <a:t>932</a:t>
            </a:r>
            <a:r>
              <a:rPr lang="en-US" smtClean="0"/>
              <a:t>) is not null)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142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تمرین5: پرس و جویی که دانشجوی رتبه اول دانشکده کام‍‍</a:t>
            </a:r>
            <a:r>
              <a:rPr lang="fa-IR" dirty="0" err="1" smtClean="0"/>
              <a:t>پیوتر</a:t>
            </a:r>
            <a:r>
              <a:rPr lang="fa-IR" dirty="0" smtClean="0"/>
              <a:t> را در </a:t>
            </a:r>
            <a:r>
              <a:rPr lang="fa-IR" dirty="0" err="1" smtClean="0"/>
              <a:t>ترم</a:t>
            </a:r>
            <a:r>
              <a:rPr lang="fa-IR" dirty="0" smtClean="0"/>
              <a:t> 932 یافته و نمایش دهد.</a:t>
            </a:r>
            <a:r>
              <a:rPr lang="en-US" dirty="0" smtClean="0"/>
              <a:t> </a:t>
            </a:r>
            <a:r>
              <a:rPr lang="fa-IR" dirty="0" smtClean="0"/>
              <a:t>(روش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r>
              <a:rPr lang="en-US" dirty="0"/>
              <a:t>Select  </a:t>
            </a:r>
            <a:r>
              <a:rPr lang="en-US" dirty="0" smtClean="0"/>
              <a:t>top 1 stud.s</a:t>
            </a:r>
            <a:r>
              <a:rPr lang="en-US" dirty="0"/>
              <a:t>#,</a:t>
            </a:r>
            <a:r>
              <a:rPr lang="en-US" dirty="0" err="1" smtClean="0"/>
              <a:t>sname</a:t>
            </a:r>
            <a:r>
              <a:rPr lang="en-US" dirty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dbo.termavg</a:t>
            </a:r>
            <a:r>
              <a:rPr lang="en-US" dirty="0" smtClean="0"/>
              <a:t>(stud.s</a:t>
            </a:r>
            <a:r>
              <a:rPr lang="en-US" dirty="0"/>
              <a:t>#,932</a:t>
            </a:r>
            <a:r>
              <a:rPr lang="en-US" dirty="0" smtClean="0"/>
              <a:t>) as </a:t>
            </a:r>
            <a:r>
              <a:rPr lang="en-US" dirty="0" err="1" smtClean="0"/>
              <a:t>avgterm</a:t>
            </a:r>
            <a:endParaRPr lang="en-US" dirty="0"/>
          </a:p>
          <a:p>
            <a:pPr marL="0" indent="0" algn="l" rtl="0">
              <a:buNone/>
            </a:pPr>
            <a:r>
              <a:rPr lang="en-US" dirty="0"/>
              <a:t>From stud</a:t>
            </a:r>
          </a:p>
          <a:p>
            <a:pPr marL="0" indent="0" algn="l" rtl="0">
              <a:buNone/>
            </a:pPr>
            <a:r>
              <a:rPr lang="en-US" dirty="0"/>
              <a:t>Inner join sec on </a:t>
            </a:r>
            <a:r>
              <a:rPr lang="en-US" dirty="0" err="1"/>
              <a:t>sec.s</a:t>
            </a:r>
            <a:r>
              <a:rPr lang="en-US" dirty="0"/>
              <a:t>#=</a:t>
            </a:r>
            <a:r>
              <a:rPr lang="en-US" dirty="0" err="1"/>
              <a:t>stud.s</a:t>
            </a:r>
            <a:r>
              <a:rPr lang="en-US" dirty="0"/>
              <a:t>#</a:t>
            </a:r>
          </a:p>
          <a:p>
            <a:pPr marL="0" indent="0" algn="l" rtl="0">
              <a:buNone/>
            </a:pPr>
            <a:r>
              <a:rPr lang="en-US" dirty="0"/>
              <a:t>Inner join </a:t>
            </a:r>
            <a:r>
              <a:rPr lang="en-US" dirty="0" err="1"/>
              <a:t>clg</a:t>
            </a:r>
            <a:r>
              <a:rPr lang="en-US" dirty="0"/>
              <a:t> on </a:t>
            </a:r>
            <a:r>
              <a:rPr lang="en-US" dirty="0" err="1"/>
              <a:t>clg.clg</a:t>
            </a:r>
            <a:r>
              <a:rPr lang="en-US" dirty="0"/>
              <a:t>#=</a:t>
            </a:r>
            <a:r>
              <a:rPr lang="en-US" dirty="0" err="1"/>
              <a:t>stud.clg</a:t>
            </a:r>
            <a:r>
              <a:rPr lang="en-US" dirty="0"/>
              <a:t>#</a:t>
            </a:r>
          </a:p>
          <a:p>
            <a:pPr marL="0" indent="0" algn="l" rtl="0">
              <a:buNone/>
            </a:pPr>
            <a:r>
              <a:rPr lang="en-US" dirty="0"/>
              <a:t>Where </a:t>
            </a:r>
            <a:r>
              <a:rPr lang="en-US" dirty="0" err="1"/>
              <a:t>clgname</a:t>
            </a:r>
            <a:r>
              <a:rPr lang="en-US" dirty="0"/>
              <a:t>=‘</a:t>
            </a:r>
            <a:r>
              <a:rPr lang="fa-IR" dirty="0"/>
              <a:t>کامپیوتر</a:t>
            </a:r>
            <a:r>
              <a:rPr lang="en-US" dirty="0"/>
              <a:t>’</a:t>
            </a:r>
          </a:p>
          <a:p>
            <a:pPr marL="0" indent="0" algn="l" rtl="0">
              <a:buNone/>
            </a:pPr>
            <a:r>
              <a:rPr lang="en-US" dirty="0"/>
              <a:t>And </a:t>
            </a:r>
            <a:r>
              <a:rPr lang="en-US" dirty="0" smtClean="0"/>
              <a:t>term=392</a:t>
            </a:r>
            <a:endParaRPr lang="fa-IR" dirty="0" smtClean="0"/>
          </a:p>
          <a:p>
            <a:pPr marL="0" indent="0" algn="l" rtl="0">
              <a:buNone/>
            </a:pPr>
            <a:r>
              <a:rPr lang="en-US" dirty="0" smtClean="0"/>
              <a:t>Order by </a:t>
            </a:r>
            <a:r>
              <a:rPr lang="en-US" dirty="0" err="1" smtClean="0"/>
              <a:t>avgterm</a:t>
            </a:r>
            <a:r>
              <a:rPr lang="en-US" dirty="0" smtClean="0"/>
              <a:t> DESC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297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1521</TotalTime>
  <Words>505</Words>
  <Application>Microsoft Office PowerPoint</Application>
  <PresentationFormat>Widescreen</PresentationFormat>
  <Paragraphs>109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B Traffic</vt:lpstr>
      <vt:lpstr>B Yagut</vt:lpstr>
      <vt:lpstr>Calibri</vt:lpstr>
      <vt:lpstr>Century Gothic</vt:lpstr>
      <vt:lpstr>Tahoma</vt:lpstr>
      <vt:lpstr>Wingdings 3</vt:lpstr>
      <vt:lpstr>Wisp</vt:lpstr>
      <vt:lpstr>Query</vt:lpstr>
      <vt:lpstr>فهرست</vt:lpstr>
      <vt:lpstr>فرمت دستور select</vt:lpstr>
      <vt:lpstr>تمرین1: محاسبه معدل دانشجویی با شماره دانشجویی 9024213  در ترم 932</vt:lpstr>
      <vt:lpstr>تمرین2: تابعی ایجاد نمایید که شماره دانشجو و شماره ترم را گرفته معدل نیمسال مذکور را محاسبه و به عنوان خروجی برگرداند.</vt:lpstr>
      <vt:lpstr>تمرین3: محاسبه معدل دانشجویی با شماره دانشجویی 9024213  در ترم 932 با استفاده از فراخوانی تابع termavg</vt:lpstr>
      <vt:lpstr>تمرین4: پرس و جویی بنویسید که معدل ترم 932 دانشجویان دانشکده کامپیوتر را محاسبه نماید.</vt:lpstr>
      <vt:lpstr>تمرین5: پرس و جویی که دانشجوی رتبه اول دانشکده کام‍‍پیوتر را در ترم 932 یافته و نمایش دهد.</vt:lpstr>
      <vt:lpstr>تمرین5: پرس و جویی که دانشجوی رتبه اول دانشکده کام‍‍پیوتر را در ترم 932 یافته و نمایش دهد. (روش 2)</vt:lpstr>
      <vt:lpstr>تمرین 6: تابعی ایجاد نمایید که شماره دانشکده را گرفته شماره دانشجوی رتبه اول آن دانشکده را برگرداند.</vt:lpstr>
      <vt:lpstr>تمرین 7: پرس و جویی که مشخصات دانشجویان رتبه اول هر دانشکده را نمایش دهد.</vt:lpstr>
      <vt:lpstr>تمرین 8: پرس و جویی که شماره و نام دانشجو، شماره درس، ترم اخذ و چندمین ترم تحصیل دانشجو را نمایش دهد. </vt:lpstr>
      <vt:lpstr>تمرین 8: پرس و جویی که شماره و نام دانشجو، شماره درس، ترم اخذ و چندمین ترم تحصیل دانشجو را نمایش دهد. )ترم تابستان با ترم قبل)</vt:lpstr>
      <vt:lpstr>تمرین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cursor</dc:title>
  <dc:creator>Mohsen</dc:creator>
  <cp:lastModifiedBy>Windows User</cp:lastModifiedBy>
  <cp:revision>71</cp:revision>
  <dcterms:created xsi:type="dcterms:W3CDTF">2015-05-06T03:23:21Z</dcterms:created>
  <dcterms:modified xsi:type="dcterms:W3CDTF">2018-05-26T22:47:22Z</dcterms:modified>
</cp:coreProperties>
</file>