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notesMasterIdLst>
    <p:notesMasterId r:id="rId58"/>
  </p:notesMasterIdLst>
  <p:sldIdLst>
    <p:sldId id="256" r:id="rId2"/>
    <p:sldId id="257" r:id="rId3"/>
    <p:sldId id="258" r:id="rId4"/>
    <p:sldId id="259" r:id="rId5"/>
    <p:sldId id="260" r:id="rId6"/>
    <p:sldId id="292" r:id="rId7"/>
    <p:sldId id="293" r:id="rId8"/>
    <p:sldId id="294" r:id="rId9"/>
    <p:sldId id="296" r:id="rId10"/>
    <p:sldId id="295" r:id="rId11"/>
    <p:sldId id="297" r:id="rId12"/>
    <p:sldId id="314" r:id="rId13"/>
    <p:sldId id="298" r:id="rId14"/>
    <p:sldId id="299" r:id="rId15"/>
    <p:sldId id="304" r:id="rId16"/>
    <p:sldId id="305" r:id="rId17"/>
    <p:sldId id="306" r:id="rId18"/>
    <p:sldId id="275" r:id="rId19"/>
    <p:sldId id="300" r:id="rId20"/>
    <p:sldId id="301" r:id="rId21"/>
    <p:sldId id="302" r:id="rId22"/>
    <p:sldId id="303" r:id="rId23"/>
    <p:sldId id="273" r:id="rId24"/>
    <p:sldId id="272" r:id="rId25"/>
    <p:sldId id="261" r:id="rId26"/>
    <p:sldId id="262" r:id="rId27"/>
    <p:sldId id="263" r:id="rId28"/>
    <p:sldId id="264" r:id="rId29"/>
    <p:sldId id="265" r:id="rId30"/>
    <p:sldId id="266" r:id="rId31"/>
    <p:sldId id="267" r:id="rId32"/>
    <p:sldId id="268" r:id="rId33"/>
    <p:sldId id="269" r:id="rId34"/>
    <p:sldId id="274" r:id="rId35"/>
    <p:sldId id="276" r:id="rId36"/>
    <p:sldId id="277" r:id="rId37"/>
    <p:sldId id="278" r:id="rId38"/>
    <p:sldId id="279" r:id="rId39"/>
    <p:sldId id="280" r:id="rId40"/>
    <p:sldId id="281" r:id="rId41"/>
    <p:sldId id="282" r:id="rId42"/>
    <p:sldId id="283" r:id="rId43"/>
    <p:sldId id="284" r:id="rId44"/>
    <p:sldId id="286" r:id="rId45"/>
    <p:sldId id="287" r:id="rId46"/>
    <p:sldId id="288" r:id="rId47"/>
    <p:sldId id="289" r:id="rId48"/>
    <p:sldId id="285" r:id="rId49"/>
    <p:sldId id="291" r:id="rId50"/>
    <p:sldId id="308" r:id="rId51"/>
    <p:sldId id="309" r:id="rId52"/>
    <p:sldId id="310" r:id="rId53"/>
    <p:sldId id="311" r:id="rId54"/>
    <p:sldId id="312" r:id="rId55"/>
    <p:sldId id="313" r:id="rId56"/>
    <p:sldId id="307" r:id="rId5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sullenb" initials="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9D64E-4A4B-40C8-909B-7B0735138277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A80C05-C37F-4421-9B18-115211830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003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80C05-C37F-4421-9B18-1152118306F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046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FE3B7-8403-4E2D-98C1-D58466BCCED5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8541BC1-3BC7-456B-9EE3-474037427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247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FE3B7-8403-4E2D-98C1-D58466BCCED5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8541BC1-3BC7-456B-9EE3-474037427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784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FE3B7-8403-4E2D-98C1-D58466BCCED5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8541BC1-3BC7-456B-9EE3-474037427447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1009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FE3B7-8403-4E2D-98C1-D58466BCCED5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8541BC1-3BC7-456B-9EE3-474037427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4391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FE3B7-8403-4E2D-98C1-D58466BCCED5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8541BC1-3BC7-456B-9EE3-474037427447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712567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FE3B7-8403-4E2D-98C1-D58466BCCED5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8541BC1-3BC7-456B-9EE3-474037427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0290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FE3B7-8403-4E2D-98C1-D58466BCCED5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1BC1-3BC7-456B-9EE3-474037427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741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FE3B7-8403-4E2D-98C1-D58466BCCED5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1BC1-3BC7-456B-9EE3-474037427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436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FE3B7-8403-4E2D-98C1-D58466BCCED5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1BC1-3BC7-456B-9EE3-474037427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92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FE3B7-8403-4E2D-98C1-D58466BCCED5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8541BC1-3BC7-456B-9EE3-474037427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132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FE3B7-8403-4E2D-98C1-D58466BCCED5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8541BC1-3BC7-456B-9EE3-474037427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914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FE3B7-8403-4E2D-98C1-D58466BCCED5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8541BC1-3BC7-456B-9EE3-474037427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864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FE3B7-8403-4E2D-98C1-D58466BCCED5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1BC1-3BC7-456B-9EE3-474037427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303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FE3B7-8403-4E2D-98C1-D58466BCCED5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1BC1-3BC7-456B-9EE3-474037427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328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FE3B7-8403-4E2D-98C1-D58466BCCED5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1BC1-3BC7-456B-9EE3-474037427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868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FE3B7-8403-4E2D-98C1-D58466BCCED5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8541BC1-3BC7-456B-9EE3-474037427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204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BFE3B7-8403-4E2D-98C1-D58466BCCED5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8541BC1-3BC7-456B-9EE3-474037427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4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  <p:sldLayoutId id="2147483782" r:id="rId15"/>
    <p:sldLayoutId id="214748378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State_of_the_art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research.mlanet.org/structured_abstract.html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mulford.mco.edu/instr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Workshop on Publishing Scientific Papers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Presented by: </a:t>
            </a:r>
            <a:r>
              <a:rPr lang="en-US" dirty="0" err="1" smtClean="0"/>
              <a:t>Seyyed</a:t>
            </a:r>
            <a:r>
              <a:rPr lang="en-US" dirty="0" smtClean="0"/>
              <a:t> Vahid </a:t>
            </a:r>
            <a:r>
              <a:rPr lang="en-US" dirty="0" err="1" smtClean="0"/>
              <a:t>Ghooshkhaane’ie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19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36728" y="365125"/>
            <a:ext cx="10917072" cy="1325563"/>
          </a:xfrm>
        </p:spPr>
        <p:txBody>
          <a:bodyPr/>
          <a:lstStyle/>
          <a:p>
            <a:r>
              <a:rPr lang="en-US" altLang="en-US" b="1" dirty="0"/>
              <a:t>After Submission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>
          <a:xfrm>
            <a:off x="436728" y="1364776"/>
            <a:ext cx="9774072" cy="511222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GB" altLang="en-US" dirty="0"/>
              <a:t>Most journal editors will make an initial decision on a paper - to review or to reject</a:t>
            </a:r>
          </a:p>
          <a:p>
            <a:pPr>
              <a:lnSpc>
                <a:spcPct val="90000"/>
              </a:lnSpc>
            </a:pPr>
            <a:r>
              <a:rPr lang="en-GB" altLang="en-US" dirty="0"/>
              <a:t>Most editors appoint two referees </a:t>
            </a:r>
          </a:p>
          <a:p>
            <a:pPr>
              <a:lnSpc>
                <a:spcPct val="90000"/>
              </a:lnSpc>
            </a:pPr>
            <a:r>
              <a:rPr lang="en-GB" altLang="en-US" dirty="0"/>
              <a:t>Refereeing speed varies tremendously between journals</a:t>
            </a:r>
          </a:p>
          <a:p>
            <a:pPr>
              <a:lnSpc>
                <a:spcPct val="90000"/>
              </a:lnSpc>
            </a:pPr>
            <a:r>
              <a:rPr lang="en-GB" altLang="en-US" dirty="0"/>
              <a:t>Authors should receive a decision of Accept, Accept with Revision (Minor or Major), or Reject</a:t>
            </a:r>
          </a:p>
          <a:p>
            <a:pPr>
              <a:lnSpc>
                <a:spcPct val="90000"/>
              </a:lnSpc>
            </a:pPr>
            <a:r>
              <a:rPr lang="en-GB" altLang="en-US" dirty="0"/>
              <a:t>If a paper is rejected, most editors will write to you explaining their decision</a:t>
            </a:r>
          </a:p>
          <a:p>
            <a:pPr>
              <a:lnSpc>
                <a:spcPct val="90000"/>
              </a:lnSpc>
            </a:pPr>
            <a:r>
              <a:rPr lang="en-GB" altLang="en-US" dirty="0"/>
              <a:t>After rejection, authors have the option of submitting the paper to another journal - editor’s suggestions should be addressed </a:t>
            </a:r>
          </a:p>
          <a:p>
            <a:pPr>
              <a:lnSpc>
                <a:spcPct val="90000"/>
              </a:lnSpc>
            </a:pPr>
            <a:endParaRPr lang="en-GB" altLang="en-US" dirty="0"/>
          </a:p>
          <a:p>
            <a:pPr>
              <a:lnSpc>
                <a:spcPct val="90000"/>
              </a:lnSpc>
              <a:buFontTx/>
              <a:buNone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3303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04800"/>
            <a:ext cx="8229600" cy="1143000"/>
          </a:xfrm>
        </p:spPr>
        <p:txBody>
          <a:bodyPr/>
          <a:lstStyle/>
          <a:p>
            <a:r>
              <a:rPr lang="en-US" altLang="en-US" b="1"/>
              <a:t>Publishing Tips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1828800" y="1746913"/>
            <a:ext cx="9675812" cy="4164309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GB" altLang="en-US" dirty="0"/>
              <a:t>    Editors and reviewers are looking for original and innovative research that will add to the field of study; keys are: </a:t>
            </a:r>
            <a:br>
              <a:rPr lang="en-GB" altLang="en-US" dirty="0"/>
            </a:br>
            <a:endParaRPr lang="en-GB" altLang="en-US" dirty="0"/>
          </a:p>
          <a:p>
            <a:pPr lvl="1">
              <a:lnSpc>
                <a:spcPct val="90000"/>
              </a:lnSpc>
            </a:pPr>
            <a:r>
              <a:rPr lang="en-GB" altLang="en-US" dirty="0"/>
              <a:t>For research-based papers, ensure that you have enough numbers to justify sound statistical conclusions </a:t>
            </a:r>
            <a:br>
              <a:rPr lang="en-GB" altLang="en-US" dirty="0"/>
            </a:br>
            <a:endParaRPr lang="en-GB" altLang="en-US" dirty="0"/>
          </a:p>
          <a:p>
            <a:pPr lvl="1">
              <a:lnSpc>
                <a:spcPct val="90000"/>
              </a:lnSpc>
            </a:pPr>
            <a:r>
              <a:rPr lang="en-GB" altLang="en-US" dirty="0"/>
              <a:t>For a larger study, it may be better to produce one important research paper, rather than a number of average incremental papers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4790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Type of review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Editorial review </a:t>
            </a:r>
          </a:p>
          <a:p>
            <a:r>
              <a:rPr lang="en-US" dirty="0" smtClean="0"/>
              <a:t>Peer review </a:t>
            </a:r>
          </a:p>
          <a:p>
            <a:r>
              <a:rPr lang="en-US" dirty="0" smtClean="0"/>
              <a:t>Blind peer review </a:t>
            </a:r>
          </a:p>
          <a:p>
            <a:r>
              <a:rPr lang="en-US" dirty="0" smtClean="0"/>
              <a:t>Double blind peer review </a:t>
            </a:r>
          </a:p>
          <a:p>
            <a:r>
              <a:rPr lang="en-US" dirty="0" smtClean="0"/>
              <a:t>Open peer review</a:t>
            </a:r>
          </a:p>
          <a:p>
            <a:pPr marL="0" indent="0">
              <a:buNone/>
            </a:pPr>
            <a:r>
              <a:rPr lang="en-US" dirty="0" smtClean="0"/>
              <a:t>Any review process should be clearly pointed out on the journal web page. A page about the information for reviewers on the website would be helpful. 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What general factors do reviewers need to take into account?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46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4000" b="1" dirty="0" smtClean="0"/>
              <a:t>General:  </a:t>
            </a:r>
            <a:r>
              <a:rPr lang="en-US" altLang="en-US" sz="4000" b="1" dirty="0"/>
              <a:t/>
            </a:r>
            <a:br>
              <a:rPr lang="en-US" altLang="en-US" sz="4000" b="1" dirty="0"/>
            </a:br>
            <a:r>
              <a:rPr lang="en-US" altLang="en-US" sz="4000" b="1" dirty="0"/>
              <a:t>How To Submit a Journal Article</a:t>
            </a:r>
            <a:r>
              <a:rPr lang="en-US" altLang="en-US" sz="4000" dirty="0"/>
              <a:t> 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idx="1"/>
          </p:nvPr>
        </p:nvSpPr>
        <p:spPr>
          <a:xfrm>
            <a:off x="627797" y="1752601"/>
            <a:ext cx="10072048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dirty="0"/>
              <a:t>    </a:t>
            </a:r>
            <a:r>
              <a:rPr lang="en-US" altLang="en-US" sz="2400" dirty="0"/>
              <a:t>This is a list compiled by Grace </a:t>
            </a:r>
            <a:r>
              <a:rPr lang="en-US" altLang="en-US" sz="2400" dirty="0" err="1"/>
              <a:t>Ajuwon</a:t>
            </a:r>
            <a:r>
              <a:rPr lang="en-US" altLang="en-US" sz="2400" dirty="0"/>
              <a:t>, an author from Nigeria:</a:t>
            </a:r>
          </a:p>
          <a:p>
            <a:pPr lvl="1"/>
            <a:r>
              <a:rPr lang="en-US" altLang="en-US" sz="2000" dirty="0"/>
              <a:t>Read the instructions for authors carefully</a:t>
            </a:r>
          </a:p>
          <a:p>
            <a:pPr lvl="1"/>
            <a:r>
              <a:rPr lang="en-US" altLang="en-US" sz="2000" dirty="0"/>
              <a:t>Format manuscript in line with the journal style</a:t>
            </a:r>
          </a:p>
          <a:p>
            <a:pPr lvl="1"/>
            <a:r>
              <a:rPr lang="en-US" altLang="en-US" sz="2000" dirty="0"/>
              <a:t>Send the manuscript to the journal editor and await for the acknowledgement</a:t>
            </a:r>
          </a:p>
          <a:p>
            <a:pPr lvl="1"/>
            <a:r>
              <a:rPr lang="en-US" altLang="en-US" sz="2000" dirty="0"/>
              <a:t>Wait for reviewers comments</a:t>
            </a:r>
          </a:p>
          <a:p>
            <a:pPr lvl="1"/>
            <a:r>
              <a:rPr lang="en-US" altLang="en-US" sz="2000" dirty="0"/>
              <a:t>Address all the comments of the reviewers</a:t>
            </a:r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0520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9" name="Rectangle 3"/>
          <p:cNvSpPr>
            <a:spLocks noGrp="1" noChangeArrowheads="1"/>
          </p:cNvSpPr>
          <p:nvPr>
            <p:ph idx="1"/>
          </p:nvPr>
        </p:nvSpPr>
        <p:spPr>
          <a:xfrm>
            <a:off x="573206" y="1143000"/>
            <a:ext cx="9637594" cy="5486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400" dirty="0"/>
              <a:t>Keep to deadline for submission of revised manuscript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Return the revised manuscript to the editor with a point-by-point response to the reviewers’ comments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Read the proof sent by the editor and ensure that everything is okay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Return the proof back to the editor before the deadline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Complete and return copyright form to the editor (some journals need this before publication)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Wait to see the article in print or online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If the manuscript is rejected at the peer review level, revise it using the reviewers comments and send to another journal</a:t>
            </a:r>
          </a:p>
          <a:p>
            <a:pPr>
              <a:lnSpc>
                <a:spcPct val="90000"/>
              </a:lnSpc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0981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04800"/>
            <a:ext cx="8229600" cy="1143000"/>
          </a:xfrm>
        </p:spPr>
        <p:txBody>
          <a:bodyPr/>
          <a:lstStyle/>
          <a:p>
            <a:r>
              <a:rPr lang="en-US" altLang="en-US" b="1"/>
              <a:t>Key Elements of Publishing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14901" y="1828801"/>
            <a:ext cx="9294126" cy="4525963"/>
          </a:xfrm>
        </p:spPr>
        <p:txBody>
          <a:bodyPr/>
          <a:lstStyle/>
          <a:p>
            <a:r>
              <a:rPr lang="en-US" altLang="en-US" sz="2400" dirty="0"/>
              <a:t>Ethical Issues</a:t>
            </a:r>
          </a:p>
          <a:p>
            <a:r>
              <a:rPr lang="en-US" altLang="en-US" sz="2400" dirty="0"/>
              <a:t>Style and language</a:t>
            </a:r>
          </a:p>
          <a:p>
            <a:r>
              <a:rPr lang="en-US" altLang="en-US" sz="2400" dirty="0"/>
              <a:t>Structure of paper</a:t>
            </a:r>
          </a:p>
          <a:p>
            <a:r>
              <a:rPr lang="en-US" altLang="en-US" sz="2400" dirty="0"/>
              <a:t>Components of paper</a:t>
            </a:r>
          </a:p>
          <a:p>
            <a:r>
              <a:rPr lang="en-US" altLang="en-US" sz="2400" dirty="0"/>
              <a:t>Article submission/journal selection</a:t>
            </a:r>
          </a:p>
          <a:p>
            <a:r>
              <a:rPr lang="en-US" altLang="en-US" sz="2400" dirty="0"/>
              <a:t>Publisher’s process/peer review</a:t>
            </a:r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3874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04800"/>
            <a:ext cx="8229600" cy="1143000"/>
          </a:xfrm>
        </p:spPr>
        <p:txBody>
          <a:bodyPr/>
          <a:lstStyle/>
          <a:p>
            <a:r>
              <a:rPr lang="en-US" altLang="en-US" b="1"/>
              <a:t>Style and Language</a:t>
            </a:r>
            <a:r>
              <a:rPr lang="en-US" altLang="en-US"/>
              <a:t>	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905000"/>
            <a:ext cx="8229600" cy="4953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800"/>
              <a:t>Refer to the journal’s author guide for notes on style</a:t>
            </a:r>
            <a:r>
              <a:rPr lang="en-GB" altLang="en-US" sz="2800"/>
              <a:t>  (see Publishing Skills Web-Bibliography for examples)</a:t>
            </a:r>
          </a:p>
          <a:p>
            <a:pPr lvl="1">
              <a:lnSpc>
                <a:spcPct val="80000"/>
              </a:lnSpc>
            </a:pPr>
            <a:r>
              <a:rPr lang="en-US" altLang="en-US"/>
              <a:t>Some authors write their paper with a specific journal in mind</a:t>
            </a:r>
          </a:p>
          <a:p>
            <a:pPr lvl="1">
              <a:lnSpc>
                <a:spcPct val="80000"/>
              </a:lnSpc>
            </a:pPr>
            <a:r>
              <a:rPr lang="en-US" altLang="en-US"/>
              <a:t>Others write the paper and then adapt it to fit the style of a journal they subsequently choose</a:t>
            </a:r>
            <a:endParaRPr lang="en-GB" altLang="en-US"/>
          </a:p>
          <a:p>
            <a:pPr>
              <a:lnSpc>
                <a:spcPct val="80000"/>
              </a:lnSpc>
            </a:pPr>
            <a:r>
              <a:rPr lang="en-US" altLang="en-US" sz="2800">
                <a:solidFill>
                  <a:srgbClr val="000000"/>
                </a:solidFill>
              </a:rPr>
              <a:t>Objective is to report your findings and conclusions clearly and concisely as possible</a:t>
            </a:r>
            <a:endParaRPr lang="en-GB" altLang="en-US" sz="2800"/>
          </a:p>
        </p:txBody>
      </p:sp>
    </p:spTree>
    <p:extLst>
      <p:ext uri="{BB962C8B-B14F-4D97-AF65-F5344CB8AC3E}">
        <p14:creationId xmlns:p14="http://schemas.microsoft.com/office/powerpoint/2010/main" val="344069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04800"/>
            <a:ext cx="8229600" cy="1143000"/>
          </a:xfrm>
        </p:spPr>
        <p:txBody>
          <a:bodyPr/>
          <a:lstStyle/>
          <a:p>
            <a:r>
              <a:rPr lang="en-US" altLang="en-US" b="1"/>
              <a:t>Style and Language</a:t>
            </a:r>
            <a:r>
              <a:rPr lang="en-US" altLang="en-US"/>
              <a:t> </a:t>
            </a:r>
          </a:p>
        </p:txBody>
      </p:sp>
      <p:sp>
        <p:nvSpPr>
          <p:cNvPr id="9830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981200" y="1676401"/>
            <a:ext cx="8229600" cy="4525963"/>
          </a:xfrm>
          <a:noFill/>
          <a:ln/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altLang="en-US" sz="2800" dirty="0"/>
              <a:t>If English is not your first language, find a native English speaker (if possible) to review the content and language of the paper before submitting </a:t>
            </a:r>
            <a:r>
              <a:rPr lang="en-US" altLang="en-US" sz="2800" dirty="0" smtClean="0"/>
              <a:t>it</a:t>
            </a:r>
          </a:p>
          <a:p>
            <a:pPr marL="0" indent="0">
              <a:lnSpc>
                <a:spcPct val="80000"/>
              </a:lnSpc>
              <a:buNone/>
            </a:pPr>
            <a:endParaRPr lang="en-US" altLang="en-US" sz="2800" dirty="0"/>
          </a:p>
          <a:p>
            <a:pPr>
              <a:lnSpc>
                <a:spcPct val="80000"/>
              </a:lnSpc>
            </a:pPr>
            <a:r>
              <a:rPr lang="en-US" altLang="en-US" sz="2800" dirty="0"/>
              <a:t>Regardless of primary language, find a colleague/editor to review the content and language of the paper</a:t>
            </a:r>
          </a:p>
          <a:p>
            <a:pPr>
              <a:lnSpc>
                <a:spcPct val="80000"/>
              </a:lnSpc>
            </a:pPr>
            <a:endParaRPr lang="en-US" altLang="en-US" sz="280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800" dirty="0"/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9633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92350" y="304800"/>
            <a:ext cx="7620000" cy="1981200"/>
          </a:xfrm>
          <a:noFill/>
          <a:ln/>
          <a:effectLst>
            <a:outerShdw dist="89803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pt-BR" altLang="en-US" sz="5000">
                <a:latin typeface="Times New Roman" panose="02020603050405020304" pitchFamily="18" charset="0"/>
              </a:rPr>
              <a:t>What is a Scientific Paper ?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2071273" y="2481998"/>
            <a:ext cx="8062153" cy="2244725"/>
          </a:xfrm>
          <a:noFill/>
          <a:ln/>
        </p:spPr>
        <p:txBody>
          <a:bodyPr/>
          <a:lstStyle/>
          <a:p>
            <a:pPr marL="465138" lvl="1" indent="-7938" algn="just">
              <a:buNone/>
            </a:pPr>
            <a:endParaRPr lang="pt-BR" altLang="en-US" sz="1400" dirty="0"/>
          </a:p>
          <a:p>
            <a:pPr marL="465138" lvl="1" indent="-7938" algn="just">
              <a:lnSpc>
                <a:spcPct val="115000"/>
              </a:lnSpc>
              <a:buNone/>
            </a:pPr>
            <a:r>
              <a:rPr lang="pt-BR" altLang="en-US" sz="3200" dirty="0"/>
              <a:t>A scientific paper is a written and published report describing original research results</a:t>
            </a:r>
          </a:p>
        </p:txBody>
      </p:sp>
    </p:spTree>
    <p:extLst>
      <p:ext uri="{BB962C8B-B14F-4D97-AF65-F5344CB8AC3E}">
        <p14:creationId xmlns:p14="http://schemas.microsoft.com/office/powerpoint/2010/main" val="15058809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8460" y="624110"/>
            <a:ext cx="8911687" cy="1280890"/>
          </a:xfrm>
        </p:spPr>
        <p:txBody>
          <a:bodyPr/>
          <a:lstStyle/>
          <a:p>
            <a:r>
              <a:rPr lang="en-US" dirty="0" smtClean="0"/>
              <a:t>Types of Articles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8460" y="1905000"/>
            <a:ext cx="8915400" cy="3777622"/>
          </a:xfrm>
        </p:spPr>
        <p:txBody>
          <a:bodyPr/>
          <a:lstStyle/>
          <a:p>
            <a:r>
              <a:rPr lang="en-US" dirty="0" smtClean="0"/>
              <a:t>Research Article</a:t>
            </a:r>
          </a:p>
          <a:p>
            <a:r>
              <a:rPr lang="en-US" dirty="0" smtClean="0"/>
              <a:t>Review Article</a:t>
            </a:r>
          </a:p>
          <a:p>
            <a:r>
              <a:rPr lang="en-US" dirty="0" smtClean="0"/>
              <a:t>Short Communication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866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200" dirty="0" smtClean="0">
                <a:cs typeface="B Titr" panose="00000700000000000000" pitchFamily="2" charset="-78"/>
              </a:rPr>
              <a:t>درجه‏بندی نشریات علمی در ایران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1374442" y="2390743"/>
            <a:ext cx="2388359" cy="21563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732697" y="3271444"/>
            <a:ext cx="1501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علمی - پژوهشی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550390" y="2390743"/>
            <a:ext cx="2388359" cy="21563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080663" y="3271444"/>
            <a:ext cx="1501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علمی - ترویجی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726338" y="2390743"/>
            <a:ext cx="2388359" cy="21563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720" y="3284250"/>
            <a:ext cx="1501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علمی - عمومی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3000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0611" y="378450"/>
            <a:ext cx="8911687" cy="863496"/>
          </a:xfrm>
        </p:spPr>
        <p:txBody>
          <a:bodyPr/>
          <a:lstStyle/>
          <a:p>
            <a:r>
              <a:rPr lang="en-US" dirty="0" smtClean="0"/>
              <a:t>Research Article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8299" y="1460311"/>
            <a:ext cx="10276313" cy="511791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/>
              <a:t>What’s a “research article,” anyway?</a:t>
            </a:r>
          </a:p>
          <a:p>
            <a:r>
              <a:rPr lang="en-US" dirty="0"/>
              <a:t>When scientists and other scholars want to make the results of their work public, they usually begin by publishing them in a scholarly journal with a title like </a:t>
            </a:r>
            <a:r>
              <a:rPr lang="en-US" i="1" dirty="0"/>
              <a:t>New England Journal of Medicine,</a:t>
            </a:r>
            <a:r>
              <a:rPr lang="en-US" dirty="0"/>
              <a:t> or </a:t>
            </a:r>
            <a:r>
              <a:rPr lang="en-US" i="1" dirty="0"/>
              <a:t>Journal of Cell Biology.</a:t>
            </a:r>
            <a:endParaRPr lang="en-US" dirty="0"/>
          </a:p>
          <a:p>
            <a:r>
              <a:rPr lang="en-US" b="1" dirty="0"/>
              <a:t>What is and isn’t in a research article?</a:t>
            </a:r>
          </a:p>
          <a:p>
            <a:pPr marL="0" indent="0">
              <a:buNone/>
            </a:pPr>
            <a:r>
              <a:rPr lang="en-US" dirty="0"/>
              <a:t>Research articles will usually contain:</a:t>
            </a:r>
          </a:p>
          <a:p>
            <a:r>
              <a:rPr lang="en-US" dirty="0"/>
              <a:t>a summary or “abstract”</a:t>
            </a:r>
          </a:p>
          <a:p>
            <a:r>
              <a:rPr lang="en-US" dirty="0"/>
              <a:t>a description of the research</a:t>
            </a:r>
          </a:p>
          <a:p>
            <a:r>
              <a:rPr lang="en-US" dirty="0"/>
              <a:t>the results they got</a:t>
            </a:r>
          </a:p>
          <a:p>
            <a:r>
              <a:rPr lang="en-US" dirty="0"/>
              <a:t>the significance of the results.</a:t>
            </a:r>
          </a:p>
          <a:p>
            <a:pPr marL="0" indent="0">
              <a:buNone/>
            </a:pPr>
            <a:r>
              <a:rPr lang="en-US" dirty="0"/>
              <a:t>Research articles </a:t>
            </a:r>
            <a:r>
              <a:rPr lang="en-US" i="1" dirty="0"/>
              <a:t>are not </a:t>
            </a:r>
            <a:r>
              <a:rPr lang="en-US" dirty="0"/>
              <a:t>good places to find:</a:t>
            </a:r>
          </a:p>
          <a:p>
            <a:r>
              <a:rPr lang="en-US" dirty="0"/>
              <a:t>basic summaries</a:t>
            </a:r>
          </a:p>
          <a:p>
            <a:r>
              <a:rPr lang="en-US" dirty="0"/>
              <a:t>general introductions to a topic</a:t>
            </a:r>
          </a:p>
          <a:p>
            <a:r>
              <a:rPr lang="en-US" dirty="0"/>
              <a:t>They </a:t>
            </a:r>
            <a:r>
              <a:rPr lang="en-US" i="1" dirty="0"/>
              <a:t>are </a:t>
            </a:r>
            <a:r>
              <a:rPr lang="en-US" dirty="0"/>
              <a:t>the best way to access:</a:t>
            </a:r>
          </a:p>
          <a:p>
            <a:r>
              <a:rPr lang="en-US" dirty="0"/>
              <a:t>The most recent, “cutting edge” research</a:t>
            </a:r>
          </a:p>
          <a:p>
            <a:r>
              <a:rPr lang="en-US" dirty="0"/>
              <a:t>Authoritative information about older research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02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0537" y="624110"/>
            <a:ext cx="8911687" cy="1280890"/>
          </a:xfrm>
        </p:spPr>
        <p:txBody>
          <a:bodyPr/>
          <a:lstStyle/>
          <a:p>
            <a:r>
              <a:rPr lang="en-US" dirty="0" smtClean="0"/>
              <a:t>Review Article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11290" y="1905000"/>
            <a:ext cx="8915400" cy="377762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dirty="0"/>
              <a:t>A </a:t>
            </a:r>
            <a:r>
              <a:rPr lang="en-US" b="1" dirty="0"/>
              <a:t>review article</a:t>
            </a:r>
            <a:r>
              <a:rPr lang="en-US" dirty="0"/>
              <a:t> is </a:t>
            </a:r>
            <a:r>
              <a:rPr lang="en-US" dirty="0" smtClean="0"/>
              <a:t>an</a:t>
            </a:r>
            <a:r>
              <a:rPr lang="en-US" dirty="0"/>
              <a:t> </a:t>
            </a:r>
            <a:r>
              <a:rPr lang="en-US" dirty="0" smtClean="0"/>
              <a:t>article</a:t>
            </a:r>
            <a:r>
              <a:rPr lang="en-US" dirty="0"/>
              <a:t> that summarizes the current </a:t>
            </a:r>
            <a:r>
              <a:rPr lang="en-US" dirty="0">
                <a:hlinkClick r:id="rId2" tooltip="State of the art"/>
              </a:rPr>
              <a:t>state of understanding</a:t>
            </a:r>
            <a:r>
              <a:rPr lang="en-US" dirty="0"/>
              <a:t> on a topic</a:t>
            </a:r>
            <a:r>
              <a:rPr lang="en-US" dirty="0" smtClean="0"/>
              <a:t>.</a:t>
            </a:r>
            <a:r>
              <a:rPr lang="en-US" dirty="0"/>
              <a:t> A review article surveys and summarizes previously published studies, rather than reporting new facts or analysis. Review articles are sometimes also called </a:t>
            </a:r>
            <a:r>
              <a:rPr lang="en-US" b="1" dirty="0"/>
              <a:t>survey articles</a:t>
            </a:r>
            <a:r>
              <a:rPr lang="en-US" dirty="0"/>
              <a:t> or, in news publishing, </a:t>
            </a:r>
            <a:r>
              <a:rPr lang="en-US" b="1" dirty="0"/>
              <a:t>overview articles</a:t>
            </a:r>
            <a:r>
              <a:rPr lang="en-US" dirty="0"/>
              <a:t>. Academic publications that specialize in review articles are known as review journals.</a:t>
            </a:r>
          </a:p>
          <a:p>
            <a:r>
              <a:rPr lang="en-US" dirty="0"/>
              <a:t>Review Articles teach about:</a:t>
            </a:r>
          </a:p>
          <a:p>
            <a:pPr marL="0" indent="0">
              <a:buNone/>
            </a:pPr>
            <a:r>
              <a:rPr lang="en-US" dirty="0"/>
              <a:t>the main people working in a field</a:t>
            </a:r>
          </a:p>
          <a:p>
            <a:pPr marL="0" indent="0">
              <a:buNone/>
            </a:pPr>
            <a:r>
              <a:rPr lang="en-US" dirty="0"/>
              <a:t>recent major advances and discoveries</a:t>
            </a:r>
          </a:p>
          <a:p>
            <a:pPr marL="0" indent="0">
              <a:buNone/>
            </a:pPr>
            <a:r>
              <a:rPr lang="en-US" dirty="0"/>
              <a:t>significant gaps in the research</a:t>
            </a:r>
          </a:p>
          <a:p>
            <a:pPr marL="0" indent="0">
              <a:buNone/>
            </a:pPr>
            <a:r>
              <a:rPr lang="en-US" dirty="0"/>
              <a:t>current debates</a:t>
            </a:r>
          </a:p>
          <a:p>
            <a:pPr marL="0" indent="0">
              <a:buNone/>
            </a:pPr>
            <a:r>
              <a:rPr lang="en-US" dirty="0"/>
              <a:t>ideas of where research might go next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82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4060" y="446689"/>
            <a:ext cx="8911687" cy="1280890"/>
          </a:xfrm>
        </p:spPr>
        <p:txBody>
          <a:bodyPr/>
          <a:lstStyle/>
          <a:p>
            <a:r>
              <a:rPr lang="en-US" dirty="0" smtClean="0"/>
              <a:t>Short Communication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70347" y="1708245"/>
            <a:ext cx="8915400" cy="3777622"/>
          </a:xfrm>
        </p:spPr>
        <p:txBody>
          <a:bodyPr/>
          <a:lstStyle/>
          <a:p>
            <a:r>
              <a:rPr lang="en-US" dirty="0"/>
              <a:t>From the scientific point of view a short communication paper may be used if you are working with a hot topic and had discovered something never explored before in the literature.</a:t>
            </a:r>
          </a:p>
        </p:txBody>
      </p:sp>
    </p:spTree>
    <p:extLst>
      <p:ext uri="{BB962C8B-B14F-4D97-AF65-F5344CB8AC3E}">
        <p14:creationId xmlns:p14="http://schemas.microsoft.com/office/powerpoint/2010/main" val="209274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/>
              <a:t>Structure of a Paper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1676401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en-US" dirty="0"/>
              <a:t> </a:t>
            </a:r>
            <a:r>
              <a:rPr lang="en-US" altLang="en-US" dirty="0">
                <a:solidFill>
                  <a:srgbClr val="000000"/>
                </a:solidFill>
              </a:rPr>
              <a:t>Scientific writing follows a rigid structure –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dirty="0">
                <a:solidFill>
                  <a:srgbClr val="000000"/>
                </a:solidFill>
              </a:rPr>
              <a:t> a format developed over hundreds of years</a:t>
            </a:r>
            <a:r>
              <a:rPr lang="en-GB" altLang="en-US" dirty="0"/>
              <a:t> </a:t>
            </a:r>
            <a:br>
              <a:rPr lang="en-GB" altLang="en-US" dirty="0"/>
            </a:br>
            <a:endParaRPr lang="en-GB" altLang="en-US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dirty="0">
                <a:solidFill>
                  <a:srgbClr val="000000"/>
                </a:solidFill>
              </a:rPr>
              <a:t> Consequently, a paper can be read at several levels:</a:t>
            </a:r>
            <a:br>
              <a:rPr lang="en-US" altLang="en-US" dirty="0">
                <a:solidFill>
                  <a:srgbClr val="000000"/>
                </a:solidFill>
              </a:rPr>
            </a:br>
            <a:endParaRPr lang="en-US" altLang="en-US" sz="1400" dirty="0">
              <a:solidFill>
                <a:srgbClr val="000000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altLang="en-US" dirty="0">
                <a:solidFill>
                  <a:srgbClr val="000000"/>
                </a:solidFill>
              </a:rPr>
              <a:t>Some people just will refer to the title </a:t>
            </a:r>
          </a:p>
          <a:p>
            <a:pPr lvl="1">
              <a:lnSpc>
                <a:spcPct val="90000"/>
              </a:lnSpc>
            </a:pPr>
            <a:r>
              <a:rPr lang="en-US" altLang="en-US" dirty="0">
                <a:solidFill>
                  <a:srgbClr val="000000"/>
                </a:solidFill>
              </a:rPr>
              <a:t>Others may read only the title and abstract </a:t>
            </a:r>
          </a:p>
          <a:p>
            <a:pPr lvl="1">
              <a:lnSpc>
                <a:spcPct val="90000"/>
              </a:lnSpc>
            </a:pPr>
            <a:r>
              <a:rPr lang="en-US" altLang="en-US" dirty="0">
                <a:solidFill>
                  <a:srgbClr val="000000"/>
                </a:solidFill>
              </a:rPr>
              <a:t>Others will read the paper</a:t>
            </a:r>
            <a:r>
              <a:rPr lang="en-GB" altLang="en-US" dirty="0"/>
              <a:t> </a:t>
            </a:r>
            <a:r>
              <a:rPr lang="en-US" altLang="en-US" dirty="0">
                <a:solidFill>
                  <a:srgbClr val="000000"/>
                </a:solidFill>
              </a:rPr>
              <a:t>for a deeper understanding</a:t>
            </a:r>
          </a:p>
        </p:txBody>
      </p:sp>
    </p:spTree>
    <p:extLst>
      <p:ext uri="{BB962C8B-B14F-4D97-AF65-F5344CB8AC3E}">
        <p14:creationId xmlns:p14="http://schemas.microsoft.com/office/powerpoint/2010/main" val="117797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2104030" y="398060"/>
            <a:ext cx="8229600" cy="990600"/>
          </a:xfrm>
        </p:spPr>
        <p:txBody>
          <a:bodyPr/>
          <a:lstStyle/>
          <a:p>
            <a:r>
              <a:rPr lang="en-US" altLang="en-US" b="1" dirty="0"/>
              <a:t>Components of a Paper</a:t>
            </a:r>
          </a:p>
        </p:txBody>
      </p:sp>
      <p:graphicFrame>
        <p:nvGraphicFramePr>
          <p:cNvPr id="60420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4062765"/>
              </p:ext>
            </p:extLst>
          </p:nvPr>
        </p:nvGraphicFramePr>
        <p:xfrm>
          <a:off x="2564198" y="1514903"/>
          <a:ext cx="7063603" cy="4422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Document" r:id="rId3" imgW="6029815" imgH="3775393" progId="Word.Document.8">
                  <p:embed/>
                </p:oleObj>
              </mc:Choice>
              <mc:Fallback>
                <p:oleObj name="Document" r:id="rId3" imgW="6029815" imgH="37753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4198" y="1514903"/>
                        <a:ext cx="7063603" cy="442265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280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  <a:t>Title Page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The title page is your ﬁrst opportunity to make a good impression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.</a:t>
            </a:r>
          </a:p>
          <a:p>
            <a:endParaRPr lang="en-US" dirty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Mistakes on the title page can have a considerable negative effect on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   the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reception of your manuscript by the editor and the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reviewers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22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  <a:t>The choice of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You need to give careful thought to the title of your manuscript. The</a:t>
            </a:r>
          </a:p>
          <a:p>
            <a:pPr marL="0" indent="0" algn="just">
              <a:buNone/>
            </a:pP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Instructions to Authors may specify the maximum length of your</a:t>
            </a:r>
          </a:p>
          <a:p>
            <a:pPr marL="0" indent="0" algn="just">
              <a:buNone/>
            </a:pP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title but, even if they do not, you need to keep your title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relatively brief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1. “What is the single most important point made in this paper? </a:t>
            </a:r>
          </a:p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2. How would I tell another scientist, in one short sentence, what this paper is all about?”</a:t>
            </a:r>
          </a:p>
        </p:txBody>
      </p:sp>
    </p:spTree>
    <p:extLst>
      <p:ext uri="{BB962C8B-B14F-4D97-AF65-F5344CB8AC3E}">
        <p14:creationId xmlns:p14="http://schemas.microsoft.com/office/powerpoint/2010/main" val="185137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  <a:t>The running title</a:t>
            </a:r>
            <a:b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It should not be longer than it is specified (Usually 50-60)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It should include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words from the main title and should not include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concepts or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references to materials that are not in the main title; and it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should not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include unusual abbreviations.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40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  <a:t>The authors’ names and relevant</a:t>
            </a:r>
            <a:b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</a:br>
            <a: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  <a:t>footnotes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082" y="2039558"/>
            <a:ext cx="7958410" cy="3528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97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  <a:t>The authors’ names and relevant</a:t>
            </a:r>
            <a:b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</a:br>
            <a: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  <a:t>footnotes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409" y="2299933"/>
            <a:ext cx="8273181" cy="2845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76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سامانه ارزیابی نشریات علمی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69791" y="843240"/>
            <a:ext cx="2341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http://journals.msrt.ir/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944" y="1417288"/>
            <a:ext cx="8088856" cy="47797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7672" y="1689054"/>
            <a:ext cx="2555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Journals_Ranking_Letter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91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  <a:t>The authors’ names and relevant</a:t>
            </a:r>
            <a:b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</a:br>
            <a: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  <a:t>footnotes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077" y="2013257"/>
            <a:ext cx="7819911" cy="315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52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  <a:t>correspondence</a:t>
            </a:r>
            <a:b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Corresponding</a:t>
            </a:r>
            <a:r>
              <a:rPr lang="en-US" dirty="0" smtClean="0"/>
              <a:t>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author vs. First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author??</a:t>
            </a:r>
          </a:p>
          <a:p>
            <a:endParaRPr lang="en-US" dirty="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2007" y="2420700"/>
            <a:ext cx="70866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Gill Sans MT" panose="020B0502020104020203" pitchFamily="34" charset="0"/>
              </a:rPr>
              <a:t>Key </a:t>
            </a:r>
            <a: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  <a:t>words</a:t>
            </a:r>
            <a:b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To facilitate the indexing of published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papers</a:t>
            </a:r>
          </a:p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You should choose them in such a way that people interested in your ﬁeld will ﬁnd a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reference to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your paper when they refer to certain words in the journal’s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annual index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68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  <a:t>Abbreviations</a:t>
            </a:r>
            <a:b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Sometimes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called nomenclature</a:t>
            </a:r>
          </a:p>
          <a:p>
            <a:endParaRPr lang="en-US" dirty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endParaRPr lang="en-US" dirty="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50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04800"/>
            <a:ext cx="8229600" cy="1143000"/>
          </a:xfrm>
        </p:spPr>
        <p:txBody>
          <a:bodyPr/>
          <a:lstStyle/>
          <a:p>
            <a:r>
              <a:rPr lang="en-US" altLang="en-US" b="1"/>
              <a:t>Abstract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1524000"/>
            <a:ext cx="8229600" cy="4953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b="1" u="sng" dirty="0"/>
              <a:t>Briefly </a:t>
            </a:r>
            <a:r>
              <a:rPr lang="en-US" altLang="en-US" dirty="0"/>
              <a:t>summarize (often 150 words) - the problem, the method, the results, and the conclusions so that  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The reader can decide whether or not to read the whole article 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Together, the title and the abstract should stand on their own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Many authors write the abstract last so that it accurately reflects the content of the paper</a:t>
            </a:r>
          </a:p>
          <a:p>
            <a:pPr>
              <a:lnSpc>
                <a:spcPct val="80000"/>
              </a:lnSpc>
            </a:pPr>
            <a:endParaRPr lang="en-US" alt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600" dirty="0"/>
              <a:t>    S</a:t>
            </a:r>
            <a:r>
              <a:rPr lang="en-US" altLang="en-US" sz="2200" dirty="0"/>
              <a:t>ee: The Structured Abstract: An Essential Tool for Research</a:t>
            </a:r>
            <a:r>
              <a:rPr lang="en-US" altLang="en-US" sz="2400" dirty="0"/>
              <a:t/>
            </a:r>
            <a:br>
              <a:rPr lang="en-US" altLang="en-US" sz="2400" dirty="0"/>
            </a:br>
            <a:r>
              <a:rPr lang="en-US" altLang="en-US" sz="2400" dirty="0">
                <a:hlinkClick r:id="rId2"/>
              </a:rPr>
              <a:t>http://research.mlanet.org/structured_abstract.html</a:t>
            </a:r>
            <a:endParaRPr lang="en-US" altLang="en-US" sz="2400" dirty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088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2476500" y="762000"/>
            <a:ext cx="7315200" cy="1219200"/>
          </a:xfrm>
          <a:noFill/>
          <a:ln/>
          <a:effectLst>
            <a:outerShdw dist="99190" dir="3011666" algn="ctr" rotWithShape="0">
              <a:schemeClr val="bg2"/>
            </a:outerShdw>
          </a:effectLst>
        </p:spPr>
        <p:txBody>
          <a:bodyPr/>
          <a:lstStyle/>
          <a:p>
            <a:r>
              <a:rPr lang="pt-BR" altLang="en-US" sz="5000">
                <a:latin typeface="Times New Roman" panose="02020603050405020304" pitchFamily="18" charset="0"/>
              </a:rPr>
              <a:t>Abstract</a:t>
            </a:r>
            <a:endParaRPr lang="pt-BR" altLang="en-US"/>
          </a:p>
        </p:txBody>
      </p:sp>
      <p:sp>
        <p:nvSpPr>
          <p:cNvPr id="117763" name="Rectangle 3"/>
          <p:cNvSpPr>
            <a:spLocks noChangeArrowheads="1"/>
          </p:cNvSpPr>
          <p:nvPr/>
        </p:nvSpPr>
        <p:spPr bwMode="auto">
          <a:xfrm>
            <a:off x="2667000" y="762000"/>
            <a:ext cx="716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7764" name="Rectangle 4"/>
          <p:cNvSpPr>
            <a:spLocks noChangeArrowheads="1"/>
          </p:cNvSpPr>
          <p:nvPr/>
        </p:nvSpPr>
        <p:spPr bwMode="auto">
          <a:xfrm>
            <a:off x="2819400" y="914400"/>
            <a:ext cx="716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7765" name="Rectangle 5"/>
          <p:cNvSpPr>
            <a:spLocks noChangeArrowheads="1"/>
          </p:cNvSpPr>
          <p:nvPr/>
        </p:nvSpPr>
        <p:spPr bwMode="auto">
          <a:xfrm>
            <a:off x="2638425" y="838200"/>
            <a:ext cx="6572250" cy="8382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>
              <a:lnSpc>
                <a:spcPct val="90000"/>
              </a:lnSpc>
            </a:pPr>
            <a:endParaRPr lang="en-GB" altLang="en-US" sz="3600">
              <a:solidFill>
                <a:schemeClr val="tx2"/>
              </a:solidFill>
            </a:endParaRPr>
          </a:p>
        </p:txBody>
      </p:sp>
      <p:sp>
        <p:nvSpPr>
          <p:cNvPr id="117767" name="Rectangle 7"/>
          <p:cNvSpPr>
            <a:spLocks noChangeArrowheads="1"/>
          </p:cNvSpPr>
          <p:nvPr/>
        </p:nvSpPr>
        <p:spPr bwMode="auto">
          <a:xfrm>
            <a:off x="1862067" y="2209800"/>
            <a:ext cx="7772400" cy="2456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1" algn="l">
              <a:lnSpc>
                <a:spcPct val="120000"/>
              </a:lnSpc>
              <a:buFontTx/>
              <a:buChar char="•"/>
            </a:pPr>
            <a:r>
              <a:rPr lang="pt-BR" altLang="en-US" sz="3200" b="1" dirty="0" smtClean="0">
                <a:latin typeface="Arial" panose="020B0604020202020204" pitchFamily="34" charset="0"/>
              </a:rPr>
              <a:t> Informative</a:t>
            </a:r>
            <a:r>
              <a:rPr lang="pt-BR" altLang="en-US" sz="3200" b="1" dirty="0">
                <a:latin typeface="Arial" panose="020B0604020202020204" pitchFamily="34" charset="0"/>
              </a:rPr>
              <a:t>, not descriptive</a:t>
            </a:r>
          </a:p>
          <a:p>
            <a:pPr lvl="1" algn="l">
              <a:lnSpc>
                <a:spcPct val="120000"/>
              </a:lnSpc>
              <a:buFontTx/>
              <a:buChar char="•"/>
            </a:pPr>
            <a:r>
              <a:rPr lang="pt-BR" altLang="en-US" sz="3200" b="1" dirty="0">
                <a:latin typeface="Arial" panose="020B0604020202020204" pitchFamily="34" charset="0"/>
              </a:rPr>
              <a:t> Some numbers, but not in excess</a:t>
            </a:r>
            <a:endParaRPr lang="pt-BR" altLang="en-US" b="1" dirty="0">
              <a:latin typeface="Arial" panose="020B0604020202020204" pitchFamily="34" charset="0"/>
            </a:endParaRPr>
          </a:p>
          <a:p>
            <a:pPr lvl="1" algn="l">
              <a:lnSpc>
                <a:spcPct val="120000"/>
              </a:lnSpc>
              <a:buFontTx/>
              <a:buChar char="•"/>
            </a:pPr>
            <a:r>
              <a:rPr lang="pt-BR" altLang="en-US" sz="3200" b="1" dirty="0">
                <a:latin typeface="Arial" panose="020B0604020202020204" pitchFamily="34" charset="0"/>
              </a:rPr>
              <a:t> Determines if paper will be read</a:t>
            </a:r>
          </a:p>
          <a:p>
            <a:pPr lvl="1" algn="l">
              <a:lnSpc>
                <a:spcPct val="120000"/>
              </a:lnSpc>
              <a:buFontTx/>
              <a:buChar char="•"/>
            </a:pPr>
            <a:r>
              <a:rPr lang="pt-BR" altLang="en-US" sz="3200" b="1" dirty="0">
                <a:latin typeface="Arial" panose="020B0604020202020204" pitchFamily="34" charset="0"/>
              </a:rPr>
              <a:t> Is distributed freely in databases</a:t>
            </a:r>
            <a:endParaRPr lang="pt-BR" altLang="en-US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3912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  <a:t>The content of the </a:t>
            </a:r>
            <a:r>
              <a:rPr lang="en-US" b="1" dirty="0" smtClean="0">
                <a:solidFill>
                  <a:srgbClr val="000000"/>
                </a:solidFill>
                <a:latin typeface="Gill Sans MT" panose="020B0502020104020203" pitchFamily="34" charset="0"/>
              </a:rPr>
              <a:t>Abstract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(</a:t>
            </a:r>
            <a:r>
              <a:rPr lang="en-US" dirty="0" err="1" smtClean="0">
                <a:solidFill>
                  <a:srgbClr val="000000"/>
                </a:solidFill>
                <a:latin typeface="Garamond" panose="02020404030301010803" pitchFamily="18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) why you did the study that led to the statement in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your title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, </a:t>
            </a:r>
            <a:endParaRPr lang="en-US" dirty="0" smtClean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(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ii) how you did the study, </a:t>
            </a:r>
            <a:endParaRPr lang="en-US" dirty="0" smtClean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(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iii) what you found, </a:t>
            </a:r>
            <a:endParaRPr lang="en-US" dirty="0" smtClean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(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iv)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what your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results mean.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4001294"/>
            <a:ext cx="713422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70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  <a:t>The content of the Abstract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When your Abstract is complete, compare it with the title of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your paper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. </a:t>
            </a:r>
            <a:endParaRPr lang="en-US" dirty="0" smtClean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endParaRPr lang="en-US" dirty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endParaRPr lang="en-US" dirty="0" smtClean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Your title is the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advertisement for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your paper.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10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  <a:t>The 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The Introduction to a full-length paper should be sufﬁciently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long to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allow you </a:t>
            </a:r>
            <a:endParaRPr lang="en-US" dirty="0" smtClean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Garamond" panose="02020404030301010803" pitchFamily="18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) to place your research in the context of earlier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relevant work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by others, </a:t>
            </a:r>
            <a:endParaRPr lang="en-US" dirty="0" smtClean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(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ii) to explain your reasons for performing your study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, </a:t>
            </a:r>
          </a:p>
          <a:p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(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iii) to mention the methods that you used in your study, and </a:t>
            </a:r>
            <a:endParaRPr lang="en-US" dirty="0" smtClean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(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iv)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to provide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an indication of the conclusions that you will draw from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your results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in the Discussion at the end of your paper.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66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  <a:t>References in the Introduction</a:t>
            </a:r>
            <a:b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References highly depend on Instructions to Author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et al.???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8487" y="2601745"/>
            <a:ext cx="70961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606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پایگاه‌های نمایه‌کننده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dirty="0" smtClean="0"/>
              <a:t>ISI (Institute of Scientific Information)</a:t>
            </a:r>
          </a:p>
          <a:p>
            <a:pPr algn="l"/>
            <a:r>
              <a:rPr lang="en-US" dirty="0" smtClean="0"/>
              <a:t>ISC (Islamic Science Citation)</a:t>
            </a:r>
          </a:p>
          <a:p>
            <a:pPr algn="l"/>
            <a:r>
              <a:rPr lang="en-US" dirty="0" smtClean="0"/>
              <a:t>Scopus</a:t>
            </a:r>
          </a:p>
          <a:p>
            <a:pPr algn="l"/>
            <a:r>
              <a:rPr lang="en-US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87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  <a:t>Historical background</a:t>
            </a:r>
            <a:b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You do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not need to provide a complete history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of your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ﬁeld in your Introduction nor do you need to cite every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paper that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was ever written in your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ﬁeld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85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  <a:t>The working hypothesis behind your</a:t>
            </a:r>
            <a:b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</a:br>
            <a: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  <a:t>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The results that you are going to describe in your paper are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either the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results of experiments that you performed to test a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working hypothesis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or they are the serendipitous results of experiments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that you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planned with an entirely different goal in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mind.</a:t>
            </a:r>
          </a:p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In both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cases, you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need to lay the groundwork for your experiments in your Introduction.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76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586854" y="228600"/>
            <a:ext cx="9623946" cy="1143000"/>
          </a:xfrm>
        </p:spPr>
        <p:txBody>
          <a:bodyPr/>
          <a:lstStyle/>
          <a:p>
            <a:r>
              <a:rPr lang="en-US" altLang="en-US" b="1" dirty="0"/>
              <a:t>Introduction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idx="1"/>
          </p:nvPr>
        </p:nvSpPr>
        <p:spPr>
          <a:xfrm>
            <a:off x="586854" y="1371600"/>
            <a:ext cx="9852546" cy="5334000"/>
          </a:xfrm>
        </p:spPr>
        <p:txBody>
          <a:bodyPr>
            <a:normAutofit lnSpcReduction="10000"/>
          </a:bodyPr>
          <a:lstStyle/>
          <a:p>
            <a:r>
              <a:rPr lang="en-US" altLang="en-US" sz="2600" dirty="0"/>
              <a:t>Clearly state the:</a:t>
            </a:r>
          </a:p>
          <a:p>
            <a:pPr lvl="1"/>
            <a:r>
              <a:rPr lang="en-US" altLang="en-US" sz="2600" dirty="0"/>
              <a:t>Problem being investigated </a:t>
            </a:r>
          </a:p>
          <a:p>
            <a:pPr lvl="1"/>
            <a:r>
              <a:rPr lang="en-US" altLang="en-US" sz="2600" dirty="0"/>
              <a:t>Background that explains the problem </a:t>
            </a:r>
          </a:p>
          <a:p>
            <a:pPr lvl="1"/>
            <a:r>
              <a:rPr lang="en-US" altLang="en-US" sz="2600" dirty="0"/>
              <a:t>Reasons for </a:t>
            </a:r>
            <a:r>
              <a:rPr lang="en-US" altLang="en-US" sz="2600" dirty="0">
                <a:cs typeface="Times New Roman" panose="02020603050405020304" pitchFamily="18" charset="0"/>
              </a:rPr>
              <a:t>conducting the research</a:t>
            </a:r>
          </a:p>
          <a:p>
            <a:r>
              <a:rPr lang="en-US" altLang="en-US" sz="2600" dirty="0"/>
              <a:t>Summarize relevant research to provide context </a:t>
            </a:r>
          </a:p>
          <a:p>
            <a:r>
              <a:rPr lang="en-US" altLang="en-US" sz="2600" dirty="0"/>
              <a:t>State how your work differs from published work</a:t>
            </a:r>
          </a:p>
          <a:p>
            <a:r>
              <a:rPr lang="en-US" altLang="en-US" sz="2600" dirty="0"/>
              <a:t>Identify the questions you are answering </a:t>
            </a:r>
          </a:p>
          <a:p>
            <a:r>
              <a:rPr lang="en-US" altLang="en-US" sz="2600" dirty="0"/>
              <a:t>Explain what other findings, if any, you are challenging or extending </a:t>
            </a:r>
          </a:p>
          <a:p>
            <a:r>
              <a:rPr lang="en-US" altLang="en-US" sz="2600" dirty="0"/>
              <a:t>Briefly describe the experiment, hypothesis(</a:t>
            </a:r>
            <a:r>
              <a:rPr lang="en-US" altLang="en-US" sz="2600" dirty="0" err="1"/>
              <a:t>es</a:t>
            </a:r>
            <a:r>
              <a:rPr lang="en-US" altLang="en-US" sz="2600" dirty="0"/>
              <a:t>), research question(s); general experimental design or method </a:t>
            </a:r>
            <a:endParaRPr lang="en-GB" altLang="en-US" sz="2600" dirty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2600" dirty="0"/>
          </a:p>
        </p:txBody>
      </p:sp>
    </p:spTree>
    <p:extLst>
      <p:ext uri="{BB962C8B-B14F-4D97-AF65-F5344CB8AC3E}">
        <p14:creationId xmlns:p14="http://schemas.microsoft.com/office/powerpoint/2010/main" val="34777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/>
              <a:t>Methods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US" altLang="en-US" sz="2600" dirty="0"/>
              <a:t>Provide the reader enough details so they can understand and replicate your research </a:t>
            </a:r>
          </a:p>
          <a:p>
            <a:pPr>
              <a:lnSpc>
                <a:spcPct val="90000"/>
              </a:lnSpc>
            </a:pPr>
            <a:r>
              <a:rPr lang="en-US" altLang="en-US" sz="2600" dirty="0"/>
              <a:t>Explain how you studied the problem, identify the procedures you followed, and order these chronologically where possible </a:t>
            </a:r>
          </a:p>
          <a:p>
            <a:pPr>
              <a:lnSpc>
                <a:spcPct val="90000"/>
              </a:lnSpc>
            </a:pPr>
            <a:r>
              <a:rPr lang="en-US" altLang="en-US" sz="2600" dirty="0"/>
              <a:t>Explain new methodology in detail; otherwise name the method and cite the previously published work </a:t>
            </a:r>
          </a:p>
          <a:p>
            <a:pPr>
              <a:lnSpc>
                <a:spcPct val="90000"/>
              </a:lnSpc>
            </a:pPr>
            <a:r>
              <a:rPr lang="en-US" altLang="en-US" sz="2600" dirty="0"/>
              <a:t>Include the frequency of observations, what types of data were recorded, etc. </a:t>
            </a:r>
          </a:p>
          <a:p>
            <a:pPr>
              <a:lnSpc>
                <a:spcPct val="90000"/>
              </a:lnSpc>
            </a:pPr>
            <a:r>
              <a:rPr lang="en-US" altLang="en-US" sz="2600" dirty="0"/>
              <a:t>Be precise in describing measurements and include errors of measurement</a:t>
            </a:r>
            <a:r>
              <a:rPr lang="en-US" altLang="en-US" sz="2400" dirty="0"/>
              <a:t> </a:t>
            </a:r>
            <a:r>
              <a:rPr lang="en-US" altLang="en-US" sz="2600" dirty="0"/>
              <a:t>or research design limits</a:t>
            </a:r>
            <a:r>
              <a:rPr lang="en-US" altLang="en-US" sz="2400" dirty="0"/>
              <a:t> </a:t>
            </a:r>
            <a:endParaRPr lang="en-GB" altLang="en-US" sz="2400" dirty="0">
              <a:latin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6219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Purpose</a:t>
            </a:r>
          </a:p>
          <a:p>
            <a:endParaRPr lang="en-US" dirty="0" smtClean="0"/>
          </a:p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In this section, you will lead the reader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along a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path that follows the steps in your reasoning and the sequence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of your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experiments from your working hypothesis (or deﬁnition of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the purpose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of your study) to a conclusion that corresponds exactly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to the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title of your paper.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44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  <a:t>The quality of your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results should be published??</a:t>
            </a:r>
          </a:p>
          <a:p>
            <a:endParaRPr lang="en-US" dirty="0"/>
          </a:p>
          <a:p>
            <a:r>
              <a:rPr lang="en-US" dirty="0" smtClean="0"/>
              <a:t>Answer: Reproducible Ones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  <a:t>What results should you </a:t>
            </a:r>
            <a:r>
              <a:rPr lang="en-US" b="1" dirty="0" smtClean="0">
                <a:solidFill>
                  <a:srgbClr val="000000"/>
                </a:solidFill>
                <a:latin typeface="Gill Sans MT" panose="020B0502020104020203" pitchFamily="34" charset="0"/>
              </a:rPr>
              <a:t>include?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You should only provide results that pertain directly to the title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of your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paper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.</a:t>
            </a:r>
          </a:p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If you have negative results that are relevant, it is often appropriate to mention them with the phrase, “results not shown”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or “data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not included” in parentheses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.</a:t>
            </a:r>
          </a:p>
          <a:p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For vast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amounts of data that cannot be included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in a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regular paper, you can provide a reference to a website where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they will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be available.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21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  <a:t>Presentation of your data</a:t>
            </a:r>
            <a:br>
              <a:rPr lang="en-US" b="1" dirty="0">
                <a:solidFill>
                  <a:srgbClr val="000000"/>
                </a:solidFill>
                <a:latin typeface="Gill Sans MT" panose="020B0502020104020203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You should present your data in a logical sequence, with each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individual experiment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or series of closely related experiments under its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own subheading.</a:t>
            </a:r>
          </a:p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Whenever possible, you should provide illustrations,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that is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to say Figures, that support your descriptions of your results,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for example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, photographs, micrographs, histograms (bar graphs),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and graphs.</a:t>
            </a:r>
          </a:p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You should also provide Tables when you have more data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than you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can summarize easily in the text.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04800"/>
            <a:ext cx="8229600" cy="1143000"/>
          </a:xfrm>
        </p:spPr>
        <p:txBody>
          <a:bodyPr/>
          <a:lstStyle/>
          <a:p>
            <a:r>
              <a:rPr lang="en-US" altLang="en-US" b="1" dirty="0"/>
              <a:t>Results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/>
              <a:t>Objectively present your findings, and explain what was found </a:t>
            </a:r>
          </a:p>
          <a:p>
            <a:pPr>
              <a:lnSpc>
                <a:spcPct val="90000"/>
              </a:lnSpc>
            </a:pPr>
            <a:r>
              <a:rPr lang="en-US" altLang="en-US"/>
              <a:t>Show that your new results are contributing to the body of scientific knowledge</a:t>
            </a:r>
          </a:p>
          <a:p>
            <a:pPr>
              <a:lnSpc>
                <a:spcPct val="90000"/>
              </a:lnSpc>
            </a:pPr>
            <a:r>
              <a:rPr lang="en-US" altLang="en-US"/>
              <a:t>F</a:t>
            </a:r>
            <a:r>
              <a:rPr lang="en-US" altLang="en-US">
                <a:solidFill>
                  <a:srgbClr val="000000"/>
                </a:solidFill>
              </a:rPr>
              <a:t>ollow a logical sequence based on the tables and figures presenting the findings to answer the question or hypothesis</a:t>
            </a:r>
          </a:p>
          <a:p>
            <a:pPr>
              <a:lnSpc>
                <a:spcPct val="90000"/>
              </a:lnSpc>
            </a:pPr>
            <a:r>
              <a:rPr lang="en-US" altLang="en-US">
                <a:solidFill>
                  <a:srgbClr val="000000"/>
                </a:solidFill>
              </a:rPr>
              <a:t>Figures should have a brief description (a legend), providing the reader sufficient information to know how the data were produced</a:t>
            </a:r>
            <a:endParaRPr lang="en-GB" altLang="en-US"/>
          </a:p>
          <a:p>
            <a:pPr>
              <a:lnSpc>
                <a:spcPct val="90000"/>
              </a:lnSpc>
              <a:buFontTx/>
              <a:buNone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485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Discussion/Conclusion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>
          <a:xfrm>
            <a:off x="968991" y="1524001"/>
            <a:ext cx="9241809" cy="4525963"/>
          </a:xfrm>
        </p:spPr>
        <p:txBody>
          <a:bodyPr/>
          <a:lstStyle/>
          <a:p>
            <a:r>
              <a:rPr lang="en-US" altLang="en-US" dirty="0">
                <a:cs typeface="Times New Roman" panose="02020603050405020304" pitchFamily="18" charset="0"/>
              </a:rPr>
              <a:t>Describe what your results mean in context of what was already known about the subject </a:t>
            </a:r>
          </a:p>
          <a:p>
            <a:r>
              <a:rPr lang="en-US" altLang="en-US" dirty="0">
                <a:cs typeface="Times New Roman" panose="02020603050405020304" pitchFamily="18" charset="0"/>
              </a:rPr>
              <a:t>Indicate how the results relate to expectations and to the literature previously cited</a:t>
            </a:r>
          </a:p>
          <a:p>
            <a:r>
              <a:rPr lang="en-US" altLang="en-US" dirty="0"/>
              <a:t>Explain how the research has moved the body of scientific knowledge forward </a:t>
            </a:r>
          </a:p>
          <a:p>
            <a:r>
              <a:rPr lang="en-US" altLang="en-US" dirty="0"/>
              <a:t>Do not extend your conclusions beyond what is directly supported by your results - a</a:t>
            </a:r>
            <a:r>
              <a:rPr lang="en-US" altLang="en-US" dirty="0">
                <a:solidFill>
                  <a:srgbClr val="000000"/>
                </a:solidFill>
              </a:rPr>
              <a:t>void undue speculation</a:t>
            </a:r>
            <a:r>
              <a:rPr lang="en-GB" altLang="en-US" dirty="0">
                <a:solidFill>
                  <a:srgbClr val="000000"/>
                </a:solidFill>
              </a:rPr>
              <a:t> </a:t>
            </a:r>
          </a:p>
          <a:p>
            <a:r>
              <a:rPr lang="en-US" altLang="en-US" dirty="0">
                <a:solidFill>
                  <a:srgbClr val="000000"/>
                </a:solidFill>
              </a:rPr>
              <a:t>Outline the next steps for further study </a:t>
            </a:r>
            <a:endParaRPr lang="en-US" altLang="en-US" dirty="0">
              <a:latin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0854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ISI Indexed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JCR (Journals Citation Report)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WOS (Web of Science)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Master List</a:t>
            </a:r>
            <a:endParaRPr lang="en-US" dirty="0"/>
          </a:p>
        </p:txBody>
      </p:sp>
      <p:pic>
        <p:nvPicPr>
          <p:cNvPr id="1028" name="Picture 4" descr="Image result for thomson reuter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073" y="1825625"/>
            <a:ext cx="1653654" cy="1653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3874" y="1825625"/>
            <a:ext cx="2706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solidFill>
                  <a:srgbClr val="FF0000"/>
                </a:solidFill>
              </a:rPr>
              <a:t>JCR_2015_Total_ISSN.xlsx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82639" y="5295332"/>
            <a:ext cx="4517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Impact Factor?</a:t>
            </a:r>
            <a:endParaRPr lang="en-US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10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95257"/>
          </a:xfrm>
        </p:spPr>
        <p:txBody>
          <a:bodyPr/>
          <a:lstStyle/>
          <a:p>
            <a:r>
              <a:rPr lang="en-US" dirty="0" smtClean="0"/>
              <a:t>Ten Most Common Mistakes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925" y="1632045"/>
            <a:ext cx="73342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90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49848"/>
          </a:xfrm>
        </p:spPr>
        <p:txBody>
          <a:bodyPr/>
          <a:lstStyle/>
          <a:p>
            <a:r>
              <a:rPr lang="en-US" dirty="0" smtClean="0"/>
              <a:t>Common Grammatical Mistakes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628633"/>
            <a:ext cx="8915400" cy="3777622"/>
          </a:xfrm>
        </p:spPr>
        <p:txBody>
          <a:bodyPr/>
          <a:lstStyle/>
          <a:p>
            <a:r>
              <a:rPr lang="en-US" dirty="0" smtClean="0"/>
              <a:t>Why does grammar matter?</a:t>
            </a:r>
          </a:p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The dominant purpose of publishing your work is, as I have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noted, to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share your results and to provide information about your methodology that is sufﬁciently detailed to allow others to repeat your experiments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.</a:t>
            </a:r>
          </a:p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The descriptions of your methods and results must,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therefore, be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absolutely free of ambiguity, and the possibility of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misinterpretation must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be minimal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.</a:t>
            </a:r>
          </a:p>
          <a:p>
            <a:endParaRPr lang="en-US" dirty="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09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8711" y="429629"/>
            <a:ext cx="8911687" cy="1280890"/>
          </a:xfrm>
        </p:spPr>
        <p:txBody>
          <a:bodyPr/>
          <a:lstStyle/>
          <a:p>
            <a:r>
              <a:rPr lang="en-US" dirty="0" smtClean="0"/>
              <a:t>Spelling and Consistency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4998" y="2038065"/>
            <a:ext cx="8915400" cy="1933433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Garamond" panose="02020404030301010803" pitchFamily="18" charset="0"/>
              </a:rPr>
              <a:t>Some words have British and American versions, for example, “</a:t>
            </a:r>
            <a:r>
              <a:rPr lang="en-US" sz="2000" dirty="0" err="1" smtClean="0">
                <a:solidFill>
                  <a:srgbClr val="000000"/>
                </a:solidFill>
                <a:latin typeface="Garamond" panose="02020404030301010803" pitchFamily="18" charset="0"/>
              </a:rPr>
              <a:t>analyse</a:t>
            </a:r>
            <a:r>
              <a:rPr lang="en-US" sz="2000" dirty="0" smtClean="0">
                <a:solidFill>
                  <a:srgbClr val="000000"/>
                </a:solidFill>
                <a:latin typeface="Garamond" panose="02020404030301010803" pitchFamily="18" charset="0"/>
              </a:rPr>
              <a:t>” and </a:t>
            </a:r>
            <a:r>
              <a:rPr lang="en-US" sz="2000" dirty="0">
                <a:solidFill>
                  <a:srgbClr val="000000"/>
                </a:solidFill>
                <a:latin typeface="Garamond" panose="02020404030301010803" pitchFamily="18" charset="0"/>
              </a:rPr>
              <a:t>“analyze,” “</a:t>
            </a:r>
            <a:r>
              <a:rPr lang="en-US" sz="2000" dirty="0" err="1">
                <a:solidFill>
                  <a:srgbClr val="000000"/>
                </a:solidFill>
                <a:latin typeface="Garamond" panose="02020404030301010803" pitchFamily="18" charset="0"/>
              </a:rPr>
              <a:t>sulphate</a:t>
            </a:r>
            <a:r>
              <a:rPr lang="en-US" sz="2000" dirty="0" smtClean="0">
                <a:solidFill>
                  <a:srgbClr val="000000"/>
                </a:solidFill>
                <a:latin typeface="Garamond" panose="02020404030301010803" pitchFamily="18" charset="0"/>
              </a:rPr>
              <a:t>” </a:t>
            </a:r>
            <a:r>
              <a:rPr lang="en-US" sz="2000" dirty="0">
                <a:solidFill>
                  <a:srgbClr val="000000"/>
                </a:solidFill>
                <a:latin typeface="Garamond" panose="02020404030301010803" pitchFamily="18" charset="0"/>
              </a:rPr>
              <a:t>and “sulfate</a:t>
            </a:r>
            <a:r>
              <a:rPr lang="en-US" sz="2000" dirty="0" smtClean="0">
                <a:solidFill>
                  <a:srgbClr val="000000"/>
                </a:solidFill>
                <a:latin typeface="Garamond" panose="02020404030301010803" pitchFamily="18" charset="0"/>
              </a:rPr>
              <a:t>.”</a:t>
            </a:r>
          </a:p>
          <a:p>
            <a:r>
              <a:rPr lang="en-US" sz="2000" dirty="0">
                <a:solidFill>
                  <a:srgbClr val="000000"/>
                </a:solidFill>
                <a:latin typeface="Garamond" panose="02020404030301010803" pitchFamily="18" charset="0"/>
              </a:rPr>
              <a:t>If you use the British spelling of some words, you must </a:t>
            </a:r>
            <a:r>
              <a:rPr lang="en-US" sz="2000" dirty="0" smtClean="0">
                <a:solidFill>
                  <a:srgbClr val="000000"/>
                </a:solidFill>
                <a:latin typeface="Garamond" panose="02020404030301010803" pitchFamily="18" charset="0"/>
              </a:rPr>
              <a:t>use the </a:t>
            </a:r>
            <a:r>
              <a:rPr lang="en-US" sz="2000" dirty="0">
                <a:solidFill>
                  <a:srgbClr val="000000"/>
                </a:solidFill>
                <a:latin typeface="Garamond" panose="02020404030301010803" pitchFamily="18" charset="0"/>
              </a:rPr>
              <a:t>British spelling of all words. If you are submitting your paper </a:t>
            </a:r>
            <a:r>
              <a:rPr lang="en-US" sz="2000" dirty="0" smtClean="0">
                <a:solidFill>
                  <a:srgbClr val="000000"/>
                </a:solidFill>
                <a:latin typeface="Garamond" panose="02020404030301010803" pitchFamily="18" charset="0"/>
              </a:rPr>
              <a:t>to an American journal, you should use American spelling consistently.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2618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The active versus the passive voice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905000"/>
            <a:ext cx="8915400" cy="3777622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It is always best to write simple, declarative sentences.</a:t>
            </a:r>
          </a:p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In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other words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,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you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should try to avoid the passive voice as far as possible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.</a:t>
            </a:r>
          </a:p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For example, it is better to say, “We studied the behavior of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orangutans in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the wild,” than to say, “A study was performed of orangutans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in the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wild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.”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57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000000"/>
                </a:solidFill>
                <a:latin typeface="Gill Sans MT" panose="020B0502020104020203" pitchFamily="34" charset="0"/>
              </a:rPr>
              <a:t>The incorrectly related participle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“The cells were grown in ABC medium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containing glycine.”     </a:t>
            </a:r>
            <a:r>
              <a:rPr lang="en-US" dirty="0" smtClean="0">
                <a:solidFill>
                  <a:srgbClr val="FF0000"/>
                </a:solidFill>
                <a:latin typeface="Garamond" panose="02020404030301010803" pitchFamily="18" charset="0"/>
              </a:rPr>
              <a:t>Incorrect</a:t>
            </a:r>
          </a:p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“The cells were grown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in ABC medium,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which contained glycine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.”  </a:t>
            </a:r>
            <a:r>
              <a:rPr lang="en-US" dirty="0" smtClean="0">
                <a:solidFill>
                  <a:srgbClr val="00B050"/>
                </a:solidFill>
                <a:latin typeface="Garamond" panose="02020404030301010803" pitchFamily="18" charset="0"/>
              </a:rPr>
              <a:t>Correct</a:t>
            </a:r>
          </a:p>
          <a:p>
            <a:endParaRPr lang="en-US" dirty="0">
              <a:solidFill>
                <a:srgbClr val="00B050"/>
              </a:solidFill>
              <a:latin typeface="Garamond" panose="02020404030301010803" pitchFamily="18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Garamond" panose="02020404030301010803" pitchFamily="18" charset="0"/>
              </a:rPr>
              <a:t>“The cells were shown </a:t>
            </a:r>
            <a:r>
              <a:rPr lang="en-US" sz="1600" dirty="0" smtClean="0">
                <a:solidFill>
                  <a:srgbClr val="000000"/>
                </a:solidFill>
                <a:latin typeface="Garamond" panose="02020404030301010803" pitchFamily="18" charset="0"/>
              </a:rPr>
              <a:t>to contain </a:t>
            </a:r>
            <a:r>
              <a:rPr lang="en-US" sz="1600" dirty="0">
                <a:solidFill>
                  <a:srgbClr val="000000"/>
                </a:solidFill>
                <a:latin typeface="Garamond" panose="02020404030301010803" pitchFamily="18" charset="0"/>
              </a:rPr>
              <a:t>pigmented granules using the electron microscope</a:t>
            </a:r>
            <a:r>
              <a:rPr lang="en-US" sz="1600" dirty="0" smtClean="0">
                <a:solidFill>
                  <a:srgbClr val="000000"/>
                </a:solidFill>
                <a:latin typeface="Garamond" panose="02020404030301010803" pitchFamily="18" charset="0"/>
              </a:rPr>
              <a:t>.” </a:t>
            </a:r>
            <a:r>
              <a:rPr lang="en-US" dirty="0" smtClean="0">
                <a:solidFill>
                  <a:srgbClr val="FF0000"/>
                </a:solidFill>
                <a:latin typeface="Garamond" panose="02020404030301010803" pitchFamily="18" charset="0"/>
              </a:rPr>
              <a:t>Incorrect</a:t>
            </a:r>
          </a:p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“Using the electron microscope, we observed that the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cells contained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pigmented granules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.” </a:t>
            </a:r>
            <a:r>
              <a:rPr lang="en-US" dirty="0">
                <a:solidFill>
                  <a:srgbClr val="00B050"/>
                </a:solidFill>
                <a:latin typeface="Garamond" panose="02020404030301010803" pitchFamily="18" charset="0"/>
              </a:rPr>
              <a:t>Correct</a:t>
            </a:r>
          </a:p>
          <a:p>
            <a:pPr marL="0" indent="0">
              <a:buNone/>
            </a:pP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49113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000000"/>
                </a:solidFill>
                <a:latin typeface="Gill Sans MT" panose="020B0502020104020203" pitchFamily="34" charset="0"/>
              </a:rPr>
              <a:t>The incorrect use of “due to”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2925" y="1724167"/>
            <a:ext cx="8915400" cy="3777622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The phrase “due to” can only link two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nouns. It cannot be used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as an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adverb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.</a:t>
            </a:r>
          </a:p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“The formation of blue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colonies was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due to the presence of an enzyme in the cells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.” </a:t>
            </a:r>
            <a:r>
              <a:rPr lang="en-US" dirty="0" smtClean="0">
                <a:solidFill>
                  <a:srgbClr val="00B050"/>
                </a:solidFill>
                <a:latin typeface="Garamond" panose="02020404030301010803" pitchFamily="18" charset="0"/>
              </a:rPr>
              <a:t>Correct</a:t>
            </a:r>
            <a:endParaRPr lang="en-US" dirty="0" smtClean="0">
              <a:solidFill>
                <a:srgbClr val="000000"/>
              </a:solidFill>
              <a:latin typeface="Garamond" panose="02020404030301010803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“Due to 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the presence </a:t>
            </a:r>
            <a:r>
              <a:rPr lang="en-US" dirty="0">
                <a:solidFill>
                  <a:srgbClr val="000000"/>
                </a:solidFill>
                <a:latin typeface="Garamond" panose="02020404030301010803" pitchFamily="18" charset="0"/>
              </a:rPr>
              <a:t>of an enzyme, we saw blue colonies</a:t>
            </a:r>
            <a:r>
              <a:rPr lang="en-US" dirty="0" smtClean="0">
                <a:solidFill>
                  <a:srgbClr val="000000"/>
                </a:solidFill>
                <a:latin typeface="Garamond" panose="02020404030301010803" pitchFamily="18" charset="0"/>
              </a:rPr>
              <a:t>” </a:t>
            </a:r>
            <a:r>
              <a:rPr lang="en-US" dirty="0" smtClean="0">
                <a:solidFill>
                  <a:srgbClr val="FF0000"/>
                </a:solidFill>
                <a:latin typeface="Garamond" panose="02020404030301010803" pitchFamily="18" charset="0"/>
              </a:rPr>
              <a:t>Incorrect</a:t>
            </a:r>
          </a:p>
          <a:p>
            <a:endParaRPr lang="en-US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11192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3427" y="1669576"/>
            <a:ext cx="8915400" cy="377762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Many thanks!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8797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504967" y="304800"/>
            <a:ext cx="9705833" cy="1143000"/>
          </a:xfrm>
        </p:spPr>
        <p:txBody>
          <a:bodyPr/>
          <a:lstStyle/>
          <a:p>
            <a:r>
              <a:rPr lang="en-US" altLang="en-US" b="1" dirty="0"/>
              <a:t>Article Submission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504967" y="1524000"/>
            <a:ext cx="9629633" cy="49530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GB" altLang="en-US" dirty="0"/>
              <a:t>Select your journal carefully</a:t>
            </a:r>
          </a:p>
          <a:p>
            <a:pPr>
              <a:lnSpc>
                <a:spcPct val="80000"/>
              </a:lnSpc>
            </a:pPr>
            <a:r>
              <a:rPr lang="en-GB" altLang="en-US" dirty="0"/>
              <a:t>Read the aims and scope</a:t>
            </a:r>
          </a:p>
          <a:p>
            <a:pPr>
              <a:lnSpc>
                <a:spcPct val="80000"/>
              </a:lnSpc>
            </a:pPr>
            <a:r>
              <a:rPr lang="en-GB" altLang="en-US" dirty="0"/>
              <a:t>Think about your target audience and the level of your work – do you have a realistic chance of being accepted? </a:t>
            </a:r>
          </a:p>
          <a:p>
            <a:pPr>
              <a:lnSpc>
                <a:spcPct val="80000"/>
              </a:lnSpc>
            </a:pPr>
            <a:r>
              <a:rPr lang="en-GB" altLang="en-US" b="1" dirty="0"/>
              <a:t>Follow the guidelines</a:t>
            </a:r>
            <a:r>
              <a:rPr lang="en-GB" altLang="en-US" dirty="0"/>
              <a:t> in the notes for authors and include everything they ask – it makes the editor’s job easier…</a:t>
            </a:r>
          </a:p>
          <a:p>
            <a:pPr>
              <a:lnSpc>
                <a:spcPct val="80000"/>
              </a:lnSpc>
            </a:pPr>
            <a:r>
              <a:rPr lang="en-GB" altLang="en-US" dirty="0"/>
              <a:t>Articles should </a:t>
            </a:r>
            <a:r>
              <a:rPr lang="en-GB" altLang="en-US" b="1" dirty="0"/>
              <a:t>not</a:t>
            </a:r>
            <a:r>
              <a:rPr lang="en-GB" altLang="en-US" dirty="0"/>
              <a:t> be submitted to more than one journal at a time</a:t>
            </a:r>
          </a:p>
          <a:p>
            <a:pPr>
              <a:lnSpc>
                <a:spcPct val="80000"/>
              </a:lnSpc>
              <a:buFontTx/>
              <a:buNone/>
            </a:pPr>
            <a:endParaRPr lang="en-GB" altLang="en-US" sz="160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dirty="0"/>
              <a:t>    See: Instructions to Authors in Health Sciences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dirty="0"/>
              <a:t>  	</a:t>
            </a:r>
            <a:r>
              <a:rPr lang="en-US" altLang="en-US" dirty="0">
                <a:hlinkClick r:id="rId2"/>
              </a:rPr>
              <a:t>http://mulford.mco.edu/instr/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2972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Online Submission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600200"/>
            <a:ext cx="9372600" cy="4800600"/>
          </a:xfrm>
        </p:spPr>
        <p:txBody>
          <a:bodyPr/>
          <a:lstStyle/>
          <a:p>
            <a:r>
              <a:rPr lang="en-GB" altLang="en-US" dirty="0"/>
              <a:t>Many publishers now offer a completely electronic submission process</a:t>
            </a:r>
          </a:p>
          <a:p>
            <a:r>
              <a:rPr lang="en-GB" altLang="en-US" dirty="0"/>
              <a:t>Article is submitted online and all of the review procedure also happens online</a:t>
            </a:r>
          </a:p>
          <a:p>
            <a:r>
              <a:rPr lang="en-GB" altLang="en-US" dirty="0"/>
              <a:t>Speeds up the editorial process</a:t>
            </a:r>
          </a:p>
          <a:p>
            <a:r>
              <a:rPr lang="en-GB" altLang="en-US" dirty="0"/>
              <a:t>Is invaluable for authors in low-income countries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0718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8074" y="304800"/>
            <a:ext cx="9522726" cy="1143000"/>
          </a:xfrm>
        </p:spPr>
        <p:txBody>
          <a:bodyPr>
            <a:normAutofit fontScale="90000"/>
          </a:bodyPr>
          <a:lstStyle/>
          <a:p>
            <a:r>
              <a:rPr lang="en-US" altLang="en-US" sz="4000" b="1" dirty="0"/>
              <a:t>Author Priorities for Journal Selection (Elsevier)</a:t>
            </a:r>
          </a:p>
        </p:txBody>
      </p:sp>
      <p:sp>
        <p:nvSpPr>
          <p:cNvPr id="74757" name="Rectangle 5"/>
          <p:cNvSpPr>
            <a:spLocks noGrp="1" noChangeArrowheads="1"/>
          </p:cNvSpPr>
          <p:nvPr>
            <p:ph idx="1"/>
          </p:nvPr>
        </p:nvSpPr>
        <p:spPr>
          <a:xfrm>
            <a:off x="688074" y="1676400"/>
            <a:ext cx="4191000" cy="4648200"/>
          </a:xfrm>
          <a:noFill/>
          <a:ln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lIns="0" tIns="45720" rIns="0" bIns="45720" rtlCol="0">
            <a:normAutofit/>
          </a:bodyPr>
          <a:lstStyle/>
          <a:p>
            <a:pPr>
              <a:lnSpc>
                <a:spcPct val="90000"/>
              </a:lnSpc>
            </a:pPr>
            <a:r>
              <a:rPr lang="en-GB" altLang="en-US" dirty="0"/>
              <a:t>Key (Determining) factors</a:t>
            </a:r>
          </a:p>
          <a:p>
            <a:pPr lvl="1">
              <a:lnSpc>
                <a:spcPct val="90000"/>
              </a:lnSpc>
            </a:pPr>
            <a:r>
              <a:rPr lang="en-GB" altLang="en-US" dirty="0"/>
              <a:t>Impact Factor</a:t>
            </a:r>
          </a:p>
          <a:p>
            <a:pPr lvl="1">
              <a:lnSpc>
                <a:spcPct val="90000"/>
              </a:lnSpc>
            </a:pPr>
            <a:r>
              <a:rPr lang="en-GB" altLang="en-US" dirty="0"/>
              <a:t>Reputation</a:t>
            </a:r>
          </a:p>
          <a:p>
            <a:pPr lvl="1">
              <a:lnSpc>
                <a:spcPct val="90000"/>
              </a:lnSpc>
            </a:pPr>
            <a:r>
              <a:rPr lang="en-GB" altLang="en-US" dirty="0"/>
              <a:t>Access to the target audience</a:t>
            </a:r>
          </a:p>
          <a:p>
            <a:pPr lvl="1">
              <a:lnSpc>
                <a:spcPct val="90000"/>
              </a:lnSpc>
            </a:pPr>
            <a:r>
              <a:rPr lang="en-GB" altLang="en-US" dirty="0"/>
              <a:t>Overall editorial standard</a:t>
            </a:r>
          </a:p>
          <a:p>
            <a:pPr lvl="1">
              <a:lnSpc>
                <a:spcPct val="90000"/>
              </a:lnSpc>
            </a:pPr>
            <a:r>
              <a:rPr lang="en-GB" altLang="en-US" dirty="0"/>
              <a:t>Publication speed</a:t>
            </a:r>
          </a:p>
          <a:p>
            <a:pPr lvl="1">
              <a:lnSpc>
                <a:spcPct val="90000"/>
              </a:lnSpc>
            </a:pPr>
            <a:r>
              <a:rPr lang="en-GB" altLang="en-US" dirty="0"/>
              <a:t>International coverage</a:t>
            </a:r>
          </a:p>
          <a:p>
            <a:pPr lvl="1">
              <a:lnSpc>
                <a:spcPct val="90000"/>
              </a:lnSpc>
            </a:pPr>
            <a:r>
              <a:rPr lang="en-GB" altLang="en-US" dirty="0"/>
              <a:t>Open Access or HINARI participating publisher</a:t>
            </a:r>
          </a:p>
        </p:txBody>
      </p:sp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6019801" y="1676400"/>
            <a:ext cx="4359275" cy="41148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Marginal (Qualifying) factors</a:t>
            </a:r>
          </a:p>
          <a:p>
            <a:pPr lvl="1"/>
            <a:r>
              <a:rPr lang="en-GB" altLang="en-US"/>
              <a:t>Experience as a referee</a:t>
            </a:r>
          </a:p>
          <a:p>
            <a:pPr lvl="1"/>
            <a:r>
              <a:rPr lang="en-GB" altLang="en-US"/>
              <a:t>Track record</a:t>
            </a:r>
          </a:p>
          <a:p>
            <a:pPr lvl="1"/>
            <a:r>
              <a:rPr lang="en-GB" altLang="en-US"/>
              <a:t>Quality and colour illustrations</a:t>
            </a:r>
          </a:p>
          <a:p>
            <a:pPr lvl="1"/>
            <a:r>
              <a:rPr lang="en-GB" altLang="en-US"/>
              <a:t>Service elements</a:t>
            </a:r>
          </a:p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8378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0" y="228600"/>
            <a:ext cx="7620000" cy="685800"/>
          </a:xfrm>
        </p:spPr>
        <p:txBody>
          <a:bodyPr/>
          <a:lstStyle/>
          <a:p>
            <a:r>
              <a:rPr lang="en-GB" altLang="en-US" sz="3600" b="1"/>
              <a:t>Overview of Peer Review Process</a:t>
            </a:r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2495550" y="981075"/>
            <a:ext cx="1784078" cy="369332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b="1"/>
              <a:t>Paper Submitted</a:t>
            </a:r>
          </a:p>
        </p:txBody>
      </p:sp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2082800" y="2260600"/>
            <a:ext cx="2500556" cy="369332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b="1"/>
              <a:t>Initial Decision by Editor</a:t>
            </a: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2133601" y="1600200"/>
            <a:ext cx="2461315" cy="369332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b="1"/>
              <a:t>Confirmation of Receipt</a:t>
            </a:r>
          </a:p>
        </p:txBody>
      </p:sp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1703388" y="2924175"/>
            <a:ext cx="1080552" cy="369332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b="1"/>
              <a:t>Rejection</a:t>
            </a:r>
          </a:p>
        </p:txBody>
      </p:sp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3287713" y="2924175"/>
            <a:ext cx="1835824" cy="369332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b="1"/>
              <a:t>Decide to Review</a:t>
            </a:r>
          </a:p>
        </p:txBody>
      </p:sp>
      <p:sp>
        <p:nvSpPr>
          <p:cNvPr id="80904" name="Text Box 8"/>
          <p:cNvSpPr txBox="1">
            <a:spLocks noChangeArrowheads="1"/>
          </p:cNvSpPr>
          <p:nvPr/>
        </p:nvSpPr>
        <p:spPr bwMode="auto">
          <a:xfrm>
            <a:off x="3275014" y="3606800"/>
            <a:ext cx="1823833" cy="369332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b="1"/>
              <a:t>Assign Reviewers</a:t>
            </a:r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2927351" y="4289425"/>
            <a:ext cx="2454839" cy="369332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b="1"/>
              <a:t>Reviewers Accept Invite</a:t>
            </a:r>
          </a:p>
        </p:txBody>
      </p:sp>
      <p:sp>
        <p:nvSpPr>
          <p:cNvPr id="80906" name="Text Box 10"/>
          <p:cNvSpPr txBox="1">
            <a:spLocks noChangeArrowheads="1"/>
          </p:cNvSpPr>
          <p:nvPr/>
        </p:nvSpPr>
        <p:spPr bwMode="auto">
          <a:xfrm>
            <a:off x="3167063" y="4959350"/>
            <a:ext cx="2061398" cy="369332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b="1"/>
              <a:t>Reviews Completed</a:t>
            </a:r>
          </a:p>
        </p:txBody>
      </p:sp>
      <p:sp>
        <p:nvSpPr>
          <p:cNvPr id="80907" name="Text Box 11"/>
          <p:cNvSpPr txBox="1">
            <a:spLocks noChangeArrowheads="1"/>
          </p:cNvSpPr>
          <p:nvPr/>
        </p:nvSpPr>
        <p:spPr bwMode="auto">
          <a:xfrm>
            <a:off x="4727576" y="5919788"/>
            <a:ext cx="777585" cy="369332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b="1"/>
              <a:t>Reject</a:t>
            </a:r>
          </a:p>
        </p:txBody>
      </p:sp>
      <p:sp>
        <p:nvSpPr>
          <p:cNvPr id="80908" name="Text Box 12"/>
          <p:cNvSpPr txBox="1">
            <a:spLocks noChangeArrowheads="1"/>
          </p:cNvSpPr>
          <p:nvPr/>
        </p:nvSpPr>
        <p:spPr bwMode="auto">
          <a:xfrm>
            <a:off x="3648076" y="5919788"/>
            <a:ext cx="834587" cy="369332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b="1"/>
              <a:t>Accept</a:t>
            </a:r>
          </a:p>
        </p:txBody>
      </p:sp>
      <p:sp>
        <p:nvSpPr>
          <p:cNvPr id="80909" name="Line 13"/>
          <p:cNvSpPr>
            <a:spLocks noChangeShapeType="1"/>
          </p:cNvSpPr>
          <p:nvPr/>
        </p:nvSpPr>
        <p:spPr bwMode="auto">
          <a:xfrm>
            <a:off x="3503613" y="1341439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10" name="Line 14"/>
          <p:cNvSpPr>
            <a:spLocks noChangeShapeType="1"/>
          </p:cNvSpPr>
          <p:nvPr/>
        </p:nvSpPr>
        <p:spPr bwMode="auto">
          <a:xfrm>
            <a:off x="3503613" y="1979614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11" name="Line 15"/>
          <p:cNvSpPr>
            <a:spLocks noChangeShapeType="1"/>
          </p:cNvSpPr>
          <p:nvPr/>
        </p:nvSpPr>
        <p:spPr bwMode="auto">
          <a:xfrm>
            <a:off x="2351088" y="2636839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12" name="Line 16"/>
          <p:cNvSpPr>
            <a:spLocks noChangeShapeType="1"/>
          </p:cNvSpPr>
          <p:nvPr/>
        </p:nvSpPr>
        <p:spPr bwMode="auto">
          <a:xfrm>
            <a:off x="4151313" y="2636839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13" name="Line 17"/>
          <p:cNvSpPr>
            <a:spLocks noChangeShapeType="1"/>
          </p:cNvSpPr>
          <p:nvPr/>
        </p:nvSpPr>
        <p:spPr bwMode="auto">
          <a:xfrm>
            <a:off x="4151313" y="3298825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14" name="Line 18"/>
          <p:cNvSpPr>
            <a:spLocks noChangeShapeType="1"/>
          </p:cNvSpPr>
          <p:nvPr/>
        </p:nvSpPr>
        <p:spPr bwMode="auto">
          <a:xfrm>
            <a:off x="4151313" y="3984625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15" name="Line 19"/>
          <p:cNvSpPr>
            <a:spLocks noChangeShapeType="1"/>
          </p:cNvSpPr>
          <p:nvPr/>
        </p:nvSpPr>
        <p:spPr bwMode="auto">
          <a:xfrm>
            <a:off x="4151313" y="4670425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16" name="Text Box 20"/>
          <p:cNvSpPr txBox="1">
            <a:spLocks noChangeArrowheads="1"/>
          </p:cNvSpPr>
          <p:nvPr/>
        </p:nvSpPr>
        <p:spPr bwMode="auto">
          <a:xfrm>
            <a:off x="6743700" y="1412875"/>
            <a:ext cx="2294924" cy="369332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b="1"/>
              <a:t>Notification to Author</a:t>
            </a:r>
          </a:p>
        </p:txBody>
      </p:sp>
      <p:sp>
        <p:nvSpPr>
          <p:cNvPr id="80917" name="Line 21"/>
          <p:cNvSpPr>
            <a:spLocks noChangeShapeType="1"/>
          </p:cNvSpPr>
          <p:nvPr/>
        </p:nvSpPr>
        <p:spPr bwMode="auto">
          <a:xfrm>
            <a:off x="7200900" y="1125539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18" name="Text Box 22"/>
          <p:cNvSpPr txBox="1">
            <a:spLocks noChangeArrowheads="1"/>
          </p:cNvSpPr>
          <p:nvPr/>
        </p:nvSpPr>
        <p:spPr bwMode="auto">
          <a:xfrm>
            <a:off x="2566988" y="5919788"/>
            <a:ext cx="797270" cy="369332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b="1"/>
              <a:t>Revise</a:t>
            </a:r>
          </a:p>
        </p:txBody>
      </p:sp>
      <p:sp>
        <p:nvSpPr>
          <p:cNvPr id="80919" name="Text Box 23"/>
          <p:cNvSpPr txBox="1">
            <a:spLocks noChangeArrowheads="1"/>
          </p:cNvSpPr>
          <p:nvPr/>
        </p:nvSpPr>
        <p:spPr bwMode="auto">
          <a:xfrm>
            <a:off x="7165976" y="5084763"/>
            <a:ext cx="2400785" cy="369332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b="1"/>
              <a:t>Paper sent to Publisher</a:t>
            </a:r>
          </a:p>
        </p:txBody>
      </p:sp>
      <p:sp>
        <p:nvSpPr>
          <p:cNvPr id="80920" name="Line 24"/>
          <p:cNvSpPr>
            <a:spLocks noChangeShapeType="1"/>
          </p:cNvSpPr>
          <p:nvPr/>
        </p:nvSpPr>
        <p:spPr bwMode="auto">
          <a:xfrm>
            <a:off x="8712200" y="1125539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21" name="Line 25"/>
          <p:cNvSpPr>
            <a:spLocks noChangeShapeType="1"/>
          </p:cNvSpPr>
          <p:nvPr/>
        </p:nvSpPr>
        <p:spPr bwMode="auto">
          <a:xfrm>
            <a:off x="4164013" y="5338764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22" name="Line 26"/>
          <p:cNvSpPr>
            <a:spLocks noChangeShapeType="1"/>
          </p:cNvSpPr>
          <p:nvPr/>
        </p:nvSpPr>
        <p:spPr bwMode="auto">
          <a:xfrm>
            <a:off x="3000375" y="5635625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23" name="Line 27"/>
          <p:cNvSpPr>
            <a:spLocks noChangeShapeType="1"/>
          </p:cNvSpPr>
          <p:nvPr/>
        </p:nvSpPr>
        <p:spPr bwMode="auto">
          <a:xfrm>
            <a:off x="4164013" y="5635625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24" name="Line 28"/>
          <p:cNvSpPr>
            <a:spLocks noChangeShapeType="1"/>
          </p:cNvSpPr>
          <p:nvPr/>
        </p:nvSpPr>
        <p:spPr bwMode="auto">
          <a:xfrm>
            <a:off x="5159375" y="5635625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25" name="Line 29"/>
          <p:cNvSpPr>
            <a:spLocks noChangeShapeType="1"/>
          </p:cNvSpPr>
          <p:nvPr/>
        </p:nvSpPr>
        <p:spPr bwMode="auto">
          <a:xfrm>
            <a:off x="3000375" y="5635625"/>
            <a:ext cx="2159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26" name="Line 30"/>
          <p:cNvSpPr>
            <a:spLocks noChangeShapeType="1"/>
          </p:cNvSpPr>
          <p:nvPr/>
        </p:nvSpPr>
        <p:spPr bwMode="auto">
          <a:xfrm>
            <a:off x="7967663" y="1123950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27" name="Text Box 31"/>
          <p:cNvSpPr txBox="1">
            <a:spLocks noChangeArrowheads="1"/>
          </p:cNvSpPr>
          <p:nvPr/>
        </p:nvSpPr>
        <p:spPr bwMode="auto">
          <a:xfrm>
            <a:off x="8040689" y="2073275"/>
            <a:ext cx="834587" cy="369332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b="1"/>
              <a:t>Accept</a:t>
            </a:r>
          </a:p>
        </p:txBody>
      </p:sp>
      <p:sp>
        <p:nvSpPr>
          <p:cNvPr id="80928" name="Text Box 32"/>
          <p:cNvSpPr txBox="1">
            <a:spLocks noChangeArrowheads="1"/>
          </p:cNvSpPr>
          <p:nvPr/>
        </p:nvSpPr>
        <p:spPr bwMode="auto">
          <a:xfrm>
            <a:off x="6959600" y="2073275"/>
            <a:ext cx="797270" cy="369332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b="1"/>
              <a:t>Revise</a:t>
            </a:r>
          </a:p>
        </p:txBody>
      </p:sp>
      <p:sp>
        <p:nvSpPr>
          <p:cNvPr id="80929" name="Line 33"/>
          <p:cNvSpPr>
            <a:spLocks noChangeShapeType="1"/>
          </p:cNvSpPr>
          <p:nvPr/>
        </p:nvSpPr>
        <p:spPr bwMode="auto">
          <a:xfrm>
            <a:off x="7464425" y="1785939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30" name="Line 34"/>
          <p:cNvSpPr>
            <a:spLocks noChangeShapeType="1"/>
          </p:cNvSpPr>
          <p:nvPr/>
        </p:nvSpPr>
        <p:spPr bwMode="auto">
          <a:xfrm>
            <a:off x="8543925" y="1784350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31" name="Text Box 35"/>
          <p:cNvSpPr txBox="1">
            <a:spLocks noChangeArrowheads="1"/>
          </p:cNvSpPr>
          <p:nvPr/>
        </p:nvSpPr>
        <p:spPr bwMode="auto">
          <a:xfrm>
            <a:off x="6043614" y="2733675"/>
            <a:ext cx="1893019" cy="369332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b="1"/>
              <a:t>Revision Received</a:t>
            </a:r>
          </a:p>
        </p:txBody>
      </p:sp>
      <p:sp>
        <p:nvSpPr>
          <p:cNvPr id="80932" name="Line 36"/>
          <p:cNvSpPr>
            <a:spLocks noChangeShapeType="1"/>
          </p:cNvSpPr>
          <p:nvPr/>
        </p:nvSpPr>
        <p:spPr bwMode="auto">
          <a:xfrm>
            <a:off x="7464425" y="2446339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33" name="Text Box 37"/>
          <p:cNvSpPr txBox="1">
            <a:spLocks noChangeArrowheads="1"/>
          </p:cNvSpPr>
          <p:nvPr/>
        </p:nvSpPr>
        <p:spPr bwMode="auto">
          <a:xfrm>
            <a:off x="6081714" y="3416300"/>
            <a:ext cx="1837747" cy="369332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b="1"/>
              <a:t>Revision Checked</a:t>
            </a:r>
          </a:p>
        </p:txBody>
      </p:sp>
      <p:sp>
        <p:nvSpPr>
          <p:cNvPr id="80934" name="Line 38"/>
          <p:cNvSpPr>
            <a:spLocks noChangeShapeType="1"/>
          </p:cNvSpPr>
          <p:nvPr/>
        </p:nvSpPr>
        <p:spPr bwMode="auto">
          <a:xfrm>
            <a:off x="7464425" y="3119439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35" name="Line 39"/>
          <p:cNvSpPr>
            <a:spLocks noChangeShapeType="1"/>
          </p:cNvSpPr>
          <p:nvPr/>
        </p:nvSpPr>
        <p:spPr bwMode="auto">
          <a:xfrm>
            <a:off x="8543925" y="2446339"/>
            <a:ext cx="0" cy="263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36" name="Line 40"/>
          <p:cNvSpPr>
            <a:spLocks noChangeShapeType="1"/>
          </p:cNvSpPr>
          <p:nvPr/>
        </p:nvSpPr>
        <p:spPr bwMode="auto">
          <a:xfrm>
            <a:off x="6167438" y="3789363"/>
            <a:ext cx="0" cy="2303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37" name="Line 41"/>
          <p:cNvSpPr>
            <a:spLocks noChangeShapeType="1"/>
          </p:cNvSpPr>
          <p:nvPr/>
        </p:nvSpPr>
        <p:spPr bwMode="auto">
          <a:xfrm flipH="1">
            <a:off x="5591176" y="6092825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38" name="Line 42"/>
          <p:cNvSpPr>
            <a:spLocks noChangeShapeType="1"/>
          </p:cNvSpPr>
          <p:nvPr/>
        </p:nvSpPr>
        <p:spPr bwMode="auto">
          <a:xfrm>
            <a:off x="8256588" y="3573463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39" name="Line 43"/>
          <p:cNvSpPr>
            <a:spLocks noChangeShapeType="1"/>
          </p:cNvSpPr>
          <p:nvPr/>
        </p:nvSpPr>
        <p:spPr bwMode="auto">
          <a:xfrm flipV="1">
            <a:off x="8401050" y="2420939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10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884</TotalTime>
  <Words>2317</Words>
  <Application>Microsoft Office PowerPoint</Application>
  <PresentationFormat>Widescreen</PresentationFormat>
  <Paragraphs>294</Paragraphs>
  <Slides>56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8" baseType="lpstr">
      <vt:lpstr>Arial</vt:lpstr>
      <vt:lpstr>B Nazanin</vt:lpstr>
      <vt:lpstr>B Titr</vt:lpstr>
      <vt:lpstr>Calibri</vt:lpstr>
      <vt:lpstr>Century Gothic</vt:lpstr>
      <vt:lpstr>Garamond</vt:lpstr>
      <vt:lpstr>Gill Sans MT</vt:lpstr>
      <vt:lpstr>Times New Roman</vt:lpstr>
      <vt:lpstr>Verdana</vt:lpstr>
      <vt:lpstr>Wingdings 3</vt:lpstr>
      <vt:lpstr>Wisp</vt:lpstr>
      <vt:lpstr>Document</vt:lpstr>
      <vt:lpstr>1st Workshop on Publishing Scientific Papers</vt:lpstr>
      <vt:lpstr>درجه‏بندی نشریات علمی در ایران</vt:lpstr>
      <vt:lpstr>سامانه ارزیابی نشریات علمی</vt:lpstr>
      <vt:lpstr>پایگاه‌های نمایه‌کننده</vt:lpstr>
      <vt:lpstr>ISI Indexed </vt:lpstr>
      <vt:lpstr>Article Submission</vt:lpstr>
      <vt:lpstr>Online Submission</vt:lpstr>
      <vt:lpstr>Author Priorities for Journal Selection (Elsevier)</vt:lpstr>
      <vt:lpstr>Overview of Peer Review Process</vt:lpstr>
      <vt:lpstr>After Submission</vt:lpstr>
      <vt:lpstr>Publishing Tips</vt:lpstr>
      <vt:lpstr>Type of review </vt:lpstr>
      <vt:lpstr>General:   How To Submit a Journal Article </vt:lpstr>
      <vt:lpstr>PowerPoint Presentation</vt:lpstr>
      <vt:lpstr>Key Elements of Publishing</vt:lpstr>
      <vt:lpstr>Style and Language </vt:lpstr>
      <vt:lpstr>Style and Language </vt:lpstr>
      <vt:lpstr>What is a Scientific Paper ?</vt:lpstr>
      <vt:lpstr>Types of Articles</vt:lpstr>
      <vt:lpstr>Research Article</vt:lpstr>
      <vt:lpstr>Review Article</vt:lpstr>
      <vt:lpstr>Short Communication</vt:lpstr>
      <vt:lpstr>Structure of a Paper</vt:lpstr>
      <vt:lpstr>Components of a Paper</vt:lpstr>
      <vt:lpstr>Title Page</vt:lpstr>
      <vt:lpstr>The choice of title</vt:lpstr>
      <vt:lpstr>The running title </vt:lpstr>
      <vt:lpstr>The authors’ names and relevant footnotes</vt:lpstr>
      <vt:lpstr>The authors’ names and relevant footnotes</vt:lpstr>
      <vt:lpstr>The authors’ names and relevant footnotes</vt:lpstr>
      <vt:lpstr>correspondence </vt:lpstr>
      <vt:lpstr>Key words </vt:lpstr>
      <vt:lpstr>Abbreviations </vt:lpstr>
      <vt:lpstr>Abstract</vt:lpstr>
      <vt:lpstr>Abstract</vt:lpstr>
      <vt:lpstr>The content of the Abstract</vt:lpstr>
      <vt:lpstr>The content of the Abstract</vt:lpstr>
      <vt:lpstr>The Introduction</vt:lpstr>
      <vt:lpstr>References in the Introduction </vt:lpstr>
      <vt:lpstr>Historical background </vt:lpstr>
      <vt:lpstr>The working hypothesis behind your research</vt:lpstr>
      <vt:lpstr>Introduction</vt:lpstr>
      <vt:lpstr>Methods</vt:lpstr>
      <vt:lpstr>Results</vt:lpstr>
      <vt:lpstr>The quality of your data</vt:lpstr>
      <vt:lpstr>What results should you include?</vt:lpstr>
      <vt:lpstr>Presentation of your data </vt:lpstr>
      <vt:lpstr>Results</vt:lpstr>
      <vt:lpstr>Discussion/Conclusion</vt:lpstr>
      <vt:lpstr>Ten Most Common Mistakes</vt:lpstr>
      <vt:lpstr>Common Grammatical Mistakes</vt:lpstr>
      <vt:lpstr>Spelling and Consistency</vt:lpstr>
      <vt:lpstr>The active versus the passive voice</vt:lpstr>
      <vt:lpstr>The incorrectly related participle</vt:lpstr>
      <vt:lpstr>The incorrect use of “due to”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1st Workshop on Publishing Scientific Papers</dc:title>
  <dc:creator>Vahid</dc:creator>
  <cp:lastModifiedBy>Windows User</cp:lastModifiedBy>
  <cp:revision>60</cp:revision>
  <dcterms:created xsi:type="dcterms:W3CDTF">2016-12-12T06:39:44Z</dcterms:created>
  <dcterms:modified xsi:type="dcterms:W3CDTF">2017-11-02T09:41:47Z</dcterms:modified>
</cp:coreProperties>
</file>