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56" r:id="rId2"/>
    <p:sldId id="260" r:id="rId3"/>
    <p:sldId id="277" r:id="rId4"/>
    <p:sldId id="278" r:id="rId5"/>
    <p:sldId id="279" r:id="rId6"/>
    <p:sldId id="283" r:id="rId7"/>
    <p:sldId id="280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281" r:id="rId25"/>
    <p:sldId id="258" r:id="rId26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986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34CFC-837A-410F-B857-5D143F9EAB30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ADE0E-4964-4DA6-91FA-F0AC63F9A0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871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3400" y="2220479"/>
            <a:ext cx="7315200" cy="1374775"/>
          </a:xfrm>
          <a:solidFill>
            <a:schemeClr val="bg1"/>
          </a:solidFill>
        </p:spPr>
        <p:txBody>
          <a:bodyPr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fa-IR" dirty="0" smtClean="0"/>
              <a:t>برای ویرایش متن اصلی کلیک کنید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90600" y="3290454"/>
            <a:ext cx="6400800" cy="914400"/>
          </a:xfrm>
        </p:spPr>
        <p:txBody>
          <a:bodyPr>
            <a:normAutofit/>
          </a:bodyPr>
          <a:lstStyle>
            <a:lvl1pPr marL="0" indent="0" algn="ctr">
              <a:buNone/>
              <a:defRPr sz="2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a-IR" dirty="0" smtClean="0"/>
              <a:t>برای ویرایش عنوان کلیک کنید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53BBA368-9E27-44D4-ADEB-2C5D47D8230D}" type="datetime1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4419600"/>
            <a:ext cx="4343400" cy="609600"/>
          </a:xfrm>
        </p:spPr>
        <p:txBody>
          <a:bodyPr>
            <a:noAutofit/>
          </a:bodyPr>
          <a:lstStyle>
            <a:lvl1pPr algn="ctr">
              <a:buNone/>
              <a:defRPr sz="2400" baseline="0"/>
            </a:lvl1pPr>
          </a:lstStyle>
          <a:p>
            <a:pPr lvl="0"/>
            <a:r>
              <a:rPr lang="fa-IR" dirty="0" smtClean="0"/>
              <a:t>برای ویرایش ارائه دهنده کلیک کنید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2209800" y="5029200"/>
            <a:ext cx="4114800" cy="457200"/>
          </a:xfrm>
        </p:spPr>
        <p:txBody>
          <a:bodyPr>
            <a:no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fa-IR" dirty="0" smtClean="0"/>
              <a:t>برای ویرایش ایمیل کلیک کنید</a:t>
            </a:r>
            <a:endParaRPr lang="en-US" dirty="0"/>
          </a:p>
        </p:txBody>
      </p:sp>
      <p:sp>
        <p:nvSpPr>
          <p:cNvPr id="14" name="Title Placeholder 1"/>
          <p:cNvSpPr txBox="1">
            <a:spLocks/>
          </p:cNvSpPr>
          <p:nvPr userDrawn="1"/>
        </p:nvSpPr>
        <p:spPr>
          <a:xfrm>
            <a:off x="529937" y="117764"/>
            <a:ext cx="7086600" cy="1143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B Titr" pitchFamily="2" charset="-78"/>
              </a:rPr>
              <a:t>دانشگاه صنعتی شاهرود، مرکز آموزش‌های الکترونیکی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-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E5F1D1B7-25B3-4A51-BEF4-2FD527B720F7}" type="datetime1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28800" y="4419600"/>
            <a:ext cx="4343400" cy="609600"/>
          </a:xfrm>
        </p:spPr>
        <p:txBody>
          <a:bodyPr>
            <a:noAutofit/>
          </a:bodyPr>
          <a:lstStyle>
            <a:lvl1pPr algn="ctr">
              <a:buNone/>
              <a:defRPr sz="2400" baseline="0"/>
            </a:lvl1pPr>
          </a:lstStyle>
          <a:p>
            <a:pPr lvl="0"/>
            <a:r>
              <a:rPr lang="fa-IR" dirty="0" smtClean="0"/>
              <a:t>برای ویرایش ارائه دهنده کلیک کنید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1828800" y="5181600"/>
            <a:ext cx="4114800" cy="457200"/>
          </a:xfrm>
        </p:spPr>
        <p:txBody>
          <a:bodyPr>
            <a:no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fa-IR" dirty="0" smtClean="0"/>
              <a:t>برای ویرایش ایمیل کلیک کنید</a:t>
            </a:r>
            <a:endParaRPr lang="en-US" dirty="0"/>
          </a:p>
        </p:txBody>
      </p:sp>
      <p:sp>
        <p:nvSpPr>
          <p:cNvPr id="14" name="Title Placeholder 1"/>
          <p:cNvSpPr txBox="1">
            <a:spLocks/>
          </p:cNvSpPr>
          <p:nvPr userDrawn="1"/>
        </p:nvSpPr>
        <p:spPr>
          <a:xfrm>
            <a:off x="529937" y="117764"/>
            <a:ext cx="7086600" cy="1143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B Titr" pitchFamily="2" charset="-78"/>
              </a:rPr>
              <a:t>دانشگاه صنعتی شاهرود، مرکز آموزش‌های الکترونیکی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304800" y="2873514"/>
            <a:ext cx="853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rtl="1" eaLnBrk="1" latinLnBrk="0" hangingPunct="1">
              <a:spcBef>
                <a:spcPct val="0"/>
              </a:spcBef>
              <a:buNone/>
            </a:pPr>
            <a:r>
              <a:rPr lang="fa-IR" sz="4000" kern="1200" baseline="0" dirty="0" smtClean="0">
                <a:solidFill>
                  <a:schemeClr val="tx1"/>
                </a:solidFill>
                <a:latin typeface="+mj-lt"/>
                <a:ea typeface="+mj-ea"/>
                <a:cs typeface="B Titr" pitchFamily="2" charset="-78"/>
              </a:rPr>
              <a:t>با تشکر از توجه شما</a:t>
            </a:r>
            <a:endParaRPr lang="en-US" sz="4000" kern="1200" baseline="0" dirty="0" smtClean="0">
              <a:solidFill>
                <a:schemeClr val="tx1"/>
              </a:solidFill>
              <a:latin typeface="+mj-lt"/>
              <a:ea typeface="+mj-ea"/>
              <a:cs typeface="B Titr" pitchFamily="2" charset="-78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" y="6324600"/>
            <a:ext cx="838200" cy="365125"/>
          </a:xfrm>
        </p:spPr>
        <p:txBody>
          <a:bodyPr/>
          <a:lstStyle/>
          <a:p>
            <a:fld id="{6A94BF41-C151-4BD2-8E48-9E658513A6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a-IR" dirty="0" smtClean="0"/>
              <a:t>برای ویرایش متن اصلی کلیک کنید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2pPr>
              <a:defRPr baseline="0"/>
            </a:lvl2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fa-IR" dirty="0" smtClean="0"/>
              <a:t>برای ویرایش متن اصلی کلیک کنید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768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5E6B6B89-CA1C-42A1-88CF-8EC39B16B4E1}" type="datetime1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797ECB-422B-4A54-B204-F090488F347C}" type="datetime1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029200" y="6340475"/>
            <a:ext cx="2133600" cy="365125"/>
          </a:xfrm>
          <a:prstGeom prst="rect">
            <a:avLst/>
          </a:prstGeom>
        </p:spPr>
        <p:txBody>
          <a:bodyPr/>
          <a:lstStyle/>
          <a:p>
            <a:fld id="{69F563EF-564F-4249-9E59-6A4FDE2ED18E}" type="datetime1">
              <a:rPr lang="en-US" smtClean="0"/>
              <a:pPr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029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D63039AD-DA0C-4E33-B661-3C82511ED6E4}" type="datetime1">
              <a:rPr lang="en-US" smtClean="0"/>
              <a:pPr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A8B9E-DEBF-48C0-9AA7-80B7E3D05CD4}" type="datetime1">
              <a:rPr lang="en-US" smtClean="0"/>
              <a:pPr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5126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9937" y="117764"/>
            <a:ext cx="7086600" cy="1143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برای ویرایش متن اصلی کلیک کنید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70037"/>
            <a:ext cx="7467600" cy="444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برای ویرایش متن اصلی کلیک کنید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52600" y="63246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324600"/>
            <a:ext cx="83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B5327-662B-486C-A55F-C826F1128C7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34" descr="circle2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5562600" y="4055555"/>
            <a:ext cx="3581400" cy="2802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 37"/>
          <p:cNvSpPr>
            <a:spLocks noChangeArrowheads="1"/>
          </p:cNvSpPr>
          <p:nvPr userDrawn="1"/>
        </p:nvSpPr>
        <p:spPr bwMode="auto">
          <a:xfrm>
            <a:off x="7772400" y="29585"/>
            <a:ext cx="1295400" cy="1295400"/>
          </a:xfrm>
          <a:prstGeom prst="ellipse">
            <a:avLst/>
          </a:prstGeom>
          <a:solidFill>
            <a:srgbClr val="00008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 rtl="1"/>
            <a:endParaRPr lang="en-US"/>
          </a:p>
        </p:txBody>
      </p:sp>
      <p:pic>
        <p:nvPicPr>
          <p:cNvPr id="14" name="Picture 3" descr="C:\Users\Smh\Desktop\majazi-Logo-name.png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74868" y="1359191"/>
            <a:ext cx="1037022" cy="622009"/>
          </a:xfrm>
          <a:prstGeom prst="rect">
            <a:avLst/>
          </a:prstGeom>
          <a:noFill/>
        </p:spPr>
      </p:pic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51054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7AB68-D7CC-412C-9661-D6D5E855A787}" type="datetime1">
              <a:rPr lang="en-US" smtClean="0"/>
              <a:pPr/>
              <a:t>10/10/2016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00650" y="162935"/>
            <a:ext cx="818002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94" r:id="rId2"/>
    <p:sldLayoutId id="2147483686" r:id="rId3"/>
    <p:sldLayoutId id="2147483688" r:id="rId4"/>
    <p:sldLayoutId id="2147483689" r:id="rId5"/>
    <p:sldLayoutId id="2147483690" r:id="rId6"/>
    <p:sldLayoutId id="2147483695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1" eaLnBrk="1" latinLnBrk="0" hangingPunct="1">
        <a:spcBef>
          <a:spcPct val="0"/>
        </a:spcBef>
        <a:buNone/>
        <a:defRPr sz="2600" kern="1200" baseline="0">
          <a:solidFill>
            <a:schemeClr val="bg1"/>
          </a:solidFill>
          <a:latin typeface="+mj-lt"/>
          <a:ea typeface="+mj-ea"/>
          <a:cs typeface="B Titr" pitchFamily="2" charset="-78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ctrTitle"/>
          </p:nvPr>
        </p:nvSpPr>
        <p:spPr>
          <a:xfrm>
            <a:off x="838200" y="2220479"/>
            <a:ext cx="7315200" cy="1374775"/>
          </a:xfrm>
        </p:spPr>
        <p:txBody>
          <a:bodyPr>
            <a:normAutofit/>
          </a:bodyPr>
          <a:lstStyle/>
          <a:p>
            <a:r>
              <a:rPr lang="fa-IR" dirty="0" smtClean="0"/>
              <a:t>مباني کامپيوتر و برنامه نويسي</a:t>
            </a:r>
            <a:endParaRPr lang="fa-IR" dirty="0"/>
          </a:p>
        </p:txBody>
      </p:sp>
      <p:sp>
        <p:nvSpPr>
          <p:cNvPr id="21" name="Subtitle 20"/>
          <p:cNvSpPr>
            <a:spLocks noGrp="1"/>
          </p:cNvSpPr>
          <p:nvPr>
            <p:ph type="subTitle" idx="1"/>
          </p:nvPr>
        </p:nvSpPr>
        <p:spPr>
          <a:xfrm>
            <a:off x="1295400" y="3733800"/>
            <a:ext cx="6400800" cy="914400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 Lotus" pitchFamily="2" charset="-78"/>
              </a:rPr>
              <a:t>جلسه سوم: مقدمات برنامه نويسي با </a:t>
            </a:r>
            <a:r>
              <a:rPr lang="en-US" dirty="0" smtClean="0">
                <a:cs typeface="B Lotus" pitchFamily="2" charset="-78"/>
              </a:rPr>
              <a:t>C++</a:t>
            </a:r>
            <a:endParaRPr lang="fa-IR" dirty="0">
              <a:cs typeface="B Lotus" pitchFamily="2" charset="-78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324100" y="4419600"/>
            <a:ext cx="4343400" cy="609600"/>
          </a:xfrm>
        </p:spPr>
        <p:txBody>
          <a:bodyPr/>
          <a:lstStyle/>
          <a:p>
            <a:r>
              <a:rPr lang="fa-IR" dirty="0">
                <a:cs typeface="B Lotus" pitchFamily="2" charset="-78"/>
              </a:rPr>
              <a:t>ارائه دهنده: </a:t>
            </a:r>
            <a:r>
              <a:rPr lang="fa-IR" dirty="0" smtClean="0">
                <a:cs typeface="B Lotus" pitchFamily="2" charset="-78"/>
              </a:rPr>
              <a:t>محسن فرهادي</a:t>
            </a:r>
            <a:endParaRPr lang="fa-IR" dirty="0">
              <a:cs typeface="B Lotus" pitchFamily="2" charset="-78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438400" y="5029200"/>
            <a:ext cx="4114800" cy="4572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مقدمات برنامه نويسي با ++</a:t>
            </a:r>
            <a:r>
              <a:rPr lang="en-US" dirty="0" smtClean="0"/>
              <a:t>C - </a:t>
            </a:r>
            <a:r>
              <a:rPr lang="fa-IR" dirty="0" smtClean="0"/>
              <a:t>فرهادي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3342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R="0" algn="justLow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dirty="0" smtClean="0">
                <a:cs typeface="B Homa" pitchFamily="2" charset="-78"/>
              </a:rPr>
              <a:t>به دو صورت مي‌توانيم به برنامه‌هاي </a:t>
            </a:r>
            <a:r>
              <a:rPr lang="en-US" sz="2400" dirty="0" smtClean="0">
                <a:cs typeface="B Homa" pitchFamily="2" charset="-78"/>
              </a:rPr>
              <a:t>C++</a:t>
            </a:r>
            <a:r>
              <a:rPr lang="ar-SA" sz="2400" dirty="0" smtClean="0">
                <a:cs typeface="B Homa" pitchFamily="2" charset="-78"/>
              </a:rPr>
              <a:t> توضيحات اضافه کنيم:</a:t>
            </a:r>
            <a:r>
              <a:rPr lang="en-US" sz="3600" dirty="0" smtClean="0"/>
              <a:t> </a:t>
            </a:r>
            <a:endParaRPr lang="fa-IR" sz="3600" dirty="0" smtClean="0"/>
          </a:p>
          <a:p>
            <a:pPr algn="just" rtl="1"/>
            <a:r>
              <a:rPr lang="ar-SA" sz="2400" dirty="0" smtClean="0">
                <a:cs typeface="B Lotus" pitchFamily="2" charset="-78"/>
              </a:rPr>
              <a:t>1 – با استفاده از دو علامت اسلش</a:t>
            </a:r>
            <a:r>
              <a:rPr lang="ar-SA" sz="2400" dirty="0" smtClean="0">
                <a:solidFill>
                  <a:srgbClr val="FF0000"/>
                </a:solidFill>
                <a:cs typeface="B Lotus" pitchFamily="2" charset="-78"/>
              </a:rPr>
              <a:t> </a:t>
            </a:r>
            <a:r>
              <a:rPr lang="ar-SA" sz="2400" b="1" dirty="0" smtClean="0">
                <a:solidFill>
                  <a:srgbClr val="FF0000"/>
                </a:solidFill>
                <a:cs typeface="B Lotus" pitchFamily="2" charset="-78"/>
              </a:rPr>
              <a:t>//</a:t>
            </a:r>
            <a:r>
              <a:rPr lang="ar-SA" sz="2400" dirty="0" smtClean="0">
                <a:solidFill>
                  <a:srgbClr val="FF0000"/>
                </a:solidFill>
                <a:cs typeface="B Lotus" pitchFamily="2" charset="-78"/>
              </a:rPr>
              <a:t> </a:t>
            </a:r>
            <a:r>
              <a:rPr lang="ar-SA" sz="2400" dirty="0" smtClean="0">
                <a:cs typeface="B Lotus" pitchFamily="2" charset="-78"/>
              </a:rPr>
              <a:t>: </a:t>
            </a:r>
            <a:endParaRPr lang="fa-IR" sz="2400" dirty="0" smtClean="0">
              <a:cs typeface="B Lotus" pitchFamily="2" charset="-78"/>
            </a:endParaRPr>
          </a:p>
          <a:p>
            <a:pPr lvl="1" algn="just" rtl="1"/>
            <a:r>
              <a:rPr lang="ar-SA" sz="2400" dirty="0" smtClean="0">
                <a:cs typeface="B Lotus" pitchFamily="2" charset="-78"/>
              </a:rPr>
              <a:t>هر متني که بعد از دو علامت اسلش بيايد تا پايان همان سطر يک توضيح تلقي مي‌شود </a:t>
            </a:r>
            <a:r>
              <a:rPr lang="fa-IR" sz="2400" dirty="0" smtClean="0">
                <a:cs typeface="B Lotus" pitchFamily="2" charset="-78"/>
              </a:rPr>
              <a:t>.</a:t>
            </a:r>
          </a:p>
          <a:p>
            <a:pPr algn="just" rtl="1"/>
            <a:r>
              <a:rPr lang="ar-SA" sz="2400" dirty="0" smtClean="0">
                <a:cs typeface="B Lotus" pitchFamily="2" charset="-78"/>
              </a:rPr>
              <a:t>2 – با استفاده از حالت </a:t>
            </a:r>
            <a:r>
              <a:rPr lang="en-US" sz="2400" dirty="0" smtClean="0">
                <a:cs typeface="B Lotus" pitchFamily="2" charset="-78"/>
              </a:rPr>
              <a:t>C</a:t>
            </a:r>
            <a:r>
              <a:rPr lang="ar-SA" sz="2400" dirty="0" smtClean="0">
                <a:cs typeface="B Lotus" pitchFamily="2" charset="-78"/>
              </a:rPr>
              <a:t> : </a:t>
            </a:r>
            <a:endParaRPr lang="fa-IR" sz="2400" dirty="0" smtClean="0">
              <a:cs typeface="B Lotus" pitchFamily="2" charset="-78"/>
            </a:endParaRPr>
          </a:p>
          <a:p>
            <a:pPr lvl="1" algn="just" rtl="1"/>
            <a:r>
              <a:rPr lang="ar-SA" sz="2400" dirty="0" smtClean="0">
                <a:cs typeface="B Lotus" pitchFamily="2" charset="-78"/>
              </a:rPr>
              <a:t>هر متني که با علامت </a:t>
            </a:r>
            <a:r>
              <a:rPr lang="en-US" sz="2400" b="1" dirty="0" smtClean="0">
                <a:solidFill>
                  <a:srgbClr val="FF0000"/>
                </a:solidFill>
                <a:cs typeface="B Lotus" pitchFamily="2" charset="-78"/>
              </a:rPr>
              <a:t>/*</a:t>
            </a:r>
            <a:r>
              <a:rPr lang="ar-SA" sz="2400" dirty="0" smtClean="0">
                <a:cs typeface="B Lotus" pitchFamily="2" charset="-78"/>
              </a:rPr>
              <a:t> شروع شود و با علامت </a:t>
            </a:r>
            <a:r>
              <a:rPr lang="en-US" sz="2400" b="1" smtClean="0">
                <a:solidFill>
                  <a:srgbClr val="FF0000"/>
                </a:solidFill>
                <a:cs typeface="B Lotus" pitchFamily="2" charset="-78"/>
              </a:rPr>
              <a:t>*/</a:t>
            </a:r>
            <a:r>
              <a:rPr lang="ar-SA" sz="2400" smtClean="0">
                <a:cs typeface="B Lotus" pitchFamily="2" charset="-78"/>
              </a:rPr>
              <a:t> </a:t>
            </a:r>
            <a:r>
              <a:rPr lang="ar-SA" sz="2400" dirty="0" smtClean="0">
                <a:cs typeface="B Lotus" pitchFamily="2" charset="-78"/>
              </a:rPr>
              <a:t>پايان يابد يک توضيح تلقي مي‌شود. </a:t>
            </a:r>
            <a:endParaRPr lang="fa-IR" sz="2400" dirty="0" smtClean="0">
              <a:cs typeface="B Lotus" pitchFamily="2" charset="-78"/>
            </a:endParaRPr>
          </a:p>
          <a:p>
            <a:pPr algn="r" rtl="1"/>
            <a:endParaRPr lang="en-US" sz="2400" dirty="0" smtClean="0">
              <a:cs typeface="B Compset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شروع کار با </a:t>
            </a:r>
            <a:r>
              <a:rPr lang="en-US" sz="2800" b="1" dirty="0" smtClean="0">
                <a:solidFill>
                  <a:srgbClr val="FFFF00"/>
                </a:solidFill>
                <a:cs typeface="B Titr" pitchFamily="2" charset="-78"/>
              </a:rPr>
              <a:t>C++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2084382"/>
            <a:ext cx="7929618" cy="340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2400" dirty="0" smtClean="0">
                <a:cs typeface="B Homa" pitchFamily="2" charset="-78"/>
              </a:rPr>
              <a:t>علامت </a:t>
            </a:r>
            <a:r>
              <a:rPr lang="en-US" sz="2400" dirty="0" smtClean="0">
                <a:cs typeface="B Homa" pitchFamily="2" charset="-78"/>
              </a:rPr>
              <a:t>&lt;&lt;</a:t>
            </a:r>
            <a:r>
              <a:rPr lang="ar-SA" sz="2400" dirty="0" smtClean="0">
                <a:cs typeface="B Homa" pitchFamily="2" charset="-78"/>
              </a:rPr>
              <a:t> عملگر خروجي در </a:t>
            </a:r>
            <a:r>
              <a:rPr lang="en-US" sz="2400" dirty="0" smtClean="0">
                <a:cs typeface="B Homa" pitchFamily="2" charset="-78"/>
              </a:rPr>
              <a:t>C++</a:t>
            </a:r>
            <a:r>
              <a:rPr lang="ar-SA" sz="2400" dirty="0" smtClean="0">
                <a:cs typeface="B Homa" pitchFamily="2" charset="-78"/>
              </a:rPr>
              <a:t> نام دارد (به آن عملگر درج نيز مي‌گويند).</a:t>
            </a:r>
            <a:endParaRPr lang="fa-IR" sz="2400" dirty="0" smtClean="0">
              <a:cs typeface="B Homa" pitchFamily="2" charset="-78"/>
            </a:endParaRPr>
          </a:p>
          <a:p>
            <a:pPr algn="r" rtl="1"/>
            <a:r>
              <a:rPr lang="ar-SA" sz="2300" dirty="0" smtClean="0">
                <a:cs typeface="B Homa" pitchFamily="2" charset="-78"/>
              </a:rPr>
              <a:t> </a:t>
            </a:r>
            <a:endParaRPr lang="en-US" sz="2300" dirty="0" smtClean="0">
              <a:cs typeface="B Homa" pitchFamily="2" charset="-78"/>
            </a:endParaRPr>
          </a:p>
          <a:p>
            <a:pPr algn="r" rtl="1">
              <a:spcBef>
                <a:spcPct val="0"/>
              </a:spcBef>
            </a:pPr>
            <a:r>
              <a:rPr lang="ar-SA" sz="2400" b="1" dirty="0" smtClean="0"/>
              <a:t>يک «عملگر» چيزي است که عملياتي را روي يک يا چند شي انجام مي‌دهد. عملگر خروجي، مقادير موجود در سمت راستش را به خروجي سمت چپش مي‌فرستد.</a:t>
            </a:r>
            <a:endParaRPr lang="fa-IR" sz="2400" b="1" dirty="0" smtClean="0"/>
          </a:p>
          <a:p>
            <a:pPr algn="r" rtl="1">
              <a:spcBef>
                <a:spcPct val="0"/>
              </a:spcBef>
            </a:pPr>
            <a:r>
              <a:rPr lang="fa-IR" sz="2400" b="1" dirty="0" smtClean="0"/>
              <a:t> </a:t>
            </a:r>
            <a:r>
              <a:rPr lang="ar-SA" sz="2400" b="1" dirty="0" smtClean="0"/>
              <a:t>به اين ترتيب دستور</a:t>
            </a:r>
            <a:endParaRPr lang="ar-SA" sz="2400" dirty="0" smtClean="0"/>
          </a:p>
          <a:p>
            <a:pPr>
              <a:spcBef>
                <a:spcPct val="0"/>
              </a:spcBef>
            </a:pPr>
            <a:r>
              <a:rPr lang="ar-SA" sz="2400" dirty="0" smtClean="0">
                <a:latin typeface="Comic Sans MS" pitchFamily="66" charset="0"/>
              </a:rPr>
              <a:t>   </a:t>
            </a:r>
            <a:r>
              <a:rPr lang="arn-CL" sz="2400" dirty="0" smtClean="0">
                <a:latin typeface="Comic Sans MS" pitchFamily="66" charset="0"/>
              </a:rPr>
              <a:t>cout</a:t>
            </a:r>
            <a:r>
              <a:rPr lang="en-US" sz="2400" dirty="0" smtClean="0">
                <a:latin typeface="Comic Sans MS" pitchFamily="66" charset="0"/>
              </a:rPr>
              <a:t>&lt;&lt; 66 ;</a:t>
            </a:r>
            <a:endParaRPr lang="fa-IR" sz="2400" b="1" dirty="0" smtClean="0">
              <a:latin typeface="Comic Sans MS" pitchFamily="66" charset="0"/>
            </a:endParaRPr>
          </a:p>
          <a:p>
            <a:pPr algn="r" rtl="1">
              <a:spcBef>
                <a:spcPct val="0"/>
              </a:spcBef>
            </a:pPr>
            <a:r>
              <a:rPr lang="ar-SA" sz="2400" b="1" dirty="0" smtClean="0"/>
              <a:t>مقدار </a:t>
            </a:r>
            <a:r>
              <a:rPr lang="en-US" sz="2400" b="1" dirty="0" smtClean="0"/>
              <a:t>66</a:t>
            </a:r>
            <a:r>
              <a:rPr lang="ar-SA" sz="2400" b="1" dirty="0" smtClean="0"/>
              <a:t> را به خروجي </a:t>
            </a:r>
            <a:r>
              <a:rPr lang="en-US" sz="2400" b="1" dirty="0" err="1" smtClean="0"/>
              <a:t>cout</a:t>
            </a:r>
            <a:r>
              <a:rPr lang="ar-SA" sz="2400" b="1" dirty="0" smtClean="0"/>
              <a:t> مي‌فرستد که </a:t>
            </a:r>
            <a:r>
              <a:rPr lang="en-US" sz="2400" b="1" dirty="0" err="1" smtClean="0"/>
              <a:t>cout</a:t>
            </a:r>
            <a:r>
              <a:rPr lang="ar-SA" sz="2400" b="1" dirty="0" smtClean="0"/>
              <a:t> معمولا به صفحه‌نمايش اشاره دارد. در نتيجه مقدار </a:t>
            </a:r>
            <a:r>
              <a:rPr lang="en-US" sz="2400" b="1" dirty="0" smtClean="0"/>
              <a:t>66</a:t>
            </a:r>
            <a:r>
              <a:rPr lang="ar-SA" sz="2400" b="1" dirty="0" smtClean="0"/>
              <a:t> روي صفحه نمايش درج مي‌شود.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عملگر خروجي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2084382"/>
            <a:ext cx="792961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2400" dirty="0" smtClean="0">
                <a:cs typeface="B Homa" pitchFamily="2" charset="-78"/>
              </a:rPr>
              <a:t>يک «</a:t>
            </a:r>
            <a:r>
              <a:rPr lang="ar-SA" sz="2400" dirty="0" smtClean="0">
                <a:solidFill>
                  <a:srgbClr val="FF0066"/>
                </a:solidFill>
                <a:cs typeface="B Homa" pitchFamily="2" charset="-78"/>
              </a:rPr>
              <a:t>ليترال</a:t>
            </a:r>
            <a:r>
              <a:rPr lang="ar-SA" sz="2400" dirty="0" smtClean="0">
                <a:cs typeface="B Homa" pitchFamily="2" charset="-78"/>
              </a:rPr>
              <a:t>» رشته‌اي از حروف، ارقام يا علايم چاپي است که ميان دو علامت نقل قول  </a:t>
            </a:r>
            <a:r>
              <a:rPr lang="en-US" sz="2400" dirty="0" smtClean="0">
                <a:cs typeface="B Homa" pitchFamily="2" charset="-78"/>
              </a:rPr>
              <a:t>" "</a:t>
            </a:r>
            <a:r>
              <a:rPr lang="ar-SA" sz="2400" dirty="0" smtClean="0">
                <a:cs typeface="B Homa" pitchFamily="2" charset="-78"/>
              </a:rPr>
              <a:t> محصور شده باشد. </a:t>
            </a:r>
            <a:endParaRPr lang="fa-IR" sz="2400" dirty="0" smtClean="0">
              <a:cs typeface="B Homa" pitchFamily="2" charset="-78"/>
            </a:endParaRPr>
          </a:p>
          <a:p>
            <a:pPr algn="r" rtl="1"/>
            <a:endParaRPr lang="fa-IR" sz="2400" dirty="0" smtClean="0">
              <a:cs typeface="B Homa" pitchFamily="2" charset="-78"/>
            </a:endParaRPr>
          </a:p>
          <a:p>
            <a:pPr algn="r" rtl="1"/>
            <a:r>
              <a:rPr lang="ar-SA" sz="2400" dirty="0" smtClean="0">
                <a:cs typeface="B Homa" pitchFamily="2" charset="-78"/>
              </a:rPr>
              <a:t>يک «</a:t>
            </a:r>
            <a:r>
              <a:rPr lang="ar-SA" sz="2400" dirty="0" smtClean="0">
                <a:solidFill>
                  <a:srgbClr val="FF0066"/>
                </a:solidFill>
                <a:cs typeface="B Homa" pitchFamily="2" charset="-78"/>
              </a:rPr>
              <a:t>کاراکتر</a:t>
            </a:r>
            <a:r>
              <a:rPr lang="ar-SA" sz="2400" dirty="0" smtClean="0">
                <a:cs typeface="B Homa" pitchFamily="2" charset="-78"/>
              </a:rPr>
              <a:t>» يک حرف، رقم يا علامت قابل چاپ است که ميان دونشانۀ </a:t>
            </a:r>
            <a:r>
              <a:rPr lang="en-US" sz="2400" dirty="0" smtClean="0">
                <a:cs typeface="B Homa" pitchFamily="2" charset="-78"/>
              </a:rPr>
              <a:t>  </a:t>
            </a:r>
            <a:r>
              <a:rPr lang="en-US" sz="2400" b="1" dirty="0" smtClean="0">
                <a:cs typeface="Arial" charset="0"/>
              </a:rPr>
              <a:t>' '</a:t>
            </a:r>
            <a:r>
              <a:rPr lang="en-US" sz="2400" dirty="0" smtClean="0">
                <a:cs typeface="B Homa" pitchFamily="2" charset="-78"/>
              </a:rPr>
              <a:t> </a:t>
            </a:r>
            <a:r>
              <a:rPr lang="ar-SA" sz="2400" dirty="0" smtClean="0">
                <a:cs typeface="B Homa" pitchFamily="2" charset="-78"/>
              </a:rPr>
              <a:t>محصور شده باشد. پس </a:t>
            </a:r>
            <a:r>
              <a:rPr lang="en-US" sz="2400" dirty="0" smtClean="0">
                <a:cs typeface="B Homa" pitchFamily="2" charset="-78"/>
              </a:rPr>
              <a:t>'w'</a:t>
            </a:r>
            <a:r>
              <a:rPr lang="ar-SA" sz="2400" dirty="0" smtClean="0">
                <a:cs typeface="B Homa" pitchFamily="2" charset="-78"/>
              </a:rPr>
              <a:t> و </a:t>
            </a:r>
            <a:r>
              <a:rPr lang="en-US" sz="2400" dirty="0" smtClean="0">
                <a:cs typeface="B Homa" pitchFamily="2" charset="-78"/>
              </a:rPr>
              <a:t>'!'</a:t>
            </a:r>
            <a:r>
              <a:rPr lang="ar-SA" sz="2400" dirty="0" smtClean="0">
                <a:cs typeface="B Homa" pitchFamily="2" charset="-78"/>
              </a:rPr>
              <a:t> و </a:t>
            </a:r>
            <a:r>
              <a:rPr lang="en-US" sz="2400" dirty="0" smtClean="0">
                <a:cs typeface="B Homa" pitchFamily="2" charset="-78"/>
              </a:rPr>
              <a:t>'1'</a:t>
            </a:r>
            <a:r>
              <a:rPr lang="ar-SA" sz="2400" dirty="0" smtClean="0">
                <a:cs typeface="B Homa" pitchFamily="2" charset="-78"/>
              </a:rPr>
              <a:t> هر کدام يک کاراکتر است. </a:t>
            </a:r>
            <a:endParaRPr lang="en-US" sz="2400" dirty="0" smtClean="0">
              <a:cs typeface="B Homa" pitchFamily="2" charset="-78"/>
            </a:endParaRPr>
          </a:p>
          <a:p>
            <a:pPr algn="r" rtl="1"/>
            <a:endParaRPr lang="fa-IR" sz="2400" dirty="0" smtClean="0">
              <a:cs typeface="B Homa" pitchFamily="2" charset="-78"/>
            </a:endParaRPr>
          </a:p>
          <a:p>
            <a:pPr algn="r" rtl="1"/>
            <a:r>
              <a:rPr lang="ar-SA" sz="2400" dirty="0" smtClean="0">
                <a:cs typeface="B Homa" pitchFamily="2" charset="-78"/>
              </a:rPr>
              <a:t>به تفاوت سه موجوديت «عدد» و «کاراکتر» و «ليترال رشته‌اي» دقت کنيد: </a:t>
            </a:r>
            <a:r>
              <a:rPr lang="en-US" sz="2400" dirty="0" smtClean="0">
                <a:cs typeface="B Homa" pitchFamily="2" charset="-78"/>
              </a:rPr>
              <a:t>6</a:t>
            </a:r>
            <a:r>
              <a:rPr lang="ar-SA" sz="2400" dirty="0" smtClean="0">
                <a:cs typeface="B Homa" pitchFamily="2" charset="-78"/>
              </a:rPr>
              <a:t> يک عدد است، </a:t>
            </a:r>
            <a:r>
              <a:rPr lang="en-US" sz="2400" dirty="0" smtClean="0">
                <a:cs typeface="B Homa" pitchFamily="2" charset="-78"/>
              </a:rPr>
              <a:t>'6'</a:t>
            </a:r>
            <a:r>
              <a:rPr lang="ar-SA" sz="2400" dirty="0" smtClean="0">
                <a:cs typeface="B Homa" pitchFamily="2" charset="-78"/>
              </a:rPr>
              <a:t> يک کاراکتر است و </a:t>
            </a:r>
            <a:r>
              <a:rPr lang="en-US" sz="2400" dirty="0" smtClean="0">
                <a:cs typeface="B Homa" pitchFamily="2" charset="-78"/>
              </a:rPr>
              <a:t>"6"</a:t>
            </a:r>
            <a:r>
              <a:rPr lang="ar-SA" sz="2400" dirty="0" smtClean="0">
                <a:cs typeface="B Homa" pitchFamily="2" charset="-78"/>
              </a:rPr>
              <a:t> يک ليترال رشته‌اي است.</a:t>
            </a:r>
            <a:r>
              <a:rPr lang="en-US" sz="2400" dirty="0" smtClean="0">
                <a:cs typeface="B Homa" pitchFamily="2" charset="-78"/>
              </a:rPr>
              <a:t> </a:t>
            </a:r>
            <a:endParaRPr lang="fa-IR" sz="2400" dirty="0" smtClean="0">
              <a:cs typeface="B Homa" pitchFamily="2" charset="-78"/>
            </a:endParaRPr>
          </a:p>
          <a:p>
            <a:pPr algn="r" rtl="1"/>
            <a:endParaRPr lang="fa-IR" sz="2400" dirty="0" smtClean="0">
              <a:cs typeface="B Homa" pitchFamily="2" charset="-78"/>
            </a:endParaRPr>
          </a:p>
          <a:p>
            <a:pPr algn="l"/>
            <a:r>
              <a:rPr lang="en-US" sz="2400" dirty="0" err="1" smtClean="0">
                <a:cs typeface="B Homa" pitchFamily="2" charset="-78"/>
              </a:rPr>
              <a:t>cout</a:t>
            </a:r>
            <a:r>
              <a:rPr lang="en-US" sz="2400" dirty="0" smtClean="0">
                <a:cs typeface="B Homa" pitchFamily="2" charset="-78"/>
              </a:rPr>
              <a:t> &lt;&lt;  a;</a:t>
            </a:r>
          </a:p>
          <a:p>
            <a:pPr algn="l"/>
            <a:r>
              <a:rPr lang="en-US" sz="2400" dirty="0" err="1" smtClean="0">
                <a:cs typeface="B Homa" pitchFamily="2" charset="-78"/>
              </a:rPr>
              <a:t>cout</a:t>
            </a:r>
            <a:r>
              <a:rPr lang="en-US" sz="2400" dirty="0" smtClean="0">
                <a:cs typeface="B Homa" pitchFamily="2" charset="-78"/>
              </a:rPr>
              <a:t>  &lt;&lt; ‘a’; </a:t>
            </a:r>
          </a:p>
          <a:p>
            <a:pPr algn="r" rtl="1"/>
            <a:endParaRPr lang="en-US" sz="2400" dirty="0">
              <a:cs typeface="B Homa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dirty="0" smtClean="0">
                <a:solidFill>
                  <a:srgbClr val="FFFF00"/>
                </a:solidFill>
                <a:cs typeface="B Titr" pitchFamily="2" charset="-78"/>
              </a:rPr>
              <a:t>ليترال‌ها و کاراکترها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143504" y="2364770"/>
            <a:ext cx="328614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2800" b="1" dirty="0" smtClean="0">
                <a:cs typeface="B Nazanin" pitchFamily="2" charset="-78"/>
              </a:rPr>
              <a:t>بعنوان مثال از ك</a:t>
            </a:r>
            <a:r>
              <a:rPr lang="fa-IR" sz="2800" b="1" dirty="0" smtClean="0">
                <a:cs typeface="B Nazanin" pitchFamily="2" charset="-78"/>
              </a:rPr>
              <a:t>ا</a:t>
            </a:r>
            <a:r>
              <a:rPr lang="ar-SA" sz="2800" b="1" dirty="0" smtClean="0">
                <a:cs typeface="B Nazanin" pitchFamily="2" charset="-78"/>
              </a:rPr>
              <a:t>ر</a:t>
            </a:r>
            <a:r>
              <a:rPr lang="fa-IR" sz="2800" b="1" dirty="0" smtClean="0">
                <a:cs typeface="B Nazanin" pitchFamily="2" charset="-78"/>
              </a:rPr>
              <a:t>ا</a:t>
            </a:r>
            <a:r>
              <a:rPr lang="ar-SA" sz="2800" b="1" dirty="0" smtClean="0">
                <a:cs typeface="B Nazanin" pitchFamily="2" charset="-78"/>
              </a:rPr>
              <a:t>كتر </a:t>
            </a:r>
            <a:r>
              <a:rPr lang="en-US" sz="2800" b="1" dirty="0" smtClean="0">
                <a:cs typeface="B Nazanin" pitchFamily="2" charset="-78"/>
              </a:rPr>
              <a:t>\</a:t>
            </a:r>
            <a:r>
              <a:rPr lang="en-US" sz="2000" b="1" dirty="0" smtClean="0">
                <a:cs typeface="B Nazanin" pitchFamily="2" charset="-78"/>
              </a:rPr>
              <a:t>a</a:t>
            </a:r>
            <a:r>
              <a:rPr lang="ar-SA" sz="2800" b="1" dirty="0" smtClean="0">
                <a:cs typeface="B Nazanin" pitchFamily="2" charset="-78"/>
              </a:rPr>
              <a:t> مي‌توان براي ايجاد صداي </a:t>
            </a:r>
            <a:r>
              <a:rPr lang="en-US" sz="2000" b="1" dirty="0" smtClean="0">
                <a:cs typeface="B Nazanin" pitchFamily="2" charset="-78"/>
              </a:rPr>
              <a:t>beep</a:t>
            </a:r>
            <a:r>
              <a:rPr lang="ar-SA" sz="2800" b="1" dirty="0" smtClean="0">
                <a:cs typeface="B Nazanin" pitchFamily="2" charset="-78"/>
              </a:rPr>
              <a:t> استفاده نمود. </a:t>
            </a:r>
            <a:endParaRPr lang="en-US" sz="2800" b="1" dirty="0" smtClean="0">
              <a:cs typeface="B Nazanin" pitchFamily="2" charset="-78"/>
            </a:endParaRPr>
          </a:p>
          <a:p>
            <a:pPr rtl="1"/>
            <a:r>
              <a:rPr lang="fa-IR" sz="2400" b="1" dirty="0" smtClean="0">
                <a:solidFill>
                  <a:schemeClr val="accent2"/>
                </a:solidFill>
              </a:rPr>
              <a:t>	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char  x ='\a</a:t>
            </a:r>
            <a:r>
              <a:rPr lang="en-US" sz="2400" b="1" dirty="0" smtClean="0">
                <a:solidFill>
                  <a:srgbClr val="FF0000"/>
                </a:solidFill>
                <a:sym typeface="Symbol" pitchFamily="18" charset="2"/>
              </a:rPr>
              <a:t></a:t>
            </a:r>
            <a:r>
              <a:rPr lang="en-US" sz="2400" b="1" dirty="0" smtClean="0">
                <a:solidFill>
                  <a:srgbClr val="FF0000"/>
                </a:solidFill>
              </a:rPr>
              <a:t> ;</a:t>
            </a:r>
          </a:p>
          <a:p>
            <a:r>
              <a:rPr lang="en-US" sz="2400" b="1" dirty="0" err="1" smtClean="0">
                <a:solidFill>
                  <a:srgbClr val="FF0000"/>
                </a:solidFill>
              </a:rPr>
              <a:t>cout</a:t>
            </a:r>
            <a:r>
              <a:rPr lang="en-US" sz="2400" b="1" dirty="0" smtClean="0">
                <a:solidFill>
                  <a:srgbClr val="FF0000"/>
                </a:solidFill>
              </a:rPr>
              <a:t>  &lt;&lt;  x;</a:t>
            </a:r>
            <a:r>
              <a:rPr lang="en-US" sz="2400" b="1" dirty="0" smtClean="0">
                <a:solidFill>
                  <a:schemeClr val="accent2"/>
                </a:solidFill>
              </a:rPr>
              <a:t>		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dirty="0" smtClean="0">
                <a:solidFill>
                  <a:srgbClr val="FFFF00"/>
                </a:solidFill>
                <a:cs typeface="B Traffic" pitchFamily="2" charset="-78"/>
              </a:rPr>
              <a:t>ك</a:t>
            </a:r>
            <a:r>
              <a:rPr lang="fa-IR" sz="2800" dirty="0" smtClean="0">
                <a:solidFill>
                  <a:srgbClr val="FFFF00"/>
                </a:solidFill>
                <a:cs typeface="B Traffic" pitchFamily="2" charset="-78"/>
              </a:rPr>
              <a:t>ا</a:t>
            </a:r>
            <a:r>
              <a:rPr lang="ar-SA" sz="2800" dirty="0" smtClean="0">
                <a:solidFill>
                  <a:srgbClr val="FFFF00"/>
                </a:solidFill>
                <a:cs typeface="B Traffic" pitchFamily="2" charset="-78"/>
              </a:rPr>
              <a:t>ر</a:t>
            </a:r>
            <a:r>
              <a:rPr lang="fa-IR" sz="2800" dirty="0" smtClean="0">
                <a:solidFill>
                  <a:srgbClr val="FFFF00"/>
                </a:solidFill>
                <a:cs typeface="B Traffic" pitchFamily="2" charset="-78"/>
              </a:rPr>
              <a:t>ا</a:t>
            </a:r>
            <a:r>
              <a:rPr lang="ar-SA" sz="2800" dirty="0" smtClean="0">
                <a:solidFill>
                  <a:srgbClr val="FFFF00"/>
                </a:solidFill>
                <a:cs typeface="B Traffic" pitchFamily="2" charset="-78"/>
              </a:rPr>
              <a:t>كترهاي مخصوص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10" name="Group 65"/>
          <p:cNvGraphicFramePr>
            <a:graphicFrameLocks/>
          </p:cNvGraphicFramePr>
          <p:nvPr/>
        </p:nvGraphicFramePr>
        <p:xfrm>
          <a:off x="914400" y="1757363"/>
          <a:ext cx="3206750" cy="3566160"/>
        </p:xfrm>
        <a:graphic>
          <a:graphicData uri="http://schemas.openxmlformats.org/drawingml/2006/table">
            <a:tbl>
              <a:tblPr/>
              <a:tblGrid>
                <a:gridCol w="927100"/>
                <a:gridCol w="2279650"/>
              </a:tblGrid>
              <a:tr h="374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\n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Newline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\t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Tab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\b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Backspace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\a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Beep sound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\”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Double quote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\’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Single quote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\0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Null character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\?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Question mark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\\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Back slash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2084382"/>
            <a:ext cx="792961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0"/>
              </a:spcBef>
            </a:pPr>
            <a:r>
              <a:rPr lang="ar-SA" sz="2400" b="1" dirty="0" smtClean="0">
                <a:cs typeface="B Homa" pitchFamily="2" charset="-78"/>
              </a:rPr>
              <a:t>«متغير» مکاني در حافظه است که چهار مشخصه دارد: </a:t>
            </a:r>
            <a:r>
              <a:rPr lang="ar-SA" sz="2400" b="1" dirty="0" smtClean="0">
                <a:solidFill>
                  <a:srgbClr val="FF0066"/>
                </a:solidFill>
                <a:cs typeface="B Homa" pitchFamily="2" charset="-78"/>
              </a:rPr>
              <a:t>نام</a:t>
            </a:r>
            <a:r>
              <a:rPr lang="ar-SA" sz="2400" b="1" dirty="0" smtClean="0">
                <a:cs typeface="B Homa" pitchFamily="2" charset="-78"/>
              </a:rPr>
              <a:t>، </a:t>
            </a:r>
            <a:r>
              <a:rPr lang="ar-SA" sz="2400" b="1" dirty="0" smtClean="0">
                <a:solidFill>
                  <a:srgbClr val="FF0066"/>
                </a:solidFill>
                <a:cs typeface="B Homa" pitchFamily="2" charset="-78"/>
              </a:rPr>
              <a:t>نوع</a:t>
            </a:r>
            <a:r>
              <a:rPr lang="ar-SA" sz="2400" b="1" dirty="0" smtClean="0">
                <a:cs typeface="B Homa" pitchFamily="2" charset="-78"/>
              </a:rPr>
              <a:t>، </a:t>
            </a:r>
            <a:r>
              <a:rPr lang="ar-SA" sz="2400" b="1" dirty="0" smtClean="0">
                <a:solidFill>
                  <a:srgbClr val="FF0066"/>
                </a:solidFill>
                <a:cs typeface="B Homa" pitchFamily="2" charset="-78"/>
              </a:rPr>
              <a:t>مقدار</a:t>
            </a:r>
            <a:r>
              <a:rPr lang="ar-SA" sz="2400" b="1" dirty="0" smtClean="0">
                <a:cs typeface="B Homa" pitchFamily="2" charset="-78"/>
              </a:rPr>
              <a:t>، </a:t>
            </a:r>
            <a:r>
              <a:rPr lang="ar-SA" sz="2400" b="1" dirty="0" smtClean="0">
                <a:solidFill>
                  <a:srgbClr val="FF0066"/>
                </a:solidFill>
                <a:cs typeface="B Homa" pitchFamily="2" charset="-78"/>
              </a:rPr>
              <a:t>آدرس</a:t>
            </a:r>
            <a:r>
              <a:rPr lang="ar-SA" sz="2400" b="1" dirty="0" smtClean="0">
                <a:cs typeface="B Homa" pitchFamily="2" charset="-78"/>
              </a:rPr>
              <a:t>.</a:t>
            </a:r>
            <a:r>
              <a:rPr lang="en-US" sz="2400" b="1" dirty="0" smtClean="0">
                <a:cs typeface="B Homa" pitchFamily="2" charset="-78"/>
              </a:rPr>
              <a:t> </a:t>
            </a:r>
            <a:r>
              <a:rPr lang="ar-SA" sz="2400" dirty="0" smtClean="0">
                <a:cs typeface="B Homa" pitchFamily="2" charset="-78"/>
              </a:rPr>
              <a:t>وقتي متغيري را تعريف مي‌کنيم، ابتدا با توجه به نوع متغير، آدرسي از حافظه در نظر گرفته مي‌شود، سپس به آن آدرس يک نام تعلق مي‌گيرد.</a:t>
            </a:r>
            <a:r>
              <a:rPr lang="en-US" sz="2400" dirty="0" smtClean="0">
                <a:cs typeface="B Homa" pitchFamily="2" charset="-78"/>
              </a:rPr>
              <a:t> </a:t>
            </a:r>
            <a:endParaRPr lang="en-US" sz="2400" dirty="0">
              <a:cs typeface="B Homa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dirty="0" smtClean="0">
                <a:solidFill>
                  <a:srgbClr val="FFFF00"/>
                </a:solidFill>
                <a:cs typeface="B Titr" pitchFamily="2" charset="-78"/>
              </a:rPr>
              <a:t>متغيرها و تعريف آن‌ها: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2084382"/>
            <a:ext cx="792961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spcBef>
                <a:spcPct val="0"/>
              </a:spcBef>
            </a:pPr>
            <a:r>
              <a:rPr lang="ar-SA" sz="2400" dirty="0" smtClean="0"/>
              <a:t>در </a:t>
            </a:r>
            <a:r>
              <a:rPr lang="en-US" sz="2400" dirty="0" smtClean="0"/>
              <a:t>C++</a:t>
            </a:r>
            <a:r>
              <a:rPr lang="ar-SA" sz="2400" dirty="0" smtClean="0"/>
              <a:t> قبل از اين که بتوانيم از متغيري استفاده کنيم، بايد آن را اعلا</a:t>
            </a:r>
            <a:r>
              <a:rPr lang="fa-IR" sz="2400" dirty="0" smtClean="0"/>
              <a:t>ن</a:t>
            </a:r>
            <a:r>
              <a:rPr lang="ar-SA" sz="2400" dirty="0" smtClean="0"/>
              <a:t> نماييم. </a:t>
            </a:r>
            <a:endParaRPr lang="fa-IR" sz="2400" dirty="0" smtClean="0"/>
          </a:p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ar-SA" sz="2400" b="1" dirty="0" smtClean="0">
                <a:solidFill>
                  <a:schemeClr val="hlink"/>
                </a:solidFill>
              </a:rPr>
              <a:t>نحو</a:t>
            </a:r>
            <a:r>
              <a:rPr lang="fa-IR" sz="2400" b="1" dirty="0" smtClean="0">
                <a:solidFill>
                  <a:schemeClr val="hlink"/>
                </a:solidFill>
              </a:rPr>
              <a:t>ه‌ي</a:t>
            </a:r>
            <a:r>
              <a:rPr lang="ar-SA" sz="2400" b="1" dirty="0" smtClean="0">
                <a:solidFill>
                  <a:schemeClr val="hlink"/>
                </a:solidFill>
              </a:rPr>
              <a:t> اعلان يک متغير</a:t>
            </a:r>
            <a:endParaRPr lang="en-US" sz="2400" b="1" dirty="0" smtClean="0">
              <a:solidFill>
                <a:schemeClr val="hlink"/>
              </a:solidFill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en-US" sz="2400" b="1" dirty="0" smtClean="0">
                <a:cs typeface="B Homa" pitchFamily="2" charset="-78"/>
              </a:rPr>
              <a:t>type</a:t>
            </a:r>
            <a:r>
              <a:rPr lang="en-US" sz="2400" dirty="0" smtClean="0">
                <a:cs typeface="B Homa" pitchFamily="2" charset="-78"/>
              </a:rPr>
              <a:t> name </a:t>
            </a:r>
            <a:r>
              <a:rPr lang="fa-IR" sz="2400" dirty="0" smtClean="0">
                <a:cs typeface="B Homa" pitchFamily="2" charset="-78"/>
              </a:rPr>
              <a:t>=</a:t>
            </a:r>
            <a:r>
              <a:rPr lang="en-US" sz="2400" i="1" dirty="0" err="1" smtClean="0">
                <a:cs typeface="B Homa" pitchFamily="2" charset="-78"/>
              </a:rPr>
              <a:t>initializer</a:t>
            </a:r>
            <a:r>
              <a:rPr lang="fa-IR" sz="2400" i="1" dirty="0" smtClean="0">
                <a:cs typeface="B Homa" pitchFamily="2" charset="-78"/>
              </a:rPr>
              <a:t> </a:t>
            </a:r>
            <a:r>
              <a:rPr lang="en-US" sz="2400" i="1" dirty="0" smtClean="0">
                <a:cs typeface="B Homa" pitchFamily="2" charset="-78"/>
              </a:rPr>
              <a:t>;</a:t>
            </a:r>
          </a:p>
          <a:p>
            <a:pPr algn="r" rtl="1">
              <a:lnSpc>
                <a:spcPct val="150000"/>
              </a:lnSpc>
              <a:spcBef>
                <a:spcPct val="0"/>
              </a:spcBef>
            </a:pPr>
            <a:r>
              <a:rPr lang="ar-SA" sz="2400" dirty="0" smtClean="0"/>
              <a:t>عبارت </a:t>
            </a:r>
            <a:r>
              <a:rPr lang="en-US" sz="2400" b="1" dirty="0" smtClean="0"/>
              <a:t>type</a:t>
            </a:r>
            <a:r>
              <a:rPr lang="ar-SA" sz="2400" dirty="0" smtClean="0"/>
              <a:t> نوع متغير را مشخص مي‌کند. نوع متغير به کامپايلر اطلاع مي‌دهد که اين متغير چه مقاديري مي‌تواند داشته باشد و چه اعمالي مي‌توان روي آن انجام داد. </a:t>
            </a:r>
            <a:endParaRPr lang="en-US" sz="2400" dirty="0" smtClean="0"/>
          </a:p>
          <a:p>
            <a:pPr algn="r" rtl="1">
              <a:lnSpc>
                <a:spcPct val="150000"/>
              </a:lnSpc>
              <a:spcBef>
                <a:spcPct val="0"/>
              </a:spcBef>
            </a:pPr>
            <a:endParaRPr lang="en-US" sz="24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dirty="0" smtClean="0">
                <a:solidFill>
                  <a:srgbClr val="FFFF00"/>
                </a:solidFill>
                <a:cs typeface="B Titr" pitchFamily="2" charset="-78"/>
              </a:rPr>
              <a:t>متغيرها و تعريف آن‌ها: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2084382"/>
            <a:ext cx="792961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2400" dirty="0" smtClean="0">
                <a:cs typeface="B Homa" pitchFamily="2" charset="-78"/>
              </a:rPr>
              <a:t>عبارت </a:t>
            </a:r>
            <a:r>
              <a:rPr lang="en-US" sz="2400" dirty="0" smtClean="0">
                <a:cs typeface="B Homa" pitchFamily="2" charset="-78"/>
              </a:rPr>
              <a:t>name</a:t>
            </a:r>
            <a:r>
              <a:rPr lang="ar-SA" sz="2400" dirty="0" smtClean="0">
                <a:cs typeface="B Homa" pitchFamily="2" charset="-78"/>
              </a:rPr>
              <a:t> نام متغير را نشان مي‌دهد. اين نام حداکثر مي‌تواند 31 کاراکتر باشد، نبايد با عدد شروع شود، علايم رياضي نداشته باشد و همچنين «کلمۀ کليدي» نيز نباشد.</a:t>
            </a:r>
            <a:r>
              <a:rPr lang="en-US" sz="2400" dirty="0" smtClean="0">
                <a:cs typeface="B Homa" pitchFamily="2" charset="-78"/>
              </a:rPr>
              <a:t> </a:t>
            </a:r>
          </a:p>
          <a:p>
            <a:pPr algn="ctr" rtl="1"/>
            <a:r>
              <a:rPr lang="ar-SA" sz="2400" dirty="0" smtClean="0">
                <a:solidFill>
                  <a:srgbClr val="FF9900"/>
                </a:solidFill>
                <a:cs typeface="B Titr" pitchFamily="2" charset="-78"/>
              </a:rPr>
              <a:t>مقداردهي اوليه</a:t>
            </a:r>
            <a:r>
              <a:rPr lang="en-US" sz="2400" dirty="0" smtClean="0">
                <a:cs typeface="B Titr" pitchFamily="2" charset="-78"/>
              </a:rPr>
              <a:t> </a:t>
            </a:r>
          </a:p>
          <a:p>
            <a:pPr algn="r" rtl="1"/>
            <a:r>
              <a:rPr lang="ar-SA" sz="2400" dirty="0" smtClean="0">
                <a:cs typeface="B Homa" pitchFamily="2" charset="-78"/>
              </a:rPr>
              <a:t>عبارت </a:t>
            </a:r>
            <a:r>
              <a:rPr lang="en-US" sz="2400" dirty="0" err="1" smtClean="0">
                <a:cs typeface="B Homa" pitchFamily="2" charset="-78"/>
              </a:rPr>
              <a:t>initializer</a:t>
            </a:r>
            <a:r>
              <a:rPr lang="ar-SA" sz="2400" dirty="0" smtClean="0">
                <a:cs typeface="B Homa" pitchFamily="2" charset="-78"/>
              </a:rPr>
              <a:t> عبارت «مقداردهي اوليه» نام دارد. با استفاده از اين عبارت مي‌توان مقدار اوليه‌اي در متغير مورد نظر قرار داد.</a:t>
            </a:r>
            <a:endParaRPr lang="en-US" sz="2400" dirty="0" smtClean="0">
              <a:cs typeface="B Homa" pitchFamily="2" charset="-78"/>
            </a:endParaRPr>
          </a:p>
          <a:p>
            <a:pPr algn="r" rtl="1"/>
            <a:endParaRPr lang="en-US" sz="2400" dirty="0" smtClean="0">
              <a:cs typeface="B Homa" pitchFamily="2" charset="-78"/>
            </a:endParaRPr>
          </a:p>
          <a:p>
            <a:pPr algn="r" rtl="1">
              <a:spcBef>
                <a:spcPct val="0"/>
              </a:spcBef>
            </a:pPr>
            <a:r>
              <a:rPr lang="ar-SA" sz="2400" b="1" dirty="0" smtClean="0"/>
              <a:t>دستور زير تعريف يک متغير صحيح را نشان مي‌دهد:</a:t>
            </a:r>
            <a:endParaRPr lang="en-US" sz="2400" dirty="0" smtClean="0"/>
          </a:p>
          <a:p>
            <a:pPr>
              <a:spcBef>
                <a:spcPct val="0"/>
              </a:spcBef>
            </a:pPr>
            <a:r>
              <a:rPr lang="en-US" sz="2400" dirty="0" err="1" smtClean="0">
                <a:cs typeface="Arial" charset="0"/>
              </a:rPr>
              <a:t>int</a:t>
            </a:r>
            <a:r>
              <a:rPr lang="en-US" sz="2400" dirty="0" smtClean="0">
                <a:cs typeface="Arial" charset="0"/>
              </a:rPr>
              <a:t> n = 50;</a:t>
            </a:r>
          </a:p>
          <a:p>
            <a:pPr algn="r" rtl="1"/>
            <a:endParaRPr lang="en-US" sz="2400" dirty="0" smtClean="0">
              <a:cs typeface="B Homa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dirty="0" smtClean="0">
                <a:solidFill>
                  <a:srgbClr val="FFFF00"/>
                </a:solidFill>
                <a:cs typeface="B Titr" pitchFamily="2" charset="-78"/>
              </a:rPr>
              <a:t>متغيرها و تعريف آن‌ها: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2084382"/>
            <a:ext cx="7929618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2400" dirty="0" smtClean="0">
                <a:cs typeface="B Homa" pitchFamily="2" charset="-78"/>
              </a:rPr>
              <a:t>در بسياري از موارد بهتر است متغيرها را در همان محلي که اعلان مي‌شوند مقداردهي کنيم. استفاده از متغيرهاي مقداردهي نشده ممکن است باعث ايجاد دردسرهايي شود. </a:t>
            </a:r>
            <a:endParaRPr lang="en-US" sz="2400" dirty="0" smtClean="0">
              <a:cs typeface="B Homa" pitchFamily="2" charset="-78"/>
            </a:endParaRPr>
          </a:p>
          <a:p>
            <a:pPr algn="r" rtl="1"/>
            <a:r>
              <a:rPr lang="ar-SA" sz="2400" dirty="0" smtClean="0">
                <a:cs typeface="B Homa" pitchFamily="2" charset="-78"/>
              </a:rPr>
              <a:t>مثلا اگر </a:t>
            </a:r>
            <a:r>
              <a:rPr lang="en-US" sz="2400" dirty="0" smtClean="0">
                <a:cs typeface="B Homa" pitchFamily="2" charset="-78"/>
              </a:rPr>
              <a:t>x</a:t>
            </a:r>
            <a:r>
              <a:rPr lang="ar-SA" sz="2400" dirty="0" smtClean="0">
                <a:cs typeface="B Homa" pitchFamily="2" charset="-78"/>
              </a:rPr>
              <a:t> را که مقداردهي نشده در عبارت </a:t>
            </a:r>
            <a:r>
              <a:rPr lang="en-US" sz="2400" dirty="0" smtClean="0">
                <a:cs typeface="B Homa" pitchFamily="2" charset="-78"/>
              </a:rPr>
              <a:t>y = x + 5; </a:t>
            </a:r>
            <a:r>
              <a:rPr lang="fa-IR" sz="2400" dirty="0" smtClean="0">
                <a:cs typeface="B Homa" pitchFamily="2" charset="-78"/>
              </a:rPr>
              <a:t>  </a:t>
            </a:r>
            <a:r>
              <a:rPr lang="ar-SA" sz="2400" dirty="0" smtClean="0">
                <a:cs typeface="B Homa" pitchFamily="2" charset="-78"/>
              </a:rPr>
              <a:t>به کار ببريم، حاصل </a:t>
            </a:r>
            <a:r>
              <a:rPr lang="en-US" sz="2400" dirty="0" smtClean="0">
                <a:cs typeface="B Homa" pitchFamily="2" charset="-78"/>
              </a:rPr>
              <a:t>y</a:t>
            </a:r>
            <a:r>
              <a:rPr lang="fa-IR" sz="2400" dirty="0" smtClean="0">
                <a:cs typeface="B Homa" pitchFamily="2" charset="-78"/>
              </a:rPr>
              <a:t> </a:t>
            </a:r>
            <a:r>
              <a:rPr lang="ar-SA" sz="2400" dirty="0" smtClean="0">
                <a:cs typeface="B Homa" pitchFamily="2" charset="-78"/>
              </a:rPr>
              <a:t>غير قابل پيش‌بيني خواهد بود. براي اجتناب از چنين مشکلاتي عاقلانه است که متغيرها را هميشه هنگام تعريف، مقداردهي کنيم.</a:t>
            </a:r>
            <a:endParaRPr lang="en-US" sz="2400" dirty="0" smtClean="0">
              <a:cs typeface="B Homa" pitchFamily="2" charset="-78"/>
            </a:endParaRPr>
          </a:p>
          <a:p>
            <a:pPr algn="r" rtl="1"/>
            <a:endParaRPr lang="en-US" sz="2400" dirty="0" smtClean="0">
              <a:cs typeface="B Homa" pitchFamily="2" charset="-78"/>
            </a:endParaRPr>
          </a:p>
          <a:p>
            <a:pPr algn="r" rtl="1">
              <a:lnSpc>
                <a:spcPct val="50000"/>
              </a:lnSpc>
            </a:pPr>
            <a:r>
              <a:rPr lang="fa-IR" sz="2400" b="1" dirty="0" smtClean="0">
                <a:cs typeface="Arial" charset="0"/>
              </a:rPr>
              <a:t>مثال:</a:t>
            </a:r>
            <a:endParaRPr lang="en-US" sz="2400" b="1" dirty="0" smtClean="0">
              <a:cs typeface="Arial" charset="0"/>
            </a:endParaRPr>
          </a:p>
          <a:p>
            <a:pPr>
              <a:lnSpc>
                <a:spcPct val="50000"/>
              </a:lnSpc>
            </a:pPr>
            <a:r>
              <a:rPr lang="fa-IR" sz="2400" dirty="0" smtClean="0">
                <a:cs typeface="Arial" charset="0"/>
              </a:rPr>
              <a:t> </a:t>
            </a:r>
            <a:r>
              <a:rPr lang="en-US" sz="2400" b="1" dirty="0" err="1" smtClean="0">
                <a:cs typeface="Arial" charset="0"/>
              </a:rPr>
              <a:t>int</a:t>
            </a:r>
            <a:r>
              <a:rPr lang="en-US" sz="2400" b="1" dirty="0" smtClean="0">
                <a:cs typeface="Arial" charset="0"/>
              </a:rPr>
              <a:t> x=45;</a:t>
            </a:r>
          </a:p>
          <a:p>
            <a:pPr>
              <a:lnSpc>
                <a:spcPct val="50000"/>
              </a:lnSpc>
            </a:pPr>
            <a:endParaRPr lang="en-US" sz="2400" b="1" dirty="0" smtClean="0">
              <a:cs typeface="Arial" charset="0"/>
            </a:endParaRPr>
          </a:p>
          <a:p>
            <a:r>
              <a:rPr lang="en-US" sz="2400" b="1" dirty="0" smtClean="0">
                <a:cs typeface="Arial" charset="0"/>
              </a:rPr>
              <a:t> </a:t>
            </a:r>
            <a:r>
              <a:rPr lang="en-US" sz="2400" b="1" dirty="0" err="1" smtClean="0">
                <a:cs typeface="Arial" charset="0"/>
              </a:rPr>
              <a:t>int</a:t>
            </a:r>
            <a:r>
              <a:rPr lang="en-US" sz="2400" b="1" dirty="0" smtClean="0">
                <a:cs typeface="Arial" charset="0"/>
              </a:rPr>
              <a:t> y=0; </a:t>
            </a:r>
          </a:p>
          <a:p>
            <a:r>
              <a:rPr lang="en-US" sz="2400" b="1" dirty="0" err="1" smtClean="0">
                <a:cs typeface="Arial" charset="0"/>
              </a:rPr>
              <a:t>int</a:t>
            </a:r>
            <a:r>
              <a:rPr lang="en-US" sz="2400" b="1" dirty="0" smtClean="0">
                <a:cs typeface="Arial" charset="0"/>
              </a:rPr>
              <a:t> z;</a:t>
            </a:r>
          </a:p>
          <a:p>
            <a:r>
              <a:rPr lang="en-US" sz="2400" b="1" dirty="0" smtClean="0">
                <a:cs typeface="Arial" charset="0"/>
              </a:rPr>
              <a:t>z=0;</a:t>
            </a:r>
          </a:p>
          <a:p>
            <a:pPr algn="r" rtl="1"/>
            <a:endParaRPr lang="en-US" sz="2400" dirty="0">
              <a:cs typeface="B Homa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dirty="0" smtClean="0">
                <a:solidFill>
                  <a:srgbClr val="FFFF00"/>
                </a:solidFill>
                <a:cs typeface="B Titr" pitchFamily="2" charset="-78"/>
              </a:rPr>
              <a:t>مقداردهي اوليه به متغيرها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857364"/>
            <a:ext cx="792961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2400" dirty="0" smtClean="0">
                <a:cs typeface="B Homa" pitchFamily="2" charset="-78"/>
              </a:rPr>
              <a:t>در بعضي از برنامه‌ها از متغيري استفاده مي‌کنيم که فقط يک بار لازم است آن را مقداردهي کنيم و سپس مقدار آن متغير در سراسر برنامه بدون تغيير باقي مي‌ماند.</a:t>
            </a:r>
            <a:endParaRPr lang="en-US" sz="2400" dirty="0" smtClean="0">
              <a:cs typeface="B Homa" pitchFamily="2" charset="-78"/>
            </a:endParaRPr>
          </a:p>
          <a:p>
            <a:pPr algn="r" rtl="1"/>
            <a:r>
              <a:rPr lang="ar-SA" sz="2400" dirty="0" smtClean="0">
                <a:cs typeface="B Homa" pitchFamily="2" charset="-78"/>
              </a:rPr>
              <a:t> مثلا در يک برنامۀ محاسبات رياضي، متغيري به نام </a:t>
            </a:r>
            <a:r>
              <a:rPr lang="en-US" sz="2400" dirty="0" smtClean="0">
                <a:cs typeface="B Homa" pitchFamily="2" charset="-78"/>
              </a:rPr>
              <a:t>PI</a:t>
            </a:r>
            <a:r>
              <a:rPr lang="ar-SA" sz="2400" dirty="0" smtClean="0">
                <a:cs typeface="B Homa" pitchFamily="2" charset="-78"/>
              </a:rPr>
              <a:t> تعريف مي‌کنيم و آن را با </a:t>
            </a:r>
            <a:r>
              <a:rPr lang="en-US" sz="2400" dirty="0" smtClean="0">
                <a:cs typeface="B Homa" pitchFamily="2" charset="-78"/>
              </a:rPr>
              <a:t>3.14</a:t>
            </a:r>
            <a:r>
              <a:rPr lang="ar-SA" sz="2400" dirty="0" smtClean="0">
                <a:cs typeface="B Homa" pitchFamily="2" charset="-78"/>
              </a:rPr>
              <a:t> مقداردهي مي‌کنيم و مي‌خواهيم که مقدار اين متغير در سراسر برنامه ثابت بماند. در چنين حالاتي از «</a:t>
            </a:r>
            <a:r>
              <a:rPr lang="ar-SA" sz="2400" dirty="0" smtClean="0">
                <a:solidFill>
                  <a:srgbClr val="FF0066"/>
                </a:solidFill>
                <a:cs typeface="B Homa" pitchFamily="2" charset="-78"/>
              </a:rPr>
              <a:t>ثابت‌ها</a:t>
            </a:r>
            <a:r>
              <a:rPr lang="ar-SA" sz="2400" dirty="0" smtClean="0">
                <a:cs typeface="B Homa" pitchFamily="2" charset="-78"/>
              </a:rPr>
              <a:t>» استفاده مي‌کنيم. </a:t>
            </a:r>
            <a:endParaRPr lang="en-US" sz="2400" dirty="0">
              <a:cs typeface="B Homa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ثابت‌ها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971550" y="4286256"/>
            <a:ext cx="7162800" cy="914400"/>
          </a:xfrm>
          <a:prstGeom prst="roundRect">
            <a:avLst>
              <a:gd name="adj" fmla="val 16667"/>
            </a:avLst>
          </a:prstGeom>
          <a:noFill/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rtl="1">
              <a:spcBef>
                <a:spcPct val="0"/>
              </a:spcBef>
            </a:pPr>
            <a:r>
              <a:rPr lang="ar-SA" sz="2400">
                <a:cs typeface="B Homa" pitchFamily="2" charset="-78"/>
              </a:rPr>
              <a:t>يک </a:t>
            </a:r>
            <a:r>
              <a:rPr lang="ar-SA" sz="2400">
                <a:solidFill>
                  <a:srgbClr val="FF0066"/>
                </a:solidFill>
                <a:cs typeface="B Homa" pitchFamily="2" charset="-78"/>
              </a:rPr>
              <a:t>ثابت</a:t>
            </a:r>
            <a:r>
              <a:rPr lang="ar-SA" sz="2400">
                <a:cs typeface="B Homa" pitchFamily="2" charset="-78"/>
              </a:rPr>
              <a:t>، يک نوع </a:t>
            </a:r>
            <a:r>
              <a:rPr lang="ar-SA" sz="2400">
                <a:solidFill>
                  <a:schemeClr val="hlink"/>
                </a:solidFill>
                <a:cs typeface="B Homa" pitchFamily="2" charset="-78"/>
              </a:rPr>
              <a:t>متغير</a:t>
            </a:r>
            <a:r>
              <a:rPr lang="ar-SA" sz="2400">
                <a:cs typeface="B Homa" pitchFamily="2" charset="-78"/>
              </a:rPr>
              <a:t> است که فقط يک بار مقداردهي مي‌شود و سپس تغيير دادن مقدار آن در ادامۀ برنامه ممکن نيست.</a:t>
            </a:r>
            <a:r>
              <a:rPr lang="en-US" sz="1800">
                <a:cs typeface="Arial" charset="0"/>
              </a:rPr>
              <a:t> 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971550" y="5286388"/>
            <a:ext cx="7129463" cy="914400"/>
          </a:xfrm>
          <a:prstGeom prst="roundRect">
            <a:avLst>
              <a:gd name="adj" fmla="val 16667"/>
            </a:avLst>
          </a:prstGeom>
          <a:noFill/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ar-SA" sz="2400">
                <a:cs typeface="B Homa" pitchFamily="2" charset="-78"/>
              </a:rPr>
              <a:t>تعريف ثابت‌ها مانند تعريف متغيرهاست با اين تفاوت که کلمه کليدي </a:t>
            </a:r>
            <a:r>
              <a:rPr lang="en-US" sz="2400" b="1">
                <a:solidFill>
                  <a:srgbClr val="FF0066"/>
                </a:solidFill>
                <a:cs typeface="B Homa" pitchFamily="2" charset="-78"/>
              </a:rPr>
              <a:t>const</a:t>
            </a:r>
            <a:r>
              <a:rPr lang="ar-SA" sz="2400">
                <a:cs typeface="B Homa" pitchFamily="2" charset="-78"/>
              </a:rPr>
              <a:t> به ابتداي تعريف اضافه مي‌شود. </a:t>
            </a:r>
            <a:endParaRPr lang="en-US" sz="240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2084382"/>
            <a:ext cx="7929618" cy="400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0"/>
              </a:spcBef>
            </a:pPr>
            <a:r>
              <a:rPr lang="ar-SA" sz="2400" b="1" dirty="0" smtClean="0">
                <a:cs typeface="B Titr" pitchFamily="2" charset="-78"/>
              </a:rPr>
              <a:t>مثال  تعريف ثابت‌ها</a:t>
            </a:r>
            <a:r>
              <a:rPr lang="en-US" sz="2400" b="1" dirty="0" smtClean="0">
                <a:cs typeface="B Titr" pitchFamily="2" charset="-78"/>
              </a:rPr>
              <a:t>:</a:t>
            </a:r>
          </a:p>
          <a:p>
            <a:pPr algn="r" rtl="1">
              <a:spcBef>
                <a:spcPct val="0"/>
              </a:spcBef>
            </a:pPr>
            <a:endParaRPr lang="en-US" sz="1400" dirty="0" smtClean="0">
              <a:cs typeface="Arial" charset="0"/>
            </a:endParaRPr>
          </a:p>
          <a:p>
            <a:pPr>
              <a:spcBef>
                <a:spcPct val="0"/>
              </a:spcBef>
            </a:pPr>
            <a:r>
              <a:rPr lang="en-US" sz="2400" dirty="0" err="1" smtClean="0">
                <a:cs typeface="Arial" charset="0"/>
              </a:rPr>
              <a:t>int</a:t>
            </a:r>
            <a:r>
              <a:rPr lang="en-US" sz="2400" dirty="0" smtClean="0">
                <a:cs typeface="Arial" charset="0"/>
              </a:rPr>
              <a:t> main()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{  // defines constants; has no output: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   </a:t>
            </a:r>
            <a:r>
              <a:rPr lang="en-US" sz="2400" b="1" dirty="0" smtClean="0">
                <a:cs typeface="Arial" charset="0"/>
              </a:rPr>
              <a:t>const char</a:t>
            </a:r>
            <a:r>
              <a:rPr lang="en-US" sz="2400" dirty="0" smtClean="0">
                <a:cs typeface="Arial" charset="0"/>
              </a:rPr>
              <a:t> BEEP </a:t>
            </a:r>
            <a:r>
              <a:rPr lang="en-US" sz="2400" dirty="0" smtClean="0">
                <a:cs typeface="Arial" charset="0"/>
              </a:rPr>
              <a:t>='\a';</a:t>
            </a:r>
            <a:endParaRPr lang="en-US" sz="2400" dirty="0" smtClean="0">
              <a:cs typeface="Arial" charset="0"/>
            </a:endParaRPr>
          </a:p>
          <a:p>
            <a:pPr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   </a:t>
            </a:r>
            <a:r>
              <a:rPr lang="en-US" sz="2400" b="1" dirty="0" smtClean="0">
                <a:cs typeface="Arial" charset="0"/>
              </a:rPr>
              <a:t>const </a:t>
            </a:r>
            <a:r>
              <a:rPr lang="en-US" sz="2400" b="1" dirty="0" err="1" smtClean="0">
                <a:cs typeface="Arial" charset="0"/>
              </a:rPr>
              <a:t>int</a:t>
            </a:r>
            <a:r>
              <a:rPr lang="en-US" sz="2400" dirty="0" smtClean="0">
                <a:cs typeface="Arial" charset="0"/>
              </a:rPr>
              <a:t> MAXINT=2147483647;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   </a:t>
            </a:r>
            <a:r>
              <a:rPr lang="en-US" sz="2400" b="1" dirty="0" smtClean="0">
                <a:cs typeface="Arial" charset="0"/>
              </a:rPr>
              <a:t>const float</a:t>
            </a:r>
            <a:r>
              <a:rPr lang="en-US" sz="2400" dirty="0" smtClean="0">
                <a:cs typeface="Arial" charset="0"/>
              </a:rPr>
              <a:t> DEGREE=23.53;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   </a:t>
            </a:r>
            <a:r>
              <a:rPr lang="en-US" sz="2400" b="1" dirty="0" smtClean="0">
                <a:cs typeface="Arial" charset="0"/>
              </a:rPr>
              <a:t>const double</a:t>
            </a:r>
            <a:r>
              <a:rPr lang="en-US" sz="2400" dirty="0" smtClean="0">
                <a:cs typeface="Arial" charset="0"/>
              </a:rPr>
              <a:t> PI=3.14159265358979323846;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   return 0;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}</a:t>
            </a:r>
          </a:p>
          <a:p>
            <a:pPr algn="r">
              <a:spcBef>
                <a:spcPct val="0"/>
              </a:spcBef>
            </a:pPr>
            <a:r>
              <a:rPr lang="ar-SA" sz="2400" b="1" dirty="0" smtClean="0">
                <a:cs typeface="B Homa" pitchFamily="2" charset="-78"/>
              </a:rPr>
              <a:t>برنامه </a:t>
            </a:r>
            <a:r>
              <a:rPr lang="fa-IR" sz="2400" b="1" dirty="0" smtClean="0">
                <a:cs typeface="B Homa" pitchFamily="2" charset="-78"/>
              </a:rPr>
              <a:t>فوق</a:t>
            </a:r>
            <a:r>
              <a:rPr lang="ar-SA" sz="2400" b="1" dirty="0" smtClean="0">
                <a:cs typeface="B Homa" pitchFamily="2" charset="-78"/>
              </a:rPr>
              <a:t> خروجي ندارد:</a:t>
            </a:r>
            <a:endParaRPr lang="en-US" sz="2400" b="1" dirty="0" smtClean="0">
              <a:cs typeface="B Homa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ثابت‌ها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838200" y="1937772"/>
            <a:ext cx="7277334" cy="4512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09600" indent="-609600" algn="r" rtl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ar-SA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1-</a:t>
            </a:r>
            <a:r>
              <a:rPr lang="fa-IR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مقدمه</a:t>
            </a:r>
          </a:p>
          <a:p>
            <a:pPr marL="609600" indent="-609600" algn="r" rtl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2-</a:t>
            </a:r>
            <a:r>
              <a:rPr lang="ar-SA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آماده‌سازي مقدمات</a:t>
            </a:r>
          </a:p>
          <a:p>
            <a:pPr marL="609600" indent="-609600" algn="r" rtl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3-</a:t>
            </a:r>
            <a:r>
              <a:rPr lang="ar-SA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شروع کار با 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C++</a:t>
            </a:r>
            <a:endParaRPr lang="ar-SA" sz="24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 algn="r" rtl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4-</a:t>
            </a:r>
            <a:r>
              <a:rPr lang="ar-SA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عملگر خروجي</a:t>
            </a:r>
          </a:p>
          <a:p>
            <a:pPr marL="609600" indent="-609600" algn="r" rtl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5-</a:t>
            </a:r>
            <a:r>
              <a:rPr lang="ar-SA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ليترال‌ها و کاراکترها</a:t>
            </a:r>
          </a:p>
          <a:p>
            <a:pPr marL="609600" indent="-609600" algn="r" rtl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6- </a:t>
            </a:r>
            <a:r>
              <a:rPr lang="ar-SA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متغيرها و تعريف آن‌ها</a:t>
            </a:r>
          </a:p>
          <a:p>
            <a:pPr marL="609600" indent="-609600" algn="r" rtl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7-</a:t>
            </a:r>
            <a:r>
              <a:rPr lang="ar-SA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مقداردهي اوليه به متغيرها</a:t>
            </a:r>
          </a:p>
          <a:p>
            <a:pPr marL="609600" indent="-609600" algn="r" rtl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8-</a:t>
            </a:r>
            <a:r>
              <a:rPr lang="ar-SA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ثابت‌ها</a:t>
            </a:r>
          </a:p>
          <a:p>
            <a:pPr marL="609600" indent="-609600" algn="r" rtl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9- </a:t>
            </a:r>
            <a:r>
              <a:rPr lang="ar-SA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عملگر ورودي</a:t>
            </a:r>
            <a:endParaRPr lang="en-US" sz="24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 algn="r" rtl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fa-IR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10- عملگرهاي جايگزيني محاسباتي</a:t>
            </a:r>
            <a:endParaRPr lang="en-US" sz="24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 algn="r" rtl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endParaRPr lang="en-US" sz="24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rtl="1">
              <a:lnSpc>
                <a:spcPct val="150000"/>
              </a:lnSpc>
            </a:pPr>
            <a:endParaRPr lang="fa-IR" sz="1600" dirty="0">
              <a:solidFill>
                <a:srgbClr val="003399"/>
              </a:solidFill>
              <a:cs typeface="B Homa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+mj-cs"/>
              </a:rPr>
              <a:t>{مباني کامپيوتر و برنامه‌نويسي (فهرست مطالب)}</a:t>
            </a:r>
            <a:endParaRPr lang="en-US" sz="28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2084382"/>
            <a:ext cx="792961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2400" dirty="0" smtClean="0"/>
              <a:t>براي اين که بتوانيم هنگام اجراي برنامه مقاديري را وارد کنيم از عملگر ورودي </a:t>
            </a:r>
            <a:r>
              <a:rPr lang="en-US" sz="2400" b="1" dirty="0" smtClean="0"/>
              <a:t>&gt;&gt;</a:t>
            </a:r>
            <a:r>
              <a:rPr lang="ar-SA" sz="2400" dirty="0" smtClean="0"/>
              <a:t> استفاده مي‌کنيم. </a:t>
            </a:r>
            <a:endParaRPr lang="en-US" sz="2400" dirty="0" smtClean="0"/>
          </a:p>
          <a:p>
            <a:pPr algn="r" rtl="1"/>
            <a:endParaRPr lang="en-US" sz="2400" dirty="0" smtClean="0"/>
          </a:p>
          <a:p>
            <a:pPr algn="r">
              <a:spcBef>
                <a:spcPct val="0"/>
              </a:spcBef>
            </a:pPr>
            <a:r>
              <a:rPr lang="ar-SA" sz="2400" b="1" dirty="0" smtClean="0">
                <a:cs typeface="B Homa" pitchFamily="2" charset="-78"/>
              </a:rPr>
              <a:t>استفاده از دستور ورودي به شکل زير است:</a:t>
            </a:r>
            <a:endParaRPr lang="fa-IR" sz="2400" b="1" dirty="0" smtClean="0">
              <a:cs typeface="B Homa" pitchFamily="2" charset="-78"/>
            </a:endParaRPr>
          </a:p>
          <a:p>
            <a:pPr>
              <a:spcBef>
                <a:spcPct val="0"/>
              </a:spcBef>
            </a:pPr>
            <a:r>
              <a:rPr lang="en-US" sz="2400" b="1" dirty="0" err="1" smtClean="0">
                <a:cs typeface="Arial" charset="0"/>
              </a:rPr>
              <a:t>cin</a:t>
            </a:r>
            <a:r>
              <a:rPr lang="en-US" sz="2400" b="1" dirty="0" smtClean="0">
                <a:cs typeface="Arial" charset="0"/>
              </a:rPr>
              <a:t> &gt;&gt;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i="1" dirty="0" smtClean="0">
                <a:cs typeface="Arial" charset="0"/>
              </a:rPr>
              <a:t>variable</a:t>
            </a:r>
            <a:r>
              <a:rPr lang="en-US" sz="2400" dirty="0" smtClean="0">
                <a:cs typeface="Arial" charset="0"/>
              </a:rPr>
              <a:t>;</a:t>
            </a:r>
            <a:endParaRPr lang="fa-IR" sz="2400" dirty="0" smtClean="0">
              <a:cs typeface="Arial" charset="0"/>
            </a:endParaRPr>
          </a:p>
          <a:p>
            <a:pPr algn="r" rtl="1">
              <a:spcBef>
                <a:spcPct val="0"/>
              </a:spcBef>
            </a:pPr>
            <a:endParaRPr lang="fa-IR" sz="2400" i="1" dirty="0" smtClean="0">
              <a:cs typeface="B Homa" pitchFamily="2" charset="-78"/>
            </a:endParaRPr>
          </a:p>
          <a:p>
            <a:pPr algn="r" rtl="1">
              <a:spcBef>
                <a:spcPct val="0"/>
              </a:spcBef>
            </a:pPr>
            <a:endParaRPr lang="fa-IR" sz="2400" i="1" dirty="0" smtClean="0">
              <a:cs typeface="B Homa" pitchFamily="2" charset="-78"/>
            </a:endParaRPr>
          </a:p>
          <a:p>
            <a:pPr algn="r" rtl="1">
              <a:spcBef>
                <a:spcPct val="0"/>
              </a:spcBef>
            </a:pPr>
            <a:endParaRPr lang="fa-IR" sz="2400" i="1" dirty="0" smtClean="0">
              <a:cs typeface="B Homa" pitchFamily="2" charset="-78"/>
            </a:endParaRPr>
          </a:p>
          <a:p>
            <a:pPr algn="r" rtl="1">
              <a:spcBef>
                <a:spcPct val="0"/>
              </a:spcBef>
            </a:pPr>
            <a:r>
              <a:rPr lang="en-US" sz="2400" i="1" dirty="0" smtClean="0">
                <a:cs typeface="B Homa" pitchFamily="2" charset="-78"/>
              </a:rPr>
              <a:t>variable</a:t>
            </a:r>
            <a:r>
              <a:rPr lang="ar-SA" sz="2400" dirty="0" smtClean="0">
                <a:cs typeface="B Homa" pitchFamily="2" charset="-78"/>
              </a:rPr>
              <a:t> نام يک متغير است. </a:t>
            </a:r>
            <a:endParaRPr lang="en-US" sz="2400" dirty="0" smtClean="0">
              <a:cs typeface="B Homa" pitchFamily="2" charset="-78"/>
            </a:endParaRPr>
          </a:p>
          <a:p>
            <a:pPr algn="r" rtl="1"/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dirty="0" smtClean="0">
                <a:solidFill>
                  <a:srgbClr val="FFFF00"/>
                </a:solidFill>
                <a:cs typeface="B Titr" pitchFamily="2" charset="-78"/>
              </a:rPr>
              <a:t>عملگر ورودي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285860"/>
            <a:ext cx="7143800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0"/>
              </a:spcBef>
            </a:pPr>
            <a:r>
              <a:rPr lang="ar-SA" sz="2000" b="1" dirty="0" smtClean="0"/>
              <a:t>مثال</a:t>
            </a:r>
            <a:r>
              <a:rPr lang="en-US" sz="2000" b="1" dirty="0" smtClean="0"/>
              <a:t>:</a:t>
            </a:r>
            <a:r>
              <a:rPr lang="ar-SA" sz="2000" b="1" dirty="0" smtClean="0"/>
              <a:t>  استفاده از عملگر ورودي</a:t>
            </a:r>
            <a:endParaRPr lang="fa-IR" sz="2000" b="1" dirty="0" smtClean="0"/>
          </a:p>
          <a:p>
            <a:pPr algn="r" rtl="1">
              <a:spcBef>
                <a:spcPct val="0"/>
              </a:spcBef>
            </a:pPr>
            <a:r>
              <a:rPr lang="ar-SA" sz="2000" b="1" dirty="0" smtClean="0"/>
              <a:t>برنامۀ زير يک عدد از کاربر گرفته و همان عدد را دوباره در خروجي نمايش مي‌دهد:</a:t>
            </a:r>
            <a:endParaRPr lang="en-US" sz="2000" dirty="0" smtClean="0"/>
          </a:p>
          <a:p>
            <a:pPr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#include&lt;</a:t>
            </a:r>
            <a:r>
              <a:rPr lang="en-US" sz="2400" dirty="0" err="1" smtClean="0">
                <a:cs typeface="Arial" charset="0"/>
              </a:rPr>
              <a:t>iostram</a:t>
            </a:r>
            <a:r>
              <a:rPr lang="en-US" sz="2400" dirty="0" smtClean="0">
                <a:cs typeface="Arial" charset="0"/>
              </a:rPr>
              <a:t>&gt;</a:t>
            </a:r>
          </a:p>
          <a:p>
            <a:pPr>
              <a:spcBef>
                <a:spcPct val="0"/>
              </a:spcBef>
            </a:pPr>
            <a:r>
              <a:rPr lang="en-US" sz="2400" dirty="0" err="1" smtClean="0">
                <a:cs typeface="Arial" charset="0"/>
              </a:rPr>
              <a:t>int</a:t>
            </a:r>
            <a:r>
              <a:rPr lang="en-US" sz="2400" dirty="0" smtClean="0">
                <a:cs typeface="Arial" charset="0"/>
              </a:rPr>
              <a:t> main()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{  // reads an integer from input: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   </a:t>
            </a:r>
            <a:r>
              <a:rPr lang="en-US" sz="2400" dirty="0" err="1" smtClean="0">
                <a:cs typeface="Arial" charset="0"/>
              </a:rPr>
              <a:t>int</a:t>
            </a:r>
            <a:r>
              <a:rPr lang="en-US" sz="2400" dirty="0" smtClean="0">
                <a:cs typeface="Arial" charset="0"/>
              </a:rPr>
              <a:t> m;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   </a:t>
            </a:r>
            <a:r>
              <a:rPr lang="en-US" sz="2400" dirty="0" err="1" smtClean="0">
                <a:cs typeface="Arial" charset="0"/>
              </a:rPr>
              <a:t>cout</a:t>
            </a:r>
            <a:r>
              <a:rPr lang="en-US" sz="2400" dirty="0" smtClean="0">
                <a:cs typeface="Arial" charset="0"/>
              </a:rPr>
              <a:t> &lt;&lt; "Enter a number: ";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   </a:t>
            </a:r>
            <a:r>
              <a:rPr lang="en-US" sz="2400" b="1" dirty="0" err="1" smtClean="0">
                <a:cs typeface="Arial" charset="0"/>
              </a:rPr>
              <a:t>cin</a:t>
            </a:r>
            <a:r>
              <a:rPr lang="en-US" sz="2400" b="1" dirty="0" smtClean="0">
                <a:cs typeface="Arial" charset="0"/>
              </a:rPr>
              <a:t> &gt;&gt; m;</a:t>
            </a:r>
            <a:endParaRPr lang="en-US" sz="2400" dirty="0" smtClean="0">
              <a:cs typeface="Arial" charset="0"/>
            </a:endParaRPr>
          </a:p>
          <a:p>
            <a:pPr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   </a:t>
            </a:r>
            <a:r>
              <a:rPr lang="en-US" sz="2400" dirty="0" err="1" smtClean="0">
                <a:cs typeface="Arial" charset="0"/>
              </a:rPr>
              <a:t>cout</a:t>
            </a:r>
            <a:r>
              <a:rPr lang="en-US" sz="2400" dirty="0" smtClean="0">
                <a:cs typeface="Arial" charset="0"/>
              </a:rPr>
              <a:t> &lt;&lt; "your number is: " &lt;&lt; m &lt;&lt; </a:t>
            </a:r>
            <a:r>
              <a:rPr lang="en-US" sz="2400" dirty="0" err="1" smtClean="0">
                <a:cs typeface="Arial" charset="0"/>
              </a:rPr>
              <a:t>endl</a:t>
            </a:r>
            <a:r>
              <a:rPr lang="en-US" sz="2400" dirty="0" smtClean="0">
                <a:cs typeface="Arial" charset="0"/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   return 0;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}</a:t>
            </a:r>
            <a:endParaRPr lang="en-US" sz="2400" dirty="0"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dirty="0" smtClean="0">
                <a:solidFill>
                  <a:srgbClr val="FFFF00"/>
                </a:solidFill>
                <a:cs typeface="B Titr" pitchFamily="2" charset="-78"/>
              </a:rPr>
              <a:t>عملگر ورودي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79388" y="5715016"/>
            <a:ext cx="8785225" cy="641350"/>
          </a:xfrm>
          <a:prstGeom prst="rect">
            <a:avLst/>
          </a:prstGeom>
          <a:solidFill>
            <a:srgbClr val="808080"/>
          </a:solidFill>
          <a:ln w="12700" cap="sq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sz="1800">
                <a:cs typeface="Arial" charset="0"/>
              </a:rPr>
              <a:t>Enter a number:</a:t>
            </a:r>
            <a:r>
              <a:rPr lang="en-US" sz="1800" b="1">
                <a:cs typeface="Arial" charset="0"/>
              </a:rPr>
              <a:t> 52</a:t>
            </a:r>
            <a:endParaRPr lang="en-US" sz="1800">
              <a:cs typeface="Arial" charset="0"/>
            </a:endParaRPr>
          </a:p>
          <a:p>
            <a:pPr algn="l">
              <a:spcBef>
                <a:spcPct val="0"/>
              </a:spcBef>
            </a:pPr>
            <a:r>
              <a:rPr lang="en-US" sz="1800">
                <a:cs typeface="Arial" charset="0"/>
              </a:rPr>
              <a:t>your number is: 52</a:t>
            </a:r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785926"/>
            <a:ext cx="750099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spcBef>
                <a:spcPct val="0"/>
              </a:spcBef>
            </a:pPr>
            <a:r>
              <a:rPr lang="ar-SA" sz="2000" b="1" dirty="0" smtClean="0"/>
              <a:t>عملگر</a:t>
            </a:r>
            <a:r>
              <a:rPr lang="fa-IR" sz="2000" b="1" dirty="0" smtClean="0"/>
              <a:t>های</a:t>
            </a:r>
            <a:r>
              <a:rPr lang="ar-SA" sz="2000" b="1" dirty="0" smtClean="0"/>
              <a:t> </a:t>
            </a:r>
            <a:r>
              <a:rPr lang="ar-SA" sz="2000" b="1" dirty="0" smtClean="0"/>
              <a:t>ورودي </a:t>
            </a:r>
            <a:r>
              <a:rPr lang="fa-IR" sz="2000" b="1" dirty="0" smtClean="0"/>
              <a:t>و </a:t>
            </a:r>
            <a:r>
              <a:rPr lang="ar-SA" sz="2000" b="1" dirty="0" smtClean="0"/>
              <a:t>خروجي </a:t>
            </a:r>
            <a:r>
              <a:rPr lang="ar-SA" sz="2000" b="1" dirty="0" smtClean="0"/>
              <a:t>به شکل جرياني رفتار </a:t>
            </a:r>
            <a:r>
              <a:rPr lang="ar-SA" sz="2000" b="1" dirty="0" smtClean="0"/>
              <a:t>مي‌کن</a:t>
            </a:r>
            <a:r>
              <a:rPr lang="fa-IR" sz="2000" b="1" dirty="0" smtClean="0"/>
              <a:t>ن</a:t>
            </a:r>
            <a:r>
              <a:rPr lang="ar-SA" sz="2000" b="1" dirty="0" smtClean="0"/>
              <a:t>د</a:t>
            </a:r>
            <a:r>
              <a:rPr lang="ar-SA" sz="2000" b="1" dirty="0" smtClean="0"/>
              <a:t>. </a:t>
            </a:r>
            <a:endParaRPr lang="en-US" sz="2000" b="1" dirty="0" smtClean="0"/>
          </a:p>
          <a:p>
            <a:pPr algn="r" rtl="1">
              <a:lnSpc>
                <a:spcPct val="150000"/>
              </a:lnSpc>
              <a:spcBef>
                <a:spcPct val="0"/>
              </a:spcBef>
            </a:pPr>
            <a:r>
              <a:rPr lang="ar-SA" sz="2000" b="1" dirty="0" smtClean="0"/>
              <a:t>مثلا با استفاده از دستور:</a:t>
            </a:r>
            <a:endParaRPr lang="en-US" sz="2000" dirty="0" smtClean="0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000" dirty="0" err="1" smtClean="0"/>
              <a:t>cin</a:t>
            </a:r>
            <a:r>
              <a:rPr lang="en-US" sz="2000" dirty="0" smtClean="0"/>
              <a:t> &gt;&gt; x &gt;&gt; y &gt;&gt; z;</a:t>
            </a:r>
            <a:endParaRPr lang="fa-IR" sz="2000" b="1" dirty="0" smtClean="0"/>
          </a:p>
          <a:p>
            <a:pPr algn="r" rtl="1">
              <a:lnSpc>
                <a:spcPct val="150000"/>
              </a:lnSpc>
              <a:spcBef>
                <a:spcPct val="0"/>
              </a:spcBef>
            </a:pPr>
            <a:r>
              <a:rPr lang="ar-SA" sz="2000" b="1" dirty="0" smtClean="0"/>
              <a:t>سه مقدار </a:t>
            </a:r>
            <a:r>
              <a:rPr lang="en-US" sz="2000" b="1" dirty="0" smtClean="0"/>
              <a:t>x</a:t>
            </a:r>
            <a:r>
              <a:rPr lang="fa-IR" sz="2000" b="1" dirty="0" smtClean="0"/>
              <a:t> </a:t>
            </a:r>
            <a:r>
              <a:rPr lang="ar-SA" sz="2000" b="1" dirty="0" smtClean="0"/>
              <a:t>و </a:t>
            </a:r>
            <a:r>
              <a:rPr lang="en-US" sz="2000" b="1" dirty="0" smtClean="0"/>
              <a:t>y</a:t>
            </a:r>
            <a:r>
              <a:rPr lang="ar-SA" sz="2000" b="1" dirty="0" smtClean="0"/>
              <a:t> و </a:t>
            </a:r>
            <a:r>
              <a:rPr lang="en-US" sz="2000" b="1" dirty="0" smtClean="0"/>
              <a:t>z</a:t>
            </a:r>
            <a:r>
              <a:rPr lang="ar-SA" sz="2000" b="1" dirty="0" smtClean="0"/>
              <a:t> به ترتيب از ورودي دريافت مي‌شوند. براي اين کار بايد بين هر ورودي يک فضاي خالي (</a:t>
            </a:r>
            <a:r>
              <a:rPr lang="en-US" sz="2000" b="1" dirty="0" smtClean="0"/>
              <a:t>space</a:t>
            </a:r>
            <a:r>
              <a:rPr lang="ar-SA" sz="2000" b="1" dirty="0" smtClean="0"/>
              <a:t>) بگذاريد و پس از تايپ کردن همۀ ورودي‌ها، کليد </a:t>
            </a:r>
            <a:r>
              <a:rPr lang="en-US" sz="2000" b="1" dirty="0" smtClean="0"/>
              <a:t>enter</a:t>
            </a:r>
            <a:r>
              <a:rPr lang="ar-SA" sz="2000" b="1" dirty="0" smtClean="0"/>
              <a:t> را بفشاريد. </a:t>
            </a:r>
            <a:endParaRPr 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dirty="0" smtClean="0">
                <a:solidFill>
                  <a:srgbClr val="FFFF00"/>
                </a:solidFill>
                <a:cs typeface="B Titr" pitchFamily="2" charset="-78"/>
              </a:rPr>
              <a:t>عملگر ورودي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928662" y="1357298"/>
            <a:ext cx="671517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atin typeface="Arial" pitchFamily="34" charset="0"/>
                <a:cs typeface="B Nazanin" pitchFamily="2" charset="-78"/>
              </a:rPr>
              <a:t> </a:t>
            </a:r>
            <a:r>
              <a:rPr lang="ar-SA" sz="2000" b="1" dirty="0" smtClean="0">
                <a:latin typeface="Arial" pitchFamily="34" charset="0"/>
                <a:cs typeface="B Nazanin" pitchFamily="2" charset="-78"/>
              </a:rPr>
              <a:t>عملگر انتساب </a:t>
            </a:r>
            <a:r>
              <a:rPr lang="ar-SA" sz="2400" b="1" dirty="0" smtClean="0">
                <a:solidFill>
                  <a:srgbClr val="FF0000"/>
                </a:solidFill>
                <a:latin typeface="Arial" pitchFamily="34" charset="0"/>
                <a:cs typeface="B Nazanin" pitchFamily="2" charset="-78"/>
              </a:rPr>
              <a:t>=</a:t>
            </a:r>
            <a:r>
              <a:rPr lang="ar-SA" sz="2400" b="1" dirty="0" smtClean="0">
                <a:latin typeface="Arial" pitchFamily="34" charset="0"/>
                <a:cs typeface="B Nazanin" pitchFamily="2" charset="-78"/>
              </a:rPr>
              <a:t> </a:t>
            </a:r>
            <a:r>
              <a:rPr lang="ar-SA" sz="2000" b="1" dirty="0" smtClean="0">
                <a:latin typeface="Arial" pitchFamily="34" charset="0"/>
                <a:cs typeface="B Nazanin" pitchFamily="2" charset="-78"/>
              </a:rPr>
              <a:t>مي‌باشد كه باعث مي‌گردد مقدار عبارت در طرف راست </a:t>
            </a:r>
            <a:r>
              <a:rPr lang="fa-IR" sz="2000" b="1" dirty="0" smtClean="0">
                <a:latin typeface="Arial" pitchFamily="34" charset="0"/>
                <a:cs typeface="B Nazanin" pitchFamily="2" charset="-78"/>
              </a:rPr>
              <a:t>این عملگر</a:t>
            </a:r>
            <a:r>
              <a:rPr lang="ar-SA" sz="2000" b="1" dirty="0" smtClean="0">
                <a:latin typeface="Arial" pitchFamily="34" charset="0"/>
                <a:cs typeface="B Nazanin" pitchFamily="2" charset="-78"/>
              </a:rPr>
              <a:t> ارزيابي شده و در متغير طرف چپ </a:t>
            </a:r>
            <a:r>
              <a:rPr lang="fa-IR" sz="2000" b="1" dirty="0" smtClean="0">
                <a:latin typeface="Arial" pitchFamily="34" charset="0"/>
                <a:cs typeface="B Nazanin" pitchFamily="2" charset="-78"/>
              </a:rPr>
              <a:t>آن</a:t>
            </a:r>
            <a:r>
              <a:rPr lang="ar-SA" sz="2000" b="1" dirty="0" smtClean="0">
                <a:latin typeface="Arial" pitchFamily="34" charset="0"/>
                <a:cs typeface="B Nazanin" pitchFamily="2" charset="-78"/>
              </a:rPr>
              <a:t> قرار گيرد.</a:t>
            </a:r>
            <a:r>
              <a:rPr lang="en-US" sz="2000" b="1" dirty="0" smtClean="0">
                <a:solidFill>
                  <a:srgbClr val="DDDDDD"/>
                </a:solidFill>
                <a:latin typeface="Arial" pitchFamily="34" charset="0"/>
                <a:cs typeface="B Nazanin" pitchFamily="2" charset="-78"/>
              </a:rPr>
              <a:t> </a:t>
            </a:r>
          </a:p>
          <a:p>
            <a:pPr algn="r" rtl="1"/>
            <a:endParaRPr lang="fa-IR" sz="2000" dirty="0" smtClean="0"/>
          </a:p>
          <a:p>
            <a:pPr algn="r" rtl="1"/>
            <a:r>
              <a:rPr lang="fa-IR" sz="2200" dirty="0" smtClean="0"/>
              <a:t>از تركيب عملگرهاي محاسباتي و عملگر(=)، عملگرهاي جايگزيني محاسباتي بوجود مي‌آيند. اين عملگرها اعمال محاسباتي و انتساب را انجام مي‌دهند.</a:t>
            </a:r>
            <a:endParaRPr lang="en-US" sz="22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73866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dirty="0" smtClean="0">
                <a:solidFill>
                  <a:srgbClr val="FFFF00"/>
                </a:solidFill>
                <a:cs typeface="B Titr" pitchFamily="2" charset="-78"/>
              </a:rPr>
              <a:t>عملگر </a:t>
            </a:r>
            <a:r>
              <a:rPr lang="fa-IR" sz="2800" dirty="0" smtClean="0">
                <a:solidFill>
                  <a:srgbClr val="FFFF00"/>
                </a:solidFill>
                <a:cs typeface="B Titr" pitchFamily="2" charset="-78"/>
              </a:rPr>
              <a:t>انتساب / عملگرهاي جايگزيني محاسباتي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23</a:t>
            </a:fld>
            <a:endParaRPr lang="en-US" dirty="0"/>
          </a:p>
        </p:txBody>
      </p:sp>
      <p:graphicFrame>
        <p:nvGraphicFramePr>
          <p:cNvPr id="10" name="Group 63"/>
          <p:cNvGraphicFramePr>
            <a:graphicFrameLocks/>
          </p:cNvGraphicFramePr>
          <p:nvPr/>
        </p:nvGraphicFramePr>
        <p:xfrm>
          <a:off x="714348" y="3177560"/>
          <a:ext cx="7929618" cy="3108960"/>
        </p:xfrm>
        <a:graphic>
          <a:graphicData uri="http://schemas.openxmlformats.org/drawingml/2006/table">
            <a:tbl>
              <a:tblPr rtl="1"/>
              <a:tblGrid>
                <a:gridCol w="1916324"/>
                <a:gridCol w="1679214"/>
                <a:gridCol w="1384789"/>
                <a:gridCol w="2949291"/>
              </a:tblGrid>
              <a:tr h="48678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عملکرد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مثال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علامت 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نام عملگر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67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a=a+1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a +=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+=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انتساب جمع 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5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a=a-1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a -=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-=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انتساب تفريق 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67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a=a*2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a *=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*=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انتساب ضرب 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67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a=a/2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a  /= 2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/=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انتساب تقسيم 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67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a=a%2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a%=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%=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انتساب باقي مانده تقسيم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85800" y="1937772"/>
            <a:ext cx="7429734" cy="400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R="0" algn="justLow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dirty="0" smtClean="0">
                <a:cs typeface="B Traffic" pitchFamily="2" charset="-78"/>
              </a:rPr>
              <a:t>مثال: </a:t>
            </a:r>
            <a:r>
              <a:rPr lang="ar-SA" sz="2400" dirty="0" smtClean="0">
                <a:cs typeface="B Traffic" pitchFamily="2" charset="-78"/>
              </a:rPr>
              <a:t>دو عدد از نوع اعشاري را گرفته مجموع و حاصلضرب آنها را محاسبه و نمايش مي‌دهد.</a:t>
            </a:r>
            <a:endParaRPr lang="en-US" sz="2400" dirty="0" smtClean="0">
              <a:cs typeface="B Traffic" pitchFamily="2" charset="-78"/>
            </a:endParaRPr>
          </a:p>
          <a:p>
            <a:pPr>
              <a:buFontTx/>
              <a:buNone/>
              <a:defRPr/>
            </a:pPr>
            <a:r>
              <a:rPr lang="en-US" b="1" dirty="0" smtClean="0"/>
              <a:t>#include    &lt;</a:t>
            </a:r>
            <a:r>
              <a:rPr lang="en-US" b="1" dirty="0" err="1" smtClean="0"/>
              <a:t>iostream</a:t>
            </a:r>
            <a:r>
              <a:rPr lang="en-US" b="1" dirty="0" smtClean="0"/>
              <a:t>&gt;</a:t>
            </a:r>
            <a:endParaRPr lang="en-US" b="1" dirty="0" smtClean="0"/>
          </a:p>
          <a:p>
            <a:pPr>
              <a:buFontTx/>
              <a:buNone/>
              <a:defRPr/>
            </a:pPr>
            <a:r>
              <a:rPr lang="en-US" b="1" dirty="0" err="1" smtClean="0"/>
              <a:t>int</a:t>
            </a:r>
            <a:r>
              <a:rPr lang="en-US" b="1" dirty="0" smtClean="0"/>
              <a:t> main( )</a:t>
            </a:r>
          </a:p>
          <a:p>
            <a:pPr>
              <a:buFontTx/>
              <a:buNone/>
              <a:defRPr/>
            </a:pPr>
            <a:r>
              <a:rPr lang="en-US" b="1" dirty="0" smtClean="0"/>
              <a:t>{</a:t>
            </a:r>
          </a:p>
          <a:p>
            <a:pPr>
              <a:buFontTx/>
              <a:buNone/>
              <a:defRPr/>
            </a:pPr>
            <a:r>
              <a:rPr lang="en-US" b="1" dirty="0" smtClean="0"/>
              <a:t>float         </a:t>
            </a:r>
            <a:r>
              <a:rPr lang="en-US" b="1" dirty="0" err="1" smtClean="0"/>
              <a:t>x,y,s,p</a:t>
            </a:r>
            <a:r>
              <a:rPr lang="en-US" b="1" dirty="0" smtClean="0"/>
              <a:t> ;</a:t>
            </a:r>
          </a:p>
          <a:p>
            <a:pPr>
              <a:buFontTx/>
              <a:buNone/>
              <a:defRPr/>
            </a:pPr>
            <a:r>
              <a:rPr lang="en-US" b="1" dirty="0" err="1" smtClean="0"/>
              <a:t>cin</a:t>
            </a:r>
            <a:r>
              <a:rPr lang="en-US" b="1" dirty="0" smtClean="0"/>
              <a:t> &gt;&gt; x &gt;&gt; y ;</a:t>
            </a:r>
          </a:p>
          <a:p>
            <a:pPr>
              <a:buFontTx/>
              <a:buNone/>
              <a:defRPr/>
            </a:pPr>
            <a:r>
              <a:rPr lang="en-US" b="1" dirty="0" smtClean="0"/>
              <a:t>s= </a:t>
            </a:r>
            <a:r>
              <a:rPr lang="en-US" b="1" dirty="0" err="1" smtClean="0"/>
              <a:t>x+y</a:t>
            </a:r>
            <a:r>
              <a:rPr lang="en-US" b="1" dirty="0" smtClean="0"/>
              <a:t> ;</a:t>
            </a:r>
          </a:p>
          <a:p>
            <a:pPr>
              <a:buFontTx/>
              <a:buNone/>
              <a:defRPr/>
            </a:pPr>
            <a:r>
              <a:rPr lang="en-US" b="1" dirty="0" smtClean="0"/>
              <a:t>p=x*y;</a:t>
            </a:r>
          </a:p>
          <a:p>
            <a:pPr>
              <a:buFontTx/>
              <a:buNone/>
              <a:defRPr/>
            </a:pPr>
            <a:r>
              <a:rPr lang="en-US" b="1" dirty="0" err="1" smtClean="0"/>
              <a:t>cout</a:t>
            </a:r>
            <a:r>
              <a:rPr lang="en-US" b="1" dirty="0" smtClean="0"/>
              <a:t> &lt;&lt; s &lt;&lt;</a:t>
            </a:r>
            <a:r>
              <a:rPr lang="en-US" b="1" dirty="0" err="1" smtClean="0"/>
              <a:t>endl</a:t>
            </a:r>
            <a:r>
              <a:rPr lang="en-US" b="1" dirty="0" smtClean="0"/>
              <a:t> &lt;&lt; p;</a:t>
            </a:r>
          </a:p>
          <a:p>
            <a:pPr>
              <a:buFontTx/>
              <a:buNone/>
              <a:defRPr/>
            </a:pPr>
            <a:r>
              <a:rPr lang="en-US" b="1" dirty="0" smtClean="0"/>
              <a:t>return 0 ;</a:t>
            </a:r>
          </a:p>
          <a:p>
            <a:pPr>
              <a:buFontTx/>
              <a:buNone/>
              <a:defRPr/>
            </a:pPr>
            <a:r>
              <a:rPr lang="en-US" b="1" dirty="0" smtClean="0"/>
              <a:t>}</a:t>
            </a:r>
          </a:p>
          <a:p>
            <a:pPr marR="0" algn="justLow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>
              <a:ea typeface="Times New Roman"/>
              <a:cs typeface="B Lotu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+mj-cs"/>
              </a:rPr>
              <a:t>مثال</a:t>
            </a:r>
            <a:endParaRPr lang="en-US" sz="28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7079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a-IR" dirty="0">
                <a:cs typeface="B Lotus" pitchFamily="2" charset="-78"/>
              </a:rPr>
              <a:t>ارائه دهنده: </a:t>
            </a:r>
            <a:r>
              <a:rPr lang="fa-IR" dirty="0" smtClean="0">
                <a:cs typeface="B Lotus" pitchFamily="2" charset="-78"/>
              </a:rPr>
              <a:t>محسن فرهادي</a:t>
            </a:r>
            <a:endParaRPr lang="fa-IR" dirty="0">
              <a:cs typeface="B Lotus" pitchFamily="2" charset="-78"/>
            </a:endParaRP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ar-SA" sz="2400" dirty="0" smtClean="0"/>
              <a:t>در دهه 1970 در آزمايشگاه‌هاي بل زباني به نام </a:t>
            </a:r>
            <a:r>
              <a:rPr lang="en-US" sz="2400" dirty="0" smtClean="0"/>
              <a:t>C</a:t>
            </a:r>
            <a:r>
              <a:rPr lang="ar-SA" sz="2400" dirty="0" smtClean="0"/>
              <a:t> ايجاد شد.</a:t>
            </a:r>
            <a:endParaRPr lang="fa-IR" sz="2400" dirty="0" smtClean="0"/>
          </a:p>
          <a:p>
            <a:pPr algn="r" rtl="1"/>
            <a:r>
              <a:rPr lang="ar-SA" sz="2400" dirty="0" smtClean="0"/>
              <a:t> </a:t>
            </a:r>
            <a:endParaRPr lang="fa-IR" sz="2400" dirty="0" smtClean="0"/>
          </a:p>
          <a:p>
            <a:pPr algn="r" rtl="1">
              <a:buFont typeface="Arial" pitchFamily="34" charset="0"/>
              <a:buChar char="•"/>
            </a:pPr>
            <a:r>
              <a:rPr lang="ar-SA" sz="2400" dirty="0" smtClean="0"/>
              <a:t>هنگامي که بحث شي‌گرايي و مزاياي آن در جهان نرم‌افزار رونق يافت، زبان </a:t>
            </a:r>
            <a:r>
              <a:rPr lang="en-US" sz="2400" dirty="0" smtClean="0"/>
              <a:t>C</a:t>
            </a:r>
            <a:r>
              <a:rPr lang="ar-SA" sz="2400" dirty="0" smtClean="0"/>
              <a:t> که قابليت شي‌گرايي نداشت ناقص به نظر مي‌رسيد تا اين که در اوايل دهۀ 1980 دوباره شرکت بل دست به کار شد و زبان </a:t>
            </a:r>
            <a:r>
              <a:rPr lang="en-US" sz="2400" dirty="0" smtClean="0"/>
              <a:t>C++</a:t>
            </a:r>
            <a:r>
              <a:rPr lang="ar-SA" sz="2400" dirty="0" smtClean="0"/>
              <a:t> را طراحي نمود</a:t>
            </a:r>
            <a:r>
              <a:rPr lang="fa-IR" sz="2400" dirty="0" smtClean="0"/>
              <a:t>.</a:t>
            </a:r>
          </a:p>
          <a:p>
            <a:pPr algn="r" rtl="1"/>
            <a:endParaRPr lang="fa-IR" sz="2400" dirty="0" smtClean="0"/>
          </a:p>
          <a:p>
            <a:pPr algn="r" rtl="1">
              <a:buFont typeface="Arial" pitchFamily="34" charset="0"/>
              <a:buChar char="•"/>
            </a:pPr>
            <a:r>
              <a:rPr lang="ar-SA" sz="2400" dirty="0" smtClean="0"/>
              <a:t>در سال 1998 زبان </a:t>
            </a:r>
            <a:r>
              <a:rPr lang="en-US" sz="2400" dirty="0" smtClean="0"/>
              <a:t>C++</a:t>
            </a:r>
            <a:r>
              <a:rPr lang="ar-SA" sz="2400" dirty="0" smtClean="0"/>
              <a:t> توسط موسسۀ استانداردهاي ملي آمريکا </a:t>
            </a:r>
            <a:r>
              <a:rPr lang="en-US" sz="2400" dirty="0" smtClean="0"/>
              <a:t>(ANSI)</a:t>
            </a:r>
            <a:r>
              <a:rPr lang="ar-SA" sz="2400" dirty="0" smtClean="0"/>
              <a:t> به شکل استاندارد و يک‌پارچه در‌آمد. 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+mj-cs"/>
              </a:rPr>
              <a:t>مقدمه</a:t>
            </a:r>
            <a:endParaRPr lang="en-US" sz="28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en-US" sz="2400" dirty="0" smtClean="0">
                <a:latin typeface="Garamond" pitchFamily="18" charset="0"/>
                <a:sym typeface="Webdings" pitchFamily="18" charset="2"/>
              </a:rPr>
              <a:t></a:t>
            </a:r>
            <a:r>
              <a:rPr lang="ar-SA" sz="2400" dirty="0" smtClean="0">
                <a:latin typeface="Garamond" pitchFamily="18" charset="0"/>
              </a:rPr>
              <a:t>يک «برنامه» دستورالعمل‌هاي متوالي است که مي‌تواند توسط يک رايانه اجرا شود. براي نوشتن و اجراي هر برنامه به يک «ويرايش‌گر متن» و يک «کامپايلر» احتياج داريم</a:t>
            </a:r>
            <a:r>
              <a:rPr lang="fa-IR" sz="2400" dirty="0" smtClean="0">
                <a:latin typeface="Garamond" pitchFamily="18" charset="0"/>
              </a:rPr>
              <a:t>.</a:t>
            </a:r>
            <a:r>
              <a:rPr lang="en-US" sz="2400" dirty="0" smtClean="0">
                <a:latin typeface="Garamond" pitchFamily="18" charset="0"/>
              </a:rPr>
              <a:t> </a:t>
            </a:r>
            <a:endParaRPr lang="fa-IR" sz="2400" dirty="0" smtClean="0">
              <a:latin typeface="Garamond" pitchFamily="18" charset="0"/>
            </a:endParaRPr>
          </a:p>
          <a:p>
            <a:pPr algn="r" rtl="1"/>
            <a:r>
              <a:rPr lang="en-US" sz="2400" dirty="0" smtClean="0">
                <a:latin typeface="Garamond" pitchFamily="18" charset="0"/>
                <a:cs typeface="Arial" charset="0"/>
                <a:sym typeface="Webdings" pitchFamily="18" charset="2"/>
              </a:rPr>
              <a:t></a:t>
            </a:r>
            <a:r>
              <a:rPr lang="ar-SA" sz="2400" dirty="0" smtClean="0">
                <a:latin typeface="Garamond" pitchFamily="18" charset="0"/>
                <a:cs typeface="Arial" charset="0"/>
              </a:rPr>
              <a:t> </a:t>
            </a:r>
            <a:r>
              <a:rPr lang="ar-SA" sz="2400" dirty="0" smtClean="0">
                <a:latin typeface="Garamond" pitchFamily="18" charset="0"/>
              </a:rPr>
              <a:t>بستۀ </a:t>
            </a:r>
            <a:r>
              <a:rPr lang="en-US" sz="2400" dirty="0" smtClean="0">
                <a:latin typeface="Garamond" pitchFamily="18" charset="0"/>
              </a:rPr>
              <a:t>Visual C++</a:t>
            </a:r>
            <a:r>
              <a:rPr lang="ar-SA" sz="2400" dirty="0" smtClean="0">
                <a:latin typeface="Garamond" pitchFamily="18" charset="0"/>
              </a:rPr>
              <a:t> محصول شرکت ميکروسافت و بستۀ </a:t>
            </a:r>
            <a:r>
              <a:rPr lang="en-US" sz="2400" dirty="0" smtClean="0">
                <a:latin typeface="Garamond" pitchFamily="18" charset="0"/>
              </a:rPr>
              <a:t>C++ Builder</a:t>
            </a:r>
            <a:r>
              <a:rPr lang="ar-SA" sz="2400" dirty="0" smtClean="0">
                <a:latin typeface="Garamond" pitchFamily="18" charset="0"/>
              </a:rPr>
              <a:t> محصول شرکت بورلند نمونه‌هاي جالبي از محيط مجتمع توليد براي زبان </a:t>
            </a:r>
            <a:r>
              <a:rPr lang="en-US" sz="2400" dirty="0" smtClean="0">
                <a:latin typeface="Garamond" pitchFamily="18" charset="0"/>
              </a:rPr>
              <a:t>C++</a:t>
            </a:r>
            <a:r>
              <a:rPr lang="ar-SA" sz="2400" dirty="0" smtClean="0">
                <a:latin typeface="Garamond" pitchFamily="18" charset="0"/>
              </a:rPr>
              <a:t> به شمار مي‌روند. </a:t>
            </a:r>
            <a:endParaRPr lang="en-US" sz="2400" dirty="0" smtClean="0">
              <a:latin typeface="Garamond" pitchFamily="18" charset="0"/>
            </a:endParaRPr>
          </a:p>
          <a:p>
            <a:pPr algn="r" rtl="1"/>
            <a:endParaRPr lang="en-US" sz="2400" dirty="0">
              <a:latin typeface="Garamon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cs typeface="Titr" pitchFamily="2" charset="-78"/>
              </a:rPr>
              <a:t>آماده‌سازي مقدمات</a:t>
            </a:r>
            <a:endParaRPr lang="en-US" sz="2800" dirty="0">
              <a:solidFill>
                <a:srgbClr val="FF0000"/>
              </a:solidFill>
              <a:cs typeface="+mj-cs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1419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0"/>
              </a:spcBef>
            </a:pPr>
            <a:r>
              <a:rPr lang="ar-SA" b="1" dirty="0" smtClean="0">
                <a:cs typeface="B Roya" pitchFamily="2" charset="-78"/>
              </a:rPr>
              <a:t> </a:t>
            </a:r>
            <a:r>
              <a:rPr lang="ar-SA" sz="2400" b="1" dirty="0" smtClean="0">
                <a:cs typeface="B Roya" pitchFamily="2" charset="-78"/>
              </a:rPr>
              <a:t>مثال </a:t>
            </a:r>
            <a:r>
              <a:rPr lang="fa-IR" sz="2400" b="1" dirty="0" smtClean="0">
                <a:cs typeface="B Roya" pitchFamily="2" charset="-78"/>
              </a:rPr>
              <a:t>:</a:t>
            </a:r>
            <a:r>
              <a:rPr lang="ar-SA" sz="2400" b="1" dirty="0" smtClean="0">
                <a:cs typeface="B Roya" pitchFamily="2" charset="-78"/>
              </a:rPr>
              <a:t> اولين برنامه</a:t>
            </a:r>
            <a:endParaRPr lang="en-US" sz="2400" b="1" dirty="0" smtClean="0">
              <a:cs typeface="B Roya" pitchFamily="2" charset="-78"/>
            </a:endParaRPr>
          </a:p>
          <a:p>
            <a:pPr algn="r" rtl="1">
              <a:spcBef>
                <a:spcPct val="0"/>
              </a:spcBef>
            </a:pPr>
            <a:endParaRPr lang="fa-IR" sz="2400" b="1" dirty="0" smtClean="0">
              <a:cs typeface="B Nazanin" pitchFamily="2" charset="-78"/>
            </a:endParaRPr>
          </a:p>
          <a:p>
            <a:pPr algn="r" rtl="1">
              <a:spcBef>
                <a:spcPct val="0"/>
              </a:spcBef>
            </a:pPr>
            <a:r>
              <a:rPr lang="ar-SA" sz="2400" b="1" dirty="0" smtClean="0">
                <a:cs typeface="B Nazanin" pitchFamily="2" charset="-78"/>
              </a:rPr>
              <a:t>اولين برنامه‌اي که مي‌نويسيم به محض تولد، به شما سلام مي‌کند و عبارت </a:t>
            </a:r>
            <a:r>
              <a:rPr lang="en-US" sz="2400" b="1" dirty="0" smtClean="0">
                <a:cs typeface="B Nazanin" pitchFamily="2" charset="-78"/>
              </a:rPr>
              <a:t>"Hello, my programmer!"</a:t>
            </a:r>
            <a:r>
              <a:rPr lang="ar-SA" sz="2400" b="1" dirty="0" smtClean="0">
                <a:cs typeface="B Nazanin" pitchFamily="2" charset="-78"/>
              </a:rPr>
              <a:t> را نمايش مي‌دهد:</a:t>
            </a:r>
            <a:endParaRPr lang="en-US" sz="2400" dirty="0" smtClean="0">
              <a:cs typeface="B Nazanin" pitchFamily="2" charset="-78"/>
            </a:endParaRPr>
          </a:p>
          <a:p>
            <a:pPr rtl="1"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#include &lt;</a:t>
            </a:r>
            <a:r>
              <a:rPr lang="en-US" sz="2400" dirty="0" err="1" smtClean="0">
                <a:cs typeface="Arial" charset="0"/>
              </a:rPr>
              <a:t>iostream</a:t>
            </a:r>
            <a:r>
              <a:rPr lang="en-US" sz="2400" dirty="0" smtClean="0">
                <a:cs typeface="Arial" charset="0"/>
              </a:rPr>
              <a:t>&gt;</a:t>
            </a:r>
          </a:p>
          <a:p>
            <a:pPr rtl="1">
              <a:spcBef>
                <a:spcPct val="0"/>
              </a:spcBef>
            </a:pPr>
            <a:r>
              <a:rPr lang="en-US" sz="2400" dirty="0" err="1" smtClean="0">
                <a:cs typeface="Arial" charset="0"/>
              </a:rPr>
              <a:t>int</a:t>
            </a:r>
            <a:r>
              <a:rPr lang="en-US" sz="2400" dirty="0" smtClean="0">
                <a:cs typeface="Arial" charset="0"/>
              </a:rPr>
              <a:t> main()</a:t>
            </a:r>
          </a:p>
          <a:p>
            <a:pPr rtl="1"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{</a:t>
            </a:r>
            <a:endParaRPr lang="fa-IR" sz="2400" dirty="0" smtClean="0">
              <a:cs typeface="Arial" charset="0"/>
            </a:endParaRPr>
          </a:p>
          <a:p>
            <a:pPr rtl="1"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   </a:t>
            </a:r>
            <a:r>
              <a:rPr lang="en-US" sz="2400" dirty="0" err="1" smtClean="0">
                <a:cs typeface="Arial" charset="0"/>
              </a:rPr>
              <a:t>cout</a:t>
            </a:r>
            <a:r>
              <a:rPr lang="en-US" sz="2400" dirty="0" smtClean="0">
                <a:cs typeface="Arial" charset="0"/>
              </a:rPr>
              <a:t> &lt;&lt; "Hello, my programmer!\n" ;</a:t>
            </a:r>
          </a:p>
          <a:p>
            <a:pPr rtl="1"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   return 0;</a:t>
            </a:r>
          </a:p>
          <a:p>
            <a:pPr rtl="1">
              <a:spcBef>
                <a:spcPct val="0"/>
              </a:spcBef>
            </a:pPr>
            <a:r>
              <a:rPr lang="en-US" sz="2400" dirty="0" smtClean="0">
                <a:cs typeface="Arial" charset="0"/>
              </a:rPr>
              <a:t>}</a:t>
            </a:r>
            <a:endParaRPr lang="en-US" sz="2400" dirty="0"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شروع کار با </a:t>
            </a:r>
            <a:r>
              <a:rPr lang="en-US" sz="2800" b="1" dirty="0" smtClean="0">
                <a:solidFill>
                  <a:srgbClr val="FFFF00"/>
                </a:solidFill>
                <a:cs typeface="B Titr" pitchFamily="2" charset="-78"/>
              </a:rPr>
              <a:t>C++</a:t>
            </a:r>
            <a:endParaRPr lang="en-US" sz="28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403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R="0" algn="justLow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dirty="0" smtClean="0">
                <a:cs typeface="B Koodak" pitchFamily="2" charset="-78"/>
              </a:rPr>
              <a:t>اولين خط از کد بالا يک «</a:t>
            </a:r>
            <a:r>
              <a:rPr lang="ar-SA" sz="2400" dirty="0" smtClean="0">
                <a:solidFill>
                  <a:srgbClr val="FF9900"/>
                </a:solidFill>
                <a:cs typeface="B Koodak" pitchFamily="2" charset="-78"/>
              </a:rPr>
              <a:t>راهنماي پيش‌پردازند</a:t>
            </a:r>
            <a:r>
              <a:rPr lang="fa-IR" sz="2400" dirty="0" smtClean="0">
                <a:solidFill>
                  <a:srgbClr val="FF9900"/>
                </a:solidFill>
                <a:cs typeface="B Koodak" pitchFamily="2" charset="-78"/>
              </a:rPr>
              <a:t>ه</a:t>
            </a:r>
            <a:r>
              <a:rPr lang="ar-SA" sz="2400" dirty="0" smtClean="0">
                <a:cs typeface="B Koodak" pitchFamily="2" charset="-78"/>
              </a:rPr>
              <a:t>» است. راهنماي پيش‌پردازنده شامل اجزاي زير است:</a:t>
            </a:r>
            <a:r>
              <a:rPr lang="en-US" sz="2400" dirty="0" smtClean="0">
                <a:cs typeface="B Koodak" pitchFamily="2" charset="-78"/>
              </a:rPr>
              <a:t> </a:t>
            </a:r>
          </a:p>
          <a:p>
            <a:pPr algn="justLow">
              <a:lnSpc>
                <a:spcPct val="120000"/>
              </a:lnSpc>
            </a:pPr>
            <a:r>
              <a:rPr lang="en-US" sz="2400" dirty="0" smtClean="0">
                <a:cs typeface="Arial" charset="0"/>
              </a:rPr>
              <a:t>#include &lt;</a:t>
            </a:r>
            <a:r>
              <a:rPr lang="en-US" sz="2400" dirty="0" err="1" smtClean="0">
                <a:cs typeface="Arial" charset="0"/>
              </a:rPr>
              <a:t>iostream</a:t>
            </a:r>
            <a:r>
              <a:rPr lang="en-US" sz="2400" dirty="0" smtClean="0">
                <a:cs typeface="Arial" charset="0"/>
              </a:rPr>
              <a:t>&gt;</a:t>
            </a:r>
          </a:p>
          <a:p>
            <a:pPr algn="justLow" rtl="1">
              <a:lnSpc>
                <a:spcPct val="120000"/>
              </a:lnSpc>
            </a:pPr>
            <a:r>
              <a:rPr lang="fa-IR" sz="2400" dirty="0" smtClean="0">
                <a:cs typeface="B Koodak" pitchFamily="2" charset="-78"/>
              </a:rPr>
              <a:t>1- </a:t>
            </a:r>
            <a:r>
              <a:rPr lang="ar-SA" sz="2400" dirty="0" smtClean="0">
                <a:cs typeface="B Koodak" pitchFamily="2" charset="-78"/>
              </a:rPr>
              <a:t>کاراکتر </a:t>
            </a:r>
            <a:r>
              <a:rPr lang="en-US" sz="2400" dirty="0" smtClean="0">
                <a:cs typeface="B Koodak" pitchFamily="2" charset="-78"/>
              </a:rPr>
              <a:t>#</a:t>
            </a:r>
            <a:r>
              <a:rPr lang="ar-SA" sz="2400" dirty="0" smtClean="0">
                <a:cs typeface="B Koodak" pitchFamily="2" charset="-78"/>
              </a:rPr>
              <a:t> که نشان مي‌دهد اين خط، يک راهنماي پيش‌پردازنده است. اين کاراکتر بايد در ابتداي همۀ خطوط راهنماي پيش‌پردازنده باشد.</a:t>
            </a:r>
            <a:endParaRPr lang="en-US" sz="2400" dirty="0" smtClean="0">
              <a:cs typeface="B Koodak" pitchFamily="2" charset="-78"/>
            </a:endParaRPr>
          </a:p>
          <a:p>
            <a:pPr algn="justLow" rtl="1">
              <a:lnSpc>
                <a:spcPct val="120000"/>
              </a:lnSpc>
            </a:pPr>
            <a:r>
              <a:rPr lang="fa-IR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2-</a:t>
            </a:r>
            <a:r>
              <a:rPr lang="ar-SA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عبارت 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include</a:t>
            </a:r>
          </a:p>
          <a:p>
            <a:pPr algn="justLow" rtl="1">
              <a:lnSpc>
                <a:spcPct val="120000"/>
              </a:lnSpc>
            </a:pPr>
            <a:r>
              <a:rPr lang="fa-IR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3-</a:t>
            </a:r>
            <a:r>
              <a:rPr lang="ar-SA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نام يک «فايل کتابخانه‌اي» که ميان دو علامت &lt;&gt; محصور شده است. </a:t>
            </a:r>
            <a:endParaRPr lang="en-US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R="0" algn="justLow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200" dirty="0">
              <a:cs typeface="B Lotus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شروع کار با </a:t>
            </a:r>
            <a:r>
              <a:rPr lang="en-US" sz="2800" b="1" dirty="0" smtClean="0">
                <a:solidFill>
                  <a:srgbClr val="FFFF00"/>
                </a:solidFill>
                <a:cs typeface="B Titr" pitchFamily="2" charset="-78"/>
              </a:rPr>
              <a:t>C++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R="0" algn="justLow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dirty="0" smtClean="0">
                <a:cs typeface="B Nikoo" pitchFamily="2" charset="-78"/>
              </a:rPr>
              <a:t>خط دوم برنامه نيز بايد در همه برنامه‌هاي </a:t>
            </a:r>
            <a:r>
              <a:rPr lang="en-US" sz="2400" b="1" dirty="0" smtClean="0">
                <a:cs typeface="B Nikoo" pitchFamily="2" charset="-78"/>
              </a:rPr>
              <a:t>C++</a:t>
            </a:r>
            <a:r>
              <a:rPr lang="ar-SA" sz="2400" b="1" dirty="0" smtClean="0">
                <a:cs typeface="B Nikoo" pitchFamily="2" charset="-78"/>
              </a:rPr>
              <a:t> وجود داشته باشد. </a:t>
            </a:r>
            <a:endParaRPr lang="fa-IR" sz="2400" b="1" dirty="0" smtClean="0">
              <a:cs typeface="B Nikoo" pitchFamily="2" charset="-78"/>
            </a:endParaRPr>
          </a:p>
          <a:p>
            <a:pPr algn="justLow">
              <a:lnSpc>
                <a:spcPct val="120000"/>
              </a:lnSpc>
            </a:pPr>
            <a:r>
              <a:rPr lang="en-US" sz="2400" dirty="0" err="1" smtClean="0">
                <a:cs typeface="Arial" charset="0"/>
              </a:rPr>
              <a:t>int</a:t>
            </a:r>
            <a:r>
              <a:rPr lang="en-US" sz="2400" dirty="0" smtClean="0">
                <a:cs typeface="Arial" charset="0"/>
              </a:rPr>
              <a:t> main()</a:t>
            </a:r>
          </a:p>
          <a:p>
            <a:pPr algn="justLow" rtl="1">
              <a:lnSpc>
                <a:spcPct val="120000"/>
              </a:lnSpc>
            </a:pPr>
            <a:r>
              <a:rPr lang="ar-SA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اين خط به کامپايلر مي‌گويد که «بدنۀ اصلي برنامه» از کجا شروع مي‌شود. اين خط داراي اجزاي زير است:</a:t>
            </a:r>
            <a:endParaRPr lang="en-US" sz="2400" dirty="0" smtClean="0">
              <a:effectLst>
                <a:outerShdw blurRad="38100" dist="38100" dir="2700000" algn="tl">
                  <a:srgbClr val="000000"/>
                </a:outerShdw>
              </a:effectLst>
              <a:cs typeface="B Nazanin" pitchFamily="2" charset="-78"/>
            </a:endParaRPr>
          </a:p>
          <a:p>
            <a:pPr algn="justLow" rtl="1">
              <a:lnSpc>
                <a:spcPct val="120000"/>
              </a:lnSpc>
            </a:pPr>
            <a:r>
              <a:rPr lang="ar-SA" sz="2400" dirty="0" smtClean="0">
                <a:cs typeface="B Nazanin" pitchFamily="2" charset="-78"/>
              </a:rPr>
              <a:t>1 – عبارت </a:t>
            </a:r>
            <a:r>
              <a:rPr lang="en-US" sz="2400" dirty="0" err="1" smtClean="0">
                <a:cs typeface="B Nazanin" pitchFamily="2" charset="-78"/>
              </a:rPr>
              <a:t>int</a:t>
            </a:r>
            <a:r>
              <a:rPr lang="ar-SA" sz="2400" dirty="0" smtClean="0">
                <a:cs typeface="B Nazanin" pitchFamily="2" charset="-78"/>
              </a:rPr>
              <a:t> که يک نوع عددي در </a:t>
            </a:r>
            <a:r>
              <a:rPr lang="en-US" sz="2400" dirty="0" smtClean="0">
                <a:cs typeface="B Nazanin" pitchFamily="2" charset="-78"/>
              </a:rPr>
              <a:t>C++</a:t>
            </a:r>
            <a:r>
              <a:rPr lang="ar-SA" sz="2400" dirty="0" smtClean="0">
                <a:cs typeface="B Nazanin" pitchFamily="2" charset="-78"/>
              </a:rPr>
              <a:t> است. </a:t>
            </a:r>
            <a:endParaRPr lang="en-US" sz="2400" dirty="0" smtClean="0">
              <a:cs typeface="B Nazanin" pitchFamily="2" charset="-78"/>
            </a:endParaRPr>
          </a:p>
          <a:p>
            <a:pPr algn="justLow" rtl="1">
              <a:lnSpc>
                <a:spcPct val="120000"/>
              </a:lnSpc>
            </a:pPr>
            <a:r>
              <a:rPr lang="fa-IR" sz="2400" dirty="0" smtClean="0">
                <a:cs typeface="B Nazanin" pitchFamily="2" charset="-78"/>
              </a:rPr>
              <a:t>2 –</a:t>
            </a:r>
            <a:r>
              <a:rPr lang="ar-SA" sz="2400" dirty="0" smtClean="0">
                <a:cs typeface="B Nazanin" pitchFamily="2" charset="-78"/>
              </a:rPr>
              <a:t> عبارت </a:t>
            </a:r>
            <a:r>
              <a:rPr lang="en-US" sz="2400" dirty="0" smtClean="0">
                <a:cs typeface="B Nazanin" pitchFamily="2" charset="-78"/>
              </a:rPr>
              <a:t>main</a:t>
            </a:r>
            <a:r>
              <a:rPr lang="ar-SA" sz="2400" dirty="0" smtClean="0">
                <a:cs typeface="B Nazanin" pitchFamily="2" charset="-78"/>
              </a:rPr>
              <a:t> که به آن «تابع اصلي» در </a:t>
            </a:r>
            <a:r>
              <a:rPr lang="en-US" sz="2400" dirty="0" smtClean="0">
                <a:cs typeface="B Nazanin" pitchFamily="2" charset="-78"/>
              </a:rPr>
              <a:t>C++</a:t>
            </a:r>
            <a:r>
              <a:rPr lang="ar-SA" sz="2400" dirty="0" smtClean="0">
                <a:cs typeface="B Nazanin" pitchFamily="2" charset="-78"/>
              </a:rPr>
              <a:t> مي‌گويند.</a:t>
            </a:r>
            <a:endParaRPr lang="en-US" sz="2400" dirty="0" smtClean="0">
              <a:cs typeface="B Nazanin" pitchFamily="2" charset="-78"/>
            </a:endParaRPr>
          </a:p>
          <a:p>
            <a:pPr algn="justLow" rtl="1">
              <a:lnSpc>
                <a:spcPct val="120000"/>
              </a:lnSpc>
            </a:pPr>
            <a:r>
              <a:rPr lang="ar-SA" sz="2400" dirty="0" smtClean="0">
                <a:cs typeface="B Nazanin" pitchFamily="2" charset="-78"/>
              </a:rPr>
              <a:t>3 – دو پرانتز </a:t>
            </a:r>
            <a:r>
              <a:rPr lang="en-US" sz="2400" dirty="0" smtClean="0">
                <a:cs typeface="B Nazanin" pitchFamily="2" charset="-78"/>
              </a:rPr>
              <a:t>()</a:t>
            </a:r>
            <a:r>
              <a:rPr lang="ar-SA" sz="2400" dirty="0" smtClean="0">
                <a:cs typeface="B Nazanin" pitchFamily="2" charset="-78"/>
              </a:rPr>
              <a:t> که نشان مي‌دهد عبارت </a:t>
            </a:r>
            <a:r>
              <a:rPr lang="en-US" sz="2400" dirty="0" smtClean="0">
                <a:cs typeface="B Nazanin" pitchFamily="2" charset="-78"/>
              </a:rPr>
              <a:t>main</a:t>
            </a:r>
            <a:r>
              <a:rPr lang="ar-SA" sz="2400" dirty="0" smtClean="0">
                <a:cs typeface="B Nazanin" pitchFamily="2" charset="-78"/>
              </a:rPr>
              <a:t> يک «تاب</a:t>
            </a:r>
            <a:r>
              <a:rPr lang="fa-IR" sz="2400" dirty="0" smtClean="0">
                <a:cs typeface="B Nazanin" pitchFamily="2" charset="-78"/>
              </a:rPr>
              <a:t>ع</a:t>
            </a:r>
            <a:r>
              <a:rPr lang="ar-SA" sz="2400" dirty="0" smtClean="0">
                <a:cs typeface="B Nazanin" pitchFamily="2" charset="-78"/>
              </a:rPr>
              <a:t>» است. </a:t>
            </a:r>
            <a:endParaRPr lang="en-US" sz="2400" dirty="0" smtClean="0">
              <a:cs typeface="B Nazanin" pitchFamily="2" charset="-78"/>
            </a:endParaRPr>
          </a:p>
          <a:p>
            <a:pPr marR="0" algn="justLow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200" dirty="0">
              <a:cs typeface="B Lotus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شروع کار با </a:t>
            </a:r>
            <a:r>
              <a:rPr lang="en-US" sz="2800" b="1" dirty="0" smtClean="0">
                <a:solidFill>
                  <a:srgbClr val="FFFF00"/>
                </a:solidFill>
                <a:cs typeface="B Titr" pitchFamily="2" charset="-78"/>
              </a:rPr>
              <a:t>C++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95288" y="5354437"/>
            <a:ext cx="8353425" cy="646331"/>
          </a:xfrm>
          <a:prstGeom prst="rect">
            <a:avLst/>
          </a:prstGeom>
          <a:solidFill>
            <a:srgbClr val="FF9900"/>
          </a:solidFill>
          <a:ln w="12700" cap="sq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rtl="1"/>
            <a:r>
              <a:rPr lang="ar-SA" sz="3600" dirty="0">
                <a:cs typeface="B Homa" pitchFamily="2" charset="-78"/>
              </a:rPr>
              <a:t>هر برنامه فقط بايد يک تابع </a:t>
            </a:r>
            <a:r>
              <a:rPr lang="en-US" sz="3600" dirty="0">
                <a:cs typeface="B Homa" pitchFamily="2" charset="-78"/>
              </a:rPr>
              <a:t>main()</a:t>
            </a:r>
            <a:r>
              <a:rPr lang="ar-SA" sz="3600" dirty="0">
                <a:cs typeface="B Homa" pitchFamily="2" charset="-78"/>
              </a:rPr>
              <a:t> داشته باشد</a:t>
            </a:r>
            <a:r>
              <a:rPr lang="en-US" sz="3600" dirty="0">
                <a:cs typeface="B Homa" pitchFamily="2" charset="-78"/>
              </a:rPr>
              <a:t> </a:t>
            </a:r>
            <a:r>
              <a:rPr lang="fa-IR" sz="3600" dirty="0">
                <a:cs typeface="B Homa" pitchFamily="2" charset="-78"/>
              </a:rPr>
              <a:t>.</a:t>
            </a:r>
            <a:endParaRPr lang="en-US" sz="36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2234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R="0" algn="justLow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dirty="0" smtClean="0">
                <a:cs typeface="B Homa" pitchFamily="2" charset="-78"/>
              </a:rPr>
              <a:t>دستورات مابين {  }</a:t>
            </a:r>
            <a:r>
              <a:rPr lang="ar-SA" sz="2400" dirty="0" smtClean="0">
                <a:cs typeface="B Homa" pitchFamily="2" charset="-78"/>
              </a:rPr>
              <a:t>، </a:t>
            </a:r>
            <a:r>
              <a:rPr lang="ar-SA" sz="2400" dirty="0" smtClean="0">
                <a:solidFill>
                  <a:srgbClr val="FF0066"/>
                </a:solidFill>
                <a:cs typeface="B Homa" pitchFamily="2" charset="-78"/>
              </a:rPr>
              <a:t>«بدنۀ اصلي برنامه»</a:t>
            </a:r>
            <a:r>
              <a:rPr lang="ar-SA" sz="2400" dirty="0" smtClean="0">
                <a:cs typeface="B Homa" pitchFamily="2" charset="-78"/>
              </a:rPr>
              <a:t> را تشکيل مي‌دهند.</a:t>
            </a:r>
            <a:r>
              <a:rPr lang="ar-SA" sz="2400" dirty="0" smtClean="0"/>
              <a:t> </a:t>
            </a:r>
            <a:endParaRPr lang="fa-IR" sz="2400" dirty="0" smtClean="0"/>
          </a:p>
          <a:p>
            <a:pPr marR="0" algn="justLow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fa-IR" sz="2200" dirty="0" smtClean="0">
              <a:cs typeface="B Lotus" pitchFamily="2" charset="-78"/>
            </a:endParaRPr>
          </a:p>
          <a:p>
            <a:pPr algn="justLow" rtl="1">
              <a:lnSpc>
                <a:spcPct val="120000"/>
              </a:lnSpc>
            </a:pPr>
            <a:r>
              <a:rPr lang="ar-SA" sz="2400" dirty="0" smtClean="0">
                <a:cs typeface="B Homa" pitchFamily="2" charset="-78"/>
              </a:rPr>
              <a:t> </a:t>
            </a:r>
            <a:r>
              <a:rPr lang="fa-IR" sz="2400" dirty="0" smtClean="0">
                <a:cs typeface="B Homa" pitchFamily="2" charset="-78"/>
              </a:rPr>
              <a:t>هر</a:t>
            </a:r>
            <a:r>
              <a:rPr lang="ar-SA" sz="2400" dirty="0" smtClean="0">
                <a:cs typeface="B Homa" pitchFamily="2" charset="-78"/>
              </a:rPr>
              <a:t>دستور با علامت سميکولن </a:t>
            </a:r>
            <a:r>
              <a:rPr lang="en-US" sz="2400" dirty="0" smtClean="0">
                <a:cs typeface="B Homa" pitchFamily="2" charset="-78"/>
              </a:rPr>
              <a:t>;</a:t>
            </a:r>
            <a:r>
              <a:rPr lang="ar-SA" sz="2400" dirty="0" smtClean="0">
                <a:cs typeface="B Homa" pitchFamily="2" charset="-78"/>
              </a:rPr>
              <a:t> پايان </a:t>
            </a:r>
            <a:r>
              <a:rPr lang="fa-IR" sz="2400" dirty="0" smtClean="0">
                <a:cs typeface="B Homa" pitchFamily="2" charset="-78"/>
              </a:rPr>
              <a:t>مي‌يابد</a:t>
            </a:r>
            <a:r>
              <a:rPr lang="ar-SA" sz="2400" dirty="0" smtClean="0">
                <a:cs typeface="B Homa" pitchFamily="2" charset="-78"/>
              </a:rPr>
              <a:t>.</a:t>
            </a:r>
            <a:r>
              <a:rPr lang="ar-SA" sz="2400" dirty="0" smtClean="0">
                <a:cs typeface="Arial" charset="0"/>
              </a:rPr>
              <a:t> </a:t>
            </a:r>
            <a:endParaRPr lang="en-US" sz="2400" dirty="0" smtClean="0">
              <a:cs typeface="Arial" charset="0"/>
            </a:endParaRPr>
          </a:p>
          <a:p>
            <a:pPr marR="0" algn="justLow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fa-IR" sz="2200" dirty="0" smtClean="0">
              <a:cs typeface="B Lotus" pitchFamily="2" charset="-78"/>
            </a:endParaRPr>
          </a:p>
          <a:p>
            <a:pPr marR="0" algn="justLow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return 0;</a:t>
            </a:r>
            <a:r>
              <a:rPr lang="fa-IR" sz="2400" dirty="0" smtClean="0">
                <a:cs typeface="Arial" charset="0"/>
              </a:rPr>
              <a:t> 			 </a:t>
            </a:r>
            <a:r>
              <a:rPr lang="fa-IR" sz="2400" dirty="0" smtClean="0">
                <a:cs typeface="B Homa" pitchFamily="2" charset="-78"/>
              </a:rPr>
              <a:t>آخرين دستور در اغلب برنامه‌ها</a:t>
            </a:r>
            <a:endParaRPr lang="en-US" sz="2400" dirty="0" smtClean="0">
              <a:cs typeface="B Homa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شروع کار با </a:t>
            </a:r>
            <a:r>
              <a:rPr lang="en-US" sz="2800" b="1" dirty="0" smtClean="0">
                <a:solidFill>
                  <a:srgbClr val="FFFF00"/>
                </a:solidFill>
                <a:cs typeface="B Titr" pitchFamily="2" charset="-78"/>
              </a:rPr>
              <a:t>C++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3637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R="0" algn="justLow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dirty="0" smtClean="0">
                <a:cs typeface="B Homa" pitchFamily="2" charset="-78"/>
              </a:rPr>
              <a:t>توضيح</a:t>
            </a:r>
            <a:r>
              <a:rPr lang="en-US" sz="2400" dirty="0" smtClean="0">
                <a:cs typeface="B Homa" pitchFamily="2" charset="-78"/>
              </a:rPr>
              <a:t> </a:t>
            </a:r>
            <a:endParaRPr lang="fa-IR" sz="2400" dirty="0" smtClean="0">
              <a:cs typeface="B Homa" pitchFamily="2" charset="-78"/>
            </a:endParaRPr>
          </a:p>
          <a:p>
            <a:pPr marR="0" algn="justLow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fa-IR" sz="2400" dirty="0" smtClean="0">
              <a:cs typeface="B Homa" pitchFamily="2" charset="-78"/>
            </a:endParaRPr>
          </a:p>
          <a:p>
            <a:pPr algn="just" rtl="1">
              <a:defRPr/>
            </a:pPr>
            <a:r>
              <a:rPr lang="ar-SA" sz="2400" dirty="0" smtClean="0">
                <a:cs typeface="B Homa" pitchFamily="2" charset="-78"/>
              </a:rPr>
              <a:t>توضيح، متني است که به منظور راهنمايي و درک بهتر به برنامه اضافه مي‌شود و تاثيري در اجراي برنامه ندارد. کامپايلر توضيحات برنامه را قبل از اجرا حذف مي‌کند.</a:t>
            </a:r>
            <a:endParaRPr lang="fa-IR" sz="2400" dirty="0" smtClean="0">
              <a:cs typeface="B Homa" pitchFamily="2" charset="-78"/>
            </a:endParaRPr>
          </a:p>
          <a:p>
            <a:pPr algn="just" rtl="1">
              <a:defRPr/>
            </a:pPr>
            <a:endParaRPr lang="en-US" sz="2400" dirty="0" smtClean="0">
              <a:cs typeface="B Homa" pitchFamily="2" charset="-78"/>
            </a:endParaRPr>
          </a:p>
          <a:p>
            <a:pPr algn="just" rtl="1">
              <a:defRPr/>
            </a:pPr>
            <a:r>
              <a:rPr lang="ar-SA" sz="2400" dirty="0" smtClean="0">
                <a:cs typeface="B Homa" pitchFamily="2" charset="-78"/>
              </a:rPr>
              <a:t> استفاده از توضيح سبب مي‌شود که ساير افراد کد برنامۀ شما را راحت‌تر درک کنند.  </a:t>
            </a:r>
            <a:endParaRPr lang="en-US" sz="2400" dirty="0" smtClean="0">
              <a:cs typeface="B Homa" pitchFamily="2" charset="-78"/>
            </a:endParaRPr>
          </a:p>
          <a:p>
            <a:pPr marR="0" algn="justLow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 smtClean="0">
              <a:cs typeface="B Homa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6781800" cy="684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cs typeface="B Titr" pitchFamily="2" charset="-78"/>
              </a:rPr>
              <a:t>شروع کار با </a:t>
            </a:r>
            <a:r>
              <a:rPr lang="en-US" sz="2800" b="1" dirty="0" smtClean="0">
                <a:solidFill>
                  <a:srgbClr val="FFFF00"/>
                </a:solidFill>
                <a:cs typeface="B Titr" pitchFamily="2" charset="-78"/>
              </a:rPr>
              <a:t>C++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52600" y="6324600"/>
            <a:ext cx="2895600" cy="365125"/>
          </a:xfrm>
        </p:spPr>
        <p:txBody>
          <a:bodyPr/>
          <a:lstStyle/>
          <a:p>
            <a:r>
              <a:rPr lang="fa-IR" smtClean="0"/>
              <a:t>مقدمات برنامه نويسي با ++</a:t>
            </a:r>
            <a:r>
              <a:rPr lang="en-US" smtClean="0"/>
              <a:t>C - </a:t>
            </a:r>
            <a:r>
              <a:rPr lang="fa-IR" smtClean="0"/>
              <a:t>فرهادي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{نام درس}&amp;quot;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260&quot;/&gt;&lt;/object&gt;&lt;object type=&quot;3&quot; unique_id=&quot;10006&quot;&gt;&lt;property id=&quot;20148&quot; value=&quot;5&quot;/&gt;&lt;property id=&quot;20300&quot; value=&quot;Slide 3&quot;/&gt;&lt;property id=&quot;20307&quot; value=&quot;277&quot;/&gt;&lt;/object&gt;&lt;object type=&quot;3&quot; unique_id=&quot;10009&quot;&gt;&lt;property id=&quot;20148&quot; value=&quot;5&quot;/&gt;&lt;property id=&quot;20300&quot; value=&quot;Slide 9&quot;/&gt;&lt;property id=&quot;20307&quot; value=&quot;258&quot;/&gt;&lt;/object&gt;&lt;object type=&quot;3&quot; unique_id=&quot;10057&quot;&gt;&lt;property id=&quot;20148&quot; value=&quot;5&quot;/&gt;&lt;property id=&quot;20300&quot; value=&quot;Slide 4&quot;/&gt;&lt;property id=&quot;20307&quot; value=&quot;278&quot;/&gt;&lt;/object&gt;&lt;object type=&quot;3&quot; unique_id=&quot;10094&quot;&gt;&lt;property id=&quot;20148&quot; value=&quot;5&quot;/&gt;&lt;property id=&quot;20300&quot; value=&quot;Slide 5&quot;/&gt;&lt;property id=&quot;20307&quot; value=&quot;279&quot;/&gt;&lt;/object&gt;&lt;object type=&quot;3&quot; unique_id=&quot;10095&quot;&gt;&lt;property id=&quot;20148&quot; value=&quot;5&quot;/&gt;&lt;property id=&quot;20300&quot; value=&quot;Slide 6&quot;/&gt;&lt;property id=&quot;20307&quot; value=&quot;280&quot;/&gt;&lt;/object&gt;&lt;object type=&quot;3&quot; unique_id=&quot;10150&quot;&gt;&lt;property id=&quot;20148&quot; value=&quot;5&quot;/&gt;&lt;property id=&quot;20300&quot; value=&quot;Slide 7&quot;/&gt;&lt;property id=&quot;20307&quot; value=&quot;281&quot;/&gt;&lt;/object&gt;&lt;object type=&quot;3&quot; unique_id=&quot;10251&quot;&gt;&lt;property id=&quot;20148&quot; value=&quot;5&quot;/&gt;&lt;property id=&quot;20300&quot; value=&quot;Slide 8&quot;/&gt;&lt;property id=&quot;20307&quot; value=&quot;282&quot;/&gt;&lt;/object&gt;&lt;/object&gt;&lt;/object&gt;&lt;/database&gt;"/>
  <p:tag name="ISPRING_RESOURCE_PATHS_HASH_2" val="e18615a7ccc54a8ab9e947dc9da7651e488a52f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6">
      <a:majorFont>
        <a:latin typeface="Times New Roman"/>
        <a:ea typeface=""/>
        <a:cs typeface="B Titr"/>
      </a:majorFont>
      <a:minorFont>
        <a:latin typeface="Times New Roman"/>
        <a:ea typeface=""/>
        <a:cs typeface="B Nazani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2251</TotalTime>
  <Words>1901</Words>
  <Application>Microsoft Office PowerPoint</Application>
  <PresentationFormat>On-screen Show (4:3)</PresentationFormat>
  <Paragraphs>263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44" baseType="lpstr">
      <vt:lpstr>Arial</vt:lpstr>
      <vt:lpstr>B Compset</vt:lpstr>
      <vt:lpstr>B Homa</vt:lpstr>
      <vt:lpstr>B Koodak</vt:lpstr>
      <vt:lpstr>B Lotus</vt:lpstr>
      <vt:lpstr>B Nazanin</vt:lpstr>
      <vt:lpstr>B Nikoo</vt:lpstr>
      <vt:lpstr>B Roya</vt:lpstr>
      <vt:lpstr>B Titr</vt:lpstr>
      <vt:lpstr>B Traffic</vt:lpstr>
      <vt:lpstr>Calibri</vt:lpstr>
      <vt:lpstr>Comic Sans MS</vt:lpstr>
      <vt:lpstr>Garamond</vt:lpstr>
      <vt:lpstr>Symbol</vt:lpstr>
      <vt:lpstr>Times New Roman</vt:lpstr>
      <vt:lpstr>Titr</vt:lpstr>
      <vt:lpstr>Webdings</vt:lpstr>
      <vt:lpstr>Wingdings</vt:lpstr>
      <vt:lpstr>Office Theme</vt:lpstr>
      <vt:lpstr>مباني کامپيوتر و برنامه نويسي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semoho.com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Seyyed Moslem Hosseini</dc:creator>
  <cp:lastModifiedBy>Mohsen</cp:lastModifiedBy>
  <cp:revision>216</cp:revision>
  <dcterms:created xsi:type="dcterms:W3CDTF">2012-03-12T06:58:54Z</dcterms:created>
  <dcterms:modified xsi:type="dcterms:W3CDTF">2016-10-10T04:10:34Z</dcterms:modified>
</cp:coreProperties>
</file>