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91" r:id="rId2"/>
    <p:sldId id="256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  <p:sldId id="419" r:id="rId27"/>
    <p:sldId id="420" r:id="rId28"/>
    <p:sldId id="421" r:id="rId29"/>
    <p:sldId id="418" r:id="rId30"/>
    <p:sldId id="422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484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1pPr>
            <a:lvl2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2pPr>
            <a:lvl3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3pPr>
            <a:lvl4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4pPr>
            <a:lvl5pPr>
              <a:defRPr>
                <a:latin typeface="Segoe UI" panose="020B0502040204020203" pitchFamily="34" charset="0"/>
                <a:cs typeface="B Nazanin" panose="00000400000000000000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9/11/2011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00189"/>
            <a:ext cx="6019800" cy="4029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9128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/>
              <a:t>مثال: </a:t>
            </a:r>
            <a:r>
              <a:rPr lang="fa-IR" sz="2400" dirty="0" err="1" smtClean="0"/>
              <a:t>پکیجی</a:t>
            </a:r>
            <a:r>
              <a:rPr lang="fa-IR" sz="2400" dirty="0" smtClean="0"/>
              <a:t> به نام </a:t>
            </a:r>
            <a:r>
              <a:rPr lang="en-US" sz="2400" dirty="0" smtClean="0"/>
              <a:t>Utility2</a:t>
            </a:r>
            <a:r>
              <a:rPr lang="fa-IR" sz="2400" dirty="0" smtClean="0"/>
              <a:t> تعریف نمایید که:</a:t>
            </a:r>
            <a:br>
              <a:rPr lang="fa-IR" sz="2400" dirty="0" smtClean="0"/>
            </a:br>
            <a:r>
              <a:rPr lang="fa-IR" sz="2400" dirty="0" smtClean="0"/>
              <a:t>الف: دارای یک نوع به نام </a:t>
            </a:r>
            <a:r>
              <a:rPr lang="en-US" sz="2400" dirty="0" err="1" smtClean="0"/>
              <a:t>tshift</a:t>
            </a:r>
            <a:r>
              <a:rPr lang="fa-IR" sz="2400" dirty="0" smtClean="0"/>
              <a:t> با مقادیر:</a:t>
            </a:r>
            <a:r>
              <a:rPr lang="fa-IR" sz="2400" dirty="0"/>
              <a:t> </a:t>
            </a:r>
            <a:r>
              <a:rPr lang="en-US" sz="2400" dirty="0" err="1" smtClean="0"/>
              <a:t>shiftpass</a:t>
            </a:r>
            <a:r>
              <a:rPr lang="en-US" sz="2400" dirty="0" smtClean="0"/>
              <a:t>, </a:t>
            </a:r>
            <a:r>
              <a:rPr lang="en-US" sz="2400" dirty="0" err="1" smtClean="0"/>
              <a:t>shl</a:t>
            </a:r>
            <a:r>
              <a:rPr lang="en-US" sz="2400" dirty="0" smtClean="0"/>
              <a:t>, </a:t>
            </a:r>
            <a:r>
              <a:rPr lang="en-US" sz="2400" dirty="0" err="1" smtClean="0"/>
              <a:t>shr</a:t>
            </a:r>
            <a:r>
              <a:rPr lang="en-US" sz="2400" dirty="0" smtClean="0"/>
              <a:t>, </a:t>
            </a:r>
            <a:r>
              <a:rPr lang="en-US" sz="2400" dirty="0" err="1" smtClean="0"/>
              <a:t>rotl</a:t>
            </a:r>
            <a:r>
              <a:rPr lang="en-US" sz="2400" dirty="0" smtClean="0"/>
              <a:t>, </a:t>
            </a:r>
            <a:r>
              <a:rPr lang="en-US" sz="2400" dirty="0" err="1" smtClean="0"/>
              <a:t>rotr</a:t>
            </a:r>
            <a:r>
              <a:rPr lang="fa-IR" sz="2400" dirty="0" smtClean="0"/>
              <a:t>.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fa-IR" sz="2400" dirty="0" smtClean="0"/>
              <a:t>ب: دو </a:t>
            </a:r>
            <a:r>
              <a:rPr lang="en-US" sz="2400" dirty="0" smtClean="0"/>
              <a:t>constant</a:t>
            </a:r>
            <a:r>
              <a:rPr lang="fa-IR" sz="2400" dirty="0" smtClean="0"/>
              <a:t> با </a:t>
            </a:r>
            <a:r>
              <a:rPr lang="fa-IR" sz="2400" dirty="0" err="1" smtClean="0"/>
              <a:t>نام‌های</a:t>
            </a:r>
            <a:r>
              <a:rPr lang="fa-IR" sz="2400" dirty="0" smtClean="0"/>
              <a:t> </a:t>
            </a:r>
            <a:r>
              <a:rPr lang="en-US" sz="2400" dirty="0" err="1" smtClean="0"/>
              <a:t>orop</a:t>
            </a:r>
            <a:r>
              <a:rPr lang="fa-IR" sz="2400" dirty="0"/>
              <a:t> </a:t>
            </a:r>
            <a:r>
              <a:rPr lang="fa-IR" sz="2400" dirty="0" smtClean="0"/>
              <a:t>و </a:t>
            </a:r>
            <a:r>
              <a:rPr lang="en-US" sz="2400" dirty="0" err="1" smtClean="0"/>
              <a:t>andop</a:t>
            </a:r>
            <a:r>
              <a:rPr lang="fa-IR" sz="2400" dirty="0" smtClean="0"/>
              <a:t> به ترتیب با مقادیر </a:t>
            </a:r>
            <a:r>
              <a:rPr lang="en-US" sz="2400" dirty="0" smtClean="0"/>
              <a:t>0010</a:t>
            </a:r>
            <a:r>
              <a:rPr lang="fa-IR" sz="2400" dirty="0" smtClean="0"/>
              <a:t> و </a:t>
            </a:r>
            <a:r>
              <a:rPr lang="en-US" sz="2400" dirty="0" smtClean="0"/>
              <a:t>0001</a:t>
            </a:r>
            <a:r>
              <a:rPr lang="fa-IR" sz="2400" dirty="0" smtClean="0"/>
              <a:t>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200" dirty="0" smtClean="0"/>
              <a:t>Library </a:t>
            </a:r>
            <a:r>
              <a:rPr lang="en-US" sz="2200" dirty="0" err="1" smtClean="0"/>
              <a:t>ieee</a:t>
            </a:r>
            <a:r>
              <a:rPr lang="en-US" sz="2200" dirty="0" smtClean="0"/>
              <a:t>;</a:t>
            </a:r>
          </a:p>
          <a:p>
            <a:pPr marL="0" indent="0" algn="l" rtl="0">
              <a:buNone/>
            </a:pPr>
            <a:r>
              <a:rPr lang="en-US" sz="2200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sz="2200" dirty="0" smtClean="0"/>
              <a:t>Package utility2 is</a:t>
            </a:r>
          </a:p>
          <a:p>
            <a:pPr marL="0" indent="0" algn="l" rtl="0">
              <a:buNone/>
            </a:pPr>
            <a:r>
              <a:rPr lang="en-US" sz="2200" dirty="0"/>
              <a:t>	</a:t>
            </a:r>
            <a:r>
              <a:rPr lang="en-US" sz="2200" dirty="0" smtClean="0"/>
              <a:t>type </a:t>
            </a:r>
            <a:r>
              <a:rPr lang="en-US" sz="2200" dirty="0" err="1" smtClean="0"/>
              <a:t>tshift</a:t>
            </a:r>
            <a:r>
              <a:rPr lang="en-US" sz="2200" dirty="0" smtClean="0"/>
              <a:t> is (</a:t>
            </a:r>
            <a:r>
              <a:rPr lang="en-US" sz="2200" dirty="0" err="1"/>
              <a:t>shiftpass</a:t>
            </a:r>
            <a:r>
              <a:rPr lang="en-US" sz="2200" dirty="0"/>
              <a:t>, </a:t>
            </a:r>
            <a:r>
              <a:rPr lang="en-US" sz="2200" dirty="0" err="1"/>
              <a:t>shl</a:t>
            </a:r>
            <a:r>
              <a:rPr lang="en-US" sz="2200" dirty="0"/>
              <a:t>, </a:t>
            </a:r>
            <a:r>
              <a:rPr lang="en-US" sz="2200" dirty="0" err="1"/>
              <a:t>shr</a:t>
            </a:r>
            <a:r>
              <a:rPr lang="en-US" sz="2200" dirty="0"/>
              <a:t>, </a:t>
            </a:r>
            <a:r>
              <a:rPr lang="en-US" sz="2200" dirty="0" err="1"/>
              <a:t>rotl</a:t>
            </a:r>
            <a:r>
              <a:rPr lang="en-US" sz="2200" dirty="0"/>
              <a:t>, </a:t>
            </a:r>
            <a:r>
              <a:rPr lang="en-US" sz="2200" dirty="0" err="1" smtClean="0"/>
              <a:t>rotr</a:t>
            </a:r>
            <a:r>
              <a:rPr lang="en-US" sz="2200" dirty="0" smtClean="0"/>
              <a:t>);</a:t>
            </a:r>
          </a:p>
          <a:p>
            <a:pPr marL="0" indent="0" algn="l" rtl="0">
              <a:buNone/>
            </a:pPr>
            <a:r>
              <a:rPr lang="en-US" sz="2200" dirty="0"/>
              <a:t>	</a:t>
            </a:r>
            <a:r>
              <a:rPr lang="en-US" sz="2200" dirty="0" smtClean="0"/>
              <a:t>constant </a:t>
            </a:r>
            <a:r>
              <a:rPr lang="en-US" sz="2200" dirty="0" err="1" smtClean="0"/>
              <a:t>andop</a:t>
            </a:r>
            <a:r>
              <a:rPr lang="en-US" sz="2200" dirty="0" smtClean="0"/>
              <a:t>: </a:t>
            </a:r>
            <a:r>
              <a:rPr lang="en-US" sz="2200" dirty="0" err="1" smtClean="0"/>
              <a:t>std_logic_vector</a:t>
            </a:r>
            <a:r>
              <a:rPr lang="en-US" sz="2200" dirty="0" smtClean="0"/>
              <a:t>(3 </a:t>
            </a:r>
            <a:r>
              <a:rPr lang="en-US" sz="2200" dirty="0" err="1" smtClean="0"/>
              <a:t>downto</a:t>
            </a:r>
            <a:r>
              <a:rPr lang="en-US" sz="2200" dirty="0" smtClean="0"/>
              <a:t> 0) := “0001”;</a:t>
            </a:r>
          </a:p>
          <a:p>
            <a:pPr marL="0" indent="0" algn="l" rtl="0">
              <a:buNone/>
            </a:pPr>
            <a:r>
              <a:rPr lang="en-US" sz="2200" dirty="0"/>
              <a:t>	constant </a:t>
            </a:r>
            <a:r>
              <a:rPr lang="en-US" sz="2200" dirty="0" err="1" smtClean="0"/>
              <a:t>orop</a:t>
            </a:r>
            <a:r>
              <a:rPr lang="en-US" sz="2200" dirty="0"/>
              <a:t>: </a:t>
            </a:r>
            <a:r>
              <a:rPr lang="en-US" sz="2200" dirty="0" err="1"/>
              <a:t>std_logic_vector</a:t>
            </a:r>
            <a:r>
              <a:rPr lang="en-US" sz="2200" dirty="0"/>
              <a:t>(3 </a:t>
            </a:r>
            <a:r>
              <a:rPr lang="en-US" sz="2200" dirty="0" err="1"/>
              <a:t>downto</a:t>
            </a:r>
            <a:r>
              <a:rPr lang="en-US" sz="2200" dirty="0"/>
              <a:t> 0) := </a:t>
            </a:r>
            <a:r>
              <a:rPr lang="en-US" sz="2200" dirty="0" smtClean="0"/>
              <a:t>“0010”;</a:t>
            </a:r>
            <a:endParaRPr lang="en-US" sz="2200" dirty="0"/>
          </a:p>
          <a:p>
            <a:pPr marL="0" indent="0" algn="l" rtl="0">
              <a:buNone/>
            </a:pPr>
            <a:r>
              <a:rPr lang="en-US" sz="2200" dirty="0" smtClean="0"/>
              <a:t>End utility2;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2578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استفاده از عناصر </a:t>
            </a:r>
            <a:r>
              <a:rPr lang="fa-IR" dirty="0" err="1" smtClean="0"/>
              <a:t>پکیج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Use work.</a:t>
            </a:r>
            <a:r>
              <a:rPr lang="fa-IR" dirty="0" smtClean="0"/>
              <a:t>نام </a:t>
            </a:r>
            <a:r>
              <a:rPr lang="fa-IR" dirty="0" err="1" smtClean="0"/>
              <a:t>پکیج</a:t>
            </a:r>
            <a:r>
              <a:rPr lang="en-US" dirty="0" smtClean="0"/>
              <a:t>.all;</a:t>
            </a:r>
          </a:p>
          <a:p>
            <a:pPr algn="r"/>
            <a:endParaRPr lang="fa-IR" sz="2400" dirty="0" smtClean="0"/>
          </a:p>
          <a:p>
            <a:pPr algn="r"/>
            <a:r>
              <a:rPr lang="en-US" sz="2400" dirty="0" smtClean="0"/>
              <a:t>Work</a:t>
            </a:r>
            <a:r>
              <a:rPr lang="fa-IR" sz="2400" dirty="0" smtClean="0"/>
              <a:t> نام </a:t>
            </a:r>
            <a:r>
              <a:rPr lang="fa-IR" sz="2400" dirty="0" err="1" smtClean="0"/>
              <a:t>کتابخانه‌ای</a:t>
            </a:r>
            <a:r>
              <a:rPr lang="fa-IR" sz="2400" dirty="0" smtClean="0"/>
              <a:t> است که تمام </a:t>
            </a:r>
            <a:r>
              <a:rPr lang="fa-IR" sz="2400" dirty="0" err="1" smtClean="0"/>
              <a:t>برنامه‌های</a:t>
            </a:r>
            <a:r>
              <a:rPr lang="fa-IR" sz="2400" dirty="0" smtClean="0"/>
              <a:t> کاربر در آن قرار </a:t>
            </a:r>
            <a:r>
              <a:rPr lang="fa-IR" sz="2400" dirty="0" err="1" smtClean="0"/>
              <a:t>می‌گیرد</a:t>
            </a:r>
            <a:r>
              <a:rPr lang="fa-IR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36304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fa-IR" sz="2400" dirty="0" smtClean="0"/>
              <a:t>مثال: برنامه </a:t>
            </a:r>
            <a:r>
              <a:rPr lang="en-US" sz="2400" dirty="0" smtClean="0"/>
              <a:t>VHDL</a:t>
            </a:r>
            <a:r>
              <a:rPr lang="fa-IR" sz="2400" dirty="0" smtClean="0"/>
              <a:t> برای یک </a:t>
            </a:r>
            <a:r>
              <a:rPr lang="en-US" sz="2400" dirty="0" smtClean="0"/>
              <a:t>ALU</a:t>
            </a:r>
            <a:r>
              <a:rPr lang="fa-IR" sz="2400" dirty="0" smtClean="0"/>
              <a:t> ساده که دارای 2 ورودی </a:t>
            </a:r>
            <a:r>
              <a:rPr lang="en-US" sz="2400" dirty="0" smtClean="0"/>
              <a:t>a</a:t>
            </a:r>
            <a:r>
              <a:rPr lang="fa-IR" sz="2400" dirty="0" smtClean="0"/>
              <a:t> و</a:t>
            </a:r>
            <a:r>
              <a:rPr lang="en-US" sz="2400" dirty="0" smtClean="0"/>
              <a:t> b</a:t>
            </a:r>
            <a:r>
              <a:rPr lang="fa-IR" sz="2400" dirty="0" smtClean="0"/>
              <a:t> هشت بیتی و کنترل </a:t>
            </a:r>
            <a:r>
              <a:rPr lang="en-US" sz="2400" dirty="0" err="1" smtClean="0"/>
              <a:t>sel</a:t>
            </a:r>
            <a:r>
              <a:rPr lang="fa-IR" sz="2400" dirty="0" smtClean="0"/>
              <a:t> </a:t>
            </a:r>
            <a:r>
              <a:rPr lang="fa-IR" sz="2400" dirty="0" err="1" smtClean="0"/>
              <a:t>چهاربیتی</a:t>
            </a:r>
            <a:r>
              <a:rPr lang="fa-IR" sz="2400" dirty="0" smtClean="0"/>
              <a:t> باشد. با استفاده از </a:t>
            </a:r>
            <a:r>
              <a:rPr lang="fa-IR" sz="2400" dirty="0" err="1" smtClean="0"/>
              <a:t>پکیج</a:t>
            </a:r>
            <a:r>
              <a:rPr lang="fa-IR" sz="2400" dirty="0" smtClean="0"/>
              <a:t> </a:t>
            </a:r>
            <a:r>
              <a:rPr lang="en-US" sz="2400" dirty="0" smtClean="0"/>
              <a:t>utility2</a:t>
            </a:r>
            <a:r>
              <a:rPr lang="fa-IR" sz="2400" dirty="0" smtClean="0"/>
              <a:t> اگر </a:t>
            </a:r>
            <a:r>
              <a:rPr lang="en-US" sz="2400" dirty="0" err="1" smtClean="0"/>
              <a:t>sel</a:t>
            </a:r>
            <a:r>
              <a:rPr lang="fa-IR" sz="2400" dirty="0" smtClean="0"/>
              <a:t> برابر </a:t>
            </a:r>
            <a:r>
              <a:rPr lang="en-US" sz="2400" dirty="0" err="1" smtClean="0"/>
              <a:t>andop</a:t>
            </a:r>
            <a:r>
              <a:rPr lang="fa-IR" sz="2400" dirty="0" smtClean="0"/>
              <a:t> باشد </a:t>
            </a:r>
            <a:r>
              <a:rPr lang="en-US" sz="2400" dirty="0" smtClean="0"/>
              <a:t>a</a:t>
            </a:r>
            <a:r>
              <a:rPr lang="fa-IR" sz="2400" dirty="0" smtClean="0"/>
              <a:t> با </a:t>
            </a:r>
            <a:r>
              <a:rPr lang="en-US" sz="2400" dirty="0" smtClean="0"/>
              <a:t>b</a:t>
            </a:r>
            <a:r>
              <a:rPr lang="fa-IR" sz="2400" dirty="0" smtClean="0"/>
              <a:t>، </a:t>
            </a:r>
            <a:r>
              <a:rPr lang="en-US" sz="2400" dirty="0" smtClean="0"/>
              <a:t>AND</a:t>
            </a:r>
            <a:r>
              <a:rPr lang="fa-IR" sz="2400" dirty="0" smtClean="0"/>
              <a:t> شود، در غیر اینصورت </a:t>
            </a:r>
            <a:r>
              <a:rPr lang="en-US" sz="2400" dirty="0" smtClean="0"/>
              <a:t>OR</a:t>
            </a:r>
            <a:r>
              <a:rPr lang="fa-IR" sz="2400" dirty="0" smtClean="0"/>
              <a:t> شوند.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</a:t>
            </a:r>
            <a:r>
              <a:rPr lang="en-US" dirty="0" smtClean="0"/>
              <a:t>;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Use work.utility2.all;</a:t>
            </a:r>
          </a:p>
          <a:p>
            <a:pPr marL="0" indent="0" algn="l" rtl="0">
              <a:buNone/>
            </a:pPr>
            <a:r>
              <a:rPr lang="en-US" dirty="0" smtClean="0"/>
              <a:t>Entity ALU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port(</a:t>
            </a:r>
            <a:r>
              <a:rPr lang="en-US" dirty="0" err="1" smtClean="0"/>
              <a:t>a,b</a:t>
            </a:r>
            <a:r>
              <a:rPr lang="en-US" dirty="0" smtClean="0"/>
              <a:t>: in </a:t>
            </a:r>
            <a:r>
              <a:rPr lang="en-US" dirty="0" err="1" smtClean="0"/>
              <a:t>std_logic_vector</a:t>
            </a:r>
            <a:r>
              <a:rPr lang="en-US" dirty="0" smtClean="0"/>
              <a:t>(7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sel</a:t>
            </a:r>
            <a:r>
              <a:rPr lang="en-US" dirty="0" smtClean="0"/>
              <a:t>: in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c: out </a:t>
            </a:r>
            <a:r>
              <a:rPr lang="en-US" dirty="0" err="1"/>
              <a:t>std_logic_vector</a:t>
            </a:r>
            <a:r>
              <a:rPr lang="en-US" dirty="0"/>
              <a:t>(7 </a:t>
            </a:r>
            <a:r>
              <a:rPr lang="en-US" dirty="0" err="1"/>
              <a:t>downto</a:t>
            </a:r>
            <a:r>
              <a:rPr lang="en-US" dirty="0"/>
              <a:t> 0</a:t>
            </a:r>
            <a:r>
              <a:rPr lang="en-US" dirty="0" smtClean="0"/>
              <a:t>));</a:t>
            </a:r>
          </a:p>
          <a:p>
            <a:pPr marL="0" indent="0" algn="l" rtl="0">
              <a:buNone/>
            </a:pPr>
            <a:r>
              <a:rPr lang="en-US" dirty="0" smtClean="0"/>
              <a:t>End ALU;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6573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ادامه مثال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l" rtl="0">
              <a:buNone/>
            </a:pPr>
            <a:r>
              <a:rPr lang="en-US" dirty="0" smtClean="0"/>
              <a:t>Architecture behavior of </a:t>
            </a:r>
            <a:r>
              <a:rPr lang="en-US" dirty="0" err="1" smtClean="0"/>
              <a:t>alu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Process(</a:t>
            </a:r>
            <a:r>
              <a:rPr lang="en-US" dirty="0" err="1" smtClean="0"/>
              <a:t>a,b,sel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 smtClean="0"/>
              <a:t>  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if </a:t>
            </a:r>
            <a:r>
              <a:rPr lang="en-US" dirty="0" err="1" smtClean="0"/>
              <a:t>sel</a:t>
            </a:r>
            <a:r>
              <a:rPr lang="en-US" dirty="0" smtClean="0"/>
              <a:t>=</a:t>
            </a:r>
            <a:r>
              <a:rPr lang="en-US" dirty="0" err="1" smtClean="0"/>
              <a:t>andop</a:t>
            </a:r>
            <a:r>
              <a:rPr lang="en-US" dirty="0" smtClean="0"/>
              <a:t> then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c&lt;= a AND b;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else	c&lt;= a OR b;</a:t>
            </a:r>
          </a:p>
          <a:p>
            <a:pPr marL="0" indent="0" algn="l" rtl="0">
              <a:buNone/>
            </a:pPr>
            <a:r>
              <a:rPr lang="en-US" dirty="0" smtClean="0"/>
              <a:t>	end if;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end process;</a:t>
            </a:r>
          </a:p>
          <a:p>
            <a:pPr marL="0" indent="0" algn="l" rtl="0">
              <a:buNone/>
            </a:pPr>
            <a:r>
              <a:rPr lang="en-US" dirty="0" smtClean="0"/>
              <a:t>End behavior;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7893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تابع </a:t>
            </a:r>
            <a:r>
              <a:rPr lang="en-US" dirty="0" smtClean="0"/>
              <a:t>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فرم کلی تعریف تابع:</a:t>
            </a:r>
          </a:p>
          <a:p>
            <a:pPr marL="0" indent="0" algn="l" rtl="0">
              <a:buNone/>
            </a:pPr>
            <a:r>
              <a:rPr lang="en-US" dirty="0" smtClean="0"/>
              <a:t>Function </a:t>
            </a:r>
            <a:r>
              <a:rPr lang="fa-IR" dirty="0" smtClean="0"/>
              <a:t>نام تابع </a:t>
            </a:r>
            <a:r>
              <a:rPr lang="en-US" dirty="0" smtClean="0"/>
              <a:t> ( </a:t>
            </a:r>
            <a:r>
              <a:rPr lang="fa-IR" dirty="0" err="1" smtClean="0"/>
              <a:t>ورودی‌های</a:t>
            </a:r>
            <a:r>
              <a:rPr lang="fa-IR" dirty="0" smtClean="0"/>
              <a:t> تابع</a:t>
            </a:r>
            <a:r>
              <a:rPr lang="en-US" dirty="0" smtClean="0"/>
              <a:t>: in </a:t>
            </a:r>
            <a:r>
              <a:rPr lang="fa-IR" dirty="0" smtClean="0"/>
              <a:t>نوع ورودی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 smtClean="0"/>
              <a:t> return </a:t>
            </a:r>
            <a:r>
              <a:rPr lang="fa-IR" dirty="0" smtClean="0"/>
              <a:t>نوع بازگشت یا خروجی</a:t>
            </a:r>
            <a:r>
              <a:rPr lang="en-US" dirty="0" smtClean="0"/>
              <a:t> is 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variable </a:t>
            </a:r>
            <a:r>
              <a:rPr lang="fa-IR" dirty="0" smtClean="0"/>
              <a:t>نام متغیر برگشت</a:t>
            </a:r>
            <a:r>
              <a:rPr lang="en-US" dirty="0" smtClean="0"/>
              <a:t>: </a:t>
            </a:r>
            <a:r>
              <a:rPr lang="fa-IR" dirty="0" smtClean="0"/>
              <a:t>نوع آن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fa-IR" dirty="0" smtClean="0"/>
              <a:t>متغیر بازگشت</a:t>
            </a:r>
            <a:r>
              <a:rPr lang="en-US" dirty="0" smtClean="0"/>
              <a:t> := VHDL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fa-IR" dirty="0" smtClean="0"/>
              <a:t>عبارت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Return </a:t>
            </a:r>
            <a:r>
              <a:rPr lang="fa-IR" dirty="0" smtClean="0"/>
              <a:t>متغیر بازگشت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End [</a:t>
            </a:r>
            <a:r>
              <a:rPr lang="fa-IR" dirty="0" smtClean="0"/>
              <a:t>نام تابع</a:t>
            </a:r>
            <a:r>
              <a:rPr lang="en-US" dirty="0" smtClean="0"/>
              <a:t>];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7635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مثال: تابع بیت </a:t>
            </a:r>
            <a:r>
              <a:rPr lang="fa-IR" sz="3200" dirty="0" err="1" smtClean="0"/>
              <a:t>نقلی</a:t>
            </a:r>
            <a:r>
              <a:rPr lang="fa-IR" sz="3200" dirty="0" smtClean="0"/>
              <a:t> </a:t>
            </a:r>
            <a:r>
              <a:rPr lang="en-US" sz="3200" dirty="0" smtClean="0"/>
              <a:t>carry</a:t>
            </a:r>
            <a:r>
              <a:rPr lang="fa-IR" sz="3200" dirty="0" smtClean="0"/>
              <a:t> برای یک تمام جمع کننده (</a:t>
            </a:r>
            <a:r>
              <a:rPr lang="en-US" sz="3200" dirty="0" smtClean="0"/>
              <a:t>FA</a:t>
            </a:r>
            <a:r>
              <a:rPr lang="fa-IR" sz="3200" dirty="0" smtClean="0"/>
              <a:t>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dirty="0" smtClean="0"/>
              <a:t>Function carry (bit1,bit2,bit3:in </a:t>
            </a:r>
            <a:r>
              <a:rPr lang="en-US" dirty="0" err="1" smtClean="0"/>
              <a:t>std_logic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 smtClean="0"/>
              <a:t>Return </a:t>
            </a:r>
            <a:r>
              <a:rPr lang="en-US" dirty="0" err="1" smtClean="0"/>
              <a:t>std_logic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Variable </a:t>
            </a:r>
            <a:r>
              <a:rPr lang="en-US" dirty="0" err="1" smtClean="0"/>
              <a:t>result:std_logic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	Result:=(bit1 AND bit2) or (bit1 AND bit3) or 		(bit2 AND bit3);</a:t>
            </a:r>
          </a:p>
          <a:p>
            <a:pPr marL="0" indent="0" algn="l" rtl="0">
              <a:buNone/>
            </a:pPr>
            <a:r>
              <a:rPr lang="en-US" dirty="0" smtClean="0"/>
              <a:t>	Return result;</a:t>
            </a:r>
          </a:p>
          <a:p>
            <a:pPr marL="0" indent="0" algn="l" rtl="0">
              <a:buNone/>
            </a:pPr>
            <a:r>
              <a:rPr lang="en-US" dirty="0" smtClean="0"/>
              <a:t>End carry;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9266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4000" dirty="0" smtClean="0"/>
              <a:t>نمونه گیری از تابع در آرشیتکت برنامه </a:t>
            </a:r>
            <a:r>
              <a:rPr lang="en-US" sz="4000" dirty="0" smtClean="0"/>
              <a:t>VHDL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تابع در برنامه </a:t>
            </a:r>
            <a:r>
              <a:rPr lang="en-US" dirty="0" smtClean="0"/>
              <a:t>VHDL</a:t>
            </a:r>
            <a:r>
              <a:rPr lang="fa-IR" dirty="0" smtClean="0"/>
              <a:t> با قرار دادن آن در طرف راست یک عبارت فراخوانی </a:t>
            </a:r>
            <a:r>
              <a:rPr lang="fa-IR" dirty="0" err="1" smtClean="0"/>
              <a:t>می‌شود</a:t>
            </a:r>
            <a:r>
              <a:rPr lang="fa-I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2816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مثال: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  <a:endParaRPr lang="fa-IR" dirty="0"/>
          </a:p>
          <a:p>
            <a:pPr marL="0" indent="0" algn="l" rtl="0">
              <a:buNone/>
            </a:pPr>
            <a:r>
              <a:rPr lang="en-US" dirty="0" smtClean="0"/>
              <a:t>Entity </a:t>
            </a:r>
            <a:r>
              <a:rPr lang="en-US" dirty="0" err="1" smtClean="0"/>
              <a:t>function_ex</a:t>
            </a:r>
            <a:r>
              <a:rPr lang="en-US" dirty="0" smtClean="0"/>
              <a:t> is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port(</a:t>
            </a:r>
            <a:r>
              <a:rPr lang="en-US" dirty="0" err="1" smtClean="0"/>
              <a:t>a,b,c</a:t>
            </a:r>
            <a:r>
              <a:rPr lang="en-US" dirty="0" smtClean="0"/>
              <a:t>: in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cout</a:t>
            </a:r>
            <a:r>
              <a:rPr lang="en-US" dirty="0" smtClean="0"/>
              <a:t>: out </a:t>
            </a:r>
            <a:r>
              <a:rPr lang="en-US" dirty="0" err="1" smtClean="0"/>
              <a:t>std_logic</a:t>
            </a:r>
            <a:r>
              <a:rPr lang="en-US" dirty="0" smtClean="0"/>
              <a:t>);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End </a:t>
            </a:r>
            <a:r>
              <a:rPr lang="en-US" dirty="0" err="1" smtClean="0"/>
              <a:t>function_ex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Architecture behavior of </a:t>
            </a:r>
            <a:r>
              <a:rPr lang="en-US" dirty="0" err="1" smtClean="0"/>
              <a:t>function_ex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/>
              <a:t>Function carry (bit1,bit2,bit3:in </a:t>
            </a:r>
            <a:r>
              <a:rPr lang="en-US" dirty="0" err="1"/>
              <a:t>std_logic</a:t>
            </a:r>
            <a:r>
              <a:rPr lang="en-US" dirty="0"/>
              <a:t>)</a:t>
            </a:r>
          </a:p>
          <a:p>
            <a:pPr marL="0" indent="0" algn="l" rtl="0">
              <a:buNone/>
            </a:pPr>
            <a:r>
              <a:rPr lang="en-US" dirty="0"/>
              <a:t>Return </a:t>
            </a:r>
            <a:r>
              <a:rPr lang="en-US" dirty="0" err="1"/>
              <a:t>std_logic</a:t>
            </a:r>
            <a:r>
              <a:rPr lang="en-US" dirty="0"/>
              <a:t> is</a:t>
            </a:r>
          </a:p>
          <a:p>
            <a:pPr marL="0" indent="0" algn="l" rtl="0">
              <a:buNone/>
            </a:pPr>
            <a:r>
              <a:rPr lang="en-US" dirty="0"/>
              <a:t>Variable </a:t>
            </a:r>
            <a:r>
              <a:rPr lang="en-US" dirty="0" err="1"/>
              <a:t>result:std_logic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/>
              <a:t>	Result:=(bit1 AND bit2) or (bit1 AND bit3) or </a:t>
            </a:r>
            <a:r>
              <a:rPr lang="en-US" dirty="0" smtClean="0"/>
              <a:t>(</a:t>
            </a:r>
            <a:r>
              <a:rPr lang="en-US" dirty="0"/>
              <a:t>bit2 AND bit3);</a:t>
            </a:r>
          </a:p>
          <a:p>
            <a:pPr marL="0" indent="0" algn="l" rtl="0">
              <a:buNone/>
            </a:pPr>
            <a:r>
              <a:rPr lang="en-US" dirty="0"/>
              <a:t>	Return result;</a:t>
            </a:r>
          </a:p>
          <a:p>
            <a:pPr marL="0" indent="0" algn="l" rtl="0">
              <a:buNone/>
            </a:pPr>
            <a:r>
              <a:rPr lang="en-US" dirty="0"/>
              <a:t>End carry;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err="1" smtClean="0"/>
              <a:t>Cout</a:t>
            </a:r>
            <a:r>
              <a:rPr lang="en-US" dirty="0" smtClean="0"/>
              <a:t> &lt;= carry(</a:t>
            </a:r>
            <a:r>
              <a:rPr lang="en-US" dirty="0" err="1" smtClean="0"/>
              <a:t>a,b,c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 architecture;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1401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تعریف تابع در </a:t>
            </a:r>
            <a:r>
              <a:rPr lang="en-US" sz="3200" dirty="0" err="1" smtClean="0"/>
              <a:t>pakage</a:t>
            </a:r>
            <a:r>
              <a:rPr lang="fa-IR" sz="3200" dirty="0" smtClean="0"/>
              <a:t> و فراخوانی آن در برنامه دیگر:</a:t>
            </a:r>
            <a:br>
              <a:rPr lang="fa-IR" sz="3200" dirty="0" smtClean="0"/>
            </a:br>
            <a:r>
              <a:rPr lang="fa-IR" sz="2400" dirty="0" smtClean="0"/>
              <a:t>تابع را </a:t>
            </a:r>
            <a:r>
              <a:rPr lang="fa-IR" sz="2400" dirty="0" err="1" smtClean="0"/>
              <a:t>می‌توان</a:t>
            </a:r>
            <a:r>
              <a:rPr lang="fa-IR" sz="2400" dirty="0" smtClean="0"/>
              <a:t> در یک </a:t>
            </a:r>
            <a:r>
              <a:rPr lang="fa-IR" sz="2400" dirty="0" err="1" smtClean="0"/>
              <a:t>پکیج</a:t>
            </a:r>
            <a:r>
              <a:rPr lang="fa-IR" sz="2400" dirty="0" smtClean="0"/>
              <a:t> توصیف نمود و در برنامه </a:t>
            </a:r>
            <a:r>
              <a:rPr lang="en-US" sz="2400" dirty="0" smtClean="0"/>
              <a:t>VHDL</a:t>
            </a:r>
            <a:r>
              <a:rPr lang="fa-IR" sz="2400" dirty="0" smtClean="0"/>
              <a:t> با استفاده از </a:t>
            </a:r>
            <a:r>
              <a:rPr lang="en-US" sz="2400" dirty="0" smtClean="0"/>
              <a:t>use</a:t>
            </a:r>
            <a:r>
              <a:rPr lang="fa-IR" sz="2400" dirty="0" smtClean="0"/>
              <a:t> و نام </a:t>
            </a:r>
            <a:r>
              <a:rPr lang="fa-IR" sz="2400" dirty="0" err="1" smtClean="0"/>
              <a:t>پکیج</a:t>
            </a:r>
            <a:r>
              <a:rPr lang="fa-IR" sz="2400" dirty="0" smtClean="0"/>
              <a:t> آن را بکار برد.</a:t>
            </a:r>
            <a:br>
              <a:rPr lang="fa-IR" sz="2400" dirty="0" smtClean="0"/>
            </a:br>
            <a:r>
              <a:rPr lang="fa-IR" sz="2400" dirty="0" smtClean="0"/>
              <a:t>مثال: تعریف تابع </a:t>
            </a:r>
            <a:r>
              <a:rPr lang="en-US" sz="2400" dirty="0" smtClean="0"/>
              <a:t>carry</a:t>
            </a:r>
            <a:r>
              <a:rPr lang="fa-IR" sz="2400" dirty="0" smtClean="0"/>
              <a:t> در </a:t>
            </a:r>
            <a:r>
              <a:rPr lang="fa-IR" sz="2400" dirty="0" err="1" smtClean="0"/>
              <a:t>پکیج</a:t>
            </a:r>
            <a:r>
              <a:rPr lang="fa-IR" sz="2400" dirty="0" smtClean="0"/>
              <a:t>: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61872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/>
              <a:t>Package </a:t>
            </a:r>
            <a:r>
              <a:rPr lang="en-US" dirty="0" err="1" smtClean="0"/>
              <a:t>my_pack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/>
              <a:t>Function carry (bit1,bit2,bit3:in </a:t>
            </a:r>
            <a:r>
              <a:rPr lang="en-US" dirty="0" err="1"/>
              <a:t>std_logic</a:t>
            </a:r>
            <a:r>
              <a:rPr lang="en-US" dirty="0"/>
              <a:t>)</a:t>
            </a:r>
          </a:p>
          <a:p>
            <a:pPr marL="0" indent="0" algn="l" rtl="0">
              <a:buNone/>
            </a:pPr>
            <a:r>
              <a:rPr lang="en-US" dirty="0"/>
              <a:t>Return </a:t>
            </a:r>
            <a:r>
              <a:rPr lang="en-US" dirty="0" err="1" smtClean="0"/>
              <a:t>std_logic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End;</a:t>
            </a:r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Package body </a:t>
            </a:r>
            <a:r>
              <a:rPr lang="en-US" dirty="0" err="1" smtClean="0"/>
              <a:t>my_pack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/>
              <a:t>Function carry (bit1,bit2,bit3:in </a:t>
            </a:r>
            <a:r>
              <a:rPr lang="en-US" dirty="0" err="1"/>
              <a:t>std_logic</a:t>
            </a:r>
            <a:r>
              <a:rPr lang="en-US" dirty="0"/>
              <a:t>)</a:t>
            </a:r>
          </a:p>
          <a:p>
            <a:pPr marL="0" indent="0" algn="l" rtl="0">
              <a:buNone/>
            </a:pPr>
            <a:r>
              <a:rPr lang="en-US" dirty="0"/>
              <a:t>Return </a:t>
            </a:r>
            <a:r>
              <a:rPr lang="en-US" dirty="0" err="1"/>
              <a:t>std_logic</a:t>
            </a:r>
            <a:r>
              <a:rPr lang="en-US" dirty="0"/>
              <a:t> is</a:t>
            </a:r>
          </a:p>
          <a:p>
            <a:pPr marL="0" indent="0" algn="l" rtl="0">
              <a:buNone/>
            </a:pPr>
            <a:r>
              <a:rPr lang="en-US" dirty="0"/>
              <a:t>Variable </a:t>
            </a:r>
            <a:r>
              <a:rPr lang="en-US" dirty="0" err="1"/>
              <a:t>result:std_logic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/>
              <a:t>	Result:=(bit1 AND bit2) or (bit1 AND bit3) or (bit2 AND bit3);</a:t>
            </a:r>
          </a:p>
          <a:p>
            <a:pPr marL="0" indent="0" algn="l" rtl="0">
              <a:buNone/>
            </a:pPr>
            <a:r>
              <a:rPr lang="en-US" dirty="0"/>
              <a:t>	Return result;</a:t>
            </a:r>
          </a:p>
          <a:p>
            <a:pPr marL="0" indent="0" algn="l" rtl="0">
              <a:buNone/>
            </a:pPr>
            <a:r>
              <a:rPr lang="en-US" dirty="0"/>
              <a:t>End carry;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my_pack</a:t>
            </a:r>
            <a:r>
              <a:rPr lang="en-US" dirty="0" smtClean="0"/>
              <a:t>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144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 smtClean="0"/>
              <a:t>مثال: استفاده از تابع </a:t>
            </a:r>
            <a:r>
              <a:rPr lang="en-US" sz="3600" dirty="0" smtClean="0"/>
              <a:t>carry</a:t>
            </a:r>
            <a:r>
              <a:rPr lang="fa-IR" sz="3600" dirty="0" smtClean="0"/>
              <a:t> تعریف شده در </a:t>
            </a:r>
            <a:r>
              <a:rPr lang="fa-IR" sz="3600" dirty="0" err="1" smtClean="0"/>
              <a:t>پکیج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</a:t>
            </a:r>
            <a:r>
              <a:rPr lang="en-US" dirty="0" err="1" smtClean="0"/>
              <a:t>work.my_pack.all</a:t>
            </a:r>
            <a:r>
              <a:rPr lang="en-US" dirty="0" smtClean="0"/>
              <a:t>;</a:t>
            </a:r>
            <a:endParaRPr lang="fa-IR" dirty="0"/>
          </a:p>
          <a:p>
            <a:pPr marL="0" indent="0" algn="l" rtl="0">
              <a:buNone/>
            </a:pPr>
            <a:r>
              <a:rPr lang="en-US" dirty="0"/>
              <a:t>Entity </a:t>
            </a:r>
            <a:r>
              <a:rPr lang="en-US" dirty="0" err="1" smtClean="0"/>
              <a:t>pack_ex</a:t>
            </a:r>
            <a:r>
              <a:rPr lang="en-US" dirty="0" smtClean="0"/>
              <a:t> </a:t>
            </a:r>
            <a:r>
              <a:rPr lang="en-US" dirty="0"/>
              <a:t>is</a:t>
            </a:r>
          </a:p>
          <a:p>
            <a:pPr marL="0" indent="0" algn="l" rtl="0">
              <a:buNone/>
            </a:pPr>
            <a:r>
              <a:rPr lang="en-US" dirty="0"/>
              <a:t>	port(</a:t>
            </a:r>
            <a:r>
              <a:rPr lang="en-US" dirty="0" err="1"/>
              <a:t>a,b,c</a:t>
            </a:r>
            <a:r>
              <a:rPr lang="en-US" dirty="0"/>
              <a:t>: in </a:t>
            </a:r>
            <a:r>
              <a:rPr lang="en-US" dirty="0" err="1"/>
              <a:t>std_logic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		</a:t>
            </a:r>
            <a:r>
              <a:rPr lang="en-US" dirty="0" err="1"/>
              <a:t>cout</a:t>
            </a:r>
            <a:r>
              <a:rPr lang="en-US" dirty="0"/>
              <a:t>: out </a:t>
            </a:r>
            <a:r>
              <a:rPr lang="en-US" dirty="0" err="1"/>
              <a:t>std_logic</a:t>
            </a:r>
            <a:r>
              <a:rPr lang="en-US" dirty="0"/>
              <a:t>);</a:t>
            </a:r>
          </a:p>
          <a:p>
            <a:pPr marL="0" indent="0" algn="l" rtl="0">
              <a:buNone/>
            </a:pPr>
            <a:r>
              <a:rPr lang="en-US" dirty="0"/>
              <a:t>End </a:t>
            </a:r>
            <a:r>
              <a:rPr lang="en-US" dirty="0" err="1"/>
              <a:t>function_ex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Architecture behavior of </a:t>
            </a:r>
            <a:r>
              <a:rPr lang="en-US" dirty="0" err="1" smtClean="0"/>
              <a:t>pack_ex</a:t>
            </a:r>
            <a:r>
              <a:rPr lang="en-US" dirty="0" smtClean="0"/>
              <a:t> is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Begin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     </a:t>
            </a:r>
            <a:r>
              <a:rPr lang="en-US" dirty="0" err="1" smtClean="0"/>
              <a:t>Cout</a:t>
            </a:r>
            <a:r>
              <a:rPr lang="en-US" dirty="0" smtClean="0"/>
              <a:t> </a:t>
            </a:r>
            <a:r>
              <a:rPr lang="en-US" dirty="0"/>
              <a:t>&lt;= carry(</a:t>
            </a:r>
            <a:r>
              <a:rPr lang="en-US" dirty="0" err="1"/>
              <a:t>a,b,c</a:t>
            </a:r>
            <a:r>
              <a:rPr lang="en-US" dirty="0"/>
              <a:t>);</a:t>
            </a:r>
          </a:p>
          <a:p>
            <a:pPr marL="0" indent="0" algn="l" rtl="0">
              <a:buNone/>
            </a:pPr>
            <a:r>
              <a:rPr lang="en-US" dirty="0"/>
              <a:t>End architecture;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7181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58548" y="1526126"/>
            <a:ext cx="7000925" cy="1066800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طراحی کامپیوتری سیستم های دیجیتال</a:t>
            </a:r>
            <a:endParaRPr lang="en-GB" sz="36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86530" y="3085208"/>
            <a:ext cx="7560840" cy="175432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 rtl="1"/>
            <a:r>
              <a:rPr lang="fa-IR" sz="3600" dirty="0" err="1" smtClean="0">
                <a:cs typeface="B Traffic" panose="00000400000000000000" pitchFamily="2" charset="-78"/>
              </a:rPr>
              <a:t>برنامه‌های</a:t>
            </a:r>
            <a:r>
              <a:rPr lang="fa-IR" sz="3600" dirty="0" smtClean="0">
                <a:cs typeface="B Traffic" panose="00000400000000000000" pitchFamily="2" charset="-78"/>
              </a:rPr>
              <a:t> فرعی،</a:t>
            </a:r>
          </a:p>
          <a:p>
            <a:pPr algn="ctr" rtl="1"/>
            <a:r>
              <a:rPr lang="fa-IR" sz="3600" dirty="0" smtClean="0">
                <a:cs typeface="B Traffic" panose="00000400000000000000" pitchFamily="2" charset="-78"/>
              </a:rPr>
              <a:t>توابع و</a:t>
            </a:r>
          </a:p>
          <a:p>
            <a:pPr algn="ctr" rtl="1"/>
            <a:r>
              <a:rPr lang="fa-IR" sz="3600" dirty="0" err="1" smtClean="0">
                <a:cs typeface="B Traffic" panose="00000400000000000000" pitchFamily="2" charset="-78"/>
              </a:rPr>
              <a:t>پکیج‌ها</a:t>
            </a:r>
            <a:endParaRPr lang="en-US" sz="3600" dirty="0">
              <a:cs typeface="B Traffic" panose="00000400000000000000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105670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پاییز 96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نکات تابع: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r>
              <a:rPr lang="fa-IR" dirty="0" smtClean="0"/>
              <a:t>در تابع از </a:t>
            </a:r>
            <a:r>
              <a:rPr lang="en-US" dirty="0" smtClean="0"/>
              <a:t>variable</a:t>
            </a:r>
            <a:r>
              <a:rPr lang="fa-IR" dirty="0" smtClean="0"/>
              <a:t> </a:t>
            </a:r>
            <a:r>
              <a:rPr lang="fa-IR" dirty="0" err="1" smtClean="0"/>
              <a:t>می‌توان</a:t>
            </a:r>
            <a:r>
              <a:rPr lang="fa-IR" dirty="0" smtClean="0"/>
              <a:t> استفاده نمود ولی از سیگنال نه.</a:t>
            </a:r>
          </a:p>
          <a:p>
            <a:endParaRPr lang="fa-IR" dirty="0" smtClean="0"/>
          </a:p>
          <a:p>
            <a:r>
              <a:rPr lang="fa-IR" dirty="0" smtClean="0"/>
              <a:t>در تابع از عبارات ترتیبی مثل: </a:t>
            </a:r>
            <a:r>
              <a:rPr lang="en-US" dirty="0" smtClean="0"/>
              <a:t>if … then … else</a:t>
            </a:r>
            <a:r>
              <a:rPr lang="fa-IR" dirty="0" smtClean="0"/>
              <a:t> </a:t>
            </a:r>
            <a:r>
              <a:rPr lang="fa-IR" dirty="0" err="1" smtClean="0"/>
              <a:t>می‌توان</a:t>
            </a:r>
            <a:r>
              <a:rPr lang="fa-IR" dirty="0" smtClean="0"/>
              <a:t> استفاده نمود.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1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 smtClean="0"/>
              <a:t>شکل کلی اندازه پارامتر و متغیر برگشت در تابع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چون تابع در </a:t>
            </a:r>
            <a:r>
              <a:rPr lang="fa-IR" dirty="0" err="1" smtClean="0"/>
              <a:t>برنامه‌های</a:t>
            </a:r>
            <a:r>
              <a:rPr lang="fa-IR" dirty="0" smtClean="0"/>
              <a:t> مختلف </a:t>
            </a:r>
            <a:r>
              <a:rPr lang="en-US" dirty="0" smtClean="0"/>
              <a:t>VHDL</a:t>
            </a:r>
            <a:r>
              <a:rPr lang="fa-IR" dirty="0" smtClean="0"/>
              <a:t> فراخوانی </a:t>
            </a:r>
            <a:r>
              <a:rPr lang="fa-IR" dirty="0" err="1" smtClean="0"/>
              <a:t>می‌شود</a:t>
            </a:r>
            <a:r>
              <a:rPr lang="fa-IR" dirty="0" smtClean="0"/>
              <a:t>، لذا ممکن است در هر موردی اندازه </a:t>
            </a:r>
            <a:r>
              <a:rPr lang="fa-IR" dirty="0" err="1" smtClean="0"/>
              <a:t>بیت‌های</a:t>
            </a:r>
            <a:r>
              <a:rPr lang="fa-IR" dirty="0" smtClean="0"/>
              <a:t> ورودی و خروجی تابع متفاوت باشد.</a:t>
            </a:r>
          </a:p>
          <a:p>
            <a:r>
              <a:rPr lang="fa-IR" dirty="0" smtClean="0"/>
              <a:t>در این</a:t>
            </a:r>
            <a:r>
              <a:rPr lang="fa-IR" dirty="0"/>
              <a:t> </a:t>
            </a:r>
            <a:r>
              <a:rPr lang="fa-IR" dirty="0" smtClean="0"/>
              <a:t>موارد ورودی و </a:t>
            </a:r>
            <a:r>
              <a:rPr lang="fa-IR" dirty="0" err="1" smtClean="0"/>
              <a:t>خروجی‌های</a:t>
            </a:r>
            <a:r>
              <a:rPr lang="fa-IR" dirty="0" smtClean="0"/>
              <a:t> تابع را </a:t>
            </a:r>
            <a:r>
              <a:rPr lang="fa-IR" dirty="0" err="1" smtClean="0"/>
              <a:t>بصورت</a:t>
            </a:r>
            <a:r>
              <a:rPr lang="fa-IR" dirty="0" smtClean="0"/>
              <a:t> کلی </a:t>
            </a:r>
            <a:r>
              <a:rPr lang="en-US" dirty="0" err="1" smtClean="0"/>
              <a:t>std_logic_vector</a:t>
            </a:r>
            <a:r>
              <a:rPr lang="fa-IR" dirty="0" smtClean="0"/>
              <a:t> یا </a:t>
            </a:r>
            <a:r>
              <a:rPr lang="en-US" dirty="0" err="1" smtClean="0"/>
              <a:t>bit_vector</a:t>
            </a:r>
            <a:r>
              <a:rPr lang="fa-IR" dirty="0" smtClean="0"/>
              <a:t> تعریف </a:t>
            </a:r>
            <a:r>
              <a:rPr lang="fa-IR" dirty="0" err="1" smtClean="0"/>
              <a:t>می‌کنند</a:t>
            </a:r>
            <a:r>
              <a:rPr lang="fa-IR" dirty="0"/>
              <a:t> </a:t>
            </a:r>
            <a:r>
              <a:rPr lang="fa-IR" dirty="0" smtClean="0"/>
              <a:t>و در </a:t>
            </a:r>
            <a:r>
              <a:rPr lang="fa-IR" smtClean="0"/>
              <a:t>هنگام فراخوانی </a:t>
            </a:r>
            <a:r>
              <a:rPr lang="fa-IR" dirty="0" smtClean="0"/>
              <a:t>تابع، مقدار آن توسط برنامه اصلی مشخص </a:t>
            </a:r>
            <a:r>
              <a:rPr lang="fa-IR" dirty="0" err="1" smtClean="0"/>
              <a:t>می‌شود</a:t>
            </a:r>
            <a:r>
              <a:rPr lang="fa-I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1919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 smtClean="0"/>
              <a:t>مثال: </a:t>
            </a:r>
            <a:r>
              <a:rPr lang="fa-IR" sz="3600" dirty="0" err="1" smtClean="0"/>
              <a:t>تابعی</a:t>
            </a:r>
            <a:r>
              <a:rPr lang="fa-IR" sz="3600" dirty="0" smtClean="0"/>
              <a:t> برای بررسی تساوی دو مقدار </a:t>
            </a:r>
            <a:r>
              <a:rPr lang="en-US" sz="3600" dirty="0" smtClean="0"/>
              <a:t>n</a:t>
            </a:r>
            <a:r>
              <a:rPr lang="fa-IR" sz="3600" dirty="0" smtClean="0"/>
              <a:t> بیتی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84576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 smtClean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Entity </a:t>
            </a:r>
            <a:r>
              <a:rPr lang="en-US" dirty="0" err="1" smtClean="0"/>
              <a:t>match_bits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port(</a:t>
            </a:r>
            <a:r>
              <a:rPr lang="en-US" dirty="0" err="1" smtClean="0"/>
              <a:t>a,b</a:t>
            </a:r>
            <a:r>
              <a:rPr lang="en-US" dirty="0" smtClean="0"/>
              <a:t>: in </a:t>
            </a:r>
            <a:r>
              <a:rPr lang="en-US" dirty="0" err="1" smtClean="0"/>
              <a:t>std_logic_vector</a:t>
            </a:r>
            <a:r>
              <a:rPr lang="en-US" dirty="0" smtClean="0"/>
              <a:t>(7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result_n</a:t>
            </a:r>
            <a:r>
              <a:rPr lang="en-US" dirty="0" smtClean="0"/>
              <a:t>: </a:t>
            </a:r>
            <a:r>
              <a:rPr lang="en-US" dirty="0" err="1" smtClean="0"/>
              <a:t>cout</a:t>
            </a:r>
            <a:r>
              <a:rPr lang="en-US" dirty="0" smtClean="0"/>
              <a:t> </a:t>
            </a:r>
            <a:r>
              <a:rPr lang="en-US" dirty="0" err="1"/>
              <a:t>std_logic_vector</a:t>
            </a:r>
            <a:r>
              <a:rPr lang="en-US" dirty="0"/>
              <a:t>(7 </a:t>
            </a:r>
            <a:r>
              <a:rPr lang="en-US" dirty="0" err="1"/>
              <a:t>downto</a:t>
            </a:r>
            <a:r>
              <a:rPr lang="en-US" dirty="0"/>
              <a:t> 0</a:t>
            </a:r>
            <a:r>
              <a:rPr lang="en-US" dirty="0" smtClean="0"/>
              <a:t>));</a:t>
            </a:r>
          </a:p>
          <a:p>
            <a:pPr marL="0" indent="0" algn="l" rtl="0">
              <a:buNone/>
            </a:pPr>
            <a:r>
              <a:rPr lang="en-US" dirty="0" smtClean="0"/>
              <a:t>End entity;</a:t>
            </a:r>
          </a:p>
          <a:p>
            <a:pPr marL="0" indent="0" algn="l" rtl="0">
              <a:buNone/>
            </a:pPr>
            <a:r>
              <a:rPr lang="en-US" dirty="0" smtClean="0"/>
              <a:t>Architecture </a:t>
            </a:r>
            <a:r>
              <a:rPr lang="en-US" dirty="0" err="1" smtClean="0"/>
              <a:t>beh</a:t>
            </a:r>
            <a:r>
              <a:rPr lang="en-US" dirty="0" smtClean="0"/>
              <a:t> of </a:t>
            </a:r>
            <a:r>
              <a:rPr lang="en-US" dirty="0" err="1" smtClean="0"/>
              <a:t>match_bits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   function matches(a1,b1: in </a:t>
            </a:r>
            <a:r>
              <a:rPr lang="en-US" dirty="0" err="1" smtClean="0"/>
              <a:t>std_logic_vector</a:t>
            </a:r>
            <a:r>
              <a:rPr lang="en-US" dirty="0" smtClean="0"/>
              <a:t>) return </a:t>
            </a:r>
            <a:r>
              <a:rPr lang="en-US" dirty="0" err="1" smtClean="0"/>
              <a:t>std_logic_vector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 smtClean="0"/>
              <a:t>     Variable result: </a:t>
            </a:r>
            <a:r>
              <a:rPr lang="en-US" dirty="0" err="1" smtClean="0"/>
              <a:t>std_logic_vector</a:t>
            </a:r>
            <a:r>
              <a:rPr lang="en-US" dirty="0" smtClean="0"/>
              <a:t>(a’length-1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</a:p>
          <a:p>
            <a:pPr marL="0" indent="0" algn="l" rtl="0">
              <a:buNone/>
            </a:pPr>
            <a:r>
              <a:rPr lang="en-US" dirty="0" smtClean="0"/>
              <a:t>   Begin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for </a:t>
            </a:r>
            <a:r>
              <a:rPr lang="en-US" dirty="0" err="1" smtClean="0"/>
              <a:t>i</a:t>
            </a:r>
            <a:r>
              <a:rPr lang="en-US" dirty="0" smtClean="0"/>
              <a:t> in </a:t>
            </a:r>
            <a:r>
              <a:rPr lang="en-US" dirty="0" err="1" smtClean="0"/>
              <a:t>a’range</a:t>
            </a:r>
            <a:r>
              <a:rPr lang="en-US" dirty="0" smtClean="0"/>
              <a:t> loop</a:t>
            </a:r>
          </a:p>
          <a:p>
            <a:pPr marL="0" indent="0" algn="l" rtl="0">
              <a:buNone/>
            </a:pPr>
            <a:r>
              <a:rPr lang="en-US" dirty="0" smtClean="0"/>
              <a:t>       result(</a:t>
            </a:r>
            <a:r>
              <a:rPr lang="en-US" dirty="0" err="1" smtClean="0"/>
              <a:t>i</a:t>
            </a:r>
            <a:r>
              <a:rPr lang="en-US" dirty="0" smtClean="0"/>
              <a:t>) := a(</a:t>
            </a:r>
            <a:r>
              <a:rPr lang="en-US" dirty="0" err="1" smtClean="0"/>
              <a:t>i</a:t>
            </a:r>
            <a:r>
              <a:rPr lang="en-US" dirty="0" smtClean="0"/>
              <a:t>) </a:t>
            </a:r>
            <a:r>
              <a:rPr lang="en-US" dirty="0" err="1" smtClean="0"/>
              <a:t>xnor</a:t>
            </a:r>
            <a:r>
              <a:rPr lang="en-US" dirty="0" smtClean="0"/>
              <a:t> b(</a:t>
            </a:r>
            <a:r>
              <a:rPr lang="en-US" dirty="0" err="1" smtClean="0"/>
              <a:t>i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end loop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return result;</a:t>
            </a:r>
          </a:p>
          <a:p>
            <a:pPr marL="0" indent="0" algn="l" rtl="0">
              <a:buNone/>
            </a:pPr>
            <a:r>
              <a:rPr lang="en-US" dirty="0" smtClean="0"/>
              <a:t>   End matches;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result_n</a:t>
            </a:r>
            <a:r>
              <a:rPr lang="en-US" dirty="0" smtClean="0"/>
              <a:t> &lt;= matches(</a:t>
            </a:r>
            <a:r>
              <a:rPr lang="en-US" dirty="0" err="1" smtClean="0"/>
              <a:t>a,b</a:t>
            </a:r>
            <a:r>
              <a:rPr lang="en-US" dirty="0" smtClean="0"/>
              <a:t>);</a:t>
            </a:r>
          </a:p>
          <a:p>
            <a:pPr marL="0" indent="0" algn="l" rtl="0">
              <a:buNone/>
            </a:pPr>
            <a:r>
              <a:rPr lang="en-US" dirty="0" smtClean="0"/>
              <a:t>End architecture;</a:t>
            </a:r>
          </a:p>
        </p:txBody>
      </p:sp>
    </p:spTree>
    <p:extLst>
      <p:ext uri="{BB962C8B-B14F-4D97-AF65-F5344CB8AC3E}">
        <p14:creationId xmlns:p14="http://schemas.microsoft.com/office/powerpoint/2010/main" xmlns="" val="91935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/>
              <a:t>استفاده از </a:t>
            </a:r>
            <a:r>
              <a:rPr lang="fa-IR" sz="3200" dirty="0" err="1" smtClean="0"/>
              <a:t>عملگرهای</a:t>
            </a:r>
            <a:r>
              <a:rPr lang="fa-IR" sz="3200" dirty="0" smtClean="0"/>
              <a:t> </a:t>
            </a:r>
            <a:r>
              <a:rPr lang="fa-IR" sz="3200" dirty="0" err="1" smtClean="0"/>
              <a:t>محاسباتی</a:t>
            </a:r>
            <a:r>
              <a:rPr lang="fa-IR" sz="3200" dirty="0" smtClean="0"/>
              <a:t> برای نوع </a:t>
            </a:r>
            <a:r>
              <a:rPr lang="en-US" sz="2800" dirty="0" err="1" smtClean="0"/>
              <a:t>std_logic_vector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err="1" smtClean="0"/>
              <a:t>اپرندهای</a:t>
            </a:r>
            <a:r>
              <a:rPr lang="fa-IR" dirty="0" smtClean="0"/>
              <a:t> نوع </a:t>
            </a:r>
            <a:r>
              <a:rPr lang="en-US" dirty="0" err="1" smtClean="0"/>
              <a:t>std_logic_vector</a:t>
            </a:r>
            <a:r>
              <a:rPr lang="fa-IR" dirty="0"/>
              <a:t> </a:t>
            </a:r>
            <a:r>
              <a:rPr lang="fa-IR" dirty="0" smtClean="0"/>
              <a:t>برای عملیات منطقی و </a:t>
            </a:r>
            <a:r>
              <a:rPr lang="fa-IR" dirty="0" err="1" smtClean="0"/>
              <a:t>مقایسه‌ای</a:t>
            </a:r>
            <a:r>
              <a:rPr lang="fa-IR" dirty="0" smtClean="0"/>
              <a:t> قابل استفاده است و عملیات </a:t>
            </a:r>
            <a:r>
              <a:rPr lang="fa-IR" dirty="0" err="1" smtClean="0"/>
              <a:t>محاسباتی</a:t>
            </a:r>
            <a:r>
              <a:rPr lang="fa-IR" dirty="0" smtClean="0"/>
              <a:t> بر روی </a:t>
            </a:r>
            <a:r>
              <a:rPr lang="fa-IR" dirty="0" err="1" smtClean="0"/>
              <a:t>آن‌ها</a:t>
            </a:r>
            <a:r>
              <a:rPr lang="fa-IR" dirty="0" smtClean="0"/>
              <a:t> قابل اعمال نیست.</a:t>
            </a:r>
            <a:endParaRPr lang="en-US" dirty="0" smtClean="0"/>
          </a:p>
          <a:p>
            <a:endParaRPr lang="en-US" dirty="0"/>
          </a:p>
          <a:p>
            <a:r>
              <a:rPr lang="fa-IR" sz="2400" dirty="0" smtClean="0"/>
              <a:t>در </a:t>
            </a:r>
            <a:r>
              <a:rPr lang="fa-IR" sz="2400" dirty="0" err="1" smtClean="0"/>
              <a:t>طرح‌هایی</a:t>
            </a:r>
            <a:r>
              <a:rPr lang="fa-IR" sz="2400" dirty="0" smtClean="0"/>
              <a:t> که ورودی، خروجی یا </a:t>
            </a:r>
            <a:r>
              <a:rPr lang="fa-IR" sz="2400" dirty="0" err="1" smtClean="0"/>
              <a:t>سیگنال‍های</a:t>
            </a:r>
            <a:r>
              <a:rPr lang="fa-IR" sz="2400" dirty="0" smtClean="0"/>
              <a:t> آن از نوع </a:t>
            </a:r>
            <a:r>
              <a:rPr lang="en-US" sz="2000" dirty="0" err="1" smtClean="0"/>
              <a:t>std_logic_vector</a:t>
            </a:r>
            <a:r>
              <a:rPr lang="fa-IR" sz="2400" dirty="0" smtClean="0"/>
              <a:t> هستند، چنانچه به عملیات حسابی (+، - و ...) نیاز داشته باشیم، از </a:t>
            </a:r>
            <a:r>
              <a:rPr lang="fa-IR" sz="2400" dirty="0" err="1" smtClean="0"/>
              <a:t>پکیج</a:t>
            </a:r>
            <a:r>
              <a:rPr lang="fa-IR" sz="2400" dirty="0" smtClean="0"/>
              <a:t> های زیر استفاده میکنیم.</a:t>
            </a:r>
            <a:endParaRPr lang="en-US" sz="2400" dirty="0" smtClean="0"/>
          </a:p>
          <a:p>
            <a:pPr lvl="1" algn="l" rtl="0"/>
            <a:r>
              <a:rPr lang="en-US" sz="2400" dirty="0" err="1" smtClean="0"/>
              <a:t>Ieee.std_logic_signed</a:t>
            </a:r>
            <a:endParaRPr lang="en-US" sz="2400" dirty="0" smtClean="0"/>
          </a:p>
          <a:p>
            <a:pPr lvl="1" algn="l" rtl="0"/>
            <a:r>
              <a:rPr lang="en-US" sz="2400" dirty="0" err="1" smtClean="0"/>
              <a:t>Ieee.std_logic_unsigned</a:t>
            </a:r>
            <a:endParaRPr lang="en-US" sz="2400" dirty="0"/>
          </a:p>
          <a:p>
            <a:pPr lvl="1" algn="l" rtl="0"/>
            <a:r>
              <a:rPr lang="en-US" sz="2400" dirty="0" err="1" smtClean="0"/>
              <a:t>Ieee.std_logic_arith</a:t>
            </a:r>
            <a:endParaRPr lang="en-US" sz="2400" dirty="0"/>
          </a:p>
          <a:p>
            <a:pPr lvl="1" algn="l" rtl="0"/>
            <a:endParaRPr lang="en-US" sz="2400" dirty="0" smtClean="0"/>
          </a:p>
          <a:p>
            <a:pPr lvl="1" algn="l" rtl="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69977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r"/>
            <a:r>
              <a:rPr lang="en-US" sz="2400" dirty="0" err="1" smtClean="0"/>
              <a:t>Ieee.std_logic_signed</a:t>
            </a:r>
            <a:r>
              <a:rPr lang="fa-IR" sz="2400" dirty="0" smtClean="0"/>
              <a:t>: تمام سیگنال های </a:t>
            </a:r>
            <a:r>
              <a:rPr lang="en-US" sz="2400" dirty="0" err="1" smtClean="0"/>
              <a:t>std_logic_vector</a:t>
            </a:r>
            <a:r>
              <a:rPr lang="fa-IR" sz="2400" dirty="0" smtClean="0"/>
              <a:t> معادل عدد </a:t>
            </a:r>
            <a:r>
              <a:rPr lang="en-US" sz="2400" dirty="0" smtClean="0"/>
              <a:t>integer</a:t>
            </a:r>
            <a:r>
              <a:rPr lang="fa-IR" sz="2400" dirty="0" smtClean="0"/>
              <a:t> علامت دار در نظر گرفته </a:t>
            </a:r>
            <a:r>
              <a:rPr lang="fa-IR" sz="2400" dirty="0" err="1" smtClean="0"/>
              <a:t>می‌شود</a:t>
            </a:r>
            <a:r>
              <a:rPr lang="fa-IR" sz="2400" dirty="0" smtClean="0"/>
              <a:t>. در نتیجه عملیات </a:t>
            </a:r>
            <a:r>
              <a:rPr lang="fa-IR" sz="2400" dirty="0" err="1" smtClean="0"/>
              <a:t>محاسباتی</a:t>
            </a:r>
            <a:r>
              <a:rPr lang="fa-IR" sz="2400" dirty="0" smtClean="0"/>
              <a:t> و </a:t>
            </a:r>
            <a:r>
              <a:rPr lang="fa-IR" sz="2400" dirty="0" err="1" smtClean="0"/>
              <a:t>مقایسه‌ای</a:t>
            </a:r>
            <a:r>
              <a:rPr lang="fa-IR" sz="2400" dirty="0" smtClean="0"/>
              <a:t> روی آنها قابل انجام خواهد بود.</a:t>
            </a:r>
            <a:endParaRPr lang="en-US" sz="2400" dirty="0"/>
          </a:p>
          <a:p>
            <a:pPr lvl="1"/>
            <a:r>
              <a:rPr lang="en-US" sz="2400" dirty="0" err="1" smtClean="0"/>
              <a:t>Ieee.std_logic_unsigned</a:t>
            </a:r>
            <a:r>
              <a:rPr lang="fa-IR" sz="2400" dirty="0" smtClean="0"/>
              <a:t>: </a:t>
            </a:r>
            <a:r>
              <a:rPr lang="fa-IR" sz="2400" dirty="0"/>
              <a:t>تمام سیگنال های </a:t>
            </a:r>
            <a:r>
              <a:rPr lang="en-US" sz="2400" dirty="0" err="1"/>
              <a:t>std_logic_vector</a:t>
            </a:r>
            <a:r>
              <a:rPr lang="fa-IR" sz="2400" dirty="0"/>
              <a:t> معادل عدد </a:t>
            </a:r>
            <a:r>
              <a:rPr lang="en-US" sz="2400" dirty="0"/>
              <a:t>integer</a:t>
            </a:r>
            <a:r>
              <a:rPr lang="fa-IR" sz="2400" dirty="0"/>
              <a:t> </a:t>
            </a:r>
            <a:r>
              <a:rPr lang="fa-IR" sz="2400" dirty="0" smtClean="0"/>
              <a:t>بدون علامت در </a:t>
            </a:r>
            <a:r>
              <a:rPr lang="fa-IR" sz="2400" dirty="0"/>
              <a:t>نظر گرفته </a:t>
            </a:r>
            <a:r>
              <a:rPr lang="fa-IR" sz="2400" dirty="0" err="1"/>
              <a:t>می‌شود</a:t>
            </a:r>
            <a:r>
              <a:rPr lang="fa-IR" sz="2400" dirty="0"/>
              <a:t>.</a:t>
            </a:r>
            <a:endParaRPr lang="en-US" sz="2400" dirty="0"/>
          </a:p>
          <a:p>
            <a:pPr lvl="1"/>
            <a:r>
              <a:rPr lang="en-US" sz="2400" dirty="0" err="1" smtClean="0"/>
              <a:t>Ieee.std_logic_arith</a:t>
            </a:r>
            <a:r>
              <a:rPr lang="fa-IR" sz="2400" dirty="0" smtClean="0"/>
              <a:t>: </a:t>
            </a:r>
            <a:r>
              <a:rPr lang="fa-IR" sz="2400" dirty="0"/>
              <a:t>تمام سیگنال های </a:t>
            </a:r>
            <a:r>
              <a:rPr lang="en-US" sz="2400" dirty="0" err="1"/>
              <a:t>std_logic_vector</a:t>
            </a:r>
            <a:r>
              <a:rPr lang="fa-IR" sz="2400" dirty="0"/>
              <a:t> معادل عدد </a:t>
            </a:r>
            <a:r>
              <a:rPr lang="en-US" sz="2400" dirty="0"/>
              <a:t>integer</a:t>
            </a:r>
            <a:r>
              <a:rPr lang="fa-IR" sz="2400" dirty="0"/>
              <a:t> علامت دار </a:t>
            </a:r>
            <a:r>
              <a:rPr lang="fa-IR" sz="2400" dirty="0" smtClean="0"/>
              <a:t>یا بدون علامت، متناسب با نیاز در </a:t>
            </a:r>
            <a:r>
              <a:rPr lang="fa-IR" sz="2400" dirty="0"/>
              <a:t>نظر گرفته </a:t>
            </a:r>
            <a:r>
              <a:rPr lang="fa-IR" sz="2400" dirty="0" err="1"/>
              <a:t>می‌شود</a:t>
            </a:r>
            <a:r>
              <a:rPr lang="fa-IR" sz="2400" dirty="0"/>
              <a:t>.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3557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400" dirty="0" smtClean="0"/>
              <a:t>مثال: طرحی شامل دو ورودی 4 بیتی </a:t>
            </a:r>
            <a:r>
              <a:rPr lang="en-US" sz="2400" dirty="0" smtClean="0"/>
              <a:t>a</a:t>
            </a:r>
            <a:r>
              <a:rPr lang="fa-IR" sz="2400" dirty="0" smtClean="0"/>
              <a:t> و</a:t>
            </a:r>
            <a:r>
              <a:rPr lang="en-US" sz="2400" dirty="0" smtClean="0"/>
              <a:t>b</a:t>
            </a:r>
            <a:r>
              <a:rPr lang="fa-IR" sz="2400" dirty="0" smtClean="0"/>
              <a:t> و یک خروجی 4 بیتی </a:t>
            </a:r>
            <a:r>
              <a:rPr lang="en-US" sz="2400" dirty="0" smtClean="0"/>
              <a:t>q</a:t>
            </a:r>
            <a:r>
              <a:rPr lang="fa-IR" sz="2400" dirty="0" smtClean="0"/>
              <a:t> از نوع </a:t>
            </a:r>
            <a:r>
              <a:rPr lang="en-US" sz="2400" dirty="0" err="1" smtClean="0"/>
              <a:t>std_logic_vector</a:t>
            </a:r>
            <a:r>
              <a:rPr lang="fa-IR" sz="2400" dirty="0" smtClean="0"/>
              <a:t>. </a:t>
            </a:r>
            <a:r>
              <a:rPr lang="fa-IR" sz="2400" dirty="0" err="1" smtClean="0"/>
              <a:t>ورودی‌های</a:t>
            </a:r>
            <a:r>
              <a:rPr lang="fa-IR" sz="2400" dirty="0" smtClean="0"/>
              <a:t> </a:t>
            </a:r>
            <a:r>
              <a:rPr lang="en-US" sz="2400" dirty="0" smtClean="0"/>
              <a:t>a</a:t>
            </a:r>
            <a:r>
              <a:rPr lang="fa-IR" sz="2400" dirty="0" smtClean="0"/>
              <a:t> و </a:t>
            </a:r>
            <a:r>
              <a:rPr lang="en-US" sz="2400" dirty="0" smtClean="0"/>
              <a:t>b</a:t>
            </a:r>
            <a:r>
              <a:rPr lang="fa-IR" sz="2400" dirty="0" smtClean="0"/>
              <a:t> را </a:t>
            </a:r>
            <a:r>
              <a:rPr lang="fa-IR" sz="2400" dirty="0" err="1" smtClean="0"/>
              <a:t>بصورت</a:t>
            </a:r>
            <a:r>
              <a:rPr lang="fa-IR" sz="2400" dirty="0" smtClean="0"/>
              <a:t> </a:t>
            </a:r>
            <a:r>
              <a:rPr lang="en-US" sz="2400" dirty="0" smtClean="0"/>
              <a:t>unsigned</a:t>
            </a:r>
            <a:r>
              <a:rPr lang="fa-IR" sz="2400" dirty="0" smtClean="0"/>
              <a:t> جمع و نتیجه را در </a:t>
            </a:r>
            <a:r>
              <a:rPr lang="en-US" sz="2400" dirty="0" smtClean="0"/>
              <a:t>q</a:t>
            </a:r>
            <a:r>
              <a:rPr lang="fa-IR" sz="2400" dirty="0" smtClean="0"/>
              <a:t> قرار دهید.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Use</a:t>
            </a:r>
            <a:r>
              <a:rPr lang="en-US" dirty="0"/>
              <a:t> </a:t>
            </a:r>
            <a:r>
              <a:rPr lang="en-US" dirty="0" err="1" smtClean="0"/>
              <a:t>ieee.std_logic_unsigned.all</a:t>
            </a:r>
            <a:r>
              <a:rPr lang="en-US" dirty="0" smtClean="0"/>
              <a:t>;</a:t>
            </a:r>
            <a:endParaRPr lang="fa-IR" dirty="0"/>
          </a:p>
          <a:p>
            <a:pPr marL="0" indent="0" algn="l" rtl="0">
              <a:buNone/>
            </a:pPr>
            <a:r>
              <a:rPr lang="en-US" dirty="0"/>
              <a:t>Entity </a:t>
            </a:r>
            <a:r>
              <a:rPr lang="en-US" dirty="0" smtClean="0"/>
              <a:t>unsigned </a:t>
            </a:r>
            <a:r>
              <a:rPr lang="en-US" dirty="0"/>
              <a:t>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port(</a:t>
            </a:r>
            <a:r>
              <a:rPr lang="en-US" dirty="0" err="1" smtClean="0"/>
              <a:t>a,b</a:t>
            </a:r>
            <a:r>
              <a:rPr lang="en-US" dirty="0" smtClean="0"/>
              <a:t>: </a:t>
            </a:r>
            <a:r>
              <a:rPr lang="en-US" dirty="0"/>
              <a:t>in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	</a:t>
            </a:r>
            <a:r>
              <a:rPr lang="en-US" dirty="0" smtClean="0"/>
              <a:t>q: </a:t>
            </a:r>
            <a:r>
              <a:rPr lang="en-US" dirty="0"/>
              <a:t>out </a:t>
            </a:r>
            <a:r>
              <a:rPr lang="en-US" dirty="0" err="1"/>
              <a:t>std_logic_vector</a:t>
            </a:r>
            <a:r>
              <a:rPr lang="en-US" dirty="0"/>
              <a:t>(3 </a:t>
            </a:r>
            <a:r>
              <a:rPr lang="en-US" dirty="0" err="1"/>
              <a:t>downto</a:t>
            </a:r>
            <a:r>
              <a:rPr lang="en-US" dirty="0"/>
              <a:t> 0</a:t>
            </a:r>
            <a:r>
              <a:rPr lang="en-US" dirty="0" smtClean="0"/>
              <a:t>));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End </a:t>
            </a:r>
            <a:r>
              <a:rPr lang="en-US" dirty="0" smtClean="0"/>
              <a:t>unsigned;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Architecture behavior of </a:t>
            </a:r>
            <a:r>
              <a:rPr lang="en-US" dirty="0" smtClean="0"/>
              <a:t>unsigned is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/>
              <a:t>     </a:t>
            </a:r>
            <a:r>
              <a:rPr lang="en-US" dirty="0" smtClean="0"/>
              <a:t>q&lt;= </a:t>
            </a:r>
            <a:r>
              <a:rPr lang="en-US" dirty="0" err="1" smtClean="0"/>
              <a:t>a+b</a:t>
            </a:r>
            <a:r>
              <a:rPr lang="en-US" dirty="0" smtClean="0"/>
              <a:t>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End;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9068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400" dirty="0" smtClean="0"/>
              <a:t>مثال: طرحی شامل دو ورودی 4 بیتی </a:t>
            </a:r>
            <a:r>
              <a:rPr lang="en-US" sz="2400" dirty="0" smtClean="0"/>
              <a:t>a</a:t>
            </a:r>
            <a:r>
              <a:rPr lang="fa-IR" sz="2400" dirty="0" smtClean="0"/>
              <a:t> و</a:t>
            </a:r>
            <a:r>
              <a:rPr lang="en-US" sz="2400" dirty="0" smtClean="0"/>
              <a:t>b</a:t>
            </a:r>
            <a:r>
              <a:rPr lang="fa-IR" sz="2400" dirty="0" smtClean="0"/>
              <a:t> و یک خروجی 4 بیتی </a:t>
            </a:r>
            <a:r>
              <a:rPr lang="en-US" sz="2400" dirty="0" smtClean="0"/>
              <a:t>q</a:t>
            </a:r>
            <a:r>
              <a:rPr lang="fa-IR" sz="2400" dirty="0" smtClean="0"/>
              <a:t> از نوع </a:t>
            </a:r>
            <a:r>
              <a:rPr lang="en-US" sz="2400" dirty="0" err="1" smtClean="0"/>
              <a:t>std_logic_vector</a:t>
            </a:r>
            <a:r>
              <a:rPr lang="fa-IR" sz="2400" dirty="0" smtClean="0"/>
              <a:t>. </a:t>
            </a:r>
            <a:r>
              <a:rPr lang="fa-IR" sz="2400" dirty="0" err="1" smtClean="0"/>
              <a:t>ورودی‌های</a:t>
            </a:r>
            <a:r>
              <a:rPr lang="fa-IR" sz="2400" dirty="0" smtClean="0"/>
              <a:t> </a:t>
            </a:r>
            <a:r>
              <a:rPr lang="en-US" sz="2400" dirty="0" smtClean="0"/>
              <a:t>a</a:t>
            </a:r>
            <a:r>
              <a:rPr lang="fa-IR" sz="2400" dirty="0" smtClean="0"/>
              <a:t> و </a:t>
            </a:r>
            <a:r>
              <a:rPr lang="en-US" sz="2400" dirty="0" smtClean="0"/>
              <a:t>b</a:t>
            </a:r>
            <a:r>
              <a:rPr lang="fa-IR" sz="2400" dirty="0" smtClean="0"/>
              <a:t> را </a:t>
            </a:r>
            <a:r>
              <a:rPr lang="fa-IR" sz="2400" dirty="0" err="1" smtClean="0"/>
              <a:t>بصورت</a:t>
            </a:r>
            <a:r>
              <a:rPr lang="fa-IR" sz="2400" dirty="0" smtClean="0"/>
              <a:t> </a:t>
            </a:r>
            <a:r>
              <a:rPr lang="en-US" sz="2400" dirty="0" smtClean="0"/>
              <a:t>signed</a:t>
            </a:r>
            <a:r>
              <a:rPr lang="fa-IR" sz="2400" dirty="0" smtClean="0"/>
              <a:t> با استفاده از </a:t>
            </a:r>
            <a:r>
              <a:rPr lang="fa-IR" sz="2400" dirty="0" err="1" smtClean="0"/>
              <a:t>پکیج</a:t>
            </a:r>
            <a:r>
              <a:rPr lang="fa-IR" sz="2400" dirty="0" smtClean="0"/>
              <a:t> </a:t>
            </a:r>
            <a:r>
              <a:rPr lang="en-US" sz="2400" dirty="0" err="1" smtClean="0"/>
              <a:t>std_logic_arith</a:t>
            </a:r>
            <a:r>
              <a:rPr lang="fa-IR" sz="2400" dirty="0"/>
              <a:t> </a:t>
            </a:r>
            <a:r>
              <a:rPr lang="fa-IR" sz="2400" dirty="0" smtClean="0"/>
              <a:t>جمع و نتیجه را در </a:t>
            </a:r>
            <a:r>
              <a:rPr lang="en-US" sz="2400" dirty="0" smtClean="0"/>
              <a:t>q</a:t>
            </a:r>
            <a:r>
              <a:rPr lang="fa-IR" sz="2400" dirty="0" smtClean="0"/>
              <a:t> قرار دهید.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 smtClean="0"/>
              <a:t>Use</a:t>
            </a:r>
            <a:r>
              <a:rPr lang="en-US" dirty="0"/>
              <a:t> </a:t>
            </a:r>
            <a:r>
              <a:rPr lang="en-US" dirty="0" err="1" smtClean="0"/>
              <a:t>ieee.std_logic_arith.all</a:t>
            </a:r>
            <a:r>
              <a:rPr lang="en-US" dirty="0" smtClean="0"/>
              <a:t>;</a:t>
            </a:r>
            <a:endParaRPr lang="fa-IR" dirty="0"/>
          </a:p>
          <a:p>
            <a:pPr marL="0" indent="0" algn="l" rtl="0">
              <a:buNone/>
            </a:pPr>
            <a:r>
              <a:rPr lang="en-US" dirty="0"/>
              <a:t>Entity </a:t>
            </a:r>
            <a:r>
              <a:rPr lang="en-US" dirty="0" smtClean="0"/>
              <a:t>unsigned </a:t>
            </a:r>
            <a:r>
              <a:rPr lang="en-US" dirty="0"/>
              <a:t>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port(</a:t>
            </a:r>
            <a:r>
              <a:rPr lang="en-US" dirty="0" err="1" smtClean="0"/>
              <a:t>a,b</a:t>
            </a:r>
            <a:r>
              <a:rPr lang="en-US" dirty="0" smtClean="0"/>
              <a:t>: </a:t>
            </a:r>
            <a:r>
              <a:rPr lang="en-US" dirty="0"/>
              <a:t>in </a:t>
            </a:r>
            <a:r>
              <a:rPr lang="en-US" dirty="0" err="1" smtClean="0"/>
              <a:t>std_logic_vector</a:t>
            </a:r>
            <a:r>
              <a:rPr lang="en-US" dirty="0" smtClean="0"/>
              <a:t>(3 </a:t>
            </a:r>
            <a:r>
              <a:rPr lang="en-US" dirty="0" err="1" smtClean="0"/>
              <a:t>downto</a:t>
            </a:r>
            <a:r>
              <a:rPr lang="en-US" dirty="0" smtClean="0"/>
              <a:t> 0);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	</a:t>
            </a:r>
            <a:r>
              <a:rPr lang="en-US" dirty="0" smtClean="0"/>
              <a:t>q: </a:t>
            </a:r>
            <a:r>
              <a:rPr lang="en-US" dirty="0"/>
              <a:t>out </a:t>
            </a:r>
            <a:r>
              <a:rPr lang="en-US" dirty="0" err="1"/>
              <a:t>std_logic_vector</a:t>
            </a:r>
            <a:r>
              <a:rPr lang="en-US" dirty="0"/>
              <a:t>(3 </a:t>
            </a:r>
            <a:r>
              <a:rPr lang="en-US" dirty="0" err="1"/>
              <a:t>downto</a:t>
            </a:r>
            <a:r>
              <a:rPr lang="en-US" dirty="0"/>
              <a:t> 0</a:t>
            </a:r>
            <a:r>
              <a:rPr lang="en-US" dirty="0" smtClean="0"/>
              <a:t>));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End </a:t>
            </a:r>
            <a:r>
              <a:rPr lang="en-US" dirty="0" smtClean="0"/>
              <a:t>unsigned;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Architecture behavior of </a:t>
            </a:r>
            <a:r>
              <a:rPr lang="en-US" dirty="0" smtClean="0"/>
              <a:t>unsigned is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/>
              <a:t>     </a:t>
            </a:r>
            <a:r>
              <a:rPr lang="en-US" dirty="0" smtClean="0"/>
              <a:t>q&lt;= signed(a)+signed(b);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End;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4870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تبدیل نوع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err="1" smtClean="0"/>
              <a:t>پکیج</a:t>
            </a:r>
            <a:r>
              <a:rPr lang="fa-IR" dirty="0" smtClean="0"/>
              <a:t> </a:t>
            </a:r>
            <a:r>
              <a:rPr lang="en-US" dirty="0" smtClean="0"/>
              <a:t>std_logic_1164</a:t>
            </a:r>
            <a:r>
              <a:rPr lang="fa-IR" dirty="0" smtClean="0"/>
              <a:t> دارای توابع زیر برای تبدیل نوع است:</a:t>
            </a:r>
          </a:p>
          <a:p>
            <a:pPr lvl="1" algn="l" rtl="0"/>
            <a:r>
              <a:rPr lang="en-US" dirty="0" err="1" smtClean="0"/>
              <a:t>To_bit</a:t>
            </a:r>
            <a:r>
              <a:rPr lang="en-US" dirty="0" smtClean="0"/>
              <a:t>(</a:t>
            </a:r>
            <a:r>
              <a:rPr lang="fa-IR" dirty="0" smtClean="0"/>
              <a:t>عبارت</a:t>
            </a:r>
            <a:r>
              <a:rPr lang="en-US" dirty="0" smtClean="0"/>
              <a:t>);  -- bit</a:t>
            </a:r>
            <a:r>
              <a:rPr lang="fa-IR" dirty="0" smtClean="0"/>
              <a:t> به </a:t>
            </a:r>
            <a:r>
              <a:rPr lang="en-US" dirty="0" smtClean="0"/>
              <a:t> </a:t>
            </a:r>
            <a:r>
              <a:rPr lang="en-US" dirty="0" err="1" smtClean="0"/>
              <a:t>std_logic</a:t>
            </a:r>
            <a:r>
              <a:rPr lang="fa-IR" dirty="0" smtClean="0"/>
              <a:t> تبدیل </a:t>
            </a:r>
          </a:p>
          <a:p>
            <a:pPr lvl="1" algn="l" rtl="0"/>
            <a:r>
              <a:rPr lang="en-US" dirty="0" err="1" smtClean="0"/>
              <a:t>To_stdlogic</a:t>
            </a:r>
            <a:r>
              <a:rPr lang="en-US" dirty="0" smtClean="0"/>
              <a:t>(</a:t>
            </a:r>
            <a:r>
              <a:rPr lang="fa-IR" dirty="0"/>
              <a:t>عبارت</a:t>
            </a:r>
            <a:r>
              <a:rPr lang="en-US" dirty="0"/>
              <a:t>);  -- </a:t>
            </a:r>
            <a:r>
              <a:rPr lang="en-US" dirty="0" err="1"/>
              <a:t>std_logic</a:t>
            </a:r>
            <a:r>
              <a:rPr lang="fa-IR" dirty="0" smtClean="0"/>
              <a:t> به </a:t>
            </a:r>
            <a:r>
              <a:rPr lang="en-US" dirty="0" smtClean="0"/>
              <a:t>bit</a:t>
            </a:r>
            <a:r>
              <a:rPr lang="fa-IR" dirty="0" smtClean="0"/>
              <a:t>تبدیل </a:t>
            </a:r>
            <a:endParaRPr lang="fa-IR" dirty="0"/>
          </a:p>
          <a:p>
            <a:pPr lvl="1"/>
            <a:r>
              <a:rPr lang="fa-IR" dirty="0" smtClean="0"/>
              <a:t>تبدیل </a:t>
            </a:r>
            <a:r>
              <a:rPr lang="en-US" dirty="0" err="1" smtClean="0"/>
              <a:t>std_logic_vector</a:t>
            </a:r>
            <a:r>
              <a:rPr lang="fa-IR" dirty="0" smtClean="0"/>
              <a:t> به </a:t>
            </a:r>
            <a:r>
              <a:rPr lang="en-US" dirty="0" smtClean="0"/>
              <a:t> </a:t>
            </a:r>
            <a:r>
              <a:rPr lang="en-US" dirty="0" err="1" smtClean="0"/>
              <a:t>bit_vector</a:t>
            </a:r>
            <a:r>
              <a:rPr lang="fa-IR" dirty="0"/>
              <a:t>:</a:t>
            </a:r>
            <a:endParaRPr lang="en-US" dirty="0" smtClean="0"/>
          </a:p>
          <a:p>
            <a:pPr marL="393192" lvl="1" indent="0" algn="l" rtl="0">
              <a:buNone/>
            </a:pPr>
            <a:r>
              <a:rPr lang="en-US" dirty="0" err="1" smtClean="0"/>
              <a:t>To_bitvector</a:t>
            </a:r>
            <a:r>
              <a:rPr lang="en-US" dirty="0" smtClean="0"/>
              <a:t>(</a:t>
            </a:r>
            <a:r>
              <a:rPr lang="fa-IR" dirty="0"/>
              <a:t>عبارت</a:t>
            </a:r>
            <a:r>
              <a:rPr lang="en-US" dirty="0"/>
              <a:t>);  </a:t>
            </a:r>
            <a:endParaRPr lang="en-US" dirty="0" smtClean="0"/>
          </a:p>
          <a:p>
            <a:pPr lvl="1"/>
            <a:r>
              <a:rPr lang="fa-IR" dirty="0"/>
              <a:t>تبدیل </a:t>
            </a:r>
            <a:r>
              <a:rPr lang="en-US" dirty="0" err="1"/>
              <a:t>bit_vector</a:t>
            </a:r>
            <a:r>
              <a:rPr lang="fa-IR" dirty="0"/>
              <a:t> به </a:t>
            </a:r>
            <a:r>
              <a:rPr lang="en-US" dirty="0" err="1" smtClean="0"/>
              <a:t>std_logic_vector</a:t>
            </a:r>
            <a:r>
              <a:rPr lang="fa-IR" dirty="0" smtClean="0"/>
              <a:t>:</a:t>
            </a:r>
            <a:endParaRPr lang="en-US" dirty="0"/>
          </a:p>
          <a:p>
            <a:pPr marL="393192" lvl="1" indent="0" algn="l" rtl="0">
              <a:buNone/>
            </a:pPr>
            <a:r>
              <a:rPr lang="en-US" dirty="0" err="1" smtClean="0"/>
              <a:t>To_stdlogicvector</a:t>
            </a:r>
            <a:r>
              <a:rPr lang="en-US" dirty="0" smtClean="0"/>
              <a:t>(</a:t>
            </a:r>
            <a:r>
              <a:rPr lang="fa-IR" dirty="0"/>
              <a:t>عبارت</a:t>
            </a:r>
            <a:r>
              <a:rPr lang="en-US" dirty="0"/>
              <a:t>);  </a:t>
            </a:r>
            <a:endParaRPr lang="fa-IR" dirty="0" smtClean="0"/>
          </a:p>
          <a:p>
            <a:pPr lvl="1"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4112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تبدیل نوع: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err="1" smtClean="0"/>
              <a:t>Conv_integer</a:t>
            </a:r>
            <a:r>
              <a:rPr lang="en-US" dirty="0" smtClean="0"/>
              <a:t> (</a:t>
            </a:r>
            <a:r>
              <a:rPr lang="en-US" dirty="0" err="1" smtClean="0"/>
              <a:t>arg:std_logic_vector</a:t>
            </a:r>
            <a:r>
              <a:rPr lang="en-US" dirty="0" smtClean="0"/>
              <a:t>)</a:t>
            </a:r>
          </a:p>
          <a:p>
            <a:pPr marL="0" indent="0" algn="r">
              <a:buNone/>
            </a:pPr>
            <a:r>
              <a:rPr lang="fa-IR" dirty="0" smtClean="0"/>
              <a:t>برای تبدیل </a:t>
            </a:r>
            <a:r>
              <a:rPr lang="en-US" dirty="0" err="1" smtClean="0"/>
              <a:t>std_logic_vector</a:t>
            </a:r>
            <a:r>
              <a:rPr lang="fa-IR" dirty="0" smtClean="0"/>
              <a:t> به </a:t>
            </a:r>
            <a:r>
              <a:rPr lang="en-US" dirty="0" smtClean="0"/>
              <a:t>integer</a:t>
            </a:r>
          </a:p>
          <a:p>
            <a:pPr marL="0" indent="0" algn="r">
              <a:buNone/>
            </a:pPr>
            <a:endParaRPr lang="en-US" dirty="0"/>
          </a:p>
          <a:p>
            <a:pPr algn="l" rtl="0"/>
            <a:r>
              <a:rPr lang="en-US" dirty="0" err="1"/>
              <a:t>Conv_std_logic_vector</a:t>
            </a:r>
            <a:r>
              <a:rPr lang="en-US" dirty="0"/>
              <a:t>(</a:t>
            </a:r>
            <a:r>
              <a:rPr lang="en-US" dirty="0" err="1"/>
              <a:t>arg:integer</a:t>
            </a:r>
            <a:r>
              <a:rPr lang="en-US" dirty="0" smtClean="0"/>
              <a:t>, </a:t>
            </a:r>
            <a:r>
              <a:rPr lang="en-US" dirty="0" err="1" smtClean="0"/>
              <a:t>size:integer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r>
              <a:rPr lang="fa-IR" dirty="0"/>
              <a:t>برای تبدیل </a:t>
            </a:r>
            <a:r>
              <a:rPr lang="en-US" dirty="0" smtClean="0"/>
              <a:t>integer</a:t>
            </a:r>
            <a:r>
              <a:rPr lang="fa-IR" dirty="0" smtClean="0"/>
              <a:t> به </a:t>
            </a:r>
            <a:r>
              <a:rPr lang="en-US" dirty="0" err="1"/>
              <a:t>std_logic_vector</a:t>
            </a:r>
            <a:endParaRPr lang="en-US" dirty="0"/>
          </a:p>
          <a:p>
            <a:pPr marL="0" indent="0" algn="r">
              <a:buNone/>
            </a:pPr>
            <a:r>
              <a:rPr lang="en-US" dirty="0" err="1" smtClean="0"/>
              <a:t>Arg</a:t>
            </a:r>
            <a:r>
              <a:rPr lang="fa-IR" dirty="0" smtClean="0"/>
              <a:t> باید </a:t>
            </a:r>
            <a:r>
              <a:rPr lang="fa-IR" dirty="0" err="1" smtClean="0"/>
              <a:t>بصورت</a:t>
            </a:r>
            <a:r>
              <a:rPr lang="fa-IR" dirty="0" smtClean="0"/>
              <a:t> </a:t>
            </a:r>
            <a:r>
              <a:rPr lang="en-US" dirty="0" smtClean="0"/>
              <a:t>integer</a:t>
            </a:r>
            <a:r>
              <a:rPr lang="fa-IR" dirty="0" smtClean="0"/>
              <a:t>، </a:t>
            </a:r>
            <a:r>
              <a:rPr lang="en-US" dirty="0" smtClean="0"/>
              <a:t>signed</a:t>
            </a:r>
            <a:r>
              <a:rPr lang="fa-IR" dirty="0" smtClean="0"/>
              <a:t> یا </a:t>
            </a:r>
            <a:r>
              <a:rPr lang="en-US" dirty="0" smtClean="0"/>
              <a:t>unsigned</a:t>
            </a:r>
            <a:r>
              <a:rPr lang="fa-IR" dirty="0" smtClean="0"/>
              <a:t> باشد.</a:t>
            </a:r>
          </a:p>
          <a:p>
            <a:pPr marL="0" indent="0" algn="r">
              <a:buNone/>
            </a:pPr>
            <a:r>
              <a:rPr lang="en-US" dirty="0" smtClean="0"/>
              <a:t>Size</a:t>
            </a:r>
            <a:r>
              <a:rPr lang="fa-IR" dirty="0" smtClean="0"/>
              <a:t> تعداد بیتی که حاصل باید داشته باشد مشخص </a:t>
            </a:r>
            <a:r>
              <a:rPr lang="fa-IR" dirty="0" err="1" smtClean="0"/>
              <a:t>می‌کند</a:t>
            </a:r>
            <a:r>
              <a:rPr lang="fa-I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0868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704088"/>
            <a:ext cx="8496944" cy="1143000"/>
          </a:xfrm>
        </p:spPr>
        <p:txBody>
          <a:bodyPr>
            <a:noAutofit/>
          </a:bodyPr>
          <a:lstStyle/>
          <a:p>
            <a:r>
              <a:rPr lang="fa-IR" sz="2000" dirty="0" smtClean="0"/>
              <a:t>مثال: </a:t>
            </a:r>
            <a:r>
              <a:rPr lang="fa-IR" sz="2000" dirty="0" err="1" smtClean="0"/>
              <a:t>برنامه‌ای</a:t>
            </a:r>
            <a:r>
              <a:rPr lang="fa-IR" sz="2000" dirty="0" smtClean="0"/>
              <a:t> که </a:t>
            </a:r>
            <a:r>
              <a:rPr lang="fa-IR" sz="2000" dirty="0" err="1" smtClean="0"/>
              <a:t>ورودی‌های</a:t>
            </a:r>
            <a:r>
              <a:rPr lang="fa-IR" sz="2000" dirty="0" smtClean="0"/>
              <a:t> 3 بیتی </a:t>
            </a:r>
            <a:r>
              <a:rPr lang="en-US" sz="2000" dirty="0" smtClean="0"/>
              <a:t>a</a:t>
            </a:r>
            <a:r>
              <a:rPr lang="fa-IR" sz="2000" dirty="0" smtClean="0"/>
              <a:t> و </a:t>
            </a:r>
            <a:r>
              <a:rPr lang="en-US" sz="2000" dirty="0" smtClean="0"/>
              <a:t>b</a:t>
            </a:r>
            <a:r>
              <a:rPr lang="fa-IR" sz="2000" dirty="0" smtClean="0"/>
              <a:t> از نوع </a:t>
            </a:r>
            <a:r>
              <a:rPr lang="en-US" sz="2000" dirty="0" err="1" smtClean="0"/>
              <a:t>std_logic_vector</a:t>
            </a:r>
            <a:r>
              <a:rPr lang="fa-IR" sz="2000" dirty="0" smtClean="0"/>
              <a:t> را:</a:t>
            </a:r>
            <a:br>
              <a:rPr lang="fa-IR" sz="2000" dirty="0" smtClean="0"/>
            </a:br>
            <a:r>
              <a:rPr lang="fa-IR" sz="2000" dirty="0" smtClean="0"/>
              <a:t>الف: تبدیل به </a:t>
            </a:r>
            <a:r>
              <a:rPr lang="en-US" sz="2000" dirty="0" smtClean="0"/>
              <a:t>integer</a:t>
            </a:r>
            <a:r>
              <a:rPr lang="fa-IR" sz="2000" dirty="0" smtClean="0"/>
              <a:t> نموده و با هم جمع نماید و نتیجه را در </a:t>
            </a:r>
            <a:r>
              <a:rPr lang="en-US" sz="2000" dirty="0" err="1" smtClean="0"/>
              <a:t>sumi</a:t>
            </a:r>
            <a:r>
              <a:rPr lang="fa-IR" sz="2000" dirty="0" smtClean="0"/>
              <a:t> </a:t>
            </a:r>
            <a:r>
              <a:rPr lang="fa-IR" sz="2000" dirty="0" err="1" smtClean="0"/>
              <a:t>بصورت</a:t>
            </a:r>
            <a:r>
              <a:rPr lang="fa-IR" sz="2000" dirty="0" smtClean="0"/>
              <a:t> </a:t>
            </a:r>
            <a:r>
              <a:rPr lang="en-US" sz="2000" dirty="0" smtClean="0"/>
              <a:t>integer</a:t>
            </a:r>
            <a:r>
              <a:rPr lang="fa-IR" sz="2000" dirty="0" smtClean="0"/>
              <a:t> قرار دهد.</a:t>
            </a:r>
            <a:br>
              <a:rPr lang="fa-IR" sz="2000" dirty="0" smtClean="0"/>
            </a:br>
            <a:r>
              <a:rPr lang="fa-IR" sz="2000" dirty="0" smtClean="0"/>
              <a:t>ب: تبدیل </a:t>
            </a:r>
            <a:r>
              <a:rPr lang="en-US" sz="2000" dirty="0" err="1" smtClean="0"/>
              <a:t>sumi</a:t>
            </a:r>
            <a:r>
              <a:rPr lang="fa-IR" sz="2000" dirty="0" smtClean="0"/>
              <a:t> به </a:t>
            </a:r>
            <a:r>
              <a:rPr lang="en-US" sz="2000" dirty="0" err="1" smtClean="0"/>
              <a:t>std_logic_vector</a:t>
            </a:r>
            <a:r>
              <a:rPr lang="fa-IR" sz="2000" dirty="0" smtClean="0"/>
              <a:t> 4 بیتی و انتقال آن به خروجی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7088"/>
            <a:ext cx="8229600" cy="5010912"/>
          </a:xfrm>
        </p:spPr>
        <p:txBody>
          <a:bodyPr>
            <a:normAutofit fontScale="70000" lnSpcReduction="20000"/>
          </a:bodyPr>
          <a:lstStyle/>
          <a:p>
            <a:pPr marL="0" indent="0" algn="l" rtl="0">
              <a:buNone/>
            </a:pPr>
            <a:r>
              <a:rPr lang="en-US" dirty="0"/>
              <a:t>Library </a:t>
            </a:r>
            <a:r>
              <a:rPr lang="en-US" dirty="0" err="1"/>
              <a:t>ieee</a:t>
            </a:r>
            <a:r>
              <a:rPr lang="en-US" dirty="0"/>
              <a:t>;</a:t>
            </a:r>
          </a:p>
          <a:p>
            <a:pPr marL="0" indent="0" algn="l" rtl="0">
              <a:buNone/>
            </a:pPr>
            <a:r>
              <a:rPr lang="en-US" dirty="0"/>
              <a:t>Use ieee.std_logic_1164.all;</a:t>
            </a:r>
          </a:p>
          <a:p>
            <a:pPr marL="0" indent="0" algn="l" rtl="0">
              <a:buNone/>
            </a:pPr>
            <a:r>
              <a:rPr lang="en-US" dirty="0"/>
              <a:t>Use </a:t>
            </a:r>
            <a:r>
              <a:rPr lang="en-US" dirty="0" err="1" smtClean="0"/>
              <a:t>ieee.std_logic_unsigned.all</a:t>
            </a:r>
            <a:r>
              <a:rPr lang="en-US" dirty="0"/>
              <a:t>;</a:t>
            </a:r>
            <a:endParaRPr lang="fa-IR" dirty="0"/>
          </a:p>
          <a:p>
            <a:pPr marL="0" indent="0" algn="l" rtl="0">
              <a:buNone/>
            </a:pPr>
            <a:r>
              <a:rPr lang="en-US" dirty="0" smtClean="0"/>
              <a:t>Entity adder is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	port(</a:t>
            </a:r>
            <a:r>
              <a:rPr lang="en-US" dirty="0" err="1"/>
              <a:t>a,b</a:t>
            </a:r>
            <a:r>
              <a:rPr lang="en-US" dirty="0"/>
              <a:t>: in </a:t>
            </a:r>
            <a:r>
              <a:rPr lang="en-US" dirty="0" err="1" smtClean="0"/>
              <a:t>std_logic_vector</a:t>
            </a:r>
            <a:r>
              <a:rPr lang="en-US" dirty="0" smtClean="0"/>
              <a:t>(</a:t>
            </a:r>
            <a:r>
              <a:rPr lang="fa-IR" dirty="0" smtClean="0"/>
              <a:t>2</a:t>
            </a:r>
            <a:r>
              <a:rPr lang="en-US" dirty="0" smtClean="0"/>
              <a:t> </a:t>
            </a:r>
            <a:r>
              <a:rPr lang="en-US" dirty="0" err="1"/>
              <a:t>downto</a:t>
            </a:r>
            <a:r>
              <a:rPr lang="en-US" dirty="0"/>
              <a:t> 0);</a:t>
            </a:r>
          </a:p>
          <a:p>
            <a:pPr marL="0" indent="0" algn="l" rtl="0">
              <a:buNone/>
            </a:pPr>
            <a:r>
              <a:rPr lang="en-US" dirty="0"/>
              <a:t>		</a:t>
            </a:r>
            <a:r>
              <a:rPr lang="en-US" dirty="0" smtClean="0"/>
              <a:t>sum: </a:t>
            </a:r>
            <a:r>
              <a:rPr lang="en-US" dirty="0"/>
              <a:t>out </a:t>
            </a:r>
            <a:r>
              <a:rPr lang="en-US" dirty="0" err="1"/>
              <a:t>std_logic_vector</a:t>
            </a:r>
            <a:r>
              <a:rPr lang="en-US" dirty="0"/>
              <a:t>(3 </a:t>
            </a:r>
            <a:r>
              <a:rPr lang="en-US" dirty="0" err="1"/>
              <a:t>downto</a:t>
            </a:r>
            <a:r>
              <a:rPr lang="en-US" dirty="0"/>
              <a:t> 0));</a:t>
            </a:r>
          </a:p>
          <a:p>
            <a:pPr marL="0" indent="0" algn="l" rtl="0">
              <a:buNone/>
            </a:pPr>
            <a:r>
              <a:rPr lang="en-US" dirty="0"/>
              <a:t>End </a:t>
            </a:r>
            <a:r>
              <a:rPr lang="en-US" dirty="0" smtClean="0"/>
              <a:t>adder;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Architecture behavior of </a:t>
            </a:r>
            <a:r>
              <a:rPr lang="en-US" dirty="0" smtClean="0"/>
              <a:t>adder is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Begin</a:t>
            </a:r>
          </a:p>
          <a:p>
            <a:pPr marL="0" indent="0" algn="l" rtl="0">
              <a:buNone/>
            </a:pPr>
            <a:r>
              <a:rPr lang="en-US" dirty="0"/>
              <a:t>     </a:t>
            </a:r>
            <a:r>
              <a:rPr lang="en-US" dirty="0" smtClean="0"/>
              <a:t>process(</a:t>
            </a:r>
            <a:r>
              <a:rPr lang="en-US" dirty="0" err="1" smtClean="0"/>
              <a:t>a,b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variable </a:t>
            </a:r>
            <a:r>
              <a:rPr lang="en-US" dirty="0" err="1" smtClean="0"/>
              <a:t>sumi:integer</a:t>
            </a:r>
            <a:r>
              <a:rPr lang="en-US" dirty="0" smtClean="0"/>
              <a:t>;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  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err="1" smtClean="0"/>
              <a:t>sumi</a:t>
            </a:r>
            <a:r>
              <a:rPr lang="en-US" dirty="0" smtClean="0"/>
              <a:t> := </a:t>
            </a:r>
            <a:r>
              <a:rPr lang="en-US" dirty="0" err="1" smtClean="0"/>
              <a:t>conv_integer</a:t>
            </a:r>
            <a:r>
              <a:rPr lang="en-US" dirty="0" smtClean="0"/>
              <a:t>(a)+</a:t>
            </a:r>
            <a:r>
              <a:rPr lang="en-US" dirty="0" err="1" smtClean="0"/>
              <a:t>conv_integer</a:t>
            </a:r>
            <a:r>
              <a:rPr lang="en-US" dirty="0" smtClean="0"/>
              <a:t>(b);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sum &lt;= </a:t>
            </a:r>
            <a:r>
              <a:rPr lang="en-US" dirty="0" err="1" smtClean="0"/>
              <a:t>conv_std_logic_vector</a:t>
            </a:r>
            <a:r>
              <a:rPr lang="en-US" dirty="0" smtClean="0"/>
              <a:t>(sumi,4);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End</a:t>
            </a:r>
            <a:r>
              <a:rPr lang="en-US" dirty="0" smtClean="0"/>
              <a:t>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1455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مقدمه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</a:t>
            </a:r>
            <a:r>
              <a:rPr lang="en-US" dirty="0" smtClean="0"/>
              <a:t>VHDL</a:t>
            </a:r>
            <a:r>
              <a:rPr lang="fa-IR" dirty="0" smtClean="0"/>
              <a:t>، </a:t>
            </a:r>
            <a:r>
              <a:rPr lang="fa-IR" dirty="0" err="1" smtClean="0"/>
              <a:t>برنامه‌های</a:t>
            </a:r>
            <a:r>
              <a:rPr lang="fa-IR" dirty="0" smtClean="0"/>
              <a:t> فرعی که شامل تابع (</a:t>
            </a:r>
            <a:r>
              <a:rPr lang="en-US" dirty="0" smtClean="0"/>
              <a:t>function</a:t>
            </a:r>
            <a:r>
              <a:rPr lang="fa-IR" dirty="0" smtClean="0"/>
              <a:t>) و روال (</a:t>
            </a:r>
            <a:r>
              <a:rPr lang="en-US" dirty="0" smtClean="0"/>
              <a:t>procedure</a:t>
            </a:r>
            <a:r>
              <a:rPr lang="fa-IR" dirty="0" smtClean="0"/>
              <a:t>) هستند، برای انجام عملیات و </a:t>
            </a:r>
            <a:r>
              <a:rPr lang="fa-IR" dirty="0" err="1" smtClean="0"/>
              <a:t>محاسباتی</a:t>
            </a:r>
            <a:r>
              <a:rPr lang="fa-IR" dirty="0" smtClean="0"/>
              <a:t> که بطور مکرر مورد نیاز است، استفاده </a:t>
            </a:r>
            <a:r>
              <a:rPr lang="fa-IR" dirty="0" err="1" smtClean="0"/>
              <a:t>می‌شوند</a:t>
            </a:r>
            <a:r>
              <a:rPr lang="fa-IR" dirty="0" smtClean="0"/>
              <a:t>.</a:t>
            </a:r>
            <a:endParaRPr lang="en-US" dirty="0" smtClean="0"/>
          </a:p>
          <a:p>
            <a:endParaRPr lang="en-US" dirty="0"/>
          </a:p>
          <a:p>
            <a:r>
              <a:rPr lang="fa-IR" dirty="0" smtClean="0"/>
              <a:t>در </a:t>
            </a:r>
            <a:r>
              <a:rPr lang="en-US" dirty="0" smtClean="0"/>
              <a:t>VHDL</a:t>
            </a:r>
            <a:r>
              <a:rPr lang="fa-IR" dirty="0" smtClean="0"/>
              <a:t>، تابع، روال، مقدار ثابت، </a:t>
            </a:r>
            <a:r>
              <a:rPr lang="fa-IR" dirty="0" err="1" smtClean="0"/>
              <a:t>نوع‌هایی</a:t>
            </a:r>
            <a:r>
              <a:rPr lang="fa-IR" dirty="0" smtClean="0"/>
              <a:t> که کاربر تعریف </a:t>
            </a:r>
            <a:r>
              <a:rPr lang="fa-IR" dirty="0" err="1" smtClean="0"/>
              <a:t>می‌کند</a:t>
            </a:r>
            <a:r>
              <a:rPr lang="fa-IR" dirty="0" smtClean="0"/>
              <a:t> و ... در یک </a:t>
            </a:r>
            <a:r>
              <a:rPr lang="fa-IR" dirty="0" err="1" smtClean="0"/>
              <a:t>پکیج</a:t>
            </a:r>
            <a:r>
              <a:rPr lang="fa-IR" dirty="0" smtClean="0"/>
              <a:t> قرار داده </a:t>
            </a:r>
            <a:r>
              <a:rPr lang="fa-IR" dirty="0" err="1" smtClean="0"/>
              <a:t>می‌شود</a:t>
            </a:r>
            <a:r>
              <a:rPr lang="fa-IR" dirty="0" smtClean="0"/>
              <a:t> تا تمام </a:t>
            </a:r>
            <a:r>
              <a:rPr lang="fa-IR" dirty="0" err="1" smtClean="0"/>
              <a:t>کاربرها</a:t>
            </a:r>
            <a:r>
              <a:rPr lang="fa-IR" dirty="0" smtClean="0"/>
              <a:t> بتوانند از آن </a:t>
            </a:r>
            <a:r>
              <a:rPr lang="fa-IR" dirty="0" err="1" smtClean="0"/>
              <a:t>پکیج</a:t>
            </a:r>
            <a:r>
              <a:rPr lang="fa-IR" dirty="0" smtClean="0"/>
              <a:t> و امکانات آن استفاده کنند.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6904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روال (</a:t>
            </a:r>
            <a:r>
              <a:rPr lang="en-US" dirty="0" smtClean="0"/>
              <a:t>procedure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پارامترهای روال </a:t>
            </a:r>
            <a:r>
              <a:rPr lang="fa-IR" dirty="0" err="1" smtClean="0"/>
              <a:t>می‌توانند</a:t>
            </a:r>
            <a:r>
              <a:rPr lang="fa-IR" dirty="0" smtClean="0"/>
              <a:t> ورودی، خروجی یا ورودی/خروجی باشند.</a:t>
            </a:r>
          </a:p>
          <a:p>
            <a:r>
              <a:rPr lang="fa-IR" dirty="0" smtClean="0"/>
              <a:t>مثال: </a:t>
            </a:r>
            <a:r>
              <a:rPr lang="fa-IR" dirty="0" err="1" smtClean="0"/>
              <a:t>روالی</a:t>
            </a:r>
            <a:r>
              <a:rPr lang="fa-IR" dirty="0" smtClean="0"/>
              <a:t> برای تعریف </a:t>
            </a:r>
            <a:r>
              <a:rPr lang="en-US" dirty="0" err="1" smtClean="0"/>
              <a:t>full_adder</a:t>
            </a:r>
            <a:endParaRPr lang="en-US" dirty="0" smtClean="0"/>
          </a:p>
          <a:p>
            <a:pPr algn="l" rtl="0"/>
            <a:r>
              <a:rPr lang="en-US" dirty="0" smtClean="0"/>
              <a:t>Procedure </a:t>
            </a:r>
            <a:r>
              <a:rPr lang="en-US" dirty="0" err="1" smtClean="0"/>
              <a:t>full_adder</a:t>
            </a:r>
            <a:r>
              <a:rPr lang="en-US" dirty="0" smtClean="0"/>
              <a:t> (</a:t>
            </a:r>
            <a:r>
              <a:rPr lang="en-US" dirty="0" err="1" smtClean="0"/>
              <a:t>a,b,c</a:t>
            </a:r>
            <a:r>
              <a:rPr lang="en-US" dirty="0" smtClean="0"/>
              <a:t>: in </a:t>
            </a:r>
            <a:r>
              <a:rPr lang="en-US" dirty="0" err="1" smtClean="0"/>
              <a:t>std_logic</a:t>
            </a:r>
            <a:r>
              <a:rPr lang="en-US" smtClean="0"/>
              <a:t>;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	</a:t>
            </a:r>
            <a:r>
              <a:rPr lang="en-US" dirty="0" err="1" smtClean="0"/>
              <a:t>sum,cout</a:t>
            </a:r>
            <a:r>
              <a:rPr lang="en-US" dirty="0" smtClean="0"/>
              <a:t>: out </a:t>
            </a:r>
            <a:r>
              <a:rPr lang="en-US" dirty="0" err="1" smtClean="0"/>
              <a:t>std_logic</a:t>
            </a:r>
            <a:r>
              <a:rPr lang="en-US" dirty="0" smtClean="0"/>
              <a:t>) </a:t>
            </a:r>
          </a:p>
          <a:p>
            <a:pPr marL="0" indent="0" algn="l" rtl="0">
              <a:buNone/>
            </a:pPr>
            <a:r>
              <a:rPr lang="en-US" dirty="0" smtClean="0"/>
              <a:t>is</a:t>
            </a:r>
          </a:p>
          <a:p>
            <a:pPr marL="0" indent="0" algn="l" rtl="0">
              <a:buNone/>
            </a:pPr>
            <a:r>
              <a:rPr lang="en-US" dirty="0" smtClean="0"/>
              <a:t>Sum := a </a:t>
            </a:r>
            <a:r>
              <a:rPr lang="en-US" dirty="0" err="1" smtClean="0"/>
              <a:t>xor</a:t>
            </a:r>
            <a:r>
              <a:rPr lang="en-US" dirty="0" smtClean="0"/>
              <a:t> b </a:t>
            </a:r>
            <a:r>
              <a:rPr lang="en-US" dirty="0" err="1" smtClean="0"/>
              <a:t>xor</a:t>
            </a:r>
            <a:r>
              <a:rPr lang="en-US" dirty="0" smtClean="0"/>
              <a:t> c;</a:t>
            </a:r>
          </a:p>
          <a:p>
            <a:pPr marL="0" indent="0" algn="l" rtl="0">
              <a:buNone/>
            </a:pPr>
            <a:r>
              <a:rPr lang="en-US" dirty="0" err="1" smtClean="0"/>
              <a:t>Cout</a:t>
            </a:r>
            <a:r>
              <a:rPr lang="en-US" dirty="0" smtClean="0"/>
              <a:t> := (a and b) or (b and c) or (c and a);</a:t>
            </a:r>
          </a:p>
          <a:p>
            <a:pPr marL="0" indent="0" algn="l" rtl="0">
              <a:buNone/>
            </a:pPr>
            <a:r>
              <a:rPr lang="en-US" dirty="0" smtClean="0"/>
              <a:t>End </a:t>
            </a:r>
            <a:r>
              <a:rPr lang="en-US" dirty="0" err="1" smtClean="0"/>
              <a:t>full_adder</a:t>
            </a:r>
            <a:r>
              <a:rPr lang="en-US" dirty="0" smtClean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xmlns="" val="70034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کتابخانه و </a:t>
            </a:r>
            <a:r>
              <a:rPr lang="fa-IR" dirty="0" err="1" smtClean="0"/>
              <a:t>پکیج</a:t>
            </a:r>
            <a:r>
              <a:rPr lang="fa-IR" dirty="0"/>
              <a:t> </a:t>
            </a:r>
            <a:r>
              <a:rPr lang="en-US" sz="3600" dirty="0" smtClean="0"/>
              <a:t>Library and Package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کتابخانه، محلی است که </a:t>
            </a:r>
            <a:r>
              <a:rPr lang="fa-IR" dirty="0" err="1" smtClean="0"/>
              <a:t>کامپایلر</a:t>
            </a:r>
            <a:r>
              <a:rPr lang="fa-IR" dirty="0" smtClean="0"/>
              <a:t> </a:t>
            </a:r>
            <a:r>
              <a:rPr lang="en-US" dirty="0" smtClean="0"/>
              <a:t>VHDL</a:t>
            </a:r>
            <a:r>
              <a:rPr lang="fa-IR" dirty="0" smtClean="0"/>
              <a:t>، اطلاعاتی راجع به یک پروژه یا طرح را در آن قرار </a:t>
            </a:r>
            <a:r>
              <a:rPr lang="fa-IR" dirty="0" err="1" smtClean="0"/>
              <a:t>می‌دهد</a:t>
            </a:r>
            <a:r>
              <a:rPr lang="fa-IR" dirty="0" smtClean="0"/>
              <a:t>.</a:t>
            </a:r>
          </a:p>
          <a:p>
            <a:endParaRPr lang="fa-IR" dirty="0"/>
          </a:p>
          <a:p>
            <a:r>
              <a:rPr lang="fa-IR" dirty="0" err="1" smtClean="0"/>
              <a:t>پکیج</a:t>
            </a:r>
            <a:r>
              <a:rPr lang="fa-IR" dirty="0" smtClean="0"/>
              <a:t>، فایل یا </a:t>
            </a:r>
            <a:r>
              <a:rPr lang="fa-IR" dirty="0" err="1" smtClean="0"/>
              <a:t>مدولی</a:t>
            </a:r>
            <a:r>
              <a:rPr lang="fa-IR" dirty="0" smtClean="0"/>
              <a:t> است که محل اعلام </a:t>
            </a:r>
            <a:r>
              <a:rPr lang="en-US" dirty="0" smtClean="0"/>
              <a:t>Type</a:t>
            </a:r>
            <a:r>
              <a:rPr lang="fa-IR" dirty="0" smtClean="0"/>
              <a:t>، </a:t>
            </a:r>
            <a:r>
              <a:rPr lang="en-US" dirty="0" smtClean="0"/>
              <a:t>Component</a:t>
            </a:r>
            <a:r>
              <a:rPr lang="fa-IR" dirty="0" smtClean="0"/>
              <a:t>، </a:t>
            </a:r>
            <a:r>
              <a:rPr lang="en-US" dirty="0" smtClean="0"/>
              <a:t>Constant</a:t>
            </a:r>
            <a:r>
              <a:rPr lang="fa-IR" dirty="0" smtClean="0"/>
              <a:t>،</a:t>
            </a:r>
            <a:r>
              <a:rPr lang="fa-IR" dirty="0"/>
              <a:t> </a:t>
            </a:r>
            <a:r>
              <a:rPr lang="en-US" dirty="0" smtClean="0"/>
              <a:t>Procedure</a:t>
            </a:r>
            <a:r>
              <a:rPr lang="fa-IR" dirty="0" smtClean="0"/>
              <a:t>، </a:t>
            </a:r>
            <a:r>
              <a:rPr lang="en-US" dirty="0" smtClean="0"/>
              <a:t>Function</a:t>
            </a:r>
            <a:r>
              <a:rPr lang="fa-IR" dirty="0" smtClean="0"/>
              <a:t> و ... است که </a:t>
            </a:r>
            <a:r>
              <a:rPr lang="fa-IR" dirty="0" err="1" smtClean="0"/>
              <a:t>برنامه‌های</a:t>
            </a:r>
            <a:r>
              <a:rPr lang="fa-IR" dirty="0" smtClean="0"/>
              <a:t> مختلف </a:t>
            </a:r>
            <a:r>
              <a:rPr lang="en-US" dirty="0" smtClean="0"/>
              <a:t>VHDL</a:t>
            </a:r>
            <a:r>
              <a:rPr lang="fa-IR" dirty="0" smtClean="0"/>
              <a:t>، </a:t>
            </a:r>
            <a:r>
              <a:rPr lang="fa-IR" dirty="0" err="1" smtClean="0"/>
              <a:t>می‌توانند</a:t>
            </a:r>
            <a:r>
              <a:rPr lang="fa-IR" dirty="0" smtClean="0"/>
              <a:t> از آنها استفاده کنند.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5837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مثال: </a:t>
            </a:r>
            <a:r>
              <a:rPr lang="fa-IR" dirty="0" err="1" smtClean="0"/>
              <a:t>پکیج</a:t>
            </a:r>
            <a:r>
              <a:rPr lang="fa-IR" dirty="0" smtClean="0"/>
              <a:t> موسسه </a:t>
            </a:r>
            <a:r>
              <a:rPr lang="en-US" dirty="0" err="1" smtClean="0"/>
              <a:t>ieee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Library </a:t>
            </a:r>
            <a:r>
              <a:rPr lang="en-US" dirty="0" err="1" smtClean="0"/>
              <a:t>ieee</a:t>
            </a:r>
            <a:r>
              <a:rPr lang="en-US" dirty="0" smtClean="0"/>
              <a:t>;</a:t>
            </a:r>
          </a:p>
          <a:p>
            <a:pPr algn="l" rtl="0"/>
            <a:r>
              <a:rPr lang="en-US" dirty="0" smtClean="0"/>
              <a:t>Use ieee.std_logic_1164.all;</a:t>
            </a:r>
          </a:p>
          <a:p>
            <a:pPr algn="r"/>
            <a:r>
              <a:rPr lang="fa-IR" dirty="0" smtClean="0"/>
              <a:t>کلمه </a:t>
            </a:r>
            <a:r>
              <a:rPr lang="en-US" dirty="0" smtClean="0"/>
              <a:t>use</a:t>
            </a:r>
            <a:r>
              <a:rPr lang="fa-IR" dirty="0" smtClean="0"/>
              <a:t> برای استفاده از </a:t>
            </a:r>
            <a:r>
              <a:rPr lang="fa-IR" dirty="0" err="1" smtClean="0"/>
              <a:t>پکیج</a:t>
            </a:r>
            <a:r>
              <a:rPr lang="fa-IR" dirty="0" smtClean="0"/>
              <a:t> و کلمه </a:t>
            </a:r>
            <a:r>
              <a:rPr lang="en-US" dirty="0" smtClean="0"/>
              <a:t>all</a:t>
            </a:r>
            <a:r>
              <a:rPr lang="fa-IR" dirty="0" smtClean="0"/>
              <a:t> یعنی از تمام امکانات </a:t>
            </a:r>
            <a:r>
              <a:rPr lang="fa-IR" dirty="0" err="1" smtClean="0"/>
              <a:t>پکیج</a:t>
            </a:r>
            <a:r>
              <a:rPr lang="fa-IR" dirty="0" smtClean="0"/>
              <a:t> استفاده شود.</a:t>
            </a:r>
          </a:p>
          <a:p>
            <a:pPr marL="0" indent="0" algn="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7367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سایر </a:t>
            </a:r>
            <a:r>
              <a:rPr lang="fa-IR" dirty="0" err="1" smtClean="0"/>
              <a:t>پکیج‌های</a:t>
            </a:r>
            <a:r>
              <a:rPr lang="fa-IR" dirty="0" smtClean="0"/>
              <a:t> کتابخانه </a:t>
            </a:r>
            <a:r>
              <a:rPr lang="en-US" dirty="0" err="1" smtClean="0"/>
              <a:t>ieee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err="1" smtClean="0"/>
              <a:t>پکیج</a:t>
            </a:r>
            <a:r>
              <a:rPr lang="fa-IR" dirty="0" smtClean="0"/>
              <a:t> </a:t>
            </a:r>
            <a:r>
              <a:rPr lang="fa-IR" dirty="0" err="1" smtClean="0"/>
              <a:t>محاسباتی</a:t>
            </a:r>
            <a:r>
              <a:rPr lang="fa-IR" dirty="0" smtClean="0"/>
              <a:t> </a:t>
            </a:r>
            <a:r>
              <a:rPr lang="en-US" dirty="0" err="1" smtClean="0"/>
              <a:t>std_logic_arith</a:t>
            </a:r>
            <a:r>
              <a:rPr lang="fa-IR" dirty="0" smtClean="0"/>
              <a:t>:</a:t>
            </a:r>
          </a:p>
          <a:p>
            <a:pPr lvl="1"/>
            <a:r>
              <a:rPr lang="fa-IR" dirty="0" smtClean="0"/>
              <a:t>عملیات ریاضی مانند: جمع، تفریق، ضرب و... و همچنین امکان تبدیل </a:t>
            </a:r>
            <a:r>
              <a:rPr lang="fa-IR" dirty="0" err="1" smtClean="0"/>
              <a:t>نوع‌های</a:t>
            </a:r>
            <a:r>
              <a:rPr lang="fa-IR" dirty="0" smtClean="0"/>
              <a:t> </a:t>
            </a:r>
            <a:r>
              <a:rPr lang="en-US" dirty="0" err="1" smtClean="0"/>
              <a:t>std_logic</a:t>
            </a:r>
            <a:r>
              <a:rPr lang="fa-IR" dirty="0" smtClean="0"/>
              <a:t>،</a:t>
            </a:r>
            <a:r>
              <a:rPr lang="fa-IR" dirty="0"/>
              <a:t> </a:t>
            </a:r>
            <a:r>
              <a:rPr lang="en-US" dirty="0" err="1" smtClean="0"/>
              <a:t>std_logic_vector</a:t>
            </a:r>
            <a:r>
              <a:rPr lang="fa-IR" dirty="0" smtClean="0"/>
              <a:t>، </a:t>
            </a:r>
            <a:r>
              <a:rPr lang="en-US" dirty="0" smtClean="0"/>
              <a:t>signed integer</a:t>
            </a:r>
            <a:r>
              <a:rPr lang="fa-IR" dirty="0" smtClean="0"/>
              <a:t> و </a:t>
            </a:r>
            <a:r>
              <a:rPr lang="en-US" dirty="0" smtClean="0"/>
              <a:t>unsigned integer</a:t>
            </a:r>
            <a:r>
              <a:rPr lang="fa-IR" dirty="0" smtClean="0"/>
              <a:t> را برای ما فراهم </a:t>
            </a:r>
            <a:r>
              <a:rPr lang="fa-IR" dirty="0" err="1" smtClean="0"/>
              <a:t>می‌کند</a:t>
            </a:r>
            <a:r>
              <a:rPr lang="fa-IR" dirty="0" smtClean="0"/>
              <a:t>.</a:t>
            </a:r>
            <a:endParaRPr lang="en-US" dirty="0" smtClean="0"/>
          </a:p>
          <a:p>
            <a:r>
              <a:rPr lang="fa-IR" dirty="0" err="1" smtClean="0"/>
              <a:t>پکیج</a:t>
            </a:r>
            <a:r>
              <a:rPr lang="fa-IR" dirty="0" smtClean="0"/>
              <a:t> </a:t>
            </a:r>
            <a:r>
              <a:rPr lang="en-US" dirty="0" err="1" smtClean="0"/>
              <a:t>std_logic_unsigned</a:t>
            </a:r>
            <a:r>
              <a:rPr lang="fa-IR" dirty="0" smtClean="0"/>
              <a:t>:</a:t>
            </a:r>
          </a:p>
          <a:p>
            <a:pPr lvl="1"/>
            <a:r>
              <a:rPr lang="fa-IR" dirty="0" smtClean="0"/>
              <a:t>مشابه قبلی ولی برای اعداد بدون علامت.</a:t>
            </a:r>
            <a:endParaRPr lang="en-US" dirty="0" smtClean="0"/>
          </a:p>
          <a:p>
            <a:r>
              <a:rPr lang="fa-IR" dirty="0" err="1"/>
              <a:t>پکیج</a:t>
            </a:r>
            <a:r>
              <a:rPr lang="fa-IR" dirty="0"/>
              <a:t> </a:t>
            </a:r>
            <a:r>
              <a:rPr lang="en-US" dirty="0" err="1" smtClean="0"/>
              <a:t>std_logic_signed</a:t>
            </a:r>
            <a:endParaRPr lang="en-US" dirty="0"/>
          </a:p>
          <a:p>
            <a:pPr lvl="1"/>
            <a:r>
              <a:rPr lang="fa-IR" dirty="0"/>
              <a:t>مشابه قبلی ولی برای </a:t>
            </a:r>
            <a:r>
              <a:rPr lang="fa-IR" dirty="0" smtClean="0"/>
              <a:t>اعداد علامتدار.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9276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کتابخانه پیش فرض </a:t>
            </a:r>
            <a:r>
              <a:rPr lang="en-US" dirty="0" smtClean="0"/>
              <a:t>VHDL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کتابخانه پیش فرض </a:t>
            </a:r>
            <a:r>
              <a:rPr lang="en-US" dirty="0" smtClean="0"/>
              <a:t>VHDL</a:t>
            </a:r>
            <a:r>
              <a:rPr lang="fa-IR" dirty="0" smtClean="0"/>
              <a:t>، </a:t>
            </a:r>
            <a:r>
              <a:rPr lang="en-US" dirty="0" smtClean="0"/>
              <a:t>Work</a:t>
            </a:r>
            <a:r>
              <a:rPr lang="fa-IR" dirty="0" smtClean="0"/>
              <a:t> نام دارد که تمام </a:t>
            </a:r>
            <a:r>
              <a:rPr lang="fa-IR" dirty="0" err="1" smtClean="0"/>
              <a:t>برنامه‌های</a:t>
            </a:r>
            <a:r>
              <a:rPr lang="fa-IR" dirty="0" smtClean="0"/>
              <a:t> کاربر بطور اتوماتیک در آن قرار </a:t>
            </a:r>
            <a:r>
              <a:rPr lang="fa-IR" dirty="0" err="1" smtClean="0"/>
              <a:t>می‌گیرند</a:t>
            </a:r>
            <a:r>
              <a:rPr lang="fa-IR" dirty="0" smtClean="0"/>
              <a:t> و نیازی به آوردن آن در ابتدای برنامه نیست.</a:t>
            </a:r>
          </a:p>
          <a:p>
            <a:r>
              <a:rPr lang="fa-IR" dirty="0" err="1" smtClean="0"/>
              <a:t>می‌توان</a:t>
            </a:r>
            <a:r>
              <a:rPr lang="fa-IR" dirty="0" smtClean="0"/>
              <a:t> </a:t>
            </a:r>
            <a:r>
              <a:rPr lang="fa-IR" dirty="0" err="1" smtClean="0"/>
              <a:t>پکیج‌های</a:t>
            </a:r>
            <a:r>
              <a:rPr lang="fa-IR" dirty="0" smtClean="0"/>
              <a:t> مختلف را به کتابخانه </a:t>
            </a:r>
            <a:r>
              <a:rPr lang="en-US" dirty="0" smtClean="0"/>
              <a:t>work</a:t>
            </a:r>
            <a:r>
              <a:rPr lang="fa-IR" dirty="0" smtClean="0"/>
              <a:t> اضافه نمود.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6287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ایجاد </a:t>
            </a:r>
            <a:r>
              <a:rPr lang="fa-IR" dirty="0" err="1" smtClean="0"/>
              <a:t>پکیج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هر </a:t>
            </a:r>
            <a:r>
              <a:rPr lang="fa-IR" dirty="0" err="1" smtClean="0"/>
              <a:t>پکیج</a:t>
            </a:r>
            <a:r>
              <a:rPr lang="fa-IR" dirty="0" smtClean="0"/>
              <a:t> دارای نام بوده و از دو قسمت تشکیل </a:t>
            </a:r>
            <a:r>
              <a:rPr lang="fa-IR" dirty="0" err="1" smtClean="0"/>
              <a:t>می‌گردد</a:t>
            </a:r>
            <a:r>
              <a:rPr lang="fa-IR" dirty="0" smtClean="0"/>
              <a:t>:</a:t>
            </a:r>
          </a:p>
          <a:p>
            <a:pPr lvl="1"/>
            <a:r>
              <a:rPr lang="fa-IR" dirty="0" smtClean="0"/>
              <a:t>اعلانات </a:t>
            </a:r>
            <a:r>
              <a:rPr lang="fa-IR" dirty="0" err="1" smtClean="0"/>
              <a:t>پکیج</a:t>
            </a:r>
            <a:r>
              <a:rPr lang="fa-IR" dirty="0" smtClean="0"/>
              <a:t> (</a:t>
            </a:r>
            <a:r>
              <a:rPr lang="en-US" dirty="0" smtClean="0"/>
              <a:t>Package Declaration</a:t>
            </a:r>
            <a:r>
              <a:rPr lang="fa-IR" dirty="0" smtClean="0"/>
              <a:t>): </a:t>
            </a:r>
          </a:p>
          <a:p>
            <a:pPr lvl="2"/>
            <a:r>
              <a:rPr lang="fa-IR" dirty="0" smtClean="0"/>
              <a:t>در قسمت اعلانات، عناصری که به خارج </a:t>
            </a:r>
            <a:r>
              <a:rPr lang="fa-IR" dirty="0" err="1" smtClean="0"/>
              <a:t>پکیج</a:t>
            </a:r>
            <a:r>
              <a:rPr lang="fa-IR" dirty="0" smtClean="0"/>
              <a:t> </a:t>
            </a:r>
            <a:r>
              <a:rPr lang="fa-IR" dirty="0" err="1" smtClean="0"/>
              <a:t>می‌توانند</a:t>
            </a:r>
            <a:r>
              <a:rPr lang="fa-IR" dirty="0" smtClean="0"/>
              <a:t> ارسال شوند و در </a:t>
            </a:r>
            <a:r>
              <a:rPr lang="fa-IR" dirty="0" err="1" smtClean="0"/>
              <a:t>برنامه‌های</a:t>
            </a:r>
            <a:r>
              <a:rPr lang="fa-IR" dirty="0" smtClean="0"/>
              <a:t> </a:t>
            </a:r>
            <a:r>
              <a:rPr lang="en-US" dirty="0" smtClean="0"/>
              <a:t>VHDL</a:t>
            </a:r>
            <a:r>
              <a:rPr lang="fa-IR" dirty="0" smtClean="0"/>
              <a:t> دیگر قرار گیرند، تعریف </a:t>
            </a:r>
            <a:r>
              <a:rPr lang="fa-IR" dirty="0" err="1" smtClean="0"/>
              <a:t>می‌شوند</a:t>
            </a:r>
            <a:r>
              <a:rPr lang="fa-IR" dirty="0" smtClean="0"/>
              <a:t>. مانند: </a:t>
            </a:r>
            <a:r>
              <a:rPr lang="en-US" dirty="0" smtClean="0"/>
              <a:t>Constant</a:t>
            </a:r>
            <a:r>
              <a:rPr lang="fa-IR" dirty="0" smtClean="0"/>
              <a:t>، </a:t>
            </a:r>
            <a:r>
              <a:rPr lang="en-US" dirty="0" smtClean="0"/>
              <a:t>Type</a:t>
            </a:r>
            <a:r>
              <a:rPr lang="fa-IR" dirty="0" smtClean="0"/>
              <a:t>، </a:t>
            </a:r>
            <a:r>
              <a:rPr lang="en-US" dirty="0" smtClean="0"/>
              <a:t>Function</a:t>
            </a:r>
            <a:r>
              <a:rPr lang="fa-IR" dirty="0" smtClean="0"/>
              <a:t>، </a:t>
            </a:r>
            <a:r>
              <a:rPr lang="en-US" dirty="0" smtClean="0"/>
              <a:t>Procedure</a:t>
            </a:r>
            <a:r>
              <a:rPr lang="fa-IR" dirty="0" smtClean="0"/>
              <a:t> و ... .</a:t>
            </a:r>
          </a:p>
          <a:p>
            <a:pPr lvl="1"/>
            <a:r>
              <a:rPr lang="fa-IR" dirty="0" smtClean="0"/>
              <a:t>بدنه </a:t>
            </a:r>
            <a:r>
              <a:rPr lang="fa-IR" dirty="0" err="1" smtClean="0"/>
              <a:t>پکیج</a:t>
            </a:r>
            <a:r>
              <a:rPr lang="fa-IR" dirty="0" smtClean="0"/>
              <a:t> (</a:t>
            </a:r>
            <a:r>
              <a:rPr lang="en-US" dirty="0" smtClean="0"/>
              <a:t>Package Body</a:t>
            </a:r>
            <a:r>
              <a:rPr lang="fa-IR" dirty="0" smtClean="0"/>
              <a:t>):</a:t>
            </a:r>
            <a:endParaRPr lang="en-US" dirty="0" smtClean="0"/>
          </a:p>
          <a:p>
            <a:pPr lvl="2"/>
            <a:r>
              <a:rPr lang="fa-IR" dirty="0" smtClean="0"/>
              <a:t>طرز کار عناصر </a:t>
            </a:r>
            <a:r>
              <a:rPr lang="fa-IR" dirty="0" err="1" smtClean="0"/>
              <a:t>پکیج</a:t>
            </a:r>
            <a:r>
              <a:rPr lang="fa-IR" dirty="0" smtClean="0"/>
              <a:t> مانند </a:t>
            </a:r>
            <a:r>
              <a:rPr lang="fa-IR" dirty="0" err="1" smtClean="0"/>
              <a:t>تابع‌ها</a:t>
            </a:r>
            <a:r>
              <a:rPr lang="fa-IR" dirty="0" smtClean="0"/>
              <a:t> و </a:t>
            </a:r>
            <a:r>
              <a:rPr lang="fa-IR" dirty="0" err="1" smtClean="0"/>
              <a:t>روال‌ها</a:t>
            </a:r>
            <a:r>
              <a:rPr lang="fa-IR" dirty="0" smtClean="0"/>
              <a:t> را مشخص </a:t>
            </a:r>
            <a:r>
              <a:rPr lang="fa-IR" dirty="0" err="1" smtClean="0"/>
              <a:t>می‌کند</a:t>
            </a:r>
            <a:r>
              <a:rPr lang="fa-IR" dirty="0" smtClean="0"/>
              <a:t>. (مشابه </a:t>
            </a:r>
            <a:r>
              <a:rPr lang="en-US" dirty="0" smtClean="0"/>
              <a:t>Architecture</a:t>
            </a:r>
            <a:r>
              <a:rPr lang="fa-IR" dirty="0" smtClean="0"/>
              <a:t> در یک برنامه </a:t>
            </a:r>
            <a:r>
              <a:rPr lang="en-US" dirty="0" smtClean="0"/>
              <a:t>VHDL</a:t>
            </a:r>
            <a:r>
              <a:rPr lang="fa-IR" dirty="0" smtClean="0"/>
              <a:t>)</a:t>
            </a:r>
          </a:p>
          <a:p>
            <a:pPr lvl="2"/>
            <a:r>
              <a:rPr lang="fa-IR" dirty="0" smtClean="0"/>
              <a:t>بدیهی است </a:t>
            </a:r>
            <a:r>
              <a:rPr lang="en-US" dirty="0" smtClean="0"/>
              <a:t>Constant</a:t>
            </a:r>
            <a:r>
              <a:rPr lang="fa-IR" dirty="0" smtClean="0"/>
              <a:t> و </a:t>
            </a:r>
            <a:r>
              <a:rPr lang="en-US" dirty="0" smtClean="0"/>
              <a:t>Type</a:t>
            </a:r>
            <a:r>
              <a:rPr lang="fa-IR" dirty="0" smtClean="0"/>
              <a:t> نیازی به بدنه </a:t>
            </a:r>
            <a:r>
              <a:rPr lang="fa-IR" dirty="0" err="1" smtClean="0"/>
              <a:t>پکیج</a:t>
            </a:r>
            <a:r>
              <a:rPr lang="fa-IR" dirty="0" smtClean="0"/>
              <a:t> ندارند.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0922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فرم کلی </a:t>
            </a:r>
            <a:r>
              <a:rPr lang="fa-IR" dirty="0" err="1" smtClean="0"/>
              <a:t>پکیج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dirty="0" smtClean="0"/>
              <a:t>Package </a:t>
            </a:r>
            <a:r>
              <a:rPr lang="fa-IR" dirty="0" smtClean="0"/>
              <a:t>نام </a:t>
            </a:r>
            <a:r>
              <a:rPr lang="fa-IR" dirty="0" err="1" smtClean="0"/>
              <a:t>پکیج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Declaration part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fa-IR" dirty="0" smtClean="0"/>
              <a:t>قسمت اعلانات </a:t>
            </a:r>
            <a:r>
              <a:rPr lang="fa-IR" dirty="0" err="1" smtClean="0"/>
              <a:t>پکیج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End [</a:t>
            </a:r>
            <a:r>
              <a:rPr lang="fa-IR" dirty="0" smtClean="0"/>
              <a:t>نام </a:t>
            </a:r>
            <a:r>
              <a:rPr lang="fa-IR" dirty="0" err="1" smtClean="0"/>
              <a:t>پکیج</a:t>
            </a:r>
            <a:r>
              <a:rPr lang="en-US" dirty="0" smtClean="0"/>
              <a:t>];</a:t>
            </a:r>
          </a:p>
          <a:p>
            <a:pPr marL="0" indent="0" algn="l" rtl="0">
              <a:buNone/>
            </a:pPr>
            <a:endParaRPr lang="fa-IR" dirty="0" smtClean="0"/>
          </a:p>
          <a:p>
            <a:pPr marL="0" indent="0" algn="l" rtl="0">
              <a:buNone/>
            </a:pPr>
            <a:r>
              <a:rPr lang="en-US" smtClean="0"/>
              <a:t>Package </a:t>
            </a:r>
            <a:r>
              <a:rPr lang="en-US" dirty="0" smtClean="0"/>
              <a:t>body </a:t>
            </a:r>
            <a:r>
              <a:rPr lang="fa-IR" dirty="0" smtClean="0"/>
              <a:t>نام </a:t>
            </a:r>
            <a:r>
              <a:rPr lang="fa-IR" dirty="0" err="1" smtClean="0"/>
              <a:t>پکیج</a:t>
            </a:r>
            <a:r>
              <a:rPr lang="en-US" dirty="0" smtClean="0"/>
              <a:t> is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fa-IR" dirty="0" smtClean="0"/>
              <a:t>بدنه </a:t>
            </a:r>
            <a:r>
              <a:rPr lang="fa-IR" dirty="0" err="1" smtClean="0"/>
              <a:t>پکیج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End [</a:t>
            </a:r>
            <a:r>
              <a:rPr lang="fa-IR" dirty="0" smtClean="0"/>
              <a:t>نام </a:t>
            </a:r>
            <a:r>
              <a:rPr lang="fa-IR" dirty="0" err="1" smtClean="0"/>
              <a:t>پکیج</a:t>
            </a:r>
            <a:r>
              <a:rPr lang="en-US" dirty="0" smtClean="0"/>
              <a:t>];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9848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33579</TotalTime>
  <Words>1153</Words>
  <Application>Microsoft Office PowerPoint</Application>
  <PresentationFormat>On-screen Show (4:3)</PresentationFormat>
  <Paragraphs>250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Flow</vt:lpstr>
      <vt:lpstr>Slide 1</vt:lpstr>
      <vt:lpstr>طراحی کامپیوتری سیستم های دیجیتال</vt:lpstr>
      <vt:lpstr>مقدمه</vt:lpstr>
      <vt:lpstr>کتابخانه و پکیج Library and Package</vt:lpstr>
      <vt:lpstr>مثال: پکیج موسسه ieee</vt:lpstr>
      <vt:lpstr>سایر پکیج‌های کتابخانه ieee</vt:lpstr>
      <vt:lpstr>کتابخانه پیش فرض VHDL</vt:lpstr>
      <vt:lpstr>ایجاد پکیج</vt:lpstr>
      <vt:lpstr>فرم کلی پکیج</vt:lpstr>
      <vt:lpstr>مثال: پکیجی به نام Utility2 تعریف نمایید که: الف: دارای یک نوع به نام tshift با مقادیر: shiftpass, shl, shr, rotl, rotr. ب: دو constant با نام‌های orop و andop به ترتیب با مقادیر 0010 و 0001.</vt:lpstr>
      <vt:lpstr>استفاده از عناصر پکیج</vt:lpstr>
      <vt:lpstr>مثال: برنامه VHDL برای یک ALU ساده که دارای 2 ورودی a و b هشت بیتی و کنترل sel چهاربیتی باشد. با استفاده از پکیج utility2 اگر sel برابر andop باشد a با b، AND شود، در غیر اینصورت OR شوند.</vt:lpstr>
      <vt:lpstr>ادامه مثال</vt:lpstr>
      <vt:lpstr>تابع Function</vt:lpstr>
      <vt:lpstr>مثال: تابع بیت نقلی carry برای یک تمام جمع کننده (FA)</vt:lpstr>
      <vt:lpstr>نمونه گیری از تابع در آرشیتکت برنامه VHDL</vt:lpstr>
      <vt:lpstr>مثال:</vt:lpstr>
      <vt:lpstr>تعریف تابع در pakage و فراخوانی آن در برنامه دیگر: تابع را می‌توان در یک پکیج توصیف نمود و در برنامه VHDL با استفاده از use و نام پکیج آن را بکار برد. مثال: تعریف تابع carry در پکیج:</vt:lpstr>
      <vt:lpstr>مثال: استفاده از تابع carry تعریف شده در پکیج</vt:lpstr>
      <vt:lpstr>نکات تابع:</vt:lpstr>
      <vt:lpstr>شکل کلی اندازه پارامتر و متغیر برگشت در تابع</vt:lpstr>
      <vt:lpstr>مثال: تابعی برای بررسی تساوی دو مقدار n بیتی</vt:lpstr>
      <vt:lpstr>استفاده از عملگرهای محاسباتی برای نوع std_logic_vector</vt:lpstr>
      <vt:lpstr>Slide 24</vt:lpstr>
      <vt:lpstr>مثال: طرحی شامل دو ورودی 4 بیتی a وb و یک خروجی 4 بیتی q از نوع std_logic_vector. ورودی‌های a و b را بصورت unsigned جمع و نتیجه را در q قرار دهید.</vt:lpstr>
      <vt:lpstr>مثال: طرحی شامل دو ورودی 4 بیتی a وb و یک خروجی 4 بیتی q از نوع std_logic_vector. ورودی‌های a و b را بصورت signed با استفاده از پکیج std_logic_arith جمع و نتیجه را در q قرار دهید.</vt:lpstr>
      <vt:lpstr>تبدیل نوع:</vt:lpstr>
      <vt:lpstr>تبدیل نوع:</vt:lpstr>
      <vt:lpstr>مثال: برنامه‌ای که ورودی‌های 3 بیتی a و b از نوع std_logic_vector را: الف: تبدیل به integer نموده و با هم جمع نماید و نتیجه را در sumi بصورت integer قرار دهد. ب: تبدیل sumi به std_logic_vector 4 بیتی و انتقال آن به خروجی</vt:lpstr>
      <vt:lpstr>روال (procedure)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Mohsen</cp:lastModifiedBy>
  <cp:revision>376</cp:revision>
  <dcterms:created xsi:type="dcterms:W3CDTF">2013-09-14T02:05:42Z</dcterms:created>
  <dcterms:modified xsi:type="dcterms:W3CDTF">2011-09-10T22:50:37Z</dcterms:modified>
</cp:coreProperties>
</file>