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0"/>
  </p:notesMasterIdLst>
  <p:sldIdLst>
    <p:sldId id="256" r:id="rId2"/>
    <p:sldId id="260" r:id="rId3"/>
    <p:sldId id="277" r:id="rId4"/>
    <p:sldId id="279" r:id="rId5"/>
    <p:sldId id="284" r:id="rId6"/>
    <p:sldId id="280" r:id="rId7"/>
    <p:sldId id="286" r:id="rId8"/>
    <p:sldId id="287" r:id="rId9"/>
    <p:sldId id="288" r:id="rId10"/>
    <p:sldId id="289" r:id="rId11"/>
    <p:sldId id="315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6" r:id="rId38"/>
    <p:sldId id="258" r:id="rId39"/>
  </p:sldIdLst>
  <p:sldSz cx="9144000" cy="6858000" type="screen4x3"/>
  <p:notesSz cx="6858000" cy="9144000"/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8918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34CFC-837A-410F-B857-5D143F9EAB30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ADE0E-4964-4DA6-91FA-F0AC63F9A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7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3400" y="2220479"/>
            <a:ext cx="7315200" cy="1374775"/>
          </a:xfrm>
          <a:solidFill>
            <a:schemeClr val="bg1"/>
          </a:solidFill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90600" y="3290454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a-IR" dirty="0" smtClean="0"/>
              <a:t>برای ویرایش عنوان کلیک کنید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A28D465D-1179-4183-8AEB-23179357F639}" type="datetime1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2209800" y="50292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D6E79763-A236-4F83-8558-F6FFB7AD667F}" type="datetime1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288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51816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304800" y="2873514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 eaLnBrk="1" latinLnBrk="0" hangingPunct="1">
              <a:spcBef>
                <a:spcPct val="0"/>
              </a:spcBef>
              <a:buNone/>
            </a:pPr>
            <a:r>
              <a:rPr lang="fa-IR" sz="4000" kern="1200" baseline="0" dirty="0" smtClean="0">
                <a:solidFill>
                  <a:schemeClr val="tx1"/>
                </a:solidFill>
                <a:latin typeface="+mj-lt"/>
                <a:ea typeface="+mj-ea"/>
                <a:cs typeface="B Titr" pitchFamily="2" charset="-78"/>
              </a:rPr>
              <a:t>با تشکر از توجه شما</a:t>
            </a:r>
            <a:endParaRPr lang="en-US" sz="4000" kern="1200" baseline="0" dirty="0" smtClean="0">
              <a:solidFill>
                <a:schemeClr val="tx1"/>
              </a:solidFill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" y="6324600"/>
            <a:ext cx="838200" cy="365125"/>
          </a:xfrm>
        </p:spPr>
        <p:txBody>
          <a:bodyPr/>
          <a:lstStyle/>
          <a:p>
            <a:fld id="{6A94BF41-C151-4BD2-8E48-9E658513A6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cs typeface="+mn-cs"/>
              </a:defRPr>
            </a:lvl1pPr>
            <a:lvl2pPr>
              <a:defRPr baseline="0">
                <a:cs typeface="+mn-cs"/>
              </a:defRPr>
            </a:lvl2pPr>
            <a:lvl3pPr>
              <a:defRPr>
                <a:cs typeface="+mn-cs"/>
              </a:defRPr>
            </a:lvl3pPr>
            <a:lvl4pPr>
              <a:defRPr baseline="0">
                <a:cs typeface="+mn-cs"/>
              </a:defRPr>
            </a:lvl4pPr>
            <a:lvl5pPr>
              <a:defRPr baseline="0">
                <a:cs typeface="+mn-cs"/>
              </a:defRPr>
            </a:lvl5pPr>
          </a:lstStyle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1EA66632-DABA-48C3-B67B-C81102BC6ABA}" type="datetime1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F00BBA-BC4C-4D32-89F0-4F4682CD564A}" type="datetime1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029200" y="6340475"/>
            <a:ext cx="2133600" cy="365125"/>
          </a:xfrm>
          <a:prstGeom prst="rect">
            <a:avLst/>
          </a:prstGeom>
        </p:spPr>
        <p:txBody>
          <a:bodyPr/>
          <a:lstStyle/>
          <a:p>
            <a:fld id="{661F3D63-974F-47E1-A5D9-B2B00DA2FF59}" type="datetime1">
              <a:rPr lang="en-US" smtClean="0"/>
              <a:pPr/>
              <a:t>5/23/2017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90F7B216-D21B-4BF1-BD01-94D6FF5944C2}" type="datetime1">
              <a:rPr lang="en-US" smtClean="0"/>
              <a:pPr/>
              <a:t>5/23/2017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70037"/>
            <a:ext cx="7467600" cy="444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52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324600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34" descr="circle2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562600" y="4055555"/>
            <a:ext cx="3581400" cy="280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37"/>
          <p:cNvSpPr>
            <a:spLocks noChangeArrowheads="1"/>
          </p:cNvSpPr>
          <p:nvPr userDrawn="1"/>
        </p:nvSpPr>
        <p:spPr bwMode="auto">
          <a:xfrm>
            <a:off x="7772400" y="29585"/>
            <a:ext cx="1295400" cy="1295400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rtl="1"/>
            <a:endParaRPr lang="en-US"/>
          </a:p>
        </p:txBody>
      </p:sp>
      <p:pic>
        <p:nvPicPr>
          <p:cNvPr id="14" name="Picture 3" descr="C:\Users\Smh\Desktop\majazi-Logo-name.pn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74868" y="1359191"/>
            <a:ext cx="1037022" cy="622009"/>
          </a:xfrm>
          <a:prstGeom prst="rect">
            <a:avLst/>
          </a:prstGeom>
          <a:noFill/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51054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B3E09-0B6D-4BA1-AB98-517648E1566A}" type="datetime1">
              <a:rPr lang="en-US" smtClean="0"/>
              <a:pPr/>
              <a:t>5/23/2017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00650" y="162935"/>
            <a:ext cx="818002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4" r:id="rId2"/>
    <p:sldLayoutId id="2147483686" r:id="rId3"/>
    <p:sldLayoutId id="2147483688" r:id="rId4"/>
    <p:sldLayoutId id="2147483689" r:id="rId5"/>
    <p:sldLayoutId id="2147483690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1" eaLnBrk="1" latinLnBrk="0" hangingPunct="1">
        <a:spcBef>
          <a:spcPct val="0"/>
        </a:spcBef>
        <a:buNone/>
        <a:defRPr sz="2600" kern="1200" baseline="0">
          <a:solidFill>
            <a:schemeClr val="bg1"/>
          </a:solidFill>
          <a:latin typeface="+mj-lt"/>
          <a:ea typeface="+mj-ea"/>
          <a:cs typeface="B Titr" pitchFamily="2" charset="-78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838200" y="2220479"/>
            <a:ext cx="7315200" cy="1374775"/>
          </a:xfrm>
        </p:spPr>
        <p:txBody>
          <a:bodyPr>
            <a:normAutofit/>
          </a:bodyPr>
          <a:lstStyle/>
          <a:p>
            <a:r>
              <a:rPr lang="fa-IR" dirty="0" smtClean="0"/>
              <a:t>{مباني کامپيوتر و برنامه‌نويسي}</a:t>
            </a:r>
            <a:endParaRPr lang="fa-IR" dirty="0"/>
          </a:p>
        </p:txBody>
      </p:sp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>
          <a:xfrm>
            <a:off x="1295400" y="3733800"/>
            <a:ext cx="6400800" cy="9144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 Lotus" pitchFamily="2" charset="-78"/>
              </a:rPr>
              <a:t>جلسه ششم: توابع</a:t>
            </a:r>
            <a:endParaRPr lang="fa-IR" dirty="0">
              <a:cs typeface="B Lotus" pitchFamily="2" charset="-78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324100" y="4419600"/>
            <a:ext cx="4343400" cy="609600"/>
          </a:xfrm>
        </p:spPr>
        <p:txBody>
          <a:bodyPr/>
          <a:lstStyle/>
          <a:p>
            <a:r>
              <a:rPr lang="fa-IR" dirty="0">
                <a:cs typeface="B Lotus" pitchFamily="2" charset="-78"/>
              </a:rPr>
              <a:t>ارائه دهنده: </a:t>
            </a:r>
            <a:r>
              <a:rPr lang="fa-IR" dirty="0" smtClean="0">
                <a:cs typeface="B Lotus" pitchFamily="2" charset="-78"/>
              </a:rPr>
              <a:t>محسن فرهادي</a:t>
            </a:r>
            <a:endParaRPr lang="fa-IR" dirty="0">
              <a:cs typeface="B Lotus" pitchFamily="2" charset="-7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0"/>
              </a:spcBef>
            </a:pPr>
            <a:endParaRPr lang="en-US" sz="32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2400" b="1" dirty="0" smtClean="0"/>
              <a:t>فرآيند </a:t>
            </a:r>
            <a:r>
              <a:rPr lang="en-US" sz="2400" b="1" dirty="0" smtClean="0"/>
              <a:t>y=</a:t>
            </a:r>
            <a:r>
              <a:rPr lang="en-US" sz="2400" b="1" dirty="0" err="1" smtClean="0"/>
              <a:t>sqrt</a:t>
            </a:r>
            <a:r>
              <a:rPr lang="en-US" sz="2400" b="1" dirty="0" smtClean="0"/>
              <a:t>(x)</a:t>
            </a:r>
            <a:endParaRPr lang="ar-SA" sz="2400" dirty="0">
              <a:solidFill>
                <a:srgbClr val="FF0066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857224" y="1142984"/>
            <a:ext cx="6215107" cy="3286148"/>
            <a:chOff x="755650" y="684221"/>
            <a:chExt cx="6983413" cy="3887787"/>
          </a:xfrm>
        </p:grpSpPr>
        <p:sp>
          <p:nvSpPr>
            <p:cNvPr id="25" name="Rectangle 2"/>
            <p:cNvSpPr>
              <a:spLocks noChangeArrowheads="1"/>
            </p:cNvSpPr>
            <p:nvPr/>
          </p:nvSpPr>
          <p:spPr bwMode="auto">
            <a:xfrm>
              <a:off x="755650" y="1331921"/>
              <a:ext cx="3168650" cy="3240087"/>
            </a:xfrm>
            <a:prstGeom prst="rect">
              <a:avLst/>
            </a:prstGeom>
            <a:solidFill>
              <a:schemeClr val="accent1"/>
            </a:solidFill>
            <a:ln w="12700" cap="sq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27" name="Rectangle 4"/>
            <p:cNvSpPr>
              <a:spLocks noChangeArrowheads="1"/>
            </p:cNvSpPr>
            <p:nvPr/>
          </p:nvSpPr>
          <p:spPr bwMode="auto">
            <a:xfrm>
              <a:off x="6156325" y="2197108"/>
              <a:ext cx="1439863" cy="1439863"/>
            </a:xfrm>
            <a:prstGeom prst="rect">
              <a:avLst/>
            </a:prstGeom>
            <a:solidFill>
              <a:srgbClr val="333333"/>
            </a:solidFill>
            <a:ln w="12700" cap="sq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Rectangle 5"/>
            <p:cNvSpPr>
              <a:spLocks noChangeArrowheads="1"/>
            </p:cNvSpPr>
            <p:nvPr/>
          </p:nvSpPr>
          <p:spPr bwMode="auto">
            <a:xfrm>
              <a:off x="2368550" y="2116146"/>
              <a:ext cx="1079500" cy="592137"/>
            </a:xfrm>
            <a:prstGeom prst="rect">
              <a:avLst/>
            </a:prstGeom>
            <a:solidFill>
              <a:srgbClr val="CCFFCC"/>
            </a:solidFill>
            <a:ln w="12700" cap="sq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 anchor="ctr">
              <a:spAutoFit/>
            </a:bodyPr>
            <a:lstStyle/>
            <a:p>
              <a:pPr algn="ctr" rtl="1"/>
              <a:r>
                <a:rPr lang="en-US" sz="32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1403350" y="2998796"/>
              <a:ext cx="2087563" cy="701675"/>
            </a:xfrm>
            <a:prstGeom prst="rect">
              <a:avLst/>
            </a:prstGeom>
            <a:solidFill>
              <a:srgbClr val="FF9900"/>
            </a:solidFill>
            <a:ln w="12700" cap="sq" algn="ctr">
              <a:noFill/>
              <a:miter lim="800000"/>
              <a:headEnd/>
              <a:tailEnd/>
            </a:ln>
          </p:spPr>
          <p:txBody>
            <a:bodyPr lIns="90000" tIns="46800" rIns="90000" bIns="46800" anchor="ctr">
              <a:spAutoFit/>
            </a:bodyPr>
            <a:lstStyle/>
            <a:p>
              <a:pPr algn="ctr" rtl="1"/>
              <a:r>
                <a:rPr lang="en-US" sz="4000" dirty="0"/>
                <a:t>1.73205</a:t>
              </a:r>
            </a:p>
          </p:txBody>
        </p:sp>
        <p:sp>
          <p:nvSpPr>
            <p:cNvPr id="30" name="Line 7"/>
            <p:cNvSpPr>
              <a:spLocks noChangeShapeType="1"/>
            </p:cNvSpPr>
            <p:nvPr/>
          </p:nvSpPr>
          <p:spPr bwMode="auto">
            <a:xfrm>
              <a:off x="3419475" y="2413008"/>
              <a:ext cx="2740025" cy="0"/>
            </a:xfrm>
            <a:prstGeom prst="line">
              <a:avLst/>
            </a:prstGeom>
            <a:noFill/>
            <a:ln w="57150" cap="sq">
              <a:solidFill>
                <a:srgbClr val="00FF00"/>
              </a:solidFill>
              <a:round/>
              <a:headEnd/>
              <a:tailEnd type="triangle" w="lg" len="lg"/>
            </a:ln>
          </p:spPr>
          <p:txBody>
            <a:bodyPr lIns="90000" tIns="46800" rIns="90000" bIns="46800">
              <a:spAutoFit/>
            </a:bodyPr>
            <a:lstStyle/>
            <a:p>
              <a:endParaRPr lang="en-US"/>
            </a:p>
          </p:txBody>
        </p:sp>
        <p:sp>
          <p:nvSpPr>
            <p:cNvPr id="31" name="Line 8"/>
            <p:cNvSpPr>
              <a:spLocks noChangeShapeType="1"/>
            </p:cNvSpPr>
            <p:nvPr/>
          </p:nvSpPr>
          <p:spPr bwMode="auto">
            <a:xfrm flipH="1">
              <a:off x="3419475" y="3348046"/>
              <a:ext cx="2736850" cy="0"/>
            </a:xfrm>
            <a:prstGeom prst="line">
              <a:avLst/>
            </a:prstGeom>
            <a:noFill/>
            <a:ln w="57150" cap="sq">
              <a:solidFill>
                <a:srgbClr val="FF9900"/>
              </a:solidFill>
              <a:round/>
              <a:headEnd/>
              <a:tailEnd type="triangle" w="lg" len="lg"/>
            </a:ln>
          </p:spPr>
          <p:txBody>
            <a:bodyPr lIns="90000" tIns="46800" rIns="90000" bIns="46800">
              <a:spAutoFit/>
            </a:bodyPr>
            <a:lstStyle/>
            <a:p>
              <a:endParaRPr lang="en-US"/>
            </a:p>
          </p:txBody>
        </p:sp>
        <p:sp>
          <p:nvSpPr>
            <p:cNvPr id="32" name="Rectangle 9"/>
            <p:cNvSpPr>
              <a:spLocks noChangeArrowheads="1"/>
            </p:cNvSpPr>
            <p:nvPr/>
          </p:nvSpPr>
          <p:spPr bwMode="auto">
            <a:xfrm>
              <a:off x="1908175" y="2124083"/>
              <a:ext cx="447675" cy="536575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 type="none" w="lg" len="lg"/>
            </a:ln>
          </p:spPr>
          <p:txBody>
            <a:bodyPr lIns="90000" tIns="46800" rIns="90000" bIns="46800" anchor="ctr"/>
            <a:lstStyle/>
            <a:p>
              <a:pPr algn="ctr" rtl="1"/>
              <a:r>
                <a:rPr lang="en-US" sz="4000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33" name="Rectangle 10"/>
            <p:cNvSpPr>
              <a:spLocks noChangeArrowheads="1"/>
            </p:cNvSpPr>
            <p:nvPr/>
          </p:nvSpPr>
          <p:spPr bwMode="auto">
            <a:xfrm>
              <a:off x="855663" y="3017846"/>
              <a:ext cx="447675" cy="573087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 type="none" w="lg" len="lg"/>
            </a:ln>
          </p:spPr>
          <p:txBody>
            <a:bodyPr lIns="90000" tIns="46800" rIns="90000" bIns="46800" anchor="ctr"/>
            <a:lstStyle/>
            <a:p>
              <a:pPr algn="ctr" rtl="1"/>
              <a:r>
                <a:rPr lang="en-US" sz="4000">
                  <a:solidFill>
                    <a:srgbClr val="000000"/>
                  </a:solidFill>
                </a:rPr>
                <a:t>y</a:t>
              </a:r>
            </a:p>
          </p:txBody>
        </p:sp>
        <p:sp>
          <p:nvSpPr>
            <p:cNvPr id="34" name="Text Box 11"/>
            <p:cNvSpPr txBox="1">
              <a:spLocks noChangeArrowheads="1"/>
            </p:cNvSpPr>
            <p:nvPr/>
          </p:nvSpPr>
          <p:spPr bwMode="auto">
            <a:xfrm>
              <a:off x="1331913" y="684221"/>
              <a:ext cx="1944687" cy="701675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 type="none" w="lg" len="lg"/>
            </a:ln>
          </p:spPr>
          <p:txBody>
            <a:bodyPr lIns="90000" tIns="46800" rIns="90000" bIns="46800">
              <a:spAutoFit/>
            </a:bodyPr>
            <a:lstStyle/>
            <a:p>
              <a:pPr rtl="1"/>
              <a:r>
                <a:rPr lang="en-US" sz="4000"/>
                <a:t>Main()</a:t>
              </a:r>
            </a:p>
          </p:txBody>
        </p:sp>
        <p:sp>
          <p:nvSpPr>
            <p:cNvPr id="35" name="Rectangle 12"/>
            <p:cNvSpPr>
              <a:spLocks noChangeArrowheads="1"/>
            </p:cNvSpPr>
            <p:nvPr/>
          </p:nvSpPr>
          <p:spPr bwMode="auto">
            <a:xfrm>
              <a:off x="1619250" y="3708408"/>
              <a:ext cx="1727200" cy="288925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 type="none" w="lg" len="lg"/>
            </a:ln>
          </p:spPr>
          <p:txBody>
            <a:bodyPr lIns="90000" tIns="46800" rIns="90000" bIns="46800" anchor="ctr"/>
            <a:lstStyle/>
            <a:p>
              <a:pPr algn="ctr" rtl="1"/>
              <a:r>
                <a:rPr lang="en-US" sz="2800">
                  <a:solidFill>
                    <a:srgbClr val="000000"/>
                  </a:solidFill>
                </a:rPr>
                <a:t>double</a:t>
              </a:r>
            </a:p>
          </p:txBody>
        </p:sp>
        <p:sp>
          <p:nvSpPr>
            <p:cNvPr id="36" name="Rectangle 13"/>
            <p:cNvSpPr>
              <a:spLocks noChangeArrowheads="1"/>
            </p:cNvSpPr>
            <p:nvPr/>
          </p:nvSpPr>
          <p:spPr bwMode="auto">
            <a:xfrm>
              <a:off x="2339975" y="1692283"/>
              <a:ext cx="1152525" cy="428625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 type="none" w="lg" len="lg"/>
            </a:ln>
          </p:spPr>
          <p:txBody>
            <a:bodyPr lIns="90000" tIns="46800" rIns="90000" bIns="46800" anchor="ctr"/>
            <a:lstStyle/>
            <a:p>
              <a:pPr algn="ctr" rtl="1"/>
              <a:r>
                <a:rPr lang="en-US" sz="2800">
                  <a:solidFill>
                    <a:srgbClr val="000000"/>
                  </a:solidFill>
                </a:rPr>
                <a:t>int</a:t>
              </a:r>
            </a:p>
          </p:txBody>
        </p:sp>
        <p:sp>
          <p:nvSpPr>
            <p:cNvPr id="37" name="Rectangle 14"/>
            <p:cNvSpPr>
              <a:spLocks noChangeArrowheads="1"/>
            </p:cNvSpPr>
            <p:nvPr/>
          </p:nvSpPr>
          <p:spPr bwMode="auto">
            <a:xfrm>
              <a:off x="6011863" y="1620846"/>
              <a:ext cx="1727200" cy="573087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 type="none" w="lg" len="lg"/>
            </a:ln>
          </p:spPr>
          <p:txBody>
            <a:bodyPr lIns="90000" tIns="46800" rIns="90000" bIns="46800" anchor="ctr"/>
            <a:lstStyle/>
            <a:p>
              <a:pPr algn="ctr" rtl="1"/>
              <a:r>
                <a:rPr lang="en-US" sz="2800"/>
                <a:t>Sqrt()</a:t>
              </a:r>
            </a:p>
          </p:txBody>
        </p:sp>
        <p:sp>
          <p:nvSpPr>
            <p:cNvPr id="38" name="Rectangle 15"/>
            <p:cNvSpPr>
              <a:spLocks noChangeArrowheads="1"/>
            </p:cNvSpPr>
            <p:nvPr/>
          </p:nvSpPr>
          <p:spPr bwMode="auto">
            <a:xfrm>
              <a:off x="4140200" y="1979621"/>
              <a:ext cx="1727200" cy="357187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 type="none" w="lg" len="lg"/>
            </a:ln>
          </p:spPr>
          <p:txBody>
            <a:bodyPr lIns="90000" tIns="46800" rIns="90000" bIns="46800" anchor="ctr"/>
            <a:lstStyle/>
            <a:p>
              <a:pPr algn="ctr" rtl="1"/>
              <a:r>
                <a:rPr lang="en-US" sz="28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39" name="Rectangle 16"/>
            <p:cNvSpPr>
              <a:spLocks noChangeArrowheads="1"/>
            </p:cNvSpPr>
            <p:nvPr/>
          </p:nvSpPr>
          <p:spPr bwMode="auto">
            <a:xfrm>
              <a:off x="4140200" y="2989271"/>
              <a:ext cx="1800225" cy="355600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 type="none" w="lg" len="lg"/>
            </a:ln>
          </p:spPr>
          <p:txBody>
            <a:bodyPr lIns="90000" tIns="46800" rIns="90000" bIns="46800" anchor="ctr"/>
            <a:lstStyle/>
            <a:p>
              <a:pPr algn="ctr" rtl="1"/>
              <a:r>
                <a:rPr lang="en-US" sz="2800">
                  <a:solidFill>
                    <a:srgbClr val="000000"/>
                  </a:solidFill>
                </a:rPr>
                <a:t>1.73205</a:t>
              </a:r>
            </a:p>
          </p:txBody>
        </p:sp>
      </p:grp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250825" y="4571802"/>
            <a:ext cx="8569325" cy="1571842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 algn="just" rtl="1"/>
            <a:r>
              <a:rPr lang="ar-SA" sz="2400" b="1" dirty="0"/>
              <a:t>متغيرهاي </a:t>
            </a:r>
            <a:r>
              <a:rPr lang="en-US" sz="2400" b="1" dirty="0"/>
              <a:t>x</a:t>
            </a:r>
            <a:r>
              <a:rPr lang="ar-SA" sz="2400" b="1" dirty="0"/>
              <a:t> و </a:t>
            </a:r>
            <a:r>
              <a:rPr lang="en-US" sz="2400" b="1" dirty="0"/>
              <a:t>y</a:t>
            </a:r>
            <a:r>
              <a:rPr lang="ar-SA" sz="2400" b="1" dirty="0"/>
              <a:t> در تابع </a:t>
            </a:r>
            <a:r>
              <a:rPr lang="en-US" sz="2400" b="1" dirty="0"/>
              <a:t>main()</a:t>
            </a:r>
            <a:r>
              <a:rPr lang="ar-SA" sz="2400" b="1" dirty="0"/>
              <a:t> تعريف شده‌اند. مقدار </a:t>
            </a:r>
            <a:r>
              <a:rPr lang="en-US" sz="2400" b="1" dirty="0"/>
              <a:t>x</a:t>
            </a:r>
            <a:r>
              <a:rPr lang="fa-IR" sz="2400" b="1" dirty="0"/>
              <a:t> </a:t>
            </a:r>
            <a:r>
              <a:rPr lang="ar-SA" sz="2400" b="1" dirty="0"/>
              <a:t>که برابر با </a:t>
            </a:r>
            <a:r>
              <a:rPr lang="en-US" sz="2400" b="1" dirty="0"/>
              <a:t>3</a:t>
            </a:r>
            <a:r>
              <a:rPr lang="ar-SA" sz="2400" b="1" dirty="0"/>
              <a:t> است به تابع </a:t>
            </a:r>
            <a:r>
              <a:rPr lang="en-US" sz="2400" b="1" dirty="0" err="1"/>
              <a:t>sqrt</a:t>
            </a:r>
            <a:r>
              <a:rPr lang="en-US" sz="2400" b="1" dirty="0"/>
              <a:t>()</a:t>
            </a:r>
            <a:r>
              <a:rPr lang="ar-SA" sz="2400" b="1" dirty="0"/>
              <a:t> فرستاده مي‌شود و اين تابع مقدار </a:t>
            </a:r>
            <a:r>
              <a:rPr lang="en-US" sz="2400" b="1" dirty="0"/>
              <a:t>1.73205</a:t>
            </a:r>
            <a:r>
              <a:rPr lang="ar-SA" sz="2400" b="1" dirty="0"/>
              <a:t> را به تابع </a:t>
            </a:r>
            <a:r>
              <a:rPr lang="en-US" sz="2400" b="1" dirty="0"/>
              <a:t>main()</a:t>
            </a:r>
            <a:r>
              <a:rPr lang="ar-SA" sz="2400" b="1" dirty="0"/>
              <a:t> برمي‌گرداند. جعبه‌اي كه تابع </a:t>
            </a:r>
            <a:r>
              <a:rPr lang="en-US" sz="2400" b="1" dirty="0" err="1"/>
              <a:t>sqrt</a:t>
            </a:r>
            <a:r>
              <a:rPr lang="en-US" sz="2400" b="1" dirty="0"/>
              <a:t>()</a:t>
            </a:r>
            <a:r>
              <a:rPr lang="fa-IR" sz="2400" b="1" dirty="0"/>
              <a:t> </a:t>
            </a:r>
            <a:r>
              <a:rPr lang="ar-SA" sz="2400" b="1" dirty="0"/>
              <a:t>را نشان مي‌دهد به رنگ تيره است، به اين معنا كه فرايند داخلي و نحوۀ کار آن قابل رويت نيست.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1600" dirty="0" smtClean="0"/>
              <a:t>مثال: برنامه ای که </a:t>
            </a:r>
            <a:r>
              <a:rPr lang="fa-IR" sz="1600" dirty="0" err="1" smtClean="0"/>
              <a:t>ضرایب</a:t>
            </a:r>
            <a:r>
              <a:rPr lang="fa-IR" sz="1600" dirty="0" smtClean="0"/>
              <a:t> یک معادله درجه 2 را گرفته‏ ریشه های آنرا محاسبه و چاپ نماید.</a:t>
            </a:r>
            <a:endParaRPr lang="en-US" sz="16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Rectangle 40"/>
          <p:cNvSpPr>
            <a:spLocks noChangeArrowheads="1"/>
          </p:cNvSpPr>
          <p:nvPr/>
        </p:nvSpPr>
        <p:spPr bwMode="auto">
          <a:xfrm>
            <a:off x="529937" y="1490404"/>
            <a:ext cx="782005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#include &lt;math&gt;      // defines the </a:t>
            </a:r>
            <a:r>
              <a:rPr lang="en-US" sz="2000" dirty="0" err="1" smtClean="0"/>
              <a:t>sqrt</a:t>
            </a:r>
            <a:r>
              <a:rPr lang="en-US" sz="2000" dirty="0" smtClean="0"/>
              <a:t>() function</a:t>
            </a:r>
          </a:p>
          <a:p>
            <a:r>
              <a:rPr lang="en-US" sz="2000" dirty="0" smtClean="0"/>
              <a:t>#include &lt;</a:t>
            </a:r>
            <a:r>
              <a:rPr lang="en-US" sz="2000" dirty="0" err="1" smtClean="0"/>
              <a:t>iostream</a:t>
            </a:r>
            <a:r>
              <a:rPr lang="en-US" sz="2000" dirty="0" smtClean="0"/>
              <a:t>&gt;   // </a:t>
            </a:r>
            <a:r>
              <a:rPr lang="en-US" sz="1400" dirty="0" smtClean="0"/>
              <a:t>defines the </a:t>
            </a:r>
            <a:r>
              <a:rPr lang="en-US" sz="1400" dirty="0" err="1" smtClean="0"/>
              <a:t>cout</a:t>
            </a:r>
            <a:r>
              <a:rPr lang="en-US" sz="1400" dirty="0" smtClean="0"/>
              <a:t> object</a:t>
            </a:r>
            <a:r>
              <a:rPr lang="fa-IR" sz="1400" dirty="0" smtClean="0"/>
              <a:t> </a:t>
            </a:r>
            <a:r>
              <a:rPr lang="en-US" sz="1400" dirty="0" smtClean="0"/>
              <a:t>using namespace std;</a:t>
            </a:r>
          </a:p>
          <a:p>
            <a:r>
              <a:rPr lang="en-US" sz="2000" dirty="0" err="1" smtClean="0"/>
              <a:t>int</a:t>
            </a:r>
            <a:r>
              <a:rPr lang="en-US" sz="2000" dirty="0" smtClean="0"/>
              <a:t> main()</a:t>
            </a:r>
          </a:p>
          <a:p>
            <a:r>
              <a:rPr lang="en-US" sz="2000" dirty="0" smtClean="0"/>
              <a:t>{ </a:t>
            </a:r>
            <a:r>
              <a:rPr lang="en-US" sz="2000" dirty="0" err="1" smtClean="0"/>
              <a:t>int</a:t>
            </a:r>
            <a:r>
              <a:rPr lang="en-US" sz="2000" dirty="0" smtClean="0"/>
              <a:t> </a:t>
            </a:r>
            <a:r>
              <a:rPr lang="en-US" sz="2000" dirty="0" err="1" smtClean="0"/>
              <a:t>a,b,c</a:t>
            </a:r>
            <a:r>
              <a:rPr lang="en-US" sz="2000" dirty="0" smtClean="0"/>
              <a:t>;</a:t>
            </a:r>
          </a:p>
          <a:p>
            <a:r>
              <a:rPr lang="en-US" sz="2000" dirty="0" smtClean="0"/>
              <a:t>   float x1,x2,delta;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</a:t>
            </a:r>
            <a:r>
              <a:rPr lang="en-US" sz="2000" dirty="0" err="1" smtClean="0"/>
              <a:t>cout</a:t>
            </a:r>
            <a:r>
              <a:rPr lang="en-US" sz="2000" dirty="0" smtClean="0"/>
              <a:t>&lt;&lt;“ please enter three number: “;</a:t>
            </a:r>
          </a:p>
          <a:p>
            <a:r>
              <a:rPr lang="en-US" sz="2000" dirty="0" smtClean="0"/>
              <a:t>   </a:t>
            </a:r>
            <a:r>
              <a:rPr lang="en-US" sz="2000" dirty="0" err="1" smtClean="0"/>
              <a:t>cin</a:t>
            </a:r>
            <a:r>
              <a:rPr lang="en-US" sz="2000" dirty="0" smtClean="0"/>
              <a:t> &gt;&gt; a&gt;&gt; b &gt;&gt; c;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delta = b*b-4*a*c;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if (delta&gt;=0)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{ x1=(-</a:t>
            </a:r>
            <a:r>
              <a:rPr lang="en-US" sz="2000" dirty="0" err="1" smtClean="0"/>
              <a:t>b+sqrt</a:t>
            </a:r>
            <a:r>
              <a:rPr lang="en-US" sz="2000" dirty="0" smtClean="0"/>
              <a:t>(delta))/(2*a);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   x2=(-b-</a:t>
            </a:r>
            <a:r>
              <a:rPr lang="en-US" sz="2000" dirty="0" err="1" smtClean="0"/>
              <a:t>sqrt</a:t>
            </a:r>
            <a:r>
              <a:rPr lang="en-US" sz="2000" dirty="0" smtClean="0"/>
              <a:t>(delta))/(2*a);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   </a:t>
            </a:r>
            <a:r>
              <a:rPr lang="en-US" sz="2000" dirty="0" err="1" smtClean="0"/>
              <a:t>cout</a:t>
            </a:r>
            <a:r>
              <a:rPr lang="en-US" sz="2000" dirty="0" smtClean="0"/>
              <a:t> &lt;&lt; “x1= “ &lt;&lt;x1 &lt;&lt; “ ,x2= “&lt;&lt;x2;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 }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else   </a:t>
            </a:r>
            <a:r>
              <a:rPr lang="en-US" sz="2000" dirty="0" err="1" smtClean="0"/>
              <a:t>cout</a:t>
            </a:r>
            <a:r>
              <a:rPr lang="en-US" sz="2000" dirty="0" smtClean="0"/>
              <a:t> &lt;&lt; “</a:t>
            </a:r>
            <a:r>
              <a:rPr lang="en-US" sz="2000" dirty="0"/>
              <a:t>non real root”;</a:t>
            </a:r>
          </a:p>
          <a:p>
            <a:r>
              <a:rPr lang="en-US" sz="2000" dirty="0" smtClean="0"/>
              <a:t>   return 0;</a:t>
            </a:r>
          </a:p>
          <a:p>
            <a:r>
              <a:rPr lang="en-US" sz="2000" dirty="0" smtClean="0"/>
              <a:t>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5058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توابع معروف رياضي كه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در سرفايل 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&lt;math&gt;</a:t>
            </a: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تعريف شده</a:t>
            </a: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‌اند.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endParaRPr lang="ar-SA" sz="2400" dirty="0">
              <a:cs typeface="+mn-cs"/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11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182542"/>
              </p:ext>
            </p:extLst>
          </p:nvPr>
        </p:nvGraphicFramePr>
        <p:xfrm>
          <a:off x="428596" y="1142983"/>
          <a:ext cx="7358114" cy="5372810"/>
        </p:xfrm>
        <a:graphic>
          <a:graphicData uri="http://schemas.openxmlformats.org/drawingml/2006/table">
            <a:tbl>
              <a:tblPr rtl="1"/>
              <a:tblGrid>
                <a:gridCol w="3116046"/>
                <a:gridCol w="2880873"/>
                <a:gridCol w="1361195"/>
              </a:tblGrid>
              <a:tr h="39562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مثال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شرح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B Lotus" pitchFamily="2" charset="-78"/>
                        </a:rPr>
                        <a:t>تابع</a:t>
                      </a:r>
                      <a:endParaRPr kumimoji="0" lang="ar-SA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B Lotus" pitchFamily="2" charset="-7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630"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acos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(0.2)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1.36944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کسينوس معکوس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 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(به راديان)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acos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(x)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630"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asin(0.2)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0.201358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سينوس معکوس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(به راديان)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asin(x)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630"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atan(0.2)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 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مقدار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0.197396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تانژانت معکوس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(به راديان)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atan(x)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630"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ceil(3.141593)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4.0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مقدار سقف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(گرد شده)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ceil(x)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630"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cos(2)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-0.416147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کسينوس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(به راديان)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cos(x)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630"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exp(2)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7.38906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تابع نمايي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(در پايه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e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)</a:t>
                      </a:r>
                      <a:endParaRPr kumimoji="0" lang="fa-I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exp(x)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630"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fabs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(-2)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2.0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قدر مطلق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fabs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(x)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توابع معروف رياضي كه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در سرفايل 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&lt;math&gt;</a:t>
            </a: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تعريف شده</a:t>
            </a:r>
            <a:r>
              <a:rPr lang="fa-IR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‌اند.</a:t>
            </a:r>
            <a:r>
              <a:rPr lang="ar-SA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ar-SA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6" name="Group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3746438"/>
              </p:ext>
            </p:extLst>
          </p:nvPr>
        </p:nvGraphicFramePr>
        <p:xfrm>
          <a:off x="285720" y="1357298"/>
          <a:ext cx="7590714" cy="5025661"/>
        </p:xfrm>
        <a:graphic>
          <a:graphicData uri="http://schemas.openxmlformats.org/drawingml/2006/table">
            <a:tbl>
              <a:tblPr rtl="1"/>
              <a:tblGrid>
                <a:gridCol w="3235422"/>
                <a:gridCol w="2806262"/>
                <a:gridCol w="1549030"/>
              </a:tblGrid>
              <a:tr h="71025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floor(3.141593)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3.0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مقدار کف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(گرد شده)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floor(x)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146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log(2)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0.693147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لگاريتم طبيعي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(در پايه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e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)</a:t>
                      </a:r>
                      <a:endParaRPr kumimoji="0" lang="fa-I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log(x)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779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log10(2)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0.30103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لگاريتم عمومي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(در پايه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10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)</a:t>
                      </a:r>
                      <a:endParaRPr kumimoji="0" lang="fa-I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log10(x)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779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pow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(2,3)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8.0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به توان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p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pow(x,p)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779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sin(2)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0.909297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سينوس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(به راديان)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sin(x)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146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sqrt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(2)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1.41421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جذر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sqrt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(x)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779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+mn-cs"/>
                        </a:rPr>
                        <a:t>tan(2)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مقدار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-2.18504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را برمي‌گرداند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تانژانت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x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 (به راديان)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+mn-cs"/>
                      </a:endParaRPr>
                    </a:p>
                  </a:txBody>
                  <a:tcPr marL="90000" marR="90000" marT="46800" marB="46800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tan(x)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 smtClean="0"/>
              <a:t>توجه داشته باشيد که هر تابع رياضي يک مقدار از نوع </a:t>
            </a:r>
            <a:r>
              <a:rPr lang="en-US" sz="2800" b="1" dirty="0" smtClean="0">
                <a:solidFill>
                  <a:srgbClr val="000000"/>
                </a:solidFill>
              </a:rPr>
              <a:t>double</a:t>
            </a:r>
            <a:r>
              <a:rPr lang="ar-SA" sz="2800" b="1" dirty="0" smtClean="0"/>
              <a:t> را برمي‌گرداند. اگر يك نوع صحيح به تابع فرستاده شود، قبل از اين كه تابع آن را پردازش کند، مقدارش را به نوع </a:t>
            </a:r>
            <a:r>
              <a:rPr lang="en-US" sz="2800" b="1" dirty="0" smtClean="0">
                <a:solidFill>
                  <a:srgbClr val="000000"/>
                </a:solidFill>
              </a:rPr>
              <a:t>double</a:t>
            </a:r>
            <a:r>
              <a:rPr lang="en-US" sz="2800" b="1" dirty="0" smtClean="0"/>
              <a:t>‌</a:t>
            </a:r>
            <a:r>
              <a:rPr lang="ar-SA" sz="2800" b="1" dirty="0" smtClean="0"/>
              <a:t> ارتقا</a:t>
            </a:r>
            <a:r>
              <a:rPr lang="fa-IR" sz="2800" b="1" dirty="0"/>
              <a:t>ء</a:t>
            </a:r>
            <a:r>
              <a:rPr lang="ar-SA" sz="2800" b="1" dirty="0" smtClean="0"/>
              <a:t> مي‌دهد.</a:t>
            </a:r>
            <a:endParaRPr lang="en-US" sz="2800" b="1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2400" b="1" dirty="0" smtClean="0">
                <a:solidFill>
                  <a:srgbClr val="FF0066"/>
                </a:solidFill>
              </a:rPr>
              <a:t>نوع خروجي تابع</a:t>
            </a:r>
            <a:endParaRPr lang="ar-SA" sz="2400" dirty="0">
              <a:solidFill>
                <a:srgbClr val="FF0066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>
            <a:normAutofit/>
          </a:bodyPr>
          <a:lstStyle/>
          <a:p>
            <a:pPr algn="just"/>
            <a:r>
              <a:rPr lang="ar-SA" sz="2400" b="1" dirty="0" smtClean="0">
                <a:cs typeface="B Koodak" pitchFamily="2" charset="-78"/>
              </a:rPr>
              <a:t>بعضي از سرفايل‌هاي كتابخانۀ </a:t>
            </a:r>
            <a:r>
              <a:rPr lang="en-US" sz="2400" b="1" dirty="0" smtClean="0">
                <a:cs typeface="B Koodak" pitchFamily="2" charset="-78"/>
              </a:rPr>
              <a:t>C++</a:t>
            </a:r>
            <a:r>
              <a:rPr lang="ar-SA" sz="2400" b="1" dirty="0" smtClean="0">
                <a:cs typeface="B Koodak" pitchFamily="2" charset="-78"/>
              </a:rPr>
              <a:t> استاندارد که کاربرد بيشتري دارند</a:t>
            </a:r>
            <a:endParaRPr lang="ar-SA" sz="2400" dirty="0">
              <a:solidFill>
                <a:srgbClr val="FF0066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6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6776486"/>
              </p:ext>
            </p:extLst>
          </p:nvPr>
        </p:nvGraphicFramePr>
        <p:xfrm>
          <a:off x="142844" y="1848686"/>
          <a:ext cx="8821768" cy="4223520"/>
        </p:xfrm>
        <a:graphic>
          <a:graphicData uri="http://schemas.openxmlformats.org/drawingml/2006/table">
            <a:tbl>
              <a:tblPr rtl="1"/>
              <a:tblGrid>
                <a:gridCol w="6913766"/>
                <a:gridCol w="1908002"/>
              </a:tblGrid>
              <a:tr h="5334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شرح</a:t>
                      </a:r>
                      <a:endParaRPr kumimoji="0" lang="ar-SA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B Lotus" pitchFamily="2" charset="-78"/>
                        </a:rPr>
                        <a:t>سرفايل</a:t>
                      </a:r>
                      <a:endParaRPr kumimoji="0" lang="ar-S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SimSun" pitchFamily="2" charset="-122"/>
                        <a:cs typeface="B Lotus" pitchFamily="2" charset="-78"/>
                      </a:endParaRP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توابعي را براي بررسي کاراکترها تعريف مي‌کند</a:t>
                      </a:r>
                      <a:endParaRPr kumimoji="0" lang="ar-SA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&lt;type&gt;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342900" marR="0" lvl="0" indent="-3429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ثابت‌هاي مربوط به اعداد مميز شناور را تعريف مي‌کند</a:t>
                      </a:r>
                      <a:endParaRPr kumimoji="0" lang="ar-S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&lt;float&gt;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محدودۀ اعداد صحيح را روي سيستم موجود تعريف مي‌کند</a:t>
                      </a:r>
                      <a:endParaRPr kumimoji="0" lang="ar-S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&lt;limits&gt;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342900" marR="0" lvl="0" indent="-3429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توابع رياضي را تعريف مي‌کند</a:t>
                      </a:r>
                      <a:endParaRPr kumimoji="0" lang="ar-S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&lt;math&gt;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توابعي را براي ورودي و خروجي استاندارد تعريف مي‌کند</a:t>
                      </a:r>
                      <a:endParaRPr kumimoji="0" lang="ar-S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&lt;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stdio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&gt;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توابعي را براي پردازش رشته‌ها تعريف مي‌کند</a:t>
                      </a:r>
                      <a:endParaRPr kumimoji="0" lang="ar-SA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&lt;string&gt;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342900" marR="0" lvl="0" indent="-3429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+mn-cs"/>
                        </a:rPr>
                        <a:t>توابع تاريخ و ساعت را تعريف مي‌کند</a:t>
                      </a:r>
                      <a:endParaRPr kumimoji="0" lang="ar-SA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+mn-cs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ourier New" pitchFamily="49" charset="0"/>
                          <a:ea typeface="SimSun" pitchFamily="2" charset="-122"/>
                          <a:cs typeface="Courier New" pitchFamily="49" charset="0"/>
                        </a:rPr>
                        <a:t>&lt;time&gt;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  <a:ea typeface="SimSun" pitchFamily="2" charset="-122"/>
                        <a:cs typeface="Courier New" pitchFamily="49" charset="0"/>
                      </a:endParaRP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 smtClean="0">
                <a:solidFill>
                  <a:srgbClr val="800000"/>
                </a:solidFill>
              </a:rPr>
              <a:t>گرچه توابع بسيار متنوعي در کتابخانۀ‌ </a:t>
            </a:r>
            <a:r>
              <a:rPr lang="en-US" sz="2800" b="1" dirty="0" smtClean="0">
                <a:solidFill>
                  <a:srgbClr val="800000"/>
                </a:solidFill>
              </a:rPr>
              <a:t>C++</a:t>
            </a:r>
            <a:r>
              <a:rPr lang="ar-SA" sz="2800" b="1" dirty="0" smtClean="0">
                <a:solidFill>
                  <a:srgbClr val="800000"/>
                </a:solidFill>
              </a:rPr>
              <a:t> استاندارد وجود دارد ولي اين توابع براي بيشتر وظايف‌ برنامه‌نويسي كافي نيستند. علاوه بر اين برنامه‌نويسان دوست دارند خودشان بتوانند توابعي را بسازند و استفاده نمايند.</a:t>
            </a:r>
            <a:endParaRPr lang="en-US" sz="2800" b="1" dirty="0">
              <a:solidFill>
                <a:srgbClr val="800000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2400" b="1" dirty="0" smtClean="0">
                <a:solidFill>
                  <a:srgbClr val="FF0066"/>
                </a:solidFill>
              </a:rPr>
              <a:t>توابع ساخت كاربر</a:t>
            </a:r>
            <a:endParaRPr lang="ar-SA" sz="2400" dirty="0">
              <a:solidFill>
                <a:srgbClr val="FF0066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400" b="1" dirty="0" smtClean="0"/>
              <a:t>يك مثال ساده از توابع ساخت كاربر:</a:t>
            </a:r>
            <a:endParaRPr lang="en-US" sz="2400" b="1" dirty="0" smtClean="0"/>
          </a:p>
          <a:p>
            <a:r>
              <a:rPr lang="en-US" sz="2800" b="1" dirty="0" smtClean="0"/>
              <a:t>long  cube(</a:t>
            </a:r>
            <a:r>
              <a:rPr lang="en-US" sz="2800" b="1" dirty="0" err="1" smtClean="0"/>
              <a:t>int</a:t>
            </a:r>
            <a:r>
              <a:rPr lang="en-US" sz="2800" b="1" dirty="0" smtClean="0"/>
              <a:t> x)</a:t>
            </a:r>
          </a:p>
          <a:p>
            <a:r>
              <a:rPr lang="en-US" sz="2800" b="1" dirty="0" smtClean="0"/>
              <a:t>{</a:t>
            </a:r>
            <a:r>
              <a:rPr lang="en-US" sz="2800" dirty="0" smtClean="0"/>
              <a:t>  // returns cube of x</a:t>
            </a:r>
            <a:r>
              <a:rPr lang="ar-SA" sz="2800" dirty="0" smtClean="0"/>
              <a:t>:</a:t>
            </a:r>
            <a:endParaRPr lang="en-US" sz="2800" dirty="0" smtClean="0"/>
          </a:p>
          <a:p>
            <a:r>
              <a:rPr lang="en-US" sz="2800" dirty="0" smtClean="0"/>
              <a:t>   return x*x*x;</a:t>
            </a:r>
            <a:endParaRPr lang="en-US" sz="2800" b="1" dirty="0" smtClean="0"/>
          </a:p>
          <a:p>
            <a:r>
              <a:rPr lang="en-US" sz="2800" b="1" dirty="0" smtClean="0"/>
              <a:t>}</a:t>
            </a:r>
            <a:endParaRPr lang="ar-SA" sz="2800" dirty="0" smtClean="0"/>
          </a:p>
          <a:p>
            <a:pPr rtl="1"/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3200" b="1" dirty="0" smtClean="0"/>
              <a:t> </a:t>
            </a:r>
            <a:r>
              <a:rPr lang="ar-SA" sz="2400" b="1" dirty="0" smtClean="0"/>
              <a:t>مثال</a:t>
            </a:r>
            <a:r>
              <a:rPr lang="fa-IR" sz="2400" b="1" dirty="0" smtClean="0"/>
              <a:t>: </a:t>
            </a:r>
            <a:r>
              <a:rPr lang="ar-SA" sz="2400" b="1" dirty="0" smtClean="0"/>
              <a:t>تابع </a:t>
            </a:r>
            <a:r>
              <a:rPr lang="en-US" sz="2400" b="1" dirty="0" smtClean="0"/>
              <a:t>cube()</a:t>
            </a:r>
            <a:endParaRPr lang="fa-IR" sz="2400" b="1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57158" y="4500570"/>
            <a:ext cx="8320116" cy="1079399"/>
          </a:xfrm>
          <a:prstGeom prst="rect">
            <a:avLst/>
          </a:prstGeom>
          <a:solidFill>
            <a:srgbClr val="008000"/>
          </a:solidFill>
          <a:ln w="12700" cap="sq" algn="ctr">
            <a:noFill/>
            <a:miter lim="800000"/>
            <a:headEnd/>
            <a:tailEnd type="none" w="lg" len="lg"/>
          </a:ln>
        </p:spPr>
        <p:txBody>
          <a:bodyPr wrap="square" lIns="90000" tIns="46800" rIns="90000" bIns="46800">
            <a:spAutoFit/>
          </a:bodyPr>
          <a:lstStyle/>
          <a:p>
            <a:pPr algn="just" rtl="1"/>
            <a:r>
              <a:rPr lang="ar-SA" sz="3200" dirty="0">
                <a:solidFill>
                  <a:srgbClr val="00FFFF"/>
                </a:solidFill>
              </a:rPr>
              <a:t>اين تابع، مكعب يك عدد صحيح ارسالي به آن را برمي‌گرداند. بنابراين فراخواني </a:t>
            </a:r>
            <a:r>
              <a:rPr lang="en-US" sz="3200" dirty="0">
                <a:solidFill>
                  <a:srgbClr val="00FFFF"/>
                </a:solidFill>
              </a:rPr>
              <a:t>cube(2)</a:t>
            </a:r>
            <a:r>
              <a:rPr lang="ar-SA" sz="3200" dirty="0">
                <a:solidFill>
                  <a:srgbClr val="00FFFF"/>
                </a:solidFill>
              </a:rPr>
              <a:t> مقدار </a:t>
            </a:r>
            <a:r>
              <a:rPr lang="en-US" sz="3200" dirty="0">
                <a:solidFill>
                  <a:srgbClr val="00FFFF"/>
                </a:solidFill>
              </a:rPr>
              <a:t>8</a:t>
            </a:r>
            <a:r>
              <a:rPr lang="ar-SA" sz="3200" dirty="0">
                <a:solidFill>
                  <a:srgbClr val="00FFFF"/>
                </a:solidFill>
              </a:rPr>
              <a:t> را برمي‌گرداند.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417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400" dirty="0" smtClean="0"/>
              <a:t>يك تابع ساخت كاربر دو قسمت دارد: </a:t>
            </a:r>
            <a:endParaRPr lang="fa-IR" sz="2400" dirty="0" smtClean="0"/>
          </a:p>
          <a:p>
            <a:pPr algn="just" rtl="1"/>
            <a:r>
              <a:rPr lang="fa-IR" sz="2400" dirty="0" smtClean="0">
                <a:solidFill>
                  <a:srgbClr val="FF0000"/>
                </a:solidFill>
              </a:rPr>
              <a:t>1-</a:t>
            </a:r>
            <a:r>
              <a:rPr lang="ar-SA" sz="2400" dirty="0" smtClean="0">
                <a:solidFill>
                  <a:srgbClr val="FF0000"/>
                </a:solidFill>
              </a:rPr>
              <a:t>عنوان </a:t>
            </a:r>
            <a:r>
              <a:rPr lang="fa-IR" sz="2400" dirty="0" smtClean="0">
                <a:solidFill>
                  <a:srgbClr val="FF0000"/>
                </a:solidFill>
              </a:rPr>
              <a:t>                                2-</a:t>
            </a:r>
            <a:r>
              <a:rPr lang="ar-SA" sz="2400" dirty="0" smtClean="0">
                <a:solidFill>
                  <a:srgbClr val="FF0000"/>
                </a:solidFill>
              </a:rPr>
              <a:t> بدنه. </a:t>
            </a:r>
            <a:endParaRPr lang="fa-IR" sz="2400" dirty="0" smtClean="0">
              <a:solidFill>
                <a:srgbClr val="FF0000"/>
              </a:solidFill>
            </a:endParaRPr>
          </a:p>
          <a:p>
            <a:pPr algn="just" rtl="1"/>
            <a:endParaRPr lang="fa-IR" sz="2400" b="1" dirty="0" smtClean="0"/>
          </a:p>
          <a:p>
            <a:pPr algn="just" rtl="1"/>
            <a:r>
              <a:rPr lang="ar-SA" sz="2400" b="1" dirty="0" smtClean="0"/>
              <a:t>عنوان يك تابع به صورت زير است:</a:t>
            </a:r>
            <a:endParaRPr lang="fa-IR" sz="2400" b="1" dirty="0" smtClean="0"/>
          </a:p>
          <a:p>
            <a:pPr algn="just"/>
            <a:r>
              <a:rPr lang="ar-SA" sz="2400" b="1" dirty="0" smtClean="0">
                <a:solidFill>
                  <a:srgbClr val="C00000"/>
                </a:solidFill>
              </a:rPr>
              <a:t>(</a:t>
            </a:r>
            <a:r>
              <a:rPr lang="ar-SA" sz="1600" i="1" dirty="0" smtClean="0">
                <a:solidFill>
                  <a:srgbClr val="C00000"/>
                </a:solidFill>
                <a:cs typeface="B Titr" pitchFamily="2" charset="-78"/>
              </a:rPr>
              <a:t>فهرست‌ پارامترها</a:t>
            </a:r>
            <a:r>
              <a:rPr lang="ar-SA" sz="2400" b="1" dirty="0" smtClean="0">
                <a:solidFill>
                  <a:srgbClr val="C00000"/>
                </a:solidFill>
              </a:rPr>
              <a:t>)   نام‌     </a:t>
            </a:r>
            <a:r>
              <a:rPr lang="ar-SA" sz="2400" b="1" i="1" dirty="0" smtClean="0">
                <a:solidFill>
                  <a:srgbClr val="C00000"/>
                </a:solidFill>
              </a:rPr>
              <a:t>نوع‌ بازگشتي‌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endParaRPr lang="fa-IR" sz="2800" dirty="0" smtClean="0">
              <a:solidFill>
                <a:srgbClr val="C00000"/>
              </a:solidFill>
            </a:endParaRPr>
          </a:p>
          <a:p>
            <a:pPr algn="just" rtl="1"/>
            <a:r>
              <a:rPr lang="fa-IR" sz="2800" dirty="0" smtClean="0"/>
              <a:t>مثال:</a:t>
            </a:r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long  cube  (</a:t>
            </a:r>
            <a:r>
              <a:rPr lang="en-US" sz="2800" b="1" dirty="0" err="1" smtClean="0"/>
              <a:t>int</a:t>
            </a:r>
            <a:r>
              <a:rPr lang="en-US" sz="2800" b="1" dirty="0" smtClean="0"/>
              <a:t> x)</a:t>
            </a:r>
            <a:endParaRPr lang="fa-IR" sz="2800" b="1" dirty="0" smtClean="0"/>
          </a:p>
          <a:p>
            <a:pPr algn="just">
              <a:lnSpc>
                <a:spcPct val="40000"/>
              </a:lnSpc>
            </a:pPr>
            <a:endParaRPr lang="fa-IR" sz="2800" b="1" dirty="0" smtClean="0"/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{</a:t>
            </a:r>
            <a:endParaRPr lang="fa-IR" sz="2800" b="1" dirty="0" smtClean="0"/>
          </a:p>
          <a:p>
            <a:pPr algn="just">
              <a:lnSpc>
                <a:spcPct val="40000"/>
              </a:lnSpc>
            </a:pPr>
            <a:endParaRPr lang="en-US" sz="2800" b="1" dirty="0" smtClean="0"/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…</a:t>
            </a:r>
            <a:r>
              <a:rPr lang="fa-IR" sz="2800" b="1" dirty="0" smtClean="0"/>
              <a:t> </a:t>
            </a:r>
            <a:r>
              <a:rPr lang="fa-IR" sz="2400" b="1" dirty="0" smtClean="0"/>
              <a:t>بدنه تابع</a:t>
            </a:r>
            <a:r>
              <a:rPr lang="fa-IR" sz="2800" b="1" dirty="0" smtClean="0"/>
              <a:t>            	</a:t>
            </a:r>
          </a:p>
          <a:p>
            <a:pPr algn="just">
              <a:lnSpc>
                <a:spcPct val="40000"/>
              </a:lnSpc>
            </a:pPr>
            <a:endParaRPr lang="fa-IR" sz="2800" b="1" dirty="0" smtClean="0"/>
          </a:p>
          <a:p>
            <a:pPr algn="just">
              <a:lnSpc>
                <a:spcPct val="40000"/>
              </a:lnSpc>
            </a:pPr>
            <a:endParaRPr lang="en-US" sz="2800" b="1" dirty="0" smtClean="0"/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}</a:t>
            </a:r>
          </a:p>
          <a:p>
            <a:pPr algn="just" rtl="1"/>
            <a:endParaRPr lang="en-US" sz="24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3200" dirty="0" smtClean="0"/>
              <a:t>اجزاء </a:t>
            </a:r>
            <a:r>
              <a:rPr lang="ar-SA" sz="3200" dirty="0" smtClean="0"/>
              <a:t>تابع ساخت كاربر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H="1" flipV="1">
            <a:off x="714348" y="4643446"/>
            <a:ext cx="1000132" cy="428628"/>
          </a:xfrm>
          <a:prstGeom prst="line">
            <a:avLst/>
          </a:prstGeom>
          <a:noFill/>
          <a:ln w="12700" cap="sq">
            <a:solidFill>
              <a:srgbClr val="000000"/>
            </a:solidFill>
            <a:round/>
            <a:headEnd/>
            <a:tailEnd type="triangle" w="lg" len="lg"/>
          </a:ln>
        </p:spPr>
        <p:txBody>
          <a:bodyPr wrap="square" lIns="90000" tIns="46800" rIns="90000" bIns="46800" anchor="ctr">
            <a:spAutoFit/>
          </a:bodyPr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714347" y="5072075"/>
            <a:ext cx="1000131" cy="428627"/>
          </a:xfrm>
          <a:prstGeom prst="line">
            <a:avLst/>
          </a:prstGeom>
          <a:noFill/>
          <a:ln w="12700" cap="sq">
            <a:solidFill>
              <a:srgbClr val="000000"/>
            </a:solidFill>
            <a:round/>
            <a:headEnd/>
            <a:tailEnd type="triangle" w="lg" len="lg"/>
          </a:ln>
        </p:spPr>
        <p:txBody>
          <a:bodyPr wrap="square" lIns="90000" tIns="46800" rIns="90000" bIns="46800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388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endParaRPr lang="fa-IR" sz="2800" dirty="0" smtClean="0"/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long  cube  (</a:t>
            </a:r>
            <a:r>
              <a:rPr lang="en-US" sz="2800" b="1" dirty="0" err="1" smtClean="0"/>
              <a:t>int</a:t>
            </a:r>
            <a:r>
              <a:rPr lang="en-US" sz="2800" b="1" dirty="0" smtClean="0"/>
              <a:t> x)</a:t>
            </a:r>
            <a:endParaRPr lang="fa-IR" sz="2800" b="1" dirty="0" smtClean="0"/>
          </a:p>
          <a:p>
            <a:pPr algn="just">
              <a:lnSpc>
                <a:spcPct val="40000"/>
              </a:lnSpc>
            </a:pPr>
            <a:endParaRPr lang="fa-IR" sz="2800" b="1" dirty="0" smtClean="0"/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{</a:t>
            </a:r>
            <a:endParaRPr lang="fa-IR" sz="2800" b="1" dirty="0" smtClean="0"/>
          </a:p>
          <a:p>
            <a:pPr algn="just">
              <a:lnSpc>
                <a:spcPct val="40000"/>
              </a:lnSpc>
            </a:pPr>
            <a:endParaRPr lang="en-US" sz="2800" b="1" dirty="0" smtClean="0"/>
          </a:p>
          <a:p>
            <a:pPr algn="just">
              <a:lnSpc>
                <a:spcPct val="40000"/>
              </a:lnSpc>
            </a:pPr>
            <a:r>
              <a:rPr lang="fa-IR" sz="2800" b="1" dirty="0" smtClean="0"/>
              <a:t> </a:t>
            </a:r>
            <a:r>
              <a:rPr lang="fa-IR" sz="2400" b="1" dirty="0" smtClean="0"/>
              <a:t>بدنه تابع</a:t>
            </a:r>
            <a:r>
              <a:rPr lang="fa-IR" sz="2800" b="1" dirty="0" smtClean="0"/>
              <a:t> </a:t>
            </a:r>
          </a:p>
          <a:p>
            <a:pPr algn="just">
              <a:lnSpc>
                <a:spcPct val="40000"/>
              </a:lnSpc>
            </a:pPr>
            <a:endParaRPr lang="en-US" sz="2800" b="1" dirty="0" smtClean="0"/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}</a:t>
            </a:r>
          </a:p>
          <a:p>
            <a:pPr algn="just" rtl="1"/>
            <a:endParaRPr lang="en-US" sz="2800" dirty="0" smtClean="0"/>
          </a:p>
          <a:p>
            <a:pPr algn="just" rtl="1"/>
            <a:r>
              <a:rPr lang="ar-SA" sz="2800" dirty="0" smtClean="0"/>
              <a:t>نوع بازگشتي تابع </a:t>
            </a:r>
            <a:r>
              <a:rPr lang="en-US" sz="2800" dirty="0" smtClean="0"/>
              <a:t>cube()</a:t>
            </a:r>
            <a:r>
              <a:rPr lang="ar-SA" sz="2800" dirty="0" smtClean="0"/>
              <a:t> که در بالا تعريف شد، </a:t>
            </a:r>
            <a:r>
              <a:rPr lang="en-US" sz="2800" dirty="0" smtClean="0"/>
              <a:t>long</a:t>
            </a:r>
            <a:r>
              <a:rPr lang="fa-IR" sz="2800" dirty="0" smtClean="0"/>
              <a:t> </a:t>
            </a:r>
            <a:r>
              <a:rPr lang="ar-SA" sz="2800" dirty="0" smtClean="0"/>
              <a:t>است. نام آن </a:t>
            </a:r>
            <a:r>
              <a:rPr lang="en-US" sz="2800" dirty="0" smtClean="0"/>
              <a:t>cube</a:t>
            </a:r>
            <a:r>
              <a:rPr lang="ar-SA" sz="2800" dirty="0" smtClean="0"/>
              <a:t> مي‌باشد و يک پارامتر از نوع </a:t>
            </a:r>
            <a:r>
              <a:rPr lang="en-US" sz="2800" dirty="0" err="1" smtClean="0"/>
              <a:t>int</a:t>
            </a:r>
            <a:r>
              <a:rPr lang="ar-SA" sz="2800" dirty="0" smtClean="0"/>
              <a:t> به نام </a:t>
            </a:r>
            <a:r>
              <a:rPr lang="en-US" sz="2800" dirty="0" smtClean="0"/>
              <a:t>x</a:t>
            </a:r>
            <a:r>
              <a:rPr lang="ar-SA" sz="2800" dirty="0" smtClean="0"/>
              <a:t> دارد. يعني تابع </a:t>
            </a:r>
            <a:r>
              <a:rPr lang="en-US" sz="2800" dirty="0" smtClean="0"/>
              <a:t>cube()</a:t>
            </a:r>
            <a:r>
              <a:rPr lang="ar-SA" sz="2800" dirty="0" smtClean="0"/>
              <a:t> يک مقدار از نوع </a:t>
            </a:r>
            <a:r>
              <a:rPr lang="en-US" sz="2800" dirty="0" err="1" smtClean="0"/>
              <a:t>int</a:t>
            </a:r>
            <a:r>
              <a:rPr lang="ar-SA" sz="2800" dirty="0" smtClean="0"/>
              <a:t> مي‌گيرد و پاسخي از نوع </a:t>
            </a:r>
            <a:r>
              <a:rPr lang="en-US" sz="2800" dirty="0" smtClean="0"/>
              <a:t>long</a:t>
            </a:r>
            <a:r>
              <a:rPr lang="fa-IR" sz="2800" dirty="0" smtClean="0"/>
              <a:t> </a:t>
            </a:r>
            <a:r>
              <a:rPr lang="ar-SA" sz="2800" dirty="0" smtClean="0"/>
              <a:t>تحويل مي‌دهد. 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3200" dirty="0" smtClean="0"/>
              <a:t>عنوان </a:t>
            </a:r>
            <a:r>
              <a:rPr lang="ar-SA" sz="3200" dirty="0" smtClean="0"/>
              <a:t>تابع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838200" y="1937772"/>
            <a:ext cx="7277334" cy="208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+mj-lt"/>
              <a:buAutoNum type="arabicPeriod"/>
              <a:defRPr/>
            </a:pP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توابع كتابخانه‌اي 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C++</a:t>
            </a: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استاندارد</a:t>
            </a:r>
            <a:endParaRPr lang="fa-I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+mj-lt"/>
              <a:buAutoNum type="arabicPeriod"/>
              <a:defRPr/>
            </a:pP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توابع ساخت كاربر</a:t>
            </a:r>
            <a:endParaRPr lang="fa-I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+mj-lt"/>
              <a:buAutoNum type="arabicPeriod"/>
              <a:defRPr/>
            </a:pP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برنامۀ آزمون</a:t>
            </a:r>
            <a:endParaRPr lang="fa-I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+mj-lt"/>
              <a:buAutoNum type="arabicPeriod"/>
              <a:defRPr/>
            </a:pP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اعلان‌ها و تعاريف تابع</a:t>
            </a:r>
            <a:endParaRPr lang="fa-IR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+mj-lt"/>
              <a:buAutoNum type="arabicPeriod"/>
              <a:defRPr/>
            </a:pPr>
            <a:endParaRPr lang="fa-IR" sz="1600" dirty="0">
              <a:solidFill>
                <a:srgbClr val="003399"/>
              </a:solidFill>
              <a:cs typeface="B Homa" pitchFamily="2" charset="-78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2400" dirty="0" smtClean="0"/>
              <a:t>{توابع (فهرست مطالب)}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500174"/>
            <a:ext cx="7358114" cy="4315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endParaRPr lang="fa-IR" sz="2800" dirty="0" smtClean="0"/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long  cube  (</a:t>
            </a:r>
            <a:r>
              <a:rPr lang="en-US" sz="2800" b="1" dirty="0" err="1" smtClean="0"/>
              <a:t>int</a:t>
            </a:r>
            <a:r>
              <a:rPr lang="en-US" sz="2800" b="1" dirty="0" smtClean="0"/>
              <a:t> x)</a:t>
            </a:r>
            <a:endParaRPr lang="fa-IR" sz="2800" b="1" dirty="0" smtClean="0"/>
          </a:p>
          <a:p>
            <a:pPr algn="just">
              <a:lnSpc>
                <a:spcPct val="40000"/>
              </a:lnSpc>
            </a:pPr>
            <a:endParaRPr lang="fa-IR" sz="2800" b="1" dirty="0" smtClean="0"/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{</a:t>
            </a:r>
            <a:endParaRPr lang="fa-IR" sz="2800" b="1" dirty="0" smtClean="0"/>
          </a:p>
          <a:p>
            <a:pPr algn="just">
              <a:lnSpc>
                <a:spcPct val="40000"/>
              </a:lnSpc>
            </a:pPr>
            <a:endParaRPr lang="en-US" sz="2800" b="1" dirty="0" smtClean="0"/>
          </a:p>
          <a:p>
            <a:pPr algn="just">
              <a:lnSpc>
                <a:spcPct val="40000"/>
              </a:lnSpc>
            </a:pPr>
            <a:r>
              <a:rPr lang="fa-IR" sz="2800" b="1" dirty="0" smtClean="0"/>
              <a:t> </a:t>
            </a:r>
            <a:r>
              <a:rPr lang="fa-IR" sz="2400" b="1" dirty="0" smtClean="0"/>
              <a:t>بدنه تابع</a:t>
            </a:r>
            <a:r>
              <a:rPr lang="fa-IR" sz="2800" b="1" dirty="0" smtClean="0"/>
              <a:t> </a:t>
            </a:r>
          </a:p>
          <a:p>
            <a:pPr algn="just">
              <a:lnSpc>
                <a:spcPct val="40000"/>
              </a:lnSpc>
            </a:pPr>
            <a:endParaRPr lang="en-US" sz="2800" b="1" dirty="0" smtClean="0"/>
          </a:p>
          <a:p>
            <a:pPr algn="just">
              <a:lnSpc>
                <a:spcPct val="40000"/>
              </a:lnSpc>
            </a:pPr>
            <a:r>
              <a:rPr lang="en-US" sz="2800" b="1" dirty="0" smtClean="0"/>
              <a:t>}</a:t>
            </a:r>
          </a:p>
          <a:p>
            <a:pPr algn="just" rtl="1"/>
            <a:endParaRPr lang="en-US" sz="2800" dirty="0" smtClean="0"/>
          </a:p>
          <a:p>
            <a:pPr algn="just" rtl="1">
              <a:buFont typeface="Wingdings" pitchFamily="2" charset="2"/>
              <a:buChar char="ü"/>
            </a:pPr>
            <a:r>
              <a:rPr lang="ar-SA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بدنۀ تابع، يك بلوك كد است كه در ادامۀ عنوان آن مي‌آيد.</a:t>
            </a:r>
            <a:endParaRPr lang="fa-IR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ar-SA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بدنه شامل دستوراتي است كه بايد انجام شود تا نتيجۀ مورد نظر به</a:t>
            </a:r>
            <a:r>
              <a:rPr lang="fa-IR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‌</a:t>
            </a:r>
            <a:r>
              <a:rPr lang="ar-SA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دست آيد. </a:t>
            </a:r>
            <a:endParaRPr lang="fa-IR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ar-SA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بدنه شامل دستور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return</a:t>
            </a:r>
            <a:r>
              <a:rPr lang="ar-SA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است كه پاسخ نهايي را به مكان فراخواني تابع برمي‌گرداند. 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3200" dirty="0" smtClean="0"/>
              <a:t>بدن</a:t>
            </a:r>
            <a:r>
              <a:rPr lang="ar-SA" sz="3200" dirty="0" smtClean="0"/>
              <a:t>ۀ</a:t>
            </a:r>
            <a:r>
              <a:rPr lang="fa-IR" sz="3200" dirty="0" smtClean="0"/>
              <a:t> </a:t>
            </a:r>
            <a:r>
              <a:rPr lang="ar-SA" sz="3200" dirty="0" smtClean="0"/>
              <a:t>تابع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 smtClean="0"/>
              <a:t>دستور </a:t>
            </a:r>
            <a:r>
              <a:rPr lang="en-US" sz="2800" b="1" dirty="0" smtClean="0"/>
              <a:t>return</a:t>
            </a:r>
            <a:r>
              <a:rPr lang="ar-SA" sz="2800" b="1" dirty="0" smtClean="0"/>
              <a:t> دو وظيفۀ عمده دارد.</a:t>
            </a:r>
            <a:r>
              <a:rPr lang="ar-SA" sz="2800" b="1" dirty="0" smtClean="0">
                <a:solidFill>
                  <a:srgbClr val="FFFF00"/>
                </a:solidFill>
              </a:rPr>
              <a:t> </a:t>
            </a:r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</a:rPr>
              <a:t>اول</a:t>
            </a:r>
            <a:r>
              <a:rPr lang="ar-SA" sz="2800" b="1" dirty="0" smtClean="0"/>
              <a:t> اين که اجراي تابع را خاتمه مي‌دهد و </a:t>
            </a:r>
            <a:r>
              <a:rPr lang="ar-SA" sz="2800" b="1" dirty="0" smtClean="0">
                <a:solidFill>
                  <a:schemeClr val="accent6">
                    <a:lumMod val="50000"/>
                  </a:schemeClr>
                </a:solidFill>
              </a:rPr>
              <a:t>دوم</a:t>
            </a:r>
            <a:r>
              <a:rPr lang="ar-SA" sz="2800" b="1" dirty="0" smtClean="0"/>
              <a:t> اين که مقدار نهايي را به برنامۀ فراخوان باز مي‌گرداند.</a:t>
            </a:r>
            <a:endParaRPr lang="fa-IR" sz="2800" b="1" dirty="0" smtClean="0"/>
          </a:p>
          <a:p>
            <a:pPr algn="just" rtl="1"/>
            <a:r>
              <a:rPr lang="ar-SA" sz="2800" b="1" dirty="0" smtClean="0"/>
              <a:t> دستور </a:t>
            </a:r>
            <a:r>
              <a:rPr lang="en-US" sz="2800" b="1" dirty="0" smtClean="0"/>
              <a:t>return</a:t>
            </a:r>
            <a:r>
              <a:rPr lang="ar-SA" sz="2800" b="1" dirty="0" smtClean="0"/>
              <a:t> به شکل زير استفاده مي‌شود:</a:t>
            </a:r>
            <a:endParaRPr lang="en-US" sz="2800" b="1" dirty="0" smtClean="0"/>
          </a:p>
          <a:p>
            <a:pPr algn="just"/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return expression;</a:t>
            </a:r>
            <a:endParaRPr lang="fa-IR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 rtl="1"/>
            <a:r>
              <a:rPr lang="ar-SA" sz="2800" b="1" dirty="0" smtClean="0"/>
              <a:t>به جاي </a:t>
            </a:r>
            <a:r>
              <a:rPr lang="en-US" sz="2800" b="1" i="1" dirty="0" smtClean="0"/>
              <a:t>expression</a:t>
            </a:r>
            <a:r>
              <a:rPr lang="ar-SA" sz="2800" b="1" dirty="0" smtClean="0"/>
              <a:t> هر عبارتي قرار مي‌گيرد که بتوان مقدار آن را به يک متغير تخصيص داد. نوع آن عبارت بايد با نوع بازگشتي تابع يکي باشد.</a:t>
            </a:r>
            <a:endParaRPr lang="en-US" sz="2800" b="1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3200" b="1" dirty="0" smtClean="0"/>
              <a:t>وظايف </a:t>
            </a:r>
            <a:r>
              <a:rPr lang="ar-SA" sz="3200" b="1" dirty="0" smtClean="0"/>
              <a:t>دستور </a:t>
            </a:r>
            <a:r>
              <a:rPr lang="en-US" sz="3200" b="1" dirty="0" smtClean="0"/>
              <a:t>return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0"/>
              </a:spcBef>
            </a:pPr>
            <a:r>
              <a:rPr lang="ar-SA" sz="2800" dirty="0" smtClean="0"/>
              <a:t>وقتي يک تابع مورد نياز را ايجاد کرديد، فورا بايد آن تابع را با يک برنامۀ ساده امتحان کنيد. چنين برنامه‌اي </a:t>
            </a:r>
            <a:r>
              <a:rPr lang="ar-SA" sz="2800" b="1" i="1" dirty="0" smtClean="0">
                <a:solidFill>
                  <a:srgbClr val="800000"/>
                </a:solidFill>
              </a:rPr>
              <a:t>برنامۀ آزمون</a:t>
            </a:r>
            <a:r>
              <a:rPr lang="ar-SA" sz="2800" dirty="0" smtClean="0"/>
              <a:t> ناميده مي‌شود. </a:t>
            </a:r>
            <a:endParaRPr lang="fa-IR" sz="2800" dirty="0" smtClean="0"/>
          </a:p>
          <a:p>
            <a:pPr algn="just" rtl="1">
              <a:spcBef>
                <a:spcPct val="0"/>
              </a:spcBef>
            </a:pPr>
            <a:endParaRPr lang="fa-IR" sz="2800" dirty="0" smtClean="0">
              <a:solidFill>
                <a:srgbClr val="000066"/>
              </a:solidFill>
            </a:endParaRPr>
          </a:p>
          <a:p>
            <a:pPr algn="just" rtl="1">
              <a:spcBef>
                <a:spcPct val="0"/>
              </a:spcBef>
            </a:pPr>
            <a:r>
              <a:rPr lang="ar-SA" sz="2800" dirty="0" smtClean="0">
                <a:solidFill>
                  <a:srgbClr val="000066"/>
                </a:solidFill>
              </a:rPr>
              <a:t>تنها هدف اين برنامه، </a:t>
            </a:r>
            <a:r>
              <a:rPr lang="ar-SA" sz="2800" dirty="0" smtClean="0">
                <a:solidFill>
                  <a:srgbClr val="800000"/>
                </a:solidFill>
              </a:rPr>
              <a:t>امتحان کردن تابع </a:t>
            </a:r>
            <a:r>
              <a:rPr lang="ar-SA" sz="2800" dirty="0" smtClean="0">
                <a:solidFill>
                  <a:srgbClr val="000066"/>
                </a:solidFill>
              </a:rPr>
              <a:t>و</a:t>
            </a:r>
            <a:r>
              <a:rPr lang="ar-SA" sz="2800" dirty="0" smtClean="0">
                <a:solidFill>
                  <a:srgbClr val="800000"/>
                </a:solidFill>
              </a:rPr>
              <a:t> بررسي صحت کار آن</a:t>
            </a:r>
            <a:r>
              <a:rPr lang="ar-SA" sz="2800" dirty="0" smtClean="0">
                <a:solidFill>
                  <a:srgbClr val="000066"/>
                </a:solidFill>
              </a:rPr>
              <a:t> است. </a:t>
            </a:r>
            <a:endParaRPr lang="en-US" sz="2800" dirty="0" smtClean="0">
              <a:solidFill>
                <a:srgbClr val="000066"/>
              </a:solidFill>
            </a:endParaRPr>
          </a:p>
          <a:p>
            <a:pPr algn="ctr" rtl="1"/>
            <a:endParaRPr lang="en-US" sz="2800" dirty="0" smtClean="0"/>
          </a:p>
          <a:p>
            <a:pPr algn="just" rtl="1">
              <a:spcBef>
                <a:spcPct val="0"/>
              </a:spcBef>
            </a:pPr>
            <a:endParaRPr lang="en-US" sz="2800" dirty="0">
              <a:solidFill>
                <a:srgbClr val="000066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3200" dirty="0" smtClean="0">
                <a:solidFill>
                  <a:srgbClr val="FF0000"/>
                </a:solidFill>
              </a:rPr>
              <a:t>برنامۀ آزمون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400" b="1" dirty="0" smtClean="0"/>
              <a:t>کد زير شامل تابع </a:t>
            </a:r>
            <a:r>
              <a:rPr lang="en-US" sz="2400" b="1" dirty="0" smtClean="0"/>
              <a:t>cube()</a:t>
            </a:r>
            <a:r>
              <a:rPr lang="ar-SA" sz="2400" b="1" dirty="0" smtClean="0"/>
              <a:t> و برنامۀ آزمون آن است:</a:t>
            </a:r>
            <a:endParaRPr lang="en-US" sz="2400" b="1" dirty="0" smtClean="0"/>
          </a:p>
          <a:p>
            <a:r>
              <a:rPr lang="en-US" sz="2800" b="1" dirty="0" err="1" smtClean="0">
                <a:solidFill>
                  <a:srgbClr val="800000"/>
                </a:solidFill>
              </a:rPr>
              <a:t>int</a:t>
            </a:r>
            <a:r>
              <a:rPr lang="en-US" sz="2800" b="1" dirty="0" smtClean="0">
                <a:solidFill>
                  <a:srgbClr val="800000"/>
                </a:solidFill>
              </a:rPr>
              <a:t> cube(</a:t>
            </a:r>
            <a:r>
              <a:rPr lang="en-US" sz="2800" b="1" dirty="0" err="1" smtClean="0">
                <a:solidFill>
                  <a:srgbClr val="800000"/>
                </a:solidFill>
              </a:rPr>
              <a:t>int</a:t>
            </a:r>
            <a:r>
              <a:rPr lang="en-US" sz="2800" b="1" dirty="0" smtClean="0">
                <a:solidFill>
                  <a:srgbClr val="800000"/>
                </a:solidFill>
              </a:rPr>
              <a:t> x)</a:t>
            </a:r>
            <a:endParaRPr lang="en-US" sz="2800" dirty="0" smtClean="0">
              <a:solidFill>
                <a:srgbClr val="800000"/>
              </a:solidFill>
            </a:endParaRPr>
          </a:p>
          <a:p>
            <a:r>
              <a:rPr lang="en-US" sz="2800" dirty="0" smtClean="0">
                <a:solidFill>
                  <a:srgbClr val="800000"/>
                </a:solidFill>
              </a:rPr>
              <a:t>{  // returns cube of x:</a:t>
            </a:r>
          </a:p>
          <a:p>
            <a:r>
              <a:rPr lang="en-US" sz="2800" dirty="0" smtClean="0">
                <a:solidFill>
                  <a:srgbClr val="800000"/>
                </a:solidFill>
              </a:rPr>
              <a:t>   return x*x*x;</a:t>
            </a:r>
          </a:p>
          <a:p>
            <a:r>
              <a:rPr lang="en-US" sz="2800" dirty="0" smtClean="0">
                <a:solidFill>
                  <a:srgbClr val="800000"/>
                </a:solidFill>
              </a:rPr>
              <a:t>}</a:t>
            </a:r>
          </a:p>
          <a:p>
            <a:r>
              <a:rPr lang="en-US" sz="2800" dirty="0" err="1" smtClean="0"/>
              <a:t>int</a:t>
            </a:r>
            <a:r>
              <a:rPr lang="en-US" sz="2800" dirty="0" smtClean="0"/>
              <a:t> main()</a:t>
            </a:r>
          </a:p>
          <a:p>
            <a:r>
              <a:rPr lang="en-US" sz="2800" dirty="0" smtClean="0"/>
              <a:t>{  // tests the cube() function:</a:t>
            </a:r>
          </a:p>
          <a:p>
            <a:r>
              <a:rPr lang="en-US" sz="2800" dirty="0" smtClean="0"/>
              <a:t>   </a:t>
            </a:r>
            <a:r>
              <a:rPr lang="en-US" sz="2800" dirty="0" err="1" smtClean="0"/>
              <a:t>int</a:t>
            </a:r>
            <a:r>
              <a:rPr lang="en-US" sz="2800" dirty="0" smtClean="0"/>
              <a:t> n=1;</a:t>
            </a:r>
          </a:p>
          <a:p>
            <a:r>
              <a:rPr lang="en-US" sz="2800" dirty="0" smtClean="0"/>
              <a:t>   while (n != 0)</a:t>
            </a:r>
          </a:p>
          <a:p>
            <a:r>
              <a:rPr lang="en-US" sz="2800" dirty="0" smtClean="0"/>
              <a:t>   {  </a:t>
            </a:r>
            <a:r>
              <a:rPr lang="en-US" sz="2800" dirty="0" err="1" smtClean="0"/>
              <a:t>cin</a:t>
            </a:r>
            <a:r>
              <a:rPr lang="en-US" sz="2800" dirty="0" smtClean="0"/>
              <a:t> &gt;&gt; n;</a:t>
            </a:r>
          </a:p>
          <a:p>
            <a:r>
              <a:rPr lang="en-US" sz="2400" dirty="0" smtClean="0"/>
              <a:t>      </a:t>
            </a:r>
            <a:r>
              <a:rPr lang="en-US" sz="2400" dirty="0" err="1" smtClean="0"/>
              <a:t>cout</a:t>
            </a:r>
            <a:r>
              <a:rPr lang="en-US" sz="2400" dirty="0" smtClean="0"/>
              <a:t> &lt;&lt; "\</a:t>
            </a:r>
            <a:r>
              <a:rPr lang="en-US" sz="2400" dirty="0" err="1" smtClean="0"/>
              <a:t>tcube</a:t>
            </a:r>
            <a:r>
              <a:rPr lang="en-US" sz="2400" dirty="0" smtClean="0"/>
              <a:t>(" &lt;&lt; n &lt;&lt; ") = " &lt;&lt; </a:t>
            </a:r>
            <a:r>
              <a:rPr lang="en-US" sz="2400" b="1" dirty="0" smtClean="0"/>
              <a:t>cube(n)</a:t>
            </a:r>
            <a:r>
              <a:rPr lang="en-US" sz="2400" dirty="0" smtClean="0"/>
              <a:t> &lt;&lt; </a:t>
            </a:r>
            <a:r>
              <a:rPr lang="en-US" sz="2400" dirty="0" err="1" smtClean="0"/>
              <a:t>endl</a:t>
            </a:r>
            <a:r>
              <a:rPr lang="en-US" sz="2400" dirty="0" smtClean="0"/>
              <a:t>; }}</a:t>
            </a:r>
            <a:endParaRPr lang="en-US" sz="24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3200" b="1" dirty="0" smtClean="0"/>
              <a:t>يك برنامۀ آزمون براي تابع</a:t>
            </a:r>
            <a:r>
              <a:rPr lang="fa-IR" sz="3200" b="1" dirty="0" smtClean="0"/>
              <a:t> </a:t>
            </a:r>
            <a:r>
              <a:rPr lang="en-US" sz="3200" b="1" dirty="0" smtClean="0"/>
              <a:t>cube()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000628" y="2928934"/>
            <a:ext cx="3744912" cy="1818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sq" algn="ctr">
            <a:solidFill>
              <a:schemeClr val="accent1"/>
            </a:solidFill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 algn="just" rtl="1"/>
            <a:r>
              <a:rPr lang="ar-SA" sz="2800" dirty="0"/>
              <a:t>برنامۀ </a:t>
            </a:r>
            <a:r>
              <a:rPr lang="fa-IR" sz="2800" dirty="0"/>
              <a:t>حاضر</a:t>
            </a:r>
            <a:r>
              <a:rPr lang="ar-SA" sz="2800" dirty="0"/>
              <a:t> اعداد صحيح را از ورودي مي‌گيرد و مكعب آن‌ها را چاپ مي‌كند تا اين كه كاربر مقدار </a:t>
            </a:r>
            <a:r>
              <a:rPr lang="en-US" sz="2800" dirty="0"/>
              <a:t>0</a:t>
            </a:r>
            <a:r>
              <a:rPr lang="ar-SA" sz="2800" dirty="0"/>
              <a:t> را وارد كند.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2228671"/>
            <a:ext cx="782005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 smtClean="0"/>
              <a:t>تابع </a:t>
            </a:r>
            <a:r>
              <a:rPr lang="en-US" sz="2800" b="1" dirty="0" smtClean="0"/>
              <a:t>cube()</a:t>
            </a:r>
            <a:r>
              <a:rPr lang="ar-SA" sz="2800" b="1" dirty="0" smtClean="0"/>
              <a:t> در بالاي تابع </a:t>
            </a:r>
            <a:r>
              <a:rPr lang="en-US" sz="2800" b="1" dirty="0" smtClean="0"/>
              <a:t>main()</a:t>
            </a:r>
            <a:r>
              <a:rPr lang="ar-SA" sz="2800" b="1" dirty="0" smtClean="0"/>
              <a:t> تعريف شده زيرا قبل از اين كه تابع</a:t>
            </a:r>
            <a:r>
              <a:rPr lang="en-US" sz="2800" b="1" dirty="0" smtClean="0"/>
              <a:t>cube()</a:t>
            </a:r>
            <a:r>
              <a:rPr lang="ar-SA" sz="2800" b="1" dirty="0" smtClean="0"/>
              <a:t> در تابع </a:t>
            </a:r>
            <a:r>
              <a:rPr lang="en-US" sz="2800" b="1" dirty="0" smtClean="0"/>
              <a:t>main()</a:t>
            </a:r>
            <a:r>
              <a:rPr lang="ar-SA" sz="2800" b="1" dirty="0" smtClean="0"/>
              <a:t> به كار رود، كامپايلر </a:t>
            </a:r>
            <a:r>
              <a:rPr lang="en-US" sz="2800" b="1" dirty="0" smtClean="0"/>
              <a:t>C++</a:t>
            </a:r>
            <a:r>
              <a:rPr lang="ar-SA" sz="2800" b="1" dirty="0" smtClean="0"/>
              <a:t> بايد در بارۀ‌ آن اطلاع حاصل كند.</a:t>
            </a:r>
            <a:endParaRPr lang="en-US" sz="2800" b="1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3200" b="1" dirty="0" smtClean="0"/>
              <a:t>دقت: تابع ساخت کاربر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142984"/>
            <a:ext cx="7358114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000" b="1" dirty="0" smtClean="0"/>
              <a:t>تابع زير دو پارامتر دارد. اين تابع از دو مقدار فرستاده شده به آن، مقدار بزرگ‌تر را برمي‌گرداند:</a:t>
            </a:r>
            <a:endParaRPr lang="en-US" sz="2000" b="1" dirty="0" smtClean="0"/>
          </a:p>
          <a:p>
            <a:r>
              <a:rPr lang="en-US" sz="2400" b="1" dirty="0" err="1" smtClean="0"/>
              <a:t>int</a:t>
            </a:r>
            <a:r>
              <a:rPr lang="en-US" sz="2400" b="1" dirty="0" smtClean="0"/>
              <a:t> max(</a:t>
            </a:r>
            <a:r>
              <a:rPr lang="en-US" sz="2400" b="1" dirty="0" err="1" smtClean="0"/>
              <a:t>int</a:t>
            </a:r>
            <a:r>
              <a:rPr lang="en-US" sz="2400" b="1" dirty="0" smtClean="0"/>
              <a:t> x, </a:t>
            </a:r>
            <a:r>
              <a:rPr lang="en-US" sz="2400" b="1" dirty="0" err="1" smtClean="0"/>
              <a:t>int</a:t>
            </a:r>
            <a:r>
              <a:rPr lang="en-US" sz="2400" b="1" dirty="0" smtClean="0"/>
              <a:t> y)</a:t>
            </a:r>
            <a:endParaRPr lang="en-US" sz="2400" dirty="0" smtClean="0"/>
          </a:p>
          <a:p>
            <a:r>
              <a:rPr lang="en-US" sz="2400" dirty="0" smtClean="0"/>
              <a:t>{  // returns larger of the two given integers:</a:t>
            </a:r>
          </a:p>
          <a:p>
            <a:r>
              <a:rPr lang="en-US" sz="2400" dirty="0" smtClean="0"/>
              <a:t>   return( (x &gt; y) ? x : y );</a:t>
            </a:r>
          </a:p>
          <a:p>
            <a:r>
              <a:rPr lang="en-US" sz="2400" dirty="0" smtClean="0"/>
              <a:t>}</a:t>
            </a:r>
          </a:p>
          <a:p>
            <a:r>
              <a:rPr lang="en-US" sz="2400" dirty="0" err="1" smtClean="0">
                <a:solidFill>
                  <a:srgbClr val="800000"/>
                </a:solidFill>
              </a:rPr>
              <a:t>int</a:t>
            </a:r>
            <a:r>
              <a:rPr lang="en-US" sz="2400" dirty="0" smtClean="0">
                <a:solidFill>
                  <a:srgbClr val="800000"/>
                </a:solidFill>
              </a:rPr>
              <a:t> main()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{   </a:t>
            </a:r>
            <a:r>
              <a:rPr lang="en-US" sz="2400" dirty="0" err="1" smtClean="0">
                <a:solidFill>
                  <a:srgbClr val="800000"/>
                </a:solidFill>
              </a:rPr>
              <a:t>int</a:t>
            </a:r>
            <a:r>
              <a:rPr lang="en-US" sz="2400" dirty="0" smtClean="0">
                <a:solidFill>
                  <a:srgbClr val="800000"/>
                </a:solidFill>
              </a:rPr>
              <a:t> m, n;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   do</a:t>
            </a:r>
            <a:endParaRPr lang="fa-IR" sz="2400" dirty="0" smtClean="0">
              <a:solidFill>
                <a:srgbClr val="800000"/>
              </a:solidFill>
            </a:endParaRPr>
          </a:p>
          <a:p>
            <a:r>
              <a:rPr lang="en-US" sz="2400" dirty="0" smtClean="0">
                <a:solidFill>
                  <a:srgbClr val="800000"/>
                </a:solidFill>
              </a:rPr>
              <a:t>   {  </a:t>
            </a:r>
            <a:r>
              <a:rPr lang="en-US" sz="2400" dirty="0" err="1" smtClean="0">
                <a:solidFill>
                  <a:srgbClr val="800000"/>
                </a:solidFill>
              </a:rPr>
              <a:t>cin</a:t>
            </a:r>
            <a:r>
              <a:rPr lang="en-US" sz="2400" dirty="0" smtClean="0">
                <a:solidFill>
                  <a:srgbClr val="800000"/>
                </a:solidFill>
              </a:rPr>
              <a:t> &gt;&gt; m &gt;&gt; n;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      </a:t>
            </a:r>
            <a:r>
              <a:rPr lang="en-US" sz="2400" dirty="0" err="1" smtClean="0">
                <a:solidFill>
                  <a:srgbClr val="800000"/>
                </a:solidFill>
              </a:rPr>
              <a:t>cout</a:t>
            </a:r>
            <a:r>
              <a:rPr lang="en-US" sz="2400" dirty="0" smtClean="0">
                <a:solidFill>
                  <a:srgbClr val="800000"/>
                </a:solidFill>
              </a:rPr>
              <a:t> &lt;&lt; "\</a:t>
            </a:r>
            <a:r>
              <a:rPr lang="en-US" sz="2400" dirty="0" err="1" smtClean="0">
                <a:solidFill>
                  <a:srgbClr val="800000"/>
                </a:solidFill>
              </a:rPr>
              <a:t>tmax</a:t>
            </a:r>
            <a:r>
              <a:rPr lang="en-US" sz="2400" dirty="0" smtClean="0">
                <a:solidFill>
                  <a:srgbClr val="800000"/>
                </a:solidFill>
              </a:rPr>
              <a:t>(" &lt;&lt; m &lt;&lt; "," &lt;&lt; n &lt;&lt; ") = " ;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      </a:t>
            </a:r>
            <a:r>
              <a:rPr lang="en-US" sz="2400" dirty="0" err="1" smtClean="0">
                <a:solidFill>
                  <a:srgbClr val="800000"/>
                </a:solidFill>
              </a:rPr>
              <a:t>cout</a:t>
            </a:r>
            <a:r>
              <a:rPr lang="en-US" sz="2400" dirty="0" smtClean="0">
                <a:solidFill>
                  <a:srgbClr val="800000"/>
                </a:solidFill>
              </a:rPr>
              <a:t> &lt;&lt; </a:t>
            </a:r>
            <a:r>
              <a:rPr lang="en-US" sz="2400" b="1" dirty="0" smtClean="0">
                <a:solidFill>
                  <a:srgbClr val="800000"/>
                </a:solidFill>
              </a:rPr>
              <a:t>max(</a:t>
            </a:r>
            <a:r>
              <a:rPr lang="en-US" sz="2400" b="1" dirty="0" err="1" smtClean="0">
                <a:solidFill>
                  <a:srgbClr val="800000"/>
                </a:solidFill>
              </a:rPr>
              <a:t>m,n</a:t>
            </a:r>
            <a:r>
              <a:rPr lang="en-US" sz="2400" b="1" dirty="0" smtClean="0">
                <a:solidFill>
                  <a:srgbClr val="800000"/>
                </a:solidFill>
              </a:rPr>
              <a:t>)</a:t>
            </a:r>
            <a:r>
              <a:rPr lang="en-US" sz="2400" dirty="0" smtClean="0">
                <a:solidFill>
                  <a:srgbClr val="800000"/>
                </a:solidFill>
              </a:rPr>
              <a:t> &lt;&lt; </a:t>
            </a:r>
            <a:r>
              <a:rPr lang="en-US" sz="2400" dirty="0" err="1" smtClean="0">
                <a:solidFill>
                  <a:srgbClr val="800000"/>
                </a:solidFill>
              </a:rPr>
              <a:t>endl</a:t>
            </a:r>
            <a:r>
              <a:rPr lang="en-US" sz="2400" dirty="0" smtClean="0">
                <a:solidFill>
                  <a:srgbClr val="800000"/>
                </a:solidFill>
              </a:rPr>
              <a:t>;   }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   while (m != 0);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}</a:t>
            </a:r>
            <a:endParaRPr lang="en-US" sz="2400" dirty="0">
              <a:solidFill>
                <a:srgbClr val="800000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3200" b="1" dirty="0" smtClean="0"/>
              <a:t>يك برنامۀ آزمون براي تابع </a:t>
            </a:r>
            <a:r>
              <a:rPr lang="en-US" sz="3200" b="1" dirty="0" smtClean="0"/>
              <a:t>max()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14314" y="1357298"/>
            <a:ext cx="7572396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400" b="1" dirty="0" smtClean="0"/>
              <a:t>توابع مي‌توانند بيش از يک دستور </a:t>
            </a:r>
            <a:r>
              <a:rPr lang="en-US" sz="2400" b="1" dirty="0" smtClean="0"/>
              <a:t>return</a:t>
            </a:r>
            <a:r>
              <a:rPr lang="ar-SA" sz="2400" b="1" dirty="0" smtClean="0"/>
              <a:t> داشته باشند. مثلا تابع </a:t>
            </a:r>
            <a:r>
              <a:rPr lang="en-US" sz="2400" b="1" dirty="0" smtClean="0"/>
              <a:t>max()</a:t>
            </a:r>
            <a:r>
              <a:rPr lang="ar-SA" sz="2400" b="1" dirty="0" smtClean="0"/>
              <a:t> را </a:t>
            </a:r>
            <a:r>
              <a:rPr lang="fa-IR" sz="2400" b="1" dirty="0" smtClean="0"/>
              <a:t>مي‌توان اينگونه نيز نوشت</a:t>
            </a:r>
            <a:r>
              <a:rPr lang="ar-SA" sz="2400" b="1" dirty="0" smtClean="0"/>
              <a:t>:</a:t>
            </a:r>
            <a:endParaRPr lang="fa-IR" sz="2400" b="1" dirty="0" smtClean="0"/>
          </a:p>
          <a:p>
            <a:pPr algn="just" rtl="1"/>
            <a:endParaRPr lang="en-US" sz="2400" b="1" dirty="0" smtClean="0"/>
          </a:p>
          <a:p>
            <a:r>
              <a:rPr lang="en-US" sz="4000" b="1" dirty="0" err="1" smtClean="0"/>
              <a:t>int</a:t>
            </a:r>
            <a:r>
              <a:rPr lang="en-US" sz="4000" b="1" dirty="0" smtClean="0"/>
              <a:t> max(</a:t>
            </a:r>
            <a:r>
              <a:rPr lang="en-US" sz="4000" b="1" dirty="0" err="1" smtClean="0"/>
              <a:t>int</a:t>
            </a:r>
            <a:r>
              <a:rPr lang="en-US" sz="4000" b="1" dirty="0" smtClean="0"/>
              <a:t> x, </a:t>
            </a:r>
            <a:r>
              <a:rPr lang="en-US" sz="4000" b="1" dirty="0" err="1" smtClean="0"/>
              <a:t>int</a:t>
            </a:r>
            <a:r>
              <a:rPr lang="en-US" sz="4000" b="1" dirty="0" smtClean="0"/>
              <a:t> y)</a:t>
            </a:r>
            <a:endParaRPr lang="en-US" sz="4000" dirty="0" smtClean="0"/>
          </a:p>
          <a:p>
            <a:r>
              <a:rPr lang="en-US" sz="4000" dirty="0" smtClean="0"/>
              <a:t>{  // </a:t>
            </a:r>
            <a:r>
              <a:rPr lang="en-US" sz="3200" dirty="0" smtClean="0"/>
              <a:t>returns larger of the two given integers:</a:t>
            </a:r>
          </a:p>
          <a:p>
            <a:r>
              <a:rPr lang="en-US" sz="4000" dirty="0" smtClean="0"/>
              <a:t>   if (x &lt; y) </a:t>
            </a:r>
            <a:r>
              <a:rPr lang="en-US" sz="4000" dirty="0" smtClean="0">
                <a:solidFill>
                  <a:srgbClr val="800000"/>
                </a:solidFill>
              </a:rPr>
              <a:t>return y</a:t>
            </a:r>
            <a:r>
              <a:rPr lang="en-US" sz="4000" dirty="0" smtClean="0"/>
              <a:t>;</a:t>
            </a:r>
          </a:p>
          <a:p>
            <a:r>
              <a:rPr lang="en-US" sz="4000" dirty="0" smtClean="0"/>
              <a:t>   else </a:t>
            </a:r>
            <a:r>
              <a:rPr lang="en-US" sz="4000" dirty="0" smtClean="0">
                <a:solidFill>
                  <a:srgbClr val="800000"/>
                </a:solidFill>
              </a:rPr>
              <a:t>return x</a:t>
            </a:r>
            <a:r>
              <a:rPr lang="en-US" sz="4000" dirty="0" smtClean="0"/>
              <a:t>;</a:t>
            </a:r>
          </a:p>
          <a:p>
            <a:r>
              <a:rPr lang="en-US" sz="4000" dirty="0" smtClean="0"/>
              <a:t>}</a:t>
            </a:r>
            <a:endParaRPr lang="en-US" sz="40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3200" b="1" dirty="0" smtClean="0"/>
              <a:t>بيش از يک </a:t>
            </a:r>
            <a:r>
              <a:rPr lang="en-US" sz="3200" b="1" dirty="0" smtClean="0"/>
              <a:t>return</a:t>
            </a:r>
            <a:r>
              <a:rPr lang="fa-IR" sz="3200" b="1" dirty="0" smtClean="0"/>
              <a:t> در توابع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932363" y="4293674"/>
            <a:ext cx="4032250" cy="2064284"/>
          </a:xfrm>
          <a:prstGeom prst="rect">
            <a:avLst/>
          </a:prstGeom>
          <a:gradFill rotWithShape="1">
            <a:gsLst>
              <a:gs pos="0">
                <a:srgbClr val="5E765E"/>
              </a:gs>
              <a:gs pos="50000">
                <a:srgbClr val="CCFFCC"/>
              </a:gs>
              <a:gs pos="100000">
                <a:srgbClr val="5E765E"/>
              </a:gs>
            </a:gsLst>
            <a:lin ang="5400000" scaled="1"/>
          </a:gradFill>
          <a:ln w="12700" cap="sq" algn="ctr">
            <a:noFill/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 algn="just" rtl="1"/>
            <a:r>
              <a:rPr lang="ar-SA" sz="3200" dirty="0"/>
              <a:t>در اين کد هر دستور </a:t>
            </a:r>
            <a:r>
              <a:rPr lang="en-US" sz="3200" dirty="0"/>
              <a:t>return</a:t>
            </a:r>
            <a:r>
              <a:rPr lang="ar-SA" sz="3200" dirty="0"/>
              <a:t> که زودتر اجرا شود مقدار مربوطه‌اش را بازگشت داده و تابع را خاتمه مي‌دهد.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2228671"/>
            <a:ext cx="78200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dirty="0" smtClean="0"/>
              <a:t>دستور </a:t>
            </a:r>
            <a:r>
              <a:rPr lang="en-US" sz="2800" dirty="0" smtClean="0">
                <a:solidFill>
                  <a:srgbClr val="800000"/>
                </a:solidFill>
              </a:rPr>
              <a:t>return</a:t>
            </a:r>
            <a:r>
              <a:rPr lang="ar-SA" sz="2800" dirty="0" smtClean="0"/>
              <a:t> نوعي دستور پرش است (شبيه دستور </a:t>
            </a:r>
            <a:r>
              <a:rPr lang="en-US" sz="2800" dirty="0" smtClean="0">
                <a:solidFill>
                  <a:srgbClr val="800000"/>
                </a:solidFill>
              </a:rPr>
              <a:t>break</a:t>
            </a:r>
            <a:r>
              <a:rPr lang="ar-SA" sz="2800" dirty="0" smtClean="0"/>
              <a:t> ) زيرا اجرا را به بيرون از تابع هدايت مي‌کند. اگرچه معمولا </a:t>
            </a:r>
            <a:r>
              <a:rPr lang="en-US" sz="2800" dirty="0" smtClean="0">
                <a:solidFill>
                  <a:srgbClr val="800000"/>
                </a:solidFill>
              </a:rPr>
              <a:t>return</a:t>
            </a:r>
            <a:r>
              <a:rPr lang="ar-SA" sz="2800" dirty="0" smtClean="0"/>
              <a:t> در انتهاي تابع قرار مي‌گيرد</a:t>
            </a:r>
            <a:r>
              <a:rPr lang="fa-IR" sz="2800" dirty="0" smtClean="0"/>
              <a:t>، ولي</a:t>
            </a:r>
            <a:r>
              <a:rPr lang="ar-SA" sz="2800" dirty="0" smtClean="0"/>
              <a:t> مي‌توان آن را در هر نقطۀ ديگري از تابع قرار داد. </a:t>
            </a:r>
            <a:endParaRPr lang="fa-IR" sz="2800" dirty="0" smtClean="0"/>
          </a:p>
          <a:p>
            <a:pPr algn="just" rtl="1"/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3200" b="1" dirty="0" smtClean="0"/>
              <a:t>عملکرد دستور </a:t>
            </a:r>
            <a:r>
              <a:rPr lang="en-US" sz="3200" b="1" dirty="0" smtClean="0"/>
              <a:t>return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85720" y="1928802"/>
            <a:ext cx="771530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/>
              <a:t>به دو روش مي‌توان توابع را تعريف نمود:</a:t>
            </a:r>
          </a:p>
          <a:p>
            <a:pPr algn="just" rtl="1"/>
            <a:endParaRPr lang="fa-IR" sz="2800" dirty="0" smtClean="0"/>
          </a:p>
          <a:p>
            <a:pPr algn="just" rtl="1"/>
            <a:r>
              <a:rPr lang="fa-IR" sz="2800" dirty="0" smtClean="0">
                <a:solidFill>
                  <a:srgbClr val="FF0000"/>
                </a:solidFill>
              </a:rPr>
              <a:t>1</a:t>
            </a:r>
            <a:r>
              <a:rPr lang="fa-IR" sz="2800" dirty="0" smtClean="0"/>
              <a:t>-توابع قبل از تابع </a:t>
            </a:r>
            <a:r>
              <a:rPr lang="en-US" sz="2800" dirty="0" smtClean="0"/>
              <a:t>main()</a:t>
            </a:r>
            <a:r>
              <a:rPr lang="fa-IR" sz="2800" dirty="0" smtClean="0"/>
              <a:t> به طور كامل با</a:t>
            </a:r>
            <a:r>
              <a:rPr lang="en-US" sz="2800" dirty="0" smtClean="0"/>
              <a:t> </a:t>
            </a:r>
            <a:r>
              <a:rPr lang="fa-IR" sz="2800" dirty="0" smtClean="0"/>
              <a:t>بدنه مربوطه آورده شوند.</a:t>
            </a:r>
          </a:p>
          <a:p>
            <a:pPr algn="just" rtl="1"/>
            <a:endParaRPr lang="fa-IR" sz="2800" dirty="0" smtClean="0"/>
          </a:p>
          <a:p>
            <a:pPr algn="just" rtl="1"/>
            <a:r>
              <a:rPr lang="fa-IR" sz="2800" dirty="0" smtClean="0">
                <a:solidFill>
                  <a:srgbClr val="FF0000"/>
                </a:solidFill>
              </a:rPr>
              <a:t>2</a:t>
            </a:r>
            <a:r>
              <a:rPr lang="fa-IR" sz="2800" dirty="0" smtClean="0"/>
              <a:t>-</a:t>
            </a:r>
            <a:r>
              <a:rPr lang="ar-SA" sz="2800" dirty="0" smtClean="0"/>
              <a:t>راه ديگري که بيشتر رواج دارد اين گونه است که ابتدا تابع </a:t>
            </a:r>
            <a:r>
              <a:rPr lang="ar-SA" sz="2800" b="1" i="1" dirty="0" smtClean="0"/>
              <a:t>اعلان</a:t>
            </a:r>
            <a:r>
              <a:rPr lang="ar-SA" sz="2800" dirty="0" smtClean="0"/>
              <a:t> شود، سپس متن برنامۀ اصلي</a:t>
            </a:r>
            <a:r>
              <a:rPr lang="en-US" sz="2800" dirty="0" smtClean="0"/>
              <a:t>main()</a:t>
            </a:r>
            <a:r>
              <a:rPr lang="ar-SA" sz="2800" dirty="0" smtClean="0"/>
              <a:t> بيايد، پس از </a:t>
            </a:r>
            <a:r>
              <a:rPr lang="fa-IR" sz="2800" dirty="0" smtClean="0"/>
              <a:t>آن</a:t>
            </a:r>
            <a:r>
              <a:rPr lang="ar-SA" sz="2800" dirty="0" smtClean="0"/>
              <a:t> </a:t>
            </a:r>
            <a:r>
              <a:rPr lang="ar-SA" sz="2800" b="1" i="1" dirty="0" smtClean="0"/>
              <a:t>تعريف</a:t>
            </a:r>
            <a:r>
              <a:rPr lang="ar-SA" sz="2800" dirty="0" smtClean="0"/>
              <a:t> کامل تابع قرار بگيرد. 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3200" b="1" dirty="0" smtClean="0">
                <a:solidFill>
                  <a:srgbClr val="FF0000"/>
                </a:solidFill>
              </a:rPr>
              <a:t>اعلان‌ها و تعاريف تابع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85720" y="1928802"/>
            <a:ext cx="77153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ar-SA" sz="2800" dirty="0" smtClean="0">
                <a:solidFill>
                  <a:srgbClr val="FF0000"/>
                </a:solidFill>
              </a:rPr>
              <a:t>اعلان</a:t>
            </a:r>
            <a:r>
              <a:rPr lang="ar-SA" sz="2800" dirty="0" smtClean="0"/>
              <a:t> تابع با </a:t>
            </a:r>
            <a:r>
              <a:rPr lang="ar-SA" sz="2800" dirty="0" smtClean="0">
                <a:solidFill>
                  <a:srgbClr val="FF0000"/>
                </a:solidFill>
              </a:rPr>
              <a:t>تعريف</a:t>
            </a:r>
            <a:r>
              <a:rPr lang="ar-SA" sz="2800" dirty="0" smtClean="0"/>
              <a:t> تابع تفاوت دارد. </a:t>
            </a:r>
            <a:endParaRPr lang="fa-IR" sz="2800" dirty="0" smtClean="0"/>
          </a:p>
          <a:p>
            <a:pPr algn="just" rtl="1">
              <a:defRPr/>
            </a:pPr>
            <a:r>
              <a:rPr lang="ar-SA" sz="2800" dirty="0" smtClean="0">
                <a:solidFill>
                  <a:srgbClr val="FF0000"/>
                </a:solidFill>
              </a:rPr>
              <a:t>اعلان تابع</a:t>
            </a:r>
            <a:r>
              <a:rPr lang="ar-SA" sz="2800" dirty="0" smtClean="0"/>
              <a:t>، فقط عنوان تابع است که يک سميکولن در انتهاي آن قرار دارد</a:t>
            </a:r>
            <a:r>
              <a:rPr lang="fa-IR" sz="2800" dirty="0" smtClean="0"/>
              <a:t>.</a:t>
            </a:r>
          </a:p>
          <a:p>
            <a:pPr algn="just" rtl="1">
              <a:defRPr/>
            </a:pPr>
            <a:r>
              <a:rPr lang="ar-SA" sz="2800" dirty="0" smtClean="0">
                <a:solidFill>
                  <a:srgbClr val="FF0000"/>
                </a:solidFill>
              </a:rPr>
              <a:t>تعريف تابع</a:t>
            </a:r>
            <a:r>
              <a:rPr lang="ar-SA" sz="2800" dirty="0" smtClean="0"/>
              <a:t>، متن کامل تابع است که هم شامل عنوان است و هم شامل بدنه.</a:t>
            </a:r>
            <a:endParaRPr lang="fa-IR" sz="2800" dirty="0" smtClean="0"/>
          </a:p>
          <a:p>
            <a:pPr algn="just" rtl="1">
              <a:defRPr/>
            </a:pPr>
            <a:r>
              <a:rPr lang="ar-SA" sz="2800" dirty="0" smtClean="0"/>
              <a:t> 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3200" b="1" dirty="0" smtClean="0">
                <a:solidFill>
                  <a:srgbClr val="FF0000"/>
                </a:solidFill>
              </a:rPr>
              <a:t>تفاوت </a:t>
            </a:r>
            <a:r>
              <a:rPr lang="ar-SA" sz="3200" b="1" dirty="0" smtClean="0">
                <a:solidFill>
                  <a:srgbClr val="FF0000"/>
                </a:solidFill>
              </a:rPr>
              <a:t>اعلان‌ها </a:t>
            </a:r>
            <a:r>
              <a:rPr lang="fa-IR" sz="3200" b="1" dirty="0" smtClean="0">
                <a:solidFill>
                  <a:srgbClr val="FF0000"/>
                </a:solidFill>
              </a:rPr>
              <a:t>با</a:t>
            </a:r>
            <a:r>
              <a:rPr lang="ar-SA" sz="3200" b="1" dirty="0" smtClean="0">
                <a:solidFill>
                  <a:srgbClr val="FF0000"/>
                </a:solidFill>
              </a:rPr>
              <a:t> تعريف تابع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Aft>
                <a:spcPts val="1200"/>
              </a:spcAft>
              <a:buFont typeface="Wingdings" pitchFamily="2" charset="2"/>
              <a:buChar char="ü"/>
            </a:pPr>
            <a:r>
              <a:rPr lang="ar-SA" sz="2800" dirty="0" smtClean="0"/>
              <a:t>برنامه‌هاي واقعي و تجاري بسيار بزرگ‌تر از برنامه‌هايي هستند که تاکنون بررسي کرديم. </a:t>
            </a:r>
            <a:endParaRPr lang="fa-IR" sz="2800" dirty="0" smtClean="0"/>
          </a:p>
          <a:p>
            <a:pPr algn="just" rtl="1">
              <a:spcAft>
                <a:spcPts val="1200"/>
              </a:spcAft>
              <a:buFont typeface="Wingdings" pitchFamily="2" charset="2"/>
              <a:buChar char="ü"/>
            </a:pPr>
            <a:r>
              <a:rPr lang="ar-SA" sz="2800" dirty="0" smtClean="0"/>
              <a:t>براي اين که برنامه‌هاي بزرگ قابل مديريت باشند، برنامه‌نويسان اين برنامه‌ها را به </a:t>
            </a:r>
            <a:r>
              <a:rPr lang="ar-SA" sz="2800" i="1" dirty="0" smtClean="0"/>
              <a:t>زيربرنامه‌هايي</a:t>
            </a:r>
            <a:r>
              <a:rPr lang="ar-SA" sz="2800" dirty="0" smtClean="0"/>
              <a:t> بخش‌بندي مي‌کنند. </a:t>
            </a:r>
            <a:endParaRPr lang="fa-IR" sz="2800" dirty="0" smtClean="0"/>
          </a:p>
          <a:p>
            <a:pPr algn="ctr" rtl="1">
              <a:spcAft>
                <a:spcPts val="1200"/>
              </a:spcAft>
            </a:pPr>
            <a:r>
              <a:rPr lang="ar-SA" sz="2800" b="1" dirty="0" smtClean="0"/>
              <a:t>اين زيربرنامه‌ها «</a:t>
            </a:r>
            <a:r>
              <a:rPr lang="ar-SA" sz="2800" b="1" dirty="0" smtClean="0">
                <a:solidFill>
                  <a:srgbClr val="FF5050"/>
                </a:solidFill>
              </a:rPr>
              <a:t>تابع</a:t>
            </a:r>
            <a:r>
              <a:rPr lang="ar-SA" sz="2800" b="1" dirty="0" smtClean="0"/>
              <a:t>» ناميده مي‌شوند. </a:t>
            </a:r>
            <a:endParaRPr lang="fa-IR" sz="2800" b="1" dirty="0" smtClean="0"/>
          </a:p>
          <a:p>
            <a:pPr algn="just" rtl="1">
              <a:spcAft>
                <a:spcPts val="1200"/>
              </a:spcAft>
              <a:buFont typeface="Wingdings" pitchFamily="2" charset="2"/>
              <a:buChar char="ü"/>
            </a:pPr>
            <a:r>
              <a:rPr lang="ar-SA" sz="2800" dirty="0" smtClean="0"/>
              <a:t>توابع را مي‌توان به طور جداگانه کامپايل و آزمايش نمود و در برنامه‌هاي مختلف دوباره از آن‌ها استفاده کرد</a:t>
            </a:r>
            <a:r>
              <a:rPr lang="fa-IR" sz="2800" dirty="0" smtClean="0"/>
              <a:t>.</a:t>
            </a:r>
            <a:r>
              <a:rPr lang="fa-IR" sz="2800" dirty="0" smtClean="0">
                <a:solidFill>
                  <a:schemeClr val="tx2"/>
                </a:solidFill>
              </a:rPr>
              <a:t> 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03516"/>
            <a:ext cx="7086600" cy="66803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fa-IR" sz="2400" dirty="0" smtClean="0"/>
              <a:t>مقدمه</a:t>
            </a:r>
            <a:endParaRPr lang="en-US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85720" y="1928802"/>
            <a:ext cx="77153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ar-SA" sz="2800" dirty="0" smtClean="0">
                <a:solidFill>
                  <a:srgbClr val="800000"/>
                </a:solidFill>
              </a:rPr>
              <a:t>يک متغير</a:t>
            </a:r>
            <a:r>
              <a:rPr lang="ar-SA" sz="2800" dirty="0" smtClean="0"/>
              <a:t> قبل از اين که به کار گرفته شود بايد اعلان شود. تابع هم همين طور است </a:t>
            </a:r>
            <a:r>
              <a:rPr lang="ar-SA" sz="2800" dirty="0" smtClean="0">
                <a:solidFill>
                  <a:schemeClr val="hlink"/>
                </a:solidFill>
              </a:rPr>
              <a:t>با اين فرق</a:t>
            </a:r>
            <a:r>
              <a:rPr lang="ar-SA" sz="2800" dirty="0" smtClean="0"/>
              <a:t> که متغير را در هر جايي از برنامه مي‌توان اعلان کرد اما تابع را بايد </a:t>
            </a:r>
            <a:r>
              <a:rPr lang="ar-SA" sz="2800" dirty="0" smtClean="0">
                <a:solidFill>
                  <a:srgbClr val="800000"/>
                </a:solidFill>
              </a:rPr>
              <a:t>قبل از برنامۀ اصلي</a:t>
            </a:r>
            <a:r>
              <a:rPr lang="ar-SA" sz="2800" dirty="0" smtClean="0"/>
              <a:t> اعلان نمود.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>
              <a:defRPr/>
            </a:pPr>
            <a:r>
              <a:rPr lang="ar-SA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اعلان تابع شبيه اعلان متغيرهاست.</a:t>
            </a:r>
            <a:r>
              <a:rPr lang="ar-SA" sz="3200" dirty="0" smtClean="0"/>
              <a:t> 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85720" y="1928802"/>
            <a:ext cx="771530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dirty="0" smtClean="0"/>
              <a:t>در </a:t>
            </a:r>
            <a:r>
              <a:rPr lang="ar-SA" sz="2800" dirty="0" smtClean="0">
                <a:solidFill>
                  <a:srgbClr val="FF0000"/>
                </a:solidFill>
              </a:rPr>
              <a:t>اعلان</a:t>
            </a:r>
            <a:r>
              <a:rPr lang="ar-SA" sz="2800" dirty="0" smtClean="0"/>
              <a:t> تابع فقط بيان مي‌شود که </a:t>
            </a:r>
            <a:r>
              <a:rPr lang="ar-SA" sz="2800" dirty="0" smtClean="0">
                <a:solidFill>
                  <a:srgbClr val="FF0000"/>
                </a:solidFill>
              </a:rPr>
              <a:t>نوع بازگشتي تابع </a:t>
            </a:r>
            <a:r>
              <a:rPr lang="ar-SA" sz="2800" dirty="0" smtClean="0"/>
              <a:t>چيست، </a:t>
            </a:r>
            <a:r>
              <a:rPr lang="ar-SA" sz="2800" dirty="0" smtClean="0">
                <a:solidFill>
                  <a:srgbClr val="FF0000"/>
                </a:solidFill>
              </a:rPr>
              <a:t>نام تابع </a:t>
            </a:r>
            <a:r>
              <a:rPr lang="ar-SA" sz="2800" dirty="0" smtClean="0"/>
              <a:t>چيست و </a:t>
            </a:r>
            <a:r>
              <a:rPr lang="ar-SA" sz="2800" dirty="0" smtClean="0">
                <a:solidFill>
                  <a:srgbClr val="FF0000"/>
                </a:solidFill>
              </a:rPr>
              <a:t>نوع پارامترهاي تابع </a:t>
            </a:r>
            <a:r>
              <a:rPr lang="ar-SA" sz="2800" dirty="0" smtClean="0"/>
              <a:t>چيست</a:t>
            </a:r>
            <a:r>
              <a:rPr lang="ar-SA" sz="2800" dirty="0" smtClean="0">
                <a:solidFill>
                  <a:srgbClr val="FF0000"/>
                </a:solidFill>
              </a:rPr>
              <a:t>. </a:t>
            </a:r>
            <a:endParaRPr lang="fa-IR" sz="2800" dirty="0" smtClean="0">
              <a:solidFill>
                <a:srgbClr val="FF0000"/>
              </a:solidFill>
            </a:endParaRPr>
          </a:p>
          <a:p>
            <a:pPr algn="just" rtl="1"/>
            <a:endParaRPr lang="fa-IR" sz="2800" dirty="0" smtClean="0">
              <a:solidFill>
                <a:srgbClr val="FF0000"/>
              </a:solidFill>
            </a:endParaRPr>
          </a:p>
          <a:p>
            <a:pPr algn="just" rtl="1"/>
            <a:r>
              <a:rPr lang="fa-IR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ar-SA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همين‌ها براي کامپايلر کافي است تا بتواند کامپايل برنامه را آغاز کند. </a:t>
            </a:r>
            <a:r>
              <a:rPr lang="fa-IR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سپس</a:t>
            </a:r>
            <a:r>
              <a:rPr lang="ar-SA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در زمان اجرا به تعريف بدنۀ تابع نيز احتياج مي‌شود که اين بدنه در انتهاي برنامه و پس از تابع 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main()</a:t>
            </a:r>
            <a:r>
              <a:rPr lang="ar-SA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قرار مي‌گيرد.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>
              <a:defRPr/>
            </a:pPr>
            <a:r>
              <a:rPr lang="ar-SA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اعلان </a:t>
            </a:r>
            <a:r>
              <a:rPr lang="fa-IR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تابع</a:t>
            </a:r>
            <a:endParaRPr lang="en-US" sz="32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142984"/>
            <a:ext cx="735811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000" b="1" dirty="0" smtClean="0"/>
              <a:t>اين‌جا اعلان تابع بالاي تابع اصلي ظاهر ‌شده و تعريف تابع بعد از برنامۀ اصلي آمده است</a:t>
            </a:r>
            <a:r>
              <a:rPr lang="fa-IR" sz="2000" b="1" dirty="0" smtClean="0"/>
              <a:t>.</a:t>
            </a:r>
          </a:p>
          <a:p>
            <a:pPr algn="just"/>
            <a:r>
              <a:rPr lang="en-US" sz="2400" b="1" dirty="0" err="1" smtClean="0"/>
              <a:t>int</a:t>
            </a:r>
            <a:r>
              <a:rPr lang="en-US" sz="2400" b="1" dirty="0" smtClean="0"/>
              <a:t> max(</a:t>
            </a:r>
            <a:r>
              <a:rPr lang="en-US" sz="2400" b="1" dirty="0" err="1" smtClean="0"/>
              <a:t>int</a:t>
            </a:r>
            <a:r>
              <a:rPr lang="en-US" sz="2400" b="1" dirty="0" smtClean="0"/>
              <a:t> , </a:t>
            </a:r>
            <a:r>
              <a:rPr lang="en-US" sz="2400" b="1" dirty="0" err="1" smtClean="0"/>
              <a:t>int</a:t>
            </a:r>
            <a:r>
              <a:rPr lang="en-US" sz="2400" b="1" dirty="0" smtClean="0"/>
              <a:t> );</a:t>
            </a:r>
            <a:endParaRPr lang="en-US" sz="2400" dirty="0" smtClean="0"/>
          </a:p>
          <a:p>
            <a:r>
              <a:rPr lang="en-US" sz="2400" dirty="0" err="1" smtClean="0">
                <a:solidFill>
                  <a:srgbClr val="800000"/>
                </a:solidFill>
              </a:rPr>
              <a:t>int</a:t>
            </a:r>
            <a:r>
              <a:rPr lang="en-US" sz="2400" dirty="0" smtClean="0">
                <a:solidFill>
                  <a:srgbClr val="800000"/>
                </a:solidFill>
              </a:rPr>
              <a:t> main()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{   </a:t>
            </a:r>
            <a:r>
              <a:rPr lang="en-US" sz="2400" dirty="0" err="1" smtClean="0">
                <a:solidFill>
                  <a:srgbClr val="800000"/>
                </a:solidFill>
              </a:rPr>
              <a:t>int</a:t>
            </a:r>
            <a:r>
              <a:rPr lang="en-US" sz="2400" dirty="0" smtClean="0">
                <a:solidFill>
                  <a:srgbClr val="800000"/>
                </a:solidFill>
              </a:rPr>
              <a:t> m, n;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   do</a:t>
            </a:r>
            <a:endParaRPr lang="fa-IR" sz="2400" dirty="0" smtClean="0">
              <a:solidFill>
                <a:srgbClr val="800000"/>
              </a:solidFill>
            </a:endParaRPr>
          </a:p>
          <a:p>
            <a:r>
              <a:rPr lang="en-US" sz="2400" dirty="0" smtClean="0">
                <a:solidFill>
                  <a:srgbClr val="800000"/>
                </a:solidFill>
              </a:rPr>
              <a:t>   {  </a:t>
            </a:r>
            <a:r>
              <a:rPr lang="en-US" sz="2400" dirty="0" err="1" smtClean="0">
                <a:solidFill>
                  <a:srgbClr val="800000"/>
                </a:solidFill>
              </a:rPr>
              <a:t>cin</a:t>
            </a:r>
            <a:r>
              <a:rPr lang="en-US" sz="2400" dirty="0" smtClean="0">
                <a:solidFill>
                  <a:srgbClr val="800000"/>
                </a:solidFill>
              </a:rPr>
              <a:t> &gt;&gt; m &gt;&gt; n;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      </a:t>
            </a:r>
            <a:r>
              <a:rPr lang="en-US" sz="2400" dirty="0" err="1" smtClean="0">
                <a:solidFill>
                  <a:srgbClr val="800000"/>
                </a:solidFill>
              </a:rPr>
              <a:t>cout</a:t>
            </a:r>
            <a:r>
              <a:rPr lang="en-US" sz="2400" dirty="0" smtClean="0">
                <a:solidFill>
                  <a:srgbClr val="800000"/>
                </a:solidFill>
              </a:rPr>
              <a:t> &lt;&lt; "\</a:t>
            </a:r>
            <a:r>
              <a:rPr lang="en-US" sz="2400" dirty="0" err="1" smtClean="0">
                <a:solidFill>
                  <a:srgbClr val="800000"/>
                </a:solidFill>
              </a:rPr>
              <a:t>tmax</a:t>
            </a:r>
            <a:r>
              <a:rPr lang="en-US" sz="2400" dirty="0" smtClean="0">
                <a:solidFill>
                  <a:srgbClr val="800000"/>
                </a:solidFill>
              </a:rPr>
              <a:t>(" &lt;&lt; m &lt;&lt; "," &lt;&lt; n &lt;&lt; ") = " ;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      </a:t>
            </a:r>
            <a:r>
              <a:rPr lang="en-US" sz="2400" dirty="0" err="1" smtClean="0">
                <a:solidFill>
                  <a:srgbClr val="800000"/>
                </a:solidFill>
              </a:rPr>
              <a:t>cout</a:t>
            </a:r>
            <a:r>
              <a:rPr lang="en-US" sz="2400" dirty="0" smtClean="0">
                <a:solidFill>
                  <a:srgbClr val="800000"/>
                </a:solidFill>
              </a:rPr>
              <a:t> &lt;&lt; </a:t>
            </a:r>
            <a:r>
              <a:rPr lang="en-US" sz="2400" b="1" dirty="0" smtClean="0">
                <a:solidFill>
                  <a:srgbClr val="800000"/>
                </a:solidFill>
              </a:rPr>
              <a:t>max(</a:t>
            </a:r>
            <a:r>
              <a:rPr lang="en-US" sz="2400" b="1" dirty="0" err="1" smtClean="0">
                <a:solidFill>
                  <a:srgbClr val="800000"/>
                </a:solidFill>
              </a:rPr>
              <a:t>m,n</a:t>
            </a:r>
            <a:r>
              <a:rPr lang="en-US" sz="2400" b="1" dirty="0" smtClean="0">
                <a:solidFill>
                  <a:srgbClr val="800000"/>
                </a:solidFill>
              </a:rPr>
              <a:t>)</a:t>
            </a:r>
            <a:r>
              <a:rPr lang="en-US" sz="2400" dirty="0" smtClean="0">
                <a:solidFill>
                  <a:srgbClr val="800000"/>
                </a:solidFill>
              </a:rPr>
              <a:t> &lt;&lt; </a:t>
            </a:r>
            <a:r>
              <a:rPr lang="en-US" sz="2400" dirty="0" err="1" smtClean="0">
                <a:solidFill>
                  <a:srgbClr val="800000"/>
                </a:solidFill>
              </a:rPr>
              <a:t>endl</a:t>
            </a:r>
            <a:r>
              <a:rPr lang="en-US" sz="2400" dirty="0" smtClean="0">
                <a:solidFill>
                  <a:srgbClr val="800000"/>
                </a:solidFill>
              </a:rPr>
              <a:t>;   }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   while (m != 0);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}</a:t>
            </a:r>
            <a:endParaRPr lang="fa-IR" sz="2400" dirty="0" smtClean="0">
              <a:solidFill>
                <a:srgbClr val="800000"/>
              </a:solidFill>
            </a:endParaRPr>
          </a:p>
          <a:p>
            <a:r>
              <a:rPr lang="en-US" sz="2400" b="1" dirty="0" err="1" smtClean="0"/>
              <a:t>int</a:t>
            </a:r>
            <a:r>
              <a:rPr lang="en-US" sz="2400" b="1" dirty="0" smtClean="0"/>
              <a:t> max(</a:t>
            </a:r>
            <a:r>
              <a:rPr lang="en-US" sz="2400" b="1" dirty="0" err="1" smtClean="0"/>
              <a:t>int</a:t>
            </a:r>
            <a:r>
              <a:rPr lang="en-US" sz="2400" b="1" dirty="0" smtClean="0"/>
              <a:t> x, </a:t>
            </a:r>
            <a:r>
              <a:rPr lang="en-US" sz="2400" b="1" dirty="0" err="1" smtClean="0"/>
              <a:t>int</a:t>
            </a:r>
            <a:r>
              <a:rPr lang="en-US" sz="2400" b="1" dirty="0" smtClean="0"/>
              <a:t> y)</a:t>
            </a:r>
            <a:endParaRPr lang="en-US" sz="2400" dirty="0" smtClean="0"/>
          </a:p>
          <a:p>
            <a:r>
              <a:rPr lang="en-US" sz="2400" dirty="0" smtClean="0"/>
              <a:t>{  // returns larger of the two given integers:</a:t>
            </a:r>
          </a:p>
          <a:p>
            <a:r>
              <a:rPr lang="en-US" sz="2400" dirty="0" smtClean="0"/>
              <a:t>   return( (x &gt; y) ? x : y );</a:t>
            </a:r>
          </a:p>
          <a:p>
            <a:r>
              <a:rPr lang="en-US" sz="2400" dirty="0" smtClean="0"/>
              <a:t>}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>
            <a:normAutofit/>
          </a:bodyPr>
          <a:lstStyle/>
          <a:p>
            <a:pPr algn="just"/>
            <a:r>
              <a:rPr lang="ar-SA" sz="2400" b="1" dirty="0" smtClean="0"/>
              <a:t>برنامۀ آزمون تابع </a:t>
            </a:r>
            <a:r>
              <a:rPr lang="en-US" sz="2400" b="1" dirty="0" smtClean="0"/>
              <a:t>max()</a:t>
            </a:r>
            <a:r>
              <a:rPr lang="fa-IR" sz="2400" b="1" dirty="0" smtClean="0"/>
              <a:t> با اعلان جدا از تعريف آن</a:t>
            </a:r>
            <a:endParaRPr lang="en-US" sz="28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785926"/>
            <a:ext cx="735811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ar-SA" sz="2800" b="1" i="1" dirty="0" smtClean="0">
                <a:solidFill>
                  <a:srgbClr val="000066"/>
                </a:solidFill>
              </a:rPr>
              <a:t>پارامتره</a:t>
            </a:r>
            <a:r>
              <a:rPr lang="ar-SA" sz="2800" b="1" i="1" dirty="0" smtClean="0"/>
              <a:t>ا</a:t>
            </a:r>
            <a:r>
              <a:rPr lang="ar-SA" sz="2800" dirty="0" smtClean="0"/>
              <a:t> متغيرهايي هستند که در فهرست پارامتر يک تابع نام برده مي‌شوند.</a:t>
            </a:r>
            <a:endParaRPr lang="fa-IR" sz="2800" dirty="0" smtClean="0"/>
          </a:p>
          <a:p>
            <a:pPr algn="just" rtl="1">
              <a:buFont typeface="Wingdings" pitchFamily="2" charset="2"/>
              <a:buChar char="ü"/>
            </a:pPr>
            <a:r>
              <a:rPr lang="ar-SA" sz="2800" dirty="0" smtClean="0"/>
              <a:t> </a:t>
            </a:r>
            <a:r>
              <a:rPr lang="ar-SA" sz="2800" dirty="0" smtClean="0">
                <a:solidFill>
                  <a:srgbClr val="000066"/>
                </a:solidFill>
              </a:rPr>
              <a:t>پارامترها</a:t>
            </a:r>
            <a:r>
              <a:rPr lang="ar-SA" sz="2800" dirty="0" smtClean="0"/>
              <a:t> متغيرهاي محلي براي تابع محسوب مي‌شوند؛ يعني فقط در طول اجراي تابع وجود دارند.</a:t>
            </a:r>
            <a:endParaRPr lang="fa-IR" sz="2800" dirty="0" smtClean="0"/>
          </a:p>
          <a:p>
            <a:pPr algn="just" rtl="1">
              <a:buFont typeface="Wingdings" pitchFamily="2" charset="2"/>
              <a:buChar char="ü"/>
            </a:pPr>
            <a:endParaRPr lang="fa-IR" sz="2800" dirty="0" smtClean="0"/>
          </a:p>
          <a:p>
            <a:pPr algn="just" rtl="1">
              <a:buFont typeface="Wingdings" pitchFamily="2" charset="2"/>
              <a:buChar char="ü"/>
            </a:pPr>
            <a:r>
              <a:rPr lang="ar-SA" sz="2800" dirty="0" smtClean="0">
                <a:solidFill>
                  <a:srgbClr val="FF0000"/>
                </a:solidFill>
              </a:rPr>
              <a:t> </a:t>
            </a:r>
            <a:r>
              <a:rPr lang="ar-SA" sz="2800" b="1" i="1" dirty="0" smtClean="0">
                <a:solidFill>
                  <a:srgbClr val="FF0000"/>
                </a:solidFill>
              </a:rPr>
              <a:t>آرگومان‌ها</a:t>
            </a:r>
            <a:r>
              <a:rPr lang="ar-SA" sz="2800" dirty="0" smtClean="0"/>
              <a:t> متغيرهايي هستند که از برنامۀ اصلي به تابع فرستاده مي‌شوند. </a:t>
            </a:r>
            <a:endParaRPr lang="en-US" sz="2800" dirty="0" smtClean="0"/>
          </a:p>
          <a:p>
            <a:pPr algn="just" rtl="1">
              <a:buFont typeface="Wingdings" pitchFamily="2" charset="2"/>
              <a:buChar char="ü"/>
            </a:pP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>
            <a:normAutofit/>
          </a:bodyPr>
          <a:lstStyle/>
          <a:p>
            <a:pPr algn="just"/>
            <a:r>
              <a:rPr lang="ar-SA" sz="2800" dirty="0" smtClean="0"/>
              <a:t>فرق بين «</a:t>
            </a:r>
            <a:r>
              <a:rPr lang="ar-SA" sz="2800" dirty="0" smtClean="0">
                <a:solidFill>
                  <a:srgbClr val="FF0000"/>
                </a:solidFill>
              </a:rPr>
              <a:t>آرگومان</a:t>
            </a:r>
            <a:r>
              <a:rPr lang="ar-SA" sz="2800" dirty="0" smtClean="0"/>
              <a:t>» و «</a:t>
            </a:r>
            <a:r>
              <a:rPr lang="ar-SA" sz="2800" dirty="0" smtClean="0">
                <a:solidFill>
                  <a:srgbClr val="FFFF00"/>
                </a:solidFill>
              </a:rPr>
              <a:t>پارامتر</a:t>
            </a:r>
            <a:r>
              <a:rPr lang="ar-SA" sz="2800" dirty="0" smtClean="0"/>
              <a:t>» </a:t>
            </a:r>
            <a:endParaRPr lang="en-US" sz="28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785926"/>
            <a:ext cx="735811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/>
              <a:t>تابعي که دو عدد </a:t>
            </a:r>
            <a:r>
              <a:rPr lang="fa-IR" sz="2400" dirty="0" smtClean="0">
                <a:solidFill>
                  <a:srgbClr val="FF0000"/>
                </a:solidFill>
              </a:rPr>
              <a:t>صحيح</a:t>
            </a:r>
            <a:r>
              <a:rPr lang="fa-IR" sz="2400" dirty="0" smtClean="0"/>
              <a:t> </a:t>
            </a:r>
            <a:r>
              <a:rPr lang="fa-IR" sz="2400" dirty="0" smtClean="0">
                <a:solidFill>
                  <a:srgbClr val="FF0000"/>
                </a:solidFill>
              </a:rPr>
              <a:t>مثبت</a:t>
            </a:r>
            <a:r>
              <a:rPr lang="fa-IR" sz="2400" dirty="0" smtClean="0"/>
              <a:t> </a:t>
            </a:r>
            <a:r>
              <a:rPr lang="en-US" sz="2400" dirty="0" smtClean="0"/>
              <a:t>x</a:t>
            </a:r>
            <a:r>
              <a:rPr lang="fa-IR" sz="2400" dirty="0" smtClean="0"/>
              <a:t> و </a:t>
            </a:r>
            <a:r>
              <a:rPr lang="en-US" sz="2400" dirty="0" smtClean="0"/>
              <a:t>y</a:t>
            </a:r>
            <a:r>
              <a:rPr lang="fa-IR" sz="2400" dirty="0" smtClean="0"/>
              <a:t> را بعنوان پارامتر گرفته و </a:t>
            </a:r>
            <a:r>
              <a:rPr lang="en-US" sz="2400" dirty="0" err="1" smtClean="0"/>
              <a:t>x</a:t>
            </a:r>
            <a:r>
              <a:rPr lang="en-US" sz="2400" baseline="30000" dirty="0" err="1" smtClean="0"/>
              <a:t>y</a:t>
            </a:r>
            <a:r>
              <a:rPr lang="fa-IR" sz="2400" dirty="0" smtClean="0"/>
              <a:t> را بعنوان خروجي بازگرداند.</a:t>
            </a:r>
            <a:endParaRPr lang="en-US" sz="2400" dirty="0" smtClean="0"/>
          </a:p>
          <a:p>
            <a:pPr algn="just"/>
            <a:r>
              <a:rPr lang="en-US" sz="2800" dirty="0" smtClean="0"/>
              <a:t>long  </a:t>
            </a:r>
            <a:r>
              <a:rPr lang="en-US" sz="2800" dirty="0" err="1" smtClean="0"/>
              <a:t>pow</a:t>
            </a:r>
            <a:r>
              <a:rPr lang="en-US" sz="2800" dirty="0" smtClean="0"/>
              <a:t> (</a:t>
            </a:r>
            <a:r>
              <a:rPr lang="en-US" sz="2800" dirty="0" err="1" smtClean="0"/>
              <a:t>int</a:t>
            </a:r>
            <a:r>
              <a:rPr lang="en-US" sz="2800" dirty="0" smtClean="0"/>
              <a:t> x, </a:t>
            </a:r>
            <a:r>
              <a:rPr lang="en-US" sz="2800" dirty="0" err="1" smtClean="0"/>
              <a:t>int</a:t>
            </a:r>
            <a:r>
              <a:rPr lang="en-US" sz="2800" dirty="0" smtClean="0"/>
              <a:t> y)</a:t>
            </a:r>
          </a:p>
          <a:p>
            <a:pPr algn="just"/>
            <a:r>
              <a:rPr lang="en-US" sz="2800" dirty="0" smtClean="0"/>
              <a:t> {</a:t>
            </a:r>
          </a:p>
          <a:p>
            <a:pPr algn="just"/>
            <a:r>
              <a:rPr lang="en-US" sz="2800" dirty="0" smtClean="0"/>
              <a:t>    long  p=1;</a:t>
            </a:r>
          </a:p>
          <a:p>
            <a:pPr algn="just"/>
            <a:r>
              <a:rPr lang="en-US" sz="2800" dirty="0" smtClean="0"/>
              <a:t>    for ( </a:t>
            </a:r>
            <a:r>
              <a:rPr lang="en-US" sz="2800" dirty="0" err="1" smtClean="0"/>
              <a:t>int</a:t>
            </a:r>
            <a:r>
              <a:rPr lang="en-US" sz="2800" dirty="0" smtClean="0"/>
              <a:t> </a:t>
            </a:r>
            <a:r>
              <a:rPr lang="en-US" sz="2800" dirty="0" err="1" smtClean="0"/>
              <a:t>i</a:t>
            </a:r>
            <a:r>
              <a:rPr lang="en-US" sz="2800" dirty="0" smtClean="0"/>
              <a:t>=1; </a:t>
            </a:r>
            <a:r>
              <a:rPr lang="en-US" sz="2800" dirty="0" err="1" smtClean="0"/>
              <a:t>i</a:t>
            </a:r>
            <a:r>
              <a:rPr lang="en-US" sz="2800" dirty="0" smtClean="0"/>
              <a:t>&lt;=y; </a:t>
            </a:r>
            <a:r>
              <a:rPr lang="en-US" sz="2800" dirty="0" err="1" smtClean="0"/>
              <a:t>i</a:t>
            </a:r>
            <a:r>
              <a:rPr lang="en-US" sz="2800" dirty="0" smtClean="0"/>
              <a:t>++)</a:t>
            </a:r>
          </a:p>
          <a:p>
            <a:pPr algn="just"/>
            <a:r>
              <a:rPr lang="en-US" sz="2800" dirty="0" smtClean="0"/>
              <a:t>         p*=x;</a:t>
            </a:r>
          </a:p>
          <a:p>
            <a:pPr algn="just"/>
            <a:r>
              <a:rPr lang="en-US" sz="2800" dirty="0" smtClean="0"/>
              <a:t>    return p ;</a:t>
            </a:r>
          </a:p>
          <a:p>
            <a:pPr algn="just"/>
            <a:r>
              <a:rPr lang="en-US" sz="2800" dirty="0" smtClean="0"/>
              <a:t>  }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/>
              <a:t>مثال: تابع </a:t>
            </a:r>
            <a:r>
              <a:rPr lang="en-US" sz="2800" dirty="0" err="1" smtClean="0"/>
              <a:t>x</a:t>
            </a:r>
            <a:r>
              <a:rPr lang="en-US" sz="2800" baseline="30000" dirty="0" err="1" smtClean="0"/>
              <a:t>y</a:t>
            </a:r>
            <a:r>
              <a:rPr lang="en-US" sz="2800" baseline="30000" dirty="0" smtClean="0"/>
              <a:t>	</a:t>
            </a:r>
            <a:r>
              <a:rPr lang="fa-IR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)</a:t>
            </a:r>
            <a:r>
              <a:rPr lang="fa-IR" sz="2800" dirty="0" smtClean="0">
                <a:solidFill>
                  <a:srgbClr val="FF0000"/>
                </a:solidFill>
              </a:rPr>
              <a:t>صحيح</a:t>
            </a:r>
            <a:r>
              <a:rPr lang="fa-IR" sz="2800" dirty="0" smtClean="0"/>
              <a:t> </a:t>
            </a:r>
            <a:r>
              <a:rPr lang="fa-IR" sz="2800" dirty="0" smtClean="0">
                <a:solidFill>
                  <a:srgbClr val="FF0000"/>
                </a:solidFill>
              </a:rPr>
              <a:t>مثبت</a:t>
            </a:r>
            <a:r>
              <a:rPr lang="en-US" sz="2800" dirty="0" smtClean="0">
                <a:solidFill>
                  <a:srgbClr val="FF0000"/>
                </a:solidFill>
              </a:rPr>
              <a:t>(</a:t>
            </a:r>
            <a:r>
              <a:rPr lang="fa-IR" sz="2800" dirty="0" smtClean="0"/>
              <a:t> </a:t>
            </a:r>
            <a:endParaRPr lang="en-US" sz="28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785926"/>
            <a:ext cx="735811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/>
              <a:t>تابعي که دو عدد </a:t>
            </a:r>
            <a:r>
              <a:rPr lang="fa-IR" sz="2400" dirty="0" smtClean="0">
                <a:solidFill>
                  <a:srgbClr val="C00000"/>
                </a:solidFill>
              </a:rPr>
              <a:t>صحيح</a:t>
            </a:r>
            <a:r>
              <a:rPr lang="fa-IR" sz="2400" dirty="0" smtClean="0"/>
              <a:t> </a:t>
            </a:r>
            <a:r>
              <a:rPr lang="en-US" sz="2400" dirty="0" smtClean="0"/>
              <a:t>x</a:t>
            </a:r>
            <a:r>
              <a:rPr lang="fa-IR" sz="2400" dirty="0" smtClean="0"/>
              <a:t> و </a:t>
            </a:r>
            <a:r>
              <a:rPr lang="en-US" sz="2400" dirty="0" smtClean="0"/>
              <a:t>y</a:t>
            </a:r>
            <a:r>
              <a:rPr lang="fa-IR" sz="2400" dirty="0" smtClean="0"/>
              <a:t> را بعنوان پارامتر گرفته و </a:t>
            </a:r>
            <a:r>
              <a:rPr lang="en-US" sz="2400" dirty="0" err="1" smtClean="0"/>
              <a:t>x</a:t>
            </a:r>
            <a:r>
              <a:rPr lang="en-US" sz="2400" baseline="30000" dirty="0" err="1" smtClean="0"/>
              <a:t>y</a:t>
            </a:r>
            <a:r>
              <a:rPr lang="fa-IR" sz="2400" dirty="0" smtClean="0"/>
              <a:t> را بعنوان خروجي بازگرداند.</a:t>
            </a:r>
            <a:endParaRPr lang="en-US" sz="2400" dirty="0" smtClean="0"/>
          </a:p>
          <a:p>
            <a:pPr algn="just"/>
            <a:r>
              <a:rPr lang="en-US" sz="2800" dirty="0" smtClean="0"/>
              <a:t>double  </a:t>
            </a:r>
            <a:r>
              <a:rPr lang="en-US" sz="2800" dirty="0" err="1" smtClean="0"/>
              <a:t>pow</a:t>
            </a:r>
            <a:r>
              <a:rPr lang="en-US" sz="2800" dirty="0" smtClean="0"/>
              <a:t> (</a:t>
            </a:r>
            <a:r>
              <a:rPr lang="en-US" sz="2800" dirty="0" err="1" smtClean="0"/>
              <a:t>int</a:t>
            </a:r>
            <a:r>
              <a:rPr lang="en-US" sz="2800" dirty="0" smtClean="0"/>
              <a:t> x, </a:t>
            </a:r>
            <a:r>
              <a:rPr lang="en-US" sz="2800" dirty="0" err="1" smtClean="0"/>
              <a:t>int</a:t>
            </a:r>
            <a:r>
              <a:rPr lang="en-US" sz="2800" dirty="0" smtClean="0"/>
              <a:t> y)</a:t>
            </a:r>
          </a:p>
          <a:p>
            <a:pPr algn="just"/>
            <a:r>
              <a:rPr lang="en-US" sz="2800" dirty="0" smtClean="0"/>
              <a:t> {</a:t>
            </a:r>
          </a:p>
          <a:p>
            <a:pPr algn="just"/>
            <a:r>
              <a:rPr lang="en-US" sz="2800" dirty="0" smtClean="0"/>
              <a:t>    double  p=1,z= (double) x;</a:t>
            </a:r>
          </a:p>
          <a:p>
            <a:pPr algn="just"/>
            <a:r>
              <a:rPr lang="en-US" sz="2800" dirty="0" smtClean="0"/>
              <a:t>    if ( y &lt; 0)</a:t>
            </a:r>
          </a:p>
          <a:p>
            <a:pPr algn="just"/>
            <a:r>
              <a:rPr lang="en-US" sz="2800" dirty="0" smtClean="0"/>
              <a:t>      { y = -y;		z = (double) 1/x; }</a:t>
            </a:r>
          </a:p>
          <a:p>
            <a:pPr algn="just"/>
            <a:r>
              <a:rPr lang="en-US" sz="2800" dirty="0" smtClean="0"/>
              <a:t>    for ( </a:t>
            </a:r>
            <a:r>
              <a:rPr lang="en-US" sz="2800" dirty="0" err="1" smtClean="0"/>
              <a:t>int</a:t>
            </a:r>
            <a:r>
              <a:rPr lang="en-US" sz="2800" dirty="0" smtClean="0"/>
              <a:t> </a:t>
            </a:r>
            <a:r>
              <a:rPr lang="en-US" sz="2800" dirty="0" err="1" smtClean="0"/>
              <a:t>i</a:t>
            </a:r>
            <a:r>
              <a:rPr lang="en-US" sz="2800" dirty="0" smtClean="0"/>
              <a:t>=1; </a:t>
            </a:r>
            <a:r>
              <a:rPr lang="en-US" sz="2800" dirty="0" err="1" smtClean="0"/>
              <a:t>i</a:t>
            </a:r>
            <a:r>
              <a:rPr lang="en-US" sz="2800" dirty="0" smtClean="0"/>
              <a:t>&lt;=y; </a:t>
            </a:r>
            <a:r>
              <a:rPr lang="en-US" sz="2800" dirty="0" err="1" smtClean="0"/>
              <a:t>i</a:t>
            </a:r>
            <a:r>
              <a:rPr lang="en-US" sz="2800" dirty="0" smtClean="0"/>
              <a:t>++)</a:t>
            </a:r>
          </a:p>
          <a:p>
            <a:pPr algn="just"/>
            <a:r>
              <a:rPr lang="en-US" sz="2800" dirty="0" smtClean="0"/>
              <a:t>         p *= z;</a:t>
            </a:r>
          </a:p>
          <a:p>
            <a:pPr algn="just"/>
            <a:r>
              <a:rPr lang="en-US" sz="2800" dirty="0" smtClean="0"/>
              <a:t>    return p ;</a:t>
            </a:r>
          </a:p>
          <a:p>
            <a:pPr algn="just"/>
            <a:r>
              <a:rPr lang="en-US" sz="2800" dirty="0" smtClean="0"/>
              <a:t>  }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/>
              <a:t>مثال: تابع </a:t>
            </a:r>
            <a:r>
              <a:rPr lang="en-US" sz="2800" dirty="0" err="1" smtClean="0"/>
              <a:t>x</a:t>
            </a:r>
            <a:r>
              <a:rPr lang="en-US" sz="2800" baseline="30000" dirty="0" err="1" smtClean="0"/>
              <a:t>y</a:t>
            </a:r>
            <a:r>
              <a:rPr lang="en-US" sz="2800" baseline="30000" dirty="0" smtClean="0"/>
              <a:t>	</a:t>
            </a:r>
            <a:r>
              <a:rPr lang="en-US" sz="2800" dirty="0" smtClean="0">
                <a:solidFill>
                  <a:srgbClr val="FF0000"/>
                </a:solidFill>
              </a:rPr>
              <a:t>)</a:t>
            </a:r>
            <a:r>
              <a:rPr lang="fa-IR" sz="2800" dirty="0" smtClean="0">
                <a:solidFill>
                  <a:srgbClr val="FF0000"/>
                </a:solidFill>
              </a:rPr>
              <a:t>صحيح</a:t>
            </a:r>
            <a:r>
              <a:rPr lang="fa-IR" sz="2800" dirty="0" smtClean="0"/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(</a:t>
            </a:r>
            <a:r>
              <a:rPr lang="fa-IR" sz="2800" dirty="0" smtClean="0"/>
              <a:t> </a:t>
            </a:r>
            <a:endParaRPr lang="en-US" sz="28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00034" y="1071546"/>
            <a:ext cx="7072362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long  </a:t>
            </a:r>
            <a:r>
              <a:rPr lang="en-US" sz="2800" dirty="0" err="1" smtClean="0"/>
              <a:t>pow</a:t>
            </a:r>
            <a:r>
              <a:rPr lang="en-US" sz="2800" dirty="0" smtClean="0"/>
              <a:t> (</a:t>
            </a:r>
            <a:r>
              <a:rPr lang="en-US" sz="2800" dirty="0" err="1" smtClean="0"/>
              <a:t>int</a:t>
            </a:r>
            <a:r>
              <a:rPr lang="en-US" sz="2800" dirty="0" smtClean="0"/>
              <a:t> , </a:t>
            </a:r>
            <a:r>
              <a:rPr lang="en-US" sz="2800" dirty="0" err="1" smtClean="0"/>
              <a:t>int</a:t>
            </a:r>
            <a:r>
              <a:rPr lang="en-US" sz="2800" dirty="0" smtClean="0"/>
              <a:t> );</a:t>
            </a:r>
          </a:p>
          <a:p>
            <a:pPr algn="just"/>
            <a:endParaRPr lang="en-US" sz="1200" dirty="0" smtClean="0"/>
          </a:p>
          <a:p>
            <a:pPr algn="just"/>
            <a:r>
              <a:rPr lang="en-US" sz="2800" dirty="0" err="1" smtClean="0"/>
              <a:t>int</a:t>
            </a:r>
            <a:r>
              <a:rPr lang="en-US" sz="2800" dirty="0" smtClean="0"/>
              <a:t>  main()</a:t>
            </a:r>
          </a:p>
          <a:p>
            <a:pPr algn="just"/>
            <a:r>
              <a:rPr lang="en-US" sz="2800" dirty="0" smtClean="0"/>
              <a:t>  { </a:t>
            </a:r>
            <a:r>
              <a:rPr lang="en-US" sz="2800" dirty="0" err="1" smtClean="0"/>
              <a:t>int</a:t>
            </a:r>
            <a:r>
              <a:rPr lang="en-US" sz="2800" dirty="0" smtClean="0"/>
              <a:t> </a:t>
            </a:r>
            <a:r>
              <a:rPr lang="en-US" sz="2800" dirty="0" err="1" smtClean="0"/>
              <a:t>a,b</a:t>
            </a:r>
            <a:r>
              <a:rPr lang="en-US" sz="2800" dirty="0" smtClean="0"/>
              <a:t>;</a:t>
            </a:r>
          </a:p>
          <a:p>
            <a:pPr algn="just"/>
            <a:r>
              <a:rPr lang="en-US" sz="2800" dirty="0" smtClean="0"/>
              <a:t>     </a:t>
            </a:r>
            <a:r>
              <a:rPr lang="en-US" sz="2800" dirty="0" err="1" smtClean="0"/>
              <a:t>cout</a:t>
            </a:r>
            <a:r>
              <a:rPr lang="en-US" sz="2800" dirty="0" smtClean="0"/>
              <a:t> &lt;&lt; “please enter two positive integer”;</a:t>
            </a:r>
          </a:p>
          <a:p>
            <a:pPr algn="just"/>
            <a:r>
              <a:rPr lang="en-US" sz="2800" dirty="0" smtClean="0"/>
              <a:t>     </a:t>
            </a:r>
            <a:r>
              <a:rPr lang="en-US" sz="2800" dirty="0" err="1" smtClean="0"/>
              <a:t>cin</a:t>
            </a:r>
            <a:r>
              <a:rPr lang="en-US" sz="2800" dirty="0" smtClean="0"/>
              <a:t> &gt;&gt; a &gt;&gt; b;</a:t>
            </a:r>
          </a:p>
          <a:p>
            <a:pPr algn="just"/>
            <a:r>
              <a:rPr lang="en-US" sz="2800" dirty="0" smtClean="0"/>
              <a:t>     </a:t>
            </a:r>
            <a:r>
              <a:rPr lang="en-US" sz="2800" dirty="0" err="1" smtClean="0"/>
              <a:t>cout</a:t>
            </a:r>
            <a:r>
              <a:rPr lang="en-US" sz="2800" dirty="0" smtClean="0"/>
              <a:t> &lt;&lt; “result = “ &lt;&lt; </a:t>
            </a:r>
            <a:r>
              <a:rPr lang="en-US" sz="2800" dirty="0" err="1" smtClean="0"/>
              <a:t>pow</a:t>
            </a:r>
            <a:r>
              <a:rPr lang="en-US" sz="2800" dirty="0" smtClean="0"/>
              <a:t> (a , b); }</a:t>
            </a:r>
            <a:endParaRPr lang="fa-IR" sz="2800" dirty="0" smtClean="0"/>
          </a:p>
          <a:p>
            <a:pPr algn="just"/>
            <a:endParaRPr lang="en-US" sz="1600" dirty="0" smtClean="0"/>
          </a:p>
          <a:p>
            <a:pPr algn="just"/>
            <a:r>
              <a:rPr lang="en-US" sz="2800" dirty="0" smtClean="0"/>
              <a:t>long  </a:t>
            </a:r>
            <a:r>
              <a:rPr lang="en-US" sz="2800" dirty="0" err="1" smtClean="0"/>
              <a:t>pow</a:t>
            </a:r>
            <a:r>
              <a:rPr lang="en-US" sz="2800" dirty="0" smtClean="0"/>
              <a:t> (</a:t>
            </a:r>
            <a:r>
              <a:rPr lang="en-US" sz="2800" dirty="0" err="1" smtClean="0"/>
              <a:t>int</a:t>
            </a:r>
            <a:r>
              <a:rPr lang="en-US" sz="2800" dirty="0" smtClean="0"/>
              <a:t> x, </a:t>
            </a:r>
            <a:r>
              <a:rPr lang="en-US" sz="2800" dirty="0" err="1" smtClean="0"/>
              <a:t>int</a:t>
            </a:r>
            <a:r>
              <a:rPr lang="en-US" sz="2800" dirty="0" smtClean="0"/>
              <a:t> y)</a:t>
            </a:r>
          </a:p>
          <a:p>
            <a:pPr algn="just"/>
            <a:r>
              <a:rPr lang="en-US" sz="2800" dirty="0" smtClean="0"/>
              <a:t> { long  p=1;</a:t>
            </a:r>
          </a:p>
          <a:p>
            <a:pPr algn="just"/>
            <a:r>
              <a:rPr lang="en-US" sz="2800" dirty="0" smtClean="0"/>
              <a:t>    for ( </a:t>
            </a:r>
            <a:r>
              <a:rPr lang="en-US" sz="2800" dirty="0" err="1" smtClean="0"/>
              <a:t>int</a:t>
            </a:r>
            <a:r>
              <a:rPr lang="en-US" sz="2800" dirty="0" smtClean="0"/>
              <a:t> </a:t>
            </a:r>
            <a:r>
              <a:rPr lang="en-US" sz="2800" dirty="0" err="1" smtClean="0"/>
              <a:t>i</a:t>
            </a:r>
            <a:r>
              <a:rPr lang="en-US" sz="2800" dirty="0" smtClean="0"/>
              <a:t>=1; </a:t>
            </a:r>
            <a:r>
              <a:rPr lang="en-US" sz="2800" dirty="0" err="1" smtClean="0"/>
              <a:t>i</a:t>
            </a:r>
            <a:r>
              <a:rPr lang="en-US" sz="2800" dirty="0" smtClean="0"/>
              <a:t>&lt;=y; </a:t>
            </a:r>
            <a:r>
              <a:rPr lang="en-US" sz="2800" dirty="0" err="1" smtClean="0"/>
              <a:t>i</a:t>
            </a:r>
            <a:r>
              <a:rPr lang="en-US" sz="2800" dirty="0" smtClean="0"/>
              <a:t>++)</a:t>
            </a:r>
          </a:p>
          <a:p>
            <a:pPr algn="just"/>
            <a:r>
              <a:rPr lang="en-US" sz="2800" dirty="0" smtClean="0"/>
              <a:t>         p*=x;</a:t>
            </a:r>
          </a:p>
          <a:p>
            <a:pPr algn="just"/>
            <a:r>
              <a:rPr lang="en-US" sz="2800" dirty="0" smtClean="0"/>
              <a:t>    return p ;  }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/>
              <a:t>مثال: برنامه آزمون براي تابع </a:t>
            </a:r>
            <a:r>
              <a:rPr lang="en-US" sz="2800" dirty="0" err="1" smtClean="0"/>
              <a:t>pow</a:t>
            </a:r>
            <a:r>
              <a:rPr lang="en-US" sz="2800" dirty="0" smtClean="0"/>
              <a:t>(</a:t>
            </a:r>
            <a:r>
              <a:rPr lang="en-US" sz="2800" dirty="0" err="1" smtClean="0"/>
              <a:t>x,y</a:t>
            </a:r>
            <a:r>
              <a:rPr lang="en-US" sz="2800" dirty="0" smtClean="0"/>
              <a:t>)</a:t>
            </a:r>
            <a:r>
              <a:rPr lang="en-US" sz="2800" baseline="30000" dirty="0" smtClean="0"/>
              <a:t>	</a:t>
            </a:r>
            <a:endParaRPr lang="en-US" sz="28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تمرین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Rectangle 40"/>
          <p:cNvSpPr>
            <a:spLocks noChangeArrowheads="1"/>
          </p:cNvSpPr>
          <p:nvPr/>
        </p:nvSpPr>
        <p:spPr bwMode="auto">
          <a:xfrm>
            <a:off x="500034" y="1365731"/>
            <a:ext cx="707236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/>
              <a:t>۱- </a:t>
            </a:r>
            <a:r>
              <a:rPr lang="fa-IR" sz="2800" dirty="0" err="1" smtClean="0"/>
              <a:t>تابعی</a:t>
            </a:r>
            <a:r>
              <a:rPr lang="fa-IR" sz="2800" dirty="0" smtClean="0"/>
              <a:t> که یک عدد صحیح به عنوان پارامتر گرفته و </a:t>
            </a:r>
            <a:r>
              <a:rPr lang="fa-IR" sz="2800" dirty="0" err="1" smtClean="0"/>
              <a:t>فاکتوریل</a:t>
            </a:r>
            <a:r>
              <a:rPr lang="fa-IR" sz="2800" dirty="0" smtClean="0"/>
              <a:t> آنرا محاسبه و به عنوان مقدار خروجی </a:t>
            </a:r>
            <a:r>
              <a:rPr lang="fa-IR" sz="2800" dirty="0" err="1" smtClean="0"/>
              <a:t>بازگرداند</a:t>
            </a:r>
            <a:r>
              <a:rPr lang="fa-IR" sz="2800" dirty="0" smtClean="0"/>
              <a:t>.</a:t>
            </a:r>
          </a:p>
          <a:p>
            <a:pPr algn="just" rtl="1">
              <a:spcBef>
                <a:spcPct val="0"/>
              </a:spcBef>
            </a:pPr>
            <a:r>
              <a:rPr lang="fa-IR" sz="2800" dirty="0"/>
              <a:t>۲- </a:t>
            </a:r>
            <a:r>
              <a:rPr lang="fa-IR" sz="2800" dirty="0" err="1"/>
              <a:t>تابعی</a:t>
            </a:r>
            <a:r>
              <a:rPr lang="fa-IR" sz="2800" dirty="0"/>
              <a:t> بنویسید که دو عدد صحیح به عنوان پارامتر‍‍ </a:t>
            </a:r>
            <a:r>
              <a:rPr lang="fa-IR" sz="2800"/>
              <a:t>گرفته </a:t>
            </a:r>
            <a:r>
              <a:rPr lang="fa-IR" sz="2800" smtClean="0"/>
              <a:t/>
            </a:r>
            <a:br>
              <a:rPr lang="fa-IR" sz="2800" smtClean="0"/>
            </a:br>
            <a:r>
              <a:rPr lang="fa-IR" sz="2800" smtClean="0"/>
              <a:t>«</a:t>
            </a:r>
            <a:r>
              <a:rPr lang="fa-IR" sz="2800" dirty="0"/>
              <a:t>ب م </a:t>
            </a:r>
            <a:r>
              <a:rPr lang="fa-IR" sz="2800" dirty="0" err="1"/>
              <a:t>م</a:t>
            </a:r>
            <a:r>
              <a:rPr lang="fa-IR" sz="2800" dirty="0"/>
              <a:t>» آنها را محاسبه و به عنوان خروجی </a:t>
            </a:r>
            <a:r>
              <a:rPr lang="fa-IR" sz="2800" dirty="0" err="1"/>
              <a:t>بازگرداند</a:t>
            </a:r>
            <a:r>
              <a:rPr lang="fa-IR" sz="2800" dirty="0"/>
              <a:t>. </a:t>
            </a:r>
          </a:p>
          <a:p>
            <a:pPr algn="just" rtl="1">
              <a:spcBef>
                <a:spcPct val="0"/>
              </a:spcBef>
            </a:pPr>
            <a:r>
              <a:rPr lang="fa-IR" sz="2800" dirty="0"/>
              <a:t>3- </a:t>
            </a:r>
            <a:r>
              <a:rPr lang="fa-IR" sz="2800" dirty="0" err="1"/>
              <a:t>تابعی</a:t>
            </a:r>
            <a:r>
              <a:rPr lang="fa-IR" sz="2800" dirty="0"/>
              <a:t> بنویسید که یک عدد طبیعی به عنوان پارامتر گرفته، تشخیص دهد عدد اول است یا نه؟</a:t>
            </a:r>
          </a:p>
          <a:p>
            <a:pPr algn="just" rtl="1"/>
            <a:r>
              <a:rPr lang="fa-IR" sz="2800" dirty="0" smtClean="0"/>
              <a:t>برای تمام توابع فوق یک برنامه آزمون نیز بنویسید.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843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>
                <a:cs typeface="B Lotus" pitchFamily="2" charset="-78"/>
              </a:rPr>
              <a:t>ارائه دهنده: </a:t>
            </a:r>
            <a:r>
              <a:rPr lang="fa-IR" dirty="0" smtClean="0">
                <a:cs typeface="B Lotus" pitchFamily="2" charset="-78"/>
              </a:rPr>
              <a:t>محسن فرهادي</a:t>
            </a:r>
            <a:endParaRPr lang="fa-IR" dirty="0">
              <a:cs typeface="B Lotus" pitchFamily="2" charset="-78"/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2467269"/>
            <a:ext cx="75059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 smtClean="0"/>
              <a:t>شناخت و معرفي توابع و مزاياي استفاده از تابع در برنامه‌ها</a:t>
            </a:r>
            <a:endParaRPr lang="fa-IR" sz="2800" b="1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71480"/>
            <a:ext cx="7086600" cy="68928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fa-IR" sz="2400" dirty="0" smtClean="0"/>
              <a:t>کلیات موضوع – هدف کلي</a:t>
            </a:r>
            <a:endParaRPr lang="en-US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40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28802"/>
            <a:ext cx="750593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0"/>
              </a:spcBef>
            </a:pPr>
            <a:r>
              <a:rPr lang="ar-SA" sz="2400" dirty="0" smtClean="0">
                <a:solidFill>
                  <a:srgbClr val="006600"/>
                </a:solidFill>
              </a:rPr>
              <a:t>انتظار مي‌رود پس از </a:t>
            </a:r>
            <a:r>
              <a:rPr lang="fa-IR" sz="2400" dirty="0" smtClean="0">
                <a:solidFill>
                  <a:srgbClr val="006600"/>
                </a:solidFill>
              </a:rPr>
              <a:t>پايان</a:t>
            </a:r>
            <a:r>
              <a:rPr lang="ar-SA" sz="2400" dirty="0" smtClean="0">
                <a:solidFill>
                  <a:srgbClr val="006600"/>
                </a:solidFill>
              </a:rPr>
              <a:t> اين </a:t>
            </a:r>
            <a:r>
              <a:rPr lang="fa-IR" sz="2400" dirty="0" smtClean="0">
                <a:solidFill>
                  <a:srgbClr val="006600"/>
                </a:solidFill>
              </a:rPr>
              <a:t>جلسه</a:t>
            </a:r>
            <a:r>
              <a:rPr lang="ar-SA" sz="2400" dirty="0" smtClean="0">
                <a:solidFill>
                  <a:srgbClr val="006600"/>
                </a:solidFill>
              </a:rPr>
              <a:t> بتوانيد:</a:t>
            </a:r>
            <a:endParaRPr lang="fa-IR" sz="2400" dirty="0" smtClean="0">
              <a:solidFill>
                <a:srgbClr val="006600"/>
              </a:solidFill>
            </a:endParaRPr>
          </a:p>
          <a:p>
            <a:pPr algn="just" rtl="1">
              <a:spcBef>
                <a:spcPct val="0"/>
              </a:spcBef>
            </a:pPr>
            <a:endParaRPr lang="fa-IR" sz="2400" dirty="0" smtClean="0">
              <a:solidFill>
                <a:srgbClr val="006600"/>
              </a:solidFill>
            </a:endParaRPr>
          </a:p>
          <a:p>
            <a:pPr algn="just" rtl="1">
              <a:lnSpc>
                <a:spcPct val="90000"/>
              </a:lnSpc>
              <a:spcAft>
                <a:spcPts val="1200"/>
              </a:spcAft>
            </a:pPr>
            <a:r>
              <a:rPr lang="ar-SA" sz="2400" b="1" dirty="0" smtClean="0"/>
              <a:t>- اهميت توابع و مزيت استفاده از آن‌ها را بيان کنيد.</a:t>
            </a:r>
            <a:endParaRPr lang="fa-IR" sz="2400" b="1" dirty="0" smtClean="0"/>
          </a:p>
          <a:p>
            <a:pPr algn="just" rtl="1">
              <a:lnSpc>
                <a:spcPct val="90000"/>
              </a:lnSpc>
              <a:spcAft>
                <a:spcPts val="1200"/>
              </a:spcAft>
            </a:pPr>
            <a:r>
              <a:rPr lang="ar-SA" sz="2400" b="1" dirty="0" smtClean="0"/>
              <a:t>- «اعلان» و «تعريف» تابع را بدانيد و خودتان توابعي را ايجاد کنيد.</a:t>
            </a:r>
            <a:endParaRPr lang="fa-IR" sz="2400" b="1" dirty="0" smtClean="0"/>
          </a:p>
          <a:p>
            <a:pPr algn="just" rtl="1">
              <a:lnSpc>
                <a:spcPct val="90000"/>
              </a:lnSpc>
              <a:spcAft>
                <a:spcPts val="1200"/>
              </a:spcAft>
            </a:pPr>
            <a:r>
              <a:rPr lang="ar-SA" sz="2400" b="1" dirty="0" smtClean="0"/>
              <a:t>- «برنامۀ آزمون» را تعريف کرده و دليل استفاده از آن را بيان نماييد.</a:t>
            </a:r>
            <a:endParaRPr lang="fa-IR" sz="2400" b="1" dirty="0" smtClean="0"/>
          </a:p>
          <a:p>
            <a:pPr algn="just" rtl="1">
              <a:lnSpc>
                <a:spcPct val="90000"/>
              </a:lnSpc>
              <a:spcAft>
                <a:spcPts val="1200"/>
              </a:spcAft>
            </a:pPr>
            <a:r>
              <a:rPr lang="ar-SA" sz="2400" b="1" dirty="0" smtClean="0"/>
              <a:t>- مفهوم «آرگومان» را بدانيد</a:t>
            </a:r>
            <a:r>
              <a:rPr lang="ar-SA" sz="2800" dirty="0" smtClean="0"/>
              <a:t>.</a:t>
            </a:r>
            <a:endParaRPr lang="fa-IR" sz="2800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571480"/>
            <a:ext cx="7086600" cy="68928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fa-IR" sz="2400" dirty="0" smtClean="0"/>
              <a:t>کلیات موضوع – </a:t>
            </a:r>
            <a:r>
              <a:rPr lang="fa-IR" sz="2400" b="1" dirty="0" smtClean="0"/>
              <a:t>هدف‌هاي رفتاري</a:t>
            </a:r>
            <a:endParaRPr lang="en-US" sz="2400" b="1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40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600" dirty="0" smtClean="0"/>
              <a:t>«كتابخانۀ </a:t>
            </a:r>
            <a:r>
              <a:rPr lang="en-US" sz="2600" dirty="0" smtClean="0">
                <a:solidFill>
                  <a:schemeClr val="hlink"/>
                </a:solidFill>
              </a:rPr>
              <a:t>C++</a:t>
            </a:r>
            <a:r>
              <a:rPr lang="ar-SA" sz="2600" dirty="0" smtClean="0"/>
              <a:t> استاندارد» مجموعه‌اي است</a:t>
            </a:r>
            <a:r>
              <a:rPr lang="fa-IR" sz="2600" dirty="0" smtClean="0"/>
              <a:t>،</a:t>
            </a:r>
            <a:r>
              <a:rPr lang="ar-SA" sz="2600" dirty="0" smtClean="0"/>
              <a:t> شامل توابع‌ از پيش تعريف شده و ساير عناصر برنامه. اين توابع و عناصر از طريق «</a:t>
            </a:r>
            <a:r>
              <a:rPr lang="ar-SA" sz="2600" dirty="0" smtClean="0">
                <a:solidFill>
                  <a:srgbClr val="800000"/>
                </a:solidFill>
              </a:rPr>
              <a:t>سرفايل‌ها</a:t>
            </a:r>
            <a:r>
              <a:rPr lang="ar-SA" sz="2600" dirty="0" smtClean="0"/>
              <a:t>» </a:t>
            </a:r>
            <a:r>
              <a:rPr lang="fa-IR" sz="2600" smtClean="0"/>
              <a:t/>
            </a:r>
            <a:br>
              <a:rPr lang="fa-IR" sz="2600" smtClean="0"/>
            </a:br>
            <a:r>
              <a:rPr lang="ar-SA" sz="2600" smtClean="0"/>
              <a:t>قابل </a:t>
            </a:r>
            <a:r>
              <a:rPr lang="ar-SA" sz="2600" dirty="0" smtClean="0"/>
              <a:t>دستيابي‌اند.</a:t>
            </a:r>
            <a:endParaRPr lang="en-US" sz="2600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sz="2400" dirty="0" smtClean="0">
                <a:solidFill>
                  <a:srgbClr val="FF0066"/>
                </a:solidFill>
                <a:ea typeface="Times New Roman" pitchFamily="18" charset="0"/>
              </a:rPr>
              <a:t> </a:t>
            </a:r>
            <a:r>
              <a:rPr lang="ar-SA" sz="2400" dirty="0" smtClean="0">
                <a:solidFill>
                  <a:srgbClr val="FF0066"/>
                </a:solidFill>
                <a:ea typeface="Times New Roman" pitchFamily="18" charset="0"/>
              </a:rPr>
              <a:t>توابع كتابخانه‌اي</a:t>
            </a:r>
            <a:r>
              <a:rPr lang="en-US" sz="2400" dirty="0" smtClean="0">
                <a:solidFill>
                  <a:srgbClr val="FF0066"/>
                </a:solidFill>
                <a:ea typeface="Times New Roman" pitchFamily="18" charset="0"/>
              </a:rPr>
              <a:t> C++ </a:t>
            </a:r>
            <a:r>
              <a:rPr lang="ar-SA" sz="2400" dirty="0" smtClean="0">
                <a:solidFill>
                  <a:srgbClr val="FF0066"/>
                </a:solidFill>
                <a:ea typeface="Times New Roman" pitchFamily="18" charset="0"/>
              </a:rPr>
              <a:t>استاندارد</a:t>
            </a:r>
            <a:endParaRPr lang="en-US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dirty="0" smtClean="0"/>
              <a:t>تابع </a:t>
            </a:r>
            <a:r>
              <a:rPr lang="ar-SA" sz="2800" dirty="0" smtClean="0">
                <a:solidFill>
                  <a:schemeClr val="hlink"/>
                </a:solidFill>
              </a:rPr>
              <a:t>()</a:t>
            </a:r>
            <a:r>
              <a:rPr lang="en-US" sz="2800" dirty="0" err="1" smtClean="0">
                <a:solidFill>
                  <a:schemeClr val="hlink"/>
                </a:solidFill>
              </a:rPr>
              <a:t>sqrt</a:t>
            </a:r>
            <a:r>
              <a:rPr lang="ar-SA" sz="2800" dirty="0" smtClean="0"/>
              <a:t> در &lt;</a:t>
            </a:r>
            <a:r>
              <a:rPr lang="en-US" sz="2800" dirty="0" err="1" smtClean="0">
                <a:solidFill>
                  <a:srgbClr val="800000"/>
                </a:solidFill>
              </a:rPr>
              <a:t>math.h</a:t>
            </a:r>
            <a:r>
              <a:rPr lang="ar-SA" sz="2800" dirty="0" smtClean="0"/>
              <a:t>&gt; تعريف شده </a:t>
            </a:r>
            <a:r>
              <a:rPr lang="fa-IR" sz="2800" dirty="0" smtClean="0"/>
              <a:t>است و </a:t>
            </a:r>
            <a:r>
              <a:rPr lang="ar-SA" sz="2800" dirty="0" smtClean="0"/>
              <a:t>ريشۀ دوم يك عدد مثبت‌</a:t>
            </a:r>
            <a:r>
              <a:rPr lang="fa-IR" sz="2800" dirty="0" smtClean="0"/>
              <a:t> را محاسبه مي‌کند</a:t>
            </a:r>
            <a:r>
              <a:rPr lang="ar-SA" sz="2800" dirty="0" smtClean="0"/>
              <a:t>.</a:t>
            </a:r>
            <a:endParaRPr lang="fa-IR" sz="2800" dirty="0" smtClean="0"/>
          </a:p>
          <a:p>
            <a:pPr algn="just" rtl="1"/>
            <a:r>
              <a:rPr lang="ar-SA" sz="2800" dirty="0" smtClean="0"/>
              <a:t>تابع مانند يک برنامۀ کامل، داراي ‌روند ورودي - پردازش - خروجي است</a:t>
            </a:r>
            <a:r>
              <a:rPr lang="fa-IR" sz="2800" dirty="0" smtClean="0"/>
              <a:t>.</a:t>
            </a:r>
            <a:r>
              <a:rPr lang="ar-SA" sz="2800" dirty="0" smtClean="0"/>
              <a:t> هرچند که پردازش، مرحله‌اي پنهان است. يعني نمي‌دانيم که تابع روي عدد 2 چه اعمالي انجام مي‌دهد که </a:t>
            </a:r>
            <a:r>
              <a:rPr lang="fa-IR" sz="2800" dirty="0" smtClean="0"/>
              <a:t>1/</a:t>
            </a:r>
            <a:r>
              <a:rPr lang="ar-SA" sz="2800" dirty="0" smtClean="0"/>
              <a:t>41421 حاصل مي‌شود. 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2400" b="1" dirty="0" smtClean="0"/>
              <a:t>تابع جذر </a:t>
            </a:r>
            <a:r>
              <a:rPr lang="en-US" sz="2400" b="1" dirty="0" err="1" smtClean="0">
                <a:solidFill>
                  <a:srgbClr val="FF0066"/>
                </a:solidFill>
              </a:rPr>
              <a:t>sqrt</a:t>
            </a:r>
            <a:r>
              <a:rPr lang="en-US" sz="2400" b="1" dirty="0" smtClean="0">
                <a:solidFill>
                  <a:srgbClr val="FF0066"/>
                </a:solidFill>
              </a:rPr>
              <a:t>()</a:t>
            </a:r>
            <a:endParaRPr lang="ar-SA" sz="2400" dirty="0">
              <a:solidFill>
                <a:srgbClr val="FF0066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2800" b="1" dirty="0" smtClean="0"/>
              <a:t>برنامۀ سادۀ زير، تابع از پيش تعريف شدۀ جذر را به کار مي‌گيرد:</a:t>
            </a:r>
            <a:endParaRPr lang="fa-IR" sz="2800" b="1" dirty="0" smtClean="0"/>
          </a:p>
          <a:p>
            <a:pPr algn="just" rtl="1"/>
            <a:endParaRPr lang="en-US" sz="2800" dirty="0" smtClean="0"/>
          </a:p>
          <a:p>
            <a:r>
              <a:rPr lang="en-US" sz="2800" dirty="0" smtClean="0"/>
              <a:t>#include &lt;math&gt;      // defines the </a:t>
            </a:r>
            <a:r>
              <a:rPr lang="en-US" sz="2800" dirty="0" err="1" smtClean="0"/>
              <a:t>sqrt</a:t>
            </a:r>
            <a:r>
              <a:rPr lang="en-US" sz="2800" dirty="0" smtClean="0"/>
              <a:t>() function</a:t>
            </a:r>
          </a:p>
          <a:p>
            <a:r>
              <a:rPr lang="en-US" sz="2800" dirty="0" smtClean="0"/>
              <a:t>#include &lt;</a:t>
            </a:r>
            <a:r>
              <a:rPr lang="en-US" sz="2800" dirty="0" err="1" smtClean="0"/>
              <a:t>iostream</a:t>
            </a:r>
            <a:r>
              <a:rPr lang="en-US" sz="2800" dirty="0" smtClean="0"/>
              <a:t>&gt;   // </a:t>
            </a:r>
            <a:r>
              <a:rPr lang="en-US" dirty="0" smtClean="0"/>
              <a:t>defines the </a:t>
            </a:r>
            <a:r>
              <a:rPr lang="en-US" dirty="0" err="1" smtClean="0"/>
              <a:t>cout</a:t>
            </a:r>
            <a:r>
              <a:rPr lang="en-US" dirty="0" smtClean="0"/>
              <a:t> object</a:t>
            </a:r>
            <a:r>
              <a:rPr lang="fa-IR" dirty="0" smtClean="0"/>
              <a:t> </a:t>
            </a:r>
            <a:r>
              <a:rPr lang="en-US" dirty="0" smtClean="0"/>
              <a:t>using namespace std;</a:t>
            </a:r>
          </a:p>
          <a:p>
            <a:r>
              <a:rPr lang="en-US" sz="2800" dirty="0" err="1" smtClean="0"/>
              <a:t>int</a:t>
            </a:r>
            <a:r>
              <a:rPr lang="en-US" sz="2800" dirty="0" smtClean="0"/>
              <a:t> main()</a:t>
            </a:r>
          </a:p>
          <a:p>
            <a:r>
              <a:rPr lang="en-US" sz="2800" dirty="0" smtClean="0"/>
              <a:t>{ //tests the </a:t>
            </a:r>
            <a:r>
              <a:rPr lang="en-US" sz="2800" dirty="0" err="1" smtClean="0"/>
              <a:t>sqrt</a:t>
            </a:r>
            <a:r>
              <a:rPr lang="en-US" sz="2800" dirty="0" smtClean="0"/>
              <a:t>() function:</a:t>
            </a:r>
          </a:p>
          <a:p>
            <a:r>
              <a:rPr lang="en-US" sz="2800" dirty="0" smtClean="0"/>
              <a:t>   for (</a:t>
            </a:r>
            <a:r>
              <a:rPr lang="en-US" sz="2800" dirty="0" err="1" smtClean="0"/>
              <a:t>int</a:t>
            </a:r>
            <a:r>
              <a:rPr lang="en-US" sz="2800" dirty="0" smtClean="0"/>
              <a:t> x=0; x &lt; 6; x++)</a:t>
            </a:r>
          </a:p>
          <a:p>
            <a:r>
              <a:rPr lang="en-US" sz="2800" dirty="0" smtClean="0"/>
              <a:t>      </a:t>
            </a:r>
            <a:r>
              <a:rPr lang="en-US" sz="2800" dirty="0" err="1" smtClean="0"/>
              <a:t>cout</a:t>
            </a:r>
            <a:r>
              <a:rPr lang="en-US" sz="2800" dirty="0" smtClean="0"/>
              <a:t> &lt;&lt; "\t" &lt;&lt; x &lt;&lt; "\t" &lt;&lt; </a:t>
            </a:r>
            <a:r>
              <a:rPr lang="en-US" sz="2800" dirty="0" err="1" smtClean="0">
                <a:solidFill>
                  <a:srgbClr val="FF5050"/>
                </a:solidFill>
              </a:rPr>
              <a:t>sqrt</a:t>
            </a:r>
            <a:r>
              <a:rPr lang="en-US" sz="2800" dirty="0" smtClean="0">
                <a:solidFill>
                  <a:srgbClr val="FF5050"/>
                </a:solidFill>
              </a:rPr>
              <a:t>(x)</a:t>
            </a:r>
            <a:r>
              <a:rPr lang="en-US" sz="2800" dirty="0" smtClean="0"/>
              <a:t> &lt;&lt; </a:t>
            </a:r>
            <a:r>
              <a:rPr lang="en-US" sz="2800" dirty="0" err="1" smtClean="0"/>
              <a:t>endl</a:t>
            </a:r>
            <a:r>
              <a:rPr lang="en-US" sz="2800" dirty="0" smtClean="0"/>
              <a:t>;</a:t>
            </a:r>
          </a:p>
          <a:p>
            <a:r>
              <a:rPr lang="en-US" sz="2800" dirty="0" smtClean="0"/>
              <a:t>}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2400" b="1" dirty="0" smtClean="0"/>
              <a:t>مثال: </a:t>
            </a:r>
            <a:r>
              <a:rPr lang="ar-SA" sz="2400" b="1" dirty="0" smtClean="0"/>
              <a:t>تابع جذر</a:t>
            </a:r>
            <a:endParaRPr lang="ar-SA" sz="2400" dirty="0">
              <a:solidFill>
                <a:srgbClr val="FF0066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428596" y="1937772"/>
            <a:ext cx="7820052" cy="3293209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/>
            <a:r>
              <a:rPr lang="ar-SA" sz="3200" dirty="0" smtClean="0">
                <a:solidFill>
                  <a:srgbClr val="FFFF00"/>
                </a:solidFill>
              </a:rPr>
              <a:t> </a:t>
            </a:r>
            <a:r>
              <a:rPr lang="ar-SA" sz="2800" b="1" dirty="0" smtClean="0">
                <a:solidFill>
                  <a:srgbClr val="FFFF00"/>
                </a:solidFill>
              </a:rPr>
              <a:t>براي اجراي يك تابع مانند تابع </a:t>
            </a:r>
            <a:r>
              <a:rPr lang="en-US" sz="2800" b="1" dirty="0" err="1" smtClean="0">
                <a:solidFill>
                  <a:srgbClr val="FFFF00"/>
                </a:solidFill>
              </a:rPr>
              <a:t>sqrt</a:t>
            </a:r>
            <a:r>
              <a:rPr lang="en-US" sz="2800" b="1" dirty="0" smtClean="0">
                <a:solidFill>
                  <a:srgbClr val="FFFF00"/>
                </a:solidFill>
              </a:rPr>
              <a:t>()</a:t>
            </a:r>
            <a:r>
              <a:rPr lang="fa-IR" sz="2800" b="1" dirty="0" smtClean="0">
                <a:solidFill>
                  <a:srgbClr val="FFFF00"/>
                </a:solidFill>
              </a:rPr>
              <a:t> </a:t>
            </a:r>
            <a:r>
              <a:rPr lang="ar-SA" sz="2800" b="1" dirty="0" smtClean="0">
                <a:solidFill>
                  <a:srgbClr val="FFFF00"/>
                </a:solidFill>
              </a:rPr>
              <a:t>کافي است نام آن تابع به صورت يک متغير در دستورالعمل مورد نظر استفاده شود، مانند زير:</a:t>
            </a:r>
            <a:endParaRPr lang="fa-IR" sz="2800" b="1" dirty="0" smtClean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00FFFF"/>
                </a:solidFill>
              </a:rPr>
              <a:t>y=</a:t>
            </a:r>
            <a:r>
              <a:rPr lang="en-US" sz="2800" dirty="0" err="1" smtClean="0">
                <a:solidFill>
                  <a:srgbClr val="00FFFF"/>
                </a:solidFill>
              </a:rPr>
              <a:t>sqrt</a:t>
            </a:r>
            <a:r>
              <a:rPr lang="en-US" sz="2800" dirty="0" smtClean="0">
                <a:solidFill>
                  <a:srgbClr val="00FFFF"/>
                </a:solidFill>
              </a:rPr>
              <a:t>(x);</a:t>
            </a:r>
            <a:endParaRPr lang="fa-IR" sz="2800" dirty="0" smtClean="0">
              <a:solidFill>
                <a:srgbClr val="00FFFF"/>
              </a:solidFill>
            </a:endParaRPr>
          </a:p>
          <a:p>
            <a:pPr algn="just" rtl="1"/>
            <a:r>
              <a:rPr lang="ar-SA" sz="2800" dirty="0" smtClean="0"/>
              <a:t>اين کار «</a:t>
            </a:r>
            <a:r>
              <a:rPr lang="ar-SA" sz="2800" dirty="0" smtClean="0">
                <a:solidFill>
                  <a:schemeClr val="bg1"/>
                </a:solidFill>
              </a:rPr>
              <a:t>فراخواني تابع</a:t>
            </a:r>
            <a:r>
              <a:rPr lang="ar-SA" sz="2800" dirty="0" smtClean="0"/>
              <a:t>» يا «</a:t>
            </a:r>
            <a:r>
              <a:rPr lang="ar-SA" sz="2800" dirty="0" smtClean="0">
                <a:solidFill>
                  <a:schemeClr val="bg1"/>
                </a:solidFill>
              </a:rPr>
              <a:t>احضار تابع</a:t>
            </a:r>
            <a:r>
              <a:rPr lang="ar-SA" sz="2800" dirty="0" smtClean="0"/>
              <a:t>» گفته مي‌شود.</a:t>
            </a:r>
            <a:endParaRPr lang="fa-IR" sz="2800" dirty="0" smtClean="0"/>
          </a:p>
          <a:p>
            <a:pPr algn="just" rtl="1"/>
            <a:r>
              <a:rPr lang="ar-SA" sz="2800" dirty="0" smtClean="0"/>
              <a:t>عبارت </a:t>
            </a:r>
            <a:r>
              <a:rPr lang="en-US" sz="2800" dirty="0" smtClean="0"/>
              <a:t>x</a:t>
            </a:r>
            <a:r>
              <a:rPr lang="ar-SA" sz="2800" dirty="0" smtClean="0"/>
              <a:t> درون پرانتز «آرگومان» يا «پارامتر واقعي» فراخواني ناميده مي‌شود.</a:t>
            </a:r>
            <a:endParaRPr lang="en-US" sz="2800" dirty="0">
              <a:solidFill>
                <a:srgbClr val="00FFFF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fa-IR" sz="2400" b="1" dirty="0" smtClean="0"/>
              <a:t>فراخواني تابع</a:t>
            </a:r>
            <a:endParaRPr lang="ar-SA" sz="2400" dirty="0">
              <a:solidFill>
                <a:srgbClr val="FF0066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توابع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{نام درس}&amp;quot;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60&quot;/&gt;&lt;/object&gt;&lt;object type=&quot;3&quot; unique_id=&quot;10006&quot;&gt;&lt;property id=&quot;20148&quot; value=&quot;5&quot;/&gt;&lt;property id=&quot;20300&quot; value=&quot;Slide 3&quot;/&gt;&lt;property id=&quot;20307&quot; value=&quot;277&quot;/&gt;&lt;/object&gt;&lt;object type=&quot;3&quot; unique_id=&quot;10009&quot;&gt;&lt;property id=&quot;20148&quot; value=&quot;5&quot;/&gt;&lt;property id=&quot;20300&quot; value=&quot;Slide 9&quot;/&gt;&lt;property id=&quot;20307&quot; value=&quot;258&quot;/&gt;&lt;/object&gt;&lt;object type=&quot;3&quot; unique_id=&quot;10057&quot;&gt;&lt;property id=&quot;20148&quot; value=&quot;5&quot;/&gt;&lt;property id=&quot;20300&quot; value=&quot;Slide 4&quot;/&gt;&lt;property id=&quot;20307&quot; value=&quot;278&quot;/&gt;&lt;/object&gt;&lt;object type=&quot;3&quot; unique_id=&quot;10094&quot;&gt;&lt;property id=&quot;20148&quot; value=&quot;5&quot;/&gt;&lt;property id=&quot;20300&quot; value=&quot;Slide 5&quot;/&gt;&lt;property id=&quot;20307&quot; value=&quot;279&quot;/&gt;&lt;/object&gt;&lt;object type=&quot;3&quot; unique_id=&quot;10095&quot;&gt;&lt;property id=&quot;20148&quot; value=&quot;5&quot;/&gt;&lt;property id=&quot;20300&quot; value=&quot;Slide 6&quot;/&gt;&lt;property id=&quot;20307&quot; value=&quot;280&quot;/&gt;&lt;/object&gt;&lt;object type=&quot;3&quot; unique_id=&quot;10150&quot;&gt;&lt;property id=&quot;20148&quot; value=&quot;5&quot;/&gt;&lt;property id=&quot;20300&quot; value=&quot;Slide 7&quot;/&gt;&lt;property id=&quot;20307&quot; value=&quot;281&quot;/&gt;&lt;/object&gt;&lt;object type=&quot;3&quot; unique_id=&quot;10251&quot;&gt;&lt;property id=&quot;20148&quot; value=&quot;5&quot;/&gt;&lt;property id=&quot;20300&quot; value=&quot;Slide 8&quot;/&gt;&lt;property id=&quot;20307&quot; value=&quot;282&quot;/&gt;&lt;/object&gt;&lt;/object&gt;&lt;/object&gt;&lt;/database&gt;"/>
  <p:tag name="ISPRING_RESOURCE_PATHS_HASH_2" val="e18615a7ccc54a8ab9e947dc9da7651e488a52f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6">
      <a:majorFont>
        <a:latin typeface="Times New Roman"/>
        <a:ea typeface=""/>
        <a:cs typeface="B Titr"/>
      </a:majorFont>
      <a:minorFont>
        <a:latin typeface="Times New Roman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6694</TotalTime>
  <Words>2556</Words>
  <Application>Microsoft Office PowerPoint</Application>
  <PresentationFormat>On-screen Show (4:3)</PresentationFormat>
  <Paragraphs>386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SimSun</vt:lpstr>
      <vt:lpstr>Arial</vt:lpstr>
      <vt:lpstr>B Homa</vt:lpstr>
      <vt:lpstr>B Koodak</vt:lpstr>
      <vt:lpstr>B Lotus</vt:lpstr>
      <vt:lpstr>B Nazanin</vt:lpstr>
      <vt:lpstr>B Titr</vt:lpstr>
      <vt:lpstr>Calibri</vt:lpstr>
      <vt:lpstr>Courier New</vt:lpstr>
      <vt:lpstr>Times New Roman</vt:lpstr>
      <vt:lpstr>Wingdings</vt:lpstr>
      <vt:lpstr>Office Theme</vt:lpstr>
      <vt:lpstr>{مباني کامپيوتر و برنامه‌نويسي}</vt:lpstr>
      <vt:lpstr>{توابع (فهرست مطالب)}</vt:lpstr>
      <vt:lpstr>مقدمه</vt:lpstr>
      <vt:lpstr>کلیات موضوع – هدف کلي</vt:lpstr>
      <vt:lpstr>کلیات موضوع – هدف‌هاي رفتاري</vt:lpstr>
      <vt:lpstr> توابع كتابخانه‌اي C++ استاندارد</vt:lpstr>
      <vt:lpstr>تابع جذر sqrt()</vt:lpstr>
      <vt:lpstr>مثال: تابع جذر</vt:lpstr>
      <vt:lpstr>فراخواني تابع</vt:lpstr>
      <vt:lpstr>فرآيند y=sqrt(x)</vt:lpstr>
      <vt:lpstr>مثال: برنامه ای که ضرایب یک معادله درجه 2 را گرفته‏ ریشه های آنرا محاسبه و چاپ نماید.</vt:lpstr>
      <vt:lpstr>توابع معروف رياضي كه در سرفايل &lt;math&gt;  تعريف شده‌اند. </vt:lpstr>
      <vt:lpstr>توابع معروف رياضي كه در سرفايل &lt;math&gt;  تعريف شده‌اند. </vt:lpstr>
      <vt:lpstr>نوع خروجي تابع</vt:lpstr>
      <vt:lpstr>بعضي از سرفايل‌هاي كتابخانۀ C++ استاندارد که کاربرد بيشتري دارند</vt:lpstr>
      <vt:lpstr>توابع ساخت كاربر</vt:lpstr>
      <vt:lpstr> مثال: تابع cube()</vt:lpstr>
      <vt:lpstr>اجزاء تابع ساخت كاربر</vt:lpstr>
      <vt:lpstr>عنوان تابع</vt:lpstr>
      <vt:lpstr>بدنۀ تابع</vt:lpstr>
      <vt:lpstr>وظايف دستور return</vt:lpstr>
      <vt:lpstr>برنامۀ آزمون</vt:lpstr>
      <vt:lpstr>يك برنامۀ آزمون براي تابع cube()</vt:lpstr>
      <vt:lpstr>دقت: تابع ساخت کاربر</vt:lpstr>
      <vt:lpstr>يك برنامۀ آزمون براي تابع max()</vt:lpstr>
      <vt:lpstr>بيش از يک return در توابع</vt:lpstr>
      <vt:lpstr>عملکرد دستور return</vt:lpstr>
      <vt:lpstr>اعلان‌ها و تعاريف تابع</vt:lpstr>
      <vt:lpstr>تفاوت اعلان‌ها با تعريف تابع</vt:lpstr>
      <vt:lpstr>اعلان تابع شبيه اعلان متغيرهاست. </vt:lpstr>
      <vt:lpstr>اعلان تابع</vt:lpstr>
      <vt:lpstr>برنامۀ آزمون تابع max() با اعلان جدا از تعريف آن</vt:lpstr>
      <vt:lpstr>فرق بين «آرگومان» و «پارامتر» </vt:lpstr>
      <vt:lpstr>مثال: تابع xy  )صحيح مثبت( </vt:lpstr>
      <vt:lpstr>مثال: تابع xy )صحيح ( </vt:lpstr>
      <vt:lpstr>مثال: برنامه آزمون براي تابع pow(x,y) </vt:lpstr>
      <vt:lpstr>تمرین</vt:lpstr>
      <vt:lpstr>PowerPoint Presentation</vt:lpstr>
    </vt:vector>
  </TitlesOfParts>
  <Company>semoho.com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Seyyed Moslem Hosseini</dc:creator>
  <cp:lastModifiedBy>Windows User</cp:lastModifiedBy>
  <cp:revision>242</cp:revision>
  <dcterms:created xsi:type="dcterms:W3CDTF">2012-03-12T06:58:54Z</dcterms:created>
  <dcterms:modified xsi:type="dcterms:W3CDTF">2017-05-23T11:30:35Z</dcterms:modified>
</cp:coreProperties>
</file>