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1"/>
  </p:sldMasterIdLst>
  <p:notesMasterIdLst>
    <p:notesMasterId r:id="rId28"/>
  </p:notesMasterIdLst>
  <p:sldIdLst>
    <p:sldId id="256" r:id="rId2"/>
    <p:sldId id="257" r:id="rId3"/>
    <p:sldId id="583" r:id="rId4"/>
    <p:sldId id="584" r:id="rId5"/>
    <p:sldId id="585" r:id="rId6"/>
    <p:sldId id="582" r:id="rId7"/>
    <p:sldId id="382" r:id="rId8"/>
    <p:sldId id="384" r:id="rId9"/>
    <p:sldId id="386" r:id="rId10"/>
    <p:sldId id="388" r:id="rId11"/>
    <p:sldId id="416" r:id="rId12"/>
    <p:sldId id="442" r:id="rId13"/>
    <p:sldId id="572" r:id="rId14"/>
    <p:sldId id="573" r:id="rId15"/>
    <p:sldId id="574" r:id="rId16"/>
    <p:sldId id="575" r:id="rId17"/>
    <p:sldId id="440" r:id="rId18"/>
    <p:sldId id="389" r:id="rId19"/>
    <p:sldId id="435" r:id="rId20"/>
    <p:sldId id="431" r:id="rId21"/>
    <p:sldId id="581" r:id="rId22"/>
    <p:sldId id="586" r:id="rId23"/>
    <p:sldId id="437" r:id="rId24"/>
    <p:sldId id="443" r:id="rId25"/>
    <p:sldId id="436" r:id="rId26"/>
    <p:sldId id="444" r:id="rId27"/>
  </p:sldIdLst>
  <p:sldSz cx="9144000" cy="6858000" type="screen4x3"/>
  <p:notesSz cx="6858000" cy="9144000"/>
  <p:defaultTextStyle>
    <a:defPPr>
      <a:defRPr lang="en-GB"/>
    </a:defPPr>
    <a:lvl1pPr algn="r" rtl="1" fontAlgn="base">
      <a:spcBef>
        <a:spcPct val="0"/>
      </a:spcBef>
      <a:spcAft>
        <a:spcPct val="0"/>
      </a:spcAft>
      <a:buSzPct val="95000"/>
      <a:buFont typeface="Wingdings" pitchFamily="2" charset="2"/>
      <a:buChar char="§"/>
      <a:defRPr sz="2800" kern="1200">
        <a:solidFill>
          <a:schemeClr val="tx1"/>
        </a:solidFill>
        <a:latin typeface="Times New Roman" pitchFamily="18" charset="0"/>
        <a:ea typeface="+mn-ea"/>
        <a:cs typeface="B Nazanin" pitchFamily="2" charset="-78"/>
      </a:defRPr>
    </a:lvl1pPr>
    <a:lvl2pPr marL="457200" algn="r" rtl="1" fontAlgn="base">
      <a:spcBef>
        <a:spcPct val="0"/>
      </a:spcBef>
      <a:spcAft>
        <a:spcPct val="0"/>
      </a:spcAft>
      <a:buSzPct val="95000"/>
      <a:buFont typeface="Wingdings" pitchFamily="2" charset="2"/>
      <a:buChar char="§"/>
      <a:defRPr sz="2800" kern="1200">
        <a:solidFill>
          <a:schemeClr val="tx1"/>
        </a:solidFill>
        <a:latin typeface="Times New Roman" pitchFamily="18" charset="0"/>
        <a:ea typeface="+mn-ea"/>
        <a:cs typeface="B Nazanin" pitchFamily="2" charset="-78"/>
      </a:defRPr>
    </a:lvl2pPr>
    <a:lvl3pPr marL="914400" algn="r" rtl="1" fontAlgn="base">
      <a:spcBef>
        <a:spcPct val="0"/>
      </a:spcBef>
      <a:spcAft>
        <a:spcPct val="0"/>
      </a:spcAft>
      <a:buSzPct val="95000"/>
      <a:buFont typeface="Wingdings" pitchFamily="2" charset="2"/>
      <a:buChar char="§"/>
      <a:defRPr sz="2800" kern="1200">
        <a:solidFill>
          <a:schemeClr val="tx1"/>
        </a:solidFill>
        <a:latin typeface="Times New Roman" pitchFamily="18" charset="0"/>
        <a:ea typeface="+mn-ea"/>
        <a:cs typeface="B Nazanin" pitchFamily="2" charset="-78"/>
      </a:defRPr>
    </a:lvl3pPr>
    <a:lvl4pPr marL="1371600" algn="r" rtl="1" fontAlgn="base">
      <a:spcBef>
        <a:spcPct val="0"/>
      </a:spcBef>
      <a:spcAft>
        <a:spcPct val="0"/>
      </a:spcAft>
      <a:buSzPct val="95000"/>
      <a:buFont typeface="Wingdings" pitchFamily="2" charset="2"/>
      <a:buChar char="§"/>
      <a:defRPr sz="2800" kern="1200">
        <a:solidFill>
          <a:schemeClr val="tx1"/>
        </a:solidFill>
        <a:latin typeface="Times New Roman" pitchFamily="18" charset="0"/>
        <a:ea typeface="+mn-ea"/>
        <a:cs typeface="B Nazanin" pitchFamily="2" charset="-78"/>
      </a:defRPr>
    </a:lvl4pPr>
    <a:lvl5pPr marL="1828800" algn="r" rtl="1" fontAlgn="base">
      <a:spcBef>
        <a:spcPct val="0"/>
      </a:spcBef>
      <a:spcAft>
        <a:spcPct val="0"/>
      </a:spcAft>
      <a:buSzPct val="95000"/>
      <a:buFont typeface="Wingdings" pitchFamily="2" charset="2"/>
      <a:buChar char="§"/>
      <a:defRPr sz="2800" kern="1200">
        <a:solidFill>
          <a:schemeClr val="tx1"/>
        </a:solidFill>
        <a:latin typeface="Times New Roman" pitchFamily="18" charset="0"/>
        <a:ea typeface="+mn-ea"/>
        <a:cs typeface="B Nazanin" pitchFamily="2" charset="-78"/>
      </a:defRPr>
    </a:lvl5pPr>
    <a:lvl6pPr marL="2286000" algn="l" defTabSz="914400" rtl="0" eaLnBrk="1" latinLnBrk="0" hangingPunct="1">
      <a:defRPr sz="2800" kern="1200">
        <a:solidFill>
          <a:schemeClr val="tx1"/>
        </a:solidFill>
        <a:latin typeface="Times New Roman" pitchFamily="18" charset="0"/>
        <a:ea typeface="+mn-ea"/>
        <a:cs typeface="B Nazanin" pitchFamily="2" charset="-78"/>
      </a:defRPr>
    </a:lvl6pPr>
    <a:lvl7pPr marL="2743200" algn="l" defTabSz="914400" rtl="0" eaLnBrk="1" latinLnBrk="0" hangingPunct="1">
      <a:defRPr sz="2800" kern="1200">
        <a:solidFill>
          <a:schemeClr val="tx1"/>
        </a:solidFill>
        <a:latin typeface="Times New Roman" pitchFamily="18" charset="0"/>
        <a:ea typeface="+mn-ea"/>
        <a:cs typeface="B Nazanin" pitchFamily="2" charset="-78"/>
      </a:defRPr>
    </a:lvl7pPr>
    <a:lvl8pPr marL="3200400" algn="l" defTabSz="914400" rtl="0" eaLnBrk="1" latinLnBrk="0" hangingPunct="1">
      <a:defRPr sz="2800" kern="1200">
        <a:solidFill>
          <a:schemeClr val="tx1"/>
        </a:solidFill>
        <a:latin typeface="Times New Roman" pitchFamily="18" charset="0"/>
        <a:ea typeface="+mn-ea"/>
        <a:cs typeface="B Nazanin" pitchFamily="2" charset="-78"/>
      </a:defRPr>
    </a:lvl8pPr>
    <a:lvl9pPr marL="3657600" algn="l" defTabSz="914400" rtl="0" eaLnBrk="1" latinLnBrk="0" hangingPunct="1">
      <a:defRPr sz="2800" kern="1200">
        <a:solidFill>
          <a:schemeClr val="tx1"/>
        </a:solidFill>
        <a:latin typeface="Times New Roman" pitchFamily="18" charset="0"/>
        <a:ea typeface="+mn-ea"/>
        <a:cs typeface="B Nazanin" pitchFamily="2" charset="-7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D1"/>
    <a:srgbClr val="FFBB99"/>
    <a:srgbClr val="009900"/>
    <a:srgbClr val="663300"/>
    <a:srgbClr val="800000"/>
    <a:srgbClr val="FF0000"/>
    <a:srgbClr val="CCFFFF"/>
    <a:srgbClr val="CC0000"/>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1507" autoAdjust="0"/>
    <p:restoredTop sz="94491" autoAdjust="0"/>
  </p:normalViewPr>
  <p:slideViewPr>
    <p:cSldViewPr>
      <p:cViewPr varScale="1">
        <p:scale>
          <a:sx n="70" d="100"/>
          <a:sy n="70" d="100"/>
        </p:scale>
        <p:origin x="744" y="7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114"/>
    </p:cViewPr>
  </p:sorterViewPr>
  <p:notesViewPr>
    <p:cSldViewPr>
      <p:cViewPr varScale="1">
        <p:scale>
          <a:sx n="40" d="100"/>
          <a:sy n="40" d="100"/>
        </p:scale>
        <p:origin x="-150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4" Type="http://schemas.openxmlformats.org/officeDocument/2006/relationships/image" Target="../media/image31.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 Id="rId4" Type="http://schemas.openxmlformats.org/officeDocument/2006/relationships/image" Target="../media/image3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buSzTx/>
              <a:buFontTx/>
              <a:buNone/>
              <a:defRPr sz="1200"/>
            </a:lvl1pPr>
          </a:lstStyle>
          <a:p>
            <a:endParaRPr lang="en-US"/>
          </a:p>
        </p:txBody>
      </p:sp>
      <p:sp>
        <p:nvSpPr>
          <p:cNvPr id="614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buSzTx/>
              <a:buFontTx/>
              <a:buNone/>
              <a:defRPr sz="1200"/>
            </a:lvl1pPr>
          </a:lstStyle>
          <a:p>
            <a:endParaRPr lang="en-US"/>
          </a:p>
        </p:txBody>
      </p:sp>
      <p:sp>
        <p:nvSpPr>
          <p:cNvPr id="614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4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buSzTx/>
              <a:buFontTx/>
              <a:buNone/>
              <a:defRPr sz="1200"/>
            </a:lvl1pPr>
          </a:lstStyle>
          <a:p>
            <a:endParaRPr lang="en-US"/>
          </a:p>
        </p:txBody>
      </p:sp>
      <p:sp>
        <p:nvSpPr>
          <p:cNvPr id="614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a:buSzTx/>
              <a:buFontTx/>
              <a:buNone/>
              <a:defRPr sz="1200"/>
            </a:lvl1pPr>
          </a:lstStyle>
          <a:p>
            <a:fld id="{452F6E0D-986D-42A2-AAD5-268782E46324}" type="slidenum">
              <a:rPr lang="en-US"/>
              <a:pPr/>
              <a:t>‹#›</a:t>
            </a:fld>
            <a:endParaRPr lang="en-US"/>
          </a:p>
        </p:txBody>
      </p:sp>
    </p:spTree>
    <p:extLst>
      <p:ext uri="{BB962C8B-B14F-4D97-AF65-F5344CB8AC3E}">
        <p14:creationId xmlns:p14="http://schemas.microsoft.com/office/powerpoint/2010/main" val="374506663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Arial" pitchFamily="34" charset="0"/>
      </a:defRPr>
    </a:lvl1pPr>
    <a:lvl2pPr marL="457200" algn="l" rtl="0" fontAlgn="base">
      <a:spcBef>
        <a:spcPct val="30000"/>
      </a:spcBef>
      <a:spcAft>
        <a:spcPct val="0"/>
      </a:spcAft>
      <a:defRPr sz="1200" kern="1200">
        <a:solidFill>
          <a:schemeClr val="tx1"/>
        </a:solidFill>
        <a:latin typeface="Times New Roman" pitchFamily="18" charset="0"/>
        <a:ea typeface="+mn-ea"/>
        <a:cs typeface="Arial" pitchFamily="34" charset="0"/>
      </a:defRPr>
    </a:lvl2pPr>
    <a:lvl3pPr marL="914400" algn="l" rtl="0" fontAlgn="base">
      <a:spcBef>
        <a:spcPct val="30000"/>
      </a:spcBef>
      <a:spcAft>
        <a:spcPct val="0"/>
      </a:spcAft>
      <a:defRPr sz="1200" kern="1200">
        <a:solidFill>
          <a:schemeClr val="tx1"/>
        </a:solidFill>
        <a:latin typeface="Times New Roman" pitchFamily="18" charset="0"/>
        <a:ea typeface="+mn-ea"/>
        <a:cs typeface="Arial" pitchFamily="34" charset="0"/>
      </a:defRPr>
    </a:lvl3pPr>
    <a:lvl4pPr marL="1371600" algn="l" rtl="0" fontAlgn="base">
      <a:spcBef>
        <a:spcPct val="30000"/>
      </a:spcBef>
      <a:spcAft>
        <a:spcPct val="0"/>
      </a:spcAft>
      <a:defRPr sz="1200" kern="1200">
        <a:solidFill>
          <a:schemeClr val="tx1"/>
        </a:solidFill>
        <a:latin typeface="Times New Roman" pitchFamily="18" charset="0"/>
        <a:ea typeface="+mn-ea"/>
        <a:cs typeface="Arial" pitchFamily="34" charset="0"/>
      </a:defRPr>
    </a:lvl4pPr>
    <a:lvl5pPr marL="1828800" algn="l" rtl="0" fontAlgn="base">
      <a:spcBef>
        <a:spcPct val="30000"/>
      </a:spcBef>
      <a:spcAft>
        <a:spcPct val="0"/>
      </a:spcAft>
      <a:defRPr sz="1200" kern="1200">
        <a:solidFill>
          <a:schemeClr val="tx1"/>
        </a:solidFill>
        <a:latin typeface="Times New Roman" pitchFamily="18"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D65A88-5634-40BF-B9E1-50309403E2FB}" type="slidenum">
              <a:rPr lang="en-US"/>
              <a:pPr/>
              <a:t>2</a:t>
            </a:fld>
            <a:endParaRPr lang="en-US" dirty="0"/>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2890139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7"/>
          <p:cNvSpPr>
            <a:spLocks noGrp="1" noChangeArrowheads="1"/>
          </p:cNvSpPr>
          <p:nvPr>
            <p:ph type="sldNum" sz="quarter" idx="5"/>
          </p:nvPr>
        </p:nvSpPr>
        <p:spPr>
          <a:noFill/>
        </p:spPr>
        <p:txBody>
          <a:bodyPr/>
          <a:lstStyle/>
          <a:p>
            <a:fld id="{0A0EB53E-3E9A-4CCF-8A16-84EA32B06E1F}" type="slidenum">
              <a:rPr lang="en-US"/>
              <a:pPr/>
              <a:t>24</a:t>
            </a:fld>
            <a:endParaRPr lang="en-US"/>
          </a:p>
        </p:txBody>
      </p:sp>
      <p:sp>
        <p:nvSpPr>
          <p:cNvPr id="312323" name="Rectangle 2"/>
          <p:cNvSpPr>
            <a:spLocks noGrp="1" noRot="1" noChangeAspect="1" noChangeArrowheads="1" noTextEdit="1"/>
          </p:cNvSpPr>
          <p:nvPr>
            <p:ph type="sldImg"/>
          </p:nvPr>
        </p:nvSpPr>
        <p:spPr>
          <a:xfrm>
            <a:off x="1149350" y="690563"/>
            <a:ext cx="4557713" cy="3417887"/>
          </a:xfrm>
          <a:ln/>
        </p:spPr>
      </p:sp>
      <p:sp>
        <p:nvSpPr>
          <p:cNvPr id="312324" name="Rectangle 3"/>
          <p:cNvSpPr>
            <a:spLocks noGrp="1" noChangeArrowheads="1"/>
          </p:cNvSpPr>
          <p:nvPr>
            <p:ph type="body" idx="1"/>
          </p:nvPr>
        </p:nvSpPr>
        <p:spPr>
          <a:xfrm>
            <a:off x="914400" y="4343400"/>
            <a:ext cx="5029200" cy="4114800"/>
          </a:xfrm>
          <a:noFill/>
          <a:ln/>
        </p:spPr>
        <p:txBody>
          <a:bodyPr/>
          <a:lstStyle/>
          <a:p>
            <a:pPr eaLnBrk="1" hangingPunct="1"/>
            <a:endParaRPr lang="en-US" smtClean="0"/>
          </a:p>
        </p:txBody>
      </p:sp>
    </p:spTree>
    <p:extLst>
      <p:ext uri="{BB962C8B-B14F-4D97-AF65-F5344CB8AC3E}">
        <p14:creationId xmlns:p14="http://schemas.microsoft.com/office/powerpoint/2010/main" val="3185374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03AF65-1F43-4FD5-B902-E7CEA38F568C}" type="slidenum">
              <a:rPr lang="fa-IR"/>
              <a:pPr/>
              <a:t>26</a:t>
            </a:fld>
            <a:endParaRPr lang="en-US"/>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529768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a:ln>
            <a:miter lim="800000"/>
            <a:headEnd/>
            <a:tailEnd/>
          </a:ln>
        </p:spPr>
        <p:txBody>
          <a:bodyPr/>
          <a:lstStyle/>
          <a:p>
            <a:fld id="{95DFDC25-B3D4-4E63-8A84-62B45DCD6090}" type="slidenum">
              <a:rPr lang="ar-SA" smtClean="0"/>
              <a:pPr/>
              <a:t>3</a:t>
            </a:fld>
            <a:endParaRPr lang="en-US" smtClean="0"/>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800715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1DF3E4-9A70-45E9-A83C-A5DBC7E984FE}" type="slidenum">
              <a:rPr lang="fa-IR"/>
              <a:pPr/>
              <a:t>11</a:t>
            </a:fld>
            <a:endParaRPr lang="en-US"/>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969904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1DF3E4-9A70-45E9-A83C-A5DBC7E984FE}" type="slidenum">
              <a:rPr lang="fa-IR"/>
              <a:pPr/>
              <a:t>12</a:t>
            </a:fld>
            <a:endParaRPr lang="en-US"/>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991990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03AF65-1F43-4FD5-B902-E7CEA38F568C}" type="slidenum">
              <a:rPr lang="fa-IR"/>
              <a:pPr/>
              <a:t>13</a:t>
            </a:fld>
            <a:endParaRPr lang="en-US"/>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67204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03AF65-1F43-4FD5-B902-E7CEA38F568C}" type="slidenum">
              <a:rPr lang="fa-IR"/>
              <a:pPr/>
              <a:t>14</a:t>
            </a:fld>
            <a:endParaRPr lang="en-US"/>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6908882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0B6975-3F71-46A5-A823-C505DE1EF9F2}" type="slidenum">
              <a:rPr lang="fa-IR"/>
              <a:pPr/>
              <a:t>15</a:t>
            </a:fld>
            <a:endParaRPr lang="en-US"/>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77921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1DF3E4-9A70-45E9-A83C-A5DBC7E984FE}" type="slidenum">
              <a:rPr lang="fa-IR"/>
              <a:pPr/>
              <a:t>17</a:t>
            </a:fld>
            <a:endParaRPr lang="en-US"/>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116800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839D9C-66CA-43FE-BF87-D45A60C58A85}" type="slidenum">
              <a:rPr lang="fa-IR"/>
              <a:pPr/>
              <a:t>20</a:t>
            </a:fld>
            <a:endParaRPr lang="en-US"/>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2087493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D3C18A1-76F9-42AA-BEE9-A006F43AB73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F627E2-DADB-459F-AE35-1001496E42B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A3261-F112-496E-9979-668F00E6CE6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6D142D-6E4C-458B-82A7-8156520CF12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D88DAB-A334-4241-88AD-13164D2B178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794719-51CB-4C38-B5AA-51B27E07374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F7BE4E-B27E-44F0-B055-5ADE542265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E896252-0B55-4A90-812D-9C2FCCF6CDC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353335-9E93-4E7A-A7F9-18460B09EF1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F59CA2-C81A-4687-8795-21BD8CC1F54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4D1EBF8A-4BF6-4664-8211-D4C74700C5AF}"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D84CDC1-0A30-45F1-952E-7F4C59DC44C9}"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wmf"/><Relationship Id="rId5" Type="http://schemas.openxmlformats.org/officeDocument/2006/relationships/oleObject" Target="../embeddings/oleObject3.bin"/><Relationship Id="rId4" Type="http://schemas.openxmlformats.org/officeDocument/2006/relationships/image" Target="../media/image8.w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0.wmf"/><Relationship Id="rId4" Type="http://schemas.openxmlformats.org/officeDocument/2006/relationships/oleObject" Target="../embeddings/oleObject4.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1.wmf"/><Relationship Id="rId4" Type="http://schemas.openxmlformats.org/officeDocument/2006/relationships/oleObject" Target="../embeddings/oleObject5.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2.wmf"/><Relationship Id="rId4" Type="http://schemas.openxmlformats.org/officeDocument/2006/relationships/oleObject" Target="../embeddings/oleObject6.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Microsoft_Word_97_-_2003_Document1.doc"/><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13.e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image" Target="../media/image17.png"/><Relationship Id="rId7" Type="http://schemas.openxmlformats.org/officeDocument/2006/relationships/image" Target="../media/image15.w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oleObject" Target="../embeddings/oleObject8.bin"/><Relationship Id="rId5" Type="http://schemas.openxmlformats.org/officeDocument/2006/relationships/image" Target="../media/image14.wmf"/><Relationship Id="rId4" Type="http://schemas.openxmlformats.org/officeDocument/2006/relationships/oleObject" Target="../embeddings/oleObject7.bin"/><Relationship Id="rId9" Type="http://schemas.openxmlformats.org/officeDocument/2006/relationships/image" Target="../media/image16.wmf"/></Relationships>
</file>

<file path=ppt/slides/_rels/slide19.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image" Target="../media/image19.wmf"/><Relationship Id="rId5" Type="http://schemas.openxmlformats.org/officeDocument/2006/relationships/oleObject" Target="../embeddings/oleObject11.bin"/><Relationship Id="rId4" Type="http://schemas.openxmlformats.org/officeDocument/2006/relationships/image" Target="../media/image18.wm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gif"/></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notesSlide" Target="../notesSlides/notesSlide9.xml"/><Relationship Id="rId7" Type="http://schemas.openxmlformats.org/officeDocument/2006/relationships/image" Target="../media/image22.wmf"/><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14.bin"/><Relationship Id="rId5" Type="http://schemas.openxmlformats.org/officeDocument/2006/relationships/image" Target="../media/image21.wmf"/><Relationship Id="rId4" Type="http://schemas.openxmlformats.org/officeDocument/2006/relationships/oleObject" Target="../embeddings/oleObject13.bin"/><Relationship Id="rId9" Type="http://schemas.openxmlformats.org/officeDocument/2006/relationships/image" Target="../media/image23.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24.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26.wmf"/><Relationship Id="rId5" Type="http://schemas.openxmlformats.org/officeDocument/2006/relationships/oleObject" Target="../embeddings/oleObject18.bin"/><Relationship Id="rId4" Type="http://schemas.openxmlformats.org/officeDocument/2006/relationships/image" Target="../media/image25.wmf"/></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22.bin"/><Relationship Id="rId3" Type="http://schemas.openxmlformats.org/officeDocument/2006/relationships/notesSlide" Target="../notesSlides/notesSlide10.xml"/><Relationship Id="rId7" Type="http://schemas.openxmlformats.org/officeDocument/2006/relationships/image" Target="../media/image29.w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oleObject" Target="../embeddings/oleObject21.bin"/><Relationship Id="rId11" Type="http://schemas.openxmlformats.org/officeDocument/2006/relationships/image" Target="../media/image31.wmf"/><Relationship Id="rId5" Type="http://schemas.openxmlformats.org/officeDocument/2006/relationships/image" Target="../media/image28.wmf"/><Relationship Id="rId10" Type="http://schemas.openxmlformats.org/officeDocument/2006/relationships/oleObject" Target="../embeddings/oleObject23.bin"/><Relationship Id="rId4" Type="http://schemas.openxmlformats.org/officeDocument/2006/relationships/oleObject" Target="../embeddings/oleObject20.bin"/><Relationship Id="rId9" Type="http://schemas.openxmlformats.org/officeDocument/2006/relationships/image" Target="../media/image30.wmf"/></Relationships>
</file>

<file path=ppt/slides/_rels/slide25.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oleObject" Target="../embeddings/oleObject24.bin"/><Relationship Id="rId7"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33.wmf"/><Relationship Id="rId5" Type="http://schemas.openxmlformats.org/officeDocument/2006/relationships/oleObject" Target="../embeddings/oleObject25.bin"/><Relationship Id="rId10" Type="http://schemas.openxmlformats.org/officeDocument/2006/relationships/image" Target="../media/image35.wmf"/><Relationship Id="rId4" Type="http://schemas.openxmlformats.org/officeDocument/2006/relationships/image" Target="../media/image32.wmf"/><Relationship Id="rId9" Type="http://schemas.openxmlformats.org/officeDocument/2006/relationships/oleObject" Target="../embeddings/oleObject27.bin"/></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7.wmf"/></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684375" y="2362200"/>
            <a:ext cx="5816583" cy="1066800"/>
          </a:xfrm>
        </p:spPr>
        <p:txBody>
          <a:bodyPr/>
          <a:lstStyle/>
          <a:p>
            <a:pPr rtl="1"/>
            <a:r>
              <a:rPr lang="fa-IR" sz="6600" b="1" dirty="0" smtClean="0">
                <a:solidFill>
                  <a:schemeClr val="tx1"/>
                </a:solidFill>
                <a:effectLst>
                  <a:outerShdw blurRad="38100" dist="38100" dir="2700000" algn="tl">
                    <a:srgbClr val="C0C0C0"/>
                  </a:outerShdw>
                </a:effectLst>
                <a:latin typeface="B Titr" pitchFamily="2" charset="-78"/>
                <a:cs typeface="B Titr" pitchFamily="2" charset="-78"/>
              </a:rPr>
              <a:t>مدار منطقی</a:t>
            </a:r>
            <a:endParaRPr lang="en-GB" sz="6600" dirty="0">
              <a:latin typeface="Arial Unicode MS" pitchFamily="34" charset="-128"/>
              <a:cs typeface="Nazanin" pitchFamily="2" charset="-78"/>
            </a:endParaRPr>
          </a:p>
        </p:txBody>
      </p:sp>
      <p:sp>
        <p:nvSpPr>
          <p:cNvPr id="7" name="Slide Number Placeholder 5"/>
          <p:cNvSpPr>
            <a:spLocks noGrp="1"/>
          </p:cNvSpPr>
          <p:nvPr>
            <p:ph type="sldNum" sz="quarter" idx="12"/>
          </p:nvPr>
        </p:nvSpPr>
        <p:spPr/>
        <p:txBody>
          <a:bodyPr/>
          <a:lstStyle/>
          <a:p>
            <a:fld id="{56A51AB5-0C6C-417E-922E-E1EC7404616A}" type="slidenum">
              <a:rPr lang="en-US"/>
              <a:pPr/>
              <a:t>1</a:t>
            </a:fld>
            <a:endParaRPr lang="en-US" dirty="0"/>
          </a:p>
        </p:txBody>
      </p:sp>
      <p:sp>
        <p:nvSpPr>
          <p:cNvPr id="2054" name="Rectangle 6"/>
          <p:cNvSpPr>
            <a:spLocks noChangeArrowheads="1"/>
          </p:cNvSpPr>
          <p:nvPr/>
        </p:nvSpPr>
        <p:spPr bwMode="auto">
          <a:xfrm>
            <a:off x="7429520" y="3929066"/>
            <a:ext cx="1039067" cy="461665"/>
          </a:xfrm>
          <a:prstGeom prst="rect">
            <a:avLst/>
          </a:prstGeom>
          <a:noFill/>
          <a:ln w="12700">
            <a:noFill/>
            <a:miter lim="800000"/>
            <a:headEnd type="none" w="sm" len="sm"/>
            <a:tailEnd type="none" w="sm" len="sm"/>
          </a:ln>
          <a:effectLst/>
        </p:spPr>
        <p:txBody>
          <a:bodyPr wrap="none">
            <a:spAutoFit/>
          </a:bodyPr>
          <a:lstStyle/>
          <a:p>
            <a:pPr algn="ctr" rtl="0">
              <a:buSzTx/>
              <a:buFontTx/>
              <a:buNone/>
            </a:pPr>
            <a:r>
              <a:rPr lang="fa-IR" sz="2400" b="1" dirty="0" smtClean="0">
                <a:solidFill>
                  <a:schemeClr val="bg2"/>
                </a:solidFill>
                <a:latin typeface="Arial" pitchFamily="34" charset="0"/>
                <a:cs typeface="B Titr" pitchFamily="2" charset="-78"/>
              </a:rPr>
              <a:t>فرهادي</a:t>
            </a:r>
            <a:endParaRPr lang="en-US" sz="2400" b="1" dirty="0">
              <a:solidFill>
                <a:schemeClr val="accent2"/>
              </a:solidFill>
              <a:latin typeface="Arial Unicode MS" pitchFamily="34" charset="-128"/>
              <a:cs typeface="B Titr" pitchFamily="2" charset="-78"/>
            </a:endParaRPr>
          </a:p>
        </p:txBody>
      </p:sp>
      <p:sp>
        <p:nvSpPr>
          <p:cNvPr id="2055" name="Rectangle 7"/>
          <p:cNvSpPr>
            <a:spLocks noChangeArrowheads="1"/>
          </p:cNvSpPr>
          <p:nvPr/>
        </p:nvSpPr>
        <p:spPr bwMode="auto">
          <a:xfrm>
            <a:off x="4038600" y="5943600"/>
            <a:ext cx="1040670" cy="461665"/>
          </a:xfrm>
          <a:prstGeom prst="rect">
            <a:avLst/>
          </a:prstGeom>
          <a:noFill/>
          <a:ln w="12700">
            <a:noFill/>
            <a:miter lim="800000"/>
            <a:headEnd type="none" w="sm" len="sm"/>
            <a:tailEnd type="none" w="sm" len="sm"/>
          </a:ln>
          <a:effectLst/>
        </p:spPr>
        <p:txBody>
          <a:bodyPr wrap="none">
            <a:spAutoFit/>
          </a:bodyPr>
          <a:lstStyle/>
          <a:p>
            <a:pPr algn="l" rtl="0">
              <a:buSzTx/>
              <a:buFontTx/>
              <a:buNone/>
            </a:pPr>
            <a:r>
              <a:rPr lang="fa-IR" sz="2400" b="1" dirty="0" smtClean="0">
                <a:solidFill>
                  <a:srgbClr val="C0C0C0"/>
                </a:solidFill>
                <a:latin typeface="Arial" pitchFamily="34" charset="0"/>
                <a:cs typeface="B Titr" pitchFamily="2" charset="-78"/>
              </a:rPr>
              <a:t>پاییز 92</a:t>
            </a:r>
            <a:endParaRPr lang="en-US" sz="2400" b="1" dirty="0">
              <a:solidFill>
                <a:schemeClr val="accent2"/>
              </a:solidFill>
              <a:latin typeface="Arial" pitchFamily="34" charset="0"/>
              <a:cs typeface="B Titr" pitchFamily="2" charset="-78"/>
            </a:endParaRPr>
          </a:p>
        </p:txBody>
      </p:sp>
      <p:pic>
        <p:nvPicPr>
          <p:cNvPr id="8" name="Picture 7" descr="unvarm.gif"/>
          <p:cNvPicPr>
            <a:picLocks noChangeAspect="1"/>
          </p:cNvPicPr>
          <p:nvPr/>
        </p:nvPicPr>
        <p:blipFill>
          <a:blip r:embed="rId3"/>
          <a:stretch>
            <a:fillRect/>
          </a:stretch>
        </p:blipFill>
        <p:spPr>
          <a:xfrm>
            <a:off x="3825148" y="428604"/>
            <a:ext cx="1604108" cy="1357322"/>
          </a:xfrm>
          <a:prstGeom prst="rect">
            <a:avLst/>
          </a:prstGeom>
        </p:spPr>
      </p:pic>
    </p:spTree>
  </p:cSld>
  <p:clrMapOvr>
    <a:masterClrMapping/>
  </p:clrMapOvr>
  <p:transition spd="med">
    <p:wheel spokes="2"/>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1035050" y="2043106"/>
            <a:ext cx="2149475" cy="457200"/>
          </a:xfrm>
          <a:prstGeom prst="rect">
            <a:avLst/>
          </a:prstGeom>
          <a:noFill/>
          <a:ln w="9525">
            <a:noFill/>
            <a:miter lim="800000"/>
            <a:headEnd/>
            <a:tailEnd/>
          </a:ln>
          <a:effectLst/>
        </p:spPr>
        <p:txBody>
          <a:bodyPr wrap="none">
            <a:spAutoFit/>
          </a:bodyPr>
          <a:lstStyle/>
          <a:p>
            <a:pPr algn="l" rtl="0">
              <a:buFont typeface="Wingdings" pitchFamily="2" charset="2"/>
              <a:buChar char="§"/>
            </a:pPr>
            <a:r>
              <a:rPr lang="en-US" sz="2400" dirty="0">
                <a:latin typeface="Times New Roman" pitchFamily="18" charset="0"/>
              </a:rPr>
              <a:t> Theorem 1(a):</a:t>
            </a:r>
          </a:p>
        </p:txBody>
      </p:sp>
      <p:graphicFrame>
        <p:nvGraphicFramePr>
          <p:cNvPr id="13315" name="Object 3"/>
          <p:cNvGraphicFramePr>
            <a:graphicFrameLocks noChangeAspect="1"/>
          </p:cNvGraphicFramePr>
          <p:nvPr/>
        </p:nvGraphicFramePr>
        <p:xfrm>
          <a:off x="1320800" y="2633676"/>
          <a:ext cx="2830513" cy="2724150"/>
        </p:xfrm>
        <a:graphic>
          <a:graphicData uri="http://schemas.openxmlformats.org/presentationml/2006/ole">
            <mc:AlternateContent xmlns:mc="http://schemas.openxmlformats.org/markup-compatibility/2006">
              <mc:Choice xmlns:v="urn:schemas-microsoft-com:vml" Requires="v">
                <p:oleObj spid="_x0000_s264198" name="Equation" r:id="rId3" imgW="1346040" imgH="1295280" progId="Equation.3">
                  <p:embed/>
                </p:oleObj>
              </mc:Choice>
              <mc:Fallback>
                <p:oleObj name="Equation" r:id="rId3" imgW="1346040" imgH="129528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0800" y="2633676"/>
                        <a:ext cx="2830513" cy="2724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316" name="Text Box 4"/>
          <p:cNvSpPr txBox="1">
            <a:spLocks noChangeArrowheads="1"/>
          </p:cNvSpPr>
          <p:nvPr/>
        </p:nvSpPr>
        <p:spPr bwMode="auto">
          <a:xfrm>
            <a:off x="5030788" y="2043106"/>
            <a:ext cx="2166937" cy="457200"/>
          </a:xfrm>
          <a:prstGeom prst="rect">
            <a:avLst/>
          </a:prstGeom>
          <a:noFill/>
          <a:ln w="9525">
            <a:noFill/>
            <a:miter lim="800000"/>
            <a:headEnd/>
            <a:tailEnd/>
          </a:ln>
          <a:effectLst/>
        </p:spPr>
        <p:txBody>
          <a:bodyPr wrap="none">
            <a:spAutoFit/>
          </a:bodyPr>
          <a:lstStyle/>
          <a:p>
            <a:pPr algn="l" rtl="0">
              <a:buFont typeface="Wingdings" pitchFamily="2" charset="2"/>
              <a:buChar char="§"/>
            </a:pPr>
            <a:r>
              <a:rPr lang="en-US" sz="2400" dirty="0">
                <a:latin typeface="Times New Roman" pitchFamily="18" charset="0"/>
              </a:rPr>
              <a:t> Theorem 1(b):</a:t>
            </a:r>
          </a:p>
        </p:txBody>
      </p:sp>
      <p:graphicFrame>
        <p:nvGraphicFramePr>
          <p:cNvPr id="13317" name="Object 5"/>
          <p:cNvGraphicFramePr>
            <a:graphicFrameLocks noChangeAspect="1"/>
          </p:cNvGraphicFramePr>
          <p:nvPr/>
        </p:nvGraphicFramePr>
        <p:xfrm>
          <a:off x="5353050" y="2651139"/>
          <a:ext cx="2190750" cy="2706687"/>
        </p:xfrm>
        <a:graphic>
          <a:graphicData uri="http://schemas.openxmlformats.org/presentationml/2006/ole">
            <mc:AlternateContent xmlns:mc="http://schemas.openxmlformats.org/markup-compatibility/2006">
              <mc:Choice xmlns:v="urn:schemas-microsoft-com:vml" Requires="v">
                <p:oleObj spid="_x0000_s264199" name="Equation" r:id="rId5" imgW="1028520" imgH="1269720" progId="Equation.3">
                  <p:embed/>
                </p:oleObj>
              </mc:Choice>
              <mc:Fallback>
                <p:oleObj name="Equation" r:id="rId5" imgW="1028520" imgH="126972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53050" y="2651139"/>
                        <a:ext cx="2190750" cy="27066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43"/>
          <p:cNvSpPr>
            <a:spLocks noGrp="1" noChangeArrowheads="1"/>
          </p:cNvSpPr>
          <p:nvPr>
            <p:ph type="title"/>
          </p:nvPr>
        </p:nvSpPr>
        <p:spPr>
          <a:xfrm>
            <a:off x="5572132" y="0"/>
            <a:ext cx="3400420" cy="1143000"/>
          </a:xfrm>
        </p:spPr>
        <p:txBody>
          <a:bodyPr/>
          <a:lstStyle/>
          <a:p>
            <a:pPr algn="r" rtl="1"/>
            <a:r>
              <a:rPr lang="fa-IR" sz="3200" b="1" kern="1200" dirty="0" smtClean="0">
                <a:solidFill>
                  <a:srgbClr val="000099"/>
                </a:solidFill>
                <a:effectLst>
                  <a:outerShdw blurRad="38100" dist="38100" dir="2700000" algn="tl">
                    <a:srgbClr val="C0C0C0"/>
                  </a:outerShdw>
                </a:effectLst>
                <a:latin typeface="Times New Roman" pitchFamily="18" charset="0"/>
                <a:cs typeface="B Titr" pitchFamily="2" charset="-78"/>
              </a:rPr>
              <a:t>- قضایای </a:t>
            </a:r>
            <a:r>
              <a:rPr lang="fa-IR" sz="3200" b="1" kern="1200" dirty="0">
                <a:solidFill>
                  <a:srgbClr val="000099"/>
                </a:solidFill>
                <a:effectLst>
                  <a:outerShdw blurRad="38100" dist="38100" dir="2700000" algn="tl">
                    <a:srgbClr val="C0C0C0"/>
                  </a:outerShdw>
                </a:effectLst>
                <a:latin typeface="Times New Roman" pitchFamily="18" charset="0"/>
                <a:cs typeface="B Titr" pitchFamily="2" charset="-78"/>
              </a:rPr>
              <a:t>جبر </a:t>
            </a:r>
            <a:r>
              <a:rPr lang="fa-IR" sz="3200" b="1" kern="1200" dirty="0" smtClean="0">
                <a:solidFill>
                  <a:srgbClr val="000099"/>
                </a:solidFill>
                <a:effectLst>
                  <a:outerShdw blurRad="38100" dist="38100" dir="2700000" algn="tl">
                    <a:srgbClr val="C0C0C0"/>
                  </a:outerShdw>
                </a:effectLst>
                <a:latin typeface="Times New Roman" pitchFamily="18" charset="0"/>
                <a:cs typeface="B Titr" pitchFamily="2" charset="-78"/>
              </a:rPr>
              <a:t>بول</a:t>
            </a:r>
            <a:endParaRPr lang="en-US" sz="3200" b="1" kern="1200" dirty="0">
              <a:solidFill>
                <a:srgbClr val="000099"/>
              </a:solidFill>
              <a:effectLst>
                <a:outerShdw blurRad="38100" dist="38100" dir="2700000" algn="tl">
                  <a:srgbClr val="C0C0C0"/>
                </a:outerShdw>
              </a:effectLst>
              <a:latin typeface="Times New Roman" pitchFamily="18" charset="0"/>
              <a:cs typeface="B Titr" pitchFamily="2" charset="-78"/>
            </a:endParaRPr>
          </a:p>
        </p:txBody>
      </p:sp>
      <p:sp>
        <p:nvSpPr>
          <p:cNvPr id="10" name="Slide Number Placeholder 9"/>
          <p:cNvSpPr>
            <a:spLocks noGrp="1"/>
          </p:cNvSpPr>
          <p:nvPr>
            <p:ph type="sldNum" sz="quarter" idx="12"/>
          </p:nvPr>
        </p:nvSpPr>
        <p:spPr/>
        <p:txBody>
          <a:bodyPr/>
          <a:lstStyle/>
          <a:p>
            <a:fld id="{1E896252-0B55-4A90-812D-9C2FCCF6CDC0}" type="slidenum">
              <a:rPr lang="en-US" smtClean="0"/>
              <a:pPr/>
              <a:t>10</a:t>
            </a:fld>
            <a:endParaRPr lang="en-US"/>
          </a:p>
        </p:txBody>
      </p:sp>
      <p:sp>
        <p:nvSpPr>
          <p:cNvPr id="9" name="Rectangle 43"/>
          <p:cNvSpPr txBox="1">
            <a:spLocks noChangeArrowheads="1"/>
          </p:cNvSpPr>
          <p:nvPr/>
        </p:nvSpPr>
        <p:spPr bwMode="auto">
          <a:xfrm>
            <a:off x="3500430" y="785794"/>
            <a:ext cx="447199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buSzTx/>
              <a:buFont typeface="Wingdings" pitchFamily="2" charset="2"/>
              <a:buChar char="ü"/>
            </a:pPr>
            <a:r>
              <a:rPr lang="fa-IR" sz="2300" dirty="0" smtClean="0">
                <a:solidFill>
                  <a:srgbClr val="000099"/>
                </a:solidFill>
                <a:cs typeface="B Lotus" pitchFamily="2" charset="-78"/>
              </a:rPr>
              <a:t> خاصیت خودتوانی </a:t>
            </a:r>
            <a:r>
              <a:rPr lang="en-US" sz="2300" i="1" dirty="0" err="1" smtClean="0">
                <a:solidFill>
                  <a:srgbClr val="C00000"/>
                </a:solidFill>
                <a:cs typeface="B Lotus" pitchFamily="2" charset="-78"/>
              </a:rPr>
              <a:t>Idempotency</a:t>
            </a:r>
            <a:r>
              <a:rPr lang="fa-IR" sz="2300" dirty="0" smtClean="0">
                <a:solidFill>
                  <a:srgbClr val="000099"/>
                </a:solidFill>
                <a:cs typeface="B Lotus" pitchFamily="2" charset="-78"/>
              </a:rPr>
              <a:t> :</a:t>
            </a:r>
            <a:endParaRPr lang="en-US" sz="2300" dirty="0">
              <a:solidFill>
                <a:srgbClr val="000099"/>
              </a:solidFill>
              <a:cs typeface="B Lotus" pitchFamily="2" charset="-78"/>
            </a:endParaRPr>
          </a:p>
        </p:txBody>
      </p:sp>
    </p:spTree>
  </p:cSld>
  <p:clrMapOvr>
    <a:masterClrMapping/>
  </p:clrMapOvr>
  <p:transition>
    <p:circl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4832346" y="0"/>
            <a:ext cx="4311654" cy="785834"/>
          </a:xfrm>
          <a:prstGeom prst="rect">
            <a:avLst/>
          </a:prstGeom>
          <a:noFill/>
          <a:ln w="9525">
            <a:noFill/>
            <a:miter lim="800000"/>
            <a:headEnd/>
            <a:tailEnd/>
          </a:ln>
          <a:effectLst/>
        </p:spPr>
        <p:txBody>
          <a:bodyPr anchor="b"/>
          <a:lstStyle/>
          <a:p>
            <a:pPr algn="r">
              <a:buNone/>
            </a:pPr>
            <a:r>
              <a:rPr lang="fa-IR" sz="3200" b="1" dirty="0">
                <a:solidFill>
                  <a:srgbClr val="000099"/>
                </a:solidFill>
                <a:effectLst>
                  <a:outerShdw blurRad="38100" dist="38100" dir="2700000" algn="tl">
                    <a:srgbClr val="C0C0C0"/>
                  </a:outerShdw>
                </a:effectLst>
                <a:ea typeface="+mj-ea"/>
                <a:cs typeface="B Titr" pitchFamily="2" charset="-78"/>
              </a:rPr>
              <a:t>-عبارت </a:t>
            </a:r>
            <a:r>
              <a:rPr lang="fa-IR" sz="3200" b="1" dirty="0" smtClean="0">
                <a:solidFill>
                  <a:srgbClr val="000099"/>
                </a:solidFill>
                <a:effectLst>
                  <a:outerShdw blurRad="38100" dist="38100" dir="2700000" algn="tl">
                    <a:srgbClr val="C0C0C0"/>
                  </a:outerShdw>
                </a:effectLst>
                <a:ea typeface="+mj-ea"/>
                <a:cs typeface="B Titr" pitchFamily="2" charset="-78"/>
              </a:rPr>
              <a:t>بولی (تابع منطقی)</a:t>
            </a:r>
            <a:endParaRPr lang="en-US" sz="3200" b="1" dirty="0">
              <a:solidFill>
                <a:srgbClr val="000099"/>
              </a:solidFill>
              <a:effectLst>
                <a:outerShdw blurRad="38100" dist="38100" dir="2700000" algn="tl">
                  <a:srgbClr val="C0C0C0"/>
                </a:outerShdw>
              </a:effectLst>
              <a:ea typeface="+mj-ea"/>
              <a:cs typeface="B Titr" pitchFamily="2" charset="-78"/>
            </a:endParaRPr>
          </a:p>
        </p:txBody>
      </p:sp>
      <p:sp>
        <p:nvSpPr>
          <p:cNvPr id="15" name="Rectangle 14"/>
          <p:cNvSpPr/>
          <p:nvPr/>
        </p:nvSpPr>
        <p:spPr>
          <a:xfrm>
            <a:off x="714348" y="1142984"/>
            <a:ext cx="7715272" cy="954107"/>
          </a:xfrm>
          <a:prstGeom prst="rect">
            <a:avLst/>
          </a:prstGeom>
        </p:spPr>
        <p:txBody>
          <a:bodyPr wrap="square">
            <a:spAutoFit/>
          </a:bodyPr>
          <a:lstStyle/>
          <a:p>
            <a:pPr algn="just">
              <a:buFont typeface="Wingdings" pitchFamily="2" charset="2"/>
              <a:buChar char=""/>
            </a:pPr>
            <a:r>
              <a:rPr lang="fa-IR" dirty="0">
                <a:cs typeface="B Lotus" pitchFamily="2" charset="-78"/>
              </a:rPr>
              <a:t> </a:t>
            </a:r>
            <a:r>
              <a:rPr lang="fa-IR" dirty="0" smtClean="0">
                <a:cs typeface="B Lotus" pitchFamily="2" charset="-78"/>
              </a:rPr>
              <a:t>یک عبارت بولی یا تابع منطقی تشکیل شده است از تعدادی </a:t>
            </a:r>
            <a:r>
              <a:rPr lang="fa-IR" b="1" dirty="0" smtClean="0">
                <a:solidFill>
                  <a:srgbClr val="C00000"/>
                </a:solidFill>
                <a:cs typeface="B Lotus" pitchFamily="2" charset="-78"/>
              </a:rPr>
              <a:t>عملگر</a:t>
            </a:r>
            <a:r>
              <a:rPr lang="fa-IR" dirty="0" smtClean="0">
                <a:cs typeface="B Lotus" pitchFamily="2" charset="-78"/>
              </a:rPr>
              <a:t> و </a:t>
            </a:r>
            <a:r>
              <a:rPr lang="fa-IR" b="1" dirty="0" smtClean="0">
                <a:solidFill>
                  <a:srgbClr val="002060"/>
                </a:solidFill>
                <a:cs typeface="B Lotus" pitchFamily="2" charset="-78"/>
              </a:rPr>
              <a:t>متغیر</a:t>
            </a:r>
            <a:r>
              <a:rPr lang="fa-IR" dirty="0" smtClean="0">
                <a:cs typeface="B Lotus" pitchFamily="2" charset="-78"/>
              </a:rPr>
              <a:t> که ارزش آن براساس ارزش متغیرها تعیین می شود.</a:t>
            </a:r>
          </a:p>
        </p:txBody>
      </p:sp>
      <p:graphicFrame>
        <p:nvGraphicFramePr>
          <p:cNvPr id="280578" name="Object 2"/>
          <p:cNvGraphicFramePr>
            <a:graphicFrameLocks noChangeAspect="1"/>
          </p:cNvGraphicFramePr>
          <p:nvPr/>
        </p:nvGraphicFramePr>
        <p:xfrm>
          <a:off x="857250" y="2286000"/>
          <a:ext cx="4846638" cy="1357313"/>
        </p:xfrm>
        <a:graphic>
          <a:graphicData uri="http://schemas.openxmlformats.org/presentationml/2006/ole">
            <mc:AlternateContent xmlns:mc="http://schemas.openxmlformats.org/markup-compatibility/2006">
              <mc:Choice xmlns:v="urn:schemas-microsoft-com:vml" Requires="v">
                <p:oleObj spid="_x0000_s280580" name="Equation" r:id="rId4" imgW="2361960" imgH="660240" progId="Equation.3">
                  <p:embed/>
                </p:oleObj>
              </mc:Choice>
              <mc:Fallback>
                <p:oleObj name="Equation" r:id="rId4" imgW="2361960" imgH="66024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250" y="2286000"/>
                        <a:ext cx="4846638" cy="1357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6"/>
          <p:cNvSpPr/>
          <p:nvPr/>
        </p:nvSpPr>
        <p:spPr>
          <a:xfrm>
            <a:off x="785786" y="3786190"/>
            <a:ext cx="7715272" cy="2431435"/>
          </a:xfrm>
          <a:prstGeom prst="rect">
            <a:avLst/>
          </a:prstGeom>
        </p:spPr>
        <p:txBody>
          <a:bodyPr wrap="square">
            <a:spAutoFit/>
          </a:bodyPr>
          <a:lstStyle/>
          <a:p>
            <a:pPr algn="just">
              <a:buFont typeface="Wingdings" pitchFamily="2" charset="2"/>
              <a:buChar char=""/>
            </a:pPr>
            <a:r>
              <a:rPr lang="fa-IR" dirty="0" smtClean="0">
                <a:cs typeface="B Lotus" pitchFamily="2" charset="-78"/>
              </a:rPr>
              <a:t> هر متغیر بولی می تواند یکی از دو مقدار </a:t>
            </a:r>
            <a:r>
              <a:rPr lang="en-US" dirty="0" smtClean="0">
                <a:cs typeface="B Lotus" pitchFamily="2" charset="-78"/>
              </a:rPr>
              <a:t>0</a:t>
            </a:r>
            <a:r>
              <a:rPr lang="fa-IR" dirty="0" smtClean="0">
                <a:cs typeface="B Lotus" pitchFamily="2" charset="-78"/>
              </a:rPr>
              <a:t> یا </a:t>
            </a:r>
            <a:r>
              <a:rPr lang="en-US" dirty="0" smtClean="0">
                <a:cs typeface="B Lotus" pitchFamily="2" charset="-78"/>
              </a:rPr>
              <a:t>1</a:t>
            </a:r>
            <a:r>
              <a:rPr lang="fa-IR" dirty="0" smtClean="0">
                <a:cs typeface="B Lotus" pitchFamily="2" charset="-78"/>
              </a:rPr>
              <a:t> را اختیار کند. لذا ارزش یک عبارت بولی بر اساس ارزش متغیرهایش یا </a:t>
            </a:r>
            <a:r>
              <a:rPr lang="fa-IR" dirty="0" smtClean="0">
                <a:solidFill>
                  <a:srgbClr val="00B050"/>
                </a:solidFill>
                <a:cs typeface="B Lotus" pitchFamily="2" charset="-78"/>
              </a:rPr>
              <a:t>درست(یک) </a:t>
            </a:r>
            <a:r>
              <a:rPr lang="fa-IR" dirty="0" smtClean="0">
                <a:cs typeface="B Lotus" pitchFamily="2" charset="-78"/>
              </a:rPr>
              <a:t>است و یا </a:t>
            </a:r>
            <a:r>
              <a:rPr lang="fa-IR" dirty="0" smtClean="0">
                <a:solidFill>
                  <a:srgbClr val="FF0000"/>
                </a:solidFill>
                <a:cs typeface="B Lotus" pitchFamily="2" charset="-78"/>
              </a:rPr>
              <a:t>نادرست(صفر).</a:t>
            </a:r>
          </a:p>
          <a:p>
            <a:pPr algn="just">
              <a:buNone/>
            </a:pPr>
            <a:endParaRPr lang="fa-IR" sz="1200" dirty="0" smtClean="0">
              <a:cs typeface="B Lotus" pitchFamily="2" charset="-78"/>
            </a:endParaRPr>
          </a:p>
          <a:p>
            <a:pPr algn="just">
              <a:buFont typeface="Wingdings" pitchFamily="2" charset="2"/>
              <a:buChar char=""/>
            </a:pPr>
            <a:r>
              <a:rPr lang="fa-IR" dirty="0" smtClean="0">
                <a:cs typeface="B Lotus" pitchFamily="2" charset="-78"/>
              </a:rPr>
              <a:t> تابعی که بر اساس </a:t>
            </a:r>
            <a:r>
              <a:rPr lang="en-US" i="1" dirty="0" smtClean="0">
                <a:cs typeface="B Lotus" pitchFamily="2" charset="-78"/>
              </a:rPr>
              <a:t>n</a:t>
            </a:r>
            <a:r>
              <a:rPr lang="fa-IR" dirty="0" smtClean="0">
                <a:cs typeface="B Lotus" pitchFamily="2" charset="-78"/>
              </a:rPr>
              <a:t> متغیر تعریف می شود، یک تابع </a:t>
            </a:r>
            <a:r>
              <a:rPr lang="en-US" i="1" dirty="0" smtClean="0">
                <a:solidFill>
                  <a:srgbClr val="C00000"/>
                </a:solidFill>
                <a:cs typeface="B Lotus" pitchFamily="2" charset="-78"/>
              </a:rPr>
              <a:t>n</a:t>
            </a:r>
            <a:r>
              <a:rPr lang="fa-IR" dirty="0" smtClean="0">
                <a:cs typeface="B Lotus" pitchFamily="2" charset="-78"/>
              </a:rPr>
              <a:t> </a:t>
            </a:r>
            <a:r>
              <a:rPr lang="fa-IR" dirty="0" smtClean="0">
                <a:solidFill>
                  <a:srgbClr val="C00000"/>
                </a:solidFill>
                <a:cs typeface="B Lotus" pitchFamily="2" charset="-78"/>
              </a:rPr>
              <a:t>متغیره</a:t>
            </a:r>
            <a:r>
              <a:rPr lang="fa-IR" dirty="0" smtClean="0">
                <a:cs typeface="B Lotus" pitchFamily="2" charset="-78"/>
              </a:rPr>
              <a:t> نامیده می شود.</a:t>
            </a:r>
            <a:endParaRPr lang="fa-IR" dirty="0" smtClean="0">
              <a:solidFill>
                <a:srgbClr val="FF0000"/>
              </a:solidFill>
              <a:cs typeface="B Lotus" pitchFamily="2" charset="-78"/>
            </a:endParaRPr>
          </a:p>
        </p:txBody>
      </p:sp>
      <p:sp>
        <p:nvSpPr>
          <p:cNvPr id="8" name="Slide Number Placeholder 7"/>
          <p:cNvSpPr>
            <a:spLocks noGrp="1"/>
          </p:cNvSpPr>
          <p:nvPr>
            <p:ph type="sldNum" sz="quarter" idx="12"/>
          </p:nvPr>
        </p:nvSpPr>
        <p:spPr/>
        <p:txBody>
          <a:bodyPr/>
          <a:lstStyle/>
          <a:p>
            <a:fld id="{706D142D-6E4C-458B-82A7-8156520CF122}" type="slidenum">
              <a:rPr lang="en-US" smtClean="0"/>
              <a:pPr/>
              <a:t>11</a:t>
            </a:fld>
            <a:endParaRPr lang="en-US" dirty="0"/>
          </a:p>
        </p:txBody>
      </p:sp>
    </p:spTree>
  </p:cSld>
  <p:clrMapOvr>
    <a:masterClrMapping/>
  </p:clrMapOvr>
  <p:transition>
    <p:checke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3071802" y="0"/>
            <a:ext cx="6072198" cy="785834"/>
          </a:xfrm>
          <a:prstGeom prst="rect">
            <a:avLst/>
          </a:prstGeom>
          <a:noFill/>
          <a:ln w="9525">
            <a:noFill/>
            <a:miter lim="800000"/>
            <a:headEnd/>
            <a:tailEnd/>
          </a:ln>
          <a:effectLst/>
        </p:spPr>
        <p:txBody>
          <a:bodyPr anchor="b"/>
          <a:lstStyle/>
          <a:p>
            <a:pPr algn="r">
              <a:buNone/>
            </a:pPr>
            <a:r>
              <a:rPr lang="fa-IR" sz="3200" b="1" dirty="0" smtClean="0">
                <a:solidFill>
                  <a:srgbClr val="000099"/>
                </a:solidFill>
                <a:effectLst>
                  <a:outerShdw blurRad="38100" dist="38100" dir="2700000" algn="tl">
                    <a:srgbClr val="C0C0C0"/>
                  </a:outerShdw>
                </a:effectLst>
                <a:ea typeface="+mj-ea"/>
                <a:cs typeface="B Titr" pitchFamily="2" charset="-78"/>
              </a:rPr>
              <a:t>-اولویت عملگرها در عبارات </a:t>
            </a:r>
            <a:r>
              <a:rPr lang="fa-IR" sz="3200" b="1" dirty="0">
                <a:solidFill>
                  <a:srgbClr val="000099"/>
                </a:solidFill>
                <a:effectLst>
                  <a:outerShdw blurRad="38100" dist="38100" dir="2700000" algn="tl">
                    <a:srgbClr val="C0C0C0"/>
                  </a:outerShdw>
                </a:effectLst>
                <a:ea typeface="+mj-ea"/>
                <a:cs typeface="B Titr" pitchFamily="2" charset="-78"/>
              </a:rPr>
              <a:t>بولی</a:t>
            </a:r>
            <a:endParaRPr lang="en-US" sz="3200" b="1" dirty="0">
              <a:solidFill>
                <a:srgbClr val="000099"/>
              </a:solidFill>
              <a:effectLst>
                <a:outerShdw blurRad="38100" dist="38100" dir="2700000" algn="tl">
                  <a:srgbClr val="C0C0C0"/>
                </a:outerShdw>
              </a:effectLst>
              <a:ea typeface="+mj-ea"/>
              <a:cs typeface="B Titr" pitchFamily="2" charset="-78"/>
            </a:endParaRPr>
          </a:p>
        </p:txBody>
      </p:sp>
      <p:sp>
        <p:nvSpPr>
          <p:cNvPr id="15" name="Rectangle 14"/>
          <p:cNvSpPr/>
          <p:nvPr/>
        </p:nvSpPr>
        <p:spPr>
          <a:xfrm>
            <a:off x="714348" y="1142984"/>
            <a:ext cx="7715272" cy="3970318"/>
          </a:xfrm>
          <a:prstGeom prst="rect">
            <a:avLst/>
          </a:prstGeom>
        </p:spPr>
        <p:txBody>
          <a:bodyPr wrap="square">
            <a:spAutoFit/>
          </a:bodyPr>
          <a:lstStyle/>
          <a:p>
            <a:pPr algn="just">
              <a:buFont typeface="Wingdings" pitchFamily="2" charset="2"/>
              <a:buChar char=""/>
            </a:pPr>
            <a:r>
              <a:rPr lang="fa-IR" dirty="0">
                <a:cs typeface="B Lotus" pitchFamily="2" charset="-78"/>
              </a:rPr>
              <a:t> </a:t>
            </a:r>
            <a:r>
              <a:rPr lang="fa-IR" dirty="0" smtClean="0">
                <a:cs typeface="B Lotus" pitchFamily="2" charset="-78"/>
              </a:rPr>
              <a:t>برای تعیین ارزش یک عبارت بولی، دانستن اولویت عملگرها ضروری است. </a:t>
            </a:r>
          </a:p>
          <a:p>
            <a:pPr algn="just">
              <a:buFont typeface="Wingdings" pitchFamily="2" charset="2"/>
              <a:buChar char=""/>
            </a:pPr>
            <a:endParaRPr lang="fa-IR" dirty="0" smtClean="0">
              <a:cs typeface="B Lotus" pitchFamily="2" charset="-78"/>
            </a:endParaRPr>
          </a:p>
          <a:p>
            <a:pPr algn="just">
              <a:buFont typeface="Wingdings" pitchFamily="2" charset="2"/>
              <a:buChar char=""/>
            </a:pPr>
            <a:r>
              <a:rPr lang="fa-IR" dirty="0" smtClean="0">
                <a:cs typeface="B Lotus" pitchFamily="2" charset="-78"/>
              </a:rPr>
              <a:t> یک تابع جبری می تواند دارای عملگرهای ضرب، جمع، مکمل گیری و پرانتز باشد. تقدم هر کدام از عملگرها روی متغیرها به ترتیب زیر است:</a:t>
            </a:r>
          </a:p>
          <a:p>
            <a:pPr algn="just">
              <a:buFont typeface="Wingdings" pitchFamily="2" charset="2"/>
              <a:buChar char=""/>
            </a:pPr>
            <a:endParaRPr lang="fa-IR" dirty="0" smtClean="0">
              <a:cs typeface="B Lotus" pitchFamily="2" charset="-78"/>
            </a:endParaRPr>
          </a:p>
          <a:p>
            <a:pPr algn="just">
              <a:buFont typeface="Wingdings" pitchFamily="2" charset="2"/>
              <a:buChar char=""/>
            </a:pPr>
            <a:endParaRPr lang="fa-IR" dirty="0" smtClean="0">
              <a:cs typeface="B Lotus" pitchFamily="2" charset="-78"/>
            </a:endParaRPr>
          </a:p>
          <a:p>
            <a:pPr algn="just">
              <a:buFont typeface="Wingdings" pitchFamily="2" charset="2"/>
              <a:buChar char=""/>
            </a:pPr>
            <a:endParaRPr lang="fa-IR" dirty="0" smtClean="0">
              <a:cs typeface="B Lotus" pitchFamily="2" charset="-78"/>
            </a:endParaRPr>
          </a:p>
        </p:txBody>
      </p:sp>
      <p:sp>
        <p:nvSpPr>
          <p:cNvPr id="17" name="Rectangle 16"/>
          <p:cNvSpPr/>
          <p:nvPr/>
        </p:nvSpPr>
        <p:spPr>
          <a:xfrm>
            <a:off x="4071934" y="3970572"/>
            <a:ext cx="3786214" cy="1815882"/>
          </a:xfrm>
          <a:prstGeom prst="rect">
            <a:avLst/>
          </a:prstGeom>
        </p:spPr>
        <p:txBody>
          <a:bodyPr wrap="square">
            <a:spAutoFit/>
          </a:bodyPr>
          <a:lstStyle/>
          <a:p>
            <a:pPr algn="just">
              <a:buFont typeface="Wingdings" pitchFamily="2" charset="2"/>
              <a:buChar char=""/>
            </a:pPr>
            <a:r>
              <a:rPr lang="fa-IR" dirty="0" smtClean="0">
                <a:cs typeface="B Lotus" pitchFamily="2" charset="-78"/>
              </a:rPr>
              <a:t> پرانتزها (از درون به بیرون)</a:t>
            </a:r>
          </a:p>
          <a:p>
            <a:pPr algn="just">
              <a:buFont typeface="Wingdings" pitchFamily="2" charset="2"/>
              <a:buChar char=""/>
            </a:pPr>
            <a:r>
              <a:rPr lang="fa-IR" dirty="0" smtClean="0">
                <a:solidFill>
                  <a:schemeClr val="tx1">
                    <a:lumMod val="75000"/>
                    <a:lumOff val="25000"/>
                  </a:schemeClr>
                </a:solidFill>
                <a:cs typeface="B Lotus" pitchFamily="2" charset="-78"/>
              </a:rPr>
              <a:t> متمم (</a:t>
            </a:r>
            <a:r>
              <a:rPr lang="en-US" dirty="0" smtClean="0">
                <a:solidFill>
                  <a:schemeClr val="tx1">
                    <a:lumMod val="75000"/>
                    <a:lumOff val="25000"/>
                  </a:schemeClr>
                </a:solidFill>
                <a:cs typeface="B Lotus" pitchFamily="2" charset="-78"/>
              </a:rPr>
              <a:t>Not</a:t>
            </a:r>
            <a:r>
              <a:rPr lang="fa-IR" dirty="0" smtClean="0">
                <a:solidFill>
                  <a:schemeClr val="tx1">
                    <a:lumMod val="75000"/>
                    <a:lumOff val="25000"/>
                  </a:schemeClr>
                </a:solidFill>
                <a:cs typeface="B Lotus" pitchFamily="2" charset="-78"/>
              </a:rPr>
              <a:t>)</a:t>
            </a:r>
          </a:p>
          <a:p>
            <a:pPr algn="just">
              <a:buFont typeface="Wingdings" pitchFamily="2" charset="2"/>
              <a:buChar char=""/>
            </a:pPr>
            <a:r>
              <a:rPr lang="fa-IR" dirty="0" smtClean="0">
                <a:solidFill>
                  <a:schemeClr val="tx1">
                    <a:lumMod val="75000"/>
                    <a:lumOff val="25000"/>
                  </a:schemeClr>
                </a:solidFill>
                <a:cs typeface="B Lotus" pitchFamily="2" charset="-78"/>
              </a:rPr>
              <a:t> ضرب (</a:t>
            </a:r>
            <a:r>
              <a:rPr lang="en-US" dirty="0" smtClean="0">
                <a:solidFill>
                  <a:schemeClr val="tx1">
                    <a:lumMod val="75000"/>
                    <a:lumOff val="25000"/>
                  </a:schemeClr>
                </a:solidFill>
                <a:cs typeface="B Lotus" pitchFamily="2" charset="-78"/>
              </a:rPr>
              <a:t>And</a:t>
            </a:r>
            <a:r>
              <a:rPr lang="fa-IR" dirty="0" smtClean="0">
                <a:solidFill>
                  <a:schemeClr val="tx1">
                    <a:lumMod val="75000"/>
                    <a:lumOff val="25000"/>
                  </a:schemeClr>
                </a:solidFill>
                <a:cs typeface="B Lotus" pitchFamily="2" charset="-78"/>
              </a:rPr>
              <a:t>)</a:t>
            </a:r>
            <a:endParaRPr lang="en-US" dirty="0" smtClean="0">
              <a:solidFill>
                <a:schemeClr val="tx1">
                  <a:lumMod val="75000"/>
                  <a:lumOff val="25000"/>
                </a:schemeClr>
              </a:solidFill>
              <a:cs typeface="B Lotus" pitchFamily="2" charset="-78"/>
            </a:endParaRPr>
          </a:p>
          <a:p>
            <a:pPr algn="just">
              <a:buFont typeface="Wingdings" pitchFamily="2" charset="2"/>
              <a:buChar char=""/>
            </a:pPr>
            <a:r>
              <a:rPr lang="fa-IR" dirty="0" smtClean="0">
                <a:solidFill>
                  <a:schemeClr val="tx1">
                    <a:lumMod val="75000"/>
                    <a:lumOff val="25000"/>
                  </a:schemeClr>
                </a:solidFill>
                <a:cs typeface="B Lotus" pitchFamily="2" charset="-78"/>
              </a:rPr>
              <a:t> جمع (</a:t>
            </a:r>
            <a:r>
              <a:rPr lang="en-US" dirty="0" smtClean="0">
                <a:solidFill>
                  <a:schemeClr val="tx1">
                    <a:lumMod val="75000"/>
                    <a:lumOff val="25000"/>
                  </a:schemeClr>
                </a:solidFill>
                <a:cs typeface="B Lotus" pitchFamily="2" charset="-78"/>
              </a:rPr>
              <a:t>Or</a:t>
            </a:r>
            <a:r>
              <a:rPr lang="fa-IR" dirty="0" smtClean="0">
                <a:solidFill>
                  <a:schemeClr val="tx1">
                    <a:lumMod val="75000"/>
                    <a:lumOff val="25000"/>
                  </a:schemeClr>
                </a:solidFill>
                <a:cs typeface="B Lotus" pitchFamily="2" charset="-78"/>
              </a:rPr>
              <a:t>)</a:t>
            </a:r>
          </a:p>
        </p:txBody>
      </p:sp>
      <p:graphicFrame>
        <p:nvGraphicFramePr>
          <p:cNvPr id="315395" name="Object 3"/>
          <p:cNvGraphicFramePr>
            <a:graphicFrameLocks noChangeAspect="1"/>
          </p:cNvGraphicFramePr>
          <p:nvPr/>
        </p:nvGraphicFramePr>
        <p:xfrm>
          <a:off x="2571736" y="5500702"/>
          <a:ext cx="1684337" cy="427038"/>
        </p:xfrm>
        <a:graphic>
          <a:graphicData uri="http://schemas.openxmlformats.org/presentationml/2006/ole">
            <mc:AlternateContent xmlns:mc="http://schemas.openxmlformats.org/markup-compatibility/2006">
              <mc:Choice xmlns:v="urn:schemas-microsoft-com:vml" Requires="v">
                <p:oleObj spid="_x0000_s315397" name="Equation" r:id="rId4" imgW="799920" imgH="203040" progId="Equation.3">
                  <p:embed/>
                </p:oleObj>
              </mc:Choice>
              <mc:Fallback>
                <p:oleObj name="Equation" r:id="rId4" imgW="799920" imgH="203040" progId="Equation.3">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1736" y="5500702"/>
                        <a:ext cx="1684337" cy="427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Slide Number Placeholder 6"/>
          <p:cNvSpPr>
            <a:spLocks noGrp="1"/>
          </p:cNvSpPr>
          <p:nvPr>
            <p:ph type="sldNum" sz="quarter" idx="12"/>
          </p:nvPr>
        </p:nvSpPr>
        <p:spPr/>
        <p:txBody>
          <a:bodyPr/>
          <a:lstStyle/>
          <a:p>
            <a:fld id="{706D142D-6E4C-458B-82A7-8156520CF122}" type="slidenum">
              <a:rPr lang="en-US" smtClean="0"/>
              <a:pPr/>
              <a:t>12</a:t>
            </a:fld>
            <a:endParaRPr lang="en-US"/>
          </a:p>
        </p:txBody>
      </p:sp>
    </p:spTree>
  </p:cSld>
  <p:clrMapOvr>
    <a:masterClrMapping/>
  </p:clrMapOvr>
  <p:transition>
    <p:randomBa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0034" y="1220349"/>
            <a:ext cx="8001024" cy="4708981"/>
          </a:xfrm>
          <a:prstGeom prst="rect">
            <a:avLst/>
          </a:prstGeom>
        </p:spPr>
        <p:txBody>
          <a:bodyPr wrap="square">
            <a:spAutoFit/>
          </a:bodyPr>
          <a:lstStyle/>
          <a:p>
            <a:pPr algn="just">
              <a:buFont typeface="Wingdings" pitchFamily="2" charset="2"/>
              <a:buChar char=""/>
            </a:pPr>
            <a:r>
              <a:rPr lang="fa-IR" sz="3000" dirty="0" smtClean="0">
                <a:cs typeface="B Lotus" pitchFamily="2" charset="-78"/>
              </a:rPr>
              <a:t> تابع منطقی با استفاده از تعدادی عملگر و متغیر تعریف می شود.</a:t>
            </a:r>
          </a:p>
          <a:p>
            <a:pPr algn="just">
              <a:buFont typeface="Wingdings" pitchFamily="2" charset="2"/>
              <a:buChar char=""/>
            </a:pPr>
            <a:endParaRPr lang="fa-IR" sz="3000" dirty="0" smtClean="0">
              <a:cs typeface="B Lotus" pitchFamily="2" charset="-78"/>
            </a:endParaRPr>
          </a:p>
          <a:p>
            <a:pPr algn="just">
              <a:buFont typeface="Wingdings" pitchFamily="2" charset="2"/>
              <a:buChar char=""/>
            </a:pPr>
            <a:r>
              <a:rPr lang="fa-IR" sz="3000" dirty="0" smtClean="0">
                <a:cs typeface="B Lotus" pitchFamily="2" charset="-78"/>
              </a:rPr>
              <a:t> </a:t>
            </a:r>
            <a:r>
              <a:rPr lang="fa-IR" sz="3000" b="1" dirty="0" smtClean="0">
                <a:cs typeface="B Lotus" pitchFamily="2" charset="-78"/>
              </a:rPr>
              <a:t>ارزش</a:t>
            </a:r>
            <a:r>
              <a:rPr lang="fa-IR" sz="3000" dirty="0" smtClean="0">
                <a:cs typeface="B Lotus" pitchFamily="2" charset="-78"/>
              </a:rPr>
              <a:t> تابع منطقی در حالات مختلف ارزش متغیرهایش در جدولی موسوم به جدول درستی قابل بیان است.</a:t>
            </a:r>
          </a:p>
          <a:p>
            <a:pPr algn="just">
              <a:buFont typeface="Wingdings" pitchFamily="2" charset="2"/>
              <a:buChar char=""/>
            </a:pPr>
            <a:endParaRPr lang="fa-IR" sz="3000" dirty="0" smtClean="0">
              <a:cs typeface="B Lotus" pitchFamily="2" charset="-78"/>
            </a:endParaRPr>
          </a:p>
          <a:p>
            <a:pPr algn="just">
              <a:buFont typeface="Wingdings" pitchFamily="2" charset="2"/>
              <a:buChar char=""/>
            </a:pPr>
            <a:r>
              <a:rPr lang="fa-IR" sz="3000" dirty="0" smtClean="0">
                <a:cs typeface="B Lotus" pitchFamily="2" charset="-78"/>
              </a:rPr>
              <a:t> یکی دیگر از روشهای </a:t>
            </a:r>
            <a:r>
              <a:rPr lang="fa-IR" sz="3000" b="1" dirty="0" smtClean="0">
                <a:solidFill>
                  <a:srgbClr val="C00000"/>
                </a:solidFill>
                <a:cs typeface="B Lotus" pitchFamily="2" charset="-78"/>
              </a:rPr>
              <a:t>بیان تابع</a:t>
            </a:r>
            <a:r>
              <a:rPr lang="fa-IR" sz="3000" dirty="0" smtClean="0">
                <a:cs typeface="B Lotus" pitchFamily="2" charset="-78"/>
              </a:rPr>
              <a:t> بولی استفاده از جدول درستی است.</a:t>
            </a:r>
          </a:p>
          <a:p>
            <a:pPr algn="just">
              <a:buFont typeface="Wingdings" pitchFamily="2" charset="2"/>
              <a:buChar char=""/>
            </a:pPr>
            <a:endParaRPr lang="fa-IR" sz="3000" dirty="0">
              <a:cs typeface="B Lotus" pitchFamily="2" charset="-78"/>
            </a:endParaRPr>
          </a:p>
          <a:p>
            <a:pPr algn="just">
              <a:buFont typeface="Wingdings" pitchFamily="2" charset="2"/>
              <a:buChar char=""/>
            </a:pPr>
            <a:r>
              <a:rPr lang="fa-IR" sz="3000" dirty="0">
                <a:cs typeface="B Lotus" pitchFamily="2" charset="-78"/>
              </a:rPr>
              <a:t> </a:t>
            </a:r>
            <a:r>
              <a:rPr lang="fa-IR" sz="3000" dirty="0" smtClean="0">
                <a:cs typeface="B Lotus" pitchFamily="2" charset="-78"/>
              </a:rPr>
              <a:t>روشی است برای نشان دادن </a:t>
            </a:r>
            <a:r>
              <a:rPr lang="fa-IR" sz="3000" b="1" u="sng" dirty="0" smtClean="0">
                <a:cs typeface="B Lotus" pitchFamily="2" charset="-78"/>
              </a:rPr>
              <a:t>درستی یک رابطه</a:t>
            </a:r>
            <a:r>
              <a:rPr lang="fa-IR" sz="3000" b="1" dirty="0" smtClean="0">
                <a:cs typeface="B Lotus" pitchFamily="2" charset="-78"/>
              </a:rPr>
              <a:t> و</a:t>
            </a:r>
            <a:r>
              <a:rPr lang="fa-IR" sz="3000" dirty="0" smtClean="0">
                <a:cs typeface="Nazanin" pitchFamily="2" charset="-78"/>
              </a:rPr>
              <a:t> درستي قضايای جبر بول</a:t>
            </a:r>
            <a:endParaRPr lang="fa-IR" sz="3000" dirty="0" smtClean="0">
              <a:cs typeface="B Lotus" pitchFamily="2" charset="-78"/>
            </a:endParaRPr>
          </a:p>
        </p:txBody>
      </p:sp>
      <p:sp>
        <p:nvSpPr>
          <p:cNvPr id="10" name="Rectangle 2"/>
          <p:cNvSpPr>
            <a:spLocks noGrp="1" noChangeArrowheads="1"/>
          </p:cNvSpPr>
          <p:nvPr>
            <p:ph type="title"/>
          </p:nvPr>
        </p:nvSpPr>
        <p:spPr>
          <a:xfrm>
            <a:off x="3714744" y="-24"/>
            <a:ext cx="5357850" cy="785818"/>
          </a:xfrm>
        </p:spPr>
        <p:txBody>
          <a:bodyPr/>
          <a:lstStyle/>
          <a:p>
            <a:pPr algn="r" rtl="1"/>
            <a:r>
              <a:rPr lang="fa-IR" sz="3200" b="1" kern="1200" dirty="0" smtClean="0">
                <a:solidFill>
                  <a:srgbClr val="000099"/>
                </a:solidFill>
                <a:effectLst>
                  <a:outerShdw blurRad="38100" dist="38100" dir="2700000" algn="tl">
                    <a:srgbClr val="C0C0C0"/>
                  </a:outerShdw>
                </a:effectLst>
                <a:latin typeface="Times New Roman" pitchFamily="18" charset="0"/>
                <a:cs typeface="B Titr" pitchFamily="2" charset="-78"/>
              </a:rPr>
              <a:t>- جدول درستی </a:t>
            </a:r>
            <a:r>
              <a:rPr lang="en-US" sz="3200" i="1" kern="1200" dirty="0">
                <a:solidFill>
                  <a:srgbClr val="C00000"/>
                </a:solidFill>
                <a:effectLst>
                  <a:outerShdw blurRad="38100" dist="38100" dir="2700000" algn="tl">
                    <a:srgbClr val="C0C0C0"/>
                  </a:outerShdw>
                </a:effectLst>
                <a:latin typeface="Times New Roman" pitchFamily="18" charset="0"/>
                <a:cs typeface="B Titr" pitchFamily="2" charset="-78"/>
              </a:rPr>
              <a:t>(Tr</a:t>
            </a:r>
            <a:r>
              <a:rPr lang="en-US" sz="3200" i="1" kern="1200" dirty="0" smtClean="0">
                <a:solidFill>
                  <a:srgbClr val="C00000"/>
                </a:solidFill>
                <a:effectLst>
                  <a:outerShdw blurRad="38100" dist="38100" dir="2700000" algn="tl">
                    <a:srgbClr val="C0C0C0"/>
                  </a:outerShdw>
                </a:effectLst>
                <a:latin typeface="Times New Roman" pitchFamily="18" charset="0"/>
                <a:cs typeface="B Titr" pitchFamily="2" charset="-78"/>
              </a:rPr>
              <a:t>uth Table)</a:t>
            </a:r>
            <a:endParaRPr lang="en-US" sz="3200" i="1" kern="1200" dirty="0">
              <a:solidFill>
                <a:srgbClr val="C00000"/>
              </a:solidFill>
              <a:effectLst>
                <a:outerShdw blurRad="38100" dist="38100" dir="2700000" algn="tl">
                  <a:srgbClr val="C0C0C0"/>
                </a:outerShdw>
              </a:effectLst>
              <a:latin typeface="Times New Roman" pitchFamily="18" charset="0"/>
              <a:cs typeface="B Titr" pitchFamily="2" charset="-78"/>
            </a:endParaRPr>
          </a:p>
        </p:txBody>
      </p:sp>
      <p:sp>
        <p:nvSpPr>
          <p:cNvPr id="4" name="Slide Number Placeholder 3"/>
          <p:cNvSpPr>
            <a:spLocks noGrp="1"/>
          </p:cNvSpPr>
          <p:nvPr>
            <p:ph type="sldNum" sz="quarter" idx="12"/>
          </p:nvPr>
        </p:nvSpPr>
        <p:spPr/>
        <p:txBody>
          <a:bodyPr/>
          <a:lstStyle/>
          <a:p>
            <a:fld id="{706D142D-6E4C-458B-82A7-8156520CF122}" type="slidenum">
              <a:rPr lang="en-US" smtClean="0"/>
              <a:pPr/>
              <a:t>13</a:t>
            </a:fld>
            <a:endParaRPr lang="en-US"/>
          </a:p>
        </p:txBody>
      </p:sp>
    </p:spTree>
  </p:cSld>
  <p:clrMapOvr>
    <a:masterClrMapping/>
  </p:clrMapOvr>
  <p:transition>
    <p:comb/>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Text Box 4"/>
          <p:cNvSpPr txBox="1">
            <a:spLocks noChangeArrowheads="1"/>
          </p:cNvSpPr>
          <p:nvPr/>
        </p:nvSpPr>
        <p:spPr bwMode="auto">
          <a:xfrm>
            <a:off x="146280" y="3643314"/>
            <a:ext cx="2568332" cy="584775"/>
          </a:xfrm>
          <a:prstGeom prst="rect">
            <a:avLst/>
          </a:prstGeom>
          <a:noFill/>
          <a:ln w="9525" algn="ctr">
            <a:noFill/>
            <a:miter lim="800000"/>
            <a:headEnd/>
            <a:tailEnd/>
          </a:ln>
          <a:effectLst/>
        </p:spPr>
        <p:txBody>
          <a:bodyPr wrap="none">
            <a:spAutoFit/>
          </a:bodyPr>
          <a:lstStyle/>
          <a:p>
            <a:pPr marL="342900" indent="-342900" algn="l">
              <a:spcBef>
                <a:spcPct val="20000"/>
              </a:spcBef>
              <a:buClr>
                <a:schemeClr val="tx2"/>
              </a:buClr>
              <a:buSzPct val="70000"/>
              <a:buFont typeface="Wingdings" pitchFamily="2" charset="2"/>
              <a:buNone/>
            </a:pPr>
            <a:r>
              <a:rPr lang="en-US" sz="3200" i="1" dirty="0">
                <a:latin typeface="Times New Roman" pitchFamily="18" charset="0"/>
                <a:cs typeface="Times New Roman" pitchFamily="18" charset="0"/>
              </a:rPr>
              <a:t>  x + y = y + x</a:t>
            </a:r>
          </a:p>
        </p:txBody>
      </p:sp>
      <p:sp>
        <p:nvSpPr>
          <p:cNvPr id="45061" name="Text Box 5"/>
          <p:cNvSpPr txBox="1">
            <a:spLocks noChangeArrowheads="1"/>
          </p:cNvSpPr>
          <p:nvPr/>
        </p:nvSpPr>
        <p:spPr bwMode="auto">
          <a:xfrm>
            <a:off x="241137" y="3214686"/>
            <a:ext cx="2116285" cy="584775"/>
          </a:xfrm>
          <a:prstGeom prst="rect">
            <a:avLst/>
          </a:prstGeom>
          <a:noFill/>
          <a:ln w="9525" algn="ctr">
            <a:noFill/>
            <a:miter lim="800000"/>
            <a:headEnd/>
            <a:tailEnd/>
          </a:ln>
          <a:effectLst/>
        </p:spPr>
        <p:txBody>
          <a:bodyPr wrap="none">
            <a:spAutoFit/>
          </a:bodyPr>
          <a:lstStyle/>
          <a:p>
            <a:pPr marL="342900" indent="-342900" algn="l">
              <a:spcBef>
                <a:spcPct val="20000"/>
              </a:spcBef>
              <a:buClr>
                <a:schemeClr val="tx2"/>
              </a:buClr>
              <a:buSzPct val="70000"/>
              <a:buFont typeface="Wingdings" pitchFamily="2" charset="2"/>
              <a:buNone/>
            </a:pPr>
            <a:r>
              <a:rPr lang="en-US" sz="3200" i="1" dirty="0">
                <a:latin typeface="Times New Roman" pitchFamily="18" charset="0"/>
                <a:cs typeface="Times New Roman" pitchFamily="18" charset="0"/>
              </a:rPr>
              <a:t> </a:t>
            </a:r>
            <a:r>
              <a:rPr lang="en-US" sz="3200" i="1" dirty="0" smtClean="0">
                <a:latin typeface="Times New Roman" pitchFamily="18" charset="0"/>
                <a:cs typeface="Times New Roman" pitchFamily="18" charset="0"/>
              </a:rPr>
              <a:t>x </a:t>
            </a:r>
            <a:r>
              <a:rPr lang="en-US" sz="3200" i="1" dirty="0">
                <a:latin typeface="Times New Roman" pitchFamily="18" charset="0"/>
                <a:cs typeface="Times New Roman" pitchFamily="18" charset="0"/>
              </a:rPr>
              <a:t>. y = y . x</a:t>
            </a:r>
          </a:p>
        </p:txBody>
      </p:sp>
      <p:graphicFrame>
        <p:nvGraphicFramePr>
          <p:cNvPr id="45062" name="Group 6"/>
          <p:cNvGraphicFramePr>
            <a:graphicFrameLocks noGrp="1"/>
          </p:cNvGraphicFramePr>
          <p:nvPr/>
        </p:nvGraphicFramePr>
        <p:xfrm>
          <a:off x="4000496" y="2857496"/>
          <a:ext cx="4535488" cy="3025777"/>
        </p:xfrm>
        <a:graphic>
          <a:graphicData uri="http://schemas.openxmlformats.org/drawingml/2006/table">
            <a:tbl>
              <a:tblPr/>
              <a:tblGrid>
                <a:gridCol w="647700"/>
                <a:gridCol w="647700"/>
                <a:gridCol w="792163"/>
                <a:gridCol w="720725"/>
                <a:gridCol w="863600"/>
                <a:gridCol w="863600"/>
              </a:tblGrid>
              <a:tr h="649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x</a:t>
                      </a:r>
                    </a:p>
                  </a:txBody>
                  <a:tcPr anchor="ctr" anchorCtr="1" horzOverflow="overflow">
                    <a:lnL cap="flat">
                      <a:noFill/>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solidFill>
                      <a:srgbClr val="FFBB9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y</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solidFill>
                      <a:srgbClr val="FFBB9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800" b="0" i="1" u="none" strike="noStrike" cap="none" normalizeH="0" baseline="0" dirty="0" err="1" smtClean="0">
                          <a:ln>
                            <a:noFill/>
                          </a:ln>
                          <a:solidFill>
                            <a:schemeClr val="tx1"/>
                          </a:solidFill>
                          <a:effectLst/>
                          <a:latin typeface="Times New Roman" pitchFamily="18" charset="0"/>
                          <a:cs typeface="Times New Roman" pitchFamily="18" charset="0"/>
                        </a:rPr>
                        <a:t>x.y</a:t>
                      </a:r>
                      <a:endParaRPr kumimoji="0" lang="en-US" sz="2800" b="0" i="1" u="none" strike="noStrike" cap="none" normalizeH="0" baseline="0" dirty="0" smtClean="0">
                        <a:ln>
                          <a:noFill/>
                        </a:ln>
                        <a:solidFill>
                          <a:schemeClr val="tx1"/>
                        </a:solidFill>
                        <a:effectLst/>
                        <a:latin typeface="Times New Roman" pitchFamily="18" charset="0"/>
                        <a:cs typeface="Times New Roman" pitchFamily="18" charset="0"/>
                      </a:endParaRP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solidFill>
                      <a:srgbClr val="FFBB9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err="1" smtClean="0">
                          <a:ln>
                            <a:noFill/>
                          </a:ln>
                          <a:solidFill>
                            <a:schemeClr val="tx1"/>
                          </a:solidFill>
                          <a:effectLst/>
                          <a:latin typeface="Times New Roman" pitchFamily="18" charset="0"/>
                          <a:cs typeface="Times New Roman" pitchFamily="18" charset="0"/>
                        </a:rPr>
                        <a:t>y.x</a:t>
                      </a:r>
                      <a:endParaRPr kumimoji="0" lang="en-US" sz="2800" b="0" i="1" u="none" strike="noStrike" cap="none" normalizeH="0" baseline="0" dirty="0" smtClean="0">
                        <a:ln>
                          <a:noFill/>
                        </a:ln>
                        <a:solidFill>
                          <a:schemeClr val="tx1"/>
                        </a:solidFill>
                        <a:effectLst/>
                        <a:latin typeface="Times New Roman" pitchFamily="18" charset="0"/>
                        <a:cs typeface="Times New Roman" pitchFamily="18" charset="0"/>
                      </a:endParaRP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solidFill>
                      <a:srgbClr val="FFBB9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x+y</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solidFill>
                      <a:srgbClr val="FFBB9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err="1" smtClean="0">
                          <a:ln>
                            <a:noFill/>
                          </a:ln>
                          <a:solidFill>
                            <a:schemeClr val="tx1"/>
                          </a:solidFill>
                          <a:effectLst/>
                          <a:latin typeface="Times New Roman" pitchFamily="18" charset="0"/>
                          <a:cs typeface="Times New Roman" pitchFamily="18" charset="0"/>
                        </a:rPr>
                        <a:t>y+x</a:t>
                      </a:r>
                      <a:endParaRPr kumimoji="0" lang="en-US" sz="2800" b="0" i="1" u="none" strike="noStrike" cap="none" normalizeH="0" baseline="0" dirty="0" smtClean="0">
                        <a:ln>
                          <a:noFill/>
                        </a:ln>
                        <a:solidFill>
                          <a:schemeClr val="tx1"/>
                        </a:solidFill>
                        <a:effectLst/>
                        <a:latin typeface="Times New Roman" pitchFamily="18" charset="0"/>
                        <a:cs typeface="Times New Roman" pitchFamily="18" charset="0"/>
                      </a:endParaRPr>
                    </a:p>
                  </a:txBody>
                  <a:tcPr anchor="ctr" anchorCtr="1" horzOverflow="overflow">
                    <a:lnL w="28575" cap="flat" cmpd="sng" algn="ctr">
                      <a:solidFill>
                        <a:schemeClr val="tx1"/>
                      </a:solidFill>
                      <a:prstDash val="solid"/>
                      <a:round/>
                      <a:headEnd type="none" w="med" len="med"/>
                      <a:tailEnd type="none" w="med" len="med"/>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rgbClr val="FFBB99"/>
                    </a:solidFill>
                  </a:tcPr>
                </a:tc>
              </a:tr>
              <a:tr h="647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anchor="ctr" anchorCtr="1" horzOverflow="overflow">
                    <a:lnL cap="flat">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0</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anchor="ctr" anchorCtr="1"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anchor="ctr" anchorCtr="1" horzOverflow="overflow">
                    <a:lnL cap="flat">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0</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anchor="ctr" anchorCtr="1"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anchor="ctr" anchorCtr="1" horzOverflow="overflow">
                    <a:lnL cap="flat">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0</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0</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anchor="ctr" anchorCtr="1"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anchor="ctr" anchorCtr="1" horzOverflow="overflow">
                    <a:lnL cap="flat">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1</a:t>
                      </a:r>
                    </a:p>
                  </a:txBody>
                  <a:tcPr anchor="ctr" anchorCtr="1"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r>
            </a:tbl>
          </a:graphicData>
        </a:graphic>
      </p:graphicFrame>
      <p:sp>
        <p:nvSpPr>
          <p:cNvPr id="7" name="Rectangle 6"/>
          <p:cNvSpPr/>
          <p:nvPr/>
        </p:nvSpPr>
        <p:spPr>
          <a:xfrm>
            <a:off x="214282" y="285728"/>
            <a:ext cx="8429652" cy="2246769"/>
          </a:xfrm>
          <a:prstGeom prst="rect">
            <a:avLst/>
          </a:prstGeom>
        </p:spPr>
        <p:txBody>
          <a:bodyPr wrap="square">
            <a:spAutoFit/>
          </a:bodyPr>
          <a:lstStyle/>
          <a:p>
            <a:pPr algn="just">
              <a:buFont typeface="Wingdings" pitchFamily="2" charset="2"/>
              <a:buChar char=""/>
            </a:pPr>
            <a:r>
              <a:rPr lang="fa-IR" dirty="0" smtClean="0">
                <a:cs typeface="B Lotus" pitchFamily="2" charset="-78"/>
              </a:rPr>
              <a:t> تابعی که </a:t>
            </a:r>
            <a:r>
              <a:rPr lang="en-US" i="1" dirty="0" smtClean="0">
                <a:cs typeface="B Lotus" pitchFamily="2" charset="-78"/>
              </a:rPr>
              <a:t>n</a:t>
            </a:r>
            <a:r>
              <a:rPr lang="fa-IR" dirty="0" smtClean="0">
                <a:cs typeface="B Lotus" pitchFamily="2" charset="-78"/>
              </a:rPr>
              <a:t> متغیر دارد جدول صحت آن     سطر دارد.</a:t>
            </a:r>
          </a:p>
          <a:p>
            <a:pPr algn="just">
              <a:buFont typeface="Wingdings" pitchFamily="2" charset="2"/>
              <a:buChar char=""/>
            </a:pPr>
            <a:endParaRPr lang="fa-IR" dirty="0" smtClean="0">
              <a:cs typeface="B Lotus" pitchFamily="2" charset="-78"/>
            </a:endParaRPr>
          </a:p>
          <a:p>
            <a:pPr algn="just">
              <a:buFont typeface="Wingdings" pitchFamily="2" charset="2"/>
              <a:buChar char=""/>
            </a:pPr>
            <a:r>
              <a:rPr lang="fa-IR" dirty="0" smtClean="0">
                <a:cs typeface="B Lotus" pitchFamily="2" charset="-78"/>
              </a:rPr>
              <a:t> هرگاه اثبات جبری طولانی باشد می توان از جدول درستی استفاده نمود. هردو طرف رابطه به ازای تمام حالات ممکن از متغیرها چک می شود اگر تمام حالات نظیر به نظیر برابر باشند، رابطه داده شده درست است.</a:t>
            </a:r>
          </a:p>
        </p:txBody>
      </p:sp>
      <p:graphicFrame>
        <p:nvGraphicFramePr>
          <p:cNvPr id="6" name="Object 5"/>
          <p:cNvGraphicFramePr>
            <a:graphicFrameLocks noChangeAspect="1"/>
          </p:cNvGraphicFramePr>
          <p:nvPr>
            <p:extLst>
              <p:ext uri="{D42A27DB-BD31-4B8C-83A1-F6EECF244321}">
                <p14:modId xmlns:p14="http://schemas.microsoft.com/office/powerpoint/2010/main" val="3792511525"/>
              </p:ext>
            </p:extLst>
          </p:nvPr>
        </p:nvGraphicFramePr>
        <p:xfrm>
          <a:off x="3975023" y="188640"/>
          <a:ext cx="492688" cy="761427"/>
        </p:xfrm>
        <a:graphic>
          <a:graphicData uri="http://schemas.openxmlformats.org/presentationml/2006/ole">
            <mc:AlternateContent xmlns:mc="http://schemas.openxmlformats.org/markup-compatibility/2006">
              <mc:Choice xmlns:v="urn:schemas-microsoft-com:vml" Requires="v">
                <p:oleObj spid="_x0000_s518148" name="Equation" r:id="rId4" imgW="139680" imgH="215640" progId="Equation.3">
                  <p:embed/>
                </p:oleObj>
              </mc:Choice>
              <mc:Fallback>
                <p:oleObj name="Equation" r:id="rId4" imgW="139680" imgH="21564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5023" y="188640"/>
                        <a:ext cx="492688" cy="7614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Slide Number Placeholder 7"/>
          <p:cNvSpPr>
            <a:spLocks noGrp="1"/>
          </p:cNvSpPr>
          <p:nvPr>
            <p:ph type="sldNum" sz="quarter" idx="12"/>
          </p:nvPr>
        </p:nvSpPr>
        <p:spPr/>
        <p:txBody>
          <a:bodyPr/>
          <a:lstStyle/>
          <a:p>
            <a:fld id="{706D142D-6E4C-458B-82A7-8156520CF122}" type="slidenum">
              <a:rPr lang="en-US" smtClean="0"/>
              <a:pPr/>
              <a:t>14</a:t>
            </a:fld>
            <a:endParaRPr lang="en-US"/>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5060"/>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45061"/>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499"/>
                                          </p:stCondLst>
                                        </p:cTn>
                                        <p:tgtEl>
                                          <p:spTgt spid="450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autoUpdateAnimBg="0"/>
      <p:bldP spid="4506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3250" name="Group 2"/>
          <p:cNvGraphicFramePr>
            <a:graphicFrameLocks noGrp="1"/>
          </p:cNvGraphicFramePr>
          <p:nvPr/>
        </p:nvGraphicFramePr>
        <p:xfrm>
          <a:off x="714348" y="1500174"/>
          <a:ext cx="6840538" cy="4846639"/>
        </p:xfrm>
        <a:graphic>
          <a:graphicData uri="http://schemas.openxmlformats.org/drawingml/2006/table">
            <a:tbl>
              <a:tblPr/>
              <a:tblGrid>
                <a:gridCol w="431800"/>
                <a:gridCol w="431800"/>
                <a:gridCol w="431800"/>
                <a:gridCol w="720725"/>
                <a:gridCol w="1150938"/>
                <a:gridCol w="865187"/>
                <a:gridCol w="935038"/>
                <a:gridCol w="1873250"/>
              </a:tblGrid>
              <a:tr h="5635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x</a:t>
                      </a:r>
                    </a:p>
                  </a:txBody>
                  <a:tcPr horzOverflow="overflow">
                    <a:lnL cap="flat">
                      <a:noFill/>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y</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z</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y.z</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err="1" smtClean="0">
                          <a:ln>
                            <a:noFill/>
                          </a:ln>
                          <a:solidFill>
                            <a:schemeClr val="tx1"/>
                          </a:solidFill>
                          <a:effectLst/>
                          <a:latin typeface="Times New Roman" pitchFamily="18" charset="0"/>
                          <a:cs typeface="Times New Roman" pitchFamily="18" charset="0"/>
                        </a:rPr>
                        <a:t>x+y.z</a:t>
                      </a:r>
                      <a:endParaRPr kumimoji="0" lang="en-US" sz="2800" b="0" i="1"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x+y</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x+z</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2800" b="0" i="1" u="none" strike="noStrike" cap="none" normalizeH="0" baseline="0" dirty="0" err="1" smtClean="0">
                          <a:ln>
                            <a:noFill/>
                          </a:ln>
                          <a:solidFill>
                            <a:schemeClr val="tx1"/>
                          </a:solidFill>
                          <a:effectLst/>
                          <a:latin typeface="Times New Roman" pitchFamily="18" charset="0"/>
                          <a:cs typeface="Times New Roman" pitchFamily="18" charset="0"/>
                        </a:rPr>
                        <a:t>x+y</a:t>
                      </a: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2800" b="0" i="1" u="none" strike="noStrike" cap="none" normalizeH="0" baseline="0" dirty="0" err="1" smtClean="0">
                          <a:ln>
                            <a:noFill/>
                          </a:ln>
                          <a:solidFill>
                            <a:schemeClr val="tx1"/>
                          </a:solidFill>
                          <a:effectLst/>
                          <a:latin typeface="Times New Roman" pitchFamily="18" charset="0"/>
                          <a:cs typeface="Times New Roman" pitchFamily="18" charset="0"/>
                        </a:rPr>
                        <a:t>x+z</a:t>
                      </a: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r>
              <a:tr h="4540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0</a:t>
                      </a:r>
                    </a:p>
                  </a:txBody>
                  <a:tcPr horzOverflow="overflow">
                    <a:lnL cap="flat">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0</a:t>
                      </a:r>
                    </a:p>
                  </a:txBody>
                  <a:tcPr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r>
              <a:tr h="574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0</a:t>
                      </a:r>
                    </a:p>
                  </a:txBody>
                  <a:tcPr horzOverflow="overflow">
                    <a:lnL cap="flat">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0</a:t>
                      </a:r>
                    </a:p>
                  </a:txBody>
                  <a:tcPr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r>
              <a:tr h="560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0</a:t>
                      </a:r>
                    </a:p>
                  </a:txBody>
                  <a:tcPr horzOverflow="overflow">
                    <a:lnL cap="flat">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0</a:t>
                      </a:r>
                    </a:p>
                  </a:txBody>
                  <a:tcPr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r>
              <a:tr h="4540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0</a:t>
                      </a:r>
                    </a:p>
                  </a:txBody>
                  <a:tcPr horzOverflow="overflow">
                    <a:lnL cap="flat">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r>
              <a:tr h="5572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1</a:t>
                      </a:r>
                    </a:p>
                  </a:txBody>
                  <a:tcPr horzOverflow="overflow">
                    <a:lnL cap="flat">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r>
              <a:tr h="3190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1</a:t>
                      </a:r>
                    </a:p>
                  </a:txBody>
                  <a:tcPr horzOverflow="overflow">
                    <a:lnL cap="flat">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r>
              <a:tr h="450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1</a:t>
                      </a:r>
                    </a:p>
                  </a:txBody>
                  <a:tcPr horzOverflow="overflow">
                    <a:lnL cap="flat">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r>
              <a:tr h="4953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1</a:t>
                      </a:r>
                    </a:p>
                  </a:txBody>
                  <a:tcPr horzOverflow="overflow">
                    <a:lnL cap="flat">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cap="flat">
                      <a:noFill/>
                    </a:lnB>
                    <a:lnTlToBr>
                      <a:noFill/>
                    </a:lnTlToBr>
                    <a:lnBlToTr>
                      <a:noFill/>
                    </a:lnBlToTr>
                    <a:solidFill>
                      <a:schemeClr val="accent1">
                        <a:lumMod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1" u="none" strike="noStrike" cap="none" normalizeH="0" baseline="0" dirty="0" smtClean="0">
                          <a:ln>
                            <a:noFill/>
                          </a:ln>
                          <a:solidFill>
                            <a:schemeClr val="tx1"/>
                          </a:solidFill>
                          <a:effectLst/>
                          <a:latin typeface="Times New Roman" pitchFamily="18" charset="0"/>
                          <a:cs typeface="Times New Roman" pitchFamily="18" charset="0"/>
                        </a:rPr>
                        <a:t>       1</a:t>
                      </a:r>
                    </a:p>
                  </a:txBody>
                  <a:tcPr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cap="flat">
                      <a:noFill/>
                    </a:lnB>
                    <a:lnTlToBr>
                      <a:noFill/>
                    </a:lnTlToBr>
                    <a:lnBlToTr>
                      <a:noFill/>
                    </a:lnBlToTr>
                    <a:solidFill>
                      <a:schemeClr val="accent1">
                        <a:lumMod val="90000"/>
                      </a:schemeClr>
                    </a:solidFill>
                  </a:tcPr>
                </a:tc>
              </a:tr>
            </a:tbl>
          </a:graphicData>
        </a:graphic>
      </p:graphicFrame>
      <p:sp>
        <p:nvSpPr>
          <p:cNvPr id="53372" name="Text Box 124"/>
          <p:cNvSpPr txBox="1">
            <a:spLocks noChangeArrowheads="1"/>
          </p:cNvSpPr>
          <p:nvPr/>
        </p:nvSpPr>
        <p:spPr bwMode="auto">
          <a:xfrm>
            <a:off x="649317" y="404813"/>
            <a:ext cx="8137525" cy="584775"/>
          </a:xfrm>
          <a:prstGeom prst="rect">
            <a:avLst/>
          </a:prstGeom>
          <a:noFill/>
          <a:ln w="12700" algn="ctr">
            <a:noFill/>
            <a:miter lim="800000"/>
            <a:headEnd type="none" w="sm" len="sm"/>
            <a:tailEnd type="none" w="sm" len="sm"/>
          </a:ln>
          <a:effectLst/>
        </p:spPr>
        <p:txBody>
          <a:bodyPr>
            <a:spAutoFit/>
          </a:bodyPr>
          <a:lstStyle/>
          <a:p>
            <a:pPr algn="r">
              <a:spcBef>
                <a:spcPct val="50000"/>
              </a:spcBef>
              <a:buNone/>
            </a:pPr>
            <a:r>
              <a:rPr lang="fa-IR" sz="3200" b="1" dirty="0" smtClean="0">
                <a:solidFill>
                  <a:srgbClr val="000099"/>
                </a:solidFill>
                <a:effectLst>
                  <a:outerShdw blurRad="38100" dist="38100" dir="2700000" algn="tl">
                    <a:srgbClr val="C0C0C0"/>
                  </a:outerShdw>
                </a:effectLst>
                <a:ea typeface="+mj-ea"/>
                <a:cs typeface="B Titr" pitchFamily="2" charset="-78"/>
              </a:rPr>
              <a:t>- آزمون درستی توزیع پذیری </a:t>
            </a:r>
            <a:r>
              <a:rPr lang="fa-IR" sz="3200" b="1" dirty="0">
                <a:solidFill>
                  <a:srgbClr val="000099"/>
                </a:solidFill>
                <a:effectLst>
                  <a:outerShdw blurRad="38100" dist="38100" dir="2700000" algn="tl">
                    <a:srgbClr val="C0C0C0"/>
                  </a:outerShdw>
                </a:effectLst>
                <a:ea typeface="+mj-ea"/>
                <a:cs typeface="B Titr" pitchFamily="2" charset="-78"/>
              </a:rPr>
              <a:t>+ </a:t>
            </a:r>
            <a:r>
              <a:rPr lang="fa-IR" sz="3200" b="1" dirty="0" smtClean="0">
                <a:solidFill>
                  <a:srgbClr val="000099"/>
                </a:solidFill>
                <a:effectLst>
                  <a:outerShdw blurRad="38100" dist="38100" dir="2700000" algn="tl">
                    <a:srgbClr val="C0C0C0"/>
                  </a:outerShdw>
                </a:effectLst>
                <a:ea typeface="+mj-ea"/>
                <a:cs typeface="B Titr" pitchFamily="2" charset="-78"/>
              </a:rPr>
              <a:t>نسبت به </a:t>
            </a:r>
            <a:r>
              <a:rPr lang="fa-IR" sz="3200" b="1" dirty="0">
                <a:solidFill>
                  <a:srgbClr val="000099"/>
                </a:solidFill>
                <a:effectLst>
                  <a:outerShdw blurRad="38100" dist="38100" dir="2700000" algn="tl">
                    <a:srgbClr val="C0C0C0"/>
                  </a:outerShdw>
                </a:effectLst>
                <a:ea typeface="+mj-ea"/>
                <a:cs typeface="B Titr" pitchFamily="2" charset="-78"/>
              </a:rPr>
              <a:t>. </a:t>
            </a:r>
            <a:endParaRPr lang="en-US" sz="3200" b="1" dirty="0">
              <a:solidFill>
                <a:srgbClr val="000099"/>
              </a:solidFill>
              <a:effectLst>
                <a:outerShdw blurRad="38100" dist="38100" dir="2700000" algn="tl">
                  <a:srgbClr val="C0C0C0"/>
                </a:outerShdw>
              </a:effectLst>
              <a:ea typeface="+mj-ea"/>
              <a:cs typeface="B Titr" pitchFamily="2" charset="-78"/>
            </a:endParaRPr>
          </a:p>
        </p:txBody>
      </p:sp>
    </p:spTree>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Shape 14338"/>
          <p:cNvSpPr>
            <a:spLocks noGrp="1" noChangeArrowheads="1"/>
          </p:cNvSpPr>
          <p:nvPr>
            <p:ph type="body" sz="half" idx="4294967295"/>
          </p:nvPr>
        </p:nvSpPr>
        <p:spPr>
          <a:xfrm>
            <a:off x="0" y="428625"/>
            <a:ext cx="8612188" cy="1071563"/>
          </a:xfrm>
        </p:spPr>
        <p:txBody>
          <a:bodyPr lIns="92075" tIns="46038" rIns="92075" bIns="46038" anchor="ctr"/>
          <a:lstStyle/>
          <a:p>
            <a:pPr algn="r" rtl="1" eaLnBrk="1" hangingPunct="1">
              <a:buFontTx/>
              <a:buNone/>
            </a:pPr>
            <a:r>
              <a:rPr lang="fa-IR" b="1" kern="1200" dirty="0" smtClean="0">
                <a:latin typeface="Times New Roman" pitchFamily="18" charset="0"/>
                <a:cs typeface="B Lotus" pitchFamily="2" charset="-78"/>
              </a:rPr>
              <a:t>مثال : </a:t>
            </a:r>
            <a:r>
              <a:rPr lang="fa-IR" sz="2800" kern="1200" dirty="0" smtClean="0">
                <a:latin typeface="Times New Roman" pitchFamily="18" charset="0"/>
                <a:cs typeface="B Lotus" pitchFamily="2" charset="-78"/>
              </a:rPr>
              <a:t>جدول درستي را براي تابع </a:t>
            </a:r>
            <a:r>
              <a:rPr lang="en-US" sz="2800" kern="1200" dirty="0" smtClean="0">
                <a:latin typeface="Times New Roman" pitchFamily="18" charset="0"/>
                <a:cs typeface="B Lotus" pitchFamily="2" charset="-78"/>
              </a:rPr>
              <a:t>  </a:t>
            </a:r>
            <a:r>
              <a:rPr lang="en-US" sz="2400" i="1" kern="1200" dirty="0" smtClean="0">
                <a:latin typeface="Times New Roman" pitchFamily="18" charset="0"/>
                <a:cs typeface="B Lotus" pitchFamily="2" charset="-78"/>
              </a:rPr>
              <a:t>f(A,B,C) = AB + A΄C + AC΄</a:t>
            </a:r>
            <a:r>
              <a:rPr lang="fa-IR" sz="2400" i="1" kern="1200" dirty="0" smtClean="0">
                <a:latin typeface="Times New Roman" pitchFamily="18" charset="0"/>
                <a:cs typeface="B Lotus" pitchFamily="2" charset="-78"/>
              </a:rPr>
              <a:t> </a:t>
            </a:r>
            <a:r>
              <a:rPr lang="fa-IR" sz="2800" kern="1200" dirty="0" smtClean="0">
                <a:latin typeface="Times New Roman" pitchFamily="18" charset="0"/>
                <a:cs typeface="B Lotus" pitchFamily="2" charset="-78"/>
              </a:rPr>
              <a:t>بدست آوريد. </a:t>
            </a:r>
            <a:endParaRPr lang="en-US" sz="2800" kern="1200" dirty="0" smtClean="0">
              <a:latin typeface="Times New Roman" pitchFamily="18" charset="0"/>
              <a:cs typeface="B Lotus" pitchFamily="2" charset="-78"/>
            </a:endParaRPr>
          </a:p>
        </p:txBody>
      </p:sp>
      <p:graphicFrame>
        <p:nvGraphicFramePr>
          <p:cNvPr id="4098" name="Object 5"/>
          <p:cNvGraphicFramePr>
            <a:graphicFrameLocks noGrp="1"/>
          </p:cNvGraphicFramePr>
          <p:nvPr>
            <p:ph sz="half" idx="4294967295"/>
          </p:nvPr>
        </p:nvGraphicFramePr>
        <p:xfrm>
          <a:off x="0" y="2071688"/>
          <a:ext cx="3714750" cy="4000500"/>
        </p:xfrm>
        <a:graphic>
          <a:graphicData uri="http://schemas.openxmlformats.org/presentationml/2006/ole">
            <mc:AlternateContent xmlns:mc="http://schemas.openxmlformats.org/markup-compatibility/2006">
              <mc:Choice xmlns:v="urn:schemas-microsoft-com:vml" Requires="v">
                <p:oleObj spid="_x0000_s519172" name="Document" r:id="rId3" imgW="3287437" imgH="3284302" progId="Word.Document.8">
                  <p:embed/>
                </p:oleObj>
              </mc:Choice>
              <mc:Fallback>
                <p:oleObj name="Document" r:id="rId3" imgW="3287437" imgH="3284302" progId="Word.Document.8">
                  <p:embed/>
                  <p:pic>
                    <p:nvPicPr>
                      <p:cNvPr id="0" name="Object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071688"/>
                        <a:ext cx="3714750" cy="40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Table 4"/>
          <p:cNvGraphicFramePr>
            <a:graphicFrameLocks noGrp="1"/>
          </p:cNvGraphicFramePr>
          <p:nvPr/>
        </p:nvGraphicFramePr>
        <p:xfrm>
          <a:off x="4786314" y="2071678"/>
          <a:ext cx="3500462" cy="3714777"/>
        </p:xfrm>
        <a:graphic>
          <a:graphicData uri="http://schemas.openxmlformats.org/drawingml/2006/table">
            <a:tbl>
              <a:tblPr/>
              <a:tblGrid>
                <a:gridCol w="1750231"/>
                <a:gridCol w="1750231"/>
              </a:tblGrid>
              <a:tr h="412753">
                <a:tc>
                  <a:txBody>
                    <a:bodyPr/>
                    <a:lstStyle/>
                    <a:p>
                      <a:pPr marL="0" marR="0" algn="ctr" hangingPunct="0">
                        <a:spcBef>
                          <a:spcPts val="0"/>
                        </a:spcBef>
                        <a:spcAft>
                          <a:spcPts val="0"/>
                        </a:spcAft>
                      </a:pPr>
                      <a:r>
                        <a:rPr lang="en-US" sz="1800" i="1" dirty="0">
                          <a:latin typeface="Times New Roman"/>
                          <a:ea typeface="Times New Roman"/>
                          <a:cs typeface="Arial"/>
                        </a:rPr>
                        <a:t>ABC</a:t>
                      </a:r>
                      <a:endParaRPr lang="en-US" sz="10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c>
                  <a:txBody>
                    <a:bodyPr/>
                    <a:lstStyle/>
                    <a:p>
                      <a:pPr marL="0" marR="0" algn="ctr" hangingPunct="0">
                        <a:spcBef>
                          <a:spcPts val="0"/>
                        </a:spcBef>
                        <a:spcAft>
                          <a:spcPts val="0"/>
                        </a:spcAft>
                      </a:pPr>
                      <a:r>
                        <a:rPr lang="en-US" sz="1800" i="1" dirty="0">
                          <a:latin typeface="Times New Roman"/>
                          <a:ea typeface="Times New Roman"/>
                          <a:cs typeface="Arial"/>
                        </a:rPr>
                        <a:t>f</a:t>
                      </a:r>
                      <a:r>
                        <a:rPr lang="en-US" sz="1800" dirty="0">
                          <a:latin typeface="Times New Roman"/>
                          <a:ea typeface="Times New Roman"/>
                          <a:cs typeface="Arial"/>
                        </a:rPr>
                        <a:t>(</a:t>
                      </a:r>
                      <a:r>
                        <a:rPr lang="en-US" sz="1800" i="1" dirty="0">
                          <a:latin typeface="Times New Roman"/>
                          <a:ea typeface="Times New Roman"/>
                          <a:cs typeface="Arial"/>
                        </a:rPr>
                        <a:t>A</a:t>
                      </a:r>
                      <a:r>
                        <a:rPr lang="en-US" sz="1800" dirty="0">
                          <a:latin typeface="Times New Roman"/>
                          <a:ea typeface="Times New Roman"/>
                          <a:cs typeface="Arial"/>
                        </a:rPr>
                        <a:t>,</a:t>
                      </a:r>
                      <a:r>
                        <a:rPr lang="en-US" sz="1800" i="1" dirty="0">
                          <a:latin typeface="Times New Roman"/>
                          <a:ea typeface="Times New Roman"/>
                          <a:cs typeface="Arial"/>
                        </a:rPr>
                        <a:t>B</a:t>
                      </a:r>
                      <a:r>
                        <a:rPr lang="en-US" sz="1800" dirty="0">
                          <a:latin typeface="Times New Roman"/>
                          <a:ea typeface="Times New Roman"/>
                          <a:cs typeface="Arial"/>
                        </a:rPr>
                        <a:t>,</a:t>
                      </a:r>
                      <a:r>
                        <a:rPr lang="en-US" sz="1800" i="1" dirty="0">
                          <a:latin typeface="Times New Roman"/>
                          <a:ea typeface="Times New Roman"/>
                          <a:cs typeface="Arial"/>
                        </a:rPr>
                        <a:t>C</a:t>
                      </a:r>
                      <a:r>
                        <a:rPr lang="en-US" sz="1800" dirty="0">
                          <a:latin typeface="Times New Roman"/>
                          <a:ea typeface="Times New Roman"/>
                          <a:cs typeface="Arial"/>
                        </a:rPr>
                        <a:t>)</a:t>
                      </a:r>
                      <a:endParaRPr lang="en-US" sz="10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40000"/>
                        <a:lumOff val="60000"/>
                      </a:schemeClr>
                    </a:solidFill>
                  </a:tcPr>
                </a:tc>
              </a:tr>
              <a:tr h="412753">
                <a:tc>
                  <a:txBody>
                    <a:bodyPr/>
                    <a:lstStyle/>
                    <a:p>
                      <a:pPr marL="0" marR="0" algn="ctr" hangingPunct="0">
                        <a:spcBef>
                          <a:spcPts val="0"/>
                        </a:spcBef>
                        <a:spcAft>
                          <a:spcPts val="0"/>
                        </a:spcAft>
                      </a:pPr>
                      <a:r>
                        <a:rPr lang="en-US" sz="1800" i="1" dirty="0">
                          <a:latin typeface="Times New Roman"/>
                          <a:ea typeface="Times New Roman"/>
                          <a:cs typeface="Arial"/>
                        </a:rPr>
                        <a:t>FFF</a:t>
                      </a:r>
                      <a:endParaRPr lang="en-US" sz="10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0">
                        <a:spcBef>
                          <a:spcPts val="0"/>
                        </a:spcBef>
                        <a:spcAft>
                          <a:spcPts val="0"/>
                        </a:spcAft>
                      </a:pPr>
                      <a:r>
                        <a:rPr lang="en-US" sz="1800" i="1">
                          <a:latin typeface="Times New Roman"/>
                          <a:ea typeface="Times New Roman"/>
                          <a:cs typeface="Arial"/>
                        </a:rPr>
                        <a:t>F</a:t>
                      </a:r>
                      <a:endParaRPr lang="en-US" sz="10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12753">
                <a:tc>
                  <a:txBody>
                    <a:bodyPr/>
                    <a:lstStyle/>
                    <a:p>
                      <a:pPr marL="0" marR="0" algn="ctr" hangingPunct="0">
                        <a:spcBef>
                          <a:spcPts val="0"/>
                        </a:spcBef>
                        <a:spcAft>
                          <a:spcPts val="0"/>
                        </a:spcAft>
                      </a:pPr>
                      <a:r>
                        <a:rPr lang="en-US" sz="1800" i="1">
                          <a:latin typeface="Times New Roman"/>
                          <a:ea typeface="Times New Roman"/>
                          <a:cs typeface="Arial"/>
                        </a:rPr>
                        <a:t>FFT</a:t>
                      </a:r>
                      <a:endParaRPr lang="en-US" sz="10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pPr>
                      <a:r>
                        <a:rPr lang="en-US" sz="1800" i="1">
                          <a:latin typeface="Times New Roman"/>
                          <a:ea typeface="Times New Roman"/>
                          <a:cs typeface="Arial"/>
                        </a:rPr>
                        <a:t>T</a:t>
                      </a:r>
                      <a:endParaRPr lang="en-US" sz="10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412753">
                <a:tc>
                  <a:txBody>
                    <a:bodyPr/>
                    <a:lstStyle/>
                    <a:p>
                      <a:pPr marL="0" marR="0" algn="ctr" hangingPunct="0">
                        <a:spcBef>
                          <a:spcPts val="0"/>
                        </a:spcBef>
                        <a:spcAft>
                          <a:spcPts val="0"/>
                        </a:spcAft>
                      </a:pPr>
                      <a:r>
                        <a:rPr lang="en-US" sz="1800" i="1" dirty="0">
                          <a:latin typeface="Times New Roman"/>
                          <a:ea typeface="Times New Roman"/>
                          <a:cs typeface="Arial"/>
                        </a:rPr>
                        <a:t>FTF</a:t>
                      </a:r>
                      <a:endParaRPr lang="en-US" sz="10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pPr>
                      <a:r>
                        <a:rPr lang="en-US" sz="1800" i="1">
                          <a:latin typeface="Times New Roman"/>
                          <a:ea typeface="Times New Roman"/>
                          <a:cs typeface="Arial"/>
                        </a:rPr>
                        <a:t>F</a:t>
                      </a:r>
                      <a:endParaRPr lang="en-US" sz="10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412753">
                <a:tc>
                  <a:txBody>
                    <a:bodyPr/>
                    <a:lstStyle/>
                    <a:p>
                      <a:pPr marL="0" marR="0" algn="ctr" hangingPunct="0">
                        <a:spcBef>
                          <a:spcPts val="0"/>
                        </a:spcBef>
                        <a:spcAft>
                          <a:spcPts val="0"/>
                        </a:spcAft>
                      </a:pPr>
                      <a:r>
                        <a:rPr lang="en-US" sz="1800" i="1">
                          <a:latin typeface="Times New Roman"/>
                          <a:ea typeface="Times New Roman"/>
                          <a:cs typeface="Arial"/>
                        </a:rPr>
                        <a:t>FTT</a:t>
                      </a:r>
                      <a:endParaRPr lang="en-US" sz="10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pPr>
                      <a:r>
                        <a:rPr lang="en-US" sz="1800" i="1">
                          <a:latin typeface="Times New Roman"/>
                          <a:ea typeface="Times New Roman"/>
                          <a:cs typeface="Arial"/>
                        </a:rPr>
                        <a:t>T</a:t>
                      </a:r>
                      <a:endParaRPr lang="en-US" sz="10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412753">
                <a:tc>
                  <a:txBody>
                    <a:bodyPr/>
                    <a:lstStyle/>
                    <a:p>
                      <a:pPr marL="0" marR="0" algn="ctr" hangingPunct="0">
                        <a:spcBef>
                          <a:spcPts val="0"/>
                        </a:spcBef>
                        <a:spcAft>
                          <a:spcPts val="0"/>
                        </a:spcAft>
                      </a:pPr>
                      <a:r>
                        <a:rPr lang="en-US" sz="1800" i="1">
                          <a:latin typeface="Times New Roman"/>
                          <a:ea typeface="Times New Roman"/>
                          <a:cs typeface="Arial"/>
                        </a:rPr>
                        <a:t>TFF</a:t>
                      </a:r>
                      <a:endParaRPr lang="en-US" sz="10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pPr>
                      <a:r>
                        <a:rPr lang="en-US" sz="1800" i="1">
                          <a:latin typeface="Times New Roman"/>
                          <a:ea typeface="Times New Roman"/>
                          <a:cs typeface="Arial"/>
                        </a:rPr>
                        <a:t>T</a:t>
                      </a:r>
                      <a:endParaRPr lang="en-US" sz="10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412753">
                <a:tc>
                  <a:txBody>
                    <a:bodyPr/>
                    <a:lstStyle/>
                    <a:p>
                      <a:pPr marL="0" marR="0" algn="ctr" hangingPunct="0">
                        <a:spcBef>
                          <a:spcPts val="0"/>
                        </a:spcBef>
                        <a:spcAft>
                          <a:spcPts val="0"/>
                        </a:spcAft>
                      </a:pPr>
                      <a:r>
                        <a:rPr lang="en-US" sz="1800" i="1">
                          <a:latin typeface="Times New Roman"/>
                          <a:ea typeface="Times New Roman"/>
                          <a:cs typeface="Arial"/>
                        </a:rPr>
                        <a:t>TFT</a:t>
                      </a:r>
                      <a:endParaRPr lang="en-US" sz="10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pPr>
                      <a:r>
                        <a:rPr lang="en-US" sz="1800" i="1">
                          <a:latin typeface="Times New Roman"/>
                          <a:ea typeface="Times New Roman"/>
                          <a:cs typeface="Arial"/>
                        </a:rPr>
                        <a:t>F</a:t>
                      </a:r>
                      <a:endParaRPr lang="en-US" sz="10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412753">
                <a:tc>
                  <a:txBody>
                    <a:bodyPr/>
                    <a:lstStyle/>
                    <a:p>
                      <a:pPr marL="0" marR="0" algn="ctr" hangingPunct="0">
                        <a:spcBef>
                          <a:spcPts val="0"/>
                        </a:spcBef>
                        <a:spcAft>
                          <a:spcPts val="0"/>
                        </a:spcAft>
                      </a:pPr>
                      <a:r>
                        <a:rPr lang="en-US" sz="1800" i="1">
                          <a:latin typeface="Times New Roman"/>
                          <a:ea typeface="Times New Roman"/>
                          <a:cs typeface="Arial"/>
                        </a:rPr>
                        <a:t>TTF</a:t>
                      </a:r>
                      <a:endParaRPr lang="en-US" sz="10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pPr>
                      <a:r>
                        <a:rPr lang="en-US" sz="1800" i="1" dirty="0">
                          <a:latin typeface="Times New Roman"/>
                          <a:ea typeface="Times New Roman"/>
                          <a:cs typeface="Arial"/>
                        </a:rPr>
                        <a:t>T</a:t>
                      </a:r>
                      <a:endParaRPr lang="en-US" sz="10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412753">
                <a:tc>
                  <a:txBody>
                    <a:bodyPr/>
                    <a:lstStyle/>
                    <a:p>
                      <a:pPr marL="0" marR="0" algn="ctr" hangingPunct="0">
                        <a:spcBef>
                          <a:spcPts val="0"/>
                        </a:spcBef>
                        <a:spcAft>
                          <a:spcPts val="0"/>
                        </a:spcAft>
                      </a:pPr>
                      <a:r>
                        <a:rPr lang="en-US" sz="1800" i="1">
                          <a:latin typeface="Times New Roman"/>
                          <a:ea typeface="Times New Roman"/>
                          <a:cs typeface="Arial"/>
                        </a:rPr>
                        <a:t>TTT</a:t>
                      </a:r>
                      <a:endParaRPr lang="en-US" sz="100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US" sz="1800" i="1" dirty="0">
                          <a:latin typeface="Times New Roman"/>
                          <a:ea typeface="Times New Roman"/>
                          <a:cs typeface="Arial"/>
                        </a:rPr>
                        <a:t>T</a:t>
                      </a:r>
                      <a:endParaRPr lang="en-US" sz="10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4643438" y="357166"/>
            <a:ext cx="4311654" cy="785834"/>
          </a:xfrm>
          <a:prstGeom prst="rect">
            <a:avLst/>
          </a:prstGeom>
          <a:noFill/>
          <a:ln w="9525">
            <a:noFill/>
            <a:miter lim="800000"/>
            <a:headEnd/>
            <a:tailEnd/>
          </a:ln>
          <a:effectLst/>
        </p:spPr>
        <p:txBody>
          <a:bodyPr anchor="b"/>
          <a:lstStyle/>
          <a:p>
            <a:pPr>
              <a:buNone/>
            </a:pPr>
            <a:r>
              <a:rPr lang="fa-IR" sz="3200" b="1" dirty="0" smtClean="0">
                <a:solidFill>
                  <a:schemeClr val="accent2">
                    <a:lumMod val="75000"/>
                  </a:schemeClr>
                </a:solidFill>
              </a:rPr>
              <a:t>-</a:t>
            </a:r>
            <a:r>
              <a:rPr lang="fa-IR" sz="3600" b="1" dirty="0">
                <a:solidFill>
                  <a:srgbClr val="000099"/>
                </a:solidFill>
                <a:cs typeface="B Lotus" pitchFamily="2" charset="-78"/>
              </a:rPr>
              <a:t>قضيه دوگان </a:t>
            </a:r>
            <a:r>
              <a:rPr lang="fa-IR" sz="3600" i="1" dirty="0">
                <a:solidFill>
                  <a:srgbClr val="C00000"/>
                </a:solidFill>
                <a:cs typeface="Zar" pitchFamily="2" charset="-78"/>
              </a:rPr>
              <a:t>(</a:t>
            </a:r>
            <a:r>
              <a:rPr lang="en-US" sz="3600" i="1" dirty="0">
                <a:solidFill>
                  <a:srgbClr val="C00000"/>
                </a:solidFill>
                <a:cs typeface="Zar" pitchFamily="2" charset="-78"/>
              </a:rPr>
              <a:t>Duality</a:t>
            </a:r>
            <a:r>
              <a:rPr lang="fa-IR" sz="3600" i="1" dirty="0">
                <a:solidFill>
                  <a:srgbClr val="C00000"/>
                </a:solidFill>
                <a:cs typeface="Zar" pitchFamily="2" charset="-78"/>
              </a:rPr>
              <a:t>)</a:t>
            </a:r>
            <a:endParaRPr lang="en-US" sz="3600" i="1" dirty="0">
              <a:solidFill>
                <a:srgbClr val="C00000"/>
              </a:solidFill>
              <a:cs typeface="Zar" pitchFamily="2" charset="-78"/>
            </a:endParaRPr>
          </a:p>
        </p:txBody>
      </p:sp>
      <p:grpSp>
        <p:nvGrpSpPr>
          <p:cNvPr id="13" name="Group 12"/>
          <p:cNvGrpSpPr/>
          <p:nvPr/>
        </p:nvGrpSpPr>
        <p:grpSpPr>
          <a:xfrm>
            <a:off x="268461" y="492112"/>
            <a:ext cx="4660729" cy="2222508"/>
            <a:chOff x="200209" y="142852"/>
            <a:chExt cx="3800255" cy="2293946"/>
          </a:xfrm>
        </p:grpSpPr>
        <p:sp>
          <p:nvSpPr>
            <p:cNvPr id="67587" name="Text Box 3"/>
            <p:cNvSpPr txBox="1">
              <a:spLocks noChangeArrowheads="1"/>
            </p:cNvSpPr>
            <p:nvPr/>
          </p:nvSpPr>
          <p:spPr bwMode="auto">
            <a:xfrm>
              <a:off x="200209" y="1000108"/>
              <a:ext cx="363566" cy="579438"/>
            </a:xfrm>
            <a:prstGeom prst="rect">
              <a:avLst/>
            </a:prstGeom>
            <a:noFill/>
            <a:ln w="9525" algn="ctr">
              <a:noFill/>
              <a:miter lim="800000"/>
              <a:headEnd/>
              <a:tailEnd/>
            </a:ln>
            <a:effectLst/>
          </p:spPr>
          <p:txBody>
            <a:bodyPr wrap="square">
              <a:spAutoFit/>
            </a:bodyPr>
            <a:lstStyle/>
            <a:p>
              <a:pPr>
                <a:spcBef>
                  <a:spcPct val="50000"/>
                </a:spcBef>
                <a:buNone/>
              </a:pPr>
              <a:r>
                <a:rPr lang="en-US" sz="3200" dirty="0">
                  <a:latin typeface="Times New Roman" pitchFamily="18" charset="0"/>
                  <a:cs typeface="Times New Roman" pitchFamily="18" charset="0"/>
                </a:rPr>
                <a:t>0</a:t>
              </a:r>
            </a:p>
          </p:txBody>
        </p:sp>
        <p:sp>
          <p:nvSpPr>
            <p:cNvPr id="67588" name="Text Box 4"/>
            <p:cNvSpPr txBox="1">
              <a:spLocks noChangeArrowheads="1"/>
            </p:cNvSpPr>
            <p:nvPr/>
          </p:nvSpPr>
          <p:spPr bwMode="auto">
            <a:xfrm>
              <a:off x="1224399" y="1000108"/>
              <a:ext cx="446107" cy="579438"/>
            </a:xfrm>
            <a:prstGeom prst="rect">
              <a:avLst/>
            </a:prstGeom>
            <a:noFill/>
            <a:ln w="9525" algn="ctr">
              <a:noFill/>
              <a:miter lim="800000"/>
              <a:headEnd/>
              <a:tailEnd/>
            </a:ln>
            <a:effectLst/>
          </p:spPr>
          <p:txBody>
            <a:bodyPr wrap="square">
              <a:spAutoFit/>
            </a:bodyPr>
            <a:lstStyle/>
            <a:p>
              <a:pPr>
                <a:spcBef>
                  <a:spcPct val="50000"/>
                </a:spcBef>
                <a:buNone/>
              </a:pPr>
              <a:r>
                <a:rPr lang="en-US" sz="3200" dirty="0" smtClean="0">
                  <a:latin typeface="Times New Roman" pitchFamily="18" charset="0"/>
                  <a:cs typeface="Times New Roman" pitchFamily="18" charset="0"/>
                </a:rPr>
                <a:t>1</a:t>
              </a:r>
              <a:endParaRPr lang="en-US" sz="3200" dirty="0">
                <a:latin typeface="Times New Roman" pitchFamily="18" charset="0"/>
                <a:cs typeface="Times New Roman" pitchFamily="18" charset="0"/>
              </a:endParaRPr>
            </a:p>
          </p:txBody>
        </p:sp>
        <p:sp>
          <p:nvSpPr>
            <p:cNvPr id="67589" name="AutoShape 5"/>
            <p:cNvSpPr>
              <a:spLocks noChangeArrowheads="1"/>
            </p:cNvSpPr>
            <p:nvPr/>
          </p:nvSpPr>
          <p:spPr bwMode="auto">
            <a:xfrm>
              <a:off x="285720" y="357166"/>
              <a:ext cx="1439862" cy="719137"/>
            </a:xfrm>
            <a:prstGeom prst="curvedDownArrow">
              <a:avLst>
                <a:gd name="adj1" fmla="val 40044"/>
                <a:gd name="adj2" fmla="val 80088"/>
                <a:gd name="adj3" fmla="val 33333"/>
              </a:avLst>
            </a:prstGeom>
            <a:solidFill>
              <a:srgbClr val="D36779"/>
            </a:solidFill>
            <a:ln w="9525">
              <a:noFill/>
              <a:miter lim="800000"/>
              <a:headEnd/>
              <a:tailEnd/>
            </a:ln>
            <a:effectLst/>
          </p:spPr>
          <p:txBody>
            <a:bodyPr wrap="none" anchor="ctr"/>
            <a:lstStyle/>
            <a:p>
              <a:pPr marL="342900" indent="-342900" algn="ctr">
                <a:spcBef>
                  <a:spcPct val="20000"/>
                </a:spcBef>
                <a:buClr>
                  <a:schemeClr val="hlink"/>
                </a:buClr>
                <a:buSzPct val="110000"/>
                <a:buFont typeface="Wingdings" pitchFamily="2" charset="2"/>
                <a:buNone/>
              </a:pPr>
              <a:endParaRPr lang="en-US" dirty="0">
                <a:solidFill>
                  <a:schemeClr val="accent1"/>
                </a:solidFill>
                <a:latin typeface="Times New Roman" pitchFamily="18" charset="0"/>
                <a:cs typeface="Times New Roman" pitchFamily="18" charset="0"/>
              </a:endParaRPr>
            </a:p>
          </p:txBody>
        </p:sp>
        <p:sp>
          <p:nvSpPr>
            <p:cNvPr id="67590" name="AutoShape 6"/>
            <p:cNvSpPr>
              <a:spLocks noChangeArrowheads="1"/>
            </p:cNvSpPr>
            <p:nvPr/>
          </p:nvSpPr>
          <p:spPr bwMode="auto">
            <a:xfrm rot="10800000">
              <a:off x="214282" y="1500174"/>
              <a:ext cx="1366838" cy="719138"/>
            </a:xfrm>
            <a:prstGeom prst="curvedDownArrow">
              <a:avLst>
                <a:gd name="adj1" fmla="val 38013"/>
                <a:gd name="adj2" fmla="val 76026"/>
                <a:gd name="adj3" fmla="val 33333"/>
              </a:avLst>
            </a:prstGeom>
            <a:solidFill>
              <a:srgbClr val="D36779"/>
            </a:solidFill>
            <a:ln w="9525">
              <a:noFill/>
              <a:miter lim="800000"/>
              <a:headEnd/>
              <a:tailEnd/>
            </a:ln>
            <a:effectLst/>
          </p:spPr>
          <p:txBody>
            <a:bodyPr rot="10800000" wrap="none" anchor="ctr"/>
            <a:lstStyle/>
            <a:p>
              <a:pPr marL="342900" indent="-342900" algn="ctr">
                <a:spcBef>
                  <a:spcPct val="20000"/>
                </a:spcBef>
                <a:buClr>
                  <a:schemeClr val="hlink"/>
                </a:buClr>
                <a:buSzPct val="110000"/>
                <a:buFont typeface="Wingdings" pitchFamily="2" charset="2"/>
                <a:buNone/>
              </a:pPr>
              <a:endParaRPr lang="en-US" dirty="0">
                <a:solidFill>
                  <a:schemeClr val="accent1"/>
                </a:solidFill>
                <a:latin typeface="Times New Roman" pitchFamily="18" charset="0"/>
                <a:cs typeface="Times New Roman" pitchFamily="18" charset="0"/>
              </a:endParaRPr>
            </a:p>
          </p:txBody>
        </p:sp>
        <p:sp>
          <p:nvSpPr>
            <p:cNvPr id="67591" name="Text Box 7"/>
            <p:cNvSpPr txBox="1">
              <a:spLocks noChangeArrowheads="1"/>
            </p:cNvSpPr>
            <p:nvPr/>
          </p:nvSpPr>
          <p:spPr bwMode="auto">
            <a:xfrm>
              <a:off x="1936707" y="972549"/>
              <a:ext cx="992187" cy="579438"/>
            </a:xfrm>
            <a:prstGeom prst="rect">
              <a:avLst/>
            </a:prstGeom>
            <a:noFill/>
            <a:ln w="9525" algn="ctr">
              <a:noFill/>
              <a:miter lim="800000"/>
              <a:headEnd/>
              <a:tailEnd/>
            </a:ln>
            <a:effectLst/>
          </p:spPr>
          <p:txBody>
            <a:bodyPr>
              <a:spAutoFit/>
            </a:bodyPr>
            <a:lstStyle/>
            <a:p>
              <a:pPr>
                <a:spcBef>
                  <a:spcPct val="50000"/>
                </a:spcBef>
                <a:buNone/>
              </a:pPr>
              <a:r>
                <a:rPr lang="en-US" sz="3200" dirty="0">
                  <a:latin typeface="Times New Roman" pitchFamily="18" charset="0"/>
                  <a:cs typeface="Times New Roman" pitchFamily="18" charset="0"/>
                </a:rPr>
                <a:t>And</a:t>
              </a:r>
            </a:p>
          </p:txBody>
        </p:sp>
        <p:sp>
          <p:nvSpPr>
            <p:cNvPr id="67592" name="Text Box 8"/>
            <p:cNvSpPr txBox="1">
              <a:spLocks noChangeArrowheads="1"/>
            </p:cNvSpPr>
            <p:nvPr/>
          </p:nvSpPr>
          <p:spPr bwMode="auto">
            <a:xfrm>
              <a:off x="3330558" y="928670"/>
              <a:ext cx="669906" cy="584775"/>
            </a:xfrm>
            <a:prstGeom prst="rect">
              <a:avLst/>
            </a:prstGeom>
            <a:noFill/>
            <a:ln w="9525" algn="ctr">
              <a:noFill/>
              <a:miter lim="800000"/>
              <a:headEnd/>
              <a:tailEnd/>
            </a:ln>
            <a:effectLst/>
          </p:spPr>
          <p:txBody>
            <a:bodyPr wrap="square">
              <a:spAutoFit/>
            </a:bodyPr>
            <a:lstStyle/>
            <a:p>
              <a:pPr>
                <a:spcBef>
                  <a:spcPct val="50000"/>
                </a:spcBef>
                <a:buNone/>
              </a:pPr>
              <a:r>
                <a:rPr lang="en-US" sz="3200" dirty="0">
                  <a:latin typeface="Times New Roman" pitchFamily="18" charset="0"/>
                  <a:cs typeface="Times New Roman" pitchFamily="18" charset="0"/>
                </a:rPr>
                <a:t>Or</a:t>
              </a:r>
            </a:p>
          </p:txBody>
        </p:sp>
        <p:sp>
          <p:nvSpPr>
            <p:cNvPr id="67593" name="AutoShape 9"/>
            <p:cNvSpPr>
              <a:spLocks noChangeArrowheads="1"/>
            </p:cNvSpPr>
            <p:nvPr/>
          </p:nvSpPr>
          <p:spPr bwMode="auto">
            <a:xfrm>
              <a:off x="2357422" y="142852"/>
              <a:ext cx="1525588" cy="936625"/>
            </a:xfrm>
            <a:prstGeom prst="curvedDownArrow">
              <a:avLst>
                <a:gd name="adj1" fmla="val 32576"/>
                <a:gd name="adj2" fmla="val 65153"/>
                <a:gd name="adj3" fmla="val 33333"/>
              </a:avLst>
            </a:prstGeom>
            <a:solidFill>
              <a:srgbClr val="D36779"/>
            </a:solidFill>
            <a:ln w="9525">
              <a:noFill/>
              <a:miter lim="800000"/>
              <a:headEnd/>
              <a:tailEnd/>
            </a:ln>
            <a:effectLst/>
          </p:spPr>
          <p:txBody>
            <a:bodyPr wrap="none" anchor="ctr"/>
            <a:lstStyle/>
            <a:p>
              <a:pPr marL="342900" indent="-342900" algn="ctr">
                <a:spcBef>
                  <a:spcPct val="20000"/>
                </a:spcBef>
                <a:buClr>
                  <a:schemeClr val="hlink"/>
                </a:buClr>
                <a:buSzPct val="110000"/>
                <a:buFont typeface="Wingdings" pitchFamily="2" charset="2"/>
                <a:buNone/>
              </a:pPr>
              <a:endParaRPr lang="en-US" sz="3200" dirty="0">
                <a:solidFill>
                  <a:schemeClr val="accent1"/>
                </a:solidFill>
                <a:cs typeface="Times New Roman" pitchFamily="18" charset="0"/>
              </a:endParaRPr>
            </a:p>
          </p:txBody>
        </p:sp>
        <p:sp>
          <p:nvSpPr>
            <p:cNvPr id="67594" name="AutoShape 10"/>
            <p:cNvSpPr>
              <a:spLocks noChangeArrowheads="1"/>
            </p:cNvSpPr>
            <p:nvPr/>
          </p:nvSpPr>
          <p:spPr bwMode="auto">
            <a:xfrm rot="10800000">
              <a:off x="2285984" y="1428736"/>
              <a:ext cx="1525587" cy="1008062"/>
            </a:xfrm>
            <a:prstGeom prst="curvedDownArrow">
              <a:avLst>
                <a:gd name="adj1" fmla="val 30268"/>
                <a:gd name="adj2" fmla="val 60535"/>
                <a:gd name="adj3" fmla="val 33333"/>
              </a:avLst>
            </a:prstGeom>
            <a:solidFill>
              <a:srgbClr val="D36779"/>
            </a:solidFill>
            <a:ln w="9525">
              <a:noFill/>
              <a:miter lim="800000"/>
              <a:headEnd/>
              <a:tailEnd/>
            </a:ln>
            <a:effectLst/>
          </p:spPr>
          <p:txBody>
            <a:bodyPr rot="10800000" wrap="none" anchor="ctr"/>
            <a:lstStyle/>
            <a:p>
              <a:pPr marL="342900" indent="-342900" algn="ctr">
                <a:spcBef>
                  <a:spcPct val="20000"/>
                </a:spcBef>
                <a:buClr>
                  <a:schemeClr val="hlink"/>
                </a:buClr>
                <a:buSzPct val="110000"/>
                <a:buFont typeface="Wingdings" pitchFamily="2" charset="2"/>
                <a:buNone/>
              </a:pPr>
              <a:endParaRPr lang="en-US" sz="3200" dirty="0">
                <a:solidFill>
                  <a:schemeClr val="accent1"/>
                </a:solidFill>
                <a:latin typeface="Times New Roman" pitchFamily="18" charset="0"/>
                <a:cs typeface="Times New Roman" pitchFamily="18" charset="0"/>
              </a:endParaRPr>
            </a:p>
          </p:txBody>
        </p:sp>
      </p:grpSp>
      <p:sp>
        <p:nvSpPr>
          <p:cNvPr id="15" name="Rectangle 14"/>
          <p:cNvSpPr/>
          <p:nvPr/>
        </p:nvSpPr>
        <p:spPr>
          <a:xfrm>
            <a:off x="714348" y="1785926"/>
            <a:ext cx="7715272" cy="3970318"/>
          </a:xfrm>
          <a:prstGeom prst="rect">
            <a:avLst/>
          </a:prstGeom>
        </p:spPr>
        <p:txBody>
          <a:bodyPr wrap="square">
            <a:spAutoFit/>
          </a:bodyPr>
          <a:lstStyle/>
          <a:p>
            <a:pPr algn="just">
              <a:buNone/>
            </a:pPr>
            <a:endParaRPr lang="fa-IR" dirty="0">
              <a:cs typeface="B Lotus" pitchFamily="2" charset="-78"/>
            </a:endParaRPr>
          </a:p>
          <a:p>
            <a:pPr algn="just">
              <a:buFont typeface="Times New Roman" pitchFamily="18" charset="0"/>
              <a:buChar char="₪"/>
            </a:pPr>
            <a:endParaRPr lang="fa-IR" dirty="0" smtClean="0">
              <a:cs typeface="B Lotus" pitchFamily="2" charset="-78"/>
            </a:endParaRPr>
          </a:p>
          <a:p>
            <a:pPr algn="just">
              <a:buNone/>
            </a:pPr>
            <a:endParaRPr lang="fa-IR" dirty="0">
              <a:cs typeface="B Lotus" pitchFamily="2" charset="-78"/>
            </a:endParaRPr>
          </a:p>
          <a:p>
            <a:pPr algn="just">
              <a:buFont typeface="Times New Roman" pitchFamily="18" charset="0"/>
              <a:buChar char="₪"/>
            </a:pPr>
            <a:r>
              <a:rPr lang="fa-IR" dirty="0" smtClean="0">
                <a:cs typeface="B Lotus" pitchFamily="2" charset="-78"/>
              </a:rPr>
              <a:t> اگر در یک عبارت بولی تمام </a:t>
            </a:r>
            <a:r>
              <a:rPr lang="fa-IR" dirty="0" smtClean="0">
                <a:solidFill>
                  <a:schemeClr val="tx1">
                    <a:lumMod val="95000"/>
                    <a:lumOff val="5000"/>
                  </a:schemeClr>
                </a:solidFill>
                <a:cs typeface="B Lotus" pitchFamily="2" charset="-78"/>
              </a:rPr>
              <a:t>ضربها را به جمع </a:t>
            </a:r>
            <a:r>
              <a:rPr lang="fa-IR" dirty="0" smtClean="0">
                <a:cs typeface="B Lotus" pitchFamily="2" charset="-78"/>
              </a:rPr>
              <a:t>و تمام جمع ها را به ضرب و نیز تمام یکها را به صفر و صفرها را به یک تبدیل کنیم </a:t>
            </a:r>
            <a:r>
              <a:rPr lang="fa-IR" dirty="0" smtClean="0">
                <a:solidFill>
                  <a:srgbClr val="C00000"/>
                </a:solidFill>
                <a:cs typeface="B Lotus" pitchFamily="2" charset="-78"/>
              </a:rPr>
              <a:t>دوگان</a:t>
            </a:r>
            <a:r>
              <a:rPr lang="fa-IR" dirty="0" smtClean="0">
                <a:cs typeface="B Lotus" pitchFamily="2" charset="-78"/>
              </a:rPr>
              <a:t> آن عبارت بدست می آید.</a:t>
            </a:r>
          </a:p>
          <a:p>
            <a:pPr algn="just">
              <a:buNone/>
            </a:pPr>
            <a:endParaRPr lang="fa-IR" dirty="0" smtClean="0">
              <a:cs typeface="B Lotus" pitchFamily="2" charset="-78"/>
            </a:endParaRPr>
          </a:p>
          <a:p>
            <a:pPr algn="just">
              <a:buFont typeface="Times New Roman" pitchFamily="18" charset="0"/>
              <a:buChar char="₪"/>
            </a:pPr>
            <a:r>
              <a:rPr lang="fa-IR" dirty="0">
                <a:cs typeface="B Lotus" pitchFamily="2" charset="-78"/>
              </a:rPr>
              <a:t> </a:t>
            </a:r>
            <a:r>
              <a:rPr lang="fa-IR" dirty="0" smtClean="0">
                <a:cs typeface="B Lotus" pitchFamily="2" charset="-78"/>
              </a:rPr>
              <a:t>هر قضیه‌ای که برای یک عبارت بولی برقرار باشد برای دوگان آن عبارت نیز </a:t>
            </a:r>
            <a:r>
              <a:rPr lang="fa-IR" dirty="0" smtClean="0">
                <a:solidFill>
                  <a:srgbClr val="FF0000"/>
                </a:solidFill>
                <a:cs typeface="B Lotus" pitchFamily="2" charset="-78"/>
              </a:rPr>
              <a:t>برقرار است.</a:t>
            </a:r>
            <a:endParaRPr lang="fa-IR" dirty="0" smtClean="0">
              <a:cs typeface="B Lotus" pitchFamily="2" charset="-78"/>
            </a:endParaRPr>
          </a:p>
        </p:txBody>
      </p:sp>
      <p:sp>
        <p:nvSpPr>
          <p:cNvPr id="12" name="Slide Number Placeholder 11"/>
          <p:cNvSpPr>
            <a:spLocks noGrp="1"/>
          </p:cNvSpPr>
          <p:nvPr>
            <p:ph type="sldNum" sz="quarter" idx="12"/>
          </p:nvPr>
        </p:nvSpPr>
        <p:spPr/>
        <p:txBody>
          <a:bodyPr/>
          <a:lstStyle/>
          <a:p>
            <a:fld id="{706D142D-6E4C-458B-82A7-8156520CF122}" type="slidenum">
              <a:rPr lang="en-US" smtClean="0"/>
              <a:pPr/>
              <a:t>17</a:t>
            </a:fld>
            <a:endParaRPr lang="en-US"/>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anim calcmode="lin" valueType="num">
                                      <p:cBhvr>
                                        <p:cTn id="8" dur="2000" fill="hold"/>
                                        <p:tgtEl>
                                          <p:spTgt spid="13"/>
                                        </p:tgtEl>
                                        <p:attrNameLst>
                                          <p:attrName>style.rotation</p:attrName>
                                        </p:attrNameLst>
                                      </p:cBhvr>
                                      <p:tavLst>
                                        <p:tav tm="0">
                                          <p:val>
                                            <p:fltVal val="720"/>
                                          </p:val>
                                        </p:tav>
                                        <p:tav tm="100000">
                                          <p:val>
                                            <p:fltVal val="0"/>
                                          </p:val>
                                        </p:tav>
                                      </p:tavLst>
                                    </p:anim>
                                    <p:anim calcmode="lin" valueType="num">
                                      <p:cBhvr>
                                        <p:cTn id="9" dur="2000" fill="hold"/>
                                        <p:tgtEl>
                                          <p:spTgt spid="13"/>
                                        </p:tgtEl>
                                        <p:attrNameLst>
                                          <p:attrName>ppt_h</p:attrName>
                                        </p:attrNameLst>
                                      </p:cBhvr>
                                      <p:tavLst>
                                        <p:tav tm="0">
                                          <p:val>
                                            <p:fltVal val="0"/>
                                          </p:val>
                                        </p:tav>
                                        <p:tav tm="100000">
                                          <p:val>
                                            <p:strVal val="#ppt_h"/>
                                          </p:val>
                                        </p:tav>
                                      </p:tavLst>
                                    </p:anim>
                                    <p:anim calcmode="lin" valueType="num">
                                      <p:cBhvr>
                                        <p:cTn id="10" dur="2000" fill="hold"/>
                                        <p:tgtEl>
                                          <p:spTgt spid="1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19" presetClass="emph" presetSubtype="0" fill="hold" nodeType="afterEffect">
                                  <p:stCondLst>
                                    <p:cond delay="0"/>
                                  </p:stCondLst>
                                  <p:childTnLst>
                                    <p:animClr clrSpc="rgb" dir="cw">
                                      <p:cBhvr override="childStyle">
                                        <p:cTn id="13" dur="500" fill="hold"/>
                                        <p:tgtEl>
                                          <p:spTgt spid="15">
                                            <p:txEl>
                                              <p:pRg st="5" end="5"/>
                                            </p:txEl>
                                          </p:spTgt>
                                        </p:tgtEl>
                                        <p:attrNameLst>
                                          <p:attrName>style.color</p:attrName>
                                        </p:attrNameLst>
                                      </p:cBhvr>
                                      <p:to>
                                        <a:srgbClr val="002060"/>
                                      </p:to>
                                    </p:animClr>
                                    <p:animClr clrSpc="rgb" dir="cw">
                                      <p:cBhvr>
                                        <p:cTn id="14" dur="500" fill="hold"/>
                                        <p:tgtEl>
                                          <p:spTgt spid="15">
                                            <p:txEl>
                                              <p:pRg st="5" end="5"/>
                                            </p:txEl>
                                          </p:spTgt>
                                        </p:tgtEl>
                                        <p:attrNameLst>
                                          <p:attrName>fillcolor</p:attrName>
                                        </p:attrNameLst>
                                      </p:cBhvr>
                                      <p:to>
                                        <a:srgbClr val="002060"/>
                                      </p:to>
                                    </p:animClr>
                                    <p:set>
                                      <p:cBhvr>
                                        <p:cTn id="15" dur="500" fill="hold"/>
                                        <p:tgtEl>
                                          <p:spTgt spid="15">
                                            <p:txEl>
                                              <p:pRg st="5" end="5"/>
                                            </p:txEl>
                                          </p:spTgt>
                                        </p:tgtEl>
                                        <p:attrNameLst>
                                          <p:attrName>fill.type</p:attrName>
                                        </p:attrNameLst>
                                      </p:cBhvr>
                                      <p:to>
                                        <p:strVal val="solid"/>
                                      </p:to>
                                    </p:set>
                                    <p:set>
                                      <p:cBhvr>
                                        <p:cTn id="16" dur="500" fill="hold"/>
                                        <p:tgtEl>
                                          <p:spTgt spid="15">
                                            <p:txEl>
                                              <p:pRg st="5" end="5"/>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494528" y="1500174"/>
            <a:ext cx="3017173" cy="461665"/>
          </a:xfrm>
          <a:prstGeom prst="rect">
            <a:avLst/>
          </a:prstGeom>
          <a:noFill/>
          <a:ln w="9525">
            <a:noFill/>
            <a:miter lim="800000"/>
            <a:headEnd/>
            <a:tailEnd/>
          </a:ln>
          <a:effectLst/>
        </p:spPr>
        <p:txBody>
          <a:bodyPr wrap="none">
            <a:spAutoFit/>
          </a:bodyPr>
          <a:lstStyle/>
          <a:p>
            <a:pPr algn="r">
              <a:buFont typeface="Wingdings" pitchFamily="2" charset="2"/>
              <a:buChar char="§"/>
            </a:pPr>
            <a:r>
              <a:rPr lang="en-US" sz="2400" dirty="0">
                <a:latin typeface="Times New Roman" pitchFamily="18" charset="0"/>
              </a:rPr>
              <a:t> </a:t>
            </a:r>
            <a:r>
              <a:rPr lang="fa-IR" sz="2400" dirty="0" smtClean="0"/>
              <a:t>عضو پوچ</a:t>
            </a:r>
            <a:r>
              <a:rPr lang="en-US" sz="2400" dirty="0" smtClean="0"/>
              <a:t> </a:t>
            </a:r>
            <a:r>
              <a:rPr lang="fa-IR" sz="2400" dirty="0" smtClean="0"/>
              <a:t> </a:t>
            </a:r>
            <a:r>
              <a:rPr lang="en-US" sz="2400" i="1" dirty="0" smtClean="0">
                <a:solidFill>
                  <a:srgbClr val="C00000"/>
                </a:solidFill>
              </a:rPr>
              <a:t>Null Element</a:t>
            </a:r>
            <a:endParaRPr lang="en-US" sz="2400" i="1" dirty="0">
              <a:solidFill>
                <a:srgbClr val="C00000"/>
              </a:solidFill>
              <a:latin typeface="Times New Roman" pitchFamily="18" charset="0"/>
            </a:endParaRPr>
          </a:p>
        </p:txBody>
      </p:sp>
      <p:graphicFrame>
        <p:nvGraphicFramePr>
          <p:cNvPr id="14339" name="Object 3"/>
          <p:cNvGraphicFramePr>
            <a:graphicFrameLocks noChangeAspect="1"/>
          </p:cNvGraphicFramePr>
          <p:nvPr/>
        </p:nvGraphicFramePr>
        <p:xfrm>
          <a:off x="928662" y="2071678"/>
          <a:ext cx="2684462" cy="2713037"/>
        </p:xfrm>
        <a:graphic>
          <a:graphicData uri="http://schemas.openxmlformats.org/presentationml/2006/ole">
            <mc:AlternateContent xmlns:mc="http://schemas.openxmlformats.org/markup-compatibility/2006">
              <mc:Choice xmlns:v="urn:schemas-microsoft-com:vml" Requires="v">
                <p:oleObj spid="_x0000_s265224" name="Equation" r:id="rId4" imgW="1307880" imgH="1320480" progId="Equation.3">
                  <p:embed/>
                </p:oleObj>
              </mc:Choice>
              <mc:Fallback>
                <p:oleObj name="Equation" r:id="rId4" imgW="1307880" imgH="132048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8662" y="2071678"/>
                        <a:ext cx="2684462" cy="27130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0" name="Text Box 4"/>
          <p:cNvSpPr txBox="1">
            <a:spLocks noChangeArrowheads="1"/>
          </p:cNvSpPr>
          <p:nvPr/>
        </p:nvSpPr>
        <p:spPr bwMode="auto">
          <a:xfrm>
            <a:off x="5422148" y="1571612"/>
            <a:ext cx="3071675" cy="461665"/>
          </a:xfrm>
          <a:prstGeom prst="rect">
            <a:avLst/>
          </a:prstGeom>
          <a:noFill/>
          <a:ln w="9525">
            <a:noFill/>
            <a:miter lim="800000"/>
            <a:headEnd/>
            <a:tailEnd/>
          </a:ln>
          <a:effectLst/>
        </p:spPr>
        <p:txBody>
          <a:bodyPr wrap="none">
            <a:spAutoFit/>
          </a:bodyPr>
          <a:lstStyle/>
          <a:p>
            <a:pPr algn="r">
              <a:buFont typeface="Wingdings" pitchFamily="2" charset="2"/>
              <a:buChar char="§"/>
            </a:pPr>
            <a:r>
              <a:rPr lang="en-US" sz="2400" dirty="0">
                <a:latin typeface="Times New Roman" pitchFamily="18" charset="0"/>
              </a:rPr>
              <a:t> </a:t>
            </a:r>
            <a:r>
              <a:rPr lang="fa-IR" sz="2400" dirty="0"/>
              <a:t> </a:t>
            </a:r>
            <a:r>
              <a:rPr lang="fa-IR" sz="2400" dirty="0" smtClean="0"/>
              <a:t>قاعده جذب </a:t>
            </a:r>
            <a:r>
              <a:rPr lang="en-US" sz="2400" i="1" dirty="0" smtClean="0">
                <a:solidFill>
                  <a:srgbClr val="C00000"/>
                </a:solidFill>
              </a:rPr>
              <a:t>Absorption</a:t>
            </a:r>
            <a:r>
              <a:rPr lang="fa-IR" sz="2400" dirty="0" smtClean="0"/>
              <a:t> </a:t>
            </a:r>
            <a:endParaRPr lang="en-US" sz="2400" dirty="0">
              <a:latin typeface="Times New Roman" pitchFamily="18" charset="0"/>
            </a:endParaRPr>
          </a:p>
        </p:txBody>
      </p:sp>
      <p:graphicFrame>
        <p:nvGraphicFramePr>
          <p:cNvPr id="14341" name="Object 5"/>
          <p:cNvGraphicFramePr>
            <a:graphicFrameLocks noChangeAspect="1"/>
          </p:cNvGraphicFramePr>
          <p:nvPr/>
        </p:nvGraphicFramePr>
        <p:xfrm>
          <a:off x="5643570" y="2143116"/>
          <a:ext cx="2135188" cy="1762125"/>
        </p:xfrm>
        <a:graphic>
          <a:graphicData uri="http://schemas.openxmlformats.org/presentationml/2006/ole">
            <mc:AlternateContent xmlns:mc="http://schemas.openxmlformats.org/markup-compatibility/2006">
              <mc:Choice xmlns:v="urn:schemas-microsoft-com:vml" Requires="v">
                <p:oleObj spid="_x0000_s265225" name="Equation" r:id="rId6" imgW="1015920" imgH="838080" progId="Equation.3">
                  <p:embed/>
                </p:oleObj>
              </mc:Choice>
              <mc:Fallback>
                <p:oleObj name="Equation" r:id="rId6" imgW="1015920" imgH="838080" progId="Equation.3">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43570" y="2143116"/>
                        <a:ext cx="2135188" cy="1762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43"/>
          <p:cNvSpPr txBox="1">
            <a:spLocks noChangeArrowheads="1"/>
          </p:cNvSpPr>
          <p:nvPr/>
        </p:nvSpPr>
        <p:spPr bwMode="auto">
          <a:xfrm>
            <a:off x="5286380" y="142852"/>
            <a:ext cx="340042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fa-IR" sz="3200" b="1" i="0" u="none" strike="noStrike" kern="1200" cap="none" spc="0" normalizeH="0" baseline="0" noProof="0" dirty="0" smtClean="0">
                <a:ln>
                  <a:noFill/>
                </a:ln>
                <a:solidFill>
                  <a:srgbClr val="000099"/>
                </a:solidFill>
                <a:effectLst>
                  <a:outerShdw blurRad="38100" dist="38100" dir="2700000" algn="tl">
                    <a:srgbClr val="C0C0C0"/>
                  </a:outerShdw>
                </a:effectLst>
                <a:uLnTx/>
                <a:uFillTx/>
                <a:latin typeface="Times New Roman" pitchFamily="18" charset="0"/>
                <a:ea typeface="+mj-ea"/>
                <a:cs typeface="B Titr" pitchFamily="2" charset="-78"/>
              </a:rPr>
              <a:t>- قضایای جبر بول</a:t>
            </a:r>
            <a:endParaRPr kumimoji="0" lang="en-US" sz="32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itchFamily="18" charset="0"/>
              <a:ea typeface="+mj-ea"/>
              <a:cs typeface="B Titr" pitchFamily="2" charset="-78"/>
            </a:endParaRPr>
          </a:p>
        </p:txBody>
      </p:sp>
      <p:graphicFrame>
        <p:nvGraphicFramePr>
          <p:cNvPr id="265220" name="Object 4"/>
          <p:cNvGraphicFramePr>
            <a:graphicFrameLocks noChangeAspect="1"/>
          </p:cNvGraphicFramePr>
          <p:nvPr/>
        </p:nvGraphicFramePr>
        <p:xfrm>
          <a:off x="3857620" y="5357826"/>
          <a:ext cx="1681163" cy="908050"/>
        </p:xfrm>
        <a:graphic>
          <a:graphicData uri="http://schemas.openxmlformats.org/presentationml/2006/ole">
            <mc:AlternateContent xmlns:mc="http://schemas.openxmlformats.org/markup-compatibility/2006">
              <mc:Choice xmlns:v="urn:schemas-microsoft-com:vml" Requires="v">
                <p:oleObj spid="_x0000_s265226" name="Equation" r:id="rId8" imgW="799920" imgH="431640" progId="Equation.3">
                  <p:embed/>
                </p:oleObj>
              </mc:Choice>
              <mc:Fallback>
                <p:oleObj name="Equation" r:id="rId8" imgW="799920" imgH="431640" progId="Equation.3">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57620" y="5357826"/>
                        <a:ext cx="1681163" cy="908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 Box 4"/>
          <p:cNvSpPr txBox="1">
            <a:spLocks noChangeArrowheads="1"/>
          </p:cNvSpPr>
          <p:nvPr/>
        </p:nvSpPr>
        <p:spPr bwMode="auto">
          <a:xfrm>
            <a:off x="5000628" y="4714884"/>
            <a:ext cx="3474029" cy="461665"/>
          </a:xfrm>
          <a:prstGeom prst="rect">
            <a:avLst/>
          </a:prstGeom>
          <a:noFill/>
          <a:ln w="9525">
            <a:noFill/>
            <a:miter lim="800000"/>
            <a:headEnd/>
            <a:tailEnd/>
          </a:ln>
          <a:effectLst/>
        </p:spPr>
        <p:txBody>
          <a:bodyPr wrap="none">
            <a:spAutoFit/>
          </a:bodyPr>
          <a:lstStyle/>
          <a:p>
            <a:pPr algn="r">
              <a:buFont typeface="Wingdings" pitchFamily="2" charset="2"/>
              <a:buChar char="§"/>
            </a:pPr>
            <a:r>
              <a:rPr lang="en-US" sz="2400" dirty="0">
                <a:latin typeface="Times New Roman" pitchFamily="18" charset="0"/>
              </a:rPr>
              <a:t> </a:t>
            </a:r>
            <a:r>
              <a:rPr lang="fa-IR" sz="2400" dirty="0"/>
              <a:t> </a:t>
            </a:r>
            <a:r>
              <a:rPr lang="fa-IR" sz="2400" dirty="0" smtClean="0"/>
              <a:t>بنابراین طبق اصل </a:t>
            </a:r>
            <a:r>
              <a:rPr lang="fa-IR" sz="2400" dirty="0" smtClean="0">
                <a:solidFill>
                  <a:srgbClr val="C00000"/>
                </a:solidFill>
              </a:rPr>
              <a:t>دوگان</a:t>
            </a:r>
            <a:r>
              <a:rPr lang="fa-IR" sz="2400" dirty="0" smtClean="0"/>
              <a:t> داریم: </a:t>
            </a:r>
            <a:endParaRPr lang="en-US" sz="2400" dirty="0">
              <a:latin typeface="Times New Roman" pitchFamily="18" charset="0"/>
            </a:endParaRPr>
          </a:p>
        </p:txBody>
      </p:sp>
      <p:sp>
        <p:nvSpPr>
          <p:cNvPr id="9" name="Slide Number Placeholder 8"/>
          <p:cNvSpPr>
            <a:spLocks noGrp="1"/>
          </p:cNvSpPr>
          <p:nvPr>
            <p:ph type="sldNum" sz="quarter" idx="12"/>
          </p:nvPr>
        </p:nvSpPr>
        <p:spPr/>
        <p:txBody>
          <a:bodyPr/>
          <a:lstStyle/>
          <a:p>
            <a:fld id="{1E896252-0B55-4A90-812D-9C2FCCF6CDC0}" type="slidenum">
              <a:rPr lang="en-US" smtClean="0"/>
              <a:pPr/>
              <a:t>18</a:t>
            </a:fld>
            <a:endParaRPr lang="en-US"/>
          </a:p>
        </p:txBody>
      </p:sp>
    </p:spTree>
  </p:cSld>
  <p:clrMapOvr>
    <a:overrideClrMapping bg1="lt1" tx1="dk1" bg2="lt2" tx2="dk2" accent1="accent1" accent2="accent2" accent3="accent3" accent4="accent4" accent5="accent5" accent6="accent6" hlink="hlink" folHlink="folHlink"/>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14338"/>
                                        </p:tgtEl>
                                        <p:attrNameLst>
                                          <p:attrName>style.visibility</p:attrName>
                                        </p:attrNameLst>
                                      </p:cBhvr>
                                      <p:to>
                                        <p:strVal val="visible"/>
                                      </p:to>
                                    </p:set>
                                    <p:set>
                                      <p:cBhvr>
                                        <p:cTn id="7" dur="228" fill="hold">
                                          <p:stCondLst>
                                            <p:cond delay="0"/>
                                          </p:stCondLst>
                                        </p:cTn>
                                        <p:tgtEl>
                                          <p:spTgt spid="14338"/>
                                        </p:tgtEl>
                                        <p:attrNameLst>
                                          <p:attrName>style.rotation</p:attrName>
                                        </p:attrNameLst>
                                      </p:cBhvr>
                                      <p:to>
                                        <p:strVal val="-45.0"/>
                                      </p:to>
                                    </p:set>
                                    <p:anim calcmode="lin" valueType="num">
                                      <p:cBhvr>
                                        <p:cTn id="8" dur="228" fill="hold">
                                          <p:stCondLst>
                                            <p:cond delay="228"/>
                                          </p:stCondLst>
                                        </p:cTn>
                                        <p:tgtEl>
                                          <p:spTgt spid="14338"/>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14338"/>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14338"/>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14338"/>
                                        </p:tgtEl>
                                        <p:attrNameLst>
                                          <p:attrName>ppt_y</p:attrName>
                                        </p:attrNameLst>
                                      </p:cBhvr>
                                      <p:tavLst>
                                        <p:tav tm="0">
                                          <p:val>
                                            <p:strVal val="#ppt_y-(0.354*#ppt_w-0.172*#ppt_h)"/>
                                          </p:val>
                                        </p:tav>
                                        <p:tav tm="100000">
                                          <p:val>
                                            <p:strVal val="#ppt_y"/>
                                          </p:val>
                                        </p:tav>
                                      </p:tavLst>
                                    </p:anim>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14340"/>
                                        </p:tgtEl>
                                        <p:attrNameLst>
                                          <p:attrName>style.visibility</p:attrName>
                                        </p:attrNameLst>
                                      </p:cBhvr>
                                      <p:to>
                                        <p:strVal val="visible"/>
                                      </p:to>
                                    </p:set>
                                    <p:anim by="(-#ppt_w*2)" calcmode="lin" valueType="num">
                                      <p:cBhvr rctx="PPT">
                                        <p:cTn id="14" dur="250" autoRev="1" fill="hold">
                                          <p:stCondLst>
                                            <p:cond delay="0"/>
                                          </p:stCondLst>
                                        </p:cTn>
                                        <p:tgtEl>
                                          <p:spTgt spid="14340"/>
                                        </p:tgtEl>
                                        <p:attrNameLst>
                                          <p:attrName>ppt_w</p:attrName>
                                        </p:attrNameLst>
                                      </p:cBhvr>
                                    </p:anim>
                                    <p:anim by="(#ppt_w*0.50)" calcmode="lin" valueType="num">
                                      <p:cBhvr>
                                        <p:cTn id="15" dur="250" decel="50000" autoRev="1" fill="hold">
                                          <p:stCondLst>
                                            <p:cond delay="0"/>
                                          </p:stCondLst>
                                        </p:cTn>
                                        <p:tgtEl>
                                          <p:spTgt spid="14340"/>
                                        </p:tgtEl>
                                        <p:attrNameLst>
                                          <p:attrName>ppt_x</p:attrName>
                                        </p:attrNameLst>
                                      </p:cBhvr>
                                    </p:anim>
                                    <p:anim from="(-#ppt_h/2)" to="(#ppt_y)" calcmode="lin" valueType="num">
                                      <p:cBhvr>
                                        <p:cTn id="16" dur="500" fill="hold">
                                          <p:stCondLst>
                                            <p:cond delay="0"/>
                                          </p:stCondLst>
                                        </p:cTn>
                                        <p:tgtEl>
                                          <p:spTgt spid="14340"/>
                                        </p:tgtEl>
                                        <p:attrNameLst>
                                          <p:attrName>ppt_y</p:attrName>
                                        </p:attrNameLst>
                                      </p:cBhvr>
                                    </p:anim>
                                    <p:animRot by="21600000">
                                      <p:cBhvr>
                                        <p:cTn id="17" dur="500" fill="hold">
                                          <p:stCondLst>
                                            <p:cond delay="0"/>
                                          </p:stCondLst>
                                        </p:cTn>
                                        <p:tgtEl>
                                          <p:spTgt spid="143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9" name="Object 3"/>
          <p:cNvGraphicFramePr>
            <a:graphicFrameLocks noChangeAspect="1"/>
          </p:cNvGraphicFramePr>
          <p:nvPr/>
        </p:nvGraphicFramePr>
        <p:xfrm>
          <a:off x="1428728" y="2214554"/>
          <a:ext cx="2266950" cy="1825625"/>
        </p:xfrm>
        <a:graphic>
          <a:graphicData uri="http://schemas.openxmlformats.org/presentationml/2006/ole">
            <mc:AlternateContent xmlns:mc="http://schemas.openxmlformats.org/markup-compatibility/2006">
              <mc:Choice xmlns:v="urn:schemas-microsoft-com:vml" Requires="v">
                <p:oleObj spid="_x0000_s275464" name="Equation" r:id="rId3" imgW="1104840" imgH="888840" progId="Equation.3">
                  <p:embed/>
                </p:oleObj>
              </mc:Choice>
              <mc:Fallback>
                <p:oleObj name="Equation" r:id="rId3" imgW="1104840" imgH="8888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8728" y="2214554"/>
                        <a:ext cx="2266950" cy="1825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0" name="Text Box 4"/>
          <p:cNvSpPr txBox="1">
            <a:spLocks noChangeArrowheads="1"/>
          </p:cNvSpPr>
          <p:nvPr/>
        </p:nvSpPr>
        <p:spPr bwMode="auto">
          <a:xfrm>
            <a:off x="4572000" y="1571612"/>
            <a:ext cx="3921826" cy="461665"/>
          </a:xfrm>
          <a:prstGeom prst="rect">
            <a:avLst/>
          </a:prstGeom>
          <a:noFill/>
          <a:ln w="9525">
            <a:noFill/>
            <a:miter lim="800000"/>
            <a:headEnd/>
            <a:tailEnd/>
          </a:ln>
          <a:effectLst/>
        </p:spPr>
        <p:txBody>
          <a:bodyPr wrap="square">
            <a:spAutoFit/>
          </a:bodyPr>
          <a:lstStyle/>
          <a:p>
            <a:pPr algn="r">
              <a:buFont typeface="Wingdings" pitchFamily="2" charset="2"/>
              <a:buChar char="§"/>
            </a:pPr>
            <a:r>
              <a:rPr lang="en-US" sz="2400" dirty="0">
                <a:latin typeface="Times New Roman" pitchFamily="18" charset="0"/>
              </a:rPr>
              <a:t> </a:t>
            </a:r>
            <a:r>
              <a:rPr lang="fa-IR" sz="2400" dirty="0"/>
              <a:t> </a:t>
            </a:r>
            <a:r>
              <a:rPr lang="fa-IR" sz="2400" dirty="0" smtClean="0"/>
              <a:t>قاعد</a:t>
            </a:r>
            <a:r>
              <a:rPr lang="fa-IR" sz="2400" dirty="0"/>
              <a:t>ه</a:t>
            </a:r>
            <a:r>
              <a:rPr lang="fa-IR" sz="2400" dirty="0" smtClean="0"/>
              <a:t> شبه جذب </a:t>
            </a:r>
            <a:r>
              <a:rPr lang="en-US" sz="2400" i="1" dirty="0" smtClean="0">
                <a:solidFill>
                  <a:srgbClr val="C00000"/>
                </a:solidFill>
              </a:rPr>
              <a:t>Redundancy</a:t>
            </a:r>
            <a:endParaRPr lang="en-US" sz="2400" i="1" dirty="0">
              <a:solidFill>
                <a:srgbClr val="C00000"/>
              </a:solidFill>
              <a:latin typeface="Times New Roman" pitchFamily="18" charset="0"/>
            </a:endParaRPr>
          </a:p>
        </p:txBody>
      </p:sp>
      <p:graphicFrame>
        <p:nvGraphicFramePr>
          <p:cNvPr id="14341" name="Object 5"/>
          <p:cNvGraphicFramePr>
            <a:graphicFrameLocks noChangeAspect="1"/>
          </p:cNvGraphicFramePr>
          <p:nvPr/>
        </p:nvGraphicFramePr>
        <p:xfrm>
          <a:off x="5214942" y="2143116"/>
          <a:ext cx="3176588" cy="1870075"/>
        </p:xfrm>
        <a:graphic>
          <a:graphicData uri="http://schemas.openxmlformats.org/presentationml/2006/ole">
            <mc:AlternateContent xmlns:mc="http://schemas.openxmlformats.org/markup-compatibility/2006">
              <mc:Choice xmlns:v="urn:schemas-microsoft-com:vml" Requires="v">
                <p:oleObj spid="_x0000_s275465" name="Equation" r:id="rId5" imgW="1511280" imgH="888840" progId="Equation.3">
                  <p:embed/>
                </p:oleObj>
              </mc:Choice>
              <mc:Fallback>
                <p:oleObj name="Equation" r:id="rId5" imgW="1511280" imgH="88884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14942" y="2143116"/>
                        <a:ext cx="3176588" cy="1870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43"/>
          <p:cNvSpPr txBox="1">
            <a:spLocks noChangeArrowheads="1"/>
          </p:cNvSpPr>
          <p:nvPr/>
        </p:nvSpPr>
        <p:spPr bwMode="auto">
          <a:xfrm>
            <a:off x="5286380" y="142852"/>
            <a:ext cx="340042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fa-IR" sz="3200" b="1" i="0" u="none" strike="noStrike" kern="1200" cap="none" spc="0" normalizeH="0" baseline="0" noProof="0" dirty="0" smtClean="0">
                <a:ln>
                  <a:noFill/>
                </a:ln>
                <a:solidFill>
                  <a:srgbClr val="000099"/>
                </a:solidFill>
                <a:effectLst>
                  <a:outerShdw blurRad="38100" dist="38100" dir="2700000" algn="tl">
                    <a:srgbClr val="C0C0C0"/>
                  </a:outerShdw>
                </a:effectLst>
                <a:uLnTx/>
                <a:uFillTx/>
                <a:latin typeface="Times New Roman" pitchFamily="18" charset="0"/>
                <a:ea typeface="+mj-ea"/>
                <a:cs typeface="B Titr" pitchFamily="2" charset="-78"/>
              </a:rPr>
              <a:t>- قضایای جبر بول</a:t>
            </a:r>
            <a:endParaRPr kumimoji="0" lang="en-US" sz="32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itchFamily="18" charset="0"/>
              <a:ea typeface="+mj-ea"/>
              <a:cs typeface="B Titr" pitchFamily="2" charset="-78"/>
            </a:endParaRPr>
          </a:p>
        </p:txBody>
      </p:sp>
      <p:graphicFrame>
        <p:nvGraphicFramePr>
          <p:cNvPr id="265220" name="Object 4"/>
          <p:cNvGraphicFramePr>
            <a:graphicFrameLocks noChangeAspect="1"/>
          </p:cNvGraphicFramePr>
          <p:nvPr/>
        </p:nvGraphicFramePr>
        <p:xfrm>
          <a:off x="2471738" y="5357813"/>
          <a:ext cx="4456112" cy="908050"/>
        </p:xfrm>
        <a:graphic>
          <a:graphicData uri="http://schemas.openxmlformats.org/presentationml/2006/ole">
            <mc:AlternateContent xmlns:mc="http://schemas.openxmlformats.org/markup-compatibility/2006">
              <mc:Choice xmlns:v="urn:schemas-microsoft-com:vml" Requires="v">
                <p:oleObj spid="_x0000_s275466" name="Equation" r:id="rId7" imgW="2120760" imgH="431640" progId="Equation.3">
                  <p:embed/>
                </p:oleObj>
              </mc:Choice>
              <mc:Fallback>
                <p:oleObj name="Equation" r:id="rId7" imgW="2120760" imgH="431640" progId="Equation.3">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71738" y="5357813"/>
                        <a:ext cx="4456112" cy="908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 Box 4"/>
          <p:cNvSpPr txBox="1">
            <a:spLocks noChangeArrowheads="1"/>
          </p:cNvSpPr>
          <p:nvPr/>
        </p:nvSpPr>
        <p:spPr bwMode="auto">
          <a:xfrm>
            <a:off x="5351547" y="4500570"/>
            <a:ext cx="3060454" cy="461665"/>
          </a:xfrm>
          <a:prstGeom prst="rect">
            <a:avLst/>
          </a:prstGeom>
          <a:noFill/>
          <a:ln w="9525">
            <a:noFill/>
            <a:miter lim="800000"/>
            <a:headEnd/>
            <a:tailEnd/>
          </a:ln>
          <a:effectLst/>
        </p:spPr>
        <p:txBody>
          <a:bodyPr wrap="none">
            <a:spAutoFit/>
          </a:bodyPr>
          <a:lstStyle/>
          <a:p>
            <a:pPr algn="r">
              <a:buFont typeface="Wingdings" pitchFamily="2" charset="2"/>
              <a:buChar char="§"/>
            </a:pPr>
            <a:r>
              <a:rPr lang="en-US" sz="2400" dirty="0">
                <a:latin typeface="Times New Roman" pitchFamily="18" charset="0"/>
              </a:rPr>
              <a:t> </a:t>
            </a:r>
            <a:r>
              <a:rPr lang="fa-IR" sz="2400" dirty="0" smtClean="0">
                <a:latin typeface="Times New Roman" pitchFamily="18" charset="0"/>
              </a:rPr>
              <a:t> قاعده اجماع </a:t>
            </a:r>
            <a:r>
              <a:rPr lang="en-US" sz="2400" i="1" dirty="0" smtClean="0">
                <a:solidFill>
                  <a:srgbClr val="C00000"/>
                </a:solidFill>
                <a:latin typeface="Times New Roman" pitchFamily="18" charset="0"/>
              </a:rPr>
              <a:t>Consensus</a:t>
            </a:r>
            <a:r>
              <a:rPr lang="fa-IR" sz="2400" dirty="0" smtClean="0"/>
              <a:t> </a:t>
            </a:r>
            <a:endParaRPr lang="en-US" sz="2400" dirty="0">
              <a:latin typeface="Times New Roman" pitchFamily="18" charset="0"/>
            </a:endParaRPr>
          </a:p>
        </p:txBody>
      </p:sp>
      <p:sp>
        <p:nvSpPr>
          <p:cNvPr id="8" name="Slide Number Placeholder 7"/>
          <p:cNvSpPr>
            <a:spLocks noGrp="1"/>
          </p:cNvSpPr>
          <p:nvPr>
            <p:ph type="sldNum" sz="quarter" idx="12"/>
          </p:nvPr>
        </p:nvSpPr>
        <p:spPr/>
        <p:txBody>
          <a:bodyPr/>
          <a:lstStyle/>
          <a:p>
            <a:fld id="{1E896252-0B55-4A90-812D-9C2FCCF6CDC0}" type="slidenum">
              <a:rPr lang="en-US" smtClean="0"/>
              <a:pPr/>
              <a:t>19</a:t>
            </a:fld>
            <a:endParaRPr lang="en-US"/>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14340"/>
                                        </p:tgtEl>
                                        <p:attrNameLst>
                                          <p:attrName>style.visibility</p:attrName>
                                        </p:attrNameLst>
                                      </p:cBhvr>
                                      <p:to>
                                        <p:strVal val="visible"/>
                                      </p:to>
                                    </p:set>
                                    <p:animEffect transition="in" filter="fade">
                                      <p:cBhvr>
                                        <p:cTn id="7" dur="500"/>
                                        <p:tgtEl>
                                          <p:spTgt spid="14340"/>
                                        </p:tgtEl>
                                      </p:cBhvr>
                                    </p:animEffect>
                                    <p:anim calcmode="lin" valueType="num">
                                      <p:cBhvr>
                                        <p:cTn id="8" dur="500" fill="hold"/>
                                        <p:tgtEl>
                                          <p:spTgt spid="14340"/>
                                        </p:tgtEl>
                                        <p:attrNameLst>
                                          <p:attrName>ppt_x</p:attrName>
                                        </p:attrNameLst>
                                      </p:cBhvr>
                                      <p:tavLst>
                                        <p:tav tm="0">
                                          <p:val>
                                            <p:strVal val="#ppt_x-.1"/>
                                          </p:val>
                                        </p:tav>
                                        <p:tav tm="100000">
                                          <p:val>
                                            <p:strVal val="#ppt_x"/>
                                          </p:val>
                                        </p:tav>
                                      </p:tavLst>
                                    </p:anim>
                                    <p:anim calcmode="lin" valueType="num">
                                      <p:cBhvr>
                                        <p:cTn id="9" dur="500" fill="hold"/>
                                        <p:tgtEl>
                                          <p:spTgt spid="14340"/>
                                        </p:tgtEl>
                                        <p:attrNameLst>
                                          <p:attrName>ppt_y</p:attrName>
                                        </p:attrNameLst>
                                      </p:cBhvr>
                                      <p:tavLst>
                                        <p:tav tm="0">
                                          <p:val>
                                            <p:strVal val="#ppt_y"/>
                                          </p:val>
                                        </p:tav>
                                        <p:tav tm="100000">
                                          <p:val>
                                            <p:strVal val="#ppt_y"/>
                                          </p:val>
                                        </p:tav>
                                      </p:tavLst>
                                    </p:anim>
                                  </p:childTnLst>
                                </p:cTn>
                              </p:par>
                              <p:par>
                                <p:cTn id="10" presetID="34"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from="(-#ppt_w/2)" to="(#ppt_x)" calcmode="lin" valueType="num">
                                      <p:cBhvr>
                                        <p:cTn id="12" dur="600" fill="hold">
                                          <p:stCondLst>
                                            <p:cond delay="0"/>
                                          </p:stCondLst>
                                        </p:cTn>
                                        <p:tgtEl>
                                          <p:spTgt spid="10"/>
                                        </p:tgtEl>
                                        <p:attrNameLst>
                                          <p:attrName>ppt_x</p:attrName>
                                        </p:attrNameLst>
                                      </p:cBhvr>
                                    </p:anim>
                                    <p:anim from="0" to="-1.0" calcmode="lin" valueType="num">
                                      <p:cBhvr>
                                        <p:cTn id="13" dur="200" decel="50000" autoRev="1" fill="hold">
                                          <p:stCondLst>
                                            <p:cond delay="600"/>
                                          </p:stCondLst>
                                        </p:cTn>
                                        <p:tgtEl>
                                          <p:spTgt spid="10"/>
                                        </p:tgtEl>
                                        <p:attrNameLst>
                                          <p:attrName>xshear</p:attrName>
                                        </p:attrNameLst>
                                      </p:cBhvr>
                                    </p:anim>
                                    <p:animScale>
                                      <p:cBhvr>
                                        <p:cTn id="14" dur="200" decel="100000" autoRev="1" fill="hold">
                                          <p:stCondLst>
                                            <p:cond delay="600"/>
                                          </p:stCondLst>
                                        </p:cTn>
                                        <p:tgtEl>
                                          <p:spTgt spid="10"/>
                                        </p:tgtEl>
                                      </p:cBhvr>
                                      <p:from x="100000" y="100000"/>
                                      <p:to x="80000" y="100000"/>
                                    </p:animScale>
                                    <p:anim by="(#ppt_h/3+#ppt_w*0.1)" calcmode="lin" valueType="num">
                                      <p:cBhvr additive="sum">
                                        <p:cTn id="15" dur="200" decel="100000" autoRev="1" fill="hold">
                                          <p:stCondLst>
                                            <p:cond delay="600"/>
                                          </p:stCondLst>
                                        </p:cTn>
                                        <p:tgtEl>
                                          <p:spTgt spid="1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ctrTitle"/>
          </p:nvPr>
        </p:nvSpPr>
        <p:spPr>
          <a:xfrm>
            <a:off x="6286512" y="357166"/>
            <a:ext cx="2514600" cy="914400"/>
          </a:xfrm>
          <a:noFill/>
          <a:ln/>
        </p:spPr>
        <p:txBody>
          <a:bodyPr/>
          <a:lstStyle/>
          <a:p>
            <a:pPr algn="r" rtl="1"/>
            <a:r>
              <a:rPr lang="fa-IR" sz="3200" b="1" dirty="0">
                <a:solidFill>
                  <a:srgbClr val="C00000"/>
                </a:solidFill>
                <a:effectLst>
                  <a:outerShdw blurRad="38100" dist="38100" dir="2700000" algn="tl">
                    <a:srgbClr val="C0C0C0"/>
                  </a:outerShdw>
                </a:effectLst>
                <a:latin typeface="Times New Roman" pitchFamily="18" charset="0"/>
                <a:cs typeface="B Titr" pitchFamily="2" charset="-78"/>
              </a:rPr>
              <a:t>- رئوس مطالب</a:t>
            </a:r>
            <a:endParaRPr lang="en-GB" sz="3200" b="1" dirty="0">
              <a:solidFill>
                <a:srgbClr val="C00000"/>
              </a:solidFill>
              <a:effectLst>
                <a:outerShdw blurRad="38100" dist="38100" dir="2700000" algn="tl">
                  <a:srgbClr val="C0C0C0"/>
                </a:outerShdw>
              </a:effectLst>
              <a:latin typeface="Times New Roman" pitchFamily="18" charset="0"/>
              <a:cs typeface="B Titr" pitchFamily="2" charset="-78"/>
            </a:endParaRPr>
          </a:p>
        </p:txBody>
      </p:sp>
      <p:sp>
        <p:nvSpPr>
          <p:cNvPr id="1027" name="Rectangle 3"/>
          <p:cNvSpPr>
            <a:spLocks noGrp="1" noChangeArrowheads="1"/>
          </p:cNvSpPr>
          <p:nvPr>
            <p:ph type="subTitle" idx="1"/>
          </p:nvPr>
        </p:nvSpPr>
        <p:spPr>
          <a:xfrm>
            <a:off x="2357422" y="1643050"/>
            <a:ext cx="5483237" cy="2776542"/>
          </a:xfrm>
        </p:spPr>
        <p:txBody>
          <a:bodyPr/>
          <a:lstStyle/>
          <a:p>
            <a:pPr marL="812800" indent="-812800" algn="r" rtl="1">
              <a:lnSpc>
                <a:spcPct val="90000"/>
              </a:lnSpc>
              <a:buFont typeface="Wingdings" pitchFamily="2" charset="2"/>
              <a:buChar char=";"/>
            </a:pPr>
            <a:r>
              <a:rPr lang="fa-IR" sz="2800" b="1" dirty="0" smtClean="0">
                <a:solidFill>
                  <a:schemeClr val="accent3"/>
                </a:solidFill>
                <a:latin typeface="Times New Roman" pitchFamily="18" charset="0"/>
                <a:cs typeface="B Nazanin" pitchFamily="2" charset="-78"/>
              </a:rPr>
              <a:t>یادآوری جبر بول، اصول و قضایا</a:t>
            </a:r>
            <a:endParaRPr lang="fa-IR" sz="2800" b="1" dirty="0">
              <a:solidFill>
                <a:schemeClr val="accent3"/>
              </a:solidFill>
              <a:latin typeface="Times New Roman" pitchFamily="18" charset="0"/>
              <a:cs typeface="B Nazanin" pitchFamily="2" charset="-78"/>
            </a:endParaRPr>
          </a:p>
          <a:p>
            <a:pPr marL="812800" indent="-812800" algn="r" rtl="1">
              <a:lnSpc>
                <a:spcPct val="90000"/>
              </a:lnSpc>
              <a:buFont typeface="Wingdings" pitchFamily="2" charset="2"/>
              <a:buChar char=";"/>
            </a:pPr>
            <a:r>
              <a:rPr lang="fa-IR" sz="2800" b="1" dirty="0" smtClean="0">
                <a:solidFill>
                  <a:schemeClr val="accent3"/>
                </a:solidFill>
                <a:latin typeface="Times New Roman" pitchFamily="18" charset="0"/>
                <a:cs typeface="B Nazanin" pitchFamily="2" charset="-78"/>
              </a:rPr>
              <a:t>ساده سازی عبارات بولی</a:t>
            </a:r>
          </a:p>
          <a:p>
            <a:pPr marL="812800" indent="-812800" algn="r" rtl="1">
              <a:lnSpc>
                <a:spcPct val="90000"/>
              </a:lnSpc>
              <a:buFont typeface="Wingdings" pitchFamily="2" charset="2"/>
              <a:buChar char=";"/>
            </a:pPr>
            <a:r>
              <a:rPr lang="fa-IR" sz="2800" b="1" dirty="0" smtClean="0">
                <a:solidFill>
                  <a:schemeClr val="accent3"/>
                </a:solidFill>
                <a:latin typeface="Times New Roman" pitchFamily="18" charset="0"/>
                <a:cs typeface="B Nazanin" pitchFamily="2" charset="-78"/>
              </a:rPr>
              <a:t>جدول درستی</a:t>
            </a:r>
            <a:endParaRPr lang="fa-IR" sz="2800" b="1" dirty="0">
              <a:solidFill>
                <a:schemeClr val="accent3"/>
              </a:solidFill>
              <a:latin typeface="Times New Roman" pitchFamily="18" charset="0"/>
              <a:cs typeface="B Nazanin" pitchFamily="2" charset="-78"/>
            </a:endParaRPr>
          </a:p>
        </p:txBody>
      </p:sp>
      <p:sp>
        <p:nvSpPr>
          <p:cNvPr id="4" name="Slide Number Placeholder 5"/>
          <p:cNvSpPr>
            <a:spLocks noGrp="1"/>
          </p:cNvSpPr>
          <p:nvPr>
            <p:ph type="sldNum" sz="quarter" idx="12"/>
          </p:nvPr>
        </p:nvSpPr>
        <p:spPr/>
        <p:txBody>
          <a:bodyPr/>
          <a:lstStyle/>
          <a:p>
            <a:fld id="{804022CD-E423-42E4-A0A3-C1E41BE62131}" type="slidenum">
              <a:rPr lang="en-US"/>
              <a:pPr/>
              <a:t>2</a:t>
            </a:fld>
            <a:endParaRPr lang="en-US" dirty="0"/>
          </a:p>
        </p:txBody>
      </p:sp>
      <p:pic>
        <p:nvPicPr>
          <p:cNvPr id="5" name="Picture 4" descr="AND_07.gif"/>
          <p:cNvPicPr>
            <a:picLocks noChangeAspect="1"/>
          </p:cNvPicPr>
          <p:nvPr/>
        </p:nvPicPr>
        <p:blipFill>
          <a:blip r:embed="rId4"/>
          <a:stretch>
            <a:fillRect/>
          </a:stretch>
        </p:blipFill>
        <p:spPr>
          <a:xfrm>
            <a:off x="0" y="0"/>
            <a:ext cx="3381375" cy="2295525"/>
          </a:xfrm>
          <a:prstGeom prst="rect">
            <a:avLst/>
          </a:prstGeom>
        </p:spPr>
      </p:pic>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9" name="Text Box 5"/>
          <p:cNvSpPr txBox="1">
            <a:spLocks noChangeArrowheads="1"/>
          </p:cNvSpPr>
          <p:nvPr/>
        </p:nvSpPr>
        <p:spPr bwMode="auto">
          <a:xfrm>
            <a:off x="3272947" y="2285992"/>
            <a:ext cx="5561138" cy="523220"/>
          </a:xfrm>
          <a:prstGeom prst="rect">
            <a:avLst/>
          </a:prstGeom>
          <a:noFill/>
          <a:ln w="9525" algn="ctr">
            <a:noFill/>
            <a:miter lim="800000"/>
            <a:headEnd/>
            <a:tailEnd/>
          </a:ln>
          <a:effectLst/>
        </p:spPr>
        <p:txBody>
          <a:bodyPr wrap="none">
            <a:spAutoFit/>
          </a:bodyPr>
          <a:lstStyle/>
          <a:p>
            <a:pPr marL="342900" indent="-342900" algn="r">
              <a:spcBef>
                <a:spcPct val="20000"/>
              </a:spcBef>
              <a:buClr>
                <a:schemeClr val="tx2"/>
              </a:buClr>
              <a:buSzPct val="70000"/>
              <a:buFont typeface="Wingdings" pitchFamily="2" charset="2"/>
              <a:buNone/>
            </a:pPr>
            <a:r>
              <a:rPr lang="fa-IR" dirty="0" smtClean="0">
                <a:cs typeface="B Lotus" pitchFamily="2" charset="-78"/>
              </a:rPr>
              <a:t>این </a:t>
            </a:r>
            <a:r>
              <a:rPr lang="fa-IR" dirty="0">
                <a:cs typeface="B Lotus" pitchFamily="2" charset="-78"/>
              </a:rPr>
              <a:t>قانون </a:t>
            </a:r>
            <a:r>
              <a:rPr lang="fa-IR" dirty="0" smtClean="0">
                <a:cs typeface="B Lotus" pitchFamily="2" charset="-78"/>
              </a:rPr>
              <a:t>می </a:t>
            </a:r>
            <a:r>
              <a:rPr lang="fa-IR" dirty="0">
                <a:cs typeface="B Lotus" pitchFamily="2" charset="-78"/>
              </a:rPr>
              <a:t>تواند به صورت </a:t>
            </a:r>
            <a:r>
              <a:rPr lang="fa-IR" dirty="0" smtClean="0">
                <a:cs typeface="B Lotus" pitchFamily="2" charset="-78"/>
              </a:rPr>
              <a:t>زیر </a:t>
            </a:r>
            <a:r>
              <a:rPr lang="fa-IR" b="1" dirty="0" smtClean="0">
                <a:solidFill>
                  <a:srgbClr val="009900"/>
                </a:solidFill>
                <a:cs typeface="B Lotus" pitchFamily="2" charset="-78"/>
              </a:rPr>
              <a:t>تعمیم</a:t>
            </a:r>
            <a:r>
              <a:rPr lang="fa-IR" dirty="0" smtClean="0">
                <a:cs typeface="B Lotus" pitchFamily="2" charset="-78"/>
              </a:rPr>
              <a:t> پیدا </a:t>
            </a:r>
            <a:r>
              <a:rPr lang="fa-IR" dirty="0">
                <a:cs typeface="B Lotus" pitchFamily="2" charset="-78"/>
              </a:rPr>
              <a:t>کند:</a:t>
            </a:r>
            <a:endParaRPr lang="en-US" dirty="0">
              <a:cs typeface="B Lotus" pitchFamily="2" charset="-78"/>
            </a:endParaRPr>
          </a:p>
        </p:txBody>
      </p:sp>
      <p:graphicFrame>
        <p:nvGraphicFramePr>
          <p:cNvPr id="274434" name="Object 2"/>
          <p:cNvGraphicFramePr>
            <a:graphicFrameLocks noChangeAspect="1"/>
          </p:cNvGraphicFramePr>
          <p:nvPr/>
        </p:nvGraphicFramePr>
        <p:xfrm>
          <a:off x="1071538" y="1000108"/>
          <a:ext cx="2357437" cy="1179512"/>
        </p:xfrm>
        <a:graphic>
          <a:graphicData uri="http://schemas.openxmlformats.org/presentationml/2006/ole">
            <mc:AlternateContent xmlns:mc="http://schemas.openxmlformats.org/markup-compatibility/2006">
              <mc:Choice xmlns:v="urn:schemas-microsoft-com:vml" Requires="v">
                <p:oleObj spid="_x0000_s274440" name="Equation" r:id="rId4" imgW="863280" imgH="431640" progId="Equation.3">
                  <p:embed/>
                </p:oleObj>
              </mc:Choice>
              <mc:Fallback>
                <p:oleObj name="Equation" r:id="rId4" imgW="863280" imgH="43164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1538" y="1000108"/>
                        <a:ext cx="2357437" cy="11795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2"/>
          <p:cNvSpPr>
            <a:spLocks noChangeArrowheads="1"/>
          </p:cNvSpPr>
          <p:nvPr/>
        </p:nvSpPr>
        <p:spPr bwMode="auto">
          <a:xfrm>
            <a:off x="4572000" y="214290"/>
            <a:ext cx="4311654" cy="1143000"/>
          </a:xfrm>
          <a:prstGeom prst="rect">
            <a:avLst/>
          </a:prstGeom>
          <a:noFill/>
          <a:ln w="9525">
            <a:noFill/>
            <a:miter lim="800000"/>
            <a:headEnd/>
            <a:tailEnd/>
          </a:ln>
          <a:effectLst/>
        </p:spPr>
        <p:txBody>
          <a:bodyPr anchor="b"/>
          <a:lstStyle/>
          <a:p>
            <a:pPr algn="r">
              <a:buNone/>
            </a:pPr>
            <a:r>
              <a:rPr lang="fa-IR" sz="3200" b="1" dirty="0" smtClean="0">
                <a:solidFill>
                  <a:schemeClr val="accent2">
                    <a:lumMod val="75000"/>
                  </a:schemeClr>
                </a:solidFill>
              </a:rPr>
              <a:t>- </a:t>
            </a:r>
            <a:r>
              <a:rPr lang="fa-IR" sz="3600" dirty="0" smtClean="0">
                <a:solidFill>
                  <a:srgbClr val="000099"/>
                </a:solidFill>
                <a:cs typeface="B Lotus" pitchFamily="2" charset="-78"/>
              </a:rPr>
              <a:t>قانون دمورگان </a:t>
            </a:r>
            <a:r>
              <a:rPr lang="en-US" i="1" dirty="0" err="1" smtClean="0">
                <a:solidFill>
                  <a:srgbClr val="C00000"/>
                </a:solidFill>
                <a:cs typeface="B Lotus" pitchFamily="2" charset="-78"/>
              </a:rPr>
              <a:t>DeMorgan</a:t>
            </a:r>
            <a:r>
              <a:rPr lang="fa-IR" sz="3200" dirty="0" smtClean="0">
                <a:solidFill>
                  <a:schemeClr val="accent2">
                    <a:lumMod val="75000"/>
                  </a:schemeClr>
                </a:solidFill>
                <a:latin typeface="Times New Roman" pitchFamily="18" charset="0"/>
                <a:cs typeface="Zar" pitchFamily="2" charset="-78"/>
              </a:rPr>
              <a:t>:</a:t>
            </a:r>
            <a:endParaRPr lang="en-US" sz="3200" dirty="0">
              <a:solidFill>
                <a:schemeClr val="accent2">
                  <a:lumMod val="75000"/>
                </a:schemeClr>
              </a:solidFill>
              <a:latin typeface="Times New Roman" pitchFamily="18" charset="0"/>
              <a:cs typeface="Zar" pitchFamily="2" charset="-78"/>
            </a:endParaRPr>
          </a:p>
        </p:txBody>
      </p:sp>
      <p:graphicFrame>
        <p:nvGraphicFramePr>
          <p:cNvPr id="274435" name="Object 3"/>
          <p:cNvGraphicFramePr>
            <a:graphicFrameLocks noChangeAspect="1"/>
          </p:cNvGraphicFramePr>
          <p:nvPr/>
        </p:nvGraphicFramePr>
        <p:xfrm>
          <a:off x="836613" y="3071813"/>
          <a:ext cx="4265612" cy="1179512"/>
        </p:xfrm>
        <a:graphic>
          <a:graphicData uri="http://schemas.openxmlformats.org/presentationml/2006/ole">
            <mc:AlternateContent xmlns:mc="http://schemas.openxmlformats.org/markup-compatibility/2006">
              <mc:Choice xmlns:v="urn:schemas-microsoft-com:vml" Requires="v">
                <p:oleObj spid="_x0000_s274441" name="Equation" r:id="rId6" imgW="1562040" imgH="431640" progId="Equation.3">
                  <p:embed/>
                </p:oleObj>
              </mc:Choice>
              <mc:Fallback>
                <p:oleObj name="Equation" r:id="rId6" imgW="1562040" imgH="431640" progId="Equation.3">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6613" y="3071813"/>
                        <a:ext cx="4265612" cy="11795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2"/>
          <p:cNvGraphicFramePr>
            <a:graphicFrameLocks noChangeAspect="1"/>
          </p:cNvGraphicFramePr>
          <p:nvPr/>
        </p:nvGraphicFramePr>
        <p:xfrm>
          <a:off x="2857488" y="5357826"/>
          <a:ext cx="1038225" cy="520700"/>
        </p:xfrm>
        <a:graphic>
          <a:graphicData uri="http://schemas.openxmlformats.org/presentationml/2006/ole">
            <mc:AlternateContent xmlns:mc="http://schemas.openxmlformats.org/markup-compatibility/2006">
              <mc:Choice xmlns:v="urn:schemas-microsoft-com:vml" Requires="v">
                <p:oleObj spid="_x0000_s274442" name="Equation" r:id="rId8" imgW="380880" imgH="190440" progId="Equation.3">
                  <p:embed/>
                </p:oleObj>
              </mc:Choice>
              <mc:Fallback>
                <p:oleObj name="Equation" r:id="rId8" imgW="380880" imgH="190440" progId="Equation.3">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57488" y="5357826"/>
                        <a:ext cx="1038225" cy="520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2"/>
          <p:cNvSpPr>
            <a:spLocks noChangeArrowheads="1"/>
          </p:cNvSpPr>
          <p:nvPr/>
        </p:nvSpPr>
        <p:spPr bwMode="auto">
          <a:xfrm>
            <a:off x="2714612" y="4500570"/>
            <a:ext cx="6097604" cy="642934"/>
          </a:xfrm>
          <a:prstGeom prst="rect">
            <a:avLst/>
          </a:prstGeom>
          <a:noFill/>
          <a:ln w="9525">
            <a:noFill/>
            <a:miter lim="800000"/>
            <a:headEnd/>
            <a:tailEnd/>
          </a:ln>
          <a:effectLst/>
        </p:spPr>
        <p:txBody>
          <a:bodyPr anchor="b"/>
          <a:lstStyle/>
          <a:p>
            <a:pPr algn="r">
              <a:buNone/>
            </a:pPr>
            <a:r>
              <a:rPr lang="fa-IR" sz="3200" b="1" dirty="0" smtClean="0">
                <a:solidFill>
                  <a:schemeClr val="accent2">
                    <a:lumMod val="75000"/>
                  </a:schemeClr>
                </a:solidFill>
              </a:rPr>
              <a:t>- </a:t>
            </a:r>
            <a:r>
              <a:rPr lang="fa-IR" sz="3600" dirty="0" smtClean="0">
                <a:solidFill>
                  <a:srgbClr val="000099"/>
                </a:solidFill>
                <a:cs typeface="B Lotus" pitchFamily="2" charset="-78"/>
              </a:rPr>
              <a:t>قانون رجعت </a:t>
            </a:r>
            <a:r>
              <a:rPr lang="fa-IR" dirty="0" smtClean="0">
                <a:solidFill>
                  <a:srgbClr val="000099"/>
                </a:solidFill>
                <a:cs typeface="B Lotus" pitchFamily="2" charset="-78"/>
              </a:rPr>
              <a:t>(متممِ متمم) </a:t>
            </a:r>
            <a:r>
              <a:rPr lang="en-US" i="1" dirty="0" smtClean="0">
                <a:solidFill>
                  <a:srgbClr val="C00000"/>
                </a:solidFill>
                <a:cs typeface="B Lotus" pitchFamily="2" charset="-78"/>
              </a:rPr>
              <a:t>Involution</a:t>
            </a:r>
            <a:r>
              <a:rPr lang="fa-IR" sz="3200" dirty="0" smtClean="0">
                <a:solidFill>
                  <a:schemeClr val="accent2">
                    <a:lumMod val="75000"/>
                  </a:schemeClr>
                </a:solidFill>
                <a:latin typeface="Times New Roman" pitchFamily="18" charset="0"/>
                <a:cs typeface="Zar" pitchFamily="2" charset="-78"/>
              </a:rPr>
              <a:t>:</a:t>
            </a:r>
            <a:endParaRPr lang="en-US" sz="3200" dirty="0">
              <a:solidFill>
                <a:schemeClr val="accent2">
                  <a:lumMod val="75000"/>
                </a:schemeClr>
              </a:solidFill>
              <a:latin typeface="Times New Roman" pitchFamily="18" charset="0"/>
              <a:cs typeface="Zar" pitchFamily="2" charset="-78"/>
            </a:endParaRPr>
          </a:p>
        </p:txBody>
      </p:sp>
      <p:sp>
        <p:nvSpPr>
          <p:cNvPr id="8" name="Slide Number Placeholder 7"/>
          <p:cNvSpPr>
            <a:spLocks noGrp="1"/>
          </p:cNvSpPr>
          <p:nvPr>
            <p:ph type="sldNum" sz="quarter" idx="12"/>
          </p:nvPr>
        </p:nvSpPr>
        <p:spPr/>
        <p:txBody>
          <a:bodyPr/>
          <a:lstStyle/>
          <a:p>
            <a:fld id="{706D142D-6E4C-458B-82A7-8156520CF122}" type="slidenum">
              <a:rPr lang="en-US" smtClean="0"/>
              <a:pPr/>
              <a:t>20</a:t>
            </a:fld>
            <a:endParaRPr 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2469"/>
                                        </p:tgtEl>
                                        <p:attrNameLst>
                                          <p:attrName>style.visibility</p:attrName>
                                        </p:attrNameLst>
                                      </p:cBhvr>
                                      <p:to>
                                        <p:strVal val="visible"/>
                                      </p:to>
                                    </p:set>
                                    <p:animEffect transition="in" filter="wipe(right)">
                                      <p:cBhvr>
                                        <p:cTn id="7" dur="5000"/>
                                        <p:tgtEl>
                                          <p:spTgt spid="62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3"/>
          <p:cNvSpPr txBox="1">
            <a:spLocks noChangeArrowheads="1"/>
          </p:cNvSpPr>
          <p:nvPr/>
        </p:nvSpPr>
        <p:spPr bwMode="auto">
          <a:xfrm>
            <a:off x="5600736" y="142852"/>
            <a:ext cx="3400420" cy="7858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fa-IR" sz="3200" b="1" i="0" u="none" strike="noStrike" kern="1200" cap="none" spc="0" normalizeH="0" baseline="0" noProof="0" dirty="0" smtClean="0">
                <a:ln>
                  <a:noFill/>
                </a:ln>
                <a:solidFill>
                  <a:srgbClr val="000099"/>
                </a:solidFill>
                <a:effectLst>
                  <a:outerShdw blurRad="38100" dist="38100" dir="2700000" algn="tl">
                    <a:srgbClr val="C0C0C0"/>
                  </a:outerShdw>
                </a:effectLst>
                <a:uLnTx/>
                <a:uFillTx/>
                <a:latin typeface="Times New Roman" pitchFamily="18" charset="0"/>
                <a:ea typeface="+mj-ea"/>
                <a:cs typeface="B Titr" pitchFamily="2" charset="-78"/>
              </a:rPr>
              <a:t>- قضایای </a:t>
            </a:r>
            <a:r>
              <a:rPr lang="en-US" sz="3200" b="1" i="1" dirty="0" smtClean="0">
                <a:solidFill>
                  <a:srgbClr val="000099"/>
                </a:solidFill>
                <a:effectLst>
                  <a:outerShdw blurRad="38100" dist="38100" dir="2700000" algn="tl">
                    <a:srgbClr val="C0C0C0"/>
                  </a:outerShdw>
                </a:effectLst>
                <a:ea typeface="+mj-ea"/>
                <a:cs typeface="B Titr" pitchFamily="2" charset="-78"/>
              </a:rPr>
              <a:t>n</a:t>
            </a:r>
            <a:r>
              <a:rPr lang="fa-IR" sz="3200" b="1" dirty="0" smtClean="0">
                <a:solidFill>
                  <a:srgbClr val="000099"/>
                </a:solidFill>
                <a:effectLst>
                  <a:outerShdw blurRad="38100" dist="38100" dir="2700000" algn="tl">
                    <a:srgbClr val="C0C0C0"/>
                  </a:outerShdw>
                </a:effectLst>
                <a:ea typeface="+mj-ea"/>
                <a:cs typeface="B Titr" pitchFamily="2" charset="-78"/>
              </a:rPr>
              <a:t> متغیره</a:t>
            </a:r>
            <a:endParaRPr kumimoji="0" lang="en-US" sz="32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itchFamily="18" charset="0"/>
              <a:ea typeface="+mj-ea"/>
              <a:cs typeface="B Titr" pitchFamily="2" charset="-78"/>
            </a:endParaRPr>
          </a:p>
        </p:txBody>
      </p:sp>
      <p:sp>
        <p:nvSpPr>
          <p:cNvPr id="4" name="Text Box 5"/>
          <p:cNvSpPr txBox="1">
            <a:spLocks noChangeArrowheads="1"/>
          </p:cNvSpPr>
          <p:nvPr/>
        </p:nvSpPr>
        <p:spPr bwMode="auto">
          <a:xfrm>
            <a:off x="2205292" y="1214422"/>
            <a:ext cx="6356227" cy="1040285"/>
          </a:xfrm>
          <a:prstGeom prst="rect">
            <a:avLst/>
          </a:prstGeom>
          <a:noFill/>
          <a:ln w="9525" algn="ctr">
            <a:noFill/>
            <a:miter lim="800000"/>
            <a:headEnd/>
            <a:tailEnd/>
          </a:ln>
          <a:effectLst/>
        </p:spPr>
        <p:txBody>
          <a:bodyPr wrap="none">
            <a:spAutoFit/>
          </a:bodyPr>
          <a:lstStyle/>
          <a:p>
            <a:pPr marL="342900" indent="-342900">
              <a:spcBef>
                <a:spcPct val="20000"/>
              </a:spcBef>
              <a:buClr>
                <a:schemeClr val="tx2"/>
              </a:buClr>
              <a:buSzPct val="70000"/>
              <a:buFont typeface="Wingdings" pitchFamily="2" charset="2"/>
              <a:buChar char=";"/>
            </a:pPr>
            <a:r>
              <a:rPr lang="fa-IR" dirty="0" smtClean="0">
                <a:cs typeface="B Lotus" pitchFamily="2" charset="-78"/>
              </a:rPr>
              <a:t>همانند قانون </a:t>
            </a:r>
            <a:r>
              <a:rPr lang="fa-IR" dirty="0" smtClean="0">
                <a:cs typeface="B Lotus" pitchFamily="2" charset="-78"/>
              </a:rPr>
              <a:t>دمورگان </a:t>
            </a:r>
            <a:r>
              <a:rPr lang="fa-IR" dirty="0" smtClean="0">
                <a:cs typeface="B Lotus" pitchFamily="2" charset="-78"/>
              </a:rPr>
              <a:t>قضیه خودتوانی نیز قابل تعمیم است.</a:t>
            </a:r>
          </a:p>
          <a:p>
            <a:pPr marL="342900" indent="-342900">
              <a:spcBef>
                <a:spcPct val="20000"/>
              </a:spcBef>
              <a:buClr>
                <a:schemeClr val="tx2"/>
              </a:buClr>
              <a:buSzPct val="70000"/>
              <a:buFont typeface="Wingdings" pitchFamily="2" charset="2"/>
              <a:buChar char=";"/>
            </a:pPr>
            <a:r>
              <a:rPr lang="fa-IR" dirty="0" smtClean="0">
                <a:cs typeface="B Lotus" pitchFamily="2" charset="-78"/>
              </a:rPr>
              <a:t>درستی این روابط از طریق </a:t>
            </a:r>
            <a:r>
              <a:rPr lang="fa-IR" b="1" u="sng" dirty="0" smtClean="0">
                <a:cs typeface="B Lotus" pitchFamily="2" charset="-78"/>
              </a:rPr>
              <a:t>استقرا</a:t>
            </a:r>
            <a:r>
              <a:rPr lang="fa-IR" dirty="0" smtClean="0">
                <a:cs typeface="B Lotus" pitchFamily="2" charset="-78"/>
              </a:rPr>
              <a:t> قابل اثبات است.</a:t>
            </a:r>
            <a:endParaRPr lang="en-US" dirty="0">
              <a:cs typeface="B Lotus" pitchFamily="2" charset="-78"/>
            </a:endParaRPr>
          </a:p>
        </p:txBody>
      </p:sp>
      <p:graphicFrame>
        <p:nvGraphicFramePr>
          <p:cNvPr id="522243" name="Object 3"/>
          <p:cNvGraphicFramePr>
            <a:graphicFrameLocks noChangeAspect="1"/>
          </p:cNvGraphicFramePr>
          <p:nvPr/>
        </p:nvGraphicFramePr>
        <p:xfrm>
          <a:off x="714348" y="2643182"/>
          <a:ext cx="3051175" cy="1179512"/>
        </p:xfrm>
        <a:graphic>
          <a:graphicData uri="http://schemas.openxmlformats.org/presentationml/2006/ole">
            <mc:AlternateContent xmlns:mc="http://schemas.openxmlformats.org/markup-compatibility/2006">
              <mc:Choice xmlns:v="urn:schemas-microsoft-com:vml" Requires="v">
                <p:oleObj spid="_x0000_s522245" name="Equation" r:id="rId3" imgW="1117440" imgH="431640" progId="Equation.3">
                  <p:embed/>
                </p:oleObj>
              </mc:Choice>
              <mc:Fallback>
                <p:oleObj name="Equation" r:id="rId3" imgW="1117440" imgH="43164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48" y="2643182"/>
                        <a:ext cx="3051175" cy="11795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ext Box 5"/>
          <p:cNvSpPr txBox="1">
            <a:spLocks noChangeArrowheads="1"/>
          </p:cNvSpPr>
          <p:nvPr/>
        </p:nvSpPr>
        <p:spPr bwMode="auto">
          <a:xfrm>
            <a:off x="534350" y="4500570"/>
            <a:ext cx="8395368" cy="1077218"/>
          </a:xfrm>
          <a:prstGeom prst="rect">
            <a:avLst/>
          </a:prstGeom>
          <a:noFill/>
          <a:ln w="9525" algn="ctr">
            <a:noFill/>
            <a:miter lim="800000"/>
            <a:headEnd/>
            <a:tailEnd/>
          </a:ln>
          <a:effectLst/>
        </p:spPr>
        <p:txBody>
          <a:bodyPr wrap="square">
            <a:spAutoFit/>
          </a:bodyPr>
          <a:lstStyle/>
          <a:p>
            <a:pPr marL="342900" indent="-342900" algn="r">
              <a:spcBef>
                <a:spcPct val="20000"/>
              </a:spcBef>
              <a:buClr>
                <a:schemeClr val="tx2"/>
              </a:buClr>
              <a:buSzPct val="70000"/>
              <a:buFont typeface="Wingdings" pitchFamily="2" charset="2"/>
              <a:buChar char="ü"/>
            </a:pPr>
            <a:r>
              <a:rPr lang="fa-IR" sz="3200" dirty="0" smtClean="0">
                <a:cs typeface="B Lotus" pitchFamily="2" charset="-78"/>
              </a:rPr>
              <a:t>قضیه بسط شانون (</a:t>
            </a:r>
            <a:r>
              <a:rPr lang="en-US" sz="3200" dirty="0" smtClean="0">
                <a:cs typeface="B Lotus" pitchFamily="2" charset="-78"/>
              </a:rPr>
              <a:t>Shannon’s expansion</a:t>
            </a:r>
            <a:r>
              <a:rPr lang="fa-IR" sz="3200" dirty="0" smtClean="0">
                <a:cs typeface="B Lotus" pitchFamily="2" charset="-78"/>
              </a:rPr>
              <a:t>) را با ذکر مثال تحقیق نمایید.</a:t>
            </a:r>
            <a:endParaRPr lang="en-US" sz="3200" dirty="0">
              <a:cs typeface="B Lotus"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0"/>
                                        <p:tgtEl>
                                          <p:spTgt spid="4"/>
                                        </p:tgtEl>
                                      </p:cBhvr>
                                    </p:animEffect>
                                  </p:childTnLst>
                                </p:cTn>
                              </p:par>
                            </p:childTnLst>
                          </p:cTn>
                        </p:par>
                        <p:par>
                          <p:cTn id="8" fill="hold">
                            <p:stCondLst>
                              <p:cond delay="50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142852"/>
            <a:ext cx="8229600" cy="1143000"/>
          </a:xfrm>
          <a:noFill/>
        </p:spPr>
        <p:txBody>
          <a:bodyPr lIns="92075" tIns="46038" rIns="92075" bIns="46038"/>
          <a:lstStyle/>
          <a:p>
            <a:pPr algn="r" rtl="1" eaLnBrk="1" hangingPunct="1"/>
            <a:r>
              <a:rPr lang="fa-IR" b="1" dirty="0" smtClean="0">
                <a:cs typeface="B Nazanin" pitchFamily="2" charset="-78"/>
              </a:rPr>
              <a:t>قضیه بسط شانون:</a:t>
            </a:r>
            <a:endParaRPr lang="en-US" b="1" dirty="0" smtClean="0">
              <a:cs typeface="B Nazanin" pitchFamily="2" charset="-78"/>
            </a:endParaRPr>
          </a:p>
        </p:txBody>
      </p:sp>
      <p:sp>
        <p:nvSpPr>
          <p:cNvPr id="55299" name="Rectangle 3"/>
          <p:cNvSpPr>
            <a:spLocks noGrp="1" noChangeArrowheads="1"/>
          </p:cNvSpPr>
          <p:nvPr>
            <p:ph idx="1"/>
          </p:nvPr>
        </p:nvSpPr>
        <p:spPr>
          <a:xfrm>
            <a:off x="395288" y="1557338"/>
            <a:ext cx="8459787" cy="4548187"/>
          </a:xfrm>
          <a:noFill/>
        </p:spPr>
        <p:txBody>
          <a:bodyPr lIns="92075" tIns="46038" rIns="92075" bIns="46038"/>
          <a:lstStyle/>
          <a:p>
            <a:pPr eaLnBrk="1" hangingPunct="1">
              <a:lnSpc>
                <a:spcPct val="80000"/>
              </a:lnSpc>
              <a:buFontTx/>
              <a:buNone/>
            </a:pPr>
            <a:endParaRPr lang="en-US" sz="2400" dirty="0" smtClean="0">
              <a:latin typeface="Times New Roman" pitchFamily="18" charset="0"/>
              <a:cs typeface="Times New Roman" pitchFamily="18" charset="0"/>
            </a:endParaRPr>
          </a:p>
          <a:p>
            <a:pPr lvl="1" indent="-650875" eaLnBrk="1" hangingPunct="1">
              <a:lnSpc>
                <a:spcPct val="80000"/>
              </a:lnSpc>
              <a:buFontTx/>
              <a:buNone/>
            </a:pPr>
            <a:r>
              <a:rPr lang="en-US" sz="2400" b="1" dirty="0" smtClean="0">
                <a:latin typeface="Times New Roman" pitchFamily="18" charset="0"/>
                <a:cs typeface="Times New Roman" pitchFamily="18" charset="0"/>
              </a:rPr>
              <a:t>(a). </a:t>
            </a:r>
            <a:r>
              <a:rPr lang="en-US" sz="2400" b="1" i="1" dirty="0" smtClean="0">
                <a:latin typeface="Times New Roman" pitchFamily="18" charset="0"/>
                <a:cs typeface="Times New Roman" pitchFamily="18" charset="0"/>
              </a:rPr>
              <a:t>f</a:t>
            </a:r>
            <a:r>
              <a:rPr lang="en-US" sz="2400" b="1" dirty="0" smtClean="0">
                <a:latin typeface="Times New Roman" pitchFamily="18" charset="0"/>
                <a:cs typeface="Times New Roman" pitchFamily="18" charset="0"/>
              </a:rPr>
              <a:t>(</a:t>
            </a:r>
            <a:r>
              <a:rPr lang="en-US" sz="2400" b="1" i="1" dirty="0" smtClean="0">
                <a:latin typeface="Times New Roman" pitchFamily="18" charset="0"/>
                <a:cs typeface="Times New Roman" pitchFamily="18" charset="0"/>
              </a:rPr>
              <a:t>x</a:t>
            </a:r>
            <a:r>
              <a:rPr lang="en-US" sz="2400" b="1" i="1" baseline="-25000" dirty="0" smtClean="0">
                <a:latin typeface="Times New Roman" pitchFamily="18" charset="0"/>
                <a:cs typeface="Times New Roman" pitchFamily="18" charset="0"/>
              </a:rPr>
              <a:t>1</a:t>
            </a:r>
            <a:r>
              <a:rPr lang="en-US" sz="2400" b="1" dirty="0" smtClean="0">
                <a:latin typeface="Times New Roman" pitchFamily="18" charset="0"/>
                <a:cs typeface="Times New Roman" pitchFamily="18" charset="0"/>
              </a:rPr>
              <a:t>, </a:t>
            </a:r>
            <a:r>
              <a:rPr lang="en-US" sz="2400" b="1" i="1" dirty="0" smtClean="0">
                <a:latin typeface="Times New Roman" pitchFamily="18" charset="0"/>
                <a:cs typeface="Times New Roman" pitchFamily="18" charset="0"/>
              </a:rPr>
              <a:t>x</a:t>
            </a:r>
            <a:r>
              <a:rPr lang="en-US" sz="2400" b="1" i="1" baseline="-25000" dirty="0" smtClean="0">
                <a:latin typeface="Times New Roman" pitchFamily="18" charset="0"/>
                <a:cs typeface="Times New Roman" pitchFamily="18" charset="0"/>
              </a:rPr>
              <a:t>2</a:t>
            </a:r>
            <a:r>
              <a:rPr lang="en-US" sz="2400" b="1" dirty="0" smtClean="0">
                <a:latin typeface="Times New Roman" pitchFamily="18" charset="0"/>
                <a:cs typeface="Times New Roman" pitchFamily="18" charset="0"/>
              </a:rPr>
              <a:t>, …, </a:t>
            </a:r>
            <a:r>
              <a:rPr lang="en-US" sz="2400" b="1" i="1" dirty="0" err="1" smtClean="0">
                <a:latin typeface="Times New Roman" pitchFamily="18" charset="0"/>
                <a:cs typeface="Times New Roman" pitchFamily="18" charset="0"/>
              </a:rPr>
              <a:t>x</a:t>
            </a:r>
            <a:r>
              <a:rPr lang="en-US" sz="2400" b="1" i="1" baseline="-25000" dirty="0" err="1" smtClean="0">
                <a:latin typeface="Times New Roman" pitchFamily="18" charset="0"/>
                <a:cs typeface="Times New Roman" pitchFamily="18" charset="0"/>
              </a:rPr>
              <a:t>n</a:t>
            </a:r>
            <a:r>
              <a:rPr lang="en-US" sz="2400" b="1" dirty="0" smtClean="0">
                <a:latin typeface="Times New Roman" pitchFamily="18" charset="0"/>
                <a:cs typeface="Times New Roman" pitchFamily="18" charset="0"/>
              </a:rPr>
              <a:t>) = </a:t>
            </a:r>
            <a:r>
              <a:rPr lang="en-US" sz="2400" b="1" i="1" dirty="0" smtClean="0">
                <a:latin typeface="Times New Roman" pitchFamily="18" charset="0"/>
                <a:cs typeface="Times New Roman" pitchFamily="18" charset="0"/>
              </a:rPr>
              <a:t>x</a:t>
            </a:r>
            <a:r>
              <a:rPr lang="en-US" sz="2400" b="1" i="1" baseline="-25000" dirty="0" smtClean="0">
                <a:latin typeface="Times New Roman" pitchFamily="18" charset="0"/>
                <a:cs typeface="Times New Roman" pitchFamily="18" charset="0"/>
              </a:rPr>
              <a:t>1</a:t>
            </a:r>
            <a:r>
              <a:rPr lang="en-US" sz="2400" b="1" dirty="0" smtClean="0">
                <a:latin typeface="Times New Roman" pitchFamily="18" charset="0"/>
                <a:cs typeface="Times New Roman" pitchFamily="18" charset="0"/>
              </a:rPr>
              <a:t> </a:t>
            </a:r>
            <a:r>
              <a:rPr lang="en-US" sz="2400" b="1" i="1" dirty="0" smtClean="0">
                <a:latin typeface="Times New Roman" pitchFamily="18" charset="0"/>
                <a:cs typeface="Times New Roman" pitchFamily="18" charset="0"/>
              </a:rPr>
              <a:t>f</a:t>
            </a:r>
            <a:r>
              <a:rPr lang="en-US" sz="2400" b="1" dirty="0" smtClean="0">
                <a:latin typeface="Times New Roman" pitchFamily="18" charset="0"/>
                <a:cs typeface="Times New Roman" pitchFamily="18" charset="0"/>
              </a:rPr>
              <a:t>(1, </a:t>
            </a:r>
            <a:r>
              <a:rPr lang="en-US" sz="2400" b="1" i="1" dirty="0" smtClean="0">
                <a:latin typeface="Times New Roman" pitchFamily="18" charset="0"/>
                <a:cs typeface="Times New Roman" pitchFamily="18" charset="0"/>
              </a:rPr>
              <a:t>x</a:t>
            </a:r>
            <a:r>
              <a:rPr lang="en-US" sz="2400" b="1" i="1" baseline="-25000" dirty="0" smtClean="0">
                <a:latin typeface="Times New Roman" pitchFamily="18" charset="0"/>
                <a:cs typeface="Times New Roman" pitchFamily="18" charset="0"/>
              </a:rPr>
              <a:t>2</a:t>
            </a:r>
            <a:r>
              <a:rPr lang="en-US" sz="2400" b="1" dirty="0" smtClean="0">
                <a:latin typeface="Times New Roman" pitchFamily="18" charset="0"/>
                <a:cs typeface="Times New Roman" pitchFamily="18" charset="0"/>
              </a:rPr>
              <a:t>, …, </a:t>
            </a:r>
            <a:r>
              <a:rPr lang="en-US" sz="2400" b="1" i="1" dirty="0" err="1" smtClean="0">
                <a:latin typeface="Times New Roman" pitchFamily="18" charset="0"/>
                <a:cs typeface="Times New Roman" pitchFamily="18" charset="0"/>
              </a:rPr>
              <a:t>x</a:t>
            </a:r>
            <a:r>
              <a:rPr lang="en-US" sz="2400" b="1" i="1" baseline="-25000" dirty="0" err="1" smtClean="0">
                <a:latin typeface="Times New Roman" pitchFamily="18" charset="0"/>
                <a:cs typeface="Times New Roman" pitchFamily="18" charset="0"/>
              </a:rPr>
              <a:t>n</a:t>
            </a:r>
            <a:r>
              <a:rPr lang="en-US" sz="2400" b="1" dirty="0" smtClean="0">
                <a:latin typeface="Times New Roman" pitchFamily="18" charset="0"/>
                <a:cs typeface="Times New Roman" pitchFamily="18" charset="0"/>
              </a:rPr>
              <a:t>) + (</a:t>
            </a:r>
            <a:r>
              <a:rPr lang="en-US" sz="2400" b="1" i="1" dirty="0" smtClean="0">
                <a:latin typeface="Times New Roman" pitchFamily="18" charset="0"/>
                <a:cs typeface="Times New Roman" pitchFamily="18" charset="0"/>
              </a:rPr>
              <a:t>x</a:t>
            </a:r>
            <a:r>
              <a:rPr lang="en-US" sz="2400" b="1" i="1" baseline="-25000" dirty="0" smtClean="0">
                <a:latin typeface="Times New Roman" pitchFamily="18" charset="0"/>
                <a:cs typeface="Times New Roman" pitchFamily="18" charset="0"/>
              </a:rPr>
              <a:t>1</a:t>
            </a:r>
            <a:r>
              <a:rPr lang="en-US" sz="2400" b="1" dirty="0" smtClean="0">
                <a:latin typeface="Times New Roman" pitchFamily="18" charset="0"/>
                <a:cs typeface="Times New Roman" pitchFamily="18" charset="0"/>
              </a:rPr>
              <a:t>)' </a:t>
            </a:r>
            <a:r>
              <a:rPr lang="en-US" sz="2400" b="1" i="1" dirty="0" smtClean="0">
                <a:latin typeface="Times New Roman" pitchFamily="18" charset="0"/>
                <a:cs typeface="Times New Roman" pitchFamily="18" charset="0"/>
              </a:rPr>
              <a:t>f</a:t>
            </a:r>
            <a:r>
              <a:rPr lang="en-US" sz="2400" b="1" dirty="0" smtClean="0">
                <a:latin typeface="Times New Roman" pitchFamily="18" charset="0"/>
                <a:cs typeface="Times New Roman" pitchFamily="18" charset="0"/>
              </a:rPr>
              <a:t>(0, </a:t>
            </a:r>
            <a:r>
              <a:rPr lang="en-US" sz="2400" b="1" i="1" dirty="0" smtClean="0">
                <a:latin typeface="Times New Roman" pitchFamily="18" charset="0"/>
                <a:cs typeface="Times New Roman" pitchFamily="18" charset="0"/>
              </a:rPr>
              <a:t>x</a:t>
            </a:r>
            <a:r>
              <a:rPr lang="en-US" sz="2400" b="1" i="1" baseline="-25000" dirty="0" smtClean="0">
                <a:latin typeface="Times New Roman" pitchFamily="18" charset="0"/>
                <a:cs typeface="Times New Roman" pitchFamily="18" charset="0"/>
              </a:rPr>
              <a:t>2</a:t>
            </a:r>
            <a:r>
              <a:rPr lang="en-US" sz="2400" b="1" dirty="0" smtClean="0">
                <a:latin typeface="Times New Roman" pitchFamily="18" charset="0"/>
                <a:cs typeface="Times New Roman" pitchFamily="18" charset="0"/>
              </a:rPr>
              <a:t>, …, </a:t>
            </a:r>
            <a:r>
              <a:rPr lang="en-US" sz="2400" b="1" i="1" dirty="0" err="1" smtClean="0">
                <a:latin typeface="Times New Roman" pitchFamily="18" charset="0"/>
                <a:cs typeface="Times New Roman" pitchFamily="18" charset="0"/>
              </a:rPr>
              <a:t>x</a:t>
            </a:r>
            <a:r>
              <a:rPr lang="en-US" sz="2400" b="1" i="1" baseline="-25000" dirty="0" err="1" smtClean="0">
                <a:latin typeface="Times New Roman" pitchFamily="18" charset="0"/>
                <a:cs typeface="Times New Roman" pitchFamily="18" charset="0"/>
              </a:rPr>
              <a:t>n</a:t>
            </a:r>
            <a:r>
              <a:rPr lang="en-US" sz="2400" b="1" dirty="0" smtClean="0">
                <a:latin typeface="Times New Roman" pitchFamily="18" charset="0"/>
                <a:cs typeface="Times New Roman" pitchFamily="18" charset="0"/>
              </a:rPr>
              <a:t>)</a:t>
            </a:r>
          </a:p>
          <a:p>
            <a:pPr lvl="1" indent="-650875" eaLnBrk="1" hangingPunct="1">
              <a:lnSpc>
                <a:spcPct val="80000"/>
              </a:lnSpc>
              <a:buFontTx/>
              <a:buNone/>
            </a:pPr>
            <a:r>
              <a:rPr lang="en-US" sz="2400" b="1" dirty="0" smtClean="0">
                <a:latin typeface="Times New Roman" pitchFamily="18" charset="0"/>
                <a:cs typeface="Times New Roman" pitchFamily="18" charset="0"/>
              </a:rPr>
              <a:t>(b). </a:t>
            </a:r>
            <a:r>
              <a:rPr lang="en-US" sz="2400" b="1" i="1" dirty="0" smtClean="0">
                <a:latin typeface="Times New Roman" pitchFamily="18" charset="0"/>
                <a:cs typeface="Times New Roman" pitchFamily="18" charset="0"/>
              </a:rPr>
              <a:t>f</a:t>
            </a:r>
            <a:r>
              <a:rPr lang="en-US" sz="2400" b="1" dirty="0" smtClean="0">
                <a:latin typeface="Times New Roman" pitchFamily="18" charset="0"/>
                <a:cs typeface="Times New Roman" pitchFamily="18" charset="0"/>
              </a:rPr>
              <a:t>(</a:t>
            </a:r>
            <a:r>
              <a:rPr lang="en-US" sz="2400" b="1" i="1" dirty="0" smtClean="0">
                <a:latin typeface="Times New Roman" pitchFamily="18" charset="0"/>
                <a:cs typeface="Times New Roman" pitchFamily="18" charset="0"/>
              </a:rPr>
              <a:t>x</a:t>
            </a:r>
            <a:r>
              <a:rPr lang="en-US" sz="2400" b="1" i="1" baseline="-25000" dirty="0" smtClean="0">
                <a:latin typeface="Times New Roman" pitchFamily="18" charset="0"/>
                <a:cs typeface="Times New Roman" pitchFamily="18" charset="0"/>
              </a:rPr>
              <a:t>1</a:t>
            </a:r>
            <a:r>
              <a:rPr lang="en-US" sz="2400" b="1" dirty="0" smtClean="0">
                <a:latin typeface="Times New Roman" pitchFamily="18" charset="0"/>
                <a:cs typeface="Times New Roman" pitchFamily="18" charset="0"/>
              </a:rPr>
              <a:t>, </a:t>
            </a:r>
            <a:r>
              <a:rPr lang="en-US" sz="2400" b="1" i="1" dirty="0" smtClean="0">
                <a:latin typeface="Times New Roman" pitchFamily="18" charset="0"/>
                <a:cs typeface="Times New Roman" pitchFamily="18" charset="0"/>
              </a:rPr>
              <a:t>x</a:t>
            </a:r>
            <a:r>
              <a:rPr lang="en-US" sz="2400" b="1" i="1" baseline="-25000" dirty="0" smtClean="0">
                <a:latin typeface="Times New Roman" pitchFamily="18" charset="0"/>
                <a:cs typeface="Times New Roman" pitchFamily="18" charset="0"/>
              </a:rPr>
              <a:t>2</a:t>
            </a:r>
            <a:r>
              <a:rPr lang="en-US" sz="2400" b="1" dirty="0" smtClean="0">
                <a:latin typeface="Times New Roman" pitchFamily="18" charset="0"/>
                <a:cs typeface="Times New Roman" pitchFamily="18" charset="0"/>
              </a:rPr>
              <a:t>, …, </a:t>
            </a:r>
            <a:r>
              <a:rPr lang="en-US" sz="2400" b="1" i="1" dirty="0" err="1" smtClean="0">
                <a:latin typeface="Times New Roman" pitchFamily="18" charset="0"/>
                <a:cs typeface="Times New Roman" pitchFamily="18" charset="0"/>
              </a:rPr>
              <a:t>x</a:t>
            </a:r>
            <a:r>
              <a:rPr lang="en-US" sz="2400" b="1" i="1" baseline="-25000" dirty="0" err="1" smtClean="0">
                <a:latin typeface="Times New Roman" pitchFamily="18" charset="0"/>
                <a:cs typeface="Times New Roman" pitchFamily="18" charset="0"/>
              </a:rPr>
              <a:t>n</a:t>
            </a:r>
            <a:r>
              <a:rPr lang="en-US" sz="2400" b="1" dirty="0" smtClean="0">
                <a:latin typeface="Times New Roman" pitchFamily="18" charset="0"/>
                <a:cs typeface="Times New Roman" pitchFamily="18" charset="0"/>
              </a:rPr>
              <a:t>) = [</a:t>
            </a:r>
            <a:r>
              <a:rPr lang="en-US" sz="2400" b="1" i="1" dirty="0" smtClean="0">
                <a:latin typeface="Times New Roman" pitchFamily="18" charset="0"/>
                <a:cs typeface="Times New Roman" pitchFamily="18" charset="0"/>
              </a:rPr>
              <a:t>x</a:t>
            </a:r>
            <a:r>
              <a:rPr lang="en-US" sz="2400" b="1" i="1" baseline="-25000" dirty="0" smtClean="0">
                <a:latin typeface="Times New Roman" pitchFamily="18" charset="0"/>
                <a:cs typeface="Times New Roman" pitchFamily="18" charset="0"/>
              </a:rPr>
              <a:t>1</a:t>
            </a:r>
            <a:r>
              <a:rPr lang="en-US" sz="2400" b="1" dirty="0" smtClean="0">
                <a:latin typeface="Times New Roman" pitchFamily="18" charset="0"/>
                <a:cs typeface="Times New Roman" pitchFamily="18" charset="0"/>
              </a:rPr>
              <a:t> + </a:t>
            </a:r>
            <a:r>
              <a:rPr lang="en-US" sz="2400" b="1" i="1" dirty="0" smtClean="0">
                <a:latin typeface="Times New Roman" pitchFamily="18" charset="0"/>
                <a:cs typeface="Times New Roman" pitchFamily="18" charset="0"/>
              </a:rPr>
              <a:t>f</a:t>
            </a:r>
            <a:r>
              <a:rPr lang="en-US" sz="2400" b="1" dirty="0" smtClean="0">
                <a:latin typeface="Times New Roman" pitchFamily="18" charset="0"/>
                <a:cs typeface="Times New Roman" pitchFamily="18" charset="0"/>
              </a:rPr>
              <a:t>(0, </a:t>
            </a:r>
            <a:r>
              <a:rPr lang="en-US" sz="2400" b="1" i="1" dirty="0" smtClean="0">
                <a:latin typeface="Times New Roman" pitchFamily="18" charset="0"/>
                <a:cs typeface="Times New Roman" pitchFamily="18" charset="0"/>
              </a:rPr>
              <a:t>x</a:t>
            </a:r>
            <a:r>
              <a:rPr lang="en-US" sz="2400" b="1" i="1" baseline="-25000" dirty="0" smtClean="0">
                <a:latin typeface="Times New Roman" pitchFamily="18" charset="0"/>
                <a:cs typeface="Times New Roman" pitchFamily="18" charset="0"/>
              </a:rPr>
              <a:t>2</a:t>
            </a:r>
            <a:r>
              <a:rPr lang="en-US" sz="2400" b="1" dirty="0" smtClean="0">
                <a:latin typeface="Times New Roman" pitchFamily="18" charset="0"/>
                <a:cs typeface="Times New Roman" pitchFamily="18" charset="0"/>
              </a:rPr>
              <a:t>, …, </a:t>
            </a:r>
            <a:r>
              <a:rPr lang="en-US" sz="2400" b="1" i="1" dirty="0" err="1" smtClean="0">
                <a:latin typeface="Times New Roman" pitchFamily="18" charset="0"/>
                <a:cs typeface="Times New Roman" pitchFamily="18" charset="0"/>
              </a:rPr>
              <a:t>x</a:t>
            </a:r>
            <a:r>
              <a:rPr lang="en-US" sz="2400" b="1" i="1" baseline="-25000" dirty="0" err="1" smtClean="0">
                <a:latin typeface="Times New Roman" pitchFamily="18" charset="0"/>
                <a:cs typeface="Times New Roman" pitchFamily="18" charset="0"/>
              </a:rPr>
              <a:t>n</a:t>
            </a:r>
            <a:r>
              <a:rPr lang="en-US" sz="2400" b="1" dirty="0" smtClean="0">
                <a:latin typeface="Times New Roman" pitchFamily="18" charset="0"/>
                <a:cs typeface="Times New Roman" pitchFamily="18" charset="0"/>
              </a:rPr>
              <a:t>)] [(</a:t>
            </a:r>
            <a:r>
              <a:rPr lang="en-US" sz="2400" b="1" i="1" dirty="0" smtClean="0">
                <a:latin typeface="Times New Roman" pitchFamily="18" charset="0"/>
                <a:cs typeface="Times New Roman" pitchFamily="18" charset="0"/>
              </a:rPr>
              <a:t>x</a:t>
            </a:r>
            <a:r>
              <a:rPr lang="en-US" sz="2400" b="1" i="1" baseline="-25000" dirty="0" smtClean="0">
                <a:latin typeface="Times New Roman" pitchFamily="18" charset="0"/>
                <a:cs typeface="Times New Roman" pitchFamily="18" charset="0"/>
              </a:rPr>
              <a:t>1</a:t>
            </a:r>
            <a:r>
              <a:rPr lang="en-US" sz="2400" b="1" dirty="0" smtClean="0">
                <a:latin typeface="Times New Roman" pitchFamily="18" charset="0"/>
                <a:cs typeface="Times New Roman" pitchFamily="18" charset="0"/>
              </a:rPr>
              <a:t>)' + </a:t>
            </a:r>
            <a:r>
              <a:rPr lang="en-US" sz="2400" b="1" i="1" dirty="0" smtClean="0">
                <a:latin typeface="Times New Roman" pitchFamily="18" charset="0"/>
                <a:cs typeface="Times New Roman" pitchFamily="18" charset="0"/>
              </a:rPr>
              <a:t>f</a:t>
            </a:r>
            <a:r>
              <a:rPr lang="en-US" sz="2400" b="1" dirty="0" smtClean="0">
                <a:latin typeface="Times New Roman" pitchFamily="18" charset="0"/>
                <a:cs typeface="Times New Roman" pitchFamily="18" charset="0"/>
              </a:rPr>
              <a:t>(1, </a:t>
            </a:r>
            <a:r>
              <a:rPr lang="en-US" sz="2400" b="1" i="1" dirty="0" smtClean="0">
                <a:latin typeface="Times New Roman" pitchFamily="18" charset="0"/>
                <a:cs typeface="Times New Roman" pitchFamily="18" charset="0"/>
              </a:rPr>
              <a:t>x</a:t>
            </a:r>
            <a:r>
              <a:rPr lang="en-US" sz="2400" b="1" i="1" baseline="-25000" dirty="0" smtClean="0">
                <a:latin typeface="Times New Roman" pitchFamily="18" charset="0"/>
                <a:cs typeface="Times New Roman" pitchFamily="18" charset="0"/>
              </a:rPr>
              <a:t>2</a:t>
            </a:r>
            <a:r>
              <a:rPr lang="en-US" sz="2400" b="1" dirty="0" smtClean="0">
                <a:latin typeface="Times New Roman" pitchFamily="18" charset="0"/>
                <a:cs typeface="Times New Roman" pitchFamily="18" charset="0"/>
              </a:rPr>
              <a:t>, …, </a:t>
            </a:r>
            <a:r>
              <a:rPr lang="en-US" sz="2400" b="1" i="1" dirty="0" err="1" smtClean="0">
                <a:latin typeface="Times New Roman" pitchFamily="18" charset="0"/>
                <a:cs typeface="Times New Roman" pitchFamily="18" charset="0"/>
              </a:rPr>
              <a:t>x</a:t>
            </a:r>
            <a:r>
              <a:rPr lang="en-US" sz="2400" b="1" i="1" baseline="-25000" dirty="0" err="1" smtClean="0">
                <a:latin typeface="Times New Roman" pitchFamily="18" charset="0"/>
                <a:cs typeface="Times New Roman" pitchFamily="18" charset="0"/>
              </a:rPr>
              <a:t>n</a:t>
            </a:r>
            <a:r>
              <a:rPr lang="en-US" sz="2400" b="1" dirty="0" smtClean="0">
                <a:latin typeface="Times New Roman" pitchFamily="18" charset="0"/>
                <a:cs typeface="Times New Roman" pitchFamily="18" charset="0"/>
              </a:rPr>
              <a:t>)]</a:t>
            </a:r>
          </a:p>
          <a:p>
            <a:pPr lvl="1" algn="r" rtl="1" eaLnBrk="1" hangingPunct="1">
              <a:lnSpc>
                <a:spcPct val="80000"/>
              </a:lnSpc>
              <a:buFontTx/>
              <a:buNone/>
            </a:pPr>
            <a:r>
              <a:rPr lang="fa-IR" sz="3200" b="1" dirty="0" smtClean="0">
                <a:latin typeface="Times New Roman" pitchFamily="18" charset="0"/>
                <a:cs typeface="Times New Roman" pitchFamily="18" charset="0"/>
              </a:rPr>
              <a:t>مثال:</a:t>
            </a:r>
            <a:endParaRPr lang="en-US" sz="3200" b="1" dirty="0" smtClean="0">
              <a:latin typeface="Times New Roman" pitchFamily="18" charset="0"/>
              <a:cs typeface="Times New Roman" pitchFamily="18" charset="0"/>
            </a:endParaRPr>
          </a:p>
          <a:p>
            <a:pPr eaLnBrk="1" hangingPunct="1">
              <a:lnSpc>
                <a:spcPct val="80000"/>
              </a:lnSpc>
            </a:pPr>
            <a:r>
              <a:rPr lang="en-US" sz="2400" i="1" dirty="0" smtClean="0">
                <a:latin typeface="Times New Roman" pitchFamily="18" charset="0"/>
                <a:cs typeface="Times New Roman" pitchFamily="18" charset="0"/>
              </a:rPr>
              <a:t>f</a:t>
            </a:r>
            <a:r>
              <a:rPr lang="en-US" sz="2400" dirty="0" smtClean="0">
                <a:latin typeface="Times New Roman" pitchFamily="18" charset="0"/>
                <a:cs typeface="Times New Roman" pitchFamily="18" charset="0"/>
              </a:rPr>
              <a:t>(</a:t>
            </a:r>
            <a:r>
              <a:rPr lang="en-US" sz="2400" i="1" dirty="0" smtClean="0">
                <a:latin typeface="Times New Roman" pitchFamily="18" charset="0"/>
                <a:cs typeface="Times New Roman" pitchFamily="18" charset="0"/>
              </a:rPr>
              <a:t>A,B,C</a:t>
            </a:r>
            <a:r>
              <a:rPr lang="en-US" sz="2400" dirty="0" smtClean="0">
                <a:latin typeface="Times New Roman" pitchFamily="18" charset="0"/>
                <a:cs typeface="Times New Roman" pitchFamily="18" charset="0"/>
              </a:rPr>
              <a:t>) = </a:t>
            </a:r>
            <a:r>
              <a:rPr lang="en-US" sz="2400" i="1" dirty="0" smtClean="0">
                <a:latin typeface="Times New Roman" pitchFamily="18" charset="0"/>
                <a:cs typeface="Times New Roman" pitchFamily="18" charset="0"/>
              </a:rPr>
              <a:t>AB + AC</a:t>
            </a:r>
            <a:r>
              <a:rPr lang="en-US" sz="2400" dirty="0" smtClean="0">
                <a:latin typeface="Times New Roman" pitchFamily="18" charset="0"/>
                <a:cs typeface="Times New Roman" pitchFamily="18" charset="0"/>
              </a:rPr>
              <a:t>'</a:t>
            </a:r>
            <a:r>
              <a:rPr lang="en-US" sz="2400" i="1" dirty="0" smtClean="0">
                <a:latin typeface="Times New Roman" pitchFamily="18" charset="0"/>
                <a:cs typeface="Times New Roman" pitchFamily="18" charset="0"/>
              </a:rPr>
              <a:t> + A</a:t>
            </a:r>
            <a:r>
              <a:rPr lang="en-US" sz="2400" dirty="0" smtClean="0">
                <a:latin typeface="Times New Roman" pitchFamily="18" charset="0"/>
                <a:cs typeface="Times New Roman" pitchFamily="18" charset="0"/>
              </a:rPr>
              <a:t>'</a:t>
            </a:r>
            <a:r>
              <a:rPr lang="en-US" sz="2400" i="1" dirty="0" smtClean="0">
                <a:latin typeface="Times New Roman" pitchFamily="18" charset="0"/>
                <a:cs typeface="Times New Roman" pitchFamily="18" charset="0"/>
              </a:rPr>
              <a:t>C</a:t>
            </a:r>
            <a:endParaRPr lang="en-US" sz="2400" dirty="0" smtClean="0">
              <a:latin typeface="Times New Roman" pitchFamily="18" charset="0"/>
              <a:cs typeface="Times New Roman" pitchFamily="18" charset="0"/>
            </a:endParaRPr>
          </a:p>
          <a:p>
            <a:pPr lvl="1" eaLnBrk="1" hangingPunct="1">
              <a:lnSpc>
                <a:spcPct val="80000"/>
              </a:lnSpc>
            </a:pPr>
            <a:r>
              <a:rPr lang="en-US" sz="2000" i="1" dirty="0" smtClean="0">
                <a:latin typeface="Times New Roman" pitchFamily="18" charset="0"/>
                <a:cs typeface="Times New Roman" pitchFamily="18" charset="0"/>
              </a:rPr>
              <a:t>f</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A,B,C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AB + AC</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 + 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 f</a:t>
            </a:r>
            <a:r>
              <a:rPr lang="en-US" sz="2000" dirty="0" smtClean="0">
                <a:latin typeface="Times New Roman" pitchFamily="18" charset="0"/>
                <a:cs typeface="Times New Roman" pitchFamily="18" charset="0"/>
              </a:rPr>
              <a:t>(1,</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f</a:t>
            </a:r>
            <a:r>
              <a:rPr lang="en-US" sz="2000" dirty="0" smtClean="0">
                <a:latin typeface="Times New Roman" pitchFamily="18" charset="0"/>
                <a:cs typeface="Times New Roman" pitchFamily="18" charset="0"/>
              </a:rPr>
              <a:t>(0,</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a:t>
            </a:r>
          </a:p>
          <a:p>
            <a:pPr lvl="1" eaLnBrk="1" hangingPunct="1">
              <a:lnSpc>
                <a:spcPct val="80000"/>
              </a:lnSpc>
              <a:buFontTx/>
              <a:buNone/>
            </a:pP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(1×</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 + 1×</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+ 1'×</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'(0×</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 + 0×</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+ 0'×</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B + 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endParaRPr lang="en-US" sz="2000" dirty="0" smtClean="0">
              <a:latin typeface="Times New Roman" pitchFamily="18" charset="0"/>
              <a:cs typeface="Times New Roman" pitchFamily="18" charset="0"/>
            </a:endParaRPr>
          </a:p>
          <a:p>
            <a:pPr lvl="1" eaLnBrk="1" hangingPunct="1">
              <a:lnSpc>
                <a:spcPct val="80000"/>
              </a:lnSpc>
            </a:pPr>
            <a:r>
              <a:rPr lang="en-US" sz="2000" i="1" dirty="0" smtClean="0">
                <a:latin typeface="Times New Roman" pitchFamily="18" charset="0"/>
                <a:cs typeface="Times New Roman" pitchFamily="18" charset="0"/>
              </a:rPr>
              <a:t>f</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A,B,C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B + 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(1+</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(0 + </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a:t>
            </a:r>
          </a:p>
          <a:p>
            <a:pPr lvl="1" eaLnBrk="1" hangingPunct="1">
              <a:lnSpc>
                <a:spcPct val="80000"/>
              </a:lnSpc>
              <a:buFontTx/>
              <a:buNone/>
            </a:pP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AC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AB</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BC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AB</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endParaRPr lang="en-US" sz="2000" dirty="0" smtClean="0">
              <a:latin typeface="Times New Roman" pitchFamily="18" charset="0"/>
              <a:cs typeface="Times New Roman" pitchFamily="18" charset="0"/>
            </a:endParaRPr>
          </a:p>
          <a:p>
            <a:pPr lvl="1" eaLnBrk="1" hangingPunct="1">
              <a:lnSpc>
                <a:spcPct val="80000"/>
              </a:lnSpc>
            </a:pPr>
            <a:r>
              <a:rPr lang="en-US" sz="2000" i="1" dirty="0" smtClean="0">
                <a:latin typeface="Times New Roman" pitchFamily="18" charset="0"/>
                <a:cs typeface="Times New Roman" pitchFamily="18" charset="0"/>
              </a:rPr>
              <a:t>f</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A,B,C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AB</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BC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AB</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endParaRPr lang="en-US" sz="2000" dirty="0" smtClean="0">
              <a:latin typeface="Times New Roman" pitchFamily="18" charset="0"/>
              <a:cs typeface="Times New Roman" pitchFamily="18" charset="0"/>
            </a:endParaRPr>
          </a:p>
          <a:p>
            <a:pPr lvl="1" eaLnBrk="1" hangingPunct="1">
              <a:lnSpc>
                <a:spcPct val="80000"/>
              </a:lnSpc>
              <a:buFontTx/>
              <a:buNone/>
            </a:pP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AB</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×1 + </a:t>
            </a:r>
            <a:r>
              <a:rPr lang="en-US" sz="2000" i="1" dirty="0" smtClean="0">
                <a:latin typeface="Times New Roman" pitchFamily="18" charset="0"/>
                <a:cs typeface="Times New Roman" pitchFamily="18" charset="0"/>
              </a:rPr>
              <a:t>AB</a:t>
            </a:r>
            <a:r>
              <a:rPr lang="en-US" sz="2000" dirty="0" smtClean="0">
                <a:latin typeface="Times New Roman" pitchFamily="18" charset="0"/>
                <a:cs typeface="Times New Roman" pitchFamily="18" charset="0"/>
              </a:rPr>
              <a:t>'×1'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'×1] + </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AB</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×0 + </a:t>
            </a:r>
            <a:r>
              <a:rPr lang="en-US" sz="2000" i="1" dirty="0" smtClean="0">
                <a:latin typeface="Times New Roman" pitchFamily="18" charset="0"/>
                <a:cs typeface="Times New Roman" pitchFamily="18" charset="0"/>
              </a:rPr>
              <a:t>AB</a:t>
            </a:r>
            <a:r>
              <a:rPr lang="en-US" sz="2000" dirty="0" smtClean="0">
                <a:latin typeface="Times New Roman" pitchFamily="18" charset="0"/>
                <a:cs typeface="Times New Roman" pitchFamily="18" charset="0"/>
              </a:rPr>
              <a:t>'×0'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'×0] </a:t>
            </a:r>
          </a:p>
          <a:p>
            <a:pPr lvl="1" eaLnBrk="1" hangingPunct="1">
              <a:lnSpc>
                <a:spcPct val="80000"/>
              </a:lnSpc>
              <a:buFontTx/>
              <a:buNone/>
            </a:pP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ABC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BC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ABC</a:t>
            </a:r>
            <a:r>
              <a:rPr lang="en-US" sz="2000"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AB</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8"/>
          <p:cNvSpPr>
            <a:spLocks noGrp="1" noChangeArrowheads="1"/>
          </p:cNvSpPr>
          <p:nvPr>
            <p:ph type="title"/>
          </p:nvPr>
        </p:nvSpPr>
        <p:spPr>
          <a:xfrm>
            <a:off x="6500826" y="0"/>
            <a:ext cx="2614602" cy="785818"/>
          </a:xfrm>
        </p:spPr>
        <p:txBody>
          <a:bodyPr/>
          <a:lstStyle/>
          <a:p>
            <a:pPr algn="r" rtl="1"/>
            <a:r>
              <a:rPr lang="fa-IR" sz="3200" b="1" kern="1200" dirty="0" smtClean="0">
                <a:solidFill>
                  <a:srgbClr val="000099"/>
                </a:solidFill>
                <a:effectLst>
                  <a:outerShdw blurRad="38100" dist="38100" dir="2700000" algn="tl">
                    <a:srgbClr val="C0C0C0"/>
                  </a:outerShdw>
                </a:effectLst>
                <a:latin typeface="Times New Roman" pitchFamily="18" charset="0"/>
                <a:cs typeface="B Titr" pitchFamily="2" charset="-78"/>
              </a:rPr>
              <a:t>- مکمل تابع</a:t>
            </a:r>
            <a:endParaRPr lang="en-US" sz="3200" b="1" kern="1200" dirty="0">
              <a:solidFill>
                <a:srgbClr val="000099"/>
              </a:solidFill>
              <a:effectLst>
                <a:outerShdw blurRad="38100" dist="38100" dir="2700000" algn="tl">
                  <a:srgbClr val="C0C0C0"/>
                </a:outerShdw>
              </a:effectLst>
              <a:latin typeface="Times New Roman" pitchFamily="18" charset="0"/>
              <a:cs typeface="B Titr" pitchFamily="2" charset="-78"/>
            </a:endParaRPr>
          </a:p>
        </p:txBody>
      </p:sp>
      <p:sp>
        <p:nvSpPr>
          <p:cNvPr id="4" name="Slide Number Placeholder 3"/>
          <p:cNvSpPr>
            <a:spLocks noGrp="1"/>
          </p:cNvSpPr>
          <p:nvPr>
            <p:ph type="sldNum" sz="quarter" idx="12"/>
          </p:nvPr>
        </p:nvSpPr>
        <p:spPr/>
        <p:txBody>
          <a:bodyPr/>
          <a:lstStyle/>
          <a:p>
            <a:fld id="{706D142D-6E4C-458B-82A7-8156520CF122}" type="slidenum">
              <a:rPr lang="en-US" smtClean="0"/>
              <a:pPr/>
              <a:t>23</a:t>
            </a:fld>
            <a:endParaRPr lang="en-US"/>
          </a:p>
        </p:txBody>
      </p:sp>
      <p:sp>
        <p:nvSpPr>
          <p:cNvPr id="8" name="Rectangle 7"/>
          <p:cNvSpPr/>
          <p:nvPr/>
        </p:nvSpPr>
        <p:spPr>
          <a:xfrm>
            <a:off x="428596" y="785794"/>
            <a:ext cx="8001024" cy="3108543"/>
          </a:xfrm>
          <a:prstGeom prst="rect">
            <a:avLst/>
          </a:prstGeom>
        </p:spPr>
        <p:txBody>
          <a:bodyPr wrap="square">
            <a:spAutoFit/>
          </a:bodyPr>
          <a:lstStyle/>
          <a:p>
            <a:pPr algn="just">
              <a:buFont typeface="Wingdings" pitchFamily="2" charset="2"/>
              <a:buChar char=""/>
            </a:pPr>
            <a:r>
              <a:rPr lang="fa-IR" dirty="0" smtClean="0">
                <a:cs typeface="B Lotus" pitchFamily="2" charset="-78"/>
              </a:rPr>
              <a:t> مکمل هر تابع را می توان به کمک قانون </a:t>
            </a:r>
            <a:r>
              <a:rPr lang="fa-IR" b="1" dirty="0" smtClean="0">
                <a:solidFill>
                  <a:srgbClr val="C00000"/>
                </a:solidFill>
                <a:cs typeface="B Lotus" pitchFamily="2" charset="-78"/>
              </a:rPr>
              <a:t>دمورگان</a:t>
            </a:r>
            <a:r>
              <a:rPr lang="fa-IR" dirty="0" smtClean="0">
                <a:cs typeface="B Lotus" pitchFamily="2" charset="-78"/>
              </a:rPr>
              <a:t> بدست آورد.</a:t>
            </a:r>
            <a:endParaRPr lang="en-US" dirty="0" smtClean="0">
              <a:cs typeface="B Lotus" pitchFamily="2" charset="-78"/>
            </a:endParaRPr>
          </a:p>
          <a:p>
            <a:pPr algn="just">
              <a:buFont typeface="Wingdings" pitchFamily="2" charset="2"/>
              <a:buChar char=""/>
            </a:pPr>
            <a:r>
              <a:rPr lang="en-US" dirty="0" smtClean="0">
                <a:cs typeface="B Lotus" pitchFamily="2" charset="-78"/>
              </a:rPr>
              <a:t> </a:t>
            </a:r>
            <a:r>
              <a:rPr lang="fa-IR" dirty="0" smtClean="0">
                <a:cs typeface="B Lotus" pitchFamily="2" charset="-78"/>
              </a:rPr>
              <a:t>مکمل تابع </a:t>
            </a:r>
            <a:r>
              <a:rPr lang="en-US" i="1" dirty="0" smtClean="0">
                <a:cs typeface="B Lotus" pitchFamily="2" charset="-78"/>
              </a:rPr>
              <a:t>F</a:t>
            </a:r>
            <a:r>
              <a:rPr lang="fa-IR" dirty="0" smtClean="0">
                <a:cs typeface="B Lotus" pitchFamily="2" charset="-78"/>
              </a:rPr>
              <a:t> را با </a:t>
            </a:r>
            <a:r>
              <a:rPr lang="en-US" i="1" dirty="0" smtClean="0">
                <a:cs typeface="B Lotus" pitchFamily="2" charset="-78"/>
              </a:rPr>
              <a:t>F’</a:t>
            </a:r>
            <a:r>
              <a:rPr lang="fa-IR" dirty="0" smtClean="0">
                <a:cs typeface="B Lotus" pitchFamily="2" charset="-78"/>
              </a:rPr>
              <a:t> نمایش می دهند. مقدار </a:t>
            </a:r>
            <a:r>
              <a:rPr lang="en-US" i="1" dirty="0" smtClean="0">
                <a:cs typeface="B Lotus" pitchFamily="2" charset="-78"/>
              </a:rPr>
              <a:t>F</a:t>
            </a:r>
            <a:r>
              <a:rPr lang="fa-IR" dirty="0" smtClean="0">
                <a:cs typeface="B Lotus" pitchFamily="2" charset="-78"/>
              </a:rPr>
              <a:t> و</a:t>
            </a:r>
            <a:r>
              <a:rPr lang="en-US" i="1" dirty="0" smtClean="0">
                <a:cs typeface="B Lotus" pitchFamily="2" charset="-78"/>
              </a:rPr>
              <a:t>F’</a:t>
            </a:r>
            <a:r>
              <a:rPr lang="fa-IR" i="1" dirty="0" smtClean="0">
                <a:cs typeface="B Lotus" pitchFamily="2" charset="-78"/>
              </a:rPr>
              <a:t> </a:t>
            </a:r>
            <a:r>
              <a:rPr lang="fa-IR" dirty="0" smtClean="0">
                <a:cs typeface="B Lotus" pitchFamily="2" charset="-78"/>
              </a:rPr>
              <a:t>همواره </a:t>
            </a:r>
            <a:r>
              <a:rPr lang="fa-IR" b="1" dirty="0" smtClean="0">
                <a:solidFill>
                  <a:srgbClr val="C00000"/>
                </a:solidFill>
                <a:cs typeface="B Lotus" pitchFamily="2" charset="-78"/>
              </a:rPr>
              <a:t>مخالف</a:t>
            </a:r>
            <a:r>
              <a:rPr lang="fa-IR" dirty="0" smtClean="0">
                <a:cs typeface="B Lotus" pitchFamily="2" charset="-78"/>
              </a:rPr>
              <a:t> هم می باشد.</a:t>
            </a:r>
          </a:p>
          <a:p>
            <a:pPr algn="just">
              <a:buFont typeface="Wingdings" pitchFamily="2" charset="2"/>
              <a:buChar char=""/>
            </a:pPr>
            <a:endParaRPr lang="fa-IR" dirty="0" smtClean="0">
              <a:cs typeface="B Lotus" pitchFamily="2" charset="-78"/>
            </a:endParaRPr>
          </a:p>
          <a:p>
            <a:pPr algn="just">
              <a:buFont typeface="Wingdings" pitchFamily="2" charset="2"/>
              <a:buChar char=""/>
            </a:pPr>
            <a:r>
              <a:rPr lang="fa-IR" dirty="0" smtClean="0">
                <a:cs typeface="B Lotus" pitchFamily="2" charset="-78"/>
              </a:rPr>
              <a:t> دوگان یک تابع رابطه مستقیمی با خود تابع ندارد، ولی اگر در </a:t>
            </a:r>
            <a:r>
              <a:rPr lang="fa-IR" b="1" dirty="0" smtClean="0">
                <a:solidFill>
                  <a:srgbClr val="FF0000"/>
                </a:solidFill>
                <a:cs typeface="B Lotus" pitchFamily="2" charset="-78"/>
              </a:rPr>
              <a:t>دوگان</a:t>
            </a:r>
            <a:r>
              <a:rPr lang="fa-IR" dirty="0" smtClean="0">
                <a:cs typeface="B Lotus" pitchFamily="2" charset="-78"/>
              </a:rPr>
              <a:t> تابع، کلیه متغیرها به متمم و متمم ها به خود متغیر تبدیل شوند، متمم تابع بدست می آید.</a:t>
            </a:r>
          </a:p>
        </p:txBody>
      </p:sp>
      <p:graphicFrame>
        <p:nvGraphicFramePr>
          <p:cNvPr id="309249" name="Object 1"/>
          <p:cNvGraphicFramePr>
            <a:graphicFrameLocks noChangeAspect="1"/>
          </p:cNvGraphicFramePr>
          <p:nvPr/>
        </p:nvGraphicFramePr>
        <p:xfrm>
          <a:off x="4857752" y="3995759"/>
          <a:ext cx="2646362" cy="2505075"/>
        </p:xfrm>
        <a:graphic>
          <a:graphicData uri="http://schemas.openxmlformats.org/presentationml/2006/ole">
            <mc:AlternateContent xmlns:mc="http://schemas.openxmlformats.org/markup-compatibility/2006">
              <mc:Choice xmlns:v="urn:schemas-microsoft-com:vml" Requires="v">
                <p:oleObj spid="_x0000_s309255" name="Equation" r:id="rId3" imgW="1422360" imgH="1346040" progId="Equation.3">
                  <p:embed/>
                </p:oleObj>
              </mc:Choice>
              <mc:Fallback>
                <p:oleObj name="Equation" r:id="rId3" imgW="1422360" imgH="1346040" progId="Equation.3">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7752" y="3995759"/>
                        <a:ext cx="2646362" cy="2505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9250" name="Object 2"/>
          <p:cNvGraphicFramePr>
            <a:graphicFrameLocks noChangeAspect="1"/>
          </p:cNvGraphicFramePr>
          <p:nvPr/>
        </p:nvGraphicFramePr>
        <p:xfrm>
          <a:off x="1071538" y="4500570"/>
          <a:ext cx="2936875" cy="1906588"/>
        </p:xfrm>
        <a:graphic>
          <a:graphicData uri="http://schemas.openxmlformats.org/presentationml/2006/ole">
            <mc:AlternateContent xmlns:mc="http://schemas.openxmlformats.org/markup-compatibility/2006">
              <mc:Choice xmlns:v="urn:schemas-microsoft-com:vml" Requires="v">
                <p:oleObj spid="_x0000_s309256" name="Equation" r:id="rId5" imgW="1409400" imgH="914400" progId="Equation.3">
                  <p:embed/>
                </p:oleObj>
              </mc:Choice>
              <mc:Fallback>
                <p:oleObj name="Equation" r:id="rId5" imgW="1409400" imgH="914400" progId="Equation.3">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1538" y="4500570"/>
                        <a:ext cx="2936875" cy="19065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9251" name="Object 3"/>
          <p:cNvGraphicFramePr>
            <a:graphicFrameLocks noChangeAspect="1"/>
          </p:cNvGraphicFramePr>
          <p:nvPr/>
        </p:nvGraphicFramePr>
        <p:xfrm>
          <a:off x="1071538" y="4076708"/>
          <a:ext cx="1665288" cy="423862"/>
        </p:xfrm>
        <a:graphic>
          <a:graphicData uri="http://schemas.openxmlformats.org/presentationml/2006/ole">
            <mc:AlternateContent xmlns:mc="http://schemas.openxmlformats.org/markup-compatibility/2006">
              <mc:Choice xmlns:v="urn:schemas-microsoft-com:vml" Requires="v">
                <p:oleObj spid="_x0000_s309257" name="Equation" r:id="rId7" imgW="799920" imgH="203040" progId="Equation.3">
                  <p:embed/>
                </p:oleObj>
              </mc:Choice>
              <mc:Fallback>
                <p:oleObj name="Equation" r:id="rId7" imgW="799920" imgH="203040" progId="Equation.3">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71538" y="4076708"/>
                        <a:ext cx="1665288" cy="4238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blinds/>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0353335-9E93-4E7A-A7F9-18460B09EF12}" type="slidenum">
              <a:rPr lang="en-US" smtClean="0"/>
              <a:pPr/>
              <a:t>24</a:t>
            </a:fld>
            <a:endParaRPr lang="en-US"/>
          </a:p>
        </p:txBody>
      </p:sp>
      <p:sp>
        <p:nvSpPr>
          <p:cNvPr id="97283" name="Shape 7170"/>
          <p:cNvSpPr>
            <a:spLocks noGrp="1" noChangeArrowheads="1"/>
          </p:cNvSpPr>
          <p:nvPr>
            <p:ph type="body" idx="4294967295"/>
          </p:nvPr>
        </p:nvSpPr>
        <p:spPr>
          <a:xfrm>
            <a:off x="485775" y="1143000"/>
            <a:ext cx="8658225" cy="714375"/>
          </a:xfrm>
        </p:spPr>
        <p:txBody>
          <a:bodyPr lIns="92075" tIns="46038" rIns="92075" bIns="46038"/>
          <a:lstStyle/>
          <a:p>
            <a:pPr algn="r" rtl="1">
              <a:lnSpc>
                <a:spcPct val="90000"/>
              </a:lnSpc>
              <a:buFont typeface="Wingdings" pitchFamily="2" charset="2"/>
              <a:buChar char=""/>
            </a:pPr>
            <a:r>
              <a:rPr lang="fa-IR" sz="2400" b="1" i="1" dirty="0" smtClean="0">
                <a:solidFill>
                  <a:schemeClr val="tx2"/>
                </a:solidFill>
                <a:cs typeface="Nazanin" pitchFamily="2" charset="-78"/>
              </a:rPr>
              <a:t> </a:t>
            </a:r>
            <a:r>
              <a:rPr lang="fa-IR" sz="2800" kern="1200" dirty="0" smtClean="0">
                <a:latin typeface="Times New Roman" pitchFamily="18" charset="0"/>
                <a:cs typeface="B Lotus" pitchFamily="2" charset="-78"/>
              </a:rPr>
              <a:t>با استفاده از قضايا و اصول جبر بول می توان عبارات منطقی را ساده نمود.</a:t>
            </a:r>
            <a:endParaRPr lang="en-US" sz="2800" kern="1200" dirty="0" smtClean="0">
              <a:latin typeface="Times New Roman" pitchFamily="18" charset="0"/>
              <a:cs typeface="B Lotus" pitchFamily="2" charset="-78"/>
            </a:endParaRPr>
          </a:p>
        </p:txBody>
      </p:sp>
      <p:sp>
        <p:nvSpPr>
          <p:cNvPr id="6" name="Rectangle 5"/>
          <p:cNvSpPr/>
          <p:nvPr/>
        </p:nvSpPr>
        <p:spPr>
          <a:xfrm>
            <a:off x="4520032" y="142852"/>
            <a:ext cx="4624000" cy="584775"/>
          </a:xfrm>
          <a:prstGeom prst="rect">
            <a:avLst/>
          </a:prstGeom>
        </p:spPr>
        <p:txBody>
          <a:bodyPr wrap="square">
            <a:spAutoFit/>
          </a:bodyPr>
          <a:lstStyle/>
          <a:p>
            <a:pPr marL="342900" indent="-342900">
              <a:spcBef>
                <a:spcPct val="20000"/>
              </a:spcBef>
              <a:buSzPct val="60000"/>
              <a:buNone/>
            </a:pPr>
            <a:r>
              <a:rPr lang="fa-IR" sz="3200" b="1" dirty="0" smtClean="0">
                <a:solidFill>
                  <a:srgbClr val="000099"/>
                </a:solidFill>
                <a:effectLst>
                  <a:outerShdw blurRad="38100" dist="38100" dir="2700000" algn="tl">
                    <a:srgbClr val="C0C0C0"/>
                  </a:outerShdw>
                </a:effectLst>
                <a:ea typeface="+mj-ea"/>
                <a:cs typeface="B Titr" pitchFamily="2" charset="-78"/>
              </a:rPr>
              <a:t>-</a:t>
            </a:r>
            <a:r>
              <a:rPr lang="en-US" sz="3200" b="1" dirty="0" smtClean="0">
                <a:solidFill>
                  <a:srgbClr val="000099"/>
                </a:solidFill>
                <a:effectLst>
                  <a:outerShdw blurRad="38100" dist="38100" dir="2700000" algn="tl">
                    <a:srgbClr val="C0C0C0"/>
                  </a:outerShdw>
                </a:effectLst>
                <a:ea typeface="+mj-ea"/>
                <a:cs typeface="B Titr" pitchFamily="2" charset="-78"/>
              </a:rPr>
              <a:t> </a:t>
            </a:r>
            <a:r>
              <a:rPr lang="fa-IR" sz="3200" b="1" dirty="0" smtClean="0">
                <a:solidFill>
                  <a:srgbClr val="000099"/>
                </a:solidFill>
                <a:effectLst>
                  <a:outerShdw blurRad="38100" dist="38100" dir="2700000" algn="tl">
                    <a:srgbClr val="C0C0C0"/>
                  </a:outerShdw>
                </a:effectLst>
                <a:ea typeface="+mj-ea"/>
                <a:cs typeface="B Titr" pitchFamily="2" charset="-78"/>
              </a:rPr>
              <a:t>ساده کردن عبارات منطقی</a:t>
            </a:r>
            <a:endParaRPr lang="en-US" b="1" dirty="0"/>
          </a:p>
        </p:txBody>
      </p:sp>
      <p:graphicFrame>
        <p:nvGraphicFramePr>
          <p:cNvPr id="317442" name="Object 2"/>
          <p:cNvGraphicFramePr>
            <a:graphicFrameLocks noChangeAspect="1"/>
          </p:cNvGraphicFramePr>
          <p:nvPr/>
        </p:nvGraphicFramePr>
        <p:xfrm>
          <a:off x="5072066" y="4357694"/>
          <a:ext cx="3190875" cy="1182688"/>
        </p:xfrm>
        <a:graphic>
          <a:graphicData uri="http://schemas.openxmlformats.org/presentationml/2006/ole">
            <mc:AlternateContent xmlns:mc="http://schemas.openxmlformats.org/markup-compatibility/2006">
              <mc:Choice xmlns:v="urn:schemas-microsoft-com:vml" Requires="v">
                <p:oleObj spid="_x0000_s317450" name="Equation" r:id="rId4" imgW="1714320" imgH="634680" progId="Equation.3">
                  <p:embed/>
                </p:oleObj>
              </mc:Choice>
              <mc:Fallback>
                <p:oleObj name="Equation" r:id="rId4" imgW="1714320" imgH="63468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2066" y="4357694"/>
                        <a:ext cx="3190875" cy="11826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7443" name="Object 3"/>
          <p:cNvGraphicFramePr>
            <a:graphicFrameLocks noChangeAspect="1"/>
          </p:cNvGraphicFramePr>
          <p:nvPr/>
        </p:nvGraphicFramePr>
        <p:xfrm>
          <a:off x="428596" y="2357430"/>
          <a:ext cx="7161213" cy="1655763"/>
        </p:xfrm>
        <a:graphic>
          <a:graphicData uri="http://schemas.openxmlformats.org/presentationml/2006/ole">
            <mc:AlternateContent xmlns:mc="http://schemas.openxmlformats.org/markup-compatibility/2006">
              <mc:Choice xmlns:v="urn:schemas-microsoft-com:vml" Requires="v">
                <p:oleObj spid="_x0000_s317451" name="Equation" r:id="rId6" imgW="3848040" imgH="888840" progId="Equation.3">
                  <p:embed/>
                </p:oleObj>
              </mc:Choice>
              <mc:Fallback>
                <p:oleObj name="Equation" r:id="rId6" imgW="3848040" imgH="888840" progId="Equation.3">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8596" y="2357430"/>
                        <a:ext cx="7161213" cy="1655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7444" name="Object 4"/>
          <p:cNvGraphicFramePr>
            <a:graphicFrameLocks noChangeAspect="1"/>
          </p:cNvGraphicFramePr>
          <p:nvPr/>
        </p:nvGraphicFramePr>
        <p:xfrm>
          <a:off x="571472" y="4643446"/>
          <a:ext cx="2882900" cy="330200"/>
        </p:xfrm>
        <a:graphic>
          <a:graphicData uri="http://schemas.openxmlformats.org/presentationml/2006/ole">
            <mc:AlternateContent xmlns:mc="http://schemas.openxmlformats.org/markup-compatibility/2006">
              <mc:Choice xmlns:v="urn:schemas-microsoft-com:vml" Requires="v">
                <p:oleObj spid="_x0000_s317452" name="Equation" r:id="rId8" imgW="1549080" imgH="177480" progId="Equation.3">
                  <p:embed/>
                </p:oleObj>
              </mc:Choice>
              <mc:Fallback>
                <p:oleObj name="Equation" r:id="rId8" imgW="1549080" imgH="177480" progId="Equation.3">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1472" y="4643446"/>
                        <a:ext cx="2882900" cy="330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7445" name="Object 5"/>
          <p:cNvGraphicFramePr>
            <a:graphicFrameLocks noChangeAspect="1"/>
          </p:cNvGraphicFramePr>
          <p:nvPr/>
        </p:nvGraphicFramePr>
        <p:xfrm>
          <a:off x="500035" y="5929293"/>
          <a:ext cx="3803650" cy="377825"/>
        </p:xfrm>
        <a:graphic>
          <a:graphicData uri="http://schemas.openxmlformats.org/presentationml/2006/ole">
            <mc:AlternateContent xmlns:mc="http://schemas.openxmlformats.org/markup-compatibility/2006">
              <mc:Choice xmlns:v="urn:schemas-microsoft-com:vml" Requires="v">
                <p:oleObj spid="_x0000_s317453" name="Equation" r:id="rId10" imgW="2044440" imgH="203040" progId="Equation.3">
                  <p:embed/>
                </p:oleObj>
              </mc:Choice>
              <mc:Fallback>
                <p:oleObj name="Equation" r:id="rId10" imgW="2044440" imgH="203040" progId="Equation.3">
                  <p:embed/>
                  <p:pic>
                    <p:nvPicPr>
                      <p:cNvPr id="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0035" y="5929293"/>
                        <a:ext cx="3803650" cy="377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pull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483" name="Object 3"/>
          <p:cNvGraphicFramePr>
            <a:graphicFrameLocks noChangeAspect="1"/>
          </p:cNvGraphicFramePr>
          <p:nvPr/>
        </p:nvGraphicFramePr>
        <p:xfrm>
          <a:off x="285720" y="395280"/>
          <a:ext cx="5462588" cy="2033588"/>
        </p:xfrm>
        <a:graphic>
          <a:graphicData uri="http://schemas.openxmlformats.org/presentationml/2006/ole">
            <mc:AlternateContent xmlns:mc="http://schemas.openxmlformats.org/markup-compatibility/2006">
              <mc:Choice xmlns:v="urn:schemas-microsoft-com:vml" Requires="v">
                <p:oleObj spid="_x0000_s277519" name="Equation" r:id="rId3" imgW="2933640" imgH="1091880" progId="Equation.3">
                  <p:embed/>
                </p:oleObj>
              </mc:Choice>
              <mc:Fallback>
                <p:oleObj name="Equation" r:id="rId3" imgW="2933640" imgH="109188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20" y="395280"/>
                        <a:ext cx="5462588" cy="20335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Slide Number Placeholder 5"/>
          <p:cNvSpPr>
            <a:spLocks noGrp="1"/>
          </p:cNvSpPr>
          <p:nvPr>
            <p:ph type="sldNum" sz="quarter" idx="12"/>
          </p:nvPr>
        </p:nvSpPr>
        <p:spPr/>
        <p:txBody>
          <a:bodyPr/>
          <a:lstStyle/>
          <a:p>
            <a:fld id="{706D142D-6E4C-458B-82A7-8156520CF122}" type="slidenum">
              <a:rPr lang="en-US" smtClean="0"/>
              <a:pPr/>
              <a:t>25</a:t>
            </a:fld>
            <a:endParaRPr lang="en-US"/>
          </a:p>
        </p:txBody>
      </p:sp>
      <p:graphicFrame>
        <p:nvGraphicFramePr>
          <p:cNvPr id="277511" name="Object 7"/>
          <p:cNvGraphicFramePr>
            <a:graphicFrameLocks noChangeAspect="1"/>
          </p:cNvGraphicFramePr>
          <p:nvPr/>
        </p:nvGraphicFramePr>
        <p:xfrm>
          <a:off x="1857356" y="5813444"/>
          <a:ext cx="4987925" cy="330200"/>
        </p:xfrm>
        <a:graphic>
          <a:graphicData uri="http://schemas.openxmlformats.org/presentationml/2006/ole">
            <mc:AlternateContent xmlns:mc="http://schemas.openxmlformats.org/markup-compatibility/2006">
              <mc:Choice xmlns:v="urn:schemas-microsoft-com:vml" Requires="v">
                <p:oleObj spid="_x0000_s277520" name="Equation" r:id="rId5" imgW="2679480" imgH="177480" progId="Equation.3">
                  <p:embed/>
                </p:oleObj>
              </mc:Choice>
              <mc:Fallback>
                <p:oleObj name="Equation" r:id="rId5" imgW="2679480" imgH="177480" progId="Equation.3">
                  <p:embed/>
                  <p:pic>
                    <p:nvPicPr>
                      <p:cNvPr id="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57356" y="5813444"/>
                        <a:ext cx="4987925" cy="330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Shape 7170"/>
          <p:cNvSpPr txBox="1">
            <a:spLocks noChangeArrowheads="1"/>
          </p:cNvSpPr>
          <p:nvPr/>
        </p:nvSpPr>
        <p:spPr bwMode="auto">
          <a:xfrm>
            <a:off x="3929058" y="4929198"/>
            <a:ext cx="4943452" cy="571504"/>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marL="342900" marR="0" lvl="0" indent="-342900" algn="r" defTabSz="914400" rtl="1" eaLnBrk="1" fontAlgn="base" latinLnBrk="0" hangingPunct="1">
              <a:lnSpc>
                <a:spcPct val="90000"/>
              </a:lnSpc>
              <a:spcBef>
                <a:spcPct val="20000"/>
              </a:spcBef>
              <a:spcAft>
                <a:spcPct val="0"/>
              </a:spcAft>
              <a:buClrTx/>
              <a:buSzTx/>
              <a:buFont typeface="Wingdings" pitchFamily="2" charset="2"/>
              <a:buChar char=""/>
              <a:tabLst/>
              <a:defRPr/>
            </a:pPr>
            <a:r>
              <a:rPr kumimoji="0" lang="fa-IR" sz="2400" b="1" i="1" u="none" strike="noStrike" kern="0" cap="none" spc="0" normalizeH="0" baseline="0" noProof="0" dirty="0" smtClean="0">
                <a:ln>
                  <a:noFill/>
                </a:ln>
                <a:solidFill>
                  <a:schemeClr val="tx2"/>
                </a:solidFill>
                <a:effectLst/>
                <a:uLnTx/>
                <a:uFillTx/>
                <a:latin typeface="+mn-lt"/>
                <a:ea typeface="+mn-ea"/>
                <a:cs typeface="Nazanin" pitchFamily="2" charset="-78"/>
              </a:rPr>
              <a:t> </a:t>
            </a:r>
            <a:r>
              <a:rPr kumimoji="0" lang="fa-IR" sz="2800" b="0" i="0" u="none" strike="noStrike" kern="1200" cap="none" spc="0" normalizeH="0" baseline="0" noProof="0" dirty="0" smtClean="0">
                <a:ln>
                  <a:noFill/>
                </a:ln>
                <a:solidFill>
                  <a:schemeClr val="tx1"/>
                </a:solidFill>
                <a:effectLst/>
                <a:uLnTx/>
                <a:uFillTx/>
                <a:latin typeface="Times New Roman" pitchFamily="18" charset="0"/>
                <a:ea typeface="+mn-ea"/>
                <a:cs typeface="B Lotus" pitchFamily="2" charset="-78"/>
              </a:rPr>
              <a:t>با استفاده از قضايا و اصول</a:t>
            </a:r>
            <a:r>
              <a:rPr kumimoji="0" lang="fa-IR" sz="2800" b="0" i="0" u="none" strike="noStrike" kern="1200" cap="none" spc="0" normalizeH="0" noProof="0" dirty="0" smtClean="0">
                <a:ln>
                  <a:noFill/>
                </a:ln>
                <a:solidFill>
                  <a:schemeClr val="tx1"/>
                </a:solidFill>
                <a:effectLst/>
                <a:uLnTx/>
                <a:uFillTx/>
                <a:latin typeface="Times New Roman" pitchFamily="18" charset="0"/>
                <a:ea typeface="+mn-ea"/>
                <a:cs typeface="B Lotus" pitchFamily="2" charset="-78"/>
              </a:rPr>
              <a:t> ساده کنید</a:t>
            </a:r>
            <a:r>
              <a:rPr kumimoji="0" lang="fa-IR" sz="2800" b="0" i="0" u="none" strike="noStrike" kern="1200" cap="none" spc="0" normalizeH="0" baseline="0" noProof="0" dirty="0" smtClean="0">
                <a:ln>
                  <a:noFill/>
                </a:ln>
                <a:solidFill>
                  <a:schemeClr val="tx1"/>
                </a:solidFill>
                <a:effectLst/>
                <a:uLnTx/>
                <a:uFillTx/>
                <a:latin typeface="Times New Roman" pitchFamily="18" charset="0"/>
                <a:ea typeface="+mn-ea"/>
                <a:cs typeface="B Lotus" pitchFamily="2" charset="-78"/>
              </a:rPr>
              <a:t>.</a:t>
            </a:r>
            <a:endParaRPr kumimoji="0" lang="en-US" sz="2800" b="0" i="0" u="none" strike="noStrike" kern="1200" cap="none" spc="0" normalizeH="0" baseline="0" noProof="0" dirty="0" smtClean="0">
              <a:ln>
                <a:noFill/>
              </a:ln>
              <a:solidFill>
                <a:schemeClr val="tx1"/>
              </a:solidFill>
              <a:effectLst/>
              <a:uLnTx/>
              <a:uFillTx/>
              <a:latin typeface="Times New Roman" pitchFamily="18" charset="0"/>
              <a:ea typeface="+mn-ea"/>
              <a:cs typeface="B Lotus" pitchFamily="2" charset="-78"/>
            </a:endParaRPr>
          </a:p>
        </p:txBody>
      </p:sp>
      <p:graphicFrame>
        <p:nvGraphicFramePr>
          <p:cNvPr id="277513" name="Object 9"/>
          <p:cNvGraphicFramePr>
            <a:graphicFrameLocks noChangeAspect="1"/>
          </p:cNvGraphicFramePr>
          <p:nvPr/>
        </p:nvGraphicFramePr>
        <p:xfrm>
          <a:off x="5000625" y="2357438"/>
          <a:ext cx="3640138" cy="1651000"/>
        </p:xfrm>
        <a:graphic>
          <a:graphicData uri="http://schemas.openxmlformats.org/presentationml/2006/ole">
            <mc:AlternateContent xmlns:mc="http://schemas.openxmlformats.org/markup-compatibility/2006">
              <mc:Choice xmlns:v="urn:schemas-microsoft-com:vml" Requires="v">
                <p:oleObj spid="_x0000_s277521" name="Equation" r:id="rId7" imgW="1955520" imgH="888840" progId="Equation.3">
                  <p:embed/>
                </p:oleObj>
              </mc:Choice>
              <mc:Fallback>
                <p:oleObj name="Equation" r:id="rId7" imgW="1955520" imgH="888840" progId="Equation.3">
                  <p:embed/>
                  <p:pic>
                    <p:nvPicPr>
                      <p:cNvPr id="0"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00625" y="2357438"/>
                        <a:ext cx="3640138" cy="165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7514" name="Object 10"/>
          <p:cNvGraphicFramePr>
            <a:graphicFrameLocks noChangeAspect="1"/>
          </p:cNvGraphicFramePr>
          <p:nvPr/>
        </p:nvGraphicFramePr>
        <p:xfrm>
          <a:off x="857250" y="3214688"/>
          <a:ext cx="3876675" cy="330200"/>
        </p:xfrm>
        <a:graphic>
          <a:graphicData uri="http://schemas.openxmlformats.org/presentationml/2006/ole">
            <mc:AlternateContent xmlns:mc="http://schemas.openxmlformats.org/markup-compatibility/2006">
              <mc:Choice xmlns:v="urn:schemas-microsoft-com:vml" Requires="v">
                <p:oleObj spid="_x0000_s277522" name="Equation" r:id="rId9" imgW="2082600" imgH="177480" progId="Equation.3">
                  <p:embed/>
                </p:oleObj>
              </mc:Choice>
              <mc:Fallback>
                <p:oleObj name="Equation" r:id="rId9" imgW="2082600" imgH="177480" progId="Equation.3">
                  <p:embed/>
                  <p:pic>
                    <p:nvPicPr>
                      <p:cNvPr id="0"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57250" y="3214688"/>
                        <a:ext cx="3876675" cy="330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comb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571472" y="1128299"/>
            <a:ext cx="8215338" cy="5262979"/>
          </a:xfrm>
          <a:prstGeom prst="rect">
            <a:avLst/>
          </a:prstGeom>
        </p:spPr>
        <p:txBody>
          <a:bodyPr wrap="square">
            <a:spAutoFit/>
          </a:bodyPr>
          <a:lstStyle/>
          <a:p>
            <a:pPr lvl="1" algn="just">
              <a:buFont typeface="Wingdings" pitchFamily="2" charset="2"/>
              <a:buChar char=""/>
            </a:pPr>
            <a:r>
              <a:rPr lang="fa-IR" sz="3600" dirty="0" smtClean="0">
                <a:cs typeface="B Lotus" pitchFamily="2" charset="-78"/>
              </a:rPr>
              <a:t> تحلیل و پیاده سازی مدارات منطقی ترکیبی</a:t>
            </a:r>
            <a:endParaRPr lang="en-US" sz="3600" dirty="0" smtClean="0">
              <a:cs typeface="B Lotus" pitchFamily="2" charset="-78"/>
            </a:endParaRPr>
          </a:p>
          <a:p>
            <a:pPr lvl="1" algn="just">
              <a:buFont typeface="Wingdings" pitchFamily="2" charset="2"/>
              <a:buChar char=""/>
            </a:pPr>
            <a:r>
              <a:rPr lang="en-US" sz="3600" dirty="0" smtClean="0">
                <a:cs typeface="B Lotus" pitchFamily="2" charset="-78"/>
              </a:rPr>
              <a:t> </a:t>
            </a:r>
            <a:r>
              <a:rPr lang="fa-IR" sz="3600" dirty="0" smtClean="0">
                <a:cs typeface="B Lotus" pitchFamily="2" charset="-78"/>
              </a:rPr>
              <a:t>مینترم و ماکسترم</a:t>
            </a:r>
          </a:p>
          <a:p>
            <a:pPr lvl="1" algn="just">
              <a:buFont typeface="Wingdings" pitchFamily="2" charset="2"/>
              <a:buChar char=""/>
            </a:pPr>
            <a:r>
              <a:rPr lang="fa-IR" sz="3600" dirty="0" smtClean="0">
                <a:cs typeface="B Lotus" pitchFamily="2" charset="-78"/>
              </a:rPr>
              <a:t> فرم های نمایش استاندارد تابع منطقی</a:t>
            </a:r>
          </a:p>
          <a:p>
            <a:pPr lvl="2" algn="just">
              <a:buFont typeface="Wingdings" pitchFamily="2" charset="2"/>
              <a:buChar char=""/>
            </a:pPr>
            <a:r>
              <a:rPr lang="fa-IR" sz="3200" dirty="0" smtClean="0">
                <a:cs typeface="B Lotus" pitchFamily="2" charset="-78"/>
              </a:rPr>
              <a:t> نمایش دهدهی</a:t>
            </a:r>
          </a:p>
          <a:p>
            <a:pPr lvl="3" algn="just">
              <a:buFont typeface="Wingdings" pitchFamily="2" charset="2"/>
              <a:buChar char=""/>
            </a:pPr>
            <a:r>
              <a:rPr lang="fa-IR" dirty="0" smtClean="0">
                <a:cs typeface="B Lotus" pitchFamily="2" charset="-78"/>
              </a:rPr>
              <a:t> </a:t>
            </a:r>
            <a:r>
              <a:rPr lang="en-US" dirty="0" smtClean="0">
                <a:cs typeface="B Lotus" pitchFamily="2" charset="-78"/>
              </a:rPr>
              <a:t>SOP</a:t>
            </a:r>
          </a:p>
          <a:p>
            <a:pPr lvl="3" algn="just">
              <a:buFont typeface="Wingdings" pitchFamily="2" charset="2"/>
              <a:buChar char=""/>
            </a:pPr>
            <a:r>
              <a:rPr lang="fa-IR" dirty="0" smtClean="0">
                <a:cs typeface="B Lotus" pitchFamily="2" charset="-78"/>
              </a:rPr>
              <a:t> </a:t>
            </a:r>
            <a:r>
              <a:rPr lang="en-US" dirty="0" smtClean="0">
                <a:cs typeface="B Lotus" pitchFamily="2" charset="-78"/>
              </a:rPr>
              <a:t>POS</a:t>
            </a:r>
          </a:p>
          <a:p>
            <a:pPr lvl="2" algn="just">
              <a:buFont typeface="Wingdings" pitchFamily="2" charset="2"/>
              <a:buChar char=""/>
            </a:pPr>
            <a:r>
              <a:rPr lang="fa-IR" sz="3200" dirty="0" smtClean="0">
                <a:cs typeface="B Lotus" pitchFamily="2" charset="-78"/>
              </a:rPr>
              <a:t> تبدیل فرمهای متعارف به یکدیگر</a:t>
            </a:r>
            <a:endParaRPr lang="fa-IR" sz="3600" dirty="0" smtClean="0">
              <a:cs typeface="B Lotus" pitchFamily="2" charset="-78"/>
            </a:endParaRPr>
          </a:p>
          <a:p>
            <a:pPr algn="just">
              <a:buFont typeface="Wingdings" pitchFamily="2" charset="2"/>
              <a:buChar char=""/>
            </a:pPr>
            <a:endParaRPr lang="fa-IR" sz="3600" dirty="0" smtClean="0">
              <a:cs typeface="B Lotus" pitchFamily="2" charset="-78"/>
            </a:endParaRPr>
          </a:p>
          <a:p>
            <a:pPr algn="just">
              <a:buFont typeface="Wingdings" pitchFamily="2" charset="2"/>
              <a:buChar char=""/>
            </a:pPr>
            <a:endParaRPr lang="fa-IR" sz="3600" dirty="0" smtClean="0">
              <a:cs typeface="B Lotus" pitchFamily="2" charset="-78"/>
            </a:endParaRPr>
          </a:p>
          <a:p>
            <a:pPr algn="just">
              <a:buFont typeface="Wingdings" pitchFamily="2" charset="2"/>
              <a:buChar char=""/>
            </a:pPr>
            <a:endParaRPr lang="fa-IR" sz="3600" dirty="0" smtClean="0">
              <a:cs typeface="B Lotus" pitchFamily="2" charset="-78"/>
            </a:endParaRPr>
          </a:p>
        </p:txBody>
      </p:sp>
      <p:sp>
        <p:nvSpPr>
          <p:cNvPr id="4" name="Slide Number Placeholder 3"/>
          <p:cNvSpPr>
            <a:spLocks noGrp="1"/>
          </p:cNvSpPr>
          <p:nvPr>
            <p:ph type="sldNum" sz="quarter" idx="12"/>
          </p:nvPr>
        </p:nvSpPr>
        <p:spPr/>
        <p:txBody>
          <a:bodyPr/>
          <a:lstStyle/>
          <a:p>
            <a:fld id="{706D142D-6E4C-458B-82A7-8156520CF122}" type="slidenum">
              <a:rPr lang="en-US" smtClean="0"/>
              <a:pPr/>
              <a:t>26</a:t>
            </a:fld>
            <a:endParaRPr lang="en-US"/>
          </a:p>
        </p:txBody>
      </p:sp>
      <p:sp>
        <p:nvSpPr>
          <p:cNvPr id="5" name="Rectangle 4"/>
          <p:cNvSpPr/>
          <p:nvPr/>
        </p:nvSpPr>
        <p:spPr>
          <a:xfrm>
            <a:off x="6572264" y="214290"/>
            <a:ext cx="2357438" cy="584775"/>
          </a:xfrm>
          <a:prstGeom prst="rect">
            <a:avLst/>
          </a:prstGeom>
        </p:spPr>
        <p:txBody>
          <a:bodyPr wrap="square">
            <a:spAutoFit/>
          </a:bodyPr>
          <a:lstStyle/>
          <a:p>
            <a:pPr algn="just">
              <a:buNone/>
            </a:pPr>
            <a:r>
              <a:rPr lang="fa-IR" sz="3200" b="1" kern="0" dirty="0" smtClean="0">
                <a:solidFill>
                  <a:schemeClr val="accent2"/>
                </a:solidFill>
                <a:effectLst>
                  <a:outerShdw blurRad="38100" dist="38100" dir="2700000" algn="tl">
                    <a:srgbClr val="C0C0C0"/>
                  </a:outerShdw>
                </a:effectLst>
                <a:cs typeface="B Titr" pitchFamily="2" charset="-78"/>
              </a:rPr>
              <a:t>- جلسه آینده</a:t>
            </a:r>
          </a:p>
        </p:txBody>
      </p:sp>
    </p:spTree>
  </p:cSld>
  <p:clrMapOvr>
    <a:masterClrMapping/>
  </p:clrMapOvr>
  <p:transition>
    <p:spli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r" eaLnBrk="1" hangingPunct="1"/>
            <a:endParaRPr lang="en-US" dirty="0" smtClean="0">
              <a:cs typeface="Zar" pitchFamily="2" charset="-78"/>
            </a:endParaRPr>
          </a:p>
        </p:txBody>
      </p:sp>
      <p:sp>
        <p:nvSpPr>
          <p:cNvPr id="30723" name="Rectangle 3"/>
          <p:cNvSpPr>
            <a:spLocks noGrp="1" noChangeArrowheads="1"/>
          </p:cNvSpPr>
          <p:nvPr>
            <p:ph idx="1"/>
          </p:nvPr>
        </p:nvSpPr>
        <p:spPr/>
        <p:txBody>
          <a:bodyPr/>
          <a:lstStyle/>
          <a:p>
            <a:pPr algn="ctr" eaLnBrk="1" hangingPunct="1">
              <a:buFontTx/>
              <a:buNone/>
            </a:pPr>
            <a:r>
              <a:rPr lang="fa-IR" sz="4400" smtClean="0">
                <a:cs typeface="B Nazanin" pitchFamily="2" charset="-78"/>
              </a:rPr>
              <a:t>روش های جبری برای تحلیل</a:t>
            </a:r>
          </a:p>
          <a:p>
            <a:pPr algn="ctr" eaLnBrk="1" hangingPunct="1">
              <a:buFontTx/>
              <a:buNone/>
            </a:pPr>
            <a:r>
              <a:rPr lang="fa-IR" sz="4400" smtClean="0">
                <a:cs typeface="B Nazanin" pitchFamily="2" charset="-78"/>
              </a:rPr>
              <a:t> و </a:t>
            </a:r>
          </a:p>
          <a:p>
            <a:pPr algn="ctr" eaLnBrk="1" hangingPunct="1">
              <a:buFontTx/>
              <a:buNone/>
            </a:pPr>
            <a:r>
              <a:rPr lang="fa-IR" sz="4400" smtClean="0">
                <a:cs typeface="B Nazanin" pitchFamily="2" charset="-78"/>
              </a:rPr>
              <a:t>طراحی مدارهای منطقی </a:t>
            </a:r>
            <a:endParaRPr lang="en-US" sz="4400" smtClean="0">
              <a:cs typeface="B Nazanin"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gn="r" rtl="1" eaLnBrk="1" hangingPunct="1"/>
            <a:r>
              <a:rPr lang="fa-IR" dirty="0" smtClean="0">
                <a:cs typeface="Zar" pitchFamily="2" charset="-78"/>
              </a:rPr>
              <a:t>دستگاه‌های ديجيتالی</a:t>
            </a:r>
            <a:endParaRPr lang="en-US" dirty="0" smtClean="0">
              <a:cs typeface="Zar" pitchFamily="2" charset="-78"/>
            </a:endParaRPr>
          </a:p>
        </p:txBody>
      </p:sp>
      <p:sp>
        <p:nvSpPr>
          <p:cNvPr id="31747" name="Rectangle 3"/>
          <p:cNvSpPr>
            <a:spLocks noGrp="1" noChangeArrowheads="1"/>
          </p:cNvSpPr>
          <p:nvPr>
            <p:ph idx="1"/>
          </p:nvPr>
        </p:nvSpPr>
        <p:spPr>
          <a:xfrm>
            <a:off x="539750" y="1916113"/>
            <a:ext cx="8208963" cy="4114800"/>
          </a:xfrm>
        </p:spPr>
        <p:txBody>
          <a:bodyPr/>
          <a:lstStyle/>
          <a:p>
            <a:pPr algn="r" rtl="1" eaLnBrk="1" hangingPunct="1">
              <a:buSzPct val="70000"/>
              <a:buFont typeface="Wingdings" pitchFamily="2" charset="2"/>
              <a:buChar char="q"/>
            </a:pPr>
            <a:r>
              <a:rPr lang="fa-IR" dirty="0" smtClean="0">
                <a:cs typeface="B Nazanin" pitchFamily="2" charset="-78"/>
              </a:rPr>
              <a:t>جبر بول:</a:t>
            </a:r>
          </a:p>
          <a:p>
            <a:pPr lvl="1" algn="r" rtl="1" eaLnBrk="1" hangingPunct="1">
              <a:buClr>
                <a:srgbClr val="8A008A"/>
              </a:buClr>
              <a:buSzPct val="70000"/>
              <a:buFont typeface="Wingdings" pitchFamily="2" charset="2"/>
              <a:buChar char="Ø"/>
            </a:pPr>
            <a:r>
              <a:rPr lang="fa-IR" dirty="0" smtClean="0">
                <a:cs typeface="B Nazanin" pitchFamily="2" charset="-78"/>
              </a:rPr>
              <a:t>یک عبارت منطقی می‌تواند ”درست“ یا ” نادرست“ باشد (</a:t>
            </a:r>
            <a:r>
              <a:rPr lang="en-US" dirty="0" smtClean="0">
                <a:cs typeface="B Nazanin" pitchFamily="2" charset="-78"/>
              </a:rPr>
              <a:t>0</a:t>
            </a:r>
            <a:r>
              <a:rPr lang="fa-IR" dirty="0" smtClean="0">
                <a:cs typeface="B Nazanin" pitchFamily="2" charset="-78"/>
              </a:rPr>
              <a:t> یا </a:t>
            </a:r>
            <a:r>
              <a:rPr lang="en-US" dirty="0" smtClean="0">
                <a:cs typeface="B Nazanin" pitchFamily="2" charset="-78"/>
              </a:rPr>
              <a:t>1</a:t>
            </a:r>
            <a:r>
              <a:rPr lang="fa-IR" dirty="0" smtClean="0">
                <a:cs typeface="B Nazanin" pitchFamily="2" charset="-78"/>
              </a:rPr>
              <a:t>).</a:t>
            </a:r>
          </a:p>
          <a:p>
            <a:pPr lvl="1" algn="r" rtl="1" eaLnBrk="1" hangingPunct="1">
              <a:buClr>
                <a:srgbClr val="8A008A"/>
              </a:buClr>
              <a:buSzPct val="70000"/>
              <a:buFont typeface="Wingdings" pitchFamily="2" charset="2"/>
              <a:buChar char="Ø"/>
            </a:pPr>
            <a:r>
              <a:rPr lang="fa-IR" dirty="0" smtClean="0">
                <a:cs typeface="B Nazanin" pitchFamily="2" charset="-78"/>
              </a:rPr>
              <a:t>شامل فرمول‌های جبری مربوط به ترکیب های مقادیر منطقی است.</a:t>
            </a:r>
          </a:p>
          <a:p>
            <a:pPr algn="r" rtl="1" eaLnBrk="1" hangingPunct="1">
              <a:buSzPct val="70000"/>
              <a:buFont typeface="Wingdings" pitchFamily="2" charset="2"/>
              <a:buBlip>
                <a:blip r:embed="rId2"/>
              </a:buBlip>
            </a:pPr>
            <a:r>
              <a:rPr lang="fa-IR" dirty="0" smtClean="0">
                <a:cs typeface="B Nazanin" pitchFamily="2" charset="-78"/>
              </a:rPr>
              <a:t>درسطح سخت افزار:</a:t>
            </a:r>
          </a:p>
          <a:p>
            <a:pPr lvl="1" algn="r" rtl="1" eaLnBrk="1" hangingPunct="1">
              <a:buClr>
                <a:srgbClr val="8A008A"/>
              </a:buClr>
              <a:buSzPct val="70000"/>
              <a:buFont typeface="Wingdings" pitchFamily="2" charset="2"/>
              <a:buChar char="Ø"/>
            </a:pPr>
            <a:r>
              <a:rPr lang="fa-IR" dirty="0" smtClean="0">
                <a:cs typeface="B Nazanin" pitchFamily="2" charset="-78"/>
              </a:rPr>
              <a:t>هر عبارت منطقی با یک سیگنال الکتریکی نشان داده می شود.</a:t>
            </a:r>
          </a:p>
          <a:p>
            <a:pPr lvl="1" algn="r" rtl="1" eaLnBrk="1" hangingPunct="1">
              <a:buClr>
                <a:srgbClr val="8A008A"/>
              </a:buClr>
              <a:buSzPct val="70000"/>
              <a:buFont typeface="Wingdings" pitchFamily="2" charset="2"/>
              <a:buChar char="Ø"/>
            </a:pPr>
            <a:r>
              <a:rPr lang="fa-IR" dirty="0" smtClean="0">
                <a:cs typeface="B Nazanin" pitchFamily="2" charset="-78"/>
              </a:rPr>
              <a:t>ارزش منطقی هر عبارت با ولتاژ الکتریکی سیگنال، </a:t>
            </a:r>
            <a:r>
              <a:rPr lang="fa-IR" dirty="0" smtClean="0">
                <a:cs typeface="B Nazanin" pitchFamily="2" charset="-78"/>
              </a:rPr>
              <a:t>مشخص </a:t>
            </a:r>
            <a:r>
              <a:rPr lang="fa-IR" dirty="0" smtClean="0">
                <a:cs typeface="B Nazanin" pitchFamily="2" charset="-78"/>
              </a:rPr>
              <a:t>می شود. </a:t>
            </a:r>
            <a:endParaRPr lang="en-US" dirty="0" smtClean="0">
              <a:cs typeface="B Nazanin" pitchFamily="2"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idx="1"/>
          </p:nvPr>
        </p:nvSpPr>
        <p:spPr/>
        <p:txBody>
          <a:bodyPr/>
          <a:lstStyle/>
          <a:p>
            <a:pPr algn="r" rtl="1" eaLnBrk="1" hangingPunct="1">
              <a:buSzPct val="70000"/>
              <a:buFont typeface="Wingdings" pitchFamily="2" charset="2"/>
              <a:buNone/>
            </a:pPr>
            <a:r>
              <a:rPr lang="fa-IR" dirty="0" smtClean="0">
                <a:cs typeface="B Nazanin" pitchFamily="2" charset="-78"/>
              </a:rPr>
              <a:t>	مثال:</a:t>
            </a:r>
          </a:p>
          <a:p>
            <a:pPr algn="r" rtl="1" eaLnBrk="1" hangingPunct="1">
              <a:buSzPct val="70000"/>
              <a:buFont typeface="Wingdings" pitchFamily="2" charset="2"/>
              <a:buNone/>
            </a:pPr>
            <a:r>
              <a:rPr lang="fa-IR" dirty="0" smtClean="0">
                <a:cs typeface="B Nazanin" pitchFamily="2" charset="-78"/>
              </a:rPr>
              <a:t>	</a:t>
            </a:r>
            <a:r>
              <a:rPr lang="fa-IR" sz="2800" dirty="0" smtClean="0">
                <a:cs typeface="B Nazanin" pitchFamily="2" charset="-78"/>
              </a:rPr>
              <a:t>سطح ولتاژ بالا                      عبارت درست است.</a:t>
            </a:r>
          </a:p>
          <a:p>
            <a:pPr algn="r" rtl="1" eaLnBrk="1" hangingPunct="1">
              <a:buSzPct val="70000"/>
              <a:buFont typeface="Wingdings" pitchFamily="2" charset="2"/>
              <a:buNone/>
            </a:pPr>
            <a:r>
              <a:rPr lang="fa-IR" sz="2800" dirty="0" smtClean="0">
                <a:cs typeface="B Nazanin" pitchFamily="2" charset="-78"/>
              </a:rPr>
              <a:t>	سطح ولتاژ پائین                   عبارت نادرست است.</a:t>
            </a:r>
          </a:p>
          <a:p>
            <a:pPr algn="r" rtl="1" eaLnBrk="1" hangingPunct="1">
              <a:buSzPct val="70000"/>
              <a:buFont typeface="Wingdings" pitchFamily="2" charset="2"/>
              <a:buNone/>
            </a:pPr>
            <a:endParaRPr lang="fa-IR" sz="2800" dirty="0" smtClean="0">
              <a:cs typeface="B Nazanin" pitchFamily="2" charset="-78"/>
            </a:endParaRPr>
          </a:p>
          <a:p>
            <a:pPr lvl="1" algn="r" rtl="1" eaLnBrk="1" hangingPunct="1">
              <a:buClr>
                <a:srgbClr val="8A008A"/>
              </a:buClr>
              <a:buSzPct val="70000"/>
              <a:buFont typeface="Wingdings" pitchFamily="2" charset="2"/>
              <a:buChar char="Ø"/>
            </a:pPr>
            <a:r>
              <a:rPr lang="fa-IR" dirty="0" smtClean="0">
                <a:cs typeface="B Nazanin" pitchFamily="2" charset="-78"/>
              </a:rPr>
              <a:t>عملگرهای منطقی با گیت‌های منطقی پیاده‌سازی می‌شوند.</a:t>
            </a:r>
            <a:endParaRPr lang="en-US" dirty="0" smtClean="0">
              <a:cs typeface="B Nazanin" pitchFamily="2" charset="-78"/>
            </a:endParaRPr>
          </a:p>
        </p:txBody>
      </p:sp>
      <p:sp>
        <p:nvSpPr>
          <p:cNvPr id="32771" name="Rectangle 3"/>
          <p:cNvSpPr>
            <a:spLocks noChangeArrowheads="1"/>
          </p:cNvSpPr>
          <p:nvPr/>
        </p:nvSpPr>
        <p:spPr bwMode="auto">
          <a:xfrm>
            <a:off x="827088" y="333375"/>
            <a:ext cx="7772400" cy="1143000"/>
          </a:xfrm>
          <a:prstGeom prst="rect">
            <a:avLst/>
          </a:prstGeom>
          <a:noFill/>
          <a:ln w="9525">
            <a:noFill/>
            <a:miter lim="800000"/>
            <a:headEnd/>
            <a:tailEnd/>
          </a:ln>
          <a:effectLst/>
        </p:spPr>
        <p:txBody>
          <a:bodyPr anchor="b"/>
          <a:lstStyle/>
          <a:p>
            <a:pPr algn="r" rtl="1"/>
            <a:r>
              <a:rPr lang="fa-IR" sz="4400" dirty="0" smtClean="0">
                <a:solidFill>
                  <a:schemeClr val="tx2"/>
                </a:solidFill>
                <a:cs typeface="Zar" pitchFamily="2" charset="-78"/>
              </a:rPr>
              <a:t>دستگاه‌های ديجيتالی</a:t>
            </a:r>
            <a:endParaRPr lang="en-US" sz="3200" dirty="0">
              <a:solidFill>
                <a:schemeClr val="tx2"/>
              </a:solidFill>
              <a:cs typeface="Zar" pitchFamily="2" charset="-78"/>
            </a:endParaRPr>
          </a:p>
        </p:txBody>
      </p:sp>
      <p:sp>
        <p:nvSpPr>
          <p:cNvPr id="32772" name="AutoShape 4"/>
          <p:cNvSpPr>
            <a:spLocks noChangeArrowheads="1"/>
          </p:cNvSpPr>
          <p:nvPr/>
        </p:nvSpPr>
        <p:spPr bwMode="auto">
          <a:xfrm>
            <a:off x="4929190" y="2565028"/>
            <a:ext cx="1366838" cy="215900"/>
          </a:xfrm>
          <a:prstGeom prst="leftArrow">
            <a:avLst>
              <a:gd name="adj1" fmla="val 50000"/>
              <a:gd name="adj2" fmla="val 158272"/>
            </a:avLst>
          </a:prstGeom>
          <a:solidFill>
            <a:schemeClr val="hlink"/>
          </a:solidFill>
          <a:ln w="9525" algn="ctr">
            <a:solidFill>
              <a:srgbClr val="99CCFF"/>
            </a:solidFill>
            <a:miter lim="800000"/>
            <a:headEnd/>
            <a:tailEnd/>
          </a:ln>
          <a:effectLst/>
        </p:spPr>
        <p:txBody>
          <a:bodyPr wrap="none" anchor="ctr"/>
          <a:lstStyle/>
          <a:p>
            <a:endParaRPr lang="en-US"/>
          </a:p>
        </p:txBody>
      </p:sp>
      <p:sp>
        <p:nvSpPr>
          <p:cNvPr id="32773" name="AutoShape 5"/>
          <p:cNvSpPr>
            <a:spLocks noChangeArrowheads="1"/>
          </p:cNvSpPr>
          <p:nvPr/>
        </p:nvSpPr>
        <p:spPr bwMode="auto">
          <a:xfrm>
            <a:off x="4929190" y="3069084"/>
            <a:ext cx="1439862" cy="215900"/>
          </a:xfrm>
          <a:prstGeom prst="leftArrow">
            <a:avLst>
              <a:gd name="adj1" fmla="val 50000"/>
              <a:gd name="adj2" fmla="val 166728"/>
            </a:avLst>
          </a:prstGeom>
          <a:solidFill>
            <a:schemeClr val="hlink"/>
          </a:solidFill>
          <a:ln w="9525" algn="ctr">
            <a:solidFill>
              <a:srgbClr val="99CCFF"/>
            </a:solid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577850" y="1604963"/>
            <a:ext cx="7772400" cy="4114800"/>
          </a:xfrm>
          <a:prstGeom prst="rect">
            <a:avLst/>
          </a:prstGeom>
          <a:noFill/>
          <a:ln w="9525">
            <a:noFill/>
            <a:miter lim="800000"/>
            <a:headEnd/>
            <a:tailEnd/>
          </a:ln>
        </p:spPr>
        <p:txBody>
          <a:bodyPr lIns="92075" tIns="46038" rIns="92075" bIns="46038"/>
          <a:lstStyle/>
          <a:p>
            <a:pPr marL="342900" indent="-342900" algn="r" rtl="1" eaLnBrk="0" hangingPunct="0">
              <a:spcBef>
                <a:spcPct val="20000"/>
              </a:spcBef>
              <a:buClr>
                <a:schemeClr val="tx1"/>
              </a:buClr>
              <a:buSzPct val="90000"/>
              <a:buFont typeface="Wingdings" pitchFamily="2" charset="2"/>
              <a:buChar char="§"/>
            </a:pPr>
            <a:endParaRPr lang="en-US" dirty="0">
              <a:cs typeface="B Lotus" pitchFamily="2" charset="-78"/>
            </a:endParaRPr>
          </a:p>
          <a:p>
            <a:pPr marL="342900" indent="-342900" algn="r" rtl="1" eaLnBrk="0" hangingPunct="0">
              <a:spcBef>
                <a:spcPct val="20000"/>
              </a:spcBef>
              <a:buClr>
                <a:schemeClr val="tx1"/>
              </a:buClr>
              <a:buSzPct val="90000"/>
              <a:buFont typeface="Wingdings" pitchFamily="2" charset="2"/>
              <a:buChar char="§"/>
            </a:pPr>
            <a:r>
              <a:rPr lang="fa-IR" dirty="0">
                <a:cs typeface="B Lotus" pitchFamily="2" charset="-78"/>
              </a:rPr>
              <a:t>جرج بول </a:t>
            </a:r>
            <a:r>
              <a:rPr lang="en-US" dirty="0">
                <a:cs typeface="B Lotus" pitchFamily="2" charset="-78"/>
              </a:rPr>
              <a:t>(1815-1864)</a:t>
            </a:r>
            <a:r>
              <a:rPr lang="fa-IR" dirty="0">
                <a:cs typeface="B Lotus" pitchFamily="2" charset="-78"/>
              </a:rPr>
              <a:t> یک روش سیستماتیک برای کار با عبارات منطقی طراحی نمود. </a:t>
            </a:r>
          </a:p>
          <a:p>
            <a:pPr marL="342900" indent="-342900" algn="r" rtl="1" eaLnBrk="0" hangingPunct="0">
              <a:spcBef>
                <a:spcPct val="20000"/>
              </a:spcBef>
              <a:buClr>
                <a:schemeClr val="tx1"/>
              </a:buClr>
              <a:buSzPct val="90000"/>
              <a:buFont typeface="Wingdings" pitchFamily="2" charset="2"/>
              <a:buChar char="§"/>
            </a:pPr>
            <a:endParaRPr lang="fa-IR" dirty="0">
              <a:cs typeface="B Lotus" pitchFamily="2" charset="-78"/>
            </a:endParaRPr>
          </a:p>
          <a:p>
            <a:pPr marL="342900" indent="-342900" algn="r" rtl="1" eaLnBrk="0" hangingPunct="0">
              <a:spcBef>
                <a:spcPct val="20000"/>
              </a:spcBef>
              <a:buClr>
                <a:schemeClr val="tx1"/>
              </a:buClr>
              <a:buSzPct val="90000"/>
              <a:buFont typeface="Wingdings" pitchFamily="2" charset="2"/>
              <a:buChar char="§"/>
            </a:pPr>
            <a:r>
              <a:rPr lang="fa-IR" dirty="0">
                <a:cs typeface="B Lotus" pitchFamily="2" charset="-78"/>
              </a:rPr>
              <a:t>او یک مجموعه کامل از قواعد را طراحی نمود که برای تعریف یک نوع جدید از جبر یعنی جبر بول کافی بودند. (مثل جبر خطی)</a:t>
            </a:r>
          </a:p>
          <a:p>
            <a:pPr marL="342900" indent="-342900" algn="r" rtl="1" eaLnBrk="0" hangingPunct="0">
              <a:spcBef>
                <a:spcPct val="20000"/>
              </a:spcBef>
              <a:buClr>
                <a:schemeClr val="tx1"/>
              </a:buClr>
              <a:buSzPct val="90000"/>
              <a:buFont typeface="Wingdings" pitchFamily="2" charset="2"/>
              <a:buChar char="§"/>
            </a:pPr>
            <a:endParaRPr lang="fa-IR" dirty="0">
              <a:cs typeface="B Lotus" pitchFamily="2" charset="-78"/>
            </a:endParaRPr>
          </a:p>
          <a:p>
            <a:pPr marL="342900" indent="-342900" algn="r" rtl="1" eaLnBrk="0" hangingPunct="0">
              <a:spcBef>
                <a:spcPct val="20000"/>
              </a:spcBef>
              <a:buClr>
                <a:schemeClr val="tx1"/>
              </a:buClr>
              <a:buSzPct val="90000"/>
              <a:buFont typeface="Wingdings" pitchFamily="2" charset="2"/>
              <a:buChar char="§"/>
            </a:pPr>
            <a:r>
              <a:rPr lang="fa-IR" dirty="0">
                <a:cs typeface="B Lotus" pitchFamily="2" charset="-78"/>
              </a:rPr>
              <a:t>تعدادی زیادی از قوانین شبیه قوانین معمولی جبر خطی هستند. </a:t>
            </a:r>
            <a:endParaRPr lang="en-US" dirty="0">
              <a:cs typeface="B Lotus" pitchFamily="2" charset="-78"/>
            </a:endParaRPr>
          </a:p>
          <a:p>
            <a:pPr marL="342900" indent="-342900" algn="r" rtl="1" eaLnBrk="0" hangingPunct="0">
              <a:spcBef>
                <a:spcPct val="20000"/>
              </a:spcBef>
              <a:buClr>
                <a:schemeClr val="tx2"/>
              </a:buClr>
              <a:buSzPct val="90000"/>
              <a:buFont typeface="Wingdings" pitchFamily="2" charset="2"/>
              <a:buNone/>
            </a:pPr>
            <a:endParaRPr lang="en-US" dirty="0">
              <a:cs typeface="B Lotus" pitchFamily="2" charset="-78"/>
            </a:endParaRPr>
          </a:p>
        </p:txBody>
      </p:sp>
      <p:sp>
        <p:nvSpPr>
          <p:cNvPr id="22531" name="Rectangle 4"/>
          <p:cNvSpPr>
            <a:spLocks noGrp="1" noChangeArrowheads="1"/>
          </p:cNvSpPr>
          <p:nvPr>
            <p:ph type="title"/>
          </p:nvPr>
        </p:nvSpPr>
        <p:spPr/>
        <p:txBody>
          <a:bodyPr/>
          <a:lstStyle/>
          <a:p>
            <a:pPr algn="r" rtl="1" eaLnBrk="1" hangingPunct="1"/>
            <a:r>
              <a:rPr lang="fa-IR" dirty="0" smtClean="0">
                <a:solidFill>
                  <a:schemeClr val="tx1"/>
                </a:solidFill>
                <a:cs typeface="B Titr" pitchFamily="2" charset="-78"/>
              </a:rPr>
              <a:t>جبر بول </a:t>
            </a:r>
            <a:endParaRPr lang="en-US" dirty="0" smtClean="0">
              <a:solidFill>
                <a:schemeClr val="tx1"/>
              </a:solidFill>
              <a:cs typeface="B Titr" pitchFamily="2" charset="-78"/>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785786" y="3286124"/>
            <a:ext cx="7772400" cy="1395410"/>
          </a:xfrm>
          <a:prstGeom prst="rect">
            <a:avLst/>
          </a:prstGeom>
          <a:noFill/>
          <a:ln w="9525">
            <a:noFill/>
            <a:miter lim="800000"/>
            <a:headEnd/>
            <a:tailEnd/>
          </a:ln>
          <a:effectLst/>
        </p:spPr>
        <p:txBody>
          <a:bodyPr lIns="92075" tIns="46038" rIns="92075" bIns="46038"/>
          <a:lstStyle/>
          <a:p>
            <a:pPr marL="609600" indent="-609600" algn="r" rtl="1" eaLnBrk="0" hangingPunct="0">
              <a:spcBef>
                <a:spcPct val="20000"/>
              </a:spcBef>
              <a:buClr>
                <a:schemeClr val="tx2"/>
              </a:buClr>
              <a:buSzPct val="70000"/>
              <a:buFont typeface="Wingdings" pitchFamily="2" charset="2"/>
              <a:buNone/>
            </a:pPr>
            <a:r>
              <a:rPr lang="fa-IR" sz="2300" dirty="0">
                <a:solidFill>
                  <a:srgbClr val="000099"/>
                </a:solidFill>
                <a:cs typeface="B Lotus" pitchFamily="2" charset="-78"/>
              </a:rPr>
              <a:t>2. </a:t>
            </a:r>
            <a:r>
              <a:rPr lang="fa-IR" sz="2300" dirty="0" smtClean="0">
                <a:solidFill>
                  <a:srgbClr val="000099"/>
                </a:solidFill>
                <a:cs typeface="B Lotus" pitchFamily="2" charset="-78"/>
              </a:rPr>
              <a:t>اصل </a:t>
            </a:r>
            <a:r>
              <a:rPr lang="fa-IR" sz="2300" dirty="0">
                <a:solidFill>
                  <a:srgbClr val="000099"/>
                </a:solidFill>
                <a:cs typeface="B Lotus" pitchFamily="2" charset="-78"/>
              </a:rPr>
              <a:t>جابجایی </a:t>
            </a:r>
            <a:r>
              <a:rPr lang="en-US" sz="2300" dirty="0" smtClean="0">
                <a:solidFill>
                  <a:srgbClr val="000099"/>
                </a:solidFill>
                <a:cs typeface="B Lotus" pitchFamily="2" charset="-78"/>
              </a:rPr>
              <a:t> </a:t>
            </a:r>
            <a:r>
              <a:rPr lang="en-US" sz="2300" i="1" dirty="0" smtClean="0">
                <a:solidFill>
                  <a:srgbClr val="C00000"/>
                </a:solidFill>
                <a:cs typeface="B Lotus" pitchFamily="2" charset="-78"/>
              </a:rPr>
              <a:t>Commutative</a:t>
            </a:r>
            <a:r>
              <a:rPr lang="fa-IR" sz="2300" dirty="0">
                <a:solidFill>
                  <a:srgbClr val="000099"/>
                </a:solidFill>
                <a:cs typeface="B Lotus" pitchFamily="2" charset="-78"/>
              </a:rPr>
              <a:t>: برای هر </a:t>
            </a:r>
            <a:r>
              <a:rPr lang="en-US" sz="2300" i="1" dirty="0">
                <a:solidFill>
                  <a:srgbClr val="000099"/>
                </a:solidFill>
                <a:cs typeface="B Lotus" pitchFamily="2" charset="-78"/>
              </a:rPr>
              <a:t>x, y</a:t>
            </a:r>
            <a:r>
              <a:rPr lang="fa-IR" sz="2300" dirty="0">
                <a:solidFill>
                  <a:srgbClr val="000099"/>
                </a:solidFill>
                <a:cs typeface="B Lotus" pitchFamily="2" charset="-78"/>
              </a:rPr>
              <a:t> متعلق به </a:t>
            </a:r>
            <a:r>
              <a:rPr lang="en-US" sz="2300" i="1" dirty="0" smtClean="0">
                <a:solidFill>
                  <a:srgbClr val="000099"/>
                </a:solidFill>
                <a:cs typeface="B Lotus" pitchFamily="2" charset="-78"/>
              </a:rPr>
              <a:t>k</a:t>
            </a:r>
            <a:endParaRPr lang="en-US" sz="2300" i="1" dirty="0">
              <a:solidFill>
                <a:srgbClr val="000099"/>
              </a:solidFill>
              <a:cs typeface="B Lotus" pitchFamily="2" charset="-78"/>
            </a:endParaRPr>
          </a:p>
          <a:p>
            <a:pPr marL="609600" indent="-609600" algn="l" rtl="0" eaLnBrk="0" hangingPunct="0">
              <a:spcBef>
                <a:spcPct val="20000"/>
              </a:spcBef>
              <a:buClr>
                <a:schemeClr val="tx1"/>
              </a:buClr>
              <a:buSzPct val="90000"/>
              <a:buFont typeface="Wingdings" pitchFamily="2" charset="2"/>
              <a:buChar char="§"/>
            </a:pPr>
            <a:r>
              <a:rPr lang="en-US" sz="2300" i="1" dirty="0">
                <a:cs typeface="B Lotus" pitchFamily="2" charset="-78"/>
              </a:rPr>
              <a:t>x</a:t>
            </a:r>
            <a:r>
              <a:rPr lang="en-US" sz="2300" dirty="0">
                <a:cs typeface="B Lotus" pitchFamily="2" charset="-78"/>
              </a:rPr>
              <a:t> + </a:t>
            </a:r>
            <a:r>
              <a:rPr lang="en-US" sz="2300" i="1" dirty="0">
                <a:cs typeface="B Lotus" pitchFamily="2" charset="-78"/>
              </a:rPr>
              <a:t>y</a:t>
            </a:r>
            <a:r>
              <a:rPr lang="en-US" sz="2300" dirty="0">
                <a:cs typeface="B Lotus" pitchFamily="2" charset="-78"/>
              </a:rPr>
              <a:t> = </a:t>
            </a:r>
            <a:r>
              <a:rPr lang="en-US" sz="2300" i="1" dirty="0">
                <a:cs typeface="B Lotus" pitchFamily="2" charset="-78"/>
              </a:rPr>
              <a:t>y</a:t>
            </a:r>
            <a:r>
              <a:rPr lang="en-US" sz="2300" dirty="0">
                <a:cs typeface="B Lotus" pitchFamily="2" charset="-78"/>
              </a:rPr>
              <a:t> + </a:t>
            </a:r>
            <a:r>
              <a:rPr lang="en-US" sz="2300" i="1" dirty="0">
                <a:cs typeface="B Lotus" pitchFamily="2" charset="-78"/>
              </a:rPr>
              <a:t>x</a:t>
            </a:r>
            <a:endParaRPr lang="en-US" sz="2300" dirty="0">
              <a:cs typeface="B Lotus" pitchFamily="2" charset="-78"/>
            </a:endParaRPr>
          </a:p>
          <a:p>
            <a:pPr marL="609600" indent="-609600" algn="l" rtl="0" eaLnBrk="0" hangingPunct="0">
              <a:spcBef>
                <a:spcPct val="20000"/>
              </a:spcBef>
              <a:buClr>
                <a:schemeClr val="tx1"/>
              </a:buClr>
              <a:buSzPct val="90000"/>
              <a:buFont typeface="Wingdings" pitchFamily="2" charset="2"/>
              <a:buChar char="§"/>
            </a:pPr>
            <a:r>
              <a:rPr lang="en-US" sz="2300" i="1" dirty="0">
                <a:cs typeface="B Lotus" pitchFamily="2" charset="-78"/>
              </a:rPr>
              <a:t>x . y</a:t>
            </a:r>
            <a:r>
              <a:rPr lang="en-US" sz="2300" dirty="0">
                <a:cs typeface="B Lotus" pitchFamily="2" charset="-78"/>
              </a:rPr>
              <a:t> = </a:t>
            </a:r>
            <a:r>
              <a:rPr lang="en-US" sz="2300" i="1" dirty="0">
                <a:cs typeface="B Lotus" pitchFamily="2" charset="-78"/>
              </a:rPr>
              <a:t>y . </a:t>
            </a:r>
            <a:r>
              <a:rPr lang="en-US" sz="2300" i="1" dirty="0" smtClean="0">
                <a:cs typeface="B Lotus" pitchFamily="2" charset="-78"/>
              </a:rPr>
              <a:t>x</a:t>
            </a:r>
          </a:p>
          <a:p>
            <a:pPr marL="609600" indent="-609600" algn="r" rtl="1" eaLnBrk="0" hangingPunct="0">
              <a:spcBef>
                <a:spcPct val="20000"/>
              </a:spcBef>
              <a:buClr>
                <a:srgbClr val="000099"/>
              </a:buClr>
              <a:buSzPct val="90000"/>
            </a:pPr>
            <a:endParaRPr lang="en-US" sz="1900" dirty="0">
              <a:cs typeface="B Lotus" pitchFamily="2" charset="-78"/>
            </a:endParaRPr>
          </a:p>
        </p:txBody>
      </p:sp>
      <p:sp>
        <p:nvSpPr>
          <p:cNvPr id="7211" name="Rectangle 43"/>
          <p:cNvSpPr>
            <a:spLocks noGrp="1" noChangeArrowheads="1"/>
          </p:cNvSpPr>
          <p:nvPr>
            <p:ph type="title"/>
          </p:nvPr>
        </p:nvSpPr>
        <p:spPr>
          <a:xfrm>
            <a:off x="6100802" y="71414"/>
            <a:ext cx="2828916" cy="1143000"/>
          </a:xfrm>
        </p:spPr>
        <p:txBody>
          <a:bodyPr/>
          <a:lstStyle/>
          <a:p>
            <a:pPr algn="r" rtl="1"/>
            <a:r>
              <a:rPr lang="fa-IR" sz="3200" b="1" kern="1200" dirty="0" smtClean="0">
                <a:solidFill>
                  <a:srgbClr val="000099"/>
                </a:solidFill>
                <a:effectLst>
                  <a:outerShdw blurRad="38100" dist="38100" dir="2700000" algn="tl">
                    <a:srgbClr val="C0C0C0"/>
                  </a:outerShdw>
                </a:effectLst>
                <a:latin typeface="Times New Roman" pitchFamily="18" charset="0"/>
                <a:cs typeface="B Titr" pitchFamily="2" charset="-78"/>
              </a:rPr>
              <a:t>- اصول </a:t>
            </a:r>
            <a:r>
              <a:rPr lang="fa-IR" sz="3200" b="1" kern="1200" dirty="0">
                <a:solidFill>
                  <a:srgbClr val="000099"/>
                </a:solidFill>
                <a:effectLst>
                  <a:outerShdw blurRad="38100" dist="38100" dir="2700000" algn="tl">
                    <a:srgbClr val="C0C0C0"/>
                  </a:outerShdw>
                </a:effectLst>
                <a:latin typeface="Times New Roman" pitchFamily="18" charset="0"/>
                <a:cs typeface="B Titr" pitchFamily="2" charset="-78"/>
              </a:rPr>
              <a:t>جبر </a:t>
            </a:r>
            <a:r>
              <a:rPr lang="fa-IR" sz="3200" b="1" kern="1200" dirty="0" smtClean="0">
                <a:solidFill>
                  <a:srgbClr val="000099"/>
                </a:solidFill>
                <a:effectLst>
                  <a:outerShdw blurRad="38100" dist="38100" dir="2700000" algn="tl">
                    <a:srgbClr val="C0C0C0"/>
                  </a:outerShdw>
                </a:effectLst>
                <a:latin typeface="Times New Roman" pitchFamily="18" charset="0"/>
                <a:cs typeface="B Titr" pitchFamily="2" charset="-78"/>
              </a:rPr>
              <a:t>بول</a:t>
            </a:r>
            <a:endParaRPr lang="en-US" sz="3200" b="1" kern="1200" dirty="0">
              <a:solidFill>
                <a:srgbClr val="000099"/>
              </a:solidFill>
              <a:effectLst>
                <a:outerShdw blurRad="38100" dist="38100" dir="2700000" algn="tl">
                  <a:srgbClr val="C0C0C0"/>
                </a:outerShdw>
              </a:effectLst>
              <a:latin typeface="Times New Roman" pitchFamily="18" charset="0"/>
              <a:cs typeface="B Titr" pitchFamily="2" charset="-78"/>
            </a:endParaRPr>
          </a:p>
        </p:txBody>
      </p:sp>
      <p:sp>
        <p:nvSpPr>
          <p:cNvPr id="7" name="Slide Number Placeholder 6"/>
          <p:cNvSpPr>
            <a:spLocks noGrp="1"/>
          </p:cNvSpPr>
          <p:nvPr>
            <p:ph type="sldNum" sz="quarter" idx="12"/>
          </p:nvPr>
        </p:nvSpPr>
        <p:spPr/>
        <p:txBody>
          <a:bodyPr/>
          <a:lstStyle/>
          <a:p>
            <a:fld id="{1E896252-0B55-4A90-812D-9C2FCCF6CDC0}" type="slidenum">
              <a:rPr lang="en-US" smtClean="0"/>
              <a:pPr/>
              <a:t>7</a:t>
            </a:fld>
            <a:endParaRPr lang="en-US"/>
          </a:p>
        </p:txBody>
      </p:sp>
      <p:sp>
        <p:nvSpPr>
          <p:cNvPr id="5" name="Rectangle 4"/>
          <p:cNvSpPr/>
          <p:nvPr/>
        </p:nvSpPr>
        <p:spPr>
          <a:xfrm>
            <a:off x="1142976" y="1428736"/>
            <a:ext cx="7358114" cy="1649682"/>
          </a:xfrm>
          <a:prstGeom prst="rect">
            <a:avLst/>
          </a:prstGeom>
        </p:spPr>
        <p:txBody>
          <a:bodyPr wrap="square">
            <a:spAutoFit/>
          </a:bodyPr>
          <a:lstStyle/>
          <a:p>
            <a:pPr marL="609600" indent="-609600" eaLnBrk="0" hangingPunct="0">
              <a:spcBef>
                <a:spcPct val="20000"/>
              </a:spcBef>
              <a:buClr>
                <a:schemeClr val="tx2"/>
              </a:buClr>
              <a:buSzPct val="90000"/>
              <a:buNone/>
            </a:pPr>
            <a:r>
              <a:rPr lang="fa-IR" sz="2300" dirty="0" smtClean="0">
                <a:solidFill>
                  <a:srgbClr val="000099"/>
                </a:solidFill>
                <a:cs typeface="B Lotus" pitchFamily="2" charset="-78"/>
              </a:rPr>
              <a:t>1. بسته </a:t>
            </a:r>
            <a:r>
              <a:rPr lang="fa-IR" sz="2300" dirty="0">
                <a:solidFill>
                  <a:srgbClr val="000099"/>
                </a:solidFill>
                <a:cs typeface="B Lotus" pitchFamily="2" charset="-78"/>
              </a:rPr>
              <a:t>بودن </a:t>
            </a:r>
            <a:r>
              <a:rPr lang="en-US" sz="2300" dirty="0" smtClean="0">
                <a:solidFill>
                  <a:srgbClr val="000099"/>
                </a:solidFill>
                <a:cs typeface="B Lotus" pitchFamily="2" charset="-78"/>
              </a:rPr>
              <a:t> </a:t>
            </a:r>
            <a:r>
              <a:rPr lang="en-US" sz="2300" i="1" dirty="0" smtClean="0">
                <a:solidFill>
                  <a:srgbClr val="C00000"/>
                </a:solidFill>
                <a:cs typeface="B Lotus" pitchFamily="2" charset="-78"/>
              </a:rPr>
              <a:t>Closure</a:t>
            </a:r>
            <a:r>
              <a:rPr lang="fa-IR" sz="2300" dirty="0" smtClean="0">
                <a:solidFill>
                  <a:srgbClr val="000099"/>
                </a:solidFill>
                <a:cs typeface="B Lotus" pitchFamily="2" charset="-78"/>
              </a:rPr>
              <a:t>: </a:t>
            </a:r>
            <a:r>
              <a:rPr lang="fa-IR" sz="2300" dirty="0">
                <a:solidFill>
                  <a:srgbClr val="000099"/>
                </a:solidFill>
                <a:cs typeface="B Lotus" pitchFamily="2" charset="-78"/>
              </a:rPr>
              <a:t>جبر بول روی مجموعه </a:t>
            </a:r>
            <a:r>
              <a:rPr lang="en-US" sz="2300" dirty="0" smtClean="0">
                <a:solidFill>
                  <a:srgbClr val="000099"/>
                </a:solidFill>
                <a:cs typeface="B Lotus" pitchFamily="2" charset="-78"/>
              </a:rPr>
              <a:t>k </a:t>
            </a:r>
            <a:r>
              <a:rPr lang="en-US" sz="2300" dirty="0">
                <a:solidFill>
                  <a:srgbClr val="000099"/>
                </a:solidFill>
                <a:cs typeface="B Lotus" pitchFamily="2" charset="-78"/>
              </a:rPr>
              <a:t>= {0,1}</a:t>
            </a:r>
            <a:r>
              <a:rPr lang="fa-IR" sz="2300" dirty="0">
                <a:solidFill>
                  <a:srgbClr val="000099"/>
                </a:solidFill>
                <a:cs typeface="B Lotus" pitchFamily="2" charset="-78"/>
              </a:rPr>
              <a:t> تعریف می گردد. برای هر </a:t>
            </a:r>
            <a:r>
              <a:rPr lang="en-US" sz="2300" dirty="0">
                <a:solidFill>
                  <a:srgbClr val="000099"/>
                </a:solidFill>
                <a:cs typeface="B Lotus" pitchFamily="2" charset="-78"/>
              </a:rPr>
              <a:t>x</a:t>
            </a:r>
            <a:r>
              <a:rPr lang="fa-IR" sz="2300" dirty="0">
                <a:solidFill>
                  <a:srgbClr val="000099"/>
                </a:solidFill>
                <a:cs typeface="B Lotus" pitchFamily="2" charset="-78"/>
              </a:rPr>
              <a:t> و </a:t>
            </a:r>
            <a:r>
              <a:rPr lang="en-US" sz="2300" dirty="0">
                <a:solidFill>
                  <a:srgbClr val="000099"/>
                </a:solidFill>
                <a:cs typeface="B Lotus" pitchFamily="2" charset="-78"/>
              </a:rPr>
              <a:t>y</a:t>
            </a:r>
            <a:r>
              <a:rPr lang="fa-IR" sz="2300" dirty="0">
                <a:solidFill>
                  <a:srgbClr val="000099"/>
                </a:solidFill>
                <a:cs typeface="B Lotus" pitchFamily="2" charset="-78"/>
              </a:rPr>
              <a:t> متعلق به </a:t>
            </a:r>
            <a:r>
              <a:rPr lang="en-US" sz="2300" dirty="0" smtClean="0">
                <a:solidFill>
                  <a:srgbClr val="000099"/>
                </a:solidFill>
                <a:cs typeface="B Lotus" pitchFamily="2" charset="-78"/>
              </a:rPr>
              <a:t>k</a:t>
            </a:r>
            <a:r>
              <a:rPr lang="fa-IR" sz="2300" dirty="0" smtClean="0">
                <a:solidFill>
                  <a:srgbClr val="000099"/>
                </a:solidFill>
                <a:cs typeface="B Lotus" pitchFamily="2" charset="-78"/>
              </a:rPr>
              <a:t>:</a:t>
            </a:r>
            <a:endParaRPr lang="en-US" dirty="0" smtClean="0">
              <a:solidFill>
                <a:srgbClr val="000099"/>
              </a:solidFill>
              <a:cs typeface="B Lotus" pitchFamily="2" charset="-78"/>
            </a:endParaRPr>
          </a:p>
          <a:p>
            <a:pPr marL="609600" indent="-609600" algn="l" rtl="0" eaLnBrk="0" hangingPunct="0">
              <a:spcBef>
                <a:spcPct val="20000"/>
              </a:spcBef>
              <a:buClr>
                <a:schemeClr val="tx1"/>
              </a:buClr>
              <a:buSzPct val="90000"/>
            </a:pPr>
            <a:r>
              <a:rPr lang="en-US" sz="2300" i="1" dirty="0">
                <a:cs typeface="B Lotus" pitchFamily="2" charset="-78"/>
              </a:rPr>
              <a:t>x + y    is in  k</a:t>
            </a:r>
          </a:p>
          <a:p>
            <a:pPr marL="609600" indent="-609600" algn="l" rtl="0" eaLnBrk="0" hangingPunct="0">
              <a:spcBef>
                <a:spcPct val="20000"/>
              </a:spcBef>
              <a:buClr>
                <a:schemeClr val="tx1"/>
              </a:buClr>
              <a:buSzPct val="90000"/>
            </a:pPr>
            <a:r>
              <a:rPr lang="en-US" sz="2300" i="1" dirty="0">
                <a:cs typeface="B Lotus" pitchFamily="2" charset="-78"/>
              </a:rPr>
              <a:t>x . y     is in  k</a:t>
            </a:r>
          </a:p>
        </p:txBody>
      </p:sp>
      <p:sp>
        <p:nvSpPr>
          <p:cNvPr id="6" name="Rectangle 2"/>
          <p:cNvSpPr>
            <a:spLocks noChangeArrowheads="1"/>
          </p:cNvSpPr>
          <p:nvPr/>
        </p:nvSpPr>
        <p:spPr bwMode="auto">
          <a:xfrm>
            <a:off x="785786" y="4929198"/>
            <a:ext cx="7772400" cy="1706562"/>
          </a:xfrm>
          <a:prstGeom prst="rect">
            <a:avLst/>
          </a:prstGeom>
          <a:noFill/>
          <a:ln w="9525">
            <a:noFill/>
            <a:miter lim="800000"/>
            <a:headEnd/>
            <a:tailEnd/>
          </a:ln>
          <a:effectLst/>
        </p:spPr>
        <p:txBody>
          <a:bodyPr lIns="92075" tIns="46038" rIns="92075" bIns="46038"/>
          <a:lstStyle/>
          <a:p>
            <a:pPr marL="609600" indent="-609600" algn="r" rtl="1" eaLnBrk="0" hangingPunct="0">
              <a:spcBef>
                <a:spcPct val="20000"/>
              </a:spcBef>
              <a:buClr>
                <a:schemeClr val="tx2"/>
              </a:buClr>
              <a:buSzPct val="70000"/>
              <a:buFont typeface="Wingdings" pitchFamily="2" charset="2"/>
              <a:buNone/>
            </a:pPr>
            <a:r>
              <a:rPr lang="fa-IR" sz="2300" dirty="0">
                <a:solidFill>
                  <a:srgbClr val="000099"/>
                </a:solidFill>
                <a:cs typeface="B Lotus" pitchFamily="2" charset="-78"/>
              </a:rPr>
              <a:t>3. قوانین انجمنی</a:t>
            </a:r>
            <a:r>
              <a:rPr lang="fa-IR" sz="2300" i="1" dirty="0">
                <a:solidFill>
                  <a:srgbClr val="000099"/>
                </a:solidFill>
                <a:cs typeface="B Lotus" pitchFamily="2" charset="-78"/>
              </a:rPr>
              <a:t> </a:t>
            </a:r>
            <a:r>
              <a:rPr lang="en-US" sz="2300" i="1" dirty="0">
                <a:solidFill>
                  <a:srgbClr val="C00000"/>
                </a:solidFill>
                <a:cs typeface="B Lotus" pitchFamily="2" charset="-78"/>
              </a:rPr>
              <a:t>Associative</a:t>
            </a:r>
            <a:r>
              <a:rPr lang="en-US" sz="2300" i="1" dirty="0">
                <a:solidFill>
                  <a:srgbClr val="000099"/>
                </a:solidFill>
                <a:cs typeface="B Lotus" pitchFamily="2" charset="-78"/>
              </a:rPr>
              <a:t> </a:t>
            </a:r>
            <a:r>
              <a:rPr lang="fa-IR" sz="2300" i="1" dirty="0">
                <a:solidFill>
                  <a:srgbClr val="000099"/>
                </a:solidFill>
                <a:cs typeface="B Lotus" pitchFamily="2" charset="-78"/>
              </a:rPr>
              <a:t> : </a:t>
            </a:r>
            <a:r>
              <a:rPr lang="fa-IR" sz="2300" dirty="0">
                <a:solidFill>
                  <a:srgbClr val="000099"/>
                </a:solidFill>
                <a:cs typeface="B Lotus" pitchFamily="2" charset="-78"/>
              </a:rPr>
              <a:t>برای </a:t>
            </a:r>
            <a:r>
              <a:rPr lang="fa-IR" sz="2300" dirty="0" smtClean="0">
                <a:solidFill>
                  <a:srgbClr val="000099"/>
                </a:solidFill>
                <a:cs typeface="B Lotus" pitchFamily="2" charset="-78"/>
              </a:rPr>
              <a:t>هر</a:t>
            </a:r>
            <a:r>
              <a:rPr lang="en-US" sz="2300" i="1" dirty="0" smtClean="0">
                <a:solidFill>
                  <a:srgbClr val="000099"/>
                </a:solidFill>
                <a:cs typeface="B Lotus" pitchFamily="2" charset="-78"/>
              </a:rPr>
              <a:t>x</a:t>
            </a:r>
            <a:r>
              <a:rPr lang="en-US" sz="2300" dirty="0">
                <a:solidFill>
                  <a:srgbClr val="000099"/>
                </a:solidFill>
                <a:cs typeface="B Lotus" pitchFamily="2" charset="-78"/>
              </a:rPr>
              <a:t>, </a:t>
            </a:r>
            <a:r>
              <a:rPr lang="en-US" sz="2300" i="1" dirty="0">
                <a:solidFill>
                  <a:srgbClr val="000099"/>
                </a:solidFill>
                <a:cs typeface="B Lotus" pitchFamily="2" charset="-78"/>
              </a:rPr>
              <a:t>y</a:t>
            </a:r>
            <a:r>
              <a:rPr lang="en-US" sz="2300" dirty="0">
                <a:solidFill>
                  <a:srgbClr val="000099"/>
                </a:solidFill>
                <a:cs typeface="B Lotus" pitchFamily="2" charset="-78"/>
              </a:rPr>
              <a:t>, </a:t>
            </a:r>
            <a:r>
              <a:rPr lang="en-US" sz="2300" i="1" dirty="0">
                <a:solidFill>
                  <a:srgbClr val="000099"/>
                </a:solidFill>
                <a:cs typeface="B Lotus" pitchFamily="2" charset="-78"/>
              </a:rPr>
              <a:t>z</a:t>
            </a:r>
            <a:r>
              <a:rPr lang="en-US" sz="2300" dirty="0">
                <a:solidFill>
                  <a:srgbClr val="000099"/>
                </a:solidFill>
                <a:cs typeface="B Lotus" pitchFamily="2" charset="-78"/>
              </a:rPr>
              <a:t> </a:t>
            </a:r>
            <a:r>
              <a:rPr lang="fa-IR" sz="2300" dirty="0">
                <a:solidFill>
                  <a:srgbClr val="000099"/>
                </a:solidFill>
                <a:cs typeface="B Lotus" pitchFamily="2" charset="-78"/>
              </a:rPr>
              <a:t> متعلق به </a:t>
            </a:r>
            <a:r>
              <a:rPr lang="en-US" sz="2300" i="1" dirty="0" smtClean="0">
                <a:solidFill>
                  <a:srgbClr val="000099"/>
                </a:solidFill>
                <a:cs typeface="B Lotus" pitchFamily="2" charset="-78"/>
              </a:rPr>
              <a:t>k</a:t>
            </a:r>
            <a:endParaRPr lang="en-US" sz="2300" i="1" dirty="0">
              <a:solidFill>
                <a:srgbClr val="000099"/>
              </a:solidFill>
              <a:cs typeface="B Lotus" pitchFamily="2" charset="-78"/>
            </a:endParaRPr>
          </a:p>
          <a:p>
            <a:pPr marL="609600" indent="-609600" algn="l" rtl="0" eaLnBrk="0" hangingPunct="0">
              <a:spcBef>
                <a:spcPct val="20000"/>
              </a:spcBef>
              <a:buClr>
                <a:schemeClr val="tx1"/>
              </a:buClr>
              <a:buSzPct val="90000"/>
              <a:buFont typeface="Wingdings" pitchFamily="2" charset="2"/>
              <a:buChar char="§"/>
            </a:pPr>
            <a:r>
              <a:rPr lang="en-US" sz="2300" dirty="0">
                <a:cs typeface="B Lotus" pitchFamily="2" charset="-78"/>
              </a:rPr>
              <a:t>(</a:t>
            </a:r>
            <a:r>
              <a:rPr lang="en-US" sz="2300" i="1" dirty="0">
                <a:cs typeface="B Lotus" pitchFamily="2" charset="-78"/>
              </a:rPr>
              <a:t>x</a:t>
            </a:r>
            <a:r>
              <a:rPr lang="en-US" sz="2300" dirty="0">
                <a:cs typeface="B Lotus" pitchFamily="2" charset="-78"/>
              </a:rPr>
              <a:t> + </a:t>
            </a:r>
            <a:r>
              <a:rPr lang="en-US" sz="2300" i="1" dirty="0">
                <a:cs typeface="B Lotus" pitchFamily="2" charset="-78"/>
              </a:rPr>
              <a:t>y</a:t>
            </a:r>
            <a:r>
              <a:rPr lang="en-US" sz="2300" dirty="0">
                <a:cs typeface="B Lotus" pitchFamily="2" charset="-78"/>
              </a:rPr>
              <a:t>) + </a:t>
            </a:r>
            <a:r>
              <a:rPr lang="en-US" sz="2300" i="1" dirty="0">
                <a:cs typeface="B Lotus" pitchFamily="2" charset="-78"/>
              </a:rPr>
              <a:t>z</a:t>
            </a:r>
            <a:r>
              <a:rPr lang="en-US" sz="2300" dirty="0">
                <a:cs typeface="B Lotus" pitchFamily="2" charset="-78"/>
              </a:rPr>
              <a:t> = </a:t>
            </a:r>
            <a:r>
              <a:rPr lang="en-US" sz="2300" i="1" dirty="0">
                <a:cs typeface="B Lotus" pitchFamily="2" charset="-78"/>
              </a:rPr>
              <a:t>x</a:t>
            </a:r>
            <a:r>
              <a:rPr lang="en-US" sz="2300" dirty="0">
                <a:cs typeface="B Lotus" pitchFamily="2" charset="-78"/>
              </a:rPr>
              <a:t> + (</a:t>
            </a:r>
            <a:r>
              <a:rPr lang="en-US" sz="2300" i="1" dirty="0">
                <a:cs typeface="B Lotus" pitchFamily="2" charset="-78"/>
              </a:rPr>
              <a:t>y</a:t>
            </a:r>
            <a:r>
              <a:rPr lang="en-US" sz="2300" dirty="0">
                <a:cs typeface="B Lotus" pitchFamily="2" charset="-78"/>
              </a:rPr>
              <a:t> + </a:t>
            </a:r>
            <a:r>
              <a:rPr lang="en-US" sz="2300" i="1" dirty="0">
                <a:cs typeface="B Lotus" pitchFamily="2" charset="-78"/>
              </a:rPr>
              <a:t>z</a:t>
            </a:r>
            <a:r>
              <a:rPr lang="en-US" sz="2300" dirty="0">
                <a:cs typeface="B Lotus" pitchFamily="2" charset="-78"/>
              </a:rPr>
              <a:t>) = </a:t>
            </a:r>
            <a:r>
              <a:rPr lang="en-US" sz="2300" i="1" dirty="0">
                <a:cs typeface="B Lotus" pitchFamily="2" charset="-78"/>
              </a:rPr>
              <a:t>x</a:t>
            </a:r>
            <a:r>
              <a:rPr lang="en-US" sz="2300" dirty="0">
                <a:cs typeface="B Lotus" pitchFamily="2" charset="-78"/>
              </a:rPr>
              <a:t> + </a:t>
            </a:r>
            <a:r>
              <a:rPr lang="en-US" sz="2300" i="1" dirty="0">
                <a:cs typeface="B Lotus" pitchFamily="2" charset="-78"/>
              </a:rPr>
              <a:t>y</a:t>
            </a:r>
            <a:r>
              <a:rPr lang="en-US" sz="2300" dirty="0">
                <a:cs typeface="B Lotus" pitchFamily="2" charset="-78"/>
              </a:rPr>
              <a:t> + </a:t>
            </a:r>
            <a:r>
              <a:rPr lang="en-US" sz="2300" i="1" dirty="0">
                <a:cs typeface="B Lotus" pitchFamily="2" charset="-78"/>
              </a:rPr>
              <a:t>z</a:t>
            </a:r>
            <a:endParaRPr lang="en-US" sz="2300" dirty="0">
              <a:cs typeface="B Lotus" pitchFamily="2" charset="-78"/>
            </a:endParaRPr>
          </a:p>
          <a:p>
            <a:pPr marL="609600" indent="-609600" algn="l" rtl="0" eaLnBrk="0" hangingPunct="0">
              <a:spcBef>
                <a:spcPct val="20000"/>
              </a:spcBef>
              <a:buClr>
                <a:schemeClr val="tx1"/>
              </a:buClr>
              <a:buSzPct val="90000"/>
              <a:buFont typeface="Wingdings" pitchFamily="2" charset="2"/>
              <a:buChar char="§"/>
            </a:pPr>
            <a:r>
              <a:rPr lang="en-US" sz="2300" dirty="0">
                <a:cs typeface="B Lotus" pitchFamily="2" charset="-78"/>
              </a:rPr>
              <a:t>(</a:t>
            </a:r>
            <a:r>
              <a:rPr lang="en-US" sz="2300" i="1" dirty="0" err="1" smtClean="0">
                <a:cs typeface="B Lotus" pitchFamily="2" charset="-78"/>
              </a:rPr>
              <a:t>x.y</a:t>
            </a:r>
            <a:r>
              <a:rPr lang="en-US" sz="2300" dirty="0" smtClean="0">
                <a:cs typeface="B Lotus" pitchFamily="2" charset="-78"/>
              </a:rPr>
              <a:t>).</a:t>
            </a:r>
            <a:r>
              <a:rPr lang="en-US" sz="2300" i="1" dirty="0" smtClean="0">
                <a:cs typeface="B Lotus" pitchFamily="2" charset="-78"/>
              </a:rPr>
              <a:t>z</a:t>
            </a:r>
            <a:r>
              <a:rPr lang="en-US" sz="2300" dirty="0" smtClean="0">
                <a:cs typeface="B Lotus" pitchFamily="2" charset="-78"/>
              </a:rPr>
              <a:t> </a:t>
            </a:r>
            <a:r>
              <a:rPr lang="en-US" sz="2300" dirty="0">
                <a:cs typeface="B Lotus" pitchFamily="2" charset="-78"/>
              </a:rPr>
              <a:t>= </a:t>
            </a:r>
            <a:r>
              <a:rPr lang="en-US" sz="2300" i="1" dirty="0" smtClean="0">
                <a:cs typeface="B Lotus" pitchFamily="2" charset="-78"/>
              </a:rPr>
              <a:t>x.</a:t>
            </a:r>
            <a:r>
              <a:rPr lang="en-US" sz="2300" dirty="0" smtClean="0">
                <a:cs typeface="B Lotus" pitchFamily="2" charset="-78"/>
              </a:rPr>
              <a:t>(</a:t>
            </a:r>
            <a:r>
              <a:rPr lang="en-US" sz="2300" i="1" dirty="0" err="1" smtClean="0">
                <a:cs typeface="B Lotus" pitchFamily="2" charset="-78"/>
              </a:rPr>
              <a:t>y.z</a:t>
            </a:r>
            <a:r>
              <a:rPr lang="en-US" sz="2300" dirty="0">
                <a:cs typeface="B Lotus" pitchFamily="2" charset="-78"/>
              </a:rPr>
              <a:t>) = </a:t>
            </a:r>
            <a:r>
              <a:rPr lang="en-US" sz="2300" i="1" dirty="0" err="1" smtClean="0">
                <a:cs typeface="B Lotus" pitchFamily="2" charset="-78"/>
              </a:rPr>
              <a:t>x.y.z</a:t>
            </a:r>
            <a:endParaRPr lang="en-US" sz="2300" i="1" dirty="0">
              <a:cs typeface="B Lotus" pitchFamily="2" charset="-78"/>
            </a:endParaRPr>
          </a:p>
        </p:txBody>
      </p:sp>
    </p:spTree>
  </p:cSld>
  <p:clrMapOvr>
    <a:masterClrMapping/>
  </p:clrMapOvr>
  <p:transition>
    <p:split orient="ver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428596" y="1285860"/>
            <a:ext cx="8229600" cy="1582737"/>
          </a:xfrm>
          <a:prstGeom prst="rect">
            <a:avLst/>
          </a:prstGeom>
          <a:noFill/>
          <a:ln w="9525">
            <a:noFill/>
            <a:miter lim="800000"/>
            <a:headEnd/>
            <a:tailEnd/>
          </a:ln>
          <a:effectLst/>
        </p:spPr>
        <p:txBody>
          <a:bodyPr lIns="92075" tIns="46038" rIns="92075" bIns="46038"/>
          <a:lstStyle/>
          <a:p>
            <a:pPr marL="342900" indent="-342900" algn="r" rtl="1" eaLnBrk="0" hangingPunct="0">
              <a:spcBef>
                <a:spcPct val="20000"/>
              </a:spcBef>
              <a:buClr>
                <a:schemeClr val="tx2"/>
              </a:buClr>
              <a:buSzPct val="70000"/>
              <a:buFont typeface="Wingdings" pitchFamily="2" charset="2"/>
              <a:buNone/>
            </a:pPr>
            <a:r>
              <a:rPr lang="fa-IR" sz="2300" dirty="0">
                <a:solidFill>
                  <a:srgbClr val="000099"/>
                </a:solidFill>
                <a:cs typeface="B Lotus" pitchFamily="2" charset="-78"/>
              </a:rPr>
              <a:t>4. قوانین توزیع </a:t>
            </a:r>
            <a:r>
              <a:rPr lang="fa-IR" sz="2300" dirty="0" smtClean="0">
                <a:solidFill>
                  <a:srgbClr val="000099"/>
                </a:solidFill>
                <a:cs typeface="B Lotus" pitchFamily="2" charset="-78"/>
              </a:rPr>
              <a:t>پذیری</a:t>
            </a:r>
            <a:r>
              <a:rPr lang="en-US" sz="2300" dirty="0" smtClean="0">
                <a:solidFill>
                  <a:srgbClr val="000099"/>
                </a:solidFill>
                <a:cs typeface="B Lotus" pitchFamily="2" charset="-78"/>
              </a:rPr>
              <a:t> </a:t>
            </a:r>
            <a:r>
              <a:rPr lang="en-US" sz="2300" i="1" dirty="0" smtClean="0">
                <a:solidFill>
                  <a:srgbClr val="C00000"/>
                </a:solidFill>
                <a:cs typeface="B Lotus" pitchFamily="2" charset="-78"/>
              </a:rPr>
              <a:t>Distributive</a:t>
            </a:r>
            <a:r>
              <a:rPr lang="en-US" sz="2300" dirty="0" smtClean="0">
                <a:solidFill>
                  <a:srgbClr val="000099"/>
                </a:solidFill>
                <a:cs typeface="B Lotus" pitchFamily="2" charset="-78"/>
              </a:rPr>
              <a:t> </a:t>
            </a:r>
            <a:r>
              <a:rPr lang="fa-IR" sz="2300" dirty="0">
                <a:solidFill>
                  <a:srgbClr val="000099"/>
                </a:solidFill>
                <a:cs typeface="B Lotus" pitchFamily="2" charset="-78"/>
              </a:rPr>
              <a:t>: برای </a:t>
            </a:r>
            <a:r>
              <a:rPr lang="fa-IR" sz="2300" dirty="0" smtClean="0">
                <a:solidFill>
                  <a:srgbClr val="000099"/>
                </a:solidFill>
                <a:cs typeface="B Lotus" pitchFamily="2" charset="-78"/>
              </a:rPr>
              <a:t>هر</a:t>
            </a:r>
            <a:r>
              <a:rPr lang="en-US" sz="2300" i="1" dirty="0" smtClean="0">
                <a:solidFill>
                  <a:srgbClr val="000099"/>
                </a:solidFill>
                <a:cs typeface="B Lotus" pitchFamily="2" charset="-78"/>
              </a:rPr>
              <a:t>x</a:t>
            </a:r>
            <a:r>
              <a:rPr lang="en-US" sz="2300" i="1" dirty="0">
                <a:solidFill>
                  <a:srgbClr val="000099"/>
                </a:solidFill>
                <a:cs typeface="B Lotus" pitchFamily="2" charset="-78"/>
              </a:rPr>
              <a:t>, y, z</a:t>
            </a:r>
            <a:r>
              <a:rPr lang="en-US" sz="2300" dirty="0">
                <a:solidFill>
                  <a:srgbClr val="000099"/>
                </a:solidFill>
                <a:cs typeface="B Lotus" pitchFamily="2" charset="-78"/>
              </a:rPr>
              <a:t> </a:t>
            </a:r>
            <a:r>
              <a:rPr lang="fa-IR" sz="2300" dirty="0">
                <a:solidFill>
                  <a:srgbClr val="000099"/>
                </a:solidFill>
                <a:cs typeface="B Lotus" pitchFamily="2" charset="-78"/>
              </a:rPr>
              <a:t> متعلق به </a:t>
            </a:r>
            <a:r>
              <a:rPr lang="en-US" sz="2300" i="1" dirty="0" smtClean="0">
                <a:solidFill>
                  <a:srgbClr val="000099"/>
                </a:solidFill>
                <a:cs typeface="B Lotus" pitchFamily="2" charset="-78"/>
              </a:rPr>
              <a:t>k</a:t>
            </a:r>
            <a:endParaRPr lang="fa-IR" sz="2300" i="1" dirty="0" smtClean="0">
              <a:solidFill>
                <a:srgbClr val="000099"/>
              </a:solidFill>
              <a:cs typeface="B Lotus" pitchFamily="2" charset="-78"/>
            </a:endParaRPr>
          </a:p>
          <a:p>
            <a:pPr marL="342900" indent="-342900" algn="l" rtl="0" eaLnBrk="0" hangingPunct="0">
              <a:spcBef>
                <a:spcPct val="20000"/>
              </a:spcBef>
              <a:buClr>
                <a:schemeClr val="tx2"/>
              </a:buClr>
              <a:buSzPct val="90000"/>
            </a:pPr>
            <a:r>
              <a:rPr lang="en-US" sz="2300" i="1" dirty="0" smtClean="0">
                <a:cs typeface="B Lotus" pitchFamily="2" charset="-78"/>
              </a:rPr>
              <a:t>x</a:t>
            </a:r>
            <a:r>
              <a:rPr lang="en-US" sz="2300" dirty="0" smtClean="0">
                <a:cs typeface="B Lotus" pitchFamily="2" charset="-78"/>
              </a:rPr>
              <a:t> </a:t>
            </a:r>
            <a:r>
              <a:rPr lang="en-US" sz="2300" dirty="0">
                <a:cs typeface="B Lotus" pitchFamily="2" charset="-78"/>
              </a:rPr>
              <a:t>+ (</a:t>
            </a:r>
            <a:r>
              <a:rPr lang="en-US" sz="2300" i="1" dirty="0" err="1">
                <a:cs typeface="B Lotus" pitchFamily="2" charset="-78"/>
              </a:rPr>
              <a:t>y.z</a:t>
            </a:r>
            <a:r>
              <a:rPr lang="en-US" sz="2300" dirty="0">
                <a:cs typeface="B Lotus" pitchFamily="2" charset="-78"/>
              </a:rPr>
              <a:t>) = (</a:t>
            </a:r>
            <a:r>
              <a:rPr lang="en-US" sz="2300" i="1" dirty="0">
                <a:cs typeface="B Lotus" pitchFamily="2" charset="-78"/>
              </a:rPr>
              <a:t>x</a:t>
            </a:r>
            <a:r>
              <a:rPr lang="en-US" sz="2300" dirty="0">
                <a:cs typeface="B Lotus" pitchFamily="2" charset="-78"/>
              </a:rPr>
              <a:t> + </a:t>
            </a:r>
            <a:r>
              <a:rPr lang="en-US" sz="2300" i="1" dirty="0">
                <a:cs typeface="B Lotus" pitchFamily="2" charset="-78"/>
              </a:rPr>
              <a:t>y</a:t>
            </a:r>
            <a:r>
              <a:rPr lang="en-US" sz="2300" dirty="0">
                <a:cs typeface="B Lotus" pitchFamily="2" charset="-78"/>
              </a:rPr>
              <a:t>)(</a:t>
            </a:r>
            <a:r>
              <a:rPr lang="en-US" sz="2300" i="1" dirty="0">
                <a:cs typeface="B Lotus" pitchFamily="2" charset="-78"/>
              </a:rPr>
              <a:t>x</a:t>
            </a:r>
            <a:r>
              <a:rPr lang="en-US" sz="2300" dirty="0">
                <a:cs typeface="B Lotus" pitchFamily="2" charset="-78"/>
              </a:rPr>
              <a:t> + </a:t>
            </a:r>
            <a:r>
              <a:rPr lang="en-US" sz="2300" i="1" dirty="0">
                <a:cs typeface="B Lotus" pitchFamily="2" charset="-78"/>
              </a:rPr>
              <a:t>z</a:t>
            </a:r>
            <a:r>
              <a:rPr lang="en-US" sz="2300" dirty="0">
                <a:cs typeface="B Lotus" pitchFamily="2" charset="-78"/>
              </a:rPr>
              <a:t>) </a:t>
            </a:r>
            <a:r>
              <a:rPr lang="fa-IR" sz="2300" dirty="0" smtClean="0">
                <a:cs typeface="B Lotus" pitchFamily="2" charset="-78"/>
              </a:rPr>
              <a:t> </a:t>
            </a:r>
            <a:r>
              <a:rPr lang="en-US" sz="2300" dirty="0" smtClean="0">
                <a:cs typeface="B Lotus" pitchFamily="2" charset="-78"/>
              </a:rPr>
              <a:t> </a:t>
            </a:r>
            <a:r>
              <a:rPr lang="en-US" sz="2100" dirty="0">
                <a:cs typeface="B Lotus" pitchFamily="2" charset="-78"/>
              </a:rPr>
              <a:t>[+ is distributive over </a:t>
            </a:r>
            <a:r>
              <a:rPr lang="en-US" sz="2600" dirty="0">
                <a:cs typeface="B Lotus" pitchFamily="2" charset="-78"/>
              </a:rPr>
              <a:t>.</a:t>
            </a:r>
            <a:r>
              <a:rPr lang="en-US" sz="2100" dirty="0">
                <a:cs typeface="B Lotus" pitchFamily="2" charset="-78"/>
              </a:rPr>
              <a:t>]</a:t>
            </a:r>
          </a:p>
          <a:p>
            <a:pPr marL="342900" indent="-342900" algn="l" rtl="0" eaLnBrk="0" hangingPunct="0">
              <a:spcBef>
                <a:spcPct val="20000"/>
              </a:spcBef>
              <a:buClr>
                <a:schemeClr val="tx2"/>
              </a:buClr>
              <a:buSzPct val="90000"/>
            </a:pPr>
            <a:r>
              <a:rPr lang="en-US" sz="2300" i="1" dirty="0" smtClean="0">
                <a:cs typeface="B Lotus" pitchFamily="2" charset="-78"/>
              </a:rPr>
              <a:t>x</a:t>
            </a:r>
            <a:r>
              <a:rPr lang="en-US" sz="2300" i="1" dirty="0">
                <a:cs typeface="B Lotus" pitchFamily="2" charset="-78"/>
              </a:rPr>
              <a:t>.</a:t>
            </a:r>
            <a:r>
              <a:rPr lang="en-US" sz="2300" dirty="0">
                <a:cs typeface="B Lotus" pitchFamily="2" charset="-78"/>
              </a:rPr>
              <a:t>(</a:t>
            </a:r>
            <a:r>
              <a:rPr lang="en-US" sz="2300" i="1" dirty="0">
                <a:cs typeface="B Lotus" pitchFamily="2" charset="-78"/>
              </a:rPr>
              <a:t>y</a:t>
            </a:r>
            <a:r>
              <a:rPr lang="en-US" sz="2300" dirty="0">
                <a:cs typeface="B Lotus" pitchFamily="2" charset="-78"/>
              </a:rPr>
              <a:t> + </a:t>
            </a:r>
            <a:r>
              <a:rPr lang="en-US" sz="2300" i="1" dirty="0">
                <a:cs typeface="B Lotus" pitchFamily="2" charset="-78"/>
              </a:rPr>
              <a:t>z</a:t>
            </a:r>
            <a:r>
              <a:rPr lang="en-US" sz="2300" dirty="0">
                <a:cs typeface="B Lotus" pitchFamily="2" charset="-78"/>
              </a:rPr>
              <a:t>) = (</a:t>
            </a:r>
            <a:r>
              <a:rPr lang="en-US" sz="2300" i="1" dirty="0" err="1">
                <a:cs typeface="B Lotus" pitchFamily="2" charset="-78"/>
              </a:rPr>
              <a:t>x.y</a:t>
            </a:r>
            <a:r>
              <a:rPr lang="en-US" sz="2300" dirty="0">
                <a:cs typeface="B Lotus" pitchFamily="2" charset="-78"/>
              </a:rPr>
              <a:t>) + (</a:t>
            </a:r>
            <a:r>
              <a:rPr lang="en-US" sz="2300" i="1" dirty="0" err="1">
                <a:cs typeface="B Lotus" pitchFamily="2" charset="-78"/>
              </a:rPr>
              <a:t>x.z</a:t>
            </a:r>
            <a:r>
              <a:rPr lang="en-US" sz="2300" dirty="0">
                <a:cs typeface="B Lotus" pitchFamily="2" charset="-78"/>
              </a:rPr>
              <a:t>)   </a:t>
            </a:r>
            <a:r>
              <a:rPr lang="en-US" sz="2300" dirty="0" smtClean="0">
                <a:cs typeface="B Lotus" pitchFamily="2" charset="-78"/>
              </a:rPr>
              <a:t> </a:t>
            </a:r>
            <a:r>
              <a:rPr lang="fa-IR" sz="2300" dirty="0" smtClean="0">
                <a:cs typeface="B Lotus" pitchFamily="2" charset="-78"/>
              </a:rPr>
              <a:t> </a:t>
            </a:r>
            <a:r>
              <a:rPr lang="en-US" sz="2100" dirty="0" smtClean="0">
                <a:cs typeface="B Lotus" pitchFamily="2" charset="-78"/>
              </a:rPr>
              <a:t>[</a:t>
            </a:r>
            <a:r>
              <a:rPr lang="en-US" sz="2600" dirty="0" smtClean="0">
                <a:cs typeface="B Lotus" pitchFamily="2" charset="-78"/>
              </a:rPr>
              <a:t>.</a:t>
            </a:r>
            <a:r>
              <a:rPr lang="en-US" sz="2100" dirty="0" smtClean="0">
                <a:cs typeface="B Lotus" pitchFamily="2" charset="-78"/>
              </a:rPr>
              <a:t> </a:t>
            </a:r>
            <a:r>
              <a:rPr lang="en-US" sz="2100" dirty="0">
                <a:cs typeface="B Lotus" pitchFamily="2" charset="-78"/>
              </a:rPr>
              <a:t>is distributive over +]</a:t>
            </a:r>
          </a:p>
        </p:txBody>
      </p:sp>
      <p:sp>
        <p:nvSpPr>
          <p:cNvPr id="7" name="Rectangle 43"/>
          <p:cNvSpPr>
            <a:spLocks noGrp="1" noChangeArrowheads="1"/>
          </p:cNvSpPr>
          <p:nvPr>
            <p:ph type="title"/>
          </p:nvPr>
        </p:nvSpPr>
        <p:spPr>
          <a:xfrm>
            <a:off x="6243678" y="0"/>
            <a:ext cx="2828916" cy="1143000"/>
          </a:xfrm>
        </p:spPr>
        <p:txBody>
          <a:bodyPr/>
          <a:lstStyle/>
          <a:p>
            <a:pPr algn="r" rtl="1"/>
            <a:r>
              <a:rPr lang="fa-IR" sz="3200" b="1" kern="1200" dirty="0" smtClean="0">
                <a:solidFill>
                  <a:srgbClr val="000099"/>
                </a:solidFill>
                <a:effectLst>
                  <a:outerShdw blurRad="38100" dist="38100" dir="2700000" algn="tl">
                    <a:srgbClr val="C0C0C0"/>
                  </a:outerShdw>
                </a:effectLst>
                <a:latin typeface="Times New Roman" pitchFamily="18" charset="0"/>
                <a:cs typeface="B Titr" pitchFamily="2" charset="-78"/>
              </a:rPr>
              <a:t>- اصول </a:t>
            </a:r>
            <a:r>
              <a:rPr lang="fa-IR" sz="3200" b="1" kern="1200" dirty="0">
                <a:solidFill>
                  <a:srgbClr val="000099"/>
                </a:solidFill>
                <a:effectLst>
                  <a:outerShdw blurRad="38100" dist="38100" dir="2700000" algn="tl">
                    <a:srgbClr val="C0C0C0"/>
                  </a:outerShdw>
                </a:effectLst>
                <a:latin typeface="Times New Roman" pitchFamily="18" charset="0"/>
                <a:cs typeface="B Titr" pitchFamily="2" charset="-78"/>
              </a:rPr>
              <a:t>جبر </a:t>
            </a:r>
            <a:r>
              <a:rPr lang="fa-IR" sz="3200" b="1" kern="1200" dirty="0" smtClean="0">
                <a:solidFill>
                  <a:srgbClr val="000099"/>
                </a:solidFill>
                <a:effectLst>
                  <a:outerShdw blurRad="38100" dist="38100" dir="2700000" algn="tl">
                    <a:srgbClr val="C0C0C0"/>
                  </a:outerShdw>
                </a:effectLst>
                <a:latin typeface="Times New Roman" pitchFamily="18" charset="0"/>
                <a:cs typeface="B Titr" pitchFamily="2" charset="-78"/>
              </a:rPr>
              <a:t>بول</a:t>
            </a:r>
            <a:endParaRPr lang="en-US" sz="3200" b="1" kern="1200" dirty="0">
              <a:solidFill>
                <a:srgbClr val="000099"/>
              </a:solidFill>
              <a:effectLst>
                <a:outerShdw blurRad="38100" dist="38100" dir="2700000" algn="tl">
                  <a:srgbClr val="C0C0C0"/>
                </a:outerShdw>
              </a:effectLst>
              <a:latin typeface="Times New Roman" pitchFamily="18" charset="0"/>
              <a:cs typeface="B Titr" pitchFamily="2" charset="-78"/>
            </a:endParaRPr>
          </a:p>
        </p:txBody>
      </p:sp>
      <p:sp>
        <p:nvSpPr>
          <p:cNvPr id="6" name="Slide Number Placeholder 5"/>
          <p:cNvSpPr>
            <a:spLocks noGrp="1"/>
          </p:cNvSpPr>
          <p:nvPr>
            <p:ph type="sldNum" sz="quarter" idx="12"/>
          </p:nvPr>
        </p:nvSpPr>
        <p:spPr/>
        <p:txBody>
          <a:bodyPr/>
          <a:lstStyle/>
          <a:p>
            <a:fld id="{1E896252-0B55-4A90-812D-9C2FCCF6CDC0}" type="slidenum">
              <a:rPr lang="en-US" smtClean="0"/>
              <a:pPr/>
              <a:t>8</a:t>
            </a:fld>
            <a:endParaRPr lang="en-US" dirty="0"/>
          </a:p>
        </p:txBody>
      </p:sp>
      <p:sp>
        <p:nvSpPr>
          <p:cNvPr id="9" name="Rectangle 2"/>
          <p:cNvSpPr>
            <a:spLocks noChangeArrowheads="1"/>
          </p:cNvSpPr>
          <p:nvPr/>
        </p:nvSpPr>
        <p:spPr bwMode="auto">
          <a:xfrm>
            <a:off x="357158" y="3286124"/>
            <a:ext cx="8305800" cy="2209800"/>
          </a:xfrm>
          <a:prstGeom prst="rect">
            <a:avLst/>
          </a:prstGeom>
          <a:noFill/>
          <a:ln w="9525">
            <a:noFill/>
            <a:miter lim="800000"/>
            <a:headEnd/>
            <a:tailEnd/>
          </a:ln>
          <a:effectLst/>
        </p:spPr>
        <p:txBody>
          <a:bodyPr lIns="92075" tIns="46038" rIns="92075" bIns="46038"/>
          <a:lstStyle/>
          <a:p>
            <a:pPr marL="609600" indent="-609600" algn="r" rtl="1">
              <a:spcBef>
                <a:spcPct val="20000"/>
              </a:spcBef>
              <a:buClr>
                <a:schemeClr val="tx2"/>
              </a:buClr>
              <a:buSzPct val="70000"/>
              <a:buFont typeface="Wingdings" pitchFamily="2" charset="2"/>
              <a:buNone/>
            </a:pPr>
            <a:r>
              <a:rPr lang="fa-IR" sz="2300" dirty="0" smtClean="0">
                <a:solidFill>
                  <a:srgbClr val="000099"/>
                </a:solidFill>
                <a:cs typeface="B Lotus" pitchFamily="2" charset="-78"/>
              </a:rPr>
              <a:t>5. مکمل (متمم) </a:t>
            </a:r>
            <a:r>
              <a:rPr lang="en-US" sz="2300" dirty="0" smtClean="0">
                <a:solidFill>
                  <a:srgbClr val="000099"/>
                </a:solidFill>
                <a:cs typeface="B Lotus" pitchFamily="2" charset="-78"/>
              </a:rPr>
              <a:t> </a:t>
            </a:r>
            <a:r>
              <a:rPr lang="en-US" sz="2300" i="1" dirty="0" smtClean="0">
                <a:solidFill>
                  <a:srgbClr val="C00000"/>
                </a:solidFill>
                <a:cs typeface="B Lotus" pitchFamily="2" charset="-78"/>
              </a:rPr>
              <a:t>Complement</a:t>
            </a:r>
            <a:r>
              <a:rPr lang="fa-IR" sz="2300" i="1" dirty="0" smtClean="0">
                <a:solidFill>
                  <a:srgbClr val="000099"/>
                </a:solidFill>
                <a:cs typeface="B Lotus" pitchFamily="2" charset="-78"/>
              </a:rPr>
              <a:t>: </a:t>
            </a:r>
            <a:r>
              <a:rPr lang="fa-IR" sz="2300" dirty="0" smtClean="0">
                <a:solidFill>
                  <a:srgbClr val="000099"/>
                </a:solidFill>
                <a:cs typeface="B Lotus" pitchFamily="2" charset="-78"/>
              </a:rPr>
              <a:t>برای </a:t>
            </a:r>
            <a:r>
              <a:rPr lang="fa-IR" sz="2300" dirty="0">
                <a:solidFill>
                  <a:srgbClr val="000099"/>
                </a:solidFill>
                <a:cs typeface="B Lotus" pitchFamily="2" charset="-78"/>
              </a:rPr>
              <a:t>هر عضو </a:t>
            </a:r>
            <a:r>
              <a:rPr lang="en-US" sz="2300" i="1" dirty="0" smtClean="0">
                <a:solidFill>
                  <a:srgbClr val="000099"/>
                </a:solidFill>
                <a:cs typeface="B Lotus" pitchFamily="2" charset="-78"/>
              </a:rPr>
              <a:t>k</a:t>
            </a:r>
            <a:r>
              <a:rPr lang="fa-IR" sz="2300" dirty="0" smtClean="0">
                <a:solidFill>
                  <a:srgbClr val="000099"/>
                </a:solidFill>
                <a:cs typeface="B Lotus" pitchFamily="2" charset="-78"/>
              </a:rPr>
              <a:t> </a:t>
            </a:r>
            <a:r>
              <a:rPr lang="fa-IR" sz="2300" dirty="0">
                <a:solidFill>
                  <a:srgbClr val="000099"/>
                </a:solidFill>
                <a:cs typeface="B Lotus" pitchFamily="2" charset="-78"/>
              </a:rPr>
              <a:t>مثل </a:t>
            </a:r>
            <a:r>
              <a:rPr lang="en-US" sz="2300" dirty="0">
                <a:solidFill>
                  <a:srgbClr val="000099"/>
                </a:solidFill>
                <a:cs typeface="B Lotus" pitchFamily="2" charset="-78"/>
              </a:rPr>
              <a:t>x</a:t>
            </a:r>
            <a:r>
              <a:rPr lang="fa-IR" sz="2300" dirty="0">
                <a:solidFill>
                  <a:srgbClr val="000099"/>
                </a:solidFill>
                <a:cs typeface="B Lotus" pitchFamily="2" charset="-78"/>
              </a:rPr>
              <a:t> یک عضو مثل </a:t>
            </a:r>
            <a:r>
              <a:rPr lang="en-US" sz="2300" dirty="0">
                <a:solidFill>
                  <a:srgbClr val="000099"/>
                </a:solidFill>
                <a:cs typeface="B Lotus" pitchFamily="2" charset="-78"/>
              </a:rPr>
              <a:t>x’</a:t>
            </a:r>
            <a:r>
              <a:rPr lang="fa-IR" sz="2300" dirty="0">
                <a:solidFill>
                  <a:srgbClr val="000099"/>
                </a:solidFill>
                <a:cs typeface="B Lotus" pitchFamily="2" charset="-78"/>
              </a:rPr>
              <a:t> وجود دارد بطوریکه: </a:t>
            </a:r>
            <a:endParaRPr lang="en-US" sz="2300" dirty="0">
              <a:solidFill>
                <a:srgbClr val="000099"/>
              </a:solidFill>
              <a:cs typeface="B Lotus" pitchFamily="2" charset="-78"/>
            </a:endParaRPr>
          </a:p>
          <a:p>
            <a:pPr marL="609600" indent="-609600" algn="l" rtl="0">
              <a:spcBef>
                <a:spcPct val="20000"/>
              </a:spcBef>
              <a:buClr>
                <a:schemeClr val="tx2"/>
              </a:buClr>
              <a:buSzPct val="70000"/>
            </a:pPr>
            <a:r>
              <a:rPr lang="en-US" sz="2300" i="1" dirty="0">
                <a:cs typeface="B Lotus" pitchFamily="2" charset="-78"/>
              </a:rPr>
              <a:t>x + x’ = </a:t>
            </a:r>
            <a:r>
              <a:rPr lang="en-US" sz="2300" i="1" dirty="0" smtClean="0">
                <a:cs typeface="B Lotus" pitchFamily="2" charset="-78"/>
              </a:rPr>
              <a:t>x’+</a:t>
            </a:r>
            <a:r>
              <a:rPr lang="fa-IR" sz="2300" i="1" dirty="0" smtClean="0">
                <a:cs typeface="B Lotus" pitchFamily="2" charset="-78"/>
              </a:rPr>
              <a:t> </a:t>
            </a:r>
            <a:r>
              <a:rPr lang="en-US" sz="2300" i="1" dirty="0" smtClean="0">
                <a:cs typeface="B Lotus" pitchFamily="2" charset="-78"/>
              </a:rPr>
              <a:t>x =1 </a:t>
            </a:r>
            <a:endParaRPr lang="en-US" sz="2300" i="1" dirty="0">
              <a:cs typeface="B Lotus" pitchFamily="2" charset="-78"/>
            </a:endParaRPr>
          </a:p>
          <a:p>
            <a:pPr marL="609600" indent="-609600" algn="l" rtl="0">
              <a:spcBef>
                <a:spcPct val="20000"/>
              </a:spcBef>
              <a:buClr>
                <a:schemeClr val="tx2"/>
              </a:buClr>
              <a:buSzPct val="70000"/>
            </a:pPr>
            <a:r>
              <a:rPr lang="en-US" sz="2300" i="1" dirty="0">
                <a:cs typeface="B Lotus" pitchFamily="2" charset="-78"/>
              </a:rPr>
              <a:t>x . x’ </a:t>
            </a:r>
            <a:r>
              <a:rPr lang="en-US" sz="2300" i="1" dirty="0" smtClean="0">
                <a:cs typeface="B Lotus" pitchFamily="2" charset="-78"/>
              </a:rPr>
              <a:t>= x’.</a:t>
            </a:r>
            <a:r>
              <a:rPr lang="fa-IR" sz="2300" i="1" dirty="0" smtClean="0">
                <a:cs typeface="B Lotus" pitchFamily="2" charset="-78"/>
              </a:rPr>
              <a:t> </a:t>
            </a:r>
            <a:r>
              <a:rPr lang="en-US" sz="2300" i="1" dirty="0" smtClean="0">
                <a:cs typeface="B Lotus" pitchFamily="2" charset="-78"/>
              </a:rPr>
              <a:t>x = </a:t>
            </a:r>
            <a:r>
              <a:rPr lang="en-US" sz="2300" i="1" dirty="0">
                <a:cs typeface="B Lotus" pitchFamily="2" charset="-78"/>
              </a:rPr>
              <a:t>0</a:t>
            </a:r>
            <a:endParaRPr lang="fa-IR" sz="2300" i="1" dirty="0">
              <a:cs typeface="B Lotus" pitchFamily="2" charset="-78"/>
            </a:endParaRPr>
          </a:p>
          <a:p>
            <a:pPr marL="609600" indent="-609600" algn="r" rtl="1">
              <a:spcBef>
                <a:spcPct val="20000"/>
              </a:spcBef>
              <a:buClr>
                <a:schemeClr val="tx2"/>
              </a:buClr>
              <a:buSzPct val="70000"/>
              <a:buFont typeface="Wingdings" pitchFamily="2" charset="2"/>
              <a:buChar char="l"/>
            </a:pPr>
            <a:endParaRPr lang="fa-IR" sz="2300" dirty="0">
              <a:cs typeface="B Lotus" pitchFamily="2" charset="-78"/>
            </a:endParaRPr>
          </a:p>
          <a:p>
            <a:pPr marL="609600" indent="-609600" algn="r" rtl="1">
              <a:spcBef>
                <a:spcPct val="20000"/>
              </a:spcBef>
              <a:buClr>
                <a:schemeClr val="tx2"/>
              </a:buClr>
              <a:buSzPct val="70000"/>
              <a:buFont typeface="Wingdings" pitchFamily="2" charset="2"/>
              <a:buChar char=""/>
            </a:pPr>
            <a:r>
              <a:rPr lang="fa-IR" sz="2300" dirty="0">
                <a:cs typeface="B Lotus" pitchFamily="2" charset="-78"/>
              </a:rPr>
              <a:t>برای نمایش مکمل </a:t>
            </a:r>
            <a:r>
              <a:rPr lang="fa-IR" sz="2300" dirty="0" smtClean="0">
                <a:cs typeface="B Lotus" pitchFamily="2" charset="-78"/>
              </a:rPr>
              <a:t>از </a:t>
            </a:r>
            <a:r>
              <a:rPr lang="en-US" sz="2400" i="1" dirty="0">
                <a:solidFill>
                  <a:srgbClr val="FF0000"/>
                </a:solidFill>
                <a:cs typeface="B Lotus" pitchFamily="2" charset="-78"/>
              </a:rPr>
              <a:t>x</a:t>
            </a:r>
            <a:r>
              <a:rPr lang="fa-IR" sz="2300" dirty="0">
                <a:cs typeface="B Lotus" pitchFamily="2" charset="-78"/>
              </a:rPr>
              <a:t> نیز استفاده </a:t>
            </a:r>
            <a:r>
              <a:rPr lang="fa-IR" sz="2300" dirty="0" smtClean="0">
                <a:cs typeface="B Lotus" pitchFamily="2" charset="-78"/>
              </a:rPr>
              <a:t>می شود.</a:t>
            </a:r>
            <a:endParaRPr lang="en-US" sz="2300" dirty="0">
              <a:cs typeface="B Lotus" pitchFamily="2" charset="-78"/>
            </a:endParaRPr>
          </a:p>
        </p:txBody>
      </p:sp>
      <p:sp>
        <p:nvSpPr>
          <p:cNvPr id="10" name="Line 4"/>
          <p:cNvSpPr>
            <a:spLocks noChangeShapeType="1"/>
          </p:cNvSpPr>
          <p:nvPr/>
        </p:nvSpPr>
        <p:spPr bwMode="auto">
          <a:xfrm flipH="1">
            <a:off x="6012160" y="5085184"/>
            <a:ext cx="168275" cy="0"/>
          </a:xfrm>
          <a:prstGeom prst="line">
            <a:avLst/>
          </a:prstGeom>
          <a:noFill/>
          <a:ln w="19050">
            <a:solidFill>
              <a:srgbClr val="FF0000"/>
            </a:solidFill>
            <a:round/>
            <a:headEnd/>
            <a:tailEnd/>
          </a:ln>
          <a:effectLst/>
        </p:spPr>
        <p:txBody>
          <a:bodyPr/>
          <a:lstStyle/>
          <a:p>
            <a:endParaRPr lang="en-US"/>
          </a:p>
        </p:txBody>
      </p:sp>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571472" y="1285860"/>
            <a:ext cx="8072438" cy="1749425"/>
          </a:xfrm>
          <a:prstGeom prst="rect">
            <a:avLst/>
          </a:prstGeom>
          <a:noFill/>
          <a:ln w="9525">
            <a:noFill/>
            <a:miter lim="800000"/>
            <a:headEnd/>
            <a:tailEnd/>
          </a:ln>
          <a:effectLst/>
        </p:spPr>
        <p:txBody>
          <a:bodyPr lIns="92075" tIns="46038" rIns="92075" bIns="46038"/>
          <a:lstStyle/>
          <a:p>
            <a:pPr marL="609600" indent="-609600" algn="r" rtl="1" eaLnBrk="0" hangingPunct="0">
              <a:spcBef>
                <a:spcPct val="20000"/>
              </a:spcBef>
              <a:buClr>
                <a:schemeClr val="tx2"/>
              </a:buClr>
              <a:buSzPct val="70000"/>
              <a:buNone/>
            </a:pPr>
            <a:r>
              <a:rPr lang="fa-IR" sz="2300" i="1" dirty="0" smtClean="0">
                <a:solidFill>
                  <a:srgbClr val="000099"/>
                </a:solidFill>
                <a:cs typeface="B Lotus" pitchFamily="2" charset="-78"/>
              </a:rPr>
              <a:t>6. </a:t>
            </a:r>
            <a:r>
              <a:rPr lang="fa-IR" sz="2300" i="1" dirty="0">
                <a:solidFill>
                  <a:srgbClr val="000099"/>
                </a:solidFill>
                <a:cs typeface="B Lotus" pitchFamily="2" charset="-78"/>
              </a:rPr>
              <a:t>عضو </a:t>
            </a:r>
            <a:r>
              <a:rPr lang="fa-IR" sz="2300" i="1" dirty="0" smtClean="0">
                <a:solidFill>
                  <a:srgbClr val="000099"/>
                </a:solidFill>
                <a:cs typeface="B Lotus" pitchFamily="2" charset="-78"/>
              </a:rPr>
              <a:t>خنثی </a:t>
            </a:r>
            <a:r>
              <a:rPr lang="en-US" sz="2300" i="1" dirty="0" smtClean="0">
                <a:solidFill>
                  <a:srgbClr val="000099"/>
                </a:solidFill>
                <a:cs typeface="B Lotus" pitchFamily="2" charset="-78"/>
              </a:rPr>
              <a:t> </a:t>
            </a:r>
            <a:r>
              <a:rPr lang="en-US" sz="2300" i="1" dirty="0" smtClean="0">
                <a:solidFill>
                  <a:srgbClr val="C00000"/>
                </a:solidFill>
                <a:cs typeface="B Lotus" pitchFamily="2" charset="-78"/>
              </a:rPr>
              <a:t>Identity</a:t>
            </a:r>
            <a:r>
              <a:rPr lang="fa-IR" sz="2300" i="1" dirty="0">
                <a:solidFill>
                  <a:srgbClr val="000099"/>
                </a:solidFill>
                <a:cs typeface="B Lotus" pitchFamily="2" charset="-78"/>
              </a:rPr>
              <a:t>:</a:t>
            </a:r>
            <a:endParaRPr lang="en-US" sz="2300" dirty="0">
              <a:solidFill>
                <a:srgbClr val="000099"/>
              </a:solidFill>
              <a:cs typeface="B Lotus" pitchFamily="2" charset="-78"/>
            </a:endParaRPr>
          </a:p>
          <a:p>
            <a:pPr marL="609600" indent="-609600" algn="r" rtl="1" eaLnBrk="0" hangingPunct="0">
              <a:spcBef>
                <a:spcPct val="20000"/>
              </a:spcBef>
              <a:buClr>
                <a:schemeClr val="tx1"/>
              </a:buClr>
              <a:buSzPct val="70000"/>
              <a:buNone/>
            </a:pPr>
            <a:r>
              <a:rPr lang="fa-IR" sz="2300" dirty="0">
                <a:cs typeface="B Lotus" pitchFamily="2" charset="-78"/>
              </a:rPr>
              <a:t>می گوییم مجموعه </a:t>
            </a:r>
            <a:r>
              <a:rPr lang="en-US" sz="2300" dirty="0" smtClean="0">
                <a:cs typeface="B Lotus" pitchFamily="2" charset="-78"/>
              </a:rPr>
              <a:t>k</a:t>
            </a:r>
            <a:r>
              <a:rPr lang="fa-IR" sz="2300" dirty="0" smtClean="0">
                <a:cs typeface="B Lotus" pitchFamily="2" charset="-78"/>
              </a:rPr>
              <a:t> </a:t>
            </a:r>
            <a:r>
              <a:rPr lang="fa-IR" sz="2300" dirty="0">
                <a:cs typeface="B Lotus" pitchFamily="2" charset="-78"/>
              </a:rPr>
              <a:t>دارای یک عضو خنثی نسبت به عمل </a:t>
            </a:r>
            <a:r>
              <a:rPr lang="en-US" sz="2300" dirty="0">
                <a:cs typeface="B Lotus" pitchFamily="2" charset="-78"/>
              </a:rPr>
              <a:t>{.}</a:t>
            </a:r>
            <a:r>
              <a:rPr lang="fa-IR" sz="2300" dirty="0">
                <a:cs typeface="B Lotus" pitchFamily="2" charset="-78"/>
              </a:rPr>
              <a:t> در </a:t>
            </a:r>
            <a:r>
              <a:rPr lang="en-US" sz="2300" dirty="0" smtClean="0">
                <a:cs typeface="B Lotus" pitchFamily="2" charset="-78"/>
              </a:rPr>
              <a:t>k</a:t>
            </a:r>
            <a:r>
              <a:rPr lang="fa-IR" sz="2300" dirty="0" smtClean="0">
                <a:cs typeface="B Lotus" pitchFamily="2" charset="-78"/>
              </a:rPr>
              <a:t> است </a:t>
            </a:r>
            <a:r>
              <a:rPr lang="fa-IR" sz="2300" dirty="0">
                <a:cs typeface="B Lotus" pitchFamily="2" charset="-78"/>
              </a:rPr>
              <a:t>اگر عضوی مثل </a:t>
            </a:r>
            <a:r>
              <a:rPr lang="en-US" sz="2300" dirty="0">
                <a:cs typeface="B Lotus" pitchFamily="2" charset="-78"/>
              </a:rPr>
              <a:t>1</a:t>
            </a:r>
            <a:r>
              <a:rPr lang="fa-IR" sz="2300" dirty="0">
                <a:cs typeface="B Lotus" pitchFamily="2" charset="-78"/>
              </a:rPr>
              <a:t> در </a:t>
            </a:r>
            <a:r>
              <a:rPr lang="en-US" sz="2300" dirty="0" smtClean="0">
                <a:cs typeface="B Lotus" pitchFamily="2" charset="-78"/>
              </a:rPr>
              <a:t>k</a:t>
            </a:r>
            <a:r>
              <a:rPr lang="fa-IR" sz="2300" dirty="0" smtClean="0">
                <a:cs typeface="B Lotus" pitchFamily="2" charset="-78"/>
              </a:rPr>
              <a:t> </a:t>
            </a:r>
            <a:r>
              <a:rPr lang="fa-IR" sz="2300" dirty="0">
                <a:cs typeface="B Lotus" pitchFamily="2" charset="-78"/>
              </a:rPr>
              <a:t>وجود داشته باشد بطوریکه:</a:t>
            </a:r>
          </a:p>
          <a:p>
            <a:pPr marL="609600" indent="-609600" algn="l" rtl="0" eaLnBrk="0" hangingPunct="0">
              <a:spcBef>
                <a:spcPct val="20000"/>
              </a:spcBef>
              <a:buClr>
                <a:schemeClr val="tx1"/>
              </a:buClr>
              <a:buSzPct val="70000"/>
            </a:pPr>
            <a:r>
              <a:rPr lang="en-US" sz="2300" i="1" dirty="0">
                <a:cs typeface="B Lotus" pitchFamily="2" charset="-78"/>
              </a:rPr>
              <a:t> 1 . x </a:t>
            </a:r>
            <a:r>
              <a:rPr lang="en-US" sz="2300" i="1" dirty="0" smtClean="0">
                <a:cs typeface="B Lotus" pitchFamily="2" charset="-78"/>
              </a:rPr>
              <a:t>= x . 1 = x</a:t>
            </a:r>
          </a:p>
          <a:p>
            <a:pPr marL="609600" indent="-609600" algn="r" rtl="1">
              <a:buClr>
                <a:schemeClr val="tx1"/>
              </a:buClr>
              <a:buSzPct val="70000"/>
              <a:buNone/>
            </a:pPr>
            <a:endParaRPr lang="fa-IR" sz="2300" dirty="0" smtClean="0">
              <a:cs typeface="B Lotus" pitchFamily="2" charset="-78"/>
            </a:endParaRPr>
          </a:p>
          <a:p>
            <a:pPr marL="609600" indent="-609600" algn="r" rtl="1">
              <a:buClr>
                <a:schemeClr val="tx1"/>
              </a:buClr>
              <a:buSzPct val="70000"/>
              <a:buNone/>
            </a:pPr>
            <a:r>
              <a:rPr lang="en-US" sz="2300" dirty="0" smtClean="0">
                <a:cs typeface="B Lotus" pitchFamily="2" charset="-78"/>
              </a:rPr>
              <a:t> </a:t>
            </a:r>
            <a:r>
              <a:rPr lang="fa-IR" sz="2300" dirty="0" smtClean="0">
                <a:cs typeface="B Lotus" pitchFamily="2" charset="-78"/>
              </a:rPr>
              <a:t>می گوییم مجموعه </a:t>
            </a:r>
            <a:r>
              <a:rPr lang="en-US" sz="2300" dirty="0" smtClean="0">
                <a:cs typeface="B Lotus" pitchFamily="2" charset="-78"/>
              </a:rPr>
              <a:t>k</a:t>
            </a:r>
            <a:r>
              <a:rPr lang="fa-IR" sz="2300" dirty="0" smtClean="0">
                <a:cs typeface="B Lotus" pitchFamily="2" charset="-78"/>
              </a:rPr>
              <a:t> دارای یک عضو خنثی نسبت به عمل </a:t>
            </a:r>
            <a:r>
              <a:rPr lang="en-US" sz="2300" dirty="0" smtClean="0">
                <a:cs typeface="B Lotus" pitchFamily="2" charset="-78"/>
              </a:rPr>
              <a:t>{+}</a:t>
            </a:r>
            <a:r>
              <a:rPr lang="fa-IR" sz="2300" dirty="0" smtClean="0">
                <a:cs typeface="B Lotus" pitchFamily="2" charset="-78"/>
              </a:rPr>
              <a:t> در </a:t>
            </a:r>
            <a:r>
              <a:rPr lang="en-US" sz="2300" dirty="0" smtClean="0">
                <a:cs typeface="B Lotus" pitchFamily="2" charset="-78"/>
              </a:rPr>
              <a:t>k</a:t>
            </a:r>
            <a:r>
              <a:rPr lang="fa-IR" sz="2300" dirty="0" smtClean="0">
                <a:cs typeface="B Lotus" pitchFamily="2" charset="-78"/>
              </a:rPr>
              <a:t> است اگر عضوی مثل </a:t>
            </a:r>
            <a:r>
              <a:rPr lang="en-US" sz="2300" dirty="0" smtClean="0">
                <a:cs typeface="B Lotus" pitchFamily="2" charset="-78"/>
              </a:rPr>
              <a:t>0</a:t>
            </a:r>
            <a:r>
              <a:rPr lang="fa-IR" sz="2300" dirty="0" smtClean="0">
                <a:cs typeface="B Lotus" pitchFamily="2" charset="-78"/>
              </a:rPr>
              <a:t> در </a:t>
            </a:r>
            <a:r>
              <a:rPr lang="en-US" sz="2300" dirty="0" smtClean="0">
                <a:cs typeface="B Lotus" pitchFamily="2" charset="-78"/>
              </a:rPr>
              <a:t>k</a:t>
            </a:r>
            <a:r>
              <a:rPr lang="fa-IR" sz="2300" dirty="0" smtClean="0">
                <a:cs typeface="B Lotus" pitchFamily="2" charset="-78"/>
              </a:rPr>
              <a:t> وجود داشته باشد بطوریکه:</a:t>
            </a:r>
            <a:endParaRPr lang="en-US" sz="2300" dirty="0" smtClean="0">
              <a:cs typeface="B Lotus" pitchFamily="2" charset="-78"/>
            </a:endParaRPr>
          </a:p>
          <a:p>
            <a:pPr marL="609600" indent="-609600" algn="l" rtl="0">
              <a:buClr>
                <a:schemeClr val="tx1"/>
              </a:buClr>
              <a:buSzPct val="70000"/>
            </a:pPr>
            <a:r>
              <a:rPr lang="en-US" sz="2400" dirty="0" smtClean="0">
                <a:cs typeface="B Lotus" pitchFamily="2" charset="-78"/>
              </a:rPr>
              <a:t> </a:t>
            </a:r>
            <a:r>
              <a:rPr lang="en-US" sz="2300" i="1" dirty="0">
                <a:cs typeface="B Lotus" pitchFamily="2" charset="-78"/>
              </a:rPr>
              <a:t>0 + </a:t>
            </a:r>
            <a:r>
              <a:rPr lang="en-US" sz="2300" i="1" dirty="0" smtClean="0">
                <a:cs typeface="B Lotus" pitchFamily="2" charset="-78"/>
              </a:rPr>
              <a:t>x = x + 0 </a:t>
            </a:r>
            <a:r>
              <a:rPr lang="en-US" sz="2300" i="1" dirty="0">
                <a:cs typeface="B Lotus" pitchFamily="2" charset="-78"/>
              </a:rPr>
              <a:t>= x</a:t>
            </a:r>
            <a:r>
              <a:rPr lang="en-US" sz="3000" b="1" i="1" dirty="0">
                <a:cs typeface="B Lotus" pitchFamily="2" charset="-78"/>
              </a:rPr>
              <a:t> </a:t>
            </a:r>
            <a:endParaRPr lang="en-US" sz="1700" i="1" dirty="0">
              <a:cs typeface="B Lotus" pitchFamily="2" charset="-78"/>
            </a:endParaRPr>
          </a:p>
          <a:p>
            <a:pPr marL="609600" indent="-609600" algn="r" rtl="1" eaLnBrk="0" hangingPunct="0">
              <a:spcBef>
                <a:spcPct val="20000"/>
              </a:spcBef>
              <a:buClr>
                <a:schemeClr val="tx1"/>
              </a:buClr>
              <a:buSzPct val="70000"/>
              <a:buNone/>
            </a:pPr>
            <a:endParaRPr lang="en-US" sz="1700" i="1" u="sng" dirty="0">
              <a:cs typeface="B Lotus" pitchFamily="2" charset="-78"/>
            </a:endParaRPr>
          </a:p>
        </p:txBody>
      </p:sp>
      <p:sp>
        <p:nvSpPr>
          <p:cNvPr id="8" name="Rectangle 43"/>
          <p:cNvSpPr>
            <a:spLocks noGrp="1" noChangeArrowheads="1"/>
          </p:cNvSpPr>
          <p:nvPr>
            <p:ph type="title"/>
          </p:nvPr>
        </p:nvSpPr>
        <p:spPr>
          <a:xfrm>
            <a:off x="6243678" y="71422"/>
            <a:ext cx="2828916" cy="1143000"/>
          </a:xfrm>
        </p:spPr>
        <p:txBody>
          <a:bodyPr/>
          <a:lstStyle/>
          <a:p>
            <a:pPr algn="r" rtl="1"/>
            <a:r>
              <a:rPr lang="fa-IR" sz="3200" b="1" kern="1200" dirty="0" smtClean="0">
                <a:solidFill>
                  <a:srgbClr val="000099"/>
                </a:solidFill>
                <a:effectLst>
                  <a:outerShdw blurRad="38100" dist="38100" dir="2700000" algn="tl">
                    <a:srgbClr val="C0C0C0"/>
                  </a:outerShdw>
                </a:effectLst>
                <a:latin typeface="Times New Roman" pitchFamily="18" charset="0"/>
                <a:cs typeface="B Titr" pitchFamily="2" charset="-78"/>
              </a:rPr>
              <a:t>- اصول </a:t>
            </a:r>
            <a:r>
              <a:rPr lang="fa-IR" sz="3200" b="1" kern="1200" dirty="0">
                <a:solidFill>
                  <a:srgbClr val="000099"/>
                </a:solidFill>
                <a:effectLst>
                  <a:outerShdw blurRad="38100" dist="38100" dir="2700000" algn="tl">
                    <a:srgbClr val="C0C0C0"/>
                  </a:outerShdw>
                </a:effectLst>
                <a:latin typeface="Times New Roman" pitchFamily="18" charset="0"/>
                <a:cs typeface="B Titr" pitchFamily="2" charset="-78"/>
              </a:rPr>
              <a:t>جبر </a:t>
            </a:r>
            <a:r>
              <a:rPr lang="fa-IR" sz="3200" b="1" kern="1200" dirty="0" smtClean="0">
                <a:solidFill>
                  <a:srgbClr val="000099"/>
                </a:solidFill>
                <a:effectLst>
                  <a:outerShdw blurRad="38100" dist="38100" dir="2700000" algn="tl">
                    <a:srgbClr val="C0C0C0"/>
                  </a:outerShdw>
                </a:effectLst>
                <a:latin typeface="Times New Roman" pitchFamily="18" charset="0"/>
                <a:cs typeface="B Titr" pitchFamily="2" charset="-78"/>
              </a:rPr>
              <a:t>بول</a:t>
            </a:r>
            <a:endParaRPr lang="en-US" sz="3200" b="1" kern="1200" dirty="0">
              <a:solidFill>
                <a:srgbClr val="000099"/>
              </a:solidFill>
              <a:effectLst>
                <a:outerShdw blurRad="38100" dist="38100" dir="2700000" algn="tl">
                  <a:srgbClr val="C0C0C0"/>
                </a:outerShdw>
              </a:effectLst>
              <a:latin typeface="Times New Roman" pitchFamily="18" charset="0"/>
              <a:cs typeface="B Titr" pitchFamily="2" charset="-78"/>
            </a:endParaRPr>
          </a:p>
        </p:txBody>
      </p:sp>
      <p:sp>
        <p:nvSpPr>
          <p:cNvPr id="7" name="Slide Number Placeholder 6"/>
          <p:cNvSpPr>
            <a:spLocks noGrp="1"/>
          </p:cNvSpPr>
          <p:nvPr>
            <p:ph type="sldNum" sz="quarter" idx="12"/>
          </p:nvPr>
        </p:nvSpPr>
        <p:spPr/>
        <p:txBody>
          <a:bodyPr/>
          <a:lstStyle/>
          <a:p>
            <a:fld id="{1E896252-0B55-4A90-812D-9C2FCCF6CDC0}" type="slidenum">
              <a:rPr lang="en-US" smtClean="0"/>
              <a:pPr/>
              <a:t>9</a:t>
            </a:fld>
            <a:endParaRPr lang="en-US"/>
          </a:p>
        </p:txBody>
      </p:sp>
      <p:sp>
        <p:nvSpPr>
          <p:cNvPr id="11" name="Rectangle 10"/>
          <p:cNvSpPr/>
          <p:nvPr/>
        </p:nvSpPr>
        <p:spPr>
          <a:xfrm>
            <a:off x="571472" y="5072074"/>
            <a:ext cx="8001024" cy="523220"/>
          </a:xfrm>
          <a:prstGeom prst="rect">
            <a:avLst/>
          </a:prstGeom>
        </p:spPr>
        <p:txBody>
          <a:bodyPr wrap="square">
            <a:spAutoFit/>
          </a:bodyPr>
          <a:lstStyle/>
          <a:p>
            <a:pPr marL="342900" indent="-342900" algn="just" eaLnBrk="0" hangingPunct="0">
              <a:spcBef>
                <a:spcPct val="20000"/>
              </a:spcBef>
              <a:buClr>
                <a:schemeClr val="tx1"/>
              </a:buClr>
              <a:buSzPct val="90000"/>
              <a:buFont typeface="Wingdings" pitchFamily="2" charset="2"/>
              <a:buChar char=""/>
            </a:pPr>
            <a:r>
              <a:rPr lang="fa-IR" b="1" dirty="0" smtClean="0">
                <a:solidFill>
                  <a:srgbClr val="7030A0"/>
                </a:solidFill>
                <a:cs typeface="B Lotus" pitchFamily="2" charset="-78"/>
              </a:rPr>
              <a:t>نکته: </a:t>
            </a:r>
            <a:r>
              <a:rPr lang="fa-IR" dirty="0" smtClean="0">
                <a:cs typeface="B Lotus" pitchFamily="2" charset="-78"/>
              </a:rPr>
              <a:t>در نوشتن عبارات بولی می توانیم عملگر </a:t>
            </a:r>
            <a:r>
              <a:rPr lang="fa-IR" b="1" dirty="0" smtClean="0">
                <a:solidFill>
                  <a:srgbClr val="00B050"/>
                </a:solidFill>
                <a:cs typeface="B Lotus" pitchFamily="2" charset="-78"/>
              </a:rPr>
              <a:t>ضرب</a:t>
            </a:r>
            <a:r>
              <a:rPr lang="fa-IR" dirty="0" smtClean="0">
                <a:cs typeface="B Lotus" pitchFamily="2" charset="-78"/>
              </a:rPr>
              <a:t> را نگذاریم.</a:t>
            </a:r>
            <a:endParaRPr lang="fa-IR" dirty="0">
              <a:cs typeface="B Lotus" pitchFamily="2" charset="-78"/>
            </a:endParaRPr>
          </a:p>
        </p:txBody>
      </p:sp>
      <p:graphicFrame>
        <p:nvGraphicFramePr>
          <p:cNvPr id="281602" name="Object 2"/>
          <p:cNvGraphicFramePr>
            <a:graphicFrameLocks noChangeAspect="1"/>
          </p:cNvGraphicFramePr>
          <p:nvPr/>
        </p:nvGraphicFramePr>
        <p:xfrm>
          <a:off x="2214546" y="5786454"/>
          <a:ext cx="1120775" cy="339725"/>
        </p:xfrm>
        <a:graphic>
          <a:graphicData uri="http://schemas.openxmlformats.org/presentationml/2006/ole">
            <mc:AlternateContent xmlns:mc="http://schemas.openxmlformats.org/markup-compatibility/2006">
              <mc:Choice xmlns:v="urn:schemas-microsoft-com:vml" Requires="v">
                <p:oleObj spid="_x0000_s281604" name="Equation" r:id="rId3" imgW="545760" imgH="164880" progId="Equation.3">
                  <p:embed/>
                </p:oleObj>
              </mc:Choice>
              <mc:Fallback>
                <p:oleObj name="Equation" r:id="rId3" imgW="545760" imgH="16488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4546" y="5786454"/>
                        <a:ext cx="1120775" cy="339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randomBar dir="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22267</TotalTime>
  <Words>1577</Words>
  <Application>Microsoft Office PowerPoint</Application>
  <PresentationFormat>On-screen Show (4:3)</PresentationFormat>
  <Paragraphs>294</Paragraphs>
  <Slides>26</Slides>
  <Notes>11</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2</vt:i4>
      </vt:variant>
      <vt:variant>
        <vt:lpstr>Slide Titles</vt:lpstr>
      </vt:variant>
      <vt:variant>
        <vt:i4>26</vt:i4>
      </vt:variant>
    </vt:vector>
  </HeadingPairs>
  <TitlesOfParts>
    <vt:vector size="41" baseType="lpstr">
      <vt:lpstr>Arial Unicode MS</vt:lpstr>
      <vt:lpstr>Arial</vt:lpstr>
      <vt:lpstr>B Lotus</vt:lpstr>
      <vt:lpstr>B Nazanin</vt:lpstr>
      <vt:lpstr>B Titr</vt:lpstr>
      <vt:lpstr>Calibri</vt:lpstr>
      <vt:lpstr>Constantia</vt:lpstr>
      <vt:lpstr>Nazanin</vt:lpstr>
      <vt:lpstr>Times New Roman</vt:lpstr>
      <vt:lpstr>Wingdings</vt:lpstr>
      <vt:lpstr>Wingdings 2</vt:lpstr>
      <vt:lpstr>Zar</vt:lpstr>
      <vt:lpstr>Flow</vt:lpstr>
      <vt:lpstr>Equation</vt:lpstr>
      <vt:lpstr>Document</vt:lpstr>
      <vt:lpstr>مدار منطقی</vt:lpstr>
      <vt:lpstr>- رئوس مطالب</vt:lpstr>
      <vt:lpstr>PowerPoint Presentation</vt:lpstr>
      <vt:lpstr>دستگاه‌های ديجيتالی</vt:lpstr>
      <vt:lpstr>PowerPoint Presentation</vt:lpstr>
      <vt:lpstr>جبر بول </vt:lpstr>
      <vt:lpstr>- اصول جبر بول</vt:lpstr>
      <vt:lpstr>- اصول جبر بول</vt:lpstr>
      <vt:lpstr>- اصول جبر بول</vt:lpstr>
      <vt:lpstr>- قضایای جبر بول</vt:lpstr>
      <vt:lpstr>PowerPoint Presentation</vt:lpstr>
      <vt:lpstr>PowerPoint Presentation</vt:lpstr>
      <vt:lpstr>- جدول درستی (Truth Table)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قضیه بسط شانون:</vt:lpstr>
      <vt:lpstr>- مکمل تابع</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FLORIN LEON</dc:creator>
  <cp:lastModifiedBy>Windows User</cp:lastModifiedBy>
  <cp:revision>956</cp:revision>
  <dcterms:created xsi:type="dcterms:W3CDTF">2003-04-14T07:27:37Z</dcterms:created>
  <dcterms:modified xsi:type="dcterms:W3CDTF">2017-09-24T10:16:52Z</dcterms:modified>
</cp:coreProperties>
</file>