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70" r:id="rId8"/>
    <p:sldId id="271" r:id="rId9"/>
    <p:sldId id="272" r:id="rId10"/>
    <p:sldId id="264" r:id="rId11"/>
    <p:sldId id="265" r:id="rId12"/>
    <p:sldId id="267" r:id="rId13"/>
    <p:sldId id="268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 rtl="1">
              <a:defRPr sz="4200" b="1">
                <a:cs typeface="B Traffic" pitchFamily="2" charset="-78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9D92F05-C68A-4BD1-A733-072BFC58E64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80F9B34-A671-4A8B-894D-564B93C98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92F05-C68A-4BD1-A733-072BFC58E64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0F9B34-A671-4A8B-894D-564B93C98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9D92F05-C68A-4BD1-A733-072BFC58E64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80F9B34-A671-4A8B-894D-564B93C98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92F05-C68A-4BD1-A733-072BFC58E64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0F9B34-A671-4A8B-894D-564B93C98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9D92F05-C68A-4BD1-A733-072BFC58E64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80F9B34-A671-4A8B-894D-564B93C98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92F05-C68A-4BD1-A733-072BFC58E64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0F9B34-A671-4A8B-894D-564B93C98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92F05-C68A-4BD1-A733-072BFC58E64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0F9B34-A671-4A8B-894D-564B93C98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92F05-C68A-4BD1-A733-072BFC58E64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0F9B34-A671-4A8B-894D-564B93C98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9D92F05-C68A-4BD1-A733-072BFC58E64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0F9B34-A671-4A8B-894D-564B93C98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92F05-C68A-4BD1-A733-072BFC58E64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0F9B34-A671-4A8B-894D-564B93C98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D92F05-C68A-4BD1-A733-072BFC58E64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0F9B34-A671-4A8B-894D-564B93C982E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9D92F05-C68A-4BD1-A733-072BFC58E642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80F9B34-A671-4A8B-894D-564B93C982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rtl="1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B Traffic" pitchFamily="2" charset="-78"/>
        </a:defRPr>
      </a:lvl1pPr>
      <a:extLst/>
    </p:titleStyle>
    <p:bodyStyle>
      <a:lvl1pPr marL="274320" indent="-274320" algn="r" rtl="1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800" kern="1200" baseline="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521208" indent="-228600" algn="r" rtl="1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400" kern="1200">
          <a:solidFill>
            <a:schemeClr val="tx1">
              <a:tint val="85000"/>
            </a:schemeClr>
          </a:solidFill>
          <a:latin typeface="+mn-lt"/>
          <a:ea typeface="+mn-ea"/>
          <a:cs typeface="B Nazanin" pitchFamily="2" charset="-78"/>
        </a:defRPr>
      </a:lvl2pPr>
      <a:lvl3pPr marL="758952" indent="-228600" algn="r" rtl="1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005840" indent="-228600" algn="r" rtl="1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400" kern="1200">
          <a:solidFill>
            <a:schemeClr val="tx1">
              <a:tint val="85000"/>
            </a:schemeClr>
          </a:solidFill>
          <a:latin typeface="+mn-lt"/>
          <a:ea typeface="+mn-ea"/>
          <a:cs typeface="B Nazanin" pitchFamily="2" charset="-78"/>
        </a:defRPr>
      </a:lvl4pPr>
      <a:lvl5pPr marL="1280160" indent="-228600" algn="r" rtl="1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20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رويه‌هاي ذخيره شده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2800" dirty="0" smtClean="0"/>
              <a:t>مثال: ايجاد رويه ذخيره شده‌اي که ليست دانشجويان رتبه اول هر دانشکده‌اي را نمايش دهد.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Create procedure </a:t>
            </a:r>
            <a:r>
              <a:rPr lang="en-US" dirty="0" err="1" smtClean="0"/>
              <a:t>usp_best_stud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dirty="0" smtClean="0"/>
              <a:t>Select </a:t>
            </a:r>
            <a:r>
              <a:rPr lang="en-US" dirty="0" err="1" smtClean="0"/>
              <a:t>s#,sname,avg,clgname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en-US" dirty="0" smtClean="0"/>
              <a:t>Inner join </a:t>
            </a:r>
            <a:r>
              <a:rPr lang="en-US" dirty="0" err="1" smtClean="0"/>
              <a:t>clg</a:t>
            </a:r>
            <a:r>
              <a:rPr lang="en-US" dirty="0" smtClean="0"/>
              <a:t> on clg.clg#=stud.clg#</a:t>
            </a:r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en-US" dirty="0" err="1" smtClean="0"/>
              <a:t>avg</a:t>
            </a:r>
            <a:r>
              <a:rPr lang="en-US" dirty="0" smtClean="0"/>
              <a:t> in </a:t>
            </a:r>
            <a:r>
              <a:rPr lang="en-US" sz="2400" dirty="0" smtClean="0"/>
              <a:t>(select max(s.avg) from stud as s</a:t>
            </a:r>
          </a:p>
          <a:p>
            <a:pPr algn="l" rtl="0">
              <a:buNone/>
            </a:pPr>
            <a:r>
              <a:rPr lang="en-US" sz="2400" dirty="0" smtClean="0"/>
              <a:t>				where  s.clg#=stud.clg#)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472386" cy="1143000"/>
          </a:xfrm>
        </p:spPr>
        <p:txBody>
          <a:bodyPr>
            <a:noAutofit/>
          </a:bodyPr>
          <a:lstStyle/>
          <a:p>
            <a:r>
              <a:rPr lang="fa-IR" sz="2800" dirty="0" smtClean="0"/>
              <a:t>مثال: ايجاد رويه ذخيره شده‌اي که ليست دانشجويان رتبه اول دانشکده‌ي خاصي را نمايش دهد.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Create procedure </a:t>
            </a:r>
            <a:r>
              <a:rPr lang="en-US" dirty="0" err="1" smtClean="0"/>
              <a:t>usp_best_stud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@</a:t>
            </a:r>
            <a:r>
              <a:rPr lang="en-US" dirty="0" err="1" smtClean="0"/>
              <a:t>clg_name</a:t>
            </a:r>
            <a:r>
              <a:rPr lang="en-US" dirty="0" smtClean="0"/>
              <a:t>    </a:t>
            </a:r>
            <a:r>
              <a:rPr lang="en-US" dirty="0" err="1" smtClean="0"/>
              <a:t>varchar</a:t>
            </a:r>
            <a:r>
              <a:rPr lang="en-US" dirty="0" smtClean="0"/>
              <a:t>(20)</a:t>
            </a:r>
          </a:p>
          <a:p>
            <a:pPr algn="l" rtl="0">
              <a:buNone/>
            </a:pP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dirty="0" smtClean="0"/>
              <a:t>Select </a:t>
            </a:r>
            <a:r>
              <a:rPr lang="en-US" dirty="0" err="1" smtClean="0"/>
              <a:t>s#,sname,avg,clgname</a:t>
            </a:r>
            <a:endParaRPr lang="en-US" dirty="0" smtClean="0"/>
          </a:p>
          <a:p>
            <a:pPr algn="l" rtl="0">
              <a:buNone/>
            </a:pPr>
            <a:r>
              <a:rPr lang="en-US" dirty="0" smtClean="0"/>
              <a:t>From stud</a:t>
            </a:r>
          </a:p>
          <a:p>
            <a:pPr algn="l" rtl="0">
              <a:buNone/>
            </a:pPr>
            <a:r>
              <a:rPr lang="en-US" dirty="0" smtClean="0"/>
              <a:t>Inner join </a:t>
            </a:r>
            <a:r>
              <a:rPr lang="en-US" dirty="0" err="1" smtClean="0"/>
              <a:t>clg</a:t>
            </a:r>
            <a:r>
              <a:rPr lang="en-US" dirty="0" smtClean="0"/>
              <a:t> on clg.clg#=stud.clg#</a:t>
            </a:r>
          </a:p>
          <a:p>
            <a:pPr algn="l" rtl="0">
              <a:buNone/>
            </a:pPr>
            <a:r>
              <a:rPr lang="en-US" dirty="0" smtClean="0"/>
              <a:t>Where </a:t>
            </a:r>
            <a:r>
              <a:rPr lang="en-US" dirty="0" err="1" smtClean="0"/>
              <a:t>avg</a:t>
            </a:r>
            <a:r>
              <a:rPr lang="en-US" dirty="0" smtClean="0"/>
              <a:t> in </a:t>
            </a:r>
            <a:r>
              <a:rPr lang="en-US" sz="2400" dirty="0" smtClean="0"/>
              <a:t>(select max(s.avg) from stud as s</a:t>
            </a:r>
          </a:p>
          <a:p>
            <a:pPr algn="l" rtl="0">
              <a:buNone/>
            </a:pPr>
            <a:r>
              <a:rPr lang="en-US" sz="2400" dirty="0" smtClean="0"/>
              <a:t>				where  s.clg#=stud.clg#)</a:t>
            </a:r>
          </a:p>
          <a:p>
            <a:pPr algn="l" rtl="0">
              <a:buNone/>
            </a:pPr>
            <a:r>
              <a:rPr lang="en-US" dirty="0" smtClean="0"/>
              <a:t>And </a:t>
            </a:r>
            <a:r>
              <a:rPr lang="en-US" dirty="0" err="1" smtClean="0"/>
              <a:t>clgname</a:t>
            </a:r>
            <a:r>
              <a:rPr lang="en-US" dirty="0" smtClean="0"/>
              <a:t> = @</a:t>
            </a:r>
            <a:r>
              <a:rPr lang="en-US" dirty="0" err="1" smtClean="0"/>
              <a:t>clg_name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تغيير رويه‌هاي ذخيره شده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None/>
            </a:pPr>
            <a:r>
              <a:rPr lang="en-US" dirty="0" smtClean="0"/>
              <a:t>ALTER PROCEDURE &lt;</a:t>
            </a:r>
            <a:r>
              <a:rPr lang="en-US" dirty="0" err="1" smtClean="0"/>
              <a:t>procedure_name</a:t>
            </a:r>
            <a:r>
              <a:rPr lang="en-US" dirty="0" smtClean="0"/>
              <a:t>&gt;</a:t>
            </a:r>
          </a:p>
          <a:p>
            <a:pPr algn="l" rtl="0">
              <a:buNone/>
            </a:pPr>
            <a:r>
              <a:rPr lang="en-US" dirty="0" smtClean="0"/>
              <a:t>{@&lt;parameter&gt;  &lt;</a:t>
            </a:r>
            <a:r>
              <a:rPr lang="en-US" dirty="0" err="1" smtClean="0"/>
              <a:t>datatype</a:t>
            </a:r>
            <a:r>
              <a:rPr lang="en-US" dirty="0" smtClean="0"/>
              <a:t>&gt;} [=default] [OUTPUT]][,…n]</a:t>
            </a:r>
          </a:p>
          <a:p>
            <a:pPr algn="l" rtl="0">
              <a:buNone/>
            </a:pPr>
            <a:r>
              <a:rPr lang="en-US" dirty="0" smtClean="0"/>
              <a:t>AS</a:t>
            </a:r>
          </a:p>
          <a:p>
            <a:pPr algn="l" rtl="0">
              <a:buNone/>
            </a:pPr>
            <a:r>
              <a:rPr lang="en-US" dirty="0" smtClean="0"/>
              <a:t>&lt;</a:t>
            </a:r>
            <a:r>
              <a:rPr lang="en-US" dirty="0" err="1" smtClean="0"/>
              <a:t>sql_statements</a:t>
            </a:r>
            <a:r>
              <a:rPr lang="en-US" dirty="0" smtClean="0"/>
              <a:t>&gt;</a:t>
            </a:r>
          </a:p>
          <a:p>
            <a:pPr algn="l" rtl="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حذف رويه‌هاي ذخيره شده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DROP PROCEDURE &lt;</a:t>
            </a:r>
            <a:r>
              <a:rPr lang="en-US" dirty="0" err="1" smtClean="0"/>
              <a:t>procedure_name</a:t>
            </a:r>
            <a:r>
              <a:rPr lang="en-US" smtClean="0"/>
              <a:t>&gt;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4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B Titr" pitchFamily="2" charset="-78"/>
              </a:rPr>
              <a:t>اجرای پویای دستورات در </a:t>
            </a:r>
            <a:r>
              <a:rPr lang="en-US" sz="4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B Titr" pitchFamily="2" charset="-78"/>
              </a:rPr>
              <a:t>T-SQL</a:t>
            </a:r>
            <a:br>
              <a:rPr lang="en-US" sz="40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B Titr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50000"/>
              </a:lnSpc>
            </a:pPr>
            <a:r>
              <a:rPr lang="fa-IR" dirty="0">
                <a:latin typeface="Tahoma" panose="020B0604030504040204" pitchFamily="34" charset="0"/>
              </a:rPr>
              <a:t>با استفاده از دستور </a:t>
            </a:r>
            <a:r>
              <a:rPr lang="en-US" dirty="0">
                <a:latin typeface="Tahoma" panose="020B0604030504040204" pitchFamily="34" charset="0"/>
              </a:rPr>
              <a:t>Execute</a:t>
            </a:r>
            <a:r>
              <a:rPr lang="fa-IR" dirty="0">
                <a:latin typeface="Tahoma" panose="020B0604030504040204" pitchFamily="34" charset="0"/>
              </a:rPr>
              <a:t> و تعریف متغیرهای حاوی دستورات زبان </a:t>
            </a:r>
            <a:r>
              <a:rPr lang="en-US" dirty="0">
                <a:latin typeface="Tahoma" panose="020B0604030504040204" pitchFamily="34" charset="0"/>
              </a:rPr>
              <a:t>T-SQL</a:t>
            </a:r>
            <a:r>
              <a:rPr lang="fa-IR" dirty="0">
                <a:latin typeface="Tahoma" panose="020B0604030504040204" pitchFamily="34" charset="0"/>
              </a:rPr>
              <a:t> ، دستورات زبان </a:t>
            </a:r>
            <a:r>
              <a:rPr lang="en-US" dirty="0">
                <a:latin typeface="Tahoma" panose="020B0604030504040204" pitchFamily="34" charset="0"/>
              </a:rPr>
              <a:t>T-SQL</a:t>
            </a:r>
            <a:r>
              <a:rPr lang="fa-IR" dirty="0">
                <a:latin typeface="Tahoma" panose="020B0604030504040204" pitchFamily="34" charset="0"/>
              </a:rPr>
              <a:t> را می توان </a:t>
            </a:r>
            <a:r>
              <a:rPr lang="fa-IR" dirty="0" err="1">
                <a:latin typeface="Tahoma" panose="020B0604030504040204" pitchFamily="34" charset="0"/>
              </a:rPr>
              <a:t>بصورت</a:t>
            </a:r>
            <a:r>
              <a:rPr lang="fa-IR" dirty="0">
                <a:latin typeface="Tahoma" panose="020B0604030504040204" pitchFamily="34" charset="0"/>
              </a:rPr>
              <a:t> پویا </a:t>
            </a:r>
            <a:r>
              <a:rPr lang="en-US" dirty="0">
                <a:latin typeface="Tahoma" panose="020B0604030504040204" pitchFamily="34" charset="0"/>
              </a:rPr>
              <a:t>(Dynamic)</a:t>
            </a:r>
            <a:r>
              <a:rPr lang="fa-IR" dirty="0">
                <a:latin typeface="Tahoma" panose="020B0604030504040204" pitchFamily="34" charset="0"/>
              </a:rPr>
              <a:t> اجرا نمود .</a:t>
            </a:r>
          </a:p>
          <a:p>
            <a:pPr algn="just">
              <a:lnSpc>
                <a:spcPct val="150000"/>
              </a:lnSpc>
            </a:pPr>
            <a:r>
              <a:rPr lang="fa-IR" dirty="0">
                <a:latin typeface="Tahoma" panose="020B0604030504040204" pitchFamily="34" charset="0"/>
              </a:rPr>
              <a:t>قالب کلی دستور به شکل زیر است :</a:t>
            </a:r>
          </a:p>
          <a:p>
            <a:pPr algn="just" rtl="0">
              <a:lnSpc>
                <a:spcPct val="150000"/>
              </a:lnSpc>
            </a:pPr>
            <a:r>
              <a:rPr lang="en-US" b="1" dirty="0">
                <a:latin typeface="Tahoma" panose="020B0604030504040204" pitchFamily="34" charset="0"/>
              </a:rPr>
              <a:t>Execute (@</a:t>
            </a:r>
            <a:r>
              <a:rPr lang="fa-IR" b="1" i="1" dirty="0">
                <a:latin typeface="Tahoma" panose="020B0604030504040204" pitchFamily="34" charset="0"/>
              </a:rPr>
              <a:t>نام پارامتر حاوی دستورات</a:t>
            </a:r>
            <a:r>
              <a:rPr lang="en-US" b="1" dirty="0">
                <a:latin typeface="Tahoma" panose="020B0604030504040204" pitchFamily="34" charset="0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fa-IR" b="1" dirty="0">
                <a:latin typeface="Tahoma" panose="020B0604030504040204" pitchFamily="34" charset="0"/>
              </a:rPr>
              <a:t>مثال :</a:t>
            </a:r>
          </a:p>
          <a:p>
            <a:pPr marL="0" indent="0" algn="l" rtl="0">
              <a:buNone/>
            </a:pPr>
            <a:r>
              <a:rPr lang="en-US" dirty="0" smtClean="0">
                <a:latin typeface="Tahoma" panose="020B0604030504040204" pitchFamily="34" charset="0"/>
              </a:rPr>
              <a:t>Declare </a:t>
            </a:r>
            <a:r>
              <a:rPr lang="en-US" dirty="0">
                <a:latin typeface="Tahoma" panose="020B0604030504040204" pitchFamily="34" charset="0"/>
              </a:rPr>
              <a:t>@Command    </a:t>
            </a:r>
            <a:r>
              <a:rPr lang="en-US" dirty="0" err="1">
                <a:latin typeface="Tahoma" panose="020B0604030504040204" pitchFamily="34" charset="0"/>
              </a:rPr>
              <a:t>VarChar</a:t>
            </a:r>
            <a:r>
              <a:rPr lang="en-US" dirty="0">
                <a:latin typeface="Tahoma" panose="020B0604030504040204" pitchFamily="34" charset="0"/>
              </a:rPr>
              <a:t>(Max)</a:t>
            </a:r>
          </a:p>
          <a:p>
            <a:pPr marL="0" indent="0" algn="l" rtl="0">
              <a:buNone/>
            </a:pPr>
            <a:r>
              <a:rPr lang="en-US" dirty="0">
                <a:latin typeface="Tahoma" panose="020B0604030504040204" pitchFamily="34" charset="0"/>
              </a:rPr>
              <a:t>Select	@Command    </a:t>
            </a:r>
            <a:r>
              <a:rPr lang="en-US" dirty="0" smtClean="0">
                <a:latin typeface="Tahoma" panose="020B0604030504040204" pitchFamily="34" charset="0"/>
              </a:rPr>
              <a:t>='Select *   </a:t>
            </a:r>
            <a:r>
              <a:rPr lang="en-US" dirty="0">
                <a:latin typeface="Tahoma" panose="020B0604030504040204" pitchFamily="34" charset="0"/>
              </a:rPr>
              <a:t>From    </a:t>
            </a:r>
            <a:r>
              <a:rPr lang="en-US" dirty="0" smtClean="0">
                <a:latin typeface="Tahoma" panose="020B0604030504040204" pitchFamily="34" charset="0"/>
              </a:rPr>
              <a:t>stud;' </a:t>
            </a:r>
            <a:endParaRPr lang="en-US" dirty="0">
              <a:latin typeface="Tahoma" panose="020B0604030504040204" pitchFamily="34" charset="0"/>
            </a:endParaRPr>
          </a:p>
          <a:p>
            <a:pPr marL="0" indent="0" algn="l" rtl="0">
              <a:buNone/>
            </a:pPr>
            <a:r>
              <a:rPr lang="en-US" dirty="0" smtClean="0">
                <a:latin typeface="Tahoma" panose="020B0604030504040204" pitchFamily="34" charset="0"/>
              </a:rPr>
              <a:t>Execute (@</a:t>
            </a:r>
            <a:r>
              <a:rPr lang="en-US" dirty="0">
                <a:latin typeface="Tahoma" panose="020B0604030504040204" pitchFamily="34" charset="0"/>
              </a:rPr>
              <a:t>Command</a:t>
            </a:r>
            <a:r>
              <a:rPr lang="en-US" dirty="0" smtClean="0">
                <a:latin typeface="Tahoma" panose="020B0604030504040204" pitchFamily="34" charset="0"/>
              </a:rPr>
              <a:t>)</a:t>
            </a:r>
            <a:endParaRPr lang="fa-IR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85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تمرين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mtClean="0"/>
              <a:t>رويه ذخيره شده اي بنويسيد که کد درس و ترم ارايه درس را گرفته، ليستي شامل شماره دانشجو، نام دانشجو، نام دانشکده دانشجو، نام درس و ترم ارايه درس را نشان دهد.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36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رويه‌هاي ذخيره شده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STORED PROCEDURE</a:t>
            </a:r>
            <a:r>
              <a:rPr lang="fa-IR" sz="3600" dirty="0" smtClean="0"/>
              <a:t>: هر رويه ذخيره شده مجموعه‌اي از دستورات </a:t>
            </a:r>
            <a:r>
              <a:rPr lang="en-US" sz="3200" dirty="0" smtClean="0"/>
              <a:t>SQL</a:t>
            </a:r>
            <a:r>
              <a:rPr lang="en-US" sz="3600" dirty="0" smtClean="0"/>
              <a:t> </a:t>
            </a:r>
            <a:r>
              <a:rPr lang="en-US" sz="3200" dirty="0" smtClean="0"/>
              <a:t>SERVER</a:t>
            </a:r>
            <a:r>
              <a:rPr lang="fa-IR" sz="3200" dirty="0" smtClean="0"/>
              <a:t> </a:t>
            </a:r>
            <a:r>
              <a:rPr lang="fa-IR" sz="3600" dirty="0" smtClean="0"/>
              <a:t>است که با هم کامپايل شده و مي‌توان با اجراي يک دستور آنها را اجرا نمود.</a:t>
            </a:r>
          </a:p>
          <a:p>
            <a:r>
              <a:rPr lang="fa-IR" sz="3600" dirty="0" smtClean="0"/>
              <a:t>اين رويه‌ها براي نگه‌داري روتين‌هاي لازم براي اجراي يک برنامه کاربردي در </a:t>
            </a:r>
            <a:r>
              <a:rPr lang="en-US" sz="3200" dirty="0" smtClean="0"/>
              <a:t>SQL</a:t>
            </a:r>
            <a:r>
              <a:rPr lang="en-US" sz="3600" dirty="0" smtClean="0"/>
              <a:t> </a:t>
            </a:r>
            <a:r>
              <a:rPr lang="en-US" sz="3200" dirty="0" smtClean="0"/>
              <a:t>SERVER</a:t>
            </a:r>
            <a:r>
              <a:rPr lang="fa-IR" sz="3600" dirty="0" smtClean="0"/>
              <a:t> مفيد هستند.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برخي از کاربردهاي رويه‌هاي ذخيره شده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b="1" dirty="0" smtClean="0"/>
              <a:t>برنامه‌سازي پيمانه‌اي: </a:t>
            </a:r>
            <a:r>
              <a:rPr lang="fa-IR" dirty="0" smtClean="0"/>
              <a:t>پس از اينکه يک رويه ذخيره شده را ايجاد نموديد، آن رويه در بانک اطلاعات ذخيره شده و هر چقدر که بخواهيد مي‌توانيد آن را از برنامه کاربردي خود فرا بخوانيد.</a:t>
            </a:r>
          </a:p>
          <a:p>
            <a:r>
              <a:rPr lang="fa-IR" dirty="0" smtClean="0"/>
              <a:t>اين رويه‌هاي ذخيره شده مي‌توانند قابليت‌هاي بانک اطلاعاتي را پنهان نموده و مستقل از دستورات برنامه کاربردي تغيير يابند.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برخي از کاربردهاي رويه‌هاي ذخيره شده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b="1" dirty="0" smtClean="0"/>
              <a:t>اجراي سريع: </a:t>
            </a:r>
            <a:r>
              <a:rPr lang="fa-IR" dirty="0" smtClean="0"/>
              <a:t>رويه ذخيره شده کامپايل و در کش خود ذخيره مي‌شود، لذا مي‌توان آن را با بازدهي بالا اجرا نمود.</a:t>
            </a:r>
            <a:endParaRPr lang="en-US" dirty="0" smtClean="0"/>
          </a:p>
          <a:p>
            <a:r>
              <a:rPr lang="fa-IR" b="1" dirty="0" err="1"/>
              <a:t>امنيت</a:t>
            </a:r>
            <a:r>
              <a:rPr lang="fa-IR" b="1" dirty="0"/>
              <a:t>: </a:t>
            </a:r>
            <a:r>
              <a:rPr lang="fa-IR" dirty="0" err="1"/>
              <a:t>وقتي</a:t>
            </a:r>
            <a:r>
              <a:rPr lang="fa-IR" dirty="0"/>
              <a:t> </a:t>
            </a:r>
            <a:r>
              <a:rPr lang="fa-IR" dirty="0" err="1"/>
              <a:t>مجوزهايي</a:t>
            </a:r>
            <a:r>
              <a:rPr lang="fa-IR" dirty="0"/>
              <a:t> </a:t>
            </a:r>
            <a:r>
              <a:rPr lang="fa-IR" dirty="0" err="1"/>
              <a:t>براي</a:t>
            </a:r>
            <a:r>
              <a:rPr lang="fa-IR" dirty="0"/>
              <a:t> </a:t>
            </a:r>
            <a:r>
              <a:rPr lang="fa-IR" dirty="0" err="1"/>
              <a:t>اجراي</a:t>
            </a:r>
            <a:r>
              <a:rPr lang="fa-IR" dirty="0"/>
              <a:t> </a:t>
            </a:r>
            <a:r>
              <a:rPr lang="fa-IR" dirty="0" err="1"/>
              <a:t>يک</a:t>
            </a:r>
            <a:r>
              <a:rPr lang="fa-IR" dirty="0"/>
              <a:t> رويه </a:t>
            </a:r>
            <a:r>
              <a:rPr lang="fa-IR" dirty="0" err="1"/>
              <a:t>ذخيره</a:t>
            </a:r>
            <a:r>
              <a:rPr lang="fa-IR" dirty="0"/>
              <a:t> شده به </a:t>
            </a:r>
            <a:r>
              <a:rPr lang="fa-IR" dirty="0" err="1"/>
              <a:t>يک</a:t>
            </a:r>
            <a:r>
              <a:rPr lang="fa-IR" dirty="0"/>
              <a:t> کاربر اعطاء </a:t>
            </a:r>
            <a:r>
              <a:rPr lang="fa-IR" dirty="0" err="1"/>
              <a:t>مي‌کنيد</a:t>
            </a:r>
            <a:r>
              <a:rPr lang="fa-IR" dirty="0"/>
              <a:t>، </a:t>
            </a:r>
            <a:r>
              <a:rPr lang="fa-IR" dirty="0" err="1"/>
              <a:t>حتي</a:t>
            </a:r>
            <a:r>
              <a:rPr lang="fa-IR" dirty="0"/>
              <a:t> در صورت نداشتن </a:t>
            </a:r>
            <a:r>
              <a:rPr lang="fa-IR" dirty="0" err="1"/>
              <a:t>مجوز‌هاي</a:t>
            </a:r>
            <a:r>
              <a:rPr lang="fa-IR" dirty="0"/>
              <a:t> </a:t>
            </a:r>
            <a:r>
              <a:rPr lang="fa-IR" dirty="0" err="1"/>
              <a:t>دستيابي</a:t>
            </a:r>
            <a:r>
              <a:rPr lang="fa-IR" dirty="0"/>
              <a:t> به </a:t>
            </a:r>
            <a:r>
              <a:rPr lang="fa-IR" dirty="0" err="1"/>
              <a:t>شيءهاي</a:t>
            </a:r>
            <a:r>
              <a:rPr lang="fa-IR" dirty="0"/>
              <a:t> موجود در آن رويه </a:t>
            </a:r>
            <a:r>
              <a:rPr lang="fa-IR" dirty="0" err="1"/>
              <a:t>ذخيره</a:t>
            </a:r>
            <a:r>
              <a:rPr lang="fa-IR" dirty="0"/>
              <a:t> شده </a:t>
            </a:r>
            <a:r>
              <a:rPr lang="fa-IR" dirty="0" err="1"/>
              <a:t>نيز</a:t>
            </a:r>
            <a:r>
              <a:rPr lang="fa-IR" dirty="0"/>
              <a:t> </a:t>
            </a:r>
            <a:r>
              <a:rPr lang="fa-IR" dirty="0" err="1"/>
              <a:t>مي‌تواند</a:t>
            </a:r>
            <a:r>
              <a:rPr lang="fa-IR" dirty="0"/>
              <a:t> آنرا اجرا کند.</a:t>
            </a:r>
            <a:endParaRPr lang="en-US" dirty="0"/>
          </a:p>
          <a:p>
            <a:endParaRPr lang="fa-IR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ايجاد و تغيير رويه‌هاي ذخيره شده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پيش از ايجاد يک رويه ذخيره شده، ابتدا پرس و جويي که درون رويه ذخيره شده است را نوشته و آزمايش نموده، سپس با استفاده از دستور </a:t>
            </a:r>
            <a:r>
              <a:rPr lang="en-US" sz="2400" dirty="0" smtClean="0"/>
              <a:t>CREATE PROCEDURE</a:t>
            </a:r>
            <a:r>
              <a:rPr lang="fa-IR" sz="2400" dirty="0" smtClean="0"/>
              <a:t> </a:t>
            </a:r>
            <a:r>
              <a:rPr lang="fa-IR" dirty="0" smtClean="0"/>
              <a:t>رويه ذخيره شده را ايجاد نماييد.</a:t>
            </a:r>
          </a:p>
          <a:p>
            <a:pPr algn="l" rtl="0">
              <a:buNone/>
            </a:pPr>
            <a:r>
              <a:rPr lang="en-US" sz="2400" dirty="0" smtClean="0"/>
              <a:t>CREATE PROCEDURE &lt;</a:t>
            </a:r>
            <a:r>
              <a:rPr lang="en-US" sz="2400" dirty="0" err="1" smtClean="0"/>
              <a:t>procedure_name</a:t>
            </a:r>
            <a:r>
              <a:rPr lang="en-US" sz="2400" dirty="0" smtClean="0"/>
              <a:t>&gt;</a:t>
            </a:r>
          </a:p>
          <a:p>
            <a:pPr algn="l" rtl="0">
              <a:buNone/>
            </a:pPr>
            <a:r>
              <a:rPr lang="en-US" sz="2400" dirty="0" smtClean="0"/>
              <a:t>{@&lt;parameter&gt;  &lt;</a:t>
            </a:r>
            <a:r>
              <a:rPr lang="en-US" sz="2400" dirty="0" err="1" smtClean="0"/>
              <a:t>datatype</a:t>
            </a:r>
            <a:r>
              <a:rPr lang="en-US" sz="2400" dirty="0" smtClean="0"/>
              <a:t>&gt;} [=default] [OUTPUT]][,…n]</a:t>
            </a:r>
          </a:p>
          <a:p>
            <a:pPr algn="l" rtl="0">
              <a:buNone/>
            </a:pPr>
            <a:r>
              <a:rPr lang="en-US" sz="2400" dirty="0" smtClean="0"/>
              <a:t>AS</a:t>
            </a:r>
          </a:p>
          <a:p>
            <a:pPr algn="l" rtl="0">
              <a:buNone/>
            </a:pPr>
            <a:r>
              <a:rPr lang="en-US" sz="2400" dirty="0" smtClean="0"/>
              <a:t>&lt;</a:t>
            </a:r>
            <a:r>
              <a:rPr lang="en-US" sz="2400" dirty="0" err="1" smtClean="0"/>
              <a:t>sql_statements</a:t>
            </a:r>
            <a:r>
              <a:rPr lang="en-US" dirty="0" smtClean="0"/>
              <a:t>&gt;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dirty="0" smtClean="0"/>
              <a:t>شرح گزينه‌هاي دستور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fa-IR" dirty="0" smtClean="0"/>
              <a:t> </a:t>
            </a:r>
            <a:r>
              <a:rPr lang="en-US" dirty="0" smtClean="0"/>
              <a:t>create procedure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0552"/>
                <a:gridCol w="2838448"/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شرح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گزينه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نام</a:t>
                      </a:r>
                      <a:r>
                        <a:rPr lang="fa-IR" baseline="0" dirty="0" smtClean="0"/>
                        <a:t> رويه ذخيره شده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err="1" smtClean="0"/>
                        <a:t>Procedure_name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ارسال پارامتر براي رويه ذخيره شده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&lt;@parameter&gt;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نوع پارامتر تعريف شده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&lt;</a:t>
                      </a:r>
                      <a:r>
                        <a:rPr lang="en-US" dirty="0" err="1" smtClean="0"/>
                        <a:t>datatype</a:t>
                      </a:r>
                      <a:r>
                        <a:rPr lang="en-US" dirty="0" smtClean="0"/>
                        <a:t>&gt;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مقدار</a:t>
                      </a:r>
                      <a:r>
                        <a:rPr lang="fa-IR" baseline="0" dirty="0" smtClean="0"/>
                        <a:t> پيش فرض براي يک پارامتر خاص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[=default]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کلمه</a:t>
                      </a:r>
                      <a:r>
                        <a:rPr lang="fa-IR" baseline="0" dirty="0" smtClean="0"/>
                        <a:t> کليدي اختياري براي مشخص نمودن اينکه پارامتر يک پارامتر خروجي است.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[output]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آغاز تعريف رويه ذخيره شده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AS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dirty="0" smtClean="0"/>
                        <a:t>محل دستورات مختلف تشکيل دهنده رويه ذخيره شده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en-US" dirty="0" smtClean="0"/>
                        <a:t>&lt;</a:t>
                      </a:r>
                      <a:r>
                        <a:rPr lang="en-US" dirty="0" err="1" smtClean="0"/>
                        <a:t>sql_statements</a:t>
                      </a:r>
                      <a:r>
                        <a:rPr lang="en-US" dirty="0" smtClean="0"/>
                        <a:t>&gt;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fa-IR" dirty="0">
                <a:latin typeface="Tahoma" panose="020B0604030504040204" pitchFamily="34" charset="0"/>
                <a:cs typeface="Tahoma" panose="020B0604030504040204" pitchFamily="34" charset="0"/>
              </a:rPr>
              <a:t>چند نکته 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a-IR" sz="2000" dirty="0" smtClean="0">
                <a:latin typeface="Tahoma" panose="020B0604030504040204" pitchFamily="34" charset="0"/>
              </a:rPr>
              <a:t>1- </a:t>
            </a:r>
            <a:r>
              <a:rPr lang="en-US" sz="2000" dirty="0">
                <a:latin typeface="Tahoma" panose="020B0604030504040204" pitchFamily="34" charset="0"/>
              </a:rPr>
              <a:t>Stored Procedure</a:t>
            </a:r>
            <a:r>
              <a:rPr lang="fa-IR" sz="2000" dirty="0">
                <a:latin typeface="Tahoma" panose="020B0604030504040204" pitchFamily="34" charset="0"/>
              </a:rPr>
              <a:t> ها می توانند یک مقدار </a:t>
            </a:r>
            <a:r>
              <a:rPr lang="en-US" sz="2000" dirty="0" err="1">
                <a:latin typeface="Tahoma" panose="020B0604030504040204" pitchFamily="34" charset="0"/>
              </a:rPr>
              <a:t>Int</a:t>
            </a:r>
            <a:r>
              <a:rPr lang="fa-IR" sz="2000" dirty="0">
                <a:latin typeface="Tahoma" panose="020B0604030504040204" pitchFamily="34" charset="0"/>
              </a:rPr>
              <a:t> را به عنوان نتیجه عملیات اجرایی خود ، با استفاده از دستور </a:t>
            </a:r>
            <a:r>
              <a:rPr lang="en-US" sz="2000" dirty="0">
                <a:latin typeface="Tahoma" panose="020B0604030504040204" pitchFamily="34" charset="0"/>
              </a:rPr>
              <a:t>Return</a:t>
            </a:r>
            <a:r>
              <a:rPr lang="fa-IR" sz="2000" dirty="0">
                <a:latin typeface="Tahoma" panose="020B0604030504040204" pitchFamily="34" charset="0"/>
              </a:rPr>
              <a:t> باز گردانند .</a:t>
            </a:r>
            <a:endParaRPr lang="fa-IR" sz="2000" b="1" dirty="0">
              <a:latin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a-IR" sz="2000" dirty="0">
                <a:latin typeface="Tahoma" panose="020B0604030504040204" pitchFamily="34" charset="0"/>
              </a:rPr>
              <a:t>2- پارامتر ها در </a:t>
            </a:r>
            <a:r>
              <a:rPr lang="en-US" sz="2000" dirty="0">
                <a:latin typeface="Tahoma" panose="020B0604030504040204" pitchFamily="34" charset="0"/>
              </a:rPr>
              <a:t>Stored Procedure</a:t>
            </a:r>
            <a:r>
              <a:rPr lang="fa-IR" sz="2000" dirty="0">
                <a:latin typeface="Tahoma" panose="020B0604030504040204" pitchFamily="34" charset="0"/>
              </a:rPr>
              <a:t> ها می توانند دارای مقادیر پیش فرض باشند 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a-IR" sz="2000" dirty="0">
                <a:latin typeface="Tahoma" panose="020B0604030504040204" pitchFamily="34" charset="0"/>
              </a:rPr>
              <a:t>3- </a:t>
            </a:r>
            <a:r>
              <a:rPr lang="en-US" sz="2000" dirty="0">
                <a:latin typeface="Tahoma" panose="020B0604030504040204" pitchFamily="34" charset="0"/>
              </a:rPr>
              <a:t>Stored Procedure</a:t>
            </a:r>
            <a:r>
              <a:rPr lang="fa-IR" sz="2000" dirty="0">
                <a:latin typeface="Tahoma" panose="020B0604030504040204" pitchFamily="34" charset="0"/>
              </a:rPr>
              <a:t> می توانند مقادیر متغییر های ورودی را تغییر داده و در صورت نیاز مقادیر تغییر یافته فوق را با استفاده از عبارت </a:t>
            </a:r>
            <a:r>
              <a:rPr lang="en-US" sz="2000" dirty="0">
                <a:latin typeface="Tahoma" panose="020B0604030504040204" pitchFamily="34" charset="0"/>
              </a:rPr>
              <a:t>Output</a:t>
            </a:r>
            <a:r>
              <a:rPr lang="fa-IR" sz="2000" dirty="0">
                <a:latin typeface="Tahoma" panose="020B0604030504040204" pitchFamily="34" charset="0"/>
              </a:rPr>
              <a:t> در هنگام تعریف متغیر ، باز گردانند 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2013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fa-IR" dirty="0">
                <a:latin typeface="Tahoma" panose="020B0604030504040204" pitchFamily="34" charset="0"/>
                <a:cs typeface="Tahoma" panose="020B0604030504040204" pitchFamily="34" charset="0"/>
              </a:rPr>
              <a:t>مثال </a:t>
            </a:r>
            <a:r>
              <a:rPr lang="fa-IR" dirty="0" smtClean="0">
                <a:latin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en-US" sz="20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a-IR" sz="1600" dirty="0" err="1">
                <a:latin typeface="Tahoma" panose="020B0604030504040204" pitchFamily="34" charset="0"/>
                <a:cs typeface="Tahoma" panose="020B0604030504040204" pitchFamily="34" charset="0"/>
              </a:rPr>
              <a:t>مطلوبست</a:t>
            </a:r>
            <a:r>
              <a:rPr lang="fa-IR" sz="16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Stored Procedure</a:t>
            </a:r>
            <a:r>
              <a:rPr lang="fa-IR" sz="1600" dirty="0">
                <a:latin typeface="Tahoma" panose="020B0604030504040204" pitchFamily="34" charset="0"/>
                <a:cs typeface="Tahoma" panose="020B0604030504040204" pitchFamily="34" charset="0"/>
              </a:rPr>
              <a:t> برای جابجایی </a:t>
            </a:r>
            <a:r>
              <a:rPr lang="fa-IR" sz="1600" dirty="0" smtClean="0">
                <a:latin typeface="Tahoma" panose="020B0604030504040204" pitchFamily="34" charset="0"/>
                <a:cs typeface="Tahoma" panose="020B0604030504040204" pitchFamily="34" charset="0"/>
              </a:rPr>
              <a:t>اعداد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Create 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Procedure    Swap</a:t>
            </a:r>
          </a:p>
          <a:p>
            <a:pPr marL="0" indent="0" algn="l" rtl="0">
              <a:buNone/>
            </a:pP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			(</a:t>
            </a:r>
          </a:p>
          <a:p>
            <a:pPr marL="0" indent="0" algn="l" rtl="0">
              <a:buNone/>
            </a:pP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			    @</a:t>
            </a:r>
            <a:r>
              <a:rPr lang="en-US" sz="1800" dirty="0" err="1">
                <a:latin typeface="Tahoma" panose="020B0604030504040204" pitchFamily="34" charset="0"/>
                <a:cs typeface="Tahoma" panose="020B0604030504040204" pitchFamily="34" charset="0"/>
              </a:rPr>
              <a:t>FirstNumber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en-US" sz="18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Int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=1    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Output ,</a:t>
            </a:r>
          </a:p>
          <a:p>
            <a:pPr marL="0" indent="0" algn="l" rtl="0">
              <a:buNone/>
            </a:pP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			    @</a:t>
            </a:r>
            <a:r>
              <a:rPr lang="en-US" sz="1800" dirty="0" err="1">
                <a:latin typeface="Tahoma" panose="020B0604030504040204" pitchFamily="34" charset="0"/>
                <a:cs typeface="Tahoma" panose="020B0604030504040204" pitchFamily="34" charset="0"/>
              </a:rPr>
              <a:t>SecondNumber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en-US" sz="1800" dirty="0" err="1">
                <a:latin typeface="Tahoma" panose="020B0604030504040204" pitchFamily="34" charset="0"/>
                <a:cs typeface="Tahoma" panose="020B0604030504040204" pitchFamily="34" charset="0"/>
              </a:rPr>
              <a:t>Int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=100   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Output</a:t>
            </a:r>
          </a:p>
          <a:p>
            <a:pPr marL="0" indent="0" algn="l" rtl="0">
              <a:buNone/>
            </a:pP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			)</a:t>
            </a:r>
          </a:p>
          <a:p>
            <a:pPr marL="0" indent="0" algn="l" rtl="0">
              <a:buNone/>
            </a:pP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As </a:t>
            </a:r>
          </a:p>
          <a:p>
            <a:pPr marL="0" indent="0" algn="l" rtl="0">
              <a:buNone/>
            </a:pP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    Begin </a:t>
            </a:r>
          </a:p>
          <a:p>
            <a:pPr marL="0" indent="0" algn="l" rtl="0">
              <a:buNone/>
            </a:pP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	Select  </a:t>
            </a:r>
          </a:p>
          <a:p>
            <a:pPr marL="0" indent="0" algn="l" rtl="0">
              <a:buNone/>
            </a:pP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	    @</a:t>
            </a:r>
            <a:r>
              <a:rPr lang="en-US" sz="18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FirstNumber</a:t>
            </a: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  =   @</a:t>
            </a:r>
            <a:r>
              <a:rPr lang="en-US" sz="18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FirstNumber</a:t>
            </a: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  +   @</a:t>
            </a:r>
            <a:r>
              <a:rPr lang="en-US" sz="18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SecondNumber</a:t>
            </a: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 ,</a:t>
            </a:r>
          </a:p>
          <a:p>
            <a:pPr marL="0" indent="0" algn="l" rtl="0">
              <a:buNone/>
            </a:pP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	    @</a:t>
            </a:r>
            <a:r>
              <a:rPr lang="en-US" sz="18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SecondNumber</a:t>
            </a: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 =   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@</a:t>
            </a:r>
            <a:r>
              <a:rPr lang="en-US" sz="1800" dirty="0" err="1">
                <a:latin typeface="Tahoma" panose="020B0604030504040204" pitchFamily="34" charset="0"/>
                <a:cs typeface="Tahoma" panose="020B0604030504040204" pitchFamily="34" charset="0"/>
              </a:rPr>
              <a:t>FirstNumber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@</a:t>
            </a:r>
            <a:r>
              <a:rPr lang="en-US" sz="1800" dirty="0" err="1">
                <a:latin typeface="Tahoma" panose="020B0604030504040204" pitchFamily="34" charset="0"/>
                <a:cs typeface="Tahoma" panose="020B0604030504040204" pitchFamily="34" charset="0"/>
              </a:rPr>
              <a:t>SecondNumber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 ,</a:t>
            </a:r>
          </a:p>
          <a:p>
            <a:pPr marL="0" indent="0" algn="l" rtl="0">
              <a:buNone/>
            </a:pP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	    @</a:t>
            </a:r>
            <a:r>
              <a:rPr lang="en-US" sz="1800" dirty="0" err="1">
                <a:latin typeface="Tahoma" panose="020B0604030504040204" pitchFamily="34" charset="0"/>
                <a:cs typeface="Tahoma" panose="020B0604030504040204" pitchFamily="34" charset="0"/>
              </a:rPr>
              <a:t>FirstNumber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=   @</a:t>
            </a:r>
            <a:r>
              <a:rPr lang="en-US" sz="18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FirstNumber</a:t>
            </a:r>
            <a:r>
              <a:rPr lang="en-US" sz="1800" dirty="0" smtClean="0">
                <a:latin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-   @</a:t>
            </a:r>
            <a:r>
              <a:rPr lang="en-US" sz="1800" dirty="0" err="1">
                <a:latin typeface="Tahoma" panose="020B0604030504040204" pitchFamily="34" charset="0"/>
                <a:cs typeface="Tahoma" panose="020B0604030504040204" pitchFamily="34" charset="0"/>
              </a:rPr>
              <a:t>SecondNumber</a:t>
            </a:r>
            <a:endParaRPr lang="en-US" sz="1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l" rtl="0">
              <a:buNone/>
            </a:pPr>
            <a:r>
              <a:rPr 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    End 	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289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fa-IR" sz="3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B Titr" pitchFamily="2" charset="-78"/>
              </a:rPr>
              <a:t>اجرای </a:t>
            </a:r>
            <a:r>
              <a:rPr lang="en-US" sz="3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B Titr" pitchFamily="2" charset="-78"/>
              </a:rPr>
              <a:t>Stored </a:t>
            </a:r>
            <a:r>
              <a:rPr lang="en-US" sz="3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B Titr" pitchFamily="2" charset="-78"/>
              </a:rPr>
              <a:t>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268760"/>
            <a:ext cx="7444680" cy="540060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fa-IR" sz="1200" dirty="0">
                <a:latin typeface="Tahoma" panose="020B0604030504040204" pitchFamily="34" charset="0"/>
              </a:rPr>
              <a:t>برای اجرای یک </a:t>
            </a:r>
            <a:r>
              <a:rPr lang="en-US" sz="1200" dirty="0">
                <a:latin typeface="Tahoma" panose="020B0604030504040204" pitchFamily="34" charset="0"/>
              </a:rPr>
              <a:t>Stored Procedure</a:t>
            </a:r>
            <a:r>
              <a:rPr lang="fa-IR" sz="1200" dirty="0">
                <a:latin typeface="Tahoma" panose="020B0604030504040204" pitchFamily="34" charset="0"/>
              </a:rPr>
              <a:t> با استفاده از دستور </a:t>
            </a:r>
            <a:r>
              <a:rPr lang="en-US" sz="1200" dirty="0">
                <a:latin typeface="Tahoma" panose="020B0604030504040204" pitchFamily="34" charset="0"/>
              </a:rPr>
              <a:t>Execute</a:t>
            </a:r>
            <a:r>
              <a:rPr lang="fa-IR" sz="1200" dirty="0">
                <a:latin typeface="Tahoma" panose="020B0604030504040204" pitchFamily="34" charset="0"/>
              </a:rPr>
              <a:t> از قالب زیر استفاده می شود :</a:t>
            </a:r>
          </a:p>
          <a:p>
            <a:pPr algn="l" rtl="0">
              <a:lnSpc>
                <a:spcPct val="150000"/>
              </a:lnSpc>
            </a:pPr>
            <a:r>
              <a:rPr lang="en-US" sz="1200" b="1" dirty="0">
                <a:latin typeface="Tahoma" panose="020B0604030504040204" pitchFamily="34" charset="0"/>
              </a:rPr>
              <a:t>Execute 	[</a:t>
            </a:r>
            <a:r>
              <a:rPr lang="fa-IR" sz="1200" b="1" i="1" dirty="0">
                <a:latin typeface="Tahoma" panose="020B0604030504040204" pitchFamily="34" charset="0"/>
              </a:rPr>
              <a:t>نام متغیر</a:t>
            </a:r>
            <a:r>
              <a:rPr lang="en-US" sz="1200" b="1" i="1" dirty="0">
                <a:latin typeface="Tahoma" panose="020B0604030504040204" pitchFamily="34" charset="0"/>
              </a:rPr>
              <a:t>=</a:t>
            </a:r>
            <a:r>
              <a:rPr lang="en-US" sz="1200" b="1" dirty="0">
                <a:latin typeface="Tahoma" panose="020B0604030504040204" pitchFamily="34" charset="0"/>
              </a:rPr>
              <a:t>]	</a:t>
            </a:r>
            <a:r>
              <a:rPr lang="fa-IR" sz="1200" b="1" i="1" dirty="0" smtClean="0">
                <a:latin typeface="Tahoma" panose="020B0604030504040204" pitchFamily="34" charset="0"/>
              </a:rPr>
              <a:t> </a:t>
            </a:r>
            <a:r>
              <a:rPr lang="fa-IR" sz="1200" b="1" i="1" dirty="0">
                <a:latin typeface="Tahoma" panose="020B0604030504040204" pitchFamily="34" charset="0"/>
              </a:rPr>
              <a:t>مورد نظر </a:t>
            </a:r>
            <a:r>
              <a:rPr lang="en-US" sz="1200" b="1" i="1" dirty="0">
                <a:latin typeface="Tahoma" panose="020B0604030504040204" pitchFamily="34" charset="0"/>
              </a:rPr>
              <a:t>SP </a:t>
            </a:r>
            <a:r>
              <a:rPr lang="fa-IR" sz="1200" b="1" i="1" dirty="0">
                <a:latin typeface="Tahoma" panose="020B0604030504040204" pitchFamily="34" charset="0"/>
              </a:rPr>
              <a:t>نام </a:t>
            </a:r>
            <a:r>
              <a:rPr lang="en-US" sz="1200" b="1" i="1" dirty="0">
                <a:latin typeface="Tahoma" panose="020B0604030504040204" pitchFamily="34" charset="0"/>
              </a:rPr>
              <a:t>  </a:t>
            </a:r>
            <a:r>
              <a:rPr lang="en-US" sz="1200" b="1" i="1" dirty="0" smtClean="0">
                <a:latin typeface="Tahoma" panose="020B0604030504040204" pitchFamily="34" charset="0"/>
              </a:rPr>
              <a:t> [</a:t>
            </a:r>
            <a:r>
              <a:rPr lang="fa-IR" sz="1200" b="1" i="1" dirty="0">
                <a:latin typeface="Tahoma" panose="020B0604030504040204" pitchFamily="34" charset="0"/>
              </a:rPr>
              <a:t>فهرست </a:t>
            </a:r>
            <a:r>
              <a:rPr lang="fa-IR" sz="1200" b="1" i="1" dirty="0" err="1" smtClean="0">
                <a:latin typeface="Tahoma" panose="020B0604030504040204" pitchFamily="34" charset="0"/>
              </a:rPr>
              <a:t>پارامترها</a:t>
            </a:r>
            <a:r>
              <a:rPr lang="en-US" sz="1200" b="1" i="1" dirty="0" smtClean="0">
                <a:latin typeface="Tahoma" panose="020B0604030504040204" pitchFamily="34" charset="0"/>
              </a:rPr>
              <a:t>]</a:t>
            </a:r>
            <a:endParaRPr lang="en-US" sz="1200" b="1" i="1" dirty="0">
              <a:latin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fa-IR" sz="1200" b="1" dirty="0">
                <a:latin typeface="Tahoma" panose="020B0604030504040204" pitchFamily="34" charset="0"/>
              </a:rPr>
              <a:t>مثال :</a:t>
            </a:r>
          </a:p>
          <a:p>
            <a:pPr algn="l" rtl="0">
              <a:lnSpc>
                <a:spcPct val="150000"/>
              </a:lnSpc>
            </a:pPr>
            <a:r>
              <a:rPr lang="en-US" sz="1200" dirty="0">
                <a:latin typeface="Tahoma" panose="020B0604030504040204" pitchFamily="34" charset="0"/>
              </a:rPr>
              <a:t>Execute	</a:t>
            </a:r>
            <a:r>
              <a:rPr lang="en-US" sz="1200" dirty="0" smtClean="0">
                <a:latin typeface="Tahoma" panose="020B0604030504040204" pitchFamily="34" charset="0"/>
              </a:rPr>
              <a:t>swap</a:t>
            </a:r>
            <a:r>
              <a:rPr lang="en-US" sz="1200" dirty="0">
                <a:latin typeface="Tahoma" panose="020B0604030504040204" pitchFamily="34" charset="0"/>
              </a:rPr>
              <a:t>	</a:t>
            </a:r>
            <a:r>
              <a:rPr lang="en-US" sz="1200" dirty="0" smtClean="0">
                <a:latin typeface="Tahoma" panose="020B0604030504040204" pitchFamily="34" charset="0"/>
              </a:rPr>
              <a:t> 3,1000</a:t>
            </a:r>
            <a:r>
              <a:rPr lang="en-US" sz="1200" b="1" dirty="0">
                <a:latin typeface="Tahoma" panose="020B0604030504040204" pitchFamily="34" charset="0"/>
              </a:rPr>
              <a:t>		</a:t>
            </a:r>
            <a:endParaRPr lang="fa-IR" sz="1200" b="1" dirty="0">
              <a:latin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fa-IR" sz="1200" b="1" dirty="0">
                <a:latin typeface="Tahoma" panose="020B0604030504040204" pitchFamily="34" charset="0"/>
              </a:rPr>
              <a:t>چند نکته :</a:t>
            </a:r>
          </a:p>
          <a:p>
            <a:pPr>
              <a:lnSpc>
                <a:spcPct val="150000"/>
              </a:lnSpc>
            </a:pPr>
            <a:r>
              <a:rPr lang="fa-IR" sz="1200" dirty="0">
                <a:latin typeface="Tahoma" panose="020B0604030504040204" pitchFamily="34" charset="0"/>
              </a:rPr>
              <a:t>1-چنانچه هنگام اجرای  </a:t>
            </a:r>
            <a:r>
              <a:rPr lang="en-US" sz="1200" dirty="0">
                <a:latin typeface="Tahoma" panose="020B0604030504040204" pitchFamily="34" charset="0"/>
              </a:rPr>
              <a:t>Stored Procedure</a:t>
            </a:r>
            <a:r>
              <a:rPr lang="fa-IR" sz="1200" dirty="0">
                <a:latin typeface="Tahoma" panose="020B0604030504040204" pitchFamily="34" charset="0"/>
              </a:rPr>
              <a:t> ها ، تمایل داریم از مقادیر پیش فرض استفاده کنیم ، می توانیم از عبارت </a:t>
            </a:r>
            <a:r>
              <a:rPr lang="en-US" sz="1200" dirty="0">
                <a:latin typeface="Tahoma" panose="020B0604030504040204" pitchFamily="34" charset="0"/>
              </a:rPr>
              <a:t>Default</a:t>
            </a:r>
            <a:r>
              <a:rPr lang="fa-IR" sz="1200" dirty="0">
                <a:latin typeface="Tahoma" panose="020B0604030504040204" pitchFamily="34" charset="0"/>
              </a:rPr>
              <a:t> به جای مقدار ورودی استفاده کنیم </a:t>
            </a:r>
            <a:endParaRPr lang="fa-IR" sz="1200" b="1" dirty="0">
              <a:latin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fa-IR" sz="1200" dirty="0">
                <a:latin typeface="Tahoma" panose="020B0604030504040204" pitchFamily="34" charset="0"/>
              </a:rPr>
              <a:t>مثال :</a:t>
            </a:r>
          </a:p>
          <a:p>
            <a:pPr algn="l" rtl="0">
              <a:lnSpc>
                <a:spcPct val="150000"/>
              </a:lnSpc>
            </a:pPr>
            <a:r>
              <a:rPr lang="en-US" sz="1200" dirty="0">
                <a:latin typeface="Tahoma" panose="020B0604030504040204" pitchFamily="34" charset="0"/>
              </a:rPr>
              <a:t>Execute	</a:t>
            </a:r>
            <a:r>
              <a:rPr lang="en-US" sz="1200" dirty="0" smtClean="0">
                <a:latin typeface="Tahoma" panose="020B0604030504040204" pitchFamily="34" charset="0"/>
              </a:rPr>
              <a:t>swap</a:t>
            </a:r>
            <a:r>
              <a:rPr lang="en-US" sz="1200" dirty="0">
                <a:latin typeface="Tahoma" panose="020B0604030504040204" pitchFamily="34" charset="0"/>
              </a:rPr>
              <a:t>	</a:t>
            </a:r>
            <a:r>
              <a:rPr lang="en-US" sz="1200" dirty="0" smtClean="0">
                <a:latin typeface="Tahoma" panose="020B0604030504040204" pitchFamily="34" charset="0"/>
              </a:rPr>
              <a:t> Default </a:t>
            </a:r>
            <a:r>
              <a:rPr lang="en-US" sz="1200" dirty="0">
                <a:latin typeface="Tahoma" panose="020B0604030504040204" pitchFamily="34" charset="0"/>
              </a:rPr>
              <a:t>, 500</a:t>
            </a:r>
            <a:endParaRPr lang="fa-IR" sz="1200" dirty="0">
              <a:latin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fa-IR" sz="1200" dirty="0">
                <a:latin typeface="Tahoma" panose="020B0604030504040204" pitchFamily="34" charset="0"/>
              </a:rPr>
              <a:t>2- در صورتیکه </a:t>
            </a:r>
            <a:r>
              <a:rPr lang="fa-IR" sz="1200" dirty="0" err="1">
                <a:latin typeface="Tahoma" panose="020B0604030504040204" pitchFamily="34" charset="0"/>
              </a:rPr>
              <a:t>پارامتری</a:t>
            </a:r>
            <a:r>
              <a:rPr lang="fa-IR" sz="1200" dirty="0">
                <a:latin typeface="Tahoma" panose="020B0604030504040204" pitchFamily="34" charset="0"/>
              </a:rPr>
              <a:t> در </a:t>
            </a:r>
            <a:r>
              <a:rPr lang="en-US" sz="1200" dirty="0">
                <a:latin typeface="Tahoma" panose="020B0604030504040204" pitchFamily="34" charset="0"/>
              </a:rPr>
              <a:t>Stored Procedure</a:t>
            </a:r>
            <a:r>
              <a:rPr lang="fa-IR" sz="1200" dirty="0">
                <a:latin typeface="Tahoma" panose="020B0604030504040204" pitchFamily="34" charset="0"/>
              </a:rPr>
              <a:t> </a:t>
            </a:r>
            <a:r>
              <a:rPr lang="fa-IR" sz="1200" dirty="0" err="1">
                <a:latin typeface="Tahoma" panose="020B0604030504040204" pitchFamily="34" charset="0"/>
              </a:rPr>
              <a:t>بصورت</a:t>
            </a:r>
            <a:r>
              <a:rPr lang="fa-IR" sz="1200" dirty="0">
                <a:latin typeface="Tahoma" panose="020B0604030504040204" pitchFamily="34" charset="0"/>
              </a:rPr>
              <a:t> </a:t>
            </a:r>
            <a:r>
              <a:rPr lang="en-US" sz="1200" dirty="0">
                <a:latin typeface="Tahoma" panose="020B0604030504040204" pitchFamily="34" charset="0"/>
              </a:rPr>
              <a:t>Output</a:t>
            </a:r>
            <a:r>
              <a:rPr lang="fa-IR" sz="1200" dirty="0">
                <a:latin typeface="Tahoma" panose="020B0604030504040204" pitchFamily="34" charset="0"/>
              </a:rPr>
              <a:t> تعریف شده ، هنگام فراخوانی آن نیز می بایست از عبارت </a:t>
            </a:r>
            <a:r>
              <a:rPr lang="en-US" sz="1200" dirty="0">
                <a:latin typeface="Tahoma" panose="020B0604030504040204" pitchFamily="34" charset="0"/>
              </a:rPr>
              <a:t>Output</a:t>
            </a:r>
            <a:r>
              <a:rPr lang="fa-IR" sz="1200" dirty="0">
                <a:latin typeface="Tahoma" panose="020B0604030504040204" pitchFamily="34" charset="0"/>
              </a:rPr>
              <a:t> در کنار مقدار ورودی استفاده نمود و ضمناً مقدار ورودی بایستی حتماً یک متغیر باشد .</a:t>
            </a:r>
          </a:p>
          <a:p>
            <a:pPr>
              <a:lnSpc>
                <a:spcPct val="150000"/>
              </a:lnSpc>
            </a:pPr>
            <a:r>
              <a:rPr lang="fa-IR" sz="1200" dirty="0">
                <a:latin typeface="Tahoma" panose="020B0604030504040204" pitchFamily="34" charset="0"/>
              </a:rPr>
              <a:t>مثال :</a:t>
            </a: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sz="1200" dirty="0">
                <a:latin typeface="Tahoma" panose="020B0604030504040204" pitchFamily="34" charset="0"/>
              </a:rPr>
              <a:t>Declare 	@X  </a:t>
            </a:r>
            <a:r>
              <a:rPr lang="en-US" sz="1200" dirty="0" smtClean="0">
                <a:latin typeface="Tahoma" panose="020B0604030504040204" pitchFamily="34" charset="0"/>
              </a:rPr>
              <a:t> </a:t>
            </a:r>
            <a:r>
              <a:rPr lang="en-US" sz="1200" dirty="0" err="1" smtClean="0">
                <a:latin typeface="Tahoma" panose="020B0604030504040204" pitchFamily="34" charset="0"/>
              </a:rPr>
              <a:t>Int</a:t>
            </a:r>
            <a:r>
              <a:rPr lang="en-US" sz="1200" dirty="0" smtClean="0">
                <a:latin typeface="Tahoma" panose="020B0604030504040204" pitchFamily="34" charset="0"/>
              </a:rPr>
              <a:t> ,  @Y</a:t>
            </a:r>
            <a:r>
              <a:rPr lang="en-US" sz="1200" dirty="0">
                <a:latin typeface="Tahoma" panose="020B0604030504040204" pitchFamily="34" charset="0"/>
              </a:rPr>
              <a:t>	</a:t>
            </a:r>
            <a:r>
              <a:rPr lang="en-US" sz="1200" dirty="0" smtClean="0">
                <a:latin typeface="Tahoma" panose="020B0604030504040204" pitchFamily="34" charset="0"/>
              </a:rPr>
              <a:t>  </a:t>
            </a:r>
            <a:r>
              <a:rPr lang="en-US" sz="1200" dirty="0" err="1" smtClean="0">
                <a:latin typeface="Tahoma" panose="020B0604030504040204" pitchFamily="34" charset="0"/>
              </a:rPr>
              <a:t>Int</a:t>
            </a:r>
            <a:endParaRPr lang="en-US" sz="1200" dirty="0">
              <a:latin typeface="Tahoma" panose="020B0604030504040204" pitchFamily="34" charset="0"/>
            </a:endParaRP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sz="1200" dirty="0">
                <a:latin typeface="Tahoma" panose="020B0604030504040204" pitchFamily="34" charset="0"/>
              </a:rPr>
              <a:t>Select 	@</a:t>
            </a:r>
            <a:r>
              <a:rPr lang="en-US" sz="1200" dirty="0" smtClean="0">
                <a:latin typeface="Tahoma" panose="020B0604030504040204" pitchFamily="34" charset="0"/>
              </a:rPr>
              <a:t>X=100 </a:t>
            </a:r>
            <a:r>
              <a:rPr lang="en-US" sz="1200" dirty="0">
                <a:latin typeface="Tahoma" panose="020B0604030504040204" pitchFamily="34" charset="0"/>
              </a:rPr>
              <a:t>, 	@</a:t>
            </a:r>
            <a:r>
              <a:rPr lang="en-US" sz="1200" dirty="0" smtClean="0">
                <a:latin typeface="Tahoma" panose="020B0604030504040204" pitchFamily="34" charset="0"/>
              </a:rPr>
              <a:t>Y=20</a:t>
            </a:r>
            <a:endParaRPr lang="en-US" sz="1200" dirty="0">
              <a:latin typeface="Tahoma" panose="020B0604030504040204" pitchFamily="34" charset="0"/>
            </a:endParaRPr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sz="1200" dirty="0">
                <a:latin typeface="Tahoma" panose="020B0604030504040204" pitchFamily="34" charset="0"/>
              </a:rPr>
              <a:t>Execute	</a:t>
            </a:r>
            <a:r>
              <a:rPr lang="en-US" sz="1200" dirty="0" smtClean="0">
                <a:latin typeface="Tahoma" panose="020B0604030504040204" pitchFamily="34" charset="0"/>
              </a:rPr>
              <a:t>Swap   @X  Output ,   @</a:t>
            </a:r>
            <a:r>
              <a:rPr lang="en-US" sz="1200" dirty="0">
                <a:latin typeface="Tahoma" panose="020B0604030504040204" pitchFamily="34" charset="0"/>
              </a:rPr>
              <a:t>Y </a:t>
            </a:r>
            <a:r>
              <a:rPr lang="en-US" sz="1200" dirty="0" smtClean="0">
                <a:latin typeface="Tahoma" panose="020B0604030504040204" pitchFamily="34" charset="0"/>
              </a:rPr>
              <a:t>Output</a:t>
            </a:r>
            <a:endParaRPr lang="en-US" sz="1200" dirty="0"/>
          </a:p>
          <a:p>
            <a:pPr marL="0" indent="0" algn="l" rtl="0">
              <a:lnSpc>
                <a:spcPct val="150000"/>
              </a:lnSpc>
              <a:buNone/>
            </a:pPr>
            <a:r>
              <a:rPr lang="en-US" sz="1200" dirty="0">
                <a:latin typeface="Tahoma" panose="020B0604030504040204" pitchFamily="34" charset="0"/>
              </a:rPr>
              <a:t>Select 	</a:t>
            </a:r>
            <a:r>
              <a:rPr lang="en-US" sz="1200" dirty="0" smtClean="0">
                <a:latin typeface="Tahoma" panose="020B0604030504040204" pitchFamily="34" charset="0"/>
              </a:rPr>
              <a:t>@x, @Y</a:t>
            </a:r>
            <a:endParaRPr lang="en-US" sz="120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91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527</TotalTime>
  <Words>650</Words>
  <Application>Microsoft Office PowerPoint</Application>
  <PresentationFormat>On-screen Show (4:3)</PresentationFormat>
  <Paragraphs>100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 Black</vt:lpstr>
      <vt:lpstr>B Nazanin</vt:lpstr>
      <vt:lpstr>B Titr</vt:lpstr>
      <vt:lpstr>B Traffic</vt:lpstr>
      <vt:lpstr>Tahoma</vt:lpstr>
      <vt:lpstr>Trebuchet MS</vt:lpstr>
      <vt:lpstr>Wingdings</vt:lpstr>
      <vt:lpstr>Wingdings 2</vt:lpstr>
      <vt:lpstr>Opulent</vt:lpstr>
      <vt:lpstr>رويه‌هاي ذخيره شده</vt:lpstr>
      <vt:lpstr>رويه‌هاي ذخيره شده</vt:lpstr>
      <vt:lpstr>برخي از کاربردهاي رويه‌هاي ذخيره شده</vt:lpstr>
      <vt:lpstr>برخي از کاربردهاي رويه‌هاي ذخيره شده</vt:lpstr>
      <vt:lpstr>ايجاد و تغيير رويه‌هاي ذخيره شده</vt:lpstr>
      <vt:lpstr>شرح گزينه‌هاي دستور  create procedure</vt:lpstr>
      <vt:lpstr>چند نکته :</vt:lpstr>
      <vt:lpstr>مثال : مطلوبست Stored Procedure برای جابجایی اعداد</vt:lpstr>
      <vt:lpstr>اجرای Stored Procedure</vt:lpstr>
      <vt:lpstr>مثال: ايجاد رويه ذخيره شده‌اي که ليست دانشجويان رتبه اول هر دانشکده‌اي را نمايش دهد.</vt:lpstr>
      <vt:lpstr>مثال: ايجاد رويه ذخيره شده‌اي که ليست دانشجويان رتبه اول دانشکده‌ي خاصي را نمايش دهد.</vt:lpstr>
      <vt:lpstr>تغيير رويه‌هاي ذخيره شده</vt:lpstr>
      <vt:lpstr>حذف رويه‌هاي ذخيره شده</vt:lpstr>
      <vt:lpstr>اجرای پویای دستورات در T-SQL </vt:lpstr>
      <vt:lpstr>تمرين</vt:lpstr>
    </vt:vector>
  </TitlesOfParts>
  <Company>NONE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رويه‌هاي ذخيره شده</dc:title>
  <dc:creator>CHANGE_ME</dc:creator>
  <cp:lastModifiedBy>Mohsen</cp:lastModifiedBy>
  <cp:revision>19</cp:revision>
  <dcterms:created xsi:type="dcterms:W3CDTF">2012-03-05T04:55:06Z</dcterms:created>
  <dcterms:modified xsi:type="dcterms:W3CDTF">2015-11-04T08:42:20Z</dcterms:modified>
</cp:coreProperties>
</file>