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42"/>
  </p:notesMasterIdLst>
  <p:sldIdLst>
    <p:sldId id="737" r:id="rId2"/>
    <p:sldId id="639" r:id="rId3"/>
    <p:sldId id="614" r:id="rId4"/>
    <p:sldId id="813" r:id="rId5"/>
    <p:sldId id="676" r:id="rId6"/>
    <p:sldId id="677" r:id="rId7"/>
    <p:sldId id="748" r:id="rId8"/>
    <p:sldId id="632" r:id="rId9"/>
    <p:sldId id="749" r:id="rId10"/>
    <p:sldId id="626" r:id="rId11"/>
    <p:sldId id="792" r:id="rId12"/>
    <p:sldId id="814" r:id="rId13"/>
    <p:sldId id="751" r:id="rId14"/>
    <p:sldId id="771" r:id="rId15"/>
    <p:sldId id="807" r:id="rId16"/>
    <p:sldId id="774" r:id="rId17"/>
    <p:sldId id="776" r:id="rId18"/>
    <p:sldId id="775" r:id="rId19"/>
    <p:sldId id="777" r:id="rId20"/>
    <p:sldId id="770" r:id="rId21"/>
    <p:sldId id="772" r:id="rId22"/>
    <p:sldId id="809" r:id="rId23"/>
    <p:sldId id="755" r:id="rId24"/>
    <p:sldId id="757" r:id="rId25"/>
    <p:sldId id="779" r:id="rId26"/>
    <p:sldId id="804" r:id="rId27"/>
    <p:sldId id="768" r:id="rId28"/>
    <p:sldId id="788" r:id="rId29"/>
    <p:sldId id="790" r:id="rId30"/>
    <p:sldId id="794" r:id="rId31"/>
    <p:sldId id="797" r:id="rId32"/>
    <p:sldId id="798" r:id="rId33"/>
    <p:sldId id="799" r:id="rId34"/>
    <p:sldId id="722" r:id="rId35"/>
    <p:sldId id="783" r:id="rId36"/>
    <p:sldId id="785" r:id="rId37"/>
    <p:sldId id="725" r:id="rId38"/>
    <p:sldId id="806" r:id="rId39"/>
    <p:sldId id="805" r:id="rId40"/>
    <p:sldId id="803" r:id="rId41"/>
  </p:sldIdLst>
  <p:sldSz cx="9144000" cy="6858000" type="screen4x3"/>
  <p:notesSz cx="6858000" cy="9144000"/>
  <p:defaultTextStyle>
    <a:defPPr>
      <a:defRPr lang="en-GB"/>
    </a:defPPr>
    <a:lvl1pPr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1pPr>
    <a:lvl2pPr marL="4572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2pPr>
    <a:lvl3pPr marL="9144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3pPr>
    <a:lvl4pPr marL="13716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4pPr>
    <a:lvl5pPr marL="18288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1"/>
    <a:srgbClr val="FFBB99"/>
    <a:srgbClr val="009900"/>
    <a:srgbClr val="663300"/>
    <a:srgbClr val="800000"/>
    <a:srgbClr val="FF0000"/>
    <a:srgbClr val="CCFFFF"/>
    <a:srgbClr val="CC00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507" autoAdjust="0"/>
    <p:restoredTop sz="94491" autoAdjust="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"/>
    </p:cViewPr>
  </p:sorterViewPr>
  <p:notesViewPr>
    <p:cSldViewPr>
      <p:cViewPr varScale="1">
        <p:scale>
          <a:sx n="40" d="100"/>
          <a:sy n="40" d="100"/>
        </p:scale>
        <p:origin x="-150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Relationship Id="rId4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fld id="{452F6E0D-986D-42A2-AAD5-268782E463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000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27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D08004-BC5B-4BF7-9833-F146798FB339}" type="slidenum">
              <a:rPr lang="en-US"/>
              <a:pPr/>
              <a:t>15</a:t>
            </a:fld>
            <a:endParaRPr lang="en-US"/>
          </a:p>
        </p:txBody>
      </p:sp>
      <p:sp>
        <p:nvSpPr>
          <p:cNvPr id="131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56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22C35D-4D62-4B0C-A0E2-DC4AB8E552E6}" type="slidenum">
              <a:rPr lang="en-US"/>
              <a:pPr/>
              <a:t>22</a:t>
            </a:fld>
            <a:endParaRPr lang="en-US"/>
          </a:p>
        </p:txBody>
      </p:sp>
      <p:sp>
        <p:nvSpPr>
          <p:cNvPr id="132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2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6749E6-891C-4376-89F2-EEAD8D8BA9D7}" type="slidenum">
              <a:rPr lang="fa-IR"/>
              <a:pPr/>
              <a:t>31</a:t>
            </a:fld>
            <a:endParaRPr lang="en-U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20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03129-E4A6-4BBB-A719-048A384D8D45}" type="slidenum">
              <a:rPr lang="en-US"/>
              <a:pPr/>
              <a:t>35</a:t>
            </a:fld>
            <a:endParaRPr lang="en-US"/>
          </a:p>
        </p:txBody>
      </p:sp>
      <p:sp>
        <p:nvSpPr>
          <p:cNvPr id="33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39166"/>
            <a:ext cx="5030391" cy="41184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156" tIns="45078" rIns="90156" bIns="45078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3601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033D52-5900-4AFB-B52B-4E078215D233}" type="slidenum">
              <a:rPr lang="en-US"/>
              <a:pPr/>
              <a:t>36</a:t>
            </a:fld>
            <a:endParaRPr lang="en-US"/>
          </a:p>
        </p:txBody>
      </p:sp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39166"/>
            <a:ext cx="5030391" cy="41184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156" tIns="45078" rIns="90156" bIns="45078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1047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03129-E4A6-4BBB-A719-048A384D8D45}" type="slidenum">
              <a:rPr lang="en-US"/>
              <a:pPr/>
              <a:t>38</a:t>
            </a:fld>
            <a:endParaRPr lang="en-US"/>
          </a:p>
        </p:txBody>
      </p:sp>
      <p:sp>
        <p:nvSpPr>
          <p:cNvPr id="33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39166"/>
            <a:ext cx="5030391" cy="41184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156" tIns="45078" rIns="90156" bIns="45078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711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18A1-76F9-42AA-BEE9-A006F43AB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27E2-DADB-459F-AE35-1001496E4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A3261-F112-496E-9979-668F00E6C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150" y="403225"/>
            <a:ext cx="7773988" cy="444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243888" y="6388100"/>
            <a:ext cx="554037" cy="334963"/>
          </a:xfrm>
        </p:spPr>
        <p:txBody>
          <a:bodyPr/>
          <a:lstStyle>
            <a:lvl1pPr>
              <a:defRPr/>
            </a:lvl1pPr>
          </a:lstStyle>
          <a:p>
            <a:fld id="{E144BB27-BE76-4FE9-BBFA-F629BAD410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88DAB-A334-4241-88AD-13164D2B1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94719-51CB-4C38-B5AA-51B27E0737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BE4E-B27E-44F0-B055-5ADE542265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96252-0B55-4A90-812D-9C2FCCF6CD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3335-9E93-4E7A-A7F9-18460B09EF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59CA2-C81A-4687-8795-21BD8CC1F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1EBF8A-4BF6-4664-8211-D4C74700C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84CDC1-0A30-45F1-952E-7F4C59DC44C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9.png"/><Relationship Id="rId4" Type="http://schemas.openxmlformats.org/officeDocument/2006/relationships/image" Target="../media/image1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4.png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46.wmf"/><Relationship Id="rId4" Type="http://schemas.openxmlformats.org/officeDocument/2006/relationships/image" Target="../media/image43.png"/><Relationship Id="rId9" Type="http://schemas.openxmlformats.org/officeDocument/2006/relationships/oleObject" Target="../embeddings/oleObject1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8.wmf"/><Relationship Id="rId5" Type="http://schemas.openxmlformats.org/officeDocument/2006/relationships/oleObject" Target="../embeddings/Microsoft_Word_97_-_2003_Document1.doc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84375" y="2362200"/>
            <a:ext cx="5816583" cy="1066800"/>
          </a:xfrm>
        </p:spPr>
        <p:txBody>
          <a:bodyPr/>
          <a:lstStyle/>
          <a:p>
            <a:pPr rtl="1"/>
            <a:r>
              <a:rPr lang="fa-IR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 Titr" pitchFamily="2" charset="-78"/>
                <a:cs typeface="B Titr" pitchFamily="2" charset="-78"/>
              </a:rPr>
              <a:t>مدار منطقی</a:t>
            </a:r>
            <a:endParaRPr lang="en-GB" sz="6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929454" y="4071942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4067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پاییز 92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148" y="428604"/>
            <a:ext cx="1604108" cy="1357322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5" name="Object 3"/>
          <p:cNvGraphicFramePr>
            <a:graphicFrameLocks noChangeAspect="1"/>
          </p:cNvGraphicFramePr>
          <p:nvPr/>
        </p:nvGraphicFramePr>
        <p:xfrm>
          <a:off x="4000496" y="1801815"/>
          <a:ext cx="4071966" cy="4770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045" name="Artwork" r:id="rId3" imgW="3219899" imgH="3772427" progId="">
                  <p:embed/>
                </p:oleObj>
              </mc:Choice>
              <mc:Fallback>
                <p:oleObj name="Artwork" r:id="rId3" imgW="3219899" imgH="377242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1801815"/>
                        <a:ext cx="4071966" cy="47704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Grp="1" noChangeArrowheads="1"/>
          </p:cNvSpPr>
          <p:nvPr>
            <p:ph type="title"/>
          </p:nvPr>
        </p:nvSpPr>
        <p:spPr>
          <a:xfrm>
            <a:off x="5572132" y="122238"/>
            <a:ext cx="3500462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سایر سمبولهای گیتی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2844" y="1428736"/>
            <a:ext cx="3130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36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(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Bubble-pushing</a:t>
            </a:r>
            <a:r>
              <a:rPr lang="en-US" sz="36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)</a:t>
            </a:r>
            <a:endParaRPr lang="en-US" dirty="0"/>
          </a:p>
        </p:txBody>
      </p:sp>
      <p:sp>
        <p:nvSpPr>
          <p:cNvPr id="6" name="Text Placeholder 138242"/>
          <p:cNvSpPr txBox="1">
            <a:spLocks noChangeArrowheads="1"/>
          </p:cNvSpPr>
          <p:nvPr/>
        </p:nvSpPr>
        <p:spPr bwMode="auto">
          <a:xfrm>
            <a:off x="428596" y="814382"/>
            <a:ext cx="8229600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در هنگام تبديل مدارها از گيتهاي معادل زير هم مي‌توان كمك گرفت.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 txBox="1">
            <a:spLocks noChangeArrowheads="1"/>
          </p:cNvSpPr>
          <p:nvPr/>
        </p:nvSpPr>
        <p:spPr>
          <a:xfrm>
            <a:off x="2143108" y="122238"/>
            <a:ext cx="6929486" cy="734994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استفاده از سایر سمبولهای گیتی در مدارات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pic>
        <p:nvPicPr>
          <p:cNvPr id="884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571744"/>
            <a:ext cx="83534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 Placeholder 137218"/>
          <p:cNvSpPr txBox="1">
            <a:spLocks noChangeArrowheads="1"/>
          </p:cNvSpPr>
          <p:nvPr/>
        </p:nvSpPr>
        <p:spPr bwMode="auto">
          <a:xfrm>
            <a:off x="457200" y="1000108"/>
            <a:ext cx="82296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می توان </a:t>
            </a: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از سمبلهای گيتی معادل در طراحی مدارات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 منطقی استفاده نمود.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Nazanin" pitchFamily="2" charset="-78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/>
          <p:cNvSpPr>
            <a:spLocks noGrp="1" noChangeArrowheads="1"/>
          </p:cNvSpPr>
          <p:nvPr>
            <p:ph type="title"/>
          </p:nvPr>
        </p:nvSpPr>
        <p:spPr>
          <a:xfrm>
            <a:off x="2285984" y="122238"/>
            <a:ext cx="6786610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هم ارزی </a:t>
            </a:r>
            <a:r>
              <a:rPr lang="fa-IR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های گیتی با </a:t>
            </a:r>
            <a:r>
              <a:rPr 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Nand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4208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785794"/>
            <a:ext cx="4500593" cy="50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Placeholder 137218"/>
          <p:cNvSpPr txBox="1">
            <a:spLocks noChangeArrowheads="1"/>
          </p:cNvSpPr>
          <p:nvPr/>
        </p:nvSpPr>
        <p:spPr bwMode="auto">
          <a:xfrm>
            <a:off x="642910" y="5857892"/>
            <a:ext cx="822960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هم ارزی های گيتی با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 گيت 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NOR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Nazanin" pitchFamily="2" charset="-78"/>
              </a:rPr>
              <a:t> را بدست آوريد.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Nazanin" pitchFamily="2" charset="-78"/>
            </a:endParaRPr>
          </a:p>
        </p:txBody>
      </p:sp>
      <p:graphicFrame>
        <p:nvGraphicFramePr>
          <p:cNvPr id="43" name="Table 42"/>
          <p:cNvGraphicFramePr>
            <a:graphicFrameLocks noGrp="1"/>
          </p:cNvGraphicFramePr>
          <p:nvPr/>
        </p:nvGraphicFramePr>
        <p:xfrm>
          <a:off x="4950293" y="873457"/>
          <a:ext cx="3835052" cy="48714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117888"/>
                <a:gridCol w="2717164"/>
              </a:tblGrid>
              <a:tr h="412119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Gate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Equivalent</a:t>
                      </a:r>
                      <a:r>
                        <a:rPr lang="en-US" baseline="0" dirty="0" smtClean="0"/>
                        <a:t> in NOR gates</a:t>
                      </a:r>
                      <a:endParaRPr lang="fa-IR" dirty="0"/>
                    </a:p>
                  </a:txBody>
                  <a:tcPr anchor="ctr"/>
                </a:tc>
              </a:tr>
              <a:tr h="1057838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NOT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fa-IR" dirty="0"/>
                    </a:p>
                  </a:txBody>
                  <a:tcPr anchor="ctr"/>
                </a:tc>
              </a:tr>
              <a:tr h="1057838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AND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fa-IR" dirty="0"/>
                    </a:p>
                  </a:txBody>
                  <a:tcPr anchor="ctr"/>
                </a:tc>
              </a:tr>
              <a:tr h="1057838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OR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fa-IR" dirty="0"/>
                    </a:p>
                  </a:txBody>
                  <a:tcPr anchor="ctr"/>
                </a:tc>
              </a:tr>
              <a:tr h="1057838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NAND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fa-IR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Group 7"/>
          <p:cNvGrpSpPr/>
          <p:nvPr/>
        </p:nvGrpSpPr>
        <p:grpSpPr>
          <a:xfrm>
            <a:off x="5500694" y="1803206"/>
            <a:ext cx="969113" cy="447675"/>
            <a:chOff x="6279413" y="2445621"/>
            <a:chExt cx="969113" cy="447675"/>
          </a:xfrm>
        </p:grpSpPr>
        <p:pic>
          <p:nvPicPr>
            <p:cNvPr id="1051649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79413" y="2494619"/>
              <a:ext cx="333375" cy="35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51650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10351" y="2445621"/>
              <a:ext cx="638175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" name="Group 27"/>
          <p:cNvGrpSpPr/>
          <p:nvPr/>
        </p:nvGrpSpPr>
        <p:grpSpPr>
          <a:xfrm>
            <a:off x="5357818" y="3950389"/>
            <a:ext cx="1422720" cy="450376"/>
            <a:chOff x="5929322" y="3143248"/>
            <a:chExt cx="1422720" cy="450376"/>
          </a:xfrm>
        </p:grpSpPr>
        <p:pic>
          <p:nvPicPr>
            <p:cNvPr id="1051651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29322" y="3143248"/>
              <a:ext cx="638175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Group 12"/>
            <p:cNvGrpSpPr/>
            <p:nvPr/>
          </p:nvGrpSpPr>
          <p:grpSpPr>
            <a:xfrm>
              <a:off x="6382929" y="3145949"/>
              <a:ext cx="969113" cy="447675"/>
              <a:chOff x="6279413" y="2445621"/>
              <a:chExt cx="969113" cy="447675"/>
            </a:xfrm>
          </p:grpSpPr>
          <p:pic>
            <p:nvPicPr>
              <p:cNvPr id="14" name="Picture 1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279413" y="2494619"/>
                <a:ext cx="333375" cy="352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610351" y="2445621"/>
                <a:ext cx="638175" cy="447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grpSp>
        <p:nvGrpSpPr>
          <p:cNvPr id="7" name="Group 28"/>
          <p:cNvGrpSpPr/>
          <p:nvPr/>
        </p:nvGrpSpPr>
        <p:grpSpPr>
          <a:xfrm>
            <a:off x="5143504" y="2640621"/>
            <a:ext cx="1736409" cy="987523"/>
            <a:chOff x="5640815" y="1857364"/>
            <a:chExt cx="1736409" cy="987523"/>
          </a:xfrm>
        </p:grpSpPr>
        <p:grpSp>
          <p:nvGrpSpPr>
            <p:cNvPr id="8" name="Group 17"/>
            <p:cNvGrpSpPr/>
            <p:nvPr/>
          </p:nvGrpSpPr>
          <p:grpSpPr>
            <a:xfrm>
              <a:off x="5640815" y="2397212"/>
              <a:ext cx="969113" cy="447675"/>
              <a:chOff x="6279413" y="2445621"/>
              <a:chExt cx="969113" cy="447675"/>
            </a:xfrm>
          </p:grpSpPr>
          <p:pic>
            <p:nvPicPr>
              <p:cNvPr id="19" name="Picture 1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279413" y="2494619"/>
                <a:ext cx="333375" cy="352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610351" y="2445621"/>
                <a:ext cx="638175" cy="447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9" name="Group 20"/>
            <p:cNvGrpSpPr/>
            <p:nvPr/>
          </p:nvGrpSpPr>
          <p:grpSpPr>
            <a:xfrm>
              <a:off x="5643570" y="1857364"/>
              <a:ext cx="969113" cy="447675"/>
              <a:chOff x="6279413" y="2445621"/>
              <a:chExt cx="969113" cy="447675"/>
            </a:xfrm>
          </p:grpSpPr>
          <p:pic>
            <p:nvPicPr>
              <p:cNvPr id="22" name="Picture 1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279413" y="2494619"/>
                <a:ext cx="333375" cy="352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610351" y="2445621"/>
                <a:ext cx="638175" cy="447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051652" name="Picture 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87850" y="1998722"/>
              <a:ext cx="180975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39049" y="2130473"/>
              <a:ext cx="638175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41"/>
          <p:cNvGrpSpPr/>
          <p:nvPr/>
        </p:nvGrpSpPr>
        <p:grpSpPr>
          <a:xfrm>
            <a:off x="4970062" y="4714884"/>
            <a:ext cx="2530896" cy="987523"/>
            <a:chOff x="5500694" y="4214818"/>
            <a:chExt cx="2530896" cy="987523"/>
          </a:xfrm>
        </p:grpSpPr>
        <p:grpSp>
          <p:nvGrpSpPr>
            <p:cNvPr id="11" name="Group 29"/>
            <p:cNvGrpSpPr/>
            <p:nvPr/>
          </p:nvGrpSpPr>
          <p:grpSpPr>
            <a:xfrm>
              <a:off x="5500694" y="4214818"/>
              <a:ext cx="1736409" cy="987523"/>
              <a:chOff x="5640815" y="1857364"/>
              <a:chExt cx="1736409" cy="987523"/>
            </a:xfrm>
          </p:grpSpPr>
          <p:grpSp>
            <p:nvGrpSpPr>
              <p:cNvPr id="12" name="Group 17"/>
              <p:cNvGrpSpPr/>
              <p:nvPr/>
            </p:nvGrpSpPr>
            <p:grpSpPr>
              <a:xfrm>
                <a:off x="5640815" y="2397212"/>
                <a:ext cx="969113" cy="447675"/>
                <a:chOff x="6279413" y="2445621"/>
                <a:chExt cx="969113" cy="447675"/>
              </a:xfrm>
            </p:grpSpPr>
            <p:pic>
              <p:nvPicPr>
                <p:cNvPr id="37" name="Picture 1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279413" y="2494619"/>
                  <a:ext cx="333375" cy="3524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8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610351" y="2445621"/>
                  <a:ext cx="638175" cy="447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13" name="Group 20"/>
              <p:cNvGrpSpPr/>
              <p:nvPr/>
            </p:nvGrpSpPr>
            <p:grpSpPr>
              <a:xfrm>
                <a:off x="5643570" y="1857364"/>
                <a:ext cx="969113" cy="447675"/>
                <a:chOff x="6279413" y="2445621"/>
                <a:chExt cx="969113" cy="447675"/>
              </a:xfrm>
            </p:grpSpPr>
            <p:pic>
              <p:nvPicPr>
                <p:cNvPr id="35" name="Picture 1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279413" y="2494619"/>
                  <a:ext cx="333375" cy="3524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6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610351" y="2445621"/>
                  <a:ext cx="638175" cy="447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pic>
            <p:nvPicPr>
              <p:cNvPr id="33" name="Picture 4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587850" y="1998722"/>
                <a:ext cx="180975" cy="704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739049" y="2130473"/>
                <a:ext cx="638175" cy="447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17" name="Group 38"/>
            <p:cNvGrpSpPr/>
            <p:nvPr/>
          </p:nvGrpSpPr>
          <p:grpSpPr>
            <a:xfrm>
              <a:off x="7062477" y="4497153"/>
              <a:ext cx="969113" cy="447675"/>
              <a:chOff x="6279413" y="2445621"/>
              <a:chExt cx="969113" cy="447675"/>
            </a:xfrm>
          </p:grpSpPr>
          <p:pic>
            <p:nvPicPr>
              <p:cNvPr id="40" name="Picture 1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279413" y="2494619"/>
                <a:ext cx="333375" cy="352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1" name="Picture 2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610351" y="2445621"/>
                <a:ext cx="638175" cy="447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42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37217"/>
          <p:cNvSpPr>
            <a:spLocks noGrp="1" noChangeArrowheads="1"/>
          </p:cNvSpPr>
          <p:nvPr>
            <p:ph type="title" idx="4294967295"/>
          </p:nvPr>
        </p:nvSpPr>
        <p:spPr>
          <a:xfrm>
            <a:off x="4171950" y="142875"/>
            <a:ext cx="4972050" cy="654050"/>
          </a:xfrm>
        </p:spPr>
        <p:txBody>
          <a:bodyPr lIns="92075" tIns="46038" rIns="92075" bIns="46038"/>
          <a:lstStyle/>
          <a:p>
            <a:pPr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مداري تنها با گيتهاي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NAND</a:t>
            </a:r>
          </a:p>
        </p:txBody>
      </p:sp>
      <p:sp>
        <p:nvSpPr>
          <p:cNvPr id="137219" name="Text Placeholder 13721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00125"/>
            <a:ext cx="8229600" cy="1928813"/>
          </a:xfrm>
        </p:spPr>
        <p:txBody>
          <a:bodyPr lIns="92075" tIns="46038" rIns="92075" bIns="46038">
            <a:normAutofit lnSpcReduction="10000"/>
          </a:bodyPr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مي‌توان هر مدار منطقي كه </a:t>
            </a:r>
            <a:r>
              <a:rPr lang="fa-IR" sz="2400" u="sng" dirty="0" smtClean="0">
                <a:cs typeface="Nazanin" pitchFamily="2" charset="-78"/>
              </a:rPr>
              <a:t>با هر نوع گيتي ساخته شده باشد </a:t>
            </a:r>
            <a:r>
              <a:rPr lang="fa-IR" sz="2400" dirty="0" smtClean="0">
                <a:cs typeface="Nazanin" pitchFamily="2" charset="-78"/>
              </a:rPr>
              <a:t>را به مداري تبديل كرد كه تنها از گيتهاي </a:t>
            </a:r>
            <a:r>
              <a:rPr lang="en-US" sz="2400" dirty="0" smtClean="0">
                <a:solidFill>
                  <a:srgbClr val="C00000"/>
                </a:solidFill>
                <a:cs typeface="Nazanin" pitchFamily="2" charset="-78"/>
              </a:rPr>
              <a:t>NAND</a:t>
            </a:r>
            <a:r>
              <a:rPr lang="fa-IR" sz="2400" dirty="0" smtClean="0">
                <a:cs typeface="Nazanin" pitchFamily="2" charset="-78"/>
              </a:rPr>
              <a:t> تشكيل شده باشد. </a:t>
            </a:r>
          </a:p>
          <a:p>
            <a:pPr algn="justLow" rtl="1" eaLnBrk="1" hangingPunct="1">
              <a:buFont typeface="Wingdings" pitchFamily="2" charset="2"/>
              <a:buChar char="q"/>
            </a:pPr>
            <a:endParaRPr lang="fa-IR" sz="2400" dirty="0" smtClean="0"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برای پياده سازی با گيتهای </a:t>
            </a:r>
            <a:r>
              <a:rPr lang="en-US" sz="2400" dirty="0" err="1" smtClean="0">
                <a:cs typeface="Nazanin" pitchFamily="2" charset="-78"/>
              </a:rPr>
              <a:t>Nand</a:t>
            </a:r>
            <a:r>
              <a:rPr lang="fa-IR" sz="2400" dirty="0" smtClean="0">
                <a:cs typeface="Nazanin" pitchFamily="2" charset="-78"/>
              </a:rPr>
              <a:t> ابتدا تابع را به صورت </a:t>
            </a:r>
            <a:r>
              <a:rPr lang="fa-IR" sz="2400" b="1" dirty="0" smtClean="0">
                <a:solidFill>
                  <a:schemeClr val="accent2"/>
                </a:solidFill>
                <a:cs typeface="Nazanin" pitchFamily="2" charset="-78"/>
              </a:rPr>
              <a:t>جمع حاصلضربها </a:t>
            </a:r>
            <a:r>
              <a:rPr lang="fa-IR" sz="2400" dirty="0" smtClean="0">
                <a:cs typeface="Nazanin" pitchFamily="2" charset="-78"/>
              </a:rPr>
              <a:t>ساده کرده و سپس از هم ارزی های زير استفاده می کنيم.</a:t>
            </a:r>
            <a:endParaRPr lang="en-US" sz="2400" dirty="0" smtClean="0">
              <a:cs typeface="Nazanin" pitchFamily="2" charset="-78"/>
            </a:endParaRPr>
          </a:p>
        </p:txBody>
      </p:sp>
      <p:pic>
        <p:nvPicPr>
          <p:cNvPr id="137220" name="Rectangle 1372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5" y="3357562"/>
            <a:ext cx="5000625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Shape 11981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00125"/>
            <a:ext cx="8229600" cy="4525963"/>
          </a:xfrm>
        </p:spPr>
        <p:txBody>
          <a:bodyPr lIns="92075" tIns="46038" rIns="92075" bIns="46038"/>
          <a:lstStyle/>
          <a:p>
            <a:pPr algn="r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تابع زير را توسط گيتهاي </a:t>
            </a:r>
            <a:r>
              <a:rPr lang="en-US" sz="2400" dirty="0" smtClean="0">
                <a:cs typeface="Nazanin" pitchFamily="2" charset="-78"/>
              </a:rPr>
              <a:t>NAND</a:t>
            </a:r>
            <a:r>
              <a:rPr lang="fa-IR" sz="2400" dirty="0" smtClean="0">
                <a:cs typeface="Nazanin" pitchFamily="2" charset="-78"/>
              </a:rPr>
              <a:t> پياده سازي کنيد:</a:t>
            </a:r>
          </a:p>
          <a:p>
            <a:pPr algn="r" rtl="1" eaLnBrk="1" hangingPunct="1">
              <a:buFont typeface="Wingdings" pitchFamily="2" charset="2"/>
              <a:buChar char="q"/>
            </a:pPr>
            <a:endParaRPr lang="en-US" sz="2400" b="1" i="1" dirty="0" smtClean="0">
              <a:solidFill>
                <a:schemeClr val="tx2"/>
              </a:solidFill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endParaRPr lang="en-US" sz="2400" b="1" i="1" dirty="0" smtClean="0">
              <a:solidFill>
                <a:schemeClr val="tx2"/>
              </a:solidFill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endParaRPr lang="fa-IR" sz="2400" b="1" i="1" dirty="0" smtClean="0">
              <a:solidFill>
                <a:schemeClr val="tx2"/>
              </a:solidFill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ابتدا دو گيت </a:t>
            </a:r>
            <a:r>
              <a:rPr lang="en-US" sz="2400" dirty="0" smtClean="0">
                <a:cs typeface="Nazanin" pitchFamily="2" charset="-78"/>
              </a:rPr>
              <a:t>NAND</a:t>
            </a:r>
            <a:r>
              <a:rPr lang="fa-IR" sz="2400" dirty="0" smtClean="0">
                <a:cs typeface="Nazanin" pitchFamily="2" charset="-78"/>
              </a:rPr>
              <a:t> را در تراز اول قرار مي‌دهيم. براي هر جمله يك گيت انتخاب مي‌شود.</a:t>
            </a:r>
            <a:r>
              <a:rPr lang="fa-IR" sz="2800" b="1" dirty="0" smtClean="0">
                <a:cs typeface="Nazanin" pitchFamily="2" charset="-78"/>
              </a:rPr>
              <a:t> </a:t>
            </a:r>
            <a:endParaRPr lang="en-US" sz="2800" b="1" dirty="0" smtClean="0">
              <a:cs typeface="Nazanin" pitchFamily="2" charset="-78"/>
            </a:endParaRPr>
          </a:p>
        </p:txBody>
      </p:sp>
      <p:sp>
        <p:nvSpPr>
          <p:cNvPr id="5" name="Shape 4"/>
          <p:cNvSpPr txBox="1">
            <a:spLocks noChangeArrowheads="1"/>
          </p:cNvSpPr>
          <p:nvPr/>
        </p:nvSpPr>
        <p:spPr bwMode="auto">
          <a:xfrm>
            <a:off x="7386686" y="142852"/>
            <a:ext cx="1543032" cy="72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مثال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aphicFrame>
        <p:nvGraphicFramePr>
          <p:cNvPr id="882690" name="Object 2"/>
          <p:cNvGraphicFramePr>
            <a:graphicFrameLocks noChangeAspect="1"/>
          </p:cNvGraphicFramePr>
          <p:nvPr/>
        </p:nvGraphicFramePr>
        <p:xfrm>
          <a:off x="1009650" y="1841500"/>
          <a:ext cx="29654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693" name="Equation" r:id="rId3" imgW="1409400" imgH="190440" progId="Equation.3">
                  <p:embed/>
                </p:oleObj>
              </mc:Choice>
              <mc:Fallback>
                <p:oleObj name="Equation" r:id="rId3" imgW="140940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650" y="1841500"/>
                        <a:ext cx="296545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826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714752"/>
            <a:ext cx="68199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8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71480"/>
            <a:ext cx="5133975" cy="568312"/>
          </a:xfrm>
        </p:spPr>
        <p:txBody>
          <a:bodyPr/>
          <a:lstStyle/>
          <a:p>
            <a:pPr lvl="1" algn="l">
              <a:buFont typeface="Wingdings" pitchFamily="2" charset="2"/>
              <a:buChar char="q"/>
            </a:pPr>
            <a:r>
              <a:rPr lang="en-US" sz="2500" dirty="0"/>
              <a:t>Find Sum-of-Product form.</a:t>
            </a:r>
          </a:p>
        </p:txBody>
      </p:sp>
      <p:pic>
        <p:nvPicPr>
          <p:cNvPr id="1304585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4" y="2643182"/>
            <a:ext cx="3378200" cy="1565275"/>
          </a:xfrm>
          <a:noFill/>
          <a:ln/>
        </p:spPr>
      </p:pic>
      <p:sp>
        <p:nvSpPr>
          <p:cNvPr id="9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F8CDD-BE29-4A7D-A15F-DAE141CD3301}" type="slidenum">
              <a:rPr lang="en-US"/>
              <a:pPr/>
              <a:t>15</a:t>
            </a:fld>
            <a:endParaRPr lang="en-US"/>
          </a:p>
        </p:txBody>
      </p:sp>
      <p:pic>
        <p:nvPicPr>
          <p:cNvPr id="130458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1142984"/>
            <a:ext cx="2289175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04583" name="Rectangle 7"/>
          <p:cNvSpPr>
            <a:spLocks noChangeArrowheads="1"/>
          </p:cNvSpPr>
          <p:nvPr/>
        </p:nvSpPr>
        <p:spPr bwMode="auto">
          <a:xfrm>
            <a:off x="107950" y="2946400"/>
            <a:ext cx="446405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1828" tIns="50914" rIns="101828" bIns="50914"/>
          <a:lstStyle/>
          <a:p>
            <a:pPr marL="742950" lvl="1" indent="-285750" algn="l" rtl="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500" b="0" dirty="0">
                <a:solidFill>
                  <a:srgbClr val="0000FF"/>
                </a:solidFill>
                <a:latin typeface="Arial" charset="0"/>
                <a:cs typeface="Zar" pitchFamily="2" charset="-78"/>
              </a:rPr>
              <a:t>Inventers can be added</a:t>
            </a:r>
          </a:p>
        </p:txBody>
      </p:sp>
      <p:sp>
        <p:nvSpPr>
          <p:cNvPr id="1304591" name="Rectangle 15"/>
          <p:cNvSpPr>
            <a:spLocks noChangeArrowheads="1"/>
          </p:cNvSpPr>
          <p:nvPr/>
        </p:nvSpPr>
        <p:spPr bwMode="auto">
          <a:xfrm>
            <a:off x="107950" y="4941888"/>
            <a:ext cx="446405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1828" tIns="50914" rIns="101828" bIns="50914"/>
          <a:lstStyle/>
          <a:p>
            <a:pPr marL="742950" lvl="1" indent="-285750" algn="l" rtl="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500" b="0" dirty="0">
                <a:solidFill>
                  <a:srgbClr val="0000FF"/>
                </a:solidFill>
                <a:latin typeface="Arial" charset="0"/>
                <a:cs typeface="Zar" pitchFamily="2" charset="-78"/>
              </a:rPr>
              <a:t>Equivalent NAND-only</a:t>
            </a: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3962432" y="71414"/>
            <a:ext cx="5181600" cy="734994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پیاده سازی فقط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NAND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pic>
        <p:nvPicPr>
          <p:cNvPr id="9799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857760"/>
            <a:ext cx="32194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0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0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0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7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4583" grpId="0"/>
      <p:bldP spid="13045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285720" y="334012"/>
            <a:ext cx="85747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dirty="0"/>
              <a:t>Complication if some inputs go directly to second stage:</a:t>
            </a: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76200" y="1524000"/>
            <a:ext cx="457200" cy="2590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2910" y="1285860"/>
            <a:ext cx="3500462" cy="2164438"/>
          </a:xfrm>
          <a:prstGeom prst="rect">
            <a:avLst/>
          </a:prstGeom>
          <a:noFill/>
          <a:ln/>
        </p:spPr>
      </p:pic>
      <p:pic>
        <p:nvPicPr>
          <p:cNvPr id="9615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142984"/>
            <a:ext cx="3867174" cy="228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829050"/>
            <a:ext cx="64008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6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39265"/>
          <p:cNvSpPr>
            <a:spLocks noGrp="1" noChangeArrowheads="1"/>
          </p:cNvSpPr>
          <p:nvPr>
            <p:ph type="title" idx="4294967295"/>
          </p:nvPr>
        </p:nvSpPr>
        <p:spPr>
          <a:xfrm>
            <a:off x="7600950" y="142875"/>
            <a:ext cx="1543050" cy="725488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39267" name="Text Placeholder 139266"/>
          <p:cNvSpPr>
            <a:spLocks noGrp="1" noChangeArrowheads="1"/>
          </p:cNvSpPr>
          <p:nvPr>
            <p:ph type="body" idx="4294967295"/>
          </p:nvPr>
        </p:nvSpPr>
        <p:spPr>
          <a:xfrm>
            <a:off x="3343275" y="928688"/>
            <a:ext cx="5800725" cy="471487"/>
          </a:xfrm>
        </p:spPr>
        <p:txBody>
          <a:bodyPr lIns="92075" tIns="46038" rIns="92075" bIns="46038"/>
          <a:lstStyle/>
          <a:p>
            <a:pPr algn="justLow" rtl="1" eaLnBrk="1" hangingPunct="1"/>
            <a:r>
              <a:rPr lang="fa-IR" sz="2400" dirty="0" smtClean="0">
                <a:cs typeface="Nazanin" pitchFamily="2" charset="-78"/>
              </a:rPr>
              <a:t>تابع بولي زير به دو صورت پياده‌سازي شده است: </a:t>
            </a:r>
            <a:endParaRPr lang="en-US" sz="2400" dirty="0" smtClean="0">
              <a:cs typeface="Nazanin" pitchFamily="2" charset="-78"/>
            </a:endParaRPr>
          </a:p>
        </p:txBody>
      </p:sp>
      <p:pic>
        <p:nvPicPr>
          <p:cNvPr id="139268" name="Rectangle 1392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721159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3962432" y="71414"/>
            <a:ext cx="5181600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سازی فقط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NAND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8867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7389" y="1400198"/>
            <a:ext cx="660082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86787" name="Object 3"/>
          <p:cNvGraphicFramePr>
            <a:graphicFrameLocks noChangeAspect="1"/>
          </p:cNvGraphicFramePr>
          <p:nvPr/>
        </p:nvGraphicFramePr>
        <p:xfrm>
          <a:off x="252413" y="642921"/>
          <a:ext cx="46386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790" name="Equation" r:id="rId4" imgW="1841400" imgH="190440" progId="Equation.3">
                  <p:embed/>
                </p:oleObj>
              </mc:Choice>
              <mc:Fallback>
                <p:oleObj name="Equation" r:id="rId4" imgW="1841400" imgH="1904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642921"/>
                        <a:ext cx="46386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140289"/>
          <p:cNvSpPr>
            <a:spLocks noGrp="1" noChangeArrowheads="1"/>
          </p:cNvSpPr>
          <p:nvPr>
            <p:ph type="title" idx="4294967295"/>
          </p:nvPr>
        </p:nvSpPr>
        <p:spPr>
          <a:xfrm>
            <a:off x="7743825" y="71438"/>
            <a:ext cx="1400175" cy="868362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8857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66" y="1581173"/>
            <a:ext cx="80772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85763" name="Object 3"/>
          <p:cNvGraphicFramePr>
            <a:graphicFrameLocks noChangeAspect="1"/>
          </p:cNvGraphicFramePr>
          <p:nvPr/>
        </p:nvGraphicFramePr>
        <p:xfrm>
          <a:off x="731845" y="571480"/>
          <a:ext cx="48402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5766" name="Equation" r:id="rId4" imgW="1701720" imgH="190440" progId="Equation.3">
                  <p:embed/>
                </p:oleObj>
              </mc:Choice>
              <mc:Fallback>
                <p:oleObj name="Equation" r:id="rId4" imgW="1701720" imgH="1904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45" y="571480"/>
                        <a:ext cx="4840287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642910" y="4886278"/>
            <a:ext cx="2600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 dirty="0" smtClean="0">
                <a:latin typeface="Rockwell" pitchFamily="18" charset="0"/>
                <a:cs typeface="+mn-cs"/>
              </a:rPr>
              <a:t>‘</a:t>
            </a:r>
            <a:endParaRPr lang="en-US" sz="2000" dirty="0">
              <a:latin typeface="Rockwell" pitchFamily="18" charset="0"/>
              <a:cs typeface="+mn-cs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86512" y="357166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4348" y="1500174"/>
            <a:ext cx="7715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rgbClr val="7030A0"/>
                </a:solidFill>
                <a:cs typeface="B Lotus" pitchFamily="2" charset="-78"/>
              </a:rPr>
              <a:t> گیتهای </a:t>
            </a:r>
            <a:r>
              <a:rPr lang="en-US" sz="3600" dirty="0" smtClean="0">
                <a:solidFill>
                  <a:srgbClr val="7030A0"/>
                </a:solidFill>
                <a:cs typeface="B Lotus" pitchFamily="2" charset="-78"/>
              </a:rPr>
              <a:t>Universal</a:t>
            </a:r>
          </a:p>
          <a:p>
            <a:pPr lvl="1" algn="just">
              <a:buFont typeface="Wingdings" pitchFamily="2" charset="2"/>
              <a:buChar char=""/>
            </a:pPr>
            <a:r>
              <a:rPr lang="en-US" sz="3600" dirty="0" smtClean="0">
                <a:solidFill>
                  <a:srgbClr val="7030A0"/>
                </a:solidFill>
                <a:cs typeface="B Lotus" pitchFamily="2" charset="-78"/>
              </a:rPr>
              <a:t> </a:t>
            </a:r>
            <a:r>
              <a:rPr lang="fa-IR" sz="3600" dirty="0" smtClean="0">
                <a:solidFill>
                  <a:srgbClr val="7030A0"/>
                </a:solidFill>
                <a:cs typeface="B Lotus" pitchFamily="2" charset="-78"/>
              </a:rPr>
              <a:t>ساخت مدارات تمام </a:t>
            </a:r>
            <a:r>
              <a:rPr lang="en-US" sz="3600" dirty="0" err="1" smtClean="0">
                <a:solidFill>
                  <a:srgbClr val="7030A0"/>
                </a:solidFill>
                <a:cs typeface="B Lotus" pitchFamily="2" charset="-78"/>
              </a:rPr>
              <a:t>Nand</a:t>
            </a:r>
            <a:endParaRPr lang="fa-IR" sz="3600" dirty="0" smtClean="0">
              <a:solidFill>
                <a:srgbClr val="7030A0"/>
              </a:solidFill>
              <a:cs typeface="B Lotus" pitchFamily="2" charset="-78"/>
            </a:endParaRPr>
          </a:p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rgbClr val="7030A0"/>
                </a:solidFill>
                <a:cs typeface="B Lotus" pitchFamily="2" charset="-78"/>
              </a:rPr>
              <a:t> ساخت مدارات تمام </a:t>
            </a:r>
            <a:r>
              <a:rPr lang="en-US" sz="3600" dirty="0" smtClean="0">
                <a:solidFill>
                  <a:srgbClr val="7030A0"/>
                </a:solidFill>
                <a:cs typeface="B Lotus" pitchFamily="2" charset="-78"/>
              </a:rPr>
              <a:t>Nor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rgbClr val="7030A0"/>
                </a:solidFill>
                <a:cs typeface="B Lotus" pitchFamily="2" charset="-78"/>
              </a:rPr>
              <a:t> سطوح مدارات منطقی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rgbClr val="7030A0"/>
                </a:solidFill>
                <a:cs typeface="B Lotus" pitchFamily="2" charset="-78"/>
              </a:rPr>
              <a:t> انواع پیاده سازی مدارات منطقی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hape 137217"/>
          <p:cNvSpPr>
            <a:spLocks noGrp="1" noChangeArrowheads="1"/>
          </p:cNvSpPr>
          <p:nvPr>
            <p:ph type="title" idx="4294967295"/>
          </p:nvPr>
        </p:nvSpPr>
        <p:spPr>
          <a:xfrm>
            <a:off x="4314825" y="71438"/>
            <a:ext cx="4829175" cy="571500"/>
          </a:xfrm>
        </p:spPr>
        <p:txBody>
          <a:bodyPr lIns="92075" tIns="46038" rIns="92075" bIns="46038">
            <a:normAutofit fontScale="90000"/>
          </a:bodyPr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مداري تنها با گيتهاي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NOR</a:t>
            </a:r>
          </a:p>
        </p:txBody>
      </p:sp>
      <p:sp>
        <p:nvSpPr>
          <p:cNvPr id="141315" name="Shape 13721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57250"/>
            <a:ext cx="8229600" cy="2071688"/>
          </a:xfrm>
        </p:spPr>
        <p:txBody>
          <a:bodyPr lIns="92075" tIns="46038" rIns="92075" bIns="46038"/>
          <a:lstStyle/>
          <a:p>
            <a:pPr algn="justLow" rtl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مي‌توان هر مدار منطقي كه </a:t>
            </a:r>
            <a:r>
              <a:rPr lang="fa-IR" sz="2400" u="sng" dirty="0" smtClean="0">
                <a:cs typeface="Nazanin" pitchFamily="2" charset="-78"/>
              </a:rPr>
              <a:t>با هر نوع گيتي ساخته شده باشد </a:t>
            </a:r>
            <a:r>
              <a:rPr lang="fa-IR" sz="2400" dirty="0" smtClean="0">
                <a:cs typeface="Nazanin" pitchFamily="2" charset="-78"/>
              </a:rPr>
              <a:t>را به مداري تبديل كرد كه تنها از گيتهاي </a:t>
            </a:r>
            <a:r>
              <a:rPr lang="en-US" sz="2400" dirty="0" smtClean="0">
                <a:solidFill>
                  <a:srgbClr val="C00000"/>
                </a:solidFill>
                <a:cs typeface="Nazanin" pitchFamily="2" charset="-78"/>
              </a:rPr>
              <a:t>NOR</a:t>
            </a:r>
            <a:r>
              <a:rPr lang="fa-IR" sz="2400" dirty="0" smtClean="0">
                <a:solidFill>
                  <a:srgbClr val="C00000"/>
                </a:solidFill>
                <a:cs typeface="Nazanin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تشكيل شده باشد. </a:t>
            </a:r>
          </a:p>
          <a:p>
            <a:pPr algn="justLow" rtl="1">
              <a:buFont typeface="Wingdings" pitchFamily="2" charset="2"/>
              <a:buChar char="q"/>
            </a:pPr>
            <a:endParaRPr lang="fa-IR" sz="2400" dirty="0" smtClean="0"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برای پياده سازی با گيتهای </a:t>
            </a:r>
            <a:r>
              <a:rPr lang="en-US" sz="2400" dirty="0" smtClean="0">
                <a:cs typeface="Nazanin" pitchFamily="2" charset="-78"/>
              </a:rPr>
              <a:t>NOR</a:t>
            </a:r>
            <a:r>
              <a:rPr lang="fa-IR" sz="2400" dirty="0" smtClean="0">
                <a:cs typeface="Nazanin" pitchFamily="2" charset="-78"/>
              </a:rPr>
              <a:t> ابتدا تابع را به صورت </a:t>
            </a:r>
            <a:r>
              <a:rPr lang="fa-IR" sz="2400" b="1" dirty="0" smtClean="0">
                <a:solidFill>
                  <a:schemeClr val="accent2"/>
                </a:solidFill>
                <a:cs typeface="Nazanin" pitchFamily="2" charset="-78"/>
              </a:rPr>
              <a:t>حاصلضرب جمعها </a:t>
            </a:r>
            <a:r>
              <a:rPr lang="fa-IR" sz="2400" dirty="0" smtClean="0">
                <a:cs typeface="Nazanin" pitchFamily="2" charset="-78"/>
              </a:rPr>
              <a:t>ساده کرده و سپس از هم ارزی های زير استفاده می کنيم.</a:t>
            </a:r>
            <a:endParaRPr lang="en-US" sz="2400" dirty="0" smtClean="0">
              <a:cs typeface="Nazanin" pitchFamily="2" charset="-78"/>
            </a:endParaRPr>
          </a:p>
        </p:txBody>
      </p:sp>
      <p:pic>
        <p:nvPicPr>
          <p:cNvPr id="141316" name="Rectangle 1771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276618"/>
            <a:ext cx="56388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Shape 12083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57250"/>
            <a:ext cx="8229600" cy="4525963"/>
          </a:xfrm>
        </p:spPr>
        <p:txBody>
          <a:bodyPr lIns="92075" tIns="46038" rIns="92075" bIns="46038"/>
          <a:lstStyle/>
          <a:p>
            <a:pPr algn="r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تابع زير را با گيتهاي </a:t>
            </a:r>
            <a:r>
              <a:rPr lang="en-US" sz="2400" dirty="0" smtClean="0">
                <a:cs typeface="Nazanin" pitchFamily="2" charset="-78"/>
              </a:rPr>
              <a:t>NOR</a:t>
            </a:r>
            <a:r>
              <a:rPr lang="fa-IR" sz="2400" dirty="0" smtClean="0">
                <a:cs typeface="Nazanin" pitchFamily="2" charset="-78"/>
              </a:rPr>
              <a:t> پياده سازی کنيد:</a:t>
            </a:r>
          </a:p>
          <a:p>
            <a:pPr algn="r" rtl="1" eaLnBrk="1" hangingPunct="1">
              <a:buFont typeface="Wingdings" pitchFamily="2" charset="2"/>
              <a:buChar char="q"/>
            </a:pPr>
            <a:endParaRPr lang="fa-IR" sz="2400" b="1" i="1" dirty="0" smtClean="0">
              <a:solidFill>
                <a:schemeClr val="tx2"/>
              </a:solidFill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endParaRPr lang="en-US" sz="2400" dirty="0" smtClean="0">
              <a:cs typeface="Nazanin" pitchFamily="2" charset="-78"/>
            </a:endParaRPr>
          </a:p>
          <a:p>
            <a:pPr algn="r" rtl="1" eaLnBrk="1" hangingPunct="1">
              <a:buFont typeface="Wingdings" pitchFamily="2" charset="2"/>
              <a:buChar char="q"/>
            </a:pPr>
            <a:endParaRPr lang="en-US" sz="2400" dirty="0" smtClean="0">
              <a:cs typeface="Nazanin" pitchFamily="2" charset="-78"/>
            </a:endParaRPr>
          </a:p>
          <a:p>
            <a:pPr algn="r" rtl="1" eaLnBrk="1" hangingPunct="1">
              <a:buNone/>
            </a:pPr>
            <a:endParaRPr lang="en-US" sz="2400" dirty="0" smtClean="0">
              <a:cs typeface="Nazanin" pitchFamily="2" charset="-78"/>
            </a:endParaRPr>
          </a:p>
        </p:txBody>
      </p:sp>
      <p:pic>
        <p:nvPicPr>
          <p:cNvPr id="118788" name="Rectangle 1208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513" y="4508521"/>
            <a:ext cx="57864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hape 4"/>
          <p:cNvSpPr txBox="1">
            <a:spLocks noChangeArrowheads="1"/>
          </p:cNvSpPr>
          <p:nvPr/>
        </p:nvSpPr>
        <p:spPr bwMode="auto">
          <a:xfrm>
            <a:off x="7529562" y="60324"/>
            <a:ext cx="1543032" cy="72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مثال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graphicFrame>
        <p:nvGraphicFramePr>
          <p:cNvPr id="735234" name="Object 2"/>
          <p:cNvGraphicFramePr>
            <a:graphicFrameLocks noChangeAspect="1"/>
          </p:cNvGraphicFramePr>
          <p:nvPr/>
        </p:nvGraphicFramePr>
        <p:xfrm>
          <a:off x="428596" y="1142984"/>
          <a:ext cx="3540129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717" name="Equation" r:id="rId4" imgW="1244520" imgH="571320" progId="Equation.3">
                  <p:embed/>
                </p:oleObj>
              </mc:Choice>
              <mc:Fallback>
                <p:oleObj name="Equation" r:id="rId4" imgW="1244520" imgH="571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1142984"/>
                        <a:ext cx="3540129" cy="1552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32" y="428604"/>
            <a:ext cx="5133975" cy="639750"/>
          </a:xfrm>
        </p:spPr>
        <p:txBody>
          <a:bodyPr/>
          <a:lstStyle/>
          <a:p>
            <a:pPr lvl="1" algn="l">
              <a:buFont typeface="Wingdings" pitchFamily="2" charset="2"/>
              <a:buChar char="q"/>
            </a:pPr>
            <a:r>
              <a:rPr lang="en-US" sz="2500" dirty="0"/>
              <a:t>Find Product-of-Sums form.</a:t>
            </a:r>
          </a:p>
        </p:txBody>
      </p:sp>
      <p:pic>
        <p:nvPicPr>
          <p:cNvPr id="1312781" name="Picture 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33966" y="2643182"/>
            <a:ext cx="3810000" cy="1752600"/>
          </a:xfrm>
          <a:noFill/>
          <a:ln/>
        </p:spPr>
      </p:pic>
      <p:sp>
        <p:nvSpPr>
          <p:cNvPr id="9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C9AD5-D8A7-44BD-873A-EE1406EAFB06}" type="slidenum">
              <a:rPr lang="en-US"/>
              <a:pPr/>
              <a:t>22</a:t>
            </a:fld>
            <a:endParaRPr lang="en-US"/>
          </a:p>
        </p:txBody>
      </p:sp>
      <p:sp>
        <p:nvSpPr>
          <p:cNvPr id="1312773" name="Rectangle 5"/>
          <p:cNvSpPr>
            <a:spLocks noChangeArrowheads="1"/>
          </p:cNvSpPr>
          <p:nvPr/>
        </p:nvSpPr>
        <p:spPr bwMode="auto">
          <a:xfrm>
            <a:off x="71406" y="3087691"/>
            <a:ext cx="446405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1828" tIns="50914" rIns="101828" bIns="50914"/>
          <a:lstStyle/>
          <a:p>
            <a:pPr marL="742950" lvl="1" indent="-285750" algn="l" rtl="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500" b="0" dirty="0">
                <a:solidFill>
                  <a:srgbClr val="0000FF"/>
                </a:solidFill>
                <a:latin typeface="Arial" charset="0"/>
                <a:cs typeface="Zar" pitchFamily="2" charset="-78"/>
              </a:rPr>
              <a:t>Inventers can be added</a:t>
            </a:r>
          </a:p>
        </p:txBody>
      </p:sp>
      <p:sp>
        <p:nvSpPr>
          <p:cNvPr id="1312776" name="Rectangle 8"/>
          <p:cNvSpPr>
            <a:spLocks noChangeArrowheads="1"/>
          </p:cNvSpPr>
          <p:nvPr/>
        </p:nvSpPr>
        <p:spPr bwMode="auto">
          <a:xfrm>
            <a:off x="107950" y="5016517"/>
            <a:ext cx="446405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1828" tIns="50914" rIns="101828" bIns="50914"/>
          <a:lstStyle/>
          <a:p>
            <a:pPr marL="742950" lvl="1" indent="-285750" algn="l" rtl="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500" b="0" dirty="0">
                <a:solidFill>
                  <a:srgbClr val="0000FF"/>
                </a:solidFill>
                <a:latin typeface="Arial" charset="0"/>
                <a:cs typeface="Zar" pitchFamily="2" charset="-78"/>
              </a:rPr>
              <a:t>Equivalent NOR-only</a:t>
            </a:r>
          </a:p>
        </p:txBody>
      </p:sp>
      <p:pic>
        <p:nvPicPr>
          <p:cNvPr id="1312779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012820"/>
            <a:ext cx="230505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12785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4935559"/>
            <a:ext cx="367030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3962432" y="122238"/>
            <a:ext cx="5181600" cy="734994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پیاده سازی فقط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NOR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1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1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1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1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773" grpId="0"/>
      <p:bldP spid="13127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304800" y="357166"/>
            <a:ext cx="690605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accent2"/>
                </a:solidFill>
              </a:rPr>
              <a:t>Bubble-pushing</a:t>
            </a:r>
            <a:r>
              <a:rPr lang="en-US" dirty="0" smtClean="0"/>
              <a:t> </a:t>
            </a:r>
            <a:r>
              <a:rPr lang="en-US" dirty="0"/>
              <a:t>produces non-standard gate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 Solution</a:t>
            </a:r>
            <a:r>
              <a:rPr lang="en-US" dirty="0"/>
              <a:t>: </a:t>
            </a:r>
            <a:r>
              <a:rPr lang="en-US" b="1" dirty="0">
                <a:solidFill>
                  <a:srgbClr val="C00000"/>
                </a:solidFill>
              </a:rPr>
              <a:t>inverters</a:t>
            </a: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5638800" y="4495800"/>
            <a:ext cx="3352800" cy="2362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 descr="Picture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09" y="1629377"/>
            <a:ext cx="8352382" cy="465714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3335-9E93-4E7A-A7F9-18460B09EF1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" name="Picture 2" descr="Nand-nor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28790"/>
            <a:ext cx="7652761" cy="4914920"/>
          </a:xfrm>
          <a:prstGeom prst="rect">
            <a:avLst/>
          </a:prstGeom>
        </p:spPr>
      </p:pic>
      <p:graphicFrame>
        <p:nvGraphicFramePr>
          <p:cNvPr id="686082" name="Object 2"/>
          <p:cNvGraphicFramePr>
            <a:graphicFrameLocks noChangeAspect="1"/>
          </p:cNvGraphicFramePr>
          <p:nvPr/>
        </p:nvGraphicFramePr>
        <p:xfrm>
          <a:off x="409579" y="868363"/>
          <a:ext cx="4090983" cy="560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4501" name="Equation" r:id="rId4" imgW="1409400" imgH="190440" progId="Equation.3">
                  <p:embed/>
                </p:oleObj>
              </mc:Choice>
              <mc:Fallback>
                <p:oleObj name="Equation" r:id="rId4" imgW="140940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9" y="868363"/>
                        <a:ext cx="4090983" cy="5603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138242"/>
          <p:cNvSpPr txBox="1">
            <a:spLocks noChangeArrowheads="1"/>
          </p:cNvSpPr>
          <p:nvPr/>
        </p:nvSpPr>
        <p:spPr bwMode="auto">
          <a:xfrm>
            <a:off x="3071802" y="214290"/>
            <a:ext cx="5786478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تابع زیر را به دو فرم پیاده سازی می نماییم: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6" name="Text Placeholder 138242"/>
          <p:cNvSpPr txBox="1">
            <a:spLocks noChangeArrowheads="1"/>
          </p:cNvSpPr>
          <p:nvPr/>
        </p:nvSpPr>
        <p:spPr bwMode="auto">
          <a:xfrm>
            <a:off x="7286676" y="3857628"/>
            <a:ext cx="1071538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  <a:r>
              <a:rPr lang="fa-IR" kern="0" dirty="0" smtClean="0">
                <a:latin typeface="+mn-lt"/>
                <a:cs typeface="B Lotus" pitchFamily="2" charset="-78"/>
              </a:rPr>
              <a:t>ب)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sp>
        <p:nvSpPr>
          <p:cNvPr id="7" name="Text Placeholder 138242"/>
          <p:cNvSpPr txBox="1">
            <a:spLocks noChangeArrowheads="1"/>
          </p:cNvSpPr>
          <p:nvPr/>
        </p:nvSpPr>
        <p:spPr bwMode="auto">
          <a:xfrm>
            <a:off x="7143768" y="1285860"/>
            <a:ext cx="1214414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</a:t>
            </a:r>
            <a:r>
              <a:rPr lang="fa-IR" kern="0" dirty="0" smtClean="0">
                <a:latin typeface="+mn-lt"/>
                <a:cs typeface="B Lotus" pitchFamily="2" charset="-78"/>
              </a:rPr>
              <a:t>الف)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3214678" y="-24"/>
            <a:ext cx="5857916" cy="796908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طبقات (سطوح) مدارات منطقی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42886" y="785794"/>
            <a:ext cx="840108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شرط لازم برای اینکه یک گیت از سطح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n</a:t>
            </a:r>
            <a:r>
              <a:rPr lang="fa-IR" kern="0" dirty="0" smtClean="0">
                <a:latin typeface="+mn-lt"/>
                <a:cs typeface="B Lotus" pitchFamily="2" charset="-78"/>
              </a:rPr>
              <a:t>ام باشد، اینست که حداقل یکی از ورودیهایش از یک گیت با سطح </a:t>
            </a:r>
            <a:r>
              <a:rPr lang="en-US" sz="2000" kern="0" dirty="0" smtClean="0">
                <a:latin typeface="+mn-lt"/>
                <a:cs typeface="B Lotus" pitchFamily="2" charset="-78"/>
              </a:rPr>
              <a:t>n-1</a:t>
            </a:r>
            <a:r>
              <a:rPr lang="fa-IR" kern="0" dirty="0" smtClean="0">
                <a:latin typeface="+mn-lt"/>
                <a:cs typeface="B Lotus" pitchFamily="2" charset="-78"/>
              </a:rPr>
              <a:t> باشد</a:t>
            </a: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.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pic>
        <p:nvPicPr>
          <p:cNvPr id="5" name="Picture 4" descr="5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00276"/>
            <a:ext cx="8643998" cy="325755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83D9D-6E08-4741-826A-52AA24ED7BDF}" type="slidenum">
              <a:rPr lang="en-US"/>
              <a:pPr/>
              <a:t>26</a:t>
            </a:fld>
            <a:endParaRPr lang="en-US"/>
          </a:p>
        </p:txBody>
      </p:sp>
      <p:sp>
        <p:nvSpPr>
          <p:cNvPr id="517125" name="Rectangle 5"/>
          <p:cNvSpPr>
            <a:spLocks noChangeArrowheads="1"/>
          </p:cNvSpPr>
          <p:nvPr/>
        </p:nvSpPr>
        <p:spPr bwMode="auto">
          <a:xfrm>
            <a:off x="285720" y="214290"/>
            <a:ext cx="86249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 rtl="0">
              <a:buNone/>
            </a:pP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Three-level vs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.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Two-level 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implementation</a:t>
            </a:r>
          </a:p>
        </p:txBody>
      </p:sp>
      <p:sp>
        <p:nvSpPr>
          <p:cNvPr id="517126" name="Line 6"/>
          <p:cNvSpPr>
            <a:spLocks noChangeShapeType="1"/>
          </p:cNvSpPr>
          <p:nvPr/>
        </p:nvSpPr>
        <p:spPr bwMode="auto">
          <a:xfrm>
            <a:off x="1219200" y="714356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17127" name="Line 7"/>
          <p:cNvSpPr>
            <a:spLocks noChangeShapeType="1"/>
          </p:cNvSpPr>
          <p:nvPr/>
        </p:nvSpPr>
        <p:spPr bwMode="auto">
          <a:xfrm rot="-2366566">
            <a:off x="4724400" y="690853"/>
            <a:ext cx="1588" cy="838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17128" name="Rectangle 8"/>
          <p:cNvSpPr>
            <a:spLocks noChangeArrowheads="1"/>
          </p:cNvSpPr>
          <p:nvPr/>
        </p:nvSpPr>
        <p:spPr bwMode="auto">
          <a:xfrm>
            <a:off x="333404" y="4714884"/>
            <a:ext cx="8382000" cy="966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 rtl="0">
              <a:buFont typeface="Wingdings" pitchFamily="2" charset="2"/>
              <a:buChar char="q"/>
            </a:pPr>
            <a:r>
              <a:rPr kumimoji="1" lang="en-US" sz="2400" dirty="0">
                <a:latin typeface="Arial" pitchFamily="34" charset="0"/>
              </a:rPr>
              <a:t>Two-level implementation normally preferred due to delay importance.</a:t>
            </a:r>
          </a:p>
        </p:txBody>
      </p:sp>
      <p:pic>
        <p:nvPicPr>
          <p:cNvPr id="887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43050"/>
            <a:ext cx="83820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5572140"/>
            <a:ext cx="3238500" cy="7334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019180" y="1020761"/>
            <a:ext cx="3448050" cy="1911350"/>
            <a:chOff x="288" y="1237"/>
            <a:chExt cx="2172" cy="1204"/>
          </a:xfrm>
        </p:grpSpPr>
        <p:graphicFrame>
          <p:nvGraphicFramePr>
            <p:cNvPr id="148483" name="Object 3"/>
            <p:cNvGraphicFramePr>
              <a:graphicFrameLocks noChangeAspect="1"/>
            </p:cNvGraphicFramePr>
            <p:nvPr/>
          </p:nvGraphicFramePr>
          <p:xfrm>
            <a:off x="288" y="1237"/>
            <a:ext cx="2172" cy="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0656" name="Artwork" r:id="rId3" imgW="2172003" imgH="961905" progId="">
                    <p:embed/>
                  </p:oleObj>
                </mc:Choice>
                <mc:Fallback>
                  <p:oleObj name="Artwork" r:id="rId3" imgW="2172003" imgH="961905" progId="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" y="1237"/>
                          <a:ext cx="2172" cy="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2712" name="Text Box 8"/>
            <p:cNvSpPr txBox="1">
              <a:spLocks noChangeArrowheads="1"/>
            </p:cNvSpPr>
            <p:nvPr/>
          </p:nvSpPr>
          <p:spPr bwMode="auto">
            <a:xfrm>
              <a:off x="513" y="2208"/>
              <a:ext cx="129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800" dirty="0"/>
                <a:t>Two-level AND-OR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262206" y="3163902"/>
            <a:ext cx="4800600" cy="1992313"/>
            <a:chOff x="1152" y="2595"/>
            <a:chExt cx="3024" cy="1255"/>
          </a:xfrm>
        </p:grpSpPr>
        <p:graphicFrame>
          <p:nvGraphicFramePr>
            <p:cNvPr id="148482" name="Object 2"/>
            <p:cNvGraphicFramePr>
              <a:graphicFrameLocks noChangeAspect="1"/>
            </p:cNvGraphicFramePr>
            <p:nvPr/>
          </p:nvGraphicFramePr>
          <p:xfrm>
            <a:off x="1152" y="2595"/>
            <a:ext cx="3024" cy="10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0657" name="Artwork" r:id="rId5" imgW="3172268" imgH="1104762" progId="">
                    <p:embed/>
                  </p:oleObj>
                </mc:Choice>
                <mc:Fallback>
                  <p:oleObj name="Artwork" r:id="rId5" imgW="3172268" imgH="1104762" progId="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2595"/>
                          <a:ext cx="3024" cy="10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2713" name="Text Box 9"/>
            <p:cNvSpPr txBox="1">
              <a:spLocks noChangeArrowheads="1"/>
            </p:cNvSpPr>
            <p:nvPr/>
          </p:nvSpPr>
          <p:spPr bwMode="auto">
            <a:xfrm>
              <a:off x="1988" y="3617"/>
              <a:ext cx="14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rtl="0">
                <a:buNone/>
              </a:pPr>
              <a:r>
                <a:rPr lang="en-US" sz="1800" dirty="0"/>
                <a:t>Three-level equivalent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5495956" y="950925"/>
            <a:ext cx="3505200" cy="1906587"/>
            <a:chOff x="2928" y="1237"/>
            <a:chExt cx="2208" cy="1201"/>
          </a:xfrm>
        </p:grpSpPr>
        <p:graphicFrame>
          <p:nvGraphicFramePr>
            <p:cNvPr id="148481" name="Object 1"/>
            <p:cNvGraphicFramePr>
              <a:graphicFrameLocks noChangeAspect="1"/>
            </p:cNvGraphicFramePr>
            <p:nvPr/>
          </p:nvGraphicFramePr>
          <p:xfrm>
            <a:off x="2928" y="1237"/>
            <a:ext cx="2208" cy="9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0658" name="Artwork" r:id="rId7" imgW="2180952" imgH="961905" progId="">
                    <p:embed/>
                  </p:oleObj>
                </mc:Choice>
                <mc:Fallback>
                  <p:oleObj name="Artwork" r:id="rId7" imgW="2180952" imgH="961905" progId="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1237"/>
                          <a:ext cx="2208" cy="9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2714" name="Text Box 10"/>
            <p:cNvSpPr txBox="1">
              <a:spLocks noChangeArrowheads="1"/>
            </p:cNvSpPr>
            <p:nvPr/>
          </p:nvSpPr>
          <p:spPr bwMode="auto">
            <a:xfrm>
              <a:off x="2957" y="2205"/>
              <a:ext cx="16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rtl="0">
                <a:buNone/>
              </a:pPr>
              <a:r>
                <a:rPr lang="en-US" sz="1800" dirty="0"/>
                <a:t>Two-level NAND-NAND</a:t>
              </a:r>
            </a:p>
          </p:txBody>
        </p:sp>
      </p:grp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38896" y="5072074"/>
            <a:ext cx="6619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b="1" i="1" dirty="0" smtClean="0">
                <a:solidFill>
                  <a:schemeClr val="accent2"/>
                </a:solidFill>
              </a:rPr>
              <a:t>Conclude</a:t>
            </a:r>
            <a:r>
              <a:rPr lang="en-US" sz="2400" b="1" i="1" dirty="0">
                <a:solidFill>
                  <a:schemeClr val="accent2"/>
                </a:solidFill>
              </a:rPr>
              <a:t>:</a:t>
            </a:r>
          </a:p>
          <a:p>
            <a:pPr algn="l" rtl="0">
              <a:buNone/>
            </a:pPr>
            <a:r>
              <a:rPr lang="en-US" sz="2400" dirty="0"/>
              <a:t>	given circuit ==&gt; many equivalent equations</a:t>
            </a:r>
          </a:p>
          <a:p>
            <a:pPr algn="l" rtl="0">
              <a:buNone/>
            </a:pPr>
            <a:r>
              <a:rPr lang="en-US" sz="2400" dirty="0"/>
              <a:t>	circuit does not determine </a:t>
            </a:r>
            <a:r>
              <a:rPr lang="en-US" sz="2400" dirty="0" smtClean="0"/>
              <a:t>equation</a:t>
            </a:r>
          </a:p>
          <a:p>
            <a:pPr lvl="2" algn="l" rtl="0">
              <a:buNone/>
            </a:pPr>
            <a:r>
              <a:rPr lang="en-US" sz="2400" dirty="0" smtClean="0"/>
              <a:t> Equation does not determine circuit</a:t>
            </a:r>
            <a:endParaRPr lang="en-US" sz="2400" dirty="0"/>
          </a:p>
        </p:txBody>
      </p:sp>
      <p:graphicFrame>
        <p:nvGraphicFramePr>
          <p:cNvPr id="880647" name="Object 7"/>
          <p:cNvGraphicFramePr>
            <a:graphicFrameLocks noChangeAspect="1"/>
          </p:cNvGraphicFramePr>
          <p:nvPr/>
        </p:nvGraphicFramePr>
        <p:xfrm>
          <a:off x="142844" y="214313"/>
          <a:ext cx="28146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59" name="Equation" r:id="rId9" imgW="1117440" imgH="190440" progId="Equation.3">
                  <p:embed/>
                </p:oleObj>
              </mc:Choice>
              <mc:Fallback>
                <p:oleObj name="Equation" r:id="rId9" imgW="1117440" imgH="1904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4" y="214313"/>
                        <a:ext cx="2814638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46018"/>
            <a:ext cx="3103563" cy="668338"/>
          </a:xfrm>
          <a:prstGeom prst="rect">
            <a:avLst/>
          </a:prstGeom>
          <a:noFill/>
        </p:spPr>
      </p:pic>
      <p:pic>
        <p:nvPicPr>
          <p:cNvPr id="3717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5038" y="2143116"/>
            <a:ext cx="2743200" cy="466725"/>
          </a:xfrm>
          <a:prstGeom prst="rect">
            <a:avLst/>
          </a:prstGeom>
          <a:noFill/>
        </p:spPr>
      </p:pic>
      <p:pic>
        <p:nvPicPr>
          <p:cNvPr id="37171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3275" y="785794"/>
            <a:ext cx="5972175" cy="1076325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3124221" y="3071810"/>
            <a:ext cx="5376869" cy="2990850"/>
            <a:chOff x="481015" y="3282950"/>
            <a:chExt cx="5376869" cy="2990850"/>
          </a:xfrm>
        </p:grpSpPr>
        <p:pic>
          <p:nvPicPr>
            <p:cNvPr id="37171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81015" y="3282950"/>
              <a:ext cx="4448175" cy="2990850"/>
            </a:xfrm>
            <a:prstGeom prst="rect">
              <a:avLst/>
            </a:prstGeom>
            <a:noFill/>
          </p:spPr>
        </p:pic>
        <p:pic>
          <p:nvPicPr>
            <p:cNvPr id="371720" name="Picture 8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14359" y="5500702"/>
              <a:ext cx="5343525" cy="7143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fa-IR" dirty="0" smtClean="0"/>
          </a:p>
          <a:p>
            <a:fld id="{80DC6A2A-BB62-4A90-B99E-B970321AAADF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3737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14"/>
            <a:ext cx="3067050" cy="749300"/>
          </a:xfrm>
          <a:prstGeom prst="rect">
            <a:avLst/>
          </a:prstGeom>
          <a:noFill/>
        </p:spPr>
      </p:pic>
      <p:pic>
        <p:nvPicPr>
          <p:cNvPr id="3737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3" y="928670"/>
            <a:ext cx="8777287" cy="1731963"/>
          </a:xfrm>
          <a:prstGeom prst="rect">
            <a:avLst/>
          </a:prstGeom>
          <a:noFill/>
        </p:spPr>
      </p:pic>
      <p:pic>
        <p:nvPicPr>
          <p:cNvPr id="37376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388" y="2857496"/>
            <a:ext cx="4371975" cy="2952750"/>
          </a:xfrm>
          <a:prstGeom prst="rect">
            <a:avLst/>
          </a:prstGeom>
          <a:noFill/>
        </p:spPr>
      </p:pic>
      <p:pic>
        <p:nvPicPr>
          <p:cNvPr id="37376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143380"/>
            <a:ext cx="2647950" cy="542925"/>
          </a:xfrm>
          <a:prstGeom prst="rect">
            <a:avLst/>
          </a:prstGeom>
          <a:noFill/>
        </p:spPr>
      </p:pic>
      <p:cxnSp>
        <p:nvCxnSpPr>
          <p:cNvPr id="8" name="Straight Connector 7"/>
          <p:cNvCxnSpPr/>
          <p:nvPr/>
        </p:nvCxnSpPr>
        <p:spPr bwMode="auto">
          <a:xfrm>
            <a:off x="857224" y="1212834"/>
            <a:ext cx="2143140" cy="1588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457992" y="71414"/>
            <a:ext cx="2543164" cy="796908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پرسش </a:t>
            </a:r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و پاسخ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28596" y="4429132"/>
            <a:ext cx="80772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rtl="0" eaLnBrk="0" hangingPunct="0">
              <a:buNone/>
            </a:pPr>
            <a:r>
              <a:rPr lang="en-US" dirty="0" smtClean="0"/>
              <a:t> </a:t>
            </a:r>
            <a:r>
              <a:rPr lang="en-US" sz="2600" dirty="0">
                <a:latin typeface="Times New Roman" pitchFamily="18" charset="0"/>
              </a:rPr>
              <a:t>NAND and NOR gates are </a:t>
            </a:r>
            <a:r>
              <a:rPr lang="en-US" sz="2600" dirty="0">
                <a:solidFill>
                  <a:srgbClr val="FF0000"/>
                </a:solidFill>
                <a:latin typeface="Times New Roman" pitchFamily="18" charset="0"/>
              </a:rPr>
              <a:t>smaller, faster, </a:t>
            </a:r>
            <a:r>
              <a:rPr lang="en-US" sz="2600" dirty="0">
                <a:latin typeface="Times New Roman" pitchFamily="18" charset="0"/>
              </a:rPr>
              <a:t>and</a:t>
            </a:r>
            <a:r>
              <a:rPr lang="en-US" sz="2600" dirty="0">
                <a:solidFill>
                  <a:srgbClr val="FF0000"/>
                </a:solidFill>
                <a:latin typeface="Times New Roman" pitchFamily="18" charset="0"/>
              </a:rPr>
              <a:t> easier </a:t>
            </a:r>
            <a:r>
              <a:rPr lang="en-US" sz="2600" dirty="0">
                <a:latin typeface="Times New Roman" pitchFamily="18" charset="0"/>
              </a:rPr>
              <a:t>to fabricate with electronic components.  They are the basic gates used in all IC digital logic.</a:t>
            </a:r>
          </a:p>
          <a:p>
            <a:endParaRPr lang="en-US" sz="2600" dirty="0"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7158" y="3286124"/>
            <a:ext cx="83582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چرا مدارات دیجیتال عموما با گیتهای </a:t>
            </a:r>
            <a:r>
              <a:rPr lang="en-US" sz="2000" dirty="0" smtClean="0">
                <a:solidFill>
                  <a:srgbClr val="C00000"/>
                </a:solidFill>
                <a:cs typeface="B Lotus" pitchFamily="2" charset="-78"/>
              </a:rPr>
              <a:t>NAND/NOR</a:t>
            </a:r>
            <a:r>
              <a:rPr lang="fa-IR" dirty="0" smtClean="0">
                <a:cs typeface="B Lotus" pitchFamily="2" charset="-78"/>
              </a:rPr>
              <a:t> ساخته میشوند و از گیتهای </a:t>
            </a:r>
            <a:r>
              <a:rPr lang="en-US" sz="2000" dirty="0" smtClean="0">
                <a:cs typeface="B Lotus" pitchFamily="2" charset="-78"/>
              </a:rPr>
              <a:t>AND/OR</a:t>
            </a:r>
            <a:r>
              <a:rPr lang="fa-IR" dirty="0" smtClean="0">
                <a:cs typeface="B Lotus" pitchFamily="2" charset="-78"/>
              </a:rPr>
              <a:t> استفاده نمی شود؟</a:t>
            </a:r>
            <a:endParaRPr lang="fa-IR" dirty="0">
              <a:cs typeface="B Lotus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94485" y="1071546"/>
            <a:ext cx="4144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چرا قوانین دمرگان،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مفید</a:t>
            </a:r>
            <a:r>
              <a:rPr lang="fa-IR" dirty="0" smtClean="0">
                <a:cs typeface="B Lotus" pitchFamily="2" charset="-78"/>
              </a:rPr>
              <a:t> هستند؟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14282" y="1714488"/>
            <a:ext cx="807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rtl="0" eaLnBrk="0" hangingPunct="0">
              <a:buNone/>
            </a:pPr>
            <a:r>
              <a:rPr lang="en-US" dirty="0" smtClean="0"/>
              <a:t> </a:t>
            </a:r>
            <a:r>
              <a:rPr lang="en-US" sz="2600" dirty="0" smtClean="0"/>
              <a:t>It allows</a:t>
            </a:r>
            <a:r>
              <a:rPr lang="fa-IR" sz="2600" dirty="0" smtClean="0"/>
              <a:t> </a:t>
            </a:r>
            <a:r>
              <a:rPr lang="en-US" sz="2600" dirty="0" smtClean="0"/>
              <a:t>us to build functions using only one gate type</a:t>
            </a:r>
            <a:r>
              <a:rPr lang="en-US" sz="2600" dirty="0" smtClean="0">
                <a:latin typeface="Times New Roman" pitchFamily="18" charset="0"/>
              </a:rPr>
              <a:t>.</a:t>
            </a:r>
            <a:endParaRPr lang="en-US" sz="2600" dirty="0">
              <a:latin typeface="Times New Roman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11700" y="5906176"/>
            <a:ext cx="83465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dirty="0"/>
              <a:t>NANDs, NORs have </a:t>
            </a:r>
            <a:r>
              <a:rPr lang="en-US" b="1" dirty="0">
                <a:solidFill>
                  <a:schemeClr val="accent2"/>
                </a:solidFill>
              </a:rPr>
              <a:t>fewer</a:t>
            </a:r>
            <a:r>
              <a:rPr lang="en-US" dirty="0"/>
              <a:t> transistors than ANDs, </a:t>
            </a:r>
            <a:r>
              <a:rPr lang="en-US" dirty="0" smtClean="0"/>
              <a:t>ORs</a:t>
            </a:r>
            <a:endParaRPr lang="en-US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57728" y="71414"/>
            <a:ext cx="4614866" cy="796908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انواع </a:t>
            </a:r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شکل مدارات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دو طبقه</a:t>
            </a:r>
            <a:endParaRPr lang="en-US" sz="2000" dirty="0">
              <a:latin typeface="Times New Roman" pitchFamily="18" charset="0"/>
              <a:cs typeface="Zar" pitchFamily="2" charset="-78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857232"/>
            <a:ext cx="8401080" cy="1857388"/>
          </a:xfrm>
        </p:spPr>
        <p:txBody>
          <a:bodyPr>
            <a:normAutofit lnSpcReduction="10000"/>
          </a:bodyPr>
          <a:lstStyle/>
          <a:p>
            <a:pPr algn="just" rtl="1">
              <a:buFont typeface="Wingdings" pitchFamily="2" charset="2"/>
              <a:buChar char=";"/>
            </a:pPr>
            <a:r>
              <a:rPr lang="fa-IR" sz="2800" dirty="0" smtClean="0">
                <a:cs typeface="B Lotus" pitchFamily="2" charset="-78"/>
              </a:rPr>
              <a:t> هر </a:t>
            </a:r>
            <a:r>
              <a:rPr lang="fa-IR" sz="2800" dirty="0">
                <a:cs typeface="B Lotus" pitchFamily="2" charset="-78"/>
              </a:rPr>
              <a:t>تابع جبری با هر شکل و </a:t>
            </a:r>
            <a:r>
              <a:rPr lang="fa-IR" sz="2800" dirty="0" smtClean="0">
                <a:cs typeface="B Lotus" pitchFamily="2" charset="-78"/>
              </a:rPr>
              <a:t>اندازه‌ای  </a:t>
            </a:r>
            <a:r>
              <a:rPr lang="fa-IR" sz="2800" dirty="0">
                <a:cs typeface="B Lotus" pitchFamily="2" charset="-78"/>
              </a:rPr>
              <a:t>با استفاده از یک </a:t>
            </a:r>
            <a:r>
              <a:rPr lang="fa-IR" sz="2800" dirty="0" smtClean="0">
                <a:cs typeface="B Lotus" pitchFamily="2" charset="-78"/>
              </a:rPr>
              <a:t>جدول درستی </a:t>
            </a:r>
            <a:r>
              <a:rPr lang="fa-IR" sz="2800" dirty="0">
                <a:cs typeface="B Lotus" pitchFamily="2" charset="-78"/>
              </a:rPr>
              <a:t>قابل نمایش </a:t>
            </a:r>
            <a:r>
              <a:rPr lang="fa-IR" sz="2800" dirty="0" smtClean="0">
                <a:cs typeface="B Lotus" pitchFamily="2" charset="-78"/>
              </a:rPr>
              <a:t>به </a:t>
            </a:r>
            <a:r>
              <a:rPr lang="fa-IR" sz="2800" dirty="0">
                <a:cs typeface="B Lotus" pitchFamily="2" charset="-78"/>
              </a:rPr>
              <a:t>فرم </a:t>
            </a:r>
            <a:r>
              <a:rPr lang="fa-IR" sz="2800" dirty="0" smtClean="0">
                <a:cs typeface="B Lotus" pitchFamily="2" charset="-78"/>
              </a:rPr>
              <a:t>دو طبقه  </a:t>
            </a:r>
            <a:r>
              <a:rPr lang="en-US" sz="2800" dirty="0" smtClean="0">
                <a:cs typeface="B Lotus" pitchFamily="2" charset="-78"/>
              </a:rPr>
              <a:t>And-Or</a:t>
            </a:r>
            <a:r>
              <a:rPr lang="fa-IR" sz="2800" dirty="0" smtClean="0">
                <a:cs typeface="B Lotus" pitchFamily="2" charset="-78"/>
              </a:rPr>
              <a:t> یا </a:t>
            </a:r>
            <a:r>
              <a:rPr lang="en-US" sz="2800" dirty="0" smtClean="0">
                <a:cs typeface="B Lotus" pitchFamily="2" charset="-78"/>
              </a:rPr>
              <a:t>Or-And</a:t>
            </a:r>
            <a:r>
              <a:rPr lang="fa-IR" sz="2800" dirty="0" smtClean="0">
                <a:cs typeface="B Lotus" pitchFamily="2" charset="-78"/>
              </a:rPr>
              <a:t>  است. </a:t>
            </a:r>
            <a:endParaRPr lang="en-US" sz="2800" dirty="0" smtClean="0">
              <a:cs typeface="B Lotus" pitchFamily="2" charset="-78"/>
            </a:endParaRPr>
          </a:p>
          <a:p>
            <a:pPr algn="just" rtl="1">
              <a:buFont typeface="Wingdings" pitchFamily="2" charset="2"/>
              <a:buChar char=";"/>
            </a:pPr>
            <a:r>
              <a:rPr lang="en-US" sz="2800" dirty="0" smtClean="0"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با </a:t>
            </a:r>
            <a:r>
              <a:rPr lang="fa-IR" sz="2800" dirty="0">
                <a:cs typeface="B Lotus" pitchFamily="2" charset="-78"/>
              </a:rPr>
              <a:t>توجه به اینکه گیت </a:t>
            </a:r>
            <a:r>
              <a:rPr lang="fa-IR" sz="2800" dirty="0" smtClean="0">
                <a:cs typeface="B Lotus" pitchFamily="2" charset="-78"/>
              </a:rPr>
              <a:t>های </a:t>
            </a:r>
            <a:r>
              <a:rPr lang="en-US" sz="2800" dirty="0" smtClean="0">
                <a:cs typeface="B Lotus" pitchFamily="2" charset="-78"/>
              </a:rPr>
              <a:t>Nor</a:t>
            </a:r>
            <a:r>
              <a:rPr lang="fa-IR" sz="2800" dirty="0" smtClean="0">
                <a:cs typeface="B Lotus" pitchFamily="2" charset="-78"/>
              </a:rPr>
              <a:t> و </a:t>
            </a:r>
            <a:r>
              <a:rPr lang="en-US" sz="2800" dirty="0" err="1" smtClean="0">
                <a:cs typeface="B Lotus" pitchFamily="2" charset="-78"/>
              </a:rPr>
              <a:t>Nand</a:t>
            </a:r>
            <a:r>
              <a:rPr lang="fa-IR" sz="2800" dirty="0" smtClean="0">
                <a:cs typeface="B Lotus" pitchFamily="2" charset="-78"/>
              </a:rPr>
              <a:t> نیز مفیداند. </a:t>
            </a:r>
            <a:r>
              <a:rPr lang="fa-IR" sz="2800" dirty="0">
                <a:cs typeface="B Lotus" pitchFamily="2" charset="-78"/>
              </a:rPr>
              <a:t>فرم های </a:t>
            </a:r>
            <a:r>
              <a:rPr lang="fa-IR" sz="2800" dirty="0" smtClean="0">
                <a:cs typeface="B Lotus" pitchFamily="2" charset="-78"/>
              </a:rPr>
              <a:t>دو </a:t>
            </a:r>
            <a:r>
              <a:rPr lang="fa-IR" sz="2800" dirty="0">
                <a:cs typeface="B Lotus" pitchFamily="2" charset="-78"/>
              </a:rPr>
              <a:t>طبقه دیگری </a:t>
            </a:r>
            <a:r>
              <a:rPr lang="fa-IR" sz="2800" dirty="0" smtClean="0">
                <a:cs typeface="B Lotus" pitchFamily="2" charset="-78"/>
              </a:rPr>
              <a:t>نیز وجود </a:t>
            </a:r>
            <a:r>
              <a:rPr lang="fa-IR" sz="2800" dirty="0">
                <a:cs typeface="B Lotus" pitchFamily="2" charset="-78"/>
              </a:rPr>
              <a:t>دارد.</a:t>
            </a:r>
            <a:endParaRPr lang="en-US" sz="2800" dirty="0">
              <a:cs typeface="B Lotus" pitchFamily="2" charset="-78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71472" y="2786058"/>
            <a:ext cx="4214842" cy="3584289"/>
            <a:chOff x="928662" y="1844675"/>
            <a:chExt cx="5948388" cy="4938267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928662" y="2133601"/>
              <a:ext cx="1655762" cy="53643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fa-IR" sz="2400" dirty="0">
                  <a:cs typeface="B Lotus" pitchFamily="2" charset="-78"/>
                </a:rPr>
                <a:t>طبقه </a:t>
              </a:r>
              <a:r>
                <a:rPr lang="fa-IR" sz="2400" dirty="0" smtClean="0">
                  <a:cs typeface="B Lotus" pitchFamily="2" charset="-78"/>
                </a:rPr>
                <a:t>صفر</a:t>
              </a:r>
              <a:endParaRPr lang="en-US" sz="2400" dirty="0">
                <a:cs typeface="B Lotus" pitchFamily="2" charset="-78"/>
              </a:endParaRPr>
            </a:p>
          </p:txBody>
        </p:sp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1000100" y="4000504"/>
              <a:ext cx="1439862" cy="579438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Not</a:t>
              </a: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2643174" y="2060575"/>
              <a:ext cx="1800224" cy="53643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fa-IR" sz="2400" dirty="0">
                  <a:cs typeface="B Lotus" pitchFamily="2" charset="-78"/>
                </a:rPr>
                <a:t>طبقه </a:t>
              </a:r>
              <a:r>
                <a:rPr lang="fa-IR" sz="2400" dirty="0" smtClean="0">
                  <a:cs typeface="B Lotus" pitchFamily="2" charset="-78"/>
                </a:rPr>
                <a:t>یک</a:t>
              </a:r>
              <a:endParaRPr lang="en-US" sz="2400" dirty="0">
                <a:cs typeface="B Lotus" pitchFamily="2" charset="-78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929190" y="2133601"/>
              <a:ext cx="1512888" cy="53643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fa-IR" sz="2400" dirty="0">
                  <a:cs typeface="B Lotus" pitchFamily="2" charset="-78"/>
                </a:rPr>
                <a:t>طبقه </a:t>
              </a:r>
              <a:r>
                <a:rPr lang="fa-IR" sz="2400" dirty="0" smtClean="0">
                  <a:cs typeface="B Lotus" pitchFamily="2" charset="-78"/>
                </a:rPr>
                <a:t>دو</a:t>
              </a:r>
              <a:endParaRPr lang="en-US" sz="2400" dirty="0">
                <a:cs typeface="B Lotus" pitchFamily="2" charset="-78"/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2167717" y="2924175"/>
              <a:ext cx="4608512" cy="385876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And </a:t>
              </a:r>
              <a:r>
                <a:rPr lang="fa-IR" sz="3200" i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fa-IR" sz="3200" i="1" dirty="0" smtClean="0"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en-US" sz="3200" i="1" dirty="0" smtClean="0">
                  <a:cs typeface="Times New Roman" pitchFamily="18" charset="0"/>
                </a:rPr>
                <a:t>Or</a:t>
              </a:r>
              <a:r>
                <a:rPr lang="fa-IR" sz="3200" i="1" dirty="0" smtClean="0">
                  <a:cs typeface="Times New Roman" pitchFamily="18" charset="0"/>
                </a:rPr>
                <a:t> </a:t>
              </a:r>
              <a:r>
                <a:rPr lang="en-US" sz="3200" i="1" dirty="0" smtClean="0">
                  <a:cs typeface="Times New Roman" pitchFamily="18" charset="0"/>
                </a:rPr>
                <a:t> </a:t>
              </a:r>
              <a:endParaRPr lang="en-US" sz="3200" i="1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ct val="50000"/>
                </a:spcBef>
                <a:buNone/>
              </a:pPr>
              <a:r>
                <a:rPr lang="en-US" sz="3200" i="1" dirty="0" smtClean="0">
                  <a:cs typeface="Times New Roman" pitchFamily="18" charset="0"/>
                </a:rPr>
                <a:t>And            Or  </a:t>
              </a:r>
              <a:endParaRPr lang="en-US" sz="3200" i="1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ct val="50000"/>
                </a:spcBef>
                <a:buNone/>
              </a:pPr>
              <a:r>
                <a:rPr lang="en-US" sz="3200" i="1" dirty="0" err="1">
                  <a:latin typeface="Times New Roman" pitchFamily="18" charset="0"/>
                  <a:cs typeface="Times New Roman" pitchFamily="18" charset="0"/>
                </a:rPr>
                <a:t>Nand</a:t>
              </a: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3200" i="1" dirty="0" err="1" smtClean="0">
                  <a:latin typeface="Times New Roman" pitchFamily="18" charset="0"/>
                  <a:cs typeface="Times New Roman" pitchFamily="18" charset="0"/>
                </a:rPr>
                <a:t>Nand</a:t>
              </a:r>
              <a:endParaRPr lang="en-US" sz="3200" i="1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ct val="50000"/>
                </a:spcBef>
                <a:buNone/>
              </a:pP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Nor         </a:t>
              </a:r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i="1" dirty="0" err="1" smtClean="0">
                  <a:latin typeface="Times New Roman" pitchFamily="18" charset="0"/>
                  <a:cs typeface="Times New Roman" pitchFamily="18" charset="0"/>
                </a:rPr>
                <a:t>Nor</a:t>
              </a:r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endParaRPr lang="en-US" sz="32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>
              <a:off x="1403350" y="2781300"/>
              <a:ext cx="5473700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2771775" y="1844675"/>
              <a:ext cx="0" cy="424815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4859338" y="1844675"/>
              <a:ext cx="0" cy="424815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43282" y="142852"/>
            <a:ext cx="5829312" cy="654032"/>
          </a:xfrm>
        </p:spPr>
        <p:txBody>
          <a:bodyPr/>
          <a:lstStyle/>
          <a:p>
            <a:pPr algn="r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حالات </a:t>
            </a:r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ممکن مدارات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دو </a:t>
            </a:r>
            <a:r>
              <a:rPr lang="fa-IR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طبقه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28662" y="1285860"/>
            <a:ext cx="6121400" cy="4897437"/>
            <a:chOff x="1258888" y="1484313"/>
            <a:chExt cx="6121400" cy="4897437"/>
          </a:xfrm>
        </p:grpSpPr>
        <p:sp>
          <p:nvSpPr>
            <p:cNvPr id="137219" name="Line 3"/>
            <p:cNvSpPr>
              <a:spLocks noChangeShapeType="1"/>
            </p:cNvSpPr>
            <p:nvPr/>
          </p:nvSpPr>
          <p:spPr bwMode="auto">
            <a:xfrm>
              <a:off x="1258888" y="3789363"/>
              <a:ext cx="612140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20" name="Line 4"/>
            <p:cNvSpPr>
              <a:spLocks noChangeShapeType="1"/>
            </p:cNvSpPr>
            <p:nvPr/>
          </p:nvSpPr>
          <p:spPr bwMode="auto">
            <a:xfrm>
              <a:off x="1258888" y="4724400"/>
              <a:ext cx="612140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21" name="Line 5"/>
            <p:cNvSpPr>
              <a:spLocks noChangeShapeType="1"/>
            </p:cNvSpPr>
            <p:nvPr/>
          </p:nvSpPr>
          <p:spPr bwMode="auto">
            <a:xfrm>
              <a:off x="1258888" y="5589588"/>
              <a:ext cx="612140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22" name="Text Box 6"/>
            <p:cNvSpPr txBox="1">
              <a:spLocks noChangeArrowheads="1"/>
            </p:cNvSpPr>
            <p:nvPr/>
          </p:nvSpPr>
          <p:spPr bwMode="auto">
            <a:xfrm>
              <a:off x="1476375" y="3068638"/>
              <a:ext cx="1152525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 i="1">
                  <a:latin typeface="Times New Roman" pitchFamily="18" charset="0"/>
                  <a:cs typeface="Times New Roman" pitchFamily="18" charset="0"/>
                </a:rPr>
                <a:t>And</a:t>
              </a:r>
            </a:p>
          </p:txBody>
        </p:sp>
        <p:sp>
          <p:nvSpPr>
            <p:cNvPr id="137223" name="Text Box 7"/>
            <p:cNvSpPr txBox="1">
              <a:spLocks noChangeArrowheads="1"/>
            </p:cNvSpPr>
            <p:nvPr/>
          </p:nvSpPr>
          <p:spPr bwMode="auto">
            <a:xfrm>
              <a:off x="1476375" y="3921132"/>
              <a:ext cx="1008063" cy="5794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Or</a:t>
              </a:r>
            </a:p>
          </p:txBody>
        </p:sp>
        <p:sp>
          <p:nvSpPr>
            <p:cNvPr id="137224" name="Text Box 8"/>
            <p:cNvSpPr txBox="1">
              <a:spLocks noChangeArrowheads="1"/>
            </p:cNvSpPr>
            <p:nvPr/>
          </p:nvSpPr>
          <p:spPr bwMode="auto">
            <a:xfrm>
              <a:off x="1571604" y="4868863"/>
              <a:ext cx="1150938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 i="1" dirty="0" err="1">
                  <a:latin typeface="Times New Roman" pitchFamily="18" charset="0"/>
                  <a:cs typeface="Times New Roman" pitchFamily="18" charset="0"/>
                </a:rPr>
                <a:t>Nand</a:t>
              </a:r>
              <a:endParaRPr lang="en-US" sz="32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225" name="Text Box 9"/>
            <p:cNvSpPr txBox="1">
              <a:spLocks noChangeArrowheads="1"/>
            </p:cNvSpPr>
            <p:nvPr/>
          </p:nvSpPr>
          <p:spPr bwMode="auto">
            <a:xfrm>
              <a:off x="1706549" y="5589588"/>
              <a:ext cx="936625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Nor</a:t>
              </a:r>
            </a:p>
          </p:txBody>
        </p:sp>
        <p:sp>
          <p:nvSpPr>
            <p:cNvPr id="137226" name="Line 10"/>
            <p:cNvSpPr>
              <a:spLocks noChangeShapeType="1"/>
            </p:cNvSpPr>
            <p:nvPr/>
          </p:nvSpPr>
          <p:spPr bwMode="auto">
            <a:xfrm>
              <a:off x="3059113" y="1628775"/>
              <a:ext cx="0" cy="4752975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27" name="Line 11"/>
            <p:cNvSpPr>
              <a:spLocks noChangeShapeType="1"/>
            </p:cNvSpPr>
            <p:nvPr/>
          </p:nvSpPr>
          <p:spPr bwMode="auto">
            <a:xfrm>
              <a:off x="1258888" y="2852738"/>
              <a:ext cx="6121400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28" name="Line 12"/>
            <p:cNvSpPr>
              <a:spLocks noChangeShapeType="1"/>
            </p:cNvSpPr>
            <p:nvPr/>
          </p:nvSpPr>
          <p:spPr bwMode="auto">
            <a:xfrm>
              <a:off x="3059113" y="2133600"/>
              <a:ext cx="424973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29" name="Text Box 13"/>
            <p:cNvSpPr txBox="1">
              <a:spLocks noChangeArrowheads="1"/>
            </p:cNvSpPr>
            <p:nvPr/>
          </p:nvSpPr>
          <p:spPr bwMode="auto">
            <a:xfrm>
              <a:off x="1403350" y="2133600"/>
              <a:ext cx="1368425" cy="5794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fa-IR" sz="3200" b="1" dirty="0" smtClean="0">
                  <a:cs typeface="B Lotus" pitchFamily="2" charset="-78"/>
                </a:rPr>
                <a:t>طبقه اول</a:t>
              </a:r>
              <a:endParaRPr lang="en-US" sz="3200" b="1" dirty="0">
                <a:cs typeface="B Lotus" pitchFamily="2" charset="-78"/>
              </a:endParaRPr>
            </a:p>
          </p:txBody>
        </p:sp>
        <p:sp>
          <p:nvSpPr>
            <p:cNvPr id="137230" name="Text Box 14"/>
            <p:cNvSpPr txBox="1">
              <a:spLocks noChangeArrowheads="1"/>
            </p:cNvSpPr>
            <p:nvPr/>
          </p:nvSpPr>
          <p:spPr bwMode="auto">
            <a:xfrm>
              <a:off x="4284663" y="1484313"/>
              <a:ext cx="1512887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fa-IR" sz="3200" b="1" dirty="0">
                  <a:cs typeface="B Lotus" pitchFamily="2" charset="-78"/>
                </a:rPr>
                <a:t>طبقه </a:t>
              </a:r>
              <a:r>
                <a:rPr lang="fa-IR" sz="3200" b="1" dirty="0" smtClean="0">
                  <a:cs typeface="B Lotus" pitchFamily="2" charset="-78"/>
                </a:rPr>
                <a:t>دوم</a:t>
              </a:r>
              <a:endParaRPr lang="en-US" sz="3200" b="1" dirty="0">
                <a:cs typeface="B Lotus" pitchFamily="2" charset="-78"/>
              </a:endParaRPr>
            </a:p>
          </p:txBody>
        </p:sp>
        <p:sp>
          <p:nvSpPr>
            <p:cNvPr id="137231" name="Text Box 15"/>
            <p:cNvSpPr txBox="1">
              <a:spLocks noChangeArrowheads="1"/>
            </p:cNvSpPr>
            <p:nvPr/>
          </p:nvSpPr>
          <p:spPr bwMode="auto">
            <a:xfrm>
              <a:off x="2285984" y="2205038"/>
              <a:ext cx="5040312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And    Or     </a:t>
              </a:r>
              <a:r>
                <a:rPr lang="en-US" sz="3200" i="1" dirty="0" err="1">
                  <a:latin typeface="Times New Roman" pitchFamily="18" charset="0"/>
                  <a:cs typeface="Times New Roman" pitchFamily="18" charset="0"/>
                </a:rPr>
                <a:t>Nand</a:t>
              </a:r>
              <a:r>
                <a:rPr lang="en-US" sz="3200" i="1" dirty="0"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Nor</a:t>
              </a:r>
              <a:endParaRPr lang="en-US" sz="32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232" name="Line 16"/>
            <p:cNvSpPr>
              <a:spLocks noChangeShapeType="1"/>
            </p:cNvSpPr>
            <p:nvPr/>
          </p:nvSpPr>
          <p:spPr bwMode="auto">
            <a:xfrm>
              <a:off x="3995738" y="2133600"/>
              <a:ext cx="0" cy="424815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33" name="Line 17"/>
            <p:cNvSpPr>
              <a:spLocks noChangeShapeType="1"/>
            </p:cNvSpPr>
            <p:nvPr/>
          </p:nvSpPr>
          <p:spPr bwMode="auto">
            <a:xfrm flipH="1">
              <a:off x="4932363" y="2133600"/>
              <a:ext cx="0" cy="424815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34" name="Line 18"/>
            <p:cNvSpPr>
              <a:spLocks noChangeShapeType="1"/>
            </p:cNvSpPr>
            <p:nvPr/>
          </p:nvSpPr>
          <p:spPr bwMode="auto">
            <a:xfrm>
              <a:off x="6227763" y="2133600"/>
              <a:ext cx="0" cy="424815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7235" name="AutoShape 19"/>
            <p:cNvSpPr>
              <a:spLocks noChangeArrowheads="1"/>
            </p:cNvSpPr>
            <p:nvPr/>
          </p:nvSpPr>
          <p:spPr bwMode="auto">
            <a:xfrm>
              <a:off x="4284663" y="3141663"/>
              <a:ext cx="360362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6659563" y="3141663"/>
              <a:ext cx="360362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4284663" y="5805488"/>
              <a:ext cx="360362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8" name="AutoShape 22"/>
            <p:cNvSpPr>
              <a:spLocks noChangeArrowheads="1"/>
            </p:cNvSpPr>
            <p:nvPr/>
          </p:nvSpPr>
          <p:spPr bwMode="auto">
            <a:xfrm>
              <a:off x="6588125" y="5805488"/>
              <a:ext cx="360363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9" name="AutoShape 23"/>
            <p:cNvSpPr>
              <a:spLocks noChangeArrowheads="1"/>
            </p:cNvSpPr>
            <p:nvPr/>
          </p:nvSpPr>
          <p:spPr bwMode="auto">
            <a:xfrm>
              <a:off x="5292725" y="5013325"/>
              <a:ext cx="360363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40" name="AutoShape 24"/>
            <p:cNvSpPr>
              <a:spLocks noChangeArrowheads="1"/>
            </p:cNvSpPr>
            <p:nvPr/>
          </p:nvSpPr>
          <p:spPr bwMode="auto">
            <a:xfrm>
              <a:off x="5435600" y="4005263"/>
              <a:ext cx="360363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41" name="AutoShape 25"/>
            <p:cNvSpPr>
              <a:spLocks noChangeArrowheads="1"/>
            </p:cNvSpPr>
            <p:nvPr/>
          </p:nvSpPr>
          <p:spPr bwMode="auto">
            <a:xfrm>
              <a:off x="3276600" y="5013325"/>
              <a:ext cx="360363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42" name="AutoShape 26"/>
            <p:cNvSpPr>
              <a:spLocks noChangeArrowheads="1"/>
            </p:cNvSpPr>
            <p:nvPr/>
          </p:nvSpPr>
          <p:spPr bwMode="auto">
            <a:xfrm>
              <a:off x="3276600" y="4076700"/>
              <a:ext cx="360363" cy="358775"/>
            </a:xfrm>
            <a:prstGeom prst="star5">
              <a:avLst/>
            </a:prstGeom>
            <a:solidFill>
              <a:srgbClr val="D36779"/>
            </a:solidFill>
            <a:ln w="9525" algn="ctr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5786446" y="122238"/>
            <a:ext cx="3357586" cy="663556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انواع پیاده سازی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931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04898"/>
            <a:ext cx="678180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6000760" y="-24"/>
            <a:ext cx="3143272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انواع پیاده سازی </a:t>
            </a:r>
            <a:endParaRPr 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941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76299"/>
            <a:ext cx="800100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hape 116737"/>
          <p:cNvSpPr>
            <a:spLocks noGrp="1" noChangeArrowheads="1"/>
          </p:cNvSpPr>
          <p:nvPr>
            <p:ph type="title" idx="4294967295"/>
          </p:nvPr>
        </p:nvSpPr>
        <p:spPr>
          <a:xfrm>
            <a:off x="4700588" y="142875"/>
            <a:ext cx="4443412" cy="725488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ساخت مدارهاي تركيبي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14691" name="Shape 116738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285875"/>
            <a:ext cx="8229600" cy="4786313"/>
          </a:xfrm>
        </p:spPr>
        <p:txBody>
          <a:bodyPr lIns="92075" tIns="46038" rIns="92075" bIns="46038"/>
          <a:lstStyle/>
          <a:p>
            <a:pPr lvl="1" algn="just" rtl="1" eaLnBrk="1" hangingPunct="1">
              <a:buFont typeface="Wingdings" pitchFamily="2" charset="2"/>
              <a:buChar char=";"/>
            </a:pPr>
            <a:r>
              <a:rPr lang="fa-IR" sz="2400" dirty="0" smtClean="0">
                <a:cs typeface="Nazanin" pitchFamily="2" charset="-78"/>
                <a:sym typeface="Symbol" pitchFamily="18" charset="2"/>
              </a:rPr>
              <a:t> يكي از ساده‌ترين روشها براي طراحي و ساخت مدار تركيبي، تحقق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/>
            </a:r>
            <a:br>
              <a:rPr lang="en-US" sz="2400" dirty="0" smtClean="0">
                <a:cs typeface="Nazanin" pitchFamily="2" charset="-78"/>
                <a:sym typeface="Symbol" pitchFamily="18" charset="2"/>
              </a:rPr>
            </a:br>
            <a:r>
              <a:rPr lang="fa-IR" sz="24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AND-OR-NOT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مي‌باشد. </a:t>
            </a:r>
            <a:endParaRPr lang="en-US" sz="2400" dirty="0" smtClean="0">
              <a:cs typeface="Nazanin" pitchFamily="2" charset="-78"/>
              <a:sym typeface="Symbol" pitchFamily="18" charset="2"/>
            </a:endParaRPr>
          </a:p>
          <a:p>
            <a:pPr lvl="1" algn="just" rtl="1" eaLnBrk="1" hangingPunct="1">
              <a:buFont typeface="Wingdings" pitchFamily="2" charset="2"/>
              <a:buChar char=";"/>
            </a:pPr>
            <a:r>
              <a:rPr lang="fa-IR" sz="2400" dirty="0" smtClean="0">
                <a:cs typeface="Nazanin" pitchFamily="2" charset="-78"/>
                <a:sym typeface="Symbol" pitchFamily="18" charset="2"/>
              </a:rPr>
              <a:t>در اين روش ابتدا تابع را از روی </a:t>
            </a:r>
            <a:r>
              <a:rPr lang="fa-IR" sz="2400" b="1" dirty="0" smtClean="0">
                <a:solidFill>
                  <a:schemeClr val="accent2"/>
                </a:solidFill>
                <a:cs typeface="Nazanin" pitchFamily="2" charset="-78"/>
                <a:sym typeface="Symbol" pitchFamily="18" charset="2"/>
              </a:rPr>
              <a:t>جدول درستی مدار 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بدست می آوريم و سپس با استفاده از سه نوع گيت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And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و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Or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و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Not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آنرا پياده‌سازي مي‌كنيم. </a:t>
            </a:r>
          </a:p>
          <a:p>
            <a:pPr lvl="1" algn="just" rtl="1" eaLnBrk="1" hangingPunct="1">
              <a:buFont typeface="Wingdings" pitchFamily="2" charset="2"/>
              <a:buChar char=";"/>
            </a:pPr>
            <a:endParaRPr lang="fa-IR" sz="2400" dirty="0" smtClean="0">
              <a:cs typeface="Nazanin" pitchFamily="2" charset="-78"/>
              <a:sym typeface="Symbol" pitchFamily="18" charset="2"/>
            </a:endParaRPr>
          </a:p>
          <a:p>
            <a:pPr lvl="1" algn="just" rtl="1" eaLnBrk="1" hangingPunct="1">
              <a:buFont typeface="Wingdings" pitchFamily="2" charset="2"/>
              <a:buChar char=";"/>
            </a:pPr>
            <a:r>
              <a:rPr lang="fa-IR" sz="2400" dirty="0" smtClean="0">
                <a:cs typeface="Nazanin" pitchFamily="2" charset="-78"/>
                <a:sym typeface="Symbol" pitchFamily="18" charset="2"/>
              </a:rPr>
              <a:t> گاهي اوقات نيز تابع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F΄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را با استفاده از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And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و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Or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پياده كرده و سپس با استفاده از گيت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NOT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خروجي را معكوس كرده و تابع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F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را مي‌سازيم. </a:t>
            </a:r>
            <a:endParaRPr lang="en-US" sz="2400" dirty="0" smtClean="0">
              <a:cs typeface="Nazanin" pitchFamily="2" charset="-78"/>
              <a:sym typeface="Symbol" pitchFamily="18" charset="2"/>
            </a:endParaRPr>
          </a:p>
          <a:p>
            <a:pPr lvl="1" algn="just" rtl="1" eaLnBrk="1" hangingPunct="1">
              <a:buFont typeface="Wingdings" pitchFamily="2" charset="2"/>
              <a:buChar char=";"/>
            </a:pPr>
            <a:endParaRPr lang="en-US" sz="2400" dirty="0" smtClean="0">
              <a:cs typeface="Nazanin" pitchFamily="2" charset="-78"/>
              <a:sym typeface="Symbol" pitchFamily="18" charset="2"/>
            </a:endParaRPr>
          </a:p>
          <a:p>
            <a:pPr lvl="1" algn="just" rtl="1" eaLnBrk="1" hangingPunct="1">
              <a:buFont typeface="Wingdings" pitchFamily="2" charset="2"/>
              <a:buChar char=";"/>
            </a:pPr>
            <a:r>
              <a:rPr lang="fa-IR" sz="2400" dirty="0" smtClean="0">
                <a:cs typeface="Nazanin" pitchFamily="2" charset="-78"/>
                <a:sym typeface="Symbol" pitchFamily="18" charset="2"/>
              </a:rPr>
              <a:t> اگر ابتدا از گيتهاي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And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و سپس از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Or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استفاده ‌شود سبک پياده سازی را 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And-or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و اگر ابتدا از گيتهاي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Or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و سپس از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And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استفاده ‌شود سبک پياده سازی را  </a:t>
            </a:r>
            <a:r>
              <a:rPr lang="en-US" sz="2400" dirty="0" smtClean="0">
                <a:cs typeface="Nazanin" pitchFamily="2" charset="-78"/>
                <a:sym typeface="Symbol" pitchFamily="18" charset="2"/>
              </a:rPr>
              <a:t>Or-And</a:t>
            </a:r>
            <a:r>
              <a:rPr lang="fa-IR" sz="2400" dirty="0" smtClean="0">
                <a:cs typeface="Nazanin" pitchFamily="2" charset="-78"/>
                <a:sym typeface="Symbol" pitchFamily="18" charset="2"/>
              </a:rPr>
              <a:t> می نامند 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2895632" y="122238"/>
            <a:ext cx="6248400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سازی </a:t>
            </a:r>
            <a:r>
              <a:rPr lang="en-US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AND-OR-INVERT</a:t>
            </a:r>
            <a:endParaRPr 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29731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1285860"/>
            <a:ext cx="8429684" cy="5000660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Implementation </a:t>
            </a:r>
            <a:r>
              <a:rPr lang="en-US" dirty="0">
                <a:cs typeface="Times New Roman" pitchFamily="18" charset="0"/>
              </a:rPr>
              <a:t>of </a:t>
            </a:r>
            <a:r>
              <a:rPr lang="en-US" dirty="0" smtClean="0">
                <a:solidFill>
                  <a:srgbClr val="C00000"/>
                </a:solidFill>
                <a:cs typeface="Times New Roman" pitchFamily="18" charset="0"/>
              </a:rPr>
              <a:t>SOP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</a:rPr>
              <a:t>form is a two-level network of gates such that</a:t>
            </a:r>
            <a:r>
              <a:rPr lang="en-US" dirty="0" smtClean="0">
                <a:cs typeface="Times New Roman" pitchFamily="18" charset="0"/>
              </a:rPr>
              <a:t>:</a:t>
            </a:r>
          </a:p>
          <a:p>
            <a:pPr algn="just">
              <a:lnSpc>
                <a:spcPct val="90000"/>
              </a:lnSpc>
            </a:pPr>
            <a:endParaRPr lang="en-US" dirty="0">
              <a:cs typeface="Times New Roman" pitchFamily="18" charset="0"/>
            </a:endParaRPr>
          </a:p>
          <a:p>
            <a:pPr lvl="1" algn="just"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The </a:t>
            </a:r>
            <a:r>
              <a:rPr lang="en-US" dirty="0">
                <a:solidFill>
                  <a:schemeClr val="accent2"/>
                </a:solidFill>
                <a:cs typeface="Times New Roman" pitchFamily="18" charset="0"/>
              </a:rPr>
              <a:t>first level</a:t>
            </a:r>
            <a:r>
              <a:rPr lang="en-US" dirty="0">
                <a:cs typeface="Times New Roman" pitchFamily="18" charset="0"/>
              </a:rPr>
              <a:t> consists of </a:t>
            </a:r>
            <a:r>
              <a:rPr lang="en-US" i="1" dirty="0">
                <a:solidFill>
                  <a:schemeClr val="accent2"/>
                </a:solidFill>
                <a:cs typeface="Times New Roman" pitchFamily="18" charset="0"/>
              </a:rPr>
              <a:t>n</a:t>
            </a:r>
            <a:r>
              <a:rPr lang="en-US" dirty="0">
                <a:solidFill>
                  <a:schemeClr val="accent2"/>
                </a:solidFill>
                <a:cs typeface="Times New Roman" pitchFamily="18" charset="0"/>
              </a:rPr>
              <a:t>-input AND </a:t>
            </a:r>
            <a:r>
              <a:rPr lang="en-US" dirty="0" smtClean="0">
                <a:cs typeface="Times New Roman" pitchFamily="18" charset="0"/>
              </a:rPr>
              <a:t>gates</a:t>
            </a:r>
            <a:endParaRPr lang="en-US" dirty="0">
              <a:cs typeface="Times New Roman" pitchFamily="18" charset="0"/>
            </a:endParaRPr>
          </a:p>
          <a:p>
            <a:pPr lvl="1" algn="just"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C00000"/>
                </a:solidFill>
                <a:cs typeface="Times New Roman" pitchFamily="18" charset="0"/>
              </a:rPr>
              <a:t>second</a:t>
            </a:r>
            <a:r>
              <a:rPr lang="en-US" dirty="0">
                <a:cs typeface="Times New Roman" pitchFamily="18" charset="0"/>
              </a:rPr>
              <a:t> level is a </a:t>
            </a:r>
            <a:r>
              <a:rPr lang="en-US" dirty="0">
                <a:solidFill>
                  <a:srgbClr val="C00000"/>
                </a:solidFill>
                <a:cs typeface="Times New Roman" pitchFamily="18" charset="0"/>
              </a:rPr>
              <a:t>single OR </a:t>
            </a:r>
            <a:r>
              <a:rPr lang="en-US" dirty="0">
                <a:cs typeface="Times New Roman" pitchFamily="18" charset="0"/>
              </a:rPr>
              <a:t>gate (</a:t>
            </a:r>
            <a:r>
              <a:rPr lang="en-US" u="sng" dirty="0">
                <a:cs typeface="Times New Roman" pitchFamily="18" charset="0"/>
              </a:rPr>
              <a:t>with fewer than 2</a:t>
            </a:r>
            <a:r>
              <a:rPr lang="en-US" sz="3200" i="1" u="sng" baseline="30000" dirty="0">
                <a:cs typeface="Times New Roman" pitchFamily="18" charset="0"/>
              </a:rPr>
              <a:t>n</a:t>
            </a:r>
            <a:r>
              <a:rPr lang="en-US" u="sng" dirty="0">
                <a:cs typeface="Times New Roman" pitchFamily="18" charset="0"/>
              </a:rPr>
              <a:t> inputs</a:t>
            </a:r>
            <a:r>
              <a:rPr lang="en-US" dirty="0" smtClean="0">
                <a:cs typeface="Times New Roman" pitchFamily="18" charset="0"/>
              </a:rPr>
              <a:t>).</a:t>
            </a:r>
          </a:p>
          <a:p>
            <a:pPr lvl="1" algn="just">
              <a:lnSpc>
                <a:spcPct val="90000"/>
              </a:lnSpc>
            </a:pPr>
            <a:endParaRPr lang="en-US" dirty="0"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en-US" dirty="0" smtClean="0"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This </a:t>
            </a:r>
            <a:r>
              <a:rPr lang="en-US" dirty="0">
                <a:cs typeface="Times New Roman" pitchFamily="18" charset="0"/>
              </a:rPr>
              <a:t>form often can be simplified so that the corresponding circuit is simpler.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F4CD3CB8-AEBB-4BA9-AED0-71D7262BC2DB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2895632" y="122238"/>
            <a:ext cx="6248400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سازی </a:t>
            </a:r>
            <a:r>
              <a:rPr lang="en-US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AND-OR-INVERT</a:t>
            </a:r>
            <a:endParaRPr 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338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00108"/>
            <a:ext cx="8229600" cy="4525963"/>
          </a:xfrm>
        </p:spPr>
        <p:txBody>
          <a:bodyPr/>
          <a:lstStyle/>
          <a:p>
            <a:r>
              <a:rPr lang="en-US" sz="2400" dirty="0">
                <a:cs typeface="Times New Roman" pitchFamily="18" charset="0"/>
              </a:rPr>
              <a:t>The two implementations for F are shown below </a:t>
            </a:r>
            <a:endParaRPr lang="fa-IR" sz="2400" dirty="0" smtClean="0">
              <a:cs typeface="Times New Roman" pitchFamily="18" charset="0"/>
            </a:endParaRPr>
          </a:p>
          <a:p>
            <a:r>
              <a:rPr lang="en-US" sz="2400" dirty="0" smtClean="0">
                <a:cs typeface="Times New Roman" pitchFamily="18" charset="0"/>
              </a:rPr>
              <a:t> </a:t>
            </a:r>
            <a:r>
              <a:rPr lang="en-US" sz="2400" dirty="0">
                <a:cs typeface="Times New Roman" pitchFamily="18" charset="0"/>
              </a:rPr>
              <a:t>it is quite apparent which is simpler!</a:t>
            </a:r>
            <a:endParaRPr lang="en-US" sz="2400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 </a:t>
            </a:r>
            <a:fld id="{C3FE15B4-3DE7-40B4-8021-7C9EBB8A4271}" type="slidenum">
              <a:rPr lang="en-US"/>
              <a:pPr/>
              <a:t>36</a:t>
            </a:fld>
            <a:endParaRPr lang="en-US" dirty="0"/>
          </a:p>
        </p:txBody>
      </p:sp>
      <p:graphicFrame>
        <p:nvGraphicFramePr>
          <p:cNvPr id="333828" name="Object 4"/>
          <p:cNvGraphicFramePr>
            <a:graphicFrameLocks noChangeAspect="1"/>
          </p:cNvGraphicFramePr>
          <p:nvPr/>
        </p:nvGraphicFramePr>
        <p:xfrm>
          <a:off x="357158" y="2386034"/>
          <a:ext cx="676592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041" name="Document" r:id="rId5" imgW="6771240" imgH="4120920" progId="Word.Document.8">
                  <p:embed/>
                </p:oleObj>
              </mc:Choice>
              <mc:Fallback>
                <p:oleObj name="Document" r:id="rId5" imgW="6771240" imgH="4120920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0001" t="3148" b="15739"/>
                      <a:stretch>
                        <a:fillRect/>
                      </a:stretch>
                    </p:blipFill>
                    <p:spPr bwMode="auto">
                      <a:xfrm>
                        <a:off x="357158" y="2386034"/>
                        <a:ext cx="676592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0036" name="Object 4"/>
          <p:cNvGraphicFramePr>
            <a:graphicFrameLocks noChangeAspect="1"/>
          </p:cNvGraphicFramePr>
          <p:nvPr/>
        </p:nvGraphicFramePr>
        <p:xfrm>
          <a:off x="4286248" y="2143116"/>
          <a:ext cx="4549775" cy="146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042" name="Designer Drawing" r:id="rId7" imgW="4155120" imgH="1335600" progId="">
                  <p:embed/>
                </p:oleObj>
              </mc:Choice>
              <mc:Fallback>
                <p:oleObj name="Designer Drawing" r:id="rId7" imgW="4155120" imgH="1335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2143116"/>
                        <a:ext cx="4549775" cy="146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Shape 11776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14313"/>
            <a:ext cx="8229600" cy="1219200"/>
          </a:xfrm>
        </p:spPr>
        <p:txBody>
          <a:bodyPr lIns="92075" tIns="46038" rIns="92075" bIns="46038"/>
          <a:lstStyle/>
          <a:p>
            <a:pPr algn="justLow" rtl="1"/>
            <a:r>
              <a:rPr lang="fa-IR" sz="2400" b="1" i="1" dirty="0" smtClean="0">
                <a:solidFill>
                  <a:schemeClr val="tx2"/>
                </a:solidFill>
                <a:ea typeface="Nazanin"/>
                <a:cs typeface="Nazanin"/>
              </a:rPr>
              <a:t>مثال:</a:t>
            </a:r>
            <a:r>
              <a:rPr lang="fa-IR" sz="2800" b="1" dirty="0" smtClean="0">
                <a:solidFill>
                  <a:schemeClr val="tx2"/>
                </a:solidFill>
                <a:ea typeface="Nazanin"/>
                <a:cs typeface="Nazanin"/>
              </a:rPr>
              <a:t> </a:t>
            </a:r>
            <a:r>
              <a:rPr lang="fa-IR" sz="2400" dirty="0" smtClean="0">
                <a:solidFill>
                  <a:schemeClr val="tx2"/>
                </a:solidFill>
                <a:ea typeface="Nazanin"/>
                <a:cs typeface="Nazanin"/>
              </a:rPr>
              <a:t>دو تابع بولي متفاوت توسط گيتهاي </a:t>
            </a:r>
            <a:r>
              <a:rPr lang="en-US" sz="2400" dirty="0" smtClean="0">
                <a:solidFill>
                  <a:schemeClr val="tx2"/>
                </a:solidFill>
                <a:ea typeface="Nazanin"/>
                <a:cs typeface="Nazanin"/>
              </a:rPr>
              <a:t>AND</a:t>
            </a:r>
            <a:r>
              <a:rPr lang="fa-IR" sz="2400" dirty="0" smtClean="0">
                <a:solidFill>
                  <a:schemeClr val="tx2"/>
                </a:solidFill>
                <a:ea typeface="Nazanin"/>
                <a:cs typeface="Nazanin"/>
              </a:rPr>
              <a:t> و </a:t>
            </a:r>
            <a:r>
              <a:rPr lang="en-US" sz="2400" dirty="0" smtClean="0">
                <a:solidFill>
                  <a:schemeClr val="tx2"/>
                </a:solidFill>
                <a:ea typeface="Nazanin"/>
                <a:cs typeface="Nazanin"/>
              </a:rPr>
              <a:t>OR</a:t>
            </a:r>
            <a:r>
              <a:rPr lang="fa-IR" sz="2400" dirty="0" smtClean="0">
                <a:solidFill>
                  <a:schemeClr val="tx2"/>
                </a:solidFill>
                <a:ea typeface="Nazanin"/>
                <a:cs typeface="Nazanin"/>
              </a:rPr>
              <a:t> و </a:t>
            </a:r>
            <a:r>
              <a:rPr lang="en-US" sz="2400" dirty="0" smtClean="0">
                <a:solidFill>
                  <a:schemeClr val="tx2"/>
                </a:solidFill>
                <a:ea typeface="Nazanin"/>
                <a:cs typeface="Nazanin"/>
              </a:rPr>
              <a:t>NOT</a:t>
            </a:r>
            <a:r>
              <a:rPr lang="fa-IR" sz="2400" dirty="0" smtClean="0">
                <a:solidFill>
                  <a:schemeClr val="tx2"/>
                </a:solidFill>
                <a:ea typeface="Nazanin"/>
                <a:cs typeface="Nazanin"/>
              </a:rPr>
              <a:t> ساخته شده‌اند. توجه كنيد كه توابع بصورت مجموع حاصلضربها هستند</a:t>
            </a:r>
            <a:r>
              <a:rPr lang="fa-IR" sz="2800" b="1" dirty="0" smtClean="0">
                <a:solidFill>
                  <a:schemeClr val="tx2"/>
                </a:solidFill>
                <a:ea typeface="Nazanin"/>
                <a:cs typeface="Nazanin"/>
              </a:rPr>
              <a:t>.</a:t>
            </a:r>
            <a:endParaRPr lang="en-US" sz="2800" b="1" dirty="0" smtClean="0">
              <a:solidFill>
                <a:schemeClr val="tx2"/>
              </a:solidFill>
              <a:ea typeface="Nazanin"/>
              <a:cs typeface="Nazanin"/>
            </a:endParaRPr>
          </a:p>
          <a:p>
            <a:endParaRPr lang="en-US" dirty="0" smtClean="0"/>
          </a:p>
        </p:txBody>
      </p:sp>
      <p:pic>
        <p:nvPicPr>
          <p:cNvPr id="77828" name="Rectangle 1177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6618347" cy="46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2895632" y="122238"/>
            <a:ext cx="6248400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پیاده سازی </a:t>
            </a:r>
            <a:r>
              <a:rPr lang="en-US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OR-AND-INVERT</a:t>
            </a:r>
            <a:endParaRPr lang="en-US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29731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358246" cy="3786214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Implementation </a:t>
            </a:r>
            <a:r>
              <a:rPr lang="en-US" dirty="0">
                <a:cs typeface="Times New Roman" pitchFamily="18" charset="0"/>
              </a:rPr>
              <a:t>of </a:t>
            </a:r>
            <a:r>
              <a:rPr lang="en-US" dirty="0" smtClean="0">
                <a:solidFill>
                  <a:srgbClr val="C00000"/>
                </a:solidFill>
                <a:cs typeface="Times New Roman" pitchFamily="18" charset="0"/>
              </a:rPr>
              <a:t>POS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</a:rPr>
              <a:t>form is a two-level network of gates such that</a:t>
            </a:r>
            <a:r>
              <a:rPr lang="en-US" dirty="0" smtClean="0">
                <a:cs typeface="Times New Roman" pitchFamily="18" charset="0"/>
              </a:rPr>
              <a:t>:</a:t>
            </a:r>
          </a:p>
          <a:p>
            <a:pPr algn="just">
              <a:lnSpc>
                <a:spcPct val="90000"/>
              </a:lnSpc>
            </a:pPr>
            <a:endParaRPr lang="en-US" dirty="0">
              <a:cs typeface="Times New Roman" pitchFamily="18" charset="0"/>
            </a:endParaRPr>
          </a:p>
          <a:p>
            <a:pPr lvl="1" algn="just"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The </a:t>
            </a:r>
            <a:r>
              <a:rPr lang="en-US" dirty="0">
                <a:solidFill>
                  <a:schemeClr val="accent2"/>
                </a:solidFill>
                <a:cs typeface="Times New Roman" pitchFamily="18" charset="0"/>
              </a:rPr>
              <a:t>first level</a:t>
            </a:r>
            <a:r>
              <a:rPr lang="en-US" dirty="0">
                <a:cs typeface="Times New Roman" pitchFamily="18" charset="0"/>
              </a:rPr>
              <a:t> consists of </a:t>
            </a:r>
            <a:r>
              <a:rPr lang="en-US" i="1" dirty="0">
                <a:solidFill>
                  <a:schemeClr val="accent2"/>
                </a:solidFill>
                <a:cs typeface="Times New Roman" pitchFamily="18" charset="0"/>
              </a:rPr>
              <a:t>n</a:t>
            </a:r>
            <a:r>
              <a:rPr lang="en-US" dirty="0">
                <a:solidFill>
                  <a:schemeClr val="accent2"/>
                </a:solidFill>
                <a:cs typeface="Times New Roman" pitchFamily="18" charset="0"/>
              </a:rPr>
              <a:t>-input </a:t>
            </a:r>
            <a:r>
              <a:rPr lang="en-US" dirty="0" smtClean="0">
                <a:solidFill>
                  <a:schemeClr val="accent2"/>
                </a:solidFill>
                <a:cs typeface="Times New Roman" pitchFamily="18" charset="0"/>
              </a:rPr>
              <a:t>OR </a:t>
            </a:r>
            <a:r>
              <a:rPr lang="en-US" dirty="0" smtClean="0">
                <a:cs typeface="Times New Roman" pitchFamily="18" charset="0"/>
              </a:rPr>
              <a:t>gates</a:t>
            </a:r>
            <a:endParaRPr lang="en-US" dirty="0">
              <a:cs typeface="Times New Roman" pitchFamily="18" charset="0"/>
            </a:endParaRPr>
          </a:p>
          <a:p>
            <a:pPr lvl="1" algn="just"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C00000"/>
                </a:solidFill>
                <a:cs typeface="Times New Roman" pitchFamily="18" charset="0"/>
              </a:rPr>
              <a:t>second</a:t>
            </a:r>
            <a:r>
              <a:rPr lang="en-US" dirty="0">
                <a:cs typeface="Times New Roman" pitchFamily="18" charset="0"/>
              </a:rPr>
              <a:t> level is a </a:t>
            </a:r>
            <a:r>
              <a:rPr lang="en-US" dirty="0">
                <a:solidFill>
                  <a:srgbClr val="C00000"/>
                </a:solidFill>
                <a:cs typeface="Times New Roman" pitchFamily="18" charset="0"/>
              </a:rPr>
              <a:t>single </a:t>
            </a:r>
            <a:r>
              <a:rPr lang="en-US" dirty="0" smtClean="0">
                <a:solidFill>
                  <a:srgbClr val="C00000"/>
                </a:solidFill>
                <a:cs typeface="Times New Roman" pitchFamily="18" charset="0"/>
              </a:rPr>
              <a:t>AND </a:t>
            </a:r>
            <a:r>
              <a:rPr lang="en-US" dirty="0">
                <a:cs typeface="Times New Roman" pitchFamily="18" charset="0"/>
              </a:rPr>
              <a:t>gate (</a:t>
            </a:r>
            <a:r>
              <a:rPr lang="en-US" u="sng" dirty="0">
                <a:cs typeface="Times New Roman" pitchFamily="18" charset="0"/>
              </a:rPr>
              <a:t>with fewer than 2</a:t>
            </a:r>
            <a:r>
              <a:rPr lang="en-US" sz="3200" i="1" u="sng" baseline="30000" dirty="0">
                <a:cs typeface="Times New Roman" pitchFamily="18" charset="0"/>
              </a:rPr>
              <a:t>n</a:t>
            </a:r>
            <a:r>
              <a:rPr lang="en-US" u="sng" dirty="0">
                <a:cs typeface="Times New Roman" pitchFamily="18" charset="0"/>
              </a:rPr>
              <a:t> inputs</a:t>
            </a:r>
            <a:r>
              <a:rPr lang="en-US" dirty="0">
                <a:cs typeface="Times New Roman" pitchFamily="18" charset="0"/>
              </a:rPr>
              <a:t>).</a:t>
            </a:r>
          </a:p>
          <a:p>
            <a:pPr algn="just">
              <a:lnSpc>
                <a:spcPct val="90000"/>
              </a:lnSpc>
            </a:pPr>
            <a:endParaRPr lang="en-US" dirty="0" smtClean="0"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en-US" dirty="0" smtClean="0"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This </a:t>
            </a:r>
            <a:r>
              <a:rPr lang="en-US" dirty="0">
                <a:cs typeface="Times New Roman" pitchFamily="18" charset="0"/>
              </a:rPr>
              <a:t>form often can be simplified so that the corresponding circuit is simpler.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F4CD3CB8-AEBB-4BA9-AED0-71D7262BC2DB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58" y="1000108"/>
            <a:ext cx="828680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هر تابع </a:t>
            </a: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بولي را مي توان با يک مدار منطقي </a:t>
            </a:r>
            <a:r>
              <a:rPr kumimoji="0" lang="fa-IR" sz="24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حداکثر دو سطحي </a:t>
            </a: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پياده سازي کرد.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endParaRPr kumimoji="0" lang="fa-IR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Lotus" pitchFamily="2" charset="-78"/>
            </a:endParaRP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هر تابع 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بولي را مي توان به دو شکل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SOP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و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POS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نمايش داد.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endParaRPr kumimoji="0" lang="fa-IR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Lotus" pitchFamily="2" charset="-78"/>
            </a:endParaRP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lang="fa-IR" sz="2400" kern="0" dirty="0" smtClean="0">
                <a:latin typeface="+mn-lt"/>
                <a:cs typeface="Lotus" pitchFamily="2" charset="-78"/>
              </a:rPr>
              <a:t>تابع در شکل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POS</a:t>
            </a:r>
            <a:r>
              <a:rPr lang="fa-IR" sz="2400" kern="0" dirty="0" smtClean="0">
                <a:latin typeface="+mn-lt"/>
                <a:cs typeface="Lotus" pitchFamily="2" charset="-78"/>
              </a:rPr>
              <a:t> را مي توان با يک مدار </a:t>
            </a:r>
            <a:r>
              <a:rPr lang="fa-IR" sz="2400" u="sng" kern="0" dirty="0" smtClean="0">
                <a:latin typeface="+mn-lt"/>
                <a:cs typeface="Lotus" pitchFamily="2" charset="-78"/>
              </a:rPr>
              <a:t>دو سطحي </a:t>
            </a:r>
            <a:r>
              <a:rPr lang="en-US" sz="2000" kern="0" dirty="0" smtClean="0">
                <a:solidFill>
                  <a:srgbClr val="C00000"/>
                </a:solidFill>
                <a:latin typeface="+mn-lt"/>
                <a:cs typeface="Lotus" pitchFamily="2" charset="-78"/>
              </a:rPr>
              <a:t>OR-AND</a:t>
            </a:r>
            <a:r>
              <a:rPr lang="fa-IR" sz="2400" kern="0" dirty="0" smtClean="0">
                <a:latin typeface="+mn-lt"/>
                <a:cs typeface="Lotus" pitchFamily="2" charset="-78"/>
              </a:rPr>
              <a:t> پياده سازی کرد.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endParaRPr lang="fa-IR" sz="2400" kern="0" dirty="0" smtClean="0">
              <a:latin typeface="+mn-lt"/>
              <a:cs typeface="Lotus" pitchFamily="2" charset="-78"/>
            </a:endParaRP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lang="fa-IR" sz="2400" kern="0" dirty="0" smtClean="0">
                <a:latin typeface="+mn-lt"/>
                <a:cs typeface="Lotus" pitchFamily="2" charset="-78"/>
              </a:rPr>
              <a:t>تابع در شکل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SOP</a:t>
            </a:r>
            <a:r>
              <a:rPr lang="fa-IR" sz="2400" kern="0" dirty="0" smtClean="0">
                <a:latin typeface="+mn-lt"/>
                <a:cs typeface="Lotus" pitchFamily="2" charset="-78"/>
              </a:rPr>
              <a:t> را می توان با يک مدار </a:t>
            </a:r>
            <a:r>
              <a:rPr lang="fa-IR" sz="2400" u="sng" kern="0" dirty="0" smtClean="0">
                <a:latin typeface="+mn-lt"/>
                <a:cs typeface="Lotus" pitchFamily="2" charset="-78"/>
              </a:rPr>
              <a:t>دو سطحي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AND-OR</a:t>
            </a:r>
            <a:r>
              <a:rPr lang="fa-IR" sz="2400" kern="0" dirty="0" smtClean="0">
                <a:latin typeface="+mn-lt"/>
                <a:cs typeface="Lotus" pitchFamily="2" charset="-78"/>
              </a:rPr>
              <a:t> پياده سازي کرد.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endParaRPr lang="fa-IR" sz="2400" kern="0" dirty="0" smtClean="0">
              <a:latin typeface="+mn-lt"/>
              <a:cs typeface="Lotus" pitchFamily="2" charset="-78"/>
            </a:endParaRP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تابع به شکل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POS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را مي توان با مدار دو سطحي تمام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NOR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پياده سازی کرد.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endParaRPr kumimoji="0" lang="fa-IR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Lotus" pitchFamily="2" charset="-78"/>
            </a:endParaRP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تابع به شکل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SOP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را می توان با مدار دو سطحي تمام </a:t>
            </a:r>
            <a:r>
              <a:rPr lang="en-US" sz="2000" kern="0" dirty="0" smtClean="0">
                <a:latin typeface="+mn-lt"/>
                <a:cs typeface="Lotus" pitchFamily="2" charset="-78"/>
              </a:rPr>
              <a:t>NAND</a:t>
            </a:r>
            <a:r>
              <a:rPr kumimoji="0" lang="fa-IR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 پياده سازی کرد.</a:t>
            </a:r>
          </a:p>
          <a:p>
            <a:pPr marL="342900" lvl="0" indent="-342900" algn="just">
              <a:spcBef>
                <a:spcPct val="20000"/>
              </a:spcBef>
              <a:buSzTx/>
              <a:buFont typeface="Wingdings" pitchFamily="2" charset="2"/>
              <a:buChar char=";"/>
            </a:pPr>
            <a:endParaRPr lang="en-US" sz="2400" kern="0" dirty="0" smtClean="0">
              <a:cs typeface="Lotus" pitchFamily="2" charset="-7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428992" y="-24"/>
            <a:ext cx="564360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buSzTx/>
              <a:buNone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جمع بندی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>
          <a:xfrm>
            <a:off x="2590832" y="122238"/>
            <a:ext cx="6553200" cy="734994"/>
          </a:xfrm>
        </p:spPr>
        <p:txBody>
          <a:bodyPr/>
          <a:lstStyle/>
          <a:p>
            <a:pPr algn="r" rtl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گیت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XOR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endParaRPr lang="en-US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80487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428736"/>
            <a:ext cx="55340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57200" y="903301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The simple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SOP implementation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uses the following structure: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a-IR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A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NAND only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implementation: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543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4725" y="4429132"/>
            <a:ext cx="56292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85720" y="4857760"/>
            <a:ext cx="2579232" cy="1516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xy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+ 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yx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= 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xy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+ 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yx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+ xx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+ 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yy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endParaRPr kumimoji="1" lang="en-US" altLang="ko-KR" sz="1400" i="1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</a:t>
            </a:r>
          </a:p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x(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y</a:t>
            </a:r>
            <a:r>
              <a:rPr kumimoji="1" lang="en-US" altLang="ko-KR" sz="1400" i="1" dirty="0" err="1">
                <a:ea typeface="굴림" pitchFamily="50" charset="-127"/>
              </a:rPr>
              <a:t>’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+x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 + y(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</a:t>
            </a:r>
            <a:r>
              <a:rPr kumimoji="1" lang="en-US" altLang="ko-KR" sz="1400" i="1" dirty="0" err="1">
                <a:ea typeface="굴림" pitchFamily="50" charset="-127"/>
              </a:rPr>
              <a:t>’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+y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</a:p>
          <a:p>
            <a:pPr algn="l" rtl="0" eaLnBrk="0" hangingPunct="0">
              <a:lnSpc>
                <a:spcPct val="85000"/>
              </a:lnSpc>
              <a:buNone/>
            </a:pPr>
            <a:endParaRPr kumimoji="1" lang="en-US" altLang="ko-KR" sz="1400" i="1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x.(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x.y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+ y. (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x.y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endParaRPr kumimoji="1" lang="en-US" altLang="ko-KR" sz="1400" i="1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endParaRPr kumimoji="1" lang="en-US" altLang="ko-KR" sz="1400" i="1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((x.(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x.y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 . (y. (</a:t>
            </a:r>
            <a:r>
              <a:rPr kumimoji="1" lang="en-US" altLang="ko-KR" sz="1400" i="1" dirty="0" err="1">
                <a:latin typeface="Arial" charset="0"/>
                <a:ea typeface="굴림" pitchFamily="50" charset="-127"/>
              </a:rPr>
              <a:t>x.y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r>
              <a:rPr kumimoji="1" lang="en-US" altLang="ko-KR" sz="1400" i="1" dirty="0">
                <a:latin typeface="Arial" charset="0"/>
                <a:ea typeface="굴림" pitchFamily="50" charset="-127"/>
              </a:rPr>
              <a:t>)</a:t>
            </a:r>
            <a:r>
              <a:rPr kumimoji="1" lang="en-US" altLang="ko-KR" sz="1400" i="1" dirty="0">
                <a:ea typeface="굴림" pitchFamily="50" charset="-127"/>
              </a:rPr>
              <a:t>’</a:t>
            </a:r>
            <a:endParaRPr kumimoji="1" lang="en-US" altLang="ko-KR" sz="1400" i="1" dirty="0">
              <a:latin typeface="Arial" charset="0"/>
              <a:ea typeface="굴림" pitchFamily="50" charset="-127"/>
            </a:endParaRPr>
          </a:p>
          <a:p>
            <a:pPr algn="l" rtl="0" eaLnBrk="0" hangingPunct="0">
              <a:lnSpc>
                <a:spcPct val="85000"/>
              </a:lnSpc>
              <a:buNone/>
            </a:pPr>
            <a:endParaRPr kumimoji="1" lang="en-US" altLang="ko-KR" sz="1400" i="1" dirty="0">
              <a:latin typeface="Arial" charset="0"/>
              <a:ea typeface="굴림" pitchFamily="50" charset="-127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54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5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72264" y="214290"/>
            <a:ext cx="2357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a-IR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- جلسه آینده</a:t>
            </a:r>
          </a:p>
        </p:txBody>
      </p:sp>
      <p:sp>
        <p:nvSpPr>
          <p:cNvPr id="6" name="Rectangle 5"/>
          <p:cNvSpPr/>
          <p:nvPr/>
        </p:nvSpPr>
        <p:spPr>
          <a:xfrm>
            <a:off x="714348" y="857232"/>
            <a:ext cx="771527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روشهای ساده سازی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جدول کارنو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200" dirty="0">
                <a:solidFill>
                  <a:srgbClr val="7030A0"/>
                </a:solidFill>
                <a:cs typeface="B Lotus" pitchFamily="2" charset="-78"/>
              </a:rPr>
              <a:t> </a:t>
            </a:r>
            <a:r>
              <a:rPr lang="fa-IR" sz="3600" dirty="0">
                <a:solidFill>
                  <a:srgbClr val="7030A0"/>
                </a:solidFill>
                <a:cs typeface="B Lotus" pitchFamily="2" charset="-78"/>
              </a:rPr>
              <a:t>اصطلاح ایجاب کننده</a:t>
            </a:r>
          </a:p>
          <a:p>
            <a:pPr lvl="1" algn="just">
              <a:buFont typeface="Wingdings" pitchFamily="2" charset="2"/>
              <a:buChar char=""/>
            </a:pPr>
            <a:endParaRPr lang="fa-IR" sz="3200" dirty="0" smtClean="0">
              <a:solidFill>
                <a:srgbClr val="7030A0"/>
              </a:solidFill>
              <a:cs typeface="B Lotus" pitchFamily="2" charset="-78"/>
            </a:endParaRPr>
          </a:p>
          <a:p>
            <a:pPr lvl="1" algn="just">
              <a:buFont typeface="Wingdings" pitchFamily="2" charset="2"/>
              <a:buChar char=""/>
            </a:pPr>
            <a:endParaRPr lang="fa-IR" sz="3200" dirty="0" smtClean="0">
              <a:solidFill>
                <a:srgbClr val="7030A0"/>
              </a:solidFill>
              <a:cs typeface="B Lotus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58" y="1000108"/>
            <a:ext cx="828680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;"/>
              <a:tabLst/>
              <a:defRPr/>
            </a:pP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هر تابع منطقي را مي توان با گيتهاي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And</a:t>
            </a: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،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Or</a:t>
            </a:r>
            <a:r>
              <a:rPr kumimoji="0" lang="fa-I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Lotus" pitchFamily="2" charset="-78"/>
              </a:rPr>
              <a:t>،</a:t>
            </a:r>
            <a:r>
              <a:rPr lang="fa-IR" sz="2400" kern="0" dirty="0" smtClean="0">
                <a:latin typeface="+mn-lt"/>
                <a:cs typeface="Lotus" pitchFamily="2" charset="-78"/>
              </a:rPr>
              <a:t> </a:t>
            </a:r>
            <a:r>
              <a:rPr lang="en-US" sz="2400" kern="0" dirty="0" smtClean="0">
                <a:latin typeface="+mn-lt"/>
                <a:cs typeface="Lotus" pitchFamily="2" charset="-78"/>
              </a:rPr>
              <a:t>Not</a:t>
            </a:r>
            <a:r>
              <a:rPr lang="fa-IR" sz="2400" kern="0" dirty="0" smtClean="0">
                <a:latin typeface="+mn-lt"/>
                <a:cs typeface="Lotus" pitchFamily="2" charset="-78"/>
              </a:rPr>
              <a:t> پياده سازي نمود. به اين مجموعه يک مجموعه کامل گيتي(</a:t>
            </a:r>
            <a:r>
              <a:rPr lang="en-US" sz="2400" kern="0" dirty="0" smtClean="0">
                <a:latin typeface="+mn-lt"/>
                <a:cs typeface="Lotus" pitchFamily="2" charset="-78"/>
              </a:rPr>
              <a:t>Universal</a:t>
            </a:r>
            <a:r>
              <a:rPr lang="fa-IR" sz="2400" kern="0" dirty="0" smtClean="0">
                <a:latin typeface="+mn-lt"/>
                <a:cs typeface="Lotus" pitchFamily="2" charset="-78"/>
              </a:rPr>
              <a:t>) مي گويند.</a:t>
            </a:r>
            <a:endParaRPr kumimoji="0" lang="fa-IR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Lotus" pitchFamily="2" charset="-78"/>
            </a:endParaRPr>
          </a:p>
          <a:p>
            <a:pPr marL="342900" lvl="0" indent="-342900" algn="just">
              <a:spcBef>
                <a:spcPct val="20000"/>
              </a:spcBef>
              <a:buSzTx/>
              <a:buFont typeface="Wingdings" pitchFamily="2" charset="2"/>
              <a:buChar char=";"/>
            </a:pPr>
            <a:endParaRPr lang="en-US" sz="2400" kern="0" dirty="0" smtClean="0">
              <a:cs typeface="Lotus" pitchFamily="2" charset="-7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428992" y="-24"/>
            <a:ext cx="564360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buSzTx/>
              <a:buNone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مجموعه هاي کامل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graphicFrame>
        <p:nvGraphicFramePr>
          <p:cNvPr id="717826" name="Object 2"/>
          <p:cNvGraphicFramePr>
            <a:graphicFrameLocks noChangeAspect="1"/>
          </p:cNvGraphicFramePr>
          <p:nvPr/>
        </p:nvGraphicFramePr>
        <p:xfrm>
          <a:off x="201613" y="3000372"/>
          <a:ext cx="33909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29" name="Equation" r:id="rId3" imgW="1612800" imgH="431640" progId="Equation.3">
                  <p:embed/>
                </p:oleObj>
              </mc:Choice>
              <mc:Fallback>
                <p:oleObj name="Equation" r:id="rId3" imgW="161280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3" y="3000372"/>
                        <a:ext cx="3390900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857224" y="4286256"/>
            <a:ext cx="778671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buSzTx/>
              <a:buFont typeface="Wingdings" pitchFamily="2" charset="2"/>
              <a:buChar char=";"/>
            </a:pPr>
            <a:r>
              <a:rPr lang="fa-IR" sz="2400" kern="0" dirty="0" smtClean="0">
                <a:cs typeface="Lotus" pitchFamily="2" charset="-78"/>
              </a:rPr>
              <a:t> چون با استفاده از گيت </a:t>
            </a:r>
            <a:r>
              <a:rPr lang="en-US" sz="2400" kern="0" dirty="0" smtClean="0">
                <a:cs typeface="Lotus" pitchFamily="2" charset="-78"/>
              </a:rPr>
              <a:t>And</a:t>
            </a:r>
            <a:r>
              <a:rPr lang="fa-IR" sz="2400" kern="0" dirty="0" smtClean="0">
                <a:cs typeface="Lotus" pitchFamily="2" charset="-78"/>
              </a:rPr>
              <a:t> و </a:t>
            </a:r>
            <a:r>
              <a:rPr lang="en-US" sz="2400" kern="0" dirty="0" smtClean="0">
                <a:cs typeface="Lotus" pitchFamily="2" charset="-78"/>
              </a:rPr>
              <a:t>Not</a:t>
            </a:r>
            <a:r>
              <a:rPr lang="fa-IR" sz="2400" kern="0" dirty="0" smtClean="0">
                <a:cs typeface="Lotus" pitchFamily="2" charset="-78"/>
              </a:rPr>
              <a:t> مي‌توان کليه مدارات را پياده سازي نمود. به اين مجموعه يک مجموعه کامل گيتي گفته می‌شود. </a:t>
            </a:r>
          </a:p>
          <a:p>
            <a:pPr marL="342900" indent="-342900" algn="just">
              <a:spcBef>
                <a:spcPct val="20000"/>
              </a:spcBef>
              <a:buSzTx/>
              <a:buFont typeface="Wingdings" pitchFamily="2" charset="2"/>
              <a:buChar char=";"/>
            </a:pPr>
            <a:r>
              <a:rPr lang="fa-IR" sz="2400" kern="0" dirty="0" smtClean="0">
                <a:cs typeface="Lotus" pitchFamily="2" charset="-78"/>
              </a:rPr>
              <a:t>چون با استفاده از گيت </a:t>
            </a:r>
            <a:r>
              <a:rPr lang="en-US" sz="2400" kern="0" dirty="0" smtClean="0">
                <a:cs typeface="Lotus" pitchFamily="2" charset="-78"/>
              </a:rPr>
              <a:t>Or</a:t>
            </a:r>
            <a:r>
              <a:rPr lang="fa-IR" sz="2400" kern="0" dirty="0" smtClean="0">
                <a:cs typeface="Lotus" pitchFamily="2" charset="-78"/>
              </a:rPr>
              <a:t> و </a:t>
            </a:r>
            <a:r>
              <a:rPr lang="en-US" sz="2400" kern="0" dirty="0" smtClean="0">
                <a:cs typeface="Lotus" pitchFamily="2" charset="-78"/>
              </a:rPr>
              <a:t>Not</a:t>
            </a:r>
            <a:r>
              <a:rPr lang="fa-IR" sz="2400" kern="0" dirty="0" smtClean="0">
                <a:cs typeface="Lotus" pitchFamily="2" charset="-78"/>
              </a:rPr>
              <a:t> مي‌توان کليه مدارات را پياده سازي نمود. به اين مجموعه يک مجموعه کامل گيتي گفته می‌شود.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14628" y="2285992"/>
            <a:ext cx="56435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SzTx/>
              <a:buFont typeface="Wingdings" pitchFamily="2" charset="2"/>
              <a:buChar char=";"/>
            </a:pPr>
            <a:r>
              <a:rPr lang="fa-IR" sz="2000" kern="0" dirty="0" smtClean="0">
                <a:cs typeface="Lotus" pitchFamily="2" charset="-78"/>
              </a:rPr>
              <a:t>گيت </a:t>
            </a:r>
            <a:r>
              <a:rPr lang="en-US" sz="2000" kern="0" dirty="0" smtClean="0">
                <a:cs typeface="Lotus" pitchFamily="2" charset="-78"/>
              </a:rPr>
              <a:t>Or</a:t>
            </a:r>
            <a:r>
              <a:rPr lang="fa-IR" sz="2000" kern="0" dirty="0" smtClean="0">
                <a:cs typeface="Lotus" pitchFamily="2" charset="-78"/>
              </a:rPr>
              <a:t> به کمک گيت </a:t>
            </a:r>
            <a:r>
              <a:rPr lang="en-US" sz="2000" kern="0" dirty="0" smtClean="0">
                <a:cs typeface="Lotus" pitchFamily="2" charset="-78"/>
              </a:rPr>
              <a:t>And</a:t>
            </a:r>
            <a:r>
              <a:rPr lang="fa-IR" sz="2000" kern="0" dirty="0" smtClean="0">
                <a:cs typeface="Lotus" pitchFamily="2" charset="-78"/>
              </a:rPr>
              <a:t> و </a:t>
            </a:r>
            <a:r>
              <a:rPr lang="en-US" sz="2000" kern="0" dirty="0" smtClean="0">
                <a:cs typeface="Lotus" pitchFamily="2" charset="-78"/>
              </a:rPr>
              <a:t>Not</a:t>
            </a:r>
            <a:r>
              <a:rPr lang="fa-IR" sz="2000" kern="0" dirty="0" smtClean="0">
                <a:cs typeface="Lotus" pitchFamily="2" charset="-78"/>
              </a:rPr>
              <a:t> قابل ساخت است.</a:t>
            </a:r>
          </a:p>
          <a:p>
            <a:pPr marL="342900" indent="-342900" algn="just">
              <a:spcBef>
                <a:spcPct val="20000"/>
              </a:spcBef>
              <a:buSzTx/>
              <a:buFont typeface="Wingdings" pitchFamily="2" charset="2"/>
              <a:buChar char=";"/>
            </a:pPr>
            <a:r>
              <a:rPr lang="fa-IR" sz="2000" kern="0" dirty="0" smtClean="0">
                <a:cs typeface="Lotus" pitchFamily="2" charset="-78"/>
              </a:rPr>
              <a:t>گيت </a:t>
            </a:r>
            <a:r>
              <a:rPr lang="en-US" sz="2000" kern="0" dirty="0" smtClean="0">
                <a:cs typeface="Lotus" pitchFamily="2" charset="-78"/>
              </a:rPr>
              <a:t>And</a:t>
            </a:r>
            <a:r>
              <a:rPr lang="fa-IR" sz="2000" kern="0" dirty="0" smtClean="0">
                <a:cs typeface="Lotus" pitchFamily="2" charset="-78"/>
              </a:rPr>
              <a:t> به کمک گيت </a:t>
            </a:r>
            <a:r>
              <a:rPr lang="en-US" sz="2000" kern="0" dirty="0" smtClean="0">
                <a:cs typeface="Lotus" pitchFamily="2" charset="-78"/>
              </a:rPr>
              <a:t>Or</a:t>
            </a:r>
            <a:r>
              <a:rPr lang="fa-IR" sz="2000" kern="0" dirty="0" smtClean="0">
                <a:cs typeface="Lotus" pitchFamily="2" charset="-78"/>
              </a:rPr>
              <a:t> و </a:t>
            </a:r>
            <a:r>
              <a:rPr lang="en-US" sz="2000" kern="0" dirty="0" smtClean="0">
                <a:cs typeface="Lotus" pitchFamily="2" charset="-78"/>
              </a:rPr>
              <a:t>Not</a:t>
            </a:r>
            <a:r>
              <a:rPr lang="fa-IR" sz="2000" kern="0" dirty="0" smtClean="0">
                <a:cs typeface="Lotus" pitchFamily="2" charset="-78"/>
              </a:rPr>
              <a:t> قابل ساخت است.</a:t>
            </a:r>
            <a:endParaRPr lang="en-US" sz="2000" kern="0" dirty="0">
              <a:cs typeface="Lotus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hape 118785"/>
          <p:cNvSpPr>
            <a:spLocks noGrp="1" noChangeArrowheads="1"/>
          </p:cNvSpPr>
          <p:nvPr>
            <p:ph type="title" idx="4294967295"/>
          </p:nvPr>
        </p:nvSpPr>
        <p:spPr>
          <a:xfrm>
            <a:off x="5029200" y="71438"/>
            <a:ext cx="4114800" cy="725487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تحقق </a:t>
            </a:r>
            <a:r>
              <a:rPr lang="en-US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NAND</a:t>
            </a:r>
            <a:r>
              <a:rPr lang="fa-IR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و </a:t>
            </a:r>
            <a:r>
              <a:rPr lang="en-US" sz="3200" b="1" kern="1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NOR</a:t>
            </a:r>
          </a:p>
        </p:txBody>
      </p:sp>
      <p:sp>
        <p:nvSpPr>
          <p:cNvPr id="116739" name="Shape 118786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286000"/>
            <a:ext cx="8572528" cy="2286000"/>
          </a:xfrm>
        </p:spPr>
        <p:txBody>
          <a:bodyPr lIns="92075" tIns="46038" rIns="92075" bIns="46038">
            <a:noAutofit/>
          </a:bodyPr>
          <a:lstStyle/>
          <a:p>
            <a:pPr lvl="1" algn="just" rtl="1" eaLnBrk="1" hangingPunct="1">
              <a:buFont typeface="Wingdings" pitchFamily="2" charset="2"/>
              <a:buChar char=";"/>
            </a:pPr>
            <a:r>
              <a:rPr lang="fa-IR" sz="1800" dirty="0" smtClean="0">
                <a:cs typeface="Nazanin" pitchFamily="2" charset="-78"/>
                <a:sym typeface="Symbol" pitchFamily="18" charset="2"/>
              </a:rPr>
              <a:t> مي‌توان هر تابع بولي را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1800" b="1" i="1" u="sng" dirty="0" smtClean="0">
                <a:solidFill>
                  <a:srgbClr val="FF0000"/>
                </a:solidFill>
                <a:cs typeface="Nazanin" pitchFamily="2" charset="-78"/>
                <a:sym typeface="Symbol" pitchFamily="18" charset="2"/>
              </a:rPr>
              <a:t>فقط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توسط گيتهاي 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NAND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ساخت. لذا گيت </a:t>
            </a:r>
            <a:r>
              <a:rPr lang="en-US" sz="1800" dirty="0" err="1" smtClean="0">
                <a:cs typeface="Nazanin" pitchFamily="2" charset="-78"/>
                <a:sym typeface="Symbol" pitchFamily="18" charset="2"/>
              </a:rPr>
              <a:t>Nand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يک مجموعه کامل گيتی است.</a:t>
            </a:r>
          </a:p>
          <a:p>
            <a:pPr lvl="1" algn="just" rtl="1" eaLnBrk="1" hangingPunct="1">
              <a:buFont typeface="Wingdings" pitchFamily="2" charset="2"/>
              <a:buChar char=";"/>
            </a:pPr>
            <a:endParaRPr lang="fa-IR" sz="1800" dirty="0" smtClean="0">
              <a:cs typeface="Nazanin" pitchFamily="2" charset="-78"/>
              <a:sym typeface="Symbol" pitchFamily="18" charset="2"/>
            </a:endParaRPr>
          </a:p>
          <a:p>
            <a:pPr lvl="1" algn="just" rtl="1">
              <a:buFont typeface="Wingdings" pitchFamily="2" charset="2"/>
              <a:buChar char=";"/>
            </a:pPr>
            <a:r>
              <a:rPr lang="fa-IR" sz="1800" dirty="0" smtClean="0">
                <a:cs typeface="Nazanin" pitchFamily="2" charset="-78"/>
                <a:sym typeface="Symbol" pitchFamily="18" charset="2"/>
              </a:rPr>
              <a:t> مي‌توان هر تابع بولي را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1800" b="1" i="1" u="sng" dirty="0" smtClean="0">
                <a:solidFill>
                  <a:srgbClr val="FF0000"/>
                </a:solidFill>
                <a:cs typeface="Nazanin" pitchFamily="2" charset="-78"/>
                <a:sym typeface="Symbol" pitchFamily="18" charset="2"/>
              </a:rPr>
              <a:t>فقط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توسط گيتهاي 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NOR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ساخت. لذا گيت 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Nor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يک مجموعه کامل گيتی است.</a:t>
            </a:r>
          </a:p>
          <a:p>
            <a:pPr lvl="1" algn="just" rtl="1">
              <a:buFont typeface="Wingdings" pitchFamily="2" charset="2"/>
              <a:buChar char=";"/>
            </a:pPr>
            <a:endParaRPr lang="fa-IR" sz="1800" dirty="0" smtClean="0">
              <a:cs typeface="Nazanin" pitchFamily="2" charset="-78"/>
              <a:sym typeface="Symbol" pitchFamily="18" charset="2"/>
            </a:endParaRPr>
          </a:p>
          <a:p>
            <a:pPr lvl="1" algn="just" rtl="1">
              <a:buFont typeface="Wingdings" pitchFamily="2" charset="2"/>
              <a:buChar char=";"/>
            </a:pPr>
            <a:r>
              <a:rPr lang="en-US" sz="1800" dirty="0" smtClean="0">
                <a:cs typeface="Nazanin" pitchFamily="2" charset="-78"/>
                <a:sym typeface="Symbol" pitchFamily="18" charset="2"/>
              </a:rPr>
              <a:t> 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برخلاف گيتهاي </a:t>
            </a:r>
            <a:r>
              <a:rPr lang="en-US" sz="1800" dirty="0" err="1" smtClean="0">
                <a:cs typeface="Nazanin" pitchFamily="2" charset="-78"/>
                <a:sym typeface="Symbol" pitchFamily="18" charset="2"/>
              </a:rPr>
              <a:t>Nand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و 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Nor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گيت </a:t>
            </a:r>
            <a:r>
              <a:rPr lang="en-US" sz="1800" dirty="0" err="1" smtClean="0">
                <a:cs typeface="Nazanin" pitchFamily="2" charset="-78"/>
                <a:sym typeface="Symbol" pitchFamily="18" charset="2"/>
              </a:rPr>
              <a:t>Xor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يک مجموعه کامل گيتي </a:t>
            </a:r>
            <a:r>
              <a:rPr lang="fa-IR" sz="1800" u="sng" dirty="0" smtClean="0">
                <a:cs typeface="Nazanin" pitchFamily="2" charset="-78"/>
                <a:sym typeface="Symbol" pitchFamily="18" charset="2"/>
              </a:rPr>
              <a:t>نيست. 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مدارات منطقي که فقط گيتهاي </a:t>
            </a:r>
            <a:r>
              <a:rPr lang="en-US" sz="1800" dirty="0" err="1" smtClean="0">
                <a:cs typeface="Nazanin" pitchFamily="2" charset="-78"/>
                <a:sym typeface="Symbol" pitchFamily="18" charset="2"/>
              </a:rPr>
              <a:t>Xor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 دارند تنها مي‌توانند براي محاسبه وزن ورودي‌ها (</a:t>
            </a:r>
            <a:r>
              <a:rPr lang="en-US" sz="1800" dirty="0" smtClean="0">
                <a:cs typeface="Nazanin" pitchFamily="2" charset="-78"/>
                <a:sym typeface="Symbol" pitchFamily="18" charset="2"/>
              </a:rPr>
              <a:t>Parity</a:t>
            </a:r>
            <a:r>
              <a:rPr lang="fa-IR" sz="1800" dirty="0" smtClean="0">
                <a:cs typeface="Nazanin" pitchFamily="2" charset="-78"/>
                <a:sym typeface="Symbol" pitchFamily="18" charset="2"/>
              </a:rPr>
              <a:t>)  استفاده شوند. اين مدارات نقش مهمي در ساخت مدارات کنترل خطا دارند. </a:t>
            </a:r>
          </a:p>
        </p:txBody>
      </p:sp>
      <p:sp>
        <p:nvSpPr>
          <p:cNvPr id="4" name="Rectangle 3"/>
          <p:cNvSpPr/>
          <p:nvPr/>
        </p:nvSpPr>
        <p:spPr>
          <a:xfrm>
            <a:off x="428596" y="1142984"/>
            <a:ext cx="814393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i="1" dirty="0" smtClean="0">
                <a:solidFill>
                  <a:srgbClr val="C00000"/>
                </a:solidFill>
                <a:cs typeface="Times New Roman" pitchFamily="18" charset="0"/>
              </a:rPr>
              <a:t>Universal gate</a:t>
            </a:r>
            <a:r>
              <a:rPr lang="en-US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- a gate type that can implement any Boolean function. </a:t>
            </a:r>
            <a:endParaRPr lang="en-US" dirty="0"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428596" y="4214818"/>
          <a:ext cx="23574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309" name="Equation" r:id="rId3" imgW="863280" imgH="203040" progId="Equation.3">
                  <p:embed/>
                </p:oleObj>
              </mc:Choice>
              <mc:Fallback>
                <p:oleObj name="Equation" r:id="rId3" imgW="8632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4214818"/>
                        <a:ext cx="2357438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97" name="Line 37"/>
          <p:cNvSpPr>
            <a:spLocks noChangeShapeType="1"/>
          </p:cNvSpPr>
          <p:nvPr/>
        </p:nvSpPr>
        <p:spPr bwMode="auto">
          <a:xfrm>
            <a:off x="1762125" y="5443538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8" name="Line 38"/>
          <p:cNvSpPr>
            <a:spLocks noChangeShapeType="1"/>
          </p:cNvSpPr>
          <p:nvPr/>
        </p:nvSpPr>
        <p:spPr bwMode="auto">
          <a:xfrm>
            <a:off x="1771650" y="5862638"/>
            <a:ext cx="457200" cy="95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603250" y="5160963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x</a:t>
            </a:r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>
            <a:off x="593725" y="5618163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y</a:t>
            </a:r>
          </a:p>
        </p:txBody>
      </p:sp>
      <p:sp>
        <p:nvSpPr>
          <p:cNvPr id="15401" name="Line 41"/>
          <p:cNvSpPr>
            <a:spLocks noChangeShapeType="1"/>
          </p:cNvSpPr>
          <p:nvPr/>
        </p:nvSpPr>
        <p:spPr bwMode="auto">
          <a:xfrm>
            <a:off x="2943225" y="5634038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02" name="Freeform 42"/>
          <p:cNvSpPr>
            <a:spLocks/>
          </p:cNvSpPr>
          <p:nvPr/>
        </p:nvSpPr>
        <p:spPr bwMode="auto">
          <a:xfrm>
            <a:off x="1358900" y="5256213"/>
            <a:ext cx="295275" cy="361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" y="88"/>
              </a:cxn>
              <a:cxn ang="0">
                <a:pos x="0" y="180"/>
              </a:cxn>
              <a:cxn ang="0">
                <a:pos x="0" y="0"/>
              </a:cxn>
            </a:cxnLst>
            <a:rect l="0" t="0" r="r" b="b"/>
            <a:pathLst>
              <a:path w="180" h="180">
                <a:moveTo>
                  <a:pt x="0" y="0"/>
                </a:moveTo>
                <a:lnTo>
                  <a:pt x="180" y="88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03" name="Line 43"/>
          <p:cNvSpPr>
            <a:spLocks noChangeShapeType="1"/>
          </p:cNvSpPr>
          <p:nvPr/>
        </p:nvSpPr>
        <p:spPr bwMode="auto">
          <a:xfrm>
            <a:off x="885825" y="5424488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04" name="Oval 44"/>
          <p:cNvSpPr>
            <a:spLocks noChangeArrowheads="1"/>
          </p:cNvSpPr>
          <p:nvPr/>
        </p:nvSpPr>
        <p:spPr bwMode="auto">
          <a:xfrm>
            <a:off x="1647825" y="5386388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405" name="Line 45"/>
          <p:cNvSpPr>
            <a:spLocks noChangeShapeType="1"/>
          </p:cNvSpPr>
          <p:nvPr/>
        </p:nvSpPr>
        <p:spPr bwMode="auto">
          <a:xfrm>
            <a:off x="904875" y="5881688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1657350" y="5815013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407" name="Freeform 47"/>
          <p:cNvSpPr>
            <a:spLocks/>
          </p:cNvSpPr>
          <p:nvPr/>
        </p:nvSpPr>
        <p:spPr bwMode="auto">
          <a:xfrm>
            <a:off x="1368425" y="5694363"/>
            <a:ext cx="295275" cy="361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" y="88"/>
              </a:cxn>
              <a:cxn ang="0">
                <a:pos x="0" y="180"/>
              </a:cxn>
              <a:cxn ang="0">
                <a:pos x="0" y="0"/>
              </a:cxn>
            </a:cxnLst>
            <a:rect l="0" t="0" r="r" b="b"/>
            <a:pathLst>
              <a:path w="180" h="180">
                <a:moveTo>
                  <a:pt x="0" y="0"/>
                </a:moveTo>
                <a:lnTo>
                  <a:pt x="180" y="88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08" name="Freeform 48"/>
          <p:cNvSpPr>
            <a:spLocks/>
          </p:cNvSpPr>
          <p:nvPr/>
        </p:nvSpPr>
        <p:spPr bwMode="auto">
          <a:xfrm>
            <a:off x="2198688" y="5326063"/>
            <a:ext cx="741362" cy="617538"/>
          </a:xfrm>
          <a:custGeom>
            <a:avLst/>
            <a:gdLst/>
            <a:ahLst/>
            <a:cxnLst>
              <a:cxn ang="0">
                <a:pos x="391" y="180"/>
              </a:cxn>
              <a:cxn ang="0">
                <a:pos x="382" y="204"/>
              </a:cxn>
              <a:cxn ang="0">
                <a:pos x="367" y="231"/>
              </a:cxn>
              <a:cxn ang="0">
                <a:pos x="343" y="255"/>
              </a:cxn>
              <a:cxn ang="0">
                <a:pos x="315" y="279"/>
              </a:cxn>
              <a:cxn ang="0">
                <a:pos x="283" y="300"/>
              </a:cxn>
              <a:cxn ang="0">
                <a:pos x="245" y="322"/>
              </a:cxn>
              <a:cxn ang="0">
                <a:pos x="204" y="339"/>
              </a:cxn>
              <a:cxn ang="0">
                <a:pos x="163" y="351"/>
              </a:cxn>
              <a:cxn ang="0">
                <a:pos x="120" y="360"/>
              </a:cxn>
              <a:cxn ang="0">
                <a:pos x="0" y="360"/>
              </a:cxn>
              <a:cxn ang="0">
                <a:pos x="12" y="320"/>
              </a:cxn>
              <a:cxn ang="0">
                <a:pos x="22" y="276"/>
              </a:cxn>
              <a:cxn ang="0">
                <a:pos x="29" y="228"/>
              </a:cxn>
              <a:cxn ang="0">
                <a:pos x="31" y="180"/>
              </a:cxn>
              <a:cxn ang="0">
                <a:pos x="29" y="132"/>
              </a:cxn>
              <a:cxn ang="0">
                <a:pos x="22" y="87"/>
              </a:cxn>
              <a:cxn ang="0">
                <a:pos x="12" y="41"/>
              </a:cxn>
              <a:cxn ang="0">
                <a:pos x="0" y="0"/>
              </a:cxn>
              <a:cxn ang="0">
                <a:pos x="120" y="0"/>
              </a:cxn>
              <a:cxn ang="0">
                <a:pos x="163" y="10"/>
              </a:cxn>
              <a:cxn ang="0">
                <a:pos x="204" y="24"/>
              </a:cxn>
              <a:cxn ang="0">
                <a:pos x="245" y="41"/>
              </a:cxn>
              <a:cxn ang="0">
                <a:pos x="283" y="60"/>
              </a:cxn>
              <a:cxn ang="0">
                <a:pos x="315" y="82"/>
              </a:cxn>
              <a:cxn ang="0">
                <a:pos x="343" y="106"/>
              </a:cxn>
              <a:cxn ang="0">
                <a:pos x="367" y="132"/>
              </a:cxn>
              <a:cxn ang="0">
                <a:pos x="382" y="156"/>
              </a:cxn>
              <a:cxn ang="0">
                <a:pos x="391" y="180"/>
              </a:cxn>
            </a:cxnLst>
            <a:rect l="0" t="0" r="r" b="b"/>
            <a:pathLst>
              <a:path w="391" h="360">
                <a:moveTo>
                  <a:pt x="391" y="180"/>
                </a:moveTo>
                <a:lnTo>
                  <a:pt x="382" y="204"/>
                </a:lnTo>
                <a:lnTo>
                  <a:pt x="367" y="231"/>
                </a:lnTo>
                <a:lnTo>
                  <a:pt x="343" y="255"/>
                </a:lnTo>
                <a:lnTo>
                  <a:pt x="315" y="279"/>
                </a:lnTo>
                <a:lnTo>
                  <a:pt x="283" y="300"/>
                </a:lnTo>
                <a:lnTo>
                  <a:pt x="245" y="322"/>
                </a:lnTo>
                <a:lnTo>
                  <a:pt x="204" y="339"/>
                </a:lnTo>
                <a:lnTo>
                  <a:pt x="163" y="351"/>
                </a:lnTo>
                <a:lnTo>
                  <a:pt x="120" y="360"/>
                </a:lnTo>
                <a:lnTo>
                  <a:pt x="0" y="360"/>
                </a:lnTo>
                <a:lnTo>
                  <a:pt x="12" y="320"/>
                </a:lnTo>
                <a:lnTo>
                  <a:pt x="22" y="276"/>
                </a:lnTo>
                <a:lnTo>
                  <a:pt x="29" y="228"/>
                </a:lnTo>
                <a:lnTo>
                  <a:pt x="31" y="180"/>
                </a:lnTo>
                <a:lnTo>
                  <a:pt x="29" y="132"/>
                </a:lnTo>
                <a:lnTo>
                  <a:pt x="22" y="87"/>
                </a:lnTo>
                <a:lnTo>
                  <a:pt x="12" y="41"/>
                </a:lnTo>
                <a:lnTo>
                  <a:pt x="0" y="0"/>
                </a:lnTo>
                <a:lnTo>
                  <a:pt x="120" y="0"/>
                </a:lnTo>
                <a:lnTo>
                  <a:pt x="163" y="10"/>
                </a:lnTo>
                <a:lnTo>
                  <a:pt x="204" y="24"/>
                </a:lnTo>
                <a:lnTo>
                  <a:pt x="245" y="41"/>
                </a:lnTo>
                <a:lnTo>
                  <a:pt x="283" y="60"/>
                </a:lnTo>
                <a:lnTo>
                  <a:pt x="315" y="82"/>
                </a:lnTo>
                <a:lnTo>
                  <a:pt x="343" y="106"/>
                </a:lnTo>
                <a:lnTo>
                  <a:pt x="367" y="132"/>
                </a:lnTo>
                <a:lnTo>
                  <a:pt x="382" y="156"/>
                </a:lnTo>
                <a:lnTo>
                  <a:pt x="391" y="18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09" name="Freeform 49"/>
          <p:cNvSpPr>
            <a:spLocks/>
          </p:cNvSpPr>
          <p:nvPr/>
        </p:nvSpPr>
        <p:spPr bwMode="auto">
          <a:xfrm>
            <a:off x="7380288" y="5335588"/>
            <a:ext cx="749300" cy="600075"/>
          </a:xfrm>
          <a:custGeom>
            <a:avLst/>
            <a:gdLst/>
            <a:ahLst/>
            <a:cxnLst>
              <a:cxn ang="0">
                <a:pos x="180" y="360"/>
              </a:cxn>
              <a:cxn ang="0">
                <a:pos x="0" y="360"/>
              </a:cxn>
              <a:cxn ang="0">
                <a:pos x="0" y="0"/>
              </a:cxn>
              <a:cxn ang="0">
                <a:pos x="180" y="0"/>
              </a:cxn>
              <a:cxn ang="0">
                <a:pos x="219" y="5"/>
              </a:cxn>
              <a:cxn ang="0">
                <a:pos x="257" y="19"/>
              </a:cxn>
              <a:cxn ang="0">
                <a:pos x="291" y="41"/>
              </a:cxn>
              <a:cxn ang="0">
                <a:pos x="319" y="67"/>
              </a:cxn>
              <a:cxn ang="0">
                <a:pos x="341" y="103"/>
              </a:cxn>
              <a:cxn ang="0">
                <a:pos x="355" y="139"/>
              </a:cxn>
              <a:cxn ang="0">
                <a:pos x="360" y="180"/>
              </a:cxn>
              <a:cxn ang="0">
                <a:pos x="355" y="221"/>
              </a:cxn>
              <a:cxn ang="0">
                <a:pos x="341" y="259"/>
              </a:cxn>
              <a:cxn ang="0">
                <a:pos x="319" y="293"/>
              </a:cxn>
              <a:cxn ang="0">
                <a:pos x="291" y="321"/>
              </a:cxn>
              <a:cxn ang="0">
                <a:pos x="257" y="343"/>
              </a:cxn>
              <a:cxn ang="0">
                <a:pos x="219" y="355"/>
              </a:cxn>
              <a:cxn ang="0">
                <a:pos x="180" y="360"/>
              </a:cxn>
            </a:cxnLst>
            <a:rect l="0" t="0" r="r" b="b"/>
            <a:pathLst>
              <a:path w="360" h="360">
                <a:moveTo>
                  <a:pt x="180" y="360"/>
                </a:moveTo>
                <a:lnTo>
                  <a:pt x="0" y="360"/>
                </a:lnTo>
                <a:lnTo>
                  <a:pt x="0" y="0"/>
                </a:lnTo>
                <a:lnTo>
                  <a:pt x="180" y="0"/>
                </a:lnTo>
                <a:lnTo>
                  <a:pt x="219" y="5"/>
                </a:lnTo>
                <a:lnTo>
                  <a:pt x="257" y="19"/>
                </a:lnTo>
                <a:lnTo>
                  <a:pt x="291" y="41"/>
                </a:lnTo>
                <a:lnTo>
                  <a:pt x="319" y="67"/>
                </a:lnTo>
                <a:lnTo>
                  <a:pt x="341" y="103"/>
                </a:lnTo>
                <a:lnTo>
                  <a:pt x="355" y="139"/>
                </a:lnTo>
                <a:lnTo>
                  <a:pt x="360" y="180"/>
                </a:lnTo>
                <a:lnTo>
                  <a:pt x="355" y="221"/>
                </a:lnTo>
                <a:lnTo>
                  <a:pt x="341" y="259"/>
                </a:lnTo>
                <a:lnTo>
                  <a:pt x="319" y="293"/>
                </a:lnTo>
                <a:lnTo>
                  <a:pt x="291" y="321"/>
                </a:lnTo>
                <a:lnTo>
                  <a:pt x="257" y="343"/>
                </a:lnTo>
                <a:lnTo>
                  <a:pt x="219" y="355"/>
                </a:lnTo>
                <a:lnTo>
                  <a:pt x="180" y="36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10" name="Freeform 50"/>
          <p:cNvSpPr>
            <a:spLocks/>
          </p:cNvSpPr>
          <p:nvPr/>
        </p:nvSpPr>
        <p:spPr bwMode="auto">
          <a:xfrm>
            <a:off x="4808538" y="5335588"/>
            <a:ext cx="741362" cy="617538"/>
          </a:xfrm>
          <a:custGeom>
            <a:avLst/>
            <a:gdLst/>
            <a:ahLst/>
            <a:cxnLst>
              <a:cxn ang="0">
                <a:pos x="391" y="180"/>
              </a:cxn>
              <a:cxn ang="0">
                <a:pos x="382" y="204"/>
              </a:cxn>
              <a:cxn ang="0">
                <a:pos x="367" y="231"/>
              </a:cxn>
              <a:cxn ang="0">
                <a:pos x="343" y="255"/>
              </a:cxn>
              <a:cxn ang="0">
                <a:pos x="315" y="279"/>
              </a:cxn>
              <a:cxn ang="0">
                <a:pos x="283" y="300"/>
              </a:cxn>
              <a:cxn ang="0">
                <a:pos x="245" y="322"/>
              </a:cxn>
              <a:cxn ang="0">
                <a:pos x="204" y="339"/>
              </a:cxn>
              <a:cxn ang="0">
                <a:pos x="163" y="351"/>
              </a:cxn>
              <a:cxn ang="0">
                <a:pos x="120" y="360"/>
              </a:cxn>
              <a:cxn ang="0">
                <a:pos x="0" y="360"/>
              </a:cxn>
              <a:cxn ang="0">
                <a:pos x="12" y="320"/>
              </a:cxn>
              <a:cxn ang="0">
                <a:pos x="22" y="276"/>
              </a:cxn>
              <a:cxn ang="0">
                <a:pos x="29" y="228"/>
              </a:cxn>
              <a:cxn ang="0">
                <a:pos x="31" y="180"/>
              </a:cxn>
              <a:cxn ang="0">
                <a:pos x="29" y="132"/>
              </a:cxn>
              <a:cxn ang="0">
                <a:pos x="22" y="87"/>
              </a:cxn>
              <a:cxn ang="0">
                <a:pos x="12" y="41"/>
              </a:cxn>
              <a:cxn ang="0">
                <a:pos x="0" y="0"/>
              </a:cxn>
              <a:cxn ang="0">
                <a:pos x="120" y="0"/>
              </a:cxn>
              <a:cxn ang="0">
                <a:pos x="163" y="10"/>
              </a:cxn>
              <a:cxn ang="0">
                <a:pos x="204" y="24"/>
              </a:cxn>
              <a:cxn ang="0">
                <a:pos x="245" y="41"/>
              </a:cxn>
              <a:cxn ang="0">
                <a:pos x="283" y="60"/>
              </a:cxn>
              <a:cxn ang="0">
                <a:pos x="315" y="82"/>
              </a:cxn>
              <a:cxn ang="0">
                <a:pos x="343" y="106"/>
              </a:cxn>
              <a:cxn ang="0">
                <a:pos x="367" y="132"/>
              </a:cxn>
              <a:cxn ang="0">
                <a:pos x="382" y="156"/>
              </a:cxn>
              <a:cxn ang="0">
                <a:pos x="391" y="180"/>
              </a:cxn>
            </a:cxnLst>
            <a:rect l="0" t="0" r="r" b="b"/>
            <a:pathLst>
              <a:path w="391" h="360">
                <a:moveTo>
                  <a:pt x="391" y="180"/>
                </a:moveTo>
                <a:lnTo>
                  <a:pt x="382" y="204"/>
                </a:lnTo>
                <a:lnTo>
                  <a:pt x="367" y="231"/>
                </a:lnTo>
                <a:lnTo>
                  <a:pt x="343" y="255"/>
                </a:lnTo>
                <a:lnTo>
                  <a:pt x="315" y="279"/>
                </a:lnTo>
                <a:lnTo>
                  <a:pt x="283" y="300"/>
                </a:lnTo>
                <a:lnTo>
                  <a:pt x="245" y="322"/>
                </a:lnTo>
                <a:lnTo>
                  <a:pt x="204" y="339"/>
                </a:lnTo>
                <a:lnTo>
                  <a:pt x="163" y="351"/>
                </a:lnTo>
                <a:lnTo>
                  <a:pt x="120" y="360"/>
                </a:lnTo>
                <a:lnTo>
                  <a:pt x="0" y="360"/>
                </a:lnTo>
                <a:lnTo>
                  <a:pt x="12" y="320"/>
                </a:lnTo>
                <a:lnTo>
                  <a:pt x="22" y="276"/>
                </a:lnTo>
                <a:lnTo>
                  <a:pt x="29" y="228"/>
                </a:lnTo>
                <a:lnTo>
                  <a:pt x="31" y="180"/>
                </a:lnTo>
                <a:lnTo>
                  <a:pt x="29" y="132"/>
                </a:lnTo>
                <a:lnTo>
                  <a:pt x="22" y="87"/>
                </a:lnTo>
                <a:lnTo>
                  <a:pt x="12" y="41"/>
                </a:lnTo>
                <a:lnTo>
                  <a:pt x="0" y="0"/>
                </a:lnTo>
                <a:lnTo>
                  <a:pt x="120" y="0"/>
                </a:lnTo>
                <a:lnTo>
                  <a:pt x="163" y="10"/>
                </a:lnTo>
                <a:lnTo>
                  <a:pt x="204" y="24"/>
                </a:lnTo>
                <a:lnTo>
                  <a:pt x="245" y="41"/>
                </a:lnTo>
                <a:lnTo>
                  <a:pt x="283" y="60"/>
                </a:lnTo>
                <a:lnTo>
                  <a:pt x="315" y="82"/>
                </a:lnTo>
                <a:lnTo>
                  <a:pt x="343" y="106"/>
                </a:lnTo>
                <a:lnTo>
                  <a:pt x="367" y="132"/>
                </a:lnTo>
                <a:lnTo>
                  <a:pt x="382" y="156"/>
                </a:lnTo>
                <a:lnTo>
                  <a:pt x="391" y="18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11" name="Oval 51"/>
          <p:cNvSpPr>
            <a:spLocks noChangeArrowheads="1"/>
          </p:cNvSpPr>
          <p:nvPr/>
        </p:nvSpPr>
        <p:spPr bwMode="auto">
          <a:xfrm>
            <a:off x="4752975" y="5434013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412" name="Oval 52"/>
          <p:cNvSpPr>
            <a:spLocks noChangeArrowheads="1"/>
          </p:cNvSpPr>
          <p:nvPr/>
        </p:nvSpPr>
        <p:spPr bwMode="auto">
          <a:xfrm>
            <a:off x="4743450" y="5757863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413" name="Line 53"/>
          <p:cNvSpPr>
            <a:spLocks noChangeShapeType="1"/>
          </p:cNvSpPr>
          <p:nvPr/>
        </p:nvSpPr>
        <p:spPr bwMode="auto">
          <a:xfrm>
            <a:off x="4286250" y="5491163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14" name="Line 54"/>
          <p:cNvSpPr>
            <a:spLocks noChangeShapeType="1"/>
          </p:cNvSpPr>
          <p:nvPr/>
        </p:nvSpPr>
        <p:spPr bwMode="auto">
          <a:xfrm>
            <a:off x="4295775" y="5786438"/>
            <a:ext cx="457200" cy="95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15" name="Text Box 55"/>
          <p:cNvSpPr txBox="1">
            <a:spLocks noChangeArrowheads="1"/>
          </p:cNvSpPr>
          <p:nvPr/>
        </p:nvSpPr>
        <p:spPr bwMode="auto">
          <a:xfrm>
            <a:off x="3994150" y="5189538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x</a:t>
            </a:r>
          </a:p>
        </p:txBody>
      </p:sp>
      <p:sp>
        <p:nvSpPr>
          <p:cNvPr id="15416" name="Text Box 56"/>
          <p:cNvSpPr txBox="1">
            <a:spLocks noChangeArrowheads="1"/>
          </p:cNvSpPr>
          <p:nvPr/>
        </p:nvSpPr>
        <p:spPr bwMode="auto">
          <a:xfrm>
            <a:off x="3994150" y="5541963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y</a:t>
            </a:r>
          </a:p>
        </p:txBody>
      </p:sp>
      <p:sp>
        <p:nvSpPr>
          <p:cNvPr id="15417" name="Line 57"/>
          <p:cNvSpPr>
            <a:spLocks noChangeShapeType="1"/>
          </p:cNvSpPr>
          <p:nvPr/>
        </p:nvSpPr>
        <p:spPr bwMode="auto">
          <a:xfrm>
            <a:off x="3562350" y="5500688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18" name="Line 58"/>
          <p:cNvSpPr>
            <a:spLocks noChangeShapeType="1"/>
          </p:cNvSpPr>
          <p:nvPr/>
        </p:nvSpPr>
        <p:spPr bwMode="auto">
          <a:xfrm>
            <a:off x="3562350" y="5586413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19" name="Line 59"/>
          <p:cNvSpPr>
            <a:spLocks noChangeShapeType="1"/>
          </p:cNvSpPr>
          <p:nvPr/>
        </p:nvSpPr>
        <p:spPr bwMode="auto">
          <a:xfrm>
            <a:off x="3562350" y="5672138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0" name="Line 60"/>
          <p:cNvSpPr>
            <a:spLocks noChangeShapeType="1"/>
          </p:cNvSpPr>
          <p:nvPr/>
        </p:nvSpPr>
        <p:spPr bwMode="auto">
          <a:xfrm>
            <a:off x="5553075" y="5643563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1" name="Line 61"/>
          <p:cNvSpPr>
            <a:spLocks noChangeShapeType="1"/>
          </p:cNvSpPr>
          <p:nvPr/>
        </p:nvSpPr>
        <p:spPr bwMode="auto">
          <a:xfrm>
            <a:off x="8229600" y="5624513"/>
            <a:ext cx="47625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2" name="Oval 62"/>
          <p:cNvSpPr>
            <a:spLocks noChangeArrowheads="1"/>
          </p:cNvSpPr>
          <p:nvPr/>
        </p:nvSpPr>
        <p:spPr bwMode="auto">
          <a:xfrm>
            <a:off x="8115300" y="5567363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423" name="Line 63"/>
          <p:cNvSpPr>
            <a:spLocks noChangeShapeType="1"/>
          </p:cNvSpPr>
          <p:nvPr/>
        </p:nvSpPr>
        <p:spPr bwMode="auto">
          <a:xfrm>
            <a:off x="6924675" y="5491163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4" name="Line 64"/>
          <p:cNvSpPr>
            <a:spLocks noChangeShapeType="1"/>
          </p:cNvSpPr>
          <p:nvPr/>
        </p:nvSpPr>
        <p:spPr bwMode="auto">
          <a:xfrm>
            <a:off x="6915150" y="5786438"/>
            <a:ext cx="457200" cy="95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5" name="Text Box 65"/>
          <p:cNvSpPr txBox="1">
            <a:spLocks noChangeArrowheads="1"/>
          </p:cNvSpPr>
          <p:nvPr/>
        </p:nvSpPr>
        <p:spPr bwMode="auto">
          <a:xfrm>
            <a:off x="6632575" y="5199063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x</a:t>
            </a:r>
          </a:p>
        </p:txBody>
      </p:sp>
      <p:sp>
        <p:nvSpPr>
          <p:cNvPr id="15426" name="Text Box 66"/>
          <p:cNvSpPr txBox="1">
            <a:spLocks noChangeArrowheads="1"/>
          </p:cNvSpPr>
          <p:nvPr/>
        </p:nvSpPr>
        <p:spPr bwMode="auto">
          <a:xfrm>
            <a:off x="6632575" y="5551488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y</a:t>
            </a:r>
          </a:p>
        </p:txBody>
      </p:sp>
      <p:sp>
        <p:nvSpPr>
          <p:cNvPr id="15427" name="Line 67"/>
          <p:cNvSpPr>
            <a:spLocks noChangeShapeType="1"/>
          </p:cNvSpPr>
          <p:nvPr/>
        </p:nvSpPr>
        <p:spPr bwMode="auto">
          <a:xfrm>
            <a:off x="6238875" y="5529263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8" name="Line 68"/>
          <p:cNvSpPr>
            <a:spLocks noChangeShapeType="1"/>
          </p:cNvSpPr>
          <p:nvPr/>
        </p:nvSpPr>
        <p:spPr bwMode="auto">
          <a:xfrm>
            <a:off x="6238875" y="5614988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429" name="Line 69"/>
          <p:cNvSpPr>
            <a:spLocks noChangeShapeType="1"/>
          </p:cNvSpPr>
          <p:nvPr/>
        </p:nvSpPr>
        <p:spPr bwMode="auto">
          <a:xfrm>
            <a:off x="6238875" y="5700713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4572000" y="5951123"/>
            <a:ext cx="10246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600" i="1" dirty="0" smtClean="0">
                <a:cs typeface="Times New Roman" pitchFamily="18" charset="0"/>
              </a:rPr>
              <a:t>Invert-Or </a:t>
            </a:r>
            <a:endParaRPr lang="en-US" sz="1600" dirty="0"/>
          </a:p>
        </p:txBody>
      </p:sp>
      <p:sp>
        <p:nvSpPr>
          <p:cNvPr id="78" name="Rectangle 77"/>
          <p:cNvSpPr/>
          <p:nvPr/>
        </p:nvSpPr>
        <p:spPr>
          <a:xfrm>
            <a:off x="7139402" y="5951099"/>
            <a:ext cx="10759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600" i="1" dirty="0" smtClean="0">
                <a:cs typeface="Times New Roman" pitchFamily="18" charset="0"/>
              </a:rPr>
              <a:t>And-Invert</a:t>
            </a:r>
            <a:endParaRPr lang="en-US" sz="1600" dirty="0"/>
          </a:p>
        </p:txBody>
      </p:sp>
      <p:sp>
        <p:nvSpPr>
          <p:cNvPr id="79" name="Rectangle 78"/>
          <p:cNvSpPr/>
          <p:nvPr/>
        </p:nvSpPr>
        <p:spPr>
          <a:xfrm>
            <a:off x="357158" y="1357298"/>
            <a:ext cx="8001056" cy="278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 smtClean="0">
                <a:cs typeface="Times New Roman" pitchFamily="18" charset="0"/>
              </a:rPr>
              <a:t> This NAND symbol is called Invert-OR, since inputs are inverted and then </a:t>
            </a:r>
            <a:r>
              <a:rPr lang="en-US" sz="2400" dirty="0" err="1" smtClean="0">
                <a:cs typeface="Times New Roman" pitchFamily="18" charset="0"/>
              </a:rPr>
              <a:t>ORed</a:t>
            </a:r>
            <a:r>
              <a:rPr lang="en-US" sz="2400" dirty="0" smtClean="0">
                <a:cs typeface="Times New Roman" pitchFamily="18" charset="0"/>
              </a:rPr>
              <a:t> together. </a:t>
            </a:r>
            <a:endParaRPr lang="fa-IR" sz="2400" dirty="0" smtClean="0">
              <a:cs typeface="Times New Roman" pitchFamily="18" charset="0"/>
            </a:endParaRPr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400" dirty="0" smtClean="0">
              <a:cs typeface="Times New Roman" pitchFamily="18" charset="0"/>
            </a:endParaRPr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accent2"/>
                </a:solidFill>
                <a:cs typeface="Times New Roman" pitchFamily="18" charset="0"/>
              </a:rPr>
              <a:t> AND-Invert</a:t>
            </a:r>
            <a:r>
              <a:rPr lang="en-US" sz="2400" dirty="0" smtClean="0">
                <a:cs typeface="Times New Roman" pitchFamily="18" charset="0"/>
              </a:rPr>
              <a:t> and </a:t>
            </a:r>
            <a:r>
              <a:rPr lang="en-US" sz="2400" dirty="0" smtClean="0">
                <a:solidFill>
                  <a:schemeClr val="accent2"/>
                </a:solidFill>
                <a:cs typeface="Times New Roman" pitchFamily="18" charset="0"/>
              </a:rPr>
              <a:t>Invert-OR</a:t>
            </a:r>
            <a:r>
              <a:rPr lang="en-US" sz="2400" dirty="0" smtClean="0">
                <a:cs typeface="Times New Roman" pitchFamily="18" charset="0"/>
              </a:rPr>
              <a:t> both represent the NAND gate. Having both makes visualization of circuit function easier.</a:t>
            </a:r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400" dirty="0" smtClean="0">
              <a:cs typeface="Times New Roman" pitchFamily="18" charset="0"/>
            </a:endParaRPr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 smtClean="0">
                <a:cs typeface="Times New Roman" pitchFamily="18" charset="0"/>
              </a:rPr>
              <a:t> A NAND gate with one input degenerates to an </a:t>
            </a:r>
            <a:r>
              <a:rPr lang="en-US" sz="2400" b="1" dirty="0" smtClean="0">
                <a:solidFill>
                  <a:srgbClr val="C00000"/>
                </a:solidFill>
                <a:cs typeface="Times New Roman" pitchFamily="18" charset="0"/>
              </a:rPr>
              <a:t>inverter</a:t>
            </a:r>
            <a:r>
              <a:rPr lang="en-US" sz="2400" dirty="0" smtClean="0">
                <a:cs typeface="Times New Roman" pitchFamily="18" charset="0"/>
              </a:rPr>
              <a:t>.</a:t>
            </a:r>
            <a:endParaRPr lang="en-US" sz="2400" dirty="0" smtClean="0"/>
          </a:p>
          <a:p>
            <a:pPr algn="just" rtl="0">
              <a:lnSpc>
                <a:spcPct val="90000"/>
              </a:lnSpc>
              <a:buFont typeface="Wingdings" pitchFamily="2" charset="2"/>
              <a:buChar char="q"/>
            </a:pPr>
            <a:endParaRPr lang="en-US" sz="2400" dirty="0" smtClean="0">
              <a:cs typeface="Times New Roman" pitchFamily="18" charset="0"/>
            </a:endParaRPr>
          </a:p>
        </p:txBody>
      </p:sp>
      <p:sp>
        <p:nvSpPr>
          <p:cNvPr id="81" name="Rectangle 4"/>
          <p:cNvSpPr txBox="1">
            <a:spLocks noChangeArrowheads="1"/>
          </p:cNvSpPr>
          <p:nvPr/>
        </p:nvSpPr>
        <p:spPr bwMode="auto">
          <a:xfrm>
            <a:off x="0" y="142852"/>
            <a:ext cx="8429652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 rtl="0">
              <a:buSzTx/>
              <a:buNone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</a:t>
            </a:r>
            <a:r>
              <a:rPr lang="en-US" sz="3200" b="1" kern="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DeMorgan</a:t>
            </a:r>
            <a:r>
              <a:rPr lang="en-US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 Symbol Equivalence </a:t>
            </a:r>
            <a:r>
              <a:rPr lang="en-US" sz="3200" b="1" kern="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Nand</a:t>
            </a:r>
            <a:r>
              <a:rPr lang="en-US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 Gate</a:t>
            </a:r>
            <a:endParaRPr lang="en-US" sz="3200" b="1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28596" y="4286256"/>
          <a:ext cx="235743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093" name="Equation" r:id="rId3" imgW="863280" imgH="203040" progId="Equation.3">
                  <p:embed/>
                </p:oleObj>
              </mc:Choice>
              <mc:Fallback>
                <p:oleObj name="Equation" r:id="rId3" imgW="8632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4286256"/>
                        <a:ext cx="2357437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Freeform 4"/>
          <p:cNvSpPr>
            <a:spLocks/>
          </p:cNvSpPr>
          <p:nvPr/>
        </p:nvSpPr>
        <p:spPr bwMode="auto">
          <a:xfrm>
            <a:off x="2151063" y="5232019"/>
            <a:ext cx="749300" cy="600075"/>
          </a:xfrm>
          <a:custGeom>
            <a:avLst/>
            <a:gdLst/>
            <a:ahLst/>
            <a:cxnLst>
              <a:cxn ang="0">
                <a:pos x="180" y="360"/>
              </a:cxn>
              <a:cxn ang="0">
                <a:pos x="0" y="360"/>
              </a:cxn>
              <a:cxn ang="0">
                <a:pos x="0" y="0"/>
              </a:cxn>
              <a:cxn ang="0">
                <a:pos x="180" y="0"/>
              </a:cxn>
              <a:cxn ang="0">
                <a:pos x="219" y="5"/>
              </a:cxn>
              <a:cxn ang="0">
                <a:pos x="257" y="19"/>
              </a:cxn>
              <a:cxn ang="0">
                <a:pos x="291" y="41"/>
              </a:cxn>
              <a:cxn ang="0">
                <a:pos x="319" y="67"/>
              </a:cxn>
              <a:cxn ang="0">
                <a:pos x="341" y="103"/>
              </a:cxn>
              <a:cxn ang="0">
                <a:pos x="355" y="139"/>
              </a:cxn>
              <a:cxn ang="0">
                <a:pos x="360" y="180"/>
              </a:cxn>
              <a:cxn ang="0">
                <a:pos x="355" y="221"/>
              </a:cxn>
              <a:cxn ang="0">
                <a:pos x="341" y="259"/>
              </a:cxn>
              <a:cxn ang="0">
                <a:pos x="319" y="293"/>
              </a:cxn>
              <a:cxn ang="0">
                <a:pos x="291" y="321"/>
              </a:cxn>
              <a:cxn ang="0">
                <a:pos x="257" y="343"/>
              </a:cxn>
              <a:cxn ang="0">
                <a:pos x="219" y="355"/>
              </a:cxn>
              <a:cxn ang="0">
                <a:pos x="180" y="360"/>
              </a:cxn>
            </a:cxnLst>
            <a:rect l="0" t="0" r="r" b="b"/>
            <a:pathLst>
              <a:path w="360" h="360">
                <a:moveTo>
                  <a:pt x="180" y="360"/>
                </a:moveTo>
                <a:lnTo>
                  <a:pt x="0" y="360"/>
                </a:lnTo>
                <a:lnTo>
                  <a:pt x="0" y="0"/>
                </a:lnTo>
                <a:lnTo>
                  <a:pt x="180" y="0"/>
                </a:lnTo>
                <a:lnTo>
                  <a:pt x="219" y="5"/>
                </a:lnTo>
                <a:lnTo>
                  <a:pt x="257" y="19"/>
                </a:lnTo>
                <a:lnTo>
                  <a:pt x="291" y="41"/>
                </a:lnTo>
                <a:lnTo>
                  <a:pt x="319" y="67"/>
                </a:lnTo>
                <a:lnTo>
                  <a:pt x="341" y="103"/>
                </a:lnTo>
                <a:lnTo>
                  <a:pt x="355" y="139"/>
                </a:lnTo>
                <a:lnTo>
                  <a:pt x="360" y="180"/>
                </a:lnTo>
                <a:lnTo>
                  <a:pt x="355" y="221"/>
                </a:lnTo>
                <a:lnTo>
                  <a:pt x="341" y="259"/>
                </a:lnTo>
                <a:lnTo>
                  <a:pt x="319" y="293"/>
                </a:lnTo>
                <a:lnTo>
                  <a:pt x="291" y="321"/>
                </a:lnTo>
                <a:lnTo>
                  <a:pt x="257" y="343"/>
                </a:lnTo>
                <a:lnTo>
                  <a:pt x="219" y="355"/>
                </a:lnTo>
                <a:lnTo>
                  <a:pt x="180" y="36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65" name="Freeform 5"/>
          <p:cNvSpPr>
            <a:spLocks/>
          </p:cNvSpPr>
          <p:nvPr/>
        </p:nvSpPr>
        <p:spPr bwMode="auto">
          <a:xfrm>
            <a:off x="7313613" y="5232019"/>
            <a:ext cx="741362" cy="617538"/>
          </a:xfrm>
          <a:custGeom>
            <a:avLst/>
            <a:gdLst/>
            <a:ahLst/>
            <a:cxnLst>
              <a:cxn ang="0">
                <a:pos x="391" y="180"/>
              </a:cxn>
              <a:cxn ang="0">
                <a:pos x="382" y="204"/>
              </a:cxn>
              <a:cxn ang="0">
                <a:pos x="367" y="231"/>
              </a:cxn>
              <a:cxn ang="0">
                <a:pos x="343" y="255"/>
              </a:cxn>
              <a:cxn ang="0">
                <a:pos x="315" y="279"/>
              </a:cxn>
              <a:cxn ang="0">
                <a:pos x="283" y="300"/>
              </a:cxn>
              <a:cxn ang="0">
                <a:pos x="245" y="322"/>
              </a:cxn>
              <a:cxn ang="0">
                <a:pos x="204" y="339"/>
              </a:cxn>
              <a:cxn ang="0">
                <a:pos x="163" y="351"/>
              </a:cxn>
              <a:cxn ang="0">
                <a:pos x="120" y="360"/>
              </a:cxn>
              <a:cxn ang="0">
                <a:pos x="0" y="360"/>
              </a:cxn>
              <a:cxn ang="0">
                <a:pos x="12" y="320"/>
              </a:cxn>
              <a:cxn ang="0">
                <a:pos x="22" y="276"/>
              </a:cxn>
              <a:cxn ang="0">
                <a:pos x="29" y="228"/>
              </a:cxn>
              <a:cxn ang="0">
                <a:pos x="31" y="180"/>
              </a:cxn>
              <a:cxn ang="0">
                <a:pos x="29" y="132"/>
              </a:cxn>
              <a:cxn ang="0">
                <a:pos x="22" y="87"/>
              </a:cxn>
              <a:cxn ang="0">
                <a:pos x="12" y="41"/>
              </a:cxn>
              <a:cxn ang="0">
                <a:pos x="0" y="0"/>
              </a:cxn>
              <a:cxn ang="0">
                <a:pos x="120" y="0"/>
              </a:cxn>
              <a:cxn ang="0">
                <a:pos x="163" y="10"/>
              </a:cxn>
              <a:cxn ang="0">
                <a:pos x="204" y="24"/>
              </a:cxn>
              <a:cxn ang="0">
                <a:pos x="245" y="41"/>
              </a:cxn>
              <a:cxn ang="0">
                <a:pos x="283" y="60"/>
              </a:cxn>
              <a:cxn ang="0">
                <a:pos x="315" y="82"/>
              </a:cxn>
              <a:cxn ang="0">
                <a:pos x="343" y="106"/>
              </a:cxn>
              <a:cxn ang="0">
                <a:pos x="367" y="132"/>
              </a:cxn>
              <a:cxn ang="0">
                <a:pos x="382" y="156"/>
              </a:cxn>
              <a:cxn ang="0">
                <a:pos x="391" y="180"/>
              </a:cxn>
            </a:cxnLst>
            <a:rect l="0" t="0" r="r" b="b"/>
            <a:pathLst>
              <a:path w="391" h="360">
                <a:moveTo>
                  <a:pt x="391" y="180"/>
                </a:moveTo>
                <a:lnTo>
                  <a:pt x="382" y="204"/>
                </a:lnTo>
                <a:lnTo>
                  <a:pt x="367" y="231"/>
                </a:lnTo>
                <a:lnTo>
                  <a:pt x="343" y="255"/>
                </a:lnTo>
                <a:lnTo>
                  <a:pt x="315" y="279"/>
                </a:lnTo>
                <a:lnTo>
                  <a:pt x="283" y="300"/>
                </a:lnTo>
                <a:lnTo>
                  <a:pt x="245" y="322"/>
                </a:lnTo>
                <a:lnTo>
                  <a:pt x="204" y="339"/>
                </a:lnTo>
                <a:lnTo>
                  <a:pt x="163" y="351"/>
                </a:lnTo>
                <a:lnTo>
                  <a:pt x="120" y="360"/>
                </a:lnTo>
                <a:lnTo>
                  <a:pt x="0" y="360"/>
                </a:lnTo>
                <a:lnTo>
                  <a:pt x="12" y="320"/>
                </a:lnTo>
                <a:lnTo>
                  <a:pt x="22" y="276"/>
                </a:lnTo>
                <a:lnTo>
                  <a:pt x="29" y="228"/>
                </a:lnTo>
                <a:lnTo>
                  <a:pt x="31" y="180"/>
                </a:lnTo>
                <a:lnTo>
                  <a:pt x="29" y="132"/>
                </a:lnTo>
                <a:lnTo>
                  <a:pt x="22" y="87"/>
                </a:lnTo>
                <a:lnTo>
                  <a:pt x="12" y="41"/>
                </a:lnTo>
                <a:lnTo>
                  <a:pt x="0" y="0"/>
                </a:lnTo>
                <a:lnTo>
                  <a:pt x="120" y="0"/>
                </a:lnTo>
                <a:lnTo>
                  <a:pt x="163" y="10"/>
                </a:lnTo>
                <a:lnTo>
                  <a:pt x="204" y="24"/>
                </a:lnTo>
                <a:lnTo>
                  <a:pt x="245" y="41"/>
                </a:lnTo>
                <a:lnTo>
                  <a:pt x="283" y="60"/>
                </a:lnTo>
                <a:lnTo>
                  <a:pt x="315" y="82"/>
                </a:lnTo>
                <a:lnTo>
                  <a:pt x="343" y="106"/>
                </a:lnTo>
                <a:lnTo>
                  <a:pt x="367" y="132"/>
                </a:lnTo>
                <a:lnTo>
                  <a:pt x="382" y="156"/>
                </a:lnTo>
                <a:lnTo>
                  <a:pt x="391" y="18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8153400" y="5539994"/>
            <a:ext cx="476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6905625" y="5397119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6896100" y="5692394"/>
            <a:ext cx="457200" cy="95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6613525" y="5105019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x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613525" y="5457444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y</a:t>
            </a:r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1685925" y="5330444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1695450" y="5749544"/>
            <a:ext cx="457200" cy="95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7050" y="5047869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x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517525" y="5505069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y</a:t>
            </a:r>
          </a:p>
        </p:txBody>
      </p:sp>
      <p:sp>
        <p:nvSpPr>
          <p:cNvPr id="15375" name="Oval 15"/>
          <p:cNvSpPr>
            <a:spLocks noChangeArrowheads="1"/>
          </p:cNvSpPr>
          <p:nvPr/>
        </p:nvSpPr>
        <p:spPr bwMode="auto">
          <a:xfrm>
            <a:off x="8039100" y="5482844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2905125" y="5520944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77" name="Freeform 17"/>
          <p:cNvSpPr>
            <a:spLocks/>
          </p:cNvSpPr>
          <p:nvPr/>
        </p:nvSpPr>
        <p:spPr bwMode="auto">
          <a:xfrm>
            <a:off x="4827588" y="5222494"/>
            <a:ext cx="749300" cy="600075"/>
          </a:xfrm>
          <a:custGeom>
            <a:avLst/>
            <a:gdLst/>
            <a:ahLst/>
            <a:cxnLst>
              <a:cxn ang="0">
                <a:pos x="180" y="360"/>
              </a:cxn>
              <a:cxn ang="0">
                <a:pos x="0" y="360"/>
              </a:cxn>
              <a:cxn ang="0">
                <a:pos x="0" y="0"/>
              </a:cxn>
              <a:cxn ang="0">
                <a:pos x="180" y="0"/>
              </a:cxn>
              <a:cxn ang="0">
                <a:pos x="219" y="5"/>
              </a:cxn>
              <a:cxn ang="0">
                <a:pos x="257" y="19"/>
              </a:cxn>
              <a:cxn ang="0">
                <a:pos x="291" y="41"/>
              </a:cxn>
              <a:cxn ang="0">
                <a:pos x="319" y="67"/>
              </a:cxn>
              <a:cxn ang="0">
                <a:pos x="341" y="103"/>
              </a:cxn>
              <a:cxn ang="0">
                <a:pos x="355" y="139"/>
              </a:cxn>
              <a:cxn ang="0">
                <a:pos x="360" y="180"/>
              </a:cxn>
              <a:cxn ang="0">
                <a:pos x="355" y="221"/>
              </a:cxn>
              <a:cxn ang="0">
                <a:pos x="341" y="259"/>
              </a:cxn>
              <a:cxn ang="0">
                <a:pos x="319" y="293"/>
              </a:cxn>
              <a:cxn ang="0">
                <a:pos x="291" y="321"/>
              </a:cxn>
              <a:cxn ang="0">
                <a:pos x="257" y="343"/>
              </a:cxn>
              <a:cxn ang="0">
                <a:pos x="219" y="355"/>
              </a:cxn>
              <a:cxn ang="0">
                <a:pos x="180" y="360"/>
              </a:cxn>
            </a:cxnLst>
            <a:rect l="0" t="0" r="r" b="b"/>
            <a:pathLst>
              <a:path w="360" h="360">
                <a:moveTo>
                  <a:pt x="180" y="360"/>
                </a:moveTo>
                <a:lnTo>
                  <a:pt x="0" y="360"/>
                </a:lnTo>
                <a:lnTo>
                  <a:pt x="0" y="0"/>
                </a:lnTo>
                <a:lnTo>
                  <a:pt x="180" y="0"/>
                </a:lnTo>
                <a:lnTo>
                  <a:pt x="219" y="5"/>
                </a:lnTo>
                <a:lnTo>
                  <a:pt x="257" y="19"/>
                </a:lnTo>
                <a:lnTo>
                  <a:pt x="291" y="41"/>
                </a:lnTo>
                <a:lnTo>
                  <a:pt x="319" y="67"/>
                </a:lnTo>
                <a:lnTo>
                  <a:pt x="341" y="103"/>
                </a:lnTo>
                <a:lnTo>
                  <a:pt x="355" y="139"/>
                </a:lnTo>
                <a:lnTo>
                  <a:pt x="360" y="180"/>
                </a:lnTo>
                <a:lnTo>
                  <a:pt x="355" y="221"/>
                </a:lnTo>
                <a:lnTo>
                  <a:pt x="341" y="259"/>
                </a:lnTo>
                <a:lnTo>
                  <a:pt x="319" y="293"/>
                </a:lnTo>
                <a:lnTo>
                  <a:pt x="291" y="321"/>
                </a:lnTo>
                <a:lnTo>
                  <a:pt x="257" y="343"/>
                </a:lnTo>
                <a:lnTo>
                  <a:pt x="219" y="355"/>
                </a:lnTo>
                <a:lnTo>
                  <a:pt x="180" y="36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4267200" y="5378069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276725" y="5673344"/>
            <a:ext cx="457200" cy="95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3975100" y="5076444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x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3975100" y="5428869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>
                <a:latin typeface="Times New Roman" pitchFamily="18" charset="0"/>
              </a:rPr>
              <a:t>y</a:t>
            </a:r>
          </a:p>
        </p:txBody>
      </p:sp>
      <p:sp>
        <p:nvSpPr>
          <p:cNvPr id="15382" name="Oval 22"/>
          <p:cNvSpPr>
            <a:spLocks noChangeArrowheads="1"/>
          </p:cNvSpPr>
          <p:nvPr/>
        </p:nvSpPr>
        <p:spPr bwMode="auto">
          <a:xfrm>
            <a:off x="4724400" y="5625719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383" name="Oval 23"/>
          <p:cNvSpPr>
            <a:spLocks noChangeArrowheads="1"/>
          </p:cNvSpPr>
          <p:nvPr/>
        </p:nvSpPr>
        <p:spPr bwMode="auto">
          <a:xfrm>
            <a:off x="4724400" y="5320919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>
            <a:off x="5581650" y="5511419"/>
            <a:ext cx="5048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85" name="Freeform 25"/>
          <p:cNvSpPr>
            <a:spLocks/>
          </p:cNvSpPr>
          <p:nvPr/>
        </p:nvSpPr>
        <p:spPr bwMode="auto">
          <a:xfrm>
            <a:off x="1282700" y="5143119"/>
            <a:ext cx="295275" cy="361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" y="88"/>
              </a:cxn>
              <a:cxn ang="0">
                <a:pos x="0" y="180"/>
              </a:cxn>
              <a:cxn ang="0">
                <a:pos x="0" y="0"/>
              </a:cxn>
            </a:cxnLst>
            <a:rect l="0" t="0" r="r" b="b"/>
            <a:pathLst>
              <a:path w="180" h="180">
                <a:moveTo>
                  <a:pt x="0" y="0"/>
                </a:moveTo>
                <a:lnTo>
                  <a:pt x="180" y="88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86" name="Line 26"/>
          <p:cNvSpPr>
            <a:spLocks noChangeShapeType="1"/>
          </p:cNvSpPr>
          <p:nvPr/>
        </p:nvSpPr>
        <p:spPr bwMode="auto">
          <a:xfrm>
            <a:off x="809625" y="5311394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87" name="Oval 27"/>
          <p:cNvSpPr>
            <a:spLocks noChangeArrowheads="1"/>
          </p:cNvSpPr>
          <p:nvPr/>
        </p:nvSpPr>
        <p:spPr bwMode="auto">
          <a:xfrm>
            <a:off x="1571625" y="5273294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388" name="Line 28"/>
          <p:cNvSpPr>
            <a:spLocks noChangeShapeType="1"/>
          </p:cNvSpPr>
          <p:nvPr/>
        </p:nvSpPr>
        <p:spPr bwMode="auto">
          <a:xfrm>
            <a:off x="828675" y="5768594"/>
            <a:ext cx="4667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89" name="Oval 29"/>
          <p:cNvSpPr>
            <a:spLocks noChangeArrowheads="1"/>
          </p:cNvSpPr>
          <p:nvPr/>
        </p:nvSpPr>
        <p:spPr bwMode="auto">
          <a:xfrm>
            <a:off x="1581150" y="5701919"/>
            <a:ext cx="104775" cy="104775"/>
          </a:xfrm>
          <a:prstGeom prst="ellipse">
            <a:avLst/>
          </a:prstGeom>
          <a:solidFill>
            <a:srgbClr val="FFFFFF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5390" name="Freeform 30"/>
          <p:cNvSpPr>
            <a:spLocks/>
          </p:cNvSpPr>
          <p:nvPr/>
        </p:nvSpPr>
        <p:spPr bwMode="auto">
          <a:xfrm>
            <a:off x="1292225" y="5581269"/>
            <a:ext cx="295275" cy="361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0" y="88"/>
              </a:cxn>
              <a:cxn ang="0">
                <a:pos x="0" y="180"/>
              </a:cxn>
              <a:cxn ang="0">
                <a:pos x="0" y="0"/>
              </a:cxn>
            </a:cxnLst>
            <a:rect l="0" t="0" r="r" b="b"/>
            <a:pathLst>
              <a:path w="180" h="180">
                <a:moveTo>
                  <a:pt x="0" y="0"/>
                </a:moveTo>
                <a:lnTo>
                  <a:pt x="180" y="88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1" name="Line 31"/>
          <p:cNvSpPr>
            <a:spLocks noChangeShapeType="1"/>
          </p:cNvSpPr>
          <p:nvPr/>
        </p:nvSpPr>
        <p:spPr bwMode="auto">
          <a:xfrm>
            <a:off x="3543300" y="5454269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2" name="Line 32"/>
          <p:cNvSpPr>
            <a:spLocks noChangeShapeType="1"/>
          </p:cNvSpPr>
          <p:nvPr/>
        </p:nvSpPr>
        <p:spPr bwMode="auto">
          <a:xfrm>
            <a:off x="3543300" y="5539994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3" name="Line 33"/>
          <p:cNvSpPr>
            <a:spLocks noChangeShapeType="1"/>
          </p:cNvSpPr>
          <p:nvPr/>
        </p:nvSpPr>
        <p:spPr bwMode="auto">
          <a:xfrm>
            <a:off x="3543300" y="5625719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4" name="Line 34"/>
          <p:cNvSpPr>
            <a:spLocks noChangeShapeType="1"/>
          </p:cNvSpPr>
          <p:nvPr/>
        </p:nvSpPr>
        <p:spPr bwMode="auto">
          <a:xfrm>
            <a:off x="6210300" y="5425694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5" name="Line 35"/>
          <p:cNvSpPr>
            <a:spLocks noChangeShapeType="1"/>
          </p:cNvSpPr>
          <p:nvPr/>
        </p:nvSpPr>
        <p:spPr bwMode="auto">
          <a:xfrm>
            <a:off x="6210300" y="5511419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5396" name="Line 36"/>
          <p:cNvSpPr>
            <a:spLocks noChangeShapeType="1"/>
          </p:cNvSpPr>
          <p:nvPr/>
        </p:nvSpPr>
        <p:spPr bwMode="auto">
          <a:xfrm>
            <a:off x="6210300" y="5597144"/>
            <a:ext cx="21907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 bwMode="auto">
          <a:xfrm>
            <a:off x="0" y="142852"/>
            <a:ext cx="8429652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 rtl="0">
              <a:buSzTx/>
              <a:buNone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</a:t>
            </a:r>
            <a:r>
              <a:rPr lang="en-US" sz="3200" b="1" kern="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DeMorgan</a:t>
            </a:r>
            <a:r>
              <a:rPr lang="en-US" sz="3200" b="1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 Symbol Equivalence Nor Gate</a:t>
            </a:r>
            <a:endParaRPr lang="en-US" sz="3200" b="1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524819" y="5876528"/>
            <a:ext cx="1127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600" i="1" dirty="0" smtClean="0">
                <a:cs typeface="Times New Roman" pitchFamily="18" charset="0"/>
              </a:rPr>
              <a:t>Invert-And </a:t>
            </a:r>
            <a:endParaRPr lang="en-US" sz="1600" dirty="0"/>
          </a:p>
        </p:txBody>
      </p:sp>
      <p:sp>
        <p:nvSpPr>
          <p:cNvPr id="76" name="Rectangle 75"/>
          <p:cNvSpPr/>
          <p:nvPr/>
        </p:nvSpPr>
        <p:spPr>
          <a:xfrm>
            <a:off x="7158888" y="5876528"/>
            <a:ext cx="9692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600" i="1" dirty="0" smtClean="0">
                <a:cs typeface="Times New Roman" pitchFamily="18" charset="0"/>
              </a:rPr>
              <a:t>Or-Invert</a:t>
            </a:r>
            <a:endParaRPr lang="en-US" sz="1600" dirty="0"/>
          </a:p>
        </p:txBody>
      </p:sp>
      <p:sp>
        <p:nvSpPr>
          <p:cNvPr id="80" name="Rectangle 79"/>
          <p:cNvSpPr/>
          <p:nvPr/>
        </p:nvSpPr>
        <p:spPr>
          <a:xfrm>
            <a:off x="285720" y="1204256"/>
            <a:ext cx="83582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>
              <a:buFont typeface="Wingdings" pitchFamily="2" charset="2"/>
              <a:buChar char="q"/>
            </a:pPr>
            <a:r>
              <a:rPr lang="en-US" sz="2400" dirty="0" smtClean="0">
                <a:cs typeface="Times New Roman" pitchFamily="18" charset="0"/>
              </a:rPr>
              <a:t> This NOR symbol is called Invert-AND, since inputs are inverted and then </a:t>
            </a:r>
            <a:r>
              <a:rPr lang="en-US" sz="2400" dirty="0" err="1" smtClean="0">
                <a:cs typeface="Times New Roman" pitchFamily="18" charset="0"/>
              </a:rPr>
              <a:t>ANDed</a:t>
            </a:r>
            <a:r>
              <a:rPr lang="en-US" sz="2400" dirty="0" smtClean="0">
                <a:cs typeface="Times New Roman" pitchFamily="18" charset="0"/>
              </a:rPr>
              <a:t> together. </a:t>
            </a:r>
          </a:p>
          <a:p>
            <a:pPr algn="just" rtl="0">
              <a:buFont typeface="Wingdings" pitchFamily="2" charset="2"/>
              <a:buChar char="q"/>
            </a:pPr>
            <a:endParaRPr lang="en-US" sz="2400" dirty="0" smtClean="0">
              <a:cs typeface="Times New Roman" pitchFamily="18" charset="0"/>
            </a:endParaRPr>
          </a:p>
          <a:p>
            <a:pPr algn="just" rtl="0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accent2"/>
                </a:solidFill>
                <a:cs typeface="Times New Roman" pitchFamily="18" charset="0"/>
              </a:rPr>
              <a:t> OR-Invert</a:t>
            </a:r>
            <a:r>
              <a:rPr lang="en-US" sz="2400" dirty="0" smtClean="0">
                <a:cs typeface="Times New Roman" pitchFamily="18" charset="0"/>
              </a:rPr>
              <a:t> and </a:t>
            </a:r>
            <a:r>
              <a:rPr lang="en-US" sz="2400" dirty="0" smtClean="0">
                <a:solidFill>
                  <a:schemeClr val="accent2"/>
                </a:solidFill>
                <a:cs typeface="Times New Roman" pitchFamily="18" charset="0"/>
              </a:rPr>
              <a:t>Invert-AND</a:t>
            </a:r>
            <a:r>
              <a:rPr lang="en-US" sz="2400" dirty="0" smtClean="0">
                <a:cs typeface="Times New Roman" pitchFamily="18" charset="0"/>
              </a:rPr>
              <a:t> both represent the NOR gate. Having both makes visualization of circuit function easier.</a:t>
            </a:r>
          </a:p>
          <a:p>
            <a:pPr algn="just" rtl="0">
              <a:buFont typeface="Wingdings" pitchFamily="2" charset="2"/>
              <a:buChar char="q"/>
            </a:pPr>
            <a:endParaRPr lang="en-US" sz="2400" dirty="0" smtClean="0">
              <a:cs typeface="Times New Roman" pitchFamily="18" charset="0"/>
            </a:endParaRPr>
          </a:p>
          <a:p>
            <a:pPr algn="just" rtl="0">
              <a:buFont typeface="Wingdings" pitchFamily="2" charset="2"/>
              <a:buChar char="q"/>
            </a:pPr>
            <a:r>
              <a:rPr lang="en-US" sz="2400" dirty="0" smtClean="0">
                <a:cs typeface="Times New Roman" pitchFamily="18" charset="0"/>
              </a:rPr>
              <a:t> A NOR gate with one input degenerates to an </a:t>
            </a:r>
            <a:r>
              <a:rPr lang="en-US" sz="2400" dirty="0" smtClean="0">
                <a:solidFill>
                  <a:srgbClr val="C00000"/>
                </a:solidFill>
                <a:cs typeface="Times New Roman" pitchFamily="18" charset="0"/>
              </a:rPr>
              <a:t>inverter</a:t>
            </a:r>
            <a:r>
              <a:rPr lang="en-US" sz="2400" dirty="0" smtClean="0">
                <a:cs typeface="Times New Roman" pitchFamily="18" charset="0"/>
              </a:rPr>
              <a:t>.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3571868" y="71414"/>
            <a:ext cx="5500726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r">
              <a:buSzTx/>
              <a:buNone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معادل گیتهای چند ورودی</a:t>
            </a:r>
            <a:endParaRPr lang="en-US" sz="3200" b="1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8" name="Text Placeholder 137218"/>
          <p:cNvSpPr txBox="1">
            <a:spLocks noChangeArrowheads="1"/>
          </p:cNvSpPr>
          <p:nvPr/>
        </p:nvSpPr>
        <p:spPr bwMode="auto">
          <a:xfrm>
            <a:off x="357158" y="4429132"/>
            <a:ext cx="822960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fa-IR" sz="2400" kern="0" dirty="0" smtClean="0">
                <a:latin typeface="+mn-lt"/>
                <a:cs typeface="Nazanin" pitchFamily="2" charset="-78"/>
              </a:rPr>
              <a:t>علاوه بر اينکه پياده سازی گيتهای </a:t>
            </a:r>
            <a:r>
              <a:rPr lang="en-US" sz="2400" kern="0" dirty="0" err="1" smtClean="0">
                <a:latin typeface="+mn-lt"/>
                <a:cs typeface="Nazanin" pitchFamily="2" charset="-78"/>
              </a:rPr>
              <a:t>Nand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 و </a:t>
            </a:r>
            <a:r>
              <a:rPr lang="en-US" sz="2400" kern="0" dirty="0" smtClean="0">
                <a:latin typeface="+mn-lt"/>
                <a:cs typeface="Nazanin" pitchFamily="2" charset="-78"/>
              </a:rPr>
              <a:t>Nor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 ساده تر و کم هزينه تر است. پياده سازی مدارات با گيتهای </a:t>
            </a:r>
            <a:r>
              <a:rPr lang="en-US" sz="2400" kern="0" dirty="0" err="1" smtClean="0">
                <a:latin typeface="+mn-lt"/>
                <a:cs typeface="Nazanin" pitchFamily="2" charset="-78"/>
              </a:rPr>
              <a:t>Nand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 و </a:t>
            </a:r>
            <a:r>
              <a:rPr lang="en-US" sz="2400" kern="0" dirty="0" smtClean="0">
                <a:latin typeface="+mn-lt"/>
                <a:cs typeface="Nazanin" pitchFamily="2" charset="-78"/>
              </a:rPr>
              <a:t>Nor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 نيز ساده تر و کم هزينه تر می باشد.</a:t>
            </a:r>
          </a:p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fa-IR" sz="2400" kern="0" dirty="0" smtClean="0">
              <a:latin typeface="+mn-lt"/>
              <a:cs typeface="Nazanin" pitchFamily="2" charset="-78"/>
            </a:endParaRPr>
          </a:p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fa-IR" sz="2400" kern="0" dirty="0" smtClean="0">
                <a:latin typeface="+mn-lt"/>
                <a:cs typeface="Nazanin" pitchFamily="2" charset="-78"/>
              </a:rPr>
              <a:t>لذا گيتهای </a:t>
            </a:r>
            <a:r>
              <a:rPr lang="en-US" sz="2400" kern="0" dirty="0" err="1" smtClean="0">
                <a:latin typeface="+mn-lt"/>
                <a:cs typeface="Nazanin" pitchFamily="2" charset="-78"/>
              </a:rPr>
              <a:t>Nand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 و </a:t>
            </a:r>
            <a:r>
              <a:rPr lang="en-US" sz="2400" kern="0" dirty="0" smtClean="0">
                <a:latin typeface="+mn-lt"/>
                <a:cs typeface="Nazanin" pitchFamily="2" charset="-78"/>
              </a:rPr>
              <a:t>Nor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 به عنوان </a:t>
            </a:r>
            <a:r>
              <a:rPr lang="fa-IR" sz="2400" b="1" kern="0" dirty="0" smtClean="0">
                <a:solidFill>
                  <a:srgbClr val="C00000"/>
                </a:solidFill>
                <a:latin typeface="+mn-lt"/>
                <a:cs typeface="Nazanin" pitchFamily="2" charset="-78"/>
              </a:rPr>
              <a:t>گيتهای پايه 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در تمام خانواده </a:t>
            </a:r>
            <a:r>
              <a:rPr lang="en-US" sz="2400" kern="0" dirty="0" smtClean="0">
                <a:latin typeface="+mn-lt"/>
                <a:cs typeface="Nazanin" pitchFamily="2" charset="-78"/>
              </a:rPr>
              <a:t>IC</a:t>
            </a:r>
            <a:r>
              <a:rPr lang="fa-IR" sz="2400" kern="0" dirty="0" smtClean="0">
                <a:latin typeface="+mn-lt"/>
                <a:cs typeface="Nazanin" pitchFamily="2" charset="-78"/>
              </a:rPr>
              <a:t>های منطقی بکار می روند.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Nazanin" pitchFamily="2" charset="-78"/>
            </a:endParaRPr>
          </a:p>
        </p:txBody>
      </p:sp>
      <p:pic>
        <p:nvPicPr>
          <p:cNvPr id="956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78390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27433</TotalTime>
  <Words>1355</Words>
  <Application>Microsoft Office PowerPoint</Application>
  <PresentationFormat>On-screen Show (4:3)</PresentationFormat>
  <Paragraphs>224</Paragraphs>
  <Slides>40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40</vt:i4>
      </vt:variant>
    </vt:vector>
  </HeadingPairs>
  <TitlesOfParts>
    <vt:vector size="62" baseType="lpstr">
      <vt:lpstr>Arial Unicode MS</vt:lpstr>
      <vt:lpstr>Arial</vt:lpstr>
      <vt:lpstr>B Lotus</vt:lpstr>
      <vt:lpstr>B Nazanin</vt:lpstr>
      <vt:lpstr>B Titr</vt:lpstr>
      <vt:lpstr>Calibri</vt:lpstr>
      <vt:lpstr>Constantia</vt:lpstr>
      <vt:lpstr>굴림</vt:lpstr>
      <vt:lpstr>Lotus</vt:lpstr>
      <vt:lpstr>Majalla UI</vt:lpstr>
      <vt:lpstr>Nazanin</vt:lpstr>
      <vt:lpstr>Rockwell</vt:lpstr>
      <vt:lpstr>Symbol</vt:lpstr>
      <vt:lpstr>Times New Roman</vt:lpstr>
      <vt:lpstr>Wingdings</vt:lpstr>
      <vt:lpstr>Wingdings 2</vt:lpstr>
      <vt:lpstr>Zar</vt:lpstr>
      <vt:lpstr>Flow</vt:lpstr>
      <vt:lpstr>Equation</vt:lpstr>
      <vt:lpstr>Artwork</vt:lpstr>
      <vt:lpstr>Document</vt:lpstr>
      <vt:lpstr>Designer Drawing</vt:lpstr>
      <vt:lpstr>مدار منطقی</vt:lpstr>
      <vt:lpstr>- رئوس مطالب</vt:lpstr>
      <vt:lpstr>- پرسش و پاسخ</vt:lpstr>
      <vt:lpstr>- گیت XOR </vt:lpstr>
      <vt:lpstr>PowerPoint Presentation</vt:lpstr>
      <vt:lpstr>- تحقق NAND و NOR</vt:lpstr>
      <vt:lpstr>PowerPoint Presentation</vt:lpstr>
      <vt:lpstr>PowerPoint Presentation</vt:lpstr>
      <vt:lpstr>PowerPoint Presentation</vt:lpstr>
      <vt:lpstr>- سایر سمبولهای گیتی</vt:lpstr>
      <vt:lpstr>PowerPoint Presentation</vt:lpstr>
      <vt:lpstr>- هم ارزی های گیتی با Nand</vt:lpstr>
      <vt:lpstr>- مداري تنها با گيتهاي NAND</vt:lpstr>
      <vt:lpstr>PowerPoint Presentation</vt:lpstr>
      <vt:lpstr>PowerPoint Presentation</vt:lpstr>
      <vt:lpstr>PowerPoint Presentation</vt:lpstr>
      <vt:lpstr>- مثال</vt:lpstr>
      <vt:lpstr>- پیاده سازی فقط NAND</vt:lpstr>
      <vt:lpstr>- مثال</vt:lpstr>
      <vt:lpstr>- مداري تنها با گيتهاي NOR</vt:lpstr>
      <vt:lpstr>PowerPoint Presentation</vt:lpstr>
      <vt:lpstr>PowerPoint Presentation</vt:lpstr>
      <vt:lpstr>PowerPoint Presentation</vt:lpstr>
      <vt:lpstr>PowerPoint Presentation</vt:lpstr>
      <vt:lpstr>- طبقات (سطوح) مدارات منطقی</vt:lpstr>
      <vt:lpstr>PowerPoint Presentation</vt:lpstr>
      <vt:lpstr>PowerPoint Presentation</vt:lpstr>
      <vt:lpstr>PowerPoint Presentation</vt:lpstr>
      <vt:lpstr>PowerPoint Presentation</vt:lpstr>
      <vt:lpstr>- انواع شکل مدارات دو طبقه</vt:lpstr>
      <vt:lpstr>- حالات ممکن مدارات دو طبقه</vt:lpstr>
      <vt:lpstr>- انواع پیاده سازی</vt:lpstr>
      <vt:lpstr>- انواع پیاده سازی </vt:lpstr>
      <vt:lpstr>- ساخت مدارهاي تركيبي</vt:lpstr>
      <vt:lpstr>- پیاده سازی AND-OR-INVERT</vt:lpstr>
      <vt:lpstr>- پیاده سازی AND-OR-INVERT</vt:lpstr>
      <vt:lpstr>PowerPoint Presentation</vt:lpstr>
      <vt:lpstr>- پیاده سازی OR-AND-INVERT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FLORIN LEON</dc:creator>
  <cp:lastModifiedBy>Windows User</cp:lastModifiedBy>
  <cp:revision>1003</cp:revision>
  <dcterms:created xsi:type="dcterms:W3CDTF">2003-04-14T07:27:37Z</dcterms:created>
  <dcterms:modified xsi:type="dcterms:W3CDTF">2017-10-08T17:01:33Z</dcterms:modified>
</cp:coreProperties>
</file>