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6"/>
  </p:notesMasterIdLst>
  <p:handoutMasterIdLst>
    <p:handoutMasterId r:id="rId27"/>
  </p:handoutMasterIdLst>
  <p:sldIdLst>
    <p:sldId id="256" r:id="rId2"/>
    <p:sldId id="475" r:id="rId3"/>
    <p:sldId id="301" r:id="rId4"/>
    <p:sldId id="414" r:id="rId5"/>
    <p:sldId id="415" r:id="rId6"/>
    <p:sldId id="462" r:id="rId7"/>
    <p:sldId id="303" r:id="rId8"/>
    <p:sldId id="409" r:id="rId9"/>
    <p:sldId id="378" r:id="rId10"/>
    <p:sldId id="410" r:id="rId11"/>
    <p:sldId id="387" r:id="rId12"/>
    <p:sldId id="440" r:id="rId13"/>
    <p:sldId id="439" r:id="rId14"/>
    <p:sldId id="385" r:id="rId15"/>
    <p:sldId id="482" r:id="rId16"/>
    <p:sldId id="419" r:id="rId17"/>
    <p:sldId id="386" r:id="rId18"/>
    <p:sldId id="287" r:id="rId19"/>
    <p:sldId id="286" r:id="rId20"/>
    <p:sldId id="288" r:id="rId21"/>
    <p:sldId id="481" r:id="rId22"/>
    <p:sldId id="483" r:id="rId23"/>
    <p:sldId id="484" r:id="rId24"/>
    <p:sldId id="315" r:id="rId25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3300"/>
    <a:srgbClr val="0033CC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56" autoAdjust="0"/>
    <p:restoredTop sz="94758" autoAdjust="0"/>
  </p:normalViewPr>
  <p:slideViewPr>
    <p:cSldViewPr>
      <p:cViewPr varScale="1">
        <p:scale>
          <a:sx n="68" d="100"/>
          <a:sy n="68" d="100"/>
        </p:scale>
        <p:origin x="5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4" Type="http://schemas.openxmlformats.org/officeDocument/2006/relationships/image" Target="../media/image4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 dirty="0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>
            <a:extLst>
              <a:ext uri="{FF2B5EF4-FFF2-40B4-BE49-F238E27FC236}">
                <a16:creationId xmlns:a16="http://schemas.microsoft.com/office/drawing/2014/main" id="{4BF1769D-10D6-4BFA-80A7-AB53D3ECDCD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5411" name="Notes Placeholder 2">
            <a:extLst>
              <a:ext uri="{FF2B5EF4-FFF2-40B4-BE49-F238E27FC236}">
                <a16:creationId xmlns:a16="http://schemas.microsoft.com/office/drawing/2014/main" id="{159A1332-36F1-4D0A-8E3D-E948EC0D2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a-IR"/>
          </a:p>
        </p:txBody>
      </p:sp>
      <p:sp>
        <p:nvSpPr>
          <p:cNvPr id="145412" name="Footer Placeholder 3">
            <a:extLst>
              <a:ext uri="{FF2B5EF4-FFF2-40B4-BE49-F238E27FC236}">
                <a16:creationId xmlns:a16="http://schemas.microsoft.com/office/drawing/2014/main" id="{BF9BC9E2-1CCE-4558-83D0-6DC51357485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5413" name="Slide Number Placeholder 4">
            <a:extLst>
              <a:ext uri="{FF2B5EF4-FFF2-40B4-BE49-F238E27FC236}">
                <a16:creationId xmlns:a16="http://schemas.microsoft.com/office/drawing/2014/main" id="{C7F5F885-C329-467D-B050-EDF969C34A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A28A66C-E372-423E-B802-3E2166A134D7}" type="slidenum">
              <a:rPr lang="en-US" altLang="ko-KR"/>
              <a:pPr eaLnBrk="1" hangingPunct="1"/>
              <a:t>3</a:t>
            </a:fld>
            <a:endParaRPr lang="en-US" altLang="ko-K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 dirty="0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 dirty="0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 dirty="0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 dirty="0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42.jpeg"/><Relationship Id="rId7" Type="http://schemas.openxmlformats.org/officeDocument/2006/relationships/oleObject" Target="../embeddings/oleObject9.bin"/><Relationship Id="rId12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3.jpeg"/><Relationship Id="rId11" Type="http://schemas.openxmlformats.org/officeDocument/2006/relationships/image" Target="../media/image40.wmf"/><Relationship Id="rId5" Type="http://schemas.openxmlformats.org/officeDocument/2006/relationships/image" Target="../media/image38.wmf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44.jpeg"/><Relationship Id="rId14" Type="http://schemas.openxmlformats.org/officeDocument/2006/relationships/image" Target="../media/image41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jpeg"/><Relationship Id="rId18" Type="http://schemas.openxmlformats.org/officeDocument/2006/relationships/image" Target="../media/image1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IX)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May 2020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524DFC7-84E8-4DBA-904D-31C904523B00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Creeping Flow and Modified Pressure</a:t>
            </a:r>
          </a:p>
        </p:txBody>
      </p:sp>
      <p:sp>
        <p:nvSpPr>
          <p:cNvPr id="116740" name="Slide Number Placeholder 2">
            <a:extLst>
              <a:ext uri="{FF2B5EF4-FFF2-40B4-BE49-F238E27FC236}">
                <a16:creationId xmlns:a16="http://schemas.microsoft.com/office/drawing/2014/main" id="{79FB1BA9-CFFA-4416-B1A2-2C7D9FD84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45AEABE-F725-499F-8DBE-CCAE29BCDE01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E10FAE-3D78-4332-A69C-B6D58435DF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268760"/>
            <a:ext cx="7920880" cy="476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58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Slide Number Placeholder 2">
            <a:extLst>
              <a:ext uri="{FF2B5EF4-FFF2-40B4-BE49-F238E27FC236}">
                <a16:creationId xmlns:a16="http://schemas.microsoft.com/office/drawing/2014/main" id="{FC089750-4604-4BCE-9C62-54478F2B6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DAE409F-F41A-4F24-9D4B-F5D80442394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C6C4C5-A7D9-45DC-861E-9BEC0361F1E6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Creeping Flow and Modified Pressure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CF277A-A497-451B-A6AC-1D5090CBB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28" y="1412776"/>
            <a:ext cx="8415544" cy="460851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Number Placeholder 3">
            <a:extLst>
              <a:ext uri="{FF2B5EF4-FFF2-40B4-BE49-F238E27FC236}">
                <a16:creationId xmlns:a16="http://schemas.microsoft.com/office/drawing/2014/main" id="{D478B88A-EA87-4A0E-AAC5-BFA03291B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76256" y="6278018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A4E253E0-70E0-48A4-88C0-0C2A96D11797}" type="slidenum">
              <a:rPr kumimoji="0" lang="en-US" altLang="ko-KR"/>
              <a:pPr eaLnBrk="1" hangingPunct="1"/>
              <a:t>12</a:t>
            </a:fld>
            <a:endParaRPr kumimoji="0" lang="en-US" altLang="ko-KR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BFC100B-DFD9-41C8-B342-6C371546CD16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Some Useful Theorems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5EB0B6ED-29C9-4800-BF54-044E74EE8927}"/>
              </a:ext>
            </a:extLst>
          </p:cNvPr>
          <p:cNvGrpSpPr/>
          <p:nvPr/>
        </p:nvGrpSpPr>
        <p:grpSpPr>
          <a:xfrm>
            <a:off x="185291" y="1307459"/>
            <a:ext cx="8773418" cy="4649631"/>
            <a:chOff x="185291" y="1307459"/>
            <a:chExt cx="8773418" cy="464963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CD7982-7322-4631-8FD5-2CB17521A051}"/>
                </a:ext>
              </a:extLst>
            </p:cNvPr>
            <p:cNvSpPr/>
            <p:nvPr/>
          </p:nvSpPr>
          <p:spPr>
            <a:xfrm>
              <a:off x="1592796" y="1307459"/>
              <a:ext cx="5958408" cy="7346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600"/>
                </a:spcBef>
                <a:spcAft>
                  <a:spcPts val="800"/>
                </a:spcAft>
              </a:pPr>
              <a:r>
                <a:rPr lang="en-US" sz="2000" b="1" dirty="0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(a) The Three-Dimensional Flow Theorem of </a:t>
              </a:r>
              <a:r>
                <a:rPr lang="en-US" sz="2000" b="1" dirty="0" err="1">
                  <a:latin typeface="Times New Roman" panose="02020603050405020304" pitchFamily="18" charset="0"/>
                  <a:ea typeface="Calibri" panose="020F0502020204030204" pitchFamily="34" charset="0"/>
                  <a:cs typeface="Arial" panose="020B0604020202020204" pitchFamily="34" charset="0"/>
                </a:rPr>
                <a:t>Giesekus</a:t>
              </a:r>
              <a:endParaRPr lang="en-US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D8AF94B6-A37F-4763-B9D1-B730E7540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291" y="1866322"/>
              <a:ext cx="8773418" cy="1398117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F82138CF-D809-47CE-B8B1-9CA6A382C6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3125" y="3519217"/>
              <a:ext cx="8625567" cy="24378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3">
            <a:extLst>
              <a:ext uri="{FF2B5EF4-FFF2-40B4-BE49-F238E27FC236}">
                <a16:creationId xmlns:a16="http://schemas.microsoft.com/office/drawing/2014/main" id="{AB4872AE-3FAF-4974-8473-2372B5267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74EBB4F-B271-447D-BD9B-EDA36455484A}" type="slidenum">
              <a:rPr kumimoji="0" lang="en-US" altLang="ko-KR"/>
              <a:pPr eaLnBrk="1" hangingPunct="1"/>
              <a:t>13</a:t>
            </a:fld>
            <a:endParaRPr kumimoji="0" lang="en-US" altLang="ko-KR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7946C7F-658A-403B-9217-171D77D5B169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Some Useful Theorems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CD30A28-BE08-40FF-BCBF-9F209FCB158A}"/>
              </a:ext>
            </a:extLst>
          </p:cNvPr>
          <p:cNvGrpSpPr/>
          <p:nvPr/>
        </p:nvGrpSpPr>
        <p:grpSpPr>
          <a:xfrm>
            <a:off x="76197" y="1339932"/>
            <a:ext cx="8991600" cy="4884616"/>
            <a:chOff x="76197" y="1339932"/>
            <a:chExt cx="8991600" cy="4884616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4BB6AF4-ED3A-48D2-8556-0E3A3A1C5E83}"/>
                </a:ext>
              </a:extLst>
            </p:cNvPr>
            <p:cNvSpPr/>
            <p:nvPr/>
          </p:nvSpPr>
          <p:spPr>
            <a:xfrm>
              <a:off x="1636794" y="1339932"/>
              <a:ext cx="5906611" cy="399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>
                  <a:latin typeface="Times New Roman" panose="02020603050405020304" pitchFamily="18" charset="0"/>
                  <a:cs typeface="Arial" panose="020B0604020202020204" pitchFamily="34" charset="0"/>
                </a:rPr>
                <a:t>(b) The Plane Flow Theorem of Tanner and Pipkin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5DDCC41-B92B-484D-9C28-62C0C557C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97" y="1981575"/>
              <a:ext cx="8991600" cy="1447800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F311A7-265E-4EDF-B0B8-DE7B530B305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6346" y="3745485"/>
              <a:ext cx="8771303" cy="247906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5" name="Slide Number Placeholder 2">
            <a:extLst>
              <a:ext uri="{FF2B5EF4-FFF2-40B4-BE49-F238E27FC236}">
                <a16:creationId xmlns:a16="http://schemas.microsoft.com/office/drawing/2014/main" id="{5F15EF03-5518-40D8-9ED7-1ED3D628E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FFE1746-E4A9-4000-9B1D-C61D8B182C5C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D11F9B4-78BE-49E1-A2B6-E4384A995960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Some Useful Theorems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59340B-38EF-453C-8CAE-7CFC80FEAC6E}"/>
              </a:ext>
            </a:extLst>
          </p:cNvPr>
          <p:cNvGrpSpPr/>
          <p:nvPr/>
        </p:nvGrpSpPr>
        <p:grpSpPr>
          <a:xfrm>
            <a:off x="119062" y="1281879"/>
            <a:ext cx="8905875" cy="5111258"/>
            <a:chOff x="119062" y="1281879"/>
            <a:chExt cx="8905875" cy="511125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CB01A3-B5B8-4885-B8BA-8CF0C9ABE858}"/>
                </a:ext>
              </a:extLst>
            </p:cNvPr>
            <p:cNvSpPr/>
            <p:nvPr/>
          </p:nvSpPr>
          <p:spPr>
            <a:xfrm>
              <a:off x="827584" y="1281879"/>
              <a:ext cx="748883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>
                  <a:latin typeface="Times New Roman" panose="02020603050405020304" pitchFamily="18" charset="0"/>
                  <a:cs typeface="Arial" panose="020B0604020202020204" pitchFamily="34" charset="0"/>
                </a:rPr>
                <a:t>(c) The Rectilinear Flow Theorem of Langlois, Rivlin, and Pipkin </a:t>
              </a: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32833C1-63AC-49E1-AF49-2FC10F07B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062" y="1837288"/>
              <a:ext cx="8905875" cy="1419225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A5B6D5E2-828A-450A-A110-C5311C4769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8642" y="3411812"/>
              <a:ext cx="5076825" cy="298132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A95F4453-3371-4CEC-B50C-4870F654D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53617" y="3802635"/>
              <a:ext cx="3526338" cy="193062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75615" y="6453336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89A3DB-9C01-44EA-80D8-5E63B2ABF327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Quasilinear Models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59C4F9-1BAB-4FE1-8867-B712B5EA1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87" y="1293083"/>
            <a:ext cx="8567825" cy="506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182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5" descr="Spring.jpg">
            <a:extLst>
              <a:ext uri="{FF2B5EF4-FFF2-40B4-BE49-F238E27FC236}">
                <a16:creationId xmlns:a16="http://schemas.microsoft.com/office/drawing/2014/main" id="{BEDF01FC-37C9-48D8-8CDB-A3C2C18C5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bright="-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488" y="2760663"/>
            <a:ext cx="51022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1DBD5C0-92E5-424C-A1E8-829F8C206971}"/>
              </a:ext>
            </a:extLst>
          </p:cNvPr>
          <p:cNvSpPr/>
          <p:nvPr/>
        </p:nvSpPr>
        <p:spPr>
          <a:xfrm>
            <a:off x="428625" y="1214438"/>
            <a:ext cx="8143875" cy="51552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n-US" dirty="0">
                <a:latin typeface="+mn-lt"/>
                <a:ea typeface="+mn-ea"/>
              </a:rPr>
              <a:t>Since 1950, a lot of nonlinear constitutive equations have been presented. They could model the large deformation with non-zero relaxation time, nonlinear </a:t>
            </a:r>
            <a:r>
              <a:rPr lang="en-US" dirty="0" err="1">
                <a:latin typeface="+mn-lt"/>
                <a:ea typeface="+mn-ea"/>
              </a:rPr>
              <a:t>viscometric</a:t>
            </a:r>
            <a:r>
              <a:rPr lang="en-US" dirty="0">
                <a:latin typeface="+mn-lt"/>
                <a:ea typeface="+mn-ea"/>
              </a:rPr>
              <a:t> </a:t>
            </a:r>
            <a:br>
              <a:rPr lang="en-US" dirty="0">
                <a:latin typeface="+mn-lt"/>
                <a:ea typeface="+mn-ea"/>
              </a:rPr>
            </a:br>
            <a:r>
              <a:rPr lang="en-US" dirty="0">
                <a:latin typeface="+mn-lt"/>
                <a:ea typeface="+mn-ea"/>
              </a:rPr>
              <a:t>functions and extensional viscosity. 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Retarded-Motion Expansion Models: third order fluids and higher order models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Finitely-Extensible-Nonlinear-Elastic Dumbbell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Multi-constants </a:t>
            </a:r>
            <a:r>
              <a:rPr lang="en-US" dirty="0" err="1">
                <a:latin typeface="+mn-lt"/>
                <a:ea typeface="+mn-ea"/>
              </a:rPr>
              <a:t>Oldroyd</a:t>
            </a:r>
            <a:r>
              <a:rPr lang="en-US" dirty="0">
                <a:latin typeface="+mn-lt"/>
                <a:ea typeface="+mn-ea"/>
              </a:rPr>
              <a:t> models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Criminale</a:t>
            </a:r>
            <a:r>
              <a:rPr lang="en-US" dirty="0">
                <a:latin typeface="+mn-lt"/>
                <a:ea typeface="+mn-ea"/>
              </a:rPr>
              <a:t>-Ericksen-</a:t>
            </a:r>
            <a:r>
              <a:rPr lang="en-US" dirty="0" err="1">
                <a:latin typeface="+mn-lt"/>
                <a:ea typeface="+mn-ea"/>
              </a:rPr>
              <a:t>Filbey</a:t>
            </a:r>
            <a:r>
              <a:rPr lang="en-US" dirty="0">
                <a:latin typeface="+mn-lt"/>
                <a:ea typeface="+mn-ea"/>
              </a:rPr>
              <a:t>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Reiner-</a:t>
            </a:r>
            <a:r>
              <a:rPr lang="en-US" dirty="0" err="1">
                <a:latin typeface="+mn-lt"/>
                <a:ea typeface="+mn-ea"/>
              </a:rPr>
              <a:t>Rivlin</a:t>
            </a:r>
            <a:r>
              <a:rPr lang="en-US" dirty="0">
                <a:latin typeface="+mn-lt"/>
                <a:ea typeface="+mn-ea"/>
              </a:rPr>
              <a:t>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White-</a:t>
            </a:r>
            <a:r>
              <a:rPr lang="en-US" dirty="0" err="1">
                <a:latin typeface="+mn-lt"/>
                <a:ea typeface="+mn-ea"/>
              </a:rPr>
              <a:t>Metzner</a:t>
            </a:r>
            <a:r>
              <a:rPr lang="en-US" dirty="0">
                <a:latin typeface="+mn-lt"/>
                <a:ea typeface="+mn-ea"/>
              </a:rPr>
              <a:t>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Giesekus</a:t>
            </a:r>
            <a:r>
              <a:rPr lang="en-US" dirty="0">
                <a:latin typeface="+mn-lt"/>
                <a:ea typeface="+mn-ea"/>
              </a:rPr>
              <a:t>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Phan</a:t>
            </a:r>
            <a:r>
              <a:rPr lang="en-US" dirty="0">
                <a:latin typeface="+mn-lt"/>
                <a:ea typeface="+mn-ea"/>
              </a:rPr>
              <a:t>-</a:t>
            </a:r>
            <a:r>
              <a:rPr lang="en-US" dirty="0" err="1">
                <a:latin typeface="+mn-lt"/>
                <a:ea typeface="+mn-ea"/>
              </a:rPr>
              <a:t>Thien</a:t>
            </a:r>
            <a:r>
              <a:rPr lang="en-US" dirty="0">
                <a:latin typeface="+mn-lt"/>
                <a:ea typeface="+mn-ea"/>
              </a:rPr>
              <a:t>-Tanner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Bird-</a:t>
            </a:r>
            <a:r>
              <a:rPr lang="en-US" dirty="0" err="1">
                <a:latin typeface="+mn-lt"/>
                <a:ea typeface="+mn-ea"/>
              </a:rPr>
              <a:t>Carreau</a:t>
            </a:r>
            <a:endParaRPr lang="en-US" dirty="0">
              <a:latin typeface="+mn-lt"/>
              <a:ea typeface="+mn-ea"/>
            </a:endParaRP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Grin-</a:t>
            </a:r>
            <a:r>
              <a:rPr lang="en-US" dirty="0" err="1">
                <a:latin typeface="+mn-lt"/>
                <a:ea typeface="+mn-ea"/>
              </a:rPr>
              <a:t>Rivlin</a:t>
            </a:r>
            <a:r>
              <a:rPr lang="en-US" dirty="0">
                <a:latin typeface="+mn-lt"/>
                <a:ea typeface="+mn-ea"/>
              </a:rPr>
              <a:t>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Lodge-Maxwell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Doi</a:t>
            </a:r>
            <a:r>
              <a:rPr lang="en-US" dirty="0">
                <a:latin typeface="+mn-lt"/>
                <a:ea typeface="+mn-ea"/>
              </a:rPr>
              <a:t>-Edwards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Kaye-BKZ </a:t>
            </a:r>
            <a:r>
              <a:rPr lang="en-US" dirty="0">
                <a:latin typeface="+mn-lt"/>
                <a:ea typeface="+mn-ea"/>
              </a:rPr>
              <a:t>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>
                <a:latin typeface="+mn-lt"/>
                <a:ea typeface="+mn-ea"/>
              </a:rPr>
              <a:t>Curtiss-Bird Model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dirty="0" err="1">
                <a:latin typeface="+mn-lt"/>
                <a:ea typeface="+mn-ea"/>
              </a:rPr>
              <a:t>Leonov</a:t>
            </a:r>
            <a:r>
              <a:rPr lang="en-US" dirty="0">
                <a:latin typeface="+mn-lt"/>
                <a:ea typeface="+mn-ea"/>
              </a:rPr>
              <a:t> 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4DA7684-97CE-4C66-A2B0-326AD65D01D9}"/>
              </a:ext>
            </a:extLst>
          </p:cNvPr>
          <p:cNvSpPr/>
          <p:nvPr/>
        </p:nvSpPr>
        <p:spPr>
          <a:xfrm>
            <a:off x="4016375" y="6178550"/>
            <a:ext cx="4643438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latin typeface="+mn-lt"/>
                <a:ea typeface="+mn-ea"/>
              </a:rPr>
              <a:t>The freely jointed bead-spring chain model </a:t>
            </a:r>
          </a:p>
        </p:txBody>
      </p:sp>
      <p:sp>
        <p:nvSpPr>
          <p:cNvPr id="113670" name="Slide Number Placeholder 2">
            <a:extLst>
              <a:ext uri="{FF2B5EF4-FFF2-40B4-BE49-F238E27FC236}">
                <a16:creationId xmlns:a16="http://schemas.microsoft.com/office/drawing/2014/main" id="{9A294220-42C6-4CF0-8C93-15400F63C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B43B5825-83C3-42A5-9689-81B76751696E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F61CD70-BE57-4548-9367-472D73315075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Nonlinear Models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10363" y="6305550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89A3DB-9C01-44EA-80D8-5E63B2ABF327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</a:t>
            </a: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Criminale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-Ericksen-</a:t>
            </a: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Filbey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(CEF) Model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BBBEC58-92CB-42DE-B150-3EC8B1A963FF}"/>
              </a:ext>
            </a:extLst>
          </p:cNvPr>
          <p:cNvGrpSpPr/>
          <p:nvPr/>
        </p:nvGrpSpPr>
        <p:grpSpPr>
          <a:xfrm>
            <a:off x="300038" y="1163339"/>
            <a:ext cx="8543926" cy="5552988"/>
            <a:chOff x="300038" y="1163339"/>
            <a:chExt cx="8543926" cy="555298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D1A1542E-772D-438E-9318-7859E9EAE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8" y="1163339"/>
              <a:ext cx="8543926" cy="5552988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31BB80C-F74B-433D-B2D8-00345A90BF1A}"/>
                </a:ext>
              </a:extLst>
            </p:cNvPr>
            <p:cNvSpPr txBox="1"/>
            <p:nvPr/>
          </p:nvSpPr>
          <p:spPr>
            <a:xfrm>
              <a:off x="899592" y="2708920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j-lt"/>
                </a:rPr>
                <a:t>or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>
            <a:extLst>
              <a:ext uri="{FF2B5EF4-FFF2-40B4-BE49-F238E27FC236}">
                <a16:creationId xmlns:a16="http://schemas.microsoft.com/office/drawing/2014/main" id="{276411CB-FE61-429E-8915-9BF205C2E2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800"/>
              <a:t>Flow inside non-Circular Straight Ducts</a:t>
            </a:r>
          </a:p>
        </p:txBody>
      </p:sp>
      <p:grpSp>
        <p:nvGrpSpPr>
          <p:cNvPr id="90115" name="Group 8">
            <a:extLst>
              <a:ext uri="{FF2B5EF4-FFF2-40B4-BE49-F238E27FC236}">
                <a16:creationId xmlns:a16="http://schemas.microsoft.com/office/drawing/2014/main" id="{C0341D99-BB73-4565-8A5C-2E74C7A43CD8}"/>
              </a:ext>
            </a:extLst>
          </p:cNvPr>
          <p:cNvGrpSpPr>
            <a:grpSpLocks/>
          </p:cNvGrpSpPr>
          <p:nvPr/>
        </p:nvGrpSpPr>
        <p:grpSpPr bwMode="auto">
          <a:xfrm>
            <a:off x="323850" y="1277938"/>
            <a:ext cx="8493125" cy="4940300"/>
            <a:chOff x="204" y="805"/>
            <a:chExt cx="5350" cy="3112"/>
          </a:xfrm>
        </p:grpSpPr>
        <p:pic>
          <p:nvPicPr>
            <p:cNvPr id="90117" name="Picture 4">
              <a:extLst>
                <a:ext uri="{FF2B5EF4-FFF2-40B4-BE49-F238E27FC236}">
                  <a16:creationId xmlns:a16="http://schemas.microsoft.com/office/drawing/2014/main" id="{EA65A7E0-1D0A-44F7-8AFC-C217A23CE6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805"/>
              <a:ext cx="5350" cy="2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18" name="Rectangle 5">
              <a:extLst>
                <a:ext uri="{FF2B5EF4-FFF2-40B4-BE49-F238E27FC236}">
                  <a16:creationId xmlns:a16="http://schemas.microsoft.com/office/drawing/2014/main" id="{803D8424-B839-46A7-B3CA-3006CC24A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" y="3686"/>
              <a:ext cx="482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fa-I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Structures of multi layer polystyrene in extrusion inside a straight duct.</a:t>
              </a:r>
              <a:endParaRPr lang="en-US" altLang="fa-IR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0116" name="Slide Number Placeholder 2">
            <a:extLst>
              <a:ext uri="{FF2B5EF4-FFF2-40B4-BE49-F238E27FC236}">
                <a16:creationId xmlns:a16="http://schemas.microsoft.com/office/drawing/2014/main" id="{CE66C663-E311-4534-A3F8-EFDD14BCA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8B4D0AB6-93CE-408D-9A89-8FFBCF920147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3ADB1C7E-0FAD-42EF-AD72-736893B8A8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/>
              <a:t>Flow inside non-Circular Straight Ducts</a:t>
            </a:r>
          </a:p>
        </p:txBody>
      </p:sp>
      <p:grpSp>
        <p:nvGrpSpPr>
          <p:cNvPr id="89091" name="Group 14">
            <a:extLst>
              <a:ext uri="{FF2B5EF4-FFF2-40B4-BE49-F238E27FC236}">
                <a16:creationId xmlns:a16="http://schemas.microsoft.com/office/drawing/2014/main" id="{0338501B-2A04-48EB-9A53-C99A5D868681}"/>
              </a:ext>
            </a:extLst>
          </p:cNvPr>
          <p:cNvGrpSpPr>
            <a:grpSpLocks/>
          </p:cNvGrpSpPr>
          <p:nvPr/>
        </p:nvGrpSpPr>
        <p:grpSpPr bwMode="auto">
          <a:xfrm>
            <a:off x="750888" y="1349375"/>
            <a:ext cx="7640637" cy="4856163"/>
            <a:chOff x="473" y="850"/>
            <a:chExt cx="4813" cy="3059"/>
          </a:xfrm>
        </p:grpSpPr>
        <p:sp>
          <p:nvSpPr>
            <p:cNvPr id="89093" name="Rectangle 6">
              <a:extLst>
                <a:ext uri="{FF2B5EF4-FFF2-40B4-BE49-F238E27FC236}">
                  <a16:creationId xmlns:a16="http://schemas.microsoft.com/office/drawing/2014/main" id="{C171EE2B-7962-437A-8A49-061C6E588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" y="3505"/>
              <a:ext cx="480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fa-I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Viscoelastic flow in straight ducts, (a): secondary flows (numerical simulation), </a:t>
              </a:r>
              <a:br>
                <a:rPr lang="en-US" altLang="fa-I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altLang="fa-I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(b): material structure (experimental observation)</a:t>
              </a:r>
              <a:endParaRPr lang="en-US" altLang="fa-IR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9094" name="Group 13">
              <a:extLst>
                <a:ext uri="{FF2B5EF4-FFF2-40B4-BE49-F238E27FC236}">
                  <a16:creationId xmlns:a16="http://schemas.microsoft.com/office/drawing/2014/main" id="{1245781A-3E63-45AB-8272-9515296D60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" y="850"/>
              <a:ext cx="4810" cy="2510"/>
              <a:chOff x="476" y="890"/>
              <a:chExt cx="4810" cy="2510"/>
            </a:xfrm>
          </p:grpSpPr>
          <p:pic>
            <p:nvPicPr>
              <p:cNvPr id="89095" name="Picture 4" descr="A-F">
                <a:extLst>
                  <a:ext uri="{FF2B5EF4-FFF2-40B4-BE49-F238E27FC236}">
                    <a16:creationId xmlns:a16="http://schemas.microsoft.com/office/drawing/2014/main" id="{2F74B3FE-9EC7-4737-B34F-AE841233F4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" y="890"/>
                <a:ext cx="2298" cy="23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9096" name="Picture 10" descr="12a">
                <a:extLst>
                  <a:ext uri="{FF2B5EF4-FFF2-40B4-BE49-F238E27FC236}">
                    <a16:creationId xmlns:a16="http://schemas.microsoft.com/office/drawing/2014/main" id="{69613CF2-6123-4799-A4C7-4FE418BA13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lum bright="-20000" contrast="4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71" y="890"/>
                <a:ext cx="2315" cy="2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9097" name="Rectangle 11">
                <a:extLst>
                  <a:ext uri="{FF2B5EF4-FFF2-40B4-BE49-F238E27FC236}">
                    <a16:creationId xmlns:a16="http://schemas.microsoft.com/office/drawing/2014/main" id="{0241D2C3-EC0E-47E7-BF75-B7917A7279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0" y="3169"/>
                <a:ext cx="34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en-US" altLang="fa-IR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(a)</a:t>
                </a:r>
                <a:endParaRPr lang="en-US" altLang="fa-IR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9098" name="Rectangle 12">
                <a:extLst>
                  <a:ext uri="{FF2B5EF4-FFF2-40B4-BE49-F238E27FC236}">
                    <a16:creationId xmlns:a16="http://schemas.microsoft.com/office/drawing/2014/main" id="{FA1807B6-6512-4866-B072-C46A5FE4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" y="3139"/>
                <a:ext cx="34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en-US" altLang="fa-IR" b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(b)</a:t>
                </a:r>
                <a:endParaRPr lang="en-US" altLang="fa-IR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89092" name="Slide Number Placeholder 2">
            <a:extLst>
              <a:ext uri="{FF2B5EF4-FFF2-40B4-BE49-F238E27FC236}">
                <a16:creationId xmlns:a16="http://schemas.microsoft.com/office/drawing/2014/main" id="{A5055A73-34AA-4231-94A1-9C616A8B8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44674C73-6A9F-4BA3-85E2-3016DB2B0CF7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0C2DE6-DEDB-49DD-B092-8DA8281D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pic>
        <p:nvPicPr>
          <p:cNvPr id="12" name="Picture 2" descr="C:\Users\mnorouzi\Desktop\38.jpg">
            <a:extLst>
              <a:ext uri="{FF2B5EF4-FFF2-40B4-BE49-F238E27FC236}">
                <a16:creationId xmlns:a16="http://schemas.microsoft.com/office/drawing/2014/main" id="{243E7241-61C5-4012-BB57-5742E0867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15" y="1268760"/>
            <a:ext cx="7854950" cy="486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1B0B2453-BD65-4D62-95B2-3A3B57AC4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/>
              <a:t>Modeling!</a:t>
            </a:r>
          </a:p>
        </p:txBody>
      </p:sp>
    </p:spTree>
    <p:extLst>
      <p:ext uri="{BB962C8B-B14F-4D97-AF65-F5344CB8AC3E}">
        <p14:creationId xmlns:p14="http://schemas.microsoft.com/office/powerpoint/2010/main" val="4009571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FFF099ED-B364-44C7-8042-1B7D93A52F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/>
              <a:t>Flow inside non-Circular Straight Ducts</a:t>
            </a:r>
          </a:p>
        </p:txBody>
      </p:sp>
      <p:grpSp>
        <p:nvGrpSpPr>
          <p:cNvPr id="91139" name="Group 29">
            <a:extLst>
              <a:ext uri="{FF2B5EF4-FFF2-40B4-BE49-F238E27FC236}">
                <a16:creationId xmlns:a16="http://schemas.microsoft.com/office/drawing/2014/main" id="{024867B9-0DBC-40BB-82F7-D08406D8C357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1139825"/>
            <a:ext cx="7818437" cy="5180013"/>
            <a:chOff x="431" y="718"/>
            <a:chExt cx="4925" cy="3263"/>
          </a:xfrm>
        </p:grpSpPr>
        <p:grpSp>
          <p:nvGrpSpPr>
            <p:cNvPr id="91141" name="Group 25">
              <a:extLst>
                <a:ext uri="{FF2B5EF4-FFF2-40B4-BE49-F238E27FC236}">
                  <a16:creationId xmlns:a16="http://schemas.microsoft.com/office/drawing/2014/main" id="{12851B53-7B0E-42A7-853E-DC67243872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8" y="718"/>
              <a:ext cx="1405" cy="1551"/>
              <a:chOff x="686" y="814"/>
              <a:chExt cx="1405" cy="1551"/>
            </a:xfrm>
          </p:grpSpPr>
          <p:pic>
            <p:nvPicPr>
              <p:cNvPr id="91152" name="Picture 15" descr="A-F">
                <a:extLst>
                  <a:ext uri="{FF2B5EF4-FFF2-40B4-BE49-F238E27FC236}">
                    <a16:creationId xmlns:a16="http://schemas.microsoft.com/office/drawing/2014/main" id="{64AEB055-5FB6-473E-AE1F-6C43EB878B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8" y="1071"/>
                <a:ext cx="1290" cy="12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91153" name="Object 16">
                <a:extLst>
                  <a:ext uri="{FF2B5EF4-FFF2-40B4-BE49-F238E27FC236}">
                    <a16:creationId xmlns:a16="http://schemas.microsoft.com/office/drawing/2014/main" id="{CFECE039-2321-4014-933E-25AA34171A8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86" y="814"/>
              <a:ext cx="1405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86" name="Equation" r:id="rId4" imgW="1587500" imgH="241300" progId="Equation.DSMT4">
                      <p:embed/>
                    </p:oleObj>
                  </mc:Choice>
                  <mc:Fallback>
                    <p:oleObj name="Equation" r:id="rId4" imgW="1587500" imgH="241300" progId="Equation.DSMT4">
                      <p:embed/>
                      <p:pic>
                        <p:nvPicPr>
                          <p:cNvPr id="91153" name="Object 16">
                            <a:extLst>
                              <a:ext uri="{FF2B5EF4-FFF2-40B4-BE49-F238E27FC236}">
                                <a16:creationId xmlns:a16="http://schemas.microsoft.com/office/drawing/2014/main" id="{CFECE039-2321-4014-933E-25AA34171A87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86" y="814"/>
                            <a:ext cx="1405" cy="2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1142" name="Group 24">
              <a:extLst>
                <a:ext uri="{FF2B5EF4-FFF2-40B4-BE49-F238E27FC236}">
                  <a16:creationId xmlns:a16="http://schemas.microsoft.com/office/drawing/2014/main" id="{F9EC45E1-DA27-4C0F-8C10-01015CF854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0" y="2318"/>
              <a:ext cx="1785" cy="1415"/>
              <a:chOff x="478" y="2577"/>
              <a:chExt cx="1785" cy="1415"/>
            </a:xfrm>
          </p:grpSpPr>
          <p:pic>
            <p:nvPicPr>
              <p:cNvPr id="91150" name="Picture 12" descr="B-F">
                <a:extLst>
                  <a:ext uri="{FF2B5EF4-FFF2-40B4-BE49-F238E27FC236}">
                    <a16:creationId xmlns:a16="http://schemas.microsoft.com/office/drawing/2014/main" id="{FD5FE86F-D1E9-4656-A229-3D059A96DA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" y="2841"/>
                <a:ext cx="1785" cy="11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91151" name="Object 17">
                <a:extLst>
                  <a:ext uri="{FF2B5EF4-FFF2-40B4-BE49-F238E27FC236}">
                    <a16:creationId xmlns:a16="http://schemas.microsoft.com/office/drawing/2014/main" id="{DE5B6A12-13BD-4666-A761-C034B5C1760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25" y="2577"/>
              <a:ext cx="1483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87" name="Equation" r:id="rId7" imgW="1676400" imgH="241300" progId="Equation.DSMT4">
                      <p:embed/>
                    </p:oleObj>
                  </mc:Choice>
                  <mc:Fallback>
                    <p:oleObj name="Equation" r:id="rId7" imgW="1676400" imgH="241300" progId="Equation.DSMT4">
                      <p:embed/>
                      <p:pic>
                        <p:nvPicPr>
                          <p:cNvPr id="91151" name="Object 17">
                            <a:extLst>
                              <a:ext uri="{FF2B5EF4-FFF2-40B4-BE49-F238E27FC236}">
                                <a16:creationId xmlns:a16="http://schemas.microsoft.com/office/drawing/2014/main" id="{DE5B6A12-13BD-4666-A761-C034B5C17602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5" y="2577"/>
                            <a:ext cx="1483" cy="2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1143" name="Group 26">
              <a:extLst>
                <a:ext uri="{FF2B5EF4-FFF2-40B4-BE49-F238E27FC236}">
                  <a16:creationId xmlns:a16="http://schemas.microsoft.com/office/drawing/2014/main" id="{4BA341F8-A415-4762-8CB7-307E071A08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53" y="981"/>
              <a:ext cx="2672" cy="955"/>
              <a:chOff x="2662" y="1143"/>
              <a:chExt cx="2672" cy="955"/>
            </a:xfrm>
          </p:grpSpPr>
          <p:pic>
            <p:nvPicPr>
              <p:cNvPr id="91148" name="Picture 13" descr="C-F">
                <a:extLst>
                  <a:ext uri="{FF2B5EF4-FFF2-40B4-BE49-F238E27FC236}">
                    <a16:creationId xmlns:a16="http://schemas.microsoft.com/office/drawing/2014/main" id="{2C4F08B4-5202-4FC3-AB02-D152AB5D1E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62" y="1407"/>
                <a:ext cx="2672" cy="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91149" name="Object 18">
                <a:extLst>
                  <a:ext uri="{FF2B5EF4-FFF2-40B4-BE49-F238E27FC236}">
                    <a16:creationId xmlns:a16="http://schemas.microsoft.com/office/drawing/2014/main" id="{4C73BAE2-8DDA-4185-939C-8EE656C51B1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70" y="1143"/>
              <a:ext cx="1427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88" name="Equation" r:id="rId10" imgW="1612900" imgH="241300" progId="Equation.DSMT4">
                      <p:embed/>
                    </p:oleObj>
                  </mc:Choice>
                  <mc:Fallback>
                    <p:oleObj name="Equation" r:id="rId10" imgW="1612900" imgH="241300" progId="Equation.DSMT4">
                      <p:embed/>
                      <p:pic>
                        <p:nvPicPr>
                          <p:cNvPr id="91149" name="Object 18">
                            <a:extLst>
                              <a:ext uri="{FF2B5EF4-FFF2-40B4-BE49-F238E27FC236}">
                                <a16:creationId xmlns:a16="http://schemas.microsoft.com/office/drawing/2014/main" id="{4C73BAE2-8DDA-4185-939C-8EE656C51B18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70" y="1143"/>
                            <a:ext cx="1427" cy="2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91144" name="Group 27">
              <a:extLst>
                <a:ext uri="{FF2B5EF4-FFF2-40B4-BE49-F238E27FC236}">
                  <a16:creationId xmlns:a16="http://schemas.microsoft.com/office/drawing/2014/main" id="{15BD68F6-09B6-4F47-B0E5-EE15EFDBF9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2587"/>
              <a:ext cx="2764" cy="737"/>
              <a:chOff x="2608" y="2913"/>
              <a:chExt cx="2764" cy="737"/>
            </a:xfrm>
          </p:grpSpPr>
          <p:pic>
            <p:nvPicPr>
              <p:cNvPr id="91146" name="Picture 14" descr="D-F">
                <a:extLst>
                  <a:ext uri="{FF2B5EF4-FFF2-40B4-BE49-F238E27FC236}">
                    <a16:creationId xmlns:a16="http://schemas.microsoft.com/office/drawing/2014/main" id="{A0A5FE0D-6F57-4CD3-AD0E-C3359B3A95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8" y="3189"/>
                <a:ext cx="2764" cy="4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91147" name="Object 19">
                <a:extLst>
                  <a:ext uri="{FF2B5EF4-FFF2-40B4-BE49-F238E27FC236}">
                    <a16:creationId xmlns:a16="http://schemas.microsoft.com/office/drawing/2014/main" id="{C0997E3D-01E2-43E0-946C-9D00433D693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247" y="2913"/>
              <a:ext cx="1506" cy="2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189" name="Equation" r:id="rId13" imgW="1701800" imgH="241300" progId="Equation.DSMT4">
                      <p:embed/>
                    </p:oleObj>
                  </mc:Choice>
                  <mc:Fallback>
                    <p:oleObj name="Equation" r:id="rId13" imgW="1701800" imgH="241300" progId="Equation.DSMT4">
                      <p:embed/>
                      <p:pic>
                        <p:nvPicPr>
                          <p:cNvPr id="91147" name="Object 19">
                            <a:extLst>
                              <a:ext uri="{FF2B5EF4-FFF2-40B4-BE49-F238E27FC236}">
                                <a16:creationId xmlns:a16="http://schemas.microsoft.com/office/drawing/2014/main" id="{C0997E3D-01E2-43E0-946C-9D00433D6931}"/>
                              </a:ext>
                            </a:extLst>
                          </p:cNvPr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247" y="2913"/>
                            <a:ext cx="1506" cy="2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91145" name="Rectangle 28">
              <a:extLst>
                <a:ext uri="{FF2B5EF4-FFF2-40B4-BE49-F238E27FC236}">
                  <a16:creationId xmlns:a16="http://schemas.microsoft.com/office/drawing/2014/main" id="{05B6B343-0921-4D7F-95C6-4141F6670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" y="3750"/>
              <a:ext cx="48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fa-IR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Effect of aspect ratio on corner vortices (numerical simulation)</a:t>
              </a:r>
              <a:endParaRPr lang="en-US" altLang="fa-IR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1140" name="Slide Number Placeholder 2">
            <a:extLst>
              <a:ext uri="{FF2B5EF4-FFF2-40B4-BE49-F238E27FC236}">
                <a16:creationId xmlns:a16="http://schemas.microsoft.com/office/drawing/2014/main" id="{C2E2389A-B743-4224-8ED5-FCC29988E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60D0231-C9D4-4083-9E86-8963840EDE83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0232" y="6183461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50460C3-0953-45AC-BE93-74A9208A7172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Reiner-Rivlin Equation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5F9BC9-8D23-4FDC-86EC-5BF64D942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667" y="1256768"/>
            <a:ext cx="7472665" cy="519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379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49313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22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8B09B4B-117B-4C50-9136-34CDA5E27EB1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Reiner-Rivlin Equation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5B4F19-392B-4F10-B5B1-592E56FCA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193" y="1279418"/>
            <a:ext cx="7893613" cy="509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924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Slide Number Placeholder 2">
            <a:extLst>
              <a:ext uri="{FF2B5EF4-FFF2-40B4-BE49-F238E27FC236}">
                <a16:creationId xmlns:a16="http://schemas.microsoft.com/office/drawing/2014/main" id="{992D7800-7C81-4DC0-873F-0903266B5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4248" y="6249313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7B11A9A-6103-42E6-A31D-364291152D74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8B09B4B-117B-4C50-9136-34CDA5E27EB1}"/>
              </a:ext>
            </a:extLst>
          </p:cNvPr>
          <p:cNvSpPr txBox="1">
            <a:spLocks/>
          </p:cNvSpPr>
          <p:nvPr/>
        </p:nvSpPr>
        <p:spPr bwMode="auto">
          <a:xfrm>
            <a:off x="457200" y="404664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Reiner-Rivlin Equation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5E2226-9400-4DBC-9A53-0F3C236A1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86" y="1268760"/>
            <a:ext cx="7899827" cy="498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810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3">
            <a:extLst>
              <a:ext uri="{FF2B5EF4-FFF2-40B4-BE49-F238E27FC236}">
                <a16:creationId xmlns:a16="http://schemas.microsoft.com/office/drawing/2014/main" id="{D3D8DE90-FB18-4424-BE5C-D0F2D08871B8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fa-IR" sz="5400" dirty="0">
                <a:latin typeface="Ferro Rosso" pitchFamily="2" charset="0"/>
                <a:cs typeface="2  Sara" panose="00000400000000000000" pitchFamily="2" charset="-78"/>
              </a:rPr>
              <a:t>The End</a:t>
            </a:r>
          </a:p>
        </p:txBody>
      </p:sp>
      <p:pic>
        <p:nvPicPr>
          <p:cNvPr id="4" name="Picture 4" descr="ELEPHANT.art - The End: Fifteen Endings to Fifteen Paintings">
            <a:extLst>
              <a:ext uri="{FF2B5EF4-FFF2-40B4-BE49-F238E27FC236}">
                <a16:creationId xmlns:a16="http://schemas.microsoft.com/office/drawing/2014/main" id="{C9F3FD94-3547-4B9E-A84B-D107CA494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04" y="548680"/>
            <a:ext cx="8280792" cy="546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Slide Number Placeholder 2">
            <a:extLst>
              <a:ext uri="{FF2B5EF4-FFF2-40B4-BE49-F238E27FC236}">
                <a16:creationId xmlns:a16="http://schemas.microsoft.com/office/drawing/2014/main" id="{F46C4771-882A-4F67-9920-4EE380FEE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30874CD5-1052-4F26-9870-C81DE87D84A2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3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8" name="Picture 2" descr="C:\Users\mnorouzi\Desktop\bird_Page_01.jpg">
            <a:extLst>
              <a:ext uri="{FF2B5EF4-FFF2-40B4-BE49-F238E27FC236}">
                <a16:creationId xmlns:a16="http://schemas.microsoft.com/office/drawing/2014/main" id="{126F4E2F-B187-47A8-AE7E-E6F4B1D594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8" y="1192213"/>
            <a:ext cx="3657237" cy="532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C:\Users\mnorouzi\Desktop\Annual Review of Fluid Mechanics - Home.jpg">
            <a:extLst>
              <a:ext uri="{FF2B5EF4-FFF2-40B4-BE49-F238E27FC236}">
                <a16:creationId xmlns:a16="http://schemas.microsoft.com/office/drawing/2014/main" id="{A78AC07A-7D24-4864-B2E4-CAD433D8C5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5554" y="1192213"/>
            <a:ext cx="4634271" cy="3312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C:\Users\mnorouzi\Desktop\30.jpg">
            <a:extLst>
              <a:ext uri="{FF2B5EF4-FFF2-40B4-BE49-F238E27FC236}">
                <a16:creationId xmlns:a16="http://schemas.microsoft.com/office/drawing/2014/main" id="{A6FB4047-3B48-4967-8C78-ACAF48C0A2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656" y="4461799"/>
            <a:ext cx="4058374" cy="205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D4C16CAE-03FE-46AD-9EFD-F5EA067EA10C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Constitutive Equations for Polymeric Liquids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49235DC-8BC6-4C86-BBBB-C0BA25823869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Constitutive Equations</a:t>
            </a:r>
          </a:p>
        </p:txBody>
      </p:sp>
      <p:sp>
        <p:nvSpPr>
          <p:cNvPr id="120835" name="Rectangle 2">
            <a:extLst>
              <a:ext uri="{FF2B5EF4-FFF2-40B4-BE49-F238E27FC236}">
                <a16:creationId xmlns:a16="http://schemas.microsoft.com/office/drawing/2014/main" id="{F52BCFCD-06EE-4BFE-AF50-33E8C09D2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0836" name="Rectangle 3">
            <a:extLst>
              <a:ext uri="{FF2B5EF4-FFF2-40B4-BE49-F238E27FC236}">
                <a16:creationId xmlns:a16="http://schemas.microsoft.com/office/drawing/2014/main" id="{9B9A3C5C-9995-4D13-A6B8-24FAE3CB1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0837" name="Rectangle 5">
            <a:extLst>
              <a:ext uri="{FF2B5EF4-FFF2-40B4-BE49-F238E27FC236}">
                <a16:creationId xmlns:a16="http://schemas.microsoft.com/office/drawing/2014/main" id="{C52EFC7A-45B2-4892-B34D-C1434EE87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0838" name="Rectangle 6">
            <a:extLst>
              <a:ext uri="{FF2B5EF4-FFF2-40B4-BE49-F238E27FC236}">
                <a16:creationId xmlns:a16="http://schemas.microsoft.com/office/drawing/2014/main" id="{3C78611E-4A8F-4A98-B81C-36D0911301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3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FB6753-28A9-4BF7-892C-8BDAB7F311D0}"/>
              </a:ext>
            </a:extLst>
          </p:cNvPr>
          <p:cNvSpPr/>
          <p:nvPr/>
        </p:nvSpPr>
        <p:spPr>
          <a:xfrm>
            <a:off x="747713" y="1241425"/>
            <a:ext cx="7654925" cy="1892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n-US" sz="1600" b="1" kern="0" dirty="0">
                <a:latin typeface="+mj-lt"/>
                <a:ea typeface="+mn-ea"/>
              </a:rPr>
              <a:t>Methods for Developing Constitutive Equations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>
                <a:latin typeface="+mj-lt"/>
                <a:ea typeface="+mn-ea"/>
              </a:rPr>
              <a:t>Purely empirical models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>
                <a:latin typeface="+mj-lt"/>
                <a:ea typeface="+mn-ea"/>
              </a:rPr>
              <a:t>Using mathematical expansions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>
                <a:latin typeface="+mj-lt"/>
                <a:ea typeface="+mn-ea"/>
              </a:rPr>
              <a:t>Developing equations of a rather general nature that apply only within certain well-</a:t>
            </a:r>
            <a:br>
              <a:rPr lang="en-US" sz="1600" dirty="0">
                <a:latin typeface="+mj-lt"/>
                <a:ea typeface="+mn-ea"/>
              </a:rPr>
            </a:br>
            <a:r>
              <a:rPr lang="en-US" sz="1600" dirty="0">
                <a:latin typeface="+mj-lt"/>
                <a:ea typeface="+mn-ea"/>
              </a:rPr>
              <a:t>defined classes of flows</a:t>
            </a:r>
          </a:p>
          <a:p>
            <a:pPr marL="342900" indent="-342900" algn="just">
              <a:spcAft>
                <a:spcPts val="0"/>
              </a:spcAft>
              <a:buFontTx/>
              <a:buAutoNum type="arabicPeriod"/>
              <a:defRPr/>
            </a:pPr>
            <a:r>
              <a:rPr lang="en-US" sz="1600" dirty="0">
                <a:latin typeface="+mj-lt"/>
                <a:ea typeface="+mn-ea"/>
              </a:rPr>
              <a:t>Molecular theory</a:t>
            </a:r>
          </a:p>
          <a:p>
            <a:pPr marL="342900" indent="-342900" algn="just">
              <a:spcAft>
                <a:spcPts val="600"/>
              </a:spcAft>
              <a:buFontTx/>
              <a:buAutoNum type="arabicPeriod"/>
              <a:defRPr/>
            </a:pPr>
            <a:r>
              <a:rPr lang="en-US" sz="1600" dirty="0">
                <a:latin typeface="+mj-lt"/>
                <a:ea typeface="+mn-ea"/>
              </a:rPr>
              <a:t>Using various extensions of the thermodynamics of irreversible processes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ED37F8-F565-4486-A84D-6F05596D45F4}"/>
              </a:ext>
            </a:extLst>
          </p:cNvPr>
          <p:cNvSpPr/>
          <p:nvPr/>
        </p:nvSpPr>
        <p:spPr>
          <a:xfrm>
            <a:off x="746125" y="3189288"/>
            <a:ext cx="765492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00"/>
              </a:spcAft>
              <a:defRPr/>
            </a:pPr>
            <a:r>
              <a:rPr lang="en-US" sz="1600" kern="0" dirty="0">
                <a:latin typeface="+mj-lt"/>
                <a:ea typeface="+mn-ea"/>
              </a:rPr>
              <a:t>Constitutive equations may be obtained by replacing the time derivatives by </a:t>
            </a:r>
            <a:r>
              <a:rPr lang="en-US" sz="1600" kern="0" dirty="0" err="1">
                <a:latin typeface="+mj-lt"/>
                <a:ea typeface="+mn-ea"/>
              </a:rPr>
              <a:t>convected</a:t>
            </a:r>
            <a:r>
              <a:rPr lang="en-US" sz="1600" kern="0" dirty="0">
                <a:latin typeface="+mj-lt"/>
                <a:ea typeface="+mn-ea"/>
              </a:rPr>
              <a:t> </a:t>
            </a:r>
            <a:br>
              <a:rPr lang="en-US" sz="1600" kern="0" dirty="0">
                <a:latin typeface="+mj-lt"/>
                <a:ea typeface="+mn-ea"/>
              </a:rPr>
            </a:br>
            <a:r>
              <a:rPr lang="en-US" sz="1600" kern="0" dirty="0">
                <a:latin typeface="+mj-lt"/>
                <a:ea typeface="+mn-ea"/>
              </a:rPr>
              <a:t>derivatives in linear viscoelastic models. The obtained models called quasi-linear models.</a:t>
            </a:r>
          </a:p>
        </p:txBody>
      </p:sp>
      <p:grpSp>
        <p:nvGrpSpPr>
          <p:cNvPr id="145416" name="Group 145415">
            <a:extLst>
              <a:ext uri="{FF2B5EF4-FFF2-40B4-BE49-F238E27FC236}">
                <a16:creationId xmlns:a16="http://schemas.microsoft.com/office/drawing/2014/main" id="{9462981A-5BEE-43E3-B664-E50CE950F845}"/>
              </a:ext>
            </a:extLst>
          </p:cNvPr>
          <p:cNvGrpSpPr>
            <a:grpSpLocks/>
          </p:cNvGrpSpPr>
          <p:nvPr/>
        </p:nvGrpSpPr>
        <p:grpSpPr bwMode="auto">
          <a:xfrm>
            <a:off x="236538" y="3836988"/>
            <a:ext cx="8699500" cy="1757362"/>
            <a:chOff x="219946" y="4049562"/>
            <a:chExt cx="8699619" cy="1757766"/>
          </a:xfrm>
        </p:grpSpPr>
        <p:grpSp>
          <p:nvGrpSpPr>
            <p:cNvPr id="120849" name="Group 145414">
              <a:extLst>
                <a:ext uri="{FF2B5EF4-FFF2-40B4-BE49-F238E27FC236}">
                  <a16:creationId xmlns:a16="http://schemas.microsoft.com/office/drawing/2014/main" id="{D5CABF59-F3A3-48DC-8C8D-BE1F88363B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946" y="4049562"/>
              <a:ext cx="7853535" cy="1757766"/>
              <a:chOff x="484786" y="4270285"/>
              <a:chExt cx="7853535" cy="1757766"/>
            </a:xfrm>
          </p:grpSpPr>
          <p:grpSp>
            <p:nvGrpSpPr>
              <p:cNvPr id="120852" name="Group 11">
                <a:extLst>
                  <a:ext uri="{FF2B5EF4-FFF2-40B4-BE49-F238E27FC236}">
                    <a16:creationId xmlns:a16="http://schemas.microsoft.com/office/drawing/2014/main" id="{DEC27977-AD7F-4F2D-A1C0-46C838BDF2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4786" y="4925780"/>
                <a:ext cx="2257400" cy="769668"/>
                <a:chOff x="730424" y="4653136"/>
                <a:chExt cx="2257400" cy="769668"/>
              </a:xfrm>
            </p:grpSpPr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185C5D94-1CD9-4895-88E8-41860C7C989E}"/>
                    </a:ext>
                  </a:extLst>
                </p:cNvPr>
                <p:cNvSpPr/>
                <p:nvPr/>
              </p:nvSpPr>
              <p:spPr>
                <a:xfrm>
                  <a:off x="730424" y="4653429"/>
                  <a:ext cx="2257456" cy="338216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en-US" sz="1600" b="1" dirty="0" err="1">
                      <a:latin typeface="+mj-lt"/>
                      <a:ea typeface="+mn-ea"/>
                    </a:rPr>
                    <a:t>Jeffreys</a:t>
                  </a:r>
                  <a:r>
                    <a:rPr lang="en-US" sz="1600" b="1" dirty="0">
                      <a:latin typeface="+mj-lt"/>
                      <a:ea typeface="+mn-ea"/>
                    </a:rPr>
                    <a:t> linear Model: </a:t>
                  </a:r>
                </a:p>
              </p:txBody>
            </p:sp>
            <p:graphicFrame>
              <p:nvGraphicFramePr>
                <p:cNvPr id="120869" name="Object 14">
                  <a:extLst>
                    <a:ext uri="{FF2B5EF4-FFF2-40B4-BE49-F238E27FC236}">
                      <a16:creationId xmlns:a16="http://schemas.microsoft.com/office/drawing/2014/main" id="{00F07F5A-7F7F-4D5F-812C-EF687B86E32E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769979" y="5029104"/>
                <a:ext cx="1985963" cy="3937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206" name="Equation" r:id="rId3" imgW="1282700" imgH="254000" progId="Equation.DSMT4">
                        <p:embed/>
                      </p:oleObj>
                    </mc:Choice>
                    <mc:Fallback>
                      <p:oleObj name="Equation" r:id="rId3" imgW="1282700" imgH="254000" progId="Equation.DSMT4">
                        <p:embed/>
                        <p:pic>
                          <p:nvPicPr>
                            <p:cNvPr id="120869" name="Object 14">
                              <a:extLst>
                                <a:ext uri="{FF2B5EF4-FFF2-40B4-BE49-F238E27FC236}">
                                  <a16:creationId xmlns:a16="http://schemas.microsoft.com/office/drawing/2014/main" id="{00F07F5A-7F7F-4D5F-812C-EF687B86E32E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769979" y="5029104"/>
                              <a:ext cx="1985963" cy="3937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cxnSp>
            <p:nvCxnSpPr>
              <p:cNvPr id="120853" name="Elbow Connector 17">
                <a:extLst>
                  <a:ext uri="{FF2B5EF4-FFF2-40B4-BE49-F238E27FC236}">
                    <a16:creationId xmlns:a16="http://schemas.microsoft.com/office/drawing/2014/main" id="{8ECBDEC5-9948-4C94-8BF7-8905E8670C7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2627784" y="5149185"/>
                <a:ext cx="914400" cy="504000"/>
              </a:xfrm>
              <a:prstGeom prst="bentConnector3">
                <a:avLst>
                  <a:gd name="adj1" fmla="val 50000"/>
                </a:avLst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0854" name="Elbow Connector 21">
                <a:extLst>
                  <a:ext uri="{FF2B5EF4-FFF2-40B4-BE49-F238E27FC236}">
                    <a16:creationId xmlns:a16="http://schemas.microsoft.com/office/drawing/2014/main" id="{D61AB2BD-DD09-4FE6-B27B-C06D661882F7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2627784" y="4645185"/>
                <a:ext cx="914400" cy="504000"/>
              </a:xfrm>
              <a:prstGeom prst="bentConnector3">
                <a:avLst>
                  <a:gd name="adj1" fmla="val 50000"/>
                </a:avLst>
              </a:prstGeom>
              <a:noFill/>
              <a:ln w="25400" algn="ctr">
                <a:solidFill>
                  <a:schemeClr val="tx1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120855" name="Group 145412">
                <a:extLst>
                  <a:ext uri="{FF2B5EF4-FFF2-40B4-BE49-F238E27FC236}">
                    <a16:creationId xmlns:a16="http://schemas.microsoft.com/office/drawing/2014/main" id="{0B627C4D-0E81-4F46-8736-B29E0C4B9B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17009" y="4270285"/>
                <a:ext cx="4821312" cy="768754"/>
                <a:chOff x="3517009" y="4260351"/>
                <a:chExt cx="4821312" cy="768754"/>
              </a:xfrm>
            </p:grpSpPr>
            <p:grpSp>
              <p:nvGrpSpPr>
                <p:cNvPr id="120863" name="Group 25">
                  <a:extLst>
                    <a:ext uri="{FF2B5EF4-FFF2-40B4-BE49-F238E27FC236}">
                      <a16:creationId xmlns:a16="http://schemas.microsoft.com/office/drawing/2014/main" id="{C5084E5C-5F5F-4E72-B260-1F38ACBBC97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17009" y="4260351"/>
                  <a:ext cx="2555875" cy="768754"/>
                  <a:chOff x="3517009" y="4260351"/>
                  <a:chExt cx="2555875" cy="768754"/>
                </a:xfrm>
              </p:grpSpPr>
              <p:sp>
                <p:nvSpPr>
                  <p:cNvPr id="30" name="Rectangle 29">
                    <a:extLst>
                      <a:ext uri="{FF2B5EF4-FFF2-40B4-BE49-F238E27FC236}">
                        <a16:creationId xmlns:a16="http://schemas.microsoft.com/office/drawing/2014/main" id="{DCE4C7BA-B574-447F-BCCB-59EB54D9CB87}"/>
                      </a:ext>
                    </a:extLst>
                  </p:cNvPr>
                  <p:cNvSpPr/>
                  <p:nvPr/>
                </p:nvSpPr>
                <p:spPr>
                  <a:xfrm>
                    <a:off x="3547114" y="4260351"/>
                    <a:ext cx="2257456" cy="338215"/>
                  </a:xfrm>
                  <a:prstGeom prst="rect">
                    <a:avLst/>
                  </a:prstGeom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600" b="1" dirty="0" err="1">
                        <a:solidFill>
                          <a:srgbClr val="FF0000"/>
                        </a:solidFill>
                        <a:latin typeface="+mj-lt"/>
                        <a:ea typeface="+mn-ea"/>
                      </a:rPr>
                      <a:t>Oldroyd</a:t>
                    </a:r>
                    <a:r>
                      <a:rPr lang="en-US" sz="1600" b="1" dirty="0">
                        <a:solidFill>
                          <a:srgbClr val="FF0000"/>
                        </a:solidFill>
                        <a:latin typeface="+mj-lt"/>
                        <a:ea typeface="+mn-ea"/>
                      </a:rPr>
                      <a:t>-A Model </a:t>
                    </a:r>
                  </a:p>
                </p:txBody>
              </p:sp>
              <p:graphicFrame>
                <p:nvGraphicFramePr>
                  <p:cNvPr id="120867" name="Object 30">
                    <a:extLst>
                      <a:ext uri="{FF2B5EF4-FFF2-40B4-BE49-F238E27FC236}">
                        <a16:creationId xmlns:a16="http://schemas.microsoft.com/office/drawing/2014/main" id="{1811A9F2-FF65-499F-96C0-858A992F1DAF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3517009" y="4579842"/>
                  <a:ext cx="2555875" cy="44926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207" name="Equation" r:id="rId5" imgW="1739900" imgH="304800" progId="Equation.DSMT4">
                          <p:embed/>
                        </p:oleObj>
                      </mc:Choice>
                      <mc:Fallback>
                        <p:oleObj name="Equation" r:id="rId5" imgW="1739900" imgH="304800" progId="Equation.DSMT4">
                          <p:embed/>
                          <p:pic>
                            <p:nvPicPr>
                              <p:cNvPr id="120867" name="Object 30">
                                <a:extLst>
                                  <a:ext uri="{FF2B5EF4-FFF2-40B4-BE49-F238E27FC236}">
                                    <a16:creationId xmlns:a16="http://schemas.microsoft.com/office/drawing/2014/main" id="{1811A9F2-FF65-499F-96C0-858A992F1DAF}"/>
                                  </a:ext>
                                </a:extLst>
                              </p:cNvPr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517009" y="4579842"/>
                                <a:ext cx="2555875" cy="44926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cxnSp>
              <p:nvCxnSpPr>
                <p:cNvPr id="120864" name="Straight Arrow Connector 27">
                  <a:extLst>
                    <a:ext uri="{FF2B5EF4-FFF2-40B4-BE49-F238E27FC236}">
                      <a16:creationId xmlns:a16="http://schemas.microsoft.com/office/drawing/2014/main" id="{0C264E9B-2341-455B-B1E2-EAC6A094B6B4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6012160" y="4598905"/>
                  <a:ext cx="360000" cy="0"/>
                </a:xfrm>
                <a:prstGeom prst="straightConnector1">
                  <a:avLst/>
                </a:prstGeom>
                <a:noFill/>
                <a:ln w="25400" algn="ctr">
                  <a:solidFill>
                    <a:schemeClr val="tx1"/>
                  </a:solidFill>
                  <a:round/>
                  <a:headE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aphicFrame>
              <p:nvGraphicFramePr>
                <p:cNvPr id="120865" name="Object 38">
                  <a:extLst>
                    <a:ext uri="{FF2B5EF4-FFF2-40B4-BE49-F238E27FC236}">
                      <a16:creationId xmlns:a16="http://schemas.microsoft.com/office/drawing/2014/main" id="{5EE1CAFF-054C-4DD1-9B07-1B0AD9252A32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6532335" y="4429628"/>
                <a:ext cx="1805986" cy="31026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5208" name="Equation" r:id="rId7" imgW="1333500" imgH="228600" progId="Equation.DSMT4">
                        <p:embed/>
                      </p:oleObj>
                    </mc:Choice>
                    <mc:Fallback>
                      <p:oleObj name="Equation" r:id="rId7" imgW="1333500" imgH="228600" progId="Equation.DSMT4">
                        <p:embed/>
                        <p:pic>
                          <p:nvPicPr>
                            <p:cNvPr id="120865" name="Object 38">
                              <a:extLst>
                                <a:ext uri="{FF2B5EF4-FFF2-40B4-BE49-F238E27FC236}">
                                  <a16:creationId xmlns:a16="http://schemas.microsoft.com/office/drawing/2014/main" id="{5EE1CAFF-054C-4DD1-9B07-1B0AD9252A32}"/>
                                </a:ext>
                              </a:extLst>
                            </p:cNvPr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6532335" y="4429628"/>
                              <a:ext cx="1805986" cy="31026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120856" name="Group 145413">
                <a:extLst>
                  <a:ext uri="{FF2B5EF4-FFF2-40B4-BE49-F238E27FC236}">
                    <a16:creationId xmlns:a16="http://schemas.microsoft.com/office/drawing/2014/main" id="{4D3F056C-E418-4C08-B915-10A0DCE758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67809" y="5278640"/>
                <a:ext cx="4547264" cy="749411"/>
                <a:chOff x="3551086" y="5689810"/>
                <a:chExt cx="4547264" cy="749411"/>
              </a:xfrm>
            </p:grpSpPr>
            <p:grpSp>
              <p:nvGrpSpPr>
                <p:cNvPr id="120857" name="Group 32">
                  <a:extLst>
                    <a:ext uri="{FF2B5EF4-FFF2-40B4-BE49-F238E27FC236}">
                      <a16:creationId xmlns:a16="http://schemas.microsoft.com/office/drawing/2014/main" id="{02D14E61-10AC-422E-A226-4E44B406860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51086" y="5689810"/>
                  <a:ext cx="2500312" cy="749411"/>
                  <a:chOff x="3543822" y="4260351"/>
                  <a:chExt cx="2500312" cy="749411"/>
                </a:xfrm>
              </p:grpSpPr>
              <p:sp>
                <p:nvSpPr>
                  <p:cNvPr id="34" name="Rectangle 33">
                    <a:extLst>
                      <a:ext uri="{FF2B5EF4-FFF2-40B4-BE49-F238E27FC236}">
                        <a16:creationId xmlns:a16="http://schemas.microsoft.com/office/drawing/2014/main" id="{4FFEC54A-0833-4A49-A1A8-891B26D96954}"/>
                      </a:ext>
                    </a:extLst>
                  </p:cNvPr>
                  <p:cNvSpPr/>
                  <p:nvPr/>
                </p:nvSpPr>
                <p:spPr>
                  <a:xfrm>
                    <a:off x="3546941" y="4260290"/>
                    <a:ext cx="2257456" cy="338216"/>
                  </a:xfrm>
                  <a:prstGeom prst="rect">
                    <a:avLst/>
                  </a:prstGeom>
                </p:spPr>
                <p:txBody>
                  <a:bodyPr>
                    <a:spAutoFit/>
                  </a:bodyPr>
                  <a:lstStyle/>
                  <a:p>
                    <a:pPr>
                      <a:defRPr/>
                    </a:pPr>
                    <a:r>
                      <a:rPr lang="en-US" sz="1600" b="1" dirty="0" err="1">
                        <a:solidFill>
                          <a:srgbClr val="0070C0"/>
                        </a:solidFill>
                        <a:latin typeface="+mj-lt"/>
                        <a:ea typeface="+mn-ea"/>
                      </a:rPr>
                      <a:t>Oldroyd</a:t>
                    </a:r>
                    <a:r>
                      <a:rPr lang="en-US" sz="1600" b="1" dirty="0">
                        <a:solidFill>
                          <a:srgbClr val="0070C0"/>
                        </a:solidFill>
                        <a:latin typeface="+mj-lt"/>
                        <a:ea typeface="+mn-ea"/>
                      </a:rPr>
                      <a:t>-B Model </a:t>
                    </a:r>
                  </a:p>
                </p:txBody>
              </p:sp>
              <p:graphicFrame>
                <p:nvGraphicFramePr>
                  <p:cNvPr id="120862" name="Object 34">
                    <a:extLst>
                      <a:ext uri="{FF2B5EF4-FFF2-40B4-BE49-F238E27FC236}">
                        <a16:creationId xmlns:a16="http://schemas.microsoft.com/office/drawing/2014/main" id="{3004540E-410D-430A-8A77-7C04687B96DA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3543822" y="4598600"/>
                  <a:ext cx="2500312" cy="411162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209" name="Equation" r:id="rId9" imgW="1701800" imgH="279400" progId="Equation.DSMT4">
                          <p:embed/>
                        </p:oleObj>
                      </mc:Choice>
                      <mc:Fallback>
                        <p:oleObj name="Equation" r:id="rId9" imgW="1701800" imgH="279400" progId="Equation.DSMT4">
                          <p:embed/>
                          <p:pic>
                            <p:nvPicPr>
                              <p:cNvPr id="120862" name="Object 34">
                                <a:extLst>
                                  <a:ext uri="{FF2B5EF4-FFF2-40B4-BE49-F238E27FC236}">
                                    <a16:creationId xmlns:a16="http://schemas.microsoft.com/office/drawing/2014/main" id="{3004540E-410D-430A-8A77-7C04687B96DA}"/>
                                  </a:ext>
                                </a:extLst>
                              </p:cNvPr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0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3543822" y="4598600"/>
                                <a:ext cx="2500312" cy="411162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grpSp>
              <p:nvGrpSpPr>
                <p:cNvPr id="120858" name="Group 145408">
                  <a:extLst>
                    <a:ext uri="{FF2B5EF4-FFF2-40B4-BE49-F238E27FC236}">
                      <a16:creationId xmlns:a16="http://schemas.microsoft.com/office/drawing/2014/main" id="{3CC76BCD-09F8-4BBE-8A10-A25D7F5B0AC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92202" y="5873583"/>
                  <a:ext cx="2106148" cy="309563"/>
                  <a:chOff x="6164560" y="4596523"/>
                  <a:chExt cx="2106148" cy="309563"/>
                </a:xfrm>
              </p:grpSpPr>
              <p:cxnSp>
                <p:nvCxnSpPr>
                  <p:cNvPr id="120859" name="Straight Arrow Connector 39">
                    <a:extLst>
                      <a:ext uri="{FF2B5EF4-FFF2-40B4-BE49-F238E27FC236}">
                        <a16:creationId xmlns:a16="http://schemas.microsoft.com/office/drawing/2014/main" id="{C5112146-133C-4D99-A165-55E594ECEDA0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164560" y="4751305"/>
                    <a:ext cx="360000" cy="0"/>
                  </a:xfrm>
                  <a:prstGeom prst="straightConnector1">
                    <a:avLst/>
                  </a:prstGeom>
                  <a:noFill/>
                  <a:ln w="25400" algn="ctr">
                    <a:solidFill>
                      <a:schemeClr val="tx1"/>
                    </a:solidFill>
                    <a:round/>
                    <a:headEnd/>
                    <a:tailEnd type="arrow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aphicFrame>
                <p:nvGraphicFramePr>
                  <p:cNvPr id="120860" name="Object 40">
                    <a:extLst>
                      <a:ext uri="{FF2B5EF4-FFF2-40B4-BE49-F238E27FC236}">
                        <a16:creationId xmlns:a16="http://schemas.microsoft.com/office/drawing/2014/main" id="{09F9C4A9-10CA-4204-999A-3F6863AEE39A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6687970" y="4596523"/>
                  <a:ext cx="1582738" cy="30956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5210" name="Equation" r:id="rId11" imgW="1168400" imgH="228600" progId="Equation.DSMT4">
                          <p:embed/>
                        </p:oleObj>
                      </mc:Choice>
                      <mc:Fallback>
                        <p:oleObj name="Equation" r:id="rId11" imgW="1168400" imgH="228600" progId="Equation.DSMT4">
                          <p:embed/>
                          <p:pic>
                            <p:nvPicPr>
                              <p:cNvPr id="120860" name="Object 40">
                                <a:extLst>
                                  <a:ext uri="{FF2B5EF4-FFF2-40B4-BE49-F238E27FC236}">
                                    <a16:creationId xmlns:a16="http://schemas.microsoft.com/office/drawing/2014/main" id="{09F9C4A9-10CA-4204-999A-3F6863AEE39A}"/>
                                  </a:ext>
                                </a:extLst>
                              </p:cNvPr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12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6687970" y="4596523"/>
                                <a:ext cx="1582738" cy="309563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</p:grpSp>
        <p:pic>
          <p:nvPicPr>
            <p:cNvPr id="120850" name="Picture 8" descr="C:\Users\mnorouzi\Desktop\31-1.jpg">
              <a:extLst>
                <a:ext uri="{FF2B5EF4-FFF2-40B4-BE49-F238E27FC236}">
                  <a16:creationId xmlns:a16="http://schemas.microsoft.com/office/drawing/2014/main" id="{FE4B503C-5C44-4A5B-885B-F35520479E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70536" y="5163213"/>
              <a:ext cx="841669" cy="482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851" name="Picture 9" descr="C:\Users\mnorouzi\Desktop\images.jpg">
              <a:extLst>
                <a:ext uri="{FF2B5EF4-FFF2-40B4-BE49-F238E27FC236}">
                  <a16:creationId xmlns:a16="http://schemas.microsoft.com/office/drawing/2014/main" id="{3FB27D88-A4EB-4534-A4AC-C7F29AC386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8790" y="4119849"/>
              <a:ext cx="810775" cy="609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5417" name="Group 145416">
            <a:extLst>
              <a:ext uri="{FF2B5EF4-FFF2-40B4-BE49-F238E27FC236}">
                <a16:creationId xmlns:a16="http://schemas.microsoft.com/office/drawing/2014/main" id="{0818FC68-A163-45B1-91B0-ACAA51007667}"/>
              </a:ext>
            </a:extLst>
          </p:cNvPr>
          <p:cNvGrpSpPr>
            <a:grpSpLocks/>
          </p:cNvGrpSpPr>
          <p:nvPr/>
        </p:nvGrpSpPr>
        <p:grpSpPr bwMode="auto">
          <a:xfrm>
            <a:off x="608013" y="5815013"/>
            <a:ext cx="7775575" cy="585787"/>
            <a:chOff x="545947" y="5947903"/>
            <a:chExt cx="7775868" cy="5847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CDC42ACB-847C-4B78-A9E5-E0137D045649}"/>
                </a:ext>
              </a:extLst>
            </p:cNvPr>
            <p:cNvSpPr/>
            <p:nvPr/>
          </p:nvSpPr>
          <p:spPr>
            <a:xfrm>
              <a:off x="545947" y="6004954"/>
              <a:ext cx="1928885" cy="3391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latin typeface="+mj-lt"/>
                  <a:ea typeface="+mn-ea"/>
                </a:rPr>
                <a:t>Maxwell  Model: </a:t>
              </a:r>
            </a:p>
          </p:txBody>
        </p:sp>
        <p:graphicFrame>
          <p:nvGraphicFramePr>
            <p:cNvPr id="120845" name="Object 50">
              <a:extLst>
                <a:ext uri="{FF2B5EF4-FFF2-40B4-BE49-F238E27FC236}">
                  <a16:creationId xmlns:a16="http://schemas.microsoft.com/office/drawing/2014/main" id="{0726BDFE-DD98-4DFC-B0BC-7495021A12B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79012447"/>
                </p:ext>
              </p:extLst>
            </p:nvPr>
          </p:nvGraphicFramePr>
          <p:xfrm>
            <a:off x="2193834" y="6039819"/>
            <a:ext cx="1160506" cy="3169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11" name="Equation" r:id="rId15" imgW="749160" imgH="203040" progId="Equation.DSMT4">
                    <p:embed/>
                  </p:oleObj>
                </mc:Choice>
                <mc:Fallback>
                  <p:oleObj name="Equation" r:id="rId15" imgW="749160" imgH="203040" progId="Equation.DSMT4">
                    <p:embed/>
                    <p:pic>
                      <p:nvPicPr>
                        <p:cNvPr id="120845" name="Object 50">
                          <a:extLst>
                            <a:ext uri="{FF2B5EF4-FFF2-40B4-BE49-F238E27FC236}">
                              <a16:creationId xmlns:a16="http://schemas.microsoft.com/office/drawing/2014/main" id="{0726BDFE-DD98-4DFC-B0BC-7495021A12B3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93834" y="6039819"/>
                          <a:ext cx="1160506" cy="3169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20846" name="Straight Arrow Connector 51">
              <a:extLst>
                <a:ext uri="{FF2B5EF4-FFF2-40B4-BE49-F238E27FC236}">
                  <a16:creationId xmlns:a16="http://schemas.microsoft.com/office/drawing/2014/main" id="{432B4527-C7E5-4CB6-A4C1-199CA02A3B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55491" y="6197378"/>
              <a:ext cx="720000" cy="0"/>
            </a:xfrm>
            <a:prstGeom prst="straightConnector1">
              <a:avLst/>
            </a:prstGeom>
            <a:noFill/>
            <a:ln w="25400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25721144-7EA6-4390-9A8A-62A5D4C49E5D}"/>
                </a:ext>
              </a:extLst>
            </p:cNvPr>
            <p:cNvSpPr/>
            <p:nvPr/>
          </p:nvSpPr>
          <p:spPr>
            <a:xfrm>
              <a:off x="4319576" y="5947903"/>
              <a:ext cx="2508344" cy="5847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latin typeface="+mj-lt"/>
                  <a:ea typeface="+mn-ea"/>
                </a:rPr>
                <a:t>Upper </a:t>
              </a:r>
              <a:r>
                <a:rPr lang="en-US" sz="1600" b="1" dirty="0" err="1">
                  <a:latin typeface="+mj-lt"/>
                  <a:ea typeface="+mn-ea"/>
                </a:rPr>
                <a:t>Convected</a:t>
              </a:r>
              <a:r>
                <a:rPr lang="en-US" sz="1600" b="1" dirty="0">
                  <a:latin typeface="+mj-lt"/>
                  <a:ea typeface="+mn-ea"/>
                </a:rPr>
                <a:t> Maxwell  Model (</a:t>
              </a:r>
              <a:r>
                <a:rPr lang="en-US" sz="1600" b="1" dirty="0">
                  <a:solidFill>
                    <a:srgbClr val="0070C0"/>
                  </a:solidFill>
                  <a:latin typeface="+mj-lt"/>
                  <a:ea typeface="+mn-ea"/>
                </a:rPr>
                <a:t>UCM</a:t>
              </a:r>
              <a:r>
                <a:rPr lang="en-US" sz="1600" b="1" dirty="0">
                  <a:latin typeface="+mj-lt"/>
                  <a:ea typeface="+mn-ea"/>
                </a:rPr>
                <a:t>): </a:t>
              </a:r>
            </a:p>
          </p:txBody>
        </p:sp>
        <p:graphicFrame>
          <p:nvGraphicFramePr>
            <p:cNvPr id="120848" name="Object 53">
              <a:extLst>
                <a:ext uri="{FF2B5EF4-FFF2-40B4-BE49-F238E27FC236}">
                  <a16:creationId xmlns:a16="http://schemas.microsoft.com/office/drawing/2014/main" id="{2E9F67F5-F2C4-4CFF-8691-5FFB7DF21A8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6893070"/>
                </p:ext>
              </p:extLst>
            </p:nvPr>
          </p:nvGraphicFramePr>
          <p:xfrm>
            <a:off x="6807283" y="6020802"/>
            <a:ext cx="1514532" cy="3740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12" name="Equation" r:id="rId17" imgW="977760" imgH="241200" progId="Equation.DSMT4">
                    <p:embed/>
                  </p:oleObj>
                </mc:Choice>
                <mc:Fallback>
                  <p:oleObj name="Equation" r:id="rId17" imgW="977760" imgH="241200" progId="Equation.DSMT4">
                    <p:embed/>
                    <p:pic>
                      <p:nvPicPr>
                        <p:cNvPr id="120848" name="Object 53">
                          <a:extLst>
                            <a:ext uri="{FF2B5EF4-FFF2-40B4-BE49-F238E27FC236}">
                              <a16:creationId xmlns:a16="http://schemas.microsoft.com/office/drawing/2014/main" id="{2E9F67F5-F2C4-4CFF-8691-5FFB7DF21A82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07283" y="6020802"/>
                          <a:ext cx="1514532" cy="37400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0843" name="Slide Number Placeholder 2">
            <a:extLst>
              <a:ext uri="{FF2B5EF4-FFF2-40B4-BE49-F238E27FC236}">
                <a16:creationId xmlns:a16="http://schemas.microsoft.com/office/drawing/2014/main" id="{A79A2036-D76B-439E-830F-0567973D3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ACBD1D4-21B9-4764-B7C1-F9275F3DFBE2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4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>
            <a:extLst>
              <a:ext uri="{FF2B5EF4-FFF2-40B4-BE49-F238E27FC236}">
                <a16:creationId xmlns:a16="http://schemas.microsoft.com/office/drawing/2014/main" id="{E2146DC1-ABB4-4DF4-9B8C-F535E7C2D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1859" name="Rectangle 3">
            <a:extLst>
              <a:ext uri="{FF2B5EF4-FFF2-40B4-BE49-F238E27FC236}">
                <a16:creationId xmlns:a16="http://schemas.microsoft.com/office/drawing/2014/main" id="{0A92A024-0EF7-4D49-8244-0FA353AA6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8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1860" name="Rectangle 5">
            <a:extLst>
              <a:ext uri="{FF2B5EF4-FFF2-40B4-BE49-F238E27FC236}">
                <a16:creationId xmlns:a16="http://schemas.microsoft.com/office/drawing/2014/main" id="{93A19637-5ED8-4D95-AA06-E55019280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121861" name="Rectangle 6">
            <a:extLst>
              <a:ext uri="{FF2B5EF4-FFF2-40B4-BE49-F238E27FC236}">
                <a16:creationId xmlns:a16="http://schemas.microsoft.com/office/drawing/2014/main" id="{96CE4F59-9DEE-418B-B9D6-453321264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36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fa-IR" altLang="fa-IR"/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6DA3E113-A23F-4EE3-BD07-C16CF0BD94DA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Retarded Expansion of Motion Models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4A20F73-9A58-470F-96CE-9DE55425C632}"/>
              </a:ext>
            </a:extLst>
          </p:cNvPr>
          <p:cNvSpPr/>
          <p:nvPr/>
        </p:nvSpPr>
        <p:spPr>
          <a:xfrm>
            <a:off x="779463" y="1341438"/>
            <a:ext cx="76549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n-US" sz="1600" kern="0" dirty="0">
                <a:latin typeface="+mj-lt"/>
                <a:ea typeface="+mn-ea"/>
              </a:rPr>
              <a:t>The retarded expansion of motion models are derived based on the Taylor expansion series</a:t>
            </a:r>
            <a:br>
              <a:rPr lang="en-US" sz="1600" kern="0" dirty="0">
                <a:latin typeface="+mj-lt"/>
                <a:ea typeface="+mn-ea"/>
              </a:rPr>
            </a:br>
            <a:r>
              <a:rPr lang="en-US" sz="1600" kern="0" dirty="0">
                <a:latin typeface="+mj-lt"/>
                <a:ea typeface="+mn-ea"/>
              </a:rPr>
              <a:t>of shear rates terms around the Newtonian behavior. </a:t>
            </a:r>
          </a:p>
        </p:txBody>
      </p:sp>
      <p:pic>
        <p:nvPicPr>
          <p:cNvPr id="121864" name="Picture 3" descr="C:\Users\mnorouzi\Desktop\32.jpg">
            <a:extLst>
              <a:ext uri="{FF2B5EF4-FFF2-40B4-BE49-F238E27FC236}">
                <a16:creationId xmlns:a16="http://schemas.microsoft.com/office/drawing/2014/main" id="{21F3991D-C466-45C2-A96E-43FA2B8563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221163"/>
            <a:ext cx="58039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90D7F77D-8311-4DB7-9A4D-F7892983C04B}"/>
              </a:ext>
            </a:extLst>
          </p:cNvPr>
          <p:cNvGrpSpPr>
            <a:grpSpLocks/>
          </p:cNvGrpSpPr>
          <p:nvPr/>
        </p:nvGrpSpPr>
        <p:grpSpPr bwMode="auto">
          <a:xfrm>
            <a:off x="1835150" y="2857500"/>
            <a:ext cx="4321026" cy="1939925"/>
            <a:chOff x="1835696" y="3167317"/>
            <a:chExt cx="3905200" cy="1629835"/>
          </a:xfrm>
        </p:grpSpPr>
        <p:sp>
          <p:nvSpPr>
            <p:cNvPr id="121873" name="Rounded Rectangle 9">
              <a:extLst>
                <a:ext uri="{FF2B5EF4-FFF2-40B4-BE49-F238E27FC236}">
                  <a16:creationId xmlns:a16="http://schemas.microsoft.com/office/drawing/2014/main" id="{193FC7BE-DCFE-4F6C-8534-078D2ECC8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5696" y="4113076"/>
              <a:ext cx="2888704" cy="684076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0"/>
              </a:schemeClr>
            </a:solidFill>
            <a:ln w="25400" algn="ctr">
              <a:solidFill>
                <a:srgbClr val="0070C0"/>
              </a:solidFill>
              <a:round/>
              <a:headEnd/>
              <a:tailEnd/>
            </a:ln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hangingPunct="1"/>
              <a:endParaRPr lang="fa-IR" altLang="fa-IR"/>
            </a:p>
          </p:txBody>
        </p:sp>
        <p:cxnSp>
          <p:nvCxnSpPr>
            <p:cNvPr id="121874" name="Straight Arrow Connector 13">
              <a:extLst>
                <a:ext uri="{FF2B5EF4-FFF2-40B4-BE49-F238E27FC236}">
                  <a16:creationId xmlns:a16="http://schemas.microsoft.com/office/drawing/2014/main" id="{E9FDD02B-3840-436D-91F1-0909146E579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258344" y="3519010"/>
              <a:ext cx="783704" cy="594066"/>
            </a:xfrm>
            <a:prstGeom prst="straightConnector1">
              <a:avLst/>
            </a:prstGeom>
            <a:noFill/>
            <a:ln w="25400" algn="ctr">
              <a:solidFill>
                <a:srgbClr val="0070C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B09734D-BF6E-447C-BCF2-ECC7615DCBBB}"/>
                </a:ext>
              </a:extLst>
            </p:cNvPr>
            <p:cNvSpPr/>
            <p:nvPr/>
          </p:nvSpPr>
          <p:spPr>
            <a:xfrm>
              <a:off x="3483500" y="3167317"/>
              <a:ext cx="2257396" cy="3380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rgbClr val="0070C0"/>
                  </a:solidFill>
                  <a:latin typeface="+mj-lt"/>
                  <a:ea typeface="+mn-ea"/>
                </a:rPr>
                <a:t>Second Order Fluid</a:t>
              </a:r>
            </a:p>
          </p:txBody>
        </p:sp>
      </p:grpSp>
      <p:grpSp>
        <p:nvGrpSpPr>
          <p:cNvPr id="145411" name="Group 145410">
            <a:extLst>
              <a:ext uri="{FF2B5EF4-FFF2-40B4-BE49-F238E27FC236}">
                <a16:creationId xmlns:a16="http://schemas.microsoft.com/office/drawing/2014/main" id="{0CB6B753-1408-4767-9E5F-09BAE3676516}"/>
              </a:ext>
            </a:extLst>
          </p:cNvPr>
          <p:cNvGrpSpPr>
            <a:grpSpLocks/>
          </p:cNvGrpSpPr>
          <p:nvPr/>
        </p:nvGrpSpPr>
        <p:grpSpPr bwMode="auto">
          <a:xfrm>
            <a:off x="1754187" y="3602036"/>
            <a:ext cx="6057899" cy="2671763"/>
            <a:chOff x="1754843" y="4047594"/>
            <a:chExt cx="4876545" cy="1964890"/>
          </a:xfrm>
        </p:grpSpPr>
        <p:grpSp>
          <p:nvGrpSpPr>
            <p:cNvPr id="121869" name="Group 145409">
              <a:extLst>
                <a:ext uri="{FF2B5EF4-FFF2-40B4-BE49-F238E27FC236}">
                  <a16:creationId xmlns:a16="http://schemas.microsoft.com/office/drawing/2014/main" id="{7AC607A3-8EF1-4814-9912-4FE5E3E02D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54843" y="4047594"/>
              <a:ext cx="4876545" cy="1626336"/>
              <a:chOff x="1754843" y="4047594"/>
              <a:chExt cx="4876545" cy="1626336"/>
            </a:xfrm>
          </p:grpSpPr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EF0CC13F-1BA0-4A2F-A40F-D7F055FF7F0C}"/>
                  </a:ext>
                </a:extLst>
              </p:cNvPr>
              <p:cNvSpPr/>
              <p:nvPr/>
            </p:nvSpPr>
            <p:spPr bwMode="auto">
              <a:xfrm>
                <a:off x="1754843" y="4047594"/>
                <a:ext cx="4876545" cy="1169086"/>
              </a:xfrm>
              <a:prstGeom prst="roundRect">
                <a:avLst/>
              </a:prstGeom>
              <a:solidFill>
                <a:schemeClr val="accent5">
                  <a:lumMod val="50000"/>
                  <a:alpha val="0"/>
                </a:schemeClr>
              </a:solidFill>
              <a:ln w="2540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fa-IR" altLang="en-US"/>
              </a:p>
            </p:txBody>
          </p:sp>
          <p:cxnSp>
            <p:nvCxnSpPr>
              <p:cNvPr id="21" name="Straight Arrow Connector 20">
                <a:extLst>
                  <a:ext uri="{FF2B5EF4-FFF2-40B4-BE49-F238E27FC236}">
                    <a16:creationId xmlns:a16="http://schemas.microsoft.com/office/drawing/2014/main" id="{03B00CE6-972A-40E3-8F00-933FC5C3DD14}"/>
                  </a:ext>
                </a:extLst>
              </p:cNvPr>
              <p:cNvCxnSpPr/>
              <p:nvPr/>
            </p:nvCxnSpPr>
            <p:spPr bwMode="auto">
              <a:xfrm>
                <a:off x="4180416" y="5216680"/>
                <a:ext cx="842918" cy="457468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chemeClr val="accent5">
                    <a:lumMod val="50000"/>
                  </a:schemeClr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0A07CB76-CA2F-4CC8-88BB-86CE201C91C4}"/>
                </a:ext>
              </a:extLst>
            </p:cNvPr>
            <p:cNvSpPr/>
            <p:nvPr/>
          </p:nvSpPr>
          <p:spPr>
            <a:xfrm>
              <a:off x="4248675" y="5674148"/>
              <a:ext cx="2257307" cy="33833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sz="1600" b="1" dirty="0">
                  <a:solidFill>
                    <a:schemeClr val="accent5">
                      <a:lumMod val="50000"/>
                    </a:schemeClr>
                  </a:solidFill>
                  <a:latin typeface="+mj-lt"/>
                  <a:ea typeface="+mn-ea"/>
                </a:rPr>
                <a:t>Third Order Fluid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400198F8-B45D-42FC-86A7-354561F16DE6}"/>
              </a:ext>
            </a:extLst>
          </p:cNvPr>
          <p:cNvSpPr/>
          <p:nvPr/>
        </p:nvSpPr>
        <p:spPr>
          <a:xfrm>
            <a:off x="787400" y="2085975"/>
            <a:ext cx="76549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en-US" sz="1600" kern="0" dirty="0">
                <a:latin typeface="+mj-lt"/>
                <a:ea typeface="+mn-ea"/>
              </a:rPr>
              <a:t>These models are suitable for low speed viscoelastic flows. </a:t>
            </a:r>
            <a:r>
              <a:rPr lang="en-US" sz="1600" kern="0" dirty="0">
                <a:solidFill>
                  <a:srgbClr val="0066FF"/>
                </a:solidFill>
                <a:latin typeface="+mj-lt"/>
                <a:ea typeface="+mn-ea"/>
              </a:rPr>
              <a:t>It is possible to show that there</a:t>
            </a:r>
            <a:br>
              <a:rPr lang="en-US" sz="1600" kern="0" dirty="0">
                <a:solidFill>
                  <a:srgbClr val="0066FF"/>
                </a:solidFill>
                <a:latin typeface="+mj-lt"/>
                <a:ea typeface="+mn-ea"/>
              </a:rPr>
            </a:br>
            <a:r>
              <a:rPr lang="en-US" sz="1600" kern="0" dirty="0">
                <a:solidFill>
                  <a:srgbClr val="0066FF"/>
                </a:solidFill>
                <a:latin typeface="+mj-lt"/>
                <a:ea typeface="+mn-ea"/>
              </a:rPr>
              <a:t>are exact for creeping motions.</a:t>
            </a:r>
          </a:p>
        </p:txBody>
      </p:sp>
      <p:sp>
        <p:nvSpPr>
          <p:cNvPr id="121868" name="Slide Number Placeholder 2">
            <a:extLst>
              <a:ext uri="{FF2B5EF4-FFF2-40B4-BE49-F238E27FC236}">
                <a16:creationId xmlns:a16="http://schemas.microsoft.com/office/drawing/2014/main" id="{EA013F4E-5275-4C32-B78B-9771C7E89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19C9F73-C87F-4434-94FF-774E853CA516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5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223704-E3EE-4C42-80E4-2D8F90EA1D30}"/>
              </a:ext>
            </a:extLst>
          </p:cNvPr>
          <p:cNvSpPr txBox="1"/>
          <p:nvPr/>
        </p:nvSpPr>
        <p:spPr>
          <a:xfrm>
            <a:off x="7987989" y="4221163"/>
            <a:ext cx="586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Slide Number Placeholder 2">
            <a:extLst>
              <a:ext uri="{FF2B5EF4-FFF2-40B4-BE49-F238E27FC236}">
                <a16:creationId xmlns:a16="http://schemas.microsoft.com/office/drawing/2014/main" id="{1EAD316B-EDE6-4E06-BCCA-F8F7502F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0771" y="6520881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7DAA24F8-B760-4EB7-ADCA-00B995B5FA3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6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26783F-7B40-4D47-A6E9-355FABBC799D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Viscometric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Functions of the Third-Order Fluid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0A7309-5251-4E36-94F5-0E08CE2D47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42" y="1163971"/>
            <a:ext cx="7764586" cy="5694029"/>
          </a:xfrm>
          <a:prstGeom prst="rect">
            <a:avLst/>
          </a:prstGeom>
        </p:spPr>
      </p:pic>
      <p:pic>
        <p:nvPicPr>
          <p:cNvPr id="9" name="Picture 8" descr="C:\Users\mnorouzi\Desktop\6.jpg">
            <a:extLst>
              <a:ext uri="{FF2B5EF4-FFF2-40B4-BE49-F238E27FC236}">
                <a16:creationId xmlns:a16="http://schemas.microsoft.com/office/drawing/2014/main" id="{9239A4C1-18DC-4C35-B989-E15E36C2E8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805" y="1556792"/>
            <a:ext cx="3780420" cy="120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101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Slide Number Placeholder 2">
            <a:extLst>
              <a:ext uri="{FF2B5EF4-FFF2-40B4-BE49-F238E27FC236}">
                <a16:creationId xmlns:a16="http://schemas.microsoft.com/office/drawing/2014/main" id="{360802BF-2662-4A66-A132-BA81421AC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8125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D4F7FD7A-4FB8-4899-8811-B3AAA4A643B0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7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EC0784-130A-4FF6-A0AC-A9DCDC23B27E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Viscometric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Functions of the Third-Order Fluid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AE14DF-24D9-40E0-9C0E-3CAAA36DE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84345"/>
            <a:ext cx="8229600" cy="537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721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Slide Number Placeholder 2">
            <a:extLst>
              <a:ext uri="{FF2B5EF4-FFF2-40B4-BE49-F238E27FC236}">
                <a16:creationId xmlns:a16="http://schemas.microsoft.com/office/drawing/2014/main" id="{A18959CC-3AF7-491F-85FE-E82170EB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14345" y="6453187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F5365E5A-D0D2-43FB-BF19-FACDFAA8AA1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8</a:t>
            </a:fld>
            <a:endParaRPr kumimoji="0" lang="en-US" altLang="ko-KR" dirty="0">
              <a:latin typeface="Times New Roman" panose="02020603050405020304" pitchFamily="18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0F3328D-338A-4037-809D-76EC0183C613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Viscometric</a:t>
            </a: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Functions of the Third-Order Fluid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C42108-C2A7-4115-8CC4-967B9AF56A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14" y="1484784"/>
            <a:ext cx="8564171" cy="439781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Slide Number Placeholder 2">
            <a:extLst>
              <a:ext uri="{FF2B5EF4-FFF2-40B4-BE49-F238E27FC236}">
                <a16:creationId xmlns:a16="http://schemas.microsoft.com/office/drawing/2014/main" id="{54C4C37D-C138-43A0-A942-A08F12844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60232" y="6245224"/>
            <a:ext cx="2133600" cy="2698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6169498B-AACC-4C93-8B92-E5EEB9C32FEB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94363F-93FD-4AF8-AD9F-69A471F57489}"/>
              </a:ext>
            </a:extLst>
          </p:cNvPr>
          <p:cNvSpPr txBox="1">
            <a:spLocks/>
          </p:cNvSpPr>
          <p:nvPr/>
        </p:nvSpPr>
        <p:spPr bwMode="auto">
          <a:xfrm>
            <a:off x="428625" y="404813"/>
            <a:ext cx="8229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The Second-Order Fluid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D7814F2-FC4C-4059-AC9B-98128BAD5AF1}"/>
              </a:ext>
            </a:extLst>
          </p:cNvPr>
          <p:cNvGrpSpPr/>
          <p:nvPr/>
        </p:nvGrpSpPr>
        <p:grpSpPr>
          <a:xfrm>
            <a:off x="675168" y="1273969"/>
            <a:ext cx="7793663" cy="5106193"/>
            <a:chOff x="675168" y="1273969"/>
            <a:chExt cx="7793663" cy="5106193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8911695-3D0A-4807-B4AE-12062EB1E8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5168" y="1273969"/>
              <a:ext cx="7793663" cy="5106193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D14E2B4-1A04-41FB-BFC8-6D04C187EE8E}"/>
                </a:ext>
              </a:extLst>
            </p:cNvPr>
            <p:cNvSpPr txBox="1"/>
            <p:nvPr/>
          </p:nvSpPr>
          <p:spPr>
            <a:xfrm>
              <a:off x="1403648" y="4941168"/>
              <a:ext cx="5040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j-lt"/>
                </a:rPr>
                <a:t>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5909844"/>
      </p:ext>
    </p:extLst>
  </p:cSld>
  <p:clrMapOvr>
    <a:masterClrMapping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색종이 상자</Template>
  <TotalTime>11588</TotalTime>
  <Words>454</Words>
  <Application>Microsoft Office PowerPoint</Application>
  <PresentationFormat>On-screen Show (4:3)</PresentationFormat>
  <Paragraphs>104</Paragraphs>
  <Slides>24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Gulim</vt:lpstr>
      <vt:lpstr>Arial</vt:lpstr>
      <vt:lpstr>Calibri</vt:lpstr>
      <vt:lpstr>Ferro Rosso</vt:lpstr>
      <vt:lpstr>Times New Roman</vt:lpstr>
      <vt:lpstr>Wingdings</vt:lpstr>
      <vt:lpstr>색종이 상자</vt:lpstr>
      <vt:lpstr>Equation</vt:lpstr>
      <vt:lpstr>PowerPoint Presentation</vt:lpstr>
      <vt:lpstr>Modeling!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Flow inside non-Circular Straight Ducts</vt:lpstr>
      <vt:lpstr>Flow inside non-Circular Straight Ducts</vt:lpstr>
      <vt:lpstr>Flow inside non-Circular Straight Ducts</vt:lpstr>
      <vt:lpstr>PowerPoint Presentation</vt:lpstr>
      <vt:lpstr>PowerPoint Presentation</vt:lpstr>
      <vt:lpstr>PowerPoint Presentation</vt:lpstr>
      <vt:lpstr>The End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-</cp:lastModifiedBy>
  <cp:revision>675</cp:revision>
  <dcterms:created xsi:type="dcterms:W3CDTF">2004-04-08T11:42:04Z</dcterms:created>
  <dcterms:modified xsi:type="dcterms:W3CDTF">2020-05-13T17:16:47Z</dcterms:modified>
</cp:coreProperties>
</file>