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8" r:id="rId3"/>
    <p:sldId id="257" r:id="rId4"/>
    <p:sldId id="261" r:id="rId5"/>
    <p:sldId id="258" r:id="rId6"/>
    <p:sldId id="265" r:id="rId7"/>
    <p:sldId id="259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86" d="100"/>
          <a:sy n="86" d="100"/>
        </p:scale>
        <p:origin x="14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DataType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fa-IR" dirty="0" smtClean="0"/>
              <a:t>نوع داده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داده ساعت و تاریخ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7230238"/>
              </p:ext>
            </p:extLst>
          </p:nvPr>
        </p:nvGraphicFramePr>
        <p:xfrm>
          <a:off x="2589212" y="2983606"/>
          <a:ext cx="89154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333"/>
                <a:gridCol w="4117528"/>
                <a:gridCol w="2660539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Data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Range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accuracy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Datetime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1753/1/1 to 9999/12/31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3.33 milliseconds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Smalldatetime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1900/1/1 to 2079/6/6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1 min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23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fa-IR" dirty="0" err="1"/>
              <a:t>دودوﻳﻲ</a:t>
            </a:r>
            <a:r>
              <a:rPr lang="fa-IR" dirty="0"/>
              <a:t> </a:t>
            </a:r>
            <a:r>
              <a:rPr lang="fa-IR" dirty="0" err="1" smtClean="0"/>
              <a:t>رﺷﺘﻪاي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Binary </a:t>
            </a:r>
            <a:r>
              <a:rPr lang="fa-IR" dirty="0"/>
              <a:t>: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fa-IR" dirty="0" err="1"/>
              <a:t>اي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/>
              <a:t>ﺛﺎﺑﺖ</a:t>
            </a:r>
            <a:r>
              <a:rPr lang="fa-IR" dirty="0"/>
              <a:t> و </a:t>
            </a:r>
            <a:r>
              <a:rPr lang="fa-IR" dirty="0" err="1" smtClean="0"/>
              <a:t>ﺣﺪاﻛﺜﺮ</a:t>
            </a:r>
            <a:r>
              <a:rPr lang="fa-IR" dirty="0"/>
              <a:t> 8000 </a:t>
            </a:r>
            <a:r>
              <a:rPr lang="fa-IR" dirty="0" err="1"/>
              <a:t>ﺑﺎﻳﺖ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ﺳﺎزي</a:t>
            </a:r>
            <a:r>
              <a:rPr lang="fa-IR" dirty="0"/>
              <a:t> </a:t>
            </a:r>
            <a:r>
              <a:rPr lang="fa-IR" dirty="0" err="1"/>
              <a:t>ﻓﺎﻳﻞ</a:t>
            </a:r>
            <a:r>
              <a:rPr lang="fa-IR" dirty="0"/>
              <a:t> </a:t>
            </a:r>
            <a:r>
              <a:rPr lang="fa-IR" dirty="0" err="1"/>
              <a:t>ﻫﺎي</a:t>
            </a:r>
            <a:r>
              <a:rPr lang="fa-IR" dirty="0"/>
              <a:t> </a:t>
            </a:r>
            <a:r>
              <a:rPr lang="fa-IR" dirty="0" err="1"/>
              <a:t>ﺑﺎﻳﻨﺮي</a:t>
            </a:r>
            <a:r>
              <a:rPr lang="fa-IR" dirty="0"/>
              <a:t> </a:t>
            </a:r>
            <a:r>
              <a:rPr lang="fa-IR" dirty="0" err="1"/>
              <a:t>ﻧﻈﻴﺮ</a:t>
            </a:r>
            <a:r>
              <a:rPr lang="fa-IR" dirty="0"/>
              <a:t> </a:t>
            </a:r>
            <a:r>
              <a:rPr lang="fa-IR" dirty="0" err="1"/>
              <a:t>ﻋﻜﺲ</a:t>
            </a:r>
            <a:r>
              <a:rPr lang="fa-IR" dirty="0"/>
              <a:t> و </a:t>
            </a:r>
            <a:r>
              <a:rPr lang="fa-IR" dirty="0" err="1"/>
              <a:t>ﻓﻴﻠﻢ</a:t>
            </a:r>
            <a:r>
              <a:rPr lang="fa-IR" dirty="0"/>
              <a:t> </a:t>
            </a:r>
            <a:r>
              <a:rPr lang="fa-IR" dirty="0" smtClean="0"/>
              <a:t>و ... استفاده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endParaRPr lang="fa-IR" dirty="0" smtClean="0"/>
          </a:p>
          <a:p>
            <a:r>
              <a:rPr lang="en-US" dirty="0" err="1"/>
              <a:t>Varbinary</a:t>
            </a:r>
            <a:r>
              <a:rPr lang="en-US" dirty="0"/>
              <a:t> </a:t>
            </a:r>
            <a:r>
              <a:rPr lang="fa-IR" dirty="0" smtClean="0"/>
              <a:t>: همانند </a:t>
            </a:r>
            <a:r>
              <a:rPr lang="en-US" dirty="0" smtClean="0"/>
              <a:t>Binary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آن </a:t>
            </a:r>
            <a:r>
              <a:rPr lang="fa-IR" dirty="0" err="1"/>
              <a:t>ﻣﺘﻐﻴﺮ</a:t>
            </a:r>
            <a:r>
              <a:rPr lang="fa-IR" dirty="0"/>
              <a:t> </a:t>
            </a:r>
            <a:r>
              <a:rPr lang="fa-IR" dirty="0" err="1"/>
              <a:t>اﺳﺖ</a:t>
            </a:r>
            <a:r>
              <a:rPr lang="fa-IR" dirty="0"/>
              <a:t> .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err="1"/>
              <a:t>ﺑﺮاي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ﻓﺎﻳﻞ</a:t>
            </a:r>
            <a:r>
              <a:rPr lang="fa-IR" dirty="0"/>
              <a:t> </a:t>
            </a:r>
            <a:r>
              <a:rPr lang="fa-IR" dirty="0" err="1"/>
              <a:t>ﻫﺎي</a:t>
            </a:r>
            <a:r>
              <a:rPr lang="fa-IR" dirty="0"/>
              <a:t> </a:t>
            </a:r>
            <a:r>
              <a:rPr lang="en-US" dirty="0" smtClean="0"/>
              <a:t>word</a:t>
            </a:r>
            <a:r>
              <a:rPr lang="fa-IR" dirty="0" smtClean="0"/>
              <a:t>، </a:t>
            </a:r>
            <a:r>
              <a:rPr lang="en-US" dirty="0" smtClean="0"/>
              <a:t>power point </a:t>
            </a:r>
            <a:r>
              <a:rPr lang="fa-IR" dirty="0" smtClean="0"/>
              <a:t> و ... مناسب </a:t>
            </a:r>
            <a:r>
              <a:rPr lang="fa-IR" dirty="0" err="1" smtClean="0"/>
              <a:t>می‌باشد</a:t>
            </a:r>
            <a:r>
              <a:rPr lang="fa-IR" dirty="0" smtClean="0"/>
              <a:t>.</a:t>
            </a:r>
          </a:p>
          <a:p>
            <a:endParaRPr lang="fa-IR" dirty="0" smtClean="0"/>
          </a:p>
          <a:p>
            <a:r>
              <a:rPr lang="en-US" dirty="0" smtClean="0"/>
              <a:t>Image</a:t>
            </a:r>
            <a:r>
              <a:rPr lang="fa-IR" dirty="0"/>
              <a:t>: </a:t>
            </a:r>
            <a:r>
              <a:rPr lang="fa-IR" dirty="0" smtClean="0"/>
              <a:t> </a:t>
            </a:r>
            <a:r>
              <a:rPr lang="fa-IR" dirty="0" err="1"/>
              <a:t>ﻣﺘﻐﻴﺮ</a:t>
            </a:r>
            <a:r>
              <a:rPr lang="fa-IR" dirty="0"/>
              <a:t> </a:t>
            </a:r>
            <a:r>
              <a:rPr lang="fa-IR" dirty="0" err="1"/>
              <a:t>ﺑﺎﻳﻨﺮي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 smtClean="0"/>
              <a:t>ﻣﺘﻐﻴﺮ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5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TSQL  </a:t>
            </a:r>
            <a:r>
              <a:rPr lang="en-US" dirty="0"/>
              <a:t>(Transactional </a:t>
            </a:r>
            <a:r>
              <a:rPr lang="en-US" dirty="0" smtClean="0"/>
              <a:t>SQL)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fa-IR" dirty="0" err="1"/>
              <a:t>ﻛﺪ</a:t>
            </a:r>
            <a:r>
              <a:rPr lang="fa-IR" dirty="0"/>
              <a:t> </a:t>
            </a:r>
            <a:r>
              <a:rPr lang="fa-IR" dirty="0" err="1"/>
              <a:t>ﻧﻮﻳﺴﻲ</a:t>
            </a:r>
            <a:r>
              <a:rPr lang="fa-IR" dirty="0"/>
              <a:t> </a:t>
            </a:r>
            <a:r>
              <a:rPr lang="fa-IR" dirty="0" smtClean="0"/>
              <a:t>در</a:t>
            </a:r>
            <a:r>
              <a:rPr lang="fa-IR" dirty="0"/>
              <a:t> </a:t>
            </a:r>
            <a:r>
              <a:rPr lang="en-US" dirty="0" smtClean="0"/>
              <a:t>SQL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157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/>
              <a:t>TSQL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6682" y="2133600"/>
            <a:ext cx="9237930" cy="3777622"/>
          </a:xfrm>
        </p:spPr>
        <p:txBody>
          <a:bodyPr/>
          <a:lstStyle/>
          <a:p>
            <a:r>
              <a:rPr lang="fa-IR" dirty="0" smtClean="0"/>
              <a:t>برای کد </a:t>
            </a:r>
            <a:r>
              <a:rPr lang="fa-IR" dirty="0" err="1" smtClean="0"/>
              <a:t>نویسی</a:t>
            </a:r>
            <a:r>
              <a:rPr lang="fa-IR" dirty="0" smtClean="0"/>
              <a:t> در </a:t>
            </a:r>
            <a:r>
              <a:rPr lang="en-US" dirty="0" smtClean="0"/>
              <a:t>SQL Server</a:t>
            </a:r>
            <a:r>
              <a:rPr lang="fa-IR" dirty="0" smtClean="0"/>
              <a:t> از محیط </a:t>
            </a:r>
            <a:r>
              <a:rPr lang="en-US" dirty="0" smtClean="0"/>
              <a:t>Query</a:t>
            </a:r>
            <a:r>
              <a:rPr lang="fa-IR" dirty="0" smtClean="0"/>
              <a:t> در برنامه </a:t>
            </a:r>
            <a:r>
              <a:rPr lang="en-US" dirty="0" err="1" smtClean="0"/>
              <a:t>sql</a:t>
            </a:r>
            <a:r>
              <a:rPr lang="en-US" dirty="0" smtClean="0"/>
              <a:t> </a:t>
            </a:r>
            <a:r>
              <a:rPr lang="en-US" dirty="0"/>
              <a:t>Server Management </a:t>
            </a:r>
            <a:r>
              <a:rPr lang="en-US" dirty="0" smtClean="0"/>
              <a:t>Studio</a:t>
            </a:r>
            <a:r>
              <a:rPr lang="fa-IR" dirty="0" smtClean="0"/>
              <a:t> استفاده </a:t>
            </a:r>
            <a:r>
              <a:rPr lang="fa-IR" dirty="0" err="1" smtClean="0"/>
              <a:t>می‌کنیم</a:t>
            </a:r>
            <a:r>
              <a:rPr lang="fa-IR" dirty="0" smtClean="0"/>
              <a:t>. </a:t>
            </a:r>
            <a:r>
              <a:rPr lang="fa-IR" dirty="0" err="1" smtClean="0"/>
              <a:t>ﺑﺮاي</a:t>
            </a:r>
            <a:r>
              <a:rPr lang="fa-IR" dirty="0" smtClean="0"/>
              <a:t> </a:t>
            </a:r>
            <a:r>
              <a:rPr lang="fa-IR" dirty="0" err="1"/>
              <a:t>اﺟﺮا</a:t>
            </a:r>
            <a:r>
              <a:rPr lang="fa-IR" dirty="0"/>
              <a:t> </a:t>
            </a:r>
            <a:r>
              <a:rPr lang="fa-IR" dirty="0" err="1"/>
              <a:t>ﻛﺮدن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ﻛﺪ</a:t>
            </a:r>
            <a:r>
              <a:rPr lang="fa-IR" dirty="0"/>
              <a:t> از </a:t>
            </a:r>
            <a:r>
              <a:rPr lang="fa-IR" dirty="0" err="1"/>
              <a:t>ﻛﻠﻴﺪ</a:t>
            </a:r>
            <a:r>
              <a:rPr lang="fa-IR" dirty="0"/>
              <a:t> </a:t>
            </a:r>
            <a:r>
              <a:rPr lang="en-US" dirty="0" smtClean="0"/>
              <a:t>F5</a:t>
            </a:r>
            <a:r>
              <a:rPr lang="fa-IR" dirty="0" smtClean="0"/>
              <a:t> استفاده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r>
              <a:rPr lang="fa-IR" dirty="0" err="1"/>
              <a:t>وﻗﺘﻲ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ﻛﺪ</a:t>
            </a:r>
            <a:r>
              <a:rPr lang="fa-IR" dirty="0"/>
              <a:t> را در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ﻣﺤﻴﻂ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ﻧﻮﻳﺴﻴﻢ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ﺗﻮاﻧﻴﻢ</a:t>
            </a:r>
            <a:r>
              <a:rPr lang="fa-IR" dirty="0"/>
              <a:t> </a:t>
            </a:r>
            <a:r>
              <a:rPr lang="fa-IR" dirty="0" err="1"/>
              <a:t>ﻓﻘﻂ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ﺧﻂ</a:t>
            </a:r>
            <a:r>
              <a:rPr lang="fa-IR" dirty="0"/>
              <a:t> از آن را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ﺗﻨﻬﺎﻳﻲ</a:t>
            </a:r>
            <a:r>
              <a:rPr lang="fa-IR" dirty="0"/>
              <a:t> </a:t>
            </a:r>
            <a:r>
              <a:rPr lang="fa-IR" dirty="0" err="1"/>
              <a:t>اﺟﺮا</a:t>
            </a:r>
            <a:r>
              <a:rPr lang="fa-IR" dirty="0"/>
              <a:t> </a:t>
            </a:r>
            <a:r>
              <a:rPr lang="fa-IR" dirty="0" err="1"/>
              <a:t>ﻛﻨﻴﻢ</a:t>
            </a:r>
            <a:r>
              <a:rPr lang="fa-IR" dirty="0"/>
              <a:t> </a:t>
            </a:r>
            <a:r>
              <a:rPr lang="fa-IR" dirty="0" err="1" smtClean="0"/>
              <a:t>ﺑﺮاي</a:t>
            </a:r>
            <a:r>
              <a:rPr lang="fa-IR" dirty="0" smtClean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ﻛﺎر</a:t>
            </a:r>
            <a:r>
              <a:rPr lang="fa-IR" dirty="0"/>
              <a:t> </a:t>
            </a:r>
            <a:r>
              <a:rPr lang="fa-IR" dirty="0" err="1"/>
              <a:t>ﺑﺎﻳﺪ</a:t>
            </a:r>
            <a:r>
              <a:rPr lang="fa-IR" dirty="0"/>
              <a:t> آن </a:t>
            </a:r>
            <a:r>
              <a:rPr lang="fa-IR" dirty="0" err="1"/>
              <a:t>ﺧﻂ</a:t>
            </a:r>
            <a:r>
              <a:rPr lang="fa-IR" dirty="0"/>
              <a:t> را </a:t>
            </a:r>
            <a:r>
              <a:rPr lang="fa-IR" dirty="0" err="1"/>
              <a:t>اﻧﺘﺨﺎب</a:t>
            </a:r>
            <a:r>
              <a:rPr lang="fa-IR" dirty="0"/>
              <a:t> </a:t>
            </a:r>
            <a:r>
              <a:rPr lang="fa-IR" dirty="0" err="1"/>
              <a:t>ﻛﺮده</a:t>
            </a:r>
            <a:r>
              <a:rPr lang="fa-IR" dirty="0"/>
              <a:t> و </a:t>
            </a:r>
            <a:r>
              <a:rPr lang="fa-IR" dirty="0" err="1"/>
              <a:t>ﺳﭙﺲ</a:t>
            </a:r>
            <a:r>
              <a:rPr lang="fa-IR" dirty="0"/>
              <a:t> </a:t>
            </a:r>
            <a:r>
              <a:rPr lang="fa-IR" dirty="0" err="1" smtClean="0"/>
              <a:t>ﻛﻠﻴﺪ</a:t>
            </a:r>
            <a:r>
              <a:rPr lang="fa-IR" dirty="0" smtClean="0"/>
              <a:t> </a:t>
            </a:r>
            <a:r>
              <a:rPr lang="en-US" dirty="0" smtClean="0"/>
              <a:t>F5</a:t>
            </a:r>
            <a:r>
              <a:rPr lang="fa-IR" dirty="0" smtClean="0"/>
              <a:t> </a:t>
            </a:r>
            <a:r>
              <a:rPr lang="fa-IR" dirty="0"/>
              <a:t>را </a:t>
            </a:r>
            <a:r>
              <a:rPr lang="fa-IR" dirty="0" err="1"/>
              <a:t>ﻓﺸﺎر</a:t>
            </a:r>
            <a:r>
              <a:rPr lang="fa-IR" dirty="0"/>
              <a:t> </a:t>
            </a:r>
            <a:r>
              <a:rPr lang="fa-IR" dirty="0" err="1" smtClean="0"/>
              <a:t>دﻫﻴﻢ</a:t>
            </a:r>
            <a:r>
              <a:rPr lang="fa-IR" dirty="0" smtClean="0"/>
              <a:t>.</a:t>
            </a:r>
          </a:p>
          <a:p>
            <a:endParaRPr lang="fa-I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751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تعریف متغییر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برای تعریف متغییر از دستور </a:t>
            </a:r>
            <a:r>
              <a:rPr lang="en-US" dirty="0" smtClean="0"/>
              <a:t>Declare</a:t>
            </a:r>
            <a:r>
              <a:rPr lang="fa-IR" dirty="0" smtClean="0"/>
              <a:t> استفاده می شود و نام متغییر با علامت </a:t>
            </a:r>
            <a:r>
              <a:rPr lang="en-US" dirty="0" smtClean="0"/>
              <a:t>@</a:t>
            </a:r>
            <a:r>
              <a:rPr lang="fa-IR" dirty="0" smtClean="0"/>
              <a:t> شروع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pPr algn="l" rtl="0"/>
            <a:r>
              <a:rPr lang="en-US" dirty="0"/>
              <a:t>Declare   @a1  </a:t>
            </a:r>
            <a:r>
              <a:rPr lang="en-US" dirty="0" err="1"/>
              <a:t>Int</a:t>
            </a:r>
            <a:r>
              <a:rPr lang="en-US" dirty="0"/>
              <a:t> </a:t>
            </a:r>
            <a:endParaRPr lang="fa-IR" dirty="0" smtClean="0"/>
          </a:p>
          <a:p>
            <a:pPr algn="r"/>
            <a:r>
              <a:rPr lang="fa-IR" dirty="0" smtClean="0"/>
              <a:t>برای مقدار دهی متغییر از دستور </a:t>
            </a:r>
            <a:r>
              <a:rPr lang="en-US" dirty="0" smtClean="0"/>
              <a:t>set</a:t>
            </a:r>
            <a:r>
              <a:rPr lang="fa-IR" dirty="0" smtClean="0"/>
              <a:t> استفاده می شود.</a:t>
            </a:r>
          </a:p>
          <a:p>
            <a:pPr algn="l" rtl="0"/>
            <a:r>
              <a:rPr lang="fa-IR" dirty="0" smtClean="0"/>
              <a:t>: مثال </a:t>
            </a:r>
            <a:r>
              <a:rPr lang="en-US" dirty="0"/>
              <a:t> </a:t>
            </a:r>
            <a:r>
              <a:rPr lang="en-US" dirty="0" smtClean="0"/>
              <a:t> set @a1=5;</a:t>
            </a:r>
          </a:p>
          <a:p>
            <a:pPr algn="r"/>
            <a:r>
              <a:rPr lang="fa-IR" dirty="0" smtClean="0"/>
              <a:t>برای چاپ محتویات یک متغییر از دستور </a:t>
            </a:r>
            <a:r>
              <a:rPr lang="en-US" dirty="0" smtClean="0"/>
              <a:t>print</a:t>
            </a:r>
            <a:r>
              <a:rPr lang="fa-IR" dirty="0" smtClean="0"/>
              <a:t> استفاده </a:t>
            </a:r>
            <a:r>
              <a:rPr lang="fa-IR" dirty="0" err="1" smtClean="0"/>
              <a:t>می‌شود</a:t>
            </a:r>
            <a:r>
              <a:rPr lang="fa-IR" dirty="0" smtClean="0"/>
              <a:t>.</a:t>
            </a:r>
          </a:p>
          <a:p>
            <a:pPr algn="l" rtl="0"/>
            <a:r>
              <a:rPr lang="fa-IR" dirty="0"/>
              <a:t>: مثال </a:t>
            </a:r>
            <a:r>
              <a:rPr lang="en-US" dirty="0"/>
              <a:t>  </a:t>
            </a:r>
            <a:r>
              <a:rPr lang="en-US" dirty="0" smtClean="0"/>
              <a:t>print  @a1;</a:t>
            </a:r>
            <a:endParaRPr lang="en-US" dirty="0"/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9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دﺳﺘﻮرات</a:t>
            </a:r>
            <a:r>
              <a:rPr lang="fa-IR" dirty="0"/>
              <a:t> </a:t>
            </a:r>
            <a:r>
              <a:rPr lang="fa-IR" dirty="0" err="1" smtClean="0"/>
              <a:t>ﺷﺮطی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sz="2800" dirty="0" smtClean="0"/>
              <a:t>1- دستور </a:t>
            </a:r>
            <a:r>
              <a:rPr lang="en-US" sz="2800" dirty="0" smtClean="0"/>
              <a:t>IF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If  Conditional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	Block  </a:t>
            </a:r>
            <a:r>
              <a:rPr lang="en-US" dirty="0"/>
              <a:t>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[</a:t>
            </a:r>
            <a:r>
              <a:rPr lang="en-US" dirty="0"/>
              <a:t>Else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	Block  </a:t>
            </a:r>
            <a:r>
              <a:rPr lang="en-US" dirty="0"/>
              <a:t>B] </a:t>
            </a:r>
            <a:endParaRPr lang="en-US" dirty="0" smtClean="0"/>
          </a:p>
          <a:p>
            <a:pPr algn="r"/>
            <a:endParaRPr lang="fa-IR" dirty="0" smtClean="0"/>
          </a:p>
          <a:p>
            <a:pPr algn="r"/>
            <a:r>
              <a:rPr lang="fa-IR" dirty="0" smtClean="0"/>
              <a:t>برای ایجاد بلوک دستورالعمل، دستورالعمل ها را بین </a:t>
            </a:r>
            <a:r>
              <a:rPr lang="en-US" dirty="0" smtClean="0"/>
              <a:t>Begin</a:t>
            </a:r>
            <a:r>
              <a:rPr lang="fa-IR" dirty="0" smtClean="0"/>
              <a:t> و </a:t>
            </a:r>
            <a:r>
              <a:rPr lang="en-US" dirty="0" smtClean="0"/>
              <a:t>End</a:t>
            </a:r>
            <a:r>
              <a:rPr lang="fa-IR" dirty="0" smtClean="0"/>
              <a:t> قرار می دهیم.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32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دﺳﺘﻮرات</a:t>
            </a:r>
            <a:r>
              <a:rPr lang="fa-IR" dirty="0"/>
              <a:t> </a:t>
            </a:r>
            <a:r>
              <a:rPr lang="fa-IR" dirty="0" err="1"/>
              <a:t>ﺷﺮطی</a:t>
            </a:r>
            <a:r>
              <a:rPr lang="fa-IR" dirty="0"/>
              <a:t/>
            </a:r>
            <a:br>
              <a:rPr lang="fa-IR" dirty="0"/>
            </a:br>
            <a:r>
              <a:rPr lang="fa-IR" sz="2800" dirty="0"/>
              <a:t>1- دستور </a:t>
            </a:r>
            <a:r>
              <a:rPr lang="en-US" sz="2800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حالت 1:</a:t>
            </a:r>
          </a:p>
          <a:p>
            <a:pPr algn="l" rtl="0"/>
            <a:r>
              <a:rPr lang="en-US" dirty="0"/>
              <a:t>Case   value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When</a:t>
            </a:r>
            <a:r>
              <a:rPr lang="fa-IR" dirty="0" smtClean="0"/>
              <a:t> </a:t>
            </a:r>
            <a:r>
              <a:rPr lang="en-US" dirty="0" smtClean="0"/>
              <a:t>value1 </a:t>
            </a:r>
            <a:r>
              <a:rPr lang="en-US" dirty="0"/>
              <a:t>then output1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When  </a:t>
            </a:r>
            <a:r>
              <a:rPr lang="en-US" dirty="0"/>
              <a:t>value2 then </a:t>
            </a:r>
            <a:r>
              <a:rPr lang="en-US" dirty="0" smtClean="0"/>
              <a:t>output2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 </a:t>
            </a:r>
            <a:r>
              <a:rPr lang="en-US" dirty="0"/>
              <a:t>. .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else  </a:t>
            </a:r>
            <a:r>
              <a:rPr lang="en-US" dirty="0"/>
              <a:t>output n </a:t>
            </a:r>
          </a:p>
          <a:p>
            <a:pPr marL="0" indent="0" algn="l" rtl="0">
              <a:buNone/>
            </a:pPr>
            <a:r>
              <a:rPr lang="fa-IR" dirty="0"/>
              <a:t> </a:t>
            </a:r>
            <a:r>
              <a:rPr lang="fa-IR" dirty="0" smtClean="0"/>
              <a:t>    </a:t>
            </a:r>
            <a:r>
              <a:rPr lang="en-US" dirty="0" smtClean="0"/>
              <a:t>End</a:t>
            </a:r>
            <a:endParaRPr lang="fa-IR" dirty="0" smtClean="0"/>
          </a:p>
          <a:p>
            <a:r>
              <a:rPr lang="fa-IR" dirty="0" smtClean="0"/>
              <a:t>نکته: دستور </a:t>
            </a:r>
            <a:r>
              <a:rPr lang="en-US" dirty="0" smtClean="0"/>
              <a:t>case</a:t>
            </a:r>
            <a:r>
              <a:rPr lang="fa-IR" dirty="0" smtClean="0"/>
              <a:t> </a:t>
            </a:r>
            <a:r>
              <a:rPr lang="fa-IR" dirty="0" err="1"/>
              <a:t>ﻫﻤﻴﺸﻪ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fa-IR" dirty="0" err="1"/>
              <a:t>ﺧﺮوﺟﻲ</a:t>
            </a:r>
            <a:r>
              <a:rPr lang="fa-IR" dirty="0"/>
              <a:t> </a:t>
            </a:r>
            <a:r>
              <a:rPr lang="fa-IR" dirty="0" smtClean="0"/>
              <a:t>دارد، </a:t>
            </a:r>
            <a:r>
              <a:rPr lang="fa-IR" dirty="0" err="1"/>
              <a:t>ﻳﻌﻨﻲ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دﺳﺘﻮر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ﺗﻨﻬﺎﻳﻲ</a:t>
            </a:r>
            <a:r>
              <a:rPr lang="fa-IR" dirty="0"/>
              <a:t> </a:t>
            </a:r>
            <a:r>
              <a:rPr lang="fa-IR" dirty="0" err="1"/>
              <a:t>ﻧﻤﻲ</a:t>
            </a:r>
            <a:r>
              <a:rPr lang="fa-IR" dirty="0"/>
              <a:t> </a:t>
            </a:r>
            <a:r>
              <a:rPr lang="fa-IR" dirty="0" err="1"/>
              <a:t>ﺗﻮاﻧﺪ</a:t>
            </a:r>
            <a:r>
              <a:rPr lang="fa-IR" dirty="0"/>
              <a:t> </a:t>
            </a:r>
            <a:r>
              <a:rPr lang="fa-IR" dirty="0" err="1"/>
              <a:t>اﺳﺘﻔﺎده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</a:t>
            </a:r>
            <a:r>
              <a:rPr lang="fa-IR" dirty="0" err="1"/>
              <a:t>وﺑﺎﻳﺪ</a:t>
            </a:r>
            <a:r>
              <a:rPr lang="fa-IR" dirty="0"/>
              <a:t> در </a:t>
            </a:r>
            <a:r>
              <a:rPr lang="fa-IR" dirty="0" err="1"/>
              <a:t>دﺳﺘﻮرات</a:t>
            </a:r>
            <a:r>
              <a:rPr lang="fa-IR" dirty="0"/>
              <a:t> </a:t>
            </a:r>
            <a:r>
              <a:rPr lang="fa-IR" dirty="0" err="1"/>
              <a:t>اﻧﺘﺴﺎب</a:t>
            </a:r>
            <a:r>
              <a:rPr lang="fa-IR" dirty="0"/>
              <a:t> </a:t>
            </a:r>
            <a:r>
              <a:rPr lang="fa-IR" dirty="0" err="1"/>
              <a:t>ﻳﺎ</a:t>
            </a:r>
            <a:r>
              <a:rPr lang="fa-IR" dirty="0"/>
              <a:t> </a:t>
            </a:r>
            <a:r>
              <a:rPr lang="fa-IR" dirty="0" err="1" smtClean="0"/>
              <a:t>ﭼﺎپ</a:t>
            </a:r>
            <a:r>
              <a:rPr lang="fa-IR" dirty="0" smtClean="0"/>
              <a:t> </a:t>
            </a:r>
            <a:r>
              <a:rPr lang="fa-IR" dirty="0" err="1"/>
              <a:t>ﻗﺮار</a:t>
            </a:r>
            <a:r>
              <a:rPr lang="fa-IR" dirty="0"/>
              <a:t> </a:t>
            </a:r>
            <a:r>
              <a:rPr lang="fa-IR" dirty="0" err="1" smtClean="0"/>
              <a:t>ﺑﮕﻴﺮد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9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دﺳﺘﻮرات</a:t>
            </a:r>
            <a:r>
              <a:rPr lang="fa-IR" dirty="0"/>
              <a:t> </a:t>
            </a:r>
            <a:r>
              <a:rPr lang="fa-IR" dirty="0" err="1"/>
              <a:t>ﺷﺮطی</a:t>
            </a:r>
            <a:r>
              <a:rPr lang="fa-IR" dirty="0"/>
              <a:t/>
            </a:r>
            <a:br>
              <a:rPr lang="fa-IR" dirty="0"/>
            </a:br>
            <a:r>
              <a:rPr lang="fa-IR" sz="2800" dirty="0"/>
              <a:t>1- دستور </a:t>
            </a:r>
            <a:r>
              <a:rPr lang="en-US" sz="2800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حالت </a:t>
            </a:r>
            <a:r>
              <a:rPr lang="en-US" dirty="0" smtClean="0"/>
              <a:t>2</a:t>
            </a:r>
            <a:r>
              <a:rPr lang="fa-IR" dirty="0" smtClean="0"/>
              <a:t>:</a:t>
            </a:r>
          </a:p>
          <a:p>
            <a:pPr algn="l" rtl="0"/>
            <a:r>
              <a:rPr lang="en-US" dirty="0" smtClean="0"/>
              <a:t>Case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When</a:t>
            </a:r>
            <a:r>
              <a:rPr lang="fa-IR" dirty="0" smtClean="0"/>
              <a:t> </a:t>
            </a:r>
            <a:r>
              <a:rPr lang="en-US" dirty="0" smtClean="0"/>
              <a:t>condition1 then </a:t>
            </a:r>
            <a:r>
              <a:rPr lang="en-US" dirty="0"/>
              <a:t>output1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When  condition2 then output2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 </a:t>
            </a:r>
            <a:r>
              <a:rPr lang="en-US" dirty="0"/>
              <a:t>. .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else  </a:t>
            </a:r>
            <a:r>
              <a:rPr lang="en-US" dirty="0"/>
              <a:t>output n </a:t>
            </a:r>
          </a:p>
          <a:p>
            <a:pPr marL="0" indent="0" algn="l" rtl="0">
              <a:buNone/>
            </a:pPr>
            <a:r>
              <a:rPr lang="fa-IR" dirty="0"/>
              <a:t> </a:t>
            </a:r>
            <a:r>
              <a:rPr lang="fa-IR" dirty="0" smtClean="0"/>
              <a:t>    </a:t>
            </a:r>
            <a:r>
              <a:rPr lang="en-US" dirty="0" smtClean="0"/>
              <a:t>End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>
              <a:buNone/>
            </a:pPr>
            <a:r>
              <a:rPr lang="fa-IR" dirty="0" smtClean="0"/>
              <a:t>نکته: در </a:t>
            </a:r>
            <a:r>
              <a:rPr lang="fa-IR" dirty="0"/>
              <a:t>این حالت  </a:t>
            </a:r>
            <a:r>
              <a:rPr lang="fa-IR" dirty="0" err="1"/>
              <a:t>اﮔﺮ</a:t>
            </a:r>
            <a:r>
              <a:rPr lang="fa-IR" dirty="0"/>
              <a:t> </a:t>
            </a:r>
            <a:r>
              <a:rPr lang="fa-IR" dirty="0" err="1"/>
              <a:t>ﺷﺮط</a:t>
            </a:r>
            <a:r>
              <a:rPr lang="fa-IR" dirty="0"/>
              <a:t> اول </a:t>
            </a:r>
            <a:r>
              <a:rPr lang="fa-IR" dirty="0" err="1"/>
              <a:t>ﺑﺮﻗﺮار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err="1"/>
              <a:t>دﻳﮕﺮ</a:t>
            </a:r>
            <a:r>
              <a:rPr lang="fa-IR" dirty="0"/>
              <a:t> </a:t>
            </a:r>
            <a:r>
              <a:rPr lang="fa-IR" dirty="0" err="1"/>
              <a:t>ﺷﺮوط</a:t>
            </a:r>
            <a:r>
              <a:rPr lang="fa-IR" dirty="0"/>
              <a:t> </a:t>
            </a:r>
            <a:r>
              <a:rPr lang="fa-IR" dirty="0" err="1"/>
              <a:t>ﺑﻌﺪي</a:t>
            </a:r>
            <a:r>
              <a:rPr lang="fa-IR" dirty="0"/>
              <a:t> </a:t>
            </a:r>
            <a:r>
              <a:rPr lang="fa-IR" dirty="0" err="1"/>
              <a:t>اﺟﺮا</a:t>
            </a:r>
            <a:r>
              <a:rPr lang="fa-IR" dirty="0"/>
              <a:t> </a:t>
            </a:r>
            <a:r>
              <a:rPr lang="fa-IR" dirty="0" err="1"/>
              <a:t>ﻧﺨﻮاﻫﺪ</a:t>
            </a:r>
            <a:r>
              <a:rPr lang="fa-IR" dirty="0"/>
              <a:t> </a:t>
            </a:r>
            <a:r>
              <a:rPr lang="fa-IR" dirty="0" err="1" smtClean="0"/>
              <a:t>ﺷﺪ</a:t>
            </a:r>
            <a:r>
              <a:rPr lang="fa-IR" dirty="0" smtClean="0"/>
              <a:t> </a:t>
            </a:r>
            <a:r>
              <a:rPr lang="fa-IR" dirty="0"/>
              <a:t>.</a:t>
            </a:r>
          </a:p>
          <a:p>
            <a:pPr marL="0" indent="0" algn="r">
              <a:buNone/>
            </a:pP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23186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مثال: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declare @a1 int,@a2 int,@a3 </a:t>
            </a:r>
            <a:r>
              <a:rPr lang="en-US" dirty="0" err="1"/>
              <a:t>int</a:t>
            </a:r>
            <a:r>
              <a:rPr lang="en-US" dirty="0"/>
              <a:t>;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set </a:t>
            </a:r>
            <a:r>
              <a:rPr lang="en-US" dirty="0"/>
              <a:t>@</a:t>
            </a:r>
            <a:r>
              <a:rPr lang="en-US" dirty="0" smtClean="0"/>
              <a:t>a1=</a:t>
            </a:r>
            <a:r>
              <a:rPr lang="en-US" dirty="0"/>
              <a:t>1</a:t>
            </a:r>
            <a:r>
              <a:rPr lang="en-US" dirty="0" smtClean="0"/>
              <a:t>4</a:t>
            </a:r>
            <a:r>
              <a:rPr lang="en-US" dirty="0"/>
              <a:t>;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print </a:t>
            </a:r>
            <a:r>
              <a:rPr lang="en-US" dirty="0"/>
              <a:t>case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		</a:t>
            </a:r>
            <a:r>
              <a:rPr lang="en-US" dirty="0" smtClean="0"/>
              <a:t>when </a:t>
            </a:r>
            <a:r>
              <a:rPr lang="en-US" dirty="0"/>
              <a:t>@a1 between </a:t>
            </a:r>
            <a:r>
              <a:rPr lang="en-US" dirty="0" smtClean="0"/>
              <a:t>10 </a:t>
            </a:r>
            <a:r>
              <a:rPr lang="en-US" dirty="0"/>
              <a:t>and </a:t>
            </a:r>
            <a:r>
              <a:rPr lang="en-US" dirty="0" smtClean="0"/>
              <a:t>20 </a:t>
            </a:r>
            <a:r>
              <a:rPr lang="en-US" dirty="0"/>
              <a:t>then </a:t>
            </a:r>
            <a:r>
              <a:rPr lang="en-US" dirty="0" smtClean="0"/>
              <a:t>‘A’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		</a:t>
            </a:r>
            <a:r>
              <a:rPr lang="en-US" dirty="0" smtClean="0"/>
              <a:t>when </a:t>
            </a:r>
            <a:r>
              <a:rPr lang="en-US" dirty="0"/>
              <a:t>@a1 between </a:t>
            </a:r>
            <a:r>
              <a:rPr lang="en-US" dirty="0" smtClean="0"/>
              <a:t>0 </a:t>
            </a:r>
            <a:r>
              <a:rPr lang="en-US" dirty="0"/>
              <a:t>and </a:t>
            </a:r>
            <a:r>
              <a:rPr lang="en-US" dirty="0" smtClean="0"/>
              <a:t>10 </a:t>
            </a:r>
            <a:r>
              <a:rPr lang="en-US" dirty="0"/>
              <a:t>then </a:t>
            </a:r>
            <a:r>
              <a:rPr lang="en-US" dirty="0" smtClean="0"/>
              <a:t>‘F’</a:t>
            </a:r>
            <a:br>
              <a:rPr lang="en-US" dirty="0" smtClean="0"/>
            </a:br>
            <a:r>
              <a:rPr lang="en-US" dirty="0" smtClean="0"/>
              <a:t>		else  ‘is not valid’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en-US" dirty="0" smtClean="0"/>
              <a:t>end </a:t>
            </a:r>
          </a:p>
          <a:p>
            <a:pPr algn="r"/>
            <a:r>
              <a:rPr lang="fa-IR" dirty="0" smtClean="0"/>
              <a:t>خروجی</a:t>
            </a:r>
          </a:p>
          <a:p>
            <a:pPr algn="l" rtl="0"/>
            <a:r>
              <a:rPr lang="en-US" dirty="0" smtClean="0"/>
              <a:t>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00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حلقه تکرار </a:t>
            </a:r>
            <a:r>
              <a:rPr lang="en-US" dirty="0" smtClean="0"/>
              <a:t>while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While  condition </a:t>
            </a:r>
            <a:br>
              <a:rPr lang="en-US" dirty="0"/>
            </a:br>
            <a:r>
              <a:rPr lang="en-US" dirty="0" smtClean="0"/>
              <a:t>begin  </a:t>
            </a:r>
            <a:br>
              <a:rPr lang="en-US" dirty="0" smtClean="0"/>
            </a:br>
            <a:r>
              <a:rPr lang="en-US" dirty="0" smtClean="0"/>
              <a:t>------ </a:t>
            </a:r>
            <a:br>
              <a:rPr lang="en-US" dirty="0" smtClean="0"/>
            </a:br>
            <a:r>
              <a:rPr lang="en-US" dirty="0" smtClean="0"/>
              <a:t>------  </a:t>
            </a:r>
            <a:br>
              <a:rPr lang="en-US" dirty="0" smtClean="0"/>
            </a:br>
            <a:r>
              <a:rPr lang="en-US" dirty="0" smtClean="0"/>
              <a:t>continue    </a:t>
            </a:r>
            <a:r>
              <a:rPr lang="fa-IR" dirty="0" err="1" smtClean="0"/>
              <a:t>اداﻣﻪ</a:t>
            </a:r>
            <a:r>
              <a:rPr lang="fa-IR" dirty="0" smtClean="0"/>
              <a:t> </a:t>
            </a:r>
            <a:r>
              <a:rPr lang="fa-IR" dirty="0" err="1"/>
              <a:t>دﺳﺘﻮرات</a:t>
            </a:r>
            <a:r>
              <a:rPr lang="fa-IR" dirty="0"/>
              <a:t> را </a:t>
            </a:r>
            <a:r>
              <a:rPr lang="fa-IR" dirty="0" err="1"/>
              <a:t>رﻫﺎﻛﺮده</a:t>
            </a:r>
            <a:r>
              <a:rPr lang="fa-IR" dirty="0"/>
              <a:t> و </a:t>
            </a:r>
            <a:r>
              <a:rPr lang="fa-IR" dirty="0" err="1"/>
              <a:t>ﺑﻪ</a:t>
            </a:r>
            <a:r>
              <a:rPr lang="fa-IR" dirty="0"/>
              <a:t> اول </a:t>
            </a:r>
            <a:r>
              <a:rPr lang="fa-IR" dirty="0" err="1"/>
              <a:t>ﺣﻠﻘﻪ</a:t>
            </a:r>
            <a:r>
              <a:rPr lang="fa-IR" dirty="0"/>
              <a:t> </a:t>
            </a:r>
            <a:r>
              <a:rPr lang="fa-IR" dirty="0" err="1"/>
              <a:t>ﺑﺎزﻣﻲ</a:t>
            </a:r>
            <a:r>
              <a:rPr lang="fa-IR" dirty="0"/>
              <a:t> </a:t>
            </a:r>
            <a:r>
              <a:rPr lang="fa-IR" dirty="0" err="1"/>
              <a:t>ﮔﺮدد</a:t>
            </a:r>
            <a:r>
              <a:rPr lang="fa-IR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break   </a:t>
            </a:r>
            <a:r>
              <a:rPr lang="fa-IR" dirty="0" err="1"/>
              <a:t>اداﻣﻪ</a:t>
            </a:r>
            <a:r>
              <a:rPr lang="fa-IR" dirty="0"/>
              <a:t> </a:t>
            </a:r>
            <a:r>
              <a:rPr lang="fa-IR" dirty="0" err="1"/>
              <a:t>دﺳﺘﻮرات</a:t>
            </a:r>
            <a:r>
              <a:rPr lang="fa-IR" dirty="0"/>
              <a:t> را </a:t>
            </a:r>
            <a:r>
              <a:rPr lang="fa-IR" dirty="0" err="1"/>
              <a:t>رﻫﺎ</a:t>
            </a:r>
            <a:r>
              <a:rPr lang="fa-IR" dirty="0"/>
              <a:t> </a:t>
            </a:r>
            <a:r>
              <a:rPr lang="fa-IR" dirty="0" err="1"/>
              <a:t>ﻛﺮده</a:t>
            </a:r>
            <a:r>
              <a:rPr lang="fa-IR" dirty="0"/>
              <a:t> و از </a:t>
            </a:r>
            <a:r>
              <a:rPr lang="fa-IR" dirty="0" err="1"/>
              <a:t>ﺣﻠﻘﻪ</a:t>
            </a:r>
            <a:r>
              <a:rPr lang="fa-IR" dirty="0"/>
              <a:t> </a:t>
            </a:r>
            <a:r>
              <a:rPr lang="fa-IR" dirty="0" err="1"/>
              <a:t>ﺧﺎرج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endParaRPr lang="fa-IR" dirty="0"/>
          </a:p>
          <a:p>
            <a:pPr marL="0" indent="0" algn="l" rtl="0">
              <a:buNone/>
            </a:pPr>
            <a:r>
              <a:rPr lang="en-US" dirty="0"/>
              <a:t> </a:t>
            </a:r>
            <a:r>
              <a:rPr lang="en-US" dirty="0" smtClean="0"/>
              <a:t>    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92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بارم بندی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امتحان عملی</a:t>
            </a:r>
            <a:r>
              <a:rPr lang="fa-IR" dirty="0" smtClean="0"/>
              <a:t>		</a:t>
            </a:r>
            <a:r>
              <a:rPr lang="en-US" dirty="0" smtClean="0"/>
              <a:t>50</a:t>
            </a:r>
            <a:r>
              <a:rPr lang="fa-IR" dirty="0" smtClean="0"/>
              <a:t>%		</a:t>
            </a:r>
          </a:p>
          <a:p>
            <a:r>
              <a:rPr lang="fa-IR" dirty="0" smtClean="0"/>
              <a:t>کلاسی 	</a:t>
            </a:r>
            <a:r>
              <a:rPr lang="fa-IR" dirty="0" smtClean="0"/>
              <a:t>		</a:t>
            </a:r>
            <a:r>
              <a:rPr lang="en-US" dirty="0" smtClean="0"/>
              <a:t>50</a:t>
            </a:r>
            <a:r>
              <a:rPr lang="fa-IR" dirty="0" smtClean="0"/>
              <a:t>%		</a:t>
            </a:r>
          </a:p>
          <a:p>
            <a:endParaRPr lang="en-US" dirty="0"/>
          </a:p>
          <a:p>
            <a:r>
              <a:rPr lang="fa-IR" dirty="0" smtClean="0">
                <a:solidFill>
                  <a:schemeClr val="bg1"/>
                </a:solidFill>
              </a:rPr>
              <a:t>کد درس: </a:t>
            </a:r>
            <a:r>
              <a:rPr lang="en-US" dirty="0" smtClean="0">
                <a:solidFill>
                  <a:schemeClr val="bg1"/>
                </a:solidFill>
              </a:rPr>
              <a:t>lab_db962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91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ﺗﻤﺮﻳﻦ</a:t>
            </a:r>
            <a:r>
              <a:rPr lang="fa-IR" dirty="0"/>
              <a:t> </a:t>
            </a:r>
            <a:r>
              <a:rPr lang="fa-IR" dirty="0" smtClean="0"/>
              <a:t>:</a:t>
            </a:r>
            <a:r>
              <a:rPr lang="en-US" dirty="0" smtClean="0"/>
              <a:t> </a:t>
            </a:r>
            <a:r>
              <a:rPr lang="fa-IR" sz="2800" dirty="0" err="1" smtClean="0"/>
              <a:t>ﺑﺮﻧﺎﻣﻪاي</a:t>
            </a:r>
            <a:r>
              <a:rPr lang="fa-IR" sz="2800" dirty="0" smtClean="0"/>
              <a:t> </a:t>
            </a:r>
            <a:r>
              <a:rPr lang="fa-IR" sz="2800" dirty="0" err="1"/>
              <a:t>ﻛﻪ</a:t>
            </a:r>
            <a:r>
              <a:rPr lang="fa-IR" sz="2800" dirty="0"/>
              <a:t> </a:t>
            </a:r>
            <a:r>
              <a:rPr lang="fa-IR" sz="2800" dirty="0" err="1"/>
              <a:t>ﺑﻴﺴﺖ</a:t>
            </a:r>
            <a:r>
              <a:rPr lang="fa-IR" sz="2800" dirty="0"/>
              <a:t> </a:t>
            </a:r>
            <a:r>
              <a:rPr lang="fa-IR" sz="2800" dirty="0" err="1"/>
              <a:t>ﺟﻤﻠﻪ</a:t>
            </a:r>
            <a:r>
              <a:rPr lang="fa-IR" sz="2800" dirty="0"/>
              <a:t> اول </a:t>
            </a:r>
            <a:r>
              <a:rPr lang="fa-IR" sz="2800" dirty="0" err="1"/>
              <a:t>ﺳﺮي</a:t>
            </a:r>
            <a:r>
              <a:rPr lang="fa-IR" sz="2800" dirty="0"/>
              <a:t> </a:t>
            </a:r>
            <a:r>
              <a:rPr lang="fa-IR" sz="2800" dirty="0" err="1"/>
              <a:t>ﻓﻴﺒﻮﻧﺎﭼﻲ</a:t>
            </a:r>
            <a:r>
              <a:rPr lang="fa-IR" sz="2800" dirty="0"/>
              <a:t> را </a:t>
            </a:r>
            <a:r>
              <a:rPr lang="fa-IR" sz="2800" dirty="0" err="1"/>
              <a:t>ﭼﺎپ</a:t>
            </a:r>
            <a:r>
              <a:rPr lang="fa-IR" sz="2800" dirty="0"/>
              <a:t> </a:t>
            </a:r>
            <a:r>
              <a:rPr lang="fa-IR" sz="2800" dirty="0" err="1"/>
              <a:t>ﻛﻨﺪ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4315496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dirty="0"/>
              <a:t>declare @a </a:t>
            </a:r>
            <a:r>
              <a:rPr lang="en-US" dirty="0" err="1"/>
              <a:t>int</a:t>
            </a:r>
            <a:r>
              <a:rPr lang="en-US" dirty="0"/>
              <a:t>,@b </a:t>
            </a:r>
            <a:r>
              <a:rPr lang="en-US" dirty="0" err="1"/>
              <a:t>int</a:t>
            </a:r>
            <a:r>
              <a:rPr lang="en-US" dirty="0"/>
              <a:t>,@c </a:t>
            </a:r>
            <a:r>
              <a:rPr lang="en-US" dirty="0" err="1"/>
              <a:t>int</a:t>
            </a:r>
            <a:r>
              <a:rPr lang="en-US" dirty="0"/>
              <a:t>,@n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 </a:t>
            </a:r>
            <a:r>
              <a:rPr lang="en-US" dirty="0"/>
              <a:t>@n=18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 </a:t>
            </a:r>
            <a:r>
              <a:rPr lang="en-US" dirty="0"/>
              <a:t>@a=0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 </a:t>
            </a:r>
            <a:r>
              <a:rPr lang="en-US" dirty="0"/>
              <a:t>@b=1;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print </a:t>
            </a:r>
            <a:r>
              <a:rPr lang="en-US" dirty="0"/>
              <a:t>@a;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print </a:t>
            </a:r>
            <a:r>
              <a:rPr lang="en-US" dirty="0"/>
              <a:t>@b;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while </a:t>
            </a:r>
            <a:r>
              <a:rPr lang="en-US" dirty="0"/>
              <a:t>@n&gt;0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begin 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da-DK" dirty="0" smtClean="0"/>
              <a:t>set </a:t>
            </a:r>
            <a:r>
              <a:rPr lang="da-DK" dirty="0"/>
              <a:t>@c=@a+@b; 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	print </a:t>
            </a:r>
            <a:r>
              <a:rPr lang="da-DK" dirty="0"/>
              <a:t>@c; 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	set </a:t>
            </a:r>
            <a:r>
              <a:rPr lang="da-DK" dirty="0"/>
              <a:t>@a=@b; 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	set </a:t>
            </a:r>
            <a:r>
              <a:rPr lang="da-DK" dirty="0"/>
              <a:t>@b=@c; 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	set </a:t>
            </a:r>
            <a:r>
              <a:rPr lang="da-DK" dirty="0"/>
              <a:t>@n=@n-1 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end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63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ﺗﻤﺮﻳﻦ</a:t>
            </a:r>
            <a:r>
              <a:rPr lang="fa-IR" dirty="0"/>
              <a:t> </a:t>
            </a:r>
            <a:r>
              <a:rPr lang="fa-IR" dirty="0" smtClean="0"/>
              <a:t>: </a:t>
            </a:r>
            <a:r>
              <a:rPr lang="fa-IR" sz="2800" dirty="0" err="1" smtClean="0"/>
              <a:t>ﺑﺮﻧﺎمه‌اي</a:t>
            </a:r>
            <a:r>
              <a:rPr lang="fa-IR" sz="2800" dirty="0" smtClean="0"/>
              <a:t> </a:t>
            </a:r>
            <a:r>
              <a:rPr lang="fa-IR" sz="2800" dirty="0" err="1"/>
              <a:t>ﻛﻪ</a:t>
            </a:r>
            <a:r>
              <a:rPr lang="fa-IR" sz="2800" dirty="0"/>
              <a:t> </a:t>
            </a:r>
            <a:r>
              <a:rPr lang="fa-IR" sz="2800" dirty="0" err="1"/>
              <a:t>ﻋﺪد</a:t>
            </a:r>
            <a:r>
              <a:rPr lang="fa-IR" sz="2800" dirty="0"/>
              <a:t> </a:t>
            </a:r>
            <a:r>
              <a:rPr lang="fa-IR" sz="2800" dirty="0" err="1"/>
              <a:t>ﺑﻴﺴﺖ</a:t>
            </a:r>
            <a:r>
              <a:rPr lang="fa-IR" sz="2800" dirty="0"/>
              <a:t> </a:t>
            </a:r>
            <a:r>
              <a:rPr lang="fa-IR" sz="2800" dirty="0" err="1"/>
              <a:t>ﻓﺎﻛﺘﻮرﻳﻞ</a:t>
            </a:r>
            <a:r>
              <a:rPr lang="fa-IR" sz="2800" dirty="0"/>
              <a:t> را </a:t>
            </a:r>
            <a:r>
              <a:rPr lang="fa-IR" sz="2800" dirty="0" err="1"/>
              <a:t>ﻣﺤﺎﺳﺒﻪ</a:t>
            </a:r>
            <a:r>
              <a:rPr lang="fa-IR" sz="2800" dirty="0"/>
              <a:t> </a:t>
            </a:r>
            <a:r>
              <a:rPr lang="fa-IR" sz="2800" dirty="0" err="1"/>
              <a:t>ﻛﻨﺪ</a:t>
            </a:r>
            <a:r>
              <a:rPr lang="fa-IR" sz="2800" dirty="0"/>
              <a:t> 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/>
              <a:t>declare @a </a:t>
            </a:r>
            <a:r>
              <a:rPr lang="en-US" dirty="0" err="1"/>
              <a:t>bigint</a:t>
            </a:r>
            <a:r>
              <a:rPr lang="en-US" dirty="0"/>
              <a:t>,@b </a:t>
            </a:r>
            <a:r>
              <a:rPr lang="en-US" dirty="0" err="1"/>
              <a:t>bigint</a:t>
            </a:r>
            <a:r>
              <a:rPr lang="en-US" dirty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 </a:t>
            </a:r>
            <a:r>
              <a:rPr lang="en-US" dirty="0"/>
              <a:t>@a=1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set </a:t>
            </a:r>
            <a:r>
              <a:rPr lang="en-US" dirty="0"/>
              <a:t>@b=1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while </a:t>
            </a:r>
            <a:r>
              <a:rPr lang="en-US" dirty="0"/>
              <a:t>@a&lt;=20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begin </a:t>
            </a:r>
            <a:br>
              <a:rPr lang="en-US" dirty="0" smtClean="0"/>
            </a:br>
            <a:r>
              <a:rPr lang="en-US" dirty="0" smtClean="0"/>
              <a:t>	set </a:t>
            </a:r>
            <a:r>
              <a:rPr lang="en-US" dirty="0"/>
              <a:t>@b=@b*@a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set </a:t>
            </a:r>
            <a:r>
              <a:rPr lang="en-US" dirty="0"/>
              <a:t>@a=@a+1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end </a:t>
            </a:r>
            <a:br>
              <a:rPr lang="en-US" dirty="0" smtClean="0"/>
            </a:br>
            <a:r>
              <a:rPr lang="en-US" dirty="0" smtClean="0"/>
              <a:t>print </a:t>
            </a:r>
            <a:r>
              <a:rPr lang="en-US" dirty="0"/>
              <a:t>@b</a:t>
            </a:r>
          </a:p>
        </p:txBody>
      </p:sp>
    </p:spTree>
    <p:extLst>
      <p:ext uri="{BB962C8B-B14F-4D97-AF65-F5344CB8AC3E}">
        <p14:creationId xmlns:p14="http://schemas.microsoft.com/office/powerpoint/2010/main" val="267605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err="1" smtClean="0"/>
              <a:t>ﺑﺮﻧﺎﻣﻪاي</a:t>
            </a:r>
            <a:r>
              <a:rPr lang="fa-IR" dirty="0" smtClean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ﺑﺰرﮔﺘﺮﻳﻦ</a:t>
            </a:r>
            <a:r>
              <a:rPr lang="fa-IR" dirty="0"/>
              <a:t> </a:t>
            </a:r>
            <a:r>
              <a:rPr lang="fa-IR" dirty="0" err="1"/>
              <a:t>ﻣﻘﺴﻮم</a:t>
            </a:r>
            <a:r>
              <a:rPr lang="fa-IR" dirty="0"/>
              <a:t> </a:t>
            </a:r>
            <a:r>
              <a:rPr lang="fa-IR" dirty="0" err="1"/>
              <a:t>ﻋﻠﻴﻪ</a:t>
            </a:r>
            <a:r>
              <a:rPr lang="fa-IR" dirty="0"/>
              <a:t> </a:t>
            </a:r>
            <a:r>
              <a:rPr lang="fa-IR" dirty="0" err="1"/>
              <a:t>ﻣﺸﺘﺮك</a:t>
            </a:r>
            <a:r>
              <a:rPr lang="fa-IR" dirty="0"/>
              <a:t> </a:t>
            </a:r>
            <a:r>
              <a:rPr lang="fa-IR" dirty="0" err="1"/>
              <a:t>دوﻋﺪد</a:t>
            </a:r>
            <a:r>
              <a:rPr lang="fa-IR" dirty="0"/>
              <a:t> را </a:t>
            </a:r>
            <a:r>
              <a:rPr lang="fa-IR" dirty="0" err="1"/>
              <a:t>ﺣﺴﺎب</a:t>
            </a:r>
            <a:r>
              <a:rPr lang="fa-IR" dirty="0"/>
              <a:t> </a:t>
            </a:r>
            <a:r>
              <a:rPr lang="fa-IR" dirty="0" err="1" smtClean="0"/>
              <a:t>ﻛﻨﺪ</a:t>
            </a:r>
            <a:r>
              <a:rPr lang="fa-IR" dirty="0" smtClean="0"/>
              <a:t>.</a:t>
            </a:r>
          </a:p>
          <a:p>
            <a:r>
              <a:rPr lang="fa-IR" dirty="0" err="1" smtClean="0"/>
              <a:t>برنامه‌ای</a:t>
            </a:r>
            <a:r>
              <a:rPr lang="fa-IR" dirty="0" smtClean="0"/>
              <a:t> که </a:t>
            </a:r>
            <a:r>
              <a:rPr lang="en-US" dirty="0" err="1" smtClean="0"/>
              <a:t>x</a:t>
            </a:r>
            <a:r>
              <a:rPr lang="en-US" baseline="30000" dirty="0" err="1" smtClean="0"/>
              <a:t>y</a:t>
            </a:r>
            <a:r>
              <a:rPr lang="fa-IR" dirty="0" smtClean="0"/>
              <a:t> را محاسبه نماید. </a:t>
            </a:r>
            <a:r>
              <a:rPr lang="en-US" dirty="0" smtClean="0"/>
              <a:t>Y</a:t>
            </a:r>
            <a:r>
              <a:rPr lang="fa-IR" dirty="0" smtClean="0"/>
              <a:t> عدد صحیح </a:t>
            </a:r>
            <a:r>
              <a:rPr lang="fa-IR" dirty="0" err="1" smtClean="0"/>
              <a:t>می‌باشد</a:t>
            </a:r>
            <a:r>
              <a:rPr lang="fa-IR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58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smtClean="0"/>
              <a:t>انواع داده در </a:t>
            </a:r>
            <a:r>
              <a:rPr lang="en-US" dirty="0" smtClean="0"/>
              <a:t>SQL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rtl="0">
              <a:buNone/>
            </a:pPr>
            <a:r>
              <a:rPr lang="fa-IR" sz="2400" dirty="0" smtClean="0"/>
              <a:t>صحیح</a:t>
            </a:r>
          </a:p>
          <a:p>
            <a:pPr marL="0" indent="0" rtl="0">
              <a:buNone/>
            </a:pPr>
            <a:r>
              <a:rPr lang="fa-IR" sz="2400" dirty="0" smtClean="0"/>
              <a:t>کاراکتری</a:t>
            </a:r>
          </a:p>
          <a:p>
            <a:pPr marL="0" indent="0" rtl="0">
              <a:buNone/>
            </a:pPr>
            <a:r>
              <a:rPr lang="fa-IR" sz="2400" dirty="0" smtClean="0"/>
              <a:t>اعشاری</a:t>
            </a:r>
          </a:p>
          <a:p>
            <a:pPr marL="0" indent="0" rtl="0">
              <a:buNone/>
            </a:pPr>
            <a:r>
              <a:rPr lang="fa-IR" sz="2400" dirty="0" smtClean="0"/>
              <a:t>پولی</a:t>
            </a:r>
          </a:p>
          <a:p>
            <a:pPr marL="0" indent="0" rtl="0">
              <a:buNone/>
            </a:pPr>
            <a:r>
              <a:rPr lang="fa-IR" sz="2400" dirty="0" smtClean="0"/>
              <a:t>تاریخ</a:t>
            </a:r>
          </a:p>
          <a:p>
            <a:pPr marL="0" indent="0" rtl="0">
              <a:buNone/>
            </a:pPr>
            <a:r>
              <a:rPr lang="fa-IR" sz="2400" dirty="0" err="1" smtClean="0"/>
              <a:t>باینری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96067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 smtClean="0"/>
              <a:t>دادهﻫﺎي</a:t>
            </a:r>
            <a:r>
              <a:rPr lang="fa-IR" dirty="0" smtClean="0"/>
              <a:t> </a:t>
            </a:r>
            <a:r>
              <a:rPr lang="fa-IR" dirty="0" err="1"/>
              <a:t>ﺻﺤﻴﺢ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4594668"/>
              </p:ext>
            </p:extLst>
          </p:nvPr>
        </p:nvGraphicFramePr>
        <p:xfrm>
          <a:off x="2589213" y="2133600"/>
          <a:ext cx="8915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/>
                <a:gridCol w="2971800"/>
                <a:gridCol w="2971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DataType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Storage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Bigint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r>
                        <a:rPr lang="en-US" baseline="30000" dirty="0" smtClean="0"/>
                        <a:t>63</a:t>
                      </a:r>
                      <a:r>
                        <a:rPr lang="en-US" dirty="0" smtClean="0"/>
                        <a:t> to 2</a:t>
                      </a:r>
                      <a:r>
                        <a:rPr lang="en-US" baseline="30000" dirty="0" smtClean="0"/>
                        <a:t>63</a:t>
                      </a:r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 Byte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Int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r>
                        <a:rPr lang="en-US" baseline="30000" dirty="0" smtClean="0"/>
                        <a:t>31</a:t>
                      </a:r>
                      <a:r>
                        <a:rPr lang="en-US" dirty="0" smtClean="0"/>
                        <a:t> to 2</a:t>
                      </a:r>
                      <a:r>
                        <a:rPr lang="en-US" baseline="30000" dirty="0" smtClean="0"/>
                        <a:t>31</a:t>
                      </a:r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Byte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Smallint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</a:t>
                      </a:r>
                      <a:r>
                        <a:rPr lang="en-US" baseline="30000" dirty="0" smtClean="0"/>
                        <a:t>15</a:t>
                      </a:r>
                      <a:r>
                        <a:rPr lang="en-US" dirty="0" smtClean="0"/>
                        <a:t> to 2</a:t>
                      </a:r>
                      <a:r>
                        <a:rPr lang="en-US" baseline="30000" dirty="0" smtClean="0"/>
                        <a:t>15</a:t>
                      </a:r>
                      <a:r>
                        <a:rPr lang="en-US" dirty="0" smtClean="0"/>
                        <a:t>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Byte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Tinyint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 to 255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 Byte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10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 err="1" smtClean="0"/>
              <a:t>داده‌های</a:t>
            </a:r>
            <a:r>
              <a:rPr lang="fa-IR" dirty="0" smtClean="0"/>
              <a:t> کاراکتری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2135" y="1558636"/>
            <a:ext cx="9392477" cy="435258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Char (n)</a:t>
            </a:r>
            <a:r>
              <a:rPr lang="fa-IR" dirty="0"/>
              <a:t> </a:t>
            </a:r>
            <a:r>
              <a:rPr lang="fa-IR" dirty="0" smtClean="0"/>
              <a:t>:</a:t>
            </a:r>
          </a:p>
          <a:p>
            <a:pPr marL="0" indent="0">
              <a:buNone/>
            </a:pPr>
            <a:r>
              <a:rPr lang="fa-IR" sz="2000" dirty="0"/>
              <a:t>	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fa-IR" dirty="0" err="1"/>
              <a:t>ﻛﺎراﻛﺘﺮي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/>
              <a:t>ﺛﺎﺑﺖ</a:t>
            </a:r>
            <a:r>
              <a:rPr lang="fa-IR" dirty="0"/>
              <a:t> و </a:t>
            </a:r>
            <a:r>
              <a:rPr lang="fa-IR" dirty="0" err="1"/>
              <a:t>ﺑﺪون</a:t>
            </a:r>
            <a:r>
              <a:rPr lang="fa-IR" dirty="0"/>
              <a:t> </a:t>
            </a:r>
            <a:r>
              <a:rPr lang="fa-IR" dirty="0" err="1"/>
              <a:t>ﻳﻮﻧﻴﻜﺪ</a:t>
            </a:r>
            <a:r>
              <a:rPr lang="fa-IR" dirty="0"/>
              <a:t> </a:t>
            </a:r>
            <a:r>
              <a:rPr lang="fa-IR" dirty="0" smtClean="0"/>
              <a:t>با طول </a:t>
            </a:r>
            <a:r>
              <a:rPr lang="en-US" dirty="0" smtClean="0"/>
              <a:t>n</a:t>
            </a:r>
            <a:r>
              <a:rPr lang="fa-IR" dirty="0" smtClean="0"/>
              <a:t> که </a:t>
            </a:r>
            <a:r>
              <a:rPr lang="en-US" dirty="0"/>
              <a:t>n</a:t>
            </a:r>
            <a:r>
              <a:rPr lang="fa-IR" dirty="0" smtClean="0"/>
              <a:t> می تواند 1 تا 8000 باشد.</a:t>
            </a:r>
          </a:p>
          <a:p>
            <a:pPr marL="0" indent="0">
              <a:buNone/>
            </a:pPr>
            <a:r>
              <a:rPr lang="fa-IR" dirty="0" err="1"/>
              <a:t>ﻓﻀﺎي</a:t>
            </a:r>
            <a:r>
              <a:rPr lang="fa-IR" dirty="0"/>
              <a:t> </a:t>
            </a:r>
            <a:r>
              <a:rPr lang="fa-IR" dirty="0" err="1"/>
              <a:t>اﺷﻐﺎل</a:t>
            </a:r>
            <a:r>
              <a:rPr lang="fa-IR" dirty="0"/>
              <a:t> </a:t>
            </a:r>
            <a:r>
              <a:rPr lang="fa-IR" dirty="0" err="1" smtClean="0"/>
              <a:t>ﺷﺪه</a:t>
            </a:r>
            <a:r>
              <a:rPr lang="fa-IR" dirty="0"/>
              <a:t> </a:t>
            </a:r>
            <a:r>
              <a:rPr lang="fa-IR" dirty="0" err="1"/>
              <a:t>ﺗﻮﺳﻂ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smtClean="0"/>
              <a:t>داده </a:t>
            </a:r>
            <a:r>
              <a:rPr lang="en-US" dirty="0" smtClean="0"/>
              <a:t>n</a:t>
            </a:r>
            <a:r>
              <a:rPr lang="fa-IR" dirty="0"/>
              <a:t> </a:t>
            </a:r>
            <a:r>
              <a:rPr lang="fa-IR" dirty="0" err="1"/>
              <a:t>ﺑﺎﻳﺖ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smtClean="0"/>
              <a:t>.</a:t>
            </a:r>
          </a:p>
          <a:p>
            <a:pPr marL="0" indent="0">
              <a:buNone/>
            </a:pPr>
            <a:r>
              <a:rPr lang="en-US" dirty="0" err="1" smtClean="0"/>
              <a:t>Varchar</a:t>
            </a:r>
            <a:r>
              <a:rPr lang="en-US" dirty="0" smtClean="0"/>
              <a:t>(</a:t>
            </a:r>
            <a:r>
              <a:rPr lang="en-US" dirty="0" err="1" smtClean="0"/>
              <a:t>n|max</a:t>
            </a:r>
            <a:r>
              <a:rPr lang="en-US" dirty="0" smtClean="0"/>
              <a:t>) </a:t>
            </a:r>
            <a:r>
              <a:rPr lang="fa-IR" dirty="0" smtClean="0"/>
              <a:t> :</a:t>
            </a:r>
          </a:p>
          <a:p>
            <a:pPr marL="0" indent="0">
              <a:buNone/>
            </a:pPr>
            <a:r>
              <a:rPr lang="fa-IR" dirty="0" smtClean="0"/>
              <a:t>	</a:t>
            </a:r>
            <a:r>
              <a:rPr lang="fa-IR" dirty="0" err="1" smtClean="0"/>
              <a:t>ﻧﻮع</a:t>
            </a:r>
            <a:r>
              <a:rPr lang="fa-IR" dirty="0" smtClean="0"/>
              <a:t> </a:t>
            </a:r>
            <a:r>
              <a:rPr lang="fa-IR" dirty="0"/>
              <a:t>داده </a:t>
            </a:r>
            <a:r>
              <a:rPr lang="fa-IR" dirty="0" err="1"/>
              <a:t>ﻛﺎراﻛﺘﺮي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smtClean="0"/>
              <a:t>متغییر.</a:t>
            </a:r>
            <a:r>
              <a:rPr lang="en-US" dirty="0" smtClean="0"/>
              <a:t> </a:t>
            </a:r>
            <a:r>
              <a:rPr lang="fa-IR" dirty="0" smtClean="0"/>
              <a:t>در </a:t>
            </a:r>
            <a:r>
              <a:rPr lang="fa-IR" dirty="0"/>
              <a:t>دو </a:t>
            </a:r>
            <a:r>
              <a:rPr lang="fa-IR" dirty="0" err="1"/>
              <a:t>ﻣﻮرد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ﻗﺒﻠﻲ</a:t>
            </a:r>
            <a:r>
              <a:rPr lang="fa-IR" dirty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smtClean="0"/>
              <a:t>دارد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fa-IR" dirty="0" smtClean="0"/>
              <a:t>اول </a:t>
            </a:r>
            <a:r>
              <a:rPr lang="fa-IR" dirty="0" err="1"/>
              <a:t>اﻳﻨﻜﻪ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آن </a:t>
            </a:r>
            <a:r>
              <a:rPr lang="fa-IR" dirty="0" err="1"/>
              <a:t>ﻣﺘﻐﻴﺮ</a:t>
            </a:r>
            <a:r>
              <a:rPr lang="fa-IR" dirty="0"/>
              <a:t> </a:t>
            </a:r>
            <a:r>
              <a:rPr lang="fa-IR" dirty="0" err="1" smtClean="0"/>
              <a:t>اﺳﺖ</a:t>
            </a:r>
            <a:r>
              <a:rPr lang="fa-IR" dirty="0" smtClean="0"/>
              <a:t>، </a:t>
            </a:r>
            <a:r>
              <a:rPr lang="fa-IR" dirty="0" err="1" smtClean="0"/>
              <a:t>دوﻣﻴﻦ</a:t>
            </a:r>
            <a:r>
              <a:rPr lang="fa-IR" dirty="0" smtClean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err="1" smtClean="0"/>
              <a:t>اﻳﻦ</a:t>
            </a:r>
            <a:r>
              <a:rPr lang="fa-IR" dirty="0" smtClean="0"/>
              <a:t> </a:t>
            </a:r>
            <a:r>
              <a:rPr lang="fa-IR" dirty="0" err="1"/>
              <a:t>اﺳﺖ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 smtClean="0"/>
              <a:t>ﻋﻼوه</a:t>
            </a:r>
            <a:r>
              <a:rPr lang="fa-IR" dirty="0" smtClean="0"/>
              <a:t> </a:t>
            </a:r>
            <a:r>
              <a:rPr lang="fa-IR" dirty="0" err="1"/>
              <a:t>ﺑﺮ</a:t>
            </a:r>
            <a:r>
              <a:rPr lang="fa-IR" dirty="0" smtClean="0"/>
              <a:t> </a:t>
            </a:r>
            <a:r>
              <a:rPr lang="en-US" dirty="0" smtClean="0"/>
              <a:t>n</a:t>
            </a:r>
            <a:r>
              <a:rPr lang="fa-IR" dirty="0" smtClean="0"/>
              <a:t> </a:t>
            </a:r>
            <a:r>
              <a:rPr lang="fa-IR" dirty="0" smtClean="0"/>
              <a:t>(8000) </a:t>
            </a:r>
            <a:r>
              <a:rPr lang="fa-IR" dirty="0" err="1" smtClean="0"/>
              <a:t>ﻣﻲ</a:t>
            </a:r>
            <a:r>
              <a:rPr lang="fa-IR" dirty="0" smtClean="0"/>
              <a:t> </a:t>
            </a:r>
            <a:r>
              <a:rPr lang="fa-IR" dirty="0" err="1"/>
              <a:t>ﺗﻮان</a:t>
            </a:r>
            <a:r>
              <a:rPr lang="fa-IR" dirty="0"/>
              <a:t> از </a:t>
            </a:r>
            <a:r>
              <a:rPr lang="en-US" dirty="0"/>
              <a:t>max </a:t>
            </a:r>
            <a:r>
              <a:rPr lang="fa-IR" dirty="0"/>
              <a:t> </a:t>
            </a:r>
            <a:r>
              <a:rPr lang="fa-IR" dirty="0" err="1" smtClean="0"/>
              <a:t>اﺳﺘﻔﺎده</a:t>
            </a:r>
            <a:r>
              <a:rPr lang="fa-IR" dirty="0" smtClean="0"/>
              <a:t> </a:t>
            </a:r>
            <a:r>
              <a:rPr lang="fa-IR" dirty="0" err="1"/>
              <a:t>ﻛﺮد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ﻧﺸﺎﻧﺪﻫﻨﺪه</a:t>
            </a:r>
            <a:r>
              <a:rPr lang="fa-IR" dirty="0"/>
              <a:t> </a:t>
            </a:r>
            <a:r>
              <a:rPr lang="fa-IR" dirty="0" err="1"/>
              <a:t>ﺣﺪاﻛﺜﺮ</a:t>
            </a:r>
            <a:r>
              <a:rPr lang="fa-IR" dirty="0"/>
              <a:t> </a:t>
            </a:r>
            <a:r>
              <a:rPr lang="fa-IR" dirty="0" err="1"/>
              <a:t>ﻓﻀﺎي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ﺳﺎزي</a:t>
            </a:r>
            <a:r>
              <a:rPr lang="fa-IR" dirty="0"/>
              <a:t> </a:t>
            </a:r>
            <a:r>
              <a:rPr lang="fa-IR" dirty="0" err="1" smtClean="0"/>
              <a:t>ﺗﺎ</a:t>
            </a:r>
            <a:r>
              <a:rPr lang="fa-IR" dirty="0" smtClean="0"/>
              <a:t> </a:t>
            </a:r>
            <a:r>
              <a:rPr lang="en-US" dirty="0" smtClean="0"/>
              <a:t>2</a:t>
            </a:r>
            <a:r>
              <a:rPr lang="en-US" baseline="30000" dirty="0" smtClean="0"/>
              <a:t>31</a:t>
            </a:r>
            <a:r>
              <a:rPr lang="en-US" dirty="0" smtClean="0"/>
              <a:t>-1</a:t>
            </a:r>
            <a:r>
              <a:rPr lang="fa-IR" dirty="0" smtClean="0"/>
              <a:t> </a:t>
            </a:r>
            <a:r>
              <a:rPr lang="fa-IR" dirty="0" err="1" smtClean="0"/>
              <a:t>ﻣﻲ</a:t>
            </a:r>
            <a:r>
              <a:rPr lang="fa-IR" dirty="0" smtClean="0"/>
              <a:t> </a:t>
            </a:r>
            <a:r>
              <a:rPr lang="fa-IR" dirty="0" err="1" smtClean="0"/>
              <a:t>ﺑﺎﺷﺪ</a:t>
            </a:r>
            <a:r>
              <a:rPr lang="en-US" dirty="0" smtClean="0"/>
              <a:t>.</a:t>
            </a:r>
            <a:endParaRPr lang="fa-IR" dirty="0" smtClean="0"/>
          </a:p>
          <a:p>
            <a:pPr marL="0" indent="0">
              <a:buNone/>
            </a:pPr>
            <a:r>
              <a:rPr lang="fa-IR" dirty="0" err="1"/>
              <a:t>ﻓﻀﺎي</a:t>
            </a:r>
            <a:r>
              <a:rPr lang="fa-IR" dirty="0"/>
              <a:t> </a:t>
            </a:r>
            <a:r>
              <a:rPr lang="fa-IR" dirty="0" err="1"/>
              <a:t>اﺷﻐﺎل</a:t>
            </a:r>
            <a:r>
              <a:rPr lang="fa-IR" dirty="0"/>
              <a:t> </a:t>
            </a:r>
            <a:r>
              <a:rPr lang="fa-IR" dirty="0" err="1"/>
              <a:t>ﺷﺪه</a:t>
            </a:r>
            <a:r>
              <a:rPr lang="fa-IR" dirty="0"/>
              <a:t> </a:t>
            </a:r>
            <a:r>
              <a:rPr lang="fa-IR" dirty="0" err="1"/>
              <a:t>ﺗﻮﺳﻂ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fa-IR" dirty="0" err="1"/>
              <a:t>ﺑﺮاﺑﺮاﺳﺖ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ﻃﻮل</a:t>
            </a:r>
            <a:r>
              <a:rPr lang="fa-IR" dirty="0"/>
              <a:t> داده وارد </a:t>
            </a:r>
            <a:r>
              <a:rPr lang="fa-IR" dirty="0" err="1"/>
              <a:t>ﺷﺪه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 smtClean="0"/>
              <a:t>ﻋﻼوه</a:t>
            </a:r>
            <a:r>
              <a:rPr lang="fa-IR" dirty="0" smtClean="0"/>
              <a:t> 2 بایت.</a:t>
            </a:r>
          </a:p>
          <a:p>
            <a:pPr marL="0" indent="0">
              <a:buNone/>
            </a:pPr>
            <a:r>
              <a:rPr lang="en-US" dirty="0"/>
              <a:t>Text</a:t>
            </a:r>
            <a:r>
              <a:rPr lang="fa-IR" dirty="0" smtClean="0"/>
              <a:t> </a:t>
            </a:r>
            <a:r>
              <a:rPr lang="fa-IR" dirty="0"/>
              <a:t>: </a:t>
            </a:r>
            <a:endParaRPr lang="fa-IR" dirty="0" smtClean="0"/>
          </a:p>
          <a:p>
            <a:pPr marL="0" indent="0">
              <a:buNone/>
            </a:pPr>
            <a:r>
              <a:rPr lang="fa-IR" dirty="0" err="1" smtClean="0"/>
              <a:t>ﻧﻮﻋﻲ</a:t>
            </a:r>
            <a:r>
              <a:rPr lang="fa-IR" dirty="0" smtClean="0"/>
              <a:t> </a:t>
            </a:r>
            <a:r>
              <a:rPr lang="fa-IR" dirty="0"/>
              <a:t>داده </a:t>
            </a:r>
            <a:r>
              <a:rPr lang="fa-IR" dirty="0" err="1"/>
              <a:t>ﻛﻪ</a:t>
            </a:r>
            <a:r>
              <a:rPr lang="fa-IR" dirty="0"/>
              <a:t> در آن </a:t>
            </a:r>
            <a:r>
              <a:rPr lang="fa-IR" dirty="0" err="1"/>
              <a:t>اﻃﻼﻋﺎت</a:t>
            </a:r>
            <a:r>
              <a:rPr lang="fa-IR" dirty="0"/>
              <a:t> در </a:t>
            </a:r>
            <a:r>
              <a:rPr lang="fa-IR" dirty="0" err="1"/>
              <a:t>ﺧﻮد</a:t>
            </a:r>
            <a:r>
              <a:rPr lang="fa-IR" dirty="0"/>
              <a:t> </a:t>
            </a:r>
            <a:r>
              <a:rPr lang="fa-IR" dirty="0" err="1"/>
              <a:t>رﻛﻮرد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ﻧﻤﻲ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</a:t>
            </a:r>
            <a:r>
              <a:rPr lang="fa-IR" dirty="0" err="1"/>
              <a:t>ﺑﻠﻜﻪ</a:t>
            </a:r>
            <a:r>
              <a:rPr lang="fa-IR" dirty="0"/>
              <a:t> </a:t>
            </a:r>
            <a:r>
              <a:rPr lang="fa-IR" dirty="0" err="1"/>
              <a:t>ﺗﻮﺳﻂ</a:t>
            </a:r>
            <a:r>
              <a:rPr lang="fa-IR" dirty="0"/>
              <a:t> </a:t>
            </a:r>
            <a:r>
              <a:rPr lang="fa-IR" dirty="0" err="1"/>
              <a:t>ﻳﻚ</a:t>
            </a:r>
            <a:r>
              <a:rPr lang="fa-IR" dirty="0"/>
              <a:t> </a:t>
            </a:r>
            <a:r>
              <a:rPr lang="en-US" dirty="0" smtClean="0"/>
              <a:t>pointer</a:t>
            </a:r>
            <a:r>
              <a:rPr lang="fa-IR" dirty="0" smtClean="0"/>
              <a:t> </a:t>
            </a:r>
            <a:r>
              <a:rPr lang="fa-IR" dirty="0" err="1" smtClean="0"/>
              <a:t>ﺑﻪ</a:t>
            </a:r>
            <a:r>
              <a:rPr lang="fa-IR" dirty="0" smtClean="0"/>
              <a:t> </a:t>
            </a:r>
            <a:r>
              <a:rPr lang="fa-IR" dirty="0" err="1"/>
              <a:t>ﺟﺎي</a:t>
            </a:r>
            <a:r>
              <a:rPr lang="fa-IR" dirty="0"/>
              <a:t> </a:t>
            </a:r>
            <a:r>
              <a:rPr lang="fa-IR" dirty="0" err="1"/>
              <a:t>دﻳﮕﺮي</a:t>
            </a:r>
            <a:r>
              <a:rPr lang="fa-IR" dirty="0"/>
              <a:t> </a:t>
            </a:r>
            <a:r>
              <a:rPr lang="fa-IR" dirty="0" err="1"/>
              <a:t>اﺷﺎره</a:t>
            </a:r>
            <a:r>
              <a:rPr lang="fa-IR" dirty="0"/>
              <a:t> </a:t>
            </a:r>
            <a:r>
              <a:rPr lang="fa-IR" dirty="0" err="1" smtClean="0"/>
              <a:t>ﻣﻲکند</a:t>
            </a:r>
            <a:r>
              <a:rPr lang="fa-IR" dirty="0" smtClean="0"/>
              <a:t>. </a:t>
            </a:r>
            <a:r>
              <a:rPr lang="fa-IR" dirty="0" err="1"/>
              <a:t>ﻃﻮل</a:t>
            </a:r>
            <a:r>
              <a:rPr lang="fa-IR" dirty="0"/>
              <a:t> داده در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fa-IR" dirty="0" err="1" smtClean="0"/>
              <a:t>می‌تواند</a:t>
            </a:r>
            <a:r>
              <a:rPr lang="fa-IR" dirty="0" smtClean="0"/>
              <a:t> تا </a:t>
            </a:r>
            <a:r>
              <a:rPr lang="en-US" dirty="0" smtClean="0"/>
              <a:t>2</a:t>
            </a:r>
            <a:r>
              <a:rPr lang="en-US" baseline="30000" dirty="0" smtClean="0"/>
              <a:t>31</a:t>
            </a:r>
            <a:r>
              <a:rPr lang="en-US" dirty="0" smtClean="0"/>
              <a:t>-1</a:t>
            </a:r>
            <a:r>
              <a:rPr lang="fa-IR" dirty="0" smtClean="0"/>
              <a:t> باشد.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7404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err="1"/>
              <a:t>اﻧﻮاع</a:t>
            </a:r>
            <a:r>
              <a:rPr lang="fa-IR" dirty="0"/>
              <a:t> </a:t>
            </a:r>
            <a:r>
              <a:rPr lang="fa-IR" dirty="0" err="1" smtClean="0"/>
              <a:t>دادهﻫﺎي</a:t>
            </a:r>
            <a:r>
              <a:rPr lang="fa-IR" dirty="0" smtClean="0"/>
              <a:t> </a:t>
            </a:r>
            <a:r>
              <a:rPr lang="fa-IR" dirty="0" err="1"/>
              <a:t>ﻛﺎراﻛﺘﺮي</a:t>
            </a:r>
            <a:r>
              <a:rPr lang="fa-IR" dirty="0"/>
              <a:t> </a:t>
            </a:r>
            <a:r>
              <a:rPr lang="fa-IR" dirty="0" err="1" smtClean="0"/>
              <a:t>ﻳﻮﻧﻴﻜﺪ</a:t>
            </a:r>
            <a:r>
              <a:rPr lang="fa-IR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err="1"/>
              <a:t>Nchar</a:t>
            </a:r>
            <a:r>
              <a:rPr lang="en-US" dirty="0"/>
              <a:t>(n</a:t>
            </a:r>
            <a:r>
              <a:rPr lang="en-US" dirty="0" smtClean="0"/>
              <a:t>)</a:t>
            </a:r>
            <a:r>
              <a:rPr lang="fa-IR" dirty="0" smtClean="0"/>
              <a:t>:</a:t>
            </a:r>
            <a:r>
              <a:rPr lang="en-US" dirty="0" smtClean="0"/>
              <a:t>	</a:t>
            </a:r>
            <a:r>
              <a:rPr lang="fa-IR" dirty="0" err="1" smtClean="0"/>
              <a:t>ﻫﻤﺎﻧﻨﺪ</a:t>
            </a:r>
            <a:r>
              <a:rPr lang="fa-IR" dirty="0" smtClean="0"/>
              <a:t> </a:t>
            </a:r>
            <a:r>
              <a:rPr lang="fa-IR" dirty="0" err="1"/>
              <a:t>ﻧﻮع</a:t>
            </a:r>
            <a:r>
              <a:rPr lang="fa-IR" dirty="0"/>
              <a:t> </a:t>
            </a:r>
            <a:r>
              <a:rPr lang="fa-IR" dirty="0" smtClean="0"/>
              <a:t>داده </a:t>
            </a:r>
            <a:r>
              <a:rPr lang="en-US" dirty="0" smtClean="0"/>
              <a:t>char(n)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ﻛﺎراﻛﺘﺮﻫﺎ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ﺻﻮرت</a:t>
            </a:r>
            <a:r>
              <a:rPr lang="fa-IR" dirty="0"/>
              <a:t> </a:t>
            </a:r>
            <a:r>
              <a:rPr lang="fa-IR" dirty="0" err="1"/>
              <a:t>ﻳﻮﻧﻴﻜﺪ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.</a:t>
            </a:r>
            <a:r>
              <a:rPr lang="fa-IR" dirty="0" err="1"/>
              <a:t>ﺗﻌﺪاد</a:t>
            </a:r>
            <a:r>
              <a:rPr lang="fa-IR" dirty="0"/>
              <a:t> </a:t>
            </a:r>
            <a:r>
              <a:rPr lang="fa-IR" dirty="0" err="1"/>
              <a:t>ﻛﺎراﻛﺘﺮﻫﺎ</a:t>
            </a:r>
            <a:r>
              <a:rPr lang="fa-IR" dirty="0"/>
              <a:t> از </a:t>
            </a:r>
            <a:r>
              <a:rPr lang="fa-IR" dirty="0" smtClean="0"/>
              <a:t>1 تا 4000 کاراکتر </a:t>
            </a:r>
            <a:r>
              <a:rPr lang="fa-IR" dirty="0" err="1" smtClean="0"/>
              <a:t>می‌تواند</a:t>
            </a:r>
            <a:r>
              <a:rPr lang="fa-IR" dirty="0" smtClean="0"/>
              <a:t> باشد.</a:t>
            </a:r>
          </a:p>
          <a:p>
            <a:endParaRPr lang="fa-IR" dirty="0"/>
          </a:p>
          <a:p>
            <a:r>
              <a:rPr lang="en-US" dirty="0" err="1" smtClean="0"/>
              <a:t>Nvarchar</a:t>
            </a:r>
            <a:r>
              <a:rPr lang="en-US" dirty="0" smtClean="0"/>
              <a:t>(n</a:t>
            </a:r>
            <a:r>
              <a:rPr lang="en-US" dirty="0"/>
              <a:t>)</a:t>
            </a:r>
            <a:r>
              <a:rPr lang="fa-IR" dirty="0" smtClean="0"/>
              <a:t>:</a:t>
            </a:r>
            <a:r>
              <a:rPr lang="en-US" dirty="0" smtClean="0"/>
              <a:t>	</a:t>
            </a:r>
            <a:r>
              <a:rPr lang="fa-IR" dirty="0" err="1" smtClean="0"/>
              <a:t>ﻫﻤﺎﻧﻨﺪ</a:t>
            </a:r>
            <a:r>
              <a:rPr lang="fa-IR" dirty="0" smtClean="0"/>
              <a:t>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en-US" dirty="0" err="1" smtClean="0"/>
              <a:t>varchar</a:t>
            </a:r>
            <a:r>
              <a:rPr lang="en-US" dirty="0" smtClean="0"/>
              <a:t>(n</a:t>
            </a:r>
            <a:r>
              <a:rPr lang="en-US" dirty="0"/>
              <a:t>)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ﻛﺎراﻛﺘﺮﻫﺎ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ﺻﻮرت</a:t>
            </a:r>
            <a:r>
              <a:rPr lang="fa-IR" dirty="0"/>
              <a:t> </a:t>
            </a:r>
            <a:r>
              <a:rPr lang="fa-IR" dirty="0" err="1"/>
              <a:t>ﻳﻮﻧﻴﻜﺪ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</a:t>
            </a:r>
            <a:r>
              <a:rPr lang="fa-IR" dirty="0" smtClean="0"/>
              <a:t>.حداکثر تا </a:t>
            </a:r>
            <a:r>
              <a:rPr lang="fa-IR" dirty="0"/>
              <a:t>4000 کاراکتر </a:t>
            </a:r>
            <a:r>
              <a:rPr lang="fa-IR" dirty="0" smtClean="0"/>
              <a:t>را </a:t>
            </a:r>
            <a:r>
              <a:rPr lang="fa-IR" dirty="0" err="1" smtClean="0"/>
              <a:t>می‌تواند</a:t>
            </a:r>
            <a:r>
              <a:rPr lang="fa-IR" dirty="0" smtClean="0"/>
              <a:t> ذخیره کند.</a:t>
            </a:r>
          </a:p>
          <a:p>
            <a:endParaRPr lang="fa-IR" dirty="0"/>
          </a:p>
          <a:p>
            <a:r>
              <a:rPr lang="en-US" dirty="0" err="1" smtClean="0"/>
              <a:t>Ntext</a:t>
            </a:r>
            <a:r>
              <a:rPr lang="fa-IR" dirty="0" smtClean="0"/>
              <a:t>:</a:t>
            </a:r>
            <a:r>
              <a:rPr lang="en-US" dirty="0" smtClean="0"/>
              <a:t>	</a:t>
            </a:r>
            <a:r>
              <a:rPr lang="fa-IR" dirty="0" err="1" smtClean="0"/>
              <a:t>ﻫﻤﺎﻧﻨﺪ</a:t>
            </a:r>
            <a:r>
              <a:rPr lang="fa-IR" dirty="0" smtClean="0"/>
              <a:t> </a:t>
            </a:r>
            <a:r>
              <a:rPr lang="fa-IR" dirty="0" err="1"/>
              <a:t>ﻧﻮع</a:t>
            </a:r>
            <a:r>
              <a:rPr lang="fa-IR" dirty="0"/>
              <a:t> داده </a:t>
            </a:r>
            <a:r>
              <a:rPr lang="en-US" dirty="0" smtClean="0"/>
              <a:t>text</a:t>
            </a:r>
            <a:r>
              <a:rPr lang="fa-IR" dirty="0" smtClean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ﺑﺎﺷﺪ</a:t>
            </a:r>
            <a:r>
              <a:rPr lang="fa-IR" dirty="0"/>
              <a:t> </a:t>
            </a:r>
            <a:r>
              <a:rPr lang="fa-IR" dirty="0" err="1"/>
              <a:t>ﺑﺎ</a:t>
            </a:r>
            <a:r>
              <a:rPr lang="fa-IR" dirty="0"/>
              <a:t> </a:t>
            </a:r>
            <a:r>
              <a:rPr lang="fa-IR" dirty="0" err="1"/>
              <a:t>اﻳﻦ</a:t>
            </a:r>
            <a:r>
              <a:rPr lang="fa-IR" dirty="0"/>
              <a:t> </a:t>
            </a:r>
            <a:r>
              <a:rPr lang="fa-IR" dirty="0" err="1"/>
              <a:t>ﺗﻔﺎوت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ﻛﺎراﻛﺘﺮﻫﺎ</a:t>
            </a:r>
            <a:r>
              <a:rPr lang="fa-IR" dirty="0"/>
              <a:t> </a:t>
            </a:r>
            <a:r>
              <a:rPr lang="fa-IR" dirty="0" err="1"/>
              <a:t>ﺑﻪ</a:t>
            </a:r>
            <a:r>
              <a:rPr lang="fa-IR" dirty="0"/>
              <a:t> </a:t>
            </a:r>
            <a:r>
              <a:rPr lang="fa-IR" dirty="0" err="1"/>
              <a:t>ﺻﻮرت</a:t>
            </a:r>
            <a:r>
              <a:rPr lang="fa-IR" dirty="0"/>
              <a:t> </a:t>
            </a:r>
            <a:r>
              <a:rPr lang="fa-IR" dirty="0" err="1"/>
              <a:t>ﻳﻮﻧﻴﻜﺪ</a:t>
            </a:r>
            <a:r>
              <a:rPr lang="fa-IR" dirty="0"/>
              <a:t> </a:t>
            </a:r>
            <a:r>
              <a:rPr lang="fa-IR" dirty="0" err="1"/>
              <a:t>ذﺧﻴﺮه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ﺷﻮد</a:t>
            </a:r>
            <a:r>
              <a:rPr lang="fa-IR" dirty="0"/>
              <a:t> .حداکثر تا </a:t>
            </a:r>
            <a:r>
              <a:rPr lang="en-US" dirty="0" smtClean="0"/>
              <a:t>2</a:t>
            </a:r>
            <a:r>
              <a:rPr lang="en-US" baseline="30000" dirty="0" smtClean="0"/>
              <a:t>30</a:t>
            </a:r>
            <a:r>
              <a:rPr lang="en-US" dirty="0" smtClean="0"/>
              <a:t>-1</a:t>
            </a:r>
            <a:r>
              <a:rPr lang="fa-IR" dirty="0" smtClean="0"/>
              <a:t> </a:t>
            </a:r>
            <a:r>
              <a:rPr lang="fa-IR" dirty="0"/>
              <a:t>کاراکتر را </a:t>
            </a:r>
            <a:r>
              <a:rPr lang="fa-IR" dirty="0" err="1"/>
              <a:t>می‌تواند</a:t>
            </a:r>
            <a:r>
              <a:rPr lang="fa-IR" dirty="0"/>
              <a:t> ذخیره کند</a:t>
            </a:r>
            <a:r>
              <a:rPr lang="fa-IR" dirty="0" smtClean="0"/>
              <a:t>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17128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559715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مقادیر اعشاری</a:t>
            </a:r>
            <a:br>
              <a:rPr lang="fa-IR" dirty="0" smtClean="0"/>
            </a:br>
            <a:r>
              <a:rPr lang="en-US" dirty="0" smtClean="0"/>
              <a:t>												Decimal(p</a:t>
            </a:r>
            <a:r>
              <a:rPr lang="en-US" dirty="0"/>
              <a:t>[,s</a:t>
            </a:r>
            <a:r>
              <a:rPr lang="en-US" dirty="0" smtClean="0"/>
              <a:t>])</a:t>
            </a:r>
            <a:br>
              <a:rPr lang="en-US" dirty="0" smtClean="0"/>
            </a:br>
            <a:r>
              <a:rPr lang="en-US" dirty="0"/>
              <a:t>	</a:t>
            </a:r>
            <a:r>
              <a:rPr lang="en-US" dirty="0" smtClean="0"/>
              <a:t>											Numeric(p</a:t>
            </a:r>
            <a:r>
              <a:rPr lang="en-US" dirty="0"/>
              <a:t>[,s</a:t>
            </a:r>
            <a:r>
              <a:rPr lang="en-US" dirty="0" smtClean="0"/>
              <a:t>])		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9561" y="2133600"/>
            <a:ext cx="9225051" cy="3777622"/>
          </a:xfrm>
        </p:spPr>
        <p:txBody>
          <a:bodyPr>
            <a:normAutofit/>
          </a:bodyPr>
          <a:lstStyle/>
          <a:p>
            <a:r>
              <a:rPr lang="fa-IR" dirty="0" smtClean="0"/>
              <a:t>این </a:t>
            </a:r>
            <a:r>
              <a:rPr lang="fa-IR" dirty="0"/>
              <a:t>نوع داده ها برای </a:t>
            </a:r>
            <a:r>
              <a:rPr lang="fa-IR" dirty="0" err="1"/>
              <a:t>ذخیره‌ی</a:t>
            </a:r>
            <a:r>
              <a:rPr lang="fa-IR" dirty="0"/>
              <a:t> اعداد اعشاری ممیز شناور بدون گرد کردن استفاده می شوند و باید در آنها کل ارقام قابل ذخیره (دقت) و ارقام اعشاری قرار گرفته در سمت راست ممیز (اعشار) مشخص باشند. این نوع داده ها </a:t>
            </a:r>
            <a:r>
              <a:rPr lang="fa-IR" dirty="0" err="1"/>
              <a:t>محدوده‌ی</a:t>
            </a:r>
            <a:r>
              <a:rPr lang="fa-IR" dirty="0"/>
              <a:t> </a:t>
            </a:r>
            <a:r>
              <a:rPr lang="fa-IR" dirty="0" smtClean="0"/>
              <a:t>1-۱۰</a:t>
            </a:r>
            <a:r>
              <a:rPr lang="fa-IR" baseline="30000" dirty="0" smtClean="0"/>
              <a:t>38</a:t>
            </a:r>
            <a:r>
              <a:rPr lang="fa-IR" dirty="0" smtClean="0"/>
              <a:t>- </a:t>
            </a:r>
            <a:r>
              <a:rPr lang="fa-IR" dirty="0"/>
              <a:t>تا </a:t>
            </a:r>
            <a:r>
              <a:rPr lang="fa-IR" dirty="0" smtClean="0"/>
              <a:t>1-10</a:t>
            </a:r>
            <a:r>
              <a:rPr lang="fa-IR" baseline="30000" dirty="0" smtClean="0"/>
              <a:t>38</a:t>
            </a:r>
            <a:r>
              <a:rPr lang="fa-IR" dirty="0" smtClean="0"/>
              <a:t> </a:t>
            </a:r>
            <a:r>
              <a:rPr lang="fa-IR" dirty="0"/>
              <a:t>را در بر می گیرند.</a:t>
            </a:r>
            <a:endParaRPr lang="en-US" dirty="0"/>
          </a:p>
          <a:p>
            <a:r>
              <a:rPr lang="en-US" dirty="0"/>
              <a:t>P(precision</a:t>
            </a:r>
            <a:r>
              <a:rPr lang="en-US" dirty="0" smtClean="0"/>
              <a:t>)</a:t>
            </a:r>
            <a:r>
              <a:rPr lang="fa-IR" dirty="0" smtClean="0"/>
              <a:t> :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</a:t>
            </a:r>
            <a:r>
              <a:rPr lang="fa-IR" dirty="0" err="1"/>
              <a:t>ﻫﻢ</a:t>
            </a:r>
            <a:r>
              <a:rPr lang="fa-IR" dirty="0"/>
              <a:t> </a:t>
            </a:r>
            <a:r>
              <a:rPr lang="fa-IR" dirty="0" err="1"/>
              <a:t>ﻗﺴﻤﺖ</a:t>
            </a:r>
            <a:r>
              <a:rPr lang="fa-IR" dirty="0"/>
              <a:t> </a:t>
            </a:r>
            <a:r>
              <a:rPr lang="fa-IR" dirty="0" err="1"/>
              <a:t>ﺻﺤﻴﺢ</a:t>
            </a:r>
            <a:r>
              <a:rPr lang="fa-IR" dirty="0"/>
              <a:t> و </a:t>
            </a:r>
            <a:r>
              <a:rPr lang="fa-IR" dirty="0" err="1"/>
              <a:t>ﻫﻢ</a:t>
            </a:r>
            <a:r>
              <a:rPr lang="fa-IR" dirty="0"/>
              <a:t> </a:t>
            </a:r>
            <a:r>
              <a:rPr lang="fa-IR" dirty="0" err="1"/>
              <a:t>ﻗﺴﻤﺖ</a:t>
            </a:r>
            <a:r>
              <a:rPr lang="fa-IR" dirty="0"/>
              <a:t> </a:t>
            </a:r>
            <a:r>
              <a:rPr lang="fa-IR" dirty="0" err="1"/>
              <a:t>اﻋﺸﺎر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ﺗﻮاﻧﺪ</a:t>
            </a:r>
            <a:r>
              <a:rPr lang="fa-IR" dirty="0"/>
              <a:t> </a:t>
            </a:r>
            <a:r>
              <a:rPr lang="fa-IR" dirty="0" smtClean="0"/>
              <a:t>از 1 تا 38 </a:t>
            </a:r>
            <a:r>
              <a:rPr lang="fa-IR" dirty="0" err="1" smtClean="0"/>
              <a:t>ﺑﺎﺷﺪ</a:t>
            </a:r>
            <a:r>
              <a:rPr lang="fa-IR" dirty="0" smtClean="0"/>
              <a:t>. </a:t>
            </a:r>
            <a:r>
              <a:rPr lang="fa-IR" dirty="0" err="1" smtClean="0"/>
              <a:t>ﻣﻘﺪار</a:t>
            </a:r>
            <a:r>
              <a:rPr lang="fa-IR" dirty="0" smtClean="0"/>
              <a:t> </a:t>
            </a:r>
            <a:r>
              <a:rPr lang="fa-IR" dirty="0" err="1"/>
              <a:t>ﭘﻴﺶ</a:t>
            </a:r>
            <a:r>
              <a:rPr lang="fa-IR" dirty="0"/>
              <a:t> </a:t>
            </a:r>
            <a:r>
              <a:rPr lang="fa-IR" dirty="0" err="1"/>
              <a:t>ﻓﺮض</a:t>
            </a:r>
            <a:r>
              <a:rPr lang="fa-IR" dirty="0"/>
              <a:t> آن </a:t>
            </a:r>
            <a:r>
              <a:rPr lang="fa-IR" dirty="0" smtClean="0"/>
              <a:t>18 </a:t>
            </a:r>
            <a:r>
              <a:rPr lang="fa-IR" dirty="0" err="1" smtClean="0"/>
              <a:t>می‌باشد</a:t>
            </a:r>
            <a:r>
              <a:rPr lang="fa-IR" dirty="0" smtClean="0"/>
              <a:t>.</a:t>
            </a:r>
          </a:p>
          <a:p>
            <a:r>
              <a:rPr lang="en-US" dirty="0" smtClean="0"/>
              <a:t>S(scale)</a:t>
            </a:r>
            <a:r>
              <a:rPr lang="fa-IR" dirty="0" smtClean="0"/>
              <a:t> : </a:t>
            </a:r>
            <a:r>
              <a:rPr lang="fa-IR" dirty="0" err="1"/>
              <a:t>ﻃﻮل</a:t>
            </a:r>
            <a:r>
              <a:rPr lang="fa-IR" dirty="0"/>
              <a:t> </a:t>
            </a:r>
            <a:r>
              <a:rPr lang="fa-IR" dirty="0" err="1"/>
              <a:t>ﻋﺪد</a:t>
            </a:r>
            <a:r>
              <a:rPr lang="fa-IR" dirty="0"/>
              <a:t> در </a:t>
            </a:r>
            <a:r>
              <a:rPr lang="fa-IR" dirty="0" err="1"/>
              <a:t>ﻗﺴﻤﺖ</a:t>
            </a:r>
            <a:r>
              <a:rPr lang="fa-IR" dirty="0"/>
              <a:t> </a:t>
            </a:r>
            <a:r>
              <a:rPr lang="fa-IR" dirty="0" err="1"/>
              <a:t>اﻋﺸﺎر</a:t>
            </a:r>
            <a:r>
              <a:rPr lang="fa-IR" dirty="0"/>
              <a:t> ،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ﺗﻮاﻧﺪ</a:t>
            </a:r>
            <a:r>
              <a:rPr lang="fa-IR" dirty="0"/>
              <a:t> </a:t>
            </a:r>
            <a:r>
              <a:rPr lang="fa-IR" dirty="0" smtClean="0"/>
              <a:t>از </a:t>
            </a:r>
            <a:r>
              <a:rPr lang="en-US" dirty="0" smtClean="0"/>
              <a:t>0 </a:t>
            </a:r>
            <a:r>
              <a:rPr lang="fa-IR" dirty="0" smtClean="0"/>
              <a:t> تا </a:t>
            </a:r>
            <a:r>
              <a:rPr lang="en-US" dirty="0" smtClean="0"/>
              <a:t>P</a:t>
            </a:r>
            <a:r>
              <a:rPr lang="fa-IR" dirty="0" smtClean="0"/>
              <a:t> باشد. </a:t>
            </a:r>
            <a:r>
              <a:rPr lang="fa-IR" dirty="0" err="1"/>
              <a:t>ﻣﻘﺪار</a:t>
            </a:r>
            <a:r>
              <a:rPr lang="fa-IR" dirty="0"/>
              <a:t> </a:t>
            </a:r>
            <a:r>
              <a:rPr lang="fa-IR" dirty="0" err="1"/>
              <a:t>ﭘﻴﺶ</a:t>
            </a:r>
            <a:r>
              <a:rPr lang="fa-IR" dirty="0"/>
              <a:t> </a:t>
            </a:r>
            <a:r>
              <a:rPr lang="fa-IR" dirty="0" err="1"/>
              <a:t>ﻓﺮض</a:t>
            </a:r>
            <a:r>
              <a:rPr lang="fa-IR" dirty="0"/>
              <a:t> آن </a:t>
            </a:r>
            <a:r>
              <a:rPr lang="en-US" dirty="0" smtClean="0"/>
              <a:t>0</a:t>
            </a:r>
            <a:r>
              <a:rPr lang="fa-IR" dirty="0" smtClean="0"/>
              <a:t> است.</a:t>
            </a:r>
            <a:endParaRPr lang="en-US" dirty="0" smtClean="0"/>
          </a:p>
          <a:p>
            <a:pPr algn="l"/>
            <a:r>
              <a:rPr lang="fa-IR" dirty="0" smtClean="0"/>
              <a:t>فضای اشغالی</a:t>
            </a: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591117"/>
              </p:ext>
            </p:extLst>
          </p:nvPr>
        </p:nvGraphicFramePr>
        <p:xfrm>
          <a:off x="4053982" y="4647722"/>
          <a:ext cx="297788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8941"/>
                <a:gridCol w="14889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Precision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Storage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1-9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 Byte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10-19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 Byte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20-28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 Byte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29-38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 Byte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6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نوع داده با تقریب </a:t>
            </a:r>
            <a:r>
              <a:rPr lang="en-US" dirty="0"/>
              <a:t>(Approximate numeric)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405054"/>
            <a:ext cx="8915400" cy="4506168"/>
          </a:xfrm>
        </p:spPr>
        <p:txBody>
          <a:bodyPr/>
          <a:lstStyle/>
          <a:p>
            <a:r>
              <a:rPr lang="fa-IR" dirty="0"/>
              <a:t>نوع داده ها ی </a:t>
            </a:r>
            <a:r>
              <a:rPr lang="en-US" dirty="0" smtClean="0"/>
              <a:t> real </a:t>
            </a:r>
            <a:r>
              <a:rPr lang="fa-IR" dirty="0"/>
              <a:t>و </a:t>
            </a:r>
            <a:r>
              <a:rPr lang="en-US" dirty="0" smtClean="0"/>
              <a:t>float [(</a:t>
            </a:r>
            <a:r>
              <a:rPr lang="en-US" dirty="0"/>
              <a:t>n</a:t>
            </a:r>
            <a:r>
              <a:rPr lang="en-US" dirty="0" smtClean="0"/>
              <a:t>)]</a:t>
            </a:r>
            <a:r>
              <a:rPr lang="fa-IR" dirty="0" smtClean="0"/>
              <a:t> برای </a:t>
            </a:r>
            <a:r>
              <a:rPr lang="fa-IR" dirty="0"/>
              <a:t>ذخیره ی </a:t>
            </a:r>
            <a:r>
              <a:rPr lang="fa-IR" dirty="0" err="1" smtClean="0"/>
              <a:t>داده‌هایی</a:t>
            </a:r>
            <a:r>
              <a:rPr lang="fa-IR" dirty="0" smtClean="0"/>
              <a:t> </a:t>
            </a:r>
            <a:r>
              <a:rPr lang="fa-IR" dirty="0"/>
              <a:t>مناسب هستند که دقت </a:t>
            </a:r>
            <a:r>
              <a:rPr lang="fa-IR" dirty="0" err="1"/>
              <a:t>مطلق</a:t>
            </a:r>
            <a:r>
              <a:rPr lang="fa-IR" dirty="0"/>
              <a:t> برای آنها ضروری نیست و داده ها ارقام بسیار کوچک و یا بسیار بزرگ را شامل می شوند. مثل داده های علمی و آماری. </a:t>
            </a:r>
            <a:endParaRPr lang="fa-IR" dirty="0" smtClean="0"/>
          </a:p>
          <a:p>
            <a:r>
              <a:rPr lang="en-US" dirty="0" smtClean="0"/>
              <a:t>n</a:t>
            </a:r>
            <a:r>
              <a:rPr lang="fa-IR" dirty="0" smtClean="0"/>
              <a:t>: </a:t>
            </a:r>
            <a:r>
              <a:rPr lang="fa-IR" dirty="0"/>
              <a:t>ت</a:t>
            </a:r>
            <a:r>
              <a:rPr lang="fa-IR" dirty="0" smtClean="0"/>
              <a:t>عداد </a:t>
            </a:r>
            <a:r>
              <a:rPr lang="fa-IR" dirty="0"/>
              <a:t>بیت های استفاده شده برای ذخیره مقدار اعشاری یک </a:t>
            </a:r>
            <a:r>
              <a:rPr lang="en-US" dirty="0"/>
              <a:t>float number </a:t>
            </a:r>
            <a:r>
              <a:rPr lang="fa-IR" dirty="0"/>
              <a:t>در نماد علمی است در نتیجه دقت و حجم ذخیره سازی را مشخص می کند.</a:t>
            </a:r>
            <a:endParaRPr lang="fa-I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428630"/>
              </p:ext>
            </p:extLst>
          </p:nvPr>
        </p:nvGraphicFramePr>
        <p:xfrm>
          <a:off x="2163653" y="3424229"/>
          <a:ext cx="868035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7434"/>
                <a:gridCol w="2791462"/>
                <a:gridCol w="279146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Data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Storage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محدوده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Float[(n)]</a:t>
                      </a:r>
                      <a:r>
                        <a:rPr lang="fa-IR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/>
                        <a:t>وابسته به </a:t>
                      </a:r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1.79E+308</a:t>
                      </a:r>
                      <a:r>
                        <a:rPr lang="en-US" baseline="0" dirty="0" smtClean="0"/>
                        <a:t> </a:t>
                      </a:r>
                      <a:r>
                        <a:rPr lang="fa-IR" baseline="0" dirty="0" smtClean="0"/>
                        <a:t>تا </a:t>
                      </a:r>
                      <a:r>
                        <a:rPr lang="en-US" baseline="0" dirty="0" smtClean="0"/>
                        <a:t>-1.79E+308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Real</a:t>
                      </a:r>
                      <a:r>
                        <a:rPr lang="fa-IR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Byte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3.40E+38 </a:t>
                      </a:r>
                      <a:r>
                        <a:rPr lang="fa-IR" baseline="0" dirty="0" smtClean="0"/>
                        <a:t> تا </a:t>
                      </a:r>
                      <a:r>
                        <a:rPr lang="en-US" baseline="0" dirty="0" smtClean="0"/>
                        <a:t>-3.40E+38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89112"/>
              </p:ext>
            </p:extLst>
          </p:nvPr>
        </p:nvGraphicFramePr>
        <p:xfrm>
          <a:off x="3551705" y="4853784"/>
          <a:ext cx="5167292" cy="1185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9066"/>
                <a:gridCol w="1929113"/>
                <a:gridCol w="1929113"/>
              </a:tblGrid>
              <a:tr h="3951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 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Precision</a:t>
                      </a:r>
                      <a:r>
                        <a:rPr lang="fa-IR" dirty="0" smtClean="0"/>
                        <a:t>(دقت)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Storage size</a:t>
                      </a:r>
                      <a:endParaRPr lang="en-US" dirty="0"/>
                    </a:p>
                  </a:txBody>
                  <a:tcPr/>
                </a:tc>
              </a:tr>
              <a:tr h="3951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1-24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 digit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Byte</a:t>
                      </a:r>
                      <a:endParaRPr lang="en-US" dirty="0"/>
                    </a:p>
                  </a:txBody>
                  <a:tcPr/>
                </a:tc>
              </a:tr>
              <a:tr h="39511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25-53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 digit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 Byte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820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مقادیر پولی (</a:t>
            </a:r>
            <a:r>
              <a:rPr lang="en-US" dirty="0"/>
              <a:t>Money , </a:t>
            </a:r>
            <a:r>
              <a:rPr lang="en-US" dirty="0" err="1"/>
              <a:t>Smallmoney</a:t>
            </a:r>
            <a:r>
              <a:rPr lang="fa-IR" dirty="0" smtClean="0"/>
              <a:t>)‍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082299"/>
              </p:ext>
            </p:extLst>
          </p:nvPr>
        </p:nvGraphicFramePr>
        <p:xfrm>
          <a:off x="2592925" y="1747234"/>
          <a:ext cx="8915400" cy="138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7333"/>
                <a:gridCol w="5112913"/>
                <a:gridCol w="1665154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Data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Range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storage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Money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-922,337,203,685,477.5808    to 922,337,203,685,477.5807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8 Byte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Smallmoney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-214,748.3648   to   214,748.3647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4 Byte 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15170" y="4211392"/>
            <a:ext cx="72894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3200" dirty="0" smtClean="0"/>
              <a:t>Bit</a:t>
            </a:r>
            <a:r>
              <a:rPr lang="fa-IR" sz="3200" dirty="0"/>
              <a:t>: </a:t>
            </a:r>
            <a:endParaRPr lang="fa-IR" sz="3200" dirty="0" smtClean="0"/>
          </a:p>
          <a:p>
            <a:pPr algn="r" rtl="1"/>
            <a:r>
              <a:rPr lang="fa-IR" dirty="0"/>
              <a:t>	</a:t>
            </a:r>
            <a:r>
              <a:rPr lang="fa-IR" dirty="0" err="1" smtClean="0"/>
              <a:t>ﻧﻮع</a:t>
            </a:r>
            <a:r>
              <a:rPr lang="fa-IR" dirty="0" smtClean="0"/>
              <a:t> </a:t>
            </a:r>
            <a:r>
              <a:rPr lang="fa-IR" dirty="0"/>
              <a:t>داده </a:t>
            </a:r>
            <a:r>
              <a:rPr lang="fa-IR" dirty="0" err="1"/>
              <a:t>ﻋﺪدي</a:t>
            </a:r>
            <a:r>
              <a:rPr lang="fa-IR" dirty="0"/>
              <a:t> </a:t>
            </a:r>
            <a:r>
              <a:rPr lang="fa-IR" dirty="0" err="1"/>
              <a:t>ﻛﻪ</a:t>
            </a:r>
            <a:r>
              <a:rPr lang="fa-IR" dirty="0"/>
              <a:t> </a:t>
            </a:r>
            <a:r>
              <a:rPr lang="fa-IR" dirty="0" err="1"/>
              <a:t>ﻣﻲ</a:t>
            </a:r>
            <a:r>
              <a:rPr lang="fa-IR" dirty="0"/>
              <a:t> </a:t>
            </a:r>
            <a:r>
              <a:rPr lang="fa-IR" dirty="0" err="1"/>
              <a:t>ﺗﻮاﻧﺪ</a:t>
            </a:r>
            <a:r>
              <a:rPr lang="fa-IR" dirty="0"/>
              <a:t> </a:t>
            </a:r>
            <a:r>
              <a:rPr lang="fa-IR" dirty="0" err="1" smtClean="0"/>
              <a:t>ﻣﻘﺎدﻳﺮ</a:t>
            </a:r>
            <a:r>
              <a:rPr lang="fa-IR" dirty="0" smtClean="0"/>
              <a:t> </a:t>
            </a:r>
            <a:r>
              <a:rPr lang="en-US" dirty="0" smtClean="0"/>
              <a:t>True</a:t>
            </a:r>
            <a:r>
              <a:rPr lang="fa-IR" dirty="0" smtClean="0"/>
              <a:t>، </a:t>
            </a:r>
            <a:r>
              <a:rPr lang="en-US" dirty="0" smtClean="0"/>
              <a:t>False</a:t>
            </a:r>
            <a:r>
              <a:rPr lang="fa-IR" dirty="0" smtClean="0"/>
              <a:t> و </a:t>
            </a:r>
            <a:r>
              <a:rPr lang="en-US" dirty="0" smtClean="0"/>
              <a:t>Null</a:t>
            </a:r>
            <a:r>
              <a:rPr lang="fa-IR" dirty="0" smtClean="0"/>
              <a:t> داشته باشد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84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845</TotalTime>
  <Words>669</Words>
  <Application>Microsoft Office PowerPoint</Application>
  <PresentationFormat>Widescreen</PresentationFormat>
  <Paragraphs>152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B Traffic</vt:lpstr>
      <vt:lpstr>B Yagut</vt:lpstr>
      <vt:lpstr>Century Gothic</vt:lpstr>
      <vt:lpstr>Tahoma</vt:lpstr>
      <vt:lpstr>Wingdings 3</vt:lpstr>
      <vt:lpstr>Wisp</vt:lpstr>
      <vt:lpstr>DataType</vt:lpstr>
      <vt:lpstr>بارم بندی</vt:lpstr>
      <vt:lpstr>انواع داده در SQL</vt:lpstr>
      <vt:lpstr>دادهﻫﺎي ﺻﺤﻴﺢ</vt:lpstr>
      <vt:lpstr>داده‌های کاراکتری</vt:lpstr>
      <vt:lpstr>اﻧﻮاع دادهﻫﺎي ﻛﺎراﻛﺘﺮي ﻳﻮﻧﻴﻜﺪ:</vt:lpstr>
      <vt:lpstr>مقادیر اعشاری             Decimal(p[,s])             Numeric(p[,s])  </vt:lpstr>
      <vt:lpstr>نوع داده با تقریب (Approximate numeric)</vt:lpstr>
      <vt:lpstr>مقادیر پولی (Money , Smallmoney)‍</vt:lpstr>
      <vt:lpstr>نوع داده ساعت و تاریخ</vt:lpstr>
      <vt:lpstr>ﻧﻮع داده دودوﻳﻲ رﺷﺘﻪاي:</vt:lpstr>
      <vt:lpstr>TSQL  (Transactional SQL)</vt:lpstr>
      <vt:lpstr>TSQL</vt:lpstr>
      <vt:lpstr>تعریف متغییر</vt:lpstr>
      <vt:lpstr>دﺳﺘﻮرات ﺷﺮطی 1- دستور IF</vt:lpstr>
      <vt:lpstr>دﺳﺘﻮرات ﺷﺮطی 1- دستور CASE</vt:lpstr>
      <vt:lpstr>دﺳﺘﻮرات ﺷﺮطی 1- دستور CASE</vt:lpstr>
      <vt:lpstr>مثال: </vt:lpstr>
      <vt:lpstr>حلقه تکرار while</vt:lpstr>
      <vt:lpstr>ﺗﻤﺮﻳﻦ : ﺑﺮﻧﺎﻣﻪاي ﻛﻪ ﺑﻴﺴﺖ ﺟﻤﻠﻪ اول ﺳﺮي ﻓﻴﺒﻮﻧﺎﭼﻲ را ﭼﺎپ ﻛﻨﺪ</vt:lpstr>
      <vt:lpstr>ﺗﻤﺮﻳﻦ : ﺑﺮﻧﺎمه‌اي ﻛﻪ ﻋﺪد ﺑﻴﺴﺖ ﻓﺎﻛﺘﻮرﻳﻞ را ﻣﺤﺎﺳﺒﻪ ﻛﻨﺪ </vt:lpstr>
      <vt:lpstr>تمرین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Windows User</cp:lastModifiedBy>
  <cp:revision>40</cp:revision>
  <dcterms:created xsi:type="dcterms:W3CDTF">2015-05-06T03:23:21Z</dcterms:created>
  <dcterms:modified xsi:type="dcterms:W3CDTF">2018-09-26T06:35:45Z</dcterms:modified>
</cp:coreProperties>
</file>