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5"/>
  </p:notesMasterIdLst>
  <p:sldIdLst>
    <p:sldId id="256" r:id="rId2"/>
    <p:sldId id="260" r:id="rId3"/>
    <p:sldId id="277" r:id="rId4"/>
    <p:sldId id="279" r:id="rId5"/>
    <p:sldId id="283" r:id="rId6"/>
    <p:sldId id="280"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19" r:id="rId24"/>
    <p:sldId id="320" r:id="rId25"/>
    <p:sldId id="301" r:id="rId26"/>
    <p:sldId id="300" r:id="rId27"/>
    <p:sldId id="302"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258" r:id="rId44"/>
  </p:sldIdLst>
  <p:sldSz cx="9144000" cy="6858000" type="screen4x3"/>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8922" autoAdjust="0"/>
  </p:normalViewPr>
  <p:slideViewPr>
    <p:cSldViewPr>
      <p:cViewPr varScale="1">
        <p:scale>
          <a:sx n="74" d="100"/>
          <a:sy n="74" d="100"/>
        </p:scale>
        <p:origin x="126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434CFC-837A-410F-B857-5D143F9EAB30}" type="datetimeFigureOut">
              <a:rPr lang="en-US" smtClean="0"/>
              <a:pPr/>
              <a:t>12/24/2016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7ADE0E-4964-4DA6-91FA-F0AC63F9A0E5}" type="slidenum">
              <a:rPr lang="en-US" smtClean="0"/>
              <a:pPr/>
              <a:t>‹#›</a:t>
            </a:fld>
            <a:endParaRPr lang="en-US"/>
          </a:p>
        </p:txBody>
      </p:sp>
    </p:spTree>
    <p:extLst>
      <p:ext uri="{BB962C8B-B14F-4D97-AF65-F5344CB8AC3E}">
        <p14:creationId xmlns:p14="http://schemas.microsoft.com/office/powerpoint/2010/main" val="4078871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3400" y="2220479"/>
            <a:ext cx="7315200" cy="1374775"/>
          </a:xfrm>
          <a:solidFill>
            <a:schemeClr val="bg1"/>
          </a:solidFill>
        </p:spPr>
        <p:txBody>
          <a:bodyPr>
            <a:normAutofit/>
          </a:bodyPr>
          <a:lstStyle>
            <a:lvl1pPr algn="ctr">
              <a:defRPr sz="4000">
                <a:solidFill>
                  <a:schemeClr val="tx1"/>
                </a:solidFill>
              </a:defRPr>
            </a:lvl1pPr>
          </a:lstStyle>
          <a:p>
            <a:r>
              <a:rPr lang="fa-IR" dirty="0" smtClean="0"/>
              <a:t>برای ویرایش متن اصلی کلیک کنید</a:t>
            </a:r>
            <a:endParaRPr lang="en-US" dirty="0"/>
          </a:p>
        </p:txBody>
      </p:sp>
      <p:sp>
        <p:nvSpPr>
          <p:cNvPr id="3" name="Subtitle 2"/>
          <p:cNvSpPr>
            <a:spLocks noGrp="1"/>
          </p:cNvSpPr>
          <p:nvPr>
            <p:ph type="subTitle" idx="1" hasCustomPrompt="1"/>
          </p:nvPr>
        </p:nvSpPr>
        <p:spPr>
          <a:xfrm>
            <a:off x="990600" y="3290454"/>
            <a:ext cx="6400800" cy="914400"/>
          </a:xfrm>
        </p:spPr>
        <p:txBody>
          <a:bodyPr>
            <a:normAutofit/>
          </a:bodyPr>
          <a:lstStyle>
            <a:lvl1pPr marL="0" indent="0" algn="ctr">
              <a:buNone/>
              <a:defRPr sz="28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a-IR" dirty="0" smtClean="0"/>
              <a:t>برای ویرایش عنوان کلیک کنید</a:t>
            </a:r>
            <a:endParaRPr lang="en-US" dirty="0"/>
          </a:p>
        </p:txBody>
      </p:sp>
      <p:sp>
        <p:nvSpPr>
          <p:cNvPr id="4" name="Date Placeholder 3"/>
          <p:cNvSpPr>
            <a:spLocks noGrp="1"/>
          </p:cNvSpPr>
          <p:nvPr>
            <p:ph type="dt" sz="half" idx="10"/>
          </p:nvPr>
        </p:nvSpPr>
        <p:spPr>
          <a:xfrm>
            <a:off x="5029200" y="6324600"/>
            <a:ext cx="2133600" cy="365125"/>
          </a:xfrm>
          <a:prstGeom prst="rect">
            <a:avLst/>
          </a:prstGeom>
        </p:spPr>
        <p:txBody>
          <a:bodyPr/>
          <a:lstStyle/>
          <a:p>
            <a:fld id="{965F790D-51C0-40F0-82EE-D9E780449C88}" type="datetime1">
              <a:rPr lang="en-US" smtClean="0"/>
              <a:pPr/>
              <a:t>12/24/2016</a:t>
            </a:fld>
            <a:endParaRPr lang="en-US"/>
          </a:p>
        </p:txBody>
      </p:sp>
      <p:sp>
        <p:nvSpPr>
          <p:cNvPr id="5" name="Footer Placeholder 4"/>
          <p:cNvSpPr>
            <a:spLocks noGrp="1"/>
          </p:cNvSpPr>
          <p:nvPr>
            <p:ph type="ftr" sz="quarter" idx="11"/>
          </p:nvPr>
        </p:nvSpPr>
        <p:spPr/>
        <p:txBody>
          <a:bodyPr/>
          <a:lstStyle/>
          <a:p>
            <a:r>
              <a:rPr lang="fa-IR" smtClean="0"/>
              <a:t>اشاره‌گرها -فرهادي</a:t>
            </a:r>
            <a:endParaRPr lang="en-US" dirty="0"/>
          </a:p>
        </p:txBody>
      </p:sp>
      <p:sp>
        <p:nvSpPr>
          <p:cNvPr id="8" name="Text Placeholder 7"/>
          <p:cNvSpPr>
            <a:spLocks noGrp="1"/>
          </p:cNvSpPr>
          <p:nvPr>
            <p:ph type="body" sz="quarter" idx="13" hasCustomPrompt="1"/>
          </p:nvPr>
        </p:nvSpPr>
        <p:spPr>
          <a:xfrm>
            <a:off x="1981200" y="4419600"/>
            <a:ext cx="4343400" cy="609600"/>
          </a:xfrm>
        </p:spPr>
        <p:txBody>
          <a:bodyPr>
            <a:noAutofit/>
          </a:bodyPr>
          <a:lstStyle>
            <a:lvl1pPr algn="ctr">
              <a:buNone/>
              <a:defRPr sz="2400" baseline="0"/>
            </a:lvl1pPr>
          </a:lstStyle>
          <a:p>
            <a:pPr lvl="0"/>
            <a:r>
              <a:rPr lang="fa-IR" dirty="0" smtClean="0"/>
              <a:t>برای ویرایش ارائه دهنده کلیک کنید</a:t>
            </a:r>
            <a:endParaRPr lang="en-US" dirty="0"/>
          </a:p>
        </p:txBody>
      </p:sp>
      <p:sp>
        <p:nvSpPr>
          <p:cNvPr id="10" name="Text Placeholder 9"/>
          <p:cNvSpPr>
            <a:spLocks noGrp="1"/>
          </p:cNvSpPr>
          <p:nvPr>
            <p:ph type="body" sz="quarter" idx="15" hasCustomPrompt="1"/>
          </p:nvPr>
        </p:nvSpPr>
        <p:spPr>
          <a:xfrm>
            <a:off x="2209800" y="5029200"/>
            <a:ext cx="4114800" cy="457200"/>
          </a:xfrm>
        </p:spPr>
        <p:txBody>
          <a:bodyPr>
            <a:noAutofit/>
          </a:bodyPr>
          <a:lstStyle>
            <a:lvl1pPr algn="ctr">
              <a:buNone/>
              <a:defRPr sz="1600" baseline="0"/>
            </a:lvl1pPr>
          </a:lstStyle>
          <a:p>
            <a:pPr lvl="0"/>
            <a:r>
              <a:rPr lang="fa-IR" dirty="0" smtClean="0"/>
              <a:t>برای ویرایش ایمیل کلیک کنید</a:t>
            </a:r>
            <a:endParaRPr lang="en-US" dirty="0"/>
          </a:p>
        </p:txBody>
      </p:sp>
      <p:sp>
        <p:nvSpPr>
          <p:cNvPr id="14" name="Title Placeholder 1"/>
          <p:cNvSpPr txBox="1">
            <a:spLocks/>
          </p:cNvSpPr>
          <p:nvPr userDrawn="1"/>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fa-IR" sz="2600" b="0" i="0" u="none" strike="noStrike" kern="1200" cap="none" spc="0" normalizeH="0" baseline="0" noProof="0" dirty="0" smtClean="0">
                <a:ln>
                  <a:noFill/>
                </a:ln>
                <a:solidFill>
                  <a:schemeClr val="bg1"/>
                </a:solidFill>
                <a:effectLst/>
                <a:uLnTx/>
                <a:uFillTx/>
                <a:latin typeface="+mj-lt"/>
                <a:ea typeface="+mj-ea"/>
                <a:cs typeface="B Titr" pitchFamily="2" charset="-78"/>
              </a:rPr>
              <a:t>دانشگاه صنعتی شاهرود، مرکز آموزش‌های الکترونیکی</a:t>
            </a:r>
            <a:endParaRPr kumimoji="0" lang="en-US" sz="2600" b="0" i="0" u="none" strike="noStrike" kern="1200" cap="none" spc="0" normalizeH="0" baseline="0" noProof="0" dirty="0">
              <a:ln>
                <a:noFill/>
              </a:ln>
              <a:solidFill>
                <a:schemeClr val="bg1"/>
              </a:solidFill>
              <a:effectLst/>
              <a:uLnTx/>
              <a:uFillTx/>
              <a:latin typeface="+mj-lt"/>
              <a:ea typeface="+mj-ea"/>
              <a:cs typeface="B Titr" pitchFamily="2" charset="-78"/>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029200" y="6324600"/>
            <a:ext cx="2133600" cy="365125"/>
          </a:xfrm>
          <a:prstGeom prst="rect">
            <a:avLst/>
          </a:prstGeom>
        </p:spPr>
        <p:txBody>
          <a:bodyPr/>
          <a:lstStyle/>
          <a:p>
            <a:fld id="{478F3E5E-8E53-46E3-8D62-A25A766E2FF8}" type="datetime1">
              <a:rPr lang="en-US" smtClean="0"/>
              <a:pPr/>
              <a:t>12/24/2016</a:t>
            </a:fld>
            <a:endParaRPr lang="en-US"/>
          </a:p>
        </p:txBody>
      </p:sp>
      <p:sp>
        <p:nvSpPr>
          <p:cNvPr id="5" name="Footer Placeholder 4"/>
          <p:cNvSpPr>
            <a:spLocks noGrp="1"/>
          </p:cNvSpPr>
          <p:nvPr>
            <p:ph type="ftr" sz="quarter" idx="11"/>
          </p:nvPr>
        </p:nvSpPr>
        <p:spPr/>
        <p:txBody>
          <a:bodyPr/>
          <a:lstStyle/>
          <a:p>
            <a:r>
              <a:rPr lang="fa-IR" smtClean="0"/>
              <a:t>اشاره‌گرها -فرهادي</a:t>
            </a:r>
            <a:endParaRPr lang="en-US"/>
          </a:p>
        </p:txBody>
      </p:sp>
      <p:sp>
        <p:nvSpPr>
          <p:cNvPr id="8" name="Text Placeholder 7"/>
          <p:cNvSpPr>
            <a:spLocks noGrp="1"/>
          </p:cNvSpPr>
          <p:nvPr>
            <p:ph type="body" sz="quarter" idx="13" hasCustomPrompt="1"/>
          </p:nvPr>
        </p:nvSpPr>
        <p:spPr>
          <a:xfrm>
            <a:off x="1828800" y="4419600"/>
            <a:ext cx="4343400" cy="609600"/>
          </a:xfrm>
        </p:spPr>
        <p:txBody>
          <a:bodyPr>
            <a:noAutofit/>
          </a:bodyPr>
          <a:lstStyle>
            <a:lvl1pPr algn="ctr">
              <a:buNone/>
              <a:defRPr sz="2400" baseline="0"/>
            </a:lvl1pPr>
          </a:lstStyle>
          <a:p>
            <a:pPr lvl="0"/>
            <a:r>
              <a:rPr lang="fa-IR" dirty="0" smtClean="0"/>
              <a:t>برای ویرایش ارائه دهنده کلیک کنید</a:t>
            </a:r>
            <a:endParaRPr lang="en-US" dirty="0"/>
          </a:p>
        </p:txBody>
      </p:sp>
      <p:sp>
        <p:nvSpPr>
          <p:cNvPr id="10" name="Text Placeholder 9"/>
          <p:cNvSpPr>
            <a:spLocks noGrp="1"/>
          </p:cNvSpPr>
          <p:nvPr>
            <p:ph type="body" sz="quarter" idx="15" hasCustomPrompt="1"/>
          </p:nvPr>
        </p:nvSpPr>
        <p:spPr>
          <a:xfrm>
            <a:off x="1828800" y="5181600"/>
            <a:ext cx="4114800" cy="457200"/>
          </a:xfrm>
        </p:spPr>
        <p:txBody>
          <a:bodyPr>
            <a:noAutofit/>
          </a:bodyPr>
          <a:lstStyle>
            <a:lvl1pPr algn="ctr">
              <a:buNone/>
              <a:defRPr sz="1600" baseline="0"/>
            </a:lvl1pPr>
          </a:lstStyle>
          <a:p>
            <a:pPr lvl="0"/>
            <a:r>
              <a:rPr lang="fa-IR" dirty="0" smtClean="0"/>
              <a:t>برای ویرایش ایمیل کلیک کنید</a:t>
            </a:r>
            <a:endParaRPr lang="en-US" dirty="0"/>
          </a:p>
        </p:txBody>
      </p:sp>
      <p:sp>
        <p:nvSpPr>
          <p:cNvPr id="14" name="Title Placeholder 1"/>
          <p:cNvSpPr txBox="1">
            <a:spLocks/>
          </p:cNvSpPr>
          <p:nvPr userDrawn="1"/>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fa-IR" sz="2600" b="0" i="0" u="none" strike="noStrike" kern="1200" cap="none" spc="0" normalizeH="0" baseline="0" noProof="0" dirty="0" smtClean="0">
                <a:ln>
                  <a:noFill/>
                </a:ln>
                <a:solidFill>
                  <a:schemeClr val="bg1"/>
                </a:solidFill>
                <a:effectLst/>
                <a:uLnTx/>
                <a:uFillTx/>
                <a:latin typeface="+mj-lt"/>
                <a:ea typeface="+mj-ea"/>
                <a:cs typeface="B Titr" pitchFamily="2" charset="-78"/>
              </a:rPr>
              <a:t>دانشگاه صنعتی شاهرود، مرکز آموزش‌های الکترونیکی</a:t>
            </a:r>
            <a:endParaRPr kumimoji="0" lang="en-US" sz="2600" b="0" i="0" u="none" strike="noStrike" kern="1200" cap="none" spc="0" normalizeH="0" baseline="0" noProof="0" dirty="0">
              <a:ln>
                <a:noFill/>
              </a:ln>
              <a:solidFill>
                <a:schemeClr val="bg1"/>
              </a:solidFill>
              <a:effectLst/>
              <a:uLnTx/>
              <a:uFillTx/>
              <a:latin typeface="+mj-lt"/>
              <a:ea typeface="+mj-ea"/>
              <a:cs typeface="B Titr" pitchFamily="2" charset="-78"/>
            </a:endParaRPr>
          </a:p>
        </p:txBody>
      </p:sp>
      <p:sp>
        <p:nvSpPr>
          <p:cNvPr id="17" name="TextBox 16"/>
          <p:cNvSpPr txBox="1"/>
          <p:nvPr userDrawn="1"/>
        </p:nvSpPr>
        <p:spPr>
          <a:xfrm>
            <a:off x="304800" y="2873514"/>
            <a:ext cx="8534400" cy="707886"/>
          </a:xfrm>
          <a:prstGeom prst="rect">
            <a:avLst/>
          </a:prstGeom>
          <a:noFill/>
        </p:spPr>
        <p:txBody>
          <a:bodyPr wrap="square" rtlCol="0">
            <a:spAutoFit/>
          </a:bodyPr>
          <a:lstStyle/>
          <a:p>
            <a:pPr algn="ctr" defTabSz="914400" rtl="1" eaLnBrk="1" latinLnBrk="0" hangingPunct="1">
              <a:spcBef>
                <a:spcPct val="0"/>
              </a:spcBef>
              <a:buNone/>
            </a:pPr>
            <a:r>
              <a:rPr lang="fa-IR" sz="4000" kern="1200" baseline="0" dirty="0" smtClean="0">
                <a:solidFill>
                  <a:schemeClr val="tx1"/>
                </a:solidFill>
                <a:latin typeface="+mj-lt"/>
                <a:ea typeface="+mj-ea"/>
                <a:cs typeface="B Titr" pitchFamily="2" charset="-78"/>
              </a:rPr>
              <a:t>با تشکر از توجه شما</a:t>
            </a:r>
            <a:endParaRPr lang="en-US" sz="4000" kern="1200" baseline="0" dirty="0" smtClean="0">
              <a:solidFill>
                <a:schemeClr val="tx1"/>
              </a:solidFill>
              <a:latin typeface="+mj-lt"/>
              <a:ea typeface="+mj-ea"/>
              <a:cs typeface="B Titr" pitchFamily="2" charset="-78"/>
            </a:endParaRPr>
          </a:p>
        </p:txBody>
      </p:sp>
      <p:sp>
        <p:nvSpPr>
          <p:cNvPr id="9" name="Slide Number Placeholder 3"/>
          <p:cNvSpPr>
            <a:spLocks noGrp="1"/>
          </p:cNvSpPr>
          <p:nvPr>
            <p:ph type="sldNum" sz="quarter" idx="12"/>
          </p:nvPr>
        </p:nvSpPr>
        <p:spPr>
          <a:xfrm>
            <a:off x="76200" y="6324600"/>
            <a:ext cx="838200" cy="365125"/>
          </a:xfrm>
        </p:spPr>
        <p:txBody>
          <a:bodyPr/>
          <a:lstStyle/>
          <a:p>
            <a:fld id="{6A94BF41-C151-4BD2-8E48-9E658513A674}"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a-IR" dirty="0" smtClean="0"/>
              <a:t>برای ویرایش متن اصلی کلیک کنید</a:t>
            </a:r>
            <a:endParaRPr lang="en-US" dirty="0"/>
          </a:p>
        </p:txBody>
      </p:sp>
      <p:sp>
        <p:nvSpPr>
          <p:cNvPr id="3" name="Content Placeholder 2"/>
          <p:cNvSpPr>
            <a:spLocks noGrp="1"/>
          </p:cNvSpPr>
          <p:nvPr>
            <p:ph idx="1" hasCustomPrompt="1"/>
          </p:nvPr>
        </p:nvSpPr>
        <p:spPr/>
        <p:txBody>
          <a:bodyPr/>
          <a:lstStyle>
            <a:lvl2pPr>
              <a:defRPr baseline="0"/>
            </a:lvl2pPr>
            <a:lvl4pPr>
              <a:defRPr baseline="0"/>
            </a:lvl4pPr>
            <a:lvl5pPr>
              <a:defRPr baseline="0"/>
            </a:lvl5pPr>
          </a:lstStyle>
          <a:p>
            <a:pPr lvl="0"/>
            <a:r>
              <a:rPr lang="fa-IR" dirty="0" smtClean="0"/>
              <a:t>برای ویرایش متن اصلی کلیک کنید</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sp>
        <p:nvSpPr>
          <p:cNvPr id="4" name="Date Placeholder 3"/>
          <p:cNvSpPr>
            <a:spLocks noGrp="1"/>
          </p:cNvSpPr>
          <p:nvPr>
            <p:ph type="dt" sz="half" idx="10"/>
          </p:nvPr>
        </p:nvSpPr>
        <p:spPr>
          <a:xfrm>
            <a:off x="4876800" y="6324600"/>
            <a:ext cx="2133600" cy="365125"/>
          </a:xfrm>
          <a:prstGeom prst="rect">
            <a:avLst/>
          </a:prstGeom>
        </p:spPr>
        <p:txBody>
          <a:bodyPr/>
          <a:lstStyle/>
          <a:p>
            <a:fld id="{5836F5EF-8EE7-42E7-9537-446FC01E2198}" type="datetime1">
              <a:rPr lang="en-US" smtClean="0"/>
              <a:pPr/>
              <a:t>12/24/2016</a:t>
            </a:fld>
            <a:endParaRPr lang="en-US"/>
          </a:p>
        </p:txBody>
      </p:sp>
      <p:sp>
        <p:nvSpPr>
          <p:cNvPr id="5" name="Footer Placeholder 4"/>
          <p:cNvSpPr>
            <a:spLocks noGrp="1"/>
          </p:cNvSpPr>
          <p:nvPr>
            <p:ph type="ftr" sz="quarter" idx="11"/>
          </p:nvPr>
        </p:nvSpPr>
        <p:spPr/>
        <p:txBody>
          <a:bodyPr/>
          <a:lstStyle/>
          <a:p>
            <a:r>
              <a:rPr lang="fa-IR" smtClean="0"/>
              <a:t>اشاره‌گرها -فرهادي</a:t>
            </a:r>
            <a:endParaRPr lang="en-US"/>
          </a:p>
        </p:txBody>
      </p:sp>
      <p:sp>
        <p:nvSpPr>
          <p:cNvPr id="6" name="Slide Number Placeholder 5"/>
          <p:cNvSpPr>
            <a:spLocks noGrp="1"/>
          </p:cNvSpPr>
          <p:nvPr>
            <p:ph type="sldNum" sz="quarter" idx="12"/>
          </p:nvPr>
        </p:nvSpPr>
        <p:spPr/>
        <p:txBody>
          <a:bodyPr/>
          <a:lstStyle/>
          <a:p>
            <a:fld id="{7F8B5327-662B-486C-A55F-C826F1128C71}"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E62DD3F-C3C8-40CA-9DB2-622B7B79C7EC}" type="datetime1">
              <a:rPr lang="en-US" smtClean="0"/>
              <a:pPr/>
              <a:t>12/24/2016</a:t>
            </a:fld>
            <a:endParaRPr lang="en-US"/>
          </a:p>
        </p:txBody>
      </p:sp>
      <p:sp>
        <p:nvSpPr>
          <p:cNvPr id="6" name="Footer Placeholder 5"/>
          <p:cNvSpPr>
            <a:spLocks noGrp="1"/>
          </p:cNvSpPr>
          <p:nvPr>
            <p:ph type="ftr" sz="quarter" idx="11"/>
          </p:nvPr>
        </p:nvSpPr>
        <p:spPr/>
        <p:txBody>
          <a:bodyPr/>
          <a:lstStyle/>
          <a:p>
            <a:r>
              <a:rPr lang="fa-IR" smtClean="0"/>
              <a:t>اشاره‌گرها -فرهادي</a:t>
            </a:r>
            <a:endParaRPr lang="en-US"/>
          </a:p>
        </p:txBody>
      </p:sp>
      <p:sp>
        <p:nvSpPr>
          <p:cNvPr id="7" name="Slide Number Placeholder 6"/>
          <p:cNvSpPr>
            <a:spLocks noGrp="1"/>
          </p:cNvSpPr>
          <p:nvPr>
            <p:ph type="sldNum" sz="quarter" idx="12"/>
          </p:nvPr>
        </p:nvSpPr>
        <p:spPr/>
        <p:txBody>
          <a:bodyPr/>
          <a:lstStyle/>
          <a:p>
            <a:fld id="{7F8B5327-662B-486C-A55F-C826F1128C71}"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029200" y="6340475"/>
            <a:ext cx="2133600" cy="365125"/>
          </a:xfrm>
          <a:prstGeom prst="rect">
            <a:avLst/>
          </a:prstGeom>
        </p:spPr>
        <p:txBody>
          <a:bodyPr/>
          <a:lstStyle/>
          <a:p>
            <a:fld id="{09D3FA76-8D75-40CE-AD57-062B0FC330B9}" type="datetime1">
              <a:rPr lang="en-US" smtClean="0"/>
              <a:pPr/>
              <a:t>12/24/2016</a:t>
            </a:fld>
            <a:endParaRPr lang="en-US"/>
          </a:p>
        </p:txBody>
      </p:sp>
      <p:sp>
        <p:nvSpPr>
          <p:cNvPr id="8" name="Footer Placeholder 7"/>
          <p:cNvSpPr>
            <a:spLocks noGrp="1"/>
          </p:cNvSpPr>
          <p:nvPr>
            <p:ph type="ftr" sz="quarter" idx="11"/>
          </p:nvPr>
        </p:nvSpPr>
        <p:spPr/>
        <p:txBody>
          <a:bodyPr/>
          <a:lstStyle/>
          <a:p>
            <a:r>
              <a:rPr lang="fa-IR" smtClean="0"/>
              <a:t>اشاره‌گرها -فرهادي</a:t>
            </a:r>
            <a:endParaRPr lang="en-US"/>
          </a:p>
        </p:txBody>
      </p:sp>
      <p:sp>
        <p:nvSpPr>
          <p:cNvPr id="9" name="Slide Number Placeholder 8"/>
          <p:cNvSpPr>
            <a:spLocks noGrp="1"/>
          </p:cNvSpPr>
          <p:nvPr>
            <p:ph type="sldNum" sz="quarter" idx="12"/>
          </p:nvPr>
        </p:nvSpPr>
        <p:spPr/>
        <p:txBody>
          <a:bodyPr/>
          <a:lstStyle/>
          <a:p>
            <a:fld id="{7F8B5327-662B-486C-A55F-C826F1128C71}"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029200" y="6324600"/>
            <a:ext cx="2133600" cy="365125"/>
          </a:xfrm>
          <a:prstGeom prst="rect">
            <a:avLst/>
          </a:prstGeom>
        </p:spPr>
        <p:txBody>
          <a:bodyPr/>
          <a:lstStyle/>
          <a:p>
            <a:fld id="{CAA394E1-0826-4E31-B57D-7800AC4093F3}" type="datetime1">
              <a:rPr lang="en-US" smtClean="0"/>
              <a:pPr/>
              <a:t>12/24/2016</a:t>
            </a:fld>
            <a:endParaRPr lang="en-US"/>
          </a:p>
        </p:txBody>
      </p:sp>
      <p:sp>
        <p:nvSpPr>
          <p:cNvPr id="4" name="Footer Placeholder 3"/>
          <p:cNvSpPr>
            <a:spLocks noGrp="1"/>
          </p:cNvSpPr>
          <p:nvPr>
            <p:ph type="ftr" sz="quarter" idx="11"/>
          </p:nvPr>
        </p:nvSpPr>
        <p:spPr/>
        <p:txBody>
          <a:bodyPr/>
          <a:lstStyle/>
          <a:p>
            <a:r>
              <a:rPr lang="fa-IR" smtClean="0"/>
              <a:t>اشاره‌گرها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r>
              <a:rPr lang="fa-IR" dirty="0" smtClean="0"/>
              <a:t>برای ویرایش متن اصلی کلیک کنید</a:t>
            </a:r>
            <a:endParaRPr lang="en-US" dirty="0"/>
          </a:p>
        </p:txBody>
      </p:sp>
      <p:sp>
        <p:nvSpPr>
          <p:cNvPr id="3" name="Text Placeholder 2"/>
          <p:cNvSpPr>
            <a:spLocks noGrp="1"/>
          </p:cNvSpPr>
          <p:nvPr>
            <p:ph type="body" idx="1"/>
          </p:nvPr>
        </p:nvSpPr>
        <p:spPr>
          <a:xfrm>
            <a:off x="457200" y="1570037"/>
            <a:ext cx="7467600" cy="4449763"/>
          </a:xfrm>
          <a:prstGeom prst="rect">
            <a:avLst/>
          </a:prstGeom>
        </p:spPr>
        <p:txBody>
          <a:bodyPr vert="horz" lIns="91440" tIns="45720" rIns="91440" bIns="45720" rtlCol="0">
            <a:normAutofit/>
          </a:bodyPr>
          <a:lstStyle/>
          <a:p>
            <a:pPr lvl="0"/>
            <a:r>
              <a:rPr lang="fa-IR" dirty="0" smtClean="0"/>
              <a:t>برای ویرایش متن اصلی کلیک کنید</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sp>
        <p:nvSpPr>
          <p:cNvPr id="5" name="Footer Placeholder 4"/>
          <p:cNvSpPr>
            <a:spLocks noGrp="1"/>
          </p:cNvSpPr>
          <p:nvPr>
            <p:ph type="ftr" sz="quarter" idx="3"/>
          </p:nvPr>
        </p:nvSpPr>
        <p:spPr>
          <a:xfrm>
            <a:off x="1752600" y="6324600"/>
            <a:ext cx="2895600" cy="365125"/>
          </a:xfrm>
          <a:prstGeom prst="rect">
            <a:avLst/>
          </a:prstGeom>
        </p:spPr>
        <p:txBody>
          <a:bodyPr vert="horz" lIns="91440" tIns="45720" rIns="91440" bIns="45720" rtlCol="0" anchor="ctr"/>
          <a:lstStyle>
            <a:lvl1pPr algn="ctr" rtl="1">
              <a:defRPr sz="1200">
                <a:solidFill>
                  <a:schemeClr val="tx1">
                    <a:tint val="75000"/>
                  </a:schemeClr>
                </a:solidFill>
              </a:defRPr>
            </a:lvl1pPr>
          </a:lstStyle>
          <a:p>
            <a:r>
              <a:rPr lang="fa-IR" smtClean="0"/>
              <a:t>اشاره‌گرها -فرهادي</a:t>
            </a:r>
            <a:endParaRPr lang="en-US" dirty="0"/>
          </a:p>
        </p:txBody>
      </p:sp>
      <p:sp>
        <p:nvSpPr>
          <p:cNvPr id="6" name="Slide Number Placeholder 5"/>
          <p:cNvSpPr>
            <a:spLocks noGrp="1"/>
          </p:cNvSpPr>
          <p:nvPr>
            <p:ph type="sldNum" sz="quarter" idx="4"/>
          </p:nvPr>
        </p:nvSpPr>
        <p:spPr>
          <a:xfrm>
            <a:off x="76200" y="6324600"/>
            <a:ext cx="838200" cy="365125"/>
          </a:xfrm>
          <a:prstGeom prst="rect">
            <a:avLst/>
          </a:prstGeom>
        </p:spPr>
        <p:txBody>
          <a:bodyPr vert="horz" lIns="91440" tIns="45720" rIns="91440" bIns="45720" rtlCol="0" anchor="ctr"/>
          <a:lstStyle>
            <a:lvl1pPr algn="ctr" rtl="1">
              <a:defRPr sz="1200">
                <a:solidFill>
                  <a:schemeClr val="tx1">
                    <a:tint val="75000"/>
                  </a:schemeClr>
                </a:solidFill>
              </a:defRPr>
            </a:lvl1pPr>
          </a:lstStyle>
          <a:p>
            <a:fld id="{7F8B5327-662B-486C-A55F-C826F1128C71}" type="slidenum">
              <a:rPr lang="en-US" smtClean="0"/>
              <a:pPr/>
              <a:t>‹#›</a:t>
            </a:fld>
            <a:endParaRPr lang="en-US" dirty="0"/>
          </a:p>
        </p:txBody>
      </p:sp>
      <p:pic>
        <p:nvPicPr>
          <p:cNvPr id="11" name="Picture 34" descr="circle2"/>
          <p:cNvPicPr>
            <a:picLocks noChangeAspect="1" noChangeArrowheads="1"/>
          </p:cNvPicPr>
          <p:nvPr userDrawn="1"/>
        </p:nvPicPr>
        <p:blipFill>
          <a:blip r:embed="rId8" cstate="print"/>
          <a:srcRect/>
          <a:stretch>
            <a:fillRect/>
          </a:stretch>
        </p:blipFill>
        <p:spPr bwMode="auto">
          <a:xfrm flipH="1">
            <a:off x="5562600" y="4055555"/>
            <a:ext cx="3581400" cy="2802445"/>
          </a:xfrm>
          <a:prstGeom prst="rect">
            <a:avLst/>
          </a:prstGeom>
          <a:noFill/>
          <a:ln w="9525">
            <a:noFill/>
            <a:miter lim="800000"/>
            <a:headEnd/>
            <a:tailEnd/>
          </a:ln>
        </p:spPr>
      </p:pic>
      <p:sp>
        <p:nvSpPr>
          <p:cNvPr id="12" name="Oval 37"/>
          <p:cNvSpPr>
            <a:spLocks noChangeArrowheads="1"/>
          </p:cNvSpPr>
          <p:nvPr userDrawn="1"/>
        </p:nvSpPr>
        <p:spPr bwMode="auto">
          <a:xfrm>
            <a:off x="7772400" y="29585"/>
            <a:ext cx="1295400" cy="1295400"/>
          </a:xfrm>
          <a:prstGeom prst="ellipse">
            <a:avLst/>
          </a:prstGeom>
          <a:solidFill>
            <a:srgbClr val="000080"/>
          </a:solidFill>
          <a:ln w="9525">
            <a:noFill/>
            <a:round/>
            <a:headEnd/>
            <a:tailEnd/>
          </a:ln>
          <a:effectLst/>
        </p:spPr>
        <p:txBody>
          <a:bodyPr wrap="none" anchor="ctr"/>
          <a:lstStyle/>
          <a:p>
            <a:pPr algn="r" rtl="1"/>
            <a:endParaRPr lang="en-US"/>
          </a:p>
        </p:txBody>
      </p:sp>
      <p:pic>
        <p:nvPicPr>
          <p:cNvPr id="14" name="Picture 3" descr="C:\Users\Smh\Desktop\majazi-Logo-name.png"/>
          <p:cNvPicPr>
            <a:picLocks noChangeAspect="1" noChangeArrowheads="1"/>
          </p:cNvPicPr>
          <p:nvPr userDrawn="1"/>
        </p:nvPicPr>
        <p:blipFill>
          <a:blip r:embed="rId9" cstate="print"/>
          <a:srcRect/>
          <a:stretch>
            <a:fillRect/>
          </a:stretch>
        </p:blipFill>
        <p:spPr bwMode="auto">
          <a:xfrm>
            <a:off x="7874868" y="1359191"/>
            <a:ext cx="1037022" cy="622009"/>
          </a:xfrm>
          <a:prstGeom prst="rect">
            <a:avLst/>
          </a:prstGeom>
          <a:noFill/>
        </p:spPr>
      </p:pic>
      <p:sp>
        <p:nvSpPr>
          <p:cNvPr id="15" name="Date Placeholder 3"/>
          <p:cNvSpPr>
            <a:spLocks noGrp="1"/>
          </p:cNvSpPr>
          <p:nvPr>
            <p:ph type="dt" sz="half" idx="2"/>
          </p:nvPr>
        </p:nvSpPr>
        <p:spPr>
          <a:xfrm>
            <a:off x="5105400" y="6324600"/>
            <a:ext cx="2133600" cy="365125"/>
          </a:xfrm>
          <a:prstGeom prst="rect">
            <a:avLst/>
          </a:prstGeom>
        </p:spPr>
        <p:txBody>
          <a:bodyPr vert="horz" lIns="91440" tIns="45720" rIns="91440" bIns="45720" rtlCol="0" anchor="ctr"/>
          <a:lstStyle>
            <a:lvl1pPr algn="r" rtl="1">
              <a:defRPr sz="1200">
                <a:solidFill>
                  <a:schemeClr val="tx1">
                    <a:tint val="75000"/>
                  </a:schemeClr>
                </a:solidFill>
              </a:defRPr>
            </a:lvl1pPr>
          </a:lstStyle>
          <a:p>
            <a:fld id="{187D0F2A-87FB-444D-A379-44F7F6531ADF}" type="datetime1">
              <a:rPr lang="en-US" smtClean="0"/>
              <a:pPr/>
              <a:t>12/24/2016</a:t>
            </a:fld>
            <a:endParaRPr lang="en-US"/>
          </a:p>
        </p:txBody>
      </p:sp>
      <p:pic>
        <p:nvPicPr>
          <p:cNvPr id="1027" name="Picture 3"/>
          <p:cNvPicPr>
            <a:picLocks noChangeAspect="1" noChangeArrowheads="1"/>
          </p:cNvPicPr>
          <p:nvPr userDrawn="1"/>
        </p:nvPicPr>
        <p:blipFill>
          <a:blip r:embed="rId10" cstate="print">
            <a:extLst>
              <a:ext uri="{28A0092B-C50C-407E-A947-70E740481C1C}">
                <a14:useLocalDpi xmlns:a14="http://schemas.microsoft.com/office/drawing/2010/main" val="0"/>
              </a:ext>
            </a:extLst>
          </a:blip>
          <a:stretch>
            <a:fillRect/>
          </a:stretch>
        </p:blipFill>
        <p:spPr bwMode="auto">
          <a:xfrm>
            <a:off x="8000650" y="162935"/>
            <a:ext cx="818002"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5" r:id="rId1"/>
    <p:sldLayoutId id="2147483694" r:id="rId2"/>
    <p:sldLayoutId id="2147483686" r:id="rId3"/>
    <p:sldLayoutId id="2147483688" r:id="rId4"/>
    <p:sldLayoutId id="2147483689" r:id="rId5"/>
    <p:sldLayoutId id="2147483690" r:id="rId6"/>
  </p:sldLayoutIdLst>
  <p:timing>
    <p:tnLst>
      <p:par>
        <p:cTn id="1" dur="indefinite" restart="never" nodeType="tmRoot"/>
      </p:par>
    </p:tnLst>
  </p:timing>
  <p:hf hdr="0" dt="0"/>
  <p:txStyles>
    <p:titleStyle>
      <a:lvl1pPr algn="l" defTabSz="914400" rtl="1" eaLnBrk="1" latinLnBrk="0" hangingPunct="1">
        <a:spcBef>
          <a:spcPct val="0"/>
        </a:spcBef>
        <a:buNone/>
        <a:defRPr sz="2600" kern="1200" baseline="0">
          <a:solidFill>
            <a:schemeClr val="bg1"/>
          </a:solidFill>
          <a:latin typeface="+mj-lt"/>
          <a:ea typeface="+mj-ea"/>
          <a:cs typeface="B Titr" pitchFamily="2" charset="-78"/>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B Nazanin" pitchFamily="2" charset="-78"/>
        </a:defRPr>
      </a:lvl1pPr>
      <a:lvl2pPr marL="742950" indent="-285750" algn="r" defTabSz="914400" rtl="1" eaLnBrk="1" latinLnBrk="0" hangingPunct="1">
        <a:spcBef>
          <a:spcPct val="20000"/>
        </a:spcBef>
        <a:buFont typeface="Arial" pitchFamily="34" charset="0"/>
        <a:buChar char="–"/>
        <a:defRPr sz="2800" kern="1200" baseline="0">
          <a:solidFill>
            <a:schemeClr val="tx1"/>
          </a:solidFill>
          <a:latin typeface="+mn-lt"/>
          <a:ea typeface="+mn-ea"/>
          <a:cs typeface="B Nazanin" pitchFamily="2" charset="-78"/>
        </a:defRPr>
      </a:lvl2pPr>
      <a:lvl3pPr marL="1143000" indent="-228600" algn="r" defTabSz="914400" rtl="1" eaLnBrk="1" latinLnBrk="0" hangingPunct="1">
        <a:spcBef>
          <a:spcPct val="20000"/>
        </a:spcBef>
        <a:buFont typeface="Arial" pitchFamily="34" charset="0"/>
        <a:buChar char="•"/>
        <a:defRPr sz="2400" kern="1200" baseline="0">
          <a:solidFill>
            <a:schemeClr val="tx1"/>
          </a:solidFill>
          <a:latin typeface="+mn-lt"/>
          <a:ea typeface="+mn-ea"/>
          <a:cs typeface="B Nazanin" pitchFamily="2" charset="-78"/>
        </a:defRPr>
      </a:lvl3pPr>
      <a:lvl4pPr marL="16002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4pPr>
      <a:lvl5pPr marL="20574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ctrTitle"/>
          </p:nvPr>
        </p:nvSpPr>
        <p:spPr>
          <a:xfrm>
            <a:off x="838200" y="2220479"/>
            <a:ext cx="7315200" cy="1374775"/>
          </a:xfrm>
        </p:spPr>
        <p:txBody>
          <a:bodyPr>
            <a:normAutofit/>
          </a:bodyPr>
          <a:lstStyle/>
          <a:p>
            <a:r>
              <a:rPr lang="fa-IR" dirty="0" smtClean="0"/>
              <a:t>مباني کامپيوتر و برنامه‌نويسي</a:t>
            </a:r>
            <a:endParaRPr lang="fa-IR" dirty="0"/>
          </a:p>
        </p:txBody>
      </p:sp>
      <p:sp>
        <p:nvSpPr>
          <p:cNvPr id="21" name="Subtitle 20"/>
          <p:cNvSpPr>
            <a:spLocks noGrp="1"/>
          </p:cNvSpPr>
          <p:nvPr>
            <p:ph type="subTitle" idx="1"/>
          </p:nvPr>
        </p:nvSpPr>
        <p:spPr>
          <a:xfrm>
            <a:off x="1295400" y="3733800"/>
            <a:ext cx="6400800" cy="914400"/>
          </a:xfrm>
        </p:spPr>
        <p:txBody>
          <a:bodyPr>
            <a:normAutofit/>
          </a:bodyPr>
          <a:lstStyle/>
          <a:p>
            <a:r>
              <a:rPr lang="fa-IR" smtClean="0">
                <a:cs typeface="B Lotus" pitchFamily="2" charset="-78"/>
              </a:rPr>
              <a:t>جلسه یازدهم</a:t>
            </a:r>
            <a:r>
              <a:rPr lang="fa-IR" dirty="0" smtClean="0">
                <a:cs typeface="B Lotus" pitchFamily="2" charset="-78"/>
              </a:rPr>
              <a:t>: </a:t>
            </a:r>
            <a:r>
              <a:rPr lang="ar-SA" dirty="0" smtClean="0">
                <a:cs typeface="B Lotus" pitchFamily="2" charset="-78"/>
              </a:rPr>
              <a:t>اشاره‌گرها و ارجاع‌ها</a:t>
            </a:r>
            <a:r>
              <a:rPr lang="en-US" dirty="0" smtClean="0">
                <a:cs typeface="B Lotus" pitchFamily="2" charset="-78"/>
              </a:rPr>
              <a:t> </a:t>
            </a:r>
            <a:endParaRPr lang="fa-IR" dirty="0">
              <a:cs typeface="B Lotus" pitchFamily="2" charset="-78"/>
            </a:endParaRPr>
          </a:p>
        </p:txBody>
      </p:sp>
      <p:sp>
        <p:nvSpPr>
          <p:cNvPr id="11" name="Text Placeholder 10"/>
          <p:cNvSpPr>
            <a:spLocks noGrp="1"/>
          </p:cNvSpPr>
          <p:nvPr>
            <p:ph type="body" sz="quarter" idx="13"/>
          </p:nvPr>
        </p:nvSpPr>
        <p:spPr>
          <a:xfrm>
            <a:off x="2324100" y="4419600"/>
            <a:ext cx="4343400" cy="609600"/>
          </a:xfrm>
        </p:spPr>
        <p:txBody>
          <a:bodyPr/>
          <a:lstStyle/>
          <a:p>
            <a:r>
              <a:rPr lang="fa-IR" dirty="0">
                <a:cs typeface="B Lotus" pitchFamily="2" charset="-78"/>
              </a:rPr>
              <a:t>ارائه دهنده: </a:t>
            </a:r>
            <a:r>
              <a:rPr lang="fa-IR" dirty="0" smtClean="0">
                <a:cs typeface="B Lotus" pitchFamily="2" charset="-78"/>
              </a:rPr>
              <a:t>محسن فرهادي</a:t>
            </a:r>
            <a:endParaRPr lang="fa-IR" dirty="0">
              <a:cs typeface="B Lotus" pitchFamily="2" charset="-78"/>
            </a:endParaRPr>
          </a:p>
        </p:txBody>
      </p:sp>
      <p:sp>
        <p:nvSpPr>
          <p:cNvPr id="8" name="Footer Placeholder 7"/>
          <p:cNvSpPr>
            <a:spLocks noGrp="1"/>
          </p:cNvSpPr>
          <p:nvPr>
            <p:ph type="ftr" sz="quarter" idx="11"/>
          </p:nvPr>
        </p:nvSpPr>
        <p:spPr/>
        <p:txBody>
          <a:bodyPr/>
          <a:lstStyle/>
          <a:p>
            <a:r>
              <a:rPr lang="fa-IR" smtClean="0"/>
              <a:t>اشاره‌گرها -فرهادي</a:t>
            </a:r>
            <a:endParaRPr lang="en-US" dirty="0"/>
          </a:p>
        </p:txBody>
      </p:sp>
      <p:sp>
        <p:nvSpPr>
          <p:cNvPr id="7" name="Text Placeholder 6"/>
          <p:cNvSpPr>
            <a:spLocks noGrp="1"/>
          </p:cNvSpPr>
          <p:nvPr>
            <p:ph type="body" sz="quarter" idx="15"/>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677656"/>
          </a:xfrm>
          <a:prstGeom prst="rect">
            <a:avLst/>
          </a:prstGeom>
          <a:noFill/>
          <a:ln w="9525">
            <a:noFill/>
            <a:miter lim="800000"/>
            <a:headEnd/>
            <a:tailEnd/>
          </a:ln>
        </p:spPr>
        <p:txBody>
          <a:bodyPr wrap="square">
            <a:spAutoFit/>
          </a:bodyPr>
          <a:lstStyle/>
          <a:p>
            <a:pPr algn="just" rtl="1"/>
            <a:r>
              <a:rPr lang="ar-SA" sz="2800" b="1" dirty="0" smtClean="0">
                <a:latin typeface="Tahoma" pitchFamily="34" charset="0"/>
              </a:rPr>
              <a:t>همانند ثابت‌ها، ارجاع‌ها بايد هنگام اعلان مقداردهي اوليه شوند با اين تفاوت که مقدار اوليۀ يک ارجاع، يک متغير است نه يک ليترال. </a:t>
            </a:r>
            <a:r>
              <a:rPr lang="ar-SA" sz="2800" b="1" dirty="0" smtClean="0">
                <a:solidFill>
                  <a:srgbClr val="000000"/>
                </a:solidFill>
                <a:latin typeface="Tahoma" pitchFamily="34" charset="0"/>
              </a:rPr>
              <a:t>بنابراين کد زير</a:t>
            </a:r>
            <a:r>
              <a:rPr lang="ar-SA" sz="2800" b="1" dirty="0" smtClean="0">
                <a:latin typeface="Tahoma" pitchFamily="34" charset="0"/>
              </a:rPr>
              <a:t> </a:t>
            </a:r>
            <a:r>
              <a:rPr lang="ar-SA" sz="2800" b="1" dirty="0" smtClean="0">
                <a:solidFill>
                  <a:srgbClr val="A50021"/>
                </a:solidFill>
                <a:latin typeface="Tahoma" pitchFamily="34" charset="0"/>
              </a:rPr>
              <a:t>اشتباه</a:t>
            </a:r>
            <a:r>
              <a:rPr lang="ar-SA" sz="2800" b="1" dirty="0" smtClean="0">
                <a:latin typeface="Tahoma" pitchFamily="34" charset="0"/>
              </a:rPr>
              <a:t> </a:t>
            </a:r>
            <a:r>
              <a:rPr lang="ar-SA" sz="2800" b="1" dirty="0" smtClean="0">
                <a:solidFill>
                  <a:srgbClr val="000000"/>
                </a:solidFill>
                <a:latin typeface="Tahoma" pitchFamily="34" charset="0"/>
              </a:rPr>
              <a:t>است:</a:t>
            </a:r>
            <a:endParaRPr lang="fa-IR" sz="2800" b="1" dirty="0" smtClean="0">
              <a:solidFill>
                <a:srgbClr val="000000"/>
              </a:solidFill>
              <a:latin typeface="Tahoma" pitchFamily="34" charset="0"/>
            </a:endParaRPr>
          </a:p>
          <a:p>
            <a:pPr algn="just" rtl="1"/>
            <a:endParaRPr lang="fa-IR" sz="2800" b="1" dirty="0" smtClean="0">
              <a:solidFill>
                <a:srgbClr val="000000"/>
              </a:solidFill>
              <a:latin typeface="Tahoma" pitchFamily="34" charset="0"/>
            </a:endParaRPr>
          </a:p>
          <a:p>
            <a:pPr algn="just"/>
            <a:r>
              <a:rPr lang="en-US" sz="2800" dirty="0" err="1" smtClean="0">
                <a:solidFill>
                  <a:srgbClr val="000000"/>
                </a:solidFill>
                <a:latin typeface="Tahoma" pitchFamily="34" charset="0"/>
              </a:rPr>
              <a:t>int</a:t>
            </a:r>
            <a:r>
              <a:rPr lang="en-US" sz="2800" dirty="0" smtClean="0">
                <a:solidFill>
                  <a:srgbClr val="000000"/>
                </a:solidFill>
                <a:latin typeface="Tahoma" pitchFamily="34" charset="0"/>
              </a:rPr>
              <a:t>&amp; </a:t>
            </a:r>
            <a:r>
              <a:rPr lang="en-US" sz="2800" dirty="0" err="1" smtClean="0">
                <a:solidFill>
                  <a:srgbClr val="000000"/>
                </a:solidFill>
                <a:latin typeface="Tahoma" pitchFamily="34" charset="0"/>
              </a:rPr>
              <a:t>rn</a:t>
            </a:r>
            <a:r>
              <a:rPr lang="en-US" sz="2800" dirty="0" smtClean="0">
                <a:solidFill>
                  <a:srgbClr val="000000"/>
                </a:solidFill>
                <a:latin typeface="Tahoma" pitchFamily="34" charset="0"/>
              </a:rPr>
              <a:t>=44;</a:t>
            </a:r>
            <a:r>
              <a:rPr lang="en-US" sz="2800" dirty="0" smtClean="0">
                <a:latin typeface="Tahoma" pitchFamily="34" charset="0"/>
              </a:rPr>
              <a:t> // </a:t>
            </a:r>
            <a:r>
              <a:rPr lang="en-US" sz="2800" b="1" dirty="0" smtClean="0">
                <a:latin typeface="Tahoma" pitchFamily="34" charset="0"/>
              </a:rPr>
              <a:t>ERROR:</a:t>
            </a:r>
            <a:r>
              <a:rPr lang="en-US" sz="2800" dirty="0" smtClean="0">
                <a:latin typeface="Tahoma" pitchFamily="34" charset="0"/>
              </a:rPr>
              <a:t> 44 is not a variable</a:t>
            </a:r>
            <a:r>
              <a:rPr lang="ar-SA" sz="2800" dirty="0" smtClean="0">
                <a:latin typeface="Tahoma" pitchFamily="34" charset="0"/>
              </a:rPr>
              <a:t>;</a:t>
            </a:r>
          </a:p>
          <a:p>
            <a:pPr algn="just"/>
            <a:endParaRPr lang="en-US" sz="2800" b="1" dirty="0">
              <a:solidFill>
                <a:srgbClr val="000000"/>
              </a:solidFill>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fa-IR" sz="2800" b="1" dirty="0" smtClean="0">
                <a:latin typeface="Tahoma" pitchFamily="34" charset="0"/>
              </a:rPr>
              <a:t>مقدار دهي اوليه </a:t>
            </a:r>
            <a:r>
              <a:rPr lang="ar-SA" sz="2800" b="1" dirty="0" smtClean="0">
                <a:latin typeface="Tahoma" pitchFamily="34" charset="0"/>
              </a:rPr>
              <a:t>ارجاع‌ها</a:t>
            </a:r>
            <a:endParaRPr lang="fa-IR" sz="28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10</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554545"/>
          </a:xfrm>
          <a:prstGeom prst="rect">
            <a:avLst/>
          </a:prstGeom>
          <a:noFill/>
          <a:ln w="9525">
            <a:noFill/>
            <a:miter lim="800000"/>
            <a:headEnd/>
            <a:tailEnd/>
          </a:ln>
        </p:spPr>
        <p:txBody>
          <a:bodyPr wrap="square">
            <a:spAutoFit/>
          </a:bodyPr>
          <a:lstStyle/>
          <a:p>
            <a:pPr algn="just" rtl="1"/>
            <a:r>
              <a:rPr lang="ar-SA" sz="3200" dirty="0" smtClean="0">
                <a:solidFill>
                  <a:srgbClr val="000000"/>
                </a:solidFill>
                <a:latin typeface="Tahoma" pitchFamily="34" charset="0"/>
              </a:rPr>
              <a:t>درست است که ارجاع با يک متغير مقداردهي مي‌شود، اما </a:t>
            </a:r>
            <a:r>
              <a:rPr lang="ar-SA" sz="3200" dirty="0" smtClean="0">
                <a:solidFill>
                  <a:schemeClr val="tx2"/>
                </a:solidFill>
                <a:latin typeface="Tahoma" pitchFamily="34" charset="0"/>
              </a:rPr>
              <a:t>ارجاع</a:t>
            </a:r>
            <a:r>
              <a:rPr lang="ar-SA" sz="3200" dirty="0" smtClean="0">
                <a:solidFill>
                  <a:srgbClr val="000000"/>
                </a:solidFill>
                <a:latin typeface="Tahoma" pitchFamily="34" charset="0"/>
              </a:rPr>
              <a:t> به خودي خود يک </a:t>
            </a:r>
            <a:r>
              <a:rPr lang="ar-SA" sz="3200" dirty="0" smtClean="0">
                <a:solidFill>
                  <a:schemeClr val="tx2"/>
                </a:solidFill>
                <a:latin typeface="Tahoma" pitchFamily="34" charset="0"/>
              </a:rPr>
              <a:t>متغير نيست.</a:t>
            </a:r>
            <a:endParaRPr lang="fa-IR" sz="3200" dirty="0" smtClean="0">
              <a:solidFill>
                <a:schemeClr val="tx2"/>
              </a:solidFill>
              <a:latin typeface="Tahoma" pitchFamily="34" charset="0"/>
            </a:endParaRPr>
          </a:p>
          <a:p>
            <a:pPr algn="just" rtl="1"/>
            <a:r>
              <a:rPr lang="ar-SA" sz="3200" dirty="0" smtClean="0">
                <a:latin typeface="Tahoma" pitchFamily="34" charset="0"/>
              </a:rPr>
              <a:t> يک متغير، فضاي ذخيره‌سازي و نشاني مستقل دارد، حال آن که ارجاع از فضاي ذخيره‌سازي و نشاني متغير ديگري بهره مي‌برد.</a:t>
            </a:r>
            <a:r>
              <a:rPr lang="en-US" sz="3200" dirty="0" smtClean="0">
                <a:latin typeface="Tahoma" pitchFamily="34" charset="0"/>
              </a:rPr>
              <a:t> </a:t>
            </a:r>
            <a:endParaRPr lang="en-US" sz="32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latin typeface="Tahoma" pitchFamily="34" charset="0"/>
              </a:rPr>
              <a:t>ارجاع‌ها</a:t>
            </a:r>
            <a:r>
              <a:rPr lang="fa-IR" sz="2800" b="1" dirty="0" smtClean="0">
                <a:latin typeface="Tahoma" pitchFamily="34" charset="0"/>
              </a:rPr>
              <a:t> متغير مستقل نيستند</a:t>
            </a: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11</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108543"/>
          </a:xfrm>
          <a:prstGeom prst="rect">
            <a:avLst/>
          </a:prstGeom>
          <a:noFill/>
          <a:ln w="9525">
            <a:noFill/>
            <a:miter lim="800000"/>
            <a:headEnd/>
            <a:tailEnd/>
          </a:ln>
        </p:spPr>
        <p:txBody>
          <a:bodyPr wrap="square">
            <a:spAutoFit/>
          </a:bodyPr>
          <a:lstStyle/>
          <a:p>
            <a:pPr algn="just" rtl="1"/>
            <a:r>
              <a:rPr lang="ar-SA" sz="2800" dirty="0" smtClean="0">
                <a:latin typeface="Tahoma" pitchFamily="34" charset="0"/>
              </a:rPr>
              <a:t>مي‌دانيم که اعداد صحيح را بايد در متغيري از نوع </a:t>
            </a:r>
            <a:r>
              <a:rPr lang="en-US" sz="2800" dirty="0" err="1" smtClean="0">
                <a:solidFill>
                  <a:srgbClr val="000000"/>
                </a:solidFill>
                <a:latin typeface="Tahoma" pitchFamily="34" charset="0"/>
              </a:rPr>
              <a:t>int</a:t>
            </a:r>
            <a:r>
              <a:rPr lang="ar-SA" sz="2800" dirty="0" smtClean="0">
                <a:latin typeface="Tahoma" pitchFamily="34" charset="0"/>
              </a:rPr>
              <a:t> نگهداري کنيم و اعداد اعشاري را در متغيرهايي از نوع </a:t>
            </a:r>
            <a:r>
              <a:rPr lang="en-US" sz="2800" dirty="0" smtClean="0">
                <a:solidFill>
                  <a:srgbClr val="000000"/>
                </a:solidFill>
                <a:latin typeface="Tahoma" pitchFamily="34" charset="0"/>
              </a:rPr>
              <a:t>float</a:t>
            </a:r>
            <a:r>
              <a:rPr lang="ar-SA" sz="2800" dirty="0" smtClean="0">
                <a:latin typeface="Tahoma" pitchFamily="34" charset="0"/>
              </a:rPr>
              <a:t>.</a:t>
            </a:r>
            <a:endParaRPr lang="fa-IR" sz="2800" dirty="0" smtClean="0">
              <a:latin typeface="Tahoma" pitchFamily="34" charset="0"/>
            </a:endParaRPr>
          </a:p>
          <a:p>
            <a:pPr algn="just" rtl="1"/>
            <a:r>
              <a:rPr lang="ar-SA" sz="2800" dirty="0" smtClean="0">
                <a:latin typeface="Tahoma" pitchFamily="34" charset="0"/>
              </a:rPr>
              <a:t> به همين ترتيب کاراکترها را بايد در متغيرهايي از نوع </a:t>
            </a:r>
            <a:r>
              <a:rPr lang="en-US" sz="2800" dirty="0" smtClean="0">
                <a:latin typeface="Tahoma" pitchFamily="34" charset="0"/>
              </a:rPr>
              <a:t>char</a:t>
            </a:r>
            <a:r>
              <a:rPr lang="ar-SA" sz="2800" dirty="0" smtClean="0">
                <a:latin typeface="Tahoma" pitchFamily="34" charset="0"/>
              </a:rPr>
              <a:t> نگهداريم و مقدارهاي منطقي را در متغيرهايي از نوع </a:t>
            </a:r>
            <a:r>
              <a:rPr lang="en-US" sz="2800" dirty="0" err="1" smtClean="0">
                <a:solidFill>
                  <a:srgbClr val="000000"/>
                </a:solidFill>
                <a:latin typeface="Tahoma" pitchFamily="34" charset="0"/>
              </a:rPr>
              <a:t>bool</a:t>
            </a:r>
            <a:r>
              <a:rPr lang="ar-SA" sz="2800" dirty="0" smtClean="0">
                <a:latin typeface="Tahoma" pitchFamily="34" charset="0"/>
              </a:rPr>
              <a:t>. </a:t>
            </a:r>
            <a:endParaRPr lang="fa-IR" sz="2800" dirty="0" smtClean="0">
              <a:latin typeface="Tahoma" pitchFamily="34" charset="0"/>
            </a:endParaRPr>
          </a:p>
          <a:p>
            <a:pPr algn="just" rtl="1"/>
            <a:endParaRPr lang="fa-IR" sz="2800" dirty="0" smtClean="0">
              <a:latin typeface="Tahoma" pitchFamily="34" charset="0"/>
            </a:endParaRPr>
          </a:p>
          <a:p>
            <a:pPr algn="ctr" rtl="1"/>
            <a:r>
              <a:rPr lang="ar-SA" sz="2800" b="1" i="1" dirty="0" smtClean="0">
                <a:solidFill>
                  <a:srgbClr val="A50021"/>
                </a:solidFill>
                <a:latin typeface="Tahoma" pitchFamily="34" charset="0"/>
                <a:cs typeface="B Nazanin" pitchFamily="2" charset="-78"/>
              </a:rPr>
              <a:t>اما آدرس حافظه را در چه نوع متغيري بايد قرار دهيم؟</a:t>
            </a:r>
            <a:endParaRPr lang="en-US" sz="2800" b="1" i="1" dirty="0" smtClean="0">
              <a:solidFill>
                <a:srgbClr val="A50021"/>
              </a:solidFill>
              <a:latin typeface="Tahoma" pitchFamily="34" charset="0"/>
              <a:cs typeface="B Nazanin" pitchFamily="2" charset="-78"/>
            </a:endParaRPr>
          </a:p>
          <a:p>
            <a:pPr algn="just" rtl="1"/>
            <a:endParaRPr lang="en-US" sz="28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solidFill>
                  <a:srgbClr val="FFFF00"/>
                </a:solidFill>
                <a:latin typeface="Tahoma" pitchFamily="34" charset="0"/>
              </a:rPr>
              <a:t> اشاره‌گرها</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12</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236142"/>
          </a:xfrm>
          <a:prstGeom prst="rect">
            <a:avLst/>
          </a:prstGeom>
          <a:noFill/>
          <a:ln w="9525">
            <a:noFill/>
            <a:miter lim="800000"/>
            <a:headEnd/>
            <a:tailEnd/>
          </a:ln>
        </p:spPr>
        <p:txBody>
          <a:bodyPr wrap="square">
            <a:spAutoFit/>
          </a:bodyPr>
          <a:lstStyle/>
          <a:p>
            <a:pPr algn="just" rtl="1">
              <a:lnSpc>
                <a:spcPct val="150000"/>
              </a:lnSpc>
            </a:pPr>
            <a:r>
              <a:rPr lang="ar-SA" sz="2800" dirty="0" smtClean="0">
                <a:latin typeface="Tahoma" pitchFamily="34" charset="0"/>
              </a:rPr>
              <a:t>عملگر ارجاع </a:t>
            </a:r>
            <a:r>
              <a:rPr lang="en-US" sz="2800" dirty="0" smtClean="0">
                <a:latin typeface="Tahoma" pitchFamily="34" charset="0"/>
              </a:rPr>
              <a:t>&amp;</a:t>
            </a:r>
            <a:r>
              <a:rPr lang="ar-SA" sz="2800" dirty="0" smtClean="0">
                <a:latin typeface="Tahoma" pitchFamily="34" charset="0"/>
              </a:rPr>
              <a:t> آدرس حافظۀ يک متغير موجود را به دست مي‌دهد. مي‌توان اين آدرس را در متغير ديگري ذخيره نمود.</a:t>
            </a:r>
            <a:r>
              <a:rPr lang="en-US" sz="2800" dirty="0" smtClean="0">
                <a:latin typeface="Tahoma" pitchFamily="34" charset="0"/>
              </a:rPr>
              <a:t> </a:t>
            </a:r>
            <a:endParaRPr lang="fa-IR" sz="2800" dirty="0" smtClean="0">
              <a:latin typeface="Tahoma" pitchFamily="34" charset="0"/>
            </a:endParaRPr>
          </a:p>
          <a:p>
            <a:pPr algn="just" rtl="1">
              <a:lnSpc>
                <a:spcPct val="150000"/>
              </a:lnSpc>
            </a:pPr>
            <a:r>
              <a:rPr lang="ar-SA" sz="2800" dirty="0" smtClean="0">
                <a:solidFill>
                  <a:schemeClr val="accent2"/>
                </a:solidFill>
                <a:latin typeface="Tahoma" pitchFamily="34" charset="0"/>
              </a:rPr>
              <a:t>متغيري که يک آدرس در آن ذخيره مي‌شود </a:t>
            </a:r>
            <a:r>
              <a:rPr lang="ar-SA" sz="2800" b="1" i="1" dirty="0" smtClean="0">
                <a:solidFill>
                  <a:srgbClr val="FF9900"/>
                </a:solidFill>
                <a:latin typeface="Tahoma" pitchFamily="34" charset="0"/>
              </a:rPr>
              <a:t>اشاره‌گر</a:t>
            </a:r>
            <a:r>
              <a:rPr lang="ar-SA" sz="2800" dirty="0" smtClean="0">
                <a:solidFill>
                  <a:schemeClr val="accent2"/>
                </a:solidFill>
                <a:latin typeface="Tahoma" pitchFamily="34" charset="0"/>
              </a:rPr>
              <a:t> ناميده مي‌شود.</a:t>
            </a:r>
            <a:r>
              <a:rPr lang="en-US" sz="2800" dirty="0" smtClean="0">
                <a:latin typeface="Tahoma" pitchFamily="34" charset="0"/>
              </a:rPr>
              <a:t> </a:t>
            </a:r>
          </a:p>
          <a:p>
            <a:pPr algn="just" rtl="1">
              <a:lnSpc>
                <a:spcPct val="150000"/>
              </a:lnSpc>
            </a:pPr>
            <a:endParaRPr lang="en-US" sz="28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solidFill>
                  <a:srgbClr val="FFFF00"/>
                </a:solidFill>
                <a:latin typeface="Tahoma" pitchFamily="34" charset="0"/>
              </a:rPr>
              <a:t> اشاره‌گرها</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13</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623795"/>
          </a:xfrm>
          <a:prstGeom prst="rect">
            <a:avLst/>
          </a:prstGeom>
          <a:noFill/>
          <a:ln w="9525">
            <a:noFill/>
            <a:miter lim="800000"/>
            <a:headEnd/>
            <a:tailEnd/>
          </a:ln>
        </p:spPr>
        <p:txBody>
          <a:bodyPr wrap="square">
            <a:spAutoFit/>
          </a:bodyPr>
          <a:lstStyle/>
          <a:p>
            <a:pPr algn="just" rtl="1">
              <a:lnSpc>
                <a:spcPct val="150000"/>
              </a:lnSpc>
            </a:pPr>
            <a:r>
              <a:rPr lang="ar-SA" sz="2800" b="1" dirty="0" smtClean="0">
                <a:latin typeface="Tahoma" pitchFamily="34" charset="0"/>
              </a:rPr>
              <a:t>براي اعلان يک اشاره‌گر از </a:t>
            </a:r>
            <a:r>
              <a:rPr lang="fa-IR" sz="2800" b="1" dirty="0" smtClean="0">
                <a:latin typeface="Tahoma" pitchFamily="34" charset="0"/>
              </a:rPr>
              <a:t>روش </a:t>
            </a:r>
            <a:r>
              <a:rPr lang="ar-SA" sz="2800" b="1" dirty="0" smtClean="0">
                <a:latin typeface="Tahoma" pitchFamily="34" charset="0"/>
              </a:rPr>
              <a:t>زير استفاده مي‌کنيم:</a:t>
            </a:r>
            <a:endParaRPr lang="en-US" sz="2800" i="1" dirty="0" smtClean="0">
              <a:latin typeface="Tahoma" pitchFamily="34" charset="0"/>
            </a:endParaRPr>
          </a:p>
          <a:p>
            <a:pPr algn="just">
              <a:lnSpc>
                <a:spcPct val="150000"/>
              </a:lnSpc>
            </a:pPr>
            <a:r>
              <a:rPr lang="en-US" sz="2800" i="1" dirty="0" smtClean="0">
                <a:solidFill>
                  <a:srgbClr val="A50021"/>
                </a:solidFill>
                <a:latin typeface="Tahoma" pitchFamily="34" charset="0"/>
              </a:rPr>
              <a:t>type</a:t>
            </a:r>
            <a:r>
              <a:rPr lang="en-US" sz="2800" i="1" dirty="0" smtClean="0">
                <a:solidFill>
                  <a:srgbClr val="FF9900"/>
                </a:solidFill>
                <a:latin typeface="Tahoma" pitchFamily="34" charset="0"/>
              </a:rPr>
              <a:t>*</a:t>
            </a:r>
            <a:r>
              <a:rPr lang="en-US" sz="2800" dirty="0" smtClean="0">
                <a:latin typeface="Tahoma" pitchFamily="34" charset="0"/>
              </a:rPr>
              <a:t> </a:t>
            </a:r>
            <a:r>
              <a:rPr lang="en-US" sz="2800" dirty="0" err="1" smtClean="0">
                <a:solidFill>
                  <a:srgbClr val="000000"/>
                </a:solidFill>
                <a:latin typeface="Tahoma" pitchFamily="34" charset="0"/>
              </a:rPr>
              <a:t>pointername</a:t>
            </a:r>
            <a:r>
              <a:rPr lang="en-US" sz="2800" dirty="0" smtClean="0">
                <a:solidFill>
                  <a:srgbClr val="000000"/>
                </a:solidFill>
                <a:latin typeface="Tahoma" pitchFamily="34" charset="0"/>
              </a:rPr>
              <a:t>;</a:t>
            </a:r>
            <a:endParaRPr lang="fa-IR" sz="2800" b="1" dirty="0" smtClean="0">
              <a:solidFill>
                <a:srgbClr val="000000"/>
              </a:solidFill>
              <a:latin typeface="Tahoma" pitchFamily="34" charset="0"/>
            </a:endParaRPr>
          </a:p>
          <a:p>
            <a:pPr algn="just" rtl="1">
              <a:lnSpc>
                <a:spcPct val="150000"/>
              </a:lnSpc>
            </a:pPr>
            <a:r>
              <a:rPr lang="ar-SA" sz="2800" b="1" dirty="0" smtClean="0">
                <a:latin typeface="Tahoma" pitchFamily="34" charset="0"/>
              </a:rPr>
              <a:t>که </a:t>
            </a:r>
            <a:r>
              <a:rPr lang="en-US" sz="2800" b="1" i="1" dirty="0" smtClean="0">
                <a:solidFill>
                  <a:srgbClr val="A50021"/>
                </a:solidFill>
                <a:latin typeface="Tahoma" pitchFamily="34" charset="0"/>
              </a:rPr>
              <a:t>type</a:t>
            </a:r>
            <a:r>
              <a:rPr lang="ar-SA" sz="2800" b="1" dirty="0" smtClean="0">
                <a:latin typeface="Tahoma" pitchFamily="34" charset="0"/>
              </a:rPr>
              <a:t> نوع متغيرهايي است که اين اشاره‌گر آدرس آن‌ها را نگهداري مي‌کند و </a:t>
            </a:r>
            <a:r>
              <a:rPr lang="en-US" sz="2800" b="1" dirty="0" err="1" smtClean="0">
                <a:solidFill>
                  <a:srgbClr val="000000"/>
                </a:solidFill>
                <a:latin typeface="Tahoma" pitchFamily="34" charset="0"/>
              </a:rPr>
              <a:t>pointername</a:t>
            </a:r>
            <a:r>
              <a:rPr lang="ar-SA" sz="2800" b="1" dirty="0" smtClean="0">
                <a:latin typeface="Tahoma" pitchFamily="34" charset="0"/>
              </a:rPr>
              <a:t> نام اشاره‌گر است.</a:t>
            </a:r>
            <a:r>
              <a:rPr lang="ar-SA" sz="2800" dirty="0" smtClean="0">
                <a:latin typeface="Tahoma" pitchFamily="34" charset="0"/>
              </a:rPr>
              <a:t> </a:t>
            </a:r>
            <a:endParaRPr lang="en-US" sz="28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solidFill>
                  <a:srgbClr val="FFFF00"/>
                </a:solidFill>
                <a:latin typeface="Tahoma" pitchFamily="34" charset="0"/>
              </a:rPr>
              <a:t> اشاره‌گرها</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14</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985433"/>
          </a:xfrm>
          <a:prstGeom prst="rect">
            <a:avLst/>
          </a:prstGeom>
          <a:noFill/>
          <a:ln w="9525">
            <a:noFill/>
            <a:miter lim="800000"/>
            <a:headEnd/>
            <a:tailEnd/>
          </a:ln>
        </p:spPr>
        <p:txBody>
          <a:bodyPr wrap="square">
            <a:spAutoFit/>
          </a:bodyPr>
          <a:lstStyle/>
          <a:p>
            <a:pPr algn="just" rtl="1">
              <a:lnSpc>
                <a:spcPct val="150000"/>
              </a:lnSpc>
            </a:pPr>
            <a:r>
              <a:rPr lang="ar-SA" sz="3200" dirty="0" smtClean="0">
                <a:latin typeface="Tahoma" pitchFamily="34" charset="0"/>
              </a:rPr>
              <a:t>آدرس يک شي از نوع </a:t>
            </a:r>
            <a:r>
              <a:rPr lang="en-US" sz="3200" dirty="0" err="1" smtClean="0">
                <a:latin typeface="Tahoma" pitchFamily="34" charset="0"/>
              </a:rPr>
              <a:t>int</a:t>
            </a:r>
            <a:r>
              <a:rPr lang="ar-SA" sz="3200" dirty="0" smtClean="0">
                <a:latin typeface="Tahoma" pitchFamily="34" charset="0"/>
              </a:rPr>
              <a:t> را فقط مي‌توان در اشاره‌گري از نوع </a:t>
            </a:r>
            <a:r>
              <a:rPr lang="en-US" sz="3200" dirty="0" err="1" smtClean="0">
                <a:solidFill>
                  <a:srgbClr val="A50021"/>
                </a:solidFill>
                <a:latin typeface="Tahoma" pitchFamily="34" charset="0"/>
              </a:rPr>
              <a:t>int</a:t>
            </a:r>
            <a:r>
              <a:rPr lang="en-US" sz="3200" dirty="0" smtClean="0">
                <a:solidFill>
                  <a:srgbClr val="FF9900"/>
                </a:solidFill>
                <a:latin typeface="Tahoma" pitchFamily="34" charset="0"/>
              </a:rPr>
              <a:t>*</a:t>
            </a:r>
            <a:r>
              <a:rPr lang="ar-SA" sz="3200" dirty="0" smtClean="0">
                <a:latin typeface="Tahoma" pitchFamily="34" charset="0"/>
              </a:rPr>
              <a:t> ذخيره کرد و آدرس يک شي از نوع </a:t>
            </a:r>
            <a:r>
              <a:rPr lang="en-US" sz="3200" dirty="0" smtClean="0">
                <a:latin typeface="Tahoma" pitchFamily="34" charset="0"/>
              </a:rPr>
              <a:t>float</a:t>
            </a:r>
            <a:r>
              <a:rPr lang="ar-SA" sz="3200" dirty="0" smtClean="0">
                <a:latin typeface="Tahoma" pitchFamily="34" charset="0"/>
              </a:rPr>
              <a:t> را فقط مي‌توان در اشاره‌گري از نوع </a:t>
            </a:r>
            <a:r>
              <a:rPr lang="en-US" sz="3200" dirty="0" smtClean="0">
                <a:solidFill>
                  <a:srgbClr val="A50021"/>
                </a:solidFill>
                <a:latin typeface="Tahoma" pitchFamily="34" charset="0"/>
              </a:rPr>
              <a:t>float</a:t>
            </a:r>
            <a:r>
              <a:rPr lang="en-US" sz="3200" dirty="0" smtClean="0">
                <a:solidFill>
                  <a:srgbClr val="FF9900"/>
                </a:solidFill>
                <a:latin typeface="Tahoma" pitchFamily="34" charset="0"/>
              </a:rPr>
              <a:t>*</a:t>
            </a:r>
            <a:r>
              <a:rPr lang="ar-SA" sz="3200" dirty="0" smtClean="0">
                <a:latin typeface="Tahoma" pitchFamily="34" charset="0"/>
              </a:rPr>
              <a:t> ذخيره نمود. </a:t>
            </a:r>
            <a:r>
              <a:rPr lang="ar-SA" sz="3200" b="1" i="1" dirty="0" smtClean="0">
                <a:latin typeface="Tahoma" pitchFamily="34" charset="0"/>
              </a:rPr>
              <a:t>دقت کنيد که يک اشاره‌گر، يک متغير مستقل است.</a:t>
            </a:r>
            <a:r>
              <a:rPr lang="en-US" sz="3200" b="1" i="1" dirty="0" smtClean="0">
                <a:latin typeface="Tahoma" pitchFamily="34" charset="0"/>
              </a:rPr>
              <a:t> </a:t>
            </a:r>
            <a:endParaRPr lang="en-US" sz="3200" b="1" i="1"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solidFill>
                  <a:srgbClr val="FFFF00"/>
                </a:solidFill>
                <a:latin typeface="Tahoma" pitchFamily="34" charset="0"/>
              </a:rPr>
              <a:t> اشاره‌گرها</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15</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67544" y="2132856"/>
            <a:ext cx="7706816" cy="3416320"/>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برنامۀ زير يک متغير از نوع </a:t>
            </a:r>
            <a:r>
              <a:rPr lang="en-US" sz="2400" b="1" dirty="0" err="1" smtClean="0">
                <a:latin typeface="Tahoma" pitchFamily="34" charset="0"/>
              </a:rPr>
              <a:t>int</a:t>
            </a:r>
            <a:r>
              <a:rPr lang="ar-SA" sz="2400" b="1" dirty="0" smtClean="0">
                <a:latin typeface="Tahoma" pitchFamily="34" charset="0"/>
              </a:rPr>
              <a:t> به نام </a:t>
            </a:r>
            <a:r>
              <a:rPr lang="en-US" sz="2400" b="1" dirty="0" smtClean="0">
                <a:latin typeface="Tahoma" pitchFamily="34" charset="0"/>
              </a:rPr>
              <a:t>n</a:t>
            </a:r>
            <a:r>
              <a:rPr lang="fa-IR" sz="2400" b="1" dirty="0" smtClean="0">
                <a:latin typeface="Tahoma" pitchFamily="34" charset="0"/>
              </a:rPr>
              <a:t> </a:t>
            </a:r>
            <a:r>
              <a:rPr lang="ar-SA" sz="2400" b="1" dirty="0" smtClean="0">
                <a:latin typeface="Tahoma" pitchFamily="34" charset="0"/>
              </a:rPr>
              <a:t>و يک اشاره‌گر از نوع </a:t>
            </a:r>
            <a:r>
              <a:rPr lang="en-US" sz="2400" b="1" dirty="0" err="1" smtClean="0">
                <a:latin typeface="Tahoma" pitchFamily="34" charset="0"/>
              </a:rPr>
              <a:t>int</a:t>
            </a:r>
            <a:r>
              <a:rPr lang="en-US" sz="2400" b="1" dirty="0" smtClean="0">
                <a:latin typeface="Tahoma" pitchFamily="34" charset="0"/>
              </a:rPr>
              <a:t>*</a:t>
            </a:r>
            <a:r>
              <a:rPr lang="ar-SA" sz="2400" b="1" dirty="0" smtClean="0">
                <a:latin typeface="Tahoma" pitchFamily="34" charset="0"/>
              </a:rPr>
              <a:t> </a:t>
            </a:r>
            <a:r>
              <a:rPr lang="fa-IR" sz="2400" b="1" dirty="0" smtClean="0">
                <a:latin typeface="Tahoma" pitchFamily="34" charset="0"/>
              </a:rPr>
              <a:t/>
            </a:r>
            <a:br>
              <a:rPr lang="fa-IR" sz="2400" b="1" dirty="0" smtClean="0">
                <a:latin typeface="Tahoma" pitchFamily="34" charset="0"/>
              </a:rPr>
            </a:br>
            <a:r>
              <a:rPr lang="ar-SA" sz="2400" b="1" dirty="0" smtClean="0">
                <a:latin typeface="Tahoma" pitchFamily="34" charset="0"/>
              </a:rPr>
              <a:t>به نام </a:t>
            </a:r>
            <a:r>
              <a:rPr lang="en-US" sz="2400" b="1" dirty="0" err="1" smtClean="0">
                <a:latin typeface="Tahoma" pitchFamily="34" charset="0"/>
              </a:rPr>
              <a:t>pn</a:t>
            </a:r>
            <a:r>
              <a:rPr lang="fa-IR" sz="2400" b="1" dirty="0" smtClean="0">
                <a:latin typeface="Tahoma" pitchFamily="34" charset="0"/>
              </a:rPr>
              <a:t>  </a:t>
            </a:r>
            <a:r>
              <a:rPr lang="ar-SA" sz="2400" b="1" dirty="0" smtClean="0">
                <a:latin typeface="Tahoma" pitchFamily="34" charset="0"/>
              </a:rPr>
              <a:t>را اعلان مي‌کند:</a:t>
            </a:r>
            <a:endParaRPr lang="en-US" sz="2400" dirty="0" smtClean="0">
              <a:latin typeface="Tahoma" pitchFamily="34" charset="0"/>
            </a:endParaRPr>
          </a:p>
          <a:p>
            <a:pPr algn="just"/>
            <a:r>
              <a:rPr lang="en-US" sz="2800" dirty="0" err="1" smtClean="0">
                <a:latin typeface="Tahoma" pitchFamily="34" charset="0"/>
              </a:rPr>
              <a:t>int</a:t>
            </a:r>
            <a:r>
              <a:rPr lang="en-US" sz="2800" dirty="0" smtClean="0">
                <a:latin typeface="Tahoma" pitchFamily="34" charset="0"/>
              </a:rPr>
              <a:t> main()</a:t>
            </a:r>
          </a:p>
          <a:p>
            <a:pPr algn="just"/>
            <a:r>
              <a:rPr lang="en-US" sz="2800" dirty="0" smtClean="0">
                <a:latin typeface="Tahoma" pitchFamily="34" charset="0"/>
              </a:rPr>
              <a:t>{  </a:t>
            </a:r>
            <a:r>
              <a:rPr lang="en-US" sz="2800" dirty="0" err="1" smtClean="0">
                <a:latin typeface="Tahoma" pitchFamily="34" charset="0"/>
              </a:rPr>
              <a:t>int</a:t>
            </a:r>
            <a:r>
              <a:rPr lang="en-US" sz="2800" dirty="0" smtClean="0">
                <a:latin typeface="Tahoma" pitchFamily="34" charset="0"/>
              </a:rPr>
              <a:t> n=44;</a:t>
            </a:r>
          </a:p>
          <a:p>
            <a:pPr algn="just"/>
            <a:r>
              <a:rPr lang="en-US" sz="28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"n = " &lt;&lt; n &lt;&lt; ", &amp;n = " &lt;&lt; &amp;n &lt;&lt; </a:t>
            </a:r>
            <a:r>
              <a:rPr lang="en-US" sz="2400" dirty="0" err="1" smtClean="0">
                <a:latin typeface="Tahoma" pitchFamily="34" charset="0"/>
              </a:rPr>
              <a:t>endl</a:t>
            </a:r>
            <a:r>
              <a:rPr lang="en-US" sz="2400" dirty="0" smtClean="0">
                <a:latin typeface="Tahoma" pitchFamily="34" charset="0"/>
              </a:rPr>
              <a:t>;</a:t>
            </a:r>
          </a:p>
          <a:p>
            <a:pPr algn="just"/>
            <a:r>
              <a:rPr lang="en-US" sz="2800" dirty="0" smtClean="0">
                <a:latin typeface="Tahoma" pitchFamily="34" charset="0"/>
              </a:rPr>
              <a:t>   </a:t>
            </a:r>
            <a:r>
              <a:rPr lang="en-US" sz="2800" b="1" dirty="0" err="1" smtClean="0">
                <a:latin typeface="Tahoma" pitchFamily="34" charset="0"/>
              </a:rPr>
              <a:t>int</a:t>
            </a:r>
            <a:r>
              <a:rPr lang="en-US" sz="2800" b="1" dirty="0" smtClean="0">
                <a:latin typeface="Tahoma" pitchFamily="34" charset="0"/>
              </a:rPr>
              <a:t>* </a:t>
            </a:r>
            <a:r>
              <a:rPr lang="en-US" sz="2800" b="1" dirty="0" err="1" smtClean="0">
                <a:latin typeface="Tahoma" pitchFamily="34" charset="0"/>
              </a:rPr>
              <a:t>pn</a:t>
            </a:r>
            <a:r>
              <a:rPr lang="en-US" sz="2800" b="1" dirty="0" smtClean="0">
                <a:latin typeface="Tahoma" pitchFamily="34" charset="0"/>
              </a:rPr>
              <a:t>=&amp;n</a:t>
            </a:r>
            <a:r>
              <a:rPr lang="en-US" sz="2800" dirty="0" smtClean="0">
                <a:latin typeface="Tahoma" pitchFamily="34" charset="0"/>
              </a:rPr>
              <a:t>;   // </a:t>
            </a:r>
            <a:r>
              <a:rPr lang="en-US" sz="2800" dirty="0" err="1" smtClean="0">
                <a:latin typeface="Tahoma" pitchFamily="34" charset="0"/>
              </a:rPr>
              <a:t>pn</a:t>
            </a:r>
            <a:r>
              <a:rPr lang="en-US" sz="2800" dirty="0" smtClean="0">
                <a:latin typeface="Tahoma" pitchFamily="34" charset="0"/>
              </a:rPr>
              <a:t> holds the address of n</a:t>
            </a:r>
          </a:p>
          <a:p>
            <a:pPr algn="just"/>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       </a:t>
            </a:r>
            <a:r>
              <a:rPr lang="en-US" sz="2800" dirty="0" err="1" smtClean="0">
                <a:latin typeface="Tahoma" pitchFamily="34" charset="0"/>
              </a:rPr>
              <a:t>pn</a:t>
            </a:r>
            <a:r>
              <a:rPr lang="en-US" sz="2800" dirty="0" smtClean="0">
                <a:latin typeface="Tahoma" pitchFamily="34" charset="0"/>
              </a:rPr>
              <a:t> = " &lt;&lt; </a:t>
            </a:r>
            <a:r>
              <a:rPr lang="en-US" sz="2800" dirty="0" err="1" smtClean="0">
                <a:latin typeface="Tahoma" pitchFamily="34" charset="0"/>
              </a:rPr>
              <a:t>pn</a:t>
            </a:r>
            <a:r>
              <a:rPr lang="en-US" sz="2800" dirty="0" smtClean="0">
                <a:latin typeface="Tahoma" pitchFamily="34" charset="0"/>
              </a:rPr>
              <a:t> &lt;&lt; </a:t>
            </a:r>
            <a:r>
              <a:rPr lang="en-US" sz="2800" dirty="0" err="1" smtClean="0">
                <a:latin typeface="Tahoma" pitchFamily="34" charset="0"/>
              </a:rPr>
              <a:t>endl</a:t>
            </a:r>
            <a:r>
              <a:rPr lang="en-US" sz="2800" dirty="0" smtClean="0">
                <a:latin typeface="Tahoma" pitchFamily="34" charset="0"/>
              </a:rPr>
              <a:t>;</a:t>
            </a:r>
          </a:p>
          <a:p>
            <a:pPr algn="just"/>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"&amp;</a:t>
            </a:r>
            <a:r>
              <a:rPr lang="en-US" sz="2800" dirty="0" err="1" smtClean="0">
                <a:latin typeface="Tahoma" pitchFamily="34" charset="0"/>
              </a:rPr>
              <a:t>pn</a:t>
            </a:r>
            <a:r>
              <a:rPr lang="en-US" sz="2800" dirty="0" smtClean="0">
                <a:latin typeface="Tahoma" pitchFamily="34" charset="0"/>
              </a:rPr>
              <a:t> = " &lt;&lt; &amp;</a:t>
            </a:r>
            <a:r>
              <a:rPr lang="en-US" sz="2800" dirty="0" err="1" smtClean="0">
                <a:latin typeface="Tahoma" pitchFamily="34" charset="0"/>
              </a:rPr>
              <a:t>pn</a:t>
            </a:r>
            <a:r>
              <a:rPr lang="en-US" sz="2800" dirty="0" smtClean="0">
                <a:latin typeface="Tahoma" pitchFamily="34" charset="0"/>
              </a:rPr>
              <a:t> &lt;&lt; </a:t>
            </a:r>
            <a:r>
              <a:rPr lang="en-US" sz="2800" dirty="0" err="1" smtClean="0">
                <a:latin typeface="Tahoma" pitchFamily="34" charset="0"/>
              </a:rPr>
              <a:t>endl</a:t>
            </a:r>
            <a:r>
              <a:rPr lang="en-US" sz="2800" dirty="0" smtClean="0">
                <a:latin typeface="Tahoma" pitchFamily="34" charset="0"/>
              </a:rPr>
              <a:t>;}</a:t>
            </a:r>
            <a:endParaRPr lang="en-US" sz="28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latin typeface="Tahoma" pitchFamily="34" charset="0"/>
              </a:rPr>
              <a:t>* مثال</a:t>
            </a:r>
            <a:r>
              <a:rPr lang="fa-IR" sz="2800" b="1" dirty="0" smtClean="0">
                <a:latin typeface="Tahoma" pitchFamily="34" charset="0"/>
              </a:rPr>
              <a:t>:</a:t>
            </a:r>
            <a:r>
              <a:rPr lang="ar-SA" sz="2800" b="1" dirty="0" smtClean="0">
                <a:latin typeface="Tahoma" pitchFamily="34" charset="0"/>
              </a:rPr>
              <a:t> به کارگيري اشاره‌گرها</a:t>
            </a:r>
            <a:endParaRPr lang="fa-IR" sz="28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16</a:t>
            </a:fld>
            <a:endParaRPr lang="en-US" dirty="0"/>
          </a:p>
        </p:txBody>
      </p:sp>
      <p:sp>
        <p:nvSpPr>
          <p:cNvPr id="6" name="Text Box 3"/>
          <p:cNvSpPr txBox="1">
            <a:spLocks noChangeArrowheads="1"/>
          </p:cNvSpPr>
          <p:nvPr/>
        </p:nvSpPr>
        <p:spPr bwMode="auto">
          <a:xfrm>
            <a:off x="3857621" y="5840156"/>
            <a:ext cx="5286380" cy="1017844"/>
          </a:xfrm>
          <a:prstGeom prst="rect">
            <a:avLst/>
          </a:prstGeom>
          <a:solidFill>
            <a:srgbClr val="C0C0C0"/>
          </a:solidFill>
          <a:ln w="12700" cap="sq" algn="ctr">
            <a:noFill/>
            <a:miter lim="800000"/>
            <a:headEnd/>
            <a:tailEnd/>
          </a:ln>
        </p:spPr>
        <p:txBody>
          <a:bodyPr wrap="square" lIns="90000" tIns="46800" rIns="90000" bIns="46800">
            <a:spAutoFit/>
          </a:bodyPr>
          <a:lstStyle/>
          <a:p>
            <a:pPr algn="l"/>
            <a:r>
              <a:rPr lang="en-US" sz="2000" dirty="0">
                <a:solidFill>
                  <a:srgbClr val="000000"/>
                </a:solidFill>
                <a:latin typeface="Tahoma" pitchFamily="34" charset="0"/>
              </a:rPr>
              <a:t>n = 44, &amp;n = </a:t>
            </a:r>
            <a:r>
              <a:rPr lang="en-US" sz="2000" dirty="0" smtClean="0">
                <a:solidFill>
                  <a:srgbClr val="000000"/>
                </a:solidFill>
                <a:latin typeface="Tahoma" pitchFamily="34" charset="0"/>
              </a:rPr>
              <a:t>0x0064fddc</a:t>
            </a:r>
            <a:endParaRPr lang="fa-IR" sz="2000" dirty="0">
              <a:solidFill>
                <a:srgbClr val="000000"/>
              </a:solidFill>
              <a:latin typeface="Tahoma" pitchFamily="34" charset="0"/>
            </a:endParaRPr>
          </a:p>
          <a:p>
            <a:pPr algn="l"/>
            <a:r>
              <a:rPr lang="fa-IR" sz="2000" dirty="0" smtClean="0">
                <a:solidFill>
                  <a:srgbClr val="000000"/>
                </a:solidFill>
                <a:latin typeface="Tahoma" pitchFamily="34" charset="0"/>
              </a:rPr>
              <a:t>      </a:t>
            </a:r>
            <a:r>
              <a:rPr lang="en-US" sz="2000" dirty="0" err="1">
                <a:solidFill>
                  <a:srgbClr val="000000"/>
                </a:solidFill>
                <a:latin typeface="Tahoma" pitchFamily="34" charset="0"/>
              </a:rPr>
              <a:t>pn</a:t>
            </a:r>
            <a:r>
              <a:rPr lang="en-US" sz="2000" dirty="0">
                <a:solidFill>
                  <a:srgbClr val="000000"/>
                </a:solidFill>
                <a:latin typeface="Tahoma" pitchFamily="34" charset="0"/>
              </a:rPr>
              <a:t> = 0x0064fddc</a:t>
            </a:r>
            <a:endParaRPr lang="fa-IR" sz="2000" dirty="0">
              <a:solidFill>
                <a:srgbClr val="000000"/>
              </a:solidFill>
              <a:latin typeface="Tahoma" pitchFamily="34" charset="0"/>
            </a:endParaRPr>
          </a:p>
          <a:p>
            <a:pPr algn="l"/>
            <a:r>
              <a:rPr lang="fa-IR" sz="2000" dirty="0">
                <a:solidFill>
                  <a:srgbClr val="000000"/>
                </a:solidFill>
                <a:latin typeface="Tahoma" pitchFamily="34" charset="0"/>
              </a:rPr>
              <a:t>&amp;</a:t>
            </a:r>
            <a:r>
              <a:rPr lang="en-US" sz="2000" dirty="0" err="1">
                <a:solidFill>
                  <a:srgbClr val="000000"/>
                </a:solidFill>
                <a:latin typeface="Tahoma" pitchFamily="34" charset="0"/>
              </a:rPr>
              <a:t>pn</a:t>
            </a:r>
            <a:r>
              <a:rPr lang="en-US" sz="2000" dirty="0">
                <a:solidFill>
                  <a:srgbClr val="000000"/>
                </a:solidFill>
                <a:latin typeface="Tahoma" pitchFamily="34" charset="0"/>
              </a:rPr>
              <a:t> = 0x0064fde0</a:t>
            </a: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3500430" y="2113042"/>
            <a:ext cx="4615104" cy="3970318"/>
          </a:xfrm>
          <a:prstGeom prst="rect">
            <a:avLst/>
          </a:prstGeom>
          <a:noFill/>
          <a:ln w="9525">
            <a:noFill/>
            <a:miter lim="800000"/>
            <a:headEnd/>
            <a:tailEnd/>
          </a:ln>
        </p:spPr>
        <p:txBody>
          <a:bodyPr wrap="square">
            <a:spAutoFit/>
          </a:bodyPr>
          <a:lstStyle/>
          <a:p>
            <a:pPr algn="just" rtl="1">
              <a:lnSpc>
                <a:spcPct val="150000"/>
              </a:lnSpc>
            </a:pPr>
            <a:r>
              <a:rPr lang="ar-SA" sz="2400" dirty="0" smtClean="0">
                <a:latin typeface="Tahoma" pitchFamily="34" charset="0"/>
              </a:rPr>
              <a:t>متغير </a:t>
            </a:r>
            <a:r>
              <a:rPr lang="en-US" sz="2400" dirty="0" smtClean="0">
                <a:latin typeface="Tahoma" pitchFamily="34" charset="0"/>
              </a:rPr>
              <a:t>n</a:t>
            </a:r>
            <a:r>
              <a:rPr lang="ar-SA" sz="2400" dirty="0" smtClean="0">
                <a:latin typeface="Tahoma" pitchFamily="34" charset="0"/>
              </a:rPr>
              <a:t> با مقدار </a:t>
            </a:r>
            <a:r>
              <a:rPr lang="en-US" sz="2400" dirty="0" smtClean="0">
                <a:latin typeface="Tahoma" pitchFamily="34" charset="0"/>
              </a:rPr>
              <a:t>44</a:t>
            </a:r>
            <a:r>
              <a:rPr lang="ar-SA" sz="2400" dirty="0" smtClean="0">
                <a:latin typeface="Tahoma" pitchFamily="34" charset="0"/>
              </a:rPr>
              <a:t> مقداردهي‌ شده و آدرس آن </a:t>
            </a:r>
            <a:r>
              <a:rPr lang="en-US" sz="2400" dirty="0" smtClean="0">
                <a:latin typeface="Tahoma" pitchFamily="34" charset="0"/>
              </a:rPr>
              <a:t>0x0064fddc</a:t>
            </a:r>
            <a:r>
              <a:rPr lang="ar-SA" sz="2400" dirty="0" smtClean="0">
                <a:latin typeface="Tahoma" pitchFamily="34" charset="0"/>
              </a:rPr>
              <a:t> مي‌باشد. اشاره‌گر </a:t>
            </a:r>
            <a:r>
              <a:rPr lang="en-US" sz="2400" dirty="0" err="1" smtClean="0">
                <a:latin typeface="Tahoma" pitchFamily="34" charset="0"/>
              </a:rPr>
              <a:t>pn</a:t>
            </a:r>
            <a:r>
              <a:rPr lang="ar-SA" sz="2400" dirty="0" smtClean="0">
                <a:latin typeface="Tahoma" pitchFamily="34" charset="0"/>
              </a:rPr>
              <a:t> با مقدار </a:t>
            </a:r>
            <a:r>
              <a:rPr lang="en-US" sz="2400" dirty="0" smtClean="0">
                <a:latin typeface="Tahoma" pitchFamily="34" charset="0"/>
              </a:rPr>
              <a:t>&amp;n</a:t>
            </a:r>
            <a:r>
              <a:rPr lang="ar-SA" sz="2400" dirty="0" smtClean="0">
                <a:latin typeface="Tahoma" pitchFamily="34" charset="0"/>
              </a:rPr>
              <a:t> يعني آدرس </a:t>
            </a:r>
            <a:r>
              <a:rPr lang="en-US" sz="2400" dirty="0" smtClean="0">
                <a:latin typeface="Tahoma" pitchFamily="34" charset="0"/>
              </a:rPr>
              <a:t>n</a:t>
            </a:r>
            <a:r>
              <a:rPr lang="ar-SA" sz="2400" dirty="0" smtClean="0">
                <a:latin typeface="Tahoma" pitchFamily="34" charset="0"/>
              </a:rPr>
              <a:t> مقداردهي شده. پس مقدار درون </a:t>
            </a:r>
            <a:r>
              <a:rPr lang="en-US" sz="2400" dirty="0" err="1" smtClean="0">
                <a:latin typeface="Tahoma" pitchFamily="34" charset="0"/>
              </a:rPr>
              <a:t>pn</a:t>
            </a:r>
            <a:r>
              <a:rPr lang="ar-SA" sz="2400" dirty="0" smtClean="0">
                <a:latin typeface="Tahoma" pitchFamily="34" charset="0"/>
              </a:rPr>
              <a:t> برابر با </a:t>
            </a:r>
            <a:r>
              <a:rPr lang="en-US" sz="2400" dirty="0" smtClean="0">
                <a:latin typeface="Tahoma" pitchFamily="34" charset="0"/>
              </a:rPr>
              <a:t>0x0064fddc</a:t>
            </a:r>
            <a:r>
              <a:rPr lang="ar-SA" sz="2400" dirty="0" smtClean="0">
                <a:latin typeface="Tahoma" pitchFamily="34" charset="0"/>
              </a:rPr>
              <a:t> است‌ (خط دوم خروجي اين موضوع را تاييد مي‌کند) . </a:t>
            </a:r>
            <a:endParaRPr lang="fa-IR" sz="2400" dirty="0" smtClean="0">
              <a:latin typeface="Tahoma" pitchFamily="34" charset="0"/>
            </a:endParaRPr>
          </a:p>
          <a:p>
            <a:pPr algn="just" rtl="1">
              <a:lnSpc>
                <a:spcPct val="150000"/>
              </a:lnSpc>
            </a:pPr>
            <a:r>
              <a:rPr lang="ar-SA" sz="2400" b="1" dirty="0" smtClean="0">
                <a:latin typeface="Tahoma" pitchFamily="34" charset="0"/>
              </a:rPr>
              <a:t>اما </a:t>
            </a:r>
            <a:r>
              <a:rPr lang="en-US" sz="2400" b="1" dirty="0" err="1" smtClean="0">
                <a:solidFill>
                  <a:srgbClr val="A50021"/>
                </a:solidFill>
                <a:latin typeface="Tahoma" pitchFamily="34" charset="0"/>
              </a:rPr>
              <a:t>pn</a:t>
            </a:r>
            <a:r>
              <a:rPr lang="ar-SA" sz="2400" b="1" dirty="0" smtClean="0">
                <a:latin typeface="Tahoma" pitchFamily="34" charset="0"/>
              </a:rPr>
              <a:t> يک متغير مستقل است و آدرس مستقلي دارد.</a:t>
            </a:r>
            <a:r>
              <a:rPr lang="fa-IR" sz="2400" b="1" dirty="0" smtClean="0">
                <a:latin typeface="Tahoma" pitchFamily="34" charset="0"/>
              </a:rPr>
              <a:t> (</a:t>
            </a:r>
            <a:r>
              <a:rPr lang="en-US" altLang="zh-CN" sz="2400" b="1" dirty="0" smtClean="0">
                <a:solidFill>
                  <a:srgbClr val="000000"/>
                </a:solidFill>
                <a:latin typeface="Courier New" pitchFamily="49" charset="0"/>
                <a:ea typeface="SimSun" pitchFamily="2" charset="-122"/>
              </a:rPr>
              <a:t>0x0064fde0</a:t>
            </a:r>
            <a:r>
              <a:rPr lang="fa-IR" sz="2400" b="1" dirty="0" smtClean="0">
                <a:latin typeface="Tahoma" pitchFamily="34" charset="0"/>
              </a:rPr>
              <a:t>)</a:t>
            </a:r>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latin typeface="Tahoma" pitchFamily="34" charset="0"/>
              </a:rPr>
              <a:t>* </a:t>
            </a:r>
            <a:r>
              <a:rPr lang="fa-IR" sz="2800" b="1" dirty="0" smtClean="0">
                <a:latin typeface="Tahoma" pitchFamily="34" charset="0"/>
              </a:rPr>
              <a:t>شرح </a:t>
            </a:r>
            <a:r>
              <a:rPr lang="ar-SA" sz="2800" b="1" dirty="0" smtClean="0">
                <a:latin typeface="Tahoma" pitchFamily="34" charset="0"/>
              </a:rPr>
              <a:t>مثال</a:t>
            </a:r>
            <a:r>
              <a:rPr lang="fa-IR" sz="2800" b="1" dirty="0" smtClean="0">
                <a:latin typeface="Tahoma" pitchFamily="34" charset="0"/>
              </a:rPr>
              <a:t>:</a:t>
            </a:r>
            <a:r>
              <a:rPr lang="ar-SA" sz="2800" b="1" dirty="0" smtClean="0">
                <a:latin typeface="Tahoma" pitchFamily="34" charset="0"/>
              </a:rPr>
              <a:t> به کارگيري اشاره‌گرها</a:t>
            </a:r>
            <a:endParaRPr lang="fa-IR" sz="28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17</a:t>
            </a:fld>
            <a:endParaRPr lang="en-US" dirty="0"/>
          </a:p>
        </p:txBody>
      </p:sp>
      <p:grpSp>
        <p:nvGrpSpPr>
          <p:cNvPr id="10" name="Group 3"/>
          <p:cNvGrpSpPr>
            <a:grpSpLocks/>
          </p:cNvGrpSpPr>
          <p:nvPr/>
        </p:nvGrpSpPr>
        <p:grpSpPr bwMode="auto">
          <a:xfrm>
            <a:off x="404804" y="1571612"/>
            <a:ext cx="2952750" cy="3671887"/>
            <a:chOff x="476" y="1975"/>
            <a:chExt cx="1361" cy="1220"/>
          </a:xfrm>
        </p:grpSpPr>
        <p:sp>
          <p:nvSpPr>
            <p:cNvPr id="11" name="AutoShape 4"/>
            <p:cNvSpPr>
              <a:spLocks noChangeAspect="1" noChangeArrowheads="1"/>
            </p:cNvSpPr>
            <p:nvPr/>
          </p:nvSpPr>
          <p:spPr bwMode="auto">
            <a:xfrm>
              <a:off x="476" y="1975"/>
              <a:ext cx="1361" cy="1220"/>
            </a:xfrm>
            <a:prstGeom prst="rect">
              <a:avLst/>
            </a:prstGeom>
            <a:noFill/>
            <a:ln w="9525">
              <a:noFill/>
              <a:miter lim="800000"/>
              <a:headEnd/>
              <a:tailEnd/>
            </a:ln>
          </p:spPr>
          <p:txBody>
            <a:bodyPr/>
            <a:lstStyle/>
            <a:p>
              <a:endParaRPr lang="en-US"/>
            </a:p>
          </p:txBody>
        </p:sp>
        <p:grpSp>
          <p:nvGrpSpPr>
            <p:cNvPr id="12" name="Group 5"/>
            <p:cNvGrpSpPr>
              <a:grpSpLocks/>
            </p:cNvGrpSpPr>
            <p:nvPr/>
          </p:nvGrpSpPr>
          <p:grpSpPr bwMode="auto">
            <a:xfrm>
              <a:off x="478" y="2138"/>
              <a:ext cx="1060" cy="454"/>
              <a:chOff x="2808" y="7904"/>
              <a:chExt cx="1362" cy="589"/>
            </a:xfrm>
          </p:grpSpPr>
          <p:sp>
            <p:nvSpPr>
              <p:cNvPr id="18" name="Rectangle 6"/>
              <p:cNvSpPr>
                <a:spLocks noChangeArrowheads="1"/>
              </p:cNvSpPr>
              <p:nvPr/>
            </p:nvSpPr>
            <p:spPr bwMode="auto">
              <a:xfrm>
                <a:off x="3197" y="8100"/>
                <a:ext cx="973" cy="197"/>
              </a:xfrm>
              <a:prstGeom prst="rect">
                <a:avLst/>
              </a:prstGeom>
              <a:solidFill>
                <a:srgbClr val="FFFFFF"/>
              </a:solidFill>
              <a:ln w="9525">
                <a:solidFill>
                  <a:srgbClr val="000000"/>
                </a:solidFill>
                <a:miter lim="800000"/>
                <a:headEnd/>
                <a:tailEnd/>
              </a:ln>
            </p:spPr>
            <p:txBody>
              <a:bodyPr lIns="18000" tIns="10800" rIns="18000" bIns="10800"/>
              <a:lstStyle/>
              <a:p>
                <a:pPr algn="ctr"/>
                <a:r>
                  <a:rPr lang="en-US" altLang="zh-CN" sz="2400" b="1" dirty="0">
                    <a:solidFill>
                      <a:srgbClr val="000000"/>
                    </a:solidFill>
                    <a:latin typeface="Courier New" pitchFamily="49" charset="0"/>
                    <a:ea typeface="SimSun" pitchFamily="2" charset="-122"/>
                  </a:rPr>
                  <a:t>44</a:t>
                </a:r>
                <a:endParaRPr lang="en-US" sz="2400" dirty="0">
                  <a:solidFill>
                    <a:srgbClr val="000000"/>
                  </a:solidFill>
                  <a:latin typeface="Tahoma" pitchFamily="34" charset="0"/>
                  <a:ea typeface="SimSun" pitchFamily="2" charset="-122"/>
                </a:endParaRPr>
              </a:p>
            </p:txBody>
          </p:sp>
          <p:sp>
            <p:nvSpPr>
              <p:cNvPr id="19" name="Rectangle 7"/>
              <p:cNvSpPr>
                <a:spLocks noChangeArrowheads="1"/>
              </p:cNvSpPr>
              <p:nvPr/>
            </p:nvSpPr>
            <p:spPr bwMode="auto">
              <a:xfrm>
                <a:off x="2808" y="8100"/>
                <a:ext cx="389" cy="197"/>
              </a:xfrm>
              <a:prstGeom prst="rect">
                <a:avLst/>
              </a:prstGeom>
              <a:noFill/>
              <a:ln w="9525">
                <a:noFill/>
                <a:miter lim="800000"/>
                <a:headEnd/>
                <a:tailEnd/>
              </a:ln>
            </p:spPr>
            <p:txBody>
              <a:bodyPr lIns="18000" tIns="10800" rIns="18000" bIns="10800"/>
              <a:lstStyle/>
              <a:p>
                <a:pPr algn="ctr"/>
                <a:r>
                  <a:rPr lang="en-US" altLang="zh-CN" sz="2400" b="1">
                    <a:solidFill>
                      <a:srgbClr val="000000"/>
                    </a:solidFill>
                    <a:latin typeface="Courier New" pitchFamily="49" charset="0"/>
                    <a:ea typeface="SimSun" pitchFamily="2" charset="-122"/>
                  </a:rPr>
                  <a:t>n</a:t>
                </a:r>
                <a:endParaRPr lang="en-US" sz="2400" b="1">
                  <a:solidFill>
                    <a:srgbClr val="000000"/>
                  </a:solidFill>
                  <a:latin typeface="Tahoma" pitchFamily="34" charset="0"/>
                  <a:ea typeface="SimSun" pitchFamily="2" charset="-122"/>
                </a:endParaRPr>
              </a:p>
            </p:txBody>
          </p:sp>
          <p:sp>
            <p:nvSpPr>
              <p:cNvPr id="20" name="Rectangle 8"/>
              <p:cNvSpPr>
                <a:spLocks noChangeArrowheads="1"/>
              </p:cNvSpPr>
              <p:nvPr/>
            </p:nvSpPr>
            <p:spPr bwMode="auto">
              <a:xfrm>
                <a:off x="3781" y="8297"/>
                <a:ext cx="389" cy="196"/>
              </a:xfrm>
              <a:prstGeom prst="rect">
                <a:avLst/>
              </a:prstGeom>
              <a:noFill/>
              <a:ln w="9525">
                <a:noFill/>
                <a:miter lim="800000"/>
                <a:headEnd/>
                <a:tailEnd/>
              </a:ln>
            </p:spPr>
            <p:txBody>
              <a:bodyPr lIns="18000" tIns="10800" rIns="18000" bIns="10800"/>
              <a:lstStyle/>
              <a:p>
                <a:pPr algn="ctr"/>
                <a:r>
                  <a:rPr lang="en-US" altLang="zh-CN" sz="2000" b="1">
                    <a:solidFill>
                      <a:srgbClr val="000000"/>
                    </a:solidFill>
                    <a:latin typeface="Courier New" pitchFamily="49" charset="0"/>
                    <a:ea typeface="SimSun" pitchFamily="2" charset="-122"/>
                  </a:rPr>
                  <a:t>int</a:t>
                </a:r>
                <a:endParaRPr lang="en-US" sz="2000" b="1">
                  <a:solidFill>
                    <a:srgbClr val="000000"/>
                  </a:solidFill>
                  <a:latin typeface="Tahoma" pitchFamily="34" charset="0"/>
                  <a:ea typeface="SimSun" pitchFamily="2" charset="-122"/>
                </a:endParaRPr>
              </a:p>
            </p:txBody>
          </p:sp>
          <p:sp>
            <p:nvSpPr>
              <p:cNvPr id="21" name="Rectangle 9"/>
              <p:cNvSpPr>
                <a:spLocks noChangeArrowheads="1"/>
              </p:cNvSpPr>
              <p:nvPr/>
            </p:nvSpPr>
            <p:spPr bwMode="auto">
              <a:xfrm>
                <a:off x="3197" y="7904"/>
                <a:ext cx="973" cy="196"/>
              </a:xfrm>
              <a:prstGeom prst="rect">
                <a:avLst/>
              </a:prstGeom>
              <a:noFill/>
              <a:ln w="9525">
                <a:noFill/>
                <a:miter lim="800000"/>
                <a:headEnd/>
                <a:tailEnd/>
              </a:ln>
            </p:spPr>
            <p:txBody>
              <a:bodyPr lIns="18000" tIns="10800" rIns="18000" bIns="10800"/>
              <a:lstStyle/>
              <a:p>
                <a:pPr algn="ctr"/>
                <a:r>
                  <a:rPr lang="en-US" altLang="zh-CN" sz="2000" b="1">
                    <a:solidFill>
                      <a:srgbClr val="000000"/>
                    </a:solidFill>
                    <a:latin typeface="Courier New" pitchFamily="49" charset="0"/>
                    <a:ea typeface="SimSun" pitchFamily="2" charset="-122"/>
                  </a:rPr>
                  <a:t>0x0064fddc</a:t>
                </a:r>
                <a:endParaRPr lang="en-US" b="1">
                  <a:solidFill>
                    <a:srgbClr val="000000"/>
                  </a:solidFill>
                  <a:latin typeface="Tahoma" pitchFamily="34" charset="0"/>
                  <a:ea typeface="SimSun" pitchFamily="2" charset="-122"/>
                </a:endParaRPr>
              </a:p>
            </p:txBody>
          </p:sp>
        </p:grpSp>
        <p:grpSp>
          <p:nvGrpSpPr>
            <p:cNvPr id="13" name="Group 10"/>
            <p:cNvGrpSpPr>
              <a:grpSpLocks/>
            </p:cNvGrpSpPr>
            <p:nvPr/>
          </p:nvGrpSpPr>
          <p:grpSpPr bwMode="auto">
            <a:xfrm>
              <a:off x="476" y="2745"/>
              <a:ext cx="1063" cy="466"/>
              <a:chOff x="2808" y="8886"/>
              <a:chExt cx="1368" cy="605"/>
            </a:xfrm>
          </p:grpSpPr>
          <p:sp>
            <p:nvSpPr>
              <p:cNvPr id="14" name="Rectangle 11"/>
              <p:cNvSpPr>
                <a:spLocks noChangeArrowheads="1"/>
              </p:cNvSpPr>
              <p:nvPr/>
            </p:nvSpPr>
            <p:spPr bwMode="auto">
              <a:xfrm>
                <a:off x="3197" y="9083"/>
                <a:ext cx="973" cy="196"/>
              </a:xfrm>
              <a:prstGeom prst="rect">
                <a:avLst/>
              </a:prstGeom>
              <a:solidFill>
                <a:srgbClr val="FFFFFF"/>
              </a:solidFill>
              <a:ln w="9525">
                <a:solidFill>
                  <a:srgbClr val="000000"/>
                </a:solidFill>
                <a:miter lim="800000"/>
                <a:headEnd/>
                <a:tailEnd/>
              </a:ln>
            </p:spPr>
            <p:txBody>
              <a:bodyPr lIns="18000" tIns="10800" rIns="18000" bIns="10800"/>
              <a:lstStyle/>
              <a:p>
                <a:pPr algn="ctr"/>
                <a:r>
                  <a:rPr lang="en-US" altLang="zh-CN" sz="2000" b="1">
                    <a:solidFill>
                      <a:srgbClr val="000000"/>
                    </a:solidFill>
                    <a:latin typeface="Courier New" pitchFamily="49" charset="0"/>
                    <a:ea typeface="SimSun" pitchFamily="2" charset="-122"/>
                  </a:rPr>
                  <a:t>0x0064fddc</a:t>
                </a:r>
                <a:endParaRPr lang="en-US" sz="2000">
                  <a:solidFill>
                    <a:srgbClr val="000000"/>
                  </a:solidFill>
                  <a:latin typeface="Tahoma" pitchFamily="34" charset="0"/>
                  <a:ea typeface="SimSun" pitchFamily="2" charset="-122"/>
                </a:endParaRPr>
              </a:p>
            </p:txBody>
          </p:sp>
          <p:sp>
            <p:nvSpPr>
              <p:cNvPr id="15" name="Rectangle 12"/>
              <p:cNvSpPr>
                <a:spLocks noChangeArrowheads="1"/>
              </p:cNvSpPr>
              <p:nvPr/>
            </p:nvSpPr>
            <p:spPr bwMode="auto">
              <a:xfrm>
                <a:off x="2808" y="9083"/>
                <a:ext cx="389" cy="327"/>
              </a:xfrm>
              <a:prstGeom prst="rect">
                <a:avLst/>
              </a:prstGeom>
              <a:noFill/>
              <a:ln w="9525">
                <a:noFill/>
                <a:miter lim="800000"/>
                <a:headEnd/>
                <a:tailEnd/>
              </a:ln>
            </p:spPr>
            <p:txBody>
              <a:bodyPr lIns="18000" tIns="10800" rIns="18000" bIns="10800"/>
              <a:lstStyle/>
              <a:p>
                <a:pPr algn="ctr"/>
                <a:r>
                  <a:rPr lang="en-US" altLang="zh-CN" sz="2400" b="1">
                    <a:solidFill>
                      <a:srgbClr val="000000"/>
                    </a:solidFill>
                    <a:latin typeface="Courier New" pitchFamily="49" charset="0"/>
                    <a:ea typeface="SimSun" pitchFamily="2" charset="-122"/>
                  </a:rPr>
                  <a:t>pn</a:t>
                </a:r>
                <a:endParaRPr lang="en-US" sz="2400" b="1">
                  <a:solidFill>
                    <a:srgbClr val="000000"/>
                  </a:solidFill>
                  <a:latin typeface="Tahoma" pitchFamily="34" charset="0"/>
                  <a:ea typeface="SimSun" pitchFamily="2" charset="-122"/>
                </a:endParaRPr>
              </a:p>
            </p:txBody>
          </p:sp>
          <p:sp>
            <p:nvSpPr>
              <p:cNvPr id="16" name="Rectangle 13"/>
              <p:cNvSpPr>
                <a:spLocks noChangeArrowheads="1"/>
              </p:cNvSpPr>
              <p:nvPr/>
            </p:nvSpPr>
            <p:spPr bwMode="auto">
              <a:xfrm>
                <a:off x="3657" y="9295"/>
                <a:ext cx="519" cy="196"/>
              </a:xfrm>
              <a:prstGeom prst="rect">
                <a:avLst/>
              </a:prstGeom>
              <a:noFill/>
              <a:ln w="9525">
                <a:noFill/>
                <a:miter lim="800000"/>
                <a:headEnd/>
                <a:tailEnd/>
              </a:ln>
            </p:spPr>
            <p:txBody>
              <a:bodyPr lIns="18000" tIns="10800" rIns="18000" bIns="10800"/>
              <a:lstStyle/>
              <a:p>
                <a:pPr algn="l"/>
                <a:r>
                  <a:rPr lang="en-US" altLang="zh-CN" sz="2400" b="1">
                    <a:solidFill>
                      <a:srgbClr val="000000"/>
                    </a:solidFill>
                    <a:latin typeface="Courier New" pitchFamily="49" charset="0"/>
                    <a:ea typeface="SimSun" pitchFamily="2" charset="-122"/>
                  </a:rPr>
                  <a:t>int</a:t>
                </a:r>
                <a:r>
                  <a:rPr lang="en-US" altLang="zh-CN" sz="700">
                    <a:latin typeface="Courier New" pitchFamily="49" charset="0"/>
                    <a:ea typeface="SimSun" pitchFamily="2" charset="-122"/>
                  </a:rPr>
                  <a:t>*</a:t>
                </a:r>
                <a:endParaRPr lang="en-US">
                  <a:latin typeface="Tahoma" pitchFamily="34" charset="0"/>
                  <a:ea typeface="SimSun" pitchFamily="2" charset="-122"/>
                </a:endParaRPr>
              </a:p>
            </p:txBody>
          </p:sp>
          <p:sp>
            <p:nvSpPr>
              <p:cNvPr id="17" name="Rectangle 14"/>
              <p:cNvSpPr>
                <a:spLocks noChangeArrowheads="1"/>
              </p:cNvSpPr>
              <p:nvPr/>
            </p:nvSpPr>
            <p:spPr bwMode="auto">
              <a:xfrm>
                <a:off x="3197" y="8886"/>
                <a:ext cx="973" cy="197"/>
              </a:xfrm>
              <a:prstGeom prst="rect">
                <a:avLst/>
              </a:prstGeom>
              <a:noFill/>
              <a:ln w="9525">
                <a:noFill/>
                <a:miter lim="800000"/>
                <a:headEnd/>
                <a:tailEnd/>
              </a:ln>
            </p:spPr>
            <p:txBody>
              <a:bodyPr lIns="18000" tIns="10800" rIns="18000" bIns="10800"/>
              <a:lstStyle/>
              <a:p>
                <a:pPr algn="ctr"/>
                <a:r>
                  <a:rPr lang="en-US" altLang="zh-CN" sz="2000" b="1" dirty="0">
                    <a:solidFill>
                      <a:srgbClr val="000000"/>
                    </a:solidFill>
                    <a:latin typeface="Courier New" pitchFamily="49" charset="0"/>
                    <a:ea typeface="SimSun" pitchFamily="2" charset="-122"/>
                  </a:rPr>
                  <a:t>0x0064fde0</a:t>
                </a:r>
                <a:endParaRPr lang="en-US" b="1" dirty="0">
                  <a:solidFill>
                    <a:srgbClr val="000000"/>
                  </a:solidFill>
                  <a:latin typeface="Tahoma" pitchFamily="34" charset="0"/>
                  <a:ea typeface="SimSun" pitchFamily="2" charset="-122"/>
                </a:endParaRPr>
              </a:p>
            </p:txBody>
          </p:sp>
        </p:grpSp>
      </p:gr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830997"/>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وقتي مي‌گوييم «</a:t>
            </a:r>
            <a:r>
              <a:rPr lang="en-US" sz="2400" b="1" dirty="0" err="1" smtClean="0">
                <a:solidFill>
                  <a:srgbClr val="A50021"/>
                </a:solidFill>
                <a:latin typeface="Tahoma" pitchFamily="34" charset="0"/>
              </a:rPr>
              <a:t>pn</a:t>
            </a:r>
            <a:r>
              <a:rPr lang="ar-SA" sz="2400" b="1" dirty="0" smtClean="0">
                <a:latin typeface="Tahoma" pitchFamily="34" charset="0"/>
              </a:rPr>
              <a:t> به </a:t>
            </a:r>
            <a:r>
              <a:rPr lang="en-US" sz="2400" b="1" dirty="0" smtClean="0">
                <a:solidFill>
                  <a:srgbClr val="000000"/>
                </a:solidFill>
                <a:latin typeface="Tahoma" pitchFamily="34" charset="0"/>
              </a:rPr>
              <a:t>n</a:t>
            </a:r>
            <a:r>
              <a:rPr lang="ar-SA" sz="2400" b="1" dirty="0" smtClean="0">
                <a:latin typeface="Tahoma" pitchFamily="34" charset="0"/>
              </a:rPr>
              <a:t> اشاره مي‌کند» يعني درون </a:t>
            </a:r>
            <a:r>
              <a:rPr lang="en-US" sz="2400" b="1" dirty="0" err="1" smtClean="0">
                <a:solidFill>
                  <a:srgbClr val="A50021"/>
                </a:solidFill>
                <a:latin typeface="Tahoma" pitchFamily="34" charset="0"/>
              </a:rPr>
              <a:t>pn</a:t>
            </a:r>
            <a:r>
              <a:rPr lang="fa-IR" sz="2400" b="1" dirty="0" smtClean="0">
                <a:latin typeface="Tahoma" pitchFamily="34" charset="0"/>
              </a:rPr>
              <a:t> </a:t>
            </a:r>
            <a:r>
              <a:rPr lang="ar-SA" sz="2400" b="1" dirty="0" smtClean="0">
                <a:latin typeface="Tahoma" pitchFamily="34" charset="0"/>
              </a:rPr>
              <a:t>آدرس </a:t>
            </a:r>
            <a:r>
              <a:rPr lang="en-US" sz="2400" b="1" dirty="0" smtClean="0">
                <a:solidFill>
                  <a:srgbClr val="000000"/>
                </a:solidFill>
                <a:latin typeface="Tahoma" pitchFamily="34" charset="0"/>
              </a:rPr>
              <a:t>n</a:t>
            </a:r>
            <a:r>
              <a:rPr lang="ar-SA" sz="2400" b="1" dirty="0" smtClean="0">
                <a:latin typeface="Tahoma" pitchFamily="34" charset="0"/>
              </a:rPr>
              <a:t> قرار دارد.</a:t>
            </a:r>
            <a:endParaRPr lang="en-US" sz="2400" b="1"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fa-IR" sz="2800" b="1" dirty="0" smtClean="0">
                <a:latin typeface="Tahoma" pitchFamily="34" charset="0"/>
              </a:rPr>
              <a:t>دقت 1</a:t>
            </a: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18</a:t>
            </a:fld>
            <a:endParaRPr lang="en-US" dirty="0"/>
          </a:p>
        </p:txBody>
      </p:sp>
      <p:grpSp>
        <p:nvGrpSpPr>
          <p:cNvPr id="19" name="Group 18"/>
          <p:cNvGrpSpPr/>
          <p:nvPr/>
        </p:nvGrpSpPr>
        <p:grpSpPr>
          <a:xfrm>
            <a:off x="995366" y="3214686"/>
            <a:ext cx="4076700" cy="1955800"/>
            <a:chOff x="995366" y="3214686"/>
            <a:chExt cx="4076700" cy="1955800"/>
          </a:xfrm>
        </p:grpSpPr>
        <p:sp>
          <p:nvSpPr>
            <p:cNvPr id="11" name="Rectangle 5"/>
            <p:cNvSpPr>
              <a:spLocks noChangeArrowheads="1"/>
            </p:cNvSpPr>
            <p:nvPr/>
          </p:nvSpPr>
          <p:spPr bwMode="auto">
            <a:xfrm>
              <a:off x="3373441" y="3271836"/>
              <a:ext cx="1698625" cy="395287"/>
            </a:xfrm>
            <a:prstGeom prst="rect">
              <a:avLst/>
            </a:prstGeom>
            <a:solidFill>
              <a:srgbClr val="FFFFFF"/>
            </a:solidFill>
            <a:ln w="9525">
              <a:solidFill>
                <a:srgbClr val="000000"/>
              </a:solidFill>
              <a:miter lim="800000"/>
              <a:headEnd/>
              <a:tailEnd/>
            </a:ln>
          </p:spPr>
          <p:txBody>
            <a:bodyPr lIns="18000" tIns="10800" rIns="18000" bIns="10800"/>
            <a:lstStyle/>
            <a:p>
              <a:pPr algn="ctr"/>
              <a:r>
                <a:rPr lang="en-US" altLang="zh-CN" sz="2800" b="1" dirty="0">
                  <a:solidFill>
                    <a:srgbClr val="000000"/>
                  </a:solidFill>
                  <a:latin typeface="Times New Roman" pitchFamily="18" charset="0"/>
                  <a:ea typeface="SimSun" pitchFamily="2" charset="-122"/>
                </a:rPr>
                <a:t>44</a:t>
              </a:r>
              <a:endParaRPr lang="en-US" sz="2800" b="1" dirty="0">
                <a:solidFill>
                  <a:srgbClr val="000000"/>
                </a:solidFill>
                <a:latin typeface="Tahoma" pitchFamily="34" charset="0"/>
                <a:ea typeface="SimSun" pitchFamily="2" charset="-122"/>
              </a:endParaRPr>
            </a:p>
          </p:txBody>
        </p:sp>
        <p:sp>
          <p:nvSpPr>
            <p:cNvPr id="12" name="Rectangle 6"/>
            <p:cNvSpPr>
              <a:spLocks noChangeArrowheads="1"/>
            </p:cNvSpPr>
            <p:nvPr/>
          </p:nvSpPr>
          <p:spPr bwMode="auto">
            <a:xfrm>
              <a:off x="2741616" y="3214686"/>
              <a:ext cx="476250" cy="390525"/>
            </a:xfrm>
            <a:prstGeom prst="rect">
              <a:avLst/>
            </a:prstGeom>
            <a:noFill/>
            <a:ln w="9525">
              <a:noFill/>
              <a:miter lim="800000"/>
              <a:headEnd/>
              <a:tailEnd/>
            </a:ln>
          </p:spPr>
          <p:txBody>
            <a:bodyPr lIns="18000" tIns="10800" rIns="18000" bIns="10800"/>
            <a:lstStyle/>
            <a:p>
              <a:pPr algn="l"/>
              <a:r>
                <a:rPr lang="en-US" altLang="zh-CN" sz="2800" b="1">
                  <a:solidFill>
                    <a:srgbClr val="800000"/>
                  </a:solidFill>
                  <a:latin typeface="Courier New" pitchFamily="49" charset="0"/>
                  <a:ea typeface="SimSun" pitchFamily="2" charset="-122"/>
                </a:rPr>
                <a:t>n</a:t>
              </a:r>
              <a:endParaRPr lang="en-US" sz="2800" b="1">
                <a:solidFill>
                  <a:srgbClr val="800000"/>
                </a:solidFill>
                <a:latin typeface="Tahoma" pitchFamily="34" charset="0"/>
                <a:ea typeface="SimSun" pitchFamily="2" charset="-122"/>
              </a:endParaRPr>
            </a:p>
          </p:txBody>
        </p:sp>
        <p:sp>
          <p:nvSpPr>
            <p:cNvPr id="13" name="Rectangle 7"/>
            <p:cNvSpPr>
              <a:spLocks noChangeArrowheads="1"/>
            </p:cNvSpPr>
            <p:nvPr/>
          </p:nvSpPr>
          <p:spPr bwMode="auto">
            <a:xfrm>
              <a:off x="4364041" y="3587748"/>
              <a:ext cx="679450" cy="268288"/>
            </a:xfrm>
            <a:prstGeom prst="rect">
              <a:avLst/>
            </a:prstGeom>
            <a:noFill/>
            <a:ln w="9525">
              <a:noFill/>
              <a:miter lim="800000"/>
              <a:headEnd/>
              <a:tailEnd/>
            </a:ln>
          </p:spPr>
          <p:txBody>
            <a:bodyPr lIns="18000" tIns="10800" rIns="18000" bIns="10800"/>
            <a:lstStyle/>
            <a:p>
              <a:pPr algn="l"/>
              <a:r>
                <a:rPr lang="en-US" altLang="zh-CN" sz="2800" b="1">
                  <a:solidFill>
                    <a:srgbClr val="800000"/>
                  </a:solidFill>
                  <a:latin typeface="Courier New" pitchFamily="49" charset="0"/>
                  <a:ea typeface="SimSun" pitchFamily="2" charset="-122"/>
                </a:rPr>
                <a:t>int</a:t>
              </a:r>
              <a:endParaRPr lang="en-US" sz="2800" b="1">
                <a:solidFill>
                  <a:srgbClr val="800000"/>
                </a:solidFill>
                <a:latin typeface="Tahoma" pitchFamily="34" charset="0"/>
                <a:ea typeface="SimSun" pitchFamily="2" charset="-122"/>
              </a:endParaRPr>
            </a:p>
          </p:txBody>
        </p:sp>
        <p:grpSp>
          <p:nvGrpSpPr>
            <p:cNvPr id="14" name="Group 8"/>
            <p:cNvGrpSpPr>
              <a:grpSpLocks/>
            </p:cNvGrpSpPr>
            <p:nvPr/>
          </p:nvGrpSpPr>
          <p:grpSpPr bwMode="auto">
            <a:xfrm>
              <a:off x="995366" y="4613273"/>
              <a:ext cx="1236663" cy="557213"/>
              <a:chOff x="2143" y="9480"/>
              <a:chExt cx="709" cy="406"/>
            </a:xfrm>
          </p:grpSpPr>
          <p:sp>
            <p:nvSpPr>
              <p:cNvPr id="15" name="Rectangle 9"/>
              <p:cNvSpPr>
                <a:spLocks noChangeArrowheads="1"/>
              </p:cNvSpPr>
              <p:nvPr/>
            </p:nvSpPr>
            <p:spPr bwMode="auto">
              <a:xfrm>
                <a:off x="2532" y="9480"/>
                <a:ext cx="195" cy="196"/>
              </a:xfrm>
              <a:prstGeom prst="rect">
                <a:avLst/>
              </a:prstGeom>
              <a:solidFill>
                <a:srgbClr val="FFFFFF"/>
              </a:solidFill>
              <a:ln w="9525">
                <a:solidFill>
                  <a:srgbClr val="000000"/>
                </a:solidFill>
                <a:miter lim="800000"/>
                <a:headEnd/>
                <a:tailEnd/>
              </a:ln>
            </p:spPr>
            <p:txBody>
              <a:bodyPr/>
              <a:lstStyle/>
              <a:p>
                <a:endParaRPr lang="en-US"/>
              </a:p>
            </p:txBody>
          </p:sp>
          <p:sp>
            <p:nvSpPr>
              <p:cNvPr id="16" name="Rectangle 10"/>
              <p:cNvSpPr>
                <a:spLocks noChangeArrowheads="1"/>
              </p:cNvSpPr>
              <p:nvPr/>
            </p:nvSpPr>
            <p:spPr bwMode="auto">
              <a:xfrm>
                <a:off x="2268" y="9689"/>
                <a:ext cx="584" cy="197"/>
              </a:xfrm>
              <a:prstGeom prst="rect">
                <a:avLst/>
              </a:prstGeom>
              <a:noFill/>
              <a:ln w="9525">
                <a:noFill/>
                <a:miter lim="800000"/>
                <a:headEnd/>
                <a:tailEnd/>
              </a:ln>
            </p:spPr>
            <p:txBody>
              <a:bodyPr lIns="18000" tIns="10800" rIns="18000" bIns="10800"/>
              <a:lstStyle/>
              <a:p>
                <a:pPr algn="l"/>
                <a:r>
                  <a:rPr lang="en-US" altLang="zh-CN" sz="2800" b="1">
                    <a:solidFill>
                      <a:srgbClr val="800000"/>
                    </a:solidFill>
                    <a:latin typeface="Courier New" pitchFamily="49" charset="0"/>
                    <a:ea typeface="SimSun" pitchFamily="2" charset="-122"/>
                  </a:rPr>
                  <a:t>int*</a:t>
                </a:r>
                <a:endParaRPr lang="en-US" sz="2800" b="1">
                  <a:solidFill>
                    <a:srgbClr val="800000"/>
                  </a:solidFill>
                  <a:latin typeface="Tahoma" pitchFamily="34" charset="0"/>
                  <a:ea typeface="SimSun" pitchFamily="2" charset="-122"/>
                </a:endParaRPr>
              </a:p>
            </p:txBody>
          </p:sp>
          <p:sp>
            <p:nvSpPr>
              <p:cNvPr id="17" name="Rectangle 11"/>
              <p:cNvSpPr>
                <a:spLocks noChangeArrowheads="1"/>
              </p:cNvSpPr>
              <p:nvPr/>
            </p:nvSpPr>
            <p:spPr bwMode="auto">
              <a:xfrm>
                <a:off x="2143" y="9480"/>
                <a:ext cx="389" cy="286"/>
              </a:xfrm>
              <a:prstGeom prst="rect">
                <a:avLst/>
              </a:prstGeom>
              <a:noFill/>
              <a:ln w="9525">
                <a:noFill/>
                <a:miter lim="800000"/>
                <a:headEnd/>
                <a:tailEnd/>
              </a:ln>
            </p:spPr>
            <p:txBody>
              <a:bodyPr lIns="18000" tIns="10800" rIns="18000" bIns="10800"/>
              <a:lstStyle/>
              <a:p>
                <a:pPr algn="l"/>
                <a:r>
                  <a:rPr lang="en-US" altLang="zh-CN" sz="2800" b="1">
                    <a:solidFill>
                      <a:srgbClr val="A50021"/>
                    </a:solidFill>
                    <a:latin typeface="Courier New" pitchFamily="49" charset="0"/>
                    <a:ea typeface="SimSun" pitchFamily="2" charset="-122"/>
                  </a:rPr>
                  <a:t>pn</a:t>
                </a:r>
                <a:endParaRPr lang="en-US" sz="2800" b="1">
                  <a:solidFill>
                    <a:srgbClr val="A50021"/>
                  </a:solidFill>
                  <a:latin typeface="Tahoma" pitchFamily="34" charset="0"/>
                  <a:ea typeface="SimSun" pitchFamily="2" charset="-122"/>
                </a:endParaRPr>
              </a:p>
            </p:txBody>
          </p:sp>
        </p:grpSp>
        <p:sp>
          <p:nvSpPr>
            <p:cNvPr id="18" name="Line 12"/>
            <p:cNvSpPr>
              <a:spLocks noChangeShapeType="1"/>
            </p:cNvSpPr>
            <p:nvPr/>
          </p:nvSpPr>
          <p:spPr bwMode="auto">
            <a:xfrm flipV="1">
              <a:off x="1854204" y="3608386"/>
              <a:ext cx="1519237" cy="1136650"/>
            </a:xfrm>
            <a:prstGeom prst="line">
              <a:avLst/>
            </a:prstGeom>
            <a:noFill/>
            <a:ln w="9525">
              <a:solidFill>
                <a:srgbClr val="000000"/>
              </a:solidFill>
              <a:round/>
              <a:headEnd type="oval" w="med" len="med"/>
              <a:tailEnd type="triangle" w="med" len="med"/>
            </a:ln>
          </p:spPr>
          <p:txBody>
            <a:bodyPr/>
            <a:lstStyle/>
            <a:p>
              <a:endParaRPr lang="en-US"/>
            </a:p>
          </p:txBody>
        </p:sp>
      </p:gr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677656"/>
          </a:xfrm>
          <a:prstGeom prst="rect">
            <a:avLst/>
          </a:prstGeom>
          <a:noFill/>
          <a:ln w="9525">
            <a:noFill/>
            <a:miter lim="800000"/>
            <a:headEnd/>
            <a:tailEnd/>
          </a:ln>
        </p:spPr>
        <p:txBody>
          <a:bodyPr wrap="square">
            <a:spAutoFit/>
          </a:bodyPr>
          <a:lstStyle/>
          <a:p>
            <a:pPr algn="just" rtl="1">
              <a:lnSpc>
                <a:spcPct val="150000"/>
              </a:lnSpc>
            </a:pPr>
            <a:r>
              <a:rPr lang="fa-IR" sz="2800" dirty="0" smtClean="0">
                <a:solidFill>
                  <a:srgbClr val="000000"/>
                </a:solidFill>
                <a:latin typeface="Tahoma" pitchFamily="34" charset="0"/>
              </a:rPr>
              <a:t>فرض کنيد </a:t>
            </a:r>
            <a:r>
              <a:rPr lang="en-US" sz="2800" dirty="0" smtClean="0">
                <a:solidFill>
                  <a:srgbClr val="000000"/>
                </a:solidFill>
                <a:latin typeface="Tahoma" pitchFamily="34" charset="0"/>
              </a:rPr>
              <a:t>n</a:t>
            </a:r>
            <a:r>
              <a:rPr lang="fa-IR" sz="2800" dirty="0" smtClean="0">
                <a:solidFill>
                  <a:srgbClr val="000000"/>
                </a:solidFill>
                <a:latin typeface="Tahoma" pitchFamily="34" charset="0"/>
              </a:rPr>
              <a:t> داراي مقدار </a:t>
            </a:r>
            <a:r>
              <a:rPr lang="en-US" sz="2800" dirty="0" smtClean="0">
                <a:solidFill>
                  <a:srgbClr val="000000"/>
                </a:solidFill>
                <a:latin typeface="Tahoma" pitchFamily="34" charset="0"/>
              </a:rPr>
              <a:t>22</a:t>
            </a:r>
            <a:r>
              <a:rPr lang="fa-IR" sz="2800" dirty="0" smtClean="0">
                <a:solidFill>
                  <a:srgbClr val="000000"/>
                </a:solidFill>
                <a:latin typeface="Tahoma" pitchFamily="34" charset="0"/>
              </a:rPr>
              <a:t> باشد و </a:t>
            </a:r>
            <a:r>
              <a:rPr lang="en-US" sz="2800" dirty="0" err="1" smtClean="0">
                <a:solidFill>
                  <a:srgbClr val="000000"/>
                </a:solidFill>
                <a:latin typeface="Tahoma" pitchFamily="34" charset="0"/>
              </a:rPr>
              <a:t>pn</a:t>
            </a:r>
            <a:r>
              <a:rPr lang="fa-IR" sz="2800" dirty="0" smtClean="0">
                <a:solidFill>
                  <a:srgbClr val="000000"/>
                </a:solidFill>
                <a:latin typeface="Tahoma" pitchFamily="34" charset="0"/>
              </a:rPr>
              <a:t> اشاره‌گري به </a:t>
            </a:r>
            <a:r>
              <a:rPr lang="en-US" sz="2800" dirty="0" smtClean="0">
                <a:solidFill>
                  <a:srgbClr val="000000"/>
                </a:solidFill>
                <a:latin typeface="Tahoma" pitchFamily="34" charset="0"/>
              </a:rPr>
              <a:t>n</a:t>
            </a:r>
            <a:r>
              <a:rPr lang="fa-IR" sz="2800" dirty="0" smtClean="0">
                <a:solidFill>
                  <a:srgbClr val="000000"/>
                </a:solidFill>
                <a:latin typeface="Tahoma" pitchFamily="34" charset="0"/>
              </a:rPr>
              <a:t> باشد. </a:t>
            </a:r>
            <a:br>
              <a:rPr lang="fa-IR" sz="2800" dirty="0" smtClean="0">
                <a:solidFill>
                  <a:srgbClr val="000000"/>
                </a:solidFill>
                <a:latin typeface="Tahoma" pitchFamily="34" charset="0"/>
              </a:rPr>
            </a:br>
            <a:r>
              <a:rPr lang="fa-IR" sz="2800" dirty="0" smtClean="0">
                <a:solidFill>
                  <a:srgbClr val="000000"/>
                </a:solidFill>
                <a:latin typeface="Tahoma" pitchFamily="34" charset="0"/>
              </a:rPr>
              <a:t>با اين حساب بايد بتوان از طريق </a:t>
            </a:r>
            <a:r>
              <a:rPr lang="en-US" sz="2800" dirty="0" err="1" smtClean="0">
                <a:solidFill>
                  <a:srgbClr val="000000"/>
                </a:solidFill>
                <a:latin typeface="Tahoma" pitchFamily="34" charset="0"/>
              </a:rPr>
              <a:t>pn</a:t>
            </a:r>
            <a:r>
              <a:rPr lang="fa-IR" sz="2800" dirty="0" smtClean="0">
                <a:solidFill>
                  <a:srgbClr val="000000"/>
                </a:solidFill>
                <a:latin typeface="Tahoma" pitchFamily="34" charset="0"/>
              </a:rPr>
              <a:t> به مقدار </a:t>
            </a:r>
            <a:r>
              <a:rPr lang="en-US" sz="2800" dirty="0" smtClean="0">
                <a:solidFill>
                  <a:srgbClr val="000000"/>
                </a:solidFill>
                <a:latin typeface="Tahoma" pitchFamily="34" charset="0"/>
              </a:rPr>
              <a:t>22</a:t>
            </a:r>
            <a:r>
              <a:rPr lang="fa-IR" sz="2800" dirty="0" smtClean="0">
                <a:solidFill>
                  <a:srgbClr val="000000"/>
                </a:solidFill>
                <a:latin typeface="Tahoma" pitchFamily="34" charset="0"/>
              </a:rPr>
              <a:t> رسيد. با استفاده از </a:t>
            </a:r>
            <a:r>
              <a:rPr lang="en-US" sz="2800" dirty="0" smtClean="0">
                <a:solidFill>
                  <a:srgbClr val="000000"/>
                </a:solidFill>
                <a:latin typeface="Tahoma" pitchFamily="34" charset="0"/>
              </a:rPr>
              <a:t>*</a:t>
            </a:r>
            <a:r>
              <a:rPr lang="fa-IR" sz="2800" dirty="0" smtClean="0">
                <a:solidFill>
                  <a:srgbClr val="000000"/>
                </a:solidFill>
                <a:latin typeface="Tahoma" pitchFamily="34" charset="0"/>
              </a:rPr>
              <a:t> مي‌توان مقداري که اشاره‌گر به آن اشاره دارد را به دست آورد. </a:t>
            </a:r>
          </a:p>
          <a:p>
            <a:pPr algn="ctr" rtl="1">
              <a:lnSpc>
                <a:spcPct val="150000"/>
              </a:lnSpc>
            </a:pPr>
            <a:r>
              <a:rPr lang="fa-IR" sz="2800" dirty="0" smtClean="0">
                <a:solidFill>
                  <a:srgbClr val="000000"/>
                </a:solidFill>
                <a:latin typeface="Tahoma" pitchFamily="34" charset="0"/>
              </a:rPr>
              <a:t>به اين کار </a:t>
            </a:r>
            <a:r>
              <a:rPr lang="fa-IR" sz="2800" b="1" i="1" dirty="0" smtClean="0">
                <a:solidFill>
                  <a:srgbClr val="FF9900"/>
                </a:solidFill>
                <a:latin typeface="Tahoma" pitchFamily="34" charset="0"/>
              </a:rPr>
              <a:t>مقداريابي اشاره‌گر</a:t>
            </a:r>
            <a:r>
              <a:rPr lang="fa-IR" sz="2800" dirty="0" smtClean="0">
                <a:solidFill>
                  <a:srgbClr val="FF9900"/>
                </a:solidFill>
                <a:latin typeface="Tahoma" pitchFamily="34" charset="0"/>
              </a:rPr>
              <a:t> </a:t>
            </a:r>
            <a:r>
              <a:rPr lang="fa-IR" sz="2800" dirty="0" smtClean="0">
                <a:solidFill>
                  <a:srgbClr val="000000"/>
                </a:solidFill>
                <a:latin typeface="Tahoma" pitchFamily="34" charset="0"/>
              </a:rPr>
              <a:t>مي‌گوييم. </a:t>
            </a:r>
            <a:endParaRPr lang="en-US" sz="2800" dirty="0">
              <a:solidFill>
                <a:srgbClr val="000000"/>
              </a:solidFill>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solidFill>
                  <a:srgbClr val="FFFF00"/>
                </a:solidFill>
                <a:latin typeface="Tahoma" pitchFamily="34" charset="0"/>
              </a:rPr>
              <a:t>مقداريابي</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19</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838200" y="1937772"/>
            <a:ext cx="7277334" cy="3564053"/>
          </a:xfrm>
          <a:prstGeom prst="rect">
            <a:avLst/>
          </a:prstGeom>
          <a:noFill/>
          <a:ln w="9525">
            <a:noFill/>
            <a:miter lim="800000"/>
            <a:headEnd/>
            <a:tailEnd/>
          </a:ln>
        </p:spPr>
        <p:txBody>
          <a:bodyPr wrap="square">
            <a:spAutoFit/>
          </a:bodyPr>
          <a:lstStyle/>
          <a:p>
            <a:pPr marL="609600" indent="-609600" algn="r" rtl="1">
              <a:spcBef>
                <a:spcPct val="20000"/>
              </a:spcBef>
              <a:buClr>
                <a:schemeClr val="hlink"/>
              </a:buClr>
              <a:buSzPct val="80000"/>
              <a:buFont typeface="Wingdings" pitchFamily="2" charset="2"/>
              <a:buNone/>
              <a:defRPr/>
            </a:pPr>
            <a:r>
              <a:rPr lang="fa-IR" sz="2400" b="1" dirty="0" smtClean="0">
                <a:solidFill>
                  <a:srgbClr val="FF5050"/>
                </a:solidFill>
                <a:effectLst>
                  <a:outerShdw blurRad="38100" dist="38100" dir="2700000" algn="tl">
                    <a:srgbClr val="000000"/>
                  </a:outerShdw>
                </a:effectLst>
              </a:rPr>
              <a:t>1</a:t>
            </a:r>
            <a:r>
              <a:rPr lang="fa-IR" sz="2400" b="1" dirty="0" smtClean="0">
                <a:effectLst>
                  <a:outerShdw blurRad="38100" dist="38100" dir="2700000" algn="tl">
                    <a:srgbClr val="000000"/>
                  </a:outerShdw>
                </a:effectLst>
              </a:rPr>
              <a:t>- </a:t>
            </a:r>
            <a:r>
              <a:rPr lang="ar-SA" sz="2400" b="1" dirty="0" smtClean="0">
                <a:effectLst>
                  <a:outerShdw blurRad="38100" dist="38100" dir="2700000" algn="tl">
                    <a:srgbClr val="000000"/>
                  </a:outerShdw>
                </a:effectLst>
              </a:rPr>
              <a:t>عملگر ارجاع</a:t>
            </a:r>
            <a:endParaRPr lang="fa-IR" sz="2400" b="1" dirty="0" smtClean="0">
              <a:effectLst>
                <a:outerShdw blurRad="38100" dist="38100" dir="2700000" algn="tl">
                  <a:srgbClr val="000000"/>
                </a:outerShdw>
              </a:effectLst>
            </a:endParaRPr>
          </a:p>
          <a:p>
            <a:pPr marL="609600" indent="-609600" algn="r" rtl="1">
              <a:spcBef>
                <a:spcPct val="20000"/>
              </a:spcBef>
              <a:buClr>
                <a:schemeClr val="hlink"/>
              </a:buClr>
              <a:buSzPct val="80000"/>
              <a:buFont typeface="Wingdings" pitchFamily="2" charset="2"/>
              <a:buNone/>
              <a:defRPr/>
            </a:pPr>
            <a:r>
              <a:rPr lang="fa-IR" sz="2400" dirty="0" smtClean="0">
                <a:solidFill>
                  <a:srgbClr val="FF5050"/>
                </a:solidFill>
                <a:effectLst>
                  <a:outerShdw blurRad="38100" dist="38100" dir="2700000" algn="tl">
                    <a:srgbClr val="000000"/>
                  </a:outerShdw>
                </a:effectLst>
              </a:rPr>
              <a:t>2</a:t>
            </a:r>
            <a:r>
              <a:rPr lang="fa-IR" sz="2400" dirty="0" smtClean="0">
                <a:effectLst>
                  <a:outerShdw blurRad="38100" dist="38100" dir="2700000" algn="tl">
                    <a:srgbClr val="000000"/>
                  </a:outerShdw>
                </a:effectLst>
              </a:rPr>
              <a:t>-</a:t>
            </a:r>
            <a:r>
              <a:rPr lang="ar-SA" sz="2400" dirty="0" smtClean="0">
                <a:effectLst>
                  <a:outerShdw blurRad="38100" dist="38100" dir="2700000" algn="tl">
                    <a:srgbClr val="000000"/>
                  </a:outerShdw>
                </a:effectLst>
              </a:rPr>
              <a:t>  ارجاع‌ها</a:t>
            </a:r>
            <a:endParaRPr lang="fa-IR" sz="2400" dirty="0" smtClean="0">
              <a:effectLst>
                <a:outerShdw blurRad="38100" dist="38100" dir="2700000" algn="tl">
                  <a:srgbClr val="000000"/>
                </a:outerShdw>
              </a:effectLst>
            </a:endParaRPr>
          </a:p>
          <a:p>
            <a:pPr marL="609600" indent="-609600" algn="r" rtl="1">
              <a:spcBef>
                <a:spcPct val="20000"/>
              </a:spcBef>
              <a:buClr>
                <a:schemeClr val="hlink"/>
              </a:buClr>
              <a:buSzPct val="80000"/>
              <a:buFont typeface="Wingdings" pitchFamily="2" charset="2"/>
              <a:buNone/>
              <a:defRPr/>
            </a:pPr>
            <a:r>
              <a:rPr lang="fa-IR" sz="2400" dirty="0" smtClean="0">
                <a:solidFill>
                  <a:srgbClr val="FF5050"/>
                </a:solidFill>
                <a:effectLst>
                  <a:outerShdw blurRad="38100" dist="38100" dir="2700000" algn="tl">
                    <a:srgbClr val="000000"/>
                  </a:outerShdw>
                </a:effectLst>
              </a:rPr>
              <a:t>3</a:t>
            </a:r>
            <a:r>
              <a:rPr lang="fa-IR" sz="2400" dirty="0" smtClean="0">
                <a:effectLst>
                  <a:outerShdw blurRad="38100" dist="38100" dir="2700000" algn="tl">
                    <a:srgbClr val="000000"/>
                  </a:outerShdw>
                </a:effectLst>
              </a:rPr>
              <a:t>-</a:t>
            </a:r>
            <a:r>
              <a:rPr lang="ar-SA" sz="2400" dirty="0" smtClean="0">
                <a:effectLst>
                  <a:outerShdw blurRad="38100" dist="38100" dir="2700000" algn="tl">
                    <a:srgbClr val="000000"/>
                  </a:outerShdw>
                </a:effectLst>
              </a:rPr>
              <a:t>   اشاره‌گرها</a:t>
            </a:r>
            <a:endParaRPr lang="fa-IR" sz="2400" dirty="0" smtClean="0">
              <a:effectLst>
                <a:outerShdw blurRad="38100" dist="38100" dir="2700000" algn="tl">
                  <a:srgbClr val="000000"/>
                </a:outerShdw>
              </a:effectLst>
            </a:endParaRPr>
          </a:p>
          <a:p>
            <a:pPr marL="609600" indent="-609600" algn="r" rtl="1">
              <a:spcBef>
                <a:spcPct val="20000"/>
              </a:spcBef>
              <a:buClr>
                <a:schemeClr val="hlink"/>
              </a:buClr>
              <a:buSzPct val="80000"/>
              <a:buFont typeface="Wingdings" pitchFamily="2" charset="2"/>
              <a:buNone/>
              <a:defRPr/>
            </a:pPr>
            <a:r>
              <a:rPr lang="fa-IR" sz="2400" dirty="0" smtClean="0">
                <a:solidFill>
                  <a:srgbClr val="FF5050"/>
                </a:solidFill>
                <a:effectLst>
                  <a:outerShdw blurRad="38100" dist="38100" dir="2700000" algn="tl">
                    <a:srgbClr val="000000"/>
                  </a:outerShdw>
                </a:effectLst>
              </a:rPr>
              <a:t>4</a:t>
            </a:r>
            <a:r>
              <a:rPr lang="fa-IR" sz="2400" dirty="0" smtClean="0">
                <a:effectLst>
                  <a:outerShdw blurRad="38100" dist="38100" dir="2700000" algn="tl">
                    <a:srgbClr val="000000"/>
                  </a:outerShdw>
                </a:effectLst>
              </a:rPr>
              <a:t>- </a:t>
            </a:r>
            <a:r>
              <a:rPr lang="ar-SA" sz="2400" dirty="0" smtClean="0">
                <a:effectLst>
                  <a:outerShdw blurRad="38100" dist="38100" dir="2700000" algn="tl">
                    <a:srgbClr val="000000"/>
                  </a:outerShdw>
                </a:effectLst>
              </a:rPr>
              <a:t>  مقداريابي</a:t>
            </a:r>
            <a:endParaRPr lang="fa-IR" sz="2400" dirty="0" smtClean="0">
              <a:effectLst>
                <a:outerShdw blurRad="38100" dist="38100" dir="2700000" algn="tl">
                  <a:srgbClr val="000000"/>
                </a:outerShdw>
              </a:effectLst>
            </a:endParaRPr>
          </a:p>
          <a:p>
            <a:pPr marL="609600" indent="-609600" algn="r" rtl="1">
              <a:spcBef>
                <a:spcPct val="20000"/>
              </a:spcBef>
              <a:buClr>
                <a:schemeClr val="hlink"/>
              </a:buClr>
              <a:buSzPct val="80000"/>
              <a:buFont typeface="Wingdings" pitchFamily="2" charset="2"/>
              <a:buNone/>
              <a:defRPr/>
            </a:pPr>
            <a:r>
              <a:rPr lang="fa-IR" sz="2400" dirty="0" smtClean="0">
                <a:solidFill>
                  <a:srgbClr val="FF5050"/>
                </a:solidFill>
                <a:effectLst>
                  <a:outerShdw blurRad="38100" dist="38100" dir="2700000" algn="tl">
                    <a:srgbClr val="000000"/>
                  </a:outerShdw>
                </a:effectLst>
              </a:rPr>
              <a:t>5</a:t>
            </a:r>
            <a:r>
              <a:rPr lang="fa-IR" sz="2400" dirty="0" smtClean="0">
                <a:effectLst>
                  <a:outerShdw blurRad="38100" dist="38100" dir="2700000" algn="tl">
                    <a:srgbClr val="000000"/>
                  </a:outerShdw>
                </a:effectLst>
              </a:rPr>
              <a:t>- </a:t>
            </a:r>
            <a:r>
              <a:rPr lang="ar-SA" sz="2400" dirty="0" smtClean="0">
                <a:effectLst>
                  <a:outerShdw blurRad="38100" dist="38100" dir="2700000" algn="tl">
                    <a:srgbClr val="000000"/>
                  </a:outerShdw>
                </a:effectLst>
              </a:rPr>
              <a:t>آرايه‌ها و اشاره‌گرها</a:t>
            </a:r>
            <a:endParaRPr lang="fa-IR" sz="2400" dirty="0" smtClean="0">
              <a:effectLst>
                <a:outerShdw blurRad="38100" dist="38100" dir="2700000" algn="tl">
                  <a:srgbClr val="000000"/>
                </a:outerShdw>
              </a:effectLst>
            </a:endParaRPr>
          </a:p>
          <a:p>
            <a:pPr algn="r" rtl="1">
              <a:lnSpc>
                <a:spcPct val="90000"/>
              </a:lnSpc>
              <a:defRPr/>
            </a:pPr>
            <a:r>
              <a:rPr lang="fa-IR" sz="2400" b="1" dirty="0" smtClean="0">
                <a:solidFill>
                  <a:srgbClr val="FF5050"/>
                </a:solidFill>
                <a:effectLst>
                  <a:outerShdw blurRad="38100" dist="38100" dir="2700000" algn="tl">
                    <a:srgbClr val="000000"/>
                  </a:outerShdw>
                </a:effectLst>
                <a:latin typeface="Tahoma" pitchFamily="34" charset="0"/>
              </a:rPr>
              <a:t>6</a:t>
            </a:r>
            <a:r>
              <a:rPr lang="ar-SA" sz="2400" dirty="0">
                <a:effectLst>
                  <a:outerShdw blurRad="38100" dist="38100" dir="2700000" algn="tl">
                    <a:srgbClr val="000000"/>
                  </a:outerShdw>
                </a:effectLst>
              </a:rPr>
              <a:t>- عملگر </a:t>
            </a:r>
            <a:r>
              <a:rPr lang="en-US" sz="2400" dirty="0">
                <a:effectLst>
                  <a:outerShdw blurRad="38100" dist="38100" dir="2700000" algn="tl">
                    <a:srgbClr val="000000"/>
                  </a:outerShdw>
                </a:effectLst>
              </a:rPr>
              <a:t>new</a:t>
            </a:r>
            <a:endParaRPr lang="fa-IR" sz="2400" dirty="0">
              <a:effectLst>
                <a:outerShdw blurRad="38100" dist="38100" dir="2700000" algn="tl">
                  <a:srgbClr val="000000"/>
                </a:outerShdw>
              </a:effectLst>
            </a:endParaRPr>
          </a:p>
          <a:p>
            <a:pPr algn="r" rtl="1">
              <a:lnSpc>
                <a:spcPct val="90000"/>
              </a:lnSpc>
              <a:defRPr/>
            </a:pPr>
            <a:r>
              <a:rPr lang="fa-IR" sz="2400" b="1" dirty="0" smtClean="0">
                <a:solidFill>
                  <a:srgbClr val="FF0000"/>
                </a:solidFill>
                <a:effectLst>
                  <a:outerShdw blurRad="38100" dist="38100" dir="2700000" algn="tl">
                    <a:srgbClr val="000000"/>
                  </a:outerShdw>
                </a:effectLst>
                <a:latin typeface="Tahoma" pitchFamily="34" charset="0"/>
              </a:rPr>
              <a:t>7</a:t>
            </a:r>
            <a:r>
              <a:rPr lang="fa-IR" sz="2400" b="1" dirty="0" smtClean="0">
                <a:effectLst>
                  <a:outerShdw blurRad="38100" dist="38100" dir="2700000" algn="tl">
                    <a:srgbClr val="000000"/>
                  </a:outerShdw>
                </a:effectLst>
                <a:latin typeface="Tahoma" pitchFamily="34" charset="0"/>
              </a:rPr>
              <a:t>- </a:t>
            </a:r>
            <a:r>
              <a:rPr lang="ar-SA" sz="2400" dirty="0">
                <a:effectLst>
                  <a:outerShdw blurRad="38100" dist="38100" dir="2700000" algn="tl">
                    <a:srgbClr val="000000"/>
                  </a:outerShdw>
                </a:effectLst>
              </a:rPr>
              <a:t>عملگر </a:t>
            </a:r>
            <a:r>
              <a:rPr lang="en-US" sz="2400" dirty="0">
                <a:effectLst>
                  <a:outerShdw blurRad="38100" dist="38100" dir="2700000" algn="tl">
                    <a:srgbClr val="000000"/>
                  </a:outerShdw>
                </a:effectLst>
              </a:rPr>
              <a:t>delete</a:t>
            </a:r>
            <a:endParaRPr lang="fa-IR" sz="2400" dirty="0">
              <a:effectLst>
                <a:outerShdw blurRad="38100" dist="38100" dir="2700000" algn="tl">
                  <a:srgbClr val="000000"/>
                </a:outerShdw>
              </a:effectLst>
            </a:endParaRPr>
          </a:p>
          <a:p>
            <a:pPr algn="r" rtl="1">
              <a:lnSpc>
                <a:spcPct val="90000"/>
              </a:lnSpc>
              <a:defRPr/>
            </a:pPr>
            <a:r>
              <a:rPr lang="fa-IR" sz="2400" b="1" dirty="0" smtClean="0">
                <a:solidFill>
                  <a:srgbClr val="FF0000"/>
                </a:solidFill>
                <a:effectLst>
                  <a:outerShdw blurRad="38100" dist="38100" dir="2700000" algn="tl">
                    <a:srgbClr val="000000"/>
                  </a:outerShdw>
                </a:effectLst>
                <a:latin typeface="Tahoma" pitchFamily="34" charset="0"/>
              </a:rPr>
              <a:t>8</a:t>
            </a:r>
            <a:r>
              <a:rPr lang="fa-IR" sz="2400" dirty="0">
                <a:effectLst>
                  <a:outerShdw blurRad="38100" dist="38100" dir="2700000" algn="tl">
                    <a:srgbClr val="000000"/>
                  </a:outerShdw>
                </a:effectLst>
              </a:rPr>
              <a:t>-</a:t>
            </a:r>
            <a:r>
              <a:rPr lang="ar-SA" sz="2400" b="1" dirty="0" smtClean="0">
                <a:effectLst>
                  <a:outerShdw blurRad="38100" dist="38100" dir="2700000" algn="tl">
                    <a:srgbClr val="000000"/>
                  </a:outerShdw>
                </a:effectLst>
                <a:latin typeface="Tahoma" pitchFamily="34" charset="0"/>
              </a:rPr>
              <a:t> </a:t>
            </a:r>
            <a:r>
              <a:rPr lang="ar-SA" sz="2400" dirty="0">
                <a:effectLst>
                  <a:outerShdw blurRad="38100" dist="38100" dir="2700000" algn="tl">
                    <a:srgbClr val="000000"/>
                  </a:outerShdw>
                </a:effectLst>
              </a:rPr>
              <a:t>آرايه‌هاي‌ پويا</a:t>
            </a:r>
            <a:endParaRPr lang="fa-IR" sz="2400" dirty="0">
              <a:effectLst>
                <a:outerShdw blurRad="38100" dist="38100" dir="2700000" algn="tl">
                  <a:srgbClr val="000000"/>
                </a:outerShdw>
              </a:effectLst>
            </a:endParaRPr>
          </a:p>
          <a:p>
            <a:pPr algn="r" rtl="1">
              <a:lnSpc>
                <a:spcPct val="90000"/>
              </a:lnSpc>
              <a:defRPr/>
            </a:pPr>
            <a:r>
              <a:rPr lang="fa-IR" sz="2400" b="1" dirty="0" smtClean="0">
                <a:solidFill>
                  <a:srgbClr val="FF0000"/>
                </a:solidFill>
                <a:effectLst>
                  <a:outerShdw blurRad="38100" dist="38100" dir="2700000" algn="tl">
                    <a:srgbClr val="000000"/>
                  </a:outerShdw>
                </a:effectLst>
                <a:latin typeface="Tahoma" pitchFamily="34" charset="0"/>
              </a:rPr>
              <a:t> </a:t>
            </a:r>
            <a:endParaRPr lang="fa-IR" sz="2400" dirty="0">
              <a:effectLst>
                <a:outerShdw blurRad="38100" dist="38100" dir="2700000" algn="tl">
                  <a:srgbClr val="000000"/>
                </a:outerShdw>
              </a:effectLst>
            </a:endParaRPr>
          </a:p>
        </p:txBody>
      </p:sp>
      <p:sp>
        <p:nvSpPr>
          <p:cNvPr id="9" name="Title 8"/>
          <p:cNvSpPr>
            <a:spLocks noGrp="1"/>
          </p:cNvSpPr>
          <p:nvPr>
            <p:ph type="title"/>
          </p:nvPr>
        </p:nvSpPr>
        <p:spPr>
          <a:xfrm>
            <a:off x="529937" y="403516"/>
            <a:ext cx="7086600" cy="668030"/>
          </a:xfrm>
        </p:spPr>
        <p:txBody>
          <a:bodyPr/>
          <a:lstStyle/>
          <a:p>
            <a:pPr algn="just">
              <a:lnSpc>
                <a:spcPct val="150000"/>
              </a:lnSpc>
            </a:pPr>
            <a:r>
              <a:rPr lang="fa-IR" sz="2400" dirty="0" smtClean="0"/>
              <a:t>{اشاره‌گرها (فهرست مطالب)}</a:t>
            </a:r>
            <a:endParaRPr lang="en-US" sz="2400" dirty="0"/>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a:t>
            </a:fld>
            <a:endParaRPr lang="en-US" dirty="0"/>
          </a:p>
        </p:txBody>
      </p:sp>
    </p:spTree>
    <p:extLst>
      <p:ext uri="{BB962C8B-B14F-4D97-AF65-F5344CB8AC3E}">
        <p14:creationId xmlns:p14="http://schemas.microsoft.com/office/powerpoint/2010/main" val="98682053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352214" y="1560993"/>
            <a:ext cx="7505934" cy="3582519"/>
          </a:xfrm>
          <a:prstGeom prst="rect">
            <a:avLst/>
          </a:prstGeom>
          <a:noFill/>
          <a:ln w="9525">
            <a:noFill/>
            <a:miter lim="800000"/>
            <a:headEnd/>
            <a:tailEnd/>
          </a:ln>
        </p:spPr>
        <p:txBody>
          <a:bodyPr wrap="square">
            <a:spAutoFit/>
          </a:bodyPr>
          <a:lstStyle/>
          <a:p>
            <a:pPr algn="just" rtl="1">
              <a:lnSpc>
                <a:spcPct val="90000"/>
              </a:lnSpc>
            </a:pPr>
            <a:r>
              <a:rPr lang="fa-IR" sz="2800" dirty="0" smtClean="0">
                <a:latin typeface="Tahoma" pitchFamily="34" charset="0"/>
              </a:rPr>
              <a:t>اين‌ برنامه‌ همان‌ برنامۀ‌ مثال قبل است. فقط يک خط کد بيشتر دارد:</a:t>
            </a:r>
            <a:endParaRPr lang="en-US" sz="2800" dirty="0" smtClean="0">
              <a:latin typeface="Tahoma" pitchFamily="34" charset="0"/>
            </a:endParaRPr>
          </a:p>
          <a:p>
            <a:pPr algn="just">
              <a:lnSpc>
                <a:spcPct val="90000"/>
              </a:lnSpc>
            </a:pPr>
            <a:r>
              <a:rPr lang="en-US" sz="2800" dirty="0" err="1" smtClean="0">
                <a:latin typeface="Tahoma" pitchFamily="34" charset="0"/>
              </a:rPr>
              <a:t>int</a:t>
            </a:r>
            <a:r>
              <a:rPr lang="en-US" sz="2800" dirty="0" smtClean="0">
                <a:latin typeface="Tahoma" pitchFamily="34" charset="0"/>
              </a:rPr>
              <a:t> main()</a:t>
            </a:r>
          </a:p>
          <a:p>
            <a:pPr algn="just">
              <a:lnSpc>
                <a:spcPct val="90000"/>
              </a:lnSpc>
            </a:pPr>
            <a:r>
              <a:rPr lang="en-US" sz="2800" dirty="0" smtClean="0">
                <a:latin typeface="Tahoma" pitchFamily="34" charset="0"/>
              </a:rPr>
              <a:t>{  </a:t>
            </a:r>
            <a:r>
              <a:rPr lang="en-US" sz="2800" dirty="0" err="1" smtClean="0">
                <a:latin typeface="Tahoma" pitchFamily="34" charset="0"/>
              </a:rPr>
              <a:t>int</a:t>
            </a:r>
            <a:r>
              <a:rPr lang="en-US" sz="2800" dirty="0" smtClean="0">
                <a:latin typeface="Tahoma" pitchFamily="34" charset="0"/>
              </a:rPr>
              <a:t> n=44;</a:t>
            </a:r>
          </a:p>
          <a:p>
            <a:pPr algn="just">
              <a:lnSpc>
                <a:spcPct val="90000"/>
              </a:lnSpc>
            </a:pPr>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a:t>
            </a:r>
            <a:r>
              <a:rPr lang="en-US" sz="2000" dirty="0" smtClean="0">
                <a:latin typeface="Tahoma" pitchFamily="34" charset="0"/>
              </a:rPr>
              <a:t>"n = " &lt;&lt; </a:t>
            </a:r>
            <a:r>
              <a:rPr lang="en-US" sz="2000" b="1" dirty="0" smtClean="0">
                <a:latin typeface="Tahoma" pitchFamily="34" charset="0"/>
              </a:rPr>
              <a:t>n</a:t>
            </a:r>
            <a:r>
              <a:rPr lang="en-US" sz="2000" dirty="0" smtClean="0">
                <a:latin typeface="Tahoma" pitchFamily="34" charset="0"/>
              </a:rPr>
              <a:t> &lt;&lt; ", &amp;n = " &lt;&lt; </a:t>
            </a:r>
            <a:r>
              <a:rPr lang="en-US" sz="2000" b="1" dirty="0" smtClean="0">
                <a:latin typeface="Tahoma" pitchFamily="34" charset="0"/>
              </a:rPr>
              <a:t>&amp;n</a:t>
            </a:r>
            <a:r>
              <a:rPr lang="en-US" sz="2000" dirty="0" smtClean="0">
                <a:latin typeface="Tahoma" pitchFamily="34" charset="0"/>
              </a:rPr>
              <a:t> &lt;&lt; </a:t>
            </a:r>
            <a:r>
              <a:rPr lang="en-US" sz="2000" dirty="0" err="1" smtClean="0">
                <a:latin typeface="Tahoma" pitchFamily="34" charset="0"/>
              </a:rPr>
              <a:t>endl</a:t>
            </a:r>
            <a:r>
              <a:rPr lang="en-US" sz="2000" dirty="0" smtClean="0">
                <a:latin typeface="Tahoma" pitchFamily="34" charset="0"/>
              </a:rPr>
              <a:t>;</a:t>
            </a:r>
          </a:p>
          <a:p>
            <a:pPr algn="just">
              <a:lnSpc>
                <a:spcPct val="90000"/>
              </a:lnSpc>
            </a:pPr>
            <a:r>
              <a:rPr lang="en-US" sz="2800" dirty="0" smtClean="0">
                <a:latin typeface="Tahoma" pitchFamily="34" charset="0"/>
              </a:rPr>
              <a:t>   </a:t>
            </a:r>
            <a:r>
              <a:rPr lang="en-US" sz="2800" dirty="0" err="1" smtClean="0">
                <a:latin typeface="Tahoma" pitchFamily="34" charset="0"/>
              </a:rPr>
              <a:t>int</a:t>
            </a:r>
            <a:r>
              <a:rPr lang="en-US" sz="2800" dirty="0" smtClean="0">
                <a:latin typeface="Tahoma" pitchFamily="34" charset="0"/>
              </a:rPr>
              <a:t>* </a:t>
            </a:r>
            <a:r>
              <a:rPr lang="en-US" sz="2800" dirty="0" err="1" smtClean="0">
                <a:latin typeface="Tahoma" pitchFamily="34" charset="0"/>
              </a:rPr>
              <a:t>pn</a:t>
            </a:r>
            <a:r>
              <a:rPr lang="en-US" sz="2800" dirty="0" smtClean="0">
                <a:latin typeface="Tahoma" pitchFamily="34" charset="0"/>
              </a:rPr>
              <a:t>=&amp;n;    // </a:t>
            </a:r>
            <a:r>
              <a:rPr lang="en-US" sz="2800" dirty="0" err="1" smtClean="0">
                <a:latin typeface="Tahoma" pitchFamily="34" charset="0"/>
              </a:rPr>
              <a:t>pn</a:t>
            </a:r>
            <a:r>
              <a:rPr lang="en-US" sz="2800" dirty="0" smtClean="0">
                <a:latin typeface="Tahoma" pitchFamily="34" charset="0"/>
              </a:rPr>
              <a:t> holds the address of n</a:t>
            </a:r>
          </a:p>
          <a:p>
            <a:pPr algn="just">
              <a:lnSpc>
                <a:spcPct val="90000"/>
              </a:lnSpc>
            </a:pPr>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        </a:t>
            </a:r>
            <a:r>
              <a:rPr lang="en-US" sz="2800" dirty="0" err="1" smtClean="0">
                <a:latin typeface="Tahoma" pitchFamily="34" charset="0"/>
              </a:rPr>
              <a:t>pn</a:t>
            </a:r>
            <a:r>
              <a:rPr lang="en-US" sz="2800" dirty="0" smtClean="0">
                <a:latin typeface="Tahoma" pitchFamily="34" charset="0"/>
              </a:rPr>
              <a:t> = " &lt;&lt; </a:t>
            </a:r>
            <a:r>
              <a:rPr lang="en-US" sz="2800" b="1" dirty="0" err="1" smtClean="0">
                <a:latin typeface="Tahoma" pitchFamily="34" charset="0"/>
              </a:rPr>
              <a:t>pn</a:t>
            </a:r>
            <a:r>
              <a:rPr lang="en-US" sz="2800" dirty="0" smtClean="0">
                <a:latin typeface="Tahoma" pitchFamily="34" charset="0"/>
              </a:rPr>
              <a:t> &lt;&lt; </a:t>
            </a:r>
            <a:r>
              <a:rPr lang="en-US" sz="2800" dirty="0" err="1" smtClean="0">
                <a:latin typeface="Tahoma" pitchFamily="34" charset="0"/>
              </a:rPr>
              <a:t>endl</a:t>
            </a:r>
            <a:r>
              <a:rPr lang="en-US" sz="2800" dirty="0" smtClean="0">
                <a:latin typeface="Tahoma" pitchFamily="34" charset="0"/>
              </a:rPr>
              <a:t>;</a:t>
            </a:r>
          </a:p>
          <a:p>
            <a:pPr algn="just">
              <a:lnSpc>
                <a:spcPct val="90000"/>
              </a:lnSpc>
            </a:pPr>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"&amp;</a:t>
            </a:r>
            <a:r>
              <a:rPr lang="en-US" sz="2800" dirty="0" err="1" smtClean="0">
                <a:latin typeface="Tahoma" pitchFamily="34" charset="0"/>
              </a:rPr>
              <a:t>pn</a:t>
            </a:r>
            <a:r>
              <a:rPr lang="en-US" sz="2800" dirty="0" smtClean="0">
                <a:latin typeface="Tahoma" pitchFamily="34" charset="0"/>
              </a:rPr>
              <a:t> = " &lt;&lt; </a:t>
            </a:r>
            <a:r>
              <a:rPr lang="en-US" sz="2800" b="1" dirty="0" smtClean="0">
                <a:latin typeface="Tahoma" pitchFamily="34" charset="0"/>
              </a:rPr>
              <a:t>&amp;</a:t>
            </a:r>
            <a:r>
              <a:rPr lang="en-US" sz="2800" b="1" dirty="0" err="1" smtClean="0">
                <a:latin typeface="Tahoma" pitchFamily="34" charset="0"/>
              </a:rPr>
              <a:t>pn</a:t>
            </a:r>
            <a:r>
              <a:rPr lang="en-US" sz="2800" dirty="0" smtClean="0">
                <a:latin typeface="Tahoma" pitchFamily="34" charset="0"/>
              </a:rPr>
              <a:t> &lt;&lt; </a:t>
            </a:r>
            <a:r>
              <a:rPr lang="en-US" sz="2800" dirty="0" err="1" smtClean="0">
                <a:latin typeface="Tahoma" pitchFamily="34" charset="0"/>
              </a:rPr>
              <a:t>endl</a:t>
            </a:r>
            <a:r>
              <a:rPr lang="en-US" sz="2800" dirty="0" smtClean="0">
                <a:latin typeface="Tahoma" pitchFamily="34" charset="0"/>
              </a:rPr>
              <a:t>;</a:t>
            </a:r>
          </a:p>
          <a:p>
            <a:pPr algn="just">
              <a:lnSpc>
                <a:spcPct val="90000"/>
              </a:lnSpc>
            </a:pPr>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a:t>
            </a:r>
            <a:r>
              <a:rPr lang="en-US" sz="2800" dirty="0" err="1" smtClean="0">
                <a:latin typeface="Tahoma" pitchFamily="34" charset="0"/>
              </a:rPr>
              <a:t>pn</a:t>
            </a:r>
            <a:r>
              <a:rPr lang="en-US" sz="2800" dirty="0" smtClean="0">
                <a:latin typeface="Tahoma" pitchFamily="34" charset="0"/>
              </a:rPr>
              <a:t> = " &lt;&lt; </a:t>
            </a:r>
            <a:r>
              <a:rPr lang="en-US" sz="2800" b="1" dirty="0" smtClean="0">
                <a:latin typeface="Tahoma" pitchFamily="34" charset="0"/>
              </a:rPr>
              <a:t>*</a:t>
            </a:r>
            <a:r>
              <a:rPr lang="en-US" sz="2800" b="1" dirty="0" err="1" smtClean="0">
                <a:latin typeface="Tahoma" pitchFamily="34" charset="0"/>
              </a:rPr>
              <a:t>pn</a:t>
            </a:r>
            <a:r>
              <a:rPr lang="en-US" sz="2800" dirty="0" smtClean="0">
                <a:latin typeface="Tahoma" pitchFamily="34" charset="0"/>
              </a:rPr>
              <a:t> &lt;&lt; </a:t>
            </a:r>
            <a:r>
              <a:rPr lang="en-US" sz="2800" dirty="0" err="1" smtClean="0">
                <a:latin typeface="Tahoma" pitchFamily="34" charset="0"/>
              </a:rPr>
              <a:t>endl</a:t>
            </a:r>
            <a:r>
              <a:rPr lang="en-US" sz="2800" dirty="0" smtClean="0">
                <a:latin typeface="Tahoma" pitchFamily="34" charset="0"/>
              </a:rPr>
              <a:t>;</a:t>
            </a:r>
          </a:p>
          <a:p>
            <a:pPr algn="just">
              <a:lnSpc>
                <a:spcPct val="90000"/>
              </a:lnSpc>
            </a:pPr>
            <a:r>
              <a:rPr lang="en-US" sz="2800" dirty="0" smtClean="0">
                <a:latin typeface="Tahoma" pitchFamily="34" charset="0"/>
              </a:rPr>
              <a:t>}</a:t>
            </a:r>
            <a:endParaRPr lang="en-US" sz="28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lnSpc>
                <a:spcPct val="90000"/>
              </a:lnSpc>
            </a:pPr>
            <a:r>
              <a:rPr lang="ar-SA" sz="2800" b="1" dirty="0" smtClean="0">
                <a:latin typeface="Tahoma" pitchFamily="34" charset="0"/>
              </a:rPr>
              <a:t>مثال</a:t>
            </a:r>
            <a:r>
              <a:rPr lang="fa-IR" sz="2800" b="1" dirty="0" smtClean="0">
                <a:latin typeface="Tahoma" pitchFamily="34" charset="0"/>
              </a:rPr>
              <a:t>:</a:t>
            </a:r>
            <a:r>
              <a:rPr lang="ar-SA" sz="2800" b="1" dirty="0" smtClean="0">
                <a:latin typeface="Tahoma" pitchFamily="34" charset="0"/>
              </a:rPr>
              <a:t> مقداريابي يك اشاره‌گر</a:t>
            </a:r>
            <a:endParaRPr lang="fa-IR" sz="2800"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20</a:t>
            </a:fld>
            <a:endParaRPr lang="en-US" dirty="0"/>
          </a:p>
        </p:txBody>
      </p:sp>
      <p:sp>
        <p:nvSpPr>
          <p:cNvPr id="6" name="Text Box 3"/>
          <p:cNvSpPr txBox="1">
            <a:spLocks noChangeArrowheads="1"/>
          </p:cNvSpPr>
          <p:nvPr/>
        </p:nvSpPr>
        <p:spPr bwMode="auto">
          <a:xfrm>
            <a:off x="785786" y="5012572"/>
            <a:ext cx="3500462" cy="1202510"/>
          </a:xfrm>
          <a:prstGeom prst="rect">
            <a:avLst/>
          </a:prstGeom>
          <a:solidFill>
            <a:srgbClr val="969696"/>
          </a:solidFill>
          <a:ln w="12700" cap="sq" algn="ctr">
            <a:noFill/>
            <a:miter lim="800000"/>
            <a:headEnd/>
            <a:tailEnd/>
          </a:ln>
        </p:spPr>
        <p:txBody>
          <a:bodyPr wrap="square" lIns="90000" tIns="46800" rIns="90000" bIns="46800">
            <a:spAutoFit/>
          </a:bodyPr>
          <a:lstStyle/>
          <a:p>
            <a:r>
              <a:rPr lang="en-US" sz="1800" b="1" dirty="0">
                <a:solidFill>
                  <a:srgbClr val="000000"/>
                </a:solidFill>
                <a:latin typeface="Tahoma" pitchFamily="34" charset="0"/>
              </a:rPr>
              <a:t>n = 44, &amp;n = 0x0064fdcc</a:t>
            </a:r>
          </a:p>
          <a:p>
            <a:r>
              <a:rPr lang="en-US" sz="1800" b="1" dirty="0">
                <a:solidFill>
                  <a:srgbClr val="000000"/>
                </a:solidFill>
                <a:latin typeface="Tahoma" pitchFamily="34" charset="0"/>
              </a:rPr>
              <a:t>        </a:t>
            </a:r>
            <a:r>
              <a:rPr lang="en-US" sz="1800" b="1" dirty="0" err="1">
                <a:solidFill>
                  <a:srgbClr val="000000"/>
                </a:solidFill>
                <a:latin typeface="Tahoma" pitchFamily="34" charset="0"/>
              </a:rPr>
              <a:t>pn</a:t>
            </a:r>
            <a:r>
              <a:rPr lang="en-US" sz="1800" b="1" dirty="0">
                <a:solidFill>
                  <a:srgbClr val="000000"/>
                </a:solidFill>
                <a:latin typeface="Tahoma" pitchFamily="34" charset="0"/>
              </a:rPr>
              <a:t> = 0x0064fdcc</a:t>
            </a:r>
          </a:p>
          <a:p>
            <a:r>
              <a:rPr lang="en-US" sz="1800" b="1" dirty="0">
                <a:solidFill>
                  <a:srgbClr val="000000"/>
                </a:solidFill>
                <a:latin typeface="Tahoma" pitchFamily="34" charset="0"/>
              </a:rPr>
              <a:t>&amp;</a:t>
            </a:r>
            <a:r>
              <a:rPr lang="en-US" sz="1800" b="1" dirty="0" err="1">
                <a:solidFill>
                  <a:srgbClr val="000000"/>
                </a:solidFill>
                <a:latin typeface="Tahoma" pitchFamily="34" charset="0"/>
              </a:rPr>
              <a:t>pn</a:t>
            </a:r>
            <a:r>
              <a:rPr lang="en-US" sz="1800" b="1" dirty="0">
                <a:solidFill>
                  <a:srgbClr val="000000"/>
                </a:solidFill>
                <a:latin typeface="Tahoma" pitchFamily="34" charset="0"/>
              </a:rPr>
              <a:t> = 0x0064fdd0</a:t>
            </a:r>
          </a:p>
          <a:p>
            <a:r>
              <a:rPr lang="en-US" sz="1800" b="1" dirty="0">
                <a:solidFill>
                  <a:srgbClr val="000000"/>
                </a:solidFill>
                <a:latin typeface="Tahoma" pitchFamily="34" charset="0"/>
              </a:rPr>
              <a:t>*</a:t>
            </a:r>
            <a:r>
              <a:rPr lang="en-US" sz="1800" b="1" dirty="0" err="1">
                <a:solidFill>
                  <a:srgbClr val="000000"/>
                </a:solidFill>
                <a:latin typeface="Tahoma" pitchFamily="34" charset="0"/>
              </a:rPr>
              <a:t>pn</a:t>
            </a:r>
            <a:r>
              <a:rPr lang="en-US" sz="1800" b="1" dirty="0">
                <a:solidFill>
                  <a:srgbClr val="000000"/>
                </a:solidFill>
                <a:latin typeface="Tahoma" pitchFamily="34" charset="0"/>
              </a:rPr>
              <a:t> = 44 </a:t>
            </a:r>
          </a:p>
        </p:txBody>
      </p:sp>
      <p:sp>
        <p:nvSpPr>
          <p:cNvPr id="10" name="AutoShape 4"/>
          <p:cNvSpPr>
            <a:spLocks noChangeArrowheads="1"/>
          </p:cNvSpPr>
          <p:nvPr/>
        </p:nvSpPr>
        <p:spPr bwMode="auto">
          <a:xfrm>
            <a:off x="4786314" y="5000636"/>
            <a:ext cx="4143404" cy="1214446"/>
          </a:xfrm>
          <a:prstGeom prst="flowChartAlternateProcess">
            <a:avLst/>
          </a:prstGeom>
          <a:solidFill>
            <a:schemeClr val="hlink"/>
          </a:solidFill>
          <a:ln w="12700" cap="sq" algn="ctr">
            <a:solidFill>
              <a:srgbClr val="FF0000"/>
            </a:solidFill>
            <a:miter lim="800000"/>
            <a:headEnd/>
            <a:tailEnd/>
          </a:ln>
        </p:spPr>
        <p:txBody>
          <a:bodyPr lIns="90000" tIns="46800" rIns="90000" bIns="46800" anchor="ctr"/>
          <a:lstStyle/>
          <a:p>
            <a:pPr algn="ctr" rtl="1"/>
            <a:r>
              <a:rPr lang="fa-IR" sz="2800" dirty="0">
                <a:latin typeface="Tahoma" pitchFamily="34" charset="0"/>
              </a:rPr>
              <a:t>ظاهرا </a:t>
            </a:r>
            <a:r>
              <a:rPr lang="en-US" sz="2800" dirty="0">
                <a:solidFill>
                  <a:srgbClr val="000000"/>
                </a:solidFill>
                <a:latin typeface="Tahoma" pitchFamily="34" charset="0"/>
              </a:rPr>
              <a:t>*</a:t>
            </a:r>
            <a:r>
              <a:rPr lang="en-US" sz="2800" dirty="0" err="1">
                <a:solidFill>
                  <a:srgbClr val="000000"/>
                </a:solidFill>
                <a:latin typeface="Tahoma" pitchFamily="34" charset="0"/>
              </a:rPr>
              <a:t>pn</a:t>
            </a:r>
            <a:r>
              <a:rPr lang="fa-IR" sz="2800" dirty="0">
                <a:latin typeface="Tahoma" pitchFamily="34" charset="0"/>
              </a:rPr>
              <a:t> يک اسم مستعار براي </a:t>
            </a:r>
            <a:r>
              <a:rPr lang="en-US" sz="2800" dirty="0">
                <a:solidFill>
                  <a:srgbClr val="000000"/>
                </a:solidFill>
                <a:latin typeface="Tahoma" pitchFamily="34" charset="0"/>
              </a:rPr>
              <a:t>n</a:t>
            </a:r>
            <a:r>
              <a:rPr lang="fa-IR" sz="2800" dirty="0">
                <a:latin typeface="Tahoma" pitchFamily="34" charset="0"/>
              </a:rPr>
              <a:t> است زيرا هر دو يک مقدار دارند.</a:t>
            </a:r>
            <a:endParaRPr lang="en-US" sz="2800" dirty="0">
              <a:latin typeface="Tahoma" pitchFamily="34" charset="0"/>
            </a:endParaRP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2000240"/>
            <a:ext cx="7505934" cy="3108543"/>
          </a:xfrm>
          <a:prstGeom prst="rect">
            <a:avLst/>
          </a:prstGeom>
          <a:noFill/>
          <a:ln w="9525">
            <a:noFill/>
            <a:miter lim="800000"/>
            <a:headEnd/>
            <a:tailEnd/>
          </a:ln>
        </p:spPr>
        <p:txBody>
          <a:bodyPr wrap="square">
            <a:spAutoFit/>
          </a:bodyPr>
          <a:lstStyle/>
          <a:p>
            <a:pPr algn="just" rtl="1"/>
            <a:r>
              <a:rPr lang="ar-SA" sz="2800" b="1" dirty="0" smtClean="0">
                <a:latin typeface="Tahoma" pitchFamily="34" charset="0"/>
              </a:rPr>
              <a:t>عملگر </a:t>
            </a:r>
            <a:r>
              <a:rPr lang="en-US" sz="2800" b="1" dirty="0" smtClean="0">
                <a:latin typeface="Tahoma" pitchFamily="34" charset="0"/>
              </a:rPr>
              <a:t>*</a:t>
            </a:r>
            <a:r>
              <a:rPr lang="ar-SA" sz="2800" b="1" dirty="0" smtClean="0">
                <a:latin typeface="Tahoma" pitchFamily="34" charset="0"/>
              </a:rPr>
              <a:t> دو کاربرد دارد. اگر پسوندِ يک نوع باشد (مثل </a:t>
            </a:r>
            <a:r>
              <a:rPr lang="en-US" sz="2800" b="1" dirty="0" err="1" smtClean="0">
                <a:latin typeface="Tahoma" pitchFamily="34" charset="0"/>
              </a:rPr>
              <a:t>int</a:t>
            </a:r>
            <a:r>
              <a:rPr lang="en-US" sz="2800" b="1" dirty="0" smtClean="0">
                <a:latin typeface="Tahoma" pitchFamily="34" charset="0"/>
              </a:rPr>
              <a:t>*</a:t>
            </a:r>
            <a:r>
              <a:rPr lang="ar-SA" sz="2800" b="1" dirty="0" smtClean="0">
                <a:latin typeface="Tahoma" pitchFamily="34" charset="0"/>
              </a:rPr>
              <a:t>) يک اشاره‌گر به آن نوع را تعريف مي‌کند و اگر پيشوندِ يک اشاره‌گر باشد (مثل </a:t>
            </a:r>
            <a:r>
              <a:rPr lang="en-US" sz="2800" b="1" dirty="0" smtClean="0">
                <a:latin typeface="Tahoma" pitchFamily="34" charset="0"/>
              </a:rPr>
              <a:t>*p</a:t>
            </a:r>
            <a:r>
              <a:rPr lang="ar-SA" sz="2800" b="1" dirty="0" smtClean="0">
                <a:latin typeface="Tahoma" pitchFamily="34" charset="0"/>
              </a:rPr>
              <a:t>) آنگاه مقداري که </a:t>
            </a:r>
            <a:r>
              <a:rPr lang="en-US" sz="2800" b="1" dirty="0" smtClean="0">
                <a:latin typeface="Tahoma" pitchFamily="34" charset="0"/>
              </a:rPr>
              <a:t>p</a:t>
            </a:r>
            <a:r>
              <a:rPr lang="ar-SA" sz="2800" b="1" dirty="0" smtClean="0">
                <a:latin typeface="Tahoma" pitchFamily="34" charset="0"/>
              </a:rPr>
              <a:t> به آن اشاره مي‌کند را برمي‌گرداند. </a:t>
            </a:r>
            <a:endParaRPr lang="fa-IR" sz="2800" b="1" dirty="0" smtClean="0">
              <a:latin typeface="Tahoma" pitchFamily="34" charset="0"/>
            </a:endParaRPr>
          </a:p>
          <a:p>
            <a:pPr algn="just" rtl="1"/>
            <a:r>
              <a:rPr lang="ar-SA" sz="2800" b="1" dirty="0" smtClean="0">
                <a:latin typeface="Tahoma" pitchFamily="34" charset="0"/>
              </a:rPr>
              <a:t>عملگر </a:t>
            </a:r>
            <a:r>
              <a:rPr lang="en-US" sz="2800" b="1" dirty="0" smtClean="0">
                <a:latin typeface="Tahoma" pitchFamily="34" charset="0"/>
              </a:rPr>
              <a:t>&amp;</a:t>
            </a:r>
            <a:r>
              <a:rPr lang="ar-SA" sz="2800" b="1" dirty="0" smtClean="0">
                <a:latin typeface="Tahoma" pitchFamily="34" charset="0"/>
              </a:rPr>
              <a:t> نيز دو کاربرد دارد. اگر پسوند يک نوع باشد (مثل </a:t>
            </a:r>
            <a:r>
              <a:rPr lang="en-US" sz="2800" b="1" dirty="0" err="1" smtClean="0">
                <a:latin typeface="Tahoma" pitchFamily="34" charset="0"/>
              </a:rPr>
              <a:t>int</a:t>
            </a:r>
            <a:r>
              <a:rPr lang="en-US" sz="2800" b="1" dirty="0" smtClean="0">
                <a:latin typeface="Tahoma" pitchFamily="34" charset="0"/>
              </a:rPr>
              <a:t>&amp;</a:t>
            </a:r>
            <a:r>
              <a:rPr lang="ar-SA" sz="2800" b="1" dirty="0" smtClean="0">
                <a:latin typeface="Tahoma" pitchFamily="34" charset="0"/>
              </a:rPr>
              <a:t>) يک نام مستعار تعريف مي‌کند و اگر پيشوند يک متغير باشد (مثل </a:t>
            </a:r>
            <a:r>
              <a:rPr lang="en-US" sz="2800" b="1" dirty="0" smtClean="0">
                <a:latin typeface="Tahoma" pitchFamily="34" charset="0"/>
              </a:rPr>
              <a:t>&amp;n</a:t>
            </a:r>
            <a:r>
              <a:rPr lang="ar-SA" sz="2800" b="1" dirty="0" smtClean="0">
                <a:latin typeface="Tahoma" pitchFamily="34" charset="0"/>
              </a:rPr>
              <a:t>) آدرس آن متغير را مي‌دهد.</a:t>
            </a:r>
            <a:endParaRPr lang="en-US" sz="2800" b="1"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lnSpc>
                <a:spcPct val="90000"/>
              </a:lnSpc>
            </a:pPr>
            <a:r>
              <a:rPr lang="fa-IR" sz="2800" b="1" dirty="0" smtClean="0">
                <a:latin typeface="Tahoma" pitchFamily="34" charset="0"/>
              </a:rPr>
              <a:t>دقت 2</a:t>
            </a:r>
            <a:endParaRPr lang="fa-IR" sz="2800"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21</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2000240"/>
            <a:ext cx="7505934" cy="3108543"/>
          </a:xfrm>
          <a:prstGeom prst="rect">
            <a:avLst/>
          </a:prstGeom>
          <a:noFill/>
          <a:ln w="9525">
            <a:noFill/>
            <a:miter lim="800000"/>
            <a:headEnd/>
            <a:tailEnd/>
          </a:ln>
        </p:spPr>
        <p:txBody>
          <a:bodyPr wrap="square">
            <a:spAutoFit/>
          </a:bodyPr>
          <a:lstStyle/>
          <a:p>
            <a:pPr algn="just" rtl="1"/>
            <a:r>
              <a:rPr lang="ar-SA" sz="2800" dirty="0" smtClean="0">
                <a:latin typeface="Tahoma" pitchFamily="34" charset="0"/>
              </a:rPr>
              <a:t>گرچه اشاره‌گرها از انواع‌ عددي صحيح‌ نيستند اما بعضي از اعمال حسابي را مي‌توان روي اشاره‌گرها انجام داد. حاصل اين مي‌شود که اشاره‌گر به خانۀ ديگري از حافظه اشاره مي‌کند. </a:t>
            </a:r>
            <a:endParaRPr lang="en-US" sz="2800" dirty="0" smtClean="0">
              <a:latin typeface="Tahoma" pitchFamily="34" charset="0"/>
            </a:endParaRPr>
          </a:p>
          <a:p>
            <a:pPr algn="just" rtl="1"/>
            <a:r>
              <a:rPr lang="ar-SA" sz="2800" dirty="0" smtClean="0">
                <a:latin typeface="Tahoma" pitchFamily="34" charset="0"/>
              </a:rPr>
              <a:t>اشاره‌گرها را مي‌توان مثل اعداد صحيح افزايش و يا کاهش داد و مي‌توان يک عدد صحيح را به آن‌ها اضافه نمود يا از آن کم کرد. </a:t>
            </a:r>
            <a:endParaRPr lang="en-US" sz="2800" dirty="0" smtClean="0">
              <a:latin typeface="Tahoma" pitchFamily="34" charset="0"/>
            </a:endParaRPr>
          </a:p>
          <a:p>
            <a:pPr algn="just" rtl="1"/>
            <a:r>
              <a:rPr lang="ar-SA" sz="2800" dirty="0" smtClean="0">
                <a:latin typeface="Tahoma" pitchFamily="34" charset="0"/>
              </a:rPr>
              <a:t>البته ميزان افزايش يا کاهش اشاره‌گر بستگي به نوع داده‌اي دارد که اشاره‌گر به آن اشاره دارد. </a:t>
            </a:r>
            <a:endParaRPr lang="en-US" sz="28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solidFill>
                  <a:srgbClr val="FFFF00"/>
                </a:solidFill>
                <a:latin typeface="Tahoma" pitchFamily="34" charset="0"/>
              </a:rPr>
              <a:t>آرايه‌ها و اشاره‌گرها</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22</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685800" y="152400"/>
            <a:ext cx="6982544" cy="1404392"/>
          </a:xfrm>
        </p:spPr>
        <p:txBody>
          <a:bodyPr>
            <a:normAutofit/>
          </a:bodyPr>
          <a:lstStyle/>
          <a:p>
            <a:pPr algn="r" eaLnBrk="1" hangingPunct="1"/>
            <a:r>
              <a:rPr lang="fa-IR" sz="2400" b="1" dirty="0" smtClean="0">
                <a:cs typeface="B Zar" pitchFamily="2" charset="-78"/>
                <a:sym typeface="Wingdings" pitchFamily="2" charset="2"/>
              </a:rPr>
              <a:t>  اعمالي كه بر روي اشاره گرها مي توان انجام داد :</a:t>
            </a:r>
            <a:endParaRPr lang="en-US" sz="3200" dirty="0" smtClean="0">
              <a:cs typeface="B Zar" pitchFamily="2" charset="-78"/>
              <a:sym typeface="Wingdings" pitchFamily="2" charset="2"/>
            </a:endParaRPr>
          </a:p>
        </p:txBody>
      </p:sp>
      <p:sp>
        <p:nvSpPr>
          <p:cNvPr id="109571" name="Rectangle 3"/>
          <p:cNvSpPr>
            <a:spLocks noGrp="1" noChangeArrowheads="1"/>
          </p:cNvSpPr>
          <p:nvPr>
            <p:ph sz="quarter" idx="1"/>
          </p:nvPr>
        </p:nvSpPr>
        <p:spPr>
          <a:xfrm>
            <a:off x="457200" y="2492896"/>
            <a:ext cx="8458200" cy="4060304"/>
          </a:xfrm>
        </p:spPr>
        <p:txBody>
          <a:bodyPr/>
          <a:lstStyle/>
          <a:p>
            <a:pPr eaLnBrk="1" hangingPunct="1">
              <a:buFontTx/>
              <a:buNone/>
            </a:pPr>
            <a:r>
              <a:rPr lang="fa-IR" sz="2400" b="1" dirty="0" smtClean="0">
                <a:cs typeface="B Zar" pitchFamily="2" charset="-78"/>
                <a:sym typeface="Wingdings" pitchFamily="2" charset="2"/>
              </a:rPr>
              <a:t>1-   عمل انتساب اشاره‌گرها به يكديگر</a:t>
            </a:r>
          </a:p>
          <a:p>
            <a:pPr eaLnBrk="1" hangingPunct="1">
              <a:buFontTx/>
              <a:buNone/>
            </a:pPr>
            <a:r>
              <a:rPr lang="fa-IR" sz="2400" b="1" dirty="0" smtClean="0">
                <a:cs typeface="B Zar" pitchFamily="2" charset="-78"/>
                <a:sym typeface="Wingdings" pitchFamily="2" charset="2"/>
              </a:rPr>
              <a:t>2-   اعمال محاسباتي جمع  و تفريق</a:t>
            </a:r>
          </a:p>
          <a:p>
            <a:pPr eaLnBrk="1" hangingPunct="1">
              <a:buFontTx/>
              <a:buNone/>
            </a:pPr>
            <a:r>
              <a:rPr lang="fa-IR" sz="2400" b="1" dirty="0" smtClean="0">
                <a:cs typeface="B Zar" pitchFamily="2" charset="-78"/>
                <a:sym typeface="Wingdings" pitchFamily="2" charset="2"/>
              </a:rPr>
              <a:t>3-   عمل مقايسه رشته‌ها (به كمك عملگرهاي رابطه‌اي)</a:t>
            </a:r>
          </a:p>
          <a:p>
            <a:pPr eaLnBrk="1" hangingPunct="1">
              <a:buFontTx/>
              <a:buNone/>
            </a:pPr>
            <a:endParaRPr lang="fa-IR" sz="2400" b="1" dirty="0" smtClean="0">
              <a:cs typeface="B Zar" pitchFamily="2" charset="-78"/>
              <a:sym typeface="Wingdings" pitchFamily="2" charset="2"/>
            </a:endParaRPr>
          </a:p>
        </p:txBody>
      </p:sp>
    </p:spTree>
    <p:extLst>
      <p:ext uri="{BB962C8B-B14F-4D97-AF65-F5344CB8AC3E}">
        <p14:creationId xmlns:p14="http://schemas.microsoft.com/office/powerpoint/2010/main" val="17171325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pPr algn="r"/>
            <a:r>
              <a:rPr lang="fa-IR" b="1" dirty="0" smtClean="0">
                <a:cs typeface="B Zar" pitchFamily="2" charset="-78"/>
                <a:sym typeface="Wingdings" pitchFamily="2" charset="2"/>
              </a:rPr>
              <a:t>انتساب اشاره‌گرها به يكديگر</a:t>
            </a:r>
            <a:endParaRPr lang="fa-IR" dirty="0" smtClean="0"/>
          </a:p>
        </p:txBody>
      </p:sp>
      <p:sp>
        <p:nvSpPr>
          <p:cNvPr id="110595" name="Content Placeholder 2"/>
          <p:cNvSpPr>
            <a:spLocks noGrp="1"/>
          </p:cNvSpPr>
          <p:nvPr>
            <p:ph sz="quarter" idx="1"/>
          </p:nvPr>
        </p:nvSpPr>
        <p:spPr/>
        <p:txBody>
          <a:bodyPr/>
          <a:lstStyle/>
          <a:p>
            <a:pPr algn="l" rtl="0">
              <a:buFontTx/>
              <a:buNone/>
            </a:pPr>
            <a:r>
              <a:rPr lang="en-US" dirty="0" smtClean="0"/>
              <a:t> </a:t>
            </a:r>
            <a:r>
              <a:rPr lang="en-US" sz="2800" dirty="0" err="1" smtClean="0"/>
              <a:t>int</a:t>
            </a:r>
            <a:r>
              <a:rPr lang="en-US" sz="2800" dirty="0" smtClean="0"/>
              <a:t> *p1, *p2, x, y;</a:t>
            </a:r>
          </a:p>
          <a:p>
            <a:pPr algn="l" rtl="0">
              <a:buFontTx/>
              <a:buNone/>
            </a:pPr>
            <a:r>
              <a:rPr lang="en-US" sz="2800" dirty="0" smtClean="0"/>
              <a:t> x = 50;</a:t>
            </a:r>
          </a:p>
          <a:p>
            <a:pPr algn="l" rtl="0">
              <a:buFontTx/>
              <a:buNone/>
            </a:pPr>
            <a:r>
              <a:rPr lang="en-US" sz="2800" dirty="0" smtClean="0"/>
              <a:t> y = 100;</a:t>
            </a:r>
          </a:p>
          <a:p>
            <a:pPr algn="l" rtl="0">
              <a:buFontTx/>
              <a:buNone/>
            </a:pPr>
            <a:r>
              <a:rPr lang="en-US" sz="2800" dirty="0" smtClean="0"/>
              <a:t> p1 = &amp;x;</a:t>
            </a:r>
          </a:p>
          <a:p>
            <a:pPr algn="l" rtl="0">
              <a:buFontTx/>
              <a:buNone/>
            </a:pPr>
            <a:r>
              <a:rPr lang="en-US" sz="2800" dirty="0" smtClean="0"/>
              <a:t> p2 = &amp;y;</a:t>
            </a:r>
          </a:p>
          <a:p>
            <a:pPr algn="l" rtl="0">
              <a:buFontTx/>
              <a:buNone/>
            </a:pPr>
            <a:r>
              <a:rPr lang="en-US" sz="2800" dirty="0" smtClean="0"/>
              <a:t> *p1 = *p2;        </a:t>
            </a:r>
            <a:endParaRPr lang="fa-IR" sz="2800" dirty="0" smtClean="0"/>
          </a:p>
        </p:txBody>
      </p:sp>
      <p:pic>
        <p:nvPicPr>
          <p:cNvPr id="4" name="Picture 3" descr="1.jpg"/>
          <p:cNvPicPr>
            <a:picLocks noChangeAspect="1"/>
          </p:cNvPicPr>
          <p:nvPr/>
        </p:nvPicPr>
        <p:blipFill>
          <a:blip r:embed="rId2"/>
          <a:srcRect/>
          <a:stretch>
            <a:fillRect/>
          </a:stretch>
        </p:blipFill>
        <p:spPr bwMode="auto">
          <a:xfrm>
            <a:off x="0" y="4724400"/>
            <a:ext cx="9144000" cy="1962150"/>
          </a:xfrm>
          <a:prstGeom prst="rect">
            <a:avLst/>
          </a:prstGeom>
          <a:noFill/>
          <a:ln w="9525">
            <a:noFill/>
            <a:miter lim="800000"/>
            <a:headEnd/>
            <a:tailEnd/>
          </a:ln>
        </p:spPr>
      </p:pic>
      <p:sp>
        <p:nvSpPr>
          <p:cNvPr id="5" name="Right Arrow 4"/>
          <p:cNvSpPr/>
          <p:nvPr/>
        </p:nvSpPr>
        <p:spPr>
          <a:xfrm>
            <a:off x="2590800" y="4343400"/>
            <a:ext cx="2743200" cy="122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extBox 5"/>
          <p:cNvSpPr txBox="1">
            <a:spLocks noChangeArrowheads="1"/>
          </p:cNvSpPr>
          <p:nvPr/>
        </p:nvSpPr>
        <p:spPr bwMode="auto">
          <a:xfrm>
            <a:off x="5486400" y="4191000"/>
            <a:ext cx="1447800" cy="457200"/>
          </a:xfrm>
          <a:prstGeom prst="rect">
            <a:avLst/>
          </a:prstGeom>
          <a:noFill/>
          <a:ln w="9525">
            <a:noFill/>
            <a:miter lim="800000"/>
            <a:headEnd/>
            <a:tailEnd/>
          </a:ln>
        </p:spPr>
        <p:txBody>
          <a:bodyPr>
            <a:spAutoFit/>
          </a:bodyPr>
          <a:lstStyle/>
          <a:p>
            <a:pPr algn="l" rtl="0"/>
            <a:r>
              <a:rPr lang="en-US"/>
              <a:t>p1=p2;</a:t>
            </a:r>
          </a:p>
        </p:txBody>
      </p:sp>
      <p:pic>
        <p:nvPicPr>
          <p:cNvPr id="7" name="Picture 6" descr="2.jpg"/>
          <p:cNvPicPr>
            <a:picLocks noChangeAspect="1"/>
          </p:cNvPicPr>
          <p:nvPr/>
        </p:nvPicPr>
        <p:blipFill>
          <a:blip r:embed="rId3"/>
          <a:srcRect/>
          <a:stretch>
            <a:fillRect/>
          </a:stretch>
        </p:blipFill>
        <p:spPr bwMode="auto">
          <a:xfrm>
            <a:off x="0" y="4602163"/>
            <a:ext cx="9144000" cy="2078037"/>
          </a:xfrm>
          <a:prstGeom prst="rect">
            <a:avLst/>
          </a:prstGeom>
          <a:noFill/>
          <a:ln w="9525">
            <a:noFill/>
            <a:miter lim="800000"/>
            <a:headEnd/>
            <a:tailEnd/>
          </a:ln>
        </p:spPr>
      </p:pic>
    </p:spTree>
    <p:extLst>
      <p:ext uri="{BB962C8B-B14F-4D97-AF65-F5344CB8AC3E}">
        <p14:creationId xmlns:p14="http://schemas.microsoft.com/office/powerpoint/2010/main" val="2835191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14282" y="1571612"/>
            <a:ext cx="7505934" cy="1815882"/>
          </a:xfrm>
          <a:prstGeom prst="rect">
            <a:avLst/>
          </a:prstGeom>
          <a:noFill/>
          <a:ln w="9525">
            <a:noFill/>
            <a:miter lim="800000"/>
            <a:headEnd/>
            <a:tailEnd/>
          </a:ln>
        </p:spPr>
        <p:txBody>
          <a:bodyPr wrap="square">
            <a:spAutoFit/>
          </a:bodyPr>
          <a:lstStyle/>
          <a:p>
            <a:pPr algn="r" rtl="1"/>
            <a:r>
              <a:rPr lang="fa-IR" sz="2800" dirty="0" smtClean="0">
                <a:cs typeface="B Nazanin" pitchFamily="2" charset="-78"/>
              </a:rPr>
              <a:t>با افزايش يک واحد به اشاره‌گر، به اندازه‌ي طول نوع اشاره‌گر به آن اضافه مي‌گردد.</a:t>
            </a:r>
            <a:r>
              <a:rPr lang="en-US" sz="2800" dirty="0" smtClean="0">
                <a:cs typeface="B Nazanin" pitchFamily="2" charset="-78"/>
              </a:rPr>
              <a:t>					</a:t>
            </a:r>
            <a:r>
              <a:rPr lang="fa-IR" sz="2800" dirty="0" smtClean="0">
                <a:cs typeface="B Nazanin" pitchFamily="2" charset="-78"/>
              </a:rPr>
              <a:t>    </a:t>
            </a:r>
            <a:r>
              <a:rPr lang="en-US" sz="2800" dirty="0" smtClean="0"/>
              <a:t> char* </a:t>
            </a:r>
            <a:r>
              <a:rPr lang="en-US" sz="2800" dirty="0" err="1" smtClean="0"/>
              <a:t>ch</a:t>
            </a:r>
            <a:r>
              <a:rPr lang="en-US" sz="2800" dirty="0" smtClean="0"/>
              <a:t>;</a:t>
            </a:r>
          </a:p>
          <a:p>
            <a:r>
              <a:rPr lang="en-US" sz="2800" dirty="0" smtClean="0"/>
              <a:t>   </a:t>
            </a:r>
            <a:r>
              <a:rPr lang="en-US" sz="2800" dirty="0" err="1" smtClean="0"/>
              <a:t>int</a:t>
            </a:r>
            <a:r>
              <a:rPr lang="en-US" sz="2800" dirty="0" smtClean="0"/>
              <a:t>* p;</a:t>
            </a:r>
          </a:p>
          <a:p>
            <a:endParaRPr lang="fa-IR" sz="2800" dirty="0" smtClean="0"/>
          </a:p>
        </p:txBody>
      </p:sp>
      <p:sp>
        <p:nvSpPr>
          <p:cNvPr id="9" name="Title 8"/>
          <p:cNvSpPr>
            <a:spLocks noGrp="1"/>
          </p:cNvSpPr>
          <p:nvPr>
            <p:ph type="title"/>
          </p:nvPr>
        </p:nvSpPr>
        <p:spPr>
          <a:xfrm>
            <a:off x="529937" y="500042"/>
            <a:ext cx="7086600" cy="760722"/>
          </a:xfrm>
        </p:spPr>
        <p:txBody>
          <a:bodyPr/>
          <a:lstStyle/>
          <a:p>
            <a:pPr algn="just"/>
            <a:r>
              <a:rPr lang="fa-IR" sz="2800" b="1" dirty="0" smtClean="0">
                <a:cs typeface="B Zar" pitchFamily="2" charset="-78"/>
                <a:sym typeface="Wingdings" pitchFamily="2" charset="2"/>
              </a:rPr>
              <a:t>اعمال محاسباتي جمع  و تفريق</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25</a:t>
            </a:fld>
            <a:endParaRPr lang="en-US" dirty="0"/>
          </a:p>
        </p:txBody>
      </p:sp>
      <p:pic>
        <p:nvPicPr>
          <p:cNvPr id="6" name="Picture 5" descr="3.jpg"/>
          <p:cNvPicPr>
            <a:picLocks noChangeAspect="1"/>
          </p:cNvPicPr>
          <p:nvPr/>
        </p:nvPicPr>
        <p:blipFill>
          <a:blip r:embed="rId2"/>
          <a:srcRect/>
          <a:stretch>
            <a:fillRect/>
          </a:stretch>
        </p:blipFill>
        <p:spPr bwMode="auto">
          <a:xfrm>
            <a:off x="1643042" y="2643182"/>
            <a:ext cx="6959600" cy="3744913"/>
          </a:xfrm>
          <a:prstGeom prst="rect">
            <a:avLst/>
          </a:prstGeom>
          <a:noFill/>
          <a:ln w="9525">
            <a:noFill/>
            <a:miter lim="800000"/>
            <a:headEnd/>
            <a:tailEnd/>
          </a:ln>
        </p:spPr>
      </p:pic>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14282" y="1357298"/>
            <a:ext cx="7720248" cy="5521512"/>
          </a:xfrm>
          <a:prstGeom prst="rect">
            <a:avLst/>
          </a:prstGeom>
          <a:noFill/>
          <a:ln w="9525">
            <a:noFill/>
            <a:miter lim="800000"/>
            <a:headEnd/>
            <a:tailEnd/>
          </a:ln>
        </p:spPr>
        <p:txBody>
          <a:bodyPr wrap="square">
            <a:spAutoFit/>
          </a:bodyPr>
          <a:lstStyle/>
          <a:p>
            <a:pPr>
              <a:lnSpc>
                <a:spcPct val="90000"/>
              </a:lnSpc>
            </a:pPr>
            <a:r>
              <a:rPr lang="en-US" sz="2800" dirty="0" err="1" smtClean="0">
                <a:latin typeface="Times New Roman" pitchFamily="18" charset="0"/>
                <a:cs typeface="Times New Roman" pitchFamily="18" charset="0"/>
              </a:rPr>
              <a:t>int</a:t>
            </a:r>
            <a:r>
              <a:rPr lang="en-US" sz="2800" dirty="0" smtClean="0">
                <a:latin typeface="Times New Roman" pitchFamily="18" charset="0"/>
                <a:cs typeface="Times New Roman" pitchFamily="18" charset="0"/>
              </a:rPr>
              <a:t> main()</a:t>
            </a:r>
          </a:p>
          <a:p>
            <a:pPr>
              <a:lnSpc>
                <a:spcPct val="90000"/>
              </a:lnSpc>
            </a:pPr>
            <a:r>
              <a:rPr lang="en-US" sz="2800" dirty="0" smtClean="0">
                <a:latin typeface="Times New Roman" pitchFamily="18" charset="0"/>
                <a:cs typeface="Times New Roman" pitchFamily="18" charset="0"/>
              </a:rPr>
              <a:t>{  const </a:t>
            </a:r>
            <a:r>
              <a:rPr lang="en-US" sz="2800" dirty="0" err="1" smtClean="0">
                <a:latin typeface="Times New Roman" pitchFamily="18" charset="0"/>
                <a:cs typeface="Times New Roman" pitchFamily="18" charset="0"/>
              </a:rPr>
              <a:t>int</a:t>
            </a:r>
            <a:r>
              <a:rPr lang="en-US" sz="2800" dirty="0" smtClean="0">
                <a:latin typeface="Times New Roman" pitchFamily="18" charset="0"/>
                <a:cs typeface="Times New Roman" pitchFamily="18" charset="0"/>
              </a:rPr>
              <a:t> SIZE = 3;</a:t>
            </a:r>
          </a:p>
          <a:p>
            <a:pPr>
              <a:lnSpc>
                <a:spcPct val="90000"/>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int</a:t>
            </a:r>
            <a:r>
              <a:rPr lang="en-US" sz="2800" dirty="0" smtClean="0">
                <a:latin typeface="Times New Roman" pitchFamily="18" charset="0"/>
                <a:cs typeface="Times New Roman" pitchFamily="18" charset="0"/>
              </a:rPr>
              <a:t> a[SIZE] = {22, 33, 44};</a:t>
            </a:r>
          </a:p>
          <a:p>
            <a:pPr>
              <a:lnSpc>
                <a:spcPct val="90000"/>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cout</a:t>
            </a:r>
            <a:r>
              <a:rPr lang="en-US" sz="2800" dirty="0" smtClean="0">
                <a:latin typeface="Times New Roman" pitchFamily="18" charset="0"/>
                <a:cs typeface="Times New Roman" pitchFamily="18" charset="0"/>
              </a:rPr>
              <a:t> &lt;&lt; "a = " &lt;&lt; a &lt;&lt; </a:t>
            </a:r>
            <a:r>
              <a:rPr lang="en-US" sz="2800" dirty="0" err="1" smtClean="0">
                <a:latin typeface="Times New Roman" pitchFamily="18" charset="0"/>
                <a:cs typeface="Times New Roman" pitchFamily="18" charset="0"/>
              </a:rPr>
              <a:t>endl</a:t>
            </a:r>
            <a:r>
              <a:rPr lang="en-US" sz="2800" dirty="0" smtClean="0">
                <a:latin typeface="Times New Roman" pitchFamily="18" charset="0"/>
                <a:cs typeface="Times New Roman" pitchFamily="18" charset="0"/>
              </a:rPr>
              <a:t>;</a:t>
            </a:r>
          </a:p>
          <a:p>
            <a:pPr>
              <a:lnSpc>
                <a:spcPct val="90000"/>
              </a:lnSpc>
            </a:pPr>
            <a:r>
              <a:rPr lang="en-US" sz="28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cout</a:t>
            </a:r>
            <a:r>
              <a:rPr lang="en-US" sz="2400" dirty="0" smtClean="0">
                <a:latin typeface="Times New Roman" pitchFamily="18" charset="0"/>
                <a:cs typeface="Times New Roman" pitchFamily="18" charset="0"/>
              </a:rPr>
              <a:t> &lt;&lt; "</a:t>
            </a:r>
            <a:r>
              <a:rPr lang="en-US" sz="2400" dirty="0" err="1" smtClean="0">
                <a:latin typeface="Times New Roman" pitchFamily="18" charset="0"/>
                <a:cs typeface="Times New Roman" pitchFamily="18" charset="0"/>
              </a:rPr>
              <a:t>sizeof</a:t>
            </a: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int</a:t>
            </a:r>
            <a:r>
              <a:rPr lang="en-US" sz="2400" dirty="0" smtClean="0">
                <a:latin typeface="Times New Roman" pitchFamily="18" charset="0"/>
                <a:cs typeface="Times New Roman" pitchFamily="18" charset="0"/>
              </a:rPr>
              <a:t>) = " &lt;&lt; </a:t>
            </a:r>
            <a:r>
              <a:rPr lang="en-US" sz="2400" dirty="0" err="1" smtClean="0">
                <a:latin typeface="Times New Roman" pitchFamily="18" charset="0"/>
                <a:cs typeface="Times New Roman" pitchFamily="18" charset="0"/>
              </a:rPr>
              <a:t>sizeof</a:t>
            </a: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int</a:t>
            </a:r>
            <a:r>
              <a:rPr lang="en-US" sz="2400" dirty="0" smtClean="0">
                <a:latin typeface="Times New Roman" pitchFamily="18" charset="0"/>
                <a:cs typeface="Times New Roman" pitchFamily="18" charset="0"/>
              </a:rPr>
              <a:t>) &lt;&lt; </a:t>
            </a:r>
            <a:r>
              <a:rPr lang="en-US" sz="2400" dirty="0" err="1" smtClean="0">
                <a:latin typeface="Times New Roman" pitchFamily="18" charset="0"/>
                <a:cs typeface="Times New Roman" pitchFamily="18" charset="0"/>
              </a:rPr>
              <a:t>endl</a:t>
            </a:r>
            <a:r>
              <a:rPr lang="en-US" sz="2400" dirty="0" smtClean="0">
                <a:latin typeface="Times New Roman" pitchFamily="18" charset="0"/>
                <a:cs typeface="Times New Roman" pitchFamily="18" charset="0"/>
              </a:rPr>
              <a:t>;</a:t>
            </a:r>
          </a:p>
          <a:p>
            <a:pPr>
              <a:lnSpc>
                <a:spcPct val="90000"/>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int</a:t>
            </a:r>
            <a:r>
              <a:rPr lang="en-US" sz="2800" dirty="0" smtClean="0">
                <a:latin typeface="Times New Roman" pitchFamily="18" charset="0"/>
                <a:cs typeface="Times New Roman" pitchFamily="18" charset="0"/>
              </a:rPr>
              <a:t>* end = a + SIZE; // converts SIZE to offset 6</a:t>
            </a:r>
          </a:p>
          <a:p>
            <a:pPr>
              <a:lnSpc>
                <a:spcPct val="90000"/>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int</a:t>
            </a:r>
            <a:r>
              <a:rPr lang="en-US" sz="2800" dirty="0" smtClean="0">
                <a:latin typeface="Times New Roman" pitchFamily="18" charset="0"/>
                <a:cs typeface="Times New Roman" pitchFamily="18" charset="0"/>
              </a:rPr>
              <a:t> sum = 0;</a:t>
            </a:r>
          </a:p>
          <a:p>
            <a:pPr>
              <a:lnSpc>
                <a:spcPct val="90000"/>
              </a:lnSpc>
            </a:pPr>
            <a:r>
              <a:rPr lang="en-US" sz="2800" dirty="0" smtClean="0">
                <a:latin typeface="Times New Roman" pitchFamily="18" charset="0"/>
                <a:cs typeface="Times New Roman" pitchFamily="18" charset="0"/>
              </a:rPr>
              <a:t>   for (</a:t>
            </a:r>
            <a:r>
              <a:rPr lang="en-US" sz="2800" dirty="0" err="1" smtClean="0">
                <a:latin typeface="Times New Roman" pitchFamily="18" charset="0"/>
                <a:cs typeface="Times New Roman" pitchFamily="18" charset="0"/>
              </a:rPr>
              <a:t>int</a:t>
            </a:r>
            <a:r>
              <a:rPr lang="en-US" sz="2800" dirty="0" smtClean="0">
                <a:latin typeface="Times New Roman" pitchFamily="18" charset="0"/>
                <a:cs typeface="Times New Roman" pitchFamily="18" charset="0"/>
              </a:rPr>
              <a:t>* p = a; p &lt; end; p++)</a:t>
            </a:r>
          </a:p>
          <a:p>
            <a:pPr>
              <a:lnSpc>
                <a:spcPct val="90000"/>
              </a:lnSpc>
            </a:pPr>
            <a:r>
              <a:rPr lang="en-US" sz="2800" dirty="0" smtClean="0">
                <a:latin typeface="Times New Roman" pitchFamily="18" charset="0"/>
                <a:cs typeface="Times New Roman" pitchFamily="18" charset="0"/>
              </a:rPr>
              <a:t>   {  sum += *p;</a:t>
            </a:r>
          </a:p>
          <a:p>
            <a:pPr>
              <a:lnSpc>
                <a:spcPct val="90000"/>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cout</a:t>
            </a:r>
            <a:r>
              <a:rPr lang="en-US" sz="2800" dirty="0" smtClean="0">
                <a:latin typeface="Times New Roman" pitchFamily="18" charset="0"/>
                <a:cs typeface="Times New Roman" pitchFamily="18" charset="0"/>
              </a:rPr>
              <a:t> &lt;&lt; "\t p = " &lt;&lt; p;</a:t>
            </a:r>
          </a:p>
          <a:p>
            <a:pPr>
              <a:lnSpc>
                <a:spcPct val="90000"/>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cout</a:t>
            </a:r>
            <a:r>
              <a:rPr lang="en-US" sz="2800" dirty="0" smtClean="0">
                <a:latin typeface="Times New Roman" pitchFamily="18" charset="0"/>
                <a:cs typeface="Times New Roman" pitchFamily="18" charset="0"/>
              </a:rPr>
              <a:t> &lt;&lt; "\t *p = " &lt;&lt; *p;</a:t>
            </a:r>
          </a:p>
          <a:p>
            <a:pPr>
              <a:lnSpc>
                <a:spcPct val="90000"/>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cout</a:t>
            </a:r>
            <a:r>
              <a:rPr lang="en-US" sz="2800" dirty="0" smtClean="0">
                <a:latin typeface="Times New Roman" pitchFamily="18" charset="0"/>
                <a:cs typeface="Times New Roman" pitchFamily="18" charset="0"/>
              </a:rPr>
              <a:t> &lt;&lt; "\t sum = " &lt;&lt; sum &lt;&lt; </a:t>
            </a:r>
            <a:r>
              <a:rPr lang="en-US" sz="2800" dirty="0" err="1" smtClean="0">
                <a:latin typeface="Times New Roman" pitchFamily="18" charset="0"/>
                <a:cs typeface="Times New Roman" pitchFamily="18" charset="0"/>
              </a:rPr>
              <a:t>endl</a:t>
            </a:r>
            <a:r>
              <a:rPr lang="en-US" sz="2800" dirty="0" smtClean="0">
                <a:latin typeface="Times New Roman" pitchFamily="18" charset="0"/>
                <a:cs typeface="Times New Roman" pitchFamily="18" charset="0"/>
              </a:rPr>
              <a:t>;   }</a:t>
            </a:r>
          </a:p>
          <a:p>
            <a:pPr>
              <a:lnSpc>
                <a:spcPct val="90000"/>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cout</a:t>
            </a:r>
            <a:r>
              <a:rPr lang="en-US" sz="2800" dirty="0" smtClean="0">
                <a:latin typeface="Times New Roman" pitchFamily="18" charset="0"/>
                <a:cs typeface="Times New Roman" pitchFamily="18" charset="0"/>
              </a:rPr>
              <a:t> &lt;&lt; "end = " &lt;&lt; end &lt;&lt; </a:t>
            </a:r>
            <a:r>
              <a:rPr lang="en-US" sz="2800" dirty="0" err="1" smtClean="0">
                <a:latin typeface="Times New Roman" pitchFamily="18" charset="0"/>
                <a:cs typeface="Times New Roman" pitchFamily="18" charset="0"/>
              </a:rPr>
              <a:t>endl</a:t>
            </a:r>
            <a:r>
              <a:rPr lang="en-US" sz="2800" dirty="0" smtClean="0">
                <a:latin typeface="Times New Roman" pitchFamily="18" charset="0"/>
                <a:cs typeface="Times New Roman" pitchFamily="18" charset="0"/>
              </a:rPr>
              <a:t>;</a:t>
            </a:r>
          </a:p>
          <a:p>
            <a:pPr>
              <a:lnSpc>
                <a:spcPct val="90000"/>
              </a:lnSpc>
            </a:pP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9" name="Title 8"/>
          <p:cNvSpPr>
            <a:spLocks noGrp="1"/>
          </p:cNvSpPr>
          <p:nvPr>
            <p:ph type="title"/>
          </p:nvPr>
        </p:nvSpPr>
        <p:spPr>
          <a:xfrm>
            <a:off x="529937" y="500042"/>
            <a:ext cx="7086600" cy="760722"/>
          </a:xfrm>
        </p:spPr>
        <p:txBody>
          <a:bodyPr/>
          <a:lstStyle/>
          <a:p>
            <a:pPr algn="just"/>
            <a:r>
              <a:rPr lang="ar-SA" sz="2800" dirty="0" smtClean="0">
                <a:solidFill>
                  <a:schemeClr val="accent2">
                    <a:lumMod val="60000"/>
                    <a:lumOff val="40000"/>
                  </a:schemeClr>
                </a:solidFill>
                <a:latin typeface="Tahoma" pitchFamily="34" charset="0"/>
              </a:rPr>
              <a:t>مثال</a:t>
            </a:r>
            <a:r>
              <a:rPr lang="fa-IR" sz="2800" dirty="0" smtClean="0">
                <a:solidFill>
                  <a:schemeClr val="accent2">
                    <a:lumMod val="60000"/>
                    <a:lumOff val="40000"/>
                  </a:schemeClr>
                </a:solidFill>
                <a:latin typeface="Tahoma" pitchFamily="34" charset="0"/>
              </a:rPr>
              <a:t>:</a:t>
            </a:r>
            <a:r>
              <a:rPr lang="ar-SA" sz="2800" dirty="0" smtClean="0">
                <a:solidFill>
                  <a:schemeClr val="accent2">
                    <a:lumMod val="60000"/>
                    <a:lumOff val="40000"/>
                  </a:schemeClr>
                </a:solidFill>
                <a:latin typeface="Tahoma" pitchFamily="34" charset="0"/>
              </a:rPr>
              <a:t> پيمايش آرايه با استفاده از اشاره‌گر</a:t>
            </a:r>
            <a:endParaRPr lang="fa-IR" sz="2800" dirty="0">
              <a:solidFill>
                <a:schemeClr val="accent2">
                  <a:lumMod val="60000"/>
                  <a:lumOff val="40000"/>
                </a:schemeClr>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26</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4278094"/>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عملگر زيرنويس ‌</a:t>
            </a:r>
            <a:r>
              <a:rPr lang="en-US" sz="2400" b="1" dirty="0" smtClean="0">
                <a:latin typeface="Tahoma" pitchFamily="34" charset="0"/>
              </a:rPr>
              <a:t>[]</a:t>
            </a:r>
            <a:r>
              <a:rPr lang="fa-IR" sz="2400" b="1" dirty="0" smtClean="0">
                <a:latin typeface="Tahoma" pitchFamily="34" charset="0"/>
              </a:rPr>
              <a:t>  </a:t>
            </a:r>
            <a:r>
              <a:rPr lang="ar-SA" sz="2400" b="1" dirty="0" smtClean="0">
                <a:latin typeface="Tahoma" pitchFamily="34" charset="0"/>
              </a:rPr>
              <a:t>مثل عملگر مقداريابي </a:t>
            </a:r>
            <a:r>
              <a:rPr lang="en-US" sz="2400" b="1" dirty="0" smtClean="0">
                <a:latin typeface="Tahoma" pitchFamily="34" charset="0"/>
              </a:rPr>
              <a:t>*</a:t>
            </a:r>
            <a:r>
              <a:rPr lang="fa-IR" sz="2400" b="1" dirty="0" smtClean="0">
                <a:latin typeface="Tahoma" pitchFamily="34" charset="0"/>
              </a:rPr>
              <a:t>  </a:t>
            </a:r>
            <a:r>
              <a:rPr lang="ar-SA" sz="2400" b="1" dirty="0" smtClean="0">
                <a:latin typeface="Tahoma" pitchFamily="34" charset="0"/>
              </a:rPr>
              <a:t>رفتار مي‌کند. هر دوي اين‌ها مي‌توانند به عناصر آرايه دسترسي مستقيم داشته باشند.</a:t>
            </a:r>
            <a:endParaRPr lang="en-US" sz="2400" dirty="0" smtClean="0">
              <a:latin typeface="Tahoma" pitchFamily="34" charset="0"/>
            </a:endParaRPr>
          </a:p>
          <a:p>
            <a:r>
              <a:rPr lang="en-US" sz="2800" dirty="0" smtClean="0">
                <a:latin typeface="Tahoma" pitchFamily="34" charset="0"/>
              </a:rPr>
              <a:t>a[0] == *a</a:t>
            </a:r>
          </a:p>
          <a:p>
            <a:r>
              <a:rPr lang="en-US" sz="2800" dirty="0" smtClean="0">
                <a:latin typeface="Tahoma" pitchFamily="34" charset="0"/>
              </a:rPr>
              <a:t>a[1] == *(a + 1)</a:t>
            </a:r>
          </a:p>
          <a:p>
            <a:r>
              <a:rPr lang="en-US" sz="2800" dirty="0" smtClean="0">
                <a:latin typeface="Tahoma" pitchFamily="34" charset="0"/>
              </a:rPr>
              <a:t>a[2] == *(a + 2)</a:t>
            </a:r>
          </a:p>
          <a:p>
            <a:r>
              <a:rPr lang="en-US" sz="2800" dirty="0" smtClean="0">
                <a:latin typeface="Tahoma" pitchFamily="34" charset="0"/>
              </a:rPr>
              <a:t>    ...</a:t>
            </a:r>
          </a:p>
          <a:p>
            <a:r>
              <a:rPr lang="en-US" sz="2800" dirty="0" smtClean="0">
                <a:latin typeface="Tahoma" pitchFamily="34" charset="0"/>
              </a:rPr>
              <a:t>    ...</a:t>
            </a:r>
            <a:endParaRPr lang="fa-IR" sz="2800" b="1" dirty="0" smtClean="0">
              <a:latin typeface="Tahoma" pitchFamily="34" charset="0"/>
            </a:endParaRPr>
          </a:p>
          <a:p>
            <a:pPr algn="just" rtl="1"/>
            <a:r>
              <a:rPr lang="ar-SA" sz="2400" b="1" dirty="0" smtClean="0">
                <a:latin typeface="Tahoma" pitchFamily="34" charset="0"/>
              </a:rPr>
              <a:t>پس با استفاده از کد زير نيز مي‌توان آرايه را پيمايش نمود:</a:t>
            </a:r>
            <a:endParaRPr lang="en-US" sz="2400" dirty="0" smtClean="0">
              <a:latin typeface="Tahoma" pitchFamily="34" charset="0"/>
            </a:endParaRPr>
          </a:p>
          <a:p>
            <a:r>
              <a:rPr lang="en-US" sz="2800" dirty="0" smtClean="0">
                <a:latin typeface="Tahoma" pitchFamily="34" charset="0"/>
              </a:rPr>
              <a:t>for (</a:t>
            </a:r>
            <a:r>
              <a:rPr lang="en-US" sz="2800" dirty="0" err="1" smtClean="0">
                <a:latin typeface="Tahoma" pitchFamily="34" charset="0"/>
              </a:rPr>
              <a:t>int</a:t>
            </a:r>
            <a:r>
              <a:rPr lang="en-US" sz="2800" dirty="0" smtClean="0">
                <a:latin typeface="Tahoma" pitchFamily="34" charset="0"/>
              </a:rPr>
              <a:t> </a:t>
            </a:r>
            <a:r>
              <a:rPr lang="en-US" sz="2800" dirty="0" err="1" smtClean="0">
                <a:latin typeface="Tahoma" pitchFamily="34" charset="0"/>
              </a:rPr>
              <a:t>i</a:t>
            </a:r>
            <a:r>
              <a:rPr lang="en-US" sz="2800" dirty="0" smtClean="0">
                <a:latin typeface="Tahoma" pitchFamily="34" charset="0"/>
              </a:rPr>
              <a:t> = 0; </a:t>
            </a:r>
            <a:r>
              <a:rPr lang="en-US" sz="2800" dirty="0" err="1" smtClean="0">
                <a:latin typeface="Tahoma" pitchFamily="34" charset="0"/>
              </a:rPr>
              <a:t>i</a:t>
            </a:r>
            <a:r>
              <a:rPr lang="en-US" sz="2800" dirty="0" smtClean="0">
                <a:latin typeface="Tahoma" pitchFamily="34" charset="0"/>
              </a:rPr>
              <a:t> &lt; 8; </a:t>
            </a:r>
            <a:r>
              <a:rPr lang="en-US" sz="2800" dirty="0" err="1" smtClean="0">
                <a:latin typeface="Tahoma" pitchFamily="34" charset="0"/>
              </a:rPr>
              <a:t>i</a:t>
            </a:r>
            <a:r>
              <a:rPr lang="en-US" sz="2800" dirty="0" smtClean="0">
                <a:latin typeface="Tahoma" pitchFamily="34" charset="0"/>
              </a:rPr>
              <a:t>++)</a:t>
            </a:r>
          </a:p>
          <a:p>
            <a:r>
              <a:rPr lang="fa-IR"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*(a + </a:t>
            </a:r>
            <a:r>
              <a:rPr lang="en-US" sz="2800" dirty="0" err="1" smtClean="0">
                <a:latin typeface="Tahoma" pitchFamily="34" charset="0"/>
              </a:rPr>
              <a:t>i</a:t>
            </a:r>
            <a:r>
              <a:rPr lang="en-US" sz="2800" dirty="0" smtClean="0">
                <a:latin typeface="Tahoma" pitchFamily="34" charset="0"/>
              </a:rPr>
              <a:t>) &lt;&lt; </a:t>
            </a:r>
            <a:r>
              <a:rPr lang="en-US" sz="2800" dirty="0" err="1" smtClean="0">
                <a:latin typeface="Tahoma" pitchFamily="34" charset="0"/>
              </a:rPr>
              <a:t>endl</a:t>
            </a:r>
            <a:r>
              <a:rPr lang="en-US" sz="2800" dirty="0" smtClean="0">
                <a:latin typeface="Tahoma" pitchFamily="34" charset="0"/>
              </a:rPr>
              <a:t>;</a:t>
            </a:r>
            <a:endParaRPr lang="en-US" sz="2800"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fa-IR" sz="2800" b="1" dirty="0" smtClean="0">
                <a:latin typeface="Tahoma" pitchFamily="34" charset="0"/>
              </a:rPr>
              <a:t>دستيابي مستقيم به عناصر آرايه </a:t>
            </a:r>
            <a:r>
              <a:rPr lang="ar-SA" sz="2800" b="1" dirty="0" smtClean="0">
                <a:latin typeface="Tahoma" pitchFamily="34" charset="0"/>
              </a:rPr>
              <a:t>با استفاده از اشاره‌گر</a:t>
            </a:r>
            <a:r>
              <a:rPr lang="fa-IR" sz="2800" b="1" dirty="0" smtClean="0">
                <a:latin typeface="Tahoma" pitchFamily="34" charset="0"/>
              </a:rPr>
              <a:t>ها</a:t>
            </a:r>
            <a:endParaRPr lang="en-US" sz="2800" dirty="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27</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416320"/>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وقتي‌ يك‌ اشاره‌گر </a:t>
            </a:r>
            <a:r>
              <a:rPr lang="fa-IR" sz="2400" b="1" dirty="0" smtClean="0">
                <a:latin typeface="Tahoma" pitchFamily="34" charset="0"/>
              </a:rPr>
              <a:t>از نوع </a:t>
            </a:r>
            <a:r>
              <a:rPr lang="en-US" sz="2400" b="1" dirty="0" smtClean="0">
                <a:latin typeface="Tahoma" pitchFamily="34" charset="0"/>
              </a:rPr>
              <a:t>float</a:t>
            </a:r>
            <a:r>
              <a:rPr lang="fa-IR" sz="2400" b="1" dirty="0" smtClean="0">
                <a:latin typeface="Tahoma" pitchFamily="34" charset="0"/>
              </a:rPr>
              <a:t> </a:t>
            </a:r>
            <a:r>
              <a:rPr lang="ar-SA" sz="2400" b="1" dirty="0" smtClean="0">
                <a:latin typeface="Tahoma" pitchFamily="34" charset="0"/>
              </a:rPr>
              <a:t>اعلان‌ شود:</a:t>
            </a:r>
            <a:endParaRPr lang="fa-IR" sz="2400" b="1" dirty="0" smtClean="0">
              <a:latin typeface="Tahoma" pitchFamily="34" charset="0"/>
            </a:endParaRPr>
          </a:p>
          <a:p>
            <a:pPr algn="just" rtl="1"/>
            <a:endParaRPr lang="en-US" sz="2400" dirty="0" smtClean="0">
              <a:latin typeface="Tahoma" pitchFamily="34" charset="0"/>
            </a:endParaRPr>
          </a:p>
          <a:p>
            <a:r>
              <a:rPr lang="en-US" sz="2400" dirty="0" smtClean="0">
                <a:solidFill>
                  <a:srgbClr val="800000"/>
                </a:solidFill>
                <a:latin typeface="Tahoma" pitchFamily="34" charset="0"/>
              </a:rPr>
              <a:t>float* p;    // p is a pointer to a float</a:t>
            </a:r>
            <a:endParaRPr lang="fa-IR" sz="2400" dirty="0" smtClean="0">
              <a:solidFill>
                <a:srgbClr val="800000"/>
              </a:solidFill>
              <a:latin typeface="Tahoma" pitchFamily="34" charset="0"/>
            </a:endParaRPr>
          </a:p>
          <a:p>
            <a:endParaRPr lang="ar-SA" sz="2400" dirty="0" smtClean="0">
              <a:solidFill>
                <a:srgbClr val="800000"/>
              </a:solidFill>
              <a:latin typeface="Tahoma" pitchFamily="34" charset="0"/>
            </a:endParaRPr>
          </a:p>
          <a:p>
            <a:pPr algn="just" rtl="1"/>
            <a:r>
              <a:rPr lang="ar-SA" sz="2400" dirty="0" smtClean="0">
                <a:latin typeface="Tahoma" pitchFamily="34" charset="0"/>
              </a:rPr>
              <a:t>يک فضاي چهاربايتي به </a:t>
            </a:r>
            <a:r>
              <a:rPr lang="en-US" sz="2400" dirty="0" smtClean="0">
                <a:latin typeface="Tahoma" pitchFamily="34" charset="0"/>
              </a:rPr>
              <a:t>p</a:t>
            </a:r>
            <a:r>
              <a:rPr lang="ar-SA" sz="2400" dirty="0" smtClean="0">
                <a:latin typeface="Tahoma" pitchFamily="34" charset="0"/>
              </a:rPr>
              <a:t> تخصيص داده مي‌شود (معمولا </a:t>
            </a:r>
            <a:r>
              <a:rPr lang="en-US" sz="2400" dirty="0" err="1" smtClean="0">
                <a:solidFill>
                  <a:srgbClr val="800000"/>
                </a:solidFill>
                <a:latin typeface="Tahoma" pitchFamily="34" charset="0"/>
              </a:rPr>
              <a:t>sizeof</a:t>
            </a:r>
            <a:r>
              <a:rPr lang="en-US" sz="2400" dirty="0" smtClean="0">
                <a:solidFill>
                  <a:srgbClr val="800000"/>
                </a:solidFill>
                <a:latin typeface="Tahoma" pitchFamily="34" charset="0"/>
              </a:rPr>
              <a:t>(float)</a:t>
            </a:r>
            <a:r>
              <a:rPr lang="ar-SA" sz="2400" dirty="0" smtClean="0">
                <a:latin typeface="Tahoma" pitchFamily="34" charset="0"/>
              </a:rPr>
              <a:t> چهار بايت است). حالا </a:t>
            </a:r>
            <a:r>
              <a:rPr lang="en-US" sz="2400" dirty="0" smtClean="0">
                <a:latin typeface="Tahoma" pitchFamily="34" charset="0"/>
              </a:rPr>
              <a:t>p</a:t>
            </a:r>
            <a:r>
              <a:rPr lang="ar-SA" sz="2400" dirty="0" smtClean="0">
                <a:latin typeface="Tahoma" pitchFamily="34" charset="0"/>
              </a:rPr>
              <a:t> ايجاد شده است اما به هيچ جايي اشاره نمي‌کند زيرا هنوز آدرسي درون آن قرار نگرفته. به چنين اشاره‌گري </a:t>
            </a:r>
            <a:r>
              <a:rPr lang="ar-SA" sz="2400" b="1" i="1" dirty="0" smtClean="0">
                <a:latin typeface="Tahoma" pitchFamily="34" charset="0"/>
              </a:rPr>
              <a:t>اشاره‌گر سرگردان</a:t>
            </a:r>
            <a:r>
              <a:rPr lang="ar-SA" sz="2400" dirty="0" smtClean="0">
                <a:latin typeface="Tahoma" pitchFamily="34" charset="0"/>
              </a:rPr>
              <a:t> مي‌گويند. اگر سعي کنيم يک اشاره‌گر سرگردان را مقداريابي يا ارجاع کنيم با خطا مواجه مي‌شويم. </a:t>
            </a:r>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عملگر </a:t>
            </a:r>
            <a:r>
              <a:rPr lang="en-US" sz="2800" b="1" dirty="0" smtClean="0">
                <a:solidFill>
                  <a:srgbClr val="FFFF00"/>
                </a:solidFill>
                <a:latin typeface="Tahoma" pitchFamily="34" charset="0"/>
              </a:rPr>
              <a:t>new</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28</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785652"/>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مثلا دستور:</a:t>
            </a:r>
            <a:endParaRPr lang="ar-SA" sz="2400" dirty="0" smtClean="0">
              <a:latin typeface="Tahoma" pitchFamily="34" charset="0"/>
            </a:endParaRPr>
          </a:p>
          <a:p>
            <a:r>
              <a:rPr lang="en-US" sz="2400" dirty="0" smtClean="0">
                <a:latin typeface="Tahoma" pitchFamily="34" charset="0"/>
              </a:rPr>
              <a:t>*p = 3.14159;    </a:t>
            </a:r>
            <a:r>
              <a:rPr lang="en-US" dirty="0" smtClean="0">
                <a:latin typeface="Tahoma" pitchFamily="34" charset="0"/>
              </a:rPr>
              <a:t> // </a:t>
            </a:r>
            <a:r>
              <a:rPr lang="en-US" b="1" dirty="0" smtClean="0">
                <a:latin typeface="Tahoma" pitchFamily="34" charset="0"/>
              </a:rPr>
              <a:t>ERROR:</a:t>
            </a:r>
            <a:r>
              <a:rPr lang="en-US" dirty="0" smtClean="0">
                <a:latin typeface="Tahoma" pitchFamily="34" charset="0"/>
              </a:rPr>
              <a:t> no storage has been allocated for *P</a:t>
            </a:r>
            <a:endParaRPr lang="fa-IR" sz="2400" b="1" dirty="0" smtClean="0">
              <a:latin typeface="Tahoma" pitchFamily="34" charset="0"/>
            </a:endParaRPr>
          </a:p>
          <a:p>
            <a:pPr algn="just" rtl="1"/>
            <a:r>
              <a:rPr lang="ar-SA" sz="2400" b="1" dirty="0" smtClean="0">
                <a:solidFill>
                  <a:srgbClr val="FF5050"/>
                </a:solidFill>
                <a:latin typeface="Tahoma" pitchFamily="34" charset="0"/>
              </a:rPr>
              <a:t>خطاست</a:t>
            </a:r>
            <a:r>
              <a:rPr lang="ar-SA" sz="2400" b="1" dirty="0" smtClean="0">
                <a:latin typeface="Tahoma" pitchFamily="34" charset="0"/>
              </a:rPr>
              <a:t>. زيرا </a:t>
            </a:r>
            <a:r>
              <a:rPr lang="en-US" sz="2400" b="1" dirty="0" smtClean="0">
                <a:latin typeface="Tahoma" pitchFamily="34" charset="0"/>
              </a:rPr>
              <a:t>p</a:t>
            </a:r>
            <a:r>
              <a:rPr lang="ar-SA" sz="2400" b="1" dirty="0" smtClean="0">
                <a:latin typeface="Tahoma" pitchFamily="34" charset="0"/>
              </a:rPr>
              <a:t> به هيچ آدرسي اشاره نمي‌کند و سيستم عامل نمي‌داند که مقدار </a:t>
            </a:r>
            <a:r>
              <a:rPr lang="en-US" sz="2400" b="1" dirty="0" smtClean="0">
                <a:latin typeface="Tahoma" pitchFamily="34" charset="0"/>
              </a:rPr>
              <a:t>3.14159</a:t>
            </a:r>
            <a:r>
              <a:rPr lang="fa-IR" sz="2400" b="1" dirty="0" smtClean="0">
                <a:latin typeface="Tahoma" pitchFamily="34" charset="0"/>
              </a:rPr>
              <a:t> </a:t>
            </a:r>
            <a:r>
              <a:rPr lang="ar-SA" sz="2400" b="1" dirty="0" smtClean="0">
                <a:latin typeface="Tahoma" pitchFamily="34" charset="0"/>
              </a:rPr>
              <a:t>را کجا ذخيره کند. براي رفع اين مشکل مي‌توان اشاره‌گرها را هنگام اعلان، مقداردهي کرد:</a:t>
            </a:r>
            <a:endParaRPr lang="en-US" sz="2400" dirty="0" smtClean="0">
              <a:latin typeface="Tahoma" pitchFamily="34" charset="0"/>
            </a:endParaRPr>
          </a:p>
          <a:p>
            <a:r>
              <a:rPr lang="en-US" sz="2400" dirty="0" smtClean="0">
                <a:latin typeface="Tahoma" pitchFamily="34" charset="0"/>
              </a:rPr>
              <a:t>float x = 0;    // x </a:t>
            </a:r>
            <a:r>
              <a:rPr lang="en-US" sz="2400" dirty="0" err="1" smtClean="0">
                <a:latin typeface="Tahoma" pitchFamily="34" charset="0"/>
              </a:rPr>
              <a:t>cintains</a:t>
            </a:r>
            <a:r>
              <a:rPr lang="en-US" sz="2400" dirty="0" smtClean="0">
                <a:latin typeface="Tahoma" pitchFamily="34" charset="0"/>
              </a:rPr>
              <a:t> the value 0</a:t>
            </a:r>
          </a:p>
          <a:p>
            <a:r>
              <a:rPr lang="en-US" sz="2400" dirty="0" smtClean="0">
                <a:latin typeface="Tahoma" pitchFamily="34" charset="0"/>
              </a:rPr>
              <a:t>float* p = &amp;x   // now p points to x</a:t>
            </a:r>
          </a:p>
          <a:p>
            <a:r>
              <a:rPr lang="en-US" sz="2400" dirty="0" smtClean="0">
                <a:latin typeface="Tahoma" pitchFamily="34" charset="0"/>
              </a:rPr>
              <a:t>*p = 3.14159;   </a:t>
            </a:r>
            <a:r>
              <a:rPr lang="en-US" dirty="0" smtClean="0">
                <a:latin typeface="Tahoma" pitchFamily="34" charset="0"/>
              </a:rPr>
              <a:t>// O.K. assigns this value to address that p points to</a:t>
            </a:r>
            <a:endParaRPr lang="en-US" sz="2400" dirty="0" smtClean="0">
              <a:latin typeface="Tahoma" pitchFamily="34" charset="0"/>
            </a:endParaRPr>
          </a:p>
          <a:p>
            <a:pPr algn="just" rtl="1"/>
            <a:r>
              <a:rPr lang="ar-SA" sz="2400" b="1" dirty="0" smtClean="0">
                <a:latin typeface="Tahoma" pitchFamily="34" charset="0"/>
              </a:rPr>
              <a:t>در اين حالت مي‌توان به </a:t>
            </a:r>
            <a:r>
              <a:rPr lang="en-US" sz="2400" b="1" dirty="0" smtClean="0">
                <a:latin typeface="Tahoma" pitchFamily="34" charset="0"/>
              </a:rPr>
              <a:t>*p</a:t>
            </a:r>
            <a:r>
              <a:rPr lang="ar-SA" sz="2400" b="1" dirty="0" smtClean="0">
                <a:latin typeface="Tahoma" pitchFamily="34" charset="0"/>
              </a:rPr>
              <a:t> دستيابي داشت زيرا حالا </a:t>
            </a:r>
            <a:r>
              <a:rPr lang="en-US" sz="2400" b="1" dirty="0" smtClean="0">
                <a:latin typeface="Tahoma" pitchFamily="34" charset="0"/>
              </a:rPr>
              <a:t>p</a:t>
            </a:r>
            <a:r>
              <a:rPr lang="ar-SA" sz="2400" b="1" dirty="0" smtClean="0">
                <a:latin typeface="Tahoma" pitchFamily="34" charset="0"/>
              </a:rPr>
              <a:t> به </a:t>
            </a:r>
            <a:r>
              <a:rPr lang="en-US" sz="2400" b="1" dirty="0" smtClean="0">
                <a:latin typeface="Tahoma" pitchFamily="34" charset="0"/>
              </a:rPr>
              <a:t>x</a:t>
            </a:r>
            <a:r>
              <a:rPr lang="ar-SA" sz="2400" b="1" dirty="0" smtClean="0">
                <a:latin typeface="Tahoma" pitchFamily="34" charset="0"/>
              </a:rPr>
              <a:t> اشاره مي‌کند و آدرس آن را دارد.</a:t>
            </a:r>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عملگر </a:t>
            </a:r>
            <a:r>
              <a:rPr lang="en-US" sz="2800" b="1" dirty="0" smtClean="0">
                <a:solidFill>
                  <a:srgbClr val="FFFF00"/>
                </a:solidFill>
                <a:latin typeface="Tahoma" pitchFamily="34" charset="0"/>
              </a:rPr>
              <a:t>new</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29</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970318"/>
          </a:xfrm>
          <a:prstGeom prst="rect">
            <a:avLst/>
          </a:prstGeom>
          <a:noFill/>
          <a:ln w="9525">
            <a:noFill/>
            <a:miter lim="800000"/>
            <a:headEnd/>
            <a:tailEnd/>
          </a:ln>
        </p:spPr>
        <p:txBody>
          <a:bodyPr wrap="square">
            <a:spAutoFit/>
          </a:bodyPr>
          <a:lstStyle/>
          <a:p>
            <a:pPr algn="just" rtl="1"/>
            <a:r>
              <a:rPr lang="ar-SA" sz="2800" dirty="0" smtClean="0">
                <a:solidFill>
                  <a:srgbClr val="7030A0"/>
                </a:solidFill>
              </a:rPr>
              <a:t>حافظۀ رايانه را مي‌توان به صورت يک آرايۀ بزرگ در نظر گرفت. براي مثال رايانه‌اي با 256 مگابايت </a:t>
            </a:r>
            <a:r>
              <a:rPr lang="en-US" sz="2800" dirty="0" smtClean="0">
                <a:solidFill>
                  <a:srgbClr val="7030A0"/>
                </a:solidFill>
              </a:rPr>
              <a:t>RAM</a:t>
            </a:r>
            <a:r>
              <a:rPr lang="ar-SA" sz="2800" dirty="0" smtClean="0">
                <a:solidFill>
                  <a:srgbClr val="7030A0"/>
                </a:solidFill>
              </a:rPr>
              <a:t> در حقيقت حاوي آرايه‌اي به اندازۀ 268،435،456 (=2</a:t>
            </a:r>
            <a:r>
              <a:rPr lang="ar-SA" sz="2800" baseline="30000" dirty="0" smtClean="0">
                <a:solidFill>
                  <a:srgbClr val="7030A0"/>
                </a:solidFill>
              </a:rPr>
              <a:t>28</a:t>
            </a:r>
            <a:r>
              <a:rPr lang="ar-SA" sz="2800" dirty="0" smtClean="0">
                <a:solidFill>
                  <a:srgbClr val="7030A0"/>
                </a:solidFill>
              </a:rPr>
              <a:t>) خانه است که اندازۀ هر خانه يک بايت است.</a:t>
            </a:r>
            <a:endParaRPr lang="fa-IR" sz="2800" dirty="0" smtClean="0">
              <a:solidFill>
                <a:srgbClr val="7030A0"/>
              </a:solidFill>
            </a:endParaRPr>
          </a:p>
          <a:p>
            <a:pPr algn="just" rtl="1"/>
            <a:r>
              <a:rPr lang="ar-SA" sz="2800" dirty="0" smtClean="0">
                <a:latin typeface="Tahoma" pitchFamily="34" charset="0"/>
              </a:rPr>
              <a:t>اين خانه‌ها داراي ايندکس صفر تا 268،435،455 هستند. به </a:t>
            </a:r>
            <a:r>
              <a:rPr lang="ar-SA" sz="2800" dirty="0" smtClean="0">
                <a:solidFill>
                  <a:schemeClr val="tx2"/>
                </a:solidFill>
                <a:latin typeface="Tahoma" pitchFamily="34" charset="0"/>
              </a:rPr>
              <a:t>ايندکس</a:t>
            </a:r>
            <a:r>
              <a:rPr lang="ar-SA" sz="2800" dirty="0" smtClean="0">
                <a:latin typeface="Tahoma" pitchFamily="34" charset="0"/>
              </a:rPr>
              <a:t> هر بايت، </a:t>
            </a:r>
            <a:r>
              <a:rPr lang="ar-SA" sz="2800" dirty="0" smtClean="0">
                <a:solidFill>
                  <a:srgbClr val="A50021"/>
                </a:solidFill>
                <a:latin typeface="Tahoma" pitchFamily="34" charset="0"/>
              </a:rPr>
              <a:t>آدرس حافظۀ</a:t>
            </a:r>
            <a:r>
              <a:rPr lang="ar-SA" sz="2800" dirty="0" smtClean="0">
                <a:latin typeface="Tahoma" pitchFamily="34" charset="0"/>
              </a:rPr>
              <a:t> آن مي‌گويند. </a:t>
            </a:r>
            <a:r>
              <a:rPr lang="ar-SA" sz="2800" dirty="0" smtClean="0">
                <a:solidFill>
                  <a:srgbClr val="CCFFCC"/>
                </a:solidFill>
              </a:rPr>
              <a:t> </a:t>
            </a:r>
            <a:endParaRPr lang="fa-IR" sz="2800" dirty="0" smtClean="0">
              <a:solidFill>
                <a:srgbClr val="CCFFCC"/>
              </a:solidFill>
            </a:endParaRPr>
          </a:p>
          <a:p>
            <a:pPr algn="just" rtl="1"/>
            <a:r>
              <a:rPr lang="ar-SA" sz="2800" dirty="0" smtClean="0">
                <a:latin typeface="Tahoma" pitchFamily="34" charset="0"/>
              </a:rPr>
              <a:t>آدرس‌هاي حافظه را با اعداد شانزده‌دهي نشان مي‌دهند. پس رايانۀ مذکور داراي محدوده آدرس </a:t>
            </a:r>
            <a:r>
              <a:rPr lang="en-US" sz="2800" dirty="0" smtClean="0">
                <a:solidFill>
                  <a:schemeClr val="accent6">
                    <a:lumMod val="75000"/>
                  </a:schemeClr>
                </a:solidFill>
                <a:latin typeface="Tahoma" pitchFamily="34" charset="0"/>
              </a:rPr>
              <a:t>0x00000000</a:t>
            </a:r>
            <a:r>
              <a:rPr lang="ar-SA" sz="2800" dirty="0" smtClean="0">
                <a:solidFill>
                  <a:schemeClr val="accent6">
                    <a:lumMod val="75000"/>
                  </a:schemeClr>
                </a:solidFill>
                <a:latin typeface="Tahoma" pitchFamily="34" charset="0"/>
              </a:rPr>
              <a:t> تا </a:t>
            </a:r>
            <a:r>
              <a:rPr lang="en-US" sz="2800" dirty="0" smtClean="0">
                <a:solidFill>
                  <a:schemeClr val="accent6">
                    <a:lumMod val="75000"/>
                  </a:schemeClr>
                </a:solidFill>
                <a:latin typeface="Tahoma" pitchFamily="34" charset="0"/>
              </a:rPr>
              <a:t>0x0fffffff</a:t>
            </a:r>
            <a:r>
              <a:rPr lang="ar-SA" sz="2800" dirty="0" smtClean="0">
                <a:latin typeface="Tahoma" pitchFamily="34" charset="0"/>
              </a:rPr>
              <a:t> مي‌باشد. </a:t>
            </a:r>
            <a:endParaRPr lang="fa-IR" sz="2800" dirty="0" smtClean="0">
              <a:latin typeface="Tahoma" pitchFamily="34" charset="0"/>
            </a:endParaRPr>
          </a:p>
        </p:txBody>
      </p:sp>
      <p:sp>
        <p:nvSpPr>
          <p:cNvPr id="9" name="Title 8"/>
          <p:cNvSpPr>
            <a:spLocks noGrp="1"/>
          </p:cNvSpPr>
          <p:nvPr>
            <p:ph type="title"/>
          </p:nvPr>
        </p:nvSpPr>
        <p:spPr>
          <a:xfrm>
            <a:off x="529937" y="571480"/>
            <a:ext cx="7086600" cy="689284"/>
          </a:xfrm>
        </p:spPr>
        <p:txBody>
          <a:bodyPr>
            <a:normAutofit/>
          </a:bodyPr>
          <a:lstStyle/>
          <a:p>
            <a:pPr algn="just"/>
            <a:r>
              <a:rPr lang="fa-IR" sz="2400" dirty="0" smtClean="0"/>
              <a:t>مقدمه</a:t>
            </a:r>
            <a:endParaRPr lang="en-US" dirty="0"/>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a:t>
            </a:fld>
            <a:endParaRPr lang="en-US" dirty="0"/>
          </a:p>
        </p:txBody>
      </p:sp>
    </p:spTree>
    <p:extLst>
      <p:ext uri="{BB962C8B-B14F-4D97-AF65-F5344CB8AC3E}">
        <p14:creationId xmlns:p14="http://schemas.microsoft.com/office/powerpoint/2010/main" val="986820536"/>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785652"/>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راه حل ديگر اين است که يک آدرس اختصاصي ايجاد شود و درون </a:t>
            </a:r>
            <a:r>
              <a:rPr lang="en-US" sz="2400" b="1" dirty="0" smtClean="0">
                <a:latin typeface="Tahoma" pitchFamily="34" charset="0"/>
              </a:rPr>
              <a:t>p</a:t>
            </a:r>
            <a:r>
              <a:rPr lang="ar-SA" sz="2400" b="1" dirty="0" smtClean="0">
                <a:latin typeface="Tahoma" pitchFamily="34" charset="0"/>
              </a:rPr>
              <a:t> قرار بگيرد. بدين ترتيب </a:t>
            </a:r>
            <a:r>
              <a:rPr lang="en-US" sz="2400" b="1" dirty="0" smtClean="0">
                <a:latin typeface="Tahoma" pitchFamily="34" charset="0"/>
              </a:rPr>
              <a:t>p</a:t>
            </a:r>
            <a:r>
              <a:rPr lang="ar-SA" sz="2400" b="1" dirty="0" smtClean="0">
                <a:latin typeface="Tahoma" pitchFamily="34" charset="0"/>
              </a:rPr>
              <a:t> از سرگرداني خارج مي‌شود. اين کار با استفاده از عملگر </a:t>
            </a:r>
            <a:r>
              <a:rPr lang="en-US" sz="2400" b="1" dirty="0" smtClean="0">
                <a:latin typeface="Tahoma" pitchFamily="34" charset="0"/>
              </a:rPr>
              <a:t>new</a:t>
            </a:r>
            <a:r>
              <a:rPr lang="ar-SA" sz="2400" b="1" dirty="0" smtClean="0">
                <a:latin typeface="Tahoma" pitchFamily="34" charset="0"/>
              </a:rPr>
              <a:t> صورت مي‌پذيرد:</a:t>
            </a:r>
            <a:endParaRPr lang="en-US" sz="2400" dirty="0" smtClean="0">
              <a:latin typeface="Tahoma" pitchFamily="34" charset="0"/>
            </a:endParaRPr>
          </a:p>
          <a:p>
            <a:r>
              <a:rPr lang="en-US" sz="2400" dirty="0" smtClean="0">
                <a:latin typeface="Tahoma" pitchFamily="34" charset="0"/>
              </a:rPr>
              <a:t>float* p;	</a:t>
            </a:r>
            <a:endParaRPr lang="en-US" sz="2400" b="1" dirty="0" smtClean="0">
              <a:latin typeface="Tahoma" pitchFamily="34" charset="0"/>
            </a:endParaRPr>
          </a:p>
          <a:p>
            <a:r>
              <a:rPr lang="en-US" sz="2400" b="1" dirty="0" smtClean="0">
                <a:latin typeface="Tahoma" pitchFamily="34" charset="0"/>
              </a:rPr>
              <a:t>p = new float; // allocates storage for 1 float</a:t>
            </a:r>
            <a:endParaRPr lang="ar-SA" sz="2400" dirty="0" smtClean="0">
              <a:latin typeface="Tahoma" pitchFamily="34" charset="0"/>
            </a:endParaRPr>
          </a:p>
          <a:p>
            <a:r>
              <a:rPr lang="ar-SA" sz="2400" dirty="0" smtClean="0">
                <a:latin typeface="Tahoma" pitchFamily="34" charset="0"/>
              </a:rPr>
              <a:t>*</a:t>
            </a:r>
            <a:r>
              <a:rPr lang="en-US" sz="2400" dirty="0" smtClean="0">
                <a:latin typeface="Tahoma" pitchFamily="34" charset="0"/>
              </a:rPr>
              <a:t>p = 3.14159; // </a:t>
            </a:r>
            <a:r>
              <a:rPr lang="en-US" sz="2000" dirty="0" smtClean="0">
                <a:latin typeface="Tahoma" pitchFamily="34" charset="0"/>
              </a:rPr>
              <a:t>O.K. assigns this value to that storage</a:t>
            </a:r>
            <a:endParaRPr lang="fa-IR" sz="2000" b="1" dirty="0" smtClean="0">
              <a:latin typeface="Tahoma" pitchFamily="34" charset="0"/>
            </a:endParaRPr>
          </a:p>
          <a:p>
            <a:pPr algn="just" rtl="1"/>
            <a:endParaRPr lang="en-US" sz="2400" b="1" dirty="0" smtClean="0">
              <a:latin typeface="Tahoma" pitchFamily="34" charset="0"/>
            </a:endParaRPr>
          </a:p>
          <a:p>
            <a:pPr algn="just" rtl="1"/>
            <a:r>
              <a:rPr lang="ar-SA" sz="2400" b="1" dirty="0" smtClean="0">
                <a:latin typeface="Tahoma" pitchFamily="34" charset="0"/>
              </a:rPr>
              <a:t>مي‌توانيم سه خط فوق را با هم ترکيب کرده و به شکل يک دستور بنويسيم:</a:t>
            </a:r>
            <a:endParaRPr lang="en-US" sz="2400" dirty="0" smtClean="0">
              <a:latin typeface="Tahoma" pitchFamily="34" charset="0"/>
            </a:endParaRPr>
          </a:p>
          <a:p>
            <a:r>
              <a:rPr lang="en-US" sz="2400" dirty="0" smtClean="0">
                <a:latin typeface="Tahoma" pitchFamily="34" charset="0"/>
              </a:rPr>
              <a:t>float* p = </a:t>
            </a:r>
            <a:r>
              <a:rPr lang="en-US" sz="2400" b="1" dirty="0" smtClean="0">
                <a:latin typeface="Tahoma" pitchFamily="34" charset="0"/>
              </a:rPr>
              <a:t>new float</a:t>
            </a:r>
            <a:r>
              <a:rPr lang="en-US" sz="2400" dirty="0" smtClean="0">
                <a:latin typeface="Tahoma" pitchFamily="34" charset="0"/>
              </a:rPr>
              <a:t>(3.141459);</a:t>
            </a:r>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عملگر </a:t>
            </a:r>
            <a:r>
              <a:rPr lang="en-US" sz="2800" b="1" dirty="0" smtClean="0">
                <a:solidFill>
                  <a:srgbClr val="FFFF00"/>
                </a:solidFill>
                <a:latin typeface="Tahoma" pitchFamily="34" charset="0"/>
              </a:rPr>
              <a:t>new</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30</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416320"/>
          </a:xfrm>
          <a:prstGeom prst="rect">
            <a:avLst/>
          </a:prstGeom>
          <a:noFill/>
          <a:ln w="9525">
            <a:noFill/>
            <a:miter lim="800000"/>
            <a:headEnd/>
            <a:tailEnd/>
          </a:ln>
        </p:spPr>
        <p:txBody>
          <a:bodyPr wrap="square">
            <a:spAutoFit/>
          </a:bodyPr>
          <a:lstStyle/>
          <a:p>
            <a:pPr algn="just">
              <a:lnSpc>
                <a:spcPct val="150000"/>
              </a:lnSpc>
            </a:pPr>
            <a:r>
              <a:rPr lang="en-US" sz="2400" dirty="0" smtClean="0">
                <a:latin typeface="Tahoma" pitchFamily="34" charset="0"/>
              </a:rPr>
              <a:t>float* p = </a:t>
            </a:r>
            <a:r>
              <a:rPr lang="en-US" sz="2400" b="1" dirty="0" smtClean="0">
                <a:latin typeface="Tahoma" pitchFamily="34" charset="0"/>
              </a:rPr>
              <a:t>new float</a:t>
            </a:r>
            <a:r>
              <a:rPr lang="en-US" sz="2400" dirty="0" smtClean="0">
                <a:latin typeface="Tahoma" pitchFamily="34" charset="0"/>
              </a:rPr>
              <a:t>(3.141459);</a:t>
            </a:r>
          </a:p>
          <a:p>
            <a:pPr algn="just" rtl="1">
              <a:lnSpc>
                <a:spcPct val="150000"/>
              </a:lnSpc>
            </a:pPr>
            <a:r>
              <a:rPr lang="ar-SA" sz="2400" dirty="0" smtClean="0">
                <a:latin typeface="Tahoma" pitchFamily="34" charset="0"/>
              </a:rPr>
              <a:t>با اين دستور، اشاره‌گر </a:t>
            </a:r>
            <a:r>
              <a:rPr lang="en-US" sz="2400" dirty="0" smtClean="0">
                <a:latin typeface="Tahoma" pitchFamily="34" charset="0"/>
              </a:rPr>
              <a:t>p</a:t>
            </a:r>
            <a:r>
              <a:rPr lang="ar-SA" sz="2400" dirty="0" smtClean="0">
                <a:latin typeface="Tahoma" pitchFamily="34" charset="0"/>
              </a:rPr>
              <a:t> از نوع </a:t>
            </a:r>
            <a:r>
              <a:rPr lang="en-US" sz="2400" dirty="0" smtClean="0">
                <a:latin typeface="Tahoma" pitchFamily="34" charset="0"/>
              </a:rPr>
              <a:t>float*</a:t>
            </a:r>
            <a:r>
              <a:rPr lang="ar-SA" sz="2400" dirty="0" smtClean="0">
                <a:latin typeface="Tahoma" pitchFamily="34" charset="0"/>
              </a:rPr>
              <a:t> تعريف مي‌شود و سپس يک بلوک خالي از نوع </a:t>
            </a:r>
            <a:r>
              <a:rPr lang="en-US" sz="2400" dirty="0" smtClean="0">
                <a:latin typeface="Tahoma" pitchFamily="34" charset="0"/>
              </a:rPr>
              <a:t>float</a:t>
            </a:r>
            <a:r>
              <a:rPr lang="ar-SA" sz="2400" dirty="0" smtClean="0">
                <a:latin typeface="Tahoma" pitchFamily="34" charset="0"/>
              </a:rPr>
              <a:t> منظور شده و آدرس آن به </a:t>
            </a:r>
            <a:r>
              <a:rPr lang="en-US" sz="2400" dirty="0" smtClean="0">
                <a:latin typeface="Tahoma" pitchFamily="34" charset="0"/>
              </a:rPr>
              <a:t>p</a:t>
            </a:r>
            <a:r>
              <a:rPr lang="ar-SA" sz="2400" dirty="0" smtClean="0">
                <a:latin typeface="Tahoma" pitchFamily="34" charset="0"/>
              </a:rPr>
              <a:t> تخصيص مي‌يابد و همچنين مقدار </a:t>
            </a:r>
            <a:r>
              <a:rPr lang="en-US" sz="2400" dirty="0" smtClean="0">
                <a:latin typeface="Tahoma" pitchFamily="34" charset="0"/>
              </a:rPr>
              <a:t>3.14159</a:t>
            </a:r>
            <a:r>
              <a:rPr lang="ar-SA" sz="2400" dirty="0" smtClean="0">
                <a:latin typeface="Tahoma" pitchFamily="34" charset="0"/>
              </a:rPr>
              <a:t> در آن آدرس قرار مي‌گيرد. </a:t>
            </a:r>
            <a:endParaRPr lang="en-US" sz="2400" dirty="0" smtClean="0">
              <a:latin typeface="Tahoma" pitchFamily="34" charset="0"/>
            </a:endParaRPr>
          </a:p>
          <a:p>
            <a:pPr algn="just" rtl="1">
              <a:lnSpc>
                <a:spcPct val="150000"/>
              </a:lnSpc>
            </a:pPr>
            <a:r>
              <a:rPr lang="fa-IR" sz="2400" b="1" dirty="0" smtClean="0">
                <a:solidFill>
                  <a:srgbClr val="FF0000"/>
                </a:solidFill>
                <a:latin typeface="Tahoma" pitchFamily="34" charset="0"/>
              </a:rPr>
              <a:t>مهم:</a:t>
            </a:r>
            <a:r>
              <a:rPr lang="fa-IR" sz="2400" dirty="0" smtClean="0">
                <a:latin typeface="Tahoma" pitchFamily="34" charset="0"/>
              </a:rPr>
              <a:t> </a:t>
            </a:r>
            <a:r>
              <a:rPr lang="ar-SA" sz="2400" dirty="0" smtClean="0">
                <a:latin typeface="Tahoma" pitchFamily="34" charset="0"/>
              </a:rPr>
              <a:t>اگر عملگر </a:t>
            </a:r>
            <a:r>
              <a:rPr lang="en-US" sz="2400" dirty="0" smtClean="0">
                <a:latin typeface="Tahoma" pitchFamily="34" charset="0"/>
              </a:rPr>
              <a:t>new</a:t>
            </a:r>
            <a:r>
              <a:rPr lang="ar-SA" sz="2400" dirty="0" smtClean="0">
                <a:latin typeface="Tahoma" pitchFamily="34" charset="0"/>
              </a:rPr>
              <a:t> نتواند خانۀ خالي در حافظه پيدا کند، مقدار صفر را برمي‌گرداند. اشاره‌گري که اين چنين باشد، «اشاره‌گر تهي» يا </a:t>
            </a:r>
            <a:r>
              <a:rPr lang="en-US" sz="2400" dirty="0" smtClean="0">
                <a:latin typeface="Tahoma" pitchFamily="34" charset="0"/>
              </a:rPr>
              <a:t>NULL</a:t>
            </a:r>
            <a:r>
              <a:rPr lang="ar-SA" sz="2400" dirty="0" smtClean="0">
                <a:latin typeface="Tahoma" pitchFamily="34" charset="0"/>
              </a:rPr>
              <a:t> مي‌نامند. </a:t>
            </a:r>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عملگر </a:t>
            </a:r>
            <a:r>
              <a:rPr lang="en-US" sz="2800" b="1" dirty="0" smtClean="0">
                <a:solidFill>
                  <a:srgbClr val="FFFF00"/>
                </a:solidFill>
                <a:latin typeface="Tahoma" pitchFamily="34" charset="0"/>
              </a:rPr>
              <a:t>new</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31</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416320"/>
          </a:xfrm>
          <a:prstGeom prst="rect">
            <a:avLst/>
          </a:prstGeom>
          <a:noFill/>
          <a:ln w="9525">
            <a:noFill/>
            <a:miter lim="800000"/>
            <a:headEnd/>
            <a:tailEnd/>
          </a:ln>
        </p:spPr>
        <p:txBody>
          <a:bodyPr wrap="square">
            <a:spAutoFit/>
          </a:bodyPr>
          <a:lstStyle/>
          <a:p>
            <a:pPr algn="just" rtl="1">
              <a:lnSpc>
                <a:spcPct val="150000"/>
              </a:lnSpc>
            </a:pPr>
            <a:r>
              <a:rPr lang="ar-SA" sz="2400" b="1" dirty="0" smtClean="0">
                <a:latin typeface="Tahoma" pitchFamily="34" charset="0"/>
              </a:rPr>
              <a:t>با استفاده از کد زير مي‌توانيم مراقب باشيم که اشاره‌گر تهي ايجاد نشود:</a:t>
            </a:r>
            <a:endParaRPr lang="en-US" sz="2400" dirty="0" smtClean="0">
              <a:latin typeface="Tahoma" pitchFamily="34" charset="0"/>
            </a:endParaRPr>
          </a:p>
          <a:p>
            <a:pPr algn="just">
              <a:lnSpc>
                <a:spcPct val="150000"/>
              </a:lnSpc>
            </a:pPr>
            <a:r>
              <a:rPr lang="en-US" sz="2400" dirty="0" smtClean="0">
                <a:solidFill>
                  <a:srgbClr val="000000"/>
                </a:solidFill>
                <a:latin typeface="Tahoma" pitchFamily="34" charset="0"/>
              </a:rPr>
              <a:t>double* p = new double;</a:t>
            </a:r>
          </a:p>
          <a:p>
            <a:pPr algn="just">
              <a:lnSpc>
                <a:spcPct val="150000"/>
              </a:lnSpc>
            </a:pPr>
            <a:r>
              <a:rPr lang="en-US" sz="2400" dirty="0" smtClean="0">
                <a:solidFill>
                  <a:srgbClr val="000000"/>
                </a:solidFill>
                <a:latin typeface="Tahoma" pitchFamily="34" charset="0"/>
              </a:rPr>
              <a:t>if (p == 0) abort();</a:t>
            </a:r>
            <a:r>
              <a:rPr lang="en-US" sz="2400" dirty="0" smtClean="0">
                <a:latin typeface="Tahoma" pitchFamily="34" charset="0"/>
              </a:rPr>
              <a:t>     </a:t>
            </a:r>
            <a:r>
              <a:rPr lang="en-US" sz="2000" dirty="0" smtClean="0">
                <a:latin typeface="Tahoma" pitchFamily="34" charset="0"/>
              </a:rPr>
              <a:t>// allocator failed: </a:t>
            </a:r>
            <a:r>
              <a:rPr lang="en-US" sz="2000" dirty="0" err="1" smtClean="0">
                <a:latin typeface="Tahoma" pitchFamily="34" charset="0"/>
              </a:rPr>
              <a:t>insufficent</a:t>
            </a:r>
            <a:r>
              <a:rPr lang="en-US" sz="2000" dirty="0" smtClean="0">
                <a:latin typeface="Tahoma" pitchFamily="34" charset="0"/>
              </a:rPr>
              <a:t> memory</a:t>
            </a:r>
          </a:p>
          <a:p>
            <a:pPr algn="just">
              <a:lnSpc>
                <a:spcPct val="150000"/>
              </a:lnSpc>
            </a:pPr>
            <a:r>
              <a:rPr lang="en-US" sz="2400" dirty="0" smtClean="0">
                <a:solidFill>
                  <a:srgbClr val="000000"/>
                </a:solidFill>
                <a:latin typeface="Tahoma" pitchFamily="34" charset="0"/>
              </a:rPr>
              <a:t>else *p = 3.141592658979324;</a:t>
            </a:r>
            <a:endParaRPr lang="fa-IR" sz="2400" b="1" dirty="0" smtClean="0">
              <a:solidFill>
                <a:srgbClr val="000000"/>
              </a:solidFill>
              <a:latin typeface="Tahoma" pitchFamily="34" charset="0"/>
            </a:endParaRPr>
          </a:p>
          <a:p>
            <a:pPr algn="just" rtl="1">
              <a:lnSpc>
                <a:spcPct val="150000"/>
              </a:lnSpc>
            </a:pPr>
            <a:r>
              <a:rPr lang="ar-SA" sz="2400" b="1" dirty="0" smtClean="0">
                <a:latin typeface="Tahoma" pitchFamily="34" charset="0"/>
              </a:rPr>
              <a:t>در اين قطعه کد، هرگاه اشاره‌گري تهي ايجاد شد، تابع </a:t>
            </a:r>
            <a:r>
              <a:rPr lang="en-US" sz="2400" b="1" dirty="0" smtClean="0">
                <a:latin typeface="Tahoma" pitchFamily="34" charset="0"/>
              </a:rPr>
              <a:t>abort()</a:t>
            </a:r>
            <a:r>
              <a:rPr lang="ar-SA" sz="2400" b="1" dirty="0" smtClean="0">
                <a:latin typeface="Tahoma" pitchFamily="34" charset="0"/>
              </a:rPr>
              <a:t> فراخواني شده و اين دستور لغو مي‌شود.</a:t>
            </a:r>
            <a:endParaRPr lang="en-US" sz="2400" b="1"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عملگر </a:t>
            </a:r>
            <a:r>
              <a:rPr lang="en-US" sz="2800" b="1" dirty="0" smtClean="0">
                <a:solidFill>
                  <a:srgbClr val="FFFF00"/>
                </a:solidFill>
                <a:latin typeface="Tahoma" pitchFamily="34" charset="0"/>
              </a:rPr>
              <a:t>new</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32</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785652"/>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عملگر </a:t>
            </a:r>
            <a:r>
              <a:rPr lang="en-US" sz="2400" b="1" dirty="0" smtClean="0">
                <a:solidFill>
                  <a:srgbClr val="000000"/>
                </a:solidFill>
                <a:latin typeface="Tahoma" pitchFamily="34" charset="0"/>
              </a:rPr>
              <a:t>delete</a:t>
            </a:r>
            <a:r>
              <a:rPr lang="ar-SA" sz="2400" b="1" dirty="0" smtClean="0">
                <a:latin typeface="Tahoma" pitchFamily="34" charset="0"/>
              </a:rPr>
              <a:t> عملي‌ برخلاف عملگر </a:t>
            </a:r>
            <a:r>
              <a:rPr lang="en-US" sz="2400" b="1" dirty="0" smtClean="0">
                <a:solidFill>
                  <a:srgbClr val="000000"/>
                </a:solidFill>
                <a:latin typeface="Tahoma" pitchFamily="34" charset="0"/>
              </a:rPr>
              <a:t>new</a:t>
            </a:r>
            <a:r>
              <a:rPr lang="ar-SA" sz="2400" b="1" dirty="0" smtClean="0">
                <a:latin typeface="Tahoma" pitchFamily="34" charset="0"/>
              </a:rPr>
              <a:t> دارد. کارش اين است که حافظۀ اشغال شده را آزاد کند. وقتي حافظه‌اي آزاد شود، سيستم عامل مي‌تواند از آن براي کارهاي ديگر يا حتي تخصيص‌هاي جديد استفاده کند. عملگر </a:t>
            </a:r>
            <a:r>
              <a:rPr lang="en-US" sz="2400" b="1" dirty="0" smtClean="0">
                <a:solidFill>
                  <a:srgbClr val="000000"/>
                </a:solidFill>
                <a:latin typeface="Tahoma" pitchFamily="34" charset="0"/>
              </a:rPr>
              <a:t>delete</a:t>
            </a:r>
            <a:r>
              <a:rPr lang="ar-SA" sz="2400" b="1" dirty="0" smtClean="0">
                <a:latin typeface="Tahoma" pitchFamily="34" charset="0"/>
              </a:rPr>
              <a:t> را تنها روي اشاره‌گرهايي مي‌توان به کار برد که با دستور </a:t>
            </a:r>
            <a:r>
              <a:rPr lang="en-US" sz="2400" b="1" dirty="0" smtClean="0">
                <a:latin typeface="Tahoma" pitchFamily="34" charset="0"/>
              </a:rPr>
              <a:t>new</a:t>
            </a:r>
            <a:r>
              <a:rPr lang="ar-SA" sz="2400" b="1" dirty="0" smtClean="0">
                <a:latin typeface="Tahoma" pitchFamily="34" charset="0"/>
              </a:rPr>
              <a:t> ايجاد شده‌اند. وقتي حافظۀ يک اشاره‌گر آزاد شد، ديگر نمي‌توان به آن دستيابي نمود مگر اين که دوباره اين حافظه تخصيص يابد:</a:t>
            </a:r>
            <a:endParaRPr lang="fa-IR" sz="2400" b="1" dirty="0" smtClean="0">
              <a:latin typeface="Tahoma" pitchFamily="34" charset="0"/>
            </a:endParaRPr>
          </a:p>
          <a:p>
            <a:pPr algn="just" rtl="1"/>
            <a:endParaRPr lang="en-US" sz="2400" dirty="0" smtClean="0">
              <a:latin typeface="Tahoma" pitchFamily="34" charset="0"/>
            </a:endParaRPr>
          </a:p>
          <a:p>
            <a:pPr algn="just"/>
            <a:r>
              <a:rPr lang="en-US" sz="2400" dirty="0" smtClean="0">
                <a:solidFill>
                  <a:srgbClr val="000000"/>
                </a:solidFill>
                <a:latin typeface="Tahoma" pitchFamily="34" charset="0"/>
              </a:rPr>
              <a:t>float* p = </a:t>
            </a:r>
            <a:r>
              <a:rPr lang="en-US" sz="2400" b="1" dirty="0" smtClean="0">
                <a:solidFill>
                  <a:srgbClr val="000000"/>
                </a:solidFill>
                <a:latin typeface="Tahoma" pitchFamily="34" charset="0"/>
              </a:rPr>
              <a:t>new float</a:t>
            </a:r>
            <a:r>
              <a:rPr lang="en-US" sz="2400" dirty="0" smtClean="0">
                <a:solidFill>
                  <a:srgbClr val="000000"/>
                </a:solidFill>
                <a:latin typeface="Tahoma" pitchFamily="34" charset="0"/>
              </a:rPr>
              <a:t>(3.14159);</a:t>
            </a:r>
            <a:endParaRPr lang="en-US" sz="2400" b="1" dirty="0" smtClean="0">
              <a:solidFill>
                <a:srgbClr val="000000"/>
              </a:solidFill>
              <a:latin typeface="Tahoma" pitchFamily="34" charset="0"/>
            </a:endParaRPr>
          </a:p>
          <a:p>
            <a:pPr algn="just"/>
            <a:r>
              <a:rPr lang="en-US" sz="2400" b="1" dirty="0" smtClean="0">
                <a:solidFill>
                  <a:srgbClr val="000000"/>
                </a:solidFill>
                <a:latin typeface="Tahoma" pitchFamily="34" charset="0"/>
              </a:rPr>
              <a:t>delete</a:t>
            </a:r>
            <a:r>
              <a:rPr lang="en-US" sz="2400" dirty="0" smtClean="0">
                <a:solidFill>
                  <a:srgbClr val="000000"/>
                </a:solidFill>
                <a:latin typeface="Tahoma" pitchFamily="34" charset="0"/>
              </a:rPr>
              <a:t> p;</a:t>
            </a:r>
            <a:r>
              <a:rPr lang="en-US" sz="2400" dirty="0" smtClean="0">
                <a:latin typeface="Tahoma" pitchFamily="34" charset="0"/>
              </a:rPr>
              <a:t>           // </a:t>
            </a:r>
            <a:r>
              <a:rPr lang="en-US" sz="2400" dirty="0" err="1" smtClean="0">
                <a:latin typeface="Tahoma" pitchFamily="34" charset="0"/>
              </a:rPr>
              <a:t>deallocates</a:t>
            </a:r>
            <a:r>
              <a:rPr lang="en-US" sz="2400" dirty="0" smtClean="0">
                <a:latin typeface="Tahoma" pitchFamily="34" charset="0"/>
              </a:rPr>
              <a:t> q</a:t>
            </a:r>
            <a:endParaRPr lang="ar-SA" sz="2400" dirty="0" smtClean="0">
              <a:latin typeface="Tahoma" pitchFamily="34" charset="0"/>
            </a:endParaRPr>
          </a:p>
          <a:p>
            <a:pPr algn="just"/>
            <a:r>
              <a:rPr lang="ar-SA" sz="2400" dirty="0" smtClean="0">
                <a:solidFill>
                  <a:srgbClr val="000000"/>
                </a:solidFill>
                <a:latin typeface="Tahoma" pitchFamily="34" charset="0"/>
              </a:rPr>
              <a:t>*</a:t>
            </a:r>
            <a:r>
              <a:rPr lang="en-US" sz="2400" dirty="0" smtClean="0">
                <a:solidFill>
                  <a:srgbClr val="000000"/>
                </a:solidFill>
                <a:latin typeface="Tahoma" pitchFamily="34" charset="0"/>
              </a:rPr>
              <a:t>p = 2.71828;</a:t>
            </a:r>
            <a:r>
              <a:rPr lang="en-US" sz="2400" dirty="0" smtClean="0">
                <a:latin typeface="Tahoma" pitchFamily="34" charset="0"/>
              </a:rPr>
              <a:t> // </a:t>
            </a:r>
            <a:r>
              <a:rPr lang="en-US" sz="2400" b="1" dirty="0" smtClean="0">
                <a:latin typeface="Tahoma" pitchFamily="34" charset="0"/>
              </a:rPr>
              <a:t>ERROR:</a:t>
            </a:r>
            <a:r>
              <a:rPr lang="en-US" sz="2400" dirty="0" smtClean="0">
                <a:latin typeface="Tahoma" pitchFamily="34" charset="0"/>
              </a:rPr>
              <a:t> q has been </a:t>
            </a:r>
            <a:r>
              <a:rPr lang="en-US" sz="2400" dirty="0" err="1" smtClean="0">
                <a:latin typeface="Tahoma" pitchFamily="34" charset="0"/>
              </a:rPr>
              <a:t>deallocated</a:t>
            </a:r>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عملگر </a:t>
            </a:r>
            <a:r>
              <a:rPr lang="en-US" sz="2800" b="1" dirty="0" smtClean="0">
                <a:solidFill>
                  <a:srgbClr val="FFFF00"/>
                </a:solidFill>
                <a:latin typeface="Tahoma" pitchFamily="34" charset="0"/>
              </a:rPr>
              <a:t>delete</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33</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2308324"/>
          </a:xfrm>
          <a:prstGeom prst="rect">
            <a:avLst/>
          </a:prstGeom>
          <a:noFill/>
          <a:ln w="9525">
            <a:noFill/>
            <a:miter lim="800000"/>
            <a:headEnd/>
            <a:tailEnd/>
          </a:ln>
        </p:spPr>
        <p:txBody>
          <a:bodyPr wrap="square">
            <a:spAutoFit/>
          </a:bodyPr>
          <a:lstStyle/>
          <a:p>
            <a:pPr algn="just" rtl="1">
              <a:lnSpc>
                <a:spcPct val="150000"/>
              </a:lnSpc>
            </a:pPr>
            <a:r>
              <a:rPr lang="ar-SA" sz="2400" b="1" dirty="0" smtClean="0">
                <a:latin typeface="Tahoma" pitchFamily="34" charset="0"/>
              </a:rPr>
              <a:t>اشاره‌گر به يک شيء ثابت را نمي‌توان آزاد کرد:</a:t>
            </a:r>
            <a:endParaRPr lang="en-US" sz="2400" dirty="0" smtClean="0">
              <a:latin typeface="Tahoma" pitchFamily="34" charset="0"/>
            </a:endParaRPr>
          </a:p>
          <a:p>
            <a:pPr algn="just">
              <a:lnSpc>
                <a:spcPct val="150000"/>
              </a:lnSpc>
            </a:pPr>
            <a:r>
              <a:rPr lang="en-US" sz="2400" dirty="0" smtClean="0">
                <a:latin typeface="Tahoma" pitchFamily="34" charset="0"/>
              </a:rPr>
              <a:t>const </a:t>
            </a:r>
            <a:r>
              <a:rPr lang="en-US" sz="2400" dirty="0" err="1" smtClean="0">
                <a:latin typeface="Tahoma" pitchFamily="34" charset="0"/>
              </a:rPr>
              <a:t>int</a:t>
            </a:r>
            <a:r>
              <a:rPr lang="en-US" sz="2400" dirty="0" smtClean="0">
                <a:latin typeface="Tahoma" pitchFamily="34" charset="0"/>
              </a:rPr>
              <a:t>* p = new </a:t>
            </a:r>
            <a:r>
              <a:rPr lang="en-US" sz="2400" dirty="0" err="1" smtClean="0">
                <a:latin typeface="Tahoma" pitchFamily="34" charset="0"/>
              </a:rPr>
              <a:t>int</a:t>
            </a:r>
            <a:r>
              <a:rPr lang="en-US" sz="2400" dirty="0" smtClean="0">
                <a:latin typeface="Tahoma" pitchFamily="34" charset="0"/>
              </a:rPr>
              <a:t>;</a:t>
            </a:r>
          </a:p>
          <a:p>
            <a:pPr algn="just">
              <a:lnSpc>
                <a:spcPct val="150000"/>
              </a:lnSpc>
            </a:pPr>
            <a:r>
              <a:rPr lang="en-US" sz="2400" dirty="0" smtClean="0">
                <a:latin typeface="Tahoma" pitchFamily="34" charset="0"/>
              </a:rPr>
              <a:t>delete p; </a:t>
            </a:r>
            <a:r>
              <a:rPr lang="en-US" sz="2000" dirty="0" smtClean="0">
                <a:latin typeface="Tahoma" pitchFamily="34" charset="0"/>
              </a:rPr>
              <a:t>// </a:t>
            </a:r>
            <a:r>
              <a:rPr lang="en-US" sz="2000" b="1" dirty="0" smtClean="0">
                <a:latin typeface="Tahoma" pitchFamily="34" charset="0"/>
              </a:rPr>
              <a:t>ERROR:</a:t>
            </a:r>
            <a:r>
              <a:rPr lang="en-US" sz="2000" dirty="0" smtClean="0">
                <a:latin typeface="Tahoma" pitchFamily="34" charset="0"/>
              </a:rPr>
              <a:t> cannot delete pointer to const objects</a:t>
            </a:r>
            <a:endParaRPr lang="fa-IR" sz="2400" b="1" dirty="0" smtClean="0">
              <a:latin typeface="Tahoma" pitchFamily="34" charset="0"/>
            </a:endParaRPr>
          </a:p>
          <a:p>
            <a:pPr algn="just" rtl="1">
              <a:lnSpc>
                <a:spcPct val="150000"/>
              </a:lnSpc>
            </a:pPr>
            <a:r>
              <a:rPr lang="ar-SA" sz="2400" b="1" dirty="0" smtClean="0">
                <a:latin typeface="Tahoma" pitchFamily="34" charset="0"/>
              </a:rPr>
              <a:t>علت اين است که «ثابت‌ها نمي‌توانند تغيير کنند».</a:t>
            </a:r>
            <a:endParaRPr lang="en-US" sz="2400" b="1"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عملگر </a:t>
            </a:r>
            <a:r>
              <a:rPr lang="en-US" sz="2800" b="1" dirty="0" smtClean="0">
                <a:solidFill>
                  <a:srgbClr val="FFFF00"/>
                </a:solidFill>
                <a:latin typeface="Tahoma" pitchFamily="34" charset="0"/>
              </a:rPr>
              <a:t>delete</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34</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785652"/>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اگر متغيري را صريحا اعلان کرده‌ايد و سپس اشاره‌گري به آن نسبت داده‌ايد، از عملگر </a:t>
            </a:r>
            <a:r>
              <a:rPr lang="en-US" sz="2400" b="1" dirty="0" smtClean="0">
                <a:latin typeface="Tahoma" pitchFamily="34" charset="0"/>
              </a:rPr>
              <a:t>delete</a:t>
            </a:r>
            <a:r>
              <a:rPr lang="ar-SA" sz="2400" b="1" dirty="0" smtClean="0">
                <a:latin typeface="Tahoma" pitchFamily="34" charset="0"/>
              </a:rPr>
              <a:t> استفاده نکنيد. اين کار باعث اشتباه </a:t>
            </a:r>
            <a:r>
              <a:rPr lang="fa-IR" sz="2400" b="1" dirty="0" smtClean="0">
                <a:latin typeface="Tahoma" pitchFamily="34" charset="0"/>
              </a:rPr>
              <a:t/>
            </a:r>
            <a:br>
              <a:rPr lang="fa-IR" sz="2400" b="1" dirty="0" smtClean="0">
                <a:latin typeface="Tahoma" pitchFamily="34" charset="0"/>
              </a:rPr>
            </a:br>
            <a:r>
              <a:rPr lang="ar-SA" sz="2400" b="1" dirty="0" smtClean="0">
                <a:latin typeface="Tahoma" pitchFamily="34" charset="0"/>
              </a:rPr>
              <a:t>غير عمدي زير مي‌شود:</a:t>
            </a:r>
            <a:endParaRPr lang="fa-IR" sz="2400" b="1" dirty="0" smtClean="0">
              <a:latin typeface="Tahoma" pitchFamily="34" charset="0"/>
            </a:endParaRPr>
          </a:p>
          <a:p>
            <a:pPr algn="just" rtl="1"/>
            <a:endParaRPr lang="en-US" sz="2400" dirty="0" smtClean="0">
              <a:latin typeface="Tahoma" pitchFamily="34" charset="0"/>
            </a:endParaRPr>
          </a:p>
          <a:p>
            <a:pPr algn="just"/>
            <a:r>
              <a:rPr lang="en-US" sz="2400" dirty="0" smtClean="0">
                <a:solidFill>
                  <a:srgbClr val="000000"/>
                </a:solidFill>
                <a:latin typeface="Tahoma" pitchFamily="34" charset="0"/>
              </a:rPr>
              <a:t>float x =3.14159;</a:t>
            </a:r>
            <a:r>
              <a:rPr lang="en-US" sz="2400" dirty="0" smtClean="0">
                <a:latin typeface="Tahoma" pitchFamily="34" charset="0"/>
              </a:rPr>
              <a:t> // x contains the value 3.14159</a:t>
            </a:r>
          </a:p>
          <a:p>
            <a:pPr algn="just"/>
            <a:r>
              <a:rPr lang="en-US" sz="2400" dirty="0" smtClean="0">
                <a:solidFill>
                  <a:srgbClr val="000000"/>
                </a:solidFill>
                <a:latin typeface="Tahoma" pitchFamily="34" charset="0"/>
              </a:rPr>
              <a:t>float* p = &amp;x;</a:t>
            </a:r>
            <a:r>
              <a:rPr lang="en-US" sz="2400" dirty="0" smtClean="0">
                <a:latin typeface="Tahoma" pitchFamily="34" charset="0"/>
              </a:rPr>
              <a:t> // p contains the address of x</a:t>
            </a:r>
          </a:p>
          <a:p>
            <a:pPr algn="just"/>
            <a:r>
              <a:rPr lang="en-US" sz="2400" dirty="0" smtClean="0">
                <a:solidFill>
                  <a:srgbClr val="000000"/>
                </a:solidFill>
                <a:latin typeface="Tahoma" pitchFamily="34" charset="0"/>
              </a:rPr>
              <a:t>delete p;</a:t>
            </a:r>
            <a:r>
              <a:rPr lang="en-US" sz="2400" dirty="0" smtClean="0">
                <a:latin typeface="Tahoma" pitchFamily="34" charset="0"/>
              </a:rPr>
              <a:t> // </a:t>
            </a:r>
            <a:r>
              <a:rPr lang="en-US" sz="2400" b="1" dirty="0" smtClean="0">
                <a:latin typeface="Tahoma" pitchFamily="34" charset="0"/>
              </a:rPr>
              <a:t>WARNING:</a:t>
            </a:r>
            <a:r>
              <a:rPr lang="en-US" sz="2400" dirty="0" smtClean="0">
                <a:latin typeface="Tahoma" pitchFamily="34" charset="0"/>
              </a:rPr>
              <a:t> this will make x free</a:t>
            </a:r>
            <a:endParaRPr lang="fa-IR" sz="2400" b="1" dirty="0" smtClean="0">
              <a:latin typeface="Tahoma" pitchFamily="34" charset="0"/>
            </a:endParaRPr>
          </a:p>
          <a:p>
            <a:pPr algn="just" rtl="1"/>
            <a:endParaRPr lang="fa-IR" sz="2400" b="1" dirty="0" smtClean="0">
              <a:latin typeface="Tahoma" pitchFamily="34" charset="0"/>
            </a:endParaRPr>
          </a:p>
          <a:p>
            <a:pPr algn="just" rtl="1"/>
            <a:r>
              <a:rPr lang="ar-SA" sz="2400" b="1" dirty="0" smtClean="0">
                <a:latin typeface="Tahoma" pitchFamily="34" charset="0"/>
              </a:rPr>
              <a:t>کد بالا باعث مي‌شود که حافظۀ تخصيص‌يافته براي </a:t>
            </a:r>
            <a:r>
              <a:rPr lang="en-US" sz="2400" b="1" dirty="0" smtClean="0">
                <a:latin typeface="Tahoma" pitchFamily="34" charset="0"/>
              </a:rPr>
              <a:t>x</a:t>
            </a:r>
            <a:r>
              <a:rPr lang="ar-SA" sz="2400" b="1" dirty="0" smtClean="0">
                <a:latin typeface="Tahoma" pitchFamily="34" charset="0"/>
              </a:rPr>
              <a:t> آزاد شود. </a:t>
            </a:r>
            <a:r>
              <a:rPr lang="fa-IR" sz="2400" b="1" dirty="0" smtClean="0">
                <a:latin typeface="Tahoma" pitchFamily="34" charset="0"/>
              </a:rPr>
              <a:t/>
            </a:r>
            <a:br>
              <a:rPr lang="fa-IR" sz="2400" b="1" dirty="0" smtClean="0">
                <a:latin typeface="Tahoma" pitchFamily="34" charset="0"/>
              </a:rPr>
            </a:br>
            <a:r>
              <a:rPr lang="ar-SA" sz="2400" b="1" dirty="0" smtClean="0">
                <a:latin typeface="Tahoma" pitchFamily="34" charset="0"/>
              </a:rPr>
              <a:t>اين اشتباه را به سختي مي‌توان تشخيص داد و اشکال‌زدايي کرد.</a:t>
            </a:r>
            <a:endParaRPr lang="en-US" sz="2400" b="1"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عملگر </a:t>
            </a:r>
            <a:r>
              <a:rPr lang="en-US" sz="2800" b="1" dirty="0" smtClean="0">
                <a:solidFill>
                  <a:srgbClr val="FFFF00"/>
                </a:solidFill>
                <a:latin typeface="Tahoma" pitchFamily="34" charset="0"/>
              </a:rPr>
              <a:t>delete</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35</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539430"/>
          </a:xfrm>
          <a:prstGeom prst="rect">
            <a:avLst/>
          </a:prstGeom>
          <a:noFill/>
          <a:ln w="9525">
            <a:noFill/>
            <a:miter lim="800000"/>
            <a:headEnd/>
            <a:tailEnd/>
          </a:ln>
        </p:spPr>
        <p:txBody>
          <a:bodyPr wrap="square">
            <a:spAutoFit/>
          </a:bodyPr>
          <a:lstStyle/>
          <a:p>
            <a:pPr algn="just" rtl="1"/>
            <a:r>
              <a:rPr lang="ar-SA" sz="2800" b="1" dirty="0" smtClean="0">
                <a:latin typeface="Tahoma" pitchFamily="34" charset="0"/>
              </a:rPr>
              <a:t>نام آرايه در حقيقت يك اشاره‌گر ثابت است كه‌ در زمان‌ كامپايل‌، ايجاد و تخصيص‌ داده‌ مي‌شود:</a:t>
            </a:r>
            <a:endParaRPr lang="en-US" sz="2800" dirty="0" smtClean="0">
              <a:latin typeface="Tahoma" pitchFamily="34" charset="0"/>
            </a:endParaRPr>
          </a:p>
          <a:p>
            <a:pPr algn="just"/>
            <a:r>
              <a:rPr lang="en-US" sz="2800" dirty="0" smtClean="0">
                <a:solidFill>
                  <a:srgbClr val="000000"/>
                </a:solidFill>
                <a:latin typeface="Tahoma" pitchFamily="34" charset="0"/>
              </a:rPr>
              <a:t>float a[20];</a:t>
            </a:r>
            <a:r>
              <a:rPr lang="en-US" sz="2800" dirty="0" smtClean="0">
                <a:latin typeface="Tahoma" pitchFamily="34" charset="0"/>
              </a:rPr>
              <a:t> </a:t>
            </a:r>
            <a:r>
              <a:rPr lang="en-US" sz="2400" dirty="0" smtClean="0">
                <a:latin typeface="Tahoma" pitchFamily="34" charset="0"/>
              </a:rPr>
              <a:t>//</a:t>
            </a:r>
            <a:r>
              <a:rPr lang="en-US" sz="2000" dirty="0" smtClean="0">
                <a:latin typeface="Tahoma" pitchFamily="34" charset="0"/>
              </a:rPr>
              <a:t>a is a const</a:t>
            </a:r>
            <a:r>
              <a:rPr lang="fa-IR" sz="2000" dirty="0" smtClean="0">
                <a:latin typeface="Tahoma" pitchFamily="34" charset="0"/>
              </a:rPr>
              <a:t> </a:t>
            </a:r>
            <a:r>
              <a:rPr lang="en-US" sz="2000" dirty="0" smtClean="0">
                <a:latin typeface="Tahoma" pitchFamily="34" charset="0"/>
              </a:rPr>
              <a:t>pointer to a block of 20 floats</a:t>
            </a:r>
          </a:p>
          <a:p>
            <a:pPr algn="just" rtl="1"/>
            <a:r>
              <a:rPr lang="en-US" sz="2800" dirty="0" smtClean="0">
                <a:latin typeface="Tahoma" pitchFamily="34" charset="0"/>
              </a:rPr>
              <a:t>a</a:t>
            </a:r>
            <a:r>
              <a:rPr lang="fa-IR" sz="2800" dirty="0" smtClean="0">
                <a:latin typeface="Tahoma" pitchFamily="34" charset="0"/>
              </a:rPr>
              <a:t> </a:t>
            </a:r>
            <a:r>
              <a:rPr lang="ar-SA" sz="2800" dirty="0" smtClean="0">
                <a:latin typeface="Tahoma" pitchFamily="34" charset="0"/>
              </a:rPr>
              <a:t>اشاره‌گر ثابتي </a:t>
            </a:r>
            <a:r>
              <a:rPr lang="fa-IR" sz="2800" dirty="0" smtClean="0">
                <a:latin typeface="Tahoma" pitchFamily="34" charset="0"/>
              </a:rPr>
              <a:t>است </a:t>
            </a:r>
            <a:r>
              <a:rPr lang="ar-SA" sz="2800" dirty="0" smtClean="0">
                <a:latin typeface="Tahoma" pitchFamily="34" charset="0"/>
              </a:rPr>
              <a:t>که به بلوکي حاوي 20 متغير </a:t>
            </a:r>
            <a:r>
              <a:rPr lang="en-US" sz="2800" dirty="0" smtClean="0">
                <a:latin typeface="Tahoma" pitchFamily="34" charset="0"/>
              </a:rPr>
              <a:t>float</a:t>
            </a:r>
            <a:r>
              <a:rPr lang="ar-SA" sz="2800" dirty="0" smtClean="0">
                <a:latin typeface="Tahoma" pitchFamily="34" charset="0"/>
              </a:rPr>
              <a:t> اشاره دارد. به اعلان </a:t>
            </a:r>
            <a:r>
              <a:rPr lang="en-US" sz="2800" dirty="0" smtClean="0">
                <a:latin typeface="Tahoma" pitchFamily="34" charset="0"/>
              </a:rPr>
              <a:t>a</a:t>
            </a:r>
            <a:r>
              <a:rPr lang="ar-SA" sz="2800" dirty="0" smtClean="0">
                <a:latin typeface="Tahoma" pitchFamily="34" charset="0"/>
              </a:rPr>
              <a:t> </a:t>
            </a:r>
            <a:r>
              <a:rPr lang="ar-SA" sz="2800" b="1" i="1" dirty="0" smtClean="0">
                <a:latin typeface="Tahoma" pitchFamily="34" charset="0"/>
              </a:rPr>
              <a:t>بسته‌بندي ايستا</a:t>
            </a:r>
            <a:r>
              <a:rPr lang="ar-SA" sz="2800" dirty="0" smtClean="0">
                <a:latin typeface="Tahoma" pitchFamily="34" charset="0"/>
              </a:rPr>
              <a:t>مي‌گويند زيرا اين کد باعث مي‌شود که حافظۀ مورد نياز براي </a:t>
            </a:r>
            <a:r>
              <a:rPr lang="en-US" sz="2800" dirty="0" smtClean="0">
                <a:latin typeface="Tahoma" pitchFamily="34" charset="0"/>
              </a:rPr>
              <a:t>a</a:t>
            </a:r>
            <a:r>
              <a:rPr lang="ar-SA" sz="2800" dirty="0" smtClean="0">
                <a:latin typeface="Tahoma" pitchFamily="34" charset="0"/>
              </a:rPr>
              <a:t> در زمان کامپايل تخصيص داده شود. وق</a:t>
            </a:r>
            <a:r>
              <a:rPr lang="fa-IR" sz="2800" dirty="0" smtClean="0">
                <a:latin typeface="Tahoma" pitchFamily="34" charset="0"/>
              </a:rPr>
              <a:t>ت</a:t>
            </a:r>
            <a:r>
              <a:rPr lang="ar-SA" sz="2800" dirty="0" smtClean="0">
                <a:latin typeface="Tahoma" pitchFamily="34" charset="0"/>
              </a:rPr>
              <a:t>ي برنامه اجرا شود، به هر حال حافظۀ مربوطه تخصيص خواهد يافت حتي اگر از آن هيچ استفاده‌اي نشود. </a:t>
            </a:r>
            <a:endParaRPr lang="en-US" sz="2800"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آرايه‌هاي‌ پويا</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36</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970318"/>
          </a:xfrm>
          <a:prstGeom prst="rect">
            <a:avLst/>
          </a:prstGeom>
          <a:noFill/>
          <a:ln w="9525">
            <a:noFill/>
            <a:miter lim="800000"/>
            <a:headEnd/>
            <a:tailEnd/>
          </a:ln>
        </p:spPr>
        <p:txBody>
          <a:bodyPr wrap="square">
            <a:spAutoFit/>
          </a:bodyPr>
          <a:lstStyle/>
          <a:p>
            <a:pPr algn="just" rtl="1">
              <a:lnSpc>
                <a:spcPct val="150000"/>
              </a:lnSpc>
            </a:pPr>
            <a:r>
              <a:rPr lang="ar-SA" sz="2400" b="1" dirty="0" smtClean="0">
                <a:latin typeface="Tahoma" pitchFamily="34" charset="0"/>
              </a:rPr>
              <a:t>مي‌توانيم با استفاده از اشاره‌گر، آرايۀ فوق را طوري تعريف کنيم که حافظه مورد نياز آن فقط در زمان اجرا تخصيص يابد:</a:t>
            </a:r>
            <a:endParaRPr lang="en-US" sz="2400" dirty="0" smtClean="0">
              <a:latin typeface="Tahoma" pitchFamily="34" charset="0"/>
            </a:endParaRPr>
          </a:p>
          <a:p>
            <a:pPr algn="just">
              <a:lnSpc>
                <a:spcPct val="150000"/>
              </a:lnSpc>
            </a:pPr>
            <a:r>
              <a:rPr lang="en-US" sz="2400" dirty="0" smtClean="0">
                <a:solidFill>
                  <a:srgbClr val="000000"/>
                </a:solidFill>
                <a:latin typeface="Tahoma" pitchFamily="34" charset="0"/>
              </a:rPr>
              <a:t>float* p = new float[20];</a:t>
            </a:r>
            <a:endParaRPr lang="fa-IR" sz="2400" b="1" dirty="0" smtClean="0">
              <a:solidFill>
                <a:srgbClr val="000000"/>
              </a:solidFill>
              <a:latin typeface="Tahoma" pitchFamily="34" charset="0"/>
            </a:endParaRPr>
          </a:p>
          <a:p>
            <a:pPr algn="just" rtl="1">
              <a:lnSpc>
                <a:spcPct val="150000"/>
              </a:lnSpc>
            </a:pPr>
            <a:r>
              <a:rPr lang="ar-SA" sz="2400" b="1" dirty="0" smtClean="0">
                <a:latin typeface="Tahoma" pitchFamily="34" charset="0"/>
              </a:rPr>
              <a:t>دستور بالا، 20 خانۀ خالي حافظه از نوع </a:t>
            </a:r>
            <a:r>
              <a:rPr lang="en-US" sz="2400" b="1" dirty="0" smtClean="0">
                <a:latin typeface="Tahoma" pitchFamily="34" charset="0"/>
              </a:rPr>
              <a:t>float</a:t>
            </a:r>
            <a:r>
              <a:rPr lang="ar-SA" sz="2400" b="1" dirty="0" smtClean="0">
                <a:latin typeface="Tahoma" pitchFamily="34" charset="0"/>
              </a:rPr>
              <a:t> را در اختيار گذاشته و اشاره‌گر </a:t>
            </a:r>
            <a:r>
              <a:rPr lang="en-US" sz="2400" b="1" dirty="0" smtClean="0">
                <a:latin typeface="Tahoma" pitchFamily="34" charset="0"/>
              </a:rPr>
              <a:t>p</a:t>
            </a:r>
            <a:r>
              <a:rPr lang="ar-SA" sz="2400" b="1" dirty="0" smtClean="0">
                <a:latin typeface="Tahoma" pitchFamily="34" charset="0"/>
              </a:rPr>
              <a:t> را به خانۀ اول آن نسبت مي‌دهد. به اين آرايه، «آرايۀ پويا</a:t>
            </a:r>
            <a:r>
              <a:rPr lang="ar-SA" sz="2400" b="1" dirty="0" smtClean="0"/>
              <a:t>» مي‌گويند. به اين طرز ايجاد اشيا </a:t>
            </a:r>
            <a:r>
              <a:rPr lang="ar-SA" sz="2400" i="1" dirty="0" smtClean="0">
                <a:latin typeface="Tahoma" pitchFamily="34" charset="0"/>
              </a:rPr>
              <a:t>بسته‌بندي پويا</a:t>
            </a:r>
            <a:r>
              <a:rPr lang="ar-SA" sz="2400" b="1" dirty="0" smtClean="0">
                <a:latin typeface="Tahoma" pitchFamily="34" charset="0"/>
              </a:rPr>
              <a:t> يا «بسته‌بندي زمان </a:t>
            </a:r>
            <a:r>
              <a:rPr lang="fa-IR" sz="2400" b="1" dirty="0" smtClean="0">
                <a:latin typeface="Tahoma" pitchFamily="34" charset="0"/>
              </a:rPr>
              <a:t>ا</a:t>
            </a:r>
            <a:r>
              <a:rPr lang="ar-SA" sz="2400" b="1" dirty="0" smtClean="0">
                <a:latin typeface="Tahoma" pitchFamily="34" charset="0"/>
              </a:rPr>
              <a:t>جرا» مي‌گويند.</a:t>
            </a:r>
            <a:r>
              <a:rPr lang="ar-SA" sz="2400" dirty="0" smtClean="0">
                <a:latin typeface="Tahoma" pitchFamily="34" charset="0"/>
              </a:rPr>
              <a:t> </a:t>
            </a:r>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آرايه‌هاي‌ پويا</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37</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928802"/>
            <a:ext cx="7720248" cy="3046988"/>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آرايۀ ايستاي </a:t>
            </a:r>
            <a:r>
              <a:rPr lang="en-US" sz="2400" b="1" dirty="0" smtClean="0">
                <a:latin typeface="Tahoma" pitchFamily="34" charset="0"/>
              </a:rPr>
              <a:t>a</a:t>
            </a:r>
            <a:r>
              <a:rPr lang="ar-SA" sz="2400" b="1" dirty="0" smtClean="0">
                <a:latin typeface="Tahoma" pitchFamily="34" charset="0"/>
              </a:rPr>
              <a:t> و آرايۀ پوياي </a:t>
            </a:r>
            <a:r>
              <a:rPr lang="en-US" sz="2400" b="1" dirty="0" smtClean="0">
                <a:latin typeface="Tahoma" pitchFamily="34" charset="0"/>
              </a:rPr>
              <a:t>p</a:t>
            </a:r>
            <a:r>
              <a:rPr lang="ar-SA" sz="2400" b="1" dirty="0" smtClean="0">
                <a:latin typeface="Tahoma" pitchFamily="34" charset="0"/>
              </a:rPr>
              <a:t> را با يکديگر مقايسه کنيد. آرايۀ ايستاي </a:t>
            </a:r>
            <a:r>
              <a:rPr lang="en-US" sz="2400" b="1" dirty="0" smtClean="0">
                <a:latin typeface="Tahoma" pitchFamily="34" charset="0"/>
              </a:rPr>
              <a:t>a</a:t>
            </a:r>
            <a:r>
              <a:rPr lang="ar-SA" sz="2400" b="1" dirty="0" smtClean="0">
                <a:latin typeface="Tahoma" pitchFamily="34" charset="0"/>
              </a:rPr>
              <a:t> در زمان کامپايل ايجاد مي‌شود و تا پايان اجراي برنامه، حافظۀ تخصيصي به آن مشغول مي‌ماند. ولي آرايۀ پوياي </a:t>
            </a:r>
            <a:r>
              <a:rPr lang="en-US" sz="2400" b="1" dirty="0" smtClean="0">
                <a:latin typeface="Tahoma" pitchFamily="34" charset="0"/>
              </a:rPr>
              <a:t>p</a:t>
            </a:r>
            <a:r>
              <a:rPr lang="ar-SA" sz="2400" b="1" dirty="0" smtClean="0">
                <a:latin typeface="Tahoma" pitchFamily="34" charset="0"/>
              </a:rPr>
              <a:t> در زمان اجرا و هر جا که لازم شد ايجاد مي‌شود و پس از اتمام کار نيز مي‌توان با عملگر </a:t>
            </a:r>
            <a:r>
              <a:rPr lang="en-US" sz="2400" b="1" dirty="0" smtClean="0">
                <a:latin typeface="Tahoma" pitchFamily="34" charset="0"/>
              </a:rPr>
              <a:t>delete</a:t>
            </a:r>
            <a:r>
              <a:rPr lang="ar-SA" sz="2400" b="1" dirty="0" smtClean="0">
                <a:latin typeface="Tahoma" pitchFamily="34" charset="0"/>
              </a:rPr>
              <a:t> حافظۀ تخصيصي به آن را آزاد کرد:</a:t>
            </a:r>
            <a:endParaRPr lang="en-US" sz="2400" b="1" dirty="0" smtClean="0">
              <a:latin typeface="Tahoma" pitchFamily="34" charset="0"/>
            </a:endParaRPr>
          </a:p>
          <a:p>
            <a:pPr algn="just"/>
            <a:r>
              <a:rPr lang="en-US" sz="2400" b="1" dirty="0" smtClean="0">
                <a:latin typeface="Tahoma" pitchFamily="34" charset="0"/>
              </a:rPr>
              <a:t>delete [] p;</a:t>
            </a:r>
            <a:endParaRPr lang="fa-IR" sz="2400" b="1" dirty="0" smtClean="0">
              <a:latin typeface="Tahoma" pitchFamily="34" charset="0"/>
            </a:endParaRPr>
          </a:p>
          <a:p>
            <a:pPr algn="just" rtl="1"/>
            <a:r>
              <a:rPr lang="ar-SA" sz="2400" b="1" dirty="0" smtClean="0">
                <a:latin typeface="Tahoma" pitchFamily="34" charset="0"/>
              </a:rPr>
              <a:t>براي آزاد کردن آرايۀ پوياي </a:t>
            </a:r>
            <a:r>
              <a:rPr lang="en-US" sz="2400" b="1" dirty="0" smtClean="0">
                <a:latin typeface="Tahoma" pitchFamily="34" charset="0"/>
              </a:rPr>
              <a:t>p</a:t>
            </a:r>
            <a:r>
              <a:rPr lang="ar-SA" sz="2400" b="1" dirty="0" smtClean="0">
                <a:latin typeface="Tahoma" pitchFamily="34" charset="0"/>
              </a:rPr>
              <a:t> براکت‌ها </a:t>
            </a:r>
            <a:r>
              <a:rPr lang="en-US" sz="2400" b="1" dirty="0" smtClean="0">
                <a:latin typeface="Tahoma" pitchFamily="34" charset="0"/>
              </a:rPr>
              <a:t>[]</a:t>
            </a:r>
            <a:r>
              <a:rPr lang="ar-SA" sz="2400" b="1" dirty="0" smtClean="0">
                <a:latin typeface="Tahoma" pitchFamily="34" charset="0"/>
              </a:rPr>
              <a:t> قبل از نام </a:t>
            </a:r>
            <a:r>
              <a:rPr lang="en-US" sz="2400" b="1" dirty="0" smtClean="0">
                <a:latin typeface="Tahoma" pitchFamily="34" charset="0"/>
              </a:rPr>
              <a:t>p</a:t>
            </a:r>
            <a:r>
              <a:rPr lang="ar-SA" sz="2400" b="1" dirty="0" smtClean="0">
                <a:latin typeface="Tahoma" pitchFamily="34" charset="0"/>
              </a:rPr>
              <a:t> بايد حتما قيد شوند زيرا </a:t>
            </a:r>
            <a:r>
              <a:rPr lang="en-US" sz="2400" b="1" dirty="0" smtClean="0">
                <a:latin typeface="Tahoma" pitchFamily="34" charset="0"/>
              </a:rPr>
              <a:t>p</a:t>
            </a:r>
            <a:r>
              <a:rPr lang="ar-SA" sz="2400" b="1" dirty="0" smtClean="0">
                <a:latin typeface="Tahoma" pitchFamily="34" charset="0"/>
              </a:rPr>
              <a:t> به يک آرايه اشاره دارد.</a:t>
            </a:r>
            <a:r>
              <a:rPr lang="en-US" sz="2400" dirty="0" smtClean="0">
                <a:latin typeface="Tahoma" pitchFamily="34" charset="0"/>
              </a:rPr>
              <a:t> </a:t>
            </a:r>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solidFill>
                  <a:srgbClr val="FFFF00"/>
                </a:solidFill>
                <a:latin typeface="Tahoma" pitchFamily="34" charset="0"/>
              </a:rPr>
              <a:t>آرايه‌هاي‌ پويا</a:t>
            </a:r>
            <a:endParaRPr lang="en-US" sz="2800" b="1" dirty="0">
              <a:solidFill>
                <a:srgbClr val="FFFF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38</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95090" y="1285860"/>
            <a:ext cx="7720248" cy="5201424"/>
          </a:xfrm>
          <a:prstGeom prst="rect">
            <a:avLst/>
          </a:prstGeom>
          <a:noFill/>
          <a:ln w="9525">
            <a:noFill/>
            <a:miter lim="800000"/>
            <a:headEnd/>
            <a:tailEnd/>
          </a:ln>
        </p:spPr>
        <p:txBody>
          <a:bodyPr wrap="square">
            <a:spAutoFit/>
          </a:bodyPr>
          <a:lstStyle/>
          <a:p>
            <a:pPr algn="just" rtl="1"/>
            <a:r>
              <a:rPr lang="fa-IR" sz="2000" b="1" dirty="0" smtClean="0">
                <a:latin typeface="+mj-lt"/>
              </a:rPr>
              <a:t>          </a:t>
            </a:r>
            <a:r>
              <a:rPr lang="ar-SA" sz="2000" b="1" dirty="0" smtClean="0">
                <a:latin typeface="+mj-lt"/>
              </a:rPr>
              <a:t>تابع‌ </a:t>
            </a:r>
            <a:r>
              <a:rPr lang="en-US" sz="2000" b="1" dirty="0" smtClean="0">
                <a:latin typeface="+mj-lt"/>
              </a:rPr>
              <a:t>get()</a:t>
            </a:r>
            <a:r>
              <a:rPr lang="ar-SA" sz="2000" b="1" dirty="0" smtClean="0">
                <a:latin typeface="+mj-lt"/>
              </a:rPr>
              <a:t> در برنامۀ زير يک آرايۀ پويا ايجاد مي‌كند:</a:t>
            </a:r>
            <a:endParaRPr lang="en-US" sz="2000" dirty="0" smtClean="0">
              <a:latin typeface="+mj-lt"/>
            </a:endParaRPr>
          </a:p>
          <a:p>
            <a:pPr algn="just"/>
            <a:r>
              <a:rPr lang="en-US" sz="2400" b="1" dirty="0" smtClean="0">
                <a:latin typeface="+mj-lt"/>
              </a:rPr>
              <a:t>void get(double* a, </a:t>
            </a:r>
            <a:r>
              <a:rPr lang="en-US" sz="2400" b="1" dirty="0" err="1" smtClean="0">
                <a:latin typeface="+mj-lt"/>
              </a:rPr>
              <a:t>int</a:t>
            </a:r>
            <a:r>
              <a:rPr lang="en-US" sz="2400" b="1" dirty="0" smtClean="0">
                <a:latin typeface="+mj-lt"/>
              </a:rPr>
              <a:t> </a:t>
            </a:r>
            <a:r>
              <a:rPr lang="en-US" sz="2400" b="1" dirty="0" smtClean="0">
                <a:latin typeface="+mj-lt"/>
              </a:rPr>
              <a:t>n)</a:t>
            </a:r>
          </a:p>
          <a:p>
            <a:pPr algn="just"/>
            <a:r>
              <a:rPr lang="en-US" sz="2400" b="1" dirty="0" smtClean="0">
                <a:latin typeface="+mj-lt"/>
              </a:rPr>
              <a:t>{</a:t>
            </a:r>
          </a:p>
          <a:p>
            <a:pPr algn="just"/>
            <a:r>
              <a:rPr lang="en-US" sz="2400" b="1" dirty="0">
                <a:latin typeface="+mj-lt"/>
              </a:rPr>
              <a:t> </a:t>
            </a:r>
            <a:r>
              <a:rPr lang="en-US" sz="2400" b="1" dirty="0" smtClean="0">
                <a:latin typeface="+mj-lt"/>
              </a:rPr>
              <a:t>  </a:t>
            </a:r>
            <a:r>
              <a:rPr lang="en-US" sz="2400" b="1" dirty="0" err="1" smtClean="0">
                <a:latin typeface="+mj-lt"/>
              </a:rPr>
              <a:t>cout</a:t>
            </a:r>
            <a:r>
              <a:rPr lang="en-US" sz="2400" b="1" dirty="0" smtClean="0">
                <a:latin typeface="+mj-lt"/>
              </a:rPr>
              <a:t> </a:t>
            </a:r>
            <a:r>
              <a:rPr lang="en-US" sz="2400" b="1" dirty="0" smtClean="0">
                <a:latin typeface="+mj-lt"/>
              </a:rPr>
              <a:t>&lt;&lt; "Enter " &lt;&lt; n &lt;&lt; " items, one per line:\n";</a:t>
            </a:r>
          </a:p>
          <a:p>
            <a:pPr algn="just"/>
            <a:r>
              <a:rPr lang="en-US" sz="2400" b="1" dirty="0" smtClean="0">
                <a:latin typeface="+mj-lt"/>
              </a:rPr>
              <a:t>   for (</a:t>
            </a:r>
            <a:r>
              <a:rPr lang="en-US" sz="2400" b="1" dirty="0" err="1" smtClean="0">
                <a:latin typeface="+mj-lt"/>
              </a:rPr>
              <a:t>int</a:t>
            </a:r>
            <a:r>
              <a:rPr lang="en-US" sz="2400" b="1" dirty="0" smtClean="0">
                <a:latin typeface="+mj-lt"/>
              </a:rPr>
              <a:t> </a:t>
            </a:r>
            <a:r>
              <a:rPr lang="en-US" sz="2400" b="1" dirty="0" err="1" smtClean="0">
                <a:latin typeface="+mj-lt"/>
              </a:rPr>
              <a:t>i</a:t>
            </a:r>
            <a:r>
              <a:rPr lang="en-US" sz="2400" b="1" dirty="0" smtClean="0">
                <a:latin typeface="+mj-lt"/>
              </a:rPr>
              <a:t> = 0; </a:t>
            </a:r>
            <a:r>
              <a:rPr lang="en-US" sz="2400" b="1" dirty="0" err="1" smtClean="0">
                <a:latin typeface="+mj-lt"/>
              </a:rPr>
              <a:t>i</a:t>
            </a:r>
            <a:r>
              <a:rPr lang="en-US" sz="2400" b="1" dirty="0" smtClean="0">
                <a:latin typeface="+mj-lt"/>
              </a:rPr>
              <a:t> &lt; n; </a:t>
            </a:r>
            <a:r>
              <a:rPr lang="en-US" sz="2400" b="1" dirty="0" err="1" smtClean="0">
                <a:latin typeface="+mj-lt"/>
              </a:rPr>
              <a:t>i</a:t>
            </a:r>
            <a:r>
              <a:rPr lang="en-US" sz="2400" b="1" dirty="0" smtClean="0">
                <a:latin typeface="+mj-lt"/>
              </a:rPr>
              <a:t>++)</a:t>
            </a:r>
          </a:p>
          <a:p>
            <a:pPr algn="just"/>
            <a:r>
              <a:rPr lang="en-US" sz="2400" b="1" dirty="0" smtClean="0">
                <a:latin typeface="+mj-lt"/>
              </a:rPr>
              <a:t>   {  </a:t>
            </a:r>
            <a:r>
              <a:rPr lang="en-US" sz="2400" b="1" dirty="0" err="1" smtClean="0">
                <a:latin typeface="+mj-lt"/>
              </a:rPr>
              <a:t>cout</a:t>
            </a:r>
            <a:r>
              <a:rPr lang="en-US" sz="2400" b="1" dirty="0" smtClean="0">
                <a:latin typeface="+mj-lt"/>
              </a:rPr>
              <a:t> &lt;&lt; "\t" &lt;&lt; i+1 &lt;&lt; ": ";</a:t>
            </a:r>
            <a:endParaRPr lang="fa-IR" sz="2400" b="1" dirty="0" smtClean="0">
              <a:latin typeface="+mj-lt"/>
            </a:endParaRPr>
          </a:p>
          <a:p>
            <a:pPr algn="just"/>
            <a:r>
              <a:rPr lang="en-US" sz="2400" b="1" dirty="0" smtClean="0">
                <a:latin typeface="+mj-lt"/>
              </a:rPr>
              <a:t> </a:t>
            </a:r>
            <a:r>
              <a:rPr lang="en-US" sz="2400" b="1" dirty="0" err="1" smtClean="0">
                <a:latin typeface="+mj-lt"/>
              </a:rPr>
              <a:t>cin</a:t>
            </a:r>
            <a:r>
              <a:rPr lang="en-US" sz="2400" b="1" dirty="0" smtClean="0">
                <a:latin typeface="+mj-lt"/>
              </a:rPr>
              <a:t> &gt;&gt; a[</a:t>
            </a:r>
            <a:r>
              <a:rPr lang="en-US" sz="2400" b="1" dirty="0" err="1" smtClean="0">
                <a:latin typeface="+mj-lt"/>
              </a:rPr>
              <a:t>i</a:t>
            </a:r>
            <a:r>
              <a:rPr lang="en-US" sz="2400" b="1" dirty="0" smtClean="0">
                <a:latin typeface="+mj-lt"/>
              </a:rPr>
              <a:t>];</a:t>
            </a:r>
          </a:p>
          <a:p>
            <a:pPr algn="just"/>
            <a:r>
              <a:rPr lang="en-US" sz="2400" b="1" dirty="0" smtClean="0">
                <a:latin typeface="+mj-lt"/>
              </a:rPr>
              <a:t>   }}</a:t>
            </a:r>
          </a:p>
          <a:p>
            <a:pPr algn="just"/>
            <a:endParaRPr lang="fa-IR" sz="2400" b="1" dirty="0" smtClean="0">
              <a:latin typeface="+mj-lt"/>
            </a:endParaRPr>
          </a:p>
          <a:p>
            <a:pPr algn="just"/>
            <a:r>
              <a:rPr lang="en-US" sz="2400" b="1" dirty="0" smtClean="0">
                <a:latin typeface="+mj-lt"/>
              </a:rPr>
              <a:t>void print(double* a, </a:t>
            </a:r>
            <a:r>
              <a:rPr lang="en-US" sz="2400" b="1" dirty="0" err="1" smtClean="0">
                <a:latin typeface="+mj-lt"/>
              </a:rPr>
              <a:t>int</a:t>
            </a:r>
            <a:r>
              <a:rPr lang="en-US" sz="2400" b="1" dirty="0" smtClean="0">
                <a:latin typeface="+mj-lt"/>
              </a:rPr>
              <a:t> n)</a:t>
            </a:r>
          </a:p>
          <a:p>
            <a:pPr algn="just"/>
            <a:r>
              <a:rPr lang="en-US" sz="2400" b="1" dirty="0" smtClean="0">
                <a:latin typeface="+mj-lt"/>
              </a:rPr>
              <a:t>{  for (</a:t>
            </a:r>
            <a:r>
              <a:rPr lang="en-US" sz="2400" b="1" dirty="0" err="1" smtClean="0">
                <a:latin typeface="+mj-lt"/>
              </a:rPr>
              <a:t>int</a:t>
            </a:r>
            <a:r>
              <a:rPr lang="en-US" sz="2400" b="1" dirty="0" smtClean="0">
                <a:latin typeface="+mj-lt"/>
              </a:rPr>
              <a:t> </a:t>
            </a:r>
            <a:r>
              <a:rPr lang="en-US" sz="2400" b="1" dirty="0" err="1" smtClean="0">
                <a:latin typeface="+mj-lt"/>
              </a:rPr>
              <a:t>i</a:t>
            </a:r>
            <a:r>
              <a:rPr lang="en-US" sz="2400" b="1" dirty="0" smtClean="0">
                <a:latin typeface="+mj-lt"/>
              </a:rPr>
              <a:t> = 0; </a:t>
            </a:r>
            <a:r>
              <a:rPr lang="en-US" sz="2400" b="1" dirty="0" err="1" smtClean="0">
                <a:latin typeface="+mj-lt"/>
              </a:rPr>
              <a:t>i</a:t>
            </a:r>
            <a:r>
              <a:rPr lang="en-US" sz="2400" b="1" dirty="0" smtClean="0">
                <a:latin typeface="+mj-lt"/>
              </a:rPr>
              <a:t> &lt; n; </a:t>
            </a:r>
            <a:r>
              <a:rPr lang="en-US" sz="2400" b="1" dirty="0" err="1" smtClean="0">
                <a:latin typeface="+mj-lt"/>
              </a:rPr>
              <a:t>i</a:t>
            </a:r>
            <a:r>
              <a:rPr lang="en-US" sz="2400" b="1" dirty="0" smtClean="0">
                <a:latin typeface="+mj-lt"/>
              </a:rPr>
              <a:t>++)</a:t>
            </a:r>
          </a:p>
          <a:p>
            <a:pPr algn="just"/>
            <a:r>
              <a:rPr lang="en-US" sz="2400" b="1" dirty="0" smtClean="0">
                <a:latin typeface="+mj-lt"/>
              </a:rPr>
              <a:t>   </a:t>
            </a:r>
            <a:r>
              <a:rPr lang="en-US" sz="2400" b="1" dirty="0" err="1" smtClean="0">
                <a:latin typeface="+mj-lt"/>
              </a:rPr>
              <a:t>cout</a:t>
            </a:r>
            <a:r>
              <a:rPr lang="en-US" sz="2400" b="1" dirty="0" smtClean="0">
                <a:latin typeface="+mj-lt"/>
              </a:rPr>
              <a:t> &lt;&lt; a[</a:t>
            </a:r>
            <a:r>
              <a:rPr lang="en-US" sz="2400" b="1" dirty="0" err="1" smtClean="0">
                <a:latin typeface="+mj-lt"/>
              </a:rPr>
              <a:t>i</a:t>
            </a:r>
            <a:r>
              <a:rPr lang="en-US" sz="2400" b="1" dirty="0" smtClean="0">
                <a:latin typeface="+mj-lt"/>
              </a:rPr>
              <a:t>] &lt;&lt; " " ;</a:t>
            </a:r>
          </a:p>
          <a:p>
            <a:pPr algn="just"/>
            <a:r>
              <a:rPr lang="en-US" sz="2400" b="1" dirty="0" smtClean="0">
                <a:latin typeface="+mj-lt"/>
              </a:rPr>
              <a:t>   </a:t>
            </a:r>
            <a:r>
              <a:rPr lang="en-US" sz="2400" b="1" dirty="0" err="1" smtClean="0">
                <a:latin typeface="+mj-lt"/>
              </a:rPr>
              <a:t>cout</a:t>
            </a:r>
            <a:r>
              <a:rPr lang="en-US" sz="2400" b="1" dirty="0" smtClean="0">
                <a:latin typeface="+mj-lt"/>
              </a:rPr>
              <a:t> &lt;&lt; </a:t>
            </a:r>
            <a:r>
              <a:rPr lang="en-US" sz="2400" b="1" dirty="0" err="1" smtClean="0">
                <a:latin typeface="+mj-lt"/>
              </a:rPr>
              <a:t>endl</a:t>
            </a:r>
            <a:r>
              <a:rPr lang="en-US" sz="2400" b="1" dirty="0" smtClean="0">
                <a:latin typeface="+mj-lt"/>
              </a:rPr>
              <a:t>;</a:t>
            </a:r>
          </a:p>
          <a:p>
            <a:pPr algn="just"/>
            <a:r>
              <a:rPr lang="en-US" sz="2400" b="1" dirty="0" smtClean="0">
                <a:latin typeface="+mj-lt"/>
              </a:rPr>
              <a:t>}</a:t>
            </a:r>
            <a:endParaRPr lang="en-US" sz="2400" b="1" dirty="0">
              <a:latin typeface="+mj-lt"/>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latin typeface="Tahoma" pitchFamily="34" charset="0"/>
              </a:rPr>
              <a:t>مثال</a:t>
            </a:r>
            <a:r>
              <a:rPr lang="fa-IR" sz="2800" b="1" dirty="0" smtClean="0">
                <a:latin typeface="Tahoma" pitchFamily="34" charset="0"/>
              </a:rPr>
              <a:t>:</a:t>
            </a:r>
            <a:r>
              <a:rPr lang="ar-SA" sz="2800" b="1" dirty="0" smtClean="0">
                <a:latin typeface="Tahoma" pitchFamily="34" charset="0"/>
              </a:rPr>
              <a:t> استفاده‌ از آرايه‌هاي‌ پويا</a:t>
            </a:r>
            <a:endParaRPr lang="fa-IR" sz="28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39</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584775"/>
          </a:xfrm>
          <a:prstGeom prst="rect">
            <a:avLst/>
          </a:prstGeom>
          <a:noFill/>
          <a:ln w="9525">
            <a:noFill/>
            <a:miter lim="800000"/>
            <a:headEnd/>
            <a:tailEnd/>
          </a:ln>
        </p:spPr>
        <p:txBody>
          <a:bodyPr wrap="square">
            <a:spAutoFit/>
          </a:bodyPr>
          <a:lstStyle/>
          <a:p>
            <a:pPr algn="just" rtl="1"/>
            <a:r>
              <a:rPr lang="ar-SA" sz="3200" dirty="0" smtClean="0">
                <a:latin typeface="Tahoma" pitchFamily="34" charset="0"/>
              </a:rPr>
              <a:t>آشنايي با اشاره‌گرها و نحوۀ کار با آدرس‌هاي حافظه</a:t>
            </a:r>
            <a:endParaRPr lang="en-US" sz="3200" dirty="0">
              <a:latin typeface="Tahoma" pitchFamily="34" charset="0"/>
            </a:endParaRPr>
          </a:p>
        </p:txBody>
      </p:sp>
      <p:sp>
        <p:nvSpPr>
          <p:cNvPr id="9" name="Title 8"/>
          <p:cNvSpPr>
            <a:spLocks noGrp="1"/>
          </p:cNvSpPr>
          <p:nvPr>
            <p:ph type="title"/>
          </p:nvPr>
        </p:nvSpPr>
        <p:spPr>
          <a:xfrm>
            <a:off x="529937" y="474954"/>
            <a:ext cx="7086600" cy="596592"/>
          </a:xfrm>
        </p:spPr>
        <p:txBody>
          <a:bodyPr/>
          <a:lstStyle/>
          <a:p>
            <a:pPr algn="just"/>
            <a:r>
              <a:rPr lang="ar-SA" sz="2800" b="1" dirty="0" smtClean="0">
                <a:latin typeface="Tahoma" pitchFamily="34" charset="0"/>
              </a:rPr>
              <a:t>هدف کلي:</a:t>
            </a:r>
            <a:r>
              <a:rPr lang="ar-SA" sz="2800" dirty="0" smtClean="0">
                <a:latin typeface="Tahoma" pitchFamily="34" charset="0"/>
              </a:rPr>
              <a:t> </a:t>
            </a:r>
            <a:endParaRPr lang="fa-IR" sz="2800" dirty="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4</a:t>
            </a:fld>
            <a:endParaRPr lang="en-US" dirty="0"/>
          </a:p>
        </p:txBody>
      </p:sp>
    </p:spTree>
    <p:extLst>
      <p:ext uri="{BB962C8B-B14F-4D97-AF65-F5344CB8AC3E}">
        <p14:creationId xmlns:p14="http://schemas.microsoft.com/office/powerpoint/2010/main" val="111034035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714488"/>
            <a:ext cx="8072494" cy="4154984"/>
          </a:xfrm>
          <a:prstGeom prst="rect">
            <a:avLst/>
          </a:prstGeom>
          <a:noFill/>
          <a:ln w="9525">
            <a:noFill/>
            <a:miter lim="800000"/>
            <a:headEnd/>
            <a:tailEnd/>
          </a:ln>
        </p:spPr>
        <p:txBody>
          <a:bodyPr wrap="square">
            <a:spAutoFit/>
          </a:bodyPr>
          <a:lstStyle/>
          <a:p>
            <a:r>
              <a:rPr lang="en-US" sz="2400" b="1" dirty="0" err="1">
                <a:latin typeface="+mj-lt"/>
              </a:rPr>
              <a:t>int</a:t>
            </a:r>
            <a:r>
              <a:rPr lang="en-US" sz="2400" b="1" dirty="0">
                <a:latin typeface="+mj-lt"/>
              </a:rPr>
              <a:t> main()</a:t>
            </a:r>
          </a:p>
          <a:p>
            <a:r>
              <a:rPr lang="en-US" sz="2400" b="1" dirty="0">
                <a:latin typeface="+mj-lt"/>
              </a:rPr>
              <a:t>{</a:t>
            </a:r>
            <a:r>
              <a:rPr lang="fa-IR" sz="2400" b="1" dirty="0">
                <a:latin typeface="+mj-lt"/>
              </a:rPr>
              <a:t> </a:t>
            </a:r>
            <a:endParaRPr lang="en-US" sz="2400" b="1" dirty="0">
              <a:latin typeface="+mj-lt"/>
            </a:endParaRPr>
          </a:p>
          <a:p>
            <a:r>
              <a:rPr lang="en-US" sz="2400" b="1" dirty="0">
                <a:latin typeface="+mj-lt"/>
              </a:rPr>
              <a:t>   double* a;// a is simply an unallocated pointer</a:t>
            </a:r>
          </a:p>
          <a:p>
            <a:r>
              <a:rPr lang="en-US" sz="2400" b="1" dirty="0">
                <a:latin typeface="+mj-lt"/>
              </a:rPr>
              <a:t>   </a:t>
            </a:r>
            <a:r>
              <a:rPr lang="en-US" sz="2400" b="1" dirty="0" err="1">
                <a:latin typeface="+mj-lt"/>
              </a:rPr>
              <a:t>int</a:t>
            </a:r>
            <a:r>
              <a:rPr lang="en-US" sz="2400" b="1" dirty="0">
                <a:latin typeface="+mj-lt"/>
              </a:rPr>
              <a:t> n;</a:t>
            </a:r>
          </a:p>
          <a:p>
            <a:pPr algn="just"/>
            <a:r>
              <a:rPr lang="en-US" sz="2400" b="1" dirty="0">
                <a:latin typeface="+mj-lt"/>
              </a:rPr>
              <a:t>   </a:t>
            </a:r>
            <a:r>
              <a:rPr lang="en-US" sz="2400" b="1" dirty="0" err="1">
                <a:latin typeface="+mj-lt"/>
              </a:rPr>
              <a:t>cout</a:t>
            </a:r>
            <a:r>
              <a:rPr lang="en-US" sz="2400" b="1" dirty="0">
                <a:latin typeface="+mj-lt"/>
              </a:rPr>
              <a:t> &lt;&lt; "Enter number of items: ";  </a:t>
            </a:r>
          </a:p>
          <a:p>
            <a:pPr algn="just"/>
            <a:r>
              <a:rPr lang="en-US" sz="2400" b="1" dirty="0">
                <a:latin typeface="+mj-lt"/>
              </a:rPr>
              <a:t>   </a:t>
            </a:r>
            <a:r>
              <a:rPr lang="en-US" sz="2400" b="1" dirty="0" err="1">
                <a:latin typeface="+mj-lt"/>
              </a:rPr>
              <a:t>cin</a:t>
            </a:r>
            <a:r>
              <a:rPr lang="en-US" sz="2400" b="1" dirty="0">
                <a:latin typeface="+mj-lt"/>
              </a:rPr>
              <a:t> &gt;&gt; n;</a:t>
            </a:r>
          </a:p>
          <a:p>
            <a:pPr algn="just"/>
            <a:r>
              <a:rPr lang="en-US" sz="2400" b="1" dirty="0">
                <a:latin typeface="+mj-lt"/>
              </a:rPr>
              <a:t>   a = new double[n];</a:t>
            </a:r>
          </a:p>
          <a:p>
            <a:r>
              <a:rPr lang="en-US" sz="2400" b="1" dirty="0">
                <a:latin typeface="+mj-lt"/>
              </a:rPr>
              <a:t>   get(</a:t>
            </a:r>
            <a:r>
              <a:rPr lang="en-US" sz="2400" b="1" dirty="0" err="1">
                <a:latin typeface="+mj-lt"/>
              </a:rPr>
              <a:t>a,n</a:t>
            </a:r>
            <a:r>
              <a:rPr lang="en-US" sz="2400" b="1" dirty="0">
                <a:latin typeface="+mj-lt"/>
              </a:rPr>
              <a:t>);      // now a is an array of n doubles</a:t>
            </a:r>
            <a:endParaRPr lang="fa-IR" sz="2400" b="1" dirty="0">
              <a:latin typeface="+mj-lt"/>
            </a:endParaRPr>
          </a:p>
          <a:p>
            <a:r>
              <a:rPr lang="en-US" sz="2400" b="1" dirty="0">
                <a:latin typeface="+mj-lt"/>
              </a:rPr>
              <a:t>   print (</a:t>
            </a:r>
            <a:r>
              <a:rPr lang="en-US" sz="2400" b="1" dirty="0" err="1">
                <a:latin typeface="+mj-lt"/>
              </a:rPr>
              <a:t>a,n</a:t>
            </a:r>
            <a:r>
              <a:rPr lang="en-US" sz="2400" b="1" dirty="0">
                <a:latin typeface="+mj-lt"/>
              </a:rPr>
              <a:t>);</a:t>
            </a:r>
          </a:p>
          <a:p>
            <a:r>
              <a:rPr lang="en-US" sz="2400" b="1" dirty="0">
                <a:latin typeface="+mj-lt"/>
              </a:rPr>
              <a:t>   delete [] a;// now a is simply an unallocated pointer again</a:t>
            </a:r>
          </a:p>
          <a:p>
            <a:r>
              <a:rPr lang="en-US" sz="2400" b="1" dirty="0">
                <a:latin typeface="+mj-lt"/>
              </a:rPr>
              <a:t>}</a:t>
            </a:r>
            <a:endParaRPr lang="en-US" sz="2400" b="1" dirty="0">
              <a:latin typeface="+mj-lt"/>
            </a:endParaRPr>
          </a:p>
        </p:txBody>
      </p:sp>
      <p:sp>
        <p:nvSpPr>
          <p:cNvPr id="9" name="Title 8"/>
          <p:cNvSpPr>
            <a:spLocks noGrp="1"/>
          </p:cNvSpPr>
          <p:nvPr>
            <p:ph type="title"/>
          </p:nvPr>
        </p:nvSpPr>
        <p:spPr>
          <a:xfrm>
            <a:off x="529937" y="500042"/>
            <a:ext cx="7086600" cy="760722"/>
          </a:xfrm>
        </p:spPr>
        <p:txBody>
          <a:bodyPr>
            <a:normAutofit/>
          </a:bodyPr>
          <a:lstStyle/>
          <a:p>
            <a:pPr algn="just"/>
            <a:r>
              <a:rPr lang="ar-SA" sz="2800" b="1" dirty="0" smtClean="0">
                <a:latin typeface="Tahoma" pitchFamily="34" charset="0"/>
              </a:rPr>
              <a:t>مثال</a:t>
            </a:r>
            <a:r>
              <a:rPr lang="fa-IR" sz="2800" b="1" dirty="0" smtClean="0">
                <a:latin typeface="Tahoma" pitchFamily="34" charset="0"/>
              </a:rPr>
              <a:t>:</a:t>
            </a:r>
            <a:r>
              <a:rPr lang="ar-SA" sz="2800" b="1" dirty="0" smtClean="0">
                <a:latin typeface="Tahoma" pitchFamily="34" charset="0"/>
              </a:rPr>
              <a:t> استفاده‌ از آرايه‌هاي‌ پويا</a:t>
            </a:r>
            <a:r>
              <a:rPr lang="fa-IR" sz="2800" b="1" dirty="0" smtClean="0">
                <a:latin typeface="Tahoma" pitchFamily="34" charset="0"/>
              </a:rPr>
              <a:t> – </a:t>
            </a:r>
            <a:r>
              <a:rPr lang="fa-IR" sz="1800" b="1" dirty="0" smtClean="0">
                <a:latin typeface="Tahoma" pitchFamily="34" charset="0"/>
              </a:rPr>
              <a:t>برنامه آزمون</a:t>
            </a:r>
            <a:endParaRPr lang="fa-IR" sz="28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40</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324500"/>
            <a:ext cx="7467600" cy="582594"/>
          </a:xfrm>
        </p:spPr>
        <p:txBody>
          <a:bodyPr/>
          <a:lstStyle/>
          <a:p>
            <a:pPr algn="r"/>
            <a:r>
              <a:rPr lang="fa-IR" dirty="0" smtClean="0"/>
              <a:t>اشاره‌گر به اشاره‌گر</a:t>
            </a:r>
            <a:endParaRPr lang="fa-IR" dirty="0"/>
          </a:p>
        </p:txBody>
      </p:sp>
      <p:sp>
        <p:nvSpPr>
          <p:cNvPr id="3" name="Content Placeholder 2"/>
          <p:cNvSpPr>
            <a:spLocks noGrp="1"/>
          </p:cNvSpPr>
          <p:nvPr>
            <p:ph sz="quarter" idx="1"/>
          </p:nvPr>
        </p:nvSpPr>
        <p:spPr>
          <a:xfrm>
            <a:off x="323528" y="928670"/>
            <a:ext cx="7601272" cy="5545282"/>
          </a:xfrm>
        </p:spPr>
        <p:txBody>
          <a:bodyPr/>
          <a:lstStyle/>
          <a:p>
            <a:pPr algn="just"/>
            <a:r>
              <a:rPr lang="fa-IR" dirty="0" smtClean="0"/>
              <a:t>اگر متغيري آدرس متغير ديگر را در خود نگهداري کند، متغير اول يک اشاره‌گر است؛ اگر متغير دوم، از نوع اشاره‌گر باشد در اين صورت متغير اول يک اشاره‌گر به اشاره‌گر است.</a:t>
            </a:r>
          </a:p>
          <a:p>
            <a:r>
              <a:rPr lang="fa-IR" dirty="0" smtClean="0"/>
              <a:t>براي تعريف متغيرهاي اشاره‌گر به اشاره‌گر، از دو علامت * استفاده مي‌شود.</a:t>
            </a:r>
          </a:p>
          <a:p>
            <a:pPr algn="l" rtl="0">
              <a:buNone/>
            </a:pPr>
            <a:r>
              <a:rPr lang="en-US" dirty="0" smtClean="0"/>
              <a:t>  </a:t>
            </a:r>
            <a:r>
              <a:rPr lang="en-US" dirty="0" err="1" smtClean="0"/>
              <a:t>int</a:t>
            </a:r>
            <a:r>
              <a:rPr lang="en-US" dirty="0" smtClean="0"/>
              <a:t> **p;</a:t>
            </a:r>
            <a:endParaRPr lang="fa-IR" dirty="0"/>
          </a:p>
        </p:txBody>
      </p:sp>
      <p:pic>
        <p:nvPicPr>
          <p:cNvPr id="4" name="Picture 3" descr="pointer.jpg"/>
          <p:cNvPicPr>
            <a:picLocks noChangeAspect="1"/>
          </p:cNvPicPr>
          <p:nvPr/>
        </p:nvPicPr>
        <p:blipFill>
          <a:blip r:embed="rId2"/>
          <a:stretch>
            <a:fillRect/>
          </a:stretch>
        </p:blipFill>
        <p:spPr>
          <a:xfrm>
            <a:off x="474701" y="4759440"/>
            <a:ext cx="4701429" cy="1714512"/>
          </a:xfrm>
          <a:prstGeom prst="rect">
            <a:avLst/>
          </a:prstGeom>
        </p:spPr>
      </p:pic>
    </p:spTree>
    <p:extLst>
      <p:ext uri="{BB962C8B-B14F-4D97-AF65-F5344CB8AC3E}">
        <p14:creationId xmlns:p14="http://schemas.microsoft.com/office/powerpoint/2010/main" val="25516413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مثال: تعریف </a:t>
            </a:r>
            <a:r>
              <a:rPr lang="fa-IR" dirty="0" err="1" smtClean="0"/>
              <a:t>آرایه‌ی</a:t>
            </a:r>
            <a:r>
              <a:rPr lang="fa-IR" dirty="0" smtClean="0"/>
              <a:t> </a:t>
            </a:r>
            <a:r>
              <a:rPr lang="fa-IR" dirty="0" err="1" smtClean="0"/>
              <a:t>دوبعدی</a:t>
            </a:r>
            <a:r>
              <a:rPr lang="fa-IR" dirty="0" smtClean="0"/>
              <a:t> پویا</a:t>
            </a:r>
            <a:endParaRPr lang="en-US" dirty="0"/>
          </a:p>
        </p:txBody>
      </p:sp>
      <p:sp>
        <p:nvSpPr>
          <p:cNvPr id="3" name="Content Placeholder 2"/>
          <p:cNvSpPr>
            <a:spLocks noGrp="1"/>
          </p:cNvSpPr>
          <p:nvPr>
            <p:ph idx="1"/>
          </p:nvPr>
        </p:nvSpPr>
        <p:spPr/>
        <p:txBody>
          <a:bodyPr>
            <a:normAutofit fontScale="85000" lnSpcReduction="20000"/>
          </a:bodyPr>
          <a:lstStyle/>
          <a:p>
            <a:pPr marL="0" indent="0" algn="l" rtl="0">
              <a:buNone/>
            </a:pPr>
            <a:r>
              <a:rPr lang="en-US" dirty="0"/>
              <a:t>void main()</a:t>
            </a:r>
          </a:p>
          <a:p>
            <a:pPr marL="0" indent="0" algn="l" rtl="0">
              <a:buNone/>
            </a:pPr>
            <a:r>
              <a:rPr lang="en-US" dirty="0"/>
              <a:t>{</a:t>
            </a:r>
          </a:p>
          <a:p>
            <a:pPr marL="0" indent="0" algn="l" rtl="0">
              <a:buNone/>
            </a:pPr>
            <a:r>
              <a:rPr lang="en-US" dirty="0"/>
              <a:t>	</a:t>
            </a:r>
            <a:r>
              <a:rPr lang="en-US" dirty="0" err="1"/>
              <a:t>int</a:t>
            </a:r>
            <a:r>
              <a:rPr lang="en-US" dirty="0"/>
              <a:t> </a:t>
            </a:r>
            <a:r>
              <a:rPr lang="en-US" dirty="0" err="1" smtClean="0"/>
              <a:t>n,m</a:t>
            </a:r>
            <a:r>
              <a:rPr lang="en-US" dirty="0" smtClean="0"/>
              <a:t>,**</a:t>
            </a:r>
            <a:r>
              <a:rPr lang="en-US" dirty="0"/>
              <a:t>p;</a:t>
            </a:r>
          </a:p>
          <a:p>
            <a:pPr marL="0" indent="0" algn="l" rtl="0">
              <a:buNone/>
            </a:pPr>
            <a:r>
              <a:rPr lang="en-US" dirty="0"/>
              <a:t>	</a:t>
            </a:r>
            <a:r>
              <a:rPr lang="en-US" dirty="0" err="1"/>
              <a:t>cout</a:t>
            </a:r>
            <a:r>
              <a:rPr lang="en-US" dirty="0"/>
              <a:t>&lt;&lt;"please enter </a:t>
            </a:r>
            <a:r>
              <a:rPr lang="en-US" dirty="0" err="1"/>
              <a:t>num</a:t>
            </a:r>
            <a:r>
              <a:rPr lang="en-US" dirty="0"/>
              <a:t> of queen";</a:t>
            </a:r>
          </a:p>
          <a:p>
            <a:pPr marL="0" indent="0" algn="l" rtl="0">
              <a:buNone/>
            </a:pPr>
            <a:r>
              <a:rPr lang="en-US" dirty="0"/>
              <a:t>	</a:t>
            </a:r>
            <a:r>
              <a:rPr lang="en-US" dirty="0" err="1"/>
              <a:t>cin</a:t>
            </a:r>
            <a:r>
              <a:rPr lang="en-US" dirty="0"/>
              <a:t>&gt;&gt;</a:t>
            </a:r>
            <a:r>
              <a:rPr lang="en-US" dirty="0" smtClean="0"/>
              <a:t>n&gt;&gt;m;</a:t>
            </a:r>
            <a:endParaRPr lang="en-US" dirty="0"/>
          </a:p>
          <a:p>
            <a:pPr marL="0" indent="0" algn="l" rtl="0">
              <a:buNone/>
            </a:pPr>
            <a:r>
              <a:rPr lang="en-US" dirty="0"/>
              <a:t>	p=new </a:t>
            </a:r>
            <a:r>
              <a:rPr lang="en-US" dirty="0" err="1"/>
              <a:t>int</a:t>
            </a:r>
            <a:r>
              <a:rPr lang="en-US" dirty="0"/>
              <a:t>* [n];</a:t>
            </a:r>
          </a:p>
          <a:p>
            <a:pPr marL="0" indent="0" algn="l" rtl="0">
              <a:buNone/>
            </a:pPr>
            <a:r>
              <a:rPr lang="en-US" dirty="0"/>
              <a:t>	for(</a:t>
            </a:r>
            <a:r>
              <a:rPr lang="en-US" dirty="0" err="1"/>
              <a:t>int</a:t>
            </a:r>
            <a:r>
              <a:rPr lang="en-US" dirty="0"/>
              <a:t> </a:t>
            </a:r>
            <a:r>
              <a:rPr lang="en-US" dirty="0" smtClean="0"/>
              <a:t>j=0;j&lt;</a:t>
            </a:r>
            <a:r>
              <a:rPr lang="en-US" dirty="0" err="1" smtClean="0"/>
              <a:t>n;j</a:t>
            </a:r>
            <a:r>
              <a:rPr lang="en-US" dirty="0" smtClean="0"/>
              <a:t>++)</a:t>
            </a:r>
            <a:endParaRPr lang="en-US" dirty="0"/>
          </a:p>
          <a:p>
            <a:pPr marL="0" indent="0" algn="l" rtl="0">
              <a:buNone/>
            </a:pPr>
            <a:r>
              <a:rPr lang="en-US" dirty="0"/>
              <a:t>		p[j]=new </a:t>
            </a:r>
            <a:r>
              <a:rPr lang="en-US" dirty="0" err="1" smtClean="0"/>
              <a:t>int</a:t>
            </a:r>
            <a:r>
              <a:rPr lang="en-US" dirty="0" smtClean="0"/>
              <a:t>[m];</a:t>
            </a:r>
            <a:endParaRPr lang="en-US" dirty="0"/>
          </a:p>
          <a:p>
            <a:pPr marL="0" indent="0" algn="l" rtl="0">
              <a:buNone/>
            </a:pPr>
            <a:r>
              <a:rPr lang="en-US" dirty="0"/>
              <a:t>	</a:t>
            </a:r>
          </a:p>
          <a:p>
            <a:pPr marL="0" indent="0" algn="l" rtl="0">
              <a:buNone/>
            </a:pPr>
            <a:r>
              <a:rPr lang="en-US" dirty="0"/>
              <a:t>}//end of main</a:t>
            </a:r>
          </a:p>
        </p:txBody>
      </p:sp>
      <p:sp>
        <p:nvSpPr>
          <p:cNvPr id="4" name="Footer Placeholder 3"/>
          <p:cNvSpPr>
            <a:spLocks noGrp="1"/>
          </p:cNvSpPr>
          <p:nvPr>
            <p:ph type="ftr" sz="quarter" idx="11"/>
          </p:nvPr>
        </p:nvSpPr>
        <p:spPr/>
        <p:txBody>
          <a:bodyPr/>
          <a:lstStyle/>
          <a:p>
            <a:r>
              <a:rPr lang="fa-IR" smtClean="0"/>
              <a:t>اشاره‌گرها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42</a:t>
            </a:fld>
            <a:endParaRPr lang="en-US" dirty="0"/>
          </a:p>
        </p:txBody>
      </p:sp>
    </p:spTree>
    <p:extLst>
      <p:ext uri="{BB962C8B-B14F-4D97-AF65-F5344CB8AC3E}">
        <p14:creationId xmlns:p14="http://schemas.microsoft.com/office/powerpoint/2010/main" val="13279850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fa-IR" smtClean="0"/>
              <a:t>اشاره‌گرها -فرهادي</a:t>
            </a:r>
            <a:endParaRPr lang="en-US" dirty="0"/>
          </a:p>
        </p:txBody>
      </p:sp>
      <p:sp>
        <p:nvSpPr>
          <p:cNvPr id="2" name="Text Placeholder 1"/>
          <p:cNvSpPr>
            <a:spLocks noGrp="1"/>
          </p:cNvSpPr>
          <p:nvPr>
            <p:ph type="body" sz="quarter" idx="13"/>
          </p:nvPr>
        </p:nvSpPr>
        <p:spPr/>
        <p:txBody>
          <a:bodyPr/>
          <a:lstStyle/>
          <a:p>
            <a:r>
              <a:rPr lang="fa-IR" dirty="0">
                <a:cs typeface="B Lotus" pitchFamily="2" charset="-78"/>
              </a:rPr>
              <a:t>ارائه دهنده: </a:t>
            </a:r>
            <a:r>
              <a:rPr lang="fa-IR" dirty="0" smtClean="0">
                <a:cs typeface="B Lotus" pitchFamily="2" charset="-78"/>
              </a:rPr>
              <a:t>محسن فرهادي</a:t>
            </a:r>
            <a:endParaRPr lang="fa-IR" dirty="0">
              <a:cs typeface="B Lotus" pitchFamily="2" charset="-78"/>
            </a:endParaRPr>
          </a:p>
          <a:p>
            <a:endParaRPr lang="en-US" dirty="0"/>
          </a:p>
        </p:txBody>
      </p:sp>
      <p:sp>
        <p:nvSpPr>
          <p:cNvPr id="3" name="Text Placeholder 2"/>
          <p:cNvSpPr>
            <a:spLocks noGrp="1"/>
          </p:cNvSpPr>
          <p:nvPr>
            <p:ph type="body" sz="quarter" idx="15"/>
          </p:nvPr>
        </p:nvSpPr>
        <p:spPr/>
        <p:txBody>
          <a:bodyPr/>
          <a:lstStyle/>
          <a:p>
            <a:endParaRPr lang="en-US" dirty="0"/>
          </a:p>
        </p:txBody>
      </p:sp>
      <p:sp>
        <p:nvSpPr>
          <p:cNvPr id="7" name="Slide Number Placeholder 6"/>
          <p:cNvSpPr>
            <a:spLocks noGrp="1"/>
          </p:cNvSpPr>
          <p:nvPr>
            <p:ph type="sldNum" sz="quarter" idx="12"/>
          </p:nvPr>
        </p:nvSpPr>
        <p:spPr/>
        <p:txBody>
          <a:bodyPr/>
          <a:lstStyle/>
          <a:p>
            <a:fld id="{6A94BF41-C151-4BD2-8E48-9E658513A674}" type="slidenum">
              <a:rPr lang="en-US" smtClean="0"/>
              <a:pPr/>
              <a:t>43</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970318"/>
          </a:xfrm>
          <a:prstGeom prst="rect">
            <a:avLst/>
          </a:prstGeom>
          <a:noFill/>
          <a:ln w="9525">
            <a:noFill/>
            <a:miter lim="800000"/>
            <a:headEnd/>
            <a:tailEnd/>
          </a:ln>
        </p:spPr>
        <p:txBody>
          <a:bodyPr wrap="square">
            <a:spAutoFit/>
          </a:bodyPr>
          <a:lstStyle/>
          <a:p>
            <a:pPr algn="just" rtl="1"/>
            <a:r>
              <a:rPr lang="ar-SA" sz="2800" dirty="0" smtClean="0">
                <a:solidFill>
                  <a:schemeClr val="accent2">
                    <a:lumMod val="75000"/>
                  </a:schemeClr>
                </a:solidFill>
                <a:latin typeface="Tahoma" pitchFamily="34" charset="0"/>
              </a:rPr>
              <a:t>انتظار مي‌رود پس از </a:t>
            </a:r>
            <a:r>
              <a:rPr lang="fa-IR" sz="2800" dirty="0" smtClean="0">
                <a:solidFill>
                  <a:schemeClr val="accent2">
                    <a:lumMod val="75000"/>
                  </a:schemeClr>
                </a:solidFill>
                <a:latin typeface="Tahoma" pitchFamily="34" charset="0"/>
              </a:rPr>
              <a:t>پايان</a:t>
            </a:r>
            <a:r>
              <a:rPr lang="ar-SA" sz="2800" dirty="0" smtClean="0">
                <a:solidFill>
                  <a:schemeClr val="accent2">
                    <a:lumMod val="75000"/>
                  </a:schemeClr>
                </a:solidFill>
                <a:latin typeface="Tahoma" pitchFamily="34" charset="0"/>
              </a:rPr>
              <a:t> اين </a:t>
            </a:r>
            <a:r>
              <a:rPr lang="fa-IR" sz="2800" dirty="0" smtClean="0">
                <a:solidFill>
                  <a:schemeClr val="accent2">
                    <a:lumMod val="75000"/>
                  </a:schemeClr>
                </a:solidFill>
                <a:latin typeface="Tahoma" pitchFamily="34" charset="0"/>
              </a:rPr>
              <a:t>جلسه</a:t>
            </a:r>
            <a:r>
              <a:rPr lang="ar-SA" sz="2800" dirty="0" smtClean="0">
                <a:solidFill>
                  <a:schemeClr val="accent2">
                    <a:lumMod val="75000"/>
                  </a:schemeClr>
                </a:solidFill>
                <a:latin typeface="Tahoma" pitchFamily="34" charset="0"/>
              </a:rPr>
              <a:t> بتوانيد:</a:t>
            </a:r>
            <a:endParaRPr lang="fa-IR" sz="2800" dirty="0" smtClean="0">
              <a:solidFill>
                <a:schemeClr val="accent2">
                  <a:lumMod val="75000"/>
                </a:schemeClr>
              </a:solidFill>
              <a:latin typeface="Tahoma" pitchFamily="34" charset="0"/>
            </a:endParaRPr>
          </a:p>
          <a:p>
            <a:pPr algn="just" rtl="1"/>
            <a:r>
              <a:rPr lang="ar-SA" sz="2800" dirty="0" smtClean="0">
                <a:latin typeface="Tahoma" pitchFamily="34" charset="0"/>
              </a:rPr>
              <a:t>- «ارجاع» را تعريف کنيد و با استفاده از عملگر ارجاع به متغيرها دستيابي کنيد.</a:t>
            </a:r>
            <a:endParaRPr lang="fa-IR" sz="2800" dirty="0" smtClean="0">
              <a:latin typeface="Tahoma" pitchFamily="34" charset="0"/>
            </a:endParaRPr>
          </a:p>
          <a:p>
            <a:pPr algn="just" rtl="1">
              <a:buFontTx/>
              <a:buChar char="-"/>
            </a:pPr>
            <a:r>
              <a:rPr lang="ar-SA" sz="2800" dirty="0" smtClean="0">
                <a:latin typeface="Tahoma" pitchFamily="34" charset="0"/>
              </a:rPr>
              <a:t>«اشاره‌گر» را بشناسيد و بتوانيد اشاره‌گرهايي به انواع مختلف ايجاد کرده و آن‌ها را مقداريابي کنيد.</a:t>
            </a:r>
            <a:endParaRPr lang="fa-IR" sz="2800" dirty="0" smtClean="0">
              <a:latin typeface="Tahoma" pitchFamily="34" charset="0"/>
            </a:endParaRPr>
          </a:p>
          <a:p>
            <a:pPr algn="just" rtl="1"/>
            <a:r>
              <a:rPr lang="ar-SA" sz="2800" dirty="0" smtClean="0">
                <a:latin typeface="Tahoma" pitchFamily="34" charset="0"/>
              </a:rPr>
              <a:t>- طريقۀ استفاده از عملگرهاي </a:t>
            </a:r>
            <a:r>
              <a:rPr lang="en-US" sz="2800" dirty="0" smtClean="0">
                <a:latin typeface="Tahoma" pitchFamily="34" charset="0"/>
              </a:rPr>
              <a:t>new</a:t>
            </a:r>
            <a:r>
              <a:rPr lang="ar-SA" sz="2800" dirty="0" smtClean="0">
                <a:latin typeface="Tahoma" pitchFamily="34" charset="0"/>
              </a:rPr>
              <a:t> و </a:t>
            </a:r>
            <a:r>
              <a:rPr lang="en-US" sz="2800" dirty="0" smtClean="0">
                <a:latin typeface="Tahoma" pitchFamily="34" charset="0"/>
              </a:rPr>
              <a:t>delete</a:t>
            </a:r>
            <a:r>
              <a:rPr lang="ar-SA" sz="2800" dirty="0" smtClean="0">
                <a:latin typeface="Tahoma" pitchFamily="34" charset="0"/>
              </a:rPr>
              <a:t> و وظيفۀ هر يک را بدانيد.</a:t>
            </a:r>
            <a:endParaRPr lang="fa-IR" sz="2800" dirty="0" smtClean="0">
              <a:latin typeface="Tahoma" pitchFamily="34" charset="0"/>
            </a:endParaRPr>
          </a:p>
          <a:p>
            <a:pPr algn="just" rtl="1">
              <a:buFontTx/>
              <a:buChar char="-"/>
            </a:pPr>
            <a:r>
              <a:rPr lang="ar-SA" sz="2800" dirty="0" smtClean="0">
                <a:latin typeface="Tahoma" pitchFamily="34" charset="0"/>
              </a:rPr>
              <a:t>«آرايه‌هاي پويا» را تعريف کرده و مزيت آن‌ها را نسبت به آرايه‌هاي ايستا ذکر کنيد.</a:t>
            </a:r>
            <a:endParaRPr lang="fa-IR" sz="2800" dirty="0" smtClean="0">
              <a:latin typeface="Tahoma" pitchFamily="34" charset="0"/>
            </a:endParaRPr>
          </a:p>
        </p:txBody>
      </p:sp>
      <p:sp>
        <p:nvSpPr>
          <p:cNvPr id="9" name="Title 8"/>
          <p:cNvSpPr>
            <a:spLocks noGrp="1"/>
          </p:cNvSpPr>
          <p:nvPr>
            <p:ph type="title"/>
          </p:nvPr>
        </p:nvSpPr>
        <p:spPr>
          <a:xfrm>
            <a:off x="529937" y="474954"/>
            <a:ext cx="7086600" cy="596592"/>
          </a:xfrm>
        </p:spPr>
        <p:txBody>
          <a:bodyPr/>
          <a:lstStyle/>
          <a:p>
            <a:pPr algn="just"/>
            <a:r>
              <a:rPr lang="ar-SA" sz="2800" b="1" dirty="0" smtClean="0">
                <a:solidFill>
                  <a:srgbClr val="800000"/>
                </a:solidFill>
                <a:effectLst>
                  <a:outerShdw blurRad="38100" dist="38100" dir="2700000" algn="tl">
                    <a:srgbClr val="000000">
                      <a:alpha val="43137"/>
                    </a:srgbClr>
                  </a:outerShdw>
                </a:effectLst>
                <a:latin typeface="Tahoma" pitchFamily="34" charset="0"/>
              </a:rPr>
              <a:t>هدف‌هاي رفتاري:</a:t>
            </a:r>
            <a:endParaRPr lang="fa-IR" sz="2800" b="1" dirty="0" smtClean="0">
              <a:solidFill>
                <a:srgbClr val="800000"/>
              </a:solidFill>
              <a:effectLst>
                <a:outerShdw blurRad="38100" dist="38100" dir="2700000" algn="tl">
                  <a:srgbClr val="000000">
                    <a:alpha val="43137"/>
                  </a:srgbClr>
                </a:outerShdw>
              </a:effectLst>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5</a:t>
            </a:fld>
            <a:endParaRPr lang="en-US" dirty="0"/>
          </a:p>
        </p:txBody>
      </p:sp>
    </p:spTree>
    <p:extLst>
      <p:ext uri="{BB962C8B-B14F-4D97-AF65-F5344CB8AC3E}">
        <p14:creationId xmlns:p14="http://schemas.microsoft.com/office/powerpoint/2010/main" val="111034035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416320"/>
          </a:xfrm>
          <a:prstGeom prst="rect">
            <a:avLst/>
          </a:prstGeom>
          <a:noFill/>
          <a:ln w="9525">
            <a:noFill/>
            <a:miter lim="800000"/>
            <a:headEnd/>
            <a:tailEnd/>
          </a:ln>
        </p:spPr>
        <p:txBody>
          <a:bodyPr wrap="square">
            <a:spAutoFit/>
          </a:bodyPr>
          <a:lstStyle/>
          <a:p>
            <a:pPr algn="just" rtl="1"/>
            <a:r>
              <a:rPr lang="ar-SA" sz="2400" dirty="0" smtClean="0">
                <a:latin typeface="Tahoma" pitchFamily="34" charset="0"/>
              </a:rPr>
              <a:t>در </a:t>
            </a:r>
            <a:r>
              <a:rPr lang="en-US" sz="2400" dirty="0" smtClean="0">
                <a:latin typeface="Tahoma" pitchFamily="34" charset="0"/>
              </a:rPr>
              <a:t>C++</a:t>
            </a:r>
            <a:r>
              <a:rPr lang="ar-SA" sz="2400" dirty="0" smtClean="0">
                <a:latin typeface="Tahoma" pitchFamily="34" charset="0"/>
              </a:rPr>
              <a:t> براي بدست آوردن آدرس يک متغير مي‌توان از </a:t>
            </a:r>
            <a:r>
              <a:rPr lang="ar-SA" sz="2400" b="1" i="1" dirty="0" smtClean="0">
                <a:latin typeface="Tahoma" pitchFamily="34" charset="0"/>
              </a:rPr>
              <a:t>عملگر ارجاع</a:t>
            </a:r>
            <a:r>
              <a:rPr lang="ar-SA" sz="2400" dirty="0" smtClean="0">
                <a:latin typeface="Tahoma" pitchFamily="34" charset="0"/>
              </a:rPr>
              <a:t>1 </a:t>
            </a:r>
            <a:r>
              <a:rPr lang="en-US" sz="2400" b="1" dirty="0" smtClean="0">
                <a:latin typeface="Tahoma" pitchFamily="34" charset="0"/>
              </a:rPr>
              <a:t>&amp;</a:t>
            </a:r>
            <a:r>
              <a:rPr lang="ar-SA" sz="2400" dirty="0" smtClean="0">
                <a:latin typeface="Tahoma" pitchFamily="34" charset="0"/>
              </a:rPr>
              <a:t> استفاده نمود. به اين عملگر «علمگر آدرس» نيز مي‌گويند. عبارت </a:t>
            </a:r>
            <a:r>
              <a:rPr lang="en-US" sz="2400" dirty="0" smtClean="0">
                <a:latin typeface="Tahoma" pitchFamily="34" charset="0"/>
              </a:rPr>
              <a:t>&amp;n</a:t>
            </a:r>
            <a:r>
              <a:rPr lang="ar-SA" sz="2400" dirty="0" smtClean="0">
                <a:latin typeface="Tahoma" pitchFamily="34" charset="0"/>
              </a:rPr>
              <a:t> آدرس متغير </a:t>
            </a:r>
            <a:r>
              <a:rPr lang="en-US" sz="2400" dirty="0" smtClean="0">
                <a:latin typeface="Tahoma" pitchFamily="34" charset="0"/>
              </a:rPr>
              <a:t>n</a:t>
            </a:r>
            <a:r>
              <a:rPr lang="ar-SA" sz="2400" dirty="0" smtClean="0">
                <a:latin typeface="Tahoma" pitchFamily="34" charset="0"/>
              </a:rPr>
              <a:t> را به دست مي‌دهد.</a:t>
            </a:r>
            <a:r>
              <a:rPr lang="en-US" sz="2400" dirty="0" smtClean="0">
                <a:latin typeface="Tahoma" pitchFamily="34" charset="0"/>
              </a:rPr>
              <a:t> </a:t>
            </a:r>
            <a:endParaRPr lang="fa-IR" sz="2400" dirty="0" smtClean="0">
              <a:latin typeface="Tahoma" pitchFamily="34" charset="0"/>
            </a:endParaRPr>
          </a:p>
          <a:p>
            <a:r>
              <a:rPr lang="en-US" sz="2400" dirty="0" err="1" smtClean="0">
                <a:latin typeface="Tahoma" pitchFamily="34" charset="0"/>
              </a:rPr>
              <a:t>int</a:t>
            </a:r>
            <a:r>
              <a:rPr lang="en-US" sz="2400" dirty="0" smtClean="0">
                <a:latin typeface="Tahoma" pitchFamily="34" charset="0"/>
              </a:rPr>
              <a:t> main()</a:t>
            </a:r>
          </a:p>
          <a:p>
            <a:r>
              <a:rPr lang="en-US" sz="2400" dirty="0" smtClean="0">
                <a:latin typeface="Tahoma" pitchFamily="34" charset="0"/>
              </a:rPr>
              <a:t>{  </a:t>
            </a:r>
            <a:r>
              <a:rPr lang="en-US" sz="2400" dirty="0" err="1" smtClean="0">
                <a:latin typeface="Tahoma" pitchFamily="34" charset="0"/>
              </a:rPr>
              <a:t>int</a:t>
            </a:r>
            <a:r>
              <a:rPr lang="en-US" sz="2400" dirty="0" smtClean="0">
                <a:latin typeface="Tahoma" pitchFamily="34" charset="0"/>
              </a:rPr>
              <a:t> n=44;</a:t>
            </a:r>
          </a:p>
          <a:p>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 n = " &lt;&lt; n &lt;&lt; </a:t>
            </a:r>
            <a:r>
              <a:rPr lang="en-US" sz="2400" dirty="0" err="1" smtClean="0">
                <a:latin typeface="Tahoma" pitchFamily="34" charset="0"/>
              </a:rPr>
              <a:t>endl</a:t>
            </a:r>
            <a:r>
              <a:rPr lang="en-US" sz="2400" dirty="0" smtClean="0">
                <a:latin typeface="Tahoma" pitchFamily="34" charset="0"/>
              </a:rPr>
              <a:t>;</a:t>
            </a:r>
            <a:endParaRPr lang="fa-IR" sz="2400" dirty="0" smtClean="0">
              <a:latin typeface="Tahoma" pitchFamily="34" charset="0"/>
            </a:endParaRPr>
          </a:p>
          <a:p>
            <a:r>
              <a:rPr lang="en-US" sz="2400" dirty="0" smtClean="0">
                <a:latin typeface="Tahoma" pitchFamily="34" charset="0"/>
              </a:rPr>
              <a:t> </a:t>
            </a:r>
            <a:r>
              <a:rPr lang="fa-IR"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"&amp;n = " &lt;&lt; &amp;n &lt;&lt; </a:t>
            </a:r>
            <a:r>
              <a:rPr lang="en-US" sz="2400" dirty="0" err="1" smtClean="0">
                <a:latin typeface="Tahoma" pitchFamily="34" charset="0"/>
              </a:rPr>
              <a:t>endl</a:t>
            </a:r>
            <a:r>
              <a:rPr lang="en-US" sz="2400" dirty="0" smtClean="0">
                <a:latin typeface="Tahoma" pitchFamily="34" charset="0"/>
              </a:rPr>
              <a:t>;</a:t>
            </a:r>
            <a:endParaRPr lang="fa-IR" sz="2400" dirty="0" smtClean="0">
              <a:latin typeface="Tahoma" pitchFamily="34" charset="0"/>
            </a:endParaRPr>
          </a:p>
          <a:p>
            <a:r>
              <a:rPr lang="en-US" sz="2400" dirty="0" smtClean="0">
                <a:latin typeface="Tahoma" pitchFamily="34" charset="0"/>
              </a:rPr>
              <a:t>}</a:t>
            </a:r>
          </a:p>
          <a:p>
            <a:pPr algn="just" rtl="1"/>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solidFill>
                  <a:srgbClr val="FFFF00"/>
                </a:solidFill>
                <a:latin typeface="Tahoma" pitchFamily="34" charset="0"/>
              </a:rPr>
              <a:t>عملگر ارجاع‌</a:t>
            </a:r>
            <a:endParaRPr lang="en-US" dirty="0"/>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6</a:t>
            </a:fld>
            <a:endParaRPr lang="en-US" dirty="0"/>
          </a:p>
        </p:txBody>
      </p:sp>
      <p:sp>
        <p:nvSpPr>
          <p:cNvPr id="10" name="Text Box 5"/>
          <p:cNvSpPr txBox="1">
            <a:spLocks noChangeArrowheads="1"/>
          </p:cNvSpPr>
          <p:nvPr/>
        </p:nvSpPr>
        <p:spPr bwMode="auto">
          <a:xfrm>
            <a:off x="357158" y="5143512"/>
            <a:ext cx="7740650" cy="703263"/>
          </a:xfrm>
          <a:prstGeom prst="rect">
            <a:avLst/>
          </a:prstGeom>
          <a:solidFill>
            <a:srgbClr val="C0C0C0"/>
          </a:solidFill>
          <a:ln w="12700" cap="sq" algn="ctr">
            <a:noFill/>
            <a:miter lim="800000"/>
            <a:headEnd/>
            <a:tailEnd/>
          </a:ln>
        </p:spPr>
        <p:txBody>
          <a:bodyPr lIns="90000" tIns="46800" rIns="90000" bIns="46800">
            <a:spAutoFit/>
          </a:bodyPr>
          <a:lstStyle/>
          <a:p>
            <a:r>
              <a:rPr lang="en-US" sz="1600" b="1">
                <a:solidFill>
                  <a:srgbClr val="A50021"/>
                </a:solidFill>
                <a:latin typeface="Tahoma" pitchFamily="34" charset="0"/>
              </a:rPr>
              <a:t>n = 44</a:t>
            </a:r>
            <a:endParaRPr lang="fa-IR" sz="1600" b="1">
              <a:solidFill>
                <a:srgbClr val="A50021"/>
              </a:solidFill>
              <a:latin typeface="Tahoma" pitchFamily="34" charset="0"/>
            </a:endParaRPr>
          </a:p>
          <a:p>
            <a:r>
              <a:rPr lang="fa-IR" sz="1600" b="1">
                <a:solidFill>
                  <a:srgbClr val="A50021"/>
                </a:solidFill>
                <a:latin typeface="Tahoma" pitchFamily="34" charset="0"/>
              </a:rPr>
              <a:t>&amp;</a:t>
            </a:r>
            <a:r>
              <a:rPr lang="en-US" sz="1600" b="1">
                <a:solidFill>
                  <a:srgbClr val="A50021"/>
                </a:solidFill>
                <a:latin typeface="Tahoma" pitchFamily="34" charset="0"/>
              </a:rPr>
              <a:t>n = 0x00c9fdc3</a:t>
            </a: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4154984"/>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يك «ارجاع» يك اسم مستعار يا واژۀ مترادف براي متغير ديگر است.</a:t>
            </a:r>
            <a:endParaRPr lang="fa-IR" sz="2400" b="1" dirty="0" smtClean="0">
              <a:latin typeface="Tahoma" pitchFamily="34" charset="0"/>
            </a:endParaRPr>
          </a:p>
          <a:p>
            <a:pPr algn="just" rtl="1"/>
            <a:r>
              <a:rPr lang="ar-SA" sz="2400" b="1" dirty="0" smtClean="0">
                <a:latin typeface="Tahoma" pitchFamily="34" charset="0"/>
              </a:rPr>
              <a:t> نحو اعلان يک ارجاع به شکل زير است:</a:t>
            </a:r>
            <a:endParaRPr lang="fa-IR" sz="2400" b="1" dirty="0" smtClean="0">
              <a:latin typeface="Tahoma" pitchFamily="34" charset="0"/>
            </a:endParaRPr>
          </a:p>
          <a:p>
            <a:pPr algn="just"/>
            <a:r>
              <a:rPr lang="en-US" sz="2400" i="1" dirty="0" smtClean="0">
                <a:solidFill>
                  <a:srgbClr val="000000"/>
                </a:solidFill>
                <a:latin typeface="Tahoma" pitchFamily="34" charset="0"/>
              </a:rPr>
              <a:t>type&amp;</a:t>
            </a:r>
            <a:r>
              <a:rPr lang="en-US" sz="2400" dirty="0" smtClean="0">
                <a:solidFill>
                  <a:srgbClr val="800000"/>
                </a:solidFill>
                <a:latin typeface="Tahoma" pitchFamily="34" charset="0"/>
              </a:rPr>
              <a:t> </a:t>
            </a:r>
            <a:r>
              <a:rPr lang="en-US" sz="2400" dirty="0" err="1" smtClean="0">
                <a:solidFill>
                  <a:srgbClr val="800000"/>
                </a:solidFill>
                <a:latin typeface="Tahoma" pitchFamily="34" charset="0"/>
              </a:rPr>
              <a:t>ref_name</a:t>
            </a:r>
            <a:r>
              <a:rPr lang="en-US" sz="2400" dirty="0" smtClean="0">
                <a:solidFill>
                  <a:srgbClr val="800000"/>
                </a:solidFill>
                <a:latin typeface="Tahoma" pitchFamily="34" charset="0"/>
              </a:rPr>
              <a:t> = </a:t>
            </a:r>
            <a:r>
              <a:rPr lang="en-US" sz="2400" i="1" dirty="0" err="1" smtClean="0">
                <a:solidFill>
                  <a:srgbClr val="800000"/>
                </a:solidFill>
                <a:latin typeface="Tahoma" pitchFamily="34" charset="0"/>
              </a:rPr>
              <a:t>var_name</a:t>
            </a:r>
            <a:r>
              <a:rPr lang="en-US" sz="2400" dirty="0" smtClean="0">
                <a:solidFill>
                  <a:srgbClr val="800000"/>
                </a:solidFill>
                <a:latin typeface="Tahoma" pitchFamily="34" charset="0"/>
              </a:rPr>
              <a:t>;</a:t>
            </a:r>
            <a:r>
              <a:rPr lang="en-US" sz="2400" dirty="0" smtClean="0">
                <a:latin typeface="Tahoma" pitchFamily="34" charset="0"/>
              </a:rPr>
              <a:t> </a:t>
            </a:r>
          </a:p>
          <a:p>
            <a:pPr algn="just" rtl="1"/>
            <a:endParaRPr lang="fa-IR" sz="2400" b="1" i="1" dirty="0" smtClean="0">
              <a:solidFill>
                <a:srgbClr val="000000"/>
              </a:solidFill>
              <a:latin typeface="Tahoma" pitchFamily="34" charset="0"/>
            </a:endParaRPr>
          </a:p>
          <a:p>
            <a:pPr algn="just" rtl="1"/>
            <a:r>
              <a:rPr lang="en-US" sz="2400" b="1" i="1" dirty="0" smtClean="0">
                <a:solidFill>
                  <a:srgbClr val="000000"/>
                </a:solidFill>
                <a:latin typeface="Tahoma" pitchFamily="34" charset="0"/>
              </a:rPr>
              <a:t>Type</a:t>
            </a:r>
            <a:r>
              <a:rPr lang="fa-IR" sz="2400" b="1" i="1" dirty="0" smtClean="0">
                <a:solidFill>
                  <a:srgbClr val="000000"/>
                </a:solidFill>
                <a:latin typeface="Tahoma" pitchFamily="34" charset="0"/>
              </a:rPr>
              <a:t> </a:t>
            </a:r>
            <a:r>
              <a:rPr lang="ar-SA" sz="2400" b="1" dirty="0" smtClean="0">
                <a:latin typeface="Tahoma" pitchFamily="34" charset="0"/>
              </a:rPr>
              <a:t>نوع متغير است، </a:t>
            </a:r>
            <a:r>
              <a:rPr lang="en-US" sz="2400" b="1" dirty="0" err="1" smtClean="0">
                <a:solidFill>
                  <a:srgbClr val="000000"/>
                </a:solidFill>
                <a:latin typeface="Tahoma" pitchFamily="34" charset="0"/>
              </a:rPr>
              <a:t>ref_name</a:t>
            </a:r>
            <a:r>
              <a:rPr lang="ar-SA" sz="2400" b="1" dirty="0" smtClean="0">
                <a:latin typeface="Tahoma" pitchFamily="34" charset="0"/>
              </a:rPr>
              <a:t> نام مستعار است و </a:t>
            </a:r>
            <a:r>
              <a:rPr lang="en-US" sz="2400" b="1" i="1" dirty="0" err="1" smtClean="0">
                <a:solidFill>
                  <a:srgbClr val="000000"/>
                </a:solidFill>
                <a:latin typeface="Tahoma" pitchFamily="34" charset="0"/>
              </a:rPr>
              <a:t>var</a:t>
            </a:r>
            <a:r>
              <a:rPr lang="en-US" sz="2400" b="1" dirty="0" err="1" smtClean="0">
                <a:solidFill>
                  <a:srgbClr val="000000"/>
                </a:solidFill>
                <a:latin typeface="Tahoma" pitchFamily="34" charset="0"/>
              </a:rPr>
              <a:t>_</a:t>
            </a:r>
            <a:r>
              <a:rPr lang="en-US" sz="2400" b="1" i="1" dirty="0" err="1" smtClean="0">
                <a:solidFill>
                  <a:srgbClr val="000000"/>
                </a:solidFill>
                <a:latin typeface="Tahoma" pitchFamily="34" charset="0"/>
              </a:rPr>
              <a:t>name</a:t>
            </a:r>
            <a:r>
              <a:rPr lang="ar-SA" sz="2400" b="1" dirty="0" smtClean="0">
                <a:latin typeface="Tahoma" pitchFamily="34" charset="0"/>
              </a:rPr>
              <a:t> نام متغيري است که مي‌خواهيم براي آن نام مستعار بسازيم. براي مثال در اعلان :</a:t>
            </a:r>
            <a:endParaRPr lang="en-US" sz="2400" b="1" dirty="0" smtClean="0">
              <a:latin typeface="Tahoma" pitchFamily="34" charset="0"/>
            </a:endParaRPr>
          </a:p>
          <a:p>
            <a:pPr algn="just"/>
            <a:r>
              <a:rPr lang="en-US" sz="2400" b="1" dirty="0" err="1" smtClean="0">
                <a:solidFill>
                  <a:srgbClr val="000000"/>
                </a:solidFill>
                <a:latin typeface="Tahoma" pitchFamily="34" charset="0"/>
              </a:rPr>
              <a:t>int</a:t>
            </a:r>
            <a:r>
              <a:rPr lang="en-US" sz="2400" b="1" dirty="0" smtClean="0">
                <a:solidFill>
                  <a:srgbClr val="000000"/>
                </a:solidFill>
                <a:latin typeface="Tahoma" pitchFamily="34" charset="0"/>
              </a:rPr>
              <a:t>&amp; </a:t>
            </a:r>
            <a:r>
              <a:rPr lang="en-US" sz="2400" b="1" dirty="0" err="1" smtClean="0">
                <a:solidFill>
                  <a:srgbClr val="000000"/>
                </a:solidFill>
                <a:latin typeface="Tahoma" pitchFamily="34" charset="0"/>
              </a:rPr>
              <a:t>rn</a:t>
            </a:r>
            <a:r>
              <a:rPr lang="en-US" sz="2400" b="1" dirty="0" smtClean="0">
                <a:solidFill>
                  <a:srgbClr val="000000"/>
                </a:solidFill>
                <a:latin typeface="Tahoma" pitchFamily="34" charset="0"/>
              </a:rPr>
              <a:t>=n;</a:t>
            </a:r>
            <a:r>
              <a:rPr lang="en-US" sz="2400" dirty="0" smtClean="0">
                <a:solidFill>
                  <a:srgbClr val="000000"/>
                </a:solidFill>
                <a:latin typeface="Tahoma" pitchFamily="34" charset="0"/>
              </a:rPr>
              <a:t>   // r is a synonym for n</a:t>
            </a:r>
            <a:endParaRPr lang="en-US" sz="2400" b="1" dirty="0" smtClean="0">
              <a:solidFill>
                <a:srgbClr val="000000"/>
              </a:solidFill>
              <a:latin typeface="Tahoma" pitchFamily="34" charset="0"/>
            </a:endParaRPr>
          </a:p>
          <a:p>
            <a:pPr algn="just" rtl="1"/>
            <a:r>
              <a:rPr lang="en-US" sz="2400" b="1" dirty="0" err="1" smtClean="0">
                <a:solidFill>
                  <a:srgbClr val="000000"/>
                </a:solidFill>
                <a:latin typeface="Tahoma" pitchFamily="34" charset="0"/>
              </a:rPr>
              <a:t>rn</a:t>
            </a:r>
            <a:r>
              <a:rPr lang="fa-IR" sz="2400" b="1" dirty="0" smtClean="0">
                <a:latin typeface="Tahoma" pitchFamily="34" charset="0"/>
              </a:rPr>
              <a:t> </a:t>
            </a:r>
            <a:r>
              <a:rPr lang="ar-SA" sz="2400" b="1" dirty="0" smtClean="0">
                <a:latin typeface="Tahoma" pitchFamily="34" charset="0"/>
              </a:rPr>
              <a:t>يک ارجاع يا نام مستعار براي </a:t>
            </a:r>
            <a:r>
              <a:rPr lang="en-US" sz="2400" b="1" dirty="0" smtClean="0">
                <a:solidFill>
                  <a:srgbClr val="000000"/>
                </a:solidFill>
                <a:latin typeface="Tahoma" pitchFamily="34" charset="0"/>
              </a:rPr>
              <a:t>n</a:t>
            </a:r>
            <a:r>
              <a:rPr lang="fa-IR" sz="2400" b="1" dirty="0" smtClean="0">
                <a:latin typeface="Tahoma" pitchFamily="34" charset="0"/>
              </a:rPr>
              <a:t> </a:t>
            </a:r>
            <a:r>
              <a:rPr lang="ar-SA" sz="2400" b="1" dirty="0" smtClean="0">
                <a:latin typeface="Tahoma" pitchFamily="34" charset="0"/>
              </a:rPr>
              <a:t>است. البته </a:t>
            </a:r>
            <a:r>
              <a:rPr lang="en-US" sz="2400" b="1" dirty="0" smtClean="0">
                <a:solidFill>
                  <a:srgbClr val="000000"/>
                </a:solidFill>
                <a:latin typeface="Tahoma" pitchFamily="34" charset="0"/>
              </a:rPr>
              <a:t>n</a:t>
            </a:r>
            <a:r>
              <a:rPr lang="ar-SA" sz="2400" b="1" dirty="0" smtClean="0">
                <a:latin typeface="Tahoma" pitchFamily="34" charset="0"/>
              </a:rPr>
              <a:t> بايد قبلا اعلان شده باشد.</a:t>
            </a:r>
            <a:endParaRPr lang="en-US" sz="2400" b="1" dirty="0" smtClean="0">
              <a:latin typeface="Tahoma" pitchFamily="34" charset="0"/>
            </a:endParaRPr>
          </a:p>
          <a:p>
            <a:pPr algn="just" rtl="1"/>
            <a:endParaRPr lang="en-US" sz="2400" b="1"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solidFill>
                  <a:srgbClr val="FFFF00"/>
                </a:solidFill>
                <a:latin typeface="Tahoma" pitchFamily="34" charset="0"/>
              </a:rPr>
              <a:t>ارجاع‌ها</a:t>
            </a:r>
            <a:endParaRPr lang="en-US" dirty="0"/>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7</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785652"/>
          </a:xfrm>
          <a:prstGeom prst="rect">
            <a:avLst/>
          </a:prstGeom>
          <a:noFill/>
          <a:ln w="9525">
            <a:noFill/>
            <a:miter lim="800000"/>
            <a:headEnd/>
            <a:tailEnd/>
          </a:ln>
        </p:spPr>
        <p:txBody>
          <a:bodyPr wrap="square">
            <a:spAutoFit/>
          </a:bodyPr>
          <a:lstStyle/>
          <a:p>
            <a:pPr algn="r" rtl="1"/>
            <a:r>
              <a:rPr lang="ar-SA" sz="2400" b="1" dirty="0" smtClean="0">
                <a:latin typeface="Tahoma" pitchFamily="34" charset="0"/>
              </a:rPr>
              <a:t>در برنامۀ زير </a:t>
            </a:r>
            <a:r>
              <a:rPr lang="en-US" sz="2400" b="1" dirty="0" err="1" smtClean="0">
                <a:solidFill>
                  <a:srgbClr val="000000"/>
                </a:solidFill>
                <a:latin typeface="Tahoma" pitchFamily="34" charset="0"/>
              </a:rPr>
              <a:t>rn</a:t>
            </a:r>
            <a:r>
              <a:rPr lang="fa-IR" sz="2400" b="1" dirty="0" smtClean="0">
                <a:latin typeface="Tahoma" pitchFamily="34" charset="0"/>
              </a:rPr>
              <a:t>  </a:t>
            </a:r>
            <a:r>
              <a:rPr lang="ar-SA" sz="2400" b="1" dirty="0" smtClean="0">
                <a:latin typeface="Tahoma" pitchFamily="34" charset="0"/>
              </a:rPr>
              <a:t>به عنوان يک ارجاع به </a:t>
            </a:r>
            <a:r>
              <a:rPr lang="en-US" sz="2400" b="1" dirty="0" smtClean="0">
                <a:solidFill>
                  <a:srgbClr val="FF9900"/>
                </a:solidFill>
                <a:latin typeface="Tahoma" pitchFamily="34" charset="0"/>
              </a:rPr>
              <a:t>n</a:t>
            </a:r>
            <a:r>
              <a:rPr lang="ar-SA" sz="2400" b="1" dirty="0" smtClean="0">
                <a:latin typeface="Tahoma" pitchFamily="34" charset="0"/>
              </a:rPr>
              <a:t> اعلان مي‌شود:</a:t>
            </a:r>
            <a:endParaRPr lang="en-US" sz="2400" dirty="0" smtClean="0">
              <a:latin typeface="Tahoma" pitchFamily="34" charset="0"/>
            </a:endParaRPr>
          </a:p>
          <a:p>
            <a:r>
              <a:rPr lang="en-US" sz="2400" dirty="0" err="1" smtClean="0">
                <a:latin typeface="Tahoma" pitchFamily="34" charset="0"/>
              </a:rPr>
              <a:t>int</a:t>
            </a:r>
            <a:r>
              <a:rPr lang="en-US" sz="2400" dirty="0" smtClean="0">
                <a:latin typeface="Tahoma" pitchFamily="34" charset="0"/>
              </a:rPr>
              <a:t> main()</a:t>
            </a:r>
          </a:p>
          <a:p>
            <a:r>
              <a:rPr lang="en-US" sz="2400" dirty="0" smtClean="0">
                <a:latin typeface="Tahoma" pitchFamily="34" charset="0"/>
              </a:rPr>
              <a:t>{  </a:t>
            </a:r>
            <a:r>
              <a:rPr lang="en-US" sz="2400" dirty="0" err="1" smtClean="0">
                <a:latin typeface="Tahoma" pitchFamily="34" charset="0"/>
              </a:rPr>
              <a:t>int</a:t>
            </a:r>
            <a:r>
              <a:rPr lang="en-US" sz="2400" dirty="0" smtClean="0">
                <a:latin typeface="Tahoma" pitchFamily="34" charset="0"/>
              </a:rPr>
              <a:t> </a:t>
            </a:r>
            <a:r>
              <a:rPr lang="en-US" sz="2400" dirty="0" smtClean="0">
                <a:solidFill>
                  <a:srgbClr val="FF9900"/>
                </a:solidFill>
                <a:latin typeface="Tahoma" pitchFamily="34" charset="0"/>
              </a:rPr>
              <a:t>n</a:t>
            </a:r>
            <a:r>
              <a:rPr lang="en-US" sz="2400" dirty="0" smtClean="0">
                <a:latin typeface="Tahoma" pitchFamily="34" charset="0"/>
              </a:rPr>
              <a:t>=44;</a:t>
            </a:r>
          </a:p>
          <a:p>
            <a:r>
              <a:rPr lang="en-US" sz="2400" dirty="0" smtClean="0">
                <a:latin typeface="Tahoma" pitchFamily="34" charset="0"/>
              </a:rPr>
              <a:t>   </a:t>
            </a:r>
            <a:r>
              <a:rPr lang="en-US" sz="2400" b="1" dirty="0" err="1" smtClean="0">
                <a:latin typeface="Tahoma" pitchFamily="34" charset="0"/>
              </a:rPr>
              <a:t>int</a:t>
            </a:r>
            <a:r>
              <a:rPr lang="en-US" sz="2400" b="1" dirty="0" smtClean="0">
                <a:latin typeface="Tahoma" pitchFamily="34" charset="0"/>
              </a:rPr>
              <a:t>&amp; </a:t>
            </a:r>
            <a:r>
              <a:rPr lang="en-US" sz="2400" b="1" dirty="0" err="1" smtClean="0">
                <a:solidFill>
                  <a:srgbClr val="000000"/>
                </a:solidFill>
                <a:latin typeface="Tahoma" pitchFamily="34" charset="0"/>
              </a:rPr>
              <a:t>rn</a:t>
            </a:r>
            <a:r>
              <a:rPr lang="en-US" sz="2400" b="1" dirty="0" smtClean="0">
                <a:latin typeface="Tahoma" pitchFamily="34" charset="0"/>
              </a:rPr>
              <a:t>=</a:t>
            </a:r>
            <a:r>
              <a:rPr lang="en-US" sz="2400" b="1" dirty="0" smtClean="0">
                <a:solidFill>
                  <a:srgbClr val="FF9900"/>
                </a:solidFill>
                <a:latin typeface="Tahoma" pitchFamily="34" charset="0"/>
              </a:rPr>
              <a:t>n</a:t>
            </a:r>
            <a:r>
              <a:rPr lang="en-US" sz="2400" dirty="0" smtClean="0">
                <a:latin typeface="Tahoma" pitchFamily="34" charset="0"/>
              </a:rPr>
              <a:t>;     // </a:t>
            </a:r>
            <a:r>
              <a:rPr lang="en-US" sz="2400" dirty="0" err="1" smtClean="0">
                <a:latin typeface="Tahoma" pitchFamily="34" charset="0"/>
              </a:rPr>
              <a:t>rn</a:t>
            </a:r>
            <a:r>
              <a:rPr lang="en-US" sz="2400" dirty="0" smtClean="0">
                <a:latin typeface="Tahoma" pitchFamily="34" charset="0"/>
              </a:rPr>
              <a:t> is a synonym for n</a:t>
            </a:r>
          </a:p>
          <a:p>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"n = " &lt;&lt; n &lt;&lt; ", </a:t>
            </a:r>
            <a:r>
              <a:rPr lang="en-US" sz="2400" dirty="0" err="1" smtClean="0">
                <a:latin typeface="Tahoma" pitchFamily="34" charset="0"/>
              </a:rPr>
              <a:t>rn</a:t>
            </a:r>
            <a:r>
              <a:rPr lang="en-US" sz="2400" dirty="0" smtClean="0">
                <a:latin typeface="Tahoma" pitchFamily="34" charset="0"/>
              </a:rPr>
              <a:t> = " &lt;&lt; </a:t>
            </a:r>
            <a:r>
              <a:rPr lang="en-US" sz="2400" dirty="0" err="1" smtClean="0">
                <a:latin typeface="Tahoma" pitchFamily="34" charset="0"/>
              </a:rPr>
              <a:t>rn</a:t>
            </a:r>
            <a:r>
              <a:rPr lang="en-US" sz="2400" dirty="0" smtClean="0">
                <a:latin typeface="Tahoma" pitchFamily="34" charset="0"/>
              </a:rPr>
              <a:t> &lt;&lt; </a:t>
            </a:r>
            <a:r>
              <a:rPr lang="en-US" sz="2400" dirty="0" err="1" smtClean="0">
                <a:latin typeface="Tahoma" pitchFamily="34" charset="0"/>
              </a:rPr>
              <a:t>endl</a:t>
            </a:r>
            <a:r>
              <a:rPr lang="en-US" sz="2400" dirty="0" smtClean="0">
                <a:latin typeface="Tahoma" pitchFamily="34" charset="0"/>
              </a:rPr>
              <a:t>;</a:t>
            </a:r>
          </a:p>
          <a:p>
            <a:r>
              <a:rPr lang="en-US" sz="2400" dirty="0" smtClean="0">
                <a:latin typeface="Tahoma" pitchFamily="34" charset="0"/>
              </a:rPr>
              <a:t>   --n;</a:t>
            </a:r>
          </a:p>
          <a:p>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"n = " &lt;&lt; n &lt;&lt; ", </a:t>
            </a:r>
            <a:r>
              <a:rPr lang="en-US" sz="2400" dirty="0" err="1" smtClean="0">
                <a:latin typeface="Tahoma" pitchFamily="34" charset="0"/>
              </a:rPr>
              <a:t>rn</a:t>
            </a:r>
            <a:r>
              <a:rPr lang="en-US" sz="2400" dirty="0" smtClean="0">
                <a:latin typeface="Tahoma" pitchFamily="34" charset="0"/>
              </a:rPr>
              <a:t> = " &lt;&lt; </a:t>
            </a:r>
            <a:r>
              <a:rPr lang="en-US" sz="2400" dirty="0" err="1" smtClean="0">
                <a:latin typeface="Tahoma" pitchFamily="34" charset="0"/>
              </a:rPr>
              <a:t>rn</a:t>
            </a:r>
            <a:r>
              <a:rPr lang="en-US" sz="2400" dirty="0" smtClean="0">
                <a:latin typeface="Tahoma" pitchFamily="34" charset="0"/>
              </a:rPr>
              <a:t> &lt;&lt; </a:t>
            </a:r>
            <a:r>
              <a:rPr lang="en-US" sz="2400" dirty="0" err="1" smtClean="0">
                <a:latin typeface="Tahoma" pitchFamily="34" charset="0"/>
              </a:rPr>
              <a:t>endl</a:t>
            </a:r>
            <a:r>
              <a:rPr lang="en-US" sz="2400" dirty="0" smtClean="0">
                <a:latin typeface="Tahoma" pitchFamily="34" charset="0"/>
              </a:rPr>
              <a:t>;</a:t>
            </a:r>
          </a:p>
          <a:p>
            <a:r>
              <a:rPr lang="en-US" sz="2400" dirty="0" smtClean="0">
                <a:latin typeface="Tahoma" pitchFamily="34" charset="0"/>
              </a:rPr>
              <a:t>   </a:t>
            </a:r>
            <a:r>
              <a:rPr lang="en-US" sz="2400" b="1" dirty="0" err="1" smtClean="0">
                <a:solidFill>
                  <a:srgbClr val="000000"/>
                </a:solidFill>
                <a:latin typeface="Tahoma" pitchFamily="34" charset="0"/>
              </a:rPr>
              <a:t>rn</a:t>
            </a:r>
            <a:r>
              <a:rPr lang="en-US" sz="2400" dirty="0" smtClean="0">
                <a:latin typeface="Tahoma" pitchFamily="34" charset="0"/>
              </a:rPr>
              <a:t> *= 2;</a:t>
            </a:r>
          </a:p>
          <a:p>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"n = " &lt;&lt; n &lt;&lt; ", </a:t>
            </a:r>
            <a:r>
              <a:rPr lang="en-US" sz="2400" dirty="0" err="1" smtClean="0">
                <a:latin typeface="Tahoma" pitchFamily="34" charset="0"/>
              </a:rPr>
              <a:t>rn</a:t>
            </a:r>
            <a:r>
              <a:rPr lang="en-US" sz="2400" dirty="0" smtClean="0">
                <a:latin typeface="Tahoma" pitchFamily="34" charset="0"/>
              </a:rPr>
              <a:t> = " &lt;&lt; </a:t>
            </a:r>
            <a:r>
              <a:rPr lang="en-US" sz="2400" dirty="0" err="1" smtClean="0">
                <a:latin typeface="Tahoma" pitchFamily="34" charset="0"/>
              </a:rPr>
              <a:t>rn</a:t>
            </a:r>
            <a:r>
              <a:rPr lang="en-US" sz="2400" dirty="0" smtClean="0">
                <a:latin typeface="Tahoma" pitchFamily="34" charset="0"/>
              </a:rPr>
              <a:t> &lt;&lt; </a:t>
            </a:r>
            <a:r>
              <a:rPr lang="en-US" sz="2400" dirty="0" err="1" smtClean="0">
                <a:latin typeface="Tahoma" pitchFamily="34" charset="0"/>
              </a:rPr>
              <a:t>endl</a:t>
            </a:r>
            <a:r>
              <a:rPr lang="en-US" sz="2400" dirty="0" smtClean="0">
                <a:latin typeface="Tahoma" pitchFamily="34" charset="0"/>
              </a:rPr>
              <a:t>;</a:t>
            </a:r>
          </a:p>
          <a:p>
            <a:r>
              <a:rPr lang="en-US" sz="2400" dirty="0" smtClean="0">
                <a:latin typeface="Tahoma" pitchFamily="34" charset="0"/>
              </a:rPr>
              <a:t>}</a:t>
            </a:r>
            <a:endParaRPr lang="en-US" sz="2400"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ar-SA" sz="2800" b="1" dirty="0" smtClean="0">
                <a:latin typeface="Tahoma" pitchFamily="34" charset="0"/>
              </a:rPr>
              <a:t>مثال‌</a:t>
            </a:r>
            <a:r>
              <a:rPr lang="fa-IR" sz="2800" b="1" dirty="0" smtClean="0">
                <a:latin typeface="Tahoma" pitchFamily="34" charset="0"/>
              </a:rPr>
              <a:t>: ا</a:t>
            </a:r>
            <a:r>
              <a:rPr lang="ar-SA" sz="2800" b="1" dirty="0" smtClean="0">
                <a:latin typeface="Tahoma" pitchFamily="34" charset="0"/>
              </a:rPr>
              <a:t>ستفاده از ارجاع‌ها</a:t>
            </a:r>
            <a:endParaRPr lang="fa-IR" sz="28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8</a:t>
            </a:fld>
            <a:endParaRPr lang="en-US" dirty="0"/>
          </a:p>
        </p:txBody>
      </p:sp>
      <p:sp>
        <p:nvSpPr>
          <p:cNvPr id="6" name="Text Box 3"/>
          <p:cNvSpPr txBox="1">
            <a:spLocks noChangeArrowheads="1"/>
          </p:cNvSpPr>
          <p:nvPr/>
        </p:nvSpPr>
        <p:spPr bwMode="auto">
          <a:xfrm>
            <a:off x="3786182" y="5500702"/>
            <a:ext cx="5113338" cy="1017579"/>
          </a:xfrm>
          <a:prstGeom prst="rect">
            <a:avLst/>
          </a:prstGeom>
          <a:solidFill>
            <a:srgbClr val="C0C0C0"/>
          </a:solidFill>
          <a:ln w="12700" cap="sq" algn="ctr">
            <a:noFill/>
            <a:miter lim="800000"/>
            <a:headEnd/>
            <a:tailEnd/>
          </a:ln>
        </p:spPr>
        <p:txBody>
          <a:bodyPr wrap="square" lIns="90000" tIns="46800" rIns="90000" bIns="46800">
            <a:spAutoFit/>
          </a:bodyPr>
          <a:lstStyle/>
          <a:p>
            <a:r>
              <a:rPr lang="en-US" sz="2000">
                <a:solidFill>
                  <a:srgbClr val="000000"/>
                </a:solidFill>
                <a:latin typeface="Tahoma" pitchFamily="34" charset="0"/>
              </a:rPr>
              <a:t>n = 44, rn = 44</a:t>
            </a:r>
          </a:p>
          <a:p>
            <a:r>
              <a:rPr lang="en-US" sz="2000">
                <a:solidFill>
                  <a:srgbClr val="000000"/>
                </a:solidFill>
                <a:latin typeface="Tahoma" pitchFamily="34" charset="0"/>
              </a:rPr>
              <a:t>n = 43, rn = 43</a:t>
            </a:r>
          </a:p>
          <a:p>
            <a:r>
              <a:rPr lang="en-US" sz="2000">
                <a:solidFill>
                  <a:srgbClr val="000000"/>
                </a:solidFill>
                <a:latin typeface="Tahoma" pitchFamily="34" charset="0"/>
              </a:rPr>
              <a:t>n = 86, rn = 86 </a:t>
            </a: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1384995"/>
          </a:xfrm>
          <a:prstGeom prst="rect">
            <a:avLst/>
          </a:prstGeom>
          <a:noFill/>
          <a:ln w="9525">
            <a:noFill/>
            <a:miter lim="800000"/>
            <a:headEnd/>
            <a:tailEnd/>
          </a:ln>
        </p:spPr>
        <p:txBody>
          <a:bodyPr wrap="square">
            <a:spAutoFit/>
          </a:bodyPr>
          <a:lstStyle/>
          <a:p>
            <a:pPr algn="just" rtl="1"/>
            <a:r>
              <a:rPr lang="en-US" sz="2800" b="1" dirty="0" smtClean="0">
                <a:solidFill>
                  <a:srgbClr val="FF9900"/>
                </a:solidFill>
                <a:latin typeface="Tahoma" pitchFamily="34" charset="0"/>
              </a:rPr>
              <a:t>n</a:t>
            </a:r>
            <a:r>
              <a:rPr lang="ar-SA" sz="2800" b="1" dirty="0" smtClean="0">
                <a:latin typeface="Tahoma" pitchFamily="34" charset="0"/>
              </a:rPr>
              <a:t> و </a:t>
            </a:r>
            <a:r>
              <a:rPr lang="en-US" sz="2800" b="1" dirty="0" err="1" smtClean="0">
                <a:solidFill>
                  <a:srgbClr val="000000"/>
                </a:solidFill>
                <a:latin typeface="Tahoma" pitchFamily="34" charset="0"/>
              </a:rPr>
              <a:t>rn</a:t>
            </a:r>
            <a:r>
              <a:rPr lang="ar-SA" sz="2800" b="1" dirty="0" smtClean="0">
                <a:latin typeface="Tahoma" pitchFamily="34" charset="0"/>
              </a:rPr>
              <a:t> نام‌هاي متفاوتي براي يک متغير است. اين دو هميشه مقدار يکساني دارند. اگر </a:t>
            </a:r>
            <a:r>
              <a:rPr lang="en-US" sz="2800" b="1" dirty="0" smtClean="0">
                <a:solidFill>
                  <a:srgbClr val="FF9900"/>
                </a:solidFill>
                <a:latin typeface="Tahoma" pitchFamily="34" charset="0"/>
              </a:rPr>
              <a:t>n</a:t>
            </a:r>
            <a:r>
              <a:rPr lang="ar-SA" sz="2800" b="1" dirty="0" smtClean="0">
                <a:latin typeface="Tahoma" pitchFamily="34" charset="0"/>
              </a:rPr>
              <a:t> کاسته شود، </a:t>
            </a:r>
            <a:r>
              <a:rPr lang="en-US" sz="2800" b="1" dirty="0" err="1" smtClean="0">
                <a:solidFill>
                  <a:srgbClr val="000000"/>
                </a:solidFill>
                <a:latin typeface="Tahoma" pitchFamily="34" charset="0"/>
              </a:rPr>
              <a:t>rn</a:t>
            </a:r>
            <a:r>
              <a:rPr lang="ar-SA" sz="2800" b="1" dirty="0" smtClean="0">
                <a:latin typeface="Tahoma" pitchFamily="34" charset="0"/>
              </a:rPr>
              <a:t> نيز کاسته شده و اگر </a:t>
            </a:r>
            <a:r>
              <a:rPr lang="en-US" sz="2800" b="1" dirty="0" err="1" smtClean="0">
                <a:solidFill>
                  <a:srgbClr val="000000"/>
                </a:solidFill>
                <a:latin typeface="Tahoma" pitchFamily="34" charset="0"/>
              </a:rPr>
              <a:t>rn</a:t>
            </a:r>
            <a:r>
              <a:rPr lang="ar-SA" sz="2800" b="1" dirty="0" smtClean="0">
                <a:latin typeface="Tahoma" pitchFamily="34" charset="0"/>
              </a:rPr>
              <a:t> افزايش يابد، </a:t>
            </a:r>
            <a:r>
              <a:rPr lang="en-US" sz="2800" b="1" dirty="0" smtClean="0">
                <a:solidFill>
                  <a:srgbClr val="FF9900"/>
                </a:solidFill>
                <a:latin typeface="Tahoma" pitchFamily="34" charset="0"/>
              </a:rPr>
              <a:t>n</a:t>
            </a:r>
            <a:r>
              <a:rPr lang="ar-SA" sz="2800" b="1" dirty="0" smtClean="0">
                <a:latin typeface="Tahoma" pitchFamily="34" charset="0"/>
              </a:rPr>
              <a:t> نيز افزايش يافته است.</a:t>
            </a:r>
            <a:endParaRPr lang="en-US" sz="2800" b="1" dirty="0">
              <a:latin typeface="Tahoma" pitchFamily="34" charset="0"/>
            </a:endParaRPr>
          </a:p>
        </p:txBody>
      </p:sp>
      <p:sp>
        <p:nvSpPr>
          <p:cNvPr id="9" name="Title 8"/>
          <p:cNvSpPr>
            <a:spLocks noGrp="1"/>
          </p:cNvSpPr>
          <p:nvPr>
            <p:ph type="title"/>
          </p:nvPr>
        </p:nvSpPr>
        <p:spPr>
          <a:xfrm>
            <a:off x="529937" y="500042"/>
            <a:ext cx="7086600" cy="760722"/>
          </a:xfrm>
        </p:spPr>
        <p:txBody>
          <a:bodyPr/>
          <a:lstStyle/>
          <a:p>
            <a:pPr algn="just"/>
            <a:r>
              <a:rPr lang="fa-IR" sz="2800" b="1" dirty="0" smtClean="0">
                <a:latin typeface="Tahoma" pitchFamily="34" charset="0"/>
              </a:rPr>
              <a:t>شرح </a:t>
            </a:r>
            <a:r>
              <a:rPr lang="ar-SA" sz="2800" b="1" dirty="0" smtClean="0">
                <a:latin typeface="Tahoma" pitchFamily="34" charset="0"/>
              </a:rPr>
              <a:t>مثال‌</a:t>
            </a:r>
            <a:r>
              <a:rPr lang="fa-IR" sz="2800" b="1" dirty="0" smtClean="0">
                <a:latin typeface="Tahoma" pitchFamily="34" charset="0"/>
              </a:rPr>
              <a:t>: ا</a:t>
            </a:r>
            <a:r>
              <a:rPr lang="ar-SA" sz="2800" b="1" dirty="0" smtClean="0">
                <a:latin typeface="Tahoma" pitchFamily="34" charset="0"/>
              </a:rPr>
              <a:t>ستفاده از ارجاع‌ها</a:t>
            </a:r>
            <a:endParaRPr lang="fa-IR" sz="28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اشاره‌گرها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9</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نام درس}&amp;quot;&quot;/&gt;&lt;property id=&quot;20307&quot; value=&quot;256&quot;/&gt;&lt;/object&gt;&lt;object type=&quot;3&quot; unique_id=&quot;10005&quot;&gt;&lt;property id=&quot;20148&quot; value=&quot;5&quot;/&gt;&lt;property id=&quot;20300&quot; value=&quot;Slide 2&quot;/&gt;&lt;property id=&quot;20307&quot; value=&quot;260&quot;/&gt;&lt;/object&gt;&lt;object type=&quot;3&quot; unique_id=&quot;10006&quot;&gt;&lt;property id=&quot;20148&quot; value=&quot;5&quot;/&gt;&lt;property id=&quot;20300&quot; value=&quot;Slide 3&quot;/&gt;&lt;property id=&quot;20307&quot; value=&quot;277&quot;/&gt;&lt;/object&gt;&lt;object type=&quot;3&quot; unique_id=&quot;10009&quot;&gt;&lt;property id=&quot;20148&quot; value=&quot;5&quot;/&gt;&lt;property id=&quot;20300&quot; value=&quot;Slide 9&quot;/&gt;&lt;property id=&quot;20307&quot; value=&quot;258&quot;/&gt;&lt;/object&gt;&lt;object type=&quot;3&quot; unique_id=&quot;10057&quot;&gt;&lt;property id=&quot;20148&quot; value=&quot;5&quot;/&gt;&lt;property id=&quot;20300&quot; value=&quot;Slide 4&quot;/&gt;&lt;property id=&quot;20307&quot; value=&quot;278&quot;/&gt;&lt;/object&gt;&lt;object type=&quot;3&quot; unique_id=&quot;10094&quot;&gt;&lt;property id=&quot;20148&quot; value=&quot;5&quot;/&gt;&lt;property id=&quot;20300&quot; value=&quot;Slide 5&quot;/&gt;&lt;property id=&quot;20307&quot; value=&quot;279&quot;/&gt;&lt;/object&gt;&lt;object type=&quot;3&quot; unique_id=&quot;10095&quot;&gt;&lt;property id=&quot;20148&quot; value=&quot;5&quot;/&gt;&lt;property id=&quot;20300&quot; value=&quot;Slide 6&quot;/&gt;&lt;property id=&quot;20307&quot; value=&quot;280&quot;/&gt;&lt;/object&gt;&lt;object type=&quot;3&quot; unique_id=&quot;10150&quot;&gt;&lt;property id=&quot;20148&quot; value=&quot;5&quot;/&gt;&lt;property id=&quot;20300&quot; value=&quot;Slide 7&quot;/&gt;&lt;property id=&quot;20307&quot; value=&quot;281&quot;/&gt;&lt;/object&gt;&lt;object type=&quot;3&quot; unique_id=&quot;10251&quot;&gt;&lt;property id=&quot;20148&quot; value=&quot;5&quot;/&gt;&lt;property id=&quot;20300&quot; value=&quot;Slide 8&quot;/&gt;&lt;property id=&quot;20307&quot; value=&quot;282&quot;/&gt;&lt;/object&gt;&lt;/object&gt;&lt;/object&gt;&lt;/database&gt;"/>
  <p:tag name="ISPRING_RESOURCE_PATHS_HASH_2" val="e18615a7ccc54a8ab9e947dc9da7651e488a52f"/>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6">
      <a:majorFont>
        <a:latin typeface="Times New Roman"/>
        <a:ea typeface=""/>
        <a:cs typeface="B Titr"/>
      </a:majorFont>
      <a:minorFont>
        <a:latin typeface="Times New Roman"/>
        <a:ea typeface=""/>
        <a:cs typeface="B Nazani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3983</TotalTime>
  <Words>2903</Words>
  <Application>Microsoft Office PowerPoint</Application>
  <PresentationFormat>On-screen Show (4:3)</PresentationFormat>
  <Paragraphs>358</Paragraphs>
  <Slides>43</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43</vt:i4>
      </vt:variant>
    </vt:vector>
  </HeadingPairs>
  <TitlesOfParts>
    <vt:vector size="55" baseType="lpstr">
      <vt:lpstr>SimSun</vt:lpstr>
      <vt:lpstr>Arial</vt:lpstr>
      <vt:lpstr>B Lotus</vt:lpstr>
      <vt:lpstr>B Nazanin</vt:lpstr>
      <vt:lpstr>B Titr</vt:lpstr>
      <vt:lpstr>B Zar</vt:lpstr>
      <vt:lpstr>Calibri</vt:lpstr>
      <vt:lpstr>Courier New</vt:lpstr>
      <vt:lpstr>Tahoma</vt:lpstr>
      <vt:lpstr>Times New Roman</vt:lpstr>
      <vt:lpstr>Wingdings</vt:lpstr>
      <vt:lpstr>Office Theme</vt:lpstr>
      <vt:lpstr>مباني کامپيوتر و برنامه‌نويسي</vt:lpstr>
      <vt:lpstr>{اشاره‌گرها (فهرست مطالب)}</vt:lpstr>
      <vt:lpstr>مقدمه</vt:lpstr>
      <vt:lpstr>هدف کلي: </vt:lpstr>
      <vt:lpstr>هدف‌هاي رفتاري:</vt:lpstr>
      <vt:lpstr>عملگر ارجاع‌</vt:lpstr>
      <vt:lpstr>ارجاع‌ها</vt:lpstr>
      <vt:lpstr>مثال‌: استفاده از ارجاع‌ها</vt:lpstr>
      <vt:lpstr>شرح مثال‌: استفاده از ارجاع‌ها</vt:lpstr>
      <vt:lpstr>مقدار دهي اوليه ارجاع‌ها</vt:lpstr>
      <vt:lpstr>ارجاع‌ها متغير مستقل نيستند</vt:lpstr>
      <vt:lpstr> اشاره‌گرها</vt:lpstr>
      <vt:lpstr> اشاره‌گرها</vt:lpstr>
      <vt:lpstr> اشاره‌گرها</vt:lpstr>
      <vt:lpstr> اشاره‌گرها</vt:lpstr>
      <vt:lpstr>* مثال: به کارگيري اشاره‌گرها</vt:lpstr>
      <vt:lpstr>* شرح مثال: به کارگيري اشاره‌گرها</vt:lpstr>
      <vt:lpstr>دقت 1</vt:lpstr>
      <vt:lpstr>مقداريابي</vt:lpstr>
      <vt:lpstr>مثال: مقداريابي يك اشاره‌گر</vt:lpstr>
      <vt:lpstr>دقت 2</vt:lpstr>
      <vt:lpstr>آرايه‌ها و اشاره‌گرها</vt:lpstr>
      <vt:lpstr>  اعمالي كه بر روي اشاره گرها مي توان انجام داد :</vt:lpstr>
      <vt:lpstr>انتساب اشاره‌گرها به يكديگر</vt:lpstr>
      <vt:lpstr>اعمال محاسباتي جمع  و تفريق</vt:lpstr>
      <vt:lpstr>مثال: پيمايش آرايه با استفاده از اشاره‌گر</vt:lpstr>
      <vt:lpstr>دستيابي مستقيم به عناصر آرايه با استفاده از اشاره‌گرها</vt:lpstr>
      <vt:lpstr>عملگر new</vt:lpstr>
      <vt:lpstr>عملگر new</vt:lpstr>
      <vt:lpstr>عملگر new</vt:lpstr>
      <vt:lpstr>عملگر new</vt:lpstr>
      <vt:lpstr>عملگر new</vt:lpstr>
      <vt:lpstr>عملگر delete</vt:lpstr>
      <vt:lpstr>عملگر delete</vt:lpstr>
      <vt:lpstr>عملگر delete</vt:lpstr>
      <vt:lpstr>آرايه‌هاي‌ پويا</vt:lpstr>
      <vt:lpstr>آرايه‌هاي‌ پويا</vt:lpstr>
      <vt:lpstr>آرايه‌هاي‌ پويا</vt:lpstr>
      <vt:lpstr>مثال: استفاده‌ از آرايه‌هاي‌ پويا</vt:lpstr>
      <vt:lpstr>مثال: استفاده‌ از آرايه‌هاي‌ پويا – برنامه آزمون</vt:lpstr>
      <vt:lpstr>اشاره‌گر به اشاره‌گر</vt:lpstr>
      <vt:lpstr>مثال: تعریف آرایه‌ی دوبعدی پویا</vt:lpstr>
      <vt:lpstr>PowerPoint Presentation</vt:lpstr>
    </vt:vector>
  </TitlesOfParts>
  <Company>semoho.com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Seyyed Moslem Hosseini</dc:creator>
  <cp:lastModifiedBy>Mohsen</cp:lastModifiedBy>
  <cp:revision>237</cp:revision>
  <dcterms:created xsi:type="dcterms:W3CDTF">2012-03-12T06:58:54Z</dcterms:created>
  <dcterms:modified xsi:type="dcterms:W3CDTF">2016-12-24T10:08:47Z</dcterms:modified>
</cp:coreProperties>
</file>