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sldIdLst>
    <p:sldId id="256" r:id="rId2"/>
    <p:sldId id="655" r:id="rId3"/>
    <p:sldId id="656" r:id="rId4"/>
    <p:sldId id="657" r:id="rId5"/>
    <p:sldId id="658" r:id="rId6"/>
    <p:sldId id="659" r:id="rId7"/>
    <p:sldId id="660" r:id="rId8"/>
    <p:sldId id="661" r:id="rId9"/>
    <p:sldId id="662" r:id="rId10"/>
    <p:sldId id="663" r:id="rId11"/>
    <p:sldId id="664" r:id="rId12"/>
    <p:sldId id="665" r:id="rId13"/>
    <p:sldId id="666" r:id="rId14"/>
    <p:sldId id="667" r:id="rId15"/>
    <p:sldId id="668" r:id="rId16"/>
    <p:sldId id="669" r:id="rId17"/>
    <p:sldId id="652" r:id="rId18"/>
    <p:sldId id="670" r:id="rId19"/>
    <p:sldId id="671" r:id="rId20"/>
    <p:sldId id="653" r:id="rId21"/>
    <p:sldId id="672" r:id="rId22"/>
    <p:sldId id="673" r:id="rId23"/>
    <p:sldId id="674" r:id="rId24"/>
    <p:sldId id="654" r:id="rId25"/>
    <p:sldId id="517" r:id="rId26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41CC"/>
    <a:srgbClr val="FF6600"/>
    <a:srgbClr val="0066FF"/>
    <a:srgbClr val="3366FF"/>
    <a:srgbClr val="70F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671" autoAdjust="0"/>
  </p:normalViewPr>
  <p:slideViewPr>
    <p:cSldViewPr snapToGrid="0">
      <p:cViewPr>
        <p:scale>
          <a:sx n="70" d="100"/>
          <a:sy n="70" d="100"/>
        </p:scale>
        <p:origin x="-76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100000">
              <a:schemeClr val="accent4">
                <a:lumMod val="0"/>
                <a:lumOff val="100000"/>
              </a:schemeClr>
            </a:gs>
            <a:gs pos="0">
              <a:srgbClr val="DF41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87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مکانیک </a:t>
            </a:r>
            <a:r>
              <a:rPr lang="fa-IR" dirty="0" smtClean="0">
                <a:cs typeface="B Titr" panose="00000700000000000000" pitchFamily="2" charset="-78"/>
              </a:rPr>
              <a:t>سیالات پیشرفته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فصل </a:t>
            </a:r>
            <a:r>
              <a:rPr lang="fa-IR" sz="2800" dirty="0" smtClean="0">
                <a:cs typeface="B Titr" panose="00000700000000000000" pitchFamily="2" charset="-78"/>
              </a:rPr>
              <a:t>سوم: جریان های داخلی آرام و حل های تحلیلی دقیق در مکانیک سیالات جریان آرام – </a:t>
            </a:r>
            <a:r>
              <a:rPr lang="fa-IR" sz="2800" dirty="0">
                <a:cs typeface="B Titr" panose="00000700000000000000" pitchFamily="2" charset="-78"/>
              </a:rPr>
              <a:t>بخش </a:t>
            </a:r>
            <a:r>
              <a:rPr lang="fa-IR" sz="2800" dirty="0">
                <a:cs typeface="B Titr" panose="00000700000000000000" pitchFamily="2" charset="-78"/>
              </a:rPr>
              <a:t>س</a:t>
            </a:r>
            <a:r>
              <a:rPr lang="fa-IR" sz="2800" dirty="0" smtClean="0">
                <a:cs typeface="B Titr" panose="00000700000000000000" pitchFamily="2" charset="-78"/>
              </a:rPr>
              <a:t>وم</a:t>
            </a:r>
            <a:endParaRPr lang="fa-IR" sz="2800" dirty="0" smtClean="0">
              <a:cs typeface="B Titr" panose="00000700000000000000" pitchFamily="2" charset="-78"/>
            </a:endParaRP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</a:t>
            </a:r>
            <a:r>
              <a:rPr lang="fa-IR" dirty="0" smtClean="0">
                <a:cs typeface="B Titr" panose="00000700000000000000" pitchFamily="2" charset="-78"/>
              </a:rPr>
              <a:t>نوروزی</a:t>
            </a:r>
            <a:endParaRPr lang="fa-IR" dirty="0">
              <a:cs typeface="B Titr" panose="00000700000000000000" pitchFamily="2" charset="-78"/>
            </a:endParaRPr>
          </a:p>
          <a:p>
            <a:r>
              <a:rPr lang="fa-IR" dirty="0" smtClean="0">
                <a:cs typeface="B Titr" panose="00000700000000000000" pitchFamily="2" charset="-78"/>
              </a:rPr>
              <a:t>خرداد </a:t>
            </a:r>
            <a:r>
              <a:rPr lang="fa-IR" dirty="0" smtClean="0">
                <a:cs typeface="B Titr" panose="00000700000000000000" pitchFamily="2" charset="-78"/>
              </a:rPr>
              <a:t>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=""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Viscous Fluid Flow: Frank White: 0001259002128: Amazon.com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85" y="115161"/>
            <a:ext cx="2169968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65692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10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55" y="286105"/>
            <a:ext cx="9715713" cy="620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74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7934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11</a:t>
            </a:fld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76" y="424787"/>
            <a:ext cx="10994557" cy="5088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645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5" y="638401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12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74" y="311197"/>
            <a:ext cx="9789354" cy="606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60" y="1494713"/>
            <a:ext cx="9625582" cy="249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78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65692" y="6451884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13</a:t>
            </a:fld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87" y="310274"/>
            <a:ext cx="6433289" cy="626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399" y="1211306"/>
            <a:ext cx="4210902" cy="333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73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06636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14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86" y="171805"/>
            <a:ext cx="8537955" cy="652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859809" y="1446663"/>
            <a:ext cx="354842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59809" y="3878239"/>
            <a:ext cx="354842" cy="3411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627193" y="1787857"/>
            <a:ext cx="1965277" cy="58685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Nazanin" pitchFamily="2" charset="-78"/>
              </a:rPr>
              <a:t>درگ اصطکاکی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49704" y="1751460"/>
            <a:ext cx="1965277" cy="58685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Nazanin" pitchFamily="2" charset="-78"/>
              </a:rPr>
              <a:t>درگ فشاری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11" name="Right Brace 10"/>
          <p:cNvSpPr/>
          <p:nvPr/>
        </p:nvSpPr>
        <p:spPr>
          <a:xfrm rot="5400000">
            <a:off x="7149151" y="-398061"/>
            <a:ext cx="511792" cy="3860044"/>
          </a:xfrm>
          <a:prstGeom prst="rightBrace">
            <a:avLst>
              <a:gd name="adj1" fmla="val 58333"/>
              <a:gd name="adj2" fmla="val 5089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/>
          <p:cNvSpPr/>
          <p:nvPr/>
        </p:nvSpPr>
        <p:spPr>
          <a:xfrm rot="5400000">
            <a:off x="3353936" y="10235"/>
            <a:ext cx="511792" cy="3043452"/>
          </a:xfrm>
          <a:prstGeom prst="rightBrace">
            <a:avLst>
              <a:gd name="adj1" fmla="val 58333"/>
              <a:gd name="adj2" fmla="val 5089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53580" y="3994244"/>
            <a:ext cx="1965277" cy="58685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2000" b="1" dirty="0" smtClean="0">
                <a:cs typeface="B Nazanin" pitchFamily="2" charset="-78"/>
              </a:rPr>
              <a:t>انتگرال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14" name="Right Brace 13"/>
          <p:cNvSpPr/>
          <p:nvPr/>
        </p:nvSpPr>
        <p:spPr>
          <a:xfrm rot="5400000">
            <a:off x="5036306" y="3658487"/>
            <a:ext cx="190501" cy="439502"/>
          </a:xfrm>
          <a:prstGeom prst="rightBrace">
            <a:avLst>
              <a:gd name="adj1" fmla="val 17254"/>
              <a:gd name="adj2" fmla="val 5289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024930"/>
              </p:ext>
            </p:extLst>
          </p:nvPr>
        </p:nvGraphicFramePr>
        <p:xfrm>
          <a:off x="4188936" y="4096827"/>
          <a:ext cx="1230612" cy="34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Equation" r:id="rId4" imgW="723600" imgH="203040" progId="Equation.DSMT4">
                  <p:embed/>
                </p:oleObj>
              </mc:Choice>
              <mc:Fallback>
                <p:oleObj name="Equation" r:id="rId4" imgW="7236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88936" y="4096827"/>
                        <a:ext cx="1230612" cy="345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2919233" y="3966948"/>
            <a:ext cx="833902" cy="58685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2000" b="1" dirty="0" smtClean="0">
                <a:cs typeface="B Nazanin" pitchFamily="2" charset="-78"/>
              </a:rPr>
              <a:t>انتگرال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25" name="Right Brace 24"/>
          <p:cNvSpPr/>
          <p:nvPr/>
        </p:nvSpPr>
        <p:spPr>
          <a:xfrm rot="5400000">
            <a:off x="3278909" y="3624084"/>
            <a:ext cx="190501" cy="439502"/>
          </a:xfrm>
          <a:prstGeom prst="rightBrace">
            <a:avLst>
              <a:gd name="adj1" fmla="val 17254"/>
              <a:gd name="adj2" fmla="val 5289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042113"/>
              </p:ext>
            </p:extLst>
          </p:nvPr>
        </p:nvGraphicFramePr>
        <p:xfrm>
          <a:off x="2280865" y="4043525"/>
          <a:ext cx="706608" cy="364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Equation" r:id="rId6" imgW="393480" imgH="203040" progId="Equation.DSMT4">
                  <p:embed/>
                </p:oleObj>
              </mc:Choice>
              <mc:Fallback>
                <p:oleObj name="Equation" r:id="rId6" imgW="3934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0865" y="4043525"/>
                        <a:ext cx="706608" cy="364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5476412" y="6427337"/>
            <a:ext cx="2495713" cy="4170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2000" b="1" dirty="0" smtClean="0">
                <a:cs typeface="B Nazanin" pitchFamily="2" charset="-78"/>
              </a:rPr>
              <a:t>سطح تصویر کره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28" name="Right Brace 27"/>
          <p:cNvSpPr/>
          <p:nvPr/>
        </p:nvSpPr>
        <p:spPr>
          <a:xfrm rot="5400000">
            <a:off x="6213672" y="6164843"/>
            <a:ext cx="190501" cy="439502"/>
          </a:xfrm>
          <a:prstGeom prst="rightBrace">
            <a:avLst>
              <a:gd name="adj1" fmla="val 17254"/>
              <a:gd name="adj2" fmla="val 5289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11101" y="6397294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15</a:t>
            </a:fld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3" y="334795"/>
            <a:ext cx="9957204" cy="5206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93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65693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16</a:t>
            </a:fld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17" y="318234"/>
            <a:ext cx="10873237" cy="583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03" y="1539500"/>
            <a:ext cx="5132057" cy="319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757" y="1496626"/>
            <a:ext cx="5486897" cy="341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7" y="5035599"/>
            <a:ext cx="11099166" cy="99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49347" y="4915997"/>
            <a:ext cx="1611716" cy="44757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7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29215" y="6397294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17</a:t>
            </a:fld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312" y="231158"/>
            <a:ext cx="9085074" cy="603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https://upload.wikimedia.org/wikipedia/commons/7/7c/Tapered_steering_head_bearing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74" y="2851266"/>
            <a:ext cx="3804712" cy="223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Overview of Tribology | SpringerLin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96" t="11498" b="55839"/>
          <a:stretch/>
        </p:blipFill>
        <p:spPr bwMode="auto">
          <a:xfrm>
            <a:off x="2074459" y="1935160"/>
            <a:ext cx="2862315" cy="303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17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7454" y="6342703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18</a:t>
            </a:fld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427" y="662769"/>
            <a:ext cx="10265351" cy="4386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8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20283" y="6419591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19</a:t>
            </a:fld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8" y="122832"/>
            <a:ext cx="10458123" cy="66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972" y="1576601"/>
            <a:ext cx="6155922" cy="518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0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49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16" y="204720"/>
            <a:ext cx="9776347" cy="641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38233" y="3289110"/>
            <a:ext cx="8543498" cy="33313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615" y="3412583"/>
            <a:ext cx="480060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276" y="3071390"/>
            <a:ext cx="2332677" cy="90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5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4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20</a:t>
            </a:fld>
            <a:endParaRPr lang="en-US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6" y="305510"/>
            <a:ext cx="10640680" cy="630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54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33680" y="632905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21</a:t>
            </a:fld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50" y="1057347"/>
            <a:ext cx="10226388" cy="384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53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52045" y="6397294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22</a:t>
            </a:fld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16" y="343967"/>
            <a:ext cx="10391882" cy="5688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90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47328" y="646557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23</a:t>
            </a:fld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595" y="364894"/>
            <a:ext cx="9041932" cy="646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547" y="269358"/>
            <a:ext cx="5443893" cy="376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8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11102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24</a:t>
            </a:fld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48" y="473620"/>
            <a:ext cx="10542308" cy="435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6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25</a:t>
            </a:fld>
            <a:endParaRPr lang="en-US"/>
          </a:p>
        </p:txBody>
      </p:sp>
      <p:pic>
        <p:nvPicPr>
          <p:cNvPr id="3" name="Picture 2" descr="The Most Powerful Way to End a Presentation by Eric Holtzclaw ...">
            <a:extLst>
              <a:ext uri="{FF2B5EF4-FFF2-40B4-BE49-F238E27FC236}">
                <a16:creationId xmlns="" xmlns:a16="http://schemas.microsoft.com/office/drawing/2014/main" id="{CA98F1B4-C258-44D1-8653-C952DC224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87" y="792391"/>
            <a:ext cx="10155826" cy="52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75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</a:t>
            </a:fld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89" y="220994"/>
            <a:ext cx="9542771" cy="628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71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7454" y="641713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4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707" y="374033"/>
            <a:ext cx="9809685" cy="604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694830" y="1774209"/>
            <a:ext cx="2606722" cy="214269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434" y="2412672"/>
            <a:ext cx="2827217" cy="156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097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98119" y="6441741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5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05" y="437224"/>
            <a:ext cx="10045744" cy="600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53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88272" y="6419073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6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607" y="216516"/>
            <a:ext cx="9112368" cy="63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952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70158" y="6369998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7</a:t>
            </a:fld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785" y="526859"/>
            <a:ext cx="10124534" cy="494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7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7454" y="6369997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8</a:t>
            </a:fld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34" y="308637"/>
            <a:ext cx="9508154" cy="601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05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32840" y="6453836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9</a:t>
            </a:fld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901" y="209835"/>
            <a:ext cx="8989539" cy="642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23470</TotalTime>
  <Words>68</Words>
  <Application>Microsoft Office PowerPoint</Application>
  <PresentationFormat>Custom</PresentationFormat>
  <Paragraphs>37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MathType 7.0 Equation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MRT Pack 30 DVDs</cp:lastModifiedBy>
  <cp:revision>592</cp:revision>
  <cp:lastPrinted>2020-03-04T16:57:11Z</cp:lastPrinted>
  <dcterms:created xsi:type="dcterms:W3CDTF">2020-03-03T09:30:57Z</dcterms:created>
  <dcterms:modified xsi:type="dcterms:W3CDTF">2021-06-12T07:10:11Z</dcterms:modified>
</cp:coreProperties>
</file>