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7"/>
  </p:notesMasterIdLst>
  <p:sldIdLst>
    <p:sldId id="256" r:id="rId2"/>
    <p:sldId id="257" r:id="rId3"/>
    <p:sldId id="258" r:id="rId4"/>
    <p:sldId id="259" r:id="rId5"/>
    <p:sldId id="260" r:id="rId6"/>
    <p:sldId id="263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95" r:id="rId34"/>
    <p:sldId id="296" r:id="rId35"/>
    <p:sldId id="302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image" Target="../media/image33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image" Target="../media/image36.e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39.emf"/><Relationship Id="rId1" Type="http://schemas.openxmlformats.org/officeDocument/2006/relationships/image" Target="../media/image3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image" Target="../media/image21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image" Target="../media/image2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BFBEBD-F899-4E87-AA2C-1331B57BBF05}" type="datetimeFigureOut">
              <a:rPr lang="en-US" smtClean="0"/>
              <a:pPr/>
              <a:t>11/13/2017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DF49E9-6D53-4A39-892E-95A0B8D4F5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8635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D65A88-5634-40BF-B9E1-50309403E2FB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12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14409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1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B Titr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  <a:cs typeface="B Traffic" pitchFamily="2" charset="-78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dirty="0" smtClean="0"/>
              <a:t>Click to edit Master subtitle style</a:t>
            </a:r>
            <a:endParaRPr kumimoji="0" lang="en-US" dirty="0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11/13/2017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cs typeface="B Traffic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cs typeface="B Nazanin" pitchFamily="2" charset="-78"/>
              </a:defRPr>
            </a:lvl1pPr>
            <a:lvl2pPr>
              <a:defRPr>
                <a:cs typeface="B Nazanin" pitchFamily="2" charset="-78"/>
              </a:defRPr>
            </a:lvl2pPr>
            <a:lvl3pPr>
              <a:defRPr>
                <a:cs typeface="B Nazanin" pitchFamily="2" charset="-78"/>
              </a:defRPr>
            </a:lvl3pPr>
            <a:lvl4pPr>
              <a:defRPr>
                <a:cs typeface="B Nazanin" pitchFamily="2" charset="-78"/>
              </a:defRPr>
            </a:lvl4pPr>
            <a:lvl5pPr>
              <a:defRPr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>
            <a:lvl1pPr>
              <a:defRPr>
                <a:cs typeface="B Nazanin" pitchFamily="2" charset="-78"/>
              </a:defRPr>
            </a:lvl1pPr>
            <a:lvl2pPr>
              <a:defRPr>
                <a:cs typeface="B Nazanin" pitchFamily="2" charset="-78"/>
              </a:defRPr>
            </a:lvl2pPr>
            <a:lvl3pPr>
              <a:defRPr>
                <a:cs typeface="B Nazanin" pitchFamily="2" charset="-78"/>
              </a:defRPr>
            </a:lvl3pPr>
            <a:lvl4pPr>
              <a:defRPr>
                <a:cs typeface="B Nazanin" pitchFamily="2" charset="-78"/>
              </a:defRPr>
            </a:lvl4pPr>
            <a:lvl5pPr>
              <a:defRPr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r" rtl="1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B Titr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  <a:cs typeface="B Traffic" pitchFamily="2" charset="-78"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>
                <a:cs typeface="B Traffic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>
                <a:cs typeface="B Nazanin" pitchFamily="2" charset="-78"/>
              </a:defRPr>
            </a:lvl1pPr>
            <a:lvl2pPr>
              <a:defRPr sz="2400">
                <a:cs typeface="B Nazanin" pitchFamily="2" charset="-78"/>
              </a:defRPr>
            </a:lvl2pPr>
            <a:lvl3pPr>
              <a:defRPr sz="2000">
                <a:cs typeface="B Nazanin" pitchFamily="2" charset="-78"/>
              </a:defRPr>
            </a:lvl3pPr>
            <a:lvl4pPr>
              <a:defRPr sz="1800">
                <a:cs typeface="B Nazanin" pitchFamily="2" charset="-78"/>
              </a:defRPr>
            </a:lvl4pPr>
            <a:lvl5pPr>
              <a:defRPr sz="1800"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>
                <a:cs typeface="B Nazanin" pitchFamily="2" charset="-78"/>
              </a:defRPr>
            </a:lvl1pPr>
            <a:lvl2pPr>
              <a:defRPr sz="2400">
                <a:cs typeface="B Nazanin" pitchFamily="2" charset="-78"/>
              </a:defRPr>
            </a:lvl2pPr>
            <a:lvl3pPr>
              <a:defRPr sz="2000">
                <a:cs typeface="B Nazanin" pitchFamily="2" charset="-78"/>
              </a:defRPr>
            </a:lvl3pPr>
            <a:lvl4pPr>
              <a:defRPr sz="1800">
                <a:cs typeface="B Nazanin" pitchFamily="2" charset="-78"/>
              </a:defRPr>
            </a:lvl4pPr>
            <a:lvl5pPr>
              <a:defRPr sz="1800"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11/13/2017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11/13/2017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r" rtl="1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B Traffic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11/13/2017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11/13/2017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>
                <a:cs typeface="B Nazanin" pitchFamily="2" charset="-78"/>
              </a:defRPr>
            </a:lvl1pPr>
            <a:lvl2pPr>
              <a:defRPr sz="2600">
                <a:cs typeface="B Nazanin" pitchFamily="2" charset="-78"/>
              </a:defRPr>
            </a:lvl2pPr>
            <a:lvl3pPr>
              <a:defRPr sz="2400">
                <a:cs typeface="B Nazanin" pitchFamily="2" charset="-78"/>
              </a:defRPr>
            </a:lvl3pPr>
            <a:lvl4pPr>
              <a:defRPr sz="2000">
                <a:cs typeface="B Nazanin" pitchFamily="2" charset="-78"/>
              </a:defRPr>
            </a:lvl4pPr>
            <a:lvl5pPr>
              <a:defRPr sz="1800"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11/13/2017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11/13/2017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5B236B-377E-4FF4-AF6C-7F72E537E7B8}" type="datetimeFigureOut">
              <a:rPr lang="en-US" smtClean="0"/>
              <a:pPr/>
              <a:t>11/13/2017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r" rtl="1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B Traffic" pitchFamily="2" charset="-78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8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8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0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2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3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4.emf"/><Relationship Id="rId4" Type="http://schemas.openxmlformats.org/officeDocument/2006/relationships/oleObject" Target="../embeddings/oleObject5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7.e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6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9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20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2.e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21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4.e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23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25.wmf"/><Relationship Id="rId4" Type="http://schemas.openxmlformats.org/officeDocument/2006/relationships/oleObject" Target="../embeddings/oleObject14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27.wmf"/><Relationship Id="rId4" Type="http://schemas.openxmlformats.org/officeDocument/2006/relationships/oleObject" Target="../embeddings/oleObject15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29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30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31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32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34.e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33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35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37.emf"/><Relationship Id="rId5" Type="http://schemas.openxmlformats.org/officeDocument/2006/relationships/oleObject" Target="../embeddings/oleObject24.bin"/><Relationship Id="rId4" Type="http://schemas.openxmlformats.org/officeDocument/2006/relationships/image" Target="../media/image36.emf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emf"/><Relationship Id="rId3" Type="http://schemas.openxmlformats.org/officeDocument/2006/relationships/oleObject" Target="../embeddings/oleObject25.bin"/><Relationship Id="rId7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39.emf"/><Relationship Id="rId5" Type="http://schemas.openxmlformats.org/officeDocument/2006/relationships/oleObject" Target="../embeddings/oleObject26.bin"/><Relationship Id="rId4" Type="http://schemas.openxmlformats.org/officeDocument/2006/relationships/image" Target="../media/image38.em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71537" y="2362200"/>
            <a:ext cx="7000925" cy="1066800"/>
          </a:xfrm>
        </p:spPr>
        <p:txBody>
          <a:bodyPr/>
          <a:lstStyle/>
          <a:p>
            <a:pPr rtl="1"/>
            <a:r>
              <a:rPr lang="fa-IR" sz="4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  <a:cs typeface="B Titr" pitchFamily="2" charset="-78"/>
              </a:rPr>
              <a:t>مدار منطقی</a:t>
            </a:r>
            <a:endParaRPr lang="en-GB" sz="4800" dirty="0">
              <a:latin typeface="Arial Unicode MS" pitchFamily="34" charset="-128"/>
              <a:cs typeface="Nazanin" pitchFamily="2" charset="-78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51AB5-0C6C-417E-922E-E1EC7404616A}" type="slidenum">
              <a:rPr lang="en-US"/>
              <a:pPr/>
              <a:t>1</a:t>
            </a:fld>
            <a:endParaRPr lang="en-US" dirty="0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7010400" y="4038600"/>
            <a:ext cx="1039067" cy="46166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ctr" rtl="0">
              <a:buSzTx/>
              <a:buFontTx/>
              <a:buNone/>
            </a:pPr>
            <a:r>
              <a:rPr lang="fa-IR" sz="2400" b="1" dirty="0" smtClean="0">
                <a:solidFill>
                  <a:schemeClr val="bg2"/>
                </a:solidFill>
                <a:latin typeface="Arial" pitchFamily="34" charset="0"/>
                <a:cs typeface="B Titr" pitchFamily="2" charset="-78"/>
              </a:rPr>
              <a:t>فرهادي</a:t>
            </a:r>
            <a:endParaRPr lang="en-US" sz="2400" b="1" dirty="0">
              <a:solidFill>
                <a:schemeClr val="accent2"/>
              </a:solidFill>
              <a:latin typeface="Arial Unicode MS" pitchFamily="34" charset="-128"/>
              <a:cs typeface="B Titr" pitchFamily="2" charset="-78"/>
            </a:endParaRP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4038600" y="5943600"/>
            <a:ext cx="1040670" cy="83099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l" rtl="0">
              <a:buSzTx/>
              <a:buFontTx/>
              <a:buNone/>
            </a:pPr>
            <a:r>
              <a:rPr lang="fa-IR" sz="2400" b="1" dirty="0" smtClean="0">
                <a:solidFill>
                  <a:srgbClr val="C0C0C0"/>
                </a:solidFill>
                <a:latin typeface="Arial" pitchFamily="34" charset="0"/>
                <a:cs typeface="B Titr" pitchFamily="2" charset="-78"/>
              </a:rPr>
              <a:t>پاییز 92</a:t>
            </a:r>
          </a:p>
          <a:p>
            <a:pPr algn="l" rtl="0">
              <a:buSzTx/>
              <a:buFontTx/>
              <a:buNone/>
            </a:pPr>
            <a:endParaRPr lang="en-US" sz="2400" b="1" dirty="0">
              <a:solidFill>
                <a:schemeClr val="accent2"/>
              </a:solidFill>
              <a:latin typeface="Arial" pitchFamily="34" charset="0"/>
              <a:cs typeface="B Titr" pitchFamily="2" charset="-78"/>
            </a:endParaRPr>
          </a:p>
        </p:txBody>
      </p:sp>
      <p:pic>
        <p:nvPicPr>
          <p:cNvPr id="8" name="Picture 7" descr="unvarm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44" y="285728"/>
            <a:ext cx="1688535" cy="1428760"/>
          </a:xfrm>
          <a:prstGeom prst="rect">
            <a:avLst/>
          </a:prstGeo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Shape 5121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152400"/>
            <a:ext cx="8229600" cy="762000"/>
          </a:xfrm>
        </p:spPr>
        <p:txBody>
          <a:bodyPr lIns="92075" tIns="46038" rIns="92075" bIns="46038">
            <a:normAutofit/>
          </a:bodyPr>
          <a:lstStyle/>
          <a:p>
            <a:pPr algn="r" rtl="1"/>
            <a:r>
              <a:rPr lang="fa-IR" altLang="ar-SA" sz="29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مولتی پلکسر 2 به 1 چهار بیتی</a:t>
            </a:r>
            <a:r>
              <a:rPr lang="en-US" altLang="ar-SA" sz="29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 </a:t>
            </a:r>
            <a:r>
              <a:rPr lang="fa-IR" altLang="ar-SA" sz="29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(</a:t>
            </a:r>
            <a:r>
              <a:rPr lang="en-US" altLang="ar-SA" sz="29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Quadruple</a:t>
            </a:r>
            <a:r>
              <a:rPr lang="fa-IR" altLang="ar-SA" sz="29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)</a:t>
            </a:r>
            <a:endParaRPr lang="en-US" altLang="ar-SA" sz="2900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211971" name="Shape 5122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600200"/>
            <a:ext cx="8229600" cy="4525963"/>
          </a:xfrm>
        </p:spPr>
        <p:txBody>
          <a:bodyPr lIns="92075" tIns="46038" rIns="92075" bIns="46038"/>
          <a:lstStyle/>
          <a:p>
            <a:pPr algn="r" rtl="1" eaLnBrk="1" hangingPunct="1"/>
            <a:endParaRPr lang="fa-IR" sz="2400" dirty="0" smtClean="0">
              <a:cs typeface="Nazanin" pitchFamily="2" charset="-78"/>
            </a:endParaRPr>
          </a:p>
          <a:p>
            <a:pPr algn="r" rtl="1" eaLnBrk="1" hangingPunct="1"/>
            <a:endParaRPr lang="fa-IR" sz="2400" dirty="0" smtClean="0">
              <a:cs typeface="Nazanin" pitchFamily="2" charset="-78"/>
            </a:endParaRPr>
          </a:p>
          <a:p>
            <a:pPr algn="r" rtl="1" eaLnBrk="1" hangingPunct="1">
              <a:buFontTx/>
              <a:buNone/>
            </a:pPr>
            <a:endParaRPr lang="en-US" sz="2000" dirty="0" smtClean="0"/>
          </a:p>
        </p:txBody>
      </p:sp>
      <p:pic>
        <p:nvPicPr>
          <p:cNvPr id="211972" name="Picture 4" descr="MUX-DIAGRAM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2091970"/>
            <a:ext cx="6781800" cy="4689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8"/>
          <p:cNvSpPr txBox="1">
            <a:spLocks noChangeArrowheads="1"/>
          </p:cNvSpPr>
          <p:nvPr/>
        </p:nvSpPr>
        <p:spPr>
          <a:xfrm>
            <a:off x="225425" y="990600"/>
            <a:ext cx="8461375" cy="869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r" defTabSz="914400" rtl="1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fa-I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 می توان چند مالتی پلکسر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n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rebuchet MS" pitchFamily="34" charset="0"/>
                <a:cs typeface="B Lotus" pitchFamily="2" charset="-78"/>
              </a:rPr>
              <a:t>x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1</a:t>
            </a:r>
            <a:r>
              <a:rPr kumimoji="0" lang="fa-IR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 را در کنار هم قرار داد و برای همه آنها از خطوط انتخاب مشترکی استفاده نمود.</a:t>
            </a:r>
            <a:endParaRPr kumimoji="0" lang="en-US" sz="2800" b="0" i="1" u="none" strike="noStrike" kern="1200" cap="none" spc="0" normalizeH="0" baseline="300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Lotus" pitchFamily="2" charset="-78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76200"/>
            <a:ext cx="4495800" cy="944562"/>
          </a:xfrm>
        </p:spPr>
        <p:txBody>
          <a:bodyPr>
            <a:normAutofit/>
          </a:bodyPr>
          <a:lstStyle/>
          <a:p>
            <a:pPr algn="l"/>
            <a:r>
              <a:rPr lang="fa-IR" sz="29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</a:t>
            </a:r>
            <a:r>
              <a:rPr lang="en-US" sz="29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 Dual 4-to-1 Multiplexer</a:t>
            </a:r>
            <a:endParaRPr lang="en-US" dirty="0"/>
          </a:p>
        </p:txBody>
      </p:sp>
      <p:graphicFrame>
        <p:nvGraphicFramePr>
          <p:cNvPr id="12294" name="Object 6"/>
          <p:cNvGraphicFramePr>
            <a:graphicFrameLocks noGrp="1" noChangeAspect="1"/>
          </p:cNvGraphicFramePr>
          <p:nvPr>
            <p:ph idx="1"/>
          </p:nvPr>
        </p:nvGraphicFramePr>
        <p:xfrm>
          <a:off x="4827588" y="1676400"/>
          <a:ext cx="3819525" cy="4937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30" name="Visio" r:id="rId3" imgW="4222671" imgH="5459492" progId="">
                  <p:embed/>
                </p:oleObj>
              </mc:Choice>
              <mc:Fallback>
                <p:oleObj name="Visio" r:id="rId3" imgW="4222671" imgH="5459492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7588" y="1676400"/>
                        <a:ext cx="3819525" cy="4937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914400"/>
            <a:ext cx="8229600" cy="838200"/>
          </a:xfrm>
        </p:spPr>
        <p:txBody>
          <a:bodyPr/>
          <a:lstStyle/>
          <a:p>
            <a:pPr algn="just" rtl="0">
              <a:lnSpc>
                <a:spcPct val="90000"/>
              </a:lnSpc>
              <a:buFont typeface="Wingdings" pitchFamily="2" charset="2"/>
              <a:buChar char="q"/>
            </a:pPr>
            <a:r>
              <a:rPr lang="en-US" sz="2400" dirty="0"/>
              <a:t>To </a:t>
            </a:r>
            <a:r>
              <a:rPr lang="en-US" sz="2400" dirty="0" smtClean="0"/>
              <a:t>observe the </a:t>
            </a:r>
            <a:r>
              <a:rPr lang="en-US" sz="2400" dirty="0"/>
              <a:t>gate level design of such structures, let’s consider a dual 4-to-1 MUX and show its design</a:t>
            </a:r>
            <a:r>
              <a:rPr lang="en-US" sz="2400" dirty="0" smtClean="0"/>
              <a:t>:</a:t>
            </a:r>
            <a:endParaRPr lang="en-US" sz="2400" dirty="0"/>
          </a:p>
        </p:txBody>
      </p:sp>
      <p:graphicFrame>
        <p:nvGraphicFramePr>
          <p:cNvPr id="12296" name="Object 8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0" y="2514600"/>
          <a:ext cx="3394075" cy="403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31" name="Visio" r:id="rId5" imgW="1579959" imgH="1879282" progId="">
                  <p:embed/>
                </p:oleObj>
              </mc:Choice>
              <mc:Fallback>
                <p:oleObj name="Visio" r:id="rId5" imgW="1579959" imgH="1879282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514600"/>
                        <a:ext cx="3394075" cy="403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76200"/>
            <a:ext cx="4191000" cy="868362"/>
          </a:xfrm>
        </p:spPr>
        <p:txBody>
          <a:bodyPr>
            <a:normAutofit/>
          </a:bodyPr>
          <a:lstStyle/>
          <a:p>
            <a:pPr algn="l"/>
            <a:r>
              <a:rPr lang="en-US" sz="29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-Multiplexer Cascading</a:t>
            </a:r>
            <a:endParaRPr lang="en-US" sz="29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graphicFrame>
        <p:nvGraphicFramePr>
          <p:cNvPr id="13318" name="Object 6"/>
          <p:cNvGraphicFramePr>
            <a:graphicFrameLocks noGrp="1" noChangeAspect="1"/>
          </p:cNvGraphicFramePr>
          <p:nvPr>
            <p:ph idx="1"/>
          </p:nvPr>
        </p:nvGraphicFramePr>
        <p:xfrm>
          <a:off x="2603500" y="2514600"/>
          <a:ext cx="5853113" cy="4041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2" name="Visio" r:id="rId3" imgW="2929652" imgH="2022158" progId="">
                  <p:embed/>
                </p:oleObj>
              </mc:Choice>
              <mc:Fallback>
                <p:oleObj name="Visio" r:id="rId3" imgW="2929652" imgH="2022158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03500" y="2514600"/>
                        <a:ext cx="5853113" cy="4041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914400"/>
            <a:ext cx="8229600" cy="1447800"/>
          </a:xfrm>
        </p:spPr>
        <p:txBody>
          <a:bodyPr>
            <a:normAutofit lnSpcReduction="10000"/>
          </a:bodyPr>
          <a:lstStyle/>
          <a:p>
            <a:pPr algn="just" rtl="0">
              <a:lnSpc>
                <a:spcPct val="90000"/>
              </a:lnSpc>
              <a:buFont typeface="Wingdings" pitchFamily="2" charset="2"/>
              <a:buChar char="q"/>
            </a:pPr>
            <a:r>
              <a:rPr lang="en-US" sz="2400" dirty="0"/>
              <a:t>We need to be able to construct larger multiplexer modules by cascading smaller ones. </a:t>
            </a:r>
            <a:endParaRPr lang="en-US" sz="2400" dirty="0" smtClean="0"/>
          </a:p>
          <a:p>
            <a:pPr algn="just" rtl="0">
              <a:lnSpc>
                <a:spcPct val="90000"/>
              </a:lnSpc>
              <a:buFont typeface="Wingdings" pitchFamily="2" charset="2"/>
              <a:buChar char="q"/>
            </a:pPr>
            <a:r>
              <a:rPr lang="en-US" sz="2400" dirty="0" smtClean="0"/>
              <a:t> </a:t>
            </a:r>
            <a:r>
              <a:rPr lang="en-US" sz="2400" dirty="0"/>
              <a:t>This cascading is done by using the </a:t>
            </a:r>
            <a:r>
              <a:rPr lang="en-US" sz="2400" b="1" dirty="0">
                <a:solidFill>
                  <a:srgbClr val="C00000"/>
                </a:solidFill>
              </a:rPr>
              <a:t>enable inputs </a:t>
            </a:r>
            <a:r>
              <a:rPr lang="en-US" sz="2400" dirty="0"/>
              <a:t>of our smaller modules as shown in the following figure</a:t>
            </a:r>
            <a:r>
              <a:rPr lang="en-US" sz="2400" dirty="0" smtClean="0"/>
              <a:t>:</a:t>
            </a:r>
            <a:endParaRPr lang="en-US" sz="2400" dirty="0"/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76200"/>
            <a:ext cx="4191000" cy="868362"/>
          </a:xfrm>
        </p:spPr>
        <p:txBody>
          <a:bodyPr>
            <a:normAutofit/>
          </a:bodyPr>
          <a:lstStyle/>
          <a:p>
            <a:pPr algn="l"/>
            <a:r>
              <a:rPr lang="en-US" sz="29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-Multiplexer Cascading</a:t>
            </a:r>
            <a:endParaRPr lang="en-US" sz="29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95400"/>
            <a:ext cx="8229600" cy="5334000"/>
          </a:xfrm>
        </p:spPr>
        <p:txBody>
          <a:bodyPr>
            <a:normAutofit/>
          </a:bodyPr>
          <a:lstStyle/>
          <a:p>
            <a:pPr algn="just" rtl="0">
              <a:lnSpc>
                <a:spcPct val="90000"/>
              </a:lnSpc>
              <a:buFont typeface="Wingdings" pitchFamily="2" charset="2"/>
              <a:buChar char="q"/>
            </a:pPr>
            <a:r>
              <a:rPr lang="en-US" sz="2800" dirty="0"/>
              <a:t>Recall the                 </a:t>
            </a:r>
            <a:r>
              <a:rPr lang="en-US" sz="2800" dirty="0" smtClean="0"/>
              <a:t>           </a:t>
            </a:r>
            <a:r>
              <a:rPr lang="en-US" sz="2800" dirty="0" smtClean="0"/>
              <a:t> </a:t>
            </a:r>
            <a:r>
              <a:rPr lang="en-US" sz="2800" dirty="0" smtClean="0"/>
              <a:t>structure </a:t>
            </a:r>
            <a:r>
              <a:rPr lang="en-US" sz="2800" dirty="0"/>
              <a:t>can be used as a </a:t>
            </a:r>
            <a:r>
              <a:rPr lang="en-US" sz="2800" dirty="0" smtClean="0"/>
              <a:t>1-to-2 </a:t>
            </a:r>
            <a:r>
              <a:rPr lang="en-US" sz="2800" dirty="0"/>
              <a:t>decoder which has been used to choose </a:t>
            </a:r>
            <a:r>
              <a:rPr lang="en-US" sz="2800" dirty="0" smtClean="0"/>
              <a:t>the particular </a:t>
            </a:r>
            <a:r>
              <a:rPr lang="en-US" sz="2800" dirty="0"/>
              <a:t>4-to-1 MUX to be enabled in </a:t>
            </a:r>
            <a:r>
              <a:rPr lang="en-US" sz="2800" dirty="0" smtClean="0"/>
              <a:t>the previous example</a:t>
            </a:r>
            <a:r>
              <a:rPr lang="en-US" sz="2800" dirty="0"/>
              <a:t>. </a:t>
            </a:r>
            <a:endParaRPr lang="en-US" sz="2800" dirty="0" smtClean="0"/>
          </a:p>
          <a:p>
            <a:pPr algn="just" rtl="0">
              <a:lnSpc>
                <a:spcPct val="90000"/>
              </a:lnSpc>
              <a:buFont typeface="Wingdings" pitchFamily="2" charset="2"/>
              <a:buChar char="q"/>
            </a:pPr>
            <a:endParaRPr lang="en-US" sz="2800" dirty="0" smtClean="0"/>
          </a:p>
          <a:p>
            <a:pPr algn="just" rtl="0">
              <a:lnSpc>
                <a:spcPct val="90000"/>
              </a:lnSpc>
              <a:buFont typeface="Wingdings" pitchFamily="2" charset="2"/>
              <a:buChar char="q"/>
            </a:pPr>
            <a:endParaRPr lang="en-US" sz="2800" dirty="0" smtClean="0"/>
          </a:p>
          <a:p>
            <a:pPr algn="just" rtl="0">
              <a:lnSpc>
                <a:spcPct val="90000"/>
              </a:lnSpc>
              <a:buFont typeface="Wingdings" pitchFamily="2" charset="2"/>
              <a:buChar char="q"/>
            </a:pPr>
            <a:r>
              <a:rPr lang="en-US" sz="2800" dirty="0" smtClean="0"/>
              <a:t> </a:t>
            </a:r>
            <a:r>
              <a:rPr lang="en-US" sz="2800" dirty="0"/>
              <a:t>That is when s</a:t>
            </a:r>
            <a:r>
              <a:rPr lang="en-US" sz="2800" baseline="-25000" dirty="0"/>
              <a:t>2</a:t>
            </a:r>
            <a:r>
              <a:rPr lang="en-US" sz="2800" dirty="0"/>
              <a:t>=0 the upper package is working and when s</a:t>
            </a:r>
            <a:r>
              <a:rPr lang="en-US" sz="2800" baseline="-25000" dirty="0"/>
              <a:t>2</a:t>
            </a:r>
            <a:r>
              <a:rPr lang="en-US" sz="2800" dirty="0"/>
              <a:t>=1 the lower one. </a:t>
            </a:r>
            <a:endParaRPr lang="en-US" sz="2800" dirty="0" smtClean="0"/>
          </a:p>
          <a:p>
            <a:pPr algn="just" rtl="0">
              <a:lnSpc>
                <a:spcPct val="90000"/>
              </a:lnSpc>
              <a:buFont typeface="Wingdings" pitchFamily="2" charset="2"/>
              <a:buChar char="q"/>
            </a:pPr>
            <a:endParaRPr lang="en-US" sz="2800" dirty="0" smtClean="0"/>
          </a:p>
          <a:p>
            <a:pPr algn="just" rtl="0">
              <a:lnSpc>
                <a:spcPct val="90000"/>
              </a:lnSpc>
              <a:buFont typeface="Wingdings" pitchFamily="2" charset="2"/>
              <a:buChar char="q"/>
            </a:pPr>
            <a:endParaRPr lang="en-US" sz="2800" dirty="0" smtClean="0"/>
          </a:p>
          <a:p>
            <a:pPr algn="just" rtl="0">
              <a:lnSpc>
                <a:spcPct val="90000"/>
              </a:lnSpc>
              <a:buFont typeface="Wingdings" pitchFamily="2" charset="2"/>
              <a:buChar char="q"/>
            </a:pPr>
            <a:r>
              <a:rPr lang="en-US" sz="2800" dirty="0" smtClean="0"/>
              <a:t> </a:t>
            </a:r>
            <a:r>
              <a:rPr lang="en-US" sz="2800" dirty="0"/>
              <a:t>We could have used a 2-to-1 MUX to choose between 1y and 2y and use s</a:t>
            </a:r>
            <a:r>
              <a:rPr lang="en-US" sz="2800" baseline="-25000" dirty="0"/>
              <a:t>2</a:t>
            </a:r>
            <a:r>
              <a:rPr lang="en-US" sz="2800" dirty="0"/>
              <a:t> as the selector.</a:t>
            </a: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52579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5233597"/>
              </p:ext>
            </p:extLst>
          </p:nvPr>
        </p:nvGraphicFramePr>
        <p:xfrm>
          <a:off x="2529289" y="692696"/>
          <a:ext cx="1966511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76" name="Visio" r:id="rId3" imgW="847011" imgH="390287" progId="">
                  <p:embed/>
                </p:oleObj>
              </mc:Choice>
              <mc:Fallback>
                <p:oleObj name="Visio" r:id="rId3" imgW="847011" imgH="390287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29289" y="692696"/>
                        <a:ext cx="1966511" cy="1060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2"/>
          <p:cNvSpPr>
            <a:spLocks noGrp="1" noChangeArrowheads="1"/>
          </p:cNvSpPr>
          <p:nvPr>
            <p:ph type="title"/>
          </p:nvPr>
        </p:nvSpPr>
        <p:spPr>
          <a:xfrm>
            <a:off x="4191000" y="0"/>
            <a:ext cx="4876800" cy="868362"/>
          </a:xfrm>
        </p:spPr>
        <p:txBody>
          <a:bodyPr>
            <a:normAutofit/>
          </a:bodyPr>
          <a:lstStyle/>
          <a:p>
            <a:pPr algn="r" rtl="1"/>
            <a:r>
              <a:rPr lang="fa-IR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اتصال درختی </a:t>
            </a:r>
            <a:r>
              <a:rPr lang="en-US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MUX</a:t>
            </a:r>
            <a:r>
              <a:rPr lang="fa-IR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 ها</a:t>
            </a:r>
            <a:endParaRPr lang="en-US" sz="32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218115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458200" cy="3581400"/>
          </a:xfrm>
        </p:spPr>
        <p:txBody>
          <a:bodyPr>
            <a:noAutofit/>
          </a:bodyPr>
          <a:lstStyle/>
          <a:p>
            <a:pPr algn="just" rtl="1">
              <a:buFont typeface="Wingdings" pitchFamily="2" charset="2"/>
              <a:buChar char="q"/>
            </a:pPr>
            <a:r>
              <a:rPr lang="fa-IR" sz="2800" dirty="0" smtClean="0">
                <a:cs typeface="B Lotus" pitchFamily="2" charset="-78"/>
              </a:rPr>
              <a:t> با اتصال درختی مالتی پلکسرهای </a:t>
            </a:r>
            <a:r>
              <a:rPr lang="en-US" sz="2800" dirty="0" smtClean="0">
                <a:cs typeface="B Lotus" pitchFamily="2" charset="-78"/>
              </a:rPr>
              <a:t>M</a:t>
            </a:r>
            <a:r>
              <a:rPr lang="fa-IR" sz="2800" dirty="0" smtClean="0">
                <a:cs typeface="B Lotus" pitchFamily="2" charset="-78"/>
              </a:rPr>
              <a:t> ورودی در </a:t>
            </a:r>
            <a:r>
              <a:rPr lang="en-US" sz="2800" dirty="0" smtClean="0">
                <a:cs typeface="B Lotus" pitchFamily="2" charset="-78"/>
              </a:rPr>
              <a:t>n</a:t>
            </a:r>
            <a:r>
              <a:rPr lang="fa-IR" sz="2800" dirty="0" smtClean="0">
                <a:cs typeface="B Lotus" pitchFamily="2" charset="-78"/>
              </a:rPr>
              <a:t> سطح می توان یک مالتی پلکسر </a:t>
            </a:r>
            <a:r>
              <a:rPr lang="en-US" sz="2800" dirty="0" err="1" smtClean="0">
                <a:cs typeface="B Lotus" pitchFamily="2" charset="-78"/>
              </a:rPr>
              <a:t>M</a:t>
            </a:r>
            <a:r>
              <a:rPr lang="en-US" sz="2800" i="1" baseline="30000" dirty="0" err="1" smtClean="0">
                <a:cs typeface="B Lotus" pitchFamily="2" charset="-78"/>
              </a:rPr>
              <a:t>n</a:t>
            </a:r>
            <a:r>
              <a:rPr lang="fa-IR" sz="2800" i="1" baseline="30000" dirty="0" smtClean="0">
                <a:cs typeface="B Lotus" pitchFamily="2" charset="-78"/>
              </a:rPr>
              <a:t> </a:t>
            </a:r>
            <a:r>
              <a:rPr lang="fa-IR" sz="2800" dirty="0" smtClean="0">
                <a:cs typeface="B Lotus" pitchFamily="2" charset="-78"/>
              </a:rPr>
              <a:t>ورودی طراحی نمود.</a:t>
            </a:r>
          </a:p>
          <a:p>
            <a:pPr algn="just" rtl="1">
              <a:buFont typeface="Wingdings" pitchFamily="2" charset="2"/>
              <a:buChar char="q"/>
            </a:pPr>
            <a:r>
              <a:rPr lang="fa-IR" sz="2800" dirty="0" smtClean="0">
                <a:cs typeface="B Lotus" pitchFamily="2" charset="-78"/>
              </a:rPr>
              <a:t> برای طراحی یک </a:t>
            </a:r>
            <a:r>
              <a:rPr lang="en-US" sz="2800" dirty="0" err="1" smtClean="0">
                <a:cs typeface="B Lotus" pitchFamily="2" charset="-78"/>
              </a:rPr>
              <a:t>Mux</a:t>
            </a:r>
            <a:r>
              <a:rPr lang="en-US" sz="2800" dirty="0" smtClean="0">
                <a:cs typeface="B Lotus" pitchFamily="2" charset="-78"/>
              </a:rPr>
              <a:t> 8</a:t>
            </a:r>
            <a:r>
              <a:rPr lang="en-US" sz="2800" dirty="0" smtClean="0">
                <a:latin typeface="Trebuchet MS" pitchFamily="34" charset="0"/>
                <a:cs typeface="B Lotus" pitchFamily="2" charset="-78"/>
              </a:rPr>
              <a:t>x</a:t>
            </a:r>
            <a:r>
              <a:rPr lang="en-US" sz="2800" dirty="0" smtClean="0">
                <a:cs typeface="B Lotus" pitchFamily="2" charset="-78"/>
              </a:rPr>
              <a:t>1</a:t>
            </a:r>
            <a:r>
              <a:rPr lang="fa-IR" sz="2800" dirty="0" smtClean="0">
                <a:cs typeface="B Lotus" pitchFamily="2" charset="-78"/>
              </a:rPr>
              <a:t> به چند </a:t>
            </a:r>
            <a:r>
              <a:rPr lang="en-US" sz="2800" dirty="0" err="1" smtClean="0">
                <a:cs typeface="B Lotus" pitchFamily="2" charset="-78"/>
              </a:rPr>
              <a:t>Mux</a:t>
            </a:r>
            <a:r>
              <a:rPr lang="en-US" sz="2800" dirty="0" smtClean="0">
                <a:cs typeface="B Lotus" pitchFamily="2" charset="-78"/>
              </a:rPr>
              <a:t> 2</a:t>
            </a:r>
            <a:r>
              <a:rPr lang="en-US" sz="2800" dirty="0" smtClean="0">
                <a:latin typeface="Trebuchet MS" pitchFamily="34" charset="0"/>
                <a:cs typeface="B Lotus" pitchFamily="2" charset="-78"/>
              </a:rPr>
              <a:t>x</a:t>
            </a:r>
            <a:r>
              <a:rPr lang="en-US" sz="2800" dirty="0" smtClean="0">
                <a:cs typeface="B Lotus" pitchFamily="2" charset="-78"/>
              </a:rPr>
              <a:t>1</a:t>
            </a:r>
            <a:r>
              <a:rPr lang="fa-IR" sz="2800" dirty="0" smtClean="0">
                <a:cs typeface="B Lotus" pitchFamily="2" charset="-78"/>
              </a:rPr>
              <a:t>  نیاز است؟</a:t>
            </a:r>
          </a:p>
          <a:p>
            <a:pPr algn="just" rtl="0">
              <a:buNone/>
            </a:pPr>
            <a:r>
              <a:rPr lang="en-US" sz="2800" dirty="0" smtClean="0">
                <a:cs typeface="B Lotus" pitchFamily="2" charset="-78"/>
              </a:rPr>
              <a:t>M=2</a:t>
            </a:r>
          </a:p>
          <a:p>
            <a:pPr algn="just" rtl="0">
              <a:buNone/>
            </a:pPr>
            <a:r>
              <a:rPr lang="en-US" sz="2800" dirty="0" smtClean="0">
                <a:cs typeface="B Lotus" pitchFamily="2" charset="-78"/>
              </a:rPr>
              <a:t>			2</a:t>
            </a:r>
            <a:r>
              <a:rPr lang="en-US" sz="2800" i="1" baseline="30000" dirty="0" smtClean="0">
                <a:cs typeface="B Lotus" pitchFamily="2" charset="-78"/>
              </a:rPr>
              <a:t>n</a:t>
            </a:r>
            <a:r>
              <a:rPr lang="en-US" sz="2800" dirty="0" smtClean="0">
                <a:cs typeface="B Lotus" pitchFamily="2" charset="-78"/>
              </a:rPr>
              <a:t>=8                n=3</a:t>
            </a:r>
          </a:p>
          <a:p>
            <a:pPr algn="just" rtl="0">
              <a:buNone/>
            </a:pPr>
            <a:r>
              <a:rPr lang="en-US" sz="2800" dirty="0" err="1" smtClean="0">
                <a:cs typeface="B Lotus" pitchFamily="2" charset="-78"/>
              </a:rPr>
              <a:t>M</a:t>
            </a:r>
            <a:r>
              <a:rPr lang="en-US" sz="2800" i="1" baseline="30000" dirty="0" err="1" smtClean="0">
                <a:cs typeface="B Lotus" pitchFamily="2" charset="-78"/>
              </a:rPr>
              <a:t>n</a:t>
            </a:r>
            <a:r>
              <a:rPr lang="en-US" sz="2800" dirty="0" smtClean="0">
                <a:cs typeface="B Lotus" pitchFamily="2" charset="-78"/>
              </a:rPr>
              <a:t>=8</a:t>
            </a:r>
          </a:p>
          <a:p>
            <a:pPr algn="just" rtl="1">
              <a:buNone/>
            </a:pPr>
            <a:r>
              <a:rPr lang="fa-IR" sz="2800" dirty="0" smtClean="0">
                <a:cs typeface="B Lotus" pitchFamily="2" charset="-78"/>
              </a:rPr>
              <a:t>- نحوه پیاده سازی؟</a:t>
            </a:r>
            <a:endParaRPr lang="en-US" sz="2800" dirty="0" smtClean="0">
              <a:cs typeface="B Lotus" pitchFamily="2" charset="-78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 rtl="1"/>
            <a:fld id="{C90AC7E0-946A-464A-BFBE-24CDAA351287}" type="slidenum">
              <a:rPr lang="ar-SA"/>
              <a:pPr algn="r" rtl="1"/>
              <a:t>14</a:t>
            </a:fld>
            <a:endParaRPr lang="en-US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3048000" y="3198812"/>
            <a:ext cx="762000" cy="1588"/>
          </a:xfrm>
          <a:prstGeom prst="straightConnector1">
            <a:avLst/>
          </a:prstGeom>
          <a:ln w="25400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AutoShape 83"/>
          <p:cNvSpPr>
            <a:spLocks/>
          </p:cNvSpPr>
          <p:nvPr/>
        </p:nvSpPr>
        <p:spPr bwMode="auto">
          <a:xfrm rot="10800000" flipV="1">
            <a:off x="1295398" y="2438400"/>
            <a:ext cx="429155" cy="1447800"/>
          </a:xfrm>
          <a:prstGeom prst="leftBrace">
            <a:avLst>
              <a:gd name="adj1" fmla="val 86257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6" name="Rectangle 6"/>
          <p:cNvSpPr>
            <a:spLocks noGrp="1" noChangeArrowheads="1"/>
          </p:cNvSpPr>
          <p:nvPr>
            <p:ph type="title"/>
          </p:nvPr>
        </p:nvSpPr>
        <p:spPr>
          <a:xfrm>
            <a:off x="5334000" y="76200"/>
            <a:ext cx="3657600" cy="914400"/>
          </a:xfrm>
        </p:spPr>
        <p:txBody>
          <a:bodyPr>
            <a:normAutofit/>
          </a:bodyPr>
          <a:lstStyle/>
          <a:p>
            <a:pPr algn="r" rtl="1"/>
            <a:r>
              <a:rPr lang="fa-IR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گیتهای سه حالته</a:t>
            </a:r>
            <a:r>
              <a:rPr lang="fa-IR" sz="1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(یادآوری) </a:t>
            </a:r>
            <a:endParaRPr lang="en-US" sz="1600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6" name="Rectangle 7"/>
          <p:cNvSpPr txBox="1">
            <a:spLocks noChangeArrowheads="1"/>
          </p:cNvSpPr>
          <p:nvPr/>
        </p:nvSpPr>
        <p:spPr>
          <a:xfrm>
            <a:off x="428625" y="990600"/>
            <a:ext cx="8258175" cy="5486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fa-IR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 یک گیت سه حالته دارای سه حالت است: </a:t>
            </a: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0</a:t>
            </a:r>
            <a:r>
              <a:rPr kumimoji="0" lang="fa-IR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 و </a:t>
            </a: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1</a:t>
            </a:r>
            <a:r>
              <a:rPr kumimoji="0" lang="fa-IR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 و امپدانس بالا. در حالت امپدانس بالا خروجی مدار باز خواهد بود. </a:t>
            </a: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endParaRPr kumimoji="0" lang="fa-IR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B Lotus" pitchFamily="2" charset="-78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endParaRPr kumimoji="0" lang="fa-IR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B Lotus" pitchFamily="2" charset="-78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endParaRPr kumimoji="0" lang="en-US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B Lotus" pitchFamily="2" charset="-78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endParaRPr kumimoji="0" lang="en-US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B Lotus" pitchFamily="2" charset="-78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endParaRPr kumimoji="0" lang="fa-IR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B Lotus" pitchFamily="2" charset="-78"/>
            </a:endParaRPr>
          </a:p>
          <a:p>
            <a:pPr marL="742950" marR="0" lvl="1" indent="-28575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fa-IR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وقتی که ورودی کنترل 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0</a:t>
            </a:r>
            <a:r>
              <a:rPr kumimoji="0" lang="fa-IR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 باشد مقدار خروجی امپدانس بالا خواهد بود.</a:t>
            </a:r>
          </a:p>
          <a:p>
            <a:pPr marL="742950" marR="0" lvl="1" indent="-28575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fa-IR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وقتی که مقدار ورودی کنترل 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1</a:t>
            </a:r>
            <a:r>
              <a:rPr kumimoji="0" lang="fa-IR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 باشد خروجی به ورودی وصل خواهد بود.</a:t>
            </a:r>
            <a:endParaRPr kumimoji="0" lang="en-US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B Lotus" pitchFamily="2" charset="-78"/>
            </a:endParaRPr>
          </a:p>
          <a:p>
            <a:pPr marL="742950" marR="0" lvl="1" indent="-28575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fa-IR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B Lotus" pitchFamily="2" charset="-78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fa-IR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 لذا می توان هر تعداد دلخواه از خروجیهای این گیتها را به هم وصل نمود. بدون این مشکل 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load</a:t>
            </a:r>
            <a:r>
              <a:rPr kumimoji="0" lang="fa-IR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 داشته باشیم.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B Lotus" pitchFamily="2" charset="-78"/>
            </a:endParaRPr>
          </a:p>
        </p:txBody>
      </p:sp>
      <p:pic>
        <p:nvPicPr>
          <p:cNvPr id="12492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67025" y="2590800"/>
            <a:ext cx="5514975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24930" name="Object 2"/>
          <p:cNvGraphicFramePr>
            <a:graphicFrameLocks noChangeAspect="1"/>
          </p:cNvGraphicFramePr>
          <p:nvPr/>
        </p:nvGraphicFramePr>
        <p:xfrm>
          <a:off x="838200" y="1779587"/>
          <a:ext cx="2209800" cy="811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00" name="Visio" r:id="rId4" imgW="1298019" imgH="476488" progId="">
                  <p:embed/>
                </p:oleObj>
              </mc:Choice>
              <mc:Fallback>
                <p:oleObj name="Visio" r:id="rId4" imgW="1298019" imgH="476488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1779587"/>
                        <a:ext cx="2209800" cy="811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22238"/>
            <a:ext cx="3962400" cy="868362"/>
          </a:xfrm>
        </p:spPr>
        <p:txBody>
          <a:bodyPr/>
          <a:lstStyle/>
          <a:p>
            <a:pPr algn="l"/>
            <a:r>
              <a:rPr lang="en-US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Three </a:t>
            </a:r>
            <a:r>
              <a:rPr lang="en-US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State </a:t>
            </a:r>
            <a:r>
              <a:rPr lang="en-US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Buffer</a:t>
            </a:r>
            <a:endParaRPr lang="en-US" dirty="0"/>
          </a:p>
        </p:txBody>
      </p:sp>
      <p:graphicFrame>
        <p:nvGraphicFramePr>
          <p:cNvPr id="19462" name="Object 6"/>
          <p:cNvGraphicFramePr>
            <a:graphicFrameLocks noGrp="1" noChangeAspect="1"/>
          </p:cNvGraphicFramePr>
          <p:nvPr>
            <p:ph idx="1"/>
          </p:nvPr>
        </p:nvGraphicFramePr>
        <p:xfrm>
          <a:off x="4875213" y="2119322"/>
          <a:ext cx="3963987" cy="266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26" name="Visio" r:id="rId3" imgW="1105852" imgH="744141" progId="">
                  <p:embed/>
                </p:oleObj>
              </mc:Choice>
              <mc:Fallback>
                <p:oleObj name="Visio" r:id="rId3" imgW="1105852" imgH="744141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5213" y="2119322"/>
                        <a:ext cx="3963987" cy="2667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5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143000"/>
            <a:ext cx="8229600" cy="762000"/>
          </a:xfrm>
        </p:spPr>
        <p:txBody>
          <a:bodyPr>
            <a:noAutofit/>
          </a:bodyPr>
          <a:lstStyle/>
          <a:p>
            <a:pPr algn="l" rtl="0">
              <a:buFont typeface="Wingdings" pitchFamily="2" charset="2"/>
              <a:buChar char="q"/>
            </a:pPr>
            <a:r>
              <a:rPr lang="en-US" sz="2800" dirty="0"/>
              <a:t>Different three state buffers that are used, are listed below</a:t>
            </a:r>
            <a:r>
              <a:rPr lang="en-US" sz="2800" dirty="0" smtClean="0"/>
              <a:t>:</a:t>
            </a:r>
            <a:endParaRPr lang="en-US" sz="2800" dirty="0"/>
          </a:p>
        </p:txBody>
      </p:sp>
      <p:graphicFrame>
        <p:nvGraphicFramePr>
          <p:cNvPr id="19464" name="Object 8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0" y="3886200"/>
          <a:ext cx="4038600" cy="278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27" name="Visio" r:id="rId5" imgW="1079897" imgH="744141" progId="">
                  <p:embed/>
                </p:oleObj>
              </mc:Choice>
              <mc:Fallback>
                <p:oleObj name="Visio" r:id="rId5" imgW="1079897" imgH="744141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3886200"/>
                        <a:ext cx="4038600" cy="2784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905000"/>
            <a:ext cx="8458200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3188" name="Text Box 4"/>
          <p:cNvSpPr txBox="1">
            <a:spLocks noChangeArrowheads="1"/>
          </p:cNvSpPr>
          <p:nvPr/>
        </p:nvSpPr>
        <p:spPr bwMode="auto">
          <a:xfrm>
            <a:off x="304800" y="990600"/>
            <a:ext cx="35750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rtl="1"/>
            <a:r>
              <a:rPr lang="fa-IR" sz="2400" dirty="0">
                <a:solidFill>
                  <a:srgbClr val="FF6600"/>
                </a:solidFill>
                <a:latin typeface="Times New Roman" pitchFamily="18" charset="0"/>
                <a:cs typeface="B Lotus" pitchFamily="2" charset="-78"/>
              </a:rPr>
              <a:t>دقت کنید این نوع بستن خروجیها</a:t>
            </a:r>
          </a:p>
          <a:p>
            <a:pPr algn="r" rtl="1"/>
            <a:r>
              <a:rPr lang="fa-IR" sz="2400" dirty="0">
                <a:solidFill>
                  <a:srgbClr val="FF6600"/>
                </a:solidFill>
                <a:latin typeface="Times New Roman" pitchFamily="18" charset="0"/>
                <a:cs typeface="B Lotus" pitchFamily="2" charset="-78"/>
              </a:rPr>
              <a:t> در انواع دیگر گیتها مجاز نیست.</a:t>
            </a:r>
            <a:endParaRPr lang="en-US" sz="2400" dirty="0">
              <a:solidFill>
                <a:srgbClr val="FF6600"/>
              </a:solidFill>
              <a:latin typeface="Times New Roman" pitchFamily="18" charset="0"/>
              <a:cs typeface="B Lotus" pitchFamily="2" charset="-78"/>
            </a:endParaRPr>
          </a:p>
        </p:txBody>
      </p:sp>
      <p:sp>
        <p:nvSpPr>
          <p:cNvPr id="93191" name="Line 7"/>
          <p:cNvSpPr>
            <a:spLocks noChangeShapeType="1"/>
          </p:cNvSpPr>
          <p:nvPr/>
        </p:nvSpPr>
        <p:spPr bwMode="auto">
          <a:xfrm flipH="1">
            <a:off x="3200401" y="1828801"/>
            <a:ext cx="76200" cy="457200"/>
          </a:xfrm>
          <a:prstGeom prst="line">
            <a:avLst/>
          </a:prstGeom>
          <a:noFill/>
          <a:ln w="12700">
            <a:solidFill>
              <a:srgbClr val="FF6600"/>
            </a:solidFill>
            <a:round/>
            <a:headEnd/>
            <a:tailEnd type="triangle" w="lg" len="lg"/>
          </a:ln>
          <a:effectLst/>
        </p:spPr>
        <p:txBody>
          <a:bodyPr wrap="square">
            <a:spAutoFit/>
          </a:bodyPr>
          <a:lstStyle/>
          <a:p>
            <a:pPr algn="r" rtl="1"/>
            <a:endParaRPr lang="en-US"/>
          </a:p>
        </p:txBody>
      </p:sp>
      <p:sp>
        <p:nvSpPr>
          <p:cNvPr id="93193" name="Rectangle 9"/>
          <p:cNvSpPr>
            <a:spLocks noGrp="1" noChangeArrowheads="1"/>
          </p:cNvSpPr>
          <p:nvPr>
            <p:ph type="title"/>
          </p:nvPr>
        </p:nvSpPr>
        <p:spPr>
          <a:xfrm>
            <a:off x="2590800" y="122238"/>
            <a:ext cx="6477000" cy="944562"/>
          </a:xfrm>
        </p:spPr>
        <p:txBody>
          <a:bodyPr>
            <a:normAutofit/>
          </a:bodyPr>
          <a:lstStyle/>
          <a:p>
            <a:pPr algn="r" rtl="1">
              <a:tabLst>
                <a:tab pos="6688138" algn="l"/>
              </a:tabLst>
            </a:pPr>
            <a:r>
              <a:rPr lang="fa-IR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ساخت </a:t>
            </a:r>
            <a:r>
              <a:rPr lang="fa-IR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مولتی پلکسر توسط گیتهای سه حالته</a:t>
            </a:r>
            <a:endParaRPr lang="en-US" sz="32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93196" name="Line 12"/>
          <p:cNvSpPr>
            <a:spLocks noChangeShapeType="1"/>
          </p:cNvSpPr>
          <p:nvPr/>
        </p:nvSpPr>
        <p:spPr bwMode="auto">
          <a:xfrm>
            <a:off x="3962400" y="1219200"/>
            <a:ext cx="4114800" cy="914400"/>
          </a:xfrm>
          <a:prstGeom prst="line">
            <a:avLst/>
          </a:prstGeom>
          <a:noFill/>
          <a:ln w="12700">
            <a:solidFill>
              <a:srgbClr val="FF6600"/>
            </a:solidFill>
            <a:round/>
            <a:headEnd/>
            <a:tailEnd type="triangle" w="lg" len="lg"/>
          </a:ln>
          <a:effectLst/>
        </p:spPr>
        <p:txBody>
          <a:bodyPr wrap="square">
            <a:spAutoFit/>
          </a:bodyPr>
          <a:lstStyle/>
          <a:p>
            <a:pPr algn="r" rtl="1"/>
            <a:endParaRPr lang="en-US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381000" y="5181600"/>
            <a:ext cx="3505200" cy="1371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This three state buffer lets it’s input through to the output when the control is 1 and give a high impedance output otherwise.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76200"/>
            <a:ext cx="5105400" cy="868362"/>
          </a:xfrm>
        </p:spPr>
        <p:txBody>
          <a:bodyPr/>
          <a:lstStyle/>
          <a:p>
            <a:pPr algn="l"/>
            <a:r>
              <a:rPr lang="en-US" sz="29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MUX whit Three </a:t>
            </a:r>
            <a:r>
              <a:rPr lang="en-US" sz="29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State </a:t>
            </a:r>
            <a:r>
              <a:rPr lang="en-US" sz="29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Buffer</a:t>
            </a:r>
            <a:endParaRPr lang="en-US" dirty="0"/>
          </a:p>
        </p:txBody>
      </p:sp>
      <p:graphicFrame>
        <p:nvGraphicFramePr>
          <p:cNvPr id="20490" name="Object 10"/>
          <p:cNvGraphicFramePr>
            <a:graphicFrameLocks noGrp="1" noChangeAspect="1"/>
          </p:cNvGraphicFramePr>
          <p:nvPr>
            <p:ph idx="1"/>
          </p:nvPr>
        </p:nvGraphicFramePr>
        <p:xfrm>
          <a:off x="1524000" y="2514600"/>
          <a:ext cx="4572000" cy="419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48" name="Visio" r:id="rId3" imgW="2644378" imgH="2424827" progId="">
                  <p:embed/>
                </p:oleObj>
              </mc:Choice>
              <mc:Fallback>
                <p:oleObj name="Visio" r:id="rId3" imgW="2644378" imgH="2424827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2514600"/>
                        <a:ext cx="4572000" cy="419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990600"/>
            <a:ext cx="8229600" cy="1447800"/>
          </a:xfrm>
        </p:spPr>
        <p:txBody>
          <a:bodyPr>
            <a:normAutofit lnSpcReduction="10000"/>
          </a:bodyPr>
          <a:lstStyle/>
          <a:p>
            <a:pPr algn="just">
              <a:buFont typeface="Wingdings" pitchFamily="2" charset="2"/>
              <a:buChar char="q"/>
            </a:pPr>
            <a:r>
              <a:rPr lang="en-US" sz="2400" dirty="0"/>
              <a:t>Let us know use our knowledge of three state buffers to construct other structures that realize multiplexers and observe some new concepts.  Thus for a 4-to-1 MUX, we have: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76200"/>
            <a:ext cx="3352800" cy="792162"/>
          </a:xfrm>
        </p:spPr>
        <p:txBody>
          <a:bodyPr>
            <a:normAutofit/>
          </a:bodyPr>
          <a:lstStyle/>
          <a:p>
            <a:pPr algn="l"/>
            <a:r>
              <a:rPr lang="en-US" sz="29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Three </a:t>
            </a:r>
            <a:r>
              <a:rPr lang="en-US" sz="29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State </a:t>
            </a:r>
            <a:r>
              <a:rPr lang="en-US" sz="29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Buffer</a:t>
            </a:r>
            <a:endParaRPr lang="en-US" sz="29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graphicFrame>
        <p:nvGraphicFramePr>
          <p:cNvPr id="21513" name="Object 9"/>
          <p:cNvGraphicFramePr>
            <a:graphicFrameLocks noGrp="1" noChangeAspect="1"/>
          </p:cNvGraphicFramePr>
          <p:nvPr>
            <p:ph idx="1"/>
          </p:nvPr>
        </p:nvGraphicFramePr>
        <p:xfrm>
          <a:off x="4000500" y="2743200"/>
          <a:ext cx="4114800" cy="409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2" name="Visio" r:id="rId3" imgW="2324576" imgH="2312670" progId="">
                  <p:embed/>
                </p:oleObj>
              </mc:Choice>
              <mc:Fallback>
                <p:oleObj name="Visio" r:id="rId3" imgW="2324576" imgH="231267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00500" y="2743200"/>
                        <a:ext cx="4114800" cy="4095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0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914400"/>
            <a:ext cx="8229600" cy="1752600"/>
          </a:xfrm>
        </p:spPr>
        <p:txBody>
          <a:bodyPr/>
          <a:lstStyle/>
          <a:p>
            <a:pPr algn="just">
              <a:buFont typeface="Wingdings" pitchFamily="2" charset="2"/>
              <a:buChar char="q"/>
            </a:pPr>
            <a:r>
              <a:rPr lang="en-US" sz="2400" b="1" dirty="0">
                <a:solidFill>
                  <a:srgbClr val="FF0000"/>
                </a:solidFill>
              </a:rPr>
              <a:t>Note: </a:t>
            </a:r>
            <a:r>
              <a:rPr lang="en-US" sz="2400" dirty="0"/>
              <a:t>It must be taken to consideration that a 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</a:rPr>
              <a:t>wired OR </a:t>
            </a:r>
            <a:r>
              <a:rPr lang="en-US" sz="2400" dirty="0"/>
              <a:t>structure can only be used when we have three state lines.</a:t>
            </a:r>
          </a:p>
          <a:p>
            <a:pPr algn="just">
              <a:buFont typeface="Wingdings" pitchFamily="2" charset="2"/>
              <a:buChar char="q"/>
            </a:pPr>
            <a:r>
              <a:rPr lang="en-US" sz="2400" dirty="0"/>
              <a:t>We can do cascading on packages with three state outputs with the same type of </a:t>
            </a:r>
            <a:r>
              <a:rPr lang="en-US" sz="2400" dirty="0" err="1" smtClean="0"/>
              <a:t>Oring</a:t>
            </a:r>
            <a:r>
              <a:rPr lang="en-US" sz="2400" dirty="0"/>
              <a:t>: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557994" y="-24"/>
            <a:ext cx="2514600" cy="914400"/>
          </a:xfrm>
          <a:noFill/>
          <a:ln/>
        </p:spPr>
        <p:txBody>
          <a:bodyPr/>
          <a:lstStyle/>
          <a:p>
            <a:pPr algn="r" rtl="1"/>
            <a:r>
              <a:rPr lang="fa-IR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رئوس مطالب</a:t>
            </a:r>
            <a:endParaRPr lang="en-GB" sz="32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1371600"/>
            <a:ext cx="7483501" cy="3276600"/>
          </a:xfrm>
        </p:spPr>
        <p:txBody>
          <a:bodyPr>
            <a:normAutofit/>
          </a:bodyPr>
          <a:lstStyle/>
          <a:p>
            <a:pPr marL="1270000" lvl="1" indent="-812800" algn="r" rtl="1">
              <a:lnSpc>
                <a:spcPct val="90000"/>
              </a:lnSpc>
              <a:buFont typeface="Wingdings" pitchFamily="2" charset="2"/>
              <a:buChar char=";"/>
            </a:pPr>
            <a:r>
              <a:rPr lang="fa-IR" b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B Nazanin" pitchFamily="2" charset="-78"/>
              </a:rPr>
              <a:t>دی مالتی پلکسر</a:t>
            </a:r>
          </a:p>
          <a:p>
            <a:pPr marL="1270000" lvl="1" indent="-812800" algn="r" rtl="1">
              <a:lnSpc>
                <a:spcPct val="90000"/>
              </a:lnSpc>
              <a:buFont typeface="Wingdings" pitchFamily="2" charset="2"/>
              <a:buChar char=";"/>
            </a:pPr>
            <a:r>
              <a:rPr lang="fa-IR" b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B Nazanin" pitchFamily="2" charset="-78"/>
              </a:rPr>
              <a:t>مالتی پلکسر</a:t>
            </a:r>
          </a:p>
          <a:p>
            <a:pPr marL="1270000" lvl="1" indent="-812800" algn="r" rtl="1">
              <a:lnSpc>
                <a:spcPct val="90000"/>
              </a:lnSpc>
              <a:buFont typeface="Wingdings" pitchFamily="2" charset="2"/>
              <a:buChar char=";"/>
            </a:pPr>
            <a:r>
              <a:rPr lang="fa-IR" b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B Nazanin" pitchFamily="2" charset="-78"/>
              </a:rPr>
              <a:t>ساخت توابع با مالتی پلکسر</a:t>
            </a:r>
            <a:endParaRPr lang="en-US" b="1" dirty="0" smtClean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B Nazanin" pitchFamily="2" charset="-78"/>
            </a:endParaRPr>
          </a:p>
          <a:p>
            <a:pPr marL="1270000" lvl="1" indent="-812800" algn="r" rtl="1">
              <a:lnSpc>
                <a:spcPct val="90000"/>
              </a:lnSpc>
              <a:buFont typeface="Wingdings" pitchFamily="2" charset="2"/>
              <a:buChar char=";"/>
            </a:pPr>
            <a:r>
              <a:rPr lang="fa-IR" b="1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B Nazanin" pitchFamily="2" charset="-78"/>
              </a:rPr>
              <a:t>سایر </a:t>
            </a:r>
            <a:r>
              <a:rPr lang="fa-IR" b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B Nazanin" pitchFamily="2" charset="-78"/>
              </a:rPr>
              <a:t>کاربردهای </a:t>
            </a:r>
            <a:r>
              <a:rPr lang="en-US" b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B Nazanin" pitchFamily="2" charset="-78"/>
              </a:rPr>
              <a:t>MUX</a:t>
            </a:r>
            <a:endParaRPr lang="fa-IR" b="1" dirty="0" smtClean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B Nazanin" pitchFamily="2" charset="-78"/>
            </a:endParaRPr>
          </a:p>
          <a:p>
            <a:pPr marL="1270000" lvl="1" indent="-812800" algn="r" rtl="1">
              <a:lnSpc>
                <a:spcPct val="90000"/>
              </a:lnSpc>
              <a:buFont typeface="Wingdings" pitchFamily="2" charset="2"/>
              <a:buChar char=";"/>
            </a:pPr>
            <a:endParaRPr lang="fa-IR" b="1" dirty="0" smtClean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022CD-E423-42E4-A0A3-C1E41BE62131}" type="slidenum">
              <a:rPr lang="en-US"/>
              <a:pPr/>
              <a:t>2</a:t>
            </a:fld>
            <a:endParaRPr lang="en-US" dirty="0"/>
          </a:p>
        </p:txBody>
      </p:sp>
      <p:pic>
        <p:nvPicPr>
          <p:cNvPr id="6" name="Picture 5" descr="AND_07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" y="304800"/>
            <a:ext cx="3381375" cy="2295525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76200"/>
            <a:ext cx="4648200" cy="914400"/>
          </a:xfrm>
        </p:spPr>
        <p:txBody>
          <a:bodyPr>
            <a:normAutofit/>
          </a:bodyPr>
          <a:lstStyle/>
          <a:p>
            <a:pPr algn="l"/>
            <a:r>
              <a:rPr lang="en-US" sz="29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Application of Multiplexer</a:t>
            </a:r>
            <a:endParaRPr lang="en-US" sz="29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graphicFrame>
        <p:nvGraphicFramePr>
          <p:cNvPr id="16396" name="Object 12"/>
          <p:cNvGraphicFramePr>
            <a:graphicFrameLocks noGrp="1" noChangeAspect="1"/>
          </p:cNvGraphicFramePr>
          <p:nvPr>
            <p:ph idx="1"/>
          </p:nvPr>
        </p:nvGraphicFramePr>
        <p:xfrm>
          <a:off x="3886200" y="4394200"/>
          <a:ext cx="1751013" cy="208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22" name="Visio" r:id="rId3" imgW="653653" imgH="777954" progId="">
                  <p:embed/>
                </p:oleObj>
              </mc:Choice>
              <mc:Fallback>
                <p:oleObj name="Visio" r:id="rId3" imgW="653653" imgH="777954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4394200"/>
                        <a:ext cx="1751013" cy="208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8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990600"/>
            <a:ext cx="8458200" cy="3657600"/>
          </a:xfrm>
        </p:spPr>
        <p:txBody>
          <a:bodyPr/>
          <a:lstStyle/>
          <a:p>
            <a:pPr algn="just" rtl="0">
              <a:buFont typeface="Wingdings" pitchFamily="2" charset="2"/>
              <a:buChar char="q"/>
            </a:pPr>
            <a:r>
              <a:rPr lang="en-US" sz="2400" dirty="0"/>
              <a:t>Multiplexers can be used in the design of both complex circuits and also realization of primitive gates such as XOR and </a:t>
            </a:r>
            <a:r>
              <a:rPr lang="en-US" sz="2400" dirty="0" err="1"/>
              <a:t>AND</a:t>
            </a:r>
            <a:r>
              <a:rPr lang="en-US" sz="2400" dirty="0"/>
              <a:t> gates.</a:t>
            </a:r>
          </a:p>
          <a:p>
            <a:pPr lvl="1" algn="just" rtl="0">
              <a:buFont typeface="Wingdings" pitchFamily="2" charset="2"/>
              <a:buChar char="q"/>
            </a:pPr>
            <a:r>
              <a:rPr lang="en-US" sz="2200" b="1" dirty="0">
                <a:solidFill>
                  <a:srgbClr val="FF0000"/>
                </a:solidFill>
              </a:rPr>
              <a:t>XOR gate: </a:t>
            </a:r>
            <a:r>
              <a:rPr lang="en-US" sz="2200" dirty="0"/>
              <a:t>If we look at an XOR gate’s functionality a little differently, we can easily see that when one input is 0 the other is simply propagated through and when one is 1 the other is complemented.  </a:t>
            </a:r>
            <a:r>
              <a:rPr lang="en-US" sz="2200" u="sng" dirty="0"/>
              <a:t>Using a multiplexer to realize </a:t>
            </a:r>
            <a:r>
              <a:rPr lang="en-US" sz="2200" u="sng" dirty="0" smtClean="0"/>
              <a:t>this</a:t>
            </a:r>
            <a:r>
              <a:rPr lang="en-US" sz="2200" dirty="0" smtClean="0"/>
              <a:t>. This </a:t>
            </a:r>
            <a:r>
              <a:rPr lang="en-US" sz="2200" dirty="0"/>
              <a:t>realization </a:t>
            </a:r>
            <a:r>
              <a:rPr lang="en-US" sz="2200" b="1" dirty="0"/>
              <a:t>uses only 6 transistors if we use the second </a:t>
            </a:r>
            <a:r>
              <a:rPr lang="en-US" sz="2200" b="1" dirty="0" smtClean="0"/>
              <a:t>method.</a:t>
            </a:r>
            <a:endParaRPr lang="en-US" sz="2200" b="1" dirty="0"/>
          </a:p>
        </p:txBody>
      </p:sp>
      <p:graphicFrame>
        <p:nvGraphicFramePr>
          <p:cNvPr id="16398" name="Object 14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7107238" y="4127500"/>
          <a:ext cx="2036762" cy="234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23" name="Visio" r:id="rId5" imgW="858441" imgH="990600" progId="">
                  <p:embed/>
                </p:oleObj>
              </mc:Choice>
              <mc:Fallback>
                <p:oleObj name="Visio" r:id="rId5" imgW="858441" imgH="99060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07238" y="4127500"/>
                        <a:ext cx="2036762" cy="2349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6393" name="Rectangle 9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6395" name="Rectangle 11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76200"/>
            <a:ext cx="4648200" cy="914400"/>
          </a:xfrm>
        </p:spPr>
        <p:txBody>
          <a:bodyPr>
            <a:normAutofit/>
          </a:bodyPr>
          <a:lstStyle/>
          <a:p>
            <a:pPr algn="l"/>
            <a:r>
              <a:rPr lang="en-US" sz="29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Application of Multiplexer</a:t>
            </a:r>
            <a:endParaRPr lang="en-US" sz="29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graphicFrame>
        <p:nvGraphicFramePr>
          <p:cNvPr id="17416" name="Object 8"/>
          <p:cNvGraphicFramePr>
            <a:graphicFrameLocks noGrp="1" noChangeAspect="1"/>
          </p:cNvGraphicFramePr>
          <p:nvPr>
            <p:ph idx="1"/>
          </p:nvPr>
        </p:nvGraphicFramePr>
        <p:xfrm>
          <a:off x="1219200" y="2362200"/>
          <a:ext cx="1857375" cy="220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6" name="Visio" r:id="rId3" imgW="653653" imgH="777954" progId="">
                  <p:embed/>
                </p:oleObj>
              </mc:Choice>
              <mc:Fallback>
                <p:oleObj name="Visio" r:id="rId3" imgW="653653" imgH="777954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2362200"/>
                        <a:ext cx="1857375" cy="2209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143000"/>
            <a:ext cx="8229600" cy="914400"/>
          </a:xfrm>
        </p:spPr>
        <p:txBody>
          <a:bodyPr>
            <a:noAutofit/>
          </a:bodyPr>
          <a:lstStyle/>
          <a:p>
            <a:pPr lvl="1">
              <a:buFont typeface="Wingdings" pitchFamily="2" charset="2"/>
              <a:buChar char="q"/>
            </a:pPr>
            <a:r>
              <a:rPr lang="en-US" b="1" dirty="0">
                <a:solidFill>
                  <a:srgbClr val="FF0000"/>
                </a:solidFill>
              </a:rPr>
              <a:t>AND gate: </a:t>
            </a:r>
            <a:r>
              <a:rPr lang="en-US" dirty="0"/>
              <a:t>Again we use only 4 transistors instead of the usual 6 used for an AND </a:t>
            </a:r>
            <a:r>
              <a:rPr lang="en-US" dirty="0" smtClean="0"/>
              <a:t>gate.</a:t>
            </a:r>
            <a:r>
              <a:rPr lang="en-US" dirty="0"/>
              <a:t>					</a:t>
            </a:r>
          </a:p>
        </p:txBody>
      </p:sp>
      <p:graphicFrame>
        <p:nvGraphicFramePr>
          <p:cNvPr id="17418" name="Object 10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6451600" y="3352800"/>
          <a:ext cx="2692400" cy="310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7" name="Visio" r:id="rId5" imgW="858441" imgH="990600" progId="">
                  <p:embed/>
                </p:oleObj>
              </mc:Choice>
              <mc:Fallback>
                <p:oleObj name="Visio" r:id="rId5" imgW="858441" imgH="99060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51600" y="3352800"/>
                        <a:ext cx="2692400" cy="3106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Shape 5121"/>
          <p:cNvSpPr>
            <a:spLocks noGrp="1" noChangeArrowheads="1"/>
          </p:cNvSpPr>
          <p:nvPr>
            <p:ph type="title" idx="4294967295"/>
          </p:nvPr>
        </p:nvSpPr>
        <p:spPr>
          <a:xfrm>
            <a:off x="4191000" y="0"/>
            <a:ext cx="4953000" cy="914400"/>
          </a:xfrm>
        </p:spPr>
        <p:txBody>
          <a:bodyPr lIns="92075" tIns="46038" rIns="92075" bIns="46038">
            <a:normAutofit/>
          </a:bodyPr>
          <a:lstStyle/>
          <a:p>
            <a:pPr algn="r" eaLnBrk="1" hangingPunct="1"/>
            <a:r>
              <a:rPr lang="fa-IR" sz="29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روشهاي پياده‌سازي يك تابع بولي</a:t>
            </a:r>
            <a:endParaRPr lang="en-US" sz="2900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212995" name="Shape 5122"/>
          <p:cNvSpPr>
            <a:spLocks noGrp="1" noChangeArrowheads="1"/>
          </p:cNvSpPr>
          <p:nvPr>
            <p:ph type="body" idx="4294967295"/>
          </p:nvPr>
        </p:nvSpPr>
        <p:spPr>
          <a:xfrm>
            <a:off x="3276600" y="1066800"/>
            <a:ext cx="5867400" cy="5257800"/>
          </a:xfrm>
        </p:spPr>
        <p:txBody>
          <a:bodyPr lIns="92075" tIns="46038" rIns="92075" bIns="46038">
            <a:noAutofit/>
          </a:bodyPr>
          <a:lstStyle/>
          <a:p>
            <a:pPr algn="r" rtl="1" eaLnBrk="1" hangingPunct="1">
              <a:buFont typeface="Wingdings" pitchFamily="2" charset="2"/>
              <a:buChar char="ü"/>
            </a:pPr>
            <a:r>
              <a:rPr lang="en-US" dirty="0" smtClean="0">
                <a:cs typeface="Nazanin" pitchFamily="2" charset="-78"/>
              </a:rPr>
              <a:t> </a:t>
            </a:r>
            <a:r>
              <a:rPr lang="fa-IR" dirty="0" smtClean="0">
                <a:cs typeface="Nazanin" pitchFamily="2" charset="-78"/>
              </a:rPr>
              <a:t>با استفاده از گيت‌هاي منطقي</a:t>
            </a:r>
          </a:p>
          <a:p>
            <a:pPr algn="r" rtl="1" eaLnBrk="1" hangingPunct="1">
              <a:buFont typeface="Wingdings" pitchFamily="2" charset="2"/>
              <a:buChar char="q"/>
            </a:pPr>
            <a:endParaRPr lang="fa-IR" dirty="0" smtClean="0">
              <a:cs typeface="Nazanin" pitchFamily="2" charset="-78"/>
            </a:endParaRPr>
          </a:p>
          <a:p>
            <a:pPr algn="r" rtl="1" eaLnBrk="1" hangingPunct="1">
              <a:buFont typeface="Wingdings" pitchFamily="2" charset="2"/>
              <a:buChar char="q"/>
            </a:pPr>
            <a:r>
              <a:rPr lang="fa-IR" dirty="0" smtClean="0">
                <a:cs typeface="Nazanin" pitchFamily="2" charset="-78"/>
              </a:rPr>
              <a:t> با استفاده از مدارهاي </a:t>
            </a:r>
            <a:r>
              <a:rPr lang="en-US" dirty="0" smtClean="0">
                <a:cs typeface="Nazanin" pitchFamily="2" charset="-78"/>
              </a:rPr>
              <a:t>MSI</a:t>
            </a:r>
            <a:r>
              <a:rPr lang="fa-IR" dirty="0" smtClean="0">
                <a:cs typeface="Nazanin" pitchFamily="2" charset="-78"/>
              </a:rPr>
              <a:t> و </a:t>
            </a:r>
            <a:r>
              <a:rPr lang="en-US" dirty="0" smtClean="0">
                <a:cs typeface="Nazanin" pitchFamily="2" charset="-78"/>
              </a:rPr>
              <a:t>LSI</a:t>
            </a:r>
            <a:r>
              <a:rPr lang="fa-IR" dirty="0" smtClean="0">
                <a:cs typeface="Nazanin" pitchFamily="2" charset="-78"/>
              </a:rPr>
              <a:t> </a:t>
            </a:r>
          </a:p>
          <a:p>
            <a:pPr algn="r" rtl="1" eaLnBrk="1" hangingPunct="1">
              <a:buFont typeface="Wingdings" pitchFamily="2" charset="2"/>
              <a:buChar char="q"/>
            </a:pPr>
            <a:endParaRPr lang="fa-IR" dirty="0" smtClean="0">
              <a:cs typeface="Nazanin" pitchFamily="2" charset="-78"/>
            </a:endParaRPr>
          </a:p>
          <a:p>
            <a:pPr lvl="1" algn="r" rtl="1">
              <a:buFont typeface="Wingdings" pitchFamily="2" charset="2"/>
              <a:buChar char="ü"/>
            </a:pPr>
            <a:r>
              <a:rPr lang="fa-IR" dirty="0" smtClean="0">
                <a:cs typeface="Nazanin" pitchFamily="2" charset="-78"/>
              </a:rPr>
              <a:t> با استفاده از ديكدر</a:t>
            </a:r>
          </a:p>
          <a:p>
            <a:pPr lvl="1" algn="r" rtl="1">
              <a:buFont typeface="Wingdings" pitchFamily="2" charset="2"/>
              <a:buChar char="q"/>
            </a:pPr>
            <a:r>
              <a:rPr lang="fa-IR" b="1" dirty="0" smtClean="0">
                <a:solidFill>
                  <a:srgbClr val="C00000"/>
                </a:solidFill>
                <a:cs typeface="Nazanin" pitchFamily="2" charset="-78"/>
              </a:rPr>
              <a:t> با استفاده از مالتي‌پلكسر</a:t>
            </a:r>
          </a:p>
          <a:p>
            <a:pPr lvl="1" algn="r" rtl="1">
              <a:buFont typeface="Wingdings" pitchFamily="2" charset="2"/>
              <a:buChar char="q"/>
            </a:pPr>
            <a:r>
              <a:rPr lang="fa-IR" dirty="0" smtClean="0">
                <a:cs typeface="Nazanin" pitchFamily="2" charset="-78"/>
              </a:rPr>
              <a:t> با استفاده از </a:t>
            </a:r>
            <a:r>
              <a:rPr lang="en-US" dirty="0" smtClean="0">
                <a:cs typeface="Nazanin" pitchFamily="2" charset="-78"/>
              </a:rPr>
              <a:t>PLA</a:t>
            </a:r>
            <a:endParaRPr lang="fa-IR" dirty="0" smtClean="0">
              <a:cs typeface="Nazanin" pitchFamily="2" charset="-78"/>
            </a:endParaRPr>
          </a:p>
          <a:p>
            <a:pPr lvl="1" algn="r" rtl="1">
              <a:buFont typeface="Wingdings" pitchFamily="2" charset="2"/>
              <a:buChar char="q"/>
            </a:pPr>
            <a:r>
              <a:rPr lang="fa-IR" dirty="0" smtClean="0">
                <a:cs typeface="Nazanin" pitchFamily="2" charset="-78"/>
              </a:rPr>
              <a:t> با استفاده از </a:t>
            </a:r>
            <a:r>
              <a:rPr lang="en-US" dirty="0" smtClean="0">
                <a:cs typeface="Nazanin" pitchFamily="2" charset="-78"/>
              </a:rPr>
              <a:t>PAL</a:t>
            </a:r>
          </a:p>
          <a:p>
            <a:pPr lvl="1" algn="r" rtl="1">
              <a:buFont typeface="Wingdings" pitchFamily="2" charset="2"/>
              <a:buChar char="q"/>
            </a:pPr>
            <a:r>
              <a:rPr lang="fa-IR" dirty="0" smtClean="0">
                <a:cs typeface="Nazanin" pitchFamily="2" charset="-78"/>
              </a:rPr>
              <a:t> با استفاده از </a:t>
            </a:r>
            <a:r>
              <a:rPr lang="en-US" dirty="0" smtClean="0">
                <a:cs typeface="Nazanin" pitchFamily="2" charset="-78"/>
              </a:rPr>
              <a:t>PROM</a:t>
            </a:r>
            <a:endParaRPr lang="en-US" dirty="0" smtClean="0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53" name="Rectangle 13"/>
          <p:cNvSpPr>
            <a:spLocks noGrp="1" noChangeArrowheads="1"/>
          </p:cNvSpPr>
          <p:nvPr>
            <p:ph type="title"/>
          </p:nvPr>
        </p:nvSpPr>
        <p:spPr>
          <a:xfrm>
            <a:off x="2851150" y="0"/>
            <a:ext cx="6292850" cy="762000"/>
          </a:xfrm>
        </p:spPr>
        <p:txBody>
          <a:bodyPr>
            <a:normAutofit/>
          </a:bodyPr>
          <a:lstStyle/>
          <a:p>
            <a:pPr algn="r" rtl="1"/>
            <a:r>
              <a:rPr lang="fa-IR" sz="29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پیاده </a:t>
            </a:r>
            <a:r>
              <a:rPr lang="fa-IR" sz="29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سازی توابع بولی توسط مولتی پلکسرها</a:t>
            </a:r>
            <a:endParaRPr lang="en-US" sz="29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87054" name="Rectangle 14"/>
          <p:cNvSpPr>
            <a:spLocks noGrp="1" noChangeArrowheads="1"/>
          </p:cNvSpPr>
          <p:nvPr>
            <p:ph idx="1"/>
          </p:nvPr>
        </p:nvSpPr>
        <p:spPr>
          <a:xfrm>
            <a:off x="304800" y="838200"/>
            <a:ext cx="8534400" cy="5791200"/>
          </a:xfrm>
        </p:spPr>
        <p:txBody>
          <a:bodyPr>
            <a:normAutofit/>
          </a:bodyPr>
          <a:lstStyle/>
          <a:p>
            <a:pPr algn="just" rtl="1">
              <a:buFont typeface="Wingdings" pitchFamily="2" charset="2"/>
              <a:buChar char="q"/>
            </a:pPr>
            <a:r>
              <a:rPr lang="fa-IR" sz="2600" dirty="0" smtClean="0">
                <a:cs typeface="B Lotus" pitchFamily="2" charset="-78"/>
              </a:rPr>
              <a:t> هر </a:t>
            </a:r>
            <a:r>
              <a:rPr lang="fa-IR" sz="2600" dirty="0">
                <a:cs typeface="B Lotus" pitchFamily="2" charset="-78"/>
              </a:rPr>
              <a:t>تابع </a:t>
            </a:r>
            <a:r>
              <a:rPr lang="en-US" sz="2600" dirty="0" smtClean="0">
                <a:cs typeface="B Lotus" pitchFamily="2" charset="-78"/>
              </a:rPr>
              <a:t>n+1</a:t>
            </a:r>
            <a:r>
              <a:rPr lang="fa-IR" sz="2600" dirty="0" smtClean="0">
                <a:cs typeface="B Lotus" pitchFamily="2" charset="-78"/>
              </a:rPr>
              <a:t> متغیره </a:t>
            </a:r>
            <a:r>
              <a:rPr lang="fa-IR" sz="2600" dirty="0">
                <a:cs typeface="B Lotus" pitchFamily="2" charset="-78"/>
              </a:rPr>
              <a:t>را می </a:t>
            </a:r>
            <a:r>
              <a:rPr lang="fa-IR" sz="2600" dirty="0" smtClean="0">
                <a:cs typeface="B Lotus" pitchFamily="2" charset="-78"/>
              </a:rPr>
              <a:t>توان </a:t>
            </a:r>
            <a:r>
              <a:rPr lang="fa-IR" sz="2600" dirty="0">
                <a:cs typeface="B Lotus" pitchFamily="2" charset="-78"/>
              </a:rPr>
              <a:t>توسط یک مولتی پلکسر که </a:t>
            </a:r>
            <a:r>
              <a:rPr lang="en-US" sz="2600" dirty="0" smtClean="0">
                <a:cs typeface="B Lotus" pitchFamily="2" charset="-78"/>
              </a:rPr>
              <a:t>n</a:t>
            </a:r>
            <a:r>
              <a:rPr lang="fa-IR" sz="2600" dirty="0" smtClean="0">
                <a:cs typeface="B Lotus" pitchFamily="2" charset="-78"/>
              </a:rPr>
              <a:t> </a:t>
            </a:r>
            <a:r>
              <a:rPr lang="fa-IR" sz="2600" dirty="0">
                <a:cs typeface="B Lotus" pitchFamily="2" charset="-78"/>
              </a:rPr>
              <a:t>خط انتخاب دارد ساخت. برای این کار</a:t>
            </a:r>
            <a:r>
              <a:rPr lang="fa-IR" sz="2600" dirty="0" smtClean="0">
                <a:cs typeface="B Lotus" pitchFamily="2" charset="-78"/>
              </a:rPr>
              <a:t>:</a:t>
            </a:r>
          </a:p>
          <a:p>
            <a:pPr lvl="1" algn="just" rtl="1">
              <a:buFont typeface="Wingdings" pitchFamily="2" charset="2"/>
              <a:buChar char="q"/>
            </a:pPr>
            <a:r>
              <a:rPr lang="fa-IR" sz="2400" dirty="0" smtClean="0">
                <a:cs typeface="B Lotus" pitchFamily="2" charset="-78"/>
              </a:rPr>
              <a:t> </a:t>
            </a:r>
            <a:r>
              <a:rPr lang="fa-IR" sz="2400" dirty="0" smtClean="0">
                <a:cs typeface="Nazanin" pitchFamily="2" charset="-78"/>
              </a:rPr>
              <a:t> ساده‌تر اينست كه آخرين متغير را بعنوان متغير منفرد انتخاب كرده، بقية متغيرها را به </a:t>
            </a:r>
            <a:r>
              <a:rPr lang="fa-IR" sz="2400" b="1" dirty="0" smtClean="0">
                <a:solidFill>
                  <a:srgbClr val="FF0000"/>
                </a:solidFill>
                <a:cs typeface="Nazanin" pitchFamily="2" charset="-78"/>
              </a:rPr>
              <a:t>ورودي‌هاي انتخاب</a:t>
            </a:r>
            <a:r>
              <a:rPr lang="en-US" sz="2400" dirty="0" smtClean="0">
                <a:cs typeface="Nazanin" pitchFamily="2" charset="-78"/>
              </a:rPr>
              <a:t>MUX </a:t>
            </a:r>
            <a:r>
              <a:rPr lang="fa-IR" sz="2400" dirty="0" smtClean="0">
                <a:cs typeface="Nazanin" pitchFamily="2" charset="-78"/>
              </a:rPr>
              <a:t> بدهيم.</a:t>
            </a:r>
            <a:endParaRPr lang="fa-IR" sz="2400" dirty="0" smtClean="0">
              <a:cs typeface="B Lotus" pitchFamily="2" charset="-78"/>
            </a:endParaRPr>
          </a:p>
          <a:p>
            <a:pPr lvl="1" algn="just" rtl="1">
              <a:buFont typeface="Wingdings" pitchFamily="2" charset="2"/>
              <a:buChar char="q"/>
            </a:pPr>
            <a:r>
              <a:rPr lang="fa-IR" sz="2400" dirty="0" smtClean="0">
                <a:cs typeface="B Lotus" pitchFamily="2" charset="-78"/>
              </a:rPr>
              <a:t> ابتدا </a:t>
            </a:r>
            <a:r>
              <a:rPr lang="fa-IR" sz="2400" dirty="0">
                <a:cs typeface="B Lotus" pitchFamily="2" charset="-78"/>
              </a:rPr>
              <a:t>جدول درستی را تشکیل دهید</a:t>
            </a:r>
            <a:r>
              <a:rPr lang="fa-IR" sz="2400" dirty="0" smtClean="0">
                <a:cs typeface="B Lotus" pitchFamily="2" charset="-78"/>
              </a:rPr>
              <a:t>. جدول درستي را از بالا دو سطر، دو سطر جدا كنيد.</a:t>
            </a:r>
          </a:p>
          <a:p>
            <a:pPr lvl="1" algn="just" rtl="1">
              <a:buFont typeface="Wingdings" pitchFamily="2" charset="2"/>
              <a:buChar char="q"/>
            </a:pPr>
            <a:r>
              <a:rPr lang="fa-IR" sz="2400" dirty="0" smtClean="0">
                <a:cs typeface="B Lotus" pitchFamily="2" charset="-78"/>
              </a:rPr>
              <a:t> به </a:t>
            </a:r>
            <a:r>
              <a:rPr lang="fa-IR" sz="2400" dirty="0">
                <a:cs typeface="B Lotus" pitchFamily="2" charset="-78"/>
              </a:rPr>
              <a:t>ازای هر ترکیب از ورودیهای انتخاب، خروجی را بر حسب </a:t>
            </a:r>
            <a:r>
              <a:rPr lang="fa-IR" sz="2400" dirty="0" smtClean="0">
                <a:cs typeface="B Lotus" pitchFamily="2" charset="-78"/>
              </a:rPr>
              <a:t>ورودی</a:t>
            </a:r>
            <a:r>
              <a:rPr lang="en-US" sz="2400" dirty="0" smtClean="0">
                <a:cs typeface="B Lotus" pitchFamily="2" charset="-78"/>
              </a:rPr>
              <a:t> </a:t>
            </a:r>
            <a:r>
              <a:rPr lang="fa-IR" sz="2400" dirty="0" smtClean="0">
                <a:cs typeface="B Lotus" pitchFamily="2" charset="-78"/>
              </a:rPr>
              <a:t>باقیمانده </a:t>
            </a:r>
            <a:r>
              <a:rPr lang="fa-IR" sz="2400" dirty="0">
                <a:cs typeface="B Lotus" pitchFamily="2" charset="-78"/>
              </a:rPr>
              <a:t>(کم </a:t>
            </a:r>
            <a:r>
              <a:rPr lang="fa-IR" sz="2400" dirty="0" smtClean="0">
                <a:cs typeface="B Lotus" pitchFamily="2" charset="-78"/>
              </a:rPr>
              <a:t>ارزشترین </a:t>
            </a:r>
            <a:r>
              <a:rPr lang="fa-IR" sz="2400" dirty="0">
                <a:cs typeface="B Lotus" pitchFamily="2" charset="-78"/>
              </a:rPr>
              <a:t>ورودی) تعیین کنید</a:t>
            </a:r>
            <a:r>
              <a:rPr lang="fa-IR" sz="2400" dirty="0" smtClean="0">
                <a:cs typeface="B Lotus" pitchFamily="2" charset="-78"/>
              </a:rPr>
              <a:t>.</a:t>
            </a:r>
            <a:r>
              <a:rPr lang="fa-IR" sz="2400" dirty="0" smtClean="0">
                <a:cs typeface="Nazanin" pitchFamily="2" charset="-78"/>
              </a:rPr>
              <a:t> اگر </a:t>
            </a:r>
            <a:r>
              <a:rPr lang="en-US" sz="2400" dirty="0" smtClean="0">
                <a:cs typeface="Nazanin" pitchFamily="2" charset="-78"/>
              </a:rPr>
              <a:t>A</a:t>
            </a:r>
            <a:r>
              <a:rPr lang="fa-IR" sz="2400" dirty="0" smtClean="0">
                <a:cs typeface="Nazanin" pitchFamily="2" charset="-78"/>
              </a:rPr>
              <a:t> متغير منفرد (باقي‌مانده) تابع بولي باشد، ورودي‌هاي </a:t>
            </a:r>
            <a:r>
              <a:rPr lang="en-US" sz="2400" dirty="0" smtClean="0">
                <a:cs typeface="Nazanin" pitchFamily="2" charset="-78"/>
              </a:rPr>
              <a:t>MUX</a:t>
            </a:r>
            <a:r>
              <a:rPr lang="fa-IR" sz="2400" dirty="0" smtClean="0">
                <a:cs typeface="Nazanin" pitchFamily="2" charset="-78"/>
              </a:rPr>
              <a:t> مي‌توانند </a:t>
            </a:r>
            <a:r>
              <a:rPr lang="en-US" sz="2400" dirty="0" smtClean="0">
                <a:cs typeface="Nazanin" pitchFamily="2" charset="-78"/>
              </a:rPr>
              <a:t>A</a:t>
            </a:r>
            <a:r>
              <a:rPr lang="fa-IR" sz="2400" dirty="0" smtClean="0">
                <a:cs typeface="Nazanin" pitchFamily="2" charset="-78"/>
              </a:rPr>
              <a:t>، </a:t>
            </a:r>
            <a:r>
              <a:rPr lang="en-US" sz="2400" dirty="0" smtClean="0">
                <a:cs typeface="Nazanin" pitchFamily="2" charset="-78"/>
              </a:rPr>
              <a:t>A′</a:t>
            </a:r>
            <a:r>
              <a:rPr lang="fa-IR" sz="2400" dirty="0" smtClean="0">
                <a:cs typeface="Nazanin" pitchFamily="2" charset="-78"/>
              </a:rPr>
              <a:t>، </a:t>
            </a:r>
            <a:r>
              <a:rPr lang="en-US" sz="2400" dirty="0" smtClean="0">
                <a:cs typeface="Nazanin" pitchFamily="2" charset="-78"/>
              </a:rPr>
              <a:t>1</a:t>
            </a:r>
            <a:r>
              <a:rPr lang="fa-IR" sz="2400" dirty="0" smtClean="0">
                <a:cs typeface="Nazanin" pitchFamily="2" charset="-78"/>
              </a:rPr>
              <a:t> و يا </a:t>
            </a:r>
            <a:r>
              <a:rPr lang="en-US" sz="2400" dirty="0" smtClean="0">
                <a:cs typeface="Nazanin" pitchFamily="2" charset="-78"/>
              </a:rPr>
              <a:t>0</a:t>
            </a:r>
            <a:r>
              <a:rPr lang="fa-IR" sz="2400" dirty="0" smtClean="0">
                <a:cs typeface="Nazanin" pitchFamily="2" charset="-78"/>
              </a:rPr>
              <a:t> باشند. </a:t>
            </a:r>
          </a:p>
          <a:p>
            <a:pPr lvl="1" algn="just" rtl="1">
              <a:buNone/>
            </a:pPr>
            <a:endParaRPr lang="fa-IR" sz="2400" dirty="0" smtClean="0">
              <a:cs typeface="Nazanin" pitchFamily="2" charset="-78"/>
            </a:endParaRPr>
          </a:p>
          <a:p>
            <a:pPr lvl="2" algn="just" rtl="1">
              <a:buFont typeface="Wingdings" pitchFamily="2" charset="2"/>
              <a:buChar char="q"/>
            </a:pPr>
            <a:r>
              <a:rPr lang="fa-IR" sz="1800" dirty="0" smtClean="0">
                <a:cs typeface="Nazanin" pitchFamily="2" charset="-78"/>
              </a:rPr>
              <a:t> </a:t>
            </a:r>
            <a:r>
              <a:rPr lang="fa-IR" sz="1800" dirty="0" smtClean="0">
                <a:cs typeface="B Lotus" pitchFamily="2" charset="-78"/>
              </a:rPr>
              <a:t>صفر هستند، آنگاه ورودي متناظر از </a:t>
            </a:r>
            <a:r>
              <a:rPr lang="en-US" sz="1800" dirty="0" smtClean="0">
                <a:cs typeface="B Lotus" pitchFamily="2" charset="-78"/>
              </a:rPr>
              <a:t>MUX</a:t>
            </a:r>
            <a:r>
              <a:rPr lang="fa-IR" sz="1800" dirty="0" smtClean="0">
                <a:cs typeface="B Lotus" pitchFamily="2" charset="-78"/>
              </a:rPr>
              <a:t> برابر با </a:t>
            </a:r>
            <a:r>
              <a:rPr lang="en-US" sz="1800" dirty="0" smtClean="0">
                <a:cs typeface="B Lotus" pitchFamily="2" charset="-78"/>
              </a:rPr>
              <a:t>0</a:t>
            </a:r>
            <a:r>
              <a:rPr lang="fa-IR" sz="1800" dirty="0" smtClean="0">
                <a:cs typeface="B Lotus" pitchFamily="2" charset="-78"/>
              </a:rPr>
              <a:t> قرار داده مي‌شود.</a:t>
            </a:r>
          </a:p>
          <a:p>
            <a:pPr lvl="2" algn="just" rtl="1">
              <a:buFont typeface="Wingdings" pitchFamily="2" charset="2"/>
              <a:buChar char="q"/>
            </a:pPr>
            <a:r>
              <a:rPr lang="fa-IR" sz="1800" dirty="0" smtClean="0">
                <a:cs typeface="B Lotus" pitchFamily="2" charset="-78"/>
              </a:rPr>
              <a:t> </a:t>
            </a:r>
            <a:r>
              <a:rPr lang="en-US" sz="1800" dirty="0" smtClean="0">
                <a:cs typeface="B Lotus" pitchFamily="2" charset="-78"/>
              </a:rPr>
              <a:t>1</a:t>
            </a:r>
            <a:r>
              <a:rPr lang="fa-IR" sz="1800" dirty="0" smtClean="0">
                <a:cs typeface="B Lotus" pitchFamily="2" charset="-78"/>
              </a:rPr>
              <a:t> هستند، آنگاه ورودي متناظر از </a:t>
            </a:r>
            <a:r>
              <a:rPr lang="en-US" sz="1800" dirty="0" smtClean="0">
                <a:cs typeface="B Lotus" pitchFamily="2" charset="-78"/>
              </a:rPr>
              <a:t>MUX</a:t>
            </a:r>
            <a:r>
              <a:rPr lang="fa-IR" sz="1800" dirty="0" smtClean="0">
                <a:cs typeface="B Lotus" pitchFamily="2" charset="-78"/>
              </a:rPr>
              <a:t> برابر با </a:t>
            </a:r>
            <a:r>
              <a:rPr lang="en-US" sz="1800" dirty="0" smtClean="0">
                <a:cs typeface="B Lotus" pitchFamily="2" charset="-78"/>
              </a:rPr>
              <a:t>1</a:t>
            </a:r>
            <a:r>
              <a:rPr lang="fa-IR" sz="1800" dirty="0" smtClean="0">
                <a:cs typeface="B Lotus" pitchFamily="2" charset="-78"/>
              </a:rPr>
              <a:t> قرار داده مي‌شود.</a:t>
            </a:r>
          </a:p>
          <a:p>
            <a:pPr lvl="2" algn="just" rtl="1">
              <a:buFont typeface="Wingdings" pitchFamily="2" charset="2"/>
              <a:buChar char="q"/>
            </a:pPr>
            <a:r>
              <a:rPr lang="fa-IR" sz="1800" dirty="0" smtClean="0">
                <a:cs typeface="B Lotus" pitchFamily="2" charset="-78"/>
              </a:rPr>
              <a:t> مقادير متغير منفرد هستند، آنگاه همان متغير منفرد به ورودي متناظر از </a:t>
            </a:r>
            <a:r>
              <a:rPr lang="en-US" sz="1800" dirty="0" smtClean="0">
                <a:cs typeface="B Lotus" pitchFamily="2" charset="-78"/>
              </a:rPr>
              <a:t>MUX</a:t>
            </a:r>
            <a:r>
              <a:rPr lang="fa-IR" sz="1800" dirty="0" smtClean="0">
                <a:cs typeface="B Lotus" pitchFamily="2" charset="-78"/>
              </a:rPr>
              <a:t> داده مي‌شود.</a:t>
            </a:r>
          </a:p>
          <a:p>
            <a:pPr lvl="2" algn="just" rtl="1">
              <a:buFont typeface="Wingdings" pitchFamily="2" charset="2"/>
              <a:buChar char="q"/>
            </a:pPr>
            <a:r>
              <a:rPr lang="fa-IR" sz="1800" dirty="0" smtClean="0">
                <a:cs typeface="B Lotus" pitchFamily="2" charset="-78"/>
              </a:rPr>
              <a:t> مكمل مقادير متغير منفرد هستند، آنگاه مكمل متغير منفرد به ورودي متناظر از </a:t>
            </a:r>
            <a:r>
              <a:rPr lang="en-US" sz="1800" dirty="0" smtClean="0">
                <a:cs typeface="B Lotus" pitchFamily="2" charset="-78"/>
              </a:rPr>
              <a:t>MUX</a:t>
            </a:r>
            <a:r>
              <a:rPr lang="fa-IR" sz="1800" dirty="0" smtClean="0">
                <a:cs typeface="B Lotus" pitchFamily="2" charset="-78"/>
              </a:rPr>
              <a:t> داده مي‌شود.</a:t>
            </a:r>
            <a:endParaRPr lang="en-US" sz="1800" dirty="0" smtClean="0">
              <a:cs typeface="B Lotus" pitchFamily="2" charset="-78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7" name="Shape 5122"/>
          <p:cNvSpPr>
            <a:spLocks noGrp="1" noChangeArrowheads="1"/>
          </p:cNvSpPr>
          <p:nvPr>
            <p:ph type="body" idx="4294967295"/>
          </p:nvPr>
        </p:nvSpPr>
        <p:spPr>
          <a:xfrm>
            <a:off x="0" y="381000"/>
            <a:ext cx="8229600" cy="990600"/>
          </a:xfrm>
        </p:spPr>
        <p:txBody>
          <a:bodyPr lIns="92075" tIns="46038" rIns="92075" bIns="46038"/>
          <a:lstStyle/>
          <a:p>
            <a:pPr algn="just" rtl="1" eaLnBrk="1" hangingPunct="1"/>
            <a:r>
              <a:rPr lang="fa-IR" sz="2400" dirty="0" smtClean="0">
                <a:cs typeface="Nazanin" pitchFamily="2" charset="-78"/>
              </a:rPr>
              <a:t>جدول درستي تابع بولي زير همراه با نحوة ‌پياده‌سازي آن توسط </a:t>
            </a:r>
            <a:r>
              <a:rPr lang="en-US" sz="2400" dirty="0" smtClean="0">
                <a:cs typeface="Nazanin" pitchFamily="2" charset="-78"/>
              </a:rPr>
              <a:t>MUX</a:t>
            </a:r>
            <a:r>
              <a:rPr lang="fa-IR" sz="2400" dirty="0" smtClean="0">
                <a:cs typeface="Nazanin" pitchFamily="2" charset="-78"/>
              </a:rPr>
              <a:t> نشان داده شده است:</a:t>
            </a:r>
            <a:endParaRPr lang="en-US" sz="2000" dirty="0" smtClean="0"/>
          </a:p>
        </p:txBody>
      </p:sp>
      <p:pic>
        <p:nvPicPr>
          <p:cNvPr id="216068" name="Picture 4" descr="MUX-IMPLEMEN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1676400"/>
            <a:ext cx="7530951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3"/>
          <p:cNvSpPr>
            <a:spLocks noChangeArrowheads="1"/>
          </p:cNvSpPr>
          <p:nvPr/>
        </p:nvSpPr>
        <p:spPr bwMode="auto">
          <a:xfrm rot="-18781941">
            <a:off x="6806406" y="2495629"/>
            <a:ext cx="395287" cy="458629"/>
          </a:xfrm>
          <a:prstGeom prst="downArrow">
            <a:avLst>
              <a:gd name="adj1" fmla="val 50000"/>
              <a:gd name="adj2" fmla="val 46586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rtl="1"/>
            <a:endParaRPr lang="en-US">
              <a:solidFill>
                <a:srgbClr val="FF0000"/>
              </a:solidFill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7332662" y="1981200"/>
            <a:ext cx="14303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rtl="1"/>
            <a:r>
              <a:rPr lang="en-US" sz="2000">
                <a:solidFill>
                  <a:srgbClr val="FF0000"/>
                </a:solidFill>
                <a:latin typeface="Times New Roman" pitchFamily="18" charset="0"/>
              </a:rPr>
              <a:t>OR gates</a:t>
            </a:r>
          </a:p>
          <a:p>
            <a:pPr algn="r" rtl="1"/>
            <a:r>
              <a:rPr lang="en-US" sz="2000">
                <a:solidFill>
                  <a:srgbClr val="FF0000"/>
                </a:solidFill>
                <a:latin typeface="Times New Roman" pitchFamily="18" charset="0"/>
              </a:rPr>
              <a:t>are included</a:t>
            </a:r>
          </a:p>
        </p:txBody>
      </p:sp>
      <p:graphicFrame>
        <p:nvGraphicFramePr>
          <p:cNvPr id="139265" name="Object 1"/>
          <p:cNvGraphicFramePr>
            <a:graphicFrameLocks noChangeAspect="1"/>
          </p:cNvGraphicFramePr>
          <p:nvPr/>
        </p:nvGraphicFramePr>
        <p:xfrm>
          <a:off x="762000" y="1143000"/>
          <a:ext cx="2617788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68" name="Equation" r:id="rId4" imgW="1358640" imgH="203040" progId="Equation.3">
                  <p:embed/>
                </p:oleObj>
              </mc:Choice>
              <mc:Fallback>
                <p:oleObj name="Equation" r:id="rId4" imgW="1358640" imgH="2030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1143000"/>
                        <a:ext cx="2617788" cy="392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1" name="Shape 5122"/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76200"/>
            <a:ext cx="8229600" cy="914400"/>
          </a:xfrm>
        </p:spPr>
        <p:txBody>
          <a:bodyPr lIns="92075" tIns="46038" rIns="92075" bIns="46038">
            <a:normAutofit/>
          </a:bodyPr>
          <a:lstStyle/>
          <a:p>
            <a:pPr algn="just" rtl="1" eaLnBrk="1" hangingPunct="1"/>
            <a:r>
              <a:rPr lang="fa-IR" sz="2400" dirty="0" smtClean="0">
                <a:cs typeface="Nazanin" pitchFamily="2" charset="-78"/>
              </a:rPr>
              <a:t>جدول درستي تابع بولي چهار متغيره زير همراه با نحوة‌ پياده‌سازي آن توسط </a:t>
            </a:r>
            <a:r>
              <a:rPr lang="en-US" sz="2400" dirty="0" smtClean="0">
                <a:cs typeface="Nazanin" pitchFamily="2" charset="-78"/>
              </a:rPr>
              <a:t>MUX</a:t>
            </a:r>
            <a:r>
              <a:rPr lang="fa-IR" sz="2400" dirty="0" smtClean="0">
                <a:cs typeface="Nazanin" pitchFamily="2" charset="-78"/>
              </a:rPr>
              <a:t> نشان داده شده است:</a:t>
            </a:r>
            <a:endParaRPr lang="en-US" sz="2000" dirty="0" smtClean="0"/>
          </a:p>
        </p:txBody>
      </p:sp>
      <p:pic>
        <p:nvPicPr>
          <p:cNvPr id="4" name="Picture 4" descr="MUX-IMPLEMENT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1457325"/>
            <a:ext cx="7497762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3124200" y="1371600"/>
            <a:ext cx="24860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rtl="1"/>
            <a:r>
              <a:rPr lang="fa-IR" sz="2000" dirty="0">
                <a:solidFill>
                  <a:srgbClr val="FF6600"/>
                </a:solidFill>
                <a:latin typeface="Times New Roman" pitchFamily="18" charset="0"/>
                <a:cs typeface="B Lotus" pitchFamily="2" charset="-78"/>
              </a:rPr>
              <a:t>به ترتیب ورودیها دقت کنید.</a:t>
            </a:r>
            <a:endParaRPr lang="en-US" sz="2000" dirty="0">
              <a:solidFill>
                <a:srgbClr val="FF6600"/>
              </a:solidFill>
              <a:latin typeface="Times New Roman" pitchFamily="18" charset="0"/>
              <a:cs typeface="B Lotus" pitchFamily="2" charset="-78"/>
            </a:endParaRPr>
          </a:p>
        </p:txBody>
      </p:sp>
      <p:graphicFrame>
        <p:nvGraphicFramePr>
          <p:cNvPr id="7" name="Object 9"/>
          <p:cNvGraphicFramePr>
            <a:graphicFrameLocks noChangeAspect="1"/>
          </p:cNvGraphicFramePr>
          <p:nvPr/>
        </p:nvGraphicFramePr>
        <p:xfrm>
          <a:off x="677863" y="740578"/>
          <a:ext cx="4198937" cy="4087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92" name="Equation" r:id="rId4" imgW="1955520" imgH="190440" progId="Equation.3">
                  <p:embed/>
                </p:oleObj>
              </mc:Choice>
              <mc:Fallback>
                <p:oleObj name="Equation" r:id="rId4" imgW="1955520" imgH="1904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7863" y="740578"/>
                        <a:ext cx="4198937" cy="40877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Oval 7"/>
          <p:cNvSpPr/>
          <p:nvPr/>
        </p:nvSpPr>
        <p:spPr>
          <a:xfrm>
            <a:off x="3352800" y="1752600"/>
            <a:ext cx="3276600" cy="1447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7"/>
          <p:cNvGrpSpPr/>
          <p:nvPr/>
        </p:nvGrpSpPr>
        <p:grpSpPr>
          <a:xfrm>
            <a:off x="992187" y="1991162"/>
            <a:ext cx="2513013" cy="4181038"/>
            <a:chOff x="1143000" y="2254250"/>
            <a:chExt cx="2513013" cy="4181038"/>
          </a:xfrm>
        </p:grpSpPr>
        <p:sp>
          <p:nvSpPr>
            <p:cNvPr id="173058" name="Line 2"/>
            <p:cNvSpPr>
              <a:spLocks noChangeShapeType="1"/>
            </p:cNvSpPr>
            <p:nvPr/>
          </p:nvSpPr>
          <p:spPr bwMode="auto">
            <a:xfrm flipV="1">
              <a:off x="1187450" y="2789238"/>
              <a:ext cx="1920875" cy="1428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3059" name="Text Box 3"/>
            <p:cNvSpPr txBox="1">
              <a:spLocks noChangeArrowheads="1"/>
            </p:cNvSpPr>
            <p:nvPr/>
          </p:nvSpPr>
          <p:spPr bwMode="auto">
            <a:xfrm>
              <a:off x="1143000" y="2254250"/>
              <a:ext cx="1371600" cy="457200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 dirty="0">
                  <a:latin typeface="Times New Roman" pitchFamily="18" charset="0"/>
                  <a:cs typeface="Arial" pitchFamily="34" charset="0"/>
                </a:rPr>
                <a:t>  </a:t>
              </a:r>
              <a:r>
                <a:rPr lang="en-US" altLang="ar-SA" sz="2400" dirty="0">
                  <a:latin typeface="Times New Roman" pitchFamily="18" charset="0"/>
                  <a:cs typeface="Arial" pitchFamily="34" charset="0"/>
                </a:rPr>
                <a:t>a</a:t>
              </a:r>
              <a:r>
                <a:rPr lang="en-US" altLang="ar-SA" sz="2400" baseline="-25000" dirty="0">
                  <a:latin typeface="Times New Roman" pitchFamily="18" charset="0"/>
                  <a:cs typeface="Arial" pitchFamily="34" charset="0"/>
                </a:rPr>
                <a:t>     </a:t>
              </a:r>
              <a:r>
                <a:rPr lang="en-US" altLang="ar-SA" sz="2400" dirty="0">
                  <a:latin typeface="Times New Roman" pitchFamily="18" charset="0"/>
                  <a:cs typeface="Arial" pitchFamily="34" charset="0"/>
                </a:rPr>
                <a:t>b</a:t>
              </a:r>
              <a:r>
                <a:rPr lang="en-US" altLang="ar-SA" sz="2400" baseline="-25000" dirty="0">
                  <a:latin typeface="Times New Roman" pitchFamily="18" charset="0"/>
                  <a:cs typeface="Arial" pitchFamily="34" charset="0"/>
                </a:rPr>
                <a:t>     </a:t>
              </a:r>
              <a:r>
                <a:rPr lang="en-US" altLang="ar-SA" sz="2400" dirty="0">
                  <a:latin typeface="Times New Roman" pitchFamily="18" charset="0"/>
                  <a:cs typeface="Arial" pitchFamily="34" charset="0"/>
                </a:rPr>
                <a:t>c</a:t>
              </a:r>
            </a:p>
          </p:txBody>
        </p:sp>
        <p:sp>
          <p:nvSpPr>
            <p:cNvPr id="173060" name="Text Box 4"/>
            <p:cNvSpPr txBox="1">
              <a:spLocks noChangeArrowheads="1"/>
            </p:cNvSpPr>
            <p:nvPr/>
          </p:nvSpPr>
          <p:spPr bwMode="auto">
            <a:xfrm>
              <a:off x="2651125" y="2346325"/>
              <a:ext cx="1004888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>
                  <a:latin typeface="Times New Roman" pitchFamily="18" charset="0"/>
                  <a:cs typeface="Arial" pitchFamily="34" charset="0"/>
                </a:rPr>
                <a:t>  </a:t>
              </a:r>
              <a:r>
                <a:rPr lang="en-US" altLang="ar-SA" sz="2000">
                  <a:latin typeface="Times New Roman" pitchFamily="18" charset="0"/>
                  <a:cs typeface="Arial" pitchFamily="34" charset="0"/>
                </a:rPr>
                <a:t>F</a:t>
              </a:r>
            </a:p>
          </p:txBody>
        </p:sp>
        <p:sp>
          <p:nvSpPr>
            <p:cNvPr id="173061" name="Text Box 5"/>
            <p:cNvSpPr txBox="1">
              <a:spLocks noChangeArrowheads="1"/>
            </p:cNvSpPr>
            <p:nvPr/>
          </p:nvSpPr>
          <p:spPr bwMode="auto">
            <a:xfrm>
              <a:off x="1187450" y="2803525"/>
              <a:ext cx="1281113" cy="3631763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 dirty="0">
                  <a:latin typeface="Times New Roman" pitchFamily="18" charset="0"/>
                  <a:cs typeface="Arial" pitchFamily="34" charset="0"/>
                </a:rPr>
                <a:t> 0    0    0  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2000" dirty="0">
                  <a:latin typeface="Times New Roman" pitchFamily="18" charset="0"/>
                  <a:cs typeface="Arial" pitchFamily="34" charset="0"/>
                </a:rPr>
                <a:t> 0    0    1 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2000" dirty="0">
                  <a:latin typeface="Times New Roman" pitchFamily="18" charset="0"/>
                  <a:cs typeface="Arial" pitchFamily="34" charset="0"/>
                </a:rPr>
                <a:t> 0    1    0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2000" dirty="0">
                  <a:latin typeface="Times New Roman" pitchFamily="18" charset="0"/>
                  <a:cs typeface="Arial" pitchFamily="34" charset="0"/>
                </a:rPr>
                <a:t> 0    1    1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2000" dirty="0">
                  <a:latin typeface="Times New Roman" pitchFamily="18" charset="0"/>
                  <a:cs typeface="Arial" pitchFamily="34" charset="0"/>
                </a:rPr>
                <a:t> 1    0    0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2000" dirty="0">
                  <a:latin typeface="Times New Roman" pitchFamily="18" charset="0"/>
                  <a:cs typeface="Arial" pitchFamily="34" charset="0"/>
                </a:rPr>
                <a:t> 1    0    1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2000" dirty="0">
                  <a:latin typeface="Times New Roman" pitchFamily="18" charset="0"/>
                  <a:cs typeface="Arial" pitchFamily="34" charset="0"/>
                </a:rPr>
                <a:t> 1    1    0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2000" dirty="0">
                  <a:latin typeface="Times New Roman" pitchFamily="18" charset="0"/>
                  <a:cs typeface="Arial" pitchFamily="34" charset="0"/>
                </a:rPr>
                <a:t> 1    1    </a:t>
              </a:r>
              <a:r>
                <a:rPr lang="en-US" altLang="en-US" sz="2000" dirty="0" smtClean="0">
                  <a:latin typeface="Times New Roman" pitchFamily="18" charset="0"/>
                  <a:cs typeface="Arial" pitchFamily="34" charset="0"/>
                </a:rPr>
                <a:t>1 </a:t>
              </a:r>
              <a:endParaRPr lang="en-US" altLang="en-US" sz="2000" dirty="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73062" name="Text Box 6"/>
            <p:cNvSpPr txBox="1">
              <a:spLocks noChangeArrowheads="1"/>
            </p:cNvSpPr>
            <p:nvPr/>
          </p:nvSpPr>
          <p:spPr bwMode="auto">
            <a:xfrm>
              <a:off x="2651125" y="2801938"/>
              <a:ext cx="823913" cy="35972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 dirty="0">
                  <a:latin typeface="Times New Roman" pitchFamily="18" charset="0"/>
                  <a:cs typeface="Arial" pitchFamily="34" charset="0"/>
                </a:rPr>
                <a:t> 0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2000" dirty="0">
                  <a:latin typeface="Times New Roman" pitchFamily="18" charset="0"/>
                  <a:cs typeface="Arial" pitchFamily="34" charset="0"/>
                </a:rPr>
                <a:t> 1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2000" dirty="0">
                  <a:latin typeface="Times New Roman" pitchFamily="18" charset="0"/>
                  <a:cs typeface="Arial" pitchFamily="34" charset="0"/>
                </a:rPr>
                <a:t> 1 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2000" dirty="0">
                  <a:latin typeface="Times New Roman" pitchFamily="18" charset="0"/>
                  <a:cs typeface="Arial" pitchFamily="34" charset="0"/>
                </a:rPr>
                <a:t> 1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2000" dirty="0">
                  <a:latin typeface="Times New Roman" pitchFamily="18" charset="0"/>
                  <a:cs typeface="Arial" pitchFamily="34" charset="0"/>
                </a:rPr>
                <a:t> 0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2000" dirty="0">
                  <a:latin typeface="Times New Roman" pitchFamily="18" charset="0"/>
                  <a:cs typeface="Arial" pitchFamily="34" charset="0"/>
                </a:rPr>
                <a:t> 1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2000" dirty="0">
                  <a:latin typeface="Times New Roman" pitchFamily="18" charset="0"/>
                  <a:cs typeface="Arial" pitchFamily="34" charset="0"/>
                </a:rPr>
                <a:t> 1 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2000" dirty="0">
                  <a:latin typeface="Times New Roman" pitchFamily="18" charset="0"/>
                  <a:cs typeface="Arial" pitchFamily="34" charset="0"/>
                </a:rPr>
                <a:t> 0      </a:t>
              </a:r>
            </a:p>
          </p:txBody>
        </p:sp>
        <p:sp>
          <p:nvSpPr>
            <p:cNvPr id="173063" name="Line 7"/>
            <p:cNvSpPr>
              <a:spLocks noChangeShapeType="1"/>
            </p:cNvSpPr>
            <p:nvPr/>
          </p:nvSpPr>
          <p:spPr bwMode="auto">
            <a:xfrm flipH="1">
              <a:off x="2513013" y="2422525"/>
              <a:ext cx="1587" cy="39465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46"/>
          <p:cNvGrpSpPr/>
          <p:nvPr/>
        </p:nvGrpSpPr>
        <p:grpSpPr>
          <a:xfrm>
            <a:off x="4464050" y="1600200"/>
            <a:ext cx="3841750" cy="4329112"/>
            <a:chOff x="4464050" y="1600200"/>
            <a:chExt cx="3841750" cy="4329112"/>
          </a:xfrm>
        </p:grpSpPr>
        <p:sp>
          <p:nvSpPr>
            <p:cNvPr id="211979" name="Rectangle 11"/>
            <p:cNvSpPr>
              <a:spLocks noChangeArrowheads="1"/>
            </p:cNvSpPr>
            <p:nvPr/>
          </p:nvSpPr>
          <p:spPr bwMode="auto">
            <a:xfrm>
              <a:off x="5653088" y="1600200"/>
              <a:ext cx="1828800" cy="3475037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1980" name="Line 12"/>
            <p:cNvSpPr>
              <a:spLocks noChangeShapeType="1"/>
            </p:cNvSpPr>
            <p:nvPr/>
          </p:nvSpPr>
          <p:spPr bwMode="auto">
            <a:xfrm>
              <a:off x="5013325" y="2057400"/>
              <a:ext cx="63976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1981" name="Line 13"/>
            <p:cNvSpPr>
              <a:spLocks noChangeShapeType="1"/>
            </p:cNvSpPr>
            <p:nvPr/>
          </p:nvSpPr>
          <p:spPr bwMode="auto">
            <a:xfrm>
              <a:off x="5013325" y="2789237"/>
              <a:ext cx="63976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1982" name="Line 14"/>
            <p:cNvSpPr>
              <a:spLocks noChangeShapeType="1"/>
            </p:cNvSpPr>
            <p:nvPr/>
          </p:nvSpPr>
          <p:spPr bwMode="auto">
            <a:xfrm>
              <a:off x="5013325" y="2424112"/>
              <a:ext cx="63976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1983" name="Line 15"/>
            <p:cNvSpPr>
              <a:spLocks noChangeShapeType="1"/>
            </p:cNvSpPr>
            <p:nvPr/>
          </p:nvSpPr>
          <p:spPr bwMode="auto">
            <a:xfrm>
              <a:off x="5013325" y="3154362"/>
              <a:ext cx="63976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1984" name="Line 16"/>
            <p:cNvSpPr>
              <a:spLocks noChangeShapeType="1"/>
            </p:cNvSpPr>
            <p:nvPr/>
          </p:nvSpPr>
          <p:spPr bwMode="auto">
            <a:xfrm>
              <a:off x="5013325" y="3521075"/>
              <a:ext cx="63976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1985" name="Line 17"/>
            <p:cNvSpPr>
              <a:spLocks noChangeShapeType="1"/>
            </p:cNvSpPr>
            <p:nvPr/>
          </p:nvSpPr>
          <p:spPr bwMode="auto">
            <a:xfrm>
              <a:off x="5013325" y="3886200"/>
              <a:ext cx="63976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1986" name="Line 18"/>
            <p:cNvSpPr>
              <a:spLocks noChangeShapeType="1"/>
            </p:cNvSpPr>
            <p:nvPr/>
          </p:nvSpPr>
          <p:spPr bwMode="auto">
            <a:xfrm>
              <a:off x="5013325" y="4252912"/>
              <a:ext cx="63976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1987" name="Line 19"/>
            <p:cNvSpPr>
              <a:spLocks noChangeShapeType="1"/>
            </p:cNvSpPr>
            <p:nvPr/>
          </p:nvSpPr>
          <p:spPr bwMode="auto">
            <a:xfrm>
              <a:off x="5013325" y="4618037"/>
              <a:ext cx="63976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1988" name="Text Box 20"/>
            <p:cNvSpPr txBox="1">
              <a:spLocks noChangeArrowheads="1"/>
            </p:cNvSpPr>
            <p:nvPr/>
          </p:nvSpPr>
          <p:spPr bwMode="auto">
            <a:xfrm>
              <a:off x="4464050" y="1874837"/>
              <a:ext cx="549275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>
                  <a:latin typeface="Times New Roman" pitchFamily="18" charset="0"/>
                  <a:cs typeface="Arial" pitchFamily="34" charset="0"/>
                </a:rPr>
                <a:t>  0</a:t>
              </a:r>
            </a:p>
          </p:txBody>
        </p:sp>
        <p:sp>
          <p:nvSpPr>
            <p:cNvPr id="211989" name="Text Box 21"/>
            <p:cNvSpPr txBox="1">
              <a:spLocks noChangeArrowheads="1"/>
            </p:cNvSpPr>
            <p:nvPr/>
          </p:nvSpPr>
          <p:spPr bwMode="auto">
            <a:xfrm>
              <a:off x="4464050" y="2239962"/>
              <a:ext cx="549275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>
                  <a:latin typeface="Times New Roman" pitchFamily="18" charset="0"/>
                  <a:cs typeface="Arial" pitchFamily="34" charset="0"/>
                </a:rPr>
                <a:t>  1</a:t>
              </a:r>
            </a:p>
          </p:txBody>
        </p:sp>
        <p:sp>
          <p:nvSpPr>
            <p:cNvPr id="211990" name="Text Box 22"/>
            <p:cNvSpPr txBox="1">
              <a:spLocks noChangeArrowheads="1"/>
            </p:cNvSpPr>
            <p:nvPr/>
          </p:nvSpPr>
          <p:spPr bwMode="auto">
            <a:xfrm>
              <a:off x="4464050" y="2971800"/>
              <a:ext cx="549275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>
                  <a:latin typeface="Times New Roman" pitchFamily="18" charset="0"/>
                  <a:cs typeface="Arial" pitchFamily="34" charset="0"/>
                </a:rPr>
                <a:t>  1</a:t>
              </a:r>
            </a:p>
          </p:txBody>
        </p:sp>
        <p:sp>
          <p:nvSpPr>
            <p:cNvPr id="211991" name="Text Box 23"/>
            <p:cNvSpPr txBox="1">
              <a:spLocks noChangeArrowheads="1"/>
            </p:cNvSpPr>
            <p:nvPr/>
          </p:nvSpPr>
          <p:spPr bwMode="auto">
            <a:xfrm>
              <a:off x="4464050" y="2606675"/>
              <a:ext cx="549275" cy="395287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>
                  <a:latin typeface="Times New Roman" pitchFamily="18" charset="0"/>
                  <a:cs typeface="Arial" pitchFamily="34" charset="0"/>
                </a:rPr>
                <a:t>  1</a:t>
              </a:r>
            </a:p>
          </p:txBody>
        </p:sp>
        <p:sp>
          <p:nvSpPr>
            <p:cNvPr id="211992" name="Text Box 24"/>
            <p:cNvSpPr txBox="1">
              <a:spLocks noChangeArrowheads="1"/>
            </p:cNvSpPr>
            <p:nvPr/>
          </p:nvSpPr>
          <p:spPr bwMode="auto">
            <a:xfrm>
              <a:off x="4464050" y="4435475"/>
              <a:ext cx="549275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>
                  <a:latin typeface="Times New Roman" pitchFamily="18" charset="0"/>
                  <a:cs typeface="Arial" pitchFamily="34" charset="0"/>
                </a:rPr>
                <a:t>  0</a:t>
              </a:r>
            </a:p>
          </p:txBody>
        </p:sp>
        <p:sp>
          <p:nvSpPr>
            <p:cNvPr id="211993" name="Text Box 25"/>
            <p:cNvSpPr txBox="1">
              <a:spLocks noChangeArrowheads="1"/>
            </p:cNvSpPr>
            <p:nvPr/>
          </p:nvSpPr>
          <p:spPr bwMode="auto">
            <a:xfrm>
              <a:off x="4464050" y="3703637"/>
              <a:ext cx="549275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>
                  <a:latin typeface="Times New Roman" pitchFamily="18" charset="0"/>
                  <a:cs typeface="Arial" pitchFamily="34" charset="0"/>
                </a:rPr>
                <a:t>  1</a:t>
              </a:r>
            </a:p>
          </p:txBody>
        </p:sp>
        <p:sp>
          <p:nvSpPr>
            <p:cNvPr id="211994" name="Text Box 26"/>
            <p:cNvSpPr txBox="1">
              <a:spLocks noChangeArrowheads="1"/>
            </p:cNvSpPr>
            <p:nvPr/>
          </p:nvSpPr>
          <p:spPr bwMode="auto">
            <a:xfrm>
              <a:off x="4464050" y="3338512"/>
              <a:ext cx="549275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>
                  <a:latin typeface="Times New Roman" pitchFamily="18" charset="0"/>
                  <a:cs typeface="Arial" pitchFamily="34" charset="0"/>
                </a:rPr>
                <a:t>  0</a:t>
              </a:r>
            </a:p>
          </p:txBody>
        </p:sp>
        <p:sp>
          <p:nvSpPr>
            <p:cNvPr id="211995" name="Text Box 27"/>
            <p:cNvSpPr txBox="1">
              <a:spLocks noChangeArrowheads="1"/>
            </p:cNvSpPr>
            <p:nvPr/>
          </p:nvSpPr>
          <p:spPr bwMode="auto">
            <a:xfrm>
              <a:off x="4464050" y="4068762"/>
              <a:ext cx="549275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>
                  <a:latin typeface="Times New Roman" pitchFamily="18" charset="0"/>
                  <a:cs typeface="Arial" pitchFamily="34" charset="0"/>
                </a:rPr>
                <a:t>  1</a:t>
              </a:r>
            </a:p>
          </p:txBody>
        </p:sp>
        <p:sp>
          <p:nvSpPr>
            <p:cNvPr id="211996" name="Text Box 28"/>
            <p:cNvSpPr txBox="1">
              <a:spLocks noChangeArrowheads="1"/>
            </p:cNvSpPr>
            <p:nvPr/>
          </p:nvSpPr>
          <p:spPr bwMode="auto">
            <a:xfrm>
              <a:off x="6430963" y="2765663"/>
              <a:ext cx="944562" cy="861774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ar-SA" sz="2000" dirty="0" smtClean="0">
                  <a:latin typeface="Times New Roman" pitchFamily="18" charset="0"/>
                  <a:cs typeface="Arial" pitchFamily="34" charset="0"/>
                </a:rPr>
                <a:t>MUX</a:t>
              </a:r>
              <a:endParaRPr lang="fa-IR" altLang="ar-SA" sz="2000" dirty="0" smtClean="0">
                <a:latin typeface="Times New Roman" pitchFamily="18" charset="0"/>
                <a:cs typeface="Arial" pitchFamily="34" charset="0"/>
              </a:endParaRPr>
            </a:p>
            <a:p>
              <a:pPr algn="ctr">
                <a:spcBef>
                  <a:spcPct val="50000"/>
                </a:spcBef>
              </a:pPr>
              <a:r>
                <a:rPr lang="en-US" altLang="en-US" sz="2000" dirty="0" smtClean="0">
                  <a:latin typeface="Times New Roman" pitchFamily="18" charset="0"/>
                  <a:cs typeface="Arial" pitchFamily="34" charset="0"/>
                </a:rPr>
                <a:t>8 </a:t>
              </a:r>
              <a:r>
                <a:rPr lang="fa-IR" sz="2000" b="1" dirty="0" smtClean="0">
                  <a:latin typeface="Times New Roman" pitchFamily="18" charset="0"/>
                  <a:cs typeface="Times New Roman" pitchFamily="18" charset="0"/>
                </a:rPr>
                <a:t>×</a:t>
              </a:r>
              <a:r>
                <a:rPr lang="en-US" altLang="en-US" sz="2000" dirty="0" smtClean="0">
                  <a:latin typeface="Times New Roman" pitchFamily="18" charset="0"/>
                  <a:cs typeface="Times New Roman" pitchFamily="18" charset="0"/>
                </a:rPr>
                <a:t> 1</a:t>
              </a:r>
              <a:endParaRPr lang="en-US" altLang="en-US" sz="2000" dirty="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211998" name="Line 30"/>
            <p:cNvSpPr>
              <a:spLocks noChangeShapeType="1"/>
            </p:cNvSpPr>
            <p:nvPr/>
          </p:nvSpPr>
          <p:spPr bwMode="auto">
            <a:xfrm>
              <a:off x="7481888" y="3154362"/>
              <a:ext cx="82391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1999" name="Text Box 31"/>
            <p:cNvSpPr txBox="1">
              <a:spLocks noChangeArrowheads="1"/>
            </p:cNvSpPr>
            <p:nvPr/>
          </p:nvSpPr>
          <p:spPr bwMode="auto">
            <a:xfrm>
              <a:off x="7573963" y="2697162"/>
              <a:ext cx="730250" cy="457200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>
                  <a:latin typeface="Times New Roman" pitchFamily="18" charset="0"/>
                  <a:cs typeface="Arial" pitchFamily="34" charset="0"/>
                </a:rPr>
                <a:t>  </a:t>
              </a:r>
              <a:r>
                <a:rPr lang="en-US" altLang="ar-SA" sz="2400">
                  <a:latin typeface="Times New Roman" pitchFamily="18" charset="0"/>
                  <a:cs typeface="Arial" pitchFamily="34" charset="0"/>
                </a:rPr>
                <a:t>F</a:t>
              </a:r>
            </a:p>
          </p:txBody>
        </p:sp>
        <p:sp>
          <p:nvSpPr>
            <p:cNvPr id="212000" name="Text Box 32"/>
            <p:cNvSpPr txBox="1">
              <a:spLocks noChangeArrowheads="1"/>
            </p:cNvSpPr>
            <p:nvPr/>
          </p:nvSpPr>
          <p:spPr bwMode="auto">
            <a:xfrm>
              <a:off x="5745163" y="1782762"/>
              <a:ext cx="365125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000">
                  <a:latin typeface="Times New Roman" pitchFamily="18" charset="0"/>
                  <a:cs typeface="Arial" pitchFamily="34" charset="0"/>
                </a:rPr>
                <a:t>I</a:t>
              </a:r>
              <a:r>
                <a:rPr lang="en-US" altLang="ar-SA" sz="2000" baseline="-25000">
                  <a:latin typeface="Times New Roman" pitchFamily="18" charset="0"/>
                  <a:cs typeface="Arial" pitchFamily="34" charset="0"/>
                </a:rPr>
                <a:t>0</a:t>
              </a:r>
              <a:endParaRPr lang="en-US" altLang="ar-SA" sz="20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212001" name="Text Box 33"/>
            <p:cNvSpPr txBox="1">
              <a:spLocks noChangeArrowheads="1"/>
            </p:cNvSpPr>
            <p:nvPr/>
          </p:nvSpPr>
          <p:spPr bwMode="auto">
            <a:xfrm>
              <a:off x="5745163" y="2149475"/>
              <a:ext cx="365125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000">
                  <a:latin typeface="Times New Roman" pitchFamily="18" charset="0"/>
                  <a:cs typeface="Arial" pitchFamily="34" charset="0"/>
                </a:rPr>
                <a:t>I</a:t>
              </a:r>
              <a:r>
                <a:rPr lang="en-US" altLang="ar-SA" sz="2000" baseline="-25000">
                  <a:latin typeface="Times New Roman" pitchFamily="18" charset="0"/>
                  <a:cs typeface="Arial" pitchFamily="34" charset="0"/>
                </a:rPr>
                <a:t>1</a:t>
              </a:r>
              <a:endParaRPr lang="en-US" altLang="ar-SA" sz="20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212002" name="Text Box 34"/>
            <p:cNvSpPr txBox="1">
              <a:spLocks noChangeArrowheads="1"/>
            </p:cNvSpPr>
            <p:nvPr/>
          </p:nvSpPr>
          <p:spPr bwMode="auto">
            <a:xfrm>
              <a:off x="5745163" y="2881312"/>
              <a:ext cx="365125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000">
                  <a:latin typeface="Times New Roman" pitchFamily="18" charset="0"/>
                  <a:cs typeface="Arial" pitchFamily="34" charset="0"/>
                </a:rPr>
                <a:t>I</a:t>
              </a:r>
              <a:r>
                <a:rPr lang="en-US" altLang="ar-SA" sz="2000" baseline="-25000">
                  <a:latin typeface="Times New Roman" pitchFamily="18" charset="0"/>
                  <a:cs typeface="Arial" pitchFamily="34" charset="0"/>
                </a:rPr>
                <a:t>3</a:t>
              </a:r>
              <a:endParaRPr lang="en-US" altLang="ar-SA" sz="20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212003" name="Text Box 35"/>
            <p:cNvSpPr txBox="1">
              <a:spLocks noChangeArrowheads="1"/>
            </p:cNvSpPr>
            <p:nvPr/>
          </p:nvSpPr>
          <p:spPr bwMode="auto">
            <a:xfrm>
              <a:off x="5745163" y="2514600"/>
              <a:ext cx="365125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000">
                  <a:latin typeface="Times New Roman" pitchFamily="18" charset="0"/>
                  <a:cs typeface="Arial" pitchFamily="34" charset="0"/>
                </a:rPr>
                <a:t>I</a:t>
              </a:r>
              <a:r>
                <a:rPr lang="en-US" altLang="ar-SA" sz="2000" baseline="-25000">
                  <a:latin typeface="Times New Roman" pitchFamily="18" charset="0"/>
                  <a:cs typeface="Arial" pitchFamily="34" charset="0"/>
                </a:rPr>
                <a:t>2</a:t>
              </a:r>
              <a:endParaRPr lang="en-US" altLang="ar-SA" sz="20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212004" name="Text Box 36"/>
            <p:cNvSpPr txBox="1">
              <a:spLocks noChangeArrowheads="1"/>
            </p:cNvSpPr>
            <p:nvPr/>
          </p:nvSpPr>
          <p:spPr bwMode="auto">
            <a:xfrm>
              <a:off x="5745163" y="3703637"/>
              <a:ext cx="365125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000">
                  <a:latin typeface="Times New Roman" pitchFamily="18" charset="0"/>
                  <a:cs typeface="Arial" pitchFamily="34" charset="0"/>
                </a:rPr>
                <a:t>I</a:t>
              </a:r>
              <a:r>
                <a:rPr lang="en-US" altLang="ar-SA" sz="2000" baseline="-25000">
                  <a:latin typeface="Times New Roman" pitchFamily="18" charset="0"/>
                  <a:cs typeface="Arial" pitchFamily="34" charset="0"/>
                </a:rPr>
                <a:t>5</a:t>
              </a:r>
              <a:endParaRPr lang="en-US" altLang="ar-SA" sz="20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212005" name="Text Box 37"/>
            <p:cNvSpPr txBox="1">
              <a:spLocks noChangeArrowheads="1"/>
            </p:cNvSpPr>
            <p:nvPr/>
          </p:nvSpPr>
          <p:spPr bwMode="auto">
            <a:xfrm>
              <a:off x="5745163" y="3246437"/>
              <a:ext cx="365125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000">
                  <a:latin typeface="Times New Roman" pitchFamily="18" charset="0"/>
                  <a:cs typeface="Arial" pitchFamily="34" charset="0"/>
                </a:rPr>
                <a:t>I</a:t>
              </a:r>
              <a:r>
                <a:rPr lang="en-US" altLang="ar-SA" sz="2000" baseline="-25000">
                  <a:latin typeface="Times New Roman" pitchFamily="18" charset="0"/>
                  <a:cs typeface="Arial" pitchFamily="34" charset="0"/>
                </a:rPr>
                <a:t>4</a:t>
              </a:r>
              <a:endParaRPr lang="en-US" altLang="ar-SA" sz="20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212006" name="Text Box 38"/>
            <p:cNvSpPr txBox="1">
              <a:spLocks noChangeArrowheads="1"/>
            </p:cNvSpPr>
            <p:nvPr/>
          </p:nvSpPr>
          <p:spPr bwMode="auto">
            <a:xfrm>
              <a:off x="5745163" y="4435475"/>
              <a:ext cx="365125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000">
                  <a:latin typeface="Times New Roman" pitchFamily="18" charset="0"/>
                  <a:cs typeface="Arial" pitchFamily="34" charset="0"/>
                </a:rPr>
                <a:t>I</a:t>
              </a:r>
              <a:r>
                <a:rPr lang="en-US" altLang="ar-SA" sz="2000" baseline="-25000">
                  <a:latin typeface="Times New Roman" pitchFamily="18" charset="0"/>
                  <a:cs typeface="Arial" pitchFamily="34" charset="0"/>
                </a:rPr>
                <a:t>7</a:t>
              </a:r>
              <a:endParaRPr lang="en-US" altLang="ar-SA" sz="20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212007" name="Text Box 39"/>
            <p:cNvSpPr txBox="1">
              <a:spLocks noChangeArrowheads="1"/>
            </p:cNvSpPr>
            <p:nvPr/>
          </p:nvSpPr>
          <p:spPr bwMode="auto">
            <a:xfrm>
              <a:off x="5745163" y="4068762"/>
              <a:ext cx="365125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000">
                  <a:latin typeface="Times New Roman" pitchFamily="18" charset="0"/>
                  <a:cs typeface="Arial" pitchFamily="34" charset="0"/>
                </a:rPr>
                <a:t>I</a:t>
              </a:r>
              <a:r>
                <a:rPr lang="en-US" altLang="ar-SA" sz="2000" baseline="-25000">
                  <a:latin typeface="Times New Roman" pitchFamily="18" charset="0"/>
                  <a:cs typeface="Arial" pitchFamily="34" charset="0"/>
                </a:rPr>
                <a:t>6</a:t>
              </a:r>
              <a:endParaRPr lang="en-US" altLang="ar-SA" sz="20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212008" name="Line 40"/>
            <p:cNvSpPr>
              <a:spLocks noChangeShapeType="1"/>
            </p:cNvSpPr>
            <p:nvPr/>
          </p:nvSpPr>
          <p:spPr bwMode="auto">
            <a:xfrm flipV="1">
              <a:off x="6202363" y="5075237"/>
              <a:ext cx="0" cy="4572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2009" name="Line 41"/>
            <p:cNvSpPr>
              <a:spLocks noChangeShapeType="1"/>
            </p:cNvSpPr>
            <p:nvPr/>
          </p:nvSpPr>
          <p:spPr bwMode="auto">
            <a:xfrm flipV="1">
              <a:off x="6567488" y="5075237"/>
              <a:ext cx="0" cy="4572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2010" name="Line 42"/>
            <p:cNvSpPr>
              <a:spLocks noChangeShapeType="1"/>
            </p:cNvSpPr>
            <p:nvPr/>
          </p:nvSpPr>
          <p:spPr bwMode="auto">
            <a:xfrm flipV="1">
              <a:off x="6934200" y="5075237"/>
              <a:ext cx="0" cy="4572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2011" name="Text Box 43"/>
            <p:cNvSpPr txBox="1">
              <a:spLocks noChangeArrowheads="1"/>
            </p:cNvSpPr>
            <p:nvPr/>
          </p:nvSpPr>
          <p:spPr bwMode="auto">
            <a:xfrm>
              <a:off x="6019800" y="5532437"/>
              <a:ext cx="1279525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>
                  <a:latin typeface="Times New Roman" pitchFamily="18" charset="0"/>
                  <a:cs typeface="Arial" pitchFamily="34" charset="0"/>
                </a:rPr>
                <a:t> </a:t>
              </a:r>
              <a:r>
                <a:rPr lang="en-US" altLang="ar-SA" sz="2000">
                  <a:latin typeface="Times New Roman" pitchFamily="18" charset="0"/>
                  <a:cs typeface="Arial" pitchFamily="34" charset="0"/>
                </a:rPr>
                <a:t>a   b    c</a:t>
              </a:r>
            </a:p>
          </p:txBody>
        </p:sp>
      </p:grpSp>
      <p:sp>
        <p:nvSpPr>
          <p:cNvPr id="45" name="Shape 5122"/>
          <p:cNvSpPr txBox="1">
            <a:spLocks noChangeArrowheads="1"/>
          </p:cNvSpPr>
          <p:nvPr/>
        </p:nvSpPr>
        <p:spPr>
          <a:xfrm>
            <a:off x="457200" y="381000"/>
            <a:ext cx="8229600" cy="990600"/>
          </a:xfrm>
          <a:prstGeom prst="rect">
            <a:avLst/>
          </a:prstGeom>
        </p:spPr>
        <p:txBody>
          <a:bodyPr vert="horz" lIns="92075" tIns="46038" rIns="92075" bIns="46038" rtlCol="0">
            <a:normAutofit/>
          </a:bodyPr>
          <a:lstStyle/>
          <a:p>
            <a:pPr marL="342900" marR="0" lvl="0" indent="-342900" algn="just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a-I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Nazanin" pitchFamily="2" charset="-78"/>
              </a:rPr>
              <a:t>جدول درستي تابع بولي زير همراه با نحوة‌ پياده‌سازي آن توسط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Nazanin" pitchFamily="2" charset="-78"/>
              </a:rPr>
              <a:t>MUX</a:t>
            </a:r>
            <a:r>
              <a:rPr kumimoji="0" lang="fa-I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Nazanin" pitchFamily="2" charset="-78"/>
              </a:rPr>
              <a:t> نشان داده شده است: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137217" name="Object 1"/>
          <p:cNvGraphicFramePr>
            <a:graphicFrameLocks noChangeAspect="1"/>
          </p:cNvGraphicFramePr>
          <p:nvPr/>
        </p:nvGraphicFramePr>
        <p:xfrm>
          <a:off x="987424" y="990600"/>
          <a:ext cx="306639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16" name="Equation" r:id="rId3" imgW="1282680" imgH="190440" progId="Equation.3">
                  <p:embed/>
                </p:oleObj>
              </mc:Choice>
              <mc:Fallback>
                <p:oleObj name="Equation" r:id="rId3" imgW="1282680" imgH="1904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7424" y="990600"/>
                        <a:ext cx="3066393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Text Box 86"/>
          <p:cNvSpPr txBox="1">
            <a:spLocks noChangeArrowheads="1"/>
          </p:cNvSpPr>
          <p:nvPr/>
        </p:nvSpPr>
        <p:spPr bwMode="auto">
          <a:xfrm>
            <a:off x="6019800" y="4648200"/>
            <a:ext cx="1600199" cy="40011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SA" sz="2000" baseline="-25000" dirty="0" smtClean="0">
                <a:latin typeface="Times New Roman" pitchFamily="18" charset="0"/>
                <a:cs typeface="Arial" pitchFamily="34" charset="0"/>
              </a:rPr>
              <a:t> </a:t>
            </a:r>
            <a:r>
              <a:rPr lang="en-US" altLang="ar-SA" sz="2000" dirty="0" smtClean="0">
                <a:latin typeface="Times New Roman" pitchFamily="18" charset="0"/>
                <a:cs typeface="Arial" pitchFamily="34" charset="0"/>
              </a:rPr>
              <a:t>S</a:t>
            </a:r>
            <a:r>
              <a:rPr lang="en-US" altLang="ar-SA" sz="2000" baseline="-25000" dirty="0" smtClean="0">
                <a:latin typeface="Times New Roman" pitchFamily="18" charset="0"/>
                <a:cs typeface="Arial" pitchFamily="34" charset="0"/>
              </a:rPr>
              <a:t>2  </a:t>
            </a:r>
            <a:r>
              <a:rPr lang="en-US" altLang="ar-SA" sz="2000" dirty="0" smtClean="0">
                <a:latin typeface="Times New Roman" pitchFamily="18" charset="0"/>
                <a:cs typeface="Arial" pitchFamily="34" charset="0"/>
              </a:rPr>
              <a:t>S</a:t>
            </a:r>
            <a:r>
              <a:rPr lang="en-US" altLang="ar-SA" sz="2000" baseline="-25000" dirty="0" smtClean="0">
                <a:latin typeface="Times New Roman" pitchFamily="18" charset="0"/>
                <a:cs typeface="Arial" pitchFamily="34" charset="0"/>
              </a:rPr>
              <a:t>1  </a:t>
            </a:r>
            <a:r>
              <a:rPr lang="en-US" altLang="ar-SA" sz="2000" dirty="0" smtClean="0">
                <a:latin typeface="Times New Roman" pitchFamily="18" charset="0"/>
                <a:cs typeface="Arial" pitchFamily="34" charset="0"/>
              </a:rPr>
              <a:t>S</a:t>
            </a:r>
            <a:r>
              <a:rPr lang="en-US" altLang="ar-SA" sz="2000" baseline="-25000" dirty="0" smtClean="0">
                <a:latin typeface="Times New Roman" pitchFamily="18" charset="0"/>
                <a:cs typeface="Arial" pitchFamily="34" charset="0"/>
              </a:rPr>
              <a:t>0</a:t>
            </a:r>
            <a:endParaRPr lang="en-US" altLang="ar-SA" sz="2000" dirty="0">
              <a:latin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7"/>
          <p:cNvGrpSpPr/>
          <p:nvPr/>
        </p:nvGrpSpPr>
        <p:grpSpPr>
          <a:xfrm>
            <a:off x="838200" y="2133600"/>
            <a:ext cx="2955925" cy="4181038"/>
            <a:chOff x="1006475" y="2254250"/>
            <a:chExt cx="2955925" cy="4181038"/>
          </a:xfrm>
        </p:grpSpPr>
        <p:sp>
          <p:nvSpPr>
            <p:cNvPr id="174085" name="Line 5"/>
            <p:cNvSpPr>
              <a:spLocks noChangeShapeType="1"/>
            </p:cNvSpPr>
            <p:nvPr/>
          </p:nvSpPr>
          <p:spPr bwMode="auto">
            <a:xfrm flipV="1">
              <a:off x="1554163" y="2789238"/>
              <a:ext cx="1920875" cy="1428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086" name="Text Box 6"/>
            <p:cNvSpPr txBox="1">
              <a:spLocks noChangeArrowheads="1"/>
            </p:cNvSpPr>
            <p:nvPr/>
          </p:nvSpPr>
          <p:spPr bwMode="auto">
            <a:xfrm>
              <a:off x="1463675" y="2254250"/>
              <a:ext cx="1371600" cy="457200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>
                  <a:latin typeface="Times New Roman" pitchFamily="18" charset="0"/>
                  <a:cs typeface="Arial" pitchFamily="34" charset="0"/>
                </a:rPr>
                <a:t>  </a:t>
              </a:r>
              <a:r>
                <a:rPr lang="en-US" altLang="ar-SA" sz="2400">
                  <a:latin typeface="Times New Roman" pitchFamily="18" charset="0"/>
                  <a:cs typeface="Arial" pitchFamily="34" charset="0"/>
                </a:rPr>
                <a:t>a</a:t>
              </a:r>
              <a:r>
                <a:rPr lang="en-US" altLang="ar-SA" sz="2400" baseline="-25000">
                  <a:latin typeface="Times New Roman" pitchFamily="18" charset="0"/>
                  <a:cs typeface="Arial" pitchFamily="34" charset="0"/>
                </a:rPr>
                <a:t>     </a:t>
              </a:r>
              <a:r>
                <a:rPr lang="en-US" altLang="ar-SA" sz="2400">
                  <a:latin typeface="Times New Roman" pitchFamily="18" charset="0"/>
                  <a:cs typeface="Arial" pitchFamily="34" charset="0"/>
                </a:rPr>
                <a:t>b</a:t>
              </a:r>
              <a:r>
                <a:rPr lang="en-US" altLang="ar-SA" sz="2400" baseline="-25000">
                  <a:latin typeface="Times New Roman" pitchFamily="18" charset="0"/>
                  <a:cs typeface="Arial" pitchFamily="34" charset="0"/>
                </a:rPr>
                <a:t>     </a:t>
              </a:r>
              <a:r>
                <a:rPr lang="en-US" altLang="ar-SA" sz="2400">
                  <a:latin typeface="Times New Roman" pitchFamily="18" charset="0"/>
                  <a:cs typeface="Arial" pitchFamily="34" charset="0"/>
                </a:rPr>
                <a:t>c</a:t>
              </a:r>
            </a:p>
          </p:txBody>
        </p:sp>
        <p:sp>
          <p:nvSpPr>
            <p:cNvPr id="174087" name="Text Box 7"/>
            <p:cNvSpPr txBox="1">
              <a:spLocks noChangeArrowheads="1"/>
            </p:cNvSpPr>
            <p:nvPr/>
          </p:nvSpPr>
          <p:spPr bwMode="auto">
            <a:xfrm>
              <a:off x="2957513" y="2332038"/>
              <a:ext cx="1004887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>
                  <a:latin typeface="Times New Roman" pitchFamily="18" charset="0"/>
                  <a:cs typeface="Arial" pitchFamily="34" charset="0"/>
                </a:rPr>
                <a:t>  </a:t>
              </a:r>
              <a:r>
                <a:rPr lang="en-US" altLang="ar-SA" sz="2000">
                  <a:latin typeface="Times New Roman" pitchFamily="18" charset="0"/>
                  <a:cs typeface="Arial" pitchFamily="34" charset="0"/>
                </a:rPr>
                <a:t>F</a:t>
              </a:r>
            </a:p>
          </p:txBody>
        </p:sp>
        <p:sp>
          <p:nvSpPr>
            <p:cNvPr id="174088" name="Text Box 8"/>
            <p:cNvSpPr txBox="1">
              <a:spLocks noChangeArrowheads="1"/>
            </p:cNvSpPr>
            <p:nvPr/>
          </p:nvSpPr>
          <p:spPr bwMode="auto">
            <a:xfrm>
              <a:off x="1554163" y="2803525"/>
              <a:ext cx="1281112" cy="3631763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 dirty="0">
                  <a:latin typeface="Times New Roman" pitchFamily="18" charset="0"/>
                  <a:cs typeface="Arial" pitchFamily="34" charset="0"/>
                </a:rPr>
                <a:t> 0    0    0  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2000" dirty="0">
                  <a:latin typeface="Times New Roman" pitchFamily="18" charset="0"/>
                  <a:cs typeface="Arial" pitchFamily="34" charset="0"/>
                </a:rPr>
                <a:t> 0    0    1 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2000" dirty="0">
                  <a:latin typeface="Times New Roman" pitchFamily="18" charset="0"/>
                  <a:cs typeface="Arial" pitchFamily="34" charset="0"/>
                </a:rPr>
                <a:t> 0    1    0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2000" dirty="0">
                  <a:latin typeface="Times New Roman" pitchFamily="18" charset="0"/>
                  <a:cs typeface="Arial" pitchFamily="34" charset="0"/>
                </a:rPr>
                <a:t> 0    1    1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2000" dirty="0">
                  <a:latin typeface="Times New Roman" pitchFamily="18" charset="0"/>
                  <a:cs typeface="Arial" pitchFamily="34" charset="0"/>
                </a:rPr>
                <a:t> 1    0    0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2000" dirty="0">
                  <a:latin typeface="Times New Roman" pitchFamily="18" charset="0"/>
                  <a:cs typeface="Arial" pitchFamily="34" charset="0"/>
                </a:rPr>
                <a:t> 1    0    1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2000" dirty="0">
                  <a:latin typeface="Times New Roman" pitchFamily="18" charset="0"/>
                  <a:cs typeface="Arial" pitchFamily="34" charset="0"/>
                </a:rPr>
                <a:t> 1    1    0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2000" dirty="0">
                  <a:latin typeface="Times New Roman" pitchFamily="18" charset="0"/>
                  <a:cs typeface="Arial" pitchFamily="34" charset="0"/>
                </a:rPr>
                <a:t> 1    1    </a:t>
              </a:r>
              <a:r>
                <a:rPr lang="en-US" altLang="en-US" sz="2000" dirty="0" smtClean="0">
                  <a:latin typeface="Times New Roman" pitchFamily="18" charset="0"/>
                  <a:cs typeface="Arial" pitchFamily="34" charset="0"/>
                </a:rPr>
                <a:t>1 </a:t>
              </a:r>
              <a:endParaRPr lang="en-US" altLang="en-US" sz="2000" dirty="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74089" name="Text Box 9"/>
            <p:cNvSpPr txBox="1">
              <a:spLocks noChangeArrowheads="1"/>
            </p:cNvSpPr>
            <p:nvPr/>
          </p:nvSpPr>
          <p:spPr bwMode="auto">
            <a:xfrm>
              <a:off x="3017838" y="2801938"/>
              <a:ext cx="823912" cy="35972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>
                  <a:latin typeface="Times New Roman" pitchFamily="18" charset="0"/>
                  <a:cs typeface="Arial" pitchFamily="34" charset="0"/>
                </a:rPr>
                <a:t> 0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2000">
                  <a:latin typeface="Times New Roman" pitchFamily="18" charset="0"/>
                  <a:cs typeface="Arial" pitchFamily="34" charset="0"/>
                </a:rPr>
                <a:t> 1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2000">
                  <a:latin typeface="Times New Roman" pitchFamily="18" charset="0"/>
                  <a:cs typeface="Arial" pitchFamily="34" charset="0"/>
                </a:rPr>
                <a:t> 1 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2000">
                  <a:latin typeface="Times New Roman" pitchFamily="18" charset="0"/>
                  <a:cs typeface="Arial" pitchFamily="34" charset="0"/>
                </a:rPr>
                <a:t> 1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2000">
                  <a:latin typeface="Times New Roman" pitchFamily="18" charset="0"/>
                  <a:cs typeface="Arial" pitchFamily="34" charset="0"/>
                </a:rPr>
                <a:t> 0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2000">
                  <a:latin typeface="Times New Roman" pitchFamily="18" charset="0"/>
                  <a:cs typeface="Arial" pitchFamily="34" charset="0"/>
                </a:rPr>
                <a:t> 0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2000">
                  <a:latin typeface="Times New Roman" pitchFamily="18" charset="0"/>
                  <a:cs typeface="Arial" pitchFamily="34" charset="0"/>
                </a:rPr>
                <a:t> 1 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2000">
                  <a:latin typeface="Times New Roman" pitchFamily="18" charset="0"/>
                  <a:cs typeface="Arial" pitchFamily="34" charset="0"/>
                </a:rPr>
                <a:t> 0      </a:t>
              </a:r>
            </a:p>
          </p:txBody>
        </p:sp>
        <p:sp>
          <p:nvSpPr>
            <p:cNvPr id="174090" name="Line 10"/>
            <p:cNvSpPr>
              <a:spLocks noChangeShapeType="1"/>
            </p:cNvSpPr>
            <p:nvPr/>
          </p:nvSpPr>
          <p:spPr bwMode="auto">
            <a:xfrm>
              <a:off x="2743200" y="2422525"/>
              <a:ext cx="0" cy="39465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091" name="Line 11"/>
            <p:cNvSpPr>
              <a:spLocks noChangeShapeType="1"/>
            </p:cNvSpPr>
            <p:nvPr/>
          </p:nvSpPr>
          <p:spPr bwMode="auto">
            <a:xfrm>
              <a:off x="2378075" y="2422525"/>
              <a:ext cx="0" cy="39322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092" name="AutoShape 12"/>
            <p:cNvSpPr>
              <a:spLocks/>
            </p:cNvSpPr>
            <p:nvPr/>
          </p:nvSpPr>
          <p:spPr bwMode="auto">
            <a:xfrm>
              <a:off x="1463675" y="2879725"/>
              <a:ext cx="90488" cy="641350"/>
            </a:xfrm>
            <a:prstGeom prst="leftBrace">
              <a:avLst>
                <a:gd name="adj1" fmla="val 59064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093" name="AutoShape 13"/>
            <p:cNvSpPr>
              <a:spLocks/>
            </p:cNvSpPr>
            <p:nvPr/>
          </p:nvSpPr>
          <p:spPr bwMode="auto">
            <a:xfrm>
              <a:off x="1463675" y="3794125"/>
              <a:ext cx="90488" cy="641350"/>
            </a:xfrm>
            <a:prstGeom prst="leftBrace">
              <a:avLst>
                <a:gd name="adj1" fmla="val 59064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094" name="AutoShape 14"/>
            <p:cNvSpPr>
              <a:spLocks/>
            </p:cNvSpPr>
            <p:nvPr/>
          </p:nvSpPr>
          <p:spPr bwMode="auto">
            <a:xfrm>
              <a:off x="1463675" y="4708525"/>
              <a:ext cx="90488" cy="641350"/>
            </a:xfrm>
            <a:prstGeom prst="leftBrace">
              <a:avLst>
                <a:gd name="adj1" fmla="val 59064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095" name="AutoShape 15"/>
            <p:cNvSpPr>
              <a:spLocks/>
            </p:cNvSpPr>
            <p:nvPr/>
          </p:nvSpPr>
          <p:spPr bwMode="auto">
            <a:xfrm>
              <a:off x="1463675" y="5622925"/>
              <a:ext cx="90488" cy="641350"/>
            </a:xfrm>
            <a:prstGeom prst="leftBrace">
              <a:avLst>
                <a:gd name="adj1" fmla="val 59064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096" name="Text Box 16"/>
            <p:cNvSpPr txBox="1">
              <a:spLocks noChangeArrowheads="1"/>
            </p:cNvSpPr>
            <p:nvPr/>
          </p:nvSpPr>
          <p:spPr bwMode="auto">
            <a:xfrm>
              <a:off x="1006475" y="5715000"/>
              <a:ext cx="365125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000">
                  <a:latin typeface="Times New Roman" pitchFamily="18" charset="0"/>
                  <a:cs typeface="Arial" pitchFamily="34" charset="0"/>
                </a:rPr>
                <a:t>I</a:t>
              </a:r>
              <a:r>
                <a:rPr lang="en-US" altLang="ar-SA" sz="2000" baseline="-25000">
                  <a:latin typeface="Times New Roman" pitchFamily="18" charset="0"/>
                  <a:cs typeface="Arial" pitchFamily="34" charset="0"/>
                </a:rPr>
                <a:t>3</a:t>
              </a:r>
              <a:endParaRPr lang="en-US" altLang="ar-SA" sz="20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74097" name="Text Box 17"/>
            <p:cNvSpPr txBox="1">
              <a:spLocks noChangeArrowheads="1"/>
            </p:cNvSpPr>
            <p:nvPr/>
          </p:nvSpPr>
          <p:spPr bwMode="auto">
            <a:xfrm>
              <a:off x="1006475" y="4800600"/>
              <a:ext cx="365125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000">
                  <a:latin typeface="Times New Roman" pitchFamily="18" charset="0"/>
                  <a:cs typeface="Arial" pitchFamily="34" charset="0"/>
                </a:rPr>
                <a:t>I</a:t>
              </a:r>
              <a:r>
                <a:rPr lang="en-US" altLang="ar-SA" sz="2000" baseline="-25000">
                  <a:latin typeface="Times New Roman" pitchFamily="18" charset="0"/>
                  <a:cs typeface="Arial" pitchFamily="34" charset="0"/>
                </a:rPr>
                <a:t>2</a:t>
              </a:r>
              <a:endParaRPr lang="en-US" altLang="ar-SA" sz="20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74098" name="Text Box 18"/>
            <p:cNvSpPr txBox="1">
              <a:spLocks noChangeArrowheads="1"/>
            </p:cNvSpPr>
            <p:nvPr/>
          </p:nvSpPr>
          <p:spPr bwMode="auto">
            <a:xfrm>
              <a:off x="1006475" y="3886200"/>
              <a:ext cx="365125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000">
                  <a:latin typeface="Times New Roman" pitchFamily="18" charset="0"/>
                  <a:cs typeface="Arial" pitchFamily="34" charset="0"/>
                </a:rPr>
                <a:t>I</a:t>
              </a:r>
              <a:r>
                <a:rPr lang="en-US" altLang="ar-SA" sz="2000" baseline="-25000">
                  <a:latin typeface="Times New Roman" pitchFamily="18" charset="0"/>
                  <a:cs typeface="Arial" pitchFamily="34" charset="0"/>
                </a:rPr>
                <a:t>1</a:t>
              </a:r>
              <a:endParaRPr lang="en-US" altLang="ar-SA" sz="20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74099" name="Text Box 19"/>
            <p:cNvSpPr txBox="1">
              <a:spLocks noChangeArrowheads="1"/>
            </p:cNvSpPr>
            <p:nvPr/>
          </p:nvSpPr>
          <p:spPr bwMode="auto">
            <a:xfrm>
              <a:off x="1006475" y="2971800"/>
              <a:ext cx="365125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000">
                  <a:latin typeface="Times New Roman" pitchFamily="18" charset="0"/>
                  <a:cs typeface="Arial" pitchFamily="34" charset="0"/>
                </a:rPr>
                <a:t>I</a:t>
              </a:r>
              <a:r>
                <a:rPr lang="en-US" altLang="ar-SA" sz="2000" baseline="-25000">
                  <a:latin typeface="Times New Roman" pitchFamily="18" charset="0"/>
                  <a:cs typeface="Arial" pitchFamily="34" charset="0"/>
                </a:rPr>
                <a:t>0</a:t>
              </a:r>
              <a:endParaRPr lang="en-US" altLang="ar-SA" sz="2000">
                <a:latin typeface="Times New Roman" pitchFamily="18" charset="0"/>
                <a:cs typeface="Arial" pitchFamily="34" charset="0"/>
              </a:endParaRPr>
            </a:p>
          </p:txBody>
        </p:sp>
      </p:grpSp>
      <p:sp>
        <p:nvSpPr>
          <p:cNvPr id="42" name="Shape 5122"/>
          <p:cNvSpPr txBox="1">
            <a:spLocks noChangeArrowheads="1"/>
          </p:cNvSpPr>
          <p:nvPr/>
        </p:nvSpPr>
        <p:spPr>
          <a:xfrm>
            <a:off x="457200" y="381000"/>
            <a:ext cx="8229600" cy="990600"/>
          </a:xfrm>
          <a:prstGeom prst="rect">
            <a:avLst/>
          </a:prstGeom>
        </p:spPr>
        <p:txBody>
          <a:bodyPr vert="horz" lIns="92075" tIns="46038" rIns="92075" bIns="46038" rtlCol="0">
            <a:normAutofit/>
          </a:bodyPr>
          <a:lstStyle/>
          <a:p>
            <a:pPr marL="342900" marR="0" lvl="0" indent="-342900" algn="just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a-I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Nazanin" pitchFamily="2" charset="-78"/>
              </a:rPr>
              <a:t>جدول درستي تابع بولي زير همراه با نحوة‌پياده‌سازي آن توسط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Nazanin" pitchFamily="2" charset="-78"/>
              </a:rPr>
              <a:t>MUX</a:t>
            </a:r>
            <a:r>
              <a:rPr kumimoji="0" lang="fa-I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Nazanin" pitchFamily="2" charset="-78"/>
              </a:rPr>
              <a:t> نشان داده شده است: (روش ديگر)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Group 46"/>
          <p:cNvGrpSpPr/>
          <p:nvPr/>
        </p:nvGrpSpPr>
        <p:grpSpPr>
          <a:xfrm>
            <a:off x="4495800" y="2286000"/>
            <a:ext cx="4114800" cy="3689350"/>
            <a:chOff x="4114800" y="2879725"/>
            <a:chExt cx="4114800" cy="3689350"/>
          </a:xfrm>
        </p:grpSpPr>
        <p:sp>
          <p:nvSpPr>
            <p:cNvPr id="213012" name="Rectangle 20"/>
            <p:cNvSpPr>
              <a:spLocks noChangeArrowheads="1"/>
            </p:cNvSpPr>
            <p:nvPr/>
          </p:nvSpPr>
          <p:spPr bwMode="auto">
            <a:xfrm>
              <a:off x="5578475" y="2879725"/>
              <a:ext cx="1828800" cy="2927350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3015" name="Text Box 23"/>
            <p:cNvSpPr txBox="1">
              <a:spLocks noChangeArrowheads="1"/>
            </p:cNvSpPr>
            <p:nvPr/>
          </p:nvSpPr>
          <p:spPr bwMode="auto">
            <a:xfrm>
              <a:off x="5668963" y="3154363"/>
              <a:ext cx="365125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000">
                  <a:latin typeface="Times New Roman" pitchFamily="18" charset="0"/>
                  <a:cs typeface="Arial" pitchFamily="34" charset="0"/>
                </a:rPr>
                <a:t>I</a:t>
              </a:r>
              <a:r>
                <a:rPr lang="en-US" altLang="ar-SA" sz="2000" baseline="-25000">
                  <a:latin typeface="Times New Roman" pitchFamily="18" charset="0"/>
                  <a:cs typeface="Arial" pitchFamily="34" charset="0"/>
                </a:rPr>
                <a:t>0</a:t>
              </a:r>
              <a:endParaRPr lang="en-US" altLang="ar-SA" sz="20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213016" name="Text Box 24"/>
            <p:cNvSpPr txBox="1">
              <a:spLocks noChangeArrowheads="1"/>
            </p:cNvSpPr>
            <p:nvPr/>
          </p:nvSpPr>
          <p:spPr bwMode="auto">
            <a:xfrm>
              <a:off x="5578475" y="5165725"/>
              <a:ext cx="730250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>
                  <a:latin typeface="Times New Roman" pitchFamily="18" charset="0"/>
                  <a:cs typeface="Arial" pitchFamily="34" charset="0"/>
                </a:rPr>
                <a:t> </a:t>
              </a:r>
              <a:r>
                <a:rPr lang="en-US" altLang="ar-SA" sz="2000">
                  <a:latin typeface="Times New Roman" pitchFamily="18" charset="0"/>
                  <a:cs typeface="Arial" pitchFamily="34" charset="0"/>
                </a:rPr>
                <a:t>I</a:t>
              </a:r>
              <a:r>
                <a:rPr lang="en-US" altLang="ar-SA" sz="2000" baseline="-25000">
                  <a:latin typeface="Times New Roman" pitchFamily="18" charset="0"/>
                  <a:cs typeface="Arial" pitchFamily="34" charset="0"/>
                </a:rPr>
                <a:t>3</a:t>
              </a:r>
              <a:endParaRPr lang="en-US" altLang="ar-SA" sz="20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213017" name="Text Box 25"/>
            <p:cNvSpPr txBox="1">
              <a:spLocks noChangeArrowheads="1"/>
            </p:cNvSpPr>
            <p:nvPr/>
          </p:nvSpPr>
          <p:spPr bwMode="auto">
            <a:xfrm>
              <a:off x="5668963" y="3794125"/>
              <a:ext cx="365125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000">
                  <a:latin typeface="Times New Roman" pitchFamily="18" charset="0"/>
                  <a:cs typeface="Arial" pitchFamily="34" charset="0"/>
                </a:rPr>
                <a:t>I</a:t>
              </a:r>
              <a:r>
                <a:rPr lang="en-US" altLang="ar-SA" sz="2000" baseline="-25000">
                  <a:latin typeface="Times New Roman" pitchFamily="18" charset="0"/>
                  <a:cs typeface="Arial" pitchFamily="34" charset="0"/>
                </a:rPr>
                <a:t>1</a:t>
              </a:r>
              <a:endParaRPr lang="en-US" altLang="ar-SA" sz="20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213018" name="Text Box 26"/>
            <p:cNvSpPr txBox="1">
              <a:spLocks noChangeArrowheads="1"/>
            </p:cNvSpPr>
            <p:nvPr/>
          </p:nvSpPr>
          <p:spPr bwMode="auto">
            <a:xfrm>
              <a:off x="5668963" y="4435475"/>
              <a:ext cx="365125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000">
                  <a:latin typeface="Times New Roman" pitchFamily="18" charset="0"/>
                  <a:cs typeface="Arial" pitchFamily="34" charset="0"/>
                </a:rPr>
                <a:t>I</a:t>
              </a:r>
              <a:r>
                <a:rPr lang="en-US" altLang="ar-SA" sz="2000" baseline="-25000">
                  <a:latin typeface="Times New Roman" pitchFamily="18" charset="0"/>
                  <a:cs typeface="Arial" pitchFamily="34" charset="0"/>
                </a:rPr>
                <a:t>2</a:t>
              </a:r>
              <a:endParaRPr lang="en-US" altLang="ar-SA" sz="20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213019" name="Line 27"/>
            <p:cNvSpPr>
              <a:spLocks noChangeShapeType="1"/>
            </p:cNvSpPr>
            <p:nvPr/>
          </p:nvSpPr>
          <p:spPr bwMode="auto">
            <a:xfrm>
              <a:off x="4664075" y="3336925"/>
              <a:ext cx="9144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3020" name="Line 28"/>
            <p:cNvSpPr>
              <a:spLocks noChangeShapeType="1"/>
            </p:cNvSpPr>
            <p:nvPr/>
          </p:nvSpPr>
          <p:spPr bwMode="auto">
            <a:xfrm>
              <a:off x="4664075" y="3978275"/>
              <a:ext cx="9144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3021" name="Line 29"/>
            <p:cNvSpPr>
              <a:spLocks noChangeShapeType="1"/>
            </p:cNvSpPr>
            <p:nvPr/>
          </p:nvSpPr>
          <p:spPr bwMode="auto">
            <a:xfrm>
              <a:off x="4664075" y="4618038"/>
              <a:ext cx="9144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3022" name="Text Box 30"/>
            <p:cNvSpPr txBox="1">
              <a:spLocks noChangeArrowheads="1"/>
            </p:cNvSpPr>
            <p:nvPr/>
          </p:nvSpPr>
          <p:spPr bwMode="auto">
            <a:xfrm>
              <a:off x="4114800" y="3063875"/>
              <a:ext cx="549275" cy="457200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400">
                  <a:latin typeface="Times New Roman" pitchFamily="18" charset="0"/>
                  <a:cs typeface="Arial" pitchFamily="34" charset="0"/>
                </a:rPr>
                <a:t>c</a:t>
              </a:r>
            </a:p>
          </p:txBody>
        </p:sp>
        <p:sp>
          <p:nvSpPr>
            <p:cNvPr id="213023" name="Text Box 31"/>
            <p:cNvSpPr txBox="1">
              <a:spLocks noChangeArrowheads="1"/>
            </p:cNvSpPr>
            <p:nvPr/>
          </p:nvSpPr>
          <p:spPr bwMode="auto">
            <a:xfrm>
              <a:off x="4114800" y="3794125"/>
              <a:ext cx="366713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>
                  <a:latin typeface="Times New Roman" pitchFamily="18" charset="0"/>
                  <a:cs typeface="Arial" pitchFamily="34" charset="0"/>
                </a:rPr>
                <a:t>1</a:t>
              </a:r>
            </a:p>
          </p:txBody>
        </p:sp>
        <p:sp>
          <p:nvSpPr>
            <p:cNvPr id="213024" name="Text Box 32"/>
            <p:cNvSpPr txBox="1">
              <a:spLocks noChangeArrowheads="1"/>
            </p:cNvSpPr>
            <p:nvPr/>
          </p:nvSpPr>
          <p:spPr bwMode="auto">
            <a:xfrm>
              <a:off x="4114800" y="4435475"/>
              <a:ext cx="366713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>
                  <a:latin typeface="Times New Roman" pitchFamily="18" charset="0"/>
                  <a:cs typeface="Arial" pitchFamily="34" charset="0"/>
                </a:rPr>
                <a:t>0</a:t>
              </a:r>
            </a:p>
          </p:txBody>
        </p:sp>
        <p:sp>
          <p:nvSpPr>
            <p:cNvPr id="213026" name="AutoShape 34"/>
            <p:cNvSpPr>
              <a:spLocks noChangeArrowheads="1"/>
            </p:cNvSpPr>
            <p:nvPr/>
          </p:nvSpPr>
          <p:spPr bwMode="auto">
            <a:xfrm rot="10800000">
              <a:off x="4937125" y="4708525"/>
              <a:ext cx="458788" cy="442913"/>
            </a:xfrm>
            <a:prstGeom prst="triangle">
              <a:avLst>
                <a:gd name="adj" fmla="val 50000"/>
              </a:avLst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3027" name="Oval 35"/>
            <p:cNvSpPr>
              <a:spLocks noChangeArrowheads="1"/>
            </p:cNvSpPr>
            <p:nvPr/>
          </p:nvSpPr>
          <p:spPr bwMode="auto">
            <a:xfrm rot="5645137">
              <a:off x="5127625" y="5157788"/>
              <a:ext cx="92075" cy="92075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cxnSp>
          <p:nvCxnSpPr>
            <p:cNvPr id="213028" name="AutoShape 36"/>
            <p:cNvCxnSpPr>
              <a:cxnSpLocks noChangeShapeType="1"/>
              <a:stCxn id="213027" idx="6"/>
              <a:endCxn id="213016" idx="1"/>
            </p:cNvCxnSpPr>
            <p:nvPr/>
          </p:nvCxnSpPr>
          <p:spPr bwMode="auto">
            <a:xfrm rot="16200000" flipH="1">
              <a:off x="5322094" y="5107782"/>
              <a:ext cx="101600" cy="411162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</p:cxnSp>
        <p:sp>
          <p:nvSpPr>
            <p:cNvPr id="213029" name="Line 37"/>
            <p:cNvSpPr>
              <a:spLocks noChangeShapeType="1"/>
            </p:cNvSpPr>
            <p:nvPr/>
          </p:nvSpPr>
          <p:spPr bwMode="auto">
            <a:xfrm>
              <a:off x="5121275" y="3336925"/>
              <a:ext cx="0" cy="13716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3030" name="Line 38"/>
            <p:cNvSpPr>
              <a:spLocks noChangeShapeType="1"/>
            </p:cNvSpPr>
            <p:nvPr/>
          </p:nvSpPr>
          <p:spPr bwMode="auto">
            <a:xfrm flipV="1">
              <a:off x="6308725" y="5807075"/>
              <a:ext cx="0" cy="4572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3031" name="Line 39"/>
            <p:cNvSpPr>
              <a:spLocks noChangeShapeType="1"/>
            </p:cNvSpPr>
            <p:nvPr/>
          </p:nvSpPr>
          <p:spPr bwMode="auto">
            <a:xfrm flipV="1">
              <a:off x="6765925" y="5807075"/>
              <a:ext cx="0" cy="4572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3032" name="Text Box 40"/>
            <p:cNvSpPr txBox="1">
              <a:spLocks noChangeArrowheads="1"/>
            </p:cNvSpPr>
            <p:nvPr/>
          </p:nvSpPr>
          <p:spPr bwMode="auto">
            <a:xfrm>
              <a:off x="6126163" y="6172200"/>
              <a:ext cx="1189037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000">
                  <a:latin typeface="Times New Roman" pitchFamily="18" charset="0"/>
                  <a:cs typeface="Arial" pitchFamily="34" charset="0"/>
                </a:rPr>
                <a:t>a      b </a:t>
              </a:r>
            </a:p>
          </p:txBody>
        </p:sp>
        <p:sp>
          <p:nvSpPr>
            <p:cNvPr id="44" name="Text Box 28"/>
            <p:cNvSpPr txBox="1">
              <a:spLocks noChangeArrowheads="1"/>
            </p:cNvSpPr>
            <p:nvPr/>
          </p:nvSpPr>
          <p:spPr bwMode="auto">
            <a:xfrm>
              <a:off x="6294438" y="3786426"/>
              <a:ext cx="944562" cy="861774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ar-SA" sz="2000" dirty="0" smtClean="0">
                  <a:latin typeface="Times New Roman" pitchFamily="18" charset="0"/>
                  <a:cs typeface="Arial" pitchFamily="34" charset="0"/>
                </a:rPr>
                <a:t>MUX</a:t>
              </a:r>
              <a:endParaRPr lang="fa-IR" altLang="ar-SA" sz="2000" dirty="0" smtClean="0">
                <a:latin typeface="Times New Roman" pitchFamily="18" charset="0"/>
                <a:cs typeface="Arial" pitchFamily="34" charset="0"/>
              </a:endParaRPr>
            </a:p>
            <a:p>
              <a:pPr algn="ctr">
                <a:spcBef>
                  <a:spcPct val="50000"/>
                </a:spcBef>
              </a:pPr>
              <a:r>
                <a:rPr lang="en-US" altLang="en-US" sz="2000" dirty="0" smtClean="0">
                  <a:latin typeface="Times New Roman" pitchFamily="18" charset="0"/>
                  <a:cs typeface="Arial" pitchFamily="34" charset="0"/>
                </a:rPr>
                <a:t>8 </a:t>
              </a:r>
              <a:r>
                <a:rPr lang="fa-IR" sz="2000" b="1" dirty="0" smtClean="0">
                  <a:latin typeface="Times New Roman" pitchFamily="18" charset="0"/>
                  <a:cs typeface="Times New Roman" pitchFamily="18" charset="0"/>
                </a:rPr>
                <a:t>×</a:t>
              </a:r>
              <a:r>
                <a:rPr lang="en-US" altLang="en-US" sz="2000" dirty="0" smtClean="0">
                  <a:latin typeface="Times New Roman" pitchFamily="18" charset="0"/>
                  <a:cs typeface="Times New Roman" pitchFamily="18" charset="0"/>
                </a:rPr>
                <a:t> 1</a:t>
              </a:r>
              <a:endParaRPr lang="en-US" altLang="en-US" sz="2000" dirty="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45" name="Line 30"/>
            <p:cNvSpPr>
              <a:spLocks noChangeShapeType="1"/>
            </p:cNvSpPr>
            <p:nvPr/>
          </p:nvSpPr>
          <p:spPr bwMode="auto">
            <a:xfrm>
              <a:off x="7405688" y="4267200"/>
              <a:ext cx="82391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Text Box 31"/>
            <p:cNvSpPr txBox="1">
              <a:spLocks noChangeArrowheads="1"/>
            </p:cNvSpPr>
            <p:nvPr/>
          </p:nvSpPr>
          <p:spPr bwMode="auto">
            <a:xfrm>
              <a:off x="7499350" y="3810000"/>
              <a:ext cx="730250" cy="457200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>
                  <a:latin typeface="Times New Roman" pitchFamily="18" charset="0"/>
                  <a:cs typeface="Arial" pitchFamily="34" charset="0"/>
                </a:rPr>
                <a:t>  </a:t>
              </a:r>
              <a:r>
                <a:rPr lang="en-US" altLang="ar-SA" sz="2400">
                  <a:latin typeface="Times New Roman" pitchFamily="18" charset="0"/>
                  <a:cs typeface="Arial" pitchFamily="34" charset="0"/>
                </a:rPr>
                <a:t>F</a:t>
              </a:r>
            </a:p>
          </p:txBody>
        </p:sp>
      </p:grpSp>
      <p:graphicFrame>
        <p:nvGraphicFramePr>
          <p:cNvPr id="136193" name="Object 1"/>
          <p:cNvGraphicFramePr>
            <a:graphicFrameLocks noChangeAspect="1"/>
          </p:cNvGraphicFramePr>
          <p:nvPr/>
        </p:nvGraphicFramePr>
        <p:xfrm>
          <a:off x="762000" y="1066800"/>
          <a:ext cx="28543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40" name="Equation" r:id="rId3" imgW="1193760" imgH="190440" progId="Equation.3">
                  <p:embed/>
                </p:oleObj>
              </mc:Choice>
              <mc:Fallback>
                <p:oleObj name="Equation" r:id="rId3" imgW="1193760" imgH="1904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1066800"/>
                        <a:ext cx="2854325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Text Box 86"/>
          <p:cNvSpPr txBox="1">
            <a:spLocks noChangeArrowheads="1"/>
          </p:cNvSpPr>
          <p:nvPr/>
        </p:nvSpPr>
        <p:spPr bwMode="auto">
          <a:xfrm>
            <a:off x="6553201" y="4724400"/>
            <a:ext cx="990599" cy="40011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SA" sz="2000" dirty="0" smtClean="0">
                <a:latin typeface="Times New Roman" pitchFamily="18" charset="0"/>
                <a:cs typeface="Arial" pitchFamily="34" charset="0"/>
              </a:rPr>
              <a:t>S</a:t>
            </a:r>
            <a:r>
              <a:rPr lang="en-US" altLang="ar-SA" sz="2000" baseline="-25000" dirty="0" smtClean="0">
                <a:latin typeface="Times New Roman" pitchFamily="18" charset="0"/>
                <a:cs typeface="Arial" pitchFamily="34" charset="0"/>
              </a:rPr>
              <a:t>1    </a:t>
            </a:r>
            <a:r>
              <a:rPr lang="en-US" altLang="ar-SA" sz="2000" dirty="0" smtClean="0">
                <a:latin typeface="Times New Roman" pitchFamily="18" charset="0"/>
                <a:cs typeface="Arial" pitchFamily="34" charset="0"/>
              </a:rPr>
              <a:t>S</a:t>
            </a:r>
            <a:r>
              <a:rPr lang="en-US" altLang="ar-SA" sz="2000" baseline="-25000" dirty="0" smtClean="0">
                <a:latin typeface="Times New Roman" pitchFamily="18" charset="0"/>
                <a:cs typeface="Arial" pitchFamily="34" charset="0"/>
              </a:rPr>
              <a:t>0</a:t>
            </a:r>
            <a:endParaRPr lang="en-US" altLang="ar-SA" sz="2000" dirty="0">
              <a:latin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9" name="Line 5"/>
          <p:cNvSpPr>
            <a:spLocks noChangeShapeType="1"/>
          </p:cNvSpPr>
          <p:nvPr/>
        </p:nvSpPr>
        <p:spPr bwMode="auto">
          <a:xfrm flipV="1">
            <a:off x="1187450" y="2789238"/>
            <a:ext cx="1920875" cy="142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5110" name="Text Box 6"/>
          <p:cNvSpPr txBox="1">
            <a:spLocks noChangeArrowheads="1"/>
          </p:cNvSpPr>
          <p:nvPr/>
        </p:nvSpPr>
        <p:spPr bwMode="auto">
          <a:xfrm>
            <a:off x="1096963" y="2254250"/>
            <a:ext cx="1371600" cy="45720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000">
                <a:latin typeface="Times New Roman" pitchFamily="18" charset="0"/>
                <a:cs typeface="Arial" pitchFamily="34" charset="0"/>
              </a:rPr>
              <a:t>  </a:t>
            </a:r>
            <a:r>
              <a:rPr lang="en-US" altLang="ar-SA" sz="2400">
                <a:latin typeface="Times New Roman" pitchFamily="18" charset="0"/>
                <a:cs typeface="Arial" pitchFamily="34" charset="0"/>
              </a:rPr>
              <a:t>a</a:t>
            </a:r>
            <a:r>
              <a:rPr lang="en-US" altLang="ar-SA" sz="2400" baseline="-25000">
                <a:latin typeface="Times New Roman" pitchFamily="18" charset="0"/>
                <a:cs typeface="Arial" pitchFamily="34" charset="0"/>
              </a:rPr>
              <a:t>     </a:t>
            </a:r>
            <a:r>
              <a:rPr lang="en-US" altLang="ar-SA" sz="2400">
                <a:latin typeface="Times New Roman" pitchFamily="18" charset="0"/>
                <a:cs typeface="Arial" pitchFamily="34" charset="0"/>
              </a:rPr>
              <a:t>b</a:t>
            </a:r>
            <a:r>
              <a:rPr lang="en-US" altLang="ar-SA" sz="2400" baseline="-25000">
                <a:latin typeface="Times New Roman" pitchFamily="18" charset="0"/>
                <a:cs typeface="Arial" pitchFamily="34" charset="0"/>
              </a:rPr>
              <a:t>     </a:t>
            </a:r>
            <a:r>
              <a:rPr lang="en-US" altLang="ar-SA" sz="2400">
                <a:latin typeface="Times New Roman" pitchFamily="18" charset="0"/>
                <a:cs typeface="Arial" pitchFamily="34" charset="0"/>
              </a:rPr>
              <a:t>c</a:t>
            </a:r>
          </a:p>
        </p:txBody>
      </p:sp>
      <p:sp>
        <p:nvSpPr>
          <p:cNvPr id="175111" name="Text Box 7"/>
          <p:cNvSpPr txBox="1">
            <a:spLocks noChangeArrowheads="1"/>
          </p:cNvSpPr>
          <p:nvPr/>
        </p:nvSpPr>
        <p:spPr bwMode="auto">
          <a:xfrm>
            <a:off x="2378075" y="2332038"/>
            <a:ext cx="1004888" cy="3968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000">
                <a:latin typeface="Times New Roman" pitchFamily="18" charset="0"/>
                <a:cs typeface="Arial" pitchFamily="34" charset="0"/>
              </a:rPr>
              <a:t>   </a:t>
            </a:r>
            <a:r>
              <a:rPr lang="en-US" altLang="ar-SA" sz="2000">
                <a:latin typeface="Times New Roman" pitchFamily="18" charset="0"/>
                <a:cs typeface="Arial" pitchFamily="34" charset="0"/>
              </a:rPr>
              <a:t>F</a:t>
            </a:r>
          </a:p>
        </p:txBody>
      </p:sp>
      <p:sp>
        <p:nvSpPr>
          <p:cNvPr id="175112" name="Text Box 8"/>
          <p:cNvSpPr txBox="1">
            <a:spLocks noChangeArrowheads="1"/>
          </p:cNvSpPr>
          <p:nvPr/>
        </p:nvSpPr>
        <p:spPr bwMode="auto">
          <a:xfrm>
            <a:off x="1187450" y="2803525"/>
            <a:ext cx="1281113" cy="40544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000">
                <a:latin typeface="Times New Roman" pitchFamily="18" charset="0"/>
                <a:cs typeface="Arial" pitchFamily="34" charset="0"/>
              </a:rPr>
              <a:t> 0    0    0  </a:t>
            </a:r>
          </a:p>
          <a:p>
            <a:pPr>
              <a:spcBef>
                <a:spcPct val="50000"/>
              </a:spcBef>
            </a:pPr>
            <a:r>
              <a:rPr lang="en-US" altLang="en-US" sz="2000">
                <a:latin typeface="Times New Roman" pitchFamily="18" charset="0"/>
                <a:cs typeface="Arial" pitchFamily="34" charset="0"/>
              </a:rPr>
              <a:t> 0    0    1 </a:t>
            </a:r>
          </a:p>
          <a:p>
            <a:pPr>
              <a:spcBef>
                <a:spcPct val="50000"/>
              </a:spcBef>
            </a:pPr>
            <a:r>
              <a:rPr lang="en-US" altLang="en-US" sz="2000">
                <a:latin typeface="Times New Roman" pitchFamily="18" charset="0"/>
                <a:cs typeface="Arial" pitchFamily="34" charset="0"/>
              </a:rPr>
              <a:t> 0    1    0</a:t>
            </a:r>
          </a:p>
          <a:p>
            <a:pPr>
              <a:spcBef>
                <a:spcPct val="50000"/>
              </a:spcBef>
            </a:pPr>
            <a:r>
              <a:rPr lang="en-US" altLang="en-US" sz="2000">
                <a:latin typeface="Times New Roman" pitchFamily="18" charset="0"/>
                <a:cs typeface="Arial" pitchFamily="34" charset="0"/>
              </a:rPr>
              <a:t> 0    1    1</a:t>
            </a:r>
          </a:p>
          <a:p>
            <a:pPr>
              <a:spcBef>
                <a:spcPct val="50000"/>
              </a:spcBef>
            </a:pPr>
            <a:r>
              <a:rPr lang="en-US" altLang="en-US" sz="2000">
                <a:latin typeface="Times New Roman" pitchFamily="18" charset="0"/>
                <a:cs typeface="Arial" pitchFamily="34" charset="0"/>
              </a:rPr>
              <a:t> 1    0    0</a:t>
            </a:r>
          </a:p>
          <a:p>
            <a:pPr>
              <a:spcBef>
                <a:spcPct val="50000"/>
              </a:spcBef>
            </a:pPr>
            <a:r>
              <a:rPr lang="en-US" altLang="en-US" sz="2000">
                <a:latin typeface="Times New Roman" pitchFamily="18" charset="0"/>
                <a:cs typeface="Arial" pitchFamily="34" charset="0"/>
              </a:rPr>
              <a:t> 1    0    1</a:t>
            </a:r>
          </a:p>
          <a:p>
            <a:pPr>
              <a:spcBef>
                <a:spcPct val="50000"/>
              </a:spcBef>
            </a:pPr>
            <a:r>
              <a:rPr lang="en-US" altLang="en-US" sz="2000">
                <a:latin typeface="Times New Roman" pitchFamily="18" charset="0"/>
                <a:cs typeface="Arial" pitchFamily="34" charset="0"/>
              </a:rPr>
              <a:t> 1    1    0</a:t>
            </a:r>
          </a:p>
          <a:p>
            <a:pPr>
              <a:spcBef>
                <a:spcPct val="50000"/>
              </a:spcBef>
            </a:pPr>
            <a:r>
              <a:rPr lang="en-US" altLang="en-US" sz="2000">
                <a:latin typeface="Times New Roman" pitchFamily="18" charset="0"/>
                <a:cs typeface="Arial" pitchFamily="34" charset="0"/>
              </a:rPr>
              <a:t> 1    1    1</a:t>
            </a:r>
          </a:p>
          <a:p>
            <a:pPr>
              <a:spcBef>
                <a:spcPct val="50000"/>
              </a:spcBef>
            </a:pPr>
            <a:r>
              <a:rPr lang="en-US" altLang="en-US" sz="2000">
                <a:latin typeface="Times New Roman" pitchFamily="18" charset="0"/>
                <a:cs typeface="Arial" pitchFamily="34" charset="0"/>
              </a:rPr>
              <a:t> </a:t>
            </a:r>
          </a:p>
        </p:txBody>
      </p:sp>
      <p:sp>
        <p:nvSpPr>
          <p:cNvPr id="175113" name="Text Box 9"/>
          <p:cNvSpPr txBox="1">
            <a:spLocks noChangeArrowheads="1"/>
          </p:cNvSpPr>
          <p:nvPr/>
        </p:nvSpPr>
        <p:spPr bwMode="auto">
          <a:xfrm>
            <a:off x="2468563" y="2789238"/>
            <a:ext cx="823912" cy="35972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000">
                <a:latin typeface="Times New Roman" pitchFamily="18" charset="0"/>
                <a:cs typeface="Arial" pitchFamily="34" charset="0"/>
              </a:rPr>
              <a:t> 0</a:t>
            </a:r>
          </a:p>
          <a:p>
            <a:pPr>
              <a:spcBef>
                <a:spcPct val="50000"/>
              </a:spcBef>
            </a:pPr>
            <a:r>
              <a:rPr lang="en-US" altLang="en-US" sz="2000">
                <a:latin typeface="Times New Roman" pitchFamily="18" charset="0"/>
                <a:cs typeface="Arial" pitchFamily="34" charset="0"/>
              </a:rPr>
              <a:t> 1</a:t>
            </a:r>
          </a:p>
          <a:p>
            <a:pPr>
              <a:spcBef>
                <a:spcPct val="50000"/>
              </a:spcBef>
            </a:pPr>
            <a:r>
              <a:rPr lang="en-US" altLang="en-US" sz="2000">
                <a:latin typeface="Times New Roman" pitchFamily="18" charset="0"/>
                <a:cs typeface="Arial" pitchFamily="34" charset="0"/>
              </a:rPr>
              <a:t> 1 </a:t>
            </a:r>
          </a:p>
          <a:p>
            <a:pPr>
              <a:spcBef>
                <a:spcPct val="50000"/>
              </a:spcBef>
            </a:pPr>
            <a:r>
              <a:rPr lang="en-US" altLang="en-US" sz="2000">
                <a:latin typeface="Times New Roman" pitchFamily="18" charset="0"/>
                <a:cs typeface="Arial" pitchFamily="34" charset="0"/>
              </a:rPr>
              <a:t> 0</a:t>
            </a:r>
          </a:p>
          <a:p>
            <a:pPr>
              <a:spcBef>
                <a:spcPct val="50000"/>
              </a:spcBef>
            </a:pPr>
            <a:r>
              <a:rPr lang="en-US" altLang="en-US" sz="2000">
                <a:latin typeface="Times New Roman" pitchFamily="18" charset="0"/>
                <a:cs typeface="Arial" pitchFamily="34" charset="0"/>
              </a:rPr>
              <a:t> 1</a:t>
            </a:r>
          </a:p>
          <a:p>
            <a:pPr>
              <a:spcBef>
                <a:spcPct val="50000"/>
              </a:spcBef>
            </a:pPr>
            <a:r>
              <a:rPr lang="en-US" altLang="en-US" sz="2000">
                <a:latin typeface="Times New Roman" pitchFamily="18" charset="0"/>
                <a:cs typeface="Arial" pitchFamily="34" charset="0"/>
              </a:rPr>
              <a:t> 1</a:t>
            </a:r>
          </a:p>
          <a:p>
            <a:pPr>
              <a:spcBef>
                <a:spcPct val="50000"/>
              </a:spcBef>
            </a:pPr>
            <a:r>
              <a:rPr lang="en-US" altLang="en-US" sz="2000">
                <a:latin typeface="Times New Roman" pitchFamily="18" charset="0"/>
                <a:cs typeface="Arial" pitchFamily="34" charset="0"/>
              </a:rPr>
              <a:t> 1 </a:t>
            </a:r>
          </a:p>
          <a:p>
            <a:pPr>
              <a:spcBef>
                <a:spcPct val="50000"/>
              </a:spcBef>
            </a:pPr>
            <a:r>
              <a:rPr lang="en-US" altLang="en-US" sz="2000">
                <a:latin typeface="Times New Roman" pitchFamily="18" charset="0"/>
                <a:cs typeface="Arial" pitchFamily="34" charset="0"/>
              </a:rPr>
              <a:t> 0      </a:t>
            </a:r>
          </a:p>
        </p:txBody>
      </p:sp>
      <p:sp>
        <p:nvSpPr>
          <p:cNvPr id="175114" name="Line 10"/>
          <p:cNvSpPr>
            <a:spLocks noChangeShapeType="1"/>
          </p:cNvSpPr>
          <p:nvPr/>
        </p:nvSpPr>
        <p:spPr bwMode="auto">
          <a:xfrm>
            <a:off x="2376488" y="2422525"/>
            <a:ext cx="0" cy="39465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5115" name="Line 11"/>
          <p:cNvSpPr>
            <a:spLocks noChangeShapeType="1"/>
          </p:cNvSpPr>
          <p:nvPr/>
        </p:nvSpPr>
        <p:spPr bwMode="auto">
          <a:xfrm>
            <a:off x="2011363" y="2422525"/>
            <a:ext cx="0" cy="39322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5116" name="Line 12"/>
          <p:cNvSpPr>
            <a:spLocks noChangeShapeType="1"/>
          </p:cNvSpPr>
          <p:nvPr/>
        </p:nvSpPr>
        <p:spPr bwMode="auto">
          <a:xfrm>
            <a:off x="1644650" y="2422525"/>
            <a:ext cx="0" cy="39322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5117" name="AutoShape 13"/>
          <p:cNvSpPr>
            <a:spLocks/>
          </p:cNvSpPr>
          <p:nvPr/>
        </p:nvSpPr>
        <p:spPr bwMode="auto">
          <a:xfrm>
            <a:off x="1006475" y="2879725"/>
            <a:ext cx="92075" cy="1646238"/>
          </a:xfrm>
          <a:prstGeom prst="leftBrace">
            <a:avLst>
              <a:gd name="adj1" fmla="val 148994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5118" name="AutoShape 14"/>
          <p:cNvSpPr>
            <a:spLocks/>
          </p:cNvSpPr>
          <p:nvPr/>
        </p:nvSpPr>
        <p:spPr bwMode="auto">
          <a:xfrm>
            <a:off x="1006475" y="4618038"/>
            <a:ext cx="92075" cy="1646237"/>
          </a:xfrm>
          <a:prstGeom prst="leftBrace">
            <a:avLst>
              <a:gd name="adj1" fmla="val 148994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5119" name="Text Box 15"/>
          <p:cNvSpPr txBox="1">
            <a:spLocks noChangeArrowheads="1"/>
          </p:cNvSpPr>
          <p:nvPr/>
        </p:nvSpPr>
        <p:spPr bwMode="auto">
          <a:xfrm>
            <a:off x="639763" y="3521075"/>
            <a:ext cx="549275" cy="3968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SA" sz="2000" dirty="0">
                <a:solidFill>
                  <a:srgbClr val="FF0000"/>
                </a:solidFill>
                <a:latin typeface="Times New Roman" pitchFamily="18" charset="0"/>
                <a:cs typeface="Arial" pitchFamily="34" charset="0"/>
              </a:rPr>
              <a:t>I</a:t>
            </a:r>
            <a:r>
              <a:rPr lang="en-US" altLang="ar-SA" sz="2000" baseline="-25000" dirty="0">
                <a:solidFill>
                  <a:srgbClr val="FF0000"/>
                </a:solidFill>
                <a:latin typeface="Times New Roman" pitchFamily="18" charset="0"/>
                <a:cs typeface="Arial" pitchFamily="34" charset="0"/>
              </a:rPr>
              <a:t>0</a:t>
            </a:r>
            <a:endParaRPr lang="en-US" altLang="ar-SA" sz="2000" dirty="0">
              <a:solidFill>
                <a:srgbClr val="FF0000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175120" name="Text Box 16"/>
          <p:cNvSpPr txBox="1">
            <a:spLocks noChangeArrowheads="1"/>
          </p:cNvSpPr>
          <p:nvPr/>
        </p:nvSpPr>
        <p:spPr bwMode="auto">
          <a:xfrm>
            <a:off x="639763" y="5165725"/>
            <a:ext cx="549275" cy="3968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SA" sz="2000">
                <a:solidFill>
                  <a:schemeClr val="hlink"/>
                </a:solidFill>
                <a:latin typeface="Times New Roman" pitchFamily="18" charset="0"/>
                <a:cs typeface="Arial" pitchFamily="34" charset="0"/>
              </a:rPr>
              <a:t>I</a:t>
            </a:r>
            <a:r>
              <a:rPr lang="en-US" altLang="ar-SA" sz="2000" baseline="-25000">
                <a:solidFill>
                  <a:schemeClr val="hlink"/>
                </a:solidFill>
                <a:latin typeface="Times New Roman" pitchFamily="18" charset="0"/>
                <a:cs typeface="Arial" pitchFamily="34" charset="0"/>
              </a:rPr>
              <a:t>1</a:t>
            </a:r>
            <a:endParaRPr lang="en-US" altLang="ar-SA" sz="2000">
              <a:solidFill>
                <a:schemeClr val="hlink"/>
              </a:solidFill>
              <a:latin typeface="Times New Roman" pitchFamily="18" charset="0"/>
              <a:cs typeface="Arial" pitchFamily="34" charset="0"/>
            </a:endParaRPr>
          </a:p>
        </p:txBody>
      </p:sp>
      <p:graphicFrame>
        <p:nvGraphicFramePr>
          <p:cNvPr id="214033" name="Group 17"/>
          <p:cNvGraphicFramePr>
            <a:graphicFrameLocks noGrp="1"/>
          </p:cNvGraphicFramePr>
          <p:nvPr/>
        </p:nvGraphicFramePr>
        <p:xfrm>
          <a:off x="6372225" y="2276475"/>
          <a:ext cx="1968500" cy="1192213"/>
        </p:xfrm>
        <a:graphic>
          <a:graphicData uri="http://schemas.openxmlformats.org/drawingml/2006/table">
            <a:tbl>
              <a:tblPr rtl="1"/>
              <a:tblGrid>
                <a:gridCol w="492125"/>
                <a:gridCol w="492125"/>
                <a:gridCol w="492125"/>
                <a:gridCol w="492125"/>
              </a:tblGrid>
              <a:tr h="649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2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1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5138" name="Text Box 34"/>
          <p:cNvSpPr txBox="1">
            <a:spLocks noChangeArrowheads="1"/>
          </p:cNvSpPr>
          <p:nvPr/>
        </p:nvSpPr>
        <p:spPr bwMode="auto">
          <a:xfrm>
            <a:off x="5724525" y="1600200"/>
            <a:ext cx="7191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</a:pPr>
            <a:r>
              <a:rPr kumimoji="1" lang="en-US" altLang="ar-SA" dirty="0">
                <a:latin typeface="Times New Roman" pitchFamily="18" charset="0"/>
                <a:cs typeface="Arial" pitchFamily="34" charset="0"/>
              </a:rPr>
              <a:t>b  c  </a:t>
            </a:r>
          </a:p>
        </p:txBody>
      </p:sp>
      <p:sp>
        <p:nvSpPr>
          <p:cNvPr id="175139" name="Line 35"/>
          <p:cNvSpPr>
            <a:spLocks noChangeShapeType="1"/>
          </p:cNvSpPr>
          <p:nvPr/>
        </p:nvSpPr>
        <p:spPr bwMode="auto">
          <a:xfrm flipH="1" flipV="1">
            <a:off x="5791200" y="1828799"/>
            <a:ext cx="581025" cy="4476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5140" name="Text Box 36"/>
          <p:cNvSpPr txBox="1">
            <a:spLocks noChangeArrowheads="1"/>
          </p:cNvSpPr>
          <p:nvPr/>
        </p:nvSpPr>
        <p:spPr bwMode="auto">
          <a:xfrm>
            <a:off x="5638800" y="1905000"/>
            <a:ext cx="3603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</a:pPr>
            <a:r>
              <a:rPr kumimoji="1" lang="en-US" altLang="ar-SA" dirty="0">
                <a:latin typeface="Times New Roman" pitchFamily="18" charset="0"/>
                <a:cs typeface="Arial" pitchFamily="34" charset="0"/>
              </a:rPr>
              <a:t>a</a:t>
            </a:r>
          </a:p>
        </p:txBody>
      </p:sp>
      <p:sp>
        <p:nvSpPr>
          <p:cNvPr id="175141" name="Text Box 37"/>
          <p:cNvSpPr txBox="1">
            <a:spLocks noChangeArrowheads="1"/>
          </p:cNvSpPr>
          <p:nvPr/>
        </p:nvSpPr>
        <p:spPr bwMode="auto">
          <a:xfrm>
            <a:off x="5724525" y="2492375"/>
            <a:ext cx="431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</a:pPr>
            <a:endParaRPr kumimoji="1" lang="en-US" altLang="en-US"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175142" name="Text Box 38"/>
          <p:cNvSpPr txBox="1">
            <a:spLocks noChangeArrowheads="1"/>
          </p:cNvSpPr>
          <p:nvPr/>
        </p:nvSpPr>
        <p:spPr bwMode="auto">
          <a:xfrm>
            <a:off x="5868988" y="2492375"/>
            <a:ext cx="3603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</a:pPr>
            <a:r>
              <a:rPr kumimoji="1" lang="en-US" altLang="en-US">
                <a:latin typeface="Times New Roman" pitchFamily="18" charset="0"/>
                <a:cs typeface="Arial" pitchFamily="34" charset="0"/>
              </a:rPr>
              <a:t>0</a:t>
            </a:r>
          </a:p>
        </p:txBody>
      </p:sp>
      <p:sp>
        <p:nvSpPr>
          <p:cNvPr id="175143" name="Text Box 39"/>
          <p:cNvSpPr txBox="1">
            <a:spLocks noChangeArrowheads="1"/>
          </p:cNvSpPr>
          <p:nvPr/>
        </p:nvSpPr>
        <p:spPr bwMode="auto">
          <a:xfrm>
            <a:off x="5868988" y="3068638"/>
            <a:ext cx="3603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</a:pPr>
            <a:endParaRPr kumimoji="1" lang="en-US" altLang="en-US"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175144" name="Text Box 40"/>
          <p:cNvSpPr txBox="1">
            <a:spLocks noChangeArrowheads="1"/>
          </p:cNvSpPr>
          <p:nvPr/>
        </p:nvSpPr>
        <p:spPr bwMode="auto">
          <a:xfrm>
            <a:off x="5795963" y="3068638"/>
            <a:ext cx="4333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</a:pPr>
            <a:r>
              <a:rPr kumimoji="1" lang="en-US" altLang="en-US">
                <a:latin typeface="Times New Roman" pitchFamily="18" charset="0"/>
                <a:cs typeface="Arial" pitchFamily="34" charset="0"/>
              </a:rPr>
              <a:t>1</a:t>
            </a:r>
          </a:p>
        </p:txBody>
      </p:sp>
      <p:sp>
        <p:nvSpPr>
          <p:cNvPr id="175145" name="Text Box 41"/>
          <p:cNvSpPr txBox="1">
            <a:spLocks noChangeArrowheads="1"/>
          </p:cNvSpPr>
          <p:nvPr/>
        </p:nvSpPr>
        <p:spPr bwMode="auto">
          <a:xfrm>
            <a:off x="6084888" y="1844675"/>
            <a:ext cx="7191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</a:pPr>
            <a:r>
              <a:rPr kumimoji="1" lang="en-US" altLang="en-US">
                <a:latin typeface="Times New Roman" pitchFamily="18" charset="0"/>
                <a:cs typeface="Arial" pitchFamily="34" charset="0"/>
              </a:rPr>
              <a:t>00</a:t>
            </a:r>
          </a:p>
        </p:txBody>
      </p:sp>
      <p:sp>
        <p:nvSpPr>
          <p:cNvPr id="175146" name="Text Box 42"/>
          <p:cNvSpPr txBox="1">
            <a:spLocks noChangeArrowheads="1"/>
          </p:cNvSpPr>
          <p:nvPr/>
        </p:nvSpPr>
        <p:spPr bwMode="auto">
          <a:xfrm>
            <a:off x="6445250" y="1844675"/>
            <a:ext cx="863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</a:pPr>
            <a:r>
              <a:rPr kumimoji="1" lang="en-US" altLang="en-US">
                <a:latin typeface="Times New Roman" pitchFamily="18" charset="0"/>
                <a:cs typeface="Arial" pitchFamily="34" charset="0"/>
              </a:rPr>
              <a:t>01</a:t>
            </a:r>
          </a:p>
        </p:txBody>
      </p:sp>
      <p:sp>
        <p:nvSpPr>
          <p:cNvPr id="175147" name="Text Box 43"/>
          <p:cNvSpPr txBox="1">
            <a:spLocks noChangeArrowheads="1"/>
          </p:cNvSpPr>
          <p:nvPr/>
        </p:nvSpPr>
        <p:spPr bwMode="auto">
          <a:xfrm>
            <a:off x="6877050" y="1844675"/>
            <a:ext cx="8651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</a:pPr>
            <a:r>
              <a:rPr kumimoji="1" lang="en-US" altLang="en-US">
                <a:latin typeface="Times New Roman" pitchFamily="18" charset="0"/>
                <a:cs typeface="Arial" pitchFamily="34" charset="0"/>
              </a:rPr>
              <a:t>11</a:t>
            </a:r>
          </a:p>
        </p:txBody>
      </p:sp>
      <p:sp>
        <p:nvSpPr>
          <p:cNvPr id="175148" name="Text Box 44"/>
          <p:cNvSpPr txBox="1">
            <a:spLocks noChangeArrowheads="1"/>
          </p:cNvSpPr>
          <p:nvPr/>
        </p:nvSpPr>
        <p:spPr bwMode="auto">
          <a:xfrm>
            <a:off x="7596188" y="1844675"/>
            <a:ext cx="647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</a:pPr>
            <a:r>
              <a:rPr kumimoji="1" lang="en-US" altLang="en-US">
                <a:latin typeface="Times New Roman" pitchFamily="18" charset="0"/>
                <a:cs typeface="Arial" pitchFamily="34" charset="0"/>
              </a:rPr>
              <a:t>10</a:t>
            </a:r>
          </a:p>
        </p:txBody>
      </p:sp>
      <p:sp>
        <p:nvSpPr>
          <p:cNvPr id="214061" name="AutoShape 45"/>
          <p:cNvSpPr>
            <a:spLocks noChangeArrowheads="1"/>
          </p:cNvSpPr>
          <p:nvPr/>
        </p:nvSpPr>
        <p:spPr bwMode="auto">
          <a:xfrm>
            <a:off x="6434138" y="3046413"/>
            <a:ext cx="823912" cy="366712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4062" name="AutoShape 46"/>
          <p:cNvSpPr>
            <a:spLocks noChangeArrowheads="1"/>
          </p:cNvSpPr>
          <p:nvPr/>
        </p:nvSpPr>
        <p:spPr bwMode="auto">
          <a:xfrm>
            <a:off x="6892925" y="2317750"/>
            <a:ext cx="366713" cy="547688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214063" name="AutoShape 47"/>
          <p:cNvSpPr>
            <a:spLocks noChangeArrowheads="1"/>
          </p:cNvSpPr>
          <p:nvPr/>
        </p:nvSpPr>
        <p:spPr bwMode="auto">
          <a:xfrm>
            <a:off x="7899400" y="2317750"/>
            <a:ext cx="365125" cy="547688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4064" name="AutoShape 48"/>
          <p:cNvSpPr>
            <a:spLocks/>
          </p:cNvSpPr>
          <p:nvPr/>
        </p:nvSpPr>
        <p:spPr bwMode="auto">
          <a:xfrm>
            <a:off x="6253163" y="2957513"/>
            <a:ext cx="457200" cy="731837"/>
          </a:xfrm>
          <a:prstGeom prst="rightBracket">
            <a:avLst>
              <a:gd name="adj" fmla="val 13339"/>
            </a:avLst>
          </a:prstGeom>
          <a:noFill/>
          <a:ln w="1905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5153" name="Text Box 49"/>
          <p:cNvSpPr txBox="1">
            <a:spLocks noChangeArrowheads="1"/>
          </p:cNvSpPr>
          <p:nvPr/>
        </p:nvSpPr>
        <p:spPr bwMode="auto">
          <a:xfrm>
            <a:off x="8447088" y="2408238"/>
            <a:ext cx="549275" cy="3968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SA" sz="2000" dirty="0">
                <a:solidFill>
                  <a:srgbClr val="FF0000"/>
                </a:solidFill>
                <a:latin typeface="Times New Roman" pitchFamily="18" charset="0"/>
                <a:cs typeface="Arial" pitchFamily="34" charset="0"/>
              </a:rPr>
              <a:t>I</a:t>
            </a:r>
            <a:r>
              <a:rPr lang="en-US" altLang="ar-SA" sz="2000" baseline="-25000" dirty="0">
                <a:solidFill>
                  <a:srgbClr val="FF0000"/>
                </a:solidFill>
                <a:latin typeface="Times New Roman" pitchFamily="18" charset="0"/>
                <a:cs typeface="Arial" pitchFamily="34" charset="0"/>
              </a:rPr>
              <a:t>0</a:t>
            </a:r>
            <a:endParaRPr lang="en-US" altLang="ar-SA" sz="2000" dirty="0">
              <a:solidFill>
                <a:srgbClr val="FF0000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175154" name="Text Box 50"/>
          <p:cNvSpPr txBox="1">
            <a:spLocks noChangeArrowheads="1"/>
          </p:cNvSpPr>
          <p:nvPr/>
        </p:nvSpPr>
        <p:spPr bwMode="auto">
          <a:xfrm>
            <a:off x="8447088" y="3048000"/>
            <a:ext cx="549275" cy="3968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SA" sz="2000">
                <a:solidFill>
                  <a:schemeClr val="hlink"/>
                </a:solidFill>
                <a:latin typeface="Times New Roman" pitchFamily="18" charset="0"/>
                <a:cs typeface="Arial" pitchFamily="34" charset="0"/>
              </a:rPr>
              <a:t>I</a:t>
            </a:r>
            <a:r>
              <a:rPr lang="en-US" altLang="ar-SA" sz="2000" baseline="-25000">
                <a:solidFill>
                  <a:schemeClr val="hlink"/>
                </a:solidFill>
                <a:latin typeface="Times New Roman" pitchFamily="18" charset="0"/>
                <a:cs typeface="Arial" pitchFamily="34" charset="0"/>
              </a:rPr>
              <a:t>1</a:t>
            </a:r>
            <a:endParaRPr lang="en-US" altLang="ar-SA" sz="2000">
              <a:solidFill>
                <a:schemeClr val="hlin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214067" name="AutoShape 51"/>
          <p:cNvSpPr>
            <a:spLocks/>
          </p:cNvSpPr>
          <p:nvPr/>
        </p:nvSpPr>
        <p:spPr bwMode="auto">
          <a:xfrm>
            <a:off x="7989888" y="2957513"/>
            <a:ext cx="457200" cy="731837"/>
          </a:xfrm>
          <a:prstGeom prst="leftBracket">
            <a:avLst>
              <a:gd name="adj" fmla="val 13339"/>
            </a:avLst>
          </a:prstGeom>
          <a:noFill/>
          <a:ln w="1905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4068" name="Rectangle 52"/>
          <p:cNvSpPr>
            <a:spLocks noChangeArrowheads="1"/>
          </p:cNvSpPr>
          <p:nvPr/>
        </p:nvSpPr>
        <p:spPr bwMode="auto">
          <a:xfrm>
            <a:off x="6673850" y="4252913"/>
            <a:ext cx="1463675" cy="1738312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4069" name="Line 53"/>
          <p:cNvSpPr>
            <a:spLocks noChangeShapeType="1"/>
          </p:cNvSpPr>
          <p:nvPr/>
        </p:nvSpPr>
        <p:spPr bwMode="auto">
          <a:xfrm>
            <a:off x="8137525" y="5078413"/>
            <a:ext cx="6413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14070" name="Line 54"/>
          <p:cNvSpPr>
            <a:spLocks noChangeShapeType="1"/>
          </p:cNvSpPr>
          <p:nvPr/>
        </p:nvSpPr>
        <p:spPr bwMode="auto">
          <a:xfrm>
            <a:off x="5851525" y="4710113"/>
            <a:ext cx="8223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4071" name="Line 55"/>
          <p:cNvSpPr>
            <a:spLocks noChangeShapeType="1"/>
          </p:cNvSpPr>
          <p:nvPr/>
        </p:nvSpPr>
        <p:spPr bwMode="auto">
          <a:xfrm>
            <a:off x="6126163" y="5441950"/>
            <a:ext cx="54768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4072" name="Line 56"/>
          <p:cNvSpPr>
            <a:spLocks noChangeShapeType="1"/>
          </p:cNvSpPr>
          <p:nvPr/>
        </p:nvSpPr>
        <p:spPr bwMode="auto">
          <a:xfrm>
            <a:off x="4754563" y="4254500"/>
            <a:ext cx="0" cy="2730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4073" name="Line 57"/>
          <p:cNvSpPr>
            <a:spLocks noChangeShapeType="1"/>
          </p:cNvSpPr>
          <p:nvPr/>
        </p:nvSpPr>
        <p:spPr bwMode="auto">
          <a:xfrm>
            <a:off x="4752975" y="4525963"/>
            <a:ext cx="457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4074" name="Line 58"/>
          <p:cNvSpPr>
            <a:spLocks noChangeShapeType="1"/>
          </p:cNvSpPr>
          <p:nvPr/>
        </p:nvSpPr>
        <p:spPr bwMode="auto">
          <a:xfrm>
            <a:off x="4754563" y="4802188"/>
            <a:ext cx="0" cy="2730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4075" name="Line 59"/>
          <p:cNvSpPr>
            <a:spLocks noChangeShapeType="1"/>
          </p:cNvSpPr>
          <p:nvPr/>
        </p:nvSpPr>
        <p:spPr bwMode="auto">
          <a:xfrm>
            <a:off x="4754563" y="4802188"/>
            <a:ext cx="457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" name="Group 60"/>
          <p:cNvGrpSpPr>
            <a:grpSpLocks/>
          </p:cNvGrpSpPr>
          <p:nvPr/>
        </p:nvGrpSpPr>
        <p:grpSpPr bwMode="auto">
          <a:xfrm>
            <a:off x="5211763" y="4344988"/>
            <a:ext cx="639762" cy="639762"/>
            <a:chOff x="2688" y="1488"/>
            <a:chExt cx="432" cy="384"/>
          </a:xfrm>
        </p:grpSpPr>
        <p:sp>
          <p:nvSpPr>
            <p:cNvPr id="175199" name="Arc 61"/>
            <p:cNvSpPr>
              <a:spLocks/>
            </p:cNvSpPr>
            <p:nvPr/>
          </p:nvSpPr>
          <p:spPr bwMode="auto">
            <a:xfrm>
              <a:off x="2688" y="1488"/>
              <a:ext cx="96" cy="383"/>
            </a:xfrm>
            <a:custGeom>
              <a:avLst/>
              <a:gdLst>
                <a:gd name="T0" fmla="*/ 0 w 21600"/>
                <a:gd name="T1" fmla="*/ 0 h 43154"/>
                <a:gd name="T2" fmla="*/ 6 w 21600"/>
                <a:gd name="T3" fmla="*/ 383 h 43154"/>
                <a:gd name="T4" fmla="*/ 0 w 21600"/>
                <a:gd name="T5" fmla="*/ 192 h 43154"/>
                <a:gd name="T6" fmla="*/ 0 60000 65536"/>
                <a:gd name="T7" fmla="*/ 0 60000 65536"/>
                <a:gd name="T8" fmla="*/ 0 60000 65536"/>
                <a:gd name="T9" fmla="*/ 0 w 21600"/>
                <a:gd name="T10" fmla="*/ 0 h 43154"/>
                <a:gd name="T11" fmla="*/ 21600 w 21600"/>
                <a:gd name="T12" fmla="*/ 43154 h 4315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43154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2980"/>
                    <a:pt x="12769" y="42409"/>
                    <a:pt x="1412" y="43153"/>
                  </a:cubicBezTo>
                </a:path>
                <a:path w="21600" h="43154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2980"/>
                    <a:pt x="12769" y="42409"/>
                    <a:pt x="1412" y="43153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5200" name="Arc 62"/>
            <p:cNvSpPr>
              <a:spLocks/>
            </p:cNvSpPr>
            <p:nvPr/>
          </p:nvSpPr>
          <p:spPr bwMode="auto">
            <a:xfrm>
              <a:off x="2688" y="1488"/>
              <a:ext cx="432" cy="384"/>
            </a:xfrm>
            <a:custGeom>
              <a:avLst/>
              <a:gdLst>
                <a:gd name="T0" fmla="*/ 0 w 21600"/>
                <a:gd name="T1" fmla="*/ 0 h 43189"/>
                <a:gd name="T2" fmla="*/ 14 w 21600"/>
                <a:gd name="T3" fmla="*/ 384 h 43189"/>
                <a:gd name="T4" fmla="*/ 0 w 21600"/>
                <a:gd name="T5" fmla="*/ 192 h 43189"/>
                <a:gd name="T6" fmla="*/ 0 60000 65536"/>
                <a:gd name="T7" fmla="*/ 0 60000 65536"/>
                <a:gd name="T8" fmla="*/ 0 60000 65536"/>
                <a:gd name="T9" fmla="*/ 0 w 21600"/>
                <a:gd name="T10" fmla="*/ 0 h 43189"/>
                <a:gd name="T11" fmla="*/ 21600 w 21600"/>
                <a:gd name="T12" fmla="*/ 43189 h 4318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43189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3256"/>
                    <a:pt x="12350" y="42810"/>
                    <a:pt x="699" y="43188"/>
                  </a:cubicBezTo>
                </a:path>
                <a:path w="21600" h="43189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3256"/>
                    <a:pt x="12350" y="42810"/>
                    <a:pt x="699" y="43188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14079" name="Arc 63"/>
          <p:cNvSpPr>
            <a:spLocks/>
          </p:cNvSpPr>
          <p:nvPr/>
        </p:nvSpPr>
        <p:spPr bwMode="auto">
          <a:xfrm>
            <a:off x="5121275" y="4344988"/>
            <a:ext cx="152400" cy="608012"/>
          </a:xfrm>
          <a:custGeom>
            <a:avLst/>
            <a:gdLst>
              <a:gd name="T0" fmla="*/ 0 w 21600"/>
              <a:gd name="T1" fmla="*/ 0 h 43154"/>
              <a:gd name="T2" fmla="*/ 9969 w 21600"/>
              <a:gd name="T3" fmla="*/ 608012 h 43154"/>
              <a:gd name="T4" fmla="*/ 0 w 21600"/>
              <a:gd name="T5" fmla="*/ 304330 h 43154"/>
              <a:gd name="T6" fmla="*/ 0 60000 65536"/>
              <a:gd name="T7" fmla="*/ 0 60000 65536"/>
              <a:gd name="T8" fmla="*/ 0 60000 65536"/>
              <a:gd name="T9" fmla="*/ 0 w 21600"/>
              <a:gd name="T10" fmla="*/ 0 h 43154"/>
              <a:gd name="T11" fmla="*/ 21600 w 21600"/>
              <a:gd name="T12" fmla="*/ 43154 h 4315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43154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32980"/>
                  <a:pt x="12769" y="42409"/>
                  <a:pt x="1412" y="43153"/>
                </a:cubicBezTo>
              </a:path>
              <a:path w="21600" h="43154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32980"/>
                  <a:pt x="12769" y="42409"/>
                  <a:pt x="1412" y="43153"/>
                </a:cubicBezTo>
                <a:lnTo>
                  <a:pt x="0" y="21600"/>
                </a:lnTo>
                <a:close/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4080" name="Line 64"/>
          <p:cNvSpPr>
            <a:spLocks noChangeShapeType="1"/>
          </p:cNvSpPr>
          <p:nvPr/>
        </p:nvSpPr>
        <p:spPr bwMode="auto">
          <a:xfrm flipH="1">
            <a:off x="3840163" y="4252913"/>
            <a:ext cx="914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4081" name="Line 65"/>
          <p:cNvSpPr>
            <a:spLocks noChangeShapeType="1"/>
          </p:cNvSpPr>
          <p:nvPr/>
        </p:nvSpPr>
        <p:spPr bwMode="auto">
          <a:xfrm flipH="1">
            <a:off x="3840163" y="5076825"/>
            <a:ext cx="914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4082" name="Text Box 66"/>
          <p:cNvSpPr txBox="1">
            <a:spLocks noChangeArrowheads="1"/>
          </p:cNvSpPr>
          <p:nvPr/>
        </p:nvSpPr>
        <p:spPr bwMode="auto">
          <a:xfrm>
            <a:off x="3565525" y="3978275"/>
            <a:ext cx="547688" cy="13112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SA" sz="2000">
                <a:latin typeface="Times New Roman" pitchFamily="18" charset="0"/>
                <a:cs typeface="Arial" pitchFamily="34" charset="0"/>
              </a:rPr>
              <a:t>b</a:t>
            </a:r>
          </a:p>
          <a:p>
            <a:pPr>
              <a:spcBef>
                <a:spcPct val="50000"/>
              </a:spcBef>
            </a:pPr>
            <a:endParaRPr lang="en-US" altLang="ar-SA" sz="2000">
              <a:latin typeface="Times New Roman" pitchFamily="18" charset="0"/>
              <a:cs typeface="Arial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ar-SA" sz="2000">
                <a:latin typeface="Times New Roman" pitchFamily="18" charset="0"/>
                <a:cs typeface="Arial" pitchFamily="34" charset="0"/>
              </a:rPr>
              <a:t>c</a:t>
            </a:r>
          </a:p>
        </p:txBody>
      </p:sp>
      <p:sp>
        <p:nvSpPr>
          <p:cNvPr id="214083" name="AutoShape 67"/>
          <p:cNvSpPr>
            <a:spLocks noChangeArrowheads="1"/>
          </p:cNvSpPr>
          <p:nvPr/>
        </p:nvSpPr>
        <p:spPr bwMode="auto">
          <a:xfrm rot="10800000">
            <a:off x="3840163" y="5349875"/>
            <a:ext cx="458787" cy="442913"/>
          </a:xfrm>
          <a:prstGeom prst="triangle">
            <a:avLst>
              <a:gd name="adj" fmla="val 50000"/>
            </a:avLst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4084" name="Oval 68"/>
          <p:cNvSpPr>
            <a:spLocks noChangeArrowheads="1"/>
          </p:cNvSpPr>
          <p:nvPr/>
        </p:nvSpPr>
        <p:spPr bwMode="auto">
          <a:xfrm rot="5645137">
            <a:off x="4030663" y="5799138"/>
            <a:ext cx="92075" cy="92075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214085" name="AutoShape 69"/>
          <p:cNvCxnSpPr>
            <a:cxnSpLocks noChangeShapeType="1"/>
            <a:stCxn id="214084" idx="6"/>
          </p:cNvCxnSpPr>
          <p:nvPr/>
        </p:nvCxnSpPr>
        <p:spPr bwMode="auto">
          <a:xfrm rot="16200000" flipH="1">
            <a:off x="4597401" y="5376862"/>
            <a:ext cx="87312" cy="1141413"/>
          </a:xfrm>
          <a:prstGeom prst="bentConnector2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cxnSp>
      <p:sp>
        <p:nvSpPr>
          <p:cNvPr id="214086" name="AutoShape 70"/>
          <p:cNvSpPr>
            <a:spLocks noChangeArrowheads="1"/>
          </p:cNvSpPr>
          <p:nvPr/>
        </p:nvSpPr>
        <p:spPr bwMode="auto">
          <a:xfrm rot="10800000">
            <a:off x="4297363" y="5167313"/>
            <a:ext cx="458787" cy="442912"/>
          </a:xfrm>
          <a:prstGeom prst="triangle">
            <a:avLst>
              <a:gd name="adj" fmla="val 50000"/>
            </a:avLst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4087" name="Oval 71"/>
          <p:cNvSpPr>
            <a:spLocks noChangeArrowheads="1"/>
          </p:cNvSpPr>
          <p:nvPr/>
        </p:nvSpPr>
        <p:spPr bwMode="auto">
          <a:xfrm rot="5645137">
            <a:off x="4487863" y="5616575"/>
            <a:ext cx="92075" cy="92075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214088" name="AutoShape 72"/>
          <p:cNvCxnSpPr>
            <a:cxnSpLocks noChangeShapeType="1"/>
            <a:stCxn id="214087" idx="6"/>
          </p:cNvCxnSpPr>
          <p:nvPr/>
        </p:nvCxnSpPr>
        <p:spPr bwMode="auto">
          <a:xfrm rot="16200000" flipH="1">
            <a:off x="4826794" y="5422106"/>
            <a:ext cx="85725" cy="684213"/>
          </a:xfrm>
          <a:prstGeom prst="bentConnector2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cxnSp>
      <p:sp>
        <p:nvSpPr>
          <p:cNvPr id="214089" name="Line 73"/>
          <p:cNvSpPr>
            <a:spLocks noChangeShapeType="1"/>
          </p:cNvSpPr>
          <p:nvPr/>
        </p:nvSpPr>
        <p:spPr bwMode="auto">
          <a:xfrm>
            <a:off x="4022725" y="5076825"/>
            <a:ext cx="0" cy="2730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4090" name="Line 74"/>
          <p:cNvSpPr>
            <a:spLocks noChangeShapeType="1"/>
          </p:cNvSpPr>
          <p:nvPr/>
        </p:nvSpPr>
        <p:spPr bwMode="auto">
          <a:xfrm>
            <a:off x="4479925" y="4252913"/>
            <a:ext cx="0" cy="914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3" name="Group 75"/>
          <p:cNvGrpSpPr>
            <a:grpSpLocks/>
          </p:cNvGrpSpPr>
          <p:nvPr/>
        </p:nvGrpSpPr>
        <p:grpSpPr bwMode="auto">
          <a:xfrm>
            <a:off x="5119688" y="5624513"/>
            <a:ext cx="549275" cy="549275"/>
            <a:chOff x="2688" y="1488"/>
            <a:chExt cx="432" cy="384"/>
          </a:xfrm>
        </p:grpSpPr>
        <p:sp>
          <p:nvSpPr>
            <p:cNvPr id="175197" name="Arc 76"/>
            <p:cNvSpPr>
              <a:spLocks/>
            </p:cNvSpPr>
            <p:nvPr/>
          </p:nvSpPr>
          <p:spPr bwMode="auto">
            <a:xfrm>
              <a:off x="2688" y="1488"/>
              <a:ext cx="96" cy="383"/>
            </a:xfrm>
            <a:custGeom>
              <a:avLst/>
              <a:gdLst>
                <a:gd name="T0" fmla="*/ 0 w 21600"/>
                <a:gd name="T1" fmla="*/ 0 h 43154"/>
                <a:gd name="T2" fmla="*/ 6 w 21600"/>
                <a:gd name="T3" fmla="*/ 383 h 43154"/>
                <a:gd name="T4" fmla="*/ 0 w 21600"/>
                <a:gd name="T5" fmla="*/ 192 h 43154"/>
                <a:gd name="T6" fmla="*/ 0 60000 65536"/>
                <a:gd name="T7" fmla="*/ 0 60000 65536"/>
                <a:gd name="T8" fmla="*/ 0 60000 65536"/>
                <a:gd name="T9" fmla="*/ 0 w 21600"/>
                <a:gd name="T10" fmla="*/ 0 h 43154"/>
                <a:gd name="T11" fmla="*/ 21600 w 21600"/>
                <a:gd name="T12" fmla="*/ 43154 h 4315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43154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2980"/>
                    <a:pt x="12769" y="42409"/>
                    <a:pt x="1412" y="43153"/>
                  </a:cubicBezTo>
                </a:path>
                <a:path w="21600" h="43154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2980"/>
                    <a:pt x="12769" y="42409"/>
                    <a:pt x="1412" y="43153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5198" name="Arc 77"/>
            <p:cNvSpPr>
              <a:spLocks/>
            </p:cNvSpPr>
            <p:nvPr/>
          </p:nvSpPr>
          <p:spPr bwMode="auto">
            <a:xfrm>
              <a:off x="2688" y="1488"/>
              <a:ext cx="432" cy="384"/>
            </a:xfrm>
            <a:custGeom>
              <a:avLst/>
              <a:gdLst>
                <a:gd name="T0" fmla="*/ 0 w 21600"/>
                <a:gd name="T1" fmla="*/ 0 h 43189"/>
                <a:gd name="T2" fmla="*/ 14 w 21600"/>
                <a:gd name="T3" fmla="*/ 384 h 43189"/>
                <a:gd name="T4" fmla="*/ 0 w 21600"/>
                <a:gd name="T5" fmla="*/ 192 h 43189"/>
                <a:gd name="T6" fmla="*/ 0 60000 65536"/>
                <a:gd name="T7" fmla="*/ 0 60000 65536"/>
                <a:gd name="T8" fmla="*/ 0 60000 65536"/>
                <a:gd name="T9" fmla="*/ 0 w 21600"/>
                <a:gd name="T10" fmla="*/ 0 h 43189"/>
                <a:gd name="T11" fmla="*/ 21600 w 21600"/>
                <a:gd name="T12" fmla="*/ 43189 h 4318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43189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3256"/>
                    <a:pt x="12350" y="42810"/>
                    <a:pt x="699" y="43188"/>
                  </a:cubicBezTo>
                </a:path>
                <a:path w="21600" h="43189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3256"/>
                    <a:pt x="12350" y="42810"/>
                    <a:pt x="699" y="43188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14094" name="Line 78"/>
          <p:cNvSpPr>
            <a:spLocks noChangeShapeType="1"/>
          </p:cNvSpPr>
          <p:nvPr/>
        </p:nvSpPr>
        <p:spPr bwMode="auto">
          <a:xfrm>
            <a:off x="5668963" y="5899150"/>
            <a:ext cx="457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4095" name="Line 79"/>
          <p:cNvSpPr>
            <a:spLocks noChangeShapeType="1"/>
          </p:cNvSpPr>
          <p:nvPr/>
        </p:nvSpPr>
        <p:spPr bwMode="auto">
          <a:xfrm flipV="1">
            <a:off x="6126163" y="5441950"/>
            <a:ext cx="0" cy="457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4096" name="Text Box 80"/>
          <p:cNvSpPr txBox="1">
            <a:spLocks noChangeArrowheads="1"/>
          </p:cNvSpPr>
          <p:nvPr/>
        </p:nvSpPr>
        <p:spPr bwMode="auto">
          <a:xfrm>
            <a:off x="6765925" y="4527550"/>
            <a:ext cx="549275" cy="3968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SA" sz="2000" dirty="0">
                <a:solidFill>
                  <a:srgbClr val="FF0000"/>
                </a:solidFill>
                <a:latin typeface="Times New Roman" pitchFamily="18" charset="0"/>
                <a:cs typeface="Arial" pitchFamily="34" charset="0"/>
              </a:rPr>
              <a:t>I</a:t>
            </a:r>
            <a:r>
              <a:rPr lang="en-US" altLang="ar-SA" sz="2000" baseline="-25000" dirty="0">
                <a:solidFill>
                  <a:srgbClr val="FF0000"/>
                </a:solidFill>
                <a:latin typeface="Times New Roman" pitchFamily="18" charset="0"/>
                <a:cs typeface="Arial" pitchFamily="34" charset="0"/>
              </a:rPr>
              <a:t>0</a:t>
            </a:r>
            <a:endParaRPr lang="en-US" altLang="ar-SA" sz="2000" dirty="0">
              <a:solidFill>
                <a:srgbClr val="FF0000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214097" name="Text Box 81"/>
          <p:cNvSpPr txBox="1">
            <a:spLocks noChangeArrowheads="1"/>
          </p:cNvSpPr>
          <p:nvPr/>
        </p:nvSpPr>
        <p:spPr bwMode="auto">
          <a:xfrm>
            <a:off x="6765925" y="5259388"/>
            <a:ext cx="549275" cy="3968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SA" sz="2000">
                <a:solidFill>
                  <a:schemeClr val="hlink"/>
                </a:solidFill>
                <a:latin typeface="Times New Roman" pitchFamily="18" charset="0"/>
                <a:cs typeface="Arial" pitchFamily="34" charset="0"/>
              </a:rPr>
              <a:t>I</a:t>
            </a:r>
            <a:r>
              <a:rPr lang="en-US" altLang="ar-SA" sz="2000" baseline="-25000">
                <a:solidFill>
                  <a:schemeClr val="hlink"/>
                </a:solidFill>
                <a:latin typeface="Times New Roman" pitchFamily="18" charset="0"/>
                <a:cs typeface="Arial" pitchFamily="34" charset="0"/>
              </a:rPr>
              <a:t>1</a:t>
            </a:r>
            <a:endParaRPr lang="en-US" altLang="ar-SA" sz="2000">
              <a:solidFill>
                <a:schemeClr val="hlin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214098" name="Text Box 82"/>
          <p:cNvSpPr txBox="1">
            <a:spLocks noChangeArrowheads="1"/>
          </p:cNvSpPr>
          <p:nvPr/>
        </p:nvSpPr>
        <p:spPr bwMode="auto">
          <a:xfrm>
            <a:off x="7132638" y="4618038"/>
            <a:ext cx="1187450" cy="8540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SA" sz="2000">
                <a:latin typeface="Times New Roman" pitchFamily="18" charset="0"/>
                <a:cs typeface="Arial" pitchFamily="34" charset="0"/>
              </a:rPr>
              <a:t>MUX</a:t>
            </a:r>
          </a:p>
          <a:p>
            <a:pPr>
              <a:spcBef>
                <a:spcPct val="50000"/>
              </a:spcBef>
            </a:pPr>
            <a:endParaRPr lang="en-US" altLang="en-US" sz="2000"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214099" name="Text Box 83"/>
          <p:cNvSpPr txBox="1">
            <a:spLocks noChangeArrowheads="1"/>
          </p:cNvSpPr>
          <p:nvPr/>
        </p:nvSpPr>
        <p:spPr bwMode="auto">
          <a:xfrm>
            <a:off x="7132638" y="5075238"/>
            <a:ext cx="1189037" cy="3968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000">
                <a:latin typeface="Times New Roman" pitchFamily="18" charset="0"/>
                <a:cs typeface="Arial" pitchFamily="34" charset="0"/>
              </a:rPr>
              <a:t>2 </a:t>
            </a:r>
            <a:r>
              <a:rPr lang="fa-IR" sz="2000" b="1">
                <a:latin typeface="Times New Roman" pitchFamily="18" charset="0"/>
                <a:cs typeface="Times New Roman" pitchFamily="18" charset="0"/>
              </a:rPr>
              <a:t>×</a:t>
            </a:r>
            <a:r>
              <a:rPr lang="en-US" altLang="en-US" sz="2000">
                <a:latin typeface="Times New Roman" pitchFamily="18" charset="0"/>
                <a:cs typeface="Times New Roman" pitchFamily="18" charset="0"/>
              </a:rPr>
              <a:t> 1</a:t>
            </a:r>
            <a:endParaRPr lang="en-US" sz="2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4100" name="Line 84"/>
          <p:cNvSpPr>
            <a:spLocks noChangeShapeType="1"/>
          </p:cNvSpPr>
          <p:nvPr/>
        </p:nvSpPr>
        <p:spPr bwMode="auto">
          <a:xfrm flipV="1">
            <a:off x="7405688" y="5991225"/>
            <a:ext cx="0" cy="3651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14101" name="Text Box 85"/>
          <p:cNvSpPr txBox="1">
            <a:spLocks noChangeArrowheads="1"/>
          </p:cNvSpPr>
          <p:nvPr/>
        </p:nvSpPr>
        <p:spPr bwMode="auto">
          <a:xfrm>
            <a:off x="7223125" y="6356350"/>
            <a:ext cx="639763" cy="3968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000">
                <a:latin typeface="Times New Roman" pitchFamily="18" charset="0"/>
                <a:cs typeface="Arial" pitchFamily="34" charset="0"/>
              </a:rPr>
              <a:t> </a:t>
            </a:r>
            <a:r>
              <a:rPr lang="en-US" altLang="ar-SA" sz="2000">
                <a:latin typeface="Times New Roman" pitchFamily="18" charset="0"/>
                <a:cs typeface="Arial" pitchFamily="34" charset="0"/>
              </a:rPr>
              <a:t>a</a:t>
            </a:r>
          </a:p>
        </p:txBody>
      </p:sp>
      <p:sp>
        <p:nvSpPr>
          <p:cNvPr id="214102" name="Text Box 86"/>
          <p:cNvSpPr txBox="1">
            <a:spLocks noChangeArrowheads="1"/>
          </p:cNvSpPr>
          <p:nvPr/>
        </p:nvSpPr>
        <p:spPr bwMode="auto">
          <a:xfrm>
            <a:off x="7223125" y="5534025"/>
            <a:ext cx="366713" cy="3968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SA" sz="2000" dirty="0">
                <a:latin typeface="Times New Roman" pitchFamily="18" charset="0"/>
                <a:cs typeface="Arial" pitchFamily="34" charset="0"/>
              </a:rPr>
              <a:t>s</a:t>
            </a:r>
            <a:r>
              <a:rPr lang="en-US" altLang="ar-SA" sz="2000" baseline="-25000" dirty="0">
                <a:latin typeface="Times New Roman" pitchFamily="18" charset="0"/>
                <a:cs typeface="Arial" pitchFamily="34" charset="0"/>
              </a:rPr>
              <a:t>0</a:t>
            </a:r>
            <a:endParaRPr lang="en-US" altLang="ar-SA" sz="2000" dirty="0"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214103" name="Text Box 87"/>
          <p:cNvSpPr txBox="1">
            <a:spLocks noChangeArrowheads="1"/>
          </p:cNvSpPr>
          <p:nvPr/>
        </p:nvSpPr>
        <p:spPr bwMode="auto">
          <a:xfrm>
            <a:off x="8137525" y="4527550"/>
            <a:ext cx="730250" cy="45720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000">
                <a:latin typeface="Times New Roman" pitchFamily="18" charset="0"/>
                <a:cs typeface="Arial" pitchFamily="34" charset="0"/>
              </a:rPr>
              <a:t>  </a:t>
            </a:r>
            <a:r>
              <a:rPr lang="en-US" altLang="ar-SA" sz="2400">
                <a:latin typeface="Times New Roman" pitchFamily="18" charset="0"/>
                <a:cs typeface="Arial" pitchFamily="34" charset="0"/>
              </a:rPr>
              <a:t>F</a:t>
            </a:r>
          </a:p>
        </p:txBody>
      </p:sp>
      <p:sp>
        <p:nvSpPr>
          <p:cNvPr id="214104" name="AutoShape 88"/>
          <p:cNvSpPr>
            <a:spLocks/>
          </p:cNvSpPr>
          <p:nvPr/>
        </p:nvSpPr>
        <p:spPr bwMode="auto">
          <a:xfrm>
            <a:off x="3565525" y="2789238"/>
            <a:ext cx="184150" cy="1006475"/>
          </a:xfrm>
          <a:prstGeom prst="leftBrace">
            <a:avLst>
              <a:gd name="adj1" fmla="val 45546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4105" name="Text Box 89"/>
          <p:cNvSpPr txBox="1">
            <a:spLocks noChangeArrowheads="1"/>
          </p:cNvSpPr>
          <p:nvPr/>
        </p:nvSpPr>
        <p:spPr bwMode="auto">
          <a:xfrm>
            <a:off x="3657600" y="2879725"/>
            <a:ext cx="1646238" cy="8540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SA" sz="2000" dirty="0">
                <a:solidFill>
                  <a:srgbClr val="FF0000"/>
                </a:solidFill>
                <a:latin typeface="Times New Roman" pitchFamily="18" charset="0"/>
                <a:cs typeface="Arial" pitchFamily="34" charset="0"/>
              </a:rPr>
              <a:t>I</a:t>
            </a:r>
            <a:r>
              <a:rPr lang="en-US" altLang="ar-SA" sz="2000" baseline="-25000" dirty="0">
                <a:solidFill>
                  <a:srgbClr val="FF0000"/>
                </a:solidFill>
                <a:latin typeface="Times New Roman" pitchFamily="18" charset="0"/>
                <a:cs typeface="Arial" pitchFamily="34" charset="0"/>
              </a:rPr>
              <a:t>0</a:t>
            </a:r>
            <a:r>
              <a:rPr lang="en-US" altLang="ar-SA" sz="2000" b="1" dirty="0">
                <a:solidFill>
                  <a:srgbClr val="FF0000"/>
                </a:solidFill>
                <a:latin typeface="Times New Roman" pitchFamily="18" charset="0"/>
                <a:cs typeface="Arial" pitchFamily="34" charset="0"/>
              </a:rPr>
              <a:t>=</a:t>
            </a:r>
            <a:r>
              <a:rPr lang="en-US" altLang="ar-SA" sz="2000" dirty="0">
                <a:solidFill>
                  <a:srgbClr val="FF0000"/>
                </a:solidFill>
                <a:latin typeface="Times New Roman" pitchFamily="18" charset="0"/>
                <a:cs typeface="Arial" pitchFamily="34" charset="0"/>
              </a:rPr>
              <a:t>  b     c</a:t>
            </a:r>
          </a:p>
          <a:p>
            <a:pPr>
              <a:spcBef>
                <a:spcPct val="50000"/>
              </a:spcBef>
            </a:pPr>
            <a:r>
              <a:rPr lang="en-US" altLang="ar-SA" sz="2000" dirty="0">
                <a:solidFill>
                  <a:srgbClr val="3333FF"/>
                </a:solidFill>
                <a:latin typeface="Times New Roman" pitchFamily="18" charset="0"/>
                <a:cs typeface="Arial" pitchFamily="34" charset="0"/>
              </a:rPr>
              <a:t>I</a:t>
            </a:r>
            <a:r>
              <a:rPr lang="en-US" altLang="ar-SA" sz="2000" baseline="-25000" dirty="0">
                <a:solidFill>
                  <a:srgbClr val="3333FF"/>
                </a:solidFill>
                <a:latin typeface="Times New Roman" pitchFamily="18" charset="0"/>
                <a:cs typeface="Arial" pitchFamily="34" charset="0"/>
              </a:rPr>
              <a:t>1</a:t>
            </a:r>
            <a:r>
              <a:rPr lang="en-US" altLang="ar-SA" sz="2000" b="1" dirty="0">
                <a:solidFill>
                  <a:srgbClr val="3333FF"/>
                </a:solidFill>
                <a:latin typeface="Times New Roman" pitchFamily="18" charset="0"/>
                <a:cs typeface="Arial" pitchFamily="34" charset="0"/>
              </a:rPr>
              <a:t>=</a:t>
            </a:r>
            <a:r>
              <a:rPr lang="en-US" altLang="ar-SA" sz="2000" dirty="0">
                <a:solidFill>
                  <a:srgbClr val="3333FF"/>
                </a:solidFill>
                <a:latin typeface="Times New Roman" pitchFamily="18" charset="0"/>
                <a:cs typeface="Arial" pitchFamily="34" charset="0"/>
              </a:rPr>
              <a:t>  b </a:t>
            </a:r>
            <a:r>
              <a:rPr lang="en-US" altLang="ar-SA" sz="2000" b="1" dirty="0">
                <a:solidFill>
                  <a:srgbClr val="3333FF"/>
                </a:solidFill>
                <a:latin typeface="Times New Roman" pitchFamily="18" charset="0"/>
                <a:cs typeface="Arial" pitchFamily="34" charset="0"/>
              </a:rPr>
              <a:t>+</a:t>
            </a:r>
            <a:r>
              <a:rPr lang="en-US" altLang="ar-SA" sz="2000" dirty="0">
                <a:solidFill>
                  <a:srgbClr val="3333FF"/>
                </a:solidFill>
                <a:latin typeface="Times New Roman" pitchFamily="18" charset="0"/>
                <a:cs typeface="Arial" pitchFamily="34" charset="0"/>
              </a:rPr>
              <a:t> c </a:t>
            </a:r>
            <a:r>
              <a:rPr lang="en-US" altLang="ar-SA" sz="2000" b="1" dirty="0">
                <a:solidFill>
                  <a:srgbClr val="3333FF"/>
                </a:solidFill>
                <a:latin typeface="Times New Roman" pitchFamily="18" charset="0"/>
                <a:cs typeface="Arial" pitchFamily="34" charset="0"/>
              </a:rPr>
              <a:t>=</a:t>
            </a:r>
            <a:r>
              <a:rPr lang="en-US" altLang="ar-SA" sz="2000" dirty="0">
                <a:solidFill>
                  <a:srgbClr val="3333FF"/>
                </a:solidFill>
                <a:latin typeface="Times New Roman" pitchFamily="18" charset="0"/>
                <a:cs typeface="Arial" pitchFamily="34" charset="0"/>
              </a:rPr>
              <a:t> </a:t>
            </a:r>
            <a:r>
              <a:rPr lang="en-US" altLang="ar-SA" sz="2000" dirty="0" err="1">
                <a:solidFill>
                  <a:srgbClr val="3333FF"/>
                </a:solidFill>
                <a:latin typeface="Times New Roman" pitchFamily="18" charset="0"/>
                <a:cs typeface="Arial" pitchFamily="34" charset="0"/>
              </a:rPr>
              <a:t>bc</a:t>
            </a:r>
            <a:endParaRPr lang="en-US" altLang="ar-SA" sz="2000" dirty="0">
              <a:solidFill>
                <a:srgbClr val="3333FF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214106" name="Oval 90"/>
          <p:cNvSpPr>
            <a:spLocks noChangeArrowheads="1"/>
          </p:cNvSpPr>
          <p:nvPr/>
        </p:nvSpPr>
        <p:spPr bwMode="auto">
          <a:xfrm>
            <a:off x="4389438" y="2971800"/>
            <a:ext cx="182562" cy="182563"/>
          </a:xfrm>
          <a:prstGeom prst="ellips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214107" name="AutoShape 91"/>
          <p:cNvCxnSpPr>
            <a:cxnSpLocks noChangeShapeType="1"/>
            <a:stCxn id="214106" idx="0"/>
            <a:endCxn id="214106" idx="4"/>
          </p:cNvCxnSpPr>
          <p:nvPr/>
        </p:nvCxnSpPr>
        <p:spPr bwMode="auto">
          <a:xfrm>
            <a:off x="4481513" y="2971800"/>
            <a:ext cx="0" cy="182563"/>
          </a:xfrm>
          <a:prstGeom prst="straightConnector1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214108" name="AutoShape 92"/>
          <p:cNvCxnSpPr>
            <a:cxnSpLocks noChangeShapeType="1"/>
            <a:stCxn id="214106" idx="6"/>
            <a:endCxn id="214106" idx="2"/>
          </p:cNvCxnSpPr>
          <p:nvPr/>
        </p:nvCxnSpPr>
        <p:spPr bwMode="auto">
          <a:xfrm flipH="1">
            <a:off x="4389438" y="3063875"/>
            <a:ext cx="182562" cy="0"/>
          </a:xfrm>
          <a:prstGeom prst="straightConnector1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</p:cxnSp>
      <p:sp>
        <p:nvSpPr>
          <p:cNvPr id="214109" name="Line 93"/>
          <p:cNvSpPr>
            <a:spLocks noChangeShapeType="1"/>
          </p:cNvSpPr>
          <p:nvPr/>
        </p:nvSpPr>
        <p:spPr bwMode="auto">
          <a:xfrm>
            <a:off x="4206875" y="3336925"/>
            <a:ext cx="90488" cy="0"/>
          </a:xfrm>
          <a:prstGeom prst="line">
            <a:avLst/>
          </a:prstGeom>
          <a:noFill/>
          <a:ln w="19050">
            <a:solidFill>
              <a:srgbClr val="3333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4110" name="Line 94"/>
          <p:cNvSpPr>
            <a:spLocks noChangeShapeType="1"/>
          </p:cNvSpPr>
          <p:nvPr/>
        </p:nvSpPr>
        <p:spPr bwMode="auto">
          <a:xfrm>
            <a:off x="4572000" y="3336925"/>
            <a:ext cx="90488" cy="0"/>
          </a:xfrm>
          <a:prstGeom prst="line">
            <a:avLst/>
          </a:prstGeom>
          <a:noFill/>
          <a:ln w="19050">
            <a:solidFill>
              <a:srgbClr val="3333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4111" name="Line 95"/>
          <p:cNvSpPr>
            <a:spLocks noChangeShapeType="1"/>
          </p:cNvSpPr>
          <p:nvPr/>
        </p:nvSpPr>
        <p:spPr bwMode="auto">
          <a:xfrm>
            <a:off x="4937125" y="3336925"/>
            <a:ext cx="274638" cy="0"/>
          </a:xfrm>
          <a:prstGeom prst="line">
            <a:avLst/>
          </a:prstGeom>
          <a:noFill/>
          <a:ln w="19050">
            <a:solidFill>
              <a:srgbClr val="3333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" name="Shape 5122"/>
          <p:cNvSpPr txBox="1">
            <a:spLocks noChangeArrowheads="1"/>
          </p:cNvSpPr>
          <p:nvPr/>
        </p:nvSpPr>
        <p:spPr>
          <a:xfrm>
            <a:off x="457200" y="381000"/>
            <a:ext cx="8229600" cy="990600"/>
          </a:xfrm>
          <a:prstGeom prst="rect">
            <a:avLst/>
          </a:prstGeom>
        </p:spPr>
        <p:txBody>
          <a:bodyPr vert="horz" lIns="92075" tIns="46038" rIns="92075" bIns="46038" rtlCol="0">
            <a:normAutofit/>
          </a:bodyPr>
          <a:lstStyle/>
          <a:p>
            <a:pPr marL="342900" marR="0" lvl="0" indent="-342900" algn="just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a-I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Nazanin" pitchFamily="2" charset="-78"/>
              </a:rPr>
              <a:t>جدول درستي تابع بولي زير همراه با نحوة‌ پياده‌سازي آن توسط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Nazanin" pitchFamily="2" charset="-78"/>
              </a:rPr>
              <a:t>MUX</a:t>
            </a:r>
            <a:r>
              <a:rPr kumimoji="0" lang="fa-I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Nazanin" pitchFamily="2" charset="-78"/>
              </a:rPr>
              <a:t> نشان داده شده است: (روش ديگر)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135170" name="Object 2"/>
          <p:cNvGraphicFramePr>
            <a:graphicFrameLocks noChangeAspect="1"/>
          </p:cNvGraphicFramePr>
          <p:nvPr/>
        </p:nvGraphicFramePr>
        <p:xfrm>
          <a:off x="790575" y="976313"/>
          <a:ext cx="3462338" cy="487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64" name="Equation" r:id="rId3" imgW="1447560" imgH="203040" progId="Equation.3">
                  <p:embed/>
                </p:oleObj>
              </mc:Choice>
              <mc:Fallback>
                <p:oleObj name="Equation" r:id="rId3" imgW="1447560" imgH="2030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0575" y="976313"/>
                        <a:ext cx="3462338" cy="4873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45" name="Group 5"/>
          <p:cNvGraphicFramePr>
            <a:graphicFrameLocks noGrp="1"/>
          </p:cNvGraphicFramePr>
          <p:nvPr/>
        </p:nvGraphicFramePr>
        <p:xfrm>
          <a:off x="4818063" y="1439863"/>
          <a:ext cx="2286317" cy="2134870"/>
        </p:xfrm>
        <a:graphic>
          <a:graphicData uri="http://schemas.openxmlformats.org/drawingml/2006/table">
            <a:tbl>
              <a:tblPr/>
              <a:tblGrid>
                <a:gridCol w="519112"/>
                <a:gridCol w="520700"/>
                <a:gridCol w="519113"/>
                <a:gridCol w="519112"/>
                <a:gridCol w="208280"/>
              </a:tblGrid>
              <a:tr h="549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87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49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76161" name="Text Box 36"/>
          <p:cNvSpPr txBox="1">
            <a:spLocks noChangeArrowheads="1"/>
          </p:cNvSpPr>
          <p:nvPr/>
        </p:nvSpPr>
        <p:spPr bwMode="auto">
          <a:xfrm>
            <a:off x="5457825" y="2079625"/>
            <a:ext cx="366713" cy="3968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000">
                <a:latin typeface="Times New Roman" pitchFamily="18" charset="0"/>
                <a:cs typeface="Arial" pitchFamily="34" charset="0"/>
              </a:rPr>
              <a:t>1</a:t>
            </a:r>
          </a:p>
        </p:txBody>
      </p:sp>
      <p:sp>
        <p:nvSpPr>
          <p:cNvPr id="176162" name="Text Box 37"/>
          <p:cNvSpPr txBox="1">
            <a:spLocks noChangeArrowheads="1"/>
          </p:cNvSpPr>
          <p:nvPr/>
        </p:nvSpPr>
        <p:spPr bwMode="auto">
          <a:xfrm>
            <a:off x="5915025" y="1530350"/>
            <a:ext cx="366713" cy="3968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000">
                <a:latin typeface="Times New Roman" pitchFamily="18" charset="0"/>
                <a:cs typeface="Arial" pitchFamily="34" charset="0"/>
              </a:rPr>
              <a:t>1</a:t>
            </a:r>
          </a:p>
        </p:txBody>
      </p:sp>
      <p:sp>
        <p:nvSpPr>
          <p:cNvPr id="176163" name="Text Box 38"/>
          <p:cNvSpPr txBox="1">
            <a:spLocks noChangeArrowheads="1"/>
          </p:cNvSpPr>
          <p:nvPr/>
        </p:nvSpPr>
        <p:spPr bwMode="auto">
          <a:xfrm>
            <a:off x="5915025" y="2079625"/>
            <a:ext cx="366713" cy="3968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000">
                <a:latin typeface="Times New Roman" pitchFamily="18" charset="0"/>
                <a:cs typeface="Arial" pitchFamily="34" charset="0"/>
              </a:rPr>
              <a:t>1</a:t>
            </a:r>
          </a:p>
        </p:txBody>
      </p:sp>
      <p:sp>
        <p:nvSpPr>
          <p:cNvPr id="176164" name="Text Box 39"/>
          <p:cNvSpPr txBox="1">
            <a:spLocks noChangeArrowheads="1"/>
          </p:cNvSpPr>
          <p:nvPr/>
        </p:nvSpPr>
        <p:spPr bwMode="auto">
          <a:xfrm>
            <a:off x="6464300" y="2079625"/>
            <a:ext cx="366713" cy="3968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000">
                <a:latin typeface="Times New Roman" pitchFamily="18" charset="0"/>
                <a:cs typeface="Arial" pitchFamily="34" charset="0"/>
              </a:rPr>
              <a:t>1</a:t>
            </a:r>
          </a:p>
        </p:txBody>
      </p:sp>
      <p:sp>
        <p:nvSpPr>
          <p:cNvPr id="176165" name="Text Box 40"/>
          <p:cNvSpPr txBox="1">
            <a:spLocks noChangeArrowheads="1"/>
          </p:cNvSpPr>
          <p:nvPr/>
        </p:nvSpPr>
        <p:spPr bwMode="auto">
          <a:xfrm>
            <a:off x="5915025" y="2536825"/>
            <a:ext cx="366713" cy="3968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000">
                <a:latin typeface="Times New Roman" pitchFamily="18" charset="0"/>
                <a:cs typeface="Arial" pitchFamily="34" charset="0"/>
              </a:rPr>
              <a:t>1</a:t>
            </a:r>
          </a:p>
        </p:txBody>
      </p:sp>
      <p:sp>
        <p:nvSpPr>
          <p:cNvPr id="176166" name="Text Box 41"/>
          <p:cNvSpPr txBox="1">
            <a:spLocks noChangeArrowheads="1"/>
          </p:cNvSpPr>
          <p:nvPr/>
        </p:nvSpPr>
        <p:spPr bwMode="auto">
          <a:xfrm>
            <a:off x="5915025" y="3086100"/>
            <a:ext cx="366713" cy="3968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000">
                <a:latin typeface="Times New Roman" pitchFamily="18" charset="0"/>
                <a:cs typeface="Arial" pitchFamily="34" charset="0"/>
              </a:rPr>
              <a:t>1</a:t>
            </a:r>
          </a:p>
        </p:txBody>
      </p:sp>
      <p:sp>
        <p:nvSpPr>
          <p:cNvPr id="176167" name="Text Box 42"/>
          <p:cNvSpPr txBox="1">
            <a:spLocks noChangeArrowheads="1"/>
          </p:cNvSpPr>
          <p:nvPr/>
        </p:nvSpPr>
        <p:spPr bwMode="auto">
          <a:xfrm>
            <a:off x="6464300" y="3086100"/>
            <a:ext cx="366713" cy="3968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000">
                <a:latin typeface="Times New Roman" pitchFamily="18" charset="0"/>
                <a:cs typeface="Arial" pitchFamily="34" charset="0"/>
              </a:rPr>
              <a:t>1</a:t>
            </a:r>
          </a:p>
        </p:txBody>
      </p:sp>
      <p:sp>
        <p:nvSpPr>
          <p:cNvPr id="176168" name="Text Box 43"/>
          <p:cNvSpPr txBox="1">
            <a:spLocks noChangeArrowheads="1"/>
          </p:cNvSpPr>
          <p:nvPr/>
        </p:nvSpPr>
        <p:spPr bwMode="auto">
          <a:xfrm>
            <a:off x="5457825" y="1530350"/>
            <a:ext cx="274638" cy="3968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000">
                <a:latin typeface="Times New Roman" pitchFamily="18" charset="0"/>
                <a:cs typeface="Arial" pitchFamily="34" charset="0"/>
              </a:rPr>
              <a:t>1</a:t>
            </a:r>
          </a:p>
        </p:txBody>
      </p:sp>
      <p:sp>
        <p:nvSpPr>
          <p:cNvPr id="215084" name="AutoShape 44"/>
          <p:cNvSpPr>
            <a:spLocks noChangeArrowheads="1"/>
          </p:cNvSpPr>
          <p:nvPr/>
        </p:nvSpPr>
        <p:spPr bwMode="auto">
          <a:xfrm>
            <a:off x="5457825" y="1531938"/>
            <a:ext cx="822325" cy="365125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5085" name="AutoShape 45"/>
          <p:cNvSpPr>
            <a:spLocks noChangeArrowheads="1"/>
          </p:cNvSpPr>
          <p:nvPr/>
        </p:nvSpPr>
        <p:spPr bwMode="auto">
          <a:xfrm>
            <a:off x="5457825" y="2079625"/>
            <a:ext cx="822325" cy="365125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15086" name="AutoShape 46"/>
          <p:cNvSpPr>
            <a:spLocks noChangeArrowheads="1"/>
          </p:cNvSpPr>
          <p:nvPr/>
        </p:nvSpPr>
        <p:spPr bwMode="auto">
          <a:xfrm>
            <a:off x="5915025" y="2079625"/>
            <a:ext cx="822325" cy="365125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5087" name="AutoShape 47"/>
          <p:cNvSpPr>
            <a:spLocks noChangeArrowheads="1"/>
          </p:cNvSpPr>
          <p:nvPr/>
        </p:nvSpPr>
        <p:spPr bwMode="auto">
          <a:xfrm>
            <a:off x="5915025" y="3086100"/>
            <a:ext cx="822325" cy="365125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5088" name="AutoShape 48"/>
          <p:cNvSpPr>
            <a:spLocks noChangeArrowheads="1"/>
          </p:cNvSpPr>
          <p:nvPr/>
        </p:nvSpPr>
        <p:spPr bwMode="auto">
          <a:xfrm>
            <a:off x="5915025" y="2606675"/>
            <a:ext cx="365125" cy="365125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00B05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6174" name="Line 49"/>
          <p:cNvSpPr>
            <a:spLocks noChangeShapeType="1"/>
          </p:cNvSpPr>
          <p:nvPr/>
        </p:nvSpPr>
        <p:spPr bwMode="auto">
          <a:xfrm flipH="1" flipV="1">
            <a:off x="4190999" y="990599"/>
            <a:ext cx="627063" cy="449263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6175" name="Text Box 50"/>
          <p:cNvSpPr txBox="1">
            <a:spLocks noChangeArrowheads="1"/>
          </p:cNvSpPr>
          <p:nvPr/>
        </p:nvSpPr>
        <p:spPr bwMode="auto">
          <a:xfrm>
            <a:off x="4191000" y="838200"/>
            <a:ext cx="7191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</a:pPr>
            <a:r>
              <a:rPr kumimoji="1" lang="en-US" altLang="ar-SA" dirty="0">
                <a:latin typeface="Times New Roman" pitchFamily="18" charset="0"/>
                <a:cs typeface="Arial" pitchFamily="34" charset="0"/>
              </a:rPr>
              <a:t>c  d  </a:t>
            </a:r>
          </a:p>
        </p:txBody>
      </p:sp>
      <p:sp>
        <p:nvSpPr>
          <p:cNvPr id="176176" name="Text Box 51"/>
          <p:cNvSpPr txBox="1">
            <a:spLocks noChangeArrowheads="1"/>
          </p:cNvSpPr>
          <p:nvPr/>
        </p:nvSpPr>
        <p:spPr bwMode="auto">
          <a:xfrm>
            <a:off x="3810000" y="1066800"/>
            <a:ext cx="7191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</a:pPr>
            <a:r>
              <a:rPr kumimoji="1" lang="en-US" altLang="ar-SA" dirty="0">
                <a:latin typeface="Times New Roman" pitchFamily="18" charset="0"/>
                <a:cs typeface="Arial" pitchFamily="34" charset="0"/>
              </a:rPr>
              <a:t>a  b </a:t>
            </a:r>
          </a:p>
        </p:txBody>
      </p:sp>
      <p:sp>
        <p:nvSpPr>
          <p:cNvPr id="176177" name="Text Box 52"/>
          <p:cNvSpPr txBox="1">
            <a:spLocks noChangeArrowheads="1"/>
          </p:cNvSpPr>
          <p:nvPr/>
        </p:nvSpPr>
        <p:spPr bwMode="auto">
          <a:xfrm>
            <a:off x="4818063" y="1074738"/>
            <a:ext cx="2651125" cy="33655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600">
                <a:latin typeface="Times New Roman" pitchFamily="18" charset="0"/>
                <a:cs typeface="Arial" pitchFamily="34" charset="0"/>
              </a:rPr>
              <a:t> 00      01      11      10</a:t>
            </a:r>
          </a:p>
        </p:txBody>
      </p:sp>
      <p:sp>
        <p:nvSpPr>
          <p:cNvPr id="176178" name="Text Box 53"/>
          <p:cNvSpPr txBox="1">
            <a:spLocks noChangeArrowheads="1"/>
          </p:cNvSpPr>
          <p:nvPr/>
        </p:nvSpPr>
        <p:spPr bwMode="auto">
          <a:xfrm>
            <a:off x="4360863" y="1622425"/>
            <a:ext cx="457200" cy="189388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600" dirty="0">
                <a:solidFill>
                  <a:srgbClr val="3333FF"/>
                </a:solidFill>
                <a:latin typeface="Times New Roman" pitchFamily="18" charset="0"/>
                <a:cs typeface="Arial" pitchFamily="34" charset="0"/>
              </a:rPr>
              <a:t>00</a:t>
            </a:r>
          </a:p>
          <a:p>
            <a:pPr>
              <a:spcBef>
                <a:spcPct val="50000"/>
              </a:spcBef>
            </a:pPr>
            <a:endParaRPr lang="en-US" altLang="en-US" sz="1600" dirty="0">
              <a:latin typeface="Times New Roman" pitchFamily="18" charset="0"/>
              <a:cs typeface="Arial" pitchFamily="34" charset="0"/>
            </a:endParaRPr>
          </a:p>
          <a:p>
            <a:pPr>
              <a:spcBef>
                <a:spcPct val="50000"/>
              </a:spcBef>
            </a:pPr>
            <a:endParaRPr lang="en-US" altLang="en-US" sz="1600" dirty="0">
              <a:latin typeface="Times New Roman" pitchFamily="18" charset="0"/>
              <a:cs typeface="Arial" pitchFamily="34" charset="0"/>
            </a:endParaRPr>
          </a:p>
          <a:p>
            <a:pPr>
              <a:spcBef>
                <a:spcPct val="50000"/>
              </a:spcBef>
            </a:pPr>
            <a:endParaRPr lang="en-US" altLang="en-US" sz="1600" dirty="0">
              <a:latin typeface="Times New Roman" pitchFamily="18" charset="0"/>
              <a:cs typeface="Arial" pitchFamily="34" charset="0"/>
            </a:endParaRPr>
          </a:p>
          <a:p>
            <a:pPr>
              <a:spcBef>
                <a:spcPct val="50000"/>
              </a:spcBef>
            </a:pPr>
            <a:endParaRPr lang="en-US" altLang="en-US" sz="2000" dirty="0"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176179" name="Text Box 54"/>
          <p:cNvSpPr txBox="1">
            <a:spLocks noChangeArrowheads="1"/>
          </p:cNvSpPr>
          <p:nvPr/>
        </p:nvSpPr>
        <p:spPr bwMode="auto">
          <a:xfrm>
            <a:off x="4360863" y="1714500"/>
            <a:ext cx="457200" cy="671513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000" dirty="0">
                <a:latin typeface="Times New Roman" pitchFamily="18" charset="0"/>
                <a:cs typeface="Arial" pitchFamily="34" charset="0"/>
              </a:rPr>
              <a:t> </a:t>
            </a:r>
            <a:r>
              <a:rPr lang="en-US" altLang="en-US" dirty="0">
                <a:solidFill>
                  <a:srgbClr val="FF0000"/>
                </a:solidFill>
                <a:latin typeface="Times New Roman" pitchFamily="18" charset="0"/>
                <a:cs typeface="Arial" pitchFamily="34" charset="0"/>
              </a:rPr>
              <a:t>01</a:t>
            </a:r>
          </a:p>
        </p:txBody>
      </p:sp>
      <p:sp>
        <p:nvSpPr>
          <p:cNvPr id="176180" name="Text Box 55"/>
          <p:cNvSpPr txBox="1">
            <a:spLocks noChangeArrowheads="1"/>
          </p:cNvSpPr>
          <p:nvPr/>
        </p:nvSpPr>
        <p:spPr bwMode="auto">
          <a:xfrm>
            <a:off x="4360863" y="2536825"/>
            <a:ext cx="457200" cy="33655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600" dirty="0">
                <a:solidFill>
                  <a:srgbClr val="00B050"/>
                </a:solidFill>
                <a:latin typeface="Times New Roman" pitchFamily="18" charset="0"/>
                <a:cs typeface="Arial" pitchFamily="34" charset="0"/>
              </a:rPr>
              <a:t>11</a:t>
            </a:r>
          </a:p>
        </p:txBody>
      </p:sp>
      <p:sp>
        <p:nvSpPr>
          <p:cNvPr id="176181" name="Text Box 56"/>
          <p:cNvSpPr txBox="1">
            <a:spLocks noChangeArrowheads="1"/>
          </p:cNvSpPr>
          <p:nvPr/>
        </p:nvSpPr>
        <p:spPr bwMode="auto">
          <a:xfrm>
            <a:off x="4360863" y="3086100"/>
            <a:ext cx="457200" cy="33655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600">
                <a:latin typeface="Times New Roman" pitchFamily="18" charset="0"/>
                <a:cs typeface="Arial" pitchFamily="34" charset="0"/>
              </a:rPr>
              <a:t>10</a:t>
            </a:r>
          </a:p>
        </p:txBody>
      </p:sp>
      <p:sp>
        <p:nvSpPr>
          <p:cNvPr id="176182" name="Text Box 57"/>
          <p:cNvSpPr txBox="1">
            <a:spLocks noChangeArrowheads="1"/>
          </p:cNvSpPr>
          <p:nvPr/>
        </p:nvSpPr>
        <p:spPr bwMode="auto">
          <a:xfrm>
            <a:off x="6919913" y="1439863"/>
            <a:ext cx="549275" cy="3968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000">
                <a:solidFill>
                  <a:schemeClr val="hlink"/>
                </a:solidFill>
                <a:latin typeface="Times New Roman" pitchFamily="18" charset="0"/>
                <a:cs typeface="Arial" pitchFamily="34" charset="0"/>
              </a:rPr>
              <a:t>  </a:t>
            </a:r>
            <a:r>
              <a:rPr lang="en-US" altLang="ar-SA" sz="2000">
                <a:solidFill>
                  <a:schemeClr val="hlink"/>
                </a:solidFill>
                <a:latin typeface="Times New Roman" pitchFamily="18" charset="0"/>
                <a:cs typeface="Arial" pitchFamily="34" charset="0"/>
              </a:rPr>
              <a:t>I</a:t>
            </a:r>
            <a:r>
              <a:rPr lang="en-US" altLang="ar-SA" sz="2000" baseline="-25000">
                <a:solidFill>
                  <a:schemeClr val="hlink"/>
                </a:solidFill>
                <a:latin typeface="Times New Roman" pitchFamily="18" charset="0"/>
                <a:cs typeface="Arial" pitchFamily="34" charset="0"/>
              </a:rPr>
              <a:t>0</a:t>
            </a:r>
            <a:endParaRPr lang="en-US" altLang="ar-SA" sz="2000">
              <a:solidFill>
                <a:schemeClr val="hlin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176183" name="Text Box 58"/>
          <p:cNvSpPr txBox="1">
            <a:spLocks noChangeArrowheads="1"/>
          </p:cNvSpPr>
          <p:nvPr/>
        </p:nvSpPr>
        <p:spPr bwMode="auto">
          <a:xfrm>
            <a:off x="6919913" y="1989138"/>
            <a:ext cx="549275" cy="3968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000" dirty="0">
                <a:solidFill>
                  <a:schemeClr val="hlink"/>
                </a:solidFill>
                <a:latin typeface="Times New Roman" pitchFamily="18" charset="0"/>
                <a:cs typeface="Arial" pitchFamily="34" charset="0"/>
              </a:rPr>
              <a:t>  </a:t>
            </a:r>
            <a:r>
              <a:rPr lang="en-US" altLang="ar-SA" sz="2000" dirty="0">
                <a:solidFill>
                  <a:srgbClr val="FF0000"/>
                </a:solidFill>
                <a:latin typeface="Times New Roman" pitchFamily="18" charset="0"/>
                <a:cs typeface="Arial" pitchFamily="34" charset="0"/>
              </a:rPr>
              <a:t>I</a:t>
            </a:r>
            <a:r>
              <a:rPr lang="en-US" altLang="ar-SA" sz="2000" baseline="-25000" dirty="0">
                <a:solidFill>
                  <a:srgbClr val="FF0000"/>
                </a:solidFill>
                <a:latin typeface="Times New Roman" pitchFamily="18" charset="0"/>
                <a:cs typeface="Arial" pitchFamily="34" charset="0"/>
              </a:rPr>
              <a:t>1</a:t>
            </a:r>
            <a:endParaRPr lang="en-US" altLang="ar-SA" sz="2000" dirty="0">
              <a:solidFill>
                <a:srgbClr val="FF0000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176184" name="Text Box 59"/>
          <p:cNvSpPr txBox="1">
            <a:spLocks noChangeArrowheads="1"/>
          </p:cNvSpPr>
          <p:nvPr/>
        </p:nvSpPr>
        <p:spPr bwMode="auto">
          <a:xfrm>
            <a:off x="6919913" y="2536825"/>
            <a:ext cx="549275" cy="3968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000" dirty="0">
                <a:solidFill>
                  <a:schemeClr val="hlink"/>
                </a:solidFill>
                <a:latin typeface="Times New Roman" pitchFamily="18" charset="0"/>
                <a:cs typeface="Arial" pitchFamily="34" charset="0"/>
              </a:rPr>
              <a:t> </a:t>
            </a:r>
            <a:r>
              <a:rPr lang="en-US" altLang="en-US" sz="2000" dirty="0">
                <a:solidFill>
                  <a:srgbClr val="00B050"/>
                </a:solidFill>
                <a:latin typeface="Times New Roman" pitchFamily="18" charset="0"/>
                <a:cs typeface="Arial" pitchFamily="34" charset="0"/>
              </a:rPr>
              <a:t> </a:t>
            </a:r>
            <a:r>
              <a:rPr lang="en-US" altLang="ar-SA" sz="2000" dirty="0" smtClean="0">
                <a:solidFill>
                  <a:srgbClr val="00B050"/>
                </a:solidFill>
                <a:latin typeface="Times New Roman" pitchFamily="18" charset="0"/>
                <a:cs typeface="Arial" pitchFamily="34" charset="0"/>
              </a:rPr>
              <a:t>I</a:t>
            </a:r>
            <a:r>
              <a:rPr lang="en-US" altLang="ar-SA" sz="2000" baseline="-25000" dirty="0" smtClean="0">
                <a:solidFill>
                  <a:srgbClr val="00B050"/>
                </a:solidFill>
                <a:latin typeface="Times New Roman" pitchFamily="18" charset="0"/>
                <a:cs typeface="Arial" pitchFamily="34" charset="0"/>
              </a:rPr>
              <a:t>3</a:t>
            </a:r>
            <a:endParaRPr lang="en-US" altLang="ar-SA" sz="2000" dirty="0">
              <a:solidFill>
                <a:srgbClr val="00B050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176185" name="Text Box 60"/>
          <p:cNvSpPr txBox="1">
            <a:spLocks noChangeArrowheads="1"/>
          </p:cNvSpPr>
          <p:nvPr/>
        </p:nvSpPr>
        <p:spPr bwMode="auto">
          <a:xfrm>
            <a:off x="6919913" y="3086100"/>
            <a:ext cx="549275" cy="3968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000" dirty="0">
                <a:solidFill>
                  <a:schemeClr val="hlink"/>
                </a:solidFill>
                <a:latin typeface="Times New Roman" pitchFamily="18" charset="0"/>
                <a:cs typeface="Arial" pitchFamily="34" charset="0"/>
              </a:rPr>
              <a:t>  </a:t>
            </a:r>
            <a:r>
              <a:rPr lang="en-US" altLang="ar-SA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Arial" pitchFamily="34" charset="0"/>
              </a:rPr>
              <a:t>I</a:t>
            </a:r>
            <a:r>
              <a:rPr lang="en-US" altLang="ar-SA" sz="2000" baseline="-25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Arial" pitchFamily="34" charset="0"/>
              </a:rPr>
              <a:t>2</a:t>
            </a:r>
            <a:endParaRPr lang="en-US" altLang="ar-SA" sz="20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176193" name="Text Box 68"/>
          <p:cNvSpPr txBox="1">
            <a:spLocks noChangeArrowheads="1"/>
          </p:cNvSpPr>
          <p:nvPr/>
        </p:nvSpPr>
        <p:spPr bwMode="auto">
          <a:xfrm>
            <a:off x="2743200" y="381000"/>
            <a:ext cx="457200" cy="45720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SA" sz="2400" dirty="0">
                <a:latin typeface="Times New Roman" pitchFamily="18" charset="0"/>
                <a:cs typeface="Arial" pitchFamily="34" charset="0"/>
              </a:rPr>
              <a:t>F</a:t>
            </a:r>
          </a:p>
        </p:txBody>
      </p:sp>
      <p:grpSp>
        <p:nvGrpSpPr>
          <p:cNvPr id="2" name="Group 56"/>
          <p:cNvGrpSpPr/>
          <p:nvPr/>
        </p:nvGrpSpPr>
        <p:grpSpPr>
          <a:xfrm>
            <a:off x="152400" y="381000"/>
            <a:ext cx="3108325" cy="5805517"/>
            <a:chOff x="644525" y="685800"/>
            <a:chExt cx="3108325" cy="5805517"/>
          </a:xfrm>
        </p:grpSpPr>
        <p:sp>
          <p:nvSpPr>
            <p:cNvPr id="176187" name="Line 62"/>
            <p:cNvSpPr>
              <a:spLocks noChangeShapeType="1"/>
            </p:cNvSpPr>
            <p:nvPr/>
          </p:nvSpPr>
          <p:spPr bwMode="auto">
            <a:xfrm>
              <a:off x="1192213" y="1177925"/>
              <a:ext cx="256063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188" name="Line 63"/>
            <p:cNvSpPr>
              <a:spLocks noChangeShapeType="1"/>
            </p:cNvSpPr>
            <p:nvPr/>
          </p:nvSpPr>
          <p:spPr bwMode="auto">
            <a:xfrm>
              <a:off x="3111500" y="812800"/>
              <a:ext cx="0" cy="566896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189" name="Text Box 64"/>
            <p:cNvSpPr txBox="1">
              <a:spLocks noChangeArrowheads="1"/>
            </p:cNvSpPr>
            <p:nvPr/>
          </p:nvSpPr>
          <p:spPr bwMode="auto">
            <a:xfrm>
              <a:off x="2651125" y="685800"/>
              <a:ext cx="549275" cy="457200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400" dirty="0">
                  <a:latin typeface="Times New Roman" pitchFamily="18" charset="0"/>
                  <a:cs typeface="Arial" pitchFamily="34" charset="0"/>
                </a:rPr>
                <a:t> </a:t>
              </a:r>
              <a:r>
                <a:rPr lang="en-US" altLang="ar-SA" sz="2400" dirty="0">
                  <a:latin typeface="Times New Roman" pitchFamily="18" charset="0"/>
                  <a:cs typeface="Arial" pitchFamily="34" charset="0"/>
                </a:rPr>
                <a:t>d</a:t>
              </a:r>
            </a:p>
          </p:txBody>
        </p:sp>
        <p:sp>
          <p:nvSpPr>
            <p:cNvPr id="176190" name="Text Box 65"/>
            <p:cNvSpPr txBox="1">
              <a:spLocks noChangeArrowheads="1"/>
            </p:cNvSpPr>
            <p:nvPr/>
          </p:nvSpPr>
          <p:spPr bwMode="auto">
            <a:xfrm>
              <a:off x="2193925" y="685800"/>
              <a:ext cx="549275" cy="457200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400" dirty="0">
                  <a:latin typeface="Times New Roman" pitchFamily="18" charset="0"/>
                  <a:cs typeface="Arial" pitchFamily="34" charset="0"/>
                </a:rPr>
                <a:t> </a:t>
              </a:r>
              <a:r>
                <a:rPr lang="en-US" altLang="ar-SA" sz="2400" dirty="0">
                  <a:latin typeface="Times New Roman" pitchFamily="18" charset="0"/>
                  <a:cs typeface="Arial" pitchFamily="34" charset="0"/>
                </a:rPr>
                <a:t>c</a:t>
              </a:r>
            </a:p>
          </p:txBody>
        </p:sp>
        <p:sp>
          <p:nvSpPr>
            <p:cNvPr id="176191" name="Text Box 66"/>
            <p:cNvSpPr txBox="1">
              <a:spLocks noChangeArrowheads="1"/>
            </p:cNvSpPr>
            <p:nvPr/>
          </p:nvSpPr>
          <p:spPr bwMode="auto">
            <a:xfrm>
              <a:off x="1649413" y="685800"/>
              <a:ext cx="639762" cy="457200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400" dirty="0">
                  <a:latin typeface="Times New Roman" pitchFamily="18" charset="0"/>
                  <a:cs typeface="Arial" pitchFamily="34" charset="0"/>
                </a:rPr>
                <a:t> </a:t>
              </a:r>
              <a:r>
                <a:rPr lang="en-US" altLang="ar-SA" sz="2400" dirty="0">
                  <a:latin typeface="Times New Roman" pitchFamily="18" charset="0"/>
                  <a:cs typeface="Arial" pitchFamily="34" charset="0"/>
                </a:rPr>
                <a:t>b</a:t>
              </a:r>
            </a:p>
          </p:txBody>
        </p:sp>
        <p:sp>
          <p:nvSpPr>
            <p:cNvPr id="176192" name="Text Box 67"/>
            <p:cNvSpPr txBox="1">
              <a:spLocks noChangeArrowheads="1"/>
            </p:cNvSpPr>
            <p:nvPr/>
          </p:nvSpPr>
          <p:spPr bwMode="auto">
            <a:xfrm>
              <a:off x="1192213" y="685800"/>
              <a:ext cx="549275" cy="457200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400" dirty="0">
                  <a:latin typeface="Times New Roman" pitchFamily="18" charset="0"/>
                  <a:cs typeface="Arial" pitchFamily="34" charset="0"/>
                </a:rPr>
                <a:t> </a:t>
              </a:r>
              <a:r>
                <a:rPr lang="en-US" altLang="ar-SA" sz="2400" dirty="0">
                  <a:latin typeface="Times New Roman" pitchFamily="18" charset="0"/>
                  <a:cs typeface="Arial" pitchFamily="34" charset="0"/>
                </a:rPr>
                <a:t>a</a:t>
              </a:r>
            </a:p>
          </p:txBody>
        </p:sp>
        <p:sp>
          <p:nvSpPr>
            <p:cNvPr id="176194" name="Text Box 69"/>
            <p:cNvSpPr txBox="1">
              <a:spLocks noChangeArrowheads="1"/>
            </p:cNvSpPr>
            <p:nvPr/>
          </p:nvSpPr>
          <p:spPr bwMode="auto">
            <a:xfrm>
              <a:off x="1192213" y="1270000"/>
              <a:ext cx="1920875" cy="2630488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>
                  <a:latin typeface="Times New Roman" pitchFamily="18" charset="0"/>
                  <a:cs typeface="Arial" pitchFamily="34" charset="0"/>
                </a:rPr>
                <a:t>  </a:t>
              </a:r>
              <a:r>
                <a:rPr lang="en-US" altLang="en-US" sz="1400">
                  <a:latin typeface="Times New Roman" pitchFamily="18" charset="0"/>
                  <a:cs typeface="Arial" pitchFamily="34" charset="0"/>
                </a:rPr>
                <a:t>0         0        0        0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1400">
                  <a:latin typeface="Times New Roman" pitchFamily="18" charset="0"/>
                  <a:cs typeface="Arial" pitchFamily="34" charset="0"/>
                </a:rPr>
                <a:t>   0         0        0        1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1400">
                  <a:latin typeface="Times New Roman" pitchFamily="18" charset="0"/>
                  <a:cs typeface="Arial" pitchFamily="34" charset="0"/>
                </a:rPr>
                <a:t>   0         0        1        0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1400">
                  <a:latin typeface="Times New Roman" pitchFamily="18" charset="0"/>
                  <a:cs typeface="Arial" pitchFamily="34" charset="0"/>
                </a:rPr>
                <a:t>   0         0        1        1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1400">
                  <a:latin typeface="Times New Roman" pitchFamily="18" charset="0"/>
                  <a:cs typeface="Arial" pitchFamily="34" charset="0"/>
                </a:rPr>
                <a:t>   0         1        0        0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1400">
                  <a:latin typeface="Times New Roman" pitchFamily="18" charset="0"/>
                  <a:cs typeface="Arial" pitchFamily="34" charset="0"/>
                </a:rPr>
                <a:t>   0         1        0        1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1400">
                  <a:latin typeface="Times New Roman" pitchFamily="18" charset="0"/>
                  <a:cs typeface="Arial" pitchFamily="34" charset="0"/>
                </a:rPr>
                <a:t>   0         1        1        0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1400">
                  <a:latin typeface="Times New Roman" pitchFamily="18" charset="0"/>
                  <a:cs typeface="Arial" pitchFamily="34" charset="0"/>
                </a:rPr>
                <a:t>   0         1        1        1 </a:t>
              </a:r>
            </a:p>
          </p:txBody>
        </p:sp>
        <p:sp>
          <p:nvSpPr>
            <p:cNvPr id="176195" name="Text Box 70"/>
            <p:cNvSpPr txBox="1">
              <a:spLocks noChangeArrowheads="1"/>
            </p:cNvSpPr>
            <p:nvPr/>
          </p:nvSpPr>
          <p:spPr bwMode="auto">
            <a:xfrm>
              <a:off x="1192213" y="3829050"/>
              <a:ext cx="1920875" cy="2630488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 dirty="0">
                  <a:latin typeface="Times New Roman" pitchFamily="18" charset="0"/>
                  <a:cs typeface="Arial" pitchFamily="34" charset="0"/>
                </a:rPr>
                <a:t>  </a:t>
              </a:r>
              <a:r>
                <a:rPr lang="en-US" altLang="en-US" sz="1400" dirty="0">
                  <a:latin typeface="Times New Roman" pitchFamily="18" charset="0"/>
                  <a:cs typeface="Arial" pitchFamily="34" charset="0"/>
                </a:rPr>
                <a:t>1         0        0        0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1400" dirty="0">
                  <a:latin typeface="Times New Roman" pitchFamily="18" charset="0"/>
                  <a:cs typeface="Arial" pitchFamily="34" charset="0"/>
                </a:rPr>
                <a:t>   1         0        0        1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1400" dirty="0">
                  <a:latin typeface="Times New Roman" pitchFamily="18" charset="0"/>
                  <a:cs typeface="Arial" pitchFamily="34" charset="0"/>
                </a:rPr>
                <a:t>   1         0        1        0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1400" dirty="0">
                  <a:latin typeface="Times New Roman" pitchFamily="18" charset="0"/>
                  <a:cs typeface="Arial" pitchFamily="34" charset="0"/>
                </a:rPr>
                <a:t>   1         0        1        1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1400" dirty="0">
                  <a:latin typeface="Times New Roman" pitchFamily="18" charset="0"/>
                  <a:cs typeface="Arial" pitchFamily="34" charset="0"/>
                </a:rPr>
                <a:t>   1         1        0        0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1400" dirty="0">
                  <a:latin typeface="Times New Roman" pitchFamily="18" charset="0"/>
                  <a:cs typeface="Arial" pitchFamily="34" charset="0"/>
                </a:rPr>
                <a:t>   1         1        0        1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1400" dirty="0">
                  <a:latin typeface="Times New Roman" pitchFamily="18" charset="0"/>
                  <a:cs typeface="Arial" pitchFamily="34" charset="0"/>
                </a:rPr>
                <a:t>   1         1        1        0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1400" dirty="0">
                  <a:latin typeface="Times New Roman" pitchFamily="18" charset="0"/>
                  <a:cs typeface="Arial" pitchFamily="34" charset="0"/>
                </a:rPr>
                <a:t>   1         1        1        1 </a:t>
              </a:r>
            </a:p>
          </p:txBody>
        </p:sp>
        <p:sp>
          <p:nvSpPr>
            <p:cNvPr id="176196" name="Text Box 71"/>
            <p:cNvSpPr txBox="1">
              <a:spLocks noChangeArrowheads="1"/>
            </p:cNvSpPr>
            <p:nvPr/>
          </p:nvSpPr>
          <p:spPr bwMode="auto">
            <a:xfrm>
              <a:off x="3203575" y="1268413"/>
              <a:ext cx="454025" cy="2662267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 dirty="0">
                  <a:latin typeface="Times New Roman" pitchFamily="18" charset="0"/>
                  <a:cs typeface="Arial" pitchFamily="34" charset="0"/>
                </a:rPr>
                <a:t>  </a:t>
              </a:r>
              <a:r>
                <a:rPr lang="en-US" altLang="en-US" sz="1400" dirty="0">
                  <a:latin typeface="Times New Roman" pitchFamily="18" charset="0"/>
                  <a:cs typeface="Arial" pitchFamily="34" charset="0"/>
                </a:rPr>
                <a:t>0              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1400" dirty="0">
                  <a:latin typeface="Times New Roman" pitchFamily="18" charset="0"/>
                  <a:cs typeface="Arial" pitchFamily="34" charset="0"/>
                </a:rPr>
                <a:t>   1                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1400" dirty="0">
                  <a:latin typeface="Times New Roman" pitchFamily="18" charset="0"/>
                  <a:cs typeface="Arial" pitchFamily="34" charset="0"/>
                </a:rPr>
                <a:t>   0                 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1400" dirty="0">
                  <a:latin typeface="Times New Roman" pitchFamily="18" charset="0"/>
                  <a:cs typeface="Arial" pitchFamily="34" charset="0"/>
                </a:rPr>
                <a:t>   1                 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1400" dirty="0">
                  <a:latin typeface="Times New Roman" pitchFamily="18" charset="0"/>
                  <a:cs typeface="Arial" pitchFamily="34" charset="0"/>
                </a:rPr>
                <a:t>  </a:t>
              </a:r>
              <a:r>
                <a:rPr lang="en-US" altLang="en-US" sz="1400" dirty="0" smtClean="0">
                  <a:latin typeface="Times New Roman" pitchFamily="18" charset="0"/>
                  <a:cs typeface="Arial" pitchFamily="34" charset="0"/>
                </a:rPr>
                <a:t> 0</a:t>
              </a:r>
              <a:endParaRPr lang="en-US" altLang="en-US" sz="1400" dirty="0">
                <a:latin typeface="Times New Roman" pitchFamily="18" charset="0"/>
                <a:cs typeface="Arial" pitchFamily="34" charset="0"/>
              </a:endParaRPr>
            </a:p>
            <a:p>
              <a:pPr>
                <a:spcBef>
                  <a:spcPct val="50000"/>
                </a:spcBef>
              </a:pPr>
              <a:r>
                <a:rPr lang="en-US" altLang="en-US" sz="1400" dirty="0">
                  <a:latin typeface="Times New Roman" pitchFamily="18" charset="0"/>
                  <a:cs typeface="Arial" pitchFamily="34" charset="0"/>
                </a:rPr>
                <a:t>   1                 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1400" dirty="0">
                  <a:latin typeface="Times New Roman" pitchFamily="18" charset="0"/>
                  <a:cs typeface="Arial" pitchFamily="34" charset="0"/>
                </a:rPr>
                <a:t>   1                 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1400" dirty="0">
                  <a:latin typeface="Times New Roman" pitchFamily="18" charset="0"/>
                  <a:cs typeface="Arial" pitchFamily="34" charset="0"/>
                </a:rPr>
                <a:t>   1                  </a:t>
              </a:r>
            </a:p>
          </p:txBody>
        </p:sp>
        <p:sp>
          <p:nvSpPr>
            <p:cNvPr id="176197" name="Text Box 72"/>
            <p:cNvSpPr txBox="1">
              <a:spLocks noChangeArrowheads="1"/>
            </p:cNvSpPr>
            <p:nvPr/>
          </p:nvSpPr>
          <p:spPr bwMode="auto">
            <a:xfrm>
              <a:off x="3203575" y="3829050"/>
              <a:ext cx="530225" cy="2662267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 dirty="0">
                  <a:latin typeface="Times New Roman" pitchFamily="18" charset="0"/>
                  <a:cs typeface="Arial" pitchFamily="34" charset="0"/>
                </a:rPr>
                <a:t>  </a:t>
              </a:r>
              <a:r>
                <a:rPr lang="en-US" altLang="en-US" sz="1400" dirty="0">
                  <a:latin typeface="Times New Roman" pitchFamily="18" charset="0"/>
                  <a:cs typeface="Arial" pitchFamily="34" charset="0"/>
                </a:rPr>
                <a:t>0               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1400" dirty="0">
                  <a:latin typeface="Times New Roman" pitchFamily="18" charset="0"/>
                  <a:cs typeface="Arial" pitchFamily="34" charset="0"/>
                </a:rPr>
                <a:t>   0                 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1400" dirty="0">
                  <a:latin typeface="Times New Roman" pitchFamily="18" charset="0"/>
                  <a:cs typeface="Arial" pitchFamily="34" charset="0"/>
                </a:rPr>
                <a:t>   1                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1400" dirty="0">
                  <a:latin typeface="Times New Roman" pitchFamily="18" charset="0"/>
                  <a:cs typeface="Arial" pitchFamily="34" charset="0"/>
                </a:rPr>
                <a:t>   1                 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1400" dirty="0">
                  <a:latin typeface="Times New Roman" pitchFamily="18" charset="0"/>
                  <a:cs typeface="Arial" pitchFamily="34" charset="0"/>
                </a:rPr>
                <a:t>   0                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1400" dirty="0">
                  <a:latin typeface="Times New Roman" pitchFamily="18" charset="0"/>
                  <a:cs typeface="Arial" pitchFamily="34" charset="0"/>
                </a:rPr>
                <a:t>   0                 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1400" dirty="0">
                  <a:latin typeface="Times New Roman" pitchFamily="18" charset="0"/>
                  <a:cs typeface="Arial" pitchFamily="34" charset="0"/>
                </a:rPr>
                <a:t>   0                 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1400" dirty="0">
                  <a:latin typeface="Times New Roman" pitchFamily="18" charset="0"/>
                  <a:cs typeface="Arial" pitchFamily="34" charset="0"/>
                </a:rPr>
                <a:t>   1          </a:t>
              </a:r>
            </a:p>
          </p:txBody>
        </p:sp>
        <p:sp>
          <p:nvSpPr>
            <p:cNvPr id="176198" name="Line 73"/>
            <p:cNvSpPr>
              <a:spLocks noChangeShapeType="1"/>
            </p:cNvSpPr>
            <p:nvPr/>
          </p:nvSpPr>
          <p:spPr bwMode="auto">
            <a:xfrm>
              <a:off x="2198688" y="812800"/>
              <a:ext cx="0" cy="566896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199" name="AutoShape 74"/>
            <p:cNvSpPr>
              <a:spLocks/>
            </p:cNvSpPr>
            <p:nvPr/>
          </p:nvSpPr>
          <p:spPr bwMode="auto">
            <a:xfrm>
              <a:off x="1192213" y="1452563"/>
              <a:ext cx="92075" cy="1095375"/>
            </a:xfrm>
            <a:prstGeom prst="leftBrace">
              <a:avLst>
                <a:gd name="adj1" fmla="val 99138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6200" name="AutoShape 75"/>
            <p:cNvSpPr>
              <a:spLocks/>
            </p:cNvSpPr>
            <p:nvPr/>
          </p:nvSpPr>
          <p:spPr bwMode="auto">
            <a:xfrm>
              <a:off x="1192213" y="2732088"/>
              <a:ext cx="92075" cy="1095375"/>
            </a:xfrm>
            <a:prstGeom prst="leftBrace">
              <a:avLst>
                <a:gd name="adj1" fmla="val 99138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6201" name="AutoShape 76"/>
            <p:cNvSpPr>
              <a:spLocks/>
            </p:cNvSpPr>
            <p:nvPr/>
          </p:nvSpPr>
          <p:spPr bwMode="auto">
            <a:xfrm>
              <a:off x="1192213" y="4013200"/>
              <a:ext cx="92075" cy="1095375"/>
            </a:xfrm>
            <a:prstGeom prst="leftBrace">
              <a:avLst>
                <a:gd name="adj1" fmla="val 99138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6202" name="AutoShape 77"/>
            <p:cNvSpPr>
              <a:spLocks/>
            </p:cNvSpPr>
            <p:nvPr/>
          </p:nvSpPr>
          <p:spPr bwMode="auto">
            <a:xfrm>
              <a:off x="1192213" y="5292725"/>
              <a:ext cx="92075" cy="1095375"/>
            </a:xfrm>
            <a:prstGeom prst="leftBrace">
              <a:avLst>
                <a:gd name="adj1" fmla="val 99138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6203" name="Text Box 78"/>
            <p:cNvSpPr txBox="1">
              <a:spLocks noChangeArrowheads="1"/>
            </p:cNvSpPr>
            <p:nvPr/>
          </p:nvSpPr>
          <p:spPr bwMode="auto">
            <a:xfrm>
              <a:off x="644525" y="5657850"/>
              <a:ext cx="549275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Arial" pitchFamily="34" charset="0"/>
                </a:rPr>
                <a:t>  </a:t>
              </a:r>
              <a:r>
                <a:rPr lang="en-US" altLang="ar-SA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Arial" pitchFamily="34" charset="0"/>
                </a:rPr>
                <a:t>I</a:t>
              </a:r>
              <a:r>
                <a:rPr lang="en-US" altLang="ar-SA" sz="2000" baseline="-25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Arial" pitchFamily="34" charset="0"/>
                </a:rPr>
                <a:t>3</a:t>
              </a:r>
              <a:endParaRPr lang="en-US" altLang="ar-SA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76204" name="Text Box 79"/>
            <p:cNvSpPr txBox="1">
              <a:spLocks noChangeArrowheads="1"/>
            </p:cNvSpPr>
            <p:nvPr/>
          </p:nvSpPr>
          <p:spPr bwMode="auto">
            <a:xfrm>
              <a:off x="644525" y="4378325"/>
              <a:ext cx="549275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 dirty="0">
                  <a:solidFill>
                    <a:schemeClr val="hlink"/>
                  </a:solidFill>
                  <a:latin typeface="Times New Roman" pitchFamily="18" charset="0"/>
                  <a:cs typeface="Arial" pitchFamily="34" charset="0"/>
                </a:rPr>
                <a:t> </a:t>
              </a:r>
              <a:r>
                <a:rPr lang="en-US" altLang="en-US" sz="2000" dirty="0">
                  <a:solidFill>
                    <a:srgbClr val="00B050"/>
                  </a:solidFill>
                  <a:latin typeface="Times New Roman" pitchFamily="18" charset="0"/>
                  <a:cs typeface="Arial" pitchFamily="34" charset="0"/>
                </a:rPr>
                <a:t> </a:t>
              </a:r>
              <a:r>
                <a:rPr lang="en-US" altLang="ar-SA" sz="2000" dirty="0">
                  <a:solidFill>
                    <a:srgbClr val="00B050"/>
                  </a:solidFill>
                  <a:latin typeface="Times New Roman" pitchFamily="18" charset="0"/>
                  <a:cs typeface="Arial" pitchFamily="34" charset="0"/>
                </a:rPr>
                <a:t>I</a:t>
              </a:r>
              <a:r>
                <a:rPr lang="en-US" altLang="ar-SA" sz="2000" baseline="-25000" dirty="0">
                  <a:solidFill>
                    <a:srgbClr val="00B050"/>
                  </a:solidFill>
                  <a:latin typeface="Times New Roman" pitchFamily="18" charset="0"/>
                  <a:cs typeface="Arial" pitchFamily="34" charset="0"/>
                </a:rPr>
                <a:t>2</a:t>
              </a:r>
              <a:endParaRPr lang="en-US" altLang="ar-SA" sz="2000" dirty="0">
                <a:solidFill>
                  <a:srgbClr val="00B050"/>
                </a:solidFill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76205" name="Text Box 80"/>
            <p:cNvSpPr txBox="1">
              <a:spLocks noChangeArrowheads="1"/>
            </p:cNvSpPr>
            <p:nvPr/>
          </p:nvSpPr>
          <p:spPr bwMode="auto">
            <a:xfrm>
              <a:off x="644525" y="3098800"/>
              <a:ext cx="549275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 dirty="0">
                  <a:solidFill>
                    <a:schemeClr val="hlink"/>
                  </a:solidFill>
                  <a:latin typeface="Times New Roman" pitchFamily="18" charset="0"/>
                  <a:cs typeface="Arial" pitchFamily="34" charset="0"/>
                </a:rPr>
                <a:t> </a:t>
              </a:r>
              <a:r>
                <a:rPr lang="en-US" altLang="en-US" sz="2000" dirty="0">
                  <a:solidFill>
                    <a:srgbClr val="FF0000"/>
                  </a:solidFill>
                  <a:latin typeface="Times New Roman" pitchFamily="18" charset="0"/>
                  <a:cs typeface="Arial" pitchFamily="34" charset="0"/>
                </a:rPr>
                <a:t> </a:t>
              </a:r>
              <a:r>
                <a:rPr lang="en-US" altLang="ar-SA" sz="2000" dirty="0">
                  <a:solidFill>
                    <a:srgbClr val="FF0000"/>
                  </a:solidFill>
                  <a:latin typeface="Times New Roman" pitchFamily="18" charset="0"/>
                  <a:cs typeface="Arial" pitchFamily="34" charset="0"/>
                </a:rPr>
                <a:t>I</a:t>
              </a:r>
              <a:r>
                <a:rPr lang="en-US" altLang="ar-SA" sz="2000" baseline="-25000" dirty="0">
                  <a:solidFill>
                    <a:srgbClr val="FF0000"/>
                  </a:solidFill>
                  <a:latin typeface="Times New Roman" pitchFamily="18" charset="0"/>
                  <a:cs typeface="Arial" pitchFamily="34" charset="0"/>
                </a:rPr>
                <a:t>1</a:t>
              </a:r>
              <a:endParaRPr lang="en-US" altLang="ar-SA" sz="2000" dirty="0">
                <a:solidFill>
                  <a:srgbClr val="FF0000"/>
                </a:solidFill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76206" name="Text Box 81"/>
            <p:cNvSpPr txBox="1">
              <a:spLocks noChangeArrowheads="1"/>
            </p:cNvSpPr>
            <p:nvPr/>
          </p:nvSpPr>
          <p:spPr bwMode="auto">
            <a:xfrm>
              <a:off x="644525" y="1817688"/>
              <a:ext cx="549275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>
                  <a:solidFill>
                    <a:schemeClr val="hlink"/>
                  </a:solidFill>
                  <a:latin typeface="Times New Roman" pitchFamily="18" charset="0"/>
                  <a:cs typeface="Arial" pitchFamily="34" charset="0"/>
                </a:rPr>
                <a:t>  </a:t>
              </a:r>
              <a:r>
                <a:rPr lang="en-US" altLang="ar-SA" sz="2000">
                  <a:solidFill>
                    <a:schemeClr val="hlink"/>
                  </a:solidFill>
                  <a:latin typeface="Times New Roman" pitchFamily="18" charset="0"/>
                  <a:cs typeface="Arial" pitchFamily="34" charset="0"/>
                </a:rPr>
                <a:t>I</a:t>
              </a:r>
              <a:r>
                <a:rPr lang="en-US" altLang="ar-SA" sz="2000" baseline="-25000">
                  <a:solidFill>
                    <a:schemeClr val="hlink"/>
                  </a:solidFill>
                  <a:latin typeface="Times New Roman" pitchFamily="18" charset="0"/>
                  <a:cs typeface="Arial" pitchFamily="34" charset="0"/>
                </a:rPr>
                <a:t>0</a:t>
              </a:r>
              <a:endParaRPr lang="en-US" altLang="ar-SA" sz="2000">
                <a:solidFill>
                  <a:schemeClr val="hlink"/>
                </a:solidFill>
                <a:latin typeface="Times New Roman" pitchFamily="18" charset="0"/>
                <a:cs typeface="Arial" pitchFamily="34" charset="0"/>
              </a:endParaRPr>
            </a:p>
          </p:txBody>
        </p:sp>
      </p:grpSp>
      <p:grpSp>
        <p:nvGrpSpPr>
          <p:cNvPr id="3" name="Group 55"/>
          <p:cNvGrpSpPr/>
          <p:nvPr/>
        </p:nvGrpSpPr>
        <p:grpSpPr>
          <a:xfrm>
            <a:off x="7680325" y="1524000"/>
            <a:ext cx="1311275" cy="2246769"/>
            <a:chOff x="6156325" y="4632325"/>
            <a:chExt cx="1692275" cy="2246769"/>
          </a:xfrm>
        </p:grpSpPr>
        <p:sp>
          <p:nvSpPr>
            <p:cNvPr id="215122" name="Text Box 82"/>
            <p:cNvSpPr txBox="1">
              <a:spLocks noChangeArrowheads="1"/>
            </p:cNvSpPr>
            <p:nvPr/>
          </p:nvSpPr>
          <p:spPr bwMode="auto">
            <a:xfrm>
              <a:off x="6443663" y="4632325"/>
              <a:ext cx="1404937" cy="2246769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dirty="0">
                  <a:solidFill>
                    <a:srgbClr val="3333FF"/>
                  </a:solidFill>
                  <a:latin typeface="Times New Roman" pitchFamily="18" charset="0"/>
                  <a:ea typeface="PMingLiU" pitchFamily="18" charset="-120"/>
                  <a:cs typeface="Lotus" pitchFamily="2" charset="-78"/>
                </a:rPr>
                <a:t>I</a:t>
              </a:r>
              <a:r>
                <a:rPr lang="en-US" sz="2000" baseline="-25000" dirty="0">
                  <a:solidFill>
                    <a:srgbClr val="3333FF"/>
                  </a:solidFill>
                  <a:latin typeface="Times New Roman" pitchFamily="18" charset="0"/>
                  <a:ea typeface="PMingLiU" pitchFamily="18" charset="-120"/>
                  <a:cs typeface="Lotus" pitchFamily="2" charset="-78"/>
                </a:rPr>
                <a:t>0</a:t>
              </a:r>
              <a:r>
                <a:rPr lang="en-US" sz="2000" dirty="0">
                  <a:solidFill>
                    <a:srgbClr val="3333FF"/>
                  </a:solidFill>
                  <a:latin typeface="Times New Roman" pitchFamily="18" charset="0"/>
                  <a:ea typeface="PMingLiU" pitchFamily="18" charset="-120"/>
                  <a:cs typeface="Lotus" pitchFamily="2" charset="-78"/>
                </a:rPr>
                <a:t>=d</a:t>
              </a:r>
              <a:r>
                <a:rPr lang="en-US" sz="2000" dirty="0">
                  <a:latin typeface="Times New Roman" pitchFamily="18" charset="0"/>
                  <a:ea typeface="PMingLiU" pitchFamily="18" charset="-120"/>
                  <a:cs typeface="Lotus" pitchFamily="2" charset="-78"/>
                </a:rPr>
                <a:t> </a:t>
              </a:r>
            </a:p>
            <a:p>
              <a:pPr>
                <a:spcBef>
                  <a:spcPct val="50000"/>
                </a:spcBef>
              </a:pPr>
              <a:r>
                <a:rPr lang="en-US" sz="2000" dirty="0">
                  <a:solidFill>
                    <a:srgbClr val="FF0000"/>
                  </a:solidFill>
                  <a:latin typeface="Times New Roman" pitchFamily="18" charset="0"/>
                  <a:ea typeface="PMingLiU" pitchFamily="18" charset="-120"/>
                  <a:cs typeface="Lotus" pitchFamily="2" charset="-78"/>
                </a:rPr>
                <a:t>I</a:t>
              </a:r>
              <a:r>
                <a:rPr lang="en-US" sz="2000" baseline="-25000" dirty="0">
                  <a:solidFill>
                    <a:srgbClr val="FF0000"/>
                  </a:solidFill>
                  <a:latin typeface="Times New Roman" pitchFamily="18" charset="0"/>
                  <a:ea typeface="PMingLiU" pitchFamily="18" charset="-120"/>
                  <a:cs typeface="Lotus" pitchFamily="2" charset="-78"/>
                </a:rPr>
                <a:t>1</a:t>
              </a:r>
              <a:r>
                <a:rPr lang="en-US" sz="2000" dirty="0">
                  <a:solidFill>
                    <a:srgbClr val="FF0000"/>
                  </a:solidFill>
                  <a:latin typeface="Times New Roman" pitchFamily="18" charset="0"/>
                  <a:ea typeface="PMingLiU" pitchFamily="18" charset="-120"/>
                  <a:cs typeface="Lotus" pitchFamily="2" charset="-78"/>
                </a:rPr>
                <a:t>= </a:t>
              </a:r>
              <a:r>
                <a:rPr lang="en-US" sz="2000" dirty="0" err="1">
                  <a:solidFill>
                    <a:srgbClr val="FF0000"/>
                  </a:solidFill>
                  <a:latin typeface="Times New Roman" pitchFamily="18" charset="0"/>
                  <a:ea typeface="PMingLiU" pitchFamily="18" charset="-120"/>
                  <a:cs typeface="Lotus" pitchFamily="2" charset="-78"/>
                </a:rPr>
                <a:t>d+c</a:t>
              </a:r>
              <a:r>
                <a:rPr lang="en-US" sz="2000" dirty="0">
                  <a:solidFill>
                    <a:srgbClr val="FF0000"/>
                  </a:solidFill>
                  <a:latin typeface="Times New Roman" pitchFamily="18" charset="0"/>
                  <a:ea typeface="PMingLiU" pitchFamily="18" charset="-120"/>
                  <a:cs typeface="Lotus" pitchFamily="2" charset="-78"/>
                </a:rPr>
                <a:t> </a:t>
              </a:r>
            </a:p>
            <a:p>
              <a:pPr>
                <a:spcBef>
                  <a:spcPct val="50000"/>
                </a:spcBef>
              </a:pPr>
              <a:r>
                <a:rPr lang="en-US" sz="2000" dirty="0" smtClean="0">
                  <a:solidFill>
                    <a:srgbClr val="00B050"/>
                  </a:solidFill>
                  <a:latin typeface="Times New Roman" pitchFamily="18" charset="0"/>
                  <a:ea typeface="PMingLiU" pitchFamily="18" charset="-120"/>
                  <a:cs typeface="Lotus" pitchFamily="2" charset="-78"/>
                </a:rPr>
                <a:t>I</a:t>
              </a:r>
              <a:r>
                <a:rPr lang="en-US" sz="2000" baseline="-25000" dirty="0" smtClean="0">
                  <a:solidFill>
                    <a:srgbClr val="00B050"/>
                  </a:solidFill>
                  <a:latin typeface="Times New Roman" pitchFamily="18" charset="0"/>
                  <a:ea typeface="PMingLiU" pitchFamily="18" charset="-120"/>
                  <a:cs typeface="Lotus" pitchFamily="2" charset="-78"/>
                </a:rPr>
                <a:t>3</a:t>
              </a:r>
              <a:r>
                <a:rPr lang="en-US" sz="2000" dirty="0" smtClean="0">
                  <a:solidFill>
                    <a:srgbClr val="00B050"/>
                  </a:solidFill>
                  <a:latin typeface="Times New Roman" pitchFamily="18" charset="0"/>
                  <a:ea typeface="PMingLiU" pitchFamily="18" charset="-120"/>
                  <a:cs typeface="Lotus" pitchFamily="2" charset="-78"/>
                </a:rPr>
                <a:t>=C</a:t>
              </a:r>
              <a:r>
                <a:rPr lang="en-US" sz="2000" dirty="0" smtClean="0">
                  <a:latin typeface="Times New Roman" pitchFamily="18" charset="0"/>
                  <a:ea typeface="PMingLiU" pitchFamily="18" charset="-120"/>
                  <a:cs typeface="Lotus" pitchFamily="2" charset="-78"/>
                </a:rPr>
                <a:t>  </a:t>
              </a:r>
              <a:endParaRPr lang="en-US" sz="2000" dirty="0">
                <a:latin typeface="Times New Roman" pitchFamily="18" charset="0"/>
                <a:ea typeface="PMingLiU" pitchFamily="18" charset="-120"/>
                <a:cs typeface="Lotus" pitchFamily="2" charset="-78"/>
              </a:endParaRPr>
            </a:p>
            <a:p>
              <a:pPr>
                <a:spcBef>
                  <a:spcPct val="50000"/>
                </a:spcBef>
              </a:pPr>
              <a:r>
                <a:rPr lang="en-US" sz="2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ea typeface="PMingLiU" pitchFamily="18" charset="-120"/>
                  <a:cs typeface="Lotus" pitchFamily="2" charset="-78"/>
                </a:rPr>
                <a:t>I</a:t>
              </a:r>
              <a:r>
                <a:rPr lang="en-US" sz="2000" baseline="-25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ea typeface="PMingLiU" pitchFamily="18" charset="-120"/>
                  <a:cs typeface="Lotus" pitchFamily="2" charset="-78"/>
                </a:rPr>
                <a:t>2</a:t>
              </a:r>
              <a:r>
                <a:rPr lang="en-US" sz="2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ea typeface="PMingLiU" pitchFamily="18" charset="-120"/>
                  <a:cs typeface="Lotus" pitchFamily="2" charset="-78"/>
                </a:rPr>
                <a:t>= </a:t>
              </a:r>
              <a:r>
                <a:rPr lang="en-US" sz="20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ea typeface="PMingLiU" pitchFamily="18" charset="-120"/>
                  <a:cs typeface="Lotus" pitchFamily="2" charset="-78"/>
                </a:rPr>
                <a:t>cd</a:t>
              </a:r>
              <a:endPara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PMingLiU" pitchFamily="18" charset="-120"/>
                <a:cs typeface="Lotus" pitchFamily="2" charset="-78"/>
              </a:endParaRPr>
            </a:p>
            <a:p>
              <a:pPr>
                <a:spcBef>
                  <a:spcPct val="50000"/>
                </a:spcBef>
              </a:pPr>
              <a:endParaRPr lang="en-US" sz="2000" dirty="0">
                <a:latin typeface="Times New Roman" pitchFamily="18" charset="0"/>
                <a:ea typeface="PMingLiU" pitchFamily="18" charset="-120"/>
                <a:cs typeface="Lotus" pitchFamily="2" charset="-78"/>
              </a:endParaRPr>
            </a:p>
          </p:txBody>
        </p:sp>
        <p:sp>
          <p:nvSpPr>
            <p:cNvPr id="215123" name="AutoShape 83"/>
            <p:cNvSpPr>
              <a:spLocks/>
            </p:cNvSpPr>
            <p:nvPr/>
          </p:nvSpPr>
          <p:spPr bwMode="auto">
            <a:xfrm>
              <a:off x="6156325" y="4652963"/>
              <a:ext cx="180975" cy="1873250"/>
            </a:xfrm>
            <a:prstGeom prst="leftBrace">
              <a:avLst>
                <a:gd name="adj1" fmla="val 86257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" name="Group 57"/>
          <p:cNvGrpSpPr/>
          <p:nvPr/>
        </p:nvGrpSpPr>
        <p:grpSpPr>
          <a:xfrm>
            <a:off x="4343400" y="3962400"/>
            <a:ext cx="4191000" cy="2656186"/>
            <a:chOff x="1403991" y="2147888"/>
            <a:chExt cx="5911209" cy="3794014"/>
          </a:xfrm>
        </p:grpSpPr>
        <p:sp>
          <p:nvSpPr>
            <p:cNvPr id="59" name="Rectangle 2"/>
            <p:cNvSpPr>
              <a:spLocks noChangeArrowheads="1"/>
            </p:cNvSpPr>
            <p:nvPr/>
          </p:nvSpPr>
          <p:spPr bwMode="auto">
            <a:xfrm>
              <a:off x="4479925" y="2147888"/>
              <a:ext cx="1828800" cy="2925762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1600"/>
            </a:p>
          </p:txBody>
        </p:sp>
        <p:sp>
          <p:nvSpPr>
            <p:cNvPr id="60" name="Text Box 3"/>
            <p:cNvSpPr txBox="1">
              <a:spLocks noChangeArrowheads="1"/>
            </p:cNvSpPr>
            <p:nvPr/>
          </p:nvSpPr>
          <p:spPr bwMode="auto">
            <a:xfrm>
              <a:off x="5029200" y="2697163"/>
              <a:ext cx="1187449" cy="1105596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1600">
                  <a:latin typeface="Times New Roman" pitchFamily="18" charset="0"/>
                  <a:cs typeface="Arial" pitchFamily="34" charset="0"/>
                </a:rPr>
                <a:t>MUX</a:t>
              </a:r>
            </a:p>
            <a:p>
              <a:pPr>
                <a:spcBef>
                  <a:spcPct val="50000"/>
                </a:spcBef>
              </a:pPr>
              <a:endParaRPr lang="en-US" altLang="en-US" sz="16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61" name="Text Box 4"/>
            <p:cNvSpPr txBox="1">
              <a:spLocks noChangeArrowheads="1"/>
            </p:cNvSpPr>
            <p:nvPr/>
          </p:nvSpPr>
          <p:spPr bwMode="auto">
            <a:xfrm>
              <a:off x="5029200" y="3611563"/>
              <a:ext cx="1189038" cy="528763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1600">
                  <a:latin typeface="Times New Roman" pitchFamily="18" charset="0"/>
                  <a:cs typeface="Arial" pitchFamily="34" charset="0"/>
                </a:rPr>
                <a:t>4 </a:t>
              </a:r>
              <a:r>
                <a:rPr lang="fa-IR" sz="1600">
                  <a:latin typeface="Times New Roman" pitchFamily="18" charset="0"/>
                  <a:cs typeface="Times New Roman" pitchFamily="18" charset="0"/>
                </a:rPr>
                <a:t>×</a:t>
              </a:r>
              <a:r>
                <a:rPr lang="en-US" altLang="en-US" sz="1600">
                  <a:latin typeface="Times New Roman" pitchFamily="18" charset="0"/>
                  <a:cs typeface="Times New Roman" pitchFamily="18" charset="0"/>
                </a:rPr>
                <a:t> 1</a:t>
              </a:r>
              <a:endParaRPr lang="en-US" sz="16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2" name="Line 5"/>
            <p:cNvSpPr>
              <a:spLocks noChangeShapeType="1"/>
            </p:cNvSpPr>
            <p:nvPr/>
          </p:nvSpPr>
          <p:spPr bwMode="auto">
            <a:xfrm>
              <a:off x="1828800" y="2514600"/>
              <a:ext cx="2651125" cy="15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600"/>
            </a:p>
          </p:txBody>
        </p:sp>
        <p:sp>
          <p:nvSpPr>
            <p:cNvPr id="63" name="Text Box 6"/>
            <p:cNvSpPr txBox="1">
              <a:spLocks noChangeArrowheads="1"/>
            </p:cNvSpPr>
            <p:nvPr/>
          </p:nvSpPr>
          <p:spPr bwMode="auto">
            <a:xfrm>
              <a:off x="1403991" y="2239962"/>
              <a:ext cx="537383" cy="483580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1600" dirty="0" smtClean="0">
                  <a:latin typeface="Times New Roman" pitchFamily="18" charset="0"/>
                  <a:cs typeface="Arial" pitchFamily="34" charset="0"/>
                </a:rPr>
                <a:t>d</a:t>
              </a:r>
              <a:endParaRPr lang="en-US" altLang="ar-SA" sz="1600" dirty="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64" name="Line 7"/>
            <p:cNvSpPr>
              <a:spLocks noChangeShapeType="1"/>
            </p:cNvSpPr>
            <p:nvPr/>
          </p:nvSpPr>
          <p:spPr bwMode="auto">
            <a:xfrm>
              <a:off x="2468563" y="2514600"/>
              <a:ext cx="0" cy="5476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1600"/>
            </a:p>
          </p:txBody>
        </p:sp>
        <p:sp>
          <p:nvSpPr>
            <p:cNvPr id="65" name="Text Box 8"/>
            <p:cNvSpPr txBox="1">
              <a:spLocks noChangeArrowheads="1"/>
            </p:cNvSpPr>
            <p:nvPr/>
          </p:nvSpPr>
          <p:spPr bwMode="auto">
            <a:xfrm>
              <a:off x="1403991" y="3154363"/>
              <a:ext cx="403495" cy="528762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ar-SA" sz="1600" dirty="0">
                  <a:latin typeface="Times New Roman" pitchFamily="18" charset="0"/>
                  <a:cs typeface="Arial" pitchFamily="34" charset="0"/>
                </a:rPr>
                <a:t>c</a:t>
              </a:r>
            </a:p>
          </p:txBody>
        </p:sp>
        <p:sp>
          <p:nvSpPr>
            <p:cNvPr id="66" name="Line 9"/>
            <p:cNvSpPr>
              <a:spLocks noChangeShapeType="1"/>
            </p:cNvSpPr>
            <p:nvPr/>
          </p:nvSpPr>
          <p:spPr bwMode="auto">
            <a:xfrm>
              <a:off x="1828800" y="3429000"/>
              <a:ext cx="1189038" cy="15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1600"/>
            </a:p>
          </p:txBody>
        </p:sp>
        <p:sp>
          <p:nvSpPr>
            <p:cNvPr id="67" name="Line 10"/>
            <p:cNvSpPr>
              <a:spLocks noChangeShapeType="1"/>
            </p:cNvSpPr>
            <p:nvPr/>
          </p:nvSpPr>
          <p:spPr bwMode="auto">
            <a:xfrm>
              <a:off x="2468563" y="3062288"/>
              <a:ext cx="549275" cy="158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1600"/>
            </a:p>
          </p:txBody>
        </p:sp>
        <p:grpSp>
          <p:nvGrpSpPr>
            <p:cNvPr id="5" name="Group 67"/>
            <p:cNvGrpSpPr>
              <a:grpSpLocks/>
            </p:cNvGrpSpPr>
            <p:nvPr/>
          </p:nvGrpSpPr>
          <p:grpSpPr bwMode="auto">
            <a:xfrm>
              <a:off x="2925763" y="2971800"/>
              <a:ext cx="549275" cy="549275"/>
              <a:chOff x="2688" y="1488"/>
              <a:chExt cx="432" cy="384"/>
            </a:xfrm>
          </p:grpSpPr>
          <p:sp>
            <p:nvSpPr>
              <p:cNvPr id="88" name="Arc 12"/>
              <p:cNvSpPr>
                <a:spLocks/>
              </p:cNvSpPr>
              <p:nvPr/>
            </p:nvSpPr>
            <p:spPr bwMode="auto">
              <a:xfrm>
                <a:off x="2688" y="1488"/>
                <a:ext cx="96" cy="383"/>
              </a:xfrm>
              <a:custGeom>
                <a:avLst/>
                <a:gdLst>
                  <a:gd name="T0" fmla="*/ 0 w 21600"/>
                  <a:gd name="T1" fmla="*/ 0 h 43154"/>
                  <a:gd name="T2" fmla="*/ 6 w 21600"/>
                  <a:gd name="T3" fmla="*/ 383 h 43154"/>
                  <a:gd name="T4" fmla="*/ 0 w 21600"/>
                  <a:gd name="T5" fmla="*/ 192 h 43154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3154"/>
                  <a:gd name="T11" fmla="*/ 21600 w 21600"/>
                  <a:gd name="T12" fmla="*/ 43154 h 4315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3154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2980"/>
                      <a:pt x="12769" y="42409"/>
                      <a:pt x="1412" y="43153"/>
                    </a:cubicBezTo>
                  </a:path>
                  <a:path w="21600" h="43154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2980"/>
                      <a:pt x="12769" y="42409"/>
                      <a:pt x="1412" y="43153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89" name="Arc 13"/>
              <p:cNvSpPr>
                <a:spLocks/>
              </p:cNvSpPr>
              <p:nvPr/>
            </p:nvSpPr>
            <p:spPr bwMode="auto">
              <a:xfrm>
                <a:off x="2688" y="1488"/>
                <a:ext cx="432" cy="384"/>
              </a:xfrm>
              <a:custGeom>
                <a:avLst/>
                <a:gdLst>
                  <a:gd name="T0" fmla="*/ 0 w 21600"/>
                  <a:gd name="T1" fmla="*/ 0 h 43189"/>
                  <a:gd name="T2" fmla="*/ 14 w 21600"/>
                  <a:gd name="T3" fmla="*/ 384 h 43189"/>
                  <a:gd name="T4" fmla="*/ 0 w 21600"/>
                  <a:gd name="T5" fmla="*/ 192 h 43189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3189"/>
                  <a:gd name="T11" fmla="*/ 21600 w 21600"/>
                  <a:gd name="T12" fmla="*/ 43189 h 4318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3189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256"/>
                      <a:pt x="12350" y="42810"/>
                      <a:pt x="699" y="43188"/>
                    </a:cubicBezTo>
                  </a:path>
                  <a:path w="21600" h="43189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256"/>
                      <a:pt x="12350" y="42810"/>
                      <a:pt x="699" y="43188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</p:grpSp>
        <p:sp>
          <p:nvSpPr>
            <p:cNvPr id="69" name="Line 14"/>
            <p:cNvSpPr>
              <a:spLocks noChangeShapeType="1"/>
            </p:cNvSpPr>
            <p:nvPr/>
          </p:nvSpPr>
          <p:spPr bwMode="auto">
            <a:xfrm>
              <a:off x="3475038" y="3244850"/>
              <a:ext cx="1004887" cy="15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600"/>
            </a:p>
          </p:txBody>
        </p:sp>
        <p:sp>
          <p:nvSpPr>
            <p:cNvPr id="70" name="Line 15"/>
            <p:cNvSpPr>
              <a:spLocks noChangeShapeType="1"/>
            </p:cNvSpPr>
            <p:nvPr/>
          </p:nvSpPr>
          <p:spPr bwMode="auto">
            <a:xfrm>
              <a:off x="2468563" y="3429000"/>
              <a:ext cx="0" cy="5476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1600"/>
            </a:p>
          </p:txBody>
        </p:sp>
        <p:sp>
          <p:nvSpPr>
            <p:cNvPr id="71" name="Line 16"/>
            <p:cNvSpPr>
              <a:spLocks noChangeShapeType="1"/>
            </p:cNvSpPr>
            <p:nvPr/>
          </p:nvSpPr>
          <p:spPr bwMode="auto">
            <a:xfrm>
              <a:off x="2468563" y="3976688"/>
              <a:ext cx="2011362" cy="158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600"/>
            </a:p>
          </p:txBody>
        </p:sp>
        <p:sp>
          <p:nvSpPr>
            <p:cNvPr id="72" name="AutoShape 17"/>
            <p:cNvSpPr>
              <a:spLocks noChangeArrowheads="1"/>
            </p:cNvSpPr>
            <p:nvPr/>
          </p:nvSpPr>
          <p:spPr bwMode="auto">
            <a:xfrm>
              <a:off x="3017838" y="4343400"/>
              <a:ext cx="457200" cy="455613"/>
            </a:xfrm>
            <a:prstGeom prst="flowChartDelay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altLang="en-US" sz="16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73" name="Line 18"/>
            <p:cNvSpPr>
              <a:spLocks noChangeShapeType="1"/>
            </p:cNvSpPr>
            <p:nvPr/>
          </p:nvSpPr>
          <p:spPr bwMode="auto">
            <a:xfrm>
              <a:off x="2468563" y="3976688"/>
              <a:ext cx="0" cy="73183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1600"/>
            </a:p>
          </p:txBody>
        </p:sp>
        <p:sp>
          <p:nvSpPr>
            <p:cNvPr id="74" name="Line 19"/>
            <p:cNvSpPr>
              <a:spLocks noChangeShapeType="1"/>
            </p:cNvSpPr>
            <p:nvPr/>
          </p:nvSpPr>
          <p:spPr bwMode="auto">
            <a:xfrm>
              <a:off x="2743200" y="3062288"/>
              <a:ext cx="0" cy="13716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1600"/>
            </a:p>
          </p:txBody>
        </p:sp>
        <p:sp>
          <p:nvSpPr>
            <p:cNvPr id="75" name="Line 20"/>
            <p:cNvSpPr>
              <a:spLocks noChangeShapeType="1"/>
            </p:cNvSpPr>
            <p:nvPr/>
          </p:nvSpPr>
          <p:spPr bwMode="auto">
            <a:xfrm>
              <a:off x="2468563" y="4708525"/>
              <a:ext cx="549275" cy="15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1600"/>
            </a:p>
          </p:txBody>
        </p:sp>
        <p:sp>
          <p:nvSpPr>
            <p:cNvPr id="76" name="Line 21"/>
            <p:cNvSpPr>
              <a:spLocks noChangeShapeType="1"/>
            </p:cNvSpPr>
            <p:nvPr/>
          </p:nvSpPr>
          <p:spPr bwMode="auto">
            <a:xfrm>
              <a:off x="2743200" y="4433888"/>
              <a:ext cx="274638" cy="158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1600"/>
            </a:p>
          </p:txBody>
        </p:sp>
        <p:sp>
          <p:nvSpPr>
            <p:cNvPr id="77" name="Line 22"/>
            <p:cNvSpPr>
              <a:spLocks noChangeShapeType="1"/>
            </p:cNvSpPr>
            <p:nvPr/>
          </p:nvSpPr>
          <p:spPr bwMode="auto">
            <a:xfrm>
              <a:off x="3475038" y="4616450"/>
              <a:ext cx="1004887" cy="15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600"/>
            </a:p>
          </p:txBody>
        </p:sp>
        <p:sp>
          <p:nvSpPr>
            <p:cNvPr id="78" name="Text Box 23"/>
            <p:cNvSpPr txBox="1">
              <a:spLocks noChangeArrowheads="1"/>
            </p:cNvSpPr>
            <p:nvPr/>
          </p:nvSpPr>
          <p:spPr bwMode="auto">
            <a:xfrm>
              <a:off x="4571999" y="2330450"/>
              <a:ext cx="457199" cy="528763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altLang="en-US" sz="16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79" name="Text Box 24"/>
            <p:cNvSpPr txBox="1">
              <a:spLocks noChangeArrowheads="1"/>
            </p:cNvSpPr>
            <p:nvPr/>
          </p:nvSpPr>
          <p:spPr bwMode="auto">
            <a:xfrm>
              <a:off x="4571999" y="2330450"/>
              <a:ext cx="549275" cy="528763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1600">
                  <a:solidFill>
                    <a:schemeClr val="hlink"/>
                  </a:solidFill>
                  <a:latin typeface="Times New Roman" pitchFamily="18" charset="0"/>
                  <a:cs typeface="Arial" pitchFamily="34" charset="0"/>
                </a:rPr>
                <a:t>I</a:t>
              </a:r>
              <a:r>
                <a:rPr lang="en-US" altLang="ar-SA" sz="1600" baseline="-25000">
                  <a:solidFill>
                    <a:schemeClr val="hlink"/>
                  </a:solidFill>
                  <a:latin typeface="Times New Roman" pitchFamily="18" charset="0"/>
                  <a:cs typeface="Arial" pitchFamily="34" charset="0"/>
                </a:rPr>
                <a:t>0</a:t>
              </a:r>
              <a:endParaRPr lang="en-US" altLang="ar-SA" sz="1600">
                <a:solidFill>
                  <a:schemeClr val="hlink"/>
                </a:solidFill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80" name="Text Box 25"/>
            <p:cNvSpPr txBox="1">
              <a:spLocks noChangeArrowheads="1"/>
            </p:cNvSpPr>
            <p:nvPr/>
          </p:nvSpPr>
          <p:spPr bwMode="auto">
            <a:xfrm>
              <a:off x="4571998" y="4343400"/>
              <a:ext cx="549276" cy="483580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1600" dirty="0">
                  <a:solidFill>
                    <a:srgbClr val="00B050"/>
                  </a:solidFill>
                  <a:latin typeface="Times New Roman" pitchFamily="18" charset="0"/>
                  <a:cs typeface="Arial" pitchFamily="34" charset="0"/>
                </a:rPr>
                <a:t>I</a:t>
              </a:r>
              <a:r>
                <a:rPr lang="en-US" altLang="ar-SA" sz="1600" baseline="-25000" dirty="0">
                  <a:solidFill>
                    <a:srgbClr val="00B050"/>
                  </a:solidFill>
                  <a:latin typeface="Times New Roman" pitchFamily="18" charset="0"/>
                  <a:cs typeface="Arial" pitchFamily="34" charset="0"/>
                </a:rPr>
                <a:t>3</a:t>
              </a:r>
              <a:endParaRPr lang="en-US" altLang="ar-SA" sz="1600" dirty="0">
                <a:solidFill>
                  <a:srgbClr val="00B050"/>
                </a:solidFill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81" name="Text Box 26"/>
            <p:cNvSpPr txBox="1">
              <a:spLocks noChangeArrowheads="1"/>
            </p:cNvSpPr>
            <p:nvPr/>
          </p:nvSpPr>
          <p:spPr bwMode="auto">
            <a:xfrm>
              <a:off x="4571998" y="3702051"/>
              <a:ext cx="549276" cy="483580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Arial" pitchFamily="34" charset="0"/>
                </a:rPr>
                <a:t>I</a:t>
              </a:r>
              <a:r>
                <a:rPr lang="en-US" altLang="ar-SA" sz="1600" baseline="-25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Arial" pitchFamily="34" charset="0"/>
                </a:rPr>
                <a:t>2</a:t>
              </a:r>
              <a:endParaRPr lang="en-US" altLang="ar-SA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82" name="Text Box 27"/>
            <p:cNvSpPr txBox="1">
              <a:spLocks noChangeArrowheads="1"/>
            </p:cNvSpPr>
            <p:nvPr/>
          </p:nvSpPr>
          <p:spPr bwMode="auto">
            <a:xfrm>
              <a:off x="4571998" y="2971801"/>
              <a:ext cx="915988" cy="483580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1600" dirty="0">
                  <a:solidFill>
                    <a:srgbClr val="FF0000"/>
                  </a:solidFill>
                  <a:latin typeface="Times New Roman" pitchFamily="18" charset="0"/>
                  <a:cs typeface="Arial" pitchFamily="34" charset="0"/>
                </a:rPr>
                <a:t>I</a:t>
              </a:r>
              <a:r>
                <a:rPr lang="en-US" altLang="ar-SA" sz="1600" baseline="-25000" dirty="0">
                  <a:solidFill>
                    <a:srgbClr val="FF0000"/>
                  </a:solidFill>
                  <a:latin typeface="Times New Roman" pitchFamily="18" charset="0"/>
                  <a:cs typeface="Arial" pitchFamily="34" charset="0"/>
                </a:rPr>
                <a:t>1</a:t>
              </a:r>
              <a:endParaRPr lang="en-US" altLang="ar-SA" sz="1600" dirty="0">
                <a:solidFill>
                  <a:srgbClr val="FF0000"/>
                </a:solidFill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83" name="Line 28"/>
            <p:cNvSpPr>
              <a:spLocks noChangeShapeType="1"/>
            </p:cNvSpPr>
            <p:nvPr/>
          </p:nvSpPr>
          <p:spPr bwMode="auto">
            <a:xfrm>
              <a:off x="6308725" y="3519488"/>
              <a:ext cx="1006475" cy="158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600"/>
            </a:p>
          </p:txBody>
        </p:sp>
        <p:sp>
          <p:nvSpPr>
            <p:cNvPr id="84" name="Text Box 29"/>
            <p:cNvSpPr txBox="1">
              <a:spLocks noChangeArrowheads="1"/>
            </p:cNvSpPr>
            <p:nvPr/>
          </p:nvSpPr>
          <p:spPr bwMode="auto">
            <a:xfrm>
              <a:off x="6492875" y="2971801"/>
              <a:ext cx="730250" cy="528763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1600">
                  <a:latin typeface="Times New Roman" pitchFamily="18" charset="0"/>
                  <a:cs typeface="Arial" pitchFamily="34" charset="0"/>
                </a:rPr>
                <a:t>  </a:t>
              </a:r>
              <a:r>
                <a:rPr lang="en-US" altLang="ar-SA" sz="1600">
                  <a:latin typeface="Times New Roman" pitchFamily="18" charset="0"/>
                  <a:cs typeface="Arial" pitchFamily="34" charset="0"/>
                </a:rPr>
                <a:t>F</a:t>
              </a:r>
            </a:p>
          </p:txBody>
        </p:sp>
        <p:sp>
          <p:nvSpPr>
            <p:cNvPr id="85" name="Line 30"/>
            <p:cNvSpPr>
              <a:spLocks noChangeShapeType="1"/>
            </p:cNvSpPr>
            <p:nvPr/>
          </p:nvSpPr>
          <p:spPr bwMode="auto">
            <a:xfrm flipV="1">
              <a:off x="5121275" y="5073650"/>
              <a:ext cx="0" cy="36671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600"/>
            </a:p>
          </p:txBody>
        </p:sp>
        <p:sp>
          <p:nvSpPr>
            <p:cNvPr id="86" name="Line 31"/>
            <p:cNvSpPr>
              <a:spLocks noChangeShapeType="1"/>
            </p:cNvSpPr>
            <p:nvPr/>
          </p:nvSpPr>
          <p:spPr bwMode="auto">
            <a:xfrm flipV="1">
              <a:off x="5761038" y="5073650"/>
              <a:ext cx="0" cy="36671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600"/>
            </a:p>
          </p:txBody>
        </p:sp>
        <p:sp>
          <p:nvSpPr>
            <p:cNvPr id="87" name="Text Box 32"/>
            <p:cNvSpPr txBox="1">
              <a:spLocks noChangeArrowheads="1"/>
            </p:cNvSpPr>
            <p:nvPr/>
          </p:nvSpPr>
          <p:spPr bwMode="auto">
            <a:xfrm>
              <a:off x="4551502" y="5413140"/>
              <a:ext cx="2011363" cy="528762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1600" dirty="0">
                  <a:latin typeface="Times New Roman" pitchFamily="18" charset="0"/>
                  <a:cs typeface="Arial" pitchFamily="34" charset="0"/>
                </a:rPr>
                <a:t>     </a:t>
              </a:r>
              <a:r>
                <a:rPr lang="en-US" altLang="ar-SA" sz="1600" dirty="0">
                  <a:latin typeface="Times New Roman" pitchFamily="18" charset="0"/>
                  <a:cs typeface="Arial" pitchFamily="34" charset="0"/>
                </a:rPr>
                <a:t>a        b</a:t>
              </a:r>
            </a:p>
          </p:txBody>
        </p:sp>
      </p:grpSp>
      <p:graphicFrame>
        <p:nvGraphicFramePr>
          <p:cNvPr id="134145" name="Object 1"/>
          <p:cNvGraphicFramePr>
            <a:graphicFrameLocks noChangeAspect="1"/>
          </p:cNvGraphicFramePr>
          <p:nvPr/>
        </p:nvGraphicFramePr>
        <p:xfrm>
          <a:off x="3536950" y="136525"/>
          <a:ext cx="5284788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88" name="Equation" r:id="rId3" imgW="2209680" imgH="203040" progId="Equation.3">
                  <p:embed/>
                </p:oleObj>
              </mc:Choice>
              <mc:Fallback>
                <p:oleObj name="Equation" r:id="rId3" imgW="2209680" imgH="2030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36950" y="136525"/>
                        <a:ext cx="5284788" cy="48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0" name="Text Box 86"/>
          <p:cNvSpPr txBox="1">
            <a:spLocks noChangeArrowheads="1"/>
          </p:cNvSpPr>
          <p:nvPr/>
        </p:nvSpPr>
        <p:spPr bwMode="auto">
          <a:xfrm>
            <a:off x="6858000" y="5712023"/>
            <a:ext cx="838199" cy="307777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SA" sz="1400" dirty="0" smtClean="0">
                <a:latin typeface="Times New Roman" pitchFamily="18" charset="0"/>
                <a:cs typeface="Arial" pitchFamily="34" charset="0"/>
              </a:rPr>
              <a:t>S</a:t>
            </a:r>
            <a:r>
              <a:rPr lang="en-US" altLang="ar-SA" sz="1400" baseline="-25000" dirty="0" smtClean="0">
                <a:latin typeface="Times New Roman" pitchFamily="18" charset="0"/>
                <a:cs typeface="Arial" pitchFamily="34" charset="0"/>
              </a:rPr>
              <a:t>1       </a:t>
            </a:r>
            <a:r>
              <a:rPr lang="en-US" altLang="ar-SA" sz="1400" dirty="0" smtClean="0">
                <a:latin typeface="Times New Roman" pitchFamily="18" charset="0"/>
                <a:cs typeface="Arial" pitchFamily="34" charset="0"/>
              </a:rPr>
              <a:t>S</a:t>
            </a:r>
            <a:r>
              <a:rPr lang="en-US" altLang="ar-SA" sz="1400" baseline="-25000" dirty="0" smtClean="0">
                <a:latin typeface="Times New Roman" pitchFamily="18" charset="0"/>
                <a:cs typeface="Arial" pitchFamily="34" charset="0"/>
              </a:rPr>
              <a:t>0</a:t>
            </a:r>
            <a:endParaRPr lang="en-US" altLang="ar-SA" sz="1400" dirty="0">
              <a:latin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Text Box 2"/>
          <p:cNvSpPr txBox="1">
            <a:spLocks noChangeArrowheads="1"/>
          </p:cNvSpPr>
          <p:nvPr/>
        </p:nvSpPr>
        <p:spPr bwMode="auto">
          <a:xfrm>
            <a:off x="990600" y="228600"/>
            <a:ext cx="7954962" cy="5847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  <a:defRPr/>
            </a:pPr>
            <a:r>
              <a:rPr lang="fa-IR" altLang="ar-SA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B Titr" pitchFamily="2" charset="-78"/>
              </a:rPr>
              <a:t>- دي </a:t>
            </a:r>
            <a:r>
              <a:rPr lang="fa-IR" altLang="ar-SA" sz="3200" b="1" dirty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B Titr" pitchFamily="2" charset="-78"/>
              </a:rPr>
              <a:t>مالتي پلكسر( پخش كننده داده ورودي)</a:t>
            </a:r>
            <a:endParaRPr lang="en-US" altLang="ar-SA" sz="3200" b="1" dirty="0">
              <a:solidFill>
                <a:srgbClr val="070E9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+mj-ea"/>
              <a:cs typeface="B Titr" pitchFamily="2" charset="-78"/>
            </a:endParaRPr>
          </a:p>
        </p:txBody>
      </p:sp>
      <p:sp>
        <p:nvSpPr>
          <p:cNvPr id="178179" name="Text Box 3"/>
          <p:cNvSpPr txBox="1">
            <a:spLocks noChangeArrowheads="1"/>
          </p:cNvSpPr>
          <p:nvPr/>
        </p:nvSpPr>
        <p:spPr bwMode="auto">
          <a:xfrm>
            <a:off x="4800600" y="1143000"/>
            <a:ext cx="3962400" cy="138499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rtl="1">
              <a:spcBef>
                <a:spcPct val="50000"/>
              </a:spcBef>
              <a:buFont typeface="Wingdings" pitchFamily="2" charset="2"/>
              <a:buChar char="q"/>
            </a:pPr>
            <a:r>
              <a:rPr lang="fa-IR" sz="2800" dirty="0" smtClean="0">
                <a:latin typeface="Times New Roman" pitchFamily="18" charset="0"/>
                <a:cs typeface="B Lotus" pitchFamily="2" charset="-78"/>
              </a:rPr>
              <a:t> يك </a:t>
            </a:r>
            <a:r>
              <a:rPr lang="fa-IR" sz="2800" dirty="0">
                <a:latin typeface="Times New Roman" pitchFamily="18" charset="0"/>
                <a:cs typeface="B Lotus" pitchFamily="2" charset="-78"/>
              </a:rPr>
              <a:t>مدار منطقي تركيبي </a:t>
            </a:r>
            <a:r>
              <a:rPr lang="fa-IR" sz="2800" dirty="0" smtClean="0">
                <a:latin typeface="Times New Roman" pitchFamily="18" charset="0"/>
                <a:cs typeface="B Lotus" pitchFamily="2" charset="-78"/>
              </a:rPr>
              <a:t>كه یک خط ورودي </a:t>
            </a:r>
            <a:r>
              <a:rPr lang="fa-IR" sz="2800" dirty="0">
                <a:latin typeface="Times New Roman" pitchFamily="18" charset="0"/>
                <a:cs typeface="B Lotus" pitchFamily="2" charset="-78"/>
              </a:rPr>
              <a:t>را به يكي از </a:t>
            </a:r>
            <a:r>
              <a:rPr lang="en-US" sz="2800" dirty="0">
                <a:latin typeface="Times New Roman" pitchFamily="18" charset="0"/>
                <a:cs typeface="B Lotus" pitchFamily="2" charset="-78"/>
              </a:rPr>
              <a:t> n</a:t>
            </a:r>
            <a:r>
              <a:rPr lang="fa-IR" sz="2800" dirty="0">
                <a:latin typeface="Times New Roman" pitchFamily="18" charset="0"/>
                <a:cs typeface="B Lotus" pitchFamily="2" charset="-78"/>
              </a:rPr>
              <a:t>خط خروجي وصل مي </a:t>
            </a:r>
            <a:r>
              <a:rPr lang="fa-IR" sz="2800" dirty="0" smtClean="0">
                <a:latin typeface="Times New Roman" pitchFamily="18" charset="0"/>
                <a:cs typeface="B Lotus" pitchFamily="2" charset="-78"/>
              </a:rPr>
              <a:t>كند</a:t>
            </a:r>
            <a:r>
              <a:rPr lang="fa-IR" sz="2800" dirty="0">
                <a:latin typeface="Times New Roman" pitchFamily="18" charset="0"/>
                <a:cs typeface="B Lotus" pitchFamily="2" charset="-78"/>
              </a:rPr>
              <a:t>.</a:t>
            </a:r>
          </a:p>
        </p:txBody>
      </p:sp>
      <p:sp>
        <p:nvSpPr>
          <p:cNvPr id="5" name="Rectangle 4"/>
          <p:cNvSpPr/>
          <p:nvPr/>
        </p:nvSpPr>
        <p:spPr>
          <a:xfrm>
            <a:off x="347819" y="5791200"/>
            <a:ext cx="10999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Lotus" pitchFamily="2" charset="-78"/>
              </a:rPr>
              <a:t>2</a:t>
            </a:r>
            <a:r>
              <a:rPr lang="en-US" sz="2400" baseline="30000" dirty="0" smtClean="0">
                <a:latin typeface="Times New Roman" pitchFamily="18" charset="0"/>
                <a:cs typeface="Lotus" pitchFamily="2" charset="-78"/>
              </a:rPr>
              <a:t>s </a:t>
            </a:r>
            <a:r>
              <a:rPr lang="fa-IR" sz="2400" dirty="0" smtClean="0">
                <a:latin typeface="Times New Roman" pitchFamily="18" charset="0"/>
                <a:cs typeface="Times New Roman" pitchFamily="18" charset="0"/>
              </a:rPr>
              <a:t>≤  </a:t>
            </a:r>
            <a:r>
              <a:rPr lang="en-US" sz="2400" baseline="30000" dirty="0" smtClean="0">
                <a:latin typeface="Times New Roman" pitchFamily="18" charset="0"/>
                <a:cs typeface="Lotus" pitchFamily="2" charset="-78"/>
              </a:rPr>
              <a:t>   </a:t>
            </a:r>
            <a:r>
              <a:rPr lang="en-US" sz="2400" dirty="0" smtClean="0">
                <a:latin typeface="Times New Roman" pitchFamily="18" charset="0"/>
                <a:cs typeface="Lotus" pitchFamily="2" charset="-78"/>
              </a:rPr>
              <a:t>n</a:t>
            </a:r>
            <a:endParaRPr lang="en-US" sz="2400" dirty="0"/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3959225" y="1447801"/>
            <a:ext cx="822325" cy="3968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latin typeface="Times New Roman" pitchFamily="18" charset="0"/>
                <a:cs typeface="Arial" pitchFamily="34" charset="0"/>
              </a:rPr>
              <a:t>Y</a:t>
            </a:r>
            <a:r>
              <a:rPr lang="en-US" sz="2000" baseline="-25000" dirty="0">
                <a:latin typeface="Times New Roman" pitchFamily="18" charset="0"/>
                <a:cs typeface="Arial" pitchFamily="34" charset="0"/>
              </a:rPr>
              <a:t>0</a:t>
            </a:r>
            <a:endParaRPr lang="en-US" sz="2000" dirty="0"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1565136" y="1066800"/>
            <a:ext cx="1701905" cy="2635023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Line 3"/>
          <p:cNvSpPr>
            <a:spLocks noChangeShapeType="1"/>
          </p:cNvSpPr>
          <p:nvPr/>
        </p:nvSpPr>
        <p:spPr bwMode="auto">
          <a:xfrm>
            <a:off x="884078" y="2297393"/>
            <a:ext cx="68105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" name="Line 4"/>
          <p:cNvSpPr>
            <a:spLocks noChangeShapeType="1"/>
          </p:cNvSpPr>
          <p:nvPr/>
        </p:nvSpPr>
        <p:spPr bwMode="auto">
          <a:xfrm>
            <a:off x="3267041" y="1682859"/>
            <a:ext cx="67958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" name="Line 5"/>
          <p:cNvSpPr>
            <a:spLocks noChangeShapeType="1"/>
          </p:cNvSpPr>
          <p:nvPr/>
        </p:nvSpPr>
        <p:spPr bwMode="auto">
          <a:xfrm>
            <a:off x="3267041" y="2033585"/>
            <a:ext cx="67958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" name="Line 6"/>
          <p:cNvSpPr>
            <a:spLocks noChangeShapeType="1"/>
          </p:cNvSpPr>
          <p:nvPr/>
        </p:nvSpPr>
        <p:spPr bwMode="auto">
          <a:xfrm>
            <a:off x="3522622" y="2122029"/>
            <a:ext cx="0" cy="701453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" name="Line 7"/>
          <p:cNvSpPr>
            <a:spLocks noChangeShapeType="1"/>
          </p:cNvSpPr>
          <p:nvPr/>
        </p:nvSpPr>
        <p:spPr bwMode="auto">
          <a:xfrm>
            <a:off x="3267041" y="2911926"/>
            <a:ext cx="67958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5" name="Text Box 8"/>
          <p:cNvSpPr txBox="1">
            <a:spLocks noChangeArrowheads="1"/>
          </p:cNvSpPr>
          <p:nvPr/>
        </p:nvSpPr>
        <p:spPr bwMode="auto">
          <a:xfrm>
            <a:off x="1532634" y="1780452"/>
            <a:ext cx="1701905" cy="133882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>
              <a:spcBef>
                <a:spcPct val="50000"/>
              </a:spcBef>
            </a:pPr>
            <a:r>
              <a:rPr lang="fa-IR" b="1" dirty="0">
                <a:latin typeface="Times New Roman" pitchFamily="18" charset="0"/>
                <a:cs typeface="Lotus" pitchFamily="2" charset="-78"/>
              </a:rPr>
              <a:t>دي مالتي </a:t>
            </a:r>
            <a:r>
              <a:rPr lang="fa-IR" b="1" dirty="0" smtClean="0">
                <a:latin typeface="Times New Roman" pitchFamily="18" charset="0"/>
                <a:cs typeface="Lotus" pitchFamily="2" charset="-78"/>
              </a:rPr>
              <a:t>پلكسر</a:t>
            </a:r>
          </a:p>
          <a:p>
            <a:pPr algn="ctr" rtl="1">
              <a:spcBef>
                <a:spcPct val="50000"/>
              </a:spcBef>
            </a:pPr>
            <a:r>
              <a:rPr lang="en-US" b="1" dirty="0" smtClean="0">
                <a:latin typeface="Times New Roman" pitchFamily="18" charset="0"/>
                <a:ea typeface="PMingLiU" pitchFamily="18" charset="-120"/>
                <a:cs typeface="Lotus" pitchFamily="2" charset="-78"/>
              </a:rPr>
              <a:t>1 </a:t>
            </a:r>
            <a:r>
              <a:rPr lang="en-US" sz="1600" b="1" dirty="0" smtClean="0">
                <a:latin typeface="Rockwell Condensed" pitchFamily="18" charset="0"/>
                <a:ea typeface="PMingLiU" pitchFamily="18" charset="-120"/>
                <a:cs typeface="Rod" pitchFamily="49" charset="-79"/>
              </a:rPr>
              <a:t>x</a:t>
            </a:r>
            <a:r>
              <a:rPr lang="en-US" b="1" dirty="0" smtClean="0">
                <a:latin typeface="Times New Roman" pitchFamily="18" charset="0"/>
                <a:ea typeface="PMingLiU" pitchFamily="18" charset="-120"/>
                <a:cs typeface="Lotus" pitchFamily="2" charset="-78"/>
              </a:rPr>
              <a:t> n</a:t>
            </a:r>
            <a:r>
              <a:rPr lang="en-US" dirty="0" smtClean="0">
                <a:latin typeface="Times New Roman" pitchFamily="18" charset="0"/>
                <a:ea typeface="PMingLiU" pitchFamily="18" charset="-120"/>
                <a:cs typeface="Lotus" pitchFamily="2" charset="-78"/>
              </a:rPr>
              <a:t> </a:t>
            </a:r>
            <a:endParaRPr lang="en-US" dirty="0">
              <a:latin typeface="Times New Roman" pitchFamily="18" charset="0"/>
              <a:ea typeface="PMingLiU" pitchFamily="18" charset="-120"/>
              <a:cs typeface="Lotus" pitchFamily="2" charset="-78"/>
            </a:endParaRPr>
          </a:p>
          <a:p>
            <a:pPr algn="r" rtl="1">
              <a:spcBef>
                <a:spcPct val="50000"/>
              </a:spcBef>
            </a:pPr>
            <a:endParaRPr lang="en-US" sz="2400" b="1" dirty="0">
              <a:latin typeface="Times New Roman" pitchFamily="18" charset="0"/>
              <a:cs typeface="Lotus" pitchFamily="2" charset="-78"/>
            </a:endParaRPr>
          </a:p>
        </p:txBody>
      </p:sp>
      <p:sp>
        <p:nvSpPr>
          <p:cNvPr id="16" name="Text Box 9"/>
          <p:cNvSpPr txBox="1">
            <a:spLocks noChangeArrowheads="1"/>
          </p:cNvSpPr>
          <p:nvPr/>
        </p:nvSpPr>
        <p:spPr bwMode="auto">
          <a:xfrm>
            <a:off x="-76198" y="2057984"/>
            <a:ext cx="1022325" cy="369332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</a:pPr>
            <a:r>
              <a:rPr lang="fa-IR" b="1" dirty="0">
                <a:latin typeface="Times New Roman" pitchFamily="18" charset="0"/>
                <a:cs typeface="Lotus" pitchFamily="2" charset="-78"/>
              </a:rPr>
              <a:t>ورودي</a:t>
            </a:r>
            <a:endParaRPr lang="en-US" b="1" dirty="0">
              <a:latin typeface="Times New Roman" pitchFamily="18" charset="0"/>
              <a:cs typeface="Lotus" pitchFamily="2" charset="-78"/>
            </a:endParaRPr>
          </a:p>
        </p:txBody>
      </p:sp>
      <p:sp>
        <p:nvSpPr>
          <p:cNvPr id="17" name="Text Box 11"/>
          <p:cNvSpPr txBox="1">
            <a:spLocks noChangeArrowheads="1"/>
          </p:cNvSpPr>
          <p:nvPr/>
        </p:nvSpPr>
        <p:spPr bwMode="auto">
          <a:xfrm>
            <a:off x="3948098" y="1858222"/>
            <a:ext cx="681058" cy="381224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latin typeface="Times New Roman" pitchFamily="18" charset="0"/>
                <a:cs typeface="Arial" pitchFamily="34" charset="0"/>
              </a:rPr>
              <a:t>Y</a:t>
            </a:r>
            <a:r>
              <a:rPr lang="en-US" sz="2000" baseline="-25000">
                <a:latin typeface="Times New Roman" pitchFamily="18" charset="0"/>
                <a:cs typeface="Arial" pitchFamily="34" charset="0"/>
              </a:rPr>
              <a:t>1</a:t>
            </a:r>
          </a:p>
        </p:txBody>
      </p:sp>
      <p:sp>
        <p:nvSpPr>
          <p:cNvPr id="18" name="Text Box 12"/>
          <p:cNvSpPr txBox="1">
            <a:spLocks noChangeArrowheads="1"/>
          </p:cNvSpPr>
          <p:nvPr/>
        </p:nvSpPr>
        <p:spPr bwMode="auto">
          <a:xfrm>
            <a:off x="3948098" y="2736563"/>
            <a:ext cx="679580" cy="381224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latin typeface="Times New Roman" pitchFamily="18" charset="0"/>
                <a:cs typeface="Arial" pitchFamily="34" charset="0"/>
              </a:rPr>
              <a:t>Y</a:t>
            </a:r>
            <a:r>
              <a:rPr lang="en-US" sz="2000" baseline="-25000">
                <a:latin typeface="Times New Roman" pitchFamily="18" charset="0"/>
                <a:cs typeface="Arial" pitchFamily="34" charset="0"/>
              </a:rPr>
              <a:t>n-1</a:t>
            </a:r>
          </a:p>
        </p:txBody>
      </p:sp>
      <p:sp>
        <p:nvSpPr>
          <p:cNvPr id="19" name="Line 13"/>
          <p:cNvSpPr>
            <a:spLocks noChangeShapeType="1"/>
          </p:cNvSpPr>
          <p:nvPr/>
        </p:nvSpPr>
        <p:spPr bwMode="auto">
          <a:xfrm flipV="1">
            <a:off x="1906403" y="3701823"/>
            <a:ext cx="0" cy="439171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0" name="Line 14"/>
          <p:cNvSpPr>
            <a:spLocks noChangeShapeType="1"/>
          </p:cNvSpPr>
          <p:nvPr/>
        </p:nvSpPr>
        <p:spPr bwMode="auto">
          <a:xfrm flipV="1">
            <a:off x="2246193" y="3701823"/>
            <a:ext cx="0" cy="439171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1" name="Line 15"/>
          <p:cNvSpPr>
            <a:spLocks noChangeShapeType="1"/>
          </p:cNvSpPr>
          <p:nvPr/>
        </p:nvSpPr>
        <p:spPr bwMode="auto">
          <a:xfrm flipV="1">
            <a:off x="2927251" y="3701823"/>
            <a:ext cx="0" cy="439171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2" name="Text Box 16"/>
          <p:cNvSpPr txBox="1">
            <a:spLocks noChangeArrowheads="1"/>
          </p:cNvSpPr>
          <p:nvPr/>
        </p:nvSpPr>
        <p:spPr bwMode="auto">
          <a:xfrm>
            <a:off x="1480927" y="4140994"/>
            <a:ext cx="2467171" cy="107721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latin typeface="Times New Roman" pitchFamily="18" charset="0"/>
                <a:cs typeface="Arial" pitchFamily="34" charset="0"/>
              </a:rPr>
              <a:t>     1   2         </a:t>
            </a:r>
            <a:r>
              <a:rPr lang="en-US" sz="2800" dirty="0">
                <a:latin typeface="Times New Roman" pitchFamily="18" charset="0"/>
                <a:cs typeface="Arial" pitchFamily="34" charset="0"/>
              </a:rPr>
              <a:t>s</a:t>
            </a:r>
          </a:p>
          <a:p>
            <a:pPr algn="r" rtl="1">
              <a:spcBef>
                <a:spcPct val="50000"/>
              </a:spcBef>
            </a:pPr>
            <a:r>
              <a:rPr lang="en-US" sz="2400" b="1" dirty="0">
                <a:latin typeface="Times New Roman" pitchFamily="18" charset="0"/>
                <a:cs typeface="Lotus" pitchFamily="2" charset="-78"/>
              </a:rPr>
              <a:t>             </a:t>
            </a:r>
            <a:r>
              <a:rPr lang="fa-IR" b="1" dirty="0">
                <a:latin typeface="Times New Roman" pitchFamily="18" charset="0"/>
                <a:cs typeface="Lotus" pitchFamily="2" charset="-78"/>
              </a:rPr>
              <a:t>كد انتخاب</a:t>
            </a:r>
            <a:endParaRPr lang="en-US" b="1" dirty="0">
              <a:latin typeface="Times New Roman" pitchFamily="18" charset="0"/>
              <a:cs typeface="Lotus" pitchFamily="2" charset="-78"/>
            </a:endParaRPr>
          </a:p>
        </p:txBody>
      </p:sp>
      <p:sp>
        <p:nvSpPr>
          <p:cNvPr id="23" name="Line 17"/>
          <p:cNvSpPr>
            <a:spLocks noChangeShapeType="1"/>
          </p:cNvSpPr>
          <p:nvPr/>
        </p:nvSpPr>
        <p:spPr bwMode="auto">
          <a:xfrm>
            <a:off x="2393924" y="4495800"/>
            <a:ext cx="425476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1066800" y="5486400"/>
            <a:ext cx="78486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spcBef>
                <a:spcPct val="50000"/>
              </a:spcBef>
              <a:buFont typeface="Wingdings" pitchFamily="2" charset="2"/>
              <a:buChar char="q"/>
            </a:pPr>
            <a:r>
              <a:rPr lang="fa-IR" sz="2800" b="1" dirty="0" smtClean="0">
                <a:latin typeface="Times New Roman" pitchFamily="18" charset="0"/>
                <a:cs typeface="Lotus" pitchFamily="2" charset="-78"/>
              </a:rPr>
              <a:t> خط خروجي خاص با </a:t>
            </a:r>
            <a:r>
              <a:rPr lang="fa-IR" sz="2800" b="1" dirty="0" smtClean="0">
                <a:solidFill>
                  <a:srgbClr val="FF0000"/>
                </a:solidFill>
                <a:latin typeface="Times New Roman" pitchFamily="18" charset="0"/>
                <a:cs typeface="Lotus" pitchFamily="2" charset="-78"/>
              </a:rPr>
              <a:t>يك كد انتخاب 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Lotus" pitchFamily="2" charset="-78"/>
              </a:rPr>
              <a:t> s</a:t>
            </a:r>
            <a:r>
              <a:rPr lang="fa-IR" sz="2800" b="1" dirty="0" smtClean="0">
                <a:solidFill>
                  <a:srgbClr val="FF0000"/>
                </a:solidFill>
                <a:latin typeface="Times New Roman" pitchFamily="18" charset="0"/>
                <a:cs typeface="Lotus" pitchFamily="2" charset="-78"/>
              </a:rPr>
              <a:t>بيتي </a:t>
            </a:r>
            <a:r>
              <a:rPr lang="fa-IR" sz="2800" b="1" dirty="0" smtClean="0">
                <a:latin typeface="Times New Roman" pitchFamily="18" charset="0"/>
                <a:cs typeface="Lotus" pitchFamily="2" charset="-78"/>
              </a:rPr>
              <a:t>معين مي شود كه:</a:t>
            </a:r>
            <a:endParaRPr lang="en-US" sz="2800" b="1" dirty="0" smtClean="0">
              <a:latin typeface="Times New Roman" pitchFamily="18" charset="0"/>
              <a:cs typeface="Lotus" pitchFamily="2" charset="-78"/>
            </a:endParaRPr>
          </a:p>
          <a:p>
            <a:pPr algn="just" rtl="1">
              <a:spcBef>
                <a:spcPct val="50000"/>
              </a:spcBef>
              <a:buFont typeface="Wingdings" pitchFamily="2" charset="2"/>
              <a:buChar char="q"/>
            </a:pPr>
            <a:r>
              <a:rPr lang="fa-IR" sz="2800" b="1" dirty="0" smtClean="0">
                <a:latin typeface="Times New Roman" pitchFamily="18" charset="0"/>
                <a:cs typeface="Lotus" pitchFamily="2" charset="-78"/>
              </a:rPr>
              <a:t> در اين حالت كد انتخاب براي توليد مينترم بكار مي رود.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0" y="152400"/>
            <a:ext cx="5181600" cy="792162"/>
          </a:xfrm>
        </p:spPr>
        <p:txBody>
          <a:bodyPr>
            <a:normAutofit/>
          </a:bodyPr>
          <a:lstStyle/>
          <a:p>
            <a:pPr algn="r" rtl="1"/>
            <a:r>
              <a:rPr lang="fa-IR" sz="29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نتایج برآمده از مثال ها</a:t>
            </a:r>
            <a:endParaRPr lang="en-US" sz="29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5" name="Rectangle 14"/>
          <p:cNvSpPr txBox="1">
            <a:spLocks noChangeArrowheads="1"/>
          </p:cNvSpPr>
          <p:nvPr/>
        </p:nvSpPr>
        <p:spPr>
          <a:xfrm>
            <a:off x="304800" y="838200"/>
            <a:ext cx="8534400" cy="5791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 algn="just" rtl="1">
              <a:spcBef>
                <a:spcPct val="20000"/>
              </a:spcBef>
              <a:buFont typeface="Wingdings" pitchFamily="2" charset="2"/>
              <a:buChar char="q"/>
            </a:pPr>
            <a:r>
              <a:rPr kumimoji="0" lang="fa-IR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 هر تابع</a:t>
            </a:r>
            <a:r>
              <a:rPr kumimoji="0" lang="fa-IR" sz="2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 </a:t>
            </a:r>
            <a:r>
              <a:rPr kumimoji="0" lang="en-US" sz="2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n</a:t>
            </a:r>
            <a:r>
              <a:rPr kumimoji="0" lang="fa-IR" sz="2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 متغیره را می</a:t>
            </a:r>
            <a:r>
              <a:rPr lang="fa-IR" sz="2600" b="1" dirty="0" smtClean="0">
                <a:cs typeface="B Lotus" pitchFamily="2" charset="-78"/>
              </a:rPr>
              <a:t>‌</a:t>
            </a:r>
            <a:r>
              <a:rPr kumimoji="0" lang="fa-IR" sz="2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توان توسط یک مالتی پلکسر</a:t>
            </a:r>
            <a:r>
              <a:rPr lang="en-US" sz="2400" b="1" dirty="0" smtClean="0">
                <a:cs typeface="B Lotus" pitchFamily="2" charset="-78"/>
              </a:rPr>
              <a:t>2</a:t>
            </a:r>
            <a:r>
              <a:rPr lang="en-US" sz="2400" b="1" i="1" baseline="30000" dirty="0" smtClean="0">
                <a:cs typeface="B Lotus" pitchFamily="2" charset="-78"/>
              </a:rPr>
              <a:t>n</a:t>
            </a:r>
            <a:r>
              <a:rPr lang="fa-IR" sz="2400" b="1" i="1" baseline="30000" dirty="0" smtClean="0">
                <a:cs typeface="B Lotus" pitchFamily="2" charset="-78"/>
              </a:rPr>
              <a:t> </a:t>
            </a:r>
            <a:r>
              <a:rPr lang="fa-IR" sz="2400" b="1" dirty="0" smtClean="0">
                <a:cs typeface="B Lotus" pitchFamily="2" charset="-78"/>
              </a:rPr>
              <a:t>به </a:t>
            </a:r>
            <a:r>
              <a:rPr lang="en-US" sz="2400" b="1" dirty="0" smtClean="0">
                <a:cs typeface="B Lotus" pitchFamily="2" charset="-78"/>
              </a:rPr>
              <a:t>1</a:t>
            </a:r>
            <a:r>
              <a:rPr kumimoji="0" lang="fa-IR" sz="2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 پیاده سازی نمود. برای این منظور، کافیست مینترمهای تابع را در ورودی مالتی پلکسر </a:t>
            </a:r>
            <a:r>
              <a:rPr kumimoji="0" lang="en-US" sz="2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1</a:t>
            </a:r>
            <a:r>
              <a:rPr kumimoji="0" lang="fa-IR" sz="2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 و سایر مینترمها </a:t>
            </a:r>
            <a:r>
              <a:rPr lang="fa-IR" sz="2600" b="1" dirty="0" smtClean="0">
                <a:cs typeface="B Lotus" pitchFamily="2" charset="-78"/>
              </a:rPr>
              <a:t>را در ورودی مالتی پلکسر </a:t>
            </a:r>
            <a:r>
              <a:rPr kumimoji="0" lang="en-US" sz="2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0</a:t>
            </a:r>
            <a:r>
              <a:rPr kumimoji="0" lang="fa-IR" sz="2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 کنیم.</a:t>
            </a:r>
          </a:p>
          <a:p>
            <a:pPr marL="342900" lvl="0" indent="-342900" algn="just" rtl="1">
              <a:spcBef>
                <a:spcPct val="20000"/>
              </a:spcBef>
              <a:buFont typeface="Wingdings" pitchFamily="2" charset="2"/>
              <a:buChar char="q"/>
            </a:pPr>
            <a:r>
              <a:rPr lang="fa-IR" sz="2600" b="1" dirty="0" smtClean="0">
                <a:cs typeface="B Lotus" pitchFamily="2" charset="-78"/>
              </a:rPr>
              <a:t> هر تابع </a:t>
            </a:r>
            <a:r>
              <a:rPr lang="en-US" sz="2600" b="1" dirty="0" smtClean="0">
                <a:cs typeface="B Lotus" pitchFamily="2" charset="-78"/>
              </a:rPr>
              <a:t>n</a:t>
            </a:r>
            <a:r>
              <a:rPr lang="fa-IR" sz="2600" b="1" dirty="0" smtClean="0">
                <a:cs typeface="B Lotus" pitchFamily="2" charset="-78"/>
              </a:rPr>
              <a:t> متغیره را می توان توسط یک مالتی پلکسر</a:t>
            </a:r>
            <a:r>
              <a:rPr lang="en-US" sz="2400" b="1" dirty="0" smtClean="0">
                <a:cs typeface="B Lotus" pitchFamily="2" charset="-78"/>
              </a:rPr>
              <a:t>2</a:t>
            </a:r>
            <a:r>
              <a:rPr lang="en-US" sz="2400" b="1" i="1" baseline="30000" dirty="0" smtClean="0">
                <a:cs typeface="B Lotus" pitchFamily="2" charset="-78"/>
              </a:rPr>
              <a:t>n-1</a:t>
            </a:r>
            <a:r>
              <a:rPr lang="fa-IR" sz="2400" b="1" i="1" baseline="30000" dirty="0" smtClean="0">
                <a:cs typeface="B Lotus" pitchFamily="2" charset="-78"/>
              </a:rPr>
              <a:t> </a:t>
            </a:r>
            <a:r>
              <a:rPr lang="fa-IR" sz="2400" b="1" dirty="0" smtClean="0">
                <a:cs typeface="B Lotus" pitchFamily="2" charset="-78"/>
              </a:rPr>
              <a:t>به </a:t>
            </a:r>
            <a:r>
              <a:rPr lang="en-US" sz="2400" b="1" dirty="0" smtClean="0">
                <a:cs typeface="B Lotus" pitchFamily="2" charset="-78"/>
              </a:rPr>
              <a:t>1</a:t>
            </a:r>
            <a:r>
              <a:rPr lang="fa-IR" sz="2600" b="1" dirty="0" smtClean="0">
                <a:cs typeface="B Lotus" pitchFamily="2" charset="-78"/>
              </a:rPr>
              <a:t> پیاده سازی نمود. برای این منظور </a:t>
            </a:r>
            <a:r>
              <a:rPr lang="en-US" sz="2600" b="1" dirty="0" smtClean="0">
                <a:cs typeface="B Lotus" pitchFamily="2" charset="-78"/>
              </a:rPr>
              <a:t>n-1</a:t>
            </a:r>
            <a:r>
              <a:rPr lang="fa-IR" sz="2600" b="1" dirty="0" smtClean="0">
                <a:cs typeface="B Lotus" pitchFamily="2" charset="-78"/>
              </a:rPr>
              <a:t> ورودی به عنوان خط انتخاب و یک ورودی به عنوان ورودی مالتی پلکسر در نظر گرفته می شود.</a:t>
            </a:r>
          </a:p>
          <a:p>
            <a:pPr marL="342900" indent="-342900" algn="just" rtl="1">
              <a:spcBef>
                <a:spcPct val="20000"/>
              </a:spcBef>
              <a:buFont typeface="Wingdings" pitchFamily="2" charset="2"/>
              <a:buChar char="q"/>
            </a:pPr>
            <a:r>
              <a:rPr lang="fa-IR" sz="2600" b="1" dirty="0" smtClean="0">
                <a:cs typeface="B Lotus" pitchFamily="2" charset="-78"/>
              </a:rPr>
              <a:t> هر تابع </a:t>
            </a:r>
            <a:r>
              <a:rPr lang="en-US" sz="2600" b="1" dirty="0" smtClean="0">
                <a:cs typeface="B Lotus" pitchFamily="2" charset="-78"/>
              </a:rPr>
              <a:t>n</a:t>
            </a:r>
            <a:r>
              <a:rPr lang="fa-IR" sz="2600" b="1" dirty="0" smtClean="0">
                <a:cs typeface="B Lotus" pitchFamily="2" charset="-78"/>
              </a:rPr>
              <a:t> متغیره را می توان توسط یک مالتی پلکسر</a:t>
            </a:r>
            <a:r>
              <a:rPr lang="en-US" sz="2800" b="1" dirty="0" smtClean="0">
                <a:cs typeface="B Lotus" pitchFamily="2" charset="-78"/>
              </a:rPr>
              <a:t>2</a:t>
            </a:r>
            <a:r>
              <a:rPr lang="en-US" sz="2800" b="1" i="1" baseline="30000" dirty="0" smtClean="0">
                <a:cs typeface="B Lotus" pitchFamily="2" charset="-78"/>
              </a:rPr>
              <a:t>n-2</a:t>
            </a:r>
            <a:r>
              <a:rPr lang="fa-IR" sz="2800" b="1" i="1" baseline="30000" dirty="0" smtClean="0">
                <a:cs typeface="B Lotus" pitchFamily="2" charset="-78"/>
              </a:rPr>
              <a:t> </a:t>
            </a:r>
            <a:r>
              <a:rPr lang="fa-IR" sz="2800" b="1" dirty="0" smtClean="0">
                <a:cs typeface="B Lotus" pitchFamily="2" charset="-78"/>
              </a:rPr>
              <a:t>به </a:t>
            </a:r>
            <a:r>
              <a:rPr lang="en-US" sz="2800" b="1" dirty="0" smtClean="0">
                <a:cs typeface="B Lotus" pitchFamily="2" charset="-78"/>
              </a:rPr>
              <a:t>1</a:t>
            </a:r>
            <a:r>
              <a:rPr lang="fa-IR" sz="2600" b="1" dirty="0" smtClean="0">
                <a:cs typeface="B Lotus" pitchFamily="2" charset="-78"/>
              </a:rPr>
              <a:t> پیاده سازی نمود. برای این منظور </a:t>
            </a:r>
            <a:r>
              <a:rPr lang="en-US" sz="2600" b="1" dirty="0" smtClean="0">
                <a:cs typeface="B Lotus" pitchFamily="2" charset="-78"/>
              </a:rPr>
              <a:t>n-2</a:t>
            </a:r>
            <a:r>
              <a:rPr lang="fa-IR" sz="2600" b="1" dirty="0" smtClean="0">
                <a:cs typeface="B Lotus" pitchFamily="2" charset="-78"/>
              </a:rPr>
              <a:t> ورودی به عنوان خط انتخاب و دو ورودی به عنوان ورودی مالتی پلکسر در نظر گرفته می شود.</a:t>
            </a:r>
          </a:p>
          <a:p>
            <a:pPr marL="342900" indent="-342900" algn="just" rtl="1">
              <a:spcBef>
                <a:spcPct val="20000"/>
              </a:spcBef>
              <a:buFont typeface="Wingdings" pitchFamily="2" charset="2"/>
              <a:buChar char="q"/>
            </a:pPr>
            <a:r>
              <a:rPr lang="fa-IR" sz="2600" b="1" dirty="0" smtClean="0">
                <a:cs typeface="B Lotus" pitchFamily="2" charset="-78"/>
              </a:rPr>
              <a:t> و ....</a:t>
            </a:r>
          </a:p>
          <a:p>
            <a:pPr marL="342900" indent="-342900" algn="just" rtl="1">
              <a:spcBef>
                <a:spcPct val="20000"/>
              </a:spcBef>
              <a:buFont typeface="Wingdings" pitchFamily="2" charset="2"/>
              <a:buChar char="q"/>
            </a:pPr>
            <a:endParaRPr lang="fa-IR" sz="2600" b="1" dirty="0" smtClean="0">
              <a:cs typeface="B Lotus" pitchFamily="2" charset="-78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52400"/>
            <a:ext cx="8326438" cy="914400"/>
          </a:xfrm>
        </p:spPr>
        <p:txBody>
          <a:bodyPr>
            <a:normAutofit/>
          </a:bodyPr>
          <a:lstStyle/>
          <a:p>
            <a:pPr algn="just" rtl="0"/>
            <a:r>
              <a:rPr lang="en-US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-Realizing </a:t>
            </a:r>
            <a:r>
              <a:rPr lang="en-US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Functions Using </a:t>
            </a:r>
            <a:r>
              <a:rPr lang="en-US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Multiplexer</a:t>
            </a:r>
            <a:endParaRPr lang="en-US" sz="3200" dirty="0"/>
          </a:p>
        </p:txBody>
      </p:sp>
      <p:graphicFrame>
        <p:nvGraphicFramePr>
          <p:cNvPr id="7174" name="Object 6"/>
          <p:cNvGraphicFramePr>
            <a:graphicFrameLocks noGrp="1" noChangeAspect="1"/>
          </p:cNvGraphicFramePr>
          <p:nvPr>
            <p:ph idx="1"/>
          </p:nvPr>
        </p:nvGraphicFramePr>
        <p:xfrm>
          <a:off x="990600" y="2133600"/>
          <a:ext cx="2895600" cy="2573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14" name="Visio" r:id="rId3" imgW="1991678" imgH="1770221" progId="">
                  <p:embed/>
                </p:oleObj>
              </mc:Choice>
              <mc:Fallback>
                <p:oleObj name="Visio" r:id="rId3" imgW="1991678" imgH="1770221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2133600"/>
                        <a:ext cx="2895600" cy="2573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990600"/>
            <a:ext cx="8229600" cy="1752600"/>
          </a:xfrm>
        </p:spPr>
        <p:txBody>
          <a:bodyPr/>
          <a:lstStyle/>
          <a:p>
            <a:pPr algn="just" rtl="0">
              <a:buFont typeface="Wingdings" pitchFamily="2" charset="2"/>
              <a:buChar char="q"/>
            </a:pPr>
            <a:r>
              <a:rPr lang="en-US" sz="2400" dirty="0" smtClean="0"/>
              <a:t>We </a:t>
            </a:r>
            <a:r>
              <a:rPr lang="en-US" sz="2400" dirty="0"/>
              <a:t>will now do the same only this time using the KM’s rows.  Consider for instance the following KM</a:t>
            </a:r>
            <a:r>
              <a:rPr lang="en-US" sz="2400" dirty="0" smtClean="0"/>
              <a:t>:</a:t>
            </a:r>
            <a:endParaRPr lang="en-US" sz="2400" dirty="0"/>
          </a:p>
        </p:txBody>
      </p:sp>
      <p:graphicFrame>
        <p:nvGraphicFramePr>
          <p:cNvPr id="7178" name="Object 10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5410200" y="2814638"/>
          <a:ext cx="3733800" cy="3738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15" name="Visio" r:id="rId5" imgW="1215628" imgH="1216819" progId="">
                  <p:embed/>
                </p:oleObj>
              </mc:Choice>
              <mc:Fallback>
                <p:oleObj name="Visio" r:id="rId5" imgW="1215628" imgH="1216819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0200" y="2814638"/>
                        <a:ext cx="3733800" cy="3738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52400"/>
            <a:ext cx="8326438" cy="1066800"/>
          </a:xfrm>
        </p:spPr>
        <p:txBody>
          <a:bodyPr>
            <a:normAutofit/>
          </a:bodyPr>
          <a:lstStyle/>
          <a:p>
            <a:pPr algn="just" rtl="0"/>
            <a:r>
              <a:rPr lang="en-US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-Realizing </a:t>
            </a:r>
            <a:r>
              <a:rPr lang="en-US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Functions Using </a:t>
            </a:r>
            <a:r>
              <a:rPr lang="en-US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Multiplexer</a:t>
            </a:r>
            <a:endParaRPr lang="en-US" sz="3200" dirty="0"/>
          </a:p>
        </p:txBody>
      </p:sp>
      <p:graphicFrame>
        <p:nvGraphicFramePr>
          <p:cNvPr id="8200" name="Object 8"/>
          <p:cNvGraphicFramePr>
            <a:graphicFrameLocks noGrp="1" noChangeAspect="1"/>
          </p:cNvGraphicFramePr>
          <p:nvPr>
            <p:ph idx="1"/>
          </p:nvPr>
        </p:nvGraphicFramePr>
        <p:xfrm>
          <a:off x="5257800" y="2362200"/>
          <a:ext cx="2424113" cy="441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36" name="Visio" r:id="rId3" imgW="940832" imgH="1716881" progId="">
                  <p:embed/>
                </p:oleObj>
              </mc:Choice>
              <mc:Fallback>
                <p:oleObj name="Visio" r:id="rId3" imgW="940832" imgH="1716881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7800" y="2362200"/>
                        <a:ext cx="2424113" cy="441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295400"/>
            <a:ext cx="8229600" cy="1447800"/>
          </a:xfrm>
        </p:spPr>
        <p:txBody>
          <a:bodyPr/>
          <a:lstStyle/>
          <a:p>
            <a:pPr algn="just" rtl="0">
              <a:buFont typeface="Wingdings" pitchFamily="2" charset="2"/>
              <a:buChar char="q"/>
            </a:pPr>
            <a:r>
              <a:rPr lang="en-US" sz="2400" dirty="0"/>
              <a:t>In the last design a lot of </a:t>
            </a:r>
            <a:r>
              <a:rPr lang="en-US" sz="2400" dirty="0">
                <a:solidFill>
                  <a:srgbClr val="FF0000"/>
                </a:solidFill>
              </a:rPr>
              <a:t>glue logic </a:t>
            </a:r>
            <a:r>
              <a:rPr lang="en-US" sz="2400" dirty="0"/>
              <a:t>has been used alongside the MUX package.  We can resolve this problem if we use an 8-to-1 MUX instead:</a:t>
            </a:r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228600"/>
            <a:ext cx="86868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Realization </a:t>
            </a:r>
            <a:r>
              <a:rPr lang="en-US" sz="28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of Switching Functions Using Multiplexers</a:t>
            </a:r>
          </a:p>
        </p:txBody>
      </p:sp>
      <p:graphicFrame>
        <p:nvGraphicFramePr>
          <p:cNvPr id="26638" name="Object 14"/>
          <p:cNvGraphicFramePr>
            <a:graphicFrameLocks noGrp="1" noChangeAspect="1"/>
          </p:cNvGraphicFramePr>
          <p:nvPr>
            <p:ph idx="1"/>
          </p:nvPr>
        </p:nvGraphicFramePr>
        <p:xfrm>
          <a:off x="762000" y="2819400"/>
          <a:ext cx="2970213" cy="195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10" name="Visio" r:id="rId3" imgW="1685925" imgH="1107519" progId="">
                  <p:embed/>
                </p:oleObj>
              </mc:Choice>
              <mc:Fallback>
                <p:oleObj name="Visio" r:id="rId3" imgW="1685925" imgH="1107519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2819400"/>
                        <a:ext cx="2970213" cy="1952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447800"/>
            <a:ext cx="8229600" cy="4525963"/>
          </a:xfrm>
        </p:spPr>
        <p:txBody>
          <a:bodyPr/>
          <a:lstStyle/>
          <a:p>
            <a:pPr algn="just" rtl="0">
              <a:lnSpc>
                <a:spcPct val="90000"/>
              </a:lnSpc>
              <a:buFont typeface="Wingdings" pitchFamily="2" charset="2"/>
              <a:buChar char="q"/>
            </a:pPr>
            <a:r>
              <a:rPr lang="en-US" sz="2400" dirty="0"/>
              <a:t>Multiplexers can also be used to realize more complex switching functions, for example we will now realize a full adder using a 74153 multiplexer module.																																																														</a:t>
            </a:r>
          </a:p>
        </p:txBody>
      </p:sp>
      <p:graphicFrame>
        <p:nvGraphicFramePr>
          <p:cNvPr id="26640" name="Object 16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6172200" y="3352800"/>
          <a:ext cx="2971800" cy="330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11" name="Visio" r:id="rId5" imgW="1249680" imgH="1387078" progId="">
                  <p:embed/>
                </p:oleObj>
              </mc:Choice>
              <mc:Fallback>
                <p:oleObj name="Visio" r:id="rId5" imgW="1249680" imgH="1387078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2200" y="3352800"/>
                        <a:ext cx="2971800" cy="330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663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6633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663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6637" name="Rectangle 13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52400"/>
            <a:ext cx="8326438" cy="1066800"/>
          </a:xfrm>
        </p:spPr>
        <p:txBody>
          <a:bodyPr>
            <a:normAutofit/>
          </a:bodyPr>
          <a:lstStyle/>
          <a:p>
            <a:pPr algn="just"/>
            <a:r>
              <a:rPr lang="en-US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-Realizing </a:t>
            </a:r>
            <a:r>
              <a:rPr lang="en-US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Functions Using </a:t>
            </a:r>
            <a:r>
              <a:rPr lang="en-US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Multiplexer</a:t>
            </a:r>
            <a:endParaRPr lang="en-US" sz="3200" dirty="0"/>
          </a:p>
        </p:txBody>
      </p:sp>
      <p:graphicFrame>
        <p:nvGraphicFramePr>
          <p:cNvPr id="96260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304800" y="1143000"/>
          <a:ext cx="3657600" cy="2173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36" name="Visio" r:id="rId3" imgW="2060019" imgH="1224201" progId="">
                  <p:embed/>
                </p:oleObj>
              </mc:Choice>
              <mc:Fallback>
                <p:oleObj name="Visio" r:id="rId3" imgW="2060019" imgH="1224201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1143000"/>
                        <a:ext cx="3657600" cy="2173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262" name="Object 6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0" y="3886200"/>
          <a:ext cx="3733800" cy="214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37" name="Visio" r:id="rId5" imgW="2101691" imgH="1208961" progId="">
                  <p:embed/>
                </p:oleObj>
              </mc:Choice>
              <mc:Fallback>
                <p:oleObj name="Visio" r:id="rId5" imgW="2101691" imgH="1208961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3886200"/>
                        <a:ext cx="3733800" cy="2149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4" name="Object 4"/>
          <p:cNvGraphicFramePr>
            <a:graphicFrameLocks noChangeAspect="1"/>
          </p:cNvGraphicFramePr>
          <p:nvPr/>
        </p:nvGraphicFramePr>
        <p:xfrm>
          <a:off x="5073291" y="1600200"/>
          <a:ext cx="3613509" cy="441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38" name="Visio" r:id="rId7" imgW="1839754" imgH="1915001" progId="">
                  <p:embed/>
                </p:oleObj>
              </mc:Choice>
              <mc:Fallback>
                <p:oleObj name="Visio" r:id="rId7" imgW="1839754" imgH="1915001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3291" y="1600200"/>
                        <a:ext cx="3613509" cy="441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022CD-E423-42E4-A0A3-C1E41BE62131}" type="slidenum">
              <a:rPr lang="en-US"/>
              <a:pPr/>
              <a:t>35</a:t>
            </a:fld>
            <a:endParaRPr lang="en-US" dirty="0"/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660399" y="990600"/>
            <a:ext cx="7483501" cy="3352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727200" lvl="2" indent="-812800" algn="r" rtl="1">
              <a:lnSpc>
                <a:spcPct val="90000"/>
              </a:lnSpc>
              <a:spcBef>
                <a:spcPct val="20000"/>
              </a:spcBef>
              <a:buFont typeface="Wingdings" pitchFamily="2" charset="2"/>
              <a:buChar char=";"/>
            </a:pPr>
            <a:r>
              <a:rPr 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B Nazanin" pitchFamily="2" charset="-78"/>
              </a:rPr>
              <a:t>PAL</a:t>
            </a:r>
          </a:p>
          <a:p>
            <a:pPr marL="1727200" lvl="2" indent="-812800" algn="r" rtl="1">
              <a:lnSpc>
                <a:spcPct val="90000"/>
              </a:lnSpc>
              <a:spcBef>
                <a:spcPct val="20000"/>
              </a:spcBef>
              <a:buFont typeface="Wingdings" pitchFamily="2" charset="2"/>
              <a:buChar char=";"/>
            </a:pPr>
            <a:r>
              <a:rPr 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B Nazanin" pitchFamily="2" charset="-78"/>
              </a:rPr>
              <a:t>PLA</a:t>
            </a:r>
          </a:p>
          <a:p>
            <a:pPr marL="1727200" lvl="2" indent="-812800" algn="r" rtl="1">
              <a:lnSpc>
                <a:spcPct val="90000"/>
              </a:lnSpc>
              <a:spcBef>
                <a:spcPct val="20000"/>
              </a:spcBef>
              <a:buFont typeface="Wingdings" pitchFamily="2" charset="2"/>
              <a:buChar char=";"/>
            </a:pPr>
            <a:r>
              <a:rPr 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B Nazanin" pitchFamily="2" charset="-78"/>
              </a:rPr>
              <a:t>PROM</a:t>
            </a:r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6557994" y="-24"/>
            <a:ext cx="2514600" cy="914400"/>
          </a:xfrm>
          <a:prstGeom prst="rect">
            <a:avLst/>
          </a:prstGeom>
          <a:noFill/>
          <a:ln/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B Titr" pitchFamily="2" charset="-78"/>
              </a:rPr>
              <a:t>- </a:t>
            </a:r>
            <a:r>
              <a:rPr lang="fa-IR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B Titr" pitchFamily="2" charset="-78"/>
              </a:rPr>
              <a:t>جلسه آینده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+mj-ea"/>
              <a:cs typeface="B Titr" pitchFamily="2" charset="-78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63" name="Text Box 39"/>
          <p:cNvSpPr txBox="1">
            <a:spLocks noChangeArrowheads="1"/>
          </p:cNvSpPr>
          <p:nvPr/>
        </p:nvSpPr>
        <p:spPr bwMode="auto">
          <a:xfrm>
            <a:off x="0" y="2514600"/>
            <a:ext cx="838200" cy="40011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>
              <a:spcBef>
                <a:spcPct val="50000"/>
              </a:spcBef>
            </a:pPr>
            <a:r>
              <a:rPr lang="fa-IR" sz="2000" dirty="0">
                <a:solidFill>
                  <a:srgbClr val="CC3399"/>
                </a:solidFill>
                <a:latin typeface="Times New Roman" pitchFamily="18" charset="0"/>
                <a:cs typeface="B Roya" pitchFamily="2" charset="-78"/>
              </a:rPr>
              <a:t>ورودي</a:t>
            </a:r>
            <a:endParaRPr lang="en-US" sz="2000" dirty="0">
              <a:solidFill>
                <a:srgbClr val="CC3399"/>
              </a:solidFill>
              <a:latin typeface="Times New Roman" pitchFamily="18" charset="0"/>
              <a:cs typeface="B Roya" pitchFamily="2" charset="-78"/>
            </a:endParaRPr>
          </a:p>
        </p:txBody>
      </p:sp>
      <p:sp>
        <p:nvSpPr>
          <p:cNvPr id="219177" name="Text Box 41"/>
          <p:cNvSpPr txBox="1">
            <a:spLocks noChangeArrowheads="1"/>
          </p:cNvSpPr>
          <p:nvPr/>
        </p:nvSpPr>
        <p:spPr bwMode="auto">
          <a:xfrm>
            <a:off x="3627438" y="101025"/>
            <a:ext cx="5364162" cy="5847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 rtl="1">
              <a:spcBef>
                <a:spcPct val="50000"/>
              </a:spcBef>
              <a:defRPr/>
            </a:pPr>
            <a:r>
              <a:rPr lang="fa-IR" altLang="ar-SA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B Titr" pitchFamily="2" charset="-78"/>
              </a:rPr>
              <a:t>- دي </a:t>
            </a:r>
            <a:r>
              <a:rPr lang="fa-IR" altLang="ar-SA" sz="3200" b="1" dirty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B Titr" pitchFamily="2" charset="-78"/>
              </a:rPr>
              <a:t>مالتي پلكسر1 به 4 با فعال ساز</a:t>
            </a:r>
            <a:endParaRPr lang="en-US" altLang="ar-SA" sz="3200" b="1" dirty="0">
              <a:solidFill>
                <a:srgbClr val="070E9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+mj-ea"/>
              <a:cs typeface="B Titr" pitchFamily="2" charset="-78"/>
            </a:endParaRPr>
          </a:p>
        </p:txBody>
      </p:sp>
      <p:grpSp>
        <p:nvGrpSpPr>
          <p:cNvPr id="2" name="Group 49"/>
          <p:cNvGrpSpPr/>
          <p:nvPr/>
        </p:nvGrpSpPr>
        <p:grpSpPr>
          <a:xfrm>
            <a:off x="304800" y="1667708"/>
            <a:ext cx="6583363" cy="4713982"/>
            <a:chOff x="304800" y="685800"/>
            <a:chExt cx="6583363" cy="4713982"/>
          </a:xfrm>
        </p:grpSpPr>
        <p:grpSp>
          <p:nvGrpSpPr>
            <p:cNvPr id="3" name="Group 41"/>
            <p:cNvGrpSpPr/>
            <p:nvPr/>
          </p:nvGrpSpPr>
          <p:grpSpPr>
            <a:xfrm>
              <a:off x="304800" y="685800"/>
              <a:ext cx="6583363" cy="4298950"/>
              <a:chOff x="914400" y="1874838"/>
              <a:chExt cx="6583363" cy="4298950"/>
            </a:xfrm>
          </p:grpSpPr>
          <p:sp>
            <p:nvSpPr>
              <p:cNvPr id="180226" name="AutoShape 2"/>
              <p:cNvSpPr>
                <a:spLocks noChangeArrowheads="1"/>
              </p:cNvSpPr>
              <p:nvPr/>
            </p:nvSpPr>
            <p:spPr bwMode="auto">
              <a:xfrm>
                <a:off x="2651125" y="2057400"/>
                <a:ext cx="547688" cy="549275"/>
              </a:xfrm>
              <a:prstGeom prst="flowChartDelay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en-US" altLang="en-US" sz="2800">
                  <a:latin typeface="Times New Roman" pitchFamily="18" charset="0"/>
                  <a:cs typeface="Arial" pitchFamily="34" charset="0"/>
                </a:endParaRPr>
              </a:p>
            </p:txBody>
          </p:sp>
          <p:sp>
            <p:nvSpPr>
              <p:cNvPr id="180227" name="Line 3"/>
              <p:cNvSpPr>
                <a:spLocks noChangeShapeType="1"/>
              </p:cNvSpPr>
              <p:nvPr/>
            </p:nvSpPr>
            <p:spPr bwMode="auto">
              <a:xfrm>
                <a:off x="2193925" y="2241550"/>
                <a:ext cx="45720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28" name="Line 4"/>
              <p:cNvSpPr>
                <a:spLocks noChangeShapeType="1"/>
              </p:cNvSpPr>
              <p:nvPr/>
            </p:nvSpPr>
            <p:spPr bwMode="auto">
              <a:xfrm>
                <a:off x="2193925" y="2424113"/>
                <a:ext cx="45720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29" name="Line 5"/>
              <p:cNvSpPr>
                <a:spLocks noChangeShapeType="1"/>
              </p:cNvSpPr>
              <p:nvPr/>
            </p:nvSpPr>
            <p:spPr bwMode="auto">
              <a:xfrm>
                <a:off x="3200400" y="2332038"/>
                <a:ext cx="246856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30" name="AutoShape 6"/>
              <p:cNvSpPr>
                <a:spLocks noChangeArrowheads="1"/>
              </p:cNvSpPr>
              <p:nvPr/>
            </p:nvSpPr>
            <p:spPr bwMode="auto">
              <a:xfrm>
                <a:off x="5668963" y="4527550"/>
                <a:ext cx="547687" cy="549275"/>
              </a:xfrm>
              <a:prstGeom prst="flowChartDelay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en-US" altLang="en-US" sz="2800">
                  <a:latin typeface="Times New Roman" pitchFamily="18" charset="0"/>
                  <a:cs typeface="Arial" pitchFamily="34" charset="0"/>
                </a:endParaRPr>
              </a:p>
            </p:txBody>
          </p:sp>
          <p:sp>
            <p:nvSpPr>
              <p:cNvPr id="180231" name="AutoShape 7"/>
              <p:cNvSpPr>
                <a:spLocks noChangeArrowheads="1"/>
              </p:cNvSpPr>
              <p:nvPr/>
            </p:nvSpPr>
            <p:spPr bwMode="auto">
              <a:xfrm>
                <a:off x="5668963" y="3795713"/>
                <a:ext cx="547687" cy="549275"/>
              </a:xfrm>
              <a:prstGeom prst="flowChartDelay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en-US" altLang="en-US" sz="2800">
                  <a:latin typeface="Times New Roman" pitchFamily="18" charset="0"/>
                  <a:cs typeface="Arial" pitchFamily="34" charset="0"/>
                </a:endParaRPr>
              </a:p>
            </p:txBody>
          </p:sp>
          <p:sp>
            <p:nvSpPr>
              <p:cNvPr id="180232" name="AutoShape 8"/>
              <p:cNvSpPr>
                <a:spLocks noChangeArrowheads="1"/>
              </p:cNvSpPr>
              <p:nvPr/>
            </p:nvSpPr>
            <p:spPr bwMode="auto">
              <a:xfrm>
                <a:off x="5668963" y="2971800"/>
                <a:ext cx="547687" cy="549275"/>
              </a:xfrm>
              <a:prstGeom prst="flowChartDelay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en-US" altLang="en-US" sz="2800">
                  <a:latin typeface="Times New Roman" pitchFamily="18" charset="0"/>
                  <a:cs typeface="Arial" pitchFamily="34" charset="0"/>
                </a:endParaRPr>
              </a:p>
            </p:txBody>
          </p:sp>
          <p:sp>
            <p:nvSpPr>
              <p:cNvPr id="180233" name="AutoShape 9"/>
              <p:cNvSpPr>
                <a:spLocks noChangeArrowheads="1"/>
              </p:cNvSpPr>
              <p:nvPr/>
            </p:nvSpPr>
            <p:spPr bwMode="auto">
              <a:xfrm>
                <a:off x="5668963" y="2149475"/>
                <a:ext cx="547687" cy="549275"/>
              </a:xfrm>
              <a:prstGeom prst="flowChartDelay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en-US" altLang="en-US" sz="2800">
                  <a:latin typeface="Times New Roman" pitchFamily="18" charset="0"/>
                  <a:cs typeface="Arial" pitchFamily="34" charset="0"/>
                </a:endParaRPr>
              </a:p>
            </p:txBody>
          </p:sp>
          <p:sp>
            <p:nvSpPr>
              <p:cNvPr id="180234" name="Rectangle 10"/>
              <p:cNvSpPr>
                <a:spLocks noChangeArrowheads="1"/>
              </p:cNvSpPr>
              <p:nvPr/>
            </p:nvSpPr>
            <p:spPr bwMode="auto">
              <a:xfrm>
                <a:off x="2835275" y="5532438"/>
                <a:ext cx="2378075" cy="641350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0235" name="Line 11"/>
              <p:cNvSpPr>
                <a:spLocks noChangeShapeType="1"/>
              </p:cNvSpPr>
              <p:nvPr/>
            </p:nvSpPr>
            <p:spPr bwMode="auto">
              <a:xfrm flipH="1">
                <a:off x="3292475" y="2514600"/>
                <a:ext cx="237648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36" name="Line 12"/>
              <p:cNvSpPr>
                <a:spLocks noChangeShapeType="1"/>
              </p:cNvSpPr>
              <p:nvPr/>
            </p:nvSpPr>
            <p:spPr bwMode="auto">
              <a:xfrm>
                <a:off x="3292475" y="2514600"/>
                <a:ext cx="0" cy="301783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37" name="Line 13"/>
              <p:cNvSpPr>
                <a:spLocks noChangeShapeType="1"/>
              </p:cNvSpPr>
              <p:nvPr/>
            </p:nvSpPr>
            <p:spPr bwMode="auto">
              <a:xfrm flipH="1">
                <a:off x="3749675" y="3336925"/>
                <a:ext cx="191928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38" name="Line 14"/>
              <p:cNvSpPr>
                <a:spLocks noChangeShapeType="1"/>
              </p:cNvSpPr>
              <p:nvPr/>
            </p:nvSpPr>
            <p:spPr bwMode="auto">
              <a:xfrm>
                <a:off x="3749675" y="3336925"/>
                <a:ext cx="0" cy="219551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39" name="Line 15"/>
              <p:cNvSpPr>
                <a:spLocks noChangeShapeType="1"/>
              </p:cNvSpPr>
              <p:nvPr/>
            </p:nvSpPr>
            <p:spPr bwMode="auto">
              <a:xfrm flipH="1">
                <a:off x="4206875" y="4160838"/>
                <a:ext cx="146208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40" name="Line 16"/>
              <p:cNvSpPr>
                <a:spLocks noChangeShapeType="1"/>
              </p:cNvSpPr>
              <p:nvPr/>
            </p:nvSpPr>
            <p:spPr bwMode="auto">
              <a:xfrm>
                <a:off x="4206875" y="4160838"/>
                <a:ext cx="0" cy="13716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41" name="Line 17"/>
              <p:cNvSpPr>
                <a:spLocks noChangeShapeType="1"/>
              </p:cNvSpPr>
              <p:nvPr/>
            </p:nvSpPr>
            <p:spPr bwMode="auto">
              <a:xfrm flipH="1">
                <a:off x="4664075" y="4892675"/>
                <a:ext cx="100488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42" name="Line 18"/>
              <p:cNvSpPr>
                <a:spLocks noChangeShapeType="1"/>
              </p:cNvSpPr>
              <p:nvPr/>
            </p:nvSpPr>
            <p:spPr bwMode="auto">
              <a:xfrm>
                <a:off x="4664075" y="4892675"/>
                <a:ext cx="0" cy="6397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43" name="Line 19"/>
              <p:cNvSpPr>
                <a:spLocks noChangeShapeType="1"/>
              </p:cNvSpPr>
              <p:nvPr/>
            </p:nvSpPr>
            <p:spPr bwMode="auto">
              <a:xfrm>
                <a:off x="4846638" y="2332038"/>
                <a:ext cx="0" cy="237648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44" name="Line 20"/>
              <p:cNvSpPr>
                <a:spLocks noChangeShapeType="1"/>
              </p:cNvSpPr>
              <p:nvPr/>
            </p:nvSpPr>
            <p:spPr bwMode="auto">
              <a:xfrm>
                <a:off x="4846638" y="4708525"/>
                <a:ext cx="82232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45" name="Line 21"/>
              <p:cNvSpPr>
                <a:spLocks noChangeShapeType="1"/>
              </p:cNvSpPr>
              <p:nvPr/>
            </p:nvSpPr>
            <p:spPr bwMode="auto">
              <a:xfrm>
                <a:off x="4846638" y="3154363"/>
                <a:ext cx="82232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46" name="Line 22"/>
              <p:cNvSpPr>
                <a:spLocks noChangeShapeType="1"/>
              </p:cNvSpPr>
              <p:nvPr/>
            </p:nvSpPr>
            <p:spPr bwMode="auto">
              <a:xfrm>
                <a:off x="4846638" y="3978275"/>
                <a:ext cx="82232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47" name="Line 23"/>
              <p:cNvSpPr>
                <a:spLocks noChangeShapeType="1"/>
              </p:cNvSpPr>
              <p:nvPr/>
            </p:nvSpPr>
            <p:spPr bwMode="auto">
              <a:xfrm>
                <a:off x="6218238" y="2422525"/>
                <a:ext cx="45720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48" name="Line 24"/>
              <p:cNvSpPr>
                <a:spLocks noChangeShapeType="1"/>
              </p:cNvSpPr>
              <p:nvPr/>
            </p:nvSpPr>
            <p:spPr bwMode="auto">
              <a:xfrm>
                <a:off x="6218238" y="3246438"/>
                <a:ext cx="45720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49" name="Line 25"/>
              <p:cNvSpPr>
                <a:spLocks noChangeShapeType="1"/>
              </p:cNvSpPr>
              <p:nvPr/>
            </p:nvSpPr>
            <p:spPr bwMode="auto">
              <a:xfrm>
                <a:off x="6218238" y="4068763"/>
                <a:ext cx="45720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50" name="Line 26"/>
              <p:cNvSpPr>
                <a:spLocks noChangeShapeType="1"/>
              </p:cNvSpPr>
              <p:nvPr/>
            </p:nvSpPr>
            <p:spPr bwMode="auto">
              <a:xfrm>
                <a:off x="6218238" y="4800600"/>
                <a:ext cx="45720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51" name="Text Box 27"/>
              <p:cNvSpPr txBox="1">
                <a:spLocks noChangeArrowheads="1"/>
              </p:cNvSpPr>
              <p:nvPr/>
            </p:nvSpPr>
            <p:spPr bwMode="auto">
              <a:xfrm>
                <a:off x="6675438" y="2239963"/>
                <a:ext cx="822325" cy="396875"/>
              </a:xfrm>
              <a:prstGeom prst="rect">
                <a:avLst/>
              </a:prstGeom>
              <a:noFill/>
              <a:ln w="2857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000">
                    <a:latin typeface="Times New Roman" pitchFamily="18" charset="0"/>
                    <a:cs typeface="Arial" pitchFamily="34" charset="0"/>
                  </a:rPr>
                  <a:t>Y</a:t>
                </a:r>
                <a:r>
                  <a:rPr lang="en-US" sz="2000" baseline="-25000">
                    <a:latin typeface="Times New Roman" pitchFamily="18" charset="0"/>
                    <a:cs typeface="Arial" pitchFamily="34" charset="0"/>
                  </a:rPr>
                  <a:t>0</a:t>
                </a:r>
                <a:endParaRPr lang="en-US" sz="2000">
                  <a:latin typeface="Times New Roman" pitchFamily="18" charset="0"/>
                  <a:cs typeface="Arial" pitchFamily="34" charset="0"/>
                </a:endParaRPr>
              </a:p>
            </p:txBody>
          </p:sp>
          <p:sp>
            <p:nvSpPr>
              <p:cNvPr id="180252" name="Text Box 28"/>
              <p:cNvSpPr txBox="1">
                <a:spLocks noChangeArrowheads="1"/>
              </p:cNvSpPr>
              <p:nvPr/>
            </p:nvSpPr>
            <p:spPr bwMode="auto">
              <a:xfrm>
                <a:off x="6675438" y="3063875"/>
                <a:ext cx="822325" cy="396875"/>
              </a:xfrm>
              <a:prstGeom prst="rect">
                <a:avLst/>
              </a:prstGeom>
              <a:noFill/>
              <a:ln w="2857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000">
                    <a:latin typeface="Times New Roman" pitchFamily="18" charset="0"/>
                    <a:cs typeface="Arial" pitchFamily="34" charset="0"/>
                  </a:rPr>
                  <a:t>Y</a:t>
                </a:r>
                <a:r>
                  <a:rPr lang="en-US" sz="2000" baseline="-25000">
                    <a:latin typeface="Times New Roman" pitchFamily="18" charset="0"/>
                    <a:cs typeface="Arial" pitchFamily="34" charset="0"/>
                  </a:rPr>
                  <a:t>1</a:t>
                </a:r>
                <a:endParaRPr lang="en-US" sz="2000">
                  <a:latin typeface="Times New Roman" pitchFamily="18" charset="0"/>
                  <a:cs typeface="Arial" pitchFamily="34" charset="0"/>
                </a:endParaRPr>
              </a:p>
            </p:txBody>
          </p:sp>
          <p:sp>
            <p:nvSpPr>
              <p:cNvPr id="180253" name="Text Box 29"/>
              <p:cNvSpPr txBox="1">
                <a:spLocks noChangeArrowheads="1"/>
              </p:cNvSpPr>
              <p:nvPr/>
            </p:nvSpPr>
            <p:spPr bwMode="auto">
              <a:xfrm>
                <a:off x="6675438" y="3886200"/>
                <a:ext cx="822325" cy="396875"/>
              </a:xfrm>
              <a:prstGeom prst="rect">
                <a:avLst/>
              </a:prstGeom>
              <a:noFill/>
              <a:ln w="2857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000">
                    <a:latin typeface="Times New Roman" pitchFamily="18" charset="0"/>
                    <a:cs typeface="Arial" pitchFamily="34" charset="0"/>
                  </a:rPr>
                  <a:t>Y</a:t>
                </a:r>
                <a:r>
                  <a:rPr lang="en-US" sz="2000" baseline="-25000">
                    <a:latin typeface="Times New Roman" pitchFamily="18" charset="0"/>
                    <a:cs typeface="Arial" pitchFamily="34" charset="0"/>
                  </a:rPr>
                  <a:t>2</a:t>
                </a:r>
                <a:endParaRPr lang="en-US" sz="2000">
                  <a:latin typeface="Times New Roman" pitchFamily="18" charset="0"/>
                  <a:cs typeface="Arial" pitchFamily="34" charset="0"/>
                </a:endParaRPr>
              </a:p>
            </p:txBody>
          </p:sp>
          <p:sp>
            <p:nvSpPr>
              <p:cNvPr id="180254" name="Text Box 30"/>
              <p:cNvSpPr txBox="1">
                <a:spLocks noChangeArrowheads="1"/>
              </p:cNvSpPr>
              <p:nvPr/>
            </p:nvSpPr>
            <p:spPr bwMode="auto">
              <a:xfrm>
                <a:off x="6675438" y="4525963"/>
                <a:ext cx="822325" cy="396875"/>
              </a:xfrm>
              <a:prstGeom prst="rect">
                <a:avLst/>
              </a:prstGeom>
              <a:noFill/>
              <a:ln w="2857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000">
                    <a:latin typeface="Times New Roman" pitchFamily="18" charset="0"/>
                    <a:cs typeface="Arial" pitchFamily="34" charset="0"/>
                  </a:rPr>
                  <a:t>Y</a:t>
                </a:r>
                <a:r>
                  <a:rPr lang="en-US" sz="2000" baseline="-25000">
                    <a:latin typeface="Times New Roman" pitchFamily="18" charset="0"/>
                    <a:cs typeface="Arial" pitchFamily="34" charset="0"/>
                  </a:rPr>
                  <a:t>3</a:t>
                </a:r>
                <a:endParaRPr lang="en-US" sz="2000">
                  <a:latin typeface="Times New Roman" pitchFamily="18" charset="0"/>
                  <a:cs typeface="Arial" pitchFamily="34" charset="0"/>
                </a:endParaRPr>
              </a:p>
            </p:txBody>
          </p:sp>
          <p:sp>
            <p:nvSpPr>
              <p:cNvPr id="180255" name="Text Box 31"/>
              <p:cNvSpPr txBox="1">
                <a:spLocks noChangeArrowheads="1"/>
              </p:cNvSpPr>
              <p:nvPr/>
            </p:nvSpPr>
            <p:spPr bwMode="auto">
              <a:xfrm>
                <a:off x="1736725" y="1874838"/>
                <a:ext cx="366713" cy="854075"/>
              </a:xfrm>
              <a:prstGeom prst="rect">
                <a:avLst/>
              </a:prstGeom>
              <a:noFill/>
              <a:ln w="2857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000">
                    <a:latin typeface="Times New Roman" pitchFamily="18" charset="0"/>
                    <a:cs typeface="Arial" pitchFamily="34" charset="0"/>
                  </a:rPr>
                  <a:t>D</a:t>
                </a:r>
              </a:p>
              <a:p>
                <a:pPr>
                  <a:spcBef>
                    <a:spcPct val="50000"/>
                  </a:spcBef>
                </a:pPr>
                <a:r>
                  <a:rPr lang="en-US" sz="2000">
                    <a:latin typeface="Times New Roman" pitchFamily="18" charset="0"/>
                    <a:cs typeface="Arial" pitchFamily="34" charset="0"/>
                  </a:rPr>
                  <a:t>E</a:t>
                </a:r>
              </a:p>
            </p:txBody>
          </p:sp>
          <p:sp>
            <p:nvSpPr>
              <p:cNvPr id="180256" name="Text Box 32"/>
              <p:cNvSpPr txBox="1">
                <a:spLocks noChangeArrowheads="1"/>
              </p:cNvSpPr>
              <p:nvPr/>
            </p:nvSpPr>
            <p:spPr bwMode="auto">
              <a:xfrm>
                <a:off x="3292475" y="5075238"/>
                <a:ext cx="731838" cy="396875"/>
              </a:xfrm>
              <a:prstGeom prst="rect">
                <a:avLst/>
              </a:prstGeom>
              <a:noFill/>
              <a:ln w="2857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000">
                    <a:latin typeface="Times New Roman" pitchFamily="18" charset="0"/>
                    <a:cs typeface="Arial" pitchFamily="34" charset="0"/>
                  </a:rPr>
                  <a:t>m</a:t>
                </a:r>
                <a:r>
                  <a:rPr lang="en-US" sz="2000" baseline="-25000">
                    <a:latin typeface="Times New Roman" pitchFamily="18" charset="0"/>
                    <a:cs typeface="Arial" pitchFamily="34" charset="0"/>
                  </a:rPr>
                  <a:t>0</a:t>
                </a:r>
                <a:endParaRPr lang="en-US" sz="2000">
                  <a:latin typeface="Times New Roman" pitchFamily="18" charset="0"/>
                  <a:cs typeface="Arial" pitchFamily="34" charset="0"/>
                </a:endParaRPr>
              </a:p>
            </p:txBody>
          </p:sp>
          <p:sp>
            <p:nvSpPr>
              <p:cNvPr id="180257" name="Text Box 33"/>
              <p:cNvSpPr txBox="1">
                <a:spLocks noChangeArrowheads="1"/>
              </p:cNvSpPr>
              <p:nvPr/>
            </p:nvSpPr>
            <p:spPr bwMode="auto">
              <a:xfrm>
                <a:off x="3749675" y="5075238"/>
                <a:ext cx="731838" cy="396875"/>
              </a:xfrm>
              <a:prstGeom prst="rect">
                <a:avLst/>
              </a:prstGeom>
              <a:noFill/>
              <a:ln w="2857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000">
                    <a:latin typeface="Times New Roman" pitchFamily="18" charset="0"/>
                    <a:cs typeface="Arial" pitchFamily="34" charset="0"/>
                  </a:rPr>
                  <a:t>m</a:t>
                </a:r>
                <a:r>
                  <a:rPr lang="en-US" sz="2000" baseline="-25000">
                    <a:latin typeface="Times New Roman" pitchFamily="18" charset="0"/>
                    <a:cs typeface="Arial" pitchFamily="34" charset="0"/>
                  </a:rPr>
                  <a:t>1</a:t>
                </a:r>
                <a:endParaRPr lang="en-US" sz="2000">
                  <a:latin typeface="Times New Roman" pitchFamily="18" charset="0"/>
                  <a:cs typeface="Arial" pitchFamily="34" charset="0"/>
                </a:endParaRPr>
              </a:p>
            </p:txBody>
          </p:sp>
          <p:sp>
            <p:nvSpPr>
              <p:cNvPr id="180258" name="Text Box 34"/>
              <p:cNvSpPr txBox="1">
                <a:spLocks noChangeArrowheads="1"/>
              </p:cNvSpPr>
              <p:nvPr/>
            </p:nvSpPr>
            <p:spPr bwMode="auto">
              <a:xfrm>
                <a:off x="4206875" y="5075238"/>
                <a:ext cx="731838" cy="396875"/>
              </a:xfrm>
              <a:prstGeom prst="rect">
                <a:avLst/>
              </a:prstGeom>
              <a:noFill/>
              <a:ln w="2857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000">
                    <a:latin typeface="Times New Roman" pitchFamily="18" charset="0"/>
                    <a:cs typeface="Arial" pitchFamily="34" charset="0"/>
                  </a:rPr>
                  <a:t>m</a:t>
                </a:r>
                <a:r>
                  <a:rPr lang="en-US" sz="2000" baseline="-25000">
                    <a:latin typeface="Times New Roman" pitchFamily="18" charset="0"/>
                    <a:cs typeface="Arial" pitchFamily="34" charset="0"/>
                  </a:rPr>
                  <a:t>2</a:t>
                </a:r>
                <a:endParaRPr lang="en-US" sz="2000">
                  <a:latin typeface="Times New Roman" pitchFamily="18" charset="0"/>
                  <a:cs typeface="Arial" pitchFamily="34" charset="0"/>
                </a:endParaRPr>
              </a:p>
            </p:txBody>
          </p:sp>
          <p:sp>
            <p:nvSpPr>
              <p:cNvPr id="180259" name="Text Box 35"/>
              <p:cNvSpPr txBox="1">
                <a:spLocks noChangeArrowheads="1"/>
              </p:cNvSpPr>
              <p:nvPr/>
            </p:nvSpPr>
            <p:spPr bwMode="auto">
              <a:xfrm>
                <a:off x="4664075" y="5075238"/>
                <a:ext cx="731838" cy="396875"/>
              </a:xfrm>
              <a:prstGeom prst="rect">
                <a:avLst/>
              </a:prstGeom>
              <a:noFill/>
              <a:ln w="2857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000">
                    <a:latin typeface="Times New Roman" pitchFamily="18" charset="0"/>
                    <a:cs typeface="Arial" pitchFamily="34" charset="0"/>
                  </a:rPr>
                  <a:t>m</a:t>
                </a:r>
                <a:r>
                  <a:rPr lang="en-US" sz="2000" baseline="-25000">
                    <a:latin typeface="Times New Roman" pitchFamily="18" charset="0"/>
                    <a:cs typeface="Arial" pitchFamily="34" charset="0"/>
                  </a:rPr>
                  <a:t>3</a:t>
                </a:r>
                <a:endParaRPr lang="en-US" sz="2000">
                  <a:latin typeface="Times New Roman" pitchFamily="18" charset="0"/>
                  <a:cs typeface="Arial" pitchFamily="34" charset="0"/>
                </a:endParaRPr>
              </a:p>
            </p:txBody>
          </p:sp>
          <p:sp>
            <p:nvSpPr>
              <p:cNvPr id="180260" name="Text Box 36"/>
              <p:cNvSpPr txBox="1">
                <a:spLocks noChangeArrowheads="1"/>
              </p:cNvSpPr>
              <p:nvPr/>
            </p:nvSpPr>
            <p:spPr bwMode="auto">
              <a:xfrm>
                <a:off x="3017838" y="5622925"/>
                <a:ext cx="2103437" cy="396875"/>
              </a:xfrm>
              <a:prstGeom prst="rect">
                <a:avLst/>
              </a:prstGeom>
              <a:noFill/>
              <a:ln w="2857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000">
                    <a:latin typeface="Times New Roman" pitchFamily="18" charset="0"/>
                    <a:cs typeface="Arial" pitchFamily="34" charset="0"/>
                  </a:rPr>
                  <a:t>  2-to-4  Decoder</a:t>
                </a:r>
              </a:p>
            </p:txBody>
          </p:sp>
          <p:sp>
            <p:nvSpPr>
              <p:cNvPr id="180261" name="Line 37"/>
              <p:cNvSpPr>
                <a:spLocks noChangeShapeType="1"/>
              </p:cNvSpPr>
              <p:nvPr/>
            </p:nvSpPr>
            <p:spPr bwMode="auto">
              <a:xfrm flipV="1">
                <a:off x="1295400" y="2149474"/>
                <a:ext cx="441325" cy="487363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62" name="Line 38"/>
              <p:cNvSpPr>
                <a:spLocks noChangeShapeType="1"/>
              </p:cNvSpPr>
              <p:nvPr/>
            </p:nvSpPr>
            <p:spPr bwMode="auto">
              <a:xfrm flipV="1">
                <a:off x="1371600" y="2789238"/>
                <a:ext cx="457200" cy="731837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64" name="Text Box 40"/>
              <p:cNvSpPr txBox="1">
                <a:spLocks noChangeArrowheads="1"/>
              </p:cNvSpPr>
              <p:nvPr/>
            </p:nvSpPr>
            <p:spPr bwMode="auto">
              <a:xfrm>
                <a:off x="914400" y="3521075"/>
                <a:ext cx="1646238" cy="396875"/>
              </a:xfrm>
              <a:prstGeom prst="rect">
                <a:avLst/>
              </a:prstGeom>
              <a:noFill/>
              <a:ln w="2857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fa-IR" sz="2000" dirty="0">
                    <a:solidFill>
                      <a:srgbClr val="CC3399"/>
                    </a:solidFill>
                    <a:latin typeface="Times New Roman" pitchFamily="18" charset="0"/>
                    <a:cs typeface="B Roya" pitchFamily="2" charset="-78"/>
                  </a:rPr>
                  <a:t>فعال ساز</a:t>
                </a:r>
                <a:endParaRPr lang="en-US" sz="2000" dirty="0">
                  <a:solidFill>
                    <a:srgbClr val="CC3399"/>
                  </a:solidFill>
                  <a:latin typeface="Times New Roman" pitchFamily="18" charset="0"/>
                  <a:cs typeface="B Roya" pitchFamily="2" charset="-78"/>
                </a:endParaRPr>
              </a:p>
            </p:txBody>
          </p:sp>
        </p:grpSp>
        <p:sp>
          <p:nvSpPr>
            <p:cNvPr id="45" name="Line 14"/>
            <p:cNvSpPr>
              <a:spLocks noChangeShapeType="1"/>
            </p:cNvSpPr>
            <p:nvPr/>
          </p:nvSpPr>
          <p:spPr bwMode="auto">
            <a:xfrm flipV="1">
              <a:off x="3098695" y="4960611"/>
              <a:ext cx="0" cy="43917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9" name="Rectangle 8"/>
          <p:cNvSpPr txBox="1">
            <a:spLocks noChangeArrowheads="1"/>
          </p:cNvSpPr>
          <p:nvPr/>
        </p:nvSpPr>
        <p:spPr>
          <a:xfrm>
            <a:off x="381000" y="762000"/>
            <a:ext cx="8461375" cy="869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just" defTabSz="914400" rtl="1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fa-I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 در حالت کلی، یک </a:t>
            </a:r>
            <a:r>
              <a:rPr lang="fa-IR" sz="2800" dirty="0" smtClean="0">
                <a:cs typeface="B Lotus" pitchFamily="2" charset="-78"/>
              </a:rPr>
              <a:t>دی </a:t>
            </a:r>
            <a:r>
              <a:rPr kumimoji="0" lang="fa-I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مولتی پلکسر</a:t>
            </a:r>
            <a:r>
              <a:rPr kumimoji="0" lang="fa-IR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 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1</a:t>
            </a:r>
            <a:r>
              <a:rPr kumimoji="0" lang="fa-IR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 به</a:t>
            </a:r>
            <a:r>
              <a:rPr kumimoji="0" lang="fa-I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2</a:t>
            </a:r>
            <a:r>
              <a:rPr kumimoji="0" lang="en-US" sz="2800" b="0" i="1" u="none" strike="noStrike" kern="1200" cap="none" spc="0" normalizeH="0" baseline="30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n</a:t>
            </a:r>
            <a:r>
              <a:rPr kumimoji="0" lang="fa-IR" sz="2800" b="0" i="1" u="none" strike="noStrike" kern="1200" cap="none" spc="0" normalizeH="0" baseline="30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 </a:t>
            </a:r>
            <a:r>
              <a:rPr kumimoji="0" lang="fa-I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را می توان توسط یک دیکدر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n</a:t>
            </a:r>
            <a:r>
              <a:rPr kumimoji="0" lang="fa-I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 به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2</a:t>
            </a:r>
            <a:r>
              <a:rPr kumimoji="0" lang="en-US" sz="2800" b="0" i="1" u="none" strike="noStrike" kern="1200" cap="none" spc="0" normalizeH="0" baseline="30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n</a:t>
            </a:r>
            <a:r>
              <a:rPr kumimoji="0" lang="fa-IR" sz="2800" b="0" i="1" u="none" strike="noStrike" kern="1200" cap="none" spc="0" normalizeH="0" baseline="30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 </a:t>
            </a:r>
            <a:r>
              <a:rPr kumimoji="0" lang="fa-I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ساخت.</a:t>
            </a:r>
            <a:endParaRPr kumimoji="0" lang="en-US" sz="2800" b="0" i="1" u="none" strike="noStrike" kern="1200" cap="none" spc="0" normalizeH="0" baseline="300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Lotus" pitchFamily="2" charset="-78"/>
            </a:endParaRPr>
          </a:p>
        </p:txBody>
      </p:sp>
      <p:sp>
        <p:nvSpPr>
          <p:cNvPr id="51" name="Text Box 4"/>
          <p:cNvSpPr txBox="1">
            <a:spLocks noChangeArrowheads="1"/>
          </p:cNvSpPr>
          <p:nvPr/>
        </p:nvSpPr>
        <p:spPr bwMode="auto">
          <a:xfrm>
            <a:off x="2895600" y="6324600"/>
            <a:ext cx="1143000" cy="40011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000" dirty="0">
                <a:latin typeface="Times New Roman" pitchFamily="18" charset="0"/>
                <a:cs typeface="Arial" pitchFamily="34" charset="0"/>
              </a:rPr>
              <a:t>  </a:t>
            </a:r>
            <a:r>
              <a:rPr lang="en-US" altLang="ar-SA" sz="2000" dirty="0">
                <a:latin typeface="Times New Roman" pitchFamily="18" charset="0"/>
                <a:cs typeface="Arial" pitchFamily="34" charset="0"/>
              </a:rPr>
              <a:t>S</a:t>
            </a:r>
            <a:r>
              <a:rPr lang="en-US" altLang="ar-SA" sz="2000" baseline="-25000" dirty="0">
                <a:latin typeface="Times New Roman" pitchFamily="18" charset="0"/>
                <a:cs typeface="Arial" pitchFamily="34" charset="0"/>
              </a:rPr>
              <a:t>1 </a:t>
            </a:r>
            <a:r>
              <a:rPr lang="en-US" altLang="ar-SA" sz="2000" baseline="-25000" dirty="0" smtClean="0">
                <a:latin typeface="Times New Roman" pitchFamily="18" charset="0"/>
                <a:cs typeface="Arial" pitchFamily="34" charset="0"/>
              </a:rPr>
              <a:t>     </a:t>
            </a:r>
            <a:r>
              <a:rPr lang="en-US" altLang="ar-SA" sz="2000" dirty="0" smtClean="0">
                <a:latin typeface="Times New Roman" pitchFamily="18" charset="0"/>
                <a:cs typeface="Arial" pitchFamily="34" charset="0"/>
              </a:rPr>
              <a:t>S</a:t>
            </a:r>
            <a:r>
              <a:rPr lang="en-US" altLang="ar-SA" sz="2000" baseline="-25000" dirty="0" smtClean="0">
                <a:latin typeface="Times New Roman" pitchFamily="18" charset="0"/>
                <a:cs typeface="Arial" pitchFamily="34" charset="0"/>
              </a:rPr>
              <a:t>0</a:t>
            </a:r>
            <a:endParaRPr lang="en-US" altLang="ar-SA" sz="2000" dirty="0"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52" name="Line 13"/>
          <p:cNvSpPr>
            <a:spLocks noChangeShapeType="1"/>
          </p:cNvSpPr>
          <p:nvPr/>
        </p:nvSpPr>
        <p:spPr bwMode="auto">
          <a:xfrm flipV="1">
            <a:off x="3657600" y="5942519"/>
            <a:ext cx="0" cy="439171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2"/>
          <p:cNvSpPr>
            <a:spLocks noGrp="1" noChangeArrowheads="1"/>
          </p:cNvSpPr>
          <p:nvPr>
            <p:ph type="title"/>
          </p:nvPr>
        </p:nvSpPr>
        <p:spPr>
          <a:xfrm>
            <a:off x="4191000" y="0"/>
            <a:ext cx="4876800" cy="868362"/>
          </a:xfrm>
        </p:spPr>
        <p:txBody>
          <a:bodyPr>
            <a:normAutofit/>
          </a:bodyPr>
          <a:lstStyle/>
          <a:p>
            <a:pPr algn="r" rtl="1"/>
            <a:r>
              <a:rPr lang="fa-IR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تسهیم </a:t>
            </a:r>
            <a:r>
              <a:rPr lang="fa-IR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کننده </a:t>
            </a:r>
            <a:r>
              <a:rPr lang="en-US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(Multiplexer)</a:t>
            </a:r>
          </a:p>
        </p:txBody>
      </p:sp>
      <p:sp>
        <p:nvSpPr>
          <p:cNvPr id="218115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143000"/>
            <a:ext cx="8458200" cy="5257800"/>
          </a:xfrm>
        </p:spPr>
        <p:txBody>
          <a:bodyPr>
            <a:noAutofit/>
          </a:bodyPr>
          <a:lstStyle/>
          <a:p>
            <a:pPr algn="just" rtl="1">
              <a:buFont typeface="Wingdings" pitchFamily="2" charset="2"/>
              <a:buChar char="q"/>
            </a:pPr>
            <a:r>
              <a:rPr lang="fa-IR" sz="2800" dirty="0" smtClean="0">
                <a:cs typeface="B Lotus" pitchFamily="2" charset="-78"/>
              </a:rPr>
              <a:t> یک مدار </a:t>
            </a:r>
            <a:r>
              <a:rPr lang="fa-IR" sz="2800" dirty="0">
                <a:cs typeface="B Lotus" pitchFamily="2" charset="-78"/>
              </a:rPr>
              <a:t>ترکیبی </a:t>
            </a:r>
            <a:r>
              <a:rPr lang="fa-IR" sz="2800" dirty="0" smtClean="0">
                <a:cs typeface="B Lotus" pitchFamily="2" charset="-78"/>
              </a:rPr>
              <a:t>است با </a:t>
            </a:r>
            <a:r>
              <a:rPr lang="en-US" sz="2800" dirty="0" smtClean="0">
                <a:cs typeface="B Lotus" pitchFamily="2" charset="-78"/>
              </a:rPr>
              <a:t>2</a:t>
            </a:r>
            <a:r>
              <a:rPr lang="en-US" sz="2800" baseline="30000" dirty="0" smtClean="0">
                <a:cs typeface="B Lotus" pitchFamily="2" charset="-78"/>
              </a:rPr>
              <a:t>n</a:t>
            </a:r>
            <a:r>
              <a:rPr lang="fa-IR" sz="2800" baseline="-25000" dirty="0" smtClean="0">
                <a:cs typeface="B Lotus" pitchFamily="2" charset="-78"/>
              </a:rPr>
              <a:t> </a:t>
            </a:r>
            <a:r>
              <a:rPr lang="fa-IR" sz="2800" dirty="0">
                <a:cs typeface="B Lotus" pitchFamily="2" charset="-78"/>
              </a:rPr>
              <a:t>خط </a:t>
            </a:r>
            <a:r>
              <a:rPr lang="fa-IR" sz="2800" dirty="0" smtClean="0">
                <a:cs typeface="B Lotus" pitchFamily="2" charset="-78"/>
              </a:rPr>
              <a:t>ورودی، یک </a:t>
            </a:r>
            <a:r>
              <a:rPr lang="fa-IR" sz="2800" dirty="0">
                <a:cs typeface="B Lotus" pitchFamily="2" charset="-78"/>
              </a:rPr>
              <a:t>خط </a:t>
            </a:r>
            <a:r>
              <a:rPr lang="fa-IR" sz="2800" dirty="0" smtClean="0">
                <a:cs typeface="B Lotus" pitchFamily="2" charset="-78"/>
              </a:rPr>
              <a:t>خروجی و </a:t>
            </a:r>
            <a:r>
              <a:rPr lang="en-US" sz="2800" dirty="0" smtClean="0">
                <a:cs typeface="B Lotus" pitchFamily="2" charset="-78"/>
              </a:rPr>
              <a:t>n</a:t>
            </a:r>
            <a:r>
              <a:rPr lang="fa-IR" sz="2800" dirty="0" smtClean="0">
                <a:cs typeface="B Lotus" pitchFamily="2" charset="-78"/>
              </a:rPr>
              <a:t> </a:t>
            </a:r>
            <a:r>
              <a:rPr lang="fa-IR" sz="2800" dirty="0">
                <a:cs typeface="B Lotus" pitchFamily="2" charset="-78"/>
              </a:rPr>
              <a:t>خط ورودی </a:t>
            </a:r>
            <a:r>
              <a:rPr lang="fa-IR" sz="2800" dirty="0" smtClean="0">
                <a:cs typeface="B Lotus" pitchFamily="2" charset="-78"/>
              </a:rPr>
              <a:t>انتخاب. مقاديرمختلف </a:t>
            </a:r>
            <a:r>
              <a:rPr lang="fa-IR" sz="2800" dirty="0">
                <a:solidFill>
                  <a:srgbClr val="FF0000"/>
                </a:solidFill>
                <a:cs typeface="B Lotus" pitchFamily="2" charset="-78"/>
              </a:rPr>
              <a:t>خطوط انتخاب </a:t>
            </a:r>
            <a:r>
              <a:rPr lang="fa-IR" sz="2800" dirty="0">
                <a:cs typeface="B Lotus" pitchFamily="2" charset="-78"/>
              </a:rPr>
              <a:t>مشخص </a:t>
            </a:r>
            <a:r>
              <a:rPr lang="fa-IR" sz="2800" dirty="0" smtClean="0">
                <a:cs typeface="B Lotus" pitchFamily="2" charset="-78"/>
              </a:rPr>
              <a:t>می‌کند </a:t>
            </a:r>
            <a:r>
              <a:rPr lang="fa-IR" sz="2800" dirty="0">
                <a:cs typeface="B Lotus" pitchFamily="2" charset="-78"/>
              </a:rPr>
              <a:t>که کدام یک از خطوط ورودی به سمت خروجی هدایت شود</a:t>
            </a:r>
            <a:r>
              <a:rPr lang="fa-IR" sz="2800" dirty="0" smtClean="0">
                <a:cs typeface="B Lotus" pitchFamily="2" charset="-78"/>
              </a:rPr>
              <a:t>.</a:t>
            </a:r>
            <a:endParaRPr lang="en-US" sz="2800" dirty="0" smtClean="0">
              <a:cs typeface="B Lotus" pitchFamily="2" charset="-78"/>
            </a:endParaRPr>
          </a:p>
          <a:p>
            <a:pPr algn="just" rtl="1">
              <a:buFont typeface="Wingdings" pitchFamily="2" charset="2"/>
              <a:buChar char="q"/>
            </a:pPr>
            <a:r>
              <a:rPr lang="en-US" sz="2800" dirty="0" smtClean="0">
                <a:cs typeface="B Lotus" pitchFamily="2" charset="-78"/>
              </a:rPr>
              <a:t> </a:t>
            </a:r>
            <a:r>
              <a:rPr lang="fa-IR" sz="2800" dirty="0" smtClean="0">
                <a:cs typeface="B Lotus" pitchFamily="2" charset="-78"/>
              </a:rPr>
              <a:t>بعبارت دیگر، انتخاب يك خط ورودي توسط مجموعه‌اي از خطوط انتخاب كنترل مي‌شود.</a:t>
            </a:r>
          </a:p>
          <a:p>
            <a:pPr algn="just" rtl="1">
              <a:buFont typeface="Wingdings" pitchFamily="2" charset="2"/>
              <a:buChar char="q"/>
            </a:pPr>
            <a:endParaRPr lang="fa-IR" sz="2800" dirty="0" smtClean="0">
              <a:cs typeface="B Lotus" pitchFamily="2" charset="-78"/>
            </a:endParaRPr>
          </a:p>
          <a:p>
            <a:pPr algn="just" rtl="1">
              <a:buFont typeface="Wingdings" pitchFamily="2" charset="2"/>
              <a:buChar char="q"/>
            </a:pPr>
            <a:r>
              <a:rPr lang="fa-IR" sz="2800" dirty="0" smtClean="0">
                <a:cs typeface="B Lotus" pitchFamily="2" charset="-78"/>
              </a:rPr>
              <a:t> می توان گفت که خروجی مالتی پلکسر، </a:t>
            </a:r>
            <a:r>
              <a:rPr lang="fa-IR" sz="2800" b="1" dirty="0" smtClean="0">
                <a:solidFill>
                  <a:srgbClr val="C00000"/>
                </a:solidFill>
                <a:cs typeface="B Lotus" pitchFamily="2" charset="-78"/>
              </a:rPr>
              <a:t>تابعی از </a:t>
            </a:r>
            <a:r>
              <a:rPr lang="fa-IR" sz="2800" dirty="0" smtClean="0">
                <a:cs typeface="B Lotus" pitchFamily="2" charset="-78"/>
              </a:rPr>
              <a:t>ورودی‌ها و خطوط انتخاب است.</a:t>
            </a:r>
          </a:p>
          <a:p>
            <a:pPr algn="just" rtl="1">
              <a:buFont typeface="Wingdings" pitchFamily="2" charset="2"/>
              <a:buChar char="q"/>
            </a:pPr>
            <a:endParaRPr lang="fa-IR" sz="2800" dirty="0" smtClean="0">
              <a:latin typeface="Times New Roman" pitchFamily="18" charset="0"/>
              <a:ea typeface="PMingLiU" pitchFamily="18" charset="-120"/>
              <a:cs typeface="B Lotus" pitchFamily="2" charset="-78"/>
            </a:endParaRPr>
          </a:p>
          <a:p>
            <a:pPr algn="just">
              <a:buFont typeface="Wingdings" pitchFamily="2" charset="2"/>
              <a:buChar char="q"/>
            </a:pPr>
            <a:r>
              <a:rPr lang="fa-IR" dirty="0" smtClean="0">
                <a:cs typeface="B Lotus" pitchFamily="2" charset="-78"/>
              </a:rPr>
              <a:t> از مالتی پلکسر در </a:t>
            </a:r>
            <a:r>
              <a:rPr lang="fa-IR" dirty="0" smtClean="0">
                <a:solidFill>
                  <a:srgbClr val="FF0000"/>
                </a:solidFill>
                <a:cs typeface="B Lotus" pitchFamily="2" charset="-78"/>
              </a:rPr>
              <a:t>پیاده سازی توابع، اتصال یک منبع به چند استفاده کننده و اتصال چند منبع به یک استفاده کننده، </a:t>
            </a:r>
            <a:r>
              <a:rPr lang="fa-IR" dirty="0" smtClean="0">
                <a:cs typeface="B Lotus" pitchFamily="2" charset="-78"/>
              </a:rPr>
              <a:t>استفاده می شود.</a:t>
            </a:r>
            <a:endParaRPr lang="en-US" dirty="0" smtClean="0">
              <a:cs typeface="B Lotus" pitchFamily="2" charset="-78"/>
            </a:endParaRPr>
          </a:p>
          <a:p>
            <a:pPr algn="just" rtl="1">
              <a:buFont typeface="Wingdings" pitchFamily="2" charset="2"/>
              <a:buChar char="q"/>
            </a:pPr>
            <a:endParaRPr lang="en-US" sz="2800" dirty="0">
              <a:cs typeface="B Lotus" pitchFamily="2" charset="-78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 rtl="1"/>
            <a:fld id="{C90AC7E0-946A-464A-BFBE-24CDAA351287}" type="slidenum">
              <a:rPr lang="ar-SA"/>
              <a:pPr algn="r" rtl="1"/>
              <a:t>5</a:t>
            </a:fld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Shape 5121"/>
          <p:cNvSpPr>
            <a:spLocks noGrp="1" noChangeArrowheads="1"/>
          </p:cNvSpPr>
          <p:nvPr>
            <p:ph type="title" idx="4294967295"/>
          </p:nvPr>
        </p:nvSpPr>
        <p:spPr>
          <a:xfrm>
            <a:off x="5943600" y="76200"/>
            <a:ext cx="3200400" cy="1143000"/>
          </a:xfrm>
        </p:spPr>
        <p:txBody>
          <a:bodyPr lIns="92075" tIns="46038" rIns="92075" bIns="46038">
            <a:normAutofit/>
          </a:bodyPr>
          <a:lstStyle/>
          <a:p>
            <a:pPr algn="r" rtl="1" eaLnBrk="1" hangingPunct="1"/>
            <a:r>
              <a:rPr lang="fa-IR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</a:t>
            </a:r>
            <a:r>
              <a:rPr lang="en-US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MUX</a:t>
            </a:r>
            <a:r>
              <a:rPr lang="fa-IR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 2 به 1</a:t>
            </a:r>
            <a:endParaRPr lang="en-US" sz="3200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209923" name="Shape 5122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238240"/>
            <a:ext cx="8229600" cy="762000"/>
          </a:xfrm>
        </p:spPr>
        <p:txBody>
          <a:bodyPr lIns="92075" tIns="46038" rIns="92075" bIns="46038"/>
          <a:lstStyle/>
          <a:p>
            <a:pPr algn="r" rtl="1" eaLnBrk="1" hangingPunct="1">
              <a:buFont typeface="Wingdings" pitchFamily="2" charset="2"/>
              <a:buChar char="q"/>
            </a:pPr>
            <a:r>
              <a:rPr lang="fa-IR" sz="2400" dirty="0" smtClean="0">
                <a:latin typeface="Times New Roman" pitchFamily="18" charset="0"/>
                <a:cs typeface="B Lotus" pitchFamily="2" charset="-78"/>
              </a:rPr>
              <a:t>منظور از </a:t>
            </a:r>
            <a:r>
              <a:rPr lang="en-US" sz="2400" dirty="0" smtClean="0">
                <a:latin typeface="Times New Roman" pitchFamily="18" charset="0"/>
                <a:cs typeface="B Lotus" pitchFamily="2" charset="-78"/>
              </a:rPr>
              <a:t>S</a:t>
            </a:r>
            <a:r>
              <a:rPr lang="fa-IR" sz="2400" dirty="0" smtClean="0">
                <a:latin typeface="Times New Roman" pitchFamily="18" charset="0"/>
                <a:cs typeface="B Lotus" pitchFamily="2" charset="-78"/>
              </a:rPr>
              <a:t> همان ورودي انتخاب است. </a:t>
            </a:r>
            <a:r>
              <a:rPr lang="en-US" sz="2400" dirty="0" smtClean="0">
                <a:latin typeface="Times New Roman" pitchFamily="18" charset="0"/>
                <a:cs typeface="B Lotus" pitchFamily="2" charset="-78"/>
              </a:rPr>
              <a:t>I</a:t>
            </a:r>
            <a:r>
              <a:rPr lang="en-US" sz="2400" baseline="-25000" dirty="0" smtClean="0">
                <a:latin typeface="Times New Roman" pitchFamily="18" charset="0"/>
                <a:cs typeface="B Lotus" pitchFamily="2" charset="-78"/>
              </a:rPr>
              <a:t>0</a:t>
            </a:r>
            <a:r>
              <a:rPr lang="fa-IR" sz="2400" baseline="-25000" dirty="0" smtClean="0">
                <a:latin typeface="Times New Roman" pitchFamily="18" charset="0"/>
                <a:cs typeface="B Lotus" pitchFamily="2" charset="-78"/>
              </a:rPr>
              <a:t> </a:t>
            </a:r>
            <a:r>
              <a:rPr lang="fa-IR" sz="2400" dirty="0" smtClean="0">
                <a:latin typeface="Times New Roman" pitchFamily="18" charset="0"/>
                <a:cs typeface="B Lotus" pitchFamily="2" charset="-78"/>
              </a:rPr>
              <a:t>و </a:t>
            </a:r>
            <a:r>
              <a:rPr lang="en-US" sz="2400" dirty="0" smtClean="0">
                <a:latin typeface="Times New Roman" pitchFamily="18" charset="0"/>
                <a:cs typeface="B Lotus" pitchFamily="2" charset="-78"/>
              </a:rPr>
              <a:t>I</a:t>
            </a:r>
            <a:r>
              <a:rPr lang="en-US" sz="2400" baseline="-25000" dirty="0" smtClean="0">
                <a:latin typeface="Times New Roman" pitchFamily="18" charset="0"/>
                <a:cs typeface="B Lotus" pitchFamily="2" charset="-78"/>
              </a:rPr>
              <a:t>1</a:t>
            </a:r>
            <a:r>
              <a:rPr lang="fa-IR" sz="2400" dirty="0" smtClean="0">
                <a:latin typeface="Times New Roman" pitchFamily="18" charset="0"/>
                <a:cs typeface="B Lotus" pitchFamily="2" charset="-78"/>
              </a:rPr>
              <a:t> نيز دو خط ورودي هستند</a:t>
            </a:r>
            <a:r>
              <a:rPr lang="fa-IR" sz="2400" dirty="0" smtClean="0">
                <a:cs typeface="B Lotus" pitchFamily="2" charset="-78"/>
              </a:rPr>
              <a:t>.</a:t>
            </a:r>
            <a:endParaRPr lang="en-US" sz="2000" dirty="0" smtClean="0">
              <a:cs typeface="B Lotus" pitchFamily="2" charset="-78"/>
            </a:endParaRPr>
          </a:p>
        </p:txBody>
      </p:sp>
      <p:pic>
        <p:nvPicPr>
          <p:cNvPr id="209924" name="Picture 4" descr="MUX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2263786"/>
            <a:ext cx="7432675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Shape 5121"/>
          <p:cNvSpPr>
            <a:spLocks noGrp="1" noChangeArrowheads="1"/>
          </p:cNvSpPr>
          <p:nvPr>
            <p:ph type="title" idx="4294967295"/>
          </p:nvPr>
        </p:nvSpPr>
        <p:spPr>
          <a:xfrm>
            <a:off x="4648200" y="76200"/>
            <a:ext cx="4495800" cy="792163"/>
          </a:xfrm>
        </p:spPr>
        <p:txBody>
          <a:bodyPr lIns="92075" tIns="46038" rIns="92075" bIns="46038">
            <a:normAutofit/>
          </a:bodyPr>
          <a:lstStyle/>
          <a:p>
            <a:pPr algn="r" rtl="1" eaLnBrk="1" hangingPunct="1"/>
            <a:r>
              <a:rPr lang="fa-IR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</a:t>
            </a:r>
            <a:r>
              <a:rPr lang="en-US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MUX 4</a:t>
            </a:r>
            <a:r>
              <a:rPr lang="en-US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cs typeface="B Titr" pitchFamily="2" charset="-78"/>
              </a:rPr>
              <a:t>x</a:t>
            </a:r>
            <a:r>
              <a:rPr lang="en-US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1</a:t>
            </a:r>
            <a:r>
              <a:rPr lang="fa-IR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 (</a:t>
            </a:r>
            <a:r>
              <a:rPr lang="fa-IR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مدار داخلي</a:t>
            </a:r>
            <a:r>
              <a:rPr lang="fa-IR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)</a:t>
            </a:r>
            <a:endParaRPr lang="en-US" sz="3200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pic>
        <p:nvPicPr>
          <p:cNvPr id="210948" name="Picture 4" descr="MUX-DIAGRA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62114" y="2286000"/>
            <a:ext cx="7535773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137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7825" y="0"/>
            <a:ext cx="1247775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4800600" y="3962400"/>
            <a:ext cx="3886200" cy="2666999"/>
          </a:xfrm>
          <a:prstGeom prst="rect">
            <a:avLst/>
          </a:prstGeom>
        </p:spPr>
        <p:txBody>
          <a:bodyPr/>
          <a:lstStyle/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fa-I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4 خط ورودی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I</a:t>
            </a:r>
            <a:r>
              <a:rPr kumimoji="0" lang="en-US" sz="28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0</a:t>
            </a:r>
            <a:r>
              <a:rPr kumimoji="0" lang="fa-IR" sz="28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 </a:t>
            </a:r>
            <a:r>
              <a:rPr kumimoji="0" lang="fa-I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تا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I</a:t>
            </a:r>
            <a:r>
              <a:rPr kumimoji="0" lang="en-US" sz="28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3</a:t>
            </a:r>
            <a:endParaRPr kumimoji="0" lang="fa-IR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Lotus" pitchFamily="2" charset="-78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fa-I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یک خروجی با نام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Y</a:t>
            </a: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fa-I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2 خط انتخاب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S</a:t>
            </a:r>
            <a:r>
              <a:rPr kumimoji="0" lang="en-US" sz="28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1</a:t>
            </a:r>
            <a:r>
              <a:rPr kumimoji="0" lang="fa-IR" sz="28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 </a:t>
            </a:r>
            <a:r>
              <a:rPr kumimoji="0" lang="fa-I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و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S</a:t>
            </a:r>
            <a:r>
              <a:rPr kumimoji="0" lang="en-US" sz="28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0</a:t>
            </a:r>
            <a:endParaRPr kumimoji="0" lang="fa-IR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Lotus" pitchFamily="2" charset="-78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fa-I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جدول ارزش 64 سطری</a:t>
            </a: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fa-IR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B Lotus" pitchFamily="2" charset="-78"/>
              </a:rPr>
              <a:t>جدول عملکرد 4 سطری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cs typeface="B Lotus" pitchFamily="2" charset="-78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7086600" y="1828800"/>
            <a:ext cx="1219200" cy="5334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a-I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جدول عملکرد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Lotus" pitchFamily="2" charset="-78"/>
            </a:endParaRP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3" name="Text Box 5"/>
          <p:cNvSpPr txBox="1">
            <a:spLocks noChangeArrowheads="1"/>
          </p:cNvSpPr>
          <p:nvPr/>
        </p:nvSpPr>
        <p:spPr bwMode="auto">
          <a:xfrm>
            <a:off x="2133600" y="441325"/>
            <a:ext cx="1006475" cy="39687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000" dirty="0">
                <a:latin typeface="Times New Roman" pitchFamily="18" charset="0"/>
                <a:cs typeface="Arial" pitchFamily="34" charset="0"/>
              </a:rPr>
              <a:t>  </a:t>
            </a:r>
            <a:r>
              <a:rPr lang="en-US" altLang="ar-SA" sz="2000" dirty="0">
                <a:latin typeface="Times New Roman" pitchFamily="18" charset="0"/>
                <a:cs typeface="Arial" pitchFamily="34" charset="0"/>
              </a:rPr>
              <a:t>Y</a:t>
            </a:r>
          </a:p>
        </p:txBody>
      </p:sp>
      <p:grpSp>
        <p:nvGrpSpPr>
          <p:cNvPr id="2" name="Group 77"/>
          <p:cNvGrpSpPr/>
          <p:nvPr/>
        </p:nvGrpSpPr>
        <p:grpSpPr>
          <a:xfrm>
            <a:off x="1189038" y="441325"/>
            <a:ext cx="1554162" cy="2211387"/>
            <a:chOff x="1189038" y="2925763"/>
            <a:chExt cx="1554162" cy="2211387"/>
          </a:xfrm>
        </p:grpSpPr>
        <p:sp>
          <p:nvSpPr>
            <p:cNvPr id="171010" name="Line 2"/>
            <p:cNvSpPr>
              <a:spLocks noChangeShapeType="1"/>
            </p:cNvSpPr>
            <p:nvPr/>
          </p:nvSpPr>
          <p:spPr bwMode="auto">
            <a:xfrm>
              <a:off x="1371600" y="3398838"/>
              <a:ext cx="13716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1011" name="Line 3"/>
            <p:cNvSpPr>
              <a:spLocks noChangeShapeType="1"/>
            </p:cNvSpPr>
            <p:nvPr/>
          </p:nvSpPr>
          <p:spPr bwMode="auto">
            <a:xfrm>
              <a:off x="2103438" y="2941638"/>
              <a:ext cx="0" cy="219551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1012" name="Text Box 4"/>
            <p:cNvSpPr txBox="1">
              <a:spLocks noChangeArrowheads="1"/>
            </p:cNvSpPr>
            <p:nvPr/>
          </p:nvSpPr>
          <p:spPr bwMode="auto">
            <a:xfrm>
              <a:off x="1189038" y="2925763"/>
              <a:ext cx="1006475" cy="396875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 dirty="0">
                  <a:latin typeface="Times New Roman" pitchFamily="18" charset="0"/>
                  <a:cs typeface="Arial" pitchFamily="34" charset="0"/>
                </a:rPr>
                <a:t>  </a:t>
              </a:r>
              <a:r>
                <a:rPr lang="en-US" altLang="ar-SA" sz="2000" dirty="0">
                  <a:latin typeface="Times New Roman" pitchFamily="18" charset="0"/>
                  <a:cs typeface="Arial" pitchFamily="34" charset="0"/>
                </a:rPr>
                <a:t>S</a:t>
              </a:r>
              <a:r>
                <a:rPr lang="en-US" altLang="ar-SA" sz="2000" baseline="-25000" dirty="0">
                  <a:latin typeface="Times New Roman" pitchFamily="18" charset="0"/>
                  <a:cs typeface="Arial" pitchFamily="34" charset="0"/>
                </a:rPr>
                <a:t>1   </a:t>
              </a:r>
              <a:r>
                <a:rPr lang="en-US" altLang="ar-SA" sz="2000" dirty="0">
                  <a:latin typeface="Times New Roman" pitchFamily="18" charset="0"/>
                  <a:cs typeface="Arial" pitchFamily="34" charset="0"/>
                </a:rPr>
                <a:t>S</a:t>
              </a:r>
              <a:r>
                <a:rPr lang="en-US" altLang="ar-SA" sz="2000" baseline="-25000" dirty="0">
                  <a:latin typeface="Times New Roman" pitchFamily="18" charset="0"/>
                  <a:cs typeface="Arial" pitchFamily="34" charset="0"/>
                </a:rPr>
                <a:t>0</a:t>
              </a:r>
              <a:endParaRPr lang="en-US" altLang="ar-SA" sz="2000" dirty="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71014" name="Text Box 6"/>
            <p:cNvSpPr txBox="1">
              <a:spLocks noChangeArrowheads="1"/>
            </p:cNvSpPr>
            <p:nvPr/>
          </p:nvSpPr>
          <p:spPr bwMode="auto">
            <a:xfrm>
              <a:off x="1281113" y="3429000"/>
              <a:ext cx="1004887" cy="1604963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1400">
                  <a:latin typeface="Times New Roman" pitchFamily="18" charset="0"/>
                  <a:cs typeface="Arial" pitchFamily="34" charset="0"/>
                </a:rPr>
                <a:t>  </a:t>
              </a:r>
              <a:r>
                <a:rPr lang="en-US" altLang="en-US">
                  <a:latin typeface="Times New Roman" pitchFamily="18" charset="0"/>
                  <a:cs typeface="Arial" pitchFamily="34" charset="0"/>
                </a:rPr>
                <a:t>0    0</a:t>
              </a:r>
            </a:p>
            <a:p>
              <a:pPr>
                <a:spcBef>
                  <a:spcPct val="50000"/>
                </a:spcBef>
              </a:pPr>
              <a:r>
                <a:rPr lang="en-US" altLang="en-US">
                  <a:latin typeface="Times New Roman" pitchFamily="18" charset="0"/>
                  <a:cs typeface="Arial" pitchFamily="34" charset="0"/>
                </a:rPr>
                <a:t>  0    1 </a:t>
              </a:r>
            </a:p>
            <a:p>
              <a:pPr>
                <a:spcBef>
                  <a:spcPct val="50000"/>
                </a:spcBef>
              </a:pPr>
              <a:r>
                <a:rPr lang="en-US" altLang="en-US">
                  <a:latin typeface="Times New Roman" pitchFamily="18" charset="0"/>
                  <a:cs typeface="Arial" pitchFamily="34" charset="0"/>
                </a:rPr>
                <a:t>  1    0</a:t>
              </a:r>
            </a:p>
            <a:p>
              <a:pPr>
                <a:spcBef>
                  <a:spcPct val="50000"/>
                </a:spcBef>
              </a:pPr>
              <a:r>
                <a:rPr lang="en-US" altLang="en-US">
                  <a:latin typeface="Times New Roman" pitchFamily="18" charset="0"/>
                  <a:cs typeface="Arial" pitchFamily="34" charset="0"/>
                </a:rPr>
                <a:t>  1    1 </a:t>
              </a:r>
            </a:p>
          </p:txBody>
        </p:sp>
        <p:sp>
          <p:nvSpPr>
            <p:cNvPr id="171015" name="Text Box 7"/>
            <p:cNvSpPr txBox="1">
              <a:spLocks noChangeArrowheads="1"/>
            </p:cNvSpPr>
            <p:nvPr/>
          </p:nvSpPr>
          <p:spPr bwMode="auto">
            <a:xfrm>
              <a:off x="2286000" y="4160838"/>
              <a:ext cx="457200" cy="457200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400" dirty="0" smtClean="0">
                  <a:latin typeface="Times New Roman" pitchFamily="18" charset="0"/>
                  <a:cs typeface="Arial" pitchFamily="34" charset="0"/>
                </a:rPr>
                <a:t>I</a:t>
              </a:r>
              <a:r>
                <a:rPr lang="en-US" altLang="ar-SA" sz="2400" baseline="-25000" dirty="0" smtClean="0">
                  <a:latin typeface="Times New Roman" pitchFamily="18" charset="0"/>
                  <a:cs typeface="Arial" pitchFamily="34" charset="0"/>
                </a:rPr>
                <a:t>2</a:t>
              </a:r>
              <a:endParaRPr lang="en-US" altLang="ar-SA" sz="2400" dirty="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71016" name="Text Box 8"/>
            <p:cNvSpPr txBox="1">
              <a:spLocks noChangeArrowheads="1"/>
            </p:cNvSpPr>
            <p:nvPr/>
          </p:nvSpPr>
          <p:spPr bwMode="auto">
            <a:xfrm>
              <a:off x="2286000" y="3794125"/>
              <a:ext cx="457200" cy="457200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400" dirty="0" smtClean="0">
                  <a:latin typeface="Times New Roman" pitchFamily="18" charset="0"/>
                  <a:cs typeface="Arial" pitchFamily="34" charset="0"/>
                </a:rPr>
                <a:t>I</a:t>
              </a:r>
              <a:r>
                <a:rPr lang="en-US" altLang="ar-SA" sz="2400" baseline="-25000" dirty="0" smtClean="0">
                  <a:latin typeface="Times New Roman" pitchFamily="18" charset="0"/>
                  <a:cs typeface="Arial" pitchFamily="34" charset="0"/>
                </a:rPr>
                <a:t>1</a:t>
              </a:r>
              <a:endParaRPr lang="en-US" altLang="ar-SA" sz="2400" dirty="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71017" name="Text Box 9"/>
            <p:cNvSpPr txBox="1">
              <a:spLocks noChangeArrowheads="1"/>
            </p:cNvSpPr>
            <p:nvPr/>
          </p:nvSpPr>
          <p:spPr bwMode="auto">
            <a:xfrm>
              <a:off x="2286000" y="3336925"/>
              <a:ext cx="457200" cy="457200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400" dirty="0" smtClean="0">
                  <a:latin typeface="Times New Roman" pitchFamily="18" charset="0"/>
                  <a:cs typeface="Arial" pitchFamily="34" charset="0"/>
                </a:rPr>
                <a:t>I</a:t>
              </a:r>
              <a:r>
                <a:rPr lang="en-US" altLang="ar-SA" sz="2400" baseline="-25000" dirty="0" smtClean="0">
                  <a:latin typeface="Times New Roman" pitchFamily="18" charset="0"/>
                  <a:cs typeface="Arial" pitchFamily="34" charset="0"/>
                </a:rPr>
                <a:t>0</a:t>
              </a:r>
              <a:endParaRPr lang="en-US" altLang="ar-SA" sz="2400" dirty="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71018" name="Text Box 10"/>
            <p:cNvSpPr txBox="1">
              <a:spLocks noChangeArrowheads="1"/>
            </p:cNvSpPr>
            <p:nvPr/>
          </p:nvSpPr>
          <p:spPr bwMode="auto">
            <a:xfrm>
              <a:off x="2286000" y="4527550"/>
              <a:ext cx="457200" cy="457200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400" dirty="0" smtClean="0">
                  <a:latin typeface="Times New Roman" pitchFamily="18" charset="0"/>
                  <a:cs typeface="Arial" pitchFamily="34" charset="0"/>
                </a:rPr>
                <a:t>I</a:t>
              </a:r>
              <a:r>
                <a:rPr lang="en-US" altLang="ar-SA" sz="2400" baseline="-25000" dirty="0" smtClean="0">
                  <a:latin typeface="Times New Roman" pitchFamily="18" charset="0"/>
                  <a:cs typeface="Arial" pitchFamily="34" charset="0"/>
                </a:rPr>
                <a:t>3</a:t>
              </a:r>
              <a:endParaRPr lang="en-US" altLang="ar-SA" sz="2400" dirty="0">
                <a:latin typeface="Times New Roman" pitchFamily="18" charset="0"/>
                <a:cs typeface="Arial" pitchFamily="34" charset="0"/>
              </a:endParaRPr>
            </a:p>
          </p:txBody>
        </p:sp>
      </p:grpSp>
      <p:sp>
        <p:nvSpPr>
          <p:cNvPr id="209931" name="Rectangle 11"/>
          <p:cNvSpPr>
            <a:spLocks noChangeArrowheads="1"/>
          </p:cNvSpPr>
          <p:nvPr/>
        </p:nvSpPr>
        <p:spPr bwMode="auto">
          <a:xfrm>
            <a:off x="5791200" y="228600"/>
            <a:ext cx="3124574" cy="538609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rtl="1">
              <a:defRPr/>
            </a:pPr>
            <a:r>
              <a:rPr lang="fa-IR" altLang="ar-SA" sz="29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B Titr" pitchFamily="2" charset="-78"/>
              </a:rPr>
              <a:t>- مدار </a:t>
            </a:r>
            <a:r>
              <a:rPr lang="fa-IR" altLang="ar-SA" sz="29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B Titr" pitchFamily="2" charset="-78"/>
              </a:rPr>
              <a:t>معادل دو طبقه</a:t>
            </a:r>
            <a:endParaRPr lang="en-US" altLang="ar-SA" sz="29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+mj-ea"/>
              <a:cs typeface="B Titr" pitchFamily="2" charset="-78"/>
            </a:endParaRPr>
          </a:p>
        </p:txBody>
      </p:sp>
      <p:sp>
        <p:nvSpPr>
          <p:cNvPr id="171020" name="AutoShape 12"/>
          <p:cNvSpPr>
            <a:spLocks noChangeArrowheads="1"/>
          </p:cNvSpPr>
          <p:nvPr/>
        </p:nvSpPr>
        <p:spPr bwMode="auto">
          <a:xfrm>
            <a:off x="6126163" y="2057400"/>
            <a:ext cx="549275" cy="547688"/>
          </a:xfrm>
          <a:prstGeom prst="flowChartDelay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altLang="en-US" sz="2800">
              <a:latin typeface="Times New Roman" pitchFamily="18" charset="0"/>
              <a:cs typeface="Arial" pitchFamily="34" charset="0"/>
            </a:endParaRPr>
          </a:p>
        </p:txBody>
      </p:sp>
      <p:grpSp>
        <p:nvGrpSpPr>
          <p:cNvPr id="3" name="Group 13"/>
          <p:cNvGrpSpPr>
            <a:grpSpLocks/>
          </p:cNvGrpSpPr>
          <p:nvPr/>
        </p:nvGrpSpPr>
        <p:grpSpPr bwMode="auto">
          <a:xfrm>
            <a:off x="7405688" y="2149475"/>
            <a:ext cx="549275" cy="639763"/>
            <a:chOff x="2688" y="1488"/>
            <a:chExt cx="432" cy="384"/>
          </a:xfrm>
        </p:grpSpPr>
        <p:sp>
          <p:nvSpPr>
            <p:cNvPr id="171066" name="Arc 14"/>
            <p:cNvSpPr>
              <a:spLocks/>
            </p:cNvSpPr>
            <p:nvPr/>
          </p:nvSpPr>
          <p:spPr bwMode="auto">
            <a:xfrm>
              <a:off x="2688" y="1488"/>
              <a:ext cx="96" cy="383"/>
            </a:xfrm>
            <a:custGeom>
              <a:avLst/>
              <a:gdLst>
                <a:gd name="T0" fmla="*/ 0 w 21600"/>
                <a:gd name="T1" fmla="*/ 0 h 43154"/>
                <a:gd name="T2" fmla="*/ 6 w 21600"/>
                <a:gd name="T3" fmla="*/ 383 h 43154"/>
                <a:gd name="T4" fmla="*/ 0 w 21600"/>
                <a:gd name="T5" fmla="*/ 192 h 43154"/>
                <a:gd name="T6" fmla="*/ 0 60000 65536"/>
                <a:gd name="T7" fmla="*/ 0 60000 65536"/>
                <a:gd name="T8" fmla="*/ 0 60000 65536"/>
                <a:gd name="T9" fmla="*/ 0 w 21600"/>
                <a:gd name="T10" fmla="*/ 0 h 43154"/>
                <a:gd name="T11" fmla="*/ 21600 w 21600"/>
                <a:gd name="T12" fmla="*/ 43154 h 4315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43154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2980"/>
                    <a:pt x="12769" y="42409"/>
                    <a:pt x="1412" y="43153"/>
                  </a:cubicBezTo>
                </a:path>
                <a:path w="21600" h="43154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2980"/>
                    <a:pt x="12769" y="42409"/>
                    <a:pt x="1412" y="43153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1067" name="Arc 15"/>
            <p:cNvSpPr>
              <a:spLocks/>
            </p:cNvSpPr>
            <p:nvPr/>
          </p:nvSpPr>
          <p:spPr bwMode="auto">
            <a:xfrm>
              <a:off x="2688" y="1488"/>
              <a:ext cx="432" cy="384"/>
            </a:xfrm>
            <a:custGeom>
              <a:avLst/>
              <a:gdLst>
                <a:gd name="T0" fmla="*/ 0 w 21600"/>
                <a:gd name="T1" fmla="*/ 0 h 43189"/>
                <a:gd name="T2" fmla="*/ 14 w 21600"/>
                <a:gd name="T3" fmla="*/ 384 h 43189"/>
                <a:gd name="T4" fmla="*/ 0 w 21600"/>
                <a:gd name="T5" fmla="*/ 192 h 43189"/>
                <a:gd name="T6" fmla="*/ 0 60000 65536"/>
                <a:gd name="T7" fmla="*/ 0 60000 65536"/>
                <a:gd name="T8" fmla="*/ 0 60000 65536"/>
                <a:gd name="T9" fmla="*/ 0 w 21600"/>
                <a:gd name="T10" fmla="*/ 0 h 43189"/>
                <a:gd name="T11" fmla="*/ 21600 w 21600"/>
                <a:gd name="T12" fmla="*/ 43189 h 4318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43189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3256"/>
                    <a:pt x="12350" y="42810"/>
                    <a:pt x="699" y="43188"/>
                  </a:cubicBezTo>
                </a:path>
                <a:path w="21600" h="43189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3256"/>
                    <a:pt x="12350" y="42810"/>
                    <a:pt x="699" y="43188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71022" name="AutoShape 16"/>
          <p:cNvSpPr>
            <a:spLocks noChangeArrowheads="1"/>
          </p:cNvSpPr>
          <p:nvPr/>
        </p:nvSpPr>
        <p:spPr bwMode="auto">
          <a:xfrm>
            <a:off x="5384800" y="5265738"/>
            <a:ext cx="458788" cy="442912"/>
          </a:xfrm>
          <a:prstGeom prst="triangle">
            <a:avLst>
              <a:gd name="adj" fmla="val 50000"/>
            </a:avLst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1023" name="Oval 17"/>
          <p:cNvSpPr>
            <a:spLocks noChangeArrowheads="1"/>
          </p:cNvSpPr>
          <p:nvPr/>
        </p:nvSpPr>
        <p:spPr bwMode="auto">
          <a:xfrm rot="-5400000">
            <a:off x="5576888" y="5167313"/>
            <a:ext cx="92075" cy="92075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1024" name="Text Box 18"/>
          <p:cNvSpPr txBox="1">
            <a:spLocks noChangeArrowheads="1"/>
          </p:cNvSpPr>
          <p:nvPr/>
        </p:nvSpPr>
        <p:spPr bwMode="auto">
          <a:xfrm>
            <a:off x="4114800" y="3246438"/>
            <a:ext cx="731838" cy="45720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SA" sz="2400" dirty="0" smtClean="0">
                <a:latin typeface="Times New Roman" pitchFamily="18" charset="0"/>
                <a:cs typeface="Arial" pitchFamily="34" charset="0"/>
              </a:rPr>
              <a:t>I</a:t>
            </a:r>
            <a:r>
              <a:rPr lang="en-US" altLang="ar-SA" sz="2400" baseline="-25000" dirty="0" smtClean="0">
                <a:latin typeface="Times New Roman" pitchFamily="18" charset="0"/>
                <a:cs typeface="Arial" pitchFamily="34" charset="0"/>
              </a:rPr>
              <a:t>2</a:t>
            </a:r>
            <a:endParaRPr lang="en-US" altLang="ar-SA" sz="2400" dirty="0"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171025" name="Text Box 19"/>
          <p:cNvSpPr txBox="1">
            <a:spLocks noChangeArrowheads="1"/>
          </p:cNvSpPr>
          <p:nvPr/>
        </p:nvSpPr>
        <p:spPr bwMode="auto">
          <a:xfrm>
            <a:off x="4114800" y="2514600"/>
            <a:ext cx="731838" cy="45720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SA" sz="2400" dirty="0" smtClean="0">
                <a:latin typeface="Times New Roman" pitchFamily="18" charset="0"/>
                <a:cs typeface="Arial" pitchFamily="34" charset="0"/>
              </a:rPr>
              <a:t>I</a:t>
            </a:r>
            <a:r>
              <a:rPr lang="en-US" altLang="ar-SA" sz="2400" baseline="-25000" dirty="0" smtClean="0">
                <a:latin typeface="Times New Roman" pitchFamily="18" charset="0"/>
                <a:cs typeface="Arial" pitchFamily="34" charset="0"/>
              </a:rPr>
              <a:t>1</a:t>
            </a:r>
            <a:endParaRPr lang="en-US" altLang="ar-SA" sz="2400" dirty="0"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171026" name="Text Box 20"/>
          <p:cNvSpPr txBox="1">
            <a:spLocks noChangeArrowheads="1"/>
          </p:cNvSpPr>
          <p:nvPr/>
        </p:nvSpPr>
        <p:spPr bwMode="auto">
          <a:xfrm>
            <a:off x="4114800" y="1782763"/>
            <a:ext cx="731838" cy="45720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SA" sz="2400" dirty="0" smtClean="0">
                <a:latin typeface="Times New Roman" pitchFamily="18" charset="0"/>
                <a:cs typeface="Arial" pitchFamily="34" charset="0"/>
              </a:rPr>
              <a:t>I</a:t>
            </a:r>
            <a:r>
              <a:rPr lang="en-US" altLang="ar-SA" sz="2400" baseline="-25000" dirty="0" smtClean="0">
                <a:latin typeface="Times New Roman" pitchFamily="18" charset="0"/>
                <a:cs typeface="Arial" pitchFamily="34" charset="0"/>
              </a:rPr>
              <a:t>0</a:t>
            </a:r>
            <a:endParaRPr lang="en-US" altLang="ar-SA" sz="2400" dirty="0"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171027" name="Text Box 21"/>
          <p:cNvSpPr txBox="1">
            <a:spLocks noChangeArrowheads="1"/>
          </p:cNvSpPr>
          <p:nvPr/>
        </p:nvSpPr>
        <p:spPr bwMode="auto">
          <a:xfrm>
            <a:off x="4114800" y="4068763"/>
            <a:ext cx="731838" cy="45720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SA" sz="2400" dirty="0" smtClean="0">
                <a:latin typeface="Times New Roman" pitchFamily="18" charset="0"/>
                <a:cs typeface="Arial" pitchFamily="34" charset="0"/>
              </a:rPr>
              <a:t>I</a:t>
            </a:r>
            <a:r>
              <a:rPr lang="en-US" altLang="ar-SA" sz="2400" baseline="-25000" dirty="0" smtClean="0">
                <a:latin typeface="Times New Roman" pitchFamily="18" charset="0"/>
                <a:cs typeface="Arial" pitchFamily="34" charset="0"/>
              </a:rPr>
              <a:t>3</a:t>
            </a:r>
            <a:endParaRPr lang="en-US" altLang="ar-SA" sz="2400" dirty="0"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171028" name="Line 22"/>
          <p:cNvSpPr>
            <a:spLocks noChangeShapeType="1"/>
          </p:cNvSpPr>
          <p:nvPr/>
        </p:nvSpPr>
        <p:spPr bwMode="auto">
          <a:xfrm>
            <a:off x="4572000" y="2149475"/>
            <a:ext cx="15541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1029" name="Line 23"/>
          <p:cNvSpPr>
            <a:spLocks noChangeShapeType="1"/>
          </p:cNvSpPr>
          <p:nvPr/>
        </p:nvSpPr>
        <p:spPr bwMode="auto">
          <a:xfrm>
            <a:off x="4572000" y="2879725"/>
            <a:ext cx="15541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1030" name="Line 24"/>
          <p:cNvSpPr>
            <a:spLocks noChangeShapeType="1"/>
          </p:cNvSpPr>
          <p:nvPr/>
        </p:nvSpPr>
        <p:spPr bwMode="auto">
          <a:xfrm>
            <a:off x="4572000" y="3611563"/>
            <a:ext cx="15541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1031" name="AutoShape 25"/>
          <p:cNvSpPr>
            <a:spLocks noChangeArrowheads="1"/>
          </p:cNvSpPr>
          <p:nvPr/>
        </p:nvSpPr>
        <p:spPr bwMode="auto">
          <a:xfrm>
            <a:off x="4754563" y="5259388"/>
            <a:ext cx="458787" cy="442912"/>
          </a:xfrm>
          <a:prstGeom prst="triangle">
            <a:avLst>
              <a:gd name="adj" fmla="val 50000"/>
            </a:avLst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1032" name="Oval 26"/>
          <p:cNvSpPr>
            <a:spLocks noChangeArrowheads="1"/>
          </p:cNvSpPr>
          <p:nvPr/>
        </p:nvSpPr>
        <p:spPr bwMode="auto">
          <a:xfrm rot="-5400000">
            <a:off x="4935538" y="5167313"/>
            <a:ext cx="92075" cy="92075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1033" name="Line 27"/>
          <p:cNvSpPr>
            <a:spLocks noChangeShapeType="1"/>
          </p:cNvSpPr>
          <p:nvPr/>
        </p:nvSpPr>
        <p:spPr bwMode="auto">
          <a:xfrm flipV="1">
            <a:off x="4937125" y="2332038"/>
            <a:ext cx="0" cy="28336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1034" name="Line 28"/>
          <p:cNvSpPr>
            <a:spLocks noChangeShapeType="1"/>
          </p:cNvSpPr>
          <p:nvPr/>
        </p:nvSpPr>
        <p:spPr bwMode="auto">
          <a:xfrm>
            <a:off x="4935538" y="2330450"/>
            <a:ext cx="1190625" cy="15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1035" name="Line 29"/>
          <p:cNvSpPr>
            <a:spLocks noChangeShapeType="1"/>
          </p:cNvSpPr>
          <p:nvPr/>
        </p:nvSpPr>
        <p:spPr bwMode="auto">
          <a:xfrm flipV="1">
            <a:off x="5576888" y="2514600"/>
            <a:ext cx="0" cy="26511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1036" name="Line 30"/>
          <p:cNvSpPr>
            <a:spLocks noChangeShapeType="1"/>
          </p:cNvSpPr>
          <p:nvPr/>
        </p:nvSpPr>
        <p:spPr bwMode="auto">
          <a:xfrm>
            <a:off x="5576888" y="2514600"/>
            <a:ext cx="5492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1037" name="Line 31"/>
          <p:cNvSpPr>
            <a:spLocks noChangeShapeType="1"/>
          </p:cNvSpPr>
          <p:nvPr/>
        </p:nvSpPr>
        <p:spPr bwMode="auto">
          <a:xfrm>
            <a:off x="4937125" y="3063875"/>
            <a:ext cx="11890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1038" name="Line 32"/>
          <p:cNvSpPr>
            <a:spLocks noChangeShapeType="1"/>
          </p:cNvSpPr>
          <p:nvPr/>
        </p:nvSpPr>
        <p:spPr bwMode="auto">
          <a:xfrm>
            <a:off x="4935538" y="5715000"/>
            <a:ext cx="0" cy="2730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1039" name="Line 33"/>
          <p:cNvSpPr>
            <a:spLocks noChangeShapeType="1"/>
          </p:cNvSpPr>
          <p:nvPr/>
        </p:nvSpPr>
        <p:spPr bwMode="auto">
          <a:xfrm>
            <a:off x="5575300" y="5715000"/>
            <a:ext cx="0" cy="2730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1040" name="Line 34"/>
          <p:cNvSpPr>
            <a:spLocks noChangeShapeType="1"/>
          </p:cNvSpPr>
          <p:nvPr/>
        </p:nvSpPr>
        <p:spPr bwMode="auto">
          <a:xfrm>
            <a:off x="4935538" y="5988050"/>
            <a:ext cx="36671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1041" name="Line 35"/>
          <p:cNvSpPr>
            <a:spLocks noChangeShapeType="1"/>
          </p:cNvSpPr>
          <p:nvPr/>
        </p:nvSpPr>
        <p:spPr bwMode="auto">
          <a:xfrm>
            <a:off x="5575300" y="5988050"/>
            <a:ext cx="36671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1042" name="Line 36"/>
          <p:cNvSpPr>
            <a:spLocks noChangeShapeType="1"/>
          </p:cNvSpPr>
          <p:nvPr/>
        </p:nvSpPr>
        <p:spPr bwMode="auto">
          <a:xfrm flipV="1">
            <a:off x="5303838" y="3794125"/>
            <a:ext cx="0" cy="24701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1043" name="Line 37"/>
          <p:cNvSpPr>
            <a:spLocks noChangeShapeType="1"/>
          </p:cNvSpPr>
          <p:nvPr/>
        </p:nvSpPr>
        <p:spPr bwMode="auto">
          <a:xfrm flipV="1">
            <a:off x="5943600" y="3246438"/>
            <a:ext cx="0" cy="30178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1044" name="Line 38"/>
          <p:cNvSpPr>
            <a:spLocks noChangeShapeType="1"/>
          </p:cNvSpPr>
          <p:nvPr/>
        </p:nvSpPr>
        <p:spPr bwMode="auto">
          <a:xfrm>
            <a:off x="5943600" y="3246438"/>
            <a:ext cx="1825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1045" name="AutoShape 39"/>
          <p:cNvSpPr>
            <a:spLocks noChangeArrowheads="1"/>
          </p:cNvSpPr>
          <p:nvPr/>
        </p:nvSpPr>
        <p:spPr bwMode="auto">
          <a:xfrm>
            <a:off x="6126163" y="2789238"/>
            <a:ext cx="549275" cy="547687"/>
          </a:xfrm>
          <a:prstGeom prst="flowChartDelay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altLang="en-US" sz="2800"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171046" name="Line 40"/>
          <p:cNvSpPr>
            <a:spLocks noChangeShapeType="1"/>
          </p:cNvSpPr>
          <p:nvPr/>
        </p:nvSpPr>
        <p:spPr bwMode="auto">
          <a:xfrm>
            <a:off x="5303838" y="3794125"/>
            <a:ext cx="8223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1047" name="Line 41"/>
          <p:cNvSpPr>
            <a:spLocks noChangeShapeType="1"/>
          </p:cNvSpPr>
          <p:nvPr/>
        </p:nvSpPr>
        <p:spPr bwMode="auto">
          <a:xfrm>
            <a:off x="5576888" y="3978275"/>
            <a:ext cx="5492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1048" name="AutoShape 42"/>
          <p:cNvSpPr>
            <a:spLocks noChangeArrowheads="1"/>
          </p:cNvSpPr>
          <p:nvPr/>
        </p:nvSpPr>
        <p:spPr bwMode="auto">
          <a:xfrm>
            <a:off x="6126163" y="3521075"/>
            <a:ext cx="549275" cy="547688"/>
          </a:xfrm>
          <a:prstGeom prst="flowChartDelay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altLang="en-US" sz="2800"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171049" name="Line 43"/>
          <p:cNvSpPr>
            <a:spLocks noChangeShapeType="1"/>
          </p:cNvSpPr>
          <p:nvPr/>
        </p:nvSpPr>
        <p:spPr bwMode="auto">
          <a:xfrm>
            <a:off x="4572000" y="4343400"/>
            <a:ext cx="15541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1050" name="AutoShape 44"/>
          <p:cNvSpPr>
            <a:spLocks noChangeArrowheads="1"/>
          </p:cNvSpPr>
          <p:nvPr/>
        </p:nvSpPr>
        <p:spPr bwMode="auto">
          <a:xfrm>
            <a:off x="6126163" y="4251325"/>
            <a:ext cx="549275" cy="547688"/>
          </a:xfrm>
          <a:prstGeom prst="flowChartDelay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altLang="en-US" sz="2800"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171051" name="Line 45"/>
          <p:cNvSpPr>
            <a:spLocks noChangeShapeType="1"/>
          </p:cNvSpPr>
          <p:nvPr/>
        </p:nvSpPr>
        <p:spPr bwMode="auto">
          <a:xfrm>
            <a:off x="5303838" y="4525963"/>
            <a:ext cx="8223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1052" name="Line 46"/>
          <p:cNvSpPr>
            <a:spLocks noChangeShapeType="1"/>
          </p:cNvSpPr>
          <p:nvPr/>
        </p:nvSpPr>
        <p:spPr bwMode="auto">
          <a:xfrm>
            <a:off x="5576888" y="4708525"/>
            <a:ext cx="5492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1053" name="Line 47"/>
          <p:cNvSpPr>
            <a:spLocks noChangeShapeType="1"/>
          </p:cNvSpPr>
          <p:nvPr/>
        </p:nvSpPr>
        <p:spPr bwMode="auto">
          <a:xfrm>
            <a:off x="6675438" y="2332038"/>
            <a:ext cx="8223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1054" name="Line 48"/>
          <p:cNvSpPr>
            <a:spLocks noChangeShapeType="1"/>
          </p:cNvSpPr>
          <p:nvPr/>
        </p:nvSpPr>
        <p:spPr bwMode="auto">
          <a:xfrm>
            <a:off x="6675438" y="3063875"/>
            <a:ext cx="2730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1055" name="Line 49"/>
          <p:cNvSpPr>
            <a:spLocks noChangeShapeType="1"/>
          </p:cNvSpPr>
          <p:nvPr/>
        </p:nvSpPr>
        <p:spPr bwMode="auto">
          <a:xfrm>
            <a:off x="6675438" y="3794125"/>
            <a:ext cx="457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1056" name="Line 50"/>
          <p:cNvSpPr>
            <a:spLocks noChangeShapeType="1"/>
          </p:cNvSpPr>
          <p:nvPr/>
        </p:nvSpPr>
        <p:spPr bwMode="auto">
          <a:xfrm>
            <a:off x="6675438" y="4525963"/>
            <a:ext cx="6381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1057" name="Line 51"/>
          <p:cNvSpPr>
            <a:spLocks noChangeShapeType="1"/>
          </p:cNvSpPr>
          <p:nvPr/>
        </p:nvSpPr>
        <p:spPr bwMode="auto">
          <a:xfrm flipV="1">
            <a:off x="6948488" y="2422525"/>
            <a:ext cx="0" cy="6413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1058" name="Line 52"/>
          <p:cNvSpPr>
            <a:spLocks noChangeShapeType="1"/>
          </p:cNvSpPr>
          <p:nvPr/>
        </p:nvSpPr>
        <p:spPr bwMode="auto">
          <a:xfrm flipV="1">
            <a:off x="7132638" y="2514600"/>
            <a:ext cx="0" cy="12795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1059" name="Line 53"/>
          <p:cNvSpPr>
            <a:spLocks noChangeShapeType="1"/>
          </p:cNvSpPr>
          <p:nvPr/>
        </p:nvSpPr>
        <p:spPr bwMode="auto">
          <a:xfrm flipV="1">
            <a:off x="7315200" y="2606675"/>
            <a:ext cx="0" cy="19192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1060" name="Line 54"/>
          <p:cNvSpPr>
            <a:spLocks noChangeShapeType="1"/>
          </p:cNvSpPr>
          <p:nvPr/>
        </p:nvSpPr>
        <p:spPr bwMode="auto">
          <a:xfrm>
            <a:off x="6948488" y="2422525"/>
            <a:ext cx="5492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1061" name="Line 55"/>
          <p:cNvSpPr>
            <a:spLocks noChangeShapeType="1"/>
          </p:cNvSpPr>
          <p:nvPr/>
        </p:nvSpPr>
        <p:spPr bwMode="auto">
          <a:xfrm>
            <a:off x="7132638" y="2514600"/>
            <a:ext cx="3651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1062" name="Line 56"/>
          <p:cNvSpPr>
            <a:spLocks noChangeShapeType="1"/>
          </p:cNvSpPr>
          <p:nvPr/>
        </p:nvSpPr>
        <p:spPr bwMode="auto">
          <a:xfrm>
            <a:off x="7315200" y="2606675"/>
            <a:ext cx="1825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1063" name="Line 57"/>
          <p:cNvSpPr>
            <a:spLocks noChangeShapeType="1"/>
          </p:cNvSpPr>
          <p:nvPr/>
        </p:nvSpPr>
        <p:spPr bwMode="auto">
          <a:xfrm>
            <a:off x="7954963" y="2422525"/>
            <a:ext cx="6397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1064" name="Text Box 58"/>
          <p:cNvSpPr txBox="1">
            <a:spLocks noChangeArrowheads="1"/>
          </p:cNvSpPr>
          <p:nvPr/>
        </p:nvSpPr>
        <p:spPr bwMode="auto">
          <a:xfrm>
            <a:off x="7954963" y="1965325"/>
            <a:ext cx="730250" cy="39687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000">
                <a:latin typeface="Times New Roman" pitchFamily="18" charset="0"/>
                <a:cs typeface="Arial" pitchFamily="34" charset="0"/>
              </a:rPr>
              <a:t>  </a:t>
            </a:r>
            <a:r>
              <a:rPr lang="en-US" altLang="ar-SA" sz="2000">
                <a:latin typeface="Times New Roman" pitchFamily="18" charset="0"/>
                <a:cs typeface="Arial" pitchFamily="34" charset="0"/>
              </a:rPr>
              <a:t>Y</a:t>
            </a:r>
          </a:p>
        </p:txBody>
      </p:sp>
      <p:sp>
        <p:nvSpPr>
          <p:cNvPr id="171065" name="Text Box 59"/>
          <p:cNvSpPr txBox="1">
            <a:spLocks noChangeArrowheads="1"/>
          </p:cNvSpPr>
          <p:nvPr/>
        </p:nvSpPr>
        <p:spPr bwMode="auto">
          <a:xfrm>
            <a:off x="5121275" y="6264275"/>
            <a:ext cx="1187450" cy="39687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SA" sz="2000">
                <a:latin typeface="Times New Roman" pitchFamily="18" charset="0"/>
                <a:cs typeface="Arial" pitchFamily="34" charset="0"/>
              </a:rPr>
              <a:t>S</a:t>
            </a:r>
            <a:r>
              <a:rPr lang="en-US" altLang="ar-SA" sz="2000" baseline="-25000">
                <a:latin typeface="Times New Roman" pitchFamily="18" charset="0"/>
                <a:cs typeface="Arial" pitchFamily="34" charset="0"/>
              </a:rPr>
              <a:t>1          </a:t>
            </a:r>
            <a:r>
              <a:rPr lang="en-US" altLang="ar-SA" sz="2000">
                <a:latin typeface="Times New Roman" pitchFamily="18" charset="0"/>
                <a:cs typeface="Arial" pitchFamily="34" charset="0"/>
              </a:rPr>
              <a:t>S</a:t>
            </a:r>
            <a:r>
              <a:rPr lang="en-US" altLang="ar-SA" sz="2000" baseline="-25000">
                <a:latin typeface="Times New Roman" pitchFamily="18" charset="0"/>
                <a:cs typeface="Arial" pitchFamily="34" charset="0"/>
              </a:rPr>
              <a:t>0</a:t>
            </a:r>
            <a:endParaRPr lang="en-US" altLang="ar-SA" sz="2000">
              <a:latin typeface="Times New Roman" pitchFamily="18" charset="0"/>
              <a:cs typeface="Arial" pitchFamily="34" charset="0"/>
            </a:endParaRPr>
          </a:p>
        </p:txBody>
      </p:sp>
      <p:grpSp>
        <p:nvGrpSpPr>
          <p:cNvPr id="4" name="Group 59"/>
          <p:cNvGrpSpPr/>
          <p:nvPr/>
        </p:nvGrpSpPr>
        <p:grpSpPr>
          <a:xfrm>
            <a:off x="423863" y="3124200"/>
            <a:ext cx="3081337" cy="3251200"/>
            <a:chOff x="3017838" y="2879725"/>
            <a:chExt cx="3081337" cy="3251200"/>
          </a:xfrm>
        </p:grpSpPr>
        <p:sp>
          <p:nvSpPr>
            <p:cNvPr id="61" name="Rectangle 2"/>
            <p:cNvSpPr>
              <a:spLocks noChangeArrowheads="1"/>
            </p:cNvSpPr>
            <p:nvPr/>
          </p:nvSpPr>
          <p:spPr bwMode="auto">
            <a:xfrm>
              <a:off x="3840163" y="2879725"/>
              <a:ext cx="1279525" cy="1828800"/>
            </a:xfrm>
            <a:prstGeom prst="rect">
              <a:avLst/>
            </a:prstGeom>
            <a:noFill/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2" name="Line 3"/>
            <p:cNvSpPr>
              <a:spLocks noChangeShapeType="1"/>
            </p:cNvSpPr>
            <p:nvPr/>
          </p:nvSpPr>
          <p:spPr bwMode="auto">
            <a:xfrm>
              <a:off x="3382963" y="3246438"/>
              <a:ext cx="457200" cy="158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Line 4"/>
            <p:cNvSpPr>
              <a:spLocks noChangeShapeType="1"/>
            </p:cNvSpPr>
            <p:nvPr/>
          </p:nvSpPr>
          <p:spPr bwMode="auto">
            <a:xfrm>
              <a:off x="3382963" y="3611563"/>
              <a:ext cx="457200" cy="158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Line 5"/>
            <p:cNvSpPr>
              <a:spLocks noChangeShapeType="1"/>
            </p:cNvSpPr>
            <p:nvPr/>
          </p:nvSpPr>
          <p:spPr bwMode="auto">
            <a:xfrm>
              <a:off x="3382963" y="3978275"/>
              <a:ext cx="457200" cy="15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Line 6"/>
            <p:cNvSpPr>
              <a:spLocks noChangeShapeType="1"/>
            </p:cNvSpPr>
            <p:nvPr/>
          </p:nvSpPr>
          <p:spPr bwMode="auto">
            <a:xfrm>
              <a:off x="3382963" y="4343400"/>
              <a:ext cx="457200" cy="15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Text Box 7"/>
            <p:cNvSpPr txBox="1">
              <a:spLocks noChangeArrowheads="1"/>
            </p:cNvSpPr>
            <p:nvPr/>
          </p:nvSpPr>
          <p:spPr bwMode="auto">
            <a:xfrm>
              <a:off x="4022725" y="3336925"/>
              <a:ext cx="1004888" cy="854075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 dirty="0">
                  <a:latin typeface="Times New Roman" pitchFamily="18" charset="0"/>
                  <a:cs typeface="Arial" pitchFamily="34" charset="0"/>
                </a:rPr>
                <a:t> 4-</a:t>
              </a:r>
              <a:r>
                <a:rPr lang="en-US" altLang="ar-SA" sz="2000" dirty="0">
                  <a:latin typeface="Times New Roman" pitchFamily="18" charset="0"/>
                  <a:cs typeface="Arial" pitchFamily="34" charset="0"/>
                </a:rPr>
                <a:t>to-1</a:t>
              </a:r>
            </a:p>
            <a:p>
              <a:pPr>
                <a:spcBef>
                  <a:spcPct val="50000"/>
                </a:spcBef>
              </a:pPr>
              <a:r>
                <a:rPr lang="en-US" altLang="ar-SA" sz="2000" dirty="0">
                  <a:latin typeface="Times New Roman" pitchFamily="18" charset="0"/>
                  <a:cs typeface="Arial" pitchFamily="34" charset="0"/>
                </a:rPr>
                <a:t> MUX</a:t>
              </a:r>
            </a:p>
          </p:txBody>
        </p:sp>
        <p:sp>
          <p:nvSpPr>
            <p:cNvPr id="67" name="Line 8"/>
            <p:cNvSpPr>
              <a:spLocks noChangeShapeType="1"/>
            </p:cNvSpPr>
            <p:nvPr/>
          </p:nvSpPr>
          <p:spPr bwMode="auto">
            <a:xfrm>
              <a:off x="5119688" y="3794125"/>
              <a:ext cx="457200" cy="15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Line 9"/>
            <p:cNvSpPr>
              <a:spLocks noChangeShapeType="1"/>
            </p:cNvSpPr>
            <p:nvPr/>
          </p:nvSpPr>
          <p:spPr bwMode="auto">
            <a:xfrm flipV="1">
              <a:off x="4297363" y="4708525"/>
              <a:ext cx="1587" cy="36671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Line 10"/>
            <p:cNvSpPr>
              <a:spLocks noChangeShapeType="1"/>
            </p:cNvSpPr>
            <p:nvPr/>
          </p:nvSpPr>
          <p:spPr bwMode="auto">
            <a:xfrm flipV="1">
              <a:off x="4662488" y="4708525"/>
              <a:ext cx="1587" cy="36671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Text Box 11"/>
            <p:cNvSpPr txBox="1">
              <a:spLocks noChangeArrowheads="1"/>
            </p:cNvSpPr>
            <p:nvPr/>
          </p:nvSpPr>
          <p:spPr bwMode="auto">
            <a:xfrm>
              <a:off x="4022725" y="4983163"/>
              <a:ext cx="1006475" cy="396875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 dirty="0">
                  <a:latin typeface="Times New Roman" pitchFamily="18" charset="0"/>
                  <a:cs typeface="Arial" pitchFamily="34" charset="0"/>
                </a:rPr>
                <a:t>  </a:t>
              </a:r>
              <a:r>
                <a:rPr lang="en-US" altLang="ar-SA" sz="2000" dirty="0">
                  <a:latin typeface="Times New Roman" pitchFamily="18" charset="0"/>
                  <a:cs typeface="Arial" pitchFamily="34" charset="0"/>
                </a:rPr>
                <a:t>s</a:t>
              </a:r>
              <a:r>
                <a:rPr lang="en-US" altLang="ar-SA" sz="2000" baseline="-25000" dirty="0">
                  <a:latin typeface="Times New Roman" pitchFamily="18" charset="0"/>
                  <a:cs typeface="Arial" pitchFamily="34" charset="0"/>
                </a:rPr>
                <a:t>1     </a:t>
              </a:r>
              <a:r>
                <a:rPr lang="en-US" altLang="ar-SA" sz="2000" dirty="0" smtClean="0">
                  <a:latin typeface="Times New Roman" pitchFamily="18" charset="0"/>
                  <a:cs typeface="Arial" pitchFamily="34" charset="0"/>
                </a:rPr>
                <a:t>s</a:t>
              </a:r>
              <a:r>
                <a:rPr lang="en-US" altLang="ar-SA" sz="2000" baseline="-25000" dirty="0" smtClean="0">
                  <a:latin typeface="Times New Roman" pitchFamily="18" charset="0"/>
                  <a:cs typeface="Arial" pitchFamily="34" charset="0"/>
                </a:rPr>
                <a:t>0</a:t>
              </a:r>
              <a:endParaRPr lang="en-US" altLang="ar-SA" sz="2000" dirty="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71" name="AutoShape 12"/>
            <p:cNvSpPr>
              <a:spLocks/>
            </p:cNvSpPr>
            <p:nvPr/>
          </p:nvSpPr>
          <p:spPr bwMode="auto">
            <a:xfrm rot="-5400000">
              <a:off x="4366419" y="5006181"/>
              <a:ext cx="273050" cy="960438"/>
            </a:xfrm>
            <a:prstGeom prst="leftBrace">
              <a:avLst>
                <a:gd name="adj1" fmla="val 29312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" name="Text Box 13"/>
            <p:cNvSpPr txBox="1">
              <a:spLocks noChangeArrowheads="1"/>
            </p:cNvSpPr>
            <p:nvPr/>
          </p:nvSpPr>
          <p:spPr bwMode="auto">
            <a:xfrm>
              <a:off x="3995738" y="5734050"/>
              <a:ext cx="2103437" cy="396875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fa-IR" altLang="ar-SA" sz="2000" b="1">
                  <a:solidFill>
                    <a:srgbClr val="990099"/>
                  </a:solidFill>
                  <a:latin typeface="Times New Roman" pitchFamily="18" charset="0"/>
                  <a:cs typeface="Times New Roman" pitchFamily="18" charset="0"/>
                </a:rPr>
                <a:t>كد انتخاب</a:t>
              </a:r>
              <a:endParaRPr lang="en-US" altLang="ar-SA" sz="2000" b="1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3" name="Text Box 14"/>
            <p:cNvSpPr txBox="1">
              <a:spLocks noChangeArrowheads="1"/>
            </p:cNvSpPr>
            <p:nvPr/>
          </p:nvSpPr>
          <p:spPr bwMode="auto">
            <a:xfrm>
              <a:off x="3017838" y="3336925"/>
              <a:ext cx="457200" cy="457200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400" dirty="0" smtClean="0">
                  <a:latin typeface="Times New Roman" pitchFamily="18" charset="0"/>
                  <a:cs typeface="Arial" pitchFamily="34" charset="0"/>
                </a:rPr>
                <a:t>I</a:t>
              </a:r>
              <a:r>
                <a:rPr lang="en-US" altLang="ar-SA" sz="2400" baseline="-25000" dirty="0" smtClean="0">
                  <a:latin typeface="Times New Roman" pitchFamily="18" charset="0"/>
                  <a:cs typeface="Arial" pitchFamily="34" charset="0"/>
                </a:rPr>
                <a:t>1</a:t>
              </a:r>
              <a:endParaRPr lang="en-US" altLang="ar-SA" sz="2400" dirty="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74" name="Text Box 15"/>
            <p:cNvSpPr txBox="1">
              <a:spLocks noChangeArrowheads="1"/>
            </p:cNvSpPr>
            <p:nvPr/>
          </p:nvSpPr>
          <p:spPr bwMode="auto">
            <a:xfrm>
              <a:off x="3017838" y="2971800"/>
              <a:ext cx="457200" cy="457200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400" dirty="0" smtClean="0">
                  <a:latin typeface="Times New Roman" pitchFamily="18" charset="0"/>
                  <a:cs typeface="Arial" pitchFamily="34" charset="0"/>
                </a:rPr>
                <a:t>I</a:t>
              </a:r>
              <a:r>
                <a:rPr lang="en-US" altLang="ar-SA" sz="2400" baseline="-25000" dirty="0" smtClean="0">
                  <a:latin typeface="Times New Roman" pitchFamily="18" charset="0"/>
                  <a:cs typeface="Arial" pitchFamily="34" charset="0"/>
                </a:rPr>
                <a:t>0</a:t>
              </a:r>
              <a:endParaRPr lang="en-US" altLang="ar-SA" sz="2400" dirty="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75" name="Text Box 16"/>
            <p:cNvSpPr txBox="1">
              <a:spLocks noChangeArrowheads="1"/>
            </p:cNvSpPr>
            <p:nvPr/>
          </p:nvSpPr>
          <p:spPr bwMode="auto">
            <a:xfrm>
              <a:off x="3017838" y="4068763"/>
              <a:ext cx="457200" cy="457200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400" dirty="0" smtClean="0">
                  <a:latin typeface="Times New Roman" pitchFamily="18" charset="0"/>
                  <a:cs typeface="Arial" pitchFamily="34" charset="0"/>
                </a:rPr>
                <a:t>I</a:t>
              </a:r>
              <a:r>
                <a:rPr lang="en-US" altLang="ar-SA" sz="2400" baseline="-25000" dirty="0" smtClean="0">
                  <a:latin typeface="Times New Roman" pitchFamily="18" charset="0"/>
                  <a:cs typeface="Arial" pitchFamily="34" charset="0"/>
                </a:rPr>
                <a:t>3</a:t>
              </a:r>
              <a:endParaRPr lang="en-US" altLang="ar-SA" sz="2400" dirty="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76" name="Text Box 17"/>
            <p:cNvSpPr txBox="1">
              <a:spLocks noChangeArrowheads="1"/>
            </p:cNvSpPr>
            <p:nvPr/>
          </p:nvSpPr>
          <p:spPr bwMode="auto">
            <a:xfrm>
              <a:off x="3017838" y="3703638"/>
              <a:ext cx="457200" cy="457200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400" dirty="0" smtClean="0">
                  <a:latin typeface="Times New Roman" pitchFamily="18" charset="0"/>
                  <a:cs typeface="Arial" pitchFamily="34" charset="0"/>
                </a:rPr>
                <a:t>I</a:t>
              </a:r>
              <a:r>
                <a:rPr lang="en-US" altLang="ar-SA" sz="2400" baseline="-25000" dirty="0" smtClean="0">
                  <a:latin typeface="Times New Roman" pitchFamily="18" charset="0"/>
                  <a:cs typeface="Arial" pitchFamily="34" charset="0"/>
                </a:rPr>
                <a:t>2</a:t>
              </a:r>
              <a:endParaRPr lang="en-US" altLang="ar-SA" sz="2400" dirty="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77" name="Text Box 18"/>
            <p:cNvSpPr txBox="1">
              <a:spLocks noChangeArrowheads="1"/>
            </p:cNvSpPr>
            <p:nvPr/>
          </p:nvSpPr>
          <p:spPr bwMode="auto">
            <a:xfrm>
              <a:off x="5486400" y="3521075"/>
              <a:ext cx="457200" cy="457200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400">
                  <a:latin typeface="Times New Roman" pitchFamily="18" charset="0"/>
                  <a:cs typeface="Arial" pitchFamily="34" charset="0"/>
                </a:rPr>
                <a:t>Y</a:t>
              </a:r>
            </a:p>
          </p:txBody>
        </p:sp>
      </p:grp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2"/>
          <p:cNvSpPr>
            <a:spLocks noChangeArrowheads="1"/>
          </p:cNvSpPr>
          <p:nvPr/>
        </p:nvSpPr>
        <p:spPr bwMode="auto">
          <a:xfrm>
            <a:off x="549275" y="685800"/>
            <a:ext cx="184150" cy="7016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endParaRPr lang="en-US" altLang="ar-SA" sz="4000" b="1">
              <a:solidFill>
                <a:srgbClr val="99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Arial" pitchFamily="34" charset="0"/>
            </a:endParaRPr>
          </a:p>
        </p:txBody>
      </p:sp>
      <p:grpSp>
        <p:nvGrpSpPr>
          <p:cNvPr id="2" name="Group 45"/>
          <p:cNvGrpSpPr/>
          <p:nvPr/>
        </p:nvGrpSpPr>
        <p:grpSpPr>
          <a:xfrm>
            <a:off x="1219200" y="1720850"/>
            <a:ext cx="4570413" cy="5060950"/>
            <a:chOff x="2835275" y="1508125"/>
            <a:chExt cx="4570413" cy="5060950"/>
          </a:xfrm>
        </p:grpSpPr>
        <p:sp>
          <p:nvSpPr>
            <p:cNvPr id="172035" name="AutoShape 3"/>
            <p:cNvSpPr>
              <a:spLocks noChangeArrowheads="1"/>
            </p:cNvSpPr>
            <p:nvPr/>
          </p:nvSpPr>
          <p:spPr bwMode="auto">
            <a:xfrm>
              <a:off x="4846638" y="1782763"/>
              <a:ext cx="549275" cy="547687"/>
            </a:xfrm>
            <a:prstGeom prst="flowChartDelay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altLang="en-US" sz="2800">
                <a:latin typeface="Times New Roman" pitchFamily="18" charset="0"/>
                <a:cs typeface="Arial" pitchFamily="34" charset="0"/>
              </a:endParaRPr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6126163" y="1874838"/>
              <a:ext cx="549275" cy="639762"/>
              <a:chOff x="2688" y="1488"/>
              <a:chExt cx="432" cy="384"/>
            </a:xfrm>
          </p:grpSpPr>
          <p:sp>
            <p:nvSpPr>
              <p:cNvPr id="172075" name="Arc 5"/>
              <p:cNvSpPr>
                <a:spLocks/>
              </p:cNvSpPr>
              <p:nvPr/>
            </p:nvSpPr>
            <p:spPr bwMode="auto">
              <a:xfrm>
                <a:off x="2688" y="1488"/>
                <a:ext cx="96" cy="383"/>
              </a:xfrm>
              <a:custGeom>
                <a:avLst/>
                <a:gdLst>
                  <a:gd name="T0" fmla="*/ 0 w 21600"/>
                  <a:gd name="T1" fmla="*/ 0 h 43154"/>
                  <a:gd name="T2" fmla="*/ 6 w 21600"/>
                  <a:gd name="T3" fmla="*/ 383 h 43154"/>
                  <a:gd name="T4" fmla="*/ 0 w 21600"/>
                  <a:gd name="T5" fmla="*/ 192 h 43154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3154"/>
                  <a:gd name="T11" fmla="*/ 21600 w 21600"/>
                  <a:gd name="T12" fmla="*/ 43154 h 4315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3154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2980"/>
                      <a:pt x="12769" y="42409"/>
                      <a:pt x="1412" y="43153"/>
                    </a:cubicBezTo>
                  </a:path>
                  <a:path w="21600" h="43154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2980"/>
                      <a:pt x="12769" y="42409"/>
                      <a:pt x="1412" y="43153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72076" name="Arc 6"/>
              <p:cNvSpPr>
                <a:spLocks/>
              </p:cNvSpPr>
              <p:nvPr/>
            </p:nvSpPr>
            <p:spPr bwMode="auto">
              <a:xfrm>
                <a:off x="2688" y="1488"/>
                <a:ext cx="432" cy="384"/>
              </a:xfrm>
              <a:custGeom>
                <a:avLst/>
                <a:gdLst>
                  <a:gd name="T0" fmla="*/ 0 w 21600"/>
                  <a:gd name="T1" fmla="*/ 0 h 43189"/>
                  <a:gd name="T2" fmla="*/ 14 w 21600"/>
                  <a:gd name="T3" fmla="*/ 384 h 43189"/>
                  <a:gd name="T4" fmla="*/ 0 w 21600"/>
                  <a:gd name="T5" fmla="*/ 192 h 43189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3189"/>
                  <a:gd name="T11" fmla="*/ 21600 w 21600"/>
                  <a:gd name="T12" fmla="*/ 43189 h 4318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3189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256"/>
                      <a:pt x="12350" y="42810"/>
                      <a:pt x="699" y="43188"/>
                    </a:cubicBezTo>
                  </a:path>
                  <a:path w="21600" h="43189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256"/>
                      <a:pt x="12350" y="42810"/>
                      <a:pt x="699" y="43188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72037" name="Text Box 7"/>
            <p:cNvSpPr txBox="1">
              <a:spLocks noChangeArrowheads="1"/>
            </p:cNvSpPr>
            <p:nvPr/>
          </p:nvSpPr>
          <p:spPr bwMode="auto">
            <a:xfrm>
              <a:off x="2835275" y="2971800"/>
              <a:ext cx="731838" cy="457200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400" dirty="0" smtClean="0">
                  <a:latin typeface="Times New Roman" pitchFamily="18" charset="0"/>
                  <a:cs typeface="Arial" pitchFamily="34" charset="0"/>
                </a:rPr>
                <a:t>I</a:t>
              </a:r>
              <a:r>
                <a:rPr lang="en-US" altLang="ar-SA" sz="2400" baseline="-25000" dirty="0" smtClean="0">
                  <a:latin typeface="Times New Roman" pitchFamily="18" charset="0"/>
                  <a:cs typeface="Arial" pitchFamily="34" charset="0"/>
                </a:rPr>
                <a:t>2</a:t>
              </a:r>
              <a:endParaRPr lang="en-US" altLang="ar-SA" sz="2400" dirty="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72038" name="Text Box 8"/>
            <p:cNvSpPr txBox="1">
              <a:spLocks noChangeArrowheads="1"/>
            </p:cNvSpPr>
            <p:nvPr/>
          </p:nvSpPr>
          <p:spPr bwMode="auto">
            <a:xfrm>
              <a:off x="2835275" y="2239963"/>
              <a:ext cx="731838" cy="457200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400" dirty="0" smtClean="0">
                  <a:latin typeface="Times New Roman" pitchFamily="18" charset="0"/>
                  <a:cs typeface="Arial" pitchFamily="34" charset="0"/>
                </a:rPr>
                <a:t>I</a:t>
              </a:r>
              <a:r>
                <a:rPr lang="en-US" altLang="ar-SA" sz="2400" baseline="-25000" dirty="0" smtClean="0">
                  <a:latin typeface="Times New Roman" pitchFamily="18" charset="0"/>
                  <a:cs typeface="Arial" pitchFamily="34" charset="0"/>
                </a:rPr>
                <a:t>1</a:t>
              </a:r>
              <a:endParaRPr lang="en-US" altLang="ar-SA" sz="2400" dirty="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72039" name="Text Box 9"/>
            <p:cNvSpPr txBox="1">
              <a:spLocks noChangeArrowheads="1"/>
            </p:cNvSpPr>
            <p:nvPr/>
          </p:nvSpPr>
          <p:spPr bwMode="auto">
            <a:xfrm>
              <a:off x="2835275" y="1508125"/>
              <a:ext cx="731838" cy="457200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400" dirty="0" smtClean="0">
                  <a:latin typeface="Times New Roman" pitchFamily="18" charset="0"/>
                  <a:cs typeface="Arial" pitchFamily="34" charset="0"/>
                </a:rPr>
                <a:t>I</a:t>
              </a:r>
              <a:r>
                <a:rPr lang="en-US" altLang="ar-SA" sz="2400" baseline="-25000" dirty="0" smtClean="0">
                  <a:latin typeface="Times New Roman" pitchFamily="18" charset="0"/>
                  <a:cs typeface="Arial" pitchFamily="34" charset="0"/>
                </a:rPr>
                <a:t>0</a:t>
              </a:r>
              <a:endParaRPr lang="en-US" altLang="ar-SA" sz="2400" dirty="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72040" name="Text Box 10"/>
            <p:cNvSpPr txBox="1">
              <a:spLocks noChangeArrowheads="1"/>
            </p:cNvSpPr>
            <p:nvPr/>
          </p:nvSpPr>
          <p:spPr bwMode="auto">
            <a:xfrm>
              <a:off x="2835275" y="3794125"/>
              <a:ext cx="731838" cy="457200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400" dirty="0" smtClean="0">
                  <a:latin typeface="Times New Roman" pitchFamily="18" charset="0"/>
                  <a:cs typeface="Arial" pitchFamily="34" charset="0"/>
                </a:rPr>
                <a:t>I</a:t>
              </a:r>
              <a:r>
                <a:rPr lang="en-US" altLang="ar-SA" sz="2400" baseline="-25000" dirty="0" smtClean="0">
                  <a:latin typeface="Times New Roman" pitchFamily="18" charset="0"/>
                  <a:cs typeface="Arial" pitchFamily="34" charset="0"/>
                </a:rPr>
                <a:t>3</a:t>
              </a:r>
              <a:endParaRPr lang="en-US" altLang="ar-SA" sz="2400" dirty="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72041" name="Line 11"/>
            <p:cNvSpPr>
              <a:spLocks noChangeShapeType="1"/>
            </p:cNvSpPr>
            <p:nvPr/>
          </p:nvSpPr>
          <p:spPr bwMode="auto">
            <a:xfrm>
              <a:off x="3292475" y="1874838"/>
              <a:ext cx="155416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2042" name="Line 12"/>
            <p:cNvSpPr>
              <a:spLocks noChangeShapeType="1"/>
            </p:cNvSpPr>
            <p:nvPr/>
          </p:nvSpPr>
          <p:spPr bwMode="auto">
            <a:xfrm>
              <a:off x="3292475" y="2605088"/>
              <a:ext cx="155416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2043" name="Line 13"/>
            <p:cNvSpPr>
              <a:spLocks noChangeShapeType="1"/>
            </p:cNvSpPr>
            <p:nvPr/>
          </p:nvSpPr>
          <p:spPr bwMode="auto">
            <a:xfrm>
              <a:off x="3292475" y="3336925"/>
              <a:ext cx="155416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2044" name="Line 14"/>
            <p:cNvSpPr>
              <a:spLocks noChangeShapeType="1"/>
            </p:cNvSpPr>
            <p:nvPr/>
          </p:nvSpPr>
          <p:spPr bwMode="auto">
            <a:xfrm flipV="1">
              <a:off x="3840163" y="2239963"/>
              <a:ext cx="0" cy="301783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2045" name="Line 15"/>
            <p:cNvSpPr>
              <a:spLocks noChangeShapeType="1"/>
            </p:cNvSpPr>
            <p:nvPr/>
          </p:nvSpPr>
          <p:spPr bwMode="auto">
            <a:xfrm>
              <a:off x="3840163" y="2239963"/>
              <a:ext cx="1008062" cy="158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2046" name="Line 16"/>
            <p:cNvSpPr>
              <a:spLocks noChangeShapeType="1"/>
            </p:cNvSpPr>
            <p:nvPr/>
          </p:nvSpPr>
          <p:spPr bwMode="auto">
            <a:xfrm>
              <a:off x="4114800" y="2971800"/>
              <a:ext cx="73183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2047" name="AutoShape 17"/>
            <p:cNvSpPr>
              <a:spLocks noChangeArrowheads="1"/>
            </p:cNvSpPr>
            <p:nvPr/>
          </p:nvSpPr>
          <p:spPr bwMode="auto">
            <a:xfrm>
              <a:off x="4846638" y="2514600"/>
              <a:ext cx="549275" cy="547688"/>
            </a:xfrm>
            <a:prstGeom prst="flowChartDelay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altLang="en-US" sz="28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72048" name="Line 18"/>
            <p:cNvSpPr>
              <a:spLocks noChangeShapeType="1"/>
            </p:cNvSpPr>
            <p:nvPr/>
          </p:nvSpPr>
          <p:spPr bwMode="auto">
            <a:xfrm>
              <a:off x="4389438" y="3703638"/>
              <a:ext cx="4572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2049" name="AutoShape 19"/>
            <p:cNvSpPr>
              <a:spLocks noChangeArrowheads="1"/>
            </p:cNvSpPr>
            <p:nvPr/>
          </p:nvSpPr>
          <p:spPr bwMode="auto">
            <a:xfrm>
              <a:off x="4846638" y="3246438"/>
              <a:ext cx="549275" cy="547687"/>
            </a:xfrm>
            <a:prstGeom prst="flowChartDelay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altLang="en-US" sz="28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72050" name="Line 20"/>
            <p:cNvSpPr>
              <a:spLocks noChangeShapeType="1"/>
            </p:cNvSpPr>
            <p:nvPr/>
          </p:nvSpPr>
          <p:spPr bwMode="auto">
            <a:xfrm>
              <a:off x="3292475" y="4068763"/>
              <a:ext cx="155416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2051" name="AutoShape 21"/>
            <p:cNvSpPr>
              <a:spLocks noChangeArrowheads="1"/>
            </p:cNvSpPr>
            <p:nvPr/>
          </p:nvSpPr>
          <p:spPr bwMode="auto">
            <a:xfrm>
              <a:off x="4846638" y="3976688"/>
              <a:ext cx="549275" cy="547687"/>
            </a:xfrm>
            <a:prstGeom prst="flowChartDelay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altLang="en-US" sz="28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72052" name="Line 22"/>
            <p:cNvSpPr>
              <a:spLocks noChangeShapeType="1"/>
            </p:cNvSpPr>
            <p:nvPr/>
          </p:nvSpPr>
          <p:spPr bwMode="auto">
            <a:xfrm>
              <a:off x="5395913" y="2057400"/>
              <a:ext cx="82232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2053" name="Line 23"/>
            <p:cNvSpPr>
              <a:spLocks noChangeShapeType="1"/>
            </p:cNvSpPr>
            <p:nvPr/>
          </p:nvSpPr>
          <p:spPr bwMode="auto">
            <a:xfrm>
              <a:off x="5395913" y="2789238"/>
              <a:ext cx="27305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2054" name="Line 24"/>
            <p:cNvSpPr>
              <a:spLocks noChangeShapeType="1"/>
            </p:cNvSpPr>
            <p:nvPr/>
          </p:nvSpPr>
          <p:spPr bwMode="auto">
            <a:xfrm>
              <a:off x="5395913" y="3519488"/>
              <a:ext cx="4572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2055" name="Line 25"/>
            <p:cNvSpPr>
              <a:spLocks noChangeShapeType="1"/>
            </p:cNvSpPr>
            <p:nvPr/>
          </p:nvSpPr>
          <p:spPr bwMode="auto">
            <a:xfrm>
              <a:off x="5395913" y="4251325"/>
              <a:ext cx="6381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2056" name="Line 26"/>
            <p:cNvSpPr>
              <a:spLocks noChangeShapeType="1"/>
            </p:cNvSpPr>
            <p:nvPr/>
          </p:nvSpPr>
          <p:spPr bwMode="auto">
            <a:xfrm flipV="1">
              <a:off x="5668963" y="2147888"/>
              <a:ext cx="0" cy="64135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2057" name="Line 27"/>
            <p:cNvSpPr>
              <a:spLocks noChangeShapeType="1"/>
            </p:cNvSpPr>
            <p:nvPr/>
          </p:nvSpPr>
          <p:spPr bwMode="auto">
            <a:xfrm flipV="1">
              <a:off x="5853113" y="2239963"/>
              <a:ext cx="0" cy="12795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2058" name="Line 28"/>
            <p:cNvSpPr>
              <a:spLocks noChangeShapeType="1"/>
            </p:cNvSpPr>
            <p:nvPr/>
          </p:nvSpPr>
          <p:spPr bwMode="auto">
            <a:xfrm flipV="1">
              <a:off x="6035675" y="2332038"/>
              <a:ext cx="0" cy="191928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2059" name="Line 29"/>
            <p:cNvSpPr>
              <a:spLocks noChangeShapeType="1"/>
            </p:cNvSpPr>
            <p:nvPr/>
          </p:nvSpPr>
          <p:spPr bwMode="auto">
            <a:xfrm>
              <a:off x="5668963" y="2147888"/>
              <a:ext cx="5492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2060" name="Line 30"/>
            <p:cNvSpPr>
              <a:spLocks noChangeShapeType="1"/>
            </p:cNvSpPr>
            <p:nvPr/>
          </p:nvSpPr>
          <p:spPr bwMode="auto">
            <a:xfrm>
              <a:off x="5853113" y="2239963"/>
              <a:ext cx="36512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2061" name="Line 31"/>
            <p:cNvSpPr>
              <a:spLocks noChangeShapeType="1"/>
            </p:cNvSpPr>
            <p:nvPr/>
          </p:nvSpPr>
          <p:spPr bwMode="auto">
            <a:xfrm>
              <a:off x="6035675" y="2332038"/>
              <a:ext cx="18256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2062" name="Line 32"/>
            <p:cNvSpPr>
              <a:spLocks noChangeShapeType="1"/>
            </p:cNvSpPr>
            <p:nvPr/>
          </p:nvSpPr>
          <p:spPr bwMode="auto">
            <a:xfrm>
              <a:off x="6675438" y="2147888"/>
              <a:ext cx="63976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2063" name="Text Box 33"/>
            <p:cNvSpPr txBox="1">
              <a:spLocks noChangeArrowheads="1"/>
            </p:cNvSpPr>
            <p:nvPr/>
          </p:nvSpPr>
          <p:spPr bwMode="auto">
            <a:xfrm>
              <a:off x="6675438" y="1690688"/>
              <a:ext cx="730250" cy="396875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>
                  <a:latin typeface="Times New Roman" pitchFamily="18" charset="0"/>
                  <a:cs typeface="Arial" pitchFamily="34" charset="0"/>
                </a:rPr>
                <a:t>  </a:t>
              </a:r>
              <a:r>
                <a:rPr lang="en-US" altLang="ar-SA" sz="2000">
                  <a:latin typeface="Times New Roman" pitchFamily="18" charset="0"/>
                  <a:cs typeface="Arial" pitchFamily="34" charset="0"/>
                </a:rPr>
                <a:t>Y</a:t>
              </a:r>
            </a:p>
          </p:txBody>
        </p:sp>
        <p:sp>
          <p:nvSpPr>
            <p:cNvPr id="172064" name="Text Box 34"/>
            <p:cNvSpPr txBox="1">
              <a:spLocks noChangeArrowheads="1"/>
            </p:cNvSpPr>
            <p:nvPr/>
          </p:nvSpPr>
          <p:spPr bwMode="auto">
            <a:xfrm>
              <a:off x="3749675" y="6172200"/>
              <a:ext cx="1187450" cy="396875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000">
                  <a:latin typeface="Times New Roman" pitchFamily="18" charset="0"/>
                  <a:cs typeface="Arial" pitchFamily="34" charset="0"/>
                </a:rPr>
                <a:t>S</a:t>
              </a:r>
              <a:r>
                <a:rPr lang="en-US" altLang="ar-SA" sz="2000" baseline="-25000">
                  <a:latin typeface="Times New Roman" pitchFamily="18" charset="0"/>
                  <a:cs typeface="Arial" pitchFamily="34" charset="0"/>
                </a:rPr>
                <a:t>1          </a:t>
              </a:r>
              <a:r>
                <a:rPr lang="en-US" altLang="ar-SA" sz="2000">
                  <a:latin typeface="Times New Roman" pitchFamily="18" charset="0"/>
                  <a:cs typeface="Arial" pitchFamily="34" charset="0"/>
                </a:rPr>
                <a:t>S</a:t>
              </a:r>
              <a:r>
                <a:rPr lang="en-US" altLang="ar-SA" sz="2000" baseline="-25000">
                  <a:latin typeface="Times New Roman" pitchFamily="18" charset="0"/>
                  <a:cs typeface="Arial" pitchFamily="34" charset="0"/>
                </a:rPr>
                <a:t>0</a:t>
              </a:r>
              <a:endParaRPr lang="en-US" altLang="ar-SA" sz="20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72065" name="Rectangle 35"/>
            <p:cNvSpPr>
              <a:spLocks noChangeArrowheads="1"/>
            </p:cNvSpPr>
            <p:nvPr/>
          </p:nvSpPr>
          <p:spPr bwMode="auto">
            <a:xfrm>
              <a:off x="3475038" y="5257800"/>
              <a:ext cx="1554162" cy="639763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2066" name="Line 36"/>
            <p:cNvSpPr>
              <a:spLocks noChangeShapeType="1"/>
            </p:cNvSpPr>
            <p:nvPr/>
          </p:nvSpPr>
          <p:spPr bwMode="auto">
            <a:xfrm>
              <a:off x="4114800" y="2971800"/>
              <a:ext cx="0" cy="22860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2067" name="Line 37"/>
            <p:cNvSpPr>
              <a:spLocks noChangeShapeType="1"/>
            </p:cNvSpPr>
            <p:nvPr/>
          </p:nvSpPr>
          <p:spPr bwMode="auto">
            <a:xfrm>
              <a:off x="4389438" y="3703638"/>
              <a:ext cx="0" cy="155416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2068" name="Line 38"/>
            <p:cNvSpPr>
              <a:spLocks noChangeShapeType="1"/>
            </p:cNvSpPr>
            <p:nvPr/>
          </p:nvSpPr>
          <p:spPr bwMode="auto">
            <a:xfrm flipH="1">
              <a:off x="4664075" y="4435475"/>
              <a:ext cx="18256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2069" name="Line 39"/>
            <p:cNvSpPr>
              <a:spLocks noChangeShapeType="1"/>
            </p:cNvSpPr>
            <p:nvPr/>
          </p:nvSpPr>
          <p:spPr bwMode="auto">
            <a:xfrm>
              <a:off x="4664075" y="4435475"/>
              <a:ext cx="0" cy="8223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2070" name="Line 40"/>
            <p:cNvSpPr>
              <a:spLocks noChangeShapeType="1"/>
            </p:cNvSpPr>
            <p:nvPr/>
          </p:nvSpPr>
          <p:spPr bwMode="auto">
            <a:xfrm flipV="1">
              <a:off x="3932238" y="5897563"/>
              <a:ext cx="0" cy="27463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2071" name="Line 41"/>
            <p:cNvSpPr>
              <a:spLocks noChangeShapeType="1"/>
            </p:cNvSpPr>
            <p:nvPr/>
          </p:nvSpPr>
          <p:spPr bwMode="auto">
            <a:xfrm flipV="1">
              <a:off x="4572000" y="5897563"/>
              <a:ext cx="0" cy="27463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2072" name="Text Box 42"/>
            <p:cNvSpPr txBox="1">
              <a:spLocks noChangeArrowheads="1"/>
            </p:cNvSpPr>
            <p:nvPr/>
          </p:nvSpPr>
          <p:spPr bwMode="auto">
            <a:xfrm>
              <a:off x="3657600" y="5440363"/>
              <a:ext cx="1279525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000">
                  <a:latin typeface="Times New Roman" pitchFamily="18" charset="0"/>
                  <a:cs typeface="Arial" pitchFamily="34" charset="0"/>
                </a:rPr>
                <a:t>Dec </a:t>
              </a:r>
            </a:p>
          </p:txBody>
        </p:sp>
        <p:sp>
          <p:nvSpPr>
            <p:cNvPr id="172073" name="Text Box 43"/>
            <p:cNvSpPr txBox="1">
              <a:spLocks noChangeArrowheads="1"/>
            </p:cNvSpPr>
            <p:nvPr/>
          </p:nvSpPr>
          <p:spPr bwMode="auto">
            <a:xfrm>
              <a:off x="4206875" y="5440363"/>
              <a:ext cx="1189038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>
                  <a:latin typeface="Times New Roman" pitchFamily="18" charset="0"/>
                  <a:cs typeface="Arial" pitchFamily="34" charset="0"/>
                </a:rPr>
                <a:t>2 </a:t>
              </a:r>
              <a:r>
                <a:rPr lang="fa-IR" sz="2000" b="1">
                  <a:latin typeface="Times New Roman" pitchFamily="18" charset="0"/>
                  <a:cs typeface="Times New Roman" pitchFamily="18" charset="0"/>
                </a:rPr>
                <a:t>×</a:t>
              </a:r>
              <a:r>
                <a:rPr lang="en-US" altLang="en-US" sz="2000">
                  <a:latin typeface="Times New Roman" pitchFamily="18" charset="0"/>
                  <a:cs typeface="Times New Roman" pitchFamily="18" charset="0"/>
                </a:rPr>
                <a:t> 4</a:t>
              </a:r>
              <a:endParaRPr lang="en-US" sz="200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45" name="Rectangle 8"/>
          <p:cNvSpPr txBox="1">
            <a:spLocks noChangeArrowheads="1"/>
          </p:cNvSpPr>
          <p:nvPr/>
        </p:nvSpPr>
        <p:spPr>
          <a:xfrm>
            <a:off x="225425" y="990600"/>
            <a:ext cx="8461375" cy="869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r" defTabSz="914400" rtl="1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fa-I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در حالت کلی، یک مولتی پلکسر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2</a:t>
            </a:r>
            <a:r>
              <a:rPr kumimoji="0" lang="en-US" sz="2800" b="0" i="1" u="none" strike="noStrike" kern="1200" cap="none" spc="0" normalizeH="0" baseline="30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n</a:t>
            </a:r>
            <a:r>
              <a:rPr kumimoji="0" lang="fa-IR" sz="2800" b="0" i="1" u="none" strike="noStrike" kern="1200" cap="none" spc="0" normalizeH="0" baseline="30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 </a:t>
            </a:r>
            <a:r>
              <a:rPr kumimoji="0" lang="fa-I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به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1</a:t>
            </a:r>
            <a:r>
              <a:rPr kumimoji="0" lang="fa-I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 را می توان توسط یک دیکدر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n</a:t>
            </a:r>
            <a:r>
              <a:rPr kumimoji="0" lang="fa-I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 به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2</a:t>
            </a:r>
            <a:r>
              <a:rPr kumimoji="0" lang="en-US" sz="2800" b="0" i="1" u="none" strike="noStrike" kern="1200" cap="none" spc="0" normalizeH="0" baseline="30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n</a:t>
            </a:r>
            <a:r>
              <a:rPr kumimoji="0" lang="fa-IR" sz="2800" b="0" i="1" u="none" strike="noStrike" kern="1200" cap="none" spc="0" normalizeH="0" baseline="30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 </a:t>
            </a:r>
            <a:r>
              <a:rPr kumimoji="0" lang="fa-I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ساخت.</a:t>
            </a:r>
            <a:endParaRPr kumimoji="0" lang="en-US" sz="2800" b="0" i="1" u="none" strike="noStrike" kern="1200" cap="none" spc="0" normalizeH="0" baseline="300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Lotus" pitchFamily="2" charset="-78"/>
            </a:endParaRPr>
          </a:p>
        </p:txBody>
      </p:sp>
      <p:sp>
        <p:nvSpPr>
          <p:cNvPr id="47" name="Rectangle 11"/>
          <p:cNvSpPr>
            <a:spLocks noChangeArrowheads="1"/>
          </p:cNvSpPr>
          <p:nvPr/>
        </p:nvSpPr>
        <p:spPr bwMode="auto">
          <a:xfrm>
            <a:off x="5763952" y="228600"/>
            <a:ext cx="3151825" cy="538609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rtl="1">
              <a:defRPr/>
            </a:pPr>
            <a:r>
              <a:rPr lang="fa-IR" altLang="ar-SA" sz="29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B Titr" pitchFamily="2" charset="-78"/>
              </a:rPr>
              <a:t>- مدار </a:t>
            </a:r>
            <a:r>
              <a:rPr lang="fa-IR" altLang="ar-SA" sz="29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B Titr" pitchFamily="2" charset="-78"/>
              </a:rPr>
              <a:t>معادل </a:t>
            </a:r>
            <a:r>
              <a:rPr lang="fa-IR" altLang="ar-SA" sz="29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B Titr" pitchFamily="2" charset="-78"/>
              </a:rPr>
              <a:t>سه </a:t>
            </a:r>
            <a:r>
              <a:rPr lang="fa-IR" altLang="ar-SA" sz="29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B Titr" pitchFamily="2" charset="-78"/>
              </a:rPr>
              <a:t>طبقه</a:t>
            </a:r>
            <a:endParaRPr lang="en-US" altLang="ar-SA" sz="29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+mj-ea"/>
              <a:cs typeface="B Titr" pitchFamily="2" charset="-78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893</TotalTime>
  <Words>1986</Words>
  <Application>Microsoft Office PowerPoint</Application>
  <PresentationFormat>On-screen Show (4:3)</PresentationFormat>
  <Paragraphs>390</Paragraphs>
  <Slides>35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19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35</vt:i4>
      </vt:variant>
    </vt:vector>
  </HeadingPairs>
  <TitlesOfParts>
    <vt:vector size="57" baseType="lpstr">
      <vt:lpstr>Arial Unicode MS</vt:lpstr>
      <vt:lpstr>Arial</vt:lpstr>
      <vt:lpstr>B Lotus</vt:lpstr>
      <vt:lpstr>B Nazanin</vt:lpstr>
      <vt:lpstr>B Roya</vt:lpstr>
      <vt:lpstr>B Titr</vt:lpstr>
      <vt:lpstr>B Traffic</vt:lpstr>
      <vt:lpstr>Calibri</vt:lpstr>
      <vt:lpstr>Constantia</vt:lpstr>
      <vt:lpstr>Lotus</vt:lpstr>
      <vt:lpstr>Majalla UI</vt:lpstr>
      <vt:lpstr>Nazanin</vt:lpstr>
      <vt:lpstr>PMingLiU</vt:lpstr>
      <vt:lpstr>Rockwell Condensed</vt:lpstr>
      <vt:lpstr>Rod</vt:lpstr>
      <vt:lpstr>Times New Roman</vt:lpstr>
      <vt:lpstr>Trebuchet MS</vt:lpstr>
      <vt:lpstr>Wingdings</vt:lpstr>
      <vt:lpstr>Wingdings 2</vt:lpstr>
      <vt:lpstr>Flow</vt:lpstr>
      <vt:lpstr>Visio</vt:lpstr>
      <vt:lpstr>Equation</vt:lpstr>
      <vt:lpstr>مدار منطقی</vt:lpstr>
      <vt:lpstr>- رئوس مطالب</vt:lpstr>
      <vt:lpstr>PowerPoint Presentation</vt:lpstr>
      <vt:lpstr>PowerPoint Presentation</vt:lpstr>
      <vt:lpstr>- تسهیم کننده (Multiplexer)</vt:lpstr>
      <vt:lpstr>- MUX 2 به 1</vt:lpstr>
      <vt:lpstr>- MUX 4x1 (مدار داخلي)</vt:lpstr>
      <vt:lpstr>PowerPoint Presentation</vt:lpstr>
      <vt:lpstr>PowerPoint Presentation</vt:lpstr>
      <vt:lpstr>- مولتی پلکسر 2 به 1 چهار بیتی (Quadruple)</vt:lpstr>
      <vt:lpstr>- Dual 4-to-1 Multiplexer</vt:lpstr>
      <vt:lpstr>-Multiplexer Cascading</vt:lpstr>
      <vt:lpstr>-Multiplexer Cascading</vt:lpstr>
      <vt:lpstr>- اتصال درختی MUX ها</vt:lpstr>
      <vt:lpstr>- گیتهای سه حالته(یادآوری) </vt:lpstr>
      <vt:lpstr>- Three State Buffer</vt:lpstr>
      <vt:lpstr>- ساخت مولتی پلکسر توسط گیتهای سه حالته</vt:lpstr>
      <vt:lpstr>- MUX whit Three State Buffer</vt:lpstr>
      <vt:lpstr>- Three State Buffer</vt:lpstr>
      <vt:lpstr>- Application of Multiplexer</vt:lpstr>
      <vt:lpstr>- Application of Multiplexer</vt:lpstr>
      <vt:lpstr>- روشهاي پياده‌سازي يك تابع بولي</vt:lpstr>
      <vt:lpstr>- پیاده سازی توابع بولی توسط مولتی پلکسرها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- نتایج برآمده از مثال ها</vt:lpstr>
      <vt:lpstr>-Realizing Functions Using Multiplexer</vt:lpstr>
      <vt:lpstr>-Realizing Functions Using Multiplexer</vt:lpstr>
      <vt:lpstr>- Realization of Switching Functions Using Multiplexers</vt:lpstr>
      <vt:lpstr>-Realizing Functions Using Multiplexer</vt:lpstr>
      <vt:lpstr>PowerPoint Presentation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مدار منطقی</dc:title>
  <dc:creator>MOHSEN</dc:creator>
  <cp:lastModifiedBy>Windows User</cp:lastModifiedBy>
  <cp:revision>17</cp:revision>
  <dcterms:created xsi:type="dcterms:W3CDTF">2013-09-14T02:05:42Z</dcterms:created>
  <dcterms:modified xsi:type="dcterms:W3CDTF">2017-11-13T12:47:42Z</dcterms:modified>
</cp:coreProperties>
</file>