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2"/>
  </p:notesMasterIdLst>
  <p:handoutMasterIdLst>
    <p:handoutMasterId r:id="rId33"/>
  </p:handoutMasterIdLst>
  <p:sldIdLst>
    <p:sldId id="256" r:id="rId2"/>
    <p:sldId id="442" r:id="rId3"/>
    <p:sldId id="446" r:id="rId4"/>
    <p:sldId id="449" r:id="rId5"/>
    <p:sldId id="443" r:id="rId6"/>
    <p:sldId id="444" r:id="rId7"/>
    <p:sldId id="445" r:id="rId8"/>
    <p:sldId id="447" r:id="rId9"/>
    <p:sldId id="448" r:id="rId10"/>
    <p:sldId id="450" r:id="rId11"/>
    <p:sldId id="451" r:id="rId12"/>
    <p:sldId id="452" r:id="rId13"/>
    <p:sldId id="453" r:id="rId14"/>
    <p:sldId id="454" r:id="rId15"/>
    <p:sldId id="455" r:id="rId16"/>
    <p:sldId id="456" r:id="rId17"/>
    <p:sldId id="357" r:id="rId18"/>
    <p:sldId id="457" r:id="rId19"/>
    <p:sldId id="358" r:id="rId20"/>
    <p:sldId id="360" r:id="rId21"/>
    <p:sldId id="441" r:id="rId22"/>
    <p:sldId id="461" r:id="rId23"/>
    <p:sldId id="463" r:id="rId24"/>
    <p:sldId id="465" r:id="rId25"/>
    <p:sldId id="462" r:id="rId26"/>
    <p:sldId id="361" r:id="rId27"/>
    <p:sldId id="459" r:id="rId28"/>
    <p:sldId id="362" r:id="rId29"/>
    <p:sldId id="458" r:id="rId30"/>
    <p:sldId id="460" r:id="rId31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33CC"/>
    <a:srgbClr val="FF3300"/>
    <a:srgbClr val="0099FF"/>
    <a:srgbClr val="3399FF"/>
    <a:srgbClr val="CCECFF"/>
    <a:srgbClr val="FF99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56" autoAdjust="0"/>
    <p:restoredTop sz="94758" autoAdjust="0"/>
  </p:normalViewPr>
  <p:slideViewPr>
    <p:cSldViewPr>
      <p:cViewPr varScale="1">
        <p:scale>
          <a:sx n="68" d="100"/>
          <a:sy n="68" d="100"/>
        </p:scale>
        <p:origin x="5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C4DE1F73-32A5-4EC9-B5F0-50BF6D8D13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242FD05B-7793-4724-A11A-D48D0399BE1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6020" name="Rectangle 4">
            <a:extLst>
              <a:ext uri="{FF2B5EF4-FFF2-40B4-BE49-F238E27FC236}">
                <a16:creationId xmlns:a16="http://schemas.microsoft.com/office/drawing/2014/main" id="{3ECEDC14-4443-407D-B2C6-5C685A16E62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/>
              <a:t>9장</a:t>
            </a:r>
          </a:p>
        </p:txBody>
      </p:sp>
      <p:sp>
        <p:nvSpPr>
          <p:cNvPr id="86021" name="Rectangle 5">
            <a:extLst>
              <a:ext uri="{FF2B5EF4-FFF2-40B4-BE49-F238E27FC236}">
                <a16:creationId xmlns:a16="http://schemas.microsoft.com/office/drawing/2014/main" id="{329FD088-BE18-4C15-87BC-17E5FF9145C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B4C36F-B28E-4081-B8F6-D4B8821EBAEE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id="{BFCCF642-C7B5-45F4-AEDB-6A43415EBE7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1" name="Rectangle 3">
            <a:extLst>
              <a:ext uri="{FF2B5EF4-FFF2-40B4-BE49-F238E27FC236}">
                <a16:creationId xmlns:a16="http://schemas.microsoft.com/office/drawing/2014/main" id="{1ECA1BAD-C048-4B25-BE81-B4F852A6862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41316" name="Rectangle 4">
            <a:extLst>
              <a:ext uri="{FF2B5EF4-FFF2-40B4-BE49-F238E27FC236}">
                <a16:creationId xmlns:a16="http://schemas.microsoft.com/office/drawing/2014/main" id="{837C167B-C055-47D6-92A2-9152BAE17FF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3" name="Rectangle 5">
            <a:extLst>
              <a:ext uri="{FF2B5EF4-FFF2-40B4-BE49-F238E27FC236}">
                <a16:creationId xmlns:a16="http://schemas.microsoft.com/office/drawing/2014/main" id="{94CF74AC-FA36-4BDF-940F-686E60FDB01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89094" name="Rectangle 6">
            <a:extLst>
              <a:ext uri="{FF2B5EF4-FFF2-40B4-BE49-F238E27FC236}">
                <a16:creationId xmlns:a16="http://schemas.microsoft.com/office/drawing/2014/main" id="{AAD0ADD3-BAE0-4903-BF26-310D143680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a typeface="Gulim" pitchFamily="34" charset="-127"/>
                <a:cs typeface="Arial" charset="0"/>
              </a:defRPr>
            </a:lvl1pPr>
          </a:lstStyle>
          <a:p>
            <a:pPr>
              <a:defRPr/>
            </a:pPr>
            <a:r>
              <a:rPr lang="en-US" altLang="ko-KR"/>
              <a:t>9장</a:t>
            </a:r>
          </a:p>
        </p:txBody>
      </p:sp>
      <p:sp>
        <p:nvSpPr>
          <p:cNvPr id="89095" name="Rectangle 7">
            <a:extLst>
              <a:ext uri="{FF2B5EF4-FFF2-40B4-BE49-F238E27FC236}">
                <a16:creationId xmlns:a16="http://schemas.microsoft.com/office/drawing/2014/main" id="{1B6A3407-D93F-490D-AA78-BA575986FB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188973-FA57-48E8-A0E4-1ED8A0F9102F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Gulim" pitchFamily="34" charset="-127"/>
        <a:ea typeface="Gulim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6">
            <a:extLst>
              <a:ext uri="{FF2B5EF4-FFF2-40B4-BE49-F238E27FC236}">
                <a16:creationId xmlns:a16="http://schemas.microsoft.com/office/drawing/2014/main" id="{8B605D07-E5CF-442C-922B-63AEF962A79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ko-KR"/>
              <a:t>9장</a:t>
            </a:r>
          </a:p>
        </p:txBody>
      </p:sp>
      <p:sp>
        <p:nvSpPr>
          <p:cNvPr id="142339" name="Rectangle 7">
            <a:extLst>
              <a:ext uri="{FF2B5EF4-FFF2-40B4-BE49-F238E27FC236}">
                <a16:creationId xmlns:a16="http://schemas.microsoft.com/office/drawing/2014/main" id="{D32E29CD-2E01-4E27-82F4-7B1F3D9B8E3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9B1BC415-B563-449D-A976-18873E1F492D}" type="slidenum">
              <a:rPr lang="en-US" altLang="ko-KR"/>
              <a:pPr eaLnBrk="1" hangingPunct="1"/>
              <a:t>1</a:t>
            </a:fld>
            <a:endParaRPr lang="en-US" altLang="ko-KR"/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A28C8C4-757B-46EB-A76D-784D030D2BB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1" name="Rectangle 3">
            <a:extLst>
              <a:ext uri="{FF2B5EF4-FFF2-40B4-BE49-F238E27FC236}">
                <a16:creationId xmlns:a16="http://schemas.microsoft.com/office/drawing/2014/main" id="{930AD889-21CD-48B2-98AE-D63F24D310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altLang="ko-KR"/>
              <a:t>9장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188973-FA57-48E8-A0E4-1ED8A0F9102F}" type="slidenum">
              <a:rPr lang="en-US" altLang="ko-KR" smtClean="0"/>
              <a:pPr/>
              <a:t>14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93042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243F8C54-3BEB-4905-91E2-CC9D18620D68}"/>
              </a:ext>
            </a:extLst>
          </p:cNvPr>
          <p:cNvGrpSpPr>
            <a:grpSpLocks/>
          </p:cNvGrpSpPr>
          <p:nvPr/>
        </p:nvGrpSpPr>
        <p:grpSpPr bwMode="auto">
          <a:xfrm>
            <a:off x="0" y="6505575"/>
            <a:ext cx="9144000" cy="304800"/>
            <a:chOff x="0" y="4032"/>
            <a:chExt cx="4992" cy="144"/>
          </a:xfrm>
        </p:grpSpPr>
        <p:grpSp>
          <p:nvGrpSpPr>
            <p:cNvPr id="5" name="Group 3">
              <a:extLst>
                <a:ext uri="{FF2B5EF4-FFF2-40B4-BE49-F238E27FC236}">
                  <a16:creationId xmlns:a16="http://schemas.microsoft.com/office/drawing/2014/main" id="{14F196D9-1EE7-4384-8714-0FFA8E5F8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026"/>
              <a:ext cx="2492" cy="145"/>
              <a:chOff x="-7" y="3924"/>
              <a:chExt cx="5760" cy="403"/>
            </a:xfrm>
          </p:grpSpPr>
          <p:sp>
            <p:nvSpPr>
              <p:cNvPr id="29" name="AutoShape 4" descr="좁은 수평선">
                <a:extLst>
                  <a:ext uri="{FF2B5EF4-FFF2-40B4-BE49-F238E27FC236}">
                    <a16:creationId xmlns:a16="http://schemas.microsoft.com/office/drawing/2014/main" id="{9DC90E03-198F-474F-A580-166261BF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0" name="AutoShape 5" descr="좁은 수평선">
                <a:extLst>
                  <a:ext uri="{FF2B5EF4-FFF2-40B4-BE49-F238E27FC236}">
                    <a16:creationId xmlns:a16="http://schemas.microsoft.com/office/drawing/2014/main" id="{FCD8404D-5D0C-4BBC-87D2-CD8F776C5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1" name="AutoShape 6" descr="좁은 수평선">
                <a:extLst>
                  <a:ext uri="{FF2B5EF4-FFF2-40B4-BE49-F238E27FC236}">
                    <a16:creationId xmlns:a16="http://schemas.microsoft.com/office/drawing/2014/main" id="{712D8D73-74BA-4DE6-A1F6-FAA85EA9B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2" name="AutoShape 7" descr="좁은 수평선">
                <a:extLst>
                  <a:ext uri="{FF2B5EF4-FFF2-40B4-BE49-F238E27FC236}">
                    <a16:creationId xmlns:a16="http://schemas.microsoft.com/office/drawing/2014/main" id="{EAFC84FF-ECAD-41CA-B462-5A29900FA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3" name="AutoShape 8" descr="좁은 수평선">
                <a:extLst>
                  <a:ext uri="{FF2B5EF4-FFF2-40B4-BE49-F238E27FC236}">
                    <a16:creationId xmlns:a16="http://schemas.microsoft.com/office/drawing/2014/main" id="{3580D123-DDAB-476A-8696-1EADAA22E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4" name="AutoShape 9" descr="좁은 수평선">
                <a:extLst>
                  <a:ext uri="{FF2B5EF4-FFF2-40B4-BE49-F238E27FC236}">
                    <a16:creationId xmlns:a16="http://schemas.microsoft.com/office/drawing/2014/main" id="{BD402A51-A198-4032-9708-1D1B195A2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5" name="AutoShape 10" descr="좁은 수평선">
                <a:extLst>
                  <a:ext uri="{FF2B5EF4-FFF2-40B4-BE49-F238E27FC236}">
                    <a16:creationId xmlns:a16="http://schemas.microsoft.com/office/drawing/2014/main" id="{02CFFCB6-DEDD-46BB-BCB0-AAE26387B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6" name="AutoShape 11" descr="좁은 수평선">
                <a:extLst>
                  <a:ext uri="{FF2B5EF4-FFF2-40B4-BE49-F238E27FC236}">
                    <a16:creationId xmlns:a16="http://schemas.microsoft.com/office/drawing/2014/main" id="{3A88D336-4D82-4DB2-BC6C-547FFAB96B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7" name="AutoShape 12" descr="좁은 수평선">
                <a:extLst>
                  <a:ext uri="{FF2B5EF4-FFF2-40B4-BE49-F238E27FC236}">
                    <a16:creationId xmlns:a16="http://schemas.microsoft.com/office/drawing/2014/main" id="{A485D049-7F94-41A2-A7FE-602FE147E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8" name="AutoShape 13" descr="좁은 수평선">
                <a:extLst>
                  <a:ext uri="{FF2B5EF4-FFF2-40B4-BE49-F238E27FC236}">
                    <a16:creationId xmlns:a16="http://schemas.microsoft.com/office/drawing/2014/main" id="{39B18E76-B18D-492F-92E9-1F6BFB37B8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39" name="AutoShape 14" descr="좁은 수평선">
                <a:extLst>
                  <a:ext uri="{FF2B5EF4-FFF2-40B4-BE49-F238E27FC236}">
                    <a16:creationId xmlns:a16="http://schemas.microsoft.com/office/drawing/2014/main" id="{94F145CD-8A39-4CC3-BABC-91A4FD06D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0" name="AutoShape 15" descr="좁은 수평선">
                <a:extLst>
                  <a:ext uri="{FF2B5EF4-FFF2-40B4-BE49-F238E27FC236}">
                    <a16:creationId xmlns:a16="http://schemas.microsoft.com/office/drawing/2014/main" id="{2F96E8C1-9BB2-415C-A90A-46469FAEFE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1" name="AutoShape 16" descr="좁은 수평선">
                <a:extLst>
                  <a:ext uri="{FF2B5EF4-FFF2-40B4-BE49-F238E27FC236}">
                    <a16:creationId xmlns:a16="http://schemas.microsoft.com/office/drawing/2014/main" id="{B75C858D-2137-4658-84AC-DCC4561A13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2" name="AutoShape 17" descr="좁은 수평선">
                <a:extLst>
                  <a:ext uri="{FF2B5EF4-FFF2-40B4-BE49-F238E27FC236}">
                    <a16:creationId xmlns:a16="http://schemas.microsoft.com/office/drawing/2014/main" id="{93820B03-99C9-4FE1-AFB8-4AE05BD0B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3" name="AutoShape 18" descr="좁은 수평선">
                <a:extLst>
                  <a:ext uri="{FF2B5EF4-FFF2-40B4-BE49-F238E27FC236}">
                    <a16:creationId xmlns:a16="http://schemas.microsoft.com/office/drawing/2014/main" id="{417B8EBB-B28E-4D9E-BC61-215454AA3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4" name="AutoShape 19" descr="좁은 수평선">
                <a:extLst>
                  <a:ext uri="{FF2B5EF4-FFF2-40B4-BE49-F238E27FC236}">
                    <a16:creationId xmlns:a16="http://schemas.microsoft.com/office/drawing/2014/main" id="{761743F5-34AD-4F19-A7AC-A703A60E4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5" name="AutoShape 20" descr="좁은 수평선">
                <a:extLst>
                  <a:ext uri="{FF2B5EF4-FFF2-40B4-BE49-F238E27FC236}">
                    <a16:creationId xmlns:a16="http://schemas.microsoft.com/office/drawing/2014/main" id="{88CF1BC4-2565-4E5F-A389-C94E26982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6" name="AutoShape 21" descr="좁은 수평선">
                <a:extLst>
                  <a:ext uri="{FF2B5EF4-FFF2-40B4-BE49-F238E27FC236}">
                    <a16:creationId xmlns:a16="http://schemas.microsoft.com/office/drawing/2014/main" id="{D0022E86-6193-4A7A-88F9-9C5704A50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7" name="AutoShape 22" descr="좁은 수평선">
                <a:extLst>
                  <a:ext uri="{FF2B5EF4-FFF2-40B4-BE49-F238E27FC236}">
                    <a16:creationId xmlns:a16="http://schemas.microsoft.com/office/drawing/2014/main" id="{F2B95F6A-022B-4B67-9EDA-28C69318F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8" name="AutoShape 23" descr="좁은 수평선">
                <a:extLst>
                  <a:ext uri="{FF2B5EF4-FFF2-40B4-BE49-F238E27FC236}">
                    <a16:creationId xmlns:a16="http://schemas.microsoft.com/office/drawing/2014/main" id="{9448AD9D-42BF-432D-B1D7-B6A72E234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49" name="AutoShape 24" descr="좁은 수평선">
                <a:extLst>
                  <a:ext uri="{FF2B5EF4-FFF2-40B4-BE49-F238E27FC236}">
                    <a16:creationId xmlns:a16="http://schemas.microsoft.com/office/drawing/2014/main" id="{409B0600-9D3E-40D3-9347-16606D229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50" name="AutoShape 25" descr="좁은 수평선">
                <a:extLst>
                  <a:ext uri="{FF2B5EF4-FFF2-40B4-BE49-F238E27FC236}">
                    <a16:creationId xmlns:a16="http://schemas.microsoft.com/office/drawing/2014/main" id="{845319A5-8F73-41C7-957F-A9A9588F8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DFCE9791-BCC3-4DF7-AB9E-A805F5EC1F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9" y="4026"/>
              <a:ext cx="2492" cy="145"/>
              <a:chOff x="-7" y="3924"/>
              <a:chExt cx="5760" cy="403"/>
            </a:xfrm>
          </p:grpSpPr>
          <p:sp>
            <p:nvSpPr>
              <p:cNvPr id="7" name="AutoShape 27" descr="좁은 수평선">
                <a:extLst>
                  <a:ext uri="{FF2B5EF4-FFF2-40B4-BE49-F238E27FC236}">
                    <a16:creationId xmlns:a16="http://schemas.microsoft.com/office/drawing/2014/main" id="{4D63095F-C1DA-47F8-9C03-D0D91D6DD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8" name="AutoShape 28" descr="좁은 수평선">
                <a:extLst>
                  <a:ext uri="{FF2B5EF4-FFF2-40B4-BE49-F238E27FC236}">
                    <a16:creationId xmlns:a16="http://schemas.microsoft.com/office/drawing/2014/main" id="{CDB743B0-CB1F-43F7-AA32-A29D9EE52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5" y="3939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9" name="AutoShape 29" descr="좁은 수평선">
                <a:extLst>
                  <a:ext uri="{FF2B5EF4-FFF2-40B4-BE49-F238E27FC236}">
                    <a16:creationId xmlns:a16="http://schemas.microsoft.com/office/drawing/2014/main" id="{67EDEE53-41BD-45B7-9CDF-49289F090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6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" name="AutoShape 30" descr="좁은 수평선">
                <a:extLst>
                  <a:ext uri="{FF2B5EF4-FFF2-40B4-BE49-F238E27FC236}">
                    <a16:creationId xmlns:a16="http://schemas.microsoft.com/office/drawing/2014/main" id="{2DE6D35B-94CD-4490-9C6B-6B39408B1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1" name="AutoShape 31" descr="좁은 수평선">
                <a:extLst>
                  <a:ext uri="{FF2B5EF4-FFF2-40B4-BE49-F238E27FC236}">
                    <a16:creationId xmlns:a16="http://schemas.microsoft.com/office/drawing/2014/main" id="{E97CBDFD-367F-451A-A650-DD052EDDF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1" y="3939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2" name="AutoShape 32" descr="좁은 수평선">
                <a:extLst>
                  <a:ext uri="{FF2B5EF4-FFF2-40B4-BE49-F238E27FC236}">
                    <a16:creationId xmlns:a16="http://schemas.microsoft.com/office/drawing/2014/main" id="{9E1D5198-9754-444E-B460-E82259D3E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3" y="3934"/>
                <a:ext cx="37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3" name="AutoShape 33" descr="좁은 수평선">
                <a:extLst>
                  <a:ext uri="{FF2B5EF4-FFF2-40B4-BE49-F238E27FC236}">
                    <a16:creationId xmlns:a16="http://schemas.microsoft.com/office/drawing/2014/main" id="{28EC1600-C2CA-4F59-A6D3-BEB477103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28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4" name="AutoShape 34" descr="좁은 수평선">
                <a:extLst>
                  <a:ext uri="{FF2B5EF4-FFF2-40B4-BE49-F238E27FC236}">
                    <a16:creationId xmlns:a16="http://schemas.microsoft.com/office/drawing/2014/main" id="{405D3893-018E-4A64-8215-AE4AB308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2" y="3934"/>
                <a:ext cx="387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5" name="AutoShape 35" descr="좁은 수평선">
                <a:extLst>
                  <a:ext uri="{FF2B5EF4-FFF2-40B4-BE49-F238E27FC236}">
                    <a16:creationId xmlns:a16="http://schemas.microsoft.com/office/drawing/2014/main" id="{21125C08-BB4D-4FAC-9C98-838E204EE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0" y="3928"/>
                <a:ext cx="38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6" name="AutoShape 36" descr="좁은 수평선">
                <a:extLst>
                  <a:ext uri="{FF2B5EF4-FFF2-40B4-BE49-F238E27FC236}">
                    <a16:creationId xmlns:a16="http://schemas.microsoft.com/office/drawing/2014/main" id="{B8044A67-01F8-4E76-9216-120B6DEF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7" name="AutoShape 37" descr="좁은 수평선">
                <a:extLst>
                  <a:ext uri="{FF2B5EF4-FFF2-40B4-BE49-F238E27FC236}">
                    <a16:creationId xmlns:a16="http://schemas.microsoft.com/office/drawing/2014/main" id="{38CF291F-1532-46D3-AE3E-B86A1440A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8" name="AutoShape 38" descr="좁은 수평선">
                <a:extLst>
                  <a:ext uri="{FF2B5EF4-FFF2-40B4-BE49-F238E27FC236}">
                    <a16:creationId xmlns:a16="http://schemas.microsoft.com/office/drawing/2014/main" id="{A511967C-4523-4A9A-A934-92A00D25B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2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9" name="AutoShape 39" descr="좁은 수평선">
                <a:extLst>
                  <a:ext uri="{FF2B5EF4-FFF2-40B4-BE49-F238E27FC236}">
                    <a16:creationId xmlns:a16="http://schemas.microsoft.com/office/drawing/2014/main" id="{0B5AE5B0-5A1D-47BD-87DB-FC0216AED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28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0" name="AutoShape 40" descr="좁은 수평선">
                <a:extLst>
                  <a:ext uri="{FF2B5EF4-FFF2-40B4-BE49-F238E27FC236}">
                    <a16:creationId xmlns:a16="http://schemas.microsoft.com/office/drawing/2014/main" id="{47EEE356-E238-495C-8CC9-91C4A0D3B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3" y="3934"/>
                <a:ext cx="381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1" name="AutoShape 41" descr="좁은 수평선">
                <a:extLst>
                  <a:ext uri="{FF2B5EF4-FFF2-40B4-BE49-F238E27FC236}">
                    <a16:creationId xmlns:a16="http://schemas.microsoft.com/office/drawing/2014/main" id="{2A8B5153-38EE-4AFD-8A9C-9122294EB6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5" y="3928"/>
                <a:ext cx="38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2" name="AutoShape 42" descr="좁은 수평선">
                <a:extLst>
                  <a:ext uri="{FF2B5EF4-FFF2-40B4-BE49-F238E27FC236}">
                    <a16:creationId xmlns:a16="http://schemas.microsoft.com/office/drawing/2014/main" id="{356C3B78-C564-4D35-AD3D-8D2B37B22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3" name="AutoShape 43" descr="좁은 수평선">
                <a:extLst>
                  <a:ext uri="{FF2B5EF4-FFF2-40B4-BE49-F238E27FC236}">
                    <a16:creationId xmlns:a16="http://schemas.microsoft.com/office/drawing/2014/main" id="{A53D405A-2738-4522-89FB-2934BBF17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" y="3928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4" name="AutoShape 44" descr="좁은 수평선">
                <a:extLst>
                  <a:ext uri="{FF2B5EF4-FFF2-40B4-BE49-F238E27FC236}">
                    <a16:creationId xmlns:a16="http://schemas.microsoft.com/office/drawing/2014/main" id="{3B17EE06-24AC-4979-AC4D-B1D0FC89C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3" y="3924"/>
                <a:ext cx="423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5" name="AutoShape 45" descr="좁은 수평선">
                <a:extLst>
                  <a:ext uri="{FF2B5EF4-FFF2-40B4-BE49-F238E27FC236}">
                    <a16:creationId xmlns:a16="http://schemas.microsoft.com/office/drawing/2014/main" id="{D65E5C62-0593-433A-83D4-B4CCAF51F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6" name="AutoShape 46" descr="좁은 수평선">
                <a:extLst>
                  <a:ext uri="{FF2B5EF4-FFF2-40B4-BE49-F238E27FC236}">
                    <a16:creationId xmlns:a16="http://schemas.microsoft.com/office/drawing/2014/main" id="{1E0D9447-68EA-4E28-8B7D-5E3A2250A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" y="3928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7" name="AutoShape 47" descr="좁은 수평선">
                <a:extLst>
                  <a:ext uri="{FF2B5EF4-FFF2-40B4-BE49-F238E27FC236}">
                    <a16:creationId xmlns:a16="http://schemas.microsoft.com/office/drawing/2014/main" id="{80BF492C-9369-4D2B-9471-7A4868732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" y="3924"/>
                <a:ext cx="379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28" name="AutoShape 48" descr="좁은 수평선">
                <a:extLst>
                  <a:ext uri="{FF2B5EF4-FFF2-40B4-BE49-F238E27FC236}">
                    <a16:creationId xmlns:a16="http://schemas.microsoft.com/office/drawing/2014/main" id="{77DB0E6E-0407-4392-84E6-C60BA21A5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96" y="3934"/>
                <a:ext cx="385" cy="388"/>
              </a:xfrm>
              <a:prstGeom prst="diamond">
                <a:avLst/>
              </a:prstGeom>
              <a:pattFill prst="narHorz">
                <a:fgClr>
                  <a:schemeClr val="accent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</p:grpSp>
      <p:grpSp>
        <p:nvGrpSpPr>
          <p:cNvPr id="51" name="Group 49">
            <a:extLst>
              <a:ext uri="{FF2B5EF4-FFF2-40B4-BE49-F238E27FC236}">
                <a16:creationId xmlns:a16="http://schemas.microsoft.com/office/drawing/2014/main" id="{08901153-BE5F-40A0-AD64-FED16D702C5B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362200"/>
            <a:ext cx="7924800" cy="762000"/>
            <a:chOff x="384" y="1488"/>
            <a:chExt cx="4992" cy="480"/>
          </a:xfrm>
        </p:grpSpPr>
        <p:sp>
          <p:nvSpPr>
            <p:cNvPr id="52" name="Line 50">
              <a:extLst>
                <a:ext uri="{FF2B5EF4-FFF2-40B4-BE49-F238E27FC236}">
                  <a16:creationId xmlns:a16="http://schemas.microsoft.com/office/drawing/2014/main" id="{D560F568-F28C-40ED-944B-FE847699FB0C}"/>
                </a:ext>
              </a:extLst>
            </p:cNvPr>
            <p:cNvSpPr>
              <a:spLocks noChangeShapeType="1"/>
            </p:cNvSpPr>
            <p:nvPr/>
          </p:nvSpPr>
          <p:spPr bwMode="ltGray">
            <a:xfrm>
              <a:off x="483" y="1488"/>
              <a:ext cx="478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Line 51">
              <a:extLst>
                <a:ext uri="{FF2B5EF4-FFF2-40B4-BE49-F238E27FC236}">
                  <a16:creationId xmlns:a16="http://schemas.microsoft.com/office/drawing/2014/main" id="{BF2A77CC-6735-429D-A123-3886414D196F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3" y="1968"/>
              <a:ext cx="4787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4" name="Group 52">
              <a:extLst>
                <a:ext uri="{FF2B5EF4-FFF2-40B4-BE49-F238E27FC236}">
                  <a16:creationId xmlns:a16="http://schemas.microsoft.com/office/drawing/2014/main" id="{CB382D69-BCEA-41B0-8496-369A5093E10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1513"/>
              <a:ext cx="507" cy="426"/>
              <a:chOff x="384" y="1513"/>
              <a:chExt cx="507" cy="426"/>
            </a:xfrm>
          </p:grpSpPr>
          <p:sp>
            <p:nvSpPr>
              <p:cNvPr id="64" name="AutoShape 53">
                <a:extLst>
                  <a:ext uri="{FF2B5EF4-FFF2-40B4-BE49-F238E27FC236}">
                    <a16:creationId xmlns:a16="http://schemas.microsoft.com/office/drawing/2014/main" id="{A880D356-9295-4E69-B55F-91378A50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7" y="1518"/>
                <a:ext cx="242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65" name="Freeform 54">
                <a:extLst>
                  <a:ext uri="{FF2B5EF4-FFF2-40B4-BE49-F238E27FC236}">
                    <a16:creationId xmlns:a16="http://schemas.microsoft.com/office/drawing/2014/main" id="{C78CC7D4-9F8C-4D06-8E84-242FEDC8C1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513"/>
                <a:ext cx="242" cy="215"/>
              </a:xfrm>
              <a:custGeom>
                <a:avLst/>
                <a:gdLst>
                  <a:gd name="T0" fmla="*/ 112 w 196"/>
                  <a:gd name="T1" fmla="*/ 291 h 158"/>
                  <a:gd name="T2" fmla="*/ 299 w 196"/>
                  <a:gd name="T3" fmla="*/ 293 h 158"/>
                  <a:gd name="T4" fmla="*/ 177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6" name="Freeform 55">
                <a:extLst>
                  <a:ext uri="{FF2B5EF4-FFF2-40B4-BE49-F238E27FC236}">
                    <a16:creationId xmlns:a16="http://schemas.microsoft.com/office/drawing/2014/main" id="{335CE6C9-1B75-4092-B148-B9267BD9AF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" y="1725"/>
                <a:ext cx="242" cy="211"/>
              </a:xfrm>
              <a:custGeom>
                <a:avLst/>
                <a:gdLst>
                  <a:gd name="T0" fmla="*/ 116 w 192"/>
                  <a:gd name="T1" fmla="*/ 1 h 157"/>
                  <a:gd name="T2" fmla="*/ 305 w 192"/>
                  <a:gd name="T3" fmla="*/ 0 h 157"/>
                  <a:gd name="T4" fmla="*/ 179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7" name="AutoShape 56">
                <a:extLst>
                  <a:ext uri="{FF2B5EF4-FFF2-40B4-BE49-F238E27FC236}">
                    <a16:creationId xmlns:a16="http://schemas.microsoft.com/office/drawing/2014/main" id="{DF2E43E0-AE3E-4DCD-AB9C-5E0FE5405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513"/>
                <a:ext cx="172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68" name="Freeform 57">
                <a:extLst>
                  <a:ext uri="{FF2B5EF4-FFF2-40B4-BE49-F238E27FC236}">
                    <a16:creationId xmlns:a16="http://schemas.microsoft.com/office/drawing/2014/main" id="{BAD605B0-D713-489D-ADB6-47B1D580F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" y="1517"/>
                <a:ext cx="242" cy="211"/>
              </a:xfrm>
              <a:custGeom>
                <a:avLst/>
                <a:gdLst>
                  <a:gd name="T0" fmla="*/ 105 w 196"/>
                  <a:gd name="T1" fmla="*/ 282 h 158"/>
                  <a:gd name="T2" fmla="*/ 299 w 196"/>
                  <a:gd name="T3" fmla="*/ 282 h 158"/>
                  <a:gd name="T4" fmla="*/ 186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9" name="Freeform 58">
                <a:extLst>
                  <a:ext uri="{FF2B5EF4-FFF2-40B4-BE49-F238E27FC236}">
                    <a16:creationId xmlns:a16="http://schemas.microsoft.com/office/drawing/2014/main" id="{E8BDE82C-509F-4400-860F-ED417FD5F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" y="1725"/>
                <a:ext cx="245" cy="211"/>
              </a:xfrm>
              <a:custGeom>
                <a:avLst/>
                <a:gdLst>
                  <a:gd name="T0" fmla="*/ 107 w 194"/>
                  <a:gd name="T1" fmla="*/ 0 h 158"/>
                  <a:gd name="T2" fmla="*/ 309 w 194"/>
                  <a:gd name="T3" fmla="*/ 0 h 158"/>
                  <a:gd name="T4" fmla="*/ 19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70" name="Freeform 59">
                <a:extLst>
                  <a:ext uri="{FF2B5EF4-FFF2-40B4-BE49-F238E27FC236}">
                    <a16:creationId xmlns:a16="http://schemas.microsoft.com/office/drawing/2014/main" id="{1D555E13-B4B3-40C9-97C0-917AE1BD2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589"/>
                <a:ext cx="109" cy="136"/>
              </a:xfrm>
              <a:custGeom>
                <a:avLst/>
                <a:gdLst>
                  <a:gd name="T0" fmla="*/ 71 w 86"/>
                  <a:gd name="T1" fmla="*/ 0 h 102"/>
                  <a:gd name="T2" fmla="*/ 0 w 86"/>
                  <a:gd name="T3" fmla="*/ 181 h 102"/>
                  <a:gd name="T4" fmla="*/ 138 w 86"/>
                  <a:gd name="T5" fmla="*/ 181 h 102"/>
                  <a:gd name="T6" fmla="*/ 71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71" name="Freeform 60">
                <a:extLst>
                  <a:ext uri="{FF2B5EF4-FFF2-40B4-BE49-F238E27FC236}">
                    <a16:creationId xmlns:a16="http://schemas.microsoft.com/office/drawing/2014/main" id="{0EC19D3C-ED31-4894-9053-B33BDDDF8D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" y="1725"/>
                <a:ext cx="109" cy="137"/>
              </a:xfrm>
              <a:custGeom>
                <a:avLst/>
                <a:gdLst>
                  <a:gd name="T0" fmla="*/ 67 w 86"/>
                  <a:gd name="T1" fmla="*/ 184 h 102"/>
                  <a:gd name="T2" fmla="*/ 0 w 86"/>
                  <a:gd name="T3" fmla="*/ 0 h 102"/>
                  <a:gd name="T4" fmla="*/ 138 w 86"/>
                  <a:gd name="T5" fmla="*/ 0 h 102"/>
                  <a:gd name="T6" fmla="*/ 67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  <p:grpSp>
          <p:nvGrpSpPr>
            <p:cNvPr id="55" name="Group 61">
              <a:extLst>
                <a:ext uri="{FF2B5EF4-FFF2-40B4-BE49-F238E27FC236}">
                  <a16:creationId xmlns:a16="http://schemas.microsoft.com/office/drawing/2014/main" id="{50F03CFD-7266-4C57-B030-7CE7A1C1AD4F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895" y="1513"/>
              <a:ext cx="481" cy="426"/>
              <a:chOff x="4895" y="1513"/>
              <a:chExt cx="481" cy="426"/>
            </a:xfrm>
          </p:grpSpPr>
          <p:sp>
            <p:nvSpPr>
              <p:cNvPr id="56" name="AutoShape 62">
                <a:extLst>
                  <a:ext uri="{FF2B5EF4-FFF2-40B4-BE49-F238E27FC236}">
                    <a16:creationId xmlns:a16="http://schemas.microsoft.com/office/drawing/2014/main" id="{D5014130-5BF2-4E14-AB9D-10C4FFD0B1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0" y="1518"/>
                <a:ext cx="230" cy="421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57" name="Freeform 63">
                <a:extLst>
                  <a:ext uri="{FF2B5EF4-FFF2-40B4-BE49-F238E27FC236}">
                    <a16:creationId xmlns:a16="http://schemas.microsoft.com/office/drawing/2014/main" id="{DA569585-882C-47C8-9AF5-FA05FC5862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518"/>
                <a:ext cx="230" cy="210"/>
              </a:xfrm>
              <a:custGeom>
                <a:avLst/>
                <a:gdLst>
                  <a:gd name="T0" fmla="*/ 102 w 196"/>
                  <a:gd name="T1" fmla="*/ 278 h 158"/>
                  <a:gd name="T2" fmla="*/ 270 w 196"/>
                  <a:gd name="T3" fmla="*/ 279 h 158"/>
                  <a:gd name="T4" fmla="*/ 160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58" name="Freeform 64">
                <a:extLst>
                  <a:ext uri="{FF2B5EF4-FFF2-40B4-BE49-F238E27FC236}">
                    <a16:creationId xmlns:a16="http://schemas.microsoft.com/office/drawing/2014/main" id="{5D2CEC41-AC05-4DC5-B16F-3FFAEFA51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6" y="1725"/>
                <a:ext cx="230" cy="211"/>
              </a:xfrm>
              <a:custGeom>
                <a:avLst/>
                <a:gdLst>
                  <a:gd name="T0" fmla="*/ 104 w 192"/>
                  <a:gd name="T1" fmla="*/ 1 h 157"/>
                  <a:gd name="T2" fmla="*/ 276 w 192"/>
                  <a:gd name="T3" fmla="*/ 0 h 157"/>
                  <a:gd name="T4" fmla="*/ 162 w 192"/>
                  <a:gd name="T5" fmla="*/ 284 h 157"/>
                  <a:gd name="T6" fmla="*/ 0 w 192"/>
                  <a:gd name="T7" fmla="*/ 284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59" name="AutoShape 65">
                <a:extLst>
                  <a:ext uri="{FF2B5EF4-FFF2-40B4-BE49-F238E27FC236}">
                    <a16:creationId xmlns:a16="http://schemas.microsoft.com/office/drawing/2014/main" id="{57CC72C9-D000-47C0-93D8-AE8B001F0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95" y="1513"/>
                <a:ext cx="163" cy="426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60" name="Freeform 66">
                <a:extLst>
                  <a:ext uri="{FF2B5EF4-FFF2-40B4-BE49-F238E27FC236}">
                    <a16:creationId xmlns:a16="http://schemas.microsoft.com/office/drawing/2014/main" id="{622FE71F-1926-4238-BD6F-6CF603897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6" y="1517"/>
                <a:ext cx="230" cy="211"/>
              </a:xfrm>
              <a:custGeom>
                <a:avLst/>
                <a:gdLst>
                  <a:gd name="T0" fmla="*/ 95 w 196"/>
                  <a:gd name="T1" fmla="*/ 282 h 158"/>
                  <a:gd name="T2" fmla="*/ 270 w 196"/>
                  <a:gd name="T3" fmla="*/ 282 h 158"/>
                  <a:gd name="T4" fmla="*/ 16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1" name="Freeform 67">
                <a:extLst>
                  <a:ext uri="{FF2B5EF4-FFF2-40B4-BE49-F238E27FC236}">
                    <a16:creationId xmlns:a16="http://schemas.microsoft.com/office/drawing/2014/main" id="{E6A5D4E5-F321-4C87-B5A1-6E688090F9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74" y="1725"/>
                <a:ext cx="232" cy="211"/>
              </a:xfrm>
              <a:custGeom>
                <a:avLst/>
                <a:gdLst>
                  <a:gd name="T0" fmla="*/ 96 w 194"/>
                  <a:gd name="T1" fmla="*/ 0 h 158"/>
                  <a:gd name="T2" fmla="*/ 277 w 194"/>
                  <a:gd name="T3" fmla="*/ 0 h 158"/>
                  <a:gd name="T4" fmla="*/ 172 w 194"/>
                  <a:gd name="T5" fmla="*/ 282 h 158"/>
                  <a:gd name="T6" fmla="*/ 0 w 194"/>
                  <a:gd name="T7" fmla="*/ 28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2" name="Freeform 68">
                <a:extLst>
                  <a:ext uri="{FF2B5EF4-FFF2-40B4-BE49-F238E27FC236}">
                    <a16:creationId xmlns:a16="http://schemas.microsoft.com/office/drawing/2014/main" id="{F51BE33F-37CF-441C-96C6-309FCAD49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589"/>
                <a:ext cx="103" cy="136"/>
              </a:xfrm>
              <a:custGeom>
                <a:avLst/>
                <a:gdLst>
                  <a:gd name="T0" fmla="*/ 63 w 86"/>
                  <a:gd name="T1" fmla="*/ 0 h 102"/>
                  <a:gd name="T2" fmla="*/ 0 w 86"/>
                  <a:gd name="T3" fmla="*/ 181 h 102"/>
                  <a:gd name="T4" fmla="*/ 123 w 86"/>
                  <a:gd name="T5" fmla="*/ 181 h 102"/>
                  <a:gd name="T6" fmla="*/ 63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63" name="Freeform 69">
                <a:extLst>
                  <a:ext uri="{FF2B5EF4-FFF2-40B4-BE49-F238E27FC236}">
                    <a16:creationId xmlns:a16="http://schemas.microsoft.com/office/drawing/2014/main" id="{C945F6F3-42FC-49F2-B1E0-036904962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4" y="1725"/>
                <a:ext cx="103" cy="137"/>
              </a:xfrm>
              <a:custGeom>
                <a:avLst/>
                <a:gdLst>
                  <a:gd name="T0" fmla="*/ 60 w 86"/>
                  <a:gd name="T1" fmla="*/ 184 h 102"/>
                  <a:gd name="T2" fmla="*/ 0 w 86"/>
                  <a:gd name="T3" fmla="*/ 0 h 102"/>
                  <a:gd name="T4" fmla="*/ 123 w 86"/>
                  <a:gd name="T5" fmla="*/ 0 h 102"/>
                  <a:gd name="T6" fmla="*/ 60 w 86"/>
                  <a:gd name="T7" fmla="*/ 184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</p:grpSp>
      <p:sp>
        <p:nvSpPr>
          <p:cNvPr id="72" name="Text Box 75">
            <a:extLst>
              <a:ext uri="{FF2B5EF4-FFF2-40B4-BE49-F238E27FC236}">
                <a16:creationId xmlns:a16="http://schemas.microsoft.com/office/drawing/2014/main" id="{9E63FB97-FCB3-49BB-A3DD-7518F2EBE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0325" y="1058863"/>
            <a:ext cx="184150" cy="3667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cs typeface="Arial" charset="0"/>
              </a:defRPr>
            </a:lvl9pPr>
          </a:lstStyle>
          <a:p>
            <a:pPr latinLnBrk="0">
              <a:defRPr/>
            </a:pPr>
            <a:endParaRPr kumimoji="0" lang="en-US" altLang="fa-IR">
              <a:latin typeface="Arial" charset="0"/>
              <a:ea typeface="+mn-ea"/>
            </a:endParaRPr>
          </a:p>
        </p:txBody>
      </p:sp>
      <p:sp>
        <p:nvSpPr>
          <p:cNvPr id="5190" name="Rectangle 7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191" name="Rectangle 7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3" name="Date Placeholder 72">
            <a:extLst>
              <a:ext uri="{FF2B5EF4-FFF2-40B4-BE49-F238E27FC236}">
                <a16:creationId xmlns:a16="http://schemas.microsoft.com/office/drawing/2014/main" id="{8802756A-40C0-4FFA-8703-5BDFEEB546E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4" name="Footer Placeholder 73">
            <a:extLst>
              <a:ext uri="{FF2B5EF4-FFF2-40B4-BE49-F238E27FC236}">
                <a16:creationId xmlns:a16="http://schemas.microsoft.com/office/drawing/2014/main" id="{57040149-349E-4617-ABEE-24054E483F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5" name="Slide Number Placeholder 74">
            <a:extLst>
              <a:ext uri="{FF2B5EF4-FFF2-40B4-BE49-F238E27FC236}">
                <a16:creationId xmlns:a16="http://schemas.microsoft.com/office/drawing/2014/main" id="{985A80C2-047C-4B86-B8EC-7EA2DF0E28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FF1E4-7DEE-4CF2-81CF-FA670822A2F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224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C735C28A-D0BF-4801-87BA-DD17BD8BC09C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2A650CF9-DDDC-4795-A314-45B692137C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734B3EA-0436-4B18-8ABF-1F074FFE773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56A3EF-2626-43EB-9956-5323D18978DF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6599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90D26626-93F6-4072-904B-41ECD6BD63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DD313B49-08A8-489C-8DA6-72B4093472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B57B4B75-0EF4-4ECB-A8BA-F11A9C30874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352F0-CFF9-4BBC-A259-6B9E0EF324CC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14985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163FA48F-8FBF-4D51-8213-E54338B033B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88B3AD28-9FD6-445A-B89B-17FA4643C6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171ECCC4-2D95-4953-8565-B98C29AC9D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5A02FE-30DD-4D2E-992A-1C48ECB61F41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53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1">
            <a:extLst>
              <a:ext uri="{FF2B5EF4-FFF2-40B4-BE49-F238E27FC236}">
                <a16:creationId xmlns:a16="http://schemas.microsoft.com/office/drawing/2014/main" id="{F5E15F58-1816-45E3-8BFA-F4F8588FFA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2">
            <a:extLst>
              <a:ext uri="{FF2B5EF4-FFF2-40B4-BE49-F238E27FC236}">
                <a16:creationId xmlns:a16="http://schemas.microsoft.com/office/drawing/2014/main" id="{A9E9E46F-1970-4059-8477-A86797C052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3">
            <a:extLst>
              <a:ext uri="{FF2B5EF4-FFF2-40B4-BE49-F238E27FC236}">
                <a16:creationId xmlns:a16="http://schemas.microsoft.com/office/drawing/2014/main" id="{2FCB7A76-2BDA-40C4-BBFD-76C64D7F3B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FD84A4-FBD1-420E-A301-BEB07437A9D6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03765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2DB367BC-57F8-4D5F-904E-49F8F52AF81F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BE26790F-846D-45DB-B453-E09056F874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6445F657-2920-4B90-8C76-60BA673935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44A3D2-7DEC-49ED-B7B1-F9B15046A08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7741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71">
            <a:extLst>
              <a:ext uri="{FF2B5EF4-FFF2-40B4-BE49-F238E27FC236}">
                <a16:creationId xmlns:a16="http://schemas.microsoft.com/office/drawing/2014/main" id="{D5EF9CBA-D63F-4A30-AE62-53397E735920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72">
            <a:extLst>
              <a:ext uri="{FF2B5EF4-FFF2-40B4-BE49-F238E27FC236}">
                <a16:creationId xmlns:a16="http://schemas.microsoft.com/office/drawing/2014/main" id="{1C52223D-6B2C-4BC4-8288-0E95DA8B2B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73">
            <a:extLst>
              <a:ext uri="{FF2B5EF4-FFF2-40B4-BE49-F238E27FC236}">
                <a16:creationId xmlns:a16="http://schemas.microsoft.com/office/drawing/2014/main" id="{48D63BFC-A32E-4678-AB14-F76B43FB52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1EBA42-390C-4BAF-8403-B4A3F714D4B8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3742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71">
            <a:extLst>
              <a:ext uri="{FF2B5EF4-FFF2-40B4-BE49-F238E27FC236}">
                <a16:creationId xmlns:a16="http://schemas.microsoft.com/office/drawing/2014/main" id="{07532E76-0D19-49B5-8626-8C3109EEE7C8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2">
            <a:extLst>
              <a:ext uri="{FF2B5EF4-FFF2-40B4-BE49-F238E27FC236}">
                <a16:creationId xmlns:a16="http://schemas.microsoft.com/office/drawing/2014/main" id="{78363778-42FB-4DCC-9022-C29074779B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73">
            <a:extLst>
              <a:ext uri="{FF2B5EF4-FFF2-40B4-BE49-F238E27FC236}">
                <a16:creationId xmlns:a16="http://schemas.microsoft.com/office/drawing/2014/main" id="{7DED6692-9D68-41B3-B2AA-9BA1CF9C61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9341E2-8A07-4DA1-AB17-29D5339DE583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6109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1">
            <a:extLst>
              <a:ext uri="{FF2B5EF4-FFF2-40B4-BE49-F238E27FC236}">
                <a16:creationId xmlns:a16="http://schemas.microsoft.com/office/drawing/2014/main" id="{51E11AA5-121A-4844-BDFD-7F29EAEEFFAA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72">
            <a:extLst>
              <a:ext uri="{FF2B5EF4-FFF2-40B4-BE49-F238E27FC236}">
                <a16:creationId xmlns:a16="http://schemas.microsoft.com/office/drawing/2014/main" id="{9DCD656B-10DE-4B3E-B7EF-07CBBF18CC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73">
            <a:extLst>
              <a:ext uri="{FF2B5EF4-FFF2-40B4-BE49-F238E27FC236}">
                <a16:creationId xmlns:a16="http://schemas.microsoft.com/office/drawing/2014/main" id="{13C8BAA9-3AB7-404C-AB4B-2E7E2F7E1F7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910C76-456F-430F-A3D1-BBC88C04B5FB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274968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ED03E1ED-E636-4AB5-82CE-38CA3B11B15B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74B8B5F6-7A5E-4BFB-8F68-260BD564C0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448AB081-0D96-43F6-8E05-74EA17B293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F77D5E-49BC-4FC8-9208-4AC0F612E100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074849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1">
            <a:extLst>
              <a:ext uri="{FF2B5EF4-FFF2-40B4-BE49-F238E27FC236}">
                <a16:creationId xmlns:a16="http://schemas.microsoft.com/office/drawing/2014/main" id="{1995A47D-D6D9-45AB-9648-20C6FEB03DF4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72">
            <a:extLst>
              <a:ext uri="{FF2B5EF4-FFF2-40B4-BE49-F238E27FC236}">
                <a16:creationId xmlns:a16="http://schemas.microsoft.com/office/drawing/2014/main" id="{840418F9-2EC2-4E7E-AB54-46B96862550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73">
            <a:extLst>
              <a:ext uri="{FF2B5EF4-FFF2-40B4-BE49-F238E27FC236}">
                <a16:creationId xmlns:a16="http://schemas.microsoft.com/office/drawing/2014/main" id="{529FBBDD-0F9D-4AD2-9547-C9DB8DA35F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7F4718-71CB-453E-8D6A-D108314B4AA7}" type="slidenum">
              <a:rPr lang="en-US" altLang="ko-KR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00513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>
            <a:extLst>
              <a:ext uri="{FF2B5EF4-FFF2-40B4-BE49-F238E27FC236}">
                <a16:creationId xmlns:a16="http://schemas.microsoft.com/office/drawing/2014/main" id="{C4ADDD80-3D4B-4C43-8B51-DBD2E7AB3694}"/>
              </a:ext>
            </a:extLst>
          </p:cNvPr>
          <p:cNvGrpSpPr>
            <a:grpSpLocks/>
          </p:cNvGrpSpPr>
          <p:nvPr/>
        </p:nvGrpSpPr>
        <p:grpSpPr bwMode="auto">
          <a:xfrm>
            <a:off x="0" y="6535738"/>
            <a:ext cx="9144000" cy="304800"/>
            <a:chOff x="0" y="4032"/>
            <a:chExt cx="4992" cy="144"/>
          </a:xfrm>
        </p:grpSpPr>
        <p:grpSp>
          <p:nvGrpSpPr>
            <p:cNvPr id="1052" name="Group 3" descr="좁은 수평선">
              <a:extLst>
                <a:ext uri="{FF2B5EF4-FFF2-40B4-BE49-F238E27FC236}">
                  <a16:creationId xmlns:a16="http://schemas.microsoft.com/office/drawing/2014/main" id="{5DE4DE9A-76C4-4B2D-8763-8EFC3C0443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4032"/>
              <a:ext cx="2496" cy="144"/>
              <a:chOff x="0" y="3926"/>
              <a:chExt cx="5760" cy="399"/>
            </a:xfrm>
          </p:grpSpPr>
          <p:sp>
            <p:nvSpPr>
              <p:cNvPr id="1076" name="AutoShape 4" descr="좁은 수평선">
                <a:extLst>
                  <a:ext uri="{FF2B5EF4-FFF2-40B4-BE49-F238E27FC236}">
                    <a16:creationId xmlns:a16="http://schemas.microsoft.com/office/drawing/2014/main" id="{E1EFC04A-534B-459B-B89B-228AF32B4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7" name="AutoShape 5" descr="좁은 수평선">
                <a:extLst>
                  <a:ext uri="{FF2B5EF4-FFF2-40B4-BE49-F238E27FC236}">
                    <a16:creationId xmlns:a16="http://schemas.microsoft.com/office/drawing/2014/main" id="{715A1F9A-DCE4-4758-8B57-A426FD8F49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8" name="AutoShape 6" descr="좁은 수평선">
                <a:extLst>
                  <a:ext uri="{FF2B5EF4-FFF2-40B4-BE49-F238E27FC236}">
                    <a16:creationId xmlns:a16="http://schemas.microsoft.com/office/drawing/2014/main" id="{F8C8F249-ABA2-43BB-A61C-AE49FB645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9" name="AutoShape 7" descr="좁은 수평선">
                <a:extLst>
                  <a:ext uri="{FF2B5EF4-FFF2-40B4-BE49-F238E27FC236}">
                    <a16:creationId xmlns:a16="http://schemas.microsoft.com/office/drawing/2014/main" id="{A1150BD6-DA2E-4F69-8665-0D4836D89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0" name="AutoShape 8" descr="좁은 수평선">
                <a:extLst>
                  <a:ext uri="{FF2B5EF4-FFF2-40B4-BE49-F238E27FC236}">
                    <a16:creationId xmlns:a16="http://schemas.microsoft.com/office/drawing/2014/main" id="{1169AE3A-7F65-44E3-AC93-813AEC228D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1" name="AutoShape 9" descr="좁은 수평선">
                <a:extLst>
                  <a:ext uri="{FF2B5EF4-FFF2-40B4-BE49-F238E27FC236}">
                    <a16:creationId xmlns:a16="http://schemas.microsoft.com/office/drawing/2014/main" id="{222FF36E-31E2-4BFB-959E-B2ECD1597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2" name="AutoShape 10" descr="좁은 수평선">
                <a:extLst>
                  <a:ext uri="{FF2B5EF4-FFF2-40B4-BE49-F238E27FC236}">
                    <a16:creationId xmlns:a16="http://schemas.microsoft.com/office/drawing/2014/main" id="{F8FBF34C-5046-43A5-A091-EA755956AF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3" name="AutoShape 11" descr="좁은 수평선">
                <a:extLst>
                  <a:ext uri="{FF2B5EF4-FFF2-40B4-BE49-F238E27FC236}">
                    <a16:creationId xmlns:a16="http://schemas.microsoft.com/office/drawing/2014/main" id="{E2C8B8E9-7CED-43E8-85A7-2221EB7EE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4" name="AutoShape 12" descr="좁은 수평선">
                <a:extLst>
                  <a:ext uri="{FF2B5EF4-FFF2-40B4-BE49-F238E27FC236}">
                    <a16:creationId xmlns:a16="http://schemas.microsoft.com/office/drawing/2014/main" id="{01C96F33-B3A0-4386-8111-FBD06A320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5" name="AutoShape 13" descr="좁은 수평선">
                <a:extLst>
                  <a:ext uri="{FF2B5EF4-FFF2-40B4-BE49-F238E27FC236}">
                    <a16:creationId xmlns:a16="http://schemas.microsoft.com/office/drawing/2014/main" id="{D928DFD9-9B8F-4E04-B1F6-EFFDB4BF7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6" name="AutoShape 14" descr="좁은 수평선">
                <a:extLst>
                  <a:ext uri="{FF2B5EF4-FFF2-40B4-BE49-F238E27FC236}">
                    <a16:creationId xmlns:a16="http://schemas.microsoft.com/office/drawing/2014/main" id="{4784CE86-A397-4DD5-9EDC-8366478A9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7" name="AutoShape 15" descr="좁은 수평선">
                <a:extLst>
                  <a:ext uri="{FF2B5EF4-FFF2-40B4-BE49-F238E27FC236}">
                    <a16:creationId xmlns:a16="http://schemas.microsoft.com/office/drawing/2014/main" id="{711D90D3-0C18-4AB0-A71F-0A6FC28A4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8" name="AutoShape 16" descr="좁은 수평선">
                <a:extLst>
                  <a:ext uri="{FF2B5EF4-FFF2-40B4-BE49-F238E27FC236}">
                    <a16:creationId xmlns:a16="http://schemas.microsoft.com/office/drawing/2014/main" id="{B1718387-0F66-457B-94D4-BA5C0CE58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89" name="AutoShape 17" descr="좁은 수평선">
                <a:extLst>
                  <a:ext uri="{FF2B5EF4-FFF2-40B4-BE49-F238E27FC236}">
                    <a16:creationId xmlns:a16="http://schemas.microsoft.com/office/drawing/2014/main" id="{DBECE7A9-7AD2-457F-ACA7-A5CDC5D50A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0" name="AutoShape 18" descr="좁은 수평선">
                <a:extLst>
                  <a:ext uri="{FF2B5EF4-FFF2-40B4-BE49-F238E27FC236}">
                    <a16:creationId xmlns:a16="http://schemas.microsoft.com/office/drawing/2014/main" id="{9A87C499-E499-449E-89F7-745DC7B39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1" name="AutoShape 19" descr="좁은 수평선">
                <a:extLst>
                  <a:ext uri="{FF2B5EF4-FFF2-40B4-BE49-F238E27FC236}">
                    <a16:creationId xmlns:a16="http://schemas.microsoft.com/office/drawing/2014/main" id="{6C66471C-B308-4359-BAEE-0F399D95E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2" name="AutoShape 20" descr="좁은 수평선">
                <a:extLst>
                  <a:ext uri="{FF2B5EF4-FFF2-40B4-BE49-F238E27FC236}">
                    <a16:creationId xmlns:a16="http://schemas.microsoft.com/office/drawing/2014/main" id="{0FB774F5-33E2-4C1B-A508-D701308C6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3" name="AutoShape 21" descr="좁은 수평선">
                <a:extLst>
                  <a:ext uri="{FF2B5EF4-FFF2-40B4-BE49-F238E27FC236}">
                    <a16:creationId xmlns:a16="http://schemas.microsoft.com/office/drawing/2014/main" id="{A0856726-E864-437F-B543-C74CF1E12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4" name="AutoShape 22" descr="좁은 수평선">
                <a:extLst>
                  <a:ext uri="{FF2B5EF4-FFF2-40B4-BE49-F238E27FC236}">
                    <a16:creationId xmlns:a16="http://schemas.microsoft.com/office/drawing/2014/main" id="{628BCF63-132C-4E17-8560-B690307D3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5" name="AutoShape 23" descr="좁은 수평선">
                <a:extLst>
                  <a:ext uri="{FF2B5EF4-FFF2-40B4-BE49-F238E27FC236}">
                    <a16:creationId xmlns:a16="http://schemas.microsoft.com/office/drawing/2014/main" id="{6304DBEB-17E8-41F0-9FE2-FE134EAC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6" name="AutoShape 24" descr="좁은 수평선">
                <a:extLst>
                  <a:ext uri="{FF2B5EF4-FFF2-40B4-BE49-F238E27FC236}">
                    <a16:creationId xmlns:a16="http://schemas.microsoft.com/office/drawing/2014/main" id="{A8F57820-CD4F-4C86-A874-C3388C9FA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97" name="AutoShape 25" descr="좁은 수평선">
                <a:extLst>
                  <a:ext uri="{FF2B5EF4-FFF2-40B4-BE49-F238E27FC236}">
                    <a16:creationId xmlns:a16="http://schemas.microsoft.com/office/drawing/2014/main" id="{D90C2651-0266-445D-956A-A367F77C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  <p:grpSp>
          <p:nvGrpSpPr>
            <p:cNvPr id="1053" name="Group 26" descr="좁은 수평선">
              <a:extLst>
                <a:ext uri="{FF2B5EF4-FFF2-40B4-BE49-F238E27FC236}">
                  <a16:creationId xmlns:a16="http://schemas.microsoft.com/office/drawing/2014/main" id="{56C9FC54-E91C-4AB5-944E-E6B8E951E8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6" y="4032"/>
              <a:ext cx="2496" cy="144"/>
              <a:chOff x="0" y="3926"/>
              <a:chExt cx="5760" cy="399"/>
            </a:xfrm>
          </p:grpSpPr>
          <p:sp>
            <p:nvSpPr>
              <p:cNvPr id="1054" name="AutoShape 27" descr="좁은 수평선">
                <a:extLst>
                  <a:ext uri="{FF2B5EF4-FFF2-40B4-BE49-F238E27FC236}">
                    <a16:creationId xmlns:a16="http://schemas.microsoft.com/office/drawing/2014/main" id="{211F1955-7BE0-499E-AE68-5B0657E00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5" name="AutoShape 28" descr="좁은 수평선">
                <a:extLst>
                  <a:ext uri="{FF2B5EF4-FFF2-40B4-BE49-F238E27FC236}">
                    <a16:creationId xmlns:a16="http://schemas.microsoft.com/office/drawing/2014/main" id="{AED8E556-A3C0-42FD-BBB2-010C105B7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76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6" name="AutoShape 29" descr="좁은 수평선">
                <a:extLst>
                  <a:ext uri="{FF2B5EF4-FFF2-40B4-BE49-F238E27FC236}">
                    <a16:creationId xmlns:a16="http://schemas.microsoft.com/office/drawing/2014/main" id="{2E3B5253-F8AF-49E1-8B8F-0F1DBB7E4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7" name="AutoShape 30" descr="좁은 수평선">
                <a:extLst>
                  <a:ext uri="{FF2B5EF4-FFF2-40B4-BE49-F238E27FC236}">
                    <a16:creationId xmlns:a16="http://schemas.microsoft.com/office/drawing/2014/main" id="{AF6E0020-62A3-4E65-A0F3-091AFEE38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8" name="AutoShape 31" descr="좁은 수평선">
                <a:extLst>
                  <a:ext uri="{FF2B5EF4-FFF2-40B4-BE49-F238E27FC236}">
                    <a16:creationId xmlns:a16="http://schemas.microsoft.com/office/drawing/2014/main" id="{E51F34C8-6585-44D7-8E5E-45D7CE3B2E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8" y="3941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59" name="AutoShape 32" descr="좁은 수평선">
                <a:extLst>
                  <a:ext uri="{FF2B5EF4-FFF2-40B4-BE49-F238E27FC236}">
                    <a16:creationId xmlns:a16="http://schemas.microsoft.com/office/drawing/2014/main" id="{5B56FE77-6826-4345-8625-9BE9B9B58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0" name="AutoShape 33" descr="좁은 수평선">
                <a:extLst>
                  <a:ext uri="{FF2B5EF4-FFF2-40B4-BE49-F238E27FC236}">
                    <a16:creationId xmlns:a16="http://schemas.microsoft.com/office/drawing/2014/main" id="{29CDCA57-9A1D-41BA-A368-F9A7BB970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1" name="AutoShape 34" descr="좁은 수평선">
                <a:extLst>
                  <a:ext uri="{FF2B5EF4-FFF2-40B4-BE49-F238E27FC236}">
                    <a16:creationId xmlns:a16="http://schemas.microsoft.com/office/drawing/2014/main" id="{84445666-9A60-40AA-A20E-B011D4E4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2" name="AutoShape 35" descr="좁은 수평선">
                <a:extLst>
                  <a:ext uri="{FF2B5EF4-FFF2-40B4-BE49-F238E27FC236}">
                    <a16:creationId xmlns:a16="http://schemas.microsoft.com/office/drawing/2014/main" id="{8CA8C5C9-705B-4C10-B002-24E7B536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3" name="AutoShape 36" descr="좁은 수평선">
                <a:extLst>
                  <a:ext uri="{FF2B5EF4-FFF2-40B4-BE49-F238E27FC236}">
                    <a16:creationId xmlns:a16="http://schemas.microsoft.com/office/drawing/2014/main" id="{D88B71CC-FB0A-4AFA-9D19-89C3D6CCD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4" name="AutoShape 37" descr="좁은 수평선">
                <a:extLst>
                  <a:ext uri="{FF2B5EF4-FFF2-40B4-BE49-F238E27FC236}">
                    <a16:creationId xmlns:a16="http://schemas.microsoft.com/office/drawing/2014/main" id="{34A862C5-F991-417E-9924-6ADCDEC7B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5" name="AutoShape 38" descr="좁은 수평선">
                <a:extLst>
                  <a:ext uri="{FF2B5EF4-FFF2-40B4-BE49-F238E27FC236}">
                    <a16:creationId xmlns:a16="http://schemas.microsoft.com/office/drawing/2014/main" id="{4C993570-AD6B-4CDC-9597-B0A268C7A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8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6" name="AutoShape 39" descr="좁은 수평선">
                <a:extLst>
                  <a:ext uri="{FF2B5EF4-FFF2-40B4-BE49-F238E27FC236}">
                    <a16:creationId xmlns:a16="http://schemas.microsoft.com/office/drawing/2014/main" id="{BC0346D2-4008-4C5D-B096-33DFED684A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7" name="AutoShape 40" descr="좁은 수평선">
                <a:extLst>
                  <a:ext uri="{FF2B5EF4-FFF2-40B4-BE49-F238E27FC236}">
                    <a16:creationId xmlns:a16="http://schemas.microsoft.com/office/drawing/2014/main" id="{F9FD6E72-C4DA-4E50-AFC4-C5011FEC9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8" name="AutoShape 41" descr="좁은 수평선">
                <a:extLst>
                  <a:ext uri="{FF2B5EF4-FFF2-40B4-BE49-F238E27FC236}">
                    <a16:creationId xmlns:a16="http://schemas.microsoft.com/office/drawing/2014/main" id="{8BE7B07E-D9F2-4E73-845E-6106AD9EE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69" name="AutoShape 42" descr="좁은 수평선">
                <a:extLst>
                  <a:ext uri="{FF2B5EF4-FFF2-40B4-BE49-F238E27FC236}">
                    <a16:creationId xmlns:a16="http://schemas.microsoft.com/office/drawing/2014/main" id="{3D7F2E7E-7FF2-4BB8-8372-40AAB8784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0" name="AutoShape 43" descr="좁은 수평선">
                <a:extLst>
                  <a:ext uri="{FF2B5EF4-FFF2-40B4-BE49-F238E27FC236}">
                    <a16:creationId xmlns:a16="http://schemas.microsoft.com/office/drawing/2014/main" id="{1FDC259D-9652-4619-B28E-DD2ED3A7B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2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1" name="AutoShape 44" descr="좁은 수평선">
                <a:extLst>
                  <a:ext uri="{FF2B5EF4-FFF2-40B4-BE49-F238E27FC236}">
                    <a16:creationId xmlns:a16="http://schemas.microsoft.com/office/drawing/2014/main" id="{6EB58B80-5666-4EF7-BEA0-8F084FD9C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2" name="AutoShape 45" descr="좁은 수평선">
                <a:extLst>
                  <a:ext uri="{FF2B5EF4-FFF2-40B4-BE49-F238E27FC236}">
                    <a16:creationId xmlns:a16="http://schemas.microsoft.com/office/drawing/2014/main" id="{9117F7F2-72AE-46B3-8A46-291DC5BDEC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3" name="AutoShape 46" descr="좁은 수평선">
                <a:extLst>
                  <a:ext uri="{FF2B5EF4-FFF2-40B4-BE49-F238E27FC236}">
                    <a16:creationId xmlns:a16="http://schemas.microsoft.com/office/drawing/2014/main" id="{C1308214-7E41-498D-81B2-28686DBB8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930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4" name="AutoShape 47" descr="좁은 수평선">
                <a:extLst>
                  <a:ext uri="{FF2B5EF4-FFF2-40B4-BE49-F238E27FC236}">
                    <a16:creationId xmlns:a16="http://schemas.microsoft.com/office/drawing/2014/main" id="{7B0C6997-7FE6-4B77-A00B-63E82D61B6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92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75" name="AutoShape 48" descr="좁은 수평선">
                <a:extLst>
                  <a:ext uri="{FF2B5EF4-FFF2-40B4-BE49-F238E27FC236}">
                    <a16:creationId xmlns:a16="http://schemas.microsoft.com/office/drawing/2014/main" id="{3621BF06-89B7-4F70-9B89-B89390483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4" y="3936"/>
                <a:ext cx="384" cy="384"/>
              </a:xfrm>
              <a:prstGeom prst="diamond">
                <a:avLst/>
              </a:prstGeom>
              <a:pattFill prst="narHorz">
                <a:fgClr>
                  <a:schemeClr val="bg2"/>
                </a:fgClr>
                <a:bgClr>
                  <a:schemeClr val="bg1"/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</p:grpSp>
      </p:grpSp>
      <p:grpSp>
        <p:nvGrpSpPr>
          <p:cNvPr id="1027" name="Group 49">
            <a:extLst>
              <a:ext uri="{FF2B5EF4-FFF2-40B4-BE49-F238E27FC236}">
                <a16:creationId xmlns:a16="http://schemas.microsoft.com/office/drawing/2014/main" id="{28E06560-0EF7-4F2B-A30F-0BE159ED0A2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33400"/>
            <a:ext cx="7900988" cy="609600"/>
            <a:chOff x="384" y="336"/>
            <a:chExt cx="4977" cy="384"/>
          </a:xfrm>
        </p:grpSpPr>
        <p:sp>
          <p:nvSpPr>
            <p:cNvPr id="1033" name="Line 50">
              <a:extLst>
                <a:ext uri="{FF2B5EF4-FFF2-40B4-BE49-F238E27FC236}">
                  <a16:creationId xmlns:a16="http://schemas.microsoft.com/office/drawing/2014/main" id="{A4F83CA0-E2AA-47AE-B896-42566834E358}"/>
                </a:ext>
              </a:extLst>
            </p:cNvPr>
            <p:cNvSpPr>
              <a:spLocks noChangeShapeType="1"/>
            </p:cNvSpPr>
            <p:nvPr/>
          </p:nvSpPr>
          <p:spPr bwMode="gray">
            <a:xfrm flipV="1">
              <a:off x="480" y="720"/>
              <a:ext cx="48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34" name="Group 51">
              <a:extLst>
                <a:ext uri="{FF2B5EF4-FFF2-40B4-BE49-F238E27FC236}">
                  <a16:creationId xmlns:a16="http://schemas.microsoft.com/office/drawing/2014/main" id="{0CF4AE62-6373-460B-924E-958946BD5990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384" y="336"/>
              <a:ext cx="402" cy="319"/>
              <a:chOff x="384" y="336"/>
              <a:chExt cx="402" cy="319"/>
            </a:xfrm>
          </p:grpSpPr>
          <p:sp>
            <p:nvSpPr>
              <p:cNvPr id="1044" name="AutoShape 52">
                <a:extLst>
                  <a:ext uri="{FF2B5EF4-FFF2-40B4-BE49-F238E27FC236}">
                    <a16:creationId xmlns:a16="http://schemas.microsoft.com/office/drawing/2014/main" id="{E21AA027-BE66-4FFD-BF55-4F2F2B7E0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45" name="Freeform 53">
                <a:extLst>
                  <a:ext uri="{FF2B5EF4-FFF2-40B4-BE49-F238E27FC236}">
                    <a16:creationId xmlns:a16="http://schemas.microsoft.com/office/drawing/2014/main" id="{2D3440AB-698C-4497-AC10-E8E53A674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6" name="Freeform 54">
                <a:extLst>
                  <a:ext uri="{FF2B5EF4-FFF2-40B4-BE49-F238E27FC236}">
                    <a16:creationId xmlns:a16="http://schemas.microsoft.com/office/drawing/2014/main" id="{BB272DC5-D659-48E7-971A-75339DEAB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7" name="AutoShape 55">
                <a:extLst>
                  <a:ext uri="{FF2B5EF4-FFF2-40B4-BE49-F238E27FC236}">
                    <a16:creationId xmlns:a16="http://schemas.microsoft.com/office/drawing/2014/main" id="{AC0813BB-DB2F-4785-9907-1C882344E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48" name="Freeform 56">
                <a:extLst>
                  <a:ext uri="{FF2B5EF4-FFF2-40B4-BE49-F238E27FC236}">
                    <a16:creationId xmlns:a16="http://schemas.microsoft.com/office/drawing/2014/main" id="{D8C15992-4A9C-4125-A5D8-09F3C62C9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9" name="Freeform 57">
                <a:extLst>
                  <a:ext uri="{FF2B5EF4-FFF2-40B4-BE49-F238E27FC236}">
                    <a16:creationId xmlns:a16="http://schemas.microsoft.com/office/drawing/2014/main" id="{78BC3484-DC55-4074-B8CA-4D71EC433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50" name="Freeform 58">
                <a:extLst>
                  <a:ext uri="{FF2B5EF4-FFF2-40B4-BE49-F238E27FC236}">
                    <a16:creationId xmlns:a16="http://schemas.microsoft.com/office/drawing/2014/main" id="{1A3EFE80-78E0-4C4D-BB9B-097F1EF884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51" name="Freeform 59">
                <a:extLst>
                  <a:ext uri="{FF2B5EF4-FFF2-40B4-BE49-F238E27FC236}">
                    <a16:creationId xmlns:a16="http://schemas.microsoft.com/office/drawing/2014/main" id="{2B19B46D-9ECD-43F6-8E8A-4EECD9B08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  <p:grpSp>
          <p:nvGrpSpPr>
            <p:cNvPr id="1035" name="Group 60">
              <a:extLst>
                <a:ext uri="{FF2B5EF4-FFF2-40B4-BE49-F238E27FC236}">
                  <a16:creationId xmlns:a16="http://schemas.microsoft.com/office/drawing/2014/main" id="{5D1AEF0A-3300-49A1-8A71-DAC2A42C7F3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959" y="336"/>
              <a:ext cx="402" cy="319"/>
              <a:chOff x="384" y="336"/>
              <a:chExt cx="402" cy="319"/>
            </a:xfrm>
          </p:grpSpPr>
          <p:sp>
            <p:nvSpPr>
              <p:cNvPr id="1036" name="AutoShape 61">
                <a:extLst>
                  <a:ext uri="{FF2B5EF4-FFF2-40B4-BE49-F238E27FC236}">
                    <a16:creationId xmlns:a16="http://schemas.microsoft.com/office/drawing/2014/main" id="{A123D637-E41D-4CD2-B632-C53FD2F5C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7" y="340"/>
                <a:ext cx="192" cy="315"/>
              </a:xfrm>
              <a:prstGeom prst="diamond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37" name="Freeform 62">
                <a:extLst>
                  <a:ext uri="{FF2B5EF4-FFF2-40B4-BE49-F238E27FC236}">
                    <a16:creationId xmlns:a16="http://schemas.microsoft.com/office/drawing/2014/main" id="{204CF6E6-871B-4846-9763-C2CDA6F45C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339"/>
                <a:ext cx="190" cy="158"/>
              </a:xfrm>
              <a:custGeom>
                <a:avLst/>
                <a:gdLst>
                  <a:gd name="T0" fmla="*/ 70 w 196"/>
                  <a:gd name="T1" fmla="*/ 157 h 158"/>
                  <a:gd name="T2" fmla="*/ 184 w 196"/>
                  <a:gd name="T3" fmla="*/ 158 h 158"/>
                  <a:gd name="T4" fmla="*/ 109 w 196"/>
                  <a:gd name="T5" fmla="*/ 1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74" y="157"/>
                    </a:moveTo>
                    <a:lnTo>
                      <a:pt x="196" y="158"/>
                    </a:lnTo>
                    <a:lnTo>
                      <a:pt x="116" y="1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38" name="Freeform 63">
                <a:extLst>
                  <a:ext uri="{FF2B5EF4-FFF2-40B4-BE49-F238E27FC236}">
                    <a16:creationId xmlns:a16="http://schemas.microsoft.com/office/drawing/2014/main" id="{222EFA94-AF04-46B9-A1ED-89D72D607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495"/>
                <a:ext cx="192" cy="158"/>
              </a:xfrm>
              <a:custGeom>
                <a:avLst/>
                <a:gdLst>
                  <a:gd name="T0" fmla="*/ 73 w 192"/>
                  <a:gd name="T1" fmla="*/ 1 h 157"/>
                  <a:gd name="T2" fmla="*/ 192 w 192"/>
                  <a:gd name="T3" fmla="*/ 0 h 157"/>
                  <a:gd name="T4" fmla="*/ 113 w 192"/>
                  <a:gd name="T5" fmla="*/ 159 h 157"/>
                  <a:gd name="T6" fmla="*/ 0 w 192"/>
                  <a:gd name="T7" fmla="*/ 159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2" h="157">
                    <a:moveTo>
                      <a:pt x="73" y="1"/>
                    </a:moveTo>
                    <a:lnTo>
                      <a:pt x="192" y="0"/>
                    </a:lnTo>
                    <a:lnTo>
                      <a:pt x="113" y="157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hlink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39" name="AutoShape 64">
                <a:extLst>
                  <a:ext uri="{FF2B5EF4-FFF2-40B4-BE49-F238E27FC236}">
                    <a16:creationId xmlns:a16="http://schemas.microsoft.com/office/drawing/2014/main" id="{37E4D3D9-A9B0-4F47-8CEE-51A23F28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336"/>
                <a:ext cx="136" cy="319"/>
              </a:xfrm>
              <a:prstGeom prst="diamond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en-US" altLang="fa-IR"/>
              </a:p>
            </p:txBody>
          </p:sp>
          <p:sp>
            <p:nvSpPr>
              <p:cNvPr id="1040" name="Freeform 65">
                <a:extLst>
                  <a:ext uri="{FF2B5EF4-FFF2-40B4-BE49-F238E27FC236}">
                    <a16:creationId xmlns:a16="http://schemas.microsoft.com/office/drawing/2014/main" id="{F65E46B0-EC98-48A2-B862-15DBF2C67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2" y="339"/>
                <a:ext cx="192" cy="158"/>
              </a:xfrm>
              <a:custGeom>
                <a:avLst/>
                <a:gdLst>
                  <a:gd name="T0" fmla="*/ 67 w 196"/>
                  <a:gd name="T1" fmla="*/ 158 h 158"/>
                  <a:gd name="T2" fmla="*/ 188 w 196"/>
                  <a:gd name="T3" fmla="*/ 158 h 158"/>
                  <a:gd name="T4" fmla="*/ 118 w 196"/>
                  <a:gd name="T5" fmla="*/ 0 h 158"/>
                  <a:gd name="T6" fmla="*/ 0 w 196"/>
                  <a:gd name="T7" fmla="*/ 0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6" h="158">
                    <a:moveTo>
                      <a:pt x="69" y="158"/>
                    </a:moveTo>
                    <a:lnTo>
                      <a:pt x="196" y="158"/>
                    </a:lnTo>
                    <a:lnTo>
                      <a:pt x="122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1" name="Freeform 66">
                <a:extLst>
                  <a:ext uri="{FF2B5EF4-FFF2-40B4-BE49-F238E27FC236}">
                    <a16:creationId xmlns:a16="http://schemas.microsoft.com/office/drawing/2014/main" id="{9057ADCB-1495-45C0-8252-FB159F4C0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" y="495"/>
                <a:ext cx="194" cy="160"/>
              </a:xfrm>
              <a:custGeom>
                <a:avLst/>
                <a:gdLst>
                  <a:gd name="T0" fmla="*/ 67 w 194"/>
                  <a:gd name="T1" fmla="*/ 0 h 158"/>
                  <a:gd name="T2" fmla="*/ 194 w 194"/>
                  <a:gd name="T3" fmla="*/ 0 h 158"/>
                  <a:gd name="T4" fmla="*/ 120 w 194"/>
                  <a:gd name="T5" fmla="*/ 162 h 158"/>
                  <a:gd name="T6" fmla="*/ 0 w 194"/>
                  <a:gd name="T7" fmla="*/ 161 h 1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94" h="158">
                    <a:moveTo>
                      <a:pt x="67" y="0"/>
                    </a:moveTo>
                    <a:lnTo>
                      <a:pt x="194" y="0"/>
                    </a:lnTo>
                    <a:lnTo>
                      <a:pt x="120" y="158"/>
                    </a:lnTo>
                    <a:lnTo>
                      <a:pt x="0" y="157"/>
                    </a:lnTo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2" name="Freeform 67">
                <a:extLst>
                  <a:ext uri="{FF2B5EF4-FFF2-40B4-BE49-F238E27FC236}">
                    <a16:creationId xmlns:a16="http://schemas.microsoft.com/office/drawing/2014/main" id="{1DEB09D7-6033-467D-8414-ADA38281E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393"/>
                <a:ext cx="86" cy="102"/>
              </a:xfrm>
              <a:custGeom>
                <a:avLst/>
                <a:gdLst>
                  <a:gd name="T0" fmla="*/ 44 w 86"/>
                  <a:gd name="T1" fmla="*/ 0 h 102"/>
                  <a:gd name="T2" fmla="*/ 0 w 86"/>
                  <a:gd name="T3" fmla="*/ 102 h 102"/>
                  <a:gd name="T4" fmla="*/ 86 w 86"/>
                  <a:gd name="T5" fmla="*/ 102 h 102"/>
                  <a:gd name="T6" fmla="*/ 44 w 86"/>
                  <a:gd name="T7" fmla="*/ 0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4" y="0"/>
                    </a:moveTo>
                    <a:lnTo>
                      <a:pt x="0" y="102"/>
                    </a:lnTo>
                    <a:lnTo>
                      <a:pt x="86" y="102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  <p:sp>
            <p:nvSpPr>
              <p:cNvPr id="1043" name="Freeform 68">
                <a:extLst>
                  <a:ext uri="{FF2B5EF4-FFF2-40B4-BE49-F238E27FC236}">
                    <a16:creationId xmlns:a16="http://schemas.microsoft.com/office/drawing/2014/main" id="{87ABEF6B-E336-4E5E-BA87-87869B5B6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" y="495"/>
                <a:ext cx="86" cy="102"/>
              </a:xfrm>
              <a:custGeom>
                <a:avLst/>
                <a:gdLst>
                  <a:gd name="T0" fmla="*/ 42 w 86"/>
                  <a:gd name="T1" fmla="*/ 102 h 102"/>
                  <a:gd name="T2" fmla="*/ 0 w 86"/>
                  <a:gd name="T3" fmla="*/ 0 h 102"/>
                  <a:gd name="T4" fmla="*/ 86 w 86"/>
                  <a:gd name="T5" fmla="*/ 0 h 102"/>
                  <a:gd name="T6" fmla="*/ 42 w 86"/>
                  <a:gd name="T7" fmla="*/ 102 h 10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6" h="102">
                    <a:moveTo>
                      <a:pt x="42" y="102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42" y="10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noFill/>
                <a:prstDash val="solid"/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algn="l" rtl="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eaLnBrk="1" hangingPunct="1">
                  <a:defRPr/>
                </a:pPr>
                <a:endParaRPr lang="en-US" altLang="fa-IR"/>
              </a:p>
            </p:txBody>
          </p:sp>
        </p:grpSp>
      </p:grpSp>
      <p:sp>
        <p:nvSpPr>
          <p:cNvPr id="1028" name="Rectangle 69">
            <a:extLst>
              <a:ext uri="{FF2B5EF4-FFF2-40B4-BE49-F238E27FC236}">
                <a16:creationId xmlns:a16="http://schemas.microsoft.com/office/drawing/2014/main" id="{8344B820-1FD8-4F8C-A605-6507ADEF52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제목 스타일 편집</a:t>
            </a:r>
          </a:p>
        </p:txBody>
      </p:sp>
      <p:sp>
        <p:nvSpPr>
          <p:cNvPr id="1029" name="Rectangle 70">
            <a:extLst>
              <a:ext uri="{FF2B5EF4-FFF2-40B4-BE49-F238E27FC236}">
                <a16:creationId xmlns:a16="http://schemas.microsoft.com/office/drawing/2014/main" id="{F5E3B973-E31C-47ED-BDA4-4A4D8CF44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167" name="Rectangle 71">
            <a:extLst>
              <a:ext uri="{FF2B5EF4-FFF2-40B4-BE49-F238E27FC236}">
                <a16:creationId xmlns:a16="http://schemas.microsoft.com/office/drawing/2014/main" id="{156AA315-5D4F-4D45-B02A-30E621348412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68" name="Rectangle 72">
            <a:extLst>
              <a:ext uri="{FF2B5EF4-FFF2-40B4-BE49-F238E27FC236}">
                <a16:creationId xmlns:a16="http://schemas.microsoft.com/office/drawing/2014/main" id="{8EA503A2-DC0A-466C-89B6-DC02DEBEAE3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 smtClean="0">
                <a:ea typeface="+mn-ea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69" name="Rectangle 73">
            <a:extLst>
              <a:ext uri="{FF2B5EF4-FFF2-40B4-BE49-F238E27FC236}">
                <a16:creationId xmlns:a16="http://schemas.microsoft.com/office/drawing/2014/main" id="{97FE0335-118B-44DE-A0C3-14F74ACCC6D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26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6F6817E0-74F3-4527-B847-ABF83D5A3C5B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0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Gulim" pitchFamily="34" charset="-127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Gulim" pitchFamily="34" charset="-127"/>
          <a:cs typeface="Arial" charset="0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Times New Roman" pitchFamily="18" charset="0"/>
          <a:ea typeface="굴림" pitchFamily="50" charset="-127"/>
          <a:cs typeface="Arial" charset="0"/>
        </a:defRPr>
      </a:lvl9pPr>
    </p:titleStyle>
    <p:bodyStyle>
      <a:lvl1pPr marL="447675" indent="-44767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v"/>
        <a:defRPr kumimoji="1" sz="3000">
          <a:solidFill>
            <a:schemeClr val="tx1"/>
          </a:solidFill>
          <a:latin typeface="+mn-lt"/>
          <a:ea typeface="Gulim" pitchFamily="34" charset="-127"/>
          <a:cs typeface="+mn-cs"/>
        </a:defRPr>
      </a:lvl1pPr>
      <a:lvl2pPr marL="889000" indent="-439738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600">
          <a:solidFill>
            <a:schemeClr val="tx1"/>
          </a:solidFill>
          <a:latin typeface="+mn-lt"/>
          <a:ea typeface="Gulim" pitchFamily="34" charset="-127"/>
          <a:cs typeface="+mn-cs"/>
        </a:defRPr>
      </a:lvl2pPr>
      <a:lvl3pPr marL="1293813" indent="-403225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200">
          <a:solidFill>
            <a:schemeClr val="tx1"/>
          </a:solidFill>
          <a:latin typeface="+mn-lt"/>
          <a:ea typeface="Gulim" pitchFamily="34" charset="-127"/>
          <a:cs typeface="+mn-cs"/>
        </a:defRPr>
      </a:lvl3pPr>
      <a:lvl4pPr marL="1681163" indent="-385763" algn="l" rtl="0" eaLnBrk="0" fontAlgn="base" latinLnBrk="1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4pPr>
      <a:lvl5pPr marL="2070100" indent="-387350" algn="l" rtl="0" eaLnBrk="0" fontAlgn="base" latinLnBrk="1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v"/>
        <a:defRPr kumimoji="1" sz="2000">
          <a:solidFill>
            <a:schemeClr val="tx1"/>
          </a:solidFill>
          <a:latin typeface="+mn-lt"/>
          <a:ea typeface="Gulim" pitchFamily="34" charset="-127"/>
          <a:cs typeface="+mn-cs"/>
        </a:defRPr>
      </a:lvl5pPr>
      <a:lvl6pPr marL="25273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9845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4417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898900" indent="-387350" algn="l" rtl="0" fontAlgn="base" latinLnBrk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" pitchFamily="2" charset="2"/>
        <a:buChar char="v"/>
        <a:defRPr kumimoji="1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7" Type="http://schemas.openxmlformats.org/officeDocument/2006/relationships/image" Target="../media/image4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3.wmf"/><Relationship Id="rId4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5.wmf"/><Relationship Id="rId7" Type="http://schemas.openxmlformats.org/officeDocument/2006/relationships/image" Target="../media/image47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46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5">
            <a:extLst>
              <a:ext uri="{FF2B5EF4-FFF2-40B4-BE49-F238E27FC236}">
                <a16:creationId xmlns:a16="http://schemas.microsoft.com/office/drawing/2014/main" id="{2B3DC037-440E-4420-A062-736AAACCAA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052736"/>
            <a:ext cx="8229598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endParaRPr lang="en-US" altLang="fa-IR" sz="3200" b="1" i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Cordoba" panose="00000700000000000000" pitchFamily="2" charset="-78"/>
              </a:rPr>
              <a:t>Non-Newtonian Fluid Mechanics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3200" b="1" i="1" dirty="0">
                <a:solidFill>
                  <a:schemeClr val="bg1"/>
                </a:solidFill>
                <a:latin typeface="+mn-lt"/>
                <a:cs typeface="Mj_TV Light" panose="020A0503020102020204" pitchFamily="18" charset="-78"/>
              </a:rPr>
              <a:t>(Part - II)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b="1" i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Mechanical Engineering Department,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Shahrood</a:t>
            </a:r>
            <a:r>
              <a:rPr lang="en-US" altLang="fa-IR" sz="24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University of Technology</a:t>
            </a:r>
          </a:p>
          <a:p>
            <a:pPr algn="ctr" eaLnBrk="1" hangingPunct="1">
              <a:spcBef>
                <a:spcPct val="50000"/>
              </a:spcBef>
            </a:pPr>
            <a:endParaRPr lang="en-US" altLang="fa-IR" sz="2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M. </a:t>
            </a:r>
            <a:r>
              <a:rPr lang="en-US" altLang="fa-IR" sz="24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Norouzi</a:t>
            </a:r>
            <a:endParaRPr lang="en-US" altLang="fa-IR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 altLang="fa-IR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2021</a:t>
            </a:r>
          </a:p>
        </p:txBody>
      </p:sp>
      <p:sp>
        <p:nvSpPr>
          <p:cNvPr id="3075" name="Slide Number Placeholder 2">
            <a:extLst>
              <a:ext uri="{FF2B5EF4-FFF2-40B4-BE49-F238E27FC236}">
                <a16:creationId xmlns:a16="http://schemas.microsoft.com/office/drawing/2014/main" id="{CD14530C-BFD1-49C8-AAD5-CB30810BE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21B1D9F0-F454-487A-8EA6-607EC0D3309A}" type="slidenum">
              <a:rPr kumimoji="0" lang="en-US" altLang="ko-KR"/>
              <a:pPr eaLnBrk="1" hangingPunct="1"/>
              <a:t>1</a:t>
            </a:fld>
            <a:endParaRPr kumimoji="0" lang="en-US" altLang="ko-KR"/>
          </a:p>
        </p:txBody>
      </p:sp>
      <p:pic>
        <p:nvPicPr>
          <p:cNvPr id="125954" name="Picture 2" descr="نتیجه تصویری برای society of rheology">
            <a:extLst>
              <a:ext uri="{FF2B5EF4-FFF2-40B4-BE49-F238E27FC236}">
                <a16:creationId xmlns:a16="http://schemas.microsoft.com/office/drawing/2014/main" id="{066EE32B-4F09-4E5F-8648-B9933DACC0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4704"/>
            <a:ext cx="2836790" cy="1276063"/>
          </a:xfrm>
          <a:prstGeom prst="rect">
            <a:avLst/>
          </a:prstGeom>
          <a:noFill/>
        </p:spPr>
      </p:pic>
      <p:pic>
        <p:nvPicPr>
          <p:cNvPr id="125960" name="Picture 8" descr="نتیجه تصویری برای shahrood university of technology logo">
            <a:extLst>
              <a:ext uri="{FF2B5EF4-FFF2-40B4-BE49-F238E27FC236}">
                <a16:creationId xmlns:a16="http://schemas.microsoft.com/office/drawing/2014/main" id="{3ABFE97C-F2E5-499E-B7D9-5B7408179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6146"/>
                    </a14:imgEffect>
                    <a14:imgEffect>
                      <a14:saturation sat="158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2" y="550752"/>
            <a:ext cx="1819275" cy="1114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4E0187-94E8-4138-94B5-33D49F178C01}"/>
              </a:ext>
            </a:extLst>
          </p:cNvPr>
          <p:cNvSpPr txBox="1">
            <a:spLocks noChangeArrowheads="1"/>
          </p:cNvSpPr>
          <p:nvPr/>
        </p:nvSpPr>
        <p:spPr>
          <a:xfrm>
            <a:off x="642391" y="296636"/>
            <a:ext cx="7859216" cy="750974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Solutions:</a:t>
            </a:r>
          </a:p>
          <a:p>
            <a:pPr eaLnBrk="1" hangingPunct="1"/>
            <a:r>
              <a:rPr lang="en-US" altLang="fa-IR" sz="2400" kern="0" dirty="0"/>
              <a:t>Effect of Particle Size</a:t>
            </a:r>
          </a:p>
        </p:txBody>
      </p:sp>
      <p:pic>
        <p:nvPicPr>
          <p:cNvPr id="134146" name="Picture 2" descr="Shear-rate dependence of small and large spheres for a constant solid fraction.">
            <a:extLst>
              <a:ext uri="{FF2B5EF4-FFF2-40B4-BE49-F238E27FC236}">
                <a16:creationId xmlns:a16="http://schemas.microsoft.com/office/drawing/2014/main" id="{D1647D50-2C23-4D26-872C-D9E508A28C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403" y="1171073"/>
            <a:ext cx="6086451" cy="3752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AF33861-08E1-4205-9FC5-5790BCEEF800}"/>
              </a:ext>
            </a:extLst>
          </p:cNvPr>
          <p:cNvSpPr/>
          <p:nvPr/>
        </p:nvSpPr>
        <p:spPr>
          <a:xfrm>
            <a:off x="161509" y="5013282"/>
            <a:ext cx="88209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For a given solid fraction,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smaller particle size</a:t>
            </a:r>
            <a:r>
              <a:rPr lang="en-US" dirty="0">
                <a:latin typeface="Times New Roman" panose="02020603050405020304" pitchFamily="18" charset="0"/>
              </a:rPr>
              <a:t> leads to a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higher number of particles </a:t>
            </a:r>
            <a:r>
              <a:rPr lang="en-US" dirty="0">
                <a:latin typeface="Times New Roman" panose="02020603050405020304" pitchFamily="18" charset="0"/>
              </a:rPr>
              <a:t>in a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given volume. Therefore,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the particle surface area </a:t>
            </a:r>
            <a:r>
              <a:rPr lang="en-US" dirty="0">
                <a:latin typeface="Times New Roman" panose="02020603050405020304" pitchFamily="18" charset="0"/>
              </a:rPr>
              <a:t>can be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several orders of magnitude higher </a:t>
            </a:r>
            <a:b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for smaller particles</a:t>
            </a:r>
            <a:r>
              <a:rPr lang="en-US" dirty="0">
                <a:latin typeface="Times New Roman" panose="02020603050405020304" pitchFamily="18" charset="0"/>
              </a:rPr>
              <a:t>. Very small particles display Brownian motion acting against an applied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shear force. Therefore, surface charge, adsorption, and hydration have a potentially strong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effect on the effective hydrodynamic particle size for small particles in particular</a:t>
            </a:r>
            <a:r>
              <a:rPr lang="en-US" dirty="0"/>
              <a:t>.</a:t>
            </a:r>
            <a:endParaRPr lang="en-US" dirty="0">
              <a:latin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02022E4-15C3-4FEC-8448-63C04EC85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04264"/>
            <a:ext cx="2160240" cy="365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69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CF4084-4173-4F71-9293-9E5A7EB50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11</a:t>
            </a:fld>
            <a:endParaRPr lang="en-US" altLang="ko-K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6A9FB5-442F-4F9C-BCD2-A1CB1D065996}"/>
              </a:ext>
            </a:extLst>
          </p:cNvPr>
          <p:cNvSpPr txBox="1">
            <a:spLocks noChangeArrowheads="1"/>
          </p:cNvSpPr>
          <p:nvPr/>
        </p:nvSpPr>
        <p:spPr>
          <a:xfrm>
            <a:off x="663071" y="233331"/>
            <a:ext cx="7890048" cy="831078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Solutions: </a:t>
            </a:r>
            <a:br>
              <a:rPr lang="en-US" altLang="fa-IR" sz="2400" kern="0" dirty="0"/>
            </a:br>
            <a:r>
              <a:rPr lang="en-US" altLang="fa-IR" sz="2400" kern="0" dirty="0"/>
              <a:t>Polydisperse VS Monodisperse</a:t>
            </a:r>
          </a:p>
        </p:txBody>
      </p:sp>
      <p:pic>
        <p:nvPicPr>
          <p:cNvPr id="135170" name="Picture 2" descr="For a constant solid fraction and a constant shear rate, small spheres show higher viscosities compared to large spheres">
            <a:extLst>
              <a:ext uri="{FF2B5EF4-FFF2-40B4-BE49-F238E27FC236}">
                <a16:creationId xmlns:a16="http://schemas.microsoft.com/office/drawing/2014/main" id="{936DBFAD-B736-4A5D-9F40-FB46B43EF4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300" y="1224725"/>
            <a:ext cx="6412435" cy="440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5C3B20-5C2D-4049-B21E-6B819EEA6396}"/>
              </a:ext>
            </a:extLst>
          </p:cNvPr>
          <p:cNvSpPr/>
          <p:nvPr/>
        </p:nvSpPr>
        <p:spPr>
          <a:xfrm>
            <a:off x="357536" y="5633275"/>
            <a:ext cx="8428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</a:rPr>
              <a:t>Polydisperse suspensions have a higher </a:t>
            </a:r>
            <a:r>
              <a:rPr lang="en-US" dirty="0" err="1">
                <a:latin typeface="Times New Roman" panose="02020603050405020304" pitchFamily="18" charset="0"/>
              </a:rPr>
              <a:t>φ</a:t>
            </a:r>
            <a:r>
              <a:rPr lang="en-US" baseline="-25000" dirty="0" err="1">
                <a:latin typeface="Times New Roman" panose="02020603050405020304" pitchFamily="18" charset="0"/>
              </a:rPr>
              <a:t>max</a:t>
            </a:r>
            <a:r>
              <a:rPr lang="en-US" dirty="0">
                <a:latin typeface="Times New Roman" panose="02020603050405020304" pitchFamily="18" charset="0"/>
              </a:rPr>
              <a:t>. For a constant solid fraction (here: 0.63),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φ/</a:t>
            </a:r>
            <a:r>
              <a:rPr lang="en-US" dirty="0" err="1">
                <a:latin typeface="Times New Roman" panose="02020603050405020304" pitchFamily="18" charset="0"/>
              </a:rPr>
              <a:t>φ</a:t>
            </a:r>
            <a:r>
              <a:rPr lang="en-US" baseline="-25000" dirty="0" err="1">
                <a:latin typeface="Times New Roman" panose="02020603050405020304" pitchFamily="18" charset="0"/>
              </a:rPr>
              <a:t>max</a:t>
            </a:r>
            <a:r>
              <a:rPr lang="en-US" dirty="0">
                <a:latin typeface="Times New Roman" panose="02020603050405020304" pitchFamily="18" charset="0"/>
              </a:rPr>
              <a:t> decreases and results in a viscosity minimum for such polydisperse suspensions.</a:t>
            </a:r>
          </a:p>
        </p:txBody>
      </p:sp>
    </p:spTree>
    <p:extLst>
      <p:ext uri="{BB962C8B-B14F-4D97-AF65-F5344CB8AC3E}">
        <p14:creationId xmlns:p14="http://schemas.microsoft.com/office/powerpoint/2010/main" val="2635520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3DB108-4924-4308-AB70-0D6ADD77B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12</a:t>
            </a:fld>
            <a:endParaRPr lang="en-US" altLang="ko-K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E63E65-0FC0-4D39-A4BB-1158735667AB}"/>
              </a:ext>
            </a:extLst>
          </p:cNvPr>
          <p:cNvSpPr txBox="1">
            <a:spLocks noChangeArrowheads="1"/>
          </p:cNvSpPr>
          <p:nvPr/>
        </p:nvSpPr>
        <p:spPr>
          <a:xfrm>
            <a:off x="642392" y="235556"/>
            <a:ext cx="7859216" cy="831078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Solutions:</a:t>
            </a:r>
          </a:p>
          <a:p>
            <a:pPr eaLnBrk="1" hangingPunct="1"/>
            <a:r>
              <a:rPr lang="en-US" altLang="fa-IR" sz="2400" kern="0" dirty="0"/>
              <a:t>Intrinsic Viscosity and Inherent Viscosity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907471F-246A-4C97-85B8-12B2FB600D94}"/>
              </a:ext>
            </a:extLst>
          </p:cNvPr>
          <p:cNvGrpSpPr/>
          <p:nvPr/>
        </p:nvGrpSpPr>
        <p:grpSpPr>
          <a:xfrm>
            <a:off x="270274" y="1197379"/>
            <a:ext cx="8385974" cy="2743414"/>
            <a:chOff x="270274" y="1197379"/>
            <a:chExt cx="8385974" cy="274341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E8622E1-9D2D-49EA-B36D-097278C2ACCB}"/>
                </a:ext>
              </a:extLst>
            </p:cNvPr>
            <p:cNvSpPr/>
            <p:nvPr/>
          </p:nvSpPr>
          <p:spPr>
            <a:xfrm>
              <a:off x="295335" y="1197379"/>
              <a:ext cx="83609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dirty="0">
                  <a:latin typeface="Times New Roman" panose="02020603050405020304" pitchFamily="18" charset="0"/>
                </a:rPr>
                <a:t>Obviously, particles often display uneven convexity or non-spherical shape (elongation). The </a:t>
              </a:r>
              <a:r>
                <a:rPr lang="en-US" dirty="0">
                  <a:solidFill>
                    <a:srgbClr val="0066FF"/>
                  </a:solidFill>
                  <a:latin typeface="Times New Roman" panose="02020603050405020304" pitchFamily="18" charset="0"/>
                </a:rPr>
                <a:t>intrinsic viscosity </a:t>
              </a:r>
              <a:r>
                <a:rPr lang="en-US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[</a:t>
              </a:r>
              <a:r>
                <a:rPr lang="en-US" i="1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η</a:t>
              </a:r>
              <a:r>
                <a:rPr lang="en-US" dirty="0">
                  <a:solidFill>
                    <a:srgbClr val="0070C0"/>
                  </a:solidFill>
                  <a:latin typeface="Times New Roman" panose="02020603050405020304" pitchFamily="18" charset="0"/>
                </a:rPr>
                <a:t>]</a:t>
              </a:r>
              <a:r>
                <a:rPr lang="en-US" dirty="0">
                  <a:latin typeface="Times New Roman" panose="02020603050405020304" pitchFamily="18" charset="0"/>
                </a:rPr>
                <a:t> is a factor to describe the particle shape. It is defined as: </a:t>
              </a: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9B8E3AD-68DB-40C5-9DB6-6667FAD272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61910" y="1867111"/>
              <a:ext cx="1620180" cy="59635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4F19D22-29F5-425C-9164-899E93A2FD47}"/>
                </a:ext>
              </a:extLst>
            </p:cNvPr>
            <p:cNvSpPr/>
            <p:nvPr/>
          </p:nvSpPr>
          <p:spPr>
            <a:xfrm>
              <a:off x="270274" y="2463465"/>
              <a:ext cx="8360913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dirty="0">
                  <a:latin typeface="Times New Roman" panose="02020603050405020304" pitchFamily="18" charset="0"/>
                </a:rPr>
                <a:t>where </a:t>
              </a:r>
              <a:r>
                <a:rPr lang="en-US" i="1" dirty="0">
                  <a:latin typeface="Times New Roman" panose="02020603050405020304" pitchFamily="18" charset="0"/>
                </a:rPr>
                <a:t>η </a:t>
              </a:r>
              <a:r>
                <a:rPr lang="en-US" dirty="0">
                  <a:latin typeface="Times New Roman" panose="02020603050405020304" pitchFamily="18" charset="0"/>
                </a:rPr>
                <a:t>is viscosity of suspension, </a:t>
              </a:r>
              <a:r>
                <a:rPr lang="en-US" i="1" dirty="0">
                  <a:latin typeface="Times New Roman" panose="02020603050405020304" pitchFamily="18" charset="0"/>
                </a:rPr>
                <a:t>η</a:t>
              </a:r>
              <a:r>
                <a:rPr lang="en-US" i="1" baseline="-25000" dirty="0">
                  <a:latin typeface="Times New Roman" panose="02020603050405020304" pitchFamily="18" charset="0"/>
                </a:rPr>
                <a:t>0</a:t>
              </a:r>
              <a:r>
                <a:rPr lang="en-US" dirty="0">
                  <a:latin typeface="Times New Roman" panose="02020603050405020304" pitchFamily="18" charset="0"/>
                </a:rPr>
                <a:t> is the viscosity at zero shear rate and </a:t>
              </a:r>
              <a:r>
                <a:rPr lang="en-US" i="1" dirty="0">
                  <a:latin typeface="Times New Roman" panose="02020603050405020304" pitchFamily="18" charset="0"/>
                </a:rPr>
                <a:t>φ</a:t>
              </a:r>
              <a:r>
                <a:rPr lang="en-US" dirty="0">
                  <a:latin typeface="Times New Roman" panose="02020603050405020304" pitchFamily="18" charset="0"/>
                </a:rPr>
                <a:t> is volume 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fraction. When the solute particles are rigid spheres at infinite dilution, the intrinsic 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viscosity equals to 2.5. Therefore, the difference of intrinsic viscosity of any suspension 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from 2.5 shows the level of deviation of solute particles from spherical shape. According to the above equation, the </a:t>
              </a:r>
              <a:r>
                <a:rPr lang="en-US" dirty="0">
                  <a:solidFill>
                    <a:srgbClr val="0066FF"/>
                  </a:solidFill>
                  <a:latin typeface="Times New Roman" panose="02020603050405020304" pitchFamily="18" charset="0"/>
                </a:rPr>
                <a:t>intrinsic viscosity [</a:t>
              </a:r>
              <a:r>
                <a:rPr lang="en-US" i="1" dirty="0">
                  <a:solidFill>
                    <a:srgbClr val="0066FF"/>
                  </a:solidFill>
                  <a:latin typeface="Times New Roman" panose="02020603050405020304" pitchFamily="18" charset="0"/>
                </a:rPr>
                <a:t>η</a:t>
              </a:r>
              <a:r>
                <a:rPr lang="en-US" dirty="0">
                  <a:solidFill>
                    <a:srgbClr val="0066FF"/>
                  </a:solidFill>
                  <a:latin typeface="Times New Roman" panose="02020603050405020304" pitchFamily="18" charset="0"/>
                </a:rPr>
                <a:t>]</a:t>
              </a:r>
              <a:r>
                <a:rPr lang="en-US" dirty="0">
                  <a:latin typeface="Times New Roman" panose="02020603050405020304" pitchFamily="18" charset="0"/>
                </a:rPr>
                <a:t> is dimensionless. 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0F9B24-ED39-4CFA-8E05-363BFEEF5883}"/>
              </a:ext>
            </a:extLst>
          </p:cNvPr>
          <p:cNvGrpSpPr/>
          <p:nvPr/>
        </p:nvGrpSpPr>
        <p:grpSpPr>
          <a:xfrm>
            <a:off x="325887" y="4202284"/>
            <a:ext cx="8360913" cy="2243563"/>
            <a:chOff x="295334" y="3860263"/>
            <a:chExt cx="8360913" cy="224356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2C7DB8C-710C-40DC-9CE9-8EDF485733C3}"/>
                </a:ext>
              </a:extLst>
            </p:cNvPr>
            <p:cNvSpPr/>
            <p:nvPr/>
          </p:nvSpPr>
          <p:spPr>
            <a:xfrm>
              <a:off x="305687" y="3860263"/>
              <a:ext cx="8290085" cy="1277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en-US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Note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:</a:t>
              </a:r>
            </a:p>
            <a:p>
              <a:pPr algn="just"/>
              <a:r>
                <a:rPr lang="en-US" dirty="0">
                  <a:latin typeface="Times New Roman" panose="02020603050405020304" pitchFamily="18" charset="0"/>
                </a:rPr>
                <a:t>The </a:t>
              </a:r>
              <a:r>
                <a:rPr lang="en-US" dirty="0">
                  <a:solidFill>
                    <a:srgbClr val="0066FF"/>
                  </a:solidFill>
                  <a:latin typeface="Times New Roman" panose="02020603050405020304" pitchFamily="18" charset="0"/>
                </a:rPr>
                <a:t>intrinsic viscosity</a:t>
              </a:r>
              <a:r>
                <a:rPr lang="en-US" dirty="0">
                  <a:latin typeface="Times New Roman" panose="02020603050405020304" pitchFamily="18" charset="0"/>
                </a:rPr>
                <a:t> should not be confused with 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inherent viscosity (</a:t>
              </a:r>
              <a:r>
                <a:rPr lang="en-US" i="1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η</a:t>
              </a:r>
              <a:r>
                <a:rPr lang="en-US" i="1" baseline="-25000" dirty="0" err="1">
                  <a:solidFill>
                    <a:srgbClr val="FF0000"/>
                  </a:solidFill>
                  <a:latin typeface="Times New Roman" panose="02020603050405020304" pitchFamily="18" charset="0"/>
                </a:rPr>
                <a:t>inh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r>
                <a:rPr lang="en-US" dirty="0">
                  <a:latin typeface="Times New Roman" panose="02020603050405020304" pitchFamily="18" charset="0"/>
                </a:rPr>
                <a:t>, which is the 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ratio of the natural logarithm of the relative viscosity to the mass concentration of the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polymer.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3DE06AC0-E190-4A7E-9405-FEC57D1CEA57}"/>
                </a:ext>
              </a:extLst>
            </p:cNvPr>
            <p:cNvGrpSpPr/>
            <p:nvPr/>
          </p:nvGrpSpPr>
          <p:grpSpPr>
            <a:xfrm>
              <a:off x="3033015" y="4783711"/>
              <a:ext cx="3077970" cy="695162"/>
              <a:chOff x="2822104" y="4784985"/>
              <a:chExt cx="3077970" cy="695162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FB3DBBCC-917A-4C78-8E8B-2262B8F2A66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22104" y="4784985"/>
                <a:ext cx="1469157" cy="695162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DD36160A-D62E-4B05-9F8A-F98582C0B0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64106" y="4841200"/>
                <a:ext cx="1035968" cy="582732"/>
              </a:xfrm>
              <a:prstGeom prst="rect">
                <a:avLst/>
              </a:prstGeom>
            </p:spPr>
          </p:pic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D01D2AB-93F1-4E38-9C21-6C14ECCDB228}"/>
                </a:ext>
              </a:extLst>
            </p:cNvPr>
            <p:cNvSpPr/>
            <p:nvPr/>
          </p:nvSpPr>
          <p:spPr>
            <a:xfrm>
              <a:off x="295334" y="5457495"/>
              <a:ext cx="836091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dirty="0">
                  <a:latin typeface="Times New Roman" panose="02020603050405020304" pitchFamily="18" charset="0"/>
                </a:rPr>
                <a:t>where </a:t>
              </a:r>
              <a:r>
                <a:rPr lang="en-US" i="1" dirty="0" err="1">
                  <a:latin typeface="Times New Roman" panose="02020603050405020304" pitchFamily="18" charset="0"/>
                </a:rPr>
                <a:t>η</a:t>
              </a:r>
              <a:r>
                <a:rPr lang="en-US" i="1" baseline="-25000" dirty="0" err="1">
                  <a:latin typeface="Times New Roman" panose="02020603050405020304" pitchFamily="18" charset="0"/>
                </a:rPr>
                <a:t>rel</a:t>
              </a:r>
              <a:r>
                <a:rPr lang="en-US" dirty="0">
                  <a:latin typeface="Times New Roman" panose="02020603050405020304" pitchFamily="18" charset="0"/>
                </a:rPr>
                <a:t> is relative viscosity, </a:t>
              </a:r>
              <a:r>
                <a:rPr lang="en-US" i="1" dirty="0">
                  <a:latin typeface="Times New Roman" panose="02020603050405020304" pitchFamily="18" charset="0"/>
                </a:rPr>
                <a:t>c </a:t>
              </a:r>
              <a:r>
                <a:rPr lang="en-US" dirty="0">
                  <a:latin typeface="Times New Roman" panose="02020603050405020304" pitchFamily="18" charset="0"/>
                </a:rPr>
                <a:t>is mass concentration (g/dL), </a:t>
              </a:r>
              <a:r>
                <a:rPr lang="en-US" i="1" dirty="0">
                  <a:latin typeface="Times New Roman" panose="02020603050405020304" pitchFamily="18" charset="0"/>
                </a:rPr>
                <a:t>η </a:t>
              </a:r>
              <a:r>
                <a:rPr lang="en-US" dirty="0">
                  <a:latin typeface="Times New Roman" panose="02020603050405020304" pitchFamily="18" charset="0"/>
                </a:rPr>
                <a:t>is viscosity and </a:t>
              </a:r>
              <a:r>
                <a:rPr lang="en-US" i="1" dirty="0" err="1">
                  <a:latin typeface="Times New Roman" panose="02020603050405020304" pitchFamily="18" charset="0"/>
                </a:rPr>
                <a:t>η</a:t>
              </a:r>
              <a:r>
                <a:rPr lang="en-US" i="1" baseline="-25000" dirty="0" err="1">
                  <a:latin typeface="Times New Roman" panose="02020603050405020304" pitchFamily="18" charset="0"/>
                </a:rPr>
                <a:t>s</a:t>
              </a:r>
              <a:r>
                <a:rPr lang="en-US" i="1" dirty="0">
                  <a:latin typeface="Times New Roman" panose="02020603050405020304" pitchFamily="18" charset="0"/>
                </a:rPr>
                <a:t> </a:t>
              </a:r>
              <a:r>
                <a:rPr lang="en-US" dirty="0">
                  <a:latin typeface="Times New Roman" panose="02020603050405020304" pitchFamily="18" charset="0"/>
                </a:rPr>
                <a:t>is 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viscosity of the solvent. The unit of </a:t>
              </a:r>
              <a:r>
                <a:rPr lang="en-US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inherent viscosity </a:t>
              </a:r>
              <a:r>
                <a:rPr lang="en-US" dirty="0">
                  <a:latin typeface="Times New Roman" panose="02020603050405020304" pitchFamily="18" charset="0"/>
                </a:rPr>
                <a:t>is dL/g.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14243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5D9249C-9285-4D36-A18A-05996FE22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13</a:t>
            </a:fld>
            <a:endParaRPr lang="en-US" altLang="ko-K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CE6CDE-340E-4669-BDE6-C44D8360B1D5}"/>
              </a:ext>
            </a:extLst>
          </p:cNvPr>
          <p:cNvSpPr/>
          <p:nvPr/>
        </p:nvSpPr>
        <p:spPr>
          <a:xfrm>
            <a:off x="643630" y="1201716"/>
            <a:ext cx="80522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As mentioned before, the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intrinsic viscosity 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[</a:t>
            </a:r>
            <a:r>
              <a:rPr lang="en-US" i="1" dirty="0">
                <a:solidFill>
                  <a:srgbClr val="0070C0"/>
                </a:solidFill>
                <a:latin typeface="Times New Roman" panose="02020603050405020304" pitchFamily="18" charset="0"/>
              </a:rPr>
              <a:t>η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</a:rPr>
              <a:t>]</a:t>
            </a:r>
            <a:r>
              <a:rPr lang="en-US" dirty="0">
                <a:latin typeface="Times New Roman" panose="02020603050405020304" pitchFamily="18" charset="0"/>
              </a:rPr>
              <a:t> shows the shape of particles. For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example, spheres are represented by a value of 2.5 and ellipsoids with a 5:1, 10:1,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50:1 aspect ratio by values of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2.94, 3.43, 7.00</a:t>
            </a:r>
            <a:r>
              <a:rPr lang="en-US" dirty="0">
                <a:latin typeface="Times New Roman" panose="02020603050405020304" pitchFamily="18" charset="0"/>
              </a:rPr>
              <a:t>. For aspect ratios (R) from 1:1 to 20:1, the intrinsic viscosity can be expressed with the following function: 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AD461-5E9A-4BA6-B288-A1A4AC54B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60" y="2402045"/>
            <a:ext cx="3421340" cy="3801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1D4EC7F-9BB1-4B6D-B841-E0D9A9C8FD50}"/>
              </a:ext>
            </a:extLst>
          </p:cNvPr>
          <p:cNvSpPr/>
          <p:nvPr/>
        </p:nvSpPr>
        <p:spPr>
          <a:xfrm>
            <a:off x="657162" y="2783464"/>
            <a:ext cx="80387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Irregularities of the particle surface lead to a higher viscosity for two reasons: The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deflection of the flow lines of the solvent flowing around particles is stronger than for same-size spheres, and the increased specific particle surface increases the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probability of particle-particle interactions. The effect is stronger for high particle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concentrations and high shear rates.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C49854-8EDF-4ECC-B4C8-AA37C06691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62" y="4452302"/>
            <a:ext cx="3338919" cy="13488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39C924-DDF6-496E-8CD2-A5DF47764E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04" y="4251624"/>
            <a:ext cx="1396502" cy="13531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0CA9AA-75AB-40D1-8F76-CC1726EDA4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2810" y="4177046"/>
            <a:ext cx="1434876" cy="1477328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id="{94DB860B-E02D-4F16-B85E-A9C59E664AB5}"/>
              </a:ext>
            </a:extLst>
          </p:cNvPr>
          <p:cNvSpPr txBox="1">
            <a:spLocks noChangeArrowheads="1"/>
          </p:cNvSpPr>
          <p:nvPr/>
        </p:nvSpPr>
        <p:spPr>
          <a:xfrm>
            <a:off x="1395092" y="282742"/>
            <a:ext cx="6377880" cy="781844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Solutions: </a:t>
            </a:r>
            <a:br>
              <a:rPr lang="fa-IR" altLang="fa-IR" sz="2400" kern="0" dirty="0"/>
            </a:br>
            <a:r>
              <a:rPr lang="en-US" altLang="fa-IR" sz="2400" kern="0" dirty="0"/>
              <a:t>The Effect of Particle Shape</a:t>
            </a:r>
          </a:p>
        </p:txBody>
      </p:sp>
    </p:spTree>
    <p:extLst>
      <p:ext uri="{BB962C8B-B14F-4D97-AF65-F5344CB8AC3E}">
        <p14:creationId xmlns:p14="http://schemas.microsoft.com/office/powerpoint/2010/main" val="815912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5E7BB7-8FC6-4B8E-93BF-3EB64349B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14</a:t>
            </a:fld>
            <a:endParaRPr lang="en-US" altLang="ko-KR"/>
          </a:p>
        </p:txBody>
      </p:sp>
      <p:pic>
        <p:nvPicPr>
          <p:cNvPr id="125954" name="Picture 2" descr="Shear-rate-dependent viscosity of spheres compared to ellipsoids.">
            <a:extLst>
              <a:ext uri="{FF2B5EF4-FFF2-40B4-BE49-F238E27FC236}">
                <a16:creationId xmlns:a16="http://schemas.microsoft.com/office/drawing/2014/main" id="{E2434DA8-0036-4CC3-91E8-CB9E159B4D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110" y="1157049"/>
            <a:ext cx="5217844" cy="363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EC45A15D-86F4-4549-AEC7-5672E41A595D}"/>
              </a:ext>
            </a:extLst>
          </p:cNvPr>
          <p:cNvSpPr txBox="1">
            <a:spLocks noChangeArrowheads="1"/>
          </p:cNvSpPr>
          <p:nvPr/>
        </p:nvSpPr>
        <p:spPr>
          <a:xfrm>
            <a:off x="1395092" y="282742"/>
            <a:ext cx="6377880" cy="781844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Solutions: </a:t>
            </a:r>
            <a:br>
              <a:rPr lang="fa-IR" altLang="fa-IR" sz="2400" kern="0" dirty="0"/>
            </a:br>
            <a:r>
              <a:rPr lang="en-US" altLang="fa-IR" sz="2400" kern="0" dirty="0"/>
              <a:t>The Effect of Particle Shape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FBD8DD2-07B0-4649-B54A-853FED1796CE}"/>
              </a:ext>
            </a:extLst>
          </p:cNvPr>
          <p:cNvSpPr/>
          <p:nvPr/>
        </p:nvSpPr>
        <p:spPr>
          <a:xfrm>
            <a:off x="359532" y="4796869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The increased surface of elongated particles leads to higher low-shear viscosity compared to spheres. However, non-spherical particles have the possibility to adapt their orientation to a flow direction. At rest, they are randomly oriented but align to the flow direction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when a shear rate is applied. This leads to lower viscosity compared to spheres at higher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shear rates because the intrinsic viscosity is then lower – resulting from the higher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maximum packing density </a:t>
            </a:r>
            <a:r>
              <a:rPr lang="en-US" dirty="0" err="1">
                <a:latin typeface="Times New Roman" panose="02020603050405020304" pitchFamily="18" charset="0"/>
              </a:rPr>
              <a:t>φ</a:t>
            </a:r>
            <a:r>
              <a:rPr lang="en-US" baseline="-25000" dirty="0" err="1">
                <a:latin typeface="Times New Roman" panose="02020603050405020304" pitchFamily="18" charset="0"/>
              </a:rPr>
              <a:t>max</a:t>
            </a:r>
            <a:r>
              <a:rPr lang="en-US" baseline="30000" dirty="0">
                <a:latin typeface="Times New Roman" panose="02020603050405020304" pitchFamily="18" charset="0"/>
              </a:rPr>
              <a:t> </a:t>
            </a:r>
            <a:r>
              <a:rPr lang="en-US" dirty="0">
                <a:latin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63671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CEDEE1-8CE9-43B9-9398-33B3384118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15</a:t>
            </a:fld>
            <a:endParaRPr lang="en-US" altLang="ko-KR"/>
          </a:p>
        </p:txBody>
      </p:sp>
      <p:pic>
        <p:nvPicPr>
          <p:cNvPr id="126978" name="Picture 2" descr="Effect of zeta potential on a sphere-bearing suspension with constant solid fraction.">
            <a:extLst>
              <a:ext uri="{FF2B5EF4-FFF2-40B4-BE49-F238E27FC236}">
                <a16:creationId xmlns:a16="http://schemas.microsoft.com/office/drawing/2014/main" id="{1EC71506-8ADA-4172-BE79-FA96FF1AF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62" y="1246310"/>
            <a:ext cx="4813539" cy="3954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26D0D95-1951-4844-9E2B-C14D17F1899C}"/>
              </a:ext>
            </a:extLst>
          </p:cNvPr>
          <p:cNvSpPr/>
          <p:nvPr/>
        </p:nvSpPr>
        <p:spPr>
          <a:xfrm>
            <a:off x="293810" y="5314771"/>
            <a:ext cx="8556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Dispersions with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small particles (&lt;1 µm) </a:t>
            </a:r>
            <a:r>
              <a:rPr lang="en-US" dirty="0">
                <a:latin typeface="Times New Roman" panose="02020603050405020304" pitchFamily="18" charset="0"/>
              </a:rPr>
              <a:t>are particularly sensitive to changes in zeta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potential as induced particle repulsion and increased hydrodynamic volume will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increase</a:t>
            </a:r>
            <a:b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the viscosity</a:t>
            </a:r>
            <a:r>
              <a:rPr lang="en-US" dirty="0">
                <a:latin typeface="Times New Roman" panose="02020603050405020304" pitchFamily="18" charset="0"/>
              </a:rPr>
              <a:t>, in particular at low shear rates. This is only possible as gravitational forces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act subordinate to such small and light particles, while Brownian motion will dominate. 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D5B7477A-6A25-46BB-85AA-FCD268C083A4}"/>
              </a:ext>
            </a:extLst>
          </p:cNvPr>
          <p:cNvSpPr txBox="1">
            <a:spLocks noChangeArrowheads="1"/>
          </p:cNvSpPr>
          <p:nvPr/>
        </p:nvSpPr>
        <p:spPr>
          <a:xfrm>
            <a:off x="1395092" y="282742"/>
            <a:ext cx="6377880" cy="781844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200" kern="0" dirty="0"/>
              <a:t>Viscosity of Non-Newtonian Solutions: </a:t>
            </a:r>
            <a:br>
              <a:rPr lang="fa-IR" altLang="fa-IR" sz="2200" kern="0" dirty="0"/>
            </a:br>
            <a:r>
              <a:rPr lang="en-US" altLang="fa-IR" sz="2200" kern="0" dirty="0"/>
              <a:t>The Effect of </a:t>
            </a:r>
            <a:r>
              <a:rPr lang="en-US" sz="2200" kern="0" dirty="0"/>
              <a:t>Electrical Charge of Small Particles</a:t>
            </a:r>
          </a:p>
          <a:p>
            <a:pPr eaLnBrk="1" hangingPunct="1"/>
            <a:endParaRPr lang="en-US" altLang="fa-IR" sz="2200" kern="0" dirty="0"/>
          </a:p>
        </p:txBody>
      </p:sp>
    </p:spTree>
    <p:extLst>
      <p:ext uri="{BB962C8B-B14F-4D97-AF65-F5344CB8AC3E}">
        <p14:creationId xmlns:p14="http://schemas.microsoft.com/office/powerpoint/2010/main" val="3837651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A86311-096F-4CB6-AEE9-7A0B27195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16</a:t>
            </a:fld>
            <a:endParaRPr lang="en-US" altLang="ko-KR"/>
          </a:p>
        </p:txBody>
      </p:sp>
      <p:pic>
        <p:nvPicPr>
          <p:cNvPr id="128002" name="Picture 2" descr="For large particles (or higher solid fractions), low zeta potential may lead to agglomeration and the presence of a yield point.">
            <a:extLst>
              <a:ext uri="{FF2B5EF4-FFF2-40B4-BE49-F238E27FC236}">
                <a16:creationId xmlns:a16="http://schemas.microsoft.com/office/drawing/2014/main" id="{AF425E5A-318C-4B2F-B8C1-B95D6BD85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82188"/>
            <a:ext cx="4896544" cy="347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CCC7EDC8-51D4-41F4-9043-414464A1E28F}"/>
              </a:ext>
            </a:extLst>
          </p:cNvPr>
          <p:cNvSpPr txBox="1">
            <a:spLocks noChangeArrowheads="1"/>
          </p:cNvSpPr>
          <p:nvPr/>
        </p:nvSpPr>
        <p:spPr>
          <a:xfrm>
            <a:off x="1395092" y="282742"/>
            <a:ext cx="6377880" cy="781844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200" kern="0" dirty="0"/>
              <a:t>Viscosity of Non-Newtonian Solutions: </a:t>
            </a:r>
            <a:br>
              <a:rPr lang="fa-IR" altLang="fa-IR" sz="2200" kern="0" dirty="0"/>
            </a:br>
            <a:r>
              <a:rPr lang="en-US" altLang="fa-IR" sz="2200" kern="0" dirty="0"/>
              <a:t>The Effect of </a:t>
            </a:r>
            <a:r>
              <a:rPr lang="en-US" sz="2200" kern="0" dirty="0"/>
              <a:t>Electrical Charge of Large Particles</a:t>
            </a:r>
          </a:p>
          <a:p>
            <a:pPr eaLnBrk="1" hangingPunct="1"/>
            <a:endParaRPr lang="en-US" altLang="fa-IR" sz="2200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2A95963-7796-4250-A637-068EB27115B9}"/>
              </a:ext>
            </a:extLst>
          </p:cNvPr>
          <p:cNvSpPr/>
          <p:nvPr/>
        </p:nvSpPr>
        <p:spPr>
          <a:xfrm>
            <a:off x="251520" y="4807504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For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large particles</a:t>
            </a:r>
            <a:r>
              <a:rPr lang="en-US" dirty="0">
                <a:latin typeface="Times New Roman" panose="02020603050405020304" pitchFamily="18" charset="0"/>
              </a:rPr>
              <a:t>, at a low zeta potential, particles stick together and by steadily increasing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the size of the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agglomerate</a:t>
            </a:r>
            <a:r>
              <a:rPr lang="en-US" dirty="0">
                <a:latin typeface="Times New Roman" panose="02020603050405020304" pitchFamily="18" charset="0"/>
              </a:rPr>
              <a:t>, gravitation will finally cause sedimentation. Such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agglomeration</a:t>
            </a:r>
            <a:r>
              <a:rPr lang="en-US" dirty="0">
                <a:latin typeface="Times New Roman" panose="02020603050405020304" pitchFamily="18" charset="0"/>
              </a:rPr>
              <a:t> may induce a yield point if the solid fraction is sufficiently high and the particles are able to form a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three-dimensional network</a:t>
            </a:r>
            <a:r>
              <a:rPr lang="en-US" dirty="0">
                <a:latin typeface="Times New Roman" panose="02020603050405020304" pitchFamily="18" charset="0"/>
              </a:rPr>
              <a:t>. Note the contrasting behavior at high shear rates, where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shear thickening may occur, as inter-particle repulsion causes higher viscosities for samples with a high zeta potential.</a:t>
            </a:r>
          </a:p>
        </p:txBody>
      </p:sp>
    </p:spTree>
    <p:extLst>
      <p:ext uri="{BB962C8B-B14F-4D97-AF65-F5344CB8AC3E}">
        <p14:creationId xmlns:p14="http://schemas.microsoft.com/office/powerpoint/2010/main" val="26269881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id="{6D9443C9-B7D2-4D0E-8475-D92B66AD5B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 err="1"/>
              <a:t>Viscoplastic</a:t>
            </a:r>
            <a:r>
              <a:rPr lang="en-US" altLang="fa-IR" sz="2400" dirty="0"/>
              <a:t> Fluids</a:t>
            </a:r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FDA81FEE-6EE7-4369-9F49-167F51B70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466850"/>
            <a:ext cx="4346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hangingPunct="1"/>
            <a:r>
              <a:rPr lang="en-US" altLang="fa-IR" sz="1600">
                <a:latin typeface="Times New Roman" panose="02020603050405020304" pitchFamily="18" charset="0"/>
              </a:rPr>
              <a:t>This type of fluid behavior is characterized by the existence of a yield stress (τ</a:t>
            </a:r>
            <a:r>
              <a:rPr lang="en-US" altLang="fa-IR" sz="1600" baseline="-25000">
                <a:latin typeface="Times New Roman" panose="02020603050405020304" pitchFamily="18" charset="0"/>
              </a:rPr>
              <a:t>0</a:t>
            </a:r>
            <a:r>
              <a:rPr lang="en-US" altLang="fa-IR" sz="1600">
                <a:latin typeface="Times New Roman" panose="02020603050405020304" pitchFamily="18" charset="0"/>
              </a:rPr>
              <a:t>) which must be </a:t>
            </a:r>
            <a:br>
              <a:rPr lang="en-US" altLang="fa-IR" sz="1600">
                <a:latin typeface="Times New Roman" panose="02020603050405020304" pitchFamily="18" charset="0"/>
              </a:rPr>
            </a:br>
            <a:r>
              <a:rPr lang="en-US" altLang="fa-IR" sz="1600">
                <a:latin typeface="Times New Roman" panose="02020603050405020304" pitchFamily="18" charset="0"/>
              </a:rPr>
              <a:t>exceeded before the fluid will deform or flow. </a:t>
            </a:r>
            <a:endParaRPr lang="fa-IR" altLang="fa-IR" sz="1600">
              <a:latin typeface="Times New Roman" panose="02020603050405020304" pitchFamily="18" charset="0"/>
            </a:endParaRPr>
          </a:p>
        </p:txBody>
      </p:sp>
      <p:pic>
        <p:nvPicPr>
          <p:cNvPr id="35844" name="Picture 2" descr="C:\Users\mnorouzi\Desktop\24.jpg">
            <a:extLst>
              <a:ext uri="{FF2B5EF4-FFF2-40B4-BE49-F238E27FC236}">
                <a16:creationId xmlns:a16="http://schemas.microsoft.com/office/drawing/2014/main" id="{3D756894-E2CE-4613-8360-4B9E1B7DB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1268413"/>
            <a:ext cx="3933825" cy="5053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5" name="Group 5">
            <a:extLst>
              <a:ext uri="{FF2B5EF4-FFF2-40B4-BE49-F238E27FC236}">
                <a16:creationId xmlns:a16="http://schemas.microsoft.com/office/drawing/2014/main" id="{879DA6DA-6EBE-43CC-AAEA-C10465E22B0F}"/>
              </a:ext>
            </a:extLst>
          </p:cNvPr>
          <p:cNvGrpSpPr>
            <a:grpSpLocks/>
          </p:cNvGrpSpPr>
          <p:nvPr/>
        </p:nvGrpSpPr>
        <p:grpSpPr bwMode="auto">
          <a:xfrm>
            <a:off x="877888" y="2717800"/>
            <a:ext cx="3148012" cy="3086100"/>
            <a:chOff x="877440" y="2717554"/>
            <a:chExt cx="3147873" cy="3085716"/>
          </a:xfrm>
        </p:grpSpPr>
        <p:pic>
          <p:nvPicPr>
            <p:cNvPr id="35847" name="Picture 7" descr="C:\Users\mnorouzi\Desktop\28.jpg">
              <a:extLst>
                <a:ext uri="{FF2B5EF4-FFF2-40B4-BE49-F238E27FC236}">
                  <a16:creationId xmlns:a16="http://schemas.microsoft.com/office/drawing/2014/main" id="{1879EC61-A64E-4A05-93B3-9DA14B3F1D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920" y="4421731"/>
              <a:ext cx="1531393" cy="1238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8" name="Picture 8" descr="C:\Users\mnorouzi\Desktop\29.jpg">
              <a:extLst>
                <a:ext uri="{FF2B5EF4-FFF2-40B4-BE49-F238E27FC236}">
                  <a16:creationId xmlns:a16="http://schemas.microsoft.com/office/drawing/2014/main" id="{39DD640B-0BA6-407F-8BFC-9A09EDD1CC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7440" y="4498931"/>
              <a:ext cx="1537257" cy="1304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49" name="Picture 9" descr="C:\Users\mnorouzi\Desktop\3.jpg">
              <a:extLst>
                <a:ext uri="{FF2B5EF4-FFF2-40B4-BE49-F238E27FC236}">
                  <a16:creationId xmlns:a16="http://schemas.microsoft.com/office/drawing/2014/main" id="{054949CA-634B-4B53-B989-88779F6644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163" y="2717554"/>
              <a:ext cx="2629194" cy="1559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6" name="Slide Number Placeholder 2">
            <a:extLst>
              <a:ext uri="{FF2B5EF4-FFF2-40B4-BE49-F238E27FC236}">
                <a16:creationId xmlns:a16="http://schemas.microsoft.com/office/drawing/2014/main" id="{C511698D-705A-4661-B989-B6AC4B117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420FD694-EA72-4DA0-921B-0DE67C7B1C80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17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8088E4-0309-4D43-B084-BB3C28159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18</a:t>
            </a:fld>
            <a:endParaRPr lang="en-US" altLang="ko-K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889CE7-4BE1-45D7-9F82-C6F69A775B0C}"/>
              </a:ext>
            </a:extLst>
          </p:cNvPr>
          <p:cNvSpPr/>
          <p:nvPr/>
        </p:nvSpPr>
        <p:spPr>
          <a:xfrm>
            <a:off x="863588" y="1311222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rgbClr val="131413"/>
                </a:solidFill>
                <a:latin typeface="TimesTen-Roman"/>
              </a:rPr>
              <a:t>At rest, these fluids contain stress-dependent microstructures. The equilibrium structure determines an equilibrium yield stress. As the flow begins, the </a:t>
            </a:r>
            <a:br>
              <a:rPr lang="en-US" dirty="0">
                <a:solidFill>
                  <a:srgbClr val="131413"/>
                </a:solidFill>
                <a:latin typeface="TimesTen-Roman"/>
              </a:rPr>
            </a:br>
            <a:r>
              <a:rPr lang="en-US" dirty="0">
                <a:solidFill>
                  <a:srgbClr val="131413"/>
                </a:solidFill>
                <a:latin typeface="TimesTen-Roman"/>
              </a:rPr>
              <a:t>structure breaks down; the new structure will have a smaller yield stress and </a:t>
            </a:r>
            <a:br>
              <a:rPr lang="en-US" dirty="0">
                <a:solidFill>
                  <a:srgbClr val="131413"/>
                </a:solidFill>
                <a:latin typeface="TimesTen-Roman"/>
              </a:rPr>
            </a:br>
            <a:r>
              <a:rPr lang="en-US" dirty="0">
                <a:solidFill>
                  <a:srgbClr val="131413"/>
                </a:solidFill>
                <a:latin typeface="TimesTen-Roman"/>
              </a:rPr>
              <a:t>more mobility. This is a positive feedback system, and it may run away.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F246D2-27EF-4AC1-992A-2CBBC1DAD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076" y="2954501"/>
            <a:ext cx="6301917" cy="278389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9F1B582-801A-4E71-81AB-63B00EEB3CB6}"/>
              </a:ext>
            </a:extLst>
          </p:cNvPr>
          <p:cNvSpPr/>
          <p:nvPr/>
        </p:nvSpPr>
        <p:spPr>
          <a:xfrm>
            <a:off x="355322" y="3880102"/>
            <a:ext cx="2159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400" dirty="0">
                <a:solidFill>
                  <a:srgbClr val="131413"/>
                </a:solidFill>
                <a:latin typeface="TimesTen-Roman"/>
              </a:rPr>
              <a:t>A colloidal gel </a:t>
            </a:r>
            <a:r>
              <a:rPr lang="en-US" sz="1400" dirty="0">
                <a:solidFill>
                  <a:srgbClr val="131413"/>
                </a:solidFill>
                <a:latin typeface="TimesTen-Roman"/>
              </a:rPr>
              <a:t>(</a:t>
            </a:r>
            <a:r>
              <a:rPr lang="en-US" sz="1400" b="1" dirty="0">
                <a:solidFill>
                  <a:srgbClr val="131413"/>
                </a:solidFill>
                <a:latin typeface="TimesTen-Roman"/>
              </a:rPr>
              <a:t>a</a:t>
            </a:r>
            <a:r>
              <a:rPr lang="en-US" sz="1400" dirty="0">
                <a:solidFill>
                  <a:srgbClr val="131413"/>
                </a:solidFill>
                <a:latin typeface="TimesTen-Roman"/>
              </a:rPr>
              <a:t>)</a:t>
            </a:r>
            <a:r>
              <a:rPr lang="it-IT" sz="1400" dirty="0">
                <a:solidFill>
                  <a:srgbClr val="131413"/>
                </a:solidFill>
                <a:latin typeface="TimesTen-Roman"/>
              </a:rPr>
              <a:t> at </a:t>
            </a:r>
            <a:r>
              <a:rPr lang="en-US" sz="1400" dirty="0">
                <a:solidFill>
                  <a:srgbClr val="131413"/>
                </a:solidFill>
                <a:latin typeface="TimesTen-Roman"/>
              </a:rPr>
              <a:t>rest, with a percolated structure and a yield stress of ∼5 Pa, and (</a:t>
            </a:r>
            <a:r>
              <a:rPr lang="en-US" sz="1400" b="1" dirty="0">
                <a:solidFill>
                  <a:srgbClr val="131413"/>
                </a:solidFill>
                <a:latin typeface="TimesTen-Roman"/>
              </a:rPr>
              <a:t>b</a:t>
            </a:r>
            <a:r>
              <a:rPr lang="en-US" sz="1400" dirty="0">
                <a:solidFill>
                  <a:srgbClr val="131413"/>
                </a:solidFill>
                <a:latin typeface="TimesTen-Roman"/>
              </a:rPr>
              <a:t>) just after flow.</a:t>
            </a: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E64DDE5-1F11-40FD-B701-E9219ADFF4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Origin of </a:t>
            </a:r>
            <a:r>
              <a:rPr lang="en-US" altLang="fa-IR" sz="2400" dirty="0" err="1"/>
              <a:t>Viscoplasticity</a:t>
            </a:r>
            <a:endParaRPr lang="en-US" altLang="fa-IR" sz="2400" dirty="0"/>
          </a:p>
        </p:txBody>
      </p:sp>
    </p:spTree>
    <p:extLst>
      <p:ext uri="{BB962C8B-B14F-4D97-AF65-F5344CB8AC3E}">
        <p14:creationId xmlns:p14="http://schemas.microsoft.com/office/powerpoint/2010/main" val="1010915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EB1C91CD-0DF9-4F62-BCA8-1CF2E58336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/>
              <a:t>Viscoplastic Fluids: Drilling Mud</a:t>
            </a:r>
          </a:p>
        </p:txBody>
      </p:sp>
      <p:pic>
        <p:nvPicPr>
          <p:cNvPr id="36867" name="Picture 2" descr="C:\Users\mnorouzi\Desktop\31.jpg">
            <a:extLst>
              <a:ext uri="{FF2B5EF4-FFF2-40B4-BE49-F238E27FC236}">
                <a16:creationId xmlns:a16="http://schemas.microsoft.com/office/drawing/2014/main" id="{C5A0D24E-0176-4045-B59C-FAFFF2E9B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1268413"/>
            <a:ext cx="3962400" cy="512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3" descr="C:\Users\mnorouzi\Desktop\32.jpg">
            <a:extLst>
              <a:ext uri="{FF2B5EF4-FFF2-40B4-BE49-F238E27FC236}">
                <a16:creationId xmlns:a16="http://schemas.microsoft.com/office/drawing/2014/main" id="{EC33E866-4BED-406D-90B6-52E76988E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506788"/>
            <a:ext cx="3005137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Slide Number Placeholder 2">
            <a:extLst>
              <a:ext uri="{FF2B5EF4-FFF2-40B4-BE49-F238E27FC236}">
                <a16:creationId xmlns:a16="http://schemas.microsoft.com/office/drawing/2014/main" id="{8265D3FD-71F4-4AB5-A6CC-88E6B22FA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0554085F-8FC9-44FF-9C38-F2FE52126501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19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pic>
        <p:nvPicPr>
          <p:cNvPr id="128002" name="Picture 2" descr="نتیجه تصویری برای drilling mud">
            <a:extLst>
              <a:ext uri="{FF2B5EF4-FFF2-40B4-BE49-F238E27FC236}">
                <a16:creationId xmlns:a16="http://schemas.microsoft.com/office/drawing/2014/main" id="{771AFB80-CA70-4564-9284-E5A9065E1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68412"/>
            <a:ext cx="3005137" cy="209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FAC2CD-11EC-4880-BB71-E1E0BB9D5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2</a:t>
            </a:fld>
            <a:endParaRPr lang="en-US" altLang="ko-K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6DF64F-8D4B-4F94-9FB8-66D460ADD7A0}"/>
              </a:ext>
            </a:extLst>
          </p:cNvPr>
          <p:cNvSpPr txBox="1">
            <a:spLocks noChangeArrowheads="1"/>
          </p:cNvSpPr>
          <p:nvPr/>
        </p:nvSpPr>
        <p:spPr>
          <a:xfrm>
            <a:off x="593573" y="548680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Newtonian Suspensions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E3825E-3E55-4A6E-BD76-D67DBD81C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3755985"/>
            <a:ext cx="8591550" cy="2905125"/>
          </a:xfrm>
          <a:prstGeom prst="rect">
            <a:avLst/>
          </a:prstGeom>
        </p:spPr>
      </p:pic>
      <p:pic>
        <p:nvPicPr>
          <p:cNvPr id="125962" name="Picture 10" descr="نتیجه تصویری برای einshtein">
            <a:extLst>
              <a:ext uri="{FF2B5EF4-FFF2-40B4-BE49-F238E27FC236}">
                <a16:creationId xmlns:a16="http://schemas.microsoft.com/office/drawing/2014/main" id="{51DB080D-9DB2-44DD-8C2D-6FE1DF8DC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69985"/>
            <a:ext cx="3017614" cy="1959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964" name="Picture 12" descr="نتیجه تصویری برای dilute solutions">
            <a:extLst>
              <a:ext uri="{FF2B5EF4-FFF2-40B4-BE49-F238E27FC236}">
                <a16:creationId xmlns:a16="http://schemas.microsoft.com/office/drawing/2014/main" id="{FD8C3377-8A39-4B16-87C5-5BA07E599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672" y="1570937"/>
            <a:ext cx="3390900" cy="1762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249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>
            <a:extLst>
              <a:ext uri="{FF2B5EF4-FFF2-40B4-BE49-F238E27FC236}">
                <a16:creationId xmlns:a16="http://schemas.microsoft.com/office/drawing/2014/main" id="{D093FF5A-9031-4918-BBCC-C8E09170D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en-US" altLang="fa-IR"/>
          </a:p>
        </p:txBody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id="{C0524CA8-6643-472B-B472-6B426728B5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/>
              <a:t>Viscoplastic Fluids: Modeling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8B5E1BF-580E-41A6-AD5E-6D117C61FFCF}"/>
              </a:ext>
            </a:extLst>
          </p:cNvPr>
          <p:cNvGrpSpPr/>
          <p:nvPr/>
        </p:nvGrpSpPr>
        <p:grpSpPr>
          <a:xfrm>
            <a:off x="838200" y="1417637"/>
            <a:ext cx="7848600" cy="4638148"/>
            <a:chOff x="838200" y="1518291"/>
            <a:chExt cx="7848600" cy="4638148"/>
          </a:xfrm>
        </p:grpSpPr>
        <p:grpSp>
          <p:nvGrpSpPr>
            <p:cNvPr id="37891" name="Group 5">
              <a:extLst>
                <a:ext uri="{FF2B5EF4-FFF2-40B4-BE49-F238E27FC236}">
                  <a16:creationId xmlns:a16="http://schemas.microsoft.com/office/drawing/2014/main" id="{0EF1650B-1730-4D3E-A1B0-6438C30C90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8200" y="1518291"/>
              <a:ext cx="7848600" cy="1089025"/>
              <a:chOff x="684213" y="1249363"/>
              <a:chExt cx="7848600" cy="1088988"/>
            </a:xfrm>
          </p:grpSpPr>
          <p:sp>
            <p:nvSpPr>
              <p:cNvPr id="37903" name="Text Box 8">
                <a:extLst>
                  <a:ext uri="{FF2B5EF4-FFF2-40B4-BE49-F238E27FC236}">
                    <a16:creationId xmlns:a16="http://schemas.microsoft.com/office/drawing/2014/main" id="{99DB3AF8-9CD8-4945-9B40-CEDF31E8C1A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4213" y="1249363"/>
                <a:ext cx="7848600" cy="338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fa-IR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Bingham Plastics:</a:t>
                </a:r>
                <a:endParaRPr lang="en-US" altLang="fa-IR" sz="1500" dirty="0"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37904" name="Object 4">
                <a:extLst>
                  <a:ext uri="{FF2B5EF4-FFF2-40B4-BE49-F238E27FC236}">
                    <a16:creationId xmlns:a16="http://schemas.microsoft.com/office/drawing/2014/main" id="{84D8CE7D-C625-45EC-8B42-3D3C6B35773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028950" y="1476338"/>
              <a:ext cx="3076575" cy="86201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" imgW="2171700" imgH="609600" progId="Equation.DSMT4">
                      <p:embed/>
                    </p:oleObj>
                  </mc:Choice>
                  <mc:Fallback>
                    <p:oleObj name="Equation" r:id="rId2" imgW="2171700" imgH="609600" progId="Equation.DSMT4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8950" y="1476338"/>
                            <a:ext cx="3076575" cy="86201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37893" name="Group 6">
              <a:extLst>
                <a:ext uri="{FF2B5EF4-FFF2-40B4-BE49-F238E27FC236}">
                  <a16:creationId xmlns:a16="http://schemas.microsoft.com/office/drawing/2014/main" id="{9CDB8D42-62A9-4E0D-A167-C1D1030EE3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8200" y="2876184"/>
              <a:ext cx="5683250" cy="1136650"/>
              <a:chOff x="704850" y="2398400"/>
              <a:chExt cx="5683969" cy="1137037"/>
            </a:xfrm>
          </p:grpSpPr>
          <p:sp>
            <p:nvSpPr>
              <p:cNvPr id="37901" name="Text Box 8">
                <a:extLst>
                  <a:ext uri="{FF2B5EF4-FFF2-40B4-BE49-F238E27FC236}">
                    <a16:creationId xmlns:a16="http://schemas.microsoft.com/office/drawing/2014/main" id="{7796D598-6E06-407D-968C-EA9EE08D7F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4850" y="2398400"/>
                <a:ext cx="5400675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marL="342900" indent="-3429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fa-IR" sz="1600" b="1" dirty="0">
                    <a:latin typeface="Times New Roman" panose="02020603050405020304" pitchFamily="18" charset="0"/>
                  </a:rPr>
                  <a:t>Herschel-</a:t>
                </a:r>
                <a:r>
                  <a:rPr lang="en-US" altLang="fa-IR" sz="1600" b="1" dirty="0" err="1">
                    <a:latin typeface="Times New Roman" panose="02020603050405020304" pitchFamily="18" charset="0"/>
                  </a:rPr>
                  <a:t>Bulkley</a:t>
                </a:r>
                <a:r>
                  <a:rPr lang="en-US" altLang="fa-IR" sz="1600" b="1" dirty="0">
                    <a:latin typeface="Times New Roman" panose="02020603050405020304" pitchFamily="18" charset="0"/>
                  </a:rPr>
                  <a:t> Fluid:</a:t>
                </a:r>
              </a:p>
            </p:txBody>
          </p:sp>
          <p:graphicFrame>
            <p:nvGraphicFramePr>
              <p:cNvPr id="37902" name="Object 2">
                <a:extLst>
                  <a:ext uri="{FF2B5EF4-FFF2-40B4-BE49-F238E27FC236}">
                    <a16:creationId xmlns:a16="http://schemas.microsoft.com/office/drawing/2014/main" id="{2E9D4553-3568-47EA-8B81-AE9CF51C534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42108824"/>
                  </p:ext>
                </p:extLst>
              </p:nvPr>
            </p:nvGraphicFramePr>
            <p:xfrm>
              <a:off x="3059832" y="2636912"/>
              <a:ext cx="3328987" cy="898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4" imgW="2349500" imgH="635000" progId="Equation.DSMT4">
                      <p:embed/>
                    </p:oleObj>
                  </mc:Choice>
                  <mc:Fallback>
                    <p:oleObj name="Equation" r:id="rId4" imgW="2349500" imgH="635000" progId="Equation.DSMT4">
                      <p:embed/>
                      <p:pic>
                        <p:nvPicPr>
                          <p:cNvPr id="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59832" y="2636912"/>
                            <a:ext cx="3328987" cy="89852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3FE4E4-2EF9-49DC-87C0-F8480DB3DE42}"/>
                </a:ext>
              </a:extLst>
            </p:cNvPr>
            <p:cNvGrpSpPr/>
            <p:nvPr/>
          </p:nvGrpSpPr>
          <p:grpSpPr>
            <a:xfrm>
              <a:off x="838200" y="4320419"/>
              <a:ext cx="7766248" cy="1836020"/>
              <a:chOff x="704850" y="4079192"/>
              <a:chExt cx="7766248" cy="1836020"/>
            </a:xfrm>
          </p:grpSpPr>
          <p:grpSp>
            <p:nvGrpSpPr>
              <p:cNvPr id="37894" name="Group 7">
                <a:extLst>
                  <a:ext uri="{FF2B5EF4-FFF2-40B4-BE49-F238E27FC236}">
                    <a16:creationId xmlns:a16="http://schemas.microsoft.com/office/drawing/2014/main" id="{5BB748C9-FDFA-4BD0-A85B-F56A025FAA2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4850" y="4079192"/>
                <a:ext cx="6121400" cy="1163638"/>
                <a:chOff x="697656" y="3625100"/>
                <a:chExt cx="6121376" cy="1164335"/>
              </a:xfrm>
            </p:grpSpPr>
            <p:sp>
              <p:nvSpPr>
                <p:cNvPr id="37899" name="Text Box 8">
                  <a:extLst>
                    <a:ext uri="{FF2B5EF4-FFF2-40B4-BE49-F238E27FC236}">
                      <a16:creationId xmlns:a16="http://schemas.microsoft.com/office/drawing/2014/main" id="{ED6F2DE8-89D0-461E-AC7B-B07FCACE7B2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7656" y="3625100"/>
                  <a:ext cx="5400709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marL="342900" indent="-3429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fa-IR" sz="1600" b="1" dirty="0">
                      <a:latin typeface="Times New Roman" panose="02020603050405020304" pitchFamily="18" charset="0"/>
                    </a:rPr>
                    <a:t>Casson Fluid Model:</a:t>
                  </a:r>
                  <a:endParaRPr lang="en-US" altLang="fa-IR" sz="1500" b="1" dirty="0">
                    <a:solidFill>
                      <a:srgbClr val="0033CC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aphicFrame>
              <p:nvGraphicFramePr>
                <p:cNvPr id="37900" name="Object 3">
                  <a:extLst>
                    <a:ext uri="{FF2B5EF4-FFF2-40B4-BE49-F238E27FC236}">
                      <a16:creationId xmlns:a16="http://schemas.microsoft.com/office/drawing/2014/main" id="{CC372AC0-4167-4CCA-9886-D84E3FFA9A64}"/>
                    </a:ext>
                  </a:extLst>
                </p:cNvPr>
                <p:cNvGraphicFramePr>
                  <a:graphicFrameLocks noChangeAspect="1"/>
                </p:cNvGraphicFramePr>
                <p:nvPr/>
              </p:nvGraphicFramePr>
              <p:xfrm>
                <a:off x="3059832" y="3854398"/>
                <a:ext cx="3759200" cy="93503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name="Equation" r:id="rId6" imgW="2654300" imgH="660400" progId="Equation.DSMT4">
                        <p:embed/>
                      </p:oleObj>
                    </mc:Choice>
                    <mc:Fallback>
                      <p:oleObj name="Equation" r:id="rId6" imgW="2654300" imgH="660400" progId="Equation.DSMT4">
                        <p:embed/>
                        <p:pic>
                          <p:nvPicPr>
                            <p:cNvPr id="0" name="Object 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3059832" y="3854398"/>
                              <a:ext cx="3759200" cy="935037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9525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DB013E8-850C-4314-8301-A247639D2A54}"/>
                  </a:ext>
                </a:extLst>
              </p:cNvPr>
              <p:cNvSpPr/>
              <p:nvPr/>
            </p:nvSpPr>
            <p:spPr bwMode="auto">
              <a:xfrm>
                <a:off x="704850" y="5268881"/>
                <a:ext cx="776624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lvl1pPr marL="2857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Char char="•"/>
                </a:pPr>
                <a:r>
                  <a:rPr lang="en-US" altLang="en-US" dirty="0">
                    <a:latin typeface="Times New Roman" panose="02020603050405020304" pitchFamily="18" charset="0"/>
                  </a:rPr>
                  <a:t>Many foodstuffs and biological materials, especially blood, are well described by Casson Model</a:t>
                </a:r>
                <a:r>
                  <a:rPr lang="en-US" altLang="fa-IR" dirty="0">
                    <a:latin typeface="Times New Roman" panose="02020603050405020304" pitchFamily="18" charset="0"/>
                  </a:rPr>
                  <a:t>.</a:t>
                </a:r>
              </a:p>
            </p:txBody>
          </p:sp>
        </p:grpSp>
      </p:grpSp>
      <p:sp>
        <p:nvSpPr>
          <p:cNvPr id="37896" name="Slide Number Placeholder 2">
            <a:extLst>
              <a:ext uri="{FF2B5EF4-FFF2-40B4-BE49-F238E27FC236}">
                <a16:creationId xmlns:a16="http://schemas.microsoft.com/office/drawing/2014/main" id="{027E6D24-7452-4467-A5AB-15D0A3E5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C6B91AA0-E428-4D1D-9698-92102240D4ED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20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8">
            <a:extLst>
              <a:ext uri="{FF2B5EF4-FFF2-40B4-BE49-F238E27FC236}">
                <a16:creationId xmlns:a16="http://schemas.microsoft.com/office/drawing/2014/main" id="{D093FF5A-9031-4918-BBCC-C8E09170D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en-US" altLang="fa-IR" dirty="0"/>
          </a:p>
        </p:txBody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id="{C0524CA8-6643-472B-B472-6B426728B5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 err="1"/>
              <a:t>Viscoplastic</a:t>
            </a:r>
            <a:r>
              <a:rPr lang="en-US" altLang="fa-IR" sz="2400" dirty="0"/>
              <a:t> Fluids: Modeling of Complex Flows</a:t>
            </a:r>
          </a:p>
        </p:txBody>
      </p:sp>
      <p:sp>
        <p:nvSpPr>
          <p:cNvPr id="37896" name="Slide Number Placeholder 2">
            <a:extLst>
              <a:ext uri="{FF2B5EF4-FFF2-40B4-BE49-F238E27FC236}">
                <a16:creationId xmlns:a16="http://schemas.microsoft.com/office/drawing/2014/main" id="{027E6D24-7452-4467-A5AB-15D0A3E5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C6B91AA0-E428-4D1D-9698-92102240D4ED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21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04CDEB0-801C-4A73-8703-C6F9750263C9}"/>
              </a:ext>
            </a:extLst>
          </p:cNvPr>
          <p:cNvSpPr/>
          <p:nvPr/>
        </p:nvSpPr>
        <p:spPr>
          <a:xfrm>
            <a:off x="545887" y="1163452"/>
            <a:ext cx="61990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fa-IR" dirty="0">
                <a:latin typeface="Times New Roman" panose="02020603050405020304" pitchFamily="18" charset="0"/>
              </a:rPr>
              <a:t> For complex flows, we should use the von-Mises yield criterion to define the condition in which the shear flow is occurred: </a:t>
            </a:r>
            <a:endParaRPr lang="fa-IR" altLang="fa-IR" dirty="0">
              <a:latin typeface="Times New Roman" panose="02020603050405020304" pitchFamily="18" charset="0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68399F0E-887C-4FF5-84D4-6310A02F0C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353967"/>
              </p:ext>
            </p:extLst>
          </p:nvPr>
        </p:nvGraphicFramePr>
        <p:xfrm>
          <a:off x="2887257" y="1895966"/>
          <a:ext cx="1274073" cy="782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23600" imgH="444240" progId="Equation.DSMT4">
                  <p:embed/>
                </p:oleObj>
              </mc:Choice>
              <mc:Fallback>
                <p:oleObj name="Equation" r:id="rId2" imgW="723600" imgH="4442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87257" y="1895966"/>
                        <a:ext cx="1274073" cy="782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7FA703D7-0CC9-4A41-90F3-1ED5D73D0A18}"/>
              </a:ext>
            </a:extLst>
          </p:cNvPr>
          <p:cNvSpPr/>
          <p:nvPr/>
        </p:nvSpPr>
        <p:spPr>
          <a:xfrm>
            <a:off x="545887" y="2725186"/>
            <a:ext cx="38535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fa-IR" dirty="0">
                <a:latin typeface="Times New Roman" panose="02020603050405020304" pitchFamily="18" charset="0"/>
              </a:rPr>
              <a:t> where  </a:t>
            </a:r>
            <a:endParaRPr lang="fa-IR" altLang="fa-IR" dirty="0">
              <a:latin typeface="Times New Roman" panose="02020603050405020304" pitchFamily="18" charset="0"/>
            </a:endParaRP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1F5270D-B885-43BB-ADDE-6327BCCBC7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0016076"/>
              </p:ext>
            </p:extLst>
          </p:nvPr>
        </p:nvGraphicFramePr>
        <p:xfrm>
          <a:off x="2877158" y="3004193"/>
          <a:ext cx="1294270" cy="42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36560" imgH="241200" progId="Equation.DSMT4">
                  <p:embed/>
                </p:oleObj>
              </mc:Choice>
              <mc:Fallback>
                <p:oleObj name="Equation" r:id="rId4" imgW="73656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7158" y="3004193"/>
                        <a:ext cx="1294270" cy="423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5824E755-78D8-4EC6-8C24-A021682447B7}"/>
              </a:ext>
            </a:extLst>
          </p:cNvPr>
          <p:cNvSpPr/>
          <p:nvPr/>
        </p:nvSpPr>
        <p:spPr>
          <a:xfrm>
            <a:off x="672552" y="3657594"/>
            <a:ext cx="4907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fa-IR" dirty="0">
                <a:latin typeface="Times New Roman" panose="02020603050405020304" pitchFamily="18" charset="0"/>
              </a:rPr>
              <a:t> For example, using the von-Mises yield criterion, the equation of Bingham plastic is: </a:t>
            </a:r>
            <a:endParaRPr lang="fa-IR" altLang="fa-IR" dirty="0">
              <a:latin typeface="Times New Roman" panose="02020603050405020304" pitchFamily="18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C6D3199-97FA-46B5-A0E5-25368903C8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6446769"/>
              </p:ext>
            </p:extLst>
          </p:nvPr>
        </p:nvGraphicFramePr>
        <p:xfrm>
          <a:off x="1893199" y="4425508"/>
          <a:ext cx="3152775" cy="1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006280" imgH="965160" progId="Equation.DSMT4">
                  <p:embed/>
                </p:oleObj>
              </mc:Choice>
              <mc:Fallback>
                <p:oleObj name="Equation" r:id="rId6" imgW="2006280" imgH="9651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93199" y="4425508"/>
                        <a:ext cx="3152775" cy="151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48C6DFAB-1CFE-408F-BB83-5BBD78CA4A94}"/>
              </a:ext>
            </a:extLst>
          </p:cNvPr>
          <p:cNvSpPr/>
          <p:nvPr/>
        </p:nvSpPr>
        <p:spPr>
          <a:xfrm>
            <a:off x="672552" y="6010830"/>
            <a:ext cx="43734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fa-IR" dirty="0">
                <a:latin typeface="Times New Roman" panose="02020603050405020304" pitchFamily="18" charset="0"/>
              </a:rPr>
              <a:t>where </a:t>
            </a:r>
            <a:r>
              <a:rPr lang="en-US" altLang="fa-IR" i="1" dirty="0">
                <a:latin typeface="Times New Roman" panose="02020603050405020304" pitchFamily="18" charset="0"/>
              </a:rPr>
              <a:t>q</a:t>
            </a:r>
            <a:r>
              <a:rPr lang="en-US" altLang="fa-IR" dirty="0">
                <a:latin typeface="Times New Roman" panose="02020603050405020304" pitchFamily="18" charset="0"/>
              </a:rPr>
              <a:t> is the generalized shear rate.</a:t>
            </a:r>
            <a:endParaRPr lang="fa-IR" altLang="fa-IR" dirty="0">
              <a:latin typeface="Times New Roman" panose="02020603050405020304" pitchFamily="18" charset="0"/>
            </a:endParaRPr>
          </a:p>
        </p:txBody>
      </p:sp>
      <p:pic>
        <p:nvPicPr>
          <p:cNvPr id="124935" name="Picture 7">
            <a:extLst>
              <a:ext uri="{FF2B5EF4-FFF2-40B4-BE49-F238E27FC236}">
                <a16:creationId xmlns:a16="http://schemas.microsoft.com/office/drawing/2014/main" id="{F7D1DF9B-50B5-4734-A27A-4A20B66145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37098"/>
            <a:ext cx="3422948" cy="296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37" name="Picture 9">
            <a:extLst>
              <a:ext uri="{FF2B5EF4-FFF2-40B4-BE49-F238E27FC236}">
                <a16:creationId xmlns:a16="http://schemas.microsoft.com/office/drawing/2014/main" id="{BE6F31E1-8FC0-482F-A773-B6C2B1897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738" y="1366964"/>
            <a:ext cx="1933654" cy="205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3853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8C2238-3A05-42D5-867C-7EEF90A5E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22</a:t>
            </a:fld>
            <a:endParaRPr lang="en-US" altLang="ko-K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5B71CF9-23E2-41D6-ACCA-046FDC6B985D}"/>
              </a:ext>
            </a:extLst>
          </p:cNvPr>
          <p:cNvSpPr/>
          <p:nvPr/>
        </p:nvSpPr>
        <p:spPr>
          <a:xfrm>
            <a:off x="755576" y="1268760"/>
            <a:ext cx="7931224" cy="646331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hangingPunct="1"/>
            <a:r>
              <a:rPr lang="en-US" altLang="en-US" dirty="0">
                <a:latin typeface="Times New Roman" panose="02020603050405020304" pitchFamily="18" charset="0"/>
              </a:rPr>
              <a:t>The main challenge to model 3D flows of </a:t>
            </a:r>
            <a:r>
              <a:rPr lang="en-US" altLang="en-US" dirty="0" err="1">
                <a:latin typeface="Times New Roman" panose="02020603050405020304" pitchFamily="18" charset="0"/>
              </a:rPr>
              <a:t>viscoplastic</a:t>
            </a:r>
            <a:r>
              <a:rPr lang="en-US" altLang="en-US" dirty="0">
                <a:latin typeface="Times New Roman" panose="02020603050405020304" pitchFamily="18" charset="0"/>
              </a:rPr>
              <a:t> fluids is determining the</a:t>
            </a:r>
            <a:br>
              <a:rPr lang="en-US" altLang="en-US" dirty="0">
                <a:latin typeface="Times New Roman" panose="02020603050405020304" pitchFamily="18" charset="0"/>
              </a:rPr>
            </a:br>
            <a:r>
              <a:rPr lang="en-US" altLang="en-US" dirty="0">
                <a:latin typeface="Times New Roman" panose="02020603050405020304" pitchFamily="18" charset="0"/>
              </a:rPr>
              <a:t> interface between yielded and un-yielded regions. </a:t>
            </a:r>
            <a:endParaRPr lang="fa-IR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2A6CED8D-2E4C-4E41-B883-6422DA77F3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Viscoplastic</a:t>
            </a:r>
            <a:r>
              <a:rPr lang="en-US" altLang="fa-IR" sz="2400" dirty="0"/>
              <a:t> Fluids: Modeling of Complex Flows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8D603A6-5C7F-48DF-92E6-72DB1A5DAB81}"/>
              </a:ext>
            </a:extLst>
          </p:cNvPr>
          <p:cNvGrpSpPr/>
          <p:nvPr/>
        </p:nvGrpSpPr>
        <p:grpSpPr>
          <a:xfrm>
            <a:off x="622146" y="2309865"/>
            <a:ext cx="7899707" cy="3540586"/>
            <a:chOff x="617393" y="2447474"/>
            <a:chExt cx="7899707" cy="3540586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97ECFF6-E119-452D-B886-25BA90F031C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393" y="2523873"/>
              <a:ext cx="4051698" cy="274508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FC55244-56DA-4DC2-A3A6-2D9F20BFFD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1187" y="2447474"/>
              <a:ext cx="3675913" cy="2897882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6FE38FC-8C5D-45E2-BCBD-4EDF58909E63}"/>
                </a:ext>
              </a:extLst>
            </p:cNvPr>
            <p:cNvSpPr/>
            <p:nvPr/>
          </p:nvSpPr>
          <p:spPr>
            <a:xfrm>
              <a:off x="1259632" y="5618728"/>
              <a:ext cx="662473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Times New Roman" panose="02020603050405020304" pitchFamily="18" charset="0"/>
                </a:rPr>
                <a:t>Flow of Bingham plastic inside a straight rectangular duct at Bi=0.8</a:t>
              </a:r>
              <a:endParaRPr lang="fa-IR" altLang="en-US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1985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176A48-12DE-4114-AC5A-581269863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23</a:t>
            </a:fld>
            <a:endParaRPr lang="en-US" altLang="ko-K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8DE765-CE4E-4EF5-904E-F2D6CE294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303303"/>
            <a:ext cx="8383810" cy="470967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B924C588-0684-421C-8699-7706AB87D3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Viscoplastic</a:t>
            </a:r>
            <a:r>
              <a:rPr lang="en-US" altLang="fa-IR" sz="2400" dirty="0"/>
              <a:t> Fluids: Modeling of Complex Flows</a:t>
            </a:r>
          </a:p>
        </p:txBody>
      </p:sp>
    </p:spTree>
    <p:extLst>
      <p:ext uri="{BB962C8B-B14F-4D97-AF65-F5344CB8AC3E}">
        <p14:creationId xmlns:p14="http://schemas.microsoft.com/office/powerpoint/2010/main" val="3567630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DCB477-1BB6-4842-A87E-BD2E6912E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24</a:t>
            </a:fld>
            <a:endParaRPr lang="en-US" altLang="ko-K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5217CD-B557-4B65-A4C6-344803F38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670" y="1178732"/>
            <a:ext cx="4223690" cy="4090510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C0E6AFE5-2CC4-4636-9DBC-01B7A07832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Viscoplastic</a:t>
            </a:r>
            <a:r>
              <a:rPr lang="en-US" altLang="fa-IR" sz="2400" dirty="0"/>
              <a:t> Fluids: Modeling of Complex Flows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D18802D-67D0-45BE-BEEF-7C2FBC6DD661}"/>
              </a:ext>
            </a:extLst>
          </p:cNvPr>
          <p:cNvSpPr/>
          <p:nvPr/>
        </p:nvSpPr>
        <p:spPr>
          <a:xfrm>
            <a:off x="1187624" y="1988840"/>
            <a:ext cx="22425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Limiting flow around a circular cylinder.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9AA16C-6AA3-4E5D-AEFE-36937ED2BD77}"/>
              </a:ext>
            </a:extLst>
          </p:cNvPr>
          <p:cNvSpPr/>
          <p:nvPr/>
        </p:nvSpPr>
        <p:spPr>
          <a:xfrm>
            <a:off x="606102" y="5417244"/>
            <a:ext cx="79317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1600" dirty="0">
                <a:latin typeface="Times New Roman" panose="02020603050405020304" pitchFamily="18" charset="0"/>
              </a:rPr>
              <a:t>For more information about this issue, refer to:</a:t>
            </a:r>
          </a:p>
          <a:p>
            <a:pPr algn="just">
              <a:spcAft>
                <a:spcPts val="1000"/>
              </a:spcAft>
            </a:pPr>
            <a:r>
              <a:rPr lang="en-US" sz="1600" dirty="0" err="1">
                <a:latin typeface="Times New Roman" panose="02020603050405020304" pitchFamily="18" charset="0"/>
              </a:rPr>
              <a:t>Frigaard</a:t>
            </a:r>
            <a:r>
              <a:rPr lang="en-US" sz="1600" dirty="0">
                <a:latin typeface="Times New Roman" panose="02020603050405020304" pitchFamily="18" charset="0"/>
              </a:rPr>
              <a:t> I.A. (2019) Background Lectures on Ideal </a:t>
            </a:r>
            <a:r>
              <a:rPr lang="en-US" sz="1600" dirty="0" err="1">
                <a:latin typeface="Times New Roman" panose="02020603050405020304" pitchFamily="18" charset="0"/>
              </a:rPr>
              <a:t>Visco</a:t>
            </a:r>
            <a:r>
              <a:rPr lang="en-US" sz="1600" dirty="0">
                <a:latin typeface="Times New Roman" panose="02020603050405020304" pitchFamily="18" charset="0"/>
              </a:rPr>
              <a:t>-Plastic Fluid Flows. In: </a:t>
            </a:r>
            <a:r>
              <a:rPr lang="en-US" sz="1600" dirty="0" err="1">
                <a:latin typeface="Times New Roman" panose="02020603050405020304" pitchFamily="18" charset="0"/>
              </a:rPr>
              <a:t>Ovarlez</a:t>
            </a:r>
            <a:r>
              <a:rPr lang="en-US" sz="1600" dirty="0">
                <a:latin typeface="Times New Roman" panose="02020603050405020304" pitchFamily="18" charset="0"/>
              </a:rPr>
              <a:t> G., </a:t>
            </a:r>
            <a:r>
              <a:rPr lang="en-US" sz="1600" dirty="0" err="1">
                <a:latin typeface="Times New Roman" panose="02020603050405020304" pitchFamily="18" charset="0"/>
              </a:rPr>
              <a:t>Hormozi</a:t>
            </a:r>
            <a:r>
              <a:rPr lang="en-US" sz="1600" dirty="0">
                <a:latin typeface="Times New Roman" panose="02020603050405020304" pitchFamily="18" charset="0"/>
              </a:rPr>
              <a:t> S. (eds) Lectures on </a:t>
            </a:r>
            <a:r>
              <a:rPr lang="en-US" sz="1600" dirty="0" err="1">
                <a:latin typeface="Times New Roman" panose="02020603050405020304" pitchFamily="18" charset="0"/>
              </a:rPr>
              <a:t>Visco</a:t>
            </a:r>
            <a:r>
              <a:rPr lang="en-US" sz="1600" dirty="0">
                <a:latin typeface="Times New Roman" panose="02020603050405020304" pitchFamily="18" charset="0"/>
              </a:rPr>
              <a:t>-Plastic Fluid Mechanics. CISM International Centre for </a:t>
            </a:r>
            <a:br>
              <a:rPr lang="en-US" sz="1600" dirty="0">
                <a:latin typeface="Times New Roman" panose="02020603050405020304" pitchFamily="18" charset="0"/>
              </a:rPr>
            </a:br>
            <a:r>
              <a:rPr lang="en-US" sz="1600" dirty="0">
                <a:latin typeface="Times New Roman" panose="02020603050405020304" pitchFamily="18" charset="0"/>
              </a:rPr>
              <a:t>Mechanical Sciences (Courses and Lectures), vol 583. Springer, Cham</a:t>
            </a:r>
          </a:p>
        </p:txBody>
      </p:sp>
    </p:spTree>
    <p:extLst>
      <p:ext uri="{BB962C8B-B14F-4D97-AF65-F5344CB8AC3E}">
        <p14:creationId xmlns:p14="http://schemas.microsoft.com/office/powerpoint/2010/main" val="13496517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B00F4-FCB1-49F2-B86D-D7BF576A3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25</a:t>
            </a:fld>
            <a:endParaRPr lang="en-US" altLang="ko-K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3032EF-3F2A-4E12-9224-4F456AB5F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50" y="1448826"/>
            <a:ext cx="8229600" cy="4415646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20A54067-3EA2-49E4-B1BD-CBC83E923C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5850" y="20914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fa-IR" sz="2400" dirty="0" err="1"/>
              <a:t>Viscoplastic</a:t>
            </a:r>
            <a:r>
              <a:rPr lang="en-US" altLang="fa-IR" sz="2400" dirty="0"/>
              <a:t> Fluids: Modeling of Complex Flows,</a:t>
            </a:r>
            <a:br>
              <a:rPr lang="en-US" altLang="fa-IR" sz="2400" dirty="0"/>
            </a:br>
            <a:r>
              <a:rPr lang="en-US" altLang="fa-IR" sz="2400" dirty="0"/>
              <a:t>Principles For Correct Velocity and Stress Fields</a:t>
            </a:r>
          </a:p>
        </p:txBody>
      </p:sp>
    </p:spTree>
    <p:extLst>
      <p:ext uri="{BB962C8B-B14F-4D97-AF65-F5344CB8AC3E}">
        <p14:creationId xmlns:p14="http://schemas.microsoft.com/office/powerpoint/2010/main" val="25470091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5" descr="2">
            <a:extLst>
              <a:ext uri="{FF2B5EF4-FFF2-40B4-BE49-F238E27FC236}">
                <a16:creationId xmlns:a16="http://schemas.microsoft.com/office/drawing/2014/main" id="{8419AC85-19E2-437E-AE58-03531C4FD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0" y="1912938"/>
            <a:ext cx="4252913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Group 3">
            <a:extLst>
              <a:ext uri="{FF2B5EF4-FFF2-40B4-BE49-F238E27FC236}">
                <a16:creationId xmlns:a16="http://schemas.microsoft.com/office/drawing/2014/main" id="{D37329EC-B738-4220-A20C-D20EA0B8549E}"/>
              </a:ext>
            </a:extLst>
          </p:cNvPr>
          <p:cNvGrpSpPr>
            <a:grpSpLocks/>
          </p:cNvGrpSpPr>
          <p:nvPr/>
        </p:nvGrpSpPr>
        <p:grpSpPr bwMode="auto">
          <a:xfrm>
            <a:off x="374650" y="2028825"/>
            <a:ext cx="3786188" cy="4206875"/>
            <a:chOff x="309710" y="1903413"/>
            <a:chExt cx="3786187" cy="4207755"/>
          </a:xfrm>
        </p:grpSpPr>
        <p:pic>
          <p:nvPicPr>
            <p:cNvPr id="38919" name="Picture 5" descr="Thixo-1.JPG">
              <a:extLst>
                <a:ext uri="{FF2B5EF4-FFF2-40B4-BE49-F238E27FC236}">
                  <a16:creationId xmlns:a16="http://schemas.microsoft.com/office/drawing/2014/main" id="{F3C5C4EB-552F-4DCB-B9F3-727D8724D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88" y="1903413"/>
              <a:ext cx="2543175" cy="171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20" name="Picture 6" descr="Thixo-2.JPG">
              <a:extLst>
                <a:ext uri="{FF2B5EF4-FFF2-40B4-BE49-F238E27FC236}">
                  <a16:creationId xmlns:a16="http://schemas.microsoft.com/office/drawing/2014/main" id="{82DE892D-29BC-4047-BB0F-C481CC5AF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88" y="3714750"/>
              <a:ext cx="2552700" cy="170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1" name="Rectangle 7">
              <a:extLst>
                <a:ext uri="{FF2B5EF4-FFF2-40B4-BE49-F238E27FC236}">
                  <a16:creationId xmlns:a16="http://schemas.microsoft.com/office/drawing/2014/main" id="{09D776DB-BC6B-4F22-90A5-0732FF057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710" y="5525380"/>
              <a:ext cx="3786187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ctr" eaLnBrk="1" hangingPunct="1"/>
              <a:r>
                <a:rPr lang="en-US" altLang="fa-I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 liquid (an alkaline </a:t>
              </a:r>
              <a:r>
                <a:rPr lang="en-US" altLang="fa-IR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perbunan</a:t>
              </a:r>
              <a:r>
                <a:rPr lang="en-US" altLang="fa-I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latex) which</a:t>
              </a:r>
            </a:p>
            <a:p>
              <a:pPr algn="ctr" eaLnBrk="1" hangingPunct="1"/>
              <a:r>
                <a:rPr lang="en-US" altLang="fa-I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shows the anti-thixotropic behavior.</a:t>
              </a:r>
            </a:p>
          </p:txBody>
        </p:sp>
      </p:grpSp>
      <p:sp>
        <p:nvSpPr>
          <p:cNvPr id="38916" name="Rectangle 2">
            <a:extLst>
              <a:ext uri="{FF2B5EF4-FFF2-40B4-BE49-F238E27FC236}">
                <a16:creationId xmlns:a16="http://schemas.microsoft.com/office/drawing/2014/main" id="{B8FE4678-1121-4C6A-B7DD-15E63B754B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fa-IR" sz="2400" dirty="0"/>
              <a:t>Time-Dependent Fluids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E48822-ED4B-4823-AC4F-E81C425ABCFA}"/>
              </a:ext>
            </a:extLst>
          </p:cNvPr>
          <p:cNvSpPr/>
          <p:nvPr/>
        </p:nvSpPr>
        <p:spPr>
          <a:xfrm>
            <a:off x="788988" y="1165225"/>
            <a:ext cx="7454900" cy="584200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en-US" sz="1600" dirty="0">
                <a:latin typeface="Times New Roman" panose="02020603050405020304" pitchFamily="18" charset="0"/>
              </a:rPr>
              <a:t>In practice, apparent viscosities may depend not only on the rate of shear but also on the</a:t>
            </a:r>
            <a:br>
              <a:rPr lang="en-US" altLang="en-US" sz="1600" dirty="0">
                <a:latin typeface="Times New Roman" panose="02020603050405020304" pitchFamily="18" charset="0"/>
              </a:rPr>
            </a:br>
            <a:r>
              <a:rPr lang="en-US" altLang="en-US" sz="1600" dirty="0">
                <a:latin typeface="Times New Roman" panose="02020603050405020304" pitchFamily="18" charset="0"/>
              </a:rPr>
              <a:t>time for which the fluid has been subjected to shearing.</a:t>
            </a:r>
            <a:endParaRPr lang="fa-IR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38918" name="Slide Number Placeholder 3">
            <a:extLst>
              <a:ext uri="{FF2B5EF4-FFF2-40B4-BE49-F238E27FC236}">
                <a16:creationId xmlns:a16="http://schemas.microsoft.com/office/drawing/2014/main" id="{D4D91295-D9B7-47C9-8394-B994723EA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FF28BE6A-508A-41D3-BA00-71AB271228BD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26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661D6-0581-4786-84B7-9CA0C90FF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27</a:t>
            </a:fld>
            <a:endParaRPr lang="en-US" altLang="ko-K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65C2D8-EA20-4D75-B5A1-C2CE88E37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0289" y="1268760"/>
            <a:ext cx="6923421" cy="4574906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04DB65CA-7B92-4D1B-8059-8C4731ADB8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Time-Dependent Fluids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05F9B06-0552-4AB9-85A0-C8CCD215E5D4}"/>
              </a:ext>
            </a:extLst>
          </p:cNvPr>
          <p:cNvSpPr/>
          <p:nvPr/>
        </p:nvSpPr>
        <p:spPr>
          <a:xfrm>
            <a:off x="2752762" y="6041608"/>
            <a:ext cx="3638476" cy="338554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en-US" sz="1600" dirty="0">
                <a:latin typeface="Times New Roman" panose="02020603050405020304" pitchFamily="18" charset="0"/>
              </a:rPr>
              <a:t>Breakdown of a 3D thixotropic structure.</a:t>
            </a:r>
            <a:endParaRPr lang="fa-IR" altLang="en-US" sz="16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047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501EF04D-C0C5-4B3F-AC4F-C92D14F8ED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/>
              <a:t>Time-Dependent Fluids</a:t>
            </a:r>
          </a:p>
        </p:txBody>
      </p:sp>
      <p:pic>
        <p:nvPicPr>
          <p:cNvPr id="39939" name="Picture 2" descr="C:\Users\mnorouzi\Desktop\33.jpg">
            <a:extLst>
              <a:ext uri="{FF2B5EF4-FFF2-40B4-BE49-F238E27FC236}">
                <a16:creationId xmlns:a16="http://schemas.microsoft.com/office/drawing/2014/main" id="{66DAA47C-DB0A-4B5C-98E0-0AE4F7FB1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163" y="1227138"/>
            <a:ext cx="3730625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3" descr="C:\Users\mnorouzi\Desktop\34.jpg">
            <a:extLst>
              <a:ext uri="{FF2B5EF4-FFF2-40B4-BE49-F238E27FC236}">
                <a16:creationId xmlns:a16="http://schemas.microsoft.com/office/drawing/2014/main" id="{0248D02C-E6BD-4B0B-B81E-325F1CCBE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87450"/>
            <a:ext cx="3336925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6FB95B-0590-47CA-B565-BDB4F004CE5E}"/>
              </a:ext>
            </a:extLst>
          </p:cNvPr>
          <p:cNvSpPr/>
          <p:nvPr/>
        </p:nvSpPr>
        <p:spPr>
          <a:xfrm>
            <a:off x="4867275" y="4221163"/>
            <a:ext cx="3311525" cy="523875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Times New Roman" panose="02020603050405020304" pitchFamily="18" charset="0"/>
              </a:rPr>
              <a:t>Representative data showing thixotropy in</a:t>
            </a:r>
            <a:br>
              <a:rPr lang="en-US" altLang="en-US" sz="1400" dirty="0">
                <a:latin typeface="Times New Roman" panose="02020603050405020304" pitchFamily="18" charset="0"/>
              </a:rPr>
            </a:br>
            <a:r>
              <a:rPr lang="en-US" altLang="en-US" sz="1400" dirty="0">
                <a:latin typeface="Times New Roman" panose="02020603050405020304" pitchFamily="18" charset="0"/>
              </a:rPr>
              <a:t>a 59% (by weight) red mud suspension.</a:t>
            </a:r>
            <a:endParaRPr lang="fa-IR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21A84F-8969-48D7-B2B1-B42BD9DA5D8A}"/>
              </a:ext>
            </a:extLst>
          </p:cNvPr>
          <p:cNvSpPr/>
          <p:nvPr/>
        </p:nvSpPr>
        <p:spPr>
          <a:xfrm>
            <a:off x="1041400" y="4316413"/>
            <a:ext cx="2951163" cy="522287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Times New Roman" panose="02020603050405020304" pitchFamily="18" charset="0"/>
              </a:rPr>
              <a:t>Breakdown and re-formation of</a:t>
            </a:r>
            <a:br>
              <a:rPr lang="en-US" altLang="en-US" sz="1400" dirty="0">
                <a:latin typeface="Times New Roman" panose="02020603050405020304" pitchFamily="18" charset="0"/>
              </a:rPr>
            </a:br>
            <a:r>
              <a:rPr lang="en-US" altLang="en-US" sz="1400" dirty="0">
                <a:latin typeface="Times New Roman" panose="02020603050405020304" pitchFamily="18" charset="0"/>
              </a:rPr>
              <a:t>structure in a proprietary body lotion.</a:t>
            </a:r>
            <a:endParaRPr lang="fa-IR" altLang="en-US" sz="1400" dirty="0">
              <a:latin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AE92FA-631F-4D4C-964B-E2927892DE77}"/>
              </a:ext>
            </a:extLst>
          </p:cNvPr>
          <p:cNvSpPr/>
          <p:nvPr/>
        </p:nvSpPr>
        <p:spPr bwMode="auto">
          <a:xfrm>
            <a:off x="755650" y="4874715"/>
            <a:ext cx="7632700" cy="861774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r>
              <a:rPr lang="en-US" altLang="en-US" sz="1600" dirty="0">
                <a:latin typeface="Times New Roman" panose="02020603050405020304" pitchFamily="18" charset="0"/>
              </a:rPr>
              <a:t>The </a:t>
            </a:r>
            <a:r>
              <a:rPr lang="en-US" altLang="en-US" sz="1600" dirty="0">
                <a:solidFill>
                  <a:srgbClr val="FF0000"/>
                </a:solidFill>
                <a:latin typeface="Times New Roman" panose="02020603050405020304" pitchFamily="18" charset="0"/>
              </a:rPr>
              <a:t>thixotropic</a:t>
            </a:r>
            <a:r>
              <a:rPr lang="en-US" altLang="en-US" sz="1600" dirty="0">
                <a:latin typeface="Times New Roman" panose="02020603050405020304" pitchFamily="18" charset="0"/>
              </a:rPr>
              <a:t> behavior is observed in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bentonite–water suspensions</a:t>
            </a:r>
            <a:r>
              <a:rPr lang="en-US" altLang="en-US" sz="1600" dirty="0">
                <a:latin typeface="Times New Roman" panose="02020603050405020304" pitchFamily="18" charset="0"/>
              </a:rPr>
              <a:t>,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red mud suspensions</a:t>
            </a:r>
            <a:b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</a:br>
            <a:r>
              <a:rPr lang="en-US" altLang="en-US" sz="1600" dirty="0">
                <a:latin typeface="Times New Roman" panose="02020603050405020304" pitchFamily="18" charset="0"/>
              </a:rPr>
              <a:t>(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waste stream from aluminum industry), metal slushes, cement paste, crude oils and certain foodstuffs</a:t>
            </a:r>
            <a:r>
              <a:rPr lang="en-US" altLang="en-US" sz="1600" dirty="0">
                <a:latin typeface="Times New Roman" panose="02020603050405020304" pitchFamily="18" charset="0"/>
              </a:rPr>
              <a:t>, some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inks and coatings, </a:t>
            </a:r>
            <a:r>
              <a:rPr lang="en-US" altLang="en-US" sz="1600" dirty="0">
                <a:latin typeface="Times New Roman" panose="02020603050405020304" pitchFamily="18" charset="0"/>
              </a:rPr>
              <a:t>some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detergent systems.</a:t>
            </a:r>
            <a:endParaRPr lang="fa-IR" altLang="en-US" sz="16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7498C7-2B65-4990-B897-3E2F2DE90E80}"/>
              </a:ext>
            </a:extLst>
          </p:cNvPr>
          <p:cNvSpPr/>
          <p:nvPr/>
        </p:nvSpPr>
        <p:spPr bwMode="auto">
          <a:xfrm>
            <a:off x="735806" y="5693628"/>
            <a:ext cx="7392987" cy="830997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just" eaLnBrk="1" hangingPunct="1"/>
            <a:r>
              <a:rPr lang="en-US" altLang="en-US" sz="1600" dirty="0">
                <a:latin typeface="Times New Roman" panose="02020603050405020304" pitchFamily="18" charset="0"/>
              </a:rPr>
              <a:t>The </a:t>
            </a:r>
            <a:r>
              <a:rPr lang="en-US" altLang="en-US" sz="1600" dirty="0">
                <a:solidFill>
                  <a:srgbClr val="FF3300"/>
                </a:solidFill>
                <a:latin typeface="Times New Roman" panose="02020603050405020304" pitchFamily="18" charset="0"/>
              </a:rPr>
              <a:t>rheopectic</a:t>
            </a:r>
            <a:r>
              <a:rPr lang="en-US" altLang="en-US" sz="1600" dirty="0">
                <a:latin typeface="Times New Roman" panose="02020603050405020304" pitchFamily="18" charset="0"/>
              </a:rPr>
              <a:t> behavior is reported to occur with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suspensions of ammonium oleate</a:t>
            </a:r>
            <a:r>
              <a:rPr lang="en-US" altLang="en-US" sz="1600" dirty="0">
                <a:latin typeface="Times New Roman" panose="02020603050405020304" pitchFamily="18" charset="0"/>
              </a:rPr>
              <a:t>, </a:t>
            </a:r>
            <a:br>
              <a:rPr lang="en-US" altLang="en-US" sz="1600" dirty="0">
                <a:latin typeface="Times New Roman" panose="02020603050405020304" pitchFamily="18" charset="0"/>
              </a:rPr>
            </a:b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aqueous gypsum paste</a:t>
            </a:r>
            <a:r>
              <a:rPr lang="en-US" altLang="en-US" sz="1600" dirty="0">
                <a:latin typeface="Times New Roman" panose="02020603050405020304" pitchFamily="18" charset="0"/>
              </a:rPr>
              <a:t>, some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colloidal suspensions of vanadium pentoxide</a:t>
            </a:r>
            <a:r>
              <a:rPr lang="en-US" altLang="en-US" sz="1600" dirty="0">
                <a:latin typeface="Times New Roman" panose="02020603050405020304" pitchFamily="18" charset="0"/>
              </a:rPr>
              <a:t> at moderate shear rates,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coal–water slurries </a:t>
            </a:r>
            <a:r>
              <a:rPr lang="en-US" altLang="en-US" sz="1600" dirty="0">
                <a:latin typeface="Times New Roman" panose="02020603050405020304" pitchFamily="18" charset="0"/>
              </a:rPr>
              <a:t>and </a:t>
            </a:r>
            <a:r>
              <a:rPr lang="en-US" altLang="en-US" sz="1600" dirty="0">
                <a:solidFill>
                  <a:srgbClr val="0070C0"/>
                </a:solidFill>
                <a:latin typeface="Times New Roman" panose="02020603050405020304" pitchFamily="18" charset="0"/>
              </a:rPr>
              <a:t>protein solutions</a:t>
            </a:r>
            <a:r>
              <a:rPr lang="en-US" altLang="en-US" sz="1600" dirty="0">
                <a:latin typeface="Times New Roman" panose="02020603050405020304" pitchFamily="18" charset="0"/>
              </a:rPr>
              <a:t>.</a:t>
            </a:r>
            <a:endParaRPr lang="fa-IR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39944" name="Slide Number Placeholder 3">
            <a:extLst>
              <a:ext uri="{FF2B5EF4-FFF2-40B4-BE49-F238E27FC236}">
                <a16:creationId xmlns:a16="http://schemas.microsoft.com/office/drawing/2014/main" id="{91E58718-2AFC-4600-A286-8876785AC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fld id="{F8348B4E-DEF6-472B-B16B-F69B85FE94F2}" type="slidenum">
              <a:rPr kumimoji="0" lang="en-US" altLang="ko-KR">
                <a:latin typeface="Times New Roman" panose="02020603050405020304" pitchFamily="18" charset="0"/>
              </a:rPr>
              <a:pPr eaLnBrk="1" hangingPunct="1"/>
              <a:t>28</a:t>
            </a:fld>
            <a:endParaRPr kumimoji="0" lang="en-US" altLang="ko-KR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1884C0-D2D2-454B-97B8-493CEE80B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A02FE-30DD-4D2E-992A-1C48ECB61F41}" type="slidenum">
              <a:rPr lang="en-US" altLang="ko-KR" smtClean="0"/>
              <a:pPr/>
              <a:t>29</a:t>
            </a:fld>
            <a:endParaRPr lang="en-US" altLang="ko-K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4AD2669-4751-459E-A6AD-561FAA6275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33375"/>
            <a:ext cx="8229600" cy="809625"/>
          </a:xfrm>
        </p:spPr>
        <p:txBody>
          <a:bodyPr/>
          <a:lstStyle/>
          <a:p>
            <a:pPr eaLnBrk="1" hangingPunct="1"/>
            <a:r>
              <a:rPr lang="en-US" altLang="fa-IR" sz="2400" dirty="0"/>
              <a:t>Time-Dependent Fluids: Modeling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8FFDAF7-FF1F-44A1-AFE1-D2FE7799B110}"/>
              </a:ext>
            </a:extLst>
          </p:cNvPr>
          <p:cNvGrpSpPr/>
          <p:nvPr/>
        </p:nvGrpSpPr>
        <p:grpSpPr>
          <a:xfrm>
            <a:off x="702040" y="1319905"/>
            <a:ext cx="7776864" cy="3433250"/>
            <a:chOff x="702041" y="1229413"/>
            <a:chExt cx="7776864" cy="343325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82F8F99-B3B0-4830-B65F-196B79EF9C26}"/>
                </a:ext>
              </a:extLst>
            </p:cNvPr>
            <p:cNvSpPr/>
            <p:nvPr/>
          </p:nvSpPr>
          <p:spPr>
            <a:xfrm>
              <a:off x="702041" y="1229413"/>
              <a:ext cx="77768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algn="just" eaLnBrk="1" hangingPunct="1"/>
              <a:r>
                <a:rPr lang="en-US" altLang="en-US" dirty="0">
                  <a:latin typeface="Times New Roman" panose="02020603050405020304" pitchFamily="18" charset="0"/>
                </a:rPr>
                <a:t>There are some formulations for viscosity of thixotropic fluids which have been </a:t>
              </a:r>
              <a:br>
                <a:rPr lang="en-US" altLang="en-US" dirty="0">
                  <a:latin typeface="Times New Roman" panose="02020603050405020304" pitchFamily="18" charset="0"/>
                </a:rPr>
              </a:br>
              <a:r>
                <a:rPr lang="en-US" altLang="en-US" dirty="0">
                  <a:latin typeface="Times New Roman" panose="02020603050405020304" pitchFamily="18" charset="0"/>
                </a:rPr>
                <a:t>derived based on the some different theories. For example, the following </a:t>
              </a:r>
              <a:br>
                <a:rPr lang="en-US" altLang="en-US" dirty="0">
                  <a:latin typeface="Times New Roman" panose="02020603050405020304" pitchFamily="18" charset="0"/>
                </a:rPr>
              </a:br>
              <a:r>
                <a:rPr lang="en-US" altLang="en-US" dirty="0">
                  <a:latin typeface="Times New Roman" panose="02020603050405020304" pitchFamily="18" charset="0"/>
                </a:rPr>
                <a:t>equation has been expressed based on an indirect microstructural theory:</a:t>
              </a:r>
              <a:endParaRPr lang="fa-IR" altLang="en-US" dirty="0">
                <a:latin typeface="Times New Roman" panose="02020603050405020304" pitchFamily="18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1ECAB878-EAB2-456E-BB32-1551E76CB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01366" y="2239157"/>
              <a:ext cx="4141267" cy="62149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6A326897-3AFF-47DA-BBE7-717DBA035A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94061" y="2892262"/>
              <a:ext cx="2955876" cy="542830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7835EE6-E341-4583-802D-0010ABE33880}"/>
                </a:ext>
              </a:extLst>
            </p:cNvPr>
            <p:cNvSpPr/>
            <p:nvPr/>
          </p:nvSpPr>
          <p:spPr>
            <a:xfrm>
              <a:off x="719571" y="3462334"/>
              <a:ext cx="770485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dirty="0">
                  <a:latin typeface="Times New Roman" panose="02020603050405020304" pitchFamily="18" charset="0"/>
                </a:rPr>
                <a:t>where a, b, c and d are constants for any one system. If the value of </a:t>
              </a:r>
              <a:r>
                <a:rPr lang="en-US" i="1" dirty="0">
                  <a:latin typeface="Times New Roman" panose="02020603050405020304" pitchFamily="18" charset="0"/>
                </a:rPr>
                <a:t>g</a:t>
              </a:r>
              <a:r>
                <a:rPr lang="en-US" dirty="0">
                  <a:latin typeface="Times New Roman" panose="02020603050405020304" pitchFamily="18" charset="0"/>
                </a:rPr>
                <a:t> is negative, the system is breaking down towards equilibrium; if it is positive, it is building up towards equilibrium. At equilibrium, for every value of shear rate, there is a </a:t>
              </a:r>
              <a:br>
                <a:rPr lang="en-US" dirty="0">
                  <a:latin typeface="Times New Roman" panose="02020603050405020304" pitchFamily="18" charset="0"/>
                </a:rPr>
              </a:br>
              <a:r>
                <a:rPr lang="en-US" dirty="0">
                  <a:latin typeface="Times New Roman" panose="02020603050405020304" pitchFamily="18" charset="0"/>
                </a:rPr>
                <a:t>particular value of </a:t>
              </a:r>
              <a:r>
                <a:rPr lang="el-GR" dirty="0">
                  <a:latin typeface="Times New Roman" panose="02020603050405020304" pitchFamily="18" charset="0"/>
                </a:rPr>
                <a:t>λ</a:t>
              </a:r>
              <a:r>
                <a:rPr lang="en-US" dirty="0">
                  <a:latin typeface="Times New Roman" panose="02020603050405020304" pitchFamily="18" charset="0"/>
                </a:rPr>
                <a:t> which in this equation is found by setting d</a:t>
              </a:r>
              <a:r>
                <a:rPr lang="el-GR" dirty="0">
                  <a:latin typeface="Times New Roman" panose="02020603050405020304" pitchFamily="18" charset="0"/>
                </a:rPr>
                <a:t>λ </a:t>
              </a:r>
              <a:r>
                <a:rPr lang="en-US" dirty="0">
                  <a:latin typeface="Times New Roman" panose="02020603050405020304" pitchFamily="18" charset="0"/>
                </a:rPr>
                <a:t>/dt to zero.</a:t>
              </a:r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3CB27141-94D5-42E3-80AA-0B843602D1A0}"/>
              </a:ext>
            </a:extLst>
          </p:cNvPr>
          <p:cNvSpPr/>
          <p:nvPr/>
        </p:nvSpPr>
        <p:spPr>
          <a:xfrm>
            <a:off x="790435" y="5092215"/>
            <a:ext cx="7633991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dirty="0">
                <a:latin typeface="Times New Roman" panose="02020603050405020304" pitchFamily="18" charset="0"/>
              </a:rPr>
              <a:t>For more information about the other formulations, refer to:</a:t>
            </a:r>
          </a:p>
          <a:p>
            <a:pPr algn="just">
              <a:spcAft>
                <a:spcPts val="1000"/>
              </a:spcAft>
            </a:pPr>
            <a:r>
              <a:rPr lang="en-US" dirty="0">
                <a:latin typeface="Times New Roman" panose="02020603050405020304" pitchFamily="18" charset="0"/>
              </a:rPr>
              <a:t>H. A. Barnes, Thixotropy-A Review, Journal of non-Newtonian Fluid Mechanics, 70 (1991), 1-33.</a:t>
            </a:r>
          </a:p>
        </p:txBody>
      </p:sp>
    </p:spTree>
    <p:extLst>
      <p:ext uri="{BB962C8B-B14F-4D97-AF65-F5344CB8AC3E}">
        <p14:creationId xmlns:p14="http://schemas.microsoft.com/office/powerpoint/2010/main" val="1441247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D5351B-4655-468A-9F52-F6300540F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3</a:t>
            </a:fld>
            <a:endParaRPr lang="en-US" altLang="ko-K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834213-A1D9-4FC1-8CC5-A96285D268E3}"/>
              </a:ext>
            </a:extLst>
          </p:cNvPr>
          <p:cNvSpPr txBox="1">
            <a:spLocks noChangeArrowheads="1"/>
          </p:cNvSpPr>
          <p:nvPr/>
        </p:nvSpPr>
        <p:spPr>
          <a:xfrm>
            <a:off x="593573" y="548680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Type of Packing of the Spherical Particles</a:t>
            </a:r>
          </a:p>
        </p:txBody>
      </p:sp>
      <p:pic>
        <p:nvPicPr>
          <p:cNvPr id="129026" name="Picture 2" descr="نتیجه تصویری برای suspension closet packing cubic packing">
            <a:extLst>
              <a:ext uri="{FF2B5EF4-FFF2-40B4-BE49-F238E27FC236}">
                <a16:creationId xmlns:a16="http://schemas.microsoft.com/office/drawing/2014/main" id="{BC022463-25F7-4E4B-A48A-A9AC9EDB76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73" y="1700808"/>
            <a:ext cx="831997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07741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8" name="Picture 6" descr="نتیجه تصویری برای Thank you end of presentation">
            <a:extLst>
              <a:ext uri="{FF2B5EF4-FFF2-40B4-BE49-F238E27FC236}">
                <a16:creationId xmlns:a16="http://schemas.microsoft.com/office/drawing/2014/main" id="{F1EF33E0-B3D3-4FC0-ABC2-F1E14812D3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15" y="260648"/>
            <a:ext cx="7945169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989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5A3FE3-F85D-4368-A4FF-C961C81A0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4</a:t>
            </a:fld>
            <a:endParaRPr lang="en-US" altLang="ko-KR"/>
          </a:p>
        </p:txBody>
      </p:sp>
      <p:pic>
        <p:nvPicPr>
          <p:cNvPr id="3" name="Picture 4" descr="نتیجه تصویری برای hexagonal packing">
            <a:extLst>
              <a:ext uri="{FF2B5EF4-FFF2-40B4-BE49-F238E27FC236}">
                <a16:creationId xmlns:a16="http://schemas.microsoft.com/office/drawing/2014/main" id="{AEA89668-D186-47D0-ACC1-1AAFF9D058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90712"/>
            <a:ext cx="6696075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BEC30D92-A378-4E58-9D04-363F2A49E7C6}"/>
              </a:ext>
            </a:extLst>
          </p:cNvPr>
          <p:cNvSpPr txBox="1">
            <a:spLocks noChangeArrowheads="1"/>
          </p:cNvSpPr>
          <p:nvPr/>
        </p:nvSpPr>
        <p:spPr>
          <a:xfrm>
            <a:off x="642391" y="5421590"/>
            <a:ext cx="7859216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eaLnBrk="1" hangingPunct="1">
              <a:defRPr>
                <a:latin typeface="Times New Roman" panose="02020603050405020304" pitchFamily="18" charset="0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r>
              <a:rPr lang="en-US" altLang="fa-IR" dirty="0"/>
              <a:t>Hexagonal closet packing of the spherical particles in a concentrated suspensions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7F66336-11DE-459C-B0DF-74958E160C42}"/>
              </a:ext>
            </a:extLst>
          </p:cNvPr>
          <p:cNvSpPr txBox="1">
            <a:spLocks noChangeArrowheads="1"/>
          </p:cNvSpPr>
          <p:nvPr/>
        </p:nvSpPr>
        <p:spPr>
          <a:xfrm>
            <a:off x="828673" y="560150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Type of Packing of the Spherical Particles</a:t>
            </a:r>
          </a:p>
        </p:txBody>
      </p:sp>
    </p:spTree>
    <p:extLst>
      <p:ext uri="{BB962C8B-B14F-4D97-AF65-F5344CB8AC3E}">
        <p14:creationId xmlns:p14="http://schemas.microsoft.com/office/powerpoint/2010/main" val="3247537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D900C0-AE29-4A27-9CF1-C32125ECC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5</a:t>
            </a:fld>
            <a:endParaRPr lang="en-US" altLang="ko-K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955C5C-D5DE-4032-83FE-308AB2A91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547" y="1391234"/>
            <a:ext cx="8601075" cy="2171700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7717757F-7FA5-4DD6-8763-099B72FDA789}"/>
              </a:ext>
            </a:extLst>
          </p:cNvPr>
          <p:cNvSpPr txBox="1">
            <a:spLocks noChangeArrowheads="1"/>
          </p:cNvSpPr>
          <p:nvPr/>
        </p:nvSpPr>
        <p:spPr>
          <a:xfrm>
            <a:off x="642392" y="579658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Newtonian Suspensions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729D8F-0B95-4FEB-AADB-3C6CA92F3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62" y="3765945"/>
            <a:ext cx="86296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89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8FF485-698C-40AD-81F9-56ED92778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6</a:t>
            </a:fld>
            <a:endParaRPr lang="en-US" altLang="ko-K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C0CB8FF-245F-4C79-BDCB-C948B7A0BCDC}"/>
              </a:ext>
            </a:extLst>
          </p:cNvPr>
          <p:cNvSpPr txBox="1">
            <a:spLocks noChangeArrowheads="1"/>
          </p:cNvSpPr>
          <p:nvPr/>
        </p:nvSpPr>
        <p:spPr>
          <a:xfrm>
            <a:off x="642392" y="548680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Newtonian Suspensions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1E0942-6E34-420D-899D-575A44587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8582025" cy="18669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FC24B3-A9FB-41B7-B26B-CDDDF2BD9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055" y="3075195"/>
            <a:ext cx="3605553" cy="31700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877AF3-51D1-4439-93AA-840A991CF7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31" y="3878330"/>
            <a:ext cx="4115065" cy="186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48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6320AF-72B6-4544-9A39-7302AA03C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7</a:t>
            </a:fld>
            <a:endParaRPr lang="en-US" altLang="ko-K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43008A-52D3-4FE2-A1ED-F2A0ADA222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174429"/>
            <a:ext cx="8705850" cy="5362575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5B3F5AE1-0FAD-443B-A2D5-942CBA23701B}"/>
              </a:ext>
            </a:extLst>
          </p:cNvPr>
          <p:cNvSpPr txBox="1">
            <a:spLocks noChangeArrowheads="1"/>
          </p:cNvSpPr>
          <p:nvPr/>
        </p:nvSpPr>
        <p:spPr>
          <a:xfrm>
            <a:off x="2339752" y="320996"/>
            <a:ext cx="4464496" cy="985789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000" kern="0" dirty="0"/>
              <a:t>Viscosity of Newtonian Emulsions and Suspensions of Charged Spheres</a:t>
            </a:r>
          </a:p>
        </p:txBody>
      </p:sp>
    </p:spTree>
    <p:extLst>
      <p:ext uri="{BB962C8B-B14F-4D97-AF65-F5344CB8AC3E}">
        <p14:creationId xmlns:p14="http://schemas.microsoft.com/office/powerpoint/2010/main" val="3177856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99B65F-88EF-468B-B5CC-3F7EB8F56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8</a:t>
            </a:fld>
            <a:endParaRPr lang="en-US" altLang="ko-K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FAD0D8-8D15-4AFD-8572-82D0540FC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6220"/>
            <a:ext cx="8591550" cy="1076325"/>
          </a:xfrm>
          <a:prstGeom prst="rect">
            <a:avLst/>
          </a:prstGeom>
        </p:spPr>
      </p:pic>
      <p:pic>
        <p:nvPicPr>
          <p:cNvPr id="131076" name="Picture 4" descr="Viscosity of sphere-bearing suspensions versus solid fraction for a constant shear rate and constant sphere size">
            <a:extLst>
              <a:ext uri="{FF2B5EF4-FFF2-40B4-BE49-F238E27FC236}">
                <a16:creationId xmlns:a16="http://schemas.microsoft.com/office/drawing/2014/main" id="{5FF2A561-6E6A-4E03-8412-0A92941B5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70027"/>
            <a:ext cx="6192688" cy="389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6C426DF8-4072-4826-B66A-C417AB4308CA}"/>
              </a:ext>
            </a:extLst>
          </p:cNvPr>
          <p:cNvSpPr txBox="1">
            <a:spLocks noChangeArrowheads="1"/>
          </p:cNvSpPr>
          <p:nvPr/>
        </p:nvSpPr>
        <p:spPr>
          <a:xfrm>
            <a:off x="642392" y="579658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</a:t>
            </a:r>
          </a:p>
        </p:txBody>
      </p:sp>
    </p:spTree>
    <p:extLst>
      <p:ext uri="{BB962C8B-B14F-4D97-AF65-F5344CB8AC3E}">
        <p14:creationId xmlns:p14="http://schemas.microsoft.com/office/powerpoint/2010/main" val="321504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182CA00-98F1-4754-B0BB-CEF5FD36E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10C76-456F-430F-A3D1-BBC88C04B5FB}" type="slidenum">
              <a:rPr lang="en-US" altLang="ko-KR" smtClean="0"/>
              <a:pPr/>
              <a:t>9</a:t>
            </a:fld>
            <a:endParaRPr lang="en-US" altLang="ko-KR"/>
          </a:p>
        </p:txBody>
      </p:sp>
      <p:pic>
        <p:nvPicPr>
          <p:cNvPr id="3" name="Picture 2" descr="Shear-thinning and shear-thickening behavior depending on the solid fraction of sphere-bearing suspensions">
            <a:extLst>
              <a:ext uri="{FF2B5EF4-FFF2-40B4-BE49-F238E27FC236}">
                <a16:creationId xmlns:a16="http://schemas.microsoft.com/office/drawing/2014/main" id="{1AC7B03F-6294-4365-8CA0-74D2E89EA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50839"/>
            <a:ext cx="5157038" cy="348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A5099753-164E-48F1-8E61-F6BA4BEC6F9E}"/>
              </a:ext>
            </a:extLst>
          </p:cNvPr>
          <p:cNvSpPr txBox="1">
            <a:spLocks noChangeArrowheads="1"/>
          </p:cNvSpPr>
          <p:nvPr/>
        </p:nvSpPr>
        <p:spPr>
          <a:xfrm>
            <a:off x="642392" y="579658"/>
            <a:ext cx="7859216" cy="594320"/>
          </a:xfrm>
          <a:prstGeom prst="rect">
            <a:avLst/>
          </a:prstGeom>
        </p:spPr>
        <p:txBody>
          <a:bodyPr/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+mj-lt"/>
                <a:ea typeface="Gulim" pitchFamily="34" charset="-127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Gulim" pitchFamily="34" charset="-127"/>
                <a:cs typeface="Arial" charset="0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tx2"/>
                </a:solidFill>
                <a:latin typeface="Times New Roman" pitchFamily="18" charset="0"/>
                <a:ea typeface="굴림" pitchFamily="50" charset="-127"/>
                <a:cs typeface="Arial" charset="0"/>
              </a:defRPr>
            </a:lvl9pPr>
          </a:lstStyle>
          <a:p>
            <a:pPr eaLnBrk="1" hangingPunct="1"/>
            <a:r>
              <a:rPr lang="en-US" altLang="fa-IR" sz="2400" kern="0" dirty="0"/>
              <a:t>Viscosity of Non-Newtonian Solutions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E2D108-D8D6-41C7-8F81-1882EF32DAEC}"/>
              </a:ext>
            </a:extLst>
          </p:cNvPr>
          <p:cNvSpPr/>
          <p:nvPr/>
        </p:nvSpPr>
        <p:spPr>
          <a:xfrm>
            <a:off x="335333" y="4807948"/>
            <a:ext cx="84733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</a:rPr>
              <a:t>At a certain value of solid fraction, when particle-particle interaction becomes significant,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shear-thinning behavior is observed. Due to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alignment of particles in direction of </a:t>
            </a:r>
            <a:b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</a:b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streamlines</a:t>
            </a:r>
            <a:r>
              <a:rPr lang="en-US" dirty="0">
                <a:latin typeface="Times New Roman" panose="02020603050405020304" pitchFamily="18" charset="0"/>
              </a:rPr>
              <a:t>, the molecular interaction is decreased and flow shows the </a:t>
            </a:r>
            <a:r>
              <a:rPr lang="en-US" dirty="0">
                <a:solidFill>
                  <a:srgbClr val="0066FF"/>
                </a:solidFill>
                <a:latin typeface="Times New Roman" panose="02020603050405020304" pitchFamily="18" charset="0"/>
              </a:rPr>
              <a:t>shear-thinning</a:t>
            </a:r>
            <a:r>
              <a:rPr lang="en-US" dirty="0">
                <a:latin typeface="Times New Roman" panose="02020603050405020304" pitchFamily="18" charset="0"/>
              </a:rPr>
              <a:t>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behavior</a:t>
            </a:r>
            <a:r>
              <a:rPr lang="fa-IR" dirty="0">
                <a:latin typeface="Times New Roman" panose="02020603050405020304" pitchFamily="18" charset="0"/>
              </a:rPr>
              <a:t>.</a:t>
            </a:r>
            <a:r>
              <a:rPr lang="en-US" dirty="0">
                <a:latin typeface="Times New Roman" panose="02020603050405020304" pitchFamily="18" charset="0"/>
              </a:rPr>
              <a:t>  In addition, at higher shear rates particles form clusters and jamming occurs, </a:t>
            </a:r>
            <a:br>
              <a:rPr lang="en-US" dirty="0">
                <a:latin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</a:rPr>
              <a:t>leading to shear. The transition from shear-thinning to shear-thickening is sample-specific and controlled by factors like particle size (distribution) and particle shape.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0ED582-5823-4B9E-98F0-F87BB64D6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4114" y="2822794"/>
            <a:ext cx="1944915" cy="160699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E52C320-12A4-4217-A11F-2E7C57515C5A}"/>
              </a:ext>
            </a:extLst>
          </p:cNvPr>
          <p:cNvGrpSpPr/>
          <p:nvPr/>
        </p:nvGrpSpPr>
        <p:grpSpPr>
          <a:xfrm>
            <a:off x="5688696" y="1350174"/>
            <a:ext cx="2959678" cy="1296424"/>
            <a:chOff x="5688696" y="1350174"/>
            <a:chExt cx="2959678" cy="129642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8A7B20D-971D-43B4-8B22-7863C69487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13893" y="1382263"/>
              <a:ext cx="634481" cy="42298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14A5110-61D3-4BA3-8258-0856F3827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732240" y="1350174"/>
              <a:ext cx="1262308" cy="1296424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6A70F96-AAC0-44EB-BEC4-BE03D907FC80}"/>
                </a:ext>
              </a:extLst>
            </p:cNvPr>
            <p:cNvSpPr/>
            <p:nvPr/>
          </p:nvSpPr>
          <p:spPr>
            <a:xfrm>
              <a:off x="5688696" y="1805250"/>
              <a:ext cx="9220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latin typeface="Times New Roman" panose="02020603050405020304" pitchFamily="18" charset="0"/>
                </a:rPr>
                <a:t>At Rest</a:t>
              </a:r>
              <a:endParaRPr lang="en-US" b="1" dirty="0"/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CC616CC1-766F-41FE-A704-F233AA8A1141}"/>
              </a:ext>
            </a:extLst>
          </p:cNvPr>
          <p:cNvSpPr/>
          <p:nvPr/>
        </p:nvSpPr>
        <p:spPr>
          <a:xfrm>
            <a:off x="5805459" y="3272604"/>
            <a:ext cx="8052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latin typeface="Times New Roman" panose="02020603050405020304" pitchFamily="18" charset="0"/>
              </a:rPr>
              <a:t>Under Shear</a:t>
            </a:r>
          </a:p>
        </p:txBody>
      </p:sp>
    </p:spTree>
    <p:extLst>
      <p:ext uri="{BB962C8B-B14F-4D97-AF65-F5344CB8AC3E}">
        <p14:creationId xmlns:p14="http://schemas.microsoft.com/office/powerpoint/2010/main" val="352705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색종이 상자">
  <a:themeElements>
    <a:clrScheme name="색종이 상자 1">
      <a:dk1>
        <a:srgbClr val="000000"/>
      </a:dk1>
      <a:lt1>
        <a:srgbClr val="FFFFFF"/>
      </a:lt1>
      <a:dk2>
        <a:srgbClr val="CC6600"/>
      </a:dk2>
      <a:lt2>
        <a:srgbClr val="F5B363"/>
      </a:lt2>
      <a:accent1>
        <a:srgbClr val="EB933B"/>
      </a:accent1>
      <a:accent2>
        <a:srgbClr val="F3C917"/>
      </a:accent2>
      <a:accent3>
        <a:srgbClr val="FFFFFF"/>
      </a:accent3>
      <a:accent4>
        <a:srgbClr val="000000"/>
      </a:accent4>
      <a:accent5>
        <a:srgbClr val="F3C8AF"/>
      </a:accent5>
      <a:accent6>
        <a:srgbClr val="DCB614"/>
      </a:accent6>
      <a:hlink>
        <a:srgbClr val="BB9321"/>
      </a:hlink>
      <a:folHlink>
        <a:srgbClr val="F1E785"/>
      </a:folHlink>
    </a:clrScheme>
    <a:fontScheme name="색종이 상자">
      <a:majorFont>
        <a:latin typeface="Times New Roman"/>
        <a:ea typeface="굴림"/>
        <a:cs typeface="Arial"/>
      </a:majorFont>
      <a:minorFont>
        <a:latin typeface="Times New Roman"/>
        <a:ea typeface="굴림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색종이 상자 1">
        <a:dk1>
          <a:srgbClr val="000000"/>
        </a:dk1>
        <a:lt1>
          <a:srgbClr val="FFFFFF"/>
        </a:lt1>
        <a:dk2>
          <a:srgbClr val="CC6600"/>
        </a:dk2>
        <a:lt2>
          <a:srgbClr val="F5B363"/>
        </a:lt2>
        <a:accent1>
          <a:srgbClr val="EB933B"/>
        </a:accent1>
        <a:accent2>
          <a:srgbClr val="F3C917"/>
        </a:accent2>
        <a:accent3>
          <a:srgbClr val="FFFFFF"/>
        </a:accent3>
        <a:accent4>
          <a:srgbClr val="000000"/>
        </a:accent4>
        <a:accent5>
          <a:srgbClr val="F3C8AF"/>
        </a:accent5>
        <a:accent6>
          <a:srgbClr val="DCB614"/>
        </a:accent6>
        <a:hlink>
          <a:srgbClr val="BB9321"/>
        </a:hlink>
        <a:folHlink>
          <a:srgbClr val="F1E7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2">
        <a:dk1>
          <a:srgbClr val="000000"/>
        </a:dk1>
        <a:lt1>
          <a:srgbClr val="FFFFFF"/>
        </a:lt1>
        <a:dk2>
          <a:srgbClr val="7EA93F"/>
        </a:dk2>
        <a:lt2>
          <a:srgbClr val="C1D078"/>
        </a:lt2>
        <a:accent1>
          <a:srgbClr val="A3BC5E"/>
        </a:accent1>
        <a:accent2>
          <a:srgbClr val="DEA866"/>
        </a:accent2>
        <a:accent3>
          <a:srgbClr val="FFFFFF"/>
        </a:accent3>
        <a:accent4>
          <a:srgbClr val="000000"/>
        </a:accent4>
        <a:accent5>
          <a:srgbClr val="CEDAB6"/>
        </a:accent5>
        <a:accent6>
          <a:srgbClr val="C9985C"/>
        </a:accent6>
        <a:hlink>
          <a:srgbClr val="B65A22"/>
        </a:hlink>
        <a:folHlink>
          <a:srgbClr val="EACB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3">
        <a:dk1>
          <a:srgbClr val="000000"/>
        </a:dk1>
        <a:lt1>
          <a:srgbClr val="FFFFFF"/>
        </a:lt1>
        <a:dk2>
          <a:srgbClr val="D56755"/>
        </a:dk2>
        <a:lt2>
          <a:srgbClr val="F6C6C6"/>
        </a:lt2>
        <a:accent1>
          <a:srgbClr val="EC9780"/>
        </a:accent1>
        <a:accent2>
          <a:srgbClr val="ECA958"/>
        </a:accent2>
        <a:accent3>
          <a:srgbClr val="FFFFFF"/>
        </a:accent3>
        <a:accent4>
          <a:srgbClr val="000000"/>
        </a:accent4>
        <a:accent5>
          <a:srgbClr val="F4C9C0"/>
        </a:accent5>
        <a:accent6>
          <a:srgbClr val="D6994F"/>
        </a:accent6>
        <a:hlink>
          <a:srgbClr val="D97131"/>
        </a:hlink>
        <a:folHlink>
          <a:srgbClr val="F7CD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4">
        <a:dk1>
          <a:srgbClr val="000000"/>
        </a:dk1>
        <a:lt1>
          <a:srgbClr val="FFFFFF"/>
        </a:lt1>
        <a:dk2>
          <a:srgbClr val="990000"/>
        </a:dk2>
        <a:lt2>
          <a:srgbClr val="FDBDBB"/>
        </a:lt2>
        <a:accent1>
          <a:srgbClr val="DC4E4E"/>
        </a:accent1>
        <a:accent2>
          <a:srgbClr val="5984EF"/>
        </a:accent2>
        <a:accent3>
          <a:srgbClr val="FFFFFF"/>
        </a:accent3>
        <a:accent4>
          <a:srgbClr val="000000"/>
        </a:accent4>
        <a:accent5>
          <a:srgbClr val="EBB2B2"/>
        </a:accent5>
        <a:accent6>
          <a:srgbClr val="5077D9"/>
        </a:accent6>
        <a:hlink>
          <a:srgbClr val="1E44AE"/>
        </a:hlink>
        <a:folHlink>
          <a:srgbClr val="BDD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5">
        <a:dk1>
          <a:srgbClr val="000000"/>
        </a:dk1>
        <a:lt1>
          <a:srgbClr val="FFFFFF"/>
        </a:lt1>
        <a:dk2>
          <a:srgbClr val="1475A6"/>
        </a:dk2>
        <a:lt2>
          <a:srgbClr val="B9D4F7"/>
        </a:lt2>
        <a:accent1>
          <a:srgbClr val="69B0D7"/>
        </a:accent1>
        <a:accent2>
          <a:srgbClr val="51C5BF"/>
        </a:accent2>
        <a:accent3>
          <a:srgbClr val="FFFFFF"/>
        </a:accent3>
        <a:accent4>
          <a:srgbClr val="000000"/>
        </a:accent4>
        <a:accent5>
          <a:srgbClr val="B9D4E8"/>
        </a:accent5>
        <a:accent6>
          <a:srgbClr val="49B2AD"/>
        </a:accent6>
        <a:hlink>
          <a:srgbClr val="2F8C93"/>
        </a:hlink>
        <a:folHlink>
          <a:srgbClr val="9BE7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6">
        <a:dk1>
          <a:srgbClr val="000000"/>
        </a:dk1>
        <a:lt1>
          <a:srgbClr val="FFFFFF"/>
        </a:lt1>
        <a:dk2>
          <a:srgbClr val="A60000"/>
        </a:dk2>
        <a:lt2>
          <a:srgbClr val="FDC4C3"/>
        </a:lt2>
        <a:accent1>
          <a:srgbClr val="DB664F"/>
        </a:accent1>
        <a:accent2>
          <a:srgbClr val="76BAD2"/>
        </a:accent2>
        <a:accent3>
          <a:srgbClr val="FFFFFF"/>
        </a:accent3>
        <a:accent4>
          <a:srgbClr val="000000"/>
        </a:accent4>
        <a:accent5>
          <a:srgbClr val="EAB8B2"/>
        </a:accent5>
        <a:accent6>
          <a:srgbClr val="6AA8BE"/>
        </a:accent6>
        <a:hlink>
          <a:srgbClr val="30789C"/>
        </a:hlink>
        <a:folHlink>
          <a:srgbClr val="BCDAF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7">
        <a:dk1>
          <a:srgbClr val="000000"/>
        </a:dk1>
        <a:lt1>
          <a:srgbClr val="FFFFFF"/>
        </a:lt1>
        <a:dk2>
          <a:srgbClr val="B57901"/>
        </a:dk2>
        <a:lt2>
          <a:srgbClr val="FFE149"/>
        </a:lt2>
        <a:accent1>
          <a:srgbClr val="F3BF01"/>
        </a:accent1>
        <a:accent2>
          <a:srgbClr val="F37C0F"/>
        </a:accent2>
        <a:accent3>
          <a:srgbClr val="FFFFFF"/>
        </a:accent3>
        <a:accent4>
          <a:srgbClr val="000000"/>
        </a:accent4>
        <a:accent5>
          <a:srgbClr val="F8DCAA"/>
        </a:accent5>
        <a:accent6>
          <a:srgbClr val="DC700C"/>
        </a:accent6>
        <a:hlink>
          <a:srgbClr val="C35219"/>
        </a:hlink>
        <a:folHlink>
          <a:srgbClr val="EEC19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색종이 상자 8">
        <a:dk1>
          <a:srgbClr val="000000"/>
        </a:dk1>
        <a:lt1>
          <a:srgbClr val="FFFFFF"/>
        </a:lt1>
        <a:dk2>
          <a:srgbClr val="777777"/>
        </a:dk2>
        <a:lt2>
          <a:srgbClr val="DDDDDD"/>
        </a:lt2>
        <a:accent1>
          <a:srgbClr val="B2B2B2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878787"/>
        </a:accent6>
        <a:hlink>
          <a:srgbClr val="777777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색종이 상자 1">
    <a:dk1>
      <a:srgbClr val="000000"/>
    </a:dk1>
    <a:lt1>
      <a:srgbClr val="FFFFFF"/>
    </a:lt1>
    <a:dk2>
      <a:srgbClr val="CC6600"/>
    </a:dk2>
    <a:lt2>
      <a:srgbClr val="F5B363"/>
    </a:lt2>
    <a:accent1>
      <a:srgbClr val="EB933B"/>
    </a:accent1>
    <a:accent2>
      <a:srgbClr val="F3C917"/>
    </a:accent2>
    <a:accent3>
      <a:srgbClr val="FFFFFF"/>
    </a:accent3>
    <a:accent4>
      <a:srgbClr val="000000"/>
    </a:accent4>
    <a:accent5>
      <a:srgbClr val="F3C8AF"/>
    </a:accent5>
    <a:accent6>
      <a:srgbClr val="DCB614"/>
    </a:accent6>
    <a:hlink>
      <a:srgbClr val="BB9321"/>
    </a:hlink>
    <a:folHlink>
      <a:srgbClr val="F1E78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9814</TotalTime>
  <Words>1611</Words>
  <Application>Microsoft Office PowerPoint</Application>
  <PresentationFormat>On-screen Show (4:3)</PresentationFormat>
  <Paragraphs>116</Paragraphs>
  <Slides>30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7" baseType="lpstr">
      <vt:lpstr>Gulim</vt:lpstr>
      <vt:lpstr>Arial</vt:lpstr>
      <vt:lpstr>Times New Roman</vt:lpstr>
      <vt:lpstr>TimesTen-Roman</vt:lpstr>
      <vt:lpstr>Wingdings</vt:lpstr>
      <vt:lpstr>색종이 상자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Viscoplastic Fluids</vt:lpstr>
      <vt:lpstr>Origin of Viscoplasticity</vt:lpstr>
      <vt:lpstr>Viscoplastic Fluids: Drilling Mud</vt:lpstr>
      <vt:lpstr>Viscoplastic Fluids: Modeling</vt:lpstr>
      <vt:lpstr>Viscoplastic Fluids: Modeling of Complex Flows</vt:lpstr>
      <vt:lpstr>Viscoplastic Fluids: Modeling of Complex Flows</vt:lpstr>
      <vt:lpstr>Viscoplastic Fluids: Modeling of Complex Flows</vt:lpstr>
      <vt:lpstr>Viscoplastic Fluids: Modeling of Complex Flows</vt:lpstr>
      <vt:lpstr>Viscoplastic Fluids: Modeling of Complex Flows, Principles For Correct Velocity and Stress Fields</vt:lpstr>
      <vt:lpstr>Time-Dependent Fluids</vt:lpstr>
      <vt:lpstr>Time-Dependent Fluids</vt:lpstr>
      <vt:lpstr>Time-Dependent Fluids</vt:lpstr>
      <vt:lpstr>Time-Dependent Fluids: Modeling</vt:lpstr>
      <vt:lpstr>PowerPoint Presentation</vt:lpstr>
    </vt:vector>
  </TitlesOfParts>
  <Company>CNU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Chap. 9. Rheology of Dispersed System</dc:title>
  <dc:creator>오인준</dc:creator>
  <cp:lastModifiedBy>Mahmood Norouzi</cp:lastModifiedBy>
  <cp:revision>609</cp:revision>
  <dcterms:created xsi:type="dcterms:W3CDTF">2004-04-08T11:42:04Z</dcterms:created>
  <dcterms:modified xsi:type="dcterms:W3CDTF">2021-03-31T19:28:39Z</dcterms:modified>
</cp:coreProperties>
</file>