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61" autoAdjust="0"/>
    <p:restoredTop sz="94660"/>
  </p:normalViewPr>
  <p:slideViewPr>
    <p:cSldViewPr snapToGrid="0">
      <p:cViewPr varScale="1">
        <p:scale>
          <a:sx n="74" d="100"/>
          <a:sy n="74" d="100"/>
        </p:scale>
        <p:origin x="58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cursor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7643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/>
              <a:t>تعریف کرسر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l" rtl="0">
              <a:buNone/>
            </a:pPr>
            <a:r>
              <a:rPr lang="en-US" sz="2400" dirty="0"/>
              <a:t>Declare </a:t>
            </a:r>
            <a:r>
              <a:rPr lang="fa-IR" sz="2400" dirty="0" smtClean="0"/>
              <a:t>نام کرسر</a:t>
            </a:r>
            <a:r>
              <a:rPr lang="en-US" sz="2400" dirty="0" smtClean="0"/>
              <a:t> cursor</a:t>
            </a:r>
            <a:endParaRPr lang="en-US" sz="2400" dirty="0"/>
          </a:p>
          <a:p>
            <a:pPr marL="0" indent="0" algn="l" rtl="0">
              <a:buNone/>
            </a:pPr>
            <a:r>
              <a:rPr lang="en-US" sz="2400" dirty="0"/>
              <a:t>For</a:t>
            </a:r>
          </a:p>
          <a:p>
            <a:pPr marL="0" indent="0" algn="l" rtl="0">
              <a:buNone/>
            </a:pPr>
            <a:r>
              <a:rPr lang="en-US" sz="2400" dirty="0" smtClean="0"/>
              <a:t>Select …</a:t>
            </a:r>
          </a:p>
          <a:p>
            <a:pPr marL="0" indent="0" algn="l" rtl="0">
              <a:buNone/>
            </a:pPr>
            <a:endParaRPr lang="en-US" sz="2400" dirty="0"/>
          </a:p>
          <a:p>
            <a:pPr marL="0" indent="0" algn="r">
              <a:buNone/>
            </a:pPr>
            <a:r>
              <a:rPr lang="fa-IR" sz="2400" dirty="0" smtClean="0"/>
              <a:t>مثال</a:t>
            </a:r>
            <a:endParaRPr lang="en-US" sz="2400" dirty="0" smtClean="0"/>
          </a:p>
          <a:p>
            <a:pPr marL="0" indent="0" algn="l">
              <a:buNone/>
            </a:pPr>
            <a:r>
              <a:rPr lang="en-US" sz="2400" dirty="0"/>
              <a:t>DECLARE a CURSOR</a:t>
            </a:r>
          </a:p>
          <a:p>
            <a:pPr marL="0" indent="0" algn="l">
              <a:buNone/>
            </a:pPr>
            <a:r>
              <a:rPr lang="en-US" sz="2400" dirty="0" smtClean="0"/>
              <a:t>FOR</a:t>
            </a:r>
          </a:p>
          <a:p>
            <a:pPr marL="0" indent="0" algn="l">
              <a:buNone/>
            </a:pPr>
            <a:r>
              <a:rPr lang="fa-IR" sz="2400" dirty="0" smtClean="0"/>
              <a:t> </a:t>
            </a:r>
            <a:r>
              <a:rPr lang="en-US" sz="2400" dirty="0" smtClean="0"/>
              <a:t>SELECT * FROM STUD</a:t>
            </a:r>
            <a:r>
              <a:rPr lang="fa-IR" sz="2400" dirty="0" smtClean="0"/>
              <a:t> </a:t>
            </a: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396067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/>
              <a:t>پیمایش در کرسر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558636"/>
            <a:ext cx="8915400" cy="4352586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en-US" sz="2000" dirty="0"/>
              <a:t>OPEN a</a:t>
            </a:r>
          </a:p>
          <a:p>
            <a:pPr marL="0" indent="0" algn="l">
              <a:buNone/>
            </a:pPr>
            <a:r>
              <a:rPr lang="en-US" sz="2000" dirty="0">
                <a:solidFill>
                  <a:srgbClr val="C00000"/>
                </a:solidFill>
              </a:rPr>
              <a:t>FETCH</a:t>
            </a:r>
            <a:r>
              <a:rPr lang="en-US" sz="2000" dirty="0"/>
              <a:t> </a:t>
            </a:r>
            <a:r>
              <a:rPr lang="en-US" sz="2000" dirty="0">
                <a:solidFill>
                  <a:srgbClr val="7030A0"/>
                </a:solidFill>
              </a:rPr>
              <a:t>NEXT</a:t>
            </a:r>
            <a:r>
              <a:rPr lang="en-US" sz="2000" dirty="0"/>
              <a:t> FROM a</a:t>
            </a:r>
          </a:p>
          <a:p>
            <a:pPr marL="0" indent="0" algn="l">
              <a:buNone/>
            </a:pPr>
            <a:r>
              <a:rPr lang="en-US" sz="2000" dirty="0"/>
              <a:t>CLOSE a</a:t>
            </a:r>
          </a:p>
          <a:p>
            <a:pPr marL="0" indent="0" algn="l">
              <a:buNone/>
            </a:pPr>
            <a:r>
              <a:rPr lang="en-US" sz="2000" dirty="0"/>
              <a:t>DEALLOCATE a</a:t>
            </a:r>
          </a:p>
          <a:p>
            <a:pPr marL="0" indent="0" algn="l">
              <a:buNone/>
            </a:pP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274046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@@</a:t>
            </a:r>
            <a:r>
              <a:rPr lang="en-US" dirty="0" err="1" smtClean="0"/>
              <a:t>fetch_status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sz="2400" dirty="0" smtClean="0"/>
              <a:t>تا زمانی که کرسر با موفقیت به کار خود ادامه دهد این تابع مقدار صفر را برمی گرداند</a:t>
            </a:r>
          </a:p>
          <a:p>
            <a:endParaRPr lang="fa-IR" dirty="0"/>
          </a:p>
          <a:p>
            <a:pPr marL="0" indent="0" algn="l">
              <a:buNone/>
            </a:pPr>
            <a:r>
              <a:rPr lang="en-US" dirty="0"/>
              <a:t>OPEN a</a:t>
            </a:r>
          </a:p>
          <a:p>
            <a:pPr marL="0" indent="0" algn="l">
              <a:buNone/>
            </a:pPr>
            <a:r>
              <a:rPr lang="en-US" dirty="0"/>
              <a:t>FETCH NEXT FROM a</a:t>
            </a:r>
          </a:p>
          <a:p>
            <a:pPr marL="0" indent="0" algn="l">
              <a:buNone/>
            </a:pPr>
            <a:r>
              <a:rPr lang="en-US" dirty="0"/>
              <a:t>WHILE (@@FETCH_STATUS=0)</a:t>
            </a:r>
          </a:p>
          <a:p>
            <a:pPr marL="0" indent="0" algn="l">
              <a:buNone/>
            </a:pPr>
            <a:r>
              <a:rPr lang="en-US" dirty="0"/>
              <a:t>FETCH NEXT FROM a</a:t>
            </a:r>
          </a:p>
          <a:p>
            <a:pPr marL="0" indent="0" algn="l">
              <a:buNone/>
            </a:pPr>
            <a:r>
              <a:rPr lang="en-US" dirty="0"/>
              <a:t>CLOSE a</a:t>
            </a:r>
          </a:p>
          <a:p>
            <a:pPr marL="0" indent="0" algn="l">
              <a:buNone/>
            </a:pPr>
            <a:r>
              <a:rPr lang="en-US" dirty="0"/>
              <a:t>DEALLOCATE a</a:t>
            </a:r>
            <a:endParaRPr lang="fa-IR" dirty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653619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/>
              <a:t>SCROLL </a:t>
            </a:r>
            <a:r>
              <a:rPr lang="fa-IR" dirty="0" smtClean="0"/>
              <a:t>: حرکت دو طرفه در کرسر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sz="2400" dirty="0" smtClean="0"/>
              <a:t>مثال</a:t>
            </a:r>
            <a:r>
              <a:rPr lang="fa-IR" dirty="0" smtClean="0"/>
              <a:t>:</a:t>
            </a:r>
          </a:p>
          <a:p>
            <a:pPr marL="0" indent="0" algn="l">
              <a:buNone/>
            </a:pPr>
            <a:r>
              <a:rPr lang="en-US" sz="2000" dirty="0"/>
              <a:t>DECLARE a CURSOR </a:t>
            </a:r>
            <a:r>
              <a:rPr lang="en-US" sz="2000" dirty="0">
                <a:solidFill>
                  <a:srgbClr val="C00000"/>
                </a:solidFill>
              </a:rPr>
              <a:t>SCROLL</a:t>
            </a:r>
          </a:p>
          <a:p>
            <a:pPr marL="0" indent="0" algn="l">
              <a:buNone/>
            </a:pPr>
            <a:r>
              <a:rPr lang="en-US" sz="2000" dirty="0"/>
              <a:t>FOR</a:t>
            </a:r>
          </a:p>
          <a:p>
            <a:pPr marL="0" indent="0" algn="l">
              <a:buNone/>
            </a:pPr>
            <a:r>
              <a:rPr lang="en-US" sz="2000" dirty="0"/>
              <a:t>SELECT </a:t>
            </a:r>
            <a:r>
              <a:rPr lang="en-US" sz="2000" dirty="0" smtClean="0"/>
              <a:t>* </a:t>
            </a:r>
            <a:r>
              <a:rPr lang="en-US" sz="2000" dirty="0"/>
              <a:t>FROM </a:t>
            </a:r>
            <a:r>
              <a:rPr lang="en-US" sz="2000" dirty="0" smtClean="0"/>
              <a:t>STUD</a:t>
            </a:r>
            <a:endParaRPr lang="en-US" sz="2000" dirty="0"/>
          </a:p>
          <a:p>
            <a:pPr marL="0" indent="0" algn="l">
              <a:buNone/>
            </a:pPr>
            <a:r>
              <a:rPr lang="en-US" sz="2000" dirty="0"/>
              <a:t>OPEN a</a:t>
            </a:r>
          </a:p>
          <a:p>
            <a:pPr marL="0" indent="0" algn="l">
              <a:buNone/>
            </a:pPr>
            <a:r>
              <a:rPr lang="en-US" sz="2000" dirty="0"/>
              <a:t>FETCH NEXT FROM a</a:t>
            </a:r>
          </a:p>
          <a:p>
            <a:pPr marL="0" indent="0" algn="l">
              <a:buNone/>
            </a:pPr>
            <a:r>
              <a:rPr lang="en-US" sz="2000" dirty="0"/>
              <a:t>FETCH NEXT FROM a</a:t>
            </a:r>
          </a:p>
          <a:p>
            <a:pPr marL="0" indent="0" algn="l">
              <a:buNone/>
            </a:pPr>
            <a:r>
              <a:rPr lang="en-US" sz="2000" dirty="0" smtClean="0"/>
              <a:t>FETCH </a:t>
            </a:r>
            <a:r>
              <a:rPr lang="en-US" dirty="0">
                <a:solidFill>
                  <a:srgbClr val="C00000"/>
                </a:solidFill>
              </a:rPr>
              <a:t>PRIOR</a:t>
            </a:r>
            <a:r>
              <a:rPr lang="en-US" dirty="0"/>
              <a:t> </a:t>
            </a:r>
            <a:r>
              <a:rPr lang="en-US" sz="2000" dirty="0"/>
              <a:t>FROM a</a:t>
            </a:r>
          </a:p>
          <a:p>
            <a:pPr marL="0" indent="0" algn="l">
              <a:buNone/>
            </a:pPr>
            <a:r>
              <a:rPr lang="en-US" sz="2000" dirty="0"/>
              <a:t>CLOSE a</a:t>
            </a:r>
          </a:p>
          <a:p>
            <a:pPr marL="0" indent="0" algn="l">
              <a:buNone/>
            </a:pPr>
            <a:r>
              <a:rPr lang="en-US" sz="2000" dirty="0"/>
              <a:t>DEALLOCATE a</a:t>
            </a:r>
            <a:endParaRPr lang="fa-IR" sz="2000" dirty="0"/>
          </a:p>
        </p:txBody>
      </p:sp>
    </p:spTree>
    <p:extLst>
      <p:ext uri="{BB962C8B-B14F-4D97-AF65-F5344CB8AC3E}">
        <p14:creationId xmlns:p14="http://schemas.microsoft.com/office/powerpoint/2010/main" val="1022337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238375" y="5929314"/>
            <a:ext cx="8229600" cy="714375"/>
          </a:xfrm>
          <a:prstGeom prst="rect">
            <a:avLst/>
          </a:prstGeom>
        </p:spPr>
        <p:txBody>
          <a:bodyPr/>
          <a:lstStyle/>
          <a:p>
            <a:pPr algn="r" rtl="1">
              <a:defRPr/>
            </a:pPr>
            <a:endParaRPr lang="en-US" sz="32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ea typeface="+mj-ea"/>
              <a:cs typeface="B Titr" pitchFamily="2" charset="-78"/>
            </a:endParaRPr>
          </a:p>
        </p:txBody>
      </p:sp>
      <p:sp>
        <p:nvSpPr>
          <p:cNvPr id="3" name="Rectangle 1"/>
          <p:cNvSpPr txBox="1">
            <a:spLocks/>
          </p:cNvSpPr>
          <p:nvPr/>
        </p:nvSpPr>
        <p:spPr>
          <a:xfrm>
            <a:off x="2081213" y="642938"/>
            <a:ext cx="8229600" cy="571500"/>
          </a:xfrm>
          <a:prstGeom prst="rect">
            <a:avLst/>
          </a:prstGeom>
        </p:spPr>
        <p:txBody>
          <a:bodyPr>
            <a:normAutofit fontScale="90000"/>
          </a:bodyPr>
          <a:lstStyle>
            <a:extLst/>
          </a:lstStyle>
          <a:p>
            <a:pPr algn="r" rtl="1">
              <a:defRPr/>
            </a:pPr>
            <a:r>
              <a:rPr lang="fa-IR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j-ea"/>
                <a:cs typeface="B Titr" pitchFamily="2" charset="-78"/>
              </a:rPr>
              <a:t>فقط معدل دانشجویانی که در 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j-ea"/>
                <a:cs typeface="B Titr" pitchFamily="2" charset="-78"/>
              </a:rPr>
              <a:t>sec</a:t>
            </a:r>
            <a:r>
              <a:rPr lang="fa-IR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j-ea"/>
                <a:cs typeface="B Titr" pitchFamily="2" charset="-78"/>
              </a:rPr>
              <a:t> وجود دارند را به روز رسانی نمایید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ea typeface="+mj-ea"/>
              <a:cs typeface="B Titr" pitchFamily="2" charset="-78"/>
            </a:endParaRPr>
          </a:p>
        </p:txBody>
      </p:sp>
      <p:sp>
        <p:nvSpPr>
          <p:cNvPr id="31748" name="TextBox 3"/>
          <p:cNvSpPr txBox="1">
            <a:spLocks noChangeArrowheads="1"/>
          </p:cNvSpPr>
          <p:nvPr/>
        </p:nvSpPr>
        <p:spPr bwMode="auto">
          <a:xfrm>
            <a:off x="1952626" y="1241425"/>
            <a:ext cx="8215313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3587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3587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3587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3587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3587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sz="1200" dirty="0" smtClean="0">
                <a:latin typeface="Tahoma" panose="020B0604030504040204" pitchFamily="34" charset="0"/>
                <a:cs typeface="Tahoma" panose="020B0604030504040204" pitchFamily="34" charset="0"/>
              </a:rPr>
              <a:t>Declare @s </a:t>
            </a:r>
            <a:r>
              <a:rPr lang="en-US" sz="1200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int</a:t>
            </a:r>
            <a:endParaRPr lang="en-US" sz="1200" dirty="0" smtClean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en-US" sz="1200" dirty="0" smtClean="0">
                <a:latin typeface="Tahoma" panose="020B0604030504040204" pitchFamily="34" charset="0"/>
                <a:cs typeface="Tahoma" panose="020B0604030504040204" pitchFamily="34" charset="0"/>
              </a:rPr>
              <a:t>Declare </a:t>
            </a:r>
            <a:r>
              <a:rPr lang="en-US" sz="1200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stsec</a:t>
            </a:r>
            <a:r>
              <a:rPr lang="en-US" sz="1200" dirty="0" smtClean="0">
                <a:latin typeface="Tahoma" panose="020B0604030504040204" pitchFamily="34" charset="0"/>
                <a:cs typeface="Tahoma" panose="020B0604030504040204" pitchFamily="34" charset="0"/>
              </a:rPr>
              <a:t> cursor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sz="1200" dirty="0" smtClean="0">
                <a:latin typeface="Tahoma" panose="020B0604030504040204" pitchFamily="34" charset="0"/>
                <a:cs typeface="Tahoma" panose="020B0604030504040204" pitchFamily="34" charset="0"/>
              </a:rPr>
              <a:t>For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sz="1200" dirty="0" smtClean="0">
                <a:latin typeface="Tahoma" panose="020B0604030504040204" pitchFamily="34" charset="0"/>
                <a:cs typeface="Tahoma" panose="020B0604030504040204" pitchFamily="34" charset="0"/>
              </a:rPr>
              <a:t>Select </a:t>
            </a:r>
            <a:r>
              <a:rPr lang="en-US" sz="1200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dictinct</a:t>
            </a:r>
            <a:r>
              <a:rPr lang="en-US" sz="1200" dirty="0" smtClean="0">
                <a:latin typeface="Tahoma" panose="020B0604030504040204" pitchFamily="34" charset="0"/>
                <a:cs typeface="Tahoma" panose="020B0604030504040204" pitchFamily="34" charset="0"/>
              </a:rPr>
              <a:t> s# from sec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sz="1200" dirty="0" smtClean="0">
                <a:latin typeface="Tahoma" panose="020B0604030504040204" pitchFamily="34" charset="0"/>
                <a:cs typeface="Tahoma" panose="020B0604030504040204" pitchFamily="34" charset="0"/>
              </a:rPr>
              <a:t>Where score in not null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sz="1200" dirty="0" smtClean="0">
                <a:latin typeface="Tahoma" panose="020B0604030504040204" pitchFamily="34" charset="0"/>
                <a:cs typeface="Tahoma" panose="020B0604030504040204" pitchFamily="34" charset="0"/>
              </a:rPr>
              <a:t>Open  </a:t>
            </a:r>
            <a:r>
              <a:rPr lang="en-US" sz="1200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stsec</a:t>
            </a:r>
            <a:endParaRPr lang="en-US" sz="1200" dirty="0" smtClean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en-US" sz="1200" dirty="0" smtClean="0">
                <a:latin typeface="Tahoma" panose="020B0604030504040204" pitchFamily="34" charset="0"/>
                <a:cs typeface="Tahoma" panose="020B0604030504040204" pitchFamily="34" charset="0"/>
              </a:rPr>
              <a:t>Fetch </a:t>
            </a:r>
            <a:r>
              <a:rPr lang="en-US" sz="1200" dirty="0" smtClean="0">
                <a:latin typeface="Tahoma" panose="020B0604030504040204" pitchFamily="34" charset="0"/>
                <a:cs typeface="Tahoma" panose="020B0604030504040204" pitchFamily="34" charset="0"/>
              </a:rPr>
              <a:t>next from </a:t>
            </a:r>
            <a:r>
              <a:rPr lang="en-US" sz="1200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stsec</a:t>
            </a:r>
            <a:r>
              <a:rPr lang="en-US" sz="1200" dirty="0" smtClean="0">
                <a:latin typeface="Tahoma" panose="020B0604030504040204" pitchFamily="34" charset="0"/>
                <a:cs typeface="Tahoma" panose="020B0604030504040204" pitchFamily="34" charset="0"/>
              </a:rPr>
              <a:t>  into @s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sz="1200" dirty="0" smtClean="0">
                <a:latin typeface="Tahoma" panose="020B0604030504040204" pitchFamily="34" charset="0"/>
                <a:cs typeface="Tahoma" panose="020B0604030504040204" pitchFamily="34" charset="0"/>
              </a:rPr>
              <a:t>While (@@</a:t>
            </a:r>
            <a:r>
              <a:rPr lang="en-US" sz="1200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fetch_status</a:t>
            </a:r>
            <a:r>
              <a:rPr lang="en-US" sz="1200" dirty="0" smtClean="0">
                <a:latin typeface="Tahoma" panose="020B0604030504040204" pitchFamily="34" charset="0"/>
                <a:cs typeface="Tahoma" panose="020B0604030504040204" pitchFamily="34" charset="0"/>
              </a:rPr>
              <a:t>=0</a:t>
            </a:r>
            <a:r>
              <a:rPr lang="en-US" sz="1200" dirty="0" smtClean="0">
                <a:latin typeface="Tahoma" panose="020B0604030504040204" pitchFamily="34" charset="0"/>
                <a:cs typeface="Tahoma" panose="020B0604030504040204" pitchFamily="34" charset="0"/>
              </a:rPr>
              <a:t>)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sz="1200" dirty="0" smtClean="0">
                <a:latin typeface="Tahoma" panose="020B0604030504040204" pitchFamily="34" charset="0"/>
                <a:cs typeface="Tahoma" panose="020B0604030504040204" pitchFamily="34" charset="0"/>
              </a:rPr>
              <a:t>Begin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sz="1200" b="1" dirty="0">
                <a:latin typeface="Tahoma" panose="020B0604030504040204" pitchFamily="34" charset="0"/>
                <a:cs typeface="Tahoma" panose="020B0604030504040204" pitchFamily="34" charset="0"/>
              </a:rPr>
              <a:t>Update stud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sz="1200" b="1" dirty="0">
                <a:latin typeface="Tahoma" panose="020B0604030504040204" pitchFamily="34" charset="0"/>
                <a:cs typeface="Tahoma" panose="020B0604030504040204" pitchFamily="34" charset="0"/>
              </a:rPr>
              <a:t>Set </a:t>
            </a:r>
            <a:r>
              <a:rPr lang="en-US" sz="1200" b="1" dirty="0" err="1">
                <a:latin typeface="Tahoma" panose="020B0604030504040204" pitchFamily="34" charset="0"/>
                <a:cs typeface="Tahoma" panose="020B0604030504040204" pitchFamily="34" charset="0"/>
              </a:rPr>
              <a:t>ave</a:t>
            </a:r>
            <a:r>
              <a:rPr lang="en-US" sz="1200" b="1" dirty="0">
                <a:latin typeface="Tahoma" panose="020B0604030504040204" pitchFamily="34" charset="0"/>
                <a:cs typeface="Tahoma" panose="020B0604030504040204" pitchFamily="34" charset="0"/>
              </a:rPr>
              <a:t> = (select sum(score*unit)/sum(unit)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sz="1200" b="1" dirty="0">
                <a:latin typeface="Tahoma" panose="020B0604030504040204" pitchFamily="34" charset="0"/>
                <a:cs typeface="Tahoma" panose="020B0604030504040204" pitchFamily="34" charset="0"/>
              </a:rPr>
              <a:t>			from </a:t>
            </a:r>
            <a:r>
              <a:rPr lang="en-US" sz="1200" b="1" dirty="0" err="1">
                <a:latin typeface="Tahoma" panose="020B0604030504040204" pitchFamily="34" charset="0"/>
                <a:cs typeface="Tahoma" panose="020B0604030504040204" pitchFamily="34" charset="0"/>
              </a:rPr>
              <a:t>sec,crs</a:t>
            </a:r>
            <a:endParaRPr lang="en-US" sz="1200" b="1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en-US" sz="1200" b="1" dirty="0">
                <a:latin typeface="Tahoma" panose="020B0604030504040204" pitchFamily="34" charset="0"/>
                <a:cs typeface="Tahoma" panose="020B0604030504040204" pitchFamily="34" charset="0"/>
              </a:rPr>
              <a:t>			where </a:t>
            </a:r>
            <a:r>
              <a:rPr lang="en-US" sz="1200" b="1" dirty="0" err="1">
                <a:latin typeface="Tahoma" panose="020B0604030504040204" pitchFamily="34" charset="0"/>
                <a:cs typeface="Tahoma" panose="020B0604030504040204" pitchFamily="34" charset="0"/>
              </a:rPr>
              <a:t>sec.c</a:t>
            </a:r>
            <a:r>
              <a:rPr lang="en-US" sz="1200" b="1" dirty="0">
                <a:latin typeface="Tahoma" panose="020B0604030504040204" pitchFamily="34" charset="0"/>
                <a:cs typeface="Tahoma" panose="020B0604030504040204" pitchFamily="34" charset="0"/>
              </a:rPr>
              <a:t>#=</a:t>
            </a:r>
            <a:r>
              <a:rPr lang="en-US" sz="1200" b="1" dirty="0" err="1">
                <a:latin typeface="Tahoma" panose="020B0604030504040204" pitchFamily="34" charset="0"/>
                <a:cs typeface="Tahoma" panose="020B0604030504040204" pitchFamily="34" charset="0"/>
              </a:rPr>
              <a:t>crs.c</a:t>
            </a:r>
            <a:r>
              <a:rPr lang="en-US" sz="1200" b="1" dirty="0">
                <a:latin typeface="Tahoma" panose="020B0604030504040204" pitchFamily="34" charset="0"/>
                <a:cs typeface="Tahoma" panose="020B0604030504040204" pitchFamily="34" charset="0"/>
              </a:rPr>
              <a:t>#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sz="1200" b="1" dirty="0">
                <a:latin typeface="Tahoma" panose="020B0604030504040204" pitchFamily="34" charset="0"/>
                <a:cs typeface="Tahoma" panose="020B0604030504040204" pitchFamily="34" charset="0"/>
              </a:rPr>
              <a:t>			and </a:t>
            </a:r>
            <a:r>
              <a:rPr lang="en-US" sz="1200" b="1" dirty="0" err="1">
                <a:latin typeface="Tahoma" panose="020B0604030504040204" pitchFamily="34" charset="0"/>
                <a:cs typeface="Tahoma" panose="020B0604030504040204" pitchFamily="34" charset="0"/>
              </a:rPr>
              <a:t>sec.s</a:t>
            </a:r>
            <a:r>
              <a:rPr lang="en-US" sz="1200" b="1" dirty="0">
                <a:latin typeface="Tahoma" panose="020B0604030504040204" pitchFamily="34" charset="0"/>
                <a:cs typeface="Tahoma" panose="020B0604030504040204" pitchFamily="34" charset="0"/>
              </a:rPr>
              <a:t>#=</a:t>
            </a:r>
            <a:r>
              <a:rPr lang="en-US" sz="1200" b="1" dirty="0" err="1">
                <a:latin typeface="Tahoma" panose="020B0604030504040204" pitchFamily="34" charset="0"/>
                <a:cs typeface="Tahoma" panose="020B0604030504040204" pitchFamily="34" charset="0"/>
              </a:rPr>
              <a:t>stud.s</a:t>
            </a:r>
            <a:r>
              <a:rPr lang="en-US" sz="1200" b="1" dirty="0">
                <a:latin typeface="Tahoma" panose="020B0604030504040204" pitchFamily="34" charset="0"/>
                <a:cs typeface="Tahoma" panose="020B0604030504040204" pitchFamily="34" charset="0"/>
              </a:rPr>
              <a:t>#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sz="1200" b="1" dirty="0">
                <a:latin typeface="Tahoma" panose="020B0604030504040204" pitchFamily="34" charset="0"/>
                <a:cs typeface="Tahoma" panose="020B0604030504040204" pitchFamily="34" charset="0"/>
              </a:rPr>
              <a:t>			and score is not null)</a:t>
            </a:r>
            <a:endParaRPr lang="fa-IR" sz="1200" b="1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en-US" sz="1200" dirty="0" smtClean="0">
                <a:latin typeface="Tahoma" panose="020B0604030504040204" pitchFamily="34" charset="0"/>
                <a:cs typeface="Tahoma" panose="020B0604030504040204" pitchFamily="34" charset="0"/>
              </a:rPr>
              <a:t>Where s</a:t>
            </a:r>
            <a:r>
              <a:rPr lang="en-US" sz="1200" dirty="0">
                <a:latin typeface="Tahoma" panose="020B0604030504040204" pitchFamily="34" charset="0"/>
                <a:cs typeface="Tahoma" panose="020B0604030504040204" pitchFamily="34" charset="0"/>
              </a:rPr>
              <a:t>#=@</a:t>
            </a:r>
            <a:r>
              <a:rPr lang="en-US" sz="1200" dirty="0" smtClean="0">
                <a:latin typeface="Tahoma" panose="020B0604030504040204" pitchFamily="34" charset="0"/>
                <a:cs typeface="Tahoma" panose="020B0604030504040204" pitchFamily="34" charset="0"/>
              </a:rPr>
              <a:t>s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sz="1200" smtClean="0">
                <a:latin typeface="Tahoma" panose="020B0604030504040204" pitchFamily="34" charset="0"/>
                <a:cs typeface="Tahoma" panose="020B0604030504040204" pitchFamily="34" charset="0"/>
              </a:rPr>
              <a:t>Fetch </a:t>
            </a:r>
            <a:r>
              <a:rPr lang="en-US" sz="1200" dirty="0">
                <a:latin typeface="Tahoma" panose="020B0604030504040204" pitchFamily="34" charset="0"/>
                <a:cs typeface="Tahoma" panose="020B0604030504040204" pitchFamily="34" charset="0"/>
              </a:rPr>
              <a:t>next from </a:t>
            </a:r>
            <a:r>
              <a:rPr lang="en-US" sz="1200" dirty="0" err="1">
                <a:latin typeface="Tahoma" panose="020B0604030504040204" pitchFamily="34" charset="0"/>
                <a:cs typeface="Tahoma" panose="020B0604030504040204" pitchFamily="34" charset="0"/>
              </a:rPr>
              <a:t>stsec</a:t>
            </a:r>
            <a:r>
              <a:rPr lang="en-US" sz="1200" dirty="0">
                <a:latin typeface="Tahoma" panose="020B0604030504040204" pitchFamily="34" charset="0"/>
                <a:cs typeface="Tahoma" panose="020B0604030504040204" pitchFamily="34" charset="0"/>
              </a:rPr>
              <a:t>  into @</a:t>
            </a:r>
            <a:r>
              <a:rPr lang="en-US" sz="1200" dirty="0" smtClean="0">
                <a:latin typeface="Tahoma" panose="020B0604030504040204" pitchFamily="34" charset="0"/>
                <a:cs typeface="Tahoma" panose="020B0604030504040204" pitchFamily="34" charset="0"/>
              </a:rPr>
              <a:t>s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sz="1200" dirty="0" smtClean="0">
                <a:latin typeface="Tahoma" panose="020B0604030504040204" pitchFamily="34" charset="0"/>
                <a:cs typeface="Tahoma" panose="020B0604030504040204" pitchFamily="34" charset="0"/>
              </a:rPr>
              <a:t>End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sz="1200" dirty="0" smtClean="0">
                <a:latin typeface="Tahoma" panose="020B0604030504040204" pitchFamily="34" charset="0"/>
                <a:cs typeface="Tahoma" panose="020B0604030504040204" pitchFamily="34" charset="0"/>
              </a:rPr>
              <a:t>Close </a:t>
            </a:r>
            <a:r>
              <a:rPr lang="en-US" sz="1200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stsec</a:t>
            </a:r>
            <a:endParaRPr lang="en-US" sz="1200" dirty="0" smtClean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en-US" sz="1200" dirty="0" smtClean="0">
                <a:latin typeface="Tahoma" panose="020B0604030504040204" pitchFamily="34" charset="0"/>
                <a:cs typeface="Tahoma" panose="020B0604030504040204" pitchFamily="34" charset="0"/>
              </a:rPr>
              <a:t>Deallocate </a:t>
            </a:r>
            <a:r>
              <a:rPr lang="en-US" sz="1200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stsec</a:t>
            </a:r>
            <a:endParaRPr lang="en-US" sz="12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1615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152</TotalTime>
  <Words>164</Words>
  <Application>Microsoft Office PowerPoint</Application>
  <PresentationFormat>Widescreen</PresentationFormat>
  <Paragraphs>56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Arial Black</vt:lpstr>
      <vt:lpstr>B Titr</vt:lpstr>
      <vt:lpstr>Century Gothic</vt:lpstr>
      <vt:lpstr>Tahoma</vt:lpstr>
      <vt:lpstr>Wingdings 3</vt:lpstr>
      <vt:lpstr>Wisp</vt:lpstr>
      <vt:lpstr>cursor</vt:lpstr>
      <vt:lpstr>تعریف کرسر</vt:lpstr>
      <vt:lpstr>پیمایش در کرسر</vt:lpstr>
      <vt:lpstr>@@fetch_status</vt:lpstr>
      <vt:lpstr>SCROLL : حرکت دو طرفه در کرسر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cursor</dc:title>
  <dc:creator>Mohsen</dc:creator>
  <cp:lastModifiedBy>Windows User</cp:lastModifiedBy>
  <cp:revision>10</cp:revision>
  <dcterms:created xsi:type="dcterms:W3CDTF">2015-05-06T03:23:21Z</dcterms:created>
  <dcterms:modified xsi:type="dcterms:W3CDTF">2018-05-13T10:16:41Z</dcterms:modified>
</cp:coreProperties>
</file>