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xls" ContentType="application/vnd.ms-excel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36"/>
  </p:notesMasterIdLst>
  <p:sldIdLst>
    <p:sldId id="257" r:id="rId2"/>
    <p:sldId id="282" r:id="rId3"/>
    <p:sldId id="258" r:id="rId4"/>
    <p:sldId id="259" r:id="rId5"/>
    <p:sldId id="260" r:id="rId6"/>
    <p:sldId id="261" r:id="rId7"/>
    <p:sldId id="262" r:id="rId8"/>
    <p:sldId id="263" r:id="rId9"/>
    <p:sldId id="299" r:id="rId10"/>
    <p:sldId id="300" r:id="rId11"/>
    <p:sldId id="301" r:id="rId12"/>
    <p:sldId id="302" r:id="rId13"/>
    <p:sldId id="303" r:id="rId14"/>
    <p:sldId id="264" r:id="rId15"/>
    <p:sldId id="265" r:id="rId16"/>
    <p:sldId id="266" r:id="rId17"/>
    <p:sldId id="267" r:id="rId18"/>
    <p:sldId id="269" r:id="rId19"/>
    <p:sldId id="268" r:id="rId20"/>
    <p:sldId id="270" r:id="rId21"/>
    <p:sldId id="271" r:id="rId22"/>
    <p:sldId id="272" r:id="rId23"/>
    <p:sldId id="273" r:id="rId24"/>
    <p:sldId id="275" r:id="rId25"/>
    <p:sldId id="283" r:id="rId26"/>
    <p:sldId id="284" r:id="rId27"/>
    <p:sldId id="292" r:id="rId28"/>
    <p:sldId id="293" r:id="rId29"/>
    <p:sldId id="294" r:id="rId30"/>
    <p:sldId id="295" r:id="rId31"/>
    <p:sldId id="296" r:id="rId32"/>
    <p:sldId id="297" r:id="rId33"/>
    <p:sldId id="298" r:id="rId34"/>
    <p:sldId id="281" r:id="rId3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E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352" autoAdjust="0"/>
  </p:normalViewPr>
  <p:slideViewPr>
    <p:cSldViewPr>
      <p:cViewPr varScale="1">
        <p:scale>
          <a:sx n="71" d="100"/>
          <a:sy n="71" d="100"/>
        </p:scale>
        <p:origin x="-135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image" Target="../media/image7.e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image" Target="../media/image12.e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image" Target="../media/image14.e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Relationship Id="rId4" Type="http://schemas.openxmlformats.org/officeDocument/2006/relationships/image" Target="../media/image20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Relationship Id="rId4" Type="http://schemas.openxmlformats.org/officeDocument/2006/relationships/image" Target="../media/image2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C60456-7D63-488B-980F-B2AAC87D5336}" type="datetimeFigureOut">
              <a:rPr lang="en-US" smtClean="0"/>
              <a:pPr/>
              <a:t>3/4/2024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AA251B-D025-43E5-A97C-A95A0A46695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75745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AB815C-2F0C-433B-B7C1-B42B99790BC1}" type="slidenum">
              <a:rPr lang="en-CA" smtClean="0"/>
              <a:pPr/>
              <a:t>9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3170380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6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AEE760F-5FD1-47CB-A840-382B5C4FE5A5}" type="slidenum">
              <a:rPr lang="ar-SA"/>
              <a:pPr/>
              <a:t>29</a:t>
            </a:fld>
            <a:endParaRPr lang="en-US"/>
          </a:p>
        </p:txBody>
      </p:sp>
      <p:sp>
        <p:nvSpPr>
          <p:cNvPr id="3266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2719388" y="1250950"/>
            <a:ext cx="8877301" cy="6657975"/>
          </a:xfrm>
          <a:ln/>
        </p:spPr>
      </p:sp>
      <p:sp>
        <p:nvSpPr>
          <p:cNvPr id="3266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4988"/>
            <a:ext cx="5486400" cy="4113212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7226493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7A400E7-8FED-48DE-99FB-3A788058D237}" type="slidenum">
              <a:rPr lang="ar-SA"/>
              <a:pPr/>
              <a:t>30</a:t>
            </a:fld>
            <a:endParaRPr lang="en-US"/>
          </a:p>
        </p:txBody>
      </p:sp>
      <p:sp>
        <p:nvSpPr>
          <p:cNvPr id="327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2719388" y="1250950"/>
            <a:ext cx="8877301" cy="6657975"/>
          </a:xfrm>
          <a:ln/>
        </p:spPr>
      </p:sp>
      <p:sp>
        <p:nvSpPr>
          <p:cNvPr id="3276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4988"/>
            <a:ext cx="5486400" cy="4113212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31265802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7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BFD398F-E28B-450A-AA19-5F6801CDB4F3}" type="slidenum">
              <a:rPr lang="ar-SA"/>
              <a:pPr/>
              <a:t>31</a:t>
            </a:fld>
            <a:endParaRPr lang="en-US"/>
          </a:p>
        </p:txBody>
      </p:sp>
      <p:sp>
        <p:nvSpPr>
          <p:cNvPr id="3287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2719388" y="1250950"/>
            <a:ext cx="8877301" cy="6657975"/>
          </a:xfrm>
          <a:ln/>
        </p:spPr>
      </p:sp>
      <p:sp>
        <p:nvSpPr>
          <p:cNvPr id="3287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4988"/>
            <a:ext cx="5486400" cy="4113212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44974279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C0BC2BC-05B4-421C-9D7A-0955A3E35A78}" type="slidenum">
              <a:rPr lang="ar-SA"/>
              <a:pPr/>
              <a:t>32</a:t>
            </a:fld>
            <a:endParaRPr lang="en-US"/>
          </a:p>
        </p:txBody>
      </p:sp>
      <p:sp>
        <p:nvSpPr>
          <p:cNvPr id="3297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2719388" y="1250950"/>
            <a:ext cx="8877301" cy="6657975"/>
          </a:xfrm>
          <a:ln/>
        </p:spPr>
      </p:sp>
      <p:sp>
        <p:nvSpPr>
          <p:cNvPr id="3297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4988"/>
            <a:ext cx="5486400" cy="4113212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84086520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7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928E0F3-48FE-4D8F-9ADB-25AF28E52520}" type="slidenum">
              <a:rPr lang="ar-SA"/>
              <a:pPr/>
              <a:t>33</a:t>
            </a:fld>
            <a:endParaRPr lang="en-US"/>
          </a:p>
        </p:txBody>
      </p:sp>
      <p:sp>
        <p:nvSpPr>
          <p:cNvPr id="3307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2719388" y="1250950"/>
            <a:ext cx="8877301" cy="6657975"/>
          </a:xfrm>
          <a:ln/>
        </p:spPr>
      </p:sp>
      <p:sp>
        <p:nvSpPr>
          <p:cNvPr id="3307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4988"/>
            <a:ext cx="5486400" cy="4113212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7472343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9FEAC3-CDB7-497D-A868-E2EC97589137}" type="slidenum">
              <a:rPr lang="en-CA" smtClean="0"/>
              <a:pPr/>
              <a:t>10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3835159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9FEAC3-CDB7-497D-A868-E2EC97589137}" type="slidenum">
              <a:rPr lang="en-CA" smtClean="0"/>
              <a:pPr/>
              <a:t>11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456373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9FEAC3-CDB7-497D-A868-E2EC97589137}" type="slidenum">
              <a:rPr lang="en-CA" smtClean="0"/>
              <a:pPr/>
              <a:t>12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0871250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9FEAC3-CDB7-497D-A868-E2EC97589137}" type="slidenum">
              <a:rPr lang="en-CA" smtClean="0"/>
              <a:pPr/>
              <a:t>13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4732551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AB815C-2F0C-433B-B7C1-B42B99790BC1}" type="slidenum">
              <a:rPr lang="en-CA" smtClean="0"/>
              <a:pPr/>
              <a:t>25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10567100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AB815C-2F0C-433B-B7C1-B42B99790BC1}" type="slidenum">
              <a:rPr lang="en-CA" smtClean="0"/>
              <a:pPr/>
              <a:t>26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60258905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6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B04E1BB-B93C-45FD-A316-4A85A8875F03}" type="slidenum">
              <a:rPr lang="ar-SA"/>
              <a:pPr/>
              <a:t>27</a:t>
            </a:fld>
            <a:endParaRPr lang="en-US"/>
          </a:p>
        </p:txBody>
      </p:sp>
      <p:sp>
        <p:nvSpPr>
          <p:cNvPr id="324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2719388" y="1250950"/>
            <a:ext cx="8877301" cy="6657975"/>
          </a:xfrm>
          <a:ln/>
        </p:spPr>
      </p:sp>
      <p:sp>
        <p:nvSpPr>
          <p:cNvPr id="3246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4988"/>
            <a:ext cx="5486400" cy="4113212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17719733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6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C3EB57B-06C2-4E88-B1AC-9C46F944CACB}" type="slidenum">
              <a:rPr lang="ar-SA"/>
              <a:pPr/>
              <a:t>28</a:t>
            </a:fld>
            <a:endParaRPr lang="en-US"/>
          </a:p>
        </p:txBody>
      </p:sp>
      <p:sp>
        <p:nvSpPr>
          <p:cNvPr id="3256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2719388" y="1250950"/>
            <a:ext cx="8877301" cy="6657975"/>
          </a:xfrm>
          <a:ln/>
        </p:spPr>
      </p:sp>
      <p:sp>
        <p:nvSpPr>
          <p:cNvPr id="3256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4988"/>
            <a:ext cx="5486400" cy="4113212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251324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7772400" cy="4571999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8800" spc="-8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800600"/>
            <a:ext cx="6858000" cy="914400"/>
          </a:xfrm>
        </p:spPr>
        <p:txBody>
          <a:bodyPr/>
          <a:lstStyle>
            <a:lvl1pPr marL="0" indent="0" algn="l">
              <a:buNone/>
              <a:defRPr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B0E29-E8A7-4A77-99C1-A2B3D6C7AE92}" type="datetimeFigureOut">
              <a:rPr lang="en-US" smtClean="0"/>
              <a:pPr/>
              <a:t>3/4/2024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3DC32199-B965-400E-B155-CC0187E095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B0E29-E8A7-4A77-99C1-A2B3D6C7AE92}" type="datetimeFigureOut">
              <a:rPr lang="en-US" smtClean="0"/>
              <a:pPr/>
              <a:t>3/4/2024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32199-B965-400E-B155-CC0187E095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B0E29-E8A7-4A77-99C1-A2B3D6C7AE92}" type="datetimeFigureOut">
              <a:rPr lang="en-US" smtClean="0"/>
              <a:pPr/>
              <a:t>3/4/2024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32199-B965-400E-B155-CC0187E095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 rtl="1">
              <a:defRPr>
                <a:cs typeface="B Nazanin" panose="00000700000000000000" pitchFamily="2" charset="-78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algn="r" rtl="1">
              <a:defRPr>
                <a:cs typeface="B Nazanin" panose="00000700000000000000" pitchFamily="2" charset="-78"/>
              </a:defRPr>
            </a:lvl1pPr>
            <a:lvl2pPr algn="r" rtl="1">
              <a:defRPr>
                <a:cs typeface="B Nazanin" panose="00000700000000000000" pitchFamily="2" charset="-78"/>
              </a:defRPr>
            </a:lvl2pPr>
            <a:lvl3pPr algn="r" rtl="1">
              <a:defRPr>
                <a:cs typeface="B Nazanin" panose="00000700000000000000" pitchFamily="2" charset="-78"/>
              </a:defRPr>
            </a:lvl3pPr>
            <a:lvl4pPr algn="r" rtl="1">
              <a:defRPr>
                <a:cs typeface="B Nazanin" panose="00000700000000000000" pitchFamily="2" charset="-78"/>
              </a:defRPr>
            </a:lvl4pPr>
            <a:lvl5pPr algn="r" rtl="1">
              <a:defRPr>
                <a:cs typeface="B Nazanin" panose="00000700000000000000" pitchFamily="2" charset="-78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r" rtl="1">
              <a:defRPr>
                <a:cs typeface="B Nazanin" panose="00000700000000000000" pitchFamily="2" charset="-78"/>
              </a:defRPr>
            </a:lvl1pPr>
          </a:lstStyle>
          <a:p>
            <a:fld id="{E54B0E29-E8A7-4A77-99C1-A2B3D6C7AE92}" type="datetimeFigureOut">
              <a:rPr lang="en-US" smtClean="0"/>
              <a:pPr/>
              <a:t>3/4/2024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 rtl="1">
              <a:defRPr>
                <a:cs typeface="B Nazanin" panose="00000700000000000000" pitchFamily="2" charset="-78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 rtl="1">
              <a:defRPr>
                <a:cs typeface="B Nazanin" panose="00000700000000000000" pitchFamily="2" charset="-78"/>
              </a:defRPr>
            </a:lvl1pPr>
          </a:lstStyle>
          <a:p>
            <a:fld id="{3DC32199-B965-400E-B155-CC0187E095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47800"/>
            <a:ext cx="7772400" cy="4321175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8800" b="0" cap="all" spc="-8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8601"/>
            <a:ext cx="7772400" cy="1066800"/>
          </a:xfrm>
        </p:spPr>
        <p:txBody>
          <a:bodyPr anchor="b"/>
          <a:lstStyle>
            <a:lvl1pPr marL="0" indent="0">
              <a:buNone/>
              <a:defRPr sz="2000"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B0E29-E8A7-4A77-99C1-A2B3D6C7AE92}" type="datetimeFigureOut">
              <a:rPr lang="en-US" smtClean="0"/>
              <a:pPr/>
              <a:t>3/4/2024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DC32199-B965-400E-B155-CC0187E095C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1000128" y="4572000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3068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016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B0E29-E8A7-4A77-99C1-A2B3D6C7AE92}" type="datetimeFigureOut">
              <a:rPr lang="en-US" smtClean="0"/>
              <a:pPr/>
              <a:t>3/4/2024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32199-B965-400E-B155-CC0187E095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7632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sz="1800" b="0" cap="all" spc="10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27632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3208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lang="en-US" sz="1800" b="0" kern="1200" cap="all" spc="10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3208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B0E29-E8A7-4A77-99C1-A2B3D6C7AE92}" type="datetimeFigureOut">
              <a:rPr lang="en-US" smtClean="0"/>
              <a:pPr/>
              <a:t>3/4/2024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32199-B965-400E-B155-CC0187E095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B0E29-E8A7-4A77-99C1-A2B3D6C7AE92}" type="datetimeFigureOut">
              <a:rPr lang="en-US" smtClean="0"/>
              <a:pPr/>
              <a:t>3/4/2024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32199-B965-400E-B155-CC0187E095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B0E29-E8A7-4A77-99C1-A2B3D6C7AE92}" type="datetimeFigureOut">
              <a:rPr lang="en-US" smtClean="0"/>
              <a:pPr/>
              <a:t>3/4/2024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32199-B965-400E-B155-CC0187E095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00200"/>
            <a:ext cx="5111750" cy="44805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00200"/>
            <a:ext cx="3008313" cy="448056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B0E29-E8A7-4A77-99C1-A2B3D6C7AE92}" type="datetimeFigureOut">
              <a:rPr lang="en-US" smtClean="0"/>
              <a:pPr/>
              <a:t>3/4/2024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32199-B965-400E-B155-CC0187E095C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-1" y="0"/>
            <a:ext cx="9000877" cy="484632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715000"/>
            <a:ext cx="8153400" cy="457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B0E29-E8A7-4A77-99C1-A2B3D6C7AE92}" type="datetimeFigureOut">
              <a:rPr lang="en-US" smtClean="0"/>
              <a:pPr/>
              <a:t>3/4/2024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3DC32199-B965-400E-B155-CC0187E095C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4953000"/>
            <a:ext cx="8153400" cy="762000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76200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1"/>
            <a:ext cx="3429000" cy="304800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E54B0E29-E8A7-4A77-99C1-A2B3D6C7AE92}" type="datetimeFigureOut">
              <a:rPr lang="en-US" smtClean="0"/>
              <a:pPr/>
              <a:t>3/4/2024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92875"/>
            <a:ext cx="3429000" cy="28384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16200000">
            <a:off x="8227377" y="5885497"/>
            <a:ext cx="13157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 b="1">
                <a:solidFill>
                  <a:schemeClr val="tx2"/>
                </a:solidFill>
              </a:defRPr>
            </a:lvl1pPr>
          </a:lstStyle>
          <a:p>
            <a:fld id="{3DC32199-B965-400E-B155-CC0187E095C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9001124" y="0"/>
            <a:ext cx="142876" cy="1371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001124" y="1371600"/>
            <a:ext cx="142876" cy="5486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600" kern="1200" cap="all" spc="-6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spcAft>
          <a:spcPts val="600"/>
        </a:spcAft>
        <a:buFont typeface="Arial" pitchFamily="34" charset="0"/>
        <a:buNone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emf"/><Relationship Id="rId5" Type="http://schemas.openxmlformats.org/officeDocument/2006/relationships/oleObject" Target="../embeddings/Microsoft_Excel_97-2003_Worksheet1.xls"/><Relationship Id="rId4" Type="http://schemas.openxmlformats.org/officeDocument/2006/relationships/image" Target="../media/image4.em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6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8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7.emf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emf"/><Relationship Id="rId3" Type="http://schemas.openxmlformats.org/officeDocument/2006/relationships/oleObject" Target="../embeddings/oleObject5.bin"/><Relationship Id="rId7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0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9.w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3.emf"/><Relationship Id="rId5" Type="http://schemas.openxmlformats.org/officeDocument/2006/relationships/oleObject" Target="../embeddings/oleObject9.bin"/><Relationship Id="rId4" Type="http://schemas.openxmlformats.org/officeDocument/2006/relationships/image" Target="../media/image12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5.emf"/><Relationship Id="rId5" Type="http://schemas.openxmlformats.org/officeDocument/2006/relationships/oleObject" Target="../embeddings/Microsoft_Excel_97-2003_Worksheet2.xls"/><Relationship Id="rId4" Type="http://schemas.openxmlformats.org/officeDocument/2006/relationships/image" Target="../media/image14.emf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.bin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18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12.bin"/><Relationship Id="rId11" Type="http://schemas.openxmlformats.org/officeDocument/2006/relationships/image" Target="../media/image20.wmf"/><Relationship Id="rId5" Type="http://schemas.openxmlformats.org/officeDocument/2006/relationships/image" Target="../media/image17.wmf"/><Relationship Id="rId10" Type="http://schemas.openxmlformats.org/officeDocument/2006/relationships/oleObject" Target="../embeddings/oleObject14.bin"/><Relationship Id="rId4" Type="http://schemas.openxmlformats.org/officeDocument/2006/relationships/oleObject" Target="../embeddings/oleObject11.bin"/><Relationship Id="rId9" Type="http://schemas.openxmlformats.org/officeDocument/2006/relationships/image" Target="../media/image19.wmf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wmf"/><Relationship Id="rId3" Type="http://schemas.openxmlformats.org/officeDocument/2006/relationships/notesSlide" Target="../notesSlides/notesSlide7.xml"/><Relationship Id="rId7" Type="http://schemas.openxmlformats.org/officeDocument/2006/relationships/oleObject" Target="../embeddings/oleObject16.bin"/><Relationship Id="rId12" Type="http://schemas.openxmlformats.org/officeDocument/2006/relationships/image" Target="../media/image20.w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17.wmf"/><Relationship Id="rId11" Type="http://schemas.openxmlformats.org/officeDocument/2006/relationships/oleObject" Target="../embeddings/oleObject18.bin"/><Relationship Id="rId5" Type="http://schemas.openxmlformats.org/officeDocument/2006/relationships/oleObject" Target="../embeddings/oleObject15.bin"/><Relationship Id="rId10" Type="http://schemas.openxmlformats.org/officeDocument/2006/relationships/image" Target="../media/image19.wmf"/><Relationship Id="rId4" Type="http://schemas.openxmlformats.org/officeDocument/2006/relationships/image" Target="../media/image16.jpeg"/><Relationship Id="rId9" Type="http://schemas.openxmlformats.org/officeDocument/2006/relationships/oleObject" Target="../embeddings/oleObject17.bin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anchor="ctr"/>
          <a:lstStyle/>
          <a:p>
            <a:pPr algn="ctr" rtl="1"/>
            <a:r>
              <a:rPr lang="fa-IR" dirty="0" smtClean="0">
                <a:cs typeface="B Titr" pitchFamily="2" charset="-78"/>
              </a:rPr>
              <a:t>معماري کامپيوتر</a:t>
            </a:r>
            <a:endParaRPr lang="en-US" dirty="0">
              <a:cs typeface="B Titr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0" y="4800600"/>
            <a:ext cx="6560234" cy="1752600"/>
          </a:xfrm>
        </p:spPr>
        <p:txBody>
          <a:bodyPr>
            <a:normAutofit/>
          </a:bodyPr>
          <a:lstStyle/>
          <a:p>
            <a:pPr algn="ctr" rtl="1"/>
            <a:r>
              <a:rPr lang="fa-IR" dirty="0" smtClean="0">
                <a:cs typeface="B Traffic" pitchFamily="2" charset="-78"/>
              </a:rPr>
              <a:t>تهيه کننده: محسن فرهادي</a:t>
            </a:r>
          </a:p>
          <a:p>
            <a:pPr algn="ctr" rtl="1"/>
            <a:endParaRPr lang="en-US" dirty="0">
              <a:cs typeface="B Traffic" pitchFamily="2" charset="-78"/>
            </a:endParaRPr>
          </a:p>
          <a:p>
            <a:pPr algn="ctr" rtl="1"/>
            <a:r>
              <a:rPr lang="fa-IR" dirty="0" smtClean="0">
                <a:cs typeface="B Traffic" pitchFamily="2" charset="-78"/>
              </a:rPr>
              <a:t>نیمسال بهمن 1401</a:t>
            </a:r>
            <a:endParaRPr lang="en-US" dirty="0">
              <a:cs typeface="B Traffic" pitchFamily="2" charset="-78"/>
            </a:endParaRPr>
          </a:p>
        </p:txBody>
      </p:sp>
      <p:pic>
        <p:nvPicPr>
          <p:cNvPr id="4" name="Picture 3" descr="unvarm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7465" y="285728"/>
            <a:ext cx="1688535" cy="1428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62152" y="228600"/>
            <a:ext cx="5791200" cy="1066800"/>
          </a:xfrm>
        </p:spPr>
        <p:txBody>
          <a:bodyPr/>
          <a:lstStyle/>
          <a:p>
            <a:pPr algn="r" rtl="1"/>
            <a:r>
              <a:rPr lang="fa-IR" dirty="0" smtClean="0">
                <a:cs typeface="B Nazanin" pitchFamily="2" charset="-78"/>
              </a:rPr>
              <a:t>انجام عملیات همزمان</a:t>
            </a:r>
            <a:endParaRPr lang="en-CA" dirty="0">
              <a:cs typeface="B Nazanin" pitchFamily="2" charset="-78"/>
            </a:endParaRPr>
          </a:p>
        </p:txBody>
      </p:sp>
      <p:sp>
        <p:nvSpPr>
          <p:cNvPr id="58" name="Content Placeholder 57"/>
          <p:cNvSpPr>
            <a:spLocks noGrp="1"/>
          </p:cNvSpPr>
          <p:nvPr>
            <p:ph sz="half" idx="2"/>
          </p:nvPr>
        </p:nvSpPr>
        <p:spPr>
          <a:xfrm>
            <a:off x="1143000" y="1835005"/>
            <a:ext cx="3291840" cy="3840480"/>
          </a:xfrm>
        </p:spPr>
        <p:txBody>
          <a:bodyPr/>
          <a:lstStyle/>
          <a:p>
            <a:pPr algn="l"/>
            <a:r>
              <a:rPr lang="en-US" dirty="0" smtClean="0"/>
              <a:t>P :  R1</a:t>
            </a:r>
            <a:r>
              <a:rPr lang="en-US" dirty="0" smtClean="0">
                <a:sym typeface="Wingdings" pitchFamily="2" charset="2"/>
              </a:rPr>
              <a:t> R2</a:t>
            </a:r>
          </a:p>
          <a:p>
            <a:pPr algn="l"/>
            <a:r>
              <a:rPr lang="en-US" dirty="0" smtClean="0">
                <a:sym typeface="Wingdings" pitchFamily="2" charset="2"/>
              </a:rPr>
              <a:t>Q:  R2 R1</a:t>
            </a:r>
          </a:p>
          <a:p>
            <a:pPr algn="r" rtl="1"/>
            <a:endParaRPr lang="en-CA" dirty="0"/>
          </a:p>
        </p:txBody>
      </p:sp>
      <p:sp>
        <p:nvSpPr>
          <p:cNvPr id="98" name="Content Placeholder 97"/>
          <p:cNvSpPr>
            <a:spLocks noGrp="1"/>
          </p:cNvSpPr>
          <p:nvPr>
            <p:ph sz="quarter" idx="4"/>
          </p:nvPr>
        </p:nvSpPr>
        <p:spPr>
          <a:xfrm>
            <a:off x="4179104" y="2128841"/>
            <a:ext cx="3857625" cy="3886200"/>
          </a:xfrm>
        </p:spPr>
        <p:txBody>
          <a:bodyPr/>
          <a:lstStyle/>
          <a:p>
            <a:r>
              <a:rPr lang="en-US" dirty="0" smtClean="0">
                <a:sym typeface="Wingdings" pitchFamily="2" charset="2"/>
              </a:rPr>
              <a:t>PQ: R1  R2 , R2  R1</a:t>
            </a:r>
          </a:p>
          <a:p>
            <a:pPr algn="r" rtl="1"/>
            <a:r>
              <a:rPr lang="fa-IR" dirty="0" smtClean="0">
                <a:cs typeface="B Nazanin" pitchFamily="2" charset="-78"/>
                <a:sym typeface="Wingdings" pitchFamily="2" charset="2"/>
              </a:rPr>
              <a:t>آیا ابهام دارد؟</a:t>
            </a:r>
            <a:endParaRPr lang="en-US" dirty="0" smtClean="0">
              <a:cs typeface="B Nazanin" pitchFamily="2" charset="-78"/>
              <a:sym typeface="Wingdings" pitchFamily="2" charset="2"/>
            </a:endParaRPr>
          </a:p>
          <a:p>
            <a:endParaRPr lang="en-CA" dirty="0"/>
          </a:p>
        </p:txBody>
      </p:sp>
      <p:sp>
        <p:nvSpPr>
          <p:cNvPr id="57" name="Slide Number Placeholder 5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7528A-CE6C-4538-B8D9-CD58D6980B3B}" type="slidenum">
              <a:rPr lang="en-CA" smtClean="0"/>
              <a:pPr/>
              <a:t>10</a:t>
            </a:fld>
            <a:endParaRPr lang="en-CA"/>
          </a:p>
        </p:txBody>
      </p:sp>
      <p:sp>
        <p:nvSpPr>
          <p:cNvPr id="6" name="Rectangle 5"/>
          <p:cNvSpPr/>
          <p:nvPr/>
        </p:nvSpPr>
        <p:spPr>
          <a:xfrm>
            <a:off x="3428992" y="4071942"/>
            <a:ext cx="857256" cy="1643074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8" name="Rectangle 7"/>
          <p:cNvSpPr/>
          <p:nvPr/>
        </p:nvSpPr>
        <p:spPr>
          <a:xfrm>
            <a:off x="5715008" y="4071942"/>
            <a:ext cx="857256" cy="1643074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cxnSp>
        <p:nvCxnSpPr>
          <p:cNvPr id="13" name="Straight Connector 12"/>
          <p:cNvCxnSpPr/>
          <p:nvPr/>
        </p:nvCxnSpPr>
        <p:spPr>
          <a:xfrm>
            <a:off x="4286248" y="4786322"/>
            <a:ext cx="142876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2500298" y="3286124"/>
            <a:ext cx="5500726" cy="1588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rot="5400000" flipH="1" flipV="1">
            <a:off x="1750199" y="4036223"/>
            <a:ext cx="1500198" cy="1588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 rot="5400000" flipH="1" flipV="1">
            <a:off x="7250131" y="4036223"/>
            <a:ext cx="1500992" cy="794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>
            <a:off x="6572264" y="4786322"/>
            <a:ext cx="1428760" cy="1588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/>
          <p:nvPr/>
        </p:nvCxnSpPr>
        <p:spPr>
          <a:xfrm>
            <a:off x="2500298" y="4786322"/>
            <a:ext cx="928694" cy="1588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/>
          <p:nvPr/>
        </p:nvCxnSpPr>
        <p:spPr>
          <a:xfrm>
            <a:off x="4286248" y="4786322"/>
            <a:ext cx="1428760" cy="1588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 rot="5400000">
            <a:off x="7215206" y="4714884"/>
            <a:ext cx="142876" cy="142876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7143768" y="442913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8</a:t>
            </a:r>
            <a:endParaRPr lang="en-CA" dirty="0"/>
          </a:p>
        </p:txBody>
      </p:sp>
      <p:cxnSp>
        <p:nvCxnSpPr>
          <p:cNvPr id="51" name="Straight Connector 50"/>
          <p:cNvCxnSpPr/>
          <p:nvPr/>
        </p:nvCxnSpPr>
        <p:spPr>
          <a:xfrm rot="5400000">
            <a:off x="5286380" y="3214686"/>
            <a:ext cx="142876" cy="142876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>
            <a:off x="5214942" y="292893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8</a:t>
            </a:r>
            <a:endParaRPr lang="en-CA" dirty="0"/>
          </a:p>
        </p:txBody>
      </p:sp>
      <p:cxnSp>
        <p:nvCxnSpPr>
          <p:cNvPr id="53" name="Straight Connector 52"/>
          <p:cNvCxnSpPr/>
          <p:nvPr/>
        </p:nvCxnSpPr>
        <p:spPr>
          <a:xfrm rot="5400000">
            <a:off x="4929190" y="4714884"/>
            <a:ext cx="142876" cy="142876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/>
          <p:cNvSpPr txBox="1"/>
          <p:nvPr/>
        </p:nvSpPr>
        <p:spPr>
          <a:xfrm>
            <a:off x="4857752" y="442913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8</a:t>
            </a:r>
            <a:endParaRPr lang="en-CA" dirty="0"/>
          </a:p>
        </p:txBody>
      </p:sp>
      <p:sp>
        <p:nvSpPr>
          <p:cNvPr id="55" name="TextBox 54"/>
          <p:cNvSpPr txBox="1"/>
          <p:nvPr/>
        </p:nvSpPr>
        <p:spPr>
          <a:xfrm>
            <a:off x="3571868" y="4572008"/>
            <a:ext cx="6429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R1</a:t>
            </a:r>
            <a:endParaRPr lang="en-CA" dirty="0"/>
          </a:p>
        </p:txBody>
      </p:sp>
      <p:sp>
        <p:nvSpPr>
          <p:cNvPr id="56" name="TextBox 55"/>
          <p:cNvSpPr txBox="1"/>
          <p:nvPr/>
        </p:nvSpPr>
        <p:spPr>
          <a:xfrm>
            <a:off x="5929322" y="4572008"/>
            <a:ext cx="50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R2</a:t>
            </a:r>
            <a:endParaRPr lang="en-CA" dirty="0"/>
          </a:p>
        </p:txBody>
      </p:sp>
      <p:cxnSp>
        <p:nvCxnSpPr>
          <p:cNvPr id="60" name="Straight Connector 59"/>
          <p:cNvCxnSpPr>
            <a:endCxn id="6" idx="0"/>
          </p:cNvCxnSpPr>
          <p:nvPr/>
        </p:nvCxnSpPr>
        <p:spPr>
          <a:xfrm rot="5400000">
            <a:off x="3679025" y="3893347"/>
            <a:ext cx="357190" cy="1588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/>
          <p:nvPr/>
        </p:nvCxnSpPr>
        <p:spPr>
          <a:xfrm rot="16200000" flipH="1">
            <a:off x="6036479" y="4107661"/>
            <a:ext cx="142876" cy="7143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>
          <a:xfrm rot="5400000">
            <a:off x="6107917" y="4107661"/>
            <a:ext cx="142876" cy="7143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 rot="16200000" flipH="1">
            <a:off x="3750463" y="4107661"/>
            <a:ext cx="142876" cy="7143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 rot="5400000">
            <a:off x="3821901" y="4107661"/>
            <a:ext cx="142876" cy="7143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/>
          <p:nvPr/>
        </p:nvCxnSpPr>
        <p:spPr>
          <a:xfrm rot="5400000">
            <a:off x="5965835" y="3892553"/>
            <a:ext cx="357190" cy="1588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Box 69"/>
          <p:cNvSpPr txBox="1"/>
          <p:nvPr/>
        </p:nvSpPr>
        <p:spPr>
          <a:xfrm>
            <a:off x="5929322" y="4143380"/>
            <a:ext cx="57150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CLK</a:t>
            </a:r>
            <a:endParaRPr lang="en-CA" sz="1000" dirty="0"/>
          </a:p>
        </p:txBody>
      </p:sp>
      <p:sp>
        <p:nvSpPr>
          <p:cNvPr id="71" name="TextBox 70"/>
          <p:cNvSpPr txBox="1"/>
          <p:nvPr/>
        </p:nvSpPr>
        <p:spPr>
          <a:xfrm>
            <a:off x="3643306" y="4143380"/>
            <a:ext cx="57150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CLK</a:t>
            </a:r>
            <a:endParaRPr lang="en-CA" sz="1000" dirty="0"/>
          </a:p>
        </p:txBody>
      </p:sp>
      <p:cxnSp>
        <p:nvCxnSpPr>
          <p:cNvPr id="72" name="Straight Connector 71"/>
          <p:cNvCxnSpPr/>
          <p:nvPr/>
        </p:nvCxnSpPr>
        <p:spPr>
          <a:xfrm rot="10800000">
            <a:off x="857224" y="3714752"/>
            <a:ext cx="5286412" cy="1588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Oval 75"/>
          <p:cNvSpPr/>
          <p:nvPr/>
        </p:nvSpPr>
        <p:spPr>
          <a:xfrm>
            <a:off x="3786182" y="3643314"/>
            <a:ext cx="142876" cy="14287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cxnSp>
        <p:nvCxnSpPr>
          <p:cNvPr id="77" name="Straight Connector 76"/>
          <p:cNvCxnSpPr/>
          <p:nvPr/>
        </p:nvCxnSpPr>
        <p:spPr>
          <a:xfrm rot="5400000">
            <a:off x="3679819" y="5892817"/>
            <a:ext cx="357190" cy="1588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/>
          <p:cNvCxnSpPr/>
          <p:nvPr/>
        </p:nvCxnSpPr>
        <p:spPr>
          <a:xfrm rot="5400000">
            <a:off x="5965835" y="5892817"/>
            <a:ext cx="357190" cy="1588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/>
          <p:cNvSpPr txBox="1"/>
          <p:nvPr/>
        </p:nvSpPr>
        <p:spPr>
          <a:xfrm>
            <a:off x="3714744" y="5429264"/>
            <a:ext cx="57150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LD</a:t>
            </a:r>
            <a:endParaRPr lang="en-CA" sz="1000" dirty="0"/>
          </a:p>
        </p:txBody>
      </p:sp>
      <p:sp>
        <p:nvSpPr>
          <p:cNvPr id="80" name="TextBox 79"/>
          <p:cNvSpPr txBox="1"/>
          <p:nvPr/>
        </p:nvSpPr>
        <p:spPr>
          <a:xfrm>
            <a:off x="6000760" y="5429264"/>
            <a:ext cx="57150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LD</a:t>
            </a:r>
            <a:endParaRPr lang="en-CA" sz="1000" dirty="0"/>
          </a:p>
        </p:txBody>
      </p:sp>
      <p:cxnSp>
        <p:nvCxnSpPr>
          <p:cNvPr id="83" name="Straight Connector 82"/>
          <p:cNvCxnSpPr/>
          <p:nvPr/>
        </p:nvCxnSpPr>
        <p:spPr>
          <a:xfrm rot="10800000">
            <a:off x="5214942" y="6072206"/>
            <a:ext cx="928694" cy="1588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/>
          <p:cNvCxnSpPr/>
          <p:nvPr/>
        </p:nvCxnSpPr>
        <p:spPr>
          <a:xfrm rot="10800000">
            <a:off x="2928926" y="6072206"/>
            <a:ext cx="928694" cy="1588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Connector 89"/>
          <p:cNvCxnSpPr/>
          <p:nvPr/>
        </p:nvCxnSpPr>
        <p:spPr>
          <a:xfrm rot="10800000">
            <a:off x="3857620" y="6072206"/>
            <a:ext cx="1428760" cy="1588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TextBox 91"/>
          <p:cNvSpPr txBox="1"/>
          <p:nvPr/>
        </p:nvSpPr>
        <p:spPr>
          <a:xfrm>
            <a:off x="2350267" y="5880990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PQ</a:t>
            </a:r>
            <a:endParaRPr lang="en-CA" dirty="0"/>
          </a:p>
        </p:txBody>
      </p:sp>
      <p:sp>
        <p:nvSpPr>
          <p:cNvPr id="93" name="TextBox 92"/>
          <p:cNvSpPr txBox="1"/>
          <p:nvPr/>
        </p:nvSpPr>
        <p:spPr>
          <a:xfrm>
            <a:off x="714348" y="3357562"/>
            <a:ext cx="1571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System Clock</a:t>
            </a:r>
            <a:endParaRPr lang="en-CA" dirty="0"/>
          </a:p>
        </p:txBody>
      </p:sp>
      <p:sp>
        <p:nvSpPr>
          <p:cNvPr id="95" name="Oval 94"/>
          <p:cNvSpPr/>
          <p:nvPr/>
        </p:nvSpPr>
        <p:spPr>
          <a:xfrm>
            <a:off x="3786182" y="6000768"/>
            <a:ext cx="142876" cy="14287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3" name="Right Arrow 2"/>
          <p:cNvSpPr/>
          <p:nvPr/>
        </p:nvSpPr>
        <p:spPr>
          <a:xfrm>
            <a:off x="3367078" y="2209800"/>
            <a:ext cx="633418" cy="26193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0496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4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7" dur="500"/>
                                        <p:tgtEl>
                                          <p:spTgt spid="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2" grpId="0"/>
      <p:bldP spid="54" grpId="0"/>
      <p:bldP spid="92" grpId="0"/>
      <p:bldP spid="9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762000"/>
            <a:ext cx="8229600" cy="441325"/>
          </a:xfrm>
        </p:spPr>
        <p:txBody>
          <a:bodyPr>
            <a:noAutofit/>
          </a:bodyPr>
          <a:lstStyle/>
          <a:p>
            <a:pPr algn="r" rtl="1"/>
            <a:r>
              <a:rPr lang="fa-IR" sz="2400" dirty="0" smtClean="0">
                <a:solidFill>
                  <a:srgbClr val="FFFF00"/>
                </a:solidFill>
                <a:cs typeface="B Nazanin" pitchFamily="2" charset="-78"/>
              </a:rPr>
              <a:t>فرض کنید : </a:t>
            </a:r>
            <a:r>
              <a:rPr lang="en-US" sz="2400" dirty="0" smtClean="0">
                <a:solidFill>
                  <a:srgbClr val="FFFF00"/>
                </a:solidFill>
                <a:cs typeface="B Nazanin" pitchFamily="2" charset="-78"/>
              </a:rPr>
              <a:t>r1=10101010 (AAH)    </a:t>
            </a:r>
            <a:r>
              <a:rPr lang="en-US" sz="2400" dirty="0" smtClean="0">
                <a:solidFill>
                  <a:srgbClr val="FF0000"/>
                </a:solidFill>
                <a:cs typeface="B Nazanin" pitchFamily="2" charset="-78"/>
              </a:rPr>
              <a:t>r2=00001111 (0FH)</a:t>
            </a:r>
            <a:endParaRPr lang="en-CA" sz="2400" dirty="0">
              <a:solidFill>
                <a:srgbClr val="FF0000"/>
              </a:solidFill>
              <a:cs typeface="B Nazanin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000628" y="156684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8</a:t>
            </a:r>
            <a:endParaRPr lang="en-CA" dirty="0"/>
          </a:p>
        </p:txBody>
      </p:sp>
      <p:sp>
        <p:nvSpPr>
          <p:cNvPr id="9" name="Rectangle 8"/>
          <p:cNvSpPr/>
          <p:nvPr/>
        </p:nvSpPr>
        <p:spPr>
          <a:xfrm>
            <a:off x="3214678" y="2474627"/>
            <a:ext cx="857256" cy="160299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0" name="Rectangle 9"/>
          <p:cNvSpPr/>
          <p:nvPr/>
        </p:nvSpPr>
        <p:spPr>
          <a:xfrm>
            <a:off x="5500694" y="2474627"/>
            <a:ext cx="857256" cy="160299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cxnSp>
        <p:nvCxnSpPr>
          <p:cNvPr id="14" name="Straight Connector 13"/>
          <p:cNvCxnSpPr/>
          <p:nvPr/>
        </p:nvCxnSpPr>
        <p:spPr>
          <a:xfrm>
            <a:off x="4071934" y="3171583"/>
            <a:ext cx="1428760" cy="154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2285984" y="1707976"/>
            <a:ext cx="5500726" cy="1549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rot="5400000" flipH="1" flipV="1">
            <a:off x="1554180" y="2439760"/>
            <a:ext cx="1463608" cy="1588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rot="5400000" flipH="1" flipV="1">
            <a:off x="7054122" y="2439770"/>
            <a:ext cx="1464382" cy="794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6357950" y="3171583"/>
            <a:ext cx="1428760" cy="1549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2285984" y="3171583"/>
            <a:ext cx="928694" cy="1549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4071934" y="3171583"/>
            <a:ext cx="1428760" cy="1549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rot="5400000">
            <a:off x="7002634" y="3100145"/>
            <a:ext cx="139391" cy="142876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6929454" y="2823105"/>
            <a:ext cx="301686" cy="360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8</a:t>
            </a:r>
            <a:endParaRPr lang="en-CA" dirty="0"/>
          </a:p>
        </p:txBody>
      </p:sp>
      <p:cxnSp>
        <p:nvCxnSpPr>
          <p:cNvPr id="27" name="Straight Connector 26"/>
          <p:cNvCxnSpPr/>
          <p:nvPr/>
        </p:nvCxnSpPr>
        <p:spPr>
          <a:xfrm rot="5400000">
            <a:off x="5073808" y="1636538"/>
            <a:ext cx="139391" cy="142876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rot="5400000">
            <a:off x="4716618" y="3100145"/>
            <a:ext cx="139391" cy="142876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4643438" y="2823105"/>
            <a:ext cx="301686" cy="360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8</a:t>
            </a:r>
            <a:endParaRPr lang="en-CA" dirty="0"/>
          </a:p>
        </p:txBody>
      </p:sp>
      <p:sp>
        <p:nvSpPr>
          <p:cNvPr id="31" name="TextBox 30"/>
          <p:cNvSpPr txBox="1"/>
          <p:nvPr/>
        </p:nvSpPr>
        <p:spPr>
          <a:xfrm>
            <a:off x="3357554" y="2962497"/>
            <a:ext cx="428628" cy="360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R1</a:t>
            </a:r>
            <a:endParaRPr lang="en-CA" dirty="0"/>
          </a:p>
        </p:txBody>
      </p:sp>
      <p:sp>
        <p:nvSpPr>
          <p:cNvPr id="32" name="TextBox 31"/>
          <p:cNvSpPr txBox="1"/>
          <p:nvPr/>
        </p:nvSpPr>
        <p:spPr>
          <a:xfrm>
            <a:off x="5715008" y="2962497"/>
            <a:ext cx="642942" cy="360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R2</a:t>
            </a:r>
            <a:endParaRPr lang="en-CA" dirty="0"/>
          </a:p>
        </p:txBody>
      </p:sp>
      <p:cxnSp>
        <p:nvCxnSpPr>
          <p:cNvPr id="33" name="Straight Connector 32"/>
          <p:cNvCxnSpPr>
            <a:endCxn id="9" idx="0"/>
          </p:cNvCxnSpPr>
          <p:nvPr/>
        </p:nvCxnSpPr>
        <p:spPr>
          <a:xfrm rot="5400000">
            <a:off x="3469067" y="2300369"/>
            <a:ext cx="348478" cy="1588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rot="16200000" flipH="1">
            <a:off x="5823907" y="2508604"/>
            <a:ext cx="139391" cy="7143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 rot="5400000">
            <a:off x="5895345" y="2508604"/>
            <a:ext cx="139391" cy="7143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rot="16200000" flipH="1">
            <a:off x="3537891" y="2508604"/>
            <a:ext cx="139391" cy="7143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 rot="5400000">
            <a:off x="3609329" y="2508604"/>
            <a:ext cx="139391" cy="7143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 rot="5400000">
            <a:off x="5755877" y="2299594"/>
            <a:ext cx="348478" cy="1588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5715008" y="2544323"/>
            <a:ext cx="571504" cy="240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CLK</a:t>
            </a:r>
            <a:endParaRPr lang="en-CA" sz="1000" dirty="0"/>
          </a:p>
        </p:txBody>
      </p:sp>
      <p:sp>
        <p:nvSpPr>
          <p:cNvPr id="40" name="TextBox 39"/>
          <p:cNvSpPr txBox="1"/>
          <p:nvPr/>
        </p:nvSpPr>
        <p:spPr>
          <a:xfrm>
            <a:off x="3428992" y="2544323"/>
            <a:ext cx="571504" cy="240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CLK</a:t>
            </a:r>
            <a:endParaRPr lang="en-CA" sz="1000" dirty="0"/>
          </a:p>
        </p:txBody>
      </p:sp>
      <p:cxnSp>
        <p:nvCxnSpPr>
          <p:cNvPr id="41" name="Straight Connector 40"/>
          <p:cNvCxnSpPr/>
          <p:nvPr/>
        </p:nvCxnSpPr>
        <p:spPr>
          <a:xfrm rot="10800000">
            <a:off x="642910" y="2126149"/>
            <a:ext cx="5286412" cy="1549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Oval 41"/>
          <p:cNvSpPr/>
          <p:nvPr/>
        </p:nvSpPr>
        <p:spPr>
          <a:xfrm>
            <a:off x="3571868" y="2056454"/>
            <a:ext cx="142876" cy="139391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cxnSp>
        <p:nvCxnSpPr>
          <p:cNvPr id="43" name="Straight Connector 42"/>
          <p:cNvCxnSpPr/>
          <p:nvPr/>
        </p:nvCxnSpPr>
        <p:spPr>
          <a:xfrm rot="5400000">
            <a:off x="3469861" y="4251071"/>
            <a:ext cx="348478" cy="1588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 rot="5400000">
            <a:off x="5755877" y="4251071"/>
            <a:ext cx="348478" cy="1588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3500430" y="3798844"/>
            <a:ext cx="571504" cy="240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LD</a:t>
            </a:r>
            <a:endParaRPr lang="en-CA" sz="1000" dirty="0"/>
          </a:p>
        </p:txBody>
      </p:sp>
      <p:sp>
        <p:nvSpPr>
          <p:cNvPr id="46" name="TextBox 45"/>
          <p:cNvSpPr txBox="1"/>
          <p:nvPr/>
        </p:nvSpPr>
        <p:spPr>
          <a:xfrm>
            <a:off x="5786446" y="3798844"/>
            <a:ext cx="571504" cy="240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LD</a:t>
            </a:r>
            <a:endParaRPr lang="en-CA" sz="1000" dirty="0"/>
          </a:p>
        </p:txBody>
      </p:sp>
      <p:cxnSp>
        <p:nvCxnSpPr>
          <p:cNvPr id="49" name="Straight Connector 48"/>
          <p:cNvCxnSpPr/>
          <p:nvPr/>
        </p:nvCxnSpPr>
        <p:spPr>
          <a:xfrm rot="10800000">
            <a:off x="5000628" y="4426104"/>
            <a:ext cx="928694" cy="1549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 rot="10800000">
            <a:off x="2714612" y="4426104"/>
            <a:ext cx="928694" cy="1549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 rot="10800000">
            <a:off x="3643306" y="4426104"/>
            <a:ext cx="1428760" cy="1549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>
            <a:off x="2571736" y="4077626"/>
            <a:ext cx="714380" cy="360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T0</a:t>
            </a:r>
            <a:endParaRPr lang="en-CA" dirty="0"/>
          </a:p>
        </p:txBody>
      </p:sp>
      <p:sp>
        <p:nvSpPr>
          <p:cNvPr id="53" name="TextBox 52"/>
          <p:cNvSpPr txBox="1"/>
          <p:nvPr/>
        </p:nvSpPr>
        <p:spPr>
          <a:xfrm>
            <a:off x="571472" y="1799601"/>
            <a:ext cx="1571636" cy="360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System Clock</a:t>
            </a:r>
            <a:endParaRPr lang="en-CA" dirty="0"/>
          </a:p>
        </p:txBody>
      </p:sp>
      <p:sp>
        <p:nvSpPr>
          <p:cNvPr id="54" name="Oval 53"/>
          <p:cNvSpPr/>
          <p:nvPr/>
        </p:nvSpPr>
        <p:spPr>
          <a:xfrm>
            <a:off x="3571868" y="4356409"/>
            <a:ext cx="142876" cy="139391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56" name="TextBox 55"/>
          <p:cNvSpPr txBox="1"/>
          <p:nvPr/>
        </p:nvSpPr>
        <p:spPr>
          <a:xfrm>
            <a:off x="6429388" y="2544323"/>
            <a:ext cx="357190" cy="1741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solidFill>
                  <a:srgbClr val="FF0000"/>
                </a:solidFill>
              </a:rPr>
              <a:t>1</a:t>
            </a:r>
          </a:p>
          <a:p>
            <a:r>
              <a:rPr lang="en-US" sz="1100" dirty="0" smtClean="0">
                <a:solidFill>
                  <a:srgbClr val="FF0000"/>
                </a:solidFill>
              </a:rPr>
              <a:t>1</a:t>
            </a:r>
          </a:p>
          <a:p>
            <a:r>
              <a:rPr lang="en-US" sz="1100" dirty="0" smtClean="0">
                <a:solidFill>
                  <a:srgbClr val="FF0000"/>
                </a:solidFill>
              </a:rPr>
              <a:t>1</a:t>
            </a:r>
          </a:p>
          <a:p>
            <a:r>
              <a:rPr lang="en-US" sz="1100" dirty="0" smtClean="0">
                <a:solidFill>
                  <a:srgbClr val="FF0000"/>
                </a:solidFill>
              </a:rPr>
              <a:t>1</a:t>
            </a:r>
          </a:p>
          <a:p>
            <a:r>
              <a:rPr lang="en-US" sz="1100" dirty="0" smtClean="0">
                <a:solidFill>
                  <a:srgbClr val="FF0000"/>
                </a:solidFill>
              </a:rPr>
              <a:t>0</a:t>
            </a:r>
          </a:p>
          <a:p>
            <a:r>
              <a:rPr lang="en-US" sz="1100" dirty="0" smtClean="0">
                <a:solidFill>
                  <a:srgbClr val="FF0000"/>
                </a:solidFill>
              </a:rPr>
              <a:t>0</a:t>
            </a:r>
          </a:p>
          <a:p>
            <a:r>
              <a:rPr lang="en-US" sz="1100" dirty="0" smtClean="0">
                <a:solidFill>
                  <a:srgbClr val="FF0000"/>
                </a:solidFill>
              </a:rPr>
              <a:t>0</a:t>
            </a:r>
          </a:p>
          <a:p>
            <a:r>
              <a:rPr lang="en-US" sz="1100" dirty="0" smtClean="0">
                <a:solidFill>
                  <a:srgbClr val="FF0000"/>
                </a:solidFill>
              </a:rPr>
              <a:t>0</a:t>
            </a:r>
          </a:p>
          <a:p>
            <a:endParaRPr lang="en-US" sz="1100" dirty="0" smtClean="0">
              <a:solidFill>
                <a:srgbClr val="FF0000"/>
              </a:solidFill>
            </a:endParaRPr>
          </a:p>
          <a:p>
            <a:r>
              <a:rPr lang="en-US" sz="1100" dirty="0" smtClean="0">
                <a:solidFill>
                  <a:srgbClr val="FF0000"/>
                </a:solidFill>
              </a:rPr>
              <a:t>r2</a:t>
            </a:r>
            <a:endParaRPr lang="en-CA" sz="1100" dirty="0">
              <a:solidFill>
                <a:srgbClr val="FF0000"/>
              </a:solidFill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5143504" y="2544323"/>
            <a:ext cx="357190" cy="1741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solidFill>
                  <a:srgbClr val="FFFF00"/>
                </a:solidFill>
              </a:rPr>
              <a:t>0</a:t>
            </a:r>
          </a:p>
          <a:p>
            <a:r>
              <a:rPr lang="en-US" sz="1100" dirty="0" smtClean="0">
                <a:solidFill>
                  <a:srgbClr val="FFFF00"/>
                </a:solidFill>
              </a:rPr>
              <a:t>1</a:t>
            </a:r>
          </a:p>
          <a:p>
            <a:r>
              <a:rPr lang="en-US" sz="1100" dirty="0" smtClean="0">
                <a:solidFill>
                  <a:srgbClr val="FFFF00"/>
                </a:solidFill>
              </a:rPr>
              <a:t>0</a:t>
            </a:r>
          </a:p>
          <a:p>
            <a:r>
              <a:rPr lang="en-US" sz="1100" dirty="0" smtClean="0">
                <a:solidFill>
                  <a:srgbClr val="FFFF00"/>
                </a:solidFill>
              </a:rPr>
              <a:t>1</a:t>
            </a:r>
          </a:p>
          <a:p>
            <a:r>
              <a:rPr lang="en-US" sz="1100" dirty="0" smtClean="0">
                <a:solidFill>
                  <a:srgbClr val="FFFF00"/>
                </a:solidFill>
              </a:rPr>
              <a:t>0</a:t>
            </a:r>
          </a:p>
          <a:p>
            <a:r>
              <a:rPr lang="en-US" sz="1100" dirty="0" smtClean="0">
                <a:solidFill>
                  <a:srgbClr val="FFFF00"/>
                </a:solidFill>
              </a:rPr>
              <a:t>1</a:t>
            </a:r>
          </a:p>
          <a:p>
            <a:r>
              <a:rPr lang="en-US" sz="1100" dirty="0" smtClean="0">
                <a:solidFill>
                  <a:srgbClr val="FFFF00"/>
                </a:solidFill>
              </a:rPr>
              <a:t>0</a:t>
            </a:r>
          </a:p>
          <a:p>
            <a:r>
              <a:rPr lang="en-US" sz="1100" dirty="0" smtClean="0">
                <a:solidFill>
                  <a:srgbClr val="FFFF00"/>
                </a:solidFill>
              </a:rPr>
              <a:t>1</a:t>
            </a:r>
          </a:p>
          <a:p>
            <a:endParaRPr lang="en-US" sz="1100" dirty="0" smtClean="0">
              <a:solidFill>
                <a:srgbClr val="FFFF00"/>
              </a:solidFill>
            </a:endParaRPr>
          </a:p>
          <a:p>
            <a:r>
              <a:rPr lang="en-US" sz="1100" dirty="0" smtClean="0">
                <a:solidFill>
                  <a:srgbClr val="FFFF00"/>
                </a:solidFill>
              </a:rPr>
              <a:t>r1</a:t>
            </a:r>
            <a:endParaRPr lang="en-CA" sz="1100" dirty="0">
              <a:solidFill>
                <a:srgbClr val="FFFF00"/>
              </a:solidFill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2857488" y="2544323"/>
            <a:ext cx="357190" cy="1741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solidFill>
                  <a:srgbClr val="FF0000"/>
                </a:solidFill>
              </a:rPr>
              <a:t>1</a:t>
            </a:r>
          </a:p>
          <a:p>
            <a:r>
              <a:rPr lang="en-US" sz="1100" dirty="0" smtClean="0">
                <a:solidFill>
                  <a:srgbClr val="FF0000"/>
                </a:solidFill>
              </a:rPr>
              <a:t>1</a:t>
            </a:r>
          </a:p>
          <a:p>
            <a:r>
              <a:rPr lang="en-US" sz="1100" dirty="0" smtClean="0">
                <a:solidFill>
                  <a:srgbClr val="FF0000"/>
                </a:solidFill>
              </a:rPr>
              <a:t>1</a:t>
            </a:r>
          </a:p>
          <a:p>
            <a:r>
              <a:rPr lang="en-US" sz="1100" dirty="0" smtClean="0">
                <a:solidFill>
                  <a:srgbClr val="FF0000"/>
                </a:solidFill>
              </a:rPr>
              <a:t>1</a:t>
            </a:r>
          </a:p>
          <a:p>
            <a:r>
              <a:rPr lang="en-US" sz="1100" dirty="0" smtClean="0">
                <a:solidFill>
                  <a:srgbClr val="FF0000"/>
                </a:solidFill>
              </a:rPr>
              <a:t>0</a:t>
            </a:r>
          </a:p>
          <a:p>
            <a:r>
              <a:rPr lang="en-US" sz="1100" dirty="0" smtClean="0">
                <a:solidFill>
                  <a:srgbClr val="FF0000"/>
                </a:solidFill>
              </a:rPr>
              <a:t>0</a:t>
            </a:r>
          </a:p>
          <a:p>
            <a:r>
              <a:rPr lang="en-US" sz="1100" dirty="0" smtClean="0">
                <a:solidFill>
                  <a:srgbClr val="FF0000"/>
                </a:solidFill>
              </a:rPr>
              <a:t>0</a:t>
            </a:r>
          </a:p>
          <a:p>
            <a:r>
              <a:rPr lang="en-US" sz="1100" dirty="0" smtClean="0">
                <a:solidFill>
                  <a:srgbClr val="FF0000"/>
                </a:solidFill>
              </a:rPr>
              <a:t>0</a:t>
            </a:r>
          </a:p>
          <a:p>
            <a:endParaRPr lang="en-US" sz="1100" dirty="0" smtClean="0">
              <a:solidFill>
                <a:srgbClr val="FF0000"/>
              </a:solidFill>
            </a:endParaRPr>
          </a:p>
          <a:p>
            <a:r>
              <a:rPr lang="en-US" sz="1100" dirty="0" smtClean="0">
                <a:solidFill>
                  <a:srgbClr val="FF0000"/>
                </a:solidFill>
              </a:rPr>
              <a:t>r2</a:t>
            </a:r>
            <a:endParaRPr lang="en-CA" sz="1100" dirty="0">
              <a:solidFill>
                <a:srgbClr val="FF0000"/>
              </a:solidFill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4071934" y="2544323"/>
            <a:ext cx="357190" cy="1741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solidFill>
                  <a:srgbClr val="FFFF00"/>
                </a:solidFill>
              </a:rPr>
              <a:t>0</a:t>
            </a:r>
          </a:p>
          <a:p>
            <a:r>
              <a:rPr lang="en-US" sz="1100" dirty="0" smtClean="0">
                <a:solidFill>
                  <a:srgbClr val="FFFF00"/>
                </a:solidFill>
              </a:rPr>
              <a:t>1</a:t>
            </a:r>
          </a:p>
          <a:p>
            <a:r>
              <a:rPr lang="en-US" sz="1100" dirty="0" smtClean="0">
                <a:solidFill>
                  <a:srgbClr val="FFFF00"/>
                </a:solidFill>
              </a:rPr>
              <a:t>0</a:t>
            </a:r>
          </a:p>
          <a:p>
            <a:r>
              <a:rPr lang="en-US" sz="1100" dirty="0" smtClean="0">
                <a:solidFill>
                  <a:srgbClr val="FFFF00"/>
                </a:solidFill>
              </a:rPr>
              <a:t>1</a:t>
            </a:r>
          </a:p>
          <a:p>
            <a:r>
              <a:rPr lang="en-US" sz="1100" dirty="0" smtClean="0">
                <a:solidFill>
                  <a:srgbClr val="FFFF00"/>
                </a:solidFill>
              </a:rPr>
              <a:t>0</a:t>
            </a:r>
          </a:p>
          <a:p>
            <a:r>
              <a:rPr lang="en-US" sz="1100" dirty="0" smtClean="0">
                <a:solidFill>
                  <a:srgbClr val="FFFF00"/>
                </a:solidFill>
              </a:rPr>
              <a:t>1</a:t>
            </a:r>
          </a:p>
          <a:p>
            <a:r>
              <a:rPr lang="en-US" sz="1100" dirty="0" smtClean="0">
                <a:solidFill>
                  <a:srgbClr val="FFFF00"/>
                </a:solidFill>
              </a:rPr>
              <a:t>0</a:t>
            </a:r>
          </a:p>
          <a:p>
            <a:r>
              <a:rPr lang="en-US" sz="1100" dirty="0" smtClean="0">
                <a:solidFill>
                  <a:srgbClr val="FFFF00"/>
                </a:solidFill>
              </a:rPr>
              <a:t>1</a:t>
            </a:r>
          </a:p>
          <a:p>
            <a:endParaRPr lang="en-US" sz="1100" dirty="0" smtClean="0">
              <a:solidFill>
                <a:srgbClr val="FFFF00"/>
              </a:solidFill>
            </a:endParaRPr>
          </a:p>
          <a:p>
            <a:r>
              <a:rPr lang="en-US" sz="1100" dirty="0" smtClean="0">
                <a:solidFill>
                  <a:srgbClr val="FFFF00"/>
                </a:solidFill>
              </a:rPr>
              <a:t>r1</a:t>
            </a:r>
            <a:endParaRPr lang="en-CA" sz="1100" dirty="0">
              <a:solidFill>
                <a:srgbClr val="FFFF00"/>
              </a:solidFill>
            </a:endParaRPr>
          </a:p>
        </p:txBody>
      </p:sp>
      <p:sp>
        <p:nvSpPr>
          <p:cNvPr id="84" name="Sun 83"/>
          <p:cNvSpPr/>
          <p:nvPr/>
        </p:nvSpPr>
        <p:spPr>
          <a:xfrm>
            <a:off x="3500430" y="2195845"/>
            <a:ext cx="285752" cy="348478"/>
          </a:xfrm>
          <a:prstGeom prst="sun">
            <a:avLst/>
          </a:prstGeom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85" name="Sun 84"/>
          <p:cNvSpPr/>
          <p:nvPr/>
        </p:nvSpPr>
        <p:spPr>
          <a:xfrm>
            <a:off x="5786446" y="2195845"/>
            <a:ext cx="285752" cy="348478"/>
          </a:xfrm>
          <a:prstGeom prst="sun">
            <a:avLst/>
          </a:prstGeom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013117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5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3" dur="2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3385 0 " pathEditMode="relative" ptsTypes="AA">
                                      <p:cBhvr>
                                        <p:cTn id="21" dur="2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3385 0 " pathEditMode="relative" ptsTypes="AA">
                                      <p:cBhvr>
                                        <p:cTn id="23" dur="2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78" grpId="0"/>
      <p:bldP spid="79" grpId="0"/>
      <p:bldP spid="80" grpId="0"/>
      <p:bldP spid="84" grpId="0" animBg="1"/>
      <p:bldP spid="84" grpId="1" animBg="1"/>
      <p:bldP spid="85" grpId="0" animBg="1"/>
      <p:bldP spid="85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296974"/>
          </a:xfrm>
        </p:spPr>
        <p:txBody>
          <a:bodyPr>
            <a:normAutofit/>
          </a:bodyPr>
          <a:lstStyle/>
          <a:p>
            <a:pPr lvl="1"/>
            <a:r>
              <a:rPr lang="en-US" sz="1600" dirty="0" smtClean="0"/>
              <a:t>T0	:  R2 </a:t>
            </a:r>
            <a:r>
              <a:rPr lang="en-US" sz="1600" dirty="0" smtClean="0">
                <a:sym typeface="Wingdings" pitchFamily="2" charset="2"/>
              </a:rPr>
              <a:t> R1</a:t>
            </a:r>
            <a:r>
              <a:rPr lang="en-US" dirty="0" smtClean="0">
                <a:sym typeface="Wingdings" pitchFamily="2" charset="2"/>
              </a:rPr>
              <a:t/>
            </a:r>
            <a:br>
              <a:rPr lang="en-US" dirty="0" smtClean="0">
                <a:sym typeface="Wingdings" pitchFamily="2" charset="2"/>
              </a:rPr>
            </a:br>
            <a:r>
              <a:rPr lang="en-US" sz="1600" dirty="0" smtClean="0">
                <a:sym typeface="Wingdings" pitchFamily="2" charset="2"/>
              </a:rPr>
              <a:t>T1	:  R3  R2 + R3</a:t>
            </a:r>
            <a:br>
              <a:rPr lang="en-US" sz="1600" dirty="0" smtClean="0">
                <a:sym typeface="Wingdings" pitchFamily="2" charset="2"/>
              </a:rPr>
            </a:br>
            <a:r>
              <a:rPr lang="en-US" sz="1600" dirty="0" smtClean="0">
                <a:sym typeface="Wingdings" pitchFamily="2" charset="2"/>
              </a:rPr>
              <a:t>T2	:  R3  R1</a:t>
            </a:r>
            <a:br>
              <a:rPr lang="en-US" sz="1600" dirty="0" smtClean="0">
                <a:sym typeface="Wingdings" pitchFamily="2" charset="2"/>
              </a:rPr>
            </a:br>
            <a:endParaRPr lang="en-CA" sz="1600" dirty="0"/>
          </a:p>
        </p:txBody>
      </p:sp>
      <p:sp>
        <p:nvSpPr>
          <p:cNvPr id="55" name="Slide Number Placeholder 54"/>
          <p:cNvSpPr>
            <a:spLocks noGrp="1"/>
          </p:cNvSpPr>
          <p:nvPr>
            <p:ph type="sldNum" sz="quarter" idx="12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</p:spPr>
        <p:txBody>
          <a:bodyPr/>
          <a:lstStyle/>
          <a:p>
            <a:fld id="{96F7528A-CE6C-4538-B8D9-CD58D6980B3B}" type="slidenum">
              <a:rPr lang="en-CA" sz="1600" smtClean="0"/>
              <a:pPr/>
              <a:t>12</a:t>
            </a:fld>
            <a:endParaRPr lang="en-CA" sz="1600"/>
          </a:p>
        </p:txBody>
      </p:sp>
      <p:grpSp>
        <p:nvGrpSpPr>
          <p:cNvPr id="3" name="Group 21"/>
          <p:cNvGrpSpPr/>
          <p:nvPr/>
        </p:nvGrpSpPr>
        <p:grpSpPr>
          <a:xfrm>
            <a:off x="1142976" y="1715282"/>
            <a:ext cx="571504" cy="1499404"/>
            <a:chOff x="1142976" y="1715282"/>
            <a:chExt cx="571504" cy="1499404"/>
          </a:xfrm>
        </p:grpSpPr>
        <p:sp>
          <p:nvSpPr>
            <p:cNvPr id="6" name="Rectangle 5"/>
            <p:cNvSpPr/>
            <p:nvPr/>
          </p:nvSpPr>
          <p:spPr>
            <a:xfrm>
              <a:off x="1142976" y="1928802"/>
              <a:ext cx="571504" cy="107157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sz="1600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214414" y="2285992"/>
              <a:ext cx="4286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/>
                <a:t>R1</a:t>
              </a:r>
              <a:endParaRPr lang="en-CA" sz="1600" dirty="0"/>
            </a:p>
          </p:txBody>
        </p:sp>
        <p:cxnSp>
          <p:nvCxnSpPr>
            <p:cNvPr id="10" name="Straight Connector 9"/>
            <p:cNvCxnSpPr>
              <a:endCxn id="6" idx="0"/>
            </p:cNvCxnSpPr>
            <p:nvPr/>
          </p:nvCxnSpPr>
          <p:spPr>
            <a:xfrm rot="5400000">
              <a:off x="1321571" y="1821645"/>
              <a:ext cx="214314" cy="158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6200000" flipH="1">
              <a:off x="1357290" y="1928802"/>
              <a:ext cx="71438" cy="7143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5400000" flipH="1" flipV="1">
              <a:off x="1428728" y="1928802"/>
              <a:ext cx="71438" cy="7143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5400000">
              <a:off x="1322365" y="3106735"/>
              <a:ext cx="214314" cy="158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Box 20"/>
            <p:cNvSpPr txBox="1"/>
            <p:nvPr/>
          </p:nvSpPr>
          <p:spPr>
            <a:xfrm>
              <a:off x="1285852" y="2786058"/>
              <a:ext cx="428628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 smtClean="0"/>
                <a:t>LD</a:t>
              </a:r>
              <a:endParaRPr lang="en-CA" sz="1600" dirty="0"/>
            </a:p>
          </p:txBody>
        </p:sp>
      </p:grpSp>
      <p:grpSp>
        <p:nvGrpSpPr>
          <p:cNvPr id="4" name="Group 23"/>
          <p:cNvGrpSpPr/>
          <p:nvPr/>
        </p:nvGrpSpPr>
        <p:grpSpPr>
          <a:xfrm>
            <a:off x="2714612" y="1714488"/>
            <a:ext cx="642942" cy="1499404"/>
            <a:chOff x="1142976" y="1715282"/>
            <a:chExt cx="642942" cy="1499404"/>
          </a:xfrm>
        </p:grpSpPr>
        <p:sp>
          <p:nvSpPr>
            <p:cNvPr id="25" name="Rectangle 24"/>
            <p:cNvSpPr/>
            <p:nvPr/>
          </p:nvSpPr>
          <p:spPr>
            <a:xfrm>
              <a:off x="1142976" y="1928802"/>
              <a:ext cx="571504" cy="107157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sz="1600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1214414" y="2285992"/>
              <a:ext cx="4286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/>
                <a:t>R2</a:t>
              </a:r>
              <a:endParaRPr lang="en-CA" sz="1600" dirty="0"/>
            </a:p>
          </p:txBody>
        </p:sp>
        <p:cxnSp>
          <p:nvCxnSpPr>
            <p:cNvPr id="27" name="Straight Connector 26"/>
            <p:cNvCxnSpPr>
              <a:endCxn id="25" idx="0"/>
            </p:cNvCxnSpPr>
            <p:nvPr/>
          </p:nvCxnSpPr>
          <p:spPr>
            <a:xfrm rot="5400000">
              <a:off x="1321571" y="1821645"/>
              <a:ext cx="214314" cy="158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16200000" flipH="1">
              <a:off x="1357290" y="1928802"/>
              <a:ext cx="71438" cy="7143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5400000" flipH="1" flipV="1">
              <a:off x="1428728" y="1928802"/>
              <a:ext cx="71438" cy="7143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5400000">
              <a:off x="1322365" y="3106735"/>
              <a:ext cx="214314" cy="158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TextBox 30"/>
            <p:cNvSpPr txBox="1"/>
            <p:nvPr/>
          </p:nvSpPr>
          <p:spPr>
            <a:xfrm>
              <a:off x="1285852" y="2786058"/>
              <a:ext cx="500066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 smtClean="0"/>
                <a:t>LD</a:t>
              </a:r>
              <a:endParaRPr lang="en-CA" sz="1600" dirty="0"/>
            </a:p>
          </p:txBody>
        </p:sp>
      </p:grpSp>
      <p:grpSp>
        <p:nvGrpSpPr>
          <p:cNvPr id="5" name="Group 31"/>
          <p:cNvGrpSpPr/>
          <p:nvPr/>
        </p:nvGrpSpPr>
        <p:grpSpPr>
          <a:xfrm>
            <a:off x="2714612" y="3929066"/>
            <a:ext cx="571504" cy="1499404"/>
            <a:chOff x="1142976" y="1715282"/>
            <a:chExt cx="571504" cy="1499404"/>
          </a:xfrm>
        </p:grpSpPr>
        <p:sp>
          <p:nvSpPr>
            <p:cNvPr id="33" name="Rectangle 32"/>
            <p:cNvSpPr/>
            <p:nvPr/>
          </p:nvSpPr>
          <p:spPr>
            <a:xfrm>
              <a:off x="1142976" y="1928802"/>
              <a:ext cx="571504" cy="107157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sz="1600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1214414" y="2285992"/>
              <a:ext cx="4286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/>
                <a:t>R3</a:t>
              </a:r>
              <a:endParaRPr lang="en-CA" sz="1600" dirty="0"/>
            </a:p>
          </p:txBody>
        </p:sp>
        <p:cxnSp>
          <p:nvCxnSpPr>
            <p:cNvPr id="35" name="Straight Connector 34"/>
            <p:cNvCxnSpPr>
              <a:endCxn id="33" idx="0"/>
            </p:cNvCxnSpPr>
            <p:nvPr/>
          </p:nvCxnSpPr>
          <p:spPr>
            <a:xfrm rot="5400000">
              <a:off x="1321571" y="1821645"/>
              <a:ext cx="214314" cy="158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16200000" flipH="1">
              <a:off x="1357290" y="1928802"/>
              <a:ext cx="71438" cy="7143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rot="5400000" flipH="1" flipV="1">
              <a:off x="1428728" y="1928802"/>
              <a:ext cx="71438" cy="7143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rot="5400000">
              <a:off x="1322365" y="3106735"/>
              <a:ext cx="214314" cy="158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TextBox 38"/>
            <p:cNvSpPr txBox="1"/>
            <p:nvPr/>
          </p:nvSpPr>
          <p:spPr>
            <a:xfrm>
              <a:off x="1285852" y="2786058"/>
              <a:ext cx="428628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 smtClean="0"/>
                <a:t>LD</a:t>
              </a:r>
              <a:endParaRPr lang="en-CA" sz="1600" dirty="0"/>
            </a:p>
          </p:txBody>
        </p:sp>
      </p:grpSp>
      <p:grpSp>
        <p:nvGrpSpPr>
          <p:cNvPr id="7" name="Group 61"/>
          <p:cNvGrpSpPr/>
          <p:nvPr/>
        </p:nvGrpSpPr>
        <p:grpSpPr>
          <a:xfrm>
            <a:off x="4500562" y="2714620"/>
            <a:ext cx="1073952" cy="2071702"/>
            <a:chOff x="4785520" y="2143116"/>
            <a:chExt cx="1073952" cy="2071702"/>
          </a:xfrm>
        </p:grpSpPr>
        <p:cxnSp>
          <p:nvCxnSpPr>
            <p:cNvPr id="41" name="Straight Connector 40"/>
            <p:cNvCxnSpPr/>
            <p:nvPr/>
          </p:nvCxnSpPr>
          <p:spPr>
            <a:xfrm rot="5400000">
              <a:off x="4500562" y="2428868"/>
              <a:ext cx="571504" cy="1588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rot="5400000">
              <a:off x="4858546" y="3928272"/>
              <a:ext cx="571504" cy="158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rot="5400000">
              <a:off x="4501356" y="3571082"/>
              <a:ext cx="571504" cy="1588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rot="5400000">
              <a:off x="5572926" y="2999578"/>
              <a:ext cx="571504" cy="1588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rot="10800000" flipV="1">
              <a:off x="4786314" y="3286124"/>
              <a:ext cx="1071570" cy="571504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10800000">
              <a:off x="4786314" y="2143116"/>
              <a:ext cx="1071570" cy="571504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rot="10800000" flipV="1">
              <a:off x="4786314" y="3000372"/>
              <a:ext cx="571504" cy="285752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rot="10800000">
              <a:off x="4786314" y="2714620"/>
              <a:ext cx="571504" cy="285752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rot="5400000">
              <a:off x="4965703" y="3892553"/>
              <a:ext cx="642942" cy="158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rot="5400000">
              <a:off x="5072860" y="3856834"/>
              <a:ext cx="714380" cy="158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rot="5400000">
              <a:off x="5180017" y="3821115"/>
              <a:ext cx="785818" cy="158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64" name="Straight Arrow Connector 63"/>
          <p:cNvCxnSpPr>
            <a:stCxn id="6" idx="3"/>
            <a:endCxn id="25" idx="1"/>
          </p:cNvCxnSpPr>
          <p:nvPr/>
        </p:nvCxnSpPr>
        <p:spPr>
          <a:xfrm flipV="1">
            <a:off x="1714480" y="2463793"/>
            <a:ext cx="1000132" cy="794"/>
          </a:xfrm>
          <a:prstGeom prst="straightConnector1">
            <a:avLst/>
          </a:prstGeom>
          <a:ln w="28575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Elbow Connector 65"/>
          <p:cNvCxnSpPr>
            <a:stCxn id="25" idx="3"/>
          </p:cNvCxnSpPr>
          <p:nvPr/>
        </p:nvCxnSpPr>
        <p:spPr>
          <a:xfrm>
            <a:off x="3286116" y="2463793"/>
            <a:ext cx="1214446" cy="536579"/>
          </a:xfrm>
          <a:prstGeom prst="bentConnector3">
            <a:avLst>
              <a:gd name="adj1" fmla="val 50000"/>
            </a:avLst>
          </a:prstGeom>
          <a:ln w="28575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Elbow Connector 67"/>
          <p:cNvCxnSpPr>
            <a:stCxn id="33" idx="3"/>
          </p:cNvCxnSpPr>
          <p:nvPr/>
        </p:nvCxnSpPr>
        <p:spPr>
          <a:xfrm flipV="1">
            <a:off x="3286116" y="4071942"/>
            <a:ext cx="1214446" cy="606429"/>
          </a:xfrm>
          <a:prstGeom prst="bentConnector3">
            <a:avLst>
              <a:gd name="adj1" fmla="val 50000"/>
            </a:avLst>
          </a:prstGeom>
          <a:ln w="28575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Elbow Connector 69"/>
          <p:cNvCxnSpPr>
            <a:endCxn id="33" idx="1"/>
          </p:cNvCxnSpPr>
          <p:nvPr/>
        </p:nvCxnSpPr>
        <p:spPr>
          <a:xfrm rot="10800000">
            <a:off x="2714612" y="4678372"/>
            <a:ext cx="3571900" cy="1179521"/>
          </a:xfrm>
          <a:prstGeom prst="bentConnector3">
            <a:avLst>
              <a:gd name="adj1" fmla="val 111022"/>
            </a:avLst>
          </a:prstGeom>
          <a:ln w="28575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/>
          <p:cNvCxnSpPr/>
          <p:nvPr/>
        </p:nvCxnSpPr>
        <p:spPr>
          <a:xfrm>
            <a:off x="5572132" y="3571876"/>
            <a:ext cx="714380" cy="1588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/>
          <p:cNvCxnSpPr/>
          <p:nvPr/>
        </p:nvCxnSpPr>
        <p:spPr>
          <a:xfrm rot="5400000">
            <a:off x="5143504" y="4714884"/>
            <a:ext cx="2286016" cy="1588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Arrow Connector 95"/>
          <p:cNvCxnSpPr/>
          <p:nvPr/>
        </p:nvCxnSpPr>
        <p:spPr>
          <a:xfrm rot="16200000" flipH="1">
            <a:off x="1178695" y="3321843"/>
            <a:ext cx="2071702" cy="285752"/>
          </a:xfrm>
          <a:prstGeom prst="straightConnector1">
            <a:avLst/>
          </a:prstGeom>
          <a:ln w="28575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Oval 98"/>
          <p:cNvSpPr/>
          <p:nvPr/>
        </p:nvSpPr>
        <p:spPr>
          <a:xfrm>
            <a:off x="2000232" y="2357430"/>
            <a:ext cx="142876" cy="14287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1600"/>
          </a:p>
        </p:txBody>
      </p:sp>
      <p:sp>
        <p:nvSpPr>
          <p:cNvPr id="102" name="TextBox 101"/>
          <p:cNvSpPr txBox="1"/>
          <p:nvPr/>
        </p:nvSpPr>
        <p:spPr>
          <a:xfrm>
            <a:off x="3000364" y="3000372"/>
            <a:ext cx="5000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T0</a:t>
            </a:r>
            <a:endParaRPr lang="en-CA" sz="1200" dirty="0"/>
          </a:p>
        </p:txBody>
      </p:sp>
      <p:sp>
        <p:nvSpPr>
          <p:cNvPr id="103" name="TextBox 102"/>
          <p:cNvSpPr txBox="1"/>
          <p:nvPr/>
        </p:nvSpPr>
        <p:spPr>
          <a:xfrm>
            <a:off x="3000364" y="5286388"/>
            <a:ext cx="5000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T1</a:t>
            </a:r>
            <a:endParaRPr lang="en-CA" sz="1200" dirty="0"/>
          </a:p>
        </p:txBody>
      </p:sp>
      <p:sp>
        <p:nvSpPr>
          <p:cNvPr id="104" name="TextBox 103"/>
          <p:cNvSpPr txBox="1"/>
          <p:nvPr/>
        </p:nvSpPr>
        <p:spPr>
          <a:xfrm>
            <a:off x="3000364" y="5500702"/>
            <a:ext cx="5000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T2</a:t>
            </a:r>
            <a:endParaRPr lang="en-CA" sz="1200" dirty="0"/>
          </a:p>
        </p:txBody>
      </p:sp>
      <p:sp>
        <p:nvSpPr>
          <p:cNvPr id="105" name="TextBox 104"/>
          <p:cNvSpPr txBox="1"/>
          <p:nvPr/>
        </p:nvSpPr>
        <p:spPr>
          <a:xfrm>
            <a:off x="1857356" y="4357694"/>
            <a:ext cx="3571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?</a:t>
            </a:r>
            <a:endParaRPr lang="en-CA" sz="1600" dirty="0"/>
          </a:p>
        </p:txBody>
      </p:sp>
      <p:sp>
        <p:nvSpPr>
          <p:cNvPr id="106" name="TextBox 105"/>
          <p:cNvSpPr txBox="1"/>
          <p:nvPr/>
        </p:nvSpPr>
        <p:spPr>
          <a:xfrm>
            <a:off x="5072066" y="3357562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</a:rPr>
              <a:t>+</a:t>
            </a:r>
            <a:endParaRPr lang="en-CA" sz="1600" dirty="0">
              <a:solidFill>
                <a:schemeClr val="bg1"/>
              </a:solidFill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4857752" y="4786322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</a:rPr>
              <a:t>+</a:t>
            </a:r>
            <a:endParaRPr lang="en-CA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4141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4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9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5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" grpId="0" animBg="1"/>
      <p:bldP spid="102" grpId="0"/>
      <p:bldP spid="103" grpId="0"/>
      <p:bldP spid="104" grpId="0"/>
      <p:bldP spid="105" grpId="0"/>
      <p:bldP spid="106" grpId="0"/>
      <p:bldP spid="10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 rtl="0"/>
            <a:r>
              <a:rPr lang="en-US" sz="1800" dirty="0" smtClean="0"/>
              <a:t>T0	:  R2 </a:t>
            </a:r>
            <a:r>
              <a:rPr lang="en-US" sz="1800" dirty="0" smtClean="0">
                <a:sym typeface="Wingdings" pitchFamily="2" charset="2"/>
              </a:rPr>
              <a:t> R1</a:t>
            </a:r>
            <a:r>
              <a:rPr lang="en-US" sz="900" dirty="0" smtClean="0">
                <a:sym typeface="Wingdings" pitchFamily="2" charset="2"/>
              </a:rPr>
              <a:t/>
            </a:r>
            <a:br>
              <a:rPr lang="en-US" sz="900" dirty="0" smtClean="0">
                <a:sym typeface="Wingdings" pitchFamily="2" charset="2"/>
              </a:rPr>
            </a:br>
            <a:r>
              <a:rPr lang="en-US" sz="1800" dirty="0" smtClean="0">
                <a:sym typeface="Wingdings" pitchFamily="2" charset="2"/>
              </a:rPr>
              <a:t>T1	:  R3  R2 + R3</a:t>
            </a:r>
            <a:br>
              <a:rPr lang="en-US" sz="1800" dirty="0" smtClean="0">
                <a:sym typeface="Wingdings" pitchFamily="2" charset="2"/>
              </a:rPr>
            </a:br>
            <a:r>
              <a:rPr lang="en-US" sz="1800" dirty="0" smtClean="0">
                <a:sym typeface="Wingdings" pitchFamily="2" charset="2"/>
              </a:rPr>
              <a:t>T2	:  R3  R1</a:t>
            </a:r>
            <a:endParaRPr lang="en-CA" sz="1800" dirty="0"/>
          </a:p>
        </p:txBody>
      </p:sp>
      <p:sp>
        <p:nvSpPr>
          <p:cNvPr id="133" name="Slide Number Placeholder 132"/>
          <p:cNvSpPr>
            <a:spLocks noGrp="1"/>
          </p:cNvSpPr>
          <p:nvPr>
            <p:ph type="sldNum" sz="quarter" idx="12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</p:spPr>
        <p:txBody>
          <a:bodyPr/>
          <a:lstStyle/>
          <a:p>
            <a:fld id="{96F7528A-CE6C-4538-B8D9-CD58D6980B3B}" type="slidenum">
              <a:rPr lang="en-CA" sz="1600" smtClean="0"/>
              <a:pPr/>
              <a:t>13</a:t>
            </a:fld>
            <a:endParaRPr lang="en-CA" sz="1600"/>
          </a:p>
        </p:txBody>
      </p:sp>
      <p:grpSp>
        <p:nvGrpSpPr>
          <p:cNvPr id="3" name="Group 5"/>
          <p:cNvGrpSpPr/>
          <p:nvPr/>
        </p:nvGrpSpPr>
        <p:grpSpPr>
          <a:xfrm>
            <a:off x="1285852" y="1714488"/>
            <a:ext cx="571504" cy="1499404"/>
            <a:chOff x="1142976" y="1715282"/>
            <a:chExt cx="571504" cy="1499404"/>
          </a:xfrm>
        </p:grpSpPr>
        <p:sp>
          <p:nvSpPr>
            <p:cNvPr id="7" name="Rectangle 6"/>
            <p:cNvSpPr/>
            <p:nvPr/>
          </p:nvSpPr>
          <p:spPr>
            <a:xfrm>
              <a:off x="1142976" y="1928802"/>
              <a:ext cx="571504" cy="107157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sz="1600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214414" y="2285992"/>
              <a:ext cx="4286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/>
                <a:t>R1</a:t>
              </a:r>
              <a:endParaRPr lang="en-CA" sz="1600" dirty="0"/>
            </a:p>
          </p:txBody>
        </p:sp>
        <p:cxnSp>
          <p:nvCxnSpPr>
            <p:cNvPr id="9" name="Straight Connector 8"/>
            <p:cNvCxnSpPr>
              <a:endCxn id="7" idx="0"/>
            </p:cNvCxnSpPr>
            <p:nvPr/>
          </p:nvCxnSpPr>
          <p:spPr>
            <a:xfrm rot="5400000">
              <a:off x="1321571" y="1821645"/>
              <a:ext cx="214314" cy="158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16200000" flipH="1">
              <a:off x="1357290" y="1928802"/>
              <a:ext cx="71438" cy="7143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 flipH="1" flipV="1">
              <a:off x="1428728" y="1928802"/>
              <a:ext cx="71438" cy="7143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5400000">
              <a:off x="1322365" y="3106735"/>
              <a:ext cx="214314" cy="158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Box 12"/>
            <p:cNvSpPr txBox="1"/>
            <p:nvPr/>
          </p:nvSpPr>
          <p:spPr>
            <a:xfrm>
              <a:off x="1285852" y="2786058"/>
              <a:ext cx="428628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 smtClean="0"/>
                <a:t>LD</a:t>
              </a:r>
              <a:endParaRPr lang="en-CA" sz="1600" dirty="0"/>
            </a:p>
          </p:txBody>
        </p:sp>
      </p:grpSp>
      <p:grpSp>
        <p:nvGrpSpPr>
          <p:cNvPr id="4" name="Group 13"/>
          <p:cNvGrpSpPr/>
          <p:nvPr/>
        </p:nvGrpSpPr>
        <p:grpSpPr>
          <a:xfrm>
            <a:off x="4572000" y="1714488"/>
            <a:ext cx="571504" cy="1499404"/>
            <a:chOff x="1142976" y="1715282"/>
            <a:chExt cx="571504" cy="1499404"/>
          </a:xfrm>
        </p:grpSpPr>
        <p:sp>
          <p:nvSpPr>
            <p:cNvPr id="15" name="Rectangle 14"/>
            <p:cNvSpPr/>
            <p:nvPr/>
          </p:nvSpPr>
          <p:spPr>
            <a:xfrm>
              <a:off x="1142976" y="1928802"/>
              <a:ext cx="571504" cy="107157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sz="1600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214414" y="2285992"/>
              <a:ext cx="4286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/>
                <a:t>R2</a:t>
              </a:r>
              <a:endParaRPr lang="en-CA" sz="1600" dirty="0"/>
            </a:p>
          </p:txBody>
        </p:sp>
        <p:cxnSp>
          <p:nvCxnSpPr>
            <p:cNvPr id="17" name="Straight Connector 16"/>
            <p:cNvCxnSpPr>
              <a:endCxn id="15" idx="0"/>
            </p:cNvCxnSpPr>
            <p:nvPr/>
          </p:nvCxnSpPr>
          <p:spPr>
            <a:xfrm rot="5400000">
              <a:off x="1321571" y="1821645"/>
              <a:ext cx="214314" cy="158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6200000" flipH="1">
              <a:off x="1357290" y="1928802"/>
              <a:ext cx="71438" cy="7143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5400000" flipH="1" flipV="1">
              <a:off x="1428728" y="1928802"/>
              <a:ext cx="71438" cy="7143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5400000">
              <a:off x="1322365" y="3106735"/>
              <a:ext cx="214314" cy="158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Box 20"/>
            <p:cNvSpPr txBox="1"/>
            <p:nvPr/>
          </p:nvSpPr>
          <p:spPr>
            <a:xfrm>
              <a:off x="1285852" y="2786058"/>
              <a:ext cx="428628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 smtClean="0"/>
                <a:t>LD</a:t>
              </a:r>
              <a:endParaRPr lang="en-CA" sz="1600" dirty="0"/>
            </a:p>
          </p:txBody>
        </p:sp>
      </p:grpSp>
      <p:grpSp>
        <p:nvGrpSpPr>
          <p:cNvPr id="5" name="Group 21"/>
          <p:cNvGrpSpPr/>
          <p:nvPr/>
        </p:nvGrpSpPr>
        <p:grpSpPr>
          <a:xfrm>
            <a:off x="4572000" y="3965182"/>
            <a:ext cx="571504" cy="1535520"/>
            <a:chOff x="1142976" y="1715282"/>
            <a:chExt cx="571504" cy="1535520"/>
          </a:xfrm>
        </p:grpSpPr>
        <p:sp>
          <p:nvSpPr>
            <p:cNvPr id="23" name="Rectangle 22"/>
            <p:cNvSpPr/>
            <p:nvPr/>
          </p:nvSpPr>
          <p:spPr>
            <a:xfrm>
              <a:off x="1142976" y="1928802"/>
              <a:ext cx="571504" cy="107157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sz="1600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1214414" y="2285992"/>
              <a:ext cx="4286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/>
                <a:t>R3</a:t>
              </a:r>
              <a:endParaRPr lang="en-CA" sz="1600" dirty="0"/>
            </a:p>
          </p:txBody>
        </p:sp>
        <p:cxnSp>
          <p:nvCxnSpPr>
            <p:cNvPr id="25" name="Straight Connector 24"/>
            <p:cNvCxnSpPr>
              <a:endCxn id="23" idx="0"/>
            </p:cNvCxnSpPr>
            <p:nvPr/>
          </p:nvCxnSpPr>
          <p:spPr>
            <a:xfrm rot="5400000">
              <a:off x="1321571" y="1821645"/>
              <a:ext cx="214314" cy="158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6200000" flipH="1">
              <a:off x="1357290" y="1928802"/>
              <a:ext cx="71438" cy="7143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rot="5400000" flipH="1" flipV="1">
              <a:off x="1428728" y="1928802"/>
              <a:ext cx="71438" cy="7143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5400000">
              <a:off x="1304307" y="3124793"/>
              <a:ext cx="250430" cy="158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TextBox 28"/>
            <p:cNvSpPr txBox="1"/>
            <p:nvPr/>
          </p:nvSpPr>
          <p:spPr>
            <a:xfrm>
              <a:off x="1285852" y="2786058"/>
              <a:ext cx="428628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 smtClean="0"/>
                <a:t>LD</a:t>
              </a:r>
              <a:endParaRPr lang="en-CA" sz="1600" dirty="0"/>
            </a:p>
          </p:txBody>
        </p:sp>
      </p:grpSp>
      <p:grpSp>
        <p:nvGrpSpPr>
          <p:cNvPr id="6" name="Group 29"/>
          <p:cNvGrpSpPr/>
          <p:nvPr/>
        </p:nvGrpSpPr>
        <p:grpSpPr>
          <a:xfrm>
            <a:off x="6357950" y="2714620"/>
            <a:ext cx="1073952" cy="2071702"/>
            <a:chOff x="4785520" y="2143116"/>
            <a:chExt cx="1073952" cy="2071702"/>
          </a:xfrm>
        </p:grpSpPr>
        <p:cxnSp>
          <p:nvCxnSpPr>
            <p:cNvPr id="31" name="Straight Connector 30"/>
            <p:cNvCxnSpPr/>
            <p:nvPr/>
          </p:nvCxnSpPr>
          <p:spPr>
            <a:xfrm rot="5400000">
              <a:off x="4500562" y="2428868"/>
              <a:ext cx="571504" cy="1588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rot="5400000">
              <a:off x="4858546" y="3928272"/>
              <a:ext cx="571504" cy="158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rot="5400000">
              <a:off x="4501356" y="3571082"/>
              <a:ext cx="571504" cy="1588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>
              <a:off x="5572926" y="2999578"/>
              <a:ext cx="571504" cy="1588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rot="10800000" flipV="1">
              <a:off x="4786314" y="3286124"/>
              <a:ext cx="1071570" cy="571504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10800000">
              <a:off x="4786314" y="2143116"/>
              <a:ext cx="1071570" cy="571504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rot="10800000" flipV="1">
              <a:off x="4786314" y="3000372"/>
              <a:ext cx="571504" cy="285752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rot="10800000">
              <a:off x="4786314" y="2714620"/>
              <a:ext cx="571504" cy="285752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rot="5400000">
              <a:off x="4965703" y="3892553"/>
              <a:ext cx="642942" cy="158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rot="5400000">
              <a:off x="5072860" y="3856834"/>
              <a:ext cx="714380" cy="158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rot="5400000">
              <a:off x="5180017" y="3821115"/>
              <a:ext cx="785818" cy="158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2" name="Straight Arrow Connector 41"/>
          <p:cNvCxnSpPr>
            <a:stCxn id="7" idx="3"/>
          </p:cNvCxnSpPr>
          <p:nvPr/>
        </p:nvCxnSpPr>
        <p:spPr>
          <a:xfrm>
            <a:off x="1857356" y="2463793"/>
            <a:ext cx="2714644" cy="1588"/>
          </a:xfrm>
          <a:prstGeom prst="straightConnector1">
            <a:avLst/>
          </a:prstGeom>
          <a:ln w="28575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Elbow Connector 42"/>
          <p:cNvCxnSpPr/>
          <p:nvPr/>
        </p:nvCxnSpPr>
        <p:spPr>
          <a:xfrm>
            <a:off x="5143504" y="2463793"/>
            <a:ext cx="1214446" cy="536579"/>
          </a:xfrm>
          <a:prstGeom prst="bentConnector3">
            <a:avLst>
              <a:gd name="adj1" fmla="val 50000"/>
            </a:avLst>
          </a:prstGeom>
          <a:ln w="28575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Elbow Connector 43"/>
          <p:cNvCxnSpPr/>
          <p:nvPr/>
        </p:nvCxnSpPr>
        <p:spPr>
          <a:xfrm flipV="1">
            <a:off x="5143504" y="4071942"/>
            <a:ext cx="1214446" cy="606429"/>
          </a:xfrm>
          <a:prstGeom prst="bentConnector3">
            <a:avLst>
              <a:gd name="adj1" fmla="val 50000"/>
            </a:avLst>
          </a:prstGeom>
          <a:ln w="28575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Elbow Connector 44"/>
          <p:cNvCxnSpPr/>
          <p:nvPr/>
        </p:nvCxnSpPr>
        <p:spPr>
          <a:xfrm rot="10800000">
            <a:off x="2786050" y="5000636"/>
            <a:ext cx="5357850" cy="1000132"/>
          </a:xfrm>
          <a:prstGeom prst="bentConnector3">
            <a:avLst>
              <a:gd name="adj1" fmla="val 109022"/>
            </a:avLst>
          </a:prstGeom>
          <a:ln w="28575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>
            <a:off x="7429520" y="3571876"/>
            <a:ext cx="714380" cy="1588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 rot="5400000">
            <a:off x="6930248" y="4786322"/>
            <a:ext cx="2428098" cy="794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Oval 48"/>
          <p:cNvSpPr/>
          <p:nvPr/>
        </p:nvSpPr>
        <p:spPr>
          <a:xfrm>
            <a:off x="2214546" y="2357430"/>
            <a:ext cx="142876" cy="14287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1600"/>
          </a:p>
        </p:txBody>
      </p:sp>
      <p:sp>
        <p:nvSpPr>
          <p:cNvPr id="50" name="TextBox 49"/>
          <p:cNvSpPr txBox="1"/>
          <p:nvPr/>
        </p:nvSpPr>
        <p:spPr>
          <a:xfrm>
            <a:off x="4857752" y="3000372"/>
            <a:ext cx="5000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T0</a:t>
            </a:r>
            <a:endParaRPr lang="en-CA" sz="1200" dirty="0"/>
          </a:p>
        </p:txBody>
      </p:sp>
      <p:sp>
        <p:nvSpPr>
          <p:cNvPr id="51" name="TextBox 50"/>
          <p:cNvSpPr txBox="1"/>
          <p:nvPr/>
        </p:nvSpPr>
        <p:spPr>
          <a:xfrm>
            <a:off x="4786314" y="5214950"/>
            <a:ext cx="5000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T1</a:t>
            </a:r>
            <a:endParaRPr lang="en-CA" sz="1200" dirty="0"/>
          </a:p>
        </p:txBody>
      </p:sp>
      <p:sp>
        <p:nvSpPr>
          <p:cNvPr id="52" name="TextBox 51"/>
          <p:cNvSpPr txBox="1"/>
          <p:nvPr/>
        </p:nvSpPr>
        <p:spPr>
          <a:xfrm>
            <a:off x="4786314" y="5429264"/>
            <a:ext cx="5000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T2</a:t>
            </a:r>
          </a:p>
        </p:txBody>
      </p:sp>
      <p:cxnSp>
        <p:nvCxnSpPr>
          <p:cNvPr id="141" name="Straight Connector 140"/>
          <p:cNvCxnSpPr/>
          <p:nvPr/>
        </p:nvCxnSpPr>
        <p:spPr>
          <a:xfrm rot="5400000">
            <a:off x="1321968" y="3392884"/>
            <a:ext cx="1928826" cy="794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Straight Arrow Connector 149"/>
          <p:cNvCxnSpPr>
            <a:stCxn id="355" idx="0"/>
            <a:endCxn id="23" idx="1"/>
          </p:cNvCxnSpPr>
          <p:nvPr/>
        </p:nvCxnSpPr>
        <p:spPr>
          <a:xfrm flipV="1">
            <a:off x="3143240" y="4714487"/>
            <a:ext cx="1428760" cy="397"/>
          </a:xfrm>
          <a:prstGeom prst="straightConnector1">
            <a:avLst/>
          </a:prstGeom>
          <a:ln w="28575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6" name="TextBox 165"/>
          <p:cNvSpPr txBox="1"/>
          <p:nvPr/>
        </p:nvSpPr>
        <p:spPr>
          <a:xfrm>
            <a:off x="1571604" y="3071810"/>
            <a:ext cx="35719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0</a:t>
            </a:r>
            <a:endParaRPr lang="en-CA" sz="1600" dirty="0"/>
          </a:p>
        </p:txBody>
      </p:sp>
      <p:cxnSp>
        <p:nvCxnSpPr>
          <p:cNvPr id="168" name="Straight Connector 167"/>
          <p:cNvCxnSpPr/>
          <p:nvPr/>
        </p:nvCxnSpPr>
        <p:spPr>
          <a:xfrm rot="5400000">
            <a:off x="2214546" y="3000372"/>
            <a:ext cx="142876" cy="142876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9" name="TextBox 168"/>
          <p:cNvSpPr txBox="1"/>
          <p:nvPr/>
        </p:nvSpPr>
        <p:spPr>
          <a:xfrm>
            <a:off x="2357422" y="2786058"/>
            <a:ext cx="2143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8</a:t>
            </a:r>
            <a:endParaRPr lang="en-CA" sz="1600" dirty="0"/>
          </a:p>
        </p:txBody>
      </p:sp>
      <p:sp>
        <p:nvSpPr>
          <p:cNvPr id="355" name="Trapezoid 354"/>
          <p:cNvSpPr/>
          <p:nvPr/>
        </p:nvSpPr>
        <p:spPr>
          <a:xfrm rot="5400000">
            <a:off x="2107389" y="4536289"/>
            <a:ext cx="1714512" cy="357190"/>
          </a:xfrm>
          <a:prstGeom prst="trapezoid">
            <a:avLst>
              <a:gd name="adj" fmla="val 53444"/>
            </a:avLst>
          </a:prstGeom>
          <a:solidFill>
            <a:schemeClr val="bg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1600"/>
          </a:p>
        </p:txBody>
      </p:sp>
      <p:sp>
        <p:nvSpPr>
          <p:cNvPr id="177" name="TextBox 176"/>
          <p:cNvSpPr txBox="1"/>
          <p:nvPr/>
        </p:nvSpPr>
        <p:spPr>
          <a:xfrm>
            <a:off x="2714612" y="4143380"/>
            <a:ext cx="35719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0</a:t>
            </a:r>
            <a:endParaRPr lang="en-CA" sz="1600" dirty="0"/>
          </a:p>
        </p:txBody>
      </p:sp>
      <p:sp>
        <p:nvSpPr>
          <p:cNvPr id="362" name="TextBox 361"/>
          <p:cNvSpPr txBox="1"/>
          <p:nvPr/>
        </p:nvSpPr>
        <p:spPr>
          <a:xfrm>
            <a:off x="2714612" y="4786322"/>
            <a:ext cx="35719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1</a:t>
            </a:r>
            <a:endParaRPr lang="en-CA" sz="1600" dirty="0"/>
          </a:p>
        </p:txBody>
      </p:sp>
      <p:cxnSp>
        <p:nvCxnSpPr>
          <p:cNvPr id="363" name="Straight Arrow Connector 362"/>
          <p:cNvCxnSpPr/>
          <p:nvPr/>
        </p:nvCxnSpPr>
        <p:spPr>
          <a:xfrm>
            <a:off x="2285984" y="4357694"/>
            <a:ext cx="500066" cy="1588"/>
          </a:xfrm>
          <a:prstGeom prst="straightConnector1">
            <a:avLst/>
          </a:prstGeom>
          <a:solidFill>
            <a:schemeClr val="accent1"/>
          </a:solidFill>
          <a:ln w="28575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4" name="TextBox 363"/>
          <p:cNvSpPr txBox="1"/>
          <p:nvPr/>
        </p:nvSpPr>
        <p:spPr>
          <a:xfrm>
            <a:off x="2786050" y="5143512"/>
            <a:ext cx="35719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S</a:t>
            </a:r>
            <a:endParaRPr lang="en-CA" sz="1600" dirty="0"/>
          </a:p>
        </p:txBody>
      </p:sp>
      <p:cxnSp>
        <p:nvCxnSpPr>
          <p:cNvPr id="365" name="Straight Connector 364"/>
          <p:cNvCxnSpPr/>
          <p:nvPr/>
        </p:nvCxnSpPr>
        <p:spPr>
          <a:xfrm rot="5400000">
            <a:off x="2786473" y="5643157"/>
            <a:ext cx="428629" cy="845"/>
          </a:xfrm>
          <a:prstGeom prst="line">
            <a:avLst/>
          </a:prstGeom>
          <a:solidFill>
            <a:schemeClr val="accent1"/>
          </a:solidFill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6" name="Straight Connector 365"/>
          <p:cNvCxnSpPr/>
          <p:nvPr/>
        </p:nvCxnSpPr>
        <p:spPr>
          <a:xfrm rot="10800000">
            <a:off x="2428860" y="5857892"/>
            <a:ext cx="571504" cy="1588"/>
          </a:xfrm>
          <a:prstGeom prst="line">
            <a:avLst/>
          </a:prstGeom>
          <a:solidFill>
            <a:schemeClr val="accent1"/>
          </a:solidFill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7" name="TextBox 366"/>
          <p:cNvSpPr txBox="1"/>
          <p:nvPr/>
        </p:nvSpPr>
        <p:spPr>
          <a:xfrm>
            <a:off x="2357422" y="5572140"/>
            <a:ext cx="5000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T1</a:t>
            </a:r>
            <a:endParaRPr lang="en-CA" sz="1200" dirty="0"/>
          </a:p>
        </p:txBody>
      </p:sp>
      <p:sp>
        <p:nvSpPr>
          <p:cNvPr id="378" name="TextBox 377"/>
          <p:cNvSpPr txBox="1"/>
          <p:nvPr/>
        </p:nvSpPr>
        <p:spPr>
          <a:xfrm>
            <a:off x="1500166" y="4000504"/>
            <a:ext cx="7143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R1.0</a:t>
            </a:r>
            <a:endParaRPr lang="en-CA" sz="1600" dirty="0"/>
          </a:p>
        </p:txBody>
      </p:sp>
      <p:sp>
        <p:nvSpPr>
          <p:cNvPr id="379" name="TextBox 378"/>
          <p:cNvSpPr txBox="1"/>
          <p:nvPr/>
        </p:nvSpPr>
        <p:spPr>
          <a:xfrm>
            <a:off x="1500166" y="4643446"/>
            <a:ext cx="8572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ALU.0</a:t>
            </a:r>
            <a:endParaRPr lang="en-CA" sz="1600" dirty="0"/>
          </a:p>
        </p:txBody>
      </p:sp>
      <p:sp>
        <p:nvSpPr>
          <p:cNvPr id="380" name="TextBox 379"/>
          <p:cNvSpPr txBox="1"/>
          <p:nvPr/>
        </p:nvSpPr>
        <p:spPr>
          <a:xfrm>
            <a:off x="3428992" y="4286256"/>
            <a:ext cx="10715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 smtClean="0"/>
              <a:t>Inp</a:t>
            </a:r>
            <a:r>
              <a:rPr lang="en-US" sz="1600" dirty="0" smtClean="0"/>
              <a:t> R3.0</a:t>
            </a:r>
            <a:endParaRPr lang="en-CA" sz="1600" dirty="0"/>
          </a:p>
        </p:txBody>
      </p:sp>
      <p:cxnSp>
        <p:nvCxnSpPr>
          <p:cNvPr id="419" name="Straight Connector 418"/>
          <p:cNvCxnSpPr/>
          <p:nvPr/>
        </p:nvCxnSpPr>
        <p:spPr>
          <a:xfrm rot="5400000">
            <a:off x="5857884" y="5929330"/>
            <a:ext cx="142876" cy="142876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0" name="TextBox 419"/>
          <p:cNvSpPr txBox="1"/>
          <p:nvPr/>
        </p:nvSpPr>
        <p:spPr>
          <a:xfrm>
            <a:off x="6000760" y="5715016"/>
            <a:ext cx="2143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8</a:t>
            </a:r>
            <a:endParaRPr lang="en-CA" sz="1600" dirty="0"/>
          </a:p>
        </p:txBody>
      </p:sp>
      <p:cxnSp>
        <p:nvCxnSpPr>
          <p:cNvPr id="421" name="Straight Connector 420"/>
          <p:cNvCxnSpPr/>
          <p:nvPr/>
        </p:nvCxnSpPr>
        <p:spPr>
          <a:xfrm rot="5400000">
            <a:off x="4143372" y="4643446"/>
            <a:ext cx="142876" cy="142876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2" name="TextBox 421"/>
          <p:cNvSpPr txBox="1"/>
          <p:nvPr/>
        </p:nvSpPr>
        <p:spPr>
          <a:xfrm>
            <a:off x="4071934" y="4714884"/>
            <a:ext cx="2143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8</a:t>
            </a:r>
            <a:endParaRPr lang="en-CA" sz="1600" dirty="0"/>
          </a:p>
        </p:txBody>
      </p:sp>
      <p:grpSp>
        <p:nvGrpSpPr>
          <p:cNvPr id="96" name="Group 148"/>
          <p:cNvGrpSpPr/>
          <p:nvPr/>
        </p:nvGrpSpPr>
        <p:grpSpPr>
          <a:xfrm>
            <a:off x="3786182" y="4857760"/>
            <a:ext cx="1071569" cy="1214446"/>
            <a:chOff x="3786182" y="4857760"/>
            <a:chExt cx="1071569" cy="1214446"/>
          </a:xfrm>
        </p:grpSpPr>
        <p:grpSp>
          <p:nvGrpSpPr>
            <p:cNvPr id="97" name="Group 127"/>
            <p:cNvGrpSpPr/>
            <p:nvPr/>
          </p:nvGrpSpPr>
          <p:grpSpPr>
            <a:xfrm>
              <a:off x="3786182" y="4857760"/>
              <a:ext cx="857256" cy="1214446"/>
              <a:chOff x="5500694" y="1785926"/>
              <a:chExt cx="2571768" cy="3500462"/>
            </a:xfrm>
          </p:grpSpPr>
          <p:sp>
            <p:nvSpPr>
              <p:cNvPr id="129" name="Arc 128"/>
              <p:cNvSpPr/>
              <p:nvPr/>
            </p:nvSpPr>
            <p:spPr>
              <a:xfrm>
                <a:off x="6500826" y="2928934"/>
                <a:ext cx="500066" cy="1214446"/>
              </a:xfrm>
              <a:prstGeom prst="arc">
                <a:avLst>
                  <a:gd name="adj1" fmla="val 16296825"/>
                  <a:gd name="adj2" fmla="val 5282753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CA" sz="1600"/>
              </a:p>
            </p:txBody>
          </p:sp>
          <p:sp>
            <p:nvSpPr>
              <p:cNvPr id="130" name="Arc 129"/>
              <p:cNvSpPr/>
              <p:nvPr/>
            </p:nvSpPr>
            <p:spPr>
              <a:xfrm>
                <a:off x="5500694" y="2928934"/>
                <a:ext cx="2571768" cy="2357454"/>
              </a:xfrm>
              <a:prstGeom prst="arc">
                <a:avLst>
                  <a:gd name="adj1" fmla="val 16200000"/>
                  <a:gd name="adj2" fmla="val 19966589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CA" sz="1600"/>
              </a:p>
            </p:txBody>
          </p:sp>
          <p:sp>
            <p:nvSpPr>
              <p:cNvPr id="131" name="Arc 130"/>
              <p:cNvSpPr/>
              <p:nvPr/>
            </p:nvSpPr>
            <p:spPr>
              <a:xfrm flipV="1">
                <a:off x="5500694" y="1785926"/>
                <a:ext cx="2571768" cy="2357454"/>
              </a:xfrm>
              <a:prstGeom prst="arc">
                <a:avLst>
                  <a:gd name="adj1" fmla="val 16200000"/>
                  <a:gd name="adj2" fmla="val 19979053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CA" sz="1600"/>
              </a:p>
            </p:txBody>
          </p:sp>
        </p:grpSp>
        <p:cxnSp>
          <p:nvCxnSpPr>
            <p:cNvPr id="145" name="Straight Connector 144"/>
            <p:cNvCxnSpPr>
              <a:stCxn id="131" idx="2"/>
            </p:cNvCxnSpPr>
            <p:nvPr/>
          </p:nvCxnSpPr>
          <p:spPr>
            <a:xfrm rot="16200000" flipH="1">
              <a:off x="4704672" y="5347623"/>
              <a:ext cx="41247" cy="26491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Straight Connector 146"/>
            <p:cNvCxnSpPr/>
            <p:nvPr/>
          </p:nvCxnSpPr>
          <p:spPr>
            <a:xfrm>
              <a:off x="3929058" y="5357826"/>
              <a:ext cx="357190" cy="158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Straight Connector 147"/>
            <p:cNvCxnSpPr/>
            <p:nvPr/>
          </p:nvCxnSpPr>
          <p:spPr>
            <a:xfrm>
              <a:off x="3929058" y="5572140"/>
              <a:ext cx="357190" cy="158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545930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7" dur="50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8" dur="50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9" dur="50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0" dur="50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2" dur="500" fill="hold"/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3" dur="500" fill="hold"/>
                                        <p:tgtEl>
                                          <p:spTgt spid="37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4" dur="500" fill="hold"/>
                                        <p:tgtEl>
                                          <p:spTgt spid="37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37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7" dur="500" fill="hold"/>
                                        <p:tgtEl>
                                          <p:spTgt spid="38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8" dur="500" fill="hold"/>
                                        <p:tgtEl>
                                          <p:spTgt spid="38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9" dur="500" fill="hold"/>
                                        <p:tgtEl>
                                          <p:spTgt spid="38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0" dur="500" fill="hold"/>
                                        <p:tgtEl>
                                          <p:spTgt spid="38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3.7037E-7 L -0.12152 -0.00995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1" y="-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52 0.00093 L -0.12951 0.00093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2" grpId="0"/>
      <p:bldP spid="378" grpId="0"/>
      <p:bldP spid="37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rtl="1"/>
            <a:r>
              <a:rPr lang="fa-IR" dirty="0" smtClean="0"/>
              <a:t>انتقال سري اطلاعات از رجيستر </a:t>
            </a:r>
            <a:r>
              <a:rPr lang="en-US" dirty="0" smtClean="0"/>
              <a:t>B</a:t>
            </a:r>
            <a:r>
              <a:rPr lang="fa-IR" dirty="0" smtClean="0"/>
              <a:t> به رجيستر </a:t>
            </a:r>
            <a:r>
              <a:rPr lang="en-US" dirty="0" smtClean="0"/>
              <a:t>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اگر ثباتها چهار بيتي باشند و بخواهيم اطلاعات </a:t>
            </a:r>
            <a:r>
              <a:rPr lang="en-US" dirty="0" smtClean="0"/>
              <a:t>B</a:t>
            </a:r>
            <a:r>
              <a:rPr lang="fa-IR" dirty="0" smtClean="0"/>
              <a:t> از بين نرود، داريم:</a:t>
            </a:r>
          </a:p>
          <a:p>
            <a:pPr algn="l" rtl="0"/>
            <a:r>
              <a:rPr lang="en-US" dirty="0" smtClean="0"/>
              <a:t>S: A</a:t>
            </a:r>
            <a:r>
              <a:rPr lang="en-US" baseline="-25000" dirty="0" smtClean="0"/>
              <a:t>3</a:t>
            </a:r>
            <a:r>
              <a:rPr lang="en-US" dirty="0" smtClean="0">
                <a:sym typeface="Wingdings" pitchFamily="2" charset="2"/>
              </a:rPr>
              <a:t>B</a:t>
            </a:r>
            <a:r>
              <a:rPr lang="en-US" baseline="-25000" dirty="0" smtClean="0">
                <a:sym typeface="Wingdings" pitchFamily="2" charset="2"/>
              </a:rPr>
              <a:t>0</a:t>
            </a:r>
            <a:r>
              <a:rPr lang="en-US" dirty="0" smtClean="0">
                <a:sym typeface="Wingdings" pitchFamily="2" charset="2"/>
              </a:rPr>
              <a:t> ,B</a:t>
            </a:r>
            <a:r>
              <a:rPr lang="en-US" baseline="-25000" dirty="0" smtClean="0">
                <a:sym typeface="Wingdings" pitchFamily="2" charset="2"/>
              </a:rPr>
              <a:t>3</a:t>
            </a:r>
            <a:r>
              <a:rPr lang="en-US" dirty="0" smtClean="0">
                <a:sym typeface="Wingdings" pitchFamily="2" charset="2"/>
              </a:rPr>
              <a:t>B</a:t>
            </a:r>
            <a:r>
              <a:rPr lang="en-US" baseline="-25000" dirty="0" smtClean="0">
                <a:sym typeface="Wingdings" pitchFamily="2" charset="2"/>
              </a:rPr>
              <a:t>0 </a:t>
            </a:r>
            <a:r>
              <a:rPr lang="en-US" dirty="0" smtClean="0">
                <a:sym typeface="Wingdings" pitchFamily="2" charset="2"/>
              </a:rPr>
              <a:t>,A</a:t>
            </a:r>
            <a:r>
              <a:rPr lang="en-US" baseline="-25000" dirty="0" smtClean="0">
                <a:sym typeface="Wingdings" pitchFamily="2" charset="2"/>
              </a:rPr>
              <a:t>i-1</a:t>
            </a:r>
            <a:r>
              <a:rPr lang="en-US" dirty="0" smtClean="0">
                <a:sym typeface="Wingdings" pitchFamily="2" charset="2"/>
              </a:rPr>
              <a:t>A</a:t>
            </a:r>
            <a:r>
              <a:rPr lang="en-US" baseline="-25000" dirty="0" smtClean="0">
                <a:sym typeface="Wingdings" pitchFamily="2" charset="2"/>
              </a:rPr>
              <a:t>i </a:t>
            </a:r>
            <a:r>
              <a:rPr lang="en-US" dirty="0" smtClean="0">
                <a:sym typeface="Wingdings" pitchFamily="2" charset="2"/>
              </a:rPr>
              <a:t>,B</a:t>
            </a:r>
            <a:r>
              <a:rPr lang="en-US" baseline="-25000" dirty="0" smtClean="0">
                <a:sym typeface="Wingdings" pitchFamily="2" charset="2"/>
              </a:rPr>
              <a:t>i-1</a:t>
            </a:r>
            <a:r>
              <a:rPr lang="en-US" dirty="0" smtClean="0">
                <a:sym typeface="Wingdings" pitchFamily="2" charset="2"/>
              </a:rPr>
              <a:t>B</a:t>
            </a:r>
            <a:r>
              <a:rPr lang="en-US" baseline="-25000" dirty="0" smtClean="0">
                <a:sym typeface="Wingdings" pitchFamily="2" charset="2"/>
              </a:rPr>
              <a:t>i </a:t>
            </a:r>
            <a:r>
              <a:rPr lang="en-US" dirty="0" smtClean="0">
                <a:sym typeface="Wingdings" pitchFamily="2" charset="2"/>
              </a:rPr>
              <a:t> ,</a:t>
            </a:r>
            <a:r>
              <a:rPr lang="en-US" sz="2400" dirty="0" err="1" smtClean="0">
                <a:sym typeface="Wingdings" pitchFamily="2" charset="2"/>
              </a:rPr>
              <a:t>i</a:t>
            </a:r>
            <a:r>
              <a:rPr lang="en-US" sz="2400" dirty="0" smtClean="0">
                <a:sym typeface="Wingdings" pitchFamily="2" charset="2"/>
              </a:rPr>
              <a:t>=3,2,1</a:t>
            </a:r>
            <a:endParaRPr lang="en-US" sz="2800" dirty="0"/>
          </a:p>
        </p:txBody>
      </p:sp>
      <p:sp>
        <p:nvSpPr>
          <p:cNvPr id="4" name="Rectangle 3"/>
          <p:cNvSpPr/>
          <p:nvPr/>
        </p:nvSpPr>
        <p:spPr>
          <a:xfrm>
            <a:off x="1447800" y="3886200"/>
            <a:ext cx="22098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400" dirty="0" smtClean="0">
                <a:cs typeface="B Nazanin" pitchFamily="2" charset="-78"/>
              </a:rPr>
              <a:t>رجيستر </a:t>
            </a:r>
            <a:r>
              <a:rPr lang="en-US" sz="2400" dirty="0" smtClean="0">
                <a:cs typeface="B Nazanin" pitchFamily="2" charset="-78"/>
              </a:rPr>
              <a:t>B</a:t>
            </a:r>
          </a:p>
        </p:txBody>
      </p:sp>
      <p:sp>
        <p:nvSpPr>
          <p:cNvPr id="5" name="Rectangle 4"/>
          <p:cNvSpPr/>
          <p:nvPr/>
        </p:nvSpPr>
        <p:spPr>
          <a:xfrm>
            <a:off x="5410200" y="3886200"/>
            <a:ext cx="22098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400" dirty="0" smtClean="0">
                <a:cs typeface="B Nazanin" pitchFamily="2" charset="-78"/>
              </a:rPr>
              <a:t>رجيستر </a:t>
            </a:r>
            <a:r>
              <a:rPr lang="en-US" sz="2400" dirty="0" smtClean="0">
                <a:cs typeface="B Nazanin" pitchFamily="2" charset="-78"/>
              </a:rPr>
              <a:t>A</a:t>
            </a:r>
            <a:endParaRPr lang="en-US" sz="2400" dirty="0">
              <a:cs typeface="B Nazanin" pitchFamily="2" charset="-78"/>
            </a:endParaRPr>
          </a:p>
        </p:txBody>
      </p:sp>
      <p:cxnSp>
        <p:nvCxnSpPr>
          <p:cNvPr id="7" name="Elbow Connector 6"/>
          <p:cNvCxnSpPr/>
          <p:nvPr/>
        </p:nvCxnSpPr>
        <p:spPr>
          <a:xfrm>
            <a:off x="685800" y="3429000"/>
            <a:ext cx="762000" cy="609600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Elbow Connector 8"/>
          <p:cNvCxnSpPr/>
          <p:nvPr/>
        </p:nvCxnSpPr>
        <p:spPr>
          <a:xfrm>
            <a:off x="4343400" y="3429000"/>
            <a:ext cx="914400" cy="609600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rot="10800000">
            <a:off x="1066800" y="3429000"/>
            <a:ext cx="3276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>
            <a:off x="3657600" y="4189412"/>
            <a:ext cx="17526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5029200" y="4038600"/>
            <a:ext cx="3810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>
            <a:off x="1295400" y="4038600"/>
            <a:ext cx="1524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1143000" y="4267200"/>
            <a:ext cx="3048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1143000" y="4724400"/>
            <a:ext cx="32004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 rot="5400000" flipH="1" flipV="1">
            <a:off x="4075906" y="4457700"/>
            <a:ext cx="5334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rot="5400000" flipH="1" flipV="1">
            <a:off x="914400" y="4495800"/>
            <a:ext cx="4572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381000" y="4267200"/>
            <a:ext cx="76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dirty="0" smtClean="0">
                <a:cs typeface="B Nazanin" pitchFamily="2" charset="-78"/>
              </a:rPr>
              <a:t>ورودي سريال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3581400" y="3849469"/>
            <a:ext cx="838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dirty="0" smtClean="0">
                <a:cs typeface="B Nazanin" pitchFamily="2" charset="-78"/>
              </a:rPr>
              <a:t>خروجي سريال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648200" y="4114800"/>
            <a:ext cx="76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dirty="0" smtClean="0">
                <a:cs typeface="B Nazanin" pitchFamily="2" charset="-78"/>
              </a:rPr>
              <a:t>ورودي سريال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81000" y="3257490"/>
            <a:ext cx="609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000" dirty="0" smtClean="0">
                <a:cs typeface="B Nazanin" pitchFamily="2" charset="-78"/>
              </a:rPr>
              <a:t>S</a:t>
            </a:r>
            <a:endParaRPr lang="en-US" sz="2400" dirty="0">
              <a:cs typeface="B Nazanin" pitchFamily="2" charset="-78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685800" y="5033427"/>
            <a:ext cx="5334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C00000"/>
                </a:solidFill>
              </a:rPr>
              <a:t>cp</a:t>
            </a:r>
            <a:endParaRPr lang="en-US" sz="2000" dirty="0" smtClean="0">
              <a:solidFill>
                <a:srgbClr val="C00000"/>
              </a:solidFill>
            </a:endParaRPr>
          </a:p>
          <a:p>
            <a:endParaRPr lang="fa-IR" sz="2000" dirty="0" smtClean="0"/>
          </a:p>
          <a:p>
            <a:endParaRPr lang="en-US" sz="2000" dirty="0" smtClean="0"/>
          </a:p>
          <a:p>
            <a:r>
              <a:rPr lang="en-US" sz="2400" dirty="0" smtClean="0">
                <a:solidFill>
                  <a:srgbClr val="FF0000"/>
                </a:solidFill>
              </a:rPr>
              <a:t>S</a:t>
            </a:r>
            <a:endParaRPr lang="en-US" sz="2000" dirty="0">
              <a:solidFill>
                <a:srgbClr val="FF0000"/>
              </a:solidFill>
            </a:endParaRPr>
          </a:p>
        </p:txBody>
      </p:sp>
      <p:grpSp>
        <p:nvGrpSpPr>
          <p:cNvPr id="67" name="Group 66"/>
          <p:cNvGrpSpPr/>
          <p:nvPr/>
        </p:nvGrpSpPr>
        <p:grpSpPr>
          <a:xfrm>
            <a:off x="1143000" y="5027142"/>
            <a:ext cx="5181601" cy="457670"/>
            <a:chOff x="1143000" y="5027142"/>
            <a:chExt cx="5181601" cy="457670"/>
          </a:xfrm>
        </p:grpSpPr>
        <p:grpSp>
          <p:nvGrpSpPr>
            <p:cNvPr id="43" name="Group 27"/>
            <p:cNvGrpSpPr/>
            <p:nvPr/>
          </p:nvGrpSpPr>
          <p:grpSpPr>
            <a:xfrm>
              <a:off x="1143000" y="5027612"/>
              <a:ext cx="1219201" cy="457200"/>
              <a:chOff x="4724400" y="4572000"/>
              <a:chExt cx="1219201" cy="457200"/>
            </a:xfrm>
          </p:grpSpPr>
          <p:cxnSp>
            <p:nvCxnSpPr>
              <p:cNvPr id="53" name="Elbow Connector 52"/>
              <p:cNvCxnSpPr/>
              <p:nvPr/>
            </p:nvCxnSpPr>
            <p:spPr>
              <a:xfrm flipV="1">
                <a:off x="4724400" y="4572000"/>
                <a:ext cx="762000" cy="457200"/>
              </a:xfrm>
              <a:prstGeom prst="bentConnector3">
                <a:avLst>
                  <a:gd name="adj1" fmla="val 50000"/>
                </a:avLst>
              </a:prstGeom>
              <a:ln w="1270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Elbow Connector 53"/>
              <p:cNvCxnSpPr/>
              <p:nvPr/>
            </p:nvCxnSpPr>
            <p:spPr>
              <a:xfrm rot="10800000">
                <a:off x="5257801" y="4572000"/>
                <a:ext cx="685800" cy="457200"/>
              </a:xfrm>
              <a:prstGeom prst="bentConnector3">
                <a:avLst>
                  <a:gd name="adj1" fmla="val 50000"/>
                </a:avLst>
              </a:prstGeom>
              <a:ln w="1270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4" name="Group 28"/>
            <p:cNvGrpSpPr/>
            <p:nvPr/>
          </p:nvGrpSpPr>
          <p:grpSpPr>
            <a:xfrm>
              <a:off x="2133600" y="5027612"/>
              <a:ext cx="1219201" cy="457200"/>
              <a:chOff x="4724400" y="4572000"/>
              <a:chExt cx="1219201" cy="457200"/>
            </a:xfrm>
          </p:grpSpPr>
          <p:cxnSp>
            <p:nvCxnSpPr>
              <p:cNvPr id="51" name="Elbow Connector 50"/>
              <p:cNvCxnSpPr/>
              <p:nvPr/>
            </p:nvCxnSpPr>
            <p:spPr>
              <a:xfrm flipV="1">
                <a:off x="4724400" y="4572000"/>
                <a:ext cx="762000" cy="457200"/>
              </a:xfrm>
              <a:prstGeom prst="bentConnector3">
                <a:avLst>
                  <a:gd name="adj1" fmla="val 50000"/>
                </a:avLst>
              </a:prstGeom>
              <a:ln w="1270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Elbow Connector 51"/>
              <p:cNvCxnSpPr/>
              <p:nvPr/>
            </p:nvCxnSpPr>
            <p:spPr>
              <a:xfrm rot="10800000">
                <a:off x="5257801" y="4572000"/>
                <a:ext cx="685800" cy="457200"/>
              </a:xfrm>
              <a:prstGeom prst="bentConnector3">
                <a:avLst>
                  <a:gd name="adj1" fmla="val 50000"/>
                </a:avLst>
              </a:prstGeom>
              <a:ln w="1270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5" name="Group 31"/>
            <p:cNvGrpSpPr/>
            <p:nvPr/>
          </p:nvGrpSpPr>
          <p:grpSpPr>
            <a:xfrm>
              <a:off x="3124199" y="5027612"/>
              <a:ext cx="1219201" cy="457200"/>
              <a:chOff x="4724400" y="4572000"/>
              <a:chExt cx="1219201" cy="457200"/>
            </a:xfrm>
          </p:grpSpPr>
          <p:cxnSp>
            <p:nvCxnSpPr>
              <p:cNvPr id="49" name="Elbow Connector 48"/>
              <p:cNvCxnSpPr/>
              <p:nvPr/>
            </p:nvCxnSpPr>
            <p:spPr>
              <a:xfrm flipV="1">
                <a:off x="4724400" y="4572000"/>
                <a:ext cx="762000" cy="457200"/>
              </a:xfrm>
              <a:prstGeom prst="bentConnector3">
                <a:avLst>
                  <a:gd name="adj1" fmla="val 50000"/>
                </a:avLst>
              </a:prstGeom>
              <a:ln w="1270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Elbow Connector 49"/>
              <p:cNvCxnSpPr/>
              <p:nvPr/>
            </p:nvCxnSpPr>
            <p:spPr>
              <a:xfrm rot="10800000">
                <a:off x="5257801" y="4572000"/>
                <a:ext cx="685800" cy="457200"/>
              </a:xfrm>
              <a:prstGeom prst="bentConnector3">
                <a:avLst>
                  <a:gd name="adj1" fmla="val 50000"/>
                </a:avLst>
              </a:prstGeom>
              <a:ln w="1270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6" name="Group 34"/>
            <p:cNvGrpSpPr/>
            <p:nvPr/>
          </p:nvGrpSpPr>
          <p:grpSpPr>
            <a:xfrm>
              <a:off x="4114799" y="5027612"/>
              <a:ext cx="1219201" cy="457200"/>
              <a:chOff x="4724400" y="4572000"/>
              <a:chExt cx="1219201" cy="457200"/>
            </a:xfrm>
          </p:grpSpPr>
          <p:cxnSp>
            <p:nvCxnSpPr>
              <p:cNvPr id="47" name="Elbow Connector 46"/>
              <p:cNvCxnSpPr/>
              <p:nvPr/>
            </p:nvCxnSpPr>
            <p:spPr>
              <a:xfrm flipV="1">
                <a:off x="4724400" y="4572000"/>
                <a:ext cx="762000" cy="457200"/>
              </a:xfrm>
              <a:prstGeom prst="bentConnector3">
                <a:avLst>
                  <a:gd name="adj1" fmla="val 50000"/>
                </a:avLst>
              </a:prstGeom>
              <a:ln w="1270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Elbow Connector 47"/>
              <p:cNvCxnSpPr/>
              <p:nvPr/>
            </p:nvCxnSpPr>
            <p:spPr>
              <a:xfrm rot="10800000">
                <a:off x="5257801" y="4572000"/>
                <a:ext cx="685800" cy="457200"/>
              </a:xfrm>
              <a:prstGeom prst="bentConnector3">
                <a:avLst>
                  <a:gd name="adj1" fmla="val 50000"/>
                </a:avLst>
              </a:prstGeom>
              <a:ln w="1270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0" name="Group 34"/>
            <p:cNvGrpSpPr/>
            <p:nvPr/>
          </p:nvGrpSpPr>
          <p:grpSpPr>
            <a:xfrm>
              <a:off x="5105400" y="5027142"/>
              <a:ext cx="1219201" cy="457200"/>
              <a:chOff x="4724400" y="4572000"/>
              <a:chExt cx="1219201" cy="457200"/>
            </a:xfrm>
          </p:grpSpPr>
          <p:cxnSp>
            <p:nvCxnSpPr>
              <p:cNvPr id="61" name="Elbow Connector 60"/>
              <p:cNvCxnSpPr/>
              <p:nvPr/>
            </p:nvCxnSpPr>
            <p:spPr>
              <a:xfrm flipV="1">
                <a:off x="4724400" y="4572000"/>
                <a:ext cx="762000" cy="457200"/>
              </a:xfrm>
              <a:prstGeom prst="bentConnector3">
                <a:avLst>
                  <a:gd name="adj1" fmla="val 50000"/>
                </a:avLst>
              </a:prstGeom>
              <a:ln w="1270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Elbow Connector 61"/>
              <p:cNvCxnSpPr/>
              <p:nvPr/>
            </p:nvCxnSpPr>
            <p:spPr>
              <a:xfrm rot="10800000">
                <a:off x="5257801" y="4572000"/>
                <a:ext cx="685800" cy="457200"/>
              </a:xfrm>
              <a:prstGeom prst="bentConnector3">
                <a:avLst>
                  <a:gd name="adj1" fmla="val 50000"/>
                </a:avLst>
              </a:prstGeom>
              <a:ln w="1270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6" name="Group 65"/>
          <p:cNvGrpSpPr/>
          <p:nvPr/>
        </p:nvGrpSpPr>
        <p:grpSpPr>
          <a:xfrm>
            <a:off x="1219200" y="5867400"/>
            <a:ext cx="5333999" cy="457200"/>
            <a:chOff x="1219200" y="5867400"/>
            <a:chExt cx="5333999" cy="457200"/>
          </a:xfrm>
        </p:grpSpPr>
        <p:cxnSp>
          <p:nvCxnSpPr>
            <p:cNvPr id="56" name="Elbow Connector 55"/>
            <p:cNvCxnSpPr/>
            <p:nvPr/>
          </p:nvCxnSpPr>
          <p:spPr>
            <a:xfrm flipV="1">
              <a:off x="1219200" y="5867400"/>
              <a:ext cx="1600200" cy="457200"/>
            </a:xfrm>
            <a:prstGeom prst="bentConnector3">
              <a:avLst>
                <a:gd name="adj1" fmla="val 50000"/>
              </a:avLst>
            </a:pr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Elbow Connector 56"/>
            <p:cNvCxnSpPr/>
            <p:nvPr/>
          </p:nvCxnSpPr>
          <p:spPr>
            <a:xfrm rot="10800000">
              <a:off x="5410200" y="5867400"/>
              <a:ext cx="1142999" cy="457200"/>
            </a:xfrm>
            <a:prstGeom prst="bentConnector3">
              <a:avLst>
                <a:gd name="adj1" fmla="val 50000"/>
              </a:avLst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>
              <a:off x="2667000" y="5867400"/>
              <a:ext cx="2819400" cy="1588"/>
            </a:xfrm>
            <a:prstGeom prst="line">
              <a:avLst/>
            </a:pr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69" name="Straight Arrow Connector 68"/>
          <p:cNvCxnSpPr/>
          <p:nvPr/>
        </p:nvCxnSpPr>
        <p:spPr>
          <a:xfrm rot="5400000">
            <a:off x="2895600" y="5714206"/>
            <a:ext cx="3048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Arrow Connector 72"/>
          <p:cNvCxnSpPr/>
          <p:nvPr/>
        </p:nvCxnSpPr>
        <p:spPr>
          <a:xfrm rot="5400000">
            <a:off x="3885406" y="5714206"/>
            <a:ext cx="3048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Arrow Connector 73"/>
          <p:cNvCxnSpPr/>
          <p:nvPr/>
        </p:nvCxnSpPr>
        <p:spPr>
          <a:xfrm rot="5400000">
            <a:off x="4801394" y="5714206"/>
            <a:ext cx="3048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Arrow Connector 74"/>
          <p:cNvCxnSpPr/>
          <p:nvPr/>
        </p:nvCxnSpPr>
        <p:spPr>
          <a:xfrm rot="5400000">
            <a:off x="5790406" y="5714206"/>
            <a:ext cx="3048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1" name="Group 80"/>
          <p:cNvGrpSpPr/>
          <p:nvPr/>
        </p:nvGrpSpPr>
        <p:grpSpPr>
          <a:xfrm>
            <a:off x="2057400" y="6019800"/>
            <a:ext cx="3886200" cy="707886"/>
            <a:chOff x="2057400" y="6172200"/>
            <a:chExt cx="3886200" cy="707886"/>
          </a:xfrm>
        </p:grpSpPr>
        <p:sp>
          <p:nvSpPr>
            <p:cNvPr id="76" name="TextBox 75"/>
            <p:cNvSpPr txBox="1"/>
            <p:nvPr/>
          </p:nvSpPr>
          <p:spPr>
            <a:xfrm>
              <a:off x="2057400" y="6172200"/>
              <a:ext cx="38862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sz="2000" dirty="0" smtClean="0">
                  <a:cs typeface="B Nazanin" pitchFamily="2" charset="-78"/>
                </a:rPr>
                <a:t>مدت لازم براي انتقال چهار بيت</a:t>
              </a:r>
            </a:p>
            <a:p>
              <a:pPr algn="ctr"/>
              <a:r>
                <a:rPr lang="en-US" sz="2000" dirty="0" smtClean="0">
                  <a:cs typeface="B Nazanin" pitchFamily="2" charset="-78"/>
                </a:rPr>
                <a:t>(word time)</a:t>
              </a:r>
              <a:endParaRPr lang="en-US" sz="2000" dirty="0">
                <a:cs typeface="B Nazanin" pitchFamily="2" charset="-78"/>
              </a:endParaRPr>
            </a:p>
          </p:txBody>
        </p:sp>
        <p:cxnSp>
          <p:nvCxnSpPr>
            <p:cNvPr id="78" name="Straight Arrow Connector 77"/>
            <p:cNvCxnSpPr/>
            <p:nvPr/>
          </p:nvCxnSpPr>
          <p:spPr>
            <a:xfrm>
              <a:off x="5486400" y="6400800"/>
              <a:ext cx="381000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Arrow Connector 79"/>
            <p:cNvCxnSpPr/>
            <p:nvPr/>
          </p:nvCxnSpPr>
          <p:spPr>
            <a:xfrm rot="10800000">
              <a:off x="2209800" y="6400800"/>
              <a:ext cx="381000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2" name="TextBox 81"/>
          <p:cNvSpPr txBox="1"/>
          <p:nvPr/>
        </p:nvSpPr>
        <p:spPr>
          <a:xfrm>
            <a:off x="6477000" y="4724400"/>
            <a:ext cx="2362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dirty="0" smtClean="0">
                <a:cs typeface="B Nazanin" pitchFamily="2" charset="-78"/>
              </a:rPr>
              <a:t>رجيسترهاي </a:t>
            </a:r>
            <a:r>
              <a:rPr lang="en-US" dirty="0" smtClean="0">
                <a:cs typeface="B Nazanin" pitchFamily="2" charset="-78"/>
              </a:rPr>
              <a:t>A</a:t>
            </a:r>
            <a:r>
              <a:rPr lang="fa-IR" dirty="0" smtClean="0">
                <a:cs typeface="B Nazanin" pitchFamily="2" charset="-78"/>
              </a:rPr>
              <a:t> و </a:t>
            </a:r>
            <a:r>
              <a:rPr lang="en-US" dirty="0" smtClean="0">
                <a:cs typeface="B Nazanin" pitchFamily="2" charset="-78"/>
              </a:rPr>
              <a:t>B</a:t>
            </a:r>
            <a:r>
              <a:rPr lang="fa-IR" dirty="0" smtClean="0">
                <a:cs typeface="B Nazanin" pitchFamily="2" charset="-78"/>
              </a:rPr>
              <a:t> از نوع </a:t>
            </a:r>
            <a:r>
              <a:rPr lang="en-US" dirty="0" smtClean="0">
                <a:cs typeface="B Nazanin" pitchFamily="2" charset="-78"/>
              </a:rPr>
              <a:t>Shift register</a:t>
            </a:r>
            <a:r>
              <a:rPr lang="fa-IR" dirty="0" smtClean="0">
                <a:cs typeface="B Nazanin" pitchFamily="2" charset="-78"/>
              </a:rPr>
              <a:t> هستند.</a:t>
            </a:r>
            <a:endParaRPr lang="en-US" dirty="0">
              <a:cs typeface="B Nazanin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انتقال با استفاده از گذرگاه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00200"/>
            <a:ext cx="7620000" cy="4873752"/>
          </a:xfrm>
        </p:spPr>
        <p:txBody>
          <a:bodyPr>
            <a:normAutofit/>
          </a:bodyPr>
          <a:lstStyle/>
          <a:p>
            <a:r>
              <a:rPr lang="fa-IR" dirty="0" smtClean="0"/>
              <a:t>اگر قرار باشد که انتقال اطلاعات بصورت دو طرفه بين تعداد زيادي رجيستر روي دهد، نمي‌توان از اتصال مستقيم بين ثباتها استفاده کرد. بنابراين از گذرگاههايي (</a:t>
            </a:r>
            <a:r>
              <a:rPr lang="en-US" sz="2800" dirty="0" smtClean="0"/>
              <a:t>BUS</a:t>
            </a:r>
            <a:r>
              <a:rPr lang="fa-IR" dirty="0" smtClean="0"/>
              <a:t>) که تمام ورودي‌ها و خروجي‌ها به آنها متصل است استفاده مي‌نماييم.</a:t>
            </a:r>
          </a:p>
          <a:p>
            <a:endParaRPr lang="fa-IR" dirty="0" smtClean="0"/>
          </a:p>
          <a:p>
            <a:r>
              <a:rPr lang="fa-IR" dirty="0" smtClean="0"/>
              <a:t>براي قرار دادن اطلاعات در </a:t>
            </a:r>
            <a:r>
              <a:rPr lang="en-US" sz="2800" dirty="0" smtClean="0"/>
              <a:t>BUS</a:t>
            </a:r>
            <a:r>
              <a:rPr lang="fa-IR" sz="2800" dirty="0" smtClean="0"/>
              <a:t> </a:t>
            </a:r>
            <a:r>
              <a:rPr lang="fa-IR" dirty="0" smtClean="0"/>
              <a:t>از </a:t>
            </a:r>
            <a:r>
              <a:rPr lang="en-US" sz="2800" dirty="0" smtClean="0"/>
              <a:t>MUX</a:t>
            </a:r>
            <a:r>
              <a:rPr lang="fa-IR" dirty="0" smtClean="0"/>
              <a:t>ها استفاده </a:t>
            </a:r>
            <a:r>
              <a:rPr lang="fa-IR" dirty="0" err="1" smtClean="0"/>
              <a:t>مي‌شود</a:t>
            </a:r>
            <a:r>
              <a:rPr lang="fa-IR" dirty="0" smtClean="0"/>
              <a:t>.</a:t>
            </a:r>
          </a:p>
          <a:p>
            <a:pPr lvl="1"/>
            <a:r>
              <a:rPr lang="fa-IR" dirty="0" smtClean="0"/>
              <a:t> اگر</a:t>
            </a:r>
            <a:r>
              <a:rPr lang="en-US" dirty="0" smtClean="0"/>
              <a:t> n </a:t>
            </a:r>
            <a:r>
              <a:rPr lang="fa-IR" dirty="0" err="1" smtClean="0"/>
              <a:t>رجيستر</a:t>
            </a:r>
            <a:r>
              <a:rPr lang="fa-IR" dirty="0" smtClean="0"/>
              <a:t> </a:t>
            </a:r>
            <a:r>
              <a:rPr lang="en-US" sz="2500" dirty="0" smtClean="0"/>
              <a:t>M</a:t>
            </a:r>
            <a:r>
              <a:rPr lang="fa-IR" sz="2500" dirty="0" smtClean="0"/>
              <a:t> </a:t>
            </a:r>
            <a:r>
              <a:rPr lang="fa-IR" dirty="0" err="1" smtClean="0"/>
              <a:t>بيتي</a:t>
            </a:r>
            <a:r>
              <a:rPr lang="fa-IR" dirty="0" smtClean="0"/>
              <a:t> داشته باشیم، به </a:t>
            </a:r>
            <a:r>
              <a:rPr lang="en-US" dirty="0" smtClean="0"/>
              <a:t>M</a:t>
            </a:r>
            <a:r>
              <a:rPr lang="fa-IR" dirty="0" smtClean="0"/>
              <a:t> تا </a:t>
            </a:r>
            <a:r>
              <a:rPr lang="en-US" sz="2500" dirty="0" smtClean="0"/>
              <a:t>MUX</a:t>
            </a:r>
            <a:r>
              <a:rPr lang="fa-IR" sz="2500" dirty="0" smtClean="0"/>
              <a:t> </a:t>
            </a:r>
            <a:r>
              <a:rPr lang="fa-IR" dirty="0" smtClean="0"/>
              <a:t>از نوع </a:t>
            </a:r>
            <a:r>
              <a:rPr lang="en-US" sz="2500" dirty="0" smtClean="0"/>
              <a:t>n*1</a:t>
            </a:r>
            <a:r>
              <a:rPr lang="fa-IR" dirty="0" smtClean="0"/>
              <a:t> نیاز است. </a:t>
            </a:r>
          </a:p>
          <a:p>
            <a:pPr marL="365760" lvl="1" indent="0">
              <a:buNone/>
            </a:pPr>
            <a:endParaRPr lang="fa-IR" dirty="0" smtClean="0"/>
          </a:p>
          <a:p>
            <a:r>
              <a:rPr lang="fa-IR" dirty="0" err="1" smtClean="0"/>
              <a:t>براي</a:t>
            </a:r>
            <a:r>
              <a:rPr lang="fa-IR" dirty="0" smtClean="0"/>
              <a:t> انتقال اطلاعات از </a:t>
            </a:r>
            <a:r>
              <a:rPr lang="en-US" sz="2800" dirty="0" smtClean="0"/>
              <a:t>BUS</a:t>
            </a:r>
            <a:r>
              <a:rPr lang="fa-IR" dirty="0" smtClean="0"/>
              <a:t> به رجيستر، از مدارهاي </a:t>
            </a:r>
            <a:r>
              <a:rPr lang="en-US" sz="2800" dirty="0" smtClean="0"/>
              <a:t>Decoder</a:t>
            </a:r>
            <a:r>
              <a:rPr lang="fa-IR" dirty="0" smtClean="0"/>
              <a:t> استفاده مي‌نماييم.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685800"/>
            <a:ext cx="8229600" cy="5715000"/>
          </a:xfrm>
        </p:spPr>
        <p:txBody>
          <a:bodyPr>
            <a:normAutofit fontScale="92500" lnSpcReduction="20000"/>
          </a:bodyPr>
          <a:lstStyle/>
          <a:p>
            <a:pPr algn="l" rtl="0"/>
            <a:r>
              <a:rPr lang="en-US" altLang="ko-KR" dirty="0" smtClean="0"/>
              <a:t>Bus </a:t>
            </a:r>
            <a:r>
              <a:rPr lang="en-US" altLang="ko-KR" dirty="0"/>
              <a:t>and Memory Transfers</a:t>
            </a:r>
          </a:p>
          <a:p>
            <a:pPr lvl="1" algn="l" rtl="0"/>
            <a:r>
              <a:rPr lang="en-US" altLang="ko-KR" dirty="0"/>
              <a:t>Common Bus</a:t>
            </a:r>
          </a:p>
          <a:p>
            <a:pPr lvl="2" algn="l" rtl="0"/>
            <a:r>
              <a:rPr lang="en-US" altLang="ko-KR" dirty="0"/>
              <a:t>A more efficient scheme for transferring information between registers in </a:t>
            </a:r>
            <a:r>
              <a:rPr lang="en-US" altLang="ko-KR" b="1" i="1" dirty="0">
                <a:solidFill>
                  <a:srgbClr val="003366"/>
                </a:solidFill>
              </a:rPr>
              <a:t>a multiple-register configuration</a:t>
            </a:r>
            <a:endParaRPr lang="en-US" altLang="ko-KR" b="1" i="1" dirty="0">
              <a:solidFill>
                <a:srgbClr val="800080"/>
              </a:solidFill>
            </a:endParaRPr>
          </a:p>
          <a:p>
            <a:pPr lvl="2" algn="l" rtl="0"/>
            <a:r>
              <a:rPr lang="en-US" altLang="ko-KR" dirty="0"/>
              <a:t>A bus structure = a set of common lines</a:t>
            </a:r>
          </a:p>
          <a:p>
            <a:pPr lvl="2" algn="l" rtl="0"/>
            <a:r>
              <a:rPr lang="en-US" altLang="ko-KR" b="1" i="1" dirty="0">
                <a:solidFill>
                  <a:srgbClr val="003366"/>
                </a:solidFill>
              </a:rPr>
              <a:t>Control signals</a:t>
            </a:r>
            <a:r>
              <a:rPr lang="en-US" altLang="ko-KR" dirty="0"/>
              <a:t> determine which register is selected</a:t>
            </a:r>
          </a:p>
          <a:p>
            <a:pPr lvl="3" algn="l" rtl="0"/>
            <a:r>
              <a:rPr lang="en-US" altLang="ko-KR" dirty="0"/>
              <a:t>One way of constructing a common bus system is with </a:t>
            </a:r>
            <a:r>
              <a:rPr lang="en-US" altLang="ko-KR" b="1" i="1" dirty="0">
                <a:solidFill>
                  <a:srgbClr val="663300"/>
                </a:solidFill>
              </a:rPr>
              <a:t>multiplexers</a:t>
            </a:r>
            <a:endParaRPr lang="en-US" altLang="ko-KR" dirty="0"/>
          </a:p>
          <a:p>
            <a:pPr lvl="3" algn="l" rtl="0"/>
            <a:r>
              <a:rPr lang="en-US" altLang="ko-KR" dirty="0"/>
              <a:t>The </a:t>
            </a:r>
            <a:r>
              <a:rPr lang="en-US" altLang="ko-KR" i="1" dirty="0">
                <a:solidFill>
                  <a:srgbClr val="663300"/>
                </a:solidFill>
              </a:rPr>
              <a:t>multiplexers</a:t>
            </a:r>
            <a:r>
              <a:rPr lang="en-US" altLang="ko-KR" dirty="0"/>
              <a:t> select the source register whose binary information is place on the bus</a:t>
            </a:r>
          </a:p>
          <a:p>
            <a:pPr lvl="2" algn="l" rtl="0"/>
            <a:r>
              <a:rPr lang="en-US" altLang="ko-KR" dirty="0"/>
              <a:t>The construction of a bus system for four registers </a:t>
            </a:r>
            <a:r>
              <a:rPr lang="en-US" altLang="ko-KR" dirty="0" smtClean="0"/>
              <a:t>:</a:t>
            </a:r>
            <a:endParaRPr lang="en-US" altLang="ko-KR" dirty="0"/>
          </a:p>
          <a:p>
            <a:pPr lvl="3" algn="l" rtl="0"/>
            <a:r>
              <a:rPr lang="en-US" altLang="ko-KR" dirty="0"/>
              <a:t>4 bit register  X  4 </a:t>
            </a:r>
          </a:p>
          <a:p>
            <a:pPr lvl="3" algn="l" rtl="0"/>
            <a:r>
              <a:rPr lang="en-US" altLang="ko-KR" dirty="0"/>
              <a:t>Four 4 </a:t>
            </a:r>
            <a:r>
              <a:rPr lang="fa-IR" altLang="ko-KR" dirty="0" smtClean="0"/>
              <a:t>*</a:t>
            </a:r>
            <a:r>
              <a:rPr lang="en-US" altLang="ko-KR" dirty="0" smtClean="0"/>
              <a:t> </a:t>
            </a:r>
            <a:r>
              <a:rPr lang="en-US" altLang="ko-KR" dirty="0"/>
              <a:t>1 Multiplexers</a:t>
            </a:r>
          </a:p>
          <a:p>
            <a:pPr lvl="3" algn="l" rtl="0"/>
            <a:r>
              <a:rPr lang="en-US" altLang="ko-KR" dirty="0"/>
              <a:t>Bus Selection : </a:t>
            </a:r>
            <a:r>
              <a:rPr lang="en-US" altLang="ko-KR" dirty="0" smtClean="0"/>
              <a:t>X, Y</a:t>
            </a:r>
            <a:endParaRPr lang="en-US" altLang="ko-KR" dirty="0"/>
          </a:p>
          <a:p>
            <a:pPr lvl="3" algn="l" rtl="0"/>
            <a:endParaRPr lang="en-US" altLang="ko-KR" dirty="0"/>
          </a:p>
          <a:p>
            <a:pPr lvl="3" algn="l" rtl="0"/>
            <a:endParaRPr lang="fa-IR" altLang="ko-KR" dirty="0" smtClean="0"/>
          </a:p>
          <a:p>
            <a:pPr lvl="3" algn="l" rtl="0"/>
            <a:endParaRPr lang="en-US" altLang="ko-KR" dirty="0"/>
          </a:p>
          <a:p>
            <a:pPr lvl="3" algn="l" rtl="0"/>
            <a:endParaRPr lang="en-US" altLang="ko-KR" dirty="0"/>
          </a:p>
          <a:p>
            <a:pPr lvl="3" algn="l" rtl="0"/>
            <a:endParaRPr lang="en-US" altLang="ko-KR" dirty="0"/>
          </a:p>
          <a:p>
            <a:pPr lvl="3" algn="l" rtl="0"/>
            <a:endParaRPr lang="en-US" altLang="ko-KR" dirty="0"/>
          </a:p>
          <a:p>
            <a:pPr lvl="2" algn="l" rtl="0"/>
            <a:r>
              <a:rPr lang="en-US" altLang="ko-KR" dirty="0"/>
              <a:t>8 Registers with 16 bit</a:t>
            </a:r>
          </a:p>
          <a:p>
            <a:pPr lvl="3" algn="l" rtl="0"/>
            <a:r>
              <a:rPr lang="en-US" altLang="ko-KR" dirty="0" smtClean="0"/>
              <a:t>16 mux 8 </a:t>
            </a:r>
            <a:r>
              <a:rPr lang="fa-IR" altLang="ko-KR" dirty="0" smtClean="0"/>
              <a:t>*</a:t>
            </a:r>
            <a:r>
              <a:rPr lang="en-US" altLang="ko-KR" dirty="0" smtClean="0"/>
              <a:t> 1 </a:t>
            </a:r>
            <a:endParaRPr lang="ko-KR" altLang="en-US" dirty="0"/>
          </a:p>
        </p:txBody>
      </p:sp>
      <p:graphicFrame>
        <p:nvGraphicFramePr>
          <p:cNvPr id="8196" name="Object 4"/>
          <p:cNvGraphicFramePr>
            <a:graphicFrameLocks noChangeAspect="1"/>
          </p:cNvGraphicFramePr>
          <p:nvPr/>
        </p:nvGraphicFramePr>
        <p:xfrm>
          <a:off x="4038600" y="3657600"/>
          <a:ext cx="4572000" cy="2660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6" name="VISIO" r:id="rId3" imgW="10272600" imgH="5975280" progId="">
                  <p:embed/>
                </p:oleObj>
              </mc:Choice>
              <mc:Fallback>
                <p:oleObj name="VISIO" r:id="rId3" imgW="10272600" imgH="5975280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38600" y="3657600"/>
                        <a:ext cx="4572000" cy="2660650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7" name="Object 5"/>
          <p:cNvGraphicFramePr>
            <a:graphicFrameLocks noChangeAspect="1"/>
          </p:cNvGraphicFramePr>
          <p:nvPr/>
        </p:nvGraphicFramePr>
        <p:xfrm>
          <a:off x="1604963" y="4491038"/>
          <a:ext cx="2341562" cy="979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7" name="Worksheet" r:id="rId5" imgW="2314651" imgH="961949" progId="Excel.Sheet.8">
                  <p:embed/>
                </p:oleObj>
              </mc:Choice>
              <mc:Fallback>
                <p:oleObj name="Worksheet" r:id="rId5" imgW="2314651" imgH="961949" progId="Excel.Sheet.8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4963" y="4491038"/>
                        <a:ext cx="2341562" cy="9794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3962400" y="4127500"/>
            <a:ext cx="511175" cy="38132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latinLnBrk="1" hangingPunct="1">
              <a:lnSpc>
                <a:spcPct val="50000"/>
              </a:lnSpc>
              <a:spcBef>
                <a:spcPct val="50000"/>
              </a:spcBef>
            </a:pPr>
            <a:r>
              <a:rPr kumimoji="1" lang="en-US" altLang="ko-KR" sz="1200" b="1" dirty="0" smtClean="0">
                <a:solidFill>
                  <a:srgbClr val="FF0000"/>
                </a:solidFill>
              </a:rPr>
              <a:t>X</a:t>
            </a:r>
          </a:p>
          <a:p>
            <a:pPr eaLnBrk="1" latinLnBrk="1" hangingPunct="1">
              <a:lnSpc>
                <a:spcPct val="50000"/>
              </a:lnSpc>
              <a:spcBef>
                <a:spcPct val="50000"/>
              </a:spcBef>
            </a:pPr>
            <a:r>
              <a:rPr kumimoji="1" lang="en-US" altLang="ko-KR" sz="1200" b="1" dirty="0">
                <a:solidFill>
                  <a:srgbClr val="FF0000"/>
                </a:solidFill>
              </a:rPr>
              <a:t>Y</a:t>
            </a:r>
          </a:p>
        </p:txBody>
      </p:sp>
      <p:sp>
        <p:nvSpPr>
          <p:cNvPr id="8199" name="Text Box 7"/>
          <p:cNvSpPr txBox="1">
            <a:spLocks noChangeArrowheads="1"/>
          </p:cNvSpPr>
          <p:nvPr/>
        </p:nvSpPr>
        <p:spPr bwMode="auto">
          <a:xfrm>
            <a:off x="8404225" y="3790950"/>
            <a:ext cx="968375" cy="56598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latinLnBrk="1" hangingPunct="1">
              <a:lnSpc>
                <a:spcPct val="50000"/>
              </a:lnSpc>
              <a:spcBef>
                <a:spcPct val="50000"/>
              </a:spcBef>
            </a:pPr>
            <a:r>
              <a:rPr kumimoji="1" lang="ko-KR" altLang="ko-KR" sz="1200" b="1" dirty="0">
                <a:solidFill>
                  <a:srgbClr val="FF0000"/>
                </a:solidFill>
              </a:rPr>
              <a:t>4-</a:t>
            </a:r>
            <a:r>
              <a:rPr kumimoji="1" lang="en-US" altLang="ko-KR" sz="1200" b="1" dirty="0">
                <a:solidFill>
                  <a:srgbClr val="FF0000"/>
                </a:solidFill>
              </a:rPr>
              <a:t>line</a:t>
            </a:r>
          </a:p>
          <a:p>
            <a:pPr eaLnBrk="1" latinLnBrk="1" hangingPunct="1">
              <a:lnSpc>
                <a:spcPct val="50000"/>
              </a:lnSpc>
              <a:spcBef>
                <a:spcPct val="50000"/>
              </a:spcBef>
            </a:pPr>
            <a:r>
              <a:rPr kumimoji="1" lang="en-US" altLang="ko-KR" sz="1200" b="1" dirty="0">
                <a:solidFill>
                  <a:srgbClr val="FF0000"/>
                </a:solidFill>
              </a:rPr>
              <a:t>common</a:t>
            </a:r>
          </a:p>
          <a:p>
            <a:pPr eaLnBrk="1" latinLnBrk="1" hangingPunct="1">
              <a:lnSpc>
                <a:spcPct val="50000"/>
              </a:lnSpc>
              <a:spcBef>
                <a:spcPct val="50000"/>
              </a:spcBef>
            </a:pPr>
            <a:r>
              <a:rPr kumimoji="1" lang="en-US" altLang="ko-KR" sz="1200" b="1" dirty="0">
                <a:solidFill>
                  <a:srgbClr val="FF0000"/>
                </a:solidFill>
              </a:rPr>
              <a:t>bus</a:t>
            </a:r>
          </a:p>
        </p:txBody>
      </p:sp>
      <p:sp>
        <p:nvSpPr>
          <p:cNvPr id="8200" name="Text Box 8"/>
          <p:cNvSpPr txBox="1">
            <a:spLocks noChangeArrowheads="1"/>
          </p:cNvSpPr>
          <p:nvPr/>
        </p:nvSpPr>
        <p:spPr bwMode="auto">
          <a:xfrm>
            <a:off x="4572000" y="6324600"/>
            <a:ext cx="968375" cy="19665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latinLnBrk="1" hangingPunct="1">
              <a:lnSpc>
                <a:spcPct val="50000"/>
              </a:lnSpc>
              <a:spcBef>
                <a:spcPct val="50000"/>
              </a:spcBef>
            </a:pPr>
            <a:r>
              <a:rPr kumimoji="1" lang="en-US" altLang="ko-KR" sz="1200" b="1" dirty="0">
                <a:solidFill>
                  <a:srgbClr val="FF0000"/>
                </a:solidFill>
              </a:rPr>
              <a:t>Register D</a:t>
            </a:r>
          </a:p>
        </p:txBody>
      </p:sp>
      <p:sp>
        <p:nvSpPr>
          <p:cNvPr id="8201" name="Text Box 9"/>
          <p:cNvSpPr txBox="1">
            <a:spLocks noChangeArrowheads="1"/>
          </p:cNvSpPr>
          <p:nvPr/>
        </p:nvSpPr>
        <p:spPr bwMode="auto">
          <a:xfrm>
            <a:off x="5508625" y="6292850"/>
            <a:ext cx="968375" cy="19665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latinLnBrk="1" hangingPunct="1">
              <a:lnSpc>
                <a:spcPct val="50000"/>
              </a:lnSpc>
              <a:spcBef>
                <a:spcPct val="50000"/>
              </a:spcBef>
            </a:pPr>
            <a:r>
              <a:rPr kumimoji="1" lang="en-US" altLang="ko-KR" sz="1200" b="1">
                <a:solidFill>
                  <a:srgbClr val="FF0000"/>
                </a:solidFill>
              </a:rPr>
              <a:t>Register C</a:t>
            </a:r>
          </a:p>
        </p:txBody>
      </p:sp>
      <p:sp>
        <p:nvSpPr>
          <p:cNvPr id="8202" name="Text Box 10"/>
          <p:cNvSpPr txBox="1">
            <a:spLocks noChangeArrowheads="1"/>
          </p:cNvSpPr>
          <p:nvPr/>
        </p:nvSpPr>
        <p:spPr bwMode="auto">
          <a:xfrm>
            <a:off x="6499225" y="6292850"/>
            <a:ext cx="968375" cy="19665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latinLnBrk="1" hangingPunct="1">
              <a:lnSpc>
                <a:spcPct val="50000"/>
              </a:lnSpc>
              <a:spcBef>
                <a:spcPct val="50000"/>
              </a:spcBef>
            </a:pPr>
            <a:r>
              <a:rPr kumimoji="1" lang="en-US" altLang="ko-KR" sz="1200" b="1">
                <a:solidFill>
                  <a:srgbClr val="FF0000"/>
                </a:solidFill>
              </a:rPr>
              <a:t>Register B</a:t>
            </a:r>
          </a:p>
        </p:txBody>
      </p:sp>
      <p:sp>
        <p:nvSpPr>
          <p:cNvPr id="8203" name="Text Box 11"/>
          <p:cNvSpPr txBox="1">
            <a:spLocks noChangeArrowheads="1"/>
          </p:cNvSpPr>
          <p:nvPr/>
        </p:nvSpPr>
        <p:spPr bwMode="auto">
          <a:xfrm>
            <a:off x="7467600" y="6292850"/>
            <a:ext cx="968375" cy="19665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latinLnBrk="1" hangingPunct="1">
              <a:lnSpc>
                <a:spcPct val="50000"/>
              </a:lnSpc>
              <a:spcBef>
                <a:spcPct val="50000"/>
              </a:spcBef>
            </a:pPr>
            <a:r>
              <a:rPr kumimoji="1" lang="en-US" altLang="ko-KR" sz="1200" b="1">
                <a:solidFill>
                  <a:srgbClr val="FF0000"/>
                </a:solidFill>
              </a:rPr>
              <a:t>Register A</a:t>
            </a:r>
          </a:p>
        </p:txBody>
      </p:sp>
      <p:sp>
        <p:nvSpPr>
          <p:cNvPr id="8206" name="Freeform 14"/>
          <p:cNvSpPr>
            <a:spLocks/>
          </p:cNvSpPr>
          <p:nvPr/>
        </p:nvSpPr>
        <p:spPr bwMode="auto">
          <a:xfrm>
            <a:off x="8153400" y="5257800"/>
            <a:ext cx="1588" cy="533400"/>
          </a:xfrm>
          <a:custGeom>
            <a:avLst/>
            <a:gdLst/>
            <a:ahLst/>
            <a:cxnLst>
              <a:cxn ang="0">
                <a:pos x="0" y="336"/>
              </a:cxn>
              <a:cxn ang="0">
                <a:pos x="0" y="240"/>
              </a:cxn>
              <a:cxn ang="0">
                <a:pos x="0" y="0"/>
              </a:cxn>
            </a:cxnLst>
            <a:rect l="0" t="0" r="r" b="b"/>
            <a:pathLst>
              <a:path w="1" h="336">
                <a:moveTo>
                  <a:pt x="0" y="336"/>
                </a:moveTo>
                <a:cubicBezTo>
                  <a:pt x="0" y="316"/>
                  <a:pt x="0" y="296"/>
                  <a:pt x="0" y="240"/>
                </a:cubicBezTo>
                <a:cubicBezTo>
                  <a:pt x="0" y="184"/>
                  <a:pt x="0" y="92"/>
                  <a:pt x="0" y="0"/>
                </a:cubicBezTo>
              </a:path>
            </a:pathLst>
          </a:custGeom>
          <a:noFill/>
          <a:ln w="25400" cap="flat" cmpd="sng">
            <a:solidFill>
              <a:srgbClr val="FF00FF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207" name="Freeform 15"/>
          <p:cNvSpPr>
            <a:spLocks/>
          </p:cNvSpPr>
          <p:nvPr/>
        </p:nvSpPr>
        <p:spPr bwMode="auto">
          <a:xfrm>
            <a:off x="7162800" y="5181600"/>
            <a:ext cx="863600" cy="609600"/>
          </a:xfrm>
          <a:custGeom>
            <a:avLst/>
            <a:gdLst/>
            <a:ahLst/>
            <a:cxnLst>
              <a:cxn ang="0">
                <a:pos x="480" y="384"/>
              </a:cxn>
              <a:cxn ang="0">
                <a:pos x="480" y="336"/>
              </a:cxn>
              <a:cxn ang="0">
                <a:pos x="480" y="192"/>
              </a:cxn>
              <a:cxn ang="0">
                <a:pos x="96" y="96"/>
              </a:cxn>
              <a:cxn ang="0">
                <a:pos x="0" y="0"/>
              </a:cxn>
            </a:cxnLst>
            <a:rect l="0" t="0" r="r" b="b"/>
            <a:pathLst>
              <a:path w="544" h="384">
                <a:moveTo>
                  <a:pt x="480" y="384"/>
                </a:moveTo>
                <a:cubicBezTo>
                  <a:pt x="480" y="376"/>
                  <a:pt x="480" y="368"/>
                  <a:pt x="480" y="336"/>
                </a:cubicBezTo>
                <a:cubicBezTo>
                  <a:pt x="480" y="304"/>
                  <a:pt x="544" y="232"/>
                  <a:pt x="480" y="192"/>
                </a:cubicBezTo>
                <a:cubicBezTo>
                  <a:pt x="416" y="152"/>
                  <a:pt x="176" y="128"/>
                  <a:pt x="96" y="96"/>
                </a:cubicBezTo>
                <a:cubicBezTo>
                  <a:pt x="16" y="64"/>
                  <a:pt x="8" y="32"/>
                  <a:pt x="0" y="0"/>
                </a:cubicBezTo>
              </a:path>
            </a:pathLst>
          </a:custGeom>
          <a:noFill/>
          <a:ln w="28575" cap="flat" cmpd="sng">
            <a:solidFill>
              <a:srgbClr val="FF00FF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208" name="Freeform 16"/>
          <p:cNvSpPr>
            <a:spLocks/>
          </p:cNvSpPr>
          <p:nvPr/>
        </p:nvSpPr>
        <p:spPr bwMode="auto">
          <a:xfrm>
            <a:off x="6096000" y="5181600"/>
            <a:ext cx="1790700" cy="609600"/>
          </a:xfrm>
          <a:custGeom>
            <a:avLst/>
            <a:gdLst/>
            <a:ahLst/>
            <a:cxnLst>
              <a:cxn ang="0">
                <a:pos x="1056" y="384"/>
              </a:cxn>
              <a:cxn ang="0">
                <a:pos x="1056" y="288"/>
              </a:cxn>
              <a:cxn ang="0">
                <a:pos x="624" y="192"/>
              </a:cxn>
              <a:cxn ang="0">
                <a:pos x="96" y="96"/>
              </a:cxn>
              <a:cxn ang="0">
                <a:pos x="48" y="0"/>
              </a:cxn>
            </a:cxnLst>
            <a:rect l="0" t="0" r="r" b="b"/>
            <a:pathLst>
              <a:path w="1128" h="384">
                <a:moveTo>
                  <a:pt x="1056" y="384"/>
                </a:moveTo>
                <a:cubicBezTo>
                  <a:pt x="1092" y="352"/>
                  <a:pt x="1128" y="320"/>
                  <a:pt x="1056" y="288"/>
                </a:cubicBezTo>
                <a:cubicBezTo>
                  <a:pt x="984" y="256"/>
                  <a:pt x="784" y="224"/>
                  <a:pt x="624" y="192"/>
                </a:cubicBezTo>
                <a:cubicBezTo>
                  <a:pt x="464" y="160"/>
                  <a:pt x="192" y="128"/>
                  <a:pt x="96" y="96"/>
                </a:cubicBezTo>
                <a:cubicBezTo>
                  <a:pt x="0" y="64"/>
                  <a:pt x="24" y="32"/>
                  <a:pt x="48" y="0"/>
                </a:cubicBezTo>
              </a:path>
            </a:pathLst>
          </a:custGeom>
          <a:noFill/>
          <a:ln w="25400" cap="flat" cmpd="sng">
            <a:solidFill>
              <a:srgbClr val="FF00FF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209" name="Freeform 17"/>
          <p:cNvSpPr>
            <a:spLocks/>
          </p:cNvSpPr>
          <p:nvPr/>
        </p:nvSpPr>
        <p:spPr bwMode="auto">
          <a:xfrm>
            <a:off x="5207000" y="5181600"/>
            <a:ext cx="2413000" cy="609600"/>
          </a:xfrm>
          <a:custGeom>
            <a:avLst/>
            <a:gdLst/>
            <a:ahLst/>
            <a:cxnLst>
              <a:cxn ang="0">
                <a:pos x="1520" y="384"/>
              </a:cxn>
              <a:cxn ang="0">
                <a:pos x="1280" y="336"/>
              </a:cxn>
              <a:cxn ang="0">
                <a:pos x="512" y="240"/>
              </a:cxn>
              <a:cxn ang="0">
                <a:pos x="80" y="144"/>
              </a:cxn>
              <a:cxn ang="0">
                <a:pos x="32" y="0"/>
              </a:cxn>
            </a:cxnLst>
            <a:rect l="0" t="0" r="r" b="b"/>
            <a:pathLst>
              <a:path w="1520" h="384">
                <a:moveTo>
                  <a:pt x="1520" y="384"/>
                </a:moveTo>
                <a:cubicBezTo>
                  <a:pt x="1484" y="372"/>
                  <a:pt x="1448" y="360"/>
                  <a:pt x="1280" y="336"/>
                </a:cubicBezTo>
                <a:cubicBezTo>
                  <a:pt x="1112" y="312"/>
                  <a:pt x="712" y="272"/>
                  <a:pt x="512" y="240"/>
                </a:cubicBezTo>
                <a:cubicBezTo>
                  <a:pt x="312" y="208"/>
                  <a:pt x="160" y="184"/>
                  <a:pt x="80" y="144"/>
                </a:cubicBezTo>
                <a:cubicBezTo>
                  <a:pt x="0" y="104"/>
                  <a:pt x="16" y="52"/>
                  <a:pt x="32" y="0"/>
                </a:cubicBezTo>
              </a:path>
            </a:pathLst>
          </a:custGeom>
          <a:noFill/>
          <a:ln w="25400" cap="flat" cmpd="sng">
            <a:solidFill>
              <a:srgbClr val="FF00FF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pPr rtl="1"/>
            <a:r>
              <a:rPr lang="fa-IR" dirty="0" smtClean="0"/>
              <a:t>انتقال اطلاعات از </a:t>
            </a:r>
            <a:r>
              <a:rPr lang="en-US" dirty="0" smtClean="0"/>
              <a:t>BUS</a:t>
            </a:r>
            <a:r>
              <a:rPr lang="fa-IR" dirty="0" smtClean="0"/>
              <a:t> به رجيستر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838200" y="2743200"/>
            <a:ext cx="152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Reg</a:t>
            </a:r>
            <a:r>
              <a:rPr lang="en-US" dirty="0" smtClean="0"/>
              <a:t> A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7010400" y="2743200"/>
            <a:ext cx="152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Reg</a:t>
            </a:r>
            <a:r>
              <a:rPr lang="en-US" dirty="0" smtClean="0"/>
              <a:t> D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5029200" y="2743200"/>
            <a:ext cx="152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Reg</a:t>
            </a:r>
            <a:r>
              <a:rPr lang="en-US" dirty="0" smtClean="0"/>
              <a:t> C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2971800" y="2743200"/>
            <a:ext cx="152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Reg</a:t>
            </a:r>
            <a:r>
              <a:rPr lang="en-US" dirty="0" smtClean="0"/>
              <a:t> B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3657600" y="4724400"/>
            <a:ext cx="2743200" cy="990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/>
              <a:t>Decoder</a:t>
            </a:r>
          </a:p>
          <a:p>
            <a:pPr algn="ctr"/>
            <a:r>
              <a:rPr lang="en-US" sz="2000" dirty="0" smtClean="0"/>
              <a:t>2*4</a:t>
            </a:r>
            <a:endParaRPr lang="en-US" sz="2000" dirty="0"/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2819400" y="5029200"/>
            <a:ext cx="838200" cy="15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2819400" y="5332412"/>
            <a:ext cx="838200" cy="15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rot="10800000">
            <a:off x="6400800" y="5181600"/>
            <a:ext cx="838200" cy="15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hape 14"/>
          <p:cNvCxnSpPr>
            <a:endCxn id="4" idx="3"/>
          </p:cNvCxnSpPr>
          <p:nvPr/>
        </p:nvCxnSpPr>
        <p:spPr>
          <a:xfrm rot="16200000" flipV="1">
            <a:off x="2057400" y="3276600"/>
            <a:ext cx="914400" cy="304800"/>
          </a:xfrm>
          <a:prstGeom prst="bentConnector2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hape 16"/>
          <p:cNvCxnSpPr/>
          <p:nvPr/>
        </p:nvCxnSpPr>
        <p:spPr>
          <a:xfrm rot="16200000" flipV="1">
            <a:off x="4191000" y="3276600"/>
            <a:ext cx="914400" cy="304800"/>
          </a:xfrm>
          <a:prstGeom prst="bentConnector2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hape 17"/>
          <p:cNvCxnSpPr/>
          <p:nvPr/>
        </p:nvCxnSpPr>
        <p:spPr>
          <a:xfrm rot="16200000" flipV="1">
            <a:off x="6248400" y="3276601"/>
            <a:ext cx="914400" cy="304800"/>
          </a:xfrm>
          <a:prstGeom prst="bentConnector2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hape 18"/>
          <p:cNvCxnSpPr/>
          <p:nvPr/>
        </p:nvCxnSpPr>
        <p:spPr>
          <a:xfrm rot="16200000" flipV="1">
            <a:off x="8229600" y="3276600"/>
            <a:ext cx="914400" cy="304800"/>
          </a:xfrm>
          <a:prstGeom prst="bentConnector2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rot="5400000">
            <a:off x="4343400" y="4266406"/>
            <a:ext cx="914400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rot="5400000">
            <a:off x="4991894" y="4305300"/>
            <a:ext cx="837406" cy="79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rot="5400000">
            <a:off x="5677297" y="4457303"/>
            <a:ext cx="532606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rot="5400000">
            <a:off x="3695700" y="4305300"/>
            <a:ext cx="838200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rot="10800000">
            <a:off x="5410200" y="3886201"/>
            <a:ext cx="1447800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5943600" y="4191000"/>
            <a:ext cx="2895600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>
            <a:off x="2667000" y="3886200"/>
            <a:ext cx="1447800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rot="5400000">
            <a:off x="8646642" y="4000500"/>
            <a:ext cx="381000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 rot="10800000">
            <a:off x="533400" y="2057400"/>
            <a:ext cx="7162800" cy="1588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>
            <a:endCxn id="4" idx="0"/>
          </p:cNvCxnSpPr>
          <p:nvPr/>
        </p:nvCxnSpPr>
        <p:spPr>
          <a:xfrm rot="5400000">
            <a:off x="1257300" y="2400300"/>
            <a:ext cx="68580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/>
          <p:nvPr/>
        </p:nvCxnSpPr>
        <p:spPr>
          <a:xfrm rot="5400000">
            <a:off x="3391694" y="2399506"/>
            <a:ext cx="68580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/>
          <p:nvPr/>
        </p:nvCxnSpPr>
        <p:spPr>
          <a:xfrm rot="5400000">
            <a:off x="5447506" y="2399506"/>
            <a:ext cx="68580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8" name="Straight Arrow Connector 47"/>
          <p:cNvCxnSpPr/>
          <p:nvPr/>
        </p:nvCxnSpPr>
        <p:spPr>
          <a:xfrm rot="5400000">
            <a:off x="7352506" y="2399506"/>
            <a:ext cx="68580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533400" y="1524000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BUS</a:t>
            </a:r>
            <a:endParaRPr lang="en-US" dirty="0"/>
          </a:p>
        </p:txBody>
      </p:sp>
      <p:sp>
        <p:nvSpPr>
          <p:cNvPr id="51" name="TextBox 50"/>
          <p:cNvSpPr txBox="1"/>
          <p:nvPr/>
        </p:nvSpPr>
        <p:spPr>
          <a:xfrm>
            <a:off x="2362200" y="2590800"/>
            <a:ext cx="76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load</a:t>
            </a:r>
            <a:endParaRPr lang="en-US" dirty="0"/>
          </a:p>
        </p:txBody>
      </p:sp>
      <p:sp>
        <p:nvSpPr>
          <p:cNvPr id="52" name="TextBox 51"/>
          <p:cNvSpPr txBox="1"/>
          <p:nvPr/>
        </p:nvSpPr>
        <p:spPr>
          <a:xfrm>
            <a:off x="4419600" y="2590800"/>
            <a:ext cx="76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load</a:t>
            </a:r>
            <a:endParaRPr lang="en-US" dirty="0"/>
          </a:p>
        </p:txBody>
      </p:sp>
      <p:sp>
        <p:nvSpPr>
          <p:cNvPr id="53" name="TextBox 52"/>
          <p:cNvSpPr txBox="1"/>
          <p:nvPr/>
        </p:nvSpPr>
        <p:spPr>
          <a:xfrm>
            <a:off x="6477000" y="2602468"/>
            <a:ext cx="76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load</a:t>
            </a:r>
            <a:endParaRPr lang="en-US" dirty="0"/>
          </a:p>
        </p:txBody>
      </p:sp>
      <p:sp>
        <p:nvSpPr>
          <p:cNvPr id="54" name="TextBox 53"/>
          <p:cNvSpPr txBox="1"/>
          <p:nvPr/>
        </p:nvSpPr>
        <p:spPr>
          <a:xfrm>
            <a:off x="8458200" y="2602468"/>
            <a:ext cx="76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load</a:t>
            </a:r>
            <a:endParaRPr lang="en-US" dirty="0"/>
          </a:p>
        </p:txBody>
      </p:sp>
      <p:sp>
        <p:nvSpPr>
          <p:cNvPr id="55" name="TextBox 54"/>
          <p:cNvSpPr txBox="1"/>
          <p:nvPr/>
        </p:nvSpPr>
        <p:spPr>
          <a:xfrm>
            <a:off x="6477000" y="4724400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 (Enable)</a:t>
            </a:r>
            <a:endParaRPr lang="en-US" dirty="0"/>
          </a:p>
        </p:txBody>
      </p:sp>
      <p:sp>
        <p:nvSpPr>
          <p:cNvPr id="56" name="TextBox 55"/>
          <p:cNvSpPr txBox="1"/>
          <p:nvPr/>
        </p:nvSpPr>
        <p:spPr>
          <a:xfrm>
            <a:off x="2438400" y="4876800"/>
            <a:ext cx="533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</a:t>
            </a:r>
          </a:p>
          <a:p>
            <a:r>
              <a:rPr lang="en-US" dirty="0"/>
              <a:t>Z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1447800" y="4854714"/>
            <a:ext cx="838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dirty="0" smtClean="0">
                <a:cs typeface="B Nazanin" pitchFamily="2" charset="-78"/>
              </a:rPr>
              <a:t>خطوط انتخاب</a:t>
            </a:r>
            <a:endParaRPr lang="en-US" sz="2000" dirty="0">
              <a:cs typeface="B Nazanin" pitchFamily="2" charset="-78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3810000" y="4419600"/>
            <a:ext cx="2667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dirty="0" smtClean="0"/>
              <a:t>  </a:t>
            </a:r>
            <a:r>
              <a:rPr lang="en-US" dirty="0" smtClean="0"/>
              <a:t>  D</a:t>
            </a:r>
            <a:r>
              <a:rPr lang="en-US" baseline="-25000" dirty="0" smtClean="0"/>
              <a:t>0</a:t>
            </a:r>
            <a:r>
              <a:rPr lang="en-US" dirty="0" smtClean="0"/>
              <a:t>       D</a:t>
            </a:r>
            <a:r>
              <a:rPr lang="en-US" baseline="-25000" dirty="0" smtClean="0"/>
              <a:t>1</a:t>
            </a:r>
            <a:r>
              <a:rPr lang="en-US" dirty="0" smtClean="0"/>
              <a:t>      D</a:t>
            </a:r>
            <a:r>
              <a:rPr lang="en-US" baseline="-25000" dirty="0" smtClean="0"/>
              <a:t>2</a:t>
            </a:r>
            <a:r>
              <a:rPr lang="en-US" dirty="0" smtClean="0"/>
              <a:t>    D</a:t>
            </a:r>
            <a:r>
              <a:rPr lang="en-US" baseline="-25000" dirty="0" smtClean="0"/>
              <a:t>3</a:t>
            </a:r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457200" y="5798403"/>
            <a:ext cx="7543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400" dirty="0" smtClean="0">
                <a:cs typeface="B Nazanin" pitchFamily="2" charset="-78"/>
              </a:rPr>
              <a:t>با ايجاد ترکيب خاصي از </a:t>
            </a:r>
            <a:r>
              <a:rPr lang="en-US" sz="2400" dirty="0" smtClean="0">
                <a:cs typeface="B Nazanin" pitchFamily="2" charset="-78"/>
              </a:rPr>
              <a:t>WZ</a:t>
            </a:r>
            <a:r>
              <a:rPr lang="fa-IR" sz="2400" dirty="0" smtClean="0">
                <a:cs typeface="B Nazanin" pitchFamily="2" charset="-78"/>
              </a:rPr>
              <a:t> مي‌توان سر </a:t>
            </a:r>
            <a:r>
              <a:rPr lang="en-US" sz="2400" dirty="0" smtClean="0">
                <a:cs typeface="B Nazanin" pitchFamily="2" charset="-78"/>
              </a:rPr>
              <a:t>load</a:t>
            </a:r>
            <a:r>
              <a:rPr lang="fa-IR" sz="2400" dirty="0" smtClean="0">
                <a:cs typeface="B Nazanin" pitchFamily="2" charset="-78"/>
              </a:rPr>
              <a:t> يکي از رجيسترها را فعال نمود و اطلاعات </a:t>
            </a:r>
            <a:r>
              <a:rPr lang="en-US" sz="2400" dirty="0" smtClean="0">
                <a:cs typeface="B Nazanin" pitchFamily="2" charset="-78"/>
              </a:rPr>
              <a:t>BUS</a:t>
            </a:r>
            <a:r>
              <a:rPr lang="fa-IR" sz="2400" dirty="0" smtClean="0">
                <a:cs typeface="B Nazanin" pitchFamily="2" charset="-78"/>
              </a:rPr>
              <a:t> را وارد آن کرد.</a:t>
            </a:r>
            <a:endParaRPr lang="en-US" sz="2400" dirty="0">
              <a:cs typeface="B Nazanin" pitchFamily="2" charset="-78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3629025" y="4858434"/>
            <a:ext cx="533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0</a:t>
            </a:r>
          </a:p>
          <a:p>
            <a:r>
              <a:rPr lang="en-US" dirty="0" smtClean="0"/>
              <a:t>1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بصورت سمبوليک و با استفاده از </a:t>
            </a:r>
            <a:r>
              <a:rPr lang="en-US" dirty="0" smtClean="0"/>
              <a:t>RTL</a:t>
            </a:r>
            <a:r>
              <a:rPr lang="fa-IR" dirty="0" smtClean="0"/>
              <a:t>، انتقال داده از </a:t>
            </a:r>
            <a:r>
              <a:rPr lang="en-US" dirty="0" smtClean="0"/>
              <a:t>BUS</a:t>
            </a:r>
            <a:r>
              <a:rPr lang="fa-IR" dirty="0" smtClean="0"/>
              <a:t> به رجيستر و بالعکس را بصورت زير نمايش مي‌دهيم.</a:t>
            </a:r>
          </a:p>
          <a:p>
            <a:pPr algn="l" rtl="0"/>
            <a:r>
              <a:rPr lang="en-US" dirty="0" err="1" smtClean="0"/>
              <a:t>xy</a:t>
            </a:r>
            <a:r>
              <a:rPr lang="en-US" dirty="0" smtClean="0">
                <a:sym typeface="Wingdings" pitchFamily="2" charset="2"/>
              </a:rPr>
              <a:t>' </a:t>
            </a:r>
            <a:r>
              <a:rPr lang="en-US" dirty="0" smtClean="0"/>
              <a:t>:     BUS </a:t>
            </a:r>
            <a:r>
              <a:rPr lang="en-US" dirty="0" smtClean="0">
                <a:sym typeface="Wingdings" pitchFamily="2" charset="2"/>
              </a:rPr>
              <a:t> C</a:t>
            </a:r>
          </a:p>
          <a:p>
            <a:pPr algn="l" rtl="0"/>
            <a:r>
              <a:rPr lang="en-US" dirty="0" smtClean="0">
                <a:sym typeface="Wingdings" pitchFamily="2" charset="2"/>
              </a:rPr>
              <a:t>Z'WE: B  BUS</a:t>
            </a:r>
          </a:p>
          <a:p>
            <a:pPr algn="r"/>
            <a:endParaRPr lang="fa-IR" dirty="0" smtClean="0">
              <a:sym typeface="Wingdings" pitchFamily="2" charset="2"/>
            </a:endParaRPr>
          </a:p>
          <a:p>
            <a:pPr algn="r"/>
            <a:r>
              <a:rPr lang="fa-IR" dirty="0" smtClean="0">
                <a:sym typeface="Wingdings" pitchFamily="2" charset="2"/>
              </a:rPr>
              <a:t>براي انتقال داده از </a:t>
            </a:r>
            <a:r>
              <a:rPr lang="en-US" dirty="0" smtClean="0">
                <a:sym typeface="Wingdings" pitchFamily="2" charset="2"/>
              </a:rPr>
              <a:t>C</a:t>
            </a:r>
            <a:r>
              <a:rPr lang="fa-IR" dirty="0" smtClean="0">
                <a:sym typeface="Wingdings" pitchFamily="2" charset="2"/>
              </a:rPr>
              <a:t>‌ به </a:t>
            </a:r>
            <a:r>
              <a:rPr lang="en-US" dirty="0" smtClean="0">
                <a:sym typeface="Wingdings" pitchFamily="2" charset="2"/>
              </a:rPr>
              <a:t>B</a:t>
            </a:r>
            <a:r>
              <a:rPr lang="fa-IR" dirty="0" smtClean="0">
                <a:sym typeface="Wingdings" pitchFamily="2" charset="2"/>
              </a:rPr>
              <a:t> مي‌توان نوشت:</a:t>
            </a:r>
          </a:p>
          <a:p>
            <a:pPr algn="l" rtl="0"/>
            <a:r>
              <a:rPr lang="en-US" dirty="0" err="1" smtClean="0">
                <a:sym typeface="Wingdings" pitchFamily="2" charset="2"/>
              </a:rPr>
              <a:t>xy'Z'WE</a:t>
            </a:r>
            <a:r>
              <a:rPr lang="en-US" dirty="0" smtClean="0">
                <a:sym typeface="Wingdings" pitchFamily="2" charset="2"/>
              </a:rPr>
              <a:t>: BUS  C  ,  B  BUS</a:t>
            </a:r>
            <a:endParaRPr lang="en-US" dirty="0"/>
          </a:p>
        </p:txBody>
      </p:sp>
      <p:grpSp>
        <p:nvGrpSpPr>
          <p:cNvPr id="9" name="Group 8"/>
          <p:cNvGrpSpPr/>
          <p:nvPr/>
        </p:nvGrpSpPr>
        <p:grpSpPr>
          <a:xfrm>
            <a:off x="5486400" y="2774950"/>
            <a:ext cx="2971800" cy="730250"/>
            <a:chOff x="5638800" y="2622550"/>
            <a:chExt cx="2971800" cy="730250"/>
          </a:xfrm>
        </p:grpSpPr>
        <p:sp>
          <p:nvSpPr>
            <p:cNvPr id="4" name="Rectangle 6"/>
            <p:cNvSpPr>
              <a:spLocks noChangeArrowheads="1"/>
            </p:cNvSpPr>
            <p:nvPr/>
          </p:nvSpPr>
          <p:spPr bwMode="auto">
            <a:xfrm>
              <a:off x="5638800" y="2927350"/>
              <a:ext cx="990600" cy="304800"/>
            </a:xfrm>
            <a:prstGeom prst="rect">
              <a:avLst/>
            </a:prstGeom>
            <a:solidFill>
              <a:srgbClr val="FFFF00"/>
            </a:solidFill>
            <a:ln w="19050">
              <a:solidFill>
                <a:srgbClr val="FF66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1" latinLnBrk="1" hangingPunct="1"/>
              <a:r>
                <a:rPr kumimoji="1" lang="en-US" altLang="ko-KR" sz="1400" dirty="0" smtClean="0">
                  <a:solidFill>
                    <a:srgbClr val="C00000"/>
                  </a:solidFill>
                </a:rPr>
                <a:t>B </a:t>
              </a:r>
              <a:r>
                <a:rPr kumimoji="1" lang="en-US" altLang="ko-KR" sz="1400" dirty="0">
                  <a:solidFill>
                    <a:srgbClr val="C00000"/>
                  </a:solidFill>
                </a:rPr>
                <a:t>Register</a:t>
              </a:r>
            </a:p>
          </p:txBody>
        </p:sp>
        <p:sp>
          <p:nvSpPr>
            <p:cNvPr id="5" name="Rectangle 7"/>
            <p:cNvSpPr>
              <a:spLocks noChangeArrowheads="1"/>
            </p:cNvSpPr>
            <p:nvPr/>
          </p:nvSpPr>
          <p:spPr bwMode="auto">
            <a:xfrm>
              <a:off x="7620000" y="2927350"/>
              <a:ext cx="990600" cy="304800"/>
            </a:xfrm>
            <a:prstGeom prst="rect">
              <a:avLst/>
            </a:prstGeom>
            <a:solidFill>
              <a:srgbClr val="FFFF00"/>
            </a:solidFill>
            <a:ln w="19050">
              <a:solidFill>
                <a:srgbClr val="FF66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1" latinLnBrk="1" hangingPunct="1"/>
              <a:r>
                <a:rPr kumimoji="1" lang="en-US" altLang="ko-KR" sz="1400" dirty="0">
                  <a:solidFill>
                    <a:srgbClr val="C00000"/>
                  </a:solidFill>
                </a:rPr>
                <a:t>C Register</a:t>
              </a:r>
            </a:p>
          </p:txBody>
        </p:sp>
        <p:sp>
          <p:nvSpPr>
            <p:cNvPr id="6" name="Line 8"/>
            <p:cNvSpPr>
              <a:spLocks noChangeShapeType="1"/>
            </p:cNvSpPr>
            <p:nvPr/>
          </p:nvSpPr>
          <p:spPr bwMode="auto">
            <a:xfrm>
              <a:off x="6629400" y="3079750"/>
              <a:ext cx="990600" cy="0"/>
            </a:xfrm>
            <a:prstGeom prst="line">
              <a:avLst/>
            </a:prstGeom>
            <a:noFill/>
            <a:ln w="28575">
              <a:solidFill>
                <a:srgbClr val="FF00FF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" name="Text Box 10"/>
            <p:cNvSpPr txBox="1">
              <a:spLocks noChangeArrowheads="1"/>
            </p:cNvSpPr>
            <p:nvPr/>
          </p:nvSpPr>
          <p:spPr bwMode="auto">
            <a:xfrm>
              <a:off x="7032625" y="3168650"/>
              <a:ext cx="511175" cy="18415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1" latinLnBrk="1" hangingPunct="1">
                <a:lnSpc>
                  <a:spcPct val="50000"/>
                </a:lnSpc>
                <a:spcBef>
                  <a:spcPct val="50000"/>
                </a:spcBef>
              </a:pPr>
              <a:r>
                <a:rPr kumimoji="1" lang="en-US" altLang="ko-KR" sz="1200" b="1">
                  <a:solidFill>
                    <a:schemeClr val="accent1"/>
                  </a:solidFill>
                </a:rPr>
                <a:t>n</a:t>
              </a:r>
            </a:p>
          </p:txBody>
        </p:sp>
        <p:sp>
          <p:nvSpPr>
            <p:cNvPr id="8" name="AutoShape 11"/>
            <p:cNvSpPr>
              <a:spLocks noChangeArrowheads="1"/>
            </p:cNvSpPr>
            <p:nvPr/>
          </p:nvSpPr>
          <p:spPr bwMode="auto">
            <a:xfrm>
              <a:off x="7010400" y="2622550"/>
              <a:ext cx="381000" cy="304800"/>
            </a:xfrm>
            <a:prstGeom prst="wedgeEllipseCallout">
              <a:avLst>
                <a:gd name="adj1" fmla="val -20000"/>
                <a:gd name="adj2" fmla="val 89065"/>
              </a:avLst>
            </a:prstGeom>
            <a:solidFill>
              <a:srgbClr val="00FF00"/>
            </a:solidFill>
            <a:ln w="12700">
              <a:solidFill>
                <a:srgbClr val="FF66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1" latinLnBrk="1" hangingPunct="1"/>
              <a:r>
                <a:rPr kumimoji="1" lang="en-US" altLang="ko-KR" sz="1400"/>
                <a:t>Bus</a:t>
              </a:r>
            </a:p>
          </p:txBody>
        </p:sp>
      </p:grpSp>
      <p:cxnSp>
        <p:nvCxnSpPr>
          <p:cNvPr id="11" name="Straight Connector 10"/>
          <p:cNvCxnSpPr/>
          <p:nvPr/>
        </p:nvCxnSpPr>
        <p:spPr>
          <a:xfrm flipV="1">
            <a:off x="6902116" y="3124200"/>
            <a:ext cx="228600" cy="19651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dirty="0" smtClean="0"/>
              <a:t>Bus Transfer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اگر خروجي رجيسترها از نوع </a:t>
            </a:r>
            <a:r>
              <a:rPr lang="en-US" dirty="0" smtClean="0"/>
              <a:t>Three-State</a:t>
            </a:r>
            <a:r>
              <a:rPr lang="fa-IR" dirty="0" smtClean="0"/>
              <a:t> (سه حالته) باشد، نيازي به </a:t>
            </a:r>
            <a:r>
              <a:rPr lang="en-US" dirty="0" smtClean="0"/>
              <a:t>MUX</a:t>
            </a:r>
            <a:r>
              <a:rPr lang="fa-IR" dirty="0" smtClean="0"/>
              <a:t> نيست و مي‌توان خروجي‌ها را مستقيم به هم متصل نمود.</a:t>
            </a:r>
          </a:p>
          <a:p>
            <a:endParaRPr lang="fa-IR" dirty="0" smtClean="0"/>
          </a:p>
          <a:p>
            <a:r>
              <a:rPr lang="fa-IR" dirty="0" smtClean="0"/>
              <a:t>زماني که </a:t>
            </a:r>
            <a:r>
              <a:rPr lang="en-US" dirty="0" smtClean="0"/>
              <a:t>E=1</a:t>
            </a:r>
            <a:r>
              <a:rPr lang="fa-IR" dirty="0" smtClean="0"/>
              <a:t> است خروجي يا صفر است يا يک.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fa-IR" dirty="0" smtClean="0"/>
              <a:t>وقتي </a:t>
            </a:r>
            <a:r>
              <a:rPr lang="en-US" dirty="0" smtClean="0"/>
              <a:t>E=0</a:t>
            </a:r>
            <a:r>
              <a:rPr lang="fa-IR" dirty="0" smtClean="0"/>
              <a:t> شود، خروجي داراي امپدانس بالا است و ولتاژ خاصي ندارد.</a:t>
            </a:r>
            <a:endParaRPr lang="en-US" dirty="0"/>
          </a:p>
        </p:txBody>
      </p:sp>
      <p:graphicFrame>
        <p:nvGraphicFramePr>
          <p:cNvPr id="8" name="Object 12"/>
          <p:cNvGraphicFramePr>
            <a:graphicFrameLocks noChangeAspect="1"/>
          </p:cNvGraphicFramePr>
          <p:nvPr/>
        </p:nvGraphicFramePr>
        <p:xfrm>
          <a:off x="1273175" y="5254625"/>
          <a:ext cx="1905000" cy="1222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1" name="VISIO" r:id="rId3" imgW="3983760" imgH="2612160" progId="">
                  <p:embed/>
                </p:oleObj>
              </mc:Choice>
              <mc:Fallback>
                <p:oleObj name="VISIO" r:id="rId3" imgW="3983760" imgH="2612160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73175" y="5254625"/>
                        <a:ext cx="1905000" cy="1222375"/>
                      </a:xfrm>
                      <a:prstGeom prst="rect">
                        <a:avLst/>
                      </a:prstGeom>
                      <a:solidFill>
                        <a:srgbClr val="FFCC99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 Box 13"/>
          <p:cNvSpPr txBox="1">
            <a:spLocks noChangeArrowheads="1"/>
          </p:cNvSpPr>
          <p:nvPr/>
        </p:nvSpPr>
        <p:spPr bwMode="auto">
          <a:xfrm>
            <a:off x="454711" y="5486400"/>
            <a:ext cx="968375" cy="4862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latinLnBrk="1" hangingPunct="1">
              <a:lnSpc>
                <a:spcPct val="80000"/>
              </a:lnSpc>
              <a:spcBef>
                <a:spcPct val="50000"/>
              </a:spcBef>
            </a:pPr>
            <a:r>
              <a:rPr kumimoji="1" lang="en-US" altLang="ko-KR" sz="1600" b="1" dirty="0">
                <a:solidFill>
                  <a:srgbClr val="663300"/>
                </a:solidFill>
              </a:rPr>
              <a:t>Normal input A</a:t>
            </a:r>
          </a:p>
        </p:txBody>
      </p:sp>
      <p:sp>
        <p:nvSpPr>
          <p:cNvPr id="10" name="Text Box 15"/>
          <p:cNvSpPr txBox="1">
            <a:spLocks noChangeArrowheads="1"/>
          </p:cNvSpPr>
          <p:nvPr/>
        </p:nvSpPr>
        <p:spPr bwMode="auto">
          <a:xfrm>
            <a:off x="3200400" y="5562600"/>
            <a:ext cx="3505200" cy="60939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1" latinLnBrk="1" hangingPunct="1">
              <a:lnSpc>
                <a:spcPct val="80000"/>
              </a:lnSpc>
              <a:spcBef>
                <a:spcPct val="50000"/>
              </a:spcBef>
            </a:pPr>
            <a:r>
              <a:rPr kumimoji="1" lang="en-US" altLang="ko-KR" sz="1600" b="1" dirty="0">
                <a:solidFill>
                  <a:srgbClr val="003366"/>
                </a:solidFill>
              </a:rPr>
              <a:t>If C=1, Output Y = A</a:t>
            </a:r>
          </a:p>
          <a:p>
            <a:pPr eaLnBrk="1" latinLnBrk="1" hangingPunct="1">
              <a:lnSpc>
                <a:spcPct val="80000"/>
              </a:lnSpc>
              <a:spcBef>
                <a:spcPct val="50000"/>
              </a:spcBef>
            </a:pPr>
            <a:r>
              <a:rPr kumimoji="1" lang="en-US" altLang="ko-KR" sz="1600" b="1" dirty="0">
                <a:solidFill>
                  <a:srgbClr val="003366"/>
                </a:solidFill>
              </a:rPr>
              <a:t>If C=0, Output = High-impedance</a:t>
            </a:r>
          </a:p>
        </p:txBody>
      </p:sp>
      <p:sp>
        <p:nvSpPr>
          <p:cNvPr id="14" name="Text Box 14"/>
          <p:cNvSpPr txBox="1">
            <a:spLocks noChangeArrowheads="1"/>
          </p:cNvSpPr>
          <p:nvPr/>
        </p:nvSpPr>
        <p:spPr bwMode="auto">
          <a:xfrm>
            <a:off x="533400" y="6116157"/>
            <a:ext cx="968375" cy="4370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latinLnBrk="1" hangingPunct="1">
              <a:lnSpc>
                <a:spcPct val="80000"/>
              </a:lnSpc>
              <a:spcBef>
                <a:spcPct val="50000"/>
              </a:spcBef>
            </a:pPr>
            <a:r>
              <a:rPr kumimoji="1" lang="en-US" altLang="ko-KR" sz="1400" b="1" dirty="0">
                <a:solidFill>
                  <a:schemeClr val="accent1"/>
                </a:solidFill>
              </a:rPr>
              <a:t>Control input C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pPr algn="r" rtl="1"/>
            <a:r>
              <a:rPr lang="fa-IR" dirty="0" smtClean="0"/>
              <a:t>فهرست مطالب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r" rtl="1"/>
            <a:r>
              <a:rPr lang="fa-IR" dirty="0" smtClean="0"/>
              <a:t>انتقال اطلاعات بين ثباتها</a:t>
            </a:r>
          </a:p>
          <a:p>
            <a:pPr algn="r" rtl="1"/>
            <a:r>
              <a:rPr lang="fa-IR" dirty="0" smtClean="0"/>
              <a:t>ساختار کامپيوتر</a:t>
            </a:r>
          </a:p>
          <a:p>
            <a:pPr algn="r" rtl="1"/>
            <a:r>
              <a:rPr lang="en-US" dirty="0" smtClean="0"/>
              <a:t>RTL</a:t>
            </a:r>
            <a:endParaRPr lang="fa-IR" dirty="0" smtClean="0"/>
          </a:p>
          <a:p>
            <a:pPr algn="r" rtl="1"/>
            <a:r>
              <a:rPr lang="fa-IR" dirty="0" smtClean="0"/>
              <a:t>انتقال موازي اطلاعات</a:t>
            </a:r>
          </a:p>
          <a:p>
            <a:pPr algn="r" rtl="1"/>
            <a:r>
              <a:rPr lang="fa-IR" dirty="0" smtClean="0"/>
              <a:t>انتقال سري اطلاعات</a:t>
            </a:r>
          </a:p>
          <a:p>
            <a:pPr algn="r" rtl="1"/>
            <a:r>
              <a:rPr lang="fa-IR" dirty="0" smtClean="0"/>
              <a:t>انتقال از طريق گذرگاه</a:t>
            </a:r>
          </a:p>
          <a:p>
            <a:pPr algn="r" rtl="1"/>
            <a:r>
              <a:rPr lang="fa-IR" dirty="0" smtClean="0"/>
              <a:t>4 نوع از ريزعمليات‌ها در کامپيوتر ديجيتال</a:t>
            </a:r>
          </a:p>
          <a:p>
            <a:pPr lvl="1" algn="r" rtl="1"/>
            <a:r>
              <a:rPr lang="fa-IR" dirty="0" smtClean="0"/>
              <a:t>µ</a:t>
            </a:r>
            <a:r>
              <a:rPr lang="en-US" dirty="0" smtClean="0"/>
              <a:t>-op</a:t>
            </a:r>
            <a:r>
              <a:rPr lang="fa-IR" dirty="0" smtClean="0"/>
              <a:t> </a:t>
            </a:r>
            <a:r>
              <a:rPr lang="fa-IR" dirty="0"/>
              <a:t>هاي </a:t>
            </a:r>
            <a:r>
              <a:rPr lang="fa-IR" dirty="0" smtClean="0"/>
              <a:t>انتقال رجيستري</a:t>
            </a:r>
          </a:p>
          <a:p>
            <a:pPr lvl="1" algn="r" rtl="1"/>
            <a:r>
              <a:rPr lang="fa-IR" dirty="0" smtClean="0"/>
              <a:t>µ</a:t>
            </a:r>
            <a:r>
              <a:rPr lang="en-US" dirty="0" smtClean="0"/>
              <a:t>-op</a:t>
            </a:r>
            <a:r>
              <a:rPr lang="fa-IR" dirty="0" smtClean="0"/>
              <a:t> </a:t>
            </a:r>
            <a:r>
              <a:rPr lang="fa-IR" dirty="0"/>
              <a:t>هاي </a:t>
            </a:r>
            <a:r>
              <a:rPr lang="fa-IR" dirty="0" smtClean="0"/>
              <a:t>حسابي</a:t>
            </a:r>
          </a:p>
          <a:p>
            <a:pPr lvl="1" algn="r" rtl="1"/>
            <a:r>
              <a:rPr lang="fa-IR" dirty="0" smtClean="0"/>
              <a:t>µ</a:t>
            </a:r>
            <a:r>
              <a:rPr lang="en-US" dirty="0" smtClean="0"/>
              <a:t>-op</a:t>
            </a:r>
            <a:r>
              <a:rPr lang="fa-IR" dirty="0" smtClean="0"/>
              <a:t> </a:t>
            </a:r>
            <a:r>
              <a:rPr lang="fa-IR" dirty="0"/>
              <a:t>هاي </a:t>
            </a:r>
            <a:r>
              <a:rPr lang="fa-IR" dirty="0" smtClean="0"/>
              <a:t>منطقي</a:t>
            </a:r>
          </a:p>
          <a:p>
            <a:pPr lvl="1" algn="r" rtl="1"/>
            <a:r>
              <a:rPr lang="fa-IR" dirty="0" smtClean="0"/>
              <a:t>µ</a:t>
            </a:r>
            <a:r>
              <a:rPr lang="en-US" dirty="0" smtClean="0"/>
              <a:t>-op</a:t>
            </a:r>
            <a:r>
              <a:rPr lang="fa-IR" dirty="0" smtClean="0"/>
              <a:t> </a:t>
            </a:r>
            <a:r>
              <a:rPr lang="fa-IR" dirty="0"/>
              <a:t>هاي </a:t>
            </a:r>
            <a:r>
              <a:rPr lang="fa-IR" dirty="0" smtClean="0"/>
              <a:t>شيفت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381000"/>
            <a:ext cx="8229600" cy="6477000"/>
          </a:xfrm>
        </p:spPr>
        <p:txBody>
          <a:bodyPr>
            <a:normAutofit/>
          </a:bodyPr>
          <a:lstStyle/>
          <a:p>
            <a:pPr lvl="1" algn="l" rtl="0"/>
            <a:r>
              <a:rPr lang="en-US" altLang="ko-KR" dirty="0"/>
              <a:t>The construction of a bus system with tri-state buffer : </a:t>
            </a:r>
            <a:endParaRPr lang="en-US" altLang="ko-KR" b="1" i="1" dirty="0" smtClean="0">
              <a:solidFill>
                <a:schemeClr val="folHlink"/>
              </a:solidFill>
            </a:endParaRPr>
          </a:p>
          <a:p>
            <a:pPr lvl="1" algn="l" rtl="0"/>
            <a:endParaRPr lang="en-US" altLang="ko-KR" b="1" i="1" dirty="0">
              <a:solidFill>
                <a:schemeClr val="folHlink"/>
              </a:solidFill>
            </a:endParaRPr>
          </a:p>
          <a:p>
            <a:pPr lvl="2" algn="l" rtl="0"/>
            <a:r>
              <a:rPr lang="en-US" altLang="ko-KR" dirty="0"/>
              <a:t>The outputs of four buffer are connected together to form a single bus line(Tri-state </a:t>
            </a:r>
            <a:r>
              <a:rPr lang="en-US" altLang="ko-KR" dirty="0" smtClean="0"/>
              <a:t>buffer</a:t>
            </a:r>
            <a:r>
              <a:rPr lang="ko-KR" altLang="en-US" dirty="0" smtClean="0"/>
              <a:t>)</a:t>
            </a:r>
            <a:endParaRPr lang="ko-KR" altLang="en-US" dirty="0"/>
          </a:p>
          <a:p>
            <a:pPr lvl="2" algn="l" rtl="0"/>
            <a:r>
              <a:rPr lang="en-US" altLang="ko-KR" dirty="0"/>
              <a:t>No more than one buffer may be in the active state at any given time(2 X 4 </a:t>
            </a:r>
            <a:r>
              <a:rPr lang="en-US" altLang="ko-KR" dirty="0" smtClean="0"/>
              <a:t>Decoder</a:t>
            </a:r>
            <a:r>
              <a:rPr lang="ko-KR" altLang="en-US" dirty="0" smtClean="0"/>
              <a:t>)</a:t>
            </a:r>
            <a:endParaRPr lang="ko-KR" altLang="en-US" dirty="0"/>
          </a:p>
          <a:p>
            <a:pPr lvl="2" algn="l" rtl="0"/>
            <a:r>
              <a:rPr lang="en-US" altLang="ko-KR" dirty="0"/>
              <a:t>To construct a common bus for 4 register with 4 bit </a:t>
            </a:r>
            <a:r>
              <a:rPr lang="en-US" altLang="ko-KR" dirty="0" smtClean="0"/>
              <a:t>:</a:t>
            </a:r>
          </a:p>
          <a:p>
            <a:pPr lvl="2" algn="l" rtl="0"/>
            <a:endParaRPr lang="ko-KR" altLang="en-US" dirty="0"/>
          </a:p>
          <a:p>
            <a:pPr lvl="2" algn="l" rtl="0"/>
            <a:endParaRPr lang="ko-KR" altLang="en-US" dirty="0"/>
          </a:p>
          <a:p>
            <a:pPr lvl="2" algn="l" rtl="0"/>
            <a:endParaRPr lang="ko-KR" altLang="en-US" dirty="0"/>
          </a:p>
          <a:p>
            <a:pPr lvl="2" algn="l" rtl="0"/>
            <a:endParaRPr lang="ko-KR" altLang="en-US" dirty="0"/>
          </a:p>
          <a:p>
            <a:pPr lvl="2" algn="l" rtl="0"/>
            <a:endParaRPr lang="ko-KR" altLang="en-US" dirty="0"/>
          </a:p>
          <a:p>
            <a:pPr lvl="2" algn="l" rtl="0"/>
            <a:endParaRPr lang="en-US" altLang="ko-KR" dirty="0" smtClean="0"/>
          </a:p>
          <a:p>
            <a:pPr lvl="2" algn="l" rtl="0"/>
            <a:endParaRPr lang="ko-KR" altLang="en-US" dirty="0"/>
          </a:p>
          <a:p>
            <a:pPr lvl="2" algn="l" rtl="0"/>
            <a:endParaRPr lang="ko-KR" altLang="en-US" dirty="0"/>
          </a:p>
          <a:p>
            <a:pPr lvl="2" algn="l" rtl="0"/>
            <a:endParaRPr lang="ko-KR" altLang="en-US" dirty="0"/>
          </a:p>
          <a:p>
            <a:pPr lvl="2" algn="l" rtl="0"/>
            <a:endParaRPr lang="ko-KR" altLang="ko-KR" dirty="0"/>
          </a:p>
        </p:txBody>
      </p:sp>
      <p:graphicFrame>
        <p:nvGraphicFramePr>
          <p:cNvPr id="10244" name="Object 4"/>
          <p:cNvGraphicFramePr>
            <a:graphicFrameLocks noChangeAspect="1"/>
          </p:cNvGraphicFramePr>
          <p:nvPr/>
        </p:nvGraphicFramePr>
        <p:xfrm>
          <a:off x="3124200" y="3048000"/>
          <a:ext cx="2514600" cy="213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4" name="VISIO" r:id="rId3" imgW="5498280" imgH="5567760" progId="">
                  <p:embed/>
                </p:oleObj>
              </mc:Choice>
              <mc:Fallback>
                <p:oleObj name="VISIO" r:id="rId3" imgW="5498280" imgH="5567760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4200" y="3048000"/>
                        <a:ext cx="2514600" cy="2133600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3222625" y="3200400"/>
            <a:ext cx="968375" cy="9525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latinLnBrk="1" hangingPunct="1">
              <a:lnSpc>
                <a:spcPct val="80000"/>
              </a:lnSpc>
              <a:spcBef>
                <a:spcPct val="50000"/>
              </a:spcBef>
            </a:pPr>
            <a:r>
              <a:rPr kumimoji="1" lang="en-US" altLang="ko-KR" sz="1200" b="1">
                <a:solidFill>
                  <a:srgbClr val="663300"/>
                </a:solidFill>
              </a:rPr>
              <a:t>A0</a:t>
            </a:r>
          </a:p>
          <a:p>
            <a:pPr eaLnBrk="1" latinLnBrk="1" hangingPunct="1">
              <a:lnSpc>
                <a:spcPct val="80000"/>
              </a:lnSpc>
              <a:spcBef>
                <a:spcPct val="50000"/>
              </a:spcBef>
            </a:pPr>
            <a:r>
              <a:rPr kumimoji="1" lang="en-US" altLang="ko-KR" sz="1200" b="1">
                <a:solidFill>
                  <a:srgbClr val="663300"/>
                </a:solidFill>
              </a:rPr>
              <a:t>B0</a:t>
            </a:r>
          </a:p>
          <a:p>
            <a:pPr eaLnBrk="1" latinLnBrk="1" hangingPunct="1">
              <a:lnSpc>
                <a:spcPct val="80000"/>
              </a:lnSpc>
              <a:spcBef>
                <a:spcPct val="50000"/>
              </a:spcBef>
            </a:pPr>
            <a:r>
              <a:rPr kumimoji="1" lang="en-US" altLang="ko-KR" sz="1200" b="1">
                <a:solidFill>
                  <a:srgbClr val="663300"/>
                </a:solidFill>
              </a:rPr>
              <a:t>C0</a:t>
            </a:r>
          </a:p>
          <a:p>
            <a:pPr eaLnBrk="1" latinLnBrk="1" hangingPunct="1">
              <a:lnSpc>
                <a:spcPct val="80000"/>
              </a:lnSpc>
              <a:spcBef>
                <a:spcPct val="50000"/>
              </a:spcBef>
            </a:pPr>
            <a:r>
              <a:rPr kumimoji="1" lang="en-US" altLang="ko-KR" sz="1200" b="1">
                <a:solidFill>
                  <a:srgbClr val="663300"/>
                </a:solidFill>
              </a:rPr>
              <a:t>D0</a:t>
            </a:r>
          </a:p>
        </p:txBody>
      </p:sp>
      <p:sp>
        <p:nvSpPr>
          <p:cNvPr id="10246" name="Text Box 6"/>
          <p:cNvSpPr txBox="1">
            <a:spLocks noChangeArrowheads="1"/>
          </p:cNvSpPr>
          <p:nvPr/>
        </p:nvSpPr>
        <p:spPr bwMode="auto">
          <a:xfrm>
            <a:off x="2155825" y="4410075"/>
            <a:ext cx="968375" cy="2381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latinLnBrk="1" hangingPunct="1">
              <a:lnSpc>
                <a:spcPct val="80000"/>
              </a:lnSpc>
              <a:spcBef>
                <a:spcPct val="50000"/>
              </a:spcBef>
            </a:pPr>
            <a:r>
              <a:rPr kumimoji="1" lang="en-US" altLang="ko-KR" sz="1200" b="1">
                <a:solidFill>
                  <a:schemeClr val="accent1"/>
                </a:solidFill>
              </a:rPr>
              <a:t>Select input</a:t>
            </a:r>
          </a:p>
        </p:txBody>
      </p:sp>
      <p:sp>
        <p:nvSpPr>
          <p:cNvPr id="10247" name="Text Box 7"/>
          <p:cNvSpPr txBox="1">
            <a:spLocks noChangeArrowheads="1"/>
          </p:cNvSpPr>
          <p:nvPr/>
        </p:nvSpPr>
        <p:spPr bwMode="auto">
          <a:xfrm>
            <a:off x="2133600" y="4714875"/>
            <a:ext cx="1066800" cy="2381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latinLnBrk="1" hangingPunct="1">
              <a:lnSpc>
                <a:spcPct val="80000"/>
              </a:lnSpc>
              <a:spcBef>
                <a:spcPct val="50000"/>
              </a:spcBef>
            </a:pPr>
            <a:r>
              <a:rPr kumimoji="1" lang="en-US" altLang="ko-KR" sz="1200" b="1">
                <a:solidFill>
                  <a:schemeClr val="accent1"/>
                </a:solidFill>
              </a:rPr>
              <a:t>Enable input</a:t>
            </a:r>
          </a:p>
        </p:txBody>
      </p:sp>
      <p:sp>
        <p:nvSpPr>
          <p:cNvPr id="10248" name="AutoShape 8"/>
          <p:cNvSpPr>
            <a:spLocks noChangeArrowheads="1"/>
          </p:cNvSpPr>
          <p:nvPr/>
        </p:nvSpPr>
        <p:spPr bwMode="auto">
          <a:xfrm>
            <a:off x="5867400" y="3352800"/>
            <a:ext cx="1684338" cy="250825"/>
          </a:xfrm>
          <a:prstGeom prst="wedgeRoundRectCallout">
            <a:avLst>
              <a:gd name="adj1" fmla="val -55468"/>
              <a:gd name="adj2" fmla="val -96852"/>
              <a:gd name="adj3" fmla="val 16667"/>
            </a:avLst>
          </a:prstGeom>
          <a:solidFill>
            <a:srgbClr val="FFCC99"/>
          </a:solidFill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latinLnBrk="1" hangingPunct="1">
              <a:lnSpc>
                <a:spcPct val="80000"/>
              </a:lnSpc>
              <a:spcBef>
                <a:spcPct val="50000"/>
              </a:spcBef>
            </a:pPr>
            <a:r>
              <a:rPr kumimoji="1" lang="en-US" altLang="ko-KR" sz="1200" b="1">
                <a:solidFill>
                  <a:srgbClr val="003366"/>
                </a:solidFill>
              </a:rPr>
              <a:t>Bus line for bit 0</a:t>
            </a:r>
          </a:p>
        </p:txBody>
      </p:sp>
      <p:graphicFrame>
        <p:nvGraphicFramePr>
          <p:cNvPr id="10249" name="Object 9"/>
          <p:cNvGraphicFramePr>
            <a:graphicFrameLocks noChangeAspect="1"/>
          </p:cNvGraphicFramePr>
          <p:nvPr/>
        </p:nvGraphicFramePr>
        <p:xfrm>
          <a:off x="6019800" y="4827588"/>
          <a:ext cx="1625600" cy="430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5" name="수식" r:id="rId5" imgW="1625400" imgH="431640" progId="Equation.3">
                  <p:embed/>
                </p:oleObj>
              </mc:Choice>
              <mc:Fallback>
                <p:oleObj name="수식" r:id="rId5" imgW="1625400" imgH="43164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19800" y="4827588"/>
                        <a:ext cx="1625600" cy="430212"/>
                      </a:xfrm>
                      <a:prstGeom prst="rect">
                        <a:avLst/>
                      </a:prstGeom>
                      <a:solidFill>
                        <a:srgbClr val="FF99CC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50" name="AutoShape 10"/>
          <p:cNvSpPr>
            <a:spLocks noChangeArrowheads="1"/>
          </p:cNvSpPr>
          <p:nvPr/>
        </p:nvSpPr>
        <p:spPr bwMode="auto">
          <a:xfrm>
            <a:off x="6705600" y="3735388"/>
            <a:ext cx="2257425" cy="701675"/>
          </a:xfrm>
          <a:prstGeom prst="wedgeRoundRectCallout">
            <a:avLst>
              <a:gd name="adj1" fmla="val -49787"/>
              <a:gd name="adj2" fmla="val 104074"/>
              <a:gd name="adj3" fmla="val 16667"/>
            </a:avLst>
          </a:prstGeom>
          <a:solidFill>
            <a:srgbClr val="00FF00"/>
          </a:solidFill>
          <a:ln w="12700">
            <a:solidFill>
              <a:srgbClr val="FF6600"/>
            </a:solidFill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eaLnBrk="1" latinLnBrk="1" hangingPunct="1"/>
            <a:r>
              <a:rPr kumimoji="1" lang="en-US" altLang="ko-KR" sz="1400"/>
              <a:t>AR: Address Reg.</a:t>
            </a:r>
          </a:p>
          <a:p>
            <a:pPr eaLnBrk="1" latinLnBrk="1" hangingPunct="1"/>
            <a:r>
              <a:rPr kumimoji="1" lang="en-US" altLang="ko-KR" sz="1400"/>
              <a:t>DR: Data Reg.</a:t>
            </a:r>
          </a:p>
          <a:p>
            <a:pPr eaLnBrk="1" latinLnBrk="1" hangingPunct="1"/>
            <a:r>
              <a:rPr kumimoji="1" lang="en-US" altLang="ko-KR" sz="1400"/>
              <a:t>M : Memory Word(Data)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562821"/>
            <a:ext cx="8229600" cy="5410199"/>
          </a:xfrm>
        </p:spPr>
        <p:txBody>
          <a:bodyPr>
            <a:noAutofit/>
          </a:bodyPr>
          <a:lstStyle/>
          <a:p>
            <a:pPr algn="l" rtl="0"/>
            <a:r>
              <a:rPr lang="en-US" altLang="ko-KR" dirty="0"/>
              <a:t>The 4 types of </a:t>
            </a:r>
            <a:r>
              <a:rPr lang="en-US" altLang="ko-KR" dirty="0" err="1"/>
              <a:t>microoperation</a:t>
            </a:r>
            <a:r>
              <a:rPr lang="en-US" altLang="ko-KR" dirty="0"/>
              <a:t> in digital c</a:t>
            </a:r>
            <a:r>
              <a:rPr lang="en-US" altLang="ko-KR" dirty="0" smtClean="0"/>
              <a:t>omputers</a:t>
            </a:r>
            <a:endParaRPr lang="en-US" altLang="ko-KR" dirty="0"/>
          </a:p>
          <a:p>
            <a:pPr lvl="1" algn="l" rtl="0"/>
            <a:r>
              <a:rPr lang="en-US" altLang="ko-KR" sz="1800" dirty="0"/>
              <a:t>Register transfer </a:t>
            </a:r>
            <a:r>
              <a:rPr lang="en-US" altLang="ko-KR" sz="1800" dirty="0" err="1"/>
              <a:t>microoperation</a:t>
            </a:r>
            <a:r>
              <a:rPr lang="en-US" altLang="ko-KR" sz="1800" dirty="0"/>
              <a:t> </a:t>
            </a:r>
            <a:r>
              <a:rPr lang="en-US" altLang="ko-KR" sz="1100" i="1" dirty="0" smtClean="0">
                <a:solidFill>
                  <a:srgbClr val="663300"/>
                </a:solidFill>
              </a:rPr>
              <a:t>:</a:t>
            </a:r>
            <a:endParaRPr lang="ko-KR" altLang="en-US" sz="1800" dirty="0"/>
          </a:p>
          <a:p>
            <a:pPr lvl="1" algn="l" rtl="0"/>
            <a:r>
              <a:rPr lang="en-US" altLang="ko-KR" sz="1800" dirty="0"/>
              <a:t>Arithmetic </a:t>
            </a:r>
            <a:r>
              <a:rPr lang="en-US" altLang="ko-KR" sz="1800" dirty="0" err="1"/>
              <a:t>microoperation</a:t>
            </a:r>
            <a:endParaRPr lang="en-US" altLang="ko-KR" sz="1800" dirty="0"/>
          </a:p>
          <a:p>
            <a:pPr lvl="1" algn="l" rtl="0"/>
            <a:r>
              <a:rPr lang="en-US" altLang="ko-KR" sz="1800" dirty="0"/>
              <a:t>Logic </a:t>
            </a:r>
            <a:r>
              <a:rPr lang="en-US" altLang="ko-KR" sz="1800" dirty="0" err="1"/>
              <a:t>microoperation</a:t>
            </a:r>
            <a:endParaRPr lang="en-US" altLang="ko-KR" sz="1800" dirty="0"/>
          </a:p>
          <a:p>
            <a:pPr lvl="1" algn="l" rtl="0"/>
            <a:r>
              <a:rPr lang="en-US" altLang="ko-KR" sz="1800" dirty="0"/>
              <a:t>Shift </a:t>
            </a:r>
            <a:r>
              <a:rPr lang="en-US" altLang="ko-KR" sz="1800" dirty="0" err="1"/>
              <a:t>microoperation</a:t>
            </a:r>
            <a:endParaRPr lang="en-US" altLang="ko-KR" sz="1800" dirty="0"/>
          </a:p>
          <a:p>
            <a:pPr algn="l" rtl="0"/>
            <a:r>
              <a:rPr lang="en-US" altLang="ko-KR" dirty="0" smtClean="0"/>
              <a:t>Arithmetic </a:t>
            </a:r>
            <a:r>
              <a:rPr lang="en-US" altLang="ko-KR" dirty="0" err="1"/>
              <a:t>Microoperation</a:t>
            </a:r>
            <a:endParaRPr lang="en-US" altLang="ko-KR" dirty="0"/>
          </a:p>
          <a:p>
            <a:pPr lvl="1" algn="l" rtl="0"/>
            <a:r>
              <a:rPr lang="en-US" altLang="ko-KR" sz="1800" dirty="0"/>
              <a:t>Arithmetic </a:t>
            </a:r>
            <a:r>
              <a:rPr lang="en-US" altLang="ko-KR" sz="1800" dirty="0" err="1"/>
              <a:t>Microoperation</a:t>
            </a:r>
            <a:r>
              <a:rPr lang="en-US" altLang="ko-KR" sz="1800" dirty="0"/>
              <a:t> : </a:t>
            </a:r>
            <a:endParaRPr lang="en-US" altLang="ko-KR" sz="1800" dirty="0" smtClean="0"/>
          </a:p>
          <a:p>
            <a:pPr lvl="1" algn="l" rtl="0"/>
            <a:r>
              <a:rPr lang="en-US" altLang="ko-KR" sz="1800" dirty="0" smtClean="0"/>
              <a:t>Negate </a:t>
            </a:r>
            <a:r>
              <a:rPr lang="en-US" altLang="ko-KR" sz="1800" dirty="0"/>
              <a:t>: 2’s complement</a:t>
            </a:r>
          </a:p>
          <a:p>
            <a:pPr lvl="2" algn="l" rtl="0"/>
            <a:r>
              <a:rPr lang="en-US" altLang="ko-KR" dirty="0"/>
              <a:t>Subtraction : R1 + 2’s complement of R2</a:t>
            </a:r>
          </a:p>
          <a:p>
            <a:pPr lvl="1" algn="l" rtl="0"/>
            <a:r>
              <a:rPr lang="en-US" altLang="ko-KR" sz="2000" dirty="0"/>
              <a:t>Multiplication(shift left), Division(shift right)</a:t>
            </a:r>
          </a:p>
          <a:p>
            <a:pPr lvl="1" algn="l" rtl="0"/>
            <a:r>
              <a:rPr lang="en-US" altLang="ko-KR" sz="1800" dirty="0"/>
              <a:t>4-bit Binary Adder : </a:t>
            </a:r>
            <a:endParaRPr lang="en-US" altLang="ko-KR" sz="1800" dirty="0" smtClean="0"/>
          </a:p>
          <a:p>
            <a:pPr lvl="1" algn="l" rtl="0"/>
            <a:r>
              <a:rPr lang="en-US" altLang="ko-KR" sz="1800" dirty="0" smtClean="0"/>
              <a:t>Full </a:t>
            </a:r>
            <a:r>
              <a:rPr lang="en-US" altLang="ko-KR" sz="1800" dirty="0"/>
              <a:t>adder = 2-bits sum + previous carry</a:t>
            </a:r>
          </a:p>
          <a:p>
            <a:pPr lvl="2" algn="l" rtl="0"/>
            <a:r>
              <a:rPr lang="en-US" altLang="ko-KR" dirty="0"/>
              <a:t>c</a:t>
            </a:r>
            <a:r>
              <a:rPr lang="en-US" altLang="ko-KR" baseline="-25000" dirty="0"/>
              <a:t>0</a:t>
            </a:r>
            <a:r>
              <a:rPr lang="en-US" altLang="ko-KR" dirty="0"/>
              <a:t>(input carry), c</a:t>
            </a:r>
            <a:r>
              <a:rPr lang="en-US" altLang="ko-KR" baseline="-25000" dirty="0"/>
              <a:t>4</a:t>
            </a:r>
            <a:r>
              <a:rPr lang="en-US" altLang="ko-KR" dirty="0"/>
              <a:t>(output carry</a:t>
            </a:r>
            <a:r>
              <a:rPr lang="en-US" altLang="ko-KR" dirty="0" smtClean="0"/>
              <a:t>)</a:t>
            </a:r>
            <a:endParaRPr lang="en-US" altLang="ko-KR" dirty="0"/>
          </a:p>
        </p:txBody>
      </p:sp>
      <p:graphicFrame>
        <p:nvGraphicFramePr>
          <p:cNvPr id="11272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3477637"/>
              </p:ext>
            </p:extLst>
          </p:nvPr>
        </p:nvGraphicFramePr>
        <p:xfrm>
          <a:off x="3886200" y="3200400"/>
          <a:ext cx="990600" cy="257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58" name="수식" r:id="rId3" imgW="825480" imgH="215640" progId="Equation.3">
                  <p:embed/>
                </p:oleObj>
              </mc:Choice>
              <mc:Fallback>
                <p:oleObj name="수식" r:id="rId3" imgW="825480" imgH="21564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86200" y="3200400"/>
                        <a:ext cx="990600" cy="257175"/>
                      </a:xfrm>
                      <a:prstGeom prst="rect">
                        <a:avLst/>
                      </a:prstGeom>
                      <a:solidFill>
                        <a:srgbClr val="FFCC99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73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18994758"/>
              </p:ext>
            </p:extLst>
          </p:nvPr>
        </p:nvGraphicFramePr>
        <p:xfrm>
          <a:off x="5707062" y="3457575"/>
          <a:ext cx="2224088" cy="287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59" name="수식" r:id="rId5" imgW="1854000" imgH="241200" progId="Equation.3">
                  <p:embed/>
                </p:oleObj>
              </mc:Choice>
              <mc:Fallback>
                <p:oleObj name="수식" r:id="rId5" imgW="1854000" imgH="24120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07062" y="3457575"/>
                        <a:ext cx="2224088" cy="287337"/>
                      </a:xfrm>
                      <a:prstGeom prst="rect">
                        <a:avLst/>
                      </a:prstGeom>
                      <a:solidFill>
                        <a:srgbClr val="FFCC99"/>
                      </a:solidFill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4" name="Group 13"/>
          <p:cNvGrpSpPr/>
          <p:nvPr/>
        </p:nvGrpSpPr>
        <p:grpSpPr>
          <a:xfrm>
            <a:off x="1524000" y="5345111"/>
            <a:ext cx="5997575" cy="1294555"/>
            <a:chOff x="1165225" y="5248275"/>
            <a:chExt cx="5997575" cy="1294555"/>
          </a:xfrm>
        </p:grpSpPr>
        <p:graphicFrame>
          <p:nvGraphicFramePr>
            <p:cNvPr id="11275" name="Object 11"/>
            <p:cNvGraphicFramePr>
              <a:graphicFrameLocks noChangeAspect="1"/>
            </p:cNvGraphicFramePr>
            <p:nvPr/>
          </p:nvGraphicFramePr>
          <p:xfrm>
            <a:off x="1371600" y="5486400"/>
            <a:ext cx="5105400" cy="8032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60" name="VISIO" r:id="rId7" imgW="10685520" imgH="1383480" progId="">
                    <p:embed/>
                  </p:oleObj>
                </mc:Choice>
                <mc:Fallback>
                  <p:oleObj name="VISIO" r:id="rId7" imgW="10685520" imgH="1383480" progId="">
                    <p:embed/>
                    <p:pic>
                      <p:nvPicPr>
                        <p:cNvPr id="0" name="Picture 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371600" y="5486400"/>
                          <a:ext cx="5105400" cy="803275"/>
                        </a:xfrm>
                        <a:prstGeom prst="rect">
                          <a:avLst/>
                        </a:prstGeom>
                        <a:solidFill>
                          <a:srgbClr val="FFFF99"/>
                        </a:solidFill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1276" name="Text Box 12"/>
            <p:cNvSpPr txBox="1">
              <a:spLocks noChangeArrowheads="1"/>
            </p:cNvSpPr>
            <p:nvPr/>
          </p:nvSpPr>
          <p:spPr bwMode="auto">
            <a:xfrm>
              <a:off x="1828800" y="5248275"/>
              <a:ext cx="5334000" cy="22775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1" latinLnBrk="1" hangingPunct="1">
                <a:lnSpc>
                  <a:spcPct val="80000"/>
                </a:lnSpc>
                <a:spcBef>
                  <a:spcPct val="50000"/>
                </a:spcBef>
              </a:pPr>
              <a:r>
                <a:rPr kumimoji="1" lang="en-US" altLang="ko-KR" sz="1100" b="1" dirty="0">
                  <a:solidFill>
                    <a:schemeClr val="accent1"/>
                  </a:solidFill>
                </a:rPr>
                <a:t>B3       </a:t>
              </a:r>
              <a:r>
                <a:rPr kumimoji="1" lang="en-US" altLang="ko-KR" sz="1100" b="1" dirty="0">
                  <a:solidFill>
                    <a:srgbClr val="003366"/>
                  </a:solidFill>
                </a:rPr>
                <a:t>A3         </a:t>
              </a:r>
              <a:r>
                <a:rPr kumimoji="1" lang="en-US" altLang="ko-KR" sz="1100" b="1" dirty="0" smtClean="0">
                  <a:solidFill>
                    <a:srgbClr val="003366"/>
                  </a:solidFill>
                </a:rPr>
                <a:t>    </a:t>
              </a:r>
              <a:r>
                <a:rPr kumimoji="1" lang="en-US" altLang="ko-KR" sz="1100" b="1" dirty="0">
                  <a:solidFill>
                    <a:schemeClr val="accent1"/>
                  </a:solidFill>
                </a:rPr>
                <a:t>B2    </a:t>
              </a:r>
              <a:r>
                <a:rPr kumimoji="1" lang="en-US" altLang="ko-KR" sz="1100" b="1" dirty="0" smtClean="0">
                  <a:solidFill>
                    <a:schemeClr val="accent1"/>
                  </a:solidFill>
                </a:rPr>
                <a:t> </a:t>
              </a:r>
              <a:r>
                <a:rPr kumimoji="1" lang="en-US" altLang="ko-KR" sz="1100" b="1" dirty="0">
                  <a:solidFill>
                    <a:srgbClr val="003366"/>
                  </a:solidFill>
                </a:rPr>
                <a:t>A2      </a:t>
              </a:r>
              <a:r>
                <a:rPr kumimoji="1" lang="en-US" altLang="ko-KR" sz="1100" b="1" dirty="0" smtClean="0">
                  <a:solidFill>
                    <a:srgbClr val="003366"/>
                  </a:solidFill>
                </a:rPr>
                <a:t>      </a:t>
              </a:r>
              <a:r>
                <a:rPr kumimoji="1" lang="en-US" altLang="ko-KR" sz="1100" b="1" dirty="0">
                  <a:solidFill>
                    <a:schemeClr val="accent1"/>
                  </a:solidFill>
                </a:rPr>
                <a:t>B1     </a:t>
              </a:r>
              <a:r>
                <a:rPr kumimoji="1" lang="en-US" altLang="ko-KR" sz="1100" b="1" dirty="0">
                  <a:solidFill>
                    <a:srgbClr val="003366"/>
                  </a:solidFill>
                </a:rPr>
                <a:t>A1        </a:t>
              </a:r>
              <a:r>
                <a:rPr kumimoji="1" lang="en-US" altLang="ko-KR" sz="1100" b="1" dirty="0" smtClean="0">
                  <a:solidFill>
                    <a:srgbClr val="003366"/>
                  </a:solidFill>
                </a:rPr>
                <a:t>     </a:t>
              </a:r>
              <a:r>
                <a:rPr kumimoji="1" lang="en-US" altLang="ko-KR" sz="1100" b="1" dirty="0">
                  <a:solidFill>
                    <a:schemeClr val="accent1"/>
                  </a:solidFill>
                </a:rPr>
                <a:t>B0       </a:t>
              </a:r>
              <a:r>
                <a:rPr kumimoji="1" lang="en-US" altLang="ko-KR" sz="1100" b="1" dirty="0">
                  <a:solidFill>
                    <a:srgbClr val="003366"/>
                  </a:solidFill>
                </a:rPr>
                <a:t>A0 </a:t>
              </a:r>
            </a:p>
          </p:txBody>
        </p:sp>
        <p:sp>
          <p:nvSpPr>
            <p:cNvPr id="11277" name="Text Box 13"/>
            <p:cNvSpPr txBox="1">
              <a:spLocks noChangeArrowheads="1"/>
            </p:cNvSpPr>
            <p:nvPr/>
          </p:nvSpPr>
          <p:spPr bwMode="auto">
            <a:xfrm>
              <a:off x="2057400" y="6315075"/>
              <a:ext cx="4876800" cy="22775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1" latinLnBrk="1" hangingPunct="1">
                <a:lnSpc>
                  <a:spcPct val="80000"/>
                </a:lnSpc>
                <a:spcBef>
                  <a:spcPct val="50000"/>
                </a:spcBef>
              </a:pPr>
              <a:r>
                <a:rPr kumimoji="1" lang="en-US" altLang="ko-KR" sz="1100" b="1" dirty="0">
                  <a:solidFill>
                    <a:srgbClr val="663300"/>
                  </a:solidFill>
                </a:rPr>
                <a:t>S3                    </a:t>
              </a:r>
              <a:r>
                <a:rPr kumimoji="1" lang="en-US" altLang="ko-KR" sz="1100" b="1" dirty="0" smtClean="0">
                  <a:solidFill>
                    <a:srgbClr val="663300"/>
                  </a:solidFill>
                </a:rPr>
                <a:t>    </a:t>
              </a:r>
              <a:r>
                <a:rPr kumimoji="1" lang="en-US" altLang="ko-KR" sz="1100" b="1" dirty="0">
                  <a:solidFill>
                    <a:srgbClr val="663300"/>
                  </a:solidFill>
                </a:rPr>
                <a:t>S2       </a:t>
              </a:r>
              <a:r>
                <a:rPr kumimoji="1" lang="en-US" altLang="ko-KR" sz="1100" b="1" dirty="0" smtClean="0">
                  <a:solidFill>
                    <a:srgbClr val="663300"/>
                  </a:solidFill>
                </a:rPr>
                <a:t>               </a:t>
              </a:r>
              <a:r>
                <a:rPr kumimoji="1" lang="en-US" altLang="ko-KR" sz="1100" b="1" dirty="0">
                  <a:solidFill>
                    <a:srgbClr val="663300"/>
                  </a:solidFill>
                </a:rPr>
                <a:t>S1                </a:t>
              </a:r>
              <a:r>
                <a:rPr kumimoji="1" lang="en-US" altLang="ko-KR" sz="1100" b="1" dirty="0" smtClean="0">
                  <a:solidFill>
                    <a:srgbClr val="663300"/>
                  </a:solidFill>
                </a:rPr>
                <a:t>       </a:t>
              </a:r>
              <a:r>
                <a:rPr kumimoji="1" lang="en-US" altLang="ko-KR" sz="1100" b="1" dirty="0">
                  <a:solidFill>
                    <a:srgbClr val="663300"/>
                  </a:solidFill>
                </a:rPr>
                <a:t>S0  </a:t>
              </a:r>
            </a:p>
          </p:txBody>
        </p:sp>
        <p:sp>
          <p:nvSpPr>
            <p:cNvPr id="11278" name="Text Box 14"/>
            <p:cNvSpPr txBox="1">
              <a:spLocks noChangeArrowheads="1"/>
            </p:cNvSpPr>
            <p:nvPr/>
          </p:nvSpPr>
          <p:spPr bwMode="auto">
            <a:xfrm>
              <a:off x="6324600" y="5715000"/>
              <a:ext cx="511175" cy="17697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1" latinLnBrk="1" hangingPunct="1">
                <a:lnSpc>
                  <a:spcPct val="50000"/>
                </a:lnSpc>
                <a:spcBef>
                  <a:spcPct val="50000"/>
                </a:spcBef>
              </a:pPr>
              <a:r>
                <a:rPr kumimoji="1" lang="en-US" altLang="ko-KR" sz="1100" b="1">
                  <a:solidFill>
                    <a:schemeClr val="hlink"/>
                  </a:solidFill>
                </a:rPr>
                <a:t>C0</a:t>
              </a:r>
            </a:p>
          </p:txBody>
        </p:sp>
        <p:sp>
          <p:nvSpPr>
            <p:cNvPr id="11279" name="Text Box 15"/>
            <p:cNvSpPr txBox="1">
              <a:spLocks noChangeArrowheads="1"/>
            </p:cNvSpPr>
            <p:nvPr/>
          </p:nvSpPr>
          <p:spPr bwMode="auto">
            <a:xfrm>
              <a:off x="1165225" y="6216650"/>
              <a:ext cx="511175" cy="17697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1" latinLnBrk="1" hangingPunct="1">
                <a:lnSpc>
                  <a:spcPct val="50000"/>
                </a:lnSpc>
                <a:spcBef>
                  <a:spcPct val="50000"/>
                </a:spcBef>
              </a:pPr>
              <a:r>
                <a:rPr kumimoji="1" lang="en-US" altLang="ko-KR" sz="1100" b="1">
                  <a:solidFill>
                    <a:schemeClr val="hlink"/>
                  </a:solidFill>
                </a:rPr>
                <a:t>C4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609601"/>
            <a:ext cx="8382000" cy="4495799"/>
          </a:xfrm>
        </p:spPr>
        <p:txBody>
          <a:bodyPr>
            <a:normAutofit/>
          </a:bodyPr>
          <a:lstStyle/>
          <a:p>
            <a:pPr lvl="1" algn="l" rtl="0"/>
            <a:r>
              <a:rPr lang="ko-KR" altLang="en-US" sz="1600" dirty="0"/>
              <a:t>4-</a:t>
            </a:r>
            <a:r>
              <a:rPr lang="en-US" altLang="ko-KR" sz="1600" dirty="0"/>
              <a:t>bit Binary Adder-</a:t>
            </a:r>
            <a:r>
              <a:rPr lang="en-US" altLang="ko-KR" sz="1600" dirty="0" err="1"/>
              <a:t>Subtractor</a:t>
            </a:r>
            <a:r>
              <a:rPr lang="en-US" altLang="ko-KR" sz="1600" dirty="0"/>
              <a:t> </a:t>
            </a:r>
            <a:r>
              <a:rPr lang="en-US" altLang="ko-KR" sz="1600" dirty="0" smtClean="0"/>
              <a:t>:</a:t>
            </a:r>
            <a:endParaRPr lang="en-US" altLang="ko-KR" sz="1600" b="1" i="1" dirty="0" smtClean="0">
              <a:solidFill>
                <a:schemeClr val="folHlink"/>
              </a:solidFill>
            </a:endParaRPr>
          </a:p>
          <a:p>
            <a:pPr lvl="2" algn="l" rtl="0"/>
            <a:r>
              <a:rPr lang="en-US" altLang="ko-KR" sz="1600" dirty="0" smtClean="0"/>
              <a:t>M =0 : Adder         B </a:t>
            </a:r>
            <a:r>
              <a:rPr lang="en-US" altLang="ko-KR" sz="1600" dirty="0" smtClean="0">
                <a:sym typeface="Symbol" pitchFamily="18" charset="2"/>
              </a:rPr>
              <a:t> M + C = B  0 + 0 = B, </a:t>
            </a:r>
            <a:r>
              <a:rPr lang="en-US" altLang="ko-KR" sz="1600" b="1" i="1" dirty="0" smtClean="0">
                <a:solidFill>
                  <a:schemeClr val="accent1"/>
                </a:solidFill>
                <a:sym typeface="Symbol" pitchFamily="18" charset="2"/>
              </a:rPr>
              <a:t> A + B</a:t>
            </a:r>
          </a:p>
          <a:p>
            <a:pPr lvl="2" algn="l" rtl="0"/>
            <a:r>
              <a:rPr lang="en-US" altLang="ko-KR" sz="1600" dirty="0" smtClean="0"/>
              <a:t>M </a:t>
            </a:r>
            <a:r>
              <a:rPr lang="en-US" altLang="ko-KR" sz="1600" dirty="0"/>
              <a:t>=1 : </a:t>
            </a:r>
            <a:r>
              <a:rPr lang="en-US" altLang="ko-KR" sz="1600" dirty="0" err="1"/>
              <a:t>Subtractor</a:t>
            </a:r>
            <a:r>
              <a:rPr lang="en-US" altLang="ko-KR" sz="1600" dirty="0"/>
              <a:t>  B </a:t>
            </a:r>
            <a:r>
              <a:rPr lang="en-US" altLang="ko-KR" sz="1600" dirty="0">
                <a:sym typeface="Symbol" pitchFamily="18" charset="2"/>
              </a:rPr>
              <a:t> M + C = B  1 + 1 = B’ + 1= -B(2’s comp), </a:t>
            </a:r>
            <a:r>
              <a:rPr lang="en-US" altLang="ko-KR" sz="1600" b="1" i="1" dirty="0">
                <a:solidFill>
                  <a:schemeClr val="accent1"/>
                </a:solidFill>
                <a:sym typeface="Symbol" pitchFamily="18" charset="2"/>
              </a:rPr>
              <a:t>A - B</a:t>
            </a:r>
            <a:endParaRPr lang="en-US" altLang="ko-KR" sz="1600" dirty="0">
              <a:sym typeface="Symbol" pitchFamily="18" charset="2"/>
            </a:endParaRPr>
          </a:p>
          <a:p>
            <a:pPr lvl="2" algn="l" rtl="0"/>
            <a:endParaRPr lang="en-US" altLang="ko-KR" sz="1400" dirty="0">
              <a:sym typeface="Symbol" pitchFamily="18" charset="2"/>
            </a:endParaRPr>
          </a:p>
          <a:p>
            <a:pPr lvl="2" algn="l" rtl="0"/>
            <a:endParaRPr lang="en-US" altLang="ko-KR" sz="1400" dirty="0">
              <a:sym typeface="Symbol" pitchFamily="18" charset="2"/>
            </a:endParaRPr>
          </a:p>
          <a:p>
            <a:pPr lvl="2" algn="l" rtl="0"/>
            <a:endParaRPr lang="en-US" altLang="ko-KR" sz="1400" dirty="0">
              <a:sym typeface="Symbol" pitchFamily="18" charset="2"/>
            </a:endParaRPr>
          </a:p>
          <a:p>
            <a:pPr lvl="2" algn="l" rtl="0"/>
            <a:endParaRPr lang="en-US" altLang="ko-KR" sz="1400" dirty="0">
              <a:sym typeface="Symbol" pitchFamily="18" charset="2"/>
            </a:endParaRPr>
          </a:p>
          <a:p>
            <a:pPr lvl="2" algn="l" rtl="0"/>
            <a:endParaRPr lang="en-US" altLang="ko-KR" sz="1400" dirty="0" smtClean="0">
              <a:sym typeface="Symbol" pitchFamily="18" charset="2"/>
            </a:endParaRPr>
          </a:p>
          <a:p>
            <a:pPr lvl="2" algn="l" rtl="0"/>
            <a:endParaRPr lang="en-US" altLang="ko-KR" sz="1400" dirty="0">
              <a:sym typeface="Symbol" pitchFamily="18" charset="2"/>
            </a:endParaRPr>
          </a:p>
          <a:p>
            <a:pPr lvl="2" algn="l" rtl="0"/>
            <a:endParaRPr lang="en-US" altLang="ko-KR" sz="1400" dirty="0" smtClean="0">
              <a:sym typeface="Symbol" pitchFamily="18" charset="2"/>
            </a:endParaRPr>
          </a:p>
          <a:p>
            <a:pPr lvl="2" algn="l" rtl="0"/>
            <a:endParaRPr lang="en-US" altLang="ko-KR" sz="1400" dirty="0" smtClean="0">
              <a:sym typeface="Symbol" pitchFamily="18" charset="2"/>
            </a:endParaRPr>
          </a:p>
          <a:p>
            <a:pPr lvl="2" algn="l" rtl="0"/>
            <a:endParaRPr lang="en-US" altLang="ko-KR" sz="1400" dirty="0">
              <a:sym typeface="Symbol" pitchFamily="18" charset="2"/>
            </a:endParaRPr>
          </a:p>
          <a:p>
            <a:pPr lvl="2" algn="l" rtl="0"/>
            <a:endParaRPr lang="en-US" altLang="ko-KR" sz="1400" dirty="0">
              <a:sym typeface="Symbol" pitchFamily="18" charset="2"/>
            </a:endParaRPr>
          </a:p>
          <a:p>
            <a:pPr lvl="1" algn="l" rtl="0">
              <a:lnSpc>
                <a:spcPct val="70000"/>
              </a:lnSpc>
            </a:pPr>
            <a:r>
              <a:rPr lang="en-US" altLang="ko-KR" sz="1600" dirty="0" smtClean="0">
                <a:sym typeface="Symbol" pitchFamily="18" charset="2"/>
              </a:rPr>
              <a:t>4-bit </a:t>
            </a:r>
            <a:r>
              <a:rPr lang="en-US" altLang="ko-KR" sz="1600" dirty="0">
                <a:sym typeface="Symbol" pitchFamily="18" charset="2"/>
              </a:rPr>
              <a:t>Binary </a:t>
            </a:r>
            <a:r>
              <a:rPr lang="en-US" altLang="ko-KR" sz="1600" dirty="0" err="1">
                <a:sym typeface="Symbol" pitchFamily="18" charset="2"/>
              </a:rPr>
              <a:t>Incrementer</a:t>
            </a:r>
            <a:endParaRPr lang="en-US" altLang="ko-KR" sz="1600" dirty="0">
              <a:sym typeface="Symbol" pitchFamily="18" charset="2"/>
            </a:endParaRPr>
          </a:p>
          <a:p>
            <a:pPr lvl="2" algn="l" rtl="0"/>
            <a:r>
              <a:rPr lang="en-US" altLang="ko-KR" sz="1600" dirty="0"/>
              <a:t>Sequential circuit implementation by using binary counter </a:t>
            </a:r>
            <a:r>
              <a:rPr lang="en-US" altLang="ko-KR" sz="1600" dirty="0" smtClean="0"/>
              <a:t>:</a:t>
            </a:r>
            <a:endParaRPr lang="en-US" altLang="ko-KR" sz="1600" dirty="0"/>
          </a:p>
          <a:p>
            <a:pPr lvl="2" algn="l" rtl="0"/>
            <a:r>
              <a:rPr lang="en-US" altLang="ko-KR" sz="1600" dirty="0"/>
              <a:t>Combinational circuit implementation by using Half Adder </a:t>
            </a:r>
            <a:r>
              <a:rPr lang="en-US" altLang="ko-KR" sz="1600" dirty="0" smtClean="0"/>
              <a:t>: </a:t>
            </a:r>
            <a:r>
              <a:rPr lang="en-US" altLang="ko-KR" sz="1400" dirty="0" smtClean="0"/>
              <a:t> </a:t>
            </a:r>
            <a:endParaRPr lang="en-US" altLang="ko-KR" sz="1400" dirty="0"/>
          </a:p>
          <a:p>
            <a:pPr lvl="2" algn="l" rtl="0"/>
            <a:endParaRPr lang="ko-KR" altLang="ko-KR" sz="1400" dirty="0"/>
          </a:p>
        </p:txBody>
      </p:sp>
      <p:graphicFrame>
        <p:nvGraphicFramePr>
          <p:cNvPr id="13317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3742539"/>
              </p:ext>
            </p:extLst>
          </p:nvPr>
        </p:nvGraphicFramePr>
        <p:xfrm>
          <a:off x="1828800" y="2133600"/>
          <a:ext cx="4724400" cy="170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2" name="VISIO" r:id="rId3" imgW="11237760" imgH="4332600" progId="">
                  <p:embed/>
                </p:oleObj>
              </mc:Choice>
              <mc:Fallback>
                <p:oleObj name="VISIO" r:id="rId3" imgW="11237760" imgH="4332600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8800" y="2133600"/>
                        <a:ext cx="4724400" cy="1704975"/>
                      </a:xfrm>
                      <a:prstGeom prst="rect">
                        <a:avLst/>
                      </a:prstGeom>
                      <a:solidFill>
                        <a:srgbClr val="FFCC99"/>
                      </a:solidFill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18" name="Text Box 6"/>
          <p:cNvSpPr txBox="1">
            <a:spLocks noChangeArrowheads="1"/>
          </p:cNvSpPr>
          <p:nvPr/>
        </p:nvSpPr>
        <p:spPr bwMode="auto">
          <a:xfrm>
            <a:off x="2286000" y="1981200"/>
            <a:ext cx="5334000" cy="2381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latinLnBrk="1" hangingPunct="1">
              <a:lnSpc>
                <a:spcPct val="80000"/>
              </a:lnSpc>
              <a:spcBef>
                <a:spcPct val="50000"/>
              </a:spcBef>
            </a:pPr>
            <a:r>
              <a:rPr kumimoji="1" lang="en-US" altLang="ko-KR" sz="1200" b="1">
                <a:solidFill>
                  <a:schemeClr val="accent1"/>
                </a:solidFill>
              </a:rPr>
              <a:t>B3    </a:t>
            </a:r>
            <a:r>
              <a:rPr kumimoji="1" lang="en-US" altLang="ko-KR" sz="1200" b="1">
                <a:solidFill>
                  <a:srgbClr val="003366"/>
                </a:solidFill>
              </a:rPr>
              <a:t>A3           </a:t>
            </a:r>
            <a:r>
              <a:rPr kumimoji="1" lang="en-US" altLang="ko-KR" sz="1200" b="1">
                <a:solidFill>
                  <a:schemeClr val="accent1"/>
                </a:solidFill>
              </a:rPr>
              <a:t>B2    </a:t>
            </a:r>
            <a:r>
              <a:rPr kumimoji="1" lang="en-US" altLang="ko-KR" sz="1200" b="1">
                <a:solidFill>
                  <a:srgbClr val="003366"/>
                </a:solidFill>
              </a:rPr>
              <a:t>A2            </a:t>
            </a:r>
            <a:r>
              <a:rPr kumimoji="1" lang="en-US" altLang="ko-KR" sz="1200" b="1">
                <a:solidFill>
                  <a:schemeClr val="accent1"/>
                </a:solidFill>
              </a:rPr>
              <a:t>B1   </a:t>
            </a:r>
            <a:r>
              <a:rPr kumimoji="1" lang="en-US" altLang="ko-KR" sz="1200" b="1">
                <a:solidFill>
                  <a:srgbClr val="003366"/>
                </a:solidFill>
              </a:rPr>
              <a:t>A1            </a:t>
            </a:r>
            <a:r>
              <a:rPr kumimoji="1" lang="en-US" altLang="ko-KR" sz="1200" b="1">
                <a:solidFill>
                  <a:schemeClr val="accent1"/>
                </a:solidFill>
              </a:rPr>
              <a:t>B0   </a:t>
            </a:r>
            <a:r>
              <a:rPr kumimoji="1" lang="en-US" altLang="ko-KR" sz="1200" b="1">
                <a:solidFill>
                  <a:srgbClr val="003366"/>
                </a:solidFill>
              </a:rPr>
              <a:t>A0 </a:t>
            </a:r>
          </a:p>
        </p:txBody>
      </p:sp>
      <p:sp>
        <p:nvSpPr>
          <p:cNvPr id="13319" name="Text Box 7"/>
          <p:cNvSpPr txBox="1">
            <a:spLocks noChangeArrowheads="1"/>
          </p:cNvSpPr>
          <p:nvPr/>
        </p:nvSpPr>
        <p:spPr bwMode="auto">
          <a:xfrm>
            <a:off x="2438400" y="3886200"/>
            <a:ext cx="4876800" cy="2381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latinLnBrk="1" hangingPunct="1">
              <a:lnSpc>
                <a:spcPct val="80000"/>
              </a:lnSpc>
              <a:spcBef>
                <a:spcPct val="50000"/>
              </a:spcBef>
            </a:pPr>
            <a:r>
              <a:rPr kumimoji="1" lang="en-US" altLang="ko-KR" sz="1200" b="1">
                <a:solidFill>
                  <a:srgbClr val="663300"/>
                </a:solidFill>
              </a:rPr>
              <a:t>S3                    S2                     S1                     S0  </a:t>
            </a:r>
          </a:p>
        </p:txBody>
      </p:sp>
      <p:sp>
        <p:nvSpPr>
          <p:cNvPr id="13320" name="Text Box 8"/>
          <p:cNvSpPr txBox="1">
            <a:spLocks noChangeArrowheads="1"/>
          </p:cNvSpPr>
          <p:nvPr/>
        </p:nvSpPr>
        <p:spPr bwMode="auto">
          <a:xfrm>
            <a:off x="1524000" y="3733800"/>
            <a:ext cx="511175" cy="1841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latinLnBrk="1" hangingPunct="1">
              <a:lnSpc>
                <a:spcPct val="50000"/>
              </a:lnSpc>
              <a:spcBef>
                <a:spcPct val="50000"/>
              </a:spcBef>
            </a:pPr>
            <a:r>
              <a:rPr kumimoji="1" lang="en-US" altLang="ko-KR" sz="1200" b="1">
                <a:solidFill>
                  <a:schemeClr val="hlink"/>
                </a:solidFill>
              </a:rPr>
              <a:t>C4</a:t>
            </a:r>
          </a:p>
        </p:txBody>
      </p:sp>
      <p:sp>
        <p:nvSpPr>
          <p:cNvPr id="13321" name="Text Box 9"/>
          <p:cNvSpPr txBox="1">
            <a:spLocks noChangeArrowheads="1"/>
          </p:cNvSpPr>
          <p:nvPr/>
        </p:nvSpPr>
        <p:spPr bwMode="auto">
          <a:xfrm>
            <a:off x="6194425" y="3625850"/>
            <a:ext cx="511175" cy="1841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latinLnBrk="1" hangingPunct="1">
              <a:lnSpc>
                <a:spcPct val="50000"/>
              </a:lnSpc>
              <a:spcBef>
                <a:spcPct val="50000"/>
              </a:spcBef>
            </a:pPr>
            <a:r>
              <a:rPr kumimoji="1" lang="en-US" altLang="ko-KR" sz="1200" b="1">
                <a:solidFill>
                  <a:schemeClr val="hlink"/>
                </a:solidFill>
              </a:rPr>
              <a:t>C0</a:t>
            </a:r>
          </a:p>
        </p:txBody>
      </p:sp>
      <p:sp>
        <p:nvSpPr>
          <p:cNvPr id="13322" name="Text Box 10"/>
          <p:cNvSpPr txBox="1">
            <a:spLocks noChangeArrowheads="1"/>
          </p:cNvSpPr>
          <p:nvPr/>
        </p:nvSpPr>
        <p:spPr bwMode="auto">
          <a:xfrm>
            <a:off x="6297612" y="2336006"/>
            <a:ext cx="511175" cy="1984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latinLnBrk="1" hangingPunct="1">
              <a:lnSpc>
                <a:spcPct val="50000"/>
              </a:lnSpc>
              <a:spcBef>
                <a:spcPct val="50000"/>
              </a:spcBef>
            </a:pPr>
            <a:r>
              <a:rPr kumimoji="1" lang="en-US" altLang="ko-KR" sz="1400" b="1">
                <a:solidFill>
                  <a:schemeClr val="accent1"/>
                </a:solidFill>
              </a:rPr>
              <a:t>M</a:t>
            </a:r>
          </a:p>
        </p:txBody>
      </p:sp>
      <p:graphicFrame>
        <p:nvGraphicFramePr>
          <p:cNvPr id="13323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850640"/>
              </p:ext>
            </p:extLst>
          </p:nvPr>
        </p:nvGraphicFramePr>
        <p:xfrm>
          <a:off x="2035175" y="5289549"/>
          <a:ext cx="4670425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3" name="VISIO" r:id="rId5" imgW="6570720" imgH="2806200" progId="">
                  <p:embed/>
                </p:oleObj>
              </mc:Choice>
              <mc:Fallback>
                <p:oleObj name="VISIO" r:id="rId5" imgW="6570720" imgH="2806200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5175" y="5289549"/>
                        <a:ext cx="4670425" cy="1066800"/>
                      </a:xfrm>
                      <a:prstGeom prst="rect">
                        <a:avLst/>
                      </a:prstGeom>
                      <a:solidFill>
                        <a:srgbClr val="CCFFFF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24" name="Text Box 12"/>
          <p:cNvSpPr txBox="1">
            <a:spLocks noChangeArrowheads="1"/>
          </p:cNvSpPr>
          <p:nvPr/>
        </p:nvSpPr>
        <p:spPr bwMode="auto">
          <a:xfrm>
            <a:off x="1927225" y="6369050"/>
            <a:ext cx="511175" cy="1841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latinLnBrk="1" hangingPunct="1">
              <a:lnSpc>
                <a:spcPct val="50000"/>
              </a:lnSpc>
              <a:spcBef>
                <a:spcPct val="50000"/>
              </a:spcBef>
            </a:pPr>
            <a:r>
              <a:rPr kumimoji="1" lang="en-US" altLang="ko-KR" sz="1200" b="1">
                <a:solidFill>
                  <a:schemeClr val="hlink"/>
                </a:solidFill>
              </a:rPr>
              <a:t>C4</a:t>
            </a:r>
          </a:p>
        </p:txBody>
      </p:sp>
      <p:sp>
        <p:nvSpPr>
          <p:cNvPr id="13325" name="Text Box 13"/>
          <p:cNvSpPr txBox="1">
            <a:spLocks noChangeArrowheads="1"/>
          </p:cNvSpPr>
          <p:nvPr/>
        </p:nvSpPr>
        <p:spPr bwMode="auto">
          <a:xfrm>
            <a:off x="2286000" y="6324600"/>
            <a:ext cx="4876800" cy="2381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latinLnBrk="1" hangingPunct="1">
              <a:lnSpc>
                <a:spcPct val="80000"/>
              </a:lnSpc>
              <a:spcBef>
                <a:spcPct val="50000"/>
              </a:spcBef>
            </a:pPr>
            <a:r>
              <a:rPr kumimoji="1" lang="en-US" altLang="ko-KR" sz="1200" b="1">
                <a:solidFill>
                  <a:srgbClr val="663300"/>
                </a:solidFill>
              </a:rPr>
              <a:t>S3                          S2                          S1                           S0  </a:t>
            </a:r>
          </a:p>
        </p:txBody>
      </p:sp>
      <p:sp>
        <p:nvSpPr>
          <p:cNvPr id="13326" name="Text Box 14"/>
          <p:cNvSpPr txBox="1">
            <a:spLocks noChangeArrowheads="1"/>
          </p:cNvSpPr>
          <p:nvPr/>
        </p:nvSpPr>
        <p:spPr bwMode="auto">
          <a:xfrm>
            <a:off x="1981200" y="5095875"/>
            <a:ext cx="5334000" cy="2381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latinLnBrk="1" hangingPunct="1">
              <a:lnSpc>
                <a:spcPct val="80000"/>
              </a:lnSpc>
              <a:spcBef>
                <a:spcPct val="50000"/>
              </a:spcBef>
            </a:pPr>
            <a:r>
              <a:rPr kumimoji="1" lang="en-US" altLang="ko-KR" sz="1200" b="1" dirty="0">
                <a:solidFill>
                  <a:schemeClr val="accent1"/>
                </a:solidFill>
              </a:rPr>
              <a:t>B3               </a:t>
            </a:r>
            <a:r>
              <a:rPr kumimoji="1" lang="en-US" altLang="ko-KR" sz="1200" b="1" dirty="0">
                <a:solidFill>
                  <a:srgbClr val="003366"/>
                </a:solidFill>
              </a:rPr>
              <a:t>           </a:t>
            </a:r>
            <a:r>
              <a:rPr kumimoji="1" lang="en-US" altLang="ko-KR" sz="1200" b="1" dirty="0">
                <a:solidFill>
                  <a:schemeClr val="accent1"/>
                </a:solidFill>
              </a:rPr>
              <a:t>B2              </a:t>
            </a:r>
            <a:r>
              <a:rPr kumimoji="1" lang="en-US" altLang="ko-KR" sz="1200" b="1" dirty="0">
                <a:solidFill>
                  <a:srgbClr val="003366"/>
                </a:solidFill>
              </a:rPr>
              <a:t>            </a:t>
            </a:r>
            <a:r>
              <a:rPr kumimoji="1" lang="en-US" altLang="ko-KR" sz="1200" b="1" dirty="0">
                <a:solidFill>
                  <a:schemeClr val="accent1"/>
                </a:solidFill>
              </a:rPr>
              <a:t>B1              </a:t>
            </a:r>
            <a:r>
              <a:rPr kumimoji="1" lang="en-US" altLang="ko-KR" sz="1200" b="1" dirty="0">
                <a:solidFill>
                  <a:srgbClr val="003366"/>
                </a:solidFill>
              </a:rPr>
              <a:t>            </a:t>
            </a:r>
            <a:r>
              <a:rPr kumimoji="1" lang="en-US" altLang="ko-KR" sz="1200" b="1" dirty="0">
                <a:solidFill>
                  <a:schemeClr val="accent1"/>
                </a:solidFill>
              </a:rPr>
              <a:t>B0      1</a:t>
            </a:r>
            <a:r>
              <a:rPr kumimoji="1" lang="en-US" altLang="ko-KR" sz="1200" b="1" dirty="0">
                <a:solidFill>
                  <a:srgbClr val="003366"/>
                </a:solidFill>
              </a:rPr>
              <a:t> </a:t>
            </a:r>
          </a:p>
        </p:txBody>
      </p:sp>
      <p:sp>
        <p:nvSpPr>
          <p:cNvPr id="13327" name="AutoShape 15"/>
          <p:cNvSpPr>
            <a:spLocks noChangeArrowheads="1"/>
          </p:cNvSpPr>
          <p:nvPr/>
        </p:nvSpPr>
        <p:spPr bwMode="auto">
          <a:xfrm>
            <a:off x="6956425" y="5984874"/>
            <a:ext cx="2079625" cy="406400"/>
          </a:xfrm>
          <a:prstGeom prst="wedgeEllipseCallout">
            <a:avLst>
              <a:gd name="adj1" fmla="val -70838"/>
              <a:gd name="adj2" fmla="val -84764"/>
            </a:avLst>
          </a:prstGeom>
          <a:solidFill>
            <a:srgbClr val="00FF00"/>
          </a:solidFill>
          <a:ln w="12700">
            <a:solidFill>
              <a:srgbClr val="FF6600"/>
            </a:solidFill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 eaLnBrk="1" latinLnBrk="1" hangingPunct="1"/>
            <a:r>
              <a:rPr kumimoji="1" lang="en-US" altLang="ko-KR" sz="1400"/>
              <a:t>Always added to 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3"/>
          <p:cNvSpPr>
            <a:spLocks noGrp="1" noChangeArrowheads="1"/>
          </p:cNvSpPr>
          <p:nvPr>
            <p:ph idx="1"/>
          </p:nvPr>
        </p:nvSpPr>
        <p:spPr>
          <a:xfrm>
            <a:off x="-76200" y="228600"/>
            <a:ext cx="5638800" cy="5486400"/>
          </a:xfrm>
        </p:spPr>
        <p:txBody>
          <a:bodyPr/>
          <a:lstStyle/>
          <a:p>
            <a:pPr lvl="1" algn="l" rtl="0"/>
            <a:r>
              <a:rPr lang="en-US" altLang="ko-KR" dirty="0"/>
              <a:t>Arithmetic Circuit</a:t>
            </a:r>
          </a:p>
          <a:p>
            <a:pPr lvl="2" algn="l" rtl="0"/>
            <a:r>
              <a:rPr lang="en-US" altLang="ko-KR" dirty="0"/>
              <a:t>One composite arithmetic circuit </a:t>
            </a:r>
            <a:r>
              <a:rPr lang="en-US" altLang="ko-KR" dirty="0" smtClean="0"/>
              <a:t>in</a:t>
            </a:r>
            <a:endParaRPr lang="en-US" altLang="ko-KR" b="1" i="1" dirty="0">
              <a:solidFill>
                <a:schemeClr val="folHlink"/>
              </a:solidFill>
            </a:endParaRPr>
          </a:p>
          <a:p>
            <a:pPr lvl="2" algn="l" rtl="0"/>
            <a:r>
              <a:rPr lang="en-US" altLang="ko-KR" dirty="0"/>
              <a:t>D= A</a:t>
            </a:r>
            <a:r>
              <a:rPr lang="en-US" altLang="ko-KR" baseline="-25000" dirty="0"/>
              <a:t>0</a:t>
            </a:r>
            <a:r>
              <a:rPr lang="en-US" altLang="ko-KR" dirty="0"/>
              <a:t>(X</a:t>
            </a:r>
            <a:r>
              <a:rPr lang="en-US" altLang="ko-KR" baseline="-25000" dirty="0"/>
              <a:t>0</a:t>
            </a:r>
            <a:r>
              <a:rPr lang="en-US" altLang="ko-KR" dirty="0"/>
              <a:t>) + B</a:t>
            </a:r>
            <a:r>
              <a:rPr lang="en-US" altLang="ko-KR" baseline="-25000" dirty="0"/>
              <a:t>0</a:t>
            </a:r>
            <a:r>
              <a:rPr lang="en-US" altLang="ko-KR" dirty="0"/>
              <a:t>(Y</a:t>
            </a:r>
            <a:r>
              <a:rPr lang="en-US" altLang="ko-KR" baseline="-25000" dirty="0"/>
              <a:t>0</a:t>
            </a:r>
            <a:r>
              <a:rPr lang="en-US" altLang="ko-KR" dirty="0"/>
              <a:t>) + </a:t>
            </a:r>
            <a:r>
              <a:rPr lang="en-US" altLang="ko-KR" dirty="0" err="1"/>
              <a:t>C</a:t>
            </a:r>
            <a:r>
              <a:rPr lang="en-US" altLang="ko-KR" baseline="-25000" dirty="0" err="1"/>
              <a:t>in</a:t>
            </a:r>
            <a:endParaRPr lang="en-US" altLang="ko-KR" dirty="0"/>
          </a:p>
          <a:p>
            <a:pPr lvl="2" algn="l" rtl="0"/>
            <a:endParaRPr lang="ko-KR" altLang="ko-KR" dirty="0"/>
          </a:p>
        </p:txBody>
      </p:sp>
      <p:graphicFrame>
        <p:nvGraphicFramePr>
          <p:cNvPr id="14340" name="Object 4"/>
          <p:cNvGraphicFramePr>
            <a:graphicFrameLocks noChangeAspect="1"/>
          </p:cNvGraphicFramePr>
          <p:nvPr/>
        </p:nvGraphicFramePr>
        <p:xfrm>
          <a:off x="6096000" y="1143000"/>
          <a:ext cx="2540000" cy="5200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86" name="VISIO" r:id="rId3" imgW="5869800" imgH="11844720" progId="">
                  <p:embed/>
                </p:oleObj>
              </mc:Choice>
              <mc:Fallback>
                <p:oleObj name="VISIO" r:id="rId3" imgW="5869800" imgH="11844720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0" y="1143000"/>
                        <a:ext cx="2540000" cy="5200650"/>
                      </a:xfrm>
                      <a:prstGeom prst="rect">
                        <a:avLst/>
                      </a:prstGeom>
                      <a:solidFill>
                        <a:srgbClr val="FFCC99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41" name="Line 5"/>
          <p:cNvSpPr>
            <a:spLocks noChangeShapeType="1"/>
          </p:cNvSpPr>
          <p:nvPr/>
        </p:nvSpPr>
        <p:spPr bwMode="auto">
          <a:xfrm>
            <a:off x="3276600" y="2209800"/>
            <a:ext cx="1524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aphicFrame>
        <p:nvGraphicFramePr>
          <p:cNvPr id="14342" name="Object 6"/>
          <p:cNvGraphicFramePr>
            <a:graphicFrameLocks noChangeAspect="1"/>
          </p:cNvGraphicFramePr>
          <p:nvPr/>
        </p:nvGraphicFramePr>
        <p:xfrm>
          <a:off x="381000" y="2360613"/>
          <a:ext cx="5119687" cy="274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87" name="Worksheet" r:id="rId5" imgW="3286049" imgH="1762049" progId="Excel.Sheet.8">
                  <p:embed/>
                </p:oleObj>
              </mc:Choice>
              <mc:Fallback>
                <p:oleObj name="Worksheet" r:id="rId5" imgW="3286049" imgH="1762049" progId="Excel.Sheet.8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2360613"/>
                        <a:ext cx="5119687" cy="2743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43" name="AutoShape 7"/>
          <p:cNvSpPr>
            <a:spLocks/>
          </p:cNvSpPr>
          <p:nvPr/>
        </p:nvSpPr>
        <p:spPr bwMode="auto">
          <a:xfrm>
            <a:off x="3505200" y="5257800"/>
            <a:ext cx="1600200" cy="530225"/>
          </a:xfrm>
          <a:prstGeom prst="borderCallout3">
            <a:avLst>
              <a:gd name="adj1" fmla="val 21556"/>
              <a:gd name="adj2" fmla="val 105264"/>
              <a:gd name="adj3" fmla="val 21556"/>
              <a:gd name="adj4" fmla="val 106690"/>
              <a:gd name="adj5" fmla="val -123954"/>
              <a:gd name="adj6" fmla="val 106690"/>
              <a:gd name="adj7" fmla="val -285141"/>
              <a:gd name="adj8" fmla="val 90352"/>
            </a:avLst>
          </a:prstGeom>
          <a:solidFill>
            <a:srgbClr val="00FF00"/>
          </a:solidFill>
          <a:ln w="12700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1" latinLnBrk="1" hangingPunct="1"/>
            <a:r>
              <a:rPr kumimoji="1" lang="en-US" altLang="ko-KR" sz="1400" dirty="0"/>
              <a:t>A+B’=A+B’+1-1</a:t>
            </a:r>
          </a:p>
          <a:p>
            <a:pPr eaLnBrk="1" latinLnBrk="1" hangingPunct="1"/>
            <a:r>
              <a:rPr kumimoji="1" lang="en-US" altLang="ko-KR" sz="1400" dirty="0"/>
              <a:t>         = A-B-1</a:t>
            </a:r>
          </a:p>
        </p:txBody>
      </p:sp>
      <p:sp>
        <p:nvSpPr>
          <p:cNvPr id="14344" name="AutoShape 8"/>
          <p:cNvSpPr>
            <a:spLocks/>
          </p:cNvSpPr>
          <p:nvPr/>
        </p:nvSpPr>
        <p:spPr bwMode="auto">
          <a:xfrm>
            <a:off x="381000" y="5562600"/>
            <a:ext cx="1219200" cy="317500"/>
          </a:xfrm>
          <a:prstGeom prst="borderCallout3">
            <a:avLst>
              <a:gd name="adj1" fmla="val 36000"/>
              <a:gd name="adj2" fmla="val -6250"/>
              <a:gd name="adj3" fmla="val 36000"/>
              <a:gd name="adj4" fmla="val -6250"/>
              <a:gd name="adj5" fmla="val -119500"/>
              <a:gd name="adj6" fmla="val -6250"/>
              <a:gd name="adj7" fmla="val -288973"/>
              <a:gd name="adj8" fmla="val 9838"/>
            </a:avLst>
          </a:prstGeom>
          <a:solidFill>
            <a:srgbClr val="00FF00"/>
          </a:solidFill>
          <a:ln w="12700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latinLnBrk="1" hangingPunct="1"/>
            <a:r>
              <a:rPr kumimoji="1" lang="en-US" altLang="ko-KR" sz="1400"/>
              <a:t>A+1111=A-1</a:t>
            </a:r>
          </a:p>
        </p:txBody>
      </p:sp>
      <p:sp>
        <p:nvSpPr>
          <p:cNvPr id="14345" name="AutoShape 9"/>
          <p:cNvSpPr>
            <a:spLocks/>
          </p:cNvSpPr>
          <p:nvPr/>
        </p:nvSpPr>
        <p:spPr bwMode="auto">
          <a:xfrm>
            <a:off x="2057400" y="5715000"/>
            <a:ext cx="914400" cy="317500"/>
          </a:xfrm>
          <a:prstGeom prst="borderCallout3">
            <a:avLst>
              <a:gd name="adj1" fmla="val 36000"/>
              <a:gd name="adj2" fmla="val 108333"/>
              <a:gd name="adj3" fmla="val 36000"/>
              <a:gd name="adj4" fmla="val 142708"/>
              <a:gd name="adj5" fmla="val -94500"/>
              <a:gd name="adj6" fmla="val 142708"/>
              <a:gd name="adj7" fmla="val -222264"/>
              <a:gd name="adj8" fmla="val 38106"/>
            </a:avLst>
          </a:prstGeom>
          <a:solidFill>
            <a:srgbClr val="00FF00"/>
          </a:solidFill>
          <a:ln w="12700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latinLnBrk="1" hangingPunct="1"/>
            <a:r>
              <a:rPr kumimoji="1" lang="en-US" altLang="ko-KR" sz="1400"/>
              <a:t>A-1+1=A</a:t>
            </a:r>
          </a:p>
        </p:txBody>
      </p:sp>
      <p:sp>
        <p:nvSpPr>
          <p:cNvPr id="14346" name="Text Box 10"/>
          <p:cNvSpPr txBox="1">
            <a:spLocks noChangeArrowheads="1"/>
          </p:cNvSpPr>
          <p:nvPr/>
        </p:nvSpPr>
        <p:spPr bwMode="auto">
          <a:xfrm>
            <a:off x="5715000" y="1419225"/>
            <a:ext cx="533400" cy="2571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latinLnBrk="1" hangingPunct="1">
              <a:lnSpc>
                <a:spcPct val="20000"/>
              </a:lnSpc>
              <a:spcBef>
                <a:spcPct val="50000"/>
              </a:spcBef>
            </a:pPr>
            <a:r>
              <a:rPr kumimoji="1" lang="en-US" altLang="ko-KR" sz="1200" b="1">
                <a:solidFill>
                  <a:schemeClr val="accent1"/>
                </a:solidFill>
              </a:rPr>
              <a:t>S0</a:t>
            </a:r>
          </a:p>
          <a:p>
            <a:pPr eaLnBrk="1" latinLnBrk="1" hangingPunct="1">
              <a:lnSpc>
                <a:spcPct val="20000"/>
              </a:lnSpc>
              <a:spcBef>
                <a:spcPct val="50000"/>
              </a:spcBef>
            </a:pPr>
            <a:r>
              <a:rPr kumimoji="1" lang="en-US" altLang="ko-KR" sz="1200" b="1">
                <a:solidFill>
                  <a:schemeClr val="accent1"/>
                </a:solidFill>
              </a:rPr>
              <a:t>S1</a:t>
            </a:r>
            <a:endParaRPr kumimoji="1" lang="en-US" altLang="ko-KR" sz="1200" b="1">
              <a:solidFill>
                <a:srgbClr val="003366"/>
              </a:solidFill>
            </a:endParaRPr>
          </a:p>
        </p:txBody>
      </p:sp>
      <p:sp>
        <p:nvSpPr>
          <p:cNvPr id="14347" name="Text Box 11"/>
          <p:cNvSpPr txBox="1">
            <a:spLocks noChangeArrowheads="1"/>
          </p:cNvSpPr>
          <p:nvPr/>
        </p:nvSpPr>
        <p:spPr bwMode="auto">
          <a:xfrm>
            <a:off x="5638800" y="1219200"/>
            <a:ext cx="511175" cy="1841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latinLnBrk="1" hangingPunct="1">
              <a:lnSpc>
                <a:spcPct val="50000"/>
              </a:lnSpc>
              <a:spcBef>
                <a:spcPct val="50000"/>
              </a:spcBef>
            </a:pPr>
            <a:r>
              <a:rPr kumimoji="1" lang="en-US" altLang="ko-KR" sz="1200" b="1">
                <a:solidFill>
                  <a:schemeClr val="hlink"/>
                </a:solidFill>
              </a:rPr>
              <a:t>Cin</a:t>
            </a:r>
          </a:p>
        </p:txBody>
      </p:sp>
      <p:sp>
        <p:nvSpPr>
          <p:cNvPr id="14348" name="Text Box 12"/>
          <p:cNvSpPr txBox="1">
            <a:spLocks noChangeArrowheads="1"/>
          </p:cNvSpPr>
          <p:nvPr/>
        </p:nvSpPr>
        <p:spPr bwMode="auto">
          <a:xfrm>
            <a:off x="8686800" y="1955800"/>
            <a:ext cx="457200" cy="35306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latinLnBrk="1" hangingPunct="1">
              <a:lnSpc>
                <a:spcPct val="70000"/>
              </a:lnSpc>
              <a:spcBef>
                <a:spcPct val="50000"/>
              </a:spcBef>
            </a:pPr>
            <a:r>
              <a:rPr kumimoji="1" lang="en-US" altLang="ko-KR" sz="1200" b="1">
                <a:solidFill>
                  <a:schemeClr val="accent1"/>
                </a:solidFill>
              </a:rPr>
              <a:t>D0    </a:t>
            </a:r>
          </a:p>
          <a:p>
            <a:pPr eaLnBrk="1" latinLnBrk="1" hangingPunct="1">
              <a:lnSpc>
                <a:spcPct val="70000"/>
              </a:lnSpc>
              <a:spcBef>
                <a:spcPct val="50000"/>
              </a:spcBef>
            </a:pPr>
            <a:endParaRPr kumimoji="1" lang="en-US" altLang="ko-KR" sz="1200" b="1">
              <a:solidFill>
                <a:schemeClr val="accent1"/>
              </a:solidFill>
            </a:endParaRPr>
          </a:p>
          <a:p>
            <a:pPr eaLnBrk="1" latinLnBrk="1" hangingPunct="1">
              <a:lnSpc>
                <a:spcPct val="70000"/>
              </a:lnSpc>
              <a:spcBef>
                <a:spcPct val="50000"/>
              </a:spcBef>
            </a:pPr>
            <a:endParaRPr kumimoji="1" lang="en-US" altLang="ko-KR" sz="1200" b="1">
              <a:solidFill>
                <a:schemeClr val="accent1"/>
              </a:solidFill>
            </a:endParaRPr>
          </a:p>
          <a:p>
            <a:pPr eaLnBrk="1" latinLnBrk="1" hangingPunct="1">
              <a:lnSpc>
                <a:spcPct val="70000"/>
              </a:lnSpc>
              <a:spcBef>
                <a:spcPct val="50000"/>
              </a:spcBef>
            </a:pPr>
            <a:endParaRPr kumimoji="1" lang="en-US" altLang="ko-KR" sz="1200" b="1">
              <a:solidFill>
                <a:schemeClr val="accent1"/>
              </a:solidFill>
            </a:endParaRPr>
          </a:p>
          <a:p>
            <a:pPr eaLnBrk="1" latinLnBrk="1" hangingPunct="1">
              <a:lnSpc>
                <a:spcPct val="70000"/>
              </a:lnSpc>
              <a:spcBef>
                <a:spcPct val="50000"/>
              </a:spcBef>
            </a:pPr>
            <a:endParaRPr kumimoji="1" lang="en-US" altLang="ko-KR" sz="1200" b="1">
              <a:solidFill>
                <a:schemeClr val="accent1"/>
              </a:solidFill>
            </a:endParaRPr>
          </a:p>
          <a:p>
            <a:pPr eaLnBrk="1" latinLnBrk="1" hangingPunct="1">
              <a:lnSpc>
                <a:spcPct val="70000"/>
              </a:lnSpc>
              <a:spcBef>
                <a:spcPct val="50000"/>
              </a:spcBef>
            </a:pPr>
            <a:r>
              <a:rPr kumimoji="1" lang="en-US" altLang="ko-KR" sz="1200" b="1">
                <a:solidFill>
                  <a:schemeClr val="accent1"/>
                </a:solidFill>
              </a:rPr>
              <a:t>D1           </a:t>
            </a:r>
            <a:r>
              <a:rPr kumimoji="1" lang="en-US" altLang="ko-KR" sz="1200" b="1">
                <a:solidFill>
                  <a:srgbClr val="003366"/>
                </a:solidFill>
              </a:rPr>
              <a:t>           </a:t>
            </a:r>
          </a:p>
          <a:p>
            <a:pPr eaLnBrk="1" latinLnBrk="1" hangingPunct="1">
              <a:lnSpc>
                <a:spcPct val="70000"/>
              </a:lnSpc>
              <a:spcBef>
                <a:spcPct val="50000"/>
              </a:spcBef>
            </a:pPr>
            <a:endParaRPr kumimoji="1" lang="en-US" altLang="ko-KR" sz="1200" b="1">
              <a:solidFill>
                <a:schemeClr val="accent1"/>
              </a:solidFill>
            </a:endParaRPr>
          </a:p>
          <a:p>
            <a:pPr eaLnBrk="1" latinLnBrk="1" hangingPunct="1">
              <a:lnSpc>
                <a:spcPct val="70000"/>
              </a:lnSpc>
              <a:spcBef>
                <a:spcPct val="50000"/>
              </a:spcBef>
            </a:pPr>
            <a:endParaRPr kumimoji="1" lang="en-US" altLang="ko-KR" sz="1200" b="1">
              <a:solidFill>
                <a:schemeClr val="accent1"/>
              </a:solidFill>
            </a:endParaRPr>
          </a:p>
          <a:p>
            <a:pPr eaLnBrk="1" latinLnBrk="1" hangingPunct="1">
              <a:lnSpc>
                <a:spcPct val="70000"/>
              </a:lnSpc>
              <a:spcBef>
                <a:spcPct val="50000"/>
              </a:spcBef>
            </a:pPr>
            <a:endParaRPr kumimoji="1" lang="en-US" altLang="ko-KR" sz="1200" b="1">
              <a:solidFill>
                <a:schemeClr val="accent1"/>
              </a:solidFill>
            </a:endParaRPr>
          </a:p>
          <a:p>
            <a:pPr eaLnBrk="1" latinLnBrk="1" hangingPunct="1">
              <a:lnSpc>
                <a:spcPct val="70000"/>
              </a:lnSpc>
              <a:spcBef>
                <a:spcPct val="50000"/>
              </a:spcBef>
            </a:pPr>
            <a:endParaRPr kumimoji="1" lang="en-US" altLang="ko-KR" sz="1200" b="1">
              <a:solidFill>
                <a:schemeClr val="accent1"/>
              </a:solidFill>
            </a:endParaRPr>
          </a:p>
          <a:p>
            <a:pPr eaLnBrk="1" latinLnBrk="1" hangingPunct="1">
              <a:lnSpc>
                <a:spcPct val="70000"/>
              </a:lnSpc>
              <a:spcBef>
                <a:spcPct val="50000"/>
              </a:spcBef>
            </a:pPr>
            <a:r>
              <a:rPr kumimoji="1" lang="en-US" altLang="ko-KR" sz="1200" b="1">
                <a:solidFill>
                  <a:schemeClr val="accent1"/>
                </a:solidFill>
              </a:rPr>
              <a:t>D2</a:t>
            </a:r>
          </a:p>
          <a:p>
            <a:pPr eaLnBrk="1" latinLnBrk="1" hangingPunct="1">
              <a:lnSpc>
                <a:spcPct val="70000"/>
              </a:lnSpc>
              <a:spcBef>
                <a:spcPct val="50000"/>
              </a:spcBef>
            </a:pPr>
            <a:endParaRPr kumimoji="1" lang="en-US" altLang="ko-KR" sz="1200" b="1">
              <a:solidFill>
                <a:schemeClr val="accent1"/>
              </a:solidFill>
            </a:endParaRPr>
          </a:p>
          <a:p>
            <a:pPr eaLnBrk="1" latinLnBrk="1" hangingPunct="1">
              <a:lnSpc>
                <a:spcPct val="70000"/>
              </a:lnSpc>
              <a:spcBef>
                <a:spcPct val="50000"/>
              </a:spcBef>
            </a:pPr>
            <a:endParaRPr kumimoji="1" lang="en-US" altLang="ko-KR" sz="1200" b="1">
              <a:solidFill>
                <a:schemeClr val="accent1"/>
              </a:solidFill>
            </a:endParaRPr>
          </a:p>
          <a:p>
            <a:pPr eaLnBrk="1" latinLnBrk="1" hangingPunct="1">
              <a:lnSpc>
                <a:spcPct val="70000"/>
              </a:lnSpc>
              <a:spcBef>
                <a:spcPct val="50000"/>
              </a:spcBef>
            </a:pPr>
            <a:endParaRPr kumimoji="1" lang="en-US" altLang="ko-KR" sz="1200" b="1">
              <a:solidFill>
                <a:schemeClr val="accent1"/>
              </a:solidFill>
            </a:endParaRPr>
          </a:p>
          <a:p>
            <a:pPr eaLnBrk="1" latinLnBrk="1" hangingPunct="1">
              <a:lnSpc>
                <a:spcPct val="70000"/>
              </a:lnSpc>
              <a:spcBef>
                <a:spcPct val="50000"/>
              </a:spcBef>
            </a:pPr>
            <a:endParaRPr kumimoji="1" lang="en-US" altLang="ko-KR" sz="1200" b="1">
              <a:solidFill>
                <a:schemeClr val="accent1"/>
              </a:solidFill>
            </a:endParaRPr>
          </a:p>
          <a:p>
            <a:pPr eaLnBrk="1" latinLnBrk="1" hangingPunct="1">
              <a:lnSpc>
                <a:spcPct val="70000"/>
              </a:lnSpc>
              <a:spcBef>
                <a:spcPct val="50000"/>
              </a:spcBef>
            </a:pPr>
            <a:r>
              <a:rPr kumimoji="1" lang="en-US" altLang="ko-KR" sz="1200" b="1">
                <a:solidFill>
                  <a:schemeClr val="accent1"/>
                </a:solidFill>
              </a:rPr>
              <a:t>D3</a:t>
            </a:r>
            <a:r>
              <a:rPr kumimoji="1" lang="en-US" altLang="ko-KR" sz="1200" b="1">
                <a:solidFill>
                  <a:srgbClr val="003366"/>
                </a:solidFill>
              </a:rPr>
              <a:t> </a:t>
            </a:r>
          </a:p>
        </p:txBody>
      </p:sp>
      <p:sp>
        <p:nvSpPr>
          <p:cNvPr id="14349" name="Text Box 13"/>
          <p:cNvSpPr txBox="1">
            <a:spLocks noChangeArrowheads="1"/>
          </p:cNvSpPr>
          <p:nvPr/>
        </p:nvSpPr>
        <p:spPr bwMode="auto">
          <a:xfrm>
            <a:off x="8610600" y="5988050"/>
            <a:ext cx="511175" cy="1879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latinLnBrk="1" hangingPunct="1">
              <a:lnSpc>
                <a:spcPct val="50000"/>
              </a:lnSpc>
              <a:spcBef>
                <a:spcPct val="50000"/>
              </a:spcBef>
            </a:pPr>
            <a:r>
              <a:rPr kumimoji="1" lang="en-US" altLang="ko-KR" sz="1100" b="1" dirty="0" err="1">
                <a:solidFill>
                  <a:schemeClr val="hlink"/>
                </a:solidFill>
              </a:rPr>
              <a:t>Cout</a:t>
            </a:r>
            <a:endParaRPr kumimoji="1" lang="en-US" altLang="ko-KR" sz="1200" b="1" dirty="0">
              <a:solidFill>
                <a:schemeClr val="hlink"/>
              </a:solidFill>
            </a:endParaRPr>
          </a:p>
        </p:txBody>
      </p:sp>
      <p:sp>
        <p:nvSpPr>
          <p:cNvPr id="14350" name="Text Box 14"/>
          <p:cNvSpPr txBox="1">
            <a:spLocks noChangeArrowheads="1"/>
          </p:cNvSpPr>
          <p:nvPr/>
        </p:nvSpPr>
        <p:spPr bwMode="auto">
          <a:xfrm>
            <a:off x="5638800" y="1752600"/>
            <a:ext cx="685800" cy="4394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latinLnBrk="1" hangingPunct="1">
              <a:spcBef>
                <a:spcPct val="50000"/>
              </a:spcBef>
            </a:pPr>
            <a:r>
              <a:rPr kumimoji="1" lang="en-US" altLang="ko-KR" sz="1200" b="1" dirty="0">
                <a:solidFill>
                  <a:schemeClr val="accent1"/>
                </a:solidFill>
              </a:rPr>
              <a:t>A0</a:t>
            </a:r>
          </a:p>
          <a:p>
            <a:pPr eaLnBrk="1" latinLnBrk="1" hangingPunct="1">
              <a:spcBef>
                <a:spcPct val="50000"/>
              </a:spcBef>
            </a:pPr>
            <a:r>
              <a:rPr kumimoji="1" lang="en-US" altLang="ko-KR" sz="1200" b="1" dirty="0">
                <a:solidFill>
                  <a:schemeClr val="accent1"/>
                </a:solidFill>
              </a:rPr>
              <a:t>       </a:t>
            </a:r>
          </a:p>
          <a:p>
            <a:pPr eaLnBrk="1" latinLnBrk="1" hangingPunct="1">
              <a:spcBef>
                <a:spcPct val="50000"/>
              </a:spcBef>
            </a:pPr>
            <a:r>
              <a:rPr kumimoji="1" lang="en-US" altLang="ko-KR" sz="1200" b="1" dirty="0">
                <a:solidFill>
                  <a:srgbClr val="003366"/>
                </a:solidFill>
              </a:rPr>
              <a:t>B0             </a:t>
            </a:r>
          </a:p>
          <a:p>
            <a:pPr eaLnBrk="1" latinLnBrk="1" hangingPunct="1">
              <a:spcBef>
                <a:spcPct val="50000"/>
              </a:spcBef>
            </a:pPr>
            <a:endParaRPr kumimoji="1" lang="en-US" altLang="ko-KR" sz="1200" b="1" dirty="0">
              <a:solidFill>
                <a:schemeClr val="accent1"/>
              </a:solidFill>
            </a:endParaRPr>
          </a:p>
          <a:p>
            <a:pPr eaLnBrk="1" latinLnBrk="1" hangingPunct="1">
              <a:spcBef>
                <a:spcPct val="50000"/>
              </a:spcBef>
            </a:pPr>
            <a:r>
              <a:rPr kumimoji="1" lang="en-US" altLang="ko-KR" sz="1200" b="1" dirty="0">
                <a:solidFill>
                  <a:schemeClr val="accent1"/>
                </a:solidFill>
              </a:rPr>
              <a:t>A1       </a:t>
            </a:r>
          </a:p>
          <a:p>
            <a:pPr eaLnBrk="1" latinLnBrk="1" hangingPunct="1">
              <a:spcBef>
                <a:spcPct val="50000"/>
              </a:spcBef>
            </a:pPr>
            <a:endParaRPr kumimoji="1" lang="en-US" altLang="ko-KR" sz="1200" b="1" dirty="0">
              <a:solidFill>
                <a:srgbClr val="003366"/>
              </a:solidFill>
            </a:endParaRPr>
          </a:p>
          <a:p>
            <a:pPr eaLnBrk="1" latinLnBrk="1" hangingPunct="1">
              <a:spcBef>
                <a:spcPct val="50000"/>
              </a:spcBef>
            </a:pPr>
            <a:r>
              <a:rPr kumimoji="1" lang="en-US" altLang="ko-KR" sz="1200" b="1" dirty="0">
                <a:solidFill>
                  <a:srgbClr val="003366"/>
                </a:solidFill>
              </a:rPr>
              <a:t>B1                </a:t>
            </a:r>
          </a:p>
          <a:p>
            <a:pPr eaLnBrk="1" latinLnBrk="1" hangingPunct="1">
              <a:spcBef>
                <a:spcPct val="50000"/>
              </a:spcBef>
            </a:pPr>
            <a:endParaRPr kumimoji="1" lang="en-US" altLang="ko-KR" sz="1200" b="1" dirty="0">
              <a:solidFill>
                <a:schemeClr val="accent1"/>
              </a:solidFill>
            </a:endParaRPr>
          </a:p>
          <a:p>
            <a:pPr eaLnBrk="1" latinLnBrk="1" hangingPunct="1">
              <a:spcBef>
                <a:spcPct val="50000"/>
              </a:spcBef>
            </a:pPr>
            <a:r>
              <a:rPr kumimoji="1" lang="en-US" altLang="ko-KR" sz="1200" b="1" dirty="0">
                <a:solidFill>
                  <a:schemeClr val="accent1"/>
                </a:solidFill>
              </a:rPr>
              <a:t>A2     </a:t>
            </a:r>
          </a:p>
          <a:p>
            <a:pPr eaLnBrk="1" latinLnBrk="1" hangingPunct="1">
              <a:spcBef>
                <a:spcPct val="50000"/>
              </a:spcBef>
            </a:pPr>
            <a:endParaRPr kumimoji="1" lang="en-US" altLang="ko-KR" sz="1200" b="1" dirty="0">
              <a:solidFill>
                <a:srgbClr val="003366"/>
              </a:solidFill>
            </a:endParaRPr>
          </a:p>
          <a:p>
            <a:pPr eaLnBrk="1" latinLnBrk="1" hangingPunct="1">
              <a:spcBef>
                <a:spcPct val="50000"/>
              </a:spcBef>
            </a:pPr>
            <a:r>
              <a:rPr kumimoji="1" lang="en-US" altLang="ko-KR" sz="1200" b="1" dirty="0">
                <a:solidFill>
                  <a:srgbClr val="003366"/>
                </a:solidFill>
              </a:rPr>
              <a:t>B2              </a:t>
            </a:r>
          </a:p>
          <a:p>
            <a:pPr eaLnBrk="1" latinLnBrk="1" hangingPunct="1">
              <a:spcBef>
                <a:spcPct val="50000"/>
              </a:spcBef>
            </a:pPr>
            <a:endParaRPr kumimoji="1" lang="en-US" altLang="ko-KR" sz="1200" b="1" dirty="0">
              <a:solidFill>
                <a:schemeClr val="accent1"/>
              </a:solidFill>
            </a:endParaRPr>
          </a:p>
          <a:p>
            <a:pPr eaLnBrk="1" latinLnBrk="1" hangingPunct="1">
              <a:spcBef>
                <a:spcPct val="50000"/>
              </a:spcBef>
            </a:pPr>
            <a:r>
              <a:rPr kumimoji="1" lang="en-US" altLang="ko-KR" sz="1200" b="1" dirty="0">
                <a:solidFill>
                  <a:schemeClr val="accent1"/>
                </a:solidFill>
              </a:rPr>
              <a:t>A3       </a:t>
            </a:r>
          </a:p>
          <a:p>
            <a:pPr eaLnBrk="1" latinLnBrk="1" hangingPunct="1">
              <a:spcBef>
                <a:spcPct val="50000"/>
              </a:spcBef>
            </a:pPr>
            <a:endParaRPr kumimoji="1" lang="en-US" altLang="ko-KR" sz="1200" b="1" dirty="0">
              <a:solidFill>
                <a:srgbClr val="003366"/>
              </a:solidFill>
            </a:endParaRPr>
          </a:p>
          <a:p>
            <a:pPr eaLnBrk="1" latinLnBrk="1" hangingPunct="1">
              <a:spcBef>
                <a:spcPct val="50000"/>
              </a:spcBef>
            </a:pPr>
            <a:r>
              <a:rPr kumimoji="1" lang="en-US" altLang="ko-KR" sz="1200" b="1" dirty="0">
                <a:solidFill>
                  <a:srgbClr val="003366"/>
                </a:solidFill>
              </a:rPr>
              <a:t>B3</a:t>
            </a:r>
          </a:p>
          <a:p>
            <a:pPr eaLnBrk="1" latinLnBrk="1" hangingPunct="1">
              <a:spcBef>
                <a:spcPct val="50000"/>
              </a:spcBef>
            </a:pPr>
            <a:r>
              <a:rPr kumimoji="1" lang="en-US" altLang="ko-KR" sz="1200" b="1" dirty="0">
                <a:solidFill>
                  <a:schemeClr val="accent1"/>
                </a:solidFill>
              </a:rPr>
              <a:t> 0 </a:t>
            </a:r>
            <a:endParaRPr kumimoji="1" lang="en-US" altLang="ko-KR" sz="1200" b="1" dirty="0">
              <a:solidFill>
                <a:srgbClr val="0033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dirty="0">
                <a:cs typeface="B Nazanin" panose="00000400000000000000" pitchFamily="2" charset="-78"/>
              </a:rPr>
              <a:t>-op </a:t>
            </a:r>
            <a:r>
              <a:rPr lang="fa-IR" dirty="0" smtClean="0">
                <a:cs typeface="B Nazanin" panose="00000400000000000000" pitchFamily="2" charset="-78"/>
              </a:rPr>
              <a:t>µ</a:t>
            </a:r>
            <a:r>
              <a:rPr lang="en-US" dirty="0" smtClean="0">
                <a:cs typeface="B Nazanin" panose="00000400000000000000" pitchFamily="2" charset="-78"/>
              </a:rPr>
              <a:t> </a:t>
            </a:r>
            <a:r>
              <a:rPr lang="fa-IR" dirty="0" smtClean="0">
                <a:cs typeface="B Nazanin" panose="00000400000000000000" pitchFamily="2" charset="-78"/>
              </a:rPr>
              <a:t>منطقي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براي ايجاد تمايز بين عمل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</a:t>
            </a:r>
            <a:r>
              <a:rPr lang="fa-I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و جمع از اين پس عمل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</a:t>
            </a:r>
            <a:r>
              <a:rPr lang="fa-I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‌را با علامت </a:t>
            </a:r>
            <a:r>
              <a:rPr lang="fa-I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</a:t>
            </a:r>
            <a:r>
              <a:rPr lang="fa-I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و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</a:t>
            </a:r>
            <a:r>
              <a:rPr lang="fa-I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‌ را با علامت  </a:t>
            </a:r>
            <a:r>
              <a:rPr lang="fa-I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</a:t>
            </a:r>
            <a:r>
              <a:rPr lang="fa-I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نمايش مي‌دهيم.</a:t>
            </a:r>
          </a:p>
          <a:p>
            <a:pPr algn="l" rtl="0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T1+T2:  A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itchFamily="2" charset="2"/>
              </a:rPr>
              <a:t> A+B , C D </a:t>
            </a:r>
            <a:r>
              <a:rPr lang="fa-I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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itchFamily="2" charset="2"/>
              </a:rPr>
              <a:t>  F</a:t>
            </a:r>
          </a:p>
          <a:p>
            <a:pPr algn="r"/>
            <a:endParaRPr lang="fa-IR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sym typeface="Wingdings" pitchFamily="2" charset="2"/>
            </a:endParaRPr>
          </a:p>
          <a:p>
            <a:pPr algn="r"/>
            <a:r>
              <a:rPr lang="fa-I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itchFamily="2" charset="2"/>
              </a:rPr>
              <a:t>در دستور فوق تابع انتقال،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itchFamily="2" charset="2"/>
              </a:rPr>
              <a:t>T1 (OR) T2</a:t>
            </a:r>
            <a:r>
              <a:rPr lang="fa-I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itchFamily="2" charset="2"/>
              </a:rPr>
              <a:t> مي‌باشد. همچنين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itchFamily="2" charset="2"/>
              </a:rPr>
              <a:t>B</a:t>
            </a:r>
            <a:r>
              <a:rPr lang="fa-I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itchFamily="2" charset="2"/>
              </a:rPr>
              <a:t> و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itchFamily="2" charset="2"/>
              </a:rPr>
              <a:t>A</a:t>
            </a:r>
            <a:r>
              <a:rPr lang="fa-I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itchFamily="2" charset="2"/>
              </a:rPr>
              <a:t> جمع شده‌اند و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itchFamily="2" charset="2"/>
              </a:rPr>
              <a:t>F</a:t>
            </a:r>
            <a:r>
              <a:rPr lang="fa-I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itchFamily="2" charset="2"/>
              </a:rPr>
              <a:t> و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itchFamily="2" charset="2"/>
              </a:rPr>
              <a:t>D</a:t>
            </a:r>
            <a:r>
              <a:rPr lang="fa-I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itchFamily="2" charset="2"/>
              </a:rPr>
              <a:t>،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itchFamily="2" charset="2"/>
              </a:rPr>
              <a:t>OR</a:t>
            </a:r>
            <a:r>
              <a:rPr lang="fa-I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itchFamily="2" charset="2"/>
              </a:rPr>
              <a:t>‌ شده‌اند.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4"/>
          <p:cNvSpPr txBox="1">
            <a:spLocks/>
          </p:cNvSpPr>
          <p:nvPr/>
        </p:nvSpPr>
        <p:spPr>
          <a:xfrm>
            <a:off x="457200" y="152400"/>
            <a:ext cx="8229600" cy="1219200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4200" b="0" i="0" u="none" strike="noStrike" kern="1200" cap="none" spc="-100" normalizeH="0" baseline="0" noProof="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F00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uLnTx/>
                <a:uFillTx/>
                <a:latin typeface="+mj-lt"/>
                <a:ea typeface="+mj-ea"/>
                <a:cs typeface="B Titr" pitchFamily="2" charset="-78"/>
              </a:rPr>
              <a:t>عملکرد بخش</a:t>
            </a:r>
            <a:r>
              <a:rPr kumimoji="0" lang="en-US" sz="4200" b="0" i="0" u="none" strike="noStrike" kern="1200" cap="none" spc="-100" normalizeH="0" noProof="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F00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uLnTx/>
                <a:uFillTx/>
                <a:latin typeface="+mj-lt"/>
                <a:ea typeface="+mj-ea"/>
                <a:cs typeface="B Titr" pitchFamily="2" charset="-78"/>
              </a:rPr>
              <a:t> </a:t>
            </a:r>
            <a:r>
              <a:rPr kumimoji="0" lang="fa-IR" sz="4200" b="0" i="0" u="none" strike="noStrike" kern="1200" cap="none" spc="-100" normalizeH="0" noProof="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F00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uLnTx/>
                <a:uFillTx/>
                <a:latin typeface="+mj-lt"/>
                <a:ea typeface="+mj-ea"/>
                <a:cs typeface="B Titr" pitchFamily="2" charset="-78"/>
              </a:rPr>
              <a:t> منطقی</a:t>
            </a:r>
            <a:r>
              <a:rPr kumimoji="0" lang="fa-IR" sz="4200" b="0" i="0" u="none" strike="noStrike" kern="1200" cap="none" spc="-100" normalizeH="0" baseline="0" noProof="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F00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uLnTx/>
                <a:uFillTx/>
                <a:latin typeface="+mj-lt"/>
                <a:ea typeface="+mj-ea"/>
                <a:cs typeface="B Titr" pitchFamily="2" charset="-78"/>
              </a:rPr>
              <a:t> </a:t>
            </a:r>
            <a:r>
              <a:rPr kumimoji="0" lang="en-US" sz="4200" b="0" i="0" u="none" strike="noStrike" kern="1200" cap="none" spc="-100" normalizeH="0" baseline="0" noProof="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F00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uLnTx/>
                <a:uFillTx/>
                <a:latin typeface="+mj-lt"/>
                <a:ea typeface="+mj-ea"/>
                <a:cs typeface="B Titr" pitchFamily="2" charset="-78"/>
              </a:rPr>
              <a:t> ALU</a:t>
            </a:r>
            <a:endParaRPr kumimoji="0" lang="en-CA" sz="4200" b="0" i="0" u="none" strike="noStrike" kern="1200" cap="none" spc="-100" normalizeH="0" baseline="0" noProof="0" dirty="0">
              <a:ln w="3200">
                <a:solidFill>
                  <a:schemeClr val="bg2">
                    <a:shade val="75000"/>
                    <a:alpha val="25000"/>
                  </a:schemeClr>
                </a:solidFill>
                <a:prstDash val="solid"/>
                <a:round/>
              </a:ln>
              <a:solidFill>
                <a:srgbClr val="FF0000"/>
              </a:solidFill>
              <a:effectLst>
                <a:innerShdw blurRad="50800" dist="25400" dir="13500000">
                  <a:prstClr val="black">
                    <a:alpha val="70000"/>
                  </a:prstClr>
                </a:innerShdw>
              </a:effectLst>
              <a:uLnTx/>
              <a:uFillTx/>
              <a:latin typeface="+mj-lt"/>
              <a:ea typeface="+mj-ea"/>
              <a:cs typeface="B Titr" pitchFamily="2" charset="-78"/>
            </a:endParaRPr>
          </a:p>
        </p:txBody>
      </p:sp>
      <p:grpSp>
        <p:nvGrpSpPr>
          <p:cNvPr id="3" name="Group 10"/>
          <p:cNvGrpSpPr/>
          <p:nvPr/>
        </p:nvGrpSpPr>
        <p:grpSpPr>
          <a:xfrm>
            <a:off x="1928794" y="2071678"/>
            <a:ext cx="5486400" cy="1854200"/>
            <a:chOff x="1928794" y="2071678"/>
            <a:chExt cx="5486400" cy="1854200"/>
          </a:xfrm>
        </p:grpSpPr>
        <p:graphicFrame>
          <p:nvGraphicFramePr>
            <p:cNvPr id="4" name="Content Placeholder 5"/>
            <p:cNvGraphicFramePr>
              <a:graphicFrameLocks/>
            </p:cNvGraphicFramePr>
            <p:nvPr/>
          </p:nvGraphicFramePr>
          <p:xfrm>
            <a:off x="1928794" y="2071678"/>
            <a:ext cx="5486400" cy="1854200"/>
          </p:xfrm>
          <a:graphic>
            <a:graphicData uri="http://schemas.openxmlformats.org/drawingml/2006/table">
              <a:tbl>
                <a:tblPr firstRow="1" bandRow="1">
                  <a:tableStyleId>{5C22544A-7EE6-4342-B048-85BDC9FD1C3A}</a:tableStyleId>
                </a:tblPr>
                <a:tblGrid>
                  <a:gridCol w="2743200"/>
                  <a:gridCol w="2743200"/>
                </a:tblGrid>
                <a:tr h="370840">
                  <a:tc>
                    <a:txBody>
                      <a:bodyPr/>
                      <a:lstStyle/>
                      <a:p>
                        <a:pPr algn="ctr"/>
                        <a:r>
                          <a:rPr lang="fa-IR" dirty="0" smtClean="0"/>
                          <a:t>انتخابگر</a:t>
                        </a:r>
                        <a:endParaRPr lang="en-CA" dirty="0"/>
                      </a:p>
                    </a:txBody>
                    <a:tcPr/>
                  </a:tc>
                  <a:tc>
                    <a:txBody>
                      <a:bodyPr/>
                      <a:lstStyle/>
                      <a:p>
                        <a:pPr algn="ctr"/>
                        <a:r>
                          <a:rPr lang="fa-IR" dirty="0" smtClean="0"/>
                          <a:t>عمل</a:t>
                        </a:r>
                        <a:r>
                          <a:rPr lang="fa-IR" baseline="0" dirty="0" smtClean="0"/>
                          <a:t> </a:t>
                        </a:r>
                        <a:endParaRPr lang="en-CA" dirty="0"/>
                      </a:p>
                    </a:txBody>
                    <a:tcPr/>
                  </a:tc>
                </a:tr>
                <a:tr h="370840">
                  <a:tc>
                    <a:txBody>
                      <a:bodyPr/>
                      <a:lstStyle/>
                      <a:p>
                        <a:pPr algn="ctr"/>
                        <a:r>
                          <a:rPr lang="en-US" dirty="0" smtClean="0"/>
                          <a:t>00 </a:t>
                        </a:r>
                        <a:endParaRPr lang="en-CA" dirty="0"/>
                      </a:p>
                    </a:txBody>
                    <a:tcPr/>
                  </a:tc>
                  <a:tc>
                    <a:txBody>
                      <a:bodyPr/>
                      <a:lstStyle/>
                      <a:p>
                        <a:pPr algn="l"/>
                        <a:endParaRPr lang="en-US" baseline="0" dirty="0" smtClean="0"/>
                      </a:p>
                    </a:txBody>
                    <a:tcPr/>
                  </a:tc>
                </a:tr>
                <a:tr h="370840">
                  <a:tc>
                    <a:txBody>
                      <a:bodyPr/>
                      <a:lstStyle/>
                      <a:p>
                        <a:pPr algn="ctr"/>
                        <a:r>
                          <a:rPr lang="en-US" dirty="0" smtClean="0"/>
                          <a:t>01</a:t>
                        </a:r>
                        <a:endParaRPr lang="en-CA" dirty="0"/>
                      </a:p>
                    </a:txBody>
                    <a:tcPr/>
                  </a:tc>
                  <a:tc>
                    <a:txBody>
                      <a:bodyPr/>
                      <a:lstStyle/>
                      <a:p>
                        <a:pPr algn="l"/>
                        <a:endParaRPr lang="en-CA" dirty="0"/>
                      </a:p>
                    </a:txBody>
                    <a:tcPr/>
                  </a:tc>
                </a:tr>
                <a:tr h="370840">
                  <a:tc>
                    <a:txBody>
                      <a:bodyPr/>
                      <a:lstStyle/>
                      <a:p>
                        <a:pPr algn="ctr"/>
                        <a:r>
                          <a:rPr lang="en-US" dirty="0" smtClean="0"/>
                          <a:t>10</a:t>
                        </a:r>
                        <a:endParaRPr lang="en-CA" dirty="0"/>
                      </a:p>
                    </a:txBody>
                    <a:tcPr/>
                  </a:tc>
                  <a:tc>
                    <a:txBody>
                      <a:bodyPr/>
                      <a:lstStyle/>
                      <a:p>
                        <a:pPr algn="l"/>
                        <a:endParaRPr lang="en-CA" u="none" dirty="0"/>
                      </a:p>
                    </a:txBody>
                    <a:tcPr/>
                  </a:tc>
                </a:tr>
                <a:tr h="370840">
                  <a:tc>
                    <a:txBody>
                      <a:bodyPr/>
                      <a:lstStyle/>
                      <a:p>
                        <a:pPr algn="ctr"/>
                        <a:r>
                          <a:rPr lang="en-US" dirty="0" smtClean="0"/>
                          <a:t>11</a:t>
                        </a:r>
                        <a:endParaRPr lang="en-CA" dirty="0"/>
                      </a:p>
                    </a:txBody>
                    <a:tcPr/>
                  </a:tc>
                  <a:tc>
                    <a:txBody>
                      <a:bodyPr/>
                      <a:lstStyle/>
                      <a:p>
                        <a:pPr algn="l"/>
                        <a:endParaRPr lang="en-CA" dirty="0"/>
                      </a:p>
                    </a:txBody>
                    <a:tcPr/>
                  </a:tc>
                </a:tr>
              </a:tbl>
            </a:graphicData>
          </a:graphic>
        </p:graphicFrame>
        <p:graphicFrame>
          <p:nvGraphicFramePr>
            <p:cNvPr id="8" name="Object 7"/>
            <p:cNvGraphicFramePr>
              <a:graphicFrameLocks noChangeAspect="1"/>
            </p:cNvGraphicFramePr>
            <p:nvPr/>
          </p:nvGraphicFramePr>
          <p:xfrm>
            <a:off x="4714876" y="3214686"/>
            <a:ext cx="1352219" cy="35719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970" name="Equation" r:id="rId4" imgW="672840" imgH="177480" progId="Equation.3">
                    <p:embed/>
                  </p:oleObj>
                </mc:Choice>
                <mc:Fallback>
                  <p:oleObj name="Equation" r:id="rId4" imgW="672840" imgH="177480" progId="Equation.3">
                    <p:embed/>
                    <p:pic>
                      <p:nvPicPr>
                        <p:cNvPr id="0" name="Picture 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714876" y="3214686"/>
                          <a:ext cx="1352219" cy="35719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7651" name="Object 3"/>
            <p:cNvGraphicFramePr>
              <a:graphicFrameLocks noChangeAspect="1"/>
            </p:cNvGraphicFramePr>
            <p:nvPr/>
          </p:nvGraphicFramePr>
          <p:xfrm>
            <a:off x="4727575" y="2441575"/>
            <a:ext cx="1327150" cy="3317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971" name="Equation" r:id="rId6" imgW="660240" imgH="164880" progId="Equation.3">
                    <p:embed/>
                  </p:oleObj>
                </mc:Choice>
                <mc:Fallback>
                  <p:oleObj name="Equation" r:id="rId6" imgW="660240" imgH="164880" progId="Equation.3">
                    <p:embed/>
                    <p:pic>
                      <p:nvPicPr>
                        <p:cNvPr id="0" name="Picture 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727575" y="2441575"/>
                          <a:ext cx="1327150" cy="331788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7652" name="Object 4"/>
            <p:cNvGraphicFramePr>
              <a:graphicFrameLocks noChangeAspect="1"/>
            </p:cNvGraphicFramePr>
            <p:nvPr/>
          </p:nvGraphicFramePr>
          <p:xfrm>
            <a:off x="4714876" y="2786058"/>
            <a:ext cx="1327150" cy="3317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972" name="Equation" r:id="rId8" imgW="660240" imgH="164880" progId="Equation.3">
                    <p:embed/>
                  </p:oleObj>
                </mc:Choice>
                <mc:Fallback>
                  <p:oleObj name="Equation" r:id="rId8" imgW="660240" imgH="164880" progId="Equation.3">
                    <p:embed/>
                    <p:pic>
                      <p:nvPicPr>
                        <p:cNvPr id="0" name="Picture 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714876" y="2786058"/>
                          <a:ext cx="1327150" cy="331788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7653" name="Object 5"/>
            <p:cNvGraphicFramePr>
              <a:graphicFrameLocks noChangeAspect="1"/>
            </p:cNvGraphicFramePr>
            <p:nvPr/>
          </p:nvGraphicFramePr>
          <p:xfrm>
            <a:off x="4714876" y="3500438"/>
            <a:ext cx="817563" cy="4095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973" name="Equation" r:id="rId10" imgW="406080" imgH="203040" progId="Equation.3">
                    <p:embed/>
                  </p:oleObj>
                </mc:Choice>
                <mc:Fallback>
                  <p:oleObj name="Equation" r:id="rId10" imgW="406080" imgH="203040" progId="Equation.3">
                    <p:embed/>
                    <p:pic>
                      <p:nvPicPr>
                        <p:cNvPr id="0" name="Picture 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714876" y="3500438"/>
                          <a:ext cx="817563" cy="40957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7528A-CE6C-4538-B8D9-CD58D6980B3B}" type="slidenum">
              <a:rPr lang="en-CA" smtClean="0"/>
              <a:pPr/>
              <a:t>25</a:t>
            </a:fld>
            <a:endParaRPr lang="en-C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Text Placeholder 77"/>
          <p:cNvSpPr>
            <a:spLocks noGrp="1"/>
          </p:cNvSpPr>
          <p:nvPr>
            <p:ph type="body" idx="1"/>
          </p:nvPr>
        </p:nvSpPr>
        <p:spPr>
          <a:xfrm>
            <a:off x="685800" y="4800600"/>
            <a:ext cx="7772400" cy="1509712"/>
          </a:xfrm>
        </p:spPr>
        <p:txBody>
          <a:bodyPr>
            <a:normAutofit lnSpcReduction="10000"/>
          </a:bodyPr>
          <a:lstStyle/>
          <a:p>
            <a:pPr algn="ctr" rtl="1"/>
            <a:r>
              <a:rPr lang="en-US" sz="2800" dirty="0" smtClean="0">
                <a:solidFill>
                  <a:schemeClr val="bg1"/>
                </a:solidFill>
              </a:rPr>
              <a:t>A</a:t>
            </a:r>
            <a:r>
              <a:rPr lang="fa-IR" sz="2800" dirty="0" smtClean="0">
                <a:solidFill>
                  <a:schemeClr val="bg1"/>
                </a:solidFill>
              </a:rPr>
              <a:t> و </a:t>
            </a:r>
            <a:r>
              <a:rPr lang="en-US" sz="2800" dirty="0" smtClean="0">
                <a:solidFill>
                  <a:schemeClr val="bg1"/>
                </a:solidFill>
              </a:rPr>
              <a:t>B</a:t>
            </a:r>
            <a:r>
              <a:rPr lang="fa-IR" sz="2800" dirty="0" smtClean="0">
                <a:solidFill>
                  <a:schemeClr val="bg1"/>
                </a:solidFill>
              </a:rPr>
              <a:t> هر یک </a:t>
            </a:r>
            <a:r>
              <a:rPr lang="en-US" sz="2800" dirty="0" smtClean="0">
                <a:solidFill>
                  <a:schemeClr val="bg1"/>
                </a:solidFill>
              </a:rPr>
              <a:t>n</a:t>
            </a:r>
            <a:r>
              <a:rPr lang="fa-IR" sz="2800" dirty="0" smtClean="0">
                <a:solidFill>
                  <a:schemeClr val="bg1"/>
                </a:solidFill>
              </a:rPr>
              <a:t> بیتی هستند !  طراحی فوق درست است؟ </a:t>
            </a:r>
          </a:p>
          <a:p>
            <a:pPr algn="ctr" rtl="1"/>
            <a:r>
              <a:rPr lang="fa-IR" sz="2800" dirty="0" smtClean="0">
                <a:solidFill>
                  <a:schemeClr val="bg1"/>
                </a:solidFill>
              </a:rPr>
              <a:t>چه باید کرد؟ </a:t>
            </a:r>
            <a:endParaRPr lang="en-CA" sz="2800" dirty="0">
              <a:solidFill>
                <a:schemeClr val="bg1"/>
              </a:solidFill>
            </a:endParaRPr>
          </a:p>
        </p:txBody>
      </p:sp>
      <p:sp>
        <p:nvSpPr>
          <p:cNvPr id="81" name="Slide Number Placeholder 8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6F7528A-CE6C-4538-B8D9-CD58D6980B3B}" type="slidenum">
              <a:rPr lang="en-CA" smtClean="0"/>
              <a:pPr/>
              <a:t>26</a:t>
            </a:fld>
            <a:endParaRPr lang="en-CA"/>
          </a:p>
        </p:txBody>
      </p:sp>
      <p:grpSp>
        <p:nvGrpSpPr>
          <p:cNvPr id="3" name="Group 78"/>
          <p:cNvGrpSpPr/>
          <p:nvPr/>
        </p:nvGrpSpPr>
        <p:grpSpPr>
          <a:xfrm>
            <a:off x="685800" y="685800"/>
            <a:ext cx="4714908" cy="3801254"/>
            <a:chOff x="2857488" y="616599"/>
            <a:chExt cx="4714908" cy="3801254"/>
          </a:xfrm>
        </p:grpSpPr>
        <p:sp>
          <p:nvSpPr>
            <p:cNvPr id="6" name="TextBox 5"/>
            <p:cNvSpPr txBox="1"/>
            <p:nvPr/>
          </p:nvSpPr>
          <p:spPr>
            <a:xfrm>
              <a:off x="7072330" y="2045359"/>
              <a:ext cx="50006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chemeClr val="bg1"/>
                  </a:solidFill>
                </a:rPr>
                <a:t>E</a:t>
              </a:r>
              <a:endParaRPr lang="en-CA" dirty="0">
                <a:solidFill>
                  <a:schemeClr val="bg1"/>
                </a:solidFill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2857488" y="2759739"/>
              <a:ext cx="4286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chemeClr val="bg1"/>
                  </a:solidFill>
                </a:rPr>
                <a:t>B</a:t>
              </a:r>
              <a:endParaRPr lang="en-CA" dirty="0">
                <a:solidFill>
                  <a:schemeClr val="bg1"/>
                </a:solidFill>
              </a:endParaRPr>
            </a:p>
          </p:txBody>
        </p:sp>
        <p:sp>
          <p:nvSpPr>
            <p:cNvPr id="4" name="Trapezoid 3"/>
            <p:cNvSpPr/>
            <p:nvPr/>
          </p:nvSpPr>
          <p:spPr>
            <a:xfrm rot="5400000">
              <a:off x="4039975" y="2032199"/>
              <a:ext cx="3421504" cy="785818"/>
            </a:xfrm>
            <a:prstGeom prst="trapezoid">
              <a:avLst>
                <a:gd name="adj" fmla="val 53444"/>
              </a:avLst>
            </a:prstGeom>
            <a:solidFill>
              <a:schemeClr val="bg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cxnSp>
          <p:nvCxnSpPr>
            <p:cNvPr id="5" name="Straight Arrow Connector 4"/>
            <p:cNvCxnSpPr/>
            <p:nvPr/>
          </p:nvCxnSpPr>
          <p:spPr>
            <a:xfrm>
              <a:off x="4714876" y="2865016"/>
              <a:ext cx="642942" cy="1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Arrow Connector 6"/>
            <p:cNvCxnSpPr/>
            <p:nvPr/>
          </p:nvCxnSpPr>
          <p:spPr>
            <a:xfrm rot="5400000" flipH="1" flipV="1">
              <a:off x="5636844" y="4123787"/>
              <a:ext cx="586544" cy="1588"/>
            </a:xfrm>
            <a:prstGeom prst="straightConnector1">
              <a:avLst/>
            </a:prstGeom>
            <a:ln w="19050"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Arrow Connector 7"/>
            <p:cNvCxnSpPr/>
            <p:nvPr/>
          </p:nvCxnSpPr>
          <p:spPr>
            <a:xfrm rot="5400000" flipH="1" flipV="1">
              <a:off x="5448850" y="4168905"/>
              <a:ext cx="391029" cy="1588"/>
            </a:xfrm>
            <a:prstGeom prst="straightConnector1">
              <a:avLst/>
            </a:prstGeom>
            <a:ln w="19050"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Box 9"/>
            <p:cNvSpPr txBox="1"/>
            <p:nvPr/>
          </p:nvSpPr>
          <p:spPr>
            <a:xfrm>
              <a:off x="5500694" y="3545557"/>
              <a:ext cx="857256" cy="4211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/>
                <a:t>S1</a:t>
              </a:r>
            </a:p>
          </p:txBody>
        </p:sp>
        <p:cxnSp>
          <p:nvCxnSpPr>
            <p:cNvPr id="12" name="Straight Arrow Connector 11"/>
            <p:cNvCxnSpPr/>
            <p:nvPr/>
          </p:nvCxnSpPr>
          <p:spPr>
            <a:xfrm>
              <a:off x="4714876" y="1105385"/>
              <a:ext cx="642942" cy="1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Arrow Connector 12"/>
            <p:cNvCxnSpPr/>
            <p:nvPr/>
          </p:nvCxnSpPr>
          <p:spPr>
            <a:xfrm>
              <a:off x="6143636" y="2473987"/>
              <a:ext cx="1000132" cy="2173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TextBox 13"/>
            <p:cNvSpPr txBox="1"/>
            <p:nvPr/>
          </p:nvSpPr>
          <p:spPr>
            <a:xfrm>
              <a:off x="2857488" y="2402549"/>
              <a:ext cx="428628" cy="5054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chemeClr val="bg1"/>
                  </a:solidFill>
                </a:rPr>
                <a:t>A</a:t>
              </a:r>
              <a:endParaRPr lang="en-CA" dirty="0">
                <a:solidFill>
                  <a:schemeClr val="bg1"/>
                </a:solidFill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5715008" y="3402681"/>
              <a:ext cx="857256" cy="4211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/>
                <a:t>S0</a:t>
              </a:r>
              <a:endParaRPr lang="en-CA" sz="1400" dirty="0"/>
            </a:p>
          </p:txBody>
        </p:sp>
        <p:cxnSp>
          <p:nvCxnSpPr>
            <p:cNvPr id="23" name="Straight Arrow Connector 22"/>
            <p:cNvCxnSpPr/>
            <p:nvPr/>
          </p:nvCxnSpPr>
          <p:spPr>
            <a:xfrm>
              <a:off x="4714876" y="1985201"/>
              <a:ext cx="642942" cy="1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Arrow Connector 23"/>
            <p:cNvCxnSpPr/>
            <p:nvPr/>
          </p:nvCxnSpPr>
          <p:spPr>
            <a:xfrm>
              <a:off x="4714876" y="3744831"/>
              <a:ext cx="642942" cy="1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Group 42"/>
            <p:cNvGrpSpPr/>
            <p:nvPr/>
          </p:nvGrpSpPr>
          <p:grpSpPr>
            <a:xfrm>
              <a:off x="3357554" y="759475"/>
              <a:ext cx="1375958" cy="714380"/>
              <a:chOff x="1785918" y="961641"/>
              <a:chExt cx="1665633" cy="522047"/>
            </a:xfrm>
          </p:grpSpPr>
          <p:sp>
            <p:nvSpPr>
              <p:cNvPr id="26" name="Flowchart: Delay 25"/>
              <p:cNvSpPr/>
              <p:nvPr/>
            </p:nvSpPr>
            <p:spPr>
              <a:xfrm>
                <a:off x="2737171" y="961641"/>
                <a:ext cx="714380" cy="522047"/>
              </a:xfrm>
              <a:prstGeom prst="flowChartDelay">
                <a:avLst/>
              </a:prstGeom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/>
              </a:p>
            </p:txBody>
          </p:sp>
          <p:cxnSp>
            <p:nvCxnSpPr>
              <p:cNvPr id="28" name="Straight Connector 27"/>
              <p:cNvCxnSpPr/>
              <p:nvPr/>
            </p:nvCxnSpPr>
            <p:spPr>
              <a:xfrm>
                <a:off x="1785918" y="1040930"/>
                <a:ext cx="928694" cy="1021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/>
              <p:cNvCxnSpPr/>
              <p:nvPr/>
            </p:nvCxnSpPr>
            <p:spPr>
              <a:xfrm>
                <a:off x="1785918" y="1316476"/>
                <a:ext cx="928694" cy="1021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" name="Group 44"/>
            <p:cNvGrpSpPr/>
            <p:nvPr/>
          </p:nvGrpSpPr>
          <p:grpSpPr>
            <a:xfrm>
              <a:off x="3571868" y="1188103"/>
              <a:ext cx="1214446" cy="1571636"/>
              <a:chOff x="5500694" y="1785926"/>
              <a:chExt cx="2571768" cy="3500462"/>
            </a:xfrm>
          </p:grpSpPr>
          <p:sp>
            <p:nvSpPr>
              <p:cNvPr id="46" name="Arc 45"/>
              <p:cNvSpPr/>
              <p:nvPr/>
            </p:nvSpPr>
            <p:spPr>
              <a:xfrm>
                <a:off x="6500826" y="2928934"/>
                <a:ext cx="500066" cy="1214446"/>
              </a:xfrm>
              <a:prstGeom prst="arc">
                <a:avLst>
                  <a:gd name="adj1" fmla="val 16296825"/>
                  <a:gd name="adj2" fmla="val 5282753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CA"/>
              </a:p>
            </p:txBody>
          </p:sp>
          <p:sp>
            <p:nvSpPr>
              <p:cNvPr id="47" name="Arc 46"/>
              <p:cNvSpPr/>
              <p:nvPr/>
            </p:nvSpPr>
            <p:spPr>
              <a:xfrm>
                <a:off x="5500694" y="2928934"/>
                <a:ext cx="2571768" cy="2357454"/>
              </a:xfrm>
              <a:prstGeom prst="arc">
                <a:avLst>
                  <a:gd name="adj1" fmla="val 16200000"/>
                  <a:gd name="adj2" fmla="val 19966589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CA"/>
              </a:p>
            </p:txBody>
          </p:sp>
          <p:sp>
            <p:nvSpPr>
              <p:cNvPr id="48" name="Arc 47"/>
              <p:cNvSpPr/>
              <p:nvPr/>
            </p:nvSpPr>
            <p:spPr>
              <a:xfrm flipV="1">
                <a:off x="5500694" y="1785926"/>
                <a:ext cx="2571768" cy="2357454"/>
              </a:xfrm>
              <a:prstGeom prst="arc">
                <a:avLst>
                  <a:gd name="adj1" fmla="val 16200000"/>
                  <a:gd name="adj2" fmla="val 19979053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CA"/>
              </a:p>
            </p:txBody>
          </p:sp>
        </p:grpSp>
        <p:cxnSp>
          <p:nvCxnSpPr>
            <p:cNvPr id="50" name="Straight Connector 49"/>
            <p:cNvCxnSpPr/>
            <p:nvPr/>
          </p:nvCxnSpPr>
          <p:spPr>
            <a:xfrm>
              <a:off x="3357554" y="1831045"/>
              <a:ext cx="910058" cy="139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>
              <a:off x="3357554" y="2116797"/>
              <a:ext cx="910058" cy="139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Isosceles Triangle 54"/>
            <p:cNvSpPr/>
            <p:nvPr/>
          </p:nvSpPr>
          <p:spPr>
            <a:xfrm rot="5400000">
              <a:off x="4143372" y="3616995"/>
              <a:ext cx="500066" cy="357190"/>
            </a:xfrm>
            <a:prstGeom prst="triangle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1" name="Oval 60"/>
            <p:cNvSpPr/>
            <p:nvPr/>
          </p:nvSpPr>
          <p:spPr>
            <a:xfrm>
              <a:off x="4572000" y="3688433"/>
              <a:ext cx="142876" cy="142876"/>
            </a:xfrm>
            <a:prstGeom prst="ellipse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grpSp>
          <p:nvGrpSpPr>
            <p:cNvPr id="16" name="Group 67"/>
            <p:cNvGrpSpPr/>
            <p:nvPr/>
          </p:nvGrpSpPr>
          <p:grpSpPr>
            <a:xfrm>
              <a:off x="3643306" y="2116797"/>
              <a:ext cx="1214446" cy="1500198"/>
              <a:chOff x="6715140" y="1071546"/>
              <a:chExt cx="1214446" cy="1571636"/>
            </a:xfrm>
          </p:grpSpPr>
          <p:sp>
            <p:nvSpPr>
              <p:cNvPr id="65" name="Arc 64"/>
              <p:cNvSpPr/>
              <p:nvPr/>
            </p:nvSpPr>
            <p:spPr>
              <a:xfrm flipV="1">
                <a:off x="6715140" y="1071546"/>
                <a:ext cx="1214446" cy="1058449"/>
              </a:xfrm>
              <a:prstGeom prst="arc">
                <a:avLst>
                  <a:gd name="adj1" fmla="val 16200000"/>
                  <a:gd name="adj2" fmla="val 19979053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CA"/>
              </a:p>
            </p:txBody>
          </p:sp>
          <p:grpSp>
            <p:nvGrpSpPr>
              <p:cNvPr id="17" name="Group 66"/>
              <p:cNvGrpSpPr/>
              <p:nvPr/>
            </p:nvGrpSpPr>
            <p:grpSpPr>
              <a:xfrm>
                <a:off x="6715140" y="1571612"/>
                <a:ext cx="1214446" cy="1071570"/>
                <a:chOff x="6715140" y="1571612"/>
                <a:chExt cx="1214446" cy="1071570"/>
              </a:xfrm>
            </p:grpSpPr>
            <p:sp>
              <p:nvSpPr>
                <p:cNvPr id="63" name="Arc 62"/>
                <p:cNvSpPr/>
                <p:nvPr/>
              </p:nvSpPr>
              <p:spPr>
                <a:xfrm>
                  <a:off x="7187425" y="1584733"/>
                  <a:ext cx="236142" cy="545261"/>
                </a:xfrm>
                <a:prstGeom prst="arc">
                  <a:avLst>
                    <a:gd name="adj1" fmla="val 16296825"/>
                    <a:gd name="adj2" fmla="val 5282753"/>
                  </a:avLst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CA"/>
                </a:p>
              </p:txBody>
            </p:sp>
            <p:sp>
              <p:nvSpPr>
                <p:cNvPr id="64" name="Arc 63"/>
                <p:cNvSpPr/>
                <p:nvPr/>
              </p:nvSpPr>
              <p:spPr>
                <a:xfrm>
                  <a:off x="6715140" y="1584733"/>
                  <a:ext cx="1214446" cy="1058449"/>
                </a:xfrm>
                <a:prstGeom prst="arc">
                  <a:avLst>
                    <a:gd name="adj1" fmla="val 16200000"/>
                    <a:gd name="adj2" fmla="val 19966589"/>
                  </a:avLst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CA"/>
                </a:p>
              </p:txBody>
            </p:sp>
            <p:sp>
              <p:nvSpPr>
                <p:cNvPr id="66" name="Arc 65"/>
                <p:cNvSpPr/>
                <p:nvPr/>
              </p:nvSpPr>
              <p:spPr>
                <a:xfrm>
                  <a:off x="7072330" y="1571612"/>
                  <a:ext cx="236142" cy="545261"/>
                </a:xfrm>
                <a:prstGeom prst="arc">
                  <a:avLst>
                    <a:gd name="adj1" fmla="val 16296825"/>
                    <a:gd name="adj2" fmla="val 5282753"/>
                  </a:avLst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CA"/>
                </a:p>
              </p:txBody>
            </p:sp>
          </p:grpSp>
        </p:grpSp>
        <p:cxnSp>
          <p:nvCxnSpPr>
            <p:cNvPr id="69" name="Straight Connector 68"/>
            <p:cNvCxnSpPr/>
            <p:nvPr/>
          </p:nvCxnSpPr>
          <p:spPr>
            <a:xfrm>
              <a:off x="3286116" y="2688301"/>
              <a:ext cx="910058" cy="139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>
              <a:off x="3286116" y="2974053"/>
              <a:ext cx="910058" cy="139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>
              <a:off x="3286116" y="3759871"/>
              <a:ext cx="910058" cy="139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TextBox 71"/>
            <p:cNvSpPr txBox="1"/>
            <p:nvPr/>
          </p:nvSpPr>
          <p:spPr>
            <a:xfrm>
              <a:off x="2928926" y="1902483"/>
              <a:ext cx="4286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chemeClr val="bg1"/>
                  </a:solidFill>
                </a:rPr>
                <a:t>B</a:t>
              </a:r>
              <a:endParaRPr lang="en-CA" dirty="0">
                <a:solidFill>
                  <a:schemeClr val="bg1"/>
                </a:solidFill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2928926" y="1616731"/>
              <a:ext cx="428628" cy="5054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chemeClr val="bg1"/>
                  </a:solidFill>
                </a:rPr>
                <a:t>A</a:t>
              </a:r>
              <a:endParaRPr lang="en-CA" dirty="0">
                <a:solidFill>
                  <a:schemeClr val="bg1"/>
                </a:solidFill>
              </a:endParaRP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2928926" y="973789"/>
              <a:ext cx="4286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chemeClr val="bg1"/>
                  </a:solidFill>
                </a:rPr>
                <a:t>B</a:t>
              </a:r>
              <a:endParaRPr lang="en-CA" dirty="0">
                <a:solidFill>
                  <a:schemeClr val="bg1"/>
                </a:solidFill>
              </a:endParaRP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2928926" y="616599"/>
              <a:ext cx="428628" cy="5054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chemeClr val="bg1"/>
                  </a:solidFill>
                </a:rPr>
                <a:t>A</a:t>
              </a:r>
              <a:endParaRPr lang="en-CA" dirty="0">
                <a:solidFill>
                  <a:schemeClr val="bg1"/>
                </a:solidFill>
              </a:endParaRP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2857488" y="3474119"/>
              <a:ext cx="428628" cy="5054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chemeClr val="bg1"/>
                  </a:solidFill>
                </a:rPr>
                <a:t>A</a:t>
              </a:r>
              <a:endParaRPr lang="en-CA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4" name="Group 10"/>
          <p:cNvGrpSpPr/>
          <p:nvPr/>
        </p:nvGrpSpPr>
        <p:grpSpPr>
          <a:xfrm>
            <a:off x="5638801" y="0"/>
            <a:ext cx="3505200" cy="1854200"/>
            <a:chOff x="5506012" y="0"/>
            <a:chExt cx="4450120" cy="2130134"/>
          </a:xfrm>
        </p:grpSpPr>
        <p:graphicFrame>
          <p:nvGraphicFramePr>
            <p:cNvPr id="45" name="Content Placeholder 5"/>
            <p:cNvGraphicFramePr>
              <a:graphicFrameLocks/>
            </p:cNvGraphicFramePr>
            <p:nvPr/>
          </p:nvGraphicFramePr>
          <p:xfrm>
            <a:off x="5506012" y="0"/>
            <a:ext cx="4450120" cy="2130134"/>
          </p:xfrm>
          <a:graphic>
            <a:graphicData uri="http://schemas.openxmlformats.org/drawingml/2006/table">
              <a:tbl>
                <a:tblPr firstRow="1" bandRow="1">
                  <a:tableStyleId>{5C22544A-7EE6-4342-B048-85BDC9FD1C3A}</a:tableStyleId>
                </a:tblPr>
                <a:tblGrid>
                  <a:gridCol w="1700194"/>
                  <a:gridCol w="1805006"/>
                </a:tblGrid>
                <a:tr h="370840">
                  <a:tc>
                    <a:txBody>
                      <a:bodyPr/>
                      <a:lstStyle/>
                      <a:p>
                        <a:pPr algn="ctr"/>
                        <a:r>
                          <a:rPr lang="fa-IR" dirty="0" smtClean="0"/>
                          <a:t>انتخابگر</a:t>
                        </a:r>
                        <a:endParaRPr lang="en-CA" dirty="0"/>
                      </a:p>
                    </a:txBody>
                    <a:tcPr/>
                  </a:tc>
                  <a:tc>
                    <a:txBody>
                      <a:bodyPr/>
                      <a:lstStyle/>
                      <a:p>
                        <a:pPr algn="ctr"/>
                        <a:r>
                          <a:rPr lang="fa-IR" dirty="0" smtClean="0"/>
                          <a:t>عمل</a:t>
                        </a:r>
                        <a:r>
                          <a:rPr lang="fa-IR" baseline="0" dirty="0" smtClean="0"/>
                          <a:t> </a:t>
                        </a:r>
                        <a:endParaRPr lang="en-CA" dirty="0"/>
                      </a:p>
                    </a:txBody>
                    <a:tcPr/>
                  </a:tc>
                </a:tr>
                <a:tr h="370840">
                  <a:tc>
                    <a:txBody>
                      <a:bodyPr/>
                      <a:lstStyle/>
                      <a:p>
                        <a:pPr algn="ctr"/>
                        <a:r>
                          <a:rPr lang="en-US" dirty="0" smtClean="0"/>
                          <a:t>00 </a:t>
                        </a:r>
                        <a:endParaRPr lang="en-CA" dirty="0"/>
                      </a:p>
                    </a:txBody>
                    <a:tcPr/>
                  </a:tc>
                  <a:tc>
                    <a:txBody>
                      <a:bodyPr/>
                      <a:lstStyle/>
                      <a:p>
                        <a:pPr algn="l"/>
                        <a:endParaRPr lang="en-US" baseline="0" dirty="0" smtClean="0"/>
                      </a:p>
                    </a:txBody>
                    <a:tcPr/>
                  </a:tc>
                </a:tr>
                <a:tr h="370840">
                  <a:tc>
                    <a:txBody>
                      <a:bodyPr/>
                      <a:lstStyle/>
                      <a:p>
                        <a:pPr algn="ctr"/>
                        <a:r>
                          <a:rPr lang="en-US" dirty="0" smtClean="0"/>
                          <a:t>01</a:t>
                        </a:r>
                        <a:endParaRPr lang="en-CA" dirty="0"/>
                      </a:p>
                    </a:txBody>
                    <a:tcPr/>
                  </a:tc>
                  <a:tc>
                    <a:txBody>
                      <a:bodyPr/>
                      <a:lstStyle/>
                      <a:p>
                        <a:pPr algn="l"/>
                        <a:endParaRPr lang="en-CA" dirty="0"/>
                      </a:p>
                    </a:txBody>
                    <a:tcPr/>
                  </a:tc>
                </a:tr>
                <a:tr h="370840">
                  <a:tc>
                    <a:txBody>
                      <a:bodyPr/>
                      <a:lstStyle/>
                      <a:p>
                        <a:pPr algn="ctr"/>
                        <a:r>
                          <a:rPr lang="en-US" dirty="0" smtClean="0"/>
                          <a:t>10</a:t>
                        </a:r>
                        <a:endParaRPr lang="en-CA" dirty="0"/>
                      </a:p>
                    </a:txBody>
                    <a:tcPr/>
                  </a:tc>
                  <a:tc>
                    <a:txBody>
                      <a:bodyPr/>
                      <a:lstStyle/>
                      <a:p>
                        <a:pPr algn="l"/>
                        <a:endParaRPr lang="en-CA" u="none" dirty="0"/>
                      </a:p>
                    </a:txBody>
                    <a:tcPr/>
                  </a:tc>
                </a:tr>
                <a:tr h="370840">
                  <a:tc>
                    <a:txBody>
                      <a:bodyPr/>
                      <a:lstStyle/>
                      <a:p>
                        <a:pPr algn="ctr"/>
                        <a:r>
                          <a:rPr lang="en-US" dirty="0" smtClean="0"/>
                          <a:t>11</a:t>
                        </a:r>
                        <a:endParaRPr lang="en-CA" dirty="0"/>
                      </a:p>
                    </a:txBody>
                    <a:tcPr/>
                  </a:tc>
                  <a:tc>
                    <a:txBody>
                      <a:bodyPr/>
                      <a:lstStyle/>
                      <a:p>
                        <a:pPr algn="l"/>
                        <a:endParaRPr lang="en-CA" dirty="0"/>
                      </a:p>
                    </a:txBody>
                    <a:tcPr/>
                  </a:tc>
                </a:tr>
              </a:tbl>
            </a:graphicData>
          </a:graphic>
        </p:graphicFrame>
        <p:graphicFrame>
          <p:nvGraphicFramePr>
            <p:cNvPr id="49" name="Object 48"/>
            <p:cNvGraphicFramePr>
              <a:graphicFrameLocks noChangeAspect="1"/>
            </p:cNvGraphicFramePr>
            <p:nvPr/>
          </p:nvGraphicFramePr>
          <p:xfrm>
            <a:off x="7718979" y="1313105"/>
            <a:ext cx="1716746" cy="41034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0017" name="Equation" r:id="rId5" imgW="672840" imgH="177480" progId="Equation.3">
                    <p:embed/>
                  </p:oleObj>
                </mc:Choice>
                <mc:Fallback>
                  <p:oleObj name="Equation" r:id="rId5" imgW="672840" imgH="177480" progId="Equation.3">
                    <p:embed/>
                    <p:pic>
                      <p:nvPicPr>
                        <p:cNvPr id="0" name="Picture 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718979" y="1313105"/>
                          <a:ext cx="1716746" cy="41034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2" name="Object 3"/>
            <p:cNvGraphicFramePr>
              <a:graphicFrameLocks noChangeAspect="1"/>
            </p:cNvGraphicFramePr>
            <p:nvPr/>
          </p:nvGraphicFramePr>
          <p:xfrm>
            <a:off x="7735102" y="424943"/>
            <a:ext cx="1684919" cy="3811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0018" name="Equation" r:id="rId7" imgW="660240" imgH="164880" progId="Equation.3">
                    <p:embed/>
                  </p:oleObj>
                </mc:Choice>
                <mc:Fallback>
                  <p:oleObj name="Equation" r:id="rId7" imgW="660240" imgH="164880" progId="Equation.3">
                    <p:embed/>
                    <p:pic>
                      <p:nvPicPr>
                        <p:cNvPr id="0" name="Picture 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735102" y="424943"/>
                          <a:ext cx="1684919" cy="38116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3" name="Object 4"/>
            <p:cNvGraphicFramePr>
              <a:graphicFrameLocks noChangeAspect="1"/>
            </p:cNvGraphicFramePr>
            <p:nvPr/>
          </p:nvGraphicFramePr>
          <p:xfrm>
            <a:off x="7718979" y="820691"/>
            <a:ext cx="1684919" cy="3811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0019" name="Equation" r:id="rId9" imgW="660240" imgH="164880" progId="Equation.3">
                    <p:embed/>
                  </p:oleObj>
                </mc:Choice>
                <mc:Fallback>
                  <p:oleObj name="Equation" r:id="rId9" imgW="660240" imgH="164880" progId="Equation.3">
                    <p:embed/>
                    <p:pic>
                      <p:nvPicPr>
                        <p:cNvPr id="0" name="Picture 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718979" y="820691"/>
                          <a:ext cx="1684919" cy="38116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4" name="Object 5"/>
            <p:cNvGraphicFramePr>
              <a:graphicFrameLocks noChangeAspect="1"/>
            </p:cNvGraphicFramePr>
            <p:nvPr/>
          </p:nvGraphicFramePr>
          <p:xfrm>
            <a:off x="7718979" y="1641382"/>
            <a:ext cx="1037959" cy="47052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0020" name="Equation" r:id="rId11" imgW="406080" imgH="203040" progId="Equation.3">
                    <p:embed/>
                  </p:oleObj>
                </mc:Choice>
                <mc:Fallback>
                  <p:oleObj name="Equation" r:id="rId11" imgW="406080" imgH="203040" progId="Equation.3">
                    <p:embed/>
                    <p:pic>
                      <p:nvPicPr>
                        <p:cNvPr id="0" name="Picture 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718979" y="1641382"/>
                          <a:ext cx="1037959" cy="47052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2438" y="414338"/>
            <a:ext cx="8207375" cy="543739"/>
          </a:xfrm>
          <a:noFill/>
        </p:spPr>
        <p:txBody>
          <a:bodyPr lIns="63500" tIns="25400" rIns="63500" bIns="25400" anchor="t">
            <a:spAutoFit/>
          </a:bodyPr>
          <a:lstStyle/>
          <a:p>
            <a:pPr eaLnBrk="1" hangingPunct="1"/>
            <a:r>
              <a:rPr lang="fa-IR" altLang="ko-KR" sz="3200" dirty="0" smtClean="0">
                <a:cs typeface="B Titr" pitchFamily="2" charset="-78"/>
              </a:rPr>
              <a:t>ريز عمل شيفت</a:t>
            </a:r>
            <a:endParaRPr lang="en-US" altLang="ko-KR" sz="3200" dirty="0" smtClean="0">
              <a:ea typeface="굴림" pitchFamily="34" charset="-127"/>
              <a:cs typeface="B Titr" pitchFamily="2" charset="-78"/>
            </a:endParaRPr>
          </a:p>
        </p:txBody>
      </p:sp>
      <p:sp>
        <p:nvSpPr>
          <p:cNvPr id="146469" name="Rectangle 37"/>
          <p:cNvSpPr>
            <a:spLocks noGrp="1" noChangeArrowheads="1"/>
          </p:cNvSpPr>
          <p:nvPr>
            <p:ph idx="1"/>
          </p:nvPr>
        </p:nvSpPr>
        <p:spPr>
          <a:xfrm>
            <a:off x="476250" y="914400"/>
            <a:ext cx="7408863" cy="2370138"/>
          </a:xfrm>
          <a:noFill/>
        </p:spPr>
        <p:txBody>
          <a:bodyPr>
            <a:normAutofit lnSpcReduction="10000"/>
          </a:bodyPr>
          <a:lstStyle/>
          <a:p>
            <a:pPr algn="r" rtl="1" eaLnBrk="1" hangingPunct="1"/>
            <a:r>
              <a:rPr lang="fa-IR" altLang="ko-KR" sz="2800" dirty="0" smtClean="0"/>
              <a:t>در سيستم هاي ديجيتال سه نوع شيفت مختلف وجود دارد:</a:t>
            </a:r>
            <a:endParaRPr lang="en-US" altLang="ko-KR" sz="2800" dirty="0" smtClean="0">
              <a:ea typeface="굴림" pitchFamily="34" charset="-127"/>
            </a:endParaRPr>
          </a:p>
          <a:p>
            <a:pPr lvl="1" algn="r" rtl="1" eaLnBrk="1" hangingPunct="1"/>
            <a:r>
              <a:rPr lang="fa-IR" altLang="ko-KR" sz="2400" i="1" dirty="0" smtClean="0"/>
              <a:t>شيفت منطقي </a:t>
            </a:r>
          </a:p>
          <a:p>
            <a:pPr lvl="1" algn="r" rtl="1" eaLnBrk="1" hangingPunct="1"/>
            <a:r>
              <a:rPr lang="fa-IR" altLang="ko-KR" sz="2400" i="1" dirty="0" smtClean="0"/>
              <a:t>شيفت چرخشي</a:t>
            </a:r>
          </a:p>
          <a:p>
            <a:pPr lvl="1" algn="r" rtl="1" eaLnBrk="1" hangingPunct="1"/>
            <a:r>
              <a:rPr lang="fa-IR" altLang="ko-KR" sz="2400" i="1" dirty="0" smtClean="0"/>
              <a:t>شيفت حسابي</a:t>
            </a:r>
          </a:p>
          <a:p>
            <a:pPr algn="r" rtl="1" eaLnBrk="1" hangingPunct="1"/>
            <a:r>
              <a:rPr lang="fa-IR" altLang="ko-KR" sz="2800" dirty="0" smtClean="0"/>
              <a:t>تفاوت اين شيفت ها در بيت ورودي سريال است. </a:t>
            </a:r>
            <a:endParaRPr lang="en-US" altLang="ko-KR" sz="2800" dirty="0" smtClean="0">
              <a:ea typeface="굴림" pitchFamily="34" charset="-127"/>
            </a:endParaRPr>
          </a:p>
        </p:txBody>
      </p:sp>
      <p:sp>
        <p:nvSpPr>
          <p:cNvPr id="146435" name="Rectangle 3"/>
          <p:cNvSpPr>
            <a:spLocks noChangeArrowheads="1"/>
          </p:cNvSpPr>
          <p:nvPr/>
        </p:nvSpPr>
        <p:spPr bwMode="auto">
          <a:xfrm>
            <a:off x="2411413" y="4076700"/>
            <a:ext cx="360362" cy="433388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6436" name="Line 4"/>
          <p:cNvSpPr>
            <a:spLocks noChangeShapeType="1"/>
          </p:cNvSpPr>
          <p:nvPr/>
        </p:nvSpPr>
        <p:spPr bwMode="auto">
          <a:xfrm>
            <a:off x="2771775" y="4292600"/>
            <a:ext cx="360363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en-US"/>
          </a:p>
        </p:txBody>
      </p:sp>
      <p:sp>
        <p:nvSpPr>
          <p:cNvPr id="146437" name="Rectangle 5"/>
          <p:cNvSpPr>
            <a:spLocks noChangeArrowheads="1"/>
          </p:cNvSpPr>
          <p:nvPr/>
        </p:nvSpPr>
        <p:spPr bwMode="auto">
          <a:xfrm>
            <a:off x="3132138" y="4076700"/>
            <a:ext cx="360362" cy="433388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6438" name="Line 6"/>
          <p:cNvSpPr>
            <a:spLocks noChangeShapeType="1"/>
          </p:cNvSpPr>
          <p:nvPr/>
        </p:nvSpPr>
        <p:spPr bwMode="auto">
          <a:xfrm>
            <a:off x="3492500" y="4292600"/>
            <a:ext cx="360363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en-US"/>
          </a:p>
        </p:txBody>
      </p:sp>
      <p:sp>
        <p:nvSpPr>
          <p:cNvPr id="146439" name="Rectangle 7"/>
          <p:cNvSpPr>
            <a:spLocks noChangeArrowheads="1"/>
          </p:cNvSpPr>
          <p:nvPr/>
        </p:nvSpPr>
        <p:spPr bwMode="auto">
          <a:xfrm>
            <a:off x="3852863" y="4076700"/>
            <a:ext cx="360362" cy="433388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6440" name="Line 8"/>
          <p:cNvSpPr>
            <a:spLocks noChangeShapeType="1"/>
          </p:cNvSpPr>
          <p:nvPr/>
        </p:nvSpPr>
        <p:spPr bwMode="auto">
          <a:xfrm>
            <a:off x="4213225" y="4292600"/>
            <a:ext cx="360363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en-US"/>
          </a:p>
        </p:txBody>
      </p:sp>
      <p:sp>
        <p:nvSpPr>
          <p:cNvPr id="146441" name="Rectangle 9"/>
          <p:cNvSpPr>
            <a:spLocks noChangeArrowheads="1"/>
          </p:cNvSpPr>
          <p:nvPr/>
        </p:nvSpPr>
        <p:spPr bwMode="auto">
          <a:xfrm>
            <a:off x="4573588" y="4076700"/>
            <a:ext cx="360362" cy="433388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6442" name="Line 10"/>
          <p:cNvSpPr>
            <a:spLocks noChangeShapeType="1"/>
          </p:cNvSpPr>
          <p:nvPr/>
        </p:nvSpPr>
        <p:spPr bwMode="auto">
          <a:xfrm>
            <a:off x="4933950" y="4292600"/>
            <a:ext cx="360363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en-US"/>
          </a:p>
        </p:txBody>
      </p:sp>
      <p:sp>
        <p:nvSpPr>
          <p:cNvPr id="146443" name="Rectangle 11"/>
          <p:cNvSpPr>
            <a:spLocks noChangeArrowheads="1"/>
          </p:cNvSpPr>
          <p:nvPr/>
        </p:nvSpPr>
        <p:spPr bwMode="auto">
          <a:xfrm>
            <a:off x="5294313" y="4076700"/>
            <a:ext cx="360362" cy="433388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6444" name="Line 12"/>
          <p:cNvSpPr>
            <a:spLocks noChangeShapeType="1"/>
          </p:cNvSpPr>
          <p:nvPr/>
        </p:nvSpPr>
        <p:spPr bwMode="auto">
          <a:xfrm>
            <a:off x="5654675" y="4292600"/>
            <a:ext cx="360363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en-US"/>
          </a:p>
        </p:txBody>
      </p:sp>
      <p:sp>
        <p:nvSpPr>
          <p:cNvPr id="146445" name="Rectangle 13"/>
          <p:cNvSpPr>
            <a:spLocks noChangeArrowheads="1"/>
          </p:cNvSpPr>
          <p:nvPr/>
        </p:nvSpPr>
        <p:spPr bwMode="auto">
          <a:xfrm>
            <a:off x="6015038" y="4076700"/>
            <a:ext cx="360362" cy="433388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6446" name="Line 14"/>
          <p:cNvSpPr>
            <a:spLocks noChangeShapeType="1"/>
          </p:cNvSpPr>
          <p:nvPr/>
        </p:nvSpPr>
        <p:spPr bwMode="auto">
          <a:xfrm>
            <a:off x="6375400" y="4292600"/>
            <a:ext cx="360363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en-US"/>
          </a:p>
        </p:txBody>
      </p:sp>
      <p:sp>
        <p:nvSpPr>
          <p:cNvPr id="146447" name="Rectangle 15"/>
          <p:cNvSpPr>
            <a:spLocks noChangeArrowheads="1"/>
          </p:cNvSpPr>
          <p:nvPr/>
        </p:nvSpPr>
        <p:spPr bwMode="auto">
          <a:xfrm>
            <a:off x="6735763" y="4076700"/>
            <a:ext cx="360362" cy="433388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6448" name="Line 16"/>
          <p:cNvSpPr>
            <a:spLocks noChangeShapeType="1"/>
          </p:cNvSpPr>
          <p:nvPr/>
        </p:nvSpPr>
        <p:spPr bwMode="auto">
          <a:xfrm>
            <a:off x="7096125" y="4292600"/>
            <a:ext cx="360363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en-US"/>
          </a:p>
        </p:txBody>
      </p:sp>
      <p:sp>
        <p:nvSpPr>
          <p:cNvPr id="146449" name="Rectangle 17"/>
          <p:cNvSpPr>
            <a:spLocks noChangeArrowheads="1"/>
          </p:cNvSpPr>
          <p:nvPr/>
        </p:nvSpPr>
        <p:spPr bwMode="auto">
          <a:xfrm>
            <a:off x="7456488" y="4076700"/>
            <a:ext cx="360362" cy="433388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6450" name="Line 18"/>
          <p:cNvSpPr>
            <a:spLocks noChangeShapeType="1"/>
          </p:cNvSpPr>
          <p:nvPr/>
        </p:nvSpPr>
        <p:spPr bwMode="auto">
          <a:xfrm>
            <a:off x="7816850" y="4292600"/>
            <a:ext cx="360363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en-US"/>
          </a:p>
        </p:txBody>
      </p:sp>
      <p:sp>
        <p:nvSpPr>
          <p:cNvPr id="146451" name="Line 19"/>
          <p:cNvSpPr>
            <a:spLocks noChangeShapeType="1"/>
          </p:cNvSpPr>
          <p:nvPr/>
        </p:nvSpPr>
        <p:spPr bwMode="auto">
          <a:xfrm>
            <a:off x="2051050" y="4292600"/>
            <a:ext cx="360363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en-US"/>
          </a:p>
        </p:txBody>
      </p:sp>
      <p:sp>
        <p:nvSpPr>
          <p:cNvPr id="146452" name="Rectangle 20"/>
          <p:cNvSpPr>
            <a:spLocks noChangeArrowheads="1"/>
          </p:cNvSpPr>
          <p:nvPr/>
        </p:nvSpPr>
        <p:spPr bwMode="auto">
          <a:xfrm flipH="1">
            <a:off x="2408238" y="5661025"/>
            <a:ext cx="360362" cy="433388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6453" name="Line 21"/>
          <p:cNvSpPr>
            <a:spLocks noChangeShapeType="1"/>
          </p:cNvSpPr>
          <p:nvPr/>
        </p:nvSpPr>
        <p:spPr bwMode="auto">
          <a:xfrm flipH="1">
            <a:off x="2768600" y="5876925"/>
            <a:ext cx="360363" cy="158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en-US"/>
          </a:p>
        </p:txBody>
      </p:sp>
      <p:sp>
        <p:nvSpPr>
          <p:cNvPr id="146454" name="Rectangle 22"/>
          <p:cNvSpPr>
            <a:spLocks noChangeArrowheads="1"/>
          </p:cNvSpPr>
          <p:nvPr/>
        </p:nvSpPr>
        <p:spPr bwMode="auto">
          <a:xfrm flipH="1">
            <a:off x="3128963" y="5661025"/>
            <a:ext cx="360362" cy="433388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6455" name="Line 23"/>
          <p:cNvSpPr>
            <a:spLocks noChangeShapeType="1"/>
          </p:cNvSpPr>
          <p:nvPr/>
        </p:nvSpPr>
        <p:spPr bwMode="auto">
          <a:xfrm flipH="1">
            <a:off x="3489325" y="5876925"/>
            <a:ext cx="360363" cy="158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en-US"/>
          </a:p>
        </p:txBody>
      </p:sp>
      <p:sp>
        <p:nvSpPr>
          <p:cNvPr id="146456" name="Rectangle 24"/>
          <p:cNvSpPr>
            <a:spLocks noChangeArrowheads="1"/>
          </p:cNvSpPr>
          <p:nvPr/>
        </p:nvSpPr>
        <p:spPr bwMode="auto">
          <a:xfrm flipH="1">
            <a:off x="3849688" y="5661025"/>
            <a:ext cx="360362" cy="433388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6457" name="Line 25"/>
          <p:cNvSpPr>
            <a:spLocks noChangeShapeType="1"/>
          </p:cNvSpPr>
          <p:nvPr/>
        </p:nvSpPr>
        <p:spPr bwMode="auto">
          <a:xfrm flipH="1">
            <a:off x="4210050" y="5876925"/>
            <a:ext cx="360363" cy="158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en-US"/>
          </a:p>
        </p:txBody>
      </p:sp>
      <p:sp>
        <p:nvSpPr>
          <p:cNvPr id="146458" name="Rectangle 26"/>
          <p:cNvSpPr>
            <a:spLocks noChangeArrowheads="1"/>
          </p:cNvSpPr>
          <p:nvPr/>
        </p:nvSpPr>
        <p:spPr bwMode="auto">
          <a:xfrm flipH="1">
            <a:off x="4570413" y="5661025"/>
            <a:ext cx="360362" cy="433388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6459" name="Line 27"/>
          <p:cNvSpPr>
            <a:spLocks noChangeShapeType="1"/>
          </p:cNvSpPr>
          <p:nvPr/>
        </p:nvSpPr>
        <p:spPr bwMode="auto">
          <a:xfrm flipH="1">
            <a:off x="4930775" y="5876925"/>
            <a:ext cx="360363" cy="158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en-US"/>
          </a:p>
        </p:txBody>
      </p:sp>
      <p:sp>
        <p:nvSpPr>
          <p:cNvPr id="146460" name="Rectangle 28"/>
          <p:cNvSpPr>
            <a:spLocks noChangeArrowheads="1"/>
          </p:cNvSpPr>
          <p:nvPr/>
        </p:nvSpPr>
        <p:spPr bwMode="auto">
          <a:xfrm flipH="1">
            <a:off x="5291138" y="5661025"/>
            <a:ext cx="360362" cy="433388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6461" name="Line 29"/>
          <p:cNvSpPr>
            <a:spLocks noChangeShapeType="1"/>
          </p:cNvSpPr>
          <p:nvPr/>
        </p:nvSpPr>
        <p:spPr bwMode="auto">
          <a:xfrm flipH="1">
            <a:off x="5651500" y="5876925"/>
            <a:ext cx="360363" cy="158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en-US"/>
          </a:p>
        </p:txBody>
      </p:sp>
      <p:sp>
        <p:nvSpPr>
          <p:cNvPr id="146462" name="Rectangle 30"/>
          <p:cNvSpPr>
            <a:spLocks noChangeArrowheads="1"/>
          </p:cNvSpPr>
          <p:nvPr/>
        </p:nvSpPr>
        <p:spPr bwMode="auto">
          <a:xfrm flipH="1">
            <a:off x="6011863" y="5661025"/>
            <a:ext cx="360362" cy="433388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6463" name="Line 31"/>
          <p:cNvSpPr>
            <a:spLocks noChangeShapeType="1"/>
          </p:cNvSpPr>
          <p:nvPr/>
        </p:nvSpPr>
        <p:spPr bwMode="auto">
          <a:xfrm flipH="1">
            <a:off x="6372225" y="5876925"/>
            <a:ext cx="360363" cy="158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en-US"/>
          </a:p>
        </p:txBody>
      </p:sp>
      <p:sp>
        <p:nvSpPr>
          <p:cNvPr id="146464" name="Rectangle 32"/>
          <p:cNvSpPr>
            <a:spLocks noChangeArrowheads="1"/>
          </p:cNvSpPr>
          <p:nvPr/>
        </p:nvSpPr>
        <p:spPr bwMode="auto">
          <a:xfrm flipH="1">
            <a:off x="6732588" y="5661025"/>
            <a:ext cx="360362" cy="433388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6465" name="Line 33"/>
          <p:cNvSpPr>
            <a:spLocks noChangeShapeType="1"/>
          </p:cNvSpPr>
          <p:nvPr/>
        </p:nvSpPr>
        <p:spPr bwMode="auto">
          <a:xfrm flipH="1">
            <a:off x="7092950" y="5876925"/>
            <a:ext cx="360363" cy="158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en-US"/>
          </a:p>
        </p:txBody>
      </p:sp>
      <p:sp>
        <p:nvSpPr>
          <p:cNvPr id="146466" name="Rectangle 34"/>
          <p:cNvSpPr>
            <a:spLocks noChangeArrowheads="1"/>
          </p:cNvSpPr>
          <p:nvPr/>
        </p:nvSpPr>
        <p:spPr bwMode="auto">
          <a:xfrm flipH="1">
            <a:off x="7453313" y="5661025"/>
            <a:ext cx="360362" cy="433388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6467" name="Line 35"/>
          <p:cNvSpPr>
            <a:spLocks noChangeShapeType="1"/>
          </p:cNvSpPr>
          <p:nvPr/>
        </p:nvSpPr>
        <p:spPr bwMode="auto">
          <a:xfrm flipH="1">
            <a:off x="7812088" y="5876925"/>
            <a:ext cx="360362" cy="158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en-US"/>
          </a:p>
        </p:txBody>
      </p:sp>
      <p:sp>
        <p:nvSpPr>
          <p:cNvPr id="146468" name="Line 36"/>
          <p:cNvSpPr>
            <a:spLocks noChangeShapeType="1"/>
          </p:cNvSpPr>
          <p:nvPr/>
        </p:nvSpPr>
        <p:spPr bwMode="auto">
          <a:xfrm flipH="1">
            <a:off x="2047875" y="5876925"/>
            <a:ext cx="360363" cy="158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en-US"/>
          </a:p>
        </p:txBody>
      </p:sp>
      <p:sp>
        <p:nvSpPr>
          <p:cNvPr id="146470" name="Text Box 38"/>
          <p:cNvSpPr txBox="1">
            <a:spLocks noChangeArrowheads="1"/>
          </p:cNvSpPr>
          <p:nvPr/>
        </p:nvSpPr>
        <p:spPr bwMode="auto">
          <a:xfrm>
            <a:off x="1187450" y="3810000"/>
            <a:ext cx="738188" cy="48260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>
              <a:lnSpc>
                <a:spcPct val="80000"/>
              </a:lnSpc>
            </a:pPr>
            <a:r>
              <a:rPr kumimoji="1" lang="en-US" altLang="ko-KR" sz="1600" b="1" u="none" dirty="0">
                <a:solidFill>
                  <a:srgbClr val="FF0000"/>
                </a:solidFill>
                <a:ea typeface="굴림" pitchFamily="34" charset="-127"/>
              </a:rPr>
              <a:t>Serial</a:t>
            </a:r>
          </a:p>
          <a:p>
            <a:pPr algn="ctr" eaLnBrk="0" hangingPunct="0">
              <a:lnSpc>
                <a:spcPct val="80000"/>
              </a:lnSpc>
            </a:pPr>
            <a:r>
              <a:rPr kumimoji="1" lang="en-US" altLang="ko-KR" sz="1600" b="1" u="none" dirty="0">
                <a:solidFill>
                  <a:srgbClr val="FF0000"/>
                </a:solidFill>
                <a:ea typeface="굴림" pitchFamily="34" charset="-127"/>
              </a:rPr>
              <a:t>input</a:t>
            </a:r>
          </a:p>
        </p:txBody>
      </p:sp>
      <p:sp>
        <p:nvSpPr>
          <p:cNvPr id="146471" name="Line 39"/>
          <p:cNvSpPr>
            <a:spLocks noChangeShapeType="1"/>
          </p:cNvSpPr>
          <p:nvPr/>
        </p:nvSpPr>
        <p:spPr bwMode="auto">
          <a:xfrm flipH="1" flipV="1">
            <a:off x="1908175" y="4076700"/>
            <a:ext cx="142875" cy="2159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146472" name="Rectangle 40"/>
          <p:cNvSpPr>
            <a:spLocks noChangeArrowheads="1"/>
          </p:cNvSpPr>
          <p:nvPr/>
        </p:nvSpPr>
        <p:spPr bwMode="auto">
          <a:xfrm>
            <a:off x="3868738" y="3455988"/>
            <a:ext cx="4572000" cy="203132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rtl="1" eaLnBrk="0" hangingPunct="0">
              <a:lnSpc>
                <a:spcPct val="90000"/>
              </a:lnSpc>
              <a:buFontTx/>
              <a:buChar char="•"/>
            </a:pPr>
            <a:r>
              <a:rPr kumimoji="1" lang="fa-IR" altLang="ko-KR" sz="2000" b="1" u="none" dirty="0">
                <a:ea typeface="굴림" pitchFamily="34" charset="-127"/>
                <a:cs typeface="B Nazanin" pitchFamily="2" charset="-78"/>
              </a:rPr>
              <a:t>عمليات شيفت به راست:</a:t>
            </a:r>
            <a:endParaRPr kumimoji="1" lang="en-US" altLang="ko-KR" sz="2000" b="1" u="none" dirty="0">
              <a:ea typeface="굴림" pitchFamily="34" charset="-127"/>
              <a:cs typeface="B Nazanin" pitchFamily="2" charset="-78"/>
            </a:endParaRPr>
          </a:p>
          <a:p>
            <a:pPr algn="l" eaLnBrk="0" hangingPunct="0">
              <a:lnSpc>
                <a:spcPct val="90000"/>
              </a:lnSpc>
            </a:pPr>
            <a:endParaRPr kumimoji="1" lang="en-US" altLang="ko-KR" sz="2000" b="1" u="none" dirty="0">
              <a:ea typeface="굴림" pitchFamily="34" charset="-127"/>
              <a:cs typeface="Nazanin" pitchFamily="2" charset="-78"/>
            </a:endParaRPr>
          </a:p>
          <a:p>
            <a:pPr algn="l" eaLnBrk="0" hangingPunct="0">
              <a:lnSpc>
                <a:spcPct val="90000"/>
              </a:lnSpc>
            </a:pPr>
            <a:endParaRPr kumimoji="1" lang="en-US" altLang="ko-KR" sz="2000" b="1" u="none" dirty="0">
              <a:ea typeface="굴림" pitchFamily="34" charset="-127"/>
            </a:endParaRPr>
          </a:p>
          <a:p>
            <a:pPr algn="l" eaLnBrk="0" hangingPunct="0">
              <a:lnSpc>
                <a:spcPct val="90000"/>
              </a:lnSpc>
            </a:pPr>
            <a:endParaRPr kumimoji="1" lang="en-US" altLang="ko-KR" sz="2000" b="1" u="none" dirty="0">
              <a:ea typeface="굴림" pitchFamily="34" charset="-127"/>
            </a:endParaRPr>
          </a:p>
          <a:p>
            <a:pPr algn="l" eaLnBrk="0" hangingPunct="0">
              <a:lnSpc>
                <a:spcPct val="90000"/>
              </a:lnSpc>
            </a:pPr>
            <a:endParaRPr kumimoji="1" lang="en-US" altLang="ko-KR" sz="2000" b="1" u="none" dirty="0">
              <a:ea typeface="굴림" pitchFamily="34" charset="-127"/>
            </a:endParaRPr>
          </a:p>
          <a:p>
            <a:pPr algn="l" eaLnBrk="0" hangingPunct="0">
              <a:lnSpc>
                <a:spcPct val="90000"/>
              </a:lnSpc>
            </a:pPr>
            <a:endParaRPr kumimoji="1" lang="en-US" altLang="ko-KR" sz="2000" b="1" u="none" dirty="0">
              <a:ea typeface="굴림" pitchFamily="34" charset="-127"/>
            </a:endParaRPr>
          </a:p>
          <a:p>
            <a:pPr algn="l" eaLnBrk="0" hangingPunct="0">
              <a:lnSpc>
                <a:spcPct val="90000"/>
              </a:lnSpc>
              <a:buFontTx/>
              <a:buChar char="•"/>
            </a:pPr>
            <a:r>
              <a:rPr kumimoji="1" lang="en-US" altLang="ko-KR" sz="2000" b="1" u="none" dirty="0">
                <a:ea typeface="굴림" pitchFamily="34" charset="-127"/>
              </a:rPr>
              <a:t> A left shift operation</a:t>
            </a:r>
          </a:p>
        </p:txBody>
      </p:sp>
      <p:sp>
        <p:nvSpPr>
          <p:cNvPr id="146473" name="Text Box 41"/>
          <p:cNvSpPr txBox="1">
            <a:spLocks noChangeArrowheads="1"/>
          </p:cNvSpPr>
          <p:nvPr/>
        </p:nvSpPr>
        <p:spPr bwMode="auto">
          <a:xfrm>
            <a:off x="8027988" y="5229225"/>
            <a:ext cx="738187" cy="48260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>
              <a:lnSpc>
                <a:spcPct val="80000"/>
              </a:lnSpc>
            </a:pPr>
            <a:r>
              <a:rPr kumimoji="1" lang="en-US" altLang="ko-KR" sz="1600" b="1" u="none" dirty="0">
                <a:solidFill>
                  <a:srgbClr val="FF0000"/>
                </a:solidFill>
                <a:ea typeface="굴림" pitchFamily="34" charset="-127"/>
              </a:rPr>
              <a:t>Serial</a:t>
            </a:r>
          </a:p>
          <a:p>
            <a:pPr algn="ctr" eaLnBrk="0" hangingPunct="0">
              <a:lnSpc>
                <a:spcPct val="80000"/>
              </a:lnSpc>
            </a:pPr>
            <a:r>
              <a:rPr kumimoji="1" lang="en-US" altLang="ko-KR" sz="1600" b="1" u="none" dirty="0">
                <a:solidFill>
                  <a:srgbClr val="FF0000"/>
                </a:solidFill>
                <a:ea typeface="굴림" pitchFamily="34" charset="-127"/>
              </a:rPr>
              <a:t>input</a:t>
            </a:r>
          </a:p>
        </p:txBody>
      </p:sp>
      <p:sp>
        <p:nvSpPr>
          <p:cNvPr id="146474" name="Line 42"/>
          <p:cNvSpPr>
            <a:spLocks noChangeShapeType="1"/>
          </p:cNvSpPr>
          <p:nvPr/>
        </p:nvSpPr>
        <p:spPr bwMode="auto">
          <a:xfrm flipV="1">
            <a:off x="8172450" y="5732463"/>
            <a:ext cx="144463" cy="14446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2438" y="414338"/>
            <a:ext cx="8207375" cy="543739"/>
          </a:xfrm>
          <a:noFill/>
        </p:spPr>
        <p:txBody>
          <a:bodyPr lIns="63500" tIns="25400" rIns="63500" bIns="25400" anchor="t">
            <a:spAutoFit/>
          </a:bodyPr>
          <a:lstStyle/>
          <a:p>
            <a:pPr eaLnBrk="1" hangingPunct="1"/>
            <a:r>
              <a:rPr lang="fa-IR" altLang="ko-KR" sz="3200" dirty="0" smtClean="0">
                <a:solidFill>
                  <a:srgbClr val="FF0000"/>
                </a:solidFill>
                <a:cs typeface="B Titr" pitchFamily="2" charset="-78"/>
              </a:rPr>
              <a:t>شيفت منطقي</a:t>
            </a:r>
            <a:endParaRPr lang="en-US" altLang="ko-KR" sz="3200" dirty="0" smtClean="0">
              <a:solidFill>
                <a:srgbClr val="FF0000"/>
              </a:solidFill>
              <a:ea typeface="굴림" pitchFamily="34" charset="-127"/>
              <a:cs typeface="B Titr" pitchFamily="2" charset="-78"/>
            </a:endParaRPr>
          </a:p>
        </p:txBody>
      </p:sp>
      <p:sp>
        <p:nvSpPr>
          <p:cNvPr id="147459" name="Rectangle 3"/>
          <p:cNvSpPr>
            <a:spLocks noGrp="1" noChangeArrowheads="1"/>
          </p:cNvSpPr>
          <p:nvPr>
            <p:ph idx="1"/>
          </p:nvPr>
        </p:nvSpPr>
        <p:spPr>
          <a:xfrm>
            <a:off x="476250" y="914400"/>
            <a:ext cx="8199438" cy="5680075"/>
          </a:xfrm>
          <a:noFill/>
        </p:spPr>
        <p:txBody>
          <a:bodyPr>
            <a:normAutofit lnSpcReduction="10000"/>
          </a:bodyPr>
          <a:lstStyle/>
          <a:p>
            <a:pPr algn="r" rtl="1" eaLnBrk="1" hangingPunct="1">
              <a:lnSpc>
                <a:spcPct val="80000"/>
              </a:lnSpc>
            </a:pPr>
            <a:r>
              <a:rPr lang="fa-IR" altLang="ko-KR" sz="2400" dirty="0" smtClean="0"/>
              <a:t>در شيفت منطقي بيت ورودي صفر است.</a:t>
            </a:r>
            <a:endParaRPr lang="en-US" altLang="ko-KR" sz="2400" dirty="0" smtClean="0">
              <a:ea typeface="굴림" pitchFamily="34" charset="-127"/>
            </a:endParaRPr>
          </a:p>
          <a:p>
            <a:pPr algn="r" rtl="1" eaLnBrk="1" hangingPunct="1">
              <a:lnSpc>
                <a:spcPct val="80000"/>
              </a:lnSpc>
            </a:pPr>
            <a:r>
              <a:rPr lang="fa-IR" altLang="ko-KR" sz="2400" dirty="0" smtClean="0"/>
              <a:t>شيفت منطقي به راست:</a:t>
            </a:r>
            <a:endParaRPr lang="en-US" altLang="ko-KR" sz="2400" dirty="0" smtClean="0">
              <a:ea typeface="굴림" pitchFamily="34" charset="-127"/>
            </a:endParaRPr>
          </a:p>
          <a:p>
            <a:pPr eaLnBrk="1" hangingPunct="1">
              <a:lnSpc>
                <a:spcPct val="80000"/>
              </a:lnSpc>
            </a:pPr>
            <a:endParaRPr lang="en-US" altLang="ko-KR" sz="2400" dirty="0" smtClean="0">
              <a:ea typeface="굴림" pitchFamily="34" charset="-127"/>
            </a:endParaRPr>
          </a:p>
          <a:p>
            <a:pPr algn="r" rtl="1" eaLnBrk="1" hangingPunct="1">
              <a:lnSpc>
                <a:spcPct val="80000"/>
              </a:lnSpc>
            </a:pPr>
            <a:endParaRPr lang="fa-IR" altLang="ko-KR" sz="2400" dirty="0" smtClean="0"/>
          </a:p>
          <a:p>
            <a:pPr algn="r" rtl="1" eaLnBrk="1" hangingPunct="1">
              <a:lnSpc>
                <a:spcPct val="80000"/>
              </a:lnSpc>
            </a:pPr>
            <a:r>
              <a:rPr lang="fa-IR" altLang="ko-KR" sz="2400" dirty="0" smtClean="0"/>
              <a:t>شيفت منطقي به چپ:</a:t>
            </a:r>
            <a:endParaRPr lang="en-US" altLang="ko-KR" sz="2400" dirty="0" smtClean="0">
              <a:ea typeface="굴림" pitchFamily="34" charset="-127"/>
            </a:endParaRPr>
          </a:p>
          <a:p>
            <a:pPr algn="r" rtl="1" eaLnBrk="1" hangingPunct="1">
              <a:lnSpc>
                <a:spcPct val="80000"/>
              </a:lnSpc>
            </a:pPr>
            <a:endParaRPr lang="en-US" altLang="ko-KR" sz="2400" dirty="0" smtClean="0">
              <a:ea typeface="굴림" pitchFamily="34" charset="-127"/>
            </a:endParaRPr>
          </a:p>
          <a:p>
            <a:pPr eaLnBrk="1" hangingPunct="1">
              <a:lnSpc>
                <a:spcPct val="80000"/>
              </a:lnSpc>
            </a:pPr>
            <a:endParaRPr lang="en-US" altLang="ko-KR" sz="2400" dirty="0" smtClean="0">
              <a:ea typeface="굴림" pitchFamily="34" charset="-127"/>
            </a:endParaRPr>
          </a:p>
          <a:p>
            <a:pPr eaLnBrk="1" hangingPunct="1">
              <a:lnSpc>
                <a:spcPct val="80000"/>
              </a:lnSpc>
            </a:pPr>
            <a:endParaRPr lang="en-US" altLang="ko-KR" sz="2400" dirty="0" smtClean="0">
              <a:ea typeface="굴림" pitchFamily="34" charset="-127"/>
            </a:endParaRPr>
          </a:p>
          <a:p>
            <a:pPr eaLnBrk="1" hangingPunct="1">
              <a:lnSpc>
                <a:spcPct val="80000"/>
              </a:lnSpc>
            </a:pPr>
            <a:endParaRPr lang="en-US" altLang="ko-KR" sz="2400" dirty="0" smtClean="0">
              <a:ea typeface="굴림" pitchFamily="34" charset="-127"/>
            </a:endParaRPr>
          </a:p>
          <a:p>
            <a:pPr algn="r" rtl="1" eaLnBrk="1" hangingPunct="1">
              <a:lnSpc>
                <a:spcPct val="80000"/>
              </a:lnSpc>
            </a:pPr>
            <a:r>
              <a:rPr lang="fa-IR" altLang="ko-KR" sz="2400" dirty="0" smtClean="0"/>
              <a:t>در زبان انتقال ثبات از علائم زير استفاده مي شود:</a:t>
            </a:r>
            <a:endParaRPr lang="en-US" altLang="ko-KR" sz="2400" dirty="0" smtClean="0">
              <a:ea typeface="굴림" pitchFamily="34" charset="-127"/>
            </a:endParaRPr>
          </a:p>
          <a:p>
            <a:pPr lvl="1" eaLnBrk="1" hangingPunct="1">
              <a:lnSpc>
                <a:spcPct val="80000"/>
              </a:lnSpc>
            </a:pPr>
            <a:r>
              <a:rPr lang="en-US" altLang="ko-KR" sz="2000" i="1" dirty="0" err="1" smtClean="0">
                <a:ea typeface="굴림" pitchFamily="34" charset="-127"/>
              </a:rPr>
              <a:t>shl</a:t>
            </a:r>
            <a:r>
              <a:rPr lang="en-US" altLang="ko-KR" sz="2000" dirty="0" smtClean="0">
                <a:ea typeface="굴림" pitchFamily="34" charset="-127"/>
              </a:rPr>
              <a:t>  	</a:t>
            </a:r>
            <a:r>
              <a:rPr lang="fa-IR" altLang="ko-KR" sz="2000" dirty="0" smtClean="0"/>
              <a:t>شيفت منطقي به چپ</a:t>
            </a:r>
            <a:endParaRPr lang="en-US" altLang="ko-KR" sz="2000" dirty="0" smtClean="0">
              <a:ea typeface="굴림" pitchFamily="34" charset="-127"/>
            </a:endParaRPr>
          </a:p>
          <a:p>
            <a:pPr lvl="1" eaLnBrk="1" hangingPunct="1">
              <a:lnSpc>
                <a:spcPct val="80000"/>
              </a:lnSpc>
            </a:pPr>
            <a:r>
              <a:rPr lang="en-US" altLang="ko-KR" sz="2000" i="1" dirty="0" err="1" smtClean="0">
                <a:ea typeface="굴림" pitchFamily="34" charset="-127"/>
              </a:rPr>
              <a:t>shr</a:t>
            </a:r>
            <a:r>
              <a:rPr lang="en-US" altLang="ko-KR" sz="2000" dirty="0" smtClean="0">
                <a:ea typeface="굴림" pitchFamily="34" charset="-127"/>
              </a:rPr>
              <a:t>	 </a:t>
            </a:r>
            <a:r>
              <a:rPr lang="fa-IR" altLang="ko-KR" sz="2000" dirty="0" smtClean="0"/>
              <a:t>شيفت منطقي به راست</a:t>
            </a:r>
            <a:r>
              <a:rPr lang="en-US" altLang="ko-KR" sz="2000" dirty="0" smtClean="0">
                <a:ea typeface="굴림" pitchFamily="34" charset="-127"/>
              </a:rPr>
              <a:t> 	</a:t>
            </a:r>
          </a:p>
          <a:p>
            <a:pPr lvl="1" algn="r" rtl="1" eaLnBrk="1" hangingPunct="1">
              <a:lnSpc>
                <a:spcPct val="80000"/>
              </a:lnSpc>
            </a:pPr>
            <a:r>
              <a:rPr lang="fa-IR" altLang="ko-KR" sz="2000" dirty="0" smtClean="0"/>
              <a:t>مثال:</a:t>
            </a:r>
            <a:endParaRPr lang="en-US" altLang="ko-KR" sz="2000" dirty="0" smtClean="0">
              <a:ea typeface="굴림" pitchFamily="34" charset="-127"/>
            </a:endParaRPr>
          </a:p>
          <a:p>
            <a:pPr lvl="2" algn="r" rtl="1" eaLnBrk="1" hangingPunct="1">
              <a:lnSpc>
                <a:spcPct val="80000"/>
              </a:lnSpc>
            </a:pPr>
            <a:r>
              <a:rPr lang="en-US" altLang="ko-KR" sz="1800" dirty="0" smtClean="0">
                <a:ea typeface="굴림" pitchFamily="34" charset="-127"/>
              </a:rPr>
              <a:t>R2 </a:t>
            </a:r>
            <a:r>
              <a:rPr lang="en-US" altLang="ko-KR" sz="1800" dirty="0" smtClean="0">
                <a:ea typeface="굴림" pitchFamily="34" charset="-127"/>
                <a:sym typeface="Symbol" pitchFamily="18" charset="2"/>
              </a:rPr>
              <a:t> </a:t>
            </a:r>
            <a:r>
              <a:rPr lang="en-US" altLang="ko-KR" sz="1800" i="1" dirty="0" err="1" smtClean="0">
                <a:ea typeface="굴림" pitchFamily="34" charset="-127"/>
                <a:sym typeface="Symbol" pitchFamily="18" charset="2"/>
              </a:rPr>
              <a:t>shr</a:t>
            </a:r>
            <a:r>
              <a:rPr lang="en-US" altLang="ko-KR" sz="1800" dirty="0" smtClean="0">
                <a:ea typeface="굴림" pitchFamily="34" charset="-127"/>
                <a:sym typeface="Symbol" pitchFamily="18" charset="2"/>
              </a:rPr>
              <a:t> R2</a:t>
            </a:r>
          </a:p>
          <a:p>
            <a:pPr lvl="2" algn="r" rtl="1" eaLnBrk="1" hangingPunct="1">
              <a:lnSpc>
                <a:spcPct val="80000"/>
              </a:lnSpc>
            </a:pPr>
            <a:r>
              <a:rPr lang="en-US" altLang="ko-KR" sz="1800" dirty="0" smtClean="0">
                <a:ea typeface="굴림" pitchFamily="34" charset="-127"/>
                <a:sym typeface="Symbol" pitchFamily="18" charset="2"/>
              </a:rPr>
              <a:t>R3  </a:t>
            </a:r>
            <a:r>
              <a:rPr lang="en-US" altLang="ko-KR" sz="1800" i="1" dirty="0" err="1" smtClean="0">
                <a:ea typeface="굴림" pitchFamily="34" charset="-127"/>
                <a:sym typeface="Symbol" pitchFamily="18" charset="2"/>
              </a:rPr>
              <a:t>shl</a:t>
            </a:r>
            <a:r>
              <a:rPr lang="en-US" altLang="ko-KR" sz="1800" dirty="0" smtClean="0">
                <a:ea typeface="굴림" pitchFamily="34" charset="-127"/>
                <a:sym typeface="Symbol" pitchFamily="18" charset="2"/>
              </a:rPr>
              <a:t> R3</a:t>
            </a:r>
          </a:p>
          <a:p>
            <a:pPr lvl="2" eaLnBrk="1" hangingPunct="1">
              <a:lnSpc>
                <a:spcPct val="80000"/>
              </a:lnSpc>
            </a:pPr>
            <a:endParaRPr lang="en-US" altLang="ko-KR" sz="1800" dirty="0" smtClean="0">
              <a:ea typeface="굴림" pitchFamily="34" charset="-127"/>
              <a:sym typeface="Symbol" pitchFamily="18" charset="2"/>
            </a:endParaRP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908175" y="1477963"/>
            <a:ext cx="6557963" cy="700087"/>
            <a:chOff x="1202" y="1117"/>
            <a:chExt cx="4131" cy="441"/>
          </a:xfrm>
        </p:grpSpPr>
        <p:sp>
          <p:nvSpPr>
            <p:cNvPr id="147481" name="Rectangle 5"/>
            <p:cNvSpPr>
              <a:spLocks noChangeArrowheads="1"/>
            </p:cNvSpPr>
            <p:nvPr/>
          </p:nvSpPr>
          <p:spPr bwMode="auto">
            <a:xfrm>
              <a:off x="1701" y="1285"/>
              <a:ext cx="227" cy="273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7482" name="Line 6"/>
            <p:cNvSpPr>
              <a:spLocks noChangeShapeType="1"/>
            </p:cNvSpPr>
            <p:nvPr/>
          </p:nvSpPr>
          <p:spPr bwMode="auto">
            <a:xfrm>
              <a:off x="1928" y="1421"/>
              <a:ext cx="227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47483" name="Rectangle 7"/>
            <p:cNvSpPr>
              <a:spLocks noChangeArrowheads="1"/>
            </p:cNvSpPr>
            <p:nvPr/>
          </p:nvSpPr>
          <p:spPr bwMode="auto">
            <a:xfrm>
              <a:off x="2155" y="1285"/>
              <a:ext cx="227" cy="273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7484" name="Line 8"/>
            <p:cNvSpPr>
              <a:spLocks noChangeShapeType="1"/>
            </p:cNvSpPr>
            <p:nvPr/>
          </p:nvSpPr>
          <p:spPr bwMode="auto">
            <a:xfrm>
              <a:off x="2382" y="1421"/>
              <a:ext cx="227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47485" name="Rectangle 9"/>
            <p:cNvSpPr>
              <a:spLocks noChangeArrowheads="1"/>
            </p:cNvSpPr>
            <p:nvPr/>
          </p:nvSpPr>
          <p:spPr bwMode="auto">
            <a:xfrm>
              <a:off x="2609" y="1285"/>
              <a:ext cx="227" cy="273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7486" name="Line 10"/>
            <p:cNvSpPr>
              <a:spLocks noChangeShapeType="1"/>
            </p:cNvSpPr>
            <p:nvPr/>
          </p:nvSpPr>
          <p:spPr bwMode="auto">
            <a:xfrm>
              <a:off x="2836" y="1421"/>
              <a:ext cx="227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47487" name="Rectangle 11"/>
            <p:cNvSpPr>
              <a:spLocks noChangeArrowheads="1"/>
            </p:cNvSpPr>
            <p:nvPr/>
          </p:nvSpPr>
          <p:spPr bwMode="auto">
            <a:xfrm>
              <a:off x="3063" y="1285"/>
              <a:ext cx="227" cy="273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7488" name="Line 12"/>
            <p:cNvSpPr>
              <a:spLocks noChangeShapeType="1"/>
            </p:cNvSpPr>
            <p:nvPr/>
          </p:nvSpPr>
          <p:spPr bwMode="auto">
            <a:xfrm>
              <a:off x="3290" y="1421"/>
              <a:ext cx="227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47489" name="Rectangle 13"/>
            <p:cNvSpPr>
              <a:spLocks noChangeArrowheads="1"/>
            </p:cNvSpPr>
            <p:nvPr/>
          </p:nvSpPr>
          <p:spPr bwMode="auto">
            <a:xfrm>
              <a:off x="3517" y="1285"/>
              <a:ext cx="227" cy="273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7490" name="Line 14"/>
            <p:cNvSpPr>
              <a:spLocks noChangeShapeType="1"/>
            </p:cNvSpPr>
            <p:nvPr/>
          </p:nvSpPr>
          <p:spPr bwMode="auto">
            <a:xfrm>
              <a:off x="3744" y="1421"/>
              <a:ext cx="227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47491" name="Rectangle 15"/>
            <p:cNvSpPr>
              <a:spLocks noChangeArrowheads="1"/>
            </p:cNvSpPr>
            <p:nvPr/>
          </p:nvSpPr>
          <p:spPr bwMode="auto">
            <a:xfrm>
              <a:off x="3971" y="1285"/>
              <a:ext cx="227" cy="273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7492" name="Line 16"/>
            <p:cNvSpPr>
              <a:spLocks noChangeShapeType="1"/>
            </p:cNvSpPr>
            <p:nvPr/>
          </p:nvSpPr>
          <p:spPr bwMode="auto">
            <a:xfrm>
              <a:off x="4198" y="1421"/>
              <a:ext cx="227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47493" name="Rectangle 17"/>
            <p:cNvSpPr>
              <a:spLocks noChangeArrowheads="1"/>
            </p:cNvSpPr>
            <p:nvPr/>
          </p:nvSpPr>
          <p:spPr bwMode="auto">
            <a:xfrm>
              <a:off x="4425" y="1285"/>
              <a:ext cx="227" cy="273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7494" name="Line 18"/>
            <p:cNvSpPr>
              <a:spLocks noChangeShapeType="1"/>
            </p:cNvSpPr>
            <p:nvPr/>
          </p:nvSpPr>
          <p:spPr bwMode="auto">
            <a:xfrm>
              <a:off x="4652" y="1421"/>
              <a:ext cx="227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47495" name="Rectangle 19"/>
            <p:cNvSpPr>
              <a:spLocks noChangeArrowheads="1"/>
            </p:cNvSpPr>
            <p:nvPr/>
          </p:nvSpPr>
          <p:spPr bwMode="auto">
            <a:xfrm>
              <a:off x="4879" y="1285"/>
              <a:ext cx="227" cy="273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7496" name="Line 20"/>
            <p:cNvSpPr>
              <a:spLocks noChangeShapeType="1"/>
            </p:cNvSpPr>
            <p:nvPr/>
          </p:nvSpPr>
          <p:spPr bwMode="auto">
            <a:xfrm>
              <a:off x="5106" y="1421"/>
              <a:ext cx="227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47497" name="Line 21"/>
            <p:cNvSpPr>
              <a:spLocks noChangeShapeType="1"/>
            </p:cNvSpPr>
            <p:nvPr/>
          </p:nvSpPr>
          <p:spPr bwMode="auto">
            <a:xfrm>
              <a:off x="1474" y="1421"/>
              <a:ext cx="227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47498" name="Line 22"/>
            <p:cNvSpPr>
              <a:spLocks noChangeShapeType="1"/>
            </p:cNvSpPr>
            <p:nvPr/>
          </p:nvSpPr>
          <p:spPr bwMode="auto">
            <a:xfrm flipH="1" flipV="1">
              <a:off x="1384" y="1285"/>
              <a:ext cx="90" cy="13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47499" name="Text Box 23"/>
            <p:cNvSpPr txBox="1">
              <a:spLocks noChangeArrowheads="1"/>
            </p:cNvSpPr>
            <p:nvPr/>
          </p:nvSpPr>
          <p:spPr bwMode="auto">
            <a:xfrm>
              <a:off x="1202" y="1117"/>
              <a:ext cx="196" cy="214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0" hangingPunct="0">
                <a:lnSpc>
                  <a:spcPct val="90000"/>
                </a:lnSpc>
              </a:pPr>
              <a:r>
                <a:rPr kumimoji="1" lang="en-US" altLang="ko-KR" b="1" u="none" dirty="0">
                  <a:solidFill>
                    <a:srgbClr val="FF0000"/>
                  </a:solidFill>
                  <a:ea typeface="굴림" pitchFamily="34" charset="-127"/>
                </a:rPr>
                <a:t>0</a:t>
              </a:r>
            </a:p>
          </p:txBody>
        </p:sp>
      </p:grpSp>
      <p:grpSp>
        <p:nvGrpSpPr>
          <p:cNvPr id="3" name="Group 24"/>
          <p:cNvGrpSpPr>
            <a:grpSpLocks/>
          </p:cNvGrpSpPr>
          <p:nvPr/>
        </p:nvGrpSpPr>
        <p:grpSpPr bwMode="auto">
          <a:xfrm>
            <a:off x="2335213" y="2740025"/>
            <a:ext cx="6507162" cy="720725"/>
            <a:chOff x="1471" y="1888"/>
            <a:chExt cx="4099" cy="454"/>
          </a:xfrm>
        </p:grpSpPr>
        <p:sp>
          <p:nvSpPr>
            <p:cNvPr id="147462" name="Rectangle 25"/>
            <p:cNvSpPr>
              <a:spLocks noChangeArrowheads="1"/>
            </p:cNvSpPr>
            <p:nvPr/>
          </p:nvSpPr>
          <p:spPr bwMode="auto">
            <a:xfrm flipH="1">
              <a:off x="1698" y="2069"/>
              <a:ext cx="227" cy="273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7463" name="Line 26"/>
            <p:cNvSpPr>
              <a:spLocks noChangeShapeType="1"/>
            </p:cNvSpPr>
            <p:nvPr/>
          </p:nvSpPr>
          <p:spPr bwMode="auto">
            <a:xfrm flipH="1">
              <a:off x="1925" y="2205"/>
              <a:ext cx="227" cy="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47464" name="Rectangle 27"/>
            <p:cNvSpPr>
              <a:spLocks noChangeArrowheads="1"/>
            </p:cNvSpPr>
            <p:nvPr/>
          </p:nvSpPr>
          <p:spPr bwMode="auto">
            <a:xfrm flipH="1">
              <a:off x="2152" y="2069"/>
              <a:ext cx="227" cy="273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7465" name="Line 28"/>
            <p:cNvSpPr>
              <a:spLocks noChangeShapeType="1"/>
            </p:cNvSpPr>
            <p:nvPr/>
          </p:nvSpPr>
          <p:spPr bwMode="auto">
            <a:xfrm flipH="1">
              <a:off x="2379" y="2205"/>
              <a:ext cx="227" cy="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47466" name="Rectangle 29"/>
            <p:cNvSpPr>
              <a:spLocks noChangeArrowheads="1"/>
            </p:cNvSpPr>
            <p:nvPr/>
          </p:nvSpPr>
          <p:spPr bwMode="auto">
            <a:xfrm flipH="1">
              <a:off x="2606" y="2069"/>
              <a:ext cx="227" cy="273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7467" name="Line 30"/>
            <p:cNvSpPr>
              <a:spLocks noChangeShapeType="1"/>
            </p:cNvSpPr>
            <p:nvPr/>
          </p:nvSpPr>
          <p:spPr bwMode="auto">
            <a:xfrm flipH="1">
              <a:off x="2833" y="2205"/>
              <a:ext cx="227" cy="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47468" name="Rectangle 31"/>
            <p:cNvSpPr>
              <a:spLocks noChangeArrowheads="1"/>
            </p:cNvSpPr>
            <p:nvPr/>
          </p:nvSpPr>
          <p:spPr bwMode="auto">
            <a:xfrm flipH="1">
              <a:off x="3060" y="2069"/>
              <a:ext cx="227" cy="273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7469" name="Line 32"/>
            <p:cNvSpPr>
              <a:spLocks noChangeShapeType="1"/>
            </p:cNvSpPr>
            <p:nvPr/>
          </p:nvSpPr>
          <p:spPr bwMode="auto">
            <a:xfrm flipH="1">
              <a:off x="3287" y="2205"/>
              <a:ext cx="227" cy="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47470" name="Rectangle 33"/>
            <p:cNvSpPr>
              <a:spLocks noChangeArrowheads="1"/>
            </p:cNvSpPr>
            <p:nvPr/>
          </p:nvSpPr>
          <p:spPr bwMode="auto">
            <a:xfrm flipH="1">
              <a:off x="3514" y="2069"/>
              <a:ext cx="227" cy="273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7471" name="Line 34"/>
            <p:cNvSpPr>
              <a:spLocks noChangeShapeType="1"/>
            </p:cNvSpPr>
            <p:nvPr/>
          </p:nvSpPr>
          <p:spPr bwMode="auto">
            <a:xfrm flipH="1">
              <a:off x="3741" y="2205"/>
              <a:ext cx="227" cy="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47472" name="Rectangle 35"/>
            <p:cNvSpPr>
              <a:spLocks noChangeArrowheads="1"/>
            </p:cNvSpPr>
            <p:nvPr/>
          </p:nvSpPr>
          <p:spPr bwMode="auto">
            <a:xfrm flipH="1">
              <a:off x="3968" y="2069"/>
              <a:ext cx="227" cy="273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7473" name="Line 36"/>
            <p:cNvSpPr>
              <a:spLocks noChangeShapeType="1"/>
            </p:cNvSpPr>
            <p:nvPr/>
          </p:nvSpPr>
          <p:spPr bwMode="auto">
            <a:xfrm flipH="1">
              <a:off x="4195" y="2205"/>
              <a:ext cx="227" cy="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47474" name="Rectangle 37"/>
            <p:cNvSpPr>
              <a:spLocks noChangeArrowheads="1"/>
            </p:cNvSpPr>
            <p:nvPr/>
          </p:nvSpPr>
          <p:spPr bwMode="auto">
            <a:xfrm flipH="1">
              <a:off x="4422" y="2069"/>
              <a:ext cx="227" cy="273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7475" name="Line 38"/>
            <p:cNvSpPr>
              <a:spLocks noChangeShapeType="1"/>
            </p:cNvSpPr>
            <p:nvPr/>
          </p:nvSpPr>
          <p:spPr bwMode="auto">
            <a:xfrm flipH="1">
              <a:off x="4649" y="2205"/>
              <a:ext cx="227" cy="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47476" name="Rectangle 39"/>
            <p:cNvSpPr>
              <a:spLocks noChangeArrowheads="1"/>
            </p:cNvSpPr>
            <p:nvPr/>
          </p:nvSpPr>
          <p:spPr bwMode="auto">
            <a:xfrm flipH="1">
              <a:off x="4876" y="2069"/>
              <a:ext cx="227" cy="273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7477" name="Line 40"/>
            <p:cNvSpPr>
              <a:spLocks noChangeShapeType="1"/>
            </p:cNvSpPr>
            <p:nvPr/>
          </p:nvSpPr>
          <p:spPr bwMode="auto">
            <a:xfrm flipH="1">
              <a:off x="5102" y="2205"/>
              <a:ext cx="227" cy="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47478" name="Line 41"/>
            <p:cNvSpPr>
              <a:spLocks noChangeShapeType="1"/>
            </p:cNvSpPr>
            <p:nvPr/>
          </p:nvSpPr>
          <p:spPr bwMode="auto">
            <a:xfrm flipH="1">
              <a:off x="1471" y="2205"/>
              <a:ext cx="227" cy="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47479" name="Line 42"/>
            <p:cNvSpPr>
              <a:spLocks noChangeShapeType="1"/>
            </p:cNvSpPr>
            <p:nvPr/>
          </p:nvSpPr>
          <p:spPr bwMode="auto">
            <a:xfrm flipV="1">
              <a:off x="5329" y="2114"/>
              <a:ext cx="91" cy="9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47480" name="Rectangle 43"/>
            <p:cNvSpPr>
              <a:spLocks noChangeArrowheads="1"/>
            </p:cNvSpPr>
            <p:nvPr/>
          </p:nvSpPr>
          <p:spPr bwMode="auto">
            <a:xfrm>
              <a:off x="5374" y="1888"/>
              <a:ext cx="196" cy="214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0" hangingPunct="0">
                <a:lnSpc>
                  <a:spcPct val="90000"/>
                </a:lnSpc>
              </a:pPr>
              <a:r>
                <a:rPr kumimoji="1" lang="en-US" altLang="ko-KR" b="1" u="none" dirty="0">
                  <a:solidFill>
                    <a:srgbClr val="FF0000"/>
                  </a:solidFill>
                  <a:ea typeface="굴림" pitchFamily="34" charset="-127"/>
                </a:rPr>
                <a:t>0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2"/>
          <p:cNvSpPr>
            <a:spLocks noGrp="1" noChangeArrowheads="1"/>
          </p:cNvSpPr>
          <p:nvPr>
            <p:ph type="title"/>
          </p:nvPr>
        </p:nvSpPr>
        <p:spPr>
          <a:xfrm>
            <a:off x="452438" y="414338"/>
            <a:ext cx="8207375" cy="543739"/>
          </a:xfrm>
          <a:noFill/>
        </p:spPr>
        <p:txBody>
          <a:bodyPr lIns="63500" tIns="25400" rIns="63500" bIns="25400" anchor="t">
            <a:spAutoFit/>
          </a:bodyPr>
          <a:lstStyle/>
          <a:p>
            <a:pPr eaLnBrk="1" hangingPunct="1"/>
            <a:r>
              <a:rPr lang="fa-IR" altLang="ko-KR" sz="3200" dirty="0" smtClean="0">
                <a:solidFill>
                  <a:srgbClr val="FF0000"/>
                </a:solidFill>
                <a:cs typeface="B Titr" pitchFamily="2" charset="-78"/>
              </a:rPr>
              <a:t>شيفت چرخشي</a:t>
            </a:r>
            <a:endParaRPr lang="en-US" altLang="ko-KR" sz="3200" dirty="0" smtClean="0">
              <a:solidFill>
                <a:srgbClr val="FF0000"/>
              </a:solidFill>
              <a:ea typeface="굴림" pitchFamily="34" charset="-127"/>
              <a:cs typeface="B Titr" pitchFamily="2" charset="-78"/>
            </a:endParaRPr>
          </a:p>
        </p:txBody>
      </p:sp>
      <p:sp>
        <p:nvSpPr>
          <p:cNvPr id="148483" name="Rectangle 3"/>
          <p:cNvSpPr>
            <a:spLocks noGrp="1" noChangeArrowheads="1"/>
          </p:cNvSpPr>
          <p:nvPr>
            <p:ph idx="1"/>
          </p:nvPr>
        </p:nvSpPr>
        <p:spPr>
          <a:xfrm>
            <a:off x="476250" y="914400"/>
            <a:ext cx="7989888" cy="5661025"/>
          </a:xfrm>
          <a:noFill/>
        </p:spPr>
        <p:txBody>
          <a:bodyPr>
            <a:normAutofit fontScale="92500" lnSpcReduction="20000"/>
          </a:bodyPr>
          <a:lstStyle/>
          <a:p>
            <a:pPr algn="r" rtl="1" eaLnBrk="1" hangingPunct="1"/>
            <a:r>
              <a:rPr lang="fa-IR" altLang="ko-KR" sz="2000" dirty="0" smtClean="0"/>
              <a:t>در شيفت چرخشي بيت ورودي سريال، بيت خروجي از سمت ديگر ثبات است.</a:t>
            </a:r>
            <a:endParaRPr lang="en-US" altLang="ko-KR" sz="2000" dirty="0" smtClean="0">
              <a:ea typeface="굴림" pitchFamily="34" charset="-127"/>
            </a:endParaRPr>
          </a:p>
          <a:p>
            <a:pPr eaLnBrk="1" hangingPunct="1"/>
            <a:endParaRPr lang="en-US" altLang="ko-KR" sz="2000" dirty="0" smtClean="0">
              <a:ea typeface="굴림" pitchFamily="34" charset="-127"/>
            </a:endParaRPr>
          </a:p>
          <a:p>
            <a:pPr algn="r" rtl="1" eaLnBrk="1" hangingPunct="1"/>
            <a:r>
              <a:rPr lang="fa-IR" altLang="ko-KR" sz="2000" dirty="0" smtClean="0"/>
              <a:t>شيفت چرخشي به راست:</a:t>
            </a:r>
            <a:endParaRPr lang="en-US" altLang="ko-KR" sz="2000" dirty="0" smtClean="0">
              <a:ea typeface="굴림" pitchFamily="34" charset="-127"/>
            </a:endParaRPr>
          </a:p>
          <a:p>
            <a:pPr eaLnBrk="1" hangingPunct="1"/>
            <a:endParaRPr lang="en-US" altLang="ko-KR" sz="2000" dirty="0" smtClean="0">
              <a:ea typeface="굴림" pitchFamily="34" charset="-127"/>
            </a:endParaRPr>
          </a:p>
          <a:p>
            <a:pPr eaLnBrk="1" hangingPunct="1"/>
            <a:endParaRPr lang="en-US" altLang="ko-KR" sz="2000" dirty="0" smtClean="0">
              <a:ea typeface="굴림" pitchFamily="34" charset="-127"/>
            </a:endParaRPr>
          </a:p>
          <a:p>
            <a:pPr eaLnBrk="1" hangingPunct="1"/>
            <a:endParaRPr lang="en-US" altLang="ko-KR" sz="2000" dirty="0" smtClean="0">
              <a:ea typeface="굴림" pitchFamily="34" charset="-127"/>
            </a:endParaRPr>
          </a:p>
          <a:p>
            <a:pPr algn="r" rtl="1" eaLnBrk="1" hangingPunct="1"/>
            <a:r>
              <a:rPr lang="fa-IR" altLang="ko-KR" sz="2000" dirty="0" smtClean="0"/>
              <a:t>شيفت چرخشي به چپ:</a:t>
            </a:r>
            <a:endParaRPr lang="en-US" altLang="ko-KR" sz="2000" dirty="0" smtClean="0">
              <a:ea typeface="굴림" pitchFamily="34" charset="-127"/>
            </a:endParaRPr>
          </a:p>
          <a:p>
            <a:pPr eaLnBrk="1" hangingPunct="1"/>
            <a:endParaRPr lang="en-US" altLang="ko-KR" sz="2000" dirty="0" smtClean="0">
              <a:ea typeface="굴림" pitchFamily="34" charset="-127"/>
            </a:endParaRPr>
          </a:p>
          <a:p>
            <a:pPr eaLnBrk="1" hangingPunct="1"/>
            <a:endParaRPr lang="en-US" altLang="ko-KR" sz="2000" dirty="0" smtClean="0">
              <a:ea typeface="굴림" pitchFamily="34" charset="-127"/>
            </a:endParaRPr>
          </a:p>
          <a:p>
            <a:pPr eaLnBrk="1" hangingPunct="1"/>
            <a:endParaRPr lang="en-US" altLang="ko-KR" sz="2000" dirty="0" smtClean="0">
              <a:ea typeface="굴림" pitchFamily="34" charset="-127"/>
            </a:endParaRPr>
          </a:p>
          <a:p>
            <a:pPr eaLnBrk="1" hangingPunct="1"/>
            <a:endParaRPr lang="en-US" altLang="ko-KR" sz="2000" dirty="0" smtClean="0">
              <a:ea typeface="굴림" pitchFamily="34" charset="-127"/>
            </a:endParaRPr>
          </a:p>
          <a:p>
            <a:pPr algn="r" rtl="1" eaLnBrk="1" hangingPunct="1"/>
            <a:r>
              <a:rPr lang="fa-IR" altLang="ko-KR" sz="2000" dirty="0" smtClean="0"/>
              <a:t>در زبان انتقال ثبات از علائم زير استفاده مي شود:</a:t>
            </a:r>
            <a:endParaRPr lang="en-US" altLang="ko-KR" sz="2000" dirty="0" smtClean="0">
              <a:ea typeface="굴림" pitchFamily="34" charset="-127"/>
            </a:endParaRPr>
          </a:p>
          <a:p>
            <a:pPr lvl="1" eaLnBrk="1" hangingPunct="1"/>
            <a:r>
              <a:rPr lang="en-US" altLang="ko-KR" sz="1800" i="1" dirty="0" err="1" smtClean="0">
                <a:ea typeface="굴림" pitchFamily="34" charset="-127"/>
              </a:rPr>
              <a:t>cil</a:t>
            </a:r>
            <a:r>
              <a:rPr lang="en-US" altLang="ko-KR" sz="1800" dirty="0" smtClean="0">
                <a:ea typeface="굴림" pitchFamily="34" charset="-127"/>
              </a:rPr>
              <a:t>  	 </a:t>
            </a:r>
            <a:r>
              <a:rPr lang="fa-IR" altLang="ko-KR" sz="1800" dirty="0" smtClean="0"/>
              <a:t>شيفت چرخشي به چپ</a:t>
            </a:r>
            <a:endParaRPr lang="en-US" altLang="ko-KR" sz="1800" dirty="0" smtClean="0">
              <a:ea typeface="굴림" pitchFamily="34" charset="-127"/>
            </a:endParaRPr>
          </a:p>
          <a:p>
            <a:pPr lvl="1" eaLnBrk="1" hangingPunct="1"/>
            <a:r>
              <a:rPr lang="en-US" altLang="ko-KR" sz="1800" i="1" dirty="0" smtClean="0">
                <a:ea typeface="굴림" pitchFamily="34" charset="-127"/>
              </a:rPr>
              <a:t>cir</a:t>
            </a:r>
            <a:r>
              <a:rPr lang="en-US" altLang="ko-KR" sz="1800" dirty="0" smtClean="0">
                <a:ea typeface="굴림" pitchFamily="34" charset="-127"/>
              </a:rPr>
              <a:t>	 </a:t>
            </a:r>
            <a:r>
              <a:rPr lang="fa-IR" altLang="ko-KR" sz="1800" dirty="0" smtClean="0"/>
              <a:t>شيفت چرخشي به راست</a:t>
            </a:r>
            <a:r>
              <a:rPr lang="en-US" altLang="ko-KR" sz="1800" dirty="0" smtClean="0">
                <a:ea typeface="굴림" pitchFamily="34" charset="-127"/>
              </a:rPr>
              <a:t> 	</a:t>
            </a:r>
          </a:p>
          <a:p>
            <a:pPr lvl="1" algn="r" rtl="1" eaLnBrk="1" hangingPunct="1"/>
            <a:r>
              <a:rPr lang="fa-IR" altLang="ko-KR" sz="1800" dirty="0" smtClean="0"/>
              <a:t>مثال:</a:t>
            </a:r>
            <a:endParaRPr lang="en-US" altLang="ko-KR" sz="1800" dirty="0" smtClean="0">
              <a:ea typeface="굴림" pitchFamily="34" charset="-127"/>
            </a:endParaRPr>
          </a:p>
          <a:p>
            <a:pPr lvl="2" algn="r" rtl="1" eaLnBrk="1" hangingPunct="1"/>
            <a:r>
              <a:rPr lang="en-US" altLang="ko-KR" sz="1600" dirty="0" smtClean="0">
                <a:ea typeface="굴림" pitchFamily="34" charset="-127"/>
              </a:rPr>
              <a:t>R2 </a:t>
            </a:r>
            <a:r>
              <a:rPr lang="en-US" altLang="ko-KR" sz="1600" dirty="0" smtClean="0">
                <a:ea typeface="굴림" pitchFamily="34" charset="-127"/>
                <a:sym typeface="Symbol" pitchFamily="18" charset="2"/>
              </a:rPr>
              <a:t> </a:t>
            </a:r>
            <a:r>
              <a:rPr lang="en-US" altLang="ko-KR" sz="1600" i="1" dirty="0" smtClean="0">
                <a:ea typeface="굴림" pitchFamily="34" charset="-127"/>
                <a:sym typeface="Symbol" pitchFamily="18" charset="2"/>
              </a:rPr>
              <a:t>cir</a:t>
            </a:r>
            <a:r>
              <a:rPr lang="en-US" altLang="ko-KR" sz="1600" dirty="0" smtClean="0">
                <a:ea typeface="굴림" pitchFamily="34" charset="-127"/>
                <a:sym typeface="Symbol" pitchFamily="18" charset="2"/>
              </a:rPr>
              <a:t> R2</a:t>
            </a:r>
          </a:p>
          <a:p>
            <a:pPr lvl="2" algn="r" rtl="1" eaLnBrk="1" hangingPunct="1"/>
            <a:r>
              <a:rPr lang="en-US" altLang="ko-KR" sz="1600" dirty="0" smtClean="0">
                <a:ea typeface="굴림" pitchFamily="34" charset="-127"/>
                <a:sym typeface="Symbol" pitchFamily="18" charset="2"/>
              </a:rPr>
              <a:t>R3  </a:t>
            </a:r>
            <a:r>
              <a:rPr lang="en-US" altLang="ko-KR" sz="1600" i="1" dirty="0" err="1" smtClean="0">
                <a:ea typeface="굴림" pitchFamily="34" charset="-127"/>
                <a:sym typeface="Symbol" pitchFamily="18" charset="2"/>
              </a:rPr>
              <a:t>cil</a:t>
            </a:r>
            <a:r>
              <a:rPr lang="en-US" altLang="ko-KR" sz="1600" dirty="0" smtClean="0">
                <a:ea typeface="굴림" pitchFamily="34" charset="-127"/>
                <a:sym typeface="Symbol" pitchFamily="18" charset="2"/>
              </a:rPr>
              <a:t> R3</a:t>
            </a:r>
          </a:p>
          <a:p>
            <a:pPr lvl="2" eaLnBrk="1" hangingPunct="1"/>
            <a:endParaRPr lang="en-US" altLang="ko-KR" sz="1600" dirty="0" smtClean="0">
              <a:ea typeface="굴림" pitchFamily="34" charset="-127"/>
              <a:sym typeface="Symbol" pitchFamily="18" charset="2"/>
            </a:endParaRP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733550" y="2046288"/>
            <a:ext cx="6126163" cy="623887"/>
            <a:chOff x="1474" y="1285"/>
            <a:chExt cx="3859" cy="393"/>
          </a:xfrm>
        </p:grpSpPr>
        <p:sp>
          <p:nvSpPr>
            <p:cNvPr id="148506" name="Rectangle 5"/>
            <p:cNvSpPr>
              <a:spLocks noChangeArrowheads="1"/>
            </p:cNvSpPr>
            <p:nvPr/>
          </p:nvSpPr>
          <p:spPr bwMode="auto">
            <a:xfrm>
              <a:off x="1701" y="1285"/>
              <a:ext cx="227" cy="273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8507" name="Line 6"/>
            <p:cNvSpPr>
              <a:spLocks noChangeShapeType="1"/>
            </p:cNvSpPr>
            <p:nvPr/>
          </p:nvSpPr>
          <p:spPr bwMode="auto">
            <a:xfrm>
              <a:off x="1928" y="1421"/>
              <a:ext cx="227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48508" name="Rectangle 7"/>
            <p:cNvSpPr>
              <a:spLocks noChangeArrowheads="1"/>
            </p:cNvSpPr>
            <p:nvPr/>
          </p:nvSpPr>
          <p:spPr bwMode="auto">
            <a:xfrm>
              <a:off x="2155" y="1285"/>
              <a:ext cx="227" cy="273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8509" name="Line 8"/>
            <p:cNvSpPr>
              <a:spLocks noChangeShapeType="1"/>
            </p:cNvSpPr>
            <p:nvPr/>
          </p:nvSpPr>
          <p:spPr bwMode="auto">
            <a:xfrm>
              <a:off x="2382" y="1421"/>
              <a:ext cx="227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48510" name="Rectangle 9"/>
            <p:cNvSpPr>
              <a:spLocks noChangeArrowheads="1"/>
            </p:cNvSpPr>
            <p:nvPr/>
          </p:nvSpPr>
          <p:spPr bwMode="auto">
            <a:xfrm>
              <a:off x="2609" y="1285"/>
              <a:ext cx="227" cy="273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8511" name="Line 10"/>
            <p:cNvSpPr>
              <a:spLocks noChangeShapeType="1"/>
            </p:cNvSpPr>
            <p:nvPr/>
          </p:nvSpPr>
          <p:spPr bwMode="auto">
            <a:xfrm>
              <a:off x="2836" y="1421"/>
              <a:ext cx="227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48512" name="Rectangle 11"/>
            <p:cNvSpPr>
              <a:spLocks noChangeArrowheads="1"/>
            </p:cNvSpPr>
            <p:nvPr/>
          </p:nvSpPr>
          <p:spPr bwMode="auto">
            <a:xfrm>
              <a:off x="3063" y="1285"/>
              <a:ext cx="227" cy="273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8513" name="Line 12"/>
            <p:cNvSpPr>
              <a:spLocks noChangeShapeType="1"/>
            </p:cNvSpPr>
            <p:nvPr/>
          </p:nvSpPr>
          <p:spPr bwMode="auto">
            <a:xfrm>
              <a:off x="3290" y="1421"/>
              <a:ext cx="227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48514" name="Rectangle 13"/>
            <p:cNvSpPr>
              <a:spLocks noChangeArrowheads="1"/>
            </p:cNvSpPr>
            <p:nvPr/>
          </p:nvSpPr>
          <p:spPr bwMode="auto">
            <a:xfrm>
              <a:off x="3517" y="1285"/>
              <a:ext cx="227" cy="273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8515" name="Line 14"/>
            <p:cNvSpPr>
              <a:spLocks noChangeShapeType="1"/>
            </p:cNvSpPr>
            <p:nvPr/>
          </p:nvSpPr>
          <p:spPr bwMode="auto">
            <a:xfrm>
              <a:off x="3744" y="1421"/>
              <a:ext cx="227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48516" name="Rectangle 15"/>
            <p:cNvSpPr>
              <a:spLocks noChangeArrowheads="1"/>
            </p:cNvSpPr>
            <p:nvPr/>
          </p:nvSpPr>
          <p:spPr bwMode="auto">
            <a:xfrm>
              <a:off x="3971" y="1285"/>
              <a:ext cx="227" cy="273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8517" name="Line 16"/>
            <p:cNvSpPr>
              <a:spLocks noChangeShapeType="1"/>
            </p:cNvSpPr>
            <p:nvPr/>
          </p:nvSpPr>
          <p:spPr bwMode="auto">
            <a:xfrm>
              <a:off x="4198" y="1421"/>
              <a:ext cx="227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48518" name="Rectangle 17"/>
            <p:cNvSpPr>
              <a:spLocks noChangeArrowheads="1"/>
            </p:cNvSpPr>
            <p:nvPr/>
          </p:nvSpPr>
          <p:spPr bwMode="auto">
            <a:xfrm>
              <a:off x="4425" y="1285"/>
              <a:ext cx="227" cy="273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8519" name="Line 18"/>
            <p:cNvSpPr>
              <a:spLocks noChangeShapeType="1"/>
            </p:cNvSpPr>
            <p:nvPr/>
          </p:nvSpPr>
          <p:spPr bwMode="auto">
            <a:xfrm>
              <a:off x="4652" y="1421"/>
              <a:ext cx="227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48520" name="Rectangle 19"/>
            <p:cNvSpPr>
              <a:spLocks noChangeArrowheads="1"/>
            </p:cNvSpPr>
            <p:nvPr/>
          </p:nvSpPr>
          <p:spPr bwMode="auto">
            <a:xfrm>
              <a:off x="4879" y="1285"/>
              <a:ext cx="227" cy="273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8521" name="Line 20"/>
            <p:cNvSpPr>
              <a:spLocks noChangeShapeType="1"/>
            </p:cNvSpPr>
            <p:nvPr/>
          </p:nvSpPr>
          <p:spPr bwMode="auto">
            <a:xfrm>
              <a:off x="5106" y="1421"/>
              <a:ext cx="227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48522" name="Line 21"/>
            <p:cNvSpPr>
              <a:spLocks noChangeShapeType="1"/>
            </p:cNvSpPr>
            <p:nvPr/>
          </p:nvSpPr>
          <p:spPr bwMode="auto">
            <a:xfrm>
              <a:off x="1474" y="1421"/>
              <a:ext cx="227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48523" name="Line 22"/>
            <p:cNvSpPr>
              <a:spLocks noChangeShapeType="1"/>
            </p:cNvSpPr>
            <p:nvPr/>
          </p:nvSpPr>
          <p:spPr bwMode="auto">
            <a:xfrm flipV="1">
              <a:off x="1478" y="1421"/>
              <a:ext cx="0" cy="25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48524" name="Line 23"/>
            <p:cNvSpPr>
              <a:spLocks noChangeShapeType="1"/>
            </p:cNvSpPr>
            <p:nvPr/>
          </p:nvSpPr>
          <p:spPr bwMode="auto">
            <a:xfrm flipV="1">
              <a:off x="5329" y="1429"/>
              <a:ext cx="0" cy="24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48525" name="Line 24"/>
            <p:cNvSpPr>
              <a:spLocks noChangeShapeType="1"/>
            </p:cNvSpPr>
            <p:nvPr/>
          </p:nvSpPr>
          <p:spPr bwMode="auto">
            <a:xfrm>
              <a:off x="1478" y="1678"/>
              <a:ext cx="3851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</p:grpSp>
      <p:grpSp>
        <p:nvGrpSpPr>
          <p:cNvPr id="3" name="Group 25"/>
          <p:cNvGrpSpPr>
            <a:grpSpLocks/>
          </p:cNvGrpSpPr>
          <p:nvPr/>
        </p:nvGrpSpPr>
        <p:grpSpPr bwMode="auto">
          <a:xfrm>
            <a:off x="1830388" y="3570288"/>
            <a:ext cx="6130925" cy="614362"/>
            <a:chOff x="1471" y="2069"/>
            <a:chExt cx="3862" cy="387"/>
          </a:xfrm>
        </p:grpSpPr>
        <p:sp>
          <p:nvSpPr>
            <p:cNvPr id="148486" name="Rectangle 26"/>
            <p:cNvSpPr>
              <a:spLocks noChangeArrowheads="1"/>
            </p:cNvSpPr>
            <p:nvPr/>
          </p:nvSpPr>
          <p:spPr bwMode="auto">
            <a:xfrm flipH="1">
              <a:off x="1698" y="2069"/>
              <a:ext cx="227" cy="273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8487" name="Line 27"/>
            <p:cNvSpPr>
              <a:spLocks noChangeShapeType="1"/>
            </p:cNvSpPr>
            <p:nvPr/>
          </p:nvSpPr>
          <p:spPr bwMode="auto">
            <a:xfrm flipH="1">
              <a:off x="1925" y="2205"/>
              <a:ext cx="227" cy="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48488" name="Rectangle 28"/>
            <p:cNvSpPr>
              <a:spLocks noChangeArrowheads="1"/>
            </p:cNvSpPr>
            <p:nvPr/>
          </p:nvSpPr>
          <p:spPr bwMode="auto">
            <a:xfrm flipH="1">
              <a:off x="2152" y="2069"/>
              <a:ext cx="227" cy="273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8489" name="Line 29"/>
            <p:cNvSpPr>
              <a:spLocks noChangeShapeType="1"/>
            </p:cNvSpPr>
            <p:nvPr/>
          </p:nvSpPr>
          <p:spPr bwMode="auto">
            <a:xfrm flipH="1">
              <a:off x="2379" y="2205"/>
              <a:ext cx="227" cy="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48490" name="Rectangle 30"/>
            <p:cNvSpPr>
              <a:spLocks noChangeArrowheads="1"/>
            </p:cNvSpPr>
            <p:nvPr/>
          </p:nvSpPr>
          <p:spPr bwMode="auto">
            <a:xfrm flipH="1">
              <a:off x="2606" y="2069"/>
              <a:ext cx="227" cy="273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8491" name="Line 31"/>
            <p:cNvSpPr>
              <a:spLocks noChangeShapeType="1"/>
            </p:cNvSpPr>
            <p:nvPr/>
          </p:nvSpPr>
          <p:spPr bwMode="auto">
            <a:xfrm flipH="1">
              <a:off x="2833" y="2205"/>
              <a:ext cx="227" cy="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48492" name="Rectangle 32"/>
            <p:cNvSpPr>
              <a:spLocks noChangeArrowheads="1"/>
            </p:cNvSpPr>
            <p:nvPr/>
          </p:nvSpPr>
          <p:spPr bwMode="auto">
            <a:xfrm flipH="1">
              <a:off x="3060" y="2069"/>
              <a:ext cx="227" cy="273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8493" name="Line 33"/>
            <p:cNvSpPr>
              <a:spLocks noChangeShapeType="1"/>
            </p:cNvSpPr>
            <p:nvPr/>
          </p:nvSpPr>
          <p:spPr bwMode="auto">
            <a:xfrm flipH="1">
              <a:off x="3287" y="2205"/>
              <a:ext cx="227" cy="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48494" name="Rectangle 34"/>
            <p:cNvSpPr>
              <a:spLocks noChangeArrowheads="1"/>
            </p:cNvSpPr>
            <p:nvPr/>
          </p:nvSpPr>
          <p:spPr bwMode="auto">
            <a:xfrm flipH="1">
              <a:off x="3514" y="2069"/>
              <a:ext cx="227" cy="273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8495" name="Line 35"/>
            <p:cNvSpPr>
              <a:spLocks noChangeShapeType="1"/>
            </p:cNvSpPr>
            <p:nvPr/>
          </p:nvSpPr>
          <p:spPr bwMode="auto">
            <a:xfrm flipH="1">
              <a:off x="3741" y="2205"/>
              <a:ext cx="227" cy="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48496" name="Rectangle 36"/>
            <p:cNvSpPr>
              <a:spLocks noChangeArrowheads="1"/>
            </p:cNvSpPr>
            <p:nvPr/>
          </p:nvSpPr>
          <p:spPr bwMode="auto">
            <a:xfrm flipH="1">
              <a:off x="3968" y="2069"/>
              <a:ext cx="227" cy="273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8497" name="Line 37"/>
            <p:cNvSpPr>
              <a:spLocks noChangeShapeType="1"/>
            </p:cNvSpPr>
            <p:nvPr/>
          </p:nvSpPr>
          <p:spPr bwMode="auto">
            <a:xfrm flipH="1">
              <a:off x="4195" y="2205"/>
              <a:ext cx="227" cy="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48498" name="Rectangle 38"/>
            <p:cNvSpPr>
              <a:spLocks noChangeArrowheads="1"/>
            </p:cNvSpPr>
            <p:nvPr/>
          </p:nvSpPr>
          <p:spPr bwMode="auto">
            <a:xfrm flipH="1">
              <a:off x="4422" y="2069"/>
              <a:ext cx="227" cy="273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8499" name="Line 39"/>
            <p:cNvSpPr>
              <a:spLocks noChangeShapeType="1"/>
            </p:cNvSpPr>
            <p:nvPr/>
          </p:nvSpPr>
          <p:spPr bwMode="auto">
            <a:xfrm flipH="1">
              <a:off x="4649" y="2205"/>
              <a:ext cx="227" cy="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48500" name="Rectangle 40"/>
            <p:cNvSpPr>
              <a:spLocks noChangeArrowheads="1"/>
            </p:cNvSpPr>
            <p:nvPr/>
          </p:nvSpPr>
          <p:spPr bwMode="auto">
            <a:xfrm flipH="1">
              <a:off x="4876" y="2069"/>
              <a:ext cx="227" cy="273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8501" name="Line 41"/>
            <p:cNvSpPr>
              <a:spLocks noChangeShapeType="1"/>
            </p:cNvSpPr>
            <p:nvPr/>
          </p:nvSpPr>
          <p:spPr bwMode="auto">
            <a:xfrm flipH="1">
              <a:off x="5102" y="2205"/>
              <a:ext cx="227" cy="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48502" name="Line 42"/>
            <p:cNvSpPr>
              <a:spLocks noChangeShapeType="1"/>
            </p:cNvSpPr>
            <p:nvPr/>
          </p:nvSpPr>
          <p:spPr bwMode="auto">
            <a:xfrm flipH="1">
              <a:off x="1471" y="2205"/>
              <a:ext cx="227" cy="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48503" name="Line 43"/>
            <p:cNvSpPr>
              <a:spLocks noChangeShapeType="1"/>
            </p:cNvSpPr>
            <p:nvPr/>
          </p:nvSpPr>
          <p:spPr bwMode="auto">
            <a:xfrm flipV="1">
              <a:off x="1482" y="2199"/>
              <a:ext cx="0" cy="25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48504" name="Line 44"/>
            <p:cNvSpPr>
              <a:spLocks noChangeShapeType="1"/>
            </p:cNvSpPr>
            <p:nvPr/>
          </p:nvSpPr>
          <p:spPr bwMode="auto">
            <a:xfrm flipV="1">
              <a:off x="5333" y="2207"/>
              <a:ext cx="0" cy="24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48505" name="Line 45"/>
            <p:cNvSpPr>
              <a:spLocks noChangeShapeType="1"/>
            </p:cNvSpPr>
            <p:nvPr/>
          </p:nvSpPr>
          <p:spPr bwMode="auto">
            <a:xfrm>
              <a:off x="1482" y="2456"/>
              <a:ext cx="3851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انتقال اطلاعات بين ثباتها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46237"/>
            <a:ext cx="8382000" cy="4526280"/>
          </a:xfrm>
        </p:spPr>
        <p:txBody>
          <a:bodyPr/>
          <a:lstStyle/>
          <a:p>
            <a:r>
              <a:rPr lang="fa-IR" dirty="0" smtClean="0"/>
              <a:t>يک سيستم ديجيتال متشکل است از تعدادي بلوکهاي ديجيتال، جهت انجام وظيفه خاص.</a:t>
            </a:r>
          </a:p>
          <a:p>
            <a:r>
              <a:rPr lang="fa-IR" dirty="0" smtClean="0"/>
              <a:t>عموما وظيفه يک سيستم ديجيتال، پردازش اطلاعات و داده‌ها مي‌باشد.</a:t>
            </a:r>
          </a:p>
          <a:p>
            <a:r>
              <a:rPr lang="fa-IR" dirty="0" smtClean="0"/>
              <a:t>رد و بدل اطلاعات بين رجيسترها، بوسيله دستوراتي به نام ”ريزدستور“ يا </a:t>
            </a:r>
            <a:r>
              <a:rPr lang="en-US" dirty="0" err="1" smtClean="0"/>
              <a:t>Microoperation</a:t>
            </a:r>
            <a:r>
              <a:rPr lang="fa-IR" dirty="0" smtClean="0"/>
              <a:t> انجام مي‌شود.</a:t>
            </a:r>
          </a:p>
          <a:p>
            <a:r>
              <a:rPr lang="fa-IR" dirty="0" smtClean="0"/>
              <a:t>µ</a:t>
            </a:r>
            <a:r>
              <a:rPr lang="en-US" dirty="0" smtClean="0"/>
              <a:t>-op:</a:t>
            </a:r>
            <a:r>
              <a:rPr lang="fa-IR" dirty="0" smtClean="0"/>
              <a:t> </a:t>
            </a:r>
            <a:r>
              <a:rPr lang="fa-IR" dirty="0"/>
              <a:t>دستوري </a:t>
            </a:r>
            <a:r>
              <a:rPr lang="fa-IR" dirty="0" smtClean="0"/>
              <a:t>است که در عرض يک پالس ساعت، روي اطلاعات يک يا چند رجيستر اجرا مي‌شود.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2"/>
          <p:cNvSpPr>
            <a:spLocks noGrp="1" noChangeArrowheads="1"/>
          </p:cNvSpPr>
          <p:nvPr>
            <p:ph type="title"/>
          </p:nvPr>
        </p:nvSpPr>
        <p:spPr>
          <a:xfrm>
            <a:off x="452438" y="414338"/>
            <a:ext cx="8207375" cy="543739"/>
          </a:xfrm>
          <a:noFill/>
        </p:spPr>
        <p:txBody>
          <a:bodyPr lIns="63500" tIns="25400" rIns="63500" bIns="25400" anchor="t">
            <a:spAutoFit/>
          </a:bodyPr>
          <a:lstStyle/>
          <a:p>
            <a:pPr eaLnBrk="1" hangingPunct="1"/>
            <a:r>
              <a:rPr lang="fa-IR" altLang="ko-KR" sz="3200" dirty="0" smtClean="0">
                <a:solidFill>
                  <a:srgbClr val="FF0000"/>
                </a:solidFill>
                <a:cs typeface="B Titr" pitchFamily="2" charset="-78"/>
              </a:rPr>
              <a:t>شيفت حسابي</a:t>
            </a:r>
            <a:endParaRPr lang="en-US" altLang="ko-KR" sz="3200" dirty="0" smtClean="0">
              <a:solidFill>
                <a:srgbClr val="FF0000"/>
              </a:solidFill>
              <a:ea typeface="굴림" pitchFamily="34" charset="-127"/>
              <a:cs typeface="B Titr" pitchFamily="2" charset="-78"/>
            </a:endParaRPr>
          </a:p>
        </p:txBody>
      </p:sp>
      <p:sp>
        <p:nvSpPr>
          <p:cNvPr id="149507" name="Rectangle 3"/>
          <p:cNvSpPr>
            <a:spLocks noGrp="1" noChangeArrowheads="1"/>
          </p:cNvSpPr>
          <p:nvPr>
            <p:ph idx="1"/>
          </p:nvPr>
        </p:nvSpPr>
        <p:spPr>
          <a:xfrm>
            <a:off x="476250" y="914400"/>
            <a:ext cx="7989888" cy="5251450"/>
          </a:xfrm>
          <a:noFill/>
        </p:spPr>
        <p:txBody>
          <a:bodyPr/>
          <a:lstStyle/>
          <a:p>
            <a:pPr algn="r" rtl="1" eaLnBrk="1" hangingPunct="1"/>
            <a:r>
              <a:rPr lang="fa-IR" altLang="ko-KR" sz="2400" dirty="0" smtClean="0"/>
              <a:t>شيفت حسابي براي اعداد علامت دار معني دار است.</a:t>
            </a:r>
          </a:p>
          <a:p>
            <a:pPr algn="r" rtl="1" eaLnBrk="1" hangingPunct="1"/>
            <a:r>
              <a:rPr lang="fa-IR" altLang="ko-KR" sz="2400" dirty="0" smtClean="0"/>
              <a:t>شيفت حسابي به چپ عدد درون ثبات را در 2 ضرب مي کند.</a:t>
            </a:r>
          </a:p>
          <a:p>
            <a:pPr algn="r" rtl="1" eaLnBrk="1" hangingPunct="1"/>
            <a:r>
              <a:rPr lang="fa-IR" altLang="ko-KR" sz="2400" dirty="0" smtClean="0"/>
              <a:t>شيفت حسابي به راست عدد درون ثبات را بر 2 تقسيم مي کند.</a:t>
            </a:r>
          </a:p>
          <a:p>
            <a:pPr algn="r" rtl="1" eaLnBrk="1" hangingPunct="1"/>
            <a:r>
              <a:rPr lang="fa-IR" altLang="ko-KR" sz="2400" dirty="0" smtClean="0"/>
              <a:t>مهمترين ويژگي شيفت حسابي آن است که به هنگام شيفت (ضرب و تقسيم) علامت ثبات را حفظ مي کند.</a:t>
            </a:r>
          </a:p>
          <a:p>
            <a:pPr algn="r" rtl="1" eaLnBrk="1" hangingPunct="1"/>
            <a:endParaRPr lang="fa-IR" altLang="ko-KR" sz="2400" dirty="0" smtClean="0"/>
          </a:p>
          <a:p>
            <a:pPr algn="r" rtl="1" eaLnBrk="1" hangingPunct="1"/>
            <a:r>
              <a:rPr lang="fa-IR" altLang="ko-KR" sz="2400" dirty="0" smtClean="0"/>
              <a:t>شيفت حسابي به راست:</a:t>
            </a:r>
          </a:p>
          <a:p>
            <a:pPr algn="r" rtl="1" eaLnBrk="1" hangingPunct="1"/>
            <a:endParaRPr lang="en-US" altLang="ko-KR" sz="2400" dirty="0" smtClean="0"/>
          </a:p>
          <a:p>
            <a:pPr algn="r" rtl="1" eaLnBrk="1" hangingPunct="1"/>
            <a:endParaRPr lang="fa-IR" altLang="ko-KR" sz="2400" dirty="0" smtClean="0"/>
          </a:p>
          <a:p>
            <a:pPr algn="r" rtl="1" eaLnBrk="1" hangingPunct="1"/>
            <a:r>
              <a:rPr lang="fa-IR" altLang="ko-KR" sz="2400" dirty="0" smtClean="0"/>
              <a:t>شيفت حسابي به چپ:</a:t>
            </a:r>
            <a:endParaRPr lang="en-US" altLang="ko-KR" sz="2400" dirty="0" smtClean="0">
              <a:ea typeface="굴림" pitchFamily="34" charset="-127"/>
            </a:endParaRP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2014538" y="4137025"/>
            <a:ext cx="6148387" cy="739775"/>
            <a:chOff x="1269" y="2546"/>
            <a:chExt cx="3873" cy="466"/>
          </a:xfrm>
        </p:grpSpPr>
        <p:sp>
          <p:nvSpPr>
            <p:cNvPr id="149532" name="Rectangle 5"/>
            <p:cNvSpPr>
              <a:spLocks noChangeArrowheads="1"/>
            </p:cNvSpPr>
            <p:nvPr/>
          </p:nvSpPr>
          <p:spPr bwMode="auto">
            <a:xfrm>
              <a:off x="1496" y="2546"/>
              <a:ext cx="227" cy="273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9533" name="Line 6"/>
            <p:cNvSpPr>
              <a:spLocks noChangeShapeType="1"/>
            </p:cNvSpPr>
            <p:nvPr/>
          </p:nvSpPr>
          <p:spPr bwMode="auto">
            <a:xfrm>
              <a:off x="1723" y="2682"/>
              <a:ext cx="227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49534" name="Rectangle 7"/>
            <p:cNvSpPr>
              <a:spLocks noChangeArrowheads="1"/>
            </p:cNvSpPr>
            <p:nvPr/>
          </p:nvSpPr>
          <p:spPr bwMode="auto">
            <a:xfrm>
              <a:off x="1950" y="2546"/>
              <a:ext cx="227" cy="273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9535" name="Line 8"/>
            <p:cNvSpPr>
              <a:spLocks noChangeShapeType="1"/>
            </p:cNvSpPr>
            <p:nvPr/>
          </p:nvSpPr>
          <p:spPr bwMode="auto">
            <a:xfrm>
              <a:off x="2177" y="2682"/>
              <a:ext cx="227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49536" name="Rectangle 9"/>
            <p:cNvSpPr>
              <a:spLocks noChangeArrowheads="1"/>
            </p:cNvSpPr>
            <p:nvPr/>
          </p:nvSpPr>
          <p:spPr bwMode="auto">
            <a:xfrm>
              <a:off x="2404" y="2546"/>
              <a:ext cx="227" cy="273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9537" name="Line 10"/>
            <p:cNvSpPr>
              <a:spLocks noChangeShapeType="1"/>
            </p:cNvSpPr>
            <p:nvPr/>
          </p:nvSpPr>
          <p:spPr bwMode="auto">
            <a:xfrm>
              <a:off x="2631" y="2682"/>
              <a:ext cx="227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49538" name="Rectangle 11"/>
            <p:cNvSpPr>
              <a:spLocks noChangeArrowheads="1"/>
            </p:cNvSpPr>
            <p:nvPr/>
          </p:nvSpPr>
          <p:spPr bwMode="auto">
            <a:xfrm>
              <a:off x="2858" y="2546"/>
              <a:ext cx="227" cy="273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9539" name="Line 12"/>
            <p:cNvSpPr>
              <a:spLocks noChangeShapeType="1"/>
            </p:cNvSpPr>
            <p:nvPr/>
          </p:nvSpPr>
          <p:spPr bwMode="auto">
            <a:xfrm>
              <a:off x="3085" y="2682"/>
              <a:ext cx="227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49540" name="Rectangle 13"/>
            <p:cNvSpPr>
              <a:spLocks noChangeArrowheads="1"/>
            </p:cNvSpPr>
            <p:nvPr/>
          </p:nvSpPr>
          <p:spPr bwMode="auto">
            <a:xfrm>
              <a:off x="3312" y="2546"/>
              <a:ext cx="227" cy="273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9541" name="Line 14"/>
            <p:cNvSpPr>
              <a:spLocks noChangeShapeType="1"/>
            </p:cNvSpPr>
            <p:nvPr/>
          </p:nvSpPr>
          <p:spPr bwMode="auto">
            <a:xfrm>
              <a:off x="3539" y="2682"/>
              <a:ext cx="227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49542" name="Rectangle 15"/>
            <p:cNvSpPr>
              <a:spLocks noChangeArrowheads="1"/>
            </p:cNvSpPr>
            <p:nvPr/>
          </p:nvSpPr>
          <p:spPr bwMode="auto">
            <a:xfrm>
              <a:off x="3766" y="2546"/>
              <a:ext cx="227" cy="273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9543" name="Line 16"/>
            <p:cNvSpPr>
              <a:spLocks noChangeShapeType="1"/>
            </p:cNvSpPr>
            <p:nvPr/>
          </p:nvSpPr>
          <p:spPr bwMode="auto">
            <a:xfrm>
              <a:off x="3993" y="2682"/>
              <a:ext cx="227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49544" name="Rectangle 17"/>
            <p:cNvSpPr>
              <a:spLocks noChangeArrowheads="1"/>
            </p:cNvSpPr>
            <p:nvPr/>
          </p:nvSpPr>
          <p:spPr bwMode="auto">
            <a:xfrm>
              <a:off x="4220" y="2546"/>
              <a:ext cx="227" cy="273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9545" name="Line 18"/>
            <p:cNvSpPr>
              <a:spLocks noChangeShapeType="1"/>
            </p:cNvSpPr>
            <p:nvPr/>
          </p:nvSpPr>
          <p:spPr bwMode="auto">
            <a:xfrm>
              <a:off x="4447" y="2682"/>
              <a:ext cx="227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49546" name="Rectangle 19"/>
            <p:cNvSpPr>
              <a:spLocks noChangeArrowheads="1"/>
            </p:cNvSpPr>
            <p:nvPr/>
          </p:nvSpPr>
          <p:spPr bwMode="auto">
            <a:xfrm>
              <a:off x="4674" y="2546"/>
              <a:ext cx="227" cy="273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9547" name="Line 20"/>
            <p:cNvSpPr>
              <a:spLocks noChangeShapeType="1"/>
            </p:cNvSpPr>
            <p:nvPr/>
          </p:nvSpPr>
          <p:spPr bwMode="auto">
            <a:xfrm>
              <a:off x="1269" y="2682"/>
              <a:ext cx="227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49548" name="Line 21"/>
            <p:cNvSpPr>
              <a:spLocks noChangeShapeType="1"/>
            </p:cNvSpPr>
            <p:nvPr/>
          </p:nvSpPr>
          <p:spPr bwMode="auto">
            <a:xfrm>
              <a:off x="1269" y="2682"/>
              <a:ext cx="0" cy="33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49549" name="Line 22"/>
            <p:cNvSpPr>
              <a:spLocks noChangeShapeType="1"/>
            </p:cNvSpPr>
            <p:nvPr/>
          </p:nvSpPr>
          <p:spPr bwMode="auto">
            <a:xfrm>
              <a:off x="1269" y="3012"/>
              <a:ext cx="3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49550" name="Line 23"/>
            <p:cNvSpPr>
              <a:spLocks noChangeShapeType="1"/>
            </p:cNvSpPr>
            <p:nvPr/>
          </p:nvSpPr>
          <p:spPr bwMode="auto">
            <a:xfrm flipV="1">
              <a:off x="1614" y="2819"/>
              <a:ext cx="0" cy="19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49551" name="Line 24"/>
            <p:cNvSpPr>
              <a:spLocks noChangeShapeType="1"/>
            </p:cNvSpPr>
            <p:nvPr/>
          </p:nvSpPr>
          <p:spPr bwMode="auto">
            <a:xfrm>
              <a:off x="4901" y="2682"/>
              <a:ext cx="133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49552" name="Line 25"/>
            <p:cNvSpPr>
              <a:spLocks noChangeShapeType="1"/>
            </p:cNvSpPr>
            <p:nvPr/>
          </p:nvSpPr>
          <p:spPr bwMode="auto">
            <a:xfrm>
              <a:off x="5034" y="2682"/>
              <a:ext cx="108" cy="13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</p:grpSp>
      <p:grpSp>
        <p:nvGrpSpPr>
          <p:cNvPr id="3" name="Group 26"/>
          <p:cNvGrpSpPr>
            <a:grpSpLocks/>
          </p:cNvGrpSpPr>
          <p:nvPr/>
        </p:nvGrpSpPr>
        <p:grpSpPr bwMode="auto">
          <a:xfrm>
            <a:off x="1876425" y="5311775"/>
            <a:ext cx="6634163" cy="720725"/>
            <a:chOff x="1182" y="3346"/>
            <a:chExt cx="4179" cy="454"/>
          </a:xfrm>
        </p:grpSpPr>
        <p:sp>
          <p:nvSpPr>
            <p:cNvPr id="149512" name="Rectangle 27"/>
            <p:cNvSpPr>
              <a:spLocks noChangeArrowheads="1"/>
            </p:cNvSpPr>
            <p:nvPr/>
          </p:nvSpPr>
          <p:spPr bwMode="auto">
            <a:xfrm flipH="1">
              <a:off x="1489" y="3527"/>
              <a:ext cx="227" cy="273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9513" name="Line 28"/>
            <p:cNvSpPr>
              <a:spLocks noChangeShapeType="1"/>
            </p:cNvSpPr>
            <p:nvPr/>
          </p:nvSpPr>
          <p:spPr bwMode="auto">
            <a:xfrm flipH="1">
              <a:off x="1716" y="3663"/>
              <a:ext cx="227" cy="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49514" name="Rectangle 29"/>
            <p:cNvSpPr>
              <a:spLocks noChangeArrowheads="1"/>
            </p:cNvSpPr>
            <p:nvPr/>
          </p:nvSpPr>
          <p:spPr bwMode="auto">
            <a:xfrm flipH="1">
              <a:off x="1943" y="3527"/>
              <a:ext cx="227" cy="273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9515" name="Line 30"/>
            <p:cNvSpPr>
              <a:spLocks noChangeShapeType="1"/>
            </p:cNvSpPr>
            <p:nvPr/>
          </p:nvSpPr>
          <p:spPr bwMode="auto">
            <a:xfrm flipH="1">
              <a:off x="2170" y="3663"/>
              <a:ext cx="227" cy="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49516" name="Rectangle 31"/>
            <p:cNvSpPr>
              <a:spLocks noChangeArrowheads="1"/>
            </p:cNvSpPr>
            <p:nvPr/>
          </p:nvSpPr>
          <p:spPr bwMode="auto">
            <a:xfrm flipH="1">
              <a:off x="2397" y="3527"/>
              <a:ext cx="227" cy="273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9517" name="Line 32"/>
            <p:cNvSpPr>
              <a:spLocks noChangeShapeType="1"/>
            </p:cNvSpPr>
            <p:nvPr/>
          </p:nvSpPr>
          <p:spPr bwMode="auto">
            <a:xfrm flipH="1">
              <a:off x="2624" y="3663"/>
              <a:ext cx="227" cy="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49518" name="Rectangle 33"/>
            <p:cNvSpPr>
              <a:spLocks noChangeArrowheads="1"/>
            </p:cNvSpPr>
            <p:nvPr/>
          </p:nvSpPr>
          <p:spPr bwMode="auto">
            <a:xfrm flipH="1">
              <a:off x="2851" y="3527"/>
              <a:ext cx="227" cy="273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9519" name="Line 34"/>
            <p:cNvSpPr>
              <a:spLocks noChangeShapeType="1"/>
            </p:cNvSpPr>
            <p:nvPr/>
          </p:nvSpPr>
          <p:spPr bwMode="auto">
            <a:xfrm flipH="1">
              <a:off x="3078" y="3663"/>
              <a:ext cx="227" cy="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49520" name="Rectangle 35"/>
            <p:cNvSpPr>
              <a:spLocks noChangeArrowheads="1"/>
            </p:cNvSpPr>
            <p:nvPr/>
          </p:nvSpPr>
          <p:spPr bwMode="auto">
            <a:xfrm flipH="1">
              <a:off x="3305" y="3527"/>
              <a:ext cx="227" cy="273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9521" name="Line 36"/>
            <p:cNvSpPr>
              <a:spLocks noChangeShapeType="1"/>
            </p:cNvSpPr>
            <p:nvPr/>
          </p:nvSpPr>
          <p:spPr bwMode="auto">
            <a:xfrm flipH="1">
              <a:off x="3532" y="3663"/>
              <a:ext cx="227" cy="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49522" name="Rectangle 37"/>
            <p:cNvSpPr>
              <a:spLocks noChangeArrowheads="1"/>
            </p:cNvSpPr>
            <p:nvPr/>
          </p:nvSpPr>
          <p:spPr bwMode="auto">
            <a:xfrm flipH="1">
              <a:off x="3759" y="3527"/>
              <a:ext cx="227" cy="273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9523" name="Line 38"/>
            <p:cNvSpPr>
              <a:spLocks noChangeShapeType="1"/>
            </p:cNvSpPr>
            <p:nvPr/>
          </p:nvSpPr>
          <p:spPr bwMode="auto">
            <a:xfrm flipH="1">
              <a:off x="3986" y="3663"/>
              <a:ext cx="227" cy="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49524" name="Rectangle 39"/>
            <p:cNvSpPr>
              <a:spLocks noChangeArrowheads="1"/>
            </p:cNvSpPr>
            <p:nvPr/>
          </p:nvSpPr>
          <p:spPr bwMode="auto">
            <a:xfrm flipH="1">
              <a:off x="4213" y="3527"/>
              <a:ext cx="227" cy="273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9525" name="Line 40"/>
            <p:cNvSpPr>
              <a:spLocks noChangeShapeType="1"/>
            </p:cNvSpPr>
            <p:nvPr/>
          </p:nvSpPr>
          <p:spPr bwMode="auto">
            <a:xfrm flipH="1">
              <a:off x="4440" y="3663"/>
              <a:ext cx="227" cy="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49526" name="Rectangle 41"/>
            <p:cNvSpPr>
              <a:spLocks noChangeArrowheads="1"/>
            </p:cNvSpPr>
            <p:nvPr/>
          </p:nvSpPr>
          <p:spPr bwMode="auto">
            <a:xfrm flipH="1">
              <a:off x="4667" y="3527"/>
              <a:ext cx="227" cy="273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9527" name="Line 42"/>
            <p:cNvSpPr>
              <a:spLocks noChangeShapeType="1"/>
            </p:cNvSpPr>
            <p:nvPr/>
          </p:nvSpPr>
          <p:spPr bwMode="auto">
            <a:xfrm flipH="1">
              <a:off x="4893" y="3663"/>
              <a:ext cx="227" cy="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49528" name="Line 43"/>
            <p:cNvSpPr>
              <a:spLocks noChangeShapeType="1"/>
            </p:cNvSpPr>
            <p:nvPr/>
          </p:nvSpPr>
          <p:spPr bwMode="auto">
            <a:xfrm flipV="1">
              <a:off x="5120" y="3572"/>
              <a:ext cx="91" cy="9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49529" name="Rectangle 44"/>
            <p:cNvSpPr>
              <a:spLocks noChangeArrowheads="1"/>
            </p:cNvSpPr>
            <p:nvPr/>
          </p:nvSpPr>
          <p:spPr bwMode="auto">
            <a:xfrm>
              <a:off x="5165" y="3346"/>
              <a:ext cx="196" cy="214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0" hangingPunct="0">
                <a:lnSpc>
                  <a:spcPct val="90000"/>
                </a:lnSpc>
              </a:pPr>
              <a:r>
                <a:rPr kumimoji="1" lang="en-US" altLang="ko-KR" b="1" u="none" dirty="0">
                  <a:solidFill>
                    <a:srgbClr val="FF0000"/>
                  </a:solidFill>
                  <a:ea typeface="굴림" pitchFamily="34" charset="-127"/>
                </a:rPr>
                <a:t>0</a:t>
              </a:r>
            </a:p>
          </p:txBody>
        </p:sp>
        <p:sp>
          <p:nvSpPr>
            <p:cNvPr id="149530" name="Line 45"/>
            <p:cNvSpPr>
              <a:spLocks noChangeShapeType="1"/>
            </p:cNvSpPr>
            <p:nvPr/>
          </p:nvSpPr>
          <p:spPr bwMode="auto">
            <a:xfrm flipH="1">
              <a:off x="1269" y="3664"/>
              <a:ext cx="22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49531" name="Line 46"/>
            <p:cNvSpPr>
              <a:spLocks noChangeShapeType="1"/>
            </p:cNvSpPr>
            <p:nvPr/>
          </p:nvSpPr>
          <p:spPr bwMode="auto">
            <a:xfrm flipH="1">
              <a:off x="1182" y="3664"/>
              <a:ext cx="87" cy="13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</p:grpSp>
      <p:sp>
        <p:nvSpPr>
          <p:cNvPr id="149510" name="Text Box 47"/>
          <p:cNvSpPr txBox="1">
            <a:spLocks noChangeArrowheads="1"/>
          </p:cNvSpPr>
          <p:nvPr/>
        </p:nvSpPr>
        <p:spPr bwMode="auto">
          <a:xfrm>
            <a:off x="2338388" y="3750425"/>
            <a:ext cx="447558" cy="369332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>
              <a:lnSpc>
                <a:spcPct val="90000"/>
              </a:lnSpc>
            </a:pPr>
            <a:r>
              <a:rPr kumimoji="1" lang="en-US" altLang="ko-KR" sz="1000" b="1" u="none" dirty="0">
                <a:solidFill>
                  <a:srgbClr val="FF0000"/>
                </a:solidFill>
                <a:ea typeface="굴림" pitchFamily="34" charset="-127"/>
              </a:rPr>
              <a:t>sign</a:t>
            </a:r>
          </a:p>
          <a:p>
            <a:pPr algn="ctr" eaLnBrk="0" hangingPunct="0">
              <a:lnSpc>
                <a:spcPct val="90000"/>
              </a:lnSpc>
            </a:pPr>
            <a:r>
              <a:rPr kumimoji="1" lang="en-US" altLang="ko-KR" sz="1000" b="1" u="none" dirty="0">
                <a:solidFill>
                  <a:srgbClr val="FF0000"/>
                </a:solidFill>
                <a:ea typeface="굴림" pitchFamily="34" charset="-127"/>
              </a:rPr>
              <a:t>bit</a:t>
            </a:r>
          </a:p>
        </p:txBody>
      </p:sp>
      <p:sp>
        <p:nvSpPr>
          <p:cNvPr id="149511" name="Text Box 48"/>
          <p:cNvSpPr txBox="1">
            <a:spLocks noChangeArrowheads="1"/>
          </p:cNvSpPr>
          <p:nvPr/>
        </p:nvSpPr>
        <p:spPr bwMode="auto">
          <a:xfrm>
            <a:off x="2339975" y="5634038"/>
            <a:ext cx="447558" cy="369332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>
              <a:lnSpc>
                <a:spcPct val="90000"/>
              </a:lnSpc>
            </a:pPr>
            <a:r>
              <a:rPr kumimoji="1" lang="en-US" altLang="ko-KR" sz="1000" b="1" u="none" dirty="0">
                <a:solidFill>
                  <a:srgbClr val="FF0000"/>
                </a:solidFill>
                <a:ea typeface="굴림" pitchFamily="34" charset="-127"/>
              </a:rPr>
              <a:t>sign</a:t>
            </a:r>
          </a:p>
          <a:p>
            <a:pPr algn="ctr" eaLnBrk="0" hangingPunct="0">
              <a:lnSpc>
                <a:spcPct val="90000"/>
              </a:lnSpc>
            </a:pPr>
            <a:r>
              <a:rPr kumimoji="1" lang="en-US" altLang="ko-KR" sz="1000" b="1" u="none" dirty="0">
                <a:solidFill>
                  <a:srgbClr val="FF0000"/>
                </a:solidFill>
                <a:ea typeface="굴림" pitchFamily="34" charset="-127"/>
              </a:rPr>
              <a:t>bit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2"/>
          <p:cNvSpPr>
            <a:spLocks noGrp="1" noChangeArrowheads="1"/>
          </p:cNvSpPr>
          <p:nvPr>
            <p:ph type="title"/>
          </p:nvPr>
        </p:nvSpPr>
        <p:spPr>
          <a:xfrm>
            <a:off x="452438" y="414338"/>
            <a:ext cx="8207375" cy="543739"/>
          </a:xfrm>
          <a:noFill/>
        </p:spPr>
        <p:txBody>
          <a:bodyPr lIns="63500" tIns="25400" rIns="63500" bIns="25400" anchor="t">
            <a:spAutoFit/>
          </a:bodyPr>
          <a:lstStyle/>
          <a:p>
            <a:pPr eaLnBrk="1" hangingPunct="1"/>
            <a:r>
              <a:rPr lang="fa-IR" altLang="ko-KR" sz="3200" dirty="0" smtClean="0">
                <a:solidFill>
                  <a:srgbClr val="FF0000"/>
                </a:solidFill>
                <a:cs typeface="B Titr" pitchFamily="2" charset="-78"/>
              </a:rPr>
              <a:t>شيفت حسابي</a:t>
            </a:r>
            <a:endParaRPr lang="en-US" altLang="ko-KR" sz="3200" dirty="0" smtClean="0">
              <a:solidFill>
                <a:srgbClr val="FF0000"/>
              </a:solidFill>
              <a:ea typeface="굴림" pitchFamily="34" charset="-127"/>
              <a:cs typeface="B Titr" pitchFamily="2" charset="-78"/>
            </a:endParaRPr>
          </a:p>
        </p:txBody>
      </p:sp>
      <p:sp>
        <p:nvSpPr>
          <p:cNvPr id="150531" name="Rectangle 3"/>
          <p:cNvSpPr>
            <a:spLocks noGrp="1" noChangeArrowheads="1"/>
          </p:cNvSpPr>
          <p:nvPr>
            <p:ph idx="1"/>
          </p:nvPr>
        </p:nvSpPr>
        <p:spPr>
          <a:xfrm>
            <a:off x="476250" y="914400"/>
            <a:ext cx="7989888" cy="971550"/>
          </a:xfrm>
          <a:noFill/>
        </p:spPr>
        <p:txBody>
          <a:bodyPr/>
          <a:lstStyle/>
          <a:p>
            <a:pPr algn="r" rtl="1" eaLnBrk="1" hangingPunct="1"/>
            <a:r>
              <a:rPr lang="fa-IR" altLang="ko-KR" sz="2800" dirty="0" smtClean="0"/>
              <a:t>در شيفت به چپ بايد مساله</a:t>
            </a:r>
            <a:r>
              <a:rPr lang="fa-IR" altLang="ko-KR" sz="2800" dirty="0" smtClean="0">
                <a:solidFill>
                  <a:schemeClr val="accent6">
                    <a:lumMod val="75000"/>
                  </a:schemeClr>
                </a:solidFill>
              </a:rPr>
              <a:t> سرريز(</a:t>
            </a:r>
            <a:r>
              <a:rPr lang="en-US" altLang="ko-KR" sz="2800" dirty="0" smtClean="0">
                <a:solidFill>
                  <a:schemeClr val="accent6">
                    <a:lumMod val="75000"/>
                  </a:schemeClr>
                </a:solidFill>
                <a:ea typeface="굴림" pitchFamily="34" charset="-127"/>
              </a:rPr>
              <a:t>overflow</a:t>
            </a:r>
            <a:r>
              <a:rPr lang="fa-IR" altLang="ko-KR" sz="2800" dirty="0" smtClean="0">
                <a:solidFill>
                  <a:schemeClr val="accent6">
                    <a:lumMod val="75000"/>
                  </a:schemeClr>
                </a:solidFill>
              </a:rPr>
              <a:t>)</a:t>
            </a:r>
            <a:r>
              <a:rPr lang="fa-IR" altLang="ko-KR" sz="2800" dirty="0" smtClean="0"/>
              <a:t> چک شود.</a:t>
            </a:r>
            <a:endParaRPr lang="en-US" altLang="ko-KR" sz="2800" dirty="0" smtClean="0">
              <a:solidFill>
                <a:schemeClr val="bg2"/>
              </a:solidFill>
              <a:ea typeface="굴림" pitchFamily="34" charset="-127"/>
            </a:endParaRPr>
          </a:p>
        </p:txBody>
      </p:sp>
      <p:sp>
        <p:nvSpPr>
          <p:cNvPr id="150532" name="Rectangle 4"/>
          <p:cNvSpPr>
            <a:spLocks noChangeArrowheads="1"/>
          </p:cNvSpPr>
          <p:nvPr/>
        </p:nvSpPr>
        <p:spPr bwMode="auto">
          <a:xfrm flipH="1">
            <a:off x="1981200" y="1812925"/>
            <a:ext cx="360363" cy="433388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0533" name="Line 5"/>
          <p:cNvSpPr>
            <a:spLocks noChangeShapeType="1"/>
          </p:cNvSpPr>
          <p:nvPr/>
        </p:nvSpPr>
        <p:spPr bwMode="auto">
          <a:xfrm flipH="1">
            <a:off x="2341563" y="2028825"/>
            <a:ext cx="360362" cy="158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en-US"/>
          </a:p>
        </p:txBody>
      </p:sp>
      <p:sp>
        <p:nvSpPr>
          <p:cNvPr id="150534" name="Rectangle 6"/>
          <p:cNvSpPr>
            <a:spLocks noChangeArrowheads="1"/>
          </p:cNvSpPr>
          <p:nvPr/>
        </p:nvSpPr>
        <p:spPr bwMode="auto">
          <a:xfrm flipH="1">
            <a:off x="2701925" y="1812925"/>
            <a:ext cx="360363" cy="433388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0535" name="Line 7"/>
          <p:cNvSpPr>
            <a:spLocks noChangeShapeType="1"/>
          </p:cNvSpPr>
          <p:nvPr/>
        </p:nvSpPr>
        <p:spPr bwMode="auto">
          <a:xfrm flipH="1">
            <a:off x="3062288" y="2028825"/>
            <a:ext cx="360362" cy="158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en-US"/>
          </a:p>
        </p:txBody>
      </p:sp>
      <p:sp>
        <p:nvSpPr>
          <p:cNvPr id="150536" name="Rectangle 8"/>
          <p:cNvSpPr>
            <a:spLocks noChangeArrowheads="1"/>
          </p:cNvSpPr>
          <p:nvPr/>
        </p:nvSpPr>
        <p:spPr bwMode="auto">
          <a:xfrm flipH="1">
            <a:off x="3422650" y="1812925"/>
            <a:ext cx="360363" cy="433388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0537" name="Line 9"/>
          <p:cNvSpPr>
            <a:spLocks noChangeShapeType="1"/>
          </p:cNvSpPr>
          <p:nvPr/>
        </p:nvSpPr>
        <p:spPr bwMode="auto">
          <a:xfrm flipH="1">
            <a:off x="3783013" y="2028825"/>
            <a:ext cx="360362" cy="158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en-US"/>
          </a:p>
        </p:txBody>
      </p:sp>
      <p:sp>
        <p:nvSpPr>
          <p:cNvPr id="150538" name="Rectangle 10"/>
          <p:cNvSpPr>
            <a:spLocks noChangeArrowheads="1"/>
          </p:cNvSpPr>
          <p:nvPr/>
        </p:nvSpPr>
        <p:spPr bwMode="auto">
          <a:xfrm flipH="1">
            <a:off x="4143375" y="1812925"/>
            <a:ext cx="360363" cy="433388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0539" name="Line 11"/>
          <p:cNvSpPr>
            <a:spLocks noChangeShapeType="1"/>
          </p:cNvSpPr>
          <p:nvPr/>
        </p:nvSpPr>
        <p:spPr bwMode="auto">
          <a:xfrm flipH="1">
            <a:off x="4503738" y="2028825"/>
            <a:ext cx="360362" cy="158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en-US"/>
          </a:p>
        </p:txBody>
      </p:sp>
      <p:sp>
        <p:nvSpPr>
          <p:cNvPr id="150540" name="Rectangle 12"/>
          <p:cNvSpPr>
            <a:spLocks noChangeArrowheads="1"/>
          </p:cNvSpPr>
          <p:nvPr/>
        </p:nvSpPr>
        <p:spPr bwMode="auto">
          <a:xfrm flipH="1">
            <a:off x="4864100" y="1812925"/>
            <a:ext cx="360363" cy="433388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0541" name="Line 13"/>
          <p:cNvSpPr>
            <a:spLocks noChangeShapeType="1"/>
          </p:cNvSpPr>
          <p:nvPr/>
        </p:nvSpPr>
        <p:spPr bwMode="auto">
          <a:xfrm flipH="1">
            <a:off x="5224463" y="2028825"/>
            <a:ext cx="360362" cy="158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en-US"/>
          </a:p>
        </p:txBody>
      </p:sp>
      <p:sp>
        <p:nvSpPr>
          <p:cNvPr id="150542" name="Rectangle 14"/>
          <p:cNvSpPr>
            <a:spLocks noChangeArrowheads="1"/>
          </p:cNvSpPr>
          <p:nvPr/>
        </p:nvSpPr>
        <p:spPr bwMode="auto">
          <a:xfrm flipH="1">
            <a:off x="5584825" y="1812925"/>
            <a:ext cx="360363" cy="433388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0543" name="Line 15"/>
          <p:cNvSpPr>
            <a:spLocks noChangeShapeType="1"/>
          </p:cNvSpPr>
          <p:nvPr/>
        </p:nvSpPr>
        <p:spPr bwMode="auto">
          <a:xfrm flipH="1">
            <a:off x="5945188" y="2028825"/>
            <a:ext cx="360362" cy="158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en-US"/>
          </a:p>
        </p:txBody>
      </p:sp>
      <p:sp>
        <p:nvSpPr>
          <p:cNvPr id="150544" name="Rectangle 16"/>
          <p:cNvSpPr>
            <a:spLocks noChangeArrowheads="1"/>
          </p:cNvSpPr>
          <p:nvPr/>
        </p:nvSpPr>
        <p:spPr bwMode="auto">
          <a:xfrm flipH="1">
            <a:off x="6305550" y="1812925"/>
            <a:ext cx="360363" cy="433388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0545" name="Line 17"/>
          <p:cNvSpPr>
            <a:spLocks noChangeShapeType="1"/>
          </p:cNvSpPr>
          <p:nvPr/>
        </p:nvSpPr>
        <p:spPr bwMode="auto">
          <a:xfrm flipH="1">
            <a:off x="6665913" y="2028825"/>
            <a:ext cx="360362" cy="158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en-US"/>
          </a:p>
        </p:txBody>
      </p:sp>
      <p:sp>
        <p:nvSpPr>
          <p:cNvPr id="150546" name="Rectangle 18"/>
          <p:cNvSpPr>
            <a:spLocks noChangeArrowheads="1"/>
          </p:cNvSpPr>
          <p:nvPr/>
        </p:nvSpPr>
        <p:spPr bwMode="auto">
          <a:xfrm flipH="1">
            <a:off x="7026275" y="1812925"/>
            <a:ext cx="360363" cy="433388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0547" name="Line 19"/>
          <p:cNvSpPr>
            <a:spLocks noChangeShapeType="1"/>
          </p:cNvSpPr>
          <p:nvPr/>
        </p:nvSpPr>
        <p:spPr bwMode="auto">
          <a:xfrm flipH="1">
            <a:off x="7385050" y="2028825"/>
            <a:ext cx="360363" cy="158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en-US"/>
          </a:p>
        </p:txBody>
      </p:sp>
      <p:sp>
        <p:nvSpPr>
          <p:cNvPr id="150548" name="Line 20"/>
          <p:cNvSpPr>
            <a:spLocks noChangeShapeType="1"/>
          </p:cNvSpPr>
          <p:nvPr/>
        </p:nvSpPr>
        <p:spPr bwMode="auto">
          <a:xfrm flipV="1">
            <a:off x="7745413" y="1884363"/>
            <a:ext cx="144462" cy="14446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150549" name="Rectangle 21"/>
          <p:cNvSpPr>
            <a:spLocks noChangeArrowheads="1"/>
          </p:cNvSpPr>
          <p:nvPr/>
        </p:nvSpPr>
        <p:spPr bwMode="auto">
          <a:xfrm>
            <a:off x="7816850" y="1525588"/>
            <a:ext cx="311150" cy="33972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0" hangingPunct="0">
              <a:lnSpc>
                <a:spcPct val="90000"/>
              </a:lnSpc>
            </a:pPr>
            <a:r>
              <a:rPr kumimoji="1" lang="en-US" altLang="ko-KR" b="1" u="none">
                <a:solidFill>
                  <a:srgbClr val="000000"/>
                </a:solidFill>
                <a:ea typeface="굴림" pitchFamily="34" charset="-127"/>
              </a:rPr>
              <a:t>0</a:t>
            </a:r>
          </a:p>
        </p:txBody>
      </p:sp>
      <p:sp>
        <p:nvSpPr>
          <p:cNvPr id="150550" name="Line 22"/>
          <p:cNvSpPr>
            <a:spLocks noChangeShapeType="1"/>
          </p:cNvSpPr>
          <p:nvPr/>
        </p:nvSpPr>
        <p:spPr bwMode="auto">
          <a:xfrm flipH="1">
            <a:off x="1631950" y="2030413"/>
            <a:ext cx="34925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150551" name="Arc 23"/>
          <p:cNvSpPr>
            <a:spLocks/>
          </p:cNvSpPr>
          <p:nvPr/>
        </p:nvSpPr>
        <p:spPr bwMode="auto">
          <a:xfrm>
            <a:off x="3340100" y="2630488"/>
            <a:ext cx="481013" cy="203200"/>
          </a:xfrm>
          <a:custGeom>
            <a:avLst/>
            <a:gdLst>
              <a:gd name="T0" fmla="*/ 0 w 21600"/>
              <a:gd name="T1" fmla="*/ 0 h 21600"/>
              <a:gd name="T2" fmla="*/ 481013 w 21600"/>
              <a:gd name="T3" fmla="*/ 203200 h 21600"/>
              <a:gd name="T4" fmla="*/ 0 w 21600"/>
              <a:gd name="T5" fmla="*/ 203200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12700" cap="rnd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0552" name="Arc 24"/>
          <p:cNvSpPr>
            <a:spLocks/>
          </p:cNvSpPr>
          <p:nvPr/>
        </p:nvSpPr>
        <p:spPr bwMode="auto">
          <a:xfrm>
            <a:off x="3340100" y="2822575"/>
            <a:ext cx="493713" cy="225425"/>
          </a:xfrm>
          <a:custGeom>
            <a:avLst/>
            <a:gdLst>
              <a:gd name="T0" fmla="*/ 493713 w 21600"/>
              <a:gd name="T1" fmla="*/ 0 h 21600"/>
              <a:gd name="T2" fmla="*/ 0 w 21600"/>
              <a:gd name="T3" fmla="*/ 225425 h 21600"/>
              <a:gd name="T4" fmla="*/ 0 w 21600"/>
              <a:gd name="T5" fmla="*/ 0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21600" y="0"/>
                </a:moveTo>
                <a:cubicBezTo>
                  <a:pt x="21600" y="11929"/>
                  <a:pt x="11929" y="21599"/>
                  <a:pt x="0" y="21600"/>
                </a:cubicBezTo>
              </a:path>
              <a:path w="21600" h="21600" stroke="0" extrusionOk="0">
                <a:moveTo>
                  <a:pt x="21600" y="0"/>
                </a:moveTo>
                <a:cubicBezTo>
                  <a:pt x="21600" y="11929"/>
                  <a:pt x="11929" y="21599"/>
                  <a:pt x="0" y="21600"/>
                </a:cubicBezTo>
                <a:lnTo>
                  <a:pt x="0" y="0"/>
                </a:lnTo>
                <a:close/>
              </a:path>
            </a:pathLst>
          </a:custGeom>
          <a:noFill/>
          <a:ln w="12700" cap="rnd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0553" name="Arc 25"/>
          <p:cNvSpPr>
            <a:spLocks/>
          </p:cNvSpPr>
          <p:nvPr/>
        </p:nvSpPr>
        <p:spPr bwMode="auto">
          <a:xfrm>
            <a:off x="3316288" y="2630488"/>
            <a:ext cx="122237" cy="234950"/>
          </a:xfrm>
          <a:custGeom>
            <a:avLst/>
            <a:gdLst>
              <a:gd name="T0" fmla="*/ 0 w 21600"/>
              <a:gd name="T1" fmla="*/ 0 h 21600"/>
              <a:gd name="T2" fmla="*/ 122237 w 21600"/>
              <a:gd name="T3" fmla="*/ 234950 h 21600"/>
              <a:gd name="T4" fmla="*/ 0 w 21600"/>
              <a:gd name="T5" fmla="*/ 234950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12700" cap="rnd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0554" name="Arc 26"/>
          <p:cNvSpPr>
            <a:spLocks/>
          </p:cNvSpPr>
          <p:nvPr/>
        </p:nvSpPr>
        <p:spPr bwMode="auto">
          <a:xfrm>
            <a:off x="3327400" y="2822575"/>
            <a:ext cx="111125" cy="225425"/>
          </a:xfrm>
          <a:custGeom>
            <a:avLst/>
            <a:gdLst>
              <a:gd name="T0" fmla="*/ 111125 w 21600"/>
              <a:gd name="T1" fmla="*/ 0 h 21600"/>
              <a:gd name="T2" fmla="*/ 0 w 21600"/>
              <a:gd name="T3" fmla="*/ 225425 h 21600"/>
              <a:gd name="T4" fmla="*/ 0 w 21600"/>
              <a:gd name="T5" fmla="*/ 0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21600" y="0"/>
                </a:moveTo>
                <a:cubicBezTo>
                  <a:pt x="21600" y="11929"/>
                  <a:pt x="11929" y="21599"/>
                  <a:pt x="0" y="21600"/>
                </a:cubicBezTo>
              </a:path>
              <a:path w="21600" h="21600" stroke="0" extrusionOk="0">
                <a:moveTo>
                  <a:pt x="21600" y="0"/>
                </a:moveTo>
                <a:cubicBezTo>
                  <a:pt x="21600" y="11929"/>
                  <a:pt x="11929" y="21599"/>
                  <a:pt x="0" y="21600"/>
                </a:cubicBezTo>
                <a:lnTo>
                  <a:pt x="0" y="0"/>
                </a:lnTo>
                <a:close/>
              </a:path>
            </a:pathLst>
          </a:custGeom>
          <a:noFill/>
          <a:ln w="12700" cap="rnd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0555" name="Arc 27"/>
          <p:cNvSpPr>
            <a:spLocks/>
          </p:cNvSpPr>
          <p:nvPr/>
        </p:nvSpPr>
        <p:spPr bwMode="auto">
          <a:xfrm>
            <a:off x="3190875" y="2640013"/>
            <a:ext cx="125413" cy="236537"/>
          </a:xfrm>
          <a:custGeom>
            <a:avLst/>
            <a:gdLst>
              <a:gd name="T0" fmla="*/ 0 w 21600"/>
              <a:gd name="T1" fmla="*/ 0 h 21600"/>
              <a:gd name="T2" fmla="*/ 125413 w 21600"/>
              <a:gd name="T3" fmla="*/ 236537 h 21600"/>
              <a:gd name="T4" fmla="*/ 0 w 21600"/>
              <a:gd name="T5" fmla="*/ 236537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12700" cap="rnd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0556" name="Arc 28"/>
          <p:cNvSpPr>
            <a:spLocks/>
          </p:cNvSpPr>
          <p:nvPr/>
        </p:nvSpPr>
        <p:spPr bwMode="auto">
          <a:xfrm>
            <a:off x="3203575" y="2822575"/>
            <a:ext cx="112713" cy="225425"/>
          </a:xfrm>
          <a:custGeom>
            <a:avLst/>
            <a:gdLst>
              <a:gd name="T0" fmla="*/ 112713 w 21600"/>
              <a:gd name="T1" fmla="*/ 0 h 21600"/>
              <a:gd name="T2" fmla="*/ 0 w 21600"/>
              <a:gd name="T3" fmla="*/ 225425 h 21600"/>
              <a:gd name="T4" fmla="*/ 0 w 21600"/>
              <a:gd name="T5" fmla="*/ 0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21600" y="0"/>
                </a:moveTo>
                <a:cubicBezTo>
                  <a:pt x="21600" y="11929"/>
                  <a:pt x="11929" y="21599"/>
                  <a:pt x="0" y="21600"/>
                </a:cubicBezTo>
              </a:path>
              <a:path w="21600" h="21600" stroke="0" extrusionOk="0">
                <a:moveTo>
                  <a:pt x="21600" y="0"/>
                </a:moveTo>
                <a:cubicBezTo>
                  <a:pt x="21600" y="11929"/>
                  <a:pt x="11929" y="21599"/>
                  <a:pt x="0" y="21600"/>
                </a:cubicBezTo>
                <a:lnTo>
                  <a:pt x="0" y="0"/>
                </a:lnTo>
                <a:close/>
              </a:path>
            </a:pathLst>
          </a:custGeom>
          <a:noFill/>
          <a:ln w="12700" cap="rnd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0557" name="Line 29"/>
          <p:cNvSpPr>
            <a:spLocks noChangeShapeType="1"/>
          </p:cNvSpPr>
          <p:nvPr/>
        </p:nvSpPr>
        <p:spPr bwMode="auto">
          <a:xfrm flipH="1">
            <a:off x="2894013" y="2719388"/>
            <a:ext cx="53181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0558" name="Line 30"/>
          <p:cNvSpPr>
            <a:spLocks noChangeShapeType="1"/>
          </p:cNvSpPr>
          <p:nvPr/>
        </p:nvSpPr>
        <p:spPr bwMode="auto">
          <a:xfrm flipH="1">
            <a:off x="1631950" y="2967038"/>
            <a:ext cx="179387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0559" name="Line 31"/>
          <p:cNvSpPr>
            <a:spLocks noChangeShapeType="1"/>
          </p:cNvSpPr>
          <p:nvPr/>
        </p:nvSpPr>
        <p:spPr bwMode="auto">
          <a:xfrm>
            <a:off x="3859213" y="2833688"/>
            <a:ext cx="28416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0560" name="Line 32"/>
          <p:cNvSpPr>
            <a:spLocks noChangeShapeType="1"/>
          </p:cNvSpPr>
          <p:nvPr/>
        </p:nvSpPr>
        <p:spPr bwMode="auto">
          <a:xfrm>
            <a:off x="1631950" y="2030413"/>
            <a:ext cx="0" cy="9366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150561" name="Line 33"/>
          <p:cNvSpPr>
            <a:spLocks noChangeShapeType="1"/>
          </p:cNvSpPr>
          <p:nvPr/>
        </p:nvSpPr>
        <p:spPr bwMode="auto">
          <a:xfrm>
            <a:off x="2894013" y="2246313"/>
            <a:ext cx="0" cy="4730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150562" name="Rectangle 34"/>
          <p:cNvSpPr>
            <a:spLocks noChangeArrowheads="1"/>
          </p:cNvSpPr>
          <p:nvPr/>
        </p:nvSpPr>
        <p:spPr bwMode="auto">
          <a:xfrm flipH="1">
            <a:off x="4143375" y="2605088"/>
            <a:ext cx="360363" cy="433387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0563" name="Text Box 35"/>
          <p:cNvSpPr txBox="1">
            <a:spLocks noChangeArrowheads="1"/>
          </p:cNvSpPr>
          <p:nvPr/>
        </p:nvSpPr>
        <p:spPr bwMode="auto">
          <a:xfrm>
            <a:off x="4143375" y="2663825"/>
            <a:ext cx="336550" cy="33972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0" hangingPunct="0">
              <a:lnSpc>
                <a:spcPct val="90000"/>
              </a:lnSpc>
            </a:pPr>
            <a:r>
              <a:rPr kumimoji="1" lang="en-US" altLang="ko-KR" b="1" u="none">
                <a:solidFill>
                  <a:srgbClr val="000000"/>
                </a:solidFill>
                <a:ea typeface="굴림" pitchFamily="34" charset="-127"/>
              </a:rPr>
              <a:t>V</a:t>
            </a:r>
          </a:p>
        </p:txBody>
      </p:sp>
      <p:sp>
        <p:nvSpPr>
          <p:cNvPr id="150564" name="Text Box 36"/>
          <p:cNvSpPr txBox="1">
            <a:spLocks noChangeArrowheads="1"/>
          </p:cNvSpPr>
          <p:nvPr/>
        </p:nvSpPr>
        <p:spPr bwMode="auto">
          <a:xfrm>
            <a:off x="4786313" y="2587625"/>
            <a:ext cx="3012364" cy="590931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rtl="1" eaLnBrk="0" hangingPunct="0">
              <a:lnSpc>
                <a:spcPct val="90000"/>
              </a:lnSpc>
            </a:pPr>
            <a:r>
              <a:rPr kumimoji="1" lang="fa-IR" altLang="ko-KR" b="1" i="1" u="none" dirty="0">
                <a:solidFill>
                  <a:schemeClr val="tx2"/>
                </a:solidFill>
                <a:ea typeface="굴림" pitchFamily="34" charset="-127"/>
                <a:cs typeface="B Nazanin" pitchFamily="2" charset="-78"/>
              </a:rPr>
              <a:t>اگر قبل از شيفت مقدار دو بيت آخر</a:t>
            </a:r>
          </a:p>
          <a:p>
            <a:pPr eaLnBrk="0" hangingPunct="0">
              <a:lnSpc>
                <a:spcPct val="90000"/>
              </a:lnSpc>
            </a:pPr>
            <a:r>
              <a:rPr kumimoji="1" lang="fa-IR" altLang="ko-KR" b="1" i="1" u="none" dirty="0">
                <a:solidFill>
                  <a:schemeClr val="tx2"/>
                </a:solidFill>
                <a:ea typeface="굴림" pitchFamily="34" charset="-127"/>
                <a:cs typeface="B Nazanin" pitchFamily="2" charset="-78"/>
              </a:rPr>
              <a:t> متفاوت باشد، سرريز رخ داده است.</a:t>
            </a:r>
            <a:endParaRPr kumimoji="1" lang="en-US" altLang="ko-KR" b="1" i="1" u="none" dirty="0">
              <a:solidFill>
                <a:schemeClr val="tx2"/>
              </a:solidFill>
              <a:ea typeface="굴림" pitchFamily="34" charset="-127"/>
              <a:cs typeface="B Nazanin" pitchFamily="2" charset="-78"/>
            </a:endParaRPr>
          </a:p>
        </p:txBody>
      </p:sp>
      <p:sp>
        <p:nvSpPr>
          <p:cNvPr id="150565" name="Rectangle 37"/>
          <p:cNvSpPr>
            <a:spLocks noChangeArrowheads="1"/>
          </p:cNvSpPr>
          <p:nvPr/>
        </p:nvSpPr>
        <p:spPr bwMode="auto">
          <a:xfrm>
            <a:off x="476250" y="3829050"/>
            <a:ext cx="7989888" cy="180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r" rtl="1">
              <a:spcBef>
                <a:spcPct val="20000"/>
              </a:spcBef>
              <a:buFontTx/>
              <a:buChar char="•"/>
            </a:pPr>
            <a:r>
              <a:rPr lang="fa-IR" altLang="ko-KR" sz="3200" u="none" dirty="0">
                <a:cs typeface="B Nazanin" pitchFamily="2" charset="-78"/>
              </a:rPr>
              <a:t>در زبان انتقال ثبات از علائم زير استفاده مي شود:</a:t>
            </a:r>
            <a:endParaRPr lang="en-US" altLang="ko-KR" sz="2800" u="none" dirty="0">
              <a:ea typeface="굴림" pitchFamily="34" charset="-127"/>
              <a:cs typeface="B Nazanin" pitchFamily="2" charset="-78"/>
            </a:endParaRPr>
          </a:p>
          <a:p>
            <a:pPr marL="742950" lvl="1" indent="-285750" algn="l">
              <a:lnSpc>
                <a:spcPct val="80000"/>
              </a:lnSpc>
              <a:spcBef>
                <a:spcPct val="20000"/>
              </a:spcBef>
              <a:buFontTx/>
              <a:buChar char="–"/>
            </a:pPr>
            <a:r>
              <a:rPr lang="en-US" altLang="ko-KR" sz="2400" i="1" u="none" dirty="0" err="1">
                <a:ea typeface="굴림" pitchFamily="34" charset="-127"/>
                <a:cs typeface="B Nazanin" pitchFamily="2" charset="-78"/>
              </a:rPr>
              <a:t>ashl</a:t>
            </a:r>
            <a:r>
              <a:rPr lang="en-US" altLang="ko-KR" sz="2400" u="none" dirty="0">
                <a:ea typeface="굴림" pitchFamily="34" charset="-127"/>
                <a:cs typeface="B Nazanin" pitchFamily="2" charset="-78"/>
              </a:rPr>
              <a:t>  	</a:t>
            </a:r>
            <a:r>
              <a:rPr lang="fa-IR" altLang="ko-KR" sz="2400" u="none" dirty="0">
                <a:cs typeface="B Nazanin" pitchFamily="2" charset="-78"/>
              </a:rPr>
              <a:t>شيفت حسابي به چپ</a:t>
            </a:r>
            <a:endParaRPr lang="en-US" altLang="ko-KR" sz="2400" u="none" dirty="0">
              <a:ea typeface="굴림" pitchFamily="34" charset="-127"/>
              <a:cs typeface="B Nazanin" pitchFamily="2" charset="-78"/>
            </a:endParaRPr>
          </a:p>
          <a:p>
            <a:pPr marL="742950" lvl="1" indent="-285750" algn="l">
              <a:lnSpc>
                <a:spcPct val="80000"/>
              </a:lnSpc>
              <a:spcBef>
                <a:spcPct val="20000"/>
              </a:spcBef>
              <a:buFontTx/>
              <a:buChar char="–"/>
            </a:pPr>
            <a:r>
              <a:rPr lang="en-US" altLang="ko-KR" sz="2400" i="1" u="none" dirty="0" err="1">
                <a:ea typeface="굴림" pitchFamily="34" charset="-127"/>
                <a:cs typeface="B Nazanin" pitchFamily="2" charset="-78"/>
              </a:rPr>
              <a:t>ashr</a:t>
            </a:r>
            <a:r>
              <a:rPr lang="en-US" altLang="ko-KR" sz="2400" u="none" dirty="0">
                <a:ea typeface="굴림" pitchFamily="34" charset="-127"/>
                <a:cs typeface="B Nazanin" pitchFamily="2" charset="-78"/>
              </a:rPr>
              <a:t>	 </a:t>
            </a:r>
            <a:r>
              <a:rPr lang="fa-IR" altLang="ko-KR" sz="2400" u="none" dirty="0">
                <a:cs typeface="B Nazanin" pitchFamily="2" charset="-78"/>
              </a:rPr>
              <a:t>شيفت حسابي به راست</a:t>
            </a:r>
            <a:endParaRPr lang="en-US" altLang="ko-KR" sz="2400" u="none" dirty="0">
              <a:ea typeface="굴림" pitchFamily="34" charset="-127"/>
              <a:cs typeface="B Nazanin" pitchFamily="2" charset="-78"/>
            </a:endParaRPr>
          </a:p>
          <a:p>
            <a:pPr marL="742950" lvl="1" indent="-285750" algn="r" rtl="1">
              <a:lnSpc>
                <a:spcPct val="80000"/>
              </a:lnSpc>
              <a:spcBef>
                <a:spcPct val="20000"/>
              </a:spcBef>
              <a:buFontTx/>
              <a:buChar char="–"/>
            </a:pPr>
            <a:r>
              <a:rPr lang="fa-IR" altLang="ko-KR" sz="2400" u="none" dirty="0">
                <a:cs typeface="B Nazanin" pitchFamily="2" charset="-78"/>
              </a:rPr>
              <a:t>مثال:</a:t>
            </a:r>
            <a:endParaRPr lang="en-US" altLang="ko-KR" sz="2400" u="none" dirty="0">
              <a:ea typeface="굴림" pitchFamily="34" charset="-127"/>
              <a:cs typeface="B Nazanin" pitchFamily="2" charset="-78"/>
            </a:endParaRPr>
          </a:p>
          <a:p>
            <a:pPr marL="1143000" lvl="2" indent="-228600" algn="r" rtl="1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en-US" altLang="ko-KR" sz="2000" u="none" dirty="0">
                <a:ea typeface="굴림" pitchFamily="34" charset="-127"/>
                <a:cs typeface="B Nazanin" pitchFamily="2" charset="-78"/>
              </a:rPr>
              <a:t>R2 </a:t>
            </a:r>
            <a:r>
              <a:rPr lang="en-US" altLang="ko-KR" sz="2000" u="none" dirty="0">
                <a:ea typeface="굴림" pitchFamily="34" charset="-127"/>
                <a:cs typeface="B Nazanin" pitchFamily="2" charset="-78"/>
                <a:sym typeface="Symbol" pitchFamily="18" charset="2"/>
              </a:rPr>
              <a:t> </a:t>
            </a:r>
            <a:r>
              <a:rPr lang="en-US" altLang="ko-KR" sz="2000" i="1" u="none" dirty="0" err="1">
                <a:ea typeface="굴림" pitchFamily="34" charset="-127"/>
                <a:cs typeface="B Nazanin" pitchFamily="2" charset="-78"/>
                <a:sym typeface="Symbol" pitchFamily="18" charset="2"/>
              </a:rPr>
              <a:t>ashr</a:t>
            </a:r>
            <a:r>
              <a:rPr lang="en-US" altLang="ko-KR" sz="2000" u="none" dirty="0">
                <a:ea typeface="굴림" pitchFamily="34" charset="-127"/>
                <a:cs typeface="B Nazanin" pitchFamily="2" charset="-78"/>
                <a:sym typeface="Symbol" pitchFamily="18" charset="2"/>
              </a:rPr>
              <a:t> R2</a:t>
            </a:r>
          </a:p>
          <a:p>
            <a:pPr marL="1143000" lvl="2" indent="-228600" algn="r" rtl="1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en-US" altLang="ko-KR" sz="2000" u="none" dirty="0">
                <a:ea typeface="굴림" pitchFamily="34" charset="-127"/>
                <a:cs typeface="B Nazanin" pitchFamily="2" charset="-78"/>
                <a:sym typeface="Symbol" pitchFamily="18" charset="2"/>
              </a:rPr>
              <a:t>R3  </a:t>
            </a:r>
            <a:r>
              <a:rPr lang="en-US" altLang="ko-KR" sz="2000" i="1" u="none" dirty="0" err="1">
                <a:ea typeface="굴림" pitchFamily="34" charset="-127"/>
                <a:cs typeface="B Nazanin" pitchFamily="2" charset="-78"/>
                <a:sym typeface="Symbol" pitchFamily="18" charset="2"/>
              </a:rPr>
              <a:t>ashl</a:t>
            </a:r>
            <a:r>
              <a:rPr lang="en-US" altLang="ko-KR" sz="2000" u="none" dirty="0">
                <a:ea typeface="굴림" pitchFamily="34" charset="-127"/>
                <a:cs typeface="B Nazanin" pitchFamily="2" charset="-78"/>
                <a:sym typeface="Symbol" pitchFamily="18" charset="2"/>
              </a:rPr>
              <a:t> R3</a:t>
            </a:r>
          </a:p>
          <a:p>
            <a:pPr marL="1143000" lvl="2" indent="-228600" algn="l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endParaRPr lang="en-US" altLang="ko-KR" sz="2000" u="none" dirty="0">
              <a:ea typeface="굴림" pitchFamily="34" charset="-127"/>
              <a:cs typeface="B Nazanin" pitchFamily="2" charset="-78"/>
              <a:sym typeface="Symbol" pitchFamily="18" charset="2"/>
            </a:endParaRPr>
          </a:p>
        </p:txBody>
      </p:sp>
      <p:sp>
        <p:nvSpPr>
          <p:cNvPr id="150566" name="Text Box 38"/>
          <p:cNvSpPr txBox="1">
            <a:spLocks noChangeArrowheads="1"/>
          </p:cNvSpPr>
          <p:nvPr/>
        </p:nvSpPr>
        <p:spPr bwMode="auto">
          <a:xfrm>
            <a:off x="1962150" y="1846263"/>
            <a:ext cx="444500" cy="36512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>
              <a:lnSpc>
                <a:spcPct val="90000"/>
              </a:lnSpc>
            </a:pPr>
            <a:r>
              <a:rPr kumimoji="1" lang="en-US" altLang="ko-KR" sz="1000" b="1" u="none">
                <a:solidFill>
                  <a:srgbClr val="000000"/>
                </a:solidFill>
                <a:ea typeface="굴림" pitchFamily="34" charset="-127"/>
              </a:rPr>
              <a:t>sign</a:t>
            </a:r>
          </a:p>
          <a:p>
            <a:pPr algn="ctr" eaLnBrk="0" hangingPunct="0">
              <a:lnSpc>
                <a:spcPct val="90000"/>
              </a:lnSpc>
            </a:pPr>
            <a:r>
              <a:rPr kumimoji="1" lang="en-US" altLang="ko-KR" sz="1000" b="1" u="none">
                <a:solidFill>
                  <a:srgbClr val="000000"/>
                </a:solidFill>
                <a:ea typeface="굴림" pitchFamily="34" charset="-127"/>
              </a:rPr>
              <a:t>bit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50838"/>
            <a:ext cx="8810625" cy="543739"/>
          </a:xfrm>
          <a:noFill/>
        </p:spPr>
        <p:txBody>
          <a:bodyPr lIns="63500" tIns="25400" rIns="63500" bIns="25400" anchor="t">
            <a:spAutoFit/>
          </a:bodyPr>
          <a:lstStyle/>
          <a:p>
            <a:pPr eaLnBrk="1" hangingPunct="1"/>
            <a:r>
              <a:rPr lang="fa-IR" altLang="ko-KR" sz="3200" dirty="0" smtClean="0">
                <a:solidFill>
                  <a:srgbClr val="C00000"/>
                </a:solidFill>
                <a:cs typeface="B Titr" pitchFamily="2" charset="-78"/>
              </a:rPr>
              <a:t>پياده سازي سخت افزاري شيفت ها</a:t>
            </a:r>
            <a:endParaRPr lang="en-US" altLang="ko-KR" sz="3200" dirty="0" smtClean="0">
              <a:solidFill>
                <a:srgbClr val="C00000"/>
              </a:solidFill>
              <a:ea typeface="굴림" pitchFamily="34" charset="-127"/>
              <a:cs typeface="B Titr" pitchFamily="2" charset="-78"/>
            </a:endParaRPr>
          </a:p>
        </p:txBody>
      </p:sp>
      <p:sp>
        <p:nvSpPr>
          <p:cNvPr id="151555" name="Rectangle 3"/>
          <p:cNvSpPr>
            <a:spLocks noChangeArrowheads="1"/>
          </p:cNvSpPr>
          <p:nvPr/>
        </p:nvSpPr>
        <p:spPr bwMode="auto">
          <a:xfrm>
            <a:off x="3808413" y="2135188"/>
            <a:ext cx="950912" cy="601662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solidFill>
                <a:schemeClr val="accent3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51556" name="Rectangle 4"/>
          <p:cNvSpPr>
            <a:spLocks noChangeArrowheads="1"/>
          </p:cNvSpPr>
          <p:nvPr/>
        </p:nvSpPr>
        <p:spPr bwMode="auto">
          <a:xfrm>
            <a:off x="3771900" y="2122488"/>
            <a:ext cx="285336" cy="25596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200" b="1" u="none">
                <a:solidFill>
                  <a:schemeClr val="accent3">
                    <a:lumMod val="40000"/>
                    <a:lumOff val="60000"/>
                  </a:schemeClr>
                </a:solidFill>
                <a:ea typeface="굴림" pitchFamily="34" charset="-127"/>
              </a:rPr>
              <a:t>S</a:t>
            </a:r>
          </a:p>
        </p:txBody>
      </p:sp>
      <p:sp>
        <p:nvSpPr>
          <p:cNvPr id="151557" name="Rectangle 5"/>
          <p:cNvSpPr>
            <a:spLocks noChangeArrowheads="1"/>
          </p:cNvSpPr>
          <p:nvPr/>
        </p:nvSpPr>
        <p:spPr bwMode="auto">
          <a:xfrm>
            <a:off x="3771900" y="2373313"/>
            <a:ext cx="267703" cy="422167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200" b="1" u="none">
                <a:solidFill>
                  <a:schemeClr val="accent3">
                    <a:lumMod val="40000"/>
                    <a:lumOff val="60000"/>
                  </a:schemeClr>
                </a:solidFill>
                <a:ea typeface="굴림" pitchFamily="34" charset="-127"/>
              </a:rPr>
              <a:t>0</a:t>
            </a:r>
          </a:p>
          <a:p>
            <a:pPr algn="l" defTabSz="762000" eaLnBrk="0" latinLnBrk="1" hangingPunct="0">
              <a:lnSpc>
                <a:spcPct val="90000"/>
              </a:lnSpc>
            </a:pPr>
            <a:endParaRPr kumimoji="1" lang="en-US" altLang="ko-KR" sz="1200" b="1" u="none">
              <a:solidFill>
                <a:schemeClr val="accent3">
                  <a:lumMod val="40000"/>
                  <a:lumOff val="60000"/>
                </a:schemeClr>
              </a:solidFill>
              <a:ea typeface="굴림" pitchFamily="34" charset="-127"/>
            </a:endParaRPr>
          </a:p>
        </p:txBody>
      </p:sp>
      <p:sp>
        <p:nvSpPr>
          <p:cNvPr id="151558" name="Rectangle 6"/>
          <p:cNvSpPr>
            <a:spLocks noChangeArrowheads="1"/>
          </p:cNvSpPr>
          <p:nvPr/>
        </p:nvSpPr>
        <p:spPr bwMode="auto">
          <a:xfrm>
            <a:off x="3771900" y="2527300"/>
            <a:ext cx="267703" cy="25596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200" b="1" u="none">
                <a:solidFill>
                  <a:schemeClr val="accent3">
                    <a:lumMod val="40000"/>
                    <a:lumOff val="60000"/>
                  </a:schemeClr>
                </a:solidFill>
                <a:ea typeface="굴림" pitchFamily="34" charset="-127"/>
              </a:rPr>
              <a:t>1</a:t>
            </a:r>
          </a:p>
        </p:txBody>
      </p:sp>
      <p:sp>
        <p:nvSpPr>
          <p:cNvPr id="151559" name="Line 7"/>
          <p:cNvSpPr>
            <a:spLocks noChangeShapeType="1"/>
          </p:cNvSpPr>
          <p:nvPr/>
        </p:nvSpPr>
        <p:spPr bwMode="auto">
          <a:xfrm flipH="1">
            <a:off x="3376613" y="2260600"/>
            <a:ext cx="431800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solidFill>
                <a:schemeClr val="accent3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51560" name="Line 8"/>
          <p:cNvSpPr>
            <a:spLocks noChangeShapeType="1"/>
          </p:cNvSpPr>
          <p:nvPr/>
        </p:nvSpPr>
        <p:spPr bwMode="auto">
          <a:xfrm flipH="1">
            <a:off x="2201863" y="2501900"/>
            <a:ext cx="1606550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solidFill>
                <a:schemeClr val="accent3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51561" name="Line 9"/>
          <p:cNvSpPr>
            <a:spLocks noChangeShapeType="1"/>
          </p:cNvSpPr>
          <p:nvPr/>
        </p:nvSpPr>
        <p:spPr bwMode="auto">
          <a:xfrm flipH="1">
            <a:off x="2787650" y="2687638"/>
            <a:ext cx="1020763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solidFill>
                <a:schemeClr val="accent3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51562" name="Line 10"/>
          <p:cNvSpPr>
            <a:spLocks noChangeShapeType="1"/>
          </p:cNvSpPr>
          <p:nvPr/>
        </p:nvSpPr>
        <p:spPr bwMode="auto">
          <a:xfrm>
            <a:off x="4775200" y="2381250"/>
            <a:ext cx="449263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solidFill>
                <a:schemeClr val="accent3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51563" name="Rectangle 11"/>
          <p:cNvSpPr>
            <a:spLocks noChangeArrowheads="1"/>
          </p:cNvSpPr>
          <p:nvPr/>
        </p:nvSpPr>
        <p:spPr bwMode="auto">
          <a:xfrm>
            <a:off x="5241925" y="2252663"/>
            <a:ext cx="378310" cy="25596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200" b="1" u="none">
                <a:solidFill>
                  <a:schemeClr val="accent3">
                    <a:lumMod val="40000"/>
                    <a:lumOff val="60000"/>
                  </a:schemeClr>
                </a:solidFill>
                <a:ea typeface="굴림" pitchFamily="34" charset="-127"/>
              </a:rPr>
              <a:t>H0</a:t>
            </a:r>
          </a:p>
        </p:txBody>
      </p:sp>
      <p:sp>
        <p:nvSpPr>
          <p:cNvPr id="151564" name="Rectangle 12"/>
          <p:cNvSpPr>
            <a:spLocks noChangeArrowheads="1"/>
          </p:cNvSpPr>
          <p:nvPr/>
        </p:nvSpPr>
        <p:spPr bwMode="auto">
          <a:xfrm>
            <a:off x="4065588" y="2317750"/>
            <a:ext cx="524183" cy="25596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200" b="1" u="none">
                <a:solidFill>
                  <a:schemeClr val="accent3">
                    <a:lumMod val="40000"/>
                    <a:lumOff val="60000"/>
                  </a:schemeClr>
                </a:solidFill>
                <a:ea typeface="굴림" pitchFamily="34" charset="-127"/>
              </a:rPr>
              <a:t>MUX</a:t>
            </a:r>
          </a:p>
        </p:txBody>
      </p:sp>
      <p:sp>
        <p:nvSpPr>
          <p:cNvPr id="151565" name="Rectangle 13"/>
          <p:cNvSpPr>
            <a:spLocks noChangeArrowheads="1"/>
          </p:cNvSpPr>
          <p:nvPr/>
        </p:nvSpPr>
        <p:spPr bwMode="auto">
          <a:xfrm>
            <a:off x="3808413" y="3065463"/>
            <a:ext cx="950912" cy="603250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solidFill>
                <a:schemeClr val="accent3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51566" name="Rectangle 14"/>
          <p:cNvSpPr>
            <a:spLocks noChangeArrowheads="1"/>
          </p:cNvSpPr>
          <p:nvPr/>
        </p:nvSpPr>
        <p:spPr bwMode="auto">
          <a:xfrm>
            <a:off x="3773488" y="3051175"/>
            <a:ext cx="285336" cy="25596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200" b="1" u="none">
                <a:solidFill>
                  <a:schemeClr val="accent3">
                    <a:lumMod val="40000"/>
                    <a:lumOff val="60000"/>
                  </a:schemeClr>
                </a:solidFill>
                <a:ea typeface="굴림" pitchFamily="34" charset="-127"/>
              </a:rPr>
              <a:t>S</a:t>
            </a:r>
          </a:p>
        </p:txBody>
      </p:sp>
      <p:sp>
        <p:nvSpPr>
          <p:cNvPr id="151567" name="Rectangle 15"/>
          <p:cNvSpPr>
            <a:spLocks noChangeArrowheads="1"/>
          </p:cNvSpPr>
          <p:nvPr/>
        </p:nvSpPr>
        <p:spPr bwMode="auto">
          <a:xfrm>
            <a:off x="3773488" y="3305175"/>
            <a:ext cx="267703" cy="422167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200" b="1" u="none">
                <a:solidFill>
                  <a:schemeClr val="accent3">
                    <a:lumMod val="40000"/>
                    <a:lumOff val="60000"/>
                  </a:schemeClr>
                </a:solidFill>
                <a:ea typeface="굴림" pitchFamily="34" charset="-127"/>
              </a:rPr>
              <a:t>0</a:t>
            </a:r>
          </a:p>
          <a:p>
            <a:pPr algn="l" defTabSz="762000" eaLnBrk="0" latinLnBrk="1" hangingPunct="0">
              <a:lnSpc>
                <a:spcPct val="90000"/>
              </a:lnSpc>
            </a:pPr>
            <a:endParaRPr kumimoji="1" lang="en-US" altLang="ko-KR" sz="1200" b="1" u="none">
              <a:solidFill>
                <a:schemeClr val="accent3">
                  <a:lumMod val="40000"/>
                  <a:lumOff val="60000"/>
                </a:schemeClr>
              </a:solidFill>
              <a:ea typeface="굴림" pitchFamily="34" charset="-127"/>
            </a:endParaRPr>
          </a:p>
        </p:txBody>
      </p:sp>
      <p:sp>
        <p:nvSpPr>
          <p:cNvPr id="151568" name="Rectangle 16"/>
          <p:cNvSpPr>
            <a:spLocks noChangeArrowheads="1"/>
          </p:cNvSpPr>
          <p:nvPr/>
        </p:nvSpPr>
        <p:spPr bwMode="auto">
          <a:xfrm>
            <a:off x="3773488" y="3455988"/>
            <a:ext cx="267703" cy="25596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200" b="1" u="none">
                <a:solidFill>
                  <a:schemeClr val="accent3">
                    <a:lumMod val="40000"/>
                    <a:lumOff val="60000"/>
                  </a:schemeClr>
                </a:solidFill>
                <a:ea typeface="굴림" pitchFamily="34" charset="-127"/>
              </a:rPr>
              <a:t>1</a:t>
            </a:r>
          </a:p>
        </p:txBody>
      </p:sp>
      <p:sp>
        <p:nvSpPr>
          <p:cNvPr id="151569" name="Line 17"/>
          <p:cNvSpPr>
            <a:spLocks noChangeShapeType="1"/>
          </p:cNvSpPr>
          <p:nvPr/>
        </p:nvSpPr>
        <p:spPr bwMode="auto">
          <a:xfrm flipH="1">
            <a:off x="3376613" y="3192463"/>
            <a:ext cx="431800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solidFill>
                <a:schemeClr val="accent3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51570" name="Line 18"/>
          <p:cNvSpPr>
            <a:spLocks noChangeShapeType="1"/>
          </p:cNvSpPr>
          <p:nvPr/>
        </p:nvSpPr>
        <p:spPr bwMode="auto">
          <a:xfrm flipH="1">
            <a:off x="3101975" y="3433763"/>
            <a:ext cx="706438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solidFill>
                <a:schemeClr val="accent3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51571" name="Line 19"/>
          <p:cNvSpPr>
            <a:spLocks noChangeShapeType="1"/>
          </p:cNvSpPr>
          <p:nvPr/>
        </p:nvSpPr>
        <p:spPr bwMode="auto">
          <a:xfrm flipH="1">
            <a:off x="1820863" y="3619500"/>
            <a:ext cx="1987550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solidFill>
                <a:schemeClr val="accent3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51572" name="Line 20"/>
          <p:cNvSpPr>
            <a:spLocks noChangeShapeType="1"/>
          </p:cNvSpPr>
          <p:nvPr/>
        </p:nvSpPr>
        <p:spPr bwMode="auto">
          <a:xfrm>
            <a:off x="4775200" y="3313113"/>
            <a:ext cx="449263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solidFill>
                <a:schemeClr val="accent3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51573" name="Rectangle 21"/>
          <p:cNvSpPr>
            <a:spLocks noChangeArrowheads="1"/>
          </p:cNvSpPr>
          <p:nvPr/>
        </p:nvSpPr>
        <p:spPr bwMode="auto">
          <a:xfrm>
            <a:off x="5241925" y="3184525"/>
            <a:ext cx="378310" cy="25596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200" b="1" u="none">
                <a:solidFill>
                  <a:schemeClr val="accent3">
                    <a:lumMod val="40000"/>
                    <a:lumOff val="60000"/>
                  </a:schemeClr>
                </a:solidFill>
                <a:ea typeface="굴림" pitchFamily="34" charset="-127"/>
              </a:rPr>
              <a:t>H1</a:t>
            </a:r>
          </a:p>
        </p:txBody>
      </p:sp>
      <p:sp>
        <p:nvSpPr>
          <p:cNvPr id="151574" name="Rectangle 22"/>
          <p:cNvSpPr>
            <a:spLocks noChangeArrowheads="1"/>
          </p:cNvSpPr>
          <p:nvPr/>
        </p:nvSpPr>
        <p:spPr bwMode="auto">
          <a:xfrm>
            <a:off x="4065588" y="3249613"/>
            <a:ext cx="524183" cy="25596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200" b="1" u="none">
                <a:solidFill>
                  <a:schemeClr val="accent3">
                    <a:lumMod val="40000"/>
                    <a:lumOff val="60000"/>
                  </a:schemeClr>
                </a:solidFill>
                <a:ea typeface="굴림" pitchFamily="34" charset="-127"/>
              </a:rPr>
              <a:t>MUX</a:t>
            </a:r>
          </a:p>
        </p:txBody>
      </p:sp>
      <p:sp>
        <p:nvSpPr>
          <p:cNvPr id="151575" name="Rectangle 23"/>
          <p:cNvSpPr>
            <a:spLocks noChangeArrowheads="1"/>
          </p:cNvSpPr>
          <p:nvPr/>
        </p:nvSpPr>
        <p:spPr bwMode="auto">
          <a:xfrm>
            <a:off x="3808413" y="3997325"/>
            <a:ext cx="950912" cy="604838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solidFill>
                <a:schemeClr val="accent3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51576" name="Rectangle 24"/>
          <p:cNvSpPr>
            <a:spLocks noChangeArrowheads="1"/>
          </p:cNvSpPr>
          <p:nvPr/>
        </p:nvSpPr>
        <p:spPr bwMode="auto">
          <a:xfrm>
            <a:off x="3773488" y="3984625"/>
            <a:ext cx="285336" cy="25596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200" b="1" u="none">
                <a:solidFill>
                  <a:schemeClr val="accent3">
                    <a:lumMod val="40000"/>
                    <a:lumOff val="60000"/>
                  </a:schemeClr>
                </a:solidFill>
                <a:ea typeface="굴림" pitchFamily="34" charset="-127"/>
              </a:rPr>
              <a:t>S</a:t>
            </a:r>
          </a:p>
        </p:txBody>
      </p:sp>
      <p:sp>
        <p:nvSpPr>
          <p:cNvPr id="151577" name="Rectangle 25"/>
          <p:cNvSpPr>
            <a:spLocks noChangeArrowheads="1"/>
          </p:cNvSpPr>
          <p:nvPr/>
        </p:nvSpPr>
        <p:spPr bwMode="auto">
          <a:xfrm>
            <a:off x="3773488" y="4235450"/>
            <a:ext cx="267703" cy="422167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200" b="1" u="none">
                <a:solidFill>
                  <a:schemeClr val="accent3">
                    <a:lumMod val="40000"/>
                    <a:lumOff val="60000"/>
                  </a:schemeClr>
                </a:solidFill>
                <a:ea typeface="굴림" pitchFamily="34" charset="-127"/>
              </a:rPr>
              <a:t>0</a:t>
            </a:r>
          </a:p>
          <a:p>
            <a:pPr algn="l" defTabSz="762000" eaLnBrk="0" latinLnBrk="1" hangingPunct="0">
              <a:lnSpc>
                <a:spcPct val="90000"/>
              </a:lnSpc>
            </a:pPr>
            <a:endParaRPr kumimoji="1" lang="en-US" altLang="ko-KR" sz="1200" b="1" u="none">
              <a:solidFill>
                <a:schemeClr val="accent3">
                  <a:lumMod val="40000"/>
                  <a:lumOff val="60000"/>
                </a:schemeClr>
              </a:solidFill>
              <a:ea typeface="굴림" pitchFamily="34" charset="-127"/>
            </a:endParaRPr>
          </a:p>
        </p:txBody>
      </p:sp>
      <p:sp>
        <p:nvSpPr>
          <p:cNvPr id="151578" name="Rectangle 26"/>
          <p:cNvSpPr>
            <a:spLocks noChangeArrowheads="1"/>
          </p:cNvSpPr>
          <p:nvPr/>
        </p:nvSpPr>
        <p:spPr bwMode="auto">
          <a:xfrm>
            <a:off x="3773488" y="4389438"/>
            <a:ext cx="267703" cy="25596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200" b="1" u="none">
                <a:solidFill>
                  <a:schemeClr val="accent3">
                    <a:lumMod val="40000"/>
                    <a:lumOff val="60000"/>
                  </a:schemeClr>
                </a:solidFill>
                <a:ea typeface="굴림" pitchFamily="34" charset="-127"/>
              </a:rPr>
              <a:t>1</a:t>
            </a:r>
          </a:p>
        </p:txBody>
      </p:sp>
      <p:sp>
        <p:nvSpPr>
          <p:cNvPr id="151579" name="Line 27"/>
          <p:cNvSpPr>
            <a:spLocks noChangeShapeType="1"/>
          </p:cNvSpPr>
          <p:nvPr/>
        </p:nvSpPr>
        <p:spPr bwMode="auto">
          <a:xfrm flipH="1">
            <a:off x="3376613" y="4124325"/>
            <a:ext cx="431800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solidFill>
                <a:schemeClr val="accent3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51580" name="Line 28"/>
          <p:cNvSpPr>
            <a:spLocks noChangeShapeType="1"/>
          </p:cNvSpPr>
          <p:nvPr/>
        </p:nvSpPr>
        <p:spPr bwMode="auto">
          <a:xfrm flipH="1">
            <a:off x="2787650" y="4365625"/>
            <a:ext cx="1020763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solidFill>
                <a:schemeClr val="accent3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51581" name="Line 29"/>
          <p:cNvSpPr>
            <a:spLocks noChangeShapeType="1"/>
          </p:cNvSpPr>
          <p:nvPr/>
        </p:nvSpPr>
        <p:spPr bwMode="auto">
          <a:xfrm flipH="1">
            <a:off x="2201863" y="4552950"/>
            <a:ext cx="1606550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solidFill>
                <a:schemeClr val="accent3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51582" name="Line 30"/>
          <p:cNvSpPr>
            <a:spLocks noChangeShapeType="1"/>
          </p:cNvSpPr>
          <p:nvPr/>
        </p:nvSpPr>
        <p:spPr bwMode="auto">
          <a:xfrm>
            <a:off x="4775200" y="4244975"/>
            <a:ext cx="449263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solidFill>
                <a:schemeClr val="accent3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51583" name="Rectangle 31"/>
          <p:cNvSpPr>
            <a:spLocks noChangeArrowheads="1"/>
          </p:cNvSpPr>
          <p:nvPr/>
        </p:nvSpPr>
        <p:spPr bwMode="auto">
          <a:xfrm>
            <a:off x="5241925" y="4116388"/>
            <a:ext cx="378310" cy="25596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200" b="1" u="none">
                <a:solidFill>
                  <a:schemeClr val="accent3">
                    <a:lumMod val="40000"/>
                    <a:lumOff val="60000"/>
                  </a:schemeClr>
                </a:solidFill>
                <a:ea typeface="굴림" pitchFamily="34" charset="-127"/>
              </a:rPr>
              <a:t>H2</a:t>
            </a:r>
          </a:p>
        </p:txBody>
      </p:sp>
      <p:sp>
        <p:nvSpPr>
          <p:cNvPr id="151584" name="Rectangle 32"/>
          <p:cNvSpPr>
            <a:spLocks noChangeArrowheads="1"/>
          </p:cNvSpPr>
          <p:nvPr/>
        </p:nvSpPr>
        <p:spPr bwMode="auto">
          <a:xfrm>
            <a:off x="4065588" y="4181475"/>
            <a:ext cx="524183" cy="25596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200" b="1" u="none">
                <a:solidFill>
                  <a:schemeClr val="accent3">
                    <a:lumMod val="40000"/>
                    <a:lumOff val="60000"/>
                  </a:schemeClr>
                </a:solidFill>
                <a:ea typeface="굴림" pitchFamily="34" charset="-127"/>
              </a:rPr>
              <a:t>MUX</a:t>
            </a:r>
          </a:p>
        </p:txBody>
      </p:sp>
      <p:sp>
        <p:nvSpPr>
          <p:cNvPr id="151585" name="Rectangle 33"/>
          <p:cNvSpPr>
            <a:spLocks noChangeArrowheads="1"/>
          </p:cNvSpPr>
          <p:nvPr/>
        </p:nvSpPr>
        <p:spPr bwMode="auto">
          <a:xfrm>
            <a:off x="3808413" y="4930775"/>
            <a:ext cx="950912" cy="601663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solidFill>
                <a:schemeClr val="accent3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51586" name="Rectangle 34"/>
          <p:cNvSpPr>
            <a:spLocks noChangeArrowheads="1"/>
          </p:cNvSpPr>
          <p:nvPr/>
        </p:nvSpPr>
        <p:spPr bwMode="auto">
          <a:xfrm>
            <a:off x="3773488" y="4916488"/>
            <a:ext cx="285336" cy="25596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200" b="1" u="none">
                <a:solidFill>
                  <a:schemeClr val="accent3">
                    <a:lumMod val="40000"/>
                    <a:lumOff val="60000"/>
                  </a:schemeClr>
                </a:solidFill>
                <a:ea typeface="굴림" pitchFamily="34" charset="-127"/>
              </a:rPr>
              <a:t>S</a:t>
            </a:r>
          </a:p>
        </p:txBody>
      </p:sp>
      <p:sp>
        <p:nvSpPr>
          <p:cNvPr id="151587" name="Rectangle 35"/>
          <p:cNvSpPr>
            <a:spLocks noChangeArrowheads="1"/>
          </p:cNvSpPr>
          <p:nvPr/>
        </p:nvSpPr>
        <p:spPr bwMode="auto">
          <a:xfrm>
            <a:off x="3773488" y="5167313"/>
            <a:ext cx="267703" cy="422167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200" b="1" u="none">
                <a:solidFill>
                  <a:schemeClr val="accent3">
                    <a:lumMod val="40000"/>
                    <a:lumOff val="60000"/>
                  </a:schemeClr>
                </a:solidFill>
                <a:ea typeface="굴림" pitchFamily="34" charset="-127"/>
              </a:rPr>
              <a:t>0</a:t>
            </a:r>
          </a:p>
          <a:p>
            <a:pPr algn="l" defTabSz="762000" eaLnBrk="0" latinLnBrk="1" hangingPunct="0">
              <a:lnSpc>
                <a:spcPct val="90000"/>
              </a:lnSpc>
            </a:pPr>
            <a:endParaRPr kumimoji="1" lang="en-US" altLang="ko-KR" sz="1200" b="1" u="none">
              <a:solidFill>
                <a:schemeClr val="accent3">
                  <a:lumMod val="40000"/>
                  <a:lumOff val="60000"/>
                </a:schemeClr>
              </a:solidFill>
              <a:ea typeface="굴림" pitchFamily="34" charset="-127"/>
            </a:endParaRPr>
          </a:p>
        </p:txBody>
      </p:sp>
      <p:sp>
        <p:nvSpPr>
          <p:cNvPr id="151588" name="Rectangle 36"/>
          <p:cNvSpPr>
            <a:spLocks noChangeArrowheads="1"/>
          </p:cNvSpPr>
          <p:nvPr/>
        </p:nvSpPr>
        <p:spPr bwMode="auto">
          <a:xfrm>
            <a:off x="3773488" y="5319713"/>
            <a:ext cx="267703" cy="25596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200" b="1" u="none">
                <a:solidFill>
                  <a:schemeClr val="accent3">
                    <a:lumMod val="40000"/>
                    <a:lumOff val="60000"/>
                  </a:schemeClr>
                </a:solidFill>
                <a:ea typeface="굴림" pitchFamily="34" charset="-127"/>
              </a:rPr>
              <a:t>1</a:t>
            </a:r>
          </a:p>
        </p:txBody>
      </p:sp>
      <p:sp>
        <p:nvSpPr>
          <p:cNvPr id="151589" name="Line 37"/>
          <p:cNvSpPr>
            <a:spLocks noChangeShapeType="1"/>
          </p:cNvSpPr>
          <p:nvPr/>
        </p:nvSpPr>
        <p:spPr bwMode="auto">
          <a:xfrm flipH="1">
            <a:off x="3376613" y="5056188"/>
            <a:ext cx="431800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solidFill>
                <a:schemeClr val="accent3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51590" name="Line 38"/>
          <p:cNvSpPr>
            <a:spLocks noChangeShapeType="1"/>
          </p:cNvSpPr>
          <p:nvPr/>
        </p:nvSpPr>
        <p:spPr bwMode="auto">
          <a:xfrm flipH="1">
            <a:off x="2493963" y="5308600"/>
            <a:ext cx="1314450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solidFill>
                <a:schemeClr val="accent3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51591" name="Line 39"/>
          <p:cNvSpPr>
            <a:spLocks noChangeShapeType="1"/>
          </p:cNvSpPr>
          <p:nvPr/>
        </p:nvSpPr>
        <p:spPr bwMode="auto">
          <a:xfrm flipH="1">
            <a:off x="2201863" y="5494338"/>
            <a:ext cx="1606550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solidFill>
                <a:schemeClr val="accent3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51592" name="Line 40"/>
          <p:cNvSpPr>
            <a:spLocks noChangeShapeType="1"/>
          </p:cNvSpPr>
          <p:nvPr/>
        </p:nvSpPr>
        <p:spPr bwMode="auto">
          <a:xfrm>
            <a:off x="4775200" y="5175250"/>
            <a:ext cx="449263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solidFill>
                <a:schemeClr val="accent3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51593" name="Rectangle 41"/>
          <p:cNvSpPr>
            <a:spLocks noChangeArrowheads="1"/>
          </p:cNvSpPr>
          <p:nvPr/>
        </p:nvSpPr>
        <p:spPr bwMode="auto">
          <a:xfrm>
            <a:off x="5241925" y="5046663"/>
            <a:ext cx="378310" cy="25596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200" b="1" u="none">
                <a:solidFill>
                  <a:schemeClr val="accent3">
                    <a:lumMod val="40000"/>
                    <a:lumOff val="60000"/>
                  </a:schemeClr>
                </a:solidFill>
                <a:ea typeface="굴림" pitchFamily="34" charset="-127"/>
              </a:rPr>
              <a:t>H3</a:t>
            </a:r>
          </a:p>
        </p:txBody>
      </p:sp>
      <p:sp>
        <p:nvSpPr>
          <p:cNvPr id="151594" name="Rectangle 42"/>
          <p:cNvSpPr>
            <a:spLocks noChangeArrowheads="1"/>
          </p:cNvSpPr>
          <p:nvPr/>
        </p:nvSpPr>
        <p:spPr bwMode="auto">
          <a:xfrm>
            <a:off x="4065588" y="5111750"/>
            <a:ext cx="524183" cy="25596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200" b="1" u="none">
                <a:solidFill>
                  <a:schemeClr val="accent3">
                    <a:lumMod val="40000"/>
                    <a:lumOff val="60000"/>
                  </a:schemeClr>
                </a:solidFill>
                <a:ea typeface="굴림" pitchFamily="34" charset="-127"/>
              </a:rPr>
              <a:t>MUX</a:t>
            </a:r>
          </a:p>
        </p:txBody>
      </p:sp>
      <p:sp>
        <p:nvSpPr>
          <p:cNvPr id="151595" name="Line 43"/>
          <p:cNvSpPr>
            <a:spLocks noChangeShapeType="1"/>
          </p:cNvSpPr>
          <p:nvPr/>
        </p:nvSpPr>
        <p:spPr bwMode="auto">
          <a:xfrm flipV="1">
            <a:off x="3382963" y="1684338"/>
            <a:ext cx="0" cy="3376612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solidFill>
                <a:schemeClr val="accent3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51596" name="Line 44"/>
          <p:cNvSpPr>
            <a:spLocks noChangeShapeType="1"/>
          </p:cNvSpPr>
          <p:nvPr/>
        </p:nvSpPr>
        <p:spPr bwMode="auto">
          <a:xfrm flipV="1">
            <a:off x="3108325" y="2932113"/>
            <a:ext cx="0" cy="517525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solidFill>
                <a:schemeClr val="accent3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51597" name="Line 45"/>
          <p:cNvSpPr>
            <a:spLocks noChangeShapeType="1"/>
          </p:cNvSpPr>
          <p:nvPr/>
        </p:nvSpPr>
        <p:spPr bwMode="auto">
          <a:xfrm flipV="1">
            <a:off x="2492375" y="3613150"/>
            <a:ext cx="0" cy="1711325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solidFill>
                <a:schemeClr val="accent3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51598" name="Line 46"/>
          <p:cNvSpPr>
            <a:spLocks noChangeShapeType="1"/>
          </p:cNvSpPr>
          <p:nvPr/>
        </p:nvSpPr>
        <p:spPr bwMode="auto">
          <a:xfrm flipV="1">
            <a:off x="2206625" y="3986213"/>
            <a:ext cx="0" cy="57150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solidFill>
                <a:schemeClr val="accent3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51599" name="Line 47"/>
          <p:cNvSpPr>
            <a:spLocks noChangeShapeType="1"/>
          </p:cNvSpPr>
          <p:nvPr/>
        </p:nvSpPr>
        <p:spPr bwMode="auto">
          <a:xfrm flipH="1">
            <a:off x="1820863" y="2941638"/>
            <a:ext cx="1296987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solidFill>
                <a:schemeClr val="accent3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51600" name="Line 48"/>
          <p:cNvSpPr>
            <a:spLocks noChangeShapeType="1"/>
          </p:cNvSpPr>
          <p:nvPr/>
        </p:nvSpPr>
        <p:spPr bwMode="auto">
          <a:xfrm flipH="1">
            <a:off x="1820863" y="3248025"/>
            <a:ext cx="1003300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solidFill>
                <a:schemeClr val="accent3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51601" name="Line 49"/>
          <p:cNvSpPr>
            <a:spLocks noChangeShapeType="1"/>
          </p:cNvSpPr>
          <p:nvPr/>
        </p:nvSpPr>
        <p:spPr bwMode="auto">
          <a:xfrm flipH="1">
            <a:off x="1820863" y="3992563"/>
            <a:ext cx="404812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solidFill>
                <a:schemeClr val="accent3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51602" name="Line 50"/>
          <p:cNvSpPr>
            <a:spLocks noChangeShapeType="1"/>
          </p:cNvSpPr>
          <p:nvPr/>
        </p:nvSpPr>
        <p:spPr bwMode="auto">
          <a:xfrm flipV="1">
            <a:off x="2206625" y="1871663"/>
            <a:ext cx="0" cy="636587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solidFill>
                <a:schemeClr val="accent3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51603" name="Line 51"/>
          <p:cNvSpPr>
            <a:spLocks noChangeShapeType="1"/>
          </p:cNvSpPr>
          <p:nvPr/>
        </p:nvSpPr>
        <p:spPr bwMode="auto">
          <a:xfrm>
            <a:off x="2206625" y="5500688"/>
            <a:ext cx="0" cy="219075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solidFill>
                <a:schemeClr val="accent3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51604" name="Rectangle 52"/>
          <p:cNvSpPr>
            <a:spLocks noChangeArrowheads="1"/>
          </p:cNvSpPr>
          <p:nvPr/>
        </p:nvSpPr>
        <p:spPr bwMode="auto">
          <a:xfrm>
            <a:off x="2994025" y="1393825"/>
            <a:ext cx="634790" cy="25596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200" b="1" u="none">
                <a:solidFill>
                  <a:schemeClr val="accent3">
                    <a:lumMod val="40000"/>
                    <a:lumOff val="60000"/>
                  </a:schemeClr>
                </a:solidFill>
                <a:ea typeface="굴림" pitchFamily="34" charset="-127"/>
              </a:rPr>
              <a:t>Select</a:t>
            </a:r>
          </a:p>
        </p:txBody>
      </p:sp>
      <p:sp>
        <p:nvSpPr>
          <p:cNvPr id="151605" name="Rectangle 53"/>
          <p:cNvSpPr>
            <a:spLocks noChangeArrowheads="1"/>
          </p:cNvSpPr>
          <p:nvPr/>
        </p:nvSpPr>
        <p:spPr bwMode="auto">
          <a:xfrm>
            <a:off x="3467100" y="1296988"/>
            <a:ext cx="1433086" cy="422167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defTabSz="762000" rtl="1" eaLnBrk="0" hangingPunct="0">
              <a:lnSpc>
                <a:spcPct val="90000"/>
              </a:lnSpc>
            </a:pPr>
            <a:r>
              <a:rPr kumimoji="1" lang="en-US" altLang="ko-KR" sz="1200" b="1" u="none" dirty="0">
                <a:solidFill>
                  <a:schemeClr val="accent3">
                    <a:lumMod val="40000"/>
                    <a:lumOff val="60000"/>
                  </a:schemeClr>
                </a:solidFill>
                <a:ea typeface="굴림" pitchFamily="34" charset="-127"/>
                <a:cs typeface="B Nazanin" pitchFamily="2" charset="-78"/>
              </a:rPr>
              <a:t>0 </a:t>
            </a:r>
            <a:r>
              <a:rPr kumimoji="1" lang="fa-IR" altLang="ko-KR" sz="1200" b="1" u="none" dirty="0">
                <a:solidFill>
                  <a:schemeClr val="accent3">
                    <a:lumMod val="40000"/>
                    <a:lumOff val="60000"/>
                  </a:schemeClr>
                </a:solidFill>
                <a:ea typeface="굴림" pitchFamily="34" charset="-127"/>
                <a:cs typeface="B Nazanin" pitchFamily="2" charset="-78"/>
              </a:rPr>
              <a:t>شيفت به </a:t>
            </a:r>
            <a:r>
              <a:rPr kumimoji="1" lang="fa-IR" altLang="ko-KR" sz="1200" b="1" u="none" dirty="0" smtClean="0">
                <a:solidFill>
                  <a:schemeClr val="accent3">
                    <a:lumMod val="40000"/>
                    <a:lumOff val="60000"/>
                  </a:schemeClr>
                </a:solidFill>
                <a:ea typeface="굴림" pitchFamily="34" charset="-127"/>
                <a:cs typeface="B Nazanin" pitchFamily="2" charset="-78"/>
              </a:rPr>
              <a:t>چپ (پايين</a:t>
            </a:r>
            <a:r>
              <a:rPr kumimoji="1" lang="fa-IR" altLang="ko-KR" sz="1200" b="1" u="none" dirty="0">
                <a:solidFill>
                  <a:schemeClr val="accent3">
                    <a:lumMod val="40000"/>
                    <a:lumOff val="60000"/>
                  </a:schemeClr>
                </a:solidFill>
                <a:ea typeface="굴림" pitchFamily="34" charset="-127"/>
                <a:cs typeface="B Nazanin" pitchFamily="2" charset="-78"/>
              </a:rPr>
              <a:t>)</a:t>
            </a:r>
            <a:endParaRPr kumimoji="1" lang="en-US" altLang="ko-KR" sz="1200" b="1" u="none" dirty="0">
              <a:solidFill>
                <a:schemeClr val="accent3">
                  <a:lumMod val="40000"/>
                  <a:lumOff val="60000"/>
                </a:schemeClr>
              </a:solidFill>
              <a:ea typeface="굴림" pitchFamily="34" charset="-127"/>
              <a:cs typeface="B Nazanin" pitchFamily="2" charset="-78"/>
            </a:endParaRPr>
          </a:p>
          <a:p>
            <a:pPr defTabSz="762000" rtl="1" eaLnBrk="0" hangingPunct="0">
              <a:lnSpc>
                <a:spcPct val="90000"/>
              </a:lnSpc>
            </a:pPr>
            <a:r>
              <a:rPr kumimoji="1" lang="en-US" altLang="ko-KR" sz="1200" b="1" u="none" dirty="0">
                <a:solidFill>
                  <a:schemeClr val="accent3">
                    <a:lumMod val="40000"/>
                    <a:lumOff val="60000"/>
                  </a:schemeClr>
                </a:solidFill>
                <a:ea typeface="굴림" pitchFamily="34" charset="-127"/>
                <a:cs typeface="B Nazanin" pitchFamily="2" charset="-78"/>
              </a:rPr>
              <a:t>1 </a:t>
            </a:r>
            <a:r>
              <a:rPr kumimoji="1" lang="ar-SA" altLang="ko-KR" sz="1200" b="1" u="none" dirty="0">
                <a:solidFill>
                  <a:schemeClr val="accent3">
                    <a:lumMod val="40000"/>
                    <a:lumOff val="60000"/>
                  </a:schemeClr>
                </a:solidFill>
                <a:ea typeface="굴림" pitchFamily="34" charset="-127"/>
                <a:cs typeface="B Nazanin" pitchFamily="2" charset="-78"/>
              </a:rPr>
              <a:t>شيفت به </a:t>
            </a:r>
            <a:r>
              <a:rPr kumimoji="1" lang="fa-IR" altLang="ko-KR" sz="1200" b="1" u="none" dirty="0" smtClean="0">
                <a:solidFill>
                  <a:schemeClr val="accent3">
                    <a:lumMod val="40000"/>
                    <a:lumOff val="60000"/>
                  </a:schemeClr>
                </a:solidFill>
                <a:ea typeface="굴림" pitchFamily="34" charset="-127"/>
                <a:cs typeface="B Nazanin" pitchFamily="2" charset="-78"/>
              </a:rPr>
              <a:t>راست (بالا</a:t>
            </a:r>
            <a:r>
              <a:rPr kumimoji="1" lang="fa-IR" altLang="ko-KR" sz="1200" b="1" u="none" dirty="0">
                <a:solidFill>
                  <a:schemeClr val="accent3">
                    <a:lumMod val="40000"/>
                    <a:lumOff val="60000"/>
                  </a:schemeClr>
                </a:solidFill>
                <a:ea typeface="굴림" pitchFamily="34" charset="-127"/>
                <a:cs typeface="B Nazanin" pitchFamily="2" charset="-78"/>
              </a:rPr>
              <a:t>)</a:t>
            </a:r>
            <a:endParaRPr kumimoji="1" lang="en-US" altLang="ko-KR" sz="1200" b="1" u="none" dirty="0">
              <a:solidFill>
                <a:schemeClr val="accent3">
                  <a:lumMod val="40000"/>
                  <a:lumOff val="60000"/>
                </a:schemeClr>
              </a:solidFill>
              <a:ea typeface="굴림" pitchFamily="34" charset="-127"/>
              <a:cs typeface="B Nazanin" pitchFamily="2" charset="-78"/>
            </a:endParaRPr>
          </a:p>
        </p:txBody>
      </p:sp>
      <p:sp>
        <p:nvSpPr>
          <p:cNvPr id="151606" name="Rectangle 54"/>
          <p:cNvSpPr>
            <a:spLocks noChangeArrowheads="1"/>
          </p:cNvSpPr>
          <p:nvPr/>
        </p:nvSpPr>
        <p:spPr bwMode="auto">
          <a:xfrm>
            <a:off x="1644650" y="1411288"/>
            <a:ext cx="823945" cy="532966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80000"/>
              </a:lnSpc>
            </a:pPr>
            <a:r>
              <a:rPr kumimoji="1" lang="en-US" altLang="ko-KR" sz="1200" b="1" u="none">
                <a:solidFill>
                  <a:schemeClr val="accent3">
                    <a:lumMod val="40000"/>
                    <a:lumOff val="60000"/>
                  </a:schemeClr>
                </a:solidFill>
                <a:ea typeface="굴림" pitchFamily="34" charset="-127"/>
              </a:rPr>
              <a:t>Serial</a:t>
            </a:r>
          </a:p>
          <a:p>
            <a:pPr algn="l" defTabSz="762000" eaLnBrk="0" hangingPunct="0">
              <a:lnSpc>
                <a:spcPct val="80000"/>
              </a:lnSpc>
            </a:pPr>
            <a:r>
              <a:rPr kumimoji="1" lang="en-US" altLang="ko-KR" sz="1200" b="1" u="none">
                <a:solidFill>
                  <a:schemeClr val="accent3">
                    <a:lumMod val="40000"/>
                    <a:lumOff val="60000"/>
                  </a:schemeClr>
                </a:solidFill>
                <a:ea typeface="굴림" pitchFamily="34" charset="-127"/>
              </a:rPr>
              <a:t>input (I</a:t>
            </a:r>
            <a:r>
              <a:rPr kumimoji="1" lang="en-US" altLang="ko-KR" sz="1200" b="1" u="none" baseline="-25000">
                <a:solidFill>
                  <a:schemeClr val="accent3">
                    <a:lumMod val="40000"/>
                    <a:lumOff val="60000"/>
                  </a:schemeClr>
                </a:solidFill>
                <a:ea typeface="굴림" pitchFamily="34" charset="-127"/>
              </a:rPr>
              <a:t>R</a:t>
            </a:r>
            <a:r>
              <a:rPr kumimoji="1" lang="en-US" altLang="ko-KR" sz="1200" b="1" u="none">
                <a:solidFill>
                  <a:schemeClr val="accent3">
                    <a:lumMod val="40000"/>
                    <a:lumOff val="60000"/>
                  </a:schemeClr>
                </a:solidFill>
                <a:ea typeface="굴림" pitchFamily="34" charset="-127"/>
              </a:rPr>
              <a:t>)</a:t>
            </a:r>
          </a:p>
          <a:p>
            <a:pPr algn="l" defTabSz="762000" hangingPunct="0">
              <a:lnSpc>
                <a:spcPct val="80000"/>
              </a:lnSpc>
            </a:pPr>
            <a:endParaRPr kumimoji="1" lang="en-US" altLang="ko-KR" sz="1200" b="1" u="none">
              <a:solidFill>
                <a:schemeClr val="accent3">
                  <a:lumMod val="40000"/>
                  <a:lumOff val="60000"/>
                </a:schemeClr>
              </a:solidFill>
              <a:ea typeface="굴림" pitchFamily="34" charset="-127"/>
            </a:endParaRPr>
          </a:p>
        </p:txBody>
      </p:sp>
      <p:sp>
        <p:nvSpPr>
          <p:cNvPr id="151607" name="Rectangle 55"/>
          <p:cNvSpPr>
            <a:spLocks noChangeArrowheads="1"/>
          </p:cNvSpPr>
          <p:nvPr/>
        </p:nvSpPr>
        <p:spPr bwMode="auto">
          <a:xfrm>
            <a:off x="1316038" y="2813050"/>
            <a:ext cx="378310" cy="25596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200" b="1" u="none">
                <a:solidFill>
                  <a:schemeClr val="accent3">
                    <a:lumMod val="40000"/>
                    <a:lumOff val="60000"/>
                  </a:schemeClr>
                </a:solidFill>
                <a:ea typeface="굴림" pitchFamily="34" charset="-127"/>
              </a:rPr>
              <a:t>A0</a:t>
            </a:r>
          </a:p>
        </p:txBody>
      </p:sp>
      <p:sp>
        <p:nvSpPr>
          <p:cNvPr id="151608" name="Rectangle 56"/>
          <p:cNvSpPr>
            <a:spLocks noChangeArrowheads="1"/>
          </p:cNvSpPr>
          <p:nvPr/>
        </p:nvSpPr>
        <p:spPr bwMode="auto">
          <a:xfrm>
            <a:off x="1316038" y="3119438"/>
            <a:ext cx="378310" cy="25596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200" b="1" u="none">
                <a:solidFill>
                  <a:schemeClr val="accent3">
                    <a:lumMod val="40000"/>
                    <a:lumOff val="60000"/>
                  </a:schemeClr>
                </a:solidFill>
                <a:ea typeface="굴림" pitchFamily="34" charset="-127"/>
              </a:rPr>
              <a:t>A1</a:t>
            </a:r>
          </a:p>
        </p:txBody>
      </p:sp>
      <p:sp>
        <p:nvSpPr>
          <p:cNvPr id="151609" name="Rectangle 57"/>
          <p:cNvSpPr>
            <a:spLocks noChangeArrowheads="1"/>
          </p:cNvSpPr>
          <p:nvPr/>
        </p:nvSpPr>
        <p:spPr bwMode="auto">
          <a:xfrm>
            <a:off x="1316038" y="3502025"/>
            <a:ext cx="378310" cy="25596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200" b="1" u="none">
                <a:solidFill>
                  <a:schemeClr val="accent3">
                    <a:lumMod val="40000"/>
                    <a:lumOff val="60000"/>
                  </a:schemeClr>
                </a:solidFill>
                <a:ea typeface="굴림" pitchFamily="34" charset="-127"/>
              </a:rPr>
              <a:t>A2</a:t>
            </a:r>
          </a:p>
        </p:txBody>
      </p:sp>
      <p:sp>
        <p:nvSpPr>
          <p:cNvPr id="151610" name="Rectangle 58"/>
          <p:cNvSpPr>
            <a:spLocks noChangeArrowheads="1"/>
          </p:cNvSpPr>
          <p:nvPr/>
        </p:nvSpPr>
        <p:spPr bwMode="auto">
          <a:xfrm>
            <a:off x="1316038" y="3863975"/>
            <a:ext cx="378310" cy="25596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200" b="1" u="none">
                <a:solidFill>
                  <a:schemeClr val="accent3">
                    <a:lumMod val="40000"/>
                    <a:lumOff val="60000"/>
                  </a:schemeClr>
                </a:solidFill>
                <a:ea typeface="굴림" pitchFamily="34" charset="-127"/>
              </a:rPr>
              <a:t>A3</a:t>
            </a:r>
          </a:p>
        </p:txBody>
      </p:sp>
      <p:sp>
        <p:nvSpPr>
          <p:cNvPr id="151611" name="Rectangle 59"/>
          <p:cNvSpPr>
            <a:spLocks noChangeArrowheads="1"/>
          </p:cNvSpPr>
          <p:nvPr/>
        </p:nvSpPr>
        <p:spPr bwMode="auto">
          <a:xfrm>
            <a:off x="1611313" y="5672138"/>
            <a:ext cx="856005" cy="588366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200" b="1" u="none">
                <a:solidFill>
                  <a:schemeClr val="accent3">
                    <a:lumMod val="40000"/>
                    <a:lumOff val="60000"/>
                  </a:schemeClr>
                </a:solidFill>
                <a:ea typeface="굴림" pitchFamily="34" charset="-127"/>
              </a:rPr>
              <a:t>Serial</a:t>
            </a:r>
          </a:p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200" b="1" u="none">
                <a:solidFill>
                  <a:schemeClr val="accent3">
                    <a:lumMod val="40000"/>
                    <a:lumOff val="60000"/>
                  </a:schemeClr>
                </a:solidFill>
                <a:ea typeface="굴림" pitchFamily="34" charset="-127"/>
              </a:rPr>
              <a:t>input (I</a:t>
            </a:r>
            <a:r>
              <a:rPr kumimoji="1" lang="en-US" altLang="ko-KR" sz="1200" b="1" u="none" baseline="-25000">
                <a:solidFill>
                  <a:schemeClr val="accent3">
                    <a:lumMod val="40000"/>
                    <a:lumOff val="60000"/>
                  </a:schemeClr>
                </a:solidFill>
                <a:ea typeface="굴림" pitchFamily="34" charset="-127"/>
              </a:rPr>
              <a:t>L</a:t>
            </a:r>
            <a:r>
              <a:rPr kumimoji="1" lang="en-US" altLang="ko-KR" sz="1200" b="1" u="none">
                <a:solidFill>
                  <a:schemeClr val="accent3">
                    <a:lumMod val="40000"/>
                    <a:lumOff val="60000"/>
                  </a:schemeClr>
                </a:solidFill>
                <a:ea typeface="굴림" pitchFamily="34" charset="-127"/>
              </a:rPr>
              <a:t>) </a:t>
            </a:r>
          </a:p>
          <a:p>
            <a:pPr algn="l" defTabSz="762000" hangingPunct="0">
              <a:lnSpc>
                <a:spcPct val="90000"/>
              </a:lnSpc>
            </a:pPr>
            <a:endParaRPr kumimoji="1" lang="en-US" altLang="ko-KR" sz="1200" b="1" u="none">
              <a:solidFill>
                <a:schemeClr val="accent3">
                  <a:lumMod val="40000"/>
                  <a:lumOff val="60000"/>
                </a:schemeClr>
              </a:solidFill>
              <a:ea typeface="굴림" pitchFamily="34" charset="-127"/>
            </a:endParaRPr>
          </a:p>
        </p:txBody>
      </p:sp>
      <p:sp>
        <p:nvSpPr>
          <p:cNvPr id="151612" name="Line 60"/>
          <p:cNvSpPr>
            <a:spLocks noChangeShapeType="1"/>
          </p:cNvSpPr>
          <p:nvPr/>
        </p:nvSpPr>
        <p:spPr bwMode="auto">
          <a:xfrm flipV="1">
            <a:off x="2797175" y="2679700"/>
            <a:ext cx="0" cy="1711325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solidFill>
                <a:schemeClr val="accent3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2"/>
          <p:cNvSpPr>
            <a:spLocks noGrp="1" noChangeArrowheads="1"/>
          </p:cNvSpPr>
          <p:nvPr>
            <p:ph type="title"/>
          </p:nvPr>
        </p:nvSpPr>
        <p:spPr>
          <a:xfrm>
            <a:off x="452438" y="441325"/>
            <a:ext cx="8207375" cy="543739"/>
          </a:xfrm>
          <a:noFill/>
        </p:spPr>
        <p:txBody>
          <a:bodyPr lIns="63500" tIns="25400" rIns="63500" bIns="25400" anchor="t">
            <a:spAutoFit/>
          </a:bodyPr>
          <a:lstStyle/>
          <a:p>
            <a:pPr eaLnBrk="1" hangingPunct="1"/>
            <a:r>
              <a:rPr lang="fa-IR" altLang="ko-KR" sz="3200" dirty="0" smtClean="0">
                <a:solidFill>
                  <a:srgbClr val="FF0000"/>
                </a:solidFill>
                <a:cs typeface="B Nazanin" pitchFamily="2" charset="-78"/>
              </a:rPr>
              <a:t>واحد عمليات شيفت، منطقي، حسابي</a:t>
            </a:r>
            <a:endParaRPr lang="en-US" altLang="ko-KR" sz="3200" dirty="0" smtClean="0">
              <a:solidFill>
                <a:srgbClr val="FF0000"/>
              </a:solidFill>
              <a:ea typeface="굴림" pitchFamily="34" charset="-127"/>
              <a:cs typeface="B Nazanin" pitchFamily="2" charset="-78"/>
            </a:endParaRPr>
          </a:p>
        </p:txBody>
      </p:sp>
      <p:sp>
        <p:nvSpPr>
          <p:cNvPr id="152579" name="Rectangle 3"/>
          <p:cNvSpPr>
            <a:spLocks noChangeArrowheads="1"/>
          </p:cNvSpPr>
          <p:nvPr/>
        </p:nvSpPr>
        <p:spPr bwMode="auto">
          <a:xfrm>
            <a:off x="342900" y="3976688"/>
            <a:ext cx="6296025" cy="2712024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marL="571500" lvl="1" algn="l" defTabSz="762000" eaLnBrk="0" hangingPunct="0">
              <a:lnSpc>
                <a:spcPct val="80000"/>
              </a:lnSpc>
              <a:spcBef>
                <a:spcPct val="10000"/>
              </a:spcBef>
            </a:pPr>
            <a:r>
              <a:rPr kumimoji="1" lang="en-US" altLang="ko-KR" sz="1200" b="1" u="none" dirty="0">
                <a:ea typeface="굴림" pitchFamily="34" charset="-127"/>
                <a:cs typeface="B Nazanin" pitchFamily="2" charset="-78"/>
              </a:rPr>
              <a:t>S3    S2    S1	  S0	</a:t>
            </a:r>
            <a:r>
              <a:rPr kumimoji="1" lang="en-US" altLang="ko-KR" sz="1200" b="1" u="none" dirty="0" err="1">
                <a:ea typeface="굴림" pitchFamily="34" charset="-127"/>
                <a:cs typeface="B Nazanin" pitchFamily="2" charset="-78"/>
              </a:rPr>
              <a:t>Cin</a:t>
            </a:r>
            <a:r>
              <a:rPr kumimoji="1" lang="en-US" altLang="ko-KR" sz="1200" b="1" u="none" dirty="0">
                <a:ea typeface="굴림" pitchFamily="34" charset="-127"/>
                <a:cs typeface="B Nazanin" pitchFamily="2" charset="-78"/>
              </a:rPr>
              <a:t>	</a:t>
            </a:r>
            <a:r>
              <a:rPr kumimoji="1" lang="fa-IR" altLang="ko-KR" sz="1200" b="1" u="none" dirty="0">
                <a:ea typeface="굴림" pitchFamily="34" charset="-127"/>
                <a:cs typeface="B Nazanin" pitchFamily="2" charset="-78"/>
              </a:rPr>
              <a:t>عمليات</a:t>
            </a:r>
            <a:r>
              <a:rPr kumimoji="1" lang="en-US" altLang="ko-KR" sz="1200" b="1" u="none" dirty="0">
                <a:ea typeface="굴림" pitchFamily="34" charset="-127"/>
                <a:cs typeface="B Nazanin" pitchFamily="2" charset="-78"/>
              </a:rPr>
              <a:t>	          </a:t>
            </a:r>
            <a:r>
              <a:rPr kumimoji="1" lang="fa-IR" altLang="ko-KR" sz="1200" b="1" u="none" dirty="0">
                <a:ea typeface="굴림" pitchFamily="34" charset="-127"/>
                <a:cs typeface="B Nazanin" pitchFamily="2" charset="-78"/>
              </a:rPr>
              <a:t>توضيح </a:t>
            </a:r>
            <a:endParaRPr kumimoji="1" lang="en-US" altLang="ko-KR" sz="1200" b="1" u="none" dirty="0">
              <a:ea typeface="굴림" pitchFamily="34" charset="-127"/>
              <a:cs typeface="B Nazanin" pitchFamily="2" charset="-78"/>
            </a:endParaRPr>
          </a:p>
          <a:p>
            <a:pPr marL="571500" lvl="1" defTabSz="762000" eaLnBrk="0" hangingPunct="0">
              <a:lnSpc>
                <a:spcPct val="80000"/>
              </a:lnSpc>
              <a:spcBef>
                <a:spcPct val="10000"/>
              </a:spcBef>
            </a:pPr>
            <a:r>
              <a:rPr kumimoji="1" lang="en-US" altLang="ko-KR" sz="1200" b="1" u="none" dirty="0">
                <a:ea typeface="굴림" pitchFamily="34" charset="-127"/>
                <a:cs typeface="B Nazanin" pitchFamily="2" charset="-78"/>
              </a:rPr>
              <a:t>0        0     0	   0	0	F = </a:t>
            </a:r>
            <a:r>
              <a:rPr kumimoji="1" lang="en-US" altLang="ko-KR" sz="1200" b="1" u="none" dirty="0" smtClean="0">
                <a:ea typeface="굴림" pitchFamily="34" charset="-127"/>
                <a:cs typeface="B Nazanin" pitchFamily="2" charset="-78"/>
              </a:rPr>
              <a:t>A + B</a:t>
            </a:r>
            <a:r>
              <a:rPr kumimoji="1" lang="en-US" altLang="ko-KR" sz="1200" b="1" u="none" dirty="0">
                <a:ea typeface="굴림" pitchFamily="34" charset="-127"/>
                <a:cs typeface="B Nazanin" pitchFamily="2" charset="-78"/>
              </a:rPr>
              <a:t>	</a:t>
            </a:r>
            <a:r>
              <a:rPr kumimoji="1" lang="en-US" altLang="ko-KR" sz="1200" b="1" u="none" dirty="0" smtClean="0">
                <a:ea typeface="굴림" pitchFamily="34" charset="-127"/>
                <a:cs typeface="B Nazanin" pitchFamily="2" charset="-78"/>
              </a:rPr>
              <a:t>         </a:t>
            </a:r>
            <a:r>
              <a:rPr kumimoji="1" lang="en-US" altLang="ko-KR" sz="1200" b="1" dirty="0" smtClean="0">
                <a:ea typeface="굴림" pitchFamily="34" charset="-127"/>
                <a:cs typeface="B Nazanin" pitchFamily="2" charset="-78"/>
              </a:rPr>
              <a:t> Addition</a:t>
            </a:r>
            <a:endParaRPr kumimoji="1" lang="en-US" altLang="ko-KR" sz="1200" b="1" u="none" dirty="0">
              <a:ea typeface="굴림" pitchFamily="34" charset="-127"/>
              <a:cs typeface="B Nazanin" pitchFamily="2" charset="-78"/>
            </a:endParaRPr>
          </a:p>
          <a:p>
            <a:pPr marL="571500" lvl="1" defTabSz="762000" eaLnBrk="0" hangingPunct="0">
              <a:lnSpc>
                <a:spcPct val="80000"/>
              </a:lnSpc>
              <a:spcBef>
                <a:spcPct val="10000"/>
              </a:spcBef>
            </a:pPr>
            <a:r>
              <a:rPr kumimoji="1" lang="en-US" altLang="ko-KR" sz="1200" b="1" u="none" dirty="0">
                <a:ea typeface="굴림" pitchFamily="34" charset="-127"/>
                <a:cs typeface="B Nazanin" pitchFamily="2" charset="-78"/>
              </a:rPr>
              <a:t>0        0     0      0	1	F = A + </a:t>
            </a:r>
            <a:r>
              <a:rPr kumimoji="1" lang="en-US" altLang="ko-KR" sz="1200" b="1" u="none" dirty="0" smtClean="0">
                <a:ea typeface="굴림" pitchFamily="34" charset="-127"/>
                <a:cs typeface="B Nazanin" pitchFamily="2" charset="-78"/>
              </a:rPr>
              <a:t>B + 1      </a:t>
            </a:r>
            <a:r>
              <a:rPr kumimoji="1" lang="en-US" altLang="ko-KR" sz="1200" b="1" dirty="0" smtClean="0">
                <a:ea typeface="굴림" pitchFamily="34" charset="-127"/>
                <a:cs typeface="B Nazanin" pitchFamily="2" charset="-78"/>
              </a:rPr>
              <a:t> Add with carry</a:t>
            </a:r>
            <a:endParaRPr kumimoji="1" lang="en-US" altLang="ko-KR" sz="1200" b="1" u="none" dirty="0">
              <a:ea typeface="굴림" pitchFamily="34" charset="-127"/>
              <a:cs typeface="B Nazanin" pitchFamily="2" charset="-78"/>
            </a:endParaRPr>
          </a:p>
          <a:p>
            <a:pPr marL="571500" lvl="1" defTabSz="762000" eaLnBrk="0" hangingPunct="0">
              <a:lnSpc>
                <a:spcPct val="80000"/>
              </a:lnSpc>
              <a:spcBef>
                <a:spcPct val="10000"/>
              </a:spcBef>
            </a:pPr>
            <a:r>
              <a:rPr kumimoji="1" lang="en-US" altLang="ko-KR" sz="1200" b="1" u="none" dirty="0">
                <a:ea typeface="굴림" pitchFamily="34" charset="-127"/>
                <a:cs typeface="B Nazanin" pitchFamily="2" charset="-78"/>
              </a:rPr>
              <a:t>0        0     0      1	0	F = A + </a:t>
            </a:r>
            <a:r>
              <a:rPr kumimoji="1" lang="en-US" altLang="ko-KR" sz="1200" b="1" u="none" dirty="0" smtClean="0">
                <a:ea typeface="굴림" pitchFamily="34" charset="-127"/>
                <a:cs typeface="B Nazanin" pitchFamily="2" charset="-78"/>
              </a:rPr>
              <a:t>B’</a:t>
            </a:r>
            <a:r>
              <a:rPr kumimoji="1" lang="en-US" altLang="ko-KR" sz="1200" b="1" u="none" dirty="0">
                <a:ea typeface="굴림" pitchFamily="34" charset="-127"/>
                <a:cs typeface="B Nazanin" pitchFamily="2" charset="-78"/>
              </a:rPr>
              <a:t>	</a:t>
            </a:r>
            <a:r>
              <a:rPr kumimoji="1" lang="en-US" altLang="ko-KR" sz="1200" b="1" dirty="0" smtClean="0">
                <a:ea typeface="굴림" pitchFamily="34" charset="-127"/>
                <a:cs typeface="B Nazanin" pitchFamily="2" charset="-78"/>
              </a:rPr>
              <a:t>          Subtraction</a:t>
            </a:r>
            <a:endParaRPr kumimoji="1" lang="en-US" altLang="ko-KR" sz="1200" b="1" u="none" dirty="0">
              <a:ea typeface="굴림" pitchFamily="34" charset="-127"/>
              <a:cs typeface="B Nazanin" pitchFamily="2" charset="-78"/>
            </a:endParaRPr>
          </a:p>
          <a:p>
            <a:pPr marL="571500" lvl="1" defTabSz="762000" eaLnBrk="0" hangingPunct="0">
              <a:lnSpc>
                <a:spcPct val="80000"/>
              </a:lnSpc>
              <a:spcBef>
                <a:spcPct val="10000"/>
              </a:spcBef>
            </a:pPr>
            <a:r>
              <a:rPr kumimoji="1" lang="en-US" altLang="ko-KR" sz="1200" b="1" u="none" dirty="0">
                <a:ea typeface="굴림" pitchFamily="34" charset="-127"/>
                <a:cs typeface="B Nazanin" pitchFamily="2" charset="-78"/>
              </a:rPr>
              <a:t>0        0     0	   1	1	F = A + </a:t>
            </a:r>
            <a:r>
              <a:rPr kumimoji="1" lang="en-US" altLang="ko-KR" sz="1200" b="1" u="none" dirty="0" smtClean="0">
                <a:ea typeface="굴림" pitchFamily="34" charset="-127"/>
                <a:cs typeface="B Nazanin" pitchFamily="2" charset="-78"/>
              </a:rPr>
              <a:t>B’ </a:t>
            </a:r>
            <a:r>
              <a:rPr kumimoji="1" lang="en-US" altLang="ko-KR" sz="1200" b="1" u="none" dirty="0">
                <a:ea typeface="굴림" pitchFamily="34" charset="-127"/>
                <a:cs typeface="B Nazanin" pitchFamily="2" charset="-78"/>
              </a:rPr>
              <a:t>+ </a:t>
            </a:r>
            <a:r>
              <a:rPr kumimoji="1" lang="en-US" altLang="ko-KR" sz="1200" b="1" dirty="0" smtClean="0">
                <a:ea typeface="굴림" pitchFamily="34" charset="-127"/>
                <a:cs typeface="B Nazanin" pitchFamily="2" charset="-78"/>
              </a:rPr>
              <a:t>1      Subtract with borrow</a:t>
            </a:r>
            <a:endParaRPr kumimoji="1" lang="en-US" altLang="ko-KR" sz="1200" b="1" u="none" dirty="0" smtClean="0">
              <a:ea typeface="굴림" pitchFamily="34" charset="-127"/>
              <a:cs typeface="B Nazanin" pitchFamily="2" charset="-78"/>
            </a:endParaRPr>
          </a:p>
          <a:p>
            <a:pPr marL="571500" lvl="1" defTabSz="762000" eaLnBrk="0" hangingPunct="0">
              <a:lnSpc>
                <a:spcPct val="80000"/>
              </a:lnSpc>
              <a:spcBef>
                <a:spcPct val="10000"/>
              </a:spcBef>
            </a:pPr>
            <a:r>
              <a:rPr kumimoji="1" lang="en-US" altLang="ko-KR" sz="1200" b="1" u="none" dirty="0" smtClean="0">
                <a:ea typeface="굴림" pitchFamily="34" charset="-127"/>
                <a:cs typeface="B Nazanin" pitchFamily="2" charset="-78"/>
              </a:rPr>
              <a:t>0        0     1 	   0	0	F </a:t>
            </a:r>
            <a:r>
              <a:rPr kumimoji="1" lang="en-US" altLang="ko-KR" sz="1200" b="1" dirty="0" smtClean="0">
                <a:ea typeface="굴림" pitchFamily="34" charset="-127"/>
                <a:cs typeface="B Nazanin" pitchFamily="2" charset="-78"/>
              </a:rPr>
              <a:t>= A                    </a:t>
            </a:r>
            <a:r>
              <a:rPr kumimoji="1" lang="en-US" altLang="ko-KR" sz="1200" b="1" dirty="0" err="1" smtClean="0">
                <a:ea typeface="굴림" pitchFamily="34" charset="-127"/>
                <a:cs typeface="B Nazanin" pitchFamily="2" charset="-78"/>
              </a:rPr>
              <a:t>TransferA</a:t>
            </a:r>
            <a:endParaRPr kumimoji="1" lang="en-US" altLang="ko-KR" sz="1200" b="1" u="none" dirty="0" smtClean="0">
              <a:ea typeface="굴림" pitchFamily="34" charset="-127"/>
              <a:cs typeface="B Nazanin" pitchFamily="2" charset="-78"/>
            </a:endParaRPr>
          </a:p>
          <a:p>
            <a:pPr marL="571500" lvl="1" defTabSz="762000" eaLnBrk="0" hangingPunct="0">
              <a:lnSpc>
                <a:spcPct val="80000"/>
              </a:lnSpc>
              <a:spcBef>
                <a:spcPct val="10000"/>
              </a:spcBef>
            </a:pPr>
            <a:r>
              <a:rPr kumimoji="1" lang="en-US" altLang="ko-KR" sz="1200" b="1" u="none" dirty="0" smtClean="0">
                <a:ea typeface="굴림" pitchFamily="34" charset="-127"/>
                <a:cs typeface="B Nazanin" pitchFamily="2" charset="-78"/>
              </a:rPr>
              <a:t>0        </a:t>
            </a:r>
            <a:r>
              <a:rPr kumimoji="1" lang="en-US" altLang="ko-KR" sz="1200" b="1" u="none" dirty="0">
                <a:ea typeface="굴림" pitchFamily="34" charset="-127"/>
                <a:cs typeface="B Nazanin" pitchFamily="2" charset="-78"/>
              </a:rPr>
              <a:t>0     1	   0	1	F = A </a:t>
            </a:r>
            <a:r>
              <a:rPr kumimoji="1" lang="en-US" altLang="ko-KR" sz="1200" b="1" dirty="0" smtClean="0">
                <a:ea typeface="굴림" pitchFamily="34" charset="-127"/>
                <a:cs typeface="B Nazanin" pitchFamily="2" charset="-78"/>
              </a:rPr>
              <a:t>+ 1              Increment A</a:t>
            </a:r>
            <a:endParaRPr kumimoji="1" lang="en-US" altLang="ko-KR" sz="1200" b="1" u="none" dirty="0">
              <a:ea typeface="굴림" pitchFamily="34" charset="-127"/>
              <a:cs typeface="B Nazanin" pitchFamily="2" charset="-78"/>
            </a:endParaRPr>
          </a:p>
          <a:p>
            <a:pPr marL="571500" lvl="1" algn="l" defTabSz="762000" eaLnBrk="0" hangingPunct="0">
              <a:lnSpc>
                <a:spcPct val="80000"/>
              </a:lnSpc>
              <a:spcBef>
                <a:spcPct val="10000"/>
              </a:spcBef>
            </a:pPr>
            <a:r>
              <a:rPr kumimoji="1" lang="en-US" altLang="ko-KR" sz="1200" b="1" u="none" dirty="0">
                <a:ea typeface="굴림" pitchFamily="34" charset="-127"/>
                <a:cs typeface="B Nazanin" pitchFamily="2" charset="-78"/>
              </a:rPr>
              <a:t>0        0     1	   1	0	F = A - 1	        </a:t>
            </a:r>
            <a:r>
              <a:rPr kumimoji="1" lang="en-US" altLang="ko-KR" sz="1200" b="1" u="none" dirty="0" smtClean="0">
                <a:ea typeface="굴림" pitchFamily="34" charset="-127"/>
                <a:cs typeface="B Nazanin" pitchFamily="2" charset="-78"/>
              </a:rPr>
              <a:t>  </a:t>
            </a:r>
            <a:r>
              <a:rPr kumimoji="1" lang="en-US" altLang="ko-KR" sz="1200" b="1" u="none" dirty="0">
                <a:ea typeface="굴림" pitchFamily="34" charset="-127"/>
                <a:cs typeface="B Nazanin" pitchFamily="2" charset="-78"/>
              </a:rPr>
              <a:t>Decrement A</a:t>
            </a:r>
          </a:p>
          <a:p>
            <a:pPr marL="571500" lvl="1" algn="l" defTabSz="762000" eaLnBrk="0" hangingPunct="0">
              <a:lnSpc>
                <a:spcPct val="80000"/>
              </a:lnSpc>
              <a:spcBef>
                <a:spcPct val="10000"/>
              </a:spcBef>
            </a:pPr>
            <a:r>
              <a:rPr kumimoji="1" lang="en-US" altLang="ko-KR" sz="1200" b="1" u="none" dirty="0">
                <a:ea typeface="굴림" pitchFamily="34" charset="-127"/>
                <a:cs typeface="B Nazanin" pitchFamily="2" charset="-78"/>
              </a:rPr>
              <a:t>0        0     1	   1	1	F = A	         </a:t>
            </a:r>
            <a:r>
              <a:rPr kumimoji="1" lang="en-US" altLang="ko-KR" sz="1200" b="1" u="none" dirty="0" smtClean="0">
                <a:ea typeface="굴림" pitchFamily="34" charset="-127"/>
                <a:cs typeface="B Nazanin" pitchFamily="2" charset="-78"/>
              </a:rPr>
              <a:t> </a:t>
            </a:r>
            <a:r>
              <a:rPr kumimoji="1" lang="en-US" altLang="ko-KR" sz="1200" b="1" u="none" dirty="0" err="1" smtClean="0">
                <a:ea typeface="굴림" pitchFamily="34" charset="-127"/>
                <a:cs typeface="B Nazanin" pitchFamily="2" charset="-78"/>
              </a:rPr>
              <a:t>TransferA</a:t>
            </a:r>
            <a:endParaRPr kumimoji="1" lang="en-US" altLang="ko-KR" sz="1200" b="1" u="none" dirty="0">
              <a:ea typeface="굴림" pitchFamily="34" charset="-127"/>
              <a:cs typeface="B Nazanin" pitchFamily="2" charset="-78"/>
            </a:endParaRPr>
          </a:p>
          <a:p>
            <a:pPr marL="571500" lvl="1" algn="l" defTabSz="762000" eaLnBrk="0" hangingPunct="0">
              <a:lnSpc>
                <a:spcPct val="80000"/>
              </a:lnSpc>
              <a:spcBef>
                <a:spcPct val="10000"/>
              </a:spcBef>
            </a:pPr>
            <a:r>
              <a:rPr kumimoji="1" lang="en-US" altLang="ko-KR" sz="1200" b="1" u="none" dirty="0">
                <a:ea typeface="굴림" pitchFamily="34" charset="-127"/>
                <a:cs typeface="B Nazanin" pitchFamily="2" charset="-78"/>
              </a:rPr>
              <a:t>0        1     0	   0	X	F = A </a:t>
            </a:r>
            <a:r>
              <a:rPr kumimoji="1" lang="en-US" altLang="ko-KR" sz="1200" b="1" u="none" dirty="0">
                <a:latin typeface="Symbol" pitchFamily="18" charset="2"/>
                <a:ea typeface="굴림" pitchFamily="34" charset="-127"/>
                <a:cs typeface="B Nazanin" pitchFamily="2" charset="-78"/>
              </a:rPr>
              <a:t></a:t>
            </a:r>
            <a:r>
              <a:rPr kumimoji="1" lang="en-US" altLang="ko-KR" sz="1200" b="1" u="none" dirty="0">
                <a:ea typeface="굴림" pitchFamily="34" charset="-127"/>
                <a:cs typeface="B Nazanin" pitchFamily="2" charset="-78"/>
              </a:rPr>
              <a:t> B	         </a:t>
            </a:r>
            <a:r>
              <a:rPr kumimoji="1" lang="en-US" altLang="ko-KR" sz="1200" b="1" u="none" dirty="0" smtClean="0">
                <a:ea typeface="굴림" pitchFamily="34" charset="-127"/>
                <a:cs typeface="B Nazanin" pitchFamily="2" charset="-78"/>
              </a:rPr>
              <a:t> AND</a:t>
            </a:r>
            <a:endParaRPr kumimoji="1" lang="en-US" altLang="ko-KR" sz="1200" b="1" u="none" dirty="0">
              <a:ea typeface="굴림" pitchFamily="34" charset="-127"/>
              <a:cs typeface="B Nazanin" pitchFamily="2" charset="-78"/>
            </a:endParaRPr>
          </a:p>
          <a:p>
            <a:pPr marL="571500" lvl="1" algn="l" defTabSz="762000" eaLnBrk="0" hangingPunct="0">
              <a:lnSpc>
                <a:spcPct val="80000"/>
              </a:lnSpc>
              <a:spcBef>
                <a:spcPct val="10000"/>
              </a:spcBef>
            </a:pPr>
            <a:r>
              <a:rPr kumimoji="1" lang="en-US" altLang="ko-KR" sz="1200" b="1" u="none" dirty="0">
                <a:ea typeface="굴림" pitchFamily="34" charset="-127"/>
                <a:cs typeface="B Nazanin" pitchFamily="2" charset="-78"/>
              </a:rPr>
              <a:t>0        1     0	   1	X	F = A</a:t>
            </a:r>
            <a:r>
              <a:rPr kumimoji="1" lang="en-US" altLang="ko-KR" sz="1200" b="1" u="none" dirty="0">
                <a:latin typeface="Symbol" pitchFamily="18" charset="2"/>
                <a:ea typeface="굴림" pitchFamily="34" charset="-127"/>
                <a:cs typeface="B Nazanin" pitchFamily="2" charset="-78"/>
              </a:rPr>
              <a:t></a:t>
            </a:r>
            <a:r>
              <a:rPr kumimoji="1" lang="en-US" altLang="ko-KR" sz="1200" b="1" u="none" dirty="0">
                <a:ea typeface="굴림" pitchFamily="34" charset="-127"/>
                <a:cs typeface="B Nazanin" pitchFamily="2" charset="-78"/>
              </a:rPr>
              <a:t> B	        </a:t>
            </a:r>
            <a:r>
              <a:rPr kumimoji="1" lang="en-US" altLang="ko-KR" sz="1200" b="1" u="none" dirty="0" smtClean="0">
                <a:ea typeface="굴림" pitchFamily="34" charset="-127"/>
                <a:cs typeface="B Nazanin" pitchFamily="2" charset="-78"/>
              </a:rPr>
              <a:t>  </a:t>
            </a:r>
            <a:r>
              <a:rPr kumimoji="1" lang="en-US" altLang="ko-KR" sz="1200" b="1" u="none" dirty="0">
                <a:ea typeface="굴림" pitchFamily="34" charset="-127"/>
                <a:cs typeface="B Nazanin" pitchFamily="2" charset="-78"/>
              </a:rPr>
              <a:t>OR</a:t>
            </a:r>
          </a:p>
          <a:p>
            <a:pPr marL="571500" lvl="1" algn="l" defTabSz="762000" eaLnBrk="0" hangingPunct="0">
              <a:lnSpc>
                <a:spcPct val="80000"/>
              </a:lnSpc>
              <a:spcBef>
                <a:spcPct val="10000"/>
              </a:spcBef>
            </a:pPr>
            <a:r>
              <a:rPr kumimoji="1" lang="en-US" altLang="ko-KR" sz="1200" b="1" u="none" dirty="0">
                <a:ea typeface="굴림" pitchFamily="34" charset="-127"/>
                <a:cs typeface="B Nazanin" pitchFamily="2" charset="-78"/>
              </a:rPr>
              <a:t>0        1     1	   0	X	F = A </a:t>
            </a:r>
            <a:r>
              <a:rPr kumimoji="1" lang="en-US" altLang="ko-KR" sz="1200" b="1" u="none" dirty="0">
                <a:latin typeface="Symbol" pitchFamily="18" charset="2"/>
                <a:ea typeface="굴림" pitchFamily="34" charset="-127"/>
                <a:cs typeface="B Nazanin" pitchFamily="2" charset="-78"/>
              </a:rPr>
              <a:t></a:t>
            </a:r>
            <a:r>
              <a:rPr kumimoji="1" lang="en-US" altLang="ko-KR" sz="1200" b="1" u="none" dirty="0">
                <a:ea typeface="굴림" pitchFamily="34" charset="-127"/>
                <a:cs typeface="B Nazanin" pitchFamily="2" charset="-78"/>
              </a:rPr>
              <a:t> B	        </a:t>
            </a:r>
            <a:r>
              <a:rPr kumimoji="1" lang="en-US" altLang="ko-KR" sz="1200" b="1" u="none" dirty="0" smtClean="0">
                <a:ea typeface="굴림" pitchFamily="34" charset="-127"/>
                <a:cs typeface="B Nazanin" pitchFamily="2" charset="-78"/>
              </a:rPr>
              <a:t>  </a:t>
            </a:r>
            <a:r>
              <a:rPr kumimoji="1" lang="en-US" altLang="ko-KR" sz="1200" b="1" u="none" dirty="0">
                <a:ea typeface="굴림" pitchFamily="34" charset="-127"/>
                <a:cs typeface="B Nazanin" pitchFamily="2" charset="-78"/>
              </a:rPr>
              <a:t>XOR</a:t>
            </a:r>
          </a:p>
          <a:p>
            <a:pPr marL="571500" lvl="1" algn="l" defTabSz="762000" eaLnBrk="0" hangingPunct="0">
              <a:lnSpc>
                <a:spcPct val="80000"/>
              </a:lnSpc>
              <a:spcBef>
                <a:spcPct val="10000"/>
              </a:spcBef>
            </a:pPr>
            <a:r>
              <a:rPr kumimoji="1" lang="en-US" altLang="ko-KR" sz="1200" b="1" u="none" dirty="0">
                <a:ea typeface="굴림" pitchFamily="34" charset="-127"/>
                <a:cs typeface="B Nazanin" pitchFamily="2" charset="-78"/>
              </a:rPr>
              <a:t>0        1     1	   1	X	F = A’	        </a:t>
            </a:r>
            <a:r>
              <a:rPr kumimoji="1" lang="en-US" altLang="ko-KR" sz="1200" b="1" u="none" dirty="0" smtClean="0">
                <a:ea typeface="굴림" pitchFamily="34" charset="-127"/>
                <a:cs typeface="B Nazanin" pitchFamily="2" charset="-78"/>
              </a:rPr>
              <a:t>  </a:t>
            </a:r>
            <a:r>
              <a:rPr kumimoji="1" lang="en-US" altLang="ko-KR" sz="1200" b="1" u="none" dirty="0">
                <a:ea typeface="굴림" pitchFamily="34" charset="-127"/>
                <a:cs typeface="B Nazanin" pitchFamily="2" charset="-78"/>
              </a:rPr>
              <a:t>Complement A</a:t>
            </a:r>
          </a:p>
          <a:p>
            <a:pPr marL="571500" lvl="1" defTabSz="762000" eaLnBrk="0" hangingPunct="0">
              <a:lnSpc>
                <a:spcPct val="80000"/>
              </a:lnSpc>
              <a:spcBef>
                <a:spcPct val="10000"/>
              </a:spcBef>
            </a:pPr>
            <a:r>
              <a:rPr kumimoji="1" lang="en-US" altLang="ko-KR" sz="1200" b="1" u="none" dirty="0">
                <a:ea typeface="굴림" pitchFamily="34" charset="-127"/>
                <a:cs typeface="B Nazanin" pitchFamily="2" charset="-78"/>
              </a:rPr>
              <a:t>1        0     X	   </a:t>
            </a:r>
            <a:r>
              <a:rPr kumimoji="1" lang="en-US" altLang="ko-KR" sz="1200" b="1" u="none" dirty="0" err="1">
                <a:ea typeface="굴림" pitchFamily="34" charset="-127"/>
                <a:cs typeface="B Nazanin" pitchFamily="2" charset="-78"/>
              </a:rPr>
              <a:t>X</a:t>
            </a:r>
            <a:r>
              <a:rPr kumimoji="1" lang="en-US" altLang="ko-KR" sz="1200" b="1" u="none" dirty="0">
                <a:ea typeface="굴림" pitchFamily="34" charset="-127"/>
                <a:cs typeface="B Nazanin" pitchFamily="2" charset="-78"/>
              </a:rPr>
              <a:t>	</a:t>
            </a:r>
            <a:r>
              <a:rPr kumimoji="1" lang="en-US" altLang="ko-KR" sz="1200" b="1" u="none" dirty="0" err="1">
                <a:ea typeface="굴림" pitchFamily="34" charset="-127"/>
                <a:cs typeface="B Nazanin" pitchFamily="2" charset="-78"/>
              </a:rPr>
              <a:t>X</a:t>
            </a:r>
            <a:r>
              <a:rPr kumimoji="1" lang="en-US" altLang="ko-KR" sz="1200" b="1" u="none" dirty="0">
                <a:ea typeface="굴림" pitchFamily="34" charset="-127"/>
                <a:cs typeface="B Nazanin" pitchFamily="2" charset="-78"/>
              </a:rPr>
              <a:t>	</a:t>
            </a:r>
            <a:r>
              <a:rPr kumimoji="1" lang="en-US" altLang="ko-KR" sz="1200" b="1" dirty="0" smtClean="0">
                <a:ea typeface="굴림" pitchFamily="34" charset="-127"/>
                <a:cs typeface="B Nazanin" pitchFamily="2" charset="-78"/>
              </a:rPr>
              <a:t>F = </a:t>
            </a:r>
            <a:r>
              <a:rPr kumimoji="1" lang="en-US" altLang="ko-KR" sz="1200" b="1" dirty="0" err="1" smtClean="0">
                <a:ea typeface="굴림" pitchFamily="34" charset="-127"/>
                <a:cs typeface="B Nazanin" pitchFamily="2" charset="-78"/>
              </a:rPr>
              <a:t>shl</a:t>
            </a:r>
            <a:r>
              <a:rPr kumimoji="1" lang="en-US" altLang="ko-KR" sz="1200" b="1" dirty="0" smtClean="0">
                <a:ea typeface="굴림" pitchFamily="34" charset="-127"/>
                <a:cs typeface="B Nazanin" pitchFamily="2" charset="-78"/>
              </a:rPr>
              <a:t> A	          Shift left A into F</a:t>
            </a:r>
            <a:endParaRPr kumimoji="1" lang="en-US" altLang="ko-KR" sz="1200" b="1" u="none" dirty="0" smtClean="0">
              <a:ea typeface="굴림" pitchFamily="34" charset="-127"/>
              <a:cs typeface="B Nazanin" pitchFamily="2" charset="-78"/>
            </a:endParaRPr>
          </a:p>
          <a:p>
            <a:pPr marL="571500" lvl="1" defTabSz="762000" eaLnBrk="0" hangingPunct="0">
              <a:lnSpc>
                <a:spcPct val="80000"/>
              </a:lnSpc>
              <a:spcBef>
                <a:spcPct val="10000"/>
              </a:spcBef>
            </a:pPr>
            <a:r>
              <a:rPr kumimoji="1" lang="en-US" altLang="ko-KR" sz="1200" b="1" u="none" dirty="0" smtClean="0">
                <a:ea typeface="굴림" pitchFamily="34" charset="-127"/>
                <a:cs typeface="B Nazanin" pitchFamily="2" charset="-78"/>
              </a:rPr>
              <a:t>1        1     X	   </a:t>
            </a:r>
            <a:r>
              <a:rPr kumimoji="1" lang="en-US" altLang="ko-KR" sz="1200" b="1" u="none" dirty="0" err="1" smtClean="0">
                <a:ea typeface="굴림" pitchFamily="34" charset="-127"/>
                <a:cs typeface="B Nazanin" pitchFamily="2" charset="-78"/>
              </a:rPr>
              <a:t>X</a:t>
            </a:r>
            <a:r>
              <a:rPr kumimoji="1" lang="en-US" altLang="ko-KR" sz="1200" b="1" u="none" dirty="0" smtClean="0">
                <a:ea typeface="굴림" pitchFamily="34" charset="-127"/>
                <a:cs typeface="B Nazanin" pitchFamily="2" charset="-78"/>
              </a:rPr>
              <a:t>	</a:t>
            </a:r>
            <a:r>
              <a:rPr kumimoji="1" lang="en-US" altLang="ko-KR" sz="1200" b="1" u="none" dirty="0" err="1" smtClean="0">
                <a:ea typeface="굴림" pitchFamily="34" charset="-127"/>
                <a:cs typeface="B Nazanin" pitchFamily="2" charset="-78"/>
              </a:rPr>
              <a:t>X</a:t>
            </a:r>
            <a:r>
              <a:rPr kumimoji="1" lang="en-US" altLang="ko-KR" sz="1200" b="1" u="none" dirty="0" smtClean="0">
                <a:ea typeface="굴림" pitchFamily="34" charset="-127"/>
                <a:cs typeface="B Nazanin" pitchFamily="2" charset="-78"/>
              </a:rPr>
              <a:t>	</a:t>
            </a:r>
            <a:r>
              <a:rPr kumimoji="1" lang="en-US" altLang="ko-KR" sz="1200" b="1" dirty="0" smtClean="0">
                <a:ea typeface="굴림" pitchFamily="34" charset="-127"/>
                <a:cs typeface="B Nazanin" pitchFamily="2" charset="-78"/>
              </a:rPr>
              <a:t>F = </a:t>
            </a:r>
            <a:r>
              <a:rPr kumimoji="1" lang="en-US" altLang="ko-KR" sz="1200" b="1" dirty="0" err="1" smtClean="0">
                <a:ea typeface="굴림" pitchFamily="34" charset="-127"/>
                <a:cs typeface="B Nazanin" pitchFamily="2" charset="-78"/>
              </a:rPr>
              <a:t>shr</a:t>
            </a:r>
            <a:r>
              <a:rPr kumimoji="1" lang="en-US" altLang="ko-KR" sz="1200" b="1" dirty="0" smtClean="0">
                <a:ea typeface="굴림" pitchFamily="34" charset="-127"/>
                <a:cs typeface="B Nazanin" pitchFamily="2" charset="-78"/>
              </a:rPr>
              <a:t> A	          Shift right A into F</a:t>
            </a:r>
            <a:endParaRPr kumimoji="1" lang="en-US" altLang="ko-KR" sz="1200" b="1" u="none" dirty="0" smtClean="0">
              <a:ea typeface="굴림" pitchFamily="34" charset="-127"/>
              <a:cs typeface="B Nazanin" pitchFamily="2" charset="-78"/>
            </a:endParaRPr>
          </a:p>
          <a:p>
            <a:pPr algn="l" defTabSz="762000" hangingPunct="0">
              <a:lnSpc>
                <a:spcPct val="80000"/>
              </a:lnSpc>
            </a:pPr>
            <a:endParaRPr kumimoji="1" lang="en-US" altLang="ko-KR" sz="1200" b="1" u="none" dirty="0">
              <a:ea typeface="굴림" pitchFamily="34" charset="-127"/>
              <a:cs typeface="B Nazanin" pitchFamily="2" charset="-78"/>
            </a:endParaRPr>
          </a:p>
        </p:txBody>
      </p:sp>
      <p:sp>
        <p:nvSpPr>
          <p:cNvPr id="152580" name="Rectangle 4"/>
          <p:cNvSpPr>
            <a:spLocks noChangeArrowheads="1"/>
          </p:cNvSpPr>
          <p:nvPr/>
        </p:nvSpPr>
        <p:spPr bwMode="auto">
          <a:xfrm>
            <a:off x="3602038" y="676275"/>
            <a:ext cx="20637" cy="3984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cs typeface="B Nazanin" pitchFamily="2" charset="-78"/>
            </a:endParaRPr>
          </a:p>
        </p:txBody>
      </p:sp>
      <p:sp>
        <p:nvSpPr>
          <p:cNvPr id="152581" name="Rectangle 5"/>
          <p:cNvSpPr>
            <a:spLocks noChangeArrowheads="1"/>
          </p:cNvSpPr>
          <p:nvPr/>
        </p:nvSpPr>
        <p:spPr bwMode="auto">
          <a:xfrm>
            <a:off x="2713038" y="1401763"/>
            <a:ext cx="927100" cy="750887"/>
          </a:xfrm>
          <a:prstGeom prst="rect">
            <a:avLst/>
          </a:prstGeom>
          <a:solidFill>
            <a:srgbClr val="FFFFFF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cs typeface="B Nazanin" pitchFamily="2" charset="-78"/>
            </a:endParaRPr>
          </a:p>
        </p:txBody>
      </p:sp>
      <p:sp>
        <p:nvSpPr>
          <p:cNvPr id="152582" name="Rectangle 6"/>
          <p:cNvSpPr>
            <a:spLocks noChangeArrowheads="1"/>
          </p:cNvSpPr>
          <p:nvPr/>
        </p:nvSpPr>
        <p:spPr bwMode="auto">
          <a:xfrm>
            <a:off x="2703513" y="1506538"/>
            <a:ext cx="922337" cy="293687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cs typeface="B Nazanin" pitchFamily="2" charset="-78"/>
            </a:endParaRPr>
          </a:p>
        </p:txBody>
      </p:sp>
      <p:sp>
        <p:nvSpPr>
          <p:cNvPr id="152583" name="Rectangle 7"/>
          <p:cNvSpPr>
            <a:spLocks noChangeArrowheads="1"/>
          </p:cNvSpPr>
          <p:nvPr/>
        </p:nvSpPr>
        <p:spPr bwMode="auto">
          <a:xfrm>
            <a:off x="2904522" y="1512888"/>
            <a:ext cx="617158" cy="671466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ctr" defTabSz="762000" eaLnBrk="0" hangingPunct="0">
              <a:lnSpc>
                <a:spcPct val="90000"/>
              </a:lnSpc>
            </a:pPr>
            <a:r>
              <a:rPr kumimoji="1" lang="fa-IR" altLang="ko-KR" sz="1400" b="1" u="none">
                <a:solidFill>
                  <a:srgbClr val="000000"/>
                </a:solidFill>
                <a:ea typeface="굴림" pitchFamily="34" charset="-127"/>
                <a:cs typeface="B Nazanin" pitchFamily="2" charset="-78"/>
              </a:rPr>
              <a:t>واحد</a:t>
            </a:r>
          </a:p>
          <a:p>
            <a:pPr algn="ctr" defTabSz="762000" eaLnBrk="0" hangingPunct="0">
              <a:lnSpc>
                <a:spcPct val="90000"/>
              </a:lnSpc>
            </a:pPr>
            <a:r>
              <a:rPr kumimoji="1" lang="fa-IR" altLang="ko-KR" sz="1400" b="1" u="none">
                <a:solidFill>
                  <a:srgbClr val="000000"/>
                </a:solidFill>
                <a:ea typeface="굴림" pitchFamily="34" charset="-127"/>
                <a:cs typeface="B Nazanin" pitchFamily="2" charset="-78"/>
              </a:rPr>
              <a:t>حسابي</a:t>
            </a:r>
            <a:endParaRPr kumimoji="1" lang="en-US" altLang="ko-KR" sz="1400" b="1" u="none">
              <a:solidFill>
                <a:srgbClr val="000000"/>
              </a:solidFill>
              <a:ea typeface="굴림" pitchFamily="34" charset="-127"/>
              <a:cs typeface="B Nazanin" pitchFamily="2" charset="-78"/>
            </a:endParaRPr>
          </a:p>
          <a:p>
            <a:pPr algn="ctr" defTabSz="762000" eaLnBrk="0" latinLnBrk="1" hangingPunct="0">
              <a:lnSpc>
                <a:spcPct val="90000"/>
              </a:lnSpc>
            </a:pPr>
            <a:endParaRPr kumimoji="1" lang="en-US" altLang="ko-KR" sz="1400" b="1" u="none">
              <a:solidFill>
                <a:srgbClr val="000000"/>
              </a:solidFill>
              <a:ea typeface="굴림" pitchFamily="34" charset="-127"/>
              <a:cs typeface="B Nazanin" pitchFamily="2" charset="-78"/>
            </a:endParaRPr>
          </a:p>
        </p:txBody>
      </p:sp>
      <p:sp>
        <p:nvSpPr>
          <p:cNvPr id="152584" name="Rectangle 8"/>
          <p:cNvSpPr>
            <a:spLocks noChangeArrowheads="1"/>
          </p:cNvSpPr>
          <p:nvPr/>
        </p:nvSpPr>
        <p:spPr bwMode="auto">
          <a:xfrm>
            <a:off x="2713038" y="2695575"/>
            <a:ext cx="927100" cy="752475"/>
          </a:xfrm>
          <a:prstGeom prst="rect">
            <a:avLst/>
          </a:prstGeom>
          <a:solidFill>
            <a:srgbClr val="FFFFFF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cs typeface="B Nazanin" pitchFamily="2" charset="-78"/>
            </a:endParaRPr>
          </a:p>
        </p:txBody>
      </p:sp>
      <p:sp>
        <p:nvSpPr>
          <p:cNvPr id="152585" name="Rectangle 9"/>
          <p:cNvSpPr>
            <a:spLocks noChangeArrowheads="1"/>
          </p:cNvSpPr>
          <p:nvPr/>
        </p:nvSpPr>
        <p:spPr bwMode="auto">
          <a:xfrm>
            <a:off x="2665413" y="2801938"/>
            <a:ext cx="882650" cy="293687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cs typeface="B Nazanin" pitchFamily="2" charset="-78"/>
            </a:endParaRPr>
          </a:p>
        </p:txBody>
      </p:sp>
      <p:sp>
        <p:nvSpPr>
          <p:cNvPr id="152586" name="Rectangle 10"/>
          <p:cNvSpPr>
            <a:spLocks noChangeArrowheads="1"/>
          </p:cNvSpPr>
          <p:nvPr/>
        </p:nvSpPr>
        <p:spPr bwMode="auto">
          <a:xfrm>
            <a:off x="2927350" y="2894013"/>
            <a:ext cx="599524" cy="477567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fa-IR" altLang="ko-KR" sz="1400" b="1" u="none">
                <a:solidFill>
                  <a:srgbClr val="000000"/>
                </a:solidFill>
                <a:ea typeface="굴림" pitchFamily="34" charset="-127"/>
                <a:cs typeface="B Nazanin" pitchFamily="2" charset="-78"/>
              </a:rPr>
              <a:t>واحد </a:t>
            </a:r>
          </a:p>
          <a:p>
            <a:pPr algn="l" defTabSz="762000" eaLnBrk="0" hangingPunct="0">
              <a:lnSpc>
                <a:spcPct val="90000"/>
              </a:lnSpc>
            </a:pPr>
            <a:r>
              <a:rPr kumimoji="1" lang="fa-IR" altLang="ko-KR" sz="1400" b="1" u="none">
                <a:solidFill>
                  <a:srgbClr val="000000"/>
                </a:solidFill>
                <a:ea typeface="굴림" pitchFamily="34" charset="-127"/>
                <a:cs typeface="B Nazanin" pitchFamily="2" charset="-78"/>
              </a:rPr>
              <a:t>منطقي</a:t>
            </a:r>
            <a:endParaRPr kumimoji="1" lang="en-US" altLang="ko-KR" sz="1400" b="1" u="none">
              <a:solidFill>
                <a:srgbClr val="000000"/>
              </a:solidFill>
              <a:ea typeface="굴림" pitchFamily="34" charset="-127"/>
              <a:cs typeface="B Nazanin" pitchFamily="2" charset="-78"/>
            </a:endParaRPr>
          </a:p>
        </p:txBody>
      </p:sp>
      <p:sp>
        <p:nvSpPr>
          <p:cNvPr id="152587" name="Rectangle 11"/>
          <p:cNvSpPr>
            <a:spLocks noChangeArrowheads="1"/>
          </p:cNvSpPr>
          <p:nvPr/>
        </p:nvSpPr>
        <p:spPr bwMode="auto">
          <a:xfrm>
            <a:off x="3019425" y="1028700"/>
            <a:ext cx="285336" cy="24211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100" b="1" u="none">
                <a:solidFill>
                  <a:srgbClr val="000000"/>
                </a:solidFill>
                <a:ea typeface="굴림" pitchFamily="34" charset="-127"/>
                <a:cs typeface="B Nazanin" pitchFamily="2" charset="-78"/>
              </a:rPr>
              <a:t>C</a:t>
            </a:r>
          </a:p>
        </p:txBody>
      </p:sp>
      <p:sp>
        <p:nvSpPr>
          <p:cNvPr id="152588" name="Rectangle 12"/>
          <p:cNvSpPr>
            <a:spLocks noChangeArrowheads="1"/>
          </p:cNvSpPr>
          <p:nvPr/>
        </p:nvSpPr>
        <p:spPr bwMode="auto">
          <a:xfrm>
            <a:off x="3052763" y="2333625"/>
            <a:ext cx="285336" cy="24211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100" b="1" u="none">
                <a:solidFill>
                  <a:srgbClr val="000000"/>
                </a:solidFill>
                <a:ea typeface="굴림" pitchFamily="34" charset="-127"/>
                <a:cs typeface="B Nazanin" pitchFamily="2" charset="-78"/>
              </a:rPr>
              <a:t>C</a:t>
            </a:r>
          </a:p>
        </p:txBody>
      </p:sp>
      <p:sp>
        <p:nvSpPr>
          <p:cNvPr id="152589" name="Line 13"/>
          <p:cNvSpPr>
            <a:spLocks noChangeShapeType="1"/>
          </p:cNvSpPr>
          <p:nvPr/>
        </p:nvSpPr>
        <p:spPr bwMode="auto">
          <a:xfrm>
            <a:off x="2541588" y="1552575"/>
            <a:ext cx="15875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itchFamily="2" charset="-78"/>
            </a:endParaRPr>
          </a:p>
        </p:txBody>
      </p:sp>
      <p:sp>
        <p:nvSpPr>
          <p:cNvPr id="152590" name="Line 14"/>
          <p:cNvSpPr>
            <a:spLocks noChangeShapeType="1"/>
          </p:cNvSpPr>
          <p:nvPr/>
        </p:nvSpPr>
        <p:spPr bwMode="auto">
          <a:xfrm>
            <a:off x="2371725" y="1706563"/>
            <a:ext cx="328613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itchFamily="2" charset="-78"/>
            </a:endParaRPr>
          </a:p>
        </p:txBody>
      </p:sp>
      <p:sp>
        <p:nvSpPr>
          <p:cNvPr id="152591" name="Line 15"/>
          <p:cNvSpPr>
            <a:spLocks noChangeShapeType="1"/>
          </p:cNvSpPr>
          <p:nvPr/>
        </p:nvSpPr>
        <p:spPr bwMode="auto">
          <a:xfrm>
            <a:off x="2030413" y="1858963"/>
            <a:ext cx="669925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itchFamily="2" charset="-78"/>
            </a:endParaRPr>
          </a:p>
        </p:txBody>
      </p:sp>
      <p:sp>
        <p:nvSpPr>
          <p:cNvPr id="152592" name="Line 16"/>
          <p:cNvSpPr>
            <a:spLocks noChangeShapeType="1"/>
          </p:cNvSpPr>
          <p:nvPr/>
        </p:nvSpPr>
        <p:spPr bwMode="auto">
          <a:xfrm>
            <a:off x="2200275" y="2011363"/>
            <a:ext cx="500063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itchFamily="2" charset="-78"/>
            </a:endParaRPr>
          </a:p>
        </p:txBody>
      </p:sp>
      <p:sp>
        <p:nvSpPr>
          <p:cNvPr id="152593" name="Line 17"/>
          <p:cNvSpPr>
            <a:spLocks noChangeShapeType="1"/>
          </p:cNvSpPr>
          <p:nvPr/>
        </p:nvSpPr>
        <p:spPr bwMode="auto">
          <a:xfrm>
            <a:off x="2541588" y="2849563"/>
            <a:ext cx="15875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itchFamily="2" charset="-78"/>
            </a:endParaRPr>
          </a:p>
        </p:txBody>
      </p:sp>
      <p:sp>
        <p:nvSpPr>
          <p:cNvPr id="152594" name="Line 18"/>
          <p:cNvSpPr>
            <a:spLocks noChangeShapeType="1"/>
          </p:cNvSpPr>
          <p:nvPr/>
        </p:nvSpPr>
        <p:spPr bwMode="auto">
          <a:xfrm>
            <a:off x="2371725" y="3001963"/>
            <a:ext cx="328613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itchFamily="2" charset="-78"/>
            </a:endParaRPr>
          </a:p>
        </p:txBody>
      </p:sp>
      <p:sp>
        <p:nvSpPr>
          <p:cNvPr id="152595" name="Line 19"/>
          <p:cNvSpPr>
            <a:spLocks noChangeShapeType="1"/>
          </p:cNvSpPr>
          <p:nvPr/>
        </p:nvSpPr>
        <p:spPr bwMode="auto">
          <a:xfrm>
            <a:off x="1858963" y="3154363"/>
            <a:ext cx="841375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itchFamily="2" charset="-78"/>
            </a:endParaRPr>
          </a:p>
        </p:txBody>
      </p:sp>
      <p:sp>
        <p:nvSpPr>
          <p:cNvPr id="152596" name="Line 20"/>
          <p:cNvSpPr>
            <a:spLocks noChangeShapeType="1"/>
          </p:cNvSpPr>
          <p:nvPr/>
        </p:nvSpPr>
        <p:spPr bwMode="auto">
          <a:xfrm>
            <a:off x="1858963" y="3306763"/>
            <a:ext cx="841375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itchFamily="2" charset="-78"/>
            </a:endParaRPr>
          </a:p>
        </p:txBody>
      </p:sp>
      <p:sp>
        <p:nvSpPr>
          <p:cNvPr id="152597" name="Line 21"/>
          <p:cNvSpPr>
            <a:spLocks noChangeShapeType="1"/>
          </p:cNvSpPr>
          <p:nvPr/>
        </p:nvSpPr>
        <p:spPr bwMode="auto">
          <a:xfrm>
            <a:off x="3651250" y="1781175"/>
            <a:ext cx="328613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itchFamily="2" charset="-78"/>
            </a:endParaRPr>
          </a:p>
        </p:txBody>
      </p:sp>
      <p:sp>
        <p:nvSpPr>
          <p:cNvPr id="152598" name="Line 22"/>
          <p:cNvSpPr>
            <a:spLocks noChangeShapeType="1"/>
          </p:cNvSpPr>
          <p:nvPr/>
        </p:nvSpPr>
        <p:spPr bwMode="auto">
          <a:xfrm>
            <a:off x="3651250" y="3076575"/>
            <a:ext cx="34925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itchFamily="2" charset="-78"/>
            </a:endParaRPr>
          </a:p>
        </p:txBody>
      </p:sp>
      <p:sp>
        <p:nvSpPr>
          <p:cNvPr id="152599" name="Line 23"/>
          <p:cNvSpPr>
            <a:spLocks noChangeShapeType="1"/>
          </p:cNvSpPr>
          <p:nvPr/>
        </p:nvSpPr>
        <p:spPr bwMode="auto">
          <a:xfrm>
            <a:off x="3992563" y="1781175"/>
            <a:ext cx="0" cy="523875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itchFamily="2" charset="-78"/>
            </a:endParaRPr>
          </a:p>
        </p:txBody>
      </p:sp>
      <p:sp>
        <p:nvSpPr>
          <p:cNvPr id="152600" name="Line 24"/>
          <p:cNvSpPr>
            <a:spLocks noChangeShapeType="1"/>
          </p:cNvSpPr>
          <p:nvPr/>
        </p:nvSpPr>
        <p:spPr bwMode="auto">
          <a:xfrm>
            <a:off x="3992563" y="2466975"/>
            <a:ext cx="0" cy="60960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itchFamily="2" charset="-78"/>
            </a:endParaRPr>
          </a:p>
        </p:txBody>
      </p:sp>
      <p:sp>
        <p:nvSpPr>
          <p:cNvPr id="152601" name="Line 25"/>
          <p:cNvSpPr>
            <a:spLocks noChangeShapeType="1"/>
          </p:cNvSpPr>
          <p:nvPr/>
        </p:nvSpPr>
        <p:spPr bwMode="auto">
          <a:xfrm>
            <a:off x="3992563" y="2314575"/>
            <a:ext cx="669925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itchFamily="2" charset="-78"/>
            </a:endParaRPr>
          </a:p>
        </p:txBody>
      </p:sp>
      <p:sp>
        <p:nvSpPr>
          <p:cNvPr id="152602" name="Line 26"/>
          <p:cNvSpPr>
            <a:spLocks noChangeShapeType="1"/>
          </p:cNvSpPr>
          <p:nvPr/>
        </p:nvSpPr>
        <p:spPr bwMode="auto">
          <a:xfrm>
            <a:off x="3992563" y="2466975"/>
            <a:ext cx="669925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itchFamily="2" charset="-78"/>
            </a:endParaRPr>
          </a:p>
        </p:txBody>
      </p:sp>
      <p:sp>
        <p:nvSpPr>
          <p:cNvPr id="152603" name="Line 27"/>
          <p:cNvSpPr>
            <a:spLocks noChangeShapeType="1"/>
          </p:cNvSpPr>
          <p:nvPr/>
        </p:nvSpPr>
        <p:spPr bwMode="auto">
          <a:xfrm>
            <a:off x="4162425" y="2619375"/>
            <a:ext cx="500063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itchFamily="2" charset="-78"/>
            </a:endParaRPr>
          </a:p>
        </p:txBody>
      </p:sp>
      <p:sp>
        <p:nvSpPr>
          <p:cNvPr id="152604" name="Line 28"/>
          <p:cNvSpPr>
            <a:spLocks noChangeShapeType="1"/>
          </p:cNvSpPr>
          <p:nvPr/>
        </p:nvSpPr>
        <p:spPr bwMode="auto">
          <a:xfrm>
            <a:off x="4333875" y="2771775"/>
            <a:ext cx="328613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itchFamily="2" charset="-78"/>
            </a:endParaRPr>
          </a:p>
        </p:txBody>
      </p:sp>
      <p:sp>
        <p:nvSpPr>
          <p:cNvPr id="152605" name="Line 29"/>
          <p:cNvSpPr>
            <a:spLocks noChangeShapeType="1"/>
          </p:cNvSpPr>
          <p:nvPr/>
        </p:nvSpPr>
        <p:spPr bwMode="auto">
          <a:xfrm>
            <a:off x="4162425" y="2163763"/>
            <a:ext cx="500063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itchFamily="2" charset="-78"/>
            </a:endParaRPr>
          </a:p>
        </p:txBody>
      </p:sp>
      <p:sp>
        <p:nvSpPr>
          <p:cNvPr id="152606" name="Line 30"/>
          <p:cNvSpPr>
            <a:spLocks noChangeShapeType="1"/>
          </p:cNvSpPr>
          <p:nvPr/>
        </p:nvSpPr>
        <p:spPr bwMode="auto">
          <a:xfrm>
            <a:off x="4333875" y="2011363"/>
            <a:ext cx="328613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itchFamily="2" charset="-78"/>
            </a:endParaRPr>
          </a:p>
        </p:txBody>
      </p:sp>
      <p:sp>
        <p:nvSpPr>
          <p:cNvPr id="152607" name="Rectangle 31"/>
          <p:cNvSpPr>
            <a:spLocks noChangeArrowheads="1"/>
          </p:cNvSpPr>
          <p:nvPr/>
        </p:nvSpPr>
        <p:spPr bwMode="auto">
          <a:xfrm>
            <a:off x="4675188" y="1933575"/>
            <a:ext cx="669925" cy="903288"/>
          </a:xfrm>
          <a:prstGeom prst="rect">
            <a:avLst/>
          </a:prstGeom>
          <a:solidFill>
            <a:srgbClr val="FFFFFF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cs typeface="B Nazanin" pitchFamily="2" charset="-78"/>
            </a:endParaRPr>
          </a:p>
        </p:txBody>
      </p:sp>
      <p:sp>
        <p:nvSpPr>
          <p:cNvPr id="152608" name="Line 32"/>
          <p:cNvSpPr>
            <a:spLocks noChangeShapeType="1"/>
          </p:cNvSpPr>
          <p:nvPr/>
        </p:nvSpPr>
        <p:spPr bwMode="auto">
          <a:xfrm>
            <a:off x="5357813" y="2390775"/>
            <a:ext cx="244475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itchFamily="2" charset="-78"/>
            </a:endParaRPr>
          </a:p>
        </p:txBody>
      </p:sp>
      <p:sp>
        <p:nvSpPr>
          <p:cNvPr id="152609" name="Rectangle 33"/>
          <p:cNvSpPr>
            <a:spLocks noChangeArrowheads="1"/>
          </p:cNvSpPr>
          <p:nvPr/>
        </p:nvSpPr>
        <p:spPr bwMode="auto">
          <a:xfrm>
            <a:off x="4816475" y="2236788"/>
            <a:ext cx="580288" cy="477567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400" b="1" u="none">
                <a:solidFill>
                  <a:srgbClr val="000000"/>
                </a:solidFill>
                <a:ea typeface="굴림" pitchFamily="34" charset="-127"/>
                <a:cs typeface="B Nazanin" pitchFamily="2" charset="-78"/>
              </a:rPr>
              <a:t>4 x 1</a:t>
            </a:r>
          </a:p>
          <a:p>
            <a:pPr algn="l" defTabSz="762000" eaLnBrk="0" latinLnBrk="1" hangingPunct="0">
              <a:lnSpc>
                <a:spcPct val="90000"/>
              </a:lnSpc>
            </a:pPr>
            <a:endParaRPr kumimoji="1" lang="en-US" altLang="ko-KR" sz="1400" b="1" u="none">
              <a:solidFill>
                <a:srgbClr val="000000"/>
              </a:solidFill>
              <a:ea typeface="굴림" pitchFamily="34" charset="-127"/>
              <a:cs typeface="B Nazanin" pitchFamily="2" charset="-78"/>
            </a:endParaRPr>
          </a:p>
        </p:txBody>
      </p:sp>
      <p:sp>
        <p:nvSpPr>
          <p:cNvPr id="152610" name="Rectangle 34"/>
          <p:cNvSpPr>
            <a:spLocks noChangeArrowheads="1"/>
          </p:cNvSpPr>
          <p:nvPr/>
        </p:nvSpPr>
        <p:spPr bwMode="auto">
          <a:xfrm>
            <a:off x="4706938" y="2438400"/>
            <a:ext cx="737382" cy="22826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fa-IR" altLang="ko-KR" sz="1000" b="1" u="none">
                <a:solidFill>
                  <a:srgbClr val="000000"/>
                </a:solidFill>
                <a:ea typeface="굴림" pitchFamily="34" charset="-127"/>
                <a:cs typeface="B Nazanin" pitchFamily="2" charset="-78"/>
              </a:rPr>
              <a:t>مالتي پلکسر</a:t>
            </a:r>
            <a:endParaRPr kumimoji="1" lang="en-US" altLang="ko-KR" sz="1000" b="1" u="none">
              <a:solidFill>
                <a:srgbClr val="000000"/>
              </a:solidFill>
              <a:ea typeface="굴림" pitchFamily="34" charset="-127"/>
              <a:cs typeface="B Nazanin" pitchFamily="2" charset="-78"/>
            </a:endParaRPr>
          </a:p>
        </p:txBody>
      </p:sp>
      <p:sp>
        <p:nvSpPr>
          <p:cNvPr id="152611" name="Rectangle 35"/>
          <p:cNvSpPr>
            <a:spLocks noChangeArrowheads="1"/>
          </p:cNvSpPr>
          <p:nvPr/>
        </p:nvSpPr>
        <p:spPr bwMode="auto">
          <a:xfrm>
            <a:off x="4608513" y="1982788"/>
            <a:ext cx="597922" cy="24211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100" b="1" u="none">
                <a:solidFill>
                  <a:srgbClr val="000000"/>
                </a:solidFill>
                <a:ea typeface="굴림" pitchFamily="34" charset="-127"/>
                <a:cs typeface="B Nazanin" pitchFamily="2" charset="-78"/>
              </a:rPr>
              <a:t>Select</a:t>
            </a:r>
          </a:p>
        </p:txBody>
      </p:sp>
      <p:sp>
        <p:nvSpPr>
          <p:cNvPr id="152612" name="Rectangle 36"/>
          <p:cNvSpPr>
            <a:spLocks noChangeArrowheads="1"/>
          </p:cNvSpPr>
          <p:nvPr/>
        </p:nvSpPr>
        <p:spPr bwMode="auto">
          <a:xfrm>
            <a:off x="4619625" y="2247900"/>
            <a:ext cx="261291" cy="394467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100" b="1" u="none">
                <a:solidFill>
                  <a:srgbClr val="000000"/>
                </a:solidFill>
                <a:ea typeface="굴림" pitchFamily="34" charset="-127"/>
                <a:cs typeface="B Nazanin" pitchFamily="2" charset="-78"/>
              </a:rPr>
              <a:t>0</a:t>
            </a:r>
          </a:p>
          <a:p>
            <a:pPr algn="l" defTabSz="762000" eaLnBrk="0" latinLnBrk="1" hangingPunct="0">
              <a:lnSpc>
                <a:spcPct val="90000"/>
              </a:lnSpc>
            </a:pPr>
            <a:endParaRPr kumimoji="1" lang="en-US" altLang="ko-KR" sz="1100" b="1" u="none">
              <a:solidFill>
                <a:srgbClr val="000000"/>
              </a:solidFill>
              <a:ea typeface="굴림" pitchFamily="34" charset="-127"/>
              <a:cs typeface="B Nazanin" pitchFamily="2" charset="-78"/>
            </a:endParaRPr>
          </a:p>
        </p:txBody>
      </p:sp>
      <p:sp>
        <p:nvSpPr>
          <p:cNvPr id="152613" name="Rectangle 37"/>
          <p:cNvSpPr>
            <a:spLocks noChangeArrowheads="1"/>
          </p:cNvSpPr>
          <p:nvPr/>
        </p:nvSpPr>
        <p:spPr bwMode="auto">
          <a:xfrm>
            <a:off x="4619625" y="2386013"/>
            <a:ext cx="261291" cy="394467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100" b="1" u="none">
                <a:solidFill>
                  <a:srgbClr val="000000"/>
                </a:solidFill>
                <a:ea typeface="굴림" pitchFamily="34" charset="-127"/>
                <a:cs typeface="B Nazanin" pitchFamily="2" charset="-78"/>
              </a:rPr>
              <a:t>1</a:t>
            </a:r>
          </a:p>
          <a:p>
            <a:pPr algn="l" defTabSz="762000" eaLnBrk="0" latinLnBrk="1" hangingPunct="0">
              <a:lnSpc>
                <a:spcPct val="90000"/>
              </a:lnSpc>
            </a:pPr>
            <a:endParaRPr kumimoji="1" lang="en-US" altLang="ko-KR" sz="1100" b="1" u="none">
              <a:solidFill>
                <a:srgbClr val="000000"/>
              </a:solidFill>
              <a:ea typeface="굴림" pitchFamily="34" charset="-127"/>
              <a:cs typeface="B Nazanin" pitchFamily="2" charset="-78"/>
            </a:endParaRPr>
          </a:p>
        </p:txBody>
      </p:sp>
      <p:sp>
        <p:nvSpPr>
          <p:cNvPr id="152614" name="Rectangle 38"/>
          <p:cNvSpPr>
            <a:spLocks noChangeArrowheads="1"/>
          </p:cNvSpPr>
          <p:nvPr/>
        </p:nvSpPr>
        <p:spPr bwMode="auto">
          <a:xfrm>
            <a:off x="4619625" y="2524125"/>
            <a:ext cx="261291" cy="394467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100" b="1" u="none">
                <a:solidFill>
                  <a:srgbClr val="000000"/>
                </a:solidFill>
                <a:ea typeface="굴림" pitchFamily="34" charset="-127"/>
                <a:cs typeface="B Nazanin" pitchFamily="2" charset="-78"/>
              </a:rPr>
              <a:t>2</a:t>
            </a:r>
          </a:p>
          <a:p>
            <a:pPr algn="l" defTabSz="762000" eaLnBrk="0" latinLnBrk="1" hangingPunct="0">
              <a:lnSpc>
                <a:spcPct val="90000"/>
              </a:lnSpc>
            </a:pPr>
            <a:endParaRPr kumimoji="1" lang="en-US" altLang="ko-KR" sz="1100" b="1" u="none">
              <a:solidFill>
                <a:srgbClr val="000000"/>
              </a:solidFill>
              <a:ea typeface="굴림" pitchFamily="34" charset="-127"/>
              <a:cs typeface="B Nazanin" pitchFamily="2" charset="-78"/>
            </a:endParaRPr>
          </a:p>
        </p:txBody>
      </p:sp>
      <p:sp>
        <p:nvSpPr>
          <p:cNvPr id="152615" name="Rectangle 39"/>
          <p:cNvSpPr>
            <a:spLocks noChangeArrowheads="1"/>
          </p:cNvSpPr>
          <p:nvPr/>
        </p:nvSpPr>
        <p:spPr bwMode="auto">
          <a:xfrm>
            <a:off x="4619625" y="2657475"/>
            <a:ext cx="261291" cy="24211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100" b="1" u="none">
                <a:solidFill>
                  <a:srgbClr val="000000"/>
                </a:solidFill>
                <a:ea typeface="굴림" pitchFamily="34" charset="-127"/>
                <a:cs typeface="B Nazanin" pitchFamily="2" charset="-78"/>
              </a:rPr>
              <a:t>3</a:t>
            </a:r>
          </a:p>
        </p:txBody>
      </p:sp>
      <p:sp>
        <p:nvSpPr>
          <p:cNvPr id="152616" name="Rectangle 40"/>
          <p:cNvSpPr>
            <a:spLocks noChangeArrowheads="1"/>
          </p:cNvSpPr>
          <p:nvPr/>
        </p:nvSpPr>
        <p:spPr bwMode="auto">
          <a:xfrm>
            <a:off x="5554663" y="2309813"/>
            <a:ext cx="269306" cy="24211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100" b="1" u="none">
                <a:solidFill>
                  <a:srgbClr val="000000"/>
                </a:solidFill>
                <a:ea typeface="굴림" pitchFamily="34" charset="-127"/>
                <a:cs typeface="B Nazanin" pitchFamily="2" charset="-78"/>
              </a:rPr>
              <a:t>F</a:t>
            </a:r>
          </a:p>
        </p:txBody>
      </p:sp>
      <p:sp>
        <p:nvSpPr>
          <p:cNvPr id="152617" name="Line 41"/>
          <p:cNvSpPr>
            <a:spLocks noChangeShapeType="1"/>
          </p:cNvSpPr>
          <p:nvPr/>
        </p:nvSpPr>
        <p:spPr bwMode="auto">
          <a:xfrm>
            <a:off x="2541588" y="1247775"/>
            <a:ext cx="0" cy="1589088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itchFamily="2" charset="-78"/>
            </a:endParaRPr>
          </a:p>
        </p:txBody>
      </p:sp>
      <p:sp>
        <p:nvSpPr>
          <p:cNvPr id="152618" name="Line 42"/>
          <p:cNvSpPr>
            <a:spLocks noChangeShapeType="1"/>
          </p:cNvSpPr>
          <p:nvPr/>
        </p:nvSpPr>
        <p:spPr bwMode="auto">
          <a:xfrm>
            <a:off x="2371725" y="1389063"/>
            <a:ext cx="0" cy="1601787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itchFamily="2" charset="-78"/>
            </a:endParaRPr>
          </a:p>
        </p:txBody>
      </p:sp>
      <p:sp>
        <p:nvSpPr>
          <p:cNvPr id="152619" name="Line 43"/>
          <p:cNvSpPr>
            <a:spLocks noChangeShapeType="1"/>
          </p:cNvSpPr>
          <p:nvPr/>
        </p:nvSpPr>
        <p:spPr bwMode="auto">
          <a:xfrm>
            <a:off x="2200275" y="2011363"/>
            <a:ext cx="0" cy="1284287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itchFamily="2" charset="-78"/>
            </a:endParaRPr>
          </a:p>
        </p:txBody>
      </p:sp>
      <p:sp>
        <p:nvSpPr>
          <p:cNvPr id="152620" name="Line 44"/>
          <p:cNvSpPr>
            <a:spLocks noChangeShapeType="1"/>
          </p:cNvSpPr>
          <p:nvPr/>
        </p:nvSpPr>
        <p:spPr bwMode="auto">
          <a:xfrm>
            <a:off x="2030413" y="1858963"/>
            <a:ext cx="0" cy="128270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solidFill>
                <a:schemeClr val="accent3">
                  <a:lumMod val="60000"/>
                  <a:lumOff val="40000"/>
                </a:schemeClr>
              </a:solidFill>
              <a:cs typeface="B Nazanin" pitchFamily="2" charset="-78"/>
            </a:endParaRPr>
          </a:p>
        </p:txBody>
      </p:sp>
      <p:sp>
        <p:nvSpPr>
          <p:cNvPr id="152621" name="Line 45"/>
          <p:cNvSpPr>
            <a:spLocks noChangeShapeType="1"/>
          </p:cNvSpPr>
          <p:nvPr/>
        </p:nvSpPr>
        <p:spPr bwMode="auto">
          <a:xfrm>
            <a:off x="1858963" y="1057275"/>
            <a:ext cx="2290762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itchFamily="2" charset="-78"/>
            </a:endParaRPr>
          </a:p>
        </p:txBody>
      </p:sp>
      <p:sp>
        <p:nvSpPr>
          <p:cNvPr id="152622" name="Line 46"/>
          <p:cNvSpPr>
            <a:spLocks noChangeShapeType="1"/>
          </p:cNvSpPr>
          <p:nvPr/>
        </p:nvSpPr>
        <p:spPr bwMode="auto">
          <a:xfrm>
            <a:off x="1858963" y="952500"/>
            <a:ext cx="24638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itchFamily="2" charset="-78"/>
            </a:endParaRPr>
          </a:p>
        </p:txBody>
      </p:sp>
      <p:sp>
        <p:nvSpPr>
          <p:cNvPr id="152623" name="Line 47"/>
          <p:cNvSpPr>
            <a:spLocks noChangeShapeType="1"/>
          </p:cNvSpPr>
          <p:nvPr/>
        </p:nvSpPr>
        <p:spPr bwMode="auto">
          <a:xfrm>
            <a:off x="1871663" y="1247775"/>
            <a:ext cx="669925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itchFamily="2" charset="-78"/>
            </a:endParaRPr>
          </a:p>
        </p:txBody>
      </p:sp>
      <p:sp>
        <p:nvSpPr>
          <p:cNvPr id="152624" name="Line 48"/>
          <p:cNvSpPr>
            <a:spLocks noChangeShapeType="1"/>
          </p:cNvSpPr>
          <p:nvPr/>
        </p:nvSpPr>
        <p:spPr bwMode="auto">
          <a:xfrm>
            <a:off x="1871663" y="1389063"/>
            <a:ext cx="500062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itchFamily="2" charset="-78"/>
            </a:endParaRPr>
          </a:p>
        </p:txBody>
      </p:sp>
      <p:sp>
        <p:nvSpPr>
          <p:cNvPr id="152625" name="Line 49"/>
          <p:cNvSpPr>
            <a:spLocks noChangeShapeType="1"/>
          </p:cNvSpPr>
          <p:nvPr/>
        </p:nvSpPr>
        <p:spPr bwMode="auto">
          <a:xfrm flipV="1">
            <a:off x="4162425" y="1047750"/>
            <a:ext cx="0" cy="1112838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itchFamily="2" charset="-78"/>
            </a:endParaRPr>
          </a:p>
        </p:txBody>
      </p:sp>
      <p:sp>
        <p:nvSpPr>
          <p:cNvPr id="152626" name="Line 50"/>
          <p:cNvSpPr>
            <a:spLocks noChangeShapeType="1"/>
          </p:cNvSpPr>
          <p:nvPr/>
        </p:nvSpPr>
        <p:spPr bwMode="auto">
          <a:xfrm flipV="1">
            <a:off x="4333875" y="942975"/>
            <a:ext cx="0" cy="106680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itchFamily="2" charset="-78"/>
            </a:endParaRPr>
          </a:p>
        </p:txBody>
      </p:sp>
      <p:sp>
        <p:nvSpPr>
          <p:cNvPr id="152627" name="Line 51"/>
          <p:cNvSpPr>
            <a:spLocks noChangeShapeType="1"/>
          </p:cNvSpPr>
          <p:nvPr/>
        </p:nvSpPr>
        <p:spPr bwMode="auto">
          <a:xfrm>
            <a:off x="2030413" y="3535363"/>
            <a:ext cx="2119312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itchFamily="2" charset="-78"/>
            </a:endParaRPr>
          </a:p>
        </p:txBody>
      </p:sp>
      <p:sp>
        <p:nvSpPr>
          <p:cNvPr id="152628" name="Line 52"/>
          <p:cNvSpPr>
            <a:spLocks noChangeShapeType="1"/>
          </p:cNvSpPr>
          <p:nvPr/>
        </p:nvSpPr>
        <p:spPr bwMode="auto">
          <a:xfrm>
            <a:off x="2030413" y="3686175"/>
            <a:ext cx="229235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itchFamily="2" charset="-78"/>
            </a:endParaRPr>
          </a:p>
        </p:txBody>
      </p:sp>
      <p:sp>
        <p:nvSpPr>
          <p:cNvPr id="152629" name="Line 53"/>
          <p:cNvSpPr>
            <a:spLocks noChangeShapeType="1"/>
          </p:cNvSpPr>
          <p:nvPr/>
        </p:nvSpPr>
        <p:spPr bwMode="auto">
          <a:xfrm>
            <a:off x="4162425" y="2619375"/>
            <a:ext cx="0" cy="903288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itchFamily="2" charset="-78"/>
            </a:endParaRPr>
          </a:p>
        </p:txBody>
      </p:sp>
      <p:sp>
        <p:nvSpPr>
          <p:cNvPr id="152630" name="Line 54"/>
          <p:cNvSpPr>
            <a:spLocks noChangeShapeType="1"/>
          </p:cNvSpPr>
          <p:nvPr/>
        </p:nvSpPr>
        <p:spPr bwMode="auto">
          <a:xfrm>
            <a:off x="4333875" y="2771775"/>
            <a:ext cx="0" cy="903288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itchFamily="2" charset="-78"/>
            </a:endParaRPr>
          </a:p>
        </p:txBody>
      </p:sp>
      <p:sp>
        <p:nvSpPr>
          <p:cNvPr id="152631" name="Rectangle 55"/>
          <p:cNvSpPr>
            <a:spLocks noChangeArrowheads="1"/>
          </p:cNvSpPr>
          <p:nvPr/>
        </p:nvSpPr>
        <p:spPr bwMode="auto">
          <a:xfrm>
            <a:off x="1530350" y="887413"/>
            <a:ext cx="355868" cy="24211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100" b="1" u="none">
                <a:solidFill>
                  <a:schemeClr val="accent3">
                    <a:lumMod val="60000"/>
                    <a:lumOff val="40000"/>
                  </a:schemeClr>
                </a:solidFill>
                <a:ea typeface="굴림" pitchFamily="34" charset="-127"/>
                <a:cs typeface="B Nazanin" pitchFamily="2" charset="-78"/>
              </a:rPr>
              <a:t>S3</a:t>
            </a:r>
          </a:p>
        </p:txBody>
      </p:sp>
      <p:sp>
        <p:nvSpPr>
          <p:cNvPr id="152632" name="Rectangle 56"/>
          <p:cNvSpPr>
            <a:spLocks noChangeArrowheads="1"/>
          </p:cNvSpPr>
          <p:nvPr/>
        </p:nvSpPr>
        <p:spPr bwMode="auto">
          <a:xfrm>
            <a:off x="1543050" y="1020763"/>
            <a:ext cx="355868" cy="24211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100" b="1" u="none">
                <a:solidFill>
                  <a:schemeClr val="accent3">
                    <a:lumMod val="60000"/>
                    <a:lumOff val="40000"/>
                  </a:schemeClr>
                </a:solidFill>
                <a:ea typeface="굴림" pitchFamily="34" charset="-127"/>
                <a:cs typeface="B Nazanin" pitchFamily="2" charset="-78"/>
              </a:rPr>
              <a:t>S2</a:t>
            </a:r>
          </a:p>
        </p:txBody>
      </p:sp>
      <p:sp>
        <p:nvSpPr>
          <p:cNvPr id="152633" name="Rectangle 57"/>
          <p:cNvSpPr>
            <a:spLocks noChangeArrowheads="1"/>
          </p:cNvSpPr>
          <p:nvPr/>
        </p:nvSpPr>
        <p:spPr bwMode="auto">
          <a:xfrm>
            <a:off x="1552575" y="1152525"/>
            <a:ext cx="355868" cy="24211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100" b="1" u="none">
                <a:solidFill>
                  <a:schemeClr val="accent3">
                    <a:lumMod val="60000"/>
                    <a:lumOff val="40000"/>
                  </a:schemeClr>
                </a:solidFill>
                <a:ea typeface="굴림" pitchFamily="34" charset="-127"/>
                <a:cs typeface="B Nazanin" pitchFamily="2" charset="-78"/>
              </a:rPr>
              <a:t>S1</a:t>
            </a:r>
          </a:p>
        </p:txBody>
      </p:sp>
      <p:sp>
        <p:nvSpPr>
          <p:cNvPr id="152634" name="Rectangle 58"/>
          <p:cNvSpPr>
            <a:spLocks noChangeArrowheads="1"/>
          </p:cNvSpPr>
          <p:nvPr/>
        </p:nvSpPr>
        <p:spPr bwMode="auto">
          <a:xfrm>
            <a:off x="1552575" y="1287463"/>
            <a:ext cx="355868" cy="24211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100" b="1" u="none">
                <a:solidFill>
                  <a:schemeClr val="accent3">
                    <a:lumMod val="60000"/>
                    <a:lumOff val="40000"/>
                  </a:schemeClr>
                </a:solidFill>
                <a:ea typeface="굴림" pitchFamily="34" charset="-127"/>
                <a:cs typeface="B Nazanin" pitchFamily="2" charset="-78"/>
              </a:rPr>
              <a:t>S0</a:t>
            </a:r>
          </a:p>
        </p:txBody>
      </p:sp>
      <p:sp>
        <p:nvSpPr>
          <p:cNvPr id="152635" name="Rectangle 59"/>
          <p:cNvSpPr>
            <a:spLocks noChangeArrowheads="1"/>
          </p:cNvSpPr>
          <p:nvPr/>
        </p:nvSpPr>
        <p:spPr bwMode="auto">
          <a:xfrm>
            <a:off x="1603375" y="3022600"/>
            <a:ext cx="285336" cy="24211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100" b="1" u="none">
                <a:solidFill>
                  <a:schemeClr val="accent3">
                    <a:lumMod val="60000"/>
                    <a:lumOff val="40000"/>
                  </a:schemeClr>
                </a:solidFill>
                <a:ea typeface="굴림" pitchFamily="34" charset="-127"/>
                <a:cs typeface="B Nazanin" pitchFamily="2" charset="-78"/>
              </a:rPr>
              <a:t>B</a:t>
            </a:r>
          </a:p>
        </p:txBody>
      </p:sp>
      <p:sp>
        <p:nvSpPr>
          <p:cNvPr id="152636" name="Rectangle 60"/>
          <p:cNvSpPr>
            <a:spLocks noChangeArrowheads="1"/>
          </p:cNvSpPr>
          <p:nvPr/>
        </p:nvSpPr>
        <p:spPr bwMode="auto">
          <a:xfrm>
            <a:off x="1603375" y="3170238"/>
            <a:ext cx="285336" cy="24211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100" b="1" u="none">
                <a:solidFill>
                  <a:schemeClr val="accent3">
                    <a:lumMod val="60000"/>
                    <a:lumOff val="40000"/>
                  </a:schemeClr>
                </a:solidFill>
                <a:ea typeface="굴림" pitchFamily="34" charset="-127"/>
                <a:cs typeface="B Nazanin" pitchFamily="2" charset="-78"/>
              </a:rPr>
              <a:t>A</a:t>
            </a:r>
          </a:p>
        </p:txBody>
      </p:sp>
      <p:sp>
        <p:nvSpPr>
          <p:cNvPr id="152637" name="Rectangle 61"/>
          <p:cNvSpPr>
            <a:spLocks noChangeArrowheads="1"/>
          </p:cNvSpPr>
          <p:nvPr/>
        </p:nvSpPr>
        <p:spPr bwMode="auto">
          <a:xfrm>
            <a:off x="3135313" y="1069975"/>
            <a:ext cx="221215" cy="24211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100" b="1" u="none">
                <a:solidFill>
                  <a:srgbClr val="000000"/>
                </a:solidFill>
                <a:ea typeface="굴림" pitchFamily="34" charset="-127"/>
                <a:cs typeface="B Nazanin" pitchFamily="2" charset="-78"/>
              </a:rPr>
              <a:t>i</a:t>
            </a:r>
          </a:p>
        </p:txBody>
      </p:sp>
      <p:sp>
        <p:nvSpPr>
          <p:cNvPr id="152638" name="Rectangle 62"/>
          <p:cNvSpPr>
            <a:spLocks noChangeArrowheads="1"/>
          </p:cNvSpPr>
          <p:nvPr/>
        </p:nvSpPr>
        <p:spPr bwMode="auto">
          <a:xfrm>
            <a:off x="1603375" y="3403600"/>
            <a:ext cx="285336" cy="24211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100" b="1" u="none">
                <a:solidFill>
                  <a:schemeClr val="accent3">
                    <a:lumMod val="60000"/>
                    <a:lumOff val="40000"/>
                  </a:schemeClr>
                </a:solidFill>
                <a:ea typeface="굴림" pitchFamily="34" charset="-127"/>
                <a:cs typeface="B Nazanin" pitchFamily="2" charset="-78"/>
              </a:rPr>
              <a:t>A</a:t>
            </a:r>
          </a:p>
        </p:txBody>
      </p:sp>
      <p:sp>
        <p:nvSpPr>
          <p:cNvPr id="152639" name="Rectangle 63"/>
          <p:cNvSpPr>
            <a:spLocks noChangeArrowheads="1"/>
          </p:cNvSpPr>
          <p:nvPr/>
        </p:nvSpPr>
        <p:spPr bwMode="auto">
          <a:xfrm>
            <a:off x="3584575" y="1570038"/>
            <a:ext cx="285336" cy="24211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100" b="1" u="none">
                <a:solidFill>
                  <a:srgbClr val="000000"/>
                </a:solidFill>
                <a:ea typeface="굴림" pitchFamily="34" charset="-127"/>
                <a:cs typeface="B Nazanin" pitchFamily="2" charset="-78"/>
              </a:rPr>
              <a:t>D</a:t>
            </a:r>
          </a:p>
        </p:txBody>
      </p:sp>
      <p:sp>
        <p:nvSpPr>
          <p:cNvPr id="152640" name="Rectangle 64"/>
          <p:cNvSpPr>
            <a:spLocks noChangeArrowheads="1"/>
          </p:cNvSpPr>
          <p:nvPr/>
        </p:nvSpPr>
        <p:spPr bwMode="auto">
          <a:xfrm>
            <a:off x="1603375" y="3552825"/>
            <a:ext cx="285336" cy="24211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100" b="1" u="none">
                <a:solidFill>
                  <a:schemeClr val="accent3">
                    <a:lumMod val="60000"/>
                    <a:lumOff val="40000"/>
                  </a:schemeClr>
                </a:solidFill>
                <a:ea typeface="굴림" pitchFamily="34" charset="-127"/>
                <a:cs typeface="B Nazanin" pitchFamily="2" charset="-78"/>
              </a:rPr>
              <a:t>A</a:t>
            </a:r>
          </a:p>
        </p:txBody>
      </p:sp>
      <p:sp>
        <p:nvSpPr>
          <p:cNvPr id="152641" name="Rectangle 65"/>
          <p:cNvSpPr>
            <a:spLocks noChangeArrowheads="1"/>
          </p:cNvSpPr>
          <p:nvPr/>
        </p:nvSpPr>
        <p:spPr bwMode="auto">
          <a:xfrm>
            <a:off x="3602038" y="2854325"/>
            <a:ext cx="277321" cy="24211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100" b="1" u="none">
                <a:solidFill>
                  <a:srgbClr val="000000"/>
                </a:solidFill>
                <a:ea typeface="굴림" pitchFamily="34" charset="-127"/>
                <a:cs typeface="B Nazanin" pitchFamily="2" charset="-78"/>
              </a:rPr>
              <a:t>E</a:t>
            </a:r>
          </a:p>
        </p:txBody>
      </p:sp>
      <p:sp>
        <p:nvSpPr>
          <p:cNvPr id="152642" name="Rectangle 66"/>
          <p:cNvSpPr>
            <a:spLocks noChangeArrowheads="1"/>
          </p:cNvSpPr>
          <p:nvPr/>
        </p:nvSpPr>
        <p:spPr bwMode="auto">
          <a:xfrm>
            <a:off x="3698875" y="3335338"/>
            <a:ext cx="402355" cy="24211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100" b="1" u="none">
                <a:solidFill>
                  <a:srgbClr val="000000"/>
                </a:solidFill>
                <a:ea typeface="굴림" pitchFamily="34" charset="-127"/>
                <a:cs typeface="B Nazanin" pitchFamily="2" charset="-78"/>
              </a:rPr>
              <a:t>shr</a:t>
            </a:r>
          </a:p>
        </p:txBody>
      </p:sp>
      <p:sp>
        <p:nvSpPr>
          <p:cNvPr id="152643" name="Rectangle 67"/>
          <p:cNvSpPr>
            <a:spLocks noChangeArrowheads="1"/>
          </p:cNvSpPr>
          <p:nvPr/>
        </p:nvSpPr>
        <p:spPr bwMode="auto">
          <a:xfrm>
            <a:off x="3689350" y="3498850"/>
            <a:ext cx="386325" cy="24211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100" b="1" u="none">
                <a:solidFill>
                  <a:srgbClr val="000000"/>
                </a:solidFill>
                <a:ea typeface="굴림" pitchFamily="34" charset="-127"/>
                <a:cs typeface="B Nazanin" pitchFamily="2" charset="-78"/>
              </a:rPr>
              <a:t>shl</a:t>
            </a:r>
          </a:p>
        </p:txBody>
      </p:sp>
      <p:sp>
        <p:nvSpPr>
          <p:cNvPr id="152644" name="Rectangle 68"/>
          <p:cNvSpPr>
            <a:spLocks noChangeArrowheads="1"/>
          </p:cNvSpPr>
          <p:nvPr/>
        </p:nvSpPr>
        <p:spPr bwMode="auto">
          <a:xfrm>
            <a:off x="3148013" y="2370138"/>
            <a:ext cx="381516" cy="24211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100" b="1" u="none">
                <a:solidFill>
                  <a:srgbClr val="000000"/>
                </a:solidFill>
                <a:ea typeface="굴림" pitchFamily="34" charset="-127"/>
                <a:cs typeface="B Nazanin" pitchFamily="2" charset="-78"/>
              </a:rPr>
              <a:t>i+1</a:t>
            </a:r>
          </a:p>
        </p:txBody>
      </p:sp>
      <p:sp>
        <p:nvSpPr>
          <p:cNvPr id="152645" name="Rectangle 69"/>
          <p:cNvSpPr>
            <a:spLocks noChangeArrowheads="1"/>
          </p:cNvSpPr>
          <p:nvPr/>
        </p:nvSpPr>
        <p:spPr bwMode="auto">
          <a:xfrm>
            <a:off x="5634038" y="2362200"/>
            <a:ext cx="221215" cy="24211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100" b="1" u="none">
                <a:solidFill>
                  <a:srgbClr val="000000"/>
                </a:solidFill>
                <a:ea typeface="굴림" pitchFamily="34" charset="-127"/>
                <a:cs typeface="B Nazanin" pitchFamily="2" charset="-78"/>
              </a:rPr>
              <a:t>i</a:t>
            </a:r>
          </a:p>
        </p:txBody>
      </p:sp>
      <p:sp>
        <p:nvSpPr>
          <p:cNvPr id="152646" name="Rectangle 70"/>
          <p:cNvSpPr>
            <a:spLocks noChangeArrowheads="1"/>
          </p:cNvSpPr>
          <p:nvPr/>
        </p:nvSpPr>
        <p:spPr bwMode="auto">
          <a:xfrm>
            <a:off x="1708150" y="3062288"/>
            <a:ext cx="221215" cy="24211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100" b="1" u="none">
                <a:solidFill>
                  <a:schemeClr val="accent3">
                    <a:lumMod val="60000"/>
                    <a:lumOff val="40000"/>
                  </a:schemeClr>
                </a:solidFill>
                <a:ea typeface="굴림" pitchFamily="34" charset="-127"/>
                <a:cs typeface="B Nazanin" pitchFamily="2" charset="-78"/>
              </a:rPr>
              <a:t>i</a:t>
            </a:r>
          </a:p>
        </p:txBody>
      </p:sp>
      <p:sp>
        <p:nvSpPr>
          <p:cNvPr id="152647" name="Rectangle 71"/>
          <p:cNvSpPr>
            <a:spLocks noChangeArrowheads="1"/>
          </p:cNvSpPr>
          <p:nvPr/>
        </p:nvSpPr>
        <p:spPr bwMode="auto">
          <a:xfrm>
            <a:off x="1700213" y="3224213"/>
            <a:ext cx="221215" cy="24211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100" b="1" u="none">
                <a:solidFill>
                  <a:schemeClr val="accent3">
                    <a:lumMod val="60000"/>
                    <a:lumOff val="40000"/>
                  </a:schemeClr>
                </a:solidFill>
                <a:ea typeface="굴림" pitchFamily="34" charset="-127"/>
                <a:cs typeface="B Nazanin" pitchFamily="2" charset="-78"/>
              </a:rPr>
              <a:t>i</a:t>
            </a:r>
          </a:p>
        </p:txBody>
      </p:sp>
      <p:sp>
        <p:nvSpPr>
          <p:cNvPr id="152648" name="Rectangle 72"/>
          <p:cNvSpPr>
            <a:spLocks noChangeArrowheads="1"/>
          </p:cNvSpPr>
          <p:nvPr/>
        </p:nvSpPr>
        <p:spPr bwMode="auto">
          <a:xfrm>
            <a:off x="1701800" y="3605213"/>
            <a:ext cx="381516" cy="24211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100" b="1" u="none" dirty="0">
                <a:solidFill>
                  <a:schemeClr val="accent3">
                    <a:lumMod val="60000"/>
                    <a:lumOff val="40000"/>
                  </a:schemeClr>
                </a:solidFill>
                <a:ea typeface="굴림" pitchFamily="34" charset="-127"/>
                <a:cs typeface="B Nazanin" pitchFamily="2" charset="-78"/>
              </a:rPr>
              <a:t>i+1</a:t>
            </a:r>
          </a:p>
        </p:txBody>
      </p:sp>
      <p:sp>
        <p:nvSpPr>
          <p:cNvPr id="152649" name="Rectangle 73"/>
          <p:cNvSpPr>
            <a:spLocks noChangeArrowheads="1"/>
          </p:cNvSpPr>
          <p:nvPr/>
        </p:nvSpPr>
        <p:spPr bwMode="auto">
          <a:xfrm>
            <a:off x="1700213" y="3444875"/>
            <a:ext cx="346250" cy="24211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100" b="1" u="none">
                <a:solidFill>
                  <a:schemeClr val="accent3">
                    <a:lumMod val="60000"/>
                    <a:lumOff val="40000"/>
                  </a:schemeClr>
                </a:solidFill>
                <a:ea typeface="굴림" pitchFamily="34" charset="-127"/>
                <a:cs typeface="B Nazanin" pitchFamily="2" charset="-78"/>
              </a:rPr>
              <a:t>i-1</a:t>
            </a:r>
          </a:p>
        </p:txBody>
      </p:sp>
      <p:sp>
        <p:nvSpPr>
          <p:cNvPr id="152650" name="Rectangle 74"/>
          <p:cNvSpPr>
            <a:spLocks noChangeArrowheads="1"/>
          </p:cNvSpPr>
          <p:nvPr/>
        </p:nvSpPr>
        <p:spPr bwMode="auto">
          <a:xfrm>
            <a:off x="3697288" y="1612900"/>
            <a:ext cx="221215" cy="24211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100" b="1" u="none">
                <a:solidFill>
                  <a:srgbClr val="000000"/>
                </a:solidFill>
                <a:ea typeface="굴림" pitchFamily="34" charset="-127"/>
                <a:cs typeface="B Nazanin" pitchFamily="2" charset="-78"/>
              </a:rPr>
              <a:t>i</a:t>
            </a:r>
          </a:p>
        </p:txBody>
      </p:sp>
      <p:sp>
        <p:nvSpPr>
          <p:cNvPr id="152651" name="Rectangle 75"/>
          <p:cNvSpPr>
            <a:spLocks noChangeArrowheads="1"/>
          </p:cNvSpPr>
          <p:nvPr/>
        </p:nvSpPr>
        <p:spPr bwMode="auto">
          <a:xfrm>
            <a:off x="3717925" y="2901950"/>
            <a:ext cx="221215" cy="24211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defTabSz="762000" eaLnBrk="0" hangingPunct="0">
              <a:lnSpc>
                <a:spcPct val="90000"/>
              </a:lnSpc>
            </a:pPr>
            <a:r>
              <a:rPr kumimoji="1" lang="en-US" altLang="ko-KR" sz="1100" b="1" u="none">
                <a:solidFill>
                  <a:srgbClr val="000000"/>
                </a:solidFill>
                <a:ea typeface="굴림" pitchFamily="34" charset="-127"/>
                <a:cs typeface="B Nazanin" pitchFamily="2" charset="-78"/>
              </a:rPr>
              <a:t>i</a:t>
            </a:r>
          </a:p>
        </p:txBody>
      </p:sp>
      <p:sp>
        <p:nvSpPr>
          <p:cNvPr id="152652" name="Line 76"/>
          <p:cNvSpPr>
            <a:spLocks noChangeShapeType="1"/>
          </p:cNvSpPr>
          <p:nvPr/>
        </p:nvSpPr>
        <p:spPr bwMode="auto">
          <a:xfrm>
            <a:off x="3187700" y="1217613"/>
            <a:ext cx="0" cy="1682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>
              <a:cs typeface="B Nazanin" pitchFamily="2" charset="-78"/>
            </a:endParaRPr>
          </a:p>
        </p:txBody>
      </p:sp>
      <p:sp>
        <p:nvSpPr>
          <p:cNvPr id="152653" name="Line 77"/>
          <p:cNvSpPr>
            <a:spLocks noChangeShapeType="1"/>
          </p:cNvSpPr>
          <p:nvPr/>
        </p:nvSpPr>
        <p:spPr bwMode="auto">
          <a:xfrm>
            <a:off x="3179763" y="2154238"/>
            <a:ext cx="0" cy="17145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>
              <a:cs typeface="B Nazanin" pitchFamily="2" charset="-78"/>
            </a:endParaRPr>
          </a:p>
        </p:txBody>
      </p:sp>
      <p:sp>
        <p:nvSpPr>
          <p:cNvPr id="152654" name="Rectangle 78"/>
          <p:cNvSpPr>
            <a:spLocks noChangeArrowheads="1"/>
          </p:cNvSpPr>
          <p:nvPr/>
        </p:nvSpPr>
        <p:spPr bwMode="auto">
          <a:xfrm>
            <a:off x="933450" y="3981450"/>
            <a:ext cx="5305425" cy="25336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cs typeface="B Nazanin" pitchFamily="2" charset="-78"/>
            </a:endParaRPr>
          </a:p>
        </p:txBody>
      </p:sp>
      <p:sp>
        <p:nvSpPr>
          <p:cNvPr id="152655" name="Line 79"/>
          <p:cNvSpPr>
            <a:spLocks noChangeShapeType="1"/>
          </p:cNvSpPr>
          <p:nvPr/>
        </p:nvSpPr>
        <p:spPr bwMode="auto">
          <a:xfrm>
            <a:off x="933450" y="4162425"/>
            <a:ext cx="5305425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itchFamily="2" charset="-78"/>
            </a:endParaRPr>
          </a:p>
        </p:txBody>
      </p:sp>
      <p:sp>
        <p:nvSpPr>
          <p:cNvPr id="152656" name="Line 80"/>
          <p:cNvSpPr>
            <a:spLocks noChangeShapeType="1"/>
          </p:cNvSpPr>
          <p:nvPr/>
        </p:nvSpPr>
        <p:spPr bwMode="auto">
          <a:xfrm>
            <a:off x="2495550" y="3981450"/>
            <a:ext cx="0" cy="253365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itchFamily="2" charset="-78"/>
            </a:endParaRPr>
          </a:p>
        </p:txBody>
      </p:sp>
      <p:sp>
        <p:nvSpPr>
          <p:cNvPr id="152657" name="Line 81"/>
          <p:cNvSpPr>
            <a:spLocks noChangeShapeType="1"/>
          </p:cNvSpPr>
          <p:nvPr/>
        </p:nvSpPr>
        <p:spPr bwMode="auto">
          <a:xfrm>
            <a:off x="3228975" y="3981450"/>
            <a:ext cx="0" cy="253365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itchFamily="2" charset="-78"/>
            </a:endParaRPr>
          </a:p>
        </p:txBody>
      </p:sp>
      <p:sp>
        <p:nvSpPr>
          <p:cNvPr id="152658" name="Line 82"/>
          <p:cNvSpPr>
            <a:spLocks noChangeShapeType="1"/>
          </p:cNvSpPr>
          <p:nvPr/>
        </p:nvSpPr>
        <p:spPr bwMode="auto">
          <a:xfrm>
            <a:off x="4505325" y="3981450"/>
            <a:ext cx="0" cy="253365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cs typeface="B Nazanin" pitchFamily="2" charset="-78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جلسه آينده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33599"/>
            <a:ext cx="8229600" cy="4038917"/>
          </a:xfrm>
        </p:spPr>
        <p:txBody>
          <a:bodyPr/>
          <a:lstStyle/>
          <a:p>
            <a:pPr algn="r"/>
            <a:r>
              <a:rPr lang="fa-IR" sz="4000" dirty="0" smtClean="0"/>
              <a:t>سازمان اصلي کامپيوتر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ساختار يک کامپيوتر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a-IR" dirty="0" smtClean="0"/>
              <a:t>ساختار يک کامپيوتر را مي‌توان بصورت زير خلاصه نمود.</a:t>
            </a:r>
          </a:p>
          <a:p>
            <a:pPr marL="925830" lvl="1" indent="-514350">
              <a:buFont typeface="+mj-lt"/>
              <a:buAutoNum type="arabicPeriod"/>
            </a:pPr>
            <a:r>
              <a:rPr lang="fa-IR" dirty="0" smtClean="0"/>
              <a:t>تعدادي رجيستر با قابليت‌هاي متفاوت ( مثل </a:t>
            </a:r>
            <a:r>
              <a:rPr lang="en-US" dirty="0" smtClean="0"/>
              <a:t>Counter</a:t>
            </a:r>
            <a:r>
              <a:rPr lang="fa-IR" dirty="0" smtClean="0"/>
              <a:t>، </a:t>
            </a:r>
            <a:r>
              <a:rPr lang="en-US" dirty="0" smtClean="0"/>
              <a:t>Shift Register</a:t>
            </a:r>
            <a:r>
              <a:rPr lang="fa-IR" dirty="0" smtClean="0"/>
              <a:t>‌با قابليت شيفت دوطرفه و ...)</a:t>
            </a:r>
          </a:p>
          <a:p>
            <a:pPr marL="925830" lvl="1" indent="-514350">
              <a:buFont typeface="+mj-lt"/>
              <a:buAutoNum type="arabicPeriod"/>
            </a:pPr>
            <a:r>
              <a:rPr lang="fa-IR" dirty="0" smtClean="0"/>
              <a:t>تعدادي µ</a:t>
            </a:r>
            <a:r>
              <a:rPr lang="en-US" dirty="0" smtClean="0"/>
              <a:t>-op</a:t>
            </a:r>
            <a:r>
              <a:rPr lang="fa-IR" dirty="0" smtClean="0"/>
              <a:t> </a:t>
            </a:r>
            <a:r>
              <a:rPr lang="fa-IR" dirty="0"/>
              <a:t>که </a:t>
            </a:r>
            <a:r>
              <a:rPr lang="fa-IR" dirty="0" smtClean="0"/>
              <a:t>براي عمليات خاصي رديف شده‌اند.</a:t>
            </a:r>
          </a:p>
          <a:p>
            <a:pPr marL="925830" lvl="1" indent="-514350">
              <a:buFont typeface="+mj-lt"/>
              <a:buAutoNum type="arabicPeriod"/>
            </a:pPr>
            <a:r>
              <a:rPr lang="fa-IR" dirty="0" smtClean="0"/>
              <a:t>تعدادي تابع کنترل براي شروع و کنترل µ</a:t>
            </a:r>
            <a:r>
              <a:rPr lang="en-US" dirty="0" smtClean="0"/>
              <a:t>-op </a:t>
            </a:r>
            <a:r>
              <a:rPr lang="fa-IR" dirty="0" smtClean="0"/>
              <a:t> </a:t>
            </a:r>
            <a:r>
              <a:rPr lang="fa-IR" dirty="0"/>
              <a:t>ها</a:t>
            </a:r>
            <a:r>
              <a:rPr lang="fa-IR" dirty="0" smtClean="0"/>
              <a:t>.</a:t>
            </a:r>
          </a:p>
          <a:p>
            <a:pPr marL="577850" indent="-514350"/>
            <a:endParaRPr lang="fa-IR" dirty="0" smtClean="0"/>
          </a:p>
          <a:p>
            <a:pPr marL="577850" indent="-514350"/>
            <a:r>
              <a:rPr lang="fa-IR" dirty="0" smtClean="0"/>
              <a:t>زباني که بصورت سمبوليک براي نمايش µ</a:t>
            </a:r>
            <a:r>
              <a:rPr lang="en-US" dirty="0" smtClean="0"/>
              <a:t>-op</a:t>
            </a:r>
            <a:r>
              <a:rPr lang="fa-IR" dirty="0" smtClean="0"/>
              <a:t> </a:t>
            </a:r>
            <a:r>
              <a:rPr lang="fa-IR" dirty="0"/>
              <a:t>ها </a:t>
            </a:r>
            <a:r>
              <a:rPr lang="fa-IR" dirty="0" smtClean="0"/>
              <a:t>استفاده مي‌شود را ”زبان انتقال رجيستري“</a:t>
            </a:r>
            <a:br>
              <a:rPr lang="fa-IR" dirty="0" smtClean="0"/>
            </a:br>
            <a:r>
              <a:rPr lang="en-US" dirty="0" smtClean="0"/>
              <a:t> (Register Transfer Language)</a:t>
            </a:r>
            <a:r>
              <a:rPr lang="fa-IR" dirty="0" smtClean="0"/>
              <a:t> يا </a:t>
            </a:r>
            <a:r>
              <a:rPr lang="en-US" dirty="0" smtClean="0"/>
              <a:t>RTL</a:t>
            </a:r>
            <a:r>
              <a:rPr lang="fa-IR" dirty="0" smtClean="0"/>
              <a:t> مي‌نامند.</a:t>
            </a:r>
          </a:p>
          <a:p>
            <a:pPr marL="925830" lvl="1" indent="-514350">
              <a:buNone/>
            </a:pPr>
            <a:endParaRPr lang="fa-IR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RTL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بعنوان قرارداد نام رجيسترها را در </a:t>
            </a:r>
            <a:r>
              <a:rPr lang="en-US" dirty="0" smtClean="0"/>
              <a:t>RTL</a:t>
            </a:r>
            <a:r>
              <a:rPr lang="fa-IR" dirty="0" smtClean="0"/>
              <a:t> با حروف بزرگ نمايش مي‌دهيم، مانند </a:t>
            </a:r>
            <a:r>
              <a:rPr lang="en-US" dirty="0" smtClean="0"/>
              <a:t>MAR</a:t>
            </a:r>
            <a:r>
              <a:rPr lang="fa-IR" dirty="0" smtClean="0"/>
              <a:t> يا </a:t>
            </a:r>
            <a:r>
              <a:rPr lang="en-US" dirty="0" smtClean="0"/>
              <a:t>MBR</a:t>
            </a:r>
            <a:r>
              <a:rPr lang="fa-IR" dirty="0" smtClean="0"/>
              <a:t>.</a:t>
            </a:r>
          </a:p>
          <a:p>
            <a:r>
              <a:rPr lang="fa-IR" dirty="0" smtClean="0"/>
              <a:t>در رجيستري که </a:t>
            </a:r>
            <a:r>
              <a:rPr lang="en-US" dirty="0" smtClean="0"/>
              <a:t>n</a:t>
            </a:r>
            <a:r>
              <a:rPr lang="fa-IR" dirty="0" smtClean="0"/>
              <a:t> بيت دارد هربيت را با انديس نمايش مي‌دهيم، مانند:</a:t>
            </a:r>
          </a:p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676400" y="3886200"/>
            <a:ext cx="38100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Register A</a:t>
            </a:r>
            <a:endParaRPr lang="en-US" sz="240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5686007"/>
              </p:ext>
            </p:extLst>
          </p:nvPr>
        </p:nvGraphicFramePr>
        <p:xfrm>
          <a:off x="1676400" y="4876800"/>
          <a:ext cx="3810000" cy="609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6250"/>
                <a:gridCol w="476250"/>
                <a:gridCol w="476250"/>
                <a:gridCol w="476250"/>
                <a:gridCol w="476250"/>
                <a:gridCol w="476250"/>
                <a:gridCol w="476250"/>
                <a:gridCol w="476250"/>
              </a:tblGrid>
              <a:tr h="609600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A</a:t>
                      </a:r>
                      <a:r>
                        <a:rPr lang="en-US" sz="2000" baseline="-25000" dirty="0" smtClean="0"/>
                        <a:t>7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A</a:t>
                      </a:r>
                      <a:r>
                        <a:rPr lang="en-US" sz="2000" baseline="-25000" dirty="0" smtClean="0"/>
                        <a:t>6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A</a:t>
                      </a:r>
                      <a:r>
                        <a:rPr lang="en-US" sz="2000" baseline="-25000" dirty="0" smtClean="0"/>
                        <a:t>5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A</a:t>
                      </a:r>
                      <a:r>
                        <a:rPr lang="en-US" sz="2000" baseline="-25000" dirty="0" smtClean="0"/>
                        <a:t>0</a:t>
                      </a:r>
                      <a:endParaRPr lang="en-US" sz="2000" dirty="0"/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RTL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عموما µ</a:t>
            </a:r>
            <a:r>
              <a:rPr lang="en-US" dirty="0" smtClean="0"/>
              <a:t>-op</a:t>
            </a:r>
            <a:r>
              <a:rPr lang="fa-IR" dirty="0" smtClean="0"/>
              <a:t> </a:t>
            </a:r>
            <a:r>
              <a:rPr lang="fa-IR" dirty="0"/>
              <a:t>ها </a:t>
            </a:r>
            <a:r>
              <a:rPr lang="fa-IR" dirty="0" smtClean="0"/>
              <a:t>از دو بخش فرمان </a:t>
            </a:r>
            <a:r>
              <a:rPr lang="en-US" dirty="0" smtClean="0"/>
              <a:t>(Operation)</a:t>
            </a:r>
            <a:r>
              <a:rPr lang="fa-IR" dirty="0" smtClean="0"/>
              <a:t> و آدرس تشکيل شده‌اند.</a:t>
            </a:r>
            <a:endParaRPr lang="en-US" dirty="0" smtClean="0"/>
          </a:p>
          <a:p>
            <a:endParaRPr lang="en-US" dirty="0" smtClean="0"/>
          </a:p>
          <a:p>
            <a:r>
              <a:rPr lang="fa-IR" dirty="0" smtClean="0"/>
              <a:t>رجيستر </a:t>
            </a:r>
            <a:r>
              <a:rPr lang="en-US" dirty="0" smtClean="0"/>
              <a:t>MBR</a:t>
            </a:r>
            <a:endParaRPr lang="fa-IR" dirty="0" smtClean="0"/>
          </a:p>
          <a:p>
            <a:endParaRPr lang="fa-IR" dirty="0" smtClean="0"/>
          </a:p>
          <a:p>
            <a:endParaRPr lang="fa-IR" dirty="0" smtClean="0"/>
          </a:p>
          <a:p>
            <a:r>
              <a:rPr lang="fa-IR" dirty="0" smtClean="0"/>
              <a:t>قسمت آدرس: </a:t>
            </a:r>
            <a:r>
              <a:rPr lang="en-US" dirty="0" smtClean="0"/>
              <a:t>MBR(11-0)</a:t>
            </a:r>
            <a:r>
              <a:rPr lang="fa-IR" dirty="0" smtClean="0"/>
              <a:t>         يا </a:t>
            </a:r>
            <a:r>
              <a:rPr lang="en-US" dirty="0" smtClean="0"/>
              <a:t>MBR(AD)       </a:t>
            </a:r>
          </a:p>
          <a:p>
            <a:r>
              <a:rPr lang="fa-IR" dirty="0" smtClean="0"/>
              <a:t>قسمت فرمان: </a:t>
            </a:r>
            <a:r>
              <a:rPr lang="en-US" dirty="0" smtClean="0"/>
              <a:t>MBR(15-12)</a:t>
            </a:r>
            <a:r>
              <a:rPr lang="fa-IR" dirty="0" smtClean="0"/>
              <a:t>       يا         </a:t>
            </a:r>
            <a:r>
              <a:rPr lang="en-US" dirty="0" smtClean="0"/>
              <a:t>MBR(OP)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219200" y="2987041"/>
          <a:ext cx="4343400" cy="5943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5400"/>
                <a:gridCol w="3048000"/>
              </a:tblGrid>
              <a:tr h="594359">
                <a:tc>
                  <a:txBody>
                    <a:bodyPr/>
                    <a:lstStyle/>
                    <a:p>
                      <a:pPr algn="r"/>
                      <a:r>
                        <a:rPr lang="en-US" sz="2000" dirty="0" smtClean="0"/>
                        <a:t>OP</a:t>
                      </a:r>
                      <a:r>
                        <a:rPr lang="fa-IR" sz="2000" dirty="0" smtClean="0"/>
                        <a:t> (فرمان) 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 smtClean="0"/>
                        <a:t>AD</a:t>
                      </a:r>
                      <a:r>
                        <a:rPr lang="fa-IR" sz="2000" dirty="0" smtClean="0"/>
                        <a:t>(آدرس)</a:t>
                      </a:r>
                      <a:r>
                        <a:rPr lang="fa-IR" sz="2000" baseline="0" dirty="0" smtClean="0"/>
                        <a:t>  </a:t>
                      </a:r>
                      <a:endParaRPr lang="en-US" sz="20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219200" y="2606041"/>
            <a:ext cx="434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15          12   11                                     0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fa-IR" dirty="0" smtClean="0"/>
              <a:t>انتقال موازي اطلاعات از يک رجيستر به رجيستر ديگر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46236"/>
            <a:ext cx="8229600" cy="1935164"/>
          </a:xfrm>
        </p:spPr>
        <p:txBody>
          <a:bodyPr>
            <a:normAutofit/>
          </a:bodyPr>
          <a:lstStyle/>
          <a:p>
            <a:pPr algn="l" rtl="0"/>
            <a:r>
              <a:rPr lang="fa-IR" dirty="0" smtClean="0"/>
              <a:t> </a:t>
            </a:r>
            <a:r>
              <a:rPr lang="en-US" b="1" dirty="0" smtClean="0">
                <a:solidFill>
                  <a:srgbClr val="FF0000"/>
                </a:solidFill>
              </a:rPr>
              <a:t>P :</a:t>
            </a:r>
            <a:r>
              <a:rPr lang="en-US" dirty="0" smtClean="0"/>
              <a:t>  A </a:t>
            </a:r>
            <a:r>
              <a:rPr lang="en-US" dirty="0" smtClean="0">
                <a:sym typeface="Wingdings" pitchFamily="2" charset="2"/>
              </a:rPr>
              <a:t> B</a:t>
            </a:r>
            <a:r>
              <a:rPr lang="fa-IR" dirty="0" smtClean="0">
                <a:sym typeface="Wingdings" pitchFamily="2" charset="2"/>
              </a:rPr>
              <a:t> </a:t>
            </a:r>
            <a:r>
              <a:rPr lang="en-US" dirty="0" smtClean="0">
                <a:sym typeface="Wingdings" pitchFamily="2" charset="2"/>
              </a:rPr>
              <a:t>    </a:t>
            </a:r>
            <a:r>
              <a:rPr lang="en-US" dirty="0" smtClean="0">
                <a:solidFill>
                  <a:srgbClr val="FF0000"/>
                </a:solidFill>
                <a:sym typeface="Wingdings" pitchFamily="2" charset="2"/>
              </a:rPr>
              <a:t>=</a:t>
            </a:r>
            <a:r>
              <a:rPr lang="en-US" dirty="0" smtClean="0">
                <a:sym typeface="Wingdings" pitchFamily="2" charset="2"/>
              </a:rPr>
              <a:t>    if (p=1) then (A  B)</a:t>
            </a:r>
            <a:endParaRPr lang="fa-IR" dirty="0" smtClean="0">
              <a:sym typeface="Wingdings" pitchFamily="2" charset="2"/>
            </a:endParaRPr>
          </a:p>
          <a:p>
            <a:pPr algn="r"/>
            <a:r>
              <a:rPr lang="fa-IR" dirty="0" smtClean="0">
                <a:sym typeface="Wingdings" pitchFamily="2" charset="2"/>
              </a:rPr>
              <a:t> </a:t>
            </a:r>
            <a:r>
              <a:rPr lang="en-US" dirty="0" smtClean="0">
                <a:sym typeface="Wingdings" pitchFamily="2" charset="2"/>
              </a:rPr>
              <a:t>P</a:t>
            </a:r>
            <a:r>
              <a:rPr lang="fa-IR" dirty="0" smtClean="0">
                <a:sym typeface="Wingdings" pitchFamily="2" charset="2"/>
              </a:rPr>
              <a:t>: </a:t>
            </a:r>
            <a:r>
              <a:rPr lang="fa-IR" b="1" u="sng" dirty="0" smtClean="0">
                <a:solidFill>
                  <a:srgbClr val="FF0000"/>
                </a:solidFill>
                <a:sym typeface="Wingdings" pitchFamily="2" charset="2"/>
              </a:rPr>
              <a:t>تابع کنترل </a:t>
            </a:r>
            <a:r>
              <a:rPr lang="fa-IR" dirty="0" smtClean="0">
                <a:sym typeface="Wingdings" pitchFamily="2" charset="2"/>
              </a:rPr>
              <a:t>است.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fa-IR" dirty="0" smtClean="0">
                <a:sym typeface="Wingdings" pitchFamily="2" charset="2"/>
              </a:rPr>
              <a:t>يعني زماني که </a:t>
            </a:r>
            <a:r>
              <a:rPr lang="en-US" dirty="0" smtClean="0">
                <a:sym typeface="Wingdings" pitchFamily="2" charset="2"/>
              </a:rPr>
              <a:t>p</a:t>
            </a:r>
            <a:r>
              <a:rPr lang="fa-IR" dirty="0" smtClean="0">
                <a:sym typeface="Wingdings" pitchFamily="2" charset="2"/>
              </a:rPr>
              <a:t> فعال مي‌شود، اطلاعات </a:t>
            </a:r>
            <a:r>
              <a:rPr lang="en-US" dirty="0" smtClean="0">
                <a:sym typeface="Wingdings" pitchFamily="2" charset="2"/>
              </a:rPr>
              <a:t>B</a:t>
            </a:r>
            <a:r>
              <a:rPr lang="fa-IR" dirty="0" smtClean="0">
                <a:sym typeface="Wingdings" pitchFamily="2" charset="2"/>
              </a:rPr>
              <a:t> وارد رجيستر </a:t>
            </a:r>
            <a:r>
              <a:rPr lang="en-US" dirty="0" smtClean="0">
                <a:sym typeface="Wingdings" pitchFamily="2" charset="2"/>
              </a:rPr>
              <a:t>A</a:t>
            </a:r>
            <a:r>
              <a:rPr lang="fa-IR" dirty="0" smtClean="0">
                <a:sym typeface="Wingdings" pitchFamily="2" charset="2"/>
              </a:rPr>
              <a:t> مي‌گردد.</a:t>
            </a:r>
            <a:endParaRPr lang="en-US" dirty="0" smtClean="0">
              <a:sym typeface="Wingdings" pitchFamily="2" charset="2"/>
            </a:endParaRPr>
          </a:p>
          <a:p>
            <a:pPr algn="r"/>
            <a:endParaRPr lang="en-US" dirty="0" smtClean="0">
              <a:sym typeface="Wingdings" pitchFamily="2" charset="2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00200" y="3429000"/>
            <a:ext cx="2133600" cy="685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400" dirty="0" smtClean="0">
                <a:cs typeface="B Nazanin" pitchFamily="2" charset="-78"/>
              </a:rPr>
              <a:t>رجيستر </a:t>
            </a:r>
            <a:r>
              <a:rPr lang="en-US" sz="2400" dirty="0">
                <a:cs typeface="B Nazanin" pitchFamily="2" charset="-78"/>
              </a:rPr>
              <a:t>A</a:t>
            </a:r>
          </a:p>
        </p:txBody>
      </p:sp>
      <p:sp>
        <p:nvSpPr>
          <p:cNvPr id="5" name="Rectangle 4"/>
          <p:cNvSpPr/>
          <p:nvPr/>
        </p:nvSpPr>
        <p:spPr>
          <a:xfrm>
            <a:off x="1600200" y="4876800"/>
            <a:ext cx="2133600" cy="685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400" dirty="0">
                <a:cs typeface="B Nazanin" pitchFamily="2" charset="-78"/>
              </a:rPr>
              <a:t>رجيستر</a:t>
            </a:r>
            <a:r>
              <a:rPr lang="fa-IR" dirty="0" smtClean="0"/>
              <a:t> </a:t>
            </a:r>
            <a:r>
              <a:rPr lang="en-US" sz="2400" dirty="0">
                <a:cs typeface="B Nazanin" pitchFamily="2" charset="-78"/>
              </a:rPr>
              <a:t>B</a:t>
            </a:r>
          </a:p>
        </p:txBody>
      </p:sp>
      <p:sp>
        <p:nvSpPr>
          <p:cNvPr id="6" name="Rectangle 5"/>
          <p:cNvSpPr/>
          <p:nvPr/>
        </p:nvSpPr>
        <p:spPr>
          <a:xfrm>
            <a:off x="4724400" y="3429000"/>
            <a:ext cx="2133600" cy="685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400" dirty="0">
                <a:cs typeface="B Nazanin" pitchFamily="2" charset="-78"/>
              </a:rPr>
              <a:t>مدار</a:t>
            </a:r>
            <a:r>
              <a:rPr lang="fa-IR" dirty="0" smtClean="0"/>
              <a:t> </a:t>
            </a:r>
            <a:r>
              <a:rPr lang="fa-IR" sz="2400" dirty="0">
                <a:cs typeface="B Nazanin" pitchFamily="2" charset="-78"/>
              </a:rPr>
              <a:t>کنترل</a:t>
            </a:r>
            <a:endParaRPr lang="en-US" sz="2400" dirty="0">
              <a:cs typeface="B Nazanin" pitchFamily="2" charset="-78"/>
            </a:endParaRPr>
          </a:p>
        </p:txBody>
      </p:sp>
      <p:cxnSp>
        <p:nvCxnSpPr>
          <p:cNvPr id="8" name="Straight Arrow Connector 7"/>
          <p:cNvCxnSpPr>
            <a:stCxn id="5" idx="0"/>
            <a:endCxn id="4" idx="2"/>
          </p:cNvCxnSpPr>
          <p:nvPr/>
        </p:nvCxnSpPr>
        <p:spPr>
          <a:xfrm rot="5400000" flipH="1" flipV="1">
            <a:off x="2286000" y="4495800"/>
            <a:ext cx="7620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>
            <a:stCxn id="6" idx="1"/>
            <a:endCxn id="4" idx="3"/>
          </p:cNvCxnSpPr>
          <p:nvPr/>
        </p:nvCxnSpPr>
        <p:spPr>
          <a:xfrm rot="10800000">
            <a:off x="3733800" y="3771900"/>
            <a:ext cx="9906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V="1">
            <a:off x="2514600" y="4343400"/>
            <a:ext cx="304800" cy="22860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2667000" y="4431268"/>
            <a:ext cx="30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733800" y="3419041"/>
            <a:ext cx="990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Load</a:t>
            </a:r>
          </a:p>
          <a:p>
            <a:pPr algn="r" rtl="1"/>
            <a:r>
              <a:rPr lang="en-US" dirty="0"/>
              <a:t>p</a:t>
            </a:r>
          </a:p>
        </p:txBody>
      </p:sp>
      <p:grpSp>
        <p:nvGrpSpPr>
          <p:cNvPr id="49" name="Group 48"/>
          <p:cNvGrpSpPr/>
          <p:nvPr/>
        </p:nvGrpSpPr>
        <p:grpSpPr>
          <a:xfrm>
            <a:off x="4724400" y="4343400"/>
            <a:ext cx="4191000" cy="457200"/>
            <a:chOff x="4724400" y="4572000"/>
            <a:chExt cx="4191000" cy="457200"/>
          </a:xfrm>
        </p:grpSpPr>
        <p:grpSp>
          <p:nvGrpSpPr>
            <p:cNvPr id="28" name="Group 27"/>
            <p:cNvGrpSpPr/>
            <p:nvPr/>
          </p:nvGrpSpPr>
          <p:grpSpPr>
            <a:xfrm>
              <a:off x="4724400" y="4572000"/>
              <a:ext cx="1219201" cy="457200"/>
              <a:chOff x="4724400" y="4572000"/>
              <a:chExt cx="1219201" cy="457200"/>
            </a:xfrm>
          </p:grpSpPr>
          <p:cxnSp>
            <p:nvCxnSpPr>
              <p:cNvPr id="20" name="Elbow Connector 19"/>
              <p:cNvCxnSpPr/>
              <p:nvPr/>
            </p:nvCxnSpPr>
            <p:spPr>
              <a:xfrm flipV="1">
                <a:off x="4724400" y="4572000"/>
                <a:ext cx="762000" cy="457200"/>
              </a:xfrm>
              <a:prstGeom prst="bentConnector3">
                <a:avLst>
                  <a:gd name="adj1" fmla="val 50000"/>
                </a:avLst>
              </a:prstGeom>
              <a:ln w="1270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Elbow Connector 23"/>
              <p:cNvCxnSpPr/>
              <p:nvPr/>
            </p:nvCxnSpPr>
            <p:spPr>
              <a:xfrm rot="10800000">
                <a:off x="5257801" y="4572000"/>
                <a:ext cx="685800" cy="457200"/>
              </a:xfrm>
              <a:prstGeom prst="bentConnector3">
                <a:avLst>
                  <a:gd name="adj1" fmla="val 50000"/>
                </a:avLst>
              </a:prstGeom>
              <a:ln w="1270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9" name="Group 28"/>
            <p:cNvGrpSpPr/>
            <p:nvPr/>
          </p:nvGrpSpPr>
          <p:grpSpPr>
            <a:xfrm>
              <a:off x="5715000" y="4572000"/>
              <a:ext cx="1219201" cy="457200"/>
              <a:chOff x="4724400" y="4572000"/>
              <a:chExt cx="1219201" cy="457200"/>
            </a:xfrm>
          </p:grpSpPr>
          <p:cxnSp>
            <p:nvCxnSpPr>
              <p:cNvPr id="30" name="Elbow Connector 29"/>
              <p:cNvCxnSpPr/>
              <p:nvPr/>
            </p:nvCxnSpPr>
            <p:spPr>
              <a:xfrm flipV="1">
                <a:off x="4724400" y="4572000"/>
                <a:ext cx="762000" cy="457200"/>
              </a:xfrm>
              <a:prstGeom prst="bentConnector3">
                <a:avLst>
                  <a:gd name="adj1" fmla="val 50000"/>
                </a:avLst>
              </a:prstGeom>
              <a:ln w="1270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Elbow Connector 30"/>
              <p:cNvCxnSpPr/>
              <p:nvPr/>
            </p:nvCxnSpPr>
            <p:spPr>
              <a:xfrm rot="10800000">
                <a:off x="5257801" y="4572000"/>
                <a:ext cx="685800" cy="457200"/>
              </a:xfrm>
              <a:prstGeom prst="bentConnector3">
                <a:avLst>
                  <a:gd name="adj1" fmla="val 50000"/>
                </a:avLst>
              </a:prstGeom>
              <a:ln w="1270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2" name="Group 31"/>
            <p:cNvGrpSpPr/>
            <p:nvPr/>
          </p:nvGrpSpPr>
          <p:grpSpPr>
            <a:xfrm>
              <a:off x="6705599" y="4572000"/>
              <a:ext cx="1219201" cy="457200"/>
              <a:chOff x="4724400" y="4572000"/>
              <a:chExt cx="1219201" cy="457200"/>
            </a:xfrm>
          </p:grpSpPr>
          <p:cxnSp>
            <p:nvCxnSpPr>
              <p:cNvPr id="33" name="Elbow Connector 32"/>
              <p:cNvCxnSpPr/>
              <p:nvPr/>
            </p:nvCxnSpPr>
            <p:spPr>
              <a:xfrm flipV="1">
                <a:off x="4724400" y="4572000"/>
                <a:ext cx="762000" cy="457200"/>
              </a:xfrm>
              <a:prstGeom prst="bentConnector3">
                <a:avLst>
                  <a:gd name="adj1" fmla="val 50000"/>
                </a:avLst>
              </a:prstGeom>
              <a:ln w="1270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Elbow Connector 33"/>
              <p:cNvCxnSpPr/>
              <p:nvPr/>
            </p:nvCxnSpPr>
            <p:spPr>
              <a:xfrm rot="10800000">
                <a:off x="5257801" y="4572000"/>
                <a:ext cx="685800" cy="457200"/>
              </a:xfrm>
              <a:prstGeom prst="bentConnector3">
                <a:avLst>
                  <a:gd name="adj1" fmla="val 50000"/>
                </a:avLst>
              </a:prstGeom>
              <a:ln w="1270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5" name="Group 34"/>
            <p:cNvGrpSpPr/>
            <p:nvPr/>
          </p:nvGrpSpPr>
          <p:grpSpPr>
            <a:xfrm>
              <a:off x="7696199" y="4572000"/>
              <a:ext cx="1219201" cy="457200"/>
              <a:chOff x="4724400" y="4572000"/>
              <a:chExt cx="1219201" cy="457200"/>
            </a:xfrm>
          </p:grpSpPr>
          <p:cxnSp>
            <p:nvCxnSpPr>
              <p:cNvPr id="36" name="Elbow Connector 35"/>
              <p:cNvCxnSpPr/>
              <p:nvPr/>
            </p:nvCxnSpPr>
            <p:spPr>
              <a:xfrm flipV="1">
                <a:off x="4724400" y="4572000"/>
                <a:ext cx="762000" cy="457200"/>
              </a:xfrm>
              <a:prstGeom prst="bentConnector3">
                <a:avLst>
                  <a:gd name="adj1" fmla="val 50000"/>
                </a:avLst>
              </a:prstGeom>
              <a:ln w="1270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Elbow Connector 36"/>
              <p:cNvCxnSpPr/>
              <p:nvPr/>
            </p:nvCxnSpPr>
            <p:spPr>
              <a:xfrm rot="10800000">
                <a:off x="5257801" y="4572000"/>
                <a:ext cx="685800" cy="457200"/>
              </a:xfrm>
              <a:prstGeom prst="bentConnector3">
                <a:avLst>
                  <a:gd name="adj1" fmla="val 50000"/>
                </a:avLst>
              </a:prstGeom>
              <a:ln w="1270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8" name="Group 47"/>
          <p:cNvGrpSpPr/>
          <p:nvPr/>
        </p:nvGrpSpPr>
        <p:grpSpPr>
          <a:xfrm>
            <a:off x="4800600" y="5029200"/>
            <a:ext cx="4038600" cy="458788"/>
            <a:chOff x="4800600" y="5334000"/>
            <a:chExt cx="4038600" cy="458788"/>
          </a:xfrm>
        </p:grpSpPr>
        <p:cxnSp>
          <p:nvCxnSpPr>
            <p:cNvPr id="39" name="Elbow Connector 38"/>
            <p:cNvCxnSpPr/>
            <p:nvPr/>
          </p:nvCxnSpPr>
          <p:spPr>
            <a:xfrm flipV="1">
              <a:off x="4800600" y="5334000"/>
              <a:ext cx="1600200" cy="457200"/>
            </a:xfrm>
            <a:prstGeom prst="bentConnector3">
              <a:avLst>
                <a:gd name="adj1" fmla="val 50000"/>
              </a:avLst>
            </a:pr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Elbow Connector 39"/>
            <p:cNvCxnSpPr/>
            <p:nvPr/>
          </p:nvCxnSpPr>
          <p:spPr>
            <a:xfrm rot="10800000">
              <a:off x="6096001" y="5334000"/>
              <a:ext cx="914400" cy="457200"/>
            </a:xfrm>
            <a:prstGeom prst="bentConnector3">
              <a:avLst>
                <a:gd name="adj1" fmla="val 50000"/>
              </a:avLst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>
              <a:off x="6781800" y="5791200"/>
              <a:ext cx="2057400" cy="1588"/>
            </a:xfrm>
            <a:prstGeom prst="line">
              <a:avLst/>
            </a:pr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7" name="TextBox 46"/>
          <p:cNvSpPr txBox="1"/>
          <p:nvPr/>
        </p:nvSpPr>
        <p:spPr>
          <a:xfrm>
            <a:off x="4267200" y="4419600"/>
            <a:ext cx="5334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C00000"/>
                </a:solidFill>
              </a:rPr>
              <a:t>cp</a:t>
            </a:r>
            <a:endParaRPr lang="en-US" sz="2000" dirty="0" smtClean="0">
              <a:solidFill>
                <a:srgbClr val="C00000"/>
              </a:solidFill>
            </a:endParaRPr>
          </a:p>
          <a:p>
            <a:endParaRPr lang="en-US" sz="2000" dirty="0" smtClean="0"/>
          </a:p>
          <a:p>
            <a:r>
              <a:rPr lang="en-US" sz="2400" dirty="0">
                <a:solidFill>
                  <a:srgbClr val="FF0000"/>
                </a:solidFill>
              </a:rPr>
              <a:t>p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50" name="Content Placeholder 2"/>
          <p:cNvSpPr txBox="1">
            <a:spLocks/>
          </p:cNvSpPr>
          <p:nvPr/>
        </p:nvSpPr>
        <p:spPr>
          <a:xfrm>
            <a:off x="457200" y="5638800"/>
            <a:ext cx="8229600" cy="12192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292100" marR="0" lvl="0" indent="-29210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Char char=""/>
              <a:tabLst/>
              <a:defRPr/>
            </a:pPr>
            <a:r>
              <a:rPr kumimoji="0" lang="fa-IR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 Nazanin" pitchFamily="2" charset="-78"/>
                <a:sym typeface="Wingdings" pitchFamily="2" charset="2"/>
              </a:rPr>
              <a:t>فرض بر اين است که مدار کنترل همگام با پالس ساعت است.</a:t>
            </a:r>
          </a:p>
          <a:p>
            <a:pPr marL="292100" marR="0" lvl="0" indent="-29210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Char char=""/>
              <a:tabLst/>
              <a:defRPr/>
            </a:pPr>
            <a:r>
              <a:rPr kumimoji="0" lang="fa-IR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 Nazanin" pitchFamily="2" charset="-78"/>
                <a:sym typeface="Wingdings" pitchFamily="2" charset="2"/>
              </a:rPr>
              <a:t>تمام  فليپ فلاپها از نوع 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 Nazanin" pitchFamily="2" charset="-78"/>
                <a:sym typeface="Wingdings" pitchFamily="2" charset="2"/>
              </a:rPr>
              <a:t>M/S</a:t>
            </a:r>
            <a:r>
              <a:rPr kumimoji="0" lang="fa-IR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 Nazanin" pitchFamily="2" charset="-78"/>
                <a:sym typeface="Wingdings" pitchFamily="2" charset="2"/>
              </a:rPr>
              <a:t> هستند.</a:t>
            </a: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B Nazanin" pitchFamily="2" charset="-78"/>
              <a:sym typeface="Wingdings" pitchFamily="2" charset="2"/>
            </a:endParaRPr>
          </a:p>
        </p:txBody>
      </p:sp>
      <p:sp>
        <p:nvSpPr>
          <p:cNvPr id="51" name="Oval 50"/>
          <p:cNvSpPr/>
          <p:nvPr/>
        </p:nvSpPr>
        <p:spPr>
          <a:xfrm>
            <a:off x="5943600" y="4191000"/>
            <a:ext cx="304800" cy="762000"/>
          </a:xfrm>
          <a:prstGeom prst="ellipse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Line Callout 1 53"/>
          <p:cNvSpPr/>
          <p:nvPr/>
        </p:nvSpPr>
        <p:spPr>
          <a:xfrm>
            <a:off x="7010400" y="5029200"/>
            <a:ext cx="2133600" cy="381000"/>
          </a:xfrm>
          <a:prstGeom prst="borderCallout1">
            <a:avLst>
              <a:gd name="adj1" fmla="val 49561"/>
              <a:gd name="adj2" fmla="val -1576"/>
              <a:gd name="adj3" fmla="val 88176"/>
              <a:gd name="adj4" fmla="val -20958"/>
            </a:avLst>
          </a:prstGeom>
          <a:solidFill>
            <a:schemeClr val="accent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600" dirty="0" smtClean="0">
                <a:cs typeface="B Nazanin" pitchFamily="2" charset="-78"/>
              </a:rPr>
              <a:t>در اين لبه انتقال رخ مي‌دهد.</a:t>
            </a:r>
            <a:endParaRPr lang="en-US" sz="1600" dirty="0">
              <a:cs typeface="B Nazanin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50" grpId="0"/>
      <p:bldP spid="51" grpId="0" animBg="1"/>
      <p:bldP spid="5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مي‌توان</a:t>
            </a:r>
            <a:r>
              <a:rPr lang="en-US" dirty="0" smtClean="0"/>
              <a:t>-op</a:t>
            </a:r>
            <a:r>
              <a:rPr lang="fa-IR" dirty="0"/>
              <a:t> </a:t>
            </a:r>
            <a:r>
              <a:rPr lang="fa-IR" dirty="0" smtClean="0"/>
              <a:t>µ هاي مختلف با يک تابع کنترل مشترک داشت، در اين‌حالت مي‌توان با کاما (،) آنها را از هم جدا نمود، مانند:</a:t>
            </a:r>
          </a:p>
          <a:p>
            <a:pPr algn="l" rtl="0"/>
            <a:r>
              <a:rPr lang="en-US" dirty="0" smtClean="0"/>
              <a:t>E : A </a:t>
            </a:r>
            <a:r>
              <a:rPr lang="en-US" dirty="0" smtClean="0">
                <a:sym typeface="Wingdings" pitchFamily="2" charset="2"/>
              </a:rPr>
              <a:t> B  ,  C  B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dirty="0" smtClean="0"/>
              <a:t>جلوگیری از ابهام</a:t>
            </a:r>
            <a:br>
              <a:rPr lang="fa-IR" dirty="0" smtClean="0"/>
            </a:br>
            <a:r>
              <a:rPr smtClean="0"/>
              <a:t>T0 :  R2 </a:t>
            </a:r>
            <a:r>
              <a:rPr lang="en-CA" dirty="0" smtClean="0">
                <a:sym typeface="Wingdings" pitchFamily="2" charset="2"/>
              </a:rPr>
              <a:t> R1 , R3R2</a:t>
            </a:r>
            <a:endParaRPr lang="en-CA" dirty="0"/>
          </a:p>
        </p:txBody>
      </p:sp>
      <p:sp>
        <p:nvSpPr>
          <p:cNvPr id="50" name="Slide Number Placeholder 49"/>
          <p:cNvSpPr>
            <a:spLocks noGrp="1"/>
          </p:cNvSpPr>
          <p:nvPr>
            <p:ph type="sldNum" sz="quarter" idx="12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</p:spPr>
        <p:txBody>
          <a:bodyPr/>
          <a:lstStyle/>
          <a:p>
            <a:fld id="{96F7528A-CE6C-4538-B8D9-CD58D6980B3B}" type="slidenum">
              <a:rPr lang="en-CA" smtClean="0"/>
              <a:pPr/>
              <a:t>9</a:t>
            </a:fld>
            <a:endParaRPr lang="en-CA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357190" y="2295965"/>
            <a:ext cx="8229600" cy="441325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0" i="0" u="none" strike="noStrike" kern="1200" cap="none" spc="-100" normalizeH="0" baseline="0" noProof="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FFF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فرض کنید : </a:t>
            </a:r>
            <a:r>
              <a:rPr kumimoji="0" lang="en-US" sz="2400" b="0" i="0" u="none" strike="noStrike" kern="1200" cap="none" spc="-100" normalizeH="0" baseline="0" noProof="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FFF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r2=10101010 (AAH)    </a:t>
            </a:r>
            <a:r>
              <a:rPr kumimoji="0" lang="en-US" sz="2400" b="0" i="0" u="none" strike="noStrike" kern="1200" cap="none" spc="-100" normalizeH="0" baseline="0" noProof="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F00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r1=00001111 (0FH)</a:t>
            </a:r>
            <a:r>
              <a:rPr kumimoji="0" lang="fa-IR" sz="2400" b="0" i="0" u="none" strike="noStrike" kern="1200" cap="none" spc="-100" normalizeH="0" baseline="0" noProof="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F00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lang="en-US" sz="2400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00206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rPr>
              <a:t>r3=11001100 (CCH)</a:t>
            </a:r>
            <a:endParaRPr kumimoji="0" lang="en-CA" sz="2400" b="0" i="0" u="none" strike="noStrike" kern="1200" cap="none" spc="-100" normalizeH="0" baseline="0" noProof="0" dirty="0">
              <a:ln w="3200">
                <a:solidFill>
                  <a:schemeClr val="bg2">
                    <a:shade val="75000"/>
                    <a:alpha val="25000"/>
                  </a:schemeClr>
                </a:solidFill>
                <a:prstDash val="solid"/>
                <a:round/>
              </a:ln>
              <a:solidFill>
                <a:srgbClr val="002060"/>
              </a:solidFill>
              <a:effectLst>
                <a:innerShdw blurRad="50800" dist="25400" dir="13500000">
                  <a:prstClr val="black">
                    <a:alpha val="70000"/>
                  </a:prst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143108" y="3645056"/>
            <a:ext cx="857256" cy="160299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9" name="Rectangle 8"/>
          <p:cNvSpPr/>
          <p:nvPr/>
        </p:nvSpPr>
        <p:spPr>
          <a:xfrm>
            <a:off x="4429124" y="3645056"/>
            <a:ext cx="857256" cy="160299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cxnSp>
        <p:nvCxnSpPr>
          <p:cNvPr id="10" name="Straight Connector 9"/>
          <p:cNvCxnSpPr/>
          <p:nvPr/>
        </p:nvCxnSpPr>
        <p:spPr>
          <a:xfrm>
            <a:off x="3000364" y="4342012"/>
            <a:ext cx="1428760" cy="154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>
            <a:off x="5286380" y="4342012"/>
            <a:ext cx="1428760" cy="1549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>
            <a:off x="3000364" y="4342012"/>
            <a:ext cx="1428760" cy="1549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rot="5400000">
            <a:off x="5931064" y="4270574"/>
            <a:ext cx="139391" cy="142876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5857884" y="3993534"/>
            <a:ext cx="301686" cy="360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8</a:t>
            </a:r>
            <a:endParaRPr lang="en-CA" dirty="0"/>
          </a:p>
        </p:txBody>
      </p:sp>
      <p:cxnSp>
        <p:nvCxnSpPr>
          <p:cNvPr id="20" name="Straight Connector 19"/>
          <p:cNvCxnSpPr/>
          <p:nvPr/>
        </p:nvCxnSpPr>
        <p:spPr>
          <a:xfrm rot="5400000">
            <a:off x="3645048" y="4270574"/>
            <a:ext cx="139391" cy="142876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3571868" y="3993534"/>
            <a:ext cx="301686" cy="360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8</a:t>
            </a:r>
            <a:endParaRPr lang="en-CA" dirty="0"/>
          </a:p>
        </p:txBody>
      </p:sp>
      <p:sp>
        <p:nvSpPr>
          <p:cNvPr id="22" name="TextBox 21"/>
          <p:cNvSpPr txBox="1"/>
          <p:nvPr/>
        </p:nvSpPr>
        <p:spPr>
          <a:xfrm>
            <a:off x="2285984" y="4132926"/>
            <a:ext cx="5334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R1</a:t>
            </a:r>
            <a:endParaRPr lang="en-CA" dirty="0"/>
          </a:p>
        </p:txBody>
      </p:sp>
      <p:sp>
        <p:nvSpPr>
          <p:cNvPr id="23" name="TextBox 22"/>
          <p:cNvSpPr txBox="1"/>
          <p:nvPr/>
        </p:nvSpPr>
        <p:spPr>
          <a:xfrm>
            <a:off x="4643438" y="4132926"/>
            <a:ext cx="642942" cy="360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R2</a:t>
            </a:r>
            <a:endParaRPr lang="en-CA" dirty="0"/>
          </a:p>
        </p:txBody>
      </p:sp>
      <p:cxnSp>
        <p:nvCxnSpPr>
          <p:cNvPr id="24" name="Straight Connector 23"/>
          <p:cNvCxnSpPr>
            <a:endCxn id="8" idx="0"/>
          </p:cNvCxnSpPr>
          <p:nvPr/>
        </p:nvCxnSpPr>
        <p:spPr>
          <a:xfrm rot="5400000">
            <a:off x="2397497" y="3470798"/>
            <a:ext cx="348478" cy="1588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rot="16200000" flipH="1">
            <a:off x="4752337" y="3679033"/>
            <a:ext cx="139391" cy="7143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rot="5400000">
            <a:off x="4823775" y="3679033"/>
            <a:ext cx="139391" cy="7143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rot="16200000" flipH="1">
            <a:off x="2466321" y="3679033"/>
            <a:ext cx="139391" cy="7143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rot="5400000">
            <a:off x="2537759" y="3679033"/>
            <a:ext cx="139391" cy="7143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rot="5400000">
            <a:off x="4684307" y="3470023"/>
            <a:ext cx="348478" cy="1588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4643438" y="3714752"/>
            <a:ext cx="571504" cy="240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CLK</a:t>
            </a:r>
            <a:endParaRPr lang="en-CA" sz="1000" dirty="0"/>
          </a:p>
        </p:txBody>
      </p:sp>
      <p:sp>
        <p:nvSpPr>
          <p:cNvPr id="31" name="TextBox 30"/>
          <p:cNvSpPr txBox="1"/>
          <p:nvPr/>
        </p:nvSpPr>
        <p:spPr>
          <a:xfrm>
            <a:off x="2357422" y="3714752"/>
            <a:ext cx="571504" cy="240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CLK</a:t>
            </a:r>
            <a:endParaRPr lang="en-CA" sz="1000" dirty="0"/>
          </a:p>
        </p:txBody>
      </p:sp>
      <p:cxnSp>
        <p:nvCxnSpPr>
          <p:cNvPr id="32" name="Straight Connector 31"/>
          <p:cNvCxnSpPr>
            <a:endCxn id="42" idx="2"/>
          </p:cNvCxnSpPr>
          <p:nvPr/>
        </p:nvCxnSpPr>
        <p:spPr>
          <a:xfrm rot="10800000">
            <a:off x="1571604" y="3289258"/>
            <a:ext cx="3286148" cy="887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Oval 32"/>
          <p:cNvSpPr/>
          <p:nvPr/>
        </p:nvSpPr>
        <p:spPr>
          <a:xfrm>
            <a:off x="2500298" y="3226883"/>
            <a:ext cx="142876" cy="139391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cxnSp>
        <p:nvCxnSpPr>
          <p:cNvPr id="34" name="Straight Connector 33"/>
          <p:cNvCxnSpPr/>
          <p:nvPr/>
        </p:nvCxnSpPr>
        <p:spPr>
          <a:xfrm rot="5400000">
            <a:off x="2398291" y="5421500"/>
            <a:ext cx="348478" cy="1588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 rot="5400000">
            <a:off x="4684307" y="5421500"/>
            <a:ext cx="348478" cy="1588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2428860" y="4969273"/>
            <a:ext cx="571504" cy="240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LD</a:t>
            </a:r>
            <a:endParaRPr lang="en-CA" sz="1000" dirty="0"/>
          </a:p>
        </p:txBody>
      </p:sp>
      <p:sp>
        <p:nvSpPr>
          <p:cNvPr id="37" name="TextBox 36"/>
          <p:cNvSpPr txBox="1"/>
          <p:nvPr/>
        </p:nvSpPr>
        <p:spPr>
          <a:xfrm>
            <a:off x="4714876" y="4969273"/>
            <a:ext cx="571504" cy="240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LD</a:t>
            </a:r>
            <a:endParaRPr lang="en-CA" sz="1000" dirty="0"/>
          </a:p>
        </p:txBody>
      </p:sp>
      <p:cxnSp>
        <p:nvCxnSpPr>
          <p:cNvPr id="38" name="Straight Connector 37"/>
          <p:cNvCxnSpPr/>
          <p:nvPr/>
        </p:nvCxnSpPr>
        <p:spPr>
          <a:xfrm rot="10800000">
            <a:off x="3929058" y="5572140"/>
            <a:ext cx="928694" cy="1549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785786" y="2928934"/>
            <a:ext cx="1571636" cy="360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System Clock</a:t>
            </a:r>
            <a:endParaRPr lang="en-CA" dirty="0"/>
          </a:p>
        </p:txBody>
      </p:sp>
      <p:sp>
        <p:nvSpPr>
          <p:cNvPr id="43" name="Oval 42"/>
          <p:cNvSpPr/>
          <p:nvPr/>
        </p:nvSpPr>
        <p:spPr>
          <a:xfrm>
            <a:off x="4786314" y="5500702"/>
            <a:ext cx="142876" cy="139391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44" name="TextBox 43"/>
          <p:cNvSpPr txBox="1"/>
          <p:nvPr/>
        </p:nvSpPr>
        <p:spPr>
          <a:xfrm>
            <a:off x="7643834" y="3571876"/>
            <a:ext cx="35719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solidFill>
                  <a:srgbClr val="002060"/>
                </a:solidFill>
              </a:rPr>
              <a:t>0</a:t>
            </a:r>
          </a:p>
          <a:p>
            <a:r>
              <a:rPr lang="en-US" sz="1100" dirty="0" smtClean="0">
                <a:solidFill>
                  <a:srgbClr val="002060"/>
                </a:solidFill>
              </a:rPr>
              <a:t>0</a:t>
            </a:r>
          </a:p>
          <a:p>
            <a:r>
              <a:rPr lang="en-US" sz="1100" dirty="0" smtClean="0">
                <a:solidFill>
                  <a:srgbClr val="002060"/>
                </a:solidFill>
              </a:rPr>
              <a:t>1</a:t>
            </a:r>
          </a:p>
          <a:p>
            <a:r>
              <a:rPr lang="en-US" sz="1100" dirty="0" smtClean="0">
                <a:solidFill>
                  <a:srgbClr val="002060"/>
                </a:solidFill>
              </a:rPr>
              <a:t>1</a:t>
            </a:r>
          </a:p>
          <a:p>
            <a:r>
              <a:rPr lang="en-US" sz="1100" dirty="0" smtClean="0">
                <a:solidFill>
                  <a:srgbClr val="002060"/>
                </a:solidFill>
              </a:rPr>
              <a:t>0</a:t>
            </a:r>
          </a:p>
          <a:p>
            <a:r>
              <a:rPr lang="en-US" sz="1100" dirty="0" smtClean="0">
                <a:solidFill>
                  <a:srgbClr val="002060"/>
                </a:solidFill>
              </a:rPr>
              <a:t>0</a:t>
            </a:r>
          </a:p>
          <a:p>
            <a:r>
              <a:rPr lang="en-US" sz="1100" dirty="0" smtClean="0">
                <a:solidFill>
                  <a:srgbClr val="002060"/>
                </a:solidFill>
              </a:rPr>
              <a:t>1</a:t>
            </a:r>
          </a:p>
          <a:p>
            <a:r>
              <a:rPr lang="en-US" sz="1100" dirty="0" smtClean="0">
                <a:solidFill>
                  <a:srgbClr val="002060"/>
                </a:solidFill>
              </a:rPr>
              <a:t>1</a:t>
            </a:r>
          </a:p>
          <a:p>
            <a:endParaRPr lang="en-US" sz="1100" dirty="0" smtClean="0">
              <a:solidFill>
                <a:srgbClr val="002060"/>
              </a:solidFill>
            </a:endParaRPr>
          </a:p>
          <a:p>
            <a:r>
              <a:rPr lang="en-US" sz="1100" dirty="0" smtClean="0">
                <a:solidFill>
                  <a:srgbClr val="002060"/>
                </a:solidFill>
              </a:rPr>
              <a:t>r3</a:t>
            </a:r>
            <a:endParaRPr lang="en-CA" sz="1100" dirty="0">
              <a:solidFill>
                <a:srgbClr val="002060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357950" y="3571876"/>
            <a:ext cx="35719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solidFill>
                  <a:srgbClr val="FFFF00"/>
                </a:solidFill>
              </a:rPr>
              <a:t>0</a:t>
            </a:r>
          </a:p>
          <a:p>
            <a:r>
              <a:rPr lang="en-US" sz="1100" dirty="0" smtClean="0">
                <a:solidFill>
                  <a:srgbClr val="FFFF00"/>
                </a:solidFill>
              </a:rPr>
              <a:t>1</a:t>
            </a:r>
          </a:p>
          <a:p>
            <a:r>
              <a:rPr lang="en-US" sz="1100" dirty="0" smtClean="0">
                <a:solidFill>
                  <a:srgbClr val="FFFF00"/>
                </a:solidFill>
              </a:rPr>
              <a:t>0</a:t>
            </a:r>
          </a:p>
          <a:p>
            <a:r>
              <a:rPr lang="en-US" sz="1100" dirty="0" smtClean="0">
                <a:solidFill>
                  <a:srgbClr val="FFFF00"/>
                </a:solidFill>
              </a:rPr>
              <a:t>1</a:t>
            </a:r>
          </a:p>
          <a:p>
            <a:r>
              <a:rPr lang="en-US" sz="1100" dirty="0" smtClean="0">
                <a:solidFill>
                  <a:srgbClr val="FFFF00"/>
                </a:solidFill>
              </a:rPr>
              <a:t>0</a:t>
            </a:r>
          </a:p>
          <a:p>
            <a:r>
              <a:rPr lang="en-US" sz="1100" dirty="0" smtClean="0">
                <a:solidFill>
                  <a:srgbClr val="FFFF00"/>
                </a:solidFill>
              </a:rPr>
              <a:t>1</a:t>
            </a:r>
          </a:p>
          <a:p>
            <a:r>
              <a:rPr lang="en-US" sz="1100" dirty="0" smtClean="0">
                <a:solidFill>
                  <a:srgbClr val="FFFF00"/>
                </a:solidFill>
              </a:rPr>
              <a:t>0</a:t>
            </a:r>
          </a:p>
          <a:p>
            <a:r>
              <a:rPr lang="en-US" sz="1100" dirty="0" smtClean="0">
                <a:solidFill>
                  <a:srgbClr val="FFFF00"/>
                </a:solidFill>
              </a:rPr>
              <a:t>1</a:t>
            </a:r>
          </a:p>
          <a:p>
            <a:endParaRPr lang="en-US" sz="1100" dirty="0" smtClean="0">
              <a:solidFill>
                <a:srgbClr val="FFFF00"/>
              </a:solidFill>
            </a:endParaRPr>
          </a:p>
          <a:p>
            <a:r>
              <a:rPr lang="en-US" sz="1100" dirty="0" smtClean="0">
                <a:solidFill>
                  <a:srgbClr val="FFFF00"/>
                </a:solidFill>
              </a:rPr>
              <a:t>r2</a:t>
            </a:r>
            <a:endParaRPr lang="en-CA" sz="1100" dirty="0">
              <a:solidFill>
                <a:srgbClr val="FFFF00"/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4071934" y="3571876"/>
            <a:ext cx="35719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solidFill>
                  <a:srgbClr val="FF0000"/>
                </a:solidFill>
              </a:rPr>
              <a:t>1</a:t>
            </a:r>
          </a:p>
          <a:p>
            <a:r>
              <a:rPr lang="en-US" sz="1100" dirty="0" smtClean="0">
                <a:solidFill>
                  <a:srgbClr val="FF0000"/>
                </a:solidFill>
              </a:rPr>
              <a:t>1</a:t>
            </a:r>
          </a:p>
          <a:p>
            <a:r>
              <a:rPr lang="en-US" sz="1100" dirty="0" smtClean="0">
                <a:solidFill>
                  <a:srgbClr val="FF0000"/>
                </a:solidFill>
              </a:rPr>
              <a:t>1</a:t>
            </a:r>
          </a:p>
          <a:p>
            <a:r>
              <a:rPr lang="en-US" sz="1100" dirty="0" smtClean="0">
                <a:solidFill>
                  <a:srgbClr val="FF0000"/>
                </a:solidFill>
              </a:rPr>
              <a:t>1</a:t>
            </a:r>
          </a:p>
          <a:p>
            <a:r>
              <a:rPr lang="en-US" sz="1100" dirty="0" smtClean="0">
                <a:solidFill>
                  <a:srgbClr val="FF0000"/>
                </a:solidFill>
              </a:rPr>
              <a:t>0</a:t>
            </a:r>
          </a:p>
          <a:p>
            <a:r>
              <a:rPr lang="en-US" sz="1100" dirty="0" smtClean="0">
                <a:solidFill>
                  <a:srgbClr val="FF0000"/>
                </a:solidFill>
              </a:rPr>
              <a:t>0</a:t>
            </a:r>
          </a:p>
          <a:p>
            <a:r>
              <a:rPr lang="en-US" sz="1100" dirty="0" smtClean="0">
                <a:solidFill>
                  <a:srgbClr val="FF0000"/>
                </a:solidFill>
              </a:rPr>
              <a:t>0</a:t>
            </a:r>
          </a:p>
          <a:p>
            <a:r>
              <a:rPr lang="en-US" sz="1100" dirty="0" smtClean="0">
                <a:solidFill>
                  <a:srgbClr val="FF0000"/>
                </a:solidFill>
              </a:rPr>
              <a:t>0</a:t>
            </a:r>
          </a:p>
          <a:p>
            <a:endParaRPr lang="en-US" sz="1100" dirty="0" smtClean="0">
              <a:solidFill>
                <a:srgbClr val="FF0000"/>
              </a:solidFill>
            </a:endParaRPr>
          </a:p>
          <a:p>
            <a:r>
              <a:rPr lang="en-US" sz="1100" dirty="0" smtClean="0">
                <a:solidFill>
                  <a:srgbClr val="FF0000"/>
                </a:solidFill>
              </a:rPr>
              <a:t>r1</a:t>
            </a:r>
            <a:endParaRPr lang="en-CA" sz="1100" dirty="0">
              <a:solidFill>
                <a:srgbClr val="FF0000"/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5286380" y="3571876"/>
            <a:ext cx="35719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solidFill>
                  <a:srgbClr val="FFFF00"/>
                </a:solidFill>
              </a:rPr>
              <a:t>0</a:t>
            </a:r>
          </a:p>
          <a:p>
            <a:r>
              <a:rPr lang="en-US" sz="1100" dirty="0" smtClean="0">
                <a:solidFill>
                  <a:srgbClr val="FFFF00"/>
                </a:solidFill>
              </a:rPr>
              <a:t>1</a:t>
            </a:r>
          </a:p>
          <a:p>
            <a:r>
              <a:rPr lang="en-US" sz="1100" dirty="0" smtClean="0">
                <a:solidFill>
                  <a:srgbClr val="FFFF00"/>
                </a:solidFill>
              </a:rPr>
              <a:t>0</a:t>
            </a:r>
          </a:p>
          <a:p>
            <a:r>
              <a:rPr lang="en-US" sz="1100" dirty="0" smtClean="0">
                <a:solidFill>
                  <a:srgbClr val="FFFF00"/>
                </a:solidFill>
              </a:rPr>
              <a:t>1</a:t>
            </a:r>
          </a:p>
          <a:p>
            <a:r>
              <a:rPr lang="en-US" sz="1100" dirty="0" smtClean="0">
                <a:solidFill>
                  <a:srgbClr val="FFFF00"/>
                </a:solidFill>
              </a:rPr>
              <a:t>0</a:t>
            </a:r>
          </a:p>
          <a:p>
            <a:r>
              <a:rPr lang="en-US" sz="1100" dirty="0" smtClean="0">
                <a:solidFill>
                  <a:srgbClr val="FFFF00"/>
                </a:solidFill>
              </a:rPr>
              <a:t>1</a:t>
            </a:r>
          </a:p>
          <a:p>
            <a:r>
              <a:rPr lang="en-US" sz="1100" dirty="0" smtClean="0">
                <a:solidFill>
                  <a:srgbClr val="FFFF00"/>
                </a:solidFill>
              </a:rPr>
              <a:t>0</a:t>
            </a:r>
          </a:p>
          <a:p>
            <a:r>
              <a:rPr lang="en-US" sz="1100" dirty="0" smtClean="0">
                <a:solidFill>
                  <a:srgbClr val="FFFF00"/>
                </a:solidFill>
              </a:rPr>
              <a:t>1</a:t>
            </a:r>
          </a:p>
          <a:p>
            <a:endParaRPr lang="en-US" sz="1100" dirty="0" smtClean="0">
              <a:solidFill>
                <a:srgbClr val="FFFF00"/>
              </a:solidFill>
            </a:endParaRPr>
          </a:p>
          <a:p>
            <a:r>
              <a:rPr lang="en-US" sz="1100" dirty="0" smtClean="0">
                <a:solidFill>
                  <a:srgbClr val="FFFF00"/>
                </a:solidFill>
              </a:rPr>
              <a:t>r2</a:t>
            </a:r>
            <a:endParaRPr lang="en-CA" sz="1100" dirty="0">
              <a:solidFill>
                <a:srgbClr val="FFFF00"/>
              </a:solidFill>
            </a:endParaRPr>
          </a:p>
        </p:txBody>
      </p:sp>
      <p:sp>
        <p:nvSpPr>
          <p:cNvPr id="48" name="Sun 47"/>
          <p:cNvSpPr/>
          <p:nvPr/>
        </p:nvSpPr>
        <p:spPr>
          <a:xfrm>
            <a:off x="2428860" y="3366274"/>
            <a:ext cx="285752" cy="348478"/>
          </a:xfrm>
          <a:prstGeom prst="sun">
            <a:avLst/>
          </a:prstGeom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49" name="Sun 48"/>
          <p:cNvSpPr/>
          <p:nvPr/>
        </p:nvSpPr>
        <p:spPr>
          <a:xfrm>
            <a:off x="4714876" y="3366274"/>
            <a:ext cx="285752" cy="348478"/>
          </a:xfrm>
          <a:prstGeom prst="sun">
            <a:avLst/>
          </a:prstGeom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52" name="Rectangle 51"/>
          <p:cNvSpPr/>
          <p:nvPr/>
        </p:nvSpPr>
        <p:spPr>
          <a:xfrm>
            <a:off x="6715140" y="3571876"/>
            <a:ext cx="857256" cy="160299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54" name="TextBox 53"/>
          <p:cNvSpPr txBox="1"/>
          <p:nvPr/>
        </p:nvSpPr>
        <p:spPr>
          <a:xfrm>
            <a:off x="6858016" y="4071942"/>
            <a:ext cx="6429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R3</a:t>
            </a:r>
            <a:endParaRPr lang="en-CA" dirty="0"/>
          </a:p>
        </p:txBody>
      </p:sp>
      <p:cxnSp>
        <p:nvCxnSpPr>
          <p:cNvPr id="55" name="Straight Connector 54"/>
          <p:cNvCxnSpPr>
            <a:stCxn id="81" idx="0"/>
          </p:cNvCxnSpPr>
          <p:nvPr/>
        </p:nvCxnSpPr>
        <p:spPr>
          <a:xfrm rot="16200000" flipH="1">
            <a:off x="7005248" y="3424644"/>
            <a:ext cx="277040" cy="1588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 rot="16200000" flipH="1">
            <a:off x="7036611" y="3607595"/>
            <a:ext cx="142876" cy="7143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 rot="5400000">
            <a:off x="7108049" y="3607595"/>
            <a:ext cx="142876" cy="7143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/>
          <p:cNvSpPr txBox="1"/>
          <p:nvPr/>
        </p:nvSpPr>
        <p:spPr>
          <a:xfrm>
            <a:off x="6929454" y="3643314"/>
            <a:ext cx="57150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CLK</a:t>
            </a:r>
            <a:endParaRPr lang="en-CA" sz="1000" dirty="0"/>
          </a:p>
        </p:txBody>
      </p:sp>
      <p:cxnSp>
        <p:nvCxnSpPr>
          <p:cNvPr id="59" name="Straight Arrow Connector 58"/>
          <p:cNvCxnSpPr/>
          <p:nvPr/>
        </p:nvCxnSpPr>
        <p:spPr>
          <a:xfrm>
            <a:off x="7572396" y="4357694"/>
            <a:ext cx="785818" cy="1588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 rot="10800000" flipV="1">
            <a:off x="7858148" y="4286256"/>
            <a:ext cx="142876" cy="139392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60"/>
          <p:cNvSpPr txBox="1"/>
          <p:nvPr/>
        </p:nvSpPr>
        <p:spPr>
          <a:xfrm>
            <a:off x="7786710" y="4000504"/>
            <a:ext cx="301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8</a:t>
            </a:r>
            <a:endParaRPr lang="en-CA" dirty="0"/>
          </a:p>
        </p:txBody>
      </p:sp>
      <p:sp>
        <p:nvSpPr>
          <p:cNvPr id="68" name="TextBox 67"/>
          <p:cNvSpPr txBox="1"/>
          <p:nvPr/>
        </p:nvSpPr>
        <p:spPr>
          <a:xfrm>
            <a:off x="6929454" y="4929198"/>
            <a:ext cx="571504" cy="240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LD</a:t>
            </a:r>
            <a:endParaRPr lang="en-CA" sz="1000" dirty="0"/>
          </a:p>
        </p:txBody>
      </p:sp>
      <p:cxnSp>
        <p:nvCxnSpPr>
          <p:cNvPr id="69" name="Straight Connector 68"/>
          <p:cNvCxnSpPr/>
          <p:nvPr/>
        </p:nvCxnSpPr>
        <p:spPr>
          <a:xfrm rot="5400000">
            <a:off x="6858810" y="5357032"/>
            <a:ext cx="428628" cy="1588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/>
          <p:cNvCxnSpPr/>
          <p:nvPr/>
        </p:nvCxnSpPr>
        <p:spPr>
          <a:xfrm rot="10800000" flipV="1">
            <a:off x="4857752" y="5572139"/>
            <a:ext cx="2214578" cy="1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Box 75"/>
          <p:cNvSpPr txBox="1"/>
          <p:nvPr/>
        </p:nvSpPr>
        <p:spPr>
          <a:xfrm>
            <a:off x="3500430" y="5286388"/>
            <a:ext cx="714380" cy="360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T0</a:t>
            </a:r>
            <a:endParaRPr lang="en-CA" dirty="0"/>
          </a:p>
        </p:txBody>
      </p:sp>
      <p:sp>
        <p:nvSpPr>
          <p:cNvPr id="80" name="TextBox 79"/>
          <p:cNvSpPr txBox="1"/>
          <p:nvPr/>
        </p:nvSpPr>
        <p:spPr>
          <a:xfrm>
            <a:off x="2428860" y="5500702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0</a:t>
            </a:r>
            <a:endParaRPr lang="en-CA" dirty="0"/>
          </a:p>
        </p:txBody>
      </p:sp>
      <p:sp>
        <p:nvSpPr>
          <p:cNvPr id="81" name="Sun 80"/>
          <p:cNvSpPr/>
          <p:nvPr/>
        </p:nvSpPr>
        <p:spPr>
          <a:xfrm>
            <a:off x="7000892" y="3286124"/>
            <a:ext cx="285752" cy="348478"/>
          </a:xfrm>
          <a:prstGeom prst="sun">
            <a:avLst/>
          </a:prstGeom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83" name="TextBox 82"/>
          <p:cNvSpPr txBox="1"/>
          <p:nvPr/>
        </p:nvSpPr>
        <p:spPr>
          <a:xfrm>
            <a:off x="3071802" y="3571876"/>
            <a:ext cx="35719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solidFill>
                  <a:srgbClr val="FF0000"/>
                </a:solidFill>
              </a:rPr>
              <a:t>1</a:t>
            </a:r>
          </a:p>
          <a:p>
            <a:r>
              <a:rPr lang="en-US" sz="1100" dirty="0" smtClean="0">
                <a:solidFill>
                  <a:srgbClr val="FF0000"/>
                </a:solidFill>
              </a:rPr>
              <a:t>1</a:t>
            </a:r>
          </a:p>
          <a:p>
            <a:r>
              <a:rPr lang="en-US" sz="1100" dirty="0" smtClean="0">
                <a:solidFill>
                  <a:srgbClr val="FF0000"/>
                </a:solidFill>
              </a:rPr>
              <a:t>1</a:t>
            </a:r>
          </a:p>
          <a:p>
            <a:r>
              <a:rPr lang="en-US" sz="1100" dirty="0" smtClean="0">
                <a:solidFill>
                  <a:srgbClr val="FF0000"/>
                </a:solidFill>
              </a:rPr>
              <a:t>1</a:t>
            </a:r>
          </a:p>
          <a:p>
            <a:r>
              <a:rPr lang="en-US" sz="1100" dirty="0" smtClean="0">
                <a:solidFill>
                  <a:srgbClr val="FF0000"/>
                </a:solidFill>
              </a:rPr>
              <a:t>0</a:t>
            </a:r>
          </a:p>
          <a:p>
            <a:r>
              <a:rPr lang="en-US" sz="1100" dirty="0" smtClean="0">
                <a:solidFill>
                  <a:srgbClr val="FF0000"/>
                </a:solidFill>
              </a:rPr>
              <a:t>0</a:t>
            </a:r>
          </a:p>
          <a:p>
            <a:r>
              <a:rPr lang="en-US" sz="1100" dirty="0" smtClean="0">
                <a:solidFill>
                  <a:srgbClr val="FF0000"/>
                </a:solidFill>
              </a:rPr>
              <a:t>0</a:t>
            </a:r>
          </a:p>
          <a:p>
            <a:r>
              <a:rPr lang="en-US" sz="1100" dirty="0" smtClean="0">
                <a:solidFill>
                  <a:srgbClr val="FF0000"/>
                </a:solidFill>
              </a:rPr>
              <a:t>0</a:t>
            </a:r>
          </a:p>
          <a:p>
            <a:endParaRPr lang="en-US" sz="1100" dirty="0" smtClean="0">
              <a:solidFill>
                <a:srgbClr val="FF0000"/>
              </a:solidFill>
            </a:endParaRPr>
          </a:p>
          <a:p>
            <a:r>
              <a:rPr lang="en-US" sz="1100" dirty="0" smtClean="0">
                <a:solidFill>
                  <a:srgbClr val="FF0000"/>
                </a:solidFill>
              </a:rPr>
              <a:t>r1</a:t>
            </a:r>
            <a:endParaRPr lang="en-CA" sz="1100" dirty="0">
              <a:solidFill>
                <a:srgbClr val="FF0000"/>
              </a:solidFill>
            </a:endParaRPr>
          </a:p>
        </p:txBody>
      </p:sp>
      <p:cxnSp>
        <p:nvCxnSpPr>
          <p:cNvPr id="84" name="Straight Connector 83"/>
          <p:cNvCxnSpPr/>
          <p:nvPr/>
        </p:nvCxnSpPr>
        <p:spPr>
          <a:xfrm rot="10800000">
            <a:off x="4857752" y="3286124"/>
            <a:ext cx="2286016" cy="887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Oval 86"/>
          <p:cNvSpPr/>
          <p:nvPr/>
        </p:nvSpPr>
        <p:spPr>
          <a:xfrm>
            <a:off x="4786314" y="3214686"/>
            <a:ext cx="142876" cy="139391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88" name="Title 1"/>
          <p:cNvSpPr txBox="1">
            <a:spLocks/>
          </p:cNvSpPr>
          <p:nvPr/>
        </p:nvSpPr>
        <p:spPr>
          <a:xfrm>
            <a:off x="571472" y="5786454"/>
            <a:ext cx="8229600" cy="441325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FFF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rPr>
              <a:t>پس از </a:t>
            </a:r>
            <a:r>
              <a:rPr lang="en-US" sz="2400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FFF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rPr>
              <a:t>CLK</a:t>
            </a:r>
            <a:r>
              <a:rPr kumimoji="0" lang="fa-IR" sz="2400" b="0" i="0" u="none" strike="noStrike" kern="1200" cap="none" spc="-100" normalizeH="0" baseline="0" noProof="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FFF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 : </a:t>
            </a:r>
            <a:r>
              <a:rPr kumimoji="0" lang="en-US" sz="2400" b="0" i="0" u="none" strike="noStrike" kern="1200" cap="none" spc="-100" normalizeH="0" baseline="0" noProof="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F00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r2=r1 = 00001111(0FH)</a:t>
            </a:r>
            <a:r>
              <a:rPr kumimoji="0" lang="en-US" sz="2400" b="0" i="0" u="none" strike="noStrike" kern="1200" cap="none" spc="-100" normalizeH="0" baseline="0" noProof="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FFF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  </a:t>
            </a:r>
            <a:r>
              <a:rPr kumimoji="0" lang="fa-IR" sz="2400" b="0" i="0" u="none" strike="noStrike" kern="1200" cap="none" spc="-100" normalizeH="0" baseline="0" noProof="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F00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lang="fa-IR" sz="2400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F00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rPr>
              <a:t>  </a:t>
            </a:r>
            <a:r>
              <a:rPr lang="fa-IR" sz="2400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FFF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rPr>
              <a:t> و</a:t>
            </a:r>
            <a:r>
              <a:rPr lang="fa-IR" sz="2400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F00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fa-IR" sz="2400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FFF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en-US" sz="2400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FFF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rPr>
              <a:t>r3=10101010 (AAH)</a:t>
            </a:r>
            <a:endParaRPr kumimoji="0" lang="en-CA" sz="2400" b="0" i="0" u="none" strike="noStrike" kern="1200" cap="none" spc="-100" normalizeH="0" baseline="0" noProof="0" dirty="0">
              <a:ln w="3200">
                <a:solidFill>
                  <a:schemeClr val="bg2">
                    <a:shade val="75000"/>
                    <a:alpha val="25000"/>
                  </a:schemeClr>
                </a:solidFill>
                <a:prstDash val="solid"/>
                <a:round/>
              </a:ln>
              <a:solidFill>
                <a:srgbClr val="FFFF00"/>
              </a:solidFill>
              <a:effectLst>
                <a:innerShdw blurRad="50800" dist="25400" dir="13500000">
                  <a:prstClr val="black">
                    <a:alpha val="70000"/>
                  </a:prst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883555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5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3385 0 " pathEditMode="relative" ptsTypes="AA">
                                      <p:cBhvr>
                                        <p:cTn id="27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8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3385 0 " pathEditMode="relative" ptsTypes="AA">
                                      <p:cBhvr>
                                        <p:cTn id="29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4" grpId="1"/>
      <p:bldP spid="45" grpId="0"/>
      <p:bldP spid="46" grpId="0"/>
      <p:bldP spid="47" grpId="0"/>
      <p:bldP spid="48" grpId="0" animBg="1"/>
      <p:bldP spid="48" grpId="1" animBg="1"/>
      <p:bldP spid="49" grpId="0" animBg="1"/>
      <p:bldP spid="49" grpId="1" animBg="1"/>
      <p:bldP spid="81" grpId="0" animBg="1"/>
      <p:bldP spid="81" grpId="1" animBg="1"/>
      <p:bldP spid="88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ssential">
  <a:themeElements>
    <a:clrScheme name="Essential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Essential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sential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6000"/>
              </a:schemeClr>
              <a:schemeClr val="phClr">
                <a:shade val="94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84000"/>
                <a:satMod val="110000"/>
              </a:schemeClr>
            </a:gs>
            <a:gs pos="44000">
              <a:schemeClr val="phClr">
                <a:tint val="93000"/>
                <a:satMod val="115000"/>
              </a:schemeClr>
            </a:gs>
            <a:gs pos="100000">
              <a:schemeClr val="phClr">
                <a:tint val="100000"/>
                <a:shade val="59000"/>
                <a:satMod val="120000"/>
              </a:schemeClr>
            </a:gs>
          </a:gsLst>
          <a:path path="circle">
            <a:fillToRect l="40000" t="60000" r="60000" b="4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Essential</Template>
  <TotalTime>3011</TotalTime>
  <Words>1871</Words>
  <Application>Microsoft Office PowerPoint</Application>
  <PresentationFormat>On-screen Show (4:3)</PresentationFormat>
  <Paragraphs>648</Paragraphs>
  <Slides>34</Slides>
  <Notes>14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4</vt:i4>
      </vt:variant>
      <vt:variant>
        <vt:lpstr>Slide Titles</vt:lpstr>
      </vt:variant>
      <vt:variant>
        <vt:i4>34</vt:i4>
      </vt:variant>
    </vt:vector>
  </HeadingPairs>
  <TitlesOfParts>
    <vt:vector size="39" baseType="lpstr">
      <vt:lpstr>Essential</vt:lpstr>
      <vt:lpstr>VISIO</vt:lpstr>
      <vt:lpstr>Worksheet</vt:lpstr>
      <vt:lpstr>수식</vt:lpstr>
      <vt:lpstr>Equation</vt:lpstr>
      <vt:lpstr>معماري کامپيوتر</vt:lpstr>
      <vt:lpstr>فهرست مطالب</vt:lpstr>
      <vt:lpstr>انتقال اطلاعات بين ثباتها</vt:lpstr>
      <vt:lpstr>ساختار يک کامپيوتر</vt:lpstr>
      <vt:lpstr>RTL</vt:lpstr>
      <vt:lpstr>RTL</vt:lpstr>
      <vt:lpstr>انتقال موازي اطلاعات از يک رجيستر به رجيستر ديگر</vt:lpstr>
      <vt:lpstr>PowerPoint Presentation</vt:lpstr>
      <vt:lpstr>جلوگیری از ابهام T0 :  R2  R1 , R3R2</vt:lpstr>
      <vt:lpstr>انجام عملیات همزمان</vt:lpstr>
      <vt:lpstr>فرض کنید : r1=10101010 (AAH)    r2=00001111 (0FH)</vt:lpstr>
      <vt:lpstr>T0 :  R2  R1 T1 :  R3  R2 + R3 T2 :  R3  R1 </vt:lpstr>
      <vt:lpstr>T0 :  R2  R1 T1 :  R3  R2 + R3 T2 :  R3  R1</vt:lpstr>
      <vt:lpstr>انتقال سري اطلاعات از رجيستر B به رجيستر A</vt:lpstr>
      <vt:lpstr>انتقال با استفاده از گذرگاه</vt:lpstr>
      <vt:lpstr>PowerPoint Presentation</vt:lpstr>
      <vt:lpstr>انتقال اطلاعات از BUS به رجيستر</vt:lpstr>
      <vt:lpstr>PowerPoint Presentation</vt:lpstr>
      <vt:lpstr>Bus Transfer</vt:lpstr>
      <vt:lpstr>PowerPoint Presentation</vt:lpstr>
      <vt:lpstr>PowerPoint Presentation</vt:lpstr>
      <vt:lpstr>PowerPoint Presentation</vt:lpstr>
      <vt:lpstr>PowerPoint Presentation</vt:lpstr>
      <vt:lpstr>-op µ منطقي</vt:lpstr>
      <vt:lpstr>PowerPoint Presentation</vt:lpstr>
      <vt:lpstr>PowerPoint Presentation</vt:lpstr>
      <vt:lpstr>ريز عمل شيفت</vt:lpstr>
      <vt:lpstr>شيفت منطقي</vt:lpstr>
      <vt:lpstr>شيفت چرخشي</vt:lpstr>
      <vt:lpstr>شيفت حسابي</vt:lpstr>
      <vt:lpstr>شيفت حسابي</vt:lpstr>
      <vt:lpstr>پياده سازي سخت افزاري شيفت ها</vt:lpstr>
      <vt:lpstr>واحد عمليات شيفت، منطقي، حسابي</vt:lpstr>
      <vt:lpstr>جلسه آينده</vt:lpstr>
    </vt:vector>
  </TitlesOfParts>
  <Company>e.g.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معماري کامپيوتر</dc:title>
  <dc:creator>Ahmad Mahmoodi</dc:creator>
  <cp:lastModifiedBy>Lenovo</cp:lastModifiedBy>
  <cp:revision>57</cp:revision>
  <dcterms:created xsi:type="dcterms:W3CDTF">2011-02-21T15:58:53Z</dcterms:created>
  <dcterms:modified xsi:type="dcterms:W3CDTF">2024-03-04T11:31:06Z</dcterms:modified>
</cp:coreProperties>
</file>