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64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9" r:id="rId10"/>
    <p:sldId id="338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410" r:id="rId29"/>
    <p:sldId id="399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436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9" r:id="rId63"/>
    <p:sldId id="391" r:id="rId64"/>
    <p:sldId id="398" r:id="rId65"/>
    <p:sldId id="392" r:id="rId66"/>
    <p:sldId id="393" r:id="rId67"/>
    <p:sldId id="394" r:id="rId68"/>
    <p:sldId id="395" r:id="rId69"/>
    <p:sldId id="396" r:id="rId70"/>
    <p:sldId id="397" r:id="rId71"/>
    <p:sldId id="400" r:id="rId72"/>
    <p:sldId id="437" r:id="rId73"/>
    <p:sldId id="401" r:id="rId74"/>
    <p:sldId id="403" r:id="rId75"/>
    <p:sldId id="404" r:id="rId76"/>
    <p:sldId id="405" r:id="rId77"/>
    <p:sldId id="406" r:id="rId78"/>
    <p:sldId id="407" r:id="rId79"/>
    <p:sldId id="408" r:id="rId80"/>
    <p:sldId id="409" r:id="rId81"/>
    <p:sldId id="411" r:id="rId82"/>
    <p:sldId id="412" r:id="rId83"/>
    <p:sldId id="413" r:id="rId84"/>
    <p:sldId id="459" r:id="rId85"/>
    <p:sldId id="414" r:id="rId86"/>
    <p:sldId id="415" r:id="rId87"/>
    <p:sldId id="417" r:id="rId88"/>
    <p:sldId id="418" r:id="rId89"/>
    <p:sldId id="416" r:id="rId90"/>
    <p:sldId id="422" r:id="rId91"/>
    <p:sldId id="423" r:id="rId92"/>
    <p:sldId id="424" r:id="rId93"/>
    <p:sldId id="458" r:id="rId94"/>
    <p:sldId id="425" r:id="rId95"/>
    <p:sldId id="426" r:id="rId96"/>
    <p:sldId id="427" r:id="rId97"/>
    <p:sldId id="429" r:id="rId98"/>
    <p:sldId id="428" r:id="rId99"/>
    <p:sldId id="419" r:id="rId100"/>
    <p:sldId id="420" r:id="rId101"/>
    <p:sldId id="421" r:id="rId102"/>
    <p:sldId id="465" r:id="rId103"/>
    <p:sldId id="466" r:id="rId104"/>
    <p:sldId id="460" r:id="rId105"/>
    <p:sldId id="461" r:id="rId106"/>
    <p:sldId id="462" r:id="rId107"/>
    <p:sldId id="463" r:id="rId108"/>
    <p:sldId id="434" r:id="rId109"/>
    <p:sldId id="435" r:id="rId110"/>
    <p:sldId id="451" r:id="rId111"/>
    <p:sldId id="443" r:id="rId112"/>
    <p:sldId id="444" r:id="rId113"/>
    <p:sldId id="445" r:id="rId114"/>
    <p:sldId id="446" r:id="rId115"/>
    <p:sldId id="447" r:id="rId116"/>
    <p:sldId id="448" r:id="rId117"/>
    <p:sldId id="449" r:id="rId118"/>
    <p:sldId id="450" r:id="rId119"/>
    <p:sldId id="438" r:id="rId120"/>
    <p:sldId id="439" r:id="rId121"/>
    <p:sldId id="440" r:id="rId122"/>
    <p:sldId id="441" r:id="rId123"/>
    <p:sldId id="452" r:id="rId124"/>
    <p:sldId id="453" r:id="rId125"/>
    <p:sldId id="454" r:id="rId126"/>
    <p:sldId id="455" r:id="rId127"/>
    <p:sldId id="456" r:id="rId128"/>
    <p:sldId id="457" r:id="rId1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529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 rtl="1">
              <a:buNone/>
              <a:defRPr>
                <a:solidFill>
                  <a:schemeClr val="tx1"/>
                </a:solidFill>
                <a:cs typeface="B Nazanin Outline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ctr" rtl="1"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algn="r" rtl="1">
              <a:defRPr sz="3200">
                <a:cs typeface="B Nazanin" pitchFamily="2" charset="-78"/>
              </a:defRPr>
            </a:lvl1pPr>
            <a:lvl2pPr algn="r" rtl="1">
              <a:defRPr sz="2800">
                <a:cs typeface="B Nazanin" pitchFamily="2" charset="-78"/>
              </a:defRPr>
            </a:lvl2pPr>
            <a:lvl3pPr algn="r" rtl="1">
              <a:defRPr sz="2800">
                <a:cs typeface="B Nazanin" pitchFamily="2" charset="-78"/>
              </a:defRPr>
            </a:lvl3pPr>
            <a:lvl4pPr algn="r" rtl="1">
              <a:defRPr sz="2800">
                <a:cs typeface="B Nazanin" pitchFamily="2" charset="-78"/>
              </a:defRPr>
            </a:lvl4pPr>
            <a:lvl5pPr algn="r" rtl="1">
              <a:defRPr sz="2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022DA6-80F6-41A4-A92F-5C279E9FFE78}" type="datetimeFigureOut">
              <a:rPr lang="en-US" smtClean="0"/>
              <a:pPr/>
              <a:t>9/21/2018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CB3D77-1BB7-43E1-A0AE-F429F155AB1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exam/sec5.pptx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sz="7200" dirty="0" smtClean="0"/>
              <a:t>پايگاه داده‌ها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FFFF00"/>
                </a:solidFill>
              </a:rPr>
              <a:t>زبان پرس و جوي </a:t>
            </a:r>
            <a:r>
              <a:rPr lang="en-US" sz="4400" dirty="0" smtClean="0">
                <a:solidFill>
                  <a:srgbClr val="FFFF00"/>
                </a:solidFill>
              </a:rPr>
              <a:t>SQL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9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36"/>
            <a:ext cx="8229600" cy="1143000"/>
          </a:xfrm>
        </p:spPr>
        <p:txBody>
          <a:bodyPr>
            <a:normAutofit/>
          </a:bodyPr>
          <a:lstStyle/>
          <a:p>
            <a:r>
              <a:rPr lang="fa-IR" sz="4800" dirty="0" smtClean="0"/>
              <a:t>تعريف جداول</a:t>
            </a:r>
            <a:endParaRPr lang="en-US" sz="4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85000" lnSpcReduction="20000"/>
          </a:bodyPr>
          <a:lstStyle/>
          <a:p>
            <a:pPr algn="l" rtl="0">
              <a:buNone/>
            </a:pPr>
            <a:r>
              <a:rPr lang="en-US" dirty="0" smtClean="0"/>
              <a:t>CREATE TABLE name</a:t>
            </a:r>
          </a:p>
          <a:p>
            <a:pPr algn="l" rtl="0">
              <a:buNone/>
            </a:pPr>
            <a:r>
              <a:rPr lang="en-US" dirty="0" smtClean="0"/>
              <a:t>(</a:t>
            </a:r>
            <a:r>
              <a:rPr lang="en-US" dirty="0" err="1" smtClean="0"/>
              <a:t>attr</a:t>
            </a:r>
            <a:r>
              <a:rPr lang="en-US" dirty="0" smtClean="0"/>
              <a:t> domain [NOT NULL],</a:t>
            </a:r>
          </a:p>
          <a:p>
            <a:pPr algn="l" rtl="0">
              <a:buNone/>
            </a:pPr>
            <a:r>
              <a:rPr lang="en-US" dirty="0" smtClean="0"/>
              <a:t>. . .</a:t>
            </a:r>
          </a:p>
          <a:p>
            <a:pPr algn="l" rtl="0">
              <a:buNone/>
            </a:pPr>
            <a:r>
              <a:rPr lang="en-US" dirty="0" err="1" smtClean="0"/>
              <a:t>attr</a:t>
            </a:r>
            <a:r>
              <a:rPr lang="en-US" dirty="0" smtClean="0"/>
              <a:t>  domain [NOT NULL],</a:t>
            </a:r>
          </a:p>
          <a:p>
            <a:pPr algn="l" rtl="0">
              <a:buNone/>
            </a:pPr>
            <a:r>
              <a:rPr lang="en-US" dirty="0" smtClean="0"/>
              <a:t>[PRIMARY KEY  (the key)],</a:t>
            </a:r>
          </a:p>
          <a:p>
            <a:pPr algn="l" rtl="0">
              <a:buNone/>
            </a:pPr>
            <a:r>
              <a:rPr lang="en-US" dirty="0" smtClean="0"/>
              <a:t>[UNIQUE (alternative key)],</a:t>
            </a:r>
          </a:p>
          <a:p>
            <a:pPr algn="l" rtl="0">
              <a:buNone/>
            </a:pPr>
            <a:r>
              <a:rPr lang="en-US" dirty="0" smtClean="0"/>
              <a:t>[FOREIGN KEY (key) REFERENCES (</a:t>
            </a:r>
            <a:r>
              <a:rPr lang="en-US" dirty="0" err="1" smtClean="0"/>
              <a:t>ref_tbl</a:t>
            </a:r>
            <a:r>
              <a:rPr lang="en-US" dirty="0" smtClean="0"/>
              <a:t>)</a:t>
            </a:r>
          </a:p>
          <a:p>
            <a:pPr algn="l" rtl="0">
              <a:buNone/>
            </a:pPr>
            <a:r>
              <a:rPr lang="en-US" dirty="0" smtClean="0"/>
              <a:t>		[ON DELETE CASCADE]</a:t>
            </a:r>
          </a:p>
          <a:p>
            <a:pPr algn="l" rtl="0">
              <a:buNone/>
            </a:pPr>
            <a:r>
              <a:rPr lang="en-US" dirty="0" smtClean="0"/>
              <a:t>		[ON UPDATE CASCADE] ],</a:t>
            </a:r>
          </a:p>
          <a:p>
            <a:pPr algn="l" rtl="0">
              <a:buNone/>
            </a:pPr>
            <a:r>
              <a:rPr lang="en-US" dirty="0" smtClean="0"/>
              <a:t>[FOREIGN KEY …],</a:t>
            </a:r>
          </a:p>
          <a:p>
            <a:pPr algn="l" rtl="0">
              <a:buNone/>
            </a:pPr>
            <a:r>
              <a:rPr lang="en-US" dirty="0" smtClean="0"/>
              <a:t>[CHECK  (condition)];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جدول مجازي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هدف جداول مجازي</a:t>
            </a:r>
            <a:r>
              <a:rPr lang="fa-IR" dirty="0" smtClean="0"/>
              <a:t>، ايجاد جدول خلاصه از اطلاعات موجود و محدود کردن ديد کاربران است.</a:t>
            </a:r>
          </a:p>
          <a:p>
            <a:endParaRPr lang="fa-IR" dirty="0" smtClean="0"/>
          </a:p>
          <a:p>
            <a:r>
              <a:rPr lang="fa-IR" dirty="0" smtClean="0"/>
              <a:t>شکل دستور:</a:t>
            </a:r>
          </a:p>
          <a:p>
            <a:pPr algn="l" rtl="0">
              <a:buNone/>
            </a:pPr>
            <a:r>
              <a:rPr lang="en-US" dirty="0" smtClean="0"/>
              <a:t>CREATE VIEW </a:t>
            </a:r>
            <a:r>
              <a:rPr lang="en-US" dirty="0" err="1" smtClean="0"/>
              <a:t>view_name</a:t>
            </a:r>
            <a:r>
              <a:rPr lang="fa-IR" dirty="0" smtClean="0"/>
              <a:t> </a:t>
            </a:r>
            <a:r>
              <a:rPr lang="en-US" dirty="0" smtClean="0"/>
              <a:t>[(attributes)] AS</a:t>
            </a:r>
          </a:p>
          <a:p>
            <a:pPr algn="l" rtl="0">
              <a:buNone/>
            </a:pPr>
            <a:r>
              <a:rPr lang="en-US" dirty="0" smtClean="0"/>
              <a:t>SELECT…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جدول مجازي شامل نام، گروه‌ها و استاد درس.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 rtl="0">
              <a:buNone/>
            </a:pPr>
            <a:r>
              <a:rPr lang="en-US" dirty="0" smtClean="0"/>
              <a:t>Create </a:t>
            </a:r>
            <a:r>
              <a:rPr lang="fa-IR" dirty="0" smtClean="0"/>
              <a:t> </a:t>
            </a:r>
            <a:r>
              <a:rPr lang="en-US" dirty="0" smtClean="0"/>
              <a:t>view </a:t>
            </a:r>
            <a:r>
              <a:rPr lang="fa-IR" dirty="0" smtClean="0"/>
              <a:t> </a:t>
            </a:r>
            <a:r>
              <a:rPr lang="en-US" dirty="0" err="1" smtClean="0"/>
              <a:t>v_table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Select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cname</a:t>
            </a:r>
            <a:r>
              <a:rPr lang="en-US" dirty="0" smtClean="0"/>
              <a:t>, sec#, </a:t>
            </a:r>
            <a:r>
              <a:rPr lang="en-US" dirty="0" err="1" smtClean="0"/>
              <a:t>pname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crs,sec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fa-IR" dirty="0" smtClean="0"/>
              <a:t> </a:t>
            </a:r>
            <a:r>
              <a:rPr lang="en-US" dirty="0" err="1" smtClean="0"/>
              <a:t>crs.c</a:t>
            </a:r>
            <a:r>
              <a:rPr lang="en-US" dirty="0" smtClean="0"/>
              <a:t>#=</a:t>
            </a:r>
            <a:r>
              <a:rPr lang="en-US" dirty="0" err="1" smtClean="0"/>
              <a:t>sec.c</a:t>
            </a:r>
            <a:r>
              <a:rPr lang="en-US" dirty="0" smtClean="0"/>
              <a:t>#</a:t>
            </a:r>
          </a:p>
          <a:p>
            <a:pPr algn="r"/>
            <a:r>
              <a:rPr lang="fa-IR" dirty="0" smtClean="0">
                <a:solidFill>
                  <a:srgbClr val="FF0000"/>
                </a:solidFill>
              </a:rPr>
              <a:t>نکته</a:t>
            </a:r>
            <a:r>
              <a:rPr lang="fa-IR" dirty="0" smtClean="0"/>
              <a:t>: مي‌توان ستون‌هاي جدول مجازي را با نام‌هاي جديد نام‌گذاري کرد.</a:t>
            </a:r>
          </a:p>
          <a:p>
            <a:pPr algn="l" rtl="0">
              <a:buNone/>
            </a:pPr>
            <a:r>
              <a:rPr lang="en-US" dirty="0" smtClean="0"/>
              <a:t>Create </a:t>
            </a:r>
            <a:r>
              <a:rPr lang="fa-IR" dirty="0" smtClean="0"/>
              <a:t> </a:t>
            </a:r>
            <a:r>
              <a:rPr lang="en-US" dirty="0" smtClean="0"/>
              <a:t>view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v_tablae</a:t>
            </a:r>
            <a:r>
              <a:rPr lang="en-US" dirty="0" smtClean="0"/>
              <a:t> (course , section , professor) as</a:t>
            </a:r>
          </a:p>
          <a:p>
            <a:pPr algn="l" rtl="0">
              <a:buNone/>
            </a:pPr>
            <a:r>
              <a:rPr lang="en-US" dirty="0" smtClean="0"/>
              <a:t>Select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cname</a:t>
            </a:r>
            <a:r>
              <a:rPr lang="en-US" dirty="0" smtClean="0"/>
              <a:t>, sec#, </a:t>
            </a:r>
            <a:r>
              <a:rPr lang="en-US" dirty="0" err="1" smtClean="0"/>
              <a:t>pname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crs,sec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Where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crs.c</a:t>
            </a:r>
            <a:r>
              <a:rPr lang="en-US" dirty="0" smtClean="0"/>
              <a:t>#=</a:t>
            </a:r>
            <a:r>
              <a:rPr lang="en-US" dirty="0" err="1" smtClean="0"/>
              <a:t>sec.c</a:t>
            </a:r>
            <a:r>
              <a:rPr lang="en-US" dirty="0" smtClean="0"/>
              <a:t>#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عملیات مجاز روی جدول مجازی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جداول مجازی را </a:t>
            </a:r>
            <a:r>
              <a:rPr lang="fa-IR" dirty="0" err="1" smtClean="0"/>
              <a:t>می‌توان</a:t>
            </a:r>
            <a:r>
              <a:rPr lang="fa-IR" dirty="0" smtClean="0"/>
              <a:t> همانند جداول اصلی، در پرس و </a:t>
            </a:r>
            <a:r>
              <a:rPr lang="fa-IR" dirty="0" err="1" smtClean="0"/>
              <a:t>جوهای</a:t>
            </a:r>
            <a:r>
              <a:rPr lang="fa-IR" dirty="0" smtClean="0"/>
              <a:t> مختلف چون </a:t>
            </a:r>
            <a:r>
              <a:rPr lang="fa-IR" dirty="0">
                <a:solidFill>
                  <a:srgbClr val="FF0000"/>
                </a:solidFill>
              </a:rPr>
              <a:t>پ</a:t>
            </a:r>
            <a:r>
              <a:rPr lang="fa-IR" dirty="0" smtClean="0">
                <a:solidFill>
                  <a:srgbClr val="FF0000"/>
                </a:solidFill>
              </a:rPr>
              <a:t>یوند</a:t>
            </a:r>
            <a:r>
              <a:rPr lang="fa-IR" dirty="0" smtClean="0"/>
              <a:t> و </a:t>
            </a:r>
            <a:r>
              <a:rPr lang="fa-IR" dirty="0" smtClean="0">
                <a:solidFill>
                  <a:srgbClr val="FF0000"/>
                </a:solidFill>
              </a:rPr>
              <a:t>پرتو</a:t>
            </a:r>
            <a:r>
              <a:rPr lang="fa-IR" dirty="0" smtClean="0"/>
              <a:t> و </a:t>
            </a:r>
            <a:r>
              <a:rPr lang="fa-IR" dirty="0" smtClean="0">
                <a:solidFill>
                  <a:srgbClr val="FF0000"/>
                </a:solidFill>
              </a:rPr>
              <a:t>گزینش</a:t>
            </a:r>
            <a:r>
              <a:rPr lang="fa-IR" dirty="0" smtClean="0"/>
              <a:t> </a:t>
            </a:r>
            <a:r>
              <a:rPr lang="fa-IR" dirty="0" err="1" smtClean="0"/>
              <a:t>به‌کار</a:t>
            </a:r>
            <a:r>
              <a:rPr lang="fa-IR" dirty="0" smtClean="0"/>
              <a:t> برد</a:t>
            </a:r>
            <a:r>
              <a:rPr lang="fa-IR" dirty="0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fa-IR" dirty="0" smtClean="0">
                <a:solidFill>
                  <a:srgbClr val="FF0000"/>
                </a:solidFill>
              </a:rPr>
              <a:t>حذف</a:t>
            </a:r>
            <a:r>
              <a:rPr lang="fa-IR" dirty="0" smtClean="0"/>
              <a:t> جداول مجازی با دستور :	</a:t>
            </a:r>
            <a:r>
              <a:rPr lang="en-US" dirty="0" smtClean="0"/>
              <a:t>DROP VIEW</a:t>
            </a:r>
            <a:endParaRPr lang="fa-IR" dirty="0" smtClean="0"/>
          </a:p>
          <a:p>
            <a:endParaRPr lang="fa-IR" dirty="0"/>
          </a:p>
          <a:p>
            <a:r>
              <a:rPr lang="fa-IR" dirty="0" smtClean="0"/>
              <a:t>در صورتی </a:t>
            </a:r>
            <a:r>
              <a:rPr lang="fa-IR" dirty="0" err="1" smtClean="0"/>
              <a:t>می‎توان</a:t>
            </a:r>
            <a:r>
              <a:rPr lang="fa-IR" dirty="0" smtClean="0"/>
              <a:t> جداول مجازی را </a:t>
            </a:r>
            <a:r>
              <a:rPr lang="fa-IR" dirty="0" smtClean="0">
                <a:solidFill>
                  <a:srgbClr val="FF0000"/>
                </a:solidFill>
              </a:rPr>
              <a:t>به روز رسانی </a:t>
            </a:r>
            <a:r>
              <a:rPr lang="fa-IR" dirty="0" smtClean="0"/>
              <a:t>نمود که تغییرات مورد نظر روی جدول اصلی بدون اشکال و ابهام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95006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جدول مجازی قابل تغییر (</a:t>
            </a:r>
            <a:r>
              <a:rPr lang="en-US" dirty="0" smtClean="0"/>
              <a:t>updatable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35480"/>
            <a:ext cx="8496944" cy="4389120"/>
          </a:xfrm>
        </p:spPr>
        <p:txBody>
          <a:bodyPr>
            <a:normAutofit fontScale="92500" lnSpcReduction="10000"/>
          </a:bodyPr>
          <a:lstStyle/>
          <a:p>
            <a:r>
              <a:rPr lang="fa-IR" dirty="0" smtClean="0"/>
              <a:t>در </a:t>
            </a:r>
            <a:r>
              <a:rPr lang="en-US" sz="2600" dirty="0" smtClean="0"/>
              <a:t>SQL2</a:t>
            </a:r>
            <a:r>
              <a:rPr lang="fa-IR" sz="2600" dirty="0" smtClean="0"/>
              <a:t> </a:t>
            </a:r>
            <a:r>
              <a:rPr lang="fa-IR" dirty="0" smtClean="0"/>
              <a:t>اگر جدول مجازی دارای شرایط زیر باشد، قابلیت </a:t>
            </a:r>
            <a:r>
              <a:rPr lang="en-US" dirty="0" err="1" smtClean="0">
                <a:solidFill>
                  <a:srgbClr val="FF0000"/>
                </a:solidFill>
              </a:rPr>
              <a:t>updtae</a:t>
            </a: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 smtClean="0"/>
              <a:t>خواهد داشت: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جدول مجازی فقط از یک جدول اصلی ساخته شده باشد.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در ساختن جدول مجازی از دستور </a:t>
            </a:r>
            <a:r>
              <a:rPr lang="en-US" dirty="0" smtClean="0"/>
              <a:t>select distinct</a:t>
            </a:r>
            <a:r>
              <a:rPr lang="fa-IR" dirty="0" smtClean="0"/>
              <a:t> استفاده نشده باشد.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اگر جدول مجازی روی جدول اصلی </a:t>
            </a:r>
            <a:r>
              <a:rPr lang="en-US" dirty="0" smtClean="0"/>
              <a:t>r</a:t>
            </a:r>
            <a:r>
              <a:rPr lang="fa-IR" dirty="0" smtClean="0"/>
              <a:t> ساخته شده، آنگاه </a:t>
            </a:r>
            <a:r>
              <a:rPr lang="en-US" dirty="0" smtClean="0"/>
              <a:t>r</a:t>
            </a:r>
            <a:r>
              <a:rPr lang="fa-IR" dirty="0" smtClean="0"/>
              <a:t> در زیر دستور (</a:t>
            </a:r>
            <a:r>
              <a:rPr lang="en-US" dirty="0" smtClean="0"/>
              <a:t>subquery</a:t>
            </a:r>
            <a:r>
              <a:rPr lang="fa-IR" dirty="0" smtClean="0"/>
              <a:t>) نیامده باشد.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fa-IR" dirty="0" smtClean="0"/>
              <a:t>تذکر: </a:t>
            </a:r>
            <a:r>
              <a:rPr lang="fa-IR" sz="3000" dirty="0" smtClean="0"/>
              <a:t>در بعضی از </a:t>
            </a:r>
            <a:r>
              <a:rPr lang="fa-IR" sz="3000" dirty="0" err="1" smtClean="0"/>
              <a:t>نسخه‎های</a:t>
            </a:r>
            <a:r>
              <a:rPr lang="fa-IR" sz="3000" dirty="0" smtClean="0"/>
              <a:t> </a:t>
            </a:r>
            <a:r>
              <a:rPr lang="en-US" sz="3000" dirty="0" smtClean="0"/>
              <a:t>SQL</a:t>
            </a:r>
            <a:r>
              <a:rPr lang="fa-IR" sz="3000" dirty="0" smtClean="0"/>
              <a:t> عمل </a:t>
            </a:r>
            <a:r>
              <a:rPr lang="en-US" sz="3000" dirty="0" smtClean="0"/>
              <a:t>update</a:t>
            </a:r>
            <a:r>
              <a:rPr lang="fa-IR" sz="3000" dirty="0" smtClean="0"/>
              <a:t> روی جدول مجازی </a:t>
            </a:r>
            <a:r>
              <a:rPr lang="fa-IR" sz="3000" dirty="0" smtClean="0">
                <a:solidFill>
                  <a:srgbClr val="FF0000"/>
                </a:solidFill>
              </a:rPr>
              <a:t>غیرمجاز</a:t>
            </a:r>
            <a:r>
              <a:rPr lang="fa-IR" sz="3000" dirty="0" smtClean="0"/>
              <a:t> است.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38825441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دستورات کنترل مجوز دسترسي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دستورات کنترل مجوز دسترسي در پايگاه داده به دو دسته تقسيم مي‌شود: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دسترسي به داده ها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دسترسي به امکانات مديريتي</a:t>
            </a:r>
          </a:p>
          <a:p>
            <a:pPr>
              <a:buFont typeface="Wingdings" pitchFamily="2" charset="2"/>
              <a:buChar char="Ø"/>
            </a:pPr>
            <a:endParaRPr lang="fa-IR" dirty="0" smtClean="0"/>
          </a:p>
          <a:p>
            <a:pPr>
              <a:buFont typeface="Arial" pitchFamily="34" charset="0"/>
              <a:buChar char="•"/>
            </a:pPr>
            <a:r>
              <a:rPr lang="fa-IR" dirty="0" smtClean="0"/>
              <a:t>در اينجا دسترسي به داده‌ها بحث مي‌شود.</a:t>
            </a:r>
          </a:p>
          <a:p>
            <a:pPr lvl="1">
              <a:buFont typeface="Arial" pitchFamily="34" charset="0"/>
              <a:buChar char="•"/>
            </a:pPr>
            <a:r>
              <a:rPr lang="fa-IR" dirty="0" smtClean="0"/>
              <a:t>دستور اعطاء اختيارات</a:t>
            </a:r>
          </a:p>
          <a:p>
            <a:pPr lvl="1">
              <a:buFont typeface="Arial" pitchFamily="34" charset="0"/>
              <a:buChar char="•"/>
            </a:pPr>
            <a:r>
              <a:rPr lang="fa-IR" dirty="0" smtClean="0"/>
              <a:t>دستور لغو اختيارات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2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دستور اعطاء اختيارات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a-IR" dirty="0" smtClean="0"/>
              <a:t>شکل کلي دستور:</a:t>
            </a:r>
          </a:p>
          <a:p>
            <a:pPr algn="l" rtl="0">
              <a:buNone/>
            </a:pPr>
            <a:r>
              <a:rPr lang="en-US" sz="2800" dirty="0" smtClean="0"/>
              <a:t>GRANT Privileges | ALL Privileges</a:t>
            </a:r>
          </a:p>
          <a:p>
            <a:pPr algn="l" rtl="0">
              <a:buNone/>
            </a:pPr>
            <a:r>
              <a:rPr lang="en-US" sz="2800" dirty="0" smtClean="0"/>
              <a:t>ON Object</a:t>
            </a:r>
          </a:p>
          <a:p>
            <a:pPr algn="l" rtl="0">
              <a:buNone/>
            </a:pPr>
            <a:r>
              <a:rPr lang="en-US" sz="2800" dirty="0" smtClean="0"/>
              <a:t>TO Users [WITH GRANT OPTION];</a:t>
            </a:r>
          </a:p>
          <a:p>
            <a:pPr algn="r"/>
            <a:r>
              <a:rPr lang="fa-IR" sz="2800" dirty="0" smtClean="0"/>
              <a:t>در قسمت </a:t>
            </a:r>
            <a:r>
              <a:rPr lang="en-US" sz="2800" dirty="0" smtClean="0"/>
              <a:t>Privileges</a:t>
            </a:r>
            <a:r>
              <a:rPr lang="fa-IR" sz="2800" dirty="0" smtClean="0"/>
              <a:t> از يکي يا ترکيبي از کلمات </a:t>
            </a:r>
            <a:r>
              <a:rPr lang="en-US" sz="2600" dirty="0" smtClean="0"/>
              <a:t>INSERT</a:t>
            </a:r>
            <a:r>
              <a:rPr lang="fa-IR" sz="2600" dirty="0" smtClean="0"/>
              <a:t>، </a:t>
            </a:r>
            <a:r>
              <a:rPr lang="en-US" sz="2600" dirty="0" smtClean="0"/>
              <a:t>DELETE</a:t>
            </a:r>
            <a:r>
              <a:rPr lang="fa-IR" sz="2600" dirty="0" smtClean="0"/>
              <a:t>، </a:t>
            </a:r>
            <a:r>
              <a:rPr lang="en-US" sz="2600" dirty="0" smtClean="0"/>
              <a:t>UPDATE</a:t>
            </a:r>
            <a:r>
              <a:rPr lang="fa-IR" sz="2600" dirty="0" smtClean="0"/>
              <a:t>، </a:t>
            </a:r>
            <a:r>
              <a:rPr lang="en-US" sz="2600" dirty="0" smtClean="0"/>
              <a:t>SELECT</a:t>
            </a:r>
            <a:r>
              <a:rPr lang="fa-IR" sz="2600" dirty="0" smtClean="0"/>
              <a:t> </a:t>
            </a:r>
            <a:r>
              <a:rPr lang="fa-IR" sz="2800" dirty="0" smtClean="0"/>
              <a:t>استفاده مي‌گردد.</a:t>
            </a:r>
          </a:p>
          <a:p>
            <a:pPr algn="r"/>
            <a:r>
              <a:rPr lang="fa-IR" sz="2800" dirty="0" smtClean="0"/>
              <a:t>در قسمت </a:t>
            </a:r>
            <a:r>
              <a:rPr lang="en-US" sz="2600" dirty="0" smtClean="0"/>
              <a:t>Object</a:t>
            </a:r>
            <a:r>
              <a:rPr lang="fa-IR" sz="2600" dirty="0" smtClean="0"/>
              <a:t> </a:t>
            </a:r>
            <a:r>
              <a:rPr lang="fa-IR" sz="2800" dirty="0" smtClean="0"/>
              <a:t>يکي از اشياء موجود در بانک انتخاب مي گردد.</a:t>
            </a:r>
          </a:p>
          <a:p>
            <a:pPr algn="r"/>
            <a:r>
              <a:rPr lang="fa-IR" sz="2800" dirty="0" smtClean="0"/>
              <a:t>در قسمت </a:t>
            </a:r>
            <a:r>
              <a:rPr lang="en-US" sz="2600" dirty="0" smtClean="0"/>
              <a:t>Users</a:t>
            </a:r>
            <a:r>
              <a:rPr lang="fa-IR" sz="2600" dirty="0" smtClean="0"/>
              <a:t> </a:t>
            </a:r>
            <a:r>
              <a:rPr lang="fa-IR" sz="2800" dirty="0" smtClean="0"/>
              <a:t>نام يکي از کاربران پايگاه داده انتخاب مي‌گردد.</a:t>
            </a:r>
          </a:p>
          <a:p>
            <a:r>
              <a:rPr lang="fa-IR" sz="2800" dirty="0" smtClean="0"/>
              <a:t>اگر از </a:t>
            </a:r>
            <a:r>
              <a:rPr lang="en-US" sz="2600" dirty="0" smtClean="0"/>
              <a:t>WITH GRANT OPTION</a:t>
            </a:r>
            <a:r>
              <a:rPr lang="fa-IR" sz="2600" dirty="0" smtClean="0"/>
              <a:t> </a:t>
            </a:r>
            <a:r>
              <a:rPr lang="fa-IR" sz="2800" dirty="0" smtClean="0"/>
              <a:t>استفاده شود، يعني کاربر مي‌تواند اين امتياز‌ها را به کاربران ديگر نيز واگذار نمايد.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28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مثال: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sz="2800" dirty="0" smtClean="0"/>
              <a:t>GRANT  INSERT, SELECT, UPDATE  ON </a:t>
            </a:r>
            <a:r>
              <a:rPr lang="en-US" sz="2800" dirty="0" err="1" smtClean="0"/>
              <a:t>crs</a:t>
            </a:r>
            <a:r>
              <a:rPr lang="en-US" sz="2800" dirty="0" smtClean="0"/>
              <a:t>, sec</a:t>
            </a:r>
          </a:p>
          <a:p>
            <a:pPr algn="l" rtl="0">
              <a:buNone/>
            </a:pPr>
            <a:r>
              <a:rPr lang="en-US" sz="2800" dirty="0" smtClean="0"/>
              <a:t>TO  </a:t>
            </a:r>
            <a:r>
              <a:rPr lang="en-US" sz="2800" dirty="0" err="1" smtClean="0"/>
              <a:t>haghjoo</a:t>
            </a:r>
            <a:r>
              <a:rPr lang="en-US" sz="2800" dirty="0" smtClean="0"/>
              <a:t>, </a:t>
            </a:r>
            <a:r>
              <a:rPr lang="en-US" sz="2800" dirty="0" err="1" smtClean="0"/>
              <a:t>jahed</a:t>
            </a:r>
            <a:r>
              <a:rPr lang="en-US" sz="2800" dirty="0" smtClean="0"/>
              <a:t>;</a:t>
            </a:r>
          </a:p>
          <a:p>
            <a:pPr algn="l" rtl="0">
              <a:buNone/>
            </a:pP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GRANT  UPDATE(degree, </a:t>
            </a:r>
            <a:r>
              <a:rPr lang="en-US" sz="2800" dirty="0" err="1" smtClean="0"/>
              <a:t>esp</a:t>
            </a:r>
            <a:r>
              <a:rPr lang="en-US" sz="2800" dirty="0" smtClean="0"/>
              <a:t>)  ON </a:t>
            </a:r>
            <a:r>
              <a:rPr lang="en-US" sz="2800" dirty="0" err="1" smtClean="0"/>
              <a:t>prof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TO  </a:t>
            </a:r>
            <a:r>
              <a:rPr lang="en-US" sz="2800" dirty="0" err="1" smtClean="0"/>
              <a:t>naime</a:t>
            </a:r>
            <a:r>
              <a:rPr lang="en-US" sz="2800" dirty="0" smtClean="0"/>
              <a:t>;</a:t>
            </a:r>
          </a:p>
          <a:p>
            <a:pPr algn="l" rtl="0">
              <a:buNone/>
            </a:pP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GRANT   SELECT  ON  university</a:t>
            </a:r>
          </a:p>
          <a:p>
            <a:pPr algn="l" rtl="0">
              <a:buNone/>
            </a:pPr>
            <a:r>
              <a:rPr lang="en-US" sz="2800" dirty="0" smtClean="0"/>
              <a:t>TO  </a:t>
            </a:r>
            <a:r>
              <a:rPr lang="en-US" sz="2800" dirty="0" err="1" smtClean="0"/>
              <a:t>Rahimi</a:t>
            </a:r>
            <a:r>
              <a:rPr lang="en-US" sz="2800" dirty="0" smtClean="0"/>
              <a:t> WITH GRANT OPTION;</a:t>
            </a:r>
          </a:p>
          <a:p>
            <a:pPr algn="l" rtl="0">
              <a:buNone/>
            </a:pPr>
            <a:endParaRPr lang="en-US" sz="2800" dirty="0" smtClean="0"/>
          </a:p>
          <a:p>
            <a:pPr algn="l" rtl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836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دستور لغو اختيارات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براي لغو امتياز از دستور </a:t>
            </a:r>
            <a:r>
              <a:rPr lang="en-US" sz="2800" dirty="0" smtClean="0">
                <a:solidFill>
                  <a:srgbClr val="FF0000"/>
                </a:solidFill>
              </a:rPr>
              <a:t>REVOKE</a:t>
            </a:r>
            <a:r>
              <a:rPr lang="fa-IR" sz="2800" dirty="0" smtClean="0"/>
              <a:t> </a:t>
            </a:r>
            <a:r>
              <a:rPr lang="fa-IR" dirty="0" smtClean="0"/>
              <a:t>استفاده مي‌گردد.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شکل کلي دستور</a:t>
            </a:r>
            <a:r>
              <a:rPr lang="fa-IR" dirty="0" smtClean="0"/>
              <a:t>:</a:t>
            </a:r>
          </a:p>
          <a:p>
            <a:pPr algn="l" rtl="0">
              <a:buNone/>
            </a:pPr>
            <a:r>
              <a:rPr lang="en-US" dirty="0" smtClean="0"/>
              <a:t>REVOKE Privileges | ALL Privileges</a:t>
            </a:r>
          </a:p>
          <a:p>
            <a:pPr algn="l" rtl="0">
              <a:buNone/>
            </a:pPr>
            <a:r>
              <a:rPr lang="en-US" dirty="0" smtClean="0"/>
              <a:t>ON Object</a:t>
            </a:r>
          </a:p>
          <a:p>
            <a:pPr algn="l" rtl="0">
              <a:buNone/>
            </a:pPr>
            <a:r>
              <a:rPr lang="en-US" dirty="0" smtClean="0"/>
              <a:t>FROM Users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مثال</a:t>
            </a:r>
            <a:r>
              <a:rPr lang="fa-IR" dirty="0" smtClean="0"/>
              <a:t>:</a:t>
            </a:r>
          </a:p>
          <a:p>
            <a:pPr algn="l" rtl="0">
              <a:buNone/>
            </a:pPr>
            <a:r>
              <a:rPr lang="en-US" dirty="0" smtClean="0"/>
              <a:t>REVOKE </a:t>
            </a:r>
            <a:r>
              <a:rPr lang="fa-IR" dirty="0" smtClean="0"/>
              <a:t> </a:t>
            </a:r>
            <a:r>
              <a:rPr lang="en-US" dirty="0" smtClean="0"/>
              <a:t>INSERT</a:t>
            </a:r>
            <a:r>
              <a:rPr lang="fa-IR" dirty="0" smtClean="0"/>
              <a:t> </a:t>
            </a:r>
            <a:r>
              <a:rPr lang="en-US" dirty="0" smtClean="0"/>
              <a:t>ON </a:t>
            </a:r>
            <a:r>
              <a:rPr lang="en-US" dirty="0" err="1" smtClean="0"/>
              <a:t>crs</a:t>
            </a:r>
            <a:r>
              <a:rPr lang="en-US" dirty="0" smtClean="0"/>
              <a:t>, sec</a:t>
            </a:r>
          </a:p>
          <a:p>
            <a:pPr algn="l" rtl="0">
              <a:buNone/>
            </a:pPr>
            <a:r>
              <a:rPr lang="en-US" dirty="0" smtClean="0"/>
              <a:t>FROM </a:t>
            </a:r>
            <a:r>
              <a:rPr lang="en-US" dirty="0" err="1" smtClean="0"/>
              <a:t>haghjoo</a:t>
            </a:r>
            <a:r>
              <a:rPr lang="en-US" dirty="0" smtClean="0"/>
              <a:t>, </a:t>
            </a:r>
            <a:r>
              <a:rPr lang="en-US" dirty="0" err="1" smtClean="0"/>
              <a:t>jahed</a:t>
            </a:r>
            <a:r>
              <a:rPr lang="en-US" dirty="0" smtClean="0"/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90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بالا بردن سرعت: تعريف شاخص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438912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پرونده‌هاي شاخص‌دار (</a:t>
            </a:r>
            <a:r>
              <a:rPr lang="en-US" sz="2800" dirty="0" smtClean="0">
                <a:solidFill>
                  <a:srgbClr val="FF0000"/>
                </a:solidFill>
              </a:rPr>
              <a:t>indexed</a:t>
            </a:r>
            <a:r>
              <a:rPr lang="fa-IR" sz="2800" dirty="0" smtClean="0"/>
              <a:t>): پرونده‌هايي هستند که علاوه بر داده‌هاي اصلي داراي بخشي به‌نام شاخص هستند که پرونده را به چندين ناحيه کوچکتر تقسيم مي‌کند و بازيابي را سرعت مي‌بخشد.</a:t>
            </a:r>
          </a:p>
          <a:p>
            <a:r>
              <a:rPr lang="fa-IR" sz="2800" dirty="0" smtClean="0"/>
              <a:t>ساختار کلي:</a:t>
            </a:r>
          </a:p>
          <a:p>
            <a:pPr algn="l" rtl="0">
              <a:buNone/>
            </a:pPr>
            <a:r>
              <a:rPr lang="en-US" sz="2800" dirty="0" smtClean="0"/>
              <a:t>CREATE  [UNIQUE]  INDEX  </a:t>
            </a:r>
            <a:r>
              <a:rPr lang="en-US" sz="2800" dirty="0" err="1" smtClean="0"/>
              <a:t>idx_name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  ON  </a:t>
            </a:r>
            <a:r>
              <a:rPr lang="en-US" sz="2800" dirty="0" err="1" smtClean="0"/>
              <a:t>tab_name</a:t>
            </a:r>
            <a:r>
              <a:rPr lang="en-US" sz="2800" dirty="0" smtClean="0"/>
              <a:t>  (</a:t>
            </a:r>
            <a:r>
              <a:rPr lang="en-US" sz="2800" dirty="0" err="1" smtClean="0"/>
              <a:t>attr</a:t>
            </a:r>
            <a:r>
              <a:rPr lang="en-US" sz="2800" dirty="0" smtClean="0"/>
              <a:t>);</a:t>
            </a:r>
          </a:p>
          <a:p>
            <a:pPr algn="r"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rgbClr val="FF0000"/>
                </a:solidFill>
              </a:rPr>
              <a:t>idx_name</a:t>
            </a:r>
            <a:r>
              <a:rPr lang="fa-IR" sz="2000" dirty="0" smtClean="0"/>
              <a:t> </a:t>
            </a:r>
            <a:r>
              <a:rPr lang="fa-IR" sz="2400" dirty="0" smtClean="0"/>
              <a:t>نام شاخصي است که روي جدول </a:t>
            </a:r>
            <a:r>
              <a:rPr lang="en-US" sz="2000" dirty="0" err="1" smtClean="0"/>
              <a:t>tab_name</a:t>
            </a:r>
            <a:r>
              <a:rPr lang="fa-IR" sz="2000" dirty="0" smtClean="0"/>
              <a:t> </a:t>
            </a:r>
            <a:r>
              <a:rPr lang="fa-IR" sz="2400" dirty="0" smtClean="0"/>
              <a:t>براي صفت </a:t>
            </a:r>
            <a:r>
              <a:rPr lang="en-US" sz="2000" dirty="0" err="1" smtClean="0"/>
              <a:t>attr</a:t>
            </a:r>
            <a:r>
              <a:rPr lang="fa-IR" sz="2000" dirty="0" smtClean="0"/>
              <a:t> </a:t>
            </a:r>
            <a:r>
              <a:rPr lang="fa-IR" sz="2400" dirty="0" smtClean="0"/>
              <a:t>تعريف مي‌شود.</a:t>
            </a:r>
          </a:p>
          <a:p>
            <a:pPr algn="r">
              <a:buFont typeface="Wingdings" pitchFamily="2" charset="2"/>
              <a:buChar char="Ø"/>
            </a:pPr>
            <a:r>
              <a:rPr lang="fa-IR" sz="2400" dirty="0" smtClean="0"/>
              <a:t>اگر از قيد </a:t>
            </a:r>
            <a:r>
              <a:rPr lang="en-US" sz="2000" dirty="0" smtClean="0">
                <a:solidFill>
                  <a:srgbClr val="FF0000"/>
                </a:solidFill>
              </a:rPr>
              <a:t>UNIQUE</a:t>
            </a:r>
            <a:r>
              <a:rPr lang="fa-IR" sz="2000" dirty="0" smtClean="0"/>
              <a:t> </a:t>
            </a:r>
            <a:r>
              <a:rPr lang="fa-IR" sz="2400" dirty="0" smtClean="0"/>
              <a:t>استفاده شود صفت مورد نظر نبايد مقدار تکراري داشته باشد.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ايجاد شاخص براي صفت نام درس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CREATE  INDEX  </a:t>
            </a:r>
            <a:r>
              <a:rPr lang="en-US" dirty="0" err="1" smtClean="0"/>
              <a:t>crs_index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	ON  </a:t>
            </a:r>
            <a:r>
              <a:rPr lang="en-US" dirty="0" err="1" smtClean="0"/>
              <a:t>crs</a:t>
            </a:r>
            <a:r>
              <a:rPr lang="en-US" dirty="0" smtClean="0"/>
              <a:t>(</a:t>
            </a:r>
            <a:r>
              <a:rPr lang="en-US" dirty="0" err="1" smtClean="0"/>
              <a:t>cname</a:t>
            </a:r>
            <a:r>
              <a:rPr lang="en-US" dirty="0" smtClean="0"/>
              <a:t>);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rgbClr val="C00000"/>
                </a:solidFill>
              </a:rPr>
              <a:t>مثال</a:t>
            </a:r>
            <a:r>
              <a:rPr lang="fa-IR" sz="4000" dirty="0" smtClean="0"/>
              <a:t>: جدول </a:t>
            </a:r>
            <a:r>
              <a:rPr lang="en-US" sz="4000" dirty="0" err="1" smtClean="0"/>
              <a:t>crs</a:t>
            </a:r>
            <a:r>
              <a:rPr lang="fa-IR" sz="4000" dirty="0" smtClean="0"/>
              <a:t>‌را تعريف کنيد.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Autofit/>
          </a:bodyPr>
          <a:lstStyle/>
          <a:p>
            <a:pPr algn="ctr" rtl="0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CRS(</a:t>
            </a:r>
            <a:r>
              <a:rPr lang="en-US" sz="2400" dirty="0" err="1" smtClean="0">
                <a:solidFill>
                  <a:srgbClr val="C00000"/>
                </a:solidFill>
              </a:rPr>
              <a:t>c#,cname,unit,clg</a:t>
            </a:r>
            <a:r>
              <a:rPr lang="en-US" sz="2400" dirty="0" smtClean="0">
                <a:solidFill>
                  <a:srgbClr val="C00000"/>
                </a:solidFill>
              </a:rPr>
              <a:t>#)</a:t>
            </a:r>
          </a:p>
          <a:p>
            <a:pPr marL="352425" indent="-79375" algn="l" rtl="0">
              <a:buNone/>
            </a:pPr>
            <a:r>
              <a:rPr lang="en-US" sz="2400" dirty="0" smtClean="0"/>
              <a:t>Create table </a:t>
            </a:r>
            <a:r>
              <a:rPr lang="en-US" sz="2400" dirty="0" err="1" smtClean="0"/>
              <a:t>crs</a:t>
            </a:r>
            <a:endParaRPr lang="en-US" sz="2400" dirty="0" smtClean="0"/>
          </a:p>
          <a:p>
            <a:pPr marL="352425" indent="-79375" algn="l" rtl="0">
              <a:buNone/>
            </a:pPr>
            <a:r>
              <a:rPr lang="en-US" sz="2400" dirty="0" smtClean="0"/>
              <a:t>(c# </a:t>
            </a:r>
            <a:r>
              <a:rPr lang="en-US" sz="2400" dirty="0" err="1" smtClean="0"/>
              <a:t>int</a:t>
            </a:r>
            <a:r>
              <a:rPr lang="en-US" sz="2400" dirty="0" smtClean="0"/>
              <a:t> NOT NULL,</a:t>
            </a:r>
          </a:p>
          <a:p>
            <a:pPr marL="352425" indent="-79375" algn="l" rtl="0">
              <a:buNone/>
            </a:pPr>
            <a:r>
              <a:rPr lang="en-US" sz="2400" dirty="0" err="1" smtClean="0"/>
              <a:t>cname</a:t>
            </a:r>
            <a:r>
              <a:rPr lang="en-US" sz="2400" dirty="0" smtClean="0"/>
              <a:t> char(30) NOT NULL,</a:t>
            </a:r>
          </a:p>
          <a:p>
            <a:pPr marL="352425" indent="-79375" algn="l" rtl="0">
              <a:buNone/>
            </a:pPr>
            <a:r>
              <a:rPr lang="en-US" sz="2400" dirty="0" smtClean="0"/>
              <a:t>unit </a:t>
            </a:r>
            <a:r>
              <a:rPr lang="en-US" sz="2400" dirty="0" err="1" smtClean="0"/>
              <a:t>Smallint</a:t>
            </a:r>
            <a:r>
              <a:rPr lang="en-US" sz="2400" dirty="0" smtClean="0"/>
              <a:t> NOT NULL,</a:t>
            </a:r>
          </a:p>
          <a:p>
            <a:pPr marL="352425" indent="-79375" algn="l" rtl="0">
              <a:buNone/>
            </a:pPr>
            <a:r>
              <a:rPr lang="en-US" sz="2400" dirty="0" err="1" smtClean="0"/>
              <a:t>clg</a:t>
            </a:r>
            <a:r>
              <a:rPr lang="en-US" sz="2400" dirty="0" smtClean="0"/>
              <a:t># </a:t>
            </a:r>
            <a:r>
              <a:rPr lang="en-US" sz="2400" dirty="0" err="1" smtClean="0"/>
              <a:t>Smallint</a:t>
            </a:r>
            <a:r>
              <a:rPr lang="en-US" sz="2400" dirty="0" smtClean="0"/>
              <a:t>,</a:t>
            </a:r>
          </a:p>
          <a:p>
            <a:pPr marL="352425" indent="-79375" algn="l" rtl="0">
              <a:buNone/>
            </a:pPr>
            <a:r>
              <a:rPr lang="en-US" sz="2400" dirty="0" smtClean="0"/>
              <a:t>primary key (c#),</a:t>
            </a:r>
          </a:p>
          <a:p>
            <a:pPr marL="352425" indent="-79375" algn="l" rtl="0">
              <a:buNone/>
            </a:pPr>
            <a:r>
              <a:rPr lang="en-US" sz="2400" dirty="0" smtClean="0"/>
              <a:t>foreign key (</a:t>
            </a:r>
            <a:r>
              <a:rPr lang="en-US" sz="2400" dirty="0" err="1" smtClean="0"/>
              <a:t>clg</a:t>
            </a:r>
            <a:r>
              <a:rPr lang="en-US" sz="2400" dirty="0" smtClean="0"/>
              <a:t>#) references </a:t>
            </a:r>
            <a:r>
              <a:rPr lang="en-US" sz="2400" dirty="0" err="1" smtClean="0"/>
              <a:t>clg</a:t>
            </a:r>
            <a:endParaRPr lang="en-US" sz="2400" dirty="0" smtClean="0"/>
          </a:p>
          <a:p>
            <a:pPr marL="352425" indent="-79375" algn="l" rtl="0">
              <a:buNone/>
            </a:pPr>
            <a:r>
              <a:rPr lang="en-US" sz="2400" dirty="0" smtClean="0"/>
              <a:t>on delete cascade</a:t>
            </a:r>
          </a:p>
          <a:p>
            <a:pPr marL="352425" indent="-79375" algn="l" rtl="0">
              <a:buNone/>
            </a:pPr>
            <a:r>
              <a:rPr lang="en-US" sz="2400" dirty="0" smtClean="0"/>
              <a:t>on update cascade,</a:t>
            </a:r>
          </a:p>
          <a:p>
            <a:pPr marL="352425" indent="-79375" algn="l" rtl="0">
              <a:buNone/>
            </a:pPr>
            <a:r>
              <a:rPr lang="en-US" sz="2400" dirty="0" smtClean="0"/>
              <a:t>check ( unit &gt; 0 and unit &lt; 5 ));</a:t>
            </a:r>
          </a:p>
          <a:p>
            <a:pPr algn="l" rtl="0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STORED PROCEDURE</a:t>
            </a:r>
            <a:r>
              <a:rPr lang="fa-IR" sz="3600" dirty="0" smtClean="0"/>
              <a:t>: هر رويه ذخيره شده مجموعه‌اي از دستورات </a:t>
            </a:r>
            <a:r>
              <a:rPr lang="en-US" sz="3200" dirty="0" smtClean="0"/>
              <a:t>SQL</a:t>
            </a:r>
            <a:r>
              <a:rPr lang="en-US" sz="3600" dirty="0" smtClean="0"/>
              <a:t> </a:t>
            </a:r>
            <a:r>
              <a:rPr lang="en-US" sz="3200" dirty="0" smtClean="0"/>
              <a:t>SERVER</a:t>
            </a:r>
            <a:r>
              <a:rPr lang="fa-IR" sz="3200" dirty="0" smtClean="0"/>
              <a:t> </a:t>
            </a:r>
            <a:r>
              <a:rPr lang="fa-IR" sz="3600" dirty="0" smtClean="0"/>
              <a:t>است که با هم کامپايل شده و مي‌توان با اجراي يک دستور آنها را اجرا نمود.</a:t>
            </a:r>
          </a:p>
          <a:p>
            <a:r>
              <a:rPr lang="fa-IR" sz="3600" dirty="0" smtClean="0"/>
              <a:t>اين رويه‌ها براي نگه‌داري روتين‌هاي لازم براي اجراي يک برنامه کاربردي در </a:t>
            </a:r>
            <a:r>
              <a:rPr lang="en-US" sz="3200" dirty="0" smtClean="0"/>
              <a:t>SQL</a:t>
            </a:r>
            <a:r>
              <a:rPr lang="en-US" sz="3600" dirty="0" smtClean="0"/>
              <a:t> </a:t>
            </a:r>
            <a:r>
              <a:rPr lang="en-US" sz="3200" dirty="0" smtClean="0"/>
              <a:t>SERVER</a:t>
            </a:r>
            <a:r>
              <a:rPr lang="fa-IR" sz="3600" dirty="0" smtClean="0"/>
              <a:t> مفيد هستند.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ايجاد و تغيير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پيش از ايجاد يک رويه ذخيره شده، ابتدا پرس و جويي که درون رويه ذخيره شده است را نوشته و آزمايش نموده، سپس با استفاده از دستور </a:t>
            </a:r>
            <a:r>
              <a:rPr lang="en-US" sz="2400" dirty="0" smtClean="0"/>
              <a:t>CREATE PROCEDURE</a:t>
            </a:r>
            <a:r>
              <a:rPr lang="fa-IR" sz="2400" dirty="0" smtClean="0"/>
              <a:t> </a:t>
            </a:r>
            <a:r>
              <a:rPr lang="fa-IR" dirty="0" smtClean="0"/>
              <a:t>رويه ذخيره شده را ايجاد نماييد.</a:t>
            </a:r>
          </a:p>
          <a:p>
            <a:pPr algn="l" rtl="0">
              <a:buNone/>
            </a:pPr>
            <a:r>
              <a:rPr lang="en-US" sz="2400" dirty="0" smtClean="0"/>
              <a:t>CREATE PROCEDURE &lt;</a:t>
            </a:r>
            <a:r>
              <a:rPr lang="en-US" sz="2400" dirty="0" err="1" smtClean="0"/>
              <a:t>procedure_name</a:t>
            </a:r>
            <a:r>
              <a:rPr lang="en-US" sz="2400" dirty="0" smtClean="0"/>
              <a:t>&gt;</a:t>
            </a:r>
          </a:p>
          <a:p>
            <a:pPr algn="l" rtl="0">
              <a:buNone/>
            </a:pPr>
            <a:r>
              <a:rPr lang="en-US" sz="2400" dirty="0" smtClean="0"/>
              <a:t>{@&lt;parameter&gt;  &lt;</a:t>
            </a:r>
            <a:r>
              <a:rPr lang="en-US" sz="2400" dirty="0" err="1" smtClean="0"/>
              <a:t>datatype</a:t>
            </a:r>
            <a:r>
              <a:rPr lang="en-US" sz="2400" dirty="0" smtClean="0"/>
              <a:t>&gt;} [=default] [OUTPUT]][,…n]</a:t>
            </a:r>
          </a:p>
          <a:p>
            <a:pPr algn="l" rtl="0">
              <a:buNone/>
            </a:pPr>
            <a:r>
              <a:rPr lang="en-US" sz="2400" dirty="0" smtClean="0"/>
              <a:t>AS</a:t>
            </a:r>
          </a:p>
          <a:p>
            <a:pPr algn="l" rtl="0">
              <a:buNone/>
            </a:pPr>
            <a:r>
              <a:rPr lang="en-US" sz="2400" dirty="0" smtClean="0"/>
              <a:t>&lt;</a:t>
            </a:r>
            <a:r>
              <a:rPr lang="en-US" sz="2400" dirty="0" err="1" smtClean="0"/>
              <a:t>sql_statements</a:t>
            </a:r>
            <a:r>
              <a:rPr lang="en-US" dirty="0" smtClean="0"/>
              <a:t>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000" dirty="0" smtClean="0"/>
              <a:t>شرح گزينه‌هاي دستور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fa-IR" sz="4000" dirty="0" smtClean="0"/>
              <a:t> </a:t>
            </a:r>
            <a:r>
              <a:rPr lang="en-US" sz="4000" dirty="0" smtClean="0"/>
              <a:t>create procedure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42910" y="2357430"/>
          <a:ext cx="72390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2"/>
                <a:gridCol w="2838448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شرح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گزينه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نام</a:t>
                      </a:r>
                      <a:r>
                        <a:rPr lang="fa-IR" sz="2000" b="1" baseline="0" dirty="0" smtClean="0">
                          <a:cs typeface="B Nazanin" pitchFamily="2" charset="-78"/>
                        </a:rPr>
                        <a:t> رويه ذخيره شده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err="1" smtClean="0">
                          <a:cs typeface="B Nazanin" pitchFamily="2" charset="-78"/>
                        </a:rPr>
                        <a:t>Procedure_name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ارسال پارامتر براي رويه ذخيره شده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smtClean="0">
                          <a:cs typeface="B Nazanin" pitchFamily="2" charset="-78"/>
                        </a:rPr>
                        <a:t>&lt;@parameter&gt;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نوع پارامتر تعريف شده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smtClean="0">
                          <a:cs typeface="B Nazanin" pitchFamily="2" charset="-78"/>
                        </a:rPr>
                        <a:t>&lt;</a:t>
                      </a:r>
                      <a:r>
                        <a:rPr lang="en-US" sz="2000" b="1" dirty="0" err="1" smtClean="0">
                          <a:cs typeface="B Nazanin" pitchFamily="2" charset="-78"/>
                        </a:rPr>
                        <a:t>datatype</a:t>
                      </a:r>
                      <a:r>
                        <a:rPr lang="en-US" sz="2000" b="1" dirty="0" smtClean="0">
                          <a:cs typeface="B Nazanin" pitchFamily="2" charset="-78"/>
                        </a:rPr>
                        <a:t>&gt;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مقدار</a:t>
                      </a:r>
                      <a:r>
                        <a:rPr lang="fa-IR" sz="2000" b="1" baseline="0" dirty="0" smtClean="0">
                          <a:cs typeface="B Nazanin" pitchFamily="2" charset="-78"/>
                        </a:rPr>
                        <a:t> پيش فرض براي يک پارامتر خاص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smtClean="0">
                          <a:cs typeface="B Nazanin" pitchFamily="2" charset="-78"/>
                        </a:rPr>
                        <a:t>[=default]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کلمه</a:t>
                      </a:r>
                      <a:r>
                        <a:rPr lang="fa-IR" sz="2000" b="1" baseline="0" dirty="0" smtClean="0">
                          <a:cs typeface="B Nazanin" pitchFamily="2" charset="-78"/>
                        </a:rPr>
                        <a:t> کليدي اختياري براي مشخص نمودن اينکه پارامتر يک پارامتر خروجي است.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smtClean="0">
                          <a:cs typeface="B Nazanin" pitchFamily="2" charset="-78"/>
                        </a:rPr>
                        <a:t>[output]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آغاز تعريف رويه ذخيره شده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smtClean="0">
                          <a:cs typeface="B Nazanin" pitchFamily="2" charset="-78"/>
                        </a:rPr>
                        <a:t>AS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محل دستورات مختلف تشکيل دهنده رويه ذخيره شده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000" b="1" dirty="0" smtClean="0">
                          <a:cs typeface="B Nazanin" pitchFamily="2" charset="-78"/>
                        </a:rPr>
                        <a:t>&lt;</a:t>
                      </a:r>
                      <a:r>
                        <a:rPr lang="en-US" sz="2000" b="1" dirty="0" err="1" smtClean="0">
                          <a:cs typeface="B Nazanin" pitchFamily="2" charset="-78"/>
                        </a:rPr>
                        <a:t>sql_statements</a:t>
                      </a:r>
                      <a:r>
                        <a:rPr lang="en-US" sz="2000" b="1" dirty="0" smtClean="0">
                          <a:cs typeface="B Nazanin" pitchFamily="2" charset="-78"/>
                        </a:rPr>
                        <a:t>&gt;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ايجاد رويه ذخيره شده‌اي که ليست دانشجويان رتبه اول هر دانشکده‌اي را نمايش دهد.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Create procedure </a:t>
            </a:r>
            <a:r>
              <a:rPr lang="en-US" dirty="0" err="1" smtClean="0"/>
              <a:t>usp_best_stud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s#,sname,avg,clgname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Inner join </a:t>
            </a:r>
            <a:r>
              <a:rPr lang="en-US" dirty="0" err="1" smtClean="0"/>
              <a:t>clg</a:t>
            </a:r>
            <a:r>
              <a:rPr lang="en-US" dirty="0" smtClean="0"/>
              <a:t> on clg.clg#=stud.clg#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avg</a:t>
            </a:r>
            <a:r>
              <a:rPr lang="en-US" dirty="0" smtClean="0"/>
              <a:t> in </a:t>
            </a:r>
            <a:r>
              <a:rPr lang="en-US" sz="2400" dirty="0" smtClean="0"/>
              <a:t>(select max(s.avg) from stud as s</a:t>
            </a:r>
          </a:p>
          <a:p>
            <a:pPr algn="l" rtl="0">
              <a:buNone/>
            </a:pPr>
            <a:r>
              <a:rPr lang="en-US" sz="2400" dirty="0" smtClean="0"/>
              <a:t>				where  s.clg#=stud.clg#)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72386" cy="1143000"/>
          </a:xfrm>
        </p:spPr>
        <p:txBody>
          <a:bodyPr>
            <a:noAutofit/>
          </a:bodyPr>
          <a:lstStyle/>
          <a:p>
            <a:r>
              <a:rPr lang="fa-IR" sz="2800" dirty="0" smtClean="0"/>
              <a:t>مثال: ايجاد رويه ذخيره شده‌اي که ليست دانشجويان رتبه اول دانشکده‌ي خاصي را نمايش دهد.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>
              <a:buNone/>
            </a:pPr>
            <a:r>
              <a:rPr lang="en-US" dirty="0" smtClean="0"/>
              <a:t>Create procedure </a:t>
            </a:r>
            <a:r>
              <a:rPr lang="en-US" dirty="0" err="1" smtClean="0"/>
              <a:t>usp_best_stud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@</a:t>
            </a:r>
            <a:r>
              <a:rPr lang="en-US" dirty="0" err="1" smtClean="0"/>
              <a:t>clg_name</a:t>
            </a:r>
            <a:r>
              <a:rPr lang="en-US" dirty="0" smtClean="0"/>
              <a:t>    </a:t>
            </a:r>
            <a:r>
              <a:rPr lang="en-US" dirty="0" err="1" smtClean="0"/>
              <a:t>varchar</a:t>
            </a:r>
            <a:r>
              <a:rPr lang="en-US" dirty="0" smtClean="0"/>
              <a:t>(20)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s#,sname,avg,clgname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Inner join </a:t>
            </a:r>
            <a:r>
              <a:rPr lang="en-US" dirty="0" err="1" smtClean="0"/>
              <a:t>clg</a:t>
            </a:r>
            <a:r>
              <a:rPr lang="en-US" dirty="0" smtClean="0"/>
              <a:t> on clg.clg#=stud.clg#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avg</a:t>
            </a:r>
            <a:r>
              <a:rPr lang="en-US" dirty="0" smtClean="0"/>
              <a:t> in </a:t>
            </a:r>
            <a:r>
              <a:rPr lang="en-US" sz="2400" dirty="0" smtClean="0"/>
              <a:t>(select max(s.avg) from stud as s</a:t>
            </a:r>
          </a:p>
          <a:p>
            <a:pPr algn="l" rtl="0">
              <a:buNone/>
            </a:pPr>
            <a:r>
              <a:rPr lang="en-US" sz="2400" dirty="0" smtClean="0"/>
              <a:t>				where  s.clg#=stud.clg#)</a:t>
            </a:r>
          </a:p>
          <a:p>
            <a:pPr algn="l" rtl="0">
              <a:buNone/>
            </a:pPr>
            <a:r>
              <a:rPr lang="en-US" dirty="0" smtClean="0"/>
              <a:t>And </a:t>
            </a:r>
            <a:r>
              <a:rPr lang="en-US" dirty="0" err="1" smtClean="0"/>
              <a:t>clgname</a:t>
            </a:r>
            <a:r>
              <a:rPr lang="en-US" dirty="0" smtClean="0"/>
              <a:t> = @</a:t>
            </a:r>
            <a:r>
              <a:rPr lang="en-US" dirty="0" err="1" smtClean="0"/>
              <a:t>clg_name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اجراي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تايپ نام رويه ذخيره شده در پنجره پرس و جوي </a:t>
            </a:r>
            <a:r>
              <a:rPr lang="en-US" dirty="0" err="1" smtClean="0"/>
              <a:t>sql</a:t>
            </a:r>
            <a:r>
              <a:rPr lang="en-US" dirty="0" smtClean="0"/>
              <a:t> server management studio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استفاده از دستور </a:t>
            </a:r>
            <a:r>
              <a:rPr lang="en-US" dirty="0" smtClean="0"/>
              <a:t>EXECUTE</a:t>
            </a:r>
            <a:endParaRPr lang="fa-IR" dirty="0" smtClean="0"/>
          </a:p>
          <a:p>
            <a:pPr marL="514350" indent="-514350" algn="l" rtl="0">
              <a:buNone/>
            </a:pPr>
            <a:r>
              <a:rPr lang="en-US" dirty="0" smtClean="0"/>
              <a:t>EXECUTE &lt;</a:t>
            </a:r>
            <a:r>
              <a:rPr lang="en-US" dirty="0" err="1" smtClean="0"/>
              <a:t>procedure_name</a:t>
            </a:r>
            <a:r>
              <a:rPr lang="en-US" dirty="0" smtClean="0"/>
              <a:t>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تغيير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ALTER PROCEDURE &lt;</a:t>
            </a:r>
            <a:r>
              <a:rPr lang="en-US" dirty="0" err="1" smtClean="0"/>
              <a:t>procedure_name</a:t>
            </a:r>
            <a:r>
              <a:rPr lang="en-US" dirty="0" smtClean="0"/>
              <a:t>&gt;</a:t>
            </a:r>
          </a:p>
          <a:p>
            <a:pPr algn="l" rtl="0">
              <a:buNone/>
            </a:pPr>
            <a:r>
              <a:rPr lang="en-US" dirty="0" smtClean="0"/>
              <a:t>{@&lt;parameter&gt;  &lt;</a:t>
            </a:r>
            <a:r>
              <a:rPr lang="en-US" dirty="0" err="1" smtClean="0"/>
              <a:t>datatype</a:t>
            </a:r>
            <a:r>
              <a:rPr lang="en-US" dirty="0" smtClean="0"/>
              <a:t>&gt;} [=default] [OUTPUT]][,…n]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&lt;</a:t>
            </a:r>
            <a:r>
              <a:rPr lang="en-US" dirty="0" err="1" smtClean="0"/>
              <a:t>sql_statements</a:t>
            </a:r>
            <a:r>
              <a:rPr lang="en-US" dirty="0" smtClean="0"/>
              <a:t>&gt;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حذف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DROP PROCEDURE &lt;</a:t>
            </a:r>
            <a:r>
              <a:rPr lang="en-US" dirty="0" err="1" smtClean="0"/>
              <a:t>procedure_name</a:t>
            </a:r>
            <a:r>
              <a:rPr lang="en-US" smtClean="0"/>
              <a:t>&gt;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رويه ذخيره شده اي بنويسيد که کد درس و ترم ارايه درس را گرفته، ليستي شامل شماره دانشجو، نام دانشجو، نام دانشکده دانشجو، نام درس و ترم ارايه درس را نشان دهد.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تابع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None/>
            </a:pPr>
            <a:r>
              <a:rPr lang="en-US" dirty="0" smtClean="0"/>
              <a:t>Create function </a:t>
            </a:r>
            <a:r>
              <a:rPr lang="en-US" dirty="0" err="1" smtClean="0"/>
              <a:t>function_name</a:t>
            </a:r>
            <a:r>
              <a:rPr lang="en-US" dirty="0" smtClean="0"/>
              <a:t> (</a:t>
            </a:r>
          </a:p>
          <a:p>
            <a:pPr algn="l" rtl="0">
              <a:buNone/>
            </a:pPr>
            <a:r>
              <a:rPr lang="en-US" dirty="0" smtClean="0"/>
              <a:t> parameter1 [as] type = [default], …)</a:t>
            </a:r>
          </a:p>
          <a:p>
            <a:pPr algn="l" rtl="0">
              <a:buNone/>
            </a:pPr>
            <a:r>
              <a:rPr lang="en-US" dirty="0" smtClean="0"/>
              <a:t>	returns  type</a:t>
            </a:r>
          </a:p>
          <a:p>
            <a:pPr algn="l" rtl="0">
              <a:buNone/>
            </a:pPr>
            <a:r>
              <a:rPr lang="en-US" dirty="0" smtClean="0"/>
              <a:t>[as]</a:t>
            </a:r>
          </a:p>
          <a:p>
            <a:pPr algn="l" rtl="0">
              <a:buNone/>
            </a:pPr>
            <a:r>
              <a:rPr lang="en-US" dirty="0" smtClean="0"/>
              <a:t>BEGIN</a:t>
            </a:r>
          </a:p>
          <a:p>
            <a:pPr algn="l" rtl="0">
              <a:buNone/>
            </a:pPr>
            <a:r>
              <a:rPr lang="en-US" dirty="0" smtClean="0"/>
              <a:t>	instruction</a:t>
            </a:r>
          </a:p>
          <a:p>
            <a:pPr algn="l" rtl="0">
              <a:buNone/>
            </a:pPr>
            <a:r>
              <a:rPr lang="en-US" dirty="0" smtClean="0"/>
              <a:t>   return  output</a:t>
            </a:r>
          </a:p>
          <a:p>
            <a:pPr algn="l" rtl="0">
              <a:buNone/>
            </a:pPr>
            <a:r>
              <a:rPr lang="en-US" dirty="0" smtClean="0"/>
              <a:t>END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حذف جدول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DROP TABLE </a:t>
            </a:r>
            <a:r>
              <a:rPr lang="en-US" dirty="0" err="1" smtClean="0"/>
              <a:t>table</a:t>
            </a:r>
            <a:r>
              <a:rPr lang="en-US" dirty="0" smtClean="0"/>
              <a:t>-name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C00000"/>
                </a:solidFill>
              </a:rPr>
              <a:t>مثال</a:t>
            </a:r>
            <a:r>
              <a:rPr lang="fa-IR" dirty="0" smtClean="0"/>
              <a:t>:</a:t>
            </a:r>
          </a:p>
          <a:p>
            <a:pPr algn="l" rtl="0"/>
            <a:r>
              <a:rPr lang="en-US" dirty="0" smtClean="0"/>
              <a:t>drop table </a:t>
            </a:r>
            <a:r>
              <a:rPr lang="en-US" dirty="0" err="1" smtClean="0"/>
              <a:t>crs</a:t>
            </a:r>
            <a:endParaRPr lang="en-US" dirty="0" smtClean="0"/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تابعي که شماره دانشجو و ترم را گرفته و معدل دانشجو در آن ترم را برگرداند.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>
              <a:buNone/>
            </a:pPr>
            <a:r>
              <a:rPr lang="en-US" dirty="0" smtClean="0"/>
              <a:t>create function </a:t>
            </a:r>
            <a:r>
              <a:rPr lang="en-US" dirty="0" err="1" smtClean="0"/>
              <a:t>term_avg</a:t>
            </a:r>
            <a:r>
              <a:rPr lang="en-US" dirty="0" smtClean="0"/>
              <a:t>(@</a:t>
            </a:r>
            <a:r>
              <a:rPr lang="en-US" dirty="0" err="1" smtClean="0"/>
              <a:t>stdno</a:t>
            </a:r>
            <a:r>
              <a:rPr lang="en-US" dirty="0" smtClean="0"/>
              <a:t> as char(7),@</a:t>
            </a:r>
            <a:r>
              <a:rPr lang="en-US" dirty="0" err="1" smtClean="0"/>
              <a:t>stud_term</a:t>
            </a:r>
            <a:r>
              <a:rPr lang="en-US" dirty="0" smtClean="0"/>
              <a:t> as char(3))</a:t>
            </a:r>
          </a:p>
          <a:p>
            <a:pPr algn="l" rtl="0">
              <a:buNone/>
            </a:pPr>
            <a:r>
              <a:rPr lang="en-US" dirty="0" smtClean="0"/>
              <a:t>returns float</a:t>
            </a:r>
          </a:p>
          <a:p>
            <a:pPr algn="l" rtl="0">
              <a:buNone/>
            </a:pPr>
            <a:r>
              <a:rPr lang="en-US" dirty="0" smtClean="0"/>
              <a:t>BEGIN</a:t>
            </a:r>
          </a:p>
          <a:p>
            <a:pPr algn="l" rtl="0">
              <a:buNone/>
            </a:pPr>
            <a:r>
              <a:rPr lang="en-US" dirty="0" smtClean="0"/>
              <a:t>return( select sum(unit*score)/SUM(unit)</a:t>
            </a:r>
            <a:endParaRPr lang="fa-IR" dirty="0" smtClean="0"/>
          </a:p>
          <a:p>
            <a:pPr algn="l" rtl="0">
              <a:buNone/>
            </a:pPr>
            <a:r>
              <a:rPr lang="fa-IR" dirty="0" smtClean="0"/>
              <a:t>		</a:t>
            </a:r>
            <a:r>
              <a:rPr lang="en-US" dirty="0" smtClean="0"/>
              <a:t> from sec</a:t>
            </a:r>
          </a:p>
          <a:p>
            <a:pPr algn="l" rtl="0">
              <a:buNone/>
            </a:pPr>
            <a:r>
              <a:rPr lang="en-US" dirty="0" smtClean="0"/>
              <a:t>		inner join </a:t>
            </a:r>
            <a:r>
              <a:rPr lang="en-US" dirty="0" err="1" smtClean="0"/>
              <a:t>crs</a:t>
            </a:r>
            <a:r>
              <a:rPr lang="en-US" dirty="0" smtClean="0"/>
              <a:t> on </a:t>
            </a:r>
            <a:r>
              <a:rPr lang="en-US" dirty="0" err="1" smtClean="0"/>
              <a:t>crs.c</a:t>
            </a:r>
            <a:r>
              <a:rPr lang="en-US" dirty="0" smtClean="0"/>
              <a:t>#=</a:t>
            </a:r>
            <a:r>
              <a:rPr lang="en-US" dirty="0" err="1" smtClean="0"/>
              <a:t>sec.c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dirty="0" smtClean="0"/>
              <a:t>		where s#=@</a:t>
            </a:r>
            <a:r>
              <a:rPr lang="en-US" dirty="0" err="1" smtClean="0"/>
              <a:t>stdno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		and term=@</a:t>
            </a:r>
            <a:r>
              <a:rPr lang="en-US" dirty="0" err="1" smtClean="0"/>
              <a:t>stud_term</a:t>
            </a:r>
            <a:r>
              <a:rPr lang="en-US" dirty="0" smtClean="0"/>
              <a:t>)</a:t>
            </a:r>
          </a:p>
          <a:p>
            <a:pPr algn="l" rtl="0">
              <a:buNone/>
            </a:pPr>
            <a:r>
              <a:rPr lang="en-US" dirty="0" smtClean="0"/>
              <a:t>END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</a:t>
            </a:r>
            <a:r>
              <a:rPr lang="en-US" sz="3200" dirty="0" smtClean="0"/>
              <a:t>:</a:t>
            </a:r>
            <a:r>
              <a:rPr lang="fa-IR" sz="3200" dirty="0" smtClean="0"/>
              <a:t> شماره، نام، ترم و معدل دانشجو در آن ترم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 distinct</a:t>
            </a:r>
            <a:r>
              <a:rPr lang="fa-IR" dirty="0" smtClean="0"/>
              <a:t>  </a:t>
            </a:r>
            <a:r>
              <a:rPr lang="en-US" dirty="0" err="1" smtClean="0"/>
              <a:t>stud.s#,sname</a:t>
            </a:r>
            <a:r>
              <a:rPr lang="en-US" dirty="0" smtClean="0"/>
              <a:t>, </a:t>
            </a:r>
            <a:r>
              <a:rPr lang="en-US" dirty="0" err="1" smtClean="0"/>
              <a:t>sec.term</a:t>
            </a:r>
            <a:r>
              <a:rPr lang="en-US" dirty="0" smtClean="0"/>
              <a:t> ,</a:t>
            </a:r>
            <a:r>
              <a:rPr lang="fa-IR" dirty="0" smtClean="0"/>
              <a:t>  </a:t>
            </a:r>
            <a:r>
              <a:rPr lang="en-US" dirty="0" err="1" smtClean="0"/>
              <a:t>dbo.term_avg</a:t>
            </a:r>
            <a:r>
              <a:rPr lang="en-US" dirty="0" smtClean="0"/>
              <a:t>(</a:t>
            </a:r>
            <a:r>
              <a:rPr lang="en-US" dirty="0" err="1" smtClean="0"/>
              <a:t>stud.s#,term</a:t>
            </a:r>
            <a:r>
              <a:rPr lang="en-US" dirty="0" smtClean="0"/>
              <a:t>) as [term </a:t>
            </a:r>
            <a:r>
              <a:rPr lang="en-US" dirty="0" err="1" smtClean="0"/>
              <a:t>avg</a:t>
            </a:r>
            <a:r>
              <a:rPr lang="en-US" dirty="0" smtClean="0"/>
              <a:t>]</a:t>
            </a:r>
          </a:p>
          <a:p>
            <a:pPr algn="l" rtl="0">
              <a:buNone/>
            </a:pPr>
            <a:r>
              <a:rPr lang="fa-IR" dirty="0" smtClean="0"/>
              <a:t>  </a:t>
            </a: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fa-IR" dirty="0" smtClean="0"/>
              <a:t>  </a:t>
            </a:r>
            <a:r>
              <a:rPr lang="en-US" dirty="0" smtClean="0"/>
              <a:t>inner join sec on </a:t>
            </a:r>
            <a:r>
              <a:rPr lang="en-US" dirty="0" err="1" smtClean="0"/>
              <a:t>sec.s</a:t>
            </a:r>
            <a:r>
              <a:rPr lang="en-US" dirty="0" smtClean="0"/>
              <a:t>#=</a:t>
            </a:r>
            <a:r>
              <a:rPr lang="en-US" dirty="0" err="1" smtClean="0"/>
              <a:t>stud.s</a:t>
            </a:r>
            <a:r>
              <a:rPr lang="en-US" dirty="0" smtClean="0"/>
              <a:t>#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مثال: شماره و نام دانشجوياني که معدل ترم 902 آنها بيشتر از 17 است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s#,sname</a:t>
            </a:r>
            <a:r>
              <a:rPr lang="en-US" dirty="0" smtClean="0"/>
              <a:t> from stud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dbo.term_avg</a:t>
            </a:r>
            <a:r>
              <a:rPr lang="en-US" dirty="0" smtClean="0"/>
              <a:t>(s#,902)&gt;17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تريگرها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تريگرها نوع خاصي از </a:t>
            </a:r>
            <a:r>
              <a:rPr lang="en-US" dirty="0" smtClean="0"/>
              <a:t>Store Procedure</a:t>
            </a:r>
            <a:r>
              <a:rPr lang="fa-IR" dirty="0" smtClean="0"/>
              <a:t>ها هستند که بطور اتوماتيک وقتي کاربر قصد استفاده از دستورات اصلاح داده‌ها (</a:t>
            </a:r>
            <a:r>
              <a:rPr lang="en-US" dirty="0" smtClean="0"/>
              <a:t>insert, delete, update</a:t>
            </a:r>
            <a:r>
              <a:rPr lang="fa-IR" dirty="0" smtClean="0"/>
              <a:t>) روي جدول مشخصي را دارد، اجرا مي‌شوند.</a:t>
            </a:r>
            <a:endParaRPr lang="en-US" dirty="0" smtClean="0"/>
          </a:p>
          <a:p>
            <a:r>
              <a:rPr lang="en-US" dirty="0" smtClean="0"/>
              <a:t>Trigger</a:t>
            </a:r>
            <a:r>
              <a:rPr lang="fa-IR" dirty="0" smtClean="0"/>
              <a:t> قاعده يا قواعدي است که قبل يا بعد یا به جای رخداد يک رويداد در پايگاه داده بايد اعمال 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Autofit/>
          </a:bodyPr>
          <a:lstStyle/>
          <a:p>
            <a:r>
              <a:rPr lang="fa-IR" sz="4000" dirty="0" smtClean="0"/>
              <a:t>طراحي و بکارگيري تريگرها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214974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/>
              <a:t>CREATE TRIGGER </a:t>
            </a:r>
            <a:r>
              <a:rPr lang="en-US" sz="2400" i="1" dirty="0" err="1" smtClean="0"/>
              <a:t>trigger_name</a:t>
            </a:r>
            <a:endParaRPr lang="en-US" i="1" dirty="0" smtClean="0"/>
          </a:p>
          <a:p>
            <a:pPr algn="l" rtl="0">
              <a:buNone/>
            </a:pPr>
            <a:r>
              <a:rPr lang="en-US" i="1" dirty="0" smtClean="0"/>
              <a:t> </a:t>
            </a:r>
            <a:r>
              <a:rPr lang="en-US" dirty="0" smtClean="0"/>
              <a:t>ON { </a:t>
            </a:r>
            <a:r>
              <a:rPr lang="en-US" i="1" dirty="0" smtClean="0"/>
              <a:t>table</a:t>
            </a:r>
            <a:r>
              <a:rPr lang="en-US" dirty="0" smtClean="0"/>
              <a:t> | </a:t>
            </a:r>
            <a:r>
              <a:rPr lang="en-US" i="1" dirty="0" smtClean="0"/>
              <a:t>view </a:t>
            </a:r>
            <a:r>
              <a:rPr lang="en-US" dirty="0" smtClean="0"/>
              <a:t>} </a:t>
            </a:r>
          </a:p>
          <a:p>
            <a:pPr algn="l" rtl="0">
              <a:buNone/>
            </a:pPr>
            <a:r>
              <a:rPr lang="en-US" dirty="0" smtClean="0"/>
              <a:t>{ FOR| AFTER | INSTEAD OF } </a:t>
            </a:r>
          </a:p>
          <a:p>
            <a:pPr algn="l" rtl="0">
              <a:buNone/>
            </a:pPr>
            <a:r>
              <a:rPr lang="en-US" dirty="0" smtClean="0"/>
              <a:t>{ [ INSERT ] [ </a:t>
            </a:r>
            <a:r>
              <a:rPr lang="en-US" b="1" dirty="0" smtClean="0"/>
              <a:t>,</a:t>
            </a:r>
            <a:r>
              <a:rPr lang="en-US" dirty="0" smtClean="0"/>
              <a:t> ] [ UPDATE ] [ </a:t>
            </a:r>
            <a:r>
              <a:rPr lang="en-US" b="1" dirty="0" smtClean="0"/>
              <a:t>,</a:t>
            </a:r>
            <a:r>
              <a:rPr lang="en-US" dirty="0" smtClean="0"/>
              <a:t> ] [ DELETE ] } [ WITH APPEND ] </a:t>
            </a:r>
          </a:p>
          <a:p>
            <a:pPr algn="l" rtl="0">
              <a:buNone/>
            </a:pPr>
            <a:r>
              <a:rPr lang="en-US" dirty="0" smtClean="0"/>
              <a:t>AS { </a:t>
            </a:r>
            <a:r>
              <a:rPr lang="en-US" i="1" dirty="0" err="1" smtClean="0"/>
              <a:t>sql_statement</a:t>
            </a:r>
            <a:r>
              <a:rPr lang="en-US" dirty="0" smtClean="0"/>
              <a:t> [ ; ]}</a:t>
            </a:r>
          </a:p>
          <a:p>
            <a:pPr algn="r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3600" dirty="0" smtClean="0"/>
              <a:t>شرح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صورت انتخاب </a:t>
            </a:r>
            <a:r>
              <a:rPr lang="en-US" dirty="0" smtClean="0"/>
              <a:t>AFTER</a:t>
            </a:r>
            <a:r>
              <a:rPr lang="fa-IR" dirty="0" smtClean="0"/>
              <a:t> دستورات بعد از عمل{</a:t>
            </a:r>
            <a:r>
              <a:rPr lang="en-US" sz="2800" dirty="0" smtClean="0"/>
              <a:t>INSERT</a:t>
            </a:r>
            <a:r>
              <a:rPr lang="en-US" sz="2800" b="1" dirty="0" smtClean="0"/>
              <a:t>,</a:t>
            </a:r>
            <a:r>
              <a:rPr lang="en-US" sz="2800" dirty="0" smtClean="0"/>
              <a:t> UPDATE </a:t>
            </a:r>
            <a:r>
              <a:rPr lang="en-US" sz="2800" b="1" dirty="0" smtClean="0"/>
              <a:t>,</a:t>
            </a:r>
            <a:r>
              <a:rPr lang="en-US" sz="2800" dirty="0" smtClean="0"/>
              <a:t> DELETE</a:t>
            </a:r>
            <a:r>
              <a:rPr lang="fa-IR" sz="2800" dirty="0" smtClean="0"/>
              <a:t>}</a:t>
            </a:r>
            <a:r>
              <a:rPr lang="fa-IR" dirty="0" smtClean="0"/>
              <a:t> اجرا مي‌شوند ولي در صورت انتخاب </a:t>
            </a:r>
            <a:r>
              <a:rPr lang="en-US" dirty="0" smtClean="0"/>
              <a:t>INSTEAD OF</a:t>
            </a:r>
            <a:r>
              <a:rPr lang="fa-IR" dirty="0" smtClean="0"/>
              <a:t> دستورات به جاي آن عمل‌ها اجرا مي‌شوند.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just"/>
            <a:r>
              <a:rPr lang="fa-IR" dirty="0" smtClean="0"/>
              <a:t>مثال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/>
              <a:t>CREATE TRIGGER TRIGGER2 ON stud</a:t>
            </a:r>
          </a:p>
          <a:p>
            <a:pPr algn="l" rtl="0">
              <a:buNone/>
            </a:pPr>
            <a:r>
              <a:rPr lang="en-US" dirty="0" smtClean="0"/>
              <a:t>INSTEAD of DELETE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PRINT ‘delete not completed‘</a:t>
            </a:r>
          </a:p>
          <a:p>
            <a:pPr algn="l" rtl="0">
              <a:buNone/>
            </a:pPr>
            <a:endParaRPr lang="en-US" dirty="0" smtClean="0"/>
          </a:p>
          <a:p>
            <a:pPr algn="l" rtl="0"/>
            <a:r>
              <a:rPr lang="en-US" dirty="0" smtClean="0"/>
              <a:t>CREATE TRIGGER trigger3 ON stud</a:t>
            </a:r>
          </a:p>
          <a:p>
            <a:pPr algn="l" rtl="0">
              <a:buNone/>
            </a:pPr>
            <a:r>
              <a:rPr lang="en-US" dirty="0" smtClean="0"/>
              <a:t>AFTER  INSERT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PRINT 'insert completed'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Autofit/>
          </a:bodyPr>
          <a:lstStyle/>
          <a:p>
            <a:pPr algn="just"/>
            <a:r>
              <a:rPr lang="fa-IR" sz="4000" dirty="0" smtClean="0"/>
              <a:t>شرح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98" cy="5000660"/>
          </a:xfrm>
        </p:spPr>
        <p:txBody>
          <a:bodyPr>
            <a:normAutofit fontScale="92500" lnSpcReduction="10000"/>
          </a:bodyPr>
          <a:lstStyle/>
          <a:p>
            <a:r>
              <a:rPr lang="fa-IR" dirty="0" smtClean="0"/>
              <a:t>از تريگرها مي‌توان براي محافظت يا ثبت اطلاعات افرادي که در ديتابيس ما دستکاري مي‌کنند استفاده نمود.</a:t>
            </a:r>
          </a:p>
          <a:p>
            <a:endParaRPr lang="fa-IR" dirty="0" smtClean="0"/>
          </a:p>
          <a:p>
            <a:r>
              <a:rPr lang="fa-IR" dirty="0" smtClean="0"/>
              <a:t>وقتي تريگر </a:t>
            </a:r>
            <a:r>
              <a:rPr lang="en-US" sz="3000" dirty="0" smtClean="0"/>
              <a:t>insert</a:t>
            </a:r>
            <a:r>
              <a:rPr lang="fa-IR" sz="3000" dirty="0" smtClean="0"/>
              <a:t> </a:t>
            </a:r>
            <a:r>
              <a:rPr lang="fa-IR" dirty="0" smtClean="0"/>
              <a:t>ايجاد مي‌کنيم يک جدول مجازي به نام </a:t>
            </a:r>
            <a:r>
              <a:rPr lang="en-US" sz="3000" dirty="0" smtClean="0"/>
              <a:t>inserted</a:t>
            </a:r>
            <a:r>
              <a:rPr lang="fa-IR" sz="3000" dirty="0" smtClean="0"/>
              <a:t> </a:t>
            </a:r>
            <a:r>
              <a:rPr lang="fa-IR" dirty="0" smtClean="0"/>
              <a:t>و وقتي يک تريگر </a:t>
            </a:r>
            <a:r>
              <a:rPr lang="en-US" sz="3000" dirty="0" smtClean="0"/>
              <a:t>delete</a:t>
            </a:r>
            <a:r>
              <a:rPr lang="fa-IR" sz="3000" dirty="0" smtClean="0"/>
              <a:t> </a:t>
            </a:r>
            <a:r>
              <a:rPr lang="fa-IR" dirty="0" smtClean="0"/>
              <a:t>ايجاد مي‌کنيم يک جدول مجازي </a:t>
            </a:r>
            <a:r>
              <a:rPr lang="en-US" sz="3000" dirty="0" smtClean="0"/>
              <a:t>deleted</a:t>
            </a:r>
            <a:r>
              <a:rPr lang="fa-IR" sz="3000" dirty="0" smtClean="0"/>
              <a:t> </a:t>
            </a:r>
            <a:r>
              <a:rPr lang="fa-IR" dirty="0" smtClean="0"/>
              <a:t>ايجاد مي‌گردد، که سطرهاي درجي يا حذفي ما در اين جداول ذخيره مي‌شوند.</a:t>
            </a:r>
          </a:p>
          <a:p>
            <a:endParaRPr lang="fa-IR" dirty="0" smtClean="0"/>
          </a:p>
          <a:p>
            <a:r>
              <a:rPr lang="fa-IR" dirty="0" smtClean="0"/>
              <a:t>هنگامي که ما يک رکورد را ويرايش مي‌کنيم اطلاعات قبل از ويرايش در جدول </a:t>
            </a:r>
            <a:r>
              <a:rPr lang="en-US" sz="3000" dirty="0" smtClean="0"/>
              <a:t>deleted</a:t>
            </a:r>
            <a:r>
              <a:rPr lang="fa-IR" sz="3000" dirty="0" smtClean="0"/>
              <a:t> </a:t>
            </a:r>
            <a:r>
              <a:rPr lang="fa-IR" dirty="0" smtClean="0"/>
              <a:t>و اطلاعات بعد از ويرايش در جدول </a:t>
            </a:r>
            <a:r>
              <a:rPr lang="en-US" sz="3000" dirty="0" smtClean="0"/>
              <a:t>inserted</a:t>
            </a:r>
            <a:r>
              <a:rPr lang="fa-IR" sz="3000" dirty="0" smtClean="0"/>
              <a:t> </a:t>
            </a:r>
            <a:r>
              <a:rPr lang="fa-IR" dirty="0" smtClean="0"/>
              <a:t>ذخيره مي‌شوند.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fa-IR" sz="2800" dirty="0" smtClean="0"/>
              <a:t>مثال: پرس و جویی که هنگام حذف دانشجويي از جدول </a:t>
            </a:r>
            <a:r>
              <a:rPr lang="en-US" sz="2800" dirty="0" smtClean="0"/>
              <a:t>stud</a:t>
            </a:r>
            <a:r>
              <a:rPr lang="fa-IR" sz="2800" dirty="0" smtClean="0"/>
              <a:t> شماره دانشجو، ساعت و تاريخ حذف در جدول </a:t>
            </a:r>
            <a:r>
              <a:rPr lang="en-US" sz="2800" dirty="0" err="1" smtClean="0"/>
              <a:t>del_st</a:t>
            </a:r>
            <a:r>
              <a:rPr lang="fa-IR" sz="2800" dirty="0" smtClean="0"/>
              <a:t> ذخيره گردد.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CREATE TRIGGER td1 ON stud</a:t>
            </a:r>
          </a:p>
          <a:p>
            <a:pPr algn="l" rtl="0">
              <a:buNone/>
            </a:pPr>
            <a:r>
              <a:rPr lang="en-US" dirty="0" smtClean="0"/>
              <a:t>AFTER DELETE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INSERT INTO </a:t>
            </a:r>
            <a:r>
              <a:rPr lang="en-US" dirty="0" err="1" smtClean="0"/>
              <a:t>del_st</a:t>
            </a:r>
            <a:r>
              <a:rPr lang="en-US" dirty="0" smtClean="0"/>
              <a:t> (</a:t>
            </a:r>
            <a:r>
              <a:rPr lang="en-US" dirty="0" err="1" smtClean="0"/>
              <a:t>s#,date</a:t>
            </a:r>
            <a:r>
              <a:rPr lang="en-US" dirty="0" smtClean="0"/>
              <a:t>) </a:t>
            </a:r>
          </a:p>
          <a:p>
            <a:pPr algn="l" rtl="0">
              <a:buNone/>
            </a:pPr>
            <a:r>
              <a:rPr lang="en-US" dirty="0" smtClean="0"/>
              <a:t>SELECT s#,</a:t>
            </a:r>
            <a:r>
              <a:rPr lang="en-US" dirty="0"/>
              <a:t> GETDATE</a:t>
            </a:r>
            <a:r>
              <a:rPr lang="en-US" dirty="0" smtClean="0"/>
              <a:t>() </a:t>
            </a:r>
            <a:r>
              <a:rPr lang="en-US" dirty="0"/>
              <a:t>FROM </a:t>
            </a:r>
            <a:r>
              <a:rPr lang="en-US" dirty="0" smtClean="0"/>
              <a:t>deleted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تغيير شکل جدول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>
              <a:solidFill>
                <a:srgbClr val="C00000"/>
              </a:solidFill>
            </a:endParaRPr>
          </a:p>
          <a:p>
            <a:r>
              <a:rPr lang="fa-IR" dirty="0" smtClean="0">
                <a:solidFill>
                  <a:srgbClr val="C00000"/>
                </a:solidFill>
              </a:rPr>
              <a:t>تغيير ساختار </a:t>
            </a:r>
            <a:r>
              <a:rPr lang="fa-IR" dirty="0" smtClean="0"/>
              <a:t>جدول به سه شکل امکان پذير است: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اضافه کردن صفت</a:t>
            </a:r>
          </a:p>
          <a:p>
            <a:pPr marL="514350" indent="-514350">
              <a:buFont typeface="+mj-lt"/>
              <a:buAutoNum type="arabicPeriod"/>
            </a:pPr>
            <a:r>
              <a:rPr lang="fa-IR" smtClean="0"/>
              <a:t>تغیير </a:t>
            </a:r>
            <a:r>
              <a:rPr lang="fa-IR" dirty="0" smtClean="0"/>
              <a:t>نوع داده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حذف کردن ستون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اضافه کردن صفت (ستون)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ALTER TABLE </a:t>
            </a:r>
            <a:r>
              <a:rPr lang="en-US" dirty="0" err="1" smtClean="0"/>
              <a:t>table</a:t>
            </a:r>
            <a:r>
              <a:rPr lang="en-US" dirty="0" smtClean="0"/>
              <a:t>-name</a:t>
            </a:r>
          </a:p>
          <a:p>
            <a:pPr algn="l" rtl="0">
              <a:buNone/>
            </a:pPr>
            <a:r>
              <a:rPr lang="en-US" dirty="0" smtClean="0"/>
              <a:t>ADD  &lt;</a:t>
            </a:r>
            <a:r>
              <a:rPr lang="en-US" dirty="0" err="1" smtClean="0"/>
              <a:t>new_col</a:t>
            </a:r>
            <a:r>
              <a:rPr lang="en-US" dirty="0" smtClean="0"/>
              <a:t>&gt; &lt;</a:t>
            </a:r>
            <a:r>
              <a:rPr lang="en-US" dirty="0" err="1" smtClean="0"/>
              <a:t>new_type</a:t>
            </a:r>
            <a:r>
              <a:rPr lang="en-US" dirty="0" smtClean="0"/>
              <a:t>&gt; [not null];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C00000"/>
                </a:solidFill>
              </a:rPr>
              <a:t>مثال</a:t>
            </a:r>
            <a:r>
              <a:rPr lang="fa-IR" dirty="0" smtClean="0"/>
              <a:t>: در جدول </a:t>
            </a:r>
            <a:r>
              <a:rPr lang="en-US" dirty="0" smtClean="0"/>
              <a:t>sec</a:t>
            </a:r>
            <a:r>
              <a:rPr lang="fa-IR" dirty="0" smtClean="0"/>
              <a:t> ستوني را اضافه نماييد که روز کلاس را نيز داشته باشد.</a:t>
            </a:r>
          </a:p>
          <a:p>
            <a:pPr algn="l" rtl="0">
              <a:buNone/>
            </a:pPr>
            <a:r>
              <a:rPr lang="en-US" dirty="0" smtClean="0"/>
              <a:t>alter  table  sec</a:t>
            </a:r>
          </a:p>
          <a:p>
            <a:pPr algn="l" rtl="0">
              <a:buNone/>
            </a:pPr>
            <a:r>
              <a:rPr lang="en-US" dirty="0" smtClean="0"/>
              <a:t>Add  </a:t>
            </a:r>
            <a:r>
              <a:rPr lang="en-US" dirty="0" err="1" smtClean="0"/>
              <a:t>class_day</a:t>
            </a:r>
            <a:r>
              <a:rPr lang="en-US" dirty="0" smtClean="0"/>
              <a:t> char(10) 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تغيير نوع داده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ALTER TABLE </a:t>
            </a:r>
            <a:r>
              <a:rPr lang="en-US" dirty="0" err="1" smtClean="0"/>
              <a:t>table_name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Alter  column  </a:t>
            </a:r>
            <a:r>
              <a:rPr lang="en-US" dirty="0" err="1" smtClean="0"/>
              <a:t>col_name</a:t>
            </a:r>
            <a:r>
              <a:rPr lang="en-US" dirty="0" smtClean="0"/>
              <a:t>  </a:t>
            </a:r>
            <a:r>
              <a:rPr lang="en-US" dirty="0" err="1" smtClean="0"/>
              <a:t>new_type</a:t>
            </a:r>
            <a:r>
              <a:rPr lang="en-US" dirty="0" smtClean="0"/>
              <a:t> [not null];</a:t>
            </a:r>
          </a:p>
          <a:p>
            <a:pPr algn="r"/>
            <a:endParaRPr lang="fa-IR" dirty="0" smtClean="0">
              <a:solidFill>
                <a:srgbClr val="C00000"/>
              </a:solidFill>
            </a:endParaRPr>
          </a:p>
          <a:p>
            <a:pPr algn="r"/>
            <a:r>
              <a:rPr lang="fa-IR" dirty="0" smtClean="0">
                <a:solidFill>
                  <a:srgbClr val="C00000"/>
                </a:solidFill>
              </a:rPr>
              <a:t>مثال</a:t>
            </a:r>
            <a:r>
              <a:rPr lang="fa-IR" dirty="0" smtClean="0"/>
              <a:t>: </a:t>
            </a:r>
            <a:r>
              <a:rPr lang="fa-IR" sz="2800" dirty="0" smtClean="0"/>
              <a:t>در جدول </a:t>
            </a:r>
            <a:r>
              <a:rPr lang="en-US" sz="2800" dirty="0" smtClean="0"/>
              <a:t>sec</a:t>
            </a:r>
            <a:r>
              <a:rPr lang="fa-IR" sz="2800" dirty="0" smtClean="0"/>
              <a:t> ، </a:t>
            </a:r>
            <a:r>
              <a:rPr lang="en-US" sz="2800" dirty="0" err="1" smtClean="0"/>
              <a:t>pname</a:t>
            </a:r>
            <a:r>
              <a:rPr lang="fa-IR" sz="2800" dirty="0" smtClean="0"/>
              <a:t> را به کاراکتر 50 تايي تغيير دهيد؟</a:t>
            </a:r>
            <a:endParaRPr lang="fa-IR" dirty="0" smtClean="0"/>
          </a:p>
          <a:p>
            <a:pPr algn="l" rtl="0">
              <a:buNone/>
            </a:pPr>
            <a:r>
              <a:rPr lang="en-US" dirty="0" smtClean="0"/>
              <a:t>alter table sec</a:t>
            </a:r>
          </a:p>
          <a:p>
            <a:pPr algn="l" rtl="0">
              <a:buNone/>
            </a:pPr>
            <a:r>
              <a:rPr lang="en-US" dirty="0" smtClean="0"/>
              <a:t>Alter  column  </a:t>
            </a:r>
            <a:r>
              <a:rPr lang="en-US" dirty="0" err="1" smtClean="0"/>
              <a:t>pname</a:t>
            </a:r>
            <a:r>
              <a:rPr lang="en-US" dirty="0" smtClean="0"/>
              <a:t>  char[50]  not null;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تغيير نوع داده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C00000"/>
                </a:solidFill>
              </a:rPr>
              <a:t>نکته1</a:t>
            </a:r>
            <a:r>
              <a:rPr lang="fa-IR" dirty="0" smtClean="0"/>
              <a:t>: در مثال قبل در واقع نوع داده تغيير نيافته است بلکه طول آن عوض شده است.</a:t>
            </a:r>
          </a:p>
          <a:p>
            <a:pPr algn="just"/>
            <a:r>
              <a:rPr lang="fa-IR" dirty="0" smtClean="0">
                <a:solidFill>
                  <a:srgbClr val="C00000"/>
                </a:solidFill>
              </a:rPr>
              <a:t>نکته2</a:t>
            </a:r>
            <a:r>
              <a:rPr lang="fa-IR" dirty="0" smtClean="0"/>
              <a:t>: اگر بخواهيم نوع داده را بطور کلي عوض کنيم، اکثر نسخه‌هاي </a:t>
            </a:r>
            <a:r>
              <a:rPr lang="en-US" dirty="0" smtClean="0"/>
              <a:t>SQL</a:t>
            </a:r>
            <a:r>
              <a:rPr lang="fa-IR" dirty="0" smtClean="0"/>
              <a:t> جلوگيري مي‌کنند، مگر آنکه ستون‌هاي مربوطه فاقد داده باشند.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حذف ستون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3600" dirty="0" smtClean="0">
                <a:solidFill>
                  <a:srgbClr val="FF0000"/>
                </a:solidFill>
              </a:rPr>
              <a:t>حذف ستون مجاز نيست.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fa-IR" dirty="0" smtClean="0"/>
              <a:t>اگر ستون مورد نظر فاقد داده باشد توسط دستور زير قابل حذف مي‌باشد.</a:t>
            </a:r>
          </a:p>
          <a:p>
            <a:pPr algn="l" rtl="0">
              <a:buNone/>
            </a:pPr>
            <a:r>
              <a:rPr lang="en-US" dirty="0" smtClean="0"/>
              <a:t>Alter   table   </a:t>
            </a:r>
            <a:r>
              <a:rPr lang="en-US" dirty="0" err="1" smtClean="0"/>
              <a:t>table_name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Drop   column   </a:t>
            </a:r>
            <a:r>
              <a:rPr lang="en-US" dirty="0" err="1" smtClean="0"/>
              <a:t>column_name</a:t>
            </a:r>
            <a:r>
              <a:rPr lang="en-US" dirty="0" smtClean="0"/>
              <a:t>;</a:t>
            </a:r>
            <a:endParaRPr lang="fa-IR" dirty="0" smtClean="0"/>
          </a:p>
          <a:p>
            <a:pPr>
              <a:buNone/>
            </a:pPr>
            <a:endParaRPr lang="fa-I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Data Manipulation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نيازمندي‌هاي کار با داده‌ها: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اضافه کردن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حذف کردن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به روز درآوردن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استخراج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اضافه کردن داده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وارد کردن يک سطر</a:t>
            </a:r>
          </a:p>
          <a:p>
            <a:pPr algn="l" rtl="0">
              <a:buNone/>
            </a:pPr>
            <a:r>
              <a:rPr lang="en-US" dirty="0" smtClean="0"/>
              <a:t>INSERT INTO table-name</a:t>
            </a:r>
          </a:p>
          <a:p>
            <a:pPr algn="l" rtl="0">
              <a:buNone/>
            </a:pPr>
            <a:r>
              <a:rPr lang="en-US" dirty="0" smtClean="0"/>
              <a:t>VALUES ( list of value )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مثال</a:t>
            </a:r>
            <a:r>
              <a:rPr lang="fa-IR" dirty="0" smtClean="0"/>
              <a:t>:</a:t>
            </a:r>
            <a:endParaRPr lang="en-US" dirty="0" smtClean="0"/>
          </a:p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insert into sec</a:t>
            </a:r>
          </a:p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values( 1724,10172,84163442,841,’ hashemi’,19)</a:t>
            </a:r>
          </a:p>
          <a:p>
            <a:pPr algn="r">
              <a:buNone/>
            </a:pPr>
            <a:endParaRPr lang="fa-IR" dirty="0" smtClean="0">
              <a:solidFill>
                <a:srgbClr val="FF0000"/>
              </a:solidFill>
              <a:latin typeface="Times New Roman" pitchFamily="18" charset="0"/>
              <a:cs typeface="B Kamran" pitchFamily="2" charset="-78"/>
            </a:endParaRPr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Kamran" pitchFamily="2" charset="-78"/>
              </a:rPr>
              <a:t>نکته</a:t>
            </a:r>
            <a:r>
              <a:rPr lang="fa-IR" dirty="0" smtClean="0">
                <a:latin typeface="Times New Roman" pitchFamily="18" charset="0"/>
                <a:cs typeface="B Kamran" pitchFamily="2" charset="-78"/>
              </a:rPr>
              <a:t>: </a:t>
            </a:r>
            <a:r>
              <a:rPr lang="fa-IR" dirty="0" smtClean="0">
                <a:latin typeface="Times New Roman" pitchFamily="18" charset="0"/>
              </a:rPr>
              <a:t>فيلدهايي که جزو کليد نيستند مي‌توانند </a:t>
            </a:r>
            <a:r>
              <a:rPr lang="en-US" sz="2800" dirty="0" smtClean="0">
                <a:latin typeface="Times New Roman" pitchFamily="18" charset="0"/>
              </a:rPr>
              <a:t>NULL</a:t>
            </a:r>
            <a:r>
              <a:rPr lang="fa-IR" sz="2800" dirty="0" smtClean="0">
                <a:latin typeface="Times New Roman" pitchFamily="18" charset="0"/>
              </a:rPr>
              <a:t> </a:t>
            </a:r>
            <a:r>
              <a:rPr lang="fa-IR" dirty="0" smtClean="0">
                <a:latin typeface="Times New Roman" pitchFamily="18" charset="0"/>
              </a:rPr>
              <a:t>باشند.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مقدمه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زبان </a:t>
            </a:r>
            <a:r>
              <a:rPr lang="en-US" dirty="0" smtClean="0">
                <a:solidFill>
                  <a:srgbClr val="C00000"/>
                </a:solidFill>
              </a:rPr>
              <a:t>SQL</a:t>
            </a:r>
            <a:r>
              <a:rPr lang="fa-IR" dirty="0" smtClean="0"/>
              <a:t> (</a:t>
            </a:r>
            <a:r>
              <a:rPr lang="en-US" dirty="0" smtClean="0"/>
              <a:t>Structured </a:t>
            </a:r>
            <a:r>
              <a:rPr lang="en-US" dirty="0" err="1" smtClean="0"/>
              <a:t>Qurey</a:t>
            </a:r>
            <a:r>
              <a:rPr lang="en-US" dirty="0" smtClean="0"/>
              <a:t> Language</a:t>
            </a:r>
            <a:r>
              <a:rPr lang="fa-IR" dirty="0" smtClean="0"/>
              <a:t>) پياده‌سازي آزادي از جبر رابطه‌اي است </a:t>
            </a:r>
          </a:p>
          <a:p>
            <a:pPr algn="just"/>
            <a:r>
              <a:rPr lang="fa-IR" dirty="0" smtClean="0"/>
              <a:t>بعضي از عملگرهاي آن را نمي‌پوشاند (مانند تقسيم) </a:t>
            </a:r>
          </a:p>
          <a:p>
            <a:pPr algn="just"/>
            <a:r>
              <a:rPr lang="fa-IR" dirty="0" smtClean="0"/>
              <a:t>ولي عملگرهاي کاربردي زياد ديگري براي کار کردن با جداول را تعريف نموده‌است.</a:t>
            </a:r>
          </a:p>
          <a:p>
            <a:pPr algn="just"/>
            <a:endParaRPr lang="fa-IR" dirty="0" smtClean="0"/>
          </a:p>
          <a:p>
            <a:pPr algn="just"/>
            <a:r>
              <a:rPr lang="en-US" dirty="0" smtClean="0">
                <a:solidFill>
                  <a:srgbClr val="C00000"/>
                </a:solidFill>
              </a:rPr>
              <a:t>SQL</a:t>
            </a:r>
            <a:r>
              <a:rPr lang="fa-IR" dirty="0" smtClean="0"/>
              <a:t> زبان بياني (</a:t>
            </a:r>
            <a:r>
              <a:rPr lang="en-US" dirty="0" smtClean="0">
                <a:solidFill>
                  <a:srgbClr val="FF0000"/>
                </a:solidFill>
              </a:rPr>
              <a:t>declarative</a:t>
            </a:r>
            <a:r>
              <a:rPr lang="fa-IR" dirty="0" smtClean="0"/>
              <a:t>) است.</a:t>
            </a:r>
            <a:endParaRPr lang="en-US" dirty="0" smtClean="0"/>
          </a:p>
          <a:p>
            <a:pPr algn="ctr">
              <a:buNone/>
            </a:pPr>
            <a:r>
              <a:rPr lang="fa-IR" dirty="0" smtClean="0"/>
              <a:t>در اين اسلايد نسخه </a:t>
            </a:r>
            <a:r>
              <a:rPr lang="en-US" dirty="0" smtClean="0"/>
              <a:t>SQL2</a:t>
            </a:r>
            <a:r>
              <a:rPr lang="fa-IR" dirty="0" smtClean="0"/>
              <a:t> را بررسي مي‌نماييم.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يادآوري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کليد خارجي مي‌تواند مقدار </a:t>
            </a:r>
            <a:r>
              <a:rPr lang="en-US" dirty="0" smtClean="0"/>
              <a:t>null</a:t>
            </a:r>
            <a:r>
              <a:rPr lang="fa-IR" dirty="0" smtClean="0"/>
              <a:t> داشته باشد.</a:t>
            </a:r>
            <a:endParaRPr lang="en-US" dirty="0" smtClean="0"/>
          </a:p>
          <a:p>
            <a:endParaRPr lang="fa-IR" dirty="0" smtClean="0"/>
          </a:p>
          <a:p>
            <a:r>
              <a:rPr lang="fa-IR" dirty="0" smtClean="0"/>
              <a:t>اگر کليد کانديدا اعم از فرعي يا اصلي انتخاب شود: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نمي‌توان مقدار تکراري وارد نمود.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نمي‌توان مقدار </a:t>
            </a:r>
            <a:r>
              <a:rPr lang="en-US" dirty="0" smtClean="0"/>
              <a:t>null</a:t>
            </a:r>
            <a:r>
              <a:rPr lang="fa-IR" dirty="0" smtClean="0"/>
              <a:t> وارد نمود.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اضافه کردن چند سطر با استفاده از جدول ديگر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INSERT INTO table-name</a:t>
            </a:r>
          </a:p>
          <a:p>
            <a:pPr algn="l" rtl="0">
              <a:buNone/>
            </a:pPr>
            <a:r>
              <a:rPr lang="en-US" dirty="0" smtClean="0"/>
              <a:t>SELECT ……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فرض کنيد جدول </a:t>
            </a:r>
            <a:r>
              <a:rPr lang="en-US" sz="2800" dirty="0" err="1" smtClean="0"/>
              <a:t>good_stud</a:t>
            </a:r>
            <a:r>
              <a:rPr lang="fa-IR" sz="2800" dirty="0" smtClean="0"/>
              <a:t> با همان ساختار جدول </a:t>
            </a:r>
            <a:r>
              <a:rPr lang="en-US" sz="2800" dirty="0" smtClean="0"/>
              <a:t>stud</a:t>
            </a:r>
            <a:r>
              <a:rPr lang="fa-IR" sz="2800" dirty="0" smtClean="0"/>
              <a:t> ‌وجود دارد، دانشجويان معدل الف را به آن اضافه نماييد.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endParaRPr lang="fa-IR" dirty="0" smtClean="0"/>
          </a:p>
          <a:p>
            <a:pPr algn="l" rtl="0">
              <a:buNone/>
            </a:pPr>
            <a:r>
              <a:rPr lang="en-US" dirty="0" smtClean="0"/>
              <a:t>insert into </a:t>
            </a:r>
            <a:r>
              <a:rPr lang="en-US" dirty="0" err="1" smtClean="0"/>
              <a:t>Good_stud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avg</a:t>
            </a:r>
            <a:r>
              <a:rPr lang="en-US" dirty="0" smtClean="0"/>
              <a:t> &gt;= 17</a:t>
            </a:r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حذف کردن داده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fa-IR" dirty="0" smtClean="0"/>
              <a:t>شکل کلي دستور: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DELETE  FROM  </a:t>
            </a:r>
            <a:r>
              <a:rPr lang="en-US" dirty="0" err="1" smtClean="0"/>
              <a:t>table_name</a:t>
            </a:r>
            <a:endParaRPr lang="en-US" dirty="0" smtClean="0"/>
          </a:p>
          <a:p>
            <a:pPr lvl="1" algn="l" rtl="0">
              <a:buNone/>
            </a:pPr>
            <a:r>
              <a:rPr lang="en-US" dirty="0" smtClean="0"/>
              <a:t>WHERE  condition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دانشجويان معدل زير 10 را از جدول </a:t>
            </a:r>
            <a:r>
              <a:rPr lang="en-US" sz="2800" dirty="0" smtClean="0"/>
              <a:t>stud</a:t>
            </a:r>
            <a:r>
              <a:rPr lang="fa-IR" sz="2800" dirty="0" smtClean="0"/>
              <a:t> حذف نماييد.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DELETE FROM stud</a:t>
            </a:r>
          </a:p>
          <a:p>
            <a:pPr algn="l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&lt; 10</a:t>
            </a:r>
          </a:p>
          <a:p>
            <a:pPr algn="l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Roya" pitchFamily="2" charset="-78"/>
              </a:rPr>
              <a:t>نکته</a:t>
            </a:r>
            <a:r>
              <a:rPr lang="fa-IR" dirty="0" smtClean="0">
                <a:latin typeface="Times New Roman" pitchFamily="18" charset="0"/>
                <a:cs typeface="B Roya" pitchFamily="2" charset="-78"/>
              </a:rPr>
              <a:t>:</a:t>
            </a:r>
          </a:p>
          <a:p>
            <a:pPr>
              <a:buNone/>
            </a:pPr>
            <a:r>
              <a:rPr lang="fa-IR" dirty="0" smtClean="0">
                <a:latin typeface="Times New Roman" pitchFamily="18" charset="0"/>
              </a:rPr>
              <a:t>اين دستور ممکن است يک يا چند سطر را حذف نمايد يا هيچ سطري را حذف نکند.</a:t>
            </a:r>
            <a:endParaRPr lang="en-US" dirty="0" smtClean="0">
              <a:latin typeface="Times New Roman" pitchFamily="18" charset="0"/>
            </a:endParaRPr>
          </a:p>
          <a:p>
            <a:pPr algn="l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تغيير داده در جدول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شکل کلي دستور</a:t>
            </a:r>
          </a:p>
          <a:p>
            <a:pPr algn="l" rtl="0">
              <a:buNone/>
            </a:pPr>
            <a:r>
              <a:rPr lang="en-US" dirty="0" smtClean="0"/>
              <a:t>UPDATE </a:t>
            </a:r>
            <a:r>
              <a:rPr lang="fa-IR" dirty="0" smtClean="0"/>
              <a:t> </a:t>
            </a:r>
            <a:r>
              <a:rPr lang="en-US" dirty="0" smtClean="0"/>
              <a:t>table-name</a:t>
            </a:r>
          </a:p>
          <a:p>
            <a:pPr algn="l" rtl="0">
              <a:buNone/>
            </a:pPr>
            <a:r>
              <a:rPr lang="en-US" dirty="0" smtClean="0"/>
              <a:t>SET </a:t>
            </a:r>
            <a:r>
              <a:rPr lang="fa-IR" dirty="0" smtClean="0"/>
              <a:t> </a:t>
            </a:r>
            <a:r>
              <a:rPr lang="en-US" dirty="0" smtClean="0"/>
              <a:t>attribute1=value1,…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fa-IR" dirty="0" smtClean="0"/>
              <a:t> </a:t>
            </a:r>
            <a:r>
              <a:rPr lang="en-US" dirty="0" smtClean="0"/>
              <a:t>condition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تغيير نام باختران به کرمانشاه در جدول دانشجو.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UPDATE  stud</a:t>
            </a:r>
          </a:p>
          <a:p>
            <a:pPr algn="l" rtl="0">
              <a:buNone/>
            </a:pPr>
            <a:r>
              <a:rPr lang="en-US" dirty="0" smtClean="0"/>
              <a:t>SET city=‘</a:t>
            </a:r>
            <a:r>
              <a:rPr lang="fa-IR" dirty="0" smtClean="0">
                <a:solidFill>
                  <a:srgbClr val="FF0000"/>
                </a:solidFill>
              </a:rPr>
              <a:t>کرمانشاه</a:t>
            </a:r>
            <a:r>
              <a:rPr lang="en-US" dirty="0" smtClean="0"/>
              <a:t>’</a:t>
            </a:r>
            <a:endParaRPr lang="fa-IR" dirty="0" smtClean="0"/>
          </a:p>
          <a:p>
            <a:pPr algn="l" rtl="0">
              <a:buNone/>
            </a:pPr>
            <a:r>
              <a:rPr lang="en-US" dirty="0" smtClean="0"/>
              <a:t>WHERE city=‘</a:t>
            </a:r>
            <a:r>
              <a:rPr lang="fa-IR" dirty="0" smtClean="0">
                <a:solidFill>
                  <a:srgbClr val="FF0000"/>
                </a:solidFill>
              </a:rPr>
              <a:t>باختران</a:t>
            </a:r>
            <a:r>
              <a:rPr lang="en-US" dirty="0" smtClean="0"/>
              <a:t>’</a:t>
            </a:r>
            <a:endParaRPr lang="fa-IR" dirty="0" smtClean="0"/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 smtClean="0"/>
              <a:t>مثال: يک نمره به دانشجويان اضافه کنيد.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610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UPDATE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sec</a:t>
            </a:r>
          </a:p>
          <a:p>
            <a:pPr marL="54610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SET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score=20</a:t>
            </a:r>
          </a:p>
          <a:p>
            <a:pPr marL="54610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score&gt;=19</a:t>
            </a:r>
          </a:p>
          <a:p>
            <a:pPr marL="54610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UPDATE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sec</a:t>
            </a:r>
          </a:p>
          <a:p>
            <a:pPr marL="54610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score=score+1</a:t>
            </a:r>
          </a:p>
          <a:p>
            <a:pPr marL="54610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score&lt;19</a:t>
            </a:r>
          </a:p>
          <a:p>
            <a:pPr marL="546100" indent="0" algn="l" rtl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Left Brace 3"/>
          <p:cNvSpPr/>
          <p:nvPr/>
        </p:nvSpPr>
        <p:spPr>
          <a:xfrm>
            <a:off x="642910" y="2071678"/>
            <a:ext cx="285752" cy="1500198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Brace 4"/>
          <p:cNvSpPr/>
          <p:nvPr/>
        </p:nvSpPr>
        <p:spPr>
          <a:xfrm>
            <a:off x="642910" y="3786190"/>
            <a:ext cx="285752" cy="1500198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نمرات ناتمام (</a:t>
            </a:r>
            <a:r>
              <a:rPr lang="en-US" sz="3200" dirty="0" smtClean="0"/>
              <a:t>NULL</a:t>
            </a:r>
            <a:r>
              <a:rPr lang="fa-IR" sz="3200" dirty="0" smtClean="0"/>
              <a:t>) ترم 891 را صفر نماييد.</a:t>
            </a:r>
            <a:br>
              <a:rPr lang="fa-IR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UPDATE  sec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SET  score = 0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WHERE  score IS NULL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AND   term = 891</a:t>
            </a:r>
          </a:p>
          <a:p>
            <a:pPr algn="l" rtl="0">
              <a:buNone/>
            </a:pPr>
            <a:endParaRPr lang="en-US" sz="2800" dirty="0" smtClean="0">
              <a:latin typeface="Times New Roman" pitchFamily="18" charset="0"/>
              <a:cs typeface="B Bardiya" pitchFamily="2" charset="-78"/>
            </a:endParaRPr>
          </a:p>
          <a:p>
            <a:pPr algn="r">
              <a:buNone/>
            </a:pPr>
            <a:r>
              <a:rPr lang="fa-IR" sz="2800" dirty="0" smtClean="0">
                <a:solidFill>
                  <a:srgbClr val="FF0000"/>
                </a:solidFill>
                <a:latin typeface="Times New Roman" pitchFamily="18" charset="0"/>
                <a:cs typeface="B Bardiya" pitchFamily="2" charset="-78"/>
              </a:rPr>
              <a:t>نکته</a:t>
            </a:r>
            <a:r>
              <a:rPr lang="fa-IR" sz="2800" dirty="0" smtClean="0">
                <a:latin typeface="Times New Roman" pitchFamily="18" charset="0"/>
                <a:cs typeface="B Bardiya" pitchFamily="2" charset="-78"/>
              </a:rPr>
              <a:t>: </a:t>
            </a:r>
            <a:r>
              <a:rPr lang="fa-IR" sz="2800" dirty="0" smtClean="0">
                <a:latin typeface="Times New Roman" pitchFamily="18" charset="0"/>
              </a:rPr>
              <a:t>براي بررسي تهي بودن يا نبودن يک فيلد از دستورات </a:t>
            </a:r>
            <a:r>
              <a:rPr lang="en-US" sz="2800" dirty="0" smtClean="0">
                <a:latin typeface="Times New Roman" pitchFamily="18" charset="0"/>
              </a:rPr>
              <a:t>IS NULL</a:t>
            </a:r>
            <a:r>
              <a:rPr lang="fa-IR" sz="2800" dirty="0" smtClean="0">
                <a:latin typeface="Times New Roman" pitchFamily="18" charset="0"/>
              </a:rPr>
              <a:t> و</a:t>
            </a:r>
            <a:br>
              <a:rPr lang="fa-IR" sz="2800" dirty="0" smtClean="0">
                <a:latin typeface="Times New Roman" pitchFamily="18" charset="0"/>
              </a:rPr>
            </a:br>
            <a:r>
              <a:rPr lang="fa-IR" sz="2800" dirty="0" smtClean="0">
                <a:latin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</a:rPr>
              <a:t>IS NOT NULL</a:t>
            </a:r>
            <a:r>
              <a:rPr lang="fa-IR" sz="2800" dirty="0" smtClean="0">
                <a:latin typeface="Times New Roman" pitchFamily="18" charset="0"/>
              </a:rPr>
              <a:t> استفاده مي‌نماييم.</a:t>
            </a:r>
            <a:endParaRPr lang="en-US" sz="2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پرس و جويي بنويسيد که به نمره درس پايگاه داده گروه 3، در ترم گذشته يک نمره اضافه نمايد.</a:t>
            </a:r>
          </a:p>
          <a:p>
            <a:r>
              <a:rPr lang="fa-IR" dirty="0" smtClean="0"/>
              <a:t>پرس و جويي بنويسيد که نام رئيس دانشکده فيزيک را به حسامي تغيير دهد.</a:t>
            </a:r>
          </a:p>
          <a:p>
            <a:r>
              <a:rPr lang="fa-IR" dirty="0" smtClean="0"/>
              <a:t>پرس و جويي بنويسيد که نمرات ناتمام ترم 892 دانشجويان را حذف نمايد.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داده‌ها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زبان </a:t>
            </a:r>
            <a:r>
              <a:rPr lang="en-US" dirty="0" smtClean="0"/>
              <a:t>SQL</a:t>
            </a:r>
            <a:r>
              <a:rPr lang="fa-IR" dirty="0" smtClean="0"/>
              <a:t> از دو بخش عمده تشکيل شده است:</a:t>
            </a:r>
          </a:p>
          <a:p>
            <a:r>
              <a:rPr lang="fa-IR" dirty="0" smtClean="0"/>
              <a:t>زبان</a:t>
            </a:r>
            <a:r>
              <a:rPr lang="fa-IR" dirty="0" smtClean="0">
                <a:solidFill>
                  <a:srgbClr val="FF0000"/>
                </a:solidFill>
              </a:rPr>
              <a:t> تعريف داده‌ها</a:t>
            </a:r>
          </a:p>
          <a:p>
            <a:pPr algn="l" rtl="0"/>
            <a:r>
              <a:rPr lang="en-US" dirty="0" smtClean="0">
                <a:solidFill>
                  <a:srgbClr val="C00000"/>
                </a:solidFill>
              </a:rPr>
              <a:t>DDL</a:t>
            </a:r>
            <a:r>
              <a:rPr lang="en-US" dirty="0" smtClean="0"/>
              <a:t>: Data Definition Language</a:t>
            </a:r>
            <a:endParaRPr lang="fa-IR" dirty="0" smtClean="0"/>
          </a:p>
          <a:p>
            <a:r>
              <a:rPr lang="fa-IR" dirty="0" smtClean="0"/>
              <a:t>زبان </a:t>
            </a:r>
            <a:r>
              <a:rPr lang="fa-IR" dirty="0" smtClean="0">
                <a:solidFill>
                  <a:srgbClr val="FF0000"/>
                </a:solidFill>
              </a:rPr>
              <a:t>کار کردن با داده‌ها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dirty="0" smtClean="0">
                <a:solidFill>
                  <a:srgbClr val="C00000"/>
                </a:solidFill>
              </a:rPr>
              <a:t>DML</a:t>
            </a:r>
            <a:r>
              <a:rPr lang="en-US" dirty="0" smtClean="0"/>
              <a:t>: Data Manipulation Language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استخراج اطلاعات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fa-IR" dirty="0" smtClean="0"/>
              <a:t>استخراج داده در </a:t>
            </a:r>
            <a:r>
              <a:rPr lang="en-US" dirty="0" smtClean="0"/>
              <a:t>SQL</a:t>
            </a:r>
            <a:r>
              <a:rPr lang="fa-IR" dirty="0" smtClean="0"/>
              <a:t> با دستور </a:t>
            </a:r>
            <a:r>
              <a:rPr lang="en-US" dirty="0" smtClean="0"/>
              <a:t>SELECT</a:t>
            </a:r>
            <a:r>
              <a:rPr lang="fa-IR" dirty="0" smtClean="0"/>
              <a:t> صورت مي‌گيرد.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اين دستور حاوي تمام دستورات جبر رابطه‌اي است.</a:t>
            </a:r>
          </a:p>
          <a:p>
            <a:pPr>
              <a:buFont typeface="Wingdings" pitchFamily="2" charset="2"/>
              <a:buChar char="Ø"/>
            </a:pPr>
            <a:endParaRPr lang="fa-IR" dirty="0" smtClean="0"/>
          </a:p>
          <a:p>
            <a:pPr>
              <a:buFont typeface="Wingdings" pitchFamily="2" charset="2"/>
              <a:buChar char="Ø"/>
            </a:pPr>
            <a:r>
              <a:rPr lang="fa-IR" dirty="0" smtClean="0">
                <a:solidFill>
                  <a:srgbClr val="FF0000"/>
                </a:solidFill>
              </a:rPr>
              <a:t>شکل کلي دستور: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col1,col2,…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table1,table2,…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[WHERE condition]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شماره و نام دانشجوياني که معدل الف دارند و متولد شاهرود هستند؟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 </a:t>
            </a:r>
            <a:r>
              <a:rPr lang="en-US" dirty="0" err="1" smtClean="0"/>
              <a:t>s#,sname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 stud</a:t>
            </a:r>
          </a:p>
          <a:p>
            <a:pPr algn="l" rtl="0">
              <a:buNone/>
            </a:pPr>
            <a:r>
              <a:rPr lang="en-US" dirty="0" smtClean="0"/>
              <a:t>WHERE  </a:t>
            </a:r>
            <a:r>
              <a:rPr lang="en-US" dirty="0" err="1" smtClean="0"/>
              <a:t>avg</a:t>
            </a:r>
            <a:r>
              <a:rPr lang="en-US" dirty="0" smtClean="0"/>
              <a:t> &gt;=17</a:t>
            </a:r>
          </a:p>
          <a:p>
            <a:pPr algn="l" rtl="0">
              <a:buNone/>
            </a:pPr>
            <a:r>
              <a:rPr lang="en-US" dirty="0" smtClean="0"/>
              <a:t>and  city=‘</a:t>
            </a:r>
            <a:r>
              <a:rPr lang="fa-IR" dirty="0" smtClean="0">
                <a:solidFill>
                  <a:srgbClr val="FF0000"/>
                </a:solidFill>
              </a:rPr>
              <a:t>شاهرود</a:t>
            </a:r>
            <a:r>
              <a:rPr lang="en-US" dirty="0" smtClean="0"/>
              <a:t>’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شماره و نام دانشجوياني که معدل الف دارند و متولد شاهرود يا تهران هستند؟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 </a:t>
            </a:r>
            <a:r>
              <a:rPr lang="en-US" dirty="0" err="1" smtClean="0"/>
              <a:t>s#,sname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 stud</a:t>
            </a:r>
          </a:p>
          <a:p>
            <a:pPr algn="l" rtl="0">
              <a:buNone/>
            </a:pPr>
            <a:r>
              <a:rPr lang="en-US" dirty="0" smtClean="0"/>
              <a:t>WHERE  </a:t>
            </a:r>
            <a:r>
              <a:rPr lang="en-US" dirty="0" err="1" smtClean="0"/>
              <a:t>avg</a:t>
            </a:r>
            <a:r>
              <a:rPr lang="en-US" dirty="0" smtClean="0"/>
              <a:t> &gt;=17</a:t>
            </a:r>
          </a:p>
          <a:p>
            <a:pPr algn="l" rtl="0">
              <a:buNone/>
            </a:pPr>
            <a:r>
              <a:rPr lang="en-US" dirty="0" smtClean="0"/>
              <a:t>and  (city=‘</a:t>
            </a:r>
            <a:r>
              <a:rPr lang="fa-IR" dirty="0" smtClean="0">
                <a:solidFill>
                  <a:srgbClr val="FF0000"/>
                </a:solidFill>
              </a:rPr>
              <a:t>شاهرود</a:t>
            </a:r>
            <a:r>
              <a:rPr lang="en-US" dirty="0" smtClean="0"/>
              <a:t>’</a:t>
            </a:r>
            <a:endParaRPr lang="fa-IR" dirty="0" smtClean="0"/>
          </a:p>
          <a:p>
            <a:pPr algn="l" rtl="0">
              <a:buNone/>
            </a:pPr>
            <a:r>
              <a:rPr lang="fa-IR" dirty="0" smtClean="0"/>
              <a:t> </a:t>
            </a:r>
            <a:r>
              <a:rPr lang="en-US" dirty="0" smtClean="0"/>
              <a:t>or </a:t>
            </a:r>
            <a:r>
              <a:rPr lang="fa-IR" dirty="0" smtClean="0"/>
              <a:t> </a:t>
            </a:r>
            <a:r>
              <a:rPr lang="en-US" dirty="0" smtClean="0"/>
              <a:t>  city=‘</a:t>
            </a:r>
            <a:r>
              <a:rPr lang="fa-IR" dirty="0" smtClean="0">
                <a:solidFill>
                  <a:srgbClr val="FF0000"/>
                </a:solidFill>
              </a:rPr>
              <a:t>تهران</a:t>
            </a:r>
            <a:r>
              <a:rPr lang="en-US" dirty="0" smtClean="0"/>
              <a:t>’)</a:t>
            </a:r>
          </a:p>
          <a:p>
            <a:pPr algn="l" rt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مشخصات دانشجوياني که در دانشکده 10 يا 15 تحصيل مي‌کنند؟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*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stud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#=10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#=15</a:t>
            </a:r>
          </a:p>
          <a:p>
            <a:pPr algn="l" rtl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اسامي شهرهايي که دانشجويان متولد آن شهرها هستند؟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city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stud</a:t>
            </a:r>
          </a:p>
          <a:p>
            <a:pPr algn="l" rtl="0">
              <a:buNone/>
            </a:pPr>
            <a:endParaRPr lang="fa-IR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endParaRPr lang="fa-IR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Roya" pitchFamily="2" charset="-78"/>
              </a:rPr>
              <a:t>نکته</a:t>
            </a:r>
            <a:r>
              <a:rPr lang="fa-IR" dirty="0" smtClean="0">
                <a:latin typeface="Times New Roman" pitchFamily="18" charset="0"/>
                <a:cs typeface="B Roya" pitchFamily="2" charset="-78"/>
              </a:rPr>
              <a:t>: </a:t>
            </a:r>
            <a:r>
              <a:rPr lang="fa-IR" dirty="0" smtClean="0">
                <a:latin typeface="Times New Roman" pitchFamily="18" charset="0"/>
                <a:cs typeface="B Nazanin Outline" panose="00000400000000000000" pitchFamily="2" charset="-78"/>
              </a:rPr>
              <a:t>خروجي </a:t>
            </a:r>
            <a:r>
              <a:rPr lang="en-US" dirty="0" smtClean="0">
                <a:latin typeface="Times New Roman" pitchFamily="18" charset="0"/>
                <a:cs typeface="B Nazanin Outline" panose="00000400000000000000" pitchFamily="2" charset="-78"/>
              </a:rPr>
              <a:t>SELECT</a:t>
            </a:r>
            <a:r>
              <a:rPr lang="fa-IR" dirty="0" smtClean="0">
                <a:latin typeface="Times New Roman" pitchFamily="18" charset="0"/>
                <a:cs typeface="B Nazanin Outline" panose="00000400000000000000" pitchFamily="2" charset="-78"/>
              </a:rPr>
              <a:t> سطر تکراري دارد.</a:t>
            </a:r>
          </a:p>
          <a:p>
            <a:pPr algn="r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distinct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صورتيکه بخواهيم دستور </a:t>
            </a:r>
            <a:r>
              <a:rPr lang="en-US" dirty="0" smtClean="0"/>
              <a:t>SELECT</a:t>
            </a:r>
            <a:r>
              <a:rPr lang="fa-IR" dirty="0" smtClean="0"/>
              <a:t> سطر تکراري نداشته باشد از دستور </a:t>
            </a:r>
            <a:r>
              <a:rPr lang="en-US" dirty="0" smtClean="0"/>
              <a:t>distinct</a:t>
            </a:r>
            <a:r>
              <a:rPr lang="fa-IR" dirty="0" smtClean="0"/>
              <a:t> استفاده مي‌کنيم.</a:t>
            </a:r>
          </a:p>
          <a:p>
            <a:pPr algn="l" rtl="0">
              <a:buNone/>
            </a:pPr>
            <a:endParaRPr lang="fa-IR" dirty="0" smtClean="0"/>
          </a:p>
          <a:p>
            <a:pPr algn="l" rtl="0">
              <a:buNone/>
            </a:pPr>
            <a:r>
              <a:rPr lang="en-US" dirty="0" smtClean="0"/>
              <a:t>SELECT DISTINCT city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نام و نمره دانشجويان در دروس مختلف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به کد درس اکتفا کنيم به دو جدول </a:t>
            </a:r>
            <a:r>
              <a:rPr lang="en-US" dirty="0" smtClean="0"/>
              <a:t>stud</a:t>
            </a:r>
            <a:r>
              <a:rPr lang="fa-IR" dirty="0" smtClean="0"/>
              <a:t> و </a:t>
            </a:r>
            <a:r>
              <a:rPr lang="en-US" dirty="0" smtClean="0"/>
              <a:t>sec</a:t>
            </a:r>
            <a:r>
              <a:rPr lang="fa-IR" dirty="0" smtClean="0"/>
              <a:t> نياز داريم. اين دو جدول بايد </a:t>
            </a:r>
            <a:r>
              <a:rPr lang="fa-IR" dirty="0" smtClean="0">
                <a:solidFill>
                  <a:srgbClr val="FF0000"/>
                </a:solidFill>
              </a:rPr>
              <a:t>پيوند طبيعي </a:t>
            </a:r>
            <a:r>
              <a:rPr lang="fa-IR" dirty="0" smtClean="0"/>
              <a:t>شوند. در </a:t>
            </a:r>
            <a:r>
              <a:rPr lang="en-US" dirty="0" smtClean="0"/>
              <a:t>SQL</a:t>
            </a:r>
            <a:r>
              <a:rPr lang="fa-IR" dirty="0" smtClean="0"/>
              <a:t> اين عمل با شرط </a:t>
            </a:r>
            <a:r>
              <a:rPr lang="fa-IR" dirty="0" smtClean="0">
                <a:solidFill>
                  <a:srgbClr val="FF0000"/>
                </a:solidFill>
              </a:rPr>
              <a:t>تساوي صفات مشترک </a:t>
            </a:r>
            <a:r>
              <a:rPr lang="fa-IR" dirty="0" smtClean="0"/>
              <a:t>انجام مي‌شود.</a:t>
            </a:r>
          </a:p>
          <a:p>
            <a:pPr algn="l" rtl="0">
              <a:buNone/>
            </a:pPr>
            <a:r>
              <a:rPr lang="en-US" sz="2800" dirty="0" smtClean="0"/>
              <a:t>SELECT	 </a:t>
            </a:r>
            <a:r>
              <a:rPr lang="en-US" sz="2800" dirty="0" err="1" smtClean="0"/>
              <a:t>sname</a:t>
            </a:r>
            <a:r>
              <a:rPr lang="en-US" sz="2800" dirty="0" smtClean="0"/>
              <a:t>, c#, score</a:t>
            </a:r>
          </a:p>
          <a:p>
            <a:pPr algn="l" rtl="0">
              <a:buNone/>
            </a:pPr>
            <a:r>
              <a:rPr lang="en-US" sz="2800" dirty="0" smtClean="0"/>
              <a:t>FROM	stud, sec</a:t>
            </a:r>
          </a:p>
          <a:p>
            <a:pPr algn="l" rtl="0">
              <a:buNone/>
            </a:pPr>
            <a:r>
              <a:rPr lang="en-US" sz="2800" dirty="0" smtClean="0"/>
              <a:t>WHERE</a:t>
            </a:r>
            <a:r>
              <a:rPr lang="en-US" dirty="0" smtClean="0"/>
              <a:t>	</a:t>
            </a:r>
            <a:r>
              <a:rPr lang="en-US" dirty="0" err="1" smtClean="0"/>
              <a:t>stud.s</a:t>
            </a:r>
            <a:r>
              <a:rPr lang="en-US" dirty="0" smtClean="0"/>
              <a:t>#=</a:t>
            </a:r>
            <a:r>
              <a:rPr lang="en-US" dirty="0" err="1" smtClean="0"/>
              <a:t>sec.s</a:t>
            </a:r>
            <a:r>
              <a:rPr lang="en-US" dirty="0" smtClean="0"/>
              <a:t>#</a:t>
            </a:r>
            <a:endParaRPr lang="fa-IR" dirty="0" smtClean="0"/>
          </a:p>
          <a:p>
            <a:endParaRPr lang="en-US" sz="2800" dirty="0" smtClean="0"/>
          </a:p>
          <a:p>
            <a:r>
              <a:rPr lang="fa-IR" sz="2800" dirty="0" smtClean="0"/>
              <a:t>اگر نام درس را نيز بخواهيم بايد سه جدول را پيوند طبيعي دهيم.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نام و نمره دانشجويان در دروس مختلف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sz="2800" dirty="0" smtClean="0"/>
              <a:t>SELECT	 </a:t>
            </a:r>
            <a:r>
              <a:rPr lang="en-US" sz="2800" dirty="0" err="1" smtClean="0"/>
              <a:t>sname</a:t>
            </a:r>
            <a:r>
              <a:rPr lang="en-US" sz="2800" dirty="0" smtClean="0"/>
              <a:t>, </a:t>
            </a:r>
            <a:r>
              <a:rPr lang="en-US" sz="2800" dirty="0" err="1" smtClean="0"/>
              <a:t>cname</a:t>
            </a:r>
            <a:r>
              <a:rPr lang="en-US" sz="2800" dirty="0" smtClean="0"/>
              <a:t>, score</a:t>
            </a:r>
          </a:p>
          <a:p>
            <a:pPr algn="l" rtl="0">
              <a:buNone/>
            </a:pPr>
            <a:r>
              <a:rPr lang="en-US" sz="2800" dirty="0" smtClean="0"/>
              <a:t>FROM	stud, </a:t>
            </a:r>
            <a:r>
              <a:rPr lang="en-US" sz="2800" dirty="0" err="1" smtClean="0"/>
              <a:t>crs,sec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WHERE</a:t>
            </a:r>
            <a:r>
              <a:rPr lang="en-US" dirty="0" smtClean="0"/>
              <a:t>	</a:t>
            </a:r>
            <a:r>
              <a:rPr lang="en-US" dirty="0" err="1" smtClean="0"/>
              <a:t>stud.s</a:t>
            </a:r>
            <a:r>
              <a:rPr lang="en-US" dirty="0" smtClean="0"/>
              <a:t>#=</a:t>
            </a:r>
            <a:r>
              <a:rPr lang="en-US" dirty="0" err="1" smtClean="0"/>
              <a:t>sec.s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sz="2800" dirty="0" smtClean="0"/>
              <a:t>AND</a:t>
            </a:r>
            <a:r>
              <a:rPr lang="en-US" dirty="0" smtClean="0"/>
              <a:t>		</a:t>
            </a:r>
            <a:r>
              <a:rPr lang="en-US" dirty="0" err="1" smtClean="0"/>
              <a:t>sec.c</a:t>
            </a:r>
            <a:r>
              <a:rPr lang="en-US" dirty="0" smtClean="0"/>
              <a:t>#=</a:t>
            </a:r>
            <a:r>
              <a:rPr lang="en-US" dirty="0" err="1" smtClean="0"/>
              <a:t>crs.c</a:t>
            </a:r>
            <a:r>
              <a:rPr lang="en-US" dirty="0" smtClean="0"/>
              <a:t>#</a:t>
            </a:r>
            <a:endParaRPr lang="fa-IR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اسامي اساتيد دانشکده کامپيوتر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SELECT	</a:t>
            </a:r>
            <a:r>
              <a:rPr lang="en-US" dirty="0" err="1" smtClean="0"/>
              <a:t>prof.pname</a:t>
            </a:r>
            <a:r>
              <a:rPr lang="en-US" dirty="0" smtClean="0"/>
              <a:t>  </a:t>
            </a:r>
          </a:p>
          <a:p>
            <a:pPr algn="l" rtl="0"/>
            <a:r>
              <a:rPr lang="en-US" dirty="0" smtClean="0"/>
              <a:t>FROM  </a:t>
            </a:r>
            <a:r>
              <a:rPr lang="en-US" dirty="0" err="1" smtClean="0"/>
              <a:t>prof</a:t>
            </a:r>
            <a:r>
              <a:rPr lang="en-US" dirty="0" smtClean="0"/>
              <a:t>,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/>
            <a:r>
              <a:rPr lang="en-US" dirty="0" smtClean="0"/>
              <a:t>WHERE  prof.clg#=clg.clg#</a:t>
            </a:r>
          </a:p>
          <a:p>
            <a:pPr algn="l" rtl="0"/>
            <a:r>
              <a:rPr lang="en-US" dirty="0" smtClean="0"/>
              <a:t>AND </a:t>
            </a:r>
            <a:r>
              <a:rPr lang="en-US" dirty="0" err="1" smtClean="0"/>
              <a:t>clgname</a:t>
            </a:r>
            <a:r>
              <a:rPr lang="en-US" dirty="0" smtClean="0"/>
              <a:t>=‘</a:t>
            </a:r>
            <a:r>
              <a:rPr lang="fa-IR" dirty="0" smtClean="0">
                <a:solidFill>
                  <a:srgbClr val="FF0000"/>
                </a:solidFill>
              </a:rPr>
              <a:t>کامپيوتر</a:t>
            </a:r>
            <a:r>
              <a:rPr lang="en-US" dirty="0" smtClean="0"/>
              <a:t>’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FF0000"/>
                </a:solidFill>
              </a:rPr>
              <a:t>مرتب سازي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براي مرتب کردن خروجي از بخش 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ORDER BY</a:t>
            </a:r>
            <a:r>
              <a:rPr lang="fa-IR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a-IR" dirty="0" smtClean="0"/>
              <a:t>استفاده مي‌کنيم که آخرين بخش دستور </a:t>
            </a:r>
            <a:r>
              <a:rPr lang="en-US" sz="2800" dirty="0" smtClean="0"/>
              <a:t>SELECT</a:t>
            </a:r>
            <a:r>
              <a:rPr lang="fa-IR" sz="2800" dirty="0" smtClean="0"/>
              <a:t> </a:t>
            </a:r>
            <a:r>
              <a:rPr lang="fa-IR" dirty="0" smtClean="0"/>
              <a:t>مي‌باشد.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C00000"/>
                </a:solidFill>
              </a:rPr>
              <a:t>نکته</a:t>
            </a:r>
            <a:r>
              <a:rPr lang="fa-IR" dirty="0" smtClean="0"/>
              <a:t>: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براي مرتب سازي </a:t>
            </a:r>
            <a:r>
              <a:rPr lang="fa-IR" dirty="0" smtClean="0">
                <a:solidFill>
                  <a:srgbClr val="FF0000"/>
                </a:solidFill>
              </a:rPr>
              <a:t>صعودي</a:t>
            </a:r>
            <a:r>
              <a:rPr lang="fa-IR" dirty="0" smtClean="0"/>
              <a:t> از قيد </a:t>
            </a:r>
            <a:r>
              <a:rPr lang="en-US" sz="2800" dirty="0" smtClean="0">
                <a:solidFill>
                  <a:srgbClr val="FF0000"/>
                </a:solidFill>
              </a:rPr>
              <a:t>ASC</a:t>
            </a:r>
            <a:r>
              <a:rPr lang="fa-IR" sz="2800" dirty="0" smtClean="0"/>
              <a:t> </a:t>
            </a:r>
            <a:r>
              <a:rPr lang="fa-IR" dirty="0" smtClean="0"/>
              <a:t>استفاده مي‌شود.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براي مرتب سازي </a:t>
            </a:r>
            <a:r>
              <a:rPr lang="fa-IR" dirty="0" smtClean="0">
                <a:solidFill>
                  <a:srgbClr val="FF0000"/>
                </a:solidFill>
              </a:rPr>
              <a:t>نزولي</a:t>
            </a:r>
            <a:r>
              <a:rPr lang="fa-IR" dirty="0" smtClean="0"/>
              <a:t> از قيد </a:t>
            </a:r>
            <a:r>
              <a:rPr lang="en-US" sz="2800" dirty="0" smtClean="0">
                <a:solidFill>
                  <a:srgbClr val="FF0000"/>
                </a:solidFill>
              </a:rPr>
              <a:t>DESC</a:t>
            </a:r>
            <a:r>
              <a:rPr lang="fa-IR" sz="2800" dirty="0" smtClean="0"/>
              <a:t> </a:t>
            </a:r>
            <a:r>
              <a:rPr lang="fa-IR" dirty="0" smtClean="0"/>
              <a:t>استفاده مي‌شود.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پيش فرض </a:t>
            </a:r>
            <a:r>
              <a:rPr lang="en-US" sz="2800" dirty="0" smtClean="0"/>
              <a:t>ORDER BY</a:t>
            </a:r>
            <a:r>
              <a:rPr lang="fa-IR" sz="2800" dirty="0" smtClean="0"/>
              <a:t> </a:t>
            </a:r>
            <a:r>
              <a:rPr lang="fa-IR" dirty="0" smtClean="0"/>
              <a:t>مرتب سازي صعودي است.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دامنه متغيرها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تعريف جدول بايد نام، صفت‌ها، دامنه آنها، کليدهاي جدول و کنترل‌هاي لازم روي صفت‌ها مشخص شوند.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شماره و نام دانشجويان از جدول </a:t>
            </a:r>
            <a:r>
              <a:rPr lang="en-US" sz="2400" dirty="0" smtClean="0"/>
              <a:t>stud</a:t>
            </a:r>
            <a:r>
              <a:rPr lang="fa-IR" sz="2400" dirty="0" smtClean="0"/>
              <a:t> را بر اساس نام مرتب نماييد؟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fa-IR" dirty="0" smtClean="0"/>
              <a:t> </a:t>
            </a:r>
            <a:r>
              <a:rPr lang="en-US" dirty="0" err="1" smtClean="0"/>
              <a:t>s#,sname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</a:t>
            </a:r>
            <a:r>
              <a:rPr lang="fa-IR" dirty="0" smtClean="0"/>
              <a:t> </a:t>
            </a:r>
            <a:r>
              <a:rPr lang="en-US" dirty="0" smtClean="0"/>
              <a:t> stud</a:t>
            </a:r>
          </a:p>
          <a:p>
            <a:pPr algn="l" rtl="0">
              <a:buNone/>
            </a:pPr>
            <a:r>
              <a:rPr lang="en-US" dirty="0" smtClean="0"/>
              <a:t>ORDER BY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sname</a:t>
            </a:r>
            <a:endParaRPr lang="en-US" dirty="0" smtClean="0"/>
          </a:p>
          <a:p>
            <a:pPr algn="l" rtl="0">
              <a:buNone/>
            </a:pPr>
            <a:endParaRPr lang="fa-IR" dirty="0" smtClean="0"/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نکته</a:t>
            </a:r>
            <a:r>
              <a:rPr lang="fa-IR" dirty="0" smtClean="0"/>
              <a:t>:</a:t>
            </a:r>
          </a:p>
          <a:p>
            <a:pPr algn="r">
              <a:buNone/>
            </a:pPr>
            <a:r>
              <a:rPr lang="fa-IR" dirty="0" smtClean="0"/>
              <a:t>مرتب سازي با بيش از يک صفت مي‌تواند انجام گيرد.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704088"/>
            <a:ext cx="8501122" cy="1143000"/>
          </a:xfrm>
        </p:spPr>
        <p:txBody>
          <a:bodyPr>
            <a:noAutofit/>
          </a:bodyPr>
          <a:lstStyle/>
          <a:p>
            <a:pPr algn="just"/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شماره دانشجو، نام دانشجو، شماره درس و ترم ثبت نامي دانشجويان را  براساس ترم بصورت نزولي و شماره دانشجويي به صورت صعودي نشان دهيد 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fa-IR" dirty="0" smtClean="0"/>
              <a:t> </a:t>
            </a:r>
            <a:r>
              <a:rPr lang="en-US" dirty="0" err="1" smtClean="0"/>
              <a:t>stud.s#,sname,c#,term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stud,sec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WHERE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stud.s</a:t>
            </a:r>
            <a:r>
              <a:rPr lang="en-US" dirty="0" smtClean="0"/>
              <a:t># = </a:t>
            </a:r>
            <a:r>
              <a:rPr lang="en-US" dirty="0" err="1" smtClean="0"/>
              <a:t>sec.s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dirty="0" smtClean="0"/>
              <a:t>ORDER BY </a:t>
            </a:r>
            <a:r>
              <a:rPr lang="fa-IR" dirty="0" smtClean="0"/>
              <a:t> </a:t>
            </a:r>
            <a:r>
              <a:rPr lang="en-US" dirty="0" smtClean="0"/>
              <a:t>term DESC , </a:t>
            </a:r>
            <a:r>
              <a:rPr lang="fa-IR" dirty="0" smtClean="0"/>
              <a:t> </a:t>
            </a:r>
            <a:r>
              <a:rPr lang="en-US" dirty="0" err="1" smtClean="0"/>
              <a:t>stud.s</a:t>
            </a:r>
            <a:r>
              <a:rPr lang="en-US" dirty="0" smtClean="0"/>
              <a:t># ASC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اساتيدي که در ترم جاري دروس ساير دانشکده‌ها را نيز تدريس مي‌کنند.</a:t>
            </a:r>
          </a:p>
          <a:p>
            <a:r>
              <a:rPr lang="fa-IR" dirty="0" smtClean="0"/>
              <a:t>دانشجوياني که با ساير دانشکده‌ها درس گرفته‌اند.</a:t>
            </a:r>
          </a:p>
          <a:p>
            <a:r>
              <a:rPr lang="fa-IR" dirty="0" smtClean="0"/>
              <a:t>دانشجوياني که در ترم جاري با رئيس دانشکده خود درس گرفته‌اند.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مجموعه‌اي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عملگرهاي مجموعه‌اي جبر رابطه‌اي عيناً در </a:t>
            </a:r>
            <a:r>
              <a:rPr lang="en-US" dirty="0" smtClean="0"/>
              <a:t>SQL</a:t>
            </a:r>
            <a:r>
              <a:rPr lang="fa-IR" dirty="0" smtClean="0"/>
              <a:t> وجود دارند.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Union</a:t>
            </a:r>
            <a:r>
              <a:rPr lang="en-US" dirty="0" smtClean="0"/>
              <a:t> ……………………………………….…. U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Intersect</a:t>
            </a:r>
            <a:r>
              <a:rPr lang="en-US" dirty="0" smtClean="0"/>
              <a:t> ……………………………………... ∩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Except</a:t>
            </a:r>
            <a:r>
              <a:rPr lang="en-US" dirty="0" smtClean="0"/>
              <a:t> ……………………………………….…  -</a:t>
            </a:r>
          </a:p>
          <a:p>
            <a:r>
              <a:rPr lang="fa-IR" dirty="0" smtClean="0"/>
              <a:t>همتايي داده‌ها در اين‌جا نيز بايد رعايت شود.</a:t>
            </a:r>
          </a:p>
          <a:p>
            <a:r>
              <a:rPr lang="fa-IR" dirty="0" smtClean="0"/>
              <a:t>علاوه بر اينها عملگر تعلق با نام </a:t>
            </a:r>
            <a:r>
              <a:rPr lang="en-US" sz="2800" dirty="0" smtClean="0">
                <a:solidFill>
                  <a:srgbClr val="FF0000"/>
                </a:solidFill>
              </a:rPr>
              <a:t>IN</a:t>
            </a:r>
            <a:r>
              <a:rPr lang="fa-IR" sz="2800" dirty="0" smtClean="0"/>
              <a:t> </a:t>
            </a:r>
            <a:r>
              <a:rPr lang="fa-IR" dirty="0" smtClean="0"/>
              <a:t>و عملگر شامل بودن (مشابه زير مجموعه) به نام </a:t>
            </a:r>
            <a:r>
              <a:rPr lang="en-US" sz="2800" dirty="0" smtClean="0">
                <a:solidFill>
                  <a:srgbClr val="FF0000"/>
                </a:solidFill>
              </a:rPr>
              <a:t>CONTAINS</a:t>
            </a:r>
            <a:r>
              <a:rPr lang="fa-IR" sz="2800" dirty="0" smtClean="0"/>
              <a:t> </a:t>
            </a:r>
            <a:r>
              <a:rPr lang="fa-IR" dirty="0" smtClean="0"/>
              <a:t>نيز در </a:t>
            </a:r>
            <a:r>
              <a:rPr lang="en-US" sz="2800" dirty="0" smtClean="0"/>
              <a:t>SQL</a:t>
            </a:r>
            <a:r>
              <a:rPr lang="fa-IR" sz="2800" dirty="0" smtClean="0"/>
              <a:t> </a:t>
            </a:r>
            <a:r>
              <a:rPr lang="fa-IR" dirty="0" smtClean="0"/>
              <a:t>تعريف شده‌اند.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نام و کد دانشکده همه افراد اعم از دانشجو و استاد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/>
              <a:t>SELECT  </a:t>
            </a:r>
            <a:r>
              <a:rPr lang="en-US" dirty="0" err="1" smtClean="0"/>
              <a:t>sname</a:t>
            </a:r>
            <a:r>
              <a:rPr lang="en-US" dirty="0" smtClean="0"/>
              <a:t>, </a:t>
            </a:r>
            <a:r>
              <a:rPr lang="en-US" dirty="0" err="1" smtClean="0"/>
              <a:t>clg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dirty="0" smtClean="0"/>
              <a:t>FROM  stud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Union</a:t>
            </a:r>
          </a:p>
          <a:p>
            <a:pPr algn="l" rtl="0">
              <a:buNone/>
            </a:pPr>
            <a:r>
              <a:rPr lang="en-US" dirty="0" smtClean="0"/>
              <a:t>SELECT  </a:t>
            </a:r>
            <a:r>
              <a:rPr lang="en-US" dirty="0" err="1" smtClean="0"/>
              <a:t>pname</a:t>
            </a:r>
            <a:r>
              <a:rPr lang="en-US" dirty="0" smtClean="0"/>
              <a:t>, </a:t>
            </a:r>
            <a:r>
              <a:rPr lang="en-US" dirty="0" err="1" smtClean="0"/>
              <a:t>clg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dirty="0" smtClean="0"/>
              <a:t>FROM  </a:t>
            </a:r>
            <a:r>
              <a:rPr lang="en-US" dirty="0" err="1" smtClean="0"/>
              <a:t>prof</a:t>
            </a:r>
            <a:endParaRPr lang="en-US" dirty="0" smtClean="0"/>
          </a:p>
          <a:p>
            <a:pPr algn="r">
              <a:buNone/>
            </a:pPr>
            <a:endParaRPr lang="fa-IR" sz="2800" dirty="0" smtClean="0"/>
          </a:p>
          <a:p>
            <a:pPr algn="r">
              <a:buNone/>
            </a:pPr>
            <a:r>
              <a:rPr lang="fa-IR" sz="2800" dirty="0" smtClean="0"/>
              <a:t>اگر از </a:t>
            </a:r>
            <a:r>
              <a:rPr lang="en-US" sz="2400" dirty="0" smtClean="0"/>
              <a:t>INTERSECT</a:t>
            </a:r>
            <a:r>
              <a:rPr lang="fa-IR" sz="2400" dirty="0" smtClean="0"/>
              <a:t> </a:t>
            </a:r>
            <a:r>
              <a:rPr lang="fa-IR" sz="2800" dirty="0" smtClean="0"/>
              <a:t>به جاي </a:t>
            </a:r>
            <a:r>
              <a:rPr lang="en-US" sz="2400" dirty="0" smtClean="0"/>
              <a:t>UNION</a:t>
            </a:r>
            <a:r>
              <a:rPr lang="fa-IR" sz="2400" dirty="0" smtClean="0"/>
              <a:t> </a:t>
            </a:r>
            <a:r>
              <a:rPr lang="fa-IR" sz="2800" dirty="0" smtClean="0"/>
              <a:t>استفاده نماييم، آنگاه اسامي  اساتيد و دانشجويان همنام در هر دانشکده را به ما مي‌دهد.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اسامي دانشجوياني که استاد همنام ندارند.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sname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Except</a:t>
            </a:r>
          </a:p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pname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</a:t>
            </a:r>
            <a:r>
              <a:rPr lang="en-US" dirty="0" err="1" smtClean="0"/>
              <a:t>prof</a:t>
            </a:r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مشخصات دانشجوياني که متولد تهران، مشهد يا تبريز هستند.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WHERE city IN (‘</a:t>
            </a:r>
            <a:r>
              <a:rPr lang="fa-IR" dirty="0" smtClean="0">
                <a:solidFill>
                  <a:srgbClr val="FF0000"/>
                </a:solidFill>
              </a:rPr>
              <a:t>تبريز</a:t>
            </a:r>
            <a:r>
              <a:rPr lang="en-US" dirty="0" smtClean="0"/>
              <a:t>’ , ’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مشهد</a:t>
            </a:r>
            <a:r>
              <a:rPr lang="en-US" dirty="0" smtClean="0"/>
              <a:t>’ , ’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تهران</a:t>
            </a:r>
            <a:r>
              <a:rPr lang="en-US" dirty="0" smtClean="0"/>
              <a:t>’)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مشخصات دانشجوياني که متولد تهران، مشهد يا تبريز نيستند.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WHERE city </a:t>
            </a:r>
            <a:r>
              <a:rPr lang="fa-IR" dirty="0" smtClean="0"/>
              <a:t> </a:t>
            </a:r>
            <a:r>
              <a:rPr lang="en-US" dirty="0" smtClean="0"/>
              <a:t>NOT IN (‘</a:t>
            </a:r>
            <a:r>
              <a:rPr lang="fa-IR" dirty="0" smtClean="0">
                <a:solidFill>
                  <a:srgbClr val="FF0000"/>
                </a:solidFill>
              </a:rPr>
              <a:t>تبريز</a:t>
            </a:r>
            <a:r>
              <a:rPr lang="en-US" dirty="0" smtClean="0"/>
              <a:t>’ , ’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مشهد</a:t>
            </a:r>
            <a:r>
              <a:rPr lang="en-US" dirty="0" smtClean="0"/>
              <a:t>’ , ’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تهران</a:t>
            </a:r>
            <a:r>
              <a:rPr lang="en-US" dirty="0" smtClean="0"/>
              <a:t>’)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مشخصات دانشجوياني که در دانشکده‌هاي بسطام تحصيل مي‌کنند.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fa-IR" dirty="0" smtClean="0"/>
              <a:t> </a:t>
            </a:r>
            <a:r>
              <a:rPr lang="en-US" dirty="0" err="1" smtClean="0"/>
              <a:t>clg</a:t>
            </a:r>
            <a:r>
              <a:rPr lang="en-US" dirty="0" smtClean="0"/>
              <a:t># </a:t>
            </a:r>
            <a:r>
              <a:rPr lang="fa-IR" dirty="0" smtClean="0"/>
              <a:t> </a:t>
            </a:r>
            <a:r>
              <a:rPr lang="en-US" dirty="0" smtClean="0"/>
              <a:t>IN</a:t>
            </a:r>
            <a:r>
              <a:rPr lang="fa-IR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fa-IR" dirty="0" smtClean="0"/>
              <a:t>  </a:t>
            </a:r>
            <a:r>
              <a:rPr lang="en-US" dirty="0" smtClean="0"/>
              <a:t>SELECT </a:t>
            </a:r>
            <a:r>
              <a:rPr lang="en-US" dirty="0" err="1" smtClean="0"/>
              <a:t>clg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fa-IR" dirty="0" smtClean="0"/>
              <a:t>					</a:t>
            </a:r>
            <a:r>
              <a:rPr lang="en-US" dirty="0" smtClean="0"/>
              <a:t>FROM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>
              <a:buNone/>
            </a:pPr>
            <a:r>
              <a:rPr lang="fa-IR" dirty="0" smtClean="0"/>
              <a:t>					</a:t>
            </a:r>
            <a:r>
              <a:rPr lang="en-US" dirty="0" smtClean="0"/>
              <a:t>WHERE city=‘</a:t>
            </a:r>
            <a:r>
              <a:rPr lang="fa-IR" dirty="0" smtClean="0">
                <a:solidFill>
                  <a:srgbClr val="C00000"/>
                </a:solidFill>
              </a:rPr>
              <a:t>بسطام</a:t>
            </a:r>
            <a:r>
              <a:rPr lang="en-US" dirty="0" smtClean="0"/>
              <a:t>’</a:t>
            </a:r>
            <a:r>
              <a:rPr lang="fa-IR" dirty="0" smtClean="0">
                <a:solidFill>
                  <a:srgbClr val="FF0000"/>
                </a:solidFill>
              </a:rPr>
              <a:t>(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Nested Query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935480"/>
            <a:ext cx="8501122" cy="438912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يک دستور </a:t>
            </a:r>
            <a:r>
              <a:rPr lang="en-US" sz="2400" dirty="0" smtClean="0"/>
              <a:t>select</a:t>
            </a:r>
            <a:r>
              <a:rPr lang="fa-IR" sz="2400" dirty="0" smtClean="0"/>
              <a:t> </a:t>
            </a:r>
            <a:r>
              <a:rPr lang="fa-IR" sz="2800" dirty="0" smtClean="0"/>
              <a:t>در داخل دستور </a:t>
            </a:r>
            <a:r>
              <a:rPr lang="en-US" sz="2400" dirty="0" smtClean="0"/>
              <a:t>select</a:t>
            </a:r>
            <a:r>
              <a:rPr lang="fa-IR" sz="2400" dirty="0" smtClean="0"/>
              <a:t> </a:t>
            </a:r>
            <a:r>
              <a:rPr lang="fa-IR" sz="2800" dirty="0" smtClean="0"/>
              <a:t>ديگر را </a:t>
            </a:r>
            <a:r>
              <a:rPr lang="en-US" sz="2800" dirty="0" smtClean="0">
                <a:solidFill>
                  <a:srgbClr val="FF0000"/>
                </a:solidFill>
              </a:rPr>
              <a:t> Nested Query</a:t>
            </a:r>
            <a:r>
              <a:rPr lang="fa-IR" sz="2800" dirty="0" smtClean="0"/>
              <a:t> مي‌ناميم.</a:t>
            </a:r>
          </a:p>
          <a:p>
            <a:pPr>
              <a:buFont typeface="Wingdings" pitchFamily="2" charset="2"/>
              <a:buChar char="v"/>
            </a:pPr>
            <a:r>
              <a:rPr lang="fa-IR" sz="2800" dirty="0" smtClean="0"/>
              <a:t>پرس و جوي </a:t>
            </a:r>
            <a:r>
              <a:rPr lang="fa-IR" sz="2800" dirty="0" smtClean="0">
                <a:solidFill>
                  <a:srgbClr val="FF0000"/>
                </a:solidFill>
              </a:rPr>
              <a:t>داخلي</a:t>
            </a:r>
            <a:r>
              <a:rPr lang="fa-IR" sz="2800" dirty="0" smtClean="0"/>
              <a:t> را پرس و جوي </a:t>
            </a:r>
            <a:r>
              <a:rPr lang="fa-IR" sz="2800" dirty="0" smtClean="0">
                <a:solidFill>
                  <a:srgbClr val="FF0000"/>
                </a:solidFill>
              </a:rPr>
              <a:t>فرزند</a:t>
            </a:r>
            <a:r>
              <a:rPr lang="fa-IR" sz="2800" dirty="0" smtClean="0"/>
              <a:t> مي‌ناميم. </a:t>
            </a:r>
            <a:r>
              <a:rPr lang="fa-IR" sz="1800" dirty="0" smtClean="0"/>
              <a:t>(مي‌تواند تا چند سطح تکرار شود.)</a:t>
            </a:r>
            <a:endParaRPr lang="fa-IR" sz="2800" dirty="0" smtClean="0"/>
          </a:p>
          <a:p>
            <a:pPr>
              <a:buFont typeface="Wingdings" pitchFamily="2" charset="2"/>
              <a:buChar char="v"/>
            </a:pPr>
            <a:r>
              <a:rPr lang="fa-IR" sz="2800" dirty="0" smtClean="0"/>
              <a:t>پرس و جوي </a:t>
            </a:r>
            <a:r>
              <a:rPr lang="fa-IR" sz="2800" dirty="0" smtClean="0">
                <a:solidFill>
                  <a:srgbClr val="C00000"/>
                </a:solidFill>
              </a:rPr>
              <a:t>خارجي</a:t>
            </a:r>
            <a:r>
              <a:rPr lang="fa-IR" sz="2800" dirty="0" smtClean="0"/>
              <a:t> را پرس و جوي </a:t>
            </a:r>
            <a:r>
              <a:rPr lang="fa-IR" sz="2800" dirty="0" smtClean="0">
                <a:solidFill>
                  <a:srgbClr val="C00000"/>
                </a:solidFill>
              </a:rPr>
              <a:t>مادر</a:t>
            </a:r>
            <a:r>
              <a:rPr lang="fa-IR" sz="2800" dirty="0" smtClean="0"/>
              <a:t> مي‌ناميم.</a:t>
            </a:r>
          </a:p>
          <a:p>
            <a:endParaRPr lang="fa-IR" sz="2800" dirty="0" smtClean="0"/>
          </a:p>
          <a:p>
            <a:r>
              <a:rPr lang="fa-IR" sz="2800" dirty="0" smtClean="0"/>
              <a:t>دو نوع پرس و جوي فرزندي داريم:</a:t>
            </a:r>
          </a:p>
          <a:p>
            <a:pPr>
              <a:buFont typeface="Wingdings" pitchFamily="2" charset="2"/>
              <a:buChar char="Ø"/>
            </a:pPr>
            <a:r>
              <a:rPr lang="fa-IR" sz="2800" dirty="0" smtClean="0">
                <a:solidFill>
                  <a:srgbClr val="FF0000"/>
                </a:solidFill>
              </a:rPr>
              <a:t>مستقل</a:t>
            </a:r>
            <a:r>
              <a:rPr lang="fa-IR" sz="2800" dirty="0" smtClean="0"/>
              <a:t>: </a:t>
            </a:r>
            <a:r>
              <a:rPr lang="fa-IR" sz="2600" dirty="0" smtClean="0"/>
              <a:t>زير پرس و جويي که هيچ ارجايي به پرس و جوي مادر نداشته باشد.</a:t>
            </a:r>
          </a:p>
          <a:p>
            <a:pPr>
              <a:buFont typeface="Wingdings" pitchFamily="2" charset="2"/>
              <a:buChar char="Ø"/>
            </a:pPr>
            <a:r>
              <a:rPr lang="fa-IR" sz="2800" dirty="0" smtClean="0">
                <a:solidFill>
                  <a:srgbClr val="FF0000"/>
                </a:solidFill>
              </a:rPr>
              <a:t>وابسته</a:t>
            </a:r>
            <a:r>
              <a:rPr lang="fa-IR" sz="2800" dirty="0" smtClean="0"/>
              <a:t>: </a:t>
            </a:r>
            <a:r>
              <a:rPr lang="fa-IR" sz="2600" dirty="0" smtClean="0"/>
              <a:t>زير پرس و جويي که حداقل يک ارجاع به پرس و جوي مادر داشته باشد.</a:t>
            </a:r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دامنه‌هاي شناخته شده در </a:t>
            </a:r>
            <a:r>
              <a:rPr lang="en-US" dirty="0" smtClean="0"/>
              <a:t>SQL</a:t>
            </a:r>
            <a:r>
              <a:rPr lang="fa-IR" dirty="0" smtClean="0"/>
              <a:t> ‌استاندارد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 rtl="0"/>
            <a:r>
              <a:rPr lang="en-US" dirty="0" err="1" smtClean="0"/>
              <a:t>Smallint</a:t>
            </a:r>
            <a:r>
              <a:rPr lang="en-US" dirty="0" smtClean="0"/>
              <a:t> </a:t>
            </a:r>
            <a:r>
              <a:rPr lang="fa-IR" dirty="0" smtClean="0"/>
              <a:t>عدد صحيح کوچکتر از 32768- تا 32767    </a:t>
            </a:r>
            <a:endParaRPr lang="en-US" dirty="0" smtClean="0"/>
          </a:p>
          <a:p>
            <a:pPr algn="l" rtl="0"/>
            <a:r>
              <a:rPr lang="en-US" dirty="0" smtClean="0"/>
              <a:t>Integer</a:t>
            </a:r>
            <a:r>
              <a:rPr lang="fa-IR" dirty="0" smtClean="0"/>
              <a:t> عدد صحيح تا 10 رقم        </a:t>
            </a:r>
            <a:endParaRPr lang="en-US" dirty="0" smtClean="0"/>
          </a:p>
          <a:p>
            <a:pPr algn="l" rtl="0"/>
            <a:r>
              <a:rPr lang="en-US" dirty="0" smtClean="0"/>
              <a:t>Numeric (</a:t>
            </a:r>
            <a:r>
              <a:rPr lang="en-US" dirty="0" err="1" smtClean="0"/>
              <a:t>p,q</a:t>
            </a:r>
            <a:r>
              <a:rPr lang="en-US" dirty="0" smtClean="0"/>
              <a:t>)</a:t>
            </a:r>
            <a:r>
              <a:rPr lang="fa-IR" dirty="0" smtClean="0"/>
              <a:t> عدد حقيقي 19 رقم   </a:t>
            </a:r>
            <a:endParaRPr lang="en-US" dirty="0" smtClean="0"/>
          </a:p>
          <a:p>
            <a:pPr algn="l">
              <a:buNone/>
            </a:pPr>
            <a:r>
              <a:rPr lang="fa-IR" dirty="0" smtClean="0"/>
              <a:t>عدد حقيقي کوچک شامل </a:t>
            </a:r>
            <a:r>
              <a:rPr lang="en-US" dirty="0" smtClean="0"/>
              <a:t>m</a:t>
            </a:r>
            <a:r>
              <a:rPr lang="fa-IR" dirty="0" smtClean="0"/>
              <a:t>رقم اعشار و </a:t>
            </a:r>
            <a:r>
              <a:rPr lang="en-US" dirty="0" smtClean="0"/>
              <a:t>n-1</a:t>
            </a:r>
            <a:r>
              <a:rPr lang="fa-IR" dirty="0" smtClean="0"/>
              <a:t>‌رقم صحيح    </a:t>
            </a:r>
            <a:r>
              <a:rPr lang="en-US" dirty="0" smtClean="0"/>
              <a:t>Decimal (</a:t>
            </a:r>
            <a:r>
              <a:rPr lang="en-US" dirty="0" err="1" smtClean="0"/>
              <a:t>n,m</a:t>
            </a:r>
            <a:r>
              <a:rPr lang="en-US" dirty="0" smtClean="0"/>
              <a:t>)</a:t>
            </a:r>
            <a:r>
              <a:rPr lang="fa-IR" dirty="0" smtClean="0"/>
              <a:t> </a:t>
            </a:r>
            <a:endParaRPr lang="en-US" dirty="0" smtClean="0"/>
          </a:p>
          <a:p>
            <a:pPr algn="l" rtl="0"/>
            <a:r>
              <a:rPr lang="en-US" dirty="0" smtClean="0"/>
              <a:t>Float</a:t>
            </a:r>
            <a:r>
              <a:rPr lang="fa-IR" dirty="0" smtClean="0"/>
              <a:t> عدد حقيقي با نقطه شناور تا 19 رقم       </a:t>
            </a:r>
            <a:endParaRPr lang="en-US" dirty="0" smtClean="0"/>
          </a:p>
          <a:p>
            <a:pPr algn="l" rtl="0"/>
            <a:r>
              <a:rPr lang="en-US" dirty="0" smtClean="0"/>
              <a:t>Char (n)</a:t>
            </a:r>
            <a:r>
              <a:rPr lang="fa-IR" dirty="0" smtClean="0"/>
              <a:t> کاراکتر با طول 1 تا 254     </a:t>
            </a:r>
            <a:endParaRPr lang="en-US" dirty="0" smtClean="0"/>
          </a:p>
          <a:p>
            <a:pPr algn="l">
              <a:buNone/>
            </a:pPr>
            <a:r>
              <a:rPr lang="fa-IR" dirty="0" smtClean="0"/>
              <a:t>تاريخ با فرمت  روز</a:t>
            </a:r>
            <a:r>
              <a:rPr lang="en-US" dirty="0" smtClean="0"/>
              <a:t>/</a:t>
            </a:r>
            <a:r>
              <a:rPr lang="fa-IR" dirty="0" smtClean="0"/>
              <a:t>ماه</a:t>
            </a:r>
            <a:r>
              <a:rPr lang="en-US" dirty="0" smtClean="0"/>
              <a:t>/</a:t>
            </a:r>
            <a:r>
              <a:rPr lang="fa-IR" dirty="0" smtClean="0"/>
              <a:t>سال       </a:t>
            </a:r>
            <a:r>
              <a:rPr lang="en-US" dirty="0" smtClean="0"/>
              <a:t>Date</a:t>
            </a:r>
            <a:r>
              <a:rPr lang="fa-IR" dirty="0" smtClean="0"/>
              <a:t> </a:t>
            </a:r>
            <a:endParaRPr lang="en-US" dirty="0" smtClean="0"/>
          </a:p>
          <a:p>
            <a:pPr algn="l" rtl="0"/>
            <a:r>
              <a:rPr lang="en-US" dirty="0" smtClean="0"/>
              <a:t>Time</a:t>
            </a:r>
            <a:r>
              <a:rPr lang="fa-IR" dirty="0" smtClean="0"/>
              <a:t>  زمان تا هزارم ثانيه       </a:t>
            </a:r>
            <a:endParaRPr lang="en-US" dirty="0" smtClean="0"/>
          </a:p>
          <a:p>
            <a:pPr algn="l" rtl="0"/>
            <a:r>
              <a:rPr lang="en-US" dirty="0" smtClean="0"/>
              <a:t>Logical</a:t>
            </a:r>
            <a:r>
              <a:rPr lang="fa-IR" dirty="0" smtClean="0"/>
              <a:t> (درست و نادرست)    </a:t>
            </a:r>
            <a:endParaRPr lang="en-US" dirty="0" smtClean="0"/>
          </a:p>
          <a:p>
            <a:pPr algn="l" rtl="0"/>
            <a:r>
              <a:rPr lang="en-US" dirty="0" smtClean="0"/>
              <a:t>Bit (n)</a:t>
            </a:r>
            <a:r>
              <a:rPr lang="fa-IR" dirty="0" smtClean="0"/>
              <a:t>   اعداد مبناي 2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حوزه اعتبار اسامي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a-IR" dirty="0" smtClean="0"/>
              <a:t>اسامي پرس و جوي مادر در زير پرس و جو معتبر است.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اسامي پرس و جوي فرزند در پرس و جوي مادر فاقد اعتبار است.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ارجاعات و اسامي به نزديک‌ترين محل تفسير مي‌شوند.</a:t>
            </a:r>
          </a:p>
          <a:p>
            <a:endParaRPr lang="fa-I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نحوه اجراي زير پرس و جوها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زير پرس و جو </a:t>
            </a:r>
            <a:r>
              <a:rPr lang="fa-IR" dirty="0" smtClean="0">
                <a:solidFill>
                  <a:srgbClr val="C00000"/>
                </a:solidFill>
              </a:rPr>
              <a:t>مستقل</a:t>
            </a:r>
            <a:r>
              <a:rPr lang="fa-IR" dirty="0" smtClean="0"/>
              <a:t> باشد، در اين‌صورت زير پرس و جو </a:t>
            </a:r>
            <a:r>
              <a:rPr lang="fa-IR" dirty="0" smtClean="0">
                <a:solidFill>
                  <a:srgbClr val="C00000"/>
                </a:solidFill>
              </a:rPr>
              <a:t>فقط يکبار </a:t>
            </a:r>
            <a:r>
              <a:rPr lang="fa-IR" dirty="0" smtClean="0"/>
              <a:t>در ابتدا اجرا شده و نتايج در يک جدول مياني ذخيره مي‌گردد و هر جا که نتايج زير پرس و جو مورد نياز باشد از جدول مياني استخراج مي‌گردد.</a:t>
            </a:r>
          </a:p>
          <a:p>
            <a:endParaRPr lang="fa-IR" dirty="0" smtClean="0"/>
          </a:p>
          <a:p>
            <a:r>
              <a:rPr lang="fa-IR" dirty="0" smtClean="0"/>
              <a:t> اگر زير پرس و جو </a:t>
            </a:r>
            <a:r>
              <a:rPr lang="fa-IR" dirty="0" smtClean="0">
                <a:solidFill>
                  <a:srgbClr val="C00000"/>
                </a:solidFill>
              </a:rPr>
              <a:t>وابسته</a:t>
            </a:r>
            <a:r>
              <a:rPr lang="fa-IR" dirty="0" smtClean="0"/>
              <a:t> باشد، آنگاه به ازاي هر سطر از پرس و جوي مادر، زير پرس و جو يکبار اجرا مي‌گردد.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C00000"/>
                </a:solidFill>
              </a:rPr>
              <a:t>مثال</a:t>
            </a:r>
            <a:r>
              <a:rPr lang="fa-IR" sz="2800" dirty="0" smtClean="0"/>
              <a:t>: مشخصات دانشجوياني که در محل تولدشان تحصيل مي‌کنند.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clg</a:t>
            </a:r>
            <a:r>
              <a:rPr lang="en-US" dirty="0" smtClean="0"/>
              <a:t># IN(SELECT </a:t>
            </a:r>
            <a:r>
              <a:rPr lang="en-US" dirty="0" err="1" smtClean="0"/>
              <a:t>clg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fa-IR" dirty="0" smtClean="0"/>
              <a:t>	 			  </a:t>
            </a:r>
            <a:r>
              <a:rPr lang="en-US" dirty="0" smtClean="0"/>
              <a:t>FROM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>
              <a:buNone/>
            </a:pPr>
            <a:r>
              <a:rPr lang="fa-IR" dirty="0" smtClean="0"/>
              <a:t>				  </a:t>
            </a:r>
            <a:r>
              <a:rPr lang="en-US" dirty="0" smtClean="0"/>
              <a:t>WHERE </a:t>
            </a:r>
            <a:r>
              <a:rPr lang="en-US" dirty="0" err="1" smtClean="0"/>
              <a:t>clg</a:t>
            </a:r>
            <a:r>
              <a:rPr lang="en-US" dirty="0" smtClean="0"/>
              <a:t>. city =stud. </a:t>
            </a:r>
            <a:r>
              <a:rPr lang="en-US" smtClean="0"/>
              <a:t>city)</a:t>
            </a:r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C00000"/>
                </a:solidFill>
              </a:rPr>
              <a:t>مثال</a:t>
            </a:r>
            <a:r>
              <a:rPr lang="fa-IR" sz="2400" dirty="0" smtClean="0"/>
              <a:t>: مشخصات دانشجوياني که در يکي از دانشکده‌هاي واقع در شهر تهران تحصيل مي‌نمايند.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FROM  stud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fa-IR" dirty="0" smtClean="0"/>
              <a:t> </a:t>
            </a:r>
            <a:r>
              <a:rPr lang="en-US" dirty="0" err="1" smtClean="0"/>
              <a:t>clg</a:t>
            </a:r>
            <a:r>
              <a:rPr lang="en-US" dirty="0" smtClean="0"/>
              <a:t>#  IN  ( SELECT </a:t>
            </a:r>
            <a:r>
              <a:rPr lang="en-US" dirty="0" err="1" smtClean="0"/>
              <a:t>clg</a:t>
            </a:r>
            <a:r>
              <a:rPr lang="fa-IR" dirty="0" smtClean="0"/>
              <a:t>#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					FROM 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					WHERE  city=‘</a:t>
            </a:r>
            <a:r>
              <a:rPr lang="fa-IR" dirty="0" smtClean="0">
                <a:solidFill>
                  <a:srgbClr val="C00000"/>
                </a:solidFill>
              </a:rPr>
              <a:t>تهران</a:t>
            </a:r>
            <a:r>
              <a:rPr lang="en-US" dirty="0" smtClean="0"/>
              <a:t>’)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توابع محاسباتي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a-IR" dirty="0" smtClean="0"/>
              <a:t>توابع محاسباتي عبارتند از:</a:t>
            </a:r>
          </a:p>
          <a:p>
            <a:pPr algn="l" rtl="0">
              <a:lnSpc>
                <a:spcPct val="150000"/>
              </a:lnSpc>
              <a:buNone/>
            </a:pPr>
            <a:r>
              <a:rPr lang="en-US" sz="2800" dirty="0" smtClean="0"/>
              <a:t>COUNT,MIN,MAX,AVG, SUM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dirty="0" smtClean="0"/>
              <a:t>همه توابع غير از </a:t>
            </a:r>
            <a:r>
              <a:rPr lang="en-US" dirty="0" smtClean="0"/>
              <a:t>count(*)</a:t>
            </a:r>
            <a:r>
              <a:rPr lang="fa-IR" smtClean="0"/>
              <a:t> مقادير </a:t>
            </a:r>
            <a:r>
              <a:rPr lang="en-US" sz="2800" dirty="0" smtClean="0"/>
              <a:t>NULL</a:t>
            </a:r>
            <a:r>
              <a:rPr lang="fa-IR" sz="2800" dirty="0" smtClean="0"/>
              <a:t> </a:t>
            </a:r>
            <a:r>
              <a:rPr lang="fa-IR" dirty="0" smtClean="0"/>
              <a:t>را ناديده مي‌گيرند.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dirty="0" smtClean="0"/>
              <a:t>در صورت لزوم با استفاده از </a:t>
            </a:r>
            <a:r>
              <a:rPr lang="en-US" sz="2800" dirty="0" smtClean="0"/>
              <a:t>DISTINCT</a:t>
            </a:r>
            <a:r>
              <a:rPr lang="fa-IR" sz="2800" dirty="0" smtClean="0"/>
              <a:t> </a:t>
            </a:r>
            <a:r>
              <a:rPr lang="fa-IR" dirty="0" smtClean="0"/>
              <a:t>مقادير تکراري را حذف مي‌نماييم.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dirty="0" smtClean="0"/>
              <a:t>مقادير تکراري براي </a:t>
            </a:r>
            <a:r>
              <a:rPr lang="en-US" sz="2800" dirty="0" smtClean="0"/>
              <a:t>MIN</a:t>
            </a:r>
            <a:r>
              <a:rPr lang="fa-IR" sz="2800" dirty="0" smtClean="0"/>
              <a:t> </a:t>
            </a:r>
            <a:r>
              <a:rPr lang="fa-IR" dirty="0" smtClean="0"/>
              <a:t>و </a:t>
            </a:r>
            <a:r>
              <a:rPr lang="en-US" sz="2800" dirty="0" smtClean="0"/>
              <a:t>MAX</a:t>
            </a:r>
            <a:r>
              <a:rPr lang="fa-IR" sz="2800" dirty="0" smtClean="0"/>
              <a:t> </a:t>
            </a:r>
            <a:r>
              <a:rPr lang="fa-IR" dirty="0" smtClean="0"/>
              <a:t>تأثيري ندارند.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تعداد دانشجوياني که معدل الف دارند؟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COUNT(S#)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stud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&gt;=17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تعداد کل درس‌ها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 COUNT(*)</a:t>
            </a:r>
          </a:p>
          <a:p>
            <a:pPr algn="l" rtl="0">
              <a:buNone/>
            </a:pPr>
            <a:r>
              <a:rPr lang="en-US" dirty="0" smtClean="0"/>
              <a:t>FROM  </a:t>
            </a:r>
            <a:r>
              <a:rPr lang="en-US" dirty="0" err="1" smtClean="0"/>
              <a:t>crs</a:t>
            </a:r>
            <a:endParaRPr lang="en-US" dirty="0" smtClean="0"/>
          </a:p>
          <a:p>
            <a:pPr algn="l" rtl="0">
              <a:buNone/>
            </a:pPr>
            <a:endParaRPr lang="en-US" dirty="0" smtClean="0"/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مثال</a:t>
            </a:r>
            <a:r>
              <a:rPr lang="fa-IR" dirty="0" smtClean="0"/>
              <a:t>: تعداد تخصص‌هاي موجود؟</a:t>
            </a:r>
          </a:p>
          <a:p>
            <a:pPr algn="l" rtl="0">
              <a:buNone/>
            </a:pPr>
            <a:r>
              <a:rPr lang="en-US" dirty="0" smtClean="0"/>
              <a:t>SELECT  COUNT( DISTINCT  </a:t>
            </a:r>
            <a:r>
              <a:rPr lang="en-US" dirty="0" err="1" smtClean="0"/>
              <a:t>esp</a:t>
            </a:r>
            <a:r>
              <a:rPr lang="en-US" dirty="0" smtClean="0"/>
              <a:t>)</a:t>
            </a:r>
          </a:p>
          <a:p>
            <a:pPr algn="l" rtl="0">
              <a:buNone/>
            </a:pPr>
            <a:r>
              <a:rPr lang="en-US" dirty="0" smtClean="0"/>
              <a:t>FROM  </a:t>
            </a:r>
            <a:r>
              <a:rPr lang="en-US" dirty="0" err="1" smtClean="0"/>
              <a:t>prof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دروسي که در بيش از 5 گروه ارايه شده‌اند.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c#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 sec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COUNT(sec#)&gt;5</a:t>
            </a:r>
          </a:p>
          <a:p>
            <a:pPr algn="l" rtl="0">
              <a:buNone/>
            </a:pPr>
            <a:endParaRPr lang="en-US" dirty="0" smtClean="0">
              <a:latin typeface="Times New Roman" pitchFamily="18" charset="0"/>
              <a:cs typeface="B Shiraz" pitchFamily="2" charset="-78"/>
            </a:endParaRPr>
          </a:p>
          <a:p>
            <a:pPr algn="r">
              <a:buNone/>
            </a:pPr>
            <a:r>
              <a:rPr lang="fa-IR" sz="2400" dirty="0" smtClean="0">
                <a:solidFill>
                  <a:srgbClr val="FF0000"/>
                </a:solidFill>
                <a:latin typeface="Times New Roman" pitchFamily="18" charset="0"/>
                <a:cs typeface="B Nazanin Outline" panose="00000400000000000000" pitchFamily="2" charset="-78"/>
              </a:rPr>
              <a:t>نکته</a:t>
            </a:r>
            <a:r>
              <a:rPr lang="fa-IR" sz="2400" dirty="0" smtClean="0">
                <a:latin typeface="Times New Roman" pitchFamily="18" charset="0"/>
                <a:cs typeface="B Nazanin Outline" panose="00000400000000000000" pitchFamily="2" charset="-78"/>
              </a:rPr>
              <a:t>: استفاده از توابع محاسباتي در </a:t>
            </a:r>
            <a:r>
              <a:rPr lang="en-US" sz="2400" dirty="0" smtClean="0">
                <a:latin typeface="Times New Roman" pitchFamily="18" charset="0"/>
                <a:cs typeface="B Nazanin Outline" panose="00000400000000000000" pitchFamily="2" charset="-78"/>
              </a:rPr>
              <a:t>where</a:t>
            </a:r>
            <a:r>
              <a:rPr lang="fa-IR" sz="2400" dirty="0" smtClean="0">
                <a:latin typeface="Times New Roman" pitchFamily="18" charset="0"/>
                <a:cs typeface="B Nazanin Outline" panose="00000400000000000000" pitchFamily="2" charset="-78"/>
              </a:rPr>
              <a:t> غيرمجاز است.</a:t>
            </a:r>
            <a:endParaRPr lang="en-US" sz="2400" dirty="0">
              <a:latin typeface="Times New Roman" pitchFamily="18" charset="0"/>
              <a:cs typeface="B Nazanin Outline" panose="00000400000000000000" pitchFamily="2" charset="-78"/>
            </a:endParaRPr>
          </a:p>
        </p:txBody>
      </p:sp>
      <p:sp>
        <p:nvSpPr>
          <p:cNvPr id="4" name="Multiply 3"/>
          <p:cNvSpPr/>
          <p:nvPr/>
        </p:nvSpPr>
        <p:spPr>
          <a:xfrm>
            <a:off x="1142976" y="1428736"/>
            <a:ext cx="2500330" cy="2714644"/>
          </a:xfrm>
          <a:prstGeom prst="mathMultiply">
            <a:avLst/>
          </a:prstGeom>
          <a:gradFill flip="none" rotWithShape="1">
            <a:gsLst>
              <a:gs pos="51000">
                <a:srgbClr val="FF0000">
                  <a:alpha val="68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FF0000">
                <a:alpha val="64000"/>
              </a:srgbClr>
            </a:solidFill>
          </a:ln>
          <a:effectLst>
            <a:outerShdw blurRad="50800" dist="50800" dir="5400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eptagon 5">
            <a:hlinkClick r:id="rId2" action="ppaction://hlinkpres?slideindex=1&amp;slidetitle="/>
          </p:cNvPr>
          <p:cNvSpPr/>
          <p:nvPr/>
        </p:nvSpPr>
        <p:spPr>
          <a:xfrm>
            <a:off x="1071538" y="5643578"/>
            <a:ext cx="500066" cy="428628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حداقل معدل دانشجويان.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MIN(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stud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معدل شاگرد اول دانشکده کامپيوتر.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MAX(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stud,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stud.clg#=clg.clg#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‘</a:t>
            </a:r>
            <a:r>
              <a:rPr lang="fa-IR" sz="2800" dirty="0" smtClean="0">
                <a:solidFill>
                  <a:srgbClr val="FF0000"/>
                </a:solidFill>
                <a:latin typeface="+mj-lt"/>
                <a:ea typeface="+mj-ea"/>
                <a:cs typeface="B Traffic" pitchFamily="2" charset="-78"/>
              </a:rPr>
              <a:t>کامپيوتر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دامنه جديد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/>
            <a:r>
              <a:rPr lang="en-US" dirty="0" smtClean="0"/>
              <a:t>CREATE DOMAIN name type</a:t>
            </a:r>
          </a:p>
          <a:p>
            <a:pPr algn="l" rtl="0">
              <a:buNone/>
            </a:pPr>
            <a:r>
              <a:rPr lang="en-US" dirty="0" smtClean="0"/>
              <a:t>     [DEFAULT]</a:t>
            </a:r>
          </a:p>
          <a:p>
            <a:pPr algn="l" rtl="0">
              <a:buNone/>
            </a:pPr>
            <a:r>
              <a:rPr lang="en-US" dirty="0" smtClean="0"/>
              <a:t>     [CONSTRAINT]</a:t>
            </a:r>
          </a:p>
          <a:p>
            <a:pPr algn="l" rtl="0">
              <a:buNone/>
            </a:pPr>
            <a:r>
              <a:rPr lang="en-US" dirty="0" smtClean="0"/>
              <a:t>     CHECK(…)</a:t>
            </a:r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fa-IR" sz="2800" dirty="0" smtClean="0">
                <a:solidFill>
                  <a:srgbClr val="C00000"/>
                </a:solidFill>
              </a:rPr>
              <a:t>مثال</a:t>
            </a:r>
            <a:r>
              <a:rPr lang="fa-IR" sz="2800" dirty="0" smtClean="0"/>
              <a:t>:	</a:t>
            </a:r>
            <a:r>
              <a:rPr lang="en-US" sz="2800" dirty="0" smtClean="0"/>
              <a:t>	</a:t>
            </a:r>
            <a:r>
              <a:rPr lang="fa-IR" sz="2800" dirty="0" smtClean="0"/>
              <a:t>	</a:t>
            </a:r>
            <a:r>
              <a:rPr lang="en-US" sz="2800" dirty="0" smtClean="0"/>
              <a:t>CREATE DOMAIN season CHAR(8)</a:t>
            </a:r>
          </a:p>
          <a:p>
            <a:pPr algn="l" rtl="0">
              <a:buNone/>
            </a:pPr>
            <a:r>
              <a:rPr lang="en-US" sz="2800" dirty="0" smtClean="0"/>
              <a:t>		DEFAULT ‘BAHAR’</a:t>
            </a:r>
          </a:p>
          <a:p>
            <a:pPr algn="l" rtl="0">
              <a:buNone/>
            </a:pPr>
            <a:r>
              <a:rPr lang="en-US" sz="2800" dirty="0" smtClean="0"/>
              <a:t>		CONSTRAINT  IRANIAN</a:t>
            </a:r>
          </a:p>
          <a:p>
            <a:pPr algn="l" rtl="0">
              <a:buNone/>
            </a:pPr>
            <a:r>
              <a:rPr lang="en-US" sz="2800" dirty="0" smtClean="0"/>
              <a:t>		CHECK (VALUE IN ‘</a:t>
            </a:r>
            <a:r>
              <a:rPr lang="en-US" sz="2800" dirty="0" err="1" smtClean="0"/>
              <a:t>Bahar</a:t>
            </a:r>
            <a:r>
              <a:rPr lang="en-US" sz="2800" dirty="0" smtClean="0"/>
              <a:t>’ , ‘</a:t>
            </a:r>
            <a:r>
              <a:rPr lang="en-US" sz="2800" dirty="0" err="1" smtClean="0"/>
              <a:t>Tabestan</a:t>
            </a:r>
            <a:r>
              <a:rPr lang="en-US" sz="2800" dirty="0" smtClean="0"/>
              <a:t>’ , ‘</a:t>
            </a:r>
            <a:r>
              <a:rPr lang="en-US" sz="2800" dirty="0" err="1" smtClean="0"/>
              <a:t>Paeez</a:t>
            </a:r>
            <a:r>
              <a:rPr lang="en-US" sz="2800" dirty="0" smtClean="0"/>
              <a:t>’ , 	‘</a:t>
            </a:r>
            <a:r>
              <a:rPr lang="en-US" sz="2800" dirty="0" err="1" smtClean="0"/>
              <a:t>Zemestan</a:t>
            </a:r>
            <a:r>
              <a:rPr lang="en-US" sz="2800" dirty="0" smtClean="0"/>
              <a:t>’);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معدل شاگرد اول دانشکده کامپيوتر.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MAX(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stud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 in (SELECT clg.clg#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    FROM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    WHERE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‘</a:t>
            </a:r>
            <a:r>
              <a:rPr lang="fa-IR" sz="2800" dirty="0" smtClean="0">
                <a:solidFill>
                  <a:srgbClr val="FF0000"/>
                </a:solidFill>
                <a:latin typeface="+mj-lt"/>
                <a:ea typeface="+mj-ea"/>
                <a:cs typeface="B Traffic" pitchFamily="2" charset="-78"/>
              </a:rPr>
              <a:t>کامپيوتر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مشخصات شاگرد اول دانشکده کامپيوتر.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stud.*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stud,clg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SELECT  MAX(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	FROM stud</a:t>
            </a:r>
          </a:p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	WHERE  stud.clg#=clg.clg#)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 clg.clg#=stud.clg#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clgname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‘</a:t>
            </a:r>
            <a:r>
              <a:rPr lang="fa-IR" sz="2800" dirty="0" smtClean="0">
                <a:solidFill>
                  <a:srgbClr val="FF0000"/>
                </a:solidFill>
                <a:latin typeface="+mj-lt"/>
                <a:ea typeface="+mj-ea"/>
                <a:cs typeface="B Traffic" pitchFamily="2" charset="-78"/>
              </a:rPr>
              <a:t>کامپيوتر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معدل ترم گذشته دانشجويي به نام هاشم نسب.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sum(unit*score)/sum(unit)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stud,sec,crs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stud.s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sec.s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And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sec.c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crs.c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And term=951 </a:t>
            </a:r>
            <a:endParaRPr lang="fa-IR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=‘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</a:rPr>
              <a:t>هاشم نسب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score is not null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دانشجوياني که معدل آنها از ميانگين </a:t>
            </a:r>
            <a:r>
              <a:rPr lang="fa-IR" sz="2400" smtClean="0"/>
              <a:t>همه معدل‌ها، بيشتر </a:t>
            </a:r>
            <a:r>
              <a:rPr lang="fa-IR" sz="2400" dirty="0" smtClean="0"/>
              <a:t>است.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 stud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&gt;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SELECT  AVG(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None/>
            </a:pPr>
            <a:r>
              <a:rPr lang="fa-IR" sz="24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fa-I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stud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پرس و جويي بنويسيد که با اجراي آن در ابتداي هر ترم، معدل کل تمام دانشجويان به روز شود.</a:t>
            </a:r>
          </a:p>
          <a:p>
            <a:endParaRPr lang="fa-I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گروه بندي داده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4389120"/>
          </a:xfrm>
        </p:spPr>
        <p:txBody>
          <a:bodyPr/>
          <a:lstStyle/>
          <a:p>
            <a:r>
              <a:rPr lang="fa-IR" dirty="0" smtClean="0"/>
              <a:t>دستور:</a:t>
            </a:r>
          </a:p>
          <a:p>
            <a:pPr algn="l" rtl="0"/>
            <a:r>
              <a:rPr lang="en-US" sz="2800" dirty="0" smtClean="0"/>
              <a:t>GROUP  BY</a:t>
            </a:r>
            <a:endParaRPr lang="en-US" dirty="0" smtClean="0"/>
          </a:p>
          <a:p>
            <a:pPr algn="r"/>
            <a:endParaRPr lang="fa-IR" dirty="0" smtClean="0"/>
          </a:p>
          <a:p>
            <a:pPr algn="r"/>
            <a:r>
              <a:rPr lang="fa-IR" dirty="0" smtClean="0"/>
              <a:t>محل قرارگيري دستور گروه</a:t>
            </a:r>
            <a:r>
              <a:rPr lang="en-US" dirty="0" smtClean="0"/>
              <a:t> </a:t>
            </a:r>
            <a:r>
              <a:rPr lang="fa-IR" dirty="0" smtClean="0"/>
              <a:t>بندي:</a:t>
            </a:r>
          </a:p>
          <a:p>
            <a:pPr algn="r">
              <a:buNone/>
            </a:pPr>
            <a:r>
              <a:rPr lang="en-US" sz="2800" dirty="0" smtClean="0"/>
              <a:t>GROUP BY</a:t>
            </a:r>
            <a:r>
              <a:rPr lang="fa-IR" dirty="0" smtClean="0"/>
              <a:t> بعد از </a:t>
            </a:r>
            <a:r>
              <a:rPr lang="en-US" sz="2800" dirty="0" smtClean="0"/>
              <a:t>WHERE</a:t>
            </a:r>
            <a:r>
              <a:rPr lang="fa-IR" dirty="0" smtClean="0"/>
              <a:t> و قبل از </a:t>
            </a:r>
            <a:r>
              <a:rPr lang="en-US" sz="2800" dirty="0" smtClean="0"/>
              <a:t>ORDER BY</a:t>
            </a:r>
            <a:r>
              <a:rPr lang="fa-IR" sz="2800" dirty="0" smtClean="0"/>
              <a:t> </a:t>
            </a:r>
            <a:r>
              <a:rPr lang="fa-IR" dirty="0" smtClean="0"/>
              <a:t>قرار مي‌گيرد.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FF0000"/>
                </a:solidFill>
              </a:rPr>
              <a:t>نکات گروهبندي: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صفتي که گروه‌بندي روي آن انجام مي‌شود بايد در خروجي </a:t>
            </a:r>
            <a:r>
              <a:rPr lang="en-US" dirty="0" smtClean="0"/>
              <a:t>SELECT</a:t>
            </a:r>
            <a:r>
              <a:rPr lang="fa-IR" dirty="0" smtClean="0"/>
              <a:t> بيايد.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غير از صفات گروه‌بندي شده ساير صفات خروجي بايد با يکي از توابع محاسباتي همراه شوند.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براي هر صفت گروه‌بندي شده فقط يک مقدار در خروجي ظاهر مي‌شود.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معدل شاگرد اول هر يک از دانشکده‌ها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clg#,max</a:t>
            </a:r>
            <a:r>
              <a:rPr lang="en-US" dirty="0" smtClean="0"/>
              <a:t>(</a:t>
            </a:r>
            <a:r>
              <a:rPr lang="en-US" dirty="0" err="1" smtClean="0"/>
              <a:t>avg</a:t>
            </a:r>
            <a:r>
              <a:rPr lang="en-US" dirty="0" smtClean="0"/>
              <a:t>)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group by </a:t>
            </a:r>
            <a:r>
              <a:rPr lang="en-US" dirty="0" err="1" smtClean="0"/>
              <a:t>clg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572560" cy="918418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تعداد دانشجويان، بيشترين و کمترين معدل دانشجويان هر يک از دانشکده‌ها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clg</a:t>
            </a:r>
            <a:r>
              <a:rPr lang="en-US" dirty="0" smtClean="0"/>
              <a:t>#, count(s#), max(</a:t>
            </a:r>
            <a:r>
              <a:rPr lang="en-US" dirty="0" err="1" smtClean="0"/>
              <a:t>avg</a:t>
            </a:r>
            <a:r>
              <a:rPr lang="en-US" dirty="0" smtClean="0"/>
              <a:t>), min(</a:t>
            </a:r>
            <a:r>
              <a:rPr lang="en-US" dirty="0" err="1" smtClean="0"/>
              <a:t>avg</a:t>
            </a:r>
            <a:r>
              <a:rPr lang="en-US" dirty="0" smtClean="0"/>
              <a:t>)</a:t>
            </a:r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group by </a:t>
            </a:r>
            <a:r>
              <a:rPr lang="en-US" dirty="0" err="1" smtClean="0"/>
              <a:t>clg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FF0000"/>
                </a:solidFill>
              </a:rPr>
              <a:t>شرط در گروه‌بندي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روي گروه‌ها نيز مي‌توان شرط گذاشت، اينکار با استفاده از دستور </a:t>
            </a:r>
            <a:r>
              <a:rPr lang="en-US" dirty="0" smtClean="0"/>
              <a:t>having</a:t>
            </a:r>
            <a:r>
              <a:rPr lang="fa-IR" dirty="0" smtClean="0"/>
              <a:t> انجام مي‌گيرد.</a:t>
            </a:r>
          </a:p>
          <a:p>
            <a:r>
              <a:rPr lang="en-US" dirty="0" smtClean="0"/>
              <a:t>Having</a:t>
            </a:r>
            <a:r>
              <a:rPr lang="fa-IR" smtClean="0"/>
              <a:t>‌ بعد </a:t>
            </a:r>
            <a:r>
              <a:rPr lang="fa-IR" dirty="0" smtClean="0"/>
              <a:t>از </a:t>
            </a:r>
            <a:r>
              <a:rPr lang="en-US" dirty="0" smtClean="0"/>
              <a:t>group by</a:t>
            </a:r>
            <a:r>
              <a:rPr lang="fa-IR" dirty="0" smtClean="0"/>
              <a:t> نوشته مي‌شود.</a:t>
            </a:r>
          </a:p>
          <a:p>
            <a:r>
              <a:rPr lang="fa-IR" dirty="0" smtClean="0"/>
              <a:t>عملکرد </a:t>
            </a:r>
            <a:r>
              <a:rPr lang="en-US" dirty="0" smtClean="0"/>
              <a:t>having </a:t>
            </a:r>
            <a:r>
              <a:rPr lang="fa-IR" dirty="0" smtClean="0"/>
              <a:t>‌ شبيه </a:t>
            </a:r>
            <a:r>
              <a:rPr lang="en-US" dirty="0" smtClean="0"/>
              <a:t>where</a:t>
            </a:r>
            <a:r>
              <a:rPr lang="fa-IR" dirty="0" smtClean="0"/>
              <a:t> ‌است.</a:t>
            </a:r>
          </a:p>
          <a:p>
            <a:r>
              <a:rPr lang="fa-IR" dirty="0" smtClean="0"/>
              <a:t>استفاده از توابع محاسباتي در </a:t>
            </a:r>
            <a:r>
              <a:rPr lang="en-US" dirty="0" smtClean="0"/>
              <a:t>having </a:t>
            </a:r>
            <a:r>
              <a:rPr lang="fa-IR" dirty="0" smtClean="0"/>
              <a:t> مجاز است.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ويرايش دامنه‌هاي تعريف شده</a:t>
            </a:r>
          </a:p>
          <a:p>
            <a:pPr algn="l" rtl="0"/>
            <a:r>
              <a:rPr lang="en-US" dirty="0" smtClean="0"/>
              <a:t>ALTER DOMAIN</a:t>
            </a:r>
          </a:p>
          <a:p>
            <a:pPr algn="l" rtl="0"/>
            <a:endParaRPr lang="en-US" dirty="0" smtClean="0"/>
          </a:p>
          <a:p>
            <a:pPr algn="r"/>
            <a:r>
              <a:rPr lang="fa-IR" dirty="0" smtClean="0"/>
              <a:t>حذف دامنه‌هاي تعريف شده</a:t>
            </a:r>
          </a:p>
          <a:p>
            <a:pPr algn="l" rtl="0"/>
            <a:r>
              <a:rPr lang="en-US" dirty="0" smtClean="0"/>
              <a:t>DROP DOMAIN name …;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>
                <a:solidFill>
                  <a:srgbClr val="FF0000"/>
                </a:solidFill>
              </a:rPr>
              <a:t>مثال</a:t>
            </a:r>
            <a:r>
              <a:rPr lang="fa-IR" sz="2000" dirty="0" smtClean="0"/>
              <a:t>: شماره دروسي که در ترم گذشته بيش از 50 دانشجو در آن ثبت نام نموده‌اند.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c#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sec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term=951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group by c#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having count(s#)&gt;50</a:t>
            </a:r>
          </a:p>
          <a:p>
            <a:pPr algn="l" rtl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>
                <a:solidFill>
                  <a:srgbClr val="FF0000"/>
                </a:solidFill>
              </a:rPr>
              <a:t>مثال</a:t>
            </a:r>
            <a:r>
              <a:rPr lang="fa-IR" sz="2000" dirty="0" smtClean="0"/>
              <a:t>: حذف گروه‌هاي درسي که تعداد ثبت نام کنندگان آن در ترم جاري کمتر از 10نفر است.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Delete from sec 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sec#+c# in (select s.sec#+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s.c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from sec as s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where term=952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group 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s.sec#,s.c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#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having  count(*)&lt;10)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term=952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مشخصات شاگرد اول هر دانشکده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 from stud, (select </a:t>
            </a:r>
            <a:r>
              <a:rPr lang="en-US" dirty="0" err="1" smtClean="0"/>
              <a:t>clg#,max</a:t>
            </a:r>
            <a:r>
              <a:rPr lang="en-US" dirty="0" smtClean="0"/>
              <a:t>(</a:t>
            </a:r>
            <a:r>
              <a:rPr lang="en-US" dirty="0" err="1" smtClean="0"/>
              <a:t>avg</a:t>
            </a:r>
            <a:r>
              <a:rPr lang="en-US" dirty="0" smtClean="0"/>
              <a:t>) as x</a:t>
            </a:r>
          </a:p>
          <a:p>
            <a:pPr algn="l" rtl="0">
              <a:buNone/>
            </a:pPr>
            <a:r>
              <a:rPr lang="en-US" dirty="0" smtClean="0"/>
              <a:t>					from stud</a:t>
            </a:r>
          </a:p>
          <a:p>
            <a:pPr algn="l" rtl="0">
              <a:buNone/>
            </a:pPr>
            <a:r>
              <a:rPr lang="en-US" dirty="0" smtClean="0"/>
              <a:t>					group by </a:t>
            </a:r>
            <a:r>
              <a:rPr lang="en-US" dirty="0" err="1" smtClean="0"/>
              <a:t>clg</a:t>
            </a:r>
            <a:r>
              <a:rPr lang="en-US" dirty="0" smtClean="0"/>
              <a:t>#) as temp</a:t>
            </a:r>
          </a:p>
          <a:p>
            <a:pPr algn="l" rtl="0">
              <a:buNone/>
            </a:pPr>
            <a:r>
              <a:rPr lang="en-US" dirty="0" smtClean="0"/>
              <a:t>where stud.clg#=temp.clg#</a:t>
            </a:r>
          </a:p>
          <a:p>
            <a:pPr algn="l" rtl="0">
              <a:buNone/>
            </a:pPr>
            <a:r>
              <a:rPr lang="en-US" dirty="0" smtClean="0"/>
              <a:t>and </a:t>
            </a:r>
            <a:r>
              <a:rPr lang="en-US" dirty="0" err="1" smtClean="0"/>
              <a:t>temp.x</a:t>
            </a:r>
            <a:r>
              <a:rPr lang="en-US" dirty="0" smtClean="0"/>
              <a:t>=stud.avg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تعداد دانشجويان هر دانشکده که معدلشان از ميانگين معدل دانشکده‌اشان بيشتر است.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درصد دانشجويان مشروط هر دانشکده در ترم گذشته.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درصد دانشجويان معدل الف هر دانشکده در ترم گذشته.</a:t>
            </a:r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درصد دانشجويان با معدل کل الف در هر دانشکده.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ديگر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LIKE</a:t>
            </a:r>
            <a:r>
              <a:rPr lang="fa-IR" dirty="0" smtClean="0"/>
              <a:t>: اين عملگر براي مقايسه و بررسي رشته‌ها بکار مي‌رود.</a:t>
            </a:r>
          </a:p>
          <a:p>
            <a:r>
              <a:rPr lang="fa-IR" dirty="0" smtClean="0"/>
              <a:t>دو کاراکتر ويژه دارد: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کاراکتر </a:t>
            </a:r>
            <a:r>
              <a:rPr lang="en-US" dirty="0" smtClean="0">
                <a:solidFill>
                  <a:srgbClr val="FF0000"/>
                </a:solidFill>
              </a:rPr>
              <a:t>‘_’</a:t>
            </a:r>
            <a:r>
              <a:rPr lang="fa-IR" dirty="0" smtClean="0"/>
              <a:t> . . . . . . . . . . . ”به جاي هر کاراکتري“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کاراکتر </a:t>
            </a:r>
            <a:r>
              <a:rPr lang="en-US" dirty="0" smtClean="0">
                <a:solidFill>
                  <a:srgbClr val="FF0000"/>
                </a:solidFill>
              </a:rPr>
              <a:t>‘%’</a:t>
            </a:r>
            <a:r>
              <a:rPr lang="fa-IR" dirty="0" smtClean="0"/>
              <a:t> . . . . . . . . . . ”به جاي هر تعداد کاراکتر“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درس‌هاي بانک اطلاعات که سه واحدي يا چهار واحدي هستند.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 *</a:t>
            </a:r>
          </a:p>
          <a:p>
            <a:pPr algn="l" rtl="0">
              <a:buNone/>
            </a:pP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WHERE  (unit=3  OR  unit=4)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 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‘%</a:t>
            </a:r>
            <a:r>
              <a:rPr lang="fa-IR" dirty="0" smtClean="0">
                <a:solidFill>
                  <a:srgbClr val="FF0000"/>
                </a:solidFill>
              </a:rPr>
              <a:t>بانک اطلاعات</a:t>
            </a:r>
            <a:r>
              <a:rPr lang="en-US" dirty="0" smtClean="0">
                <a:solidFill>
                  <a:srgbClr val="FF0000"/>
                </a:solidFill>
              </a:rPr>
              <a:t>%’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دانشجوياني که شهر محل تولدشان دو حرفي است.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en-US" dirty="0" smtClean="0"/>
              <a:t> FROM stud</a:t>
            </a:r>
          </a:p>
          <a:p>
            <a:pPr algn="l" rtl="0">
              <a:buNone/>
            </a:pPr>
            <a:r>
              <a:rPr lang="en-US" dirty="0" smtClean="0"/>
              <a:t>  WHERE city  LIKE  </a:t>
            </a:r>
            <a:r>
              <a:rPr lang="en-US" dirty="0" smtClean="0">
                <a:solidFill>
                  <a:srgbClr val="FF0000"/>
                </a:solidFill>
              </a:rPr>
              <a:t>‘_ _’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solidFill>
                  <a:schemeClr val="accent2"/>
                </a:solidFill>
              </a:rPr>
              <a:t>عملگر</a:t>
            </a:r>
            <a:r>
              <a:rPr lang="fa-IR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EXISTS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EXISTS……………………………IS NOT NULL</a:t>
            </a:r>
          </a:p>
          <a:p>
            <a:pPr algn="ctr">
              <a:buNone/>
            </a:pPr>
            <a:r>
              <a:rPr lang="en-US" dirty="0" smtClean="0"/>
              <a:t>NOT  EXISTS………………………….IS NULL</a:t>
            </a:r>
          </a:p>
          <a:p>
            <a:pPr algn="ctr">
              <a:buNone/>
            </a:pPr>
            <a:endParaRPr lang="en-US" dirty="0" smtClean="0"/>
          </a:p>
          <a:p>
            <a:pPr algn="just">
              <a:buNone/>
            </a:pPr>
            <a:r>
              <a:rPr lang="fa-IR" dirty="0" smtClean="0">
                <a:solidFill>
                  <a:srgbClr val="FF0000"/>
                </a:solidFill>
              </a:rPr>
              <a:t>نکته</a:t>
            </a:r>
            <a:r>
              <a:rPr lang="fa-IR" dirty="0" smtClean="0"/>
              <a:t>: وجود يا عدم وجود يک سطر را بررسي مي‌کند.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مثال: دانشکده‌هايي که درسي ارايه نمي‌دهند.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*</a:t>
            </a:r>
          </a:p>
          <a:p>
            <a:pPr algn="l" rtl="0">
              <a:buNone/>
            </a:pPr>
            <a:r>
              <a:rPr lang="fa-IR" dirty="0" smtClean="0"/>
              <a:t> </a:t>
            </a:r>
            <a:r>
              <a:rPr lang="en-US" dirty="0" smtClean="0"/>
              <a:t>From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>
              <a:buNone/>
            </a:pPr>
            <a:r>
              <a:rPr lang="fa-IR" dirty="0" smtClean="0"/>
              <a:t> </a:t>
            </a:r>
            <a:r>
              <a:rPr lang="en-US" dirty="0" smtClean="0"/>
              <a:t>Where NOT EXISTS(select c#</a:t>
            </a:r>
          </a:p>
          <a:p>
            <a:pPr algn="l" rtl="0">
              <a:buNone/>
            </a:pPr>
            <a:r>
              <a:rPr lang="fa-IR" dirty="0" smtClean="0"/>
              <a:t>                                      </a:t>
            </a:r>
            <a:r>
              <a:rPr lang="en-US" dirty="0" smtClean="0"/>
              <a:t>from </a:t>
            </a:r>
            <a:r>
              <a:rPr lang="en-US" dirty="0" err="1" smtClean="0"/>
              <a:t>crs</a:t>
            </a:r>
            <a:endParaRPr lang="en-US" dirty="0" smtClean="0"/>
          </a:p>
          <a:p>
            <a:pPr algn="l" rtl="0">
              <a:buNone/>
            </a:pPr>
            <a:r>
              <a:rPr lang="fa-IR" dirty="0" smtClean="0"/>
              <a:t>                                      </a:t>
            </a:r>
            <a:r>
              <a:rPr lang="en-US" dirty="0" smtClean="0"/>
              <a:t>where clg.clg#=crs.clg#)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اساتيدي که در ترم جاري درسي ارايه ننموده‌اند.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SELECT  *</a:t>
            </a:r>
          </a:p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FROM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prof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WHERE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NOT EXISTS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(SELECT *</a:t>
            </a:r>
          </a:p>
          <a:p>
            <a:pPr algn="l" rt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			FROM sec</a:t>
            </a:r>
          </a:p>
          <a:p>
            <a:pPr algn="l" rt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			WHERE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sec.pname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prof.pname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			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sec.term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=932)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3000372"/>
            <a:ext cx="178595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804248" y="4365104"/>
            <a:ext cx="178595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 NULL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بانک اطلاعات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CREATE DATABASE </a:t>
            </a:r>
            <a:r>
              <a:rPr lang="en-US" sz="2800" dirty="0" err="1" smtClean="0"/>
              <a:t>db_name</a:t>
            </a:r>
            <a:r>
              <a:rPr lang="en-US" sz="2800" dirty="0" smtClean="0"/>
              <a:t> AUTHORIZATION </a:t>
            </a:r>
            <a:r>
              <a:rPr lang="en-US" sz="2800" dirty="0" err="1" smtClean="0"/>
              <a:t>dba_name</a:t>
            </a:r>
            <a:r>
              <a:rPr lang="en-US" sz="2800" dirty="0" smtClean="0"/>
              <a:t>;</a:t>
            </a:r>
          </a:p>
          <a:p>
            <a:pPr algn="l" rtl="0"/>
            <a:endParaRPr lang="en-US" sz="2800" dirty="0" smtClean="0"/>
          </a:p>
          <a:p>
            <a:pPr algn="r"/>
            <a:r>
              <a:rPr lang="fa-IR" sz="2800" dirty="0" smtClean="0">
                <a:solidFill>
                  <a:srgbClr val="C00000"/>
                </a:solidFill>
              </a:rPr>
              <a:t>مثال</a:t>
            </a:r>
            <a:r>
              <a:rPr lang="fa-IR" sz="2800" dirty="0" smtClean="0"/>
              <a:t>: بانک اطلاعات دانشگاه و اجازه دسترسي به آن:</a:t>
            </a:r>
          </a:p>
          <a:p>
            <a:pPr algn="l" rtl="0"/>
            <a:r>
              <a:rPr lang="en-US" sz="2800" dirty="0" smtClean="0"/>
              <a:t>CREATE DATABASE university AUTHORIZATION </a:t>
            </a:r>
            <a:r>
              <a:rPr lang="en-US" sz="2800" dirty="0" err="1" smtClean="0"/>
              <a:t>Haghjoo</a:t>
            </a:r>
            <a:r>
              <a:rPr lang="en-US" sz="2800" dirty="0" smtClean="0"/>
              <a:t>;</a:t>
            </a:r>
          </a:p>
          <a:p>
            <a:pPr algn="l" rtl="0"/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800" dirty="0" smtClean="0"/>
              <a:t>مقدار </a:t>
            </a:r>
            <a:r>
              <a:rPr lang="en-US" sz="2800" dirty="0" smtClean="0"/>
              <a:t>NULL</a:t>
            </a:r>
            <a:r>
              <a:rPr lang="fa-IR" sz="2800" dirty="0" smtClean="0"/>
              <a:t> از قوانين زير پيروي مي‌کند: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401080" cy="438912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fa-IR" sz="2800" dirty="0" smtClean="0"/>
              <a:t>فقط با عملگرهاي </a:t>
            </a:r>
            <a:r>
              <a:rPr lang="en-US" sz="2800" dirty="0" smtClean="0"/>
              <a:t>IS NULL</a:t>
            </a:r>
            <a:r>
              <a:rPr lang="fa-IR" sz="2800" dirty="0" smtClean="0"/>
              <a:t> و </a:t>
            </a:r>
            <a:r>
              <a:rPr lang="en-US" sz="2800" dirty="0" smtClean="0"/>
              <a:t>NOT NULL</a:t>
            </a:r>
            <a:r>
              <a:rPr lang="fa-IR" sz="2800" dirty="0" smtClean="0"/>
              <a:t> </a:t>
            </a:r>
            <a:r>
              <a:rPr lang="en-US" sz="2800" dirty="0" smtClean="0"/>
              <a:t>IS</a:t>
            </a:r>
            <a:r>
              <a:rPr lang="fa-IR" sz="2800" dirty="0" smtClean="0"/>
              <a:t> </a:t>
            </a:r>
            <a:r>
              <a:rPr lang="fa-IR" sz="2800" dirty="0" err="1" smtClean="0"/>
              <a:t>مي‌توان</a:t>
            </a:r>
            <a:r>
              <a:rPr lang="fa-IR" sz="2800" dirty="0" smtClean="0"/>
              <a:t> با آن کار کرد.</a:t>
            </a:r>
          </a:p>
          <a:p>
            <a:pPr>
              <a:buFont typeface="Wingdings" pitchFamily="2" charset="2"/>
              <a:buChar char="Ø"/>
            </a:pPr>
            <a:endParaRPr lang="fa-IR" sz="2800" dirty="0" smtClean="0"/>
          </a:p>
          <a:p>
            <a:pPr>
              <a:buFont typeface="Wingdings" pitchFamily="2" charset="2"/>
              <a:buChar char="Ø"/>
            </a:pPr>
            <a:r>
              <a:rPr lang="fa-IR" sz="2800" dirty="0" smtClean="0"/>
              <a:t>ممکن است از کلمه </a:t>
            </a:r>
            <a:r>
              <a:rPr lang="en-US" sz="2800" dirty="0" smtClean="0"/>
              <a:t>NULL</a:t>
            </a:r>
            <a:r>
              <a:rPr lang="fa-IR" sz="2800" dirty="0" smtClean="0"/>
              <a:t> استفاده ننماييم ولي مقدار داده‌اي که در دستور مقايسه‌اي يا جبري مي‌آيد </a:t>
            </a:r>
            <a:r>
              <a:rPr lang="en-US" sz="2800" dirty="0" smtClean="0"/>
              <a:t>NULL</a:t>
            </a:r>
            <a:r>
              <a:rPr lang="fa-IR" sz="2800" dirty="0" smtClean="0"/>
              <a:t> باشد، در اينصورت:</a:t>
            </a:r>
          </a:p>
          <a:p>
            <a:pPr>
              <a:buNone/>
            </a:pPr>
            <a:r>
              <a:rPr lang="fa-IR" sz="2800" dirty="0" smtClean="0"/>
              <a:t>	الف) نتيجه مقايسه </a:t>
            </a:r>
            <a:r>
              <a:rPr lang="en-US" sz="2800" dirty="0" smtClean="0"/>
              <a:t>UNKNOWN</a:t>
            </a:r>
            <a:r>
              <a:rPr lang="fa-IR" sz="2800" dirty="0" smtClean="0"/>
              <a:t> است.</a:t>
            </a:r>
          </a:p>
          <a:p>
            <a:pPr>
              <a:buNone/>
            </a:pPr>
            <a:r>
              <a:rPr lang="fa-IR" sz="2800" dirty="0" smtClean="0"/>
              <a:t>	ب) نتيجه عمليات جبري همواره </a:t>
            </a:r>
            <a:r>
              <a:rPr lang="en-US" sz="2800" dirty="0" smtClean="0"/>
              <a:t>NULL</a:t>
            </a:r>
            <a:r>
              <a:rPr lang="fa-IR" sz="2800" dirty="0" smtClean="0"/>
              <a:t> است.</a:t>
            </a:r>
          </a:p>
          <a:p>
            <a:pPr>
              <a:buNone/>
            </a:pPr>
            <a:endParaRPr lang="fa-IR" sz="2800" dirty="0" smtClean="0"/>
          </a:p>
          <a:p>
            <a:pPr>
              <a:buNone/>
            </a:pPr>
            <a:r>
              <a:rPr lang="fa-IR" sz="2800" dirty="0" smtClean="0"/>
              <a:t>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TRUE=1</a:t>
            </a:r>
            <a:r>
              <a:rPr lang="fa-IR" sz="2800" dirty="0" smtClean="0"/>
              <a:t>،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FALSE=0</a:t>
            </a:r>
            <a:r>
              <a:rPr lang="fa-IR" sz="2800" dirty="0" smtClean="0"/>
              <a:t> و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UNKNOWN=0.5</a:t>
            </a:r>
            <a:r>
              <a:rPr lang="fa-IR" sz="2800" dirty="0" smtClean="0"/>
              <a:t> مي‌باشد.)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latin typeface="Times New Roman" pitchFamily="18" charset="0"/>
                <a:cs typeface="Times New Roman" pitchFamily="18" charset="0"/>
              </a:rPr>
              <a:t>اگر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TRUE=1</a:t>
            </a:r>
            <a:r>
              <a:rPr lang="fa-IR" sz="2800" dirty="0" smtClean="0"/>
              <a:t>،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FALSE=0</a:t>
            </a:r>
            <a:r>
              <a:rPr lang="fa-IR" sz="2800" dirty="0" smtClean="0"/>
              <a:t> و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UNKNOWN=0.5</a:t>
            </a:r>
            <a:r>
              <a:rPr lang="fa-IR" sz="2800" dirty="0" smtClean="0"/>
              <a:t> باشد آنگاه </a:t>
            </a:r>
            <a:r>
              <a:rPr lang="fa-IR" sz="2800" dirty="0" smtClean="0">
                <a:solidFill>
                  <a:srgbClr val="FF0000"/>
                </a:solidFill>
              </a:rPr>
              <a:t>قوانين</a:t>
            </a:r>
            <a:r>
              <a:rPr lang="fa-IR" sz="2800" dirty="0" smtClean="0"/>
              <a:t> زير صادق است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عملگر </a:t>
            </a:r>
            <a:r>
              <a:rPr lang="en-US" dirty="0" smtClean="0"/>
              <a:t>AND</a:t>
            </a:r>
            <a:r>
              <a:rPr lang="fa-IR" dirty="0" smtClean="0"/>
              <a:t> مقدار مينيمم را برمي‌گرداند.</a:t>
            </a:r>
          </a:p>
          <a:p>
            <a:r>
              <a:rPr lang="fa-IR" dirty="0" smtClean="0"/>
              <a:t>عملگر </a:t>
            </a:r>
            <a:r>
              <a:rPr lang="en-US" dirty="0" smtClean="0"/>
              <a:t>OR</a:t>
            </a:r>
            <a:r>
              <a:rPr lang="fa-IR" dirty="0" smtClean="0"/>
              <a:t> مقدار ماکزيمم را برمي‌گرداند.</a:t>
            </a:r>
          </a:p>
          <a:p>
            <a:r>
              <a:rPr lang="fa-IR" dirty="0" smtClean="0"/>
              <a:t>نتيجه عملگر </a:t>
            </a:r>
            <a:r>
              <a:rPr lang="en-US" dirty="0" smtClean="0"/>
              <a:t>NOT</a:t>
            </a:r>
            <a:r>
              <a:rPr lang="fa-IR" dirty="0" smtClean="0"/>
              <a:t> برابر (مقدار-1) مي‌باشد.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عملگرهاي </a:t>
            </a:r>
            <a:r>
              <a:rPr lang="en-US" sz="3600" dirty="0" smtClean="0"/>
              <a:t>ALL</a:t>
            </a:r>
            <a:r>
              <a:rPr lang="fa-IR" sz="3600" dirty="0" smtClean="0"/>
              <a:t> و </a:t>
            </a:r>
            <a:r>
              <a:rPr lang="en-US" sz="3600" dirty="0" smtClean="0"/>
              <a:t>ANY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65354"/>
          </a:xfrm>
        </p:spPr>
        <p:txBody>
          <a:bodyPr>
            <a:normAutofit lnSpcReduction="10000"/>
          </a:bodyPr>
          <a:lstStyle/>
          <a:p>
            <a:r>
              <a:rPr lang="fa-IR" dirty="0" smtClean="0"/>
              <a:t>عملگر </a:t>
            </a:r>
            <a:r>
              <a:rPr lang="en-US" dirty="0" smtClean="0"/>
              <a:t>ALL</a:t>
            </a:r>
            <a:r>
              <a:rPr lang="fa-IR" dirty="0" smtClean="0"/>
              <a:t> برابر مقايسه ”همه مقادير“</a:t>
            </a:r>
            <a:r>
              <a:rPr lang="en-US" dirty="0" smtClean="0"/>
              <a:t> </a:t>
            </a:r>
            <a:r>
              <a:rPr lang="fa-IR" dirty="0" smtClean="0"/>
              <a:t> و عملگر </a:t>
            </a:r>
            <a:r>
              <a:rPr lang="en-US" dirty="0" smtClean="0"/>
              <a:t>ANY</a:t>
            </a:r>
            <a:r>
              <a:rPr lang="fa-IR" dirty="0" smtClean="0"/>
              <a:t> (</a:t>
            </a:r>
            <a:r>
              <a:rPr lang="en-US" dirty="0" smtClean="0"/>
              <a:t>SOME</a:t>
            </a:r>
            <a:r>
              <a:rPr lang="fa-IR" dirty="0" smtClean="0"/>
              <a:t>) براي </a:t>
            </a:r>
            <a:r>
              <a:rPr lang="en-US" dirty="0" smtClean="0"/>
              <a:t>“</a:t>
            </a:r>
            <a:r>
              <a:rPr lang="fa-IR" dirty="0" smtClean="0"/>
              <a:t>هر يک از مقادير</a:t>
            </a:r>
            <a:r>
              <a:rPr lang="en-US" dirty="0" smtClean="0"/>
              <a:t>”</a:t>
            </a:r>
            <a:r>
              <a:rPr lang="fa-IR" dirty="0" smtClean="0"/>
              <a:t> تعريف شده‌اند.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مثال</a:t>
            </a:r>
            <a:r>
              <a:rPr lang="fa-IR" dirty="0" smtClean="0"/>
              <a:t>: دانشجوياني که معدل آنها از همه دانشجويان دانشکده 10 بيشتر است.</a:t>
            </a:r>
          </a:p>
          <a:p>
            <a:pPr algn="l" rtl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SELECT *</a:t>
            </a:r>
          </a:p>
          <a:p>
            <a:pPr algn="l" rtl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FROM stud</a:t>
            </a:r>
          </a:p>
          <a:p>
            <a:pPr algn="l" rtl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WHERE 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&gt; ALL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 SELECT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avg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FROM  stud</a:t>
            </a:r>
          </a:p>
          <a:p>
            <a:pPr algn="l" rtl="0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				WHERE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# = 10)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دانشکده‌هايي که کد آنها عددي فرد و يک رقمي است.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select *</a:t>
            </a:r>
          </a:p>
          <a:p>
            <a:pPr algn="l" rt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clg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fa-IR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fa-IR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ANY(1 , 3 , 5 , 7 , 9)</a:t>
            </a:r>
          </a:p>
          <a:p>
            <a:pPr algn="l" rtl="0"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100" dirty="0" smtClean="0">
                <a:solidFill>
                  <a:srgbClr val="FF0000"/>
                </a:solidFill>
              </a:rPr>
              <a:t>مثال</a:t>
            </a:r>
            <a:r>
              <a:rPr lang="fa-IR" sz="2100" dirty="0" smtClean="0"/>
              <a:t>: </a:t>
            </a:r>
            <a:r>
              <a:rPr lang="ar-SA" sz="2100" dirty="0" smtClean="0"/>
              <a:t>نام </a:t>
            </a:r>
            <a:r>
              <a:rPr lang="ar-SA" sz="2100" dirty="0"/>
              <a:t>دانشکده و تعداد دانشجویان معدل الف دانشکده­ای که تعداد دانشجویان معدل الف آن از تعداد دانشجویان معدل الف </a:t>
            </a:r>
            <a:r>
              <a:rPr lang="fa-IR" sz="2100" dirty="0" smtClean="0"/>
              <a:t>هر یک از</a:t>
            </a:r>
            <a:r>
              <a:rPr lang="ar-SA" sz="2100" dirty="0" smtClean="0"/>
              <a:t>دانشکده­ها </a:t>
            </a:r>
            <a:r>
              <a:rPr lang="ar-SA" sz="2100" dirty="0"/>
              <a:t>بیشتر </a:t>
            </a:r>
            <a:r>
              <a:rPr lang="fa-IR" sz="2100" dirty="0" smtClean="0"/>
              <a:t>باشد</a:t>
            </a:r>
            <a:endParaRPr lang="fa-IR" sz="2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select </a:t>
            </a:r>
            <a:r>
              <a:rPr lang="en-US" dirty="0" err="1"/>
              <a:t>clgname,count</a:t>
            </a:r>
            <a:r>
              <a:rPr lang="en-US" dirty="0"/>
              <a:t>(s#)</a:t>
            </a:r>
          </a:p>
          <a:p>
            <a:pPr marL="0" indent="0" algn="l" rtl="0">
              <a:buNone/>
            </a:pPr>
            <a:r>
              <a:rPr lang="en-US" dirty="0"/>
              <a:t>from </a:t>
            </a:r>
            <a:r>
              <a:rPr lang="en-US" dirty="0" err="1"/>
              <a:t>stud,clg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where </a:t>
            </a:r>
            <a:r>
              <a:rPr lang="en-US" dirty="0" err="1"/>
              <a:t>clg.clg</a:t>
            </a:r>
            <a:r>
              <a:rPr lang="en-US" dirty="0"/>
              <a:t>#=</a:t>
            </a:r>
            <a:r>
              <a:rPr lang="en-US" dirty="0" err="1"/>
              <a:t>stud.clg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/>
              <a:t>and </a:t>
            </a:r>
            <a:r>
              <a:rPr lang="en-US" dirty="0" err="1"/>
              <a:t>ave</a:t>
            </a:r>
            <a:r>
              <a:rPr lang="en-US" dirty="0"/>
              <a:t>&gt;=17</a:t>
            </a:r>
          </a:p>
          <a:p>
            <a:pPr marL="0" indent="0" algn="l" rtl="0">
              <a:buNone/>
            </a:pPr>
            <a:r>
              <a:rPr lang="en-US" dirty="0"/>
              <a:t>group by </a:t>
            </a:r>
            <a:r>
              <a:rPr lang="en-US" dirty="0" err="1"/>
              <a:t>clgname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having count(s#) &gt;= all (</a:t>
            </a:r>
            <a:r>
              <a:rPr lang="en-US"/>
              <a:t>select </a:t>
            </a:r>
            <a:r>
              <a:rPr lang="en-US" smtClean="0"/>
              <a:t>count(s#)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					from </a:t>
            </a:r>
            <a:r>
              <a:rPr lang="en-US" dirty="0"/>
              <a:t>stud</a:t>
            </a:r>
          </a:p>
          <a:p>
            <a:pPr marL="0" indent="0" algn="l" rtl="0">
              <a:buNone/>
            </a:pPr>
            <a:r>
              <a:rPr lang="en-US" dirty="0" smtClean="0"/>
              <a:t>					where </a:t>
            </a:r>
            <a:r>
              <a:rPr lang="en-US" dirty="0" err="1"/>
              <a:t>ave</a:t>
            </a:r>
            <a:r>
              <a:rPr lang="en-US" dirty="0"/>
              <a:t>&gt;=17</a:t>
            </a:r>
          </a:p>
          <a:p>
            <a:pPr marL="0" indent="0" algn="l" rtl="0">
              <a:buNone/>
            </a:pPr>
            <a:r>
              <a:rPr lang="en-US" dirty="0" smtClean="0"/>
              <a:t>					group </a:t>
            </a:r>
            <a:r>
              <a:rPr lang="en-US" dirty="0"/>
              <a:t>by </a:t>
            </a:r>
            <a:r>
              <a:rPr lang="en-US" dirty="0" err="1"/>
              <a:t>clg</a:t>
            </a:r>
            <a:r>
              <a:rPr lang="en-US" dirty="0"/>
              <a:t>#)</a:t>
            </a:r>
          </a:p>
          <a:p>
            <a:pPr marL="0" indent="0" algn="l" rtl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090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 (</a:t>
            </a:r>
            <a:r>
              <a:rPr lang="en-US" sz="3600" dirty="0" smtClean="0"/>
              <a:t>alias</a:t>
            </a:r>
            <a:r>
              <a:rPr lang="fa-IR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</a:t>
            </a:r>
            <a:r>
              <a:rPr lang="en-US" dirty="0" smtClean="0"/>
              <a:t>	SQL</a:t>
            </a:r>
            <a:r>
              <a:rPr lang="fa-IR" dirty="0" smtClean="0"/>
              <a:t> مي‌توان براي جداول نام دوم يا کنيه تعريف کرد.</a:t>
            </a:r>
          </a:p>
          <a:p>
            <a:r>
              <a:rPr lang="fa-IR" dirty="0" smtClean="0"/>
              <a:t>حوزه عملکرد آن همان دستور مربوطه است.</a:t>
            </a:r>
          </a:p>
          <a:p>
            <a:r>
              <a:rPr lang="fa-IR" dirty="0" smtClean="0"/>
              <a:t>کاربرد: زماني که بخواهيم از يک جدول در يک دستور دو بار استفاده کنيم يا جداول داراي اسامي طولاني باشند.</a:t>
            </a:r>
          </a:p>
          <a:p>
            <a:endParaRPr lang="fa-IR" dirty="0" smtClean="0"/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با نامگذاري (</a:t>
            </a:r>
            <a:r>
              <a:rPr lang="en-US" dirty="0" smtClean="0"/>
              <a:t>alias</a:t>
            </a:r>
            <a:r>
              <a:rPr lang="fa-IR" dirty="0" smtClean="0"/>
              <a:t>) مي‌توان ستون‌هاي خروجي را با نام دلخواه نمايش داد.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‌نام درس‌هايي که با تعداد واحد متفاوت تعريف شده‌اند.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select </a:t>
            </a:r>
            <a:r>
              <a:rPr lang="fa-IR" dirty="0" smtClean="0"/>
              <a:t> </a:t>
            </a:r>
            <a:r>
              <a:rPr lang="en-US" dirty="0" err="1" smtClean="0"/>
              <a:t>C.cname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crs</a:t>
            </a:r>
            <a:r>
              <a:rPr lang="en-US" dirty="0" smtClean="0"/>
              <a:t> C, </a:t>
            </a:r>
            <a:r>
              <a:rPr lang="en-US" dirty="0" err="1" smtClean="0"/>
              <a:t>crs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fa-IR" dirty="0" smtClean="0"/>
              <a:t> </a:t>
            </a:r>
            <a:r>
              <a:rPr lang="en-US" dirty="0" err="1" smtClean="0"/>
              <a:t>C.cname</a:t>
            </a:r>
            <a:r>
              <a:rPr lang="en-US" dirty="0" smtClean="0"/>
              <a:t>=</a:t>
            </a:r>
            <a:r>
              <a:rPr lang="en-US" smtClean="0"/>
              <a:t>crs.cname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AND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C.unit</a:t>
            </a:r>
            <a:r>
              <a:rPr lang="en-US" dirty="0" smtClean="0"/>
              <a:t>&lt;&gt;</a:t>
            </a:r>
            <a:r>
              <a:rPr lang="en-US" dirty="0" err="1" smtClean="0"/>
              <a:t>crs.unit</a:t>
            </a:r>
            <a:endParaRPr lang="en-US" dirty="0" smtClean="0"/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پرس و جو با قيد ”همه“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معادلسازي عملگر تقسيم در جبر رابطه‌اي با استفاده از توابع </a:t>
            </a:r>
            <a:r>
              <a:rPr lang="en-US" dirty="0" smtClean="0"/>
              <a:t>COUNT</a:t>
            </a:r>
            <a:r>
              <a:rPr lang="fa-IR" dirty="0" smtClean="0"/>
              <a:t>‌ و يا </a:t>
            </a:r>
            <a:r>
              <a:rPr lang="en-US" dirty="0" smtClean="0"/>
              <a:t>ALL</a:t>
            </a:r>
            <a:r>
              <a:rPr lang="fa-IR" dirty="0" smtClean="0"/>
              <a:t> امکان پذير است.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شماره دانشجوياني که همه درس‌هاي دانشکده‌اشان را گرفته‌اند.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None/>
            </a:pPr>
            <a:r>
              <a:rPr lang="en-US" sz="2800" dirty="0" smtClean="0"/>
              <a:t>SELECT  </a:t>
            </a:r>
            <a:r>
              <a:rPr lang="en-US" sz="2800" dirty="0" err="1" smtClean="0"/>
              <a:t>stud.s</a:t>
            </a:r>
            <a:r>
              <a:rPr lang="en-US" sz="2800" dirty="0"/>
              <a:t>#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FROM  </a:t>
            </a:r>
            <a:r>
              <a:rPr lang="en-US" sz="2800" dirty="0" err="1" smtClean="0"/>
              <a:t>stud,sec,crs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WHERE  </a:t>
            </a:r>
            <a:r>
              <a:rPr lang="en-US" sz="2800" dirty="0" err="1" smtClean="0"/>
              <a:t>stud.s</a:t>
            </a:r>
            <a:r>
              <a:rPr lang="en-US" sz="2800" dirty="0" smtClean="0"/>
              <a:t>#=</a:t>
            </a:r>
            <a:r>
              <a:rPr lang="en-US" sz="2800" dirty="0" err="1" smtClean="0"/>
              <a:t>sec.s</a:t>
            </a:r>
            <a:r>
              <a:rPr lang="en-US" sz="2800" dirty="0" smtClean="0"/>
              <a:t>#</a:t>
            </a:r>
          </a:p>
          <a:p>
            <a:pPr algn="l" rtl="0">
              <a:buNone/>
            </a:pPr>
            <a:r>
              <a:rPr lang="en-US" sz="2800" dirty="0" smtClean="0"/>
              <a:t>AND  </a:t>
            </a:r>
            <a:r>
              <a:rPr lang="en-US" sz="2800" dirty="0" err="1" smtClean="0"/>
              <a:t>sec.c</a:t>
            </a:r>
            <a:r>
              <a:rPr lang="en-US" sz="2800" dirty="0" smtClean="0"/>
              <a:t>#=</a:t>
            </a:r>
            <a:r>
              <a:rPr lang="en-US" sz="2800" dirty="0" err="1" smtClean="0"/>
              <a:t>crs.c</a:t>
            </a:r>
            <a:r>
              <a:rPr lang="en-US" sz="2800" dirty="0" smtClean="0"/>
              <a:t>#</a:t>
            </a:r>
          </a:p>
          <a:p>
            <a:pPr algn="l" rtl="0">
              <a:buNone/>
            </a:pPr>
            <a:r>
              <a:rPr lang="en-US" sz="2800" dirty="0" smtClean="0"/>
              <a:t>And stud.clg#=crs.clg#</a:t>
            </a:r>
          </a:p>
          <a:p>
            <a:pPr algn="l" rtl="0">
              <a:buNone/>
            </a:pPr>
            <a:r>
              <a:rPr lang="en-US" sz="2800" dirty="0" smtClean="0"/>
              <a:t>GROUP BY  </a:t>
            </a:r>
            <a:r>
              <a:rPr lang="en-US" sz="2800" dirty="0" err="1" smtClean="0"/>
              <a:t>stud.s</a:t>
            </a:r>
            <a:r>
              <a:rPr lang="en-US" sz="2800" dirty="0" smtClean="0"/>
              <a:t>#</a:t>
            </a:r>
          </a:p>
          <a:p>
            <a:pPr algn="l" rtl="0">
              <a:buNone/>
            </a:pPr>
            <a:r>
              <a:rPr lang="en-US" sz="2800" dirty="0" smtClean="0"/>
              <a:t>HAVING </a:t>
            </a:r>
            <a:r>
              <a:rPr lang="en-US" sz="2400" dirty="0" smtClean="0"/>
              <a:t> </a:t>
            </a:r>
            <a:r>
              <a:rPr lang="en-US" sz="2200" dirty="0" smtClean="0"/>
              <a:t>COUNT(DISTINCT </a:t>
            </a:r>
            <a:r>
              <a:rPr lang="en-US" sz="2200" dirty="0" err="1" smtClean="0"/>
              <a:t>sec.c</a:t>
            </a:r>
            <a:r>
              <a:rPr lang="en-US" sz="2200" dirty="0" smtClean="0"/>
              <a:t>#) = (SELECT  COUNT(c#)</a:t>
            </a:r>
          </a:p>
          <a:p>
            <a:pPr algn="l" rtl="0">
              <a:buNone/>
            </a:pPr>
            <a:r>
              <a:rPr lang="en-US" sz="2200" dirty="0" smtClean="0"/>
              <a:t>					            FROM  </a:t>
            </a:r>
            <a:r>
              <a:rPr lang="en-US" sz="2200" dirty="0" err="1" smtClean="0"/>
              <a:t>crs</a:t>
            </a:r>
            <a:endParaRPr lang="en-US" sz="2200" dirty="0" smtClean="0"/>
          </a:p>
          <a:p>
            <a:pPr algn="l" rtl="0">
              <a:buNone/>
            </a:pPr>
            <a:r>
              <a:rPr lang="en-US" sz="2400" dirty="0" smtClean="0"/>
              <a:t>					           </a:t>
            </a:r>
            <a:r>
              <a:rPr lang="en-US" sz="2200" dirty="0" smtClean="0"/>
              <a:t>WHERE crs.clg#=stud.clg#);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0000"/>
                </a:solidFill>
              </a:rPr>
              <a:t>مثال</a:t>
            </a:r>
            <a:r>
              <a:rPr lang="fa-IR" sz="2400" dirty="0" smtClean="0"/>
              <a:t>: شماره و نام دانشجوياني که تمامي دروس ارايه شده توسط استاد تبريزي را گرفته‌اند.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89120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sz="2800" dirty="0" smtClean="0"/>
              <a:t>SELECT  DISTINCT </a:t>
            </a:r>
            <a:r>
              <a:rPr lang="en-US" sz="2800" dirty="0" err="1" smtClean="0"/>
              <a:t>stud.s</a:t>
            </a:r>
            <a:r>
              <a:rPr lang="en-US" sz="2800" dirty="0" smtClean="0"/>
              <a:t>#, </a:t>
            </a:r>
            <a:r>
              <a:rPr lang="en-US" sz="2800" dirty="0" err="1" smtClean="0"/>
              <a:t>sname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 FROM  stud, sec</a:t>
            </a:r>
          </a:p>
          <a:p>
            <a:pPr algn="l" rtl="0">
              <a:buNone/>
            </a:pPr>
            <a:r>
              <a:rPr lang="en-US" sz="2800" dirty="0" smtClean="0"/>
              <a:t>  WHERE  </a:t>
            </a:r>
            <a:r>
              <a:rPr lang="en-US" sz="2800" dirty="0" err="1" smtClean="0"/>
              <a:t>stud.s</a:t>
            </a:r>
            <a:r>
              <a:rPr lang="en-US" sz="2800" dirty="0" smtClean="0"/>
              <a:t># = </a:t>
            </a:r>
            <a:r>
              <a:rPr lang="en-US" sz="2800" dirty="0" err="1" smtClean="0"/>
              <a:t>sec.s</a:t>
            </a:r>
            <a:r>
              <a:rPr lang="en-US" sz="2800" dirty="0" smtClean="0"/>
              <a:t>#</a:t>
            </a:r>
          </a:p>
          <a:p>
            <a:pPr algn="l" rtl="0">
              <a:buNone/>
            </a:pPr>
            <a:r>
              <a:rPr lang="en-US" sz="2800" dirty="0" smtClean="0"/>
              <a:t>and  </a:t>
            </a:r>
            <a:r>
              <a:rPr lang="en-US" sz="2800" dirty="0" err="1" smtClean="0"/>
              <a:t>pname</a:t>
            </a:r>
            <a:r>
              <a:rPr lang="en-US" sz="2800" dirty="0" smtClean="0"/>
              <a:t>=‘</a:t>
            </a:r>
            <a:r>
              <a:rPr lang="fa-IR" sz="2800" dirty="0" smtClean="0"/>
              <a:t>تبریزی</a:t>
            </a:r>
            <a:r>
              <a:rPr lang="en-US" sz="2800" dirty="0" smtClean="0"/>
              <a:t>’</a:t>
            </a:r>
          </a:p>
          <a:p>
            <a:pPr algn="l" rtl="0">
              <a:buNone/>
            </a:pPr>
            <a:r>
              <a:rPr lang="en-US" sz="2800" dirty="0" smtClean="0"/>
              <a:t>	AND  </a:t>
            </a:r>
            <a:r>
              <a:rPr lang="en-US" sz="2800" dirty="0" err="1" smtClean="0"/>
              <a:t>c#</a:t>
            </a:r>
            <a:r>
              <a:rPr lang="en-US" sz="2800" dirty="0" smtClean="0"/>
              <a:t> &gt;</a:t>
            </a:r>
            <a:r>
              <a:rPr lang="en-US" sz="2400" dirty="0" smtClean="0"/>
              <a:t>= ALL ( SELECT  c#</a:t>
            </a:r>
          </a:p>
          <a:p>
            <a:pPr algn="l" rtl="0">
              <a:buNone/>
            </a:pPr>
            <a:r>
              <a:rPr lang="en-US" sz="2400" dirty="0" smtClean="0"/>
              <a:t>				  FROM  sec</a:t>
            </a:r>
          </a:p>
          <a:p>
            <a:pPr algn="l" rtl="0">
              <a:buNone/>
            </a:pPr>
            <a:r>
              <a:rPr lang="en-US" sz="2400" dirty="0" smtClean="0"/>
              <a:t>	 			    WHERE </a:t>
            </a:r>
            <a:r>
              <a:rPr lang="en-US" sz="2400" dirty="0" err="1" smtClean="0"/>
              <a:t>pname</a:t>
            </a:r>
            <a:r>
              <a:rPr lang="en-US" sz="2400" dirty="0" smtClean="0"/>
              <a:t>=‘</a:t>
            </a:r>
            <a:r>
              <a:rPr lang="fa-IR" sz="2400" dirty="0" smtClean="0">
                <a:solidFill>
                  <a:srgbClr val="FF0000"/>
                </a:solidFill>
              </a:rPr>
              <a:t>تبريزي</a:t>
            </a:r>
            <a:r>
              <a:rPr lang="en-US" sz="2400" dirty="0" smtClean="0"/>
              <a:t>’)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حذف بانک اطلاعات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DROP DATABASE </a:t>
            </a:r>
            <a:r>
              <a:rPr lang="en-US" dirty="0" err="1" smtClean="0"/>
              <a:t>db_name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کاربرد</a:t>
            </a:r>
            <a:r>
              <a:rPr lang="fa-IR" dirty="0" smtClean="0"/>
              <a:t>: پيوند دادن جداول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انواع</a:t>
            </a:r>
            <a:r>
              <a:rPr lang="fa-IR" dirty="0" smtClean="0"/>
              <a:t>: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INNER JOIN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(LEFT - RIGHT ) OUTER JOIN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FULL JOIN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CROSS JOIN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Inner join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fa-IR" dirty="0" smtClean="0"/>
              <a:t>فرم کلي دستور: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SELECT &lt;select list&gt;</a:t>
            </a:r>
          </a:p>
          <a:p>
            <a:pPr algn="l" rtl="0">
              <a:buNone/>
            </a:pPr>
            <a:r>
              <a:rPr lang="en-US" dirty="0" smtClean="0"/>
              <a:t>FROM &lt;</a:t>
            </a:r>
            <a:r>
              <a:rPr lang="en-US" dirty="0" err="1" smtClean="0"/>
              <a:t>first_table</a:t>
            </a:r>
            <a:r>
              <a:rPr lang="en-US" dirty="0" smtClean="0"/>
              <a:t>&gt;</a:t>
            </a:r>
          </a:p>
          <a:p>
            <a:pPr algn="l" rtl="0">
              <a:buNone/>
            </a:pPr>
            <a:r>
              <a:rPr lang="en-US" dirty="0" smtClean="0"/>
              <a:t>&lt;</a:t>
            </a:r>
            <a:r>
              <a:rPr lang="en-US" dirty="0" err="1" smtClean="0"/>
              <a:t>join_type</a:t>
            </a:r>
            <a:r>
              <a:rPr lang="en-US" dirty="0" smtClean="0"/>
              <a:t>&gt; &lt;</a:t>
            </a:r>
            <a:r>
              <a:rPr lang="en-US" dirty="0" err="1" smtClean="0"/>
              <a:t>second_table</a:t>
            </a:r>
            <a:r>
              <a:rPr lang="en-US" dirty="0" smtClean="0"/>
              <a:t>&gt;</a:t>
            </a:r>
          </a:p>
          <a:p>
            <a:pPr algn="l" rtl="0">
              <a:buNone/>
            </a:pPr>
            <a:r>
              <a:rPr lang="en-US" dirty="0" smtClean="0"/>
              <a:t>[ON &lt;</a:t>
            </a:r>
            <a:r>
              <a:rPr lang="en-US" dirty="0" err="1" smtClean="0"/>
              <a:t>join_condition</a:t>
            </a:r>
            <a:r>
              <a:rPr lang="en-US" dirty="0" smtClean="0"/>
              <a:t>&gt;]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0000"/>
                </a:solidFill>
              </a:rPr>
              <a:t>مثال</a:t>
            </a:r>
            <a:r>
              <a:rPr lang="fa-IR" sz="3200" dirty="0" smtClean="0"/>
              <a:t>: اسامي اساتيد دانشکده کامپيوتر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>
              <a:buNone/>
            </a:pPr>
            <a:r>
              <a:rPr lang="en-US" sz="2400" dirty="0" smtClean="0"/>
              <a:t>SELECT   </a:t>
            </a:r>
            <a:r>
              <a:rPr lang="en-US" sz="2400" dirty="0" err="1" smtClean="0"/>
              <a:t>prof.pname</a:t>
            </a:r>
            <a:r>
              <a:rPr lang="en-US" sz="2400" dirty="0" smtClean="0"/>
              <a:t>  </a:t>
            </a:r>
          </a:p>
          <a:p>
            <a:pPr algn="l" rtl="0">
              <a:buNone/>
            </a:pPr>
            <a:r>
              <a:rPr lang="en-US" sz="2400" dirty="0" smtClean="0"/>
              <a:t> FROM  </a:t>
            </a:r>
            <a:r>
              <a:rPr lang="en-US" sz="2400" dirty="0" err="1" smtClean="0"/>
              <a:t>prof</a:t>
            </a:r>
            <a:r>
              <a:rPr lang="en-US" sz="2400" dirty="0" smtClean="0"/>
              <a:t>  </a:t>
            </a:r>
          </a:p>
          <a:p>
            <a:pPr algn="l" rtl="0">
              <a:buNone/>
            </a:pPr>
            <a:r>
              <a:rPr lang="en-US" sz="2400" dirty="0" smtClean="0"/>
              <a:t>  INNER JOIN  </a:t>
            </a:r>
            <a:r>
              <a:rPr lang="en-US" sz="2400" dirty="0" err="1" smtClean="0"/>
              <a:t>clg</a:t>
            </a:r>
            <a:endParaRPr lang="en-US" sz="2400" dirty="0" smtClean="0"/>
          </a:p>
          <a:p>
            <a:pPr algn="l" rtl="0">
              <a:buNone/>
            </a:pPr>
            <a:r>
              <a:rPr lang="en-US" sz="2400" dirty="0" smtClean="0"/>
              <a:t>	ON  prof.clg#=clg.clg#</a:t>
            </a:r>
          </a:p>
          <a:p>
            <a:pPr algn="l" rtl="0">
              <a:buNone/>
            </a:pPr>
            <a:r>
              <a:rPr lang="en-US" sz="2400" dirty="0" smtClean="0"/>
              <a:t>  WHERE  </a:t>
            </a:r>
            <a:r>
              <a:rPr lang="en-US" sz="2400" dirty="0" err="1" smtClean="0"/>
              <a:t>clgname</a:t>
            </a:r>
            <a:r>
              <a:rPr lang="en-US" sz="2400" dirty="0" smtClean="0"/>
              <a:t>=‘</a:t>
            </a:r>
            <a:r>
              <a:rPr lang="fa-IR" sz="2400" dirty="0" smtClean="0">
                <a:solidFill>
                  <a:srgbClr val="FF0000"/>
                </a:solidFill>
              </a:rPr>
              <a:t>کامپيوتر</a:t>
            </a:r>
            <a:r>
              <a:rPr lang="en-US" sz="2400" dirty="0" smtClean="0"/>
              <a:t>’</a:t>
            </a:r>
          </a:p>
          <a:p>
            <a:pPr algn="l" rtl="0">
              <a:buNone/>
            </a:pPr>
            <a:endParaRPr lang="fa-IR" sz="2400" dirty="0" smtClean="0"/>
          </a:p>
          <a:p>
            <a:pPr algn="l" rtl="0">
              <a:buNone/>
            </a:pPr>
            <a:endParaRPr lang="fa-IR" sz="2400" dirty="0" smtClean="0"/>
          </a:p>
          <a:p>
            <a:pPr algn="l" rtl="0">
              <a:buNone/>
            </a:pPr>
            <a:r>
              <a:rPr lang="en-US" sz="2400" dirty="0" smtClean="0"/>
              <a:t>SELECT	</a:t>
            </a:r>
            <a:r>
              <a:rPr lang="en-US" sz="2400" dirty="0" err="1" smtClean="0"/>
              <a:t>prof.pname</a:t>
            </a:r>
            <a:r>
              <a:rPr lang="en-US" sz="2400" dirty="0" smtClean="0"/>
              <a:t>  </a:t>
            </a:r>
          </a:p>
          <a:p>
            <a:pPr algn="l" rtl="0">
              <a:buNone/>
            </a:pPr>
            <a:r>
              <a:rPr lang="en-US" sz="2400" dirty="0" smtClean="0"/>
              <a:t> FROM  </a:t>
            </a:r>
            <a:r>
              <a:rPr lang="en-US" sz="2400" dirty="0" err="1" smtClean="0"/>
              <a:t>prof</a:t>
            </a:r>
            <a:r>
              <a:rPr lang="en-US" sz="2400" dirty="0" smtClean="0"/>
              <a:t>, </a:t>
            </a:r>
            <a:r>
              <a:rPr lang="en-US" sz="2400" dirty="0" err="1" smtClean="0"/>
              <a:t>clg</a:t>
            </a:r>
            <a:endParaRPr lang="en-US" sz="2400" dirty="0" smtClean="0"/>
          </a:p>
          <a:p>
            <a:pPr algn="l" rtl="0">
              <a:buNone/>
            </a:pPr>
            <a:r>
              <a:rPr lang="en-US" sz="2400" dirty="0" smtClean="0"/>
              <a:t>  WHERE  prof.clg#=clg.clg#</a:t>
            </a:r>
          </a:p>
          <a:p>
            <a:pPr algn="l" rtl="0">
              <a:buNone/>
            </a:pPr>
            <a:r>
              <a:rPr lang="en-US" sz="2400" dirty="0" smtClean="0"/>
              <a:t>   AND </a:t>
            </a:r>
            <a:r>
              <a:rPr lang="en-US" sz="2400" dirty="0" err="1" smtClean="0"/>
              <a:t>clgname</a:t>
            </a:r>
            <a:r>
              <a:rPr lang="en-US" sz="2400" dirty="0" smtClean="0"/>
              <a:t>=‘</a:t>
            </a:r>
            <a:r>
              <a:rPr lang="fa-IR" sz="2400" dirty="0" smtClean="0">
                <a:solidFill>
                  <a:srgbClr val="FF0000"/>
                </a:solidFill>
              </a:rPr>
              <a:t>کامپيوتر</a:t>
            </a:r>
            <a:r>
              <a:rPr lang="en-US" sz="2400" dirty="0" smtClean="0"/>
              <a:t>’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سطر سرگردان (</a:t>
            </a:r>
            <a:r>
              <a:rPr lang="en-US" dirty="0" err="1" smtClean="0"/>
              <a:t>dangline</a:t>
            </a:r>
            <a:r>
              <a:rPr lang="en-US" dirty="0" smtClean="0"/>
              <a:t> tuple</a:t>
            </a:r>
            <a:r>
              <a:rPr lang="fa-IR" dirty="0" smtClean="0"/>
              <a:t>)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سطری از جدول </a:t>
            </a:r>
            <a:r>
              <a:rPr lang="en-US" dirty="0" smtClean="0"/>
              <a:t>r</a:t>
            </a:r>
            <a:r>
              <a:rPr lang="fa-IR" dirty="0" smtClean="0"/>
              <a:t> با هیچ شرطی از جدول </a:t>
            </a:r>
            <a:r>
              <a:rPr lang="en-US" dirty="0" smtClean="0"/>
              <a:t>s</a:t>
            </a:r>
            <a:r>
              <a:rPr lang="fa-IR" dirty="0" smtClean="0"/>
              <a:t> مقدار همنام نداشته باشد، این سطر </a:t>
            </a:r>
            <a:r>
              <a:rPr lang="en-US" dirty="0" smtClean="0"/>
              <a:t>r</a:t>
            </a:r>
            <a:r>
              <a:rPr lang="fa-IR" dirty="0" smtClean="0"/>
              <a:t> در </a:t>
            </a:r>
            <a:r>
              <a:rPr lang="en-US" dirty="0" err="1" smtClean="0"/>
              <a:t>r∞s</a:t>
            </a:r>
            <a:r>
              <a:rPr lang="fa-IR" dirty="0" smtClean="0"/>
              <a:t> نمی آید که اصطلاحاً به آن </a:t>
            </a:r>
            <a:r>
              <a:rPr lang="fa-IR" dirty="0"/>
              <a:t>سطر سرگردان </a:t>
            </a:r>
            <a:r>
              <a:rPr lang="en-US" dirty="0" err="1" smtClean="0"/>
              <a:t>dangline</a:t>
            </a:r>
            <a:r>
              <a:rPr lang="en-US" dirty="0" smtClean="0"/>
              <a:t> tuple</a:t>
            </a:r>
            <a:r>
              <a:rPr lang="fa-IR" dirty="0" smtClean="0"/>
              <a:t> می گویند.</a:t>
            </a:r>
          </a:p>
          <a:p>
            <a:pPr lvl="1"/>
            <a:r>
              <a:rPr lang="fa-IR" dirty="0" smtClean="0"/>
              <a:t>این پدیده بعضاً ایجاد اشکال می نماید.</a:t>
            </a:r>
          </a:p>
          <a:p>
            <a:r>
              <a:rPr lang="fa-IR" dirty="0" smtClean="0"/>
              <a:t>برای حل این مشکل از دستور </a:t>
            </a:r>
            <a:r>
              <a:rPr lang="en-US" dirty="0" smtClean="0"/>
              <a:t>outer join</a:t>
            </a:r>
            <a:r>
              <a:rPr lang="fa-IR" dirty="0" smtClean="0"/>
              <a:t> می توان استفاده نمود.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240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OUTER JOIN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>
              <a:buNone/>
            </a:pPr>
            <a:r>
              <a:rPr lang="fa-IR" sz="2800" dirty="0" smtClean="0"/>
              <a:t>ساختار کلي:</a:t>
            </a:r>
            <a:endParaRPr lang="en-US" sz="2800" dirty="0" smtClean="0"/>
          </a:p>
          <a:p>
            <a:pPr algn="l" rtl="0">
              <a:buNone/>
            </a:pPr>
            <a:r>
              <a:rPr lang="en-US" sz="2800" dirty="0" smtClean="0"/>
              <a:t>SELECT &lt;SELECT list&gt;</a:t>
            </a:r>
          </a:p>
          <a:p>
            <a:pPr algn="l" rtl="0">
              <a:buNone/>
            </a:pPr>
            <a:r>
              <a:rPr lang="en-US" sz="2800" dirty="0" smtClean="0"/>
              <a:t>FROM &lt;the table you want to be the "LEFT" table&gt;</a:t>
            </a:r>
          </a:p>
          <a:p>
            <a:pPr algn="l" rtl="0">
              <a:buNone/>
            </a:pPr>
            <a:r>
              <a:rPr lang="en-US" sz="2800" dirty="0" smtClean="0"/>
              <a:t>&lt;LEFT|RIGHT&gt; [OUTER] JOIN &lt;table you want to be the "RIGHT" table&gt;</a:t>
            </a:r>
          </a:p>
          <a:p>
            <a:pPr algn="l" rtl="0">
              <a:buNone/>
            </a:pPr>
            <a:r>
              <a:rPr lang="en-US" sz="2800" dirty="0" smtClean="0"/>
              <a:t>ON &lt;join condition&gt;</a:t>
            </a:r>
          </a:p>
          <a:p>
            <a:r>
              <a:rPr lang="fa-IR" sz="2800" dirty="0" smtClean="0"/>
              <a:t>استفاده از کلمه </a:t>
            </a:r>
            <a:r>
              <a:rPr lang="en-US" sz="2800" dirty="0" smtClean="0"/>
              <a:t>OUTER</a:t>
            </a:r>
            <a:r>
              <a:rPr lang="fa-IR" sz="2800" dirty="0" smtClean="0"/>
              <a:t> ‌اختياري است.</a:t>
            </a:r>
          </a:p>
          <a:p>
            <a:r>
              <a:rPr lang="fa-IR" sz="2600" dirty="0" smtClean="0"/>
              <a:t>يک </a:t>
            </a:r>
            <a:r>
              <a:rPr lang="en-US" sz="2600" dirty="0" smtClean="0"/>
              <a:t>LEFT OUTER JOIN</a:t>
            </a:r>
            <a:r>
              <a:rPr lang="fa-IR" sz="2600" dirty="0" smtClean="0"/>
              <a:t> شامل همه اطلاعات جدول سمت چپ مي‌باشد.</a:t>
            </a:r>
            <a:endParaRPr lang="en-US" sz="2600" dirty="0" smtClean="0"/>
          </a:p>
          <a:p>
            <a:r>
              <a:rPr lang="fa-IR" sz="2600" dirty="0" smtClean="0"/>
              <a:t>يک </a:t>
            </a:r>
            <a:r>
              <a:rPr lang="en-US" sz="2600" dirty="0" smtClean="0"/>
              <a:t>RIGHT OUTER JOIN</a:t>
            </a:r>
            <a:r>
              <a:rPr lang="fa-IR" sz="2600" dirty="0" smtClean="0"/>
              <a:t> شامل همه اطلاعات جدول سمت راست مي‌باشد</a:t>
            </a:r>
            <a:r>
              <a:rPr lang="fa-IR" sz="2800" dirty="0" smtClean="0"/>
              <a:t>.</a:t>
            </a:r>
            <a:endParaRPr lang="en-US" sz="2800" dirty="0" smtClean="0"/>
          </a:p>
          <a:p>
            <a:pPr algn="l" rtl="0"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نام تمام دروس، بهمراه نام دانشکده ارايه دهنده آن.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/>
              <a:t>SELECT  </a:t>
            </a:r>
            <a:r>
              <a:rPr lang="en-US" dirty="0" err="1" smtClean="0"/>
              <a:t>cname</a:t>
            </a:r>
            <a:r>
              <a:rPr lang="en-US" dirty="0" smtClean="0"/>
              <a:t>, </a:t>
            </a:r>
            <a:r>
              <a:rPr lang="en-US" dirty="0" err="1" smtClean="0"/>
              <a:t>clgname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 </a:t>
            </a:r>
            <a:r>
              <a:rPr lang="en-US" dirty="0" err="1" smtClean="0"/>
              <a:t>crs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LEFT OUTER JOIN 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ON  crs.clg# = clg.clg# </a:t>
            </a:r>
            <a:endParaRPr lang="fa-IR" dirty="0" smtClean="0"/>
          </a:p>
          <a:p>
            <a:pPr algn="l" rtl="0">
              <a:buNone/>
            </a:pPr>
            <a:r>
              <a:rPr lang="en-US" dirty="0" smtClean="0"/>
              <a:t> 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مثال</a:t>
            </a:r>
            <a:r>
              <a:rPr lang="fa-IR" sz="2800" dirty="0" smtClean="0"/>
              <a:t>: نام تمام دانشکده‌ها، بهمراه نام دروسي که ارايه مي‌دهند.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/>
              <a:t>SELECT  </a:t>
            </a:r>
            <a:r>
              <a:rPr lang="en-US" dirty="0" err="1" smtClean="0"/>
              <a:t>cname</a:t>
            </a:r>
            <a:r>
              <a:rPr lang="en-US" dirty="0" smtClean="0"/>
              <a:t>, </a:t>
            </a:r>
            <a:r>
              <a:rPr lang="en-US" dirty="0" err="1" smtClean="0"/>
              <a:t>clgname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 </a:t>
            </a:r>
            <a:r>
              <a:rPr lang="en-US" dirty="0" err="1" smtClean="0"/>
              <a:t>crs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RIGHT  OUTER JOIN  </a:t>
            </a:r>
            <a:r>
              <a:rPr lang="en-US" dirty="0" err="1" smtClean="0"/>
              <a:t>clg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ON  crs.clg# = clg.clg# </a:t>
            </a:r>
            <a:endParaRPr lang="fa-IR" dirty="0" smtClean="0"/>
          </a:p>
          <a:p>
            <a:pPr algn="l" rtl="0">
              <a:buNone/>
            </a:pPr>
            <a:r>
              <a:rPr lang="en-US" dirty="0" smtClean="0"/>
              <a:t> 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OUTER JOIN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وقتي مي‌خواهيم همزمان </a:t>
            </a:r>
            <a:r>
              <a:rPr lang="en-US" dirty="0" smtClean="0"/>
              <a:t>LEFT JOIN</a:t>
            </a:r>
            <a:r>
              <a:rPr lang="fa-IR" dirty="0" smtClean="0"/>
              <a:t> و </a:t>
            </a:r>
            <a:r>
              <a:rPr lang="en-US" dirty="0" smtClean="0"/>
              <a:t>RIGHT JOIN</a:t>
            </a:r>
            <a:r>
              <a:rPr lang="fa-IR" dirty="0" smtClean="0"/>
              <a:t> را با هم داشته باشيم از </a:t>
            </a:r>
            <a:r>
              <a:rPr lang="en-US" dirty="0" smtClean="0"/>
              <a:t>FULL JOIN</a:t>
            </a:r>
            <a:r>
              <a:rPr lang="fa-IR" dirty="0" smtClean="0"/>
              <a:t> استفاده مي‌نماييم.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join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تمام رکوردهاي جدول سمت چپ را با تمام رکوردهاي جدول سمت راست پيوند مي‌دهد. (مشابه ضرب دکارتي)</a:t>
            </a:r>
          </a:p>
          <a:p>
            <a:r>
              <a:rPr lang="en-US" dirty="0" smtClean="0"/>
              <a:t>Cross join </a:t>
            </a:r>
            <a:r>
              <a:rPr lang="fa-IR" dirty="0" smtClean="0"/>
              <a:t> عملگر </a:t>
            </a:r>
            <a:r>
              <a:rPr lang="en-US" dirty="0" smtClean="0"/>
              <a:t>on</a:t>
            </a:r>
            <a:r>
              <a:rPr lang="fa-IR" dirty="0" smtClean="0"/>
              <a:t> ندارد.</a:t>
            </a:r>
          </a:p>
          <a:p>
            <a:endParaRPr lang="fa-IR" dirty="0" smtClean="0"/>
          </a:p>
          <a:p>
            <a:r>
              <a:rPr lang="fa-IR" dirty="0" smtClean="0"/>
              <a:t>ساختار کلي:</a:t>
            </a:r>
          </a:p>
          <a:p>
            <a:pPr algn="l" rtl="0">
              <a:buNone/>
            </a:pPr>
            <a:r>
              <a:rPr lang="en-US" dirty="0" smtClean="0"/>
              <a:t>SELECT &lt;select list&gt;</a:t>
            </a:r>
          </a:p>
          <a:p>
            <a:pPr algn="l" rtl="0">
              <a:buNone/>
            </a:pPr>
            <a:r>
              <a:rPr lang="en-US" dirty="0" smtClean="0"/>
              <a:t>FROM &lt;</a:t>
            </a:r>
            <a:r>
              <a:rPr lang="en-US" dirty="0" err="1" smtClean="0"/>
              <a:t>first_table</a:t>
            </a:r>
            <a:r>
              <a:rPr lang="en-US" dirty="0" smtClean="0"/>
              <a:t>&gt;</a:t>
            </a:r>
          </a:p>
          <a:p>
            <a:pPr algn="l" rtl="0">
              <a:buNone/>
            </a:pPr>
            <a:r>
              <a:rPr lang="en-US" dirty="0" smtClean="0"/>
              <a:t>&lt;cross  join&gt; &lt;</a:t>
            </a:r>
            <a:r>
              <a:rPr lang="en-US" dirty="0" err="1" smtClean="0"/>
              <a:t>second_table</a:t>
            </a:r>
            <a:r>
              <a:rPr lang="en-US" dirty="0" smtClean="0"/>
              <a:t>&gt;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انواع جداول در </a:t>
            </a:r>
            <a:r>
              <a:rPr lang="en-US" sz="3600" dirty="0" smtClean="0"/>
              <a:t>SQL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جدول اصلي </a:t>
            </a:r>
            <a:r>
              <a:rPr lang="fa-IR" dirty="0" smtClean="0"/>
              <a:t>(</a:t>
            </a:r>
            <a:r>
              <a:rPr lang="en-US" dirty="0" smtClean="0"/>
              <a:t>base table</a:t>
            </a:r>
            <a:r>
              <a:rPr lang="fa-IR" dirty="0" smtClean="0"/>
              <a:t>)</a:t>
            </a:r>
            <a:r>
              <a:rPr lang="en-US" dirty="0" smtClean="0"/>
              <a:t>:</a:t>
            </a:r>
            <a:r>
              <a:rPr lang="fa-IR" dirty="0" smtClean="0"/>
              <a:t> با دستور </a:t>
            </a:r>
            <a:r>
              <a:rPr lang="en-US" dirty="0" smtClean="0"/>
              <a:t>create table</a:t>
            </a:r>
            <a:r>
              <a:rPr lang="fa-IR" dirty="0" smtClean="0"/>
              <a:t> ايجاد مي‌شود.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جدول مياني </a:t>
            </a:r>
            <a:r>
              <a:rPr lang="fa-IR" dirty="0" smtClean="0"/>
              <a:t>(</a:t>
            </a:r>
            <a:r>
              <a:rPr lang="en-US" dirty="0" smtClean="0"/>
              <a:t>intermediate table</a:t>
            </a:r>
            <a:r>
              <a:rPr lang="fa-IR" dirty="0" smtClean="0"/>
              <a:t>): توسط سيستم ايجاد مي‌شود.</a:t>
            </a:r>
          </a:p>
          <a:p>
            <a:r>
              <a:rPr lang="fa-IR" dirty="0" smtClean="0">
                <a:solidFill>
                  <a:srgbClr val="FF0000"/>
                </a:solidFill>
              </a:rPr>
              <a:t>جدول مجازي </a:t>
            </a:r>
            <a:r>
              <a:rPr lang="fa-IR" dirty="0" smtClean="0"/>
              <a:t>(</a:t>
            </a:r>
            <a:r>
              <a:rPr lang="en-US" dirty="0" err="1" smtClean="0"/>
              <a:t>veiws</a:t>
            </a:r>
            <a:r>
              <a:rPr lang="fa-IR" dirty="0" smtClean="0"/>
              <a:t>)</a:t>
            </a:r>
            <a:r>
              <a:rPr lang="en-US" dirty="0" smtClean="0"/>
              <a:t>:</a:t>
            </a:r>
            <a:r>
              <a:rPr lang="fa-IR" dirty="0" smtClean="0"/>
              <a:t> وجود خارجي و فيزيکي ندارد اما مي‌توان به آن دسترسي داشت و در موارد </a:t>
            </a:r>
            <a:r>
              <a:rPr lang="fa-IR" dirty="0" smtClean="0">
                <a:solidFill>
                  <a:srgbClr val="C00000"/>
                </a:solidFill>
              </a:rPr>
              <a:t>معدودی </a:t>
            </a:r>
            <a:r>
              <a:rPr lang="fa-IR" dirty="0" smtClean="0"/>
              <a:t>آنها را تغيير داد.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6123</TotalTime>
  <Words>4621</Words>
  <Application>Microsoft Office PowerPoint</Application>
  <PresentationFormat>On-screen Show (4:3)</PresentationFormat>
  <Paragraphs>774</Paragraphs>
  <Slides>128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43" baseType="lpstr">
      <vt:lpstr>Arial</vt:lpstr>
      <vt:lpstr>B Bardiya</vt:lpstr>
      <vt:lpstr>B Kamran</vt:lpstr>
      <vt:lpstr>B Nazanin</vt:lpstr>
      <vt:lpstr>B Nazanin Outline</vt:lpstr>
      <vt:lpstr>B Roya</vt:lpstr>
      <vt:lpstr>B Shiraz</vt:lpstr>
      <vt:lpstr>B Titr</vt:lpstr>
      <vt:lpstr>B Traffic</vt:lpstr>
      <vt:lpstr>Calibri</vt:lpstr>
      <vt:lpstr>Constantia</vt:lpstr>
      <vt:lpstr>Times New Roman</vt:lpstr>
      <vt:lpstr>Wingdings</vt:lpstr>
      <vt:lpstr>Wingdings 2</vt:lpstr>
      <vt:lpstr>Flow</vt:lpstr>
      <vt:lpstr>پايگاه داده‌ها</vt:lpstr>
      <vt:lpstr>مقدمه</vt:lpstr>
      <vt:lpstr>تعريف داده‌ها</vt:lpstr>
      <vt:lpstr>دامنه متغيرها</vt:lpstr>
      <vt:lpstr>دامنه‌هاي شناخته شده در SQL ‌استاندارد</vt:lpstr>
      <vt:lpstr>تعريف دامنه جديد</vt:lpstr>
      <vt:lpstr>PowerPoint Presentation</vt:lpstr>
      <vt:lpstr>تعريف بانک اطلاعات</vt:lpstr>
      <vt:lpstr>حذف بانک اطلاعات</vt:lpstr>
      <vt:lpstr>تعريف جداول</vt:lpstr>
      <vt:lpstr>مثال: جدول crs‌را تعريف کنيد.</vt:lpstr>
      <vt:lpstr>حذف جدول </vt:lpstr>
      <vt:lpstr>تغيير شکل جدول</vt:lpstr>
      <vt:lpstr>اضافه کردن صفت (ستون)</vt:lpstr>
      <vt:lpstr>تغيير نوع داده</vt:lpstr>
      <vt:lpstr>تغيير نوع داده</vt:lpstr>
      <vt:lpstr>حذف ستون</vt:lpstr>
      <vt:lpstr>Data Manipulation Language</vt:lpstr>
      <vt:lpstr>اضافه کردن داده</vt:lpstr>
      <vt:lpstr>يادآوري</vt:lpstr>
      <vt:lpstr>اضافه کردن چند سطر با استفاده از جدول ديگر</vt:lpstr>
      <vt:lpstr>مثال: فرض کنيد جدول good_stud با همان ساختار جدول stud ‌وجود دارد، دانشجويان معدل الف را به آن اضافه نماييد. </vt:lpstr>
      <vt:lpstr>حذف کردن داده</vt:lpstr>
      <vt:lpstr>مثال: دانشجويان معدل زير 10 را از جدول stud حذف نماييد.</vt:lpstr>
      <vt:lpstr>تغيير داده در جدول</vt:lpstr>
      <vt:lpstr>مثال: تغيير نام باختران به کرمانشاه در جدول دانشجو.</vt:lpstr>
      <vt:lpstr>مثال: يک نمره به دانشجويان اضافه کنيد.</vt:lpstr>
      <vt:lpstr>مثال: نمرات ناتمام (NULL) ترم 891 را صفر نماييد. </vt:lpstr>
      <vt:lpstr>تمرين:</vt:lpstr>
      <vt:lpstr>استخراج اطلاعات</vt:lpstr>
      <vt:lpstr>مثال: شماره و نام دانشجوياني که معدل الف دارند و متولد شاهرود هستند؟</vt:lpstr>
      <vt:lpstr>مثال: شماره و نام دانشجوياني که معدل الف دارند و متولد شاهرود يا تهران هستند؟</vt:lpstr>
      <vt:lpstr>مثال: مشخصات دانشجوياني که در دانشکده 10 يا 15 تحصيل مي‌کنند؟</vt:lpstr>
      <vt:lpstr>مثال: اسامي شهرهايي که دانشجويان متولد آن شهرها هستند؟</vt:lpstr>
      <vt:lpstr>distinct</vt:lpstr>
      <vt:lpstr>مثال: نام و نمره دانشجويان در دروس مختلف</vt:lpstr>
      <vt:lpstr>مثال: نام و نمره دانشجويان در دروس مختلف</vt:lpstr>
      <vt:lpstr>مثال: اسامي اساتيد دانشکده کامپيوتر</vt:lpstr>
      <vt:lpstr>مرتب سازي</vt:lpstr>
      <vt:lpstr>مثال: شماره و نام دانشجويان از جدول stud را بر اساس نام مرتب نماييد؟</vt:lpstr>
      <vt:lpstr>مثال: شماره دانشجو، نام دانشجو، شماره درس و ترم ثبت نامي دانشجويان را  براساس ترم بصورت نزولي و شماره دانشجويي به صورت صعودي نشان دهيد . </vt:lpstr>
      <vt:lpstr>تمرين</vt:lpstr>
      <vt:lpstr>عملگرهاي مجموعه‌اي</vt:lpstr>
      <vt:lpstr>مثال: نام و کد دانشکده همه افراد اعم از دانشجو و استاد</vt:lpstr>
      <vt:lpstr>مثال: اسامي دانشجوياني که استاد همنام ندارند.</vt:lpstr>
      <vt:lpstr>مثال: مشخصات دانشجوياني که متولد تهران، مشهد يا تبريز هستند.</vt:lpstr>
      <vt:lpstr>مثال: مشخصات دانشجوياني که متولد تهران، مشهد يا تبريز نيستند.</vt:lpstr>
      <vt:lpstr>مثال: مشخصات دانشجوياني که در دانشکده‌هاي بسطام تحصيل مي‌کنند.</vt:lpstr>
      <vt:lpstr>Nested Query </vt:lpstr>
      <vt:lpstr>حوزه اعتبار اسامي</vt:lpstr>
      <vt:lpstr>نحوه اجراي زير پرس و جوها</vt:lpstr>
      <vt:lpstr>مثال: مشخصات دانشجوياني که در محل تولدشان تحصيل مي‌کنند.</vt:lpstr>
      <vt:lpstr>مثال: مشخصات دانشجوياني که در يکي از دانشکده‌هاي واقع در شهر تهران تحصيل مي‌نمايند.</vt:lpstr>
      <vt:lpstr>توابع محاسباتي</vt:lpstr>
      <vt:lpstr>مثال: تعداد دانشجوياني که معدل الف دارند؟</vt:lpstr>
      <vt:lpstr>مثال: تعداد کل درس‌ها</vt:lpstr>
      <vt:lpstr>مثال: دروسي که در بيش از 5 گروه ارايه شده‌اند.</vt:lpstr>
      <vt:lpstr>مثال: حداقل معدل دانشجويان.</vt:lpstr>
      <vt:lpstr>مثال: معدل شاگرد اول دانشکده کامپيوتر.</vt:lpstr>
      <vt:lpstr>مثال: معدل شاگرد اول دانشکده کامپيوتر.</vt:lpstr>
      <vt:lpstr>مثال: مشخصات شاگرد اول دانشکده کامپيوتر.</vt:lpstr>
      <vt:lpstr>مثال: معدل ترم گذشته دانشجويي به نام هاشم نسب.</vt:lpstr>
      <vt:lpstr>مثال: دانشجوياني که معدل آنها از ميانگين همه معدل‌ها، بيشتر است.</vt:lpstr>
      <vt:lpstr>تمرين</vt:lpstr>
      <vt:lpstr>گروه بندي داده</vt:lpstr>
      <vt:lpstr>نکات گروهبندي:</vt:lpstr>
      <vt:lpstr>مثال: معدل شاگرد اول هر يک از دانشکده‌ها</vt:lpstr>
      <vt:lpstr>مثال: تعداد دانشجويان، بيشترين و کمترين معدل دانشجويان هر يک از دانشکده‌ها</vt:lpstr>
      <vt:lpstr>شرط در گروه‌بندي</vt:lpstr>
      <vt:lpstr>مثال: شماره دروسي که در ترم گذشته بيش از 50 دانشجو در آن ثبت نام نموده‌اند.</vt:lpstr>
      <vt:lpstr>مثال: حذف گروه‌هاي درسي که تعداد ثبت نام کنندگان آن در ترم جاري کمتر از 10نفر است.</vt:lpstr>
      <vt:lpstr>مشخصات شاگرد اول هر دانشکده</vt:lpstr>
      <vt:lpstr>تمرين:</vt:lpstr>
      <vt:lpstr>عملگرهاي ديگر</vt:lpstr>
      <vt:lpstr>مثال: درس‌هاي بانک اطلاعات که سه واحدي يا چهار واحدي هستند.</vt:lpstr>
      <vt:lpstr>مثال: دانشجوياني که شهر محل تولدشان دو حرفي است.</vt:lpstr>
      <vt:lpstr>عملگر EXISTS</vt:lpstr>
      <vt:lpstr>مثال: دانشکده‌هايي که درسي ارايه نمي‌دهند.</vt:lpstr>
      <vt:lpstr>مثال: اساتيدي که در ترم جاري درسي ارايه ننموده‌اند.</vt:lpstr>
      <vt:lpstr>مقدار NULL از قوانين زير پيروي مي‌کند:</vt:lpstr>
      <vt:lpstr>اگر TRUE=1، FALSE=0 و UNKNOWN=0.5 باشد آنگاه قوانين زير صادق است</vt:lpstr>
      <vt:lpstr>عملگرهاي ALL و ANY</vt:lpstr>
      <vt:lpstr>مثال: دانشکده‌هايي که کد آنها عددي فرد و يک رقمي است.</vt:lpstr>
      <vt:lpstr>مثال: نام دانشکده و تعداد دانشجویان معدل الف دانشکده­ای که تعداد دانشجویان معدل الف آن از تعداد دانشجویان معدل الف هر یک ازدانشکده­ها بیشتر باشد</vt:lpstr>
      <vt:lpstr> (alias)</vt:lpstr>
      <vt:lpstr>مثال: ‌نام درس‌هايي که با تعداد واحد متفاوت تعريف شده‌اند.</vt:lpstr>
      <vt:lpstr>پرس و جو با قيد ”همه“</vt:lpstr>
      <vt:lpstr>مثال: شماره دانشجوياني که همه درس‌هاي دانشکده‌اشان را گرفته‌اند.</vt:lpstr>
      <vt:lpstr>مثال: شماره و نام دانشجوياني که تمامي دروس ارايه شده توسط استاد تبريزي را گرفته‌اند.</vt:lpstr>
      <vt:lpstr>join</vt:lpstr>
      <vt:lpstr>Inner join</vt:lpstr>
      <vt:lpstr>مثال: اسامي اساتيد دانشکده کامپيوتر</vt:lpstr>
      <vt:lpstr>سطر سرگردان (dangline tuple)</vt:lpstr>
      <vt:lpstr>OUTER JOIN</vt:lpstr>
      <vt:lpstr>مثال: نام تمام دروس، بهمراه نام دانشکده ارايه دهنده آن.</vt:lpstr>
      <vt:lpstr>مثال: نام تمام دانشکده‌ها، بهمراه نام دروسي که ارايه مي‌دهند.</vt:lpstr>
      <vt:lpstr>FULL OUTER JOIN</vt:lpstr>
      <vt:lpstr>Cross join</vt:lpstr>
      <vt:lpstr>انواع جداول در SQL</vt:lpstr>
      <vt:lpstr>جدول مجازي</vt:lpstr>
      <vt:lpstr>مثال: جدول مجازي شامل نام، گروه‌ها و استاد درس.</vt:lpstr>
      <vt:lpstr>عملیات مجاز روی جدول مجازی</vt:lpstr>
      <vt:lpstr>جدول مجازی قابل تغییر (updatable)</vt:lpstr>
      <vt:lpstr>دستورات کنترل مجوز دسترسي</vt:lpstr>
      <vt:lpstr>دستور اعطاء اختيارات</vt:lpstr>
      <vt:lpstr>مثال:</vt:lpstr>
      <vt:lpstr>دستور لغو اختيارات</vt:lpstr>
      <vt:lpstr>بالا بردن سرعت: تعريف شاخص</vt:lpstr>
      <vt:lpstr>مثال: ايجاد شاخص براي صفت نام درس</vt:lpstr>
      <vt:lpstr>رويه‌هاي ذخيره شده</vt:lpstr>
      <vt:lpstr>ايجاد و تغيير رويه‌هاي ذخيره شده</vt:lpstr>
      <vt:lpstr>شرح گزينه‌هاي دستور  create procedure</vt:lpstr>
      <vt:lpstr>مثال: ايجاد رويه ذخيره شده‌اي که ليست دانشجويان رتبه اول هر دانشکده‌اي را نمايش دهد.</vt:lpstr>
      <vt:lpstr>مثال: ايجاد رويه ذخيره شده‌اي که ليست دانشجويان رتبه اول دانشکده‌ي خاصي را نمايش دهد.</vt:lpstr>
      <vt:lpstr>اجراي رويه‌هاي ذخيره شده</vt:lpstr>
      <vt:lpstr>تغيير رويه‌هاي ذخيره شده</vt:lpstr>
      <vt:lpstr>حذف رويه‌هاي ذخيره شده</vt:lpstr>
      <vt:lpstr>تمرين</vt:lpstr>
      <vt:lpstr>تعريف تابع</vt:lpstr>
      <vt:lpstr>مثال: تابعي که شماره دانشجو و ترم را گرفته و معدل دانشجو در آن ترم را برگرداند.</vt:lpstr>
      <vt:lpstr>مثال: شماره، نام، ترم و معدل دانشجو در آن ترم</vt:lpstr>
      <vt:lpstr>مثال: شماره و نام دانشجوياني که معدل ترم 902 آنها بيشتر از 17 است</vt:lpstr>
      <vt:lpstr>تريگرها</vt:lpstr>
      <vt:lpstr>طراحي و بکارگيري تريگرها</vt:lpstr>
      <vt:lpstr>شرح 1</vt:lpstr>
      <vt:lpstr>مثال</vt:lpstr>
      <vt:lpstr>شرح 2</vt:lpstr>
      <vt:lpstr>مثال: پرس و جویی که هنگام حذف دانشجويي از جدول stud شماره دانشجو، ساعت و تاريخ حذف در جدول del_st ذخيره گردد.</vt:lpstr>
    </vt:vector>
  </TitlesOfParts>
  <Company>NONE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پايگاه داده‌ها</dc:title>
  <dc:creator>CHANGE_ME</dc:creator>
  <cp:lastModifiedBy>Windows User</cp:lastModifiedBy>
  <cp:revision>344</cp:revision>
  <dcterms:created xsi:type="dcterms:W3CDTF">2011-10-07T09:29:28Z</dcterms:created>
  <dcterms:modified xsi:type="dcterms:W3CDTF">2018-09-21T19:31:26Z</dcterms:modified>
</cp:coreProperties>
</file>