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91" r:id="rId2"/>
    <p:sldId id="256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5" r:id="rId13"/>
    <p:sldId id="306" r:id="rId14"/>
    <p:sldId id="307" r:id="rId15"/>
    <p:sldId id="304" r:id="rId16"/>
    <p:sldId id="308" r:id="rId17"/>
    <p:sldId id="309" r:id="rId18"/>
    <p:sldId id="333" r:id="rId19"/>
    <p:sldId id="310" r:id="rId20"/>
    <p:sldId id="311" r:id="rId21"/>
    <p:sldId id="312" r:id="rId22"/>
    <p:sldId id="313" r:id="rId23"/>
    <p:sldId id="314" r:id="rId24"/>
    <p:sldId id="315" r:id="rId25"/>
    <p:sldId id="316" r:id="rId26"/>
    <p:sldId id="319" r:id="rId27"/>
    <p:sldId id="320" r:id="rId28"/>
    <p:sldId id="321" r:id="rId29"/>
    <p:sldId id="322" r:id="rId30"/>
    <p:sldId id="323" r:id="rId31"/>
    <p:sldId id="324" r:id="rId32"/>
    <p:sldId id="325" r:id="rId33"/>
    <p:sldId id="326" r:id="rId34"/>
    <p:sldId id="327" r:id="rId35"/>
    <p:sldId id="328" r:id="rId36"/>
    <p:sldId id="329" r:id="rId37"/>
    <p:sldId id="330" r:id="rId38"/>
    <p:sldId id="331" r:id="rId39"/>
    <p:sldId id="332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FBEBD-F899-4E87-AA2C-1331B57BBF05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F49E9-6D53-4A39-892E-95A0B8D4F5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4846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  <a:cs typeface="B Traffic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r" rtl="1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  <a:cs typeface="B Traffic" pitchFamily="2" charset="-78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>
                <a:cs typeface="B Nazanin" pitchFamily="2" charset="-78"/>
              </a:defRPr>
            </a:lvl1pPr>
            <a:lvl2pPr>
              <a:defRPr sz="2600">
                <a:cs typeface="B Nazanin" pitchFamily="2" charset="-78"/>
              </a:defRPr>
            </a:lvl2pPr>
            <a:lvl3pPr>
              <a:defRPr sz="2400">
                <a:cs typeface="B Nazanin" pitchFamily="2" charset="-78"/>
              </a:defRPr>
            </a:lvl3pPr>
            <a:lvl4pPr>
              <a:defRPr sz="20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5B236B-377E-4FF4-AF6C-7F72E537E7B8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B Traffic" pitchFamily="2" charset="-78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400189"/>
            <a:ext cx="6019800" cy="40290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09128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ورودي </a:t>
            </a:r>
            <a:r>
              <a:rPr lang="fa-IR" dirty="0" smtClean="0"/>
              <a:t>– </a:t>
            </a:r>
            <a:r>
              <a:rPr lang="fa-IR" dirty="0" smtClean="0"/>
              <a:t>خروجي </a:t>
            </a:r>
            <a:r>
              <a:rPr lang="fa-IR" dirty="0" smtClean="0"/>
              <a:t>(</a:t>
            </a:r>
            <a:r>
              <a:rPr lang="en-US" dirty="0" err="1" smtClean="0"/>
              <a:t>inout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 smtClean="0">
                <a:cs typeface="B Mitra" panose="00000400000000000000" pitchFamily="2" charset="-78"/>
              </a:rPr>
              <a:t>در </a:t>
            </a:r>
            <a:r>
              <a:rPr lang="fa-IR" dirty="0" smtClean="0">
                <a:cs typeface="B Mitra" panose="00000400000000000000" pitchFamily="2" charset="-78"/>
              </a:rPr>
              <a:t>برخي </a:t>
            </a:r>
            <a:r>
              <a:rPr lang="fa-IR" dirty="0" smtClean="0">
                <a:cs typeface="B Mitra" panose="00000400000000000000" pitchFamily="2" charset="-78"/>
              </a:rPr>
              <a:t>از </a:t>
            </a:r>
            <a:r>
              <a:rPr lang="fa-IR" dirty="0" smtClean="0">
                <a:cs typeface="B Mitra" panose="00000400000000000000" pitchFamily="2" charset="-78"/>
              </a:rPr>
              <a:t>طراحي‌ها</a:t>
            </a:r>
            <a:r>
              <a:rPr lang="fa-IR" dirty="0" smtClean="0">
                <a:cs typeface="B Mitra" panose="00000400000000000000" pitchFamily="2" charset="-78"/>
              </a:rPr>
              <a:t>، </a:t>
            </a:r>
            <a:r>
              <a:rPr lang="fa-IR" dirty="0" smtClean="0">
                <a:cs typeface="B Mitra" panose="00000400000000000000" pitchFamily="2" charset="-78"/>
              </a:rPr>
              <a:t>سيگنال‌هاي </a:t>
            </a:r>
            <a:r>
              <a:rPr lang="en-US" dirty="0" smtClean="0">
                <a:cs typeface="B Mitra" panose="00000400000000000000" pitchFamily="2" charset="-78"/>
              </a:rPr>
              <a:t>Port</a:t>
            </a:r>
            <a:r>
              <a:rPr lang="fa-IR" dirty="0" smtClean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بايد </a:t>
            </a:r>
            <a:r>
              <a:rPr lang="fa-IR" dirty="0" smtClean="0">
                <a:cs typeface="B Mitra" panose="00000400000000000000" pitchFamily="2" charset="-78"/>
              </a:rPr>
              <a:t>بصورت </a:t>
            </a:r>
            <a:r>
              <a:rPr lang="fa-IR" dirty="0" smtClean="0">
                <a:cs typeface="B Mitra" panose="00000400000000000000" pitchFamily="2" charset="-78"/>
              </a:rPr>
              <a:t>ورودي </a:t>
            </a:r>
            <a:r>
              <a:rPr lang="fa-IR" dirty="0" smtClean="0">
                <a:cs typeface="B Mitra" panose="00000400000000000000" pitchFamily="2" charset="-78"/>
              </a:rPr>
              <a:t>و </a:t>
            </a:r>
            <a:r>
              <a:rPr lang="fa-IR" dirty="0" smtClean="0">
                <a:cs typeface="B Mitra" panose="00000400000000000000" pitchFamily="2" charset="-78"/>
              </a:rPr>
              <a:t>خروجي </a:t>
            </a:r>
            <a:r>
              <a:rPr lang="fa-IR" dirty="0" smtClean="0">
                <a:cs typeface="B Mitra" panose="00000400000000000000" pitchFamily="2" charset="-78"/>
              </a:rPr>
              <a:t>باشد، در </a:t>
            </a:r>
            <a:r>
              <a:rPr lang="fa-IR" dirty="0" smtClean="0">
                <a:cs typeface="B Mitra" panose="00000400000000000000" pitchFamily="2" charset="-78"/>
              </a:rPr>
              <a:t>اين </a:t>
            </a:r>
            <a:r>
              <a:rPr lang="fa-IR" dirty="0" smtClean="0">
                <a:cs typeface="B Mitra" panose="00000400000000000000" pitchFamily="2" charset="-78"/>
              </a:rPr>
              <a:t>حالت </a:t>
            </a:r>
            <a:r>
              <a:rPr lang="fa-IR" dirty="0" smtClean="0">
                <a:cs typeface="B Mitra" panose="00000400000000000000" pitchFamily="2" charset="-78"/>
              </a:rPr>
              <a:t>سيگنال‌هاي </a:t>
            </a:r>
            <a:r>
              <a:rPr lang="en-US" dirty="0" smtClean="0">
                <a:cs typeface="B Mitra" panose="00000400000000000000" pitchFamily="2" charset="-78"/>
              </a:rPr>
              <a:t>Port</a:t>
            </a:r>
            <a:r>
              <a:rPr lang="fa-IR" dirty="0" smtClean="0">
                <a:cs typeface="B Mitra" panose="00000400000000000000" pitchFamily="2" charset="-78"/>
              </a:rPr>
              <a:t> دوطرفه است که به شکل </a:t>
            </a:r>
            <a:r>
              <a:rPr lang="en-US" dirty="0" err="1" smtClean="0">
                <a:cs typeface="B Mitra" panose="00000400000000000000" pitchFamily="2" charset="-78"/>
              </a:rPr>
              <a:t>inout</a:t>
            </a:r>
            <a:r>
              <a:rPr lang="fa-IR" dirty="0" smtClean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تعريف مي‌گردند</a:t>
            </a:r>
            <a:r>
              <a:rPr lang="fa-IR" dirty="0" smtClean="0">
                <a:cs typeface="B Mitra" panose="00000400000000000000" pitchFamily="2" charset="-78"/>
              </a:rPr>
              <a:t>. </a:t>
            </a:r>
          </a:p>
          <a:p>
            <a:pPr algn="just"/>
            <a:endParaRPr lang="fa-IR" dirty="0">
              <a:cs typeface="B Mitra" panose="00000400000000000000" pitchFamily="2" charset="-78"/>
            </a:endParaRPr>
          </a:p>
          <a:p>
            <a:pPr algn="just"/>
            <a:r>
              <a:rPr lang="fa-IR" dirty="0" smtClean="0">
                <a:cs typeface="B Mitra" panose="00000400000000000000" pitchFamily="2" charset="-78"/>
              </a:rPr>
              <a:t>به </a:t>
            </a:r>
            <a:r>
              <a:rPr lang="fa-IR" dirty="0" smtClean="0">
                <a:cs typeface="B Mitra" panose="00000400000000000000" pitchFamily="2" charset="-78"/>
              </a:rPr>
              <a:t>اين ترتيب </a:t>
            </a:r>
            <a:r>
              <a:rPr lang="fa-IR" dirty="0" smtClean="0">
                <a:cs typeface="B Mitra" panose="00000400000000000000" pitchFamily="2" charset="-78"/>
              </a:rPr>
              <a:t>در </a:t>
            </a:r>
            <a:r>
              <a:rPr lang="en-US" dirty="0" smtClean="0">
                <a:cs typeface="B Mitra" panose="00000400000000000000" pitchFamily="2" charset="-78"/>
              </a:rPr>
              <a:t>entity</a:t>
            </a:r>
            <a:r>
              <a:rPr lang="fa-IR" dirty="0" smtClean="0">
                <a:cs typeface="B Mitra" panose="00000400000000000000" pitchFamily="2" charset="-78"/>
              </a:rPr>
              <a:t> و در </a:t>
            </a:r>
            <a:r>
              <a:rPr lang="en-US" dirty="0" smtClean="0">
                <a:cs typeface="B Mitra" panose="00000400000000000000" pitchFamily="2" charset="-78"/>
              </a:rPr>
              <a:t>port</a:t>
            </a:r>
            <a:r>
              <a:rPr lang="fa-IR" dirty="0" smtClean="0">
                <a:cs typeface="B Mitra" panose="00000400000000000000" pitchFamily="2" charset="-78"/>
              </a:rPr>
              <a:t>: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fa-IR" dirty="0" smtClean="0">
                <a:cs typeface="B Mitra" panose="00000400000000000000" pitchFamily="2" charset="-78"/>
              </a:rPr>
              <a:t> </a:t>
            </a:r>
            <a:r>
              <a:rPr lang="fa-IR" dirty="0" smtClean="0">
                <a:solidFill>
                  <a:srgbClr val="FF0000"/>
                </a:solidFill>
                <a:cs typeface="B Mitra" panose="00000400000000000000" pitchFamily="2" charset="-78"/>
              </a:rPr>
              <a:t>ورودي</a:t>
            </a:r>
            <a:r>
              <a:rPr lang="fa-IR" dirty="0" smtClean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بصورت </a:t>
            </a:r>
            <a:r>
              <a:rPr lang="en-US" dirty="0" smtClean="0">
                <a:cs typeface="B Mitra" panose="00000400000000000000" pitchFamily="2" charset="-78"/>
              </a:rPr>
              <a:t>in</a:t>
            </a:r>
            <a:r>
              <a:rPr lang="fa-IR" dirty="0" smtClean="0">
                <a:cs typeface="B Mitra" panose="00000400000000000000" pitchFamily="2" charset="-78"/>
              </a:rPr>
              <a:t> و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fa-IR" dirty="0" smtClean="0">
                <a:solidFill>
                  <a:srgbClr val="FF0000"/>
                </a:solidFill>
                <a:cs typeface="B Mitra" panose="00000400000000000000" pitchFamily="2" charset="-78"/>
              </a:rPr>
              <a:t>خروجي</a:t>
            </a:r>
            <a:r>
              <a:rPr lang="fa-IR" dirty="0" smtClean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به شکل </a:t>
            </a:r>
            <a:r>
              <a:rPr lang="en-US" dirty="0" smtClean="0">
                <a:cs typeface="B Mitra" panose="00000400000000000000" pitchFamily="2" charset="-78"/>
              </a:rPr>
              <a:t>out</a:t>
            </a:r>
            <a:r>
              <a:rPr lang="fa-IR" dirty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يا </a:t>
            </a:r>
            <a:r>
              <a:rPr lang="en-US" dirty="0" smtClean="0">
                <a:cs typeface="B Mitra" panose="00000400000000000000" pitchFamily="2" charset="-78"/>
              </a:rPr>
              <a:t>buffer</a:t>
            </a:r>
            <a:r>
              <a:rPr lang="fa-IR" dirty="0" smtClean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يا </a:t>
            </a:r>
            <a:r>
              <a:rPr lang="en-US" dirty="0" err="1" smtClean="0">
                <a:cs typeface="B Mitra" panose="00000400000000000000" pitchFamily="2" charset="-78"/>
              </a:rPr>
              <a:t>inout</a:t>
            </a:r>
            <a:r>
              <a:rPr lang="fa-IR" dirty="0" smtClean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توصيف مي‌شوند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  <a:endParaRPr lang="en-US" dirty="0" smtClean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578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سيگنال </a:t>
            </a:r>
            <a:r>
              <a:rPr lang="fa-IR" dirty="0" smtClean="0"/>
              <a:t>(</a:t>
            </a:r>
            <a:r>
              <a:rPr lang="en-US" dirty="0" smtClean="0"/>
              <a:t>signal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dirty="0" smtClean="0">
                <a:cs typeface="B Mitra" panose="00000400000000000000" pitchFamily="2" charset="-78"/>
              </a:rPr>
              <a:t>سيگنال</a:t>
            </a:r>
            <a:r>
              <a:rPr lang="fa-IR" dirty="0" smtClean="0">
                <a:cs typeface="B Mitra" panose="00000400000000000000" pitchFamily="2" charset="-78"/>
              </a:rPr>
              <a:t>، </a:t>
            </a:r>
            <a:r>
              <a:rPr lang="fa-IR" dirty="0" smtClean="0">
                <a:cs typeface="B Mitra" panose="00000400000000000000" pitchFamily="2" charset="-78"/>
              </a:rPr>
              <a:t>براي </a:t>
            </a:r>
            <a:r>
              <a:rPr lang="fa-IR" dirty="0" smtClean="0">
                <a:cs typeface="B Mitra" panose="00000400000000000000" pitchFamily="2" charset="-78"/>
              </a:rPr>
              <a:t>اتصال </a:t>
            </a:r>
            <a:r>
              <a:rPr lang="fa-IR" dirty="0" smtClean="0">
                <a:cs typeface="B Mitra" panose="00000400000000000000" pitchFamily="2" charset="-78"/>
              </a:rPr>
              <a:t>قسمت‌هاي </a:t>
            </a:r>
            <a:r>
              <a:rPr lang="fa-IR" dirty="0" smtClean="0">
                <a:cs typeface="B Mitra" panose="00000400000000000000" pitchFamily="2" charset="-78"/>
              </a:rPr>
              <a:t>مختلف مدار </a:t>
            </a:r>
            <a:r>
              <a:rPr lang="fa-IR" dirty="0" smtClean="0">
                <a:cs typeface="B Mitra" panose="00000400000000000000" pitchFamily="2" charset="-78"/>
              </a:rPr>
              <a:t>ديجيتال </a:t>
            </a:r>
            <a:r>
              <a:rPr lang="fa-IR" dirty="0" smtClean="0">
                <a:cs typeface="B Mitra" panose="00000400000000000000" pitchFamily="2" charset="-78"/>
              </a:rPr>
              <a:t>استفاده </a:t>
            </a:r>
            <a:r>
              <a:rPr lang="fa-IR" dirty="0" smtClean="0">
                <a:cs typeface="B Mitra" panose="00000400000000000000" pitchFamily="2" charset="-78"/>
              </a:rPr>
              <a:t>مي‌شود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</a:p>
          <a:p>
            <a:pPr lvl="1"/>
            <a:r>
              <a:rPr lang="fa-IR" sz="2000" dirty="0" smtClean="0">
                <a:cs typeface="B Mitra" panose="00000400000000000000" pitchFamily="2" charset="-78"/>
              </a:rPr>
              <a:t>از نظر سخت افزار </a:t>
            </a:r>
            <a:r>
              <a:rPr lang="fa-IR" sz="2000" dirty="0" smtClean="0">
                <a:cs typeface="B Mitra" panose="00000400000000000000" pitchFamily="2" charset="-78"/>
              </a:rPr>
              <a:t>سيگنال </a:t>
            </a:r>
            <a:r>
              <a:rPr lang="fa-IR" sz="2000" dirty="0" smtClean="0">
                <a:cs typeface="B Mitra" panose="00000400000000000000" pitchFamily="2" charset="-78"/>
              </a:rPr>
              <a:t>مانند </a:t>
            </a:r>
            <a:r>
              <a:rPr lang="fa-IR" sz="2000" dirty="0" smtClean="0">
                <a:cs typeface="B Mitra" panose="00000400000000000000" pitchFamily="2" charset="-78"/>
              </a:rPr>
              <a:t>سيم </a:t>
            </a:r>
            <a:r>
              <a:rPr lang="fa-IR" sz="2000" dirty="0" smtClean="0">
                <a:cs typeface="B Mitra" panose="00000400000000000000" pitchFamily="2" charset="-78"/>
              </a:rPr>
              <a:t>اتصال است که </a:t>
            </a:r>
            <a:r>
              <a:rPr lang="fa-IR" sz="2000" dirty="0" smtClean="0">
                <a:cs typeface="B Mitra" panose="00000400000000000000" pitchFamily="2" charset="-78"/>
              </a:rPr>
              <a:t>قسمت‌هاي </a:t>
            </a:r>
            <a:r>
              <a:rPr lang="fa-IR" sz="2000" dirty="0" smtClean="0">
                <a:cs typeface="B Mitra" panose="00000400000000000000" pitchFamily="2" charset="-78"/>
              </a:rPr>
              <a:t>مختلف </a:t>
            </a:r>
            <a:r>
              <a:rPr lang="fa-IR" sz="2000" dirty="0" smtClean="0">
                <a:cs typeface="B Mitra" panose="00000400000000000000" pitchFamily="2" charset="-78"/>
              </a:rPr>
              <a:t>يک </a:t>
            </a:r>
            <a:r>
              <a:rPr lang="fa-IR" sz="2000" dirty="0" smtClean="0">
                <a:cs typeface="B Mitra" panose="00000400000000000000" pitchFamily="2" charset="-78"/>
              </a:rPr>
              <a:t>طرح را بهم متصل </a:t>
            </a:r>
            <a:r>
              <a:rPr lang="fa-IR" sz="2000" dirty="0" smtClean="0">
                <a:cs typeface="B Mitra" panose="00000400000000000000" pitchFamily="2" charset="-78"/>
              </a:rPr>
              <a:t>مي‌کند</a:t>
            </a:r>
            <a:r>
              <a:rPr lang="fa-IR" sz="2000" dirty="0" smtClean="0">
                <a:cs typeface="B Mitra" panose="00000400000000000000" pitchFamily="2" charset="-78"/>
              </a:rPr>
              <a:t>.</a:t>
            </a:r>
          </a:p>
          <a:p>
            <a:pPr lvl="1"/>
            <a:r>
              <a:rPr lang="en-US" sz="2000" dirty="0" smtClean="0">
                <a:cs typeface="B Mitra" panose="00000400000000000000" pitchFamily="2" charset="-78"/>
              </a:rPr>
              <a:t>Port</a:t>
            </a:r>
            <a:r>
              <a:rPr lang="fa-IR" sz="2000" dirty="0" smtClean="0">
                <a:cs typeface="B Mitra" panose="00000400000000000000" pitchFamily="2" charset="-78"/>
              </a:rPr>
              <a:t> </a:t>
            </a:r>
            <a:r>
              <a:rPr lang="fa-IR" sz="2000" dirty="0" smtClean="0">
                <a:cs typeface="B Mitra" panose="00000400000000000000" pitchFamily="2" charset="-78"/>
              </a:rPr>
              <a:t>نيز سيگنال </a:t>
            </a:r>
            <a:r>
              <a:rPr lang="fa-IR" sz="2000" dirty="0" smtClean="0">
                <a:cs typeface="B Mitra" panose="00000400000000000000" pitchFamily="2" charset="-78"/>
              </a:rPr>
              <a:t>است، چون </a:t>
            </a:r>
            <a:r>
              <a:rPr lang="fa-IR" sz="2000" dirty="0" smtClean="0">
                <a:cs typeface="B Mitra" panose="00000400000000000000" pitchFamily="2" charset="-78"/>
              </a:rPr>
              <a:t>ورودي/خروجي، </a:t>
            </a:r>
            <a:r>
              <a:rPr lang="fa-IR" sz="2000" dirty="0" smtClean="0">
                <a:cs typeface="B Mitra" panose="00000400000000000000" pitchFamily="2" charset="-78"/>
              </a:rPr>
              <a:t>مدار را به خارج آن متصل </a:t>
            </a:r>
            <a:r>
              <a:rPr lang="fa-IR" sz="2000" dirty="0" smtClean="0">
                <a:cs typeface="B Mitra" panose="00000400000000000000" pitchFamily="2" charset="-78"/>
              </a:rPr>
              <a:t>مي‌کند</a:t>
            </a:r>
            <a:r>
              <a:rPr lang="fa-IR" sz="2000" dirty="0" smtClean="0">
                <a:cs typeface="B Mitra" panose="00000400000000000000" pitchFamily="2" charset="-78"/>
              </a:rPr>
              <a:t>.</a:t>
            </a:r>
            <a:endParaRPr lang="en-US" sz="2000" dirty="0" smtClean="0">
              <a:cs typeface="B Mitra" panose="00000400000000000000" pitchFamily="2" charset="-78"/>
            </a:endParaRPr>
          </a:p>
          <a:p>
            <a:pPr lvl="1"/>
            <a:endParaRPr lang="fa-IR" sz="2000" dirty="0" smtClean="0">
              <a:cs typeface="B Mitra" panose="00000400000000000000" pitchFamily="2" charset="-78"/>
            </a:endParaRPr>
          </a:p>
          <a:p>
            <a:r>
              <a:rPr lang="fa-IR" dirty="0" smtClean="0">
                <a:cs typeface="B Mitra" panose="00000400000000000000" pitchFamily="2" charset="-78"/>
              </a:rPr>
              <a:t>روش </a:t>
            </a:r>
            <a:r>
              <a:rPr lang="fa-IR" dirty="0" smtClean="0">
                <a:cs typeface="B Mitra" panose="00000400000000000000" pitchFamily="2" charset="-78"/>
              </a:rPr>
              <a:t>تعريف سيگنال</a:t>
            </a:r>
            <a:r>
              <a:rPr lang="fa-IR" dirty="0" smtClean="0">
                <a:cs typeface="B Mitra" panose="00000400000000000000" pitchFamily="2" charset="-78"/>
              </a:rPr>
              <a:t>:</a:t>
            </a:r>
          </a:p>
          <a:p>
            <a:pPr algn="l" rtl="0"/>
            <a:r>
              <a:rPr lang="en-US" dirty="0" smtClean="0">
                <a:cs typeface="B Mitra" panose="00000400000000000000" pitchFamily="2" charset="-78"/>
              </a:rPr>
              <a:t>signal  </a:t>
            </a:r>
            <a:r>
              <a:rPr lang="fa-IR" dirty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...،نام </a:t>
            </a:r>
            <a:r>
              <a:rPr lang="fa-IR" dirty="0" smtClean="0">
                <a:cs typeface="B Mitra" panose="00000400000000000000" pitchFamily="2" charset="-78"/>
              </a:rPr>
              <a:t>سيگنال2 </a:t>
            </a:r>
            <a:r>
              <a:rPr lang="fa-IR" dirty="0" smtClean="0">
                <a:cs typeface="B Mitra" panose="00000400000000000000" pitchFamily="2" charset="-78"/>
              </a:rPr>
              <a:t>،نام </a:t>
            </a:r>
            <a:r>
              <a:rPr lang="fa-IR" dirty="0" smtClean="0">
                <a:cs typeface="B Mitra" panose="00000400000000000000" pitchFamily="2" charset="-78"/>
              </a:rPr>
              <a:t>سيگنال1</a:t>
            </a:r>
            <a:r>
              <a:rPr lang="en-US" dirty="0" smtClean="0">
                <a:cs typeface="B Mitra" panose="00000400000000000000" pitchFamily="2" charset="-78"/>
              </a:rPr>
              <a:t>: </a:t>
            </a:r>
            <a:r>
              <a:rPr lang="fa-IR" dirty="0" smtClean="0">
                <a:cs typeface="B Mitra" panose="00000400000000000000" pitchFamily="2" charset="-78"/>
              </a:rPr>
              <a:t>نوع </a:t>
            </a:r>
            <a:r>
              <a:rPr lang="fa-IR" dirty="0" smtClean="0">
                <a:cs typeface="B Mitra" panose="00000400000000000000" pitchFamily="2" charset="-78"/>
              </a:rPr>
              <a:t>سيگنال</a:t>
            </a:r>
            <a:r>
              <a:rPr lang="en-US" dirty="0" smtClean="0">
                <a:cs typeface="B Mitra" panose="00000400000000000000" pitchFamily="2" charset="-78"/>
              </a:rPr>
              <a:t>;</a:t>
            </a:r>
          </a:p>
          <a:p>
            <a:pPr algn="r"/>
            <a:r>
              <a:rPr lang="fa-IR" dirty="0" smtClean="0">
                <a:cs typeface="B Mitra" panose="00000400000000000000" pitchFamily="2" charset="-78"/>
              </a:rPr>
              <a:t>مثال:</a:t>
            </a:r>
          </a:p>
          <a:p>
            <a:pPr algn="l" rtl="0"/>
            <a:r>
              <a:rPr lang="en-US" dirty="0" smtClean="0">
                <a:cs typeface="B Mitra" panose="00000400000000000000" pitchFamily="2" charset="-78"/>
              </a:rPr>
              <a:t>Signal </a:t>
            </a:r>
            <a:r>
              <a:rPr lang="en-US" dirty="0" err="1" smtClean="0">
                <a:cs typeface="B Mitra" panose="00000400000000000000" pitchFamily="2" charset="-78"/>
              </a:rPr>
              <a:t>a,b,c</a:t>
            </a:r>
            <a:r>
              <a:rPr lang="en-US" dirty="0" smtClean="0">
                <a:cs typeface="B Mitra" panose="00000400000000000000" pitchFamily="2" charset="-78"/>
              </a:rPr>
              <a:t>: bit;</a:t>
            </a:r>
            <a:endParaRPr lang="en-US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070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اعلانات (</a:t>
            </a:r>
            <a:r>
              <a:rPr lang="en-US" dirty="0" smtClean="0"/>
              <a:t>Declaration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400" dirty="0" smtClean="0">
                <a:cs typeface="B Mitra" panose="00000400000000000000" pitchFamily="2" charset="-78"/>
              </a:rPr>
              <a:t>اعلانات طرح در قسمت </a:t>
            </a:r>
            <a:r>
              <a:rPr lang="en-US" sz="2400" dirty="0" smtClean="0">
                <a:cs typeface="B Mitra" panose="00000400000000000000" pitchFamily="2" charset="-78"/>
              </a:rPr>
              <a:t>architecture</a:t>
            </a:r>
            <a:r>
              <a:rPr lang="fa-IR" sz="2400" dirty="0" smtClean="0">
                <a:cs typeface="B Mitra" panose="00000400000000000000" pitchFamily="2" charset="-78"/>
              </a:rPr>
              <a:t> و قبل از </a:t>
            </a:r>
            <a:r>
              <a:rPr lang="en-US" sz="2400" dirty="0" smtClean="0">
                <a:cs typeface="B Mitra" panose="00000400000000000000" pitchFamily="2" charset="-78"/>
              </a:rPr>
              <a:t>begin</a:t>
            </a:r>
            <a:r>
              <a:rPr lang="fa-IR" sz="2400" dirty="0" smtClean="0">
                <a:cs typeface="B Mitra" panose="00000400000000000000" pitchFamily="2" charset="-78"/>
              </a:rPr>
              <a:t> </a:t>
            </a:r>
            <a:r>
              <a:rPr lang="fa-IR" sz="2400" dirty="0" smtClean="0">
                <a:cs typeface="B Mitra" panose="00000400000000000000" pitchFamily="2" charset="-78"/>
              </a:rPr>
              <a:t>معرفي مي‌شوند</a:t>
            </a:r>
            <a:r>
              <a:rPr lang="fa-IR" sz="2400" dirty="0" smtClean="0">
                <a:cs typeface="B Mitra" panose="00000400000000000000" pitchFamily="2" charset="-78"/>
              </a:rPr>
              <a:t>.</a:t>
            </a:r>
          </a:p>
          <a:p>
            <a:pPr marL="0" indent="0" algn="l" rtl="0">
              <a:buNone/>
            </a:pPr>
            <a:r>
              <a:rPr lang="en-US" sz="2000" dirty="0" smtClean="0">
                <a:cs typeface="B Mitra" panose="00000400000000000000" pitchFamily="2" charset="-78"/>
              </a:rPr>
              <a:t>Architecture arch of </a:t>
            </a:r>
            <a:r>
              <a:rPr lang="en-US" sz="2000" dirty="0" err="1" smtClean="0">
                <a:cs typeface="B Mitra" panose="00000400000000000000" pitchFamily="2" charset="-78"/>
              </a:rPr>
              <a:t>my_design</a:t>
            </a:r>
            <a:r>
              <a:rPr lang="en-US" sz="2000" dirty="0" smtClean="0">
                <a:cs typeface="B Mitra" panose="00000400000000000000" pitchFamily="2" charset="-78"/>
              </a:rPr>
              <a:t> of</a:t>
            </a:r>
          </a:p>
          <a:p>
            <a:pPr marL="0" indent="0" algn="l" rtl="0">
              <a:buNone/>
            </a:pPr>
            <a:r>
              <a:rPr lang="en-US" sz="2000" dirty="0" smtClean="0">
                <a:cs typeface="B Mitra" panose="00000400000000000000" pitchFamily="2" charset="-78"/>
              </a:rPr>
              <a:t>-- Declaration</a:t>
            </a:r>
          </a:p>
          <a:p>
            <a:pPr marL="393192" lvl="1" indent="0" algn="l" rtl="0">
              <a:buNone/>
            </a:pPr>
            <a:r>
              <a:rPr lang="en-US" sz="2000" dirty="0" smtClean="0">
                <a:cs typeface="B Mitra" panose="00000400000000000000" pitchFamily="2" charset="-78"/>
              </a:rPr>
              <a:t>	Signal a :bit;</a:t>
            </a:r>
          </a:p>
          <a:p>
            <a:pPr marL="0" indent="0" algn="l" rtl="0">
              <a:buNone/>
            </a:pPr>
            <a:r>
              <a:rPr lang="en-US" sz="2000" dirty="0" smtClean="0">
                <a:cs typeface="B Mitra" panose="00000400000000000000" pitchFamily="2" charset="-78"/>
              </a:rPr>
              <a:t>-- Begin of statement</a:t>
            </a:r>
          </a:p>
          <a:p>
            <a:pPr marL="0" indent="0" algn="l" rtl="0">
              <a:buNone/>
            </a:pPr>
            <a:r>
              <a:rPr lang="en-US" sz="2000" dirty="0" smtClean="0">
                <a:cs typeface="B Mitra" panose="00000400000000000000" pitchFamily="2" charset="-78"/>
              </a:rPr>
              <a:t>Begin</a:t>
            </a:r>
          </a:p>
          <a:p>
            <a:pPr marL="667512" lvl="2" indent="0" algn="l" rtl="0">
              <a:buNone/>
            </a:pPr>
            <a:r>
              <a:rPr lang="en-US" sz="1800" dirty="0" smtClean="0">
                <a:cs typeface="B Mitra" panose="00000400000000000000" pitchFamily="2" charset="-78"/>
              </a:rPr>
              <a:t>	VHDL statement;</a:t>
            </a:r>
          </a:p>
          <a:p>
            <a:pPr marL="0" indent="0" algn="l" rtl="0">
              <a:buNone/>
            </a:pPr>
            <a:r>
              <a:rPr lang="en-US" sz="2000" dirty="0" smtClean="0">
                <a:cs typeface="B Mitra" panose="00000400000000000000" pitchFamily="2" charset="-78"/>
              </a:rPr>
              <a:t>End;</a:t>
            </a:r>
          </a:p>
          <a:p>
            <a:endParaRPr lang="fa-IR" sz="2400" dirty="0" smtClean="0">
              <a:cs typeface="B Mitra" panose="00000400000000000000" pitchFamily="2" charset="-78"/>
            </a:endParaRPr>
          </a:p>
          <a:p>
            <a:r>
              <a:rPr lang="fa-IR" sz="2400" dirty="0" smtClean="0">
                <a:cs typeface="B Mitra" panose="00000400000000000000" pitchFamily="2" charset="-78"/>
              </a:rPr>
              <a:t>سيگنال</a:t>
            </a:r>
            <a:r>
              <a:rPr lang="fa-IR" sz="2000" dirty="0" smtClean="0">
                <a:cs typeface="B Mitra" panose="00000400000000000000" pitchFamily="2" charset="-78"/>
              </a:rPr>
              <a:t> </a:t>
            </a:r>
            <a:r>
              <a:rPr lang="fa-IR" sz="2000" dirty="0" smtClean="0">
                <a:cs typeface="B Mitra" panose="00000400000000000000" pitchFamily="2" charset="-78"/>
              </a:rPr>
              <a:t>در قسمت اعلانات، </a:t>
            </a:r>
            <a:r>
              <a:rPr lang="fa-IR" sz="2000" dirty="0" smtClean="0">
                <a:cs typeface="B Mitra" panose="00000400000000000000" pitchFamily="2" charset="-78"/>
              </a:rPr>
              <a:t>تعريف مي‌شود</a:t>
            </a:r>
            <a:r>
              <a:rPr lang="fa-IR" sz="2000" dirty="0" smtClean="0">
                <a:cs typeface="B Mitra" panose="00000400000000000000" pitchFamily="2" charset="-78"/>
              </a:rPr>
              <a:t>.</a:t>
            </a:r>
            <a:endParaRPr lang="en-US" sz="20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754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قراردادهاي </a:t>
            </a:r>
            <a:r>
              <a:rPr lang="en-US" dirty="0" smtClean="0"/>
              <a:t>VHDL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>
                <a:cs typeface="B Mitra" panose="00000400000000000000" pitchFamily="2" charset="-78"/>
              </a:rPr>
              <a:t>توضيح </a:t>
            </a:r>
            <a:r>
              <a:rPr lang="fa-IR" dirty="0" smtClean="0">
                <a:cs typeface="B Mitra" panose="00000400000000000000" pitchFamily="2" charset="-78"/>
              </a:rPr>
              <a:t>(</a:t>
            </a:r>
            <a:r>
              <a:rPr lang="en-US" dirty="0" smtClean="0">
                <a:cs typeface="B Mitra" panose="00000400000000000000" pitchFamily="2" charset="-78"/>
              </a:rPr>
              <a:t>Comment</a:t>
            </a:r>
            <a:r>
              <a:rPr lang="fa-IR" dirty="0" smtClean="0">
                <a:cs typeface="B Mitra" panose="00000400000000000000" pitchFamily="2" charset="-78"/>
              </a:rPr>
              <a:t>):</a:t>
            </a:r>
            <a:r>
              <a:rPr lang="fa-IR" dirty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براي </a:t>
            </a:r>
            <a:r>
              <a:rPr lang="fa-IR" dirty="0" smtClean="0">
                <a:cs typeface="B Mitra" panose="00000400000000000000" pitchFamily="2" charset="-78"/>
              </a:rPr>
              <a:t>نوشتن </a:t>
            </a:r>
            <a:r>
              <a:rPr lang="fa-IR" dirty="0" smtClean="0">
                <a:cs typeface="B Mitra" panose="00000400000000000000" pitchFamily="2" charset="-78"/>
              </a:rPr>
              <a:t>توضيحات </a:t>
            </a:r>
            <a:r>
              <a:rPr lang="fa-IR" dirty="0" smtClean="0">
                <a:cs typeface="B Mitra" panose="00000400000000000000" pitchFamily="2" charset="-78"/>
              </a:rPr>
              <a:t>از دو خط </a:t>
            </a:r>
            <a:r>
              <a:rPr lang="fa-IR" dirty="0" smtClean="0">
                <a:cs typeface="B Mitra" panose="00000400000000000000" pitchFamily="2" charset="-78"/>
              </a:rPr>
              <a:t>تيره </a:t>
            </a:r>
            <a:r>
              <a:rPr lang="fa-IR" dirty="0" smtClean="0">
                <a:cs typeface="B Mitra" panose="00000400000000000000" pitchFamily="2" charset="-78"/>
              </a:rPr>
              <a:t>(--) استفاده </a:t>
            </a:r>
            <a:r>
              <a:rPr lang="fa-IR" dirty="0" smtClean="0">
                <a:cs typeface="B Mitra" panose="00000400000000000000" pitchFamily="2" charset="-78"/>
              </a:rPr>
              <a:t>نماييد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  <a:endParaRPr lang="en-US" dirty="0" smtClean="0">
              <a:cs typeface="B Mitra" panose="00000400000000000000" pitchFamily="2" charset="-78"/>
            </a:endParaRPr>
          </a:p>
          <a:p>
            <a:r>
              <a:rPr lang="fa-IR" dirty="0" smtClean="0">
                <a:cs typeface="B Mitra" panose="00000400000000000000" pitchFamily="2" charset="-78"/>
              </a:rPr>
              <a:t>شناسه (</a:t>
            </a:r>
            <a:r>
              <a:rPr lang="en-US" dirty="0" smtClean="0">
                <a:cs typeface="B Mitra" panose="00000400000000000000" pitchFamily="2" charset="-78"/>
              </a:rPr>
              <a:t>Identifier</a:t>
            </a:r>
            <a:r>
              <a:rPr lang="fa-IR" dirty="0" smtClean="0">
                <a:cs typeface="B Mitra" panose="00000400000000000000" pitchFamily="2" charset="-78"/>
              </a:rPr>
              <a:t>)</a:t>
            </a:r>
            <a:r>
              <a:rPr lang="en-US" dirty="0" smtClean="0">
                <a:cs typeface="B Mitra" panose="00000400000000000000" pitchFamily="2" charset="-78"/>
              </a:rPr>
              <a:t>:</a:t>
            </a:r>
            <a:r>
              <a:rPr lang="fa-IR" dirty="0" smtClean="0">
                <a:cs typeface="B Mitra" panose="00000400000000000000" pitchFamily="2" charset="-78"/>
              </a:rPr>
              <a:t> نام </a:t>
            </a:r>
            <a:r>
              <a:rPr lang="fa-IR" dirty="0" smtClean="0">
                <a:cs typeface="B Mitra" panose="00000400000000000000" pitchFamily="2" charset="-78"/>
              </a:rPr>
              <a:t>گذاري </a:t>
            </a:r>
            <a:r>
              <a:rPr lang="fa-IR" dirty="0" smtClean="0">
                <a:cs typeface="B Mitra" panose="00000400000000000000" pitchFamily="2" charset="-78"/>
              </a:rPr>
              <a:t>شامل حروف، اعداد و </a:t>
            </a:r>
            <a:r>
              <a:rPr lang="en-US" dirty="0" smtClean="0">
                <a:cs typeface="B Mitra" panose="00000400000000000000" pitchFamily="2" charset="-78"/>
              </a:rPr>
              <a:t>under line</a:t>
            </a:r>
            <a:r>
              <a:rPr lang="fa-IR" dirty="0" smtClean="0">
                <a:cs typeface="B Mitra" panose="00000400000000000000" pitchFamily="2" charset="-78"/>
              </a:rPr>
              <a:t> است، </a:t>
            </a:r>
            <a:r>
              <a:rPr lang="fa-IR" dirty="0" smtClean="0">
                <a:cs typeface="B Mitra" panose="00000400000000000000" pitchFamily="2" charset="-78"/>
              </a:rPr>
              <a:t>بايد </a:t>
            </a:r>
            <a:r>
              <a:rPr lang="fa-IR" dirty="0" smtClean="0">
                <a:cs typeface="B Mitra" panose="00000400000000000000" pitchFamily="2" charset="-78"/>
              </a:rPr>
              <a:t>با حروف شروع شود و بهتر است کمتر از 15 حرف باشد.</a:t>
            </a:r>
          </a:p>
          <a:p>
            <a:r>
              <a:rPr lang="fa-IR" dirty="0" smtClean="0">
                <a:cs typeface="B Mitra" panose="00000400000000000000" pitchFamily="2" charset="-78"/>
              </a:rPr>
              <a:t>عدم </a:t>
            </a:r>
            <a:r>
              <a:rPr lang="fa-IR" dirty="0" smtClean="0">
                <a:cs typeface="B Mitra" panose="00000400000000000000" pitchFamily="2" charset="-78"/>
              </a:rPr>
              <a:t>حساسيت </a:t>
            </a:r>
            <a:r>
              <a:rPr lang="fa-IR" dirty="0" smtClean="0">
                <a:cs typeface="B Mitra" panose="00000400000000000000" pitchFamily="2" charset="-78"/>
              </a:rPr>
              <a:t>به حروف بزرگ و کوچک.</a:t>
            </a:r>
          </a:p>
          <a:p>
            <a:r>
              <a:rPr lang="fa-IR" dirty="0" smtClean="0">
                <a:cs typeface="B Mitra" panose="00000400000000000000" pitchFamily="2" charset="-78"/>
              </a:rPr>
              <a:t>هر عبارت در </a:t>
            </a:r>
            <a:r>
              <a:rPr lang="en-US" dirty="0" smtClean="0">
                <a:cs typeface="B Mitra" panose="00000400000000000000" pitchFamily="2" charset="-78"/>
              </a:rPr>
              <a:t>VHDL</a:t>
            </a:r>
            <a:r>
              <a:rPr lang="fa-IR" dirty="0" smtClean="0">
                <a:cs typeface="B Mitra" panose="00000400000000000000" pitchFamily="2" charset="-78"/>
              </a:rPr>
              <a:t> با نقطه </a:t>
            </a:r>
            <a:r>
              <a:rPr lang="fa-IR" dirty="0" smtClean="0">
                <a:cs typeface="B Mitra" panose="00000400000000000000" pitchFamily="2" charset="-78"/>
              </a:rPr>
              <a:t>ويرگول </a:t>
            </a:r>
            <a:r>
              <a:rPr lang="fa-IR" dirty="0" smtClean="0">
                <a:cs typeface="B Mitra" panose="00000400000000000000" pitchFamily="2" charset="-78"/>
              </a:rPr>
              <a:t>(</a:t>
            </a:r>
            <a:r>
              <a:rPr lang="en-US" dirty="0" smtClean="0">
                <a:cs typeface="B Mitra" panose="00000400000000000000" pitchFamily="2" charset="-78"/>
              </a:rPr>
              <a:t>;</a:t>
            </a:r>
            <a:r>
              <a:rPr lang="fa-IR" dirty="0" smtClean="0">
                <a:cs typeface="B Mitra" panose="00000400000000000000" pitchFamily="2" charset="-78"/>
              </a:rPr>
              <a:t>) </a:t>
            </a:r>
            <a:r>
              <a:rPr lang="fa-IR" dirty="0" smtClean="0">
                <a:cs typeface="B Mitra" panose="00000400000000000000" pitchFamily="2" charset="-78"/>
              </a:rPr>
              <a:t>پايان مي‌يابد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</a:p>
          <a:p>
            <a:r>
              <a:rPr lang="fa-IR" dirty="0" smtClean="0">
                <a:cs typeface="B Mitra" panose="00000400000000000000" pitchFamily="2" charset="-78"/>
              </a:rPr>
              <a:t>ليست سيگنالها </a:t>
            </a:r>
            <a:r>
              <a:rPr lang="fa-IR" dirty="0" smtClean="0">
                <a:cs typeface="B Mitra" panose="00000400000000000000" pitchFamily="2" charset="-78"/>
              </a:rPr>
              <a:t>با کاما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fa-IR" dirty="0" smtClean="0">
                <a:cs typeface="B Mitra" panose="00000400000000000000" pitchFamily="2" charset="-78"/>
              </a:rPr>
              <a:t>) از هم جدا </a:t>
            </a:r>
            <a:r>
              <a:rPr lang="fa-IR" dirty="0" smtClean="0">
                <a:cs typeface="B Mitra" panose="00000400000000000000" pitchFamily="2" charset="-78"/>
              </a:rPr>
              <a:t>مي‌شوند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</a:p>
          <a:p>
            <a:r>
              <a:rPr lang="en-US" dirty="0">
                <a:latin typeface="Times New Roman" panose="02020603050405020304" pitchFamily="18" charset="0"/>
                <a:cs typeface="B Mitra" panose="00000400000000000000" pitchFamily="2" charset="-78"/>
              </a:rPr>
              <a:t>0</a:t>
            </a:r>
            <a:r>
              <a:rPr lang="fa-IR" dirty="0" smtClean="0">
                <a:cs typeface="B Mitra" panose="00000400000000000000" pitchFamily="2" charset="-78"/>
              </a:rPr>
              <a:t> و </a:t>
            </a:r>
            <a:r>
              <a:rPr lang="en-US" dirty="0">
                <a:latin typeface="Times New Roman" panose="02020603050405020304" pitchFamily="18" charset="0"/>
                <a:cs typeface="B Mitra" panose="00000400000000000000" pitchFamily="2" charset="-78"/>
              </a:rPr>
              <a:t>1</a:t>
            </a:r>
            <a:r>
              <a:rPr lang="fa-IR" dirty="0" smtClean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منطقي </a:t>
            </a:r>
            <a:r>
              <a:rPr lang="fa-IR" dirty="0" smtClean="0">
                <a:cs typeface="B Mitra" panose="00000400000000000000" pitchFamily="2" charset="-78"/>
              </a:rPr>
              <a:t>بصورت </a:t>
            </a:r>
            <a:r>
              <a:rPr lang="en-US" dirty="0" smtClean="0">
                <a:latin typeface="Book Antiqua" panose="02040602050305030304" pitchFamily="18" charset="0"/>
                <a:cs typeface="B Mitra" panose="00000400000000000000" pitchFamily="2" charset="-78"/>
              </a:rPr>
              <a:t>‘0’</a:t>
            </a:r>
            <a:r>
              <a:rPr lang="fa-IR" dirty="0" smtClean="0">
                <a:latin typeface="Book Antiqua" panose="02040602050305030304" pitchFamily="18" charset="0"/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و </a:t>
            </a:r>
            <a:r>
              <a:rPr lang="en-US" dirty="0">
                <a:latin typeface="Book Antiqua" panose="02040602050305030304" pitchFamily="18" charset="0"/>
                <a:cs typeface="B Mitra" panose="00000400000000000000" pitchFamily="2" charset="-78"/>
              </a:rPr>
              <a:t>‘1’</a:t>
            </a:r>
            <a:r>
              <a:rPr lang="fa-IR" dirty="0">
                <a:latin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استفاده </a:t>
            </a:r>
            <a:r>
              <a:rPr lang="fa-IR" dirty="0" smtClean="0">
                <a:cs typeface="B Mitra" panose="00000400000000000000" pitchFamily="2" charset="-78"/>
              </a:rPr>
              <a:t>مي‌شوند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  <a:endParaRPr lang="en-US" dirty="0" smtClean="0">
              <a:cs typeface="B Mitra" panose="00000400000000000000" pitchFamily="2" charset="-78"/>
            </a:endParaRPr>
          </a:p>
          <a:p>
            <a:r>
              <a:rPr lang="fa-IR" dirty="0" smtClean="0">
                <a:cs typeface="B Mitra" panose="00000400000000000000" pitchFamily="2" charset="-78"/>
              </a:rPr>
              <a:t>تعدادي </a:t>
            </a:r>
            <a:r>
              <a:rPr lang="en-US" dirty="0">
                <a:latin typeface="Times New Roman" panose="02020603050405020304" pitchFamily="18" charset="0"/>
                <a:cs typeface="B Mitra" panose="00000400000000000000" pitchFamily="2" charset="-78"/>
              </a:rPr>
              <a:t>0</a:t>
            </a:r>
            <a:r>
              <a:rPr lang="fa-IR" dirty="0" smtClean="0">
                <a:cs typeface="B Mitra" panose="00000400000000000000" pitchFamily="2" charset="-78"/>
              </a:rPr>
              <a:t> و </a:t>
            </a:r>
            <a:r>
              <a:rPr lang="en-US" dirty="0">
                <a:latin typeface="Times New Roman" panose="02020603050405020304" pitchFamily="18" charset="0"/>
                <a:cs typeface="B Mitra" panose="00000400000000000000" pitchFamily="2" charset="-78"/>
              </a:rPr>
              <a:t>1</a:t>
            </a:r>
            <a:r>
              <a:rPr lang="fa-IR" dirty="0" smtClean="0">
                <a:cs typeface="B Mitra" panose="00000400000000000000" pitchFamily="2" charset="-78"/>
              </a:rPr>
              <a:t> بصورت </a:t>
            </a:r>
            <a:r>
              <a:rPr lang="en-US" dirty="0">
                <a:latin typeface="Book Antiqua" panose="02040602050305030304" pitchFamily="18" charset="0"/>
                <a:cs typeface="B Mitra" panose="00000400000000000000" pitchFamily="2" charset="-78"/>
              </a:rPr>
              <a:t>“0011010”</a:t>
            </a:r>
            <a:r>
              <a:rPr lang="fa-IR" dirty="0">
                <a:latin typeface="Book Antiqua" panose="02040602050305030304" pitchFamily="18" charset="0"/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استفاده </a:t>
            </a:r>
            <a:r>
              <a:rPr lang="fa-IR" dirty="0" smtClean="0">
                <a:cs typeface="B Mitra" panose="00000400000000000000" pitchFamily="2" charset="-78"/>
              </a:rPr>
              <a:t>مي‌شوند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  <a:endParaRPr lang="en-US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365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نمايش </a:t>
            </a:r>
            <a:r>
              <a:rPr lang="fa-IR" dirty="0" smtClean="0"/>
              <a:t>اعداد در </a:t>
            </a:r>
            <a:r>
              <a:rPr lang="en-US" dirty="0" smtClean="0"/>
              <a:t>VHDL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 Mitra" panose="00000400000000000000" pitchFamily="2" charset="-78"/>
              </a:rPr>
              <a:t>پيش </a:t>
            </a:r>
            <a:r>
              <a:rPr lang="fa-IR" dirty="0">
                <a:cs typeface="B Mitra" panose="00000400000000000000" pitchFamily="2" charset="-78"/>
              </a:rPr>
              <a:t>فرض اعداد </a:t>
            </a:r>
            <a:r>
              <a:rPr lang="fa-IR" dirty="0" smtClean="0">
                <a:cs typeface="B Mitra" panose="00000400000000000000" pitchFamily="2" charset="-78"/>
              </a:rPr>
              <a:t>صحيح </a:t>
            </a:r>
            <a:r>
              <a:rPr lang="fa-IR" dirty="0" smtClean="0">
                <a:cs typeface="B Mitra" panose="00000400000000000000" pitchFamily="2" charset="-78"/>
              </a:rPr>
              <a:t>بصورت </a:t>
            </a:r>
            <a:r>
              <a:rPr lang="fa-IR" dirty="0" smtClean="0">
                <a:cs typeface="B Mitra" panose="00000400000000000000" pitchFamily="2" charset="-78"/>
              </a:rPr>
              <a:t>دهدهي </a:t>
            </a:r>
            <a:r>
              <a:rPr lang="fa-IR" dirty="0" smtClean="0">
                <a:cs typeface="B Mitra" panose="00000400000000000000" pitchFamily="2" charset="-78"/>
              </a:rPr>
              <a:t>معمول است.  مثل 12.</a:t>
            </a:r>
          </a:p>
          <a:p>
            <a:r>
              <a:rPr lang="fa-IR" dirty="0" smtClean="0">
                <a:cs typeface="B Mitra" panose="00000400000000000000" pitchFamily="2" charset="-78"/>
              </a:rPr>
              <a:t>اعداد </a:t>
            </a:r>
            <a:r>
              <a:rPr lang="fa-IR" dirty="0" smtClean="0">
                <a:cs typeface="B Mitra" panose="00000400000000000000" pitchFamily="2" charset="-78"/>
              </a:rPr>
              <a:t>صحيح </a:t>
            </a:r>
            <a:r>
              <a:rPr lang="fa-IR" dirty="0" smtClean="0">
                <a:cs typeface="B Mitra" panose="00000400000000000000" pitchFamily="2" charset="-78"/>
              </a:rPr>
              <a:t>بصورت </a:t>
            </a:r>
            <a:r>
              <a:rPr lang="fa-IR" dirty="0" smtClean="0">
                <a:cs typeface="B Mitra" panose="00000400000000000000" pitchFamily="2" charset="-78"/>
              </a:rPr>
              <a:t>نمايي نيز </a:t>
            </a:r>
            <a:r>
              <a:rPr lang="fa-IR" dirty="0" smtClean="0">
                <a:cs typeface="B Mitra" panose="00000400000000000000" pitchFamily="2" charset="-78"/>
              </a:rPr>
              <a:t>قابل استفاده است، مثل: </a:t>
            </a:r>
            <a:r>
              <a:rPr lang="en-US" dirty="0" smtClean="0">
                <a:latin typeface="Times New Roman" panose="02020603050405020304" pitchFamily="18" charset="0"/>
                <a:cs typeface="B Mitra" panose="00000400000000000000" pitchFamily="2" charset="-78"/>
              </a:rPr>
              <a:t>12E3</a:t>
            </a:r>
            <a:r>
              <a:rPr lang="fa-IR" dirty="0" smtClean="0">
                <a:latin typeface="Times New Roman" panose="02020603050405020304" pitchFamily="18" charset="0"/>
                <a:cs typeface="B Mitra" panose="00000400000000000000" pitchFamily="2" charset="-78"/>
              </a:rPr>
              <a:t>.</a:t>
            </a:r>
          </a:p>
          <a:p>
            <a:r>
              <a:rPr lang="fa-IR" dirty="0" smtClean="0">
                <a:cs typeface="B Mitra" panose="00000400000000000000" pitchFamily="2" charset="-78"/>
              </a:rPr>
              <a:t>براي نمايش باينري </a:t>
            </a:r>
            <a:r>
              <a:rPr lang="fa-IR" dirty="0">
                <a:cs typeface="B Mitra" panose="00000400000000000000" pitchFamily="2" charset="-78"/>
              </a:rPr>
              <a:t>از </a:t>
            </a:r>
            <a:r>
              <a:rPr lang="en-US" dirty="0">
                <a:cs typeface="B Mitra" panose="00000400000000000000" pitchFamily="2" charset="-78"/>
              </a:rPr>
              <a:t>b</a:t>
            </a:r>
            <a:r>
              <a:rPr lang="fa-IR" dirty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جلوي بيت </a:t>
            </a:r>
            <a:r>
              <a:rPr lang="fa-IR" dirty="0">
                <a:cs typeface="B Mitra" panose="00000400000000000000" pitchFamily="2" charset="-78"/>
              </a:rPr>
              <a:t>ها استفاده </a:t>
            </a:r>
            <a:r>
              <a:rPr lang="fa-IR" dirty="0" smtClean="0">
                <a:cs typeface="B Mitra" panose="00000400000000000000" pitchFamily="2" charset="-78"/>
              </a:rPr>
              <a:t>مي‌شود</a:t>
            </a:r>
            <a:r>
              <a:rPr lang="fa-IR" dirty="0">
                <a:cs typeface="B Mitra" panose="00000400000000000000" pitchFamily="2" charset="-78"/>
              </a:rPr>
              <a:t>.</a:t>
            </a:r>
          </a:p>
          <a:p>
            <a:pPr lvl="1"/>
            <a:r>
              <a:rPr lang="fa-IR" dirty="0">
                <a:cs typeface="B Mitra" panose="00000400000000000000" pitchFamily="2" charset="-78"/>
              </a:rPr>
              <a:t>مثال</a:t>
            </a:r>
            <a:r>
              <a:rPr lang="fa-IR" dirty="0" smtClean="0">
                <a:latin typeface="Times New Roman" panose="02020603050405020304" pitchFamily="18" charset="0"/>
                <a:cs typeface="B Mitra" panose="00000400000000000000" pitchFamily="2" charset="-78"/>
              </a:rPr>
              <a:t>: </a:t>
            </a:r>
            <a:r>
              <a:rPr lang="en-US" dirty="0" smtClean="0">
                <a:latin typeface="Book Antiqua" panose="02040602050305030304" pitchFamily="18" charset="0"/>
                <a:cs typeface="B Mitra" panose="00000400000000000000" pitchFamily="2" charset="-78"/>
              </a:rPr>
              <a:t>b”11001”</a:t>
            </a:r>
            <a:endParaRPr lang="fa-IR" dirty="0" smtClean="0">
              <a:latin typeface="Book Antiqua" panose="02040602050305030304" pitchFamily="18" charset="0"/>
              <a:cs typeface="B Mitra" panose="00000400000000000000" pitchFamily="2" charset="-78"/>
            </a:endParaRPr>
          </a:p>
          <a:p>
            <a:r>
              <a:rPr lang="fa-IR" dirty="0" smtClean="0">
                <a:cs typeface="B Mitra" panose="00000400000000000000" pitchFamily="2" charset="-78"/>
              </a:rPr>
              <a:t>براي نمايش </a:t>
            </a:r>
            <a:r>
              <a:rPr lang="fa-IR" dirty="0" smtClean="0">
                <a:cs typeface="B Mitra" panose="00000400000000000000" pitchFamily="2" charset="-78"/>
              </a:rPr>
              <a:t>اعداد در </a:t>
            </a:r>
            <a:r>
              <a:rPr lang="fa-IR" dirty="0" smtClean="0">
                <a:cs typeface="B Mitra" panose="00000400000000000000" pitchFamily="2" charset="-78"/>
              </a:rPr>
              <a:t>پايه </a:t>
            </a:r>
            <a:r>
              <a:rPr lang="fa-IR" dirty="0" smtClean="0">
                <a:cs typeface="B Mitra" panose="00000400000000000000" pitchFamily="2" charset="-78"/>
              </a:rPr>
              <a:t>16(هگزا) از علامت </a:t>
            </a:r>
            <a:r>
              <a:rPr lang="en-US" dirty="0" smtClean="0">
                <a:cs typeface="B Mitra" panose="00000400000000000000" pitchFamily="2" charset="-78"/>
              </a:rPr>
              <a:t>X</a:t>
            </a:r>
            <a:r>
              <a:rPr lang="fa-IR" dirty="0" smtClean="0">
                <a:cs typeface="B Mitra" panose="00000400000000000000" pitchFamily="2" charset="-78"/>
              </a:rPr>
              <a:t> </a:t>
            </a:r>
            <a:r>
              <a:rPr lang="fa-IR" dirty="0">
                <a:cs typeface="B Mitra" panose="00000400000000000000" pitchFamily="2" charset="-78"/>
              </a:rPr>
              <a:t>استفاده </a:t>
            </a:r>
            <a:r>
              <a:rPr lang="fa-IR" dirty="0" smtClean="0">
                <a:cs typeface="B Mitra" panose="00000400000000000000" pitchFamily="2" charset="-78"/>
              </a:rPr>
              <a:t>مي‌شود</a:t>
            </a:r>
            <a:r>
              <a:rPr lang="fa-IR" dirty="0">
                <a:cs typeface="B Mitra" panose="00000400000000000000" pitchFamily="2" charset="-78"/>
              </a:rPr>
              <a:t>.</a:t>
            </a:r>
            <a:endParaRPr lang="fa-IR" dirty="0" smtClean="0">
              <a:cs typeface="B Mitra" panose="00000400000000000000" pitchFamily="2" charset="-78"/>
            </a:endParaRPr>
          </a:p>
          <a:p>
            <a:r>
              <a:rPr lang="fa-IR" dirty="0" smtClean="0">
                <a:cs typeface="B Mitra" panose="00000400000000000000" pitchFamily="2" charset="-78"/>
              </a:rPr>
              <a:t>براي نمايش </a:t>
            </a:r>
            <a:r>
              <a:rPr lang="fa-IR" dirty="0" smtClean="0">
                <a:cs typeface="B Mitra" panose="00000400000000000000" pitchFamily="2" charset="-78"/>
              </a:rPr>
              <a:t>اعداد در </a:t>
            </a:r>
            <a:r>
              <a:rPr lang="fa-IR" dirty="0" smtClean="0">
                <a:cs typeface="B Mitra" panose="00000400000000000000" pitchFamily="2" charset="-78"/>
              </a:rPr>
              <a:t>مبناي </a:t>
            </a:r>
            <a:r>
              <a:rPr lang="fa-IR" dirty="0" smtClean="0">
                <a:cs typeface="B Mitra" panose="00000400000000000000" pitchFamily="2" charset="-78"/>
              </a:rPr>
              <a:t>8 (اکتال) از علامت </a:t>
            </a:r>
            <a:r>
              <a:rPr lang="en-US" dirty="0" smtClean="0">
                <a:cs typeface="B Mitra" panose="00000400000000000000" pitchFamily="2" charset="-78"/>
              </a:rPr>
              <a:t>O</a:t>
            </a:r>
            <a:r>
              <a:rPr lang="fa-IR" dirty="0" smtClean="0">
                <a:cs typeface="B Mitra" panose="00000400000000000000" pitchFamily="2" charset="-78"/>
              </a:rPr>
              <a:t> استفاده </a:t>
            </a:r>
            <a:r>
              <a:rPr lang="fa-IR" dirty="0" smtClean="0">
                <a:cs typeface="B Mitra" panose="00000400000000000000" pitchFamily="2" charset="-78"/>
              </a:rPr>
              <a:t>مي‌شود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20677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مقدار </a:t>
            </a:r>
            <a:r>
              <a:rPr lang="fa-IR" dirty="0" smtClean="0"/>
              <a:t>اوليه </a:t>
            </a:r>
            <a:r>
              <a:rPr lang="fa-IR" dirty="0" smtClean="0"/>
              <a:t>دادن به </a:t>
            </a:r>
            <a:r>
              <a:rPr lang="fa-IR" dirty="0" smtClean="0"/>
              <a:t>سيگنال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cs typeface="B Mitra" panose="00000400000000000000" pitchFamily="2" charset="-78"/>
              </a:rPr>
              <a:t>هنگام </a:t>
            </a:r>
            <a:r>
              <a:rPr lang="fa-IR" dirty="0" smtClean="0">
                <a:cs typeface="B Mitra" panose="00000400000000000000" pitchFamily="2" charset="-78"/>
              </a:rPr>
              <a:t>شبيه‌سازي </a:t>
            </a:r>
            <a:r>
              <a:rPr lang="fa-IR" dirty="0" smtClean="0">
                <a:cs typeface="B Mitra" panose="00000400000000000000" pitchFamily="2" charset="-78"/>
              </a:rPr>
              <a:t>تمام </a:t>
            </a:r>
            <a:r>
              <a:rPr lang="fa-IR" dirty="0" smtClean="0">
                <a:cs typeface="B Mitra" panose="00000400000000000000" pitchFamily="2" charset="-78"/>
              </a:rPr>
              <a:t>سيگنالها </a:t>
            </a:r>
            <a:r>
              <a:rPr lang="fa-IR" dirty="0" smtClean="0">
                <a:cs typeface="B Mitra" panose="00000400000000000000" pitchFamily="2" charset="-78"/>
              </a:rPr>
              <a:t>مقدار </a:t>
            </a:r>
            <a:r>
              <a:rPr lang="fa-IR" dirty="0" smtClean="0">
                <a:cs typeface="B Mitra" panose="00000400000000000000" pitchFamily="2" charset="-78"/>
              </a:rPr>
              <a:t>اوليه پيش </a:t>
            </a:r>
            <a:r>
              <a:rPr lang="fa-IR" dirty="0" smtClean="0">
                <a:cs typeface="B Mitra" panose="00000400000000000000" pitchFamily="2" charset="-78"/>
              </a:rPr>
              <a:t>فرض </a:t>
            </a:r>
            <a:r>
              <a:rPr lang="fa-IR" dirty="0" smtClean="0">
                <a:cs typeface="B Mitra" panose="00000400000000000000" pitchFamily="2" charset="-78"/>
              </a:rPr>
              <a:t>مي‌گيرند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  <a:endParaRPr lang="en-US" dirty="0" smtClean="0">
              <a:cs typeface="B Mitra" panose="00000400000000000000" pitchFamily="2" charset="-78"/>
            </a:endParaRPr>
          </a:p>
          <a:p>
            <a:r>
              <a:rPr lang="fa-IR" dirty="0" smtClean="0">
                <a:cs typeface="B Mitra" panose="00000400000000000000" pitchFamily="2" charset="-78"/>
              </a:rPr>
              <a:t>در </a:t>
            </a:r>
            <a:r>
              <a:rPr lang="fa-IR" dirty="0" smtClean="0">
                <a:cs typeface="B Mitra" panose="00000400000000000000" pitchFamily="2" charset="-78"/>
              </a:rPr>
              <a:t>صورتيکه </a:t>
            </a:r>
            <a:r>
              <a:rPr lang="fa-IR" dirty="0" smtClean="0">
                <a:cs typeface="B Mitra" panose="00000400000000000000" pitchFamily="2" charset="-78"/>
              </a:rPr>
              <a:t>هنگام </a:t>
            </a:r>
            <a:r>
              <a:rPr lang="fa-IR" dirty="0" smtClean="0">
                <a:cs typeface="B Mitra" panose="00000400000000000000" pitchFamily="2" charset="-78"/>
              </a:rPr>
              <a:t>تعريف سيگنال </a:t>
            </a:r>
            <a:r>
              <a:rPr lang="fa-IR" dirty="0" smtClean="0">
                <a:cs typeface="B Mitra" panose="00000400000000000000" pitchFamily="2" charset="-78"/>
              </a:rPr>
              <a:t>به آن مقدار </a:t>
            </a:r>
            <a:r>
              <a:rPr lang="fa-IR" dirty="0" smtClean="0">
                <a:cs typeface="B Mitra" panose="00000400000000000000" pitchFamily="2" charset="-78"/>
              </a:rPr>
              <a:t>اوليه دهيد</a:t>
            </a:r>
            <a:r>
              <a:rPr lang="fa-IR" dirty="0" smtClean="0">
                <a:cs typeface="B Mitra" panose="00000400000000000000" pitchFamily="2" charset="-78"/>
              </a:rPr>
              <a:t>، آن مقدار در </a:t>
            </a:r>
            <a:r>
              <a:rPr lang="fa-IR" dirty="0" smtClean="0">
                <a:cs typeface="B Mitra" panose="00000400000000000000" pitchFamily="2" charset="-78"/>
              </a:rPr>
              <a:t>ابتداي شبيه‌سازي </a:t>
            </a:r>
            <a:r>
              <a:rPr lang="fa-IR" dirty="0" smtClean="0">
                <a:cs typeface="B Mitra" panose="00000400000000000000" pitchFamily="2" charset="-78"/>
              </a:rPr>
              <a:t>به </a:t>
            </a:r>
            <a:r>
              <a:rPr lang="fa-IR" dirty="0" smtClean="0">
                <a:cs typeface="B Mitra" panose="00000400000000000000" pitchFamily="2" charset="-78"/>
              </a:rPr>
              <a:t>سيگنال </a:t>
            </a:r>
            <a:r>
              <a:rPr lang="fa-IR" dirty="0" smtClean="0">
                <a:cs typeface="B Mitra" panose="00000400000000000000" pitchFamily="2" charset="-78"/>
              </a:rPr>
              <a:t>اختصاص </a:t>
            </a:r>
            <a:r>
              <a:rPr lang="fa-IR" dirty="0" smtClean="0">
                <a:cs typeface="B Mitra" panose="00000400000000000000" pitchFamily="2" charset="-78"/>
              </a:rPr>
              <a:t>مي‌يابد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</a:p>
          <a:p>
            <a:pPr algn="l" rtl="0"/>
            <a:r>
              <a:rPr lang="en-US" dirty="0">
                <a:latin typeface="Book Antiqua" panose="02040602050305030304" pitchFamily="18" charset="0"/>
                <a:cs typeface="B Mitra" panose="00000400000000000000" pitchFamily="2" charset="-78"/>
              </a:rPr>
              <a:t>Signal a : bit := ‘1’ ;</a:t>
            </a:r>
            <a:endParaRPr lang="fa-IR" dirty="0">
              <a:latin typeface="Book Antiqua" panose="02040602050305030304" pitchFamily="18" charset="0"/>
              <a:cs typeface="B Mitra" panose="00000400000000000000" pitchFamily="2" charset="-78"/>
            </a:endParaRPr>
          </a:p>
          <a:p>
            <a:r>
              <a:rPr lang="fa-IR" dirty="0" smtClean="0">
                <a:cs typeface="B Mitra" panose="00000400000000000000" pitchFamily="2" charset="-78"/>
              </a:rPr>
              <a:t>در </a:t>
            </a:r>
            <a:r>
              <a:rPr lang="fa-IR" dirty="0" smtClean="0">
                <a:cs typeface="B Mitra" panose="00000400000000000000" pitchFamily="2" charset="-78"/>
              </a:rPr>
              <a:t>غير اينصورت </a:t>
            </a:r>
            <a:r>
              <a:rPr lang="fa-IR" dirty="0" smtClean="0">
                <a:cs typeface="B Mitra" panose="00000400000000000000" pitchFamily="2" charset="-78"/>
              </a:rPr>
              <a:t>چنانچه </a:t>
            </a:r>
            <a:r>
              <a:rPr lang="fa-IR" dirty="0" smtClean="0">
                <a:cs typeface="B Mitra" panose="00000400000000000000" pitchFamily="2" charset="-78"/>
              </a:rPr>
              <a:t>سيگنال </a:t>
            </a:r>
            <a:r>
              <a:rPr lang="fa-IR" dirty="0" smtClean="0">
                <a:cs typeface="B Mitra" panose="00000400000000000000" pitchFamily="2" charset="-78"/>
              </a:rPr>
              <a:t>از نوع </a:t>
            </a:r>
            <a:r>
              <a:rPr lang="fa-IR" dirty="0" smtClean="0">
                <a:cs typeface="B Mitra" panose="00000400000000000000" pitchFamily="2" charset="-78"/>
              </a:rPr>
              <a:t>بيت </a:t>
            </a:r>
            <a:r>
              <a:rPr lang="fa-IR" dirty="0" smtClean="0">
                <a:cs typeface="B Mitra" panose="00000400000000000000" pitchFamily="2" charset="-78"/>
              </a:rPr>
              <a:t>باشد، مقدار </a:t>
            </a:r>
            <a:r>
              <a:rPr lang="en-US" dirty="0" smtClean="0">
                <a:latin typeface="Book Antiqua" panose="02040602050305030304" pitchFamily="18" charset="0"/>
                <a:cs typeface="B Mitra" panose="00000400000000000000" pitchFamily="2" charset="-78"/>
              </a:rPr>
              <a:t>‘0’</a:t>
            </a:r>
            <a:r>
              <a:rPr lang="fa-IR" dirty="0" smtClean="0">
                <a:cs typeface="B Mitra" panose="00000400000000000000" pitchFamily="2" charset="-78"/>
              </a:rPr>
              <a:t> به آن اختصاص خواهد </a:t>
            </a:r>
            <a:r>
              <a:rPr lang="fa-IR" dirty="0" smtClean="0">
                <a:cs typeface="B Mitra" panose="00000400000000000000" pitchFamily="2" charset="-78"/>
              </a:rPr>
              <a:t>يافت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</a:p>
          <a:p>
            <a:endParaRPr lang="en-US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637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</a:t>
            </a:r>
            <a:r>
              <a:rPr lang="fa-IR" dirty="0" smtClean="0"/>
              <a:t> (نوع </a:t>
            </a:r>
            <a:r>
              <a:rPr lang="fa-IR" dirty="0" smtClean="0"/>
              <a:t>هاي سيگنال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bit</a:t>
            </a:r>
          </a:p>
          <a:p>
            <a:r>
              <a:rPr lang="en-US" dirty="0" smtClean="0"/>
              <a:t>Integer</a:t>
            </a:r>
          </a:p>
          <a:p>
            <a:r>
              <a:rPr lang="en-US" dirty="0" err="1" smtClean="0"/>
              <a:t>Bit_vector</a:t>
            </a:r>
            <a:endParaRPr lang="en-US" dirty="0" smtClean="0"/>
          </a:p>
          <a:p>
            <a:r>
              <a:rPr lang="en-US" dirty="0" smtClean="0"/>
              <a:t>Time</a:t>
            </a:r>
          </a:p>
          <a:p>
            <a:r>
              <a:rPr lang="en-US" dirty="0" smtClean="0"/>
              <a:t>Boolean</a:t>
            </a:r>
          </a:p>
          <a:p>
            <a:r>
              <a:rPr lang="en-US" dirty="0" err="1" smtClean="0"/>
              <a:t>Std_Logic</a:t>
            </a:r>
            <a:r>
              <a:rPr lang="fa-IR" dirty="0" smtClean="0"/>
              <a:t> و </a:t>
            </a:r>
            <a:r>
              <a:rPr lang="en-US" dirty="0" err="1" smtClean="0"/>
              <a:t>Std_Ulogic</a:t>
            </a:r>
            <a:endParaRPr lang="en-US" dirty="0" smtClean="0"/>
          </a:p>
          <a:p>
            <a:r>
              <a:rPr lang="en-US" dirty="0" err="1" smtClean="0"/>
              <a:t>Std_Logic_Vector</a:t>
            </a:r>
            <a:r>
              <a:rPr lang="fa-IR" dirty="0" smtClean="0"/>
              <a:t> </a:t>
            </a:r>
            <a:r>
              <a:rPr lang="fa-IR" dirty="0"/>
              <a:t>و </a:t>
            </a:r>
            <a:r>
              <a:rPr lang="en-US" dirty="0" err="1" smtClean="0"/>
              <a:t>Std_Ulogic_vector</a:t>
            </a:r>
            <a:r>
              <a:rPr lang="en-US" dirty="0" smtClean="0"/>
              <a:t> 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2462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/>
              <a:t>integer 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 Mitra" panose="00000400000000000000" pitchFamily="2" charset="-78"/>
              </a:rPr>
              <a:t>سيگنال </a:t>
            </a:r>
            <a:r>
              <a:rPr lang="fa-IR" dirty="0" smtClean="0">
                <a:cs typeface="B Mitra" panose="00000400000000000000" pitchFamily="2" charset="-78"/>
              </a:rPr>
              <a:t>نوع </a:t>
            </a:r>
            <a:r>
              <a:rPr lang="en-US" dirty="0" smtClean="0">
                <a:cs typeface="B Mitra" panose="00000400000000000000" pitchFamily="2" charset="-78"/>
              </a:rPr>
              <a:t>integer</a:t>
            </a:r>
            <a:r>
              <a:rPr lang="fa-IR" dirty="0" smtClean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براي </a:t>
            </a:r>
            <a:r>
              <a:rPr lang="fa-IR" dirty="0" smtClean="0">
                <a:cs typeface="B Mitra" panose="00000400000000000000" pitchFamily="2" charset="-78"/>
              </a:rPr>
              <a:t>انجام محاسبات </a:t>
            </a:r>
            <a:r>
              <a:rPr lang="en-US" dirty="0" smtClean="0">
                <a:cs typeface="B Mitra" panose="00000400000000000000" pitchFamily="2" charset="-78"/>
              </a:rPr>
              <a:t>+</a:t>
            </a:r>
            <a:r>
              <a:rPr lang="fa-IR" dirty="0" smtClean="0">
                <a:cs typeface="B Mitra" panose="00000400000000000000" pitchFamily="2" charset="-78"/>
              </a:rPr>
              <a:t>، </a:t>
            </a:r>
            <a:r>
              <a:rPr lang="en-US" dirty="0" smtClean="0">
                <a:cs typeface="B Mitra" panose="00000400000000000000" pitchFamily="2" charset="-78"/>
              </a:rPr>
              <a:t>-</a:t>
            </a:r>
            <a:r>
              <a:rPr lang="fa-IR" dirty="0" smtClean="0">
                <a:cs typeface="B Mitra" panose="00000400000000000000" pitchFamily="2" charset="-78"/>
              </a:rPr>
              <a:t>، </a:t>
            </a:r>
            <a:r>
              <a:rPr lang="en-US" dirty="0" smtClean="0">
                <a:cs typeface="B Mitra" panose="00000400000000000000" pitchFamily="2" charset="-78"/>
              </a:rPr>
              <a:t>*</a:t>
            </a:r>
            <a:r>
              <a:rPr lang="fa-IR" dirty="0" smtClean="0">
                <a:cs typeface="B Mitra" panose="00000400000000000000" pitchFamily="2" charset="-78"/>
              </a:rPr>
              <a:t>، </a:t>
            </a:r>
            <a:r>
              <a:rPr lang="en-US" dirty="0" smtClean="0">
                <a:cs typeface="B Mitra" panose="00000400000000000000" pitchFamily="2" charset="-78"/>
              </a:rPr>
              <a:t>/</a:t>
            </a:r>
            <a:r>
              <a:rPr lang="fa-IR" dirty="0" smtClean="0">
                <a:cs typeface="B Mitra" panose="00000400000000000000" pitchFamily="2" charset="-78"/>
              </a:rPr>
              <a:t>، </a:t>
            </a:r>
            <a:r>
              <a:rPr lang="en-US" dirty="0" smtClean="0">
                <a:cs typeface="B Mitra" panose="00000400000000000000" pitchFamily="2" charset="-78"/>
              </a:rPr>
              <a:t>abs</a:t>
            </a:r>
            <a:r>
              <a:rPr lang="fa-IR" dirty="0" smtClean="0">
                <a:cs typeface="B Mitra" panose="00000400000000000000" pitchFamily="2" charset="-78"/>
              </a:rPr>
              <a:t>، </a:t>
            </a:r>
            <a:r>
              <a:rPr lang="en-US" dirty="0" smtClean="0">
                <a:cs typeface="B Mitra" panose="00000400000000000000" pitchFamily="2" charset="-78"/>
              </a:rPr>
              <a:t>mod</a:t>
            </a:r>
            <a:r>
              <a:rPr lang="fa-IR" dirty="0" smtClean="0">
                <a:cs typeface="B Mitra" panose="00000400000000000000" pitchFamily="2" charset="-78"/>
              </a:rPr>
              <a:t> و </a:t>
            </a:r>
            <a:r>
              <a:rPr lang="en-US" dirty="0" smtClean="0">
                <a:cs typeface="B Mitra" panose="00000400000000000000" pitchFamily="2" charset="-78"/>
              </a:rPr>
              <a:t>rem</a:t>
            </a:r>
            <a:r>
              <a:rPr lang="fa-IR" dirty="0" smtClean="0">
                <a:cs typeface="B Mitra" panose="00000400000000000000" pitchFamily="2" charset="-78"/>
              </a:rPr>
              <a:t> بکار </a:t>
            </a:r>
            <a:r>
              <a:rPr lang="fa-IR" dirty="0" smtClean="0">
                <a:cs typeface="B Mitra" panose="00000400000000000000" pitchFamily="2" charset="-78"/>
              </a:rPr>
              <a:t>مي‌رود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</a:p>
          <a:p>
            <a:pPr algn="l" rtl="0"/>
            <a:r>
              <a:rPr lang="en-US" sz="2400" dirty="0" smtClean="0">
                <a:cs typeface="B Mitra" panose="00000400000000000000" pitchFamily="2" charset="-78"/>
              </a:rPr>
              <a:t>c &lt;= a mod b;</a:t>
            </a:r>
          </a:p>
          <a:p>
            <a:pPr algn="r"/>
            <a:r>
              <a:rPr lang="en-US" sz="2400" dirty="0" smtClean="0">
                <a:cs typeface="B Mitra" panose="00000400000000000000" pitchFamily="2" charset="-78"/>
              </a:rPr>
              <a:t>a</a:t>
            </a:r>
            <a:r>
              <a:rPr lang="fa-IR" sz="2400" dirty="0" smtClean="0">
                <a:cs typeface="B Mitra" panose="00000400000000000000" pitchFamily="2" charset="-78"/>
              </a:rPr>
              <a:t> را بر </a:t>
            </a:r>
            <a:r>
              <a:rPr lang="en-US" sz="2400" dirty="0" smtClean="0">
                <a:cs typeface="B Mitra" panose="00000400000000000000" pitchFamily="2" charset="-78"/>
              </a:rPr>
              <a:t>b</a:t>
            </a:r>
            <a:r>
              <a:rPr lang="fa-IR" sz="2400" dirty="0" smtClean="0">
                <a:cs typeface="B Mitra" panose="00000400000000000000" pitchFamily="2" charset="-78"/>
              </a:rPr>
              <a:t> </a:t>
            </a:r>
            <a:r>
              <a:rPr lang="fa-IR" sz="2400" dirty="0" smtClean="0">
                <a:cs typeface="B Mitra" panose="00000400000000000000" pitchFamily="2" charset="-78"/>
              </a:rPr>
              <a:t>تقسيم مي‌کند </a:t>
            </a:r>
            <a:r>
              <a:rPr lang="fa-IR" sz="2400" dirty="0" smtClean="0">
                <a:cs typeface="B Mitra" panose="00000400000000000000" pitchFamily="2" charset="-78"/>
              </a:rPr>
              <a:t>و </a:t>
            </a:r>
            <a:r>
              <a:rPr lang="fa-IR" sz="2400" dirty="0" smtClean="0">
                <a:cs typeface="B Mitra" panose="00000400000000000000" pitchFamily="2" charset="-78"/>
              </a:rPr>
              <a:t>باقيمانده </a:t>
            </a:r>
            <a:r>
              <a:rPr lang="fa-IR" sz="2400" dirty="0" smtClean="0">
                <a:cs typeface="B Mitra" panose="00000400000000000000" pitchFamily="2" charset="-78"/>
              </a:rPr>
              <a:t>را با علامت </a:t>
            </a:r>
            <a:r>
              <a:rPr lang="en-US" sz="2400" dirty="0" smtClean="0">
                <a:cs typeface="B Mitra" panose="00000400000000000000" pitchFamily="2" charset="-78"/>
              </a:rPr>
              <a:t>b</a:t>
            </a:r>
            <a:r>
              <a:rPr lang="fa-IR" sz="2400" dirty="0" smtClean="0">
                <a:cs typeface="B Mitra" panose="00000400000000000000" pitchFamily="2" charset="-78"/>
              </a:rPr>
              <a:t> به </a:t>
            </a:r>
            <a:r>
              <a:rPr lang="en-US" sz="2400" dirty="0" smtClean="0">
                <a:cs typeface="B Mitra" panose="00000400000000000000" pitchFamily="2" charset="-78"/>
              </a:rPr>
              <a:t>c</a:t>
            </a:r>
            <a:r>
              <a:rPr lang="fa-IR" sz="2400" dirty="0" smtClean="0">
                <a:cs typeface="B Mitra" panose="00000400000000000000" pitchFamily="2" charset="-78"/>
              </a:rPr>
              <a:t> داده </a:t>
            </a:r>
            <a:r>
              <a:rPr lang="fa-IR" sz="2400" dirty="0" smtClean="0">
                <a:cs typeface="B Mitra" panose="00000400000000000000" pitchFamily="2" charset="-78"/>
              </a:rPr>
              <a:t>مي‌شود</a:t>
            </a:r>
            <a:r>
              <a:rPr lang="fa-IR" sz="2400" dirty="0" smtClean="0">
                <a:cs typeface="B Mitra" panose="00000400000000000000" pitchFamily="2" charset="-78"/>
              </a:rPr>
              <a:t>.</a:t>
            </a:r>
            <a:endParaRPr lang="en-US" sz="2400" dirty="0" smtClean="0">
              <a:cs typeface="B Mitra" panose="00000400000000000000" pitchFamily="2" charset="-78"/>
            </a:endParaRPr>
          </a:p>
          <a:p>
            <a:pPr algn="l" rtl="0"/>
            <a:r>
              <a:rPr lang="en-US" sz="2400" dirty="0">
                <a:cs typeface="B Mitra" panose="00000400000000000000" pitchFamily="2" charset="-78"/>
              </a:rPr>
              <a:t>c &lt;= a </a:t>
            </a:r>
            <a:r>
              <a:rPr lang="en-US" sz="2400" dirty="0" smtClean="0">
                <a:cs typeface="B Mitra" panose="00000400000000000000" pitchFamily="2" charset="-78"/>
              </a:rPr>
              <a:t>rem b</a:t>
            </a:r>
            <a:r>
              <a:rPr lang="en-US" sz="2400" dirty="0">
                <a:cs typeface="B Mitra" panose="00000400000000000000" pitchFamily="2" charset="-78"/>
              </a:rPr>
              <a:t>;</a:t>
            </a:r>
          </a:p>
          <a:p>
            <a:r>
              <a:rPr lang="en-US" sz="2400" dirty="0">
                <a:cs typeface="B Mitra" panose="00000400000000000000" pitchFamily="2" charset="-78"/>
              </a:rPr>
              <a:t>a</a:t>
            </a:r>
            <a:r>
              <a:rPr lang="fa-IR" sz="2400" dirty="0">
                <a:cs typeface="B Mitra" panose="00000400000000000000" pitchFamily="2" charset="-78"/>
              </a:rPr>
              <a:t> را بر </a:t>
            </a:r>
            <a:r>
              <a:rPr lang="en-US" sz="2400" dirty="0">
                <a:cs typeface="B Mitra" panose="00000400000000000000" pitchFamily="2" charset="-78"/>
              </a:rPr>
              <a:t>b</a:t>
            </a:r>
            <a:r>
              <a:rPr lang="fa-IR" sz="2400" dirty="0">
                <a:cs typeface="B Mitra" panose="00000400000000000000" pitchFamily="2" charset="-78"/>
              </a:rPr>
              <a:t> </a:t>
            </a:r>
            <a:r>
              <a:rPr lang="fa-IR" sz="2400" dirty="0" smtClean="0">
                <a:cs typeface="B Mitra" panose="00000400000000000000" pitchFamily="2" charset="-78"/>
              </a:rPr>
              <a:t>تقسيم مي‌کند </a:t>
            </a:r>
            <a:r>
              <a:rPr lang="fa-IR" sz="2400" dirty="0">
                <a:cs typeface="B Mitra" panose="00000400000000000000" pitchFamily="2" charset="-78"/>
              </a:rPr>
              <a:t>و </a:t>
            </a:r>
            <a:r>
              <a:rPr lang="fa-IR" sz="2400" dirty="0" smtClean="0">
                <a:cs typeface="B Mitra" panose="00000400000000000000" pitchFamily="2" charset="-78"/>
              </a:rPr>
              <a:t>باقيمانده </a:t>
            </a:r>
            <a:r>
              <a:rPr lang="fa-IR" sz="2400" dirty="0">
                <a:cs typeface="B Mitra" panose="00000400000000000000" pitchFamily="2" charset="-78"/>
              </a:rPr>
              <a:t>را با علامت </a:t>
            </a:r>
            <a:r>
              <a:rPr lang="en-US" sz="2400" dirty="0" smtClean="0">
                <a:cs typeface="B Mitra" panose="00000400000000000000" pitchFamily="2" charset="-78"/>
              </a:rPr>
              <a:t>a</a:t>
            </a:r>
            <a:r>
              <a:rPr lang="fa-IR" sz="2400" dirty="0" smtClean="0">
                <a:cs typeface="B Mitra" panose="00000400000000000000" pitchFamily="2" charset="-78"/>
              </a:rPr>
              <a:t> </a:t>
            </a:r>
            <a:r>
              <a:rPr lang="fa-IR" sz="2400" dirty="0">
                <a:cs typeface="B Mitra" panose="00000400000000000000" pitchFamily="2" charset="-78"/>
              </a:rPr>
              <a:t>به </a:t>
            </a:r>
            <a:r>
              <a:rPr lang="en-US" sz="2400" dirty="0">
                <a:cs typeface="B Mitra" panose="00000400000000000000" pitchFamily="2" charset="-78"/>
              </a:rPr>
              <a:t>c</a:t>
            </a:r>
            <a:r>
              <a:rPr lang="fa-IR" sz="2400" dirty="0">
                <a:cs typeface="B Mitra" panose="00000400000000000000" pitchFamily="2" charset="-78"/>
              </a:rPr>
              <a:t> داده </a:t>
            </a:r>
            <a:r>
              <a:rPr lang="fa-IR" sz="2400" dirty="0" smtClean="0">
                <a:cs typeface="B Mitra" panose="00000400000000000000" pitchFamily="2" charset="-78"/>
              </a:rPr>
              <a:t>مي‌شود</a:t>
            </a:r>
            <a:r>
              <a:rPr lang="fa-IR" sz="2400" dirty="0" smtClean="0">
                <a:cs typeface="B Mitra" panose="00000400000000000000" pitchFamily="2" charset="-78"/>
              </a:rPr>
              <a:t>.</a:t>
            </a:r>
            <a:endParaRPr lang="en-US" sz="2400" dirty="0" smtClean="0">
              <a:cs typeface="B Mitra" panose="00000400000000000000" pitchFamily="2" charset="-78"/>
            </a:endParaRPr>
          </a:p>
          <a:p>
            <a:endParaRPr lang="fa-IR" dirty="0" smtClean="0">
              <a:cs typeface="B Mitra" panose="00000400000000000000" pitchFamily="2" charset="-78"/>
            </a:endParaRPr>
          </a:p>
          <a:p>
            <a:r>
              <a:rPr lang="fa-IR" dirty="0" smtClean="0">
                <a:cs typeface="B Mitra" panose="00000400000000000000" pitchFamily="2" charset="-78"/>
              </a:rPr>
              <a:t>عمليات مقايسه‌اي </a:t>
            </a:r>
            <a:r>
              <a:rPr lang="fa-IR" dirty="0" smtClean="0">
                <a:cs typeface="B Mitra" panose="00000400000000000000" pitchFamily="2" charset="-78"/>
              </a:rPr>
              <a:t>مانند </a:t>
            </a:r>
            <a:r>
              <a:rPr lang="en-US" dirty="0" smtClean="0">
                <a:cs typeface="B Mitra" panose="00000400000000000000" pitchFamily="2" charset="-78"/>
              </a:rPr>
              <a:t>&gt;</a:t>
            </a:r>
            <a:r>
              <a:rPr lang="fa-IR" dirty="0" smtClean="0">
                <a:cs typeface="B Mitra" panose="00000400000000000000" pitchFamily="2" charset="-78"/>
              </a:rPr>
              <a:t>، </a:t>
            </a:r>
            <a:r>
              <a:rPr lang="en-US" dirty="0" smtClean="0">
                <a:cs typeface="B Mitra" panose="00000400000000000000" pitchFamily="2" charset="-78"/>
              </a:rPr>
              <a:t>&gt;=</a:t>
            </a:r>
            <a:r>
              <a:rPr lang="fa-IR" dirty="0" smtClean="0">
                <a:cs typeface="B Mitra" panose="00000400000000000000" pitchFamily="2" charset="-78"/>
              </a:rPr>
              <a:t>، </a:t>
            </a:r>
            <a:r>
              <a:rPr lang="en-US" dirty="0" smtClean="0">
                <a:cs typeface="B Mitra" panose="00000400000000000000" pitchFamily="2" charset="-78"/>
              </a:rPr>
              <a:t>&lt;</a:t>
            </a:r>
            <a:r>
              <a:rPr lang="fa-IR" dirty="0" smtClean="0">
                <a:cs typeface="B Mitra" panose="00000400000000000000" pitchFamily="2" charset="-78"/>
              </a:rPr>
              <a:t>، </a:t>
            </a:r>
            <a:r>
              <a:rPr lang="en-US" dirty="0" smtClean="0">
                <a:cs typeface="B Mitra" panose="00000400000000000000" pitchFamily="2" charset="-78"/>
              </a:rPr>
              <a:t>&lt;=</a:t>
            </a:r>
            <a:r>
              <a:rPr lang="fa-IR" dirty="0" smtClean="0">
                <a:cs typeface="B Mitra" panose="00000400000000000000" pitchFamily="2" charset="-78"/>
              </a:rPr>
              <a:t>، </a:t>
            </a:r>
            <a:r>
              <a:rPr lang="en-US" dirty="0" smtClean="0">
                <a:cs typeface="B Mitra" panose="00000400000000000000" pitchFamily="2" charset="-78"/>
              </a:rPr>
              <a:t>=</a:t>
            </a:r>
            <a:r>
              <a:rPr lang="fa-IR" dirty="0" smtClean="0">
                <a:cs typeface="B Mitra" panose="00000400000000000000" pitchFamily="2" charset="-78"/>
              </a:rPr>
              <a:t> و </a:t>
            </a:r>
            <a:r>
              <a:rPr lang="en-US" dirty="0" smtClean="0">
                <a:cs typeface="B Mitra" panose="00000400000000000000" pitchFamily="2" charset="-78"/>
              </a:rPr>
              <a:t>/=</a:t>
            </a:r>
            <a:r>
              <a:rPr lang="fa-IR" dirty="0" smtClean="0">
                <a:cs typeface="B Mitra" panose="00000400000000000000" pitchFamily="2" charset="-78"/>
              </a:rPr>
              <a:t>(</a:t>
            </a:r>
            <a:r>
              <a:rPr lang="fa-IR" dirty="0" smtClean="0">
                <a:cs typeface="B Mitra" panose="00000400000000000000" pitchFamily="2" charset="-78"/>
              </a:rPr>
              <a:t>نامساوي) براي </a:t>
            </a:r>
            <a:r>
              <a:rPr lang="fa-IR" dirty="0" smtClean="0">
                <a:cs typeface="B Mitra" panose="00000400000000000000" pitchFamily="2" charset="-78"/>
              </a:rPr>
              <a:t>دو </a:t>
            </a:r>
            <a:r>
              <a:rPr lang="fa-IR" dirty="0" smtClean="0">
                <a:cs typeface="B Mitra" panose="00000400000000000000" pitchFamily="2" charset="-78"/>
              </a:rPr>
              <a:t>سيگنال </a:t>
            </a:r>
            <a:r>
              <a:rPr lang="fa-IR" dirty="0" smtClean="0">
                <a:cs typeface="B Mitra" panose="00000400000000000000" pitchFamily="2" charset="-78"/>
              </a:rPr>
              <a:t>از نوع </a:t>
            </a:r>
            <a:r>
              <a:rPr lang="en-US" dirty="0" smtClean="0">
                <a:cs typeface="B Mitra" panose="00000400000000000000" pitchFamily="2" charset="-78"/>
              </a:rPr>
              <a:t>integer</a:t>
            </a:r>
            <a:r>
              <a:rPr lang="fa-IR" dirty="0" smtClean="0">
                <a:cs typeface="B Mitra" panose="00000400000000000000" pitchFamily="2" charset="-78"/>
              </a:rPr>
              <a:t> قابل انجام است.</a:t>
            </a:r>
            <a:endParaRPr lang="en-US" dirty="0">
              <a:cs typeface="B Mitra" panose="00000400000000000000" pitchFamily="2" charset="-78"/>
            </a:endParaRPr>
          </a:p>
          <a:p>
            <a:pPr algn="r"/>
            <a:endParaRPr lang="en-US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932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محدوده اعداد </a:t>
            </a:r>
            <a:r>
              <a:rPr lang="fa-IR" dirty="0" smtClean="0"/>
              <a:t>صحيح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cs typeface="B Nazanin" panose="00000400000000000000" pitchFamily="2" charset="-78"/>
              </a:rPr>
              <a:t>پيش </a:t>
            </a:r>
            <a:r>
              <a:rPr lang="fa-IR" dirty="0" smtClean="0">
                <a:cs typeface="B Nazanin" panose="00000400000000000000" pitchFamily="2" charset="-78"/>
              </a:rPr>
              <a:t>فرض </a:t>
            </a:r>
            <a:r>
              <a:rPr lang="fa-IR" dirty="0" smtClean="0">
                <a:cs typeface="B Nazanin" panose="00000400000000000000" pitchFamily="2" charset="-78"/>
              </a:rPr>
              <a:t>سيگنال </a:t>
            </a:r>
            <a:r>
              <a:rPr lang="en-US" dirty="0" smtClean="0">
                <a:cs typeface="B Nazanin" panose="00000400000000000000" pitchFamily="2" charset="-78"/>
              </a:rPr>
              <a:t>integer</a:t>
            </a:r>
            <a:r>
              <a:rPr lang="fa-IR" dirty="0" smtClean="0">
                <a:cs typeface="B Nazanin" panose="00000400000000000000" pitchFamily="2" charset="-78"/>
              </a:rPr>
              <a:t>، </a:t>
            </a:r>
            <a:r>
              <a:rPr lang="fa-IR" dirty="0" smtClean="0">
                <a:cs typeface="B Nazanin" panose="00000400000000000000" pitchFamily="2" charset="-78"/>
              </a:rPr>
              <a:t>يک </a:t>
            </a:r>
            <a:r>
              <a:rPr lang="fa-IR" dirty="0" smtClean="0">
                <a:cs typeface="B Nazanin" panose="00000400000000000000" pitchFamily="2" charset="-78"/>
              </a:rPr>
              <a:t>عدد 32 </a:t>
            </a:r>
            <a:r>
              <a:rPr lang="fa-IR" dirty="0" smtClean="0">
                <a:cs typeface="B Nazanin" panose="00000400000000000000" pitchFamily="2" charset="-78"/>
              </a:rPr>
              <a:t>بيتي </a:t>
            </a:r>
            <a:r>
              <a:rPr lang="fa-IR" dirty="0" smtClean="0">
                <a:cs typeface="B Nazanin" panose="00000400000000000000" pitchFamily="2" charset="-78"/>
              </a:rPr>
              <a:t>است که در محدوده </a:t>
            </a:r>
            <a:r>
              <a:rPr lang="en-US" dirty="0" smtClean="0">
                <a:cs typeface="B Nazanin" panose="00000400000000000000" pitchFamily="2" charset="-78"/>
              </a:rPr>
              <a:t>-2,147,483,648</a:t>
            </a:r>
            <a:r>
              <a:rPr lang="fa-IR" dirty="0" smtClean="0">
                <a:cs typeface="B Nazanin" panose="00000400000000000000" pitchFamily="2" charset="-78"/>
              </a:rPr>
              <a:t> تا </a:t>
            </a:r>
            <a:r>
              <a:rPr lang="en-US" dirty="0" smtClean="0">
                <a:cs typeface="B Nazanin" panose="00000400000000000000" pitchFamily="2" charset="-78"/>
              </a:rPr>
              <a:t>+2,147,483,647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مي‌باشد</a:t>
            </a:r>
            <a:r>
              <a:rPr lang="fa-IR" dirty="0" smtClean="0">
                <a:cs typeface="B Nazanin" panose="00000400000000000000" pitchFamily="2" charset="-78"/>
              </a:rPr>
              <a:t>.</a:t>
            </a:r>
          </a:p>
          <a:p>
            <a:r>
              <a:rPr lang="fa-IR" dirty="0" smtClean="0">
                <a:cs typeface="B Nazanin" panose="00000400000000000000" pitchFamily="2" charset="-78"/>
              </a:rPr>
              <a:t>در عمل چون با اعداد کوچکتر کار </a:t>
            </a:r>
            <a:r>
              <a:rPr lang="fa-IR" dirty="0" smtClean="0">
                <a:cs typeface="B Nazanin" panose="00000400000000000000" pitchFamily="2" charset="-78"/>
              </a:rPr>
              <a:t>مي‌کنيم</a:t>
            </a:r>
            <a:r>
              <a:rPr lang="fa-IR" dirty="0" smtClean="0">
                <a:cs typeface="B Nazanin" panose="00000400000000000000" pitchFamily="2" charset="-78"/>
              </a:rPr>
              <a:t>، بهتر است محدوده </a:t>
            </a:r>
            <a:r>
              <a:rPr lang="en-US" dirty="0" smtClean="0">
                <a:cs typeface="B Nazanin" panose="00000400000000000000" pitchFamily="2" charset="-78"/>
              </a:rPr>
              <a:t>integer</a:t>
            </a:r>
            <a:r>
              <a:rPr lang="fa-IR" dirty="0" smtClean="0">
                <a:cs typeface="B Nazanin" panose="00000400000000000000" pitchFamily="2" charset="-78"/>
              </a:rPr>
              <a:t> را کوچکتر </a:t>
            </a:r>
            <a:r>
              <a:rPr lang="fa-IR" dirty="0" smtClean="0">
                <a:cs typeface="B Nazanin" panose="00000400000000000000" pitchFamily="2" charset="-78"/>
              </a:rPr>
              <a:t>نماييم</a:t>
            </a:r>
            <a:r>
              <a:rPr lang="fa-IR" dirty="0" smtClean="0">
                <a:cs typeface="B Nazanin" panose="00000400000000000000" pitchFamily="2" charset="-78"/>
              </a:rPr>
              <a:t>.</a:t>
            </a:r>
          </a:p>
          <a:p>
            <a:r>
              <a:rPr lang="fa-IR" dirty="0" smtClean="0">
                <a:cs typeface="B Nazanin" panose="00000400000000000000" pitchFamily="2" charset="-78"/>
              </a:rPr>
              <a:t>براي </a:t>
            </a:r>
            <a:r>
              <a:rPr lang="fa-IR" dirty="0" smtClean="0">
                <a:cs typeface="B Nazanin" panose="00000400000000000000" pitchFamily="2" charset="-78"/>
              </a:rPr>
              <a:t>محدود کردن از </a:t>
            </a:r>
            <a:r>
              <a:rPr lang="en-US" dirty="0" smtClean="0">
                <a:cs typeface="B Nazanin" panose="00000400000000000000" pitchFamily="2" charset="-78"/>
              </a:rPr>
              <a:t>Range</a:t>
            </a:r>
            <a:r>
              <a:rPr lang="fa-IR" dirty="0" smtClean="0">
                <a:cs typeface="B Nazanin" panose="00000400000000000000" pitchFamily="2" charset="-78"/>
              </a:rPr>
              <a:t> استفاده </a:t>
            </a:r>
            <a:r>
              <a:rPr lang="fa-IR" dirty="0" smtClean="0">
                <a:cs typeface="B Nazanin" panose="00000400000000000000" pitchFamily="2" charset="-78"/>
              </a:rPr>
              <a:t>مي‌کنيم</a:t>
            </a:r>
            <a:r>
              <a:rPr lang="fa-IR" dirty="0" smtClean="0">
                <a:cs typeface="B Nazanin" panose="00000400000000000000" pitchFamily="2" charset="-78"/>
              </a:rPr>
              <a:t>.</a:t>
            </a:r>
          </a:p>
          <a:p>
            <a:r>
              <a:rPr lang="fa-IR" dirty="0" smtClean="0">
                <a:cs typeface="B Nazanin" panose="00000400000000000000" pitchFamily="2" charset="-78"/>
              </a:rPr>
              <a:t>مثال:				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A,B: in integer range 0 to 7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fa-IR" sz="2400" dirty="0" smtClean="0">
                <a:latin typeface="Mongolian Baiti" panose="03000500000000000000" pitchFamily="66" charset="0"/>
                <a:cs typeface="B Nazanin" panose="00000400000000000000" pitchFamily="2" charset="-78"/>
              </a:rPr>
              <a:t>در </a:t>
            </a:r>
            <a:r>
              <a:rPr lang="fa-IR" sz="2400" dirty="0" smtClean="0">
                <a:latin typeface="Mongolian Baiti" panose="03000500000000000000" pitchFamily="66" charset="0"/>
                <a:cs typeface="B Nazanin" panose="00000400000000000000" pitchFamily="2" charset="-78"/>
              </a:rPr>
              <a:t>اين </a:t>
            </a:r>
            <a:r>
              <a:rPr lang="fa-IR" sz="2400" dirty="0" smtClean="0">
                <a:latin typeface="Mongolian Baiti" panose="03000500000000000000" pitchFamily="66" charset="0"/>
                <a:cs typeface="B Nazanin" panose="00000400000000000000" pitchFamily="2" charset="-78"/>
              </a:rPr>
              <a:t>مثال </a:t>
            </a:r>
            <a:r>
              <a:rPr lang="en-US" sz="2400" dirty="0" smtClean="0">
                <a:latin typeface="Mongolian Baiti" panose="03000500000000000000" pitchFamily="66" charset="0"/>
                <a:cs typeface="B Nazanin" panose="00000400000000000000" pitchFamily="2" charset="-78"/>
              </a:rPr>
              <a:t>A</a:t>
            </a:r>
            <a:r>
              <a:rPr lang="fa-IR" sz="2400" dirty="0" smtClean="0">
                <a:latin typeface="Mongolian Baiti" panose="03000500000000000000" pitchFamily="66" charset="0"/>
                <a:cs typeface="B Nazanin" panose="00000400000000000000" pitchFamily="2" charset="-78"/>
              </a:rPr>
              <a:t> و </a:t>
            </a:r>
            <a:r>
              <a:rPr lang="en-US" sz="2400" dirty="0" smtClean="0">
                <a:latin typeface="Mongolian Baiti" panose="03000500000000000000" pitchFamily="66" charset="0"/>
                <a:cs typeface="B Nazanin" panose="00000400000000000000" pitchFamily="2" charset="-78"/>
              </a:rPr>
              <a:t>B</a:t>
            </a:r>
            <a:r>
              <a:rPr lang="fa-IR" sz="2400" dirty="0" smtClean="0">
                <a:latin typeface="Mongolian Baiti" panose="03000500000000000000" pitchFamily="66" charset="0"/>
                <a:cs typeface="B Nazanin" panose="00000400000000000000" pitchFamily="2" charset="-78"/>
              </a:rPr>
              <a:t> حداکثر 3 </a:t>
            </a:r>
            <a:r>
              <a:rPr lang="fa-IR" sz="2400" dirty="0" smtClean="0">
                <a:latin typeface="Mongolian Baiti" panose="03000500000000000000" pitchFamily="66" charset="0"/>
                <a:cs typeface="B Nazanin" panose="00000400000000000000" pitchFamily="2" charset="-78"/>
              </a:rPr>
              <a:t>بيتي </a:t>
            </a:r>
            <a:r>
              <a:rPr lang="fa-IR" sz="2400" dirty="0" smtClean="0">
                <a:latin typeface="Mongolian Baiti" panose="03000500000000000000" pitchFamily="66" charset="0"/>
                <a:cs typeface="B Nazanin" panose="00000400000000000000" pitchFamily="2" charset="-78"/>
              </a:rPr>
              <a:t>خواهند بود.</a:t>
            </a:r>
            <a:endParaRPr lang="en-US" sz="2400" dirty="0">
              <a:latin typeface="Mongolian Baiti" panose="03000500000000000000" pitchFamily="66" charset="0"/>
              <a:cs typeface="B Nazanin" panose="00000400000000000000" pitchFamily="2" charset="-78"/>
            </a:endParaRPr>
          </a:p>
          <a:p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3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برنامه </a:t>
            </a:r>
            <a:r>
              <a:rPr lang="fa-IR" sz="2800" dirty="0" smtClean="0"/>
              <a:t>اي </a:t>
            </a:r>
            <a:r>
              <a:rPr lang="fa-IR" sz="2800" dirty="0" smtClean="0"/>
              <a:t>با </a:t>
            </a:r>
            <a:r>
              <a:rPr lang="en-US" sz="2800" dirty="0" smtClean="0"/>
              <a:t>VHDL</a:t>
            </a:r>
            <a:r>
              <a:rPr lang="fa-IR" sz="2800" dirty="0" smtClean="0"/>
              <a:t> </a:t>
            </a:r>
            <a:r>
              <a:rPr lang="fa-IR" sz="2800" dirty="0" smtClean="0"/>
              <a:t>بنويسيد </a:t>
            </a:r>
            <a:r>
              <a:rPr lang="fa-IR" sz="2800" dirty="0" smtClean="0"/>
              <a:t>که دو </a:t>
            </a:r>
            <a:r>
              <a:rPr lang="fa-IR" sz="2800" dirty="0" smtClean="0"/>
              <a:t>ورودي </a:t>
            </a:r>
            <a:r>
              <a:rPr lang="en-US" sz="2800" dirty="0" smtClean="0"/>
              <a:t>A</a:t>
            </a:r>
            <a:r>
              <a:rPr lang="fa-IR" sz="2800" dirty="0" smtClean="0"/>
              <a:t> و </a:t>
            </a:r>
            <a:r>
              <a:rPr lang="en-US" sz="2800" dirty="0" smtClean="0"/>
              <a:t>B</a:t>
            </a:r>
            <a:r>
              <a:rPr lang="fa-IR" sz="2800" dirty="0" smtClean="0"/>
              <a:t> که بصورت </a:t>
            </a:r>
            <a:r>
              <a:rPr lang="en-US" sz="2800" dirty="0" smtClean="0"/>
              <a:t>integer</a:t>
            </a:r>
            <a:r>
              <a:rPr lang="fa-IR" sz="2800" dirty="0" smtClean="0"/>
              <a:t> هستند را با هم جمع و به </a:t>
            </a:r>
            <a:r>
              <a:rPr lang="fa-IR" sz="2800" dirty="0" smtClean="0"/>
              <a:t>خروجي </a:t>
            </a:r>
            <a:r>
              <a:rPr lang="en-US" sz="2800" dirty="0" smtClean="0"/>
              <a:t>C</a:t>
            </a:r>
            <a:r>
              <a:rPr lang="fa-IR" sz="2800" dirty="0" smtClean="0"/>
              <a:t> بفرستد.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l" rtl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Entity adder is</a:t>
            </a:r>
          </a:p>
          <a:p>
            <a:pPr marL="0" indent="0" algn="l" rtl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port( A,B: in integer range 0 to 7;</a:t>
            </a:r>
          </a:p>
          <a:p>
            <a:pPr marL="0" indent="0" algn="l" rtl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C: out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integer range 0 to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8);</a:t>
            </a:r>
          </a:p>
          <a:p>
            <a:pPr marL="0" indent="0" algn="l" rtl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End adder;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Architecture behave of adder is</a:t>
            </a:r>
          </a:p>
          <a:p>
            <a:pPr marL="0" indent="0" algn="l" rtl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Begin</a:t>
            </a:r>
          </a:p>
          <a:p>
            <a:pPr marL="0" indent="0" algn="l" rtl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C&lt;=A+B;</a:t>
            </a:r>
          </a:p>
          <a:p>
            <a:pPr marL="0" indent="0" algn="l" rtl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End behave;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3475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1AB5-0C6C-417E-922E-E1EC7404616A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7" y="2362200"/>
            <a:ext cx="7000925" cy="1066800"/>
          </a:xfrm>
        </p:spPr>
        <p:txBody>
          <a:bodyPr>
            <a:normAutofit/>
          </a:bodyPr>
          <a:lstStyle/>
          <a:p>
            <a:pPr algn="ctr" rtl="1"/>
            <a:r>
              <a:rPr lang="fa-IR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طراحي کامپيوتري سيستم هاي ديجيتال</a:t>
            </a:r>
            <a:endParaRPr lang="en-GB" sz="3600" dirty="0">
              <a:latin typeface="Arial Unicode MS" pitchFamily="34" charset="-128"/>
              <a:cs typeface="Nazanin" pitchFamily="2" charset="-78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55776" y="4249006"/>
            <a:ext cx="3268844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 rtl="1">
              <a:buSzTx/>
              <a:buFontTx/>
              <a:buNone/>
            </a:pPr>
            <a:r>
              <a:rPr lang="fa-IR" sz="2400" b="1" dirty="0" smtClean="0">
                <a:solidFill>
                  <a:schemeClr val="bg2"/>
                </a:solidFill>
                <a:latin typeface="Arial" pitchFamily="34" charset="0"/>
                <a:cs typeface="B Titr" pitchFamily="2" charset="-78"/>
              </a:rPr>
              <a:t>زبان </a:t>
            </a:r>
            <a:r>
              <a:rPr lang="fa-IR" sz="2400" b="1" dirty="0" smtClean="0">
                <a:solidFill>
                  <a:schemeClr val="bg2"/>
                </a:solidFill>
                <a:latin typeface="Arial" pitchFamily="34" charset="0"/>
                <a:cs typeface="B Titr" pitchFamily="2" charset="-78"/>
              </a:rPr>
              <a:t>توصيف </a:t>
            </a:r>
            <a:r>
              <a:rPr lang="fa-IR" sz="2400" b="1" dirty="0" smtClean="0">
                <a:solidFill>
                  <a:schemeClr val="bg2"/>
                </a:solidFill>
                <a:latin typeface="Arial" pitchFamily="34" charset="0"/>
                <a:cs typeface="B Titr" pitchFamily="2" charset="-78"/>
              </a:rPr>
              <a:t>سخت افزار </a:t>
            </a:r>
            <a:r>
              <a:rPr lang="en-US" sz="2400" b="1" dirty="0" smtClean="0">
                <a:solidFill>
                  <a:schemeClr val="bg2"/>
                </a:solidFill>
                <a:latin typeface="Arial" pitchFamily="34" charset="0"/>
                <a:cs typeface="B Titr" pitchFamily="2" charset="-78"/>
              </a:rPr>
              <a:t>VHDL</a:t>
            </a:r>
            <a:endParaRPr lang="en-US" sz="2400" b="1" dirty="0">
              <a:solidFill>
                <a:schemeClr val="accent2"/>
              </a:solidFill>
              <a:latin typeface="Arial Unicode MS" pitchFamily="34" charset="-128"/>
              <a:cs typeface="B Titr" pitchFamily="2" charset="-78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4038600" y="5943600"/>
            <a:ext cx="918841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 rtl="0">
              <a:buSzTx/>
              <a:buFontTx/>
              <a:buNone/>
            </a:pPr>
            <a:r>
              <a:rPr lang="fa-IR" sz="2400" b="1" dirty="0" smtClean="0">
                <a:solidFill>
                  <a:srgbClr val="C0C0C0"/>
                </a:solidFill>
                <a:latin typeface="Arial" pitchFamily="34" charset="0"/>
                <a:cs typeface="B Titr" pitchFamily="2" charset="-78"/>
              </a:rPr>
              <a:t>پاييز </a:t>
            </a:r>
            <a:r>
              <a:rPr lang="fa-IR" sz="2400" b="1" dirty="0" smtClean="0">
                <a:solidFill>
                  <a:srgbClr val="C0C0C0"/>
                </a:solidFill>
                <a:latin typeface="Arial" pitchFamily="34" charset="0"/>
                <a:cs typeface="B Titr" pitchFamily="2" charset="-78"/>
              </a:rPr>
              <a:t>96</a:t>
            </a:r>
            <a:endParaRPr lang="en-US" sz="2400" b="1" dirty="0">
              <a:solidFill>
                <a:schemeClr val="accent2"/>
              </a:solidFill>
              <a:latin typeface="Arial" pitchFamily="34" charset="0"/>
              <a:cs typeface="B Titr" pitchFamily="2" charset="-78"/>
            </a:endParaRPr>
          </a:p>
        </p:txBody>
      </p:sp>
      <p:pic>
        <p:nvPicPr>
          <p:cNvPr id="8" name="Picture 7" descr="unvar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285728"/>
            <a:ext cx="1688535" cy="142876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err="1" smtClean="0"/>
              <a:t>Bit_vector</a:t>
            </a:r>
            <a:r>
              <a:rPr lang="en-US" dirty="0" smtClean="0"/>
              <a:t> 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623792"/>
          </a:xfrm>
        </p:spPr>
        <p:txBody>
          <a:bodyPr/>
          <a:lstStyle/>
          <a:p>
            <a:r>
              <a:rPr lang="fa-IR" dirty="0" smtClean="0">
                <a:cs typeface="B Mitra" panose="00000400000000000000" pitchFamily="2" charset="-78"/>
              </a:rPr>
              <a:t>اکثر اوقات </a:t>
            </a:r>
            <a:r>
              <a:rPr lang="fa-IR" dirty="0" smtClean="0">
                <a:cs typeface="B Mitra" panose="00000400000000000000" pitchFamily="2" charset="-78"/>
              </a:rPr>
              <a:t>ورودي، خروجي هاي </a:t>
            </a:r>
            <a:r>
              <a:rPr lang="fa-IR" dirty="0" smtClean="0">
                <a:cs typeface="B Mitra" panose="00000400000000000000" pitchFamily="2" charset="-78"/>
              </a:rPr>
              <a:t>مدار بصورت چند </a:t>
            </a:r>
            <a:r>
              <a:rPr lang="fa-IR" dirty="0" smtClean="0">
                <a:cs typeface="B Mitra" panose="00000400000000000000" pitchFamily="2" charset="-78"/>
              </a:rPr>
              <a:t>بيتي </a:t>
            </a:r>
            <a:r>
              <a:rPr lang="fa-IR" dirty="0" smtClean="0">
                <a:cs typeface="B Mitra" panose="00000400000000000000" pitchFamily="2" charset="-78"/>
              </a:rPr>
              <a:t>هستند.</a:t>
            </a:r>
            <a:endParaRPr lang="en-US" dirty="0">
              <a:cs typeface="B Mitra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8032" y="2852936"/>
            <a:ext cx="4026455" cy="216024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r" rtl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800">
                <a:cs typeface="B Nazanin" pitchFamily="2" charset="-78"/>
              </a:defRPr>
            </a:lvl1pPr>
            <a:lvl2pPr marL="640080" indent="-246888" algn="r" rtl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800">
                <a:cs typeface="B Nazanin" pitchFamily="2" charset="-78"/>
              </a:defRPr>
            </a:lvl2pPr>
            <a:lvl3pPr indent="-246888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400">
                <a:cs typeface="B Nazanin" pitchFamily="2" charset="-78"/>
              </a:defRPr>
            </a:lvl3pPr>
            <a:lvl4pPr marL="1188720" indent="-210312" algn="r" rtl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400">
                <a:cs typeface="B Nazanin" pitchFamily="2" charset="-78"/>
              </a:defRPr>
            </a:lvl4pPr>
            <a:lvl5pPr marL="1463040" indent="-210312" algn="r" rtl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400">
                <a:cs typeface="B Nazanin" pitchFamily="2" charset="-78"/>
              </a:defRPr>
            </a:lvl5pPr>
            <a:lvl6pPr marL="1737360" indent="-210312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/>
            </a:lvl6pPr>
            <a:lvl7pPr marL="1920240" indent="-182880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baseline="0"/>
            </a:lvl7pPr>
            <a:lvl8pPr marL="2194560" indent="-182880">
              <a:spcBef>
                <a:spcPct val="20000"/>
              </a:spcBef>
              <a:buClr>
                <a:schemeClr val="tx2"/>
              </a:buClr>
              <a:buChar char="•"/>
              <a:defRPr kumimoji="0" sz="1600"/>
            </a:lvl8pPr>
            <a:lvl9pPr marL="2468880" indent="-182880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baseline="0"/>
            </a:lvl9pPr>
          </a:lstStyle>
          <a:p>
            <a:r>
              <a:rPr lang="fa-IR" sz="1800" dirty="0"/>
              <a:t>چون </a:t>
            </a:r>
            <a:r>
              <a:rPr lang="fa-IR" sz="1800" dirty="0" smtClean="0"/>
              <a:t>ورودي هاي </a:t>
            </a:r>
            <a:r>
              <a:rPr lang="en-US" sz="1800" dirty="0"/>
              <a:t>A</a:t>
            </a:r>
            <a:r>
              <a:rPr lang="fa-IR" sz="1800" dirty="0"/>
              <a:t> و </a:t>
            </a:r>
            <a:r>
              <a:rPr lang="en-US" sz="1800" dirty="0"/>
              <a:t>B</a:t>
            </a:r>
            <a:r>
              <a:rPr lang="fa-IR" sz="1800" dirty="0"/>
              <a:t> به صورت 4 </a:t>
            </a:r>
            <a:r>
              <a:rPr lang="fa-IR" sz="1800" dirty="0" smtClean="0"/>
              <a:t>بيتي </a:t>
            </a:r>
            <a:r>
              <a:rPr lang="fa-IR" sz="1800" dirty="0"/>
              <a:t>هستند، پس با </a:t>
            </a:r>
            <a:r>
              <a:rPr lang="en-US" sz="1800" dirty="0" err="1"/>
              <a:t>bit_vector</a:t>
            </a:r>
            <a:r>
              <a:rPr lang="fa-IR" sz="1800" dirty="0"/>
              <a:t> </a:t>
            </a:r>
            <a:r>
              <a:rPr lang="fa-IR" sz="1800" dirty="0" smtClean="0"/>
              <a:t>توصيف مي‌شوند</a:t>
            </a:r>
            <a:r>
              <a:rPr lang="fa-IR" sz="1800" dirty="0" smtClean="0"/>
              <a:t>.</a:t>
            </a:r>
          </a:p>
          <a:p>
            <a:pPr algn="l" rtl="0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A,B: in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bit_vector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(3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downto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0);</a:t>
            </a:r>
          </a:p>
          <a:p>
            <a:pPr algn="r"/>
            <a:r>
              <a:rPr lang="fa-IR" sz="1800" dirty="0" smtClean="0"/>
              <a:t>با ارزش </a:t>
            </a:r>
            <a:r>
              <a:rPr lang="fa-IR" sz="1800" dirty="0" smtClean="0"/>
              <a:t>ترين بيت</a:t>
            </a:r>
            <a:r>
              <a:rPr lang="fa-IR" sz="1800" dirty="0" smtClean="0"/>
              <a:t>، </a:t>
            </a:r>
            <a:r>
              <a:rPr lang="fa-IR" sz="1800" dirty="0" smtClean="0"/>
              <a:t>بيت </a:t>
            </a:r>
            <a:r>
              <a:rPr lang="en-US" sz="1800" dirty="0" smtClean="0"/>
              <a:t>3</a:t>
            </a:r>
            <a:r>
              <a:rPr lang="fa-IR" sz="1800" dirty="0" smtClean="0"/>
              <a:t> و کم ارزش </a:t>
            </a:r>
            <a:r>
              <a:rPr lang="fa-IR" sz="1800" dirty="0" smtClean="0"/>
              <a:t>ترين بيت</a:t>
            </a:r>
            <a:r>
              <a:rPr lang="fa-IR" sz="1800" dirty="0"/>
              <a:t>،</a:t>
            </a:r>
            <a:r>
              <a:rPr lang="fa-IR" sz="1800" dirty="0" smtClean="0"/>
              <a:t> </a:t>
            </a:r>
            <a:r>
              <a:rPr lang="fa-IR" sz="1800" dirty="0" smtClean="0"/>
              <a:t>بيت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fa-IR" sz="1800" dirty="0" smtClean="0"/>
              <a:t>.</a:t>
            </a:r>
            <a:endParaRPr lang="en-US" sz="1800" dirty="0"/>
          </a:p>
        </p:txBody>
      </p:sp>
      <p:graphicFrame>
        <p:nvGraphicFramePr>
          <p:cNvPr id="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52708065"/>
              </p:ext>
            </p:extLst>
          </p:nvPr>
        </p:nvGraphicFramePr>
        <p:xfrm>
          <a:off x="137433" y="2636912"/>
          <a:ext cx="4800600" cy="3932237"/>
        </p:xfrm>
        <a:graphic>
          <a:graphicData uri="http://schemas.openxmlformats.org/presentationml/2006/ole">
            <p:oleObj spid="_x0000_s4158" name="Artwork" r:id="rId3" imgW="3524742" imgH="2886478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6126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400" dirty="0" smtClean="0"/>
              <a:t>کد </a:t>
            </a:r>
            <a:r>
              <a:rPr lang="en-US" sz="4400" dirty="0" smtClean="0"/>
              <a:t>VHDL</a:t>
            </a:r>
            <a:r>
              <a:rPr lang="fa-IR" sz="4400" dirty="0" smtClean="0"/>
              <a:t> مدار </a:t>
            </a:r>
            <a:r>
              <a:rPr lang="fa-IR" sz="4400" dirty="0" smtClean="0"/>
              <a:t>مقايسه </a:t>
            </a:r>
            <a:r>
              <a:rPr lang="fa-IR" sz="4400" dirty="0" smtClean="0"/>
              <a:t>گر 4 </a:t>
            </a:r>
            <a:r>
              <a:rPr lang="fa-IR" sz="4400" dirty="0" smtClean="0"/>
              <a:t>بيتي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67808"/>
          </a:xfrm>
        </p:spPr>
        <p:txBody>
          <a:bodyPr>
            <a:normAutofit fontScale="92500" lnSpcReduction="20000"/>
          </a:bodyPr>
          <a:lstStyle/>
          <a:p>
            <a:pPr marL="0" indent="0" algn="l" rtl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Entity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notequab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</a:t>
            </a:r>
          </a:p>
          <a:p>
            <a:pPr marL="0" indent="0" algn="l" rtl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port(A,B: in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bit_vector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(3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downto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0);</a:t>
            </a:r>
          </a:p>
          <a:p>
            <a:pPr marL="0" indent="0" algn="l" rtl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DIFF: out  bit);</a:t>
            </a:r>
          </a:p>
          <a:p>
            <a:pPr marL="0" indent="0" algn="l" rtl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End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notequab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Architecture behave of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notequab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</a:p>
          <a:p>
            <a:pPr marL="0" indent="0" algn="l" rtl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Begin</a:t>
            </a:r>
          </a:p>
          <a:p>
            <a:pPr marL="0" indent="0" algn="l" rtl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DIFF &lt;=( a(3)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xor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b(3))</a:t>
            </a:r>
          </a:p>
          <a:p>
            <a:pPr marL="0" indent="0" algn="l" rtl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or (a(2)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xor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b(2))</a:t>
            </a:r>
          </a:p>
          <a:p>
            <a:pPr marL="0" indent="0" algn="l" rtl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or (a(1)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xor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b(1))</a:t>
            </a:r>
          </a:p>
          <a:p>
            <a:pPr marL="0" indent="0" algn="l" rtl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or (a(0)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xor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b(0));</a:t>
            </a:r>
          </a:p>
          <a:p>
            <a:pPr marL="0" indent="0" algn="l" rtl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End behave;</a:t>
            </a:r>
          </a:p>
          <a:p>
            <a:pPr marL="0" indent="0" algn="l" rtl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96376137"/>
              </p:ext>
            </p:extLst>
          </p:nvPr>
        </p:nvGraphicFramePr>
        <p:xfrm>
          <a:off x="5394623" y="2996952"/>
          <a:ext cx="3569865" cy="2924125"/>
        </p:xfrm>
        <a:graphic>
          <a:graphicData uri="http://schemas.openxmlformats.org/presentationml/2006/ole">
            <p:oleObj spid="_x0000_s5182" name="Artwork" r:id="rId3" imgW="3524742" imgH="2886478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97674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/>
              <a:t>Time 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968552"/>
          </a:xfrm>
        </p:spPr>
        <p:txBody>
          <a:bodyPr>
            <a:normAutofit fontScale="70000" lnSpcReduction="20000"/>
          </a:bodyPr>
          <a:lstStyle/>
          <a:p>
            <a:r>
              <a:rPr lang="fa-IR" dirty="0" smtClean="0">
                <a:cs typeface="B Mitra" panose="00000400000000000000" pitchFamily="2" charset="-78"/>
              </a:rPr>
              <a:t>اين </a:t>
            </a:r>
            <a:r>
              <a:rPr lang="fa-IR" dirty="0" smtClean="0">
                <a:cs typeface="B Mitra" panose="00000400000000000000" pitchFamily="2" charset="-78"/>
              </a:rPr>
              <a:t>نوع </a:t>
            </a:r>
            <a:r>
              <a:rPr lang="fa-IR" dirty="0" smtClean="0">
                <a:cs typeface="B Mitra" panose="00000400000000000000" pitchFamily="2" charset="-78"/>
              </a:rPr>
              <a:t>نمايش براي </a:t>
            </a:r>
            <a:r>
              <a:rPr lang="fa-IR" dirty="0" smtClean="0">
                <a:cs typeface="B Mitra" panose="00000400000000000000" pitchFamily="2" charset="-78"/>
              </a:rPr>
              <a:t>اندازه </a:t>
            </a:r>
            <a:r>
              <a:rPr lang="fa-IR" dirty="0" smtClean="0">
                <a:cs typeface="B Mitra" panose="00000400000000000000" pitchFamily="2" charset="-78"/>
              </a:rPr>
              <a:t>گيري </a:t>
            </a:r>
            <a:r>
              <a:rPr lang="fa-IR" dirty="0" smtClean="0">
                <a:cs typeface="B Mitra" panose="00000400000000000000" pitchFamily="2" charset="-78"/>
              </a:rPr>
              <a:t>زمان است و شامل دو قسمت:</a:t>
            </a:r>
            <a:r>
              <a:rPr lang="fa-IR" sz="2400" dirty="0" smtClean="0">
                <a:cs typeface="B Mitra" panose="00000400000000000000" pitchFamily="2" charset="-78"/>
              </a:rPr>
              <a:t> 1-عدد 2- واحد زمان.</a:t>
            </a:r>
            <a:endParaRPr lang="fa-IR" dirty="0" smtClean="0">
              <a:cs typeface="B Mitra" panose="00000400000000000000" pitchFamily="2" charset="-78"/>
            </a:endParaRPr>
          </a:p>
          <a:p>
            <a:endParaRPr lang="fa-IR" dirty="0" smtClean="0">
              <a:cs typeface="B Mitra" panose="00000400000000000000" pitchFamily="2" charset="-78"/>
            </a:endParaRPr>
          </a:p>
          <a:p>
            <a:r>
              <a:rPr lang="fa-IR" dirty="0" smtClean="0">
                <a:cs typeface="B Mitra" panose="00000400000000000000" pitchFamily="2" charset="-78"/>
              </a:rPr>
              <a:t>مثال:	</a:t>
            </a:r>
            <a:r>
              <a:rPr lang="fa-IR" dirty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      </a:t>
            </a:r>
            <a:r>
              <a:rPr lang="fa-IR" dirty="0" smtClean="0">
                <a:cs typeface="B Mitra" panose="00000400000000000000" pitchFamily="2" charset="-78"/>
              </a:rPr>
              <a:t>تعريف </a:t>
            </a:r>
            <a:r>
              <a:rPr lang="fa-IR" dirty="0" smtClean="0">
                <a:cs typeface="B Mitra" panose="00000400000000000000" pitchFamily="2" charset="-78"/>
              </a:rPr>
              <a:t>در قسمت اعلانات--   </a:t>
            </a:r>
            <a:r>
              <a:rPr lang="en-US" dirty="0" smtClean="0">
                <a:cs typeface="B Mitra" panose="00000400000000000000" pitchFamily="2" charset="-78"/>
              </a:rPr>
              <a:t>constant delay: Time :=5 ns;</a:t>
            </a:r>
          </a:p>
          <a:p>
            <a:pPr marL="0" indent="0" algn="l" rtl="0">
              <a:buNone/>
            </a:pPr>
            <a:r>
              <a:rPr lang="en-US" dirty="0" smtClean="0">
                <a:cs typeface="B Mitra" panose="00000400000000000000" pitchFamily="2" charset="-78"/>
              </a:rPr>
              <a:t>	…</a:t>
            </a:r>
          </a:p>
          <a:p>
            <a:pPr marL="0" indent="0" algn="l" rtl="0">
              <a:buNone/>
            </a:pPr>
            <a:r>
              <a:rPr lang="fa-IR" dirty="0" smtClean="0">
                <a:cs typeface="B Mitra" panose="00000400000000000000" pitchFamily="2" charset="-78"/>
              </a:rPr>
              <a:t>	</a:t>
            </a:r>
            <a:r>
              <a:rPr lang="en-US" dirty="0" smtClean="0">
                <a:latin typeface="Times New Roman" panose="02020603050405020304" pitchFamily="18" charset="0"/>
                <a:cs typeface="B Mitra" panose="00000400000000000000" pitchFamily="2" charset="-78"/>
              </a:rPr>
              <a:t>q &lt;= r  NOR  nq  after  delay;</a:t>
            </a:r>
          </a:p>
          <a:p>
            <a:pPr marL="0" indent="0">
              <a:buNone/>
            </a:pPr>
            <a:r>
              <a:rPr lang="en-US" dirty="0" smtClean="0">
                <a:cs typeface="B Mitra" panose="00000400000000000000" pitchFamily="2" charset="-78"/>
              </a:rPr>
              <a:t>	</a:t>
            </a:r>
            <a:r>
              <a:rPr lang="fa-IR" dirty="0" smtClean="0">
                <a:cs typeface="B Mitra" panose="00000400000000000000" pitchFamily="2" charset="-78"/>
              </a:rPr>
              <a:t>يعني نتيجه </a:t>
            </a:r>
            <a:r>
              <a:rPr lang="en-US" sz="2400" dirty="0">
                <a:cs typeface="B Mitra" panose="00000400000000000000" pitchFamily="2" charset="-78"/>
              </a:rPr>
              <a:t>NOR</a:t>
            </a:r>
            <a:r>
              <a:rPr lang="fa-IR" sz="2400" dirty="0">
                <a:cs typeface="B Mitra" panose="00000400000000000000" pitchFamily="2" charset="-78"/>
              </a:rPr>
              <a:t> </a:t>
            </a:r>
            <a:r>
              <a:rPr lang="fa-IR" dirty="0">
                <a:cs typeface="B Mitra" panose="00000400000000000000" pitchFamily="2" charset="-78"/>
              </a:rPr>
              <a:t>بعد از </a:t>
            </a:r>
            <a:r>
              <a:rPr lang="en-US" dirty="0">
                <a:cs typeface="B Mitra" panose="00000400000000000000" pitchFamily="2" charset="-78"/>
              </a:rPr>
              <a:t>5 ns</a:t>
            </a:r>
            <a:r>
              <a:rPr lang="fa-IR" dirty="0">
                <a:cs typeface="B Mitra" panose="00000400000000000000" pitchFamily="2" charset="-78"/>
              </a:rPr>
              <a:t> به </a:t>
            </a:r>
            <a:r>
              <a:rPr lang="fa-IR" dirty="0" smtClean="0">
                <a:cs typeface="B Mitra" panose="00000400000000000000" pitchFamily="2" charset="-78"/>
              </a:rPr>
              <a:t>سيگنال </a:t>
            </a:r>
            <a:r>
              <a:rPr lang="en-US" dirty="0">
                <a:cs typeface="B Mitra" panose="00000400000000000000" pitchFamily="2" charset="-78"/>
              </a:rPr>
              <a:t>q</a:t>
            </a:r>
            <a:r>
              <a:rPr lang="fa-IR" dirty="0">
                <a:cs typeface="B Mitra" panose="00000400000000000000" pitchFamily="2" charset="-78"/>
              </a:rPr>
              <a:t> داده </a:t>
            </a:r>
            <a:r>
              <a:rPr lang="fa-IR" dirty="0" smtClean="0">
                <a:cs typeface="B Mitra" panose="00000400000000000000" pitchFamily="2" charset="-78"/>
              </a:rPr>
              <a:t>مي‌شود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</a:p>
          <a:p>
            <a:endParaRPr lang="en-US" dirty="0" smtClean="0">
              <a:cs typeface="B Mitra" panose="00000400000000000000" pitchFamily="2" charset="-78"/>
            </a:endParaRPr>
          </a:p>
          <a:p>
            <a:r>
              <a:rPr lang="fa-IR" dirty="0" smtClean="0">
                <a:cs typeface="B Mitra" panose="00000400000000000000" pitchFamily="2" charset="-78"/>
              </a:rPr>
              <a:t>واحدهاي </a:t>
            </a:r>
            <a:r>
              <a:rPr lang="fa-IR" dirty="0" smtClean="0">
                <a:cs typeface="B Mitra" panose="00000400000000000000" pitchFamily="2" charset="-78"/>
              </a:rPr>
              <a:t>قابل استفاده:</a:t>
            </a:r>
          </a:p>
          <a:p>
            <a:pPr lvl="1"/>
            <a:r>
              <a:rPr lang="fa-IR" dirty="0" smtClean="0">
                <a:cs typeface="B Mitra" panose="00000400000000000000" pitchFamily="2" charset="-78"/>
              </a:rPr>
              <a:t>ثانيه </a:t>
            </a:r>
            <a:r>
              <a:rPr lang="fa-IR" dirty="0" smtClean="0">
                <a:cs typeface="B Mitra" panose="00000400000000000000" pitchFamily="2" charset="-78"/>
              </a:rPr>
              <a:t>(</a:t>
            </a:r>
            <a:r>
              <a:rPr lang="en-US" dirty="0" smtClean="0">
                <a:cs typeface="B Mitra" panose="00000400000000000000" pitchFamily="2" charset="-78"/>
              </a:rPr>
              <a:t>s</a:t>
            </a:r>
            <a:r>
              <a:rPr lang="fa-IR" dirty="0" smtClean="0">
                <a:cs typeface="B Mitra" panose="00000400000000000000" pitchFamily="2" charset="-78"/>
              </a:rPr>
              <a:t>)، </a:t>
            </a:r>
            <a:r>
              <a:rPr lang="fa-IR" dirty="0" smtClean="0">
                <a:cs typeface="B Mitra" panose="00000400000000000000" pitchFamily="2" charset="-78"/>
              </a:rPr>
              <a:t>ميلي ثانيه </a:t>
            </a:r>
            <a:r>
              <a:rPr lang="fa-IR" dirty="0" smtClean="0">
                <a:cs typeface="B Mitra" panose="00000400000000000000" pitchFamily="2" charset="-78"/>
              </a:rPr>
              <a:t>(</a:t>
            </a:r>
            <a:r>
              <a:rPr lang="en-US" dirty="0" err="1" smtClean="0">
                <a:cs typeface="B Mitra" panose="00000400000000000000" pitchFamily="2" charset="-78"/>
              </a:rPr>
              <a:t>ms</a:t>
            </a:r>
            <a:r>
              <a:rPr lang="fa-IR" dirty="0" smtClean="0">
                <a:cs typeface="B Mitra" panose="00000400000000000000" pitchFamily="2" charset="-78"/>
              </a:rPr>
              <a:t>)، </a:t>
            </a:r>
            <a:r>
              <a:rPr lang="fa-IR" dirty="0" smtClean="0">
                <a:cs typeface="B Mitra" panose="00000400000000000000" pitchFamily="2" charset="-78"/>
              </a:rPr>
              <a:t>ميکرو ثانيه </a:t>
            </a:r>
            <a:r>
              <a:rPr lang="fa-IR" dirty="0" smtClean="0">
                <a:cs typeface="B Mitra" panose="00000400000000000000" pitchFamily="2" charset="-78"/>
              </a:rPr>
              <a:t>(</a:t>
            </a:r>
            <a:r>
              <a:rPr lang="el-GR" dirty="0" smtClean="0">
                <a:latin typeface="Monotype Corsiva" panose="03010101010201010101" pitchFamily="66" charset="0"/>
                <a:cs typeface="B Mitra" panose="00000400000000000000" pitchFamily="2" charset="-78"/>
              </a:rPr>
              <a:t>μ</a:t>
            </a:r>
            <a:r>
              <a:rPr lang="en-US" dirty="0" smtClean="0">
                <a:latin typeface="Monotype Corsiva" panose="03010101010201010101" pitchFamily="66" charset="0"/>
                <a:cs typeface="B Mitra" panose="00000400000000000000" pitchFamily="2" charset="-78"/>
              </a:rPr>
              <a:t>s</a:t>
            </a:r>
            <a:r>
              <a:rPr lang="fa-IR" dirty="0" smtClean="0">
                <a:cs typeface="B Mitra" panose="00000400000000000000" pitchFamily="2" charset="-78"/>
              </a:rPr>
              <a:t>)، نانو </a:t>
            </a:r>
            <a:r>
              <a:rPr lang="fa-IR" dirty="0" smtClean="0">
                <a:cs typeface="B Mitra" panose="00000400000000000000" pitchFamily="2" charset="-78"/>
              </a:rPr>
              <a:t>ثانيه </a:t>
            </a:r>
            <a:r>
              <a:rPr lang="fa-IR" dirty="0" smtClean="0">
                <a:cs typeface="B Mitra" panose="00000400000000000000" pitchFamily="2" charset="-78"/>
              </a:rPr>
              <a:t>(</a:t>
            </a:r>
            <a:r>
              <a:rPr lang="en-US" dirty="0" smtClean="0">
                <a:cs typeface="B Mitra" panose="00000400000000000000" pitchFamily="2" charset="-78"/>
              </a:rPr>
              <a:t>ns</a:t>
            </a:r>
            <a:r>
              <a:rPr lang="fa-IR" dirty="0" smtClean="0">
                <a:cs typeface="B Mitra" panose="00000400000000000000" pitchFamily="2" charset="-78"/>
              </a:rPr>
              <a:t>)، </a:t>
            </a:r>
            <a:r>
              <a:rPr lang="fa-IR" dirty="0" smtClean="0">
                <a:cs typeface="B Mitra" panose="00000400000000000000" pitchFamily="2" charset="-78"/>
              </a:rPr>
              <a:t>پيکو ثانيه </a:t>
            </a:r>
            <a:r>
              <a:rPr lang="fa-IR" dirty="0" smtClean="0">
                <a:cs typeface="B Mitra" panose="00000400000000000000" pitchFamily="2" charset="-78"/>
              </a:rPr>
              <a:t>(</a:t>
            </a:r>
            <a:r>
              <a:rPr lang="en-US" dirty="0" err="1" smtClean="0">
                <a:cs typeface="B Mitra" panose="00000400000000000000" pitchFamily="2" charset="-78"/>
              </a:rPr>
              <a:t>ps</a:t>
            </a:r>
            <a:r>
              <a:rPr lang="fa-IR" dirty="0" smtClean="0">
                <a:cs typeface="B Mitra" panose="00000400000000000000" pitchFamily="2" charset="-78"/>
              </a:rPr>
              <a:t>) و فمتو </a:t>
            </a:r>
            <a:r>
              <a:rPr lang="fa-IR" dirty="0" smtClean="0">
                <a:cs typeface="B Mitra" panose="00000400000000000000" pitchFamily="2" charset="-78"/>
              </a:rPr>
              <a:t>ثانيه </a:t>
            </a:r>
            <a:r>
              <a:rPr lang="fa-IR" dirty="0" smtClean="0">
                <a:cs typeface="B Mitra" panose="00000400000000000000" pitchFamily="2" charset="-78"/>
              </a:rPr>
              <a:t>(</a:t>
            </a:r>
            <a:r>
              <a:rPr lang="en-US" dirty="0" smtClean="0">
                <a:cs typeface="B Mitra" panose="00000400000000000000" pitchFamily="2" charset="-78"/>
              </a:rPr>
              <a:t>fs</a:t>
            </a:r>
            <a:r>
              <a:rPr lang="fa-IR" dirty="0" smtClean="0">
                <a:cs typeface="B Mitra" panose="00000400000000000000" pitchFamily="2" charset="-78"/>
              </a:rPr>
              <a:t>)</a:t>
            </a:r>
            <a:endParaRPr lang="en-US" dirty="0" smtClean="0">
              <a:cs typeface="B Mitra" panose="00000400000000000000" pitchFamily="2" charset="-78"/>
            </a:endParaRPr>
          </a:p>
          <a:p>
            <a:pPr marL="393192" lvl="1" indent="0" algn="ctr">
              <a:buNone/>
            </a:pPr>
            <a:r>
              <a:rPr lang="en-US" dirty="0">
                <a:latin typeface="Monotype Corsiva" panose="03010101010201010101" pitchFamily="66" charset="0"/>
                <a:cs typeface="B Mitra" panose="00000400000000000000" pitchFamily="2" charset="-78"/>
              </a:rPr>
              <a:t>1 sec = 1000 </a:t>
            </a:r>
            <a:r>
              <a:rPr lang="en-US" dirty="0" err="1">
                <a:latin typeface="Monotype Corsiva" panose="03010101010201010101" pitchFamily="66" charset="0"/>
                <a:cs typeface="B Mitra" panose="00000400000000000000" pitchFamily="2" charset="-78"/>
              </a:rPr>
              <a:t>ms</a:t>
            </a:r>
            <a:endParaRPr lang="en-US" dirty="0">
              <a:latin typeface="Monotype Corsiva" panose="03010101010201010101" pitchFamily="66" charset="0"/>
              <a:cs typeface="B Mitra" panose="00000400000000000000" pitchFamily="2" charset="-78"/>
            </a:endParaRPr>
          </a:p>
          <a:p>
            <a:pPr marL="393192" lvl="1" indent="0" algn="ctr">
              <a:buNone/>
            </a:pPr>
            <a:r>
              <a:rPr lang="en-US" dirty="0">
                <a:latin typeface="Monotype Corsiva" panose="03010101010201010101" pitchFamily="66" charset="0"/>
                <a:cs typeface="B Mitra" panose="00000400000000000000" pitchFamily="2" charset="-78"/>
              </a:rPr>
              <a:t>1 </a:t>
            </a:r>
            <a:r>
              <a:rPr lang="en-US" dirty="0" err="1">
                <a:latin typeface="Monotype Corsiva" panose="03010101010201010101" pitchFamily="66" charset="0"/>
                <a:cs typeface="B Mitra" panose="00000400000000000000" pitchFamily="2" charset="-78"/>
              </a:rPr>
              <a:t>ms</a:t>
            </a:r>
            <a:r>
              <a:rPr lang="en-US" dirty="0">
                <a:latin typeface="Monotype Corsiva" panose="03010101010201010101" pitchFamily="66" charset="0"/>
                <a:cs typeface="B Mitra" panose="00000400000000000000" pitchFamily="2" charset="-78"/>
              </a:rPr>
              <a:t> = 1000 </a:t>
            </a:r>
            <a:r>
              <a:rPr lang="el-GR" dirty="0">
                <a:latin typeface="Monotype Corsiva" panose="03010101010201010101" pitchFamily="66" charset="0"/>
                <a:cs typeface="B Mitra" panose="00000400000000000000" pitchFamily="2" charset="-78"/>
              </a:rPr>
              <a:t>μ</a:t>
            </a:r>
            <a:r>
              <a:rPr lang="en-US" dirty="0">
                <a:latin typeface="Monotype Corsiva" panose="03010101010201010101" pitchFamily="66" charset="0"/>
                <a:cs typeface="B Mitra" panose="00000400000000000000" pitchFamily="2" charset="-78"/>
              </a:rPr>
              <a:t>s</a:t>
            </a:r>
          </a:p>
          <a:p>
            <a:pPr marL="393192" lvl="1" indent="0" algn="ctr">
              <a:buNone/>
            </a:pPr>
            <a:r>
              <a:rPr lang="en-US" dirty="0" smtClean="0">
                <a:latin typeface="Monotype Corsiva" panose="03010101010201010101" pitchFamily="66" charset="0"/>
                <a:cs typeface="B Mitra" panose="00000400000000000000" pitchFamily="2" charset="-78"/>
              </a:rPr>
              <a:t>1 </a:t>
            </a:r>
            <a:r>
              <a:rPr lang="el-GR" dirty="0">
                <a:latin typeface="Monotype Corsiva" panose="03010101010201010101" pitchFamily="66" charset="0"/>
                <a:cs typeface="B Mitra" panose="00000400000000000000" pitchFamily="2" charset="-78"/>
              </a:rPr>
              <a:t>μ</a:t>
            </a:r>
            <a:r>
              <a:rPr lang="en-US" dirty="0" smtClean="0">
                <a:latin typeface="Monotype Corsiva" panose="03010101010201010101" pitchFamily="66" charset="0"/>
                <a:cs typeface="B Mitra" panose="00000400000000000000" pitchFamily="2" charset="-78"/>
              </a:rPr>
              <a:t>s = 1000 ns</a:t>
            </a:r>
          </a:p>
          <a:p>
            <a:pPr marL="393192" lvl="1" indent="0" algn="ctr">
              <a:buNone/>
            </a:pPr>
            <a:r>
              <a:rPr lang="en-US" dirty="0" smtClean="0">
                <a:latin typeface="Monotype Corsiva" panose="03010101010201010101" pitchFamily="66" charset="0"/>
                <a:cs typeface="B Mitra" panose="00000400000000000000" pitchFamily="2" charset="-78"/>
              </a:rPr>
              <a:t>1 ns = 1000 </a:t>
            </a:r>
            <a:r>
              <a:rPr lang="en-US" dirty="0" err="1" smtClean="0">
                <a:latin typeface="Monotype Corsiva" panose="03010101010201010101" pitchFamily="66" charset="0"/>
                <a:cs typeface="B Mitra" panose="00000400000000000000" pitchFamily="2" charset="-78"/>
              </a:rPr>
              <a:t>ps</a:t>
            </a:r>
            <a:endParaRPr lang="en-US" dirty="0" smtClean="0">
              <a:latin typeface="Monotype Corsiva" panose="03010101010201010101" pitchFamily="66" charset="0"/>
              <a:cs typeface="B Mitra" panose="00000400000000000000" pitchFamily="2" charset="-78"/>
            </a:endParaRPr>
          </a:p>
          <a:p>
            <a:pPr marL="393192" lvl="1" indent="0" algn="ctr">
              <a:buNone/>
            </a:pPr>
            <a:r>
              <a:rPr lang="en-US" dirty="0" smtClean="0">
                <a:latin typeface="Monotype Corsiva" panose="03010101010201010101" pitchFamily="66" charset="0"/>
                <a:cs typeface="B Mitra" panose="00000400000000000000" pitchFamily="2" charset="-78"/>
              </a:rPr>
              <a:t>1 </a:t>
            </a:r>
            <a:r>
              <a:rPr lang="en-US" dirty="0" err="1" smtClean="0">
                <a:latin typeface="Monotype Corsiva" panose="03010101010201010101" pitchFamily="66" charset="0"/>
                <a:cs typeface="B Mitra" panose="00000400000000000000" pitchFamily="2" charset="-78"/>
              </a:rPr>
              <a:t>ps</a:t>
            </a:r>
            <a:r>
              <a:rPr lang="en-US" dirty="0">
                <a:latin typeface="Monotype Corsiva" panose="03010101010201010101" pitchFamily="66" charset="0"/>
                <a:cs typeface="B Mitra" panose="00000400000000000000" pitchFamily="2" charset="-78"/>
              </a:rPr>
              <a:t> </a:t>
            </a:r>
            <a:r>
              <a:rPr lang="en-US" dirty="0" smtClean="0">
                <a:latin typeface="Monotype Corsiva" panose="03010101010201010101" pitchFamily="66" charset="0"/>
                <a:cs typeface="B Mitra" panose="00000400000000000000" pitchFamily="2" charset="-78"/>
              </a:rPr>
              <a:t>= 1000 fs</a:t>
            </a:r>
            <a:endParaRPr lang="fa-IR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091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/>
              <a:t>Boolean 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628800"/>
            <a:ext cx="8229600" cy="4389120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B Mitra" panose="00000400000000000000" pitchFamily="2" charset="-78"/>
              </a:rPr>
              <a:t>نوع </a:t>
            </a:r>
            <a:r>
              <a:rPr lang="en-US" dirty="0" smtClean="0">
                <a:cs typeface="B Mitra" panose="00000400000000000000" pitchFamily="2" charset="-78"/>
              </a:rPr>
              <a:t>Boolean</a:t>
            </a:r>
            <a:r>
              <a:rPr lang="fa-IR" dirty="0" smtClean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داراي </a:t>
            </a:r>
            <a:r>
              <a:rPr lang="fa-IR" dirty="0" smtClean="0">
                <a:cs typeface="B Mitra" panose="00000400000000000000" pitchFamily="2" charset="-78"/>
              </a:rPr>
              <a:t>دو مقدار </a:t>
            </a:r>
            <a:r>
              <a:rPr lang="en-US" dirty="0" smtClean="0">
                <a:cs typeface="B Mitra" panose="00000400000000000000" pitchFamily="2" charset="-78"/>
              </a:rPr>
              <a:t>True</a:t>
            </a:r>
            <a:r>
              <a:rPr lang="fa-IR" dirty="0" smtClean="0">
                <a:cs typeface="B Mitra" panose="00000400000000000000" pitchFamily="2" charset="-78"/>
              </a:rPr>
              <a:t> و </a:t>
            </a:r>
            <a:r>
              <a:rPr lang="en-US" dirty="0" smtClean="0">
                <a:cs typeface="B Mitra" panose="00000400000000000000" pitchFamily="2" charset="-78"/>
              </a:rPr>
              <a:t>False</a:t>
            </a:r>
            <a:r>
              <a:rPr lang="fa-IR" dirty="0" smtClean="0">
                <a:cs typeface="B Mitra" panose="00000400000000000000" pitchFamily="2" charset="-78"/>
              </a:rPr>
              <a:t> است.</a:t>
            </a:r>
          </a:p>
          <a:p>
            <a:r>
              <a:rPr lang="fa-IR" dirty="0" smtClean="0">
                <a:cs typeface="B Mitra" panose="00000400000000000000" pitchFamily="2" charset="-78"/>
              </a:rPr>
              <a:t>در </a:t>
            </a:r>
            <a:r>
              <a:rPr lang="fa-IR" dirty="0" smtClean="0">
                <a:cs typeface="B Mitra" panose="00000400000000000000" pitchFamily="2" charset="-78"/>
              </a:rPr>
              <a:t>نتيجه‌ي مقايسه منطقي بين </a:t>
            </a:r>
            <a:r>
              <a:rPr lang="fa-IR" dirty="0" smtClean="0">
                <a:cs typeface="B Mitra" panose="00000400000000000000" pitchFamily="2" charset="-78"/>
              </a:rPr>
              <a:t>دو </a:t>
            </a:r>
            <a:r>
              <a:rPr lang="fa-IR" dirty="0" smtClean="0">
                <a:cs typeface="B Mitra" panose="00000400000000000000" pitchFamily="2" charset="-78"/>
              </a:rPr>
              <a:t>سيگنال </a:t>
            </a:r>
            <a:r>
              <a:rPr lang="fa-IR" dirty="0" smtClean="0">
                <a:cs typeface="B Mitra" panose="00000400000000000000" pitchFamily="2" charset="-78"/>
              </a:rPr>
              <a:t>حاصل </a:t>
            </a:r>
            <a:r>
              <a:rPr lang="fa-IR" dirty="0" smtClean="0">
                <a:cs typeface="B Mitra" panose="00000400000000000000" pitchFamily="2" charset="-78"/>
              </a:rPr>
              <a:t>مي‌شود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</a:p>
          <a:p>
            <a:r>
              <a:rPr lang="fa-IR" dirty="0" smtClean="0">
                <a:cs typeface="B Mitra" panose="00000400000000000000" pitchFamily="2" charset="-78"/>
              </a:rPr>
              <a:t>عملگرهاي مقايسه‌اي </a:t>
            </a:r>
            <a:r>
              <a:rPr lang="fa-IR" dirty="0" smtClean="0">
                <a:cs typeface="B Mitra" panose="00000400000000000000" pitchFamily="2" charset="-78"/>
              </a:rPr>
              <a:t>عبارتند از:</a:t>
            </a:r>
          </a:p>
          <a:p>
            <a:pPr lvl="2"/>
            <a: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  <a:p>
            <a:pPr lvl="2"/>
            <a: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=/ (</a:t>
            </a:r>
            <a:r>
              <a:rPr lang="fa-IR" dirty="0" smtClean="0">
                <a:latin typeface="Times New Roman" panose="02020603050405020304" pitchFamily="18" charset="0"/>
                <a:cs typeface="B Mitra" panose="00000400000000000000" pitchFamily="2" charset="-78"/>
              </a:rPr>
              <a:t>عدم </a:t>
            </a:r>
            <a:r>
              <a:rPr lang="fa-IR" dirty="0" smtClean="0">
                <a:latin typeface="Times New Roman" panose="02020603050405020304" pitchFamily="18" charset="0"/>
                <a:cs typeface="B Mitra" panose="00000400000000000000" pitchFamily="2" charset="-78"/>
              </a:rPr>
              <a:t>تساوي</a:t>
            </a:r>
            <a: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  <a:p>
            <a:pPr lvl="2"/>
            <a: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=&lt;</a:t>
            </a:r>
          </a:p>
          <a:p>
            <a:pPr lvl="2"/>
            <a: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lvl="2"/>
            <a: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=&gt;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2681854"/>
            <a:ext cx="3672408" cy="3699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 algn="r" rtl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fa-IR" sz="2800" dirty="0" smtClean="0">
                <a:cs typeface="B Nazanin" pitchFamily="2" charset="-78"/>
              </a:rPr>
              <a:t>عملگرهاي منطقي </a:t>
            </a:r>
            <a:r>
              <a:rPr lang="fa-IR" sz="2800" dirty="0">
                <a:cs typeface="B Nazanin" pitchFamily="2" charset="-78"/>
              </a:rPr>
              <a:t>عبارتند از:</a:t>
            </a:r>
          </a:p>
          <a:p>
            <a:pPr lvl="2" indent="-246888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</a:pPr>
            <a:r>
              <a:rPr lang="en-US" sz="2400" dirty="0">
                <a:cs typeface="B Nazanin" pitchFamily="2" charset="-78"/>
              </a:rPr>
              <a:t>AND</a:t>
            </a:r>
          </a:p>
          <a:p>
            <a:pPr lvl="2" indent="-246888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</a:pPr>
            <a:r>
              <a:rPr lang="en-US" sz="2400" dirty="0">
                <a:cs typeface="B Nazanin" pitchFamily="2" charset="-78"/>
              </a:rPr>
              <a:t>OR</a:t>
            </a:r>
          </a:p>
          <a:p>
            <a:pPr lvl="2" indent="-246888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</a:pPr>
            <a:r>
              <a:rPr lang="en-US" sz="2400" dirty="0">
                <a:cs typeface="B Nazanin" pitchFamily="2" charset="-78"/>
              </a:rPr>
              <a:t>NOT</a:t>
            </a:r>
          </a:p>
          <a:p>
            <a:pPr lvl="2" indent="-246888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</a:pPr>
            <a:r>
              <a:rPr lang="en-US" sz="2400" dirty="0">
                <a:cs typeface="B Nazanin" pitchFamily="2" charset="-78"/>
              </a:rPr>
              <a:t>NAND</a:t>
            </a:r>
          </a:p>
          <a:p>
            <a:pPr lvl="2" indent="-246888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</a:pPr>
            <a:r>
              <a:rPr lang="en-US" sz="2400" dirty="0">
                <a:cs typeface="B Nazanin" pitchFamily="2" charset="-78"/>
              </a:rPr>
              <a:t>NOR</a:t>
            </a:r>
          </a:p>
          <a:p>
            <a:pPr lvl="2" indent="-246888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</a:pPr>
            <a:r>
              <a:rPr lang="en-US" sz="2400" dirty="0">
                <a:cs typeface="B Nazanin" pitchFamily="2" charset="-78"/>
              </a:rPr>
              <a:t>XOR</a:t>
            </a:r>
          </a:p>
          <a:p>
            <a:pPr lvl="2" indent="-246888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</a:pPr>
            <a:r>
              <a:rPr lang="en-US" sz="2400" dirty="0">
                <a:cs typeface="B Nazanin" pitchFamily="2" charset="-78"/>
              </a:rPr>
              <a:t>XNOR</a:t>
            </a:r>
          </a:p>
        </p:txBody>
      </p:sp>
    </p:spTree>
    <p:extLst>
      <p:ext uri="{BB962C8B-B14F-4D97-AF65-F5344CB8AC3E}">
        <p14:creationId xmlns:p14="http://schemas.microsoft.com/office/powerpoint/2010/main" xmlns="" val="239346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برنامه </a:t>
            </a:r>
            <a:r>
              <a:rPr lang="fa-IR" sz="2800" dirty="0" smtClean="0"/>
              <a:t>اي </a:t>
            </a:r>
            <a:r>
              <a:rPr lang="fa-IR" sz="2800" dirty="0" smtClean="0"/>
              <a:t>که دو عدد چهار </a:t>
            </a:r>
            <a:r>
              <a:rPr lang="fa-IR" sz="2800" dirty="0" smtClean="0"/>
              <a:t>بيتي </a:t>
            </a:r>
            <a:r>
              <a:rPr lang="en-US" sz="2800" dirty="0" smtClean="0"/>
              <a:t>a</a:t>
            </a:r>
            <a:r>
              <a:rPr lang="fa-IR" sz="2800" dirty="0" smtClean="0"/>
              <a:t> و </a:t>
            </a:r>
            <a:r>
              <a:rPr lang="en-US" sz="2800" dirty="0" smtClean="0"/>
              <a:t>b</a:t>
            </a:r>
            <a:r>
              <a:rPr lang="fa-IR" sz="2800" dirty="0" smtClean="0"/>
              <a:t> را </a:t>
            </a:r>
            <a:r>
              <a:rPr lang="fa-IR" sz="2800" dirty="0" smtClean="0"/>
              <a:t>مقايسه </a:t>
            </a:r>
            <a:r>
              <a:rPr lang="fa-IR" sz="2800" dirty="0" smtClean="0"/>
              <a:t>و در صورت </a:t>
            </a:r>
            <a:r>
              <a:rPr lang="fa-IR" sz="2800" dirty="0" smtClean="0"/>
              <a:t>برابري </a:t>
            </a:r>
            <a:r>
              <a:rPr lang="en-US" sz="2800" dirty="0" smtClean="0"/>
              <a:t>equal</a:t>
            </a:r>
            <a:r>
              <a:rPr lang="fa-IR" sz="2800" dirty="0" smtClean="0"/>
              <a:t> برابر </a:t>
            </a:r>
            <a:r>
              <a:rPr lang="en-US" sz="2800" u="sng" dirty="0" smtClean="0"/>
              <a:t>1</a:t>
            </a:r>
            <a:r>
              <a:rPr lang="fa-IR" sz="2800" dirty="0" smtClean="0"/>
              <a:t> و در </a:t>
            </a:r>
            <a:r>
              <a:rPr lang="fa-IR" sz="2800" dirty="0" smtClean="0"/>
              <a:t>غير اينصورت </a:t>
            </a:r>
            <a:r>
              <a:rPr lang="en-US" sz="2800" u="sng" dirty="0" smtClean="0"/>
              <a:t>0</a:t>
            </a:r>
            <a:r>
              <a:rPr lang="fa-IR" sz="2800" dirty="0"/>
              <a:t> </a:t>
            </a:r>
            <a:r>
              <a:rPr lang="fa-IR" sz="2800" dirty="0" smtClean="0"/>
              <a:t>گردد.</a:t>
            </a:r>
            <a:endParaRPr lang="en-US" sz="28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l" rtl="0">
              <a:buNone/>
            </a:pPr>
            <a:r>
              <a:rPr lang="en-US" dirty="0">
                <a:latin typeface="Book Antiqua" panose="02040602050305030304" pitchFamily="18" charset="0"/>
                <a:cs typeface="B Mitra" panose="00000400000000000000" pitchFamily="2" charset="-78"/>
              </a:rPr>
              <a:t>Entity </a:t>
            </a:r>
            <a:r>
              <a:rPr lang="en-US" dirty="0" err="1">
                <a:latin typeface="Book Antiqua" panose="02040602050305030304" pitchFamily="18" charset="0"/>
                <a:cs typeface="B Mitra" panose="00000400000000000000" pitchFamily="2" charset="-78"/>
              </a:rPr>
              <a:t>equalcom</a:t>
            </a:r>
            <a:r>
              <a:rPr lang="en-US" dirty="0">
                <a:latin typeface="Book Antiqua" panose="02040602050305030304" pitchFamily="18" charset="0"/>
                <a:cs typeface="B Mitra" panose="00000400000000000000" pitchFamily="2" charset="-78"/>
              </a:rPr>
              <a:t> is</a:t>
            </a:r>
          </a:p>
          <a:p>
            <a:pPr marL="0" indent="0" algn="l" rtl="0">
              <a:buNone/>
            </a:pPr>
            <a:r>
              <a:rPr lang="en-US" dirty="0">
                <a:latin typeface="Book Antiqua" panose="02040602050305030304" pitchFamily="18" charset="0"/>
                <a:cs typeface="B Mitra" panose="00000400000000000000" pitchFamily="2" charset="-78"/>
              </a:rPr>
              <a:t>	port(</a:t>
            </a:r>
            <a:r>
              <a:rPr lang="en-US" dirty="0" err="1">
                <a:latin typeface="Book Antiqua" panose="02040602050305030304" pitchFamily="18" charset="0"/>
                <a:cs typeface="B Mitra" panose="00000400000000000000" pitchFamily="2" charset="-78"/>
              </a:rPr>
              <a:t>a,b</a:t>
            </a:r>
            <a:r>
              <a:rPr lang="en-US" dirty="0">
                <a:latin typeface="Book Antiqua" panose="02040602050305030304" pitchFamily="18" charset="0"/>
                <a:cs typeface="B Mitra" panose="00000400000000000000" pitchFamily="2" charset="-78"/>
              </a:rPr>
              <a:t>: in </a:t>
            </a:r>
            <a:r>
              <a:rPr lang="en-US" dirty="0" err="1">
                <a:latin typeface="Book Antiqua" panose="02040602050305030304" pitchFamily="18" charset="0"/>
                <a:cs typeface="B Mitra" panose="00000400000000000000" pitchFamily="2" charset="-78"/>
              </a:rPr>
              <a:t>bit_vector</a:t>
            </a:r>
            <a:r>
              <a:rPr lang="en-US" dirty="0">
                <a:latin typeface="Book Antiqua" panose="02040602050305030304" pitchFamily="18" charset="0"/>
                <a:cs typeface="B Mitra" panose="00000400000000000000" pitchFamily="2" charset="-78"/>
              </a:rPr>
              <a:t>(3 </a:t>
            </a:r>
            <a:r>
              <a:rPr lang="en-US" dirty="0" err="1">
                <a:latin typeface="Book Antiqua" panose="02040602050305030304" pitchFamily="18" charset="0"/>
                <a:cs typeface="B Mitra" panose="00000400000000000000" pitchFamily="2" charset="-78"/>
              </a:rPr>
              <a:t>downto</a:t>
            </a:r>
            <a:r>
              <a:rPr lang="en-US" dirty="0">
                <a:latin typeface="Book Antiqua" panose="02040602050305030304" pitchFamily="18" charset="0"/>
                <a:cs typeface="B Mitra" panose="00000400000000000000" pitchFamily="2" charset="-78"/>
              </a:rPr>
              <a:t> 0);</a:t>
            </a:r>
          </a:p>
          <a:p>
            <a:pPr marL="0" indent="0" algn="l" rtl="0">
              <a:buNone/>
            </a:pPr>
            <a:r>
              <a:rPr lang="en-US" dirty="0">
                <a:latin typeface="Book Antiqua" panose="02040602050305030304" pitchFamily="18" charset="0"/>
                <a:cs typeface="B Mitra" panose="00000400000000000000" pitchFamily="2" charset="-78"/>
              </a:rPr>
              <a:t>	equal: out bit);</a:t>
            </a:r>
          </a:p>
          <a:p>
            <a:pPr marL="0" indent="0" algn="l" rtl="0">
              <a:buNone/>
            </a:pPr>
            <a:r>
              <a:rPr lang="en-US" dirty="0">
                <a:latin typeface="Book Antiqua" panose="02040602050305030304" pitchFamily="18" charset="0"/>
                <a:cs typeface="B Mitra" panose="00000400000000000000" pitchFamily="2" charset="-78"/>
              </a:rPr>
              <a:t>End </a:t>
            </a:r>
            <a:r>
              <a:rPr lang="en-US" dirty="0" err="1">
                <a:latin typeface="Book Antiqua" panose="02040602050305030304" pitchFamily="18" charset="0"/>
                <a:cs typeface="B Mitra" panose="00000400000000000000" pitchFamily="2" charset="-78"/>
              </a:rPr>
              <a:t>equalcom</a:t>
            </a:r>
            <a:r>
              <a:rPr lang="en-US" dirty="0">
                <a:latin typeface="Book Antiqua" panose="02040602050305030304" pitchFamily="18" charset="0"/>
                <a:cs typeface="B Mitra" panose="00000400000000000000" pitchFamily="2" charset="-78"/>
              </a:rPr>
              <a:t>;</a:t>
            </a:r>
          </a:p>
          <a:p>
            <a:pPr marL="0" indent="0" algn="l" rtl="0">
              <a:buNone/>
            </a:pPr>
            <a:endParaRPr lang="en-US" dirty="0">
              <a:latin typeface="Book Antiqua" panose="02040602050305030304" pitchFamily="18" charset="0"/>
              <a:cs typeface="B Mitra" panose="00000400000000000000" pitchFamily="2" charset="-78"/>
            </a:endParaRPr>
          </a:p>
          <a:p>
            <a:pPr marL="0" indent="0" algn="l" rtl="0">
              <a:buNone/>
            </a:pPr>
            <a:r>
              <a:rPr lang="en-US" dirty="0">
                <a:latin typeface="Book Antiqua" panose="02040602050305030304" pitchFamily="18" charset="0"/>
                <a:cs typeface="B Mitra" panose="00000400000000000000" pitchFamily="2" charset="-78"/>
              </a:rPr>
              <a:t>Architecture </a:t>
            </a:r>
            <a:r>
              <a:rPr lang="en-US" dirty="0" err="1">
                <a:latin typeface="Book Antiqua" panose="02040602050305030304" pitchFamily="18" charset="0"/>
                <a:cs typeface="B Mitra" panose="00000400000000000000" pitchFamily="2" charset="-78"/>
              </a:rPr>
              <a:t>equalcom_arch</a:t>
            </a:r>
            <a:r>
              <a:rPr lang="en-US" dirty="0">
                <a:latin typeface="Book Antiqua" panose="02040602050305030304" pitchFamily="18" charset="0"/>
                <a:cs typeface="B Mitra" panose="00000400000000000000" pitchFamily="2" charset="-78"/>
              </a:rPr>
              <a:t> of </a:t>
            </a:r>
            <a:r>
              <a:rPr lang="en-US" dirty="0" err="1">
                <a:latin typeface="Book Antiqua" panose="02040602050305030304" pitchFamily="18" charset="0"/>
                <a:cs typeface="B Mitra" panose="00000400000000000000" pitchFamily="2" charset="-78"/>
              </a:rPr>
              <a:t>equalcom</a:t>
            </a:r>
            <a:r>
              <a:rPr lang="en-US" dirty="0">
                <a:latin typeface="Book Antiqua" panose="02040602050305030304" pitchFamily="18" charset="0"/>
                <a:cs typeface="B Mitra" panose="00000400000000000000" pitchFamily="2" charset="-78"/>
              </a:rPr>
              <a:t> is</a:t>
            </a:r>
          </a:p>
          <a:p>
            <a:pPr marL="0" indent="0" algn="l" rtl="0">
              <a:buNone/>
            </a:pPr>
            <a:r>
              <a:rPr lang="en-US" dirty="0">
                <a:latin typeface="Book Antiqua" panose="02040602050305030304" pitchFamily="18" charset="0"/>
                <a:cs typeface="B Mitra" panose="00000400000000000000" pitchFamily="2" charset="-78"/>
              </a:rPr>
              <a:t>Begin</a:t>
            </a:r>
          </a:p>
          <a:p>
            <a:pPr marL="0" indent="0" algn="l" rtl="0">
              <a:buNone/>
            </a:pPr>
            <a:r>
              <a:rPr lang="en-US" dirty="0">
                <a:latin typeface="Book Antiqua" panose="02040602050305030304" pitchFamily="18" charset="0"/>
                <a:cs typeface="B Mitra" panose="00000400000000000000" pitchFamily="2" charset="-78"/>
              </a:rPr>
              <a:t>	equal &lt;= ‘1’ when (a=b) else ‘0’;</a:t>
            </a:r>
          </a:p>
          <a:p>
            <a:pPr marL="0" indent="0" algn="l" rtl="0">
              <a:buNone/>
            </a:pPr>
            <a:r>
              <a:rPr lang="en-US" dirty="0">
                <a:latin typeface="Book Antiqua" panose="02040602050305030304" pitchFamily="18" charset="0"/>
                <a:cs typeface="B Mitra" panose="00000400000000000000" pitchFamily="2" charset="-78"/>
              </a:rPr>
              <a:t>End </a:t>
            </a:r>
            <a:r>
              <a:rPr lang="en-US" dirty="0" err="1">
                <a:latin typeface="Book Antiqua" panose="02040602050305030304" pitchFamily="18" charset="0"/>
                <a:cs typeface="B Mitra" panose="00000400000000000000" pitchFamily="2" charset="-78"/>
              </a:rPr>
              <a:t>equalcom_arch</a:t>
            </a:r>
            <a:endParaRPr lang="en-US" dirty="0">
              <a:latin typeface="Book Antiqua" panose="02040602050305030304" pitchFamily="18" charset="0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447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ساختار دستور </a:t>
            </a:r>
            <a:r>
              <a:rPr lang="en-US" dirty="0" smtClean="0"/>
              <a:t>when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Output_signal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&lt;=  value1 when condition1 else</a:t>
            </a:r>
          </a:p>
          <a:p>
            <a:pPr marL="0" indent="0" algn="l" rtl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value2 when condition2 else</a:t>
            </a:r>
          </a:p>
          <a:p>
            <a:pPr marL="0" indent="0" algn="l" rtl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…</a:t>
            </a:r>
          </a:p>
          <a:p>
            <a:pPr marL="0" indent="0" algn="l" rtl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valuen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768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rtl="0"/>
            <a:r>
              <a:rPr lang="en-US" dirty="0" err="1" smtClean="0"/>
              <a:t>Std_Ulogic</a:t>
            </a:r>
            <a:r>
              <a:rPr lang="en-US" dirty="0" smtClean="0"/>
              <a:t> Type </a:t>
            </a:r>
            <a:r>
              <a:rPr lang="fa-IR" dirty="0" smtClean="0"/>
              <a:t>و</a:t>
            </a:r>
            <a:r>
              <a:rPr lang="en-US" dirty="0" smtClean="0"/>
              <a:t> </a:t>
            </a:r>
            <a:r>
              <a:rPr lang="en-US" dirty="0" err="1" smtClean="0"/>
              <a:t>Std_Logic</a:t>
            </a:r>
            <a:r>
              <a:rPr lang="en-US" dirty="0" smtClean="0"/>
              <a:t> 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dirty="0" smtClean="0">
                <a:latin typeface="Times New Roman" panose="02020603050405020304" pitchFamily="18" charset="0"/>
              </a:rPr>
              <a:t>در </a:t>
            </a:r>
            <a:r>
              <a:rPr lang="fa-IR" dirty="0" smtClean="0">
                <a:latin typeface="Times New Roman" panose="02020603050405020304" pitchFamily="18" charset="0"/>
              </a:rPr>
              <a:t>شبيه سازي مدارهاي ديجيتال </a:t>
            </a:r>
            <a:r>
              <a:rPr lang="fa-IR" dirty="0" smtClean="0">
                <a:latin typeface="Times New Roman" panose="02020603050405020304" pitchFamily="18" charset="0"/>
              </a:rPr>
              <a:t>علاوه بر دو مقدار </a:t>
            </a:r>
            <a:r>
              <a:rPr lang="en-US" sz="2400" dirty="0"/>
              <a:t>‘0’</a:t>
            </a:r>
            <a:r>
              <a:rPr lang="fa-IR" sz="2400" dirty="0"/>
              <a:t> </a:t>
            </a:r>
            <a:r>
              <a:rPr lang="fa-IR" dirty="0" smtClean="0">
                <a:latin typeface="Times New Roman" panose="02020603050405020304" pitchFamily="18" charset="0"/>
              </a:rPr>
              <a:t>و </a:t>
            </a:r>
            <a:r>
              <a:rPr lang="en-US" sz="2400" dirty="0"/>
              <a:t>‘1’</a:t>
            </a:r>
            <a:r>
              <a:rPr lang="fa-IR" dirty="0" smtClean="0">
                <a:latin typeface="Times New Roman" panose="02020603050405020304" pitchFamily="18" charset="0"/>
              </a:rPr>
              <a:t> که با نوع </a:t>
            </a:r>
            <a:r>
              <a:rPr lang="en-US" dirty="0" smtClean="0">
                <a:latin typeface="Times New Roman" panose="02020603050405020304" pitchFamily="18" charset="0"/>
              </a:rPr>
              <a:t>bit</a:t>
            </a:r>
            <a:r>
              <a:rPr lang="fa-IR" dirty="0" smtClean="0">
                <a:latin typeface="Times New Roman" panose="02020603050405020304" pitchFamily="18" charset="0"/>
              </a:rPr>
              <a:t> </a:t>
            </a:r>
            <a:r>
              <a:rPr lang="fa-IR" dirty="0" smtClean="0">
                <a:latin typeface="Times New Roman" panose="02020603050405020304" pitchFamily="18" charset="0"/>
              </a:rPr>
              <a:t>تعريف مي‌شوند</a:t>
            </a:r>
            <a:r>
              <a:rPr lang="fa-IR" dirty="0" smtClean="0">
                <a:latin typeface="Times New Roman" panose="02020603050405020304" pitchFamily="18" charset="0"/>
              </a:rPr>
              <a:t>، </a:t>
            </a:r>
            <a:r>
              <a:rPr lang="fa-IR" dirty="0" smtClean="0">
                <a:latin typeface="Times New Roman" panose="02020603050405020304" pitchFamily="18" charset="0"/>
              </a:rPr>
              <a:t>مقادير ديگري نيز نياز مي </a:t>
            </a:r>
            <a:r>
              <a:rPr lang="fa-IR" dirty="0" smtClean="0">
                <a:latin typeface="Times New Roman" panose="02020603050405020304" pitchFamily="18" charset="0"/>
              </a:rPr>
              <a:t>باشند، مانند:</a:t>
            </a:r>
          </a:p>
          <a:p>
            <a:pPr lvl="2" algn="just"/>
            <a:r>
              <a:rPr lang="en-US" dirty="0"/>
              <a:t>:</a:t>
            </a:r>
            <a:r>
              <a:rPr lang="en-US" dirty="0" smtClean="0"/>
              <a:t>‘U’</a:t>
            </a:r>
            <a:r>
              <a:rPr lang="fa-IR" dirty="0" smtClean="0"/>
              <a:t> </a:t>
            </a:r>
            <a:r>
              <a:rPr lang="fa-IR" dirty="0" smtClean="0">
                <a:latin typeface="Times New Roman" panose="02020603050405020304" pitchFamily="18" charset="0"/>
              </a:rPr>
              <a:t>زماني </a:t>
            </a:r>
            <a:r>
              <a:rPr lang="fa-IR" dirty="0" smtClean="0">
                <a:latin typeface="Times New Roman" panose="02020603050405020304" pitchFamily="18" charset="0"/>
              </a:rPr>
              <a:t>که </a:t>
            </a:r>
            <a:r>
              <a:rPr lang="fa-IR" dirty="0" smtClean="0">
                <a:latin typeface="Times New Roman" panose="02020603050405020304" pitchFamily="18" charset="0"/>
              </a:rPr>
              <a:t>سيگنال ورودي </a:t>
            </a:r>
            <a:r>
              <a:rPr lang="fa-IR" dirty="0" smtClean="0">
                <a:latin typeface="Times New Roman" panose="02020603050405020304" pitchFamily="18" charset="0"/>
              </a:rPr>
              <a:t>هنوز به مدار اعمال نشده است، مقدار </a:t>
            </a:r>
            <a:r>
              <a:rPr lang="fa-IR" dirty="0" smtClean="0">
                <a:latin typeface="Times New Roman" panose="02020603050405020304" pitchFamily="18" charset="0"/>
              </a:rPr>
              <a:t>خروجي </a:t>
            </a:r>
            <a:r>
              <a:rPr lang="fa-IR" dirty="0" smtClean="0">
                <a:latin typeface="Times New Roman" panose="02020603050405020304" pitchFamily="18" charset="0"/>
              </a:rPr>
              <a:t>«</a:t>
            </a:r>
            <a:r>
              <a:rPr lang="fa-IR" dirty="0" smtClean="0">
                <a:latin typeface="Times New Roman" panose="02020603050405020304" pitchFamily="18" charset="0"/>
              </a:rPr>
              <a:t>نامعين</a:t>
            </a:r>
            <a:r>
              <a:rPr lang="fa-IR" dirty="0" smtClean="0">
                <a:latin typeface="Times New Roman" panose="02020603050405020304" pitchFamily="18" charset="0"/>
              </a:rPr>
              <a:t>» (</a:t>
            </a:r>
            <a:r>
              <a:rPr lang="en-US" dirty="0"/>
              <a:t>‘U’</a:t>
            </a:r>
            <a:r>
              <a:rPr lang="fa-IR" dirty="0" smtClean="0">
                <a:latin typeface="Times New Roman" panose="02020603050405020304" pitchFamily="18" charset="0"/>
              </a:rPr>
              <a:t>) است.</a:t>
            </a:r>
            <a:endParaRPr lang="en-US" dirty="0" smtClean="0">
              <a:latin typeface="Times New Roman" panose="02020603050405020304" pitchFamily="18" charset="0"/>
            </a:endParaRPr>
          </a:p>
          <a:p>
            <a:pPr lvl="2" algn="just"/>
            <a:r>
              <a:rPr lang="en-US" dirty="0"/>
              <a:t>‘Z’</a:t>
            </a:r>
            <a:r>
              <a:rPr lang="fa-IR" dirty="0" smtClean="0">
                <a:latin typeface="Times New Roman" panose="02020603050405020304" pitchFamily="18" charset="0"/>
              </a:rPr>
              <a:t>: در </a:t>
            </a:r>
            <a:r>
              <a:rPr lang="fa-IR" dirty="0" smtClean="0">
                <a:latin typeface="Times New Roman" panose="02020603050405020304" pitchFamily="18" charset="0"/>
              </a:rPr>
              <a:t>مدارهايي </a:t>
            </a:r>
            <a:r>
              <a:rPr lang="fa-IR" dirty="0" smtClean="0">
                <a:latin typeface="Times New Roman" panose="02020603050405020304" pitchFamily="18" charset="0"/>
              </a:rPr>
              <a:t>که باس (</a:t>
            </a:r>
            <a:r>
              <a:rPr lang="en-US" dirty="0" smtClean="0">
                <a:latin typeface="Times New Roman" panose="02020603050405020304" pitchFamily="18" charset="0"/>
              </a:rPr>
              <a:t>BUS</a:t>
            </a:r>
            <a:r>
              <a:rPr lang="fa-IR" dirty="0" smtClean="0">
                <a:latin typeface="Times New Roman" panose="02020603050405020304" pitchFamily="18" charset="0"/>
              </a:rPr>
              <a:t>) بکار </a:t>
            </a:r>
            <a:r>
              <a:rPr lang="fa-IR" dirty="0" smtClean="0">
                <a:latin typeface="Times New Roman" panose="02020603050405020304" pitchFamily="18" charset="0"/>
              </a:rPr>
              <a:t>مي </a:t>
            </a:r>
            <a:r>
              <a:rPr lang="fa-IR" dirty="0" smtClean="0">
                <a:latin typeface="Times New Roman" panose="02020603050405020304" pitchFamily="18" charset="0"/>
              </a:rPr>
              <a:t>برند، </a:t>
            </a:r>
            <a:r>
              <a:rPr lang="fa-IR" dirty="0" smtClean="0">
                <a:latin typeface="Times New Roman" panose="02020603050405020304" pitchFamily="18" charset="0"/>
              </a:rPr>
              <a:t>خروجي </a:t>
            </a:r>
            <a:r>
              <a:rPr lang="fa-IR" dirty="0" smtClean="0">
                <a:latin typeface="Times New Roman" panose="02020603050405020304" pitchFamily="18" charset="0"/>
              </a:rPr>
              <a:t>برابر </a:t>
            </a:r>
            <a:r>
              <a:rPr lang="en-US" dirty="0"/>
              <a:t>‘0’</a:t>
            </a:r>
            <a:r>
              <a:rPr lang="fa-IR" dirty="0" smtClean="0">
                <a:latin typeface="Times New Roman" panose="02020603050405020304" pitchFamily="18" charset="0"/>
              </a:rPr>
              <a:t>، </a:t>
            </a:r>
            <a:r>
              <a:rPr lang="en-US" dirty="0"/>
              <a:t>‘1’</a:t>
            </a:r>
            <a:r>
              <a:rPr lang="fa-IR" dirty="0" smtClean="0">
                <a:latin typeface="Times New Roman" panose="02020603050405020304" pitchFamily="18" charset="0"/>
              </a:rPr>
              <a:t> </a:t>
            </a:r>
            <a:r>
              <a:rPr lang="fa-IR" dirty="0" smtClean="0">
                <a:latin typeface="Times New Roman" panose="02020603050405020304" pitchFamily="18" charset="0"/>
              </a:rPr>
              <a:t>يا </a:t>
            </a:r>
            <a:r>
              <a:rPr lang="en-US" dirty="0"/>
              <a:t>‘Z’</a:t>
            </a:r>
            <a:r>
              <a:rPr lang="fa-IR" dirty="0"/>
              <a:t> </a:t>
            </a:r>
            <a:r>
              <a:rPr lang="fa-IR" dirty="0" smtClean="0">
                <a:latin typeface="Times New Roman" panose="02020603050405020304" pitchFamily="18" charset="0"/>
              </a:rPr>
              <a:t>(امپدانس بالا) </a:t>
            </a:r>
            <a:r>
              <a:rPr lang="fa-IR" dirty="0" smtClean="0">
                <a:latin typeface="Times New Roman" panose="02020603050405020304" pitchFamily="18" charset="0"/>
              </a:rPr>
              <a:t>مي </a:t>
            </a:r>
            <a:r>
              <a:rPr lang="fa-IR" dirty="0" smtClean="0">
                <a:latin typeface="Times New Roman" panose="02020603050405020304" pitchFamily="18" charset="0"/>
              </a:rPr>
              <a:t>باشد.</a:t>
            </a:r>
            <a:r>
              <a:rPr lang="en-US" dirty="0" smtClean="0">
                <a:latin typeface="Times New Roman" panose="02020603050405020304" pitchFamily="18" charset="0"/>
              </a:rPr>
              <a:t> </a:t>
            </a:r>
          </a:p>
          <a:p>
            <a:pPr algn="just"/>
            <a:r>
              <a:rPr lang="fa-IR" dirty="0" smtClean="0">
                <a:latin typeface="Times New Roman" panose="02020603050405020304" pitchFamily="18" charset="0"/>
              </a:rPr>
              <a:t>نوع </a:t>
            </a:r>
            <a:r>
              <a:rPr lang="fa-IR" dirty="0" smtClean="0">
                <a:latin typeface="Times New Roman" panose="02020603050405020304" pitchFamily="18" charset="0"/>
              </a:rPr>
              <a:t>هاي </a:t>
            </a:r>
            <a:r>
              <a:rPr lang="fa-IR" dirty="0" smtClean="0">
                <a:latin typeface="Times New Roman" panose="02020603050405020304" pitchFamily="18" charset="0"/>
              </a:rPr>
              <a:t>استاندارد </a:t>
            </a:r>
            <a:r>
              <a:rPr lang="en-US" sz="2400" dirty="0" err="1">
                <a:latin typeface="Times New Roman" panose="02020603050405020304" pitchFamily="18" charset="0"/>
              </a:rPr>
              <a:t>Std_Ulogic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  <a:r>
              <a:rPr lang="fa-IR" sz="2400" dirty="0" smtClean="0">
                <a:latin typeface="Times New Roman" panose="02020603050405020304" pitchFamily="18" charset="0"/>
              </a:rPr>
              <a:t> </a:t>
            </a:r>
            <a:r>
              <a:rPr lang="fa-IR" dirty="0" smtClean="0">
                <a:latin typeface="Times New Roman" panose="02020603050405020304" pitchFamily="18" charset="0"/>
              </a:rPr>
              <a:t>و </a:t>
            </a:r>
            <a:r>
              <a:rPr lang="en-US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Std_Logic</a:t>
            </a:r>
            <a:r>
              <a:rPr lang="fa-IR" dirty="0" smtClean="0">
                <a:latin typeface="Times New Roman" panose="02020603050405020304" pitchFamily="18" charset="0"/>
              </a:rPr>
              <a:t>توسط موسسه استاندارد </a:t>
            </a:r>
            <a:r>
              <a:rPr lang="en-US" sz="2400" dirty="0" err="1" smtClean="0">
                <a:latin typeface="Times New Roman" panose="02020603050405020304" pitchFamily="18" charset="0"/>
              </a:rPr>
              <a:t>ieee</a:t>
            </a:r>
            <a:r>
              <a:rPr lang="fa-IR" sz="2400" dirty="0" smtClean="0">
                <a:latin typeface="Times New Roman" panose="02020603050405020304" pitchFamily="18" charset="0"/>
              </a:rPr>
              <a:t> </a:t>
            </a:r>
            <a:r>
              <a:rPr lang="fa-IR" dirty="0" smtClean="0">
                <a:latin typeface="Times New Roman" panose="02020603050405020304" pitchFamily="18" charset="0"/>
              </a:rPr>
              <a:t>با 9 مقدار در </a:t>
            </a:r>
            <a:r>
              <a:rPr lang="en-US" sz="2400" dirty="0" err="1" smtClean="0">
                <a:latin typeface="Times New Roman" panose="02020603050405020304" pitchFamily="18" charset="0"/>
              </a:rPr>
              <a:t>pakage</a:t>
            </a:r>
            <a:r>
              <a:rPr lang="fa-IR" dirty="0" smtClean="0">
                <a:latin typeface="Times New Roman" panose="02020603050405020304" pitchFamily="18" charset="0"/>
              </a:rPr>
              <a:t>: </a:t>
            </a:r>
            <a:r>
              <a:rPr lang="en-US" sz="2400" dirty="0" smtClean="0">
                <a:latin typeface="Times New Roman" panose="02020603050405020304" pitchFamily="18" charset="0"/>
              </a:rPr>
              <a:t>ieee.std_logic_1164</a:t>
            </a:r>
            <a:r>
              <a:rPr lang="fa-IR" sz="2400" dirty="0" smtClean="0">
                <a:latin typeface="Times New Roman" panose="02020603050405020304" pitchFamily="18" charset="0"/>
              </a:rPr>
              <a:t> </a:t>
            </a:r>
            <a:r>
              <a:rPr lang="fa-IR" dirty="0" smtClean="0">
                <a:latin typeface="Times New Roman" panose="02020603050405020304" pitchFamily="18" charset="0"/>
              </a:rPr>
              <a:t>از کتابخانه </a:t>
            </a:r>
            <a:r>
              <a:rPr lang="en-US" sz="2400" dirty="0" smtClean="0">
                <a:latin typeface="Times New Roman" panose="02020603050405020304" pitchFamily="18" charset="0"/>
              </a:rPr>
              <a:t>Library </a:t>
            </a:r>
            <a:r>
              <a:rPr lang="en-US" sz="2400" dirty="0" err="1" smtClean="0">
                <a:latin typeface="Times New Roman" panose="02020603050405020304" pitchFamily="18" charset="0"/>
              </a:rPr>
              <a:t>ieee</a:t>
            </a:r>
            <a:r>
              <a:rPr lang="en-US" dirty="0" smtClean="0">
                <a:latin typeface="Times New Roman" panose="02020603050405020304" pitchFamily="18" charset="0"/>
              </a:rPr>
              <a:t>;</a:t>
            </a:r>
            <a:r>
              <a:rPr lang="fa-IR" dirty="0" smtClean="0">
                <a:latin typeface="Times New Roman" panose="02020603050405020304" pitchFamily="18" charset="0"/>
              </a:rPr>
              <a:t> قرار داده شد.</a:t>
            </a:r>
            <a:endParaRPr lang="en-US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742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4000" dirty="0" smtClean="0"/>
              <a:t>مقادير </a:t>
            </a:r>
            <a:r>
              <a:rPr lang="fa-IR" sz="4000" dirty="0" smtClean="0"/>
              <a:t>نوع </a:t>
            </a:r>
            <a:r>
              <a:rPr lang="en-US" sz="4000" dirty="0" err="1"/>
              <a:t>Std_Ulogic</a:t>
            </a:r>
            <a:r>
              <a:rPr lang="en-US" sz="4000" dirty="0"/>
              <a:t> </a:t>
            </a:r>
            <a:r>
              <a:rPr lang="fa-IR" sz="4000" dirty="0"/>
              <a:t> </a:t>
            </a:r>
            <a:r>
              <a:rPr lang="fa-IR" sz="4000" dirty="0" smtClean="0"/>
              <a:t>و </a:t>
            </a:r>
            <a:r>
              <a:rPr lang="en-US" sz="4000" dirty="0" smtClean="0"/>
              <a:t> </a:t>
            </a:r>
            <a:r>
              <a:rPr lang="en-US" sz="4000" dirty="0" err="1" smtClean="0"/>
              <a:t>Std_Logic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17615953"/>
              </p:ext>
            </p:extLst>
          </p:nvPr>
        </p:nvGraphicFramePr>
        <p:xfrm>
          <a:off x="457200" y="1935163"/>
          <a:ext cx="8229600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0464"/>
                <a:gridCol w="7139136"/>
              </a:tblGrid>
              <a:tr h="370840">
                <a:tc>
                  <a:txBody>
                    <a:bodyPr/>
                    <a:lstStyle/>
                    <a:p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مقدار</a:t>
                      </a:r>
                      <a:endParaRPr lang="en-US" sz="2000" dirty="0">
                        <a:latin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توضيح</a:t>
                      </a:r>
                      <a:endParaRPr lang="en-US" sz="2000" dirty="0">
                        <a:latin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B Nazanin" panose="00000400000000000000" pitchFamily="2" charset="-78"/>
                        </a:rPr>
                        <a:t>‘U’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نامعين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(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ابتداي شبيه سازي 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که 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مقداري 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به 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سيگنال 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داده نشده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)</a:t>
                      </a:r>
                      <a:endParaRPr lang="en-US" sz="2000" dirty="0">
                        <a:latin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kern="1200" dirty="0" smtClean="0">
                          <a:solidFill>
                            <a:schemeClr val="dk1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B Nazanin" panose="00000400000000000000" pitchFamily="2" charset="-78"/>
                        </a:rPr>
                        <a:t>‘X’</a:t>
                      </a:r>
                      <a:endParaRPr kumimoji="0" lang="en-US" sz="2000" kern="1200" dirty="0">
                        <a:solidFill>
                          <a:schemeClr val="dk1"/>
                        </a:solidFill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نامعلوم (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هنگامي 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که دو 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خروجي 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متصل به هم دو مقدار متفاوت داشته باشند)</a:t>
                      </a:r>
                      <a:endParaRPr lang="en-US" sz="2000" dirty="0">
                        <a:latin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kern="1200" dirty="0" smtClean="0">
                          <a:solidFill>
                            <a:schemeClr val="dk1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B Nazanin" panose="00000400000000000000" pitchFamily="2" charset="-78"/>
                        </a:rPr>
                        <a:t>‘0’</a:t>
                      </a:r>
                      <a:endParaRPr kumimoji="0" lang="en-US" sz="2000" kern="1200" dirty="0">
                        <a:solidFill>
                          <a:schemeClr val="dk1"/>
                        </a:solidFill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صفر 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منطقي</a:t>
                      </a:r>
                      <a:endParaRPr lang="en-US" sz="2000" dirty="0">
                        <a:latin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kern="1200" dirty="0" smtClean="0">
                          <a:solidFill>
                            <a:schemeClr val="dk1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B Nazanin" panose="00000400000000000000" pitchFamily="2" charset="-78"/>
                        </a:rPr>
                        <a:t>‘1’</a:t>
                      </a:r>
                      <a:endParaRPr kumimoji="0" lang="en-US" sz="2000" kern="1200" dirty="0">
                        <a:solidFill>
                          <a:schemeClr val="dk1"/>
                        </a:solidFill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يک منطقي</a:t>
                      </a:r>
                      <a:endParaRPr lang="en-US" sz="2000" dirty="0">
                        <a:latin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kern="1200" dirty="0" smtClean="0">
                          <a:solidFill>
                            <a:schemeClr val="dk1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B Nazanin" panose="00000400000000000000" pitchFamily="2" charset="-78"/>
                        </a:rPr>
                        <a:t>‘Z’</a:t>
                      </a:r>
                      <a:endParaRPr kumimoji="0" lang="en-US" sz="2000" kern="1200" dirty="0">
                        <a:solidFill>
                          <a:schemeClr val="dk1"/>
                        </a:solidFill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امپدانس بالا</a:t>
                      </a:r>
                      <a:endParaRPr lang="en-US" sz="2000" dirty="0">
                        <a:latin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kern="1200" dirty="0" smtClean="0">
                          <a:solidFill>
                            <a:schemeClr val="dk1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B Nazanin" panose="00000400000000000000" pitchFamily="2" charset="-78"/>
                        </a:rPr>
                        <a:t>‘W’</a:t>
                      </a:r>
                      <a:endParaRPr kumimoji="0" lang="en-US" sz="2000" kern="1200" dirty="0">
                        <a:solidFill>
                          <a:schemeClr val="dk1"/>
                        </a:solidFill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نامعلوم 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ضعيف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(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از نظر 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فيزيکي 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قابل 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تعريف نيست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)</a:t>
                      </a:r>
                      <a:endParaRPr lang="en-US" sz="2000" dirty="0">
                        <a:latin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kern="1200" dirty="0" smtClean="0">
                          <a:solidFill>
                            <a:schemeClr val="dk1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B Nazanin" panose="00000400000000000000" pitchFamily="2" charset="-78"/>
                        </a:rPr>
                        <a:t>‘L’</a:t>
                      </a:r>
                      <a:endParaRPr kumimoji="0" lang="en-US" sz="2000" kern="1200" dirty="0">
                        <a:solidFill>
                          <a:schemeClr val="dk1"/>
                        </a:solidFill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صفر 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منطقي 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در حالت</a:t>
                      </a:r>
                      <a:r>
                        <a:rPr lang="fa-IR" sz="2000" baseline="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 خواندن (معمولا </a:t>
                      </a:r>
                      <a:r>
                        <a:rPr lang="fa-IR" sz="2000" baseline="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کمي بيشتر </a:t>
                      </a:r>
                      <a:r>
                        <a:rPr lang="fa-IR" sz="2000" baseline="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از صفر ولت است)</a:t>
                      </a:r>
                      <a:endParaRPr lang="en-US" sz="2000" dirty="0">
                        <a:latin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kern="1200" dirty="0" smtClean="0">
                          <a:solidFill>
                            <a:schemeClr val="dk1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B Nazanin" panose="00000400000000000000" pitchFamily="2" charset="-78"/>
                        </a:rPr>
                        <a:t>‘H’</a:t>
                      </a:r>
                      <a:endParaRPr kumimoji="0" lang="en-US" sz="2000" kern="1200" dirty="0">
                        <a:solidFill>
                          <a:schemeClr val="dk1"/>
                        </a:solidFill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يک منطقي 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در حالت خواندن (معمولا 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کمي </a:t>
                      </a:r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کمتر از 5 ولت است)</a:t>
                      </a:r>
                      <a:endParaRPr lang="en-US" sz="2000" dirty="0">
                        <a:latin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2000" kern="1200" dirty="0" smtClean="0">
                          <a:solidFill>
                            <a:schemeClr val="dk1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B Nazanin" panose="00000400000000000000" pitchFamily="2" charset="-78"/>
                        </a:rPr>
                        <a:t>‘_’</a:t>
                      </a:r>
                      <a:endParaRPr kumimoji="0" lang="en-US" sz="2000" kern="1200" dirty="0">
                        <a:solidFill>
                          <a:schemeClr val="dk1"/>
                        </a:solidFill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بي اهميت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(</a:t>
                      </a:r>
                      <a:r>
                        <a:rPr lang="en-US" sz="2000" dirty="0" err="1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D’ont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B Nazanin" panose="00000400000000000000" pitchFamily="2" charset="-78"/>
                        </a:rPr>
                        <a:t> care)</a:t>
                      </a:r>
                      <a:endParaRPr lang="en-US" sz="2000" dirty="0">
                        <a:latin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4306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 smtClean="0"/>
              <a:t>مثال: مدار </a:t>
            </a:r>
            <a:r>
              <a:rPr lang="fa-IR" sz="3200" dirty="0" smtClean="0"/>
              <a:t>زير </a:t>
            </a:r>
            <a:r>
              <a:rPr lang="fa-IR" sz="3200" dirty="0" smtClean="0"/>
              <a:t>را با استفاده از </a:t>
            </a:r>
            <a:r>
              <a:rPr lang="en-US" sz="3200" dirty="0" err="1" smtClean="0"/>
              <a:t>std_logic</a:t>
            </a:r>
            <a:r>
              <a:rPr lang="fa-IR" sz="3200" dirty="0"/>
              <a:t> </a:t>
            </a:r>
            <a:r>
              <a:rPr lang="fa-IR" sz="3200" dirty="0" smtClean="0"/>
              <a:t>توصيف نماييد</a:t>
            </a:r>
            <a:r>
              <a:rPr lang="fa-IR" sz="3200" dirty="0" smtClean="0"/>
              <a:t>.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l" rtl="0">
              <a:buNone/>
            </a:pP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Library </a:t>
            </a:r>
            <a:r>
              <a:rPr lang="en-US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ieee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  <a:p>
            <a:pPr marL="0" indent="0" algn="l" rtl="0">
              <a:buNone/>
            </a:pP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Use ieee.std_logic_1164.all;</a:t>
            </a:r>
          </a:p>
          <a:p>
            <a:pPr marL="0" indent="0" algn="l" rtl="0">
              <a:buNone/>
            </a:pPr>
            <a:endParaRPr lang="en-US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 algn="l" rtl="0">
              <a:buNone/>
            </a:pP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Entity buff is</a:t>
            </a:r>
          </a:p>
          <a:p>
            <a:pPr marL="0" indent="0" algn="l" rtl="0">
              <a:buNone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port( </a:t>
            </a:r>
            <a:r>
              <a:rPr lang="en-US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x,y,oe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: in </a:t>
            </a:r>
            <a:r>
              <a:rPr lang="en-US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std_logic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  <a:p>
            <a:pPr marL="0" indent="0" algn="l" rtl="0">
              <a:buNone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	w: out </a:t>
            </a:r>
            <a:r>
              <a:rPr lang="en-US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std_logic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);</a:t>
            </a:r>
          </a:p>
          <a:p>
            <a:pPr marL="0" indent="0" algn="l" rtl="0">
              <a:buNone/>
            </a:pP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End buff;</a:t>
            </a:r>
          </a:p>
          <a:p>
            <a:pPr marL="0" indent="0" algn="l" rtl="0">
              <a:buNone/>
            </a:pP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 algn="l" rtl="0">
              <a:buNone/>
            </a:pP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Architecture  </a:t>
            </a:r>
            <a:r>
              <a:rPr lang="en-US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bu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  of  buff  is</a:t>
            </a:r>
          </a:p>
          <a:p>
            <a:pPr marL="0" indent="0" algn="l" rtl="0">
              <a:buNone/>
            </a:pP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Signal s1: </a:t>
            </a:r>
            <a:r>
              <a:rPr lang="en-US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std_logic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  <a:p>
            <a:pPr marL="0" indent="0" algn="l" rtl="0">
              <a:buNone/>
            </a:pP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Begin</a:t>
            </a:r>
          </a:p>
          <a:p>
            <a:pPr marL="0" indent="0" algn="l" rtl="0">
              <a:buNone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s1 &lt;= x and y;</a:t>
            </a:r>
          </a:p>
          <a:p>
            <a:pPr marL="0" indent="0" algn="l" rtl="0">
              <a:buNone/>
            </a:pP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	w&lt;= s1 when </a:t>
            </a:r>
            <a:r>
              <a:rPr lang="en-US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oe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=‘1’ else ‘z’;</a:t>
            </a:r>
          </a:p>
          <a:p>
            <a:pPr marL="0" indent="0" algn="l" rtl="0">
              <a:buNone/>
            </a:pP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End </a:t>
            </a:r>
            <a:r>
              <a:rPr lang="en-US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bu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1483042"/>
            <a:ext cx="297180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741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648072"/>
          </a:xfrm>
        </p:spPr>
        <p:txBody>
          <a:bodyPr>
            <a:noAutofit/>
          </a:bodyPr>
          <a:lstStyle/>
          <a:p>
            <a:pPr algn="l" rtl="0"/>
            <a:r>
              <a:rPr lang="en-US" sz="3200" dirty="0" err="1" smtClean="0"/>
              <a:t>Std_Ulogic_Vector</a:t>
            </a:r>
            <a:r>
              <a:rPr lang="en-US" sz="3200" dirty="0" smtClean="0"/>
              <a:t> </a:t>
            </a:r>
            <a:r>
              <a:rPr lang="en-US" sz="3200" dirty="0"/>
              <a:t>Type </a:t>
            </a:r>
            <a:r>
              <a:rPr lang="fa-IR" sz="3200" dirty="0"/>
              <a:t>و</a:t>
            </a:r>
            <a:r>
              <a:rPr lang="en-US" sz="3200" dirty="0"/>
              <a:t> </a:t>
            </a:r>
            <a:r>
              <a:rPr lang="en-US" sz="3200" dirty="0" err="1" smtClean="0"/>
              <a:t>Std_Logic</a:t>
            </a:r>
            <a:r>
              <a:rPr lang="en-US" sz="3200" dirty="0" err="1"/>
              <a:t>_Vector</a:t>
            </a:r>
            <a:r>
              <a:rPr lang="en-US" sz="3200" dirty="0" smtClean="0"/>
              <a:t> </a:t>
            </a:r>
            <a:r>
              <a:rPr lang="en-US" sz="3200" dirty="0"/>
              <a:t>Type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>
            <a:normAutofit fontScale="77500" lnSpcReduction="20000"/>
          </a:bodyPr>
          <a:lstStyle/>
          <a:p>
            <a:r>
              <a:rPr lang="fa-IR" dirty="0" smtClean="0"/>
              <a:t>تعريف آرايه </a:t>
            </a:r>
            <a:r>
              <a:rPr lang="fa-IR" dirty="0" smtClean="0"/>
              <a:t>از نوع </a:t>
            </a:r>
            <a:r>
              <a:rPr lang="en-US" dirty="0" err="1" smtClean="0"/>
              <a:t>std_logic</a:t>
            </a:r>
            <a:r>
              <a:rPr lang="fa-IR" dirty="0" smtClean="0"/>
              <a:t> </a:t>
            </a:r>
            <a:r>
              <a:rPr lang="fa-IR" dirty="0" smtClean="0"/>
              <a:t>يا </a:t>
            </a:r>
            <a:r>
              <a:rPr lang="en-US" dirty="0" err="1" smtClean="0"/>
              <a:t>std_ulogic</a:t>
            </a:r>
            <a:endParaRPr lang="en-US" dirty="0" smtClean="0"/>
          </a:p>
          <a:p>
            <a:r>
              <a:rPr lang="fa-IR" dirty="0" smtClean="0"/>
              <a:t>تمام </a:t>
            </a:r>
            <a:r>
              <a:rPr lang="fa-IR" dirty="0" smtClean="0"/>
              <a:t>عملگرهايي </a:t>
            </a:r>
            <a:r>
              <a:rPr lang="fa-IR" dirty="0" smtClean="0"/>
              <a:t>که </a:t>
            </a:r>
            <a:r>
              <a:rPr lang="fa-IR" dirty="0" smtClean="0"/>
              <a:t>براي </a:t>
            </a:r>
            <a:r>
              <a:rPr lang="en-US" dirty="0" smtClean="0"/>
              <a:t>bit</a:t>
            </a:r>
            <a:r>
              <a:rPr lang="fa-IR" dirty="0" smtClean="0"/>
              <a:t> و </a:t>
            </a:r>
            <a:r>
              <a:rPr lang="en-US" dirty="0" err="1" smtClean="0"/>
              <a:t>bit_vector</a:t>
            </a:r>
            <a:r>
              <a:rPr lang="fa-IR" dirty="0" smtClean="0"/>
              <a:t> قابل اجرا است، </a:t>
            </a:r>
            <a:r>
              <a:rPr lang="fa-IR" dirty="0" smtClean="0"/>
              <a:t>براي اين </a:t>
            </a:r>
            <a:r>
              <a:rPr lang="fa-IR" dirty="0" smtClean="0"/>
              <a:t>نوع ها </a:t>
            </a:r>
            <a:r>
              <a:rPr lang="fa-IR" dirty="0" smtClean="0"/>
              <a:t>نيز </a:t>
            </a:r>
            <a:r>
              <a:rPr lang="fa-IR" dirty="0" smtClean="0"/>
              <a:t>قابل اجرا است.</a:t>
            </a:r>
          </a:p>
          <a:p>
            <a:pPr lvl="1"/>
            <a:r>
              <a:rPr lang="fa-IR" dirty="0" smtClean="0"/>
              <a:t>مثال: مقدار دادن به </a:t>
            </a:r>
            <a:r>
              <a:rPr lang="fa-IR" dirty="0" smtClean="0"/>
              <a:t>سيگنال هاي </a:t>
            </a:r>
            <a:r>
              <a:rPr lang="fa-IR" dirty="0" smtClean="0"/>
              <a:t>نوع </a:t>
            </a:r>
            <a:r>
              <a:rPr lang="en-US" dirty="0" err="1" smtClean="0"/>
              <a:t>std_logic_vector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Architecture RTL of </a:t>
            </a:r>
            <a:r>
              <a:rPr lang="en-US" dirty="0" err="1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exm</a:t>
            </a: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 is</a:t>
            </a:r>
          </a:p>
          <a:p>
            <a:pPr marL="0" indent="0" algn="l" rtl="0">
              <a:buNone/>
            </a:pP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	signal </a:t>
            </a:r>
            <a:r>
              <a:rPr lang="en-US" dirty="0" err="1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a,b,c</a:t>
            </a: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: </a:t>
            </a:r>
            <a:r>
              <a:rPr lang="en-US" dirty="0" err="1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std_logic_vector</a:t>
            </a: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 (3 </a:t>
            </a:r>
            <a:r>
              <a:rPr lang="en-US" dirty="0" err="1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downto</a:t>
            </a: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 0);</a:t>
            </a:r>
          </a:p>
          <a:p>
            <a:pPr marL="0" indent="0" algn="l" rtl="0">
              <a:buNone/>
            </a:pP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Begin</a:t>
            </a:r>
          </a:p>
          <a:p>
            <a:pPr marL="0" indent="0" algn="l" rtl="0">
              <a:buNone/>
            </a:pPr>
            <a:r>
              <a:rPr lang="en-US" dirty="0">
                <a:latin typeface="Segoe UI Symbol" panose="020B0502040204020203" pitchFamily="34" charset="0"/>
                <a:ea typeface="Segoe UI Symbol" panose="020B0502040204020203" pitchFamily="34" charset="0"/>
              </a:rPr>
              <a:t>	</a:t>
            </a: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….</a:t>
            </a:r>
          </a:p>
          <a:p>
            <a:pPr marL="0" indent="0" algn="l" rtl="0">
              <a:buNone/>
            </a:pPr>
            <a:r>
              <a:rPr lang="en-US" dirty="0">
                <a:latin typeface="Segoe UI Symbol" panose="020B0502040204020203" pitchFamily="34" charset="0"/>
                <a:ea typeface="Segoe UI Symbol" panose="020B0502040204020203" pitchFamily="34" charset="0"/>
              </a:rPr>
              <a:t>	</a:t>
            </a: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a&lt;=“0110”;</a:t>
            </a:r>
          </a:p>
          <a:p>
            <a:pPr marL="0" indent="0" algn="l" rtl="0">
              <a:buNone/>
            </a:pPr>
            <a:r>
              <a:rPr lang="en-US" dirty="0">
                <a:latin typeface="Segoe UI Symbol" panose="020B0502040204020203" pitchFamily="34" charset="0"/>
                <a:ea typeface="Segoe UI Symbol" panose="020B0502040204020203" pitchFamily="34" charset="0"/>
              </a:rPr>
              <a:t>	</a:t>
            </a: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b&lt;=“1101”;</a:t>
            </a:r>
          </a:p>
          <a:p>
            <a:pPr marL="0" indent="0" algn="l" rtl="0">
              <a:buNone/>
            </a:pPr>
            <a:r>
              <a:rPr lang="en-US" dirty="0">
                <a:latin typeface="Segoe UI Symbol" panose="020B0502040204020203" pitchFamily="34" charset="0"/>
                <a:ea typeface="Segoe UI Symbol" panose="020B0502040204020203" pitchFamily="34" charset="0"/>
              </a:rPr>
              <a:t>	</a:t>
            </a: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c&lt;= a and b;</a:t>
            </a:r>
          </a:p>
          <a:p>
            <a:pPr marL="0" indent="0" algn="l" rtl="0">
              <a:buNone/>
            </a:pPr>
            <a:r>
              <a:rPr lang="en-US" dirty="0">
                <a:latin typeface="Segoe UI Symbol" panose="020B0502040204020203" pitchFamily="34" charset="0"/>
                <a:ea typeface="Segoe UI Symbol" panose="020B0502040204020203" pitchFamily="34" charset="0"/>
              </a:rPr>
              <a:t>	</a:t>
            </a: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…</a:t>
            </a:r>
          </a:p>
          <a:p>
            <a:pPr marL="0" indent="0" algn="l" rtl="0">
              <a:buNone/>
            </a:pPr>
            <a:r>
              <a:rPr lang="en-US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End;</a:t>
            </a:r>
          </a:p>
          <a:p>
            <a:pPr marL="0" indent="0" algn="r">
              <a:buNone/>
            </a:pPr>
            <a:r>
              <a:rPr lang="fa-IR" b="1" dirty="0" smtClean="0">
                <a:solidFill>
                  <a:srgbClr val="FF0000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نکته:</a:t>
            </a:r>
            <a:r>
              <a:rPr lang="fa-IR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 در عبارات </a:t>
            </a:r>
            <a:r>
              <a:rPr lang="en-US" sz="2600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VHDL</a:t>
            </a:r>
            <a:r>
              <a:rPr lang="fa-IR" sz="2600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 </a:t>
            </a:r>
            <a:r>
              <a:rPr lang="fa-IR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نوع </a:t>
            </a:r>
            <a:r>
              <a:rPr lang="fa-IR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سيگنالهاي </a:t>
            </a:r>
            <a:r>
              <a:rPr lang="fa-IR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دو طرف عبارت </a:t>
            </a:r>
            <a:r>
              <a:rPr lang="fa-IR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بايد يکسان </a:t>
            </a:r>
            <a:r>
              <a:rPr lang="fa-IR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باشند.</a:t>
            </a:r>
            <a:endParaRPr lang="en-US" dirty="0">
              <a:latin typeface="Segoe UI Symbol" panose="020B0502040204020203" pitchFamily="34" charset="0"/>
              <a:ea typeface="Segoe UI Symbol" panose="020B0502040204020203" pitchFamily="34" charset="0"/>
            </a:endParaRPr>
          </a:p>
          <a:p>
            <a:pPr marL="0" indent="0" algn="l" rtl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8453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مقدمه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dirty="0" smtClean="0">
                <a:cs typeface="B Mitra" panose="00000400000000000000" pitchFamily="2" charset="-78"/>
              </a:rPr>
              <a:t>زبان </a:t>
            </a:r>
            <a:r>
              <a:rPr lang="fa-IR" dirty="0" smtClean="0">
                <a:cs typeface="B Mitra" panose="00000400000000000000" pitchFamily="2" charset="-78"/>
              </a:rPr>
              <a:t>توصيف </a:t>
            </a:r>
            <a:r>
              <a:rPr lang="fa-IR" dirty="0" smtClean="0">
                <a:cs typeface="B Mitra" panose="00000400000000000000" pitchFamily="2" charset="-78"/>
              </a:rPr>
              <a:t>سخت‌افزار </a:t>
            </a:r>
            <a:r>
              <a:rPr lang="en-US" sz="2400" dirty="0" smtClean="0">
                <a:solidFill>
                  <a:srgbClr val="FF0000"/>
                </a:solidFill>
                <a:cs typeface="B Mitra" panose="00000400000000000000" pitchFamily="2" charset="-78"/>
              </a:rPr>
              <a:t>VHDL</a:t>
            </a:r>
            <a:r>
              <a:rPr lang="fa-IR" sz="2400" dirty="0" smtClean="0">
                <a:solidFill>
                  <a:srgbClr val="FF0000"/>
                </a:solidFill>
                <a:cs typeface="B Mitra" panose="00000400000000000000" pitchFamily="2" charset="-78"/>
              </a:rPr>
              <a:t> </a:t>
            </a:r>
            <a:r>
              <a:rPr lang="en-US" sz="1600" dirty="0" smtClean="0">
                <a:cs typeface="B Mitra" panose="00000400000000000000" pitchFamily="2" charset="-78"/>
              </a:rPr>
              <a:t>(VHSIC Hardware </a:t>
            </a:r>
            <a:r>
              <a:rPr lang="en-US" sz="1600" dirty="0">
                <a:cs typeface="B Mitra" panose="00000400000000000000" pitchFamily="2" charset="-78"/>
              </a:rPr>
              <a:t>Description </a:t>
            </a:r>
            <a:r>
              <a:rPr lang="en-US" sz="1600" dirty="0" smtClean="0">
                <a:cs typeface="B Mitra" panose="00000400000000000000" pitchFamily="2" charset="-78"/>
              </a:rPr>
              <a:t>Language)</a:t>
            </a:r>
            <a:r>
              <a:rPr lang="fa-IR" sz="1600" dirty="0" smtClean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براي توصيف </a:t>
            </a:r>
            <a:r>
              <a:rPr lang="fa-IR" dirty="0" smtClean="0">
                <a:cs typeface="B Mitra" panose="00000400000000000000" pitchFamily="2" charset="-78"/>
              </a:rPr>
              <a:t>و </a:t>
            </a:r>
            <a:r>
              <a:rPr lang="fa-IR" dirty="0" smtClean="0">
                <a:cs typeface="B Mitra" panose="00000400000000000000" pitchFamily="2" charset="-78"/>
              </a:rPr>
              <a:t>شبيه‌سازي مدارهاي ديجيتال</a:t>
            </a:r>
            <a:r>
              <a:rPr lang="fa-IR" dirty="0" smtClean="0">
                <a:cs typeface="B Mitra" panose="00000400000000000000" pitchFamily="2" charset="-78"/>
              </a:rPr>
              <a:t>، از ساده </a:t>
            </a:r>
            <a:r>
              <a:rPr lang="fa-IR" dirty="0" smtClean="0">
                <a:cs typeface="B Mitra" panose="00000400000000000000" pitchFamily="2" charset="-78"/>
              </a:rPr>
              <a:t>ترين </a:t>
            </a:r>
            <a:r>
              <a:rPr lang="fa-IR" dirty="0" smtClean="0">
                <a:cs typeface="B Mitra" panose="00000400000000000000" pitchFamily="2" charset="-78"/>
              </a:rPr>
              <a:t>نوع آن </a:t>
            </a:r>
            <a:r>
              <a:rPr lang="fa-IR" dirty="0" smtClean="0">
                <a:cs typeface="B Mitra" panose="00000400000000000000" pitchFamily="2" charset="-78"/>
              </a:rPr>
              <a:t>يعني </a:t>
            </a:r>
            <a:r>
              <a:rPr lang="fa-IR" dirty="0" smtClean="0">
                <a:solidFill>
                  <a:srgbClr val="FF0000"/>
                </a:solidFill>
                <a:cs typeface="B Mitra" panose="00000400000000000000" pitchFamily="2" charset="-78"/>
              </a:rPr>
              <a:t>گيت‌ها</a:t>
            </a:r>
            <a:r>
              <a:rPr lang="fa-IR" dirty="0" smtClean="0">
                <a:cs typeface="B Mitra" panose="00000400000000000000" pitchFamily="2" charset="-78"/>
              </a:rPr>
              <a:t>، تا </a:t>
            </a:r>
            <a:r>
              <a:rPr lang="fa-IR" dirty="0" smtClean="0">
                <a:cs typeface="B Mitra" panose="00000400000000000000" pitchFamily="2" charset="-78"/>
              </a:rPr>
              <a:t>سيستم‌هاي پيچيده‌تر </a:t>
            </a:r>
            <a:r>
              <a:rPr lang="fa-IR" dirty="0" smtClean="0">
                <a:cs typeface="B Mitra" panose="00000400000000000000" pitchFamily="2" charset="-78"/>
              </a:rPr>
              <a:t>مانند </a:t>
            </a:r>
            <a:r>
              <a:rPr lang="fa-IR" dirty="0" smtClean="0">
                <a:solidFill>
                  <a:srgbClr val="FF0000"/>
                </a:solidFill>
                <a:cs typeface="B Mitra" panose="00000400000000000000" pitchFamily="2" charset="-78"/>
              </a:rPr>
              <a:t>پروسسورها</a:t>
            </a:r>
            <a:r>
              <a:rPr lang="fa-IR" dirty="0" smtClean="0">
                <a:cs typeface="B Mitra" panose="00000400000000000000" pitchFamily="2" charset="-78"/>
              </a:rPr>
              <a:t> و ... و </a:t>
            </a:r>
            <a:r>
              <a:rPr lang="fa-IR" dirty="0" smtClean="0">
                <a:cs typeface="B Mitra" panose="00000400000000000000" pitchFamily="2" charset="-78"/>
              </a:rPr>
              <a:t>يا </a:t>
            </a:r>
            <a:r>
              <a:rPr lang="fa-IR" dirty="0" smtClean="0">
                <a:cs typeface="B Mitra" panose="00000400000000000000" pitchFamily="2" charset="-78"/>
              </a:rPr>
              <a:t>در </a:t>
            </a:r>
            <a:r>
              <a:rPr lang="fa-IR" dirty="0" smtClean="0">
                <a:cs typeface="B Mitra" panose="00000400000000000000" pitchFamily="2" charset="-78"/>
              </a:rPr>
              <a:t>طراحي مدارهاي </a:t>
            </a:r>
            <a:r>
              <a:rPr lang="fa-IR" dirty="0" smtClean="0">
                <a:cs typeface="B Mitra" panose="00000400000000000000" pitchFamily="2" charset="-78"/>
              </a:rPr>
              <a:t>کاربرد خاص </a:t>
            </a:r>
            <a:r>
              <a:rPr lang="en-US" dirty="0" smtClean="0">
                <a:solidFill>
                  <a:srgbClr val="FF0000"/>
                </a:solidFill>
                <a:cs typeface="B Mitra" panose="00000400000000000000" pitchFamily="2" charset="-78"/>
              </a:rPr>
              <a:t>ASIC</a:t>
            </a:r>
            <a:r>
              <a:rPr lang="fa-IR" dirty="0" smtClean="0">
                <a:cs typeface="B Mitra" panose="00000400000000000000" pitchFamily="2" charset="-78"/>
              </a:rPr>
              <a:t> به کار برده </a:t>
            </a:r>
            <a:r>
              <a:rPr lang="fa-IR" dirty="0" smtClean="0">
                <a:cs typeface="B Mitra" panose="00000400000000000000" pitchFamily="2" charset="-78"/>
              </a:rPr>
              <a:t>مي‌شود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</a:p>
          <a:p>
            <a:pPr lvl="1" algn="just"/>
            <a:r>
              <a:rPr lang="en-US" sz="1800" dirty="0" smtClean="0">
                <a:cs typeface="B Mitra" panose="00000400000000000000" pitchFamily="2" charset="-78"/>
              </a:rPr>
              <a:t>VHSIC : </a:t>
            </a:r>
            <a:r>
              <a:rPr lang="en-US" sz="1800" dirty="0">
                <a:cs typeface="B Mitra" panose="00000400000000000000" pitchFamily="2" charset="-78"/>
              </a:rPr>
              <a:t>Very High Speed Integrated Circuit </a:t>
            </a:r>
            <a:endParaRPr lang="en-US" sz="1800" dirty="0" smtClean="0">
              <a:cs typeface="B Mitra" panose="00000400000000000000" pitchFamily="2" charset="-78"/>
            </a:endParaRPr>
          </a:p>
          <a:p>
            <a:pPr lvl="1" algn="just"/>
            <a:endParaRPr lang="fa-IR" sz="1800" dirty="0" smtClean="0">
              <a:cs typeface="B Mitra" panose="00000400000000000000" pitchFamily="2" charset="-78"/>
            </a:endParaRPr>
          </a:p>
          <a:p>
            <a:pPr algn="just"/>
            <a:r>
              <a:rPr lang="en-US" sz="2400" dirty="0" smtClean="0">
                <a:cs typeface="B Mitra" panose="00000400000000000000" pitchFamily="2" charset="-78"/>
              </a:rPr>
              <a:t>VHDL</a:t>
            </a:r>
            <a:r>
              <a:rPr lang="fa-IR" sz="2400" dirty="0" smtClean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يک </a:t>
            </a:r>
            <a:r>
              <a:rPr lang="fa-IR" dirty="0" smtClean="0">
                <a:cs typeface="B Mitra" panose="00000400000000000000" pitchFamily="2" charset="-78"/>
              </a:rPr>
              <a:t>زبان استاندار </a:t>
            </a:r>
            <a:r>
              <a:rPr lang="fa-IR" dirty="0" smtClean="0">
                <a:cs typeface="B Mitra" panose="00000400000000000000" pitchFamily="2" charset="-78"/>
              </a:rPr>
              <a:t>بين المللي براي توصيف مدارهاي ديجيتال </a:t>
            </a:r>
            <a:r>
              <a:rPr lang="fa-IR" dirty="0" smtClean="0">
                <a:cs typeface="B Mitra" panose="00000400000000000000" pitchFamily="2" charset="-78"/>
              </a:rPr>
              <a:t>به صورت </a:t>
            </a:r>
            <a:r>
              <a:rPr lang="en-US" sz="2400" dirty="0" smtClean="0">
                <a:cs typeface="B Mitra" panose="00000400000000000000" pitchFamily="2" charset="-78"/>
              </a:rPr>
              <a:t>Behavior</a:t>
            </a:r>
            <a:r>
              <a:rPr lang="fa-IR" dirty="0" smtClean="0">
                <a:cs typeface="B Mitra" panose="00000400000000000000" pitchFamily="2" charset="-78"/>
              </a:rPr>
              <a:t>، </a:t>
            </a:r>
            <a:r>
              <a:rPr lang="en-US" sz="2400" dirty="0">
                <a:cs typeface="B Mitra" panose="00000400000000000000" pitchFamily="2" charset="-78"/>
              </a:rPr>
              <a:t>Dataflow</a:t>
            </a:r>
            <a:r>
              <a:rPr lang="fa-IR" dirty="0" smtClean="0">
                <a:cs typeface="B Mitra" panose="00000400000000000000" pitchFamily="2" charset="-78"/>
              </a:rPr>
              <a:t> و </a:t>
            </a:r>
            <a:r>
              <a:rPr lang="en-US" sz="2400" dirty="0">
                <a:cs typeface="B Mitra" panose="00000400000000000000" pitchFamily="2" charset="-78"/>
              </a:rPr>
              <a:t>Structural</a:t>
            </a:r>
            <a:r>
              <a:rPr lang="fa-IR" dirty="0" smtClean="0">
                <a:cs typeface="B Mitra" panose="00000400000000000000" pitchFamily="2" charset="-78"/>
              </a:rPr>
              <a:t> است.</a:t>
            </a:r>
          </a:p>
          <a:p>
            <a:pPr algn="just"/>
            <a:endParaRPr lang="en-US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943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برنامه </a:t>
            </a:r>
            <a:r>
              <a:rPr lang="fa-IR" sz="2800" dirty="0" smtClean="0"/>
              <a:t>مالتي </a:t>
            </a:r>
            <a:r>
              <a:rPr lang="fa-IR" sz="2800" dirty="0" smtClean="0"/>
              <a:t>پلکسر 2 به 1 با </a:t>
            </a:r>
            <a:r>
              <a:rPr lang="fa-IR" sz="2800" dirty="0" smtClean="0"/>
              <a:t>ورودي هاي </a:t>
            </a:r>
            <a:r>
              <a:rPr lang="en-US" sz="2800" dirty="0" smtClean="0"/>
              <a:t>a</a:t>
            </a:r>
            <a:r>
              <a:rPr lang="fa-IR" sz="2800" dirty="0" smtClean="0"/>
              <a:t> و </a:t>
            </a:r>
            <a:r>
              <a:rPr lang="en-US" sz="2800" dirty="0" smtClean="0"/>
              <a:t>b</a:t>
            </a:r>
            <a:r>
              <a:rPr lang="fa-IR" sz="2800" dirty="0" smtClean="0"/>
              <a:t> (چهار </a:t>
            </a:r>
            <a:r>
              <a:rPr lang="fa-IR" sz="2800" dirty="0" smtClean="0"/>
              <a:t>بيتي) </a:t>
            </a:r>
            <a:r>
              <a:rPr lang="fa-IR" sz="2800" dirty="0" smtClean="0"/>
              <a:t>و </a:t>
            </a:r>
            <a:r>
              <a:rPr lang="fa-IR" sz="2800" dirty="0" smtClean="0"/>
              <a:t>خروجي </a:t>
            </a:r>
            <a:r>
              <a:rPr lang="en-US" sz="2800" dirty="0" smtClean="0"/>
              <a:t>c</a:t>
            </a:r>
            <a:r>
              <a:rPr lang="fa-IR" sz="2800" dirty="0" smtClean="0"/>
              <a:t> (چهار </a:t>
            </a:r>
            <a:r>
              <a:rPr lang="fa-IR" sz="2800" dirty="0" smtClean="0"/>
              <a:t>بيتي) </a:t>
            </a:r>
            <a:r>
              <a:rPr lang="fa-IR" sz="2800" dirty="0" smtClean="0"/>
              <a:t>و خط کنترل </a:t>
            </a:r>
            <a:r>
              <a:rPr lang="en-US" sz="2800" dirty="0" smtClean="0"/>
              <a:t>s</a:t>
            </a:r>
            <a:r>
              <a:rPr lang="fa-IR" sz="2800" dirty="0"/>
              <a:t>،</a:t>
            </a:r>
            <a:r>
              <a:rPr lang="fa-IR" sz="2800" dirty="0" smtClean="0"/>
              <a:t> </a:t>
            </a:r>
            <a:r>
              <a:rPr lang="en-US" sz="2800" dirty="0" smtClean="0"/>
              <a:t>s=0</a:t>
            </a:r>
            <a:r>
              <a:rPr lang="fa-IR" sz="2800" dirty="0" smtClean="0"/>
              <a:t> </a:t>
            </a:r>
            <a:r>
              <a:rPr lang="fa-IR" sz="2800" dirty="0" smtClean="0"/>
              <a:t>خروجي </a:t>
            </a:r>
            <a:r>
              <a:rPr lang="fa-IR" sz="2800" dirty="0" smtClean="0"/>
              <a:t>برابر </a:t>
            </a:r>
            <a:r>
              <a:rPr lang="en-US" sz="2800" dirty="0" smtClean="0"/>
              <a:t>a</a:t>
            </a:r>
            <a:r>
              <a:rPr lang="fa-IR" sz="2800" dirty="0" smtClean="0"/>
              <a:t> وگرنه </a:t>
            </a:r>
            <a:r>
              <a:rPr lang="en-US" sz="2800" dirty="0" smtClean="0"/>
              <a:t>b</a:t>
            </a:r>
            <a:r>
              <a:rPr lang="fa-IR" sz="2800" dirty="0" smtClean="0"/>
              <a:t>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l" rtl="0">
              <a:buNone/>
            </a:pP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Library </a:t>
            </a:r>
            <a:r>
              <a:rPr lang="en-US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ieee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  <a:p>
            <a:pPr marL="0" indent="0" algn="l" rtl="0">
              <a:buNone/>
            </a:pP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Use ieee.std_logic_1164.all;</a:t>
            </a:r>
          </a:p>
          <a:p>
            <a:pPr marL="0" indent="0" algn="l" rtl="0">
              <a:buNone/>
            </a:pPr>
            <a:r>
              <a:rPr lang="en-US" dirty="0" smtClean="0"/>
              <a:t>Entity mux is</a:t>
            </a:r>
          </a:p>
          <a:p>
            <a:pPr marL="0" indent="0" algn="l" rtl="0">
              <a:buNone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port( </a:t>
            </a:r>
            <a:r>
              <a:rPr lang="en-US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a,b:in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std_logic_vector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(3 </a:t>
            </a:r>
            <a:r>
              <a:rPr lang="en-US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downto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 0);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s: in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	c:out </a:t>
            </a:r>
            <a:r>
              <a:rPr lang="en-US" dirty="0" err="1"/>
              <a:t>std_logic_vector</a:t>
            </a:r>
            <a:r>
              <a:rPr lang="en-US" dirty="0"/>
              <a:t>(3 </a:t>
            </a:r>
            <a:r>
              <a:rPr lang="en-US" dirty="0" err="1"/>
              <a:t>downto</a:t>
            </a:r>
            <a:r>
              <a:rPr lang="en-US" dirty="0"/>
              <a:t> 0</a:t>
            </a:r>
            <a:r>
              <a:rPr lang="en-US" dirty="0" smtClean="0"/>
              <a:t>));</a:t>
            </a:r>
          </a:p>
          <a:p>
            <a:pPr marL="0" indent="0" algn="l" rtl="0">
              <a:buNone/>
            </a:pP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End;</a:t>
            </a:r>
          </a:p>
          <a:p>
            <a:pPr marL="0" indent="0" algn="l" rtl="0">
              <a:buNone/>
            </a:pPr>
            <a:r>
              <a:rPr lang="en-US" dirty="0" smtClean="0"/>
              <a:t>Architecture data of mux is</a:t>
            </a:r>
          </a:p>
          <a:p>
            <a:pPr marL="0" indent="0" algn="l" rtl="0">
              <a:buNone/>
            </a:pP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Begin</a:t>
            </a:r>
          </a:p>
          <a:p>
            <a:pPr marL="0" indent="0" algn="l" rtl="0">
              <a:buNone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c&lt;= a when s=‘0’ else b;</a:t>
            </a:r>
          </a:p>
          <a:p>
            <a:pPr marL="0" indent="0" algn="l" rtl="0">
              <a:buNone/>
            </a:pPr>
            <a:r>
              <a:rPr lang="en-US" dirty="0" smtClean="0"/>
              <a:t>End;</a:t>
            </a:r>
            <a:endParaRPr lang="en-US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 algn="l" rtl="0">
              <a:buNone/>
            </a:pP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809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تخصيص سيگنال </a:t>
            </a:r>
            <a:r>
              <a:rPr lang="fa-IR" dirty="0" smtClean="0"/>
              <a:t>با عبارت </a:t>
            </a:r>
            <a:r>
              <a:rPr lang="fa-IR" dirty="0" smtClean="0"/>
              <a:t>کلي </a:t>
            </a:r>
            <a:r>
              <a:rPr lang="en-US" dirty="0" smtClean="0"/>
              <a:t>others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sz="2000" dirty="0" smtClean="0"/>
              <a:t>اگر در </a:t>
            </a:r>
            <a:r>
              <a:rPr lang="fa-IR" sz="2000" dirty="0" smtClean="0"/>
              <a:t>يک </a:t>
            </a:r>
            <a:r>
              <a:rPr lang="fa-IR" sz="2000" dirty="0" smtClean="0"/>
              <a:t>طرح تعداد </a:t>
            </a:r>
            <a:r>
              <a:rPr lang="fa-IR" sz="2000" dirty="0" smtClean="0"/>
              <a:t>بيت هاي سيگنال </a:t>
            </a:r>
            <a:r>
              <a:rPr lang="fa-IR" sz="2000" dirty="0" smtClean="0"/>
              <a:t>نسبتا </a:t>
            </a:r>
            <a:r>
              <a:rPr lang="fa-IR" sz="2000" dirty="0" smtClean="0"/>
              <a:t>زياد </a:t>
            </a:r>
            <a:r>
              <a:rPr lang="fa-IR" sz="2000" dirty="0" smtClean="0"/>
              <a:t>باشد و </a:t>
            </a:r>
            <a:r>
              <a:rPr lang="fa-IR" sz="2000" dirty="0" smtClean="0"/>
              <a:t>بخواهيم </a:t>
            </a:r>
            <a:r>
              <a:rPr lang="fa-IR" sz="2000" dirty="0" smtClean="0"/>
              <a:t>به تمام </a:t>
            </a:r>
            <a:r>
              <a:rPr lang="fa-IR" sz="2000" dirty="0" smtClean="0"/>
              <a:t>يا تعدادي </a:t>
            </a:r>
            <a:r>
              <a:rPr lang="fa-IR" sz="2000" dirty="0" smtClean="0"/>
              <a:t>از </a:t>
            </a:r>
            <a:r>
              <a:rPr lang="fa-IR" sz="2000" dirty="0" smtClean="0"/>
              <a:t>بيت </a:t>
            </a:r>
            <a:r>
              <a:rPr lang="fa-IR" sz="2000" dirty="0" smtClean="0"/>
              <a:t>ها، </a:t>
            </a:r>
            <a:r>
              <a:rPr lang="fa-IR" sz="2000" dirty="0" smtClean="0"/>
              <a:t>يک </a:t>
            </a:r>
            <a:r>
              <a:rPr lang="fa-IR" sz="2000" dirty="0" smtClean="0"/>
              <a:t>مقدار </a:t>
            </a:r>
            <a:r>
              <a:rPr lang="fa-IR" sz="2000" dirty="0" smtClean="0"/>
              <a:t>تخصيص دهيم</a:t>
            </a:r>
            <a:r>
              <a:rPr lang="fa-IR" sz="2000" dirty="0" smtClean="0"/>
              <a:t>، از </a:t>
            </a:r>
            <a:r>
              <a:rPr lang="en-US" sz="2000" dirty="0" smtClean="0"/>
              <a:t>others</a:t>
            </a:r>
            <a:r>
              <a:rPr lang="fa-IR" sz="2000" dirty="0" smtClean="0"/>
              <a:t> استفاده </a:t>
            </a:r>
            <a:r>
              <a:rPr lang="fa-IR" sz="2000" dirty="0" smtClean="0"/>
              <a:t>مي‌کنيم</a:t>
            </a:r>
            <a:r>
              <a:rPr lang="fa-IR" sz="2000" dirty="0" smtClean="0"/>
              <a:t>.</a:t>
            </a:r>
          </a:p>
          <a:p>
            <a:pPr algn="just"/>
            <a:r>
              <a:rPr lang="fa-IR" sz="2000" dirty="0" smtClean="0"/>
              <a:t>مثال:</a:t>
            </a:r>
          </a:p>
          <a:p>
            <a:pPr marL="0" indent="0" algn="just" rtl="0">
              <a:buNone/>
            </a:pPr>
            <a:r>
              <a:rPr lang="en-US" sz="2000" dirty="0" smtClean="0"/>
              <a:t>Architecture RTL of example is</a:t>
            </a:r>
          </a:p>
          <a:p>
            <a:pPr marL="0" indent="0" algn="just" rtl="0">
              <a:buNone/>
            </a:pPr>
            <a:r>
              <a:rPr lang="en-US" sz="2000" dirty="0"/>
              <a:t>	</a:t>
            </a:r>
            <a:r>
              <a:rPr lang="en-US" sz="2000" dirty="0" smtClean="0"/>
              <a:t>signal </a:t>
            </a:r>
            <a:r>
              <a:rPr lang="en-US" sz="2000" dirty="0" err="1" smtClean="0"/>
              <a:t>a,b,c,f</a:t>
            </a:r>
            <a:r>
              <a:rPr lang="en-US" sz="2000" dirty="0" smtClean="0"/>
              <a:t> : </a:t>
            </a:r>
            <a:r>
              <a:rPr lang="en-US" sz="2000" dirty="0" err="1" smtClean="0"/>
              <a:t>std_logic_vector</a:t>
            </a:r>
            <a:r>
              <a:rPr lang="en-US" sz="2000" dirty="0" smtClean="0"/>
              <a:t>(7 </a:t>
            </a:r>
            <a:r>
              <a:rPr lang="en-US" sz="2000" dirty="0" err="1" smtClean="0"/>
              <a:t>downto</a:t>
            </a:r>
            <a:r>
              <a:rPr lang="en-US" sz="2000" dirty="0" smtClean="0"/>
              <a:t> 0);</a:t>
            </a:r>
          </a:p>
          <a:p>
            <a:pPr marL="0" indent="0" algn="just" rtl="0">
              <a:buNone/>
            </a:pPr>
            <a:r>
              <a:rPr lang="en-US" sz="2000" dirty="0" smtClean="0"/>
              <a:t>Begin</a:t>
            </a:r>
          </a:p>
          <a:p>
            <a:pPr marL="0" indent="0" algn="just" rtl="0">
              <a:buNone/>
            </a:pPr>
            <a:r>
              <a:rPr lang="en-US" sz="2000" dirty="0"/>
              <a:t>	</a:t>
            </a:r>
            <a:r>
              <a:rPr lang="en-US" sz="2000" dirty="0" smtClean="0"/>
              <a:t>a&lt;= </a:t>
            </a:r>
            <a:r>
              <a:rPr lang="en-US" sz="2000" dirty="0" smtClean="0">
                <a:solidFill>
                  <a:srgbClr val="FF0000"/>
                </a:solidFill>
              </a:rPr>
              <a:t>others</a:t>
            </a:r>
            <a:r>
              <a:rPr lang="en-US" sz="2000" dirty="0" smtClean="0"/>
              <a:t>=&gt;’0’;			--”00000000”</a:t>
            </a:r>
          </a:p>
          <a:p>
            <a:pPr marL="0" indent="0" algn="just" rtl="0">
              <a:buNone/>
            </a:pPr>
            <a:r>
              <a:rPr lang="en-US" sz="2000" dirty="0"/>
              <a:t>	</a:t>
            </a:r>
            <a:r>
              <a:rPr lang="en-US" sz="2000" dirty="0" smtClean="0"/>
              <a:t>b&lt;=(1=&gt;’1’, 3=&gt;’1’, </a:t>
            </a:r>
            <a:r>
              <a:rPr lang="en-US" sz="2000" dirty="0" smtClean="0">
                <a:solidFill>
                  <a:srgbClr val="FF0000"/>
                </a:solidFill>
              </a:rPr>
              <a:t>others</a:t>
            </a:r>
            <a:r>
              <a:rPr lang="en-US" sz="2000" dirty="0" smtClean="0"/>
              <a:t>=&gt;’0’);</a:t>
            </a:r>
            <a:r>
              <a:rPr lang="en-US" sz="2000" dirty="0"/>
              <a:t> </a:t>
            </a:r>
            <a:r>
              <a:rPr lang="en-US" sz="2000" dirty="0" smtClean="0"/>
              <a:t>   	--”00001010”</a:t>
            </a:r>
          </a:p>
          <a:p>
            <a:pPr marL="0" indent="0" algn="just" rtl="0">
              <a:buNone/>
            </a:pPr>
            <a:r>
              <a:rPr lang="en-US" sz="2000" dirty="0" smtClean="0"/>
              <a:t>	f&lt;=a  when </a:t>
            </a:r>
            <a:r>
              <a:rPr lang="en-US" sz="2000" dirty="0" err="1" smtClean="0"/>
              <a:t>sel</a:t>
            </a:r>
            <a:r>
              <a:rPr lang="en-US" sz="2000" dirty="0" smtClean="0"/>
              <a:t>=“00” else</a:t>
            </a:r>
          </a:p>
          <a:p>
            <a:pPr marL="0" indent="0" algn="just" rtl="0">
              <a:buNone/>
            </a:pPr>
            <a:r>
              <a:rPr lang="en-US" sz="2000" dirty="0"/>
              <a:t>	 </a:t>
            </a:r>
            <a:r>
              <a:rPr lang="en-US" sz="2000" dirty="0" smtClean="0"/>
              <a:t>      b  when </a:t>
            </a:r>
            <a:r>
              <a:rPr lang="en-US" sz="2000" dirty="0" smtClean="0">
                <a:solidFill>
                  <a:srgbClr val="FF0000"/>
                </a:solidFill>
              </a:rPr>
              <a:t>others</a:t>
            </a:r>
            <a:r>
              <a:rPr lang="en-US" sz="2000" dirty="0" smtClean="0"/>
              <a:t>;</a:t>
            </a:r>
          </a:p>
          <a:p>
            <a:pPr marL="0" indent="0" algn="just" rtl="0">
              <a:buNone/>
            </a:pPr>
            <a:r>
              <a:rPr lang="en-US" sz="2000" dirty="0" smtClean="0"/>
              <a:t>End;</a:t>
            </a:r>
          </a:p>
          <a:p>
            <a:pPr marL="0" indent="0" algn="just">
              <a:buNone/>
            </a:pPr>
            <a:r>
              <a:rPr lang="fa-IR" sz="2000" dirty="0" smtClean="0"/>
              <a:t>-اگر </a:t>
            </a:r>
            <a:r>
              <a:rPr lang="en-US" sz="2000" dirty="0" err="1" smtClean="0"/>
              <a:t>sel</a:t>
            </a:r>
            <a:r>
              <a:rPr lang="en-US" sz="2000" dirty="0" smtClean="0"/>
              <a:t>=“00”</a:t>
            </a:r>
            <a:r>
              <a:rPr lang="fa-IR" sz="2000" dirty="0" smtClean="0"/>
              <a:t>، </a:t>
            </a:r>
            <a:r>
              <a:rPr lang="en-US" sz="2000" dirty="0" smtClean="0"/>
              <a:t>f</a:t>
            </a:r>
            <a:r>
              <a:rPr lang="fa-IR" sz="2000" dirty="0" smtClean="0"/>
              <a:t> مقدار </a:t>
            </a:r>
            <a:r>
              <a:rPr lang="en-US" sz="2000" dirty="0" smtClean="0"/>
              <a:t>a</a:t>
            </a:r>
            <a:r>
              <a:rPr lang="fa-IR" sz="2000" dirty="0" smtClean="0"/>
              <a:t> را </a:t>
            </a:r>
            <a:r>
              <a:rPr lang="fa-IR" sz="2000" dirty="0" smtClean="0"/>
              <a:t>مي‌گيرد </a:t>
            </a:r>
            <a:r>
              <a:rPr lang="fa-IR" sz="2000" dirty="0" smtClean="0"/>
              <a:t>در </a:t>
            </a:r>
            <a:r>
              <a:rPr lang="fa-IR" sz="2000" dirty="0" smtClean="0"/>
              <a:t>غير اينصورت </a:t>
            </a:r>
            <a:r>
              <a:rPr lang="fa-IR" sz="2000" dirty="0" smtClean="0"/>
              <a:t>مقدار </a:t>
            </a:r>
            <a:r>
              <a:rPr lang="en-US" sz="2000" dirty="0" smtClean="0"/>
              <a:t>b</a:t>
            </a:r>
            <a:r>
              <a:rPr lang="fa-IR" sz="2000" dirty="0" smtClean="0"/>
              <a:t> را </a:t>
            </a:r>
            <a:r>
              <a:rPr lang="fa-IR" sz="2000" dirty="0" smtClean="0"/>
              <a:t>مي‌گيرد</a:t>
            </a:r>
            <a:r>
              <a:rPr lang="fa-IR" sz="2000" dirty="0" smtClean="0"/>
              <a:t>.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382527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عملگرها در </a:t>
            </a:r>
            <a:r>
              <a:rPr lang="en-US" dirty="0" smtClean="0"/>
              <a:t>VHDL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a-IR" dirty="0" smtClean="0">
                <a:cs typeface="B Nazanin" panose="00000400000000000000" pitchFamily="2" charset="-78"/>
              </a:rPr>
              <a:t>الف: </a:t>
            </a:r>
            <a:r>
              <a:rPr lang="fa-IR" dirty="0" smtClean="0">
                <a:cs typeface="B Nazanin" panose="00000400000000000000" pitchFamily="2" charset="-78"/>
              </a:rPr>
              <a:t>عملگرهاي </a:t>
            </a:r>
            <a:r>
              <a:rPr lang="en-US" dirty="0" smtClean="0">
                <a:cs typeface="B Nazanin" panose="00000400000000000000" pitchFamily="2" charset="-78"/>
              </a:rPr>
              <a:t>NOT</a:t>
            </a:r>
            <a:r>
              <a:rPr lang="fa-IR" dirty="0" smtClean="0">
                <a:cs typeface="B Nazanin" panose="00000400000000000000" pitchFamily="2" charset="-78"/>
              </a:rPr>
              <a:t> و </a:t>
            </a:r>
            <a:r>
              <a:rPr lang="en-US" dirty="0" smtClean="0">
                <a:cs typeface="B Nazanin" panose="00000400000000000000" pitchFamily="2" charset="-78"/>
              </a:rPr>
              <a:t>abs</a:t>
            </a:r>
            <a:r>
              <a:rPr lang="fa-IR" dirty="0" smtClean="0">
                <a:cs typeface="B Nazanin" panose="00000400000000000000" pitchFamily="2" charset="-78"/>
              </a:rPr>
              <a:t> و توان (</a:t>
            </a:r>
            <a:r>
              <a:rPr lang="en-US" dirty="0" smtClean="0">
                <a:cs typeface="B Nazanin" panose="00000400000000000000" pitchFamily="2" charset="-78"/>
              </a:rPr>
              <a:t>**</a:t>
            </a:r>
            <a:r>
              <a:rPr lang="fa-IR" dirty="0" smtClean="0">
                <a:cs typeface="B Nazanin" panose="00000400000000000000" pitchFamily="2" charset="-78"/>
              </a:rPr>
              <a:t>)</a:t>
            </a:r>
          </a:p>
          <a:p>
            <a:pPr marL="0" indent="0">
              <a:buNone/>
            </a:pPr>
            <a:r>
              <a:rPr lang="fa-IR" dirty="0" smtClean="0">
                <a:cs typeface="B Nazanin" panose="00000400000000000000" pitchFamily="2" charset="-78"/>
              </a:rPr>
              <a:t>ب: </a:t>
            </a:r>
            <a:r>
              <a:rPr lang="fa-IR" dirty="0" smtClean="0">
                <a:cs typeface="B Nazanin" panose="00000400000000000000" pitchFamily="2" charset="-78"/>
              </a:rPr>
              <a:t>عملگرهاي </a:t>
            </a:r>
            <a:r>
              <a:rPr lang="en-US" dirty="0" smtClean="0">
                <a:cs typeface="B Nazanin" panose="00000400000000000000" pitchFamily="2" charset="-78"/>
              </a:rPr>
              <a:t>rem</a:t>
            </a:r>
            <a:r>
              <a:rPr lang="fa-IR" dirty="0" smtClean="0">
                <a:cs typeface="B Nazanin" panose="00000400000000000000" pitchFamily="2" charset="-78"/>
              </a:rPr>
              <a:t>، </a:t>
            </a:r>
            <a:r>
              <a:rPr lang="en-US" dirty="0" smtClean="0">
                <a:cs typeface="B Nazanin" panose="00000400000000000000" pitchFamily="2" charset="-78"/>
              </a:rPr>
              <a:t>mod</a:t>
            </a:r>
            <a:r>
              <a:rPr lang="fa-IR" dirty="0" smtClean="0">
                <a:cs typeface="B Nazanin" panose="00000400000000000000" pitchFamily="2" charset="-78"/>
              </a:rPr>
              <a:t>، / (</a:t>
            </a:r>
            <a:r>
              <a:rPr lang="fa-IR" dirty="0" smtClean="0">
                <a:cs typeface="B Nazanin" panose="00000400000000000000" pitchFamily="2" charset="-78"/>
              </a:rPr>
              <a:t>تقسيم</a:t>
            </a:r>
            <a:r>
              <a:rPr lang="fa-IR" dirty="0" smtClean="0">
                <a:cs typeface="B Nazanin" panose="00000400000000000000" pitchFamily="2" charset="-78"/>
              </a:rPr>
              <a:t>) و * (ضرب)</a:t>
            </a:r>
          </a:p>
          <a:p>
            <a:pPr marL="0" indent="0">
              <a:buNone/>
            </a:pPr>
            <a:r>
              <a:rPr lang="fa-IR" dirty="0" smtClean="0">
                <a:cs typeface="B Nazanin" panose="00000400000000000000" pitchFamily="2" charset="-78"/>
              </a:rPr>
              <a:t>ج: </a:t>
            </a:r>
            <a:r>
              <a:rPr lang="fa-IR" dirty="0" smtClean="0">
                <a:cs typeface="B Nazanin" panose="00000400000000000000" pitchFamily="2" charset="-78"/>
              </a:rPr>
              <a:t>عملگرهاي </a:t>
            </a:r>
            <a:r>
              <a:rPr lang="fa-IR" dirty="0" smtClean="0">
                <a:cs typeface="B Nazanin" panose="00000400000000000000" pitchFamily="2" charset="-78"/>
              </a:rPr>
              <a:t>(</a:t>
            </a:r>
            <a:r>
              <a:rPr lang="fa-IR" dirty="0" smtClean="0">
                <a:cs typeface="B Nazanin" panose="00000400000000000000" pitchFamily="2" charset="-78"/>
              </a:rPr>
              <a:t>چسبانيدن</a:t>
            </a:r>
            <a:r>
              <a:rPr lang="fa-IR" dirty="0" smtClean="0">
                <a:cs typeface="B Nazanin" panose="00000400000000000000" pitchFamily="2" charset="-78"/>
              </a:rPr>
              <a:t>) </a:t>
            </a:r>
            <a:r>
              <a:rPr lang="en-US" dirty="0" smtClean="0">
                <a:cs typeface="B Nazanin" panose="00000400000000000000" pitchFamily="2" charset="-78"/>
              </a:rPr>
              <a:t>&amp;</a:t>
            </a:r>
            <a:r>
              <a:rPr lang="fa-IR" dirty="0" smtClean="0">
                <a:cs typeface="B Nazanin" panose="00000400000000000000" pitchFamily="2" charset="-78"/>
              </a:rPr>
              <a:t>، </a:t>
            </a:r>
            <a:r>
              <a:rPr lang="fa-IR" dirty="0" smtClean="0">
                <a:cs typeface="B Nazanin" panose="00000400000000000000" pitchFamily="2" charset="-78"/>
              </a:rPr>
              <a:t>تفريق </a:t>
            </a:r>
            <a:r>
              <a:rPr lang="fa-IR" dirty="0" smtClean="0">
                <a:cs typeface="B Nazanin" panose="00000400000000000000" pitchFamily="2" charset="-78"/>
              </a:rPr>
              <a:t>(-) و جمع (+)</a:t>
            </a:r>
          </a:p>
          <a:p>
            <a:pPr marL="0" indent="0">
              <a:buNone/>
            </a:pPr>
            <a:r>
              <a:rPr lang="fa-IR" dirty="0" smtClean="0">
                <a:cs typeface="B Nazanin" panose="00000400000000000000" pitchFamily="2" charset="-78"/>
              </a:rPr>
              <a:t>د: </a:t>
            </a:r>
            <a:r>
              <a:rPr lang="fa-IR" dirty="0" smtClean="0">
                <a:cs typeface="B Nazanin" panose="00000400000000000000" pitchFamily="2" charset="-78"/>
              </a:rPr>
              <a:t>عملگرهاي مقايسه‌اي </a:t>
            </a:r>
            <a:r>
              <a:rPr lang="en-US" dirty="0" smtClean="0">
                <a:cs typeface="B Nazanin" panose="00000400000000000000" pitchFamily="2" charset="-78"/>
              </a:rPr>
              <a:t>&gt;=</a:t>
            </a:r>
            <a:r>
              <a:rPr lang="fa-IR" dirty="0" smtClean="0">
                <a:cs typeface="B Nazanin" panose="00000400000000000000" pitchFamily="2" charset="-78"/>
              </a:rPr>
              <a:t>، </a:t>
            </a:r>
            <a:r>
              <a:rPr lang="en-US" dirty="0" smtClean="0">
                <a:cs typeface="B Nazanin" panose="00000400000000000000" pitchFamily="2" charset="-78"/>
              </a:rPr>
              <a:t>&gt;</a:t>
            </a:r>
            <a:r>
              <a:rPr lang="fa-IR" dirty="0" smtClean="0">
                <a:cs typeface="B Nazanin" panose="00000400000000000000" pitchFamily="2" charset="-78"/>
              </a:rPr>
              <a:t>، </a:t>
            </a:r>
            <a:r>
              <a:rPr lang="en-US" dirty="0" smtClean="0">
                <a:cs typeface="B Nazanin" panose="00000400000000000000" pitchFamily="2" charset="-78"/>
              </a:rPr>
              <a:t>&lt;=</a:t>
            </a:r>
            <a:r>
              <a:rPr lang="fa-IR" dirty="0" smtClean="0">
                <a:cs typeface="B Nazanin" panose="00000400000000000000" pitchFamily="2" charset="-78"/>
              </a:rPr>
              <a:t>، </a:t>
            </a:r>
            <a:r>
              <a:rPr lang="en-US" dirty="0" smtClean="0">
                <a:cs typeface="B Nazanin" panose="00000400000000000000" pitchFamily="2" charset="-78"/>
              </a:rPr>
              <a:t>&lt;</a:t>
            </a:r>
            <a:r>
              <a:rPr lang="fa-IR" dirty="0" smtClean="0">
                <a:cs typeface="B Nazanin" panose="00000400000000000000" pitchFamily="2" charset="-78"/>
              </a:rPr>
              <a:t>، </a:t>
            </a:r>
            <a:r>
              <a:rPr lang="en-US" dirty="0" smtClean="0">
                <a:cs typeface="B Nazanin" panose="00000400000000000000" pitchFamily="2" charset="-78"/>
              </a:rPr>
              <a:t>/=</a:t>
            </a:r>
            <a:r>
              <a:rPr lang="fa-IR" dirty="0" smtClean="0">
                <a:cs typeface="B Nazanin" panose="00000400000000000000" pitchFamily="2" charset="-78"/>
              </a:rPr>
              <a:t> و </a:t>
            </a:r>
            <a:r>
              <a:rPr lang="en-US" dirty="0" smtClean="0">
                <a:cs typeface="B Nazanin" panose="00000400000000000000" pitchFamily="2" charset="-78"/>
              </a:rPr>
              <a:t>=</a:t>
            </a:r>
          </a:p>
          <a:p>
            <a:pPr marL="0" indent="0">
              <a:buNone/>
            </a:pPr>
            <a:r>
              <a:rPr lang="fa-IR" dirty="0" smtClean="0">
                <a:cs typeface="B Nazanin" panose="00000400000000000000" pitchFamily="2" charset="-78"/>
              </a:rPr>
              <a:t>ه: </a:t>
            </a:r>
            <a:r>
              <a:rPr lang="fa-IR" dirty="0" smtClean="0">
                <a:cs typeface="B Nazanin" panose="00000400000000000000" pitchFamily="2" charset="-78"/>
              </a:rPr>
              <a:t>عملگرهاي منطقي: </a:t>
            </a:r>
            <a:r>
              <a:rPr lang="en-US" dirty="0" smtClean="0">
                <a:cs typeface="B Nazanin" panose="00000400000000000000" pitchFamily="2" charset="-78"/>
              </a:rPr>
              <a:t>XNOR</a:t>
            </a:r>
            <a:r>
              <a:rPr lang="fa-IR" dirty="0" smtClean="0">
                <a:cs typeface="B Nazanin" panose="00000400000000000000" pitchFamily="2" charset="-78"/>
              </a:rPr>
              <a:t>، </a:t>
            </a:r>
            <a:r>
              <a:rPr lang="en-US" dirty="0" smtClean="0">
                <a:cs typeface="B Nazanin" panose="00000400000000000000" pitchFamily="2" charset="-78"/>
              </a:rPr>
              <a:t>XOR</a:t>
            </a:r>
            <a:r>
              <a:rPr lang="fa-IR" dirty="0" smtClean="0">
                <a:cs typeface="B Nazanin" panose="00000400000000000000" pitchFamily="2" charset="-78"/>
              </a:rPr>
              <a:t>، </a:t>
            </a:r>
            <a:r>
              <a:rPr lang="en-US" dirty="0" smtClean="0">
                <a:cs typeface="B Nazanin" panose="00000400000000000000" pitchFamily="2" charset="-78"/>
              </a:rPr>
              <a:t>NOR</a:t>
            </a:r>
            <a:r>
              <a:rPr lang="fa-IR" dirty="0" smtClean="0">
                <a:cs typeface="B Nazanin" panose="00000400000000000000" pitchFamily="2" charset="-78"/>
              </a:rPr>
              <a:t>، </a:t>
            </a:r>
            <a:r>
              <a:rPr lang="en-US" dirty="0" smtClean="0">
                <a:cs typeface="B Nazanin" panose="00000400000000000000" pitchFamily="2" charset="-78"/>
              </a:rPr>
              <a:t>NAND</a:t>
            </a:r>
            <a:r>
              <a:rPr lang="fa-IR" dirty="0" smtClean="0">
                <a:cs typeface="B Nazanin" panose="00000400000000000000" pitchFamily="2" charset="-78"/>
              </a:rPr>
              <a:t>،</a:t>
            </a:r>
            <a:r>
              <a:rPr lang="en-US" dirty="0" smtClean="0">
                <a:cs typeface="B Nazanin" panose="00000400000000000000" pitchFamily="2" charset="-78"/>
              </a:rPr>
              <a:t> OR</a:t>
            </a:r>
            <a:r>
              <a:rPr lang="fa-IR" dirty="0" smtClean="0">
                <a:cs typeface="B Nazanin" panose="00000400000000000000" pitchFamily="2" charset="-78"/>
              </a:rPr>
              <a:t> و </a:t>
            </a:r>
            <a:r>
              <a:rPr lang="en-US" dirty="0" smtClean="0">
                <a:cs typeface="B Nazanin" panose="00000400000000000000" pitchFamily="2" charset="-78"/>
              </a:rPr>
              <a:t>AND</a:t>
            </a:r>
            <a:endParaRPr lang="fa-IR" dirty="0" smtClean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dirty="0" smtClean="0">
                <a:cs typeface="B Nazanin" panose="00000400000000000000" pitchFamily="2" charset="-78"/>
              </a:rPr>
              <a:t>و: عملگر علامت: </a:t>
            </a:r>
            <a:r>
              <a:rPr lang="fa-IR" dirty="0" smtClean="0">
                <a:cs typeface="B Nazanin" panose="00000400000000000000" pitchFamily="2" charset="-78"/>
              </a:rPr>
              <a:t>براي </a:t>
            </a:r>
            <a:r>
              <a:rPr lang="fa-IR" dirty="0" smtClean="0">
                <a:cs typeface="B Nazanin" panose="00000400000000000000" pitchFamily="2" charset="-78"/>
              </a:rPr>
              <a:t>مشخص کردن علامت مثبت (+) </a:t>
            </a:r>
            <a:r>
              <a:rPr lang="fa-IR" dirty="0" smtClean="0">
                <a:cs typeface="B Nazanin" panose="00000400000000000000" pitchFamily="2" charset="-78"/>
              </a:rPr>
              <a:t>يا منفي </a:t>
            </a:r>
            <a:r>
              <a:rPr lang="fa-IR" dirty="0" smtClean="0">
                <a:cs typeface="B Nazanin" panose="00000400000000000000" pitchFamily="2" charset="-78"/>
              </a:rPr>
              <a:t>(-) اعداد </a:t>
            </a:r>
            <a:r>
              <a:rPr lang="fa-IR" dirty="0" smtClean="0">
                <a:cs typeface="B Nazanin" panose="00000400000000000000" pitchFamily="2" charset="-78"/>
              </a:rPr>
              <a:t>صحيح </a:t>
            </a:r>
            <a:r>
              <a:rPr lang="fa-IR" dirty="0" smtClean="0">
                <a:cs typeface="B Nazanin" panose="00000400000000000000" pitchFamily="2" charset="-78"/>
              </a:rPr>
              <a:t>استفاده </a:t>
            </a:r>
            <a:r>
              <a:rPr lang="fa-IR" dirty="0" smtClean="0">
                <a:cs typeface="B Nazanin" panose="00000400000000000000" pitchFamily="2" charset="-78"/>
              </a:rPr>
              <a:t>مي </a:t>
            </a:r>
            <a:r>
              <a:rPr lang="fa-IR" dirty="0" smtClean="0">
                <a:cs typeface="B Nazanin" panose="00000400000000000000" pitchFamily="2" charset="-78"/>
              </a:rPr>
              <a:t>شود.</a:t>
            </a:r>
          </a:p>
          <a:p>
            <a:pPr marL="0" indent="0">
              <a:buNone/>
            </a:pPr>
            <a:r>
              <a:rPr lang="fa-IR" dirty="0" smtClean="0">
                <a:solidFill>
                  <a:schemeClr val="tx2"/>
                </a:solidFill>
                <a:cs typeface="B Nazanin" panose="00000400000000000000" pitchFamily="2" charset="-78"/>
              </a:rPr>
              <a:t>- </a:t>
            </a:r>
            <a:r>
              <a:rPr lang="fa-IR" dirty="0" smtClean="0">
                <a:solidFill>
                  <a:schemeClr val="tx2"/>
                </a:solidFill>
                <a:cs typeface="B Nazanin" panose="00000400000000000000" pitchFamily="2" charset="-78"/>
              </a:rPr>
              <a:t>اولويت </a:t>
            </a:r>
            <a:r>
              <a:rPr lang="fa-IR" dirty="0" smtClean="0">
                <a:solidFill>
                  <a:schemeClr val="tx2"/>
                </a:solidFill>
                <a:cs typeface="B Nazanin" panose="00000400000000000000" pitchFamily="2" charset="-78"/>
              </a:rPr>
              <a:t>عملگرها از بالا به </a:t>
            </a:r>
            <a:r>
              <a:rPr lang="fa-IR" dirty="0" smtClean="0">
                <a:solidFill>
                  <a:schemeClr val="tx2"/>
                </a:solidFill>
                <a:cs typeface="B Nazanin" panose="00000400000000000000" pitchFamily="2" charset="-78"/>
              </a:rPr>
              <a:t>پايين </a:t>
            </a:r>
            <a:r>
              <a:rPr lang="fa-IR" dirty="0" smtClean="0">
                <a:solidFill>
                  <a:schemeClr val="tx2"/>
                </a:solidFill>
                <a:cs typeface="B Nazanin" panose="00000400000000000000" pitchFamily="2" charset="-78"/>
              </a:rPr>
              <a:t>و در هر سطر از چپ به راست </a:t>
            </a:r>
            <a:r>
              <a:rPr lang="fa-IR" sz="1200" dirty="0" smtClean="0">
                <a:solidFill>
                  <a:schemeClr val="tx2"/>
                </a:solidFill>
                <a:cs typeface="B Nazanin" panose="00000400000000000000" pitchFamily="2" charset="-78"/>
              </a:rPr>
              <a:t>(توان </a:t>
            </a:r>
            <a:r>
              <a:rPr lang="fa-IR" sz="1200" dirty="0" smtClean="0">
                <a:solidFill>
                  <a:schemeClr val="tx2"/>
                </a:solidFill>
                <a:cs typeface="B Nazanin" panose="00000400000000000000" pitchFamily="2" charset="-78"/>
              </a:rPr>
              <a:t>بيشتر </a:t>
            </a:r>
            <a:r>
              <a:rPr lang="fa-IR" sz="1200" dirty="0" smtClean="0">
                <a:solidFill>
                  <a:schemeClr val="tx2"/>
                </a:solidFill>
                <a:cs typeface="B Nazanin" panose="00000400000000000000" pitchFamily="2" charset="-78"/>
              </a:rPr>
              <a:t>از قدرمطلق)</a:t>
            </a:r>
            <a:endParaRPr lang="en-US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064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عملگرهاي منطقي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/>
            <a:r>
              <a:rPr lang="en-US" dirty="0">
                <a:cs typeface="B Mitra" panose="00000400000000000000" pitchFamily="2" charset="-78"/>
              </a:rPr>
              <a:t>XNOR</a:t>
            </a:r>
            <a:r>
              <a:rPr lang="fa-IR" dirty="0">
                <a:cs typeface="B Mitra" panose="00000400000000000000" pitchFamily="2" charset="-78"/>
              </a:rPr>
              <a:t>، </a:t>
            </a:r>
            <a:r>
              <a:rPr lang="en-US" dirty="0">
                <a:cs typeface="B Mitra" panose="00000400000000000000" pitchFamily="2" charset="-78"/>
              </a:rPr>
              <a:t>XOR</a:t>
            </a:r>
            <a:r>
              <a:rPr lang="fa-IR" dirty="0">
                <a:cs typeface="B Mitra" panose="00000400000000000000" pitchFamily="2" charset="-78"/>
              </a:rPr>
              <a:t>، </a:t>
            </a:r>
            <a:r>
              <a:rPr lang="en-US" dirty="0">
                <a:cs typeface="B Mitra" panose="00000400000000000000" pitchFamily="2" charset="-78"/>
              </a:rPr>
              <a:t>NOR</a:t>
            </a:r>
            <a:r>
              <a:rPr lang="fa-IR" dirty="0">
                <a:cs typeface="B Mitra" panose="00000400000000000000" pitchFamily="2" charset="-78"/>
              </a:rPr>
              <a:t>، </a:t>
            </a:r>
            <a:r>
              <a:rPr lang="en-US" dirty="0">
                <a:cs typeface="B Mitra" panose="00000400000000000000" pitchFamily="2" charset="-78"/>
              </a:rPr>
              <a:t>NAND</a:t>
            </a:r>
            <a:r>
              <a:rPr lang="fa-IR" dirty="0">
                <a:cs typeface="B Mitra" panose="00000400000000000000" pitchFamily="2" charset="-78"/>
              </a:rPr>
              <a:t>،</a:t>
            </a:r>
            <a:r>
              <a:rPr lang="en-US" dirty="0">
                <a:cs typeface="B Mitra" panose="00000400000000000000" pitchFamily="2" charset="-78"/>
              </a:rPr>
              <a:t> OR</a:t>
            </a:r>
            <a:r>
              <a:rPr lang="fa-IR" dirty="0">
                <a:cs typeface="B Mitra" panose="00000400000000000000" pitchFamily="2" charset="-78"/>
              </a:rPr>
              <a:t> و </a:t>
            </a:r>
            <a:r>
              <a:rPr lang="en-US" dirty="0" smtClean="0">
                <a:cs typeface="B Mitra" panose="00000400000000000000" pitchFamily="2" charset="-78"/>
              </a:rPr>
              <a:t>AND</a:t>
            </a:r>
            <a:endParaRPr lang="fa-IR" dirty="0" smtClean="0">
              <a:cs typeface="B Mitra" panose="00000400000000000000" pitchFamily="2" charset="-78"/>
            </a:endParaRPr>
          </a:p>
          <a:p>
            <a:endParaRPr lang="fa-IR" sz="3200" dirty="0" smtClean="0">
              <a:cs typeface="B Mitra" panose="00000400000000000000" pitchFamily="2" charset="-78"/>
            </a:endParaRPr>
          </a:p>
          <a:p>
            <a:r>
              <a:rPr lang="fa-IR" sz="3200" dirty="0" smtClean="0">
                <a:cs typeface="B Mitra" panose="00000400000000000000" pitchFamily="2" charset="-78"/>
              </a:rPr>
              <a:t>اين </a:t>
            </a:r>
            <a:r>
              <a:rPr lang="fa-IR" sz="3200" dirty="0" smtClean="0">
                <a:cs typeface="B Mitra" panose="00000400000000000000" pitchFamily="2" charset="-78"/>
              </a:rPr>
              <a:t>عملگرها </a:t>
            </a:r>
            <a:r>
              <a:rPr lang="fa-IR" sz="3200" dirty="0" smtClean="0">
                <a:cs typeface="B Mitra" panose="00000400000000000000" pitchFamily="2" charset="-78"/>
              </a:rPr>
              <a:t>براي عمليات روي سيگنال‌هاي </a:t>
            </a:r>
            <a:r>
              <a:rPr lang="fa-IR" sz="3200" dirty="0" smtClean="0">
                <a:cs typeface="B Mitra" panose="00000400000000000000" pitchFamily="2" charset="-78"/>
              </a:rPr>
              <a:t>نوع </a:t>
            </a:r>
            <a:r>
              <a:rPr lang="en-US" sz="3200" dirty="0" smtClean="0">
                <a:cs typeface="B Mitra" panose="00000400000000000000" pitchFamily="2" charset="-78"/>
              </a:rPr>
              <a:t>bit</a:t>
            </a:r>
            <a:r>
              <a:rPr lang="fa-IR" sz="3200" dirty="0" smtClean="0">
                <a:cs typeface="B Mitra" panose="00000400000000000000" pitchFamily="2" charset="-78"/>
              </a:rPr>
              <a:t>، </a:t>
            </a:r>
            <a:r>
              <a:rPr lang="en-US" sz="3200" dirty="0" err="1" smtClean="0">
                <a:cs typeface="B Mitra" panose="00000400000000000000" pitchFamily="2" charset="-78"/>
              </a:rPr>
              <a:t>bit_vector</a:t>
            </a:r>
            <a:r>
              <a:rPr lang="fa-IR" sz="3200" dirty="0">
                <a:cs typeface="B Mitra" panose="00000400000000000000" pitchFamily="2" charset="-78"/>
              </a:rPr>
              <a:t> </a:t>
            </a:r>
            <a:r>
              <a:rPr lang="fa-IR" sz="3200" dirty="0" smtClean="0">
                <a:cs typeface="B Mitra" panose="00000400000000000000" pitchFamily="2" charset="-78"/>
              </a:rPr>
              <a:t>يا </a:t>
            </a:r>
            <a:r>
              <a:rPr lang="en-US" sz="3200" dirty="0" err="1" smtClean="0">
                <a:cs typeface="B Mitra" panose="00000400000000000000" pitchFamily="2" charset="-78"/>
              </a:rPr>
              <a:t>std_logic</a:t>
            </a:r>
            <a:r>
              <a:rPr lang="fa-IR" sz="3200" dirty="0" smtClean="0">
                <a:cs typeface="B Mitra" panose="00000400000000000000" pitchFamily="2" charset="-78"/>
              </a:rPr>
              <a:t>، </a:t>
            </a:r>
            <a:r>
              <a:rPr lang="en-US" sz="3200" dirty="0" err="1" smtClean="0">
                <a:cs typeface="B Mitra" panose="00000400000000000000" pitchFamily="2" charset="-78"/>
              </a:rPr>
              <a:t>std_logic_vector</a:t>
            </a:r>
            <a:r>
              <a:rPr lang="fa-IR" sz="3200" dirty="0" smtClean="0">
                <a:cs typeface="B Mitra" panose="00000400000000000000" pitchFamily="2" charset="-78"/>
              </a:rPr>
              <a:t> و </a:t>
            </a:r>
            <a:r>
              <a:rPr lang="en-US" sz="3200" dirty="0" err="1" smtClean="0">
                <a:cs typeface="B Mitra" panose="00000400000000000000" pitchFamily="2" charset="-78"/>
              </a:rPr>
              <a:t>boolean</a:t>
            </a:r>
            <a:r>
              <a:rPr lang="fa-IR" sz="3200" dirty="0" smtClean="0">
                <a:cs typeface="B Mitra" panose="00000400000000000000" pitchFamily="2" charset="-78"/>
              </a:rPr>
              <a:t> استفاده </a:t>
            </a:r>
            <a:r>
              <a:rPr lang="fa-IR" sz="3200" dirty="0" smtClean="0">
                <a:cs typeface="B Mitra" panose="00000400000000000000" pitchFamily="2" charset="-78"/>
              </a:rPr>
              <a:t>مي‌شوند</a:t>
            </a:r>
            <a:r>
              <a:rPr lang="fa-IR" sz="3200" dirty="0" smtClean="0">
                <a:cs typeface="B Mitra" panose="00000400000000000000" pitchFamily="2" charset="-78"/>
              </a:rPr>
              <a:t>.</a:t>
            </a:r>
          </a:p>
          <a:p>
            <a:endParaRPr lang="fa-IR" sz="3200" dirty="0">
              <a:cs typeface="B Mitra" panose="00000400000000000000" pitchFamily="2" charset="-78"/>
            </a:endParaRPr>
          </a:p>
          <a:p>
            <a:r>
              <a:rPr lang="fa-IR" dirty="0" smtClean="0">
                <a:cs typeface="B Mitra" panose="00000400000000000000" pitchFamily="2" charset="-78"/>
              </a:rPr>
              <a:t>براي سيگنالهاي </a:t>
            </a:r>
            <a:r>
              <a:rPr lang="en-US" dirty="0" err="1" smtClean="0">
                <a:cs typeface="B Mitra" panose="00000400000000000000" pitchFamily="2" charset="-78"/>
              </a:rPr>
              <a:t>bit_vector</a:t>
            </a:r>
            <a:r>
              <a:rPr lang="fa-IR" dirty="0" smtClean="0">
                <a:cs typeface="B Mitra" panose="00000400000000000000" pitchFamily="2" charset="-78"/>
              </a:rPr>
              <a:t> و </a:t>
            </a:r>
            <a:r>
              <a:rPr lang="en-US" dirty="0" err="1" smtClean="0">
                <a:cs typeface="B Mitra" panose="00000400000000000000" pitchFamily="2" charset="-78"/>
              </a:rPr>
              <a:t>std_logic_vector</a:t>
            </a:r>
            <a:r>
              <a:rPr lang="fa-IR" dirty="0" smtClean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عمليات منطقي </a:t>
            </a:r>
            <a:r>
              <a:rPr lang="fa-IR" dirty="0" smtClean="0">
                <a:cs typeface="B Mitra" panose="00000400000000000000" pitchFamily="2" charset="-78"/>
              </a:rPr>
              <a:t>بر </a:t>
            </a:r>
            <a:r>
              <a:rPr lang="fa-IR" dirty="0" smtClean="0">
                <a:cs typeface="B Mitra" panose="00000400000000000000" pitchFamily="2" charset="-78"/>
              </a:rPr>
              <a:t>روي </a:t>
            </a:r>
            <a:r>
              <a:rPr lang="fa-IR" dirty="0" smtClean="0">
                <a:cs typeface="B Mitra" panose="00000400000000000000" pitchFamily="2" charset="-78"/>
              </a:rPr>
              <a:t>هر </a:t>
            </a:r>
            <a:r>
              <a:rPr lang="fa-IR" dirty="0" smtClean="0">
                <a:cs typeface="B Mitra" panose="00000400000000000000" pitchFamily="2" charset="-78"/>
              </a:rPr>
              <a:t>يک </a:t>
            </a:r>
            <a:r>
              <a:rPr lang="fa-IR" dirty="0" smtClean="0">
                <a:cs typeface="B Mitra" panose="00000400000000000000" pitchFamily="2" charset="-78"/>
              </a:rPr>
              <a:t>از </a:t>
            </a:r>
            <a:r>
              <a:rPr lang="fa-IR" dirty="0" smtClean="0">
                <a:cs typeface="B Mitra" panose="00000400000000000000" pitchFamily="2" charset="-78"/>
              </a:rPr>
              <a:t>بيت </a:t>
            </a:r>
            <a:r>
              <a:rPr lang="fa-IR" dirty="0" smtClean="0">
                <a:cs typeface="B Mitra" panose="00000400000000000000" pitchFamily="2" charset="-78"/>
              </a:rPr>
              <a:t>ها انجام </a:t>
            </a:r>
            <a:r>
              <a:rPr lang="fa-IR" dirty="0" smtClean="0">
                <a:cs typeface="B Mitra" panose="00000400000000000000" pitchFamily="2" charset="-78"/>
              </a:rPr>
              <a:t>مي‌شود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  <a:endParaRPr lang="en-US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016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عملگرهاي رياضي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200" dirty="0" smtClean="0">
                <a:cs typeface="B Mitra" panose="00000400000000000000" pitchFamily="2" charset="-78"/>
              </a:rPr>
              <a:t>+، -، *، /، **، </a:t>
            </a:r>
            <a:r>
              <a:rPr lang="en-US" sz="3200" dirty="0" smtClean="0">
                <a:cs typeface="B Mitra" panose="00000400000000000000" pitchFamily="2" charset="-78"/>
              </a:rPr>
              <a:t>abs</a:t>
            </a:r>
            <a:r>
              <a:rPr lang="fa-IR" sz="3200" dirty="0" smtClean="0">
                <a:cs typeface="B Mitra" panose="00000400000000000000" pitchFamily="2" charset="-78"/>
              </a:rPr>
              <a:t>، </a:t>
            </a:r>
            <a:r>
              <a:rPr lang="en-US" sz="3200" dirty="0" smtClean="0">
                <a:cs typeface="B Mitra" panose="00000400000000000000" pitchFamily="2" charset="-78"/>
              </a:rPr>
              <a:t>mod</a:t>
            </a:r>
            <a:r>
              <a:rPr lang="fa-IR" sz="3200" dirty="0" smtClean="0">
                <a:cs typeface="B Mitra" panose="00000400000000000000" pitchFamily="2" charset="-78"/>
              </a:rPr>
              <a:t>، </a:t>
            </a:r>
            <a:r>
              <a:rPr lang="en-US" sz="3200" dirty="0" smtClean="0">
                <a:cs typeface="B Mitra" panose="00000400000000000000" pitchFamily="2" charset="-78"/>
              </a:rPr>
              <a:t>rem</a:t>
            </a:r>
            <a:endParaRPr lang="fa-IR" sz="3200" dirty="0" smtClean="0">
              <a:cs typeface="B Mitra" panose="00000400000000000000" pitchFamily="2" charset="-78"/>
            </a:endParaRPr>
          </a:p>
          <a:p>
            <a:endParaRPr lang="fa-IR" sz="3200" dirty="0" smtClean="0">
              <a:cs typeface="B Mitra" panose="00000400000000000000" pitchFamily="2" charset="-78"/>
            </a:endParaRPr>
          </a:p>
          <a:p>
            <a:r>
              <a:rPr lang="fa-IR" sz="3200" dirty="0" smtClean="0">
                <a:cs typeface="B Mitra" panose="00000400000000000000" pitchFamily="2" charset="-78"/>
              </a:rPr>
              <a:t>اين </a:t>
            </a:r>
            <a:r>
              <a:rPr lang="fa-IR" sz="3200" dirty="0" smtClean="0">
                <a:cs typeface="B Mitra" panose="00000400000000000000" pitchFamily="2" charset="-78"/>
              </a:rPr>
              <a:t>عملگرها بر </a:t>
            </a:r>
            <a:r>
              <a:rPr lang="fa-IR" sz="3200" dirty="0" smtClean="0">
                <a:cs typeface="B Mitra" panose="00000400000000000000" pitchFamily="2" charset="-78"/>
              </a:rPr>
              <a:t>روي سيگنالهاي </a:t>
            </a:r>
            <a:r>
              <a:rPr lang="fa-IR" sz="3200" dirty="0" smtClean="0">
                <a:cs typeface="B Mitra" panose="00000400000000000000" pitchFamily="2" charset="-78"/>
              </a:rPr>
              <a:t>نوع </a:t>
            </a:r>
            <a:r>
              <a:rPr lang="en-US" sz="3200" dirty="0" smtClean="0">
                <a:cs typeface="B Mitra" panose="00000400000000000000" pitchFamily="2" charset="-78"/>
              </a:rPr>
              <a:t>integer</a:t>
            </a:r>
            <a:r>
              <a:rPr lang="fa-IR" sz="3200" dirty="0" smtClean="0">
                <a:cs typeface="B Mitra" panose="00000400000000000000" pitchFamily="2" charset="-78"/>
              </a:rPr>
              <a:t> و </a:t>
            </a:r>
            <a:r>
              <a:rPr lang="fa-IR" sz="3200" dirty="0" smtClean="0">
                <a:cs typeface="B Mitra" panose="00000400000000000000" pitchFamily="2" charset="-78"/>
              </a:rPr>
              <a:t>همچنين </a:t>
            </a:r>
            <a:r>
              <a:rPr lang="fa-IR" sz="3200" dirty="0" smtClean="0">
                <a:cs typeface="B Mitra" panose="00000400000000000000" pitchFamily="2" charset="-78"/>
              </a:rPr>
              <a:t>با استفاده از کتابخانه‌ها </a:t>
            </a:r>
            <a:r>
              <a:rPr lang="fa-IR" sz="3200" dirty="0" smtClean="0">
                <a:cs typeface="B Mitra" panose="00000400000000000000" pitchFamily="2" charset="-78"/>
              </a:rPr>
              <a:t>روي سيگنال‌هاي </a:t>
            </a:r>
            <a:r>
              <a:rPr lang="fa-IR" sz="3200" dirty="0" smtClean="0">
                <a:cs typeface="B Mitra" panose="00000400000000000000" pitchFamily="2" charset="-78"/>
              </a:rPr>
              <a:t>نوع </a:t>
            </a:r>
            <a:r>
              <a:rPr lang="en-US" sz="3200" dirty="0" err="1" smtClean="0">
                <a:cs typeface="B Mitra" panose="00000400000000000000" pitchFamily="2" charset="-78"/>
              </a:rPr>
              <a:t>std_logic_vector</a:t>
            </a:r>
            <a:r>
              <a:rPr lang="fa-IR" sz="3200" dirty="0" smtClean="0">
                <a:cs typeface="B Mitra" panose="00000400000000000000" pitchFamily="2" charset="-78"/>
              </a:rPr>
              <a:t> قابل اعمال هستند.</a:t>
            </a:r>
          </a:p>
          <a:p>
            <a:endParaRPr lang="en-US" sz="32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001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200" dirty="0" smtClean="0"/>
              <a:t>مثال: برنامه </a:t>
            </a:r>
            <a:r>
              <a:rPr lang="fa-IR" sz="2200" dirty="0" smtClean="0"/>
              <a:t>اي بنويسيد </a:t>
            </a:r>
            <a:r>
              <a:rPr lang="fa-IR" sz="2200" dirty="0" smtClean="0"/>
              <a:t>که دو عدد چهار </a:t>
            </a:r>
            <a:r>
              <a:rPr lang="fa-IR" sz="2200" dirty="0" smtClean="0"/>
              <a:t>بيتي </a:t>
            </a:r>
            <a:r>
              <a:rPr lang="en-US" sz="2200" dirty="0" smtClean="0"/>
              <a:t>a</a:t>
            </a:r>
            <a:r>
              <a:rPr lang="fa-IR" sz="2200" dirty="0" smtClean="0"/>
              <a:t> و </a:t>
            </a:r>
            <a:r>
              <a:rPr lang="en-US" sz="2200" dirty="0" smtClean="0"/>
              <a:t>b</a:t>
            </a:r>
            <a:r>
              <a:rPr lang="fa-IR" sz="2200" dirty="0" smtClean="0"/>
              <a:t> که بصورت </a:t>
            </a:r>
            <a:r>
              <a:rPr lang="en-US" sz="2200" dirty="0" err="1" smtClean="0"/>
              <a:t>std_logic_vector</a:t>
            </a:r>
            <a:r>
              <a:rPr lang="fa-IR" sz="2200" dirty="0" smtClean="0"/>
              <a:t> </a:t>
            </a:r>
            <a:r>
              <a:rPr lang="fa-IR" sz="2200" dirty="0" smtClean="0"/>
              <a:t>توصيف </a:t>
            </a:r>
            <a:r>
              <a:rPr lang="fa-IR" sz="2200" dirty="0" smtClean="0"/>
              <a:t>شده اند را با هم جمع و </a:t>
            </a:r>
            <a:r>
              <a:rPr lang="fa-IR" sz="2200" dirty="0" smtClean="0"/>
              <a:t>نتيجه </a:t>
            </a:r>
            <a:r>
              <a:rPr lang="fa-IR" sz="2200" dirty="0" smtClean="0"/>
              <a:t>را به </a:t>
            </a:r>
            <a:r>
              <a:rPr lang="en-US" sz="2200" dirty="0" smtClean="0"/>
              <a:t>sum</a:t>
            </a:r>
            <a:r>
              <a:rPr lang="fa-IR" sz="2200" dirty="0" smtClean="0"/>
              <a:t> بدهد.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824536"/>
          </a:xfrm>
        </p:spPr>
        <p:txBody>
          <a:bodyPr>
            <a:normAutofit fontScale="92500" lnSpcReduction="10000"/>
          </a:bodyPr>
          <a:lstStyle/>
          <a:p>
            <a:pPr marL="0" indent="0" algn="l" rtl="0">
              <a:buNone/>
            </a:pPr>
            <a:r>
              <a:rPr lang="en-US" dirty="0" smtClean="0"/>
              <a:t>Library </a:t>
            </a:r>
            <a:r>
              <a:rPr lang="en-US" dirty="0" err="1" smtClean="0"/>
              <a:t>ieee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Use ieee.std_logic_1164.all;</a:t>
            </a:r>
          </a:p>
          <a:p>
            <a:pPr marL="0" indent="0" algn="l" rtl="0">
              <a:buNone/>
            </a:pPr>
            <a:r>
              <a:rPr lang="en-US" dirty="0" smtClean="0"/>
              <a:t>Use </a:t>
            </a:r>
            <a:r>
              <a:rPr lang="en-US" dirty="0" err="1" smtClean="0"/>
              <a:t>ieee.std_logic_unsigned.all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  Entity sample is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port(</a:t>
            </a:r>
            <a:r>
              <a:rPr lang="en-US" dirty="0" err="1" smtClean="0"/>
              <a:t>a,b</a:t>
            </a:r>
            <a:r>
              <a:rPr lang="en-US" dirty="0" smtClean="0"/>
              <a:t>: in </a:t>
            </a:r>
            <a:r>
              <a:rPr lang="en-US" dirty="0" err="1" smtClean="0"/>
              <a:t>std_logic_vector</a:t>
            </a:r>
            <a:r>
              <a:rPr lang="en-US" dirty="0" smtClean="0"/>
              <a:t>(3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sum: out </a:t>
            </a:r>
            <a:r>
              <a:rPr lang="en-US" dirty="0" err="1"/>
              <a:t>std_logic_vector</a:t>
            </a:r>
            <a:r>
              <a:rPr lang="en-US" dirty="0"/>
              <a:t>(3 </a:t>
            </a:r>
            <a:r>
              <a:rPr lang="en-US" dirty="0" err="1"/>
              <a:t>downto</a:t>
            </a:r>
            <a:r>
              <a:rPr lang="en-US" dirty="0"/>
              <a:t> 0</a:t>
            </a:r>
            <a:r>
              <a:rPr lang="en-US" dirty="0" smtClean="0"/>
              <a:t>));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  End;</a:t>
            </a:r>
          </a:p>
          <a:p>
            <a:pPr marL="0" indent="0" algn="l" rtl="0">
              <a:buNone/>
            </a:pPr>
            <a:r>
              <a:rPr lang="en-US" dirty="0" smtClean="0"/>
              <a:t>Architecture al of sample is</a:t>
            </a:r>
          </a:p>
          <a:p>
            <a:pPr marL="0" indent="0" algn="l" rtl="0">
              <a:buNone/>
            </a:pPr>
            <a:r>
              <a:rPr lang="en-US" dirty="0" smtClean="0"/>
              <a:t>  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sum &lt;= </a:t>
            </a:r>
            <a:r>
              <a:rPr lang="en-US" dirty="0" err="1" smtClean="0"/>
              <a:t>a+b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  End;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79912" y="5129897"/>
            <a:ext cx="52085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000" dirty="0" smtClean="0">
                <a:solidFill>
                  <a:schemeClr val="tx2"/>
                </a:solidFill>
                <a:cs typeface="B Nazanin" panose="00000400000000000000" pitchFamily="2" charset="-78"/>
              </a:rPr>
              <a:t>پکيج </a:t>
            </a:r>
            <a:r>
              <a:rPr lang="en-US" sz="2000" dirty="0" err="1">
                <a:solidFill>
                  <a:schemeClr val="tx2"/>
                </a:solidFill>
                <a:cs typeface="B Nazanin" panose="00000400000000000000" pitchFamily="2" charset="-78"/>
              </a:rPr>
              <a:t>std_logic_unsigned</a:t>
            </a:r>
            <a:r>
              <a:rPr lang="fa-IR" sz="2000" dirty="0">
                <a:solidFill>
                  <a:schemeClr val="tx2"/>
                </a:solidFill>
                <a:cs typeface="B Nazanin" panose="00000400000000000000" pitchFamily="2" charset="-78"/>
              </a:rPr>
              <a:t> اجازه </a:t>
            </a:r>
            <a:r>
              <a:rPr lang="fa-IR" sz="2000" dirty="0" smtClean="0">
                <a:solidFill>
                  <a:schemeClr val="tx2"/>
                </a:solidFill>
                <a:cs typeface="B Nazanin" panose="00000400000000000000" pitchFamily="2" charset="-78"/>
              </a:rPr>
              <a:t>مي </a:t>
            </a:r>
            <a:r>
              <a:rPr lang="fa-IR" sz="2000" dirty="0">
                <a:solidFill>
                  <a:schemeClr val="tx2"/>
                </a:solidFill>
                <a:cs typeface="B Nazanin" panose="00000400000000000000" pitchFamily="2" charset="-78"/>
              </a:rPr>
              <a:t>دهد </a:t>
            </a:r>
            <a:r>
              <a:rPr lang="fa-IR" sz="2000" dirty="0" smtClean="0">
                <a:solidFill>
                  <a:schemeClr val="tx2"/>
                </a:solidFill>
                <a:cs typeface="B Nazanin" panose="00000400000000000000" pitchFamily="2" charset="-78"/>
              </a:rPr>
              <a:t>عمليات رياضي</a:t>
            </a:r>
            <a:endParaRPr lang="fa-IR" sz="2000" dirty="0" smtClean="0">
              <a:solidFill>
                <a:schemeClr val="tx2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2000" dirty="0" smtClean="0">
                <a:solidFill>
                  <a:schemeClr val="tx2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chemeClr val="tx2"/>
                </a:solidFill>
                <a:cs typeface="B Nazanin" panose="00000400000000000000" pitchFamily="2" charset="-78"/>
              </a:rPr>
              <a:t>مانند +، - ، * و ... </a:t>
            </a:r>
            <a:r>
              <a:rPr lang="fa-IR" sz="2000" dirty="0" smtClean="0">
                <a:solidFill>
                  <a:schemeClr val="tx2"/>
                </a:solidFill>
                <a:cs typeface="B Nazanin" panose="00000400000000000000" pitchFamily="2" charset="-78"/>
              </a:rPr>
              <a:t>براي </a:t>
            </a:r>
            <a:r>
              <a:rPr lang="fa-IR" sz="2000" dirty="0">
                <a:solidFill>
                  <a:schemeClr val="tx2"/>
                </a:solidFill>
                <a:cs typeface="B Nazanin" panose="00000400000000000000" pitchFamily="2" charset="-78"/>
              </a:rPr>
              <a:t>اعداد بدون علامت</a:t>
            </a:r>
            <a:r>
              <a:rPr lang="fa-IR" sz="2000" dirty="0" smtClean="0">
                <a:solidFill>
                  <a:schemeClr val="tx2"/>
                </a:solidFill>
                <a:cs typeface="B Nazanin" panose="00000400000000000000" pitchFamily="2" charset="-78"/>
              </a:rPr>
              <a:t>، </a:t>
            </a:r>
            <a:r>
              <a:rPr lang="fa-IR" sz="2000" dirty="0">
                <a:solidFill>
                  <a:schemeClr val="tx2"/>
                </a:solidFill>
                <a:cs typeface="B Nazanin" panose="00000400000000000000" pitchFamily="2" charset="-78"/>
              </a:rPr>
              <a:t>بر </a:t>
            </a:r>
            <a:r>
              <a:rPr lang="fa-IR" sz="2000" dirty="0" smtClean="0">
                <a:solidFill>
                  <a:schemeClr val="tx2"/>
                </a:solidFill>
                <a:cs typeface="B Nazanin" panose="00000400000000000000" pitchFamily="2" charset="-78"/>
              </a:rPr>
              <a:t>روي سيگنال هاي</a:t>
            </a:r>
            <a:r>
              <a:rPr lang="fa-IR" sz="2000" dirty="0" smtClean="0">
                <a:solidFill>
                  <a:schemeClr val="tx2"/>
                </a:solidFill>
                <a:cs typeface="B Nazanin" panose="00000400000000000000" pitchFamily="2" charset="-78"/>
              </a:rPr>
              <a:t/>
            </a:r>
            <a:br>
              <a:rPr lang="fa-IR" sz="2000" dirty="0" smtClean="0">
                <a:solidFill>
                  <a:schemeClr val="tx2"/>
                </a:solidFill>
                <a:cs typeface="B Nazanin" panose="00000400000000000000" pitchFamily="2" charset="-78"/>
              </a:rPr>
            </a:br>
            <a:r>
              <a:rPr lang="fa-IR" sz="2000" dirty="0" smtClean="0">
                <a:solidFill>
                  <a:schemeClr val="tx2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chemeClr val="tx2"/>
                </a:solidFill>
                <a:cs typeface="B Nazanin" panose="00000400000000000000" pitchFamily="2" charset="-78"/>
              </a:rPr>
              <a:t>از نوع </a:t>
            </a:r>
            <a:r>
              <a:rPr lang="en-US" sz="2000" dirty="0" err="1">
                <a:solidFill>
                  <a:schemeClr val="tx2"/>
                </a:solidFill>
                <a:cs typeface="B Nazanin" panose="00000400000000000000" pitchFamily="2" charset="-78"/>
              </a:rPr>
              <a:t>std_logic_vector</a:t>
            </a:r>
            <a:r>
              <a:rPr lang="fa-IR" sz="2000" dirty="0">
                <a:solidFill>
                  <a:schemeClr val="tx2"/>
                </a:solidFill>
                <a:cs typeface="B Nazanin" panose="00000400000000000000" pitchFamily="2" charset="-78"/>
              </a:rPr>
              <a:t> انجام شود.</a:t>
            </a:r>
            <a:endParaRPr lang="en-US" sz="2000" dirty="0">
              <a:solidFill>
                <a:schemeClr val="tx2"/>
              </a:solidFill>
              <a:cs typeface="B Nazanin" panose="00000400000000000000" pitchFamily="2" charset="-78"/>
            </a:endParaRPr>
          </a:p>
          <a:p>
            <a:pPr algn="r" rtl="1"/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8418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عملگرهاي مقايسه اي يا نسبي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cs typeface="B Mitra" panose="00000400000000000000" pitchFamily="2" charset="-78"/>
              </a:rPr>
              <a:t>اين </a:t>
            </a:r>
            <a:r>
              <a:rPr lang="fa-IR" dirty="0" smtClean="0">
                <a:cs typeface="B Mitra" panose="00000400000000000000" pitchFamily="2" charset="-78"/>
              </a:rPr>
              <a:t>عملگرها دو اپراند </a:t>
            </a:r>
            <a:r>
              <a:rPr lang="fa-IR" dirty="0">
                <a:cs typeface="B Mitra" panose="00000400000000000000" pitchFamily="2" charset="-78"/>
              </a:rPr>
              <a:t>ر</a:t>
            </a:r>
            <a:r>
              <a:rPr lang="fa-IR" dirty="0" smtClean="0">
                <a:cs typeface="B Mitra" panose="00000400000000000000" pitchFamily="2" charset="-78"/>
              </a:rPr>
              <a:t>ا با هم </a:t>
            </a:r>
            <a:r>
              <a:rPr lang="fa-IR" dirty="0" smtClean="0">
                <a:cs typeface="B Mitra" panose="00000400000000000000" pitchFamily="2" charset="-78"/>
              </a:rPr>
              <a:t>مقايسه مي‌کنند </a:t>
            </a:r>
            <a:r>
              <a:rPr lang="fa-IR" dirty="0" smtClean="0">
                <a:cs typeface="B Mitra" panose="00000400000000000000" pitchFamily="2" charset="-78"/>
              </a:rPr>
              <a:t>و اعلام </a:t>
            </a:r>
            <a:r>
              <a:rPr lang="fa-IR" dirty="0" smtClean="0">
                <a:cs typeface="B Mitra" panose="00000400000000000000" pitchFamily="2" charset="-78"/>
              </a:rPr>
              <a:t>مي‌نمايد </a:t>
            </a:r>
            <a:r>
              <a:rPr lang="fa-IR" dirty="0" smtClean="0">
                <a:cs typeface="B Mitra" panose="00000400000000000000" pitchFamily="2" charset="-78"/>
              </a:rPr>
              <a:t>که </a:t>
            </a:r>
            <a:r>
              <a:rPr lang="fa-IR" dirty="0" smtClean="0">
                <a:cs typeface="B Mitra" panose="00000400000000000000" pitchFamily="2" charset="-78"/>
              </a:rPr>
              <a:t>آيا نتيجه مقايسه </a:t>
            </a:r>
            <a:r>
              <a:rPr lang="fa-IR" dirty="0" smtClean="0">
                <a:cs typeface="B Mitra" panose="00000400000000000000" pitchFamily="2" charset="-78"/>
              </a:rPr>
              <a:t>«</a:t>
            </a:r>
            <a:r>
              <a:rPr lang="en-US" dirty="0" smtClean="0">
                <a:cs typeface="B Mitra" panose="00000400000000000000" pitchFamily="2" charset="-78"/>
              </a:rPr>
              <a:t>True</a:t>
            </a:r>
            <a:r>
              <a:rPr lang="fa-IR" dirty="0" smtClean="0">
                <a:cs typeface="B Mitra" panose="00000400000000000000" pitchFamily="2" charset="-78"/>
              </a:rPr>
              <a:t>»</a:t>
            </a:r>
            <a:r>
              <a:rPr lang="fa-IR" dirty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يا </a:t>
            </a:r>
            <a:r>
              <a:rPr lang="fa-IR" dirty="0" smtClean="0">
                <a:cs typeface="B Mitra" panose="00000400000000000000" pitchFamily="2" charset="-78"/>
              </a:rPr>
              <a:t>«</a:t>
            </a:r>
            <a:r>
              <a:rPr lang="en-US" dirty="0" smtClean="0">
                <a:cs typeface="B Mitra" panose="00000400000000000000" pitchFamily="2" charset="-78"/>
              </a:rPr>
              <a:t>False</a:t>
            </a:r>
            <a:r>
              <a:rPr lang="fa-IR" dirty="0" smtClean="0">
                <a:cs typeface="B Mitra" panose="00000400000000000000" pitchFamily="2" charset="-78"/>
              </a:rPr>
              <a:t>» است.</a:t>
            </a:r>
          </a:p>
          <a:p>
            <a:r>
              <a:rPr lang="fa-IR" dirty="0" smtClean="0">
                <a:cs typeface="B Mitra" panose="00000400000000000000" pitchFamily="2" charset="-78"/>
              </a:rPr>
              <a:t>اين </a:t>
            </a:r>
            <a:r>
              <a:rPr lang="fa-IR" dirty="0" smtClean="0">
                <a:cs typeface="B Mitra" panose="00000400000000000000" pitchFamily="2" charset="-78"/>
              </a:rPr>
              <a:t>عملگرها عبارتند از: </a:t>
            </a:r>
            <a:r>
              <a:rPr lang="en-US" dirty="0" smtClean="0">
                <a:cs typeface="B Mitra" panose="00000400000000000000" pitchFamily="2" charset="-78"/>
              </a:rPr>
              <a:t>&gt;</a:t>
            </a:r>
            <a:r>
              <a:rPr lang="fa-IR" dirty="0" smtClean="0">
                <a:cs typeface="B Mitra" panose="00000400000000000000" pitchFamily="2" charset="-78"/>
              </a:rPr>
              <a:t>، </a:t>
            </a:r>
            <a:r>
              <a:rPr lang="en-US" dirty="0" smtClean="0">
                <a:cs typeface="B Mitra" panose="00000400000000000000" pitchFamily="2" charset="-78"/>
              </a:rPr>
              <a:t>&gt;=</a:t>
            </a:r>
            <a:r>
              <a:rPr lang="fa-IR" dirty="0" smtClean="0">
                <a:cs typeface="B Mitra" panose="00000400000000000000" pitchFamily="2" charset="-78"/>
              </a:rPr>
              <a:t>، </a:t>
            </a:r>
            <a:r>
              <a:rPr lang="en-US" dirty="0" smtClean="0">
                <a:cs typeface="B Mitra" panose="00000400000000000000" pitchFamily="2" charset="-78"/>
              </a:rPr>
              <a:t>&lt;</a:t>
            </a:r>
            <a:r>
              <a:rPr lang="fa-IR" dirty="0" smtClean="0">
                <a:cs typeface="B Mitra" panose="00000400000000000000" pitchFamily="2" charset="-78"/>
              </a:rPr>
              <a:t>، </a:t>
            </a:r>
            <a:r>
              <a:rPr lang="en-US" dirty="0" smtClean="0">
                <a:cs typeface="B Mitra" panose="00000400000000000000" pitchFamily="2" charset="-78"/>
              </a:rPr>
              <a:t>&lt;=</a:t>
            </a:r>
            <a:r>
              <a:rPr lang="fa-IR" dirty="0" smtClean="0">
                <a:cs typeface="B Mitra" panose="00000400000000000000" pitchFamily="2" charset="-78"/>
              </a:rPr>
              <a:t>، </a:t>
            </a:r>
            <a:r>
              <a:rPr lang="en-US" dirty="0" smtClean="0">
                <a:cs typeface="B Mitra" panose="00000400000000000000" pitchFamily="2" charset="-78"/>
              </a:rPr>
              <a:t>=</a:t>
            </a:r>
            <a:r>
              <a:rPr lang="fa-IR" dirty="0" smtClean="0">
                <a:cs typeface="B Mitra" panose="00000400000000000000" pitchFamily="2" charset="-78"/>
              </a:rPr>
              <a:t> و </a:t>
            </a:r>
            <a:r>
              <a:rPr lang="en-US" dirty="0" smtClean="0">
                <a:cs typeface="B Mitra" panose="00000400000000000000" pitchFamily="2" charset="-78"/>
              </a:rPr>
              <a:t>/=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</a:p>
          <a:p>
            <a:r>
              <a:rPr lang="fa-IR" dirty="0" smtClean="0">
                <a:cs typeface="B Mitra" panose="00000400000000000000" pitchFamily="2" charset="-78"/>
              </a:rPr>
              <a:t>اپرندهاي عملگرهاي </a:t>
            </a:r>
            <a:r>
              <a:rPr lang="en-US" dirty="0" smtClean="0">
                <a:cs typeface="B Mitra" panose="00000400000000000000" pitchFamily="2" charset="-78"/>
              </a:rPr>
              <a:t>=</a:t>
            </a:r>
            <a:r>
              <a:rPr lang="fa-IR" dirty="0" smtClean="0">
                <a:cs typeface="B Mitra" panose="00000400000000000000" pitchFamily="2" charset="-78"/>
              </a:rPr>
              <a:t> و </a:t>
            </a:r>
            <a:r>
              <a:rPr lang="en-US" dirty="0" smtClean="0">
                <a:cs typeface="B Mitra" panose="00000400000000000000" pitchFamily="2" charset="-78"/>
              </a:rPr>
              <a:t>/=</a:t>
            </a:r>
            <a:r>
              <a:rPr lang="fa-IR" dirty="0" smtClean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مي </a:t>
            </a:r>
            <a:r>
              <a:rPr lang="fa-IR" dirty="0" smtClean="0">
                <a:cs typeface="B Mitra" panose="00000400000000000000" pitchFamily="2" charset="-78"/>
              </a:rPr>
              <a:t>توانند از هر </a:t>
            </a:r>
            <a:r>
              <a:rPr lang="fa-IR" dirty="0" smtClean="0">
                <a:cs typeface="B Mitra" panose="00000400000000000000" pitchFamily="2" charset="-78"/>
              </a:rPr>
              <a:t>نوعي </a:t>
            </a:r>
            <a:r>
              <a:rPr lang="fa-IR" dirty="0" smtClean="0">
                <a:cs typeface="B Mitra" panose="00000400000000000000" pitchFamily="2" charset="-78"/>
              </a:rPr>
              <a:t>باشند.</a:t>
            </a:r>
          </a:p>
          <a:p>
            <a:r>
              <a:rPr lang="fa-IR" dirty="0" smtClean="0">
                <a:cs typeface="B Mitra" panose="00000400000000000000" pitchFamily="2" charset="-78"/>
              </a:rPr>
              <a:t>اپرندهاي عملگرهاي </a:t>
            </a:r>
            <a:r>
              <a:rPr lang="en-US" dirty="0">
                <a:cs typeface="B Mitra" panose="00000400000000000000" pitchFamily="2" charset="-78"/>
              </a:rPr>
              <a:t>&gt;</a:t>
            </a:r>
            <a:r>
              <a:rPr lang="fa-IR" dirty="0">
                <a:cs typeface="B Mitra" panose="00000400000000000000" pitchFamily="2" charset="-78"/>
              </a:rPr>
              <a:t>، </a:t>
            </a:r>
            <a:r>
              <a:rPr lang="en-US" dirty="0">
                <a:cs typeface="B Mitra" panose="00000400000000000000" pitchFamily="2" charset="-78"/>
              </a:rPr>
              <a:t>&gt;=</a:t>
            </a:r>
            <a:r>
              <a:rPr lang="fa-IR" dirty="0">
                <a:cs typeface="B Mitra" panose="00000400000000000000" pitchFamily="2" charset="-78"/>
              </a:rPr>
              <a:t>، </a:t>
            </a:r>
            <a:r>
              <a:rPr lang="en-US" dirty="0">
                <a:cs typeface="B Mitra" panose="00000400000000000000" pitchFamily="2" charset="-78"/>
              </a:rPr>
              <a:t>&lt;</a:t>
            </a:r>
            <a:r>
              <a:rPr lang="fa-IR" dirty="0">
                <a:cs typeface="B Mitra" panose="00000400000000000000" pitchFamily="2" charset="-78"/>
              </a:rPr>
              <a:t>، </a:t>
            </a:r>
            <a:r>
              <a:rPr lang="en-US" dirty="0" smtClean="0">
                <a:cs typeface="B Mitra" panose="00000400000000000000" pitchFamily="2" charset="-78"/>
              </a:rPr>
              <a:t>&lt;=</a:t>
            </a:r>
            <a:r>
              <a:rPr lang="fa-IR" dirty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از نوع </a:t>
            </a:r>
            <a:r>
              <a:rPr lang="en-US" dirty="0" smtClean="0">
                <a:cs typeface="B Mitra" panose="00000400000000000000" pitchFamily="2" charset="-78"/>
              </a:rPr>
              <a:t>integer</a:t>
            </a:r>
            <a:r>
              <a:rPr lang="fa-IR" dirty="0" smtClean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يا </a:t>
            </a:r>
            <a:r>
              <a:rPr lang="en-US" dirty="0" err="1" smtClean="0">
                <a:cs typeface="B Mitra" panose="00000400000000000000" pitchFamily="2" charset="-78"/>
              </a:rPr>
              <a:t>bit_vector</a:t>
            </a:r>
            <a:r>
              <a:rPr lang="fa-IR" dirty="0" smtClean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مي‌توانند </a:t>
            </a:r>
            <a:r>
              <a:rPr lang="fa-IR" dirty="0" smtClean="0">
                <a:cs typeface="B Mitra" panose="00000400000000000000" pitchFamily="2" charset="-78"/>
              </a:rPr>
              <a:t>باشند. </a:t>
            </a:r>
            <a:endParaRPr lang="en-US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924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عملگر چسباندن </a:t>
            </a:r>
            <a:r>
              <a:rPr lang="en-US" dirty="0" smtClean="0"/>
              <a:t>&amp;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200" dirty="0" smtClean="0">
                <a:cs typeface="B Mitra" panose="00000400000000000000" pitchFamily="2" charset="-78"/>
              </a:rPr>
              <a:t>براي </a:t>
            </a:r>
            <a:r>
              <a:rPr lang="fa-IR" sz="3200" dirty="0" smtClean="0">
                <a:cs typeface="B Mitra" panose="00000400000000000000" pitchFamily="2" charset="-78"/>
              </a:rPr>
              <a:t>چسباندن دو </a:t>
            </a:r>
            <a:r>
              <a:rPr lang="fa-IR" sz="3200" dirty="0" smtClean="0">
                <a:cs typeface="B Mitra" panose="00000400000000000000" pitchFamily="2" charset="-78"/>
              </a:rPr>
              <a:t>يا </a:t>
            </a:r>
            <a:r>
              <a:rPr lang="fa-IR" sz="3200" dirty="0" smtClean="0">
                <a:cs typeface="B Mitra" panose="00000400000000000000" pitchFamily="2" charset="-78"/>
              </a:rPr>
              <a:t>چند گروه از </a:t>
            </a:r>
            <a:r>
              <a:rPr lang="fa-IR" sz="3200" dirty="0" smtClean="0">
                <a:cs typeface="B Mitra" panose="00000400000000000000" pitchFamily="2" charset="-78"/>
              </a:rPr>
              <a:t>سيگنال‌هاي </a:t>
            </a:r>
            <a:r>
              <a:rPr lang="fa-IR" sz="3200" dirty="0" smtClean="0">
                <a:cs typeface="B Mitra" panose="00000400000000000000" pitchFamily="2" charset="-78"/>
              </a:rPr>
              <a:t>هم نوع استفاده </a:t>
            </a:r>
            <a:r>
              <a:rPr lang="fa-IR" sz="3200" dirty="0" smtClean="0">
                <a:cs typeface="B Mitra" panose="00000400000000000000" pitchFamily="2" charset="-78"/>
              </a:rPr>
              <a:t>مي‌شود</a:t>
            </a:r>
            <a:r>
              <a:rPr lang="fa-IR" sz="3200" dirty="0" smtClean="0">
                <a:cs typeface="B Mitra" panose="00000400000000000000" pitchFamily="2" charset="-78"/>
              </a:rPr>
              <a:t>.</a:t>
            </a:r>
          </a:p>
          <a:p>
            <a:r>
              <a:rPr lang="fa-IR" dirty="0" smtClean="0"/>
              <a:t>مثال:</a:t>
            </a:r>
          </a:p>
          <a:p>
            <a:pPr marL="0" indent="0" algn="l" rtl="0">
              <a:buNone/>
            </a:pPr>
            <a:r>
              <a:rPr lang="en-US" dirty="0" smtClean="0"/>
              <a:t>Architecture example of </a:t>
            </a:r>
            <a:r>
              <a:rPr lang="en-US" dirty="0" err="1" smtClean="0"/>
              <a:t>concatanation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 smtClean="0"/>
              <a:t>	Signal </a:t>
            </a:r>
            <a:r>
              <a:rPr lang="en-US" dirty="0" err="1" smtClean="0"/>
              <a:t>byte:bit_vector</a:t>
            </a:r>
            <a:r>
              <a:rPr lang="en-US" dirty="0" smtClean="0"/>
              <a:t>(7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None/>
            </a:pPr>
            <a:r>
              <a:rPr lang="en-US" dirty="0" smtClean="0"/>
              <a:t>	Signal </a:t>
            </a:r>
            <a:r>
              <a:rPr lang="en-US" dirty="0" err="1" smtClean="0"/>
              <a:t>a,b,c,d:bit_vector</a:t>
            </a:r>
            <a:r>
              <a:rPr lang="en-US" dirty="0" smtClean="0"/>
              <a:t>(1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byte &lt;= a &amp; b &amp; c &amp; d;</a:t>
            </a:r>
          </a:p>
          <a:p>
            <a:pPr marL="0" indent="0" algn="l" rtl="0">
              <a:buNone/>
            </a:pPr>
            <a:r>
              <a:rPr lang="en-US" dirty="0" smtClean="0"/>
              <a:t>End;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3595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عملگرهاي شيفت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بعد از </a:t>
            </a:r>
            <a:r>
              <a:rPr lang="fa-IR" dirty="0" smtClean="0"/>
              <a:t>تعريف رجيستر معرفي مي‌شود</a:t>
            </a:r>
            <a:r>
              <a:rPr lang="fa-IR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7170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جلسه </a:t>
            </a:r>
            <a:r>
              <a:rPr lang="fa-IR" dirty="0" smtClean="0"/>
              <a:t>آينده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روش </a:t>
            </a:r>
            <a:r>
              <a:rPr lang="fa-IR" dirty="0" smtClean="0">
                <a:cs typeface="B Nazanin" panose="00000400000000000000" pitchFamily="2" charset="-78"/>
              </a:rPr>
              <a:t>هاي توصيف يا مدلسازي مدارهاي ديجيتال </a:t>
            </a:r>
            <a:r>
              <a:rPr lang="fa-IR" dirty="0">
                <a:cs typeface="B Nazanin" panose="00000400000000000000" pitchFamily="2" charset="-78"/>
              </a:rPr>
              <a:t>در </a:t>
            </a:r>
            <a:r>
              <a:rPr lang="en-US" dirty="0">
                <a:cs typeface="B Nazanin" panose="00000400000000000000" pitchFamily="2" charset="-78"/>
              </a:rPr>
              <a:t>VHDL</a:t>
            </a:r>
          </a:p>
        </p:txBody>
      </p:sp>
    </p:spTree>
    <p:extLst>
      <p:ext uri="{BB962C8B-B14F-4D97-AF65-F5344CB8AC3E}">
        <p14:creationId xmlns:p14="http://schemas.microsoft.com/office/powerpoint/2010/main" xmlns="" val="221401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 smtClean="0"/>
              <a:t>بلوک </a:t>
            </a:r>
            <a:r>
              <a:rPr lang="fa-IR" sz="3200" dirty="0" smtClean="0"/>
              <a:t>پايه </a:t>
            </a:r>
            <a:r>
              <a:rPr lang="fa-IR" sz="3200" dirty="0" smtClean="0"/>
              <a:t>طرح </a:t>
            </a:r>
            <a:r>
              <a:rPr lang="fa-IR" sz="3200" dirty="0" smtClean="0"/>
              <a:t>ديجيتال </a:t>
            </a:r>
            <a:r>
              <a:rPr lang="en-US" sz="2800" dirty="0" smtClean="0"/>
              <a:t>entity/architecture</a:t>
            </a:r>
            <a:r>
              <a:rPr lang="fa-IR" sz="2800" dirty="0" smtClean="0"/>
              <a:t> </a:t>
            </a:r>
            <a:r>
              <a:rPr lang="fa-IR" sz="3200" dirty="0" smtClean="0"/>
              <a:t>در </a:t>
            </a:r>
            <a:r>
              <a:rPr lang="en-US" sz="2800" dirty="0" smtClean="0"/>
              <a:t>VHDL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 Mitra" panose="00000400000000000000" pitchFamily="2" charset="-78"/>
              </a:rPr>
              <a:t>در </a:t>
            </a:r>
            <a:r>
              <a:rPr lang="en-US" sz="2400" dirty="0" smtClean="0">
                <a:cs typeface="B Mitra" panose="00000400000000000000" pitchFamily="2" charset="-78"/>
              </a:rPr>
              <a:t>VHDL</a:t>
            </a:r>
            <a:r>
              <a:rPr lang="fa-IR" sz="2400" dirty="0" smtClean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هر مدار </a:t>
            </a:r>
            <a:r>
              <a:rPr lang="fa-IR" dirty="0" smtClean="0">
                <a:cs typeface="B Mitra" panose="00000400000000000000" pitchFamily="2" charset="-78"/>
              </a:rPr>
              <a:t>ديجيتال </a:t>
            </a:r>
            <a:r>
              <a:rPr lang="fa-IR" dirty="0" smtClean="0">
                <a:cs typeface="B Mitra" panose="00000400000000000000" pitchFamily="2" charset="-78"/>
              </a:rPr>
              <a:t>را به </a:t>
            </a:r>
            <a:r>
              <a:rPr lang="fa-IR" dirty="0" smtClean="0">
                <a:cs typeface="B Mitra" panose="00000400000000000000" pitchFamily="2" charset="-78"/>
              </a:rPr>
              <a:t>تعدادي </a:t>
            </a:r>
            <a:r>
              <a:rPr lang="fa-IR" dirty="0" smtClean="0">
                <a:cs typeface="B Mitra" panose="00000400000000000000" pitchFamily="2" charset="-78"/>
              </a:rPr>
              <a:t>بلوک که </a:t>
            </a:r>
            <a:r>
              <a:rPr lang="fa-IR" dirty="0" smtClean="0">
                <a:cs typeface="B Mitra" panose="00000400000000000000" pitchFamily="2" charset="-78"/>
              </a:rPr>
              <a:t>مجموعه‌اي </a:t>
            </a:r>
            <a:r>
              <a:rPr lang="fa-IR" dirty="0" smtClean="0">
                <a:cs typeface="B Mitra" panose="00000400000000000000" pitchFamily="2" charset="-78"/>
              </a:rPr>
              <a:t>از </a:t>
            </a:r>
            <a:r>
              <a:rPr lang="en-US" dirty="0" smtClean="0">
                <a:cs typeface="B Mitra" panose="00000400000000000000" pitchFamily="2" charset="-78"/>
              </a:rPr>
              <a:t>entity/architecture</a:t>
            </a:r>
            <a:r>
              <a:rPr lang="fa-IR" dirty="0" smtClean="0">
                <a:cs typeface="B Mitra" panose="00000400000000000000" pitchFamily="2" charset="-78"/>
              </a:rPr>
              <a:t> هستند </a:t>
            </a:r>
            <a:r>
              <a:rPr lang="fa-IR" dirty="0" smtClean="0">
                <a:cs typeface="B Mitra" panose="00000400000000000000" pitchFamily="2" charset="-78"/>
              </a:rPr>
              <a:t>تقسيم</a:t>
            </a:r>
            <a:r>
              <a:rPr lang="fa-IR" dirty="0" smtClean="0">
                <a:cs typeface="B Mitra" panose="00000400000000000000" pitchFamily="2" charset="-78"/>
              </a:rPr>
              <a:t>، سپس هر بلوک را </a:t>
            </a:r>
            <a:r>
              <a:rPr lang="fa-IR" dirty="0" smtClean="0">
                <a:cs typeface="B Mitra" panose="00000400000000000000" pitchFamily="2" charset="-78"/>
              </a:rPr>
              <a:t>توصيف مي‌کنند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  <a:endParaRPr lang="en-US" dirty="0" smtClean="0">
              <a:cs typeface="B Mitra" panose="00000400000000000000" pitchFamily="2" charset="-78"/>
            </a:endParaRPr>
          </a:p>
          <a:p>
            <a:endParaRPr lang="en-US" dirty="0">
              <a:cs typeface="B Mitra" panose="00000400000000000000" pitchFamily="2" charset="-78"/>
            </a:endParaRPr>
          </a:p>
          <a:p>
            <a:endParaRPr lang="en-US" dirty="0" smtClean="0">
              <a:cs typeface="B Mitra" panose="00000400000000000000" pitchFamily="2" charset="-78"/>
            </a:endParaRPr>
          </a:p>
          <a:p>
            <a:pPr marL="0" indent="0">
              <a:buNone/>
            </a:pPr>
            <a:endParaRPr lang="en-US" sz="4000" dirty="0">
              <a:cs typeface="B Mitra" panose="00000400000000000000" pitchFamily="2" charset="-78"/>
            </a:endParaRPr>
          </a:p>
          <a:p>
            <a:pPr marL="0" indent="0" algn="ctr">
              <a:buNone/>
            </a:pPr>
            <a:r>
              <a:rPr lang="fa-IR" sz="1800" dirty="0" smtClean="0">
                <a:cs typeface="B Mitra" panose="00000400000000000000" pitchFamily="2" charset="-78"/>
              </a:rPr>
              <a:t>نمايش يک </a:t>
            </a:r>
            <a:r>
              <a:rPr lang="fa-IR" sz="1800" dirty="0" smtClean="0">
                <a:cs typeface="B Mitra" panose="00000400000000000000" pitchFamily="2" charset="-78"/>
              </a:rPr>
              <a:t>طرح در </a:t>
            </a:r>
            <a:r>
              <a:rPr lang="en-US" sz="1600" dirty="0" smtClean="0">
                <a:cs typeface="B Mitra" panose="00000400000000000000" pitchFamily="2" charset="-78"/>
              </a:rPr>
              <a:t>VHDL</a:t>
            </a:r>
            <a:endParaRPr lang="fa-IR" sz="1800" dirty="0" smtClean="0">
              <a:cs typeface="B Mitra" panose="00000400000000000000" pitchFamily="2" charset="-78"/>
            </a:endParaRPr>
          </a:p>
          <a:p>
            <a:pPr marL="0" indent="0">
              <a:buNone/>
            </a:pPr>
            <a:endParaRPr lang="fa-IR" sz="1400" dirty="0" smtClean="0">
              <a:cs typeface="B Mitra" panose="00000400000000000000" pitchFamily="2" charset="-78"/>
            </a:endParaRPr>
          </a:p>
          <a:p>
            <a:r>
              <a:rPr lang="fa-IR" dirty="0" smtClean="0">
                <a:cs typeface="B Mitra" panose="00000400000000000000" pitchFamily="2" charset="-78"/>
              </a:rPr>
              <a:t>در </a:t>
            </a:r>
            <a:r>
              <a:rPr lang="fa-IR" dirty="0" smtClean="0">
                <a:cs typeface="B Mitra" panose="00000400000000000000" pitchFamily="2" charset="-78"/>
              </a:rPr>
              <a:t>ساده‌ترين </a:t>
            </a:r>
            <a:r>
              <a:rPr lang="fa-IR" dirty="0" smtClean="0">
                <a:cs typeface="B Mitra" panose="00000400000000000000" pitchFamily="2" charset="-78"/>
              </a:rPr>
              <a:t>حالت، </a:t>
            </a:r>
            <a:r>
              <a:rPr lang="fa-IR" dirty="0" smtClean="0">
                <a:cs typeface="B Mitra" panose="00000400000000000000" pitchFamily="2" charset="-78"/>
              </a:rPr>
              <a:t>يک </a:t>
            </a:r>
            <a:r>
              <a:rPr lang="fa-IR" dirty="0" smtClean="0">
                <a:cs typeface="B Mitra" panose="00000400000000000000" pitchFamily="2" charset="-78"/>
              </a:rPr>
              <a:t>طرح </a:t>
            </a:r>
            <a:r>
              <a:rPr lang="fa-IR" dirty="0" smtClean="0">
                <a:cs typeface="B Mitra" panose="00000400000000000000" pitchFamily="2" charset="-78"/>
              </a:rPr>
              <a:t>ديجيتال </a:t>
            </a:r>
            <a:r>
              <a:rPr lang="fa-IR" dirty="0" smtClean="0">
                <a:cs typeface="B Mitra" panose="00000400000000000000" pitchFamily="2" charset="-78"/>
              </a:rPr>
              <a:t>شامل </a:t>
            </a:r>
            <a:r>
              <a:rPr lang="fa-IR" dirty="0" smtClean="0">
                <a:cs typeface="B Mitra" panose="00000400000000000000" pitchFamily="2" charset="-78"/>
              </a:rPr>
              <a:t>يک </a:t>
            </a:r>
            <a:r>
              <a:rPr lang="fa-IR" dirty="0" smtClean="0">
                <a:cs typeface="B Mitra" panose="00000400000000000000" pitchFamily="2" charset="-78"/>
              </a:rPr>
              <a:t>بلوک است.</a:t>
            </a:r>
            <a:endParaRPr lang="en-US" dirty="0">
              <a:cs typeface="B Mitra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3789040"/>
            <a:ext cx="2952328" cy="92333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dirty="0" smtClean="0"/>
          </a:p>
          <a:p>
            <a:pPr algn="ctr"/>
            <a:r>
              <a:rPr lang="en-US" dirty="0" smtClean="0"/>
              <a:t>Architecture</a:t>
            </a:r>
          </a:p>
          <a:p>
            <a:pPr algn="ctr"/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1691680" y="3419708"/>
            <a:ext cx="6264696" cy="1661993"/>
            <a:chOff x="1727684" y="3419708"/>
            <a:chExt cx="6264696" cy="1661993"/>
          </a:xfrm>
        </p:grpSpPr>
        <p:sp>
          <p:nvSpPr>
            <p:cNvPr id="6" name="TextBox 5"/>
            <p:cNvSpPr txBox="1"/>
            <p:nvPr/>
          </p:nvSpPr>
          <p:spPr>
            <a:xfrm>
              <a:off x="2483768" y="3419708"/>
              <a:ext cx="4464496" cy="166199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Entity</a:t>
              </a:r>
            </a:p>
            <a:p>
              <a:pPr algn="ctr"/>
              <a:endParaRPr lang="en-US" dirty="0"/>
            </a:p>
            <a:p>
              <a:r>
                <a:rPr lang="en-US" dirty="0" smtClean="0"/>
                <a:t>Port				   Port</a:t>
              </a:r>
            </a:p>
            <a:p>
              <a:endParaRPr lang="en-US" dirty="0"/>
            </a:p>
            <a:p>
              <a:endParaRPr lang="en-US" dirty="0" smtClean="0"/>
            </a:p>
            <a:p>
              <a:endParaRPr lang="en-US" sz="1200" dirty="0"/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1907704" y="3933056"/>
              <a:ext cx="57606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1907704" y="4437112"/>
              <a:ext cx="57606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>
              <a:off x="6948264" y="3924184"/>
              <a:ext cx="57606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6948264" y="4419368"/>
              <a:ext cx="57606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1727684" y="4000418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anose="00000400000000000000" pitchFamily="2" charset="-78"/>
                </a:rPr>
                <a:t>ورودي</a:t>
              </a:r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056276" y="3955573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anose="00000400000000000000" pitchFamily="2" charset="-78"/>
                </a:rPr>
                <a:t>خروجي  </a:t>
              </a:r>
              <a:endParaRPr lang="en-US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7330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entity/architecture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cs typeface="B Mitra" panose="00000400000000000000" pitchFamily="2" charset="-78"/>
              </a:rPr>
              <a:t>Entity</a:t>
            </a:r>
            <a:r>
              <a:rPr lang="fa-IR" dirty="0" smtClean="0">
                <a:solidFill>
                  <a:srgbClr val="FF0000"/>
                </a:solidFill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ورودي/خروجي‌هاي </a:t>
            </a:r>
            <a:r>
              <a:rPr lang="fa-IR" dirty="0" smtClean="0">
                <a:cs typeface="B Mitra" panose="00000400000000000000" pitchFamily="2" charset="-78"/>
              </a:rPr>
              <a:t>مدار </a:t>
            </a:r>
            <a:r>
              <a:rPr lang="fa-IR" dirty="0" smtClean="0">
                <a:cs typeface="B Mitra" panose="00000400000000000000" pitchFamily="2" charset="-78"/>
              </a:rPr>
              <a:t>يا </a:t>
            </a:r>
            <a:r>
              <a:rPr lang="fa-IR" dirty="0" smtClean="0">
                <a:cs typeface="B Mitra" panose="00000400000000000000" pitchFamily="2" charset="-78"/>
              </a:rPr>
              <a:t>ارتباط طرح با خارج مدار را از </a:t>
            </a:r>
            <a:r>
              <a:rPr lang="fa-IR" dirty="0" smtClean="0">
                <a:cs typeface="B Mitra" panose="00000400000000000000" pitchFamily="2" charset="-78"/>
              </a:rPr>
              <a:t>طريق </a:t>
            </a:r>
            <a:r>
              <a:rPr lang="en-US" dirty="0" smtClean="0">
                <a:cs typeface="B Mitra" panose="00000400000000000000" pitchFamily="2" charset="-78"/>
              </a:rPr>
              <a:t>port</a:t>
            </a:r>
            <a:r>
              <a:rPr lang="fa-IR" dirty="0" smtClean="0">
                <a:cs typeface="B Mitra" panose="00000400000000000000" pitchFamily="2" charset="-78"/>
              </a:rPr>
              <a:t> (درگاه) مشخص </a:t>
            </a:r>
            <a:r>
              <a:rPr lang="fa-IR" dirty="0" smtClean="0">
                <a:cs typeface="B Mitra" panose="00000400000000000000" pitchFamily="2" charset="-78"/>
              </a:rPr>
              <a:t>مي‌نمايد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a-IR" dirty="0" smtClean="0">
                <a:cs typeface="B Mitra" panose="00000400000000000000" pitchFamily="2" charset="-78"/>
              </a:rPr>
              <a:t>مدار </a:t>
            </a:r>
            <a:r>
              <a:rPr lang="fa-IR" dirty="0" smtClean="0">
                <a:cs typeface="B Mitra" panose="00000400000000000000" pitchFamily="2" charset="-78"/>
              </a:rPr>
              <a:t>داخلي يا معماري </a:t>
            </a:r>
            <a:r>
              <a:rPr lang="fa-IR" dirty="0" smtClean="0">
                <a:cs typeface="B Mitra" panose="00000400000000000000" pitchFamily="2" charset="-78"/>
              </a:rPr>
              <a:t>مدار، </a:t>
            </a:r>
            <a:r>
              <a:rPr lang="fa-IR" dirty="0" smtClean="0">
                <a:cs typeface="B Mitra" panose="00000400000000000000" pitchFamily="2" charset="-78"/>
              </a:rPr>
              <a:t>يعني </a:t>
            </a:r>
            <a:r>
              <a:rPr lang="fa-IR" dirty="0" smtClean="0">
                <a:cs typeface="B Mitra" panose="00000400000000000000" pitchFamily="2" charset="-78"/>
              </a:rPr>
              <a:t>نحوه اتصال قطعات به </a:t>
            </a:r>
            <a:r>
              <a:rPr lang="fa-IR" dirty="0" smtClean="0">
                <a:cs typeface="B Mitra" panose="00000400000000000000" pitchFamily="2" charset="-78"/>
              </a:rPr>
              <a:t>ورودي/خروجي‌ها</a:t>
            </a:r>
            <a:r>
              <a:rPr lang="fa-IR" dirty="0" smtClean="0">
                <a:cs typeface="B Mitra" panose="00000400000000000000" pitchFamily="2" charset="-78"/>
              </a:rPr>
              <a:t>، توسط </a:t>
            </a:r>
            <a:r>
              <a:rPr lang="en-US" dirty="0" smtClean="0">
                <a:solidFill>
                  <a:srgbClr val="FF0000"/>
                </a:solidFill>
                <a:cs typeface="B Mitra" panose="00000400000000000000" pitchFamily="2" charset="-78"/>
              </a:rPr>
              <a:t>architecture</a:t>
            </a:r>
            <a:r>
              <a:rPr lang="fa-IR" dirty="0" smtClean="0">
                <a:solidFill>
                  <a:srgbClr val="FF0000"/>
                </a:solidFill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توصيف مي‌شود</a:t>
            </a:r>
            <a:r>
              <a:rPr lang="fa-IR" dirty="0" smtClean="0">
                <a:cs typeface="B Mitra" panose="00000400000000000000" pitchFamily="2" charset="-78"/>
              </a:rPr>
              <a:t>. </a:t>
            </a:r>
            <a:r>
              <a:rPr lang="fa-IR" sz="2000" dirty="0" smtClean="0">
                <a:cs typeface="B Mitra" panose="00000400000000000000" pitchFamily="2" charset="-78"/>
              </a:rPr>
              <a:t>(</a:t>
            </a:r>
            <a:r>
              <a:rPr lang="fa-IR" sz="2000" dirty="0" smtClean="0">
                <a:cs typeface="B Mitra" panose="00000400000000000000" pitchFamily="2" charset="-78"/>
              </a:rPr>
              <a:t>کاري </a:t>
            </a:r>
            <a:r>
              <a:rPr lang="fa-IR" sz="2000" dirty="0" smtClean="0">
                <a:cs typeface="B Mitra" panose="00000400000000000000" pitchFamily="2" charset="-78"/>
              </a:rPr>
              <a:t>که مدار قرار است انجام دهد.)</a:t>
            </a:r>
            <a:endParaRPr lang="en-US" dirty="0" smtClean="0">
              <a:cs typeface="B Mitra" panose="00000400000000000000" pitchFamily="2" charset="-78"/>
            </a:endParaRPr>
          </a:p>
          <a:p>
            <a:endParaRPr lang="en-US" dirty="0">
              <a:cs typeface="B Mitra" panose="00000400000000000000" pitchFamily="2" charset="-78"/>
            </a:endParaRPr>
          </a:p>
          <a:p>
            <a:r>
              <a:rPr lang="fa-IR" sz="2400" dirty="0" smtClean="0">
                <a:cs typeface="B Mitra" panose="00000400000000000000" pitchFamily="2" charset="-78"/>
              </a:rPr>
              <a:t>مثال</a:t>
            </a:r>
            <a:r>
              <a:rPr lang="fa-IR" sz="2000" dirty="0" smtClean="0">
                <a:cs typeface="B Mitra" panose="00000400000000000000" pitchFamily="2" charset="-78"/>
              </a:rPr>
              <a:t>: </a:t>
            </a:r>
            <a:r>
              <a:rPr lang="fa-IR" sz="2000" dirty="0" smtClean="0">
                <a:cs typeface="B Mitra" panose="00000400000000000000" pitchFamily="2" charset="-78"/>
              </a:rPr>
              <a:t>نمايش </a:t>
            </a:r>
            <a:r>
              <a:rPr lang="en-US" sz="2000" dirty="0" smtClean="0">
                <a:cs typeface="B Mitra" panose="00000400000000000000" pitchFamily="2" charset="-78"/>
              </a:rPr>
              <a:t>entity</a:t>
            </a:r>
            <a:r>
              <a:rPr lang="fa-IR" sz="2000" dirty="0" smtClean="0">
                <a:cs typeface="B Mitra" panose="00000400000000000000" pitchFamily="2" charset="-78"/>
              </a:rPr>
              <a:t>، </a:t>
            </a:r>
            <a:r>
              <a:rPr lang="en-US" sz="2000" dirty="0" smtClean="0">
                <a:cs typeface="B Mitra" panose="00000400000000000000" pitchFamily="2" charset="-78"/>
              </a:rPr>
              <a:t>architecture</a:t>
            </a:r>
            <a:r>
              <a:rPr lang="fa-IR" sz="2000" dirty="0" smtClean="0">
                <a:cs typeface="B Mitra" panose="00000400000000000000" pitchFamily="2" charset="-78"/>
              </a:rPr>
              <a:t>،</a:t>
            </a:r>
            <a:r>
              <a:rPr lang="en-US" sz="2000" dirty="0" smtClean="0">
                <a:cs typeface="B Mitra" panose="00000400000000000000" pitchFamily="2" charset="-78"/>
              </a:rPr>
              <a:t>port</a:t>
            </a:r>
            <a:r>
              <a:rPr lang="en-US" sz="2000" dirty="0">
                <a:cs typeface="B Mitra" panose="00000400000000000000" pitchFamily="2" charset="-78"/>
              </a:rPr>
              <a:t> </a:t>
            </a:r>
            <a:r>
              <a:rPr lang="fa-IR" sz="2000" dirty="0" smtClean="0">
                <a:cs typeface="B Mitra" panose="00000400000000000000" pitchFamily="2" charset="-78"/>
              </a:rPr>
              <a:t> </a:t>
            </a:r>
            <a:br>
              <a:rPr lang="fa-IR" sz="2000" dirty="0" smtClean="0">
                <a:cs typeface="B Mitra" panose="00000400000000000000" pitchFamily="2" charset="-78"/>
              </a:rPr>
            </a:br>
            <a:r>
              <a:rPr lang="fa-IR" sz="2000" dirty="0" smtClean="0">
                <a:cs typeface="B Mitra" panose="00000400000000000000" pitchFamily="2" charset="-78"/>
              </a:rPr>
              <a:t>و </a:t>
            </a:r>
            <a:r>
              <a:rPr lang="fa-IR" sz="2000" dirty="0" smtClean="0">
                <a:cs typeface="B Mitra" panose="00000400000000000000" pitchFamily="2" charset="-78"/>
              </a:rPr>
              <a:t>ورودي خروجي هاي نيم </a:t>
            </a:r>
            <a:r>
              <a:rPr lang="fa-IR" sz="2000" dirty="0" smtClean="0">
                <a:cs typeface="B Mitra" panose="00000400000000000000" pitchFamily="2" charset="-78"/>
              </a:rPr>
              <a:t>جمع کننده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029618" y="4098405"/>
            <a:ext cx="2857500" cy="2138907"/>
            <a:chOff x="1029618" y="4098405"/>
            <a:chExt cx="2857500" cy="2138907"/>
          </a:xfrm>
        </p:grpSpPr>
        <p:grpSp>
          <p:nvGrpSpPr>
            <p:cNvPr id="4" name="Group 3"/>
            <p:cNvGrpSpPr/>
            <p:nvPr/>
          </p:nvGrpSpPr>
          <p:grpSpPr>
            <a:xfrm>
              <a:off x="1029618" y="4149080"/>
              <a:ext cx="2857500" cy="2088232"/>
              <a:chOff x="1029618" y="4149080"/>
              <a:chExt cx="2857500" cy="2088232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029618" y="4332312"/>
                <a:ext cx="2857500" cy="1905000"/>
              </a:xfrm>
              <a:prstGeom prst="rect">
                <a:avLst/>
              </a:prstGeom>
            </p:spPr>
          </p:pic>
          <p:sp>
            <p:nvSpPr>
              <p:cNvPr id="5" name="Rectangle 4"/>
              <p:cNvSpPr/>
              <p:nvPr/>
            </p:nvSpPr>
            <p:spPr>
              <a:xfrm>
                <a:off x="1763688" y="4365104"/>
                <a:ext cx="1152128" cy="1656184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1403648" y="4149080"/>
                <a:ext cx="1872208" cy="2088232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1979712" y="5187434"/>
              <a:ext cx="9573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Architecture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991806" y="4098405"/>
              <a:ext cx="5629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Entity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9974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800" dirty="0" smtClean="0"/>
              <a:t>توصيف </a:t>
            </a:r>
            <a:r>
              <a:rPr lang="fa-IR" sz="4800" dirty="0" smtClean="0"/>
              <a:t>مدار </a:t>
            </a:r>
            <a:r>
              <a:rPr lang="en-US" sz="4800" dirty="0" smtClean="0"/>
              <a:t>ha</a:t>
            </a:r>
            <a:r>
              <a:rPr lang="fa-IR" sz="4800" dirty="0" smtClean="0"/>
              <a:t> در </a:t>
            </a:r>
            <a:r>
              <a:rPr lang="en-US" sz="4400" dirty="0" smtClean="0"/>
              <a:t>VHDL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>
            <a:normAutofit lnSpcReduction="10000"/>
          </a:bodyPr>
          <a:lstStyle/>
          <a:p>
            <a:pPr marL="0" indent="0" algn="l" rtl="0">
              <a:buNone/>
            </a:pPr>
            <a:r>
              <a:rPr lang="en-US" dirty="0" smtClean="0"/>
              <a:t>Entity  ha  is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port( A,B: in bit;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en-US" dirty="0" err="1" smtClean="0"/>
              <a:t>Sum,Carry</a:t>
            </a:r>
            <a:r>
              <a:rPr lang="en-US" dirty="0" smtClean="0"/>
              <a:t>: out bit);</a:t>
            </a:r>
          </a:p>
          <a:p>
            <a:pPr marL="0" indent="0" algn="l" rtl="0">
              <a:buNone/>
            </a:pPr>
            <a:r>
              <a:rPr lang="en-US" dirty="0" smtClean="0"/>
              <a:t>End ha;</a:t>
            </a:r>
          </a:p>
          <a:p>
            <a:pPr marL="0" indent="0" algn="l" rtl="0">
              <a:buNone/>
            </a:pP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Architecture dataflow of ha is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Sum &lt;=  A </a:t>
            </a:r>
            <a:r>
              <a:rPr lang="en-US" dirty="0" err="1" smtClean="0"/>
              <a:t>xor</a:t>
            </a:r>
            <a:r>
              <a:rPr lang="en-US" dirty="0" smtClean="0"/>
              <a:t> B;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Carry &lt;= A and B;</a:t>
            </a:r>
          </a:p>
          <a:p>
            <a:pPr marL="0" indent="0" algn="l" rtl="0">
              <a:buNone/>
            </a:pPr>
            <a:r>
              <a:rPr lang="en-US" dirty="0" smtClean="0"/>
              <a:t>End dataflow;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829300" y="4365104"/>
            <a:ext cx="2857500" cy="2138907"/>
            <a:chOff x="1029618" y="4098405"/>
            <a:chExt cx="2857500" cy="2138907"/>
          </a:xfrm>
        </p:grpSpPr>
        <p:grpSp>
          <p:nvGrpSpPr>
            <p:cNvPr id="5" name="Group 4"/>
            <p:cNvGrpSpPr/>
            <p:nvPr/>
          </p:nvGrpSpPr>
          <p:grpSpPr>
            <a:xfrm>
              <a:off x="1029618" y="4149080"/>
              <a:ext cx="2857500" cy="2088232"/>
              <a:chOff x="1029618" y="4149080"/>
              <a:chExt cx="2857500" cy="2088232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029618" y="4332312"/>
                <a:ext cx="2857500" cy="1905000"/>
              </a:xfrm>
              <a:prstGeom prst="rect">
                <a:avLst/>
              </a:prstGeom>
            </p:spPr>
          </p:pic>
          <p:sp>
            <p:nvSpPr>
              <p:cNvPr id="9" name="Rectangle 8"/>
              <p:cNvSpPr/>
              <p:nvPr/>
            </p:nvSpPr>
            <p:spPr>
              <a:xfrm>
                <a:off x="1763688" y="4365104"/>
                <a:ext cx="1152128" cy="1656184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1403648" y="4149080"/>
                <a:ext cx="1872208" cy="2088232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1979712" y="5187434"/>
              <a:ext cx="9573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Architecture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991806" y="4098405"/>
              <a:ext cx="5629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Entity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0683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/>
              <a:t>هر مدار </a:t>
            </a:r>
            <a:r>
              <a:rPr lang="fa-IR" sz="2800" dirty="0" smtClean="0"/>
              <a:t>يا طراحي </a:t>
            </a:r>
            <a:r>
              <a:rPr lang="fa-IR" sz="2800" dirty="0"/>
              <a:t>در </a:t>
            </a:r>
            <a:r>
              <a:rPr lang="en-US" sz="2800" dirty="0"/>
              <a:t>VHDL</a:t>
            </a:r>
            <a:r>
              <a:rPr lang="fa-IR" sz="2800" dirty="0"/>
              <a:t> به صورت </a:t>
            </a:r>
            <a:r>
              <a:rPr lang="fa-IR" sz="2800" dirty="0" smtClean="0"/>
              <a:t>کلي زير توصيف مي‌شود</a:t>
            </a:r>
            <a:r>
              <a:rPr lang="fa-IR" sz="2800" dirty="0"/>
              <a:t>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dirty="0" smtClean="0">
                <a:cs typeface="B Mitra" panose="00000400000000000000" pitchFamily="2" charset="-78"/>
              </a:rPr>
              <a:t>Entity  </a:t>
            </a:r>
            <a:r>
              <a:rPr lang="fa-IR" dirty="0" smtClean="0">
                <a:cs typeface="B Mitra" panose="00000400000000000000" pitchFamily="2" charset="-78"/>
              </a:rPr>
              <a:t>نام مدار</a:t>
            </a:r>
            <a:r>
              <a:rPr lang="en-US" dirty="0" smtClean="0">
                <a:cs typeface="B Mitra" panose="00000400000000000000" pitchFamily="2" charset="-78"/>
              </a:rPr>
              <a:t>  is</a:t>
            </a:r>
          </a:p>
          <a:p>
            <a:pPr marL="0" indent="0" algn="l" rtl="0">
              <a:buNone/>
            </a:pPr>
            <a:r>
              <a:rPr lang="en-US" dirty="0">
                <a:cs typeface="B Mitra" panose="00000400000000000000" pitchFamily="2" charset="-78"/>
              </a:rPr>
              <a:t>	</a:t>
            </a:r>
            <a:r>
              <a:rPr lang="en-US" dirty="0" smtClean="0">
                <a:cs typeface="B Mitra" panose="00000400000000000000" pitchFamily="2" charset="-78"/>
              </a:rPr>
              <a:t>port( </a:t>
            </a:r>
            <a:r>
              <a:rPr lang="fa-IR" dirty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معرفي ورودي/خروجي </a:t>
            </a:r>
            <a:r>
              <a:rPr lang="fa-IR" dirty="0" smtClean="0">
                <a:cs typeface="B Mitra" panose="00000400000000000000" pitchFamily="2" charset="-78"/>
              </a:rPr>
              <a:t>ها و نوع آنها</a:t>
            </a:r>
            <a:r>
              <a:rPr lang="en-US" dirty="0" smtClean="0">
                <a:cs typeface="B Mitra" panose="00000400000000000000" pitchFamily="2" charset="-78"/>
              </a:rPr>
              <a:t>);</a:t>
            </a:r>
          </a:p>
          <a:p>
            <a:pPr marL="0" indent="0" algn="l" rtl="0">
              <a:buNone/>
            </a:pPr>
            <a:r>
              <a:rPr lang="en-US" dirty="0" smtClean="0">
                <a:cs typeface="B Mitra" panose="00000400000000000000" pitchFamily="2" charset="-78"/>
              </a:rPr>
              <a:t>End [Entity </a:t>
            </a:r>
            <a:r>
              <a:rPr lang="fa-IR" dirty="0" smtClean="0">
                <a:cs typeface="B Mitra" panose="00000400000000000000" pitchFamily="2" charset="-78"/>
              </a:rPr>
              <a:t>نام مدار</a:t>
            </a:r>
            <a:r>
              <a:rPr lang="en-US" dirty="0" smtClean="0">
                <a:cs typeface="B Mitra" panose="00000400000000000000" pitchFamily="2" charset="-78"/>
              </a:rPr>
              <a:t>];</a:t>
            </a:r>
          </a:p>
          <a:p>
            <a:pPr marL="0" indent="0" algn="l" rtl="0">
              <a:buNone/>
            </a:pPr>
            <a:endParaRPr lang="en-US" dirty="0" smtClean="0">
              <a:cs typeface="B Mitra" panose="00000400000000000000" pitchFamily="2" charset="-78"/>
            </a:endParaRPr>
          </a:p>
          <a:p>
            <a:pPr marL="0" indent="0" algn="l" rtl="0">
              <a:buNone/>
            </a:pPr>
            <a:r>
              <a:rPr lang="en-US" dirty="0" smtClean="0">
                <a:cs typeface="B Mitra" panose="00000400000000000000" pitchFamily="2" charset="-78"/>
              </a:rPr>
              <a:t>Architecture </a:t>
            </a:r>
            <a:r>
              <a:rPr lang="fa-IR" dirty="0" smtClean="0">
                <a:cs typeface="B Mitra" panose="00000400000000000000" pitchFamily="2" charset="-78"/>
              </a:rPr>
              <a:t>نام </a:t>
            </a:r>
            <a:r>
              <a:rPr lang="fa-IR" dirty="0" smtClean="0">
                <a:cs typeface="B Mitra" panose="00000400000000000000" pitchFamily="2" charset="-78"/>
              </a:rPr>
              <a:t>آرشيتکت</a:t>
            </a:r>
            <a:r>
              <a:rPr lang="en-US" dirty="0" smtClean="0">
                <a:cs typeface="B Mitra" panose="00000400000000000000" pitchFamily="2" charset="-78"/>
              </a:rPr>
              <a:t> </a:t>
            </a:r>
            <a:r>
              <a:rPr lang="en-US" dirty="0" smtClean="0">
                <a:cs typeface="B Mitra" panose="00000400000000000000" pitchFamily="2" charset="-78"/>
              </a:rPr>
              <a:t>of </a:t>
            </a:r>
            <a:r>
              <a:rPr lang="fa-IR" dirty="0" smtClean="0">
                <a:cs typeface="B Mitra" panose="00000400000000000000" pitchFamily="2" charset="-78"/>
              </a:rPr>
              <a:t>نام مدار</a:t>
            </a:r>
            <a:r>
              <a:rPr lang="en-US" dirty="0" smtClean="0">
                <a:cs typeface="B Mitra" panose="00000400000000000000" pitchFamily="2" charset="-78"/>
              </a:rPr>
              <a:t> is</a:t>
            </a:r>
          </a:p>
          <a:p>
            <a:pPr marL="0" indent="0" algn="l" rtl="0">
              <a:buNone/>
            </a:pPr>
            <a:r>
              <a:rPr lang="en-US" dirty="0" smtClean="0">
                <a:cs typeface="B Mitra" panose="00000400000000000000" pitchFamily="2" charset="-78"/>
              </a:rPr>
              <a:t>Begin</a:t>
            </a:r>
          </a:p>
          <a:p>
            <a:pPr marL="0" indent="0" algn="l" rtl="0">
              <a:buNone/>
            </a:pPr>
            <a:r>
              <a:rPr lang="en-US" dirty="0">
                <a:cs typeface="B Mitra" panose="00000400000000000000" pitchFamily="2" charset="-78"/>
              </a:rPr>
              <a:t>	</a:t>
            </a:r>
            <a:r>
              <a:rPr lang="fa-IR" dirty="0" smtClean="0">
                <a:cs typeface="B Mitra" panose="00000400000000000000" pitchFamily="2" charset="-78"/>
              </a:rPr>
              <a:t>عبارات </a:t>
            </a:r>
            <a:r>
              <a:rPr lang="en-US" dirty="0" smtClean="0">
                <a:cs typeface="B Mitra" panose="00000400000000000000" pitchFamily="2" charset="-78"/>
              </a:rPr>
              <a:t>VHDL</a:t>
            </a:r>
          </a:p>
          <a:p>
            <a:pPr marL="0" indent="0" algn="l" rtl="0">
              <a:buNone/>
            </a:pPr>
            <a:r>
              <a:rPr lang="en-US" dirty="0" smtClean="0">
                <a:cs typeface="B Mitra" panose="00000400000000000000" pitchFamily="2" charset="-78"/>
              </a:rPr>
              <a:t>End [architecture</a:t>
            </a:r>
            <a:r>
              <a:rPr lang="en-US" dirty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نام </a:t>
            </a:r>
            <a:r>
              <a:rPr lang="fa-IR" dirty="0" smtClean="0">
                <a:cs typeface="B Mitra" panose="00000400000000000000" pitchFamily="2" charset="-78"/>
              </a:rPr>
              <a:t>آرشيتکت</a:t>
            </a:r>
            <a:r>
              <a:rPr lang="en-US" dirty="0" smtClean="0">
                <a:cs typeface="B Mitra" panose="00000400000000000000" pitchFamily="2" charset="-78"/>
              </a:rPr>
              <a:t>];</a:t>
            </a:r>
          </a:p>
        </p:txBody>
      </p:sp>
    </p:spTree>
    <p:extLst>
      <p:ext uri="{BB962C8B-B14F-4D97-AF65-F5344CB8AC3E}">
        <p14:creationId xmlns:p14="http://schemas.microsoft.com/office/powerpoint/2010/main" xmlns="" val="206590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اجراي </a:t>
            </a:r>
            <a:r>
              <a:rPr lang="fa-IR" dirty="0" smtClean="0"/>
              <a:t>همزمان عبارات (</a:t>
            </a:r>
            <a:r>
              <a:rPr lang="en-US" dirty="0" err="1" smtClean="0"/>
              <a:t>Concurency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589864"/>
          </a:xfrm>
        </p:spPr>
        <p:txBody>
          <a:bodyPr>
            <a:normAutofit lnSpcReduction="10000"/>
          </a:bodyPr>
          <a:lstStyle/>
          <a:p>
            <a:r>
              <a:rPr lang="fa-IR" dirty="0" smtClean="0">
                <a:cs typeface="B Mitra" panose="00000400000000000000" pitchFamily="2" charset="-78"/>
              </a:rPr>
              <a:t>ترتيب </a:t>
            </a:r>
            <a:r>
              <a:rPr lang="fa-IR" dirty="0" smtClean="0">
                <a:cs typeface="B Mitra" panose="00000400000000000000" pitchFamily="2" charset="-78"/>
              </a:rPr>
              <a:t>نوشتن عبارات در بدنه </a:t>
            </a:r>
            <a:r>
              <a:rPr lang="fa-IR" dirty="0" smtClean="0">
                <a:cs typeface="B Mitra" panose="00000400000000000000" pitchFamily="2" charset="-78"/>
              </a:rPr>
              <a:t>آرشيتکت </a:t>
            </a:r>
            <a:r>
              <a:rPr lang="fa-IR" dirty="0" smtClean="0">
                <a:cs typeface="B Mitra" panose="00000400000000000000" pitchFamily="2" charset="-78"/>
              </a:rPr>
              <a:t>مهم </a:t>
            </a:r>
            <a:r>
              <a:rPr lang="fa-IR" dirty="0" smtClean="0">
                <a:cs typeface="B Mitra" panose="00000400000000000000" pitchFamily="2" charset="-78"/>
              </a:rPr>
              <a:t>نيست</a:t>
            </a:r>
            <a:r>
              <a:rPr lang="fa-IR" dirty="0" smtClean="0">
                <a:cs typeface="B Mitra" panose="00000400000000000000" pitchFamily="2" charset="-78"/>
              </a:rPr>
              <a:t>، </a:t>
            </a:r>
            <a:r>
              <a:rPr lang="fa-IR" dirty="0" smtClean="0">
                <a:cs typeface="B Mitra" panose="00000400000000000000" pitchFamily="2" charset="-78"/>
              </a:rPr>
              <a:t>زيرا </a:t>
            </a:r>
            <a:r>
              <a:rPr lang="fa-IR" dirty="0" smtClean="0">
                <a:cs typeface="B Mitra" panose="00000400000000000000" pitchFamily="2" charset="-78"/>
              </a:rPr>
              <a:t>تمام عبارات همزمان اجرا </a:t>
            </a:r>
            <a:r>
              <a:rPr lang="fa-IR" dirty="0" smtClean="0">
                <a:cs typeface="B Mitra" panose="00000400000000000000" pitchFamily="2" charset="-78"/>
              </a:rPr>
              <a:t>مي‌شوند</a:t>
            </a:r>
            <a:r>
              <a:rPr lang="fa-IR" dirty="0" smtClean="0">
                <a:cs typeface="B Mitra" panose="00000400000000000000" pitchFamily="2" charset="-78"/>
              </a:rPr>
              <a:t>. ( </a:t>
            </a:r>
            <a:r>
              <a:rPr lang="fa-IR" dirty="0" smtClean="0">
                <a:cs typeface="B Mitra" panose="00000400000000000000" pitchFamily="2" charset="-78"/>
              </a:rPr>
              <a:t>دقيقا </a:t>
            </a:r>
            <a:r>
              <a:rPr lang="fa-IR" dirty="0" smtClean="0">
                <a:cs typeface="B Mitra" panose="00000400000000000000" pitchFamily="2" charset="-78"/>
              </a:rPr>
              <a:t>مشابه </a:t>
            </a:r>
            <a:r>
              <a:rPr lang="fa-IR" dirty="0" smtClean="0">
                <a:cs typeface="B Mitra" panose="00000400000000000000" pitchFamily="2" charset="-78"/>
              </a:rPr>
              <a:t>گيتهاي </a:t>
            </a:r>
            <a:r>
              <a:rPr lang="fa-IR" dirty="0" smtClean="0">
                <a:cs typeface="B Mitra" panose="00000400000000000000" pitchFamily="2" charset="-78"/>
              </a:rPr>
              <a:t>مدار </a:t>
            </a:r>
            <a:r>
              <a:rPr lang="fa-IR" dirty="0" smtClean="0">
                <a:cs typeface="B Mitra" panose="00000400000000000000" pitchFamily="2" charset="-78"/>
              </a:rPr>
              <a:t>ترکيبي)</a:t>
            </a:r>
            <a:endParaRPr lang="fa-IR" dirty="0" smtClean="0">
              <a:cs typeface="B Mitra" panose="00000400000000000000" pitchFamily="2" charset="-78"/>
            </a:endParaRPr>
          </a:p>
          <a:p>
            <a:endParaRPr lang="fa-IR" dirty="0">
              <a:cs typeface="B Mitra" panose="00000400000000000000" pitchFamily="2" charset="-78"/>
            </a:endParaRPr>
          </a:p>
          <a:p>
            <a:r>
              <a:rPr lang="fa-IR" dirty="0" smtClean="0">
                <a:cs typeface="B Mitra" panose="00000400000000000000" pitchFamily="2" charset="-78"/>
              </a:rPr>
              <a:t>مثال: در </a:t>
            </a:r>
            <a:r>
              <a:rPr lang="fa-IR" dirty="0" smtClean="0">
                <a:cs typeface="B Mitra" panose="00000400000000000000" pitchFamily="2" charset="-78"/>
              </a:rPr>
              <a:t>آرشيتکت زير </a:t>
            </a:r>
            <a:r>
              <a:rPr lang="fa-IR" dirty="0" smtClean="0">
                <a:cs typeface="B Mitra" panose="00000400000000000000" pitchFamily="2" charset="-78"/>
              </a:rPr>
              <a:t>مقدار </a:t>
            </a:r>
            <a:r>
              <a:rPr lang="en-US" dirty="0" smtClean="0">
                <a:cs typeface="B Mitra" panose="00000400000000000000" pitchFamily="2" charset="-78"/>
              </a:rPr>
              <a:t>sum</a:t>
            </a:r>
            <a:r>
              <a:rPr lang="fa-IR" dirty="0" smtClean="0">
                <a:cs typeface="B Mitra" panose="00000400000000000000" pitchFamily="2" charset="-78"/>
              </a:rPr>
              <a:t> چقدر است؟</a:t>
            </a:r>
          </a:p>
          <a:p>
            <a:pPr marL="0" indent="0" algn="l" rtl="0">
              <a:buNone/>
            </a:pPr>
            <a:r>
              <a:rPr lang="en-US" sz="2600" dirty="0" smtClean="0">
                <a:cs typeface="B Mitra" panose="00000400000000000000" pitchFamily="2" charset="-78"/>
              </a:rPr>
              <a:t>Architecture concurrent of example is</a:t>
            </a:r>
          </a:p>
          <a:p>
            <a:pPr marL="0" indent="0" algn="l" rtl="0">
              <a:buNone/>
            </a:pPr>
            <a:r>
              <a:rPr lang="en-US" sz="2600" dirty="0" smtClean="0">
                <a:cs typeface="B Mitra" panose="00000400000000000000" pitchFamily="2" charset="-78"/>
              </a:rPr>
              <a:t>Begin</a:t>
            </a:r>
          </a:p>
          <a:p>
            <a:pPr marL="0" indent="0" algn="l" rtl="0">
              <a:buNone/>
            </a:pPr>
            <a:r>
              <a:rPr lang="en-US" sz="2600" dirty="0">
                <a:cs typeface="B Mitra" panose="00000400000000000000" pitchFamily="2" charset="-78"/>
              </a:rPr>
              <a:t>	</a:t>
            </a:r>
            <a:r>
              <a:rPr lang="en-US" sz="2600" dirty="0" smtClean="0">
                <a:cs typeface="B Mitra" panose="00000400000000000000" pitchFamily="2" charset="-78"/>
              </a:rPr>
              <a:t>A &lt;= 3;</a:t>
            </a:r>
          </a:p>
          <a:p>
            <a:pPr marL="0" indent="0" algn="l" rtl="0">
              <a:buNone/>
            </a:pPr>
            <a:r>
              <a:rPr lang="en-US" sz="2600" dirty="0">
                <a:cs typeface="B Mitra" panose="00000400000000000000" pitchFamily="2" charset="-78"/>
              </a:rPr>
              <a:t>	</a:t>
            </a:r>
            <a:r>
              <a:rPr lang="en-US" sz="2600" dirty="0" smtClean="0">
                <a:cs typeface="B Mitra" panose="00000400000000000000" pitchFamily="2" charset="-78"/>
              </a:rPr>
              <a:t>Sum &lt;= A + B;</a:t>
            </a:r>
          </a:p>
          <a:p>
            <a:pPr marL="0" indent="0" algn="l" rtl="0">
              <a:buNone/>
            </a:pPr>
            <a:r>
              <a:rPr lang="en-US" sz="2600" dirty="0">
                <a:cs typeface="B Mitra" panose="00000400000000000000" pitchFamily="2" charset="-78"/>
              </a:rPr>
              <a:t>	</a:t>
            </a:r>
            <a:r>
              <a:rPr lang="en-US" sz="2600" dirty="0" smtClean="0">
                <a:cs typeface="B Mitra" panose="00000400000000000000" pitchFamily="2" charset="-78"/>
              </a:rPr>
              <a:t>B &lt;= 7;</a:t>
            </a:r>
          </a:p>
          <a:p>
            <a:pPr marL="0" indent="0" algn="l" rtl="0">
              <a:buNone/>
            </a:pPr>
            <a:r>
              <a:rPr lang="en-US" sz="2600" dirty="0" smtClean="0">
                <a:cs typeface="B Mitra" panose="00000400000000000000" pitchFamily="2" charset="-78"/>
              </a:rPr>
              <a:t>End;</a:t>
            </a:r>
            <a:endParaRPr lang="en-US" sz="26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028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بافر</a:t>
            </a:r>
            <a:r>
              <a:rPr lang="en-US" dirty="0" smtClean="0"/>
              <a:t> </a:t>
            </a:r>
            <a:r>
              <a:rPr lang="fa-IR" dirty="0" smtClean="0"/>
              <a:t>(</a:t>
            </a:r>
            <a:r>
              <a:rPr lang="en-US" dirty="0" smtClean="0"/>
              <a:t>buffer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cs typeface="B Mitra" panose="00000400000000000000" pitchFamily="2" charset="-78"/>
              </a:rPr>
              <a:t>در </a:t>
            </a:r>
            <a:r>
              <a:rPr lang="fa-IR" dirty="0" smtClean="0">
                <a:cs typeface="B Mitra" panose="00000400000000000000" pitchFamily="2" charset="-78"/>
              </a:rPr>
              <a:t>برخي </a:t>
            </a:r>
            <a:r>
              <a:rPr lang="fa-IR" dirty="0" smtClean="0">
                <a:cs typeface="B Mitra" panose="00000400000000000000" pitchFamily="2" charset="-78"/>
              </a:rPr>
              <a:t>از طرح ها، اطلاعات </a:t>
            </a:r>
            <a:r>
              <a:rPr lang="fa-IR" dirty="0" smtClean="0">
                <a:cs typeface="B Mitra" panose="00000400000000000000" pitchFamily="2" charset="-78"/>
              </a:rPr>
              <a:t>خروجي </a:t>
            </a:r>
            <a:r>
              <a:rPr lang="fa-IR" dirty="0" smtClean="0">
                <a:cs typeface="B Mitra" panose="00000400000000000000" pitchFamily="2" charset="-78"/>
              </a:rPr>
              <a:t>را </a:t>
            </a:r>
            <a:r>
              <a:rPr lang="fa-IR" dirty="0" smtClean="0">
                <a:cs typeface="B Mitra" panose="00000400000000000000" pitchFamily="2" charset="-78"/>
              </a:rPr>
              <a:t>بايد </a:t>
            </a:r>
            <a:r>
              <a:rPr lang="fa-IR" dirty="0" smtClean="0">
                <a:cs typeface="B Mitra" panose="00000400000000000000" pitchFamily="2" charset="-78"/>
              </a:rPr>
              <a:t>خواند و </a:t>
            </a:r>
            <a:r>
              <a:rPr lang="fa-IR" dirty="0" smtClean="0">
                <a:cs typeface="B Mitra" panose="00000400000000000000" pitchFamily="2" charset="-78"/>
              </a:rPr>
              <a:t>عملياتي </a:t>
            </a:r>
            <a:r>
              <a:rPr lang="fa-IR" dirty="0" smtClean="0">
                <a:cs typeface="B Mitra" panose="00000400000000000000" pitchFamily="2" charset="-78"/>
              </a:rPr>
              <a:t>بر </a:t>
            </a:r>
            <a:r>
              <a:rPr lang="fa-IR" dirty="0" smtClean="0">
                <a:cs typeface="B Mitra" panose="00000400000000000000" pitchFamily="2" charset="-78"/>
              </a:rPr>
              <a:t>روي </a:t>
            </a:r>
            <a:r>
              <a:rPr lang="fa-IR" dirty="0" smtClean="0">
                <a:cs typeface="B Mitra" panose="00000400000000000000" pitchFamily="2" charset="-78"/>
              </a:rPr>
              <a:t>آنها انجام داد. در </a:t>
            </a:r>
            <a:r>
              <a:rPr lang="fa-IR" dirty="0" smtClean="0">
                <a:cs typeface="B Mitra" panose="00000400000000000000" pitchFamily="2" charset="-78"/>
              </a:rPr>
              <a:t>اينحالت خروجي </a:t>
            </a:r>
            <a:r>
              <a:rPr lang="fa-IR" dirty="0" smtClean="0">
                <a:cs typeface="B Mitra" panose="00000400000000000000" pitchFamily="2" charset="-78"/>
              </a:rPr>
              <a:t>به شکل </a:t>
            </a:r>
            <a:r>
              <a:rPr lang="en-US" dirty="0" smtClean="0">
                <a:cs typeface="B Mitra" panose="00000400000000000000" pitchFamily="2" charset="-78"/>
              </a:rPr>
              <a:t>buffer</a:t>
            </a:r>
            <a:r>
              <a:rPr lang="fa-IR" dirty="0" smtClean="0">
                <a:cs typeface="B Mitra" panose="00000400000000000000" pitchFamily="2" charset="-78"/>
              </a:rPr>
              <a:t> </a:t>
            </a:r>
            <a:r>
              <a:rPr lang="fa-IR" dirty="0" smtClean="0">
                <a:cs typeface="B Mitra" panose="00000400000000000000" pitchFamily="2" charset="-78"/>
              </a:rPr>
              <a:t>تعريف مي‌شود</a:t>
            </a:r>
            <a:r>
              <a:rPr lang="fa-IR" dirty="0" smtClean="0">
                <a:cs typeface="B Mitra" panose="00000400000000000000" pitchFamily="2" charset="-78"/>
              </a:rPr>
              <a:t>:</a:t>
            </a:r>
          </a:p>
          <a:p>
            <a:pPr algn="l" rtl="0"/>
            <a:r>
              <a:rPr lang="en-US" dirty="0" smtClean="0">
                <a:latin typeface="Times New Roman" panose="02020603050405020304" pitchFamily="18" charset="0"/>
                <a:cs typeface="B Mitra" panose="00000400000000000000" pitchFamily="2" charset="-78"/>
              </a:rPr>
              <a:t>out1: buffer bit;</a:t>
            </a:r>
          </a:p>
          <a:p>
            <a:pPr algn="r"/>
            <a:endParaRPr lang="en-US" dirty="0">
              <a:cs typeface="B Mitra" panose="00000400000000000000" pitchFamily="2" charset="-78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259632" y="3933056"/>
            <a:ext cx="2791762" cy="2016224"/>
            <a:chOff x="1259632" y="3933056"/>
            <a:chExt cx="2791762" cy="201622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259632" y="4130040"/>
              <a:ext cx="2562225" cy="1590675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979712" y="4130040"/>
              <a:ext cx="1440160" cy="1603216"/>
            </a:xfrm>
            <a:prstGeom prst="rect">
              <a:avLst/>
            </a:prstGeom>
            <a:noFill/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1763688" y="3933056"/>
              <a:ext cx="1872208" cy="2016224"/>
            </a:xfrm>
            <a:prstGeom prst="rect">
              <a:avLst/>
            </a:prstGeom>
            <a:noFill/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635896" y="4293096"/>
              <a:ext cx="41549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  <a:p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y2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004048" y="3645024"/>
            <a:ext cx="312745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Entity </a:t>
            </a:r>
            <a:r>
              <a:rPr lang="en-US" dirty="0" err="1" smtClean="0"/>
              <a:t>cir</a:t>
            </a:r>
            <a:r>
              <a:rPr lang="en-US" dirty="0" smtClean="0"/>
              <a:t> is</a:t>
            </a:r>
          </a:p>
          <a:p>
            <a:r>
              <a:rPr lang="en-US" dirty="0" smtClean="0"/>
              <a:t>Port( A,B : in bit;</a:t>
            </a:r>
          </a:p>
          <a:p>
            <a:r>
              <a:rPr lang="en-US" dirty="0" smtClean="0"/>
              <a:t>          y1,y2: buffer bit);</a:t>
            </a:r>
          </a:p>
          <a:p>
            <a:r>
              <a:rPr lang="en-US" dirty="0" smtClean="0"/>
              <a:t>End </a:t>
            </a:r>
            <a:r>
              <a:rPr lang="en-US" dirty="0" err="1" smtClean="0"/>
              <a:t>cir</a:t>
            </a:r>
            <a:r>
              <a:rPr lang="en-US" dirty="0" smtClean="0"/>
              <a:t>;</a:t>
            </a:r>
          </a:p>
          <a:p>
            <a:r>
              <a:rPr lang="en-US" dirty="0" smtClean="0"/>
              <a:t>Architecture dataflow of </a:t>
            </a:r>
            <a:r>
              <a:rPr lang="en-US" dirty="0" err="1" smtClean="0"/>
              <a:t>cir</a:t>
            </a:r>
            <a:r>
              <a:rPr lang="en-US" dirty="0" smtClean="0"/>
              <a:t> is</a:t>
            </a:r>
          </a:p>
          <a:p>
            <a:r>
              <a:rPr lang="en-US" dirty="0" smtClean="0"/>
              <a:t>Begin</a:t>
            </a:r>
          </a:p>
          <a:p>
            <a:r>
              <a:rPr lang="en-US" dirty="0"/>
              <a:t>	</a:t>
            </a:r>
            <a:r>
              <a:rPr lang="en-US" dirty="0" smtClean="0"/>
              <a:t>y1 &lt;= A or B;</a:t>
            </a:r>
          </a:p>
          <a:p>
            <a:r>
              <a:rPr lang="en-US" dirty="0"/>
              <a:t>	</a:t>
            </a:r>
            <a:r>
              <a:rPr lang="en-US" dirty="0" smtClean="0"/>
              <a:t>y2 &lt;= y1 and B;</a:t>
            </a:r>
          </a:p>
          <a:p>
            <a:r>
              <a:rPr lang="en-US" dirty="0" smtClean="0"/>
              <a:t>End dataflow;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6902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7401</TotalTime>
  <Words>1873</Words>
  <Application>Microsoft Office PowerPoint</Application>
  <PresentationFormat>On-screen Show (4:3)</PresentationFormat>
  <Paragraphs>353</Paragraphs>
  <Slides>39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1" baseType="lpstr">
      <vt:lpstr>Flow</vt:lpstr>
      <vt:lpstr>Artwork</vt:lpstr>
      <vt:lpstr>Slide 1</vt:lpstr>
      <vt:lpstr>طراحي کامپيوتري سيستم هاي ديجيتال</vt:lpstr>
      <vt:lpstr>مقدمه</vt:lpstr>
      <vt:lpstr>بلوک پايه طرح ديجيتال entity/architecture در VHDL</vt:lpstr>
      <vt:lpstr>entity/architecture</vt:lpstr>
      <vt:lpstr>توصيف مدار ha در VHDL</vt:lpstr>
      <vt:lpstr>هر مدار يا طراحي در VHDL به صورت کلي زير توصيف مي‌شود.</vt:lpstr>
      <vt:lpstr>اجراي همزمان عبارات (Concurency)</vt:lpstr>
      <vt:lpstr>بافر (buffer)</vt:lpstr>
      <vt:lpstr>ورودي – خروجي (inout)</vt:lpstr>
      <vt:lpstr>سيگنال (signal)</vt:lpstr>
      <vt:lpstr>اعلانات (Declaration)</vt:lpstr>
      <vt:lpstr>قراردادهاي VHDL</vt:lpstr>
      <vt:lpstr>نمايش اعداد در VHDL</vt:lpstr>
      <vt:lpstr>مقدار اوليه دادن به سيگنال</vt:lpstr>
      <vt:lpstr>Types (نوع هاي سيگنال)</vt:lpstr>
      <vt:lpstr>integer Type</vt:lpstr>
      <vt:lpstr>محدوده اعداد صحيح</vt:lpstr>
      <vt:lpstr>مثال: برنامه اي با VHDL بنويسيد که دو ورودي A و B که بصورت integer هستند را با هم جمع و به خروجي C بفرستد.</vt:lpstr>
      <vt:lpstr>Bit_vector type</vt:lpstr>
      <vt:lpstr>کد VHDL مدار مقايسه گر 4 بيتي</vt:lpstr>
      <vt:lpstr>Time type</vt:lpstr>
      <vt:lpstr>Boolean type</vt:lpstr>
      <vt:lpstr>مثال: برنامه اي که دو عدد چهار بيتي a و b را مقايسه و در صورت برابري equal برابر 1 و در غير اينصورت 0 گردد.</vt:lpstr>
      <vt:lpstr>ساختار دستور when</vt:lpstr>
      <vt:lpstr>Std_Ulogic Type و Std_Logic Type</vt:lpstr>
      <vt:lpstr>مقادير نوع Std_Ulogic  و  Std_Logic</vt:lpstr>
      <vt:lpstr>مثال: مدار زير را با استفاده از std_logic توصيف نماييد.</vt:lpstr>
      <vt:lpstr>Std_Ulogic_Vector Type و Std_Logic_Vector Type</vt:lpstr>
      <vt:lpstr>مثال: برنامه مالتي پلکسر 2 به 1 با ورودي هاي a و b (چهار بيتي) و خروجي c (چهار بيتي) و خط کنترل s، s=0 خروجي برابر a وگرنه b.</vt:lpstr>
      <vt:lpstr>تخصيص سيگنال با عبارت کلي others</vt:lpstr>
      <vt:lpstr>عملگرها در VHDL</vt:lpstr>
      <vt:lpstr>عملگرهاي منطقي</vt:lpstr>
      <vt:lpstr>عملگرهاي رياضي</vt:lpstr>
      <vt:lpstr>مثال: برنامه اي بنويسيد که دو عدد چهار بيتي a و b که بصورت std_logic_vector توصيف شده اند را با هم جمع و نتيجه را به sum بدهد.</vt:lpstr>
      <vt:lpstr>عملگرهاي مقايسه اي يا نسبي</vt:lpstr>
      <vt:lpstr>عملگر چسباندن &amp;</vt:lpstr>
      <vt:lpstr>عملگرهاي شيفت</vt:lpstr>
      <vt:lpstr>جلسه آينده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مدار منطقی</dc:title>
  <dc:creator>MOHSEN</dc:creator>
  <cp:lastModifiedBy>Mohsen</cp:lastModifiedBy>
  <cp:revision>143</cp:revision>
  <dcterms:created xsi:type="dcterms:W3CDTF">2013-09-14T02:05:42Z</dcterms:created>
  <dcterms:modified xsi:type="dcterms:W3CDTF">2001-12-31T21:09:29Z</dcterms:modified>
</cp:coreProperties>
</file>